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256" r:id="rId5"/>
    <p:sldId id="257" r:id="rId6"/>
    <p:sldId id="259" r:id="rId7"/>
    <p:sldId id="258" r:id="rId8"/>
    <p:sldId id="260" r:id="rId9"/>
    <p:sldId id="265" r:id="rId10"/>
    <p:sldId id="268" r:id="rId11"/>
    <p:sldId id="261" r:id="rId12"/>
    <p:sldId id="262" r:id="rId13"/>
    <p:sldId id="267" r:id="rId14"/>
    <p:sldId id="266" r:id="rId15"/>
    <p:sldId id="269" r:id="rId16"/>
    <p:sldId id="270" r:id="rId17"/>
    <p:sldId id="263" r:id="rId18"/>
    <p:sldId id="264" r:id="rId19"/>
    <p:sldId id="272" r:id="rId20"/>
    <p:sldId id="271" r:id="rId21"/>
    <p:sldId id="273" r:id="rId22"/>
    <p:sldId id="278" r:id="rId23"/>
    <p:sldId id="277" r:id="rId24"/>
    <p:sldId id="275" r:id="rId25"/>
    <p:sldId id="274" r:id="rId26"/>
    <p:sldId id="276" r:id="rId2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45A323-B6E7-4F33-82D5-477F535F9A36}" v="74" dt="2023-08-04T21:59:58.5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6" autoAdjust="0"/>
    <p:restoredTop sz="83815" autoAdjust="0"/>
  </p:normalViewPr>
  <p:slideViewPr>
    <p:cSldViewPr snapToGrid="0">
      <p:cViewPr varScale="1">
        <p:scale>
          <a:sx n="97" d="100"/>
          <a:sy n="97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47" tIns="48324" rIns="96647" bIns="483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47" tIns="48324" rIns="96647" bIns="48324" rtlCol="0"/>
          <a:lstStyle>
            <a:lvl1pPr algn="r">
              <a:defRPr sz="1300"/>
            </a:lvl1pPr>
          </a:lstStyle>
          <a:p>
            <a:fld id="{A4FE835C-AF80-4539-B029-994B37D5DCEE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47" tIns="48324" rIns="96647" bIns="483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47" tIns="48324" rIns="96647" bIns="483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6647" tIns="48324" rIns="96647" bIns="483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1726"/>
          </a:xfrm>
          <a:prstGeom prst="rect">
            <a:avLst/>
          </a:prstGeom>
        </p:spPr>
        <p:txBody>
          <a:bodyPr vert="horz" lIns="96647" tIns="48324" rIns="96647" bIns="48324" rtlCol="0" anchor="b"/>
          <a:lstStyle>
            <a:lvl1pPr algn="r">
              <a:defRPr sz="1300"/>
            </a:lvl1pPr>
          </a:lstStyle>
          <a:p>
            <a:fld id="{F9E490D6-5A89-4444-9834-4098F81C3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69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://s2023.siggraph.org/presentation/?id%3Dbof_153%26sess%3Dsess454&amp;sa=D&amp;source=calendar&amp;usd=2&amp;usg=AOvVaw3E1EEEilwaOuQLP8FVJMVp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usd.org/release/spec_usdpreviewsurface.html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azon.com/gp/product/B075DC6X25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wetadigital/physlight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bit.ly/lightingunits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usd-wg/assets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ithub.com/usd-wg/assets/tree/main/test_assets/NormalsTextureBiasAndScale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egistry.khronos.org/glTF/specs/2.0/glTF-2.0.html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materialx.org/DeveloperReference.html" TargetMode="External"/><Relationship Id="rId4" Type="http://schemas.openxmlformats.org/officeDocument/2006/relationships/hyperlink" Target="https://openusd.org/release/spec_usdpreviewsurface.html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KhronosGroup/glTF-Sample-Assets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asset-explorer.needle.tools/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KhronosGroup/glTF-Sample-Assets/tree/main/Models/AlphaBlendModeTest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KhronosGroup/glTF-Sample-Assets/tree/main/Models/AlphaBlendModeTest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vidia.com/en-us/omniverse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CasualEffects/status/1678263856802459648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usd.org/dev/api/group___usd_geom_linear_units__group.html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docs.omniverse.nvidia.com/usd/latest/units.html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pointinpolygon/status/1479563199955488776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u="sng" dirty="0">
                <a:effectLst/>
                <a:latin typeface="Roboto" panose="02000000000000000000" pitchFamily="2" charset="0"/>
                <a:hlinkClick r:id="rId3"/>
              </a:rPr>
              <a:t>https://s2023.siggraph.org/presentation/?id=bof_153&amp;sess=sess454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727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553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https://openusd.org/release/spec_usdpreviewsurface.html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894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Cheapo meter at </a:t>
            </a:r>
            <a:r>
              <a:rPr lang="en-US" dirty="0">
                <a:hlinkClick r:id="rId3"/>
              </a:rPr>
              <a:t>https://www.amazon.com/gp/product/B075DC6X25</a:t>
            </a:r>
            <a:r>
              <a:rPr lang="en-US" dirty="0"/>
              <a:t> - I find the recessed dome a little suspect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65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Well, they mostly work. The iPhone in daylight seemed a fair bit off. At </a:t>
            </a:r>
            <a:r>
              <a:rPr lang="en-US" dirty="0">
                <a:hlinkClick r:id="rId3"/>
              </a:rPr>
              <a:t>https://github.com/wetadigital/physlight</a:t>
            </a:r>
            <a:r>
              <a:rPr lang="en-US" dirty="0"/>
              <a:t> and easy guide at </a:t>
            </a:r>
            <a:r>
              <a:rPr lang="en-US" sz="1300" dirty="0">
                <a:hlinkClick r:id="rId4"/>
              </a:rPr>
              <a:t>https://bit.ly/lightingunits</a:t>
            </a:r>
            <a:r>
              <a:rPr lang="en-US" sz="130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683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one where the viewer should really work properly. The workaround of “let’s create a separate backside polygon”, so each thing has two polygons back-to-back, can cause z-fighting artifacts – my users complained.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85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8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https://github.com/usd-wg/assets</a:t>
            </a:r>
            <a:r>
              <a:rPr lang="en-US" dirty="0"/>
              <a:t> and </a:t>
            </a:r>
            <a:r>
              <a:rPr lang="en-US" dirty="0">
                <a:hlinkClick r:id="rId4"/>
              </a:rPr>
              <a:t>https://github.com/usd-wg/assets/tree/main/test_assets/NormalsTextureBiasAndScale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101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https://registry.khronos.org/glTF/specs/2.0/glTF-2.0.html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and </a:t>
            </a:r>
            <a:r>
              <a:rPr lang="en-US" dirty="0">
                <a:hlinkClick r:id="rId4"/>
              </a:rPr>
              <a:t>https://openusd.org/release/spec_usdpreviewsurface.html</a:t>
            </a:r>
            <a:endParaRPr lang="en-US" dirty="0"/>
          </a:p>
          <a:p>
            <a:r>
              <a:rPr lang="en-US" dirty="0"/>
              <a:t>and </a:t>
            </a:r>
            <a:r>
              <a:rPr lang="en-US" dirty="0">
                <a:hlinkClick r:id="rId5"/>
              </a:rPr>
              <a:t>https://materialx.org/DeveloperReference.html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9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ASWF group also has meetings and a Slack server (I’m guessing </a:t>
            </a:r>
            <a:r>
              <a:rPr lang="en-US" dirty="0" err="1"/>
              <a:t>glTF</a:t>
            </a:r>
            <a:r>
              <a:rPr lang="en-US" dirty="0"/>
              <a:t> does, too, but I have no time for that)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425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550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Apple Quick Look – other models here https://developer.apple.com/augmented-reality/quick-look/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8666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Many models from </a:t>
            </a:r>
            <a:r>
              <a:rPr lang="en-US" dirty="0">
                <a:hlinkClick r:id="rId3"/>
              </a:rPr>
              <a:t>https://github.com/KhronosGroup/glTF-Sample-Assets</a:t>
            </a:r>
            <a:r>
              <a:rPr lang="en-US" dirty="0"/>
              <a:t>, as a start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Felix Herbst’s announcement:</a:t>
            </a:r>
            <a:br>
              <a:rPr lang="en-US" dirty="0"/>
            </a:b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Hi all! I'm happy to announce </a:t>
            </a:r>
            <a:r>
              <a:rPr lang="en-US" b="1" i="0" dirty="0">
                <a:solidFill>
                  <a:srgbClr val="1D1C1D"/>
                </a:solidFill>
                <a:effectLst/>
                <a:latin typeface="Slack-Lato"/>
              </a:rPr>
              <a:t>Asset Explorer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, a side-project-turned-useful that I think can benefit both the USD and </a:t>
            </a:r>
            <a:r>
              <a:rPr lang="en-US" b="0" i="0" dirty="0" err="1">
                <a:solidFill>
                  <a:srgbClr val="1D1C1D"/>
                </a:solidFill>
                <a:effectLst/>
                <a:latin typeface="Slack-Lato"/>
              </a:rPr>
              <a:t>glTF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 communities.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Lists and displays assets and which features they use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currently the ones from </a:t>
            </a:r>
            <a:r>
              <a:rPr lang="en-US" b="0" i="0" dirty="0" err="1">
                <a:solidFill>
                  <a:srgbClr val="1D1C1D"/>
                </a:solidFill>
                <a:effectLst/>
                <a:latin typeface="Slack-Lato"/>
              </a:rPr>
              <a:t>glTF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-Sample-Models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Has automatic conversions to USDZ, one with three.js and one with Blender 3.6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I plan to run conversions again on meaningful updates to either.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There's </a:t>
            </a:r>
            <a:r>
              <a:rPr lang="en-US" b="0" i="1" dirty="0">
                <a:solidFill>
                  <a:srgbClr val="1D1C1D"/>
                </a:solidFill>
                <a:effectLst/>
                <a:latin typeface="Slack-Lato"/>
              </a:rPr>
              <a:t>lots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 of known issues here, but I wanted to show the current state of things. This will get better!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Generated USDs are automatically rendered with </a:t>
            </a:r>
            <a:r>
              <a:rPr lang="en-US" b="0" i="1" dirty="0" err="1">
                <a:solidFill>
                  <a:srgbClr val="1D1C1D"/>
                </a:solidFill>
                <a:effectLst/>
                <a:latin typeface="Slack-Lato"/>
              </a:rPr>
              <a:t>usdrecord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 and checked with </a:t>
            </a:r>
            <a:r>
              <a:rPr lang="en-US" b="0" i="1" dirty="0" err="1">
                <a:solidFill>
                  <a:srgbClr val="1D1C1D"/>
                </a:solidFill>
                <a:effectLst/>
                <a:latin typeface="Slack-Lato"/>
              </a:rPr>
              <a:t>usdchecker</a:t>
            </a:r>
            <a:endParaRPr lang="en-US" b="0" i="0" dirty="0">
              <a:solidFill>
                <a:srgbClr val="1D1C1D"/>
              </a:solidFill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Allows directly opening the USD files in the web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uses Autodesk's USD-WASM + three.js Hydra delegate + fixes by me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Supports viewing on the web, iOS </a:t>
            </a:r>
            <a:r>
              <a:rPr lang="en-US" b="0" i="0" dirty="0" err="1">
                <a:solidFill>
                  <a:srgbClr val="1D1C1D"/>
                </a:solidFill>
                <a:effectLst/>
                <a:latin typeface="Slack-Lato"/>
              </a:rPr>
              <a:t>QuickLook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 and </a:t>
            </a:r>
            <a:r>
              <a:rPr lang="en-US" b="0" i="0" dirty="0" err="1">
                <a:solidFill>
                  <a:srgbClr val="1D1C1D"/>
                </a:solidFill>
                <a:effectLst/>
                <a:latin typeface="Slack-Lato"/>
              </a:rPr>
              <a:t>visionOS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 to test out these files superfast.</a:t>
            </a:r>
          </a:p>
          <a:p>
            <a:pPr algn="l"/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I hope this effort can help to accelerate the great work that's already going on to improve the USD spec, improve compatibility between USD applications, improve compatibility with the </a:t>
            </a:r>
            <a:r>
              <a:rPr lang="en-US" b="0" i="0" dirty="0" err="1">
                <a:solidFill>
                  <a:srgbClr val="1D1C1D"/>
                </a:solidFill>
                <a:effectLst/>
                <a:latin typeface="Slack-Lato"/>
              </a:rPr>
              <a:t>glTF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 </a:t>
            </a:r>
            <a:r>
              <a:rPr lang="en-US" b="0" i="0" dirty="0" err="1">
                <a:solidFill>
                  <a:srgbClr val="1D1C1D"/>
                </a:solidFill>
                <a:effectLst/>
                <a:latin typeface="Slack-Lato"/>
              </a:rPr>
              <a:t>world.You</a:t>
            </a: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 find Asset Explorer here: </a:t>
            </a:r>
            <a:r>
              <a:rPr lang="en-US" b="0" i="0" u="none" strike="noStrike" dirty="0">
                <a:solidFill>
                  <a:srgbClr val="1D1C1D"/>
                </a:solidFill>
                <a:effectLst/>
                <a:latin typeface="Slack-Lato"/>
                <a:hlinkClick r:id="rId4"/>
              </a:rPr>
              <a:t>https://asset-explorer.needle.tools/</a:t>
            </a:r>
            <a:br>
              <a:rPr lang="en-US" b="0" i="0" u="none" strike="noStrike" dirty="0">
                <a:solidFill>
                  <a:srgbClr val="1D1C1D"/>
                </a:solidFill>
                <a:effectLst/>
                <a:latin typeface="Slack-Lato"/>
              </a:rPr>
            </a:br>
            <a:r>
              <a:rPr lang="en-US" b="0" i="0" dirty="0">
                <a:solidFill>
                  <a:srgbClr val="1D1C1D"/>
                </a:solidFill>
                <a:effectLst/>
                <a:latin typeface="Slack-Lato"/>
              </a:rPr>
              <a:t>Please let me know if there's any questions!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572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model is at </a:t>
            </a:r>
            <a:r>
              <a:rPr lang="en-US" dirty="0">
                <a:hlinkClick r:id="rId3"/>
              </a:rPr>
              <a:t>https://github.com/KhronosGroup/glTF-Sample-Assets/tree/main/Models/AlphaBlendModeTest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214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model is at </a:t>
            </a:r>
            <a:r>
              <a:rPr lang="en-US" dirty="0">
                <a:hlinkClick r:id="rId3"/>
              </a:rPr>
              <a:t>https://github.com/KhronosGroup/glTF-Sample-Assets/tree/main/Models/AlphaBlendModeTest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215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39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21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nice, easy way to get </a:t>
            </a:r>
            <a:r>
              <a:rPr lang="en-US" dirty="0" err="1"/>
              <a:t>UsdView</a:t>
            </a:r>
            <a:r>
              <a:rPr lang="en-US" dirty="0"/>
              <a:t> is </a:t>
            </a:r>
            <a:r>
              <a:rPr lang="en-US" dirty="0">
                <a:hlinkClick r:id="rId3"/>
              </a:rPr>
              <a:t>https://www.nvidia.com/en-us/omniverse/</a:t>
            </a:r>
            <a:r>
              <a:rPr lang="en-US" dirty="0"/>
              <a:t> - free, no need to build it by hand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51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https://twitter.com/CasualEffects/status/1678263856802459648</a:t>
            </a:r>
            <a:r>
              <a:rPr lang="en-US" dirty="0"/>
              <a:t> is where I found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506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6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https://openusd.org/dev/api/group___usd_geom_linear_units__group.html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and </a:t>
            </a:r>
            <a:r>
              <a:rPr lang="en-US" dirty="0">
                <a:hlinkClick r:id="rId4"/>
              </a:rPr>
              <a:t>https://docs.omniverse.nvidia.com/usd/latest/units.html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40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89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https://twitter.com/pointinpolygon/status/1479563199955488776</a:t>
            </a:r>
            <a:r>
              <a:rPr lang="en-US" dirty="0"/>
              <a:t> for poll - USD uses filmback and </a:t>
            </a:r>
            <a:r>
              <a:rPr lang="en-US" dirty="0" err="1"/>
              <a:t>glTF</a:t>
            </a:r>
            <a:r>
              <a:rPr lang="en-US" dirty="0"/>
              <a:t> uses vertical FOV, </a:t>
            </a:r>
            <a:r>
              <a:rPr lang="en-US" dirty="0" err="1"/>
              <a:t>yfov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490D6-5A89-4444-9834-4098F81C3ED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659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F75CB-1E83-C4B2-0D2A-5F72AAE50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9BB64F-A262-1B9C-093B-45D9CA18F1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CA803-69EA-0A09-EB8B-D27A7C4DD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D1198-9217-7B7F-0C1C-B15477AC0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924D0-2D4B-62BA-EFD1-8E1107242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9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0FB35-363F-340B-FC39-1B39F735A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7CFCB3-F67F-9D4D-8D63-C4FBD66A0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6DA7A-D52A-FD04-AC97-E04DA5869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B2538-9F94-AA1B-3B0D-05166312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71E4F-2642-6FED-413C-71976DB7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6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CB4C83-D4BF-20D8-3394-221AE6861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28A6FB-C583-CB7F-1903-ECE8C68C50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3A65A-0E7E-39A9-E68B-B81AF4195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3E545-A1E6-ADDF-CAA7-B40A17071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69D432-5CF4-D199-3EAD-307E91BB6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09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16DE4-A931-7CDA-33DA-9C3DEA4BD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DC9E8-D197-7BFC-63F1-E371EEDB8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AFD1B-9B58-D880-AFC8-CFA133F7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9E9AB-C9EF-7C9C-0011-AB4D73339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D3D94-26C7-9F49-B55D-F62AFF0C5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08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0A468-2424-DE1B-4E45-91DDDB330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BEBAAA-D7DD-435E-46E7-21FF759F9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B638B-99D4-2586-E947-F88AB9332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50441-F174-5847-FA67-B7254DD63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4AFC6-B677-34C2-65E5-810CD1758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620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5A7E9-572E-6E8F-DA58-2A969642A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9E287-1B53-9752-F849-7567621D97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FD6831-2E38-109D-1BA0-20360DD468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901B69-8D36-D80B-8BB5-5E6F787D7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2374AB-81D2-EB81-0600-F0C8E0B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A06D2C-7531-F3AC-0941-9F6542845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35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84BE9-39AA-94ED-0348-97CA0BF4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79832-8F42-0CCB-49A6-53D0F0442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6A689-EF80-FCF1-AB9B-CE9D530FFE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F79153-093C-FF11-E711-7C5EBFB8F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E62D62-F65D-08BD-5CB4-B96D1A84F3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71AAEA-57EE-ADC7-1221-AA7D9ACAD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BAD89E-AF1A-F1DC-D9FB-58585D95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F4924F-422A-28B8-AB42-ECAC665A6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99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47EC5-73E0-330F-C783-FCE39F1CB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1DF2BF-5ECB-27DC-87D2-521E1A239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07AAAD-1024-E423-74BA-61857993D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090E8B-5931-A419-12C4-AB60F2CD7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620A60-D25D-BD7B-047A-E556CD745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BDA15C-184E-A62A-E46E-ADC1BF1B5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F41AE-8CE1-F3B2-0CE1-E69D4F9FB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72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E4A20-92D2-DC5C-4E1D-B47B42391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A6754-3F84-5C57-A2A9-F950B0467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FCE305-D7CD-D236-D7C3-5288FFC053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FED0B7-0BE2-E474-6C41-43657AC96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89C49-D445-89DD-DFE0-867D2D25D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77213E-3D63-27E0-4014-E0F86960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16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27272-5B6E-CAFA-0300-AEF4D5F2E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958822-206D-7032-A70B-EC3E62E035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C1916E-4E1B-F22B-1FE8-A5CBFAFED3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77A566-868B-8C9B-EB48-9EDE71B3F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F5B23B-1EDF-DDD3-5A1A-A6125DF03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B23E10-0DA7-DD78-AD4C-00AD12773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7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D64078-253E-FF8A-0028-B984B2E4B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572B3-FF0E-31FD-0B94-CE778FD566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6915-A6F5-D159-D801-1ECBD9017C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D696B-CD3E-44FD-9FFC-4D9A7292DA64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520EFE-8DE5-FA0C-32B2-5D172294E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83F08-63DE-F731-84F6-6858B8BD9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37153-B8F1-427D-A240-966D5F21D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22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gltfus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wetadigital/physlight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it.ly/lightingunits" TargetMode="Externa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usd-wg/asset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KhronosGroup/glTF-Sample-Assets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khronos.org/glTF-Project-Explorer" TargetMode="External"/><Relationship Id="rId4" Type="http://schemas.openxmlformats.org/officeDocument/2006/relationships/hyperlink" Target="https://github.com/usd-wg/assets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usd.org/release/toolset.html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hronos.org/events/2023-siggraph" TargetMode="External"/><Relationship Id="rId5" Type="http://schemas.openxmlformats.org/officeDocument/2006/relationships/hyperlink" Target="https://wiki.aswf.io/display/WGUSD/Siggraph+2023" TargetMode="External"/><Relationship Id="rId4" Type="http://schemas.openxmlformats.org/officeDocument/2006/relationships/hyperlink" Target="https://docs.omniverse.nvidia.com/extensions/latest/ext_asset-validator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mcusd1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-explorer.needle.tools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KhronosGroup/glTF-Sample-Assets" TargetMode="Externa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gltfusd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://erichaines.com/" TargetMode="External"/><Relationship Id="rId4" Type="http://schemas.openxmlformats.org/officeDocument/2006/relationships/hyperlink" Target="mailto:erich@acm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it.ly/gltfus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EC40D-BE5D-1D96-AA34-2722BA4CB6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USD and </a:t>
            </a:r>
            <a:r>
              <a:rPr lang="en-US" dirty="0" err="1"/>
              <a:t>glTF</a:t>
            </a:r>
            <a:r>
              <a:rPr lang="en-US" dirty="0"/>
              <a:t>, a user’s perspective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1C813-AE6D-7CA1-FFC7-B639983CE8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Eric Haines, NVIDIA</a:t>
            </a:r>
          </a:p>
          <a:p>
            <a:r>
              <a:rPr lang="en-US" dirty="0"/>
              <a:t>August 7, 2023</a:t>
            </a:r>
          </a:p>
          <a:p>
            <a:r>
              <a:rPr lang="en-US" dirty="0"/>
              <a:t>SIGGRAPH 2023</a:t>
            </a:r>
          </a:p>
          <a:p>
            <a:r>
              <a:rPr lang="en-US" sz="2400" dirty="0">
                <a:hlinkClick r:id="rId3"/>
              </a:rPr>
              <a:t>https://bit.ly/gltfusd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29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specify lights?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/>
              <a:t>Intensity</a:t>
            </a: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Lumens/candelas/lux/nits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Unitless</a:t>
            </a:r>
          </a:p>
        </p:txBody>
      </p:sp>
    </p:spTree>
    <p:extLst>
      <p:ext uri="{BB962C8B-B14F-4D97-AF65-F5344CB8AC3E}">
        <p14:creationId xmlns:p14="http://schemas.microsoft.com/office/powerpoint/2010/main" val="1967759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specify lights?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38035" cy="4749836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en-US" dirty="0"/>
              <a:t>Intensity – fine informally, along with “brightness” and “strength,” but, not a physical unit. Don’t fool yourself. </a:t>
            </a:r>
            <a:r>
              <a:rPr lang="en-US" dirty="0" err="1"/>
              <a:t>glTF</a:t>
            </a:r>
            <a:r>
              <a:rPr lang="en-US" dirty="0"/>
              <a:t> and USD have this.</a:t>
            </a:r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Lumens/candelas/lux/nits – now you’re </a:t>
            </a:r>
            <a:r>
              <a:rPr lang="en-US" dirty="0" err="1"/>
              <a:t>talkin</a:t>
            </a:r>
            <a:r>
              <a:rPr lang="en-US" dirty="0"/>
              <a:t>’, as you can (done right) merge CG and live action; it’s complicated… </a:t>
            </a:r>
            <a:r>
              <a:rPr lang="en-US" dirty="0" err="1"/>
              <a:t>glTF</a:t>
            </a:r>
            <a:r>
              <a:rPr lang="en-US" dirty="0"/>
              <a:t> and USD have lux to some extent. For surfaces, </a:t>
            </a:r>
            <a:r>
              <a:rPr lang="en-US" dirty="0" err="1"/>
              <a:t>glTF</a:t>
            </a:r>
            <a:r>
              <a:rPr lang="en-US" dirty="0"/>
              <a:t> specifies </a:t>
            </a:r>
            <a:r>
              <a:rPr lang="en-US" i="1" dirty="0"/>
              <a:t>nits</a:t>
            </a:r>
            <a:r>
              <a:rPr lang="en-US" dirty="0"/>
              <a:t>.</a:t>
            </a: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Unitless – it’s honest, though the UI will want some term. </a:t>
            </a:r>
            <a:r>
              <a:rPr lang="en-US" dirty="0" err="1"/>
              <a:t>UsdPreviewSurface’s</a:t>
            </a:r>
            <a:r>
              <a:rPr lang="en-US" dirty="0"/>
              <a:t> 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emissiveColor</a:t>
            </a:r>
            <a:r>
              <a:rPr lang="en-US" dirty="0"/>
              <a:t> definition is unitless. Use 1-10.</a:t>
            </a:r>
          </a:p>
        </p:txBody>
      </p:sp>
    </p:spTree>
    <p:extLst>
      <p:ext uri="{BB962C8B-B14F-4D97-AF65-F5344CB8AC3E}">
        <p14:creationId xmlns:p14="http://schemas.microsoft.com/office/powerpoint/2010/main" val="2037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F27B-6A2E-9F73-C381-BFDED63C8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Maybe don’t be me</a:t>
            </a:r>
          </a:p>
        </p:txBody>
      </p:sp>
      <p:pic>
        <p:nvPicPr>
          <p:cNvPr id="5" name="Picture 4" descr="A black shirt in a closet&#10;&#10;Description automatically generated with medium confidence">
            <a:extLst>
              <a:ext uri="{FF2B5EF4-FFF2-40B4-BE49-F238E27FC236}">
                <a16:creationId xmlns:a16="http://schemas.microsoft.com/office/drawing/2014/main" id="{ED897F4C-FEE9-589B-2E5C-4478B7C6B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7600" y="1997039"/>
            <a:ext cx="4387065" cy="3290299"/>
          </a:xfrm>
          <a:prstGeom prst="rect">
            <a:avLst/>
          </a:prstGeom>
        </p:spPr>
      </p:pic>
      <p:pic>
        <p:nvPicPr>
          <p:cNvPr id="7" name="Picture 6" descr="A device on a table&#10;&#10;Description automatically generated">
            <a:extLst>
              <a:ext uri="{FF2B5EF4-FFF2-40B4-BE49-F238E27FC236}">
                <a16:creationId xmlns:a16="http://schemas.microsoft.com/office/drawing/2014/main" id="{8A6EE4A9-3AE4-7AE4-01FB-AD870D68F6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13088" y="1997040"/>
            <a:ext cx="4387064" cy="3290298"/>
          </a:xfrm>
          <a:prstGeom prst="rect">
            <a:avLst/>
          </a:prstGeom>
        </p:spPr>
      </p:pic>
      <p:pic>
        <p:nvPicPr>
          <p:cNvPr id="9" name="Picture 8" descr="A person holding a camera&#10;&#10;Description automatically generated">
            <a:extLst>
              <a:ext uri="{FF2B5EF4-FFF2-40B4-BE49-F238E27FC236}">
                <a16:creationId xmlns:a16="http://schemas.microsoft.com/office/drawing/2014/main" id="{1060E922-9061-FF56-59BE-A495C0A980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08574" y="1997039"/>
            <a:ext cx="4387066" cy="32903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999F62-F725-1D83-415F-78DDE94267EB}"/>
              </a:ext>
            </a:extLst>
          </p:cNvPr>
          <p:cNvSpPr txBox="1"/>
          <p:nvPr/>
        </p:nvSpPr>
        <p:spPr>
          <a:xfrm>
            <a:off x="838200" y="6061753"/>
            <a:ext cx="10987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closet “studio”                                     The fine $29.99 illuminance meter          An old camera shows some data</a:t>
            </a:r>
          </a:p>
        </p:txBody>
      </p:sp>
    </p:spTree>
    <p:extLst>
      <p:ext uri="{BB962C8B-B14F-4D97-AF65-F5344CB8AC3E}">
        <p14:creationId xmlns:p14="http://schemas.microsoft.com/office/powerpoint/2010/main" val="907128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B423F-4FCF-1FF6-BAE8-6EE48ABC4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you want to know where pixels come from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202AD-9782-1551-9C30-D36968A16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488542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PhysLight</a:t>
            </a:r>
            <a:r>
              <a:rPr lang="en-US" dirty="0"/>
              <a:t> documentation from </a:t>
            </a:r>
            <a:r>
              <a:rPr lang="en-US" dirty="0" err="1"/>
              <a:t>Weta</a:t>
            </a:r>
            <a:r>
              <a:rPr lang="en-US" dirty="0"/>
              <a:t> has recently been overhauled (I helped a little): </a:t>
            </a:r>
            <a:r>
              <a:rPr lang="en-US" dirty="0">
                <a:hlinkClick r:id="rId3"/>
              </a:rPr>
              <a:t>https://github.com/wetadigital/physlight</a:t>
            </a:r>
            <a:r>
              <a:rPr lang="en-US" dirty="0"/>
              <a:t> - PDF</a:t>
            </a:r>
          </a:p>
          <a:p>
            <a:pPr marL="0" indent="0">
              <a:buNone/>
            </a:pPr>
            <a:r>
              <a:rPr lang="en-US" dirty="0"/>
              <a:t>Gives equations for light + material + camera -&gt; pixel. They work!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866FE4-5308-8AAA-AFCA-F5AD22011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328826"/>
            <a:ext cx="10488542" cy="24448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FBCC80-E6C2-B1CF-DB45-918287717E20}"/>
              </a:ext>
            </a:extLst>
          </p:cNvPr>
          <p:cNvSpPr txBox="1"/>
          <p:nvPr/>
        </p:nvSpPr>
        <p:spPr>
          <a:xfrm>
            <a:off x="865258" y="5969655"/>
            <a:ext cx="10590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Quick guide to practical CG lighting units: my </a:t>
            </a:r>
            <a:r>
              <a:rPr lang="en-US" sz="2800" dirty="0">
                <a:hlinkClick r:id="rId5"/>
              </a:rPr>
              <a:t>https://bit.ly/lightingunits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6549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2BA80-424D-1F9F-A3F7-ACDA66ED6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strike="sngStrike" dirty="0"/>
              <a:t>bugs</a:t>
            </a:r>
            <a:r>
              <a:rPr lang="en-US" dirty="0"/>
              <a:t> unimplemented features: sidedness</a:t>
            </a:r>
            <a:endParaRPr lang="en-US" strike="sngStrik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AEBDE-5D40-6427-5C20-16EA7E61D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this USD scene, single vs. double sided is not respected.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In </a:t>
            </a:r>
            <a:r>
              <a:rPr lang="en-US" dirty="0" err="1"/>
              <a:t>glTF</a:t>
            </a:r>
            <a:r>
              <a:rPr lang="en-US" dirty="0"/>
              <a:t>, you put in the </a:t>
            </a:r>
            <a:r>
              <a:rPr lang="en-US" i="1" dirty="0"/>
              <a:t>material</a:t>
            </a:r>
            <a:r>
              <a:rPr lang="en-US" dirty="0"/>
              <a:t>: 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"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doubleSided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": true,</a:t>
            </a:r>
          </a:p>
          <a:p>
            <a:r>
              <a:rPr lang="en-US" dirty="0"/>
              <a:t>In USD, you put in the </a:t>
            </a:r>
            <a:r>
              <a:rPr lang="en-US" i="1" dirty="0"/>
              <a:t>Mesh</a:t>
            </a:r>
            <a:r>
              <a:rPr lang="en-US" dirty="0"/>
              <a:t>: 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bool 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doubleSided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 =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3E024F-5D76-CC28-3A07-8B231E8B9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052" y="2342214"/>
            <a:ext cx="6513906" cy="284809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DC32C5D-E034-EE68-2CC7-F854812B5242}"/>
              </a:ext>
            </a:extLst>
          </p:cNvPr>
          <p:cNvCxnSpPr>
            <a:cxnSpLocks/>
          </p:cNvCxnSpPr>
          <p:nvPr/>
        </p:nvCxnSpPr>
        <p:spPr>
          <a:xfrm flipV="1">
            <a:off x="2769326" y="3429000"/>
            <a:ext cx="2124891" cy="2104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EA43161-33F5-B2EA-D859-1719F5DA81B4}"/>
              </a:ext>
            </a:extLst>
          </p:cNvPr>
          <p:cNvSpPr txBox="1"/>
          <p:nvPr/>
        </p:nvSpPr>
        <p:spPr>
          <a:xfrm>
            <a:off x="1127761" y="2854626"/>
            <a:ext cx="213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No stem from this angle</a:t>
            </a:r>
          </a:p>
        </p:txBody>
      </p:sp>
    </p:spTree>
    <p:extLst>
      <p:ext uri="{BB962C8B-B14F-4D97-AF65-F5344CB8AC3E}">
        <p14:creationId xmlns:p14="http://schemas.microsoft.com/office/powerpoint/2010/main" val="2526081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2BA80-424D-1F9F-A3F7-ACDA66ED6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strike="sngStrike" dirty="0"/>
              <a:t>bugs</a:t>
            </a:r>
            <a:r>
              <a:rPr lang="en-US" dirty="0"/>
              <a:t> unimplemented features: </a:t>
            </a:r>
            <a:r>
              <a:rPr lang="en-US" dirty="0" err="1"/>
              <a:t>normals</a:t>
            </a:r>
            <a:endParaRPr lang="en-US" strike="sngStrik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AEBDE-5D40-6427-5C20-16EA7E61D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this USD scene, normal maps are not adjusted properly: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In </a:t>
            </a:r>
            <a:r>
              <a:rPr lang="en-US" dirty="0" err="1"/>
              <a:t>glTF</a:t>
            </a:r>
            <a:r>
              <a:rPr lang="en-US" dirty="0"/>
              <a:t>, you have to fix the normal map itself. OpenGL-style only.</a:t>
            </a:r>
            <a:endParaRPr lang="en-US" dirty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r>
              <a:rPr lang="en-US" dirty="0"/>
              <a:t>In USD, you can negate the Y component’s bias and scale. DirectX OK.</a:t>
            </a:r>
            <a:endParaRPr lang="en-US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A43161-33F5-B2EA-D859-1719F5DA81B4}"/>
              </a:ext>
            </a:extLst>
          </p:cNvPr>
          <p:cNvSpPr txBox="1"/>
          <p:nvPr/>
        </p:nvSpPr>
        <p:spPr>
          <a:xfrm>
            <a:off x="1212072" y="3173054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Looks lit from below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313256-BA96-ADDE-FE14-485A74C03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836" y="2373331"/>
            <a:ext cx="5169892" cy="267666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DC32C5D-E034-EE68-2CC7-F854812B5242}"/>
              </a:ext>
            </a:extLst>
          </p:cNvPr>
          <p:cNvCxnSpPr>
            <a:cxnSpLocks/>
          </p:cNvCxnSpPr>
          <p:nvPr/>
        </p:nvCxnSpPr>
        <p:spPr>
          <a:xfrm flipV="1">
            <a:off x="2769326" y="3173054"/>
            <a:ext cx="4525326" cy="46640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739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82A39-1290-C00A-F2C7-4F7687494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the subtle unsubtle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6D714-7640-CC15-1BEC-A9C6BEC67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See the ASWF’s USD Working Group assets </a:t>
            </a:r>
            <a:r>
              <a:rPr lang="en-US" dirty="0" err="1"/>
              <a:t>github</a:t>
            </a:r>
            <a:r>
              <a:rPr lang="en-US" dirty="0"/>
              <a:t> repo: </a:t>
            </a:r>
            <a:r>
              <a:rPr lang="en-US" dirty="0">
                <a:hlinkClick r:id="rId3"/>
              </a:rPr>
              <a:t>https://github.com/usd-wg/assets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Two types of models there: “full” and “test”. See the “test” directory </a:t>
            </a:r>
            <a:r>
              <a:rPr lang="en-US" dirty="0" err="1"/>
              <a:t>NormalsTextureBiasAndScale</a:t>
            </a:r>
            <a:r>
              <a:rPr lang="en-US" dirty="0"/>
              <a:t> – these </a:t>
            </a:r>
            <a:r>
              <a:rPr lang="en-US" i="1" dirty="0"/>
              <a:t>should</a:t>
            </a:r>
            <a:r>
              <a:rPr lang="en-US" dirty="0"/>
              <a:t> all look the same: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F7D212-A331-6655-4737-4B6D257A3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817" y="3632253"/>
            <a:ext cx="8101148" cy="304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30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8AAF9-6A80-15A2-C477-08A6167D6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5BAB0-EE74-EC6F-661B-CD724C64D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No poll here. That’s an hours-long question and answer area.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glTF</a:t>
            </a:r>
            <a:r>
              <a:rPr lang="en-US" dirty="0"/>
              <a:t> 2.0’s PBR material is defined thoroughly in Appendix B of the specification. The only under-defined bit I noticed was a normal map’s axis definition piece. WWOGLD – what would OpenGL do?</a:t>
            </a:r>
          </a:p>
          <a:p>
            <a:r>
              <a:rPr lang="en-US" dirty="0"/>
              <a:t>USD’s </a:t>
            </a:r>
            <a:r>
              <a:rPr lang="en-US" dirty="0" err="1"/>
              <a:t>UsdPreviewSurface</a:t>
            </a:r>
            <a:r>
              <a:rPr lang="en-US" dirty="0"/>
              <a:t> is pretty full-featured for a single layer. Main limitations are loose roughness value definition (but everyone squares it in practice), unitless/undefined emissive surface value, no semitransparent cutouts possible (I don’t care).</a:t>
            </a:r>
          </a:p>
          <a:p>
            <a:r>
              <a:rPr lang="en-US" dirty="0" err="1"/>
              <a:t>MaterialX</a:t>
            </a:r>
            <a:r>
              <a:rPr lang="en-US" dirty="0"/>
              <a:t> – encompasses both, expanding, and I haven’t worked with it.</a:t>
            </a:r>
          </a:p>
        </p:txBody>
      </p:sp>
    </p:spTree>
    <p:extLst>
      <p:ext uri="{BB962C8B-B14F-4D97-AF65-F5344CB8AC3E}">
        <p14:creationId xmlns:p14="http://schemas.microsoft.com/office/powerpoint/2010/main" val="1686638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987DA-17F2-66B0-9454-4EFAC1383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testing/educational resources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EC3FE56-533F-D2B0-A249-F60341673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1009976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Khronos</a:t>
            </a:r>
            <a:r>
              <a:rPr lang="en-US" dirty="0"/>
              <a:t> Group's </a:t>
            </a:r>
            <a:r>
              <a:rPr lang="en-US" dirty="0" err="1"/>
              <a:t>glTF</a:t>
            </a:r>
            <a:r>
              <a:rPr lang="en-US" dirty="0"/>
              <a:t> V2.0 Sample Models repo: </a:t>
            </a:r>
            <a:r>
              <a:rPr lang="en-US" dirty="0">
                <a:hlinkClick r:id="rId3"/>
              </a:rPr>
              <a:t>https://github.com/KhronosGroup/glTF-Sample-Assets</a:t>
            </a:r>
            <a:r>
              <a:rPr lang="en-US" dirty="0"/>
              <a:t> - nearly 100 </a:t>
            </a:r>
            <a:r>
              <a:rPr lang="en-US" dirty="0" err="1"/>
              <a:t>glTF</a:t>
            </a:r>
            <a:r>
              <a:rPr lang="en-US" dirty="0"/>
              <a:t> models testing all sorts of things.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ASWF’s USD Working Group assets repo: </a:t>
            </a:r>
            <a:r>
              <a:rPr lang="en-US" dirty="0">
                <a:hlinkClick r:id="rId4"/>
              </a:rPr>
              <a:t>https://github.com/usd-wg/assets</a:t>
            </a:r>
            <a:r>
              <a:rPr lang="en-US" dirty="0"/>
              <a:t> - some models converted from the </a:t>
            </a:r>
            <a:r>
              <a:rPr lang="en-US" dirty="0" err="1"/>
              <a:t>glTF</a:t>
            </a:r>
            <a:r>
              <a:rPr lang="en-US" dirty="0"/>
              <a:t> repo above, others new to USD’s features.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Projects that include </a:t>
            </a:r>
            <a:r>
              <a:rPr lang="en-US" dirty="0" err="1"/>
              <a:t>glTF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 USD conversion: </a:t>
            </a:r>
            <a:r>
              <a:rPr lang="en-US" dirty="0">
                <a:sym typeface="Wingdings" panose="05000000000000000000" pitchFamily="2" charset="2"/>
                <a:hlinkClick r:id="rId5"/>
              </a:rPr>
              <a:t>https://github.khronos.org/glTF-Project-Explorer</a:t>
            </a:r>
            <a:r>
              <a:rPr lang="en-US" dirty="0">
                <a:sym typeface="Wingdings" panose="05000000000000000000" pitchFamily="2" charset="2"/>
              </a:rPr>
              <a:t> - search “USD”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469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987DA-17F2-66B0-9454-4EFAC1383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resources and SIGGRAPH stuff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EC3FE56-533F-D2B0-A249-F60341673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10099766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Tools such as </a:t>
            </a:r>
            <a:r>
              <a:rPr lang="en-US" dirty="0" err="1"/>
              <a:t>usdchecker</a:t>
            </a:r>
            <a:r>
              <a:rPr lang="en-US" dirty="0"/>
              <a:t> are your friends. </a:t>
            </a:r>
            <a:r>
              <a:rPr lang="en-US" dirty="0">
                <a:hlinkClick r:id="rId3"/>
              </a:rPr>
              <a:t>https://openusd.org/release/toolset.html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NVIDIA Omniverse is based on USD and has a few free tools available:</a:t>
            </a:r>
          </a:p>
          <a:p>
            <a:r>
              <a:rPr lang="en-US" dirty="0"/>
              <a:t>USD Composer (</a:t>
            </a:r>
            <a:r>
              <a:rPr lang="en-US"/>
              <a:t>aka Create) </a:t>
            </a:r>
            <a:r>
              <a:rPr lang="en-US" dirty="0"/>
              <a:t>reads and writes </a:t>
            </a:r>
            <a:r>
              <a:rPr lang="en-US" dirty="0" err="1"/>
              <a:t>glTF</a:t>
            </a:r>
            <a:r>
              <a:rPr lang="en-US" dirty="0"/>
              <a:t> and USD files.</a:t>
            </a:r>
          </a:p>
          <a:p>
            <a:r>
              <a:rPr lang="en-US" dirty="0"/>
              <a:t>It also includes an asset validator, </a:t>
            </a:r>
            <a:r>
              <a:rPr lang="en-US" dirty="0">
                <a:hlinkClick r:id="rId4"/>
              </a:rPr>
              <a:t>https://docs.omniverse.nvidia.com/extensions/latest/ext_asset-validator.html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See </a:t>
            </a:r>
            <a:r>
              <a:rPr lang="en-US" dirty="0">
                <a:hlinkClick r:id="rId5"/>
              </a:rPr>
              <a:t>https://wiki.aswf.io/display/WGUSD/Siggraph+2023</a:t>
            </a:r>
            <a:r>
              <a:rPr lang="en-US" dirty="0"/>
              <a:t> for a list of all USD-related sessions and events at SIGGRAPH.</a:t>
            </a:r>
          </a:p>
          <a:p>
            <a:pPr marL="0" indent="0">
              <a:buNone/>
            </a:pPr>
            <a:r>
              <a:rPr lang="en-US" dirty="0"/>
              <a:t>See </a:t>
            </a:r>
            <a:r>
              <a:rPr lang="en-US" dirty="0">
                <a:hlinkClick r:id="rId6"/>
              </a:rPr>
              <a:t>https://www.khronos.org/events/2023-siggraph</a:t>
            </a:r>
            <a:r>
              <a:rPr lang="en-US" dirty="0"/>
              <a:t> for </a:t>
            </a:r>
            <a:r>
              <a:rPr lang="en-US" dirty="0" err="1"/>
              <a:t>glTF</a:t>
            </a:r>
            <a:r>
              <a:rPr lang="en-US" dirty="0"/>
              <a:t> at SIGGRAPH.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NVIDIA keynote 8 AM tomorrow morning in Hall K will include some USD validation announcements.</a:t>
            </a:r>
          </a:p>
        </p:txBody>
      </p:sp>
    </p:spTree>
    <p:extLst>
      <p:ext uri="{BB962C8B-B14F-4D97-AF65-F5344CB8AC3E}">
        <p14:creationId xmlns:p14="http://schemas.microsoft.com/office/powerpoint/2010/main" val="231605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Play with your phone if you lose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3866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On an iPhone (sorry, Android), view this model: </a:t>
            </a:r>
            <a:r>
              <a:rPr lang="en-US" dirty="0">
                <a:hlinkClick r:id="rId3"/>
              </a:rPr>
              <a:t>https://bit.ly/mcusd10</a:t>
            </a:r>
            <a:endParaRPr lang="en-US" dirty="0"/>
          </a:p>
          <a:p>
            <a:pPr marL="0" indent="0">
              <a:buNone/>
            </a:pP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rendering bugs can you detect?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C2AF98-B6C1-3D35-788D-E75FDC131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246194"/>
            <a:ext cx="3173083" cy="31730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899007-DC71-559E-4D34-42F00DE25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0741" y="2284715"/>
            <a:ext cx="6783979" cy="313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08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987DA-17F2-66B0-9454-4EFAC1383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resource: “Explore 3D Assets”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FED29-CF83-A947-60E8-13A1C65AD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3"/>
              </a:rPr>
              <a:t>https://asset-explorer.needle.tools</a:t>
            </a:r>
            <a:r>
              <a:rPr lang="en-US" dirty="0"/>
              <a:t> by Felix Herbst. </a:t>
            </a:r>
            <a:r>
              <a:rPr lang="en-US"/>
              <a:t>64 </a:t>
            </a:r>
            <a:r>
              <a:rPr lang="en-US" dirty="0"/>
              <a:t>models </a:t>
            </a:r>
            <a:r>
              <a:rPr lang="en-US"/>
              <a:t>to start.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438FDD-17D3-40A0-08F4-58BF2E0EE1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221" y="2603350"/>
            <a:ext cx="10441002" cy="378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00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35BB2-2072-2CD2-6C76-1FE27BBEF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Alpha Blend Mode Test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DB2CE3-689A-FCEA-8A63-B63AB74D3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991" y="1551396"/>
            <a:ext cx="5989592" cy="50908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1382F4-61D4-1A80-6064-FCAD0EDC29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551396"/>
            <a:ext cx="4731381" cy="2071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ADBFE2D-F02E-1E24-CD2E-15B092B3ACA7}"/>
              </a:ext>
            </a:extLst>
          </p:cNvPr>
          <p:cNvSpPr txBox="1"/>
          <p:nvPr/>
        </p:nvSpPr>
        <p:spPr>
          <a:xfrm>
            <a:off x="838200" y="3931731"/>
            <a:ext cx="4298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Interactive model in the browser, renderers based on three.js</a:t>
            </a:r>
          </a:p>
        </p:txBody>
      </p:sp>
    </p:spTree>
    <p:extLst>
      <p:ext uri="{BB962C8B-B14F-4D97-AF65-F5344CB8AC3E}">
        <p14:creationId xmlns:p14="http://schemas.microsoft.com/office/powerpoint/2010/main" val="3081019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35BB2-2072-2CD2-6C76-1FE27BBEF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Alpha Blend Mode Test, continued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79C3C8-A7B9-A084-91F4-D2DBF910B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121" y="2958957"/>
            <a:ext cx="4001073" cy="33465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1DF67E8-F717-7AAF-E1F0-137E5357F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675" y="2958957"/>
            <a:ext cx="3328322" cy="334651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DC7A325-CC24-E7C7-3616-05B14F106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Based on the many test models and related debug information at </a:t>
            </a:r>
            <a:r>
              <a:rPr lang="en-US" dirty="0">
                <a:hlinkClick r:id="rId5"/>
              </a:rPr>
              <a:t>https://github.com/KhronosGroup/glTF-Sample-Assets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371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028C6-65CE-0D11-1B2B-0254116B2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Test, Test, Test (and, Contribute!)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5CCBB-75A7-8917-9790-A680895FE4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I’ve put this presentation up at: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4800" dirty="0">
                <a:hlinkClick r:id="rId3"/>
              </a:rPr>
              <a:t>https://bit.ly/gltfusd</a:t>
            </a:r>
            <a:endParaRPr lang="en-US" sz="4800" dirty="0"/>
          </a:p>
          <a:p>
            <a:pPr marL="0" indent="0">
              <a:buNone/>
            </a:pPr>
            <a:r>
              <a:rPr lang="en-US" dirty="0"/>
              <a:t>Read the notes for the slides, too.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Me, I’m </a:t>
            </a:r>
            <a:r>
              <a:rPr lang="en-US" dirty="0">
                <a:hlinkClick r:id="rId4"/>
              </a:rPr>
              <a:t>erich@acm.org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5"/>
              </a:rPr>
              <a:t>http://erichaines.com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@pointinpolygon on twit-excuse-me-X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E79C18-000A-B11B-A737-27E10C5295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3815" y="1346771"/>
            <a:ext cx="5511229" cy="551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6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way is up?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/>
              <a:t>+Y is up in world space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+Z is up in world space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1146F6-F536-DE13-9CF4-4147C4B748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3815" y="1346771"/>
            <a:ext cx="5511229" cy="55112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13C299-E375-3091-6218-753CE791F69D}"/>
              </a:ext>
            </a:extLst>
          </p:cNvPr>
          <p:cNvSpPr txBox="1"/>
          <p:nvPr/>
        </p:nvSpPr>
        <p:spPr>
          <a:xfrm>
            <a:off x="6949439" y="1144588"/>
            <a:ext cx="4153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you’d like to download these slides later:</a:t>
            </a:r>
            <a:br>
              <a:rPr lang="en-US" dirty="0"/>
            </a:br>
            <a:r>
              <a:rPr lang="en-US" sz="1800" dirty="0">
                <a:hlinkClick r:id="rId4"/>
              </a:rPr>
              <a:t>https://bit.ly/gltfusd</a:t>
            </a:r>
            <a:r>
              <a:rPr lang="en-US" dirty="0"/>
              <a:t> </a:t>
            </a:r>
            <a:r>
              <a:rPr lang="en-US" sz="1800" dirty="0"/>
              <a:t>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612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way is up?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eriod"/>
            </a:pPr>
            <a:r>
              <a:rPr lang="en-US" dirty="0"/>
              <a:t>+Y is up – you like movies, play Minecraft, and enjoy long walks on the Moana beach.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For </a:t>
            </a:r>
            <a:r>
              <a:rPr lang="en-US" dirty="0" err="1"/>
              <a:t>glTF</a:t>
            </a:r>
            <a:r>
              <a:rPr lang="en-US" dirty="0"/>
              <a:t> and USD it’s the default.</a:t>
            </a: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+Z is up – you like 3D printers, architectural drawings, and GIS.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For </a:t>
            </a:r>
            <a:r>
              <a:rPr lang="en-US" dirty="0" err="1"/>
              <a:t>glTF</a:t>
            </a:r>
            <a:r>
              <a:rPr lang="en-US" dirty="0"/>
              <a:t> there’s no direct way choose this direction.</a:t>
            </a:r>
            <a:br>
              <a:rPr lang="en-US" dirty="0"/>
            </a:br>
            <a:r>
              <a:rPr lang="en-US" dirty="0"/>
              <a:t>For USD you want to add a stage metadatum: 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upAxis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 = "Z"</a:t>
            </a:r>
            <a:b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</a:br>
            <a:r>
              <a:rPr lang="en-US" b="1" dirty="0" err="1"/>
              <a:t>UsdView</a:t>
            </a:r>
            <a:r>
              <a:rPr lang="en-US" dirty="0"/>
              <a:t> supports it; not all viewers pay attention to this setting.</a:t>
            </a:r>
          </a:p>
        </p:txBody>
      </p:sp>
    </p:spTree>
    <p:extLst>
      <p:ext uri="{BB962C8B-B14F-4D97-AF65-F5344CB8AC3E}">
        <p14:creationId xmlns:p14="http://schemas.microsoft.com/office/powerpoint/2010/main" val="2590963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A7469-AD27-3A36-075E-A0833EB39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not worry about left- and right-handed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1E4FB-D853-23C7-38B9-84CAAA77A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glTF</a:t>
            </a:r>
            <a:r>
              <a:rPr lang="en-US" dirty="0"/>
              <a:t> and USD both use right-handed world coordinate systems.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Beware, though: </a:t>
            </a:r>
          </a:p>
        </p:txBody>
      </p:sp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8ABBE7D6-CDBF-61D0-FABD-C1D2CE872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47" y="2506661"/>
            <a:ext cx="3916393" cy="391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D55480-D338-2254-145C-B6C5F588FA78}"/>
              </a:ext>
            </a:extLst>
          </p:cNvPr>
          <p:cNvSpPr txBox="1"/>
          <p:nvPr/>
        </p:nvSpPr>
        <p:spPr>
          <a:xfrm>
            <a:off x="7556740" y="4520063"/>
            <a:ext cx="36424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ß"/>
            </a:pPr>
            <a:r>
              <a:rPr lang="en-US" dirty="0">
                <a:sym typeface="Wingdings" panose="05000000000000000000" pitchFamily="2" charset="2"/>
              </a:rPr>
              <a:t>I love that Minecraft is listed. Well, it’s arguably the most popular architectural modeling app in the world.</a:t>
            </a:r>
          </a:p>
        </p:txBody>
      </p:sp>
    </p:spTree>
    <p:extLst>
      <p:ext uri="{BB962C8B-B14F-4D97-AF65-F5344CB8AC3E}">
        <p14:creationId xmlns:p14="http://schemas.microsoft.com/office/powerpoint/2010/main" val="3053499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your preferred measure of distance?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lphaUcPeriod"/>
            </a:pPr>
            <a:r>
              <a:rPr lang="en-US" dirty="0"/>
              <a:t>Millimeters</a:t>
            </a: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Centimeters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Meters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Kilometers</a:t>
            </a:r>
          </a:p>
        </p:txBody>
      </p:sp>
    </p:spTree>
    <p:extLst>
      <p:ext uri="{BB962C8B-B14F-4D97-AF65-F5344CB8AC3E}">
        <p14:creationId xmlns:p14="http://schemas.microsoft.com/office/powerpoint/2010/main" val="2730622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your preferred measure of distance?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lphaUcPeriod"/>
            </a:pPr>
            <a:r>
              <a:rPr lang="en-US" dirty="0"/>
              <a:t>Millimeters – USD stage metadatum: 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metersPerUnit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 = 0.001</a:t>
            </a:r>
            <a:br>
              <a:rPr lang="en-US" dirty="0"/>
            </a:br>
            <a:r>
              <a:rPr lang="en-US" dirty="0" err="1"/>
              <a:t>glTF</a:t>
            </a:r>
            <a:r>
              <a:rPr lang="en-US" dirty="0"/>
              <a:t> uses only meters.</a:t>
            </a:r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/>
              <a:t>Centimeters – the default for USD. Using 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metersPerUnit</a:t>
            </a:r>
            <a:r>
              <a:rPr lang="en-US" dirty="0"/>
              <a:t> can be “interesting” for some viewers.</a:t>
            </a: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Meters – </a:t>
            </a:r>
            <a:r>
              <a:rPr lang="en-US" dirty="0" err="1"/>
              <a:t>glTF</a:t>
            </a:r>
            <a:r>
              <a:rPr lang="en-US" dirty="0"/>
              <a:t> uses only these. USD: 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metersPerUnit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 = 1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Kilometers – USD: </a:t>
            </a:r>
            <a:r>
              <a:rPr lang="en-US" dirty="0" err="1">
                <a:solidFill>
                  <a:srgbClr val="0070C0"/>
                </a:solidFill>
                <a:latin typeface="Constantia" panose="02030602050306030303" pitchFamily="18" charset="0"/>
              </a:rPr>
              <a:t>metersPerUnit</a:t>
            </a:r>
            <a:r>
              <a:rPr lang="en-US" dirty="0">
                <a:solidFill>
                  <a:srgbClr val="0070C0"/>
                </a:solidFill>
                <a:latin typeface="Constantia" panose="02030602050306030303" pitchFamily="18" charset="0"/>
              </a:rPr>
              <a:t> = 1000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059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set how much your camera sees?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/>
              <a:t>Field of View angle (FOV)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Filmback and focal length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FOV and what the heck is filmback?</a:t>
            </a:r>
          </a:p>
        </p:txBody>
      </p:sp>
    </p:spTree>
    <p:extLst>
      <p:ext uri="{BB962C8B-B14F-4D97-AF65-F5344CB8AC3E}">
        <p14:creationId xmlns:p14="http://schemas.microsoft.com/office/powerpoint/2010/main" val="441772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60828-134B-5EC0-0D7D-CB49A665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set how much your camera sees?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ABA44-AFC8-457A-8136-CC1CC7769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/>
              <a:t>Field of View angle (FOV)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Filmback and focal length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514350" indent="-514350">
              <a:buAutoNum type="alphaUcPeriod"/>
            </a:pPr>
            <a:r>
              <a:rPr lang="en-US" dirty="0"/>
              <a:t>FOV and what the heck is filmback?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FF03BA-5A2B-D572-1E1A-7102D0C8802D}"/>
              </a:ext>
            </a:extLst>
          </p:cNvPr>
          <p:cNvSpPr txBox="1"/>
          <p:nvPr/>
        </p:nvSpPr>
        <p:spPr>
          <a:xfrm rot="2850097">
            <a:off x="449080" y="2686465"/>
            <a:ext cx="59479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care; it’s easy to convert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D8D549-5123-8EBD-735E-57D76AE12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190" y="1468331"/>
            <a:ext cx="5704762" cy="34095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AE0DAA-E2A4-379B-5AD0-C1F62D2A6231}"/>
              </a:ext>
            </a:extLst>
          </p:cNvPr>
          <p:cNvSpPr txBox="1"/>
          <p:nvPr/>
        </p:nvSpPr>
        <p:spPr>
          <a:xfrm>
            <a:off x="8479045" y="5030209"/>
            <a:ext cx="2978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glTF</a:t>
            </a:r>
            <a:r>
              <a:rPr lang="en-US" dirty="0"/>
              <a:t> uses vertical FOV (</a:t>
            </a:r>
            <a:r>
              <a:rPr lang="en-US" dirty="0" err="1"/>
              <a:t>yfov</a:t>
            </a:r>
            <a:r>
              <a:rPr lang="en-US" dirty="0"/>
              <a:t>)</a:t>
            </a:r>
          </a:p>
          <a:p>
            <a:br>
              <a:rPr lang="en-US" dirty="0"/>
            </a:br>
            <a:r>
              <a:rPr lang="en-US" dirty="0"/>
              <a:t>USD uses filmback and focal length</a:t>
            </a:r>
          </a:p>
        </p:txBody>
      </p:sp>
    </p:spTree>
    <p:extLst>
      <p:ext uri="{BB962C8B-B14F-4D97-AF65-F5344CB8AC3E}">
        <p14:creationId xmlns:p14="http://schemas.microsoft.com/office/powerpoint/2010/main" val="347841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a0f5abd-a8e3-4c9f-bb09-c052c3b254c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E46C58FC430B4FA5184442577018F6" ma:contentTypeVersion="14" ma:contentTypeDescription="Create a new document." ma:contentTypeScope="" ma:versionID="87204039c3ed03779e258750d5419ab7">
  <xsd:schema xmlns:xsd="http://www.w3.org/2001/XMLSchema" xmlns:xs="http://www.w3.org/2001/XMLSchema" xmlns:p="http://schemas.microsoft.com/office/2006/metadata/properties" xmlns:ns3="0a0f5abd-a8e3-4c9f-bb09-c052c3b254ca" xmlns:ns4="73244e8f-7b17-4039-8ad2-473128d7e267" targetNamespace="http://schemas.microsoft.com/office/2006/metadata/properties" ma:root="true" ma:fieldsID="72be68080736b23e81a44389e4dfc787" ns3:_="" ns4:_="">
    <xsd:import namespace="0a0f5abd-a8e3-4c9f-bb09-c052c3b254ca"/>
    <xsd:import namespace="73244e8f-7b17-4039-8ad2-473128d7e2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f5abd-a8e3-4c9f-bb09-c052c3b254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244e8f-7b17-4039-8ad2-473128d7e26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6B40F3-0485-4BD0-95F6-9BB5D6D75F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E1FB14-0448-4AE1-849A-7A94C6DEF641}">
  <ds:schemaRefs>
    <ds:schemaRef ds:uri="73244e8f-7b17-4039-8ad2-473128d7e267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a0f5abd-a8e3-4c9f-bb09-c052c3b254c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370DD2A-83BE-4637-B480-D0540F49B2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0f5abd-a8e3-4c9f-bb09-c052c3b254ca"/>
    <ds:schemaRef ds:uri="73244e8f-7b17-4039-8ad2-473128d7e2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4776</TotalTime>
  <Words>1875</Words>
  <Application>Microsoft Office PowerPoint</Application>
  <PresentationFormat>Widescreen</PresentationFormat>
  <Paragraphs>174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Constantia</vt:lpstr>
      <vt:lpstr>Roboto</vt:lpstr>
      <vt:lpstr>Slack-Lato</vt:lpstr>
      <vt:lpstr>Wingdings</vt:lpstr>
      <vt:lpstr>Office Theme</vt:lpstr>
      <vt:lpstr>USD and glTF, a user’s perspective</vt:lpstr>
      <vt:lpstr>Play with your phone if you lose interest</vt:lpstr>
      <vt:lpstr>Which way is up?</vt:lpstr>
      <vt:lpstr>Which way is up?</vt:lpstr>
      <vt:lpstr>Let’s not worry about left- and right-handed</vt:lpstr>
      <vt:lpstr>What’s your preferred measure of distance?</vt:lpstr>
      <vt:lpstr>What’s your preferred measure of distance?</vt:lpstr>
      <vt:lpstr>How do you set how much your camera sees?</vt:lpstr>
      <vt:lpstr>How do you set how much your camera sees?</vt:lpstr>
      <vt:lpstr>How do you specify lights?</vt:lpstr>
      <vt:lpstr>How do you specify lights?</vt:lpstr>
      <vt:lpstr>Maybe don’t be me</vt:lpstr>
      <vt:lpstr>If you want to know where pixels come from</vt:lpstr>
      <vt:lpstr>The bugs unimplemented features: sidedness</vt:lpstr>
      <vt:lpstr>The bugs unimplemented features: normals</vt:lpstr>
      <vt:lpstr>Making the subtle unsubtle</vt:lpstr>
      <vt:lpstr>Materials</vt:lpstr>
      <vt:lpstr>Traditional testing/educational resources</vt:lpstr>
      <vt:lpstr>Other resources and SIGGRAPH stuff</vt:lpstr>
      <vt:lpstr>New resource: “Explore 3D Assets” </vt:lpstr>
      <vt:lpstr>The Alpha Blend Mode Test</vt:lpstr>
      <vt:lpstr>The Alpha Blend Mode Test, continued</vt:lpstr>
      <vt:lpstr>Test, Test, Test (and, Contribute!)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USD and glTF, a user’s perspective</dc:title>
  <dc:creator>Eric Haines</dc:creator>
  <cp:lastModifiedBy>Eric Haines</cp:lastModifiedBy>
  <cp:revision>2</cp:revision>
  <cp:lastPrinted>2023-08-04T21:12:34Z</cp:lastPrinted>
  <dcterms:created xsi:type="dcterms:W3CDTF">2023-08-01T14:08:52Z</dcterms:created>
  <dcterms:modified xsi:type="dcterms:W3CDTF">2023-08-04T22:00:42Z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0x01010096E46C58FC430B4FA5184442577018F6</vt:lpwstr>
  </property>
</Properties>
</file>