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6" r:id="rId3"/>
    <p:sldId id="259" r:id="rId4"/>
    <p:sldId id="262" r:id="rId5"/>
    <p:sldId id="264" r:id="rId6"/>
    <p:sldId id="263" r:id="rId7"/>
    <p:sldId id="265" r:id="rId8"/>
    <p:sldId id="279" r:id="rId9"/>
    <p:sldId id="273" r:id="rId10"/>
    <p:sldId id="260" r:id="rId11"/>
    <p:sldId id="313" r:id="rId12"/>
    <p:sldId id="314" r:id="rId13"/>
    <p:sldId id="312" r:id="rId14"/>
    <p:sldId id="269" r:id="rId15"/>
    <p:sldId id="272" r:id="rId16"/>
    <p:sldId id="276" r:id="rId17"/>
    <p:sldId id="315" r:id="rId18"/>
    <p:sldId id="309" r:id="rId19"/>
    <p:sldId id="285" r:id="rId20"/>
    <p:sldId id="289" r:id="rId21"/>
    <p:sldId id="287" r:id="rId22"/>
    <p:sldId id="270" r:id="rId23"/>
    <p:sldId id="310" r:id="rId24"/>
    <p:sldId id="311" r:id="rId25"/>
    <p:sldId id="316" r:id="rId26"/>
    <p:sldId id="301" r:id="rId27"/>
    <p:sldId id="298" r:id="rId28"/>
    <p:sldId id="297"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83297" autoAdjust="0"/>
  </p:normalViewPr>
  <p:slideViewPr>
    <p:cSldViewPr>
      <p:cViewPr varScale="1">
        <p:scale>
          <a:sx n="73" d="100"/>
          <a:sy n="73" d="100"/>
        </p:scale>
        <p:origin x="-14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59778740157480303"/>
          <c:y val="2.5000000000000001E-2"/>
        </c:manualLayout>
      </c:layout>
      <c:overlay val="0"/>
      <c:txPr>
        <a:bodyPr/>
        <a:lstStyle/>
        <a:p>
          <a:pPr>
            <a:defRPr sz="2000"/>
          </a:pPr>
          <a:endParaRPr lang="en-US"/>
        </a:p>
      </c:txPr>
    </c:title>
    <c:autoTitleDeleted val="0"/>
    <c:plotArea>
      <c:layout>
        <c:manualLayout>
          <c:layoutTarget val="inner"/>
          <c:xMode val="edge"/>
          <c:yMode val="edge"/>
          <c:x val="7.3289373214908499E-2"/>
          <c:y val="4.8788631889763803E-2"/>
          <c:w val="0.55549691271315305"/>
          <c:h val="0.76581126968503899"/>
        </c:manualLayout>
      </c:layout>
      <c:pieChart>
        <c:varyColors val="1"/>
        <c:ser>
          <c:idx val="0"/>
          <c:order val="0"/>
          <c:tx>
            <c:strRef>
              <c:f>Sheet1!$B$1</c:f>
              <c:strCache>
                <c:ptCount val="1"/>
                <c:pt idx="0">
                  <c:v>Top 10 Countries</c:v>
                </c:pt>
              </c:strCache>
            </c:strRef>
          </c:tx>
          <c:dLbls>
            <c:txPr>
              <a:bodyPr/>
              <a:lstStyle/>
              <a:p>
                <a:pPr>
                  <a:defRPr sz="2000"/>
                </a:pPr>
                <a:endParaRPr lang="en-US"/>
              </a:p>
            </c:txPr>
            <c:showLegendKey val="0"/>
            <c:showVal val="0"/>
            <c:showCatName val="0"/>
            <c:showSerName val="0"/>
            <c:showPercent val="1"/>
            <c:showBubbleSize val="0"/>
            <c:showLeaderLines val="1"/>
          </c:dLbls>
          <c:cat>
            <c:strRef>
              <c:f>Sheet1!$A$2:$A$12</c:f>
              <c:strCache>
                <c:ptCount val="11"/>
                <c:pt idx="0">
                  <c:v>USA</c:v>
                </c:pt>
                <c:pt idx="1">
                  <c:v>India</c:v>
                </c:pt>
                <c:pt idx="2">
                  <c:v>Spain</c:v>
                </c:pt>
                <c:pt idx="3">
                  <c:v>Germany</c:v>
                </c:pt>
                <c:pt idx="4">
                  <c:v>Canada</c:v>
                </c:pt>
                <c:pt idx="5">
                  <c:v>Russia</c:v>
                </c:pt>
                <c:pt idx="6">
                  <c:v>UK</c:v>
                </c:pt>
                <c:pt idx="7">
                  <c:v>China</c:v>
                </c:pt>
                <c:pt idx="8">
                  <c:v>Italy</c:v>
                </c:pt>
                <c:pt idx="9">
                  <c:v>Ukraine</c:v>
                </c:pt>
                <c:pt idx="10">
                  <c:v>Rest of World</c:v>
                </c:pt>
              </c:strCache>
            </c:strRef>
          </c:cat>
          <c:val>
            <c:numRef>
              <c:f>Sheet1!$B$2:$B$12</c:f>
              <c:numCache>
                <c:formatCode>0.0%</c:formatCode>
                <c:ptCount val="11"/>
                <c:pt idx="0">
                  <c:v>0.29272111936151901</c:v>
                </c:pt>
                <c:pt idx="1">
                  <c:v>5.8165378592716102E-2</c:v>
                </c:pt>
                <c:pt idx="2">
                  <c:v>5.67762792342274E-2</c:v>
                </c:pt>
                <c:pt idx="3">
                  <c:v>5.18007778956407E-2</c:v>
                </c:pt>
                <c:pt idx="4">
                  <c:v>4.7683992524119798E-2</c:v>
                </c:pt>
                <c:pt idx="5">
                  <c:v>4.2809516593423198E-2</c:v>
                </c:pt>
                <c:pt idx="6">
                  <c:v>3.9905036116583303E-2</c:v>
                </c:pt>
                <c:pt idx="7">
                  <c:v>2.6064555235641801E-2</c:v>
                </c:pt>
                <c:pt idx="8">
                  <c:v>2.0533414153659599E-2</c:v>
                </c:pt>
                <c:pt idx="9">
                  <c:v>2.03313633378795E-2</c:v>
                </c:pt>
                <c:pt idx="10">
                  <c:v>0.34320856695458901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4558921539684599"/>
          <c:y val="0.12649532480315001"/>
          <c:w val="0.32572902056775199"/>
          <c:h val="0.814129675196849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005B8-01E6-41F4-A08E-0F7F29E4ED36}" type="datetimeFigureOut">
              <a:rPr lang="en-US" smtClean="0"/>
              <a:t>8/6/2014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026041-FE32-43CD-A41F-5A73455400D5}" type="slidenum">
              <a:rPr lang="en-US" smtClean="0"/>
              <a:t>‹#›</a:t>
            </a:fld>
            <a:endParaRPr lang="en-US"/>
          </a:p>
        </p:txBody>
      </p:sp>
    </p:spTree>
    <p:extLst>
      <p:ext uri="{BB962C8B-B14F-4D97-AF65-F5344CB8AC3E}">
        <p14:creationId xmlns:p14="http://schemas.microsoft.com/office/powerpoint/2010/main" val="219489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log.udacity.com/2013/09/architect-advances-career-after-3d.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bit.ly/sigbo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bit.ly/mooc3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a:t>
            </a:fld>
            <a:endParaRPr lang="en-US"/>
          </a:p>
        </p:txBody>
      </p:sp>
    </p:spTree>
    <p:extLst>
      <p:ext uri="{BB962C8B-B14F-4D97-AF65-F5344CB8AC3E}">
        <p14:creationId xmlns:p14="http://schemas.microsoft.com/office/powerpoint/2010/main" val="345728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a:t>
            </a:r>
            <a:r>
              <a:rPr lang="en-US" baseline="0" dirty="0" smtClean="0"/>
              <a:t> https://www.udacity.com/course/viewer#!/c-cs291/l-91376562/m-103530751</a:t>
            </a:r>
          </a:p>
          <a:p>
            <a:endParaRPr lang="en-US" baseline="0" dirty="0" smtClean="0"/>
          </a:p>
          <a:p>
            <a:r>
              <a:rPr lang="en-US" dirty="0" smtClean="0"/>
              <a:t>More </a:t>
            </a:r>
            <a:r>
              <a:rPr lang="en-US" dirty="0" smtClean="0"/>
              <a:t>than 70% are</a:t>
            </a:r>
            <a:r>
              <a:rPr lang="en-US" baseline="0" dirty="0" smtClean="0"/>
              <a:t> outside the US, so don’t speak English as their first language. They may speak </a:t>
            </a:r>
            <a:r>
              <a:rPr lang="en-US" baseline="0" dirty="0" smtClean="0"/>
              <a:t>Canadian.</a:t>
            </a:r>
            <a:endParaRPr lang="en-US" baseline="0" dirty="0" smtClean="0"/>
          </a:p>
          <a:p>
            <a:endParaRPr lang="en-US" baseline="0" dirty="0" smtClean="0"/>
          </a:p>
          <a:p>
            <a:r>
              <a:rPr lang="en-US" baseline="0" dirty="0" smtClean="0"/>
              <a:t>SRT - http://</a:t>
            </a:r>
            <a:r>
              <a:rPr lang="en-US" baseline="0" dirty="0" smtClean="0"/>
              <a:t>en.wikipedia.org/wiki/SubRip</a:t>
            </a:r>
          </a:p>
        </p:txBody>
      </p:sp>
      <p:sp>
        <p:nvSpPr>
          <p:cNvPr id="4" name="Slide Number Placeholder 3"/>
          <p:cNvSpPr>
            <a:spLocks noGrp="1"/>
          </p:cNvSpPr>
          <p:nvPr>
            <p:ph type="sldNum" sz="quarter" idx="10"/>
          </p:nvPr>
        </p:nvSpPr>
        <p:spPr/>
        <p:txBody>
          <a:bodyPr/>
          <a:lstStyle/>
          <a:p>
            <a:fld id="{84026041-FE32-43CD-A41F-5A73455400D5}" type="slidenum">
              <a:rPr lang="en-US" smtClean="0"/>
              <a:t>10</a:t>
            </a:fld>
            <a:endParaRPr lang="en-US"/>
          </a:p>
        </p:txBody>
      </p:sp>
    </p:spTree>
    <p:extLst>
      <p:ext uri="{BB962C8B-B14F-4D97-AF65-F5344CB8AC3E}">
        <p14:creationId xmlns:p14="http://schemas.microsoft.com/office/powerpoint/2010/main" val="321262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70% are</a:t>
            </a:r>
            <a:r>
              <a:rPr lang="en-US" baseline="0" dirty="0" smtClean="0"/>
              <a:t> outside the US, so don’t speak English as their first language. They may speak Canadian, eh.</a:t>
            </a:r>
          </a:p>
          <a:p>
            <a:endParaRPr lang="en-US" baseline="0" dirty="0" smtClean="0"/>
          </a:p>
          <a:p>
            <a:r>
              <a:rPr lang="en-US" baseline="0" dirty="0" smtClean="0"/>
              <a:t>SRT - http://</a:t>
            </a:r>
            <a:r>
              <a:rPr lang="en-US" baseline="0" dirty="0" smtClean="0"/>
              <a:t>en.wikipedia.org/wiki/SubRip</a:t>
            </a:r>
          </a:p>
          <a:p>
            <a:endParaRPr lang="en-US" baseline="0" dirty="0" smtClean="0"/>
          </a:p>
          <a:p>
            <a:r>
              <a:rPr lang="en-US" baseline="0" dirty="0" smtClean="0"/>
              <a:t>Subtitle files can be uploaded or fixed through http://amara.org.</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11</a:t>
            </a:fld>
            <a:endParaRPr lang="en-US"/>
          </a:p>
        </p:txBody>
      </p:sp>
    </p:spTree>
    <p:extLst>
      <p:ext uri="{BB962C8B-B14F-4D97-AF65-F5344CB8AC3E}">
        <p14:creationId xmlns:p14="http://schemas.microsoft.com/office/powerpoint/2010/main" val="321262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SRT </a:t>
            </a:r>
            <a:r>
              <a:rPr lang="en-US" baseline="0" dirty="0" smtClean="0"/>
              <a:t>- http://</a:t>
            </a:r>
            <a:r>
              <a:rPr lang="en-US" baseline="0" dirty="0" smtClean="0"/>
              <a:t>en.wikipedia.org/wiki/SubRip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Subtitle files can be uploaded or fixed through http://amara.org. I was excited to see someone had made a Japanese SRT file for this particular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12</a:t>
            </a:fld>
            <a:endParaRPr lang="en-US"/>
          </a:p>
        </p:txBody>
      </p:sp>
    </p:spTree>
    <p:extLst>
      <p:ext uri="{BB962C8B-B14F-4D97-AF65-F5344CB8AC3E}">
        <p14:creationId xmlns:p14="http://schemas.microsoft.com/office/powerpoint/2010/main" val="321262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13</a:t>
            </a:fld>
            <a:endParaRPr lang="en-US"/>
          </a:p>
        </p:txBody>
      </p:sp>
    </p:spTree>
    <p:extLst>
      <p:ext uri="{BB962C8B-B14F-4D97-AF65-F5344CB8AC3E}">
        <p14:creationId xmlns:p14="http://schemas.microsoft.com/office/powerpoint/2010/main" val="321262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the 800+ pages of scripts at https://www.udacity.com/wiki/cs291#lesson-scripts</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14</a:t>
            </a:fld>
            <a:endParaRPr lang="en-US"/>
          </a:p>
        </p:txBody>
      </p:sp>
    </p:spTree>
    <p:extLst>
      <p:ext uri="{BB962C8B-B14F-4D97-AF65-F5344CB8AC3E}">
        <p14:creationId xmlns:p14="http://schemas.microsoft.com/office/powerpoint/2010/main" val="335492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http://www.ncbi.nlm.nih.gov/pmc/articles/PMC1305892/ - Teaching more by lecturing less. Students retain</a:t>
            </a:r>
            <a:r>
              <a:rPr lang="en-US" baseline="0" dirty="0" smtClean="0"/>
              <a:t> more what they hear early on, not the end, because attention lags after 10-18 minutes at the start. Another reference for the “10 minutes” idea: Brain Rules.</a:t>
            </a:r>
            <a:endParaRPr lang="en-US" dirty="0" smtClean="0"/>
          </a:p>
          <a:p>
            <a:endParaRPr lang="en-US" dirty="0" smtClean="0"/>
          </a:p>
          <a:p>
            <a:r>
              <a:rPr lang="en-US" dirty="0" smtClean="0"/>
              <a:t>http://ideas.time.com/2012/10/02/why-lectures-are-ineffective/ - students</a:t>
            </a:r>
            <a:r>
              <a:rPr lang="en-US" baseline="0" dirty="0" smtClean="0"/>
              <a:t> can only focus 15 </a:t>
            </a:r>
            <a:r>
              <a:rPr lang="en-US" baseline="0" dirty="0" smtClean="0"/>
              <a:t>minutes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itchFamily="2" charset="2"/>
              </a:rPr>
              <a:t>This ratio is not good in a short video</a:t>
            </a:r>
            <a:r>
              <a:rPr lang="en-US" baseline="0" dirty="0">
                <a:sym typeface="Wingdings" pitchFamily="2" charset="2"/>
              </a:rPr>
              <a:t> </a:t>
            </a:r>
            <a:r>
              <a:rPr lang="en-US" baseline="0" dirty="0" smtClean="0">
                <a:sym typeface="Wingdings" pitchFamily="2" charset="2"/>
              </a:rPr>
              <a:t>– what I mean is that you don’t want to wander off topic as you can very easily lose your audience.</a:t>
            </a:r>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84026041-FE32-43CD-A41F-5A73455400D5}" type="slidenum">
              <a:rPr lang="en-US" smtClean="0"/>
              <a:t>15</a:t>
            </a:fld>
            <a:endParaRPr lang="en-US"/>
          </a:p>
        </p:txBody>
      </p:sp>
    </p:spTree>
    <p:extLst>
      <p:ext uri="{BB962C8B-B14F-4D97-AF65-F5344CB8AC3E}">
        <p14:creationId xmlns:p14="http://schemas.microsoft.com/office/powerpoint/2010/main" val="387551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courtesy</a:t>
            </a:r>
            <a:r>
              <a:rPr lang="en-US" baseline="0" dirty="0" smtClean="0"/>
              <a:t> Wikimedia, see http://commons.wikimedia.org/wiki/File:AFarsadaBoaPreguica.jpg and </a:t>
            </a:r>
            <a:r>
              <a:rPr lang="en-US" baseline="0" dirty="0" smtClean="0"/>
              <a:t>hmmm, a Forbidden Planet color correction, I can’t find the link now…</a:t>
            </a:r>
          </a:p>
          <a:p>
            <a:endParaRPr lang="en-US" baseline="0" dirty="0" smtClean="0"/>
          </a:p>
          <a:p>
            <a:r>
              <a:rPr lang="en-US" baseline="0" dirty="0" smtClean="0"/>
              <a:t>Some pros of both:</a:t>
            </a:r>
            <a:endParaRPr lang="en-US" baseline="0" dirty="0"/>
          </a:p>
          <a:p>
            <a:endParaRPr lang="en-US" baseline="0" dirty="0"/>
          </a:p>
          <a:p>
            <a:r>
              <a:rPr lang="en-US" baseline="0" dirty="0" smtClean="0"/>
              <a:t>Plays: immediate and “real”, truly 3D, close up it fills your field of view, see actors in the flesh, no monitor or speaker limits (per se), see skilled actors impress you with their craft (vs. retakes), feel special by being pampered (nice seat, etc.).</a:t>
            </a:r>
          </a:p>
          <a:p>
            <a:r>
              <a:rPr lang="en-US" baseline="0" dirty="0" smtClean="0"/>
              <a:t>DVD movies: play anywhere, don’t have to wait for scenery changes and the next scene can be anywhere, no bad seat behind a column or in the nosebleed section, “perfect” shots and lighting and all the rest, great special effects and post-processing possible, and price is very low.</a:t>
            </a:r>
          </a:p>
          <a:p>
            <a:endParaRPr lang="en-US" baseline="0" dirty="0" smtClean="0"/>
          </a:p>
          <a:p>
            <a:r>
              <a:rPr lang="en-US" baseline="0" dirty="0" smtClean="0"/>
              <a:t>That’s just a start…</a:t>
            </a:r>
          </a:p>
        </p:txBody>
      </p:sp>
      <p:sp>
        <p:nvSpPr>
          <p:cNvPr id="4" name="Slide Number Placeholder 3"/>
          <p:cNvSpPr>
            <a:spLocks noGrp="1"/>
          </p:cNvSpPr>
          <p:nvPr>
            <p:ph type="sldNum" sz="quarter" idx="10"/>
          </p:nvPr>
        </p:nvSpPr>
        <p:spPr/>
        <p:txBody>
          <a:bodyPr/>
          <a:lstStyle/>
          <a:p>
            <a:fld id="{84026041-FE32-43CD-A41F-5A73455400D5}" type="slidenum">
              <a:rPr lang="en-US" smtClean="0"/>
              <a:t>16</a:t>
            </a:fld>
            <a:endParaRPr lang="en-US"/>
          </a:p>
        </p:txBody>
      </p:sp>
    </p:spTree>
    <p:extLst>
      <p:ext uri="{BB962C8B-B14F-4D97-AF65-F5344CB8AC3E}">
        <p14:creationId xmlns:p14="http://schemas.microsoft.com/office/powerpoint/2010/main" val="264609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17</a:t>
            </a:fld>
            <a:endParaRPr lang="en-US"/>
          </a:p>
        </p:txBody>
      </p:sp>
    </p:spTree>
    <p:extLst>
      <p:ext uri="{BB962C8B-B14F-4D97-AF65-F5344CB8AC3E}">
        <p14:creationId xmlns:p14="http://schemas.microsoft.com/office/powerpoint/2010/main" val="259427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detailed syllabus</a:t>
            </a:r>
            <a:r>
              <a:rPr lang="en-US" baseline="0" dirty="0" smtClean="0"/>
              <a:t> was originally created by a student, with my guidance. Since its creation, I’ve been filling in what each lesson is about.</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18</a:t>
            </a:fld>
            <a:endParaRPr lang="en-US"/>
          </a:p>
        </p:txBody>
      </p:sp>
    </p:spTree>
    <p:extLst>
      <p:ext uri="{BB962C8B-B14F-4D97-AF65-F5344CB8AC3E}">
        <p14:creationId xmlns:p14="http://schemas.microsoft.com/office/powerpoint/2010/main" val="2594272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Patrick </a:t>
            </a:r>
            <a:r>
              <a:rPr lang="en-US" sz="1200" kern="1200" dirty="0" err="1" smtClean="0">
                <a:solidFill>
                  <a:schemeClr val="tx1"/>
                </a:solidFill>
                <a:effectLst/>
                <a:latin typeface="+mn-lt"/>
                <a:ea typeface="+mn-ea"/>
                <a:cs typeface="+mn-cs"/>
              </a:rPr>
              <a:t>Cozzi’s</a:t>
            </a:r>
            <a:r>
              <a:rPr lang="en-US" sz="1200" kern="1200" baseline="0" dirty="0" smtClean="0">
                <a:solidFill>
                  <a:schemeClr val="tx1"/>
                </a:solidFill>
                <a:effectLst/>
                <a:latin typeface="+mn-lt"/>
                <a:ea typeface="+mn-ea"/>
                <a:cs typeface="+mn-cs"/>
              </a:rPr>
              <a:t> comments on the research angle </a:t>
            </a:r>
            <a:r>
              <a:rPr lang="en-US" sz="1200" kern="1200" dirty="0" smtClean="0">
                <a:solidFill>
                  <a:schemeClr val="tx1"/>
                </a:solidFill>
                <a:effectLst/>
                <a:latin typeface="+mn-lt"/>
                <a:ea typeface="+mn-ea"/>
                <a:cs typeface="+mn-cs"/>
              </a:rPr>
              <a:t>are worth reading:</a:t>
            </a:r>
            <a:r>
              <a:rPr lang="en-US" sz="1200" kern="1200" baseline="0" dirty="0" smtClean="0">
                <a:solidFill>
                  <a:schemeClr val="tx1"/>
                </a:solidFill>
                <a:effectLst/>
                <a:latin typeface="+mn-lt"/>
                <a:ea typeface="+mn-ea"/>
                <a:cs typeface="+mn-cs"/>
              </a:rPr>
              <a:t> http://www.realtimerendering.com/blog/why-use-webgl-for-graphics-research/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Note how a leading textbook has switched to </a:t>
            </a:r>
            <a:r>
              <a:rPr lang="en-US" sz="1200" kern="1200" baseline="0" dirty="0" err="1" smtClean="0">
                <a:solidFill>
                  <a:schemeClr val="tx1"/>
                </a:solidFill>
                <a:effectLst/>
                <a:latin typeface="+mn-lt"/>
                <a:ea typeface="+mn-ea"/>
                <a:cs typeface="+mn-cs"/>
              </a:rPr>
              <a:t>WebGL</a:t>
            </a:r>
            <a:r>
              <a:rPr lang="en-US" sz="1200" kern="1200" baseline="0" dirty="0" smtClean="0">
                <a:solidFill>
                  <a:schemeClr val="tx1"/>
                </a:solidFill>
                <a:effectLst/>
                <a:latin typeface="+mn-lt"/>
                <a:ea typeface="+mn-ea"/>
                <a:cs typeface="+mn-cs"/>
              </a:rPr>
              <a:t>, Angel &amp; </a:t>
            </a:r>
            <a:r>
              <a:rPr lang="en-US" sz="1200" kern="1200" baseline="0" dirty="0" err="1" smtClean="0">
                <a:solidFill>
                  <a:schemeClr val="tx1"/>
                </a:solidFill>
                <a:effectLst/>
                <a:latin typeface="+mn-lt"/>
                <a:ea typeface="+mn-ea"/>
                <a:cs typeface="+mn-cs"/>
              </a:rPr>
              <a:t>Shreiner’s</a:t>
            </a:r>
            <a:r>
              <a:rPr lang="en-US" sz="1200" kern="1200" baseline="0" dirty="0" smtClean="0">
                <a:solidFill>
                  <a:schemeClr val="tx1"/>
                </a:solidFill>
                <a:effectLst/>
                <a:latin typeface="+mn-lt"/>
                <a:ea typeface="+mn-ea"/>
                <a:cs typeface="+mn-cs"/>
              </a:rPr>
              <a:t>: http://smile.amazon.com/Interactive-Computer-Graphics-WebGL-Edition/dp/0133574849?tag=realtimerenderin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19</a:t>
            </a:fld>
            <a:endParaRPr lang="en-US"/>
          </a:p>
        </p:txBody>
      </p:sp>
    </p:spTree>
    <p:extLst>
      <p:ext uri="{BB962C8B-B14F-4D97-AF65-F5344CB8AC3E}">
        <p14:creationId xmlns:p14="http://schemas.microsoft.com/office/powerpoint/2010/main" val="412152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r>
              <a:rPr lang="en-US" baseline="0" dirty="0" smtClean="0"/>
              <a:t> with </a:t>
            </a:r>
            <a:r>
              <a:rPr lang="en-US" baseline="0" dirty="0" err="1" smtClean="0"/>
              <a:t>Udacity</a:t>
            </a:r>
            <a:r>
              <a:rPr lang="en-US" baseline="0" dirty="0" smtClean="0"/>
              <a:t> with Autodesk sponsorship; CEO’s pet project.</a:t>
            </a:r>
            <a:endParaRPr lang="en-US" dirty="0" smtClean="0"/>
          </a:p>
          <a:p>
            <a:endParaRPr lang="en-US" dirty="0" smtClean="0"/>
          </a:p>
          <a:p>
            <a:r>
              <a:rPr lang="en-US" dirty="0" smtClean="0"/>
              <a:t>Initially there’s a large drop</a:t>
            </a:r>
            <a:r>
              <a:rPr lang="en-US" baseline="0" dirty="0" smtClean="0"/>
              <a:t>out rate, like 65% by 25% of the course. I like to think it’s not boredom per se, but rather other factors: it’s free so nothing’s lost in just trying it out, and there are no outside motivators such as needing course credits, not disappointing your parents, etc.</a:t>
            </a:r>
            <a:endParaRPr lang="en-US" baseline="0" dirty="0" smtClean="0"/>
          </a:p>
          <a:p>
            <a:endParaRPr lang="en-US" baseline="0" dirty="0" smtClean="0"/>
          </a:p>
          <a:p>
            <a:r>
              <a:rPr lang="en-US" baseline="0" dirty="0" smtClean="0"/>
              <a:t>Others in field: </a:t>
            </a:r>
            <a:r>
              <a:rPr lang="en-US" baseline="0" dirty="0" err="1" smtClean="0"/>
              <a:t>Coursera</a:t>
            </a:r>
            <a:r>
              <a:rPr lang="en-US" baseline="0" dirty="0" smtClean="0"/>
              <a:t>, </a:t>
            </a:r>
            <a:r>
              <a:rPr lang="en-US" baseline="0" dirty="0" err="1" smtClean="0"/>
              <a:t>EdX</a:t>
            </a:r>
            <a:r>
              <a:rPr lang="en-US" baseline="0" dirty="0" smtClean="0"/>
              <a:t>, and the biggest one (by sheer users), Khan Academy.</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a:t>
            </a:fld>
            <a:endParaRPr lang="en-US"/>
          </a:p>
        </p:txBody>
      </p:sp>
    </p:spTree>
    <p:extLst>
      <p:ext uri="{BB962C8B-B14F-4D97-AF65-F5344CB8AC3E}">
        <p14:creationId xmlns:p14="http://schemas.microsoft.com/office/powerpoint/2010/main" val="1440515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Definitely get “JavaScript: The Good Parts” – read the appendices first.</a:t>
            </a:r>
          </a:p>
          <a:p>
            <a:endParaRPr lang="en-US" smtClean="0"/>
          </a:p>
          <a:p>
            <a:endParaRPr lang="en-US"/>
          </a:p>
        </p:txBody>
      </p:sp>
      <p:sp>
        <p:nvSpPr>
          <p:cNvPr id="4" name="Slide Number Placeholder 3"/>
          <p:cNvSpPr>
            <a:spLocks noGrp="1"/>
          </p:cNvSpPr>
          <p:nvPr>
            <p:ph type="sldNum" sz="quarter" idx="10"/>
          </p:nvPr>
        </p:nvSpPr>
        <p:spPr/>
        <p:txBody>
          <a:bodyPr/>
          <a:lstStyle/>
          <a:p>
            <a:fld id="{84026041-FE32-43CD-A41F-5A73455400D5}" type="slidenum">
              <a:rPr lang="en-US" smtClean="0"/>
              <a:t>20</a:t>
            </a:fld>
            <a:endParaRPr lang="en-US"/>
          </a:p>
        </p:txBody>
      </p:sp>
    </p:spTree>
    <p:extLst>
      <p:ext uri="{BB962C8B-B14F-4D97-AF65-F5344CB8AC3E}">
        <p14:creationId xmlns:p14="http://schemas.microsoft.com/office/powerpoint/2010/main" val="58617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Definitely get “JavaScript: The Good Parts” – read the appendices first.</a:t>
            </a:r>
          </a:p>
          <a:p>
            <a:endParaRPr lang="en-US" dirty="0" smtClean="0"/>
          </a:p>
          <a:p>
            <a:r>
              <a:rPr lang="en-US" dirty="0" smtClean="0"/>
              <a:t>Get </a:t>
            </a:r>
            <a:r>
              <a:rPr lang="en-US" dirty="0" err="1" smtClean="0"/>
              <a:t>JSHint</a:t>
            </a:r>
            <a:r>
              <a:rPr lang="en-US" dirty="0" smtClean="0"/>
              <a:t>,</a:t>
            </a:r>
            <a:r>
              <a:rPr lang="en-US" baseline="0" dirty="0" smtClean="0"/>
              <a:t> not </a:t>
            </a:r>
            <a:r>
              <a:rPr lang="en-US" baseline="0" dirty="0" err="1" smtClean="0"/>
              <a:t>JSLint</a:t>
            </a:r>
            <a:r>
              <a:rPr lang="en-US" baseline="0" dirty="0" smtClean="0"/>
              <a:t>, which is an over-strict schoolmarm that worries about bracket indentation and other minutia.</a:t>
            </a:r>
            <a:endParaRPr lang="en-US" dirty="0" smtClean="0"/>
          </a:p>
          <a:p>
            <a:endParaRPr lang="en-US" dirty="0" smtClean="0"/>
          </a:p>
          <a:p>
            <a:r>
              <a:rPr lang="en-US" dirty="0" smtClean="0"/>
              <a:t>(Thank you, Mr. </a:t>
            </a:r>
            <a:r>
              <a:rPr lang="en-US" dirty="0" err="1" smtClean="0"/>
              <a:t>Cozzi</a:t>
            </a:r>
            <a:r>
              <a:rPr lang="en-US" dirty="0" smtClean="0"/>
              <a:t>, for that suggestion)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21</a:t>
            </a:fld>
            <a:endParaRPr lang="en-US"/>
          </a:p>
        </p:txBody>
      </p:sp>
    </p:spTree>
    <p:extLst>
      <p:ext uri="{BB962C8B-B14F-4D97-AF65-F5344CB8AC3E}">
        <p14:creationId xmlns:p14="http://schemas.microsoft.com/office/powerpoint/2010/main" val="586171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http://udacity.github.io/cs291</a:t>
            </a:r>
            <a:r>
              <a:rPr lang="en-US" dirty="0" smtClean="0"/>
              <a:t>/ - doesn’t include the solutions,</a:t>
            </a:r>
            <a:r>
              <a:rPr lang="en-US" baseline="0" dirty="0" smtClean="0"/>
              <a:t> of course.</a:t>
            </a:r>
            <a:endParaRPr lang="en-US" dirty="0" smtClean="0"/>
          </a:p>
          <a:p>
            <a:endParaRPr lang="en-US" dirty="0" smtClean="0"/>
          </a:p>
          <a:p>
            <a:r>
              <a:rPr lang="en-US" dirty="0" smtClean="0"/>
              <a:t>Animation here: http://www.realtimerendering.com/erich/download/Slide22EulerAngles.mov</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22</a:t>
            </a:fld>
            <a:endParaRPr lang="en-US"/>
          </a:p>
        </p:txBody>
      </p:sp>
    </p:spTree>
    <p:extLst>
      <p:ext uri="{BB962C8B-B14F-4D97-AF65-F5344CB8AC3E}">
        <p14:creationId xmlns:p14="http://schemas.microsoft.com/office/powerpoint/2010/main" val="342186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 grading gives </a:t>
            </a:r>
            <a:r>
              <a:rPr lang="en-US" dirty="0" smtClean="0"/>
              <a:t>immediate </a:t>
            </a:r>
            <a:r>
              <a:rPr lang="en-US" dirty="0" smtClean="0"/>
              <a:t>feedback</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23</a:t>
            </a:fld>
            <a:endParaRPr lang="en-US"/>
          </a:p>
        </p:txBody>
      </p:sp>
    </p:spTree>
    <p:extLst>
      <p:ext uri="{BB962C8B-B14F-4D97-AF65-F5344CB8AC3E}">
        <p14:creationId xmlns:p14="http://schemas.microsoft.com/office/powerpoint/2010/main" val="1347192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a:t>
            </a:r>
            <a:r>
              <a:rPr lang="en-US" baseline="0" dirty="0" smtClean="0"/>
              <a:t> wiki: https://www.udacity.com/wiki/cs291</a:t>
            </a:r>
          </a:p>
          <a:p>
            <a:endParaRPr lang="en-US" baseline="0" dirty="0" smtClean="0"/>
          </a:p>
          <a:p>
            <a:pPr marL="0" indent="0">
              <a:buNone/>
            </a:pPr>
            <a:r>
              <a:rPr lang="en-US" dirty="0" smtClean="0"/>
              <a:t>We used a simple image compare system:</a:t>
            </a:r>
          </a:p>
          <a:p>
            <a:r>
              <a:rPr lang="en-US" dirty="0" smtClean="0"/>
              <a:t>Check pixel’s maximum difference in R,G,B</a:t>
            </a:r>
          </a:p>
          <a:p>
            <a:pPr lvl="1"/>
            <a:r>
              <a:rPr lang="en-US" dirty="0" smtClean="0"/>
              <a:t>If greater than X levels, pixel fails</a:t>
            </a:r>
          </a:p>
          <a:p>
            <a:r>
              <a:rPr lang="en-US" dirty="0" smtClean="0"/>
              <a:t>Count how many pixels failed</a:t>
            </a:r>
          </a:p>
          <a:p>
            <a:pPr lvl="1"/>
            <a:r>
              <a:rPr lang="en-US" dirty="0" smtClean="0"/>
              <a:t>If greater than Y levels, code does not pass</a:t>
            </a:r>
          </a:p>
          <a:p>
            <a:pPr marL="0" indent="0">
              <a:buNone/>
            </a:pPr>
            <a:r>
              <a:rPr lang="en-US" dirty="0" smtClean="0"/>
              <a:t>Sometimes no change in code would pass; sometimes nothing would pass. Tweak!</a:t>
            </a:r>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24</a:t>
            </a:fld>
            <a:endParaRPr lang="en-US"/>
          </a:p>
        </p:txBody>
      </p:sp>
    </p:spTree>
    <p:extLst>
      <p:ext uri="{BB962C8B-B14F-4D97-AF65-F5344CB8AC3E}">
        <p14:creationId xmlns:p14="http://schemas.microsoft.com/office/powerpoint/2010/main" val="2489809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Tracking in Khan</a:t>
            </a:r>
            <a:r>
              <a:rPr lang="en-US" baseline="0" dirty="0" smtClean="0"/>
              <a:t> e.g. https://</a:t>
            </a:r>
            <a:r>
              <a:rPr lang="en-US" baseline="0" dirty="0" smtClean="0"/>
              <a:t>www.khanacademy.org/coach-res/reference-for-coaches/teaching-computing/a/tracking-progress-of-programming-students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Self-paced has the advantag</a:t>
            </a:r>
            <a:r>
              <a:rPr lang="en-US" baseline="0" dirty="0" smtClean="0"/>
              <a:t>e of start and continue at any time, and skipping stuff you don’t care about. Start &amp; end dates favors forming a community.</a:t>
            </a:r>
            <a:endParaRPr lang="en-US" dirty="0" smtClean="0"/>
          </a:p>
          <a:p>
            <a:endParaRPr lang="en-US" dirty="0" smtClean="0"/>
          </a:p>
          <a:p>
            <a:r>
              <a:rPr lang="en-US" dirty="0" smtClean="0"/>
              <a:t>Launches could also be “hard core,</a:t>
            </a:r>
            <a:r>
              <a:rPr lang="en-US" baseline="0" dirty="0" smtClean="0"/>
              <a:t> do it in 3 weeks” vs. “I’ll probably take half a year”.</a:t>
            </a:r>
          </a:p>
          <a:p>
            <a:endParaRPr lang="en-US" baseline="0" dirty="0" smtClean="0"/>
          </a:p>
          <a:p>
            <a:r>
              <a:rPr lang="en-US" baseline="0" dirty="0" smtClean="0"/>
              <a:t>LFG – looking for group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25</a:t>
            </a:fld>
            <a:endParaRPr lang="en-US"/>
          </a:p>
        </p:txBody>
      </p:sp>
    </p:spTree>
    <p:extLst>
      <p:ext uri="{BB962C8B-B14F-4D97-AF65-F5344CB8AC3E}">
        <p14:creationId xmlns:p14="http://schemas.microsoft.com/office/powerpoint/2010/main" val="2419464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Salman Khan’s initial rule was “student</a:t>
            </a:r>
            <a:r>
              <a:rPr lang="en-US" baseline="0" dirty="0" smtClean="0"/>
              <a:t> should get 10 math problems right in a row, in a unit, to prove competency”.</a:t>
            </a:r>
          </a:p>
          <a:p>
            <a:endParaRPr lang="en-US" baseline="0" dirty="0" smtClean="0"/>
          </a:p>
          <a:p>
            <a:r>
              <a:rPr lang="en-US" baseline="0" dirty="0" smtClean="0"/>
              <a:t>Flipped idea: you have to bring a question to class, to show you’ve watched the lecture.</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26</a:t>
            </a:fld>
            <a:endParaRPr lang="en-US"/>
          </a:p>
        </p:txBody>
      </p:sp>
    </p:spTree>
    <p:extLst>
      <p:ext uri="{BB962C8B-B14F-4D97-AF65-F5344CB8AC3E}">
        <p14:creationId xmlns:p14="http://schemas.microsoft.com/office/powerpoint/2010/main" val="873290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t>
            </a:r>
            <a:r>
              <a:rPr lang="en-US" dirty="0" smtClean="0">
                <a:hlinkClick r:id="rId3"/>
              </a:rPr>
              <a:t>blog.udacity.com/2013/09/architect-advances-career-after-3d.html</a:t>
            </a:r>
            <a:endParaRPr lang="en-US" dirty="0" smtClean="0"/>
          </a:p>
          <a:p>
            <a:endParaRPr lang="en-US" dirty="0" smtClean="0"/>
          </a:p>
          <a:p>
            <a:r>
              <a:rPr lang="en-US" dirty="0" smtClean="0"/>
              <a:t>Projects</a:t>
            </a:r>
            <a:r>
              <a:rPr lang="en-US" baseline="0" dirty="0" smtClean="0"/>
              <a:t> can be found at https://www.udacity.com/wiki/cs291/contest, direct link is https://dl.dropboxusercontent.com/u/24140723/cs291/contest2/index.html</a:t>
            </a:r>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27</a:t>
            </a:fld>
            <a:endParaRPr lang="en-US"/>
          </a:p>
        </p:txBody>
      </p:sp>
    </p:spTree>
    <p:extLst>
      <p:ext uri="{BB962C8B-B14F-4D97-AF65-F5344CB8AC3E}">
        <p14:creationId xmlns:p14="http://schemas.microsoft.com/office/powerpoint/2010/main" val="249232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https://www.udacity.com/wiki/cs291/contest</a:t>
            </a:r>
          </a:p>
          <a:p>
            <a:endParaRPr lang="en-US" dirty="0" smtClean="0"/>
          </a:p>
          <a:p>
            <a:r>
              <a:rPr lang="en-US" dirty="0" smtClean="0"/>
              <a:t>Direct link https://306fcea467057047e7ae2d533b4811c1564689bb.googledrive.com/host/0B3_5TE9Dm8zxZlNnWE1BeWQ1emc/pencil.html</a:t>
            </a:r>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28</a:t>
            </a:fld>
            <a:endParaRPr lang="en-US"/>
          </a:p>
        </p:txBody>
      </p:sp>
    </p:spTree>
    <p:extLst>
      <p:ext uri="{BB962C8B-B14F-4D97-AF65-F5344CB8AC3E}">
        <p14:creationId xmlns:p14="http://schemas.microsoft.com/office/powerpoint/2010/main" val="1978946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These slides are at the URL above, or:</a:t>
            </a:r>
          </a:p>
          <a:p>
            <a:pPr marL="0" indent="0">
              <a:buNone/>
            </a:pPr>
            <a:r>
              <a:rPr lang="en-US" dirty="0" smtClean="0">
                <a:hlinkClick r:id="rId3"/>
              </a:rPr>
              <a:t>http://bit.ly/sigbof</a:t>
            </a:r>
            <a:r>
              <a:rPr lang="en-US" dirty="0" smtClean="0"/>
              <a:t> - they include notes</a:t>
            </a:r>
          </a:p>
          <a:p>
            <a:pPr marL="0" indent="0">
              <a:buNone/>
            </a:pPr>
            <a:endParaRPr lang="en-US" dirty="0" smtClean="0"/>
          </a:p>
          <a:p>
            <a:pPr marL="0" indent="0">
              <a:buNone/>
            </a:pPr>
            <a:r>
              <a:rPr lang="en-US" dirty="0" smtClean="0"/>
              <a:t>Longer, older lecture </a:t>
            </a:r>
            <a:r>
              <a:rPr lang="en-US" dirty="0" err="1" smtClean="0"/>
              <a:t>slideset</a:t>
            </a:r>
            <a:r>
              <a:rPr lang="en-US" dirty="0" smtClean="0"/>
              <a:t> at URL above or:</a:t>
            </a:r>
          </a:p>
          <a:p>
            <a:pPr marL="0" indent="0">
              <a:buNone/>
            </a:pPr>
            <a:r>
              <a:rPr lang="en-US" dirty="0" smtClean="0">
                <a:hlinkClick r:id="rId4"/>
              </a:rPr>
              <a:t>http://bit.ly/mooc3d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29</a:t>
            </a:fld>
            <a:endParaRPr lang="en-US"/>
          </a:p>
        </p:txBody>
      </p:sp>
    </p:spTree>
    <p:extLst>
      <p:ext uri="{BB962C8B-B14F-4D97-AF65-F5344CB8AC3E}">
        <p14:creationId xmlns:p14="http://schemas.microsoft.com/office/powerpoint/2010/main" val="333565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students literally cannot get this class within their </a:t>
            </a:r>
            <a:r>
              <a:rPr lang="en-US" dirty="0" smtClean="0"/>
              <a:t>country, they’ve written as much and are happy to be able to learn</a:t>
            </a:r>
            <a:r>
              <a:rPr lang="en-US" baseline="0" dirty="0" smtClean="0"/>
              <a:t> the subject this way</a:t>
            </a:r>
            <a:r>
              <a:rPr lang="en-US"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4026041-FE32-43CD-A41F-5A73455400D5}" type="slidenum">
              <a:rPr lang="en-US" smtClean="0"/>
              <a:t>3</a:t>
            </a:fld>
            <a:endParaRPr lang="en-US"/>
          </a:p>
        </p:txBody>
      </p:sp>
    </p:spTree>
    <p:extLst>
      <p:ext uri="{BB962C8B-B14F-4D97-AF65-F5344CB8AC3E}">
        <p14:creationId xmlns:p14="http://schemas.microsoft.com/office/powerpoint/2010/main" val="421129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registration” simply means “open to all”, not</a:t>
            </a:r>
            <a:r>
              <a:rPr lang="en-US" baseline="0" dirty="0" smtClean="0"/>
              <a:t> limited to a college or state or country.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Being a full-time (or even part-time) student is a commitment: time,</a:t>
            </a:r>
            <a:r>
              <a:rPr lang="en-US" baseline="0" dirty="0" smtClean="0"/>
              <a:t> location, money. Online and open lowers these barriers tremendously.</a:t>
            </a:r>
            <a:endParaRPr lang="en-US" dirty="0" smtClean="0"/>
          </a:p>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4</a:t>
            </a:fld>
            <a:endParaRPr lang="en-US"/>
          </a:p>
        </p:txBody>
      </p:sp>
    </p:spTree>
    <p:extLst>
      <p:ext uri="{BB962C8B-B14F-4D97-AF65-F5344CB8AC3E}">
        <p14:creationId xmlns:p14="http://schemas.microsoft.com/office/powerpoint/2010/main" val="136140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4026041-FE32-43CD-A41F-5A73455400D5}" type="slidenum">
              <a:rPr lang="en-US" smtClean="0"/>
              <a:t>5</a:t>
            </a:fld>
            <a:endParaRPr lang="en-US"/>
          </a:p>
        </p:txBody>
      </p:sp>
    </p:spTree>
    <p:extLst>
      <p:ext uri="{BB962C8B-B14F-4D97-AF65-F5344CB8AC3E}">
        <p14:creationId xmlns:p14="http://schemas.microsoft.com/office/powerpoint/2010/main" val="364768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6</a:t>
            </a:fld>
            <a:endParaRPr lang="en-US"/>
          </a:p>
        </p:txBody>
      </p:sp>
    </p:spTree>
    <p:extLst>
      <p:ext uri="{BB962C8B-B14F-4D97-AF65-F5344CB8AC3E}">
        <p14:creationId xmlns:p14="http://schemas.microsoft.com/office/powerpoint/2010/main" val="414382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sequence starts here: https://www.udacity.com/course/viewer#!/c-cs291/l-101410106/m-118429107</a:t>
            </a:r>
          </a:p>
          <a:p>
            <a:endParaRPr lang="en-US" baseline="0" dirty="0" smtClean="0"/>
          </a:p>
          <a:p>
            <a:r>
              <a:rPr lang="en-US" baseline="0" dirty="0" smtClean="0"/>
              <a:t>Animation at http://www.realtimerendering.com/erich/download/Slide7MatrixMath.mov</a:t>
            </a:r>
          </a:p>
          <a:p>
            <a:endParaRPr lang="en-US" baseline="0" dirty="0" smtClean="0"/>
          </a:p>
          <a:p>
            <a:r>
              <a:rPr lang="en-US" baseline="0" dirty="0" smtClean="0"/>
              <a:t>Don’t put important info in the answers, as people don’t watch!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4026041-FE32-43CD-A41F-5A73455400D5}" type="slidenum">
              <a:rPr lang="en-US" smtClean="0"/>
              <a:t>7</a:t>
            </a:fld>
            <a:endParaRPr lang="en-US"/>
          </a:p>
        </p:txBody>
      </p:sp>
    </p:spTree>
    <p:extLst>
      <p:ext uri="{BB962C8B-B14F-4D97-AF65-F5344CB8AC3E}">
        <p14:creationId xmlns:p14="http://schemas.microsoft.com/office/powerpoint/2010/main" val="260233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is here https://www.udacity.com/course/viewer#!/c-cs291/l-101410106/m-118429131</a:t>
            </a:r>
          </a:p>
          <a:p>
            <a:endParaRPr lang="en-US" baseline="0" dirty="0" smtClean="0"/>
          </a:p>
          <a:p>
            <a:r>
              <a:rPr lang="en-US" baseline="0" dirty="0" smtClean="0"/>
              <a:t>Animation at http://www.realtimerendering.com/erich/download/Slide8DrawAndTalk.mov</a:t>
            </a:r>
            <a:endParaRPr lang="en-US" baseline="0" dirty="0" smtClean="0"/>
          </a:p>
          <a:p>
            <a:endParaRPr lang="en-US" baseline="0" dirty="0" smtClean="0"/>
          </a:p>
          <a:p>
            <a:r>
              <a:rPr lang="en-US" baseline="0" dirty="0" smtClean="0"/>
              <a:t>Lay out your drawing for a lesson all in advance: draw on one layer, draw the continuation on another layer, on and on. In this way you’ll get the layout right, you won’t have weird margins or get stuck on the edge of the screen.</a:t>
            </a:r>
          </a:p>
          <a:p>
            <a:endParaRPr lang="en-US" baseline="0" dirty="0" smtClean="0"/>
          </a:p>
          <a:p>
            <a:r>
              <a:rPr lang="en-US" baseline="0" dirty="0" smtClean="0"/>
              <a:t>I liked computer science as a field because I would no longer need to draw, longhand write, or talk at length. For the MOOC I did all three. Voice actors have a union limit of 2 hours of talking a day. I’m not in a union.</a:t>
            </a:r>
          </a:p>
          <a:p>
            <a:endParaRPr lang="en-US" baseline="0" dirty="0" smtClean="0"/>
          </a:p>
          <a:p>
            <a:r>
              <a:rPr lang="en-US" baseline="0" dirty="0" smtClean="0"/>
              <a:t>I have a newfound respect for weathermen. Salman Khan of the Khan Academy is a national treasure, since he can write and lecture at the same time.</a:t>
            </a:r>
          </a:p>
          <a:p>
            <a:endParaRPr lang="en-US" baseline="0" dirty="0" smtClean="0"/>
          </a:p>
          <a:p>
            <a:r>
              <a:rPr lang="en-US" baseline="0" dirty="0" smtClean="0"/>
              <a:t>Writing on the screen is like I’m sitting next to you.</a:t>
            </a:r>
          </a:p>
          <a:p>
            <a:endParaRPr lang="en-US" baseline="0" dirty="0" smtClean="0"/>
          </a:p>
          <a:p>
            <a:r>
              <a:rPr lang="en-US" baseline="0" dirty="0" smtClean="0"/>
              <a:t>Head </a:t>
            </a:r>
            <a:r>
              <a:rPr lang="en-US" baseline="0" dirty="0" smtClean="0"/>
              <a:t>in the lower left corner of the screen is distracting to me. I know a person is talking, I don’t have to see his head.</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8</a:t>
            </a:fld>
            <a:endParaRPr lang="en-US"/>
          </a:p>
        </p:txBody>
      </p:sp>
    </p:spTree>
    <p:extLst>
      <p:ext uri="{BB962C8B-B14F-4D97-AF65-F5344CB8AC3E}">
        <p14:creationId xmlns:p14="http://schemas.microsoft.com/office/powerpoint/2010/main" val="413958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to keep energy up talking to a</a:t>
            </a:r>
            <a:r>
              <a:rPr lang="en-US" baseline="0" dirty="0" smtClean="0"/>
              <a:t> tablet.</a:t>
            </a:r>
            <a:r>
              <a:rPr lang="en-US" dirty="0" smtClean="0"/>
              <a:t> You repeat</a:t>
            </a:r>
            <a:r>
              <a:rPr lang="en-US" baseline="0" dirty="0" smtClean="0"/>
              <a:t> certain sentences 10 times, and it’s hard to gesture and read from a script at the same time.</a:t>
            </a:r>
          </a:p>
          <a:p>
            <a:endParaRPr lang="en-US" baseline="0" dirty="0" smtClean="0"/>
          </a:p>
          <a:p>
            <a:r>
              <a:rPr lang="en-US" baseline="0" dirty="0" smtClean="0"/>
              <a:t>Set it up, record for 2 hours, then find you forgot to turn on the screen capture software or overhead camera.</a:t>
            </a:r>
            <a:endParaRPr lang="en-US" dirty="0"/>
          </a:p>
        </p:txBody>
      </p:sp>
      <p:sp>
        <p:nvSpPr>
          <p:cNvPr id="4" name="Slide Number Placeholder 3"/>
          <p:cNvSpPr>
            <a:spLocks noGrp="1"/>
          </p:cNvSpPr>
          <p:nvPr>
            <p:ph type="sldNum" sz="quarter" idx="10"/>
          </p:nvPr>
        </p:nvSpPr>
        <p:spPr/>
        <p:txBody>
          <a:bodyPr/>
          <a:lstStyle/>
          <a:p>
            <a:fld id="{84026041-FE32-43CD-A41F-5A73455400D5}" type="slidenum">
              <a:rPr lang="en-US" smtClean="0"/>
              <a:t>9</a:t>
            </a:fld>
            <a:endParaRPr lang="en-US"/>
          </a:p>
        </p:txBody>
      </p:sp>
    </p:spTree>
    <p:extLst>
      <p:ext uri="{BB962C8B-B14F-4D97-AF65-F5344CB8AC3E}">
        <p14:creationId xmlns:p14="http://schemas.microsoft.com/office/powerpoint/2010/main" val="247820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B72173-AACB-4E96-AA7F-C3D404761C33}"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3480984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72173-AACB-4E96-AA7F-C3D404761C33}"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189581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72173-AACB-4E96-AA7F-C3D404761C33}"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189197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72173-AACB-4E96-AA7F-C3D404761C33}"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3203455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B72173-AACB-4E96-AA7F-C3D404761C33}"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12196433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72173-AACB-4E96-AA7F-C3D404761C33}"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337757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72173-AACB-4E96-AA7F-C3D404761C33}" type="datetimeFigureOut">
              <a:rPr lang="en-US" smtClean="0"/>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405652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72173-AACB-4E96-AA7F-C3D404761C33}" type="datetimeFigureOut">
              <a:rPr lang="en-US" smtClean="0"/>
              <a:t>8/6/2014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347996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72173-AACB-4E96-AA7F-C3D404761C33}" type="datetimeFigureOut">
              <a:rPr lang="en-US" smtClean="0"/>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77513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72173-AACB-4E96-AA7F-C3D404761C33}"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290553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72173-AACB-4E96-AA7F-C3D404761C33}"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08782-6D15-431B-8C82-C990BE7283AA}" type="slidenum">
              <a:rPr lang="en-US" smtClean="0"/>
              <a:t>‹#›</a:t>
            </a:fld>
            <a:endParaRPr lang="en-US"/>
          </a:p>
        </p:txBody>
      </p:sp>
    </p:spTree>
    <p:extLst>
      <p:ext uri="{BB962C8B-B14F-4D97-AF65-F5344CB8AC3E}">
        <p14:creationId xmlns:p14="http://schemas.microsoft.com/office/powerpoint/2010/main" val="299310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72173-AACB-4E96-AA7F-C3D404761C33}" type="datetimeFigureOut">
              <a:rPr lang="en-US" smtClean="0"/>
              <a:t>8/6/2014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08782-6D15-431B-8C82-C990BE7283AA}" type="slidenum">
              <a:rPr lang="en-US" smtClean="0"/>
              <a:t>‹#›</a:t>
            </a:fld>
            <a:endParaRPr lang="en-US"/>
          </a:p>
        </p:txBody>
      </p:sp>
    </p:spTree>
    <p:extLst>
      <p:ext uri="{BB962C8B-B14F-4D97-AF65-F5344CB8AC3E}">
        <p14:creationId xmlns:p14="http://schemas.microsoft.com/office/powerpoint/2010/main" val="36854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hyperlink" Target="mailto:erich@acm.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bit.ly/viewxform" TargetMode="External"/><Relationship Id="rId4" Type="http://schemas.openxmlformats.org/officeDocument/2006/relationships/hyperlink" Target="http://erichaines.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196" y="3886200"/>
            <a:ext cx="7772400" cy="1470025"/>
          </a:xfrm>
        </p:spPr>
        <p:txBody>
          <a:bodyPr>
            <a:normAutofit/>
          </a:bodyPr>
          <a:lstStyle/>
          <a:p>
            <a:pPr algn="l"/>
            <a:r>
              <a:rPr lang="en-US" dirty="0" smtClean="0"/>
              <a:t>Computer</a:t>
            </a:r>
            <a:r>
              <a:rPr lang="en-US" dirty="0"/>
              <a:t> </a:t>
            </a:r>
            <a:r>
              <a:rPr lang="en-US" dirty="0" smtClean="0"/>
              <a:t>Graphics in a MOOC</a:t>
            </a:r>
            <a:endParaRPr lang="en-US" dirty="0"/>
          </a:p>
        </p:txBody>
      </p:sp>
      <p:sp>
        <p:nvSpPr>
          <p:cNvPr id="3" name="Subtitle 2"/>
          <p:cNvSpPr>
            <a:spLocks noGrp="1"/>
          </p:cNvSpPr>
          <p:nvPr>
            <p:ph type="subTitle" idx="1"/>
          </p:nvPr>
        </p:nvSpPr>
        <p:spPr>
          <a:xfrm>
            <a:off x="685800" y="4933957"/>
            <a:ext cx="7010400" cy="914400"/>
          </a:xfrm>
        </p:spPr>
        <p:txBody>
          <a:bodyPr/>
          <a:lstStyle/>
          <a:p>
            <a:pPr algn="l"/>
            <a:r>
              <a:rPr lang="en-US" dirty="0" smtClean="0"/>
              <a:t>Lessons Learned</a:t>
            </a:r>
            <a:endParaRPr lang="en-US" dirty="0"/>
          </a:p>
        </p:txBody>
      </p:sp>
      <p:sp>
        <p:nvSpPr>
          <p:cNvPr id="4" name="TextBox 3"/>
          <p:cNvSpPr txBox="1"/>
          <p:nvPr/>
        </p:nvSpPr>
        <p:spPr>
          <a:xfrm>
            <a:off x="723207" y="5562599"/>
            <a:ext cx="1600200" cy="646331"/>
          </a:xfrm>
          <a:prstGeom prst="rect">
            <a:avLst/>
          </a:prstGeom>
          <a:noFill/>
        </p:spPr>
        <p:txBody>
          <a:bodyPr wrap="square" rtlCol="0">
            <a:spAutoFit/>
          </a:bodyPr>
          <a:lstStyle/>
          <a:p>
            <a:r>
              <a:rPr lang="en-US" dirty="0" smtClean="0"/>
              <a:t>Eric Haines</a:t>
            </a:r>
          </a:p>
          <a:p>
            <a:r>
              <a:rPr lang="en-US" dirty="0" smtClean="0"/>
              <a:t>Autodesk,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7" y="533400"/>
            <a:ext cx="7058025" cy="3590925"/>
          </a:xfrm>
          <a:prstGeom prst="rect">
            <a:avLst/>
          </a:prstGeom>
        </p:spPr>
      </p:pic>
    </p:spTree>
    <p:extLst>
      <p:ext uri="{BB962C8B-B14F-4D97-AF65-F5344CB8AC3E}">
        <p14:creationId xmlns:p14="http://schemas.microsoft.com/office/powerpoint/2010/main" val="344743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Solutions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are a few mechanisms to help students:</a:t>
            </a:r>
          </a:p>
          <a:p>
            <a:r>
              <a:rPr lang="en-US" dirty="0" smtClean="0"/>
              <a:t>YouTube captions (leave room at bottom!)</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6402753" cy="338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86600" y="3602039"/>
            <a:ext cx="1598247" cy="2677656"/>
          </a:xfrm>
          <a:prstGeom prst="rect">
            <a:avLst/>
          </a:prstGeom>
          <a:noFill/>
        </p:spPr>
        <p:txBody>
          <a:bodyPr wrap="square" rtlCol="0">
            <a:spAutoFit/>
          </a:bodyPr>
          <a:lstStyle/>
          <a:p>
            <a:r>
              <a:rPr lang="en-US" sz="2800" dirty="0" smtClean="0"/>
              <a:t>“cores” should be “colors”, “3JS” should be “three.js”</a:t>
            </a:r>
            <a:endParaRPr lang="en-US" sz="2800" dirty="0"/>
          </a:p>
        </p:txBody>
      </p:sp>
    </p:spTree>
    <p:extLst>
      <p:ext uri="{BB962C8B-B14F-4D97-AF65-F5344CB8AC3E}">
        <p14:creationId xmlns:p14="http://schemas.microsoft.com/office/powerpoint/2010/main" val="4113884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Language Solutions</a:t>
            </a:r>
            <a:endParaRPr lang="en-US" dirty="0"/>
          </a:p>
        </p:txBody>
      </p:sp>
      <p:sp>
        <p:nvSpPr>
          <p:cNvPr id="3" name="Content Placeholder 2"/>
          <p:cNvSpPr>
            <a:spLocks noGrp="1"/>
          </p:cNvSpPr>
          <p:nvPr>
            <p:ph idx="1"/>
          </p:nvPr>
        </p:nvSpPr>
        <p:spPr/>
        <p:txBody>
          <a:bodyPr>
            <a:normAutofit/>
          </a:bodyPr>
          <a:lstStyle/>
          <a:p>
            <a:r>
              <a:rPr lang="en-US" dirty="0" smtClean="0"/>
              <a:t>Downloadable captions in English (</a:t>
            </a:r>
            <a:r>
              <a:rPr lang="en-US" dirty="0" err="1" smtClean="0"/>
              <a:t>SubRip</a:t>
            </a:r>
            <a:r>
              <a:rPr lang="en-US"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360" y="2226514"/>
            <a:ext cx="5867400" cy="399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7777" y="3974714"/>
            <a:ext cx="2057400" cy="2246769"/>
          </a:xfrm>
          <a:prstGeom prst="rect">
            <a:avLst/>
          </a:prstGeom>
          <a:noFill/>
        </p:spPr>
        <p:txBody>
          <a:bodyPr wrap="square" rtlCol="0">
            <a:spAutoFit/>
          </a:bodyPr>
          <a:lstStyle/>
          <a:p>
            <a:r>
              <a:rPr lang="en-US" sz="2800" dirty="0" smtClean="0"/>
              <a:t>“cores” is now “colors”, “three.js” fixed, etc.</a:t>
            </a:r>
            <a:endParaRPr lang="en-US" sz="2800" dirty="0"/>
          </a:p>
        </p:txBody>
      </p:sp>
    </p:spTree>
    <p:extLst>
      <p:ext uri="{BB962C8B-B14F-4D97-AF65-F5344CB8AC3E}">
        <p14:creationId xmlns:p14="http://schemas.microsoft.com/office/powerpoint/2010/main" val="417110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360" y="2226322"/>
            <a:ext cx="5867682" cy="399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Yet More Language Solutions</a:t>
            </a:r>
            <a:endParaRPr lang="en-US" dirty="0"/>
          </a:p>
        </p:txBody>
      </p:sp>
      <p:sp>
        <p:nvSpPr>
          <p:cNvPr id="3" name="Content Placeholder 2"/>
          <p:cNvSpPr>
            <a:spLocks noGrp="1"/>
          </p:cNvSpPr>
          <p:nvPr>
            <p:ph idx="1"/>
          </p:nvPr>
        </p:nvSpPr>
        <p:spPr/>
        <p:txBody>
          <a:bodyPr>
            <a:normAutofit/>
          </a:bodyPr>
          <a:lstStyle/>
          <a:p>
            <a:r>
              <a:rPr lang="en-US" dirty="0" smtClean="0"/>
              <a:t>Or make your own </a:t>
            </a:r>
            <a:r>
              <a:rPr lang="en-US" dirty="0" smtClean="0"/>
              <a:t>– upload to amara.org</a:t>
            </a:r>
            <a:endParaRPr lang="en-US" dirty="0"/>
          </a:p>
        </p:txBody>
      </p:sp>
      <p:sp>
        <p:nvSpPr>
          <p:cNvPr id="4" name="TextBox 3"/>
          <p:cNvSpPr txBox="1"/>
          <p:nvPr/>
        </p:nvSpPr>
        <p:spPr>
          <a:xfrm>
            <a:off x="6629400" y="4405601"/>
            <a:ext cx="1828800" cy="1815882"/>
          </a:xfrm>
          <a:prstGeom prst="rect">
            <a:avLst/>
          </a:prstGeom>
          <a:noFill/>
        </p:spPr>
        <p:txBody>
          <a:bodyPr wrap="square" rtlCol="0">
            <a:spAutoFit/>
          </a:bodyPr>
          <a:lstStyle/>
          <a:p>
            <a:r>
              <a:rPr lang="en-US" sz="2800" dirty="0" smtClean="0"/>
              <a:t>In Spanish; we don’t do this at this point.</a:t>
            </a:r>
            <a:endParaRPr lang="en-US" sz="2800" dirty="0"/>
          </a:p>
        </p:txBody>
      </p:sp>
    </p:spTree>
    <p:extLst>
      <p:ext uri="{BB962C8B-B14F-4D97-AF65-F5344CB8AC3E}">
        <p14:creationId xmlns:p14="http://schemas.microsoft.com/office/powerpoint/2010/main" val="283263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More Language Solutions</a:t>
            </a:r>
            <a:endParaRPr lang="en-US" dirty="0"/>
          </a:p>
        </p:txBody>
      </p:sp>
      <p:sp>
        <p:nvSpPr>
          <p:cNvPr id="3" name="Content Placeholder 2"/>
          <p:cNvSpPr>
            <a:spLocks noGrp="1"/>
          </p:cNvSpPr>
          <p:nvPr>
            <p:ph idx="1"/>
          </p:nvPr>
        </p:nvSpPr>
        <p:spPr/>
        <p:txBody>
          <a:bodyPr>
            <a:normAutofit/>
          </a:bodyPr>
          <a:lstStyle/>
          <a:p>
            <a:r>
              <a:rPr lang="en-US" dirty="0"/>
              <a:t>Pause and replay</a:t>
            </a:r>
          </a:p>
          <a:p>
            <a:r>
              <a:rPr lang="en-US" dirty="0" smtClean="0"/>
              <a:t>Student can slow down (or increase) delivery speed.</a:t>
            </a:r>
          </a:p>
          <a:p>
            <a:pPr lvl="1"/>
            <a:r>
              <a:rPr lang="en-US" dirty="0" smtClean="0"/>
              <a:t>Pitch doesn’t change, just speed</a:t>
            </a:r>
          </a:p>
          <a:p>
            <a:r>
              <a:rPr lang="en-US" dirty="0" smtClean="0"/>
              <a:t>Downloadable scripts</a:t>
            </a:r>
            <a:br>
              <a:rPr lang="en-US" dirty="0" smtClean="0"/>
            </a:br>
            <a:r>
              <a:rPr lang="en-US" dirty="0" smtClean="0"/>
              <a:t>to read along</a:t>
            </a:r>
            <a:endParaRPr lang="en-US" dirty="0" smtClean="0"/>
          </a:p>
          <a:p>
            <a:pPr marL="0" indent="0">
              <a:buNone/>
            </a:pP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812177"/>
            <a:ext cx="2682921" cy="260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409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Materials</a:t>
            </a:r>
            <a:endParaRPr lang="en-US" dirty="0"/>
          </a:p>
        </p:txBody>
      </p:sp>
      <p:sp>
        <p:nvSpPr>
          <p:cNvPr id="3" name="Content Placeholder 2"/>
          <p:cNvSpPr>
            <a:spLocks noGrp="1"/>
          </p:cNvSpPr>
          <p:nvPr>
            <p:ph idx="1"/>
          </p:nvPr>
        </p:nvSpPr>
        <p:spPr/>
        <p:txBody>
          <a:bodyPr/>
          <a:lstStyle/>
          <a:p>
            <a:pPr marL="0" indent="0">
              <a:buNone/>
            </a:pPr>
            <a:r>
              <a:rPr lang="en-US" dirty="0" smtClean="0"/>
              <a:t>The scripts for all lessons are downloadable.</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286000"/>
            <a:ext cx="3657600" cy="39576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1" y="2285999"/>
            <a:ext cx="3657600" cy="3957682"/>
          </a:xfrm>
          <a:prstGeom prst="rect">
            <a:avLst/>
          </a:prstGeom>
        </p:spPr>
      </p:pic>
    </p:spTree>
    <p:extLst>
      <p:ext uri="{BB962C8B-B14F-4D97-AF65-F5344CB8AC3E}">
        <p14:creationId xmlns:p14="http://schemas.microsoft.com/office/powerpoint/2010/main" val="656230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Scripts?</a:t>
            </a:r>
            <a:endParaRPr lang="en-US" dirty="0"/>
          </a:p>
        </p:txBody>
      </p:sp>
      <p:sp>
        <p:nvSpPr>
          <p:cNvPr id="3" name="Content Placeholder 2"/>
          <p:cNvSpPr>
            <a:spLocks noGrp="1"/>
          </p:cNvSpPr>
          <p:nvPr>
            <p:ph idx="1"/>
          </p:nvPr>
        </p:nvSpPr>
        <p:spPr/>
        <p:txBody>
          <a:bodyPr>
            <a:normAutofit/>
          </a:bodyPr>
          <a:lstStyle/>
          <a:p>
            <a:r>
              <a:rPr lang="en-US" dirty="0" smtClean="0"/>
              <a:t>Just about everything said should be written down beforehand.</a:t>
            </a:r>
          </a:p>
          <a:p>
            <a:pPr lvl="1"/>
            <a:r>
              <a:rPr lang="en-US" dirty="0" smtClean="0"/>
              <a:t>Otherwise, you </a:t>
            </a:r>
            <a:r>
              <a:rPr lang="en-US" i="1" dirty="0" smtClean="0"/>
              <a:t>will</a:t>
            </a:r>
            <a:r>
              <a:rPr lang="en-US" dirty="0" smtClean="0"/>
              <a:t> ramble</a:t>
            </a:r>
          </a:p>
          <a:p>
            <a:r>
              <a:rPr lang="en-US" dirty="0" smtClean="0"/>
              <a:t>50 minutes of normal class time </a:t>
            </a:r>
            <a:r>
              <a:rPr lang="en-US" dirty="0" smtClean="0">
                <a:sym typeface="Wingdings" pitchFamily="2" charset="2"/>
              </a:rPr>
              <a:t> 11 minutes of material</a:t>
            </a:r>
          </a:p>
          <a:p>
            <a:pPr lvl="1"/>
            <a:r>
              <a:rPr lang="en-US" dirty="0" smtClean="0">
                <a:sym typeface="Wingdings" pitchFamily="2" charset="2"/>
              </a:rPr>
              <a:t>Fine in a live lecture, as attention wanders</a:t>
            </a:r>
          </a:p>
          <a:p>
            <a:pPr lvl="1"/>
            <a:r>
              <a:rPr lang="en-US" dirty="0" smtClean="0">
                <a:sym typeface="Wingdings" pitchFamily="2" charset="2"/>
              </a:rPr>
              <a:t>This ratio is not good in a short video</a:t>
            </a:r>
          </a:p>
          <a:p>
            <a:r>
              <a:rPr lang="en-US" dirty="0" smtClean="0">
                <a:sym typeface="Wingdings" pitchFamily="2" charset="2"/>
              </a:rPr>
              <a:t>10 week class == 800+ page illustrated</a:t>
            </a:r>
            <a:r>
              <a:rPr lang="en-US" dirty="0">
                <a:sym typeface="Wingdings" pitchFamily="2" charset="2"/>
              </a:rPr>
              <a:t> </a:t>
            </a:r>
            <a:r>
              <a:rPr lang="en-US" dirty="0" smtClean="0">
                <a:sym typeface="Wingdings" pitchFamily="2" charset="2"/>
              </a:rPr>
              <a:t>script</a:t>
            </a:r>
            <a:endParaRPr lang="en-US" dirty="0"/>
          </a:p>
        </p:txBody>
      </p:sp>
    </p:spTree>
    <p:extLst>
      <p:ext uri="{BB962C8B-B14F-4D97-AF65-F5344CB8AC3E}">
        <p14:creationId xmlns:p14="http://schemas.microsoft.com/office/powerpoint/2010/main" val="352296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 Lecture: Better or Worse?</a:t>
            </a:r>
            <a:endParaRPr lang="en-US" dirty="0"/>
          </a:p>
        </p:txBody>
      </p:sp>
      <p:sp>
        <p:nvSpPr>
          <p:cNvPr id="3" name="Content Placeholder 2"/>
          <p:cNvSpPr>
            <a:spLocks noGrp="1"/>
          </p:cNvSpPr>
          <p:nvPr>
            <p:ph idx="1"/>
          </p:nvPr>
        </p:nvSpPr>
        <p:spPr>
          <a:xfrm>
            <a:off x="457200" y="1600200"/>
            <a:ext cx="8229600" cy="4419599"/>
          </a:xfrm>
        </p:spPr>
        <p:txBody>
          <a:bodyPr>
            <a:normAutofit/>
          </a:bodyPr>
          <a:lstStyle/>
          <a:p>
            <a:pPr marL="0" indent="0">
              <a:buNone/>
            </a:pPr>
            <a:r>
              <a:rPr lang="en-US" dirty="0" smtClean="0"/>
              <a:t>Analogy for live lecture vs. a video: </a:t>
            </a:r>
          </a:p>
          <a:p>
            <a:pPr marL="400050" lvl="1" indent="0">
              <a:buNone/>
            </a:pPr>
            <a:r>
              <a:rPr lang="en-US" dirty="0" smtClean="0"/>
              <a:t>Watching a play vs. watching a movie on DVD.</a:t>
            </a:r>
            <a:br>
              <a:rPr lang="en-US" dirty="0" smtClean="0"/>
            </a:br>
            <a:r>
              <a:rPr lang="en-US" dirty="0" smtClean="0"/>
              <a:t>Both have advantages.</a:t>
            </a:r>
          </a:p>
          <a:p>
            <a:pPr marL="0" indent="0">
              <a:buNone/>
            </a:pPr>
            <a:r>
              <a:rPr lang="en-US" dirty="0" smtClean="0"/>
              <a:t>Maybe I should have recorded this talk…</a:t>
            </a:r>
          </a:p>
        </p:txBody>
      </p:sp>
      <p:pic>
        <p:nvPicPr>
          <p:cNvPr id="4102" name="Picture 6" descr="640px-AFarsadaBoaPreguica.jpg (640×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73112"/>
            <a:ext cx="3657600" cy="243459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537" y="3673112"/>
            <a:ext cx="4123205" cy="243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79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smtClean="0"/>
              <a:t>Support: Forum</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smtClean="0"/>
              <a:t>appear on lesson’s page.</a:t>
            </a:r>
          </a:p>
          <a:p>
            <a:r>
              <a:rPr lang="en-US" dirty="0" smtClean="0"/>
              <a:t>Or in a list, so students </a:t>
            </a:r>
            <a:r>
              <a:rPr lang="en-US" dirty="0" smtClean="0"/>
              <a:t>can help each </a:t>
            </a:r>
            <a:r>
              <a:rPr lang="en-US" dirty="0" smtClean="0"/>
              <a:t>other:</a:t>
            </a:r>
            <a:endParaRPr lang="en-US" dirty="0" smtClean="0"/>
          </a:p>
          <a:p>
            <a:pPr marL="0" indent="0">
              <a:buNone/>
            </a:pPr>
            <a:endParaRPr lang="en-US" dirty="0" smtClean="0"/>
          </a:p>
          <a:p>
            <a:endParaRPr lang="en-US" dirty="0"/>
          </a:p>
          <a:p>
            <a:endParaRPr lang="en-US" dirty="0" smtClean="0"/>
          </a:p>
          <a:p>
            <a:r>
              <a:rPr lang="en-US" dirty="0" smtClean="0"/>
              <a:t>Me</a:t>
            </a:r>
            <a:r>
              <a:rPr lang="en-US" dirty="0" smtClean="0"/>
              <a:t>, I check it about</a:t>
            </a:r>
            <a:br>
              <a:rPr lang="en-US" dirty="0" smtClean="0"/>
            </a:br>
            <a:r>
              <a:rPr lang="en-US" dirty="0" smtClean="0"/>
              <a:t>daily. Forever</a:t>
            </a:r>
            <a:r>
              <a:rPr lang="en-US" dirty="0"/>
              <a:t> </a:t>
            </a:r>
            <a:r>
              <a:rPr lang="en-US" dirty="0" smtClean="0">
                <a:sym typeface="Wingdings" panose="05000000000000000000" pitchFamily="2" charset="2"/>
              </a:rPr>
              <a:t></a:t>
            </a:r>
            <a:endParaRPr lang="en-US" dirty="0" smtClean="0"/>
          </a:p>
          <a:p>
            <a:pPr lvl="1"/>
            <a:endParaRPr lang="en-US" dirty="0"/>
          </a:p>
          <a:p>
            <a:pPr marL="457200" lvl="1"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01320"/>
            <a:ext cx="2745762" cy="126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162" y="4085132"/>
            <a:ext cx="142346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828338"/>
            <a:ext cx="6018987" cy="1256794"/>
          </a:xfrm>
          <a:prstGeom prst="rect">
            <a:avLst/>
          </a:prstGeom>
        </p:spPr>
      </p:pic>
    </p:spTree>
    <p:extLst>
      <p:ext uri="{BB962C8B-B14F-4D97-AF65-F5344CB8AC3E}">
        <p14:creationId xmlns:p14="http://schemas.microsoft.com/office/powerpoint/2010/main" val="188131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smtClean="0"/>
              <a:t>Support: Wiki</a:t>
            </a:r>
            <a:endParaRPr lang="en-US" dirty="0"/>
          </a:p>
        </p:txBody>
      </p:sp>
      <p:sp>
        <p:nvSpPr>
          <p:cNvPr id="3" name="Content Placeholder 2"/>
          <p:cNvSpPr>
            <a:spLocks noGrp="1"/>
          </p:cNvSpPr>
          <p:nvPr>
            <p:ph idx="1"/>
          </p:nvPr>
        </p:nvSpPr>
        <p:spPr/>
        <p:txBody>
          <a:bodyPr>
            <a:normAutofit/>
          </a:bodyPr>
          <a:lstStyle/>
          <a:p>
            <a:pPr marL="0" indent="0">
              <a:buNone/>
            </a:pPr>
            <a:r>
              <a:rPr lang="en-US" dirty="0"/>
              <a:t>Make it easy on yourself and use a wiki, vs. having to manage files and syncing with a server.</a:t>
            </a:r>
          </a:p>
          <a:p>
            <a:r>
              <a:rPr lang="en-US" dirty="0" smtClean="0"/>
              <a:t>Syllabus</a:t>
            </a:r>
            <a:r>
              <a:rPr lang="en-US" dirty="0" smtClean="0"/>
              <a:t>, tips &amp; tricks, downloads, etc.</a:t>
            </a:r>
          </a:p>
          <a:p>
            <a:r>
              <a:rPr lang="en-US" dirty="0"/>
              <a:t>Instructor-only write access</a:t>
            </a:r>
            <a:r>
              <a:rPr lang="en-US"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 y="4191000"/>
            <a:ext cx="7467600" cy="1975255"/>
          </a:xfrm>
          <a:prstGeom prst="rect">
            <a:avLst/>
          </a:prstGeom>
        </p:spPr>
      </p:pic>
    </p:spTree>
    <p:extLst>
      <p:ext uri="{BB962C8B-B14F-4D97-AF65-F5344CB8AC3E}">
        <p14:creationId xmlns:p14="http://schemas.microsoft.com/office/powerpoint/2010/main" val="3403492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Graphics Technologies</a:t>
            </a:r>
            <a:endParaRPr lang="en-US" dirty="0"/>
          </a:p>
        </p:txBody>
      </p:sp>
      <p:sp>
        <p:nvSpPr>
          <p:cNvPr id="3" name="Content Placeholder 2"/>
          <p:cNvSpPr>
            <a:spLocks noGrp="1"/>
          </p:cNvSpPr>
          <p:nvPr>
            <p:ph idx="1"/>
          </p:nvPr>
        </p:nvSpPr>
        <p:spPr>
          <a:xfrm>
            <a:off x="457200" y="1600201"/>
            <a:ext cx="8229600" cy="3200399"/>
          </a:xfrm>
        </p:spPr>
        <p:txBody>
          <a:bodyPr>
            <a:normAutofit/>
          </a:bodyPr>
          <a:lstStyle/>
          <a:p>
            <a:pPr marL="0" indent="0">
              <a:buNone/>
            </a:pPr>
            <a:r>
              <a:rPr lang="en-US" dirty="0" err="1" smtClean="0"/>
              <a:t>WebGL</a:t>
            </a:r>
            <a:r>
              <a:rPr lang="en-US" dirty="0" smtClean="0"/>
              <a:t> – to send graphics to the GPU.</a:t>
            </a:r>
          </a:p>
          <a:p>
            <a:pPr marL="0" indent="0">
              <a:buNone/>
            </a:pPr>
            <a:r>
              <a:rPr lang="en-US" dirty="0" smtClean="0"/>
              <a:t>But, </a:t>
            </a:r>
            <a:r>
              <a:rPr lang="en-US" dirty="0" err="1" smtClean="0"/>
              <a:t>WebGL</a:t>
            </a:r>
            <a:r>
              <a:rPr lang="en-US" dirty="0" smtClean="0"/>
              <a:t> itself is not beginner-friendly, so:</a:t>
            </a:r>
          </a:p>
          <a:p>
            <a:r>
              <a:rPr lang="en-US" dirty="0" smtClean="0"/>
              <a:t>Three.js – scene graph library that calls </a:t>
            </a:r>
            <a:r>
              <a:rPr lang="en-US" dirty="0" err="1" smtClean="0"/>
              <a:t>WebGL</a:t>
            </a:r>
            <a:endParaRPr lang="en-US" dirty="0" smtClean="0"/>
          </a:p>
          <a:p>
            <a:pPr marL="0" indent="0">
              <a:buNone/>
            </a:pPr>
            <a:r>
              <a:rPr lang="en-US" dirty="0" smtClean="0"/>
              <a:t>Great </a:t>
            </a:r>
            <a:r>
              <a:rPr lang="en-US" dirty="0" smtClean="0"/>
              <a:t>thing: no plug-ins, downloads, </a:t>
            </a:r>
            <a:r>
              <a:rPr lang="en-US" dirty="0" smtClean="0"/>
              <a:t>installs.</a:t>
            </a:r>
          </a:p>
          <a:p>
            <a:pPr marL="0" indent="0">
              <a:buNone/>
            </a:pPr>
            <a:r>
              <a:rPr lang="en-US" dirty="0" smtClean="0"/>
              <a:t>(p.s. great for rapid prototyping, too)</a:t>
            </a: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8001001" cy="159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67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MOOC: Massive Open Online Course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“Interactive 3D Graphics” through Udacity</a:t>
            </a:r>
            <a:r>
              <a:rPr lang="en-US" dirty="0"/>
              <a:t>.</a:t>
            </a:r>
            <a:endParaRPr lang="en-US" dirty="0" smtClean="0"/>
          </a:p>
          <a:p>
            <a:pPr marL="0" indent="0">
              <a:buNone/>
            </a:pPr>
            <a:endParaRPr lang="en-US" dirty="0" smtClean="0"/>
          </a:p>
          <a:p>
            <a:r>
              <a:rPr lang="en-US" dirty="0" smtClean="0"/>
              <a:t>Course launched March 2013.</a:t>
            </a:r>
          </a:p>
          <a:p>
            <a:r>
              <a:rPr lang="en-US" dirty="0" smtClean="0"/>
              <a:t>Over 50,000 signups to date.</a:t>
            </a:r>
          </a:p>
          <a:p>
            <a:r>
              <a:rPr lang="en-US" dirty="0" smtClean="0"/>
              <a:t>Completion rates are about 2 students a day.</a:t>
            </a:r>
          </a:p>
          <a:p>
            <a:r>
              <a:rPr lang="en-US" dirty="0" smtClean="0"/>
              <a:t>400 students are active on an average day.</a:t>
            </a:r>
          </a:p>
          <a:p>
            <a:r>
              <a:rPr lang="en-US" dirty="0" smtClean="0"/>
              <a:t>1500 are active at least once during the week.</a:t>
            </a:r>
            <a:endParaRPr lang="en-US" dirty="0"/>
          </a:p>
        </p:txBody>
      </p:sp>
      <p:pic>
        <p:nvPicPr>
          <p:cNvPr id="2052" name="Picture 4" descr="http://upload.wikimedia.org/wikipedia/commons/thumb/f/fd/Udacity_Logo.svg/396px-Udacity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133600"/>
            <a:ext cx="1554478" cy="169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70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Not much like Java, despite the name.</a:t>
            </a:r>
          </a:p>
          <a:p>
            <a:r>
              <a:rPr lang="en-US" dirty="0"/>
              <a:t>“JavaScript is a sloppy language, but inside it there is an elegant, better language</a:t>
            </a:r>
            <a:r>
              <a:rPr lang="en-US" dirty="0" smtClean="0"/>
              <a:t>.”</a:t>
            </a:r>
          </a:p>
          <a:p>
            <a:r>
              <a:rPr lang="en-US" dirty="0" smtClean="0"/>
              <a:t>Interpreted, no compilation step.</a:t>
            </a:r>
          </a:p>
          <a:p>
            <a:pPr marL="0" indent="0">
              <a:buNone/>
            </a:pPr>
            <a:r>
              <a:rPr lang="en-US" dirty="0" smtClean="0"/>
              <a:t>Well-supported for web browsers:</a:t>
            </a:r>
          </a:p>
          <a:p>
            <a:r>
              <a:rPr lang="en-US" dirty="0"/>
              <a:t>Works on Windows, Mac, Linux.</a:t>
            </a:r>
          </a:p>
          <a:p>
            <a:r>
              <a:rPr lang="en-US" dirty="0" smtClean="0"/>
              <a:t>Debugger is built-in for Chrome; hit F12.</a:t>
            </a:r>
          </a:p>
          <a:p>
            <a:pPr lvl="1"/>
            <a:r>
              <a:rPr lang="en-US" dirty="0"/>
              <a:t>Can even modify code on the fly!</a:t>
            </a:r>
          </a:p>
          <a:p>
            <a:pPr lvl="1"/>
            <a:r>
              <a:rPr lang="en-US" dirty="0" smtClean="0"/>
              <a:t>However, debugging doesn’t work great in-browser.</a:t>
            </a:r>
          </a:p>
        </p:txBody>
      </p:sp>
      <p:pic>
        <p:nvPicPr>
          <p:cNvPr id="1026" name="Picture 2" descr="http://ecx.images-amazon.com/images/I/518QVtPWA7L._BO2,204,203,TopRight,35,-76_AA300_SH20_OU0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667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46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a:t>
            </a:r>
            <a:endParaRPr lang="en-US" dirty="0"/>
          </a:p>
        </p:txBody>
      </p:sp>
      <p:sp>
        <p:nvSpPr>
          <p:cNvPr id="3" name="Content Placeholder 2"/>
          <p:cNvSpPr>
            <a:spLocks noGrp="1"/>
          </p:cNvSpPr>
          <p:nvPr>
            <p:ph idx="1"/>
          </p:nvPr>
        </p:nvSpPr>
        <p:spPr/>
        <p:txBody>
          <a:bodyPr/>
          <a:lstStyle/>
          <a:p>
            <a:r>
              <a:rPr lang="en-US" dirty="0" smtClean="0"/>
              <a:t>Very easy to go wrong with JavaScript.</a:t>
            </a:r>
          </a:p>
          <a:p>
            <a:pPr lvl="1"/>
            <a:r>
              <a:rPr lang="en-US" dirty="0" smtClean="0"/>
              <a:t>Our partial solution: </a:t>
            </a:r>
            <a:r>
              <a:rPr lang="en-US" dirty="0" err="1" smtClean="0"/>
              <a:t>JSHint</a:t>
            </a:r>
            <a:r>
              <a:rPr lang="en-US" dirty="0" smtClean="0"/>
              <a:t> built into browser.</a:t>
            </a:r>
          </a:p>
          <a:p>
            <a:pPr lvl="1"/>
            <a:endParaRPr lang="en-US" dirty="0"/>
          </a:p>
          <a:p>
            <a:pPr lvl="1"/>
            <a:endParaRPr lang="en-US" dirty="0" smtClean="0"/>
          </a:p>
          <a:p>
            <a:pPr lvl="1"/>
            <a:endParaRPr lang="en-US" dirty="0"/>
          </a:p>
          <a:p>
            <a:pPr lvl="1"/>
            <a:r>
              <a:rPr lang="en-US" dirty="0" smtClean="0"/>
              <a:t>Can efficiently shoot yourself in the foot anyway.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819400"/>
            <a:ext cx="7600948" cy="1066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800600"/>
            <a:ext cx="7600948" cy="1066800"/>
          </a:xfrm>
          <a:prstGeom prst="rect">
            <a:avLst/>
          </a:prstGeom>
        </p:spPr>
      </p:pic>
    </p:spTree>
    <p:extLst>
      <p:ext uri="{BB962C8B-B14F-4D97-AF65-F5344CB8AC3E}">
        <p14:creationId xmlns:p14="http://schemas.microsoft.com/office/powerpoint/2010/main" val="3236413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a:t>
            </a:r>
            <a:r>
              <a:rPr lang="en-US" dirty="0" err="1" smtClean="0"/>
              <a:t>Github</a:t>
            </a:r>
            <a:endParaRPr lang="en-US" dirty="0"/>
          </a:p>
        </p:txBody>
      </p:sp>
      <p:sp>
        <p:nvSpPr>
          <p:cNvPr id="3" name="Content Placeholder 2"/>
          <p:cNvSpPr>
            <a:spLocks noGrp="1"/>
          </p:cNvSpPr>
          <p:nvPr>
            <p:ph idx="1"/>
          </p:nvPr>
        </p:nvSpPr>
        <p:spPr/>
        <p:txBody>
          <a:bodyPr/>
          <a:lstStyle/>
          <a:p>
            <a:r>
              <a:rPr lang="en-US" dirty="0" smtClean="0"/>
              <a:t>Allows students to improve the code.</a:t>
            </a:r>
          </a:p>
          <a:p>
            <a:pPr marL="0" indent="0">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399" y="2133600"/>
            <a:ext cx="72996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176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Grading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Gives immediate feedback.</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22" y="2209800"/>
            <a:ext cx="8007478" cy="3919407"/>
          </a:xfrm>
          <a:prstGeom prst="rect">
            <a:avLst/>
          </a:prstGeom>
        </p:spPr>
      </p:pic>
    </p:spTree>
    <p:extLst>
      <p:ext uri="{BB962C8B-B14F-4D97-AF65-F5344CB8AC3E}">
        <p14:creationId xmlns:p14="http://schemas.microsoft.com/office/powerpoint/2010/main" val="3433775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Grading: Image Compare</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400"/>
            <a:ext cx="3869562" cy="2262982"/>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723148"/>
            <a:ext cx="3797848" cy="259466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295400"/>
            <a:ext cx="4014286" cy="2347619"/>
          </a:xfrm>
          <a:prstGeom prst="rect">
            <a:avLst/>
          </a:prstGeom>
        </p:spPr>
      </p:pic>
      <p:sp>
        <p:nvSpPr>
          <p:cNvPr id="3" name="TextBox 2"/>
          <p:cNvSpPr txBox="1"/>
          <p:nvPr/>
        </p:nvSpPr>
        <p:spPr>
          <a:xfrm>
            <a:off x="4648200" y="3810000"/>
            <a:ext cx="4191000" cy="2308324"/>
          </a:xfrm>
          <a:prstGeom prst="rect">
            <a:avLst/>
          </a:prstGeom>
          <a:noFill/>
        </p:spPr>
        <p:txBody>
          <a:bodyPr wrap="square" rtlCol="0">
            <a:spAutoFit/>
          </a:bodyPr>
          <a:lstStyle/>
          <a:p>
            <a:r>
              <a:rPr lang="en-US" sz="2400" dirty="0" smtClean="0"/>
              <a:t>Headaches:</a:t>
            </a:r>
          </a:p>
          <a:p>
            <a:pPr marL="285750" indent="-285750">
              <a:buFont typeface="Arial" panose="020B0604020202020204" pitchFamily="34" charset="0"/>
              <a:buChar char="•"/>
            </a:pPr>
            <a:r>
              <a:rPr lang="en-US" sz="2400" dirty="0" smtClean="0"/>
              <a:t>Browser zoom changes image size; have to reset zoom</a:t>
            </a:r>
          </a:p>
          <a:p>
            <a:pPr marL="285750" indent="-285750">
              <a:buFont typeface="Arial" panose="020B0604020202020204" pitchFamily="34" charset="0"/>
              <a:buChar char="•"/>
            </a:pPr>
            <a:r>
              <a:rPr lang="en-US" sz="2400" dirty="0" smtClean="0"/>
              <a:t>Retina displays have a 2x resolution difference</a:t>
            </a:r>
          </a:p>
          <a:p>
            <a:r>
              <a:rPr lang="en-US" sz="2400" dirty="0" smtClean="0"/>
              <a:t>See the course wiki for solutions</a:t>
            </a:r>
            <a:endParaRPr lang="en-US" sz="2400" dirty="0"/>
          </a:p>
        </p:txBody>
      </p:sp>
    </p:spTree>
    <p:extLst>
      <p:ext uri="{BB962C8B-B14F-4D97-AF65-F5344CB8AC3E}">
        <p14:creationId xmlns:p14="http://schemas.microsoft.com/office/powerpoint/2010/main" val="1562675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of Massiveness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Automatic grading eliminates creative projects</a:t>
            </a:r>
          </a:p>
          <a:p>
            <a:r>
              <a:rPr lang="en-US" dirty="0" smtClean="0"/>
              <a:t>Udacity offers </a:t>
            </a:r>
            <a:r>
              <a:rPr lang="en-US" dirty="0" smtClean="0"/>
              <a:t>contests</a:t>
            </a:r>
          </a:p>
          <a:p>
            <a:r>
              <a:rPr lang="en-US" dirty="0" smtClean="0"/>
              <a:t>Peer </a:t>
            </a:r>
            <a:r>
              <a:rPr lang="en-US" dirty="0" smtClean="0"/>
              <a:t>grading possible, but </a:t>
            </a:r>
            <a:r>
              <a:rPr lang="en-US" dirty="0" smtClean="0"/>
              <a:t>questionable</a:t>
            </a:r>
          </a:p>
          <a:p>
            <a:pPr marL="0" indent="0">
              <a:buNone/>
            </a:pPr>
            <a:r>
              <a:rPr lang="en-US" dirty="0" smtClean="0"/>
              <a:t>Can’t reasonably track all students’ progress</a:t>
            </a:r>
          </a:p>
          <a:p>
            <a:r>
              <a:rPr lang="en-US" dirty="0" smtClean="0"/>
              <a:t>But Khan Academy offers in-classroom tools</a:t>
            </a:r>
          </a:p>
          <a:p>
            <a:pPr marL="0" indent="0">
              <a:buNone/>
            </a:pPr>
            <a:r>
              <a:rPr lang="en-US" dirty="0" smtClean="0"/>
              <a:t>Students helping students:</a:t>
            </a:r>
          </a:p>
          <a:p>
            <a:r>
              <a:rPr lang="en-US" dirty="0" smtClean="0"/>
              <a:t>Should a course </a:t>
            </a:r>
            <a:r>
              <a:rPr lang="en-US" dirty="0"/>
              <a:t>be offered </a:t>
            </a:r>
            <a:r>
              <a:rPr lang="en-US" dirty="0" smtClean="0"/>
              <a:t>periodically or be self-paced and start any time? Or both? “LFG”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080" y="457200"/>
            <a:ext cx="914400" cy="1143000"/>
          </a:xfrm>
          <a:prstGeom prst="rect">
            <a:avLst/>
          </a:prstGeom>
        </p:spPr>
      </p:pic>
    </p:spTree>
    <p:extLst>
      <p:ext uri="{BB962C8B-B14F-4D97-AF65-F5344CB8AC3E}">
        <p14:creationId xmlns:p14="http://schemas.microsoft.com/office/powerpoint/2010/main" val="664571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Good or Evil?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Rethink traditional learning:</a:t>
            </a:r>
          </a:p>
          <a:p>
            <a:r>
              <a:rPr lang="en-US" dirty="0"/>
              <a:t>Punctuate lectures with questions.</a:t>
            </a:r>
          </a:p>
          <a:p>
            <a:r>
              <a:rPr lang="en-US" dirty="0" smtClean="0"/>
              <a:t>Flipped </a:t>
            </a:r>
            <a:r>
              <a:rPr lang="en-US" dirty="0" smtClean="0"/>
              <a:t>classroom; bring a question to class.</a:t>
            </a:r>
          </a:p>
          <a:p>
            <a:r>
              <a:rPr lang="en-US" dirty="0" smtClean="0"/>
              <a:t>Drilling until subject is mastered (“10 right” rule).</a:t>
            </a:r>
          </a:p>
          <a:p>
            <a:pPr marL="0" indent="0">
              <a:buNone/>
            </a:pPr>
            <a:r>
              <a:rPr lang="en-US" dirty="0" smtClean="0"/>
              <a:t>Can be misused, “let’s drop faculty.”</a:t>
            </a:r>
          </a:p>
          <a:p>
            <a:pPr marL="0" indent="0">
              <a:buNone/>
            </a:pPr>
            <a:r>
              <a:rPr lang="en-US" dirty="0" smtClean="0"/>
              <a:t>Efficiency</a:t>
            </a:r>
            <a:r>
              <a:rPr lang="en-US" dirty="0" smtClean="0"/>
              <a:t>: right now we don’t have each teacher write her own textbook. Why record own lectures?</a:t>
            </a:r>
          </a:p>
          <a:p>
            <a:pPr marL="0" indent="0">
              <a:buNone/>
            </a:pPr>
            <a:r>
              <a:rPr lang="en-US" dirty="0" smtClean="0"/>
              <a:t>- MOOCs are just another tool.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57201"/>
            <a:ext cx="2667000" cy="1842776"/>
          </a:xfrm>
          <a:prstGeom prst="rect">
            <a:avLst/>
          </a:prstGeom>
        </p:spPr>
      </p:pic>
    </p:spTree>
    <p:extLst>
      <p:ext uri="{BB962C8B-B14F-4D97-AF65-F5344CB8AC3E}">
        <p14:creationId xmlns:p14="http://schemas.microsoft.com/office/powerpoint/2010/main" val="3533540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Antonio </a:t>
            </a:r>
            <a:r>
              <a:rPr lang="en-US" dirty="0" err="1" smtClean="0"/>
              <a:t>Suazo</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1" y="1447801"/>
            <a:ext cx="2819399" cy="211372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488" y="794515"/>
            <a:ext cx="1951100" cy="5486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657600"/>
            <a:ext cx="5008443" cy="2623315"/>
          </a:xfrm>
          <a:prstGeom prst="rect">
            <a:avLst/>
          </a:prstGeom>
        </p:spPr>
      </p:pic>
      <p:sp>
        <p:nvSpPr>
          <p:cNvPr id="7" name="TextBox 6"/>
          <p:cNvSpPr txBox="1"/>
          <p:nvPr/>
        </p:nvSpPr>
        <p:spPr>
          <a:xfrm>
            <a:off x="3733800" y="1295400"/>
            <a:ext cx="1884243" cy="2308324"/>
          </a:xfrm>
          <a:prstGeom prst="rect">
            <a:avLst/>
          </a:prstGeom>
          <a:noFill/>
        </p:spPr>
        <p:txBody>
          <a:bodyPr wrap="square" rtlCol="0">
            <a:spAutoFit/>
          </a:bodyPr>
          <a:lstStyle/>
          <a:p>
            <a:r>
              <a:rPr lang="en-US" dirty="0" smtClean="0"/>
              <a:t>Architect in Chile</a:t>
            </a:r>
          </a:p>
          <a:p>
            <a:endParaRPr lang="en-US" dirty="0" smtClean="0"/>
          </a:p>
          <a:p>
            <a:r>
              <a:rPr lang="en-US" dirty="0" smtClean="0"/>
              <a:t>Won People’s Choice contest</a:t>
            </a:r>
          </a:p>
          <a:p>
            <a:endParaRPr lang="en-US" dirty="0"/>
          </a:p>
          <a:p>
            <a:r>
              <a:rPr lang="en-US" dirty="0" smtClean="0"/>
              <a:t>Making his hobby studio go pro</a:t>
            </a:r>
          </a:p>
          <a:p>
            <a:endParaRPr lang="en-US" dirty="0"/>
          </a:p>
        </p:txBody>
      </p:sp>
    </p:spTree>
    <p:extLst>
      <p:ext uri="{BB962C8B-B14F-4D97-AF65-F5344CB8AC3E}">
        <p14:creationId xmlns:p14="http://schemas.microsoft.com/office/powerpoint/2010/main" val="150845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err="1"/>
              <a:t>Anubha</a:t>
            </a:r>
            <a:r>
              <a:rPr lang="en-US" dirty="0"/>
              <a:t> Banerjee</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0" indent="0">
              <a:buNone/>
            </a:pPr>
            <a:endParaRPr lang="en-US"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r>
              <a:rPr lang="en-US" sz="3000" dirty="0" smtClean="0"/>
              <a:t/>
            </a:r>
            <a:br>
              <a:rPr lang="en-US" sz="3000" dirty="0" smtClean="0"/>
            </a:br>
            <a:endParaRPr lang="en-US" sz="3000" dirty="0" smtClean="0"/>
          </a:p>
          <a:p>
            <a:pPr marL="0" indent="0">
              <a:buNone/>
            </a:pP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From Pune, India</a:t>
            </a:r>
          </a:p>
          <a:p>
            <a:pPr marL="0" indent="0">
              <a:buNone/>
            </a:pPr>
            <a:r>
              <a:rPr lang="en-US" sz="3000" dirty="0" smtClean="0"/>
              <a:t>Studied line </a:t>
            </a:r>
            <a:r>
              <a:rPr lang="en-US" sz="3000" dirty="0"/>
              <a:t>s</a:t>
            </a:r>
            <a:r>
              <a:rPr lang="en-US" sz="3000" dirty="0" smtClean="0"/>
              <a:t>moothing</a:t>
            </a:r>
            <a:endParaRPr lang="en-US" sz="3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759668"/>
            <a:ext cx="3622909" cy="36229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841" y="1759667"/>
            <a:ext cx="4247159" cy="21124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5841" y="3962400"/>
            <a:ext cx="4259727" cy="2133600"/>
          </a:xfrm>
          <a:prstGeom prst="rect">
            <a:avLst/>
          </a:prstGeom>
        </p:spPr>
      </p:pic>
    </p:spTree>
    <p:extLst>
      <p:ext uri="{BB962C8B-B14F-4D97-AF65-F5344CB8AC3E}">
        <p14:creationId xmlns:p14="http://schemas.microsoft.com/office/powerpoint/2010/main" val="3681295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 at </a:t>
            </a:r>
            <a:r>
              <a:rPr lang="en-US" dirty="0" smtClean="0">
                <a:hlinkClick r:id="rId3"/>
              </a:rPr>
              <a:t>erich@acm.org</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smtClean="0">
                <a:hlinkClick r:id="rId4"/>
              </a:rPr>
              <a:t>http://erichaines.com</a:t>
            </a:r>
            <a:r>
              <a:rPr lang="en-US" dirty="0" smtClean="0"/>
              <a:t> – where to get the slides</a:t>
            </a:r>
          </a:p>
          <a:p>
            <a:pPr marL="0" indent="0">
              <a:buNone/>
            </a:pPr>
            <a:r>
              <a:rPr lang="en-US" dirty="0" smtClean="0">
                <a:hlinkClick r:id="rId5"/>
              </a:rPr>
              <a:t>http://bit.ly/viewxform</a:t>
            </a:r>
            <a:r>
              <a:rPr lang="en-US" dirty="0" smtClean="0"/>
              <a:t> – my </a:t>
            </a:r>
            <a:r>
              <a:rPr lang="en-US" dirty="0" smtClean="0"/>
              <a:t>challenge to you:</a:t>
            </a:r>
            <a:endParaRPr lang="en-US" dirty="0" smtClean="0"/>
          </a:p>
          <a:p>
            <a:pPr marL="0" indent="0">
              <a:buNone/>
            </a:pPr>
            <a:endParaRPr lang="en-US" dirty="0" smtClean="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1" y="2438401"/>
            <a:ext cx="6781799" cy="39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548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
            </a:r>
            <a:r>
              <a:rPr lang="en-US" dirty="0" smtClean="0"/>
              <a:t>OOC: Massive</a:t>
            </a:r>
            <a:endParaRPr lang="en-US" dirty="0"/>
          </a:p>
        </p:txBody>
      </p:sp>
      <p:sp>
        <p:nvSpPr>
          <p:cNvPr id="3" name="Content Placeholder 2"/>
          <p:cNvSpPr>
            <a:spLocks noGrp="1"/>
          </p:cNvSpPr>
          <p:nvPr>
            <p:ph idx="1"/>
          </p:nvPr>
        </p:nvSpPr>
        <p:spPr/>
        <p:txBody>
          <a:bodyPr/>
          <a:lstStyle/>
          <a:p>
            <a:pPr marL="0" indent="0">
              <a:buNone/>
            </a:pPr>
            <a:r>
              <a:rPr lang="en-US" dirty="0" smtClean="0"/>
              <a:t>This course is worldwide:</a:t>
            </a:r>
          </a:p>
          <a:p>
            <a:pPr marL="0" indent="0">
              <a:buNone/>
            </a:pPr>
            <a:r>
              <a:rPr lang="en-US" dirty="0"/>
              <a:t>	</a:t>
            </a:r>
            <a:r>
              <a:rPr lang="en-US" dirty="0" smtClean="0"/>
              <a:t>					~128 countries</a:t>
            </a:r>
          </a:p>
          <a:p>
            <a:pPr marL="0" indent="0">
              <a:buNone/>
            </a:pPr>
            <a:r>
              <a:rPr lang="en-US" dirty="0"/>
              <a:t>	</a:t>
            </a:r>
            <a:r>
              <a:rPr lang="en-US" dirty="0" smtClean="0"/>
              <a:t>					     total</a:t>
            </a:r>
          </a:p>
        </p:txBody>
      </p:sp>
      <p:graphicFrame>
        <p:nvGraphicFramePr>
          <p:cNvPr id="5" name="Chart 4"/>
          <p:cNvGraphicFramePr/>
          <p:nvPr>
            <p:extLst>
              <p:ext uri="{D42A27DB-BD31-4B8C-83A1-F6EECF244321}">
                <p14:modId xmlns:p14="http://schemas.microsoft.com/office/powerpoint/2010/main" val="2267084061"/>
              </p:ext>
            </p:extLst>
          </p:nvPr>
        </p:nvGraphicFramePr>
        <p:xfrm>
          <a:off x="457200" y="2286000"/>
          <a:ext cx="5602654"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52800"/>
            <a:ext cx="28098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09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b="1" dirty="0"/>
              <a:t>O</a:t>
            </a:r>
            <a:r>
              <a:rPr lang="en-US" dirty="0"/>
              <a:t>OC: Open</a:t>
            </a:r>
          </a:p>
        </p:txBody>
      </p:sp>
      <p:sp>
        <p:nvSpPr>
          <p:cNvPr id="3" name="Content Placeholder 2"/>
          <p:cNvSpPr>
            <a:spLocks noGrp="1"/>
          </p:cNvSpPr>
          <p:nvPr>
            <p:ph idx="1"/>
          </p:nvPr>
        </p:nvSpPr>
        <p:spPr/>
        <p:txBody>
          <a:bodyPr>
            <a:normAutofit lnSpcReduction="10000"/>
          </a:bodyPr>
          <a:lstStyle/>
          <a:p>
            <a:pPr marL="0" indent="0">
              <a:buNone/>
            </a:pPr>
            <a:r>
              <a:rPr lang="en-US" dirty="0" smtClean="0"/>
              <a:t>Which sort of “open”?</a:t>
            </a:r>
          </a:p>
          <a:p>
            <a:pPr marL="0" indent="0">
              <a:buNone/>
            </a:pPr>
            <a:r>
              <a:rPr lang="en-US" dirty="0" smtClean="0"/>
              <a:t>For Udacity:</a:t>
            </a:r>
          </a:p>
          <a:p>
            <a:r>
              <a:rPr lang="en-US" dirty="0" smtClean="0"/>
              <a:t>Open registration</a:t>
            </a:r>
          </a:p>
          <a:p>
            <a:r>
              <a:rPr lang="en-US" dirty="0" smtClean="0"/>
              <a:t>Free of charge</a:t>
            </a:r>
          </a:p>
          <a:p>
            <a:r>
              <a:rPr lang="en-US" dirty="0" smtClean="0"/>
              <a:t>All materials free to download</a:t>
            </a:r>
          </a:p>
          <a:p>
            <a:pPr lvl="1"/>
            <a:r>
              <a:rPr lang="en-US" dirty="0"/>
              <a:t>A</a:t>
            </a:r>
            <a:r>
              <a:rPr lang="en-US" dirty="0" smtClean="0"/>
              <a:t>voids censorship of YouTube by countries</a:t>
            </a:r>
          </a:p>
          <a:p>
            <a:pPr lvl="1"/>
            <a:r>
              <a:rPr lang="en-US" dirty="0" smtClean="0"/>
              <a:t>Can take the lessons anywhere, i.e., offline</a:t>
            </a:r>
          </a:p>
          <a:p>
            <a:pPr marL="0" indent="0">
              <a:buNone/>
            </a:pPr>
            <a:r>
              <a:rPr lang="en-US" dirty="0" smtClean="0"/>
              <a:t>Udacity retains copyright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57200"/>
            <a:ext cx="41338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81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a:t>
            </a:r>
            <a:r>
              <a:rPr lang="en-US" b="1" dirty="0"/>
              <a:t>O</a:t>
            </a:r>
            <a:r>
              <a:rPr lang="en-US" dirty="0"/>
              <a:t>C: Online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45863"/>
            <a:ext cx="5132388" cy="357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dirty="0" smtClean="0"/>
              <a:t>Series of short lectures (3 minutes is long)</a:t>
            </a:r>
          </a:p>
          <a:p>
            <a:r>
              <a:rPr lang="en-US" dirty="0" smtClean="0"/>
              <a:t>Quizzes and exercises along the way</a:t>
            </a:r>
          </a:p>
          <a:p>
            <a:pPr marL="0" indent="0">
              <a:buNone/>
            </a:pPr>
            <a:r>
              <a:rPr lang="en-US" dirty="0" smtClean="0"/>
              <a:t>Why?</a:t>
            </a:r>
          </a:p>
          <a:p>
            <a:r>
              <a:rPr lang="en-US" dirty="0" smtClean="0"/>
              <a:t>Engaging</a:t>
            </a:r>
          </a:p>
          <a:p>
            <a:r>
              <a:rPr lang="en-US" dirty="0" smtClean="0"/>
              <a:t>Interruptible</a:t>
            </a:r>
          </a:p>
          <a:p>
            <a:r>
              <a:rPr lang="en-US" dirty="0" smtClean="0"/>
              <a:t>Sense of </a:t>
            </a:r>
            <a:br>
              <a:rPr lang="en-US" dirty="0" smtClean="0"/>
            </a:br>
            <a:r>
              <a:rPr lang="en-US" dirty="0" smtClean="0"/>
              <a:t>Progress</a:t>
            </a:r>
          </a:p>
          <a:p>
            <a:pPr marL="0" indent="0">
              <a:buNone/>
            </a:pPr>
            <a:endParaRPr lang="en-US" dirty="0"/>
          </a:p>
        </p:txBody>
      </p:sp>
    </p:spTree>
    <p:extLst>
      <p:ext uri="{BB962C8B-B14F-4D97-AF65-F5344CB8AC3E}">
        <p14:creationId xmlns:p14="http://schemas.microsoft.com/office/powerpoint/2010/main" val="185215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a:t>
            </a:r>
            <a:r>
              <a:rPr lang="en-US" b="1" dirty="0"/>
              <a:t>C</a:t>
            </a:r>
            <a:r>
              <a:rPr lang="en-US" dirty="0"/>
              <a:t>: A </a:t>
            </a:r>
            <a:r>
              <a:rPr lang="en-US" dirty="0" smtClean="0"/>
              <a:t>Course, of Course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But what’s a course?</a:t>
            </a:r>
          </a:p>
          <a:p>
            <a:pPr marL="0" indent="0">
              <a:buNone/>
            </a:pPr>
            <a:r>
              <a:rPr lang="en-US" dirty="0" smtClean="0"/>
              <a:t>Minimums:</a:t>
            </a:r>
          </a:p>
          <a:p>
            <a:r>
              <a:rPr lang="en-US" dirty="0" smtClean="0"/>
              <a:t>Organized syllabus</a:t>
            </a:r>
          </a:p>
          <a:p>
            <a:r>
              <a:rPr lang="en-US" dirty="0" smtClean="0"/>
              <a:t>Participation is evaluated</a:t>
            </a:r>
          </a:p>
          <a:p>
            <a:r>
              <a:rPr lang="en-US" dirty="0" smtClean="0"/>
              <a:t>Communication with instructors and peers</a:t>
            </a:r>
          </a:p>
          <a:p>
            <a:pPr marL="57150" indent="0">
              <a:buNone/>
            </a:pPr>
            <a:endParaRPr lang="en-US" dirty="0" smtClean="0"/>
          </a:p>
          <a:p>
            <a:pPr marL="57150" indent="0">
              <a:buNone/>
            </a:pPr>
            <a:r>
              <a:rPr lang="en-US" dirty="0" smtClean="0"/>
              <a:t>Optional:</a:t>
            </a:r>
          </a:p>
          <a:p>
            <a:r>
              <a:rPr lang="en-US" dirty="0" smtClean="0"/>
              <a:t>For course credit (where the money is made)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82505"/>
            <a:ext cx="2924175" cy="247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87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 Classroom Example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391400" cy="514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27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316766"/>
            <a:ext cx="7239000" cy="4832092"/>
          </a:xfrm>
          <a:prstGeom prst="rect">
            <a:avLst/>
          </a:prstGeom>
          <a:noFill/>
        </p:spPr>
        <p:txBody>
          <a:bodyPr wrap="square" rtlCol="0">
            <a:spAutoFit/>
          </a:bodyPr>
          <a:lstStyle/>
          <a:p>
            <a:pPr marL="285750" indent="-285750">
              <a:buFont typeface="Arial" pitchFamily="34" charset="0"/>
              <a:buChar char="•"/>
            </a:pPr>
            <a:r>
              <a:rPr lang="en-US" sz="2800" dirty="0" smtClean="0"/>
              <a:t>Friendlier and more engaging than a slide</a:t>
            </a:r>
          </a:p>
          <a:p>
            <a:pPr marL="285750" indent="-285750">
              <a:buFont typeface="Arial" pitchFamily="34" charset="0"/>
              <a:buChar char="•"/>
            </a:pPr>
            <a:r>
              <a:rPr lang="en-US" sz="2800" dirty="0" smtClean="0"/>
              <a:t>Less distracting than a face (even in a corner)</a:t>
            </a:r>
          </a:p>
          <a:p>
            <a:pPr marL="285750" indent="-285750">
              <a:buFont typeface="Arial" pitchFamily="34" charset="0"/>
              <a:buChar char="•"/>
            </a:pPr>
            <a:endParaRPr lang="en-US" sz="2800" dirty="0"/>
          </a:p>
          <a:p>
            <a:pPr marL="285750" indent="-285750">
              <a:buFont typeface="Arial" pitchFamily="34" charset="0"/>
              <a:buChar char="•"/>
            </a:pPr>
            <a:endParaRPr lang="en-US" sz="2800" dirty="0" smtClean="0"/>
          </a:p>
          <a:p>
            <a:pPr marL="285750" indent="-285750">
              <a:buFont typeface="Arial" pitchFamily="34" charset="0"/>
              <a:buChar char="•"/>
            </a:pPr>
            <a:endParaRPr lang="en-US" sz="2800" dirty="0"/>
          </a:p>
          <a:p>
            <a:pPr marL="285750" indent="-285750">
              <a:buFont typeface="Arial" pitchFamily="34" charset="0"/>
              <a:buChar char="•"/>
            </a:pPr>
            <a:endParaRPr lang="en-US" sz="2800" dirty="0" smtClean="0"/>
          </a:p>
          <a:p>
            <a:pPr marL="285750" indent="-285750">
              <a:buFont typeface="Arial" pitchFamily="34" charset="0"/>
              <a:buChar char="•"/>
            </a:pPr>
            <a:endParaRPr lang="en-US" sz="2800" dirty="0"/>
          </a:p>
          <a:p>
            <a:pPr marL="285750" indent="-285750">
              <a:buFont typeface="Arial" pitchFamily="34" charset="0"/>
              <a:buChar char="•"/>
            </a:pPr>
            <a:endParaRPr lang="en-US" sz="2800" dirty="0" smtClean="0"/>
          </a:p>
          <a:p>
            <a:pPr marL="285750" indent="-285750">
              <a:buFont typeface="Arial" pitchFamily="34" charset="0"/>
              <a:buChar char="•"/>
            </a:pPr>
            <a:endParaRPr lang="en-US" sz="2800" dirty="0"/>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Tip: lay out your drawing sequence in advance</a:t>
            </a:r>
            <a:endParaRPr lang="en-US" sz="2800" dirty="0"/>
          </a:p>
        </p:txBody>
      </p:sp>
      <p:sp>
        <p:nvSpPr>
          <p:cNvPr id="2" name="Title 1"/>
          <p:cNvSpPr>
            <a:spLocks noGrp="1"/>
          </p:cNvSpPr>
          <p:nvPr>
            <p:ph type="title"/>
          </p:nvPr>
        </p:nvSpPr>
        <p:spPr/>
        <p:txBody>
          <a:bodyPr/>
          <a:lstStyle/>
          <a:p>
            <a:r>
              <a:rPr lang="en-US" dirty="0" smtClean="0"/>
              <a:t>Draw and Talk</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7883" y="2286000"/>
            <a:ext cx="6382432" cy="329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teacher, your classroom:</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295400"/>
            <a:ext cx="6629400" cy="4972050"/>
          </a:xfrm>
        </p:spPr>
      </p:pic>
    </p:spTree>
    <p:extLst>
      <p:ext uri="{BB962C8B-B14F-4D97-AF65-F5344CB8AC3E}">
        <p14:creationId xmlns:p14="http://schemas.microsoft.com/office/powerpoint/2010/main" val="3757167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8845</TotalTime>
  <Words>2046</Words>
  <Application>Microsoft Office PowerPoint</Application>
  <PresentationFormat>On-screen Show (4:3)</PresentationFormat>
  <Paragraphs>290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Computer Graphics in a MOOC</vt:lpstr>
      <vt:lpstr>MOOC: Massive Open Online Course</vt:lpstr>
      <vt:lpstr>MOOC: Massive</vt:lpstr>
      <vt:lpstr>MOOC: Open</vt:lpstr>
      <vt:lpstr>MOOC: Online</vt:lpstr>
      <vt:lpstr>MOOC: A Course, of Course</vt:lpstr>
      <vt:lpstr>MOOC Classroom Example</vt:lpstr>
      <vt:lpstr>Draw and Talk</vt:lpstr>
      <vt:lpstr>As a teacher, your classroom:</vt:lpstr>
      <vt:lpstr>Language Solutions</vt:lpstr>
      <vt:lpstr>More Language Solutions</vt:lpstr>
      <vt:lpstr>Yet More Language Solutions</vt:lpstr>
      <vt:lpstr>Still More Language Solutions</vt:lpstr>
      <vt:lpstr>Supplemental Materials</vt:lpstr>
      <vt:lpstr>Why Scripts?</vt:lpstr>
      <vt:lpstr>MOOC Lecture: Better or Worse?</vt:lpstr>
      <vt:lpstr>Online Support: Forum</vt:lpstr>
      <vt:lpstr>Online Support: Wiki</vt:lpstr>
      <vt:lpstr>Underlying Graphics Technologies</vt:lpstr>
      <vt:lpstr>JavaScript</vt:lpstr>
      <vt:lpstr>JavaScript</vt:lpstr>
      <vt:lpstr>Code on Github</vt:lpstr>
      <vt:lpstr>Automatic Grading</vt:lpstr>
      <vt:lpstr>Exercise Grading: Image Compare</vt:lpstr>
      <vt:lpstr>Limits of Massiveness</vt:lpstr>
      <vt:lpstr>MOOCs: Good or Evil?</vt:lpstr>
      <vt:lpstr>Antonio Suazo</vt:lpstr>
      <vt:lpstr>Anubha Banerjee</vt:lpstr>
      <vt:lpstr>I’m at erich@acm.org</vt:lpstr>
    </vt:vector>
  </TitlesOfParts>
  <Company>Autodesk,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 in a MOOC</dc:title>
  <dc:creator>Eric Haines</dc:creator>
  <cp:lastModifiedBy>Eric Haines</cp:lastModifiedBy>
  <cp:revision>187</cp:revision>
  <dcterms:created xsi:type="dcterms:W3CDTF">2013-10-28T17:33:13Z</dcterms:created>
  <dcterms:modified xsi:type="dcterms:W3CDTF">2014-08-06T19:26:46Z</dcterms:modified>
</cp:coreProperties>
</file>