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63" r:id="rId3"/>
    <p:sldId id="14704" r:id="rId4"/>
    <p:sldId id="264" r:id="rId5"/>
    <p:sldId id="14645" r:id="rId6"/>
    <p:sldId id="14646" r:id="rId7"/>
    <p:sldId id="265" r:id="rId8"/>
    <p:sldId id="266" r:id="rId9"/>
    <p:sldId id="268" r:id="rId10"/>
    <p:sldId id="271" r:id="rId11"/>
    <p:sldId id="292" r:id="rId12"/>
    <p:sldId id="277" r:id="rId13"/>
    <p:sldId id="293" r:id="rId14"/>
    <p:sldId id="280" r:id="rId15"/>
    <p:sldId id="286" r:id="rId16"/>
    <p:sldId id="14618" r:id="rId17"/>
    <p:sldId id="287" r:id="rId18"/>
    <p:sldId id="257" r:id="rId19"/>
    <p:sldId id="14643" r:id="rId20"/>
    <p:sldId id="261" r:id="rId21"/>
    <p:sldId id="273" r:id="rId22"/>
    <p:sldId id="262" r:id="rId23"/>
    <p:sldId id="14610" r:id="rId24"/>
    <p:sldId id="14609" r:id="rId25"/>
    <p:sldId id="14644" r:id="rId26"/>
    <p:sldId id="299" r:id="rId27"/>
    <p:sldId id="14682" r:id="rId28"/>
    <p:sldId id="14681" r:id="rId29"/>
    <p:sldId id="267" r:id="rId30"/>
    <p:sldId id="14689" r:id="rId31"/>
    <p:sldId id="269" r:id="rId32"/>
    <p:sldId id="14683" r:id="rId33"/>
    <p:sldId id="14647" r:id="rId34"/>
    <p:sldId id="14700" r:id="rId35"/>
    <p:sldId id="258" r:id="rId36"/>
    <p:sldId id="14687" r:id="rId37"/>
    <p:sldId id="14686" r:id="rId38"/>
    <p:sldId id="14690" r:id="rId39"/>
    <p:sldId id="14699" r:id="rId40"/>
    <p:sldId id="14688" r:id="rId41"/>
    <p:sldId id="14698" r:id="rId42"/>
    <p:sldId id="14692" r:id="rId43"/>
    <p:sldId id="14691" r:id="rId44"/>
    <p:sldId id="14706" r:id="rId45"/>
    <p:sldId id="294" r:id="rId46"/>
    <p:sldId id="14696" r:id="rId47"/>
    <p:sldId id="14697" r:id="rId48"/>
    <p:sldId id="14695" r:id="rId49"/>
    <p:sldId id="14693" r:id="rId50"/>
    <p:sldId id="14701" r:id="rId51"/>
    <p:sldId id="14707" r:id="rId52"/>
    <p:sldId id="14702" r:id="rId53"/>
    <p:sldId id="14703" r:id="rId54"/>
    <p:sldId id="259" r:id="rId55"/>
    <p:sldId id="303" r:id="rId56"/>
    <p:sldId id="14708" r:id="rId57"/>
    <p:sldId id="14608" r:id="rId58"/>
    <p:sldId id="14677" r:id="rId59"/>
    <p:sldId id="1470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8" autoAdjust="0"/>
    <p:restoredTop sz="90000" autoAdjust="0"/>
  </p:normalViewPr>
  <p:slideViewPr>
    <p:cSldViewPr snapToGrid="0">
      <p:cViewPr varScale="1">
        <p:scale>
          <a:sx n="99" d="100"/>
          <a:sy n="99" d="100"/>
        </p:scale>
        <p:origin x="2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spillman\AppData\Local\Microsoft\Windows\Temporary%20Internet%20Files\Content.Outlook\YA3ZCOMK\GV100_GP100_FP16_GTC_Summary.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plotArea>
      <c:layout>
        <c:manualLayout>
          <c:layoutTarget val="inner"/>
          <c:xMode val="edge"/>
          <c:yMode val="edge"/>
          <c:x val="9.9049701004514101E-2"/>
          <c:y val="0.12681531810311023"/>
          <c:w val="0.77680040302435271"/>
          <c:h val="0.7527859113380353"/>
        </c:manualLayout>
      </c:layout>
      <c:lineChart>
        <c:grouping val="standard"/>
        <c:varyColors val="0"/>
        <c:ser>
          <c:idx val="0"/>
          <c:order val="0"/>
          <c:tx>
            <c:strRef>
              <c:f>Sheet1!$C$2</c:f>
              <c:strCache>
                <c:ptCount val="1"/>
                <c:pt idx="0">
                  <c:v> NVIDIA</c:v>
                </c:pt>
              </c:strCache>
            </c:strRef>
          </c:tx>
          <c:spPr>
            <a:ln w="38100">
              <a:noFill/>
            </a:ln>
          </c:spPr>
          <c:marker>
            <c:symbol val="none"/>
          </c:marker>
          <c:dPt>
            <c:idx val="0"/>
            <c:bubble3D val="0"/>
            <c:extLst>
              <c:ext xmlns:c16="http://schemas.microsoft.com/office/drawing/2014/chart" uri="{C3380CC4-5D6E-409C-BE32-E72D297353CC}">
                <c16:uniqueId val="{00000000-F8C2-4E70-B23D-DA03BC9A78A9}"/>
              </c:ext>
            </c:extLst>
          </c:dPt>
          <c:dPt>
            <c:idx val="1"/>
            <c:bubble3D val="0"/>
            <c:extLst>
              <c:ext xmlns:c16="http://schemas.microsoft.com/office/drawing/2014/chart" uri="{C3380CC4-5D6E-409C-BE32-E72D297353CC}">
                <c16:uniqueId val="{00000001-F8C2-4E70-B23D-DA03BC9A78A9}"/>
              </c:ext>
            </c:extLst>
          </c:dPt>
          <c:dPt>
            <c:idx val="2"/>
            <c:bubble3D val="0"/>
            <c:extLst>
              <c:ext xmlns:c16="http://schemas.microsoft.com/office/drawing/2014/chart" uri="{C3380CC4-5D6E-409C-BE32-E72D297353CC}">
                <c16:uniqueId val="{00000002-F8C2-4E70-B23D-DA03BC9A78A9}"/>
              </c:ext>
            </c:extLst>
          </c:dPt>
          <c:dPt>
            <c:idx val="3"/>
            <c:bubble3D val="0"/>
            <c:extLst>
              <c:ext xmlns:c16="http://schemas.microsoft.com/office/drawing/2014/chart" uri="{C3380CC4-5D6E-409C-BE32-E72D297353CC}">
                <c16:uniqueId val="{00000003-F8C2-4E70-B23D-DA03BC9A78A9}"/>
              </c:ext>
            </c:extLst>
          </c:dPt>
          <c:dPt>
            <c:idx val="4"/>
            <c:bubble3D val="0"/>
            <c:extLst>
              <c:ext xmlns:c16="http://schemas.microsoft.com/office/drawing/2014/chart" uri="{C3380CC4-5D6E-409C-BE32-E72D297353CC}">
                <c16:uniqueId val="{00000004-F8C2-4E70-B23D-DA03BC9A78A9}"/>
              </c:ext>
            </c:extLst>
          </c:dPt>
          <c:cat>
            <c:strRef>
              <c:f>Sheet1!$B$3:$B$7</c:f>
              <c:strCache>
                <c:ptCount val="5"/>
                <c:pt idx="0">
                  <c:v>NVIDIA</c:v>
                </c:pt>
                <c:pt idx="1">
                  <c:v>Other</c:v>
                </c:pt>
                <c:pt idx="2">
                  <c:v>Other</c:v>
                </c:pt>
                <c:pt idx="3">
                  <c:v>Other</c:v>
                </c:pt>
                <c:pt idx="4">
                  <c:v>Other</c:v>
                </c:pt>
              </c:strCache>
            </c:strRef>
          </c:cat>
          <c:val>
            <c:numRef>
              <c:f>Sheet1!$C$3:$C$7</c:f>
              <c:numCache>
                <c:formatCode>General</c:formatCode>
                <c:ptCount val="5"/>
                <c:pt idx="0">
                  <c:v>32</c:v>
                </c:pt>
                <c:pt idx="1">
                  <c:v>25</c:v>
                </c:pt>
                <c:pt idx="2">
                  <c:v>31</c:v>
                </c:pt>
                <c:pt idx="3">
                  <c:v>33</c:v>
                </c:pt>
                <c:pt idx="4">
                  <c:v>20</c:v>
                </c:pt>
              </c:numCache>
            </c:numRef>
          </c:val>
          <c:smooth val="0"/>
          <c:extLst>
            <c:ext xmlns:c16="http://schemas.microsoft.com/office/drawing/2014/chart" uri="{C3380CC4-5D6E-409C-BE32-E72D297353CC}">
              <c16:uniqueId val="{00000005-F8C2-4E70-B23D-DA03BC9A78A9}"/>
            </c:ext>
          </c:extLst>
        </c:ser>
        <c:ser>
          <c:idx val="1"/>
          <c:order val="1"/>
          <c:tx>
            <c:strRef>
              <c:f>Sheet1!$D$2</c:f>
              <c:strCache>
                <c:ptCount val="1"/>
                <c:pt idx="0">
                  <c:v> Other</c:v>
                </c:pt>
              </c:strCache>
            </c:strRef>
          </c:tx>
          <c:spPr>
            <a:ln w="38100">
              <a:noFill/>
            </a:ln>
          </c:spPr>
          <c:marker>
            <c:symbol val="none"/>
          </c:marker>
          <c:cat>
            <c:strRef>
              <c:f>Sheet1!$B$3:$B$7</c:f>
              <c:strCache>
                <c:ptCount val="5"/>
                <c:pt idx="0">
                  <c:v>NVIDIA</c:v>
                </c:pt>
                <c:pt idx="1">
                  <c:v>Other</c:v>
                </c:pt>
                <c:pt idx="2">
                  <c:v>Other</c:v>
                </c:pt>
                <c:pt idx="3">
                  <c:v>Other</c:v>
                </c:pt>
                <c:pt idx="4">
                  <c:v>Other</c:v>
                </c:pt>
              </c:strCache>
            </c:strRef>
          </c:cat>
          <c:val>
            <c:numRef>
              <c:f>Sheet1!$D$3:$D$7</c:f>
              <c:numCache>
                <c:formatCode>General</c:formatCode>
                <c:ptCount val="5"/>
                <c:pt idx="0">
                  <c:v>30</c:v>
                </c:pt>
                <c:pt idx="1">
                  <c:v>5</c:v>
                </c:pt>
                <c:pt idx="2">
                  <c:v>7</c:v>
                </c:pt>
                <c:pt idx="3">
                  <c:v>19</c:v>
                </c:pt>
                <c:pt idx="4">
                  <c:v>12</c:v>
                </c:pt>
              </c:numCache>
            </c:numRef>
          </c:val>
          <c:smooth val="0"/>
          <c:extLst>
            <c:ext xmlns:c16="http://schemas.microsoft.com/office/drawing/2014/chart" uri="{C3380CC4-5D6E-409C-BE32-E72D297353CC}">
              <c16:uniqueId val="{00000006-F8C2-4E70-B23D-DA03BC9A78A9}"/>
            </c:ext>
          </c:extLst>
        </c:ser>
        <c:ser>
          <c:idx val="2"/>
          <c:order val="2"/>
          <c:tx>
            <c:strRef>
              <c:f>Sheet1!$E$2</c:f>
              <c:strCache>
                <c:ptCount val="1"/>
                <c:pt idx="0">
                  <c:v> Other</c:v>
                </c:pt>
              </c:strCache>
            </c:strRef>
          </c:tx>
          <c:spPr>
            <a:ln w="38100">
              <a:noFill/>
            </a:ln>
          </c:spPr>
          <c:marker>
            <c:symbol val="none"/>
          </c:marker>
          <c:cat>
            <c:strRef>
              <c:f>Sheet1!$B$3:$B$7</c:f>
              <c:strCache>
                <c:ptCount val="5"/>
                <c:pt idx="0">
                  <c:v>NVIDIA</c:v>
                </c:pt>
                <c:pt idx="1">
                  <c:v>Other</c:v>
                </c:pt>
                <c:pt idx="2">
                  <c:v>Other</c:v>
                </c:pt>
                <c:pt idx="3">
                  <c:v>Other</c:v>
                </c:pt>
                <c:pt idx="4">
                  <c:v>Other</c:v>
                </c:pt>
              </c:strCache>
            </c:strRef>
          </c:cat>
          <c:val>
            <c:numRef>
              <c:f>Sheet1!$E$3:$E$7</c:f>
              <c:numCache>
                <c:formatCode>General</c:formatCode>
                <c:ptCount val="5"/>
                <c:pt idx="0">
                  <c:v>21</c:v>
                </c:pt>
                <c:pt idx="1">
                  <c:v>10</c:v>
                </c:pt>
                <c:pt idx="2">
                  <c:v>14</c:v>
                </c:pt>
                <c:pt idx="3">
                  <c:v>16</c:v>
                </c:pt>
                <c:pt idx="4">
                  <c:v>19</c:v>
                </c:pt>
              </c:numCache>
            </c:numRef>
          </c:val>
          <c:smooth val="0"/>
          <c:extLst>
            <c:ext xmlns:c16="http://schemas.microsoft.com/office/drawing/2014/chart" uri="{C3380CC4-5D6E-409C-BE32-E72D297353CC}">
              <c16:uniqueId val="{00000007-F8C2-4E70-B23D-DA03BC9A78A9}"/>
            </c:ext>
          </c:extLst>
        </c:ser>
        <c:ser>
          <c:idx val="3"/>
          <c:order val="3"/>
          <c:tx>
            <c:strRef>
              <c:f>Sheet1!$F$2</c:f>
              <c:strCache>
                <c:ptCount val="1"/>
                <c:pt idx="0">
                  <c:v> Other</c:v>
                </c:pt>
              </c:strCache>
            </c:strRef>
          </c:tx>
          <c:spPr>
            <a:ln w="38100">
              <a:noFill/>
            </a:ln>
          </c:spPr>
          <c:marker>
            <c:symbol val="none"/>
          </c:marker>
          <c:cat>
            <c:strRef>
              <c:f>Sheet1!$B$3:$B$7</c:f>
              <c:strCache>
                <c:ptCount val="5"/>
                <c:pt idx="0">
                  <c:v>NVIDIA</c:v>
                </c:pt>
                <c:pt idx="1">
                  <c:v>Other</c:v>
                </c:pt>
                <c:pt idx="2">
                  <c:v>Other</c:v>
                </c:pt>
                <c:pt idx="3">
                  <c:v>Other</c:v>
                </c:pt>
                <c:pt idx="4">
                  <c:v>Other</c:v>
                </c:pt>
              </c:strCache>
            </c:strRef>
          </c:cat>
          <c:val>
            <c:numRef>
              <c:f>Sheet1!$F$3:$F$7</c:f>
              <c:numCache>
                <c:formatCode>General</c:formatCode>
                <c:ptCount val="5"/>
                <c:pt idx="0">
                  <c:v>6</c:v>
                </c:pt>
                <c:pt idx="1">
                  <c:v>15</c:v>
                </c:pt>
                <c:pt idx="2">
                  <c:v>3</c:v>
                </c:pt>
                <c:pt idx="3">
                  <c:v>21</c:v>
                </c:pt>
                <c:pt idx="4">
                  <c:v>5</c:v>
                </c:pt>
              </c:numCache>
            </c:numRef>
          </c:val>
          <c:smooth val="0"/>
          <c:extLst>
            <c:ext xmlns:c16="http://schemas.microsoft.com/office/drawing/2014/chart" uri="{C3380CC4-5D6E-409C-BE32-E72D297353CC}">
              <c16:uniqueId val="{00000008-F8C2-4E70-B23D-DA03BC9A78A9}"/>
            </c:ext>
          </c:extLst>
        </c:ser>
        <c:ser>
          <c:idx val="4"/>
          <c:order val="4"/>
          <c:tx>
            <c:strRef>
              <c:f>Sheet1!$G$2</c:f>
              <c:strCache>
                <c:ptCount val="1"/>
                <c:pt idx="0">
                  <c:v> Other</c:v>
                </c:pt>
              </c:strCache>
            </c:strRef>
          </c:tx>
          <c:spPr>
            <a:ln w="38100">
              <a:noFill/>
            </a:ln>
          </c:spPr>
          <c:marker>
            <c:symbol val="none"/>
          </c:marker>
          <c:cat>
            <c:strRef>
              <c:f>Sheet1!$B$3:$B$7</c:f>
              <c:strCache>
                <c:ptCount val="5"/>
                <c:pt idx="0">
                  <c:v>NVIDIA</c:v>
                </c:pt>
                <c:pt idx="1">
                  <c:v>Other</c:v>
                </c:pt>
                <c:pt idx="2">
                  <c:v>Other</c:v>
                </c:pt>
                <c:pt idx="3">
                  <c:v>Other</c:v>
                </c:pt>
                <c:pt idx="4">
                  <c:v>Other</c:v>
                </c:pt>
              </c:strCache>
            </c:strRef>
          </c:cat>
          <c:val>
            <c:numRef>
              <c:f>Sheet1!$G$3:$G$7</c:f>
              <c:numCache>
                <c:formatCode>General</c:formatCode>
                <c:ptCount val="5"/>
                <c:pt idx="0">
                  <c:v>5</c:v>
                </c:pt>
                <c:pt idx="1">
                  <c:v>12</c:v>
                </c:pt>
                <c:pt idx="2">
                  <c:v>19</c:v>
                </c:pt>
                <c:pt idx="3">
                  <c:v>21</c:v>
                </c:pt>
                <c:pt idx="4">
                  <c:v>5</c:v>
                </c:pt>
              </c:numCache>
            </c:numRef>
          </c:val>
          <c:smooth val="0"/>
          <c:extLst>
            <c:ext xmlns:c16="http://schemas.microsoft.com/office/drawing/2014/chart" uri="{C3380CC4-5D6E-409C-BE32-E72D297353CC}">
              <c16:uniqueId val="{00000009-F8C2-4E70-B23D-DA03BC9A78A9}"/>
            </c:ext>
          </c:extLst>
        </c:ser>
        <c:dLbls>
          <c:showLegendKey val="0"/>
          <c:showVal val="0"/>
          <c:showCatName val="0"/>
          <c:showSerName val="0"/>
          <c:showPercent val="0"/>
          <c:showBubbleSize val="0"/>
        </c:dLbls>
        <c:smooth val="0"/>
        <c:axId val="-1428133120"/>
        <c:axId val="-1428135840"/>
      </c:lineChart>
      <c:catAx>
        <c:axId val="-1428133120"/>
        <c:scaling>
          <c:orientation val="minMax"/>
        </c:scaling>
        <c:delete val="1"/>
        <c:axPos val="b"/>
        <c:numFmt formatCode="General" sourceLinked="0"/>
        <c:majorTickMark val="none"/>
        <c:minorTickMark val="none"/>
        <c:tickLblPos val="nextTo"/>
        <c:crossAx val="-1428135840"/>
        <c:crosses val="autoZero"/>
        <c:auto val="1"/>
        <c:lblAlgn val="ctr"/>
        <c:lblOffset val="100"/>
        <c:noMultiLvlLbl val="0"/>
      </c:catAx>
      <c:valAx>
        <c:axId val="-1428135840"/>
        <c:scaling>
          <c:orientation val="minMax"/>
          <c:max val="40"/>
        </c:scaling>
        <c:delete val="0"/>
        <c:axPos val="l"/>
        <c:numFmt formatCode="General" sourceLinked="1"/>
        <c:majorTickMark val="out"/>
        <c:minorTickMark val="none"/>
        <c:tickLblPos val="nextTo"/>
        <c:spPr>
          <a:ln>
            <a:noFill/>
          </a:ln>
        </c:spPr>
        <c:crossAx val="-1428133120"/>
        <c:crosses val="autoZero"/>
        <c:crossBetween val="between"/>
        <c:majorUnit val="10"/>
      </c:valAx>
      <c:spPr>
        <a:solidFill>
          <a:srgbClr val="FFFFFF">
            <a:lumMod val="95000"/>
          </a:srgbClr>
        </a:solidFill>
      </c:spPr>
    </c:plotArea>
    <c:plotVisOnly val="1"/>
    <c:dispBlanksAs val="gap"/>
    <c:showDLblsOverMax val="0"/>
  </c:chart>
  <c:txPr>
    <a:bodyPr/>
    <a:lstStyle/>
    <a:p>
      <a:pPr>
        <a:defRPr>
          <a:solidFill>
            <a:schemeClr val="tx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4794352945442"/>
          <c:y val="8.2912460532521562E-2"/>
          <c:w val="0.74251490100001905"/>
          <c:h val="0.69378435435672103"/>
        </c:manualLayout>
      </c:layout>
      <c:scatterChart>
        <c:scatterStyle val="smoothMarker"/>
        <c:varyColors val="0"/>
        <c:ser>
          <c:idx val="0"/>
          <c:order val="0"/>
          <c:tx>
            <c:strRef>
              <c:f>[GV100_GP100_FP16_GTC_Summary.xlsx]Charts!$A$13</c:f>
              <c:strCache>
                <c:ptCount val="1"/>
                <c:pt idx="0">
                  <c:v>GV100-HMMA-fp16acc</c:v>
                </c:pt>
              </c:strCache>
            </c:strRef>
          </c:tx>
          <c:spPr>
            <a:ln w="101600" cap="rnd">
              <a:noFill/>
              <a:round/>
            </a:ln>
            <a:effectLst/>
          </c:spPr>
          <c:marker>
            <c:symbol val="none"/>
          </c:marker>
          <c:xVal>
            <c:numRef>
              <c:f>[GV100_GP100_FP16_GTC_Summary.xlsx]Charts!$B$15:$B$23</c:f>
              <c:numCache>
                <c:formatCode>0</c:formatCode>
                <c:ptCount val="9"/>
                <c:pt idx="0">
                  <c:v>149.14183820208521</c:v>
                </c:pt>
                <c:pt idx="1">
                  <c:v>169.19869046910989</c:v>
                </c:pt>
                <c:pt idx="2">
                  <c:v>188.36190283110179</c:v>
                </c:pt>
                <c:pt idx="3">
                  <c:v>208.24505222377451</c:v>
                </c:pt>
                <c:pt idx="4">
                  <c:v>227.98701526862729</c:v>
                </c:pt>
                <c:pt idx="5">
                  <c:v>246.45664183477439</c:v>
                </c:pt>
                <c:pt idx="6">
                  <c:v>266.98979632881702</c:v>
                </c:pt>
                <c:pt idx="7">
                  <c:v>288.3989556348435</c:v>
                </c:pt>
                <c:pt idx="8">
                  <c:v>308.49089645749382</c:v>
                </c:pt>
              </c:numCache>
            </c:numRef>
          </c:xVal>
          <c:yVal>
            <c:numRef>
              <c:f>[GV100_GP100_FP16_GTC_Summary.xlsx]Charts!$C$15:$C$23</c:f>
              <c:numCache>
                <c:formatCode>0</c:formatCode>
                <c:ptCount val="9"/>
                <c:pt idx="0">
                  <c:v>54.5792</c:v>
                </c:pt>
                <c:pt idx="1">
                  <c:v>68.014080000000007</c:v>
                </c:pt>
                <c:pt idx="2">
                  <c:v>78.929919999999996</c:v>
                </c:pt>
                <c:pt idx="3">
                  <c:v>88.166399999999982</c:v>
                </c:pt>
                <c:pt idx="4">
                  <c:v>94.044160000000005</c:v>
                </c:pt>
                <c:pt idx="5">
                  <c:v>98.242559999999997</c:v>
                </c:pt>
                <c:pt idx="6">
                  <c:v>102.44096</c:v>
                </c:pt>
                <c:pt idx="7">
                  <c:v>106.63936</c:v>
                </c:pt>
                <c:pt idx="8">
                  <c:v>109.99808</c:v>
                </c:pt>
              </c:numCache>
            </c:numRef>
          </c:yVal>
          <c:smooth val="1"/>
          <c:extLst>
            <c:ext xmlns:c16="http://schemas.microsoft.com/office/drawing/2014/chart" uri="{C3380CC4-5D6E-409C-BE32-E72D297353CC}">
              <c16:uniqueId val="{00000000-0955-4B1A-A40F-C552DE0A251C}"/>
            </c:ext>
          </c:extLst>
        </c:ser>
        <c:ser>
          <c:idx val="1"/>
          <c:order val="1"/>
          <c:tx>
            <c:v>GP100-fp16</c:v>
          </c:tx>
          <c:spPr>
            <a:ln w="101600" cap="rnd">
              <a:noFill/>
              <a:round/>
            </a:ln>
            <a:effectLst/>
          </c:spPr>
          <c:marker>
            <c:symbol val="none"/>
          </c:marker>
          <c:xVal>
            <c:numRef>
              <c:f>[GV100_GP100_FP16_GTC_Summary.xlsx]Charts!$B$43:$B$51</c:f>
              <c:numCache>
                <c:formatCode>0</c:formatCode>
                <c:ptCount val="9"/>
                <c:pt idx="0">
                  <c:v>149.04932646112189</c:v>
                </c:pt>
                <c:pt idx="1">
                  <c:v>167.62119997273939</c:v>
                </c:pt>
                <c:pt idx="2">
                  <c:v>189.72362120838511</c:v>
                </c:pt>
                <c:pt idx="3">
                  <c:v>208.0224108851906</c:v>
                </c:pt>
                <c:pt idx="4">
                  <c:v>228.47448680405469</c:v>
                </c:pt>
                <c:pt idx="5">
                  <c:v>246.97706060637111</c:v>
                </c:pt>
                <c:pt idx="6">
                  <c:v>266.89100935668358</c:v>
                </c:pt>
                <c:pt idx="7">
                  <c:v>284.98810365544392</c:v>
                </c:pt>
                <c:pt idx="8">
                  <c:v>305.02689584848321</c:v>
                </c:pt>
              </c:numCache>
            </c:numRef>
          </c:xVal>
          <c:yVal>
            <c:numRef>
              <c:f>[GV100_GP100_FP16_GTC_Summary.xlsx]Charts!$C$43:$C$51</c:f>
              <c:numCache>
                <c:formatCode>0.0</c:formatCode>
                <c:ptCount val="9"/>
                <c:pt idx="0">
                  <c:v>15.33952</c:v>
                </c:pt>
                <c:pt idx="1">
                  <c:v>16.343039999999981</c:v>
                </c:pt>
                <c:pt idx="2">
                  <c:v>17.34656</c:v>
                </c:pt>
                <c:pt idx="3">
                  <c:v>18.063359999999999</c:v>
                </c:pt>
                <c:pt idx="4">
                  <c:v>18.780159999999981</c:v>
                </c:pt>
                <c:pt idx="5">
                  <c:v>19.3536</c:v>
                </c:pt>
                <c:pt idx="6">
                  <c:v>19.927040000000002</c:v>
                </c:pt>
                <c:pt idx="7">
                  <c:v>20.357119999999991</c:v>
                </c:pt>
                <c:pt idx="8">
                  <c:v>20.787199999999981</c:v>
                </c:pt>
              </c:numCache>
            </c:numRef>
          </c:yVal>
          <c:smooth val="1"/>
          <c:extLst>
            <c:ext xmlns:c16="http://schemas.microsoft.com/office/drawing/2014/chart" uri="{C3380CC4-5D6E-409C-BE32-E72D297353CC}">
              <c16:uniqueId val="{00000001-0955-4B1A-A40F-C552DE0A251C}"/>
            </c:ext>
          </c:extLst>
        </c:ser>
        <c:dLbls>
          <c:showLegendKey val="0"/>
          <c:showVal val="0"/>
          <c:showCatName val="0"/>
          <c:showSerName val="0"/>
          <c:showPercent val="0"/>
          <c:showBubbleSize val="0"/>
        </c:dLbls>
        <c:axId val="1988733920"/>
        <c:axId val="1988736240"/>
      </c:scatterChart>
      <c:valAx>
        <c:axId val="1988733920"/>
        <c:scaling>
          <c:orientation val="minMax"/>
          <c:max val="2020"/>
          <c:min val="1980"/>
        </c:scaling>
        <c:delete val="0"/>
        <c:axPos val="b"/>
        <c:majorGridlines>
          <c:spPr>
            <a:ln w="9525" cap="flat" cmpd="sng" algn="ctr">
              <a:noFill/>
              <a:round/>
            </a:ln>
            <a:effectLst/>
          </c:spPr>
        </c:majorGridlines>
        <c:numFmt formatCode="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88736240"/>
        <c:crosses val="autoZero"/>
        <c:crossBetween val="midCat"/>
        <c:majorUnit val="10"/>
      </c:valAx>
      <c:valAx>
        <c:axId val="1988736240"/>
        <c:scaling>
          <c:orientation val="minMax"/>
          <c:max val="120"/>
          <c:min val="0"/>
        </c:scaling>
        <c:delete val="0"/>
        <c:axPos val="l"/>
        <c:majorGridlines>
          <c:spPr>
            <a:ln w="12700" cap="flat" cmpd="sng" algn="ctr">
              <a:solidFill>
                <a:schemeClr val="tx1">
                  <a:alpha val="15000"/>
                </a:schemeClr>
              </a:solidFill>
              <a:round/>
            </a:ln>
            <a:effectLst/>
          </c:spPr>
        </c:majorGridlines>
        <c:numFmt formatCode="@" sourceLinked="0"/>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88733920"/>
        <c:crosses val="autoZero"/>
        <c:crossBetween val="midCat"/>
        <c:majorUnit val="20"/>
        <c:minorUnit val="4"/>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v>single GPU</c:v>
          </c:tx>
          <c:spPr>
            <a:ln w="28575" cap="rnd">
              <a:solidFill>
                <a:srgbClr val="92D050"/>
              </a:solidFill>
              <a:round/>
            </a:ln>
            <a:effectLst/>
          </c:spPr>
          <c:marker>
            <c:symbol val="circle"/>
            <c:size val="5"/>
            <c:spPr>
              <a:solidFill>
                <a:srgbClr val="92D050"/>
              </a:solidFill>
              <a:ln w="38100" cap="rnd">
                <a:solidFill>
                  <a:srgbClr val="92D050"/>
                </a:solidFill>
              </a:ln>
              <a:effectLst/>
            </c:spPr>
          </c:marker>
          <c:cat>
            <c:numRef>
              <c:f>'[Quadro Memory.xlsx]Sheet2'!$A$4:$A$20</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2015</c:v>
                </c:pt>
                <c:pt idx="13">
                  <c:v>2016</c:v>
                </c:pt>
                <c:pt idx="14">
                  <c:v>2017</c:v>
                </c:pt>
                <c:pt idx="15">
                  <c:v>2018</c:v>
                </c:pt>
                <c:pt idx="16">
                  <c:v>2018</c:v>
                </c:pt>
              </c:numCache>
            </c:numRef>
          </c:cat>
          <c:val>
            <c:numRef>
              <c:f>'[Quadro Memory.xlsx]Sheet2'!$B$4:$B$20</c:f>
              <c:numCache>
                <c:formatCode>General</c:formatCode>
                <c:ptCount val="17"/>
                <c:pt idx="0">
                  <c:v>0.25</c:v>
                </c:pt>
                <c:pt idx="1">
                  <c:v>0.5</c:v>
                </c:pt>
                <c:pt idx="2">
                  <c:v>1</c:v>
                </c:pt>
                <c:pt idx="3">
                  <c:v>1.5</c:v>
                </c:pt>
                <c:pt idx="4">
                  <c:v>4</c:v>
                </c:pt>
                <c:pt idx="5">
                  <c:v>4</c:v>
                </c:pt>
                <c:pt idx="6">
                  <c:v>6</c:v>
                </c:pt>
                <c:pt idx="7">
                  <c:v>6</c:v>
                </c:pt>
                <c:pt idx="8">
                  <c:v>6</c:v>
                </c:pt>
                <c:pt idx="9">
                  <c:v>12</c:v>
                </c:pt>
                <c:pt idx="10">
                  <c:v>12</c:v>
                </c:pt>
                <c:pt idx="11">
                  <c:v>12</c:v>
                </c:pt>
                <c:pt idx="12">
                  <c:v>24</c:v>
                </c:pt>
                <c:pt idx="13">
                  <c:v>24</c:v>
                </c:pt>
                <c:pt idx="14">
                  <c:v>16</c:v>
                </c:pt>
                <c:pt idx="15" formatCode="0">
                  <c:v>32</c:v>
                </c:pt>
                <c:pt idx="16">
                  <c:v>32</c:v>
                </c:pt>
              </c:numCache>
            </c:numRef>
          </c:val>
          <c:smooth val="0"/>
          <c:extLst>
            <c:ext xmlns:c16="http://schemas.microsoft.com/office/drawing/2014/chart" uri="{C3380CC4-5D6E-409C-BE32-E72D297353CC}">
              <c16:uniqueId val="{00000000-D5EB-45AB-BB61-399294EC4767}"/>
            </c:ext>
          </c:extLst>
        </c:ser>
        <c:ser>
          <c:idx val="1"/>
          <c:order val="1"/>
          <c:tx>
            <c:v>NVLink</c:v>
          </c:tx>
          <c:spPr>
            <a:ln w="28575" cap="rnd">
              <a:solidFill>
                <a:srgbClr val="92D050"/>
              </a:solidFill>
              <a:round/>
            </a:ln>
            <a:effectLst/>
          </c:spPr>
          <c:marker>
            <c:symbol val="circle"/>
            <c:size val="5"/>
            <c:spPr>
              <a:solidFill>
                <a:srgbClr val="92D050"/>
              </a:solidFill>
              <a:ln w="38100">
                <a:solidFill>
                  <a:srgbClr val="92D050"/>
                </a:solidFill>
              </a:ln>
              <a:effectLst/>
            </c:spPr>
          </c:marker>
          <c:cat>
            <c:numRef>
              <c:f>'[Quadro Memory.xlsx]Sheet2'!$A$4:$A$20</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2015</c:v>
                </c:pt>
                <c:pt idx="13">
                  <c:v>2016</c:v>
                </c:pt>
                <c:pt idx="14">
                  <c:v>2017</c:v>
                </c:pt>
                <c:pt idx="15">
                  <c:v>2018</c:v>
                </c:pt>
                <c:pt idx="16">
                  <c:v>2018</c:v>
                </c:pt>
              </c:numCache>
            </c:numRef>
          </c:cat>
          <c:val>
            <c:numRef>
              <c:f>'[Quadro Memory.xlsx]Sheet2'!$F$4:$F$20</c:f>
              <c:numCache>
                <c:formatCode>General</c:formatCode>
                <c:ptCount val="17"/>
                <c:pt idx="14" formatCode="0">
                  <c:v>32</c:v>
                </c:pt>
                <c:pt idx="15">
                  <c:v>64</c:v>
                </c:pt>
              </c:numCache>
            </c:numRef>
          </c:val>
          <c:smooth val="0"/>
          <c:extLst>
            <c:ext xmlns:c16="http://schemas.microsoft.com/office/drawing/2014/chart" uri="{C3380CC4-5D6E-409C-BE32-E72D297353CC}">
              <c16:uniqueId val="{00000001-D5EB-45AB-BB61-399294EC4767}"/>
            </c:ext>
          </c:extLst>
        </c:ser>
        <c:ser>
          <c:idx val="2"/>
          <c:order val="2"/>
          <c:tx>
            <c:v>DGX</c:v>
          </c:tx>
          <c:spPr>
            <a:ln w="28575" cap="rnd">
              <a:solidFill>
                <a:srgbClr val="92D050"/>
              </a:solidFill>
              <a:round/>
            </a:ln>
            <a:effectLst/>
          </c:spPr>
          <c:marker>
            <c:symbol val="circle"/>
            <c:size val="5"/>
            <c:spPr>
              <a:solidFill>
                <a:srgbClr val="92D050"/>
              </a:solidFill>
              <a:ln w="38100">
                <a:solidFill>
                  <a:srgbClr val="92D050"/>
                </a:solidFill>
              </a:ln>
              <a:effectLst/>
            </c:spPr>
          </c:marker>
          <c:cat>
            <c:numRef>
              <c:f>'[Quadro Memory.xlsx]Sheet2'!$A$4:$A$20</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2015</c:v>
                </c:pt>
                <c:pt idx="13">
                  <c:v>2016</c:v>
                </c:pt>
                <c:pt idx="14">
                  <c:v>2017</c:v>
                </c:pt>
                <c:pt idx="15">
                  <c:v>2018</c:v>
                </c:pt>
                <c:pt idx="16">
                  <c:v>2018</c:v>
                </c:pt>
              </c:numCache>
            </c:numRef>
          </c:cat>
          <c:val>
            <c:numRef>
              <c:f>'[Quadro Memory.xlsx]Sheet2'!$J$4:$J$20</c:f>
              <c:numCache>
                <c:formatCode>General</c:formatCode>
                <c:ptCount val="17"/>
                <c:pt idx="14" formatCode="0">
                  <c:v>64</c:v>
                </c:pt>
                <c:pt idx="15">
                  <c:v>128</c:v>
                </c:pt>
              </c:numCache>
            </c:numRef>
          </c:val>
          <c:smooth val="0"/>
          <c:extLst>
            <c:ext xmlns:c16="http://schemas.microsoft.com/office/drawing/2014/chart" uri="{C3380CC4-5D6E-409C-BE32-E72D297353CC}">
              <c16:uniqueId val="{00000002-D5EB-45AB-BB61-399294EC4767}"/>
            </c:ext>
          </c:extLst>
        </c:ser>
        <c:ser>
          <c:idx val="3"/>
          <c:order val="3"/>
          <c:tx>
            <c:v>DGX</c:v>
          </c:tx>
          <c:spPr>
            <a:ln w="28575" cap="rnd">
              <a:solidFill>
                <a:srgbClr val="92D050"/>
              </a:solidFill>
              <a:round/>
            </a:ln>
            <a:effectLst/>
          </c:spPr>
          <c:marker>
            <c:symbol val="circle"/>
            <c:size val="5"/>
            <c:spPr>
              <a:solidFill>
                <a:srgbClr val="92D050"/>
              </a:solidFill>
              <a:ln w="38100">
                <a:solidFill>
                  <a:srgbClr val="92D050"/>
                </a:solidFill>
              </a:ln>
              <a:effectLst/>
            </c:spPr>
          </c:marker>
          <c:cat>
            <c:numRef>
              <c:f>'[Quadro Memory.xlsx]Sheet2'!$A$4:$A$20</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2015</c:v>
                </c:pt>
                <c:pt idx="13">
                  <c:v>2016</c:v>
                </c:pt>
                <c:pt idx="14">
                  <c:v>2017</c:v>
                </c:pt>
                <c:pt idx="15">
                  <c:v>2018</c:v>
                </c:pt>
                <c:pt idx="16">
                  <c:v>2018</c:v>
                </c:pt>
              </c:numCache>
            </c:numRef>
          </c:cat>
          <c:val>
            <c:numRef>
              <c:f>'[Quadro Memory.xlsx]Sheet2'!$N$4:$N$20</c:f>
              <c:numCache>
                <c:formatCode>General</c:formatCode>
                <c:ptCount val="17"/>
                <c:pt idx="13">
                  <c:v>128</c:v>
                </c:pt>
                <c:pt idx="14">
                  <c:v>128</c:v>
                </c:pt>
                <c:pt idx="15">
                  <c:v>256</c:v>
                </c:pt>
                <c:pt idx="16">
                  <c:v>512</c:v>
                </c:pt>
              </c:numCache>
            </c:numRef>
          </c:val>
          <c:smooth val="0"/>
          <c:extLst>
            <c:ext xmlns:c16="http://schemas.microsoft.com/office/drawing/2014/chart" uri="{C3380CC4-5D6E-409C-BE32-E72D297353CC}">
              <c16:uniqueId val="{00000003-D5EB-45AB-BB61-399294EC4767}"/>
            </c:ext>
          </c:extLst>
        </c:ser>
        <c:dLbls>
          <c:showLegendKey val="0"/>
          <c:showVal val="0"/>
          <c:showCatName val="0"/>
          <c:showSerName val="0"/>
          <c:showPercent val="0"/>
          <c:showBubbleSize val="0"/>
        </c:dLbls>
        <c:marker val="1"/>
        <c:smooth val="0"/>
        <c:axId val="564392736"/>
        <c:axId val="564390112"/>
      </c:lineChart>
      <c:dateAx>
        <c:axId val="56439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64390112"/>
        <c:crossesAt val="0.125"/>
        <c:auto val="0"/>
        <c:lblOffset val="100"/>
        <c:baseTimeUnit val="days"/>
      </c:dateAx>
      <c:valAx>
        <c:axId val="564390112"/>
        <c:scaling>
          <c:logBase val="8"/>
          <c:orientation val="minMax"/>
        </c:scaling>
        <c:delete val="0"/>
        <c:axPos val="l"/>
        <c:majorGridlines>
          <c:spPr>
            <a:ln w="9525" cap="flat" cmpd="sng" algn="ctr">
              <a:gradFill flip="none" rotWithShape="1">
                <a:gsLst>
                  <a:gs pos="0">
                    <a:schemeClr val="accent3">
                      <a:lumMod val="5000"/>
                      <a:lumOff val="95000"/>
                      <a:alpha val="88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64392736"/>
        <c:crossesAt val="2004"/>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C3D85-869A-46CD-8D71-353C189D72D0}" type="datetimeFigureOut">
              <a:rPr lang="en-US" smtClean="0"/>
              <a:t>4/22/2022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64265-0EA1-4906-B162-67A0BFE12BEC}" type="slidenum">
              <a:rPr lang="en-US" smtClean="0"/>
              <a:t>‹#›</a:t>
            </a:fld>
            <a:endParaRPr lang="en-US"/>
          </a:p>
        </p:txBody>
      </p:sp>
    </p:spTree>
    <p:extLst>
      <p:ext uri="{BB962C8B-B14F-4D97-AF65-F5344CB8AC3E}">
        <p14:creationId xmlns:p14="http://schemas.microsoft.com/office/powerpoint/2010/main" val="2198155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raphics.pixar.com/library/DistributedRayTraci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s.cmu.edu/~ph/jello/jello.ps.gz"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logs.nvidia.com/blog/2018/08/01/ray-tracing-global-illumination-turner-whitted/"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commons.wikimedia.org/wiki/File:UNM_-_Dreamstyle_Stadium_panorama.jp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bit.ly/rtrtinfo"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raytracinggems.com/"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a:t>Source: Ray Tracing Gems</a:t>
            </a:r>
            <a:endParaRPr/>
          </a:p>
        </p:txBody>
      </p:sp>
      <p:sp>
        <p:nvSpPr>
          <p:cNvPr id="173" name="Google Shape;173;p8: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37:notes"/>
          <p:cNvSpPr txBox="1">
            <a:spLocks noGrp="1"/>
          </p:cNvSpPr>
          <p:nvPr>
            <p:ph type="body" idx="1"/>
          </p:nvPr>
        </p:nvSpPr>
        <p:spPr>
          <a:xfrm>
            <a:off x="731520" y="4560570"/>
            <a:ext cx="5852160" cy="4320540"/>
          </a:xfrm>
          <a:prstGeom prst="rect">
            <a:avLst/>
          </a:prstGeom>
          <a:noFill/>
          <a:ln>
            <a:noFill/>
          </a:ln>
        </p:spPr>
        <p:txBody>
          <a:bodyPr spcFirstLastPara="1" wrap="square" lIns="96637" tIns="48304" rIns="96637" bIns="48304" anchor="t" anchorCtr="0">
            <a:noAutofit/>
          </a:bodyPr>
          <a:lstStyle/>
          <a:p>
            <a:pPr marL="0" indent="0">
              <a:buClr>
                <a:schemeClr val="dk1"/>
              </a:buClr>
              <a:buSzPts val="1200"/>
            </a:pPr>
            <a:r>
              <a:rPr lang="en-US" sz="1200" b="0" i="0" u="sng" strike="noStrike" cap="none" dirty="0">
                <a:solidFill>
                  <a:schemeClr val="accent1"/>
                </a:solidFill>
                <a:latin typeface="Calibri"/>
                <a:cs typeface="Calibri"/>
                <a:sym typeface="Calibri"/>
              </a:rPr>
              <a:t>https://graphics.pixar.com/library/indexAuthorRobert_L_Cook.html</a:t>
            </a:r>
            <a:endParaRPr sz="1200" b="0" i="0" u="sng" strike="noStrike" cap="none" dirty="0">
              <a:solidFill>
                <a:schemeClr val="accent1"/>
              </a:solidFill>
              <a:latin typeface="Calibri"/>
              <a:cs typeface="Calibri"/>
              <a:sym typeface="Calibri"/>
            </a:endParaRPr>
          </a:p>
          <a:p>
            <a:pPr marL="0" indent="0">
              <a:buClr>
                <a:schemeClr val="dk1"/>
              </a:buClr>
              <a:buSzPts val="1200"/>
            </a:pPr>
            <a:endParaRPr dirty="0"/>
          </a:p>
          <a:p>
            <a:pPr marL="0" indent="0">
              <a:buClr>
                <a:schemeClr val="dk1"/>
              </a:buClr>
              <a:buSzPts val="1200"/>
            </a:pPr>
            <a:r>
              <a:rPr lang="en-US" u="sng" dirty="0">
                <a:solidFill>
                  <a:schemeClr val="hlink"/>
                </a:solidFill>
                <a:hlinkClick r:id="rId3"/>
              </a:rPr>
              <a:t>https://graphics.pixar.com/library/DistributedRayTracing/</a:t>
            </a:r>
            <a:endParaRPr dirty="0"/>
          </a:p>
          <a:p>
            <a:pPr marL="0" indent="0">
              <a:buClr>
                <a:schemeClr val="dk1"/>
              </a:buClr>
              <a:buSzPts val="1200"/>
            </a:pPr>
            <a:endParaRPr dirty="0"/>
          </a:p>
          <a:p>
            <a:pPr marL="0" indent="0">
              <a:buClr>
                <a:schemeClr val="dk1"/>
              </a:buClr>
              <a:buSzPts val="1200"/>
            </a:pPr>
            <a:r>
              <a:rPr lang="en-US" dirty="0"/>
              <a:t>Source: ACM, though better to credit Pixar (rights assignment has changed over the decades), SIGGRAPH 2019 OptiX course.pptx uses this image.</a:t>
            </a:r>
            <a:endParaRPr dirty="0"/>
          </a:p>
          <a:p>
            <a:pPr marL="0" indent="0">
              <a:buClr>
                <a:schemeClr val="dk1"/>
              </a:buClr>
              <a:buSzPts val="1200"/>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2: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Clr>
                <a:schemeClr val="dk1"/>
              </a:buClr>
              <a:buSzPts val="1200"/>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38:notes"/>
          <p:cNvSpPr txBox="1">
            <a:spLocks noGrp="1"/>
          </p:cNvSpPr>
          <p:nvPr>
            <p:ph type="body" idx="1"/>
          </p:nvPr>
        </p:nvSpPr>
        <p:spPr>
          <a:xfrm>
            <a:off x="731520" y="4560570"/>
            <a:ext cx="5852160" cy="4320540"/>
          </a:xfrm>
          <a:prstGeom prst="rect">
            <a:avLst/>
          </a:prstGeom>
          <a:noFill/>
          <a:ln>
            <a:noFill/>
          </a:ln>
        </p:spPr>
        <p:txBody>
          <a:bodyPr spcFirstLastPara="1" wrap="square" lIns="96637" tIns="48304" rIns="96637" bIns="48304" anchor="t" anchorCtr="0">
            <a:noAutofit/>
          </a:bodyPr>
          <a:lstStyle/>
          <a:p>
            <a:pPr marL="0" indent="0">
              <a:buClr>
                <a:schemeClr val="dk1"/>
              </a:buClr>
              <a:buSzPts val="1200"/>
            </a:pPr>
            <a:r>
              <a:rPr lang="en-US" dirty="0"/>
              <a:t>Note recursion: ray continues along a path until a light is hit (or something entirely black or considered “unchangeable,” such as an environment map.</a:t>
            </a:r>
            <a:endParaRPr dirty="0"/>
          </a:p>
          <a:p>
            <a:pPr marL="0" indent="0">
              <a:buClr>
                <a:schemeClr val="dk1"/>
              </a:buClr>
              <a:buSzPts val="1200"/>
            </a:pPr>
            <a:endParaRPr dirty="0"/>
          </a:p>
          <a:p>
            <a:pPr marL="0" indent="0">
              <a:buClr>
                <a:schemeClr val="dk1"/>
              </a:buClr>
              <a:buSzPts val="1200"/>
            </a:pPr>
            <a:r>
              <a:rPr lang="en-US" dirty="0"/>
              <a:t>Source: ACM, or Caltech.</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5: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Clr>
                <a:schemeClr val="dk1"/>
              </a:buClr>
              <a:buSzPts val="1200"/>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31: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Clr>
                <a:schemeClr val="dk1"/>
              </a:buClr>
              <a:buSzPts val="1200"/>
            </a:pPr>
            <a:r>
              <a:rPr lang="en-US"/>
              <a:t>My own, started from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a:t>Left image is a photograph, right image is rendered by path tracing. This famous ground-truth test of a renderer is the origin of the “Cornell box” 3D models—there’s a real box at Cornell.</a:t>
            </a:r>
            <a:endParaRPr/>
          </a:p>
          <a:p>
            <a:pPr marL="0" indent="0"/>
            <a:endParaRPr/>
          </a:p>
        </p:txBody>
      </p:sp>
      <p:sp>
        <p:nvSpPr>
          <p:cNvPr id="112" name="Google Shape;112;p3: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32: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rmAutofit/>
          </a:bodyPr>
          <a:lstStyle/>
          <a:p>
            <a:pPr marL="0" indent="0"/>
            <a:r>
              <a:rPr lang="en-US" dirty="0"/>
              <a:t>From 1987, seminal paper being </a:t>
            </a:r>
            <a:r>
              <a:rPr lang="en-US" i="1" u="sng" dirty="0">
                <a:solidFill>
                  <a:schemeClr val="hlink"/>
                </a:solidFill>
                <a:hlinkClick r:id="rId3"/>
              </a:rPr>
              <a:t>Ray Tracing Jell-O Brand Gelatin</a:t>
            </a:r>
            <a:br>
              <a:rPr lang="en-US" i="1" u="sng" dirty="0">
                <a:solidFill>
                  <a:schemeClr val="hlink"/>
                </a:solidFill>
              </a:rPr>
            </a:br>
            <a:endParaRPr i="0" u="none" dirty="0"/>
          </a:p>
        </p:txBody>
      </p:sp>
      <p:sp>
        <p:nvSpPr>
          <p:cNvPr id="586" name="Google Shape;586;p32: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Unreal Engine 5: https://developer.nvidia.com/blog/raising-the-bar-for-path-traced-rendering-in-unreal-engine-5-qa-with-3d-artist-daniel-martinger/</a:t>
            </a:r>
          </a:p>
        </p:txBody>
      </p:sp>
      <p:sp>
        <p:nvSpPr>
          <p:cNvPr id="4" name="Slide Number Placeholder 3"/>
          <p:cNvSpPr>
            <a:spLocks noGrp="1"/>
          </p:cNvSpPr>
          <p:nvPr>
            <p:ph type="sldNum" sz="quarter" idx="5"/>
          </p:nvPr>
        </p:nvSpPr>
        <p:spPr/>
        <p:txBody>
          <a:bodyPr/>
          <a:lstStyle/>
          <a:p>
            <a:fld id="{47164265-0EA1-4906-B162-67A0BFE12BEC}" type="slidenum">
              <a:rPr lang="en-US" smtClean="0"/>
              <a:t>18</a:t>
            </a:fld>
            <a:endParaRPr lang="en-US"/>
          </a:p>
        </p:txBody>
      </p:sp>
    </p:spTree>
    <p:extLst>
      <p:ext uri="{BB962C8B-B14F-4D97-AF65-F5344CB8AC3E}">
        <p14:creationId xmlns:p14="http://schemas.microsoft.com/office/powerpoint/2010/main" val="2702291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u="sng" dirty="0">
                <a:solidFill>
                  <a:schemeClr val="hlink"/>
                </a:solidFill>
                <a:hlinkClick r:id="rId3"/>
              </a:rPr>
              <a:t>https://blogs.nvidia.com/blog/2018/08/01/ray-tracing-global-illumination-turner-whitted/</a:t>
            </a:r>
            <a:r>
              <a:rPr lang="en-US" dirty="0"/>
              <a:t> - includes the </a:t>
            </a:r>
            <a:r>
              <a:rPr lang="en-US" dirty="0" err="1"/>
              <a:t>Compleat</a:t>
            </a:r>
            <a:r>
              <a:rPr lang="en-US" dirty="0"/>
              <a:t> Angler film</a:t>
            </a:r>
            <a:endParaRPr dirty="0"/>
          </a:p>
          <a:p>
            <a:pPr marL="0" indent="0"/>
            <a:endParaRPr dirty="0"/>
          </a:p>
          <a:p>
            <a:pPr marL="0" indent="0"/>
            <a:r>
              <a:rPr lang="en-US" u="sng" dirty="0">
                <a:solidFill>
                  <a:schemeClr val="hlink"/>
                </a:solidFill>
                <a:hlinkClick r:id="rId4"/>
              </a:rPr>
              <a:t>https://commons.wikimedia.org/wiki/File:UNM_-_Dreamstyle_Stadium_panorama.jpg</a:t>
            </a:r>
            <a:endParaRPr dirty="0"/>
          </a:p>
        </p:txBody>
      </p:sp>
      <p:sp>
        <p:nvSpPr>
          <p:cNvPr id="114" name="Google Shape;114;p3: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731520" y="4560570"/>
            <a:ext cx="5852160" cy="4320540"/>
          </a:xfrm>
          <a:prstGeom prst="rect">
            <a:avLst/>
          </a:prstGeom>
          <a:noFill/>
          <a:ln>
            <a:noFill/>
          </a:ln>
        </p:spPr>
        <p:txBody>
          <a:bodyPr spcFirstLastPara="1" wrap="square" lIns="96637" tIns="48304" rIns="96637" bIns="48304" anchor="t" anchorCtr="0">
            <a:noAutofit/>
          </a:bodyPr>
          <a:lstStyle/>
          <a:p>
            <a:pPr marL="0" indent="0">
              <a:buClr>
                <a:schemeClr val="dk1"/>
              </a:buClr>
              <a:buSzPts val="1200"/>
            </a:pPr>
            <a:r>
              <a:rPr lang="en-US"/>
              <a:t>“performance on standard processor benchmarks will not double before 2038”</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a:t>Source: Ray Tracing Gems</a:t>
            </a:r>
            <a:endParaRPr/>
          </a:p>
        </p:txBody>
      </p:sp>
      <p:sp>
        <p:nvSpPr>
          <p:cNvPr id="173" name="Google Shape;173;p8: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3</a:t>
            </a:fld>
            <a:endParaRPr/>
          </a:p>
        </p:txBody>
      </p:sp>
    </p:spTree>
    <p:extLst>
      <p:ext uri="{BB962C8B-B14F-4D97-AF65-F5344CB8AC3E}">
        <p14:creationId xmlns:p14="http://schemas.microsoft.com/office/powerpoint/2010/main" val="3840270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8:notes"/>
          <p:cNvSpPr txBox="1">
            <a:spLocks noGrp="1"/>
          </p:cNvSpPr>
          <p:nvPr>
            <p:ph type="body" idx="1"/>
          </p:nvPr>
        </p:nvSpPr>
        <p:spPr>
          <a:xfrm>
            <a:off x="731520" y="4560570"/>
            <a:ext cx="5852160" cy="4320540"/>
          </a:xfrm>
          <a:prstGeom prst="rect">
            <a:avLst/>
          </a:prstGeom>
          <a:noFill/>
          <a:ln>
            <a:noFill/>
          </a:ln>
        </p:spPr>
        <p:txBody>
          <a:bodyPr spcFirstLastPara="1" wrap="square" lIns="96637" tIns="48304" rIns="96637" bIns="48304" anchor="t" anchorCtr="0">
            <a:noAutofit/>
          </a:bodyPr>
          <a:lstStyle/>
          <a:p>
            <a:pPr marL="0" indent="0">
              <a:buClr>
                <a:schemeClr val="dk1"/>
              </a:buClr>
              <a:buSzPts val="1200"/>
            </a:pPr>
            <a:r>
              <a:rPr lang="en-US"/>
              <a:t>Jensen’s version from Kevin Acocella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731520" y="4560570"/>
            <a:ext cx="5852160" cy="4320540"/>
          </a:xfrm>
          <a:prstGeom prst="rect">
            <a:avLst/>
          </a:prstGeom>
          <a:noFill/>
          <a:ln>
            <a:noFill/>
          </a:ln>
        </p:spPr>
        <p:txBody>
          <a:bodyPr spcFirstLastPara="1" wrap="square" lIns="96637" tIns="48304" rIns="96637" bIns="48304" anchor="t" anchorCtr="0">
            <a:noAutofit/>
          </a:bodyPr>
          <a:lstStyle/>
          <a:p>
            <a:pPr marL="0" indent="0">
              <a:buClr>
                <a:schemeClr val="dk1"/>
              </a:buClr>
              <a:buSzPts val="1200"/>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731520" y="4560570"/>
            <a:ext cx="5852160" cy="4320540"/>
          </a:xfrm>
          <a:prstGeom prst="rect">
            <a:avLst/>
          </a:prstGeom>
          <a:noFill/>
          <a:ln>
            <a:noFill/>
          </a:ln>
        </p:spPr>
        <p:txBody>
          <a:bodyPr spcFirstLastPara="1" wrap="square" lIns="96637" tIns="48304" rIns="96637" bIns="48304" anchor="t" anchorCtr="0">
            <a:noAutofit/>
          </a:bodyPr>
          <a:lstStyle/>
          <a:p>
            <a:pPr marL="0" indent="0">
              <a:buClr>
                <a:schemeClr val="dk1"/>
              </a:buClr>
              <a:buSzPts val="1200"/>
            </a:pPr>
            <a:r>
              <a:rPr lang="en-US"/>
              <a:t>4K: 3840 x 2160 pixels takes 33 MB (including alpha) – means 30 images is 1 GB</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8: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a:t>SM – streaming multiprocessor</a:t>
            </a:r>
            <a:endParaRPr/>
          </a:p>
        </p:txBody>
      </p:sp>
      <p:sp>
        <p:nvSpPr>
          <p:cNvPr id="185" name="Google Shape;185;p8: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4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p43:notes"/>
          <p:cNvSpPr txBox="1">
            <a:spLocks noGrp="1"/>
          </p:cNvSpPr>
          <p:nvPr>
            <p:ph type="body" idx="1"/>
          </p:nvPr>
        </p:nvSpPr>
        <p:spPr>
          <a:xfrm>
            <a:off x="731520" y="4560570"/>
            <a:ext cx="5852160" cy="4320540"/>
          </a:xfrm>
          <a:prstGeom prst="rect">
            <a:avLst/>
          </a:prstGeom>
          <a:noFill/>
          <a:ln>
            <a:noFill/>
          </a:ln>
        </p:spPr>
        <p:txBody>
          <a:bodyPr spcFirstLastPara="1" wrap="square" lIns="96637" tIns="48304" rIns="96637" bIns="48304" anchor="t" anchorCtr="0">
            <a:noAutofit/>
          </a:bodyPr>
          <a:lstStyle/>
          <a:p>
            <a:pPr marL="0" indent="0">
              <a:buClr>
                <a:schemeClr val="dk1"/>
              </a:buClr>
              <a:buSzPts val="1200"/>
            </a:pPr>
            <a:r>
              <a:rPr lang="en-US"/>
              <a:t>Nested grids do see use for voxel/volume rendering, and k-d trees for point clouds</a:t>
            </a:r>
            <a:endParaRPr/>
          </a:p>
          <a:p>
            <a:pPr marL="0" indent="0">
              <a:buClr>
                <a:schemeClr val="dk1"/>
              </a:buClr>
              <a:buSzPts val="1200"/>
            </a:pPr>
            <a:endParaRPr/>
          </a:p>
          <a:p>
            <a:pPr marL="0" indent="0">
              <a:buClr>
                <a:schemeClr val="dk1"/>
              </a:buClr>
              <a:buSzPts val="1200"/>
            </a:pPr>
            <a:r>
              <a:rPr lang="en-US"/>
              <a:t>Source: Real-Time Rendering (Eric coauthored, made figure)</a:t>
            </a:r>
            <a:endParaRPr/>
          </a:p>
        </p:txBody>
      </p:sp>
    </p:spTree>
    <p:extLst>
      <p:ext uri="{BB962C8B-B14F-4D97-AF65-F5344CB8AC3E}">
        <p14:creationId xmlns:p14="http://schemas.microsoft.com/office/powerpoint/2010/main" val="1393335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4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p44: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a:t>Quick refresher on how RT tackles the scene representation problem.</a:t>
            </a:r>
            <a:endParaRPr/>
          </a:p>
          <a:p>
            <a:pPr marL="0" indent="0"/>
            <a:endParaRPr/>
          </a:p>
          <a:p>
            <a:pPr marL="0" indent="0">
              <a:spcBef>
                <a:spcPts val="381"/>
              </a:spcBef>
              <a:buClr>
                <a:schemeClr val="dk1"/>
              </a:buClr>
              <a:buSzPts val="1200"/>
            </a:pPr>
            <a:r>
              <a:rPr lang="en-US"/>
              <a:t>10 box tests + 10 triangle tests vs 1000 triangle tests.</a:t>
            </a:r>
            <a:endParaRPr/>
          </a:p>
          <a:p>
            <a:pPr marL="0" indent="0"/>
            <a:endParaRPr/>
          </a:p>
          <a:p>
            <a:pPr marL="0" indent="0"/>
            <a:r>
              <a:rPr lang="en-US"/>
              <a:t>BVH not a new idea.  Been around for decades. But devil is in the details if you want it really fast. Lots of research around that, both construction and traversal, from NV and many others.</a:t>
            </a:r>
            <a:endParaRPr/>
          </a:p>
          <a:p>
            <a:pPr marL="0" indent="0"/>
            <a:endParaRPr/>
          </a:p>
          <a:p>
            <a:pPr marL="0" indent="0">
              <a:buClr>
                <a:schemeClr val="dk1"/>
              </a:buClr>
              <a:buSzPts val="1200"/>
            </a:pPr>
            <a:r>
              <a:rPr lang="en-US"/>
              <a:t>Source: Steve Parker’s HPG 2019 talk</a:t>
            </a:r>
            <a:endParaRPr/>
          </a:p>
          <a:p>
            <a:pPr marL="0" indent="0"/>
            <a:endParaRPr/>
          </a:p>
        </p:txBody>
      </p:sp>
      <p:sp>
        <p:nvSpPr>
          <p:cNvPr id="1124" name="Google Shape;1124;p44: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solidFill>
                  <a:srgbClr val="000000"/>
                </a:solidFill>
              </a:rPr>
              <a:pPr algn="r"/>
              <a:t>26</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Developing an application that benefits from DL is different from traditional software development, where software engineers must carefully craft lots of source code to cover every possible input the application may receive.</a:t>
            </a:r>
            <a:endParaRPr/>
          </a:p>
          <a:p>
            <a:pPr marL="0" marR="0" lvl="0" indent="0" algn="l" rtl="0">
              <a:spcBef>
                <a:spcPts val="0"/>
              </a:spcBef>
              <a:spcAft>
                <a:spcPts val="0"/>
              </a:spcAft>
              <a:buClr>
                <a:schemeClr val="dk1"/>
              </a:buClr>
              <a:buSzPts val="1100"/>
              <a:buFont typeface="Calibri"/>
              <a:buNone/>
            </a:pPr>
            <a:endParaRPr sz="11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chemeClr val="dk1"/>
              </a:buClr>
              <a:buSzPts val="1200"/>
              <a:buFont typeface="Calibri"/>
              <a:buNone/>
            </a:pPr>
            <a:r>
              <a:rPr lang="en-US"/>
              <a:t>From NVIDIA’s “Deep Learning for Rendering” 2018</a:t>
            </a:r>
            <a:endParaRPr/>
          </a:p>
          <a:p>
            <a:pPr marL="0" marR="0" lvl="0" indent="0" algn="l" rtl="0">
              <a:spcBef>
                <a:spcPts val="0"/>
              </a:spcBef>
              <a:spcAft>
                <a:spcPts val="0"/>
              </a:spcAft>
              <a:buClr>
                <a:schemeClr val="dk1"/>
              </a:buClr>
              <a:buSzPts val="1200"/>
              <a:buFont typeface="Calibri"/>
              <a:buNone/>
            </a:pPr>
            <a:endParaRPr/>
          </a:p>
          <a:p>
            <a:pPr marL="0" marR="0" lvl="0" indent="0" algn="l" rtl="0">
              <a:spcBef>
                <a:spcPts val="330"/>
              </a:spcBef>
              <a:spcAft>
                <a:spcPts val="0"/>
              </a:spcAft>
              <a:buClr>
                <a:schemeClr val="dk1"/>
              </a:buClr>
              <a:buSzPts val="1100"/>
              <a:buFont typeface="Calibri"/>
              <a:buNone/>
            </a:pPr>
            <a:endParaRPr sz="1100" b="0" i="0" u="none" strike="noStrike" cap="none">
              <a:solidFill>
                <a:schemeClr val="dk1"/>
              </a:solidFill>
              <a:latin typeface="Trebuchet MS"/>
              <a:ea typeface="Trebuchet MS"/>
              <a:cs typeface="Trebuchet MS"/>
              <a:sym typeface="Trebuchet MS"/>
            </a:endParaRPr>
          </a:p>
          <a:p>
            <a:pPr marL="0" marR="0" lvl="0" indent="0" algn="l" rtl="0">
              <a:spcBef>
                <a:spcPts val="33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At the core of a DL application, much of that source code is replaced by a neural network.</a:t>
            </a:r>
            <a:endParaRPr/>
          </a:p>
          <a:p>
            <a:pPr marL="0" marR="0" lvl="0" indent="0" algn="l" rtl="0">
              <a:spcBef>
                <a:spcPts val="330"/>
              </a:spcBef>
              <a:spcAft>
                <a:spcPts val="0"/>
              </a:spcAft>
              <a:buClr>
                <a:schemeClr val="dk1"/>
              </a:buClr>
              <a:buSzPts val="1100"/>
              <a:buFont typeface="Calibri"/>
              <a:buNone/>
            </a:pPr>
            <a:endParaRPr sz="1100" b="0" i="0" u="none" strike="noStrike" cap="none">
              <a:solidFill>
                <a:schemeClr val="dk1"/>
              </a:solidFill>
              <a:latin typeface="Trebuchet MS"/>
              <a:ea typeface="Trebuchet MS"/>
              <a:cs typeface="Trebuchet MS"/>
              <a:sym typeface="Trebuchet MS"/>
            </a:endParaRPr>
          </a:p>
          <a:p>
            <a:pPr marL="0" marR="0" lvl="0" indent="0" algn="l" rtl="0">
              <a:spcBef>
                <a:spcPts val="33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To build a DL application, first a data scientist designs, trains and validates a neural network to perform a specific task.</a:t>
            </a:r>
            <a:endParaRPr/>
          </a:p>
          <a:p>
            <a:pPr marL="0" marR="0" lvl="0" indent="0" algn="l" rtl="0">
              <a:spcBef>
                <a:spcPts val="33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  The task could be anything, like identifying types of vehicles in an image, reading the speed limit sign as it goes whizzing past, translating English to Chinese, etc.</a:t>
            </a:r>
            <a:endParaRPr/>
          </a:p>
          <a:p>
            <a:pPr marL="0" marR="0" lvl="0" indent="0" algn="l" rtl="0">
              <a:spcBef>
                <a:spcPts val="330"/>
              </a:spcBef>
              <a:spcAft>
                <a:spcPts val="0"/>
              </a:spcAft>
              <a:buClr>
                <a:schemeClr val="dk1"/>
              </a:buClr>
              <a:buSzPts val="1100"/>
              <a:buFont typeface="Calibri"/>
              <a:buNone/>
            </a:pPr>
            <a:endParaRPr sz="1100" b="0" i="0" u="none" strike="noStrike" cap="none">
              <a:solidFill>
                <a:schemeClr val="dk1"/>
              </a:solidFill>
              <a:latin typeface="Trebuchet MS"/>
              <a:ea typeface="Trebuchet MS"/>
              <a:cs typeface="Trebuchet MS"/>
              <a:sym typeface="Trebuchet MS"/>
            </a:endParaRPr>
          </a:p>
          <a:p>
            <a:pPr marL="0" marR="0" lvl="0" indent="0" algn="l" rtl="0">
              <a:spcBef>
                <a:spcPts val="33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The trained neural network can then be integrated into a software application that feeds it new inputs to analyze, or “infer” based on its training.</a:t>
            </a:r>
            <a:endParaRPr/>
          </a:p>
          <a:p>
            <a:pPr marL="0" marR="0" lvl="0" indent="0" algn="l" rtl="0">
              <a:spcBef>
                <a:spcPts val="33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  The application may be deployed as a cloud service, on an embedded platforms, in an automobiles, or other platforms.</a:t>
            </a:r>
            <a:endParaRPr/>
          </a:p>
          <a:p>
            <a:pPr marL="0" marR="0" lvl="0" indent="0" algn="l" rtl="0">
              <a:spcBef>
                <a:spcPts val="330"/>
              </a:spcBef>
              <a:spcAft>
                <a:spcPts val="0"/>
              </a:spcAft>
              <a:buClr>
                <a:schemeClr val="dk1"/>
              </a:buClr>
              <a:buSzPts val="1100"/>
              <a:buFont typeface="Calibri"/>
              <a:buNone/>
            </a:pPr>
            <a:endParaRPr sz="1100" b="0" i="0" u="none" strike="noStrike" cap="none">
              <a:solidFill>
                <a:schemeClr val="dk1"/>
              </a:solidFill>
              <a:latin typeface="Trebuchet MS"/>
              <a:ea typeface="Trebuchet MS"/>
              <a:cs typeface="Trebuchet MS"/>
              <a:sym typeface="Trebuchet MS"/>
            </a:endParaRPr>
          </a:p>
          <a:p>
            <a:pPr marL="0" marR="0" lvl="0" indent="0" algn="l" rtl="0">
              <a:spcBef>
                <a:spcPts val="33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As you would expect, the amount of time and power it takes to complete inference tasks is one of the most important considerations for DL applications, since this determines both the quality/value of the user experience and the cost of deploying the application.</a:t>
            </a:r>
            <a:endParaRPr sz="1100" b="0" i="0" u="none" strike="noStrike" cap="none">
              <a:solidFill>
                <a:schemeClr val="dk1"/>
              </a:solidFill>
              <a:latin typeface="Trebuchet MS"/>
              <a:ea typeface="Trebuchet MS"/>
              <a:cs typeface="Trebuchet MS"/>
              <a:sym typeface="Trebuchet MS"/>
            </a:endParaRPr>
          </a:p>
          <a:p>
            <a:pPr marL="457200" marR="0" lvl="0" indent="-228600" algn="l" rtl="0">
              <a:spcBef>
                <a:spcPts val="330"/>
              </a:spcBef>
              <a:spcAft>
                <a:spcPts val="0"/>
              </a:spcAft>
              <a:buClr>
                <a:schemeClr val="dk1"/>
              </a:buClr>
              <a:buSzPts val="14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1: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r>
              <a:rPr lang="en-US"/>
              <a:t>From NVIDIA’s “Deep Learning for Rendering” 2018</a:t>
            </a:r>
            <a:endParaRPr/>
          </a:p>
        </p:txBody>
      </p:sp>
      <p:sp>
        <p:nvSpPr>
          <p:cNvPr id="257" name="Google Shape;257;p11:notes"/>
          <p:cNvSpPr txBox="1">
            <a:spLocks noGrp="1"/>
          </p:cNvSpPr>
          <p:nvPr>
            <p:ph type="sldNum" idx="12"/>
          </p:nvPr>
        </p:nvSpPr>
        <p:spPr>
          <a:xfrm>
            <a:off x="3663170" y="8829967"/>
            <a:ext cx="3037800" cy="46470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Test scene for raytraced shadows.  Overcast sky so shadows are soft.</a:t>
            </a:r>
            <a:endParaRPr/>
          </a:p>
          <a:p>
            <a:pPr marL="0" marR="0" lvl="0" indent="0" algn="l" rtl="0">
              <a:spcBef>
                <a:spcPts val="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This what it looks like at 1spp without denoising.</a:t>
            </a:r>
            <a:endParaRPr/>
          </a:p>
        </p:txBody>
      </p:sp>
      <p:sp>
        <p:nvSpPr>
          <p:cNvPr id="264" name="Google Shape;264;p12:notes"/>
          <p:cNvSpPr txBox="1">
            <a:spLocks noGrp="1"/>
          </p:cNvSpPr>
          <p:nvPr>
            <p:ph type="sldNum" idx="12"/>
          </p:nvPr>
        </p:nvSpPr>
        <p:spPr>
          <a:xfrm>
            <a:off x="3663170" y="8829967"/>
            <a:ext cx="3037800" cy="46470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solidFill>
                  <a:srgbClr val="000000"/>
                </a:solidFill>
                <a:latin typeface="Trebuchet MS"/>
                <a:ea typeface="Trebuchet MS"/>
                <a:cs typeface="Trebuchet MS"/>
                <a:sym typeface="Trebuchet MS"/>
              </a:rPr>
              <a:t>29</a:t>
            </a:fld>
            <a:endParaRPr>
              <a:solidFill>
                <a:srgbClr val="000000"/>
              </a:solidFill>
              <a:latin typeface="Trebuchet MS"/>
              <a:ea typeface="Trebuchet MS"/>
              <a:cs typeface="Trebuchet MS"/>
              <a:sym typeface="Trebuchet M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And this is the results of applying our denoisers to 1spp ray traced shadows. </a:t>
            </a:r>
            <a:endParaRPr/>
          </a:p>
          <a:p>
            <a:pPr marL="0" marR="0" lvl="0" indent="0" algn="l" rtl="0">
              <a:spcBef>
                <a:spcPts val="0"/>
              </a:spcBef>
              <a:spcAft>
                <a:spcPts val="0"/>
              </a:spcAft>
              <a:buClr>
                <a:schemeClr val="dk1"/>
              </a:buClr>
              <a:buSzPts val="1100"/>
              <a:buFont typeface="Calibri"/>
              <a:buNone/>
            </a:pPr>
            <a:endParaRPr sz="1100" b="0" i="0" u="none" strike="noStrike" cap="none">
              <a:solidFill>
                <a:schemeClr val="dk1"/>
              </a:solidFill>
              <a:latin typeface="Trebuchet MS"/>
              <a:ea typeface="Trebuchet MS"/>
              <a:cs typeface="Trebuchet MS"/>
              <a:sym typeface="Trebuchet MS"/>
            </a:endParaRPr>
          </a:p>
          <a:p>
            <a:pPr marL="0" marR="0" lvl="0" indent="0" algn="l" rtl="0">
              <a:spcBef>
                <a:spcPts val="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What this does is cleverly re-use and blend the samples from neighbor pixels as well as previous frames.</a:t>
            </a:r>
            <a:endParaRPr/>
          </a:p>
          <a:p>
            <a:pPr marL="0" marR="0" lvl="0" indent="0" algn="l" rtl="0">
              <a:spcBef>
                <a:spcPts val="0"/>
              </a:spcBef>
              <a:spcAft>
                <a:spcPts val="0"/>
              </a:spcAft>
              <a:buClr>
                <a:schemeClr val="dk1"/>
              </a:buClr>
              <a:buSzPts val="1100"/>
              <a:buFont typeface="Calibri"/>
              <a:buNone/>
            </a:pPr>
            <a:endParaRPr sz="1100" b="0" i="0" u="none" strike="noStrike" cap="none">
              <a:solidFill>
                <a:schemeClr val="dk1"/>
              </a:solidFill>
              <a:latin typeface="Trebuchet MS"/>
              <a:ea typeface="Trebuchet MS"/>
              <a:cs typeface="Trebuchet MS"/>
              <a:sym typeface="Trebuchet MS"/>
            </a:endParaRPr>
          </a:p>
          <a:p>
            <a:pPr marL="0" marR="0" lvl="0" indent="0" algn="l" rtl="0">
              <a:spcBef>
                <a:spcPts val="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So this is a combination of spatial and temporal filtering.</a:t>
            </a:r>
            <a:endParaRPr/>
          </a:p>
          <a:p>
            <a:pPr marL="0" marR="0" lvl="0" indent="0" algn="l" rtl="0">
              <a:spcBef>
                <a:spcPts val="0"/>
              </a:spcBef>
              <a:spcAft>
                <a:spcPts val="0"/>
              </a:spcAft>
              <a:buClr>
                <a:schemeClr val="dk1"/>
              </a:buClr>
              <a:buSzPts val="1100"/>
              <a:buFont typeface="Calibri"/>
              <a:buNone/>
            </a:pPr>
            <a:endParaRPr sz="1100" b="0" i="0" u="none" strike="noStrike" cap="none">
              <a:solidFill>
                <a:schemeClr val="dk1"/>
              </a:solidFill>
              <a:latin typeface="Trebuchet MS"/>
              <a:ea typeface="Trebuchet MS"/>
              <a:cs typeface="Trebuchet MS"/>
              <a:sym typeface="Trebuchet MS"/>
            </a:endParaRPr>
          </a:p>
          <a:p>
            <a:pPr marL="0" marR="0" lvl="0" indent="0" algn="l" rtl="0">
              <a:spcBef>
                <a:spcPts val="0"/>
              </a:spcBef>
              <a:spcAft>
                <a:spcPts val="0"/>
              </a:spcAft>
              <a:buClr>
                <a:schemeClr val="dk1"/>
              </a:buClr>
              <a:buSzPts val="1200"/>
              <a:buFont typeface="Calibri"/>
              <a:buNone/>
            </a:pPr>
            <a:endParaRPr/>
          </a:p>
        </p:txBody>
      </p:sp>
      <p:sp>
        <p:nvSpPr>
          <p:cNvPr id="272" name="Google Shape;272;p13:notes"/>
          <p:cNvSpPr txBox="1">
            <a:spLocks noGrp="1"/>
          </p:cNvSpPr>
          <p:nvPr>
            <p:ph type="sldNum" idx="12"/>
          </p:nvPr>
        </p:nvSpPr>
        <p:spPr>
          <a:xfrm>
            <a:off x="3663170" y="8829967"/>
            <a:ext cx="3037800" cy="46470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solidFill>
                  <a:srgbClr val="000000"/>
                </a:solidFill>
                <a:latin typeface="Trebuchet MS"/>
                <a:ea typeface="Trebuchet MS"/>
                <a:cs typeface="Trebuchet MS"/>
                <a:sym typeface="Trebuchet MS"/>
              </a:rPr>
              <a:t>30</a:t>
            </a:fld>
            <a:endParaRPr>
              <a:solidFill>
                <a:srgbClr val="000000"/>
              </a:solidFill>
              <a:latin typeface="Trebuchet MS"/>
              <a:ea typeface="Trebuchet MS"/>
              <a:cs typeface="Trebuchet MS"/>
              <a:sym typeface="Trebuchet M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a:t>Source: Ray Tracing Gems</a:t>
            </a:r>
            <a:endParaRPr/>
          </a:p>
        </p:txBody>
      </p:sp>
      <p:sp>
        <p:nvSpPr>
          <p:cNvPr id="173" name="Google Shape;173;p8: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4</a:t>
            </a:fld>
            <a:endParaRPr/>
          </a:p>
        </p:txBody>
      </p:sp>
    </p:spTree>
    <p:extLst>
      <p:ext uri="{BB962C8B-B14F-4D97-AF65-F5344CB8AC3E}">
        <p14:creationId xmlns:p14="http://schemas.microsoft.com/office/powerpoint/2010/main" val="1869361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And this is the ground truth, using hundreds of rays per pixel and no denoising.  </a:t>
            </a:r>
            <a:endParaRPr/>
          </a:p>
          <a:p>
            <a:pPr marL="0" marR="0" lvl="0" indent="0" algn="l" rtl="0">
              <a:spcBef>
                <a:spcPts val="0"/>
              </a:spcBef>
              <a:spcAft>
                <a:spcPts val="0"/>
              </a:spcAft>
              <a:buClr>
                <a:schemeClr val="dk1"/>
              </a:buClr>
              <a:buSzPts val="1100"/>
              <a:buFont typeface="Calibri"/>
              <a:buNone/>
            </a:pPr>
            <a:endParaRPr sz="1100" b="0" i="0" u="none" strike="noStrike" cap="none">
              <a:solidFill>
                <a:schemeClr val="dk1"/>
              </a:solidFill>
              <a:latin typeface="Trebuchet MS"/>
              <a:ea typeface="Trebuchet MS"/>
              <a:cs typeface="Trebuchet MS"/>
              <a:sym typeface="Trebuchet MS"/>
            </a:endParaRPr>
          </a:p>
          <a:p>
            <a:pPr marL="0" marR="0" lvl="0" indent="0" algn="l" rtl="0">
              <a:spcBef>
                <a:spcPts val="0"/>
              </a:spcBef>
              <a:spcAft>
                <a:spcPts val="0"/>
              </a:spcAft>
              <a:buClr>
                <a:schemeClr val="dk1"/>
              </a:buClr>
              <a:buSzPts val="1100"/>
              <a:buFont typeface="Trebuchet MS"/>
              <a:buNone/>
            </a:pPr>
            <a:r>
              <a:rPr lang="en-US" sz="1100" b="0" i="0" u="none" strike="noStrike" cap="none">
                <a:solidFill>
                  <a:schemeClr val="dk1"/>
                </a:solidFill>
                <a:latin typeface="Trebuchet MS"/>
                <a:ea typeface="Trebuchet MS"/>
                <a:cs typeface="Trebuchet MS"/>
                <a:sym typeface="Trebuchet MS"/>
              </a:rPr>
              <a:t>We got really close with 1spp denoised!</a:t>
            </a:r>
            <a:endParaRPr/>
          </a:p>
          <a:p>
            <a:pPr marL="0" marR="0" lvl="0" indent="0" algn="l" rtl="0">
              <a:spcBef>
                <a:spcPts val="0"/>
              </a:spcBef>
              <a:spcAft>
                <a:spcPts val="0"/>
              </a:spcAft>
              <a:buClr>
                <a:schemeClr val="dk1"/>
              </a:buClr>
              <a:buSzPts val="1200"/>
              <a:buFont typeface="Calibri"/>
              <a:buNone/>
            </a:pPr>
            <a:endParaRPr/>
          </a:p>
        </p:txBody>
      </p:sp>
      <p:sp>
        <p:nvSpPr>
          <p:cNvPr id="280" name="Google Shape;280;p14:notes"/>
          <p:cNvSpPr txBox="1">
            <a:spLocks noGrp="1"/>
          </p:cNvSpPr>
          <p:nvPr>
            <p:ph type="sldNum" idx="12"/>
          </p:nvPr>
        </p:nvSpPr>
        <p:spPr>
          <a:xfrm>
            <a:off x="3663170" y="8829967"/>
            <a:ext cx="3037800" cy="464700"/>
          </a:xfrm>
          <a:prstGeom prst="rect">
            <a:avLst/>
          </a:prstGeom>
          <a:noFill/>
          <a:ln>
            <a:noFill/>
          </a:ln>
        </p:spPr>
        <p:txBody>
          <a:bodyPr spcFirstLastPara="1" wrap="square" lIns="93175" tIns="46575" rIns="93175" bIns="46575" anchor="ctr" anchorCtr="0">
            <a:noAutofit/>
          </a:bodyPr>
          <a:lstStyle/>
          <a:p>
            <a:pPr marL="0" lvl="0" indent="0" algn="r" rtl="0">
              <a:spcBef>
                <a:spcPts val="0"/>
              </a:spcBef>
              <a:spcAft>
                <a:spcPts val="0"/>
              </a:spcAft>
              <a:buNone/>
            </a:pPr>
            <a:fld id="{00000000-1234-1234-1234-123412341234}" type="slidenum">
              <a:rPr lang="en-US">
                <a:solidFill>
                  <a:srgbClr val="000000"/>
                </a:solidFill>
                <a:latin typeface="Trebuchet MS"/>
                <a:ea typeface="Trebuchet MS"/>
                <a:cs typeface="Trebuchet MS"/>
                <a:sym typeface="Trebuchet MS"/>
              </a:rPr>
              <a:t>31</a:t>
            </a:fld>
            <a:endParaRPr>
              <a:solidFill>
                <a:srgbClr val="000000"/>
              </a:solidFill>
              <a:latin typeface="Trebuchet MS"/>
              <a:ea typeface="Trebuchet MS"/>
              <a:cs typeface="Trebuchet MS"/>
              <a:sym typeface="Trebuchet M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https://www.fastcompany.com/90736343/how-epic-games-is-changing-gaming-and-maybe-the-metaverse</a:t>
            </a:r>
          </a:p>
        </p:txBody>
      </p:sp>
      <p:sp>
        <p:nvSpPr>
          <p:cNvPr id="4" name="Slide Number Placeholder 3"/>
          <p:cNvSpPr>
            <a:spLocks noGrp="1"/>
          </p:cNvSpPr>
          <p:nvPr>
            <p:ph type="sldNum" sz="quarter" idx="5"/>
          </p:nvPr>
        </p:nvSpPr>
        <p:spPr/>
        <p:txBody>
          <a:bodyPr/>
          <a:lstStyle/>
          <a:p>
            <a:fld id="{47164265-0EA1-4906-B162-67A0BFE12BEC}" type="slidenum">
              <a:rPr lang="en-US" smtClean="0"/>
              <a:t>32</a:t>
            </a:fld>
            <a:endParaRPr lang="en-US"/>
          </a:p>
        </p:txBody>
      </p:sp>
    </p:spTree>
    <p:extLst>
      <p:ext uri="{BB962C8B-B14F-4D97-AF65-F5344CB8AC3E}">
        <p14:creationId xmlns:p14="http://schemas.microsoft.com/office/powerpoint/2010/main" val="4100523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0: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dirty="0"/>
              <a:t>Updated from Steve Parker (HPG 2019) and Chris Wyman (SIGGRAPH 2019 “</a:t>
            </a:r>
            <a:r>
              <a:rPr lang="en-US" cap="small" dirty="0"/>
              <a:t>The Path To Performance: Scaling Game Path Tracing”)</a:t>
            </a:r>
            <a:r>
              <a:rPr lang="en-US" dirty="0"/>
              <a:t>. Partners where we worked on the tech.</a:t>
            </a:r>
            <a:endParaRPr dirty="0"/>
          </a:p>
        </p:txBody>
      </p:sp>
      <p:sp>
        <p:nvSpPr>
          <p:cNvPr id="383" name="Google Shape;383;p10: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solidFill>
                  <a:srgbClr val="000000"/>
                </a:solidFill>
              </a:rPr>
              <a:pPr algn="r"/>
              <a:t>33</a:t>
            </a:fld>
            <a:endParaR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https://www.fastcompany.com/90736343/how-epic-games-is-changing-gaming-and-maybe-the-metaverse</a:t>
            </a:r>
          </a:p>
        </p:txBody>
      </p:sp>
      <p:sp>
        <p:nvSpPr>
          <p:cNvPr id="4" name="Slide Number Placeholder 3"/>
          <p:cNvSpPr>
            <a:spLocks noGrp="1"/>
          </p:cNvSpPr>
          <p:nvPr>
            <p:ph type="sldNum" sz="quarter" idx="5"/>
          </p:nvPr>
        </p:nvSpPr>
        <p:spPr/>
        <p:txBody>
          <a:bodyPr/>
          <a:lstStyle/>
          <a:p>
            <a:fld id="{47164265-0EA1-4906-B162-67A0BFE12BEC}" type="slidenum">
              <a:rPr lang="en-US" smtClean="0"/>
              <a:t>34</a:t>
            </a:fld>
            <a:endParaRPr lang="en-US"/>
          </a:p>
        </p:txBody>
      </p:sp>
    </p:spTree>
    <p:extLst>
      <p:ext uri="{BB962C8B-B14F-4D97-AF65-F5344CB8AC3E}">
        <p14:creationId xmlns:p14="http://schemas.microsoft.com/office/powerpoint/2010/main" val="627591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64265-0EA1-4906-B162-67A0BFE12BEC}" type="slidenum">
              <a:rPr lang="en-US" smtClean="0"/>
              <a:t>36</a:t>
            </a:fld>
            <a:endParaRPr lang="en-US"/>
          </a:p>
        </p:txBody>
      </p:sp>
    </p:spTree>
    <p:extLst>
      <p:ext uri="{BB962C8B-B14F-4D97-AF65-F5344CB8AC3E}">
        <p14:creationId xmlns:p14="http://schemas.microsoft.com/office/powerpoint/2010/main" val="4270715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100"/>
              <a:buFont typeface="Trebuchet MS"/>
              <a:buNone/>
            </a:pPr>
            <a:r>
              <a:rPr lang="en-US" sz="1100" b="0" i="0" u="none" strike="noStrike" cap="none" dirty="0">
                <a:solidFill>
                  <a:schemeClr val="dk1"/>
                </a:solidFill>
                <a:latin typeface="Trebuchet MS"/>
                <a:ea typeface="Trebuchet MS"/>
                <a:cs typeface="Trebuchet MS"/>
                <a:sym typeface="Trebuchet MS"/>
              </a:rPr>
              <a:t>1.7 million atoms, visible in real-time.</a:t>
            </a:r>
            <a:endParaRPr dirty="0"/>
          </a:p>
        </p:txBody>
      </p:sp>
    </p:spTree>
    <p:extLst>
      <p:ext uri="{BB962C8B-B14F-4D97-AF65-F5344CB8AC3E}">
        <p14:creationId xmlns:p14="http://schemas.microsoft.com/office/powerpoint/2010/main" val="2400889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100"/>
              <a:buFont typeface="Trebuchet MS"/>
              <a:buNone/>
            </a:pPr>
            <a:r>
              <a:rPr lang="en-US" sz="1100" b="0" i="0" u="none" strike="noStrike" cap="none" dirty="0">
                <a:solidFill>
                  <a:schemeClr val="dk1"/>
                </a:solidFill>
                <a:latin typeface="Trebuchet MS"/>
                <a:ea typeface="Trebuchet MS"/>
                <a:cs typeface="Trebuchet MS"/>
                <a:sym typeface="Trebuchet MS"/>
              </a:rPr>
              <a:t>Ray Marching</a:t>
            </a:r>
            <a:br>
              <a:rPr lang="en-US" sz="1100" b="0" i="0" u="none" strike="noStrike" cap="none" dirty="0">
                <a:solidFill>
                  <a:schemeClr val="dk1"/>
                </a:solidFill>
                <a:latin typeface="Trebuchet MS"/>
                <a:ea typeface="Trebuchet MS"/>
                <a:cs typeface="Trebuchet MS"/>
                <a:sym typeface="Trebuchet MS"/>
              </a:rPr>
            </a:br>
            <a:r>
              <a:rPr lang="en-US" sz="1100" b="0" i="0" u="none" strike="noStrike" cap="none" dirty="0">
                <a:solidFill>
                  <a:schemeClr val="dk1"/>
                </a:solidFill>
                <a:latin typeface="Trebuchet MS"/>
                <a:ea typeface="Trebuchet MS"/>
                <a:cs typeface="Trebuchet MS"/>
                <a:sym typeface="Trebuchet MS"/>
              </a:rPr>
              <a:t>https://www.youtube.com/watch?v=SonfENaSesw&amp;t=198s – done with Omniverse</a:t>
            </a:r>
            <a:endParaRPr dirty="0"/>
          </a:p>
        </p:txBody>
      </p:sp>
    </p:spTree>
    <p:extLst>
      <p:ext uri="{BB962C8B-B14F-4D97-AF65-F5344CB8AC3E}">
        <p14:creationId xmlns:p14="http://schemas.microsoft.com/office/powerpoint/2010/main" val="4204571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100"/>
              <a:buFont typeface="Trebuchet MS"/>
              <a:buNone/>
            </a:pPr>
            <a:r>
              <a:rPr lang="en-US" sz="1100" b="0" i="0" u="none" strike="noStrike" cap="none" dirty="0">
                <a:solidFill>
                  <a:schemeClr val="dk1"/>
                </a:solidFill>
                <a:latin typeface="Trebuchet MS"/>
                <a:ea typeface="Trebuchet MS"/>
                <a:cs typeface="Trebuchet MS"/>
                <a:sym typeface="Trebuchet MS"/>
              </a:rPr>
              <a:t>Ray Marching</a:t>
            </a:r>
            <a:br>
              <a:rPr lang="en-US" sz="1100" b="0" i="0" u="none" strike="noStrike" cap="none" dirty="0">
                <a:solidFill>
                  <a:schemeClr val="dk1"/>
                </a:solidFill>
                <a:latin typeface="Trebuchet MS"/>
                <a:ea typeface="Trebuchet MS"/>
                <a:cs typeface="Trebuchet MS"/>
                <a:sym typeface="Trebuchet MS"/>
              </a:rPr>
            </a:br>
            <a:r>
              <a:rPr lang="en-US" sz="1100" b="0" i="0" u="none" strike="noStrike" cap="none" dirty="0">
                <a:solidFill>
                  <a:schemeClr val="dk1"/>
                </a:solidFill>
                <a:latin typeface="Trebuchet MS"/>
                <a:ea typeface="Trebuchet MS"/>
                <a:cs typeface="Trebuchet MS"/>
                <a:sym typeface="Trebuchet MS"/>
              </a:rPr>
              <a:t>https://www.electronicdesign.com/industrial-automation/article/21131013/ray-tracing-one-size-does-not-fit-all</a:t>
            </a:r>
            <a:endParaRPr dirty="0"/>
          </a:p>
        </p:txBody>
      </p:sp>
    </p:spTree>
    <p:extLst>
      <p:ext uri="{BB962C8B-B14F-4D97-AF65-F5344CB8AC3E}">
        <p14:creationId xmlns:p14="http://schemas.microsoft.com/office/powerpoint/2010/main" val="1358542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Ray Marching</a:t>
            </a:r>
            <a:br>
              <a:rPr lang="en-US" dirty="0"/>
            </a:br>
            <a:r>
              <a:rPr lang="en-US" dirty="0"/>
              <a:t>https://en.wikipedia.org/wiki/Ray_tracing_(physics)</a:t>
            </a:r>
            <a:br>
              <a:rPr lang="en-US" dirty="0"/>
            </a:br>
            <a:r>
              <a:rPr lang="en-US" dirty="0"/>
              <a:t>https://bitbucket.org/phosim/phosim_release/wiki/Home</a:t>
            </a:r>
          </a:p>
        </p:txBody>
      </p:sp>
      <p:sp>
        <p:nvSpPr>
          <p:cNvPr id="4" name="Slide Number Placeholder 3"/>
          <p:cNvSpPr>
            <a:spLocks noGrp="1"/>
          </p:cNvSpPr>
          <p:nvPr>
            <p:ph type="sldNum" sz="quarter" idx="5"/>
          </p:nvPr>
        </p:nvSpPr>
        <p:spPr/>
        <p:txBody>
          <a:bodyPr/>
          <a:lstStyle/>
          <a:p>
            <a:fld id="{47164265-0EA1-4906-B162-67A0BFE12BEC}" type="slidenum">
              <a:rPr lang="en-US" smtClean="0"/>
              <a:t>40</a:t>
            </a:fld>
            <a:endParaRPr lang="en-US"/>
          </a:p>
        </p:txBody>
      </p:sp>
    </p:spTree>
    <p:extLst>
      <p:ext uri="{BB962C8B-B14F-4D97-AF65-F5344CB8AC3E}">
        <p14:creationId xmlns:p14="http://schemas.microsoft.com/office/powerpoint/2010/main" val="3124802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https://en.wikipedia.org/wiki/Vera_C._Rubin_Observatory</a:t>
            </a:r>
            <a:br>
              <a:rPr lang="en-US" dirty="0"/>
            </a:br>
            <a:r>
              <a:rPr lang="en-US" dirty="0"/>
              <a:t>https://bitbucket.org/phosim/phosim_release/wiki/Home</a:t>
            </a:r>
          </a:p>
        </p:txBody>
      </p:sp>
      <p:sp>
        <p:nvSpPr>
          <p:cNvPr id="4" name="Slide Number Placeholder 3"/>
          <p:cNvSpPr>
            <a:spLocks noGrp="1"/>
          </p:cNvSpPr>
          <p:nvPr>
            <p:ph type="sldNum" sz="quarter" idx="5"/>
          </p:nvPr>
        </p:nvSpPr>
        <p:spPr/>
        <p:txBody>
          <a:bodyPr/>
          <a:lstStyle/>
          <a:p>
            <a:fld id="{47164265-0EA1-4906-B162-67A0BFE12BEC}" type="slidenum">
              <a:rPr lang="en-US" smtClean="0"/>
              <a:t>41</a:t>
            </a:fld>
            <a:endParaRPr lang="en-US"/>
          </a:p>
        </p:txBody>
      </p:sp>
    </p:spTree>
    <p:extLst>
      <p:ext uri="{BB962C8B-B14F-4D97-AF65-F5344CB8AC3E}">
        <p14:creationId xmlns:p14="http://schemas.microsoft.com/office/powerpoint/2010/main" val="232988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dirty="0"/>
              <a:t>https://en.wikipedia.org/wiki/Butades, image from https://en.wikipedia.org/wiki/Jean-Baptiste_Regnault</a:t>
            </a:r>
            <a:endParaRPr dirty="0"/>
          </a:p>
        </p:txBody>
      </p:sp>
      <p:sp>
        <p:nvSpPr>
          <p:cNvPr id="173" name="Google Shape;173;p8: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5</a:t>
            </a:fld>
            <a:endParaRPr/>
          </a:p>
        </p:txBody>
      </p:sp>
    </p:spTree>
    <p:extLst>
      <p:ext uri="{BB962C8B-B14F-4D97-AF65-F5344CB8AC3E}">
        <p14:creationId xmlns:p14="http://schemas.microsoft.com/office/powerpoint/2010/main" val="9483287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A7987"/>
                </a:solidFill>
                <a:effectLst/>
                <a:latin typeface="Raleway" panose="020B0604020202020204" pitchFamily="2" charset="0"/>
              </a:rPr>
              <a:t>Leftmost: Gamma rays have the smallest wavelengths and the most energy of any wave in the electromagnetic spectrum. They are produced by the hottest and most energetic objects in the universe, such as neutron stars and pulsars, supernova explosions, and regions around black holes.</a:t>
            </a:r>
            <a:br>
              <a:rPr lang="en-US" b="0" i="0" dirty="0">
                <a:solidFill>
                  <a:srgbClr val="6A7987"/>
                </a:solidFill>
                <a:effectLst/>
                <a:latin typeface="Raleway" panose="020B0604020202020204" pitchFamily="2" charset="0"/>
              </a:rPr>
            </a:br>
            <a:br>
              <a:rPr lang="en-US" b="0" i="0" dirty="0">
                <a:solidFill>
                  <a:srgbClr val="6A7987"/>
                </a:solidFill>
                <a:effectLst/>
                <a:latin typeface="Raleway" panose="020B0604020202020204" pitchFamily="2" charset="0"/>
              </a:rPr>
            </a:br>
            <a:r>
              <a:rPr lang="en-US" dirty="0"/>
              <a:t>ELF – </a:t>
            </a:r>
            <a:r>
              <a:rPr lang="en-US" b="0" i="0" dirty="0">
                <a:solidFill>
                  <a:srgbClr val="333333"/>
                </a:solidFill>
                <a:effectLst/>
                <a:latin typeface="Helvetica Neue"/>
              </a:rPr>
              <a:t>Extremely low frequency (ELF) fields includes alternating current (AC) fields and other electromagnetic, non-ionizing radiation from 1 Hz to 300 Hz. ELF fields at 60 Hz are produced by power lines, electrical wiring, and electrical equipment. Some epidemiological studies have suggested increased cancer risk associated with magnetic field exposures near electric power lines.</a:t>
            </a:r>
            <a:endParaRPr lang="en-US" dirty="0"/>
          </a:p>
        </p:txBody>
      </p:sp>
      <p:sp>
        <p:nvSpPr>
          <p:cNvPr id="4" name="Slide Number Placeholder 3"/>
          <p:cNvSpPr>
            <a:spLocks noGrp="1"/>
          </p:cNvSpPr>
          <p:nvPr>
            <p:ph type="sldNum" sz="quarter" idx="5"/>
          </p:nvPr>
        </p:nvSpPr>
        <p:spPr/>
        <p:txBody>
          <a:bodyPr/>
          <a:lstStyle/>
          <a:p>
            <a:fld id="{47164265-0EA1-4906-B162-67A0BFE12BEC}" type="slidenum">
              <a:rPr lang="en-US" smtClean="0"/>
              <a:t>42</a:t>
            </a:fld>
            <a:endParaRPr lang="en-US"/>
          </a:p>
        </p:txBody>
      </p:sp>
    </p:spTree>
    <p:extLst>
      <p:ext uri="{BB962C8B-B14F-4D97-AF65-F5344CB8AC3E}">
        <p14:creationId xmlns:p14="http://schemas.microsoft.com/office/powerpoint/2010/main" val="717195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https://www.youtube.com/watch?v=yTbUSXJ8M-8</a:t>
            </a:r>
          </a:p>
        </p:txBody>
      </p:sp>
      <p:sp>
        <p:nvSpPr>
          <p:cNvPr id="4" name="Slide Number Placeholder 3"/>
          <p:cNvSpPr>
            <a:spLocks noGrp="1"/>
          </p:cNvSpPr>
          <p:nvPr>
            <p:ph type="sldNum" sz="quarter" idx="5"/>
          </p:nvPr>
        </p:nvSpPr>
        <p:spPr/>
        <p:txBody>
          <a:bodyPr/>
          <a:lstStyle/>
          <a:p>
            <a:fld id="{47164265-0EA1-4906-B162-67A0BFE12BEC}" type="slidenum">
              <a:rPr lang="en-US" smtClean="0"/>
              <a:t>43</a:t>
            </a:fld>
            <a:endParaRPr lang="en-US"/>
          </a:p>
        </p:txBody>
      </p:sp>
    </p:spTree>
    <p:extLst>
      <p:ext uri="{BB962C8B-B14F-4D97-AF65-F5344CB8AC3E}">
        <p14:creationId xmlns:p14="http://schemas.microsoft.com/office/powerpoint/2010/main" val="1666406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in target recognition, mapping, surveillance, oceanography, geology, forestry (biomass, deforestation), disaster monitoring (volcano eruptions, oil spills, flooding), and infrastructure tracking (urban growth, structure mapping).</a:t>
            </a:r>
            <a:br>
              <a:rPr lang="en-US" dirty="0"/>
            </a:br>
            <a:br>
              <a:rPr lang="en-US" dirty="0"/>
            </a:br>
            <a:r>
              <a:rPr lang="en-US" dirty="0"/>
              <a:t>https://arxiv.org/pdf/2005.09736.pdf</a:t>
            </a:r>
          </a:p>
        </p:txBody>
      </p:sp>
      <p:sp>
        <p:nvSpPr>
          <p:cNvPr id="4" name="Slide Number Placeholder 3"/>
          <p:cNvSpPr>
            <a:spLocks noGrp="1"/>
          </p:cNvSpPr>
          <p:nvPr>
            <p:ph type="sldNum" sz="quarter" idx="5"/>
          </p:nvPr>
        </p:nvSpPr>
        <p:spPr/>
        <p:txBody>
          <a:bodyPr/>
          <a:lstStyle/>
          <a:p>
            <a:fld id="{47164265-0EA1-4906-B162-67A0BFE12BEC}" type="slidenum">
              <a:rPr lang="en-US" smtClean="0"/>
              <a:t>44</a:t>
            </a:fld>
            <a:endParaRPr lang="en-US"/>
          </a:p>
        </p:txBody>
      </p:sp>
    </p:spTree>
    <p:extLst>
      <p:ext uri="{BB962C8B-B14F-4D97-AF65-F5344CB8AC3E}">
        <p14:creationId xmlns:p14="http://schemas.microsoft.com/office/powerpoint/2010/main" val="1595573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56cfc0e8b_6_1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156cfc0e8b_6_173:notes"/>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lgn="l" rtl="0">
              <a:spcBef>
                <a:spcPts val="330"/>
              </a:spcBef>
              <a:spcAft>
                <a:spcPts val="0"/>
              </a:spcAft>
              <a:buNone/>
            </a:pPr>
            <a:r>
              <a:rPr lang="en-US" dirty="0"/>
              <a:t>From 2016</a:t>
            </a:r>
            <a:endParaRPr dirty="0"/>
          </a:p>
        </p:txBody>
      </p:sp>
      <p:sp>
        <p:nvSpPr>
          <p:cNvPr id="830" name="Google Shape;830;g156cfc0e8b_6_173:notes"/>
          <p:cNvSpPr txBox="1">
            <a:spLocks noGrp="1"/>
          </p:cNvSpPr>
          <p:nvPr>
            <p:ph type="sldNum" idx="12"/>
          </p:nvPr>
        </p:nvSpPr>
        <p:spPr>
          <a:xfrm>
            <a:off x="3663170" y="8829967"/>
            <a:ext cx="3037800" cy="464700"/>
          </a:xfrm>
          <a:prstGeom prst="rect">
            <a:avLst/>
          </a:prstGeom>
        </p:spPr>
        <p:txBody>
          <a:bodyPr spcFirstLastPara="1" wrap="square" lIns="93175" tIns="46575" rIns="93175" bIns="465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74:notes"/>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lgn="l" rtl="0">
              <a:spcBef>
                <a:spcPts val="330"/>
              </a:spcBef>
              <a:spcAft>
                <a:spcPts val="0"/>
              </a:spcAft>
              <a:buNone/>
            </a:pPr>
            <a:r>
              <a:rPr lang="en-US" dirty="0"/>
              <a:t>The curved building focuses the sun on a spot, making for a “burn zone” for cars, etc. – melted a Jaguar</a:t>
            </a:r>
            <a:br>
              <a:rPr lang="en-US" dirty="0"/>
            </a:br>
            <a:r>
              <a:rPr lang="en-US" dirty="0"/>
              <a:t>https://www.solidsmack.com/cad/nvidia-melts-jaguar-cars-with-death-rays-to-show-off-rendering-power/</a:t>
            </a:r>
            <a:endParaRPr dirty="0"/>
          </a:p>
        </p:txBody>
      </p:sp>
      <p:sp>
        <p:nvSpPr>
          <p:cNvPr id="1618" name="Google Shape;1618;p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75:notes"/>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lgn="l" rtl="0">
              <a:spcBef>
                <a:spcPts val="330"/>
              </a:spcBef>
              <a:spcAft>
                <a:spcPts val="0"/>
              </a:spcAft>
              <a:buNone/>
            </a:pPr>
            <a:endParaRPr/>
          </a:p>
        </p:txBody>
      </p:sp>
      <p:sp>
        <p:nvSpPr>
          <p:cNvPr id="1626" name="Google Shape;1626;p7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56cfc0e8b_6_1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156cfc0e8b_6_173:notes"/>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lgn="l" rtl="0">
              <a:spcBef>
                <a:spcPts val="330"/>
              </a:spcBef>
              <a:spcAft>
                <a:spcPts val="0"/>
              </a:spcAft>
              <a:buNone/>
            </a:pPr>
            <a:endParaRPr/>
          </a:p>
        </p:txBody>
      </p:sp>
      <p:sp>
        <p:nvSpPr>
          <p:cNvPr id="830" name="Google Shape;830;g156cfc0e8b_6_173:notes"/>
          <p:cNvSpPr txBox="1">
            <a:spLocks noGrp="1"/>
          </p:cNvSpPr>
          <p:nvPr>
            <p:ph type="sldNum" idx="12"/>
          </p:nvPr>
        </p:nvSpPr>
        <p:spPr>
          <a:xfrm>
            <a:off x="3663170" y="8829967"/>
            <a:ext cx="3037800" cy="464700"/>
          </a:xfrm>
          <a:prstGeom prst="rect">
            <a:avLst/>
          </a:prstGeom>
        </p:spPr>
        <p:txBody>
          <a:bodyPr spcFirstLastPara="1" wrap="square" lIns="93175" tIns="46575" rIns="93175" bIns="465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extLst>
      <p:ext uri="{BB962C8B-B14F-4D97-AF65-F5344CB8AC3E}">
        <p14:creationId xmlns:p14="http://schemas.microsoft.com/office/powerpoint/2010/main" val="4249873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56cfc0e8b_6_1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156cfc0e8b_6_173:notes"/>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lgn="l" rtl="0">
              <a:spcBef>
                <a:spcPts val="330"/>
              </a:spcBef>
              <a:spcAft>
                <a:spcPts val="0"/>
              </a:spcAft>
              <a:buNone/>
            </a:pPr>
            <a:endParaRPr/>
          </a:p>
        </p:txBody>
      </p:sp>
      <p:sp>
        <p:nvSpPr>
          <p:cNvPr id="830" name="Google Shape;830;g156cfc0e8b_6_173:notes"/>
          <p:cNvSpPr txBox="1">
            <a:spLocks noGrp="1"/>
          </p:cNvSpPr>
          <p:nvPr>
            <p:ph type="sldNum" idx="12"/>
          </p:nvPr>
        </p:nvSpPr>
        <p:spPr>
          <a:xfrm>
            <a:off x="3663170" y="8829967"/>
            <a:ext cx="3037800" cy="464700"/>
          </a:xfrm>
          <a:prstGeom prst="rect">
            <a:avLst/>
          </a:prstGeom>
        </p:spPr>
        <p:txBody>
          <a:bodyPr spcFirstLastPara="1" wrap="square" lIns="93175" tIns="46575" rIns="93175" bIns="465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3203880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56cfc0e8b_6_1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156cfc0e8b_6_173:notes"/>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lgn="l" rtl="0">
              <a:spcBef>
                <a:spcPts val="330"/>
              </a:spcBef>
              <a:spcAft>
                <a:spcPts val="0"/>
              </a:spcAft>
              <a:buNone/>
            </a:pPr>
            <a:r>
              <a:rPr lang="en-US" dirty="0"/>
              <a:t>https://en.wikipedia.org/wiki/Ray_tracing_(physics)</a:t>
            </a:r>
            <a:br>
              <a:rPr lang="en-US" dirty="0"/>
            </a:br>
            <a:r>
              <a:rPr lang="en-US" dirty="0"/>
              <a:t>https://web.ics.purdue.edu/~nowack/geos557/lecture14c-dir/lecture14c.htm</a:t>
            </a:r>
            <a:endParaRPr dirty="0"/>
          </a:p>
        </p:txBody>
      </p:sp>
      <p:sp>
        <p:nvSpPr>
          <p:cNvPr id="830" name="Google Shape;830;g156cfc0e8b_6_173:notes"/>
          <p:cNvSpPr txBox="1">
            <a:spLocks noGrp="1"/>
          </p:cNvSpPr>
          <p:nvPr>
            <p:ph type="sldNum" idx="12"/>
          </p:nvPr>
        </p:nvSpPr>
        <p:spPr>
          <a:xfrm>
            <a:off x="3663170" y="8829967"/>
            <a:ext cx="3037800" cy="464700"/>
          </a:xfrm>
          <a:prstGeom prst="rect">
            <a:avLst/>
          </a:prstGeom>
        </p:spPr>
        <p:txBody>
          <a:bodyPr spcFirstLastPara="1" wrap="square" lIns="93175" tIns="46575" rIns="93175" bIns="465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4093983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a:t>Source: Ray Tracing Gems</a:t>
            </a:r>
            <a:endParaRPr/>
          </a:p>
        </p:txBody>
      </p:sp>
      <p:sp>
        <p:nvSpPr>
          <p:cNvPr id="173" name="Google Shape;173;p8: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51</a:t>
            </a:fld>
            <a:endParaRPr/>
          </a:p>
        </p:txBody>
      </p:sp>
    </p:spTree>
    <p:extLst>
      <p:ext uri="{BB962C8B-B14F-4D97-AF65-F5344CB8AC3E}">
        <p14:creationId xmlns:p14="http://schemas.microsoft.com/office/powerpoint/2010/main" val="155416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dirty="0"/>
              <a:t>https://en.wikipedia.org/wiki/Perspective_machine#:~:text=1525%3A%20Albrecht%20D%C3%BCrer%2C%20in%20his,machine%20in%20the%20same%20year.</a:t>
            </a:r>
            <a:endParaRPr dirty="0"/>
          </a:p>
        </p:txBody>
      </p:sp>
      <p:sp>
        <p:nvSpPr>
          <p:cNvPr id="173" name="Google Shape;173;p8: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27858807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56cfc0e8b_6_1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156cfc0e8b_6_173:notes"/>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lgn="l" rtl="0">
              <a:spcBef>
                <a:spcPts val="330"/>
              </a:spcBef>
              <a:spcAft>
                <a:spcPts val="0"/>
              </a:spcAft>
              <a:buNone/>
            </a:pPr>
            <a:r>
              <a:rPr lang="en-US" dirty="0"/>
              <a:t>https://developer.nvidia.com/isaac-sim</a:t>
            </a:r>
            <a:br>
              <a:rPr lang="en-US" dirty="0"/>
            </a:br>
            <a:r>
              <a:rPr lang="en-US" dirty="0"/>
              <a:t>https://www.youtube.com/watch?v=VW-dOMBFj7o</a:t>
            </a:r>
            <a:endParaRPr dirty="0"/>
          </a:p>
        </p:txBody>
      </p:sp>
      <p:sp>
        <p:nvSpPr>
          <p:cNvPr id="830" name="Google Shape;830;g156cfc0e8b_6_173:notes"/>
          <p:cNvSpPr txBox="1">
            <a:spLocks noGrp="1"/>
          </p:cNvSpPr>
          <p:nvPr>
            <p:ph type="sldNum" idx="12"/>
          </p:nvPr>
        </p:nvSpPr>
        <p:spPr>
          <a:xfrm>
            <a:off x="3663170" y="8829967"/>
            <a:ext cx="3037800" cy="464700"/>
          </a:xfrm>
          <a:prstGeom prst="rect">
            <a:avLst/>
          </a:prstGeom>
        </p:spPr>
        <p:txBody>
          <a:bodyPr spcFirstLastPara="1" wrap="square" lIns="93175" tIns="46575" rIns="93175" bIns="465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extLst>
      <p:ext uri="{BB962C8B-B14F-4D97-AF65-F5344CB8AC3E}">
        <p14:creationId xmlns:p14="http://schemas.microsoft.com/office/powerpoint/2010/main" val="3741154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156cfc0e8b_6_17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156cfc0e8b_6_173:notes"/>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lgn="l" rtl="0">
              <a:spcBef>
                <a:spcPts val="330"/>
              </a:spcBef>
              <a:spcAft>
                <a:spcPts val="0"/>
              </a:spcAft>
              <a:buNone/>
            </a:pPr>
            <a:r>
              <a:rPr lang="en-US" dirty="0"/>
              <a:t>https://www.nvidia.com/en-us/self-driving-cars/simulation/</a:t>
            </a:r>
            <a:br>
              <a:rPr lang="en-US" dirty="0"/>
            </a:br>
            <a:r>
              <a:rPr lang="en-US" dirty="0"/>
              <a:t>https://youtu.be/UoPXzzK_g1Q</a:t>
            </a:r>
            <a:endParaRPr dirty="0"/>
          </a:p>
        </p:txBody>
      </p:sp>
      <p:sp>
        <p:nvSpPr>
          <p:cNvPr id="830" name="Google Shape;830;g156cfc0e8b_6_173:notes"/>
          <p:cNvSpPr txBox="1">
            <a:spLocks noGrp="1"/>
          </p:cNvSpPr>
          <p:nvPr>
            <p:ph type="sldNum" idx="12"/>
          </p:nvPr>
        </p:nvSpPr>
        <p:spPr>
          <a:xfrm>
            <a:off x="3663170" y="8829967"/>
            <a:ext cx="3037800" cy="464700"/>
          </a:xfrm>
          <a:prstGeom prst="rect">
            <a:avLst/>
          </a:prstGeom>
        </p:spPr>
        <p:txBody>
          <a:bodyPr spcFirstLastPara="1" wrap="square" lIns="93175" tIns="46575" rIns="93175" bIns="465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extLst>
      <p:ext uri="{BB962C8B-B14F-4D97-AF65-F5344CB8AC3E}">
        <p14:creationId xmlns:p14="http://schemas.microsoft.com/office/powerpoint/2010/main" val="1274123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https://www.amazon.com/Ray-Tracing-Tool-Jon-Peddie/dp/3030174891 – 2019</a:t>
            </a:r>
          </a:p>
          <a:p>
            <a:r>
              <a:rPr lang="en-US" dirty="0"/>
              <a:t>Free book 2013</a:t>
            </a:r>
          </a:p>
        </p:txBody>
      </p:sp>
      <p:sp>
        <p:nvSpPr>
          <p:cNvPr id="4" name="Slide Number Placeholder 3"/>
          <p:cNvSpPr>
            <a:spLocks noGrp="1"/>
          </p:cNvSpPr>
          <p:nvPr>
            <p:ph type="sldNum" sz="quarter" idx="5"/>
          </p:nvPr>
        </p:nvSpPr>
        <p:spPr/>
        <p:txBody>
          <a:bodyPr/>
          <a:lstStyle/>
          <a:p>
            <a:fld id="{47164265-0EA1-4906-B162-67A0BFE12BEC}" type="slidenum">
              <a:rPr lang="en-US" smtClean="0"/>
              <a:t>54</a:t>
            </a:fld>
            <a:endParaRPr lang="en-US"/>
          </a:p>
        </p:txBody>
      </p:sp>
    </p:spTree>
    <p:extLst>
      <p:ext uri="{BB962C8B-B14F-4D97-AF65-F5344CB8AC3E}">
        <p14:creationId xmlns:p14="http://schemas.microsoft.com/office/powerpoint/2010/main" val="2690189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4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48:notes"/>
          <p:cNvSpPr txBox="1">
            <a:spLocks noGrp="1"/>
          </p:cNvSpPr>
          <p:nvPr>
            <p:ph type="body" idx="1"/>
          </p:nvPr>
        </p:nvSpPr>
        <p:spPr>
          <a:xfrm>
            <a:off x="731520" y="4560570"/>
            <a:ext cx="5852160" cy="4320540"/>
          </a:xfrm>
          <a:prstGeom prst="rect">
            <a:avLst/>
          </a:prstGeom>
          <a:noFill/>
          <a:ln>
            <a:noFill/>
          </a:ln>
        </p:spPr>
        <p:txBody>
          <a:bodyPr spcFirstLastPara="1" wrap="square" lIns="96637" tIns="48304" rIns="96637" bIns="48304" anchor="t" anchorCtr="0">
            <a:noAutofit/>
          </a:bodyPr>
          <a:lstStyle/>
          <a:p>
            <a:pPr marL="0" indent="0">
              <a:buClr>
                <a:schemeClr val="dk1"/>
              </a:buClr>
              <a:buSzPts val="1200"/>
            </a:pPr>
            <a:r>
              <a:rPr lang="en-US" dirty="0"/>
              <a:t>Source: Eric Haines, taken at NVIDIA booth</a:t>
            </a:r>
          </a:p>
          <a:p>
            <a:pPr marL="0" indent="0">
              <a:buClr>
                <a:schemeClr val="dk1"/>
              </a:buClr>
              <a:buSzPts val="1200"/>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u="sng" dirty="0">
                <a:solidFill>
                  <a:schemeClr val="dk1"/>
                </a:solidFill>
                <a:latin typeface="Calibri"/>
                <a:ea typeface="Calibri"/>
                <a:cs typeface="Calibri"/>
                <a:sym typeface="Calibri"/>
                <a:hlinkClick r:id="rId3"/>
              </a:rPr>
              <a:t>http://bit.ly/rtrtinfo</a:t>
            </a:r>
            <a:r>
              <a:rPr lang="en-US" sz="1200" dirty="0">
                <a:solidFill>
                  <a:schemeClr val="dk1"/>
                </a:solidFill>
                <a:latin typeface="Calibri"/>
                <a:ea typeface="Calibri"/>
                <a:cs typeface="Calibri"/>
                <a:sym typeface="Calibri"/>
              </a:rPr>
              <a:t> and </a:t>
            </a:r>
            <a:r>
              <a:rPr lang="en-US" sz="1200" u="sng" dirty="0">
                <a:solidFill>
                  <a:schemeClr val="dk1"/>
                </a:solidFill>
                <a:latin typeface="Calibri"/>
                <a:ea typeface="Calibri"/>
                <a:cs typeface="Calibri"/>
                <a:sym typeface="Calibri"/>
                <a:hlinkClick r:id="rId4"/>
              </a:rPr>
              <a:t>http://raytracinggems.com</a:t>
            </a:r>
            <a:r>
              <a:rPr lang="en-US" sz="1200" dirty="0">
                <a:solidFill>
                  <a:schemeClr val="dk1"/>
                </a:solidFill>
                <a:latin typeface="Calibri"/>
                <a:ea typeface="Calibri"/>
                <a:cs typeface="Calibri"/>
                <a:sym typeface="Calibri"/>
              </a:rPr>
              <a:t> </a:t>
            </a:r>
            <a:endParaRPr lang="en-US" sz="1200" dirty="0"/>
          </a:p>
          <a:p>
            <a:pPr marL="0" indent="0">
              <a:buClr>
                <a:schemeClr val="dk1"/>
              </a:buClr>
              <a:buSzPts val="1200"/>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https://cesium.com/open-metaverse-podcast/the-evolution-of-computer-graphics/</a:t>
            </a:r>
          </a:p>
        </p:txBody>
      </p:sp>
      <p:sp>
        <p:nvSpPr>
          <p:cNvPr id="4" name="Slide Number Placeholder 3"/>
          <p:cNvSpPr>
            <a:spLocks noGrp="1"/>
          </p:cNvSpPr>
          <p:nvPr>
            <p:ph type="sldNum" sz="quarter" idx="5"/>
          </p:nvPr>
        </p:nvSpPr>
        <p:spPr/>
        <p:txBody>
          <a:bodyPr/>
          <a:lstStyle/>
          <a:p>
            <a:fld id="{47164265-0EA1-4906-B162-67A0BFE12BEC}" type="slidenum">
              <a:rPr lang="en-US" smtClean="0"/>
              <a:t>56</a:t>
            </a:fld>
            <a:endParaRPr lang="en-US"/>
          </a:p>
        </p:txBody>
      </p:sp>
    </p:spTree>
    <p:extLst>
      <p:ext uri="{BB962C8B-B14F-4D97-AF65-F5344CB8AC3E}">
        <p14:creationId xmlns:p14="http://schemas.microsoft.com/office/powerpoint/2010/main" val="2968169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a:r>
              <a:rPr lang="en-US" sz="1900" b="1" dirty="0">
                <a:solidFill>
                  <a:srgbClr val="000000"/>
                </a:solidFill>
                <a:latin typeface="Calibri" panose="020F0502020204030204" pitchFamily="34" charset="0"/>
                <a:ea typeface="Calibri" panose="020F0502020204030204" pitchFamily="34" charset="0"/>
              </a:rPr>
              <a:t>Marbles at GTC</a:t>
            </a:r>
            <a:endParaRPr lang="en-US" sz="1900" dirty="0">
              <a:latin typeface="Calibri" panose="020F0502020204030204" pitchFamily="34" charset="0"/>
              <a:ea typeface="Calibri" panose="020F0502020204030204" pitchFamily="34" charset="0"/>
            </a:endParaRPr>
          </a:p>
          <a:p>
            <a:pPr marL="0"/>
            <a:r>
              <a:rPr lang="en-US" sz="1900" b="1" dirty="0">
                <a:solidFill>
                  <a:srgbClr val="000000"/>
                </a:solidFill>
                <a:latin typeface="Calibri" panose="020F0502020204030204" pitchFamily="34" charset="0"/>
                <a:ea typeface="Calibri" panose="020F0502020204030204" pitchFamily="34" charset="0"/>
              </a:rPr>
              <a:t>Marbles Now</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720p @ 25 fps</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1440p @ 30 fps</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DLSS for AA (no scaling)</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DLSS Upscaling</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Recorded on RTX8000 (TU102)</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Recorded on A6000 (GA102)</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Indirect GI is on</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Indirect GI is on</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No DOF</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DOF</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1 dome light + 1 indirect light</a:t>
            </a:r>
            <a:endParaRPr lang="en-US" sz="1900" dirty="0">
              <a:latin typeface="Calibri" panose="020F0502020204030204" pitchFamily="34" charset="0"/>
              <a:ea typeface="Calibri" panose="020F0502020204030204" pitchFamily="34" charset="0"/>
            </a:endParaRPr>
          </a:p>
          <a:p>
            <a:pPr marL="0"/>
            <a:r>
              <a:rPr lang="en-US" sz="1900" dirty="0">
                <a:solidFill>
                  <a:srgbClr val="000000"/>
                </a:solidFill>
                <a:latin typeface="Calibri" panose="020F0502020204030204" pitchFamily="34" charset="0"/>
                <a:ea typeface="Calibri" panose="020F0502020204030204" pitchFamily="34" charset="0"/>
              </a:rPr>
              <a:t>85+ Lights</a:t>
            </a:r>
            <a:endParaRPr lang="en-US" sz="19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57</a:t>
            </a:fld>
            <a:endParaRPr lang="en-US"/>
          </a:p>
        </p:txBody>
      </p:sp>
    </p:spTree>
    <p:extLst>
      <p:ext uri="{BB962C8B-B14F-4D97-AF65-F5344CB8AC3E}">
        <p14:creationId xmlns:p14="http://schemas.microsoft.com/office/powerpoint/2010/main" val="31414637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there’s even more performance and quality to be gained here by software. Not just tuning, though that is important, but also being clever about sampling and filtering.</a:t>
            </a:r>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58</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79869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731520" y="4620577"/>
            <a:ext cx="5852160" cy="3780473"/>
          </a:xfrm>
          <a:prstGeom prst="rect">
            <a:avLst/>
          </a:prstGeom>
          <a:noFill/>
          <a:ln>
            <a:noFill/>
          </a:ln>
        </p:spPr>
        <p:txBody>
          <a:bodyPr spcFirstLastPara="1" wrap="square" lIns="96637" tIns="48304" rIns="96637" bIns="48304" anchor="t" anchorCtr="0">
            <a:noAutofit/>
          </a:bodyPr>
          <a:lstStyle/>
          <a:p>
            <a:pPr marL="0" indent="0"/>
            <a:r>
              <a:rPr lang="en-US"/>
              <a:t>Source: Ray Tracing Gems</a:t>
            </a:r>
            <a:endParaRPr/>
          </a:p>
        </p:txBody>
      </p:sp>
      <p:sp>
        <p:nvSpPr>
          <p:cNvPr id="173" name="Google Shape;173;p8:notes"/>
          <p:cNvSpPr txBox="1">
            <a:spLocks noGrp="1"/>
          </p:cNvSpPr>
          <p:nvPr>
            <p:ph type="sldNum" idx="12"/>
          </p:nvPr>
        </p:nvSpPr>
        <p:spPr>
          <a:xfrm>
            <a:off x="4143587" y="9119474"/>
            <a:ext cx="3169920" cy="481726"/>
          </a:xfrm>
          <a:prstGeom prst="rect">
            <a:avLst/>
          </a:prstGeom>
          <a:noFill/>
          <a:ln>
            <a:noFill/>
          </a:ln>
        </p:spPr>
        <p:txBody>
          <a:bodyPr spcFirstLastPara="1" wrap="square" lIns="96637" tIns="48304" rIns="96637" bIns="48304" anchor="b" anchorCtr="0">
            <a:noAutofit/>
          </a:bodyPr>
          <a:lstStyle/>
          <a:p>
            <a:pPr algn="r"/>
            <a:fld id="{00000000-1234-1234-1234-123412341234}" type="slidenum">
              <a:rPr lang="en-US"/>
              <a:pPr algn="r"/>
              <a:t>59</a:t>
            </a:fld>
            <a:endParaRPr/>
          </a:p>
        </p:txBody>
      </p:sp>
    </p:spTree>
    <p:extLst>
      <p:ext uri="{BB962C8B-B14F-4D97-AF65-F5344CB8AC3E}">
        <p14:creationId xmlns:p14="http://schemas.microsoft.com/office/powerpoint/2010/main" val="132326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9:notes"/>
          <p:cNvSpPr txBox="1">
            <a:spLocks noGrp="1"/>
          </p:cNvSpPr>
          <p:nvPr>
            <p:ph type="body" idx="1"/>
          </p:nvPr>
        </p:nvSpPr>
        <p:spPr>
          <a:xfrm>
            <a:off x="731520" y="4620578"/>
            <a:ext cx="5852160" cy="3780630"/>
          </a:xfrm>
          <a:prstGeom prst="rect">
            <a:avLst/>
          </a:prstGeom>
          <a:noFill/>
          <a:ln>
            <a:noFill/>
          </a:ln>
        </p:spPr>
        <p:txBody>
          <a:bodyPr spcFirstLastPara="1" wrap="square" lIns="96637" tIns="48304" rIns="96637" bIns="48304" anchor="t" anchorCtr="0">
            <a:noAutofit/>
          </a:bodyPr>
          <a:lstStyle/>
          <a:p>
            <a:pPr marL="0" indent="0">
              <a:buClr>
                <a:schemeClr val="dk1"/>
              </a:buClr>
              <a:buSzPts val="1200"/>
            </a:pPr>
            <a:r>
              <a:rPr lang="en-US"/>
              <a:t>He even talks about previous ray tracing algorithms, such as MAGI and Arthur Appel 1968. Douglas Kay in 1979, ”TRANSPARENCY FOR COMPUTER SYNTHESIZED IMAGES”, almost did it.</a:t>
            </a:r>
            <a:endParaRPr/>
          </a:p>
        </p:txBody>
      </p:sp>
      <p:sp>
        <p:nvSpPr>
          <p:cNvPr id="181" name="Google Shape;181;p9:notes"/>
          <p:cNvSpPr txBox="1">
            <a:spLocks noGrp="1"/>
          </p:cNvSpPr>
          <p:nvPr>
            <p:ph type="sldNum" idx="12"/>
          </p:nvPr>
        </p:nvSpPr>
        <p:spPr>
          <a:xfrm>
            <a:off x="4143587" y="9119475"/>
            <a:ext cx="3169920" cy="481635"/>
          </a:xfrm>
          <a:prstGeom prst="rect">
            <a:avLst/>
          </a:prstGeom>
          <a:noFill/>
          <a:ln>
            <a:noFill/>
          </a:ln>
        </p:spPr>
        <p:txBody>
          <a:bodyPr spcFirstLastPara="1" wrap="square" lIns="96637" tIns="48304" rIns="96637" bIns="48304" anchor="b" anchorCtr="0">
            <a:noAutofit/>
          </a:bodyPr>
          <a:lstStyle/>
          <a:p>
            <a:pPr algn="r">
              <a:buSzPts val="1200"/>
            </a:pPr>
            <a:fld id="{00000000-1234-1234-1234-123412341234}" type="slidenum">
              <a:rPr lang="en-US"/>
              <a:pPr algn="r">
                <a:buSzPts val="1200"/>
              </a:pP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Clr>
                <a:schemeClr val="dk1"/>
              </a:buClr>
              <a:buSzPts val="1200"/>
            </a:pPr>
            <a:r>
              <a:rPr lang="en-US"/>
              <a:t>My own, started from Pete’s “1-Overview” intro to RT course slide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Clr>
                <a:schemeClr val="dk1"/>
              </a:buClr>
              <a:buSzPts val="1200"/>
            </a:pPr>
            <a:r>
              <a:rPr lang="en-US"/>
              <a:t>My own, started from Pete’s “1-Overview” intro to RT course slide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6:notes"/>
          <p:cNvSpPr txBox="1">
            <a:spLocks noGrp="1"/>
          </p:cNvSpPr>
          <p:nvPr>
            <p:ph type="body" idx="1"/>
          </p:nvPr>
        </p:nvSpPr>
        <p:spPr>
          <a:xfrm>
            <a:off x="731520" y="4560570"/>
            <a:ext cx="5852160" cy="4320540"/>
          </a:xfrm>
          <a:prstGeom prst="rect">
            <a:avLst/>
          </a:prstGeom>
          <a:noFill/>
          <a:ln>
            <a:noFill/>
          </a:ln>
        </p:spPr>
        <p:txBody>
          <a:bodyPr spcFirstLastPara="1" wrap="square" lIns="96637" tIns="96637" rIns="96637" bIns="96637" anchor="t" anchorCtr="0">
            <a:noAutofit/>
          </a:bodyPr>
          <a:lstStyle/>
          <a:p>
            <a:pPr marL="0" indent="0">
              <a:buClr>
                <a:schemeClr val="dk1"/>
              </a:buClr>
              <a:buSzPts val="1200"/>
            </a:pPr>
            <a:r>
              <a:rPr lang="en-US"/>
              <a:t>My own, started from Pete’s “1-Overview” intro to RT course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DCD61-2B91-48AC-A331-614EB53744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DA9B8F-5181-4EF8-A8F1-0238277AF7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4FC4FC-3247-4201-B61F-E79D51A1B75F}"/>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5" name="Footer Placeholder 4">
            <a:extLst>
              <a:ext uri="{FF2B5EF4-FFF2-40B4-BE49-F238E27FC236}">
                <a16:creationId xmlns:a16="http://schemas.microsoft.com/office/drawing/2014/main" id="{2ED9C9F6-8894-4E8B-9D1E-17D3C5CC1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2183C-4C70-422A-9E28-034B491B44B4}"/>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214811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1AD2-39AE-4AA3-A69A-79F1C9FE45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280AAE-5E23-4971-AEBF-AA02D0F9C6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6C076-D8CE-4017-8216-82B4F7C7A10F}"/>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5" name="Footer Placeholder 4">
            <a:extLst>
              <a:ext uri="{FF2B5EF4-FFF2-40B4-BE49-F238E27FC236}">
                <a16:creationId xmlns:a16="http://schemas.microsoft.com/office/drawing/2014/main" id="{DA4A39A0-1CD8-4101-9405-B8BF479ED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456D-7412-415D-B017-19524BA5E146}"/>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331054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DFD5FA-DEBA-482B-BA91-0CB8F72E3A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6753FC-DE1E-4132-88E0-8F518F5E9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28BDE-002B-44A3-A031-52BB090ABC4A}"/>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5" name="Footer Placeholder 4">
            <a:extLst>
              <a:ext uri="{FF2B5EF4-FFF2-40B4-BE49-F238E27FC236}">
                <a16:creationId xmlns:a16="http://schemas.microsoft.com/office/drawing/2014/main" id="{C44CDFD2-8336-4A62-BC12-AF09179D2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8EAB5-B8E2-4F5D-A699-8F7896286BD6}"/>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1850492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5"/>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ctr" anchorCtr="0">
            <a:normAutofit/>
          </a:bodyPr>
          <a:lstStyle>
            <a:lvl1pPr lvl="0" algn="l">
              <a:lnSpc>
                <a:spcPct val="90000"/>
              </a:lnSpc>
              <a:spcBef>
                <a:spcPts val="0"/>
              </a:spcBef>
              <a:spcAft>
                <a:spcPts val="0"/>
              </a:spcAft>
              <a:buClr>
                <a:schemeClr val="dk1"/>
              </a:buClr>
              <a:buSzPts val="1900"/>
              <a:buFont typeface="Calibri"/>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a:endParaRPr/>
          </a:p>
        </p:txBody>
      </p:sp>
      <p:sp>
        <p:nvSpPr>
          <p:cNvPr id="37" name="Google Shape;37;p45"/>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90000"/>
              </a:lnSpc>
              <a:spcBef>
                <a:spcPts val="1000"/>
              </a:spcBef>
              <a:spcAft>
                <a:spcPts val="0"/>
              </a:spcAft>
              <a:buClr>
                <a:schemeClr val="dk1"/>
              </a:buClr>
              <a:buSzPts val="1900"/>
              <a:buChar char="•"/>
              <a:defRPr sz="1900"/>
            </a:lvl1pPr>
            <a:lvl2pPr marL="914400" lvl="1" indent="-349250" algn="l">
              <a:lnSpc>
                <a:spcPct val="90000"/>
              </a:lnSpc>
              <a:spcBef>
                <a:spcPts val="600"/>
              </a:spcBef>
              <a:spcAft>
                <a:spcPts val="0"/>
              </a:spcAft>
              <a:buClr>
                <a:schemeClr val="dk1"/>
              </a:buClr>
              <a:buSzPts val="1900"/>
              <a:buChar char="–"/>
              <a:defRPr sz="1900"/>
            </a:lvl2pPr>
            <a:lvl3pPr marL="1371600" lvl="2" indent="-349250" algn="l">
              <a:lnSpc>
                <a:spcPct val="90000"/>
              </a:lnSpc>
              <a:spcBef>
                <a:spcPts val="600"/>
              </a:spcBef>
              <a:spcAft>
                <a:spcPts val="0"/>
              </a:spcAft>
              <a:buClr>
                <a:schemeClr val="dk1"/>
              </a:buClr>
              <a:buSzPts val="1900"/>
              <a:buChar char="•"/>
              <a:defRPr sz="1900"/>
            </a:lvl3pPr>
            <a:lvl4pPr marL="1828800" lvl="3" indent="-349250" algn="l">
              <a:lnSpc>
                <a:spcPct val="90000"/>
              </a:lnSpc>
              <a:spcBef>
                <a:spcPts val="600"/>
              </a:spcBef>
              <a:spcAft>
                <a:spcPts val="0"/>
              </a:spcAft>
              <a:buClr>
                <a:schemeClr val="dk1"/>
              </a:buClr>
              <a:buSzPts val="1900"/>
              <a:buChar char="–"/>
              <a:defRPr sz="1900"/>
            </a:lvl4pPr>
            <a:lvl5pPr marL="2286000" lvl="4" indent="-349250" algn="l">
              <a:lnSpc>
                <a:spcPct val="90000"/>
              </a:lnSpc>
              <a:spcBef>
                <a:spcPts val="600"/>
              </a:spcBef>
              <a:spcAft>
                <a:spcPts val="0"/>
              </a:spcAft>
              <a:buClr>
                <a:schemeClr val="dk1"/>
              </a:buClr>
              <a:buSzPts val="1900"/>
              <a:buChar char="•"/>
              <a:defRPr sz="1900"/>
            </a:lvl5pPr>
            <a:lvl6pPr marL="2743200" lvl="5" indent="-349250" algn="l">
              <a:lnSpc>
                <a:spcPct val="90000"/>
              </a:lnSpc>
              <a:spcBef>
                <a:spcPts val="600"/>
              </a:spcBef>
              <a:spcAft>
                <a:spcPts val="0"/>
              </a:spcAft>
              <a:buClr>
                <a:schemeClr val="dk1"/>
              </a:buClr>
              <a:buSzPts val="1900"/>
              <a:buChar char="•"/>
              <a:defRPr sz="1900"/>
            </a:lvl6pPr>
            <a:lvl7pPr marL="3200400" lvl="6" indent="-349250" algn="l">
              <a:lnSpc>
                <a:spcPct val="90000"/>
              </a:lnSpc>
              <a:spcBef>
                <a:spcPts val="500"/>
              </a:spcBef>
              <a:spcAft>
                <a:spcPts val="0"/>
              </a:spcAft>
              <a:buClr>
                <a:schemeClr val="dk1"/>
              </a:buClr>
              <a:buSzPts val="1900"/>
              <a:buChar char="•"/>
              <a:defRPr sz="1900"/>
            </a:lvl7pPr>
            <a:lvl8pPr marL="3657600" lvl="7" indent="-349250" algn="l">
              <a:lnSpc>
                <a:spcPct val="90000"/>
              </a:lnSpc>
              <a:spcBef>
                <a:spcPts val="500"/>
              </a:spcBef>
              <a:spcAft>
                <a:spcPts val="0"/>
              </a:spcAft>
              <a:buClr>
                <a:schemeClr val="dk1"/>
              </a:buClr>
              <a:buSzPts val="1900"/>
              <a:buChar char="•"/>
              <a:defRPr sz="1900"/>
            </a:lvl8pPr>
            <a:lvl9pPr marL="4114800" lvl="8" indent="-349250" algn="l">
              <a:lnSpc>
                <a:spcPct val="90000"/>
              </a:lnSpc>
              <a:spcBef>
                <a:spcPts val="500"/>
              </a:spcBef>
              <a:spcAft>
                <a:spcPts val="0"/>
              </a:spcAft>
              <a:buClr>
                <a:schemeClr val="dk1"/>
              </a:buClr>
              <a:buSzPts val="1900"/>
              <a:buChar char="•"/>
              <a:defRPr sz="1900"/>
            </a:lvl9pPr>
          </a:lstStyle>
          <a:p>
            <a:endParaRPr/>
          </a:p>
        </p:txBody>
      </p:sp>
      <p:sp>
        <p:nvSpPr>
          <p:cNvPr id="38" name="Google Shape;38;p45"/>
          <p:cNvSpPr txBox="1">
            <a:spLocks noGrp="1"/>
          </p:cNvSpPr>
          <p:nvPr>
            <p:ph type="sldNum" idx="12"/>
          </p:nvPr>
        </p:nvSpPr>
        <p:spPr>
          <a:xfrm>
            <a:off x="11296610" y="6217622"/>
            <a:ext cx="731600" cy="524800"/>
          </a:xfrm>
          <a:prstGeom prst="rect">
            <a:avLst/>
          </a:prstGeom>
          <a:noFill/>
          <a:ln>
            <a:noFill/>
          </a:ln>
        </p:spPr>
        <p:txBody>
          <a:bodyPr spcFirstLastPara="1" wrap="square" lIns="121900" tIns="121900" rIns="121900" bIns="121900" anchor="ctr" anchorCtr="0">
            <a:noAutofit/>
          </a:bodyPr>
          <a:lstStyle>
            <a:lvl1pPr marL="0" marR="0" lvl="0" indent="0" algn="r">
              <a:spcBef>
                <a:spcPts val="0"/>
              </a:spcBef>
              <a:spcAft>
                <a:spcPts val="0"/>
              </a:spcAft>
              <a:buClr>
                <a:srgbClr val="888888"/>
              </a:buClr>
              <a:buSzPts val="1900"/>
              <a:buFont typeface="Calibri"/>
              <a:buNone/>
              <a:defRPr sz="19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900"/>
              <a:buFont typeface="Calibri"/>
              <a:buNone/>
              <a:defRPr sz="19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900"/>
              <a:buFont typeface="Calibri"/>
              <a:buNone/>
              <a:defRPr sz="19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900"/>
              <a:buFont typeface="Calibri"/>
              <a:buNone/>
              <a:defRPr sz="19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900"/>
              <a:buFont typeface="Calibri"/>
              <a:buNone/>
              <a:defRPr sz="19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900"/>
              <a:buFont typeface="Calibri"/>
              <a:buNone/>
              <a:defRPr sz="19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900"/>
              <a:buFont typeface="Calibri"/>
              <a:buNone/>
              <a:defRPr sz="19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900"/>
              <a:buFont typeface="Calibri"/>
              <a:buNone/>
              <a:defRPr sz="19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900"/>
              <a:buFont typeface="Calibri"/>
              <a:buNone/>
              <a:defRPr sz="1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1558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Slide_SUBTITLE_">
    <p:spTree>
      <p:nvGrpSpPr>
        <p:cNvPr id="1" name=""/>
        <p:cNvGrpSpPr/>
        <p:nvPr/>
      </p:nvGrpSpPr>
      <p:grpSpPr>
        <a:xfrm>
          <a:off x="0" y="0"/>
          <a:ext cx="0" cy="0"/>
          <a:chOff x="0" y="0"/>
          <a:chExt cx="0" cy="0"/>
        </a:xfrm>
      </p:grpSpPr>
      <p:sp>
        <p:nvSpPr>
          <p:cNvPr id="2" name="Title 1"/>
          <p:cNvSpPr>
            <a:spLocks noGrp="1"/>
          </p:cNvSpPr>
          <p:nvPr>
            <p:ph type="title"/>
          </p:nvPr>
        </p:nvSpPr>
        <p:spPr>
          <a:xfrm>
            <a:off x="1087347" y="386968"/>
            <a:ext cx="10015729" cy="453945"/>
          </a:xfrm>
          <a:prstGeom prst="rect">
            <a:avLst/>
          </a:prstGeom>
        </p:spPr>
        <p:txBody>
          <a:bodyPr/>
          <a:lstStyle>
            <a:lvl1pPr algn="ctr">
              <a:defRPr>
                <a:solidFill>
                  <a:schemeClr val="tx1"/>
                </a:solidFill>
              </a:defRPr>
            </a:lvl1pPr>
          </a:lstStyle>
          <a:p>
            <a:r>
              <a:rPr lang="en-US"/>
              <a:t>Click to edit Master title style</a:t>
            </a:r>
          </a:p>
        </p:txBody>
      </p:sp>
      <p:sp>
        <p:nvSpPr>
          <p:cNvPr id="4" name="Text Placeholder 4">
            <a:extLst>
              <a:ext uri="{FF2B5EF4-FFF2-40B4-BE49-F238E27FC236}">
                <a16:creationId xmlns:a16="http://schemas.microsoft.com/office/drawing/2014/main" id="{C7287D93-1CC1-42BE-A9C5-6AFEDDF37F73}"/>
              </a:ext>
            </a:extLst>
          </p:cNvPr>
          <p:cNvSpPr>
            <a:spLocks noGrp="1"/>
          </p:cNvSpPr>
          <p:nvPr>
            <p:ph type="body" sz="quarter" idx="10" hasCustomPrompt="1"/>
          </p:nvPr>
        </p:nvSpPr>
        <p:spPr>
          <a:xfrm>
            <a:off x="1087347" y="830313"/>
            <a:ext cx="10015729" cy="467781"/>
          </a:xfrm>
          <a:prstGeom prst="rect">
            <a:avLst/>
          </a:prstGeom>
        </p:spPr>
        <p:txBody>
          <a:bodyPr/>
          <a:lstStyle>
            <a:lvl1pPr marL="0" indent="0" algn="ctr">
              <a:lnSpc>
                <a:spcPct val="90000"/>
              </a:lnSpc>
              <a:buFontTx/>
              <a:buNone/>
              <a:defRPr sz="1467" cap="none" baseline="0">
                <a:solidFill>
                  <a:schemeClr val="bg2"/>
                </a:solidFill>
                <a:latin typeface="DINPro-Regular" panose="02000503030000020004" pitchFamily="50" charset="0"/>
              </a:defRPr>
            </a:lvl1pPr>
            <a:lvl2pPr marL="854179" indent="0" algn="l">
              <a:lnSpc>
                <a:spcPct val="90000"/>
              </a:lnSpc>
              <a:buFontTx/>
              <a:buNone/>
              <a:defRPr sz="2513" cap="all" baseline="0">
                <a:solidFill>
                  <a:schemeClr val="tx2"/>
                </a:solidFill>
                <a:latin typeface="DINPro-Medium" panose="02000503030000020004" pitchFamily="50" charset="0"/>
              </a:defRPr>
            </a:lvl2pPr>
            <a:lvl3pPr marL="1627698" indent="0" algn="l">
              <a:lnSpc>
                <a:spcPct val="90000"/>
              </a:lnSpc>
              <a:buFontTx/>
              <a:buNone/>
              <a:defRPr sz="2513" cap="all" baseline="0">
                <a:solidFill>
                  <a:schemeClr val="tx2"/>
                </a:solidFill>
                <a:latin typeface="DINPro-Medium" panose="02000503030000020004" pitchFamily="50" charset="0"/>
              </a:defRPr>
            </a:lvl3pPr>
            <a:lvl4pPr marL="2311012" indent="0">
              <a:buNone/>
              <a:defRPr/>
            </a:lvl4pPr>
          </a:lstStyle>
          <a:p>
            <a:pPr lvl="0"/>
            <a:r>
              <a:rPr lang="en-US" dirty="0"/>
              <a:t>Edit Master Text Style</a:t>
            </a:r>
          </a:p>
        </p:txBody>
      </p:sp>
    </p:spTree>
    <p:extLst>
      <p:ext uri="{BB962C8B-B14F-4D97-AF65-F5344CB8AC3E}">
        <p14:creationId xmlns:p14="http://schemas.microsoft.com/office/powerpoint/2010/main" val="138805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AndSubtitle">
  <p:cSld name="TitleAndSubtitle">
    <p:bg>
      <p:bgPr>
        <a:solidFill>
          <a:schemeClr val="lt1"/>
        </a:solidFill>
        <a:effectLst/>
      </p:bgPr>
    </p:bg>
    <p:spTree>
      <p:nvGrpSpPr>
        <p:cNvPr id="1" name="Shape 25"/>
        <p:cNvGrpSpPr/>
        <p:nvPr/>
      </p:nvGrpSpPr>
      <p:grpSpPr>
        <a:xfrm>
          <a:off x="0" y="0"/>
          <a:ext cx="0" cy="0"/>
          <a:chOff x="0" y="0"/>
          <a:chExt cx="0" cy="0"/>
        </a:xfrm>
      </p:grpSpPr>
      <p:sp>
        <p:nvSpPr>
          <p:cNvPr id="26" name="Google Shape;26;p52"/>
          <p:cNvSpPr txBox="1">
            <a:spLocks noGrp="1"/>
          </p:cNvSpPr>
          <p:nvPr>
            <p:ph type="title"/>
          </p:nvPr>
        </p:nvSpPr>
        <p:spPr>
          <a:xfrm>
            <a:off x="553720" y="819363"/>
            <a:ext cx="11084560" cy="65659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2"/>
          <p:cNvSpPr txBox="1">
            <a:spLocks noGrp="1"/>
          </p:cNvSpPr>
          <p:nvPr>
            <p:ph type="body" idx="1"/>
          </p:nvPr>
        </p:nvSpPr>
        <p:spPr>
          <a:xfrm>
            <a:off x="553720" y="1399482"/>
            <a:ext cx="11084560" cy="5838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2667"/>
              <a:buFont typeface="Trebuchet MS"/>
              <a:buNone/>
              <a:defRPr sz="2667" b="0">
                <a:solidFill>
                  <a:schemeClr val="dk2"/>
                </a:solidFill>
                <a:latin typeface="Trebuchet MS"/>
                <a:ea typeface="Trebuchet MS"/>
                <a:cs typeface="Trebuchet MS"/>
                <a:sym typeface="Trebuchet MS"/>
              </a:defRPr>
            </a:lvl1pPr>
            <a:lvl2pPr marL="914400" lvl="1" indent="-228600" algn="ctr">
              <a:lnSpc>
                <a:spcPct val="90000"/>
              </a:lnSpc>
              <a:spcBef>
                <a:spcPts val="500"/>
              </a:spcBef>
              <a:spcAft>
                <a:spcPts val="0"/>
              </a:spcAft>
              <a:buClr>
                <a:schemeClr val="dk2"/>
              </a:buClr>
              <a:buSzPts val="3111"/>
              <a:buFont typeface="Trebuchet MS"/>
              <a:buNone/>
              <a:defRPr sz="3111">
                <a:solidFill>
                  <a:schemeClr val="dk2"/>
                </a:solidFill>
                <a:latin typeface="Trebuchet MS"/>
                <a:ea typeface="Trebuchet MS"/>
                <a:cs typeface="Trebuchet MS"/>
                <a:sym typeface="Trebuchet MS"/>
              </a:defRPr>
            </a:lvl2pPr>
            <a:lvl3pPr marL="1371600" lvl="2" indent="-228600" algn="ctr">
              <a:lnSpc>
                <a:spcPct val="90000"/>
              </a:lnSpc>
              <a:spcBef>
                <a:spcPts val="500"/>
              </a:spcBef>
              <a:spcAft>
                <a:spcPts val="0"/>
              </a:spcAft>
              <a:buClr>
                <a:schemeClr val="dk2"/>
              </a:buClr>
              <a:buSzPts val="3111"/>
              <a:buFont typeface="Trebuchet MS"/>
              <a:buNone/>
              <a:defRPr sz="3111">
                <a:solidFill>
                  <a:schemeClr val="dk2"/>
                </a:solidFill>
                <a:latin typeface="Trebuchet MS"/>
                <a:ea typeface="Trebuchet MS"/>
                <a:cs typeface="Trebuchet MS"/>
                <a:sym typeface="Trebuchet MS"/>
              </a:defRPr>
            </a:lvl3pPr>
            <a:lvl4pPr marL="1828800" lvl="3" indent="-228600" algn="ctr">
              <a:lnSpc>
                <a:spcPct val="90000"/>
              </a:lnSpc>
              <a:spcBef>
                <a:spcPts val="500"/>
              </a:spcBef>
              <a:spcAft>
                <a:spcPts val="0"/>
              </a:spcAft>
              <a:buClr>
                <a:schemeClr val="dk2"/>
              </a:buClr>
              <a:buSzPts val="3111"/>
              <a:buFont typeface="Trebuchet MS"/>
              <a:buNone/>
              <a:defRPr sz="3111">
                <a:solidFill>
                  <a:schemeClr val="dk2"/>
                </a:solidFill>
                <a:latin typeface="Trebuchet MS"/>
                <a:ea typeface="Trebuchet MS"/>
                <a:cs typeface="Trebuchet MS"/>
                <a:sym typeface="Trebuchet MS"/>
              </a:defRPr>
            </a:lvl4pPr>
            <a:lvl5pPr marL="2286000" lvl="4" indent="-228600" algn="ctr">
              <a:lnSpc>
                <a:spcPct val="90000"/>
              </a:lnSpc>
              <a:spcBef>
                <a:spcPts val="500"/>
              </a:spcBef>
              <a:spcAft>
                <a:spcPts val="0"/>
              </a:spcAft>
              <a:buClr>
                <a:schemeClr val="dk2"/>
              </a:buClr>
              <a:buSzPts val="3111"/>
              <a:buFont typeface="Trebuchet MS"/>
              <a:buNone/>
              <a:defRPr sz="3111">
                <a:solidFill>
                  <a:schemeClr val="dk2"/>
                </a:solidFill>
                <a:latin typeface="Trebuchet MS"/>
                <a:ea typeface="Trebuchet MS"/>
                <a:cs typeface="Trebuchet MS"/>
                <a:sym typeface="Trebuchet M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8839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53720" y="565362"/>
            <a:ext cx="11084667" cy="656667"/>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SzPts val="1400"/>
              <a:buNone/>
              <a:defRPr sz="4000" b="1" i="0" u="none" strike="noStrike" cap="none">
                <a:solidFill>
                  <a:schemeClr val="dk2"/>
                </a:solidFill>
                <a:latin typeface="Trebuchet MS"/>
                <a:ea typeface="Trebuchet MS"/>
                <a:cs typeface="Trebuchet MS"/>
                <a:sym typeface="Trebuchet MS"/>
              </a:defRPr>
            </a:lvl1pPr>
            <a:lvl2pPr marL="0" marR="0" lvl="1" indent="0" algn="l" rtl="0">
              <a:spcBef>
                <a:spcPts val="0"/>
              </a:spcBef>
              <a:spcAft>
                <a:spcPts val="0"/>
              </a:spcAft>
              <a:buSzPts val="1400"/>
              <a:buNone/>
              <a:defRPr sz="3556" b="1" i="0" u="none" strike="noStrike" cap="none">
                <a:solidFill>
                  <a:srgbClr val="73B900"/>
                </a:solidFill>
                <a:latin typeface="Arial"/>
                <a:ea typeface="Arial"/>
                <a:cs typeface="Arial"/>
                <a:sym typeface="Arial"/>
              </a:defRPr>
            </a:lvl2pPr>
            <a:lvl3pPr marL="0" marR="0" lvl="2" indent="0" algn="l" rtl="0">
              <a:spcBef>
                <a:spcPts val="0"/>
              </a:spcBef>
              <a:spcAft>
                <a:spcPts val="0"/>
              </a:spcAft>
              <a:buSzPts val="1400"/>
              <a:buNone/>
              <a:defRPr sz="3556" b="1" i="0" u="none" strike="noStrike" cap="none">
                <a:solidFill>
                  <a:srgbClr val="73B900"/>
                </a:solidFill>
                <a:latin typeface="Arial"/>
                <a:ea typeface="Arial"/>
                <a:cs typeface="Arial"/>
                <a:sym typeface="Arial"/>
              </a:defRPr>
            </a:lvl3pPr>
            <a:lvl4pPr marL="0" marR="0" lvl="3" indent="0" algn="l" rtl="0">
              <a:spcBef>
                <a:spcPts val="0"/>
              </a:spcBef>
              <a:spcAft>
                <a:spcPts val="0"/>
              </a:spcAft>
              <a:buSzPts val="1400"/>
              <a:buNone/>
              <a:defRPr sz="3556" b="1" i="0" u="none" strike="noStrike" cap="none">
                <a:solidFill>
                  <a:srgbClr val="73B900"/>
                </a:solidFill>
                <a:latin typeface="Arial"/>
                <a:ea typeface="Arial"/>
                <a:cs typeface="Arial"/>
                <a:sym typeface="Arial"/>
              </a:defRPr>
            </a:lvl4pPr>
            <a:lvl5pPr marL="0" marR="0" lvl="4" indent="0" algn="l" rtl="0">
              <a:spcBef>
                <a:spcPts val="0"/>
              </a:spcBef>
              <a:spcAft>
                <a:spcPts val="0"/>
              </a:spcAft>
              <a:buSzPts val="1400"/>
              <a:buNone/>
              <a:defRPr sz="3556" b="1" i="0" u="none" strike="noStrike" cap="none">
                <a:solidFill>
                  <a:srgbClr val="73B900"/>
                </a:solidFill>
                <a:latin typeface="Arial"/>
                <a:ea typeface="Arial"/>
                <a:cs typeface="Arial"/>
                <a:sym typeface="Arial"/>
              </a:defRPr>
            </a:lvl5pPr>
            <a:lvl6pPr marL="507995" marR="0" lvl="5" indent="0" algn="l" rtl="0">
              <a:spcBef>
                <a:spcPts val="0"/>
              </a:spcBef>
              <a:spcAft>
                <a:spcPts val="0"/>
              </a:spcAft>
              <a:buSzPts val="1400"/>
              <a:buNone/>
              <a:defRPr sz="3556" b="1" i="0" u="none" strike="noStrike" cap="none">
                <a:solidFill>
                  <a:srgbClr val="73B900"/>
                </a:solidFill>
                <a:latin typeface="Arial"/>
                <a:ea typeface="Arial"/>
                <a:cs typeface="Arial"/>
                <a:sym typeface="Arial"/>
              </a:defRPr>
            </a:lvl6pPr>
            <a:lvl7pPr marL="1015990" marR="0" lvl="6" indent="0" algn="l" rtl="0">
              <a:spcBef>
                <a:spcPts val="0"/>
              </a:spcBef>
              <a:spcAft>
                <a:spcPts val="0"/>
              </a:spcAft>
              <a:buSzPts val="1400"/>
              <a:buNone/>
              <a:defRPr sz="3556" b="1" i="0" u="none" strike="noStrike" cap="none">
                <a:solidFill>
                  <a:srgbClr val="73B900"/>
                </a:solidFill>
                <a:latin typeface="Arial"/>
                <a:ea typeface="Arial"/>
                <a:cs typeface="Arial"/>
                <a:sym typeface="Arial"/>
              </a:defRPr>
            </a:lvl7pPr>
            <a:lvl8pPr marL="1523985" marR="0" lvl="7" indent="0" algn="l" rtl="0">
              <a:spcBef>
                <a:spcPts val="0"/>
              </a:spcBef>
              <a:spcAft>
                <a:spcPts val="0"/>
              </a:spcAft>
              <a:buSzPts val="1400"/>
              <a:buNone/>
              <a:defRPr sz="3556" b="1" i="0" u="none" strike="noStrike" cap="none">
                <a:solidFill>
                  <a:srgbClr val="73B900"/>
                </a:solidFill>
                <a:latin typeface="Arial"/>
                <a:ea typeface="Arial"/>
                <a:cs typeface="Arial"/>
                <a:sym typeface="Arial"/>
              </a:defRPr>
            </a:lvl8pPr>
            <a:lvl9pPr marL="2031980" marR="0" lvl="8" indent="0" algn="l" rtl="0">
              <a:spcBef>
                <a:spcPts val="0"/>
              </a:spcBef>
              <a:spcAft>
                <a:spcPts val="0"/>
              </a:spcAft>
              <a:buSzPts val="1400"/>
              <a:buNone/>
              <a:defRPr sz="3556" b="1" i="0" u="none" strike="noStrike" cap="none">
                <a:solidFill>
                  <a:srgbClr val="73B900"/>
                </a:solidFill>
                <a:latin typeface="Arial"/>
                <a:ea typeface="Arial"/>
                <a:cs typeface="Arial"/>
                <a:sym typeface="Arial"/>
              </a:defRPr>
            </a:lvl9pPr>
          </a:lstStyle>
          <a:p>
            <a:endParaRPr/>
          </a:p>
        </p:txBody>
      </p:sp>
      <p:sp>
        <p:nvSpPr>
          <p:cNvPr id="38" name="Google Shape;38;p6"/>
          <p:cNvSpPr txBox="1">
            <a:spLocks noGrp="1"/>
          </p:cNvSpPr>
          <p:nvPr>
            <p:ph type="body" idx="1"/>
          </p:nvPr>
        </p:nvSpPr>
        <p:spPr>
          <a:xfrm>
            <a:off x="574167" y="1998039"/>
            <a:ext cx="11054000" cy="4132000"/>
          </a:xfrm>
          <a:prstGeom prst="rect">
            <a:avLst/>
          </a:prstGeom>
          <a:noFill/>
          <a:ln>
            <a:noFill/>
          </a:ln>
        </p:spPr>
        <p:txBody>
          <a:bodyPr spcFirstLastPara="1" wrap="square" lIns="91425" tIns="91425" rIns="91425" bIns="91425" anchor="t" anchorCtr="0">
            <a:noAutofit/>
          </a:bodyPr>
          <a:lstStyle>
            <a:lvl1pPr marL="507995" marR="0" lvl="0" indent="-253997" algn="l" rtl="0">
              <a:lnSpc>
                <a:spcPct val="90000"/>
              </a:lnSpc>
              <a:spcBef>
                <a:spcPts val="1000"/>
              </a:spcBef>
              <a:spcAft>
                <a:spcPts val="0"/>
              </a:spcAft>
              <a:buClr>
                <a:schemeClr val="dk1"/>
              </a:buClr>
              <a:buSzPts val="1400"/>
              <a:buFont typeface="Trebuchet MS"/>
              <a:buNone/>
              <a:defRPr sz="2222" b="0" i="0" u="none" strike="noStrike" cap="none">
                <a:solidFill>
                  <a:schemeClr val="dk2"/>
                </a:solidFill>
                <a:latin typeface="Trebuchet MS"/>
                <a:ea typeface="Trebuchet MS"/>
                <a:cs typeface="Trebuchet MS"/>
                <a:sym typeface="Trebuchet MS"/>
              </a:defRPr>
            </a:lvl1pPr>
            <a:lvl2pPr marL="1015990" marR="0" lvl="1" indent="-253997" algn="l" rtl="0">
              <a:lnSpc>
                <a:spcPct val="90000"/>
              </a:lnSpc>
              <a:spcBef>
                <a:spcPts val="1000"/>
              </a:spcBef>
              <a:spcAft>
                <a:spcPts val="0"/>
              </a:spcAft>
              <a:buClr>
                <a:schemeClr val="dk1"/>
              </a:buClr>
              <a:buSzPts val="1400"/>
              <a:buFont typeface="Trebuchet MS"/>
              <a:buNone/>
              <a:defRPr sz="2000" b="0" i="0" u="none" strike="noStrike" cap="none">
                <a:solidFill>
                  <a:schemeClr val="dk2"/>
                </a:solidFill>
                <a:latin typeface="Trebuchet MS"/>
                <a:ea typeface="Trebuchet MS"/>
                <a:cs typeface="Trebuchet MS"/>
                <a:sym typeface="Trebuchet MS"/>
              </a:defRPr>
            </a:lvl2pPr>
            <a:lvl3pPr marL="1523985" marR="0" lvl="2" indent="-253997" algn="l" rtl="0">
              <a:lnSpc>
                <a:spcPct val="90000"/>
              </a:lnSpc>
              <a:spcBef>
                <a:spcPts val="1000"/>
              </a:spcBef>
              <a:spcAft>
                <a:spcPts val="0"/>
              </a:spcAft>
              <a:buClr>
                <a:schemeClr val="dk1"/>
              </a:buClr>
              <a:buSzPts val="1400"/>
              <a:buFont typeface="Trebuchet MS"/>
              <a:buNone/>
              <a:defRPr sz="1778" b="0" i="0" u="none" strike="noStrike" cap="none">
                <a:solidFill>
                  <a:schemeClr val="dk2"/>
                </a:solidFill>
                <a:latin typeface="Trebuchet MS"/>
                <a:ea typeface="Trebuchet MS"/>
                <a:cs typeface="Trebuchet MS"/>
                <a:sym typeface="Trebuchet MS"/>
              </a:defRPr>
            </a:lvl3pPr>
            <a:lvl4pPr marL="2031980" marR="0" lvl="3" indent="-380996" algn="l" rtl="0">
              <a:spcBef>
                <a:spcPts val="1000"/>
              </a:spcBef>
              <a:spcAft>
                <a:spcPts val="0"/>
              </a:spcAft>
              <a:buClr>
                <a:schemeClr val="dk1"/>
              </a:buClr>
              <a:buSzPts val="1800"/>
              <a:buFont typeface="Noto Sans Symbols"/>
              <a:buChar char="▪"/>
              <a:defRPr sz="2000" b="0" i="0" u="none" strike="noStrike" cap="none">
                <a:solidFill>
                  <a:schemeClr val="lt1"/>
                </a:solidFill>
                <a:latin typeface="Trebuchet MS"/>
                <a:ea typeface="Trebuchet MS"/>
                <a:cs typeface="Trebuchet MS"/>
                <a:sym typeface="Trebuchet MS"/>
              </a:defRPr>
            </a:lvl4pPr>
            <a:lvl5pPr marL="2539975" marR="0" lvl="4" indent="-395107" algn="l" rtl="0">
              <a:spcBef>
                <a:spcPts val="444"/>
              </a:spcBef>
              <a:spcAft>
                <a:spcPts val="0"/>
              </a:spcAft>
              <a:buClr>
                <a:schemeClr val="dk1"/>
              </a:buClr>
              <a:buSzPts val="2000"/>
              <a:buFont typeface="Noto Sans Symbols"/>
              <a:buChar char="▪"/>
              <a:defRPr sz="2222" b="0" i="0" u="none" strike="noStrike" cap="none">
                <a:solidFill>
                  <a:schemeClr val="lt1"/>
                </a:solidFill>
                <a:latin typeface="Trebuchet MS"/>
                <a:ea typeface="Trebuchet MS"/>
                <a:cs typeface="Trebuchet MS"/>
                <a:sym typeface="Trebuchet MS"/>
              </a:defRPr>
            </a:lvl5pPr>
            <a:lvl6pPr marL="3047970" marR="0" lvl="5"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6pPr>
            <a:lvl7pPr marL="3555964" marR="0" lvl="6"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7pPr>
            <a:lvl8pPr marL="4063959" marR="0" lvl="7"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8pPr>
            <a:lvl9pPr marL="4571954" marR="0" lvl="8" indent="-395107" algn="l"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9pPr>
          </a:lstStyle>
          <a:p>
            <a:endParaRPr/>
          </a:p>
        </p:txBody>
      </p:sp>
      <p:sp>
        <p:nvSpPr>
          <p:cNvPr id="39" name="Google Shape;39;p6"/>
          <p:cNvSpPr txBox="1">
            <a:spLocks noGrp="1"/>
          </p:cNvSpPr>
          <p:nvPr>
            <p:ph type="body" idx="2"/>
          </p:nvPr>
        </p:nvSpPr>
        <p:spPr>
          <a:xfrm>
            <a:off x="553720" y="976148"/>
            <a:ext cx="11084667" cy="584000"/>
          </a:xfrm>
          <a:prstGeom prst="rect">
            <a:avLst/>
          </a:prstGeom>
          <a:noFill/>
          <a:ln>
            <a:noFill/>
          </a:ln>
        </p:spPr>
        <p:txBody>
          <a:bodyPr spcFirstLastPara="1" wrap="square" lIns="91425" tIns="91425" rIns="91425" bIns="91425" anchor="t" anchorCtr="0">
            <a:noAutofit/>
          </a:bodyPr>
          <a:lstStyle>
            <a:lvl1pPr marL="507995" marR="0" lvl="0" indent="-253997" rtl="0">
              <a:lnSpc>
                <a:spcPct val="90000"/>
              </a:lnSpc>
              <a:spcBef>
                <a:spcPts val="1000"/>
              </a:spcBef>
              <a:spcAft>
                <a:spcPts val="0"/>
              </a:spcAft>
              <a:buClr>
                <a:schemeClr val="dk1"/>
              </a:buClr>
              <a:buSzPts val="1400"/>
              <a:buFont typeface="Trebuchet MS"/>
              <a:buNone/>
              <a:defRPr sz="2667" b="0" i="0" u="none" strike="noStrike" cap="none">
                <a:solidFill>
                  <a:schemeClr val="lt2"/>
                </a:solidFill>
                <a:latin typeface="Trebuchet MS"/>
                <a:ea typeface="Trebuchet MS"/>
                <a:cs typeface="Trebuchet MS"/>
                <a:sym typeface="Trebuchet MS"/>
              </a:defRPr>
            </a:lvl1pPr>
            <a:lvl2pPr marL="1015990" marR="0" lvl="1" indent="-253997" rtl="0">
              <a:lnSpc>
                <a:spcPct val="90000"/>
              </a:lnSpc>
              <a:spcBef>
                <a:spcPts val="1000"/>
              </a:spcBef>
              <a:spcAft>
                <a:spcPts val="0"/>
              </a:spcAft>
              <a:buClr>
                <a:schemeClr val="dk1"/>
              </a:buClr>
              <a:buSzPts val="1400"/>
              <a:buFont typeface="Trebuchet MS"/>
              <a:buNone/>
              <a:defRPr sz="3111" b="0" i="0" u="none" strike="noStrike" cap="none">
                <a:solidFill>
                  <a:schemeClr val="lt2"/>
                </a:solidFill>
                <a:latin typeface="Trebuchet MS"/>
                <a:ea typeface="Trebuchet MS"/>
                <a:cs typeface="Trebuchet MS"/>
                <a:sym typeface="Trebuchet MS"/>
              </a:defRPr>
            </a:lvl2pPr>
            <a:lvl3pPr marL="1523985" marR="0" lvl="2" indent="-253997" rtl="0">
              <a:lnSpc>
                <a:spcPct val="90000"/>
              </a:lnSpc>
              <a:spcBef>
                <a:spcPts val="1000"/>
              </a:spcBef>
              <a:spcAft>
                <a:spcPts val="0"/>
              </a:spcAft>
              <a:buClr>
                <a:schemeClr val="dk1"/>
              </a:buClr>
              <a:buSzPts val="1400"/>
              <a:buFont typeface="Trebuchet MS"/>
              <a:buNone/>
              <a:defRPr sz="3111" b="0" i="0" u="none" strike="noStrike" cap="none">
                <a:solidFill>
                  <a:schemeClr val="lt2"/>
                </a:solidFill>
                <a:latin typeface="Trebuchet MS"/>
                <a:ea typeface="Trebuchet MS"/>
                <a:cs typeface="Trebuchet MS"/>
                <a:sym typeface="Trebuchet MS"/>
              </a:defRPr>
            </a:lvl3pPr>
            <a:lvl4pPr marL="2031980" marR="0" lvl="3" indent="-253997" rtl="0">
              <a:spcBef>
                <a:spcPts val="1000"/>
              </a:spcBef>
              <a:spcAft>
                <a:spcPts val="0"/>
              </a:spcAft>
              <a:buClr>
                <a:schemeClr val="lt2"/>
              </a:buClr>
              <a:buSzPts val="2000"/>
              <a:buFont typeface="Trebuchet MS"/>
              <a:buNone/>
              <a:defRPr sz="3111" b="0" i="0" u="none" strike="noStrike" cap="none">
                <a:solidFill>
                  <a:schemeClr val="lt2"/>
                </a:solidFill>
                <a:latin typeface="Trebuchet MS"/>
                <a:ea typeface="Trebuchet MS"/>
                <a:cs typeface="Trebuchet MS"/>
                <a:sym typeface="Trebuchet MS"/>
              </a:defRPr>
            </a:lvl4pPr>
            <a:lvl5pPr marL="2539975" marR="0" lvl="4" indent="-253997" rtl="0">
              <a:spcBef>
                <a:spcPts val="622"/>
              </a:spcBef>
              <a:spcAft>
                <a:spcPts val="0"/>
              </a:spcAft>
              <a:buClr>
                <a:schemeClr val="lt2"/>
              </a:buClr>
              <a:buSzPts val="2000"/>
              <a:buFont typeface="Trebuchet MS"/>
              <a:buNone/>
              <a:defRPr sz="3111" b="0" i="0" u="none" strike="noStrike" cap="none">
                <a:solidFill>
                  <a:schemeClr val="lt2"/>
                </a:solidFill>
                <a:latin typeface="Trebuchet MS"/>
                <a:ea typeface="Trebuchet MS"/>
                <a:cs typeface="Trebuchet MS"/>
                <a:sym typeface="Trebuchet MS"/>
              </a:defRPr>
            </a:lvl5pPr>
            <a:lvl6pPr marL="3047970" marR="0" lvl="5" indent="-395107"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6pPr>
            <a:lvl7pPr marL="3555964" marR="0" lvl="6" indent="-395107"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7pPr>
            <a:lvl8pPr marL="4063959" marR="0" lvl="7" indent="-395107"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8pPr>
            <a:lvl9pPr marL="4571954" marR="0" lvl="8" indent="-395107" rtl="0">
              <a:spcBef>
                <a:spcPts val="444"/>
              </a:spcBef>
              <a:spcAft>
                <a:spcPts val="0"/>
              </a:spcAft>
              <a:buClr>
                <a:schemeClr val="dk2"/>
              </a:buClr>
              <a:buSzPts val="2000"/>
              <a:buFont typeface="Trebuchet MS"/>
              <a:buChar char="»"/>
              <a:defRPr sz="2222" b="0" i="0" u="none" strike="noStrike" cap="none">
                <a:solidFill>
                  <a:schemeClr val="dk2"/>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2789122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26"/>
        <p:cNvGrpSpPr/>
        <p:nvPr/>
      </p:nvGrpSpPr>
      <p:grpSpPr>
        <a:xfrm>
          <a:off x="0" y="0"/>
          <a:ext cx="0" cy="0"/>
          <a:chOff x="0" y="0"/>
          <a:chExt cx="0" cy="0"/>
        </a:xfrm>
      </p:grpSpPr>
      <p:pic>
        <p:nvPicPr>
          <p:cNvPr id="127" name="Google Shape;127;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8" name="Google Shape;128;p18"/>
          <p:cNvSpPr/>
          <p:nvPr/>
        </p:nvSpPr>
        <p:spPr>
          <a:xfrm>
            <a:off x="2" y="0"/>
            <a:ext cx="12191999" cy="6858000"/>
          </a:xfrm>
          <a:prstGeom prst="rect">
            <a:avLst/>
          </a:prstGeom>
          <a:gradFill>
            <a:gsLst>
              <a:gs pos="0">
                <a:srgbClr val="000000">
                  <a:alpha val="0"/>
                </a:srgbClr>
              </a:gs>
              <a:gs pos="30000">
                <a:srgbClr val="000000">
                  <a:alpha val="0"/>
                </a:srgbClr>
              </a:gs>
              <a:gs pos="65000">
                <a:srgbClr val="000000">
                  <a:alpha val="63921"/>
                </a:srgbClr>
              </a:gs>
              <a:gs pos="100000">
                <a:srgbClr val="000000">
                  <a:alpha val="63921"/>
                </a:srgbClr>
              </a:gs>
            </a:gsLst>
            <a:lin ang="5400000" scaled="0"/>
          </a:gradFill>
          <a:ln>
            <a:noFill/>
          </a:ln>
        </p:spPr>
        <p:txBody>
          <a:bodyPr spcFirstLastPara="1" wrap="square" lIns="101583" tIns="50778" rIns="101583" bIns="50778" anchor="ctr" anchorCtr="0">
            <a:noAutofit/>
          </a:bodyPr>
          <a:lstStyle/>
          <a:p>
            <a:pPr marL="0" marR="0" lvl="0" indent="0" algn="ctr" rtl="0">
              <a:spcBef>
                <a:spcPts val="0"/>
              </a:spcBef>
              <a:spcAft>
                <a:spcPts val="0"/>
              </a:spcAft>
              <a:buNone/>
            </a:pPr>
            <a:endParaRPr sz="4889">
              <a:solidFill>
                <a:srgbClr val="FFFFFF"/>
              </a:solidFill>
              <a:latin typeface="Arial"/>
              <a:ea typeface="Arial"/>
              <a:cs typeface="Arial"/>
              <a:sym typeface="Arial"/>
            </a:endParaRPr>
          </a:p>
        </p:txBody>
      </p:sp>
      <p:sp>
        <p:nvSpPr>
          <p:cNvPr id="129" name="Google Shape;129;p18"/>
          <p:cNvSpPr/>
          <p:nvPr/>
        </p:nvSpPr>
        <p:spPr>
          <a:xfrm>
            <a:off x="1074640" y="0"/>
            <a:ext cx="11117360" cy="6858000"/>
          </a:xfrm>
          <a:prstGeom prst="rect">
            <a:avLst/>
          </a:prstGeom>
          <a:solidFill>
            <a:schemeClr val="dk1"/>
          </a:solidFill>
          <a:ln>
            <a:noFill/>
          </a:ln>
        </p:spPr>
        <p:txBody>
          <a:bodyPr spcFirstLastPara="1" wrap="square" lIns="101583" tIns="50778" rIns="101583" bIns="50778" anchor="ctr" anchorCtr="0">
            <a:noAutofit/>
          </a:bodyPr>
          <a:lstStyle/>
          <a:p>
            <a:pPr marL="0" marR="0" lvl="0" indent="0" algn="ctr" rtl="0">
              <a:spcBef>
                <a:spcPts val="0"/>
              </a:spcBef>
              <a:spcAft>
                <a:spcPts val="0"/>
              </a:spcAft>
              <a:buNone/>
            </a:pPr>
            <a:endParaRPr sz="4889">
              <a:solidFill>
                <a:srgbClr val="FFFFFF"/>
              </a:solidFill>
              <a:latin typeface="Arial"/>
              <a:ea typeface="Arial"/>
              <a:cs typeface="Arial"/>
              <a:sym typeface="Arial"/>
            </a:endParaRPr>
          </a:p>
        </p:txBody>
      </p:sp>
      <p:sp>
        <p:nvSpPr>
          <p:cNvPr id="130" name="Google Shape;130;p18"/>
          <p:cNvSpPr/>
          <p:nvPr/>
        </p:nvSpPr>
        <p:spPr>
          <a:xfrm rot="5400000" flipH="1">
            <a:off x="-2840512" y="2840512"/>
            <a:ext cx="6858002" cy="1176977"/>
          </a:xfrm>
          <a:prstGeom prst="rect">
            <a:avLst/>
          </a:prstGeom>
          <a:gradFill>
            <a:gsLst>
              <a:gs pos="0">
                <a:srgbClr val="000000">
                  <a:alpha val="80000"/>
                </a:srgbClr>
              </a:gs>
              <a:gs pos="100000">
                <a:srgbClr val="000000">
                  <a:alpha val="0"/>
                </a:srgbClr>
              </a:gs>
            </a:gsLst>
            <a:lin ang="16200000" scaled="0"/>
          </a:gradFill>
          <a:ln>
            <a:noFill/>
          </a:ln>
        </p:spPr>
        <p:txBody>
          <a:bodyPr spcFirstLastPara="1" wrap="square" lIns="101583" tIns="50778" rIns="101583" bIns="50778"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131" name="Google Shape;131;p18"/>
          <p:cNvSpPr txBox="1">
            <a:spLocks noGrp="1"/>
          </p:cNvSpPr>
          <p:nvPr>
            <p:ph type="title"/>
          </p:nvPr>
        </p:nvSpPr>
        <p:spPr>
          <a:xfrm rot="-5400000">
            <a:off x="-2367318" y="2494319"/>
            <a:ext cx="5921503" cy="1186862"/>
          </a:xfrm>
          <a:prstGeom prst="rect">
            <a:avLst/>
          </a:prstGeom>
          <a:noFill/>
          <a:ln>
            <a:noFill/>
          </a:ln>
        </p:spPr>
        <p:txBody>
          <a:bodyPr spcFirstLastPara="1" wrap="square" lIns="91425" tIns="91425" rIns="91425" bIns="91425" anchor="t" anchorCtr="0">
            <a:noAutofit/>
          </a:bodyPr>
          <a:lstStyle>
            <a:lvl1pPr marL="0" marR="0" lvl="0" indent="0" algn="r" rtl="0">
              <a:lnSpc>
                <a:spcPct val="90000"/>
              </a:lnSpc>
              <a:spcBef>
                <a:spcPts val="0"/>
              </a:spcBef>
              <a:spcAft>
                <a:spcPts val="0"/>
              </a:spcAft>
              <a:buSzPts val="1400"/>
              <a:buNone/>
              <a:defRPr sz="3556" b="0" i="0" u="none" strike="noStrike" cap="none">
                <a:solidFill>
                  <a:schemeClr val="lt1"/>
                </a:solidFill>
                <a:latin typeface="Trebuchet MS"/>
                <a:ea typeface="Trebuchet MS"/>
                <a:cs typeface="Trebuchet MS"/>
                <a:sym typeface="Trebuchet MS"/>
              </a:defRPr>
            </a:lvl1pPr>
            <a:lvl2pPr marL="0" marR="0" lvl="1" indent="0" algn="ctr" rtl="0">
              <a:spcBef>
                <a:spcPts val="0"/>
              </a:spcBef>
              <a:spcAft>
                <a:spcPts val="0"/>
              </a:spcAft>
              <a:buSzPts val="1400"/>
              <a:buNone/>
              <a:defRPr sz="4889" b="0" i="0" u="none" strike="noStrike" cap="none">
                <a:solidFill>
                  <a:schemeClr val="accent1"/>
                </a:solidFill>
                <a:latin typeface="Trebuchet MS"/>
                <a:ea typeface="Trebuchet MS"/>
                <a:cs typeface="Trebuchet MS"/>
                <a:sym typeface="Trebuchet MS"/>
              </a:defRPr>
            </a:lvl2pPr>
            <a:lvl3pPr marL="0" marR="0" lvl="2" indent="0" algn="ctr" rtl="0">
              <a:spcBef>
                <a:spcPts val="0"/>
              </a:spcBef>
              <a:spcAft>
                <a:spcPts val="0"/>
              </a:spcAft>
              <a:buSzPts val="1400"/>
              <a:buNone/>
              <a:defRPr sz="4889" b="0" i="0" u="none" strike="noStrike" cap="none">
                <a:solidFill>
                  <a:schemeClr val="accent1"/>
                </a:solidFill>
                <a:latin typeface="Trebuchet MS"/>
                <a:ea typeface="Trebuchet MS"/>
                <a:cs typeface="Trebuchet MS"/>
                <a:sym typeface="Trebuchet MS"/>
              </a:defRPr>
            </a:lvl3pPr>
            <a:lvl4pPr marL="0" marR="0" lvl="3" indent="0" algn="ctr" rtl="0">
              <a:spcBef>
                <a:spcPts val="0"/>
              </a:spcBef>
              <a:spcAft>
                <a:spcPts val="0"/>
              </a:spcAft>
              <a:buSzPts val="1400"/>
              <a:buNone/>
              <a:defRPr sz="4889" b="0" i="0" u="none" strike="noStrike" cap="none">
                <a:solidFill>
                  <a:schemeClr val="accent1"/>
                </a:solidFill>
                <a:latin typeface="Trebuchet MS"/>
                <a:ea typeface="Trebuchet MS"/>
                <a:cs typeface="Trebuchet MS"/>
                <a:sym typeface="Trebuchet MS"/>
              </a:defRPr>
            </a:lvl4pPr>
            <a:lvl5pPr marL="0" marR="0" lvl="4" indent="0" algn="ctr" rtl="0">
              <a:spcBef>
                <a:spcPts val="0"/>
              </a:spcBef>
              <a:spcAft>
                <a:spcPts val="0"/>
              </a:spcAft>
              <a:buSzPts val="1400"/>
              <a:buNone/>
              <a:defRPr sz="4889" b="0" i="0" u="none" strike="noStrike" cap="none">
                <a:solidFill>
                  <a:schemeClr val="accent1"/>
                </a:solidFill>
                <a:latin typeface="Trebuchet MS"/>
                <a:ea typeface="Trebuchet MS"/>
                <a:cs typeface="Trebuchet MS"/>
                <a:sym typeface="Trebuchet MS"/>
              </a:defRPr>
            </a:lvl5pPr>
            <a:lvl6pPr marL="507995" marR="0" lvl="5" indent="0" algn="ctr" rtl="0">
              <a:spcBef>
                <a:spcPts val="0"/>
              </a:spcBef>
              <a:spcAft>
                <a:spcPts val="0"/>
              </a:spcAft>
              <a:buSzPts val="1400"/>
              <a:buNone/>
              <a:defRPr sz="4889" b="0" i="0" u="none" strike="noStrike" cap="none">
                <a:solidFill>
                  <a:schemeClr val="accent1"/>
                </a:solidFill>
                <a:latin typeface="Calibri"/>
                <a:ea typeface="Calibri"/>
                <a:cs typeface="Calibri"/>
                <a:sym typeface="Calibri"/>
              </a:defRPr>
            </a:lvl6pPr>
            <a:lvl7pPr marL="1015990" marR="0" lvl="6" indent="0" algn="ctr" rtl="0">
              <a:spcBef>
                <a:spcPts val="0"/>
              </a:spcBef>
              <a:spcAft>
                <a:spcPts val="0"/>
              </a:spcAft>
              <a:buSzPts val="1400"/>
              <a:buNone/>
              <a:defRPr sz="4889" b="0" i="0" u="none" strike="noStrike" cap="none">
                <a:solidFill>
                  <a:schemeClr val="accent1"/>
                </a:solidFill>
                <a:latin typeface="Calibri"/>
                <a:ea typeface="Calibri"/>
                <a:cs typeface="Calibri"/>
                <a:sym typeface="Calibri"/>
              </a:defRPr>
            </a:lvl7pPr>
            <a:lvl8pPr marL="1523985" marR="0" lvl="7" indent="0" algn="ctr" rtl="0">
              <a:spcBef>
                <a:spcPts val="0"/>
              </a:spcBef>
              <a:spcAft>
                <a:spcPts val="0"/>
              </a:spcAft>
              <a:buSzPts val="1400"/>
              <a:buNone/>
              <a:defRPr sz="4889" b="0" i="0" u="none" strike="noStrike" cap="none">
                <a:solidFill>
                  <a:schemeClr val="accent1"/>
                </a:solidFill>
                <a:latin typeface="Calibri"/>
                <a:ea typeface="Calibri"/>
                <a:cs typeface="Calibri"/>
                <a:sym typeface="Calibri"/>
              </a:defRPr>
            </a:lvl8pPr>
            <a:lvl9pPr marL="2031980" marR="0" lvl="8" indent="0" algn="ctr" rtl="0">
              <a:spcBef>
                <a:spcPts val="0"/>
              </a:spcBef>
              <a:spcAft>
                <a:spcPts val="0"/>
              </a:spcAft>
              <a:buSzPts val="1400"/>
              <a:buNone/>
              <a:defRPr sz="4889" b="0" i="0" u="none" strike="noStrike" cap="none">
                <a:solidFill>
                  <a:schemeClr val="accent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70646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244D1-6BDD-4FE7-88D1-FEA02EA551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A9A1E-AE8A-4D1A-8D66-435240A44D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2797C-AEE5-43FE-B439-6AFB040DEF08}"/>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5" name="Footer Placeholder 4">
            <a:extLst>
              <a:ext uri="{FF2B5EF4-FFF2-40B4-BE49-F238E27FC236}">
                <a16:creationId xmlns:a16="http://schemas.microsoft.com/office/drawing/2014/main" id="{B70CE240-EE33-43B4-88AB-40E5B0EB0C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B6540F-5785-4B74-B697-F2E64AFF6EAD}"/>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34506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305AD-C25D-44E6-9F67-CEE2EEA62E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59E44-D190-4A6B-8C77-508A5976CB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7EC821-E507-409C-A00A-4CFC0DFBC52D}"/>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5" name="Footer Placeholder 4">
            <a:extLst>
              <a:ext uri="{FF2B5EF4-FFF2-40B4-BE49-F238E27FC236}">
                <a16:creationId xmlns:a16="http://schemas.microsoft.com/office/drawing/2014/main" id="{9920F40D-8159-4D75-9250-B4691350D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0FC1D-74EB-4310-863B-E1BB69945FDF}"/>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248762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E8F49-082F-4269-84F3-C58807AB2F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C2CC6-1609-4B81-AD89-F5238B6153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0D145-7254-4C5A-AFEF-98784D5CE9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4A3D56-A1ED-4B35-AC6C-2229551215FC}"/>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6" name="Footer Placeholder 5">
            <a:extLst>
              <a:ext uri="{FF2B5EF4-FFF2-40B4-BE49-F238E27FC236}">
                <a16:creationId xmlns:a16="http://schemas.microsoft.com/office/drawing/2014/main" id="{549A5C7D-E3E1-4A3E-84DB-DDA864164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7178EC-9E20-4093-A348-2428A39E3D40}"/>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317562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F13BF-AA99-4082-915E-C064F821FB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76FB9B-17F7-491D-8722-707CAC671C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18CCE3-FD68-4A5C-BEF9-FDEFECA3A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D1306D-F9FA-43DE-A36F-639916CB48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41E885-4580-494C-9141-2911AC457B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99A140-38BB-4907-8E08-FFDF899A8FE8}"/>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8" name="Footer Placeholder 7">
            <a:extLst>
              <a:ext uri="{FF2B5EF4-FFF2-40B4-BE49-F238E27FC236}">
                <a16:creationId xmlns:a16="http://schemas.microsoft.com/office/drawing/2014/main" id="{2575E898-07AD-479B-9EBF-4A7F0E305F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40DFE2-74B3-4364-9FE2-C534203CF002}"/>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3664410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C1D9-713B-4026-8C12-E5C95E232E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033232-7595-4135-A90A-2EB114417532}"/>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4" name="Footer Placeholder 3">
            <a:extLst>
              <a:ext uri="{FF2B5EF4-FFF2-40B4-BE49-F238E27FC236}">
                <a16:creationId xmlns:a16="http://schemas.microsoft.com/office/drawing/2014/main" id="{63DC6D3F-A015-4C3E-9B06-EB0C650014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F8475A-C060-4A61-A10A-841F16AB9C99}"/>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4016371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96678-CE08-4B28-9107-9590D07DA361}"/>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3" name="Footer Placeholder 2">
            <a:extLst>
              <a:ext uri="{FF2B5EF4-FFF2-40B4-BE49-F238E27FC236}">
                <a16:creationId xmlns:a16="http://schemas.microsoft.com/office/drawing/2014/main" id="{099CE02F-D46C-42C0-B31A-8C1859ACB8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4D2A37-8D9F-467F-B121-B55F9E4B7552}"/>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1274549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9B9C-40A3-4C06-AF1B-11ABC827D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BD1CF3-5ACA-4D88-A1D3-FDCD72D29B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F37E61-B1CC-4FA2-8914-37C3DBBB4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5A9AED-B299-431E-B41C-EE68B2DFBE4A}"/>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6" name="Footer Placeholder 5">
            <a:extLst>
              <a:ext uri="{FF2B5EF4-FFF2-40B4-BE49-F238E27FC236}">
                <a16:creationId xmlns:a16="http://schemas.microsoft.com/office/drawing/2014/main" id="{1AB6BF1A-E69F-4833-A066-587F3ADAC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657D6-8BAC-4816-A8D1-118C6177A1C9}"/>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4080893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A6DF-E38C-40ED-9430-2CC0D22DE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02C867-E180-42AB-9579-E019742CC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454C13-6FF2-4CD8-8525-CC3E2ACBA8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23A07-E0CE-440C-9FC0-9AA67F7A438C}"/>
              </a:ext>
            </a:extLst>
          </p:cNvPr>
          <p:cNvSpPr>
            <a:spLocks noGrp="1"/>
          </p:cNvSpPr>
          <p:nvPr>
            <p:ph type="dt" sz="half" idx="10"/>
          </p:nvPr>
        </p:nvSpPr>
        <p:spPr/>
        <p:txBody>
          <a:bodyPr/>
          <a:lstStyle/>
          <a:p>
            <a:fld id="{E97D29CA-DD33-443C-B473-9CA7B3809DD7}" type="datetimeFigureOut">
              <a:rPr lang="en-US" smtClean="0"/>
              <a:t>4/22/2022</a:t>
            </a:fld>
            <a:endParaRPr lang="en-US"/>
          </a:p>
        </p:txBody>
      </p:sp>
      <p:sp>
        <p:nvSpPr>
          <p:cNvPr id="6" name="Footer Placeholder 5">
            <a:extLst>
              <a:ext uri="{FF2B5EF4-FFF2-40B4-BE49-F238E27FC236}">
                <a16:creationId xmlns:a16="http://schemas.microsoft.com/office/drawing/2014/main" id="{6A55C53E-B408-4D44-8A19-C3327FFD8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9ED03-7886-4202-BFE7-2025006394A6}"/>
              </a:ext>
            </a:extLst>
          </p:cNvPr>
          <p:cNvSpPr>
            <a:spLocks noGrp="1"/>
          </p:cNvSpPr>
          <p:nvPr>
            <p:ph type="sldNum" sz="quarter" idx="12"/>
          </p:nvPr>
        </p:nvSpPr>
        <p:spPr/>
        <p:txBody>
          <a:bodyPr/>
          <a:lstStyle/>
          <a:p>
            <a:fld id="{C733D18F-A469-4B51-8A20-E30C377CE08E}" type="slidenum">
              <a:rPr lang="en-US" smtClean="0"/>
              <a:t>‹#›</a:t>
            </a:fld>
            <a:endParaRPr lang="en-US"/>
          </a:p>
        </p:txBody>
      </p:sp>
    </p:spTree>
    <p:extLst>
      <p:ext uri="{BB962C8B-B14F-4D97-AF65-F5344CB8AC3E}">
        <p14:creationId xmlns:p14="http://schemas.microsoft.com/office/powerpoint/2010/main" val="55159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AB8EAA-F613-4677-9FA7-7B9B12B309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040EC4-989E-4298-96B6-C04540B66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BD79D-810E-448F-A95F-5AE8717202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D29CA-DD33-443C-B473-9CA7B3809DD7}" type="datetimeFigureOut">
              <a:rPr lang="en-US" smtClean="0"/>
              <a:t>4/22/2022</a:t>
            </a:fld>
            <a:endParaRPr lang="en-US"/>
          </a:p>
        </p:txBody>
      </p:sp>
      <p:sp>
        <p:nvSpPr>
          <p:cNvPr id="5" name="Footer Placeholder 4">
            <a:extLst>
              <a:ext uri="{FF2B5EF4-FFF2-40B4-BE49-F238E27FC236}">
                <a16:creationId xmlns:a16="http://schemas.microsoft.com/office/drawing/2014/main" id="{CD0499E0-FEB0-4D87-9E42-9E9E9FE60D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E5A810-607B-4F0A-AB4F-EFEA10DCB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3D18F-A469-4B51-8A20-E30C377CE08E}" type="slidenum">
              <a:rPr lang="en-US" smtClean="0"/>
              <a:t>‹#›</a:t>
            </a:fld>
            <a:endParaRPr lang="en-US"/>
          </a:p>
        </p:txBody>
      </p:sp>
    </p:spTree>
    <p:extLst>
      <p:ext uri="{BB962C8B-B14F-4D97-AF65-F5344CB8AC3E}">
        <p14:creationId xmlns:p14="http://schemas.microsoft.com/office/powerpoint/2010/main" val="530173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hyperlink" Target="http://www.google.com/url?sa=i&amp;rct=j&amp;q=ansys+fluent&amp;source=images&amp;cd=&amp;docid=cTyW4gKCY--HsM&amp;tbnid=0IgIHglXLy__7M:&amp;ved=0CAUQjRw&amp;url=http://mitsolar.blogspot.com/2012/12/youve-heard-plans-from-julia-we-race.html&amp;ei=qsNFUbSLG9TKyQGh8oDoAg&amp;bvm=bv.43828540,d.aWc&amp;psig=AFQjCNFIkjn8ObcOSCNw8yOkgXL00k-yPw&amp;ust=1363612962224579"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hyperlink" Target="https://bit.ly/cghistory" TargetMode="Externa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hyperlink" Target="http://bit.ly/rtrtinfo"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F1F3-AA30-47FA-B12F-B1617B809DDC}"/>
              </a:ext>
            </a:extLst>
          </p:cNvPr>
          <p:cNvSpPr>
            <a:spLocks noGrp="1"/>
          </p:cNvSpPr>
          <p:nvPr>
            <p:ph type="ctrTitle"/>
          </p:nvPr>
        </p:nvSpPr>
        <p:spPr/>
        <p:txBody>
          <a:bodyPr/>
          <a:lstStyle/>
          <a:p>
            <a:r>
              <a:rPr lang="en-US" dirty="0"/>
              <a:t>Ray Tracing and the Universe</a:t>
            </a:r>
          </a:p>
        </p:txBody>
      </p:sp>
      <p:sp>
        <p:nvSpPr>
          <p:cNvPr id="3" name="Subtitle 2">
            <a:extLst>
              <a:ext uri="{FF2B5EF4-FFF2-40B4-BE49-F238E27FC236}">
                <a16:creationId xmlns:a16="http://schemas.microsoft.com/office/drawing/2014/main" id="{66C0D0F1-E9BD-4E42-931D-BAF6E3DE90B7}"/>
              </a:ext>
            </a:extLst>
          </p:cNvPr>
          <p:cNvSpPr>
            <a:spLocks noGrp="1"/>
          </p:cNvSpPr>
          <p:nvPr>
            <p:ph type="subTitle" idx="1"/>
          </p:nvPr>
        </p:nvSpPr>
        <p:spPr/>
        <p:txBody>
          <a:bodyPr/>
          <a:lstStyle/>
          <a:p>
            <a:r>
              <a:rPr lang="en-US" dirty="0"/>
              <a:t>Eric Haines</a:t>
            </a:r>
          </a:p>
          <a:p>
            <a:r>
              <a:rPr lang="en-US" dirty="0"/>
              <a:t>Distinguished Engineer</a:t>
            </a:r>
          </a:p>
          <a:p>
            <a:r>
              <a:rPr lang="en-US" dirty="0"/>
              <a:t>NVIDIA</a:t>
            </a:r>
          </a:p>
        </p:txBody>
      </p:sp>
    </p:spTree>
    <p:extLst>
      <p:ext uri="{BB962C8B-B14F-4D97-AF65-F5344CB8AC3E}">
        <p14:creationId xmlns:p14="http://schemas.microsoft.com/office/powerpoint/2010/main" val="1546374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6"/>
          <p:cNvSpPr/>
          <p:nvPr/>
        </p:nvSpPr>
        <p:spPr>
          <a:xfrm>
            <a:off x="942376" y="2624366"/>
            <a:ext cx="964800" cy="96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300" dirty="0">
                <a:solidFill>
                  <a:schemeClr val="dk1"/>
                </a:solidFill>
                <a:latin typeface="Calibri"/>
                <a:ea typeface="Calibri"/>
                <a:cs typeface="Calibri"/>
                <a:sym typeface="Calibri"/>
              </a:rPr>
              <a:t>eye</a:t>
            </a:r>
            <a:endParaRPr sz="2300" dirty="0">
              <a:solidFill>
                <a:schemeClr val="dk1"/>
              </a:solidFill>
              <a:latin typeface="Calibri"/>
              <a:ea typeface="Calibri"/>
              <a:cs typeface="Calibri"/>
              <a:sym typeface="Calibri"/>
            </a:endParaRPr>
          </a:p>
        </p:txBody>
      </p:sp>
      <p:sp>
        <p:nvSpPr>
          <p:cNvPr id="276" name="Google Shape;276;p16"/>
          <p:cNvSpPr/>
          <p:nvPr/>
        </p:nvSpPr>
        <p:spPr>
          <a:xfrm>
            <a:off x="2585022" y="719200"/>
            <a:ext cx="765600" cy="710800"/>
          </a:xfrm>
          <a:prstGeom prst="sun">
            <a:avLst>
              <a:gd name="adj" fmla="val 25000"/>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277" name="Google Shape;277;p16"/>
          <p:cNvSpPr/>
          <p:nvPr/>
        </p:nvSpPr>
        <p:spPr>
          <a:xfrm>
            <a:off x="4728733" y="3269000"/>
            <a:ext cx="2393600" cy="23936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glass</a:t>
            </a:r>
            <a:endParaRPr sz="3200" b="1">
              <a:solidFill>
                <a:schemeClr val="dk1"/>
              </a:solidFill>
              <a:latin typeface="Calibri"/>
              <a:ea typeface="Calibri"/>
              <a:cs typeface="Calibri"/>
              <a:sym typeface="Calibri"/>
            </a:endParaRPr>
          </a:p>
        </p:txBody>
      </p:sp>
      <p:sp>
        <p:nvSpPr>
          <p:cNvPr id="278" name="Google Shape;278;p16"/>
          <p:cNvSpPr/>
          <p:nvPr/>
        </p:nvSpPr>
        <p:spPr>
          <a:xfrm>
            <a:off x="4447799" y="636382"/>
            <a:ext cx="951455" cy="16812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279" name="Google Shape;279;p16"/>
          <p:cNvSpPr/>
          <p:nvPr/>
        </p:nvSpPr>
        <p:spPr>
          <a:xfrm rot="-5400000">
            <a:off x="7919326" y="2779090"/>
            <a:ext cx="3073507" cy="215049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280" name="Google Shape;280;p16"/>
          <p:cNvCxnSpPr/>
          <p:nvPr/>
        </p:nvCxnSpPr>
        <p:spPr>
          <a:xfrm rot="10800000">
            <a:off x="3165677" y="1430000"/>
            <a:ext cx="1628392" cy="3377131"/>
          </a:xfrm>
          <a:prstGeom prst="straightConnector1">
            <a:avLst/>
          </a:prstGeom>
          <a:noFill/>
          <a:ln w="28575" cap="flat" cmpd="sng">
            <a:solidFill>
              <a:srgbClr val="BF9000"/>
            </a:solidFill>
            <a:prstDash val="solid"/>
            <a:round/>
            <a:headEnd type="none" w="sm" len="sm"/>
            <a:tailEnd type="triangle" w="lg" len="lg"/>
          </a:ln>
        </p:spPr>
      </p:cxnSp>
      <p:cxnSp>
        <p:nvCxnSpPr>
          <p:cNvPr id="281" name="Google Shape;281;p16"/>
          <p:cNvCxnSpPr/>
          <p:nvPr/>
        </p:nvCxnSpPr>
        <p:spPr>
          <a:xfrm>
            <a:off x="1907176" y="3106767"/>
            <a:ext cx="2886893" cy="1700364"/>
          </a:xfrm>
          <a:prstGeom prst="straightConnector1">
            <a:avLst/>
          </a:prstGeom>
          <a:noFill/>
          <a:ln w="28575" cap="flat" cmpd="sng">
            <a:solidFill>
              <a:srgbClr val="0000FF"/>
            </a:solidFill>
            <a:prstDash val="solid"/>
            <a:round/>
            <a:headEnd type="none" w="sm" len="sm"/>
            <a:tailEnd type="triangle" w="lg" len="lg"/>
          </a:ln>
        </p:spPr>
      </p:cxnSp>
      <p:sp>
        <p:nvSpPr>
          <p:cNvPr id="282" name="Google Shape;282;p16"/>
          <p:cNvSpPr/>
          <p:nvPr/>
        </p:nvSpPr>
        <p:spPr>
          <a:xfrm>
            <a:off x="1711234" y="2964083"/>
            <a:ext cx="195942" cy="30491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83" name="Google Shape;283;p16"/>
          <p:cNvCxnSpPr/>
          <p:nvPr/>
        </p:nvCxnSpPr>
        <p:spPr>
          <a:xfrm>
            <a:off x="4794069" y="4807131"/>
            <a:ext cx="2220685" cy="141070"/>
          </a:xfrm>
          <a:prstGeom prst="straightConnector1">
            <a:avLst/>
          </a:prstGeom>
          <a:noFill/>
          <a:ln w="28575" cap="flat" cmpd="sng">
            <a:solidFill>
              <a:srgbClr val="0000FF"/>
            </a:solidFill>
            <a:prstDash val="solid"/>
            <a:round/>
            <a:headEnd type="none" w="sm" len="sm"/>
            <a:tailEnd type="triangle" w="lg" len="lg"/>
          </a:ln>
        </p:spPr>
      </p:cxnSp>
      <p:cxnSp>
        <p:nvCxnSpPr>
          <p:cNvPr id="284" name="Google Shape;284;p16"/>
          <p:cNvCxnSpPr/>
          <p:nvPr/>
        </p:nvCxnSpPr>
        <p:spPr>
          <a:xfrm rot="10800000">
            <a:off x="3314250" y="1358249"/>
            <a:ext cx="3700504" cy="3591543"/>
          </a:xfrm>
          <a:prstGeom prst="straightConnector1">
            <a:avLst/>
          </a:prstGeom>
          <a:noFill/>
          <a:ln w="28575" cap="flat" cmpd="sng">
            <a:solidFill>
              <a:srgbClr val="BF9000"/>
            </a:solidFill>
            <a:prstDash val="solid"/>
            <a:round/>
            <a:headEnd type="none" w="sm" len="sm"/>
            <a:tailEnd type="triangle" w="lg" len="lg"/>
          </a:ln>
        </p:spPr>
      </p:cxnSp>
      <p:cxnSp>
        <p:nvCxnSpPr>
          <p:cNvPr id="285" name="Google Shape;285;p16"/>
          <p:cNvCxnSpPr/>
          <p:nvPr/>
        </p:nvCxnSpPr>
        <p:spPr>
          <a:xfrm rot="10800000" flipH="1">
            <a:off x="7014754" y="4310743"/>
            <a:ext cx="1658983" cy="632058"/>
          </a:xfrm>
          <a:prstGeom prst="straightConnector1">
            <a:avLst/>
          </a:prstGeom>
          <a:noFill/>
          <a:ln w="28575" cap="flat" cmpd="sng">
            <a:solidFill>
              <a:srgbClr val="0000FF"/>
            </a:solidFill>
            <a:prstDash val="solid"/>
            <a:round/>
            <a:headEnd type="none" w="sm" len="sm"/>
            <a:tailEnd type="triangle" w="lg" len="lg"/>
          </a:ln>
        </p:spPr>
      </p:cxnSp>
      <p:cxnSp>
        <p:nvCxnSpPr>
          <p:cNvPr id="286" name="Google Shape;286;p16"/>
          <p:cNvCxnSpPr/>
          <p:nvPr/>
        </p:nvCxnSpPr>
        <p:spPr>
          <a:xfrm rot="10800000">
            <a:off x="5240174" y="2317582"/>
            <a:ext cx="3433563" cy="1993161"/>
          </a:xfrm>
          <a:prstGeom prst="straightConnector1">
            <a:avLst/>
          </a:prstGeom>
          <a:noFill/>
          <a:ln w="28575" cap="flat" cmpd="sng">
            <a:solidFill>
              <a:srgbClr val="BF9000"/>
            </a:solidFill>
            <a:prstDash val="solid"/>
            <a:round/>
            <a:headEnd type="none" w="sm" len="sm"/>
            <a:tailEnd type="triangle" w="lg" len="lg"/>
          </a:ln>
        </p:spPr>
      </p:cxnSp>
      <p:cxnSp>
        <p:nvCxnSpPr>
          <p:cNvPr id="287" name="Google Shape;287;p16"/>
          <p:cNvCxnSpPr/>
          <p:nvPr/>
        </p:nvCxnSpPr>
        <p:spPr>
          <a:xfrm rot="10800000">
            <a:off x="3357599" y="1288642"/>
            <a:ext cx="1817239" cy="963588"/>
          </a:xfrm>
          <a:prstGeom prst="straightConnector1">
            <a:avLst/>
          </a:prstGeom>
          <a:noFill/>
          <a:ln w="15875" cap="flat" cmpd="sng">
            <a:solidFill>
              <a:srgbClr val="BF9000"/>
            </a:solidFill>
            <a:prstDash val="lgDash"/>
            <a:round/>
            <a:headEnd type="none" w="sm" len="sm"/>
            <a:tailEnd type="triangle" w="lg" len="lg"/>
          </a:ln>
        </p:spPr>
      </p:cxnSp>
      <p:sp>
        <p:nvSpPr>
          <p:cNvPr id="288" name="Google Shape;288;p16"/>
          <p:cNvSpPr txBox="1"/>
          <p:nvPr/>
        </p:nvSpPr>
        <p:spPr>
          <a:xfrm>
            <a:off x="3664614" y="2603210"/>
            <a:ext cx="122790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shadow rays</a:t>
            </a:r>
            <a:endParaRPr/>
          </a:p>
        </p:txBody>
      </p:sp>
      <p:cxnSp>
        <p:nvCxnSpPr>
          <p:cNvPr id="289" name="Google Shape;289;p16"/>
          <p:cNvCxnSpPr>
            <a:endCxn id="277" idx="0"/>
          </p:cNvCxnSpPr>
          <p:nvPr/>
        </p:nvCxnSpPr>
        <p:spPr>
          <a:xfrm rot="10800000">
            <a:off x="5925533" y="3269000"/>
            <a:ext cx="1089300" cy="1680900"/>
          </a:xfrm>
          <a:prstGeom prst="straightConnector1">
            <a:avLst/>
          </a:prstGeom>
          <a:noFill/>
          <a:ln w="28575" cap="flat" cmpd="sng">
            <a:solidFill>
              <a:srgbClr val="0000FF"/>
            </a:solidFill>
            <a:prstDash val="solid"/>
            <a:round/>
            <a:headEnd type="none" w="sm" len="sm"/>
            <a:tailEnd type="triangle" w="lg" len="lg"/>
          </a:ln>
        </p:spPr>
      </p:cxnSp>
      <p:cxnSp>
        <p:nvCxnSpPr>
          <p:cNvPr id="290" name="Google Shape;290;p16"/>
          <p:cNvCxnSpPr/>
          <p:nvPr/>
        </p:nvCxnSpPr>
        <p:spPr>
          <a:xfrm flipH="1">
            <a:off x="4023360" y="4805540"/>
            <a:ext cx="770709" cy="1712826"/>
          </a:xfrm>
          <a:prstGeom prst="straightConnector1">
            <a:avLst/>
          </a:prstGeom>
          <a:noFill/>
          <a:ln w="28575" cap="flat" cmpd="sng">
            <a:solidFill>
              <a:srgbClr val="0000FF"/>
            </a:solidFill>
            <a:prstDash val="solid"/>
            <a:round/>
            <a:headEnd type="none" w="sm" len="sm"/>
            <a:tailEnd type="triangle" w="lg" len="lg"/>
          </a:ln>
        </p:spPr>
      </p:cxnSp>
      <p:sp>
        <p:nvSpPr>
          <p:cNvPr id="291" name="Google Shape;291;p16"/>
          <p:cNvSpPr txBox="1"/>
          <p:nvPr/>
        </p:nvSpPr>
        <p:spPr>
          <a:xfrm>
            <a:off x="755112" y="4573700"/>
            <a:ext cx="3193961"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Classical Ray Tracing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37"/>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1900"/>
              <a:buFont typeface="Calibri"/>
              <a:buNone/>
            </a:pPr>
            <a:r>
              <a:rPr lang="en-US" sz="4000" dirty="0">
                <a:latin typeface="Calibri"/>
                <a:ea typeface="Calibri"/>
                <a:cs typeface="Calibri"/>
                <a:sym typeface="Calibri"/>
              </a:rPr>
              <a:t>1984: Cook Stochastic (“Distribution”) Ray Tracing</a:t>
            </a:r>
            <a:endParaRPr sz="4000" dirty="0">
              <a:latin typeface="Calibri"/>
              <a:ea typeface="Calibri"/>
              <a:cs typeface="Calibri"/>
              <a:sym typeface="Calibri"/>
            </a:endParaRPr>
          </a:p>
        </p:txBody>
      </p:sp>
      <p:sp>
        <p:nvSpPr>
          <p:cNvPr id="626" name="Google Shape;626;p37"/>
          <p:cNvSpPr txBox="1">
            <a:spLocks noGrp="1"/>
          </p:cNvSpPr>
          <p:nvPr>
            <p:ph type="body" idx="1"/>
          </p:nvPr>
        </p:nvSpPr>
        <p:spPr>
          <a:xfrm>
            <a:off x="415600" y="1536625"/>
            <a:ext cx="5787900" cy="218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Clr>
                <a:schemeClr val="dk1"/>
              </a:buClr>
              <a:buSzPts val="1900"/>
              <a:buNone/>
            </a:pPr>
            <a:r>
              <a:rPr lang="en-US" sz="1900"/>
              <a:t>Allow shadow rays to go to a random point on area light.</a:t>
            </a:r>
            <a:endParaRPr/>
          </a:p>
          <a:p>
            <a:pPr marL="0" lvl="0" indent="0" algn="l" rtl="0">
              <a:lnSpc>
                <a:spcPct val="90000"/>
              </a:lnSpc>
              <a:spcBef>
                <a:spcPts val="1000"/>
              </a:spcBef>
              <a:spcAft>
                <a:spcPts val="0"/>
              </a:spcAft>
              <a:buClr>
                <a:schemeClr val="dk1"/>
              </a:buClr>
              <a:buSzPts val="1900"/>
              <a:buNone/>
            </a:pPr>
            <a:r>
              <a:rPr lang="en-US" sz="1900"/>
              <a:t>Allow specular rays to be perturbed specularly around the ideal reflection.</a:t>
            </a:r>
            <a:endParaRPr sz="1900"/>
          </a:p>
          <a:p>
            <a:pPr marL="0" lvl="0" indent="0" algn="l" rtl="0">
              <a:lnSpc>
                <a:spcPct val="90000"/>
              </a:lnSpc>
              <a:spcBef>
                <a:spcPts val="1000"/>
              </a:spcBef>
              <a:spcAft>
                <a:spcPts val="0"/>
              </a:spcAft>
              <a:buClr>
                <a:schemeClr val="dk1"/>
              </a:buClr>
              <a:buSzPts val="1900"/>
              <a:buNone/>
            </a:pPr>
            <a:r>
              <a:rPr lang="en-US" sz="1900"/>
              <a:t>Shoot sometime during the frame for motion blur.</a:t>
            </a:r>
            <a:endParaRPr sz="1900"/>
          </a:p>
          <a:p>
            <a:pPr marL="0" lvl="0" indent="0" algn="l" rtl="0">
              <a:lnSpc>
                <a:spcPct val="90000"/>
              </a:lnSpc>
              <a:spcBef>
                <a:spcPts val="1000"/>
              </a:spcBef>
              <a:spcAft>
                <a:spcPts val="0"/>
              </a:spcAft>
              <a:buClr>
                <a:schemeClr val="dk1"/>
              </a:buClr>
              <a:buSzPts val="1900"/>
              <a:buNone/>
            </a:pPr>
            <a:endParaRPr sz="1900"/>
          </a:p>
          <a:p>
            <a:pPr marL="0" lvl="0" indent="0" algn="l" rtl="0">
              <a:lnSpc>
                <a:spcPct val="90000"/>
              </a:lnSpc>
              <a:spcBef>
                <a:spcPts val="1000"/>
              </a:spcBef>
              <a:spcAft>
                <a:spcPts val="600"/>
              </a:spcAft>
              <a:buClr>
                <a:schemeClr val="dk1"/>
              </a:buClr>
              <a:buSzPts val="1900"/>
              <a:buNone/>
            </a:pPr>
            <a:endParaRPr sz="1900"/>
          </a:p>
        </p:txBody>
      </p:sp>
      <p:pic>
        <p:nvPicPr>
          <p:cNvPr id="627" name="Google Shape;627;p37"/>
          <p:cNvPicPr preferRelativeResize="0"/>
          <p:nvPr/>
        </p:nvPicPr>
        <p:blipFill rotWithShape="1">
          <a:blip r:embed="rId3">
            <a:alphaModFix/>
          </a:blip>
          <a:srcRect/>
          <a:stretch/>
        </p:blipFill>
        <p:spPr>
          <a:xfrm>
            <a:off x="6217725" y="1356967"/>
            <a:ext cx="5490050" cy="4880824"/>
          </a:xfrm>
          <a:prstGeom prst="rect">
            <a:avLst/>
          </a:prstGeom>
          <a:noFill/>
          <a:ln>
            <a:noFill/>
          </a:ln>
        </p:spPr>
      </p:pic>
      <p:cxnSp>
        <p:nvCxnSpPr>
          <p:cNvPr id="628" name="Google Shape;628;p37"/>
          <p:cNvCxnSpPr/>
          <p:nvPr/>
        </p:nvCxnSpPr>
        <p:spPr>
          <a:xfrm>
            <a:off x="1579325" y="4965125"/>
            <a:ext cx="3030600" cy="57000"/>
          </a:xfrm>
          <a:prstGeom prst="straightConnector1">
            <a:avLst/>
          </a:prstGeom>
          <a:noFill/>
          <a:ln w="76200" cap="flat" cmpd="sng">
            <a:solidFill>
              <a:srgbClr val="B7B7B7"/>
            </a:solidFill>
            <a:prstDash val="solid"/>
            <a:round/>
            <a:headEnd type="none" w="sm" len="sm"/>
            <a:tailEnd type="none" w="sm" len="sm"/>
          </a:ln>
        </p:spPr>
      </p:cxnSp>
      <p:cxnSp>
        <p:nvCxnSpPr>
          <p:cNvPr id="629" name="Google Shape;629;p37"/>
          <p:cNvCxnSpPr/>
          <p:nvPr/>
        </p:nvCxnSpPr>
        <p:spPr>
          <a:xfrm>
            <a:off x="1849675" y="4159175"/>
            <a:ext cx="1280400" cy="839400"/>
          </a:xfrm>
          <a:prstGeom prst="straightConnector1">
            <a:avLst/>
          </a:prstGeom>
          <a:noFill/>
          <a:ln w="38100" cap="flat" cmpd="sng">
            <a:solidFill>
              <a:schemeClr val="dk2"/>
            </a:solidFill>
            <a:prstDash val="solid"/>
            <a:round/>
            <a:headEnd type="none" w="sm" len="sm"/>
            <a:tailEnd type="triangle" w="med" len="med"/>
          </a:ln>
        </p:spPr>
      </p:cxnSp>
      <p:cxnSp>
        <p:nvCxnSpPr>
          <p:cNvPr id="630" name="Google Shape;630;p37"/>
          <p:cNvCxnSpPr/>
          <p:nvPr/>
        </p:nvCxnSpPr>
        <p:spPr>
          <a:xfrm rot="10800000" flipH="1">
            <a:off x="3130200" y="4130600"/>
            <a:ext cx="1351800" cy="853800"/>
          </a:xfrm>
          <a:prstGeom prst="straightConnector1">
            <a:avLst/>
          </a:prstGeom>
          <a:noFill/>
          <a:ln w="38100" cap="flat" cmpd="sng">
            <a:solidFill>
              <a:schemeClr val="dk2"/>
            </a:solidFill>
            <a:prstDash val="solid"/>
            <a:round/>
            <a:headEnd type="none" w="sm" len="sm"/>
            <a:tailEnd type="triangle" w="med" len="med"/>
          </a:ln>
        </p:spPr>
      </p:cxnSp>
      <p:cxnSp>
        <p:nvCxnSpPr>
          <p:cNvPr id="631" name="Google Shape;631;p37"/>
          <p:cNvCxnSpPr/>
          <p:nvPr/>
        </p:nvCxnSpPr>
        <p:spPr>
          <a:xfrm rot="10800000" flipH="1">
            <a:off x="3144425" y="4284617"/>
            <a:ext cx="1465500" cy="717808"/>
          </a:xfrm>
          <a:prstGeom prst="straightConnector1">
            <a:avLst/>
          </a:prstGeom>
          <a:noFill/>
          <a:ln w="38100" cap="flat" cmpd="sng">
            <a:solidFill>
              <a:schemeClr val="dk2"/>
            </a:solidFill>
            <a:prstDash val="solid"/>
            <a:round/>
            <a:headEnd type="none" w="sm" len="sm"/>
            <a:tailEnd type="triangle" w="med" len="med"/>
          </a:ln>
        </p:spPr>
      </p:cxnSp>
      <p:cxnSp>
        <p:nvCxnSpPr>
          <p:cNvPr id="632" name="Google Shape;632;p37"/>
          <p:cNvCxnSpPr/>
          <p:nvPr/>
        </p:nvCxnSpPr>
        <p:spPr>
          <a:xfrm rot="10800000" flipH="1">
            <a:off x="3130200" y="4480560"/>
            <a:ext cx="1479725" cy="521865"/>
          </a:xfrm>
          <a:prstGeom prst="straightConnector1">
            <a:avLst/>
          </a:prstGeom>
          <a:noFill/>
          <a:ln w="38100" cap="flat" cmpd="sng">
            <a:solidFill>
              <a:schemeClr val="dk2"/>
            </a:solidFill>
            <a:prstDash val="solid"/>
            <a:round/>
            <a:headEnd type="none" w="sm" len="sm"/>
            <a:tailEnd type="triangle" w="med" len="med"/>
          </a:ln>
        </p:spPr>
      </p:cxnSp>
      <p:cxnSp>
        <p:nvCxnSpPr>
          <p:cNvPr id="633" name="Google Shape;633;p37"/>
          <p:cNvCxnSpPr/>
          <p:nvPr/>
        </p:nvCxnSpPr>
        <p:spPr>
          <a:xfrm rot="10800000" flipH="1">
            <a:off x="3115975" y="4006550"/>
            <a:ext cx="1024500" cy="1010100"/>
          </a:xfrm>
          <a:prstGeom prst="straightConnector1">
            <a:avLst/>
          </a:prstGeom>
          <a:noFill/>
          <a:ln w="38100" cap="flat" cmpd="sng">
            <a:solidFill>
              <a:schemeClr val="dk2"/>
            </a:solidFill>
            <a:prstDash val="solid"/>
            <a:round/>
            <a:headEnd type="none" w="sm" len="sm"/>
            <a:tailEnd type="triangle" w="med" len="med"/>
          </a:ln>
        </p:spPr>
      </p:cxnSp>
      <p:cxnSp>
        <p:nvCxnSpPr>
          <p:cNvPr id="634" name="Google Shape;634;p37"/>
          <p:cNvCxnSpPr/>
          <p:nvPr/>
        </p:nvCxnSpPr>
        <p:spPr>
          <a:xfrm rot="10800000" flipH="1">
            <a:off x="3187125" y="4715691"/>
            <a:ext cx="1422800" cy="272509"/>
          </a:xfrm>
          <a:prstGeom prst="straightConnector1">
            <a:avLst/>
          </a:prstGeom>
          <a:noFill/>
          <a:ln w="38100" cap="flat" cmpd="sng">
            <a:solidFill>
              <a:schemeClr val="dk2"/>
            </a:solidFill>
            <a:prstDash val="solid"/>
            <a:round/>
            <a:headEnd type="none" w="sm" len="sm"/>
            <a:tailEnd type="triangle" w="med" len="med"/>
          </a:ln>
        </p:spPr>
      </p:cxnSp>
      <p:cxnSp>
        <p:nvCxnSpPr>
          <p:cNvPr id="635" name="Google Shape;635;p37"/>
          <p:cNvCxnSpPr/>
          <p:nvPr/>
        </p:nvCxnSpPr>
        <p:spPr>
          <a:xfrm rot="10800000" flipH="1">
            <a:off x="3130200" y="4034750"/>
            <a:ext cx="1209300" cy="981900"/>
          </a:xfrm>
          <a:prstGeom prst="straightConnector1">
            <a:avLst/>
          </a:prstGeom>
          <a:noFill/>
          <a:ln w="38100" cap="flat" cmpd="sng">
            <a:solidFill>
              <a:schemeClr val="dk2"/>
            </a:solidFill>
            <a:prstDash val="solid"/>
            <a:round/>
            <a:headEnd type="none" w="sm" len="sm"/>
            <a:tailEnd type="triangle" w="med" len="med"/>
          </a:ln>
        </p:spPr>
      </p:cxnSp>
      <p:sp>
        <p:nvSpPr>
          <p:cNvPr id="636" name="Google Shape;636;p37"/>
          <p:cNvSpPr txBox="1"/>
          <p:nvPr/>
        </p:nvSpPr>
        <p:spPr>
          <a:xfrm>
            <a:off x="2522659" y="5121942"/>
            <a:ext cx="29673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glossy surface</a:t>
            </a:r>
            <a:endParaRPr/>
          </a:p>
        </p:txBody>
      </p:sp>
      <p:sp>
        <p:nvSpPr>
          <p:cNvPr id="637" name="Google Shape;637;p37"/>
          <p:cNvSpPr txBox="1"/>
          <p:nvPr/>
        </p:nvSpPr>
        <p:spPr>
          <a:xfrm>
            <a:off x="6366935" y="6264633"/>
            <a:ext cx="59605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By Robert L. Cook, Tom Porter, and Loren Carpenter, Pixar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2"/>
          <p:cNvSpPr/>
          <p:nvPr/>
        </p:nvSpPr>
        <p:spPr>
          <a:xfrm>
            <a:off x="942376" y="2624366"/>
            <a:ext cx="964800" cy="96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300" dirty="0">
                <a:solidFill>
                  <a:schemeClr val="dk1"/>
                </a:solidFill>
                <a:latin typeface="Calibri"/>
                <a:ea typeface="Calibri"/>
                <a:cs typeface="Calibri"/>
                <a:sym typeface="Calibri"/>
              </a:rPr>
              <a:t>eye</a:t>
            </a:r>
            <a:endParaRPr sz="2300" dirty="0">
              <a:solidFill>
                <a:schemeClr val="dk1"/>
              </a:solidFill>
              <a:latin typeface="Calibri"/>
              <a:ea typeface="Calibri"/>
              <a:cs typeface="Calibri"/>
              <a:sym typeface="Calibri"/>
            </a:endParaRPr>
          </a:p>
        </p:txBody>
      </p:sp>
      <p:sp>
        <p:nvSpPr>
          <p:cNvPr id="362" name="Google Shape;362;p22"/>
          <p:cNvSpPr/>
          <p:nvPr/>
        </p:nvSpPr>
        <p:spPr>
          <a:xfrm>
            <a:off x="2113851" y="773845"/>
            <a:ext cx="1390422" cy="1277088"/>
          </a:xfrm>
          <a:prstGeom prst="sun">
            <a:avLst>
              <a:gd name="adj" fmla="val 25000"/>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63" name="Google Shape;363;p22"/>
          <p:cNvSpPr/>
          <p:nvPr/>
        </p:nvSpPr>
        <p:spPr>
          <a:xfrm>
            <a:off x="4447799" y="636382"/>
            <a:ext cx="951455" cy="16812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364" name="Google Shape;364;p22"/>
          <p:cNvSpPr/>
          <p:nvPr/>
        </p:nvSpPr>
        <p:spPr>
          <a:xfrm rot="-5400000">
            <a:off x="7919326" y="2779090"/>
            <a:ext cx="3073507" cy="215049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365" name="Google Shape;365;p22"/>
          <p:cNvCxnSpPr/>
          <p:nvPr/>
        </p:nvCxnSpPr>
        <p:spPr>
          <a:xfrm rot="10800000">
            <a:off x="2473013" y="1321000"/>
            <a:ext cx="6200725" cy="2989745"/>
          </a:xfrm>
          <a:prstGeom prst="straightConnector1">
            <a:avLst/>
          </a:prstGeom>
          <a:noFill/>
          <a:ln w="28575" cap="flat" cmpd="sng">
            <a:solidFill>
              <a:srgbClr val="BF9000"/>
            </a:solidFill>
            <a:prstDash val="solid"/>
            <a:round/>
            <a:headEnd type="none" w="sm" len="sm"/>
            <a:tailEnd type="triangle" w="lg" len="lg"/>
          </a:ln>
        </p:spPr>
      </p:cxnSp>
      <p:cxnSp>
        <p:nvCxnSpPr>
          <p:cNvPr id="366" name="Google Shape;366;p22"/>
          <p:cNvCxnSpPr>
            <a:stCxn id="367" idx="6"/>
          </p:cNvCxnSpPr>
          <p:nvPr/>
        </p:nvCxnSpPr>
        <p:spPr>
          <a:xfrm>
            <a:off x="1907176" y="3116542"/>
            <a:ext cx="6748500" cy="1194300"/>
          </a:xfrm>
          <a:prstGeom prst="straightConnector1">
            <a:avLst/>
          </a:prstGeom>
          <a:noFill/>
          <a:ln w="28575" cap="flat" cmpd="sng">
            <a:solidFill>
              <a:srgbClr val="0000FF"/>
            </a:solidFill>
            <a:prstDash val="solid"/>
            <a:round/>
            <a:headEnd type="none" w="sm" len="sm"/>
            <a:tailEnd type="triangle" w="lg" len="lg"/>
          </a:ln>
        </p:spPr>
      </p:cxnSp>
      <p:sp>
        <p:nvSpPr>
          <p:cNvPr id="367" name="Google Shape;367;p22"/>
          <p:cNvSpPr/>
          <p:nvPr/>
        </p:nvSpPr>
        <p:spPr>
          <a:xfrm>
            <a:off x="1711234" y="2964083"/>
            <a:ext cx="195942" cy="30491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68" name="Google Shape;368;p22"/>
          <p:cNvCxnSpPr/>
          <p:nvPr/>
        </p:nvCxnSpPr>
        <p:spPr>
          <a:xfrm rot="10800000">
            <a:off x="2676034" y="1622738"/>
            <a:ext cx="5979761" cy="2688007"/>
          </a:xfrm>
          <a:prstGeom prst="straightConnector1">
            <a:avLst/>
          </a:prstGeom>
          <a:noFill/>
          <a:ln w="28575" cap="flat" cmpd="sng">
            <a:solidFill>
              <a:srgbClr val="BF9000"/>
            </a:solidFill>
            <a:prstDash val="solid"/>
            <a:round/>
            <a:headEnd type="none" w="sm" len="sm"/>
            <a:tailEnd type="triangle" w="lg" len="lg"/>
          </a:ln>
        </p:spPr>
      </p:cxnSp>
      <p:cxnSp>
        <p:nvCxnSpPr>
          <p:cNvPr id="369" name="Google Shape;369;p22"/>
          <p:cNvCxnSpPr>
            <a:endCxn id="363" idx="3"/>
          </p:cNvCxnSpPr>
          <p:nvPr/>
        </p:nvCxnSpPr>
        <p:spPr>
          <a:xfrm rot="10800000">
            <a:off x="4923526" y="2317582"/>
            <a:ext cx="3750300" cy="1993200"/>
          </a:xfrm>
          <a:prstGeom prst="straightConnector1">
            <a:avLst/>
          </a:prstGeom>
          <a:noFill/>
          <a:ln w="28575" cap="flat" cmpd="sng">
            <a:solidFill>
              <a:srgbClr val="BF9000"/>
            </a:solidFill>
            <a:prstDash val="solid"/>
            <a:round/>
            <a:headEnd type="none" w="sm" len="sm"/>
            <a:tailEnd type="triangle" w="lg" len="lg"/>
          </a:ln>
        </p:spPr>
      </p:cxnSp>
      <p:cxnSp>
        <p:nvCxnSpPr>
          <p:cNvPr id="370" name="Google Shape;370;p22"/>
          <p:cNvCxnSpPr>
            <a:stCxn id="363" idx="3"/>
          </p:cNvCxnSpPr>
          <p:nvPr/>
        </p:nvCxnSpPr>
        <p:spPr>
          <a:xfrm rot="10800000">
            <a:off x="2897626" y="1184782"/>
            <a:ext cx="2025900" cy="1132800"/>
          </a:xfrm>
          <a:prstGeom prst="straightConnector1">
            <a:avLst/>
          </a:prstGeom>
          <a:noFill/>
          <a:ln w="15875" cap="flat" cmpd="sng">
            <a:solidFill>
              <a:srgbClr val="BF9000"/>
            </a:solidFill>
            <a:prstDash val="lgDash"/>
            <a:round/>
            <a:headEnd type="none" w="sm" len="sm"/>
            <a:tailEnd type="triangle" w="lg" len="lg"/>
          </a:ln>
        </p:spPr>
      </p:cxnSp>
      <p:sp>
        <p:nvSpPr>
          <p:cNvPr id="371" name="Google Shape;371;p22"/>
          <p:cNvSpPr txBox="1"/>
          <p:nvPr/>
        </p:nvSpPr>
        <p:spPr>
          <a:xfrm>
            <a:off x="6029178" y="2492706"/>
            <a:ext cx="122790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shadow rays</a:t>
            </a:r>
            <a:endParaRPr/>
          </a:p>
        </p:txBody>
      </p:sp>
      <p:sp>
        <p:nvSpPr>
          <p:cNvPr id="372" name="Google Shape;372;p22"/>
          <p:cNvSpPr txBox="1"/>
          <p:nvPr/>
        </p:nvSpPr>
        <p:spPr>
          <a:xfrm>
            <a:off x="786351" y="751873"/>
            <a:ext cx="165898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area light</a:t>
            </a:r>
            <a:endParaRPr/>
          </a:p>
        </p:txBody>
      </p:sp>
      <p:sp>
        <p:nvSpPr>
          <p:cNvPr id="373" name="Google Shape;373;p22"/>
          <p:cNvSpPr txBox="1"/>
          <p:nvPr/>
        </p:nvSpPr>
        <p:spPr>
          <a:xfrm>
            <a:off x="755112" y="4573700"/>
            <a:ext cx="3193961"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Stochastic Ray Tracing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38"/>
          <p:cNvPicPr preferRelativeResize="0"/>
          <p:nvPr/>
        </p:nvPicPr>
        <p:blipFill rotWithShape="1">
          <a:blip r:embed="rId3">
            <a:alphaModFix/>
          </a:blip>
          <a:srcRect/>
          <a:stretch/>
        </p:blipFill>
        <p:spPr>
          <a:xfrm>
            <a:off x="6130882" y="1289744"/>
            <a:ext cx="5704306" cy="5313700"/>
          </a:xfrm>
          <a:prstGeom prst="rect">
            <a:avLst/>
          </a:prstGeom>
          <a:solidFill>
            <a:schemeClr val="lt1"/>
          </a:solidFill>
          <a:ln>
            <a:noFill/>
          </a:ln>
        </p:spPr>
      </p:pic>
      <p:sp>
        <p:nvSpPr>
          <p:cNvPr id="643" name="Google Shape;643;p38"/>
          <p:cNvSpPr txBox="1">
            <a:spLocks noGrp="1"/>
          </p:cNvSpPr>
          <p:nvPr>
            <p:ph type="body" idx="1"/>
          </p:nvPr>
        </p:nvSpPr>
        <p:spPr>
          <a:xfrm>
            <a:off x="415600" y="1536631"/>
            <a:ext cx="5558956" cy="200001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Clr>
                <a:schemeClr val="dk1"/>
              </a:buClr>
              <a:buSzPts val="1900"/>
              <a:buNone/>
            </a:pPr>
            <a:r>
              <a:rPr lang="en-US"/>
              <a:t>Path tracing: shoot each ray and follow it along a series of interreflections.</a:t>
            </a:r>
            <a:endParaRPr/>
          </a:p>
          <a:p>
            <a:pPr marL="0" lvl="0" indent="0" algn="l" rtl="0">
              <a:lnSpc>
                <a:spcPct val="90000"/>
              </a:lnSpc>
              <a:spcBef>
                <a:spcPts val="1000"/>
              </a:spcBef>
              <a:spcAft>
                <a:spcPts val="0"/>
              </a:spcAft>
              <a:buClr>
                <a:schemeClr val="dk1"/>
              </a:buClr>
              <a:buSzPts val="1900"/>
              <a:buNone/>
            </a:pPr>
            <a:endParaRPr/>
          </a:p>
          <a:p>
            <a:pPr marL="0" lvl="0" indent="0" algn="l" rtl="0">
              <a:lnSpc>
                <a:spcPct val="90000"/>
              </a:lnSpc>
              <a:spcBef>
                <a:spcPts val="1000"/>
              </a:spcBef>
              <a:spcAft>
                <a:spcPts val="0"/>
              </a:spcAft>
              <a:buClr>
                <a:schemeClr val="dk1"/>
              </a:buClr>
              <a:buSzPts val="1900"/>
              <a:buNone/>
            </a:pPr>
            <a:r>
              <a:rPr lang="en-US"/>
              <a:t>“The Rendering Equation”</a:t>
            </a:r>
            <a:endParaRPr/>
          </a:p>
          <a:p>
            <a:pPr marL="0" lvl="0" indent="0" algn="l" rtl="0">
              <a:lnSpc>
                <a:spcPct val="90000"/>
              </a:lnSpc>
              <a:spcBef>
                <a:spcPts val="1000"/>
              </a:spcBef>
              <a:spcAft>
                <a:spcPts val="0"/>
              </a:spcAft>
              <a:buClr>
                <a:schemeClr val="dk1"/>
              </a:buClr>
              <a:buSzPts val="1900"/>
              <a:buNone/>
            </a:pPr>
            <a:endParaRPr/>
          </a:p>
          <a:p>
            <a:pPr marL="0" lvl="0" indent="0" algn="l" rtl="0">
              <a:lnSpc>
                <a:spcPct val="90000"/>
              </a:lnSpc>
              <a:spcBef>
                <a:spcPts val="1000"/>
              </a:spcBef>
              <a:spcAft>
                <a:spcPts val="0"/>
              </a:spcAft>
              <a:buClr>
                <a:schemeClr val="dk1"/>
              </a:buClr>
              <a:buSzPts val="1900"/>
              <a:buNone/>
            </a:pPr>
            <a:r>
              <a:rPr lang="en-US"/>
              <a:t>Guaranteed to give the right answer </a:t>
            </a:r>
            <a:r>
              <a:rPr lang="en-US" i="1"/>
              <a:t>at the limit</a:t>
            </a:r>
            <a:r>
              <a:rPr lang="en-US"/>
              <a:t>.</a:t>
            </a:r>
            <a:endParaRPr/>
          </a:p>
          <a:p>
            <a:pPr marL="0" lvl="0" indent="0" algn="l" rtl="0">
              <a:lnSpc>
                <a:spcPct val="90000"/>
              </a:lnSpc>
              <a:spcBef>
                <a:spcPts val="1000"/>
              </a:spcBef>
              <a:spcAft>
                <a:spcPts val="0"/>
              </a:spcAft>
              <a:buClr>
                <a:schemeClr val="dk1"/>
              </a:buClr>
              <a:buSzPts val="1900"/>
              <a:buNone/>
            </a:pPr>
            <a:endParaRPr/>
          </a:p>
        </p:txBody>
      </p:sp>
      <p:sp>
        <p:nvSpPr>
          <p:cNvPr id="653" name="Google Shape;653;p38"/>
          <p:cNvSpPr txBox="1"/>
          <p:nvPr/>
        </p:nvSpPr>
        <p:spPr>
          <a:xfrm>
            <a:off x="415600" y="594360"/>
            <a:ext cx="11360800" cy="7636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1900"/>
              <a:buFont typeface="Calibri"/>
              <a:buNone/>
            </a:pPr>
            <a:r>
              <a:rPr lang="en-US" sz="4000" dirty="0">
                <a:solidFill>
                  <a:schemeClr val="dk1"/>
                </a:solidFill>
                <a:latin typeface="Calibri"/>
                <a:ea typeface="Calibri"/>
                <a:cs typeface="Calibri"/>
                <a:sym typeface="Calibri"/>
              </a:rPr>
              <a:t>1986: </a:t>
            </a:r>
            <a:r>
              <a:rPr lang="en-US" sz="4000" dirty="0" err="1">
                <a:solidFill>
                  <a:schemeClr val="dk1"/>
                </a:solidFill>
                <a:latin typeface="Calibri"/>
                <a:ea typeface="Calibri"/>
                <a:cs typeface="Calibri"/>
                <a:sym typeface="Calibri"/>
              </a:rPr>
              <a:t>Kajiya</a:t>
            </a:r>
            <a:r>
              <a:rPr lang="en-US" sz="4000" dirty="0">
                <a:solidFill>
                  <a:schemeClr val="dk1"/>
                </a:solidFill>
                <a:latin typeface="Calibri"/>
                <a:ea typeface="Calibri"/>
                <a:cs typeface="Calibri"/>
                <a:sym typeface="Calibri"/>
              </a:rPr>
              <a:t>-Style Diffuse Interreflection</a:t>
            </a:r>
            <a:endParaRPr dirty="0"/>
          </a:p>
        </p:txBody>
      </p:sp>
      <p:sp>
        <p:nvSpPr>
          <p:cNvPr id="654" name="Google Shape;654;p38"/>
          <p:cNvSpPr/>
          <p:nvPr/>
        </p:nvSpPr>
        <p:spPr>
          <a:xfrm>
            <a:off x="5847644" y="5690295"/>
            <a:ext cx="5928756" cy="8346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5" name="Google Shape;655;p38"/>
          <p:cNvSpPr txBox="1"/>
          <p:nvPr/>
        </p:nvSpPr>
        <p:spPr>
          <a:xfrm>
            <a:off x="6529381" y="5690295"/>
            <a:ext cx="549227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By James Kajiya, California Institute of Technology</a:t>
            </a:r>
            <a:endParaRPr/>
          </a:p>
        </p:txBody>
      </p:sp>
      <p:cxnSp>
        <p:nvCxnSpPr>
          <p:cNvPr id="16" name="Google Shape;379;p23">
            <a:extLst>
              <a:ext uri="{FF2B5EF4-FFF2-40B4-BE49-F238E27FC236}">
                <a16:creationId xmlns:a16="http://schemas.microsoft.com/office/drawing/2014/main" id="{59483E17-F7C9-48C6-9B2F-7F8A03D57665}"/>
              </a:ext>
            </a:extLst>
          </p:cNvPr>
          <p:cNvCxnSpPr/>
          <p:nvPr/>
        </p:nvCxnSpPr>
        <p:spPr>
          <a:xfrm>
            <a:off x="1820450" y="4832817"/>
            <a:ext cx="725700" cy="501900"/>
          </a:xfrm>
          <a:prstGeom prst="straightConnector1">
            <a:avLst/>
          </a:prstGeom>
          <a:noFill/>
          <a:ln w="38100" cap="flat" cmpd="sng">
            <a:solidFill>
              <a:schemeClr val="dk2"/>
            </a:solidFill>
            <a:prstDash val="solid"/>
            <a:round/>
            <a:headEnd type="none" w="sm" len="sm"/>
            <a:tailEnd type="triangle" w="med" len="med"/>
          </a:ln>
        </p:spPr>
      </p:cxnSp>
      <p:cxnSp>
        <p:nvCxnSpPr>
          <p:cNvPr id="17" name="Google Shape;380;p23">
            <a:extLst>
              <a:ext uri="{FF2B5EF4-FFF2-40B4-BE49-F238E27FC236}">
                <a16:creationId xmlns:a16="http://schemas.microsoft.com/office/drawing/2014/main" id="{710572E2-32C7-4385-AE85-75198303A988}"/>
              </a:ext>
            </a:extLst>
          </p:cNvPr>
          <p:cNvCxnSpPr/>
          <p:nvPr/>
        </p:nvCxnSpPr>
        <p:spPr>
          <a:xfrm rot="10800000">
            <a:off x="2183300" y="5334717"/>
            <a:ext cx="917675" cy="323326"/>
          </a:xfrm>
          <a:prstGeom prst="straightConnector1">
            <a:avLst/>
          </a:prstGeom>
          <a:noFill/>
          <a:ln w="38100" cap="flat" cmpd="sng">
            <a:solidFill>
              <a:schemeClr val="tx2">
                <a:lumMod val="90000"/>
              </a:schemeClr>
            </a:solidFill>
            <a:prstDash val="solid"/>
            <a:round/>
            <a:headEnd type="none" w="sm" len="sm"/>
            <a:tailEnd type="triangle" w="med" len="med"/>
          </a:ln>
        </p:spPr>
      </p:cxnSp>
      <p:cxnSp>
        <p:nvCxnSpPr>
          <p:cNvPr id="18" name="Google Shape;381;p23">
            <a:extLst>
              <a:ext uri="{FF2B5EF4-FFF2-40B4-BE49-F238E27FC236}">
                <a16:creationId xmlns:a16="http://schemas.microsoft.com/office/drawing/2014/main" id="{261EF71C-D45F-48B6-9473-D832FEFEFF82}"/>
              </a:ext>
            </a:extLst>
          </p:cNvPr>
          <p:cNvCxnSpPr/>
          <p:nvPr/>
        </p:nvCxnSpPr>
        <p:spPr>
          <a:xfrm rot="10800000">
            <a:off x="3100975" y="4493623"/>
            <a:ext cx="14225" cy="1182446"/>
          </a:xfrm>
          <a:prstGeom prst="straightConnector1">
            <a:avLst/>
          </a:prstGeom>
          <a:noFill/>
          <a:ln w="38100" cap="flat" cmpd="sng">
            <a:solidFill>
              <a:schemeClr val="tx2">
                <a:lumMod val="90000"/>
              </a:schemeClr>
            </a:solidFill>
            <a:prstDash val="solid"/>
            <a:round/>
            <a:headEnd type="none" w="sm" len="sm"/>
            <a:tailEnd type="triangle" w="med" len="med"/>
          </a:ln>
        </p:spPr>
      </p:cxnSp>
      <p:cxnSp>
        <p:nvCxnSpPr>
          <p:cNvPr id="19" name="Google Shape;382;p23">
            <a:extLst>
              <a:ext uri="{FF2B5EF4-FFF2-40B4-BE49-F238E27FC236}">
                <a16:creationId xmlns:a16="http://schemas.microsoft.com/office/drawing/2014/main" id="{FA8098E2-B483-44CA-A84E-31FEF64372E4}"/>
              </a:ext>
            </a:extLst>
          </p:cNvPr>
          <p:cNvCxnSpPr/>
          <p:nvPr/>
        </p:nvCxnSpPr>
        <p:spPr>
          <a:xfrm rot="10800000" flipH="1">
            <a:off x="3100975" y="4990011"/>
            <a:ext cx="776798" cy="686058"/>
          </a:xfrm>
          <a:prstGeom prst="straightConnector1">
            <a:avLst/>
          </a:prstGeom>
          <a:noFill/>
          <a:ln w="38100" cap="flat" cmpd="sng">
            <a:solidFill>
              <a:schemeClr val="tx2">
                <a:lumMod val="90000"/>
              </a:schemeClr>
            </a:solidFill>
            <a:prstDash val="solid"/>
            <a:round/>
            <a:headEnd type="none" w="sm" len="sm"/>
            <a:tailEnd type="triangle" w="med" len="med"/>
          </a:ln>
        </p:spPr>
      </p:cxnSp>
      <p:cxnSp>
        <p:nvCxnSpPr>
          <p:cNvPr id="20" name="Google Shape;383;p23">
            <a:extLst>
              <a:ext uri="{FF2B5EF4-FFF2-40B4-BE49-F238E27FC236}">
                <a16:creationId xmlns:a16="http://schemas.microsoft.com/office/drawing/2014/main" id="{3714A78B-4539-48CC-94FB-002F3461FE55}"/>
              </a:ext>
            </a:extLst>
          </p:cNvPr>
          <p:cNvCxnSpPr/>
          <p:nvPr/>
        </p:nvCxnSpPr>
        <p:spPr>
          <a:xfrm rot="10800000">
            <a:off x="2702476" y="4650377"/>
            <a:ext cx="384276" cy="1039918"/>
          </a:xfrm>
          <a:prstGeom prst="straightConnector1">
            <a:avLst/>
          </a:prstGeom>
          <a:noFill/>
          <a:ln w="38100" cap="flat" cmpd="sng">
            <a:solidFill>
              <a:schemeClr val="tx2">
                <a:lumMod val="90000"/>
              </a:schemeClr>
            </a:solidFill>
            <a:prstDash val="solid"/>
            <a:round/>
            <a:headEnd type="none" w="sm" len="sm"/>
            <a:tailEnd type="triangle" w="med" len="med"/>
          </a:ln>
        </p:spPr>
      </p:cxnSp>
      <p:cxnSp>
        <p:nvCxnSpPr>
          <p:cNvPr id="21" name="Google Shape;384;p23">
            <a:extLst>
              <a:ext uri="{FF2B5EF4-FFF2-40B4-BE49-F238E27FC236}">
                <a16:creationId xmlns:a16="http://schemas.microsoft.com/office/drawing/2014/main" id="{B226D82D-1BD2-4491-8E72-3FFEF313938E}"/>
              </a:ext>
            </a:extLst>
          </p:cNvPr>
          <p:cNvCxnSpPr/>
          <p:nvPr/>
        </p:nvCxnSpPr>
        <p:spPr>
          <a:xfrm rot="10800000" flipH="1">
            <a:off x="3157900" y="5496380"/>
            <a:ext cx="898290" cy="165463"/>
          </a:xfrm>
          <a:prstGeom prst="straightConnector1">
            <a:avLst/>
          </a:prstGeom>
          <a:noFill/>
          <a:ln w="38100" cap="flat" cmpd="sng">
            <a:solidFill>
              <a:schemeClr val="tx2">
                <a:lumMod val="90000"/>
              </a:schemeClr>
            </a:solidFill>
            <a:prstDash val="solid"/>
            <a:round/>
            <a:headEnd type="none" w="sm" len="sm"/>
            <a:tailEnd type="triangle" w="med" len="med"/>
          </a:ln>
        </p:spPr>
      </p:cxnSp>
      <p:sp>
        <p:nvSpPr>
          <p:cNvPr id="22" name="Google Shape;385;p23">
            <a:extLst>
              <a:ext uri="{FF2B5EF4-FFF2-40B4-BE49-F238E27FC236}">
                <a16:creationId xmlns:a16="http://schemas.microsoft.com/office/drawing/2014/main" id="{E6EF5B1A-5CAA-460A-8305-051737B1BA80}"/>
              </a:ext>
            </a:extLst>
          </p:cNvPr>
          <p:cNvSpPr txBox="1"/>
          <p:nvPr/>
        </p:nvSpPr>
        <p:spPr>
          <a:xfrm>
            <a:off x="1798983" y="5824151"/>
            <a:ext cx="25328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diffuse surface reflection</a:t>
            </a:r>
            <a:endParaRPr dirty="0"/>
          </a:p>
        </p:txBody>
      </p:sp>
      <p:cxnSp>
        <p:nvCxnSpPr>
          <p:cNvPr id="23" name="Google Shape;386;p23">
            <a:extLst>
              <a:ext uri="{FF2B5EF4-FFF2-40B4-BE49-F238E27FC236}">
                <a16:creationId xmlns:a16="http://schemas.microsoft.com/office/drawing/2014/main" id="{C0ACF47B-767D-4796-9D54-33A631CCA991}"/>
              </a:ext>
            </a:extLst>
          </p:cNvPr>
          <p:cNvCxnSpPr/>
          <p:nvPr/>
        </p:nvCxnSpPr>
        <p:spPr>
          <a:xfrm>
            <a:off x="1550100" y="5638767"/>
            <a:ext cx="3030600" cy="57000"/>
          </a:xfrm>
          <a:prstGeom prst="straightConnector1">
            <a:avLst/>
          </a:prstGeom>
          <a:noFill/>
          <a:ln w="76200" cap="flat" cmpd="sng">
            <a:solidFill>
              <a:srgbClr val="B7B7B7"/>
            </a:solidFill>
            <a:prstDash val="solid"/>
            <a:round/>
            <a:headEnd type="none" w="sm" len="sm"/>
            <a:tailEnd type="none" w="sm" len="sm"/>
          </a:ln>
        </p:spPr>
      </p:cxnSp>
      <p:cxnSp>
        <p:nvCxnSpPr>
          <p:cNvPr id="24" name="Google Shape;387;p23">
            <a:extLst>
              <a:ext uri="{FF2B5EF4-FFF2-40B4-BE49-F238E27FC236}">
                <a16:creationId xmlns:a16="http://schemas.microsoft.com/office/drawing/2014/main" id="{918F027E-9F0B-4BAA-A5D6-26475410BD06}"/>
              </a:ext>
            </a:extLst>
          </p:cNvPr>
          <p:cNvCxnSpPr/>
          <p:nvPr/>
        </p:nvCxnSpPr>
        <p:spPr>
          <a:xfrm rot="10800000" flipH="1">
            <a:off x="3100975" y="4650377"/>
            <a:ext cx="412724" cy="1039918"/>
          </a:xfrm>
          <a:prstGeom prst="straightConnector1">
            <a:avLst/>
          </a:prstGeom>
          <a:noFill/>
          <a:ln w="38100" cap="flat" cmpd="sng">
            <a:solidFill>
              <a:schemeClr val="dk2"/>
            </a:solidFill>
            <a:prstDash val="solid"/>
            <a:round/>
            <a:headEnd type="none" w="sm" len="sm"/>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5"/>
          <p:cNvSpPr/>
          <p:nvPr/>
        </p:nvSpPr>
        <p:spPr>
          <a:xfrm flipH="1">
            <a:off x="5154933" y="4740816"/>
            <a:ext cx="7570177" cy="1548940"/>
          </a:xfrm>
          <a:prstGeom prst="flowChartInputOutput">
            <a:avLst/>
          </a:prstGeom>
          <a:solidFill>
            <a:srgbClr val="D0CEC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25"/>
          <p:cNvSpPr/>
          <p:nvPr/>
        </p:nvSpPr>
        <p:spPr>
          <a:xfrm>
            <a:off x="1782885" y="3058475"/>
            <a:ext cx="964800" cy="96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300" dirty="0">
                <a:solidFill>
                  <a:schemeClr val="dk1"/>
                </a:solidFill>
                <a:latin typeface="Calibri"/>
                <a:ea typeface="Calibri"/>
                <a:cs typeface="Calibri"/>
                <a:sym typeface="Calibri"/>
              </a:rPr>
              <a:t>eye</a:t>
            </a:r>
            <a:endParaRPr sz="2300" dirty="0">
              <a:solidFill>
                <a:schemeClr val="dk1"/>
              </a:solidFill>
              <a:latin typeface="Calibri"/>
              <a:ea typeface="Calibri"/>
              <a:cs typeface="Calibri"/>
              <a:sym typeface="Calibri"/>
            </a:endParaRPr>
          </a:p>
        </p:txBody>
      </p:sp>
      <p:sp>
        <p:nvSpPr>
          <p:cNvPr id="403" name="Google Shape;403;p25"/>
          <p:cNvSpPr/>
          <p:nvPr/>
        </p:nvSpPr>
        <p:spPr>
          <a:xfrm>
            <a:off x="2954360" y="1207954"/>
            <a:ext cx="1390422" cy="1277088"/>
          </a:xfrm>
          <a:prstGeom prst="sun">
            <a:avLst>
              <a:gd name="adj" fmla="val 25000"/>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04" name="Google Shape;404;p25"/>
          <p:cNvSpPr/>
          <p:nvPr/>
        </p:nvSpPr>
        <p:spPr>
          <a:xfrm>
            <a:off x="5288308" y="1070491"/>
            <a:ext cx="951455" cy="16812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05" name="Google Shape;405;p25"/>
          <p:cNvSpPr/>
          <p:nvPr/>
        </p:nvSpPr>
        <p:spPr>
          <a:xfrm rot="-5400000">
            <a:off x="8759835" y="3213199"/>
            <a:ext cx="3073507" cy="215049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06" name="Google Shape;406;p25"/>
          <p:cNvSpPr/>
          <p:nvPr/>
        </p:nvSpPr>
        <p:spPr>
          <a:xfrm>
            <a:off x="2551743" y="3398192"/>
            <a:ext cx="195942" cy="30491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25"/>
          <p:cNvSpPr txBox="1"/>
          <p:nvPr/>
        </p:nvSpPr>
        <p:spPr>
          <a:xfrm>
            <a:off x="9670975" y="3796545"/>
            <a:ext cx="165898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diffuse box</a:t>
            </a:r>
            <a:endParaRPr/>
          </a:p>
        </p:txBody>
      </p:sp>
      <p:sp>
        <p:nvSpPr>
          <p:cNvPr id="408" name="Google Shape;408;p25"/>
          <p:cNvSpPr txBox="1"/>
          <p:nvPr/>
        </p:nvSpPr>
        <p:spPr>
          <a:xfrm>
            <a:off x="408002" y="423839"/>
            <a:ext cx="319396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Path Tracing</a:t>
            </a:r>
            <a:endParaRPr/>
          </a:p>
        </p:txBody>
      </p:sp>
      <p:sp>
        <p:nvSpPr>
          <p:cNvPr id="409" name="Google Shape;409;p25"/>
          <p:cNvSpPr/>
          <p:nvPr/>
        </p:nvSpPr>
        <p:spPr>
          <a:xfrm>
            <a:off x="408002" y="2890516"/>
            <a:ext cx="1250954" cy="1250954"/>
          </a:xfrm>
          <a:prstGeom prst="rect">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25"/>
          <p:cNvSpPr txBox="1"/>
          <p:nvPr/>
        </p:nvSpPr>
        <p:spPr>
          <a:xfrm>
            <a:off x="4116402" y="3475804"/>
            <a:ext cx="234381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Primary ray</a:t>
            </a:r>
            <a:endParaRPr/>
          </a:p>
        </p:txBody>
      </p:sp>
      <p:sp>
        <p:nvSpPr>
          <p:cNvPr id="411" name="Google Shape;411;p25"/>
          <p:cNvSpPr/>
          <p:nvPr/>
        </p:nvSpPr>
        <p:spPr>
          <a:xfrm>
            <a:off x="787597" y="3609813"/>
            <a:ext cx="202130" cy="19272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12" name="Google Shape;412;p25"/>
          <p:cNvCxnSpPr/>
          <p:nvPr/>
        </p:nvCxnSpPr>
        <p:spPr>
          <a:xfrm rot="10800000">
            <a:off x="7444703" y="905720"/>
            <a:ext cx="2069545" cy="3839132"/>
          </a:xfrm>
          <a:prstGeom prst="straightConnector1">
            <a:avLst/>
          </a:prstGeom>
          <a:noFill/>
          <a:ln w="28575" cap="flat" cmpd="sng">
            <a:solidFill>
              <a:srgbClr val="2F5496"/>
            </a:solidFill>
            <a:prstDash val="solid"/>
            <a:round/>
            <a:headEnd type="none" w="sm" len="sm"/>
            <a:tailEnd type="triangle" w="lg" len="lg"/>
          </a:ln>
        </p:spPr>
      </p:cxnSp>
      <p:cxnSp>
        <p:nvCxnSpPr>
          <p:cNvPr id="413" name="Google Shape;413;p25"/>
          <p:cNvCxnSpPr>
            <a:stCxn id="406" idx="6"/>
          </p:cNvCxnSpPr>
          <p:nvPr/>
        </p:nvCxnSpPr>
        <p:spPr>
          <a:xfrm>
            <a:off x="2747685" y="3550651"/>
            <a:ext cx="6748500" cy="1194300"/>
          </a:xfrm>
          <a:prstGeom prst="straightConnector1">
            <a:avLst/>
          </a:prstGeom>
          <a:noFill/>
          <a:ln w="28575" cap="flat" cmpd="sng">
            <a:solidFill>
              <a:srgbClr val="2F5496"/>
            </a:solidFill>
            <a:prstDash val="solid"/>
            <a:round/>
            <a:headEnd type="none" w="sm" len="sm"/>
            <a:tailEnd type="triangle" w="lg" len="lg"/>
          </a:ln>
        </p:spPr>
      </p:cxnSp>
      <p:sp>
        <p:nvSpPr>
          <p:cNvPr id="414" name="Google Shape;414;p25"/>
          <p:cNvSpPr txBox="1"/>
          <p:nvPr/>
        </p:nvSpPr>
        <p:spPr>
          <a:xfrm>
            <a:off x="7444703" y="1387795"/>
            <a:ext cx="234381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Secondary ray</a:t>
            </a:r>
            <a:endParaRPr/>
          </a:p>
        </p:txBody>
      </p:sp>
      <p:sp>
        <p:nvSpPr>
          <p:cNvPr id="415" name="Google Shape;415;p25"/>
          <p:cNvSpPr txBox="1"/>
          <p:nvPr/>
        </p:nvSpPr>
        <p:spPr>
          <a:xfrm>
            <a:off x="-132271" y="2490424"/>
            <a:ext cx="234381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pixel samples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1"/>
          <p:cNvSpPr/>
          <p:nvPr/>
        </p:nvSpPr>
        <p:spPr>
          <a:xfrm flipH="1">
            <a:off x="5154933" y="4740816"/>
            <a:ext cx="7570177" cy="1548940"/>
          </a:xfrm>
          <a:prstGeom prst="flowChartInputOutput">
            <a:avLst/>
          </a:prstGeom>
          <a:solidFill>
            <a:srgbClr val="D0CEC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31"/>
          <p:cNvSpPr/>
          <p:nvPr/>
        </p:nvSpPr>
        <p:spPr>
          <a:xfrm>
            <a:off x="1782885" y="3058475"/>
            <a:ext cx="964800" cy="96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300" dirty="0">
                <a:solidFill>
                  <a:schemeClr val="dk1"/>
                </a:solidFill>
                <a:latin typeface="Calibri"/>
                <a:ea typeface="Calibri"/>
                <a:cs typeface="Calibri"/>
                <a:sym typeface="Calibri"/>
              </a:rPr>
              <a:t>eye</a:t>
            </a:r>
            <a:endParaRPr sz="2300" dirty="0">
              <a:solidFill>
                <a:schemeClr val="dk1"/>
              </a:solidFill>
              <a:latin typeface="Calibri"/>
              <a:ea typeface="Calibri"/>
              <a:cs typeface="Calibri"/>
              <a:sym typeface="Calibri"/>
            </a:endParaRPr>
          </a:p>
        </p:txBody>
      </p:sp>
      <p:sp>
        <p:nvSpPr>
          <p:cNvPr id="553" name="Google Shape;553;p31"/>
          <p:cNvSpPr/>
          <p:nvPr/>
        </p:nvSpPr>
        <p:spPr>
          <a:xfrm>
            <a:off x="2954360" y="1207954"/>
            <a:ext cx="1390422" cy="1277088"/>
          </a:xfrm>
          <a:prstGeom prst="sun">
            <a:avLst>
              <a:gd name="adj" fmla="val 25000"/>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54" name="Google Shape;554;p31"/>
          <p:cNvSpPr/>
          <p:nvPr/>
        </p:nvSpPr>
        <p:spPr>
          <a:xfrm>
            <a:off x="5288308" y="1070491"/>
            <a:ext cx="951455" cy="16812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55" name="Google Shape;555;p31"/>
          <p:cNvSpPr/>
          <p:nvPr/>
        </p:nvSpPr>
        <p:spPr>
          <a:xfrm rot="-5400000">
            <a:off x="8759835" y="3213199"/>
            <a:ext cx="3073507" cy="215049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556" name="Google Shape;556;p31"/>
          <p:cNvSpPr/>
          <p:nvPr/>
        </p:nvSpPr>
        <p:spPr>
          <a:xfrm>
            <a:off x="2551743" y="3398192"/>
            <a:ext cx="195942" cy="30491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7" name="Google Shape;557;p31"/>
          <p:cNvSpPr txBox="1"/>
          <p:nvPr/>
        </p:nvSpPr>
        <p:spPr>
          <a:xfrm>
            <a:off x="9670975" y="3796545"/>
            <a:ext cx="1658983"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diffuse box</a:t>
            </a:r>
            <a:endParaRPr/>
          </a:p>
        </p:txBody>
      </p:sp>
      <p:sp>
        <p:nvSpPr>
          <p:cNvPr id="558" name="Google Shape;558;p31"/>
          <p:cNvSpPr txBox="1"/>
          <p:nvPr/>
        </p:nvSpPr>
        <p:spPr>
          <a:xfrm>
            <a:off x="-150398" y="4218982"/>
            <a:ext cx="234381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Use all paths’ contributions</a:t>
            </a:r>
            <a:endParaRPr/>
          </a:p>
        </p:txBody>
      </p:sp>
      <p:sp>
        <p:nvSpPr>
          <p:cNvPr id="559" name="Google Shape;559;p31"/>
          <p:cNvSpPr/>
          <p:nvPr/>
        </p:nvSpPr>
        <p:spPr>
          <a:xfrm>
            <a:off x="408002" y="2890516"/>
            <a:ext cx="1250954" cy="1250954"/>
          </a:xfrm>
          <a:prstGeom prst="rect">
            <a:avLst/>
          </a:prstGeom>
          <a:no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31"/>
          <p:cNvSpPr txBox="1"/>
          <p:nvPr/>
        </p:nvSpPr>
        <p:spPr>
          <a:xfrm>
            <a:off x="-132271" y="2490424"/>
            <a:ext cx="234381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pixel samples</a:t>
            </a:r>
            <a:endParaRPr/>
          </a:p>
        </p:txBody>
      </p:sp>
      <p:sp>
        <p:nvSpPr>
          <p:cNvPr id="561" name="Google Shape;561;p31"/>
          <p:cNvSpPr/>
          <p:nvPr/>
        </p:nvSpPr>
        <p:spPr>
          <a:xfrm>
            <a:off x="592221" y="3055463"/>
            <a:ext cx="202130" cy="192725"/>
          </a:xfrm>
          <a:prstGeom prst="ellipse">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31"/>
          <p:cNvSpPr/>
          <p:nvPr/>
        </p:nvSpPr>
        <p:spPr>
          <a:xfrm>
            <a:off x="973953" y="3203493"/>
            <a:ext cx="202130" cy="192725"/>
          </a:xfrm>
          <a:prstGeom prst="ellipse">
            <a:avLst/>
          </a:prstGeom>
          <a:solidFill>
            <a:srgbClr val="7030A0"/>
          </a:solidFill>
          <a:ln w="2857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31"/>
          <p:cNvSpPr/>
          <p:nvPr/>
        </p:nvSpPr>
        <p:spPr>
          <a:xfrm>
            <a:off x="1156170" y="3780972"/>
            <a:ext cx="202130" cy="192725"/>
          </a:xfrm>
          <a:prstGeom prst="ellipse">
            <a:avLst/>
          </a:prstGeom>
          <a:solidFill>
            <a:schemeClr val="accent2"/>
          </a:solid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31"/>
          <p:cNvSpPr/>
          <p:nvPr/>
        </p:nvSpPr>
        <p:spPr>
          <a:xfrm>
            <a:off x="463906" y="3884247"/>
            <a:ext cx="202130" cy="192725"/>
          </a:xfrm>
          <a:prstGeom prst="ellipse">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31"/>
          <p:cNvSpPr/>
          <p:nvPr/>
        </p:nvSpPr>
        <p:spPr>
          <a:xfrm>
            <a:off x="787597" y="3609813"/>
            <a:ext cx="202130" cy="19272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31"/>
          <p:cNvSpPr/>
          <p:nvPr/>
        </p:nvSpPr>
        <p:spPr>
          <a:xfrm>
            <a:off x="1287896" y="3429000"/>
            <a:ext cx="202130" cy="192725"/>
          </a:xfrm>
          <a:prstGeom prst="ellipse">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31"/>
          <p:cNvSpPr/>
          <p:nvPr/>
        </p:nvSpPr>
        <p:spPr>
          <a:xfrm>
            <a:off x="1382829" y="2901164"/>
            <a:ext cx="202130" cy="192725"/>
          </a:xfrm>
          <a:prstGeom prst="ellipse">
            <a:avLst/>
          </a:prstGeom>
          <a:solidFill>
            <a:srgbClr val="92D050"/>
          </a:solidFill>
          <a:ln w="28575"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68" name="Google Shape;568;p31"/>
          <p:cNvCxnSpPr/>
          <p:nvPr/>
        </p:nvCxnSpPr>
        <p:spPr>
          <a:xfrm rot="10800000">
            <a:off x="7444703" y="905720"/>
            <a:ext cx="2069545" cy="3839132"/>
          </a:xfrm>
          <a:prstGeom prst="straightConnector1">
            <a:avLst/>
          </a:prstGeom>
          <a:noFill/>
          <a:ln w="28575" cap="flat" cmpd="sng">
            <a:solidFill>
              <a:srgbClr val="2F5496"/>
            </a:solidFill>
            <a:prstDash val="solid"/>
            <a:round/>
            <a:headEnd type="none" w="sm" len="sm"/>
            <a:tailEnd type="triangle" w="lg" len="lg"/>
          </a:ln>
        </p:spPr>
      </p:cxnSp>
      <p:cxnSp>
        <p:nvCxnSpPr>
          <p:cNvPr id="569" name="Google Shape;569;p31"/>
          <p:cNvCxnSpPr/>
          <p:nvPr/>
        </p:nvCxnSpPr>
        <p:spPr>
          <a:xfrm rot="10800000">
            <a:off x="3516543" y="2056847"/>
            <a:ext cx="5979761" cy="2688007"/>
          </a:xfrm>
          <a:prstGeom prst="straightConnector1">
            <a:avLst/>
          </a:prstGeom>
          <a:noFill/>
          <a:ln w="28575" cap="flat" cmpd="sng">
            <a:solidFill>
              <a:srgbClr val="92D050"/>
            </a:solidFill>
            <a:prstDash val="solid"/>
            <a:round/>
            <a:headEnd type="none" w="sm" len="sm"/>
            <a:tailEnd type="triangle" w="lg" len="lg"/>
          </a:ln>
        </p:spPr>
      </p:cxnSp>
      <p:cxnSp>
        <p:nvCxnSpPr>
          <p:cNvPr id="570" name="Google Shape;570;p31"/>
          <p:cNvCxnSpPr/>
          <p:nvPr/>
        </p:nvCxnSpPr>
        <p:spPr>
          <a:xfrm flipH="1">
            <a:off x="5902588" y="4744852"/>
            <a:ext cx="3593717" cy="432602"/>
          </a:xfrm>
          <a:prstGeom prst="straightConnector1">
            <a:avLst/>
          </a:prstGeom>
          <a:noFill/>
          <a:ln w="28575" cap="flat" cmpd="sng">
            <a:solidFill>
              <a:srgbClr val="C00000"/>
            </a:solidFill>
            <a:prstDash val="solid"/>
            <a:round/>
            <a:headEnd type="none" w="sm" len="sm"/>
            <a:tailEnd type="triangle" w="lg" len="lg"/>
          </a:ln>
        </p:spPr>
      </p:cxnSp>
      <p:cxnSp>
        <p:nvCxnSpPr>
          <p:cNvPr id="571" name="Google Shape;571;p31"/>
          <p:cNvCxnSpPr/>
          <p:nvPr/>
        </p:nvCxnSpPr>
        <p:spPr>
          <a:xfrm rot="10800000">
            <a:off x="5541908" y="2415635"/>
            <a:ext cx="368556" cy="2761820"/>
          </a:xfrm>
          <a:prstGeom prst="straightConnector1">
            <a:avLst/>
          </a:prstGeom>
          <a:noFill/>
          <a:ln w="28575" cap="flat" cmpd="sng">
            <a:solidFill>
              <a:srgbClr val="C00000"/>
            </a:solidFill>
            <a:prstDash val="solid"/>
            <a:round/>
            <a:headEnd type="none" w="sm" len="sm"/>
            <a:tailEnd type="triangle" w="lg" len="lg"/>
          </a:ln>
        </p:spPr>
      </p:cxnSp>
      <p:cxnSp>
        <p:nvCxnSpPr>
          <p:cNvPr id="572" name="Google Shape;572;p31"/>
          <p:cNvCxnSpPr/>
          <p:nvPr/>
        </p:nvCxnSpPr>
        <p:spPr>
          <a:xfrm flipH="1">
            <a:off x="1881080" y="2438350"/>
            <a:ext cx="3660828" cy="2275745"/>
          </a:xfrm>
          <a:prstGeom prst="straightConnector1">
            <a:avLst/>
          </a:prstGeom>
          <a:noFill/>
          <a:ln w="28575" cap="flat" cmpd="sng">
            <a:solidFill>
              <a:srgbClr val="C00000"/>
            </a:solidFill>
            <a:prstDash val="solid"/>
            <a:round/>
            <a:headEnd type="none" w="sm" len="sm"/>
            <a:tailEnd type="triangle" w="lg" len="lg"/>
          </a:ln>
        </p:spPr>
      </p:cxnSp>
      <p:cxnSp>
        <p:nvCxnSpPr>
          <p:cNvPr id="573" name="Google Shape;573;p31"/>
          <p:cNvCxnSpPr/>
          <p:nvPr/>
        </p:nvCxnSpPr>
        <p:spPr>
          <a:xfrm rot="10800000">
            <a:off x="6052161" y="1923459"/>
            <a:ext cx="3462086" cy="2821395"/>
          </a:xfrm>
          <a:prstGeom prst="straightConnector1">
            <a:avLst/>
          </a:prstGeom>
          <a:noFill/>
          <a:ln w="28575" cap="flat" cmpd="sng">
            <a:solidFill>
              <a:srgbClr val="00B0F0"/>
            </a:solidFill>
            <a:prstDash val="solid"/>
            <a:round/>
            <a:headEnd type="none" w="sm" len="sm"/>
            <a:tailEnd type="triangle" w="lg" len="lg"/>
          </a:ln>
        </p:spPr>
      </p:cxnSp>
      <p:cxnSp>
        <p:nvCxnSpPr>
          <p:cNvPr id="574" name="Google Shape;574;p31"/>
          <p:cNvCxnSpPr/>
          <p:nvPr/>
        </p:nvCxnSpPr>
        <p:spPr>
          <a:xfrm rot="10800000" flipH="1">
            <a:off x="6052161" y="1466819"/>
            <a:ext cx="2432888" cy="456640"/>
          </a:xfrm>
          <a:prstGeom prst="straightConnector1">
            <a:avLst/>
          </a:prstGeom>
          <a:noFill/>
          <a:ln w="28575" cap="flat" cmpd="sng">
            <a:solidFill>
              <a:srgbClr val="00B0F0"/>
            </a:solidFill>
            <a:prstDash val="solid"/>
            <a:round/>
            <a:headEnd type="none" w="sm" len="sm"/>
            <a:tailEnd type="triangle" w="lg" len="lg"/>
          </a:ln>
        </p:spPr>
      </p:cxnSp>
      <p:cxnSp>
        <p:nvCxnSpPr>
          <p:cNvPr id="575" name="Google Shape;575;p31"/>
          <p:cNvCxnSpPr/>
          <p:nvPr/>
        </p:nvCxnSpPr>
        <p:spPr>
          <a:xfrm flipH="1">
            <a:off x="7164036" y="4744852"/>
            <a:ext cx="2332268" cy="1080346"/>
          </a:xfrm>
          <a:prstGeom prst="straightConnector1">
            <a:avLst/>
          </a:prstGeom>
          <a:noFill/>
          <a:ln w="28575" cap="flat" cmpd="sng">
            <a:solidFill>
              <a:srgbClr val="002060"/>
            </a:solidFill>
            <a:prstDash val="solid"/>
            <a:round/>
            <a:headEnd type="none" w="sm" len="sm"/>
            <a:tailEnd type="triangle" w="lg" len="lg"/>
          </a:ln>
        </p:spPr>
      </p:cxnSp>
      <p:cxnSp>
        <p:nvCxnSpPr>
          <p:cNvPr id="576" name="Google Shape;576;p31"/>
          <p:cNvCxnSpPr/>
          <p:nvPr/>
        </p:nvCxnSpPr>
        <p:spPr>
          <a:xfrm rot="10800000" flipH="1">
            <a:off x="7164035" y="3396218"/>
            <a:ext cx="2350212" cy="2427812"/>
          </a:xfrm>
          <a:prstGeom prst="straightConnector1">
            <a:avLst/>
          </a:prstGeom>
          <a:noFill/>
          <a:ln w="28575" cap="flat" cmpd="sng">
            <a:solidFill>
              <a:srgbClr val="002060"/>
            </a:solidFill>
            <a:prstDash val="solid"/>
            <a:round/>
            <a:headEnd type="none" w="sm" len="sm"/>
            <a:tailEnd type="triangle" w="lg" len="lg"/>
          </a:ln>
        </p:spPr>
      </p:cxnSp>
      <p:cxnSp>
        <p:nvCxnSpPr>
          <p:cNvPr id="577" name="Google Shape;577;p31"/>
          <p:cNvCxnSpPr/>
          <p:nvPr/>
        </p:nvCxnSpPr>
        <p:spPr>
          <a:xfrm flipH="1">
            <a:off x="1889410" y="3396218"/>
            <a:ext cx="7606894" cy="1501093"/>
          </a:xfrm>
          <a:prstGeom prst="straightConnector1">
            <a:avLst/>
          </a:prstGeom>
          <a:noFill/>
          <a:ln w="28575" cap="flat" cmpd="sng">
            <a:solidFill>
              <a:srgbClr val="002060"/>
            </a:solidFill>
            <a:prstDash val="solid"/>
            <a:round/>
            <a:headEnd type="none" w="sm" len="sm"/>
            <a:tailEnd type="triangle" w="lg" len="lg"/>
          </a:ln>
        </p:spPr>
      </p:cxnSp>
      <p:cxnSp>
        <p:nvCxnSpPr>
          <p:cNvPr id="578" name="Google Shape;578;p31"/>
          <p:cNvCxnSpPr/>
          <p:nvPr/>
        </p:nvCxnSpPr>
        <p:spPr>
          <a:xfrm flipH="1">
            <a:off x="8361771" y="4744852"/>
            <a:ext cx="1134534" cy="1190166"/>
          </a:xfrm>
          <a:prstGeom prst="straightConnector1">
            <a:avLst/>
          </a:prstGeom>
          <a:noFill/>
          <a:ln w="28575" cap="flat" cmpd="sng">
            <a:solidFill>
              <a:schemeClr val="accent2"/>
            </a:solidFill>
            <a:prstDash val="solid"/>
            <a:round/>
            <a:headEnd type="none" w="sm" len="sm"/>
            <a:tailEnd type="triangle" w="lg" len="lg"/>
          </a:ln>
        </p:spPr>
      </p:cxnSp>
      <p:cxnSp>
        <p:nvCxnSpPr>
          <p:cNvPr id="579" name="Google Shape;579;p31"/>
          <p:cNvCxnSpPr/>
          <p:nvPr/>
        </p:nvCxnSpPr>
        <p:spPr>
          <a:xfrm rot="10800000">
            <a:off x="6798686" y="963123"/>
            <a:ext cx="1563085" cy="4971895"/>
          </a:xfrm>
          <a:prstGeom prst="straightConnector1">
            <a:avLst/>
          </a:prstGeom>
          <a:noFill/>
          <a:ln w="28575" cap="flat" cmpd="sng">
            <a:solidFill>
              <a:schemeClr val="accent2"/>
            </a:solidFill>
            <a:prstDash val="solid"/>
            <a:round/>
            <a:headEnd type="none" w="sm" len="sm"/>
            <a:tailEnd type="triangle" w="lg" len="lg"/>
          </a:ln>
        </p:spPr>
      </p:cxnSp>
      <p:cxnSp>
        <p:nvCxnSpPr>
          <p:cNvPr id="580" name="Google Shape;580;p31"/>
          <p:cNvCxnSpPr/>
          <p:nvPr/>
        </p:nvCxnSpPr>
        <p:spPr>
          <a:xfrm rot="10800000">
            <a:off x="1782885" y="2287132"/>
            <a:ext cx="7731363" cy="2457723"/>
          </a:xfrm>
          <a:prstGeom prst="straightConnector1">
            <a:avLst/>
          </a:prstGeom>
          <a:noFill/>
          <a:ln w="28575" cap="flat" cmpd="sng">
            <a:solidFill>
              <a:srgbClr val="7030A0"/>
            </a:solidFill>
            <a:prstDash val="solid"/>
            <a:round/>
            <a:headEnd type="none" w="sm" len="sm"/>
            <a:tailEnd type="triangle" w="lg" len="lg"/>
          </a:ln>
        </p:spPr>
      </p:cxnSp>
      <p:cxnSp>
        <p:nvCxnSpPr>
          <p:cNvPr id="581" name="Google Shape;581;p31"/>
          <p:cNvCxnSpPr>
            <a:stCxn id="556" idx="6"/>
          </p:cNvCxnSpPr>
          <p:nvPr/>
        </p:nvCxnSpPr>
        <p:spPr>
          <a:xfrm>
            <a:off x="2747685" y="3550651"/>
            <a:ext cx="6748500" cy="1194300"/>
          </a:xfrm>
          <a:prstGeom prst="straightConnector1">
            <a:avLst/>
          </a:prstGeom>
          <a:noFill/>
          <a:ln w="28575" cap="flat" cmpd="sng">
            <a:solidFill>
              <a:srgbClr val="7030A0"/>
            </a:solidFill>
            <a:prstDash val="solid"/>
            <a:round/>
            <a:headEnd type="none" w="sm" len="sm"/>
            <a:tailEnd type="triangle" w="lg" len="lg"/>
          </a:ln>
        </p:spPr>
      </p:cxnSp>
      <p:sp>
        <p:nvSpPr>
          <p:cNvPr id="582" name="Google Shape;582;p31"/>
          <p:cNvSpPr txBox="1"/>
          <p:nvPr/>
        </p:nvSpPr>
        <p:spPr>
          <a:xfrm>
            <a:off x="408002" y="423839"/>
            <a:ext cx="319396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Path Tracing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3"/>
          <p:cNvPicPr preferRelativeResize="0"/>
          <p:nvPr/>
        </p:nvPicPr>
        <p:blipFill rotWithShape="1">
          <a:blip r:embed="rId3">
            <a:alphaModFix/>
          </a:blip>
          <a:srcRect/>
          <a:stretch/>
        </p:blipFill>
        <p:spPr>
          <a:xfrm>
            <a:off x="2088883" y="1673855"/>
            <a:ext cx="4473221" cy="4388556"/>
          </a:xfrm>
          <a:prstGeom prst="rect">
            <a:avLst/>
          </a:prstGeom>
          <a:noFill/>
          <a:ln>
            <a:noFill/>
          </a:ln>
        </p:spPr>
      </p:pic>
      <p:pic>
        <p:nvPicPr>
          <p:cNvPr id="115" name="Google Shape;115;p3"/>
          <p:cNvPicPr preferRelativeResize="0"/>
          <p:nvPr/>
        </p:nvPicPr>
        <p:blipFill rotWithShape="1">
          <a:blip r:embed="rId4">
            <a:alphaModFix/>
          </a:blip>
          <a:srcRect/>
          <a:stretch/>
        </p:blipFill>
        <p:spPr>
          <a:xfrm>
            <a:off x="6903135" y="1673855"/>
            <a:ext cx="4544159" cy="4388556"/>
          </a:xfrm>
          <a:prstGeom prst="rect">
            <a:avLst/>
          </a:prstGeom>
          <a:noFill/>
          <a:ln>
            <a:noFill/>
          </a:ln>
        </p:spPr>
      </p:pic>
      <p:sp>
        <p:nvSpPr>
          <p:cNvPr id="116" name="Google Shape;116;p3"/>
          <p:cNvSpPr txBox="1"/>
          <p:nvPr/>
        </p:nvSpPr>
        <p:spPr>
          <a:xfrm>
            <a:off x="674255" y="923636"/>
            <a:ext cx="588784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Calibri"/>
                <a:ea typeface="Calibri"/>
                <a:cs typeface="Calibri"/>
                <a:sym typeface="Calibri"/>
              </a:rPr>
              <a:t>Which One Is Real?</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latin typeface="Calibri"/>
                <a:ea typeface="Calibri"/>
                <a:cs typeface="Calibri"/>
                <a:sym typeface="Calibri"/>
              </a:rPr>
              <a:t>Why Ray Tracing is Great</a:t>
            </a:r>
            <a:endParaRPr dirty="0"/>
          </a:p>
        </p:txBody>
      </p:sp>
      <p:pic>
        <p:nvPicPr>
          <p:cNvPr id="589" name="Google Shape;589;p32" descr="HeckbertBack.jpg"/>
          <p:cNvPicPr preferRelativeResize="0"/>
          <p:nvPr/>
        </p:nvPicPr>
        <p:blipFill rotWithShape="1">
          <a:blip r:embed="rId3">
            <a:alphaModFix/>
          </a:blip>
          <a:srcRect/>
          <a:stretch/>
        </p:blipFill>
        <p:spPr>
          <a:xfrm>
            <a:off x="1749778" y="1690688"/>
            <a:ext cx="7653866" cy="4274613"/>
          </a:xfrm>
          <a:prstGeom prst="rect">
            <a:avLst/>
          </a:prstGeom>
          <a:noFill/>
          <a:ln>
            <a:noFill/>
          </a:ln>
        </p:spPr>
      </p:pic>
      <p:sp>
        <p:nvSpPr>
          <p:cNvPr id="590" name="Google Shape;590;p32"/>
          <p:cNvSpPr txBox="1"/>
          <p:nvPr/>
        </p:nvSpPr>
        <p:spPr>
          <a:xfrm>
            <a:off x="1804583" y="6084711"/>
            <a:ext cx="765386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The back of Paul </a:t>
            </a:r>
            <a:r>
              <a:rPr lang="en-US" sz="1800" dirty="0" err="1">
                <a:solidFill>
                  <a:schemeClr val="dk1"/>
                </a:solidFill>
                <a:latin typeface="Calibri"/>
                <a:ea typeface="Calibri"/>
                <a:cs typeface="Calibri"/>
                <a:sym typeface="Calibri"/>
              </a:rPr>
              <a:t>Heckbert’s</a:t>
            </a:r>
            <a:r>
              <a:rPr lang="en-US" sz="1800" dirty="0">
                <a:solidFill>
                  <a:schemeClr val="dk1"/>
                </a:solidFill>
                <a:latin typeface="Calibri"/>
                <a:ea typeface="Calibri"/>
                <a:cs typeface="Calibri"/>
                <a:sym typeface="Calibri"/>
              </a:rPr>
              <a:t> business card, 1607 bytes. Includes tricks from </a:t>
            </a:r>
            <a:r>
              <a:rPr lang="en-US" sz="1800" dirty="0" err="1">
                <a:solidFill>
                  <a:schemeClr val="dk1"/>
                </a:solidFill>
                <a:latin typeface="Calibri"/>
                <a:ea typeface="Calibri"/>
                <a:cs typeface="Calibri"/>
                <a:sym typeface="Calibri"/>
              </a:rPr>
              <a:t>Darwyn</a:t>
            </a:r>
            <a:r>
              <a:rPr lang="en-US" sz="1800" dirty="0">
                <a:solidFill>
                  <a:schemeClr val="dk1"/>
                </a:solidFill>
                <a:latin typeface="Calibri"/>
                <a:ea typeface="Calibri"/>
                <a:cs typeface="Calibri"/>
                <a:sym typeface="Calibri"/>
              </a:rPr>
              <a:t> Peachey and Joe </a:t>
            </a:r>
            <a:r>
              <a:rPr lang="en-US" sz="1800" dirty="0" err="1">
                <a:solidFill>
                  <a:schemeClr val="dk1"/>
                </a:solidFill>
                <a:latin typeface="Calibri"/>
                <a:ea typeface="Calibri"/>
                <a:cs typeface="Calibri"/>
                <a:sym typeface="Calibri"/>
              </a:rPr>
              <a:t>Cychosz</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3594-EBAD-491E-917B-F0F348439CC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From Simplicity…</a:t>
            </a:r>
          </a:p>
        </p:txBody>
      </p:sp>
      <p:pic>
        <p:nvPicPr>
          <p:cNvPr id="1026" name="Picture 2">
            <a:extLst>
              <a:ext uri="{FF2B5EF4-FFF2-40B4-BE49-F238E27FC236}">
                <a16:creationId xmlns:a16="http://schemas.microsoft.com/office/drawing/2014/main" id="{31229403-29A4-438B-9F75-7F9DF59A8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91384"/>
            <a:ext cx="8661935" cy="48723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76E803C-E9BC-43BF-86CA-914D20B3D401}"/>
              </a:ext>
            </a:extLst>
          </p:cNvPr>
          <p:cNvSpPr txBox="1"/>
          <p:nvPr/>
        </p:nvSpPr>
        <p:spPr>
          <a:xfrm>
            <a:off x="9500135" y="5163393"/>
            <a:ext cx="2835563" cy="1200329"/>
          </a:xfrm>
          <a:prstGeom prst="rect">
            <a:avLst/>
          </a:prstGeom>
          <a:noFill/>
        </p:spPr>
        <p:txBody>
          <a:bodyPr wrap="square" rtlCol="0">
            <a:spAutoFit/>
          </a:bodyPr>
          <a:lstStyle/>
          <a:p>
            <a:br>
              <a:rPr lang="en-US" i="1" dirty="0"/>
            </a:br>
            <a:r>
              <a:rPr lang="en-US" i="1" dirty="0"/>
              <a:t>“The Carpenter’s Cellar,”</a:t>
            </a:r>
          </a:p>
          <a:p>
            <a:r>
              <a:rPr lang="en-US" i="1" dirty="0"/>
              <a:t>by </a:t>
            </a:r>
            <a:r>
              <a:rPr lang="en-US" b="0" i="1" dirty="0">
                <a:solidFill>
                  <a:srgbClr val="1A1A1A"/>
                </a:solidFill>
                <a:effectLst/>
                <a:latin typeface="DINWebPro"/>
              </a:rPr>
              <a:t>Daniel </a:t>
            </a:r>
            <a:r>
              <a:rPr lang="en-US" b="0" i="1" dirty="0" err="1">
                <a:solidFill>
                  <a:srgbClr val="1A1A1A"/>
                </a:solidFill>
                <a:effectLst/>
                <a:latin typeface="DINWebPro"/>
              </a:rPr>
              <a:t>Martinger</a:t>
            </a:r>
            <a:endParaRPr lang="en-US" b="0" i="1" dirty="0">
              <a:solidFill>
                <a:srgbClr val="1A1A1A"/>
              </a:solidFill>
              <a:effectLst/>
              <a:latin typeface="DINWebPro"/>
            </a:endParaRPr>
          </a:p>
          <a:p>
            <a:r>
              <a:rPr lang="en-US" i="1" dirty="0">
                <a:solidFill>
                  <a:srgbClr val="1A1A1A"/>
                </a:solidFill>
                <a:latin typeface="DINWebPro"/>
              </a:rPr>
              <a:t>In the Unreal 5 Engine</a:t>
            </a:r>
            <a:endParaRPr lang="en-US" i="1" dirty="0"/>
          </a:p>
        </p:txBody>
      </p:sp>
    </p:spTree>
    <p:extLst>
      <p:ext uri="{BB962C8B-B14F-4D97-AF65-F5344CB8AC3E}">
        <p14:creationId xmlns:p14="http://schemas.microsoft.com/office/powerpoint/2010/main" val="1154562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3" descr="A large stadium&#10;&#10;Description automatically generated"/>
          <p:cNvPicPr preferRelativeResize="0"/>
          <p:nvPr/>
        </p:nvPicPr>
        <p:blipFill rotWithShape="1">
          <a:blip r:embed="rId3">
            <a:alphaModFix/>
          </a:blip>
          <a:srcRect/>
          <a:stretch/>
        </p:blipFill>
        <p:spPr>
          <a:xfrm>
            <a:off x="0" y="1358565"/>
            <a:ext cx="12192000" cy="4838700"/>
          </a:xfrm>
          <a:prstGeom prst="rect">
            <a:avLst/>
          </a:prstGeom>
          <a:noFill/>
          <a:ln>
            <a:noFill/>
          </a:ln>
        </p:spPr>
      </p:pic>
      <p:sp>
        <p:nvSpPr>
          <p:cNvPr id="117" name="Google Shape;117;p3"/>
          <p:cNvSpPr txBox="1"/>
          <p:nvPr/>
        </p:nvSpPr>
        <p:spPr>
          <a:xfrm>
            <a:off x="0" y="6414654"/>
            <a:ext cx="12192000" cy="886691"/>
          </a:xfrm>
          <a:prstGeom prst="rect">
            <a:avLst/>
          </a:prstGeom>
          <a:noFill/>
          <a:ln>
            <a:noFill/>
          </a:ln>
        </p:spPr>
        <p:txBody>
          <a:bodyPr spcFirstLastPara="1" wrap="square" lIns="91425" tIns="45700" rIns="91425" bIns="45700" anchor="t" anchorCtr="0">
            <a:noAutofit/>
          </a:bodyPr>
          <a:lstStyle/>
          <a:p>
            <a:pPr marL="107950" marR="0" lvl="0" indent="0" algn="l" rtl="0">
              <a:lnSpc>
                <a:spcPct val="90000"/>
              </a:lnSpc>
              <a:spcBef>
                <a:spcPts val="0"/>
              </a:spcBef>
              <a:spcAft>
                <a:spcPts val="0"/>
              </a:spcAft>
              <a:buClr>
                <a:schemeClr val="dk1"/>
              </a:buClr>
              <a:buSzPts val="1600"/>
              <a:buFont typeface="Arial"/>
              <a:buNone/>
            </a:pPr>
            <a:r>
              <a:rPr lang="en-US" sz="1600" i="1">
                <a:solidFill>
                  <a:schemeClr val="dk1"/>
                </a:solidFill>
                <a:latin typeface="Calibri"/>
                <a:ea typeface="Calibri"/>
                <a:cs typeface="Calibri"/>
                <a:sym typeface="Calibri"/>
              </a:rPr>
              <a:t>Image from Wikimedia Commons, File:UNM - Dreamstyle Stadium panorama.jpg</a:t>
            </a:r>
            <a:endParaRPr/>
          </a:p>
        </p:txBody>
      </p:sp>
      <p:sp>
        <p:nvSpPr>
          <p:cNvPr id="118" name="Google Shape;118;p3"/>
          <p:cNvSpPr txBox="1"/>
          <p:nvPr/>
        </p:nvSpPr>
        <p:spPr>
          <a:xfrm>
            <a:off x="415600" y="593367"/>
            <a:ext cx="11360800" cy="7636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4000"/>
              <a:buFont typeface="Calibri"/>
              <a:buNone/>
            </a:pPr>
            <a:r>
              <a:rPr lang="en-US" sz="4000" dirty="0">
                <a:solidFill>
                  <a:schemeClr val="dk1"/>
                </a:solidFill>
                <a:latin typeface="Calibri"/>
                <a:ea typeface="Calibri"/>
                <a:cs typeface="Calibri"/>
                <a:sym typeface="Calibri"/>
              </a:rPr>
              <a:t>Embarrassingly Parallel</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How to paint a scene?</a:t>
            </a:r>
            <a:endParaRPr dirty="0"/>
          </a:p>
        </p:txBody>
      </p:sp>
      <p:sp>
        <p:nvSpPr>
          <p:cNvPr id="177" name="Google Shape;177;p8"/>
          <p:cNvSpPr txBox="1"/>
          <p:nvPr/>
        </p:nvSpPr>
        <p:spPr>
          <a:xfrm>
            <a:off x="8258158" y="5115126"/>
            <a:ext cx="2709573" cy="1569620"/>
          </a:xfrm>
          <a:prstGeom prst="rect">
            <a:avLst/>
          </a:prstGeom>
          <a:noFill/>
          <a:ln>
            <a:noFill/>
          </a:ln>
        </p:spPr>
        <p:txBody>
          <a:bodyPr spcFirstLastPara="1" wrap="square" lIns="91425" tIns="45700" rIns="91425" bIns="45700" anchor="t" anchorCtr="0">
            <a:spAutoFit/>
          </a:bodyPr>
          <a:lstStyle/>
          <a:p>
            <a:pPr algn="l"/>
            <a:r>
              <a:rPr lang="en-US" sz="2400" b="0" i="1" dirty="0">
                <a:solidFill>
                  <a:srgbClr val="000000"/>
                </a:solidFill>
                <a:effectLst/>
              </a:rPr>
              <a:t>A Sunday Afternoon on the Island of La Grande </a:t>
            </a:r>
            <a:r>
              <a:rPr lang="en-US" sz="2400" b="0" i="1" dirty="0" err="1">
                <a:solidFill>
                  <a:srgbClr val="000000"/>
                </a:solidFill>
                <a:effectLst/>
              </a:rPr>
              <a:t>Jatte</a:t>
            </a:r>
            <a:r>
              <a:rPr lang="en-US" sz="2400" b="0" i="1" dirty="0">
                <a:solidFill>
                  <a:srgbClr val="000000"/>
                </a:solidFill>
                <a:effectLst/>
              </a:rPr>
              <a:t>, Georges Seurat</a:t>
            </a:r>
            <a:endParaRPr lang="en-US" sz="2400" b="0" i="0" dirty="0">
              <a:solidFill>
                <a:srgbClr val="000000"/>
              </a:solidFill>
              <a:effectLst/>
            </a:endParaRPr>
          </a:p>
        </p:txBody>
      </p:sp>
      <p:pic>
        <p:nvPicPr>
          <p:cNvPr id="9218" name="Picture 2">
            <a:extLst>
              <a:ext uri="{FF2B5EF4-FFF2-40B4-BE49-F238E27FC236}">
                <a16:creationId xmlns:a16="http://schemas.microsoft.com/office/drawing/2014/main" id="{1C710B9C-5731-48FF-893C-27CBF016A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30" y="1549668"/>
            <a:ext cx="7633674" cy="51350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1900"/>
              <a:buFont typeface="Calibri"/>
              <a:buNone/>
            </a:pPr>
            <a:r>
              <a:rPr lang="en-US" sz="4000" dirty="0">
                <a:latin typeface="Calibri"/>
                <a:ea typeface="Calibri"/>
                <a:cs typeface="Calibri"/>
                <a:sym typeface="Calibri"/>
              </a:rPr>
              <a:t>Moore’s Law </a:t>
            </a:r>
            <a:r>
              <a:rPr lang="en-US" sz="4000" dirty="0"/>
              <a:t>I</a:t>
            </a:r>
            <a:r>
              <a:rPr lang="en-US" sz="4000" dirty="0">
                <a:latin typeface="Calibri"/>
                <a:ea typeface="Calibri"/>
                <a:cs typeface="Calibri"/>
                <a:sym typeface="Calibri"/>
              </a:rPr>
              <a:t>s Ending (Really!)</a:t>
            </a:r>
            <a:endParaRPr sz="4000" dirty="0">
              <a:latin typeface="Calibri"/>
              <a:ea typeface="Calibri"/>
              <a:cs typeface="Calibri"/>
              <a:sym typeface="Calibri"/>
            </a:endParaRPr>
          </a:p>
        </p:txBody>
      </p:sp>
      <p:sp>
        <p:nvSpPr>
          <p:cNvPr id="142" name="Google Shape;142;p6"/>
          <p:cNvSpPr txBox="1"/>
          <p:nvPr/>
        </p:nvSpPr>
        <p:spPr>
          <a:xfrm>
            <a:off x="682071" y="6060982"/>
            <a:ext cx="1002651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Figure after Norman P. Jouppi, Cliff Young, Nishant Patil, David Patterson, “A Domain-Specific Architecture for Deep Neural Networks,” Communications of the ACM, September 2018, Vol. 61 No. 9, Pages 50-59.</a:t>
            </a:r>
            <a:endParaRPr/>
          </a:p>
        </p:txBody>
      </p:sp>
      <p:graphicFrame>
        <p:nvGraphicFramePr>
          <p:cNvPr id="143" name="Google Shape;143;p6"/>
          <p:cNvGraphicFramePr/>
          <p:nvPr/>
        </p:nvGraphicFramePr>
        <p:xfrm>
          <a:off x="961956" y="1004552"/>
          <a:ext cx="10538321" cy="5062935"/>
        </p:xfrm>
        <a:graphic>
          <a:graphicData uri="http://schemas.openxmlformats.org/drawingml/2006/chart">
            <c:chart xmlns:c="http://schemas.openxmlformats.org/drawingml/2006/chart" xmlns:r="http://schemas.openxmlformats.org/officeDocument/2006/relationships" r:id="rId3"/>
          </a:graphicData>
        </a:graphic>
      </p:graphicFrame>
      <p:sp>
        <p:nvSpPr>
          <p:cNvPr id="144" name="Google Shape;144;p6"/>
          <p:cNvSpPr/>
          <p:nvPr/>
        </p:nvSpPr>
        <p:spPr>
          <a:xfrm rot="-5400000">
            <a:off x="-1085818" y="3387429"/>
            <a:ext cx="3832960" cy="297181"/>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2000">
                <a:solidFill>
                  <a:schemeClr val="dk1"/>
                </a:solidFill>
                <a:latin typeface="Trebuchet MS"/>
                <a:ea typeface="Trebuchet MS"/>
                <a:cs typeface="Trebuchet MS"/>
                <a:sym typeface="Trebuchet MS"/>
              </a:rPr>
              <a:t>Performance vs. VAX11-780</a:t>
            </a:r>
            <a:endParaRPr/>
          </a:p>
        </p:txBody>
      </p:sp>
      <p:cxnSp>
        <p:nvCxnSpPr>
          <p:cNvPr id="145" name="Google Shape;145;p6"/>
          <p:cNvCxnSpPr/>
          <p:nvPr/>
        </p:nvCxnSpPr>
        <p:spPr>
          <a:xfrm>
            <a:off x="1936563" y="5454269"/>
            <a:ext cx="8245778" cy="0"/>
          </a:xfrm>
          <a:prstGeom prst="straightConnector1">
            <a:avLst/>
          </a:prstGeom>
          <a:noFill/>
          <a:ln w="19050" cap="flat" cmpd="sng">
            <a:solidFill>
              <a:schemeClr val="accent4"/>
            </a:solidFill>
            <a:prstDash val="solid"/>
            <a:miter lim="800000"/>
            <a:headEnd type="none" w="sm" len="sm"/>
            <a:tailEnd type="none" w="sm" len="sm"/>
          </a:ln>
        </p:spPr>
      </p:cxnSp>
      <p:sp>
        <p:nvSpPr>
          <p:cNvPr id="146" name="Google Shape;146;p6"/>
          <p:cNvSpPr/>
          <p:nvPr/>
        </p:nvSpPr>
        <p:spPr>
          <a:xfrm>
            <a:off x="1930614" y="4948457"/>
            <a:ext cx="1679437" cy="501233"/>
          </a:xfrm>
          <a:custGeom>
            <a:avLst/>
            <a:gdLst/>
            <a:ahLst/>
            <a:cxnLst/>
            <a:rect l="l" t="t" r="r" b="b"/>
            <a:pathLst>
              <a:path w="962" h="285" extrusionOk="0">
                <a:moveTo>
                  <a:pt x="962" y="285"/>
                </a:moveTo>
                <a:lnTo>
                  <a:pt x="962" y="0"/>
                </a:lnTo>
                <a:lnTo>
                  <a:pt x="0" y="285"/>
                </a:lnTo>
                <a:lnTo>
                  <a:pt x="962" y="28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6"/>
          <p:cNvSpPr/>
          <p:nvPr/>
        </p:nvSpPr>
        <p:spPr>
          <a:xfrm>
            <a:off x="1932339" y="4951194"/>
            <a:ext cx="1641430" cy="486286"/>
          </a:xfrm>
          <a:custGeom>
            <a:avLst/>
            <a:gdLst/>
            <a:ahLst/>
            <a:cxnLst/>
            <a:rect l="l" t="t" r="r" b="b"/>
            <a:pathLst>
              <a:path w="962" h="285" extrusionOk="0">
                <a:moveTo>
                  <a:pt x="962" y="285"/>
                </a:moveTo>
                <a:lnTo>
                  <a:pt x="962" y="0"/>
                </a:lnTo>
                <a:lnTo>
                  <a:pt x="0" y="285"/>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6"/>
          <p:cNvSpPr/>
          <p:nvPr/>
        </p:nvSpPr>
        <p:spPr>
          <a:xfrm>
            <a:off x="3590561" y="2723074"/>
            <a:ext cx="3487839" cy="2726616"/>
          </a:xfrm>
          <a:custGeom>
            <a:avLst/>
            <a:gdLst/>
            <a:ahLst/>
            <a:cxnLst/>
            <a:rect l="l" t="t" r="r" b="b"/>
            <a:pathLst>
              <a:path w="2034" h="1598" extrusionOk="0">
                <a:moveTo>
                  <a:pt x="2034" y="0"/>
                </a:moveTo>
                <a:lnTo>
                  <a:pt x="2034" y="1598"/>
                </a:lnTo>
                <a:lnTo>
                  <a:pt x="0" y="1598"/>
                </a:lnTo>
                <a:lnTo>
                  <a:pt x="0" y="1301"/>
                </a:lnTo>
                <a:lnTo>
                  <a:pt x="203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p:nvPr/>
        </p:nvSpPr>
        <p:spPr>
          <a:xfrm>
            <a:off x="7079626" y="2192425"/>
            <a:ext cx="1624367" cy="3257265"/>
          </a:xfrm>
          <a:custGeom>
            <a:avLst/>
            <a:gdLst/>
            <a:ahLst/>
            <a:cxnLst/>
            <a:rect l="l" t="t" r="r" b="b"/>
            <a:pathLst>
              <a:path w="952" h="1909" extrusionOk="0">
                <a:moveTo>
                  <a:pt x="952" y="0"/>
                </a:moveTo>
                <a:lnTo>
                  <a:pt x="952" y="1909"/>
                </a:lnTo>
                <a:lnTo>
                  <a:pt x="0" y="1909"/>
                </a:lnTo>
                <a:lnTo>
                  <a:pt x="0" y="309"/>
                </a:lnTo>
                <a:lnTo>
                  <a:pt x="952"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6"/>
          <p:cNvSpPr/>
          <p:nvPr/>
        </p:nvSpPr>
        <p:spPr>
          <a:xfrm>
            <a:off x="8709941" y="2059336"/>
            <a:ext cx="835215" cy="3390354"/>
          </a:xfrm>
          <a:custGeom>
            <a:avLst/>
            <a:gdLst/>
            <a:ahLst/>
            <a:cxnLst/>
            <a:rect l="l" t="t" r="r" b="b"/>
            <a:pathLst>
              <a:path w="472" h="1987" extrusionOk="0">
                <a:moveTo>
                  <a:pt x="472" y="0"/>
                </a:moveTo>
                <a:lnTo>
                  <a:pt x="472" y="1987"/>
                </a:lnTo>
                <a:lnTo>
                  <a:pt x="0" y="1987"/>
                </a:lnTo>
                <a:lnTo>
                  <a:pt x="0" y="74"/>
                </a:lnTo>
                <a:lnTo>
                  <a:pt x="472"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6"/>
          <p:cNvSpPr/>
          <p:nvPr/>
        </p:nvSpPr>
        <p:spPr>
          <a:xfrm>
            <a:off x="9546383" y="2058994"/>
            <a:ext cx="634732" cy="3390696"/>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6"/>
          <p:cNvSpPr txBox="1"/>
          <p:nvPr/>
        </p:nvSpPr>
        <p:spPr>
          <a:xfrm>
            <a:off x="1078202" y="1533777"/>
            <a:ext cx="817853" cy="286232"/>
          </a:xfrm>
          <a:prstGeom prst="rect">
            <a:avLst/>
          </a:prstGeom>
          <a:noFill/>
          <a:ln>
            <a:noFill/>
          </a:ln>
        </p:spPr>
        <p:txBody>
          <a:bodyPr spcFirstLastPara="1" wrap="square" lIns="91425" tIns="45700" rIns="91425" bIns="45700" anchor="ctr" anchorCtr="0">
            <a:spAutoFit/>
          </a:bodyPr>
          <a:lstStyle/>
          <a:p>
            <a:pPr marL="0" marR="0" lvl="0" indent="0" algn="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100,000</a:t>
            </a:r>
            <a:endParaRPr/>
          </a:p>
        </p:txBody>
      </p:sp>
      <p:sp>
        <p:nvSpPr>
          <p:cNvPr id="153" name="Google Shape;153;p6"/>
          <p:cNvSpPr txBox="1"/>
          <p:nvPr/>
        </p:nvSpPr>
        <p:spPr>
          <a:xfrm>
            <a:off x="1172781" y="2288336"/>
            <a:ext cx="723275" cy="286232"/>
          </a:xfrm>
          <a:prstGeom prst="rect">
            <a:avLst/>
          </a:prstGeom>
          <a:noFill/>
          <a:ln>
            <a:noFill/>
          </a:ln>
        </p:spPr>
        <p:txBody>
          <a:bodyPr spcFirstLastPara="1" wrap="square" lIns="91425" tIns="45700" rIns="91425" bIns="45700" anchor="ctr" anchorCtr="0">
            <a:spAutoFit/>
          </a:bodyPr>
          <a:lstStyle/>
          <a:p>
            <a:pPr marL="0" marR="0" lvl="0" indent="0" algn="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10,000</a:t>
            </a:r>
            <a:endParaRPr/>
          </a:p>
        </p:txBody>
      </p:sp>
      <p:sp>
        <p:nvSpPr>
          <p:cNvPr id="154" name="Google Shape;154;p6"/>
          <p:cNvSpPr txBox="1"/>
          <p:nvPr/>
        </p:nvSpPr>
        <p:spPr>
          <a:xfrm>
            <a:off x="1267358" y="3042896"/>
            <a:ext cx="628698" cy="286232"/>
          </a:xfrm>
          <a:prstGeom prst="rect">
            <a:avLst/>
          </a:prstGeom>
          <a:noFill/>
          <a:ln>
            <a:noFill/>
          </a:ln>
        </p:spPr>
        <p:txBody>
          <a:bodyPr spcFirstLastPara="1" wrap="square" lIns="91425" tIns="45700" rIns="91425" bIns="45700" anchor="ctr" anchorCtr="0">
            <a:spAutoFit/>
          </a:bodyPr>
          <a:lstStyle/>
          <a:p>
            <a:pPr marL="0" marR="0" lvl="0" indent="0" algn="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1,000</a:t>
            </a:r>
            <a:endParaRPr/>
          </a:p>
        </p:txBody>
      </p:sp>
      <p:sp>
        <p:nvSpPr>
          <p:cNvPr id="155" name="Google Shape;155;p6"/>
          <p:cNvSpPr txBox="1"/>
          <p:nvPr/>
        </p:nvSpPr>
        <p:spPr>
          <a:xfrm>
            <a:off x="1427657" y="3797455"/>
            <a:ext cx="468398" cy="286232"/>
          </a:xfrm>
          <a:prstGeom prst="rect">
            <a:avLst/>
          </a:prstGeom>
          <a:noFill/>
          <a:ln>
            <a:noFill/>
          </a:ln>
        </p:spPr>
        <p:txBody>
          <a:bodyPr spcFirstLastPara="1" wrap="square" lIns="91425" tIns="45700" rIns="91425" bIns="45700" anchor="ctr" anchorCtr="0">
            <a:spAutoFit/>
          </a:bodyPr>
          <a:lstStyle/>
          <a:p>
            <a:pPr marL="0" marR="0" lvl="0" indent="0" algn="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100</a:t>
            </a:r>
            <a:endParaRPr/>
          </a:p>
        </p:txBody>
      </p:sp>
      <p:sp>
        <p:nvSpPr>
          <p:cNvPr id="156" name="Google Shape;156;p6"/>
          <p:cNvSpPr txBox="1"/>
          <p:nvPr/>
        </p:nvSpPr>
        <p:spPr>
          <a:xfrm>
            <a:off x="1522236" y="4552015"/>
            <a:ext cx="373820" cy="286232"/>
          </a:xfrm>
          <a:prstGeom prst="rect">
            <a:avLst/>
          </a:prstGeom>
          <a:noFill/>
          <a:ln>
            <a:noFill/>
          </a:ln>
        </p:spPr>
        <p:txBody>
          <a:bodyPr spcFirstLastPara="1" wrap="square" lIns="91425" tIns="45700" rIns="91425" bIns="45700" anchor="ctr" anchorCtr="0">
            <a:spAutoFit/>
          </a:bodyPr>
          <a:lstStyle/>
          <a:p>
            <a:pPr marL="0" marR="0" lvl="0" indent="0" algn="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10</a:t>
            </a:r>
            <a:endParaRPr/>
          </a:p>
        </p:txBody>
      </p:sp>
      <p:sp>
        <p:nvSpPr>
          <p:cNvPr id="157" name="Google Shape;157;p6"/>
          <p:cNvSpPr txBox="1"/>
          <p:nvPr/>
        </p:nvSpPr>
        <p:spPr>
          <a:xfrm>
            <a:off x="1616812" y="5306574"/>
            <a:ext cx="279244" cy="286232"/>
          </a:xfrm>
          <a:prstGeom prst="rect">
            <a:avLst/>
          </a:prstGeom>
          <a:noFill/>
          <a:ln>
            <a:noFill/>
          </a:ln>
        </p:spPr>
        <p:txBody>
          <a:bodyPr spcFirstLastPara="1" wrap="square" lIns="91425" tIns="45700" rIns="91425" bIns="45700" anchor="ctr" anchorCtr="0">
            <a:spAutoFit/>
          </a:bodyPr>
          <a:lstStyle/>
          <a:p>
            <a:pPr marL="0" marR="0" lvl="0" indent="0" algn="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1</a:t>
            </a:r>
            <a:endParaRPr/>
          </a:p>
        </p:txBody>
      </p:sp>
      <p:sp>
        <p:nvSpPr>
          <p:cNvPr id="158" name="Google Shape;158;p6"/>
          <p:cNvSpPr txBox="1"/>
          <p:nvPr/>
        </p:nvSpPr>
        <p:spPr>
          <a:xfrm>
            <a:off x="2168558" y="5524127"/>
            <a:ext cx="562976" cy="286232"/>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1980</a:t>
            </a:r>
            <a:endParaRPr/>
          </a:p>
        </p:txBody>
      </p:sp>
      <p:sp>
        <p:nvSpPr>
          <p:cNvPr id="159" name="Google Shape;159;p6"/>
          <p:cNvSpPr txBox="1"/>
          <p:nvPr/>
        </p:nvSpPr>
        <p:spPr>
          <a:xfrm>
            <a:off x="3164960" y="5524127"/>
            <a:ext cx="562976" cy="286232"/>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1985</a:t>
            </a:r>
            <a:endParaRPr/>
          </a:p>
        </p:txBody>
      </p:sp>
      <p:sp>
        <p:nvSpPr>
          <p:cNvPr id="160" name="Google Shape;160;p6"/>
          <p:cNvSpPr txBox="1"/>
          <p:nvPr/>
        </p:nvSpPr>
        <p:spPr>
          <a:xfrm>
            <a:off x="4094209" y="5524127"/>
            <a:ext cx="562976" cy="286232"/>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1990</a:t>
            </a:r>
            <a:endParaRPr/>
          </a:p>
        </p:txBody>
      </p:sp>
      <p:sp>
        <p:nvSpPr>
          <p:cNvPr id="161" name="Google Shape;161;p6"/>
          <p:cNvSpPr txBox="1"/>
          <p:nvPr/>
        </p:nvSpPr>
        <p:spPr>
          <a:xfrm>
            <a:off x="5157766" y="5524127"/>
            <a:ext cx="562976" cy="286232"/>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1995</a:t>
            </a:r>
            <a:endParaRPr/>
          </a:p>
        </p:txBody>
      </p:sp>
      <p:sp>
        <p:nvSpPr>
          <p:cNvPr id="162" name="Google Shape;162;p6"/>
          <p:cNvSpPr txBox="1"/>
          <p:nvPr/>
        </p:nvSpPr>
        <p:spPr>
          <a:xfrm>
            <a:off x="6166378" y="5524127"/>
            <a:ext cx="562976" cy="286232"/>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2000</a:t>
            </a:r>
            <a:endParaRPr/>
          </a:p>
        </p:txBody>
      </p:sp>
      <p:sp>
        <p:nvSpPr>
          <p:cNvPr id="163" name="Google Shape;163;p6"/>
          <p:cNvSpPr txBox="1"/>
          <p:nvPr/>
        </p:nvSpPr>
        <p:spPr>
          <a:xfrm>
            <a:off x="7236039" y="5524127"/>
            <a:ext cx="562976" cy="286232"/>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2005</a:t>
            </a:r>
            <a:endParaRPr/>
          </a:p>
        </p:txBody>
      </p:sp>
      <p:sp>
        <p:nvSpPr>
          <p:cNvPr id="164" name="Google Shape;164;p6"/>
          <p:cNvSpPr txBox="1"/>
          <p:nvPr/>
        </p:nvSpPr>
        <p:spPr>
          <a:xfrm>
            <a:off x="8287386" y="5524127"/>
            <a:ext cx="562976" cy="286232"/>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2010</a:t>
            </a:r>
            <a:endParaRPr/>
          </a:p>
        </p:txBody>
      </p:sp>
      <p:sp>
        <p:nvSpPr>
          <p:cNvPr id="165" name="Google Shape;165;p6"/>
          <p:cNvSpPr txBox="1"/>
          <p:nvPr/>
        </p:nvSpPr>
        <p:spPr>
          <a:xfrm>
            <a:off x="9253262" y="5524127"/>
            <a:ext cx="562976" cy="286232"/>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400">
                <a:solidFill>
                  <a:schemeClr val="dk1"/>
                </a:solidFill>
                <a:latin typeface="Trebuchet MS"/>
                <a:ea typeface="Trebuchet MS"/>
                <a:cs typeface="Trebuchet MS"/>
                <a:sym typeface="Trebuchet MS"/>
              </a:rPr>
              <a:t>2015</a:t>
            </a:r>
            <a:endParaRPr/>
          </a:p>
        </p:txBody>
      </p:sp>
      <p:sp>
        <p:nvSpPr>
          <p:cNvPr id="166" name="Google Shape;166;p6"/>
          <p:cNvSpPr txBox="1"/>
          <p:nvPr/>
        </p:nvSpPr>
        <p:spPr>
          <a:xfrm>
            <a:off x="1892901" y="4777678"/>
            <a:ext cx="1328724" cy="411850"/>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CISC 2X / 2.5 yrs.</a:t>
            </a:r>
            <a:endParaRPr/>
          </a:p>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(22%/yr.)</a:t>
            </a:r>
            <a:endParaRPr/>
          </a:p>
        </p:txBody>
      </p:sp>
      <p:sp>
        <p:nvSpPr>
          <p:cNvPr id="167" name="Google Shape;167;p6"/>
          <p:cNvSpPr txBox="1"/>
          <p:nvPr/>
        </p:nvSpPr>
        <p:spPr>
          <a:xfrm>
            <a:off x="4891275" y="3026913"/>
            <a:ext cx="1327001" cy="411850"/>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RISC 2X / 1.5 yrs.</a:t>
            </a:r>
            <a:endParaRPr/>
          </a:p>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(52%/yr.)</a:t>
            </a:r>
            <a:endParaRPr/>
          </a:p>
        </p:txBody>
      </p:sp>
      <p:sp>
        <p:nvSpPr>
          <p:cNvPr id="168" name="Google Shape;168;p6"/>
          <p:cNvSpPr txBox="1"/>
          <p:nvPr/>
        </p:nvSpPr>
        <p:spPr>
          <a:xfrm>
            <a:off x="7023253" y="1797499"/>
            <a:ext cx="1776686" cy="568153"/>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End of Dennard Scaling</a:t>
            </a:r>
            <a:endParaRPr/>
          </a:p>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 Multicore 2X / 3.5 yrs.</a:t>
            </a:r>
            <a:endParaRPr/>
          </a:p>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(23%/yr.)</a:t>
            </a:r>
            <a:endParaRPr/>
          </a:p>
        </p:txBody>
      </p:sp>
      <p:sp>
        <p:nvSpPr>
          <p:cNvPr id="169" name="Google Shape;169;p6"/>
          <p:cNvSpPr txBox="1"/>
          <p:nvPr/>
        </p:nvSpPr>
        <p:spPr>
          <a:xfrm>
            <a:off x="8705301" y="1322225"/>
            <a:ext cx="1137479" cy="590483"/>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Amdahl’s Law</a:t>
            </a:r>
            <a:endParaRPr/>
          </a:p>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 2X / 6 yrs.</a:t>
            </a:r>
            <a:endParaRPr/>
          </a:p>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(12%/yr.)</a:t>
            </a:r>
            <a:endParaRPr/>
          </a:p>
        </p:txBody>
      </p:sp>
      <p:sp>
        <p:nvSpPr>
          <p:cNvPr id="170" name="Google Shape;170;p6"/>
          <p:cNvSpPr txBox="1"/>
          <p:nvPr/>
        </p:nvSpPr>
        <p:spPr>
          <a:xfrm>
            <a:off x="9743047" y="1121197"/>
            <a:ext cx="1103187" cy="528606"/>
          </a:xfrm>
          <a:prstGeom prst="rect">
            <a:avLst/>
          </a:prstGeom>
          <a:noFill/>
          <a:ln>
            <a:noFill/>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End of the Line</a:t>
            </a:r>
            <a:endParaRPr/>
          </a:p>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 2X / 20 yrs.</a:t>
            </a:r>
            <a:endParaRPr/>
          </a:p>
          <a:p>
            <a:pPr marL="0" marR="0" lvl="0" indent="0" algn="l" rtl="0">
              <a:lnSpc>
                <a:spcPct val="90000"/>
              </a:lnSpc>
              <a:spcBef>
                <a:spcPts val="0"/>
              </a:spcBef>
              <a:spcAft>
                <a:spcPts val="0"/>
              </a:spcAft>
              <a:buNone/>
            </a:pPr>
            <a:r>
              <a:rPr lang="en-US" sz="1050">
                <a:solidFill>
                  <a:schemeClr val="dk1"/>
                </a:solidFill>
                <a:latin typeface="Trebuchet MS"/>
                <a:ea typeface="Trebuchet MS"/>
                <a:cs typeface="Trebuchet MS"/>
                <a:sym typeface="Trebuchet MS"/>
              </a:rPr>
              <a:t>(3%/yr.)</a:t>
            </a:r>
            <a:endParaRPr/>
          </a:p>
        </p:txBody>
      </p:sp>
      <p:cxnSp>
        <p:nvCxnSpPr>
          <p:cNvPr id="171" name="Google Shape;171;p6"/>
          <p:cNvCxnSpPr/>
          <p:nvPr/>
        </p:nvCxnSpPr>
        <p:spPr>
          <a:xfrm rot="10800000">
            <a:off x="2022094" y="5237071"/>
            <a:ext cx="0" cy="196562"/>
          </a:xfrm>
          <a:prstGeom prst="straightConnector1">
            <a:avLst/>
          </a:prstGeom>
          <a:noFill/>
          <a:ln w="15875" cap="flat" cmpd="sng">
            <a:solidFill>
              <a:schemeClr val="accent1"/>
            </a:solidFill>
            <a:prstDash val="solid"/>
            <a:miter lim="800000"/>
            <a:headEnd type="none" w="sm" len="sm"/>
            <a:tailEnd type="oval" w="sm" len="sm"/>
          </a:ln>
        </p:spPr>
      </p:cxnSp>
      <p:cxnSp>
        <p:nvCxnSpPr>
          <p:cNvPr id="172" name="Google Shape;172;p6"/>
          <p:cNvCxnSpPr/>
          <p:nvPr/>
        </p:nvCxnSpPr>
        <p:spPr>
          <a:xfrm rot="10800000">
            <a:off x="5023782" y="3485400"/>
            <a:ext cx="0" cy="580451"/>
          </a:xfrm>
          <a:prstGeom prst="straightConnector1">
            <a:avLst/>
          </a:prstGeom>
          <a:noFill/>
          <a:ln w="15875" cap="flat" cmpd="sng">
            <a:solidFill>
              <a:schemeClr val="accent2"/>
            </a:solidFill>
            <a:prstDash val="solid"/>
            <a:miter lim="800000"/>
            <a:headEnd type="none" w="sm" len="sm"/>
            <a:tailEnd type="oval" w="sm" len="sm"/>
          </a:ln>
        </p:spPr>
      </p:cxnSp>
      <p:cxnSp>
        <p:nvCxnSpPr>
          <p:cNvPr id="173" name="Google Shape;173;p6"/>
          <p:cNvCxnSpPr/>
          <p:nvPr/>
        </p:nvCxnSpPr>
        <p:spPr>
          <a:xfrm rot="10800000">
            <a:off x="7156145" y="2425544"/>
            <a:ext cx="0" cy="580451"/>
          </a:xfrm>
          <a:prstGeom prst="straightConnector1">
            <a:avLst/>
          </a:prstGeom>
          <a:noFill/>
          <a:ln w="15875" cap="flat" cmpd="sng">
            <a:solidFill>
              <a:schemeClr val="accent6"/>
            </a:solidFill>
            <a:prstDash val="solid"/>
            <a:miter lim="800000"/>
            <a:headEnd type="none" w="sm" len="sm"/>
            <a:tailEnd type="oval" w="sm" len="sm"/>
          </a:ln>
        </p:spPr>
      </p:cxnSp>
      <p:cxnSp>
        <p:nvCxnSpPr>
          <p:cNvPr id="174" name="Google Shape;174;p6"/>
          <p:cNvCxnSpPr/>
          <p:nvPr/>
        </p:nvCxnSpPr>
        <p:spPr>
          <a:xfrm rot="10800000">
            <a:off x="8835927" y="1931062"/>
            <a:ext cx="0" cy="294843"/>
          </a:xfrm>
          <a:prstGeom prst="straightConnector1">
            <a:avLst/>
          </a:prstGeom>
          <a:noFill/>
          <a:ln w="15875" cap="flat" cmpd="sng">
            <a:solidFill>
              <a:schemeClr val="accent3"/>
            </a:solidFill>
            <a:prstDash val="solid"/>
            <a:miter lim="800000"/>
            <a:headEnd type="none" w="sm" len="sm"/>
            <a:tailEnd type="oval" w="sm" len="sm"/>
          </a:ln>
        </p:spPr>
      </p:cxnSp>
      <p:cxnSp>
        <p:nvCxnSpPr>
          <p:cNvPr id="175" name="Google Shape;175;p6"/>
          <p:cNvCxnSpPr/>
          <p:nvPr/>
        </p:nvCxnSpPr>
        <p:spPr>
          <a:xfrm rot="10800000">
            <a:off x="9873680" y="1735720"/>
            <a:ext cx="0" cy="456705"/>
          </a:xfrm>
          <a:prstGeom prst="straightConnector1">
            <a:avLst/>
          </a:prstGeom>
          <a:noFill/>
          <a:ln w="15875" cap="flat" cmpd="sng">
            <a:solidFill>
              <a:schemeClr val="accent5"/>
            </a:solidFill>
            <a:prstDash val="solid"/>
            <a:miter lim="800000"/>
            <a:headEnd type="none" w="sm" len="sm"/>
            <a:tailEnd type="oval"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1900"/>
              <a:buFont typeface="Calibri"/>
              <a:buNone/>
            </a:pPr>
            <a:r>
              <a:rPr lang="en-US" sz="4000" dirty="0">
                <a:latin typeface="Calibri"/>
                <a:ea typeface="Calibri"/>
                <a:cs typeface="Calibri"/>
                <a:sym typeface="Calibri"/>
              </a:rPr>
              <a:t>Moore’s Law is Ending (Really!)</a:t>
            </a:r>
            <a:endParaRPr sz="4000" dirty="0">
              <a:latin typeface="Calibri"/>
              <a:ea typeface="Calibri"/>
              <a:cs typeface="Calibri"/>
              <a:sym typeface="Calibri"/>
            </a:endParaRPr>
          </a:p>
        </p:txBody>
      </p:sp>
      <p:sp>
        <p:nvSpPr>
          <p:cNvPr id="300" name="Google Shape;300;p18"/>
          <p:cNvSpPr txBox="1"/>
          <p:nvPr/>
        </p:nvSpPr>
        <p:spPr>
          <a:xfrm>
            <a:off x="8063269" y="5344059"/>
            <a:ext cx="389800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chemeClr val="dk1"/>
                </a:solidFill>
                <a:latin typeface="Trebuchet MS"/>
                <a:ea typeface="Trebuchet MS"/>
                <a:cs typeface="Trebuchet MS"/>
                <a:sym typeface="Trebuchet MS"/>
              </a:rPr>
              <a:t>Original data up to the year 2010 collected and plotted by M. Horowitz, F. Labonte, O. Shacham, K. Olukotun, L. Hammond, and C. Batten </a:t>
            </a:r>
            <a:endParaRPr/>
          </a:p>
          <a:p>
            <a:pPr marL="0" marR="0" lvl="0" indent="0" algn="l" rtl="0">
              <a:spcBef>
                <a:spcPts val="0"/>
              </a:spcBef>
              <a:spcAft>
                <a:spcPts val="0"/>
              </a:spcAft>
              <a:buNone/>
            </a:pPr>
            <a:r>
              <a:rPr lang="en-US" sz="1100" b="1">
                <a:solidFill>
                  <a:schemeClr val="dk1"/>
                </a:solidFill>
                <a:latin typeface="Trebuchet MS"/>
                <a:ea typeface="Trebuchet MS"/>
                <a:cs typeface="Trebuchet MS"/>
                <a:sym typeface="Trebuchet MS"/>
              </a:rPr>
              <a:t>New plot and data collected for 2010-2015 by K. Rupp</a:t>
            </a:r>
            <a:endParaRPr sz="1100">
              <a:solidFill>
                <a:schemeClr val="dk1"/>
              </a:solidFill>
              <a:latin typeface="Trebuchet MS"/>
              <a:ea typeface="Trebuchet MS"/>
              <a:cs typeface="Trebuchet MS"/>
              <a:sym typeface="Trebuchet MS"/>
            </a:endParaRPr>
          </a:p>
        </p:txBody>
      </p:sp>
      <p:grpSp>
        <p:nvGrpSpPr>
          <p:cNvPr id="301" name="Google Shape;301;p18"/>
          <p:cNvGrpSpPr/>
          <p:nvPr/>
        </p:nvGrpSpPr>
        <p:grpSpPr>
          <a:xfrm>
            <a:off x="-101725" y="12203"/>
            <a:ext cx="8550266" cy="6896477"/>
            <a:chOff x="-63088" y="300319"/>
            <a:chExt cx="6781248" cy="5469622"/>
          </a:xfrm>
        </p:grpSpPr>
        <p:graphicFrame>
          <p:nvGraphicFramePr>
            <p:cNvPr id="302" name="Google Shape;302;p18"/>
            <p:cNvGraphicFramePr/>
            <p:nvPr/>
          </p:nvGraphicFramePr>
          <p:xfrm>
            <a:off x="-63088" y="1913220"/>
            <a:ext cx="6475687" cy="3856721"/>
          </p:xfrm>
          <a:graphic>
            <a:graphicData uri="http://schemas.openxmlformats.org/drawingml/2006/chart">
              <c:chart xmlns:c="http://schemas.openxmlformats.org/drawingml/2006/chart" xmlns:r="http://schemas.openxmlformats.org/officeDocument/2006/relationships" r:id="rId3"/>
            </a:graphicData>
          </a:graphic>
        </p:graphicFrame>
        <p:sp>
          <p:nvSpPr>
            <p:cNvPr id="303" name="Google Shape;303;p18"/>
            <p:cNvSpPr txBox="1"/>
            <p:nvPr/>
          </p:nvSpPr>
          <p:spPr>
            <a:xfrm>
              <a:off x="1665371" y="5324137"/>
              <a:ext cx="3463512" cy="2974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33">
                  <a:solidFill>
                    <a:srgbClr val="FFFFFF"/>
                  </a:solidFill>
                  <a:latin typeface="Trebuchet MS"/>
                  <a:ea typeface="Trebuchet MS"/>
                  <a:cs typeface="Trebuchet MS"/>
                  <a:sym typeface="Trebuchet MS"/>
                </a:rPr>
                <a:t>40 Years of CPU Trend Data</a:t>
              </a:r>
              <a:endParaRPr/>
            </a:p>
          </p:txBody>
        </p:sp>
        <p:sp>
          <p:nvSpPr>
            <p:cNvPr id="304" name="Google Shape;304;p18"/>
            <p:cNvSpPr txBox="1"/>
            <p:nvPr/>
          </p:nvSpPr>
          <p:spPr>
            <a:xfrm>
              <a:off x="567369" y="3868629"/>
              <a:ext cx="423514"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FFFFFF"/>
                  </a:solidFill>
                  <a:latin typeface="Trebuchet MS"/>
                  <a:ea typeface="Trebuchet MS"/>
                  <a:cs typeface="Trebuchet MS"/>
                  <a:sym typeface="Trebuchet MS"/>
                </a:rPr>
                <a:t>10</a:t>
              </a:r>
              <a:r>
                <a:rPr lang="en-US" sz="1333" baseline="30000">
                  <a:solidFill>
                    <a:srgbClr val="FFFFFF"/>
                  </a:solidFill>
                  <a:latin typeface="Trebuchet MS"/>
                  <a:ea typeface="Trebuchet MS"/>
                  <a:cs typeface="Trebuchet MS"/>
                  <a:sym typeface="Trebuchet MS"/>
                </a:rPr>
                <a:t>3</a:t>
              </a:r>
              <a:endParaRPr/>
            </a:p>
          </p:txBody>
        </p:sp>
        <p:sp>
          <p:nvSpPr>
            <p:cNvPr id="305" name="Google Shape;305;p18"/>
            <p:cNvSpPr txBox="1"/>
            <p:nvPr/>
          </p:nvSpPr>
          <p:spPr>
            <a:xfrm>
              <a:off x="567369" y="2966970"/>
              <a:ext cx="423514"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FFFFFF"/>
                  </a:solidFill>
                  <a:latin typeface="Trebuchet MS"/>
                  <a:ea typeface="Trebuchet MS"/>
                  <a:cs typeface="Trebuchet MS"/>
                  <a:sym typeface="Trebuchet MS"/>
                </a:rPr>
                <a:t>10</a:t>
              </a:r>
              <a:r>
                <a:rPr lang="en-US" sz="1333" baseline="30000">
                  <a:solidFill>
                    <a:srgbClr val="FFFFFF"/>
                  </a:solidFill>
                  <a:latin typeface="Trebuchet MS"/>
                  <a:ea typeface="Trebuchet MS"/>
                  <a:cs typeface="Trebuchet MS"/>
                  <a:sym typeface="Trebuchet MS"/>
                </a:rPr>
                <a:t>5</a:t>
              </a:r>
              <a:endParaRPr/>
            </a:p>
          </p:txBody>
        </p:sp>
        <p:sp>
          <p:nvSpPr>
            <p:cNvPr id="306" name="Google Shape;306;p18"/>
            <p:cNvSpPr txBox="1"/>
            <p:nvPr/>
          </p:nvSpPr>
          <p:spPr>
            <a:xfrm>
              <a:off x="567369" y="2067839"/>
              <a:ext cx="423514"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FFFFFF"/>
                  </a:solidFill>
                  <a:latin typeface="Trebuchet MS"/>
                  <a:ea typeface="Trebuchet MS"/>
                  <a:cs typeface="Trebuchet MS"/>
                  <a:sym typeface="Trebuchet MS"/>
                </a:rPr>
                <a:t>10</a:t>
              </a:r>
              <a:r>
                <a:rPr lang="en-US" sz="1333" baseline="30000">
                  <a:solidFill>
                    <a:srgbClr val="FFFFFF"/>
                  </a:solidFill>
                  <a:latin typeface="Trebuchet MS"/>
                  <a:ea typeface="Trebuchet MS"/>
                  <a:cs typeface="Trebuchet MS"/>
                  <a:sym typeface="Trebuchet MS"/>
                </a:rPr>
                <a:t>7</a:t>
              </a:r>
              <a:endParaRPr/>
            </a:p>
          </p:txBody>
        </p:sp>
        <p:sp>
          <p:nvSpPr>
            <p:cNvPr id="307" name="Google Shape;307;p18"/>
            <p:cNvSpPr/>
            <p:nvPr/>
          </p:nvSpPr>
          <p:spPr>
            <a:xfrm>
              <a:off x="2001209" y="4502674"/>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08" name="Google Shape;308;p18"/>
            <p:cNvSpPr/>
            <p:nvPr/>
          </p:nvSpPr>
          <p:spPr>
            <a:xfrm>
              <a:off x="2180560" y="4582497"/>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09" name="Google Shape;309;p18"/>
            <p:cNvSpPr/>
            <p:nvPr/>
          </p:nvSpPr>
          <p:spPr>
            <a:xfrm>
              <a:off x="2316635" y="4568568"/>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10" name="Google Shape;310;p18"/>
            <p:cNvSpPr/>
            <p:nvPr/>
          </p:nvSpPr>
          <p:spPr>
            <a:xfrm>
              <a:off x="2529967" y="4462763"/>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11" name="Google Shape;311;p18"/>
            <p:cNvSpPr/>
            <p:nvPr/>
          </p:nvSpPr>
          <p:spPr>
            <a:xfrm>
              <a:off x="2588148" y="4278310"/>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12" name="Google Shape;312;p18"/>
            <p:cNvSpPr/>
            <p:nvPr/>
          </p:nvSpPr>
          <p:spPr>
            <a:xfrm>
              <a:off x="2631783" y="4183289"/>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13" name="Google Shape;313;p18"/>
            <p:cNvSpPr/>
            <p:nvPr/>
          </p:nvSpPr>
          <p:spPr>
            <a:xfrm>
              <a:off x="2563905" y="4216827"/>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14" name="Google Shape;314;p18"/>
            <p:cNvSpPr/>
            <p:nvPr/>
          </p:nvSpPr>
          <p:spPr>
            <a:xfrm>
              <a:off x="2825720" y="4211237"/>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15" name="Google Shape;315;p18"/>
            <p:cNvSpPr/>
            <p:nvPr/>
          </p:nvSpPr>
          <p:spPr>
            <a:xfrm>
              <a:off x="2932385" y="4172112"/>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16" name="Google Shape;316;p18"/>
            <p:cNvSpPr/>
            <p:nvPr/>
          </p:nvSpPr>
          <p:spPr>
            <a:xfrm>
              <a:off x="3058444" y="4088269"/>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17" name="Google Shape;317;p18"/>
            <p:cNvSpPr/>
            <p:nvPr/>
          </p:nvSpPr>
          <p:spPr>
            <a:xfrm>
              <a:off x="3000263" y="4021196"/>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18" name="Google Shape;318;p18"/>
            <p:cNvSpPr/>
            <p:nvPr/>
          </p:nvSpPr>
          <p:spPr>
            <a:xfrm>
              <a:off x="2835417" y="4088269"/>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19" name="Google Shape;319;p18"/>
            <p:cNvSpPr/>
            <p:nvPr/>
          </p:nvSpPr>
          <p:spPr>
            <a:xfrm>
              <a:off x="3349112" y="3981284"/>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20" name="Google Shape;320;p18"/>
            <p:cNvSpPr/>
            <p:nvPr/>
          </p:nvSpPr>
          <p:spPr>
            <a:xfrm>
              <a:off x="2951779" y="3986842"/>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21" name="Google Shape;321;p18"/>
            <p:cNvSpPr/>
            <p:nvPr/>
          </p:nvSpPr>
          <p:spPr>
            <a:xfrm>
              <a:off x="3044017" y="3921405"/>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22" name="Google Shape;322;p18"/>
            <p:cNvSpPr/>
            <p:nvPr/>
          </p:nvSpPr>
          <p:spPr>
            <a:xfrm>
              <a:off x="3407293" y="3871676"/>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23" name="Google Shape;323;p18"/>
            <p:cNvSpPr/>
            <p:nvPr/>
          </p:nvSpPr>
          <p:spPr>
            <a:xfrm>
              <a:off x="3359045" y="3801333"/>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24" name="Google Shape;324;p18"/>
            <p:cNvSpPr/>
            <p:nvPr/>
          </p:nvSpPr>
          <p:spPr>
            <a:xfrm>
              <a:off x="3306543" y="3745711"/>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25" name="Google Shape;325;p18"/>
            <p:cNvSpPr/>
            <p:nvPr/>
          </p:nvSpPr>
          <p:spPr>
            <a:xfrm>
              <a:off x="3471151" y="3763708"/>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26" name="Google Shape;326;p18"/>
            <p:cNvSpPr/>
            <p:nvPr/>
          </p:nvSpPr>
          <p:spPr>
            <a:xfrm>
              <a:off x="3543522" y="3704814"/>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27" name="Google Shape;327;p18"/>
            <p:cNvSpPr/>
            <p:nvPr/>
          </p:nvSpPr>
          <p:spPr>
            <a:xfrm>
              <a:off x="3601703" y="3619746"/>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28" name="Google Shape;328;p18"/>
            <p:cNvSpPr/>
            <p:nvPr/>
          </p:nvSpPr>
          <p:spPr>
            <a:xfrm>
              <a:off x="3693941" y="3696635"/>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29" name="Google Shape;329;p18"/>
            <p:cNvSpPr/>
            <p:nvPr/>
          </p:nvSpPr>
          <p:spPr>
            <a:xfrm>
              <a:off x="3709551" y="3621383"/>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30" name="Google Shape;330;p18"/>
            <p:cNvSpPr/>
            <p:nvPr/>
          </p:nvSpPr>
          <p:spPr>
            <a:xfrm>
              <a:off x="3767732" y="3536315"/>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31" name="Google Shape;331;p18"/>
            <p:cNvSpPr/>
            <p:nvPr/>
          </p:nvSpPr>
          <p:spPr>
            <a:xfrm>
              <a:off x="3864227" y="3544496"/>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32" name="Google Shape;332;p18"/>
            <p:cNvSpPr/>
            <p:nvPr/>
          </p:nvSpPr>
          <p:spPr>
            <a:xfrm>
              <a:off x="3867065" y="3483967"/>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33" name="Google Shape;333;p18"/>
            <p:cNvSpPr/>
            <p:nvPr/>
          </p:nvSpPr>
          <p:spPr>
            <a:xfrm>
              <a:off x="4057217" y="3438163"/>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34" name="Google Shape;334;p18"/>
            <p:cNvSpPr/>
            <p:nvPr/>
          </p:nvSpPr>
          <p:spPr>
            <a:xfrm>
              <a:off x="4047284" y="3372725"/>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35" name="Google Shape;335;p18"/>
            <p:cNvSpPr/>
            <p:nvPr/>
          </p:nvSpPr>
          <p:spPr>
            <a:xfrm>
              <a:off x="4199122" y="3454521"/>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36" name="Google Shape;336;p18"/>
            <p:cNvSpPr/>
            <p:nvPr/>
          </p:nvSpPr>
          <p:spPr>
            <a:xfrm>
              <a:off x="4329673" y="3462701"/>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37" name="Google Shape;337;p18"/>
            <p:cNvSpPr/>
            <p:nvPr/>
          </p:nvSpPr>
          <p:spPr>
            <a:xfrm>
              <a:off x="4383598" y="3397265"/>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38" name="Google Shape;338;p18"/>
            <p:cNvSpPr/>
            <p:nvPr/>
          </p:nvSpPr>
          <p:spPr>
            <a:xfrm>
              <a:off x="4526920" y="3390723"/>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39" name="Google Shape;339;p18"/>
            <p:cNvSpPr/>
            <p:nvPr/>
          </p:nvSpPr>
          <p:spPr>
            <a:xfrm>
              <a:off x="4218988" y="3389086"/>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40" name="Google Shape;340;p18"/>
            <p:cNvSpPr/>
            <p:nvPr/>
          </p:nvSpPr>
          <p:spPr>
            <a:xfrm>
              <a:off x="4192027" y="3299110"/>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41" name="Google Shape;341;p18"/>
            <p:cNvSpPr/>
            <p:nvPr/>
          </p:nvSpPr>
          <p:spPr>
            <a:xfrm>
              <a:off x="4352379" y="3297475"/>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42" name="Google Shape;342;p18"/>
            <p:cNvSpPr/>
            <p:nvPr/>
          </p:nvSpPr>
          <p:spPr>
            <a:xfrm>
              <a:off x="4529759" y="3261485"/>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43" name="Google Shape;343;p18"/>
            <p:cNvSpPr/>
            <p:nvPr/>
          </p:nvSpPr>
          <p:spPr>
            <a:xfrm>
              <a:off x="4702883" y="3348189"/>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44" name="Google Shape;344;p18"/>
            <p:cNvSpPr/>
            <p:nvPr/>
          </p:nvSpPr>
          <p:spPr>
            <a:xfrm>
              <a:off x="4761064" y="3268029"/>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45" name="Google Shape;345;p18"/>
            <p:cNvSpPr/>
            <p:nvPr/>
          </p:nvSpPr>
          <p:spPr>
            <a:xfrm>
              <a:off x="4819244" y="3305656"/>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46" name="Google Shape;346;p18"/>
            <p:cNvSpPr/>
            <p:nvPr/>
          </p:nvSpPr>
          <p:spPr>
            <a:xfrm>
              <a:off x="4881683" y="3323653"/>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47" name="Google Shape;347;p18"/>
            <p:cNvSpPr/>
            <p:nvPr/>
          </p:nvSpPr>
          <p:spPr>
            <a:xfrm>
              <a:off x="4969663" y="3322017"/>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48" name="Google Shape;348;p18"/>
            <p:cNvSpPr/>
            <p:nvPr/>
          </p:nvSpPr>
          <p:spPr>
            <a:xfrm>
              <a:off x="4640444" y="3261488"/>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49" name="Google Shape;349;p18"/>
            <p:cNvSpPr/>
            <p:nvPr/>
          </p:nvSpPr>
          <p:spPr>
            <a:xfrm>
              <a:off x="4851882" y="3205868"/>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50" name="Google Shape;350;p18"/>
            <p:cNvSpPr/>
            <p:nvPr/>
          </p:nvSpPr>
          <p:spPr>
            <a:xfrm>
              <a:off x="5007978" y="3209140"/>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51" name="Google Shape;351;p18"/>
            <p:cNvSpPr/>
            <p:nvPr/>
          </p:nvSpPr>
          <p:spPr>
            <a:xfrm>
              <a:off x="5070416" y="3227137"/>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52" name="Google Shape;352;p18"/>
            <p:cNvSpPr/>
            <p:nvPr/>
          </p:nvSpPr>
          <p:spPr>
            <a:xfrm>
              <a:off x="5111568" y="3191147"/>
              <a:ext cx="76164" cy="81280"/>
            </a:xfrm>
            <a:prstGeom prst="ellipse">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53" name="Google Shape;353;p18"/>
            <p:cNvSpPr/>
            <p:nvPr/>
          </p:nvSpPr>
          <p:spPr>
            <a:xfrm>
              <a:off x="2055700" y="3230227"/>
              <a:ext cx="2967231" cy="1370813"/>
            </a:xfrm>
            <a:custGeom>
              <a:avLst/>
              <a:gdLst/>
              <a:ahLst/>
              <a:cxnLst/>
              <a:rect l="l" t="t" r="r" b="b"/>
              <a:pathLst>
                <a:path w="7772400" h="3114675" extrusionOk="0">
                  <a:moveTo>
                    <a:pt x="0" y="3114675"/>
                  </a:moveTo>
                  <a:cubicBezTo>
                    <a:pt x="2395537" y="1854993"/>
                    <a:pt x="5476875" y="38099"/>
                    <a:pt x="7772400" y="0"/>
                  </a:cubicBezTo>
                </a:path>
              </a:pathLst>
            </a:custGeom>
            <a:noFill/>
            <a:ln w="381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54" name="Google Shape;354;p18"/>
            <p:cNvSpPr/>
            <p:nvPr/>
          </p:nvSpPr>
          <p:spPr>
            <a:xfrm rot="200052">
              <a:off x="5128320" y="3173655"/>
              <a:ext cx="711200" cy="68869"/>
            </a:xfrm>
            <a:custGeom>
              <a:avLst/>
              <a:gdLst/>
              <a:ahLst/>
              <a:cxnLst/>
              <a:rect l="l" t="t" r="r" b="b"/>
              <a:pathLst>
                <a:path w="1929603" h="156479" extrusionOk="0">
                  <a:moveTo>
                    <a:pt x="0" y="156479"/>
                  </a:moveTo>
                  <a:lnTo>
                    <a:pt x="1929603" y="0"/>
                  </a:lnTo>
                </a:path>
              </a:pathLst>
            </a:custGeom>
            <a:noFill/>
            <a:ln w="31750" cap="flat" cmpd="sng">
              <a:solidFill>
                <a:srgbClr val="0070C0">
                  <a:alpha val="60000"/>
                </a:srgb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55" name="Google Shape;355;p18"/>
            <p:cNvSpPr txBox="1"/>
            <p:nvPr/>
          </p:nvSpPr>
          <p:spPr>
            <a:xfrm>
              <a:off x="3335249" y="4104999"/>
              <a:ext cx="127631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b="1">
                  <a:solidFill>
                    <a:srgbClr val="0070C0"/>
                  </a:solidFill>
                  <a:latin typeface="Trebuchet MS"/>
                  <a:ea typeface="Trebuchet MS"/>
                  <a:cs typeface="Trebuchet MS"/>
                  <a:sym typeface="Trebuchet MS"/>
                </a:rPr>
                <a:t>1.5X per year</a:t>
              </a:r>
              <a:endParaRPr/>
            </a:p>
          </p:txBody>
        </p:sp>
        <p:sp>
          <p:nvSpPr>
            <p:cNvPr id="356" name="Google Shape;356;p18"/>
            <p:cNvSpPr txBox="1"/>
            <p:nvPr/>
          </p:nvSpPr>
          <p:spPr>
            <a:xfrm>
              <a:off x="4496583" y="2872390"/>
              <a:ext cx="1276311" cy="2974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33" b="1">
                  <a:solidFill>
                    <a:srgbClr val="0070C0"/>
                  </a:solidFill>
                  <a:latin typeface="Trebuchet MS"/>
                  <a:ea typeface="Trebuchet MS"/>
                  <a:cs typeface="Trebuchet MS"/>
                  <a:sym typeface="Trebuchet MS"/>
                </a:rPr>
                <a:t>1.1X per year</a:t>
              </a:r>
              <a:endParaRPr/>
            </a:p>
          </p:txBody>
        </p:sp>
        <p:sp>
          <p:nvSpPr>
            <p:cNvPr id="357" name="Google Shape;357;p18"/>
            <p:cNvSpPr txBox="1"/>
            <p:nvPr/>
          </p:nvSpPr>
          <p:spPr>
            <a:xfrm>
              <a:off x="1105641" y="4611415"/>
              <a:ext cx="1867801" cy="29745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333" b="1">
                  <a:solidFill>
                    <a:srgbClr val="0070C0"/>
                  </a:solidFill>
                  <a:latin typeface="Trebuchet MS"/>
                  <a:ea typeface="Trebuchet MS"/>
                  <a:cs typeface="Trebuchet MS"/>
                  <a:sym typeface="Trebuchet MS"/>
                </a:rPr>
                <a:t>Single-threaded perf</a:t>
              </a:r>
              <a:endParaRPr/>
            </a:p>
          </p:txBody>
        </p:sp>
        <p:grpSp>
          <p:nvGrpSpPr>
            <p:cNvPr id="358" name="Google Shape;358;p18"/>
            <p:cNvGrpSpPr/>
            <p:nvPr/>
          </p:nvGrpSpPr>
          <p:grpSpPr>
            <a:xfrm>
              <a:off x="3261097" y="300319"/>
              <a:ext cx="3457063" cy="4208303"/>
              <a:chOff x="25423906" y="180"/>
              <a:chExt cx="7421152" cy="7361727"/>
            </a:xfrm>
          </p:grpSpPr>
          <p:pic>
            <p:nvPicPr>
              <p:cNvPr id="359" name="Google Shape;359;p18"/>
              <p:cNvPicPr preferRelativeResize="0"/>
              <p:nvPr/>
            </p:nvPicPr>
            <p:blipFill rotWithShape="1">
              <a:blip r:embed="rId4">
                <a:alphaModFix amt="65000"/>
              </a:blip>
              <a:srcRect/>
              <a:stretch/>
            </p:blipFill>
            <p:spPr>
              <a:xfrm>
                <a:off x="25423906" y="180"/>
                <a:ext cx="7421152" cy="7361727"/>
              </a:xfrm>
              <a:prstGeom prst="rect">
                <a:avLst/>
              </a:prstGeom>
              <a:noFill/>
              <a:ln>
                <a:noFill/>
              </a:ln>
            </p:spPr>
          </p:pic>
          <p:sp>
            <p:nvSpPr>
              <p:cNvPr id="360" name="Google Shape;360;p18"/>
              <p:cNvSpPr txBox="1"/>
              <p:nvPr/>
            </p:nvSpPr>
            <p:spPr>
              <a:xfrm>
                <a:off x="27599713" y="2668652"/>
                <a:ext cx="4154534" cy="42701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400" b="1">
                    <a:solidFill>
                      <a:srgbClr val="76B900"/>
                    </a:solidFill>
                    <a:latin typeface="Trebuchet MS"/>
                    <a:ea typeface="Trebuchet MS"/>
                    <a:cs typeface="Trebuchet MS"/>
                    <a:sym typeface="Trebuchet MS"/>
                  </a:rPr>
                  <a:t>GPU Computing</a:t>
                </a:r>
                <a:endParaRPr/>
              </a:p>
            </p:txBody>
          </p:sp>
          <p:grpSp>
            <p:nvGrpSpPr>
              <p:cNvPr id="361" name="Google Shape;361;p18"/>
              <p:cNvGrpSpPr/>
              <p:nvPr/>
            </p:nvGrpSpPr>
            <p:grpSpPr>
              <a:xfrm>
                <a:off x="26890125" y="2531126"/>
                <a:ext cx="4934070" cy="2437148"/>
                <a:chOff x="26890125" y="2531126"/>
                <a:chExt cx="4934070" cy="2437148"/>
              </a:xfrm>
            </p:grpSpPr>
            <p:sp>
              <p:nvSpPr>
                <p:cNvPr id="362" name="Google Shape;362;p18"/>
                <p:cNvSpPr/>
                <p:nvPr/>
              </p:nvSpPr>
              <p:spPr>
                <a:xfrm rot="-378140">
                  <a:off x="26899835" y="4809198"/>
                  <a:ext cx="174481" cy="149953"/>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63" name="Google Shape;363;p18"/>
                <p:cNvSpPr/>
                <p:nvPr/>
              </p:nvSpPr>
              <p:spPr>
                <a:xfrm rot="-378140">
                  <a:off x="27393066" y="4572949"/>
                  <a:ext cx="174481" cy="149953"/>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64" name="Google Shape;364;p18"/>
                <p:cNvSpPr/>
                <p:nvPr/>
              </p:nvSpPr>
              <p:spPr>
                <a:xfrm rot="-378140">
                  <a:off x="27945963" y="4296766"/>
                  <a:ext cx="174481" cy="149953"/>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65" name="Google Shape;365;p18"/>
                <p:cNvSpPr/>
                <p:nvPr/>
              </p:nvSpPr>
              <p:spPr>
                <a:xfrm rot="-378140">
                  <a:off x="28538863" y="4024802"/>
                  <a:ext cx="174481" cy="149953"/>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66" name="Google Shape;366;p18"/>
                <p:cNvSpPr/>
                <p:nvPr/>
              </p:nvSpPr>
              <p:spPr>
                <a:xfrm rot="-378140">
                  <a:off x="29012203" y="3779874"/>
                  <a:ext cx="174481" cy="149953"/>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67" name="Google Shape;367;p18"/>
                <p:cNvSpPr/>
                <p:nvPr/>
              </p:nvSpPr>
              <p:spPr>
                <a:xfrm rot="-378140">
                  <a:off x="26927548" y="3972558"/>
                  <a:ext cx="2201275" cy="803006"/>
                </a:xfrm>
                <a:custGeom>
                  <a:avLst/>
                  <a:gdLst/>
                  <a:ahLst/>
                  <a:cxnLst/>
                  <a:rect l="l" t="t" r="r" b="b"/>
                  <a:pathLst>
                    <a:path w="2686050" h="1042988" extrusionOk="0">
                      <a:moveTo>
                        <a:pt x="0" y="1042988"/>
                      </a:moveTo>
                      <a:lnTo>
                        <a:pt x="2686050" y="0"/>
                      </a:lnTo>
                    </a:path>
                  </a:pathLst>
                </a:cu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sp>
              <p:nvSpPr>
                <p:cNvPr id="368" name="Google Shape;368;p18"/>
                <p:cNvSpPr/>
                <p:nvPr/>
              </p:nvSpPr>
              <p:spPr>
                <a:xfrm rot="-378140">
                  <a:off x="28974790" y="2681508"/>
                  <a:ext cx="2798932" cy="1073682"/>
                </a:xfrm>
                <a:custGeom>
                  <a:avLst/>
                  <a:gdLst/>
                  <a:ahLst/>
                  <a:cxnLst/>
                  <a:rect l="l" t="t" r="r" b="b"/>
                  <a:pathLst>
                    <a:path w="3142102" h="1277411" extrusionOk="0">
                      <a:moveTo>
                        <a:pt x="0" y="1277411"/>
                      </a:moveTo>
                      <a:lnTo>
                        <a:pt x="3142102" y="0"/>
                      </a:lnTo>
                    </a:path>
                  </a:pathLst>
                </a:custGeom>
                <a:noFill/>
                <a:ln w="38100" cap="flat" cmpd="sng">
                  <a:solidFill>
                    <a:schemeClr val="dk2"/>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rgbClr val="FFFFFF"/>
                    </a:solidFill>
                    <a:latin typeface="Trebuchet MS"/>
                    <a:ea typeface="Trebuchet MS"/>
                    <a:cs typeface="Trebuchet MS"/>
                    <a:sym typeface="Trebuchet MS"/>
                  </a:endParaRPr>
                </a:p>
              </p:txBody>
            </p:sp>
          </p:grpSp>
        </p:grpSp>
      </p:grpSp>
      <p:sp>
        <p:nvSpPr>
          <p:cNvPr id="369" name="Google Shape;369;p18"/>
          <p:cNvSpPr txBox="1"/>
          <p:nvPr/>
        </p:nvSpPr>
        <p:spPr>
          <a:xfrm>
            <a:off x="5553600" y="4038335"/>
            <a:ext cx="1814092" cy="286232"/>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0"/>
              </a:spcBef>
              <a:spcAft>
                <a:spcPts val="0"/>
              </a:spcAft>
              <a:buClr>
                <a:srgbClr val="0070C0"/>
              </a:buClr>
              <a:buSzPts val="1400"/>
              <a:buFont typeface="Trebuchet MS"/>
              <a:buNone/>
            </a:pPr>
            <a:r>
              <a:rPr lang="en-US" sz="1400" b="1" i="0" u="none" strike="noStrike" cap="none">
                <a:solidFill>
                  <a:srgbClr val="0070C0"/>
                </a:solidFill>
                <a:latin typeface="Trebuchet MS"/>
                <a:ea typeface="Trebuchet MS"/>
                <a:cs typeface="Trebuchet MS"/>
                <a:sym typeface="Trebuchet MS"/>
              </a:rPr>
              <a:t>CPU </a:t>
            </a:r>
            <a:r>
              <a:rPr lang="en-US" sz="1333" b="1">
                <a:solidFill>
                  <a:srgbClr val="0070C0"/>
                </a:solidFill>
                <a:latin typeface="Trebuchet MS"/>
                <a:ea typeface="Trebuchet MS"/>
                <a:cs typeface="Trebuchet MS"/>
                <a:sym typeface="Trebuchet MS"/>
              </a:rPr>
              <a:t>Performance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1900"/>
              <a:buFont typeface="Calibri"/>
              <a:buNone/>
            </a:pPr>
            <a:r>
              <a:rPr lang="en-US" sz="4000" dirty="0">
                <a:latin typeface="Calibri"/>
                <a:ea typeface="Calibri"/>
                <a:cs typeface="Calibri"/>
                <a:sym typeface="Calibri"/>
              </a:rPr>
              <a:t>More Special-Purpose Hardware</a:t>
            </a:r>
            <a:endParaRPr sz="4000" dirty="0">
              <a:latin typeface="Calibri"/>
              <a:ea typeface="Calibri"/>
              <a:cs typeface="Calibri"/>
              <a:sym typeface="Calibri"/>
            </a:endParaRPr>
          </a:p>
        </p:txBody>
      </p:sp>
      <p:pic>
        <p:nvPicPr>
          <p:cNvPr id="181" name="Google Shape;181;p7"/>
          <p:cNvPicPr preferRelativeResize="0"/>
          <p:nvPr/>
        </p:nvPicPr>
        <p:blipFill rotWithShape="1">
          <a:blip r:embed="rId3">
            <a:alphaModFix/>
          </a:blip>
          <a:srcRect/>
          <a:stretch/>
        </p:blipFill>
        <p:spPr>
          <a:xfrm>
            <a:off x="586195" y="1447800"/>
            <a:ext cx="9511394" cy="53469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9"/>
          <p:cNvSpPr txBox="1">
            <a:spLocks noGrp="1"/>
          </p:cNvSpPr>
          <p:nvPr>
            <p:ph type="title"/>
          </p:nvPr>
        </p:nvSpPr>
        <p:spPr>
          <a:xfrm>
            <a:off x="415925" y="593725"/>
            <a:ext cx="11360150" cy="763588"/>
          </a:xfrm>
          <a:prstGeom prst="rect">
            <a:avLst/>
          </a:prstGeom>
          <a:noFill/>
          <a:ln>
            <a:noFill/>
          </a:ln>
        </p:spPr>
        <p:txBody>
          <a:bodyPr spcFirstLastPara="1" wrap="square" lIns="84650" tIns="84650" rIns="84650" bIns="84650" anchor="b" anchorCtr="0">
            <a:noAutofit/>
          </a:bodyPr>
          <a:lstStyle/>
          <a:p>
            <a:pPr marL="0" marR="0" lvl="0" indent="0" algn="l" rtl="0">
              <a:lnSpc>
                <a:spcPct val="90000"/>
              </a:lnSpc>
              <a:spcBef>
                <a:spcPts val="0"/>
              </a:spcBef>
              <a:spcAft>
                <a:spcPts val="0"/>
              </a:spcAft>
              <a:buClr>
                <a:schemeClr val="dk2"/>
              </a:buClr>
              <a:buSzPts val="1200"/>
              <a:buFont typeface="Calibri"/>
              <a:buNone/>
            </a:pPr>
            <a:r>
              <a:rPr lang="en-US" sz="4000" i="0" u="none" strike="noStrike" cap="none" dirty="0">
                <a:solidFill>
                  <a:schemeClr val="dk1"/>
                </a:solidFill>
                <a:latin typeface="Calibri"/>
                <a:ea typeface="Calibri"/>
                <a:cs typeface="Calibri"/>
                <a:sym typeface="Calibri"/>
              </a:rPr>
              <a:t>GPU Memory Capacity in Gigabytes</a:t>
            </a:r>
            <a:endParaRPr sz="4000" i="0" u="none" strike="noStrike" cap="none" dirty="0">
              <a:solidFill>
                <a:schemeClr val="dk1"/>
              </a:solidFill>
              <a:latin typeface="Calibri"/>
              <a:ea typeface="Calibri"/>
              <a:cs typeface="Calibri"/>
              <a:sym typeface="Calibri"/>
            </a:endParaRPr>
          </a:p>
        </p:txBody>
      </p:sp>
      <p:grpSp>
        <p:nvGrpSpPr>
          <p:cNvPr id="198" name="Google Shape;198;p9"/>
          <p:cNvGrpSpPr/>
          <p:nvPr/>
        </p:nvGrpSpPr>
        <p:grpSpPr>
          <a:xfrm>
            <a:off x="1602629" y="1413149"/>
            <a:ext cx="9262819" cy="4975459"/>
            <a:chOff x="1285203" y="937260"/>
            <a:chExt cx="9301689" cy="4996338"/>
          </a:xfrm>
        </p:grpSpPr>
        <p:graphicFrame>
          <p:nvGraphicFramePr>
            <p:cNvPr id="199" name="Google Shape;199;p9"/>
            <p:cNvGraphicFramePr/>
            <p:nvPr/>
          </p:nvGraphicFramePr>
          <p:xfrm>
            <a:off x="1285203" y="937260"/>
            <a:ext cx="8402393" cy="4996338"/>
          </p:xfrm>
          <a:graphic>
            <a:graphicData uri="http://schemas.openxmlformats.org/drawingml/2006/chart">
              <c:chart xmlns:c="http://schemas.openxmlformats.org/drawingml/2006/chart" xmlns:r="http://schemas.openxmlformats.org/officeDocument/2006/relationships" r:id="rId3"/>
            </a:graphicData>
          </a:graphic>
        </p:graphicFrame>
        <p:sp>
          <p:nvSpPr>
            <p:cNvPr id="200" name="Google Shape;200;p9"/>
            <p:cNvSpPr txBox="1"/>
            <p:nvPr/>
          </p:nvSpPr>
          <p:spPr>
            <a:xfrm>
              <a:off x="9280248" y="949253"/>
              <a:ext cx="692234" cy="278057"/>
            </a:xfrm>
            <a:prstGeom prst="rect">
              <a:avLst/>
            </a:prstGeom>
            <a:noFill/>
            <a:ln>
              <a:noFill/>
            </a:ln>
          </p:spPr>
          <p:txBody>
            <a:bodyPr spcFirstLastPara="1" wrap="square" lIns="91425" tIns="45700" rIns="91425" bIns="45700" anchor="ctr" anchorCtr="0">
              <a:spAutoFit/>
            </a:bodyPr>
            <a:lstStyle/>
            <a:p>
              <a:pPr marL="0" marR="0" lvl="0" indent="0" rtl="0">
                <a:lnSpc>
                  <a:spcPct val="90000"/>
                </a:lnSpc>
                <a:spcBef>
                  <a:spcPts val="0"/>
                </a:spcBef>
                <a:spcAft>
                  <a:spcPts val="0"/>
                </a:spcAft>
                <a:buNone/>
              </a:pPr>
              <a:r>
                <a:rPr lang="en-US" sz="1333" dirty="0">
                  <a:solidFill>
                    <a:srgbClr val="92D050"/>
                  </a:solidFill>
                  <a:latin typeface="Calibri"/>
                  <a:ea typeface="Calibri"/>
                  <a:cs typeface="Calibri"/>
                  <a:sym typeface="Calibri"/>
                </a:rPr>
                <a:t>DGX-2</a:t>
              </a:r>
              <a:endParaRPr dirty="0"/>
            </a:p>
          </p:txBody>
        </p:sp>
        <p:sp>
          <p:nvSpPr>
            <p:cNvPr id="201" name="Google Shape;201;p9"/>
            <p:cNvSpPr txBox="1"/>
            <p:nvPr/>
          </p:nvSpPr>
          <p:spPr>
            <a:xfrm>
              <a:off x="7928089" y="1549608"/>
              <a:ext cx="641441" cy="278057"/>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333" dirty="0">
                  <a:solidFill>
                    <a:srgbClr val="92D050"/>
                  </a:solidFill>
                  <a:latin typeface="Calibri"/>
                  <a:ea typeface="Calibri"/>
                  <a:cs typeface="Calibri"/>
                  <a:sym typeface="Calibri"/>
                </a:rPr>
                <a:t>DGX-1</a:t>
              </a:r>
              <a:endParaRPr dirty="0"/>
            </a:p>
          </p:txBody>
        </p:sp>
        <p:sp>
          <p:nvSpPr>
            <p:cNvPr id="202" name="Google Shape;202;p9"/>
            <p:cNvSpPr txBox="1"/>
            <p:nvPr/>
          </p:nvSpPr>
          <p:spPr>
            <a:xfrm>
              <a:off x="9291417" y="1700749"/>
              <a:ext cx="1078622" cy="278057"/>
            </a:xfrm>
            <a:prstGeom prst="rect">
              <a:avLst/>
            </a:prstGeom>
            <a:noFill/>
            <a:ln>
              <a:noFill/>
            </a:ln>
          </p:spPr>
          <p:txBody>
            <a:bodyPr spcFirstLastPara="1" wrap="square" lIns="91425" tIns="45700" rIns="91425" bIns="45700" anchor="ctr" anchorCtr="0">
              <a:spAutoFit/>
            </a:bodyPr>
            <a:lstStyle/>
            <a:p>
              <a:pPr marL="0" marR="0" lvl="0" indent="0" rtl="0">
                <a:lnSpc>
                  <a:spcPct val="90000"/>
                </a:lnSpc>
                <a:spcBef>
                  <a:spcPts val="0"/>
                </a:spcBef>
                <a:spcAft>
                  <a:spcPts val="0"/>
                </a:spcAft>
                <a:buNone/>
              </a:pPr>
              <a:r>
                <a:rPr lang="en-US" sz="1333" dirty="0">
                  <a:solidFill>
                    <a:srgbClr val="92D050"/>
                  </a:solidFill>
                  <a:latin typeface="Calibri"/>
                  <a:ea typeface="Calibri"/>
                  <a:cs typeface="Calibri"/>
                  <a:sym typeface="Calibri"/>
                </a:rPr>
                <a:t>DGX Station</a:t>
              </a:r>
              <a:endParaRPr dirty="0"/>
            </a:p>
          </p:txBody>
        </p:sp>
        <p:sp>
          <p:nvSpPr>
            <p:cNvPr id="203" name="Google Shape;203;p9"/>
            <p:cNvSpPr txBox="1"/>
            <p:nvPr/>
          </p:nvSpPr>
          <p:spPr>
            <a:xfrm>
              <a:off x="9281628" y="2062878"/>
              <a:ext cx="1305264" cy="278057"/>
            </a:xfrm>
            <a:prstGeom prst="rect">
              <a:avLst/>
            </a:prstGeom>
            <a:noFill/>
            <a:ln>
              <a:noFill/>
            </a:ln>
          </p:spPr>
          <p:txBody>
            <a:bodyPr spcFirstLastPara="1" wrap="square" lIns="91425" tIns="45700" rIns="91425" bIns="45700" anchor="ctr" anchorCtr="0">
              <a:spAutoFit/>
            </a:bodyPr>
            <a:lstStyle/>
            <a:p>
              <a:pPr marL="0" marR="0" lvl="0" indent="0" rtl="0">
                <a:lnSpc>
                  <a:spcPct val="90000"/>
                </a:lnSpc>
                <a:spcBef>
                  <a:spcPts val="0"/>
                </a:spcBef>
                <a:spcAft>
                  <a:spcPts val="0"/>
                </a:spcAft>
                <a:buNone/>
              </a:pPr>
              <a:r>
                <a:rPr lang="en-US" sz="1333" dirty="0">
                  <a:solidFill>
                    <a:srgbClr val="92D050"/>
                  </a:solidFill>
                  <a:latin typeface="Calibri"/>
                  <a:ea typeface="Calibri"/>
                  <a:cs typeface="Calibri"/>
                  <a:sym typeface="Calibri"/>
                </a:rPr>
                <a:t>GV100 + </a:t>
              </a:r>
              <a:r>
                <a:rPr lang="en-US" sz="1333" dirty="0" err="1">
                  <a:solidFill>
                    <a:srgbClr val="92D050"/>
                  </a:solidFill>
                  <a:latin typeface="Calibri"/>
                  <a:ea typeface="Calibri"/>
                  <a:cs typeface="Calibri"/>
                  <a:sym typeface="Calibri"/>
                </a:rPr>
                <a:t>NVLink</a:t>
              </a:r>
              <a:endParaRPr dirty="0"/>
            </a:p>
          </p:txBody>
        </p:sp>
        <p:sp>
          <p:nvSpPr>
            <p:cNvPr id="204" name="Google Shape;204;p9"/>
            <p:cNvSpPr txBox="1"/>
            <p:nvPr/>
          </p:nvSpPr>
          <p:spPr>
            <a:xfrm>
              <a:off x="9286498" y="2457993"/>
              <a:ext cx="704019" cy="278057"/>
            </a:xfrm>
            <a:prstGeom prst="rect">
              <a:avLst/>
            </a:prstGeom>
            <a:noFill/>
            <a:ln>
              <a:noFill/>
            </a:ln>
          </p:spPr>
          <p:txBody>
            <a:bodyPr spcFirstLastPara="1" wrap="square" lIns="91425" tIns="45700" rIns="91425" bIns="45700" anchor="ctr" anchorCtr="0">
              <a:spAutoFit/>
            </a:bodyPr>
            <a:lstStyle/>
            <a:p>
              <a:pPr marL="0" marR="0" lvl="0" indent="0" rtl="0">
                <a:lnSpc>
                  <a:spcPct val="90000"/>
                </a:lnSpc>
                <a:spcBef>
                  <a:spcPts val="0"/>
                </a:spcBef>
                <a:spcAft>
                  <a:spcPts val="0"/>
                </a:spcAft>
                <a:buNone/>
              </a:pPr>
              <a:r>
                <a:rPr lang="en-US" sz="1333" dirty="0">
                  <a:solidFill>
                    <a:srgbClr val="92D050"/>
                  </a:solidFill>
                  <a:latin typeface="Calibri"/>
                  <a:ea typeface="Calibri"/>
                  <a:cs typeface="Calibri"/>
                  <a:sym typeface="Calibri"/>
                </a:rPr>
                <a:t>GV100</a:t>
              </a:r>
              <a:endParaRPr dirty="0"/>
            </a:p>
          </p:txBody>
        </p:sp>
        <p:sp>
          <p:nvSpPr>
            <p:cNvPr id="205" name="Google Shape;205;p9"/>
            <p:cNvSpPr txBox="1"/>
            <p:nvPr/>
          </p:nvSpPr>
          <p:spPr>
            <a:xfrm>
              <a:off x="1677317" y="5253004"/>
              <a:ext cx="838015" cy="278057"/>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333" dirty="0">
                  <a:solidFill>
                    <a:srgbClr val="92D050"/>
                  </a:solidFill>
                  <a:latin typeface="Calibri"/>
                  <a:ea typeface="Calibri"/>
                  <a:cs typeface="Calibri"/>
                  <a:sym typeface="Calibri"/>
                </a:rPr>
                <a:t>FX 4000</a:t>
              </a:r>
              <a:endParaRPr dirty="0"/>
            </a:p>
          </p:txBody>
        </p:sp>
        <p:sp>
          <p:nvSpPr>
            <p:cNvPr id="206" name="Google Shape;206;p9"/>
            <p:cNvSpPr txBox="1"/>
            <p:nvPr/>
          </p:nvSpPr>
          <p:spPr>
            <a:xfrm>
              <a:off x="2515331" y="4846852"/>
              <a:ext cx="750645" cy="278057"/>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333" dirty="0">
                  <a:solidFill>
                    <a:srgbClr val="92D050"/>
                  </a:solidFill>
                  <a:latin typeface="Calibri"/>
                  <a:ea typeface="Calibri"/>
                  <a:cs typeface="Calibri"/>
                  <a:sym typeface="Calibri"/>
                </a:rPr>
                <a:t>FX 4400</a:t>
              </a:r>
              <a:endParaRPr dirty="0"/>
            </a:p>
          </p:txBody>
        </p:sp>
        <p:sp>
          <p:nvSpPr>
            <p:cNvPr id="207" name="Google Shape;207;p9"/>
            <p:cNvSpPr txBox="1"/>
            <p:nvPr/>
          </p:nvSpPr>
          <p:spPr>
            <a:xfrm>
              <a:off x="3032040" y="4491987"/>
              <a:ext cx="750645" cy="278057"/>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333" dirty="0">
                  <a:solidFill>
                    <a:srgbClr val="92D050"/>
                  </a:solidFill>
                  <a:latin typeface="Calibri"/>
                  <a:ea typeface="Calibri"/>
                  <a:cs typeface="Calibri"/>
                  <a:sym typeface="Calibri"/>
                </a:rPr>
                <a:t>FX 5500</a:t>
              </a:r>
              <a:endParaRPr dirty="0"/>
            </a:p>
          </p:txBody>
        </p:sp>
        <p:sp>
          <p:nvSpPr>
            <p:cNvPr id="208" name="Google Shape;208;p9"/>
            <p:cNvSpPr txBox="1"/>
            <p:nvPr/>
          </p:nvSpPr>
          <p:spPr>
            <a:xfrm>
              <a:off x="3618416" y="4157859"/>
              <a:ext cx="750645" cy="278057"/>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333" dirty="0">
                  <a:solidFill>
                    <a:srgbClr val="92D050"/>
                  </a:solidFill>
                  <a:latin typeface="Calibri"/>
                  <a:ea typeface="Calibri"/>
                  <a:cs typeface="Calibri"/>
                  <a:sym typeface="Calibri"/>
                </a:rPr>
                <a:t>FX 5600</a:t>
              </a:r>
              <a:endParaRPr dirty="0"/>
            </a:p>
          </p:txBody>
        </p:sp>
        <p:sp>
          <p:nvSpPr>
            <p:cNvPr id="209" name="Google Shape;209;p9"/>
            <p:cNvSpPr txBox="1"/>
            <p:nvPr/>
          </p:nvSpPr>
          <p:spPr>
            <a:xfrm>
              <a:off x="3760851" y="3390193"/>
              <a:ext cx="750645" cy="278057"/>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333" dirty="0">
                  <a:solidFill>
                    <a:srgbClr val="92D050"/>
                  </a:solidFill>
                  <a:latin typeface="Calibri"/>
                  <a:ea typeface="Calibri"/>
                  <a:cs typeface="Calibri"/>
                  <a:sym typeface="Calibri"/>
                </a:rPr>
                <a:t>FX 5800</a:t>
              </a:r>
              <a:endParaRPr dirty="0"/>
            </a:p>
          </p:txBody>
        </p:sp>
        <p:sp>
          <p:nvSpPr>
            <p:cNvPr id="210" name="Google Shape;210;p9"/>
            <p:cNvSpPr txBox="1"/>
            <p:nvPr/>
          </p:nvSpPr>
          <p:spPr>
            <a:xfrm>
              <a:off x="4735754" y="3195140"/>
              <a:ext cx="750645" cy="278057"/>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333" dirty="0">
                  <a:solidFill>
                    <a:srgbClr val="92D050"/>
                  </a:solidFill>
                  <a:latin typeface="Calibri"/>
                  <a:ea typeface="Calibri"/>
                  <a:cs typeface="Calibri"/>
                  <a:sym typeface="Calibri"/>
                </a:rPr>
                <a:t>6000</a:t>
              </a:r>
              <a:endParaRPr dirty="0"/>
            </a:p>
          </p:txBody>
        </p:sp>
        <p:sp>
          <p:nvSpPr>
            <p:cNvPr id="211" name="Google Shape;211;p9"/>
            <p:cNvSpPr txBox="1"/>
            <p:nvPr/>
          </p:nvSpPr>
          <p:spPr>
            <a:xfrm>
              <a:off x="6411073" y="2822542"/>
              <a:ext cx="622613" cy="278057"/>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333" dirty="0">
                  <a:solidFill>
                    <a:srgbClr val="92D050"/>
                  </a:solidFill>
                  <a:latin typeface="Calibri"/>
                  <a:ea typeface="Calibri"/>
                  <a:cs typeface="Calibri"/>
                  <a:sym typeface="Calibri"/>
                </a:rPr>
                <a:t>K6000</a:t>
              </a:r>
              <a:endParaRPr dirty="0"/>
            </a:p>
          </p:txBody>
        </p:sp>
        <p:sp>
          <p:nvSpPr>
            <p:cNvPr id="212" name="Google Shape;212;p9"/>
            <p:cNvSpPr txBox="1"/>
            <p:nvPr/>
          </p:nvSpPr>
          <p:spPr>
            <a:xfrm>
              <a:off x="7150609" y="2440012"/>
              <a:ext cx="1153914" cy="278057"/>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1333" dirty="0">
                  <a:solidFill>
                    <a:srgbClr val="92D050"/>
                  </a:solidFill>
                  <a:latin typeface="Calibri"/>
                  <a:ea typeface="Calibri"/>
                  <a:cs typeface="Calibri"/>
                  <a:sym typeface="Calibri"/>
                </a:rPr>
                <a:t>M6000 24 GB</a:t>
              </a:r>
              <a:endParaRPr dirty="0"/>
            </a:p>
          </p:txBody>
        </p:sp>
      </p:grpSp>
      <p:sp>
        <p:nvSpPr>
          <p:cNvPr id="2" name="TextBox 1">
            <a:extLst>
              <a:ext uri="{FF2B5EF4-FFF2-40B4-BE49-F238E27FC236}">
                <a16:creationId xmlns:a16="http://schemas.microsoft.com/office/drawing/2014/main" id="{E05F181E-6944-48ED-ACEC-96E5F9F72841}"/>
              </a:ext>
            </a:extLst>
          </p:cNvPr>
          <p:cNvSpPr txBox="1"/>
          <p:nvPr/>
        </p:nvSpPr>
        <p:spPr>
          <a:xfrm>
            <a:off x="743712" y="6427591"/>
            <a:ext cx="10704576" cy="30777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Products referenced include NVIDIA® Quadro® GPUs; NVIDIA DGX™ and DGX Station™; and NVIDIA </a:t>
            </a:r>
            <a:r>
              <a:rPr lang="en-US" dirty="0" err="1">
                <a:latin typeface="Calibri" panose="020F0502020204030204" pitchFamily="34" charset="0"/>
                <a:cs typeface="Calibri" panose="020F0502020204030204" pitchFamily="34" charset="0"/>
              </a:rPr>
              <a:t>NVLink</a:t>
            </a:r>
            <a:r>
              <a:rPr lang="en-US" dirty="0">
                <a:latin typeface="Calibri" panose="020F0502020204030204" pitchFamily="34" charset="0"/>
                <a:cs typeface="Calibri" panose="020F0502020204030204" pitchFamily="34" charset="0"/>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grpSp>
        <p:nvGrpSpPr>
          <p:cNvPr id="187" name="Google Shape;187;p8"/>
          <p:cNvGrpSpPr/>
          <p:nvPr/>
        </p:nvGrpSpPr>
        <p:grpSpPr>
          <a:xfrm>
            <a:off x="5844926" y="812158"/>
            <a:ext cx="5880779" cy="5882157"/>
            <a:chOff x="7014118" y="1468050"/>
            <a:chExt cx="2138998" cy="2151886"/>
          </a:xfrm>
        </p:grpSpPr>
        <p:pic>
          <p:nvPicPr>
            <p:cNvPr id="188" name="Google Shape;188;p8"/>
            <p:cNvPicPr preferRelativeResize="0"/>
            <p:nvPr/>
          </p:nvPicPr>
          <p:blipFill rotWithShape="1">
            <a:blip r:embed="rId3">
              <a:alphaModFix/>
            </a:blip>
            <a:srcRect/>
            <a:stretch/>
          </p:blipFill>
          <p:spPr>
            <a:xfrm>
              <a:off x="7024749" y="1468050"/>
              <a:ext cx="2128367" cy="2151886"/>
            </a:xfrm>
            <a:prstGeom prst="rect">
              <a:avLst/>
            </a:prstGeom>
            <a:noFill/>
            <a:ln w="9525" cap="flat" cmpd="sng">
              <a:solidFill>
                <a:srgbClr val="76B900"/>
              </a:solidFill>
              <a:prstDash val="solid"/>
              <a:round/>
              <a:headEnd type="none" w="sm" len="sm"/>
              <a:tailEnd type="none" w="sm" len="sm"/>
            </a:ln>
          </p:spPr>
        </p:pic>
        <p:cxnSp>
          <p:nvCxnSpPr>
            <p:cNvPr id="189" name="Google Shape;189;p8"/>
            <p:cNvCxnSpPr/>
            <p:nvPr/>
          </p:nvCxnSpPr>
          <p:spPr>
            <a:xfrm rot="10800000" flipH="1">
              <a:off x="7014118" y="1686622"/>
              <a:ext cx="766646" cy="1087244"/>
            </a:xfrm>
            <a:prstGeom prst="straightConnector1">
              <a:avLst/>
            </a:prstGeom>
            <a:noFill/>
            <a:ln w="19050" cap="flat" cmpd="sng">
              <a:solidFill>
                <a:srgbClr val="73FF71"/>
              </a:solidFill>
              <a:prstDash val="solid"/>
              <a:miter lim="800000"/>
              <a:headEnd type="none" w="sm" len="sm"/>
              <a:tailEnd type="triangle" w="med" len="med"/>
            </a:ln>
          </p:spPr>
        </p:cxnSp>
        <p:cxnSp>
          <p:nvCxnSpPr>
            <p:cNvPr id="190" name="Google Shape;190;p8"/>
            <p:cNvCxnSpPr/>
            <p:nvPr/>
          </p:nvCxnSpPr>
          <p:spPr>
            <a:xfrm rot="10800000" flipH="1">
              <a:off x="7025269" y="2380247"/>
              <a:ext cx="802888" cy="393619"/>
            </a:xfrm>
            <a:prstGeom prst="straightConnector1">
              <a:avLst/>
            </a:prstGeom>
            <a:noFill/>
            <a:ln w="19050" cap="flat" cmpd="sng">
              <a:solidFill>
                <a:srgbClr val="73FF71"/>
              </a:solidFill>
              <a:prstDash val="solid"/>
              <a:miter lim="800000"/>
              <a:headEnd type="none" w="sm" len="sm"/>
              <a:tailEnd type="triangle" w="med" len="med"/>
            </a:ln>
          </p:spPr>
        </p:cxnSp>
      </p:grpSp>
      <p:sp>
        <p:nvSpPr>
          <p:cNvPr id="191" name="Google Shape;191;p8"/>
          <p:cNvSpPr txBox="1"/>
          <p:nvPr/>
        </p:nvSpPr>
        <p:spPr>
          <a:xfrm>
            <a:off x="466296" y="1579639"/>
            <a:ext cx="4850771" cy="5278361"/>
          </a:xfrm>
          <a:prstGeom prst="rect">
            <a:avLst/>
          </a:prstGeom>
          <a:noFill/>
          <a:ln>
            <a:noFill/>
          </a:ln>
        </p:spPr>
        <p:txBody>
          <a:bodyPr spcFirstLastPara="1" wrap="square" lIns="101575" tIns="50775" rIns="101575" bIns="50775" anchor="t" anchorCtr="0">
            <a:noAutofit/>
          </a:bodyPr>
          <a:lstStyle/>
          <a:p>
            <a:pPr marL="0" marR="0" lvl="0" indent="0" algn="l" rtl="0">
              <a:lnSpc>
                <a:spcPct val="100000"/>
              </a:lnSpc>
              <a:spcBef>
                <a:spcPts val="1000"/>
              </a:spcBef>
              <a:spcAft>
                <a:spcPts val="0"/>
              </a:spcAft>
              <a:buNone/>
            </a:pPr>
            <a:r>
              <a:rPr lang="en-US" sz="2600" dirty="0">
                <a:latin typeface="Trebuchet MS"/>
                <a:sym typeface="Trebuchet MS"/>
              </a:rPr>
              <a:t>RT Cores perform:</a:t>
            </a:r>
            <a:endParaRPr sz="2600" dirty="0">
              <a:latin typeface="Trebuchet MS"/>
            </a:endParaRPr>
          </a:p>
          <a:p>
            <a:pPr marL="507995" marR="0" lvl="0" indent="-380996" algn="l" rtl="0">
              <a:lnSpc>
                <a:spcPct val="100000"/>
              </a:lnSpc>
              <a:spcBef>
                <a:spcPts val="1000"/>
              </a:spcBef>
              <a:spcAft>
                <a:spcPts val="0"/>
              </a:spcAft>
              <a:buClr>
                <a:srgbClr val="000000"/>
              </a:buClr>
              <a:buSzPts val="1800"/>
              <a:buFont typeface="Arial"/>
              <a:buChar char="●"/>
            </a:pPr>
            <a:r>
              <a:rPr lang="en-US" sz="2600" dirty="0">
                <a:latin typeface="Trebuchet MS"/>
                <a:sym typeface="Trebuchet MS"/>
              </a:rPr>
              <a:t>Ray-bounding volume hierarchy (BVH) traversal</a:t>
            </a:r>
            <a:endParaRPr sz="2600" dirty="0">
              <a:latin typeface="Trebuchet MS"/>
            </a:endParaRPr>
          </a:p>
          <a:p>
            <a:pPr marL="507995" marR="0" lvl="0" indent="-380996" algn="l" rtl="0">
              <a:lnSpc>
                <a:spcPct val="100000"/>
              </a:lnSpc>
              <a:spcBef>
                <a:spcPts val="0"/>
              </a:spcBef>
              <a:spcAft>
                <a:spcPts val="0"/>
              </a:spcAft>
              <a:buClr>
                <a:srgbClr val="000000"/>
              </a:buClr>
              <a:buSzPts val="1800"/>
              <a:buFont typeface="Arial"/>
              <a:buChar char="●"/>
            </a:pPr>
            <a:r>
              <a:rPr lang="en-US" sz="2600" dirty="0">
                <a:latin typeface="Trebuchet MS"/>
                <a:sym typeface="Trebuchet MS"/>
              </a:rPr>
              <a:t>Ray-triangle intersection</a:t>
            </a:r>
            <a:endParaRPr sz="2600" dirty="0">
              <a:latin typeface="Trebuchet MS"/>
            </a:endParaRPr>
          </a:p>
        </p:txBody>
      </p:sp>
      <p:sp>
        <p:nvSpPr>
          <p:cNvPr id="192" name="Google Shape;192;p8"/>
          <p:cNvSpPr txBox="1"/>
          <p:nvPr/>
        </p:nvSpPr>
        <p:spPr>
          <a:xfrm>
            <a:off x="466296" y="812158"/>
            <a:ext cx="11084667" cy="656667"/>
          </a:xfrm>
          <a:prstGeom prst="rect">
            <a:avLst/>
          </a:prstGeom>
          <a:noFill/>
          <a:ln>
            <a:noFill/>
          </a:ln>
        </p:spPr>
        <p:txBody>
          <a:bodyPr spcFirstLastPara="1" wrap="square" lIns="101575" tIns="101575" rIns="101575" bIns="101575" anchor="b"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i="0" u="none" strike="noStrike" cap="none" dirty="0">
                <a:solidFill>
                  <a:srgbClr val="000000"/>
                </a:solidFill>
                <a:latin typeface="Calibri"/>
                <a:ea typeface="Calibri"/>
                <a:cs typeface="Calibri"/>
                <a:sym typeface="Calibri"/>
              </a:rPr>
              <a:t>RT Cores</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43"/>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1900"/>
              <a:buFont typeface="Calibri"/>
              <a:buNone/>
            </a:pPr>
            <a:r>
              <a:rPr lang="en-US" sz="4400" dirty="0">
                <a:latin typeface="Calibri"/>
                <a:ea typeface="Calibri"/>
                <a:cs typeface="Calibri"/>
                <a:sym typeface="Calibri"/>
              </a:rPr>
              <a:t>The Bounding Volume Hierarchy (BVH)</a:t>
            </a:r>
            <a:endParaRPr sz="4400" dirty="0">
              <a:latin typeface="Calibri"/>
              <a:ea typeface="Calibri"/>
              <a:cs typeface="Calibri"/>
              <a:sym typeface="Calibri"/>
            </a:endParaRPr>
          </a:p>
        </p:txBody>
      </p:sp>
      <p:sp>
        <p:nvSpPr>
          <p:cNvPr id="1117" name="Google Shape;1117;p43"/>
          <p:cNvSpPr txBox="1">
            <a:spLocks noGrp="1"/>
          </p:cNvSpPr>
          <p:nvPr>
            <p:ph type="body" idx="1"/>
          </p:nvPr>
        </p:nvSpPr>
        <p:spPr>
          <a:xfrm>
            <a:off x="415600" y="1536624"/>
            <a:ext cx="10566780" cy="4981741"/>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1000"/>
              </a:spcBef>
              <a:spcAft>
                <a:spcPts val="0"/>
              </a:spcAft>
              <a:buClr>
                <a:schemeClr val="dk1"/>
              </a:buClr>
              <a:buSzPts val="1900"/>
              <a:buNone/>
            </a:pPr>
            <a:endParaRPr sz="2400" dirty="0"/>
          </a:p>
          <a:p>
            <a:pPr marL="0" lvl="0" indent="0" algn="l" rtl="0">
              <a:lnSpc>
                <a:spcPct val="90000"/>
              </a:lnSpc>
              <a:spcBef>
                <a:spcPts val="1000"/>
              </a:spcBef>
              <a:spcAft>
                <a:spcPts val="0"/>
              </a:spcAft>
              <a:buClr>
                <a:schemeClr val="dk1"/>
              </a:buClr>
              <a:buSzPts val="1900"/>
              <a:buNone/>
            </a:pPr>
            <a:endParaRPr sz="2400" dirty="0"/>
          </a:p>
          <a:p>
            <a:pPr marL="0" lvl="0" indent="0" algn="l" rtl="0">
              <a:lnSpc>
                <a:spcPct val="90000"/>
              </a:lnSpc>
              <a:spcBef>
                <a:spcPts val="1000"/>
              </a:spcBef>
              <a:spcAft>
                <a:spcPts val="0"/>
              </a:spcAft>
              <a:buClr>
                <a:schemeClr val="dk1"/>
              </a:buClr>
              <a:buSzPts val="1900"/>
              <a:buNone/>
            </a:pPr>
            <a:endParaRPr sz="2400" dirty="0"/>
          </a:p>
          <a:p>
            <a:pPr marL="0" lvl="0" indent="0" algn="l" rtl="0">
              <a:lnSpc>
                <a:spcPct val="90000"/>
              </a:lnSpc>
              <a:spcBef>
                <a:spcPts val="1000"/>
              </a:spcBef>
              <a:spcAft>
                <a:spcPts val="0"/>
              </a:spcAft>
              <a:buClr>
                <a:schemeClr val="dk1"/>
              </a:buClr>
              <a:buSzPts val="1900"/>
              <a:buNone/>
            </a:pPr>
            <a:endParaRPr sz="2400" dirty="0"/>
          </a:p>
          <a:p>
            <a:pPr marL="0" lvl="0" indent="0" algn="l" rtl="0">
              <a:lnSpc>
                <a:spcPct val="90000"/>
              </a:lnSpc>
              <a:spcBef>
                <a:spcPts val="1000"/>
              </a:spcBef>
              <a:spcAft>
                <a:spcPts val="0"/>
              </a:spcAft>
              <a:buClr>
                <a:schemeClr val="dk1"/>
              </a:buClr>
              <a:buSzPts val="1900"/>
              <a:buNone/>
            </a:pPr>
            <a:endParaRPr sz="2400" dirty="0"/>
          </a:p>
          <a:p>
            <a:pPr marL="0" lvl="0" indent="0" algn="l" rtl="0">
              <a:lnSpc>
                <a:spcPct val="90000"/>
              </a:lnSpc>
              <a:spcBef>
                <a:spcPts val="1000"/>
              </a:spcBef>
              <a:spcAft>
                <a:spcPts val="0"/>
              </a:spcAft>
              <a:buClr>
                <a:schemeClr val="dk1"/>
              </a:buClr>
              <a:buSzPts val="1900"/>
              <a:buNone/>
            </a:pPr>
            <a:endParaRPr sz="2400" dirty="0"/>
          </a:p>
          <a:p>
            <a:pPr marL="0" lvl="0" indent="0" algn="l" rtl="0">
              <a:lnSpc>
                <a:spcPct val="90000"/>
              </a:lnSpc>
              <a:spcBef>
                <a:spcPts val="1000"/>
              </a:spcBef>
              <a:spcAft>
                <a:spcPts val="0"/>
              </a:spcAft>
              <a:buClr>
                <a:schemeClr val="dk1"/>
              </a:buClr>
              <a:buSzPts val="1900"/>
              <a:buNone/>
            </a:pPr>
            <a:endParaRPr sz="2400" dirty="0"/>
          </a:p>
          <a:p>
            <a:pPr marL="0" lvl="0" indent="0" algn="l" rtl="0">
              <a:lnSpc>
                <a:spcPct val="90000"/>
              </a:lnSpc>
              <a:spcBef>
                <a:spcPts val="1000"/>
              </a:spcBef>
              <a:spcAft>
                <a:spcPts val="0"/>
              </a:spcAft>
              <a:buClr>
                <a:schemeClr val="dk1"/>
              </a:buClr>
              <a:buSzPts val="1900"/>
              <a:buNone/>
            </a:pPr>
            <a:endParaRPr sz="2400" dirty="0"/>
          </a:p>
          <a:p>
            <a:pPr marL="0" lvl="0" indent="0" algn="l" rtl="0">
              <a:lnSpc>
                <a:spcPct val="90000"/>
              </a:lnSpc>
              <a:spcBef>
                <a:spcPts val="1000"/>
              </a:spcBef>
              <a:spcAft>
                <a:spcPts val="600"/>
              </a:spcAft>
              <a:buClr>
                <a:schemeClr val="dk1"/>
              </a:buClr>
              <a:buSzPts val="1900"/>
              <a:buNone/>
            </a:pPr>
            <a:r>
              <a:rPr lang="en-US" sz="1900" dirty="0"/>
              <a:t> </a:t>
            </a:r>
            <a:endParaRPr sz="1900" dirty="0"/>
          </a:p>
        </p:txBody>
      </p:sp>
      <p:sp>
        <p:nvSpPr>
          <p:cNvPr id="1118" name="Google Shape;1118;p43"/>
          <p:cNvSpPr/>
          <p:nvPr/>
        </p:nvSpPr>
        <p:spPr>
          <a:xfrm>
            <a:off x="11286565" y="2241176"/>
            <a:ext cx="663388" cy="290456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9" name="Google Shape;1119;p43"/>
          <p:cNvSpPr txBox="1"/>
          <p:nvPr/>
        </p:nvSpPr>
        <p:spPr>
          <a:xfrm>
            <a:off x="9530366" y="5937161"/>
            <a:ext cx="211540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Image courtesy of </a:t>
            </a:r>
            <a:r>
              <a:rPr lang="en-US" sz="1800" b="0" i="1" u="none" strike="noStrike" cap="none">
                <a:solidFill>
                  <a:schemeClr val="dk1"/>
                </a:solidFill>
                <a:latin typeface="Calibri"/>
                <a:ea typeface="Calibri"/>
                <a:cs typeface="Calibri"/>
                <a:sym typeface="Calibri"/>
              </a:rPr>
              <a:t>Real-Time Rendering</a:t>
            </a:r>
            <a:endParaRPr/>
          </a:p>
        </p:txBody>
      </p:sp>
      <p:pic>
        <p:nvPicPr>
          <p:cNvPr id="1120" name="Google Shape;1120;p43"/>
          <p:cNvPicPr preferRelativeResize="0"/>
          <p:nvPr/>
        </p:nvPicPr>
        <p:blipFill rotWithShape="1">
          <a:blip r:embed="rId3">
            <a:alphaModFix/>
          </a:blip>
          <a:srcRect/>
          <a:stretch/>
        </p:blipFill>
        <p:spPr>
          <a:xfrm>
            <a:off x="1209620" y="2499551"/>
            <a:ext cx="7666384" cy="3055885"/>
          </a:xfrm>
          <a:prstGeom prst="rect">
            <a:avLst/>
          </a:prstGeom>
          <a:noFill/>
          <a:ln>
            <a:noFill/>
          </a:ln>
        </p:spPr>
      </p:pic>
    </p:spTree>
    <p:extLst>
      <p:ext uri="{BB962C8B-B14F-4D97-AF65-F5344CB8AC3E}">
        <p14:creationId xmlns:p14="http://schemas.microsoft.com/office/powerpoint/2010/main" val="2691676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44"/>
          <p:cNvSpPr txBox="1">
            <a:spLocks noGrp="1"/>
          </p:cNvSpPr>
          <p:nvPr>
            <p:ph type="title"/>
          </p:nvPr>
        </p:nvSpPr>
        <p:spPr>
          <a:xfrm>
            <a:off x="553720" y="581329"/>
            <a:ext cx="11084560" cy="6565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dirty="0">
                <a:latin typeface="Calibri"/>
                <a:ea typeface="Calibri"/>
                <a:cs typeface="Calibri"/>
                <a:sym typeface="Calibri"/>
              </a:rPr>
              <a:t>BVH Algorithm</a:t>
            </a:r>
            <a:endParaRPr dirty="0"/>
          </a:p>
        </p:txBody>
      </p:sp>
      <p:grpSp>
        <p:nvGrpSpPr>
          <p:cNvPr id="1127" name="Google Shape;1127;p44"/>
          <p:cNvGrpSpPr/>
          <p:nvPr/>
        </p:nvGrpSpPr>
        <p:grpSpPr>
          <a:xfrm>
            <a:off x="1920500" y="4651802"/>
            <a:ext cx="2131139" cy="179500"/>
            <a:chOff x="420660" y="2823368"/>
            <a:chExt cx="5225556" cy="525463"/>
          </a:xfrm>
        </p:grpSpPr>
        <p:sp>
          <p:nvSpPr>
            <p:cNvPr id="1128" name="Google Shape;1128;p44"/>
            <p:cNvSpPr/>
            <p:nvPr/>
          </p:nvSpPr>
          <p:spPr>
            <a:xfrm>
              <a:off x="420660" y="2823368"/>
              <a:ext cx="498134" cy="525463"/>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29" name="Google Shape;1129;p44"/>
            <p:cNvSpPr/>
            <p:nvPr/>
          </p:nvSpPr>
          <p:spPr>
            <a:xfrm>
              <a:off x="1096659" y="2823368"/>
              <a:ext cx="498134" cy="525463"/>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30" name="Google Shape;1130;p44"/>
            <p:cNvSpPr/>
            <p:nvPr/>
          </p:nvSpPr>
          <p:spPr>
            <a:xfrm>
              <a:off x="1772658" y="2823368"/>
              <a:ext cx="498134" cy="525463"/>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31" name="Google Shape;1131;p44"/>
            <p:cNvSpPr/>
            <p:nvPr/>
          </p:nvSpPr>
          <p:spPr>
            <a:xfrm>
              <a:off x="2448657" y="2823368"/>
              <a:ext cx="498134" cy="525463"/>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32" name="Google Shape;1132;p44"/>
            <p:cNvSpPr/>
            <p:nvPr/>
          </p:nvSpPr>
          <p:spPr>
            <a:xfrm>
              <a:off x="3120084" y="2823368"/>
              <a:ext cx="498134" cy="525463"/>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33" name="Google Shape;1133;p44"/>
            <p:cNvSpPr/>
            <p:nvPr/>
          </p:nvSpPr>
          <p:spPr>
            <a:xfrm>
              <a:off x="3796083" y="2823368"/>
              <a:ext cx="498134" cy="525463"/>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34" name="Google Shape;1134;p44"/>
            <p:cNvSpPr/>
            <p:nvPr/>
          </p:nvSpPr>
          <p:spPr>
            <a:xfrm>
              <a:off x="4472082" y="2823368"/>
              <a:ext cx="498134" cy="525463"/>
            </a:xfrm>
            <a:prstGeom prst="rect">
              <a:avLst/>
            </a:prstGeom>
            <a:solidFill>
              <a:schemeClr val="lt1">
                <a:alpha val="80000"/>
              </a:schemeClr>
            </a:solidFill>
            <a:ln w="25400" cap="flat" cmpd="sng">
              <a:solidFill>
                <a:srgbClr val="00B0F0"/>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35" name="Google Shape;1135;p44"/>
            <p:cNvSpPr/>
            <p:nvPr/>
          </p:nvSpPr>
          <p:spPr>
            <a:xfrm>
              <a:off x="5148082" y="2823368"/>
              <a:ext cx="498134" cy="525463"/>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grpSp>
      <p:cxnSp>
        <p:nvCxnSpPr>
          <p:cNvPr id="1136" name="Google Shape;1136;p44"/>
          <p:cNvCxnSpPr/>
          <p:nvPr/>
        </p:nvCxnSpPr>
        <p:spPr>
          <a:xfrm>
            <a:off x="3668532" y="4222430"/>
            <a:ext cx="274306" cy="0"/>
          </a:xfrm>
          <a:prstGeom prst="straightConnector1">
            <a:avLst/>
          </a:prstGeom>
          <a:noFill/>
          <a:ln w="25400" cap="flat" cmpd="sng">
            <a:solidFill>
              <a:schemeClr val="accent4"/>
            </a:solidFill>
            <a:prstDash val="dash"/>
            <a:miter lim="800000"/>
            <a:headEnd type="none" w="sm" len="sm"/>
            <a:tailEnd type="none" w="sm" len="sm"/>
          </a:ln>
        </p:spPr>
      </p:cxnSp>
      <p:cxnSp>
        <p:nvCxnSpPr>
          <p:cNvPr id="1137" name="Google Shape;1137;p44"/>
          <p:cNvCxnSpPr/>
          <p:nvPr/>
        </p:nvCxnSpPr>
        <p:spPr>
          <a:xfrm rot="10800000">
            <a:off x="2487761" y="3782413"/>
            <a:ext cx="2962" cy="431661"/>
          </a:xfrm>
          <a:prstGeom prst="straightConnector1">
            <a:avLst/>
          </a:prstGeom>
          <a:noFill/>
          <a:ln w="25400" cap="flat" cmpd="sng">
            <a:solidFill>
              <a:schemeClr val="dk1"/>
            </a:solidFill>
            <a:prstDash val="dash"/>
            <a:miter lim="800000"/>
            <a:headEnd type="none" w="sm" len="sm"/>
            <a:tailEnd type="none" w="sm" len="sm"/>
          </a:ln>
        </p:spPr>
      </p:cxnSp>
      <p:cxnSp>
        <p:nvCxnSpPr>
          <p:cNvPr id="1138" name="Google Shape;1138;p44"/>
          <p:cNvCxnSpPr/>
          <p:nvPr/>
        </p:nvCxnSpPr>
        <p:spPr>
          <a:xfrm rot="10800000">
            <a:off x="2017763" y="4225612"/>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39" name="Google Shape;1139;p44"/>
          <p:cNvCxnSpPr/>
          <p:nvPr/>
        </p:nvCxnSpPr>
        <p:spPr>
          <a:xfrm rot="10800000">
            <a:off x="2295336" y="4225612"/>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40" name="Google Shape;1140;p44"/>
          <p:cNvCxnSpPr/>
          <p:nvPr/>
        </p:nvCxnSpPr>
        <p:spPr>
          <a:xfrm rot="10800000">
            <a:off x="2568860" y="4225612"/>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41" name="Google Shape;1141;p44"/>
          <p:cNvCxnSpPr/>
          <p:nvPr/>
        </p:nvCxnSpPr>
        <p:spPr>
          <a:xfrm rot="10800000">
            <a:off x="2837126" y="4225611"/>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42" name="Google Shape;1142;p44"/>
          <p:cNvCxnSpPr/>
          <p:nvPr/>
        </p:nvCxnSpPr>
        <p:spPr>
          <a:xfrm rot="10800000">
            <a:off x="3114167" y="4223636"/>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43" name="Google Shape;1143;p44"/>
          <p:cNvCxnSpPr/>
          <p:nvPr/>
        </p:nvCxnSpPr>
        <p:spPr>
          <a:xfrm rot="10800000">
            <a:off x="3391740" y="4223633"/>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44" name="Google Shape;1144;p44"/>
          <p:cNvCxnSpPr/>
          <p:nvPr/>
        </p:nvCxnSpPr>
        <p:spPr>
          <a:xfrm rot="10800000">
            <a:off x="3665264" y="4223633"/>
            <a:ext cx="6535" cy="414987"/>
          </a:xfrm>
          <a:prstGeom prst="straightConnector1">
            <a:avLst/>
          </a:prstGeom>
          <a:noFill/>
          <a:ln w="25400" cap="flat" cmpd="sng">
            <a:solidFill>
              <a:schemeClr val="dk1"/>
            </a:solidFill>
            <a:prstDash val="dash"/>
            <a:miter lim="800000"/>
            <a:headEnd type="triangle" w="med" len="med"/>
            <a:tailEnd type="none" w="sm" len="sm"/>
          </a:ln>
        </p:spPr>
      </p:cxnSp>
      <p:cxnSp>
        <p:nvCxnSpPr>
          <p:cNvPr id="1145" name="Google Shape;1145;p44"/>
          <p:cNvCxnSpPr/>
          <p:nvPr/>
        </p:nvCxnSpPr>
        <p:spPr>
          <a:xfrm rot="10800000">
            <a:off x="3942837" y="4223633"/>
            <a:ext cx="6535" cy="414987"/>
          </a:xfrm>
          <a:prstGeom prst="straightConnector1">
            <a:avLst/>
          </a:prstGeom>
          <a:noFill/>
          <a:ln w="25400" cap="flat" cmpd="sng">
            <a:solidFill>
              <a:schemeClr val="accent4"/>
            </a:solidFill>
            <a:prstDash val="dash"/>
            <a:miter lim="800000"/>
            <a:headEnd type="triangle" w="med" len="med"/>
            <a:tailEnd type="none" w="sm" len="sm"/>
          </a:ln>
        </p:spPr>
      </p:cxnSp>
      <p:sp>
        <p:nvSpPr>
          <p:cNvPr id="1146" name="Google Shape;1146;p44"/>
          <p:cNvSpPr/>
          <p:nvPr/>
        </p:nvSpPr>
        <p:spPr>
          <a:xfrm>
            <a:off x="1933426" y="3463834"/>
            <a:ext cx="308012" cy="306772"/>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47" name="Google Shape;1147;p44"/>
          <p:cNvSpPr/>
          <p:nvPr/>
        </p:nvSpPr>
        <p:spPr>
          <a:xfrm>
            <a:off x="2351418" y="3463834"/>
            <a:ext cx="308012" cy="306772"/>
          </a:xfrm>
          <a:prstGeom prst="rect">
            <a:avLst/>
          </a:prstGeom>
          <a:solidFill>
            <a:schemeClr val="lt1">
              <a:alpha val="80000"/>
            </a:schemeClr>
          </a:solidFill>
          <a:ln w="25400" cap="flat" cmpd="sng">
            <a:solidFill>
              <a:srgbClr val="CCCC00"/>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highlight>
                <a:srgbClr val="00FF00"/>
              </a:highlight>
              <a:latin typeface="Calibri"/>
              <a:ea typeface="Calibri"/>
              <a:cs typeface="Calibri"/>
              <a:sym typeface="Calibri"/>
            </a:endParaRPr>
          </a:p>
        </p:txBody>
      </p:sp>
      <p:sp>
        <p:nvSpPr>
          <p:cNvPr id="1148" name="Google Shape;1148;p44"/>
          <p:cNvSpPr/>
          <p:nvPr/>
        </p:nvSpPr>
        <p:spPr>
          <a:xfrm>
            <a:off x="2769409" y="3463834"/>
            <a:ext cx="308012" cy="306772"/>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49" name="Google Shape;1149;p44"/>
          <p:cNvSpPr/>
          <p:nvPr/>
        </p:nvSpPr>
        <p:spPr>
          <a:xfrm>
            <a:off x="3187401" y="3463834"/>
            <a:ext cx="308012" cy="306772"/>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50" name="Google Shape;1150;p44"/>
          <p:cNvSpPr/>
          <p:nvPr/>
        </p:nvSpPr>
        <p:spPr>
          <a:xfrm>
            <a:off x="3602566" y="3463834"/>
            <a:ext cx="308012" cy="306772"/>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51" name="Google Shape;1151;p44"/>
          <p:cNvSpPr/>
          <p:nvPr/>
        </p:nvSpPr>
        <p:spPr>
          <a:xfrm>
            <a:off x="4020557" y="3463834"/>
            <a:ext cx="308012" cy="306772"/>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52" name="Google Shape;1152;p44"/>
          <p:cNvSpPr/>
          <p:nvPr/>
        </p:nvSpPr>
        <p:spPr>
          <a:xfrm>
            <a:off x="4438549" y="3463834"/>
            <a:ext cx="308012" cy="306772"/>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53" name="Google Shape;1153;p44"/>
          <p:cNvSpPr/>
          <p:nvPr/>
        </p:nvSpPr>
        <p:spPr>
          <a:xfrm>
            <a:off x="4856541" y="3463834"/>
            <a:ext cx="308012" cy="306772"/>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cxnSp>
        <p:nvCxnSpPr>
          <p:cNvPr id="1154" name="Google Shape;1154;p44"/>
          <p:cNvCxnSpPr/>
          <p:nvPr/>
        </p:nvCxnSpPr>
        <p:spPr>
          <a:xfrm rot="10800000" flipH="1">
            <a:off x="2085476" y="3024823"/>
            <a:ext cx="2905460" cy="14989"/>
          </a:xfrm>
          <a:prstGeom prst="straightConnector1">
            <a:avLst/>
          </a:prstGeom>
          <a:noFill/>
          <a:ln w="25400" cap="flat" cmpd="sng">
            <a:solidFill>
              <a:schemeClr val="accent4"/>
            </a:solidFill>
            <a:prstDash val="dash"/>
            <a:miter lim="800000"/>
            <a:headEnd type="none" w="sm" len="sm"/>
            <a:tailEnd type="none" w="sm" len="sm"/>
          </a:ln>
        </p:spPr>
      </p:cxnSp>
      <p:cxnSp>
        <p:nvCxnSpPr>
          <p:cNvPr id="1155" name="Google Shape;1155;p44"/>
          <p:cNvCxnSpPr/>
          <p:nvPr/>
        </p:nvCxnSpPr>
        <p:spPr>
          <a:xfrm rot="10800000">
            <a:off x="3541453" y="2584592"/>
            <a:ext cx="2962" cy="431661"/>
          </a:xfrm>
          <a:prstGeom prst="straightConnector1">
            <a:avLst/>
          </a:prstGeom>
          <a:noFill/>
          <a:ln w="9525" cap="flat" cmpd="sng">
            <a:solidFill>
              <a:schemeClr val="dk1"/>
            </a:solidFill>
            <a:prstDash val="dash"/>
            <a:miter lim="800000"/>
            <a:headEnd type="none" w="sm" len="sm"/>
            <a:tailEnd type="none" w="sm" len="sm"/>
          </a:ln>
        </p:spPr>
      </p:cxnSp>
      <p:cxnSp>
        <p:nvCxnSpPr>
          <p:cNvPr id="1156" name="Google Shape;1156;p44"/>
          <p:cNvCxnSpPr/>
          <p:nvPr/>
        </p:nvCxnSpPr>
        <p:spPr>
          <a:xfrm rot="10800000">
            <a:off x="2085475" y="3039811"/>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57" name="Google Shape;1157;p44"/>
          <p:cNvCxnSpPr/>
          <p:nvPr/>
        </p:nvCxnSpPr>
        <p:spPr>
          <a:xfrm rot="10800000">
            <a:off x="2498887" y="3032318"/>
            <a:ext cx="6535" cy="414987"/>
          </a:xfrm>
          <a:prstGeom prst="straightConnector1">
            <a:avLst/>
          </a:prstGeom>
          <a:noFill/>
          <a:ln w="25400" cap="flat" cmpd="sng">
            <a:solidFill>
              <a:schemeClr val="dk1"/>
            </a:solidFill>
            <a:prstDash val="dash"/>
            <a:miter lim="800000"/>
            <a:headEnd type="triangle" w="med" len="med"/>
            <a:tailEnd type="none" w="sm" len="sm"/>
          </a:ln>
        </p:spPr>
      </p:cxnSp>
      <p:cxnSp>
        <p:nvCxnSpPr>
          <p:cNvPr id="1158" name="Google Shape;1158;p44"/>
          <p:cNvCxnSpPr/>
          <p:nvPr/>
        </p:nvCxnSpPr>
        <p:spPr>
          <a:xfrm rot="10800000">
            <a:off x="2908284" y="3032318"/>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59" name="Google Shape;1159;p44"/>
          <p:cNvCxnSpPr/>
          <p:nvPr/>
        </p:nvCxnSpPr>
        <p:spPr>
          <a:xfrm rot="10800000">
            <a:off x="3321696" y="3024823"/>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60" name="Google Shape;1160;p44"/>
          <p:cNvCxnSpPr/>
          <p:nvPr/>
        </p:nvCxnSpPr>
        <p:spPr>
          <a:xfrm rot="10800000">
            <a:off x="3741643" y="3039811"/>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61" name="Google Shape;1161;p44"/>
          <p:cNvCxnSpPr/>
          <p:nvPr/>
        </p:nvCxnSpPr>
        <p:spPr>
          <a:xfrm rot="10800000">
            <a:off x="4155056" y="3032318"/>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62" name="Google Shape;1162;p44"/>
          <p:cNvCxnSpPr/>
          <p:nvPr/>
        </p:nvCxnSpPr>
        <p:spPr>
          <a:xfrm rot="10800000">
            <a:off x="4570987" y="3032318"/>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63" name="Google Shape;1163;p44"/>
          <p:cNvCxnSpPr/>
          <p:nvPr/>
        </p:nvCxnSpPr>
        <p:spPr>
          <a:xfrm rot="10800000">
            <a:off x="4984399" y="3024823"/>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64" name="Google Shape;1164;p44"/>
          <p:cNvCxnSpPr/>
          <p:nvPr/>
        </p:nvCxnSpPr>
        <p:spPr>
          <a:xfrm rot="10800000">
            <a:off x="2490722" y="3032317"/>
            <a:ext cx="1053520" cy="0"/>
          </a:xfrm>
          <a:prstGeom prst="straightConnector1">
            <a:avLst/>
          </a:prstGeom>
          <a:noFill/>
          <a:ln w="25400" cap="flat" cmpd="sng">
            <a:solidFill>
              <a:schemeClr val="dk1"/>
            </a:solidFill>
            <a:prstDash val="dash"/>
            <a:miter lim="800000"/>
            <a:headEnd type="none" w="sm" len="sm"/>
            <a:tailEnd type="none" w="sm" len="sm"/>
          </a:ln>
        </p:spPr>
      </p:cxnSp>
      <p:cxnSp>
        <p:nvCxnSpPr>
          <p:cNvPr id="1165" name="Google Shape;1165;p44"/>
          <p:cNvCxnSpPr/>
          <p:nvPr/>
        </p:nvCxnSpPr>
        <p:spPr>
          <a:xfrm>
            <a:off x="3193285" y="5291036"/>
            <a:ext cx="467764" cy="0"/>
          </a:xfrm>
          <a:prstGeom prst="straightConnector1">
            <a:avLst/>
          </a:prstGeom>
          <a:noFill/>
          <a:ln w="25400" cap="flat" cmpd="sng">
            <a:solidFill>
              <a:schemeClr val="accent4"/>
            </a:solidFill>
            <a:prstDash val="dash"/>
            <a:miter lim="800000"/>
            <a:headEnd type="none" w="sm" len="sm"/>
            <a:tailEnd type="none" w="sm" len="sm"/>
          </a:ln>
        </p:spPr>
      </p:cxnSp>
      <p:cxnSp>
        <p:nvCxnSpPr>
          <p:cNvPr id="1166" name="Google Shape;1166;p44"/>
          <p:cNvCxnSpPr/>
          <p:nvPr/>
        </p:nvCxnSpPr>
        <p:spPr>
          <a:xfrm rot="10800000">
            <a:off x="3663282" y="4843109"/>
            <a:ext cx="2962" cy="431661"/>
          </a:xfrm>
          <a:prstGeom prst="straightConnector1">
            <a:avLst/>
          </a:prstGeom>
          <a:noFill/>
          <a:ln w="25400" cap="flat" cmpd="sng">
            <a:solidFill>
              <a:schemeClr val="dk1"/>
            </a:solidFill>
            <a:prstDash val="dash"/>
            <a:miter lim="800000"/>
            <a:headEnd type="none" w="sm" len="sm"/>
            <a:tailEnd type="none" w="sm" len="sm"/>
          </a:ln>
        </p:spPr>
      </p:cxnSp>
      <p:cxnSp>
        <p:nvCxnSpPr>
          <p:cNvPr id="1167" name="Google Shape;1167;p44"/>
          <p:cNvCxnSpPr/>
          <p:nvPr/>
        </p:nvCxnSpPr>
        <p:spPr>
          <a:xfrm rot="10800000">
            <a:off x="3193285" y="5286310"/>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68" name="Google Shape;1168;p44"/>
          <p:cNvCxnSpPr/>
          <p:nvPr/>
        </p:nvCxnSpPr>
        <p:spPr>
          <a:xfrm rot="10800000">
            <a:off x="3480167" y="5286307"/>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69" name="Google Shape;1169;p44"/>
          <p:cNvCxnSpPr/>
          <p:nvPr/>
        </p:nvCxnSpPr>
        <p:spPr>
          <a:xfrm rot="10800000">
            <a:off x="3661051" y="5289049"/>
            <a:ext cx="1179736" cy="0"/>
          </a:xfrm>
          <a:prstGeom prst="straightConnector1">
            <a:avLst/>
          </a:prstGeom>
          <a:noFill/>
          <a:ln w="25400" cap="flat" cmpd="sng">
            <a:solidFill>
              <a:schemeClr val="dk1"/>
            </a:solidFill>
            <a:prstDash val="dash"/>
            <a:miter lim="800000"/>
            <a:headEnd type="none" w="sm" len="sm"/>
            <a:tailEnd type="none" w="sm" len="sm"/>
          </a:ln>
        </p:spPr>
      </p:cxnSp>
      <p:cxnSp>
        <p:nvCxnSpPr>
          <p:cNvPr id="1170" name="Google Shape;1170;p44"/>
          <p:cNvCxnSpPr/>
          <p:nvPr/>
        </p:nvCxnSpPr>
        <p:spPr>
          <a:xfrm rot="10800000">
            <a:off x="3725768" y="5286307"/>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71" name="Google Shape;1171;p44"/>
          <p:cNvCxnSpPr/>
          <p:nvPr/>
        </p:nvCxnSpPr>
        <p:spPr>
          <a:xfrm rot="10800000">
            <a:off x="4012648" y="5286307"/>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72" name="Google Shape;1172;p44"/>
          <p:cNvCxnSpPr/>
          <p:nvPr/>
        </p:nvCxnSpPr>
        <p:spPr>
          <a:xfrm rot="10800000">
            <a:off x="4308304" y="5284332"/>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73" name="Google Shape;1173;p44"/>
          <p:cNvCxnSpPr/>
          <p:nvPr/>
        </p:nvCxnSpPr>
        <p:spPr>
          <a:xfrm rot="10800000">
            <a:off x="4595186" y="5284331"/>
            <a:ext cx="6535" cy="414987"/>
          </a:xfrm>
          <a:prstGeom prst="straightConnector1">
            <a:avLst/>
          </a:prstGeom>
          <a:noFill/>
          <a:ln w="25400" cap="flat" cmpd="sng">
            <a:solidFill>
              <a:schemeClr val="accent4"/>
            </a:solidFill>
            <a:prstDash val="dash"/>
            <a:miter lim="800000"/>
            <a:headEnd type="triangle" w="med" len="med"/>
            <a:tailEnd type="none" w="sm" len="sm"/>
          </a:ln>
        </p:spPr>
      </p:cxnSp>
      <p:cxnSp>
        <p:nvCxnSpPr>
          <p:cNvPr id="1174" name="Google Shape;1174;p44"/>
          <p:cNvCxnSpPr/>
          <p:nvPr/>
        </p:nvCxnSpPr>
        <p:spPr>
          <a:xfrm rot="10800000">
            <a:off x="4840787" y="5284331"/>
            <a:ext cx="6535" cy="414987"/>
          </a:xfrm>
          <a:prstGeom prst="straightConnector1">
            <a:avLst/>
          </a:prstGeom>
          <a:noFill/>
          <a:ln w="25400" cap="flat" cmpd="sng">
            <a:solidFill>
              <a:schemeClr val="dk1"/>
            </a:solidFill>
            <a:prstDash val="dash"/>
            <a:miter lim="800000"/>
            <a:headEnd type="triangle" w="med" len="med"/>
            <a:tailEnd type="none" w="sm" len="sm"/>
          </a:ln>
        </p:spPr>
      </p:cxnSp>
      <p:cxnSp>
        <p:nvCxnSpPr>
          <p:cNvPr id="1175" name="Google Shape;1175;p44"/>
          <p:cNvCxnSpPr/>
          <p:nvPr/>
        </p:nvCxnSpPr>
        <p:spPr>
          <a:xfrm rot="10800000">
            <a:off x="5127666" y="5284328"/>
            <a:ext cx="6535" cy="414987"/>
          </a:xfrm>
          <a:prstGeom prst="straightConnector1">
            <a:avLst/>
          </a:prstGeom>
          <a:noFill/>
          <a:ln w="25400" cap="flat" cmpd="sng">
            <a:solidFill>
              <a:schemeClr val="accent4"/>
            </a:solidFill>
            <a:prstDash val="dash"/>
            <a:miter lim="800000"/>
            <a:headEnd type="triangle" w="med" len="med"/>
            <a:tailEnd type="none" w="sm" len="sm"/>
          </a:ln>
        </p:spPr>
      </p:cxnSp>
      <p:sp>
        <p:nvSpPr>
          <p:cNvPr id="1176" name="Google Shape;1176;p44"/>
          <p:cNvSpPr/>
          <p:nvPr/>
        </p:nvSpPr>
        <p:spPr>
          <a:xfrm>
            <a:off x="4758839" y="5700624"/>
            <a:ext cx="178415" cy="168953"/>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77" name="Google Shape;1177;p44"/>
          <p:cNvSpPr/>
          <p:nvPr/>
        </p:nvSpPr>
        <p:spPr>
          <a:xfrm>
            <a:off x="5046729" y="5700624"/>
            <a:ext cx="178415" cy="168953"/>
          </a:xfrm>
          <a:prstGeom prst="triangle">
            <a:avLst>
              <a:gd name="adj" fmla="val 50000"/>
            </a:avLst>
          </a:prstGeom>
          <a:solidFill>
            <a:srgbClr val="FEFEFE"/>
          </a:solidFill>
          <a:ln w="254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78" name="Google Shape;1178;p44"/>
          <p:cNvSpPr/>
          <p:nvPr/>
        </p:nvSpPr>
        <p:spPr>
          <a:xfrm>
            <a:off x="4514844" y="5700624"/>
            <a:ext cx="178415" cy="168953"/>
          </a:xfrm>
          <a:prstGeom prst="triangle">
            <a:avLst>
              <a:gd name="adj" fmla="val 50000"/>
            </a:avLst>
          </a:prstGeom>
          <a:solidFill>
            <a:srgbClr val="FEFEFE"/>
          </a:solidFill>
          <a:ln w="254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79" name="Google Shape;1179;p44"/>
          <p:cNvSpPr/>
          <p:nvPr/>
        </p:nvSpPr>
        <p:spPr>
          <a:xfrm>
            <a:off x="3396619" y="5700624"/>
            <a:ext cx="178415" cy="168953"/>
          </a:xfrm>
          <a:prstGeom prst="triangle">
            <a:avLst>
              <a:gd name="adj" fmla="val 50000"/>
            </a:avLst>
          </a:prstGeom>
          <a:solidFill>
            <a:srgbClr val="FEFEFE"/>
          </a:solidFill>
          <a:ln w="254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80" name="Google Shape;1180;p44"/>
          <p:cNvSpPr/>
          <p:nvPr/>
        </p:nvSpPr>
        <p:spPr>
          <a:xfrm>
            <a:off x="3117328" y="5700624"/>
            <a:ext cx="178415" cy="168953"/>
          </a:xfrm>
          <a:prstGeom prst="triangle">
            <a:avLst>
              <a:gd name="adj" fmla="val 50000"/>
            </a:avLst>
          </a:prstGeom>
          <a:solidFill>
            <a:srgbClr val="FEFEFE"/>
          </a:solidFill>
          <a:ln w="254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81" name="Google Shape;1181;p44"/>
          <p:cNvSpPr/>
          <p:nvPr/>
        </p:nvSpPr>
        <p:spPr>
          <a:xfrm>
            <a:off x="3927803" y="5700624"/>
            <a:ext cx="178415" cy="168953"/>
          </a:xfrm>
          <a:prstGeom prst="triangle">
            <a:avLst>
              <a:gd name="adj" fmla="val 50000"/>
            </a:avLst>
          </a:prstGeom>
          <a:solidFill>
            <a:srgbClr val="FEFEFE"/>
          </a:solidFill>
          <a:ln w="254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82" name="Google Shape;1182;p44"/>
          <p:cNvSpPr/>
          <p:nvPr/>
        </p:nvSpPr>
        <p:spPr>
          <a:xfrm>
            <a:off x="3648513" y="5700624"/>
            <a:ext cx="178415" cy="168953"/>
          </a:xfrm>
          <a:prstGeom prst="triangle">
            <a:avLst>
              <a:gd name="adj" fmla="val 50000"/>
            </a:avLst>
          </a:prstGeom>
          <a:solidFill>
            <a:srgbClr val="FEFEFE"/>
          </a:solidFill>
          <a:ln w="254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83" name="Google Shape;1183;p44"/>
          <p:cNvSpPr/>
          <p:nvPr/>
        </p:nvSpPr>
        <p:spPr>
          <a:xfrm>
            <a:off x="4228245" y="5699318"/>
            <a:ext cx="178415" cy="168953"/>
          </a:xfrm>
          <a:prstGeom prst="triangle">
            <a:avLst>
              <a:gd name="adj" fmla="val 50000"/>
            </a:avLst>
          </a:prstGeom>
          <a:solidFill>
            <a:srgbClr val="FEFEFE"/>
          </a:solidFill>
          <a:ln w="254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84" name="Google Shape;1184;p44"/>
          <p:cNvSpPr/>
          <p:nvPr/>
        </p:nvSpPr>
        <p:spPr>
          <a:xfrm>
            <a:off x="3963974" y="2070220"/>
            <a:ext cx="582992" cy="507791"/>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85" name="Google Shape;1185;p44"/>
          <p:cNvSpPr/>
          <p:nvPr/>
        </p:nvSpPr>
        <p:spPr>
          <a:xfrm>
            <a:off x="2550245" y="2070220"/>
            <a:ext cx="582992" cy="507791"/>
          </a:xfrm>
          <a:prstGeom prst="rect">
            <a:avLst/>
          </a:prstGeom>
          <a:solidFill>
            <a:schemeClr val="lt1">
              <a:alpha val="80000"/>
            </a:schemeClr>
          </a:solidFill>
          <a:ln w="25400" cap="flat" cmpd="sng">
            <a:solidFill>
              <a:srgbClr val="595959"/>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sp>
        <p:nvSpPr>
          <p:cNvPr id="1186" name="Google Shape;1186;p44"/>
          <p:cNvSpPr/>
          <p:nvPr/>
        </p:nvSpPr>
        <p:spPr>
          <a:xfrm>
            <a:off x="3257493" y="2070220"/>
            <a:ext cx="582992" cy="507791"/>
          </a:xfrm>
          <a:prstGeom prst="rect">
            <a:avLst/>
          </a:prstGeom>
          <a:solidFill>
            <a:schemeClr val="lt1">
              <a:alpha val="80000"/>
            </a:schemeClr>
          </a:solidFill>
          <a:ln w="25400" cap="flat" cmpd="sng">
            <a:solidFill>
              <a:schemeClr val="dk1"/>
            </a:solidFill>
            <a:prstDash val="solid"/>
            <a:miter lim="800000"/>
            <a:headEnd type="none" w="sm" len="sm"/>
            <a:tailEnd type="none" w="sm" len="sm"/>
          </a:ln>
        </p:spPr>
        <p:txBody>
          <a:bodyPr spcFirstLastPara="1" wrap="square" lIns="101600" tIns="50800" rIns="101600" bIns="508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cxnSp>
        <p:nvCxnSpPr>
          <p:cNvPr id="1187" name="Google Shape;1187;p44"/>
          <p:cNvCxnSpPr/>
          <p:nvPr/>
        </p:nvCxnSpPr>
        <p:spPr>
          <a:xfrm rot="10800000">
            <a:off x="2489243" y="4227253"/>
            <a:ext cx="1179288" cy="0"/>
          </a:xfrm>
          <a:prstGeom prst="straightConnector1">
            <a:avLst/>
          </a:prstGeom>
          <a:noFill/>
          <a:ln w="25400" cap="flat" cmpd="sng">
            <a:solidFill>
              <a:schemeClr val="dk1"/>
            </a:solidFill>
            <a:prstDash val="dash"/>
            <a:miter lim="800000"/>
            <a:headEnd type="none" w="sm" len="sm"/>
            <a:tailEnd type="none" w="sm" len="sm"/>
          </a:ln>
        </p:spPr>
      </p:cxnSp>
      <p:cxnSp>
        <p:nvCxnSpPr>
          <p:cNvPr id="1188" name="Google Shape;1188;p44"/>
          <p:cNvCxnSpPr/>
          <p:nvPr/>
        </p:nvCxnSpPr>
        <p:spPr>
          <a:xfrm>
            <a:off x="4840785" y="5291036"/>
            <a:ext cx="286881" cy="0"/>
          </a:xfrm>
          <a:prstGeom prst="straightConnector1">
            <a:avLst/>
          </a:prstGeom>
          <a:noFill/>
          <a:ln w="25400" cap="flat" cmpd="sng">
            <a:solidFill>
              <a:schemeClr val="accent4"/>
            </a:solidFill>
            <a:prstDash val="dash"/>
            <a:miter lim="800000"/>
            <a:headEnd type="none" w="sm" len="sm"/>
            <a:tailEnd type="none" w="sm" len="sm"/>
          </a:ln>
        </p:spPr>
      </p:cxnSp>
      <p:cxnSp>
        <p:nvCxnSpPr>
          <p:cNvPr id="1189" name="Google Shape;1189;p44"/>
          <p:cNvCxnSpPr/>
          <p:nvPr/>
        </p:nvCxnSpPr>
        <p:spPr>
          <a:xfrm>
            <a:off x="2020195" y="4222430"/>
            <a:ext cx="467566" cy="0"/>
          </a:xfrm>
          <a:prstGeom prst="straightConnector1">
            <a:avLst/>
          </a:prstGeom>
          <a:noFill/>
          <a:ln w="25400" cap="flat" cmpd="sng">
            <a:solidFill>
              <a:schemeClr val="accent4"/>
            </a:solidFill>
            <a:prstDash val="dash"/>
            <a:miter lim="800000"/>
            <a:headEnd type="none" w="sm" len="sm"/>
            <a:tailEnd type="none" w="sm" len="sm"/>
          </a:ln>
        </p:spPr>
      </p:cxnSp>
      <p:sp>
        <p:nvSpPr>
          <p:cNvPr id="1190" name="Google Shape;1190;p44"/>
          <p:cNvSpPr/>
          <p:nvPr/>
        </p:nvSpPr>
        <p:spPr>
          <a:xfrm>
            <a:off x="2838706" y="1844097"/>
            <a:ext cx="1411440" cy="203349"/>
          </a:xfrm>
          <a:custGeom>
            <a:avLst/>
            <a:gdLst/>
            <a:ahLst/>
            <a:cxnLst/>
            <a:rect l="l" t="t" r="r" b="b"/>
            <a:pathLst>
              <a:path w="1308100" h="190500" extrusionOk="0">
                <a:moveTo>
                  <a:pt x="0" y="190500"/>
                </a:moveTo>
                <a:lnTo>
                  <a:pt x="0" y="0"/>
                </a:lnTo>
                <a:lnTo>
                  <a:pt x="1308100" y="0"/>
                </a:lnTo>
                <a:lnTo>
                  <a:pt x="1308100" y="190500"/>
                </a:lnTo>
              </a:path>
            </a:pathLst>
          </a:custGeom>
          <a:noFill/>
          <a:ln w="25400" cap="flat" cmpd="sng">
            <a:solidFill>
              <a:schemeClr val="accent4"/>
            </a:solidFill>
            <a:prstDash val="dash"/>
            <a:miter lim="800000"/>
            <a:headEnd type="triangle" w="med" len="med"/>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FFFFFF"/>
              </a:solidFill>
              <a:latin typeface="Calibri"/>
              <a:ea typeface="Calibri"/>
              <a:cs typeface="Calibri"/>
              <a:sym typeface="Calibri"/>
            </a:endParaRPr>
          </a:p>
        </p:txBody>
      </p:sp>
      <p:cxnSp>
        <p:nvCxnSpPr>
          <p:cNvPr id="1191" name="Google Shape;1191;p44"/>
          <p:cNvCxnSpPr/>
          <p:nvPr/>
        </p:nvCxnSpPr>
        <p:spPr>
          <a:xfrm rot="10800000">
            <a:off x="3548989" y="1732389"/>
            <a:ext cx="0" cy="324275"/>
          </a:xfrm>
          <a:prstGeom prst="straightConnector1">
            <a:avLst/>
          </a:prstGeom>
          <a:noFill/>
          <a:ln w="25400" cap="flat" cmpd="sng">
            <a:solidFill>
              <a:schemeClr val="dk1"/>
            </a:solidFill>
            <a:prstDash val="dash"/>
            <a:miter lim="800000"/>
            <a:headEnd type="triangle" w="med" len="med"/>
            <a:tailEnd type="none" w="sm" len="sm"/>
          </a:ln>
        </p:spPr>
      </p:cxnSp>
      <p:pic>
        <p:nvPicPr>
          <p:cNvPr id="1192" name="Google Shape;1192;p44"/>
          <p:cNvPicPr preferRelativeResize="0"/>
          <p:nvPr/>
        </p:nvPicPr>
        <p:blipFill rotWithShape="1">
          <a:blip r:embed="rId3">
            <a:alphaModFix/>
          </a:blip>
          <a:srcRect/>
          <a:stretch/>
        </p:blipFill>
        <p:spPr>
          <a:xfrm>
            <a:off x="6104996" y="1732389"/>
            <a:ext cx="4876800" cy="4876800"/>
          </a:xfrm>
          <a:prstGeom prst="rect">
            <a:avLst/>
          </a:prstGeom>
          <a:noFill/>
          <a:ln>
            <a:noFill/>
          </a:ln>
        </p:spPr>
      </p:pic>
      <p:pic>
        <p:nvPicPr>
          <p:cNvPr id="1193" name="Google Shape;1193;p44"/>
          <p:cNvPicPr preferRelativeResize="0"/>
          <p:nvPr/>
        </p:nvPicPr>
        <p:blipFill rotWithShape="1">
          <a:blip r:embed="rId4">
            <a:alphaModFix/>
          </a:blip>
          <a:srcRect/>
          <a:stretch/>
        </p:blipFill>
        <p:spPr>
          <a:xfrm>
            <a:off x="10404709" y="6374011"/>
            <a:ext cx="1787291" cy="38549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0"/>
          <p:cNvSpPr txBox="1"/>
          <p:nvPr/>
        </p:nvSpPr>
        <p:spPr>
          <a:xfrm>
            <a:off x="553720" y="734695"/>
            <a:ext cx="11412667" cy="656667"/>
          </a:xfrm>
          <a:prstGeom prst="rect">
            <a:avLst/>
          </a:prstGeom>
          <a:noFill/>
          <a:ln>
            <a:noFill/>
          </a:ln>
        </p:spPr>
        <p:txBody>
          <a:bodyPr spcFirstLastPara="1" wrap="square" lIns="101575" tIns="50775" rIns="101575" bIns="50775" anchor="b" anchorCtr="0">
            <a:noAutofit/>
          </a:bodyPr>
          <a:lstStyle/>
          <a:p>
            <a:pPr marL="0" marR="0" lvl="0" indent="0" algn="l" rtl="0">
              <a:spcBef>
                <a:spcPts val="0"/>
              </a:spcBef>
              <a:spcAft>
                <a:spcPts val="0"/>
              </a:spcAft>
              <a:buNone/>
            </a:pPr>
            <a:r>
              <a:rPr lang="en-US" sz="4400" dirty="0">
                <a:solidFill>
                  <a:schemeClr val="dk1"/>
                </a:solidFill>
                <a:latin typeface="Calibri"/>
                <a:ea typeface="Calibri"/>
                <a:cs typeface="Calibri"/>
                <a:sym typeface="Calibri"/>
              </a:rPr>
              <a:t>Deep Learning for Image Denoising</a:t>
            </a:r>
            <a:endParaRPr dirty="0"/>
          </a:p>
        </p:txBody>
      </p:sp>
      <p:sp>
        <p:nvSpPr>
          <p:cNvPr id="185" name="Google Shape;185;p10"/>
          <p:cNvSpPr txBox="1">
            <a:spLocks noGrp="1"/>
          </p:cNvSpPr>
          <p:nvPr>
            <p:ph type="sldNum" idx="12"/>
          </p:nvPr>
        </p:nvSpPr>
        <p:spPr>
          <a:xfrm>
            <a:off x="12050889" y="6498167"/>
            <a:ext cx="141000" cy="141000"/>
          </a:xfrm>
          <a:prstGeom prst="rect">
            <a:avLst/>
          </a:prstGeom>
          <a:noFill/>
          <a:ln>
            <a:noFill/>
          </a:ln>
        </p:spPr>
        <p:txBody>
          <a:bodyPr spcFirstLastPara="1" wrap="square" lIns="101575" tIns="50775" rIns="101575" bIns="50775" anchor="t" anchorCtr="0">
            <a:noAutofit/>
          </a:bodyPr>
          <a:lstStyle/>
          <a:p>
            <a:pPr marL="0" lvl="0" indent="0" algn="l" rtl="0">
              <a:spcBef>
                <a:spcPts val="0"/>
              </a:spcBef>
              <a:spcAft>
                <a:spcPts val="0"/>
              </a:spcAft>
              <a:buNone/>
            </a:pPr>
            <a:fld id="{00000000-1234-1234-1234-123412341234}" type="slidenum">
              <a:rPr lang="en-US" sz="2000">
                <a:solidFill>
                  <a:schemeClr val="lt1"/>
                </a:solidFill>
                <a:latin typeface="Arial"/>
                <a:ea typeface="Arial"/>
                <a:cs typeface="Arial"/>
                <a:sym typeface="Arial"/>
              </a:rPr>
              <a:t>27</a:t>
            </a:fld>
            <a:endParaRPr sz="2000">
              <a:solidFill>
                <a:schemeClr val="lt1"/>
              </a:solidFill>
              <a:latin typeface="Arial"/>
              <a:ea typeface="Arial"/>
              <a:cs typeface="Arial"/>
              <a:sym typeface="Arial"/>
            </a:endParaRPr>
          </a:p>
        </p:txBody>
      </p:sp>
      <p:sp>
        <p:nvSpPr>
          <p:cNvPr id="186" name="Google Shape;186;p10"/>
          <p:cNvSpPr/>
          <p:nvPr/>
        </p:nvSpPr>
        <p:spPr>
          <a:xfrm>
            <a:off x="8534399" y="1939000"/>
            <a:ext cx="2930000" cy="378433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grpSp>
        <p:nvGrpSpPr>
          <p:cNvPr id="187" name="Google Shape;187;p10"/>
          <p:cNvGrpSpPr/>
          <p:nvPr/>
        </p:nvGrpSpPr>
        <p:grpSpPr>
          <a:xfrm>
            <a:off x="8693198" y="3435000"/>
            <a:ext cx="2592000" cy="2013333"/>
            <a:chOff x="-1" y="0"/>
            <a:chExt cx="2332800" cy="1812000"/>
          </a:xfrm>
        </p:grpSpPr>
        <p:sp>
          <p:nvSpPr>
            <p:cNvPr id="188" name="Google Shape;188;p10"/>
            <p:cNvSpPr/>
            <p:nvPr/>
          </p:nvSpPr>
          <p:spPr>
            <a:xfrm>
              <a:off x="-1" y="0"/>
              <a:ext cx="2332800" cy="1812000"/>
            </a:xfrm>
            <a:prstGeom prst="rect">
              <a:avLst/>
            </a:prstGeom>
            <a:solidFill>
              <a:srgbClr val="76B900"/>
            </a:solidFill>
            <a:ln w="9525" cap="flat" cmpd="sng">
              <a:solidFill>
                <a:srgbClr val="000000"/>
              </a:solidFill>
              <a:prstDash val="solid"/>
              <a:round/>
              <a:headEnd type="none" w="sm" len="sm"/>
              <a:tailEnd type="none" w="sm" len="sm"/>
            </a:ln>
          </p:spPr>
          <p:txBody>
            <a:bodyPr spcFirstLastPara="1" wrap="square" lIns="50775" tIns="50775" rIns="50775" bIns="50775"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89" name="Google Shape;189;p10"/>
            <p:cNvSpPr/>
            <p:nvPr/>
          </p:nvSpPr>
          <p:spPr>
            <a:xfrm>
              <a:off x="-1" y="418188"/>
              <a:ext cx="2332800" cy="975600"/>
            </a:xfrm>
            <a:prstGeom prst="rect">
              <a:avLst/>
            </a:prstGeom>
            <a:noFill/>
            <a:ln>
              <a:noFill/>
            </a:ln>
          </p:spPr>
          <p:txBody>
            <a:bodyPr spcFirstLastPara="1" wrap="square" lIns="101575" tIns="101575" rIns="101575" bIns="101575" anchor="ctr" anchorCtr="0">
              <a:noAutofit/>
            </a:bodyPr>
            <a:lstStyle/>
            <a:p>
              <a:pPr marL="0" marR="0" lvl="0" indent="0" algn="ctr" rtl="0">
                <a:spcBef>
                  <a:spcPts val="0"/>
                </a:spcBef>
                <a:spcAft>
                  <a:spcPts val="0"/>
                </a:spcAft>
                <a:buNone/>
              </a:pPr>
              <a:r>
                <a:rPr lang="en-US" sz="2000" dirty="0">
                  <a:solidFill>
                    <a:srgbClr val="FFFFFF"/>
                  </a:solidFill>
                  <a:latin typeface="Arial"/>
                  <a:ea typeface="Arial"/>
                  <a:cs typeface="Arial"/>
                  <a:sym typeface="Arial"/>
                </a:rPr>
                <a:t>Apply trained network to noisy images</a:t>
              </a:r>
              <a:endParaRPr sz="2000" dirty="0">
                <a:solidFill>
                  <a:schemeClr val="dk1"/>
                </a:solidFill>
                <a:latin typeface="Calibri"/>
                <a:ea typeface="Calibri"/>
                <a:cs typeface="Calibri"/>
                <a:sym typeface="Calibri"/>
              </a:endParaRPr>
            </a:p>
          </p:txBody>
        </p:sp>
      </p:grpSp>
      <p:sp>
        <p:nvSpPr>
          <p:cNvPr id="190" name="Google Shape;190;p10"/>
          <p:cNvSpPr/>
          <p:nvPr/>
        </p:nvSpPr>
        <p:spPr>
          <a:xfrm>
            <a:off x="435999" y="1964200"/>
            <a:ext cx="7285667" cy="377633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191" name="Google Shape;191;p10"/>
          <p:cNvSpPr/>
          <p:nvPr/>
        </p:nvSpPr>
        <p:spPr>
          <a:xfrm>
            <a:off x="10191600" y="2077800"/>
            <a:ext cx="348333" cy="316667"/>
          </a:xfrm>
          <a:prstGeom prst="rect">
            <a:avLst/>
          </a:prstGeom>
          <a:solidFill>
            <a:srgbClr val="FFFFFF"/>
          </a:solidFill>
          <a:ln>
            <a:noFill/>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192" name="Google Shape;192;p10"/>
          <p:cNvSpPr/>
          <p:nvPr/>
        </p:nvSpPr>
        <p:spPr>
          <a:xfrm>
            <a:off x="8547200" y="2909610"/>
            <a:ext cx="2958000" cy="342000"/>
          </a:xfrm>
          <a:prstGeom prst="rect">
            <a:avLst/>
          </a:prstGeom>
          <a:noFill/>
          <a:ln>
            <a:noFill/>
          </a:ln>
        </p:spPr>
        <p:txBody>
          <a:bodyPr spcFirstLastPara="1" wrap="square" lIns="50775" tIns="50775" rIns="50775" bIns="50775" anchor="t" anchorCtr="0">
            <a:noAutofit/>
          </a:bodyPr>
          <a:lstStyle/>
          <a:p>
            <a:pPr marL="0" marR="0" lvl="0" indent="0" algn="ctr" rtl="0">
              <a:spcBef>
                <a:spcPts val="0"/>
              </a:spcBef>
              <a:spcAft>
                <a:spcPts val="0"/>
              </a:spcAft>
              <a:buNone/>
            </a:pPr>
            <a:r>
              <a:rPr lang="en-US" sz="1556">
                <a:solidFill>
                  <a:srgbClr val="76B900"/>
                </a:solidFill>
                <a:latin typeface="Trebuchet MS"/>
                <a:ea typeface="Trebuchet MS"/>
                <a:cs typeface="Trebuchet MS"/>
                <a:sym typeface="Trebuchet MS"/>
              </a:rPr>
              <a:t>Inferencing</a:t>
            </a:r>
            <a:endParaRPr sz="2000">
              <a:solidFill>
                <a:srgbClr val="76B900"/>
              </a:solidFill>
              <a:latin typeface="Calibri"/>
              <a:ea typeface="Calibri"/>
              <a:cs typeface="Calibri"/>
              <a:sym typeface="Calibri"/>
            </a:endParaRPr>
          </a:p>
        </p:txBody>
      </p:sp>
      <p:grpSp>
        <p:nvGrpSpPr>
          <p:cNvPr id="193" name="Google Shape;193;p10"/>
          <p:cNvGrpSpPr/>
          <p:nvPr/>
        </p:nvGrpSpPr>
        <p:grpSpPr>
          <a:xfrm>
            <a:off x="784000" y="3439801"/>
            <a:ext cx="1670333" cy="2013333"/>
            <a:chOff x="0" y="0"/>
            <a:chExt cx="1503300" cy="1812000"/>
          </a:xfrm>
        </p:grpSpPr>
        <p:sp>
          <p:nvSpPr>
            <p:cNvPr id="194" name="Google Shape;194;p10"/>
            <p:cNvSpPr/>
            <p:nvPr/>
          </p:nvSpPr>
          <p:spPr>
            <a:xfrm>
              <a:off x="0" y="0"/>
              <a:ext cx="1503300" cy="1812000"/>
            </a:xfrm>
            <a:prstGeom prst="rect">
              <a:avLst/>
            </a:prstGeom>
            <a:solidFill>
              <a:srgbClr val="76B900"/>
            </a:solidFill>
            <a:ln w="9525" cap="flat" cmpd="sng">
              <a:solidFill>
                <a:srgbClr val="000000"/>
              </a:solidFill>
              <a:prstDash val="solid"/>
              <a:round/>
              <a:headEnd type="none" w="sm" len="sm"/>
              <a:tailEnd type="none" w="sm" len="sm"/>
            </a:ln>
          </p:spPr>
          <p:txBody>
            <a:bodyPr spcFirstLastPara="1" wrap="square" lIns="50775" tIns="50775" rIns="50775" bIns="50775"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95" name="Google Shape;195;p10"/>
            <p:cNvSpPr/>
            <p:nvPr/>
          </p:nvSpPr>
          <p:spPr>
            <a:xfrm>
              <a:off x="0" y="284838"/>
              <a:ext cx="1503300" cy="1242300"/>
            </a:xfrm>
            <a:prstGeom prst="rect">
              <a:avLst/>
            </a:prstGeom>
            <a:noFill/>
            <a:ln>
              <a:noFill/>
            </a:ln>
          </p:spPr>
          <p:txBody>
            <a:bodyPr spcFirstLastPara="1" wrap="square" lIns="101575" tIns="101575" rIns="101575" bIns="101575" anchor="ctr" anchorCtr="0">
              <a:noAutofit/>
            </a:bodyPr>
            <a:lstStyle/>
            <a:p>
              <a:pPr marL="0" marR="0" lvl="0" indent="0" algn="ctr" rtl="0">
                <a:spcBef>
                  <a:spcPts val="0"/>
                </a:spcBef>
                <a:spcAft>
                  <a:spcPts val="0"/>
                </a:spcAft>
                <a:buNone/>
              </a:pPr>
              <a:r>
                <a:rPr lang="en-US" sz="2000">
                  <a:solidFill>
                    <a:srgbClr val="FFFFFF"/>
                  </a:solidFill>
                  <a:latin typeface="Arial"/>
                  <a:ea typeface="Arial"/>
                  <a:cs typeface="Arial"/>
                  <a:sym typeface="Arial"/>
                </a:rPr>
                <a:t>Rendered 20,000 training images</a:t>
              </a:r>
              <a:endParaRPr sz="2000">
                <a:solidFill>
                  <a:schemeClr val="dk1"/>
                </a:solidFill>
                <a:latin typeface="Calibri"/>
                <a:ea typeface="Calibri"/>
                <a:cs typeface="Calibri"/>
                <a:sym typeface="Calibri"/>
              </a:endParaRPr>
            </a:p>
          </p:txBody>
        </p:sp>
      </p:grpSp>
      <p:grpSp>
        <p:nvGrpSpPr>
          <p:cNvPr id="196" name="Google Shape;196;p10"/>
          <p:cNvGrpSpPr/>
          <p:nvPr/>
        </p:nvGrpSpPr>
        <p:grpSpPr>
          <a:xfrm>
            <a:off x="2698400" y="3439801"/>
            <a:ext cx="3047667" cy="2013333"/>
            <a:chOff x="0" y="0"/>
            <a:chExt cx="2742900" cy="1812000"/>
          </a:xfrm>
        </p:grpSpPr>
        <p:sp>
          <p:nvSpPr>
            <p:cNvPr id="197" name="Google Shape;197;p10"/>
            <p:cNvSpPr/>
            <p:nvPr/>
          </p:nvSpPr>
          <p:spPr>
            <a:xfrm>
              <a:off x="0" y="0"/>
              <a:ext cx="2742900" cy="1812000"/>
            </a:xfrm>
            <a:prstGeom prst="rect">
              <a:avLst/>
            </a:prstGeom>
            <a:solidFill>
              <a:srgbClr val="76B900"/>
            </a:solidFill>
            <a:ln w="9525" cap="flat" cmpd="sng">
              <a:solidFill>
                <a:srgbClr val="000000"/>
              </a:solidFill>
              <a:prstDash val="solid"/>
              <a:round/>
              <a:headEnd type="none" w="sm" len="sm"/>
              <a:tailEnd type="none" w="sm" len="sm"/>
            </a:ln>
          </p:spPr>
          <p:txBody>
            <a:bodyPr spcFirstLastPara="1" wrap="square" lIns="50775" tIns="50775" rIns="50775" bIns="50775"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198" name="Google Shape;198;p10"/>
            <p:cNvSpPr/>
            <p:nvPr/>
          </p:nvSpPr>
          <p:spPr>
            <a:xfrm>
              <a:off x="0" y="551538"/>
              <a:ext cx="2742900" cy="708900"/>
            </a:xfrm>
            <a:prstGeom prst="rect">
              <a:avLst/>
            </a:prstGeom>
            <a:noFill/>
            <a:ln>
              <a:noFill/>
            </a:ln>
          </p:spPr>
          <p:txBody>
            <a:bodyPr spcFirstLastPara="1" wrap="square" lIns="101575" tIns="101575" rIns="101575" bIns="101575" anchor="ctr" anchorCtr="0">
              <a:noAutofit/>
            </a:bodyPr>
            <a:lstStyle/>
            <a:p>
              <a:pPr marL="0" marR="0" lvl="0" indent="0" algn="ctr" rtl="0">
                <a:spcBef>
                  <a:spcPts val="0"/>
                </a:spcBef>
                <a:spcAft>
                  <a:spcPts val="0"/>
                </a:spcAft>
                <a:buNone/>
              </a:pPr>
              <a:r>
                <a:rPr lang="en-US" sz="2000" dirty="0">
                  <a:solidFill>
                    <a:srgbClr val="FFFFFF"/>
                  </a:solidFill>
                  <a:latin typeface="Arial"/>
                  <a:ea typeface="Arial"/>
                  <a:cs typeface="Arial"/>
                  <a:sym typeface="Arial"/>
                </a:rPr>
                <a:t>Training on progression of images</a:t>
              </a:r>
              <a:endParaRPr sz="2000" dirty="0">
                <a:solidFill>
                  <a:schemeClr val="dk1"/>
                </a:solidFill>
                <a:latin typeface="Calibri"/>
                <a:ea typeface="Calibri"/>
                <a:cs typeface="Calibri"/>
                <a:sym typeface="Calibri"/>
              </a:endParaRPr>
            </a:p>
          </p:txBody>
        </p:sp>
      </p:grpSp>
      <p:sp>
        <p:nvSpPr>
          <p:cNvPr id="199" name="Google Shape;199;p10"/>
          <p:cNvSpPr/>
          <p:nvPr/>
        </p:nvSpPr>
        <p:spPr>
          <a:xfrm>
            <a:off x="911600" y="2815308"/>
            <a:ext cx="1382333" cy="530667"/>
          </a:xfrm>
          <a:prstGeom prst="rect">
            <a:avLst/>
          </a:prstGeom>
          <a:noFill/>
          <a:ln>
            <a:noFill/>
          </a:ln>
        </p:spPr>
        <p:txBody>
          <a:bodyPr spcFirstLastPara="1" wrap="square" lIns="50775" tIns="50775" rIns="50775" bIns="50775" anchor="ctr" anchorCtr="0">
            <a:noAutofit/>
          </a:bodyPr>
          <a:lstStyle/>
          <a:p>
            <a:pPr marL="0" marR="0" lvl="0" indent="0" algn="ctr" rtl="0">
              <a:lnSpc>
                <a:spcPct val="90000"/>
              </a:lnSpc>
              <a:spcBef>
                <a:spcPts val="0"/>
              </a:spcBef>
              <a:spcAft>
                <a:spcPts val="0"/>
              </a:spcAft>
              <a:buNone/>
            </a:pPr>
            <a:r>
              <a:rPr lang="en-US" sz="1556" dirty="0">
                <a:solidFill>
                  <a:srgbClr val="76B900"/>
                </a:solidFill>
                <a:latin typeface="Trebuchet MS"/>
                <a:ea typeface="Trebuchet MS"/>
                <a:cs typeface="Trebuchet MS"/>
                <a:sym typeface="Trebuchet MS"/>
              </a:rPr>
              <a:t>Training</a:t>
            </a:r>
            <a:endParaRPr sz="2000" dirty="0">
              <a:solidFill>
                <a:srgbClr val="76B9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1556" dirty="0">
                <a:solidFill>
                  <a:srgbClr val="76B900"/>
                </a:solidFill>
                <a:latin typeface="Trebuchet MS"/>
                <a:ea typeface="Trebuchet MS"/>
                <a:cs typeface="Trebuchet MS"/>
                <a:sym typeface="Trebuchet MS"/>
              </a:rPr>
              <a:t>Data</a:t>
            </a:r>
            <a:endParaRPr sz="2000" dirty="0">
              <a:solidFill>
                <a:srgbClr val="76B900"/>
              </a:solidFill>
              <a:latin typeface="Calibri"/>
              <a:ea typeface="Calibri"/>
              <a:cs typeface="Calibri"/>
              <a:sym typeface="Calibri"/>
            </a:endParaRPr>
          </a:p>
        </p:txBody>
      </p:sp>
      <p:grpSp>
        <p:nvGrpSpPr>
          <p:cNvPr id="200" name="Google Shape;200;p10"/>
          <p:cNvGrpSpPr/>
          <p:nvPr/>
        </p:nvGrpSpPr>
        <p:grpSpPr>
          <a:xfrm>
            <a:off x="1096022" y="2017909"/>
            <a:ext cx="990512" cy="694759"/>
            <a:chOff x="986419" y="2042197"/>
            <a:chExt cx="891461" cy="625283"/>
          </a:xfrm>
        </p:grpSpPr>
        <p:sp>
          <p:nvSpPr>
            <p:cNvPr id="201" name="Google Shape;201;p10"/>
            <p:cNvSpPr/>
            <p:nvPr/>
          </p:nvSpPr>
          <p:spPr>
            <a:xfrm rot="-831044">
              <a:off x="1033201" y="2116024"/>
              <a:ext cx="674204" cy="472729"/>
            </a:xfrm>
            <a:prstGeom prst="roundRect">
              <a:avLst>
                <a:gd name="adj" fmla="val 0"/>
              </a:avLst>
            </a:prstGeom>
            <a:solidFill>
              <a:srgbClr val="595959"/>
            </a:solidFill>
            <a:ln w="31675" cap="flat" cmpd="sng">
              <a:solidFill>
                <a:srgbClr val="FFFFFF"/>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2" name="Google Shape;202;p10"/>
            <p:cNvSpPr/>
            <p:nvPr/>
          </p:nvSpPr>
          <p:spPr>
            <a:xfrm rot="-276392">
              <a:off x="1099452" y="2128703"/>
              <a:ext cx="672372" cy="473735"/>
            </a:xfrm>
            <a:prstGeom prst="roundRect">
              <a:avLst>
                <a:gd name="adj" fmla="val 0"/>
              </a:avLst>
            </a:prstGeom>
            <a:solidFill>
              <a:srgbClr val="595959"/>
            </a:solidFill>
            <a:ln w="31675" cap="flat" cmpd="sng">
              <a:solidFill>
                <a:srgbClr val="FFFFFF"/>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3" name="Google Shape;203;p10"/>
            <p:cNvSpPr/>
            <p:nvPr/>
          </p:nvSpPr>
          <p:spPr>
            <a:xfrm>
              <a:off x="1205280" y="2193480"/>
              <a:ext cx="672600" cy="474000"/>
            </a:xfrm>
            <a:prstGeom prst="rect">
              <a:avLst/>
            </a:prstGeom>
            <a:solidFill>
              <a:srgbClr val="595959"/>
            </a:solidFill>
            <a:ln w="31675" cap="flat" cmpd="sng">
              <a:solidFill>
                <a:srgbClr val="FFFFFF"/>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04" name="Google Shape;204;p10"/>
            <p:cNvSpPr/>
            <p:nvPr/>
          </p:nvSpPr>
          <p:spPr>
            <a:xfrm>
              <a:off x="1589760" y="2267640"/>
              <a:ext cx="96600" cy="101100"/>
            </a:xfrm>
            <a:prstGeom prst="ellipse">
              <a:avLst/>
            </a:prstGeom>
            <a:solidFill>
              <a:srgbClr val="FFFFFF"/>
            </a:solidFill>
            <a:ln>
              <a:noFill/>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pic>
          <p:nvPicPr>
            <p:cNvPr id="205" name="Google Shape;205;p10" descr="Shape 313"/>
            <p:cNvPicPr preferRelativeResize="0"/>
            <p:nvPr/>
          </p:nvPicPr>
          <p:blipFill rotWithShape="1">
            <a:blip r:embed="rId3">
              <a:alphaModFix/>
            </a:blip>
            <a:srcRect/>
            <a:stretch/>
          </p:blipFill>
          <p:spPr>
            <a:xfrm>
              <a:off x="1242719" y="2288520"/>
              <a:ext cx="597600" cy="337800"/>
            </a:xfrm>
            <a:prstGeom prst="rect">
              <a:avLst/>
            </a:prstGeom>
            <a:noFill/>
            <a:ln>
              <a:noFill/>
            </a:ln>
          </p:spPr>
        </p:pic>
      </p:grpSp>
      <p:grpSp>
        <p:nvGrpSpPr>
          <p:cNvPr id="206" name="Google Shape;206;p10"/>
          <p:cNvGrpSpPr/>
          <p:nvPr/>
        </p:nvGrpSpPr>
        <p:grpSpPr>
          <a:xfrm>
            <a:off x="3785468" y="2147801"/>
            <a:ext cx="812599" cy="517334"/>
            <a:chOff x="3406921" y="2157479"/>
            <a:chExt cx="731339" cy="465601"/>
          </a:xfrm>
        </p:grpSpPr>
        <p:cxnSp>
          <p:nvCxnSpPr>
            <p:cNvPr id="207" name="Google Shape;207;p10"/>
            <p:cNvCxnSpPr/>
            <p:nvPr/>
          </p:nvCxnSpPr>
          <p:spPr>
            <a:xfrm rot="10800000">
              <a:off x="3418980" y="2236800"/>
              <a:ext cx="185700" cy="27600"/>
            </a:xfrm>
            <a:prstGeom prst="straightConnector1">
              <a:avLst/>
            </a:prstGeom>
            <a:noFill/>
            <a:ln w="12600" cap="flat" cmpd="sng">
              <a:solidFill>
                <a:srgbClr val="868686"/>
              </a:solidFill>
              <a:prstDash val="solid"/>
              <a:round/>
              <a:headEnd type="none" w="sm" len="sm"/>
              <a:tailEnd type="none" w="sm" len="sm"/>
            </a:ln>
          </p:spPr>
        </p:cxnSp>
        <p:cxnSp>
          <p:nvCxnSpPr>
            <p:cNvPr id="208" name="Google Shape;208;p10"/>
            <p:cNvCxnSpPr/>
            <p:nvPr/>
          </p:nvCxnSpPr>
          <p:spPr>
            <a:xfrm rot="10800000">
              <a:off x="3420061" y="2238361"/>
              <a:ext cx="185700" cy="154200"/>
            </a:xfrm>
            <a:prstGeom prst="straightConnector1">
              <a:avLst/>
            </a:prstGeom>
            <a:noFill/>
            <a:ln w="12600" cap="flat" cmpd="sng">
              <a:solidFill>
                <a:srgbClr val="868686"/>
              </a:solidFill>
              <a:prstDash val="solid"/>
              <a:round/>
              <a:headEnd type="none" w="sm" len="sm"/>
              <a:tailEnd type="none" w="sm" len="sm"/>
            </a:ln>
          </p:spPr>
        </p:cxnSp>
        <p:cxnSp>
          <p:nvCxnSpPr>
            <p:cNvPr id="209" name="Google Shape;209;p10"/>
            <p:cNvCxnSpPr/>
            <p:nvPr/>
          </p:nvCxnSpPr>
          <p:spPr>
            <a:xfrm rot="10800000">
              <a:off x="3419941" y="2238421"/>
              <a:ext cx="183300" cy="282300"/>
            </a:xfrm>
            <a:prstGeom prst="straightConnector1">
              <a:avLst/>
            </a:prstGeom>
            <a:noFill/>
            <a:ln w="12600" cap="flat" cmpd="sng">
              <a:solidFill>
                <a:srgbClr val="868686"/>
              </a:solidFill>
              <a:prstDash val="solid"/>
              <a:round/>
              <a:headEnd type="none" w="sm" len="sm"/>
              <a:tailEnd type="none" w="sm" len="sm"/>
            </a:ln>
          </p:spPr>
        </p:cxnSp>
        <p:cxnSp>
          <p:nvCxnSpPr>
            <p:cNvPr id="210" name="Google Shape;210;p10"/>
            <p:cNvCxnSpPr/>
            <p:nvPr/>
          </p:nvCxnSpPr>
          <p:spPr>
            <a:xfrm flipH="1">
              <a:off x="3406980" y="2262959"/>
              <a:ext cx="186900" cy="54300"/>
            </a:xfrm>
            <a:prstGeom prst="straightConnector1">
              <a:avLst/>
            </a:prstGeom>
            <a:noFill/>
            <a:ln w="12600" cap="flat" cmpd="sng">
              <a:solidFill>
                <a:srgbClr val="868686"/>
              </a:solidFill>
              <a:prstDash val="solid"/>
              <a:round/>
              <a:headEnd type="none" w="sm" len="sm"/>
              <a:tailEnd type="none" w="sm" len="sm"/>
            </a:ln>
          </p:spPr>
        </p:cxnSp>
        <p:cxnSp>
          <p:nvCxnSpPr>
            <p:cNvPr id="211" name="Google Shape;211;p10"/>
            <p:cNvCxnSpPr/>
            <p:nvPr/>
          </p:nvCxnSpPr>
          <p:spPr>
            <a:xfrm rot="10800000">
              <a:off x="3418981" y="2318100"/>
              <a:ext cx="178500" cy="72300"/>
            </a:xfrm>
            <a:prstGeom prst="straightConnector1">
              <a:avLst/>
            </a:prstGeom>
            <a:noFill/>
            <a:ln w="12600" cap="flat" cmpd="sng">
              <a:solidFill>
                <a:srgbClr val="868686"/>
              </a:solidFill>
              <a:prstDash val="solid"/>
              <a:round/>
              <a:headEnd type="none" w="sm" len="sm"/>
              <a:tailEnd type="none" w="sm" len="sm"/>
            </a:ln>
          </p:spPr>
        </p:cxnSp>
        <p:cxnSp>
          <p:nvCxnSpPr>
            <p:cNvPr id="212" name="Google Shape;212;p10"/>
            <p:cNvCxnSpPr/>
            <p:nvPr/>
          </p:nvCxnSpPr>
          <p:spPr>
            <a:xfrm rot="10800000">
              <a:off x="3419281" y="2319180"/>
              <a:ext cx="185400" cy="207300"/>
            </a:xfrm>
            <a:prstGeom prst="straightConnector1">
              <a:avLst/>
            </a:prstGeom>
            <a:noFill/>
            <a:ln w="12600" cap="flat" cmpd="sng">
              <a:solidFill>
                <a:srgbClr val="868686"/>
              </a:solidFill>
              <a:prstDash val="solid"/>
              <a:round/>
              <a:headEnd type="none" w="sm" len="sm"/>
              <a:tailEnd type="none" w="sm" len="sm"/>
            </a:ln>
          </p:spPr>
        </p:cxnSp>
        <p:cxnSp>
          <p:nvCxnSpPr>
            <p:cNvPr id="213" name="Google Shape;213;p10"/>
            <p:cNvCxnSpPr/>
            <p:nvPr/>
          </p:nvCxnSpPr>
          <p:spPr>
            <a:xfrm flipH="1">
              <a:off x="3406921" y="2263680"/>
              <a:ext cx="184800" cy="129000"/>
            </a:xfrm>
            <a:prstGeom prst="straightConnector1">
              <a:avLst/>
            </a:prstGeom>
            <a:noFill/>
            <a:ln w="12600" cap="flat" cmpd="sng">
              <a:solidFill>
                <a:srgbClr val="868686"/>
              </a:solidFill>
              <a:prstDash val="solid"/>
              <a:round/>
              <a:headEnd type="none" w="sm" len="sm"/>
              <a:tailEnd type="none" w="sm" len="sm"/>
            </a:ln>
          </p:spPr>
        </p:cxnSp>
        <p:cxnSp>
          <p:nvCxnSpPr>
            <p:cNvPr id="214" name="Google Shape;214;p10"/>
            <p:cNvCxnSpPr/>
            <p:nvPr/>
          </p:nvCxnSpPr>
          <p:spPr>
            <a:xfrm flipH="1">
              <a:off x="3407161" y="2291759"/>
              <a:ext cx="160800" cy="177000"/>
            </a:xfrm>
            <a:prstGeom prst="straightConnector1">
              <a:avLst/>
            </a:prstGeom>
            <a:noFill/>
            <a:ln w="12600" cap="flat" cmpd="sng">
              <a:solidFill>
                <a:srgbClr val="868686"/>
              </a:solidFill>
              <a:prstDash val="solid"/>
              <a:round/>
              <a:headEnd type="none" w="sm" len="sm"/>
              <a:tailEnd type="none" w="sm" len="sm"/>
            </a:ln>
          </p:spPr>
        </p:cxnSp>
        <p:cxnSp>
          <p:nvCxnSpPr>
            <p:cNvPr id="215" name="Google Shape;215;p10"/>
            <p:cNvCxnSpPr/>
            <p:nvPr/>
          </p:nvCxnSpPr>
          <p:spPr>
            <a:xfrm flipH="1">
              <a:off x="3407100" y="2269799"/>
              <a:ext cx="183900" cy="277800"/>
            </a:xfrm>
            <a:prstGeom prst="straightConnector1">
              <a:avLst/>
            </a:prstGeom>
            <a:noFill/>
            <a:ln w="12600" cap="flat" cmpd="sng">
              <a:solidFill>
                <a:srgbClr val="868686"/>
              </a:solidFill>
              <a:prstDash val="solid"/>
              <a:round/>
              <a:headEnd type="none" w="sm" len="sm"/>
              <a:tailEnd type="none" w="sm" len="sm"/>
            </a:ln>
          </p:spPr>
        </p:cxnSp>
        <p:cxnSp>
          <p:nvCxnSpPr>
            <p:cNvPr id="216" name="Google Shape;216;p10"/>
            <p:cNvCxnSpPr/>
            <p:nvPr/>
          </p:nvCxnSpPr>
          <p:spPr>
            <a:xfrm flipH="1">
              <a:off x="3418681" y="2390400"/>
              <a:ext cx="223800" cy="3600"/>
            </a:xfrm>
            <a:prstGeom prst="straightConnector1">
              <a:avLst/>
            </a:prstGeom>
            <a:noFill/>
            <a:ln w="12600" cap="flat" cmpd="sng">
              <a:solidFill>
                <a:srgbClr val="868686"/>
              </a:solidFill>
              <a:prstDash val="solid"/>
              <a:round/>
              <a:headEnd type="none" w="sm" len="sm"/>
              <a:tailEnd type="none" w="sm" len="sm"/>
            </a:ln>
          </p:spPr>
        </p:cxnSp>
        <p:cxnSp>
          <p:nvCxnSpPr>
            <p:cNvPr id="217" name="Google Shape;217;p10"/>
            <p:cNvCxnSpPr/>
            <p:nvPr/>
          </p:nvCxnSpPr>
          <p:spPr>
            <a:xfrm rot="10800000">
              <a:off x="3418861" y="2394960"/>
              <a:ext cx="190500" cy="127200"/>
            </a:xfrm>
            <a:prstGeom prst="straightConnector1">
              <a:avLst/>
            </a:prstGeom>
            <a:noFill/>
            <a:ln w="12600" cap="flat" cmpd="sng">
              <a:solidFill>
                <a:srgbClr val="868686"/>
              </a:solidFill>
              <a:prstDash val="solid"/>
              <a:round/>
              <a:headEnd type="none" w="sm" len="sm"/>
              <a:tailEnd type="none" w="sm" len="sm"/>
            </a:ln>
          </p:spPr>
        </p:cxnSp>
        <p:cxnSp>
          <p:nvCxnSpPr>
            <p:cNvPr id="218" name="Google Shape;218;p10"/>
            <p:cNvCxnSpPr/>
            <p:nvPr/>
          </p:nvCxnSpPr>
          <p:spPr>
            <a:xfrm rot="10800000">
              <a:off x="3418861" y="2469661"/>
              <a:ext cx="186900" cy="48900"/>
            </a:xfrm>
            <a:prstGeom prst="straightConnector1">
              <a:avLst/>
            </a:prstGeom>
            <a:noFill/>
            <a:ln w="12600" cap="flat" cmpd="sng">
              <a:solidFill>
                <a:srgbClr val="868686"/>
              </a:solidFill>
              <a:prstDash val="solid"/>
              <a:round/>
              <a:headEnd type="none" w="sm" len="sm"/>
              <a:tailEnd type="none" w="sm" len="sm"/>
            </a:ln>
          </p:spPr>
        </p:cxnSp>
        <p:cxnSp>
          <p:nvCxnSpPr>
            <p:cNvPr id="219" name="Google Shape;219;p10"/>
            <p:cNvCxnSpPr/>
            <p:nvPr/>
          </p:nvCxnSpPr>
          <p:spPr>
            <a:xfrm flipH="1">
              <a:off x="3407100" y="2363039"/>
              <a:ext cx="212700" cy="184800"/>
            </a:xfrm>
            <a:prstGeom prst="straightConnector1">
              <a:avLst/>
            </a:prstGeom>
            <a:noFill/>
            <a:ln w="12600" cap="flat" cmpd="sng">
              <a:solidFill>
                <a:srgbClr val="868686"/>
              </a:solidFill>
              <a:prstDash val="solid"/>
              <a:round/>
              <a:headEnd type="none" w="sm" len="sm"/>
              <a:tailEnd type="none" w="sm" len="sm"/>
            </a:ln>
          </p:spPr>
        </p:cxnSp>
        <p:cxnSp>
          <p:nvCxnSpPr>
            <p:cNvPr id="220" name="Google Shape;220;p10"/>
            <p:cNvCxnSpPr/>
            <p:nvPr/>
          </p:nvCxnSpPr>
          <p:spPr>
            <a:xfrm flipH="1">
              <a:off x="3408240" y="2392560"/>
              <a:ext cx="182400" cy="76200"/>
            </a:xfrm>
            <a:prstGeom prst="straightConnector1">
              <a:avLst/>
            </a:prstGeom>
            <a:noFill/>
            <a:ln w="12600" cap="flat" cmpd="sng">
              <a:solidFill>
                <a:srgbClr val="868686"/>
              </a:solidFill>
              <a:prstDash val="solid"/>
              <a:round/>
              <a:headEnd type="none" w="sm" len="sm"/>
              <a:tailEnd type="none" w="sm" len="sm"/>
            </a:ln>
          </p:spPr>
        </p:cxnSp>
        <p:cxnSp>
          <p:nvCxnSpPr>
            <p:cNvPr id="221" name="Google Shape;221;p10"/>
            <p:cNvCxnSpPr/>
            <p:nvPr/>
          </p:nvCxnSpPr>
          <p:spPr>
            <a:xfrm flipH="1">
              <a:off x="3419941" y="2521799"/>
              <a:ext cx="188700" cy="27000"/>
            </a:xfrm>
            <a:prstGeom prst="straightConnector1">
              <a:avLst/>
            </a:prstGeom>
            <a:noFill/>
            <a:ln w="12600" cap="flat" cmpd="sng">
              <a:solidFill>
                <a:srgbClr val="868686"/>
              </a:solidFill>
              <a:prstDash val="solid"/>
              <a:round/>
              <a:headEnd type="none" w="sm" len="sm"/>
              <a:tailEnd type="none" w="sm" len="sm"/>
            </a:ln>
          </p:spPr>
        </p:cxnSp>
        <p:cxnSp>
          <p:nvCxnSpPr>
            <p:cNvPr id="222" name="Google Shape;222;p10"/>
            <p:cNvCxnSpPr/>
            <p:nvPr/>
          </p:nvCxnSpPr>
          <p:spPr>
            <a:xfrm flipH="1">
              <a:off x="3630721" y="2198159"/>
              <a:ext cx="223800" cy="57000"/>
            </a:xfrm>
            <a:prstGeom prst="straightConnector1">
              <a:avLst/>
            </a:prstGeom>
            <a:noFill/>
            <a:ln w="12600" cap="flat" cmpd="sng">
              <a:solidFill>
                <a:srgbClr val="868686"/>
              </a:solidFill>
              <a:prstDash val="solid"/>
              <a:round/>
              <a:headEnd type="none" w="sm" len="sm"/>
              <a:tailEnd type="none" w="sm" len="sm"/>
            </a:ln>
          </p:spPr>
        </p:cxnSp>
        <p:cxnSp>
          <p:nvCxnSpPr>
            <p:cNvPr id="223" name="Google Shape;223;p10"/>
            <p:cNvCxnSpPr/>
            <p:nvPr/>
          </p:nvCxnSpPr>
          <p:spPr>
            <a:xfrm rot="10800000">
              <a:off x="3632280" y="2272561"/>
              <a:ext cx="222600" cy="53400"/>
            </a:xfrm>
            <a:prstGeom prst="straightConnector1">
              <a:avLst/>
            </a:prstGeom>
            <a:noFill/>
            <a:ln w="12600" cap="flat" cmpd="sng">
              <a:solidFill>
                <a:srgbClr val="868686"/>
              </a:solidFill>
              <a:prstDash val="solid"/>
              <a:round/>
              <a:headEnd type="none" w="sm" len="sm"/>
              <a:tailEnd type="none" w="sm" len="sm"/>
            </a:ln>
          </p:spPr>
        </p:cxnSp>
        <p:cxnSp>
          <p:nvCxnSpPr>
            <p:cNvPr id="224" name="Google Shape;224;p10"/>
            <p:cNvCxnSpPr/>
            <p:nvPr/>
          </p:nvCxnSpPr>
          <p:spPr>
            <a:xfrm flipH="1">
              <a:off x="3618001" y="2220840"/>
              <a:ext cx="196200" cy="153300"/>
            </a:xfrm>
            <a:prstGeom prst="straightConnector1">
              <a:avLst/>
            </a:prstGeom>
            <a:noFill/>
            <a:ln w="12600" cap="flat" cmpd="sng">
              <a:solidFill>
                <a:srgbClr val="868686"/>
              </a:solidFill>
              <a:prstDash val="solid"/>
              <a:round/>
              <a:headEnd type="none" w="sm" len="sm"/>
              <a:tailEnd type="none" w="sm" len="sm"/>
            </a:ln>
          </p:spPr>
        </p:cxnSp>
        <p:cxnSp>
          <p:nvCxnSpPr>
            <p:cNvPr id="225" name="Google Shape;225;p10"/>
            <p:cNvCxnSpPr/>
            <p:nvPr/>
          </p:nvCxnSpPr>
          <p:spPr>
            <a:xfrm flipH="1">
              <a:off x="3615781" y="2222999"/>
              <a:ext cx="201300" cy="267900"/>
            </a:xfrm>
            <a:prstGeom prst="straightConnector1">
              <a:avLst/>
            </a:prstGeom>
            <a:noFill/>
            <a:ln w="12600" cap="flat" cmpd="sng">
              <a:solidFill>
                <a:srgbClr val="868686"/>
              </a:solidFill>
              <a:prstDash val="solid"/>
              <a:round/>
              <a:headEnd type="none" w="sm" len="sm"/>
              <a:tailEnd type="none" w="sm" len="sm"/>
            </a:ln>
          </p:spPr>
        </p:cxnSp>
        <p:cxnSp>
          <p:nvCxnSpPr>
            <p:cNvPr id="226" name="Google Shape;226;p10"/>
            <p:cNvCxnSpPr/>
            <p:nvPr/>
          </p:nvCxnSpPr>
          <p:spPr>
            <a:xfrm rot="10800000">
              <a:off x="3632400" y="2288641"/>
              <a:ext cx="196200" cy="141000"/>
            </a:xfrm>
            <a:prstGeom prst="straightConnector1">
              <a:avLst/>
            </a:prstGeom>
            <a:noFill/>
            <a:ln w="12600" cap="flat" cmpd="sng">
              <a:solidFill>
                <a:srgbClr val="868686"/>
              </a:solidFill>
              <a:prstDash val="solid"/>
              <a:round/>
              <a:headEnd type="none" w="sm" len="sm"/>
              <a:tailEnd type="none" w="sm" len="sm"/>
            </a:ln>
          </p:spPr>
        </p:cxnSp>
        <p:cxnSp>
          <p:nvCxnSpPr>
            <p:cNvPr id="227" name="Google Shape;227;p10"/>
            <p:cNvCxnSpPr/>
            <p:nvPr/>
          </p:nvCxnSpPr>
          <p:spPr>
            <a:xfrm rot="10800000">
              <a:off x="3627301" y="2295000"/>
              <a:ext cx="201300" cy="262800"/>
            </a:xfrm>
            <a:prstGeom prst="straightConnector1">
              <a:avLst/>
            </a:prstGeom>
            <a:noFill/>
            <a:ln w="12600" cap="flat" cmpd="sng">
              <a:solidFill>
                <a:srgbClr val="868686"/>
              </a:solidFill>
              <a:prstDash val="solid"/>
              <a:round/>
              <a:headEnd type="none" w="sm" len="sm"/>
              <a:tailEnd type="none" w="sm" len="sm"/>
            </a:ln>
          </p:spPr>
        </p:cxnSp>
        <p:cxnSp>
          <p:nvCxnSpPr>
            <p:cNvPr id="228" name="Google Shape;228;p10"/>
            <p:cNvCxnSpPr/>
            <p:nvPr/>
          </p:nvCxnSpPr>
          <p:spPr>
            <a:xfrm rot="10800000">
              <a:off x="3639480" y="2527501"/>
              <a:ext cx="211800" cy="57300"/>
            </a:xfrm>
            <a:prstGeom prst="straightConnector1">
              <a:avLst/>
            </a:prstGeom>
            <a:noFill/>
            <a:ln w="12600" cap="flat" cmpd="sng">
              <a:solidFill>
                <a:srgbClr val="868686"/>
              </a:solidFill>
              <a:prstDash val="solid"/>
              <a:round/>
              <a:headEnd type="none" w="sm" len="sm"/>
              <a:tailEnd type="none" w="sm" len="sm"/>
            </a:ln>
          </p:spPr>
        </p:cxnSp>
        <p:cxnSp>
          <p:nvCxnSpPr>
            <p:cNvPr id="229" name="Google Shape;229;p10"/>
            <p:cNvCxnSpPr/>
            <p:nvPr/>
          </p:nvCxnSpPr>
          <p:spPr>
            <a:xfrm rot="10800000">
              <a:off x="3632400" y="2411700"/>
              <a:ext cx="217800" cy="167700"/>
            </a:xfrm>
            <a:prstGeom prst="straightConnector1">
              <a:avLst/>
            </a:prstGeom>
            <a:noFill/>
            <a:ln w="12600" cap="flat" cmpd="sng">
              <a:solidFill>
                <a:srgbClr val="868686"/>
              </a:solidFill>
              <a:prstDash val="solid"/>
              <a:round/>
              <a:headEnd type="none" w="sm" len="sm"/>
              <a:tailEnd type="none" w="sm" len="sm"/>
            </a:ln>
          </p:spPr>
        </p:cxnSp>
        <p:cxnSp>
          <p:nvCxnSpPr>
            <p:cNvPr id="230" name="Google Shape;230;p10"/>
            <p:cNvCxnSpPr/>
            <p:nvPr/>
          </p:nvCxnSpPr>
          <p:spPr>
            <a:xfrm flipH="1">
              <a:off x="3618121" y="2457000"/>
              <a:ext cx="218400" cy="55200"/>
            </a:xfrm>
            <a:prstGeom prst="straightConnector1">
              <a:avLst/>
            </a:prstGeom>
            <a:noFill/>
            <a:ln w="12600" cap="flat" cmpd="sng">
              <a:solidFill>
                <a:srgbClr val="868686"/>
              </a:solidFill>
              <a:prstDash val="solid"/>
              <a:round/>
              <a:headEnd type="none" w="sm" len="sm"/>
              <a:tailEnd type="none" w="sm" len="sm"/>
            </a:ln>
          </p:spPr>
        </p:cxnSp>
        <p:cxnSp>
          <p:nvCxnSpPr>
            <p:cNvPr id="231" name="Google Shape;231;p10"/>
            <p:cNvCxnSpPr/>
            <p:nvPr/>
          </p:nvCxnSpPr>
          <p:spPr>
            <a:xfrm flipH="1">
              <a:off x="3629461" y="2328480"/>
              <a:ext cx="224700" cy="171300"/>
            </a:xfrm>
            <a:prstGeom prst="straightConnector1">
              <a:avLst/>
            </a:prstGeom>
            <a:noFill/>
            <a:ln w="12600" cap="flat" cmpd="sng">
              <a:solidFill>
                <a:srgbClr val="868686"/>
              </a:solidFill>
              <a:prstDash val="solid"/>
              <a:round/>
              <a:headEnd type="none" w="sm" len="sm"/>
              <a:tailEnd type="none" w="sm" len="sm"/>
            </a:ln>
          </p:spPr>
        </p:cxnSp>
        <p:cxnSp>
          <p:nvCxnSpPr>
            <p:cNvPr id="232" name="Google Shape;232;p10"/>
            <p:cNvCxnSpPr/>
            <p:nvPr/>
          </p:nvCxnSpPr>
          <p:spPr>
            <a:xfrm flipH="1">
              <a:off x="3618121" y="2328840"/>
              <a:ext cx="218400" cy="57600"/>
            </a:xfrm>
            <a:prstGeom prst="straightConnector1">
              <a:avLst/>
            </a:prstGeom>
            <a:noFill/>
            <a:ln w="12600" cap="flat" cmpd="sng">
              <a:solidFill>
                <a:srgbClr val="868686"/>
              </a:solidFill>
              <a:prstDash val="solid"/>
              <a:round/>
              <a:headEnd type="none" w="sm" len="sm"/>
              <a:tailEnd type="none" w="sm" len="sm"/>
            </a:ln>
          </p:spPr>
        </p:cxnSp>
        <p:cxnSp>
          <p:nvCxnSpPr>
            <p:cNvPr id="233" name="Google Shape;233;p10"/>
            <p:cNvCxnSpPr/>
            <p:nvPr/>
          </p:nvCxnSpPr>
          <p:spPr>
            <a:xfrm rot="10800000">
              <a:off x="3630001" y="2398320"/>
              <a:ext cx="218400" cy="54000"/>
            </a:xfrm>
            <a:prstGeom prst="straightConnector1">
              <a:avLst/>
            </a:prstGeom>
            <a:noFill/>
            <a:ln w="12600" cap="flat" cmpd="sng">
              <a:solidFill>
                <a:srgbClr val="868686"/>
              </a:solidFill>
              <a:prstDash val="solid"/>
              <a:round/>
              <a:headEnd type="none" w="sm" len="sm"/>
              <a:tailEnd type="none" w="sm" len="sm"/>
            </a:ln>
          </p:spPr>
        </p:cxnSp>
        <p:cxnSp>
          <p:nvCxnSpPr>
            <p:cNvPr id="234" name="Google Shape;234;p10"/>
            <p:cNvCxnSpPr/>
            <p:nvPr/>
          </p:nvCxnSpPr>
          <p:spPr>
            <a:xfrm rot="10800000">
              <a:off x="3865740" y="2210761"/>
              <a:ext cx="236100" cy="181800"/>
            </a:xfrm>
            <a:prstGeom prst="straightConnector1">
              <a:avLst/>
            </a:prstGeom>
            <a:noFill/>
            <a:ln w="12600" cap="flat" cmpd="sng">
              <a:solidFill>
                <a:srgbClr val="868686"/>
              </a:solidFill>
              <a:prstDash val="solid"/>
              <a:round/>
              <a:headEnd type="none" w="sm" len="sm"/>
              <a:tailEnd type="none" w="sm" len="sm"/>
            </a:ln>
          </p:spPr>
        </p:cxnSp>
        <p:cxnSp>
          <p:nvCxnSpPr>
            <p:cNvPr id="235" name="Google Shape;235;p10"/>
            <p:cNvCxnSpPr/>
            <p:nvPr/>
          </p:nvCxnSpPr>
          <p:spPr>
            <a:xfrm rot="10800000">
              <a:off x="3865801" y="2335261"/>
              <a:ext cx="225600" cy="55500"/>
            </a:xfrm>
            <a:prstGeom prst="straightConnector1">
              <a:avLst/>
            </a:prstGeom>
            <a:noFill/>
            <a:ln w="12600" cap="flat" cmpd="sng">
              <a:solidFill>
                <a:srgbClr val="868686"/>
              </a:solidFill>
              <a:prstDash val="solid"/>
              <a:round/>
              <a:headEnd type="none" w="sm" len="sm"/>
              <a:tailEnd type="none" w="sm" len="sm"/>
            </a:ln>
          </p:spPr>
        </p:cxnSp>
        <p:cxnSp>
          <p:nvCxnSpPr>
            <p:cNvPr id="236" name="Google Shape;236;p10"/>
            <p:cNvCxnSpPr/>
            <p:nvPr/>
          </p:nvCxnSpPr>
          <p:spPr>
            <a:xfrm flipH="1">
              <a:off x="3865020" y="2390400"/>
              <a:ext cx="236100" cy="61200"/>
            </a:xfrm>
            <a:prstGeom prst="straightConnector1">
              <a:avLst/>
            </a:prstGeom>
            <a:noFill/>
            <a:ln w="12600" cap="flat" cmpd="sng">
              <a:solidFill>
                <a:srgbClr val="868686"/>
              </a:solidFill>
              <a:prstDash val="solid"/>
              <a:round/>
              <a:headEnd type="none" w="sm" len="sm"/>
              <a:tailEnd type="none" w="sm" len="sm"/>
            </a:ln>
          </p:spPr>
        </p:cxnSp>
        <p:cxnSp>
          <p:nvCxnSpPr>
            <p:cNvPr id="237" name="Google Shape;237;p10"/>
            <p:cNvCxnSpPr/>
            <p:nvPr/>
          </p:nvCxnSpPr>
          <p:spPr>
            <a:xfrm flipH="1">
              <a:off x="3880801" y="2414879"/>
              <a:ext cx="194400" cy="139800"/>
            </a:xfrm>
            <a:prstGeom prst="straightConnector1">
              <a:avLst/>
            </a:prstGeom>
            <a:noFill/>
            <a:ln w="12600" cap="flat" cmpd="sng">
              <a:solidFill>
                <a:srgbClr val="868686"/>
              </a:solidFill>
              <a:prstDash val="solid"/>
              <a:round/>
              <a:headEnd type="none" w="sm" len="sm"/>
              <a:tailEnd type="none" w="sm" len="sm"/>
            </a:ln>
          </p:spPr>
        </p:cxnSp>
        <p:sp>
          <p:nvSpPr>
            <p:cNvPr id="238" name="Google Shape;238;p10"/>
            <p:cNvSpPr/>
            <p:nvPr/>
          </p:nvSpPr>
          <p:spPr>
            <a:xfrm>
              <a:off x="3569039" y="2225880"/>
              <a:ext cx="73500" cy="76800"/>
            </a:xfrm>
            <a:prstGeom prst="ellipse">
              <a:avLst/>
            </a:prstGeom>
            <a:solidFill>
              <a:srgbClr val="000000"/>
            </a:solidFill>
            <a:ln w="12600" cap="flat" cmpd="sng">
              <a:solidFill>
                <a:srgbClr val="595959"/>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39" name="Google Shape;239;p10"/>
            <p:cNvSpPr/>
            <p:nvPr/>
          </p:nvSpPr>
          <p:spPr>
            <a:xfrm>
              <a:off x="3569039" y="2351880"/>
              <a:ext cx="73500" cy="76800"/>
            </a:xfrm>
            <a:prstGeom prst="ellipse">
              <a:avLst/>
            </a:prstGeom>
            <a:solidFill>
              <a:srgbClr val="000000"/>
            </a:solidFill>
            <a:ln w="12600" cap="flat" cmpd="sng">
              <a:solidFill>
                <a:srgbClr val="595959"/>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40" name="Google Shape;240;p10"/>
            <p:cNvSpPr/>
            <p:nvPr/>
          </p:nvSpPr>
          <p:spPr>
            <a:xfrm>
              <a:off x="3569039" y="2483640"/>
              <a:ext cx="73500" cy="76800"/>
            </a:xfrm>
            <a:prstGeom prst="ellipse">
              <a:avLst/>
            </a:prstGeom>
            <a:solidFill>
              <a:srgbClr val="000000"/>
            </a:solidFill>
            <a:ln w="12600" cap="flat" cmpd="sng">
              <a:solidFill>
                <a:srgbClr val="595959"/>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41" name="Google Shape;241;p10"/>
            <p:cNvSpPr/>
            <p:nvPr/>
          </p:nvSpPr>
          <p:spPr>
            <a:xfrm>
              <a:off x="3817799" y="2157479"/>
              <a:ext cx="73500" cy="76800"/>
            </a:xfrm>
            <a:prstGeom prst="ellipse">
              <a:avLst/>
            </a:prstGeom>
            <a:solidFill>
              <a:srgbClr val="000000"/>
            </a:solidFill>
            <a:ln w="12600" cap="flat" cmpd="sng">
              <a:solidFill>
                <a:srgbClr val="595959"/>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42" name="Google Shape;242;p10"/>
            <p:cNvSpPr/>
            <p:nvPr/>
          </p:nvSpPr>
          <p:spPr>
            <a:xfrm>
              <a:off x="3817799" y="2290679"/>
              <a:ext cx="73500" cy="76800"/>
            </a:xfrm>
            <a:prstGeom prst="ellipse">
              <a:avLst/>
            </a:prstGeom>
            <a:solidFill>
              <a:srgbClr val="000000"/>
            </a:solidFill>
            <a:ln w="12600" cap="flat" cmpd="sng">
              <a:solidFill>
                <a:srgbClr val="595959"/>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43" name="Google Shape;243;p10"/>
            <p:cNvSpPr/>
            <p:nvPr/>
          </p:nvSpPr>
          <p:spPr>
            <a:xfrm>
              <a:off x="3817799" y="2418480"/>
              <a:ext cx="73500" cy="76800"/>
            </a:xfrm>
            <a:prstGeom prst="ellipse">
              <a:avLst/>
            </a:prstGeom>
            <a:solidFill>
              <a:srgbClr val="000000"/>
            </a:solidFill>
            <a:ln w="12600" cap="flat" cmpd="sng">
              <a:solidFill>
                <a:srgbClr val="595959"/>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44" name="Google Shape;244;p10"/>
            <p:cNvSpPr/>
            <p:nvPr/>
          </p:nvSpPr>
          <p:spPr>
            <a:xfrm>
              <a:off x="3817799" y="2546280"/>
              <a:ext cx="73500" cy="76800"/>
            </a:xfrm>
            <a:prstGeom prst="ellipse">
              <a:avLst/>
            </a:prstGeom>
            <a:solidFill>
              <a:srgbClr val="000000"/>
            </a:solidFill>
            <a:ln w="12600" cap="flat" cmpd="sng">
              <a:solidFill>
                <a:srgbClr val="595959"/>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245" name="Google Shape;245;p10"/>
            <p:cNvSpPr/>
            <p:nvPr/>
          </p:nvSpPr>
          <p:spPr>
            <a:xfrm>
              <a:off x="4064760" y="2351880"/>
              <a:ext cx="73500" cy="76800"/>
            </a:xfrm>
            <a:prstGeom prst="ellipse">
              <a:avLst/>
            </a:prstGeom>
            <a:solidFill>
              <a:srgbClr val="000000"/>
            </a:solidFill>
            <a:ln w="12600" cap="flat" cmpd="sng">
              <a:solidFill>
                <a:srgbClr val="595959"/>
              </a:solidFill>
              <a:prstDash val="solid"/>
              <a:round/>
              <a:headEnd type="none" w="sm" len="sm"/>
              <a:tailEnd type="none" w="sm" len="sm"/>
            </a:ln>
          </p:spPr>
          <p:txBody>
            <a:bodyPr spcFirstLastPara="1" wrap="square" lIns="50775" tIns="50775" rIns="50775" bIns="50775" anchor="t" anchorCtr="0">
              <a:no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grpSp>
      <p:sp>
        <p:nvSpPr>
          <p:cNvPr id="246" name="Google Shape;246;p10"/>
          <p:cNvSpPr/>
          <p:nvPr/>
        </p:nvSpPr>
        <p:spPr>
          <a:xfrm>
            <a:off x="3628800" y="2916908"/>
            <a:ext cx="1126667" cy="327333"/>
          </a:xfrm>
          <a:prstGeom prst="rect">
            <a:avLst/>
          </a:prstGeom>
          <a:noFill/>
          <a:ln>
            <a:noFill/>
          </a:ln>
        </p:spPr>
        <p:txBody>
          <a:bodyPr spcFirstLastPara="1" wrap="square" lIns="50775" tIns="50775" rIns="50775" bIns="50775" anchor="ctr" anchorCtr="0">
            <a:noAutofit/>
          </a:bodyPr>
          <a:lstStyle/>
          <a:p>
            <a:pPr marL="0" marR="0" lvl="0" indent="0" algn="ctr" rtl="0">
              <a:lnSpc>
                <a:spcPct val="90000"/>
              </a:lnSpc>
              <a:spcBef>
                <a:spcPts val="0"/>
              </a:spcBef>
              <a:spcAft>
                <a:spcPts val="0"/>
              </a:spcAft>
              <a:buNone/>
            </a:pPr>
            <a:r>
              <a:rPr lang="en-US" sz="1556">
                <a:solidFill>
                  <a:srgbClr val="76B900"/>
                </a:solidFill>
                <a:latin typeface="Trebuchet MS"/>
                <a:ea typeface="Trebuchet MS"/>
                <a:cs typeface="Trebuchet MS"/>
                <a:sym typeface="Trebuchet MS"/>
              </a:rPr>
              <a:t>Training</a:t>
            </a:r>
            <a:endParaRPr sz="2000">
              <a:solidFill>
                <a:srgbClr val="76B900"/>
              </a:solidFill>
              <a:latin typeface="Calibri"/>
              <a:ea typeface="Calibri"/>
              <a:cs typeface="Calibri"/>
              <a:sym typeface="Calibri"/>
            </a:endParaRPr>
          </a:p>
        </p:txBody>
      </p:sp>
      <p:pic>
        <p:nvPicPr>
          <p:cNvPr id="247" name="Google Shape;247;p10" descr="Shape 356"/>
          <p:cNvPicPr preferRelativeResize="0"/>
          <p:nvPr/>
        </p:nvPicPr>
        <p:blipFill rotWithShape="1">
          <a:blip r:embed="rId4">
            <a:alphaModFix/>
          </a:blip>
          <a:srcRect l="29523" r="61565"/>
          <a:stretch/>
        </p:blipFill>
        <p:spPr>
          <a:xfrm>
            <a:off x="6300800" y="1237246"/>
            <a:ext cx="765667" cy="2328333"/>
          </a:xfrm>
          <a:prstGeom prst="rect">
            <a:avLst/>
          </a:prstGeom>
          <a:noFill/>
          <a:ln>
            <a:noFill/>
          </a:ln>
        </p:spPr>
      </p:pic>
      <p:grpSp>
        <p:nvGrpSpPr>
          <p:cNvPr id="248" name="Google Shape;248;p10"/>
          <p:cNvGrpSpPr/>
          <p:nvPr/>
        </p:nvGrpSpPr>
        <p:grpSpPr>
          <a:xfrm>
            <a:off x="5992399" y="3439801"/>
            <a:ext cx="1670333" cy="2013333"/>
            <a:chOff x="0" y="0"/>
            <a:chExt cx="1503300" cy="1812000"/>
          </a:xfrm>
        </p:grpSpPr>
        <p:sp>
          <p:nvSpPr>
            <p:cNvPr id="249" name="Google Shape;249;p10"/>
            <p:cNvSpPr/>
            <p:nvPr/>
          </p:nvSpPr>
          <p:spPr>
            <a:xfrm>
              <a:off x="0" y="0"/>
              <a:ext cx="1503300" cy="1812000"/>
            </a:xfrm>
            <a:prstGeom prst="rect">
              <a:avLst/>
            </a:prstGeom>
            <a:solidFill>
              <a:srgbClr val="76B900"/>
            </a:solidFill>
            <a:ln w="9525" cap="flat" cmpd="sng">
              <a:solidFill>
                <a:srgbClr val="000000"/>
              </a:solidFill>
              <a:prstDash val="solid"/>
              <a:round/>
              <a:headEnd type="none" w="sm" len="sm"/>
              <a:tailEnd type="none" w="sm" len="sm"/>
            </a:ln>
          </p:spPr>
          <p:txBody>
            <a:bodyPr spcFirstLastPara="1" wrap="square" lIns="50775" tIns="50775" rIns="50775" bIns="50775"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
          <p:nvSpPr>
            <p:cNvPr id="250" name="Google Shape;250;p10"/>
            <p:cNvSpPr/>
            <p:nvPr/>
          </p:nvSpPr>
          <p:spPr>
            <a:xfrm>
              <a:off x="0" y="151488"/>
              <a:ext cx="1503300" cy="1509000"/>
            </a:xfrm>
            <a:prstGeom prst="rect">
              <a:avLst/>
            </a:prstGeom>
            <a:noFill/>
            <a:ln>
              <a:noFill/>
            </a:ln>
          </p:spPr>
          <p:txBody>
            <a:bodyPr spcFirstLastPara="1" wrap="square" lIns="101575" tIns="101575" rIns="101575" bIns="101575" anchor="ctr" anchorCtr="0">
              <a:noAutofit/>
            </a:bodyPr>
            <a:lstStyle/>
            <a:p>
              <a:pPr marL="0" marR="0" lvl="0" indent="0" algn="ctr" rtl="0">
                <a:spcBef>
                  <a:spcPts val="0"/>
                </a:spcBef>
                <a:spcAft>
                  <a:spcPts val="0"/>
                </a:spcAft>
                <a:buNone/>
              </a:pPr>
              <a:r>
                <a:rPr lang="en-US" sz="2000" dirty="0">
                  <a:solidFill>
                    <a:srgbClr val="FFFFFF"/>
                  </a:solidFill>
                  <a:latin typeface="Arial"/>
                  <a:ea typeface="Arial"/>
                  <a:cs typeface="Arial"/>
                  <a:sym typeface="Arial"/>
                </a:rPr>
                <a:t>Trained network detects noise and reconstructs</a:t>
              </a:r>
              <a:endParaRPr sz="2000" dirty="0">
                <a:solidFill>
                  <a:schemeClr val="dk1"/>
                </a:solidFill>
                <a:latin typeface="Calibri"/>
                <a:ea typeface="Calibri"/>
                <a:cs typeface="Calibri"/>
                <a:sym typeface="Calibri"/>
              </a:endParaRPr>
            </a:p>
          </p:txBody>
        </p:sp>
      </p:grpSp>
      <p:sp>
        <p:nvSpPr>
          <p:cNvPr id="251" name="Google Shape;251;p10"/>
          <p:cNvSpPr/>
          <p:nvPr/>
        </p:nvSpPr>
        <p:spPr>
          <a:xfrm>
            <a:off x="5788799" y="2815308"/>
            <a:ext cx="1949333" cy="530667"/>
          </a:xfrm>
          <a:prstGeom prst="rect">
            <a:avLst/>
          </a:prstGeom>
          <a:noFill/>
          <a:ln>
            <a:noFill/>
          </a:ln>
        </p:spPr>
        <p:txBody>
          <a:bodyPr spcFirstLastPara="1" wrap="square" lIns="50775" tIns="50775" rIns="50775" bIns="50775" anchor="ctr" anchorCtr="0">
            <a:noAutofit/>
          </a:bodyPr>
          <a:lstStyle/>
          <a:p>
            <a:pPr marL="0" marR="0" lvl="0" indent="0" algn="ctr" rtl="0">
              <a:lnSpc>
                <a:spcPct val="90000"/>
              </a:lnSpc>
              <a:spcBef>
                <a:spcPts val="0"/>
              </a:spcBef>
              <a:spcAft>
                <a:spcPts val="0"/>
              </a:spcAft>
              <a:buNone/>
            </a:pPr>
            <a:r>
              <a:rPr lang="en-US" sz="1556" dirty="0">
                <a:solidFill>
                  <a:srgbClr val="76B900"/>
                </a:solidFill>
                <a:latin typeface="Trebuchet MS"/>
                <a:ea typeface="Trebuchet MS"/>
                <a:cs typeface="Trebuchet MS"/>
                <a:sym typeface="Trebuchet MS"/>
              </a:rPr>
              <a:t>Trained Neural</a:t>
            </a:r>
            <a:endParaRPr sz="2000" dirty="0">
              <a:solidFill>
                <a:srgbClr val="76B900"/>
              </a:solidFill>
              <a:latin typeface="Calibri"/>
              <a:ea typeface="Calibri"/>
              <a:cs typeface="Calibri"/>
              <a:sym typeface="Calibri"/>
            </a:endParaRPr>
          </a:p>
          <a:p>
            <a:pPr marL="0" marR="0" lvl="0" indent="0" algn="ctr" rtl="0">
              <a:lnSpc>
                <a:spcPct val="90000"/>
              </a:lnSpc>
              <a:spcBef>
                <a:spcPts val="0"/>
              </a:spcBef>
              <a:spcAft>
                <a:spcPts val="0"/>
              </a:spcAft>
              <a:buNone/>
            </a:pPr>
            <a:r>
              <a:rPr lang="en-US" sz="1556" dirty="0">
                <a:solidFill>
                  <a:srgbClr val="76B900"/>
                </a:solidFill>
                <a:latin typeface="Trebuchet MS"/>
                <a:ea typeface="Trebuchet MS"/>
                <a:cs typeface="Trebuchet MS"/>
                <a:sym typeface="Trebuchet MS"/>
              </a:rPr>
              <a:t>Network</a:t>
            </a:r>
            <a:endParaRPr sz="2000" dirty="0">
              <a:solidFill>
                <a:srgbClr val="76B900"/>
              </a:solidFill>
              <a:latin typeface="Calibri"/>
              <a:ea typeface="Calibri"/>
              <a:cs typeface="Calibri"/>
              <a:sym typeface="Calibri"/>
            </a:endParaRPr>
          </a:p>
        </p:txBody>
      </p:sp>
      <p:pic>
        <p:nvPicPr>
          <p:cNvPr id="252" name="Google Shape;252;p10" descr="Shape 356"/>
          <p:cNvPicPr preferRelativeResize="0"/>
          <p:nvPr/>
        </p:nvPicPr>
        <p:blipFill rotWithShape="1">
          <a:blip r:embed="rId4">
            <a:alphaModFix/>
          </a:blip>
          <a:srcRect l="29523" r="61565"/>
          <a:stretch/>
        </p:blipFill>
        <p:spPr>
          <a:xfrm>
            <a:off x="9597600" y="1248047"/>
            <a:ext cx="765667" cy="2328333"/>
          </a:xfrm>
          <a:prstGeom prst="rect">
            <a:avLst/>
          </a:prstGeom>
          <a:noFill/>
          <a:ln>
            <a:noFill/>
          </a:ln>
        </p:spPr>
      </p:pic>
      <p:sp>
        <p:nvSpPr>
          <p:cNvPr id="253" name="Google Shape;253;p10"/>
          <p:cNvSpPr/>
          <p:nvPr/>
        </p:nvSpPr>
        <p:spPr>
          <a:xfrm>
            <a:off x="7789332" y="3710953"/>
            <a:ext cx="682333" cy="1548667"/>
          </a:xfrm>
          <a:prstGeom prst="rightArrow">
            <a:avLst>
              <a:gd name="adj1" fmla="val 72680"/>
              <a:gd name="adj2" fmla="val 29779"/>
            </a:avLst>
          </a:prstGeom>
          <a:solidFill>
            <a:srgbClr val="76B900"/>
          </a:solidFill>
          <a:ln>
            <a:noFill/>
          </a:ln>
        </p:spPr>
        <p:txBody>
          <a:bodyPr spcFirstLastPara="1" wrap="square" lIns="101575" tIns="50775" rIns="101575" bIns="50775" anchor="ctr" anchorCtr="0">
            <a:noAutofit/>
          </a:bodyPr>
          <a:lstStyle/>
          <a:p>
            <a:pPr marL="0" marR="0" lvl="0" indent="0" algn="ctr" rtl="0">
              <a:spcBef>
                <a:spcPts val="0"/>
              </a:spcBef>
              <a:spcAft>
                <a:spcPts val="0"/>
              </a:spcAft>
              <a:buNone/>
            </a:pPr>
            <a:endParaRPr sz="200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1"/>
          <p:cNvSpPr txBox="1">
            <a:spLocks noGrp="1"/>
          </p:cNvSpPr>
          <p:nvPr>
            <p:ph type="title" idx="4294967295"/>
          </p:nvPr>
        </p:nvSpPr>
        <p:spPr>
          <a:xfrm>
            <a:off x="553664" y="318668"/>
            <a:ext cx="11084667" cy="656667"/>
          </a:xfrm>
          <a:prstGeom prst="rect">
            <a:avLst/>
          </a:prstGeom>
          <a:noFill/>
          <a:ln>
            <a:noFill/>
          </a:ln>
        </p:spPr>
        <p:txBody>
          <a:bodyPr spcFirstLastPara="1" wrap="square" lIns="101575" tIns="101575" rIns="101575" bIns="101575"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dirty="0">
                <a:solidFill>
                  <a:schemeClr val="dk1"/>
                </a:solidFill>
                <a:latin typeface="Calibri" panose="020F0502020204030204" pitchFamily="34" charset="0"/>
                <a:ea typeface="Calibri"/>
                <a:cs typeface="Calibri" panose="020F0502020204030204" pitchFamily="34" charset="0"/>
                <a:sym typeface="Calibri"/>
              </a:rPr>
              <a:t>Training </a:t>
            </a:r>
            <a:r>
              <a:rPr lang="en-US" b="1" dirty="0">
                <a:latin typeface="Calibri" panose="020F0502020204030204" pitchFamily="34" charset="0"/>
                <a:cs typeface="Calibri" panose="020F0502020204030204" pitchFamily="34" charset="0"/>
              </a:rPr>
              <a:t>S</a:t>
            </a:r>
            <a:r>
              <a:rPr lang="en-US" sz="4400" b="1" i="0" u="none" strike="noStrike" cap="none" dirty="0">
                <a:solidFill>
                  <a:schemeClr val="dk1"/>
                </a:solidFill>
                <a:latin typeface="Calibri" panose="020F0502020204030204" pitchFamily="34" charset="0"/>
                <a:ea typeface="Calibri"/>
                <a:cs typeface="Calibri" panose="020F0502020204030204" pitchFamily="34" charset="0"/>
                <a:sym typeface="Calibri"/>
              </a:rPr>
              <a:t>et</a:t>
            </a:r>
            <a:endParaRPr sz="4400"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260" name="Google Shape;260;p11"/>
          <p:cNvPicPr preferRelativeResize="0"/>
          <p:nvPr/>
        </p:nvPicPr>
        <p:blipFill rotWithShape="1">
          <a:blip r:embed="rId3">
            <a:alphaModFix/>
          </a:blip>
          <a:srcRect/>
          <a:stretch/>
        </p:blipFill>
        <p:spPr>
          <a:xfrm>
            <a:off x="169334" y="1063000"/>
            <a:ext cx="11864330" cy="562566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2"/>
          <p:cNvPicPr preferRelativeResize="0"/>
          <p:nvPr/>
        </p:nvPicPr>
        <p:blipFill rotWithShape="1">
          <a:blip r:embed="rId3">
            <a:alphaModFix/>
          </a:blip>
          <a:srcRect/>
          <a:stretch/>
        </p:blipFill>
        <p:spPr>
          <a:xfrm>
            <a:off x="0" y="-508000"/>
            <a:ext cx="12192000" cy="7366000"/>
          </a:xfrm>
          <a:prstGeom prst="rect">
            <a:avLst/>
          </a:prstGeom>
          <a:noFill/>
          <a:ln>
            <a:noFill/>
          </a:ln>
        </p:spPr>
      </p:pic>
      <p:sp>
        <p:nvSpPr>
          <p:cNvPr id="267" name="Google Shape;267;p12"/>
          <p:cNvSpPr/>
          <p:nvPr/>
        </p:nvSpPr>
        <p:spPr>
          <a:xfrm>
            <a:off x="0" y="5495140"/>
            <a:ext cx="12192000" cy="1363000"/>
          </a:xfrm>
          <a:prstGeom prst="rect">
            <a:avLst/>
          </a:prstGeom>
          <a:solidFill>
            <a:srgbClr val="595959">
              <a:alpha val="80000"/>
            </a:srgbClr>
          </a:solidFill>
          <a:ln>
            <a:noFill/>
          </a:ln>
        </p:spPr>
        <p:txBody>
          <a:bodyPr spcFirstLastPara="1" wrap="square" lIns="101575" tIns="50775" rIns="101575" bIns="50775" anchor="ctr" anchorCtr="0">
            <a:noAutofit/>
          </a:bodyPr>
          <a:lstStyle/>
          <a:p>
            <a:pPr marL="0" marR="0" lvl="0" indent="0" algn="ctr" rtl="0">
              <a:spcBef>
                <a:spcPts val="0"/>
              </a:spcBef>
              <a:spcAft>
                <a:spcPts val="0"/>
              </a:spcAft>
              <a:buNone/>
            </a:pPr>
            <a:endParaRPr sz="2000">
              <a:solidFill>
                <a:srgbClr val="FFFFFF"/>
              </a:solidFill>
              <a:latin typeface="Calibri"/>
              <a:ea typeface="Calibri"/>
              <a:cs typeface="Calibri"/>
              <a:sym typeface="Calibri"/>
            </a:endParaRPr>
          </a:p>
        </p:txBody>
      </p:sp>
      <p:sp>
        <p:nvSpPr>
          <p:cNvPr id="10" name="Google Shape;276;p13">
            <a:extLst>
              <a:ext uri="{FF2B5EF4-FFF2-40B4-BE49-F238E27FC236}">
                <a16:creationId xmlns:a16="http://schemas.microsoft.com/office/drawing/2014/main" id="{F7689A68-CEF4-449F-90B2-27D24336838A}"/>
              </a:ext>
            </a:extLst>
          </p:cNvPr>
          <p:cNvSpPr txBox="1">
            <a:spLocks/>
          </p:cNvSpPr>
          <p:nvPr/>
        </p:nvSpPr>
        <p:spPr>
          <a:xfrm>
            <a:off x="553720" y="5876494"/>
            <a:ext cx="11084667" cy="595000"/>
          </a:xfrm>
          <a:prstGeom prst="rect">
            <a:avLst/>
          </a:prstGeom>
          <a:noFill/>
          <a:ln>
            <a:noFill/>
          </a:ln>
        </p:spPr>
        <p:txBody>
          <a:bodyPr spcFirstLastPara="1" wrap="square" lIns="101575" tIns="50775" rIns="101575" bIns="507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n-US" dirty="0">
                <a:solidFill>
                  <a:schemeClr val="bg1"/>
                </a:solidFill>
                <a:latin typeface="+mj-lt"/>
              </a:rPr>
              <a:t>1 spp Ray Traced Shadows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How to render an image?</a:t>
            </a:r>
            <a:endParaRPr dirty="0"/>
          </a:p>
        </p:txBody>
      </p:sp>
      <p:sp>
        <p:nvSpPr>
          <p:cNvPr id="177" name="Google Shape;177;p8"/>
          <p:cNvSpPr txBox="1"/>
          <p:nvPr/>
        </p:nvSpPr>
        <p:spPr>
          <a:xfrm>
            <a:off x="8123404" y="1424243"/>
            <a:ext cx="2709573"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What to put in each pixel?</a:t>
            </a:r>
            <a:endParaRPr dirty="0"/>
          </a:p>
        </p:txBody>
      </p:sp>
      <p:pic>
        <p:nvPicPr>
          <p:cNvPr id="3" name="Picture 2">
            <a:extLst>
              <a:ext uri="{FF2B5EF4-FFF2-40B4-BE49-F238E27FC236}">
                <a16:creationId xmlns:a16="http://schemas.microsoft.com/office/drawing/2014/main" id="{2920103D-5014-42BF-A58B-097D18FA3C57}"/>
              </a:ext>
            </a:extLst>
          </p:cNvPr>
          <p:cNvPicPr>
            <a:picLocks noChangeAspect="1"/>
          </p:cNvPicPr>
          <p:nvPr/>
        </p:nvPicPr>
        <p:blipFill>
          <a:blip r:embed="rId3"/>
          <a:stretch>
            <a:fillRect/>
          </a:stretch>
        </p:blipFill>
        <p:spPr>
          <a:xfrm>
            <a:off x="426770" y="1453414"/>
            <a:ext cx="7427235" cy="5144703"/>
          </a:xfrm>
          <a:prstGeom prst="rect">
            <a:avLst/>
          </a:prstGeom>
        </p:spPr>
      </p:pic>
    </p:spTree>
    <p:extLst>
      <p:ext uri="{BB962C8B-B14F-4D97-AF65-F5344CB8AC3E}">
        <p14:creationId xmlns:p14="http://schemas.microsoft.com/office/powerpoint/2010/main" val="3890741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13"/>
          <p:cNvPicPr preferRelativeResize="0"/>
          <p:nvPr/>
        </p:nvPicPr>
        <p:blipFill rotWithShape="1">
          <a:blip r:embed="rId3">
            <a:alphaModFix/>
          </a:blip>
          <a:srcRect/>
          <a:stretch/>
        </p:blipFill>
        <p:spPr>
          <a:xfrm>
            <a:off x="0" y="-508000"/>
            <a:ext cx="12192000" cy="7366000"/>
          </a:xfrm>
          <a:prstGeom prst="rect">
            <a:avLst/>
          </a:prstGeom>
          <a:noFill/>
          <a:ln>
            <a:noFill/>
          </a:ln>
        </p:spPr>
      </p:pic>
      <p:sp>
        <p:nvSpPr>
          <p:cNvPr id="275" name="Google Shape;275;p13"/>
          <p:cNvSpPr/>
          <p:nvPr/>
        </p:nvSpPr>
        <p:spPr>
          <a:xfrm>
            <a:off x="0" y="5495140"/>
            <a:ext cx="12192000" cy="1363000"/>
          </a:xfrm>
          <a:prstGeom prst="rect">
            <a:avLst/>
          </a:prstGeom>
          <a:solidFill>
            <a:srgbClr val="595959">
              <a:alpha val="80000"/>
            </a:srgbClr>
          </a:solidFill>
          <a:ln>
            <a:noFill/>
          </a:ln>
        </p:spPr>
        <p:txBody>
          <a:bodyPr spcFirstLastPara="1" wrap="square" lIns="101575" tIns="50775" rIns="101575" bIns="50775" anchor="ctr" anchorCtr="0">
            <a:noAutofit/>
          </a:bodyPr>
          <a:lstStyle/>
          <a:p>
            <a:pPr marL="0" marR="0" lvl="0" indent="0" algn="ctr" rtl="0">
              <a:spcBef>
                <a:spcPts val="0"/>
              </a:spcBef>
              <a:spcAft>
                <a:spcPts val="0"/>
              </a:spcAft>
              <a:buNone/>
            </a:pPr>
            <a:endParaRPr sz="2000">
              <a:solidFill>
                <a:srgbClr val="FFFFFF"/>
              </a:solidFill>
              <a:latin typeface="Calibri"/>
              <a:ea typeface="Calibri"/>
              <a:cs typeface="Calibri"/>
              <a:sym typeface="Calibri"/>
            </a:endParaRPr>
          </a:p>
        </p:txBody>
      </p:sp>
      <p:sp>
        <p:nvSpPr>
          <p:cNvPr id="276" name="Google Shape;276;p13"/>
          <p:cNvSpPr txBox="1">
            <a:spLocks noGrp="1"/>
          </p:cNvSpPr>
          <p:nvPr>
            <p:ph type="title"/>
          </p:nvPr>
        </p:nvSpPr>
        <p:spPr>
          <a:xfrm>
            <a:off x="553720" y="5876494"/>
            <a:ext cx="11084667" cy="595000"/>
          </a:xfrm>
          <a:prstGeom prst="rect">
            <a:avLst/>
          </a:prstGeom>
          <a:noFill/>
          <a:ln>
            <a:noFill/>
          </a:ln>
        </p:spPr>
        <p:txBody>
          <a:bodyPr spcFirstLastPara="1" wrap="square" lIns="101575" tIns="50775" rIns="101575" bIns="50775"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bg1"/>
                </a:solidFill>
              </a:rPr>
              <a:t>1 spp Ray Traced Shadows + Denoising</a:t>
            </a:r>
            <a:endParaRPr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4"/>
          <p:cNvPicPr preferRelativeResize="0"/>
          <p:nvPr/>
        </p:nvPicPr>
        <p:blipFill rotWithShape="1">
          <a:blip r:embed="rId3">
            <a:alphaModFix/>
          </a:blip>
          <a:srcRect/>
          <a:stretch/>
        </p:blipFill>
        <p:spPr>
          <a:xfrm>
            <a:off x="0" y="-508000"/>
            <a:ext cx="12192000" cy="7366000"/>
          </a:xfrm>
          <a:prstGeom prst="rect">
            <a:avLst/>
          </a:prstGeom>
          <a:noFill/>
          <a:ln>
            <a:noFill/>
          </a:ln>
        </p:spPr>
      </p:pic>
      <p:sp>
        <p:nvSpPr>
          <p:cNvPr id="283" name="Google Shape;283;p14"/>
          <p:cNvSpPr/>
          <p:nvPr/>
        </p:nvSpPr>
        <p:spPr>
          <a:xfrm>
            <a:off x="0" y="5495140"/>
            <a:ext cx="12192000" cy="1363000"/>
          </a:xfrm>
          <a:prstGeom prst="rect">
            <a:avLst/>
          </a:prstGeom>
          <a:solidFill>
            <a:srgbClr val="595959">
              <a:alpha val="80000"/>
            </a:srgbClr>
          </a:solidFill>
          <a:ln>
            <a:noFill/>
          </a:ln>
        </p:spPr>
        <p:txBody>
          <a:bodyPr spcFirstLastPara="1" wrap="square" lIns="101575" tIns="50775" rIns="101575" bIns="50775" anchor="ctr" anchorCtr="0">
            <a:noAutofit/>
          </a:bodyPr>
          <a:lstStyle/>
          <a:p>
            <a:pPr marL="0" marR="0" lvl="0" indent="0" algn="ctr" rtl="0">
              <a:spcBef>
                <a:spcPts val="0"/>
              </a:spcBef>
              <a:spcAft>
                <a:spcPts val="0"/>
              </a:spcAft>
              <a:buNone/>
            </a:pPr>
            <a:endParaRPr sz="2000">
              <a:solidFill>
                <a:srgbClr val="FFFFFF"/>
              </a:solidFill>
              <a:latin typeface="Calibri"/>
              <a:ea typeface="Calibri"/>
              <a:cs typeface="Calibri"/>
              <a:sym typeface="Calibri"/>
            </a:endParaRPr>
          </a:p>
        </p:txBody>
      </p:sp>
      <p:sp>
        <p:nvSpPr>
          <p:cNvPr id="284" name="Google Shape;284;p14"/>
          <p:cNvSpPr txBox="1">
            <a:spLocks noGrp="1"/>
          </p:cNvSpPr>
          <p:nvPr>
            <p:ph type="title"/>
          </p:nvPr>
        </p:nvSpPr>
        <p:spPr>
          <a:xfrm>
            <a:off x="553720" y="5876494"/>
            <a:ext cx="11084667" cy="595000"/>
          </a:xfrm>
          <a:prstGeom prst="rect">
            <a:avLst/>
          </a:prstGeom>
          <a:noFill/>
          <a:ln>
            <a:noFill/>
          </a:ln>
        </p:spPr>
        <p:txBody>
          <a:bodyPr spcFirstLastPara="1" wrap="square" lIns="101575" tIns="50775" rIns="101575" bIns="50775"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bg1"/>
                </a:solidFill>
              </a:rPr>
              <a:t>Ray Traced Shadow Ground Truth</a:t>
            </a:r>
            <a:endParaRPr sz="2222" b="1" i="1" dirty="0">
              <a:solidFill>
                <a:schemeClr val="bg1"/>
              </a:solidFill>
              <a:latin typeface="Trebuchet MS"/>
              <a:ea typeface="Trebuchet MS"/>
              <a:cs typeface="Trebuchet MS"/>
              <a:sym typeface="Trebuchet MS"/>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EE967E-0EAC-4E57-96FF-345C0D87FE23}"/>
              </a:ext>
            </a:extLst>
          </p:cNvPr>
          <p:cNvSpPr txBox="1"/>
          <p:nvPr/>
        </p:nvSpPr>
        <p:spPr>
          <a:xfrm>
            <a:off x="551874" y="1444716"/>
            <a:ext cx="4807686" cy="5509200"/>
          </a:xfrm>
          <a:prstGeom prst="rect">
            <a:avLst/>
          </a:prstGeom>
          <a:noFill/>
        </p:spPr>
        <p:txBody>
          <a:bodyPr wrap="square" rtlCol="0">
            <a:spAutoFit/>
          </a:bodyPr>
          <a:lstStyle/>
          <a:p>
            <a:pPr marL="285750" indent="-285750">
              <a:buFont typeface="Arial" panose="020B0604020202020204" pitchFamily="34" charset="0"/>
              <a:buChar char="•"/>
            </a:pPr>
            <a:r>
              <a:rPr lang="en-US" sz="3200" dirty="0"/>
              <a:t>What do we see in a direction from a location?</a:t>
            </a:r>
          </a:p>
          <a:p>
            <a:pPr marL="285750" indent="-285750">
              <a:buFont typeface="Arial" panose="020B0604020202020204" pitchFamily="34" charset="0"/>
              <a:buChar char="•"/>
            </a:pPr>
            <a:endParaRPr lang="en-US" sz="3200" dirty="0"/>
          </a:p>
          <a:p>
            <a:endParaRPr lang="en-US" sz="3200" dirty="0"/>
          </a:p>
          <a:p>
            <a:pPr marL="285750" indent="-285750">
              <a:buFont typeface="Arial" panose="020B0604020202020204" pitchFamily="34" charset="0"/>
              <a:buChar char="•"/>
            </a:pPr>
            <a:r>
              <a:rPr lang="en-US" sz="3200" dirty="0"/>
              <a:t>Is there something in between two locations?</a:t>
            </a:r>
          </a:p>
          <a:p>
            <a:pPr marL="285750" indent="-285750">
              <a:buFont typeface="Arial" panose="020B0604020202020204" pitchFamily="34" charset="0"/>
              <a:buChar char="•"/>
            </a:pPr>
            <a:endParaRPr lang="en-US" sz="3200" dirty="0"/>
          </a:p>
          <a:p>
            <a:endParaRPr lang="en-US" sz="3200" dirty="0"/>
          </a:p>
          <a:p>
            <a:pPr marL="285750" indent="-285750">
              <a:buFont typeface="Arial" panose="020B0604020202020204" pitchFamily="34" charset="0"/>
              <a:buChar char="•"/>
            </a:pPr>
            <a:r>
              <a:rPr lang="en-US" sz="3200" dirty="0"/>
              <a:t>What is this location inside of, if anything?</a:t>
            </a:r>
          </a:p>
          <a:p>
            <a:pPr marL="285750" indent="-285750">
              <a:buFont typeface="Arial" panose="020B0604020202020204" pitchFamily="34" charset="0"/>
              <a:buChar char="•"/>
            </a:pPr>
            <a:endParaRPr lang="en-US" sz="3200" dirty="0"/>
          </a:p>
        </p:txBody>
      </p:sp>
      <p:sp>
        <p:nvSpPr>
          <p:cNvPr id="7" name="Title 1">
            <a:extLst>
              <a:ext uri="{FF2B5EF4-FFF2-40B4-BE49-F238E27FC236}">
                <a16:creationId xmlns:a16="http://schemas.microsoft.com/office/drawing/2014/main" id="{6FCEFC9D-9A93-45C0-947F-207A7AC00E12}"/>
              </a:ext>
            </a:extLst>
          </p:cNvPr>
          <p:cNvSpPr>
            <a:spLocks noGrp="1"/>
          </p:cNvSpPr>
          <p:nvPr>
            <p:ph type="title"/>
          </p:nvPr>
        </p:nvSpPr>
        <p:spPr>
          <a:xfrm>
            <a:off x="551873" y="365125"/>
            <a:ext cx="10515600" cy="1079591"/>
          </a:xfrm>
        </p:spPr>
        <p:txBody>
          <a:bodyPr/>
          <a:lstStyle/>
          <a:p>
            <a:pPr algn="l"/>
            <a:r>
              <a:rPr lang="en-US" dirty="0"/>
              <a:t>Some Uses for Rays</a:t>
            </a:r>
          </a:p>
        </p:txBody>
      </p:sp>
      <p:grpSp>
        <p:nvGrpSpPr>
          <p:cNvPr id="25" name="Group 24">
            <a:extLst>
              <a:ext uri="{FF2B5EF4-FFF2-40B4-BE49-F238E27FC236}">
                <a16:creationId xmlns:a16="http://schemas.microsoft.com/office/drawing/2014/main" id="{637875F0-F8BB-4966-9807-36BE55C40117}"/>
              </a:ext>
            </a:extLst>
          </p:cNvPr>
          <p:cNvGrpSpPr/>
          <p:nvPr/>
        </p:nvGrpSpPr>
        <p:grpSpPr>
          <a:xfrm>
            <a:off x="6627952" y="4808113"/>
            <a:ext cx="4158113" cy="1751798"/>
            <a:chOff x="5938788" y="4908884"/>
            <a:chExt cx="4158113" cy="1751798"/>
          </a:xfrm>
        </p:grpSpPr>
        <p:sp>
          <p:nvSpPr>
            <p:cNvPr id="12" name="Freeform: Shape 11">
              <a:extLst>
                <a:ext uri="{FF2B5EF4-FFF2-40B4-BE49-F238E27FC236}">
                  <a16:creationId xmlns:a16="http://schemas.microsoft.com/office/drawing/2014/main" id="{E0DC72A9-5477-454D-8D86-03B1E4739E79}"/>
                </a:ext>
              </a:extLst>
            </p:cNvPr>
            <p:cNvSpPr/>
            <p:nvPr/>
          </p:nvSpPr>
          <p:spPr>
            <a:xfrm>
              <a:off x="5938788" y="4908884"/>
              <a:ext cx="3715351" cy="1751798"/>
            </a:xfrm>
            <a:custGeom>
              <a:avLst/>
              <a:gdLst>
                <a:gd name="connsiteX0" fmla="*/ 1203158 w 3715351"/>
                <a:gd name="connsiteY0" fmla="*/ 19251 h 1751798"/>
                <a:gd name="connsiteX1" fmla="*/ 2329313 w 3715351"/>
                <a:gd name="connsiteY1" fmla="*/ 1347537 h 1751798"/>
                <a:gd name="connsiteX2" fmla="*/ 3099334 w 3715351"/>
                <a:gd name="connsiteY2" fmla="*/ 0 h 1751798"/>
                <a:gd name="connsiteX3" fmla="*/ 3715351 w 3715351"/>
                <a:gd name="connsiteY3" fmla="*/ 1722922 h 1751798"/>
                <a:gd name="connsiteX4" fmla="*/ 0 w 3715351"/>
                <a:gd name="connsiteY4" fmla="*/ 1751798 h 1751798"/>
                <a:gd name="connsiteX5" fmla="*/ 298383 w 3715351"/>
                <a:gd name="connsiteY5" fmla="*/ 279133 h 1751798"/>
                <a:gd name="connsiteX6" fmla="*/ 1203158 w 3715351"/>
                <a:gd name="connsiteY6" fmla="*/ 19251 h 175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5351" h="1751798">
                  <a:moveTo>
                    <a:pt x="1203158" y="19251"/>
                  </a:moveTo>
                  <a:lnTo>
                    <a:pt x="2329313" y="1347537"/>
                  </a:lnTo>
                  <a:lnTo>
                    <a:pt x="3099334" y="0"/>
                  </a:lnTo>
                  <a:lnTo>
                    <a:pt x="3715351" y="1722922"/>
                  </a:lnTo>
                  <a:lnTo>
                    <a:pt x="0" y="1751798"/>
                  </a:lnTo>
                  <a:lnTo>
                    <a:pt x="298383" y="279133"/>
                  </a:lnTo>
                  <a:lnTo>
                    <a:pt x="1203158" y="19251"/>
                  </a:ln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4F77C43B-A95F-4428-BE65-78193E666C5C}"/>
                </a:ext>
              </a:extLst>
            </p:cNvPr>
            <p:cNvCxnSpPr/>
            <p:nvPr/>
          </p:nvCxnSpPr>
          <p:spPr>
            <a:xfrm flipV="1">
              <a:off x="6651057" y="5220777"/>
              <a:ext cx="3445844" cy="7988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2B086336-7ACD-4418-B54A-EC3B3FDE8C6E}"/>
                </a:ext>
              </a:extLst>
            </p:cNvPr>
            <p:cNvSpPr/>
            <p:nvPr/>
          </p:nvSpPr>
          <p:spPr>
            <a:xfrm flipH="1">
              <a:off x="6500261" y="5894545"/>
              <a:ext cx="261380" cy="2502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76723A23-030F-406E-82A7-B3895040A9E3}"/>
                </a:ext>
              </a:extLst>
            </p:cNvPr>
            <p:cNvSpPr/>
            <p:nvPr/>
          </p:nvSpPr>
          <p:spPr>
            <a:xfrm>
              <a:off x="7652084" y="5565345"/>
              <a:ext cx="288757" cy="284872"/>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422F4404-EF83-4779-99E1-6DC8F8930EFF}"/>
                </a:ext>
              </a:extLst>
            </p:cNvPr>
            <p:cNvSpPr/>
            <p:nvPr/>
          </p:nvSpPr>
          <p:spPr>
            <a:xfrm>
              <a:off x="8508731" y="5407543"/>
              <a:ext cx="288757" cy="284872"/>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5565A65D-E53B-42AD-B11B-25419DA82C44}"/>
                </a:ext>
              </a:extLst>
            </p:cNvPr>
            <p:cNvSpPr/>
            <p:nvPr/>
          </p:nvSpPr>
          <p:spPr>
            <a:xfrm>
              <a:off x="9081435" y="5265107"/>
              <a:ext cx="288757" cy="284872"/>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71D874A2-F14E-476D-8038-EE4E8F5B3055}"/>
              </a:ext>
            </a:extLst>
          </p:cNvPr>
          <p:cNvGrpSpPr/>
          <p:nvPr/>
        </p:nvGrpSpPr>
        <p:grpSpPr>
          <a:xfrm>
            <a:off x="6500261" y="943737"/>
            <a:ext cx="4333931" cy="1425004"/>
            <a:chOff x="6500261" y="943737"/>
            <a:chExt cx="4333931" cy="1425004"/>
          </a:xfrm>
        </p:grpSpPr>
        <p:cxnSp>
          <p:nvCxnSpPr>
            <p:cNvPr id="10" name="Straight Arrow Connector 9">
              <a:extLst>
                <a:ext uri="{FF2B5EF4-FFF2-40B4-BE49-F238E27FC236}">
                  <a16:creationId xmlns:a16="http://schemas.microsoft.com/office/drawing/2014/main" id="{2FBA4BA7-3A58-4FCD-BAAC-CD014FB7DF9F}"/>
                </a:ext>
              </a:extLst>
            </p:cNvPr>
            <p:cNvCxnSpPr/>
            <p:nvPr/>
          </p:nvCxnSpPr>
          <p:spPr>
            <a:xfrm flipV="1">
              <a:off x="6651057" y="1444716"/>
              <a:ext cx="3445844" cy="7988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2B0B916-80B1-4D00-A21A-344242BABFFF}"/>
                </a:ext>
              </a:extLst>
            </p:cNvPr>
            <p:cNvSpPr/>
            <p:nvPr/>
          </p:nvSpPr>
          <p:spPr>
            <a:xfrm flipH="1">
              <a:off x="6500261" y="2118484"/>
              <a:ext cx="261380" cy="2502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Cylinder 20">
              <a:extLst>
                <a:ext uri="{FF2B5EF4-FFF2-40B4-BE49-F238E27FC236}">
                  <a16:creationId xmlns:a16="http://schemas.microsoft.com/office/drawing/2014/main" id="{AA40D63C-18FD-48CE-A9E1-17EBC270A010}"/>
                </a:ext>
              </a:extLst>
            </p:cNvPr>
            <p:cNvSpPr/>
            <p:nvPr/>
          </p:nvSpPr>
          <p:spPr>
            <a:xfrm>
              <a:off x="10083424" y="943737"/>
              <a:ext cx="750768" cy="914401"/>
            </a:xfrm>
            <a:prstGeom prst="can">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302AEF8-B84D-45AF-BBF6-547004A33513}"/>
              </a:ext>
            </a:extLst>
          </p:cNvPr>
          <p:cNvGrpSpPr/>
          <p:nvPr/>
        </p:nvGrpSpPr>
        <p:grpSpPr>
          <a:xfrm>
            <a:off x="6790619" y="3085191"/>
            <a:ext cx="3724979" cy="1049154"/>
            <a:chOff x="6500261" y="3070458"/>
            <a:chExt cx="3724979" cy="1049154"/>
          </a:xfrm>
        </p:grpSpPr>
        <p:cxnSp>
          <p:nvCxnSpPr>
            <p:cNvPr id="13" name="Straight Arrow Connector 12">
              <a:extLst>
                <a:ext uri="{FF2B5EF4-FFF2-40B4-BE49-F238E27FC236}">
                  <a16:creationId xmlns:a16="http://schemas.microsoft.com/office/drawing/2014/main" id="{100D2188-511E-482F-8937-6D162EC49606}"/>
                </a:ext>
              </a:extLst>
            </p:cNvPr>
            <p:cNvCxnSpPr/>
            <p:nvPr/>
          </p:nvCxnSpPr>
          <p:spPr>
            <a:xfrm flipV="1">
              <a:off x="6651057" y="3195587"/>
              <a:ext cx="3445844" cy="7988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4EF59B4-368C-4865-8F92-6379C7A6E9D5}"/>
                </a:ext>
              </a:extLst>
            </p:cNvPr>
            <p:cNvSpPr/>
            <p:nvPr/>
          </p:nvSpPr>
          <p:spPr>
            <a:xfrm flipH="1">
              <a:off x="6500261" y="3869355"/>
              <a:ext cx="261380" cy="2502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B791EE-F480-48FC-9E89-CE9391D025A4}"/>
                </a:ext>
              </a:extLst>
            </p:cNvPr>
            <p:cNvSpPr/>
            <p:nvPr/>
          </p:nvSpPr>
          <p:spPr>
            <a:xfrm flipH="1">
              <a:off x="9963860" y="3070458"/>
              <a:ext cx="261380" cy="250257"/>
            </a:xfrm>
            <a:prstGeom prst="ellipse">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00B0F0"/>
                </a:solidFill>
              </a:endParaRPr>
            </a:p>
          </p:txBody>
        </p:sp>
        <p:sp>
          <p:nvSpPr>
            <p:cNvPr id="24" name="Cube 23">
              <a:extLst>
                <a:ext uri="{FF2B5EF4-FFF2-40B4-BE49-F238E27FC236}">
                  <a16:creationId xmlns:a16="http://schemas.microsoft.com/office/drawing/2014/main" id="{1DE31A34-CA27-422A-87EE-1EACA56EB6A2}"/>
                </a:ext>
              </a:extLst>
            </p:cNvPr>
            <p:cNvSpPr/>
            <p:nvPr/>
          </p:nvSpPr>
          <p:spPr>
            <a:xfrm>
              <a:off x="7940841" y="3320715"/>
              <a:ext cx="731521" cy="664144"/>
            </a:xfrm>
            <a:prstGeom prst="cube">
              <a:avLst/>
            </a:prstGeom>
            <a:solidFill>
              <a:srgbClr val="FFC000">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20533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074" name="Picture 2">
            <a:extLst>
              <a:ext uri="{FF2B5EF4-FFF2-40B4-BE49-F238E27FC236}">
                <a16:creationId xmlns:a16="http://schemas.microsoft.com/office/drawing/2014/main" id="{2A33E176-1FD9-416A-B9E4-8D0370160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419" y="1334311"/>
            <a:ext cx="4382266" cy="2465025"/>
          </a:xfrm>
          <a:prstGeom prst="rect">
            <a:avLst/>
          </a:prstGeom>
          <a:noFill/>
          <a:extLst>
            <a:ext uri="{909E8E84-426E-40DD-AFC4-6F175D3DCCD1}">
              <a14:hiddenFill xmlns:a14="http://schemas.microsoft.com/office/drawing/2010/main">
                <a:solidFill>
                  <a:srgbClr val="FFFFFF"/>
                </a:solidFill>
              </a14:hiddenFill>
            </a:ext>
          </a:extLst>
        </p:spPr>
      </p:pic>
      <p:sp>
        <p:nvSpPr>
          <p:cNvPr id="385" name="Google Shape;385;p10"/>
          <p:cNvSpPr txBox="1"/>
          <p:nvPr/>
        </p:nvSpPr>
        <p:spPr>
          <a:xfrm>
            <a:off x="503689" y="1363597"/>
            <a:ext cx="1410193" cy="387735"/>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2133" dirty="0">
                <a:solidFill>
                  <a:schemeClr val="dk1"/>
                </a:solidFill>
                <a:latin typeface="Calibri"/>
                <a:ea typeface="Calibri"/>
                <a:cs typeface="Calibri"/>
                <a:sym typeface="Calibri"/>
              </a:rPr>
              <a:t>Reflections</a:t>
            </a:r>
            <a:endParaRPr dirty="0"/>
          </a:p>
        </p:txBody>
      </p:sp>
      <p:sp>
        <p:nvSpPr>
          <p:cNvPr id="386" name="Google Shape;386;p10"/>
          <p:cNvSpPr txBox="1">
            <a:spLocks noGrp="1"/>
          </p:cNvSpPr>
          <p:nvPr>
            <p:ph type="title"/>
          </p:nvPr>
        </p:nvSpPr>
        <p:spPr>
          <a:xfrm>
            <a:off x="420624" y="594360"/>
            <a:ext cx="11084560" cy="6565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dirty="0">
                <a:latin typeface="Calibri"/>
                <a:ea typeface="Calibri"/>
                <a:cs typeface="Calibri"/>
                <a:sym typeface="Calibri"/>
              </a:rPr>
              <a:t>Ray Tracing Techniques</a:t>
            </a:r>
            <a:endParaRPr dirty="0"/>
          </a:p>
        </p:txBody>
      </p:sp>
      <p:sp>
        <p:nvSpPr>
          <p:cNvPr id="387" name="Google Shape;387;p10"/>
          <p:cNvSpPr txBox="1"/>
          <p:nvPr/>
        </p:nvSpPr>
        <p:spPr>
          <a:xfrm>
            <a:off x="6459286" y="502289"/>
            <a:ext cx="2770951" cy="387735"/>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2133" dirty="0">
                <a:solidFill>
                  <a:schemeClr val="dk1"/>
                </a:solidFill>
                <a:latin typeface="Calibri"/>
                <a:ea typeface="Calibri"/>
                <a:cs typeface="Calibri"/>
                <a:sym typeface="Calibri"/>
              </a:rPr>
              <a:t>Global Illumination (GI)</a:t>
            </a:r>
            <a:endParaRPr dirty="0"/>
          </a:p>
        </p:txBody>
      </p:sp>
      <p:grpSp>
        <p:nvGrpSpPr>
          <p:cNvPr id="388" name="Google Shape;388;p10"/>
          <p:cNvGrpSpPr/>
          <p:nvPr/>
        </p:nvGrpSpPr>
        <p:grpSpPr>
          <a:xfrm>
            <a:off x="6632413" y="3749560"/>
            <a:ext cx="4231666" cy="2805622"/>
            <a:chOff x="4676512" y="4126626"/>
            <a:chExt cx="3762031" cy="2494251"/>
          </a:xfrm>
        </p:grpSpPr>
        <p:pic>
          <p:nvPicPr>
            <p:cNvPr id="389" name="Google Shape;389;p10"/>
            <p:cNvPicPr preferRelativeResize="0"/>
            <p:nvPr/>
          </p:nvPicPr>
          <p:blipFill rotWithShape="1">
            <a:blip r:embed="rId4">
              <a:alphaModFix/>
            </a:blip>
            <a:srcRect/>
            <a:stretch/>
          </p:blipFill>
          <p:spPr>
            <a:xfrm>
              <a:off x="4698855" y="4126626"/>
              <a:ext cx="3739688" cy="2494251"/>
            </a:xfrm>
            <a:prstGeom prst="rect">
              <a:avLst/>
            </a:prstGeom>
            <a:noFill/>
            <a:ln>
              <a:noFill/>
            </a:ln>
          </p:spPr>
        </p:pic>
        <p:sp>
          <p:nvSpPr>
            <p:cNvPr id="390" name="Google Shape;390;p10"/>
            <p:cNvSpPr txBox="1"/>
            <p:nvPr/>
          </p:nvSpPr>
          <p:spPr>
            <a:xfrm>
              <a:off x="4676512" y="6256168"/>
              <a:ext cx="2816634" cy="3216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lt1"/>
                  </a:solidFill>
                  <a:latin typeface="Calibri"/>
                  <a:ea typeface="Calibri"/>
                  <a:cs typeface="Calibri"/>
                  <a:sym typeface="Calibri"/>
                </a:rPr>
                <a:t>Shadow of the Tomb Raider</a:t>
              </a:r>
              <a:endParaRPr i="1"/>
            </a:p>
          </p:txBody>
        </p:sp>
      </p:grpSp>
      <p:grpSp>
        <p:nvGrpSpPr>
          <p:cNvPr id="391" name="Google Shape;391;p10"/>
          <p:cNvGrpSpPr/>
          <p:nvPr/>
        </p:nvGrpSpPr>
        <p:grpSpPr>
          <a:xfrm>
            <a:off x="6492444" y="980830"/>
            <a:ext cx="4958367" cy="2580083"/>
            <a:chOff x="6492444" y="980830"/>
            <a:chExt cx="4958367" cy="2580083"/>
          </a:xfrm>
        </p:grpSpPr>
        <p:pic>
          <p:nvPicPr>
            <p:cNvPr id="392" name="Google Shape;392;p10"/>
            <p:cNvPicPr preferRelativeResize="0"/>
            <p:nvPr/>
          </p:nvPicPr>
          <p:blipFill rotWithShape="1">
            <a:blip r:embed="rId5">
              <a:alphaModFix/>
            </a:blip>
            <a:srcRect/>
            <a:stretch/>
          </p:blipFill>
          <p:spPr>
            <a:xfrm>
              <a:off x="6492444" y="980830"/>
              <a:ext cx="4958367" cy="2580083"/>
            </a:xfrm>
            <a:prstGeom prst="rect">
              <a:avLst/>
            </a:prstGeom>
            <a:noFill/>
            <a:ln>
              <a:noFill/>
            </a:ln>
          </p:spPr>
        </p:pic>
        <p:sp>
          <p:nvSpPr>
            <p:cNvPr id="393" name="Google Shape;393;p10"/>
            <p:cNvSpPr txBox="1"/>
            <p:nvPr/>
          </p:nvSpPr>
          <p:spPr>
            <a:xfrm>
              <a:off x="6492444" y="3099510"/>
              <a:ext cx="1710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lt1"/>
                  </a:solidFill>
                  <a:latin typeface="Calibri"/>
                  <a:ea typeface="Calibri"/>
                  <a:cs typeface="Calibri"/>
                  <a:sym typeface="Calibri"/>
                </a:rPr>
                <a:t>Metro Exodus</a:t>
              </a:r>
              <a:endParaRPr i="1"/>
            </a:p>
          </p:txBody>
        </p:sp>
      </p:grpSp>
      <p:grpSp>
        <p:nvGrpSpPr>
          <p:cNvPr id="394" name="Google Shape;394;p10"/>
          <p:cNvGrpSpPr/>
          <p:nvPr/>
        </p:nvGrpSpPr>
        <p:grpSpPr>
          <a:xfrm>
            <a:off x="558062" y="3975099"/>
            <a:ext cx="4054100" cy="2580083"/>
            <a:chOff x="404717" y="2478326"/>
            <a:chExt cx="3777263" cy="2403900"/>
          </a:xfrm>
        </p:grpSpPr>
        <p:pic>
          <p:nvPicPr>
            <p:cNvPr id="395" name="Google Shape;395;p10" descr="Image result for nvidia rtx battlefield 5"/>
            <p:cNvPicPr preferRelativeResize="0"/>
            <p:nvPr/>
          </p:nvPicPr>
          <p:blipFill rotWithShape="1">
            <a:blip r:embed="rId6">
              <a:alphaModFix/>
            </a:blip>
            <a:srcRect t="27632" b="6282"/>
            <a:stretch/>
          </p:blipFill>
          <p:spPr>
            <a:xfrm>
              <a:off x="404717" y="2478326"/>
              <a:ext cx="3621459" cy="2403900"/>
            </a:xfrm>
            <a:prstGeom prst="rect">
              <a:avLst/>
            </a:prstGeom>
            <a:noFill/>
            <a:ln>
              <a:noFill/>
            </a:ln>
          </p:spPr>
        </p:pic>
        <p:sp>
          <p:nvSpPr>
            <p:cNvPr id="396" name="Google Shape;396;p10"/>
            <p:cNvSpPr txBox="1"/>
            <p:nvPr/>
          </p:nvSpPr>
          <p:spPr>
            <a:xfrm>
              <a:off x="2663616" y="4512894"/>
              <a:ext cx="15183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lt1"/>
                  </a:solidFill>
                  <a:latin typeface="Calibri"/>
                  <a:ea typeface="Calibri"/>
                  <a:cs typeface="Calibri"/>
                  <a:sym typeface="Calibri"/>
                </a:rPr>
                <a:t>Battlefield V</a:t>
              </a:r>
              <a:endParaRPr i="1"/>
            </a:p>
          </p:txBody>
        </p:sp>
      </p:grpSp>
      <p:sp>
        <p:nvSpPr>
          <p:cNvPr id="397" name="Google Shape;397;p10"/>
          <p:cNvSpPr txBox="1"/>
          <p:nvPr/>
        </p:nvSpPr>
        <p:spPr>
          <a:xfrm>
            <a:off x="10864079" y="6263640"/>
            <a:ext cx="1173463" cy="387735"/>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2133" dirty="0">
                <a:solidFill>
                  <a:schemeClr val="dk1"/>
                </a:solidFill>
                <a:latin typeface="Calibri"/>
                <a:ea typeface="Calibri"/>
                <a:cs typeface="Calibri"/>
                <a:sym typeface="Calibri"/>
              </a:rPr>
              <a:t>Shadows</a:t>
            </a:r>
            <a:endParaRPr dirty="0"/>
          </a:p>
        </p:txBody>
      </p:sp>
      <p:sp>
        <p:nvSpPr>
          <p:cNvPr id="17" name="Google Shape;387;p10">
            <a:extLst>
              <a:ext uri="{FF2B5EF4-FFF2-40B4-BE49-F238E27FC236}">
                <a16:creationId xmlns:a16="http://schemas.microsoft.com/office/drawing/2014/main" id="{AEAD0115-50E8-4A51-A073-445E42BCB8FF}"/>
              </a:ext>
            </a:extLst>
          </p:cNvPr>
          <p:cNvSpPr txBox="1"/>
          <p:nvPr/>
        </p:nvSpPr>
        <p:spPr>
          <a:xfrm>
            <a:off x="3903734" y="3388003"/>
            <a:ext cx="2770951" cy="369291"/>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None/>
            </a:pPr>
            <a:r>
              <a:rPr lang="en-US" sz="2000" b="1" i="1" dirty="0">
                <a:solidFill>
                  <a:schemeClr val="bg1"/>
                </a:solidFill>
                <a:latin typeface="Calibri"/>
                <a:ea typeface="Calibri"/>
                <a:cs typeface="Calibri"/>
                <a:sym typeface="Calibri"/>
              </a:rPr>
              <a:t>Cyberpunk 2077</a:t>
            </a:r>
            <a:endParaRPr sz="2000" b="1" i="1"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DAB74CD-4281-4253-B9FB-F3773030F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19" y="1391362"/>
            <a:ext cx="8186675" cy="49120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EE967E-0EAC-4E57-96FF-345C0D87FE23}"/>
              </a:ext>
            </a:extLst>
          </p:cNvPr>
          <p:cNvSpPr txBox="1"/>
          <p:nvPr/>
        </p:nvSpPr>
        <p:spPr>
          <a:xfrm>
            <a:off x="9085592" y="4826039"/>
            <a:ext cx="2752825" cy="1477328"/>
          </a:xfrm>
          <a:prstGeom prst="rect">
            <a:avLst/>
          </a:prstGeom>
          <a:noFill/>
        </p:spPr>
        <p:txBody>
          <a:bodyPr wrap="square" rtlCol="0">
            <a:spAutoFit/>
          </a:bodyPr>
          <a:lstStyle/>
          <a:p>
            <a:r>
              <a:rPr lang="en-US" dirty="0"/>
              <a:t>Rasterization &amp; ray tracing hybrid, </a:t>
            </a:r>
            <a:r>
              <a:rPr lang="en-US" dirty="0" err="1"/>
              <a:t>Playstation</a:t>
            </a:r>
            <a:r>
              <a:rPr lang="en-US" dirty="0"/>
              <a:t> 5</a:t>
            </a:r>
          </a:p>
          <a:p>
            <a:endParaRPr lang="en-US" dirty="0"/>
          </a:p>
          <a:p>
            <a:r>
              <a:rPr lang="en-US" sz="1800" b="1" i="1" dirty="0">
                <a:solidFill>
                  <a:schemeClr val="dk1"/>
                </a:solidFill>
                <a:latin typeface="Calibri"/>
                <a:ea typeface="Calibri"/>
                <a:cs typeface="Calibri"/>
                <a:sym typeface="Calibri"/>
              </a:rPr>
              <a:t>The Matrix Awakens</a:t>
            </a:r>
            <a:endParaRPr lang="en-US" i="1" dirty="0"/>
          </a:p>
          <a:p>
            <a:r>
              <a:rPr lang="en-US" i="1" dirty="0"/>
              <a:t>from Epic on Unreal Engine</a:t>
            </a:r>
          </a:p>
        </p:txBody>
      </p:sp>
      <p:sp>
        <p:nvSpPr>
          <p:cNvPr id="7" name="Title 1">
            <a:extLst>
              <a:ext uri="{FF2B5EF4-FFF2-40B4-BE49-F238E27FC236}">
                <a16:creationId xmlns:a16="http://schemas.microsoft.com/office/drawing/2014/main" id="{6FCEFC9D-9A93-45C0-947F-207A7AC00E12}"/>
              </a:ext>
            </a:extLst>
          </p:cNvPr>
          <p:cNvSpPr>
            <a:spLocks noGrp="1"/>
          </p:cNvSpPr>
          <p:nvPr>
            <p:ph type="title"/>
          </p:nvPr>
        </p:nvSpPr>
        <p:spPr>
          <a:xfrm>
            <a:off x="551873" y="365125"/>
            <a:ext cx="10515600" cy="1079591"/>
          </a:xfrm>
        </p:spPr>
        <p:txBody>
          <a:bodyPr/>
          <a:lstStyle/>
          <a:p>
            <a:pPr algn="l"/>
            <a:r>
              <a:rPr lang="en-US" dirty="0"/>
              <a:t>Ray Tracing: Media &amp; Entertainment</a:t>
            </a:r>
          </a:p>
        </p:txBody>
      </p:sp>
    </p:spTree>
    <p:extLst>
      <p:ext uri="{BB962C8B-B14F-4D97-AF65-F5344CB8AC3E}">
        <p14:creationId xmlns:p14="http://schemas.microsoft.com/office/powerpoint/2010/main" val="10811211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3594-EBAD-491E-917B-F0F348439CC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Ray Tracing: Architectural Design</a:t>
            </a:r>
          </a:p>
        </p:txBody>
      </p:sp>
      <p:pic>
        <p:nvPicPr>
          <p:cNvPr id="4" name="Picture 3">
            <a:extLst>
              <a:ext uri="{FF2B5EF4-FFF2-40B4-BE49-F238E27FC236}">
                <a16:creationId xmlns:a16="http://schemas.microsoft.com/office/drawing/2014/main" id="{7F55516A-79E0-4DB3-ACFC-AFB25024EF64}"/>
              </a:ext>
            </a:extLst>
          </p:cNvPr>
          <p:cNvPicPr>
            <a:picLocks noChangeAspect="1"/>
          </p:cNvPicPr>
          <p:nvPr/>
        </p:nvPicPr>
        <p:blipFill>
          <a:blip r:embed="rId2"/>
          <a:stretch>
            <a:fillRect/>
          </a:stretch>
        </p:blipFill>
        <p:spPr>
          <a:xfrm>
            <a:off x="838200" y="1690688"/>
            <a:ext cx="2620475" cy="4761345"/>
          </a:xfrm>
          <a:prstGeom prst="rect">
            <a:avLst/>
          </a:prstGeom>
        </p:spPr>
      </p:pic>
      <p:sp>
        <p:nvSpPr>
          <p:cNvPr id="6" name="TextBox 5">
            <a:extLst>
              <a:ext uri="{FF2B5EF4-FFF2-40B4-BE49-F238E27FC236}">
                <a16:creationId xmlns:a16="http://schemas.microsoft.com/office/drawing/2014/main" id="{F3CF4B4F-37F9-4641-B585-473806B04E2C}"/>
              </a:ext>
            </a:extLst>
          </p:cNvPr>
          <p:cNvSpPr txBox="1"/>
          <p:nvPr/>
        </p:nvSpPr>
        <p:spPr>
          <a:xfrm>
            <a:off x="7111513" y="5846544"/>
            <a:ext cx="5080487" cy="646331"/>
          </a:xfrm>
          <a:prstGeom prst="rect">
            <a:avLst/>
          </a:prstGeom>
          <a:noFill/>
        </p:spPr>
        <p:txBody>
          <a:bodyPr wrap="square" rtlCol="0">
            <a:spAutoFit/>
          </a:bodyPr>
          <a:lstStyle/>
          <a:p>
            <a:r>
              <a:rPr lang="en-US" i="1" dirty="0"/>
              <a:t>World Trade Center,</a:t>
            </a:r>
          </a:p>
          <a:p>
            <a:r>
              <a:rPr lang="en-US" i="1" dirty="0"/>
              <a:t>from “Ray Tracing: A Tool for All,” by Jon Peddie </a:t>
            </a:r>
          </a:p>
        </p:txBody>
      </p:sp>
      <p:pic>
        <p:nvPicPr>
          <p:cNvPr id="8" name="Picture 7">
            <a:extLst>
              <a:ext uri="{FF2B5EF4-FFF2-40B4-BE49-F238E27FC236}">
                <a16:creationId xmlns:a16="http://schemas.microsoft.com/office/drawing/2014/main" id="{9876B276-0992-4FBC-AE96-BE050781B34E}"/>
              </a:ext>
            </a:extLst>
          </p:cNvPr>
          <p:cNvPicPr>
            <a:picLocks noChangeAspect="1"/>
          </p:cNvPicPr>
          <p:nvPr/>
        </p:nvPicPr>
        <p:blipFill>
          <a:blip r:embed="rId3"/>
          <a:stretch>
            <a:fillRect/>
          </a:stretch>
        </p:blipFill>
        <p:spPr>
          <a:xfrm>
            <a:off x="3741492" y="1674594"/>
            <a:ext cx="3054652" cy="4761344"/>
          </a:xfrm>
          <a:prstGeom prst="rect">
            <a:avLst/>
          </a:prstGeom>
        </p:spPr>
      </p:pic>
    </p:spTree>
    <p:extLst>
      <p:ext uri="{BB962C8B-B14F-4D97-AF65-F5344CB8AC3E}">
        <p14:creationId xmlns:p14="http://schemas.microsoft.com/office/powerpoint/2010/main" val="3712525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EE967E-0EAC-4E57-96FF-345C0D87FE23}"/>
              </a:ext>
            </a:extLst>
          </p:cNvPr>
          <p:cNvSpPr txBox="1"/>
          <p:nvPr/>
        </p:nvSpPr>
        <p:spPr>
          <a:xfrm>
            <a:off x="9255294" y="4826039"/>
            <a:ext cx="2752825" cy="1200329"/>
          </a:xfrm>
          <a:prstGeom prst="rect">
            <a:avLst/>
          </a:prstGeom>
          <a:noFill/>
        </p:spPr>
        <p:txBody>
          <a:bodyPr wrap="square" rtlCol="0">
            <a:spAutoFit/>
          </a:bodyPr>
          <a:lstStyle/>
          <a:p>
            <a:r>
              <a:rPr lang="en-US" dirty="0"/>
              <a:t>Bentley Motors virtual showroom, 110+ GB data, using the open source </a:t>
            </a:r>
            <a:r>
              <a:rPr lang="en-US" dirty="0" err="1"/>
              <a:t>OSPRay</a:t>
            </a:r>
            <a:r>
              <a:rPr lang="en-US" dirty="0"/>
              <a:t> Studio application</a:t>
            </a:r>
          </a:p>
        </p:txBody>
      </p:sp>
      <p:sp>
        <p:nvSpPr>
          <p:cNvPr id="7" name="Title 1">
            <a:extLst>
              <a:ext uri="{FF2B5EF4-FFF2-40B4-BE49-F238E27FC236}">
                <a16:creationId xmlns:a16="http://schemas.microsoft.com/office/drawing/2014/main" id="{6FCEFC9D-9A93-45C0-947F-207A7AC00E12}"/>
              </a:ext>
            </a:extLst>
          </p:cNvPr>
          <p:cNvSpPr>
            <a:spLocks noGrp="1"/>
          </p:cNvSpPr>
          <p:nvPr>
            <p:ph type="title"/>
          </p:nvPr>
        </p:nvSpPr>
        <p:spPr>
          <a:xfrm>
            <a:off x="551873" y="365125"/>
            <a:ext cx="10515600" cy="1079591"/>
          </a:xfrm>
        </p:spPr>
        <p:txBody>
          <a:bodyPr/>
          <a:lstStyle/>
          <a:p>
            <a:pPr algn="l"/>
            <a:r>
              <a:rPr lang="en-US" dirty="0"/>
              <a:t>Ray Tracing: Industrial Design</a:t>
            </a:r>
          </a:p>
        </p:txBody>
      </p:sp>
      <p:pic>
        <p:nvPicPr>
          <p:cNvPr id="3" name="Picture 2" descr="A group of cars parked in a large room&#10;&#10;Description automatically generated with low confidence">
            <a:extLst>
              <a:ext uri="{FF2B5EF4-FFF2-40B4-BE49-F238E27FC236}">
                <a16:creationId xmlns:a16="http://schemas.microsoft.com/office/drawing/2014/main" id="{6B9391EB-A2A7-4B9C-B2B8-62A5584D2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08" y="1339315"/>
            <a:ext cx="8429951" cy="4687053"/>
          </a:xfrm>
          <a:prstGeom prst="rect">
            <a:avLst/>
          </a:prstGeom>
        </p:spPr>
      </p:pic>
    </p:spTree>
    <p:extLst>
      <p:ext uri="{BB962C8B-B14F-4D97-AF65-F5344CB8AC3E}">
        <p14:creationId xmlns:p14="http://schemas.microsoft.com/office/powerpoint/2010/main" val="1520415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10"/>
          <p:cNvSpPr txBox="1">
            <a:spLocks noGrp="1"/>
          </p:cNvSpPr>
          <p:nvPr>
            <p:ph type="sldNum" idx="12"/>
          </p:nvPr>
        </p:nvSpPr>
        <p:spPr>
          <a:xfrm>
            <a:off x="12050889" y="6498167"/>
            <a:ext cx="141000" cy="141000"/>
          </a:xfrm>
          <a:prstGeom prst="rect">
            <a:avLst/>
          </a:prstGeom>
          <a:noFill/>
          <a:ln>
            <a:noFill/>
          </a:ln>
        </p:spPr>
        <p:txBody>
          <a:bodyPr spcFirstLastPara="1" wrap="square" lIns="101575" tIns="50775" rIns="101575" bIns="50775" anchor="t" anchorCtr="0">
            <a:noAutofit/>
          </a:bodyPr>
          <a:lstStyle/>
          <a:p>
            <a:pPr marL="0" lvl="0" indent="0" algn="l" rtl="0">
              <a:spcBef>
                <a:spcPts val="0"/>
              </a:spcBef>
              <a:spcAft>
                <a:spcPts val="0"/>
              </a:spcAft>
              <a:buNone/>
            </a:pPr>
            <a:fld id="{00000000-1234-1234-1234-123412341234}" type="slidenum">
              <a:rPr lang="en-US" sz="2000">
                <a:solidFill>
                  <a:schemeClr val="lt1"/>
                </a:solidFill>
                <a:latin typeface="Arial"/>
                <a:ea typeface="Arial"/>
                <a:cs typeface="Arial"/>
                <a:sym typeface="Arial"/>
              </a:rPr>
              <a:t>37</a:t>
            </a:fld>
            <a:endParaRPr sz="2000">
              <a:solidFill>
                <a:schemeClr val="lt1"/>
              </a:solidFill>
              <a:latin typeface="Arial"/>
              <a:ea typeface="Arial"/>
              <a:cs typeface="Arial"/>
              <a:sym typeface="Arial"/>
            </a:endParaRPr>
          </a:p>
        </p:txBody>
      </p:sp>
      <p:pic>
        <p:nvPicPr>
          <p:cNvPr id="3" name="Picture 2" descr="Graphical user interface&#10;&#10;Description automatically generated">
            <a:extLst>
              <a:ext uri="{FF2B5EF4-FFF2-40B4-BE49-F238E27FC236}">
                <a16:creationId xmlns:a16="http://schemas.microsoft.com/office/drawing/2014/main" id="{64DCE301-36A4-46B9-8285-AB02BD7BD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20" y="1485669"/>
            <a:ext cx="6511727" cy="5231331"/>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94DE17FF-A6FB-42B4-9336-484782D16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3938" y="1497542"/>
            <a:ext cx="4384341" cy="5207645"/>
          </a:xfrm>
          <a:prstGeom prst="rect">
            <a:avLst/>
          </a:prstGeom>
        </p:spPr>
      </p:pic>
      <p:sp>
        <p:nvSpPr>
          <p:cNvPr id="6" name="Title 1">
            <a:extLst>
              <a:ext uri="{FF2B5EF4-FFF2-40B4-BE49-F238E27FC236}">
                <a16:creationId xmlns:a16="http://schemas.microsoft.com/office/drawing/2014/main" id="{81918787-87A2-43B0-8659-C57E6C2CCF3D}"/>
              </a:ext>
            </a:extLst>
          </p:cNvPr>
          <p:cNvSpPr txBox="1">
            <a:spLocks/>
          </p:cNvSpPr>
          <p:nvPr/>
        </p:nvSpPr>
        <p:spPr>
          <a:xfrm>
            <a:off x="553720" y="557630"/>
            <a:ext cx="10515600" cy="10795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Ray Tracing: Scientific Visualization</a:t>
            </a:r>
          </a:p>
        </p:txBody>
      </p:sp>
    </p:spTree>
    <p:extLst>
      <p:ext uri="{BB962C8B-B14F-4D97-AF65-F5344CB8AC3E}">
        <p14:creationId xmlns:p14="http://schemas.microsoft.com/office/powerpoint/2010/main" val="2403401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10"/>
          <p:cNvSpPr txBox="1">
            <a:spLocks noGrp="1"/>
          </p:cNvSpPr>
          <p:nvPr>
            <p:ph type="sldNum" idx="12"/>
          </p:nvPr>
        </p:nvSpPr>
        <p:spPr>
          <a:xfrm>
            <a:off x="12050889" y="6498167"/>
            <a:ext cx="141000" cy="141000"/>
          </a:xfrm>
          <a:prstGeom prst="rect">
            <a:avLst/>
          </a:prstGeom>
          <a:noFill/>
          <a:ln>
            <a:noFill/>
          </a:ln>
        </p:spPr>
        <p:txBody>
          <a:bodyPr spcFirstLastPara="1" wrap="square" lIns="101575" tIns="50775" rIns="101575" bIns="50775" anchor="t" anchorCtr="0">
            <a:noAutofit/>
          </a:bodyPr>
          <a:lstStyle/>
          <a:p>
            <a:pPr marL="0" lvl="0" indent="0" algn="l" rtl="0">
              <a:spcBef>
                <a:spcPts val="0"/>
              </a:spcBef>
              <a:spcAft>
                <a:spcPts val="0"/>
              </a:spcAft>
              <a:buNone/>
            </a:pPr>
            <a:fld id="{00000000-1234-1234-1234-123412341234}" type="slidenum">
              <a:rPr lang="en-US" sz="2000">
                <a:solidFill>
                  <a:schemeClr val="lt1"/>
                </a:solidFill>
                <a:latin typeface="Arial"/>
                <a:ea typeface="Arial"/>
                <a:cs typeface="Arial"/>
                <a:sym typeface="Arial"/>
              </a:rPr>
              <a:t>38</a:t>
            </a:fld>
            <a:endParaRPr sz="2000">
              <a:solidFill>
                <a:schemeClr val="lt1"/>
              </a:solidFill>
              <a:latin typeface="Arial"/>
              <a:ea typeface="Arial"/>
              <a:cs typeface="Arial"/>
              <a:sym typeface="Arial"/>
            </a:endParaRPr>
          </a:p>
        </p:txBody>
      </p:sp>
      <p:sp>
        <p:nvSpPr>
          <p:cNvPr id="6" name="Title 1">
            <a:extLst>
              <a:ext uri="{FF2B5EF4-FFF2-40B4-BE49-F238E27FC236}">
                <a16:creationId xmlns:a16="http://schemas.microsoft.com/office/drawing/2014/main" id="{81918787-87A2-43B0-8659-C57E6C2CCF3D}"/>
              </a:ext>
            </a:extLst>
          </p:cNvPr>
          <p:cNvSpPr txBox="1">
            <a:spLocks/>
          </p:cNvSpPr>
          <p:nvPr/>
        </p:nvSpPr>
        <p:spPr>
          <a:xfrm>
            <a:off x="553720" y="557630"/>
            <a:ext cx="10515600" cy="10795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Ray Tracing: Scientific Visualization</a:t>
            </a:r>
          </a:p>
        </p:txBody>
      </p:sp>
      <p:sp>
        <p:nvSpPr>
          <p:cNvPr id="9" name="TextBox 8">
            <a:extLst>
              <a:ext uri="{FF2B5EF4-FFF2-40B4-BE49-F238E27FC236}">
                <a16:creationId xmlns:a16="http://schemas.microsoft.com/office/drawing/2014/main" id="{DE6212DF-BCE1-4C13-BE37-9AAB0C1476C6}"/>
              </a:ext>
            </a:extLst>
          </p:cNvPr>
          <p:cNvSpPr txBox="1"/>
          <p:nvPr/>
        </p:nvSpPr>
        <p:spPr>
          <a:xfrm>
            <a:off x="4562374" y="6343491"/>
            <a:ext cx="6102417" cy="338554"/>
          </a:xfrm>
          <a:prstGeom prst="rect">
            <a:avLst/>
          </a:prstGeom>
          <a:noFill/>
        </p:spPr>
        <p:txBody>
          <a:bodyPr wrap="square" rtlCol="0">
            <a:spAutoFit/>
          </a:bodyPr>
          <a:lstStyle/>
          <a:p>
            <a:r>
              <a:rPr lang="en-US" sz="1600" b="0" i="0" dirty="0">
                <a:solidFill>
                  <a:srgbClr val="030303"/>
                </a:solidFill>
                <a:effectLst/>
                <a:latin typeface="Roboto" panose="02000000000000000000" pitchFamily="2" charset="0"/>
              </a:rPr>
              <a:t>Supercell thunderstorm </a:t>
            </a:r>
            <a:r>
              <a:rPr lang="en-US" sz="1600" dirty="0">
                <a:solidFill>
                  <a:srgbClr val="030303"/>
                </a:solidFill>
                <a:latin typeface="Roboto" panose="02000000000000000000" pitchFamily="2" charset="0"/>
              </a:rPr>
              <a:t>visualization, </a:t>
            </a:r>
            <a:r>
              <a:rPr lang="en-US" sz="1600" b="0" i="0" dirty="0">
                <a:solidFill>
                  <a:srgbClr val="030303"/>
                </a:solidFill>
                <a:effectLst/>
                <a:latin typeface="Roboto" panose="02000000000000000000" pitchFamily="2" charset="0"/>
              </a:rPr>
              <a:t>University of Wisconsin</a:t>
            </a:r>
            <a:endParaRPr lang="en-US" sz="1600" dirty="0"/>
          </a:p>
        </p:txBody>
      </p:sp>
      <p:pic>
        <p:nvPicPr>
          <p:cNvPr id="11" name="Picture 10">
            <a:extLst>
              <a:ext uri="{FF2B5EF4-FFF2-40B4-BE49-F238E27FC236}">
                <a16:creationId xmlns:a16="http://schemas.microsoft.com/office/drawing/2014/main" id="{E767835A-C613-491F-A81E-5FABD1720C44}"/>
              </a:ext>
            </a:extLst>
          </p:cNvPr>
          <p:cNvPicPr>
            <a:picLocks noChangeAspect="1"/>
          </p:cNvPicPr>
          <p:nvPr/>
        </p:nvPicPr>
        <p:blipFill>
          <a:blip r:embed="rId3"/>
          <a:stretch>
            <a:fillRect/>
          </a:stretch>
        </p:blipFill>
        <p:spPr>
          <a:xfrm>
            <a:off x="724571" y="1344495"/>
            <a:ext cx="9432433" cy="4841648"/>
          </a:xfrm>
          <a:prstGeom prst="rect">
            <a:avLst/>
          </a:prstGeom>
        </p:spPr>
      </p:pic>
    </p:spTree>
    <p:extLst>
      <p:ext uri="{BB962C8B-B14F-4D97-AF65-F5344CB8AC3E}">
        <p14:creationId xmlns:p14="http://schemas.microsoft.com/office/powerpoint/2010/main" val="3139007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10"/>
          <p:cNvSpPr txBox="1">
            <a:spLocks noGrp="1"/>
          </p:cNvSpPr>
          <p:nvPr>
            <p:ph type="sldNum" idx="12"/>
          </p:nvPr>
        </p:nvSpPr>
        <p:spPr>
          <a:xfrm>
            <a:off x="12050889" y="6498167"/>
            <a:ext cx="141000" cy="141000"/>
          </a:xfrm>
          <a:prstGeom prst="rect">
            <a:avLst/>
          </a:prstGeom>
          <a:noFill/>
          <a:ln>
            <a:noFill/>
          </a:ln>
        </p:spPr>
        <p:txBody>
          <a:bodyPr spcFirstLastPara="1" wrap="square" lIns="101575" tIns="50775" rIns="101575" bIns="50775" anchor="t" anchorCtr="0">
            <a:noAutofit/>
          </a:bodyPr>
          <a:lstStyle/>
          <a:p>
            <a:pPr marL="0" lvl="0" indent="0" algn="l" rtl="0">
              <a:spcBef>
                <a:spcPts val="0"/>
              </a:spcBef>
              <a:spcAft>
                <a:spcPts val="0"/>
              </a:spcAft>
              <a:buNone/>
            </a:pPr>
            <a:fld id="{00000000-1234-1234-1234-123412341234}" type="slidenum">
              <a:rPr lang="en-US" sz="2000">
                <a:solidFill>
                  <a:schemeClr val="lt1"/>
                </a:solidFill>
                <a:latin typeface="Arial"/>
                <a:ea typeface="Arial"/>
                <a:cs typeface="Arial"/>
                <a:sym typeface="Arial"/>
              </a:rPr>
              <a:t>39</a:t>
            </a:fld>
            <a:endParaRPr sz="2000">
              <a:solidFill>
                <a:schemeClr val="lt1"/>
              </a:solidFill>
              <a:latin typeface="Arial"/>
              <a:ea typeface="Arial"/>
              <a:cs typeface="Arial"/>
              <a:sym typeface="Arial"/>
            </a:endParaRPr>
          </a:p>
        </p:txBody>
      </p:sp>
      <p:sp>
        <p:nvSpPr>
          <p:cNvPr id="6" name="Title 1">
            <a:extLst>
              <a:ext uri="{FF2B5EF4-FFF2-40B4-BE49-F238E27FC236}">
                <a16:creationId xmlns:a16="http://schemas.microsoft.com/office/drawing/2014/main" id="{81918787-87A2-43B0-8659-C57E6C2CCF3D}"/>
              </a:ext>
            </a:extLst>
          </p:cNvPr>
          <p:cNvSpPr txBox="1">
            <a:spLocks/>
          </p:cNvSpPr>
          <p:nvPr/>
        </p:nvSpPr>
        <p:spPr>
          <a:xfrm>
            <a:off x="553720" y="557630"/>
            <a:ext cx="10515600" cy="10795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Ray Tracing: Scientific Visualization</a:t>
            </a:r>
          </a:p>
        </p:txBody>
      </p:sp>
      <p:pic>
        <p:nvPicPr>
          <p:cNvPr id="4" name="Picture 3" descr="A close-up of a light bulb&#10;&#10;Description automatically generated with low confidence">
            <a:extLst>
              <a:ext uri="{FF2B5EF4-FFF2-40B4-BE49-F238E27FC236}">
                <a16:creationId xmlns:a16="http://schemas.microsoft.com/office/drawing/2014/main" id="{6F774D29-36A4-46D8-90E0-FB7048960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46" y="1344495"/>
            <a:ext cx="4475807" cy="5436504"/>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F6A0CD02-5939-4ED2-9870-224CE181F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9774" y="1344495"/>
            <a:ext cx="6078872" cy="4879957"/>
          </a:xfrm>
          <a:prstGeom prst="rect">
            <a:avLst/>
          </a:prstGeom>
        </p:spPr>
      </p:pic>
      <p:sp>
        <p:nvSpPr>
          <p:cNvPr id="9" name="TextBox 8">
            <a:extLst>
              <a:ext uri="{FF2B5EF4-FFF2-40B4-BE49-F238E27FC236}">
                <a16:creationId xmlns:a16="http://schemas.microsoft.com/office/drawing/2014/main" id="{DE6212DF-BCE1-4C13-BE37-9AAB0C1476C6}"/>
              </a:ext>
            </a:extLst>
          </p:cNvPr>
          <p:cNvSpPr txBox="1"/>
          <p:nvPr/>
        </p:nvSpPr>
        <p:spPr>
          <a:xfrm>
            <a:off x="5303520" y="6454501"/>
            <a:ext cx="6102417" cy="338554"/>
          </a:xfrm>
          <a:prstGeom prst="rect">
            <a:avLst/>
          </a:prstGeom>
          <a:noFill/>
        </p:spPr>
        <p:txBody>
          <a:bodyPr wrap="square" rtlCol="0">
            <a:spAutoFit/>
          </a:bodyPr>
          <a:lstStyle/>
          <a:p>
            <a:r>
              <a:rPr lang="en-US" sz="1600" dirty="0"/>
              <a:t>Stellar radiation vis. by G.P. Johnson &amp; J. </a:t>
            </a:r>
            <a:r>
              <a:rPr lang="en-US" sz="1600" dirty="0" err="1"/>
              <a:t>Insley</a:t>
            </a:r>
            <a:r>
              <a:rPr lang="en-US" sz="1600" dirty="0"/>
              <a:t>, Argonne National Lab </a:t>
            </a:r>
          </a:p>
        </p:txBody>
      </p:sp>
    </p:spTree>
    <p:extLst>
      <p:ext uri="{BB962C8B-B14F-4D97-AF65-F5344CB8AC3E}">
        <p14:creationId xmlns:p14="http://schemas.microsoft.com/office/powerpoint/2010/main" val="2523761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Rays from the eye</a:t>
            </a:r>
            <a:endParaRPr dirty="0"/>
          </a:p>
        </p:txBody>
      </p:sp>
      <p:pic>
        <p:nvPicPr>
          <p:cNvPr id="176" name="Google Shape;176;p8"/>
          <p:cNvPicPr preferRelativeResize="0"/>
          <p:nvPr/>
        </p:nvPicPr>
        <p:blipFill rotWithShape="1">
          <a:blip r:embed="rId3">
            <a:alphaModFix/>
          </a:blip>
          <a:srcRect/>
          <a:stretch/>
        </p:blipFill>
        <p:spPr>
          <a:xfrm>
            <a:off x="1283735" y="1523264"/>
            <a:ext cx="7320934" cy="5216561"/>
          </a:xfrm>
          <a:prstGeom prst="rect">
            <a:avLst/>
          </a:prstGeom>
          <a:noFill/>
          <a:ln>
            <a:noFill/>
          </a:ln>
        </p:spPr>
      </p:pic>
      <p:sp>
        <p:nvSpPr>
          <p:cNvPr id="177" name="Google Shape;177;p8"/>
          <p:cNvSpPr txBox="1"/>
          <p:nvPr/>
        </p:nvSpPr>
        <p:spPr>
          <a:xfrm>
            <a:off x="8604668" y="4188853"/>
            <a:ext cx="2709573"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Rays for shadows date back to Appel in 1968</a:t>
            </a:r>
            <a:endParaRPr dirty="0"/>
          </a:p>
        </p:txBody>
      </p:sp>
    </p:spTree>
    <p:extLst>
      <p:ext uri="{BB962C8B-B14F-4D97-AF65-F5344CB8AC3E}">
        <p14:creationId xmlns:p14="http://schemas.microsoft.com/office/powerpoint/2010/main" val="1166862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FCEFC9D-9A93-45C0-947F-207A7AC00E12}"/>
              </a:ext>
            </a:extLst>
          </p:cNvPr>
          <p:cNvSpPr>
            <a:spLocks noGrp="1"/>
          </p:cNvSpPr>
          <p:nvPr>
            <p:ph type="title"/>
          </p:nvPr>
        </p:nvSpPr>
        <p:spPr>
          <a:xfrm>
            <a:off x="551873" y="365125"/>
            <a:ext cx="10515600" cy="1079591"/>
          </a:xfrm>
        </p:spPr>
        <p:txBody>
          <a:bodyPr/>
          <a:lstStyle/>
          <a:p>
            <a:pPr algn="l"/>
            <a:r>
              <a:rPr lang="en-US" dirty="0"/>
              <a:t>Ray Tracing: Telescope Design</a:t>
            </a:r>
          </a:p>
        </p:txBody>
      </p:sp>
      <p:pic>
        <p:nvPicPr>
          <p:cNvPr id="6146" name="Picture 2">
            <a:extLst>
              <a:ext uri="{FF2B5EF4-FFF2-40B4-BE49-F238E27FC236}">
                <a16:creationId xmlns:a16="http://schemas.microsoft.com/office/drawing/2014/main" id="{53744ABD-5B64-4B04-AE3C-F7A31B390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73" y="1347536"/>
            <a:ext cx="5761310" cy="25025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CB8912-A8FD-41C4-8548-F255F706AC99}"/>
              </a:ext>
            </a:extLst>
          </p:cNvPr>
          <p:cNvSpPr txBox="1"/>
          <p:nvPr/>
        </p:nvSpPr>
        <p:spPr>
          <a:xfrm>
            <a:off x="6652091" y="1937267"/>
            <a:ext cx="4891237" cy="830997"/>
          </a:xfrm>
          <a:prstGeom prst="rect">
            <a:avLst/>
          </a:prstGeom>
          <a:noFill/>
        </p:spPr>
        <p:txBody>
          <a:bodyPr wrap="square" rtlCol="0">
            <a:spAutoFit/>
          </a:bodyPr>
          <a:lstStyle/>
          <a:p>
            <a:r>
              <a:rPr lang="en-US" sz="2400" i="0" dirty="0" err="1">
                <a:solidFill>
                  <a:srgbClr val="202122"/>
                </a:solidFill>
                <a:effectLst/>
              </a:rPr>
              <a:t>PhoSim</a:t>
            </a:r>
            <a:r>
              <a:rPr lang="en-US" sz="2400" i="0" dirty="0">
                <a:solidFill>
                  <a:srgbClr val="202122"/>
                </a:solidFill>
                <a:effectLst/>
              </a:rPr>
              <a:t> simulation of </a:t>
            </a:r>
            <a:r>
              <a:rPr lang="en-US" sz="2400" dirty="0">
                <a:solidFill>
                  <a:srgbClr val="202122"/>
                </a:solidFill>
              </a:rPr>
              <a:t>how light interacts with an imaging system</a:t>
            </a:r>
            <a:endParaRPr lang="en-US" sz="2400" dirty="0"/>
          </a:p>
        </p:txBody>
      </p:sp>
      <p:pic>
        <p:nvPicPr>
          <p:cNvPr id="6152" name="Picture 8">
            <a:extLst>
              <a:ext uri="{FF2B5EF4-FFF2-40B4-BE49-F238E27FC236}">
                <a16:creationId xmlns:a16="http://schemas.microsoft.com/office/drawing/2014/main" id="{3A016274-7670-48E5-8CEA-617050B0A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1251" y="2838817"/>
            <a:ext cx="4872077" cy="36540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869593E-0684-48B6-A36B-F1B3E1B8A6C0}"/>
              </a:ext>
            </a:extLst>
          </p:cNvPr>
          <p:cNvSpPr txBox="1"/>
          <p:nvPr/>
        </p:nvSpPr>
        <p:spPr>
          <a:xfrm>
            <a:off x="648672" y="4001519"/>
            <a:ext cx="4891237" cy="830997"/>
          </a:xfrm>
          <a:prstGeom prst="rect">
            <a:avLst/>
          </a:prstGeom>
          <a:noFill/>
        </p:spPr>
        <p:txBody>
          <a:bodyPr wrap="square" rtlCol="0">
            <a:spAutoFit/>
          </a:bodyPr>
          <a:lstStyle/>
          <a:p>
            <a:r>
              <a:rPr lang="en-US" sz="2400" i="0" dirty="0">
                <a:solidFill>
                  <a:srgbClr val="202122"/>
                </a:solidFill>
                <a:effectLst/>
              </a:rPr>
              <a:t>Light bends as it moves through the Earth’s atmosphere</a:t>
            </a:r>
            <a:endParaRPr lang="en-US" sz="2400" dirty="0"/>
          </a:p>
        </p:txBody>
      </p:sp>
    </p:spTree>
    <p:extLst>
      <p:ext uri="{BB962C8B-B14F-4D97-AF65-F5344CB8AC3E}">
        <p14:creationId xmlns:p14="http://schemas.microsoft.com/office/powerpoint/2010/main" val="29152432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FCEFC9D-9A93-45C0-947F-207A7AC00E12}"/>
              </a:ext>
            </a:extLst>
          </p:cNvPr>
          <p:cNvSpPr>
            <a:spLocks noGrp="1"/>
          </p:cNvSpPr>
          <p:nvPr>
            <p:ph type="title"/>
          </p:nvPr>
        </p:nvSpPr>
        <p:spPr>
          <a:xfrm>
            <a:off x="551873" y="365125"/>
            <a:ext cx="10515600" cy="1079591"/>
          </a:xfrm>
        </p:spPr>
        <p:txBody>
          <a:bodyPr/>
          <a:lstStyle/>
          <a:p>
            <a:pPr algn="l"/>
            <a:r>
              <a:rPr lang="en-US" dirty="0"/>
              <a:t>Ray Tracing: Telescope Design</a:t>
            </a:r>
          </a:p>
        </p:txBody>
      </p:sp>
      <p:pic>
        <p:nvPicPr>
          <p:cNvPr id="6150" name="Picture 6">
            <a:extLst>
              <a:ext uri="{FF2B5EF4-FFF2-40B4-BE49-F238E27FC236}">
                <a16:creationId xmlns:a16="http://schemas.microsoft.com/office/drawing/2014/main" id="{1934CF9A-2A82-42E4-AF65-3D4F28A13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930" y="1347536"/>
            <a:ext cx="4891237" cy="36684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CB8912-A8FD-41C4-8548-F255F706AC99}"/>
              </a:ext>
            </a:extLst>
          </p:cNvPr>
          <p:cNvSpPr txBox="1"/>
          <p:nvPr/>
        </p:nvSpPr>
        <p:spPr>
          <a:xfrm>
            <a:off x="6602930" y="5399773"/>
            <a:ext cx="4891237" cy="830997"/>
          </a:xfrm>
          <a:prstGeom prst="rect">
            <a:avLst/>
          </a:prstGeom>
          <a:noFill/>
        </p:spPr>
        <p:txBody>
          <a:bodyPr wrap="square" rtlCol="0">
            <a:spAutoFit/>
          </a:bodyPr>
          <a:lstStyle/>
          <a:p>
            <a:r>
              <a:rPr lang="en-US" sz="2400" i="0" dirty="0">
                <a:solidFill>
                  <a:srgbClr val="202122"/>
                </a:solidFill>
                <a:effectLst/>
              </a:rPr>
              <a:t>Vera C. Rubin Observatory, currently under construction in Chile</a:t>
            </a:r>
            <a:endParaRPr lang="en-US" sz="2400" dirty="0"/>
          </a:p>
        </p:txBody>
      </p:sp>
      <p:pic>
        <p:nvPicPr>
          <p:cNvPr id="8" name="Picture 10">
            <a:extLst>
              <a:ext uri="{FF2B5EF4-FFF2-40B4-BE49-F238E27FC236}">
                <a16:creationId xmlns:a16="http://schemas.microsoft.com/office/drawing/2014/main" id="{49AE0A65-242E-4E87-9CD2-7A93474E9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50" y="1347536"/>
            <a:ext cx="6024380" cy="336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1871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FCEFC9D-9A93-45C0-947F-207A7AC00E12}"/>
              </a:ext>
            </a:extLst>
          </p:cNvPr>
          <p:cNvSpPr>
            <a:spLocks noGrp="1"/>
          </p:cNvSpPr>
          <p:nvPr>
            <p:ph type="title"/>
          </p:nvPr>
        </p:nvSpPr>
        <p:spPr>
          <a:xfrm>
            <a:off x="551873" y="365125"/>
            <a:ext cx="10515600" cy="1079591"/>
          </a:xfrm>
        </p:spPr>
        <p:txBody>
          <a:bodyPr/>
          <a:lstStyle/>
          <a:p>
            <a:pPr algn="l"/>
            <a:r>
              <a:rPr lang="en-US" dirty="0"/>
              <a:t>Photons</a:t>
            </a:r>
          </a:p>
        </p:txBody>
      </p:sp>
      <p:pic>
        <p:nvPicPr>
          <p:cNvPr id="4098" name="Picture 2">
            <a:extLst>
              <a:ext uri="{FF2B5EF4-FFF2-40B4-BE49-F238E27FC236}">
                <a16:creationId xmlns:a16="http://schemas.microsoft.com/office/drawing/2014/main" id="{2842FAF3-87B6-4A0F-89E1-4A2AF2BCD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73" y="1798471"/>
            <a:ext cx="9744075"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2776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EE967E-0EAC-4E57-96FF-345C0D87FE23}"/>
              </a:ext>
            </a:extLst>
          </p:cNvPr>
          <p:cNvSpPr txBox="1"/>
          <p:nvPr/>
        </p:nvSpPr>
        <p:spPr>
          <a:xfrm>
            <a:off x="10142463" y="5546534"/>
            <a:ext cx="1857677" cy="646331"/>
          </a:xfrm>
          <a:prstGeom prst="rect">
            <a:avLst/>
          </a:prstGeom>
          <a:noFill/>
        </p:spPr>
        <p:txBody>
          <a:bodyPr wrap="square" rtlCol="0">
            <a:spAutoFit/>
          </a:bodyPr>
          <a:lstStyle/>
          <a:p>
            <a:r>
              <a:rPr lang="en-US" dirty="0"/>
              <a:t>Digital Twin by Ericsson</a:t>
            </a:r>
          </a:p>
        </p:txBody>
      </p:sp>
      <p:sp>
        <p:nvSpPr>
          <p:cNvPr id="7" name="Title 1">
            <a:extLst>
              <a:ext uri="{FF2B5EF4-FFF2-40B4-BE49-F238E27FC236}">
                <a16:creationId xmlns:a16="http://schemas.microsoft.com/office/drawing/2014/main" id="{6FCEFC9D-9A93-45C0-947F-207A7AC00E12}"/>
              </a:ext>
            </a:extLst>
          </p:cNvPr>
          <p:cNvSpPr>
            <a:spLocks noGrp="1"/>
          </p:cNvSpPr>
          <p:nvPr>
            <p:ph type="title"/>
          </p:nvPr>
        </p:nvSpPr>
        <p:spPr>
          <a:xfrm>
            <a:off x="551873" y="365125"/>
            <a:ext cx="10515600" cy="1079591"/>
          </a:xfrm>
        </p:spPr>
        <p:txBody>
          <a:bodyPr/>
          <a:lstStyle/>
          <a:p>
            <a:pPr algn="l"/>
            <a:r>
              <a:rPr lang="en-US" dirty="0"/>
              <a:t>Ray Tracing: 5G Propagation Simulation</a:t>
            </a:r>
          </a:p>
        </p:txBody>
      </p:sp>
      <p:pic>
        <p:nvPicPr>
          <p:cNvPr id="6" name="Picture 5">
            <a:extLst>
              <a:ext uri="{FF2B5EF4-FFF2-40B4-BE49-F238E27FC236}">
                <a16:creationId xmlns:a16="http://schemas.microsoft.com/office/drawing/2014/main" id="{ED716855-24DF-45D7-916A-5E3DBA44AD80}"/>
              </a:ext>
            </a:extLst>
          </p:cNvPr>
          <p:cNvPicPr>
            <a:picLocks noChangeAspect="1"/>
          </p:cNvPicPr>
          <p:nvPr/>
        </p:nvPicPr>
        <p:blipFill>
          <a:blip r:embed="rId3"/>
          <a:stretch>
            <a:fillRect/>
          </a:stretch>
        </p:blipFill>
        <p:spPr>
          <a:xfrm>
            <a:off x="753143" y="1444715"/>
            <a:ext cx="9188050" cy="4741427"/>
          </a:xfrm>
          <a:prstGeom prst="rect">
            <a:avLst/>
          </a:prstGeom>
        </p:spPr>
      </p:pic>
    </p:spTree>
    <p:extLst>
      <p:ext uri="{BB962C8B-B14F-4D97-AF65-F5344CB8AC3E}">
        <p14:creationId xmlns:p14="http://schemas.microsoft.com/office/powerpoint/2010/main" val="34925792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EE967E-0EAC-4E57-96FF-345C0D87FE23}"/>
              </a:ext>
            </a:extLst>
          </p:cNvPr>
          <p:cNvSpPr txBox="1"/>
          <p:nvPr/>
        </p:nvSpPr>
        <p:spPr>
          <a:xfrm>
            <a:off x="7401827" y="5578529"/>
            <a:ext cx="4494342" cy="923330"/>
          </a:xfrm>
          <a:prstGeom prst="rect">
            <a:avLst/>
          </a:prstGeom>
          <a:noFill/>
        </p:spPr>
        <p:txBody>
          <a:bodyPr wrap="square" rtlCol="0">
            <a:spAutoFit/>
          </a:bodyPr>
          <a:lstStyle/>
          <a:p>
            <a:r>
              <a:rPr lang="en-US" dirty="0"/>
              <a:t>From Andrew R. Willis, Md Sajjad Hossain and Jamie Godwin, “Hardware-Accelerated SAR Simulation with NVIDIA-RTX Technology”</a:t>
            </a:r>
          </a:p>
        </p:txBody>
      </p:sp>
      <p:sp>
        <p:nvSpPr>
          <p:cNvPr id="7" name="Title 1">
            <a:extLst>
              <a:ext uri="{FF2B5EF4-FFF2-40B4-BE49-F238E27FC236}">
                <a16:creationId xmlns:a16="http://schemas.microsoft.com/office/drawing/2014/main" id="{6FCEFC9D-9A93-45C0-947F-207A7AC00E12}"/>
              </a:ext>
            </a:extLst>
          </p:cNvPr>
          <p:cNvSpPr>
            <a:spLocks noGrp="1"/>
          </p:cNvSpPr>
          <p:nvPr>
            <p:ph type="title"/>
          </p:nvPr>
        </p:nvSpPr>
        <p:spPr>
          <a:xfrm>
            <a:off x="551873" y="365125"/>
            <a:ext cx="10515600" cy="1079591"/>
          </a:xfrm>
        </p:spPr>
        <p:txBody>
          <a:bodyPr/>
          <a:lstStyle/>
          <a:p>
            <a:pPr algn="l"/>
            <a:r>
              <a:rPr lang="en-US" dirty="0"/>
              <a:t>Ray Tracing: Synthetic Aperture Radar</a:t>
            </a:r>
          </a:p>
        </p:txBody>
      </p:sp>
      <p:pic>
        <p:nvPicPr>
          <p:cNvPr id="3" name="Picture 2">
            <a:extLst>
              <a:ext uri="{FF2B5EF4-FFF2-40B4-BE49-F238E27FC236}">
                <a16:creationId xmlns:a16="http://schemas.microsoft.com/office/drawing/2014/main" id="{8B6313C9-F74F-4C6D-A5FE-50E57F1C7A71}"/>
              </a:ext>
            </a:extLst>
          </p:cNvPr>
          <p:cNvPicPr>
            <a:picLocks noChangeAspect="1"/>
          </p:cNvPicPr>
          <p:nvPr/>
        </p:nvPicPr>
        <p:blipFill>
          <a:blip r:embed="rId3"/>
          <a:stretch>
            <a:fillRect/>
          </a:stretch>
        </p:blipFill>
        <p:spPr>
          <a:xfrm>
            <a:off x="551873" y="1444716"/>
            <a:ext cx="6495238" cy="5057143"/>
          </a:xfrm>
          <a:prstGeom prst="rect">
            <a:avLst/>
          </a:prstGeom>
        </p:spPr>
      </p:pic>
    </p:spTree>
    <p:extLst>
      <p:ext uri="{BB962C8B-B14F-4D97-AF65-F5344CB8AC3E}">
        <p14:creationId xmlns:p14="http://schemas.microsoft.com/office/powerpoint/2010/main" val="21101009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 name="Title 1">
            <a:extLst>
              <a:ext uri="{FF2B5EF4-FFF2-40B4-BE49-F238E27FC236}">
                <a16:creationId xmlns:a16="http://schemas.microsoft.com/office/drawing/2014/main" id="{3C99BC7B-E737-4E5F-B113-836948DF7A16}"/>
              </a:ext>
            </a:extLst>
          </p:cNvPr>
          <p:cNvSpPr>
            <a:spLocks noGrp="1"/>
          </p:cNvSpPr>
          <p:nvPr>
            <p:ph type="title"/>
          </p:nvPr>
        </p:nvSpPr>
        <p:spPr>
          <a:xfrm>
            <a:off x="553613" y="136673"/>
            <a:ext cx="10515600" cy="1079591"/>
          </a:xfrm>
        </p:spPr>
        <p:txBody>
          <a:bodyPr/>
          <a:lstStyle/>
          <a:p>
            <a:pPr algn="l"/>
            <a:r>
              <a:rPr lang="en-US" sz="4400" b="0" dirty="0">
                <a:latin typeface="+mj-lt"/>
              </a:rPr>
              <a:t>Ray Tracing: Simulation of Heat Transfer</a:t>
            </a:r>
          </a:p>
        </p:txBody>
      </p:sp>
      <p:pic>
        <p:nvPicPr>
          <p:cNvPr id="16" name="Google Shape;1321;p172" descr="http://www.ansys.com/staticassets/ANSYS/staticassets/product/14-highlights/3-d-ic-package-bg.jpg">
            <a:extLst>
              <a:ext uri="{FF2B5EF4-FFF2-40B4-BE49-F238E27FC236}">
                <a16:creationId xmlns:a16="http://schemas.microsoft.com/office/drawing/2014/main" id="{69A8539F-5565-4381-9E8B-B9777C7897CC}"/>
              </a:ext>
            </a:extLst>
          </p:cNvPr>
          <p:cNvPicPr preferRelativeResize="0"/>
          <p:nvPr/>
        </p:nvPicPr>
        <p:blipFill rotWithShape="1">
          <a:blip r:embed="rId3">
            <a:alphaModFix/>
          </a:blip>
          <a:srcRect/>
          <a:stretch/>
        </p:blipFill>
        <p:spPr>
          <a:xfrm>
            <a:off x="717971" y="1612452"/>
            <a:ext cx="5378029" cy="2801954"/>
          </a:xfrm>
          <a:prstGeom prst="rect">
            <a:avLst/>
          </a:prstGeom>
          <a:noFill/>
          <a:ln>
            <a:noFill/>
          </a:ln>
          <a:effectLst>
            <a:outerShdw blurRad="76200" dist="203200" dir="2700000" algn="tl" rotWithShape="0">
              <a:srgbClr val="000000">
                <a:alpha val="69803"/>
              </a:srgbClr>
            </a:outerShdw>
          </a:effectLst>
        </p:spPr>
      </p:pic>
      <p:pic>
        <p:nvPicPr>
          <p:cNvPr id="17" name="Google Shape;1322;p172" descr="http://4.bp.blogspot.com/-kPJX8mCSk2U/UL0DmciISYI/AAAAAAAAAIo/Sm64PrJbxnA/s1600/ansysfluentlogo.jpg">
            <a:hlinkClick r:id="rId4"/>
            <a:extLst>
              <a:ext uri="{FF2B5EF4-FFF2-40B4-BE49-F238E27FC236}">
                <a16:creationId xmlns:a16="http://schemas.microsoft.com/office/drawing/2014/main" id="{1EC7B9E5-C60D-4262-96B6-15315C4D3BB0}"/>
              </a:ext>
            </a:extLst>
          </p:cNvPr>
          <p:cNvPicPr preferRelativeResize="0"/>
          <p:nvPr/>
        </p:nvPicPr>
        <p:blipFill rotWithShape="1">
          <a:blip r:embed="rId5">
            <a:alphaModFix/>
          </a:blip>
          <a:srcRect/>
          <a:stretch/>
        </p:blipFill>
        <p:spPr>
          <a:xfrm>
            <a:off x="717971" y="4927533"/>
            <a:ext cx="2983694" cy="1395899"/>
          </a:xfrm>
          <a:prstGeom prst="rect">
            <a:avLst/>
          </a:prstGeom>
          <a:noFill/>
          <a:ln>
            <a:noFill/>
          </a:ln>
          <a:effectLst>
            <a:outerShdw blurRad="76200" dist="203200" dir="2700000" algn="tl" rotWithShape="0">
              <a:srgbClr val="000000">
                <a:alpha val="69803"/>
              </a:srgbClr>
            </a:outerShdw>
          </a:effectLst>
        </p:spPr>
      </p:pic>
      <p:sp>
        <p:nvSpPr>
          <p:cNvPr id="18" name="Google Shape;1323;p172">
            <a:extLst>
              <a:ext uri="{FF2B5EF4-FFF2-40B4-BE49-F238E27FC236}">
                <a16:creationId xmlns:a16="http://schemas.microsoft.com/office/drawing/2014/main" id="{877D95CF-1A98-4B00-9C3B-445FE6C55C75}"/>
              </a:ext>
            </a:extLst>
          </p:cNvPr>
          <p:cNvSpPr txBox="1"/>
          <p:nvPr/>
        </p:nvSpPr>
        <p:spPr>
          <a:xfrm>
            <a:off x="717971" y="4517164"/>
            <a:ext cx="5378029" cy="410369"/>
          </a:xfrm>
          <a:prstGeom prst="rect">
            <a:avLst/>
          </a:prstGeom>
          <a:noFill/>
          <a:ln>
            <a:noFill/>
          </a:ln>
        </p:spPr>
        <p:txBody>
          <a:bodyPr spcFirstLastPara="1" wrap="square" lIns="101583" tIns="50778" rIns="101583" bIns="50778" anchor="t" anchorCtr="0">
            <a:noAutofit/>
          </a:bodyPr>
          <a:lstStyle/>
          <a:p>
            <a:pPr algn="ctr"/>
            <a:r>
              <a:rPr lang="en-US" sz="2000" dirty="0">
                <a:solidFill>
                  <a:srgbClr val="FFFFFF"/>
                </a:solidFill>
                <a:latin typeface="Trebuchet MS"/>
                <a:ea typeface="Trebuchet MS"/>
                <a:cs typeface="Trebuchet MS"/>
                <a:sym typeface="Trebuchet MS"/>
              </a:rPr>
              <a:t>Integral to version 14.5</a:t>
            </a:r>
            <a:endParaRPr sz="2000" dirty="0">
              <a:solidFill>
                <a:srgbClr val="FFFFFF"/>
              </a:solidFill>
              <a:latin typeface="Trebuchet MS"/>
              <a:ea typeface="Trebuchet MS"/>
              <a:cs typeface="Trebuchet MS"/>
              <a:sym typeface="Trebuchet MS"/>
            </a:endParaRPr>
          </a:p>
        </p:txBody>
      </p:sp>
      <p:grpSp>
        <p:nvGrpSpPr>
          <p:cNvPr id="19" name="Google Shape;1324;p172">
            <a:extLst>
              <a:ext uri="{FF2B5EF4-FFF2-40B4-BE49-F238E27FC236}">
                <a16:creationId xmlns:a16="http://schemas.microsoft.com/office/drawing/2014/main" id="{33CA8F0E-7BE4-4F95-A344-94E0EF5E6571}"/>
              </a:ext>
            </a:extLst>
          </p:cNvPr>
          <p:cNvGrpSpPr/>
          <p:nvPr/>
        </p:nvGrpSpPr>
        <p:grpSpPr>
          <a:xfrm>
            <a:off x="6515035" y="1612451"/>
            <a:ext cx="4752301" cy="4538091"/>
            <a:chOff x="346379" y="880755"/>
            <a:chExt cx="4255323" cy="4063514"/>
          </a:xfrm>
        </p:grpSpPr>
        <p:pic>
          <p:nvPicPr>
            <p:cNvPr id="20" name="Google Shape;1325;p172" descr="pacman.bmp">
              <a:extLst>
                <a:ext uri="{FF2B5EF4-FFF2-40B4-BE49-F238E27FC236}">
                  <a16:creationId xmlns:a16="http://schemas.microsoft.com/office/drawing/2014/main" id="{FD2EA405-B9D5-45BE-998F-81C3DEF66E42}"/>
                </a:ext>
              </a:extLst>
            </p:cNvPr>
            <p:cNvPicPr preferRelativeResize="0"/>
            <p:nvPr/>
          </p:nvPicPr>
          <p:blipFill rotWithShape="1">
            <a:blip r:embed="rId6">
              <a:alphaModFix/>
            </a:blip>
            <a:srcRect/>
            <a:stretch/>
          </p:blipFill>
          <p:spPr>
            <a:xfrm>
              <a:off x="346379" y="880755"/>
              <a:ext cx="4255323" cy="4063514"/>
            </a:xfrm>
            <a:prstGeom prst="rect">
              <a:avLst/>
            </a:prstGeom>
            <a:noFill/>
            <a:ln>
              <a:noFill/>
            </a:ln>
            <a:effectLst>
              <a:outerShdw blurRad="76200" dist="203200" dir="2700000" algn="tl" rotWithShape="0">
                <a:srgbClr val="000000">
                  <a:alpha val="69803"/>
                </a:srgbClr>
              </a:outerShdw>
            </a:effectLst>
          </p:spPr>
        </p:pic>
        <p:sp>
          <p:nvSpPr>
            <p:cNvPr id="21" name="Google Shape;1326;p172">
              <a:extLst>
                <a:ext uri="{FF2B5EF4-FFF2-40B4-BE49-F238E27FC236}">
                  <a16:creationId xmlns:a16="http://schemas.microsoft.com/office/drawing/2014/main" id="{88260711-6384-4EA5-B25F-7DF1AC34F781}"/>
                </a:ext>
              </a:extLst>
            </p:cNvPr>
            <p:cNvSpPr txBox="1"/>
            <p:nvPr/>
          </p:nvSpPr>
          <p:spPr>
            <a:xfrm>
              <a:off x="1421249" y="1267315"/>
              <a:ext cx="1474352" cy="1208019"/>
            </a:xfrm>
            <a:prstGeom prst="rect">
              <a:avLst/>
            </a:prstGeom>
            <a:solidFill>
              <a:srgbClr val="FFFFFF"/>
            </a:solidFill>
            <a:ln w="25400" cap="flat" cmpd="sng">
              <a:solidFill>
                <a:srgbClr val="000000"/>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84639" tIns="42306" rIns="84639" bIns="42306" anchor="t" anchorCtr="0">
              <a:noAutofit/>
            </a:bodyPr>
            <a:lstStyle/>
            <a:p>
              <a:pPr algn="ctr"/>
              <a:r>
                <a:rPr lang="en-US" sz="1167" b="1">
                  <a:solidFill>
                    <a:srgbClr val="000000"/>
                  </a:solidFill>
                  <a:latin typeface="Tahoma"/>
                  <a:ea typeface="Tahoma"/>
                  <a:cs typeface="Tahoma"/>
                  <a:sym typeface="Tahoma"/>
                </a:rPr>
                <a:t>NOTE: </a:t>
              </a:r>
              <a:r>
                <a:rPr lang="en-US" sz="1167" b="1" u="sng">
                  <a:solidFill>
                    <a:srgbClr val="990033"/>
                  </a:solidFill>
                  <a:latin typeface="Tahoma"/>
                  <a:ea typeface="Tahoma"/>
                  <a:cs typeface="Tahoma"/>
                  <a:sym typeface="Tahoma"/>
                </a:rPr>
                <a:t>Growing CPU time</a:t>
              </a:r>
              <a:r>
                <a:rPr lang="en-US" sz="1167" b="1">
                  <a:solidFill>
                    <a:srgbClr val="990033"/>
                  </a:solidFill>
                  <a:latin typeface="Tahoma"/>
                  <a:ea typeface="Tahoma"/>
                  <a:cs typeface="Tahoma"/>
                  <a:sym typeface="Tahoma"/>
                </a:rPr>
                <a:t> of view-factor computations inhibit proper inclusion of radiation HT effects</a:t>
              </a:r>
              <a:endParaRPr sz="2000"/>
            </a:p>
          </p:txBody>
        </p:sp>
        <p:sp>
          <p:nvSpPr>
            <p:cNvPr id="22" name="Google Shape;1327;p172">
              <a:extLst>
                <a:ext uri="{FF2B5EF4-FFF2-40B4-BE49-F238E27FC236}">
                  <a16:creationId xmlns:a16="http://schemas.microsoft.com/office/drawing/2014/main" id="{2F0C637F-B992-430D-AA21-E0F11F1BE2DD}"/>
                </a:ext>
              </a:extLst>
            </p:cNvPr>
            <p:cNvSpPr txBox="1"/>
            <p:nvPr/>
          </p:nvSpPr>
          <p:spPr>
            <a:xfrm>
              <a:off x="2666676" y="2888968"/>
              <a:ext cx="1277574" cy="1046436"/>
            </a:xfrm>
            <a:prstGeom prst="rect">
              <a:avLst/>
            </a:prstGeom>
            <a:solidFill>
              <a:srgbClr val="FFFFFF"/>
            </a:solidFill>
            <a:ln w="25400" cap="flat" cmpd="sng">
              <a:solidFill>
                <a:srgbClr val="000000"/>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84639" tIns="42306" rIns="84639" bIns="42306" anchor="t" anchorCtr="0">
              <a:noAutofit/>
            </a:bodyPr>
            <a:lstStyle/>
            <a:p>
              <a:pPr algn="ctr"/>
              <a:r>
                <a:rPr lang="en-US" sz="1167" b="1">
                  <a:solidFill>
                    <a:srgbClr val="000000"/>
                  </a:solidFill>
                  <a:latin typeface="Tahoma"/>
                  <a:ea typeface="Tahoma"/>
                  <a:cs typeface="Tahoma"/>
                  <a:sym typeface="Tahoma"/>
                </a:rPr>
                <a:t>NOTE:  </a:t>
              </a:r>
              <a:r>
                <a:rPr lang="en-US" sz="1167" b="1">
                  <a:solidFill>
                    <a:srgbClr val="339933"/>
                  </a:solidFill>
                  <a:latin typeface="Tahoma"/>
                  <a:ea typeface="Tahoma"/>
                  <a:cs typeface="Tahoma"/>
                  <a:sym typeface="Tahoma"/>
                </a:rPr>
                <a:t>GPU time remains low even as view-factor computations grow very large</a:t>
              </a:r>
              <a:endParaRPr sz="2000"/>
            </a:p>
          </p:txBody>
        </p:sp>
        <p:cxnSp>
          <p:nvCxnSpPr>
            <p:cNvPr id="23" name="Google Shape;1328;p172">
              <a:extLst>
                <a:ext uri="{FF2B5EF4-FFF2-40B4-BE49-F238E27FC236}">
                  <a16:creationId xmlns:a16="http://schemas.microsoft.com/office/drawing/2014/main" id="{5A0D8667-246C-4BE3-9CAD-84F6C083E2AD}"/>
                </a:ext>
              </a:extLst>
            </p:cNvPr>
            <p:cNvCxnSpPr/>
            <p:nvPr/>
          </p:nvCxnSpPr>
          <p:spPr>
            <a:xfrm rot="-5400000">
              <a:off x="694267" y="1447800"/>
              <a:ext cx="3285067" cy="2912533"/>
            </a:xfrm>
            <a:prstGeom prst="straightConnector1">
              <a:avLst/>
            </a:prstGeom>
            <a:noFill/>
            <a:ln w="38100" cap="flat" cmpd="sng">
              <a:solidFill>
                <a:srgbClr val="C00000"/>
              </a:solidFill>
              <a:prstDash val="solid"/>
              <a:round/>
              <a:headEnd type="none" w="sm" len="sm"/>
              <a:tailEnd type="none" w="sm" len="sm"/>
            </a:ln>
          </p:spPr>
        </p:cxnSp>
        <p:cxnSp>
          <p:nvCxnSpPr>
            <p:cNvPr id="24" name="Google Shape;1329;p172">
              <a:extLst>
                <a:ext uri="{FF2B5EF4-FFF2-40B4-BE49-F238E27FC236}">
                  <a16:creationId xmlns:a16="http://schemas.microsoft.com/office/drawing/2014/main" id="{D9C561B2-3E56-47ED-82CE-936F45140F80}"/>
                </a:ext>
              </a:extLst>
            </p:cNvPr>
            <p:cNvCxnSpPr/>
            <p:nvPr/>
          </p:nvCxnSpPr>
          <p:spPr>
            <a:xfrm rot="10800000" flipH="1">
              <a:off x="948267" y="4038600"/>
              <a:ext cx="2937933" cy="118533"/>
            </a:xfrm>
            <a:prstGeom prst="straightConnector1">
              <a:avLst/>
            </a:prstGeom>
            <a:noFill/>
            <a:ln w="38100" cap="flat" cmpd="sng">
              <a:solidFill>
                <a:srgbClr val="339933"/>
              </a:solidFill>
              <a:prstDash val="solid"/>
              <a:round/>
              <a:headEnd type="none" w="sm" len="sm"/>
              <a:tailEnd type="none" w="sm" len="sm"/>
            </a:ln>
          </p:spPr>
        </p:cxnSp>
      </p:grpSp>
      <p:sp>
        <p:nvSpPr>
          <p:cNvPr id="13" name="TextBox 12">
            <a:extLst>
              <a:ext uri="{FF2B5EF4-FFF2-40B4-BE49-F238E27FC236}">
                <a16:creationId xmlns:a16="http://schemas.microsoft.com/office/drawing/2014/main" id="{22EC0352-23C0-4E62-8EF4-30A45D3F88B5}"/>
              </a:ext>
            </a:extLst>
          </p:cNvPr>
          <p:cNvSpPr txBox="1"/>
          <p:nvPr/>
        </p:nvSpPr>
        <p:spPr>
          <a:xfrm>
            <a:off x="4225491" y="5030291"/>
            <a:ext cx="1983008" cy="923330"/>
          </a:xfrm>
          <a:prstGeom prst="rect">
            <a:avLst/>
          </a:prstGeom>
          <a:noFill/>
        </p:spPr>
        <p:txBody>
          <a:bodyPr wrap="square" rtlCol="0">
            <a:spAutoFit/>
          </a:bodyPr>
          <a:lstStyle/>
          <a:p>
            <a:r>
              <a:rPr lang="en-US" dirty="0"/>
              <a:t>OptiX in 2016, before ray tracing enhanced GPUs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pic>
        <p:nvPicPr>
          <p:cNvPr id="1620" name="Google Shape;1620;p194" descr="deathRay_curveFacade_001.jp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21" name="Google Shape;1621;p194"/>
          <p:cNvSpPr/>
          <p:nvPr/>
        </p:nvSpPr>
        <p:spPr>
          <a:xfrm rot="-5400000" flipH="1">
            <a:off x="-2455334" y="2455339"/>
            <a:ext cx="6858001" cy="1947334"/>
          </a:xfrm>
          <a:prstGeom prst="rect">
            <a:avLst/>
          </a:prstGeom>
          <a:gradFill>
            <a:gsLst>
              <a:gs pos="0">
                <a:srgbClr val="000000">
                  <a:alpha val="0"/>
                </a:srgbClr>
              </a:gs>
              <a:gs pos="100000">
                <a:srgbClr val="000000"/>
              </a:gs>
            </a:gsLst>
            <a:lin ang="16200000" scaled="0"/>
          </a:gradFill>
          <a:ln>
            <a:noFill/>
          </a:ln>
        </p:spPr>
        <p:txBody>
          <a:bodyPr spcFirstLastPara="1" wrap="square" lIns="101583" tIns="50778" rIns="101583" bIns="50778" anchor="ctr" anchorCtr="0">
            <a:noAutofit/>
          </a:bodyPr>
          <a:lstStyle/>
          <a:p>
            <a:pPr algn="ctr"/>
            <a:endParaRPr sz="2000">
              <a:solidFill>
                <a:srgbClr val="FFFFFF"/>
              </a:solidFill>
              <a:latin typeface="Trebuchet MS"/>
              <a:ea typeface="Trebuchet MS"/>
              <a:cs typeface="Trebuchet MS"/>
              <a:sym typeface="Trebuchet MS"/>
            </a:endParaRPr>
          </a:p>
        </p:txBody>
      </p:sp>
      <p:sp>
        <p:nvSpPr>
          <p:cNvPr id="1622" name="Google Shape;1622;p194"/>
          <p:cNvSpPr txBox="1">
            <a:spLocks noGrp="1"/>
          </p:cNvSpPr>
          <p:nvPr>
            <p:ph type="title"/>
          </p:nvPr>
        </p:nvSpPr>
        <p:spPr>
          <a:xfrm rot="-5400000">
            <a:off x="-2367318" y="2494319"/>
            <a:ext cx="5921503" cy="1186862"/>
          </a:xfrm>
          <a:prstGeom prst="rect">
            <a:avLst/>
          </a:prstGeom>
          <a:noFill/>
          <a:ln>
            <a:noFill/>
          </a:ln>
        </p:spPr>
        <p:txBody>
          <a:bodyPr spcFirstLastPara="1" vert="horz" wrap="square" lIns="101583" tIns="50778" rIns="101583" bIns="50778" rtlCol="0" anchor="t" anchorCtr="0">
            <a:noAutofit/>
          </a:bodyPr>
          <a:lstStyle/>
          <a:p>
            <a:r>
              <a:rPr lang="en-US" dirty="0"/>
              <a:t>Using </a:t>
            </a:r>
            <a:r>
              <a:rPr lang="en-US" dirty="0" err="1"/>
              <a:t>Iray</a:t>
            </a:r>
            <a:r>
              <a:rPr lang="en-US" dirty="0"/>
              <a:t> to Measure Light</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pic>
        <p:nvPicPr>
          <p:cNvPr id="1628" name="Google Shape;1628;p195" descr="C:\Files\Images\DeathRay\whiteModel\deathRay_012_F10_irradiance_002.JPG"/>
          <p:cNvPicPr preferRelativeResize="0"/>
          <p:nvPr/>
        </p:nvPicPr>
        <p:blipFill rotWithShape="1">
          <a:blip r:embed="rId3">
            <a:alphaModFix/>
          </a:blip>
          <a:srcRect/>
          <a:stretch/>
        </p:blipFill>
        <p:spPr>
          <a:xfrm>
            <a:off x="1" y="3"/>
            <a:ext cx="12192002" cy="6858002"/>
          </a:xfrm>
          <a:prstGeom prst="rect">
            <a:avLst/>
          </a:prstGeom>
          <a:noFill/>
          <a:ln>
            <a:noFill/>
          </a:ln>
        </p:spPr>
      </p:pic>
      <p:sp>
        <p:nvSpPr>
          <p:cNvPr id="1629" name="Google Shape;1629;p195"/>
          <p:cNvSpPr/>
          <p:nvPr/>
        </p:nvSpPr>
        <p:spPr>
          <a:xfrm rot="-5400000" flipH="1">
            <a:off x="-2455334" y="2455339"/>
            <a:ext cx="6858001" cy="1947334"/>
          </a:xfrm>
          <a:prstGeom prst="rect">
            <a:avLst/>
          </a:prstGeom>
          <a:gradFill>
            <a:gsLst>
              <a:gs pos="0">
                <a:srgbClr val="000000">
                  <a:alpha val="0"/>
                </a:srgbClr>
              </a:gs>
              <a:gs pos="100000">
                <a:srgbClr val="000000"/>
              </a:gs>
            </a:gsLst>
            <a:lin ang="16200000" scaled="0"/>
          </a:gradFill>
          <a:ln>
            <a:noFill/>
          </a:ln>
        </p:spPr>
        <p:txBody>
          <a:bodyPr spcFirstLastPara="1" wrap="square" lIns="101583" tIns="50778" rIns="101583" bIns="50778" anchor="ctr" anchorCtr="0">
            <a:noAutofit/>
          </a:bodyPr>
          <a:lstStyle/>
          <a:p>
            <a:pPr algn="ctr"/>
            <a:endParaRPr sz="2000">
              <a:solidFill>
                <a:srgbClr val="FFFFFF"/>
              </a:solidFill>
              <a:latin typeface="Trebuchet MS"/>
              <a:ea typeface="Trebuchet MS"/>
              <a:cs typeface="Trebuchet MS"/>
              <a:sym typeface="Trebuchet MS"/>
            </a:endParaRPr>
          </a:p>
        </p:txBody>
      </p:sp>
      <p:sp>
        <p:nvSpPr>
          <p:cNvPr id="1630" name="Google Shape;1630;p195"/>
          <p:cNvSpPr txBox="1">
            <a:spLocks noGrp="1"/>
          </p:cNvSpPr>
          <p:nvPr>
            <p:ph type="title"/>
          </p:nvPr>
        </p:nvSpPr>
        <p:spPr>
          <a:xfrm rot="-5400000">
            <a:off x="-2367318" y="2494319"/>
            <a:ext cx="5921503" cy="1186862"/>
          </a:xfrm>
          <a:prstGeom prst="rect">
            <a:avLst/>
          </a:prstGeom>
          <a:noFill/>
          <a:ln>
            <a:noFill/>
          </a:ln>
        </p:spPr>
        <p:txBody>
          <a:bodyPr spcFirstLastPara="1" vert="horz" wrap="square" lIns="101583" tIns="50778" rIns="101583" bIns="50778" rtlCol="0" anchor="t" anchorCtr="0">
            <a:noAutofit/>
          </a:bodyPr>
          <a:lstStyle/>
          <a:p>
            <a:r>
              <a:rPr lang="en-US" dirty="0"/>
              <a:t>Using </a:t>
            </a:r>
            <a:r>
              <a:rPr lang="en-US" dirty="0" err="1"/>
              <a:t>Iray</a:t>
            </a:r>
            <a:r>
              <a:rPr lang="en-US" dirty="0"/>
              <a:t> to Measure Light</a:t>
            </a:r>
            <a:endParaRPr dirty="0"/>
          </a:p>
        </p:txBody>
      </p:sp>
      <p:sp>
        <p:nvSpPr>
          <p:cNvPr id="1631" name="Google Shape;1631;p195"/>
          <p:cNvSpPr txBox="1"/>
          <p:nvPr/>
        </p:nvSpPr>
        <p:spPr>
          <a:xfrm>
            <a:off x="4051887" y="5872224"/>
            <a:ext cx="3336384" cy="718146"/>
          </a:xfrm>
          <a:prstGeom prst="rect">
            <a:avLst/>
          </a:prstGeom>
          <a:noFill/>
          <a:ln>
            <a:noFill/>
          </a:ln>
          <a:effectLst>
            <a:outerShdw blurRad="50800" dist="63500" dir="2700000" algn="tl" rotWithShape="0">
              <a:srgbClr val="000000">
                <a:alpha val="69803"/>
              </a:srgbClr>
            </a:outerShdw>
          </a:effectLst>
        </p:spPr>
        <p:txBody>
          <a:bodyPr spcFirstLastPara="1" wrap="square" lIns="101583" tIns="50778" rIns="101583" bIns="50778" anchor="t" anchorCtr="0">
            <a:noAutofit/>
          </a:bodyPr>
          <a:lstStyle/>
          <a:p>
            <a:pPr algn="ctr"/>
            <a:r>
              <a:rPr lang="en-US" sz="2000" b="1">
                <a:solidFill>
                  <a:srgbClr val="FFFFFF"/>
                </a:solidFill>
                <a:latin typeface="Trebuchet MS"/>
                <a:ea typeface="Trebuchet MS"/>
                <a:cs typeface="Trebuchet MS"/>
                <a:sym typeface="Trebuchet MS"/>
              </a:rPr>
              <a:t>Illumination Measurement</a:t>
            </a:r>
            <a:endParaRPr sz="2000"/>
          </a:p>
          <a:p>
            <a:pPr algn="ctr"/>
            <a:r>
              <a:rPr lang="en-US" sz="2000" b="1">
                <a:solidFill>
                  <a:srgbClr val="FFFFFF"/>
                </a:solidFill>
                <a:latin typeface="Trebuchet MS"/>
                <a:ea typeface="Trebuchet MS"/>
                <a:cs typeface="Trebuchet MS"/>
                <a:sym typeface="Trebuchet MS"/>
              </a:rPr>
              <a:t>In Lux/Foot Candles</a:t>
            </a:r>
            <a:endParaRPr sz="2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 name="Title 1">
            <a:extLst>
              <a:ext uri="{FF2B5EF4-FFF2-40B4-BE49-F238E27FC236}">
                <a16:creationId xmlns:a16="http://schemas.microsoft.com/office/drawing/2014/main" id="{3C99BC7B-E737-4E5F-B113-836948DF7A16}"/>
              </a:ext>
            </a:extLst>
          </p:cNvPr>
          <p:cNvSpPr>
            <a:spLocks noGrp="1"/>
          </p:cNvSpPr>
          <p:nvPr>
            <p:ph type="title"/>
          </p:nvPr>
        </p:nvSpPr>
        <p:spPr>
          <a:xfrm>
            <a:off x="553613" y="136673"/>
            <a:ext cx="10515600" cy="1079591"/>
          </a:xfrm>
        </p:spPr>
        <p:txBody>
          <a:bodyPr/>
          <a:lstStyle/>
          <a:p>
            <a:pPr algn="l"/>
            <a:r>
              <a:rPr lang="en-US" sz="4400" b="0" dirty="0">
                <a:latin typeface="+mj-lt"/>
              </a:rPr>
              <a:t>Ray Tracing: Audio Simulation</a:t>
            </a:r>
          </a:p>
        </p:txBody>
      </p:sp>
      <p:pic>
        <p:nvPicPr>
          <p:cNvPr id="9" name="Picture 8">
            <a:extLst>
              <a:ext uri="{FF2B5EF4-FFF2-40B4-BE49-F238E27FC236}">
                <a16:creationId xmlns:a16="http://schemas.microsoft.com/office/drawing/2014/main" id="{73849504-BE3D-4A2A-B754-59A8B957DF70}"/>
              </a:ext>
            </a:extLst>
          </p:cNvPr>
          <p:cNvPicPr>
            <a:picLocks noChangeAspect="1"/>
          </p:cNvPicPr>
          <p:nvPr/>
        </p:nvPicPr>
        <p:blipFill>
          <a:blip r:embed="rId3"/>
          <a:stretch>
            <a:fillRect/>
          </a:stretch>
        </p:blipFill>
        <p:spPr>
          <a:xfrm>
            <a:off x="831141" y="1696092"/>
            <a:ext cx="4674510" cy="3583609"/>
          </a:xfrm>
          <a:prstGeom prst="rect">
            <a:avLst/>
          </a:prstGeom>
        </p:spPr>
      </p:pic>
      <p:pic>
        <p:nvPicPr>
          <p:cNvPr id="11" name="Picture 10">
            <a:extLst>
              <a:ext uri="{FF2B5EF4-FFF2-40B4-BE49-F238E27FC236}">
                <a16:creationId xmlns:a16="http://schemas.microsoft.com/office/drawing/2014/main" id="{63A0AA65-6A9D-40CD-AC6D-E6C7BFEFBE5F}"/>
              </a:ext>
            </a:extLst>
          </p:cNvPr>
          <p:cNvPicPr>
            <a:picLocks noChangeAspect="1"/>
          </p:cNvPicPr>
          <p:nvPr/>
        </p:nvPicPr>
        <p:blipFill>
          <a:blip r:embed="rId4"/>
          <a:stretch>
            <a:fillRect/>
          </a:stretch>
        </p:blipFill>
        <p:spPr>
          <a:xfrm>
            <a:off x="5919537" y="1642692"/>
            <a:ext cx="5851471" cy="3572615"/>
          </a:xfrm>
          <a:prstGeom prst="rect">
            <a:avLst/>
          </a:prstGeom>
        </p:spPr>
      </p:pic>
      <p:sp>
        <p:nvSpPr>
          <p:cNvPr id="12" name="TextBox 11">
            <a:extLst>
              <a:ext uri="{FF2B5EF4-FFF2-40B4-BE49-F238E27FC236}">
                <a16:creationId xmlns:a16="http://schemas.microsoft.com/office/drawing/2014/main" id="{5471CEF1-BBD2-41CA-AAB3-0A671084D34F}"/>
              </a:ext>
            </a:extLst>
          </p:cNvPr>
          <p:cNvSpPr txBox="1"/>
          <p:nvPr/>
        </p:nvSpPr>
        <p:spPr>
          <a:xfrm>
            <a:off x="4244741" y="5759529"/>
            <a:ext cx="7719461" cy="646331"/>
          </a:xfrm>
          <a:prstGeom prst="rect">
            <a:avLst/>
          </a:prstGeom>
          <a:noFill/>
        </p:spPr>
        <p:txBody>
          <a:bodyPr wrap="square" rtlCol="0">
            <a:spAutoFit/>
          </a:bodyPr>
          <a:lstStyle/>
          <a:p>
            <a:r>
              <a:rPr lang="en-US" dirty="0"/>
              <a:t>from "Guided Multiview Ray Tracing for Fast </a:t>
            </a:r>
            <a:r>
              <a:rPr lang="en-US" dirty="0" err="1"/>
              <a:t>Auralization</a:t>
            </a:r>
            <a:r>
              <a:rPr lang="en-US" dirty="0"/>
              <a:t>" by Micah Taylor, Anish </a:t>
            </a:r>
            <a:r>
              <a:rPr lang="en-US" dirty="0" err="1"/>
              <a:t>Chandak</a:t>
            </a:r>
            <a:r>
              <a:rPr lang="en-US" dirty="0"/>
              <a:t>, Qi Mo, Christian Lauterbach, Carl </a:t>
            </a:r>
            <a:r>
              <a:rPr lang="en-US" dirty="0" err="1"/>
              <a:t>Schissler</a:t>
            </a:r>
            <a:r>
              <a:rPr lang="en-US" dirty="0"/>
              <a:t>, and Dinesh </a:t>
            </a:r>
            <a:r>
              <a:rPr lang="en-US" dirty="0" err="1"/>
              <a:t>Manocha</a:t>
            </a:r>
            <a:r>
              <a:rPr lang="en-US" dirty="0"/>
              <a:t>, 2012</a:t>
            </a:r>
          </a:p>
        </p:txBody>
      </p:sp>
    </p:spTree>
    <p:extLst>
      <p:ext uri="{BB962C8B-B14F-4D97-AF65-F5344CB8AC3E}">
        <p14:creationId xmlns:p14="http://schemas.microsoft.com/office/powerpoint/2010/main" val="110762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p70"/>
          <p:cNvPicPr preferRelativeResize="0"/>
          <p:nvPr/>
        </p:nvPicPr>
        <p:blipFill>
          <a:blip r:embed="rId3">
            <a:alphaModFix/>
          </a:blip>
          <a:stretch>
            <a:fillRect/>
          </a:stretch>
        </p:blipFill>
        <p:spPr>
          <a:xfrm>
            <a:off x="486236" y="1521725"/>
            <a:ext cx="9418160" cy="5199602"/>
          </a:xfrm>
          <a:prstGeom prst="rect">
            <a:avLst/>
          </a:prstGeom>
          <a:noFill/>
          <a:ln>
            <a:noFill/>
          </a:ln>
        </p:spPr>
      </p:pic>
      <p:sp>
        <p:nvSpPr>
          <p:cNvPr id="834" name="Google Shape;834;p70"/>
          <p:cNvSpPr txBox="1">
            <a:spLocks noGrp="1"/>
          </p:cNvSpPr>
          <p:nvPr>
            <p:ph type="body" idx="2"/>
          </p:nvPr>
        </p:nvSpPr>
        <p:spPr>
          <a:xfrm>
            <a:off x="553720" y="976148"/>
            <a:ext cx="11084667" cy="584000"/>
          </a:xfrm>
          <a:prstGeom prst="rect">
            <a:avLst/>
          </a:prstGeom>
        </p:spPr>
        <p:txBody>
          <a:bodyPr spcFirstLastPara="1" vert="horz" wrap="square" lIns="101583" tIns="101583" rIns="101583" bIns="101583" rtlCol="0" anchor="t" anchorCtr="0">
            <a:noAutofit/>
          </a:bodyPr>
          <a:lstStyle/>
          <a:p>
            <a:pPr marL="0" indent="0">
              <a:spcAft>
                <a:spcPts val="1000"/>
              </a:spcAft>
            </a:pPr>
            <a:r>
              <a:rPr lang="en-US" dirty="0">
                <a:solidFill>
                  <a:srgbClr val="92D050"/>
                </a:solidFill>
              </a:rPr>
              <a:t>Dolby: Sound propagation</a:t>
            </a:r>
            <a:endParaRPr dirty="0">
              <a:solidFill>
                <a:srgbClr val="92D050"/>
              </a:solidFill>
            </a:endParaRPr>
          </a:p>
        </p:txBody>
      </p:sp>
      <p:sp>
        <p:nvSpPr>
          <p:cNvPr id="8" name="Title 1">
            <a:extLst>
              <a:ext uri="{FF2B5EF4-FFF2-40B4-BE49-F238E27FC236}">
                <a16:creationId xmlns:a16="http://schemas.microsoft.com/office/drawing/2014/main" id="{3C99BC7B-E737-4E5F-B113-836948DF7A16}"/>
              </a:ext>
            </a:extLst>
          </p:cNvPr>
          <p:cNvSpPr>
            <a:spLocks noGrp="1"/>
          </p:cNvSpPr>
          <p:nvPr>
            <p:ph type="title"/>
          </p:nvPr>
        </p:nvSpPr>
        <p:spPr>
          <a:xfrm>
            <a:off x="553613" y="136673"/>
            <a:ext cx="10515600" cy="1079591"/>
          </a:xfrm>
        </p:spPr>
        <p:txBody>
          <a:bodyPr/>
          <a:lstStyle/>
          <a:p>
            <a:pPr algn="l"/>
            <a:r>
              <a:rPr lang="en-US" sz="4400" b="0" dirty="0">
                <a:latin typeface="+mj-lt"/>
              </a:rPr>
              <a:t>Ray Tracing: Audio Simulation</a:t>
            </a:r>
          </a:p>
        </p:txBody>
      </p:sp>
    </p:spTree>
    <p:extLst>
      <p:ext uri="{BB962C8B-B14F-4D97-AF65-F5344CB8AC3E}">
        <p14:creationId xmlns:p14="http://schemas.microsoft.com/office/powerpoint/2010/main" val="2900586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Tracing Rays is Ancient</a:t>
            </a:r>
            <a:endParaRPr dirty="0"/>
          </a:p>
        </p:txBody>
      </p:sp>
      <p:pic>
        <p:nvPicPr>
          <p:cNvPr id="1026" name="Picture 2">
            <a:extLst>
              <a:ext uri="{FF2B5EF4-FFF2-40B4-BE49-F238E27FC236}">
                <a16:creationId xmlns:a16="http://schemas.microsoft.com/office/drawing/2014/main" id="{5F1FBA4A-EAC4-4298-89A4-B835CA139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00" y="1356867"/>
            <a:ext cx="6512588" cy="4990489"/>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77;p8">
            <a:extLst>
              <a:ext uri="{FF2B5EF4-FFF2-40B4-BE49-F238E27FC236}">
                <a16:creationId xmlns:a16="http://schemas.microsoft.com/office/drawing/2014/main" id="{1438C0E5-F191-462F-95D1-925C5FE96680}"/>
              </a:ext>
            </a:extLst>
          </p:cNvPr>
          <p:cNvSpPr txBox="1"/>
          <p:nvPr/>
        </p:nvSpPr>
        <p:spPr>
          <a:xfrm>
            <a:off x="7256471" y="5401636"/>
            <a:ext cx="4191546" cy="1231066"/>
          </a:xfrm>
          <a:prstGeom prst="rect">
            <a:avLst/>
          </a:prstGeom>
          <a:noFill/>
          <a:ln>
            <a:noFill/>
          </a:ln>
        </p:spPr>
        <p:txBody>
          <a:bodyPr spcFirstLastPara="1" wrap="square" lIns="91425" tIns="45700" rIns="91425" bIns="45700" anchor="t" anchorCtr="0">
            <a:spAutoFit/>
          </a:bodyPr>
          <a:lstStyle/>
          <a:p>
            <a:r>
              <a:rPr lang="en-US" sz="2400" i="1" dirty="0">
                <a:solidFill>
                  <a:schemeClr val="dk1"/>
                </a:solidFill>
                <a:latin typeface="Calibri"/>
                <a:cs typeface="Calibri"/>
                <a:sym typeface="Calibri"/>
              </a:rPr>
              <a:t>“The Origin of Painting,” by </a:t>
            </a:r>
            <a:r>
              <a:rPr lang="en-US" sz="2400" i="1" dirty="0">
                <a:solidFill>
                  <a:schemeClr val="dk1"/>
                </a:solidFill>
                <a:latin typeface="Calibri"/>
                <a:cs typeface="Calibri"/>
              </a:rPr>
              <a:t>Jean-Baptiste </a:t>
            </a:r>
            <a:r>
              <a:rPr lang="en-US" sz="2400" i="1" dirty="0" err="1">
                <a:solidFill>
                  <a:schemeClr val="dk1"/>
                </a:solidFill>
                <a:latin typeface="Calibri"/>
                <a:cs typeface="Calibri"/>
              </a:rPr>
              <a:t>Regnault</a:t>
            </a:r>
            <a:endParaRPr lang="en-US" sz="2400" i="1" dirty="0">
              <a:solidFill>
                <a:schemeClr val="dk1"/>
              </a:solidFill>
              <a:latin typeface="Calibri"/>
              <a:cs typeface="Calibri"/>
            </a:endParaRPr>
          </a:p>
          <a:p>
            <a:pPr marL="0" marR="0" lvl="0" indent="0" algn="l" rtl="0">
              <a:spcBef>
                <a:spcPts val="0"/>
              </a:spcBef>
              <a:spcAft>
                <a:spcPts val="0"/>
              </a:spcAft>
              <a:buNone/>
            </a:pPr>
            <a:endParaRPr sz="2400" dirty="0"/>
          </a:p>
        </p:txBody>
      </p:sp>
      <p:sp>
        <p:nvSpPr>
          <p:cNvPr id="7" name="Google Shape;177;p8">
            <a:extLst>
              <a:ext uri="{FF2B5EF4-FFF2-40B4-BE49-F238E27FC236}">
                <a16:creationId xmlns:a16="http://schemas.microsoft.com/office/drawing/2014/main" id="{63FE633A-2279-45B1-9918-4C79E68BCE93}"/>
              </a:ext>
            </a:extLst>
          </p:cNvPr>
          <p:cNvSpPr txBox="1"/>
          <p:nvPr/>
        </p:nvSpPr>
        <p:spPr>
          <a:xfrm>
            <a:off x="7158614" y="1356867"/>
            <a:ext cx="4191546"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t>Pliny tells the story of Kora of Sicyon, who draws an outline of her love, ~600 BC</a:t>
            </a:r>
            <a:endParaRPr sz="2400" dirty="0"/>
          </a:p>
        </p:txBody>
      </p:sp>
    </p:spTree>
    <p:extLst>
      <p:ext uri="{BB962C8B-B14F-4D97-AF65-F5344CB8AC3E}">
        <p14:creationId xmlns:p14="http://schemas.microsoft.com/office/powerpoint/2010/main" val="2167043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 name="Title 1">
            <a:extLst>
              <a:ext uri="{FF2B5EF4-FFF2-40B4-BE49-F238E27FC236}">
                <a16:creationId xmlns:a16="http://schemas.microsoft.com/office/drawing/2014/main" id="{3C99BC7B-E737-4E5F-B113-836948DF7A16}"/>
              </a:ext>
            </a:extLst>
          </p:cNvPr>
          <p:cNvSpPr>
            <a:spLocks noGrp="1"/>
          </p:cNvSpPr>
          <p:nvPr>
            <p:ph type="title"/>
          </p:nvPr>
        </p:nvSpPr>
        <p:spPr>
          <a:xfrm>
            <a:off x="553613" y="136673"/>
            <a:ext cx="10515600" cy="1079591"/>
          </a:xfrm>
        </p:spPr>
        <p:txBody>
          <a:bodyPr/>
          <a:lstStyle/>
          <a:p>
            <a:pPr algn="l"/>
            <a:r>
              <a:rPr lang="en-US" sz="4400" b="0" dirty="0">
                <a:latin typeface="+mj-lt"/>
              </a:rPr>
              <a:t>Ray Tracing: Seismology</a:t>
            </a:r>
          </a:p>
        </p:txBody>
      </p:sp>
      <p:pic>
        <p:nvPicPr>
          <p:cNvPr id="7170" name="Picture 2">
            <a:extLst>
              <a:ext uri="{FF2B5EF4-FFF2-40B4-BE49-F238E27FC236}">
                <a16:creationId xmlns:a16="http://schemas.microsoft.com/office/drawing/2014/main" id="{173154B0-D435-4CCC-AA0E-7F6B9A19C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13" y="1472664"/>
            <a:ext cx="3828743" cy="513989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DC37BCAC-A39C-417A-863F-4E31D1ACF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379" y="1576587"/>
            <a:ext cx="6922008" cy="493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792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Ray Tracing: Collision Detection and Response</a:t>
            </a:r>
            <a:endParaRPr dirty="0"/>
          </a:p>
        </p:txBody>
      </p:sp>
      <p:sp>
        <p:nvSpPr>
          <p:cNvPr id="177" name="Google Shape;177;p8"/>
          <p:cNvSpPr txBox="1"/>
          <p:nvPr/>
        </p:nvSpPr>
        <p:spPr>
          <a:xfrm>
            <a:off x="6314978" y="5857707"/>
            <a:ext cx="5338009" cy="923289"/>
          </a:xfrm>
          <a:prstGeom prst="rect">
            <a:avLst/>
          </a:prstGeom>
          <a:noFill/>
          <a:ln>
            <a:noFill/>
          </a:ln>
        </p:spPr>
        <p:txBody>
          <a:bodyPr spcFirstLastPara="1" wrap="square" lIns="91425" tIns="45700" rIns="91425" bIns="45700" anchor="t" anchorCtr="0">
            <a:spAutoFit/>
          </a:bodyPr>
          <a:lstStyle/>
          <a:p>
            <a:pPr algn="l"/>
            <a:r>
              <a:rPr lang="en-US" dirty="0"/>
              <a:t>f</a:t>
            </a:r>
            <a:r>
              <a:rPr lang="en-US" sz="1800" i="0" u="none" strike="noStrike" baseline="0" dirty="0"/>
              <a:t>rom</a:t>
            </a:r>
            <a:r>
              <a:rPr lang="en-US" sz="1800" b="1" i="0" u="none" strike="noStrike" baseline="0" dirty="0"/>
              <a:t> </a:t>
            </a:r>
            <a:r>
              <a:rPr lang="en-US" sz="1800" i="1" u="none" strike="noStrike" baseline="0" dirty="0"/>
              <a:t>Ray-Traced Collision Detection: Interpenetration Control and Multi-GPU Performance</a:t>
            </a:r>
            <a:r>
              <a:rPr lang="fr-FR" dirty="0"/>
              <a:t>,</a:t>
            </a:r>
            <a:r>
              <a:rPr lang="fr-FR" sz="1800" b="0" i="0" u="none" strike="noStrike" baseline="0" dirty="0"/>
              <a:t> by François </a:t>
            </a:r>
            <a:r>
              <a:rPr lang="fr-FR" sz="1800" b="0" i="0" u="none" strike="noStrike" baseline="0" dirty="0" err="1"/>
              <a:t>Lehericey</a:t>
            </a:r>
            <a:r>
              <a:rPr lang="fr-FR" sz="1800" b="0" i="0" u="none" strike="noStrike" baseline="0" dirty="0"/>
              <a:t>, Valérie </a:t>
            </a:r>
            <a:r>
              <a:rPr lang="fr-FR" sz="1800" b="0" i="0" u="none" strike="noStrike" baseline="0" dirty="0" err="1"/>
              <a:t>Gouranton</a:t>
            </a:r>
            <a:r>
              <a:rPr lang="fr-FR" sz="1800" b="0" i="0" u="none" strike="noStrike" baseline="0" dirty="0"/>
              <a:t>, Bruno </a:t>
            </a:r>
            <a:r>
              <a:rPr lang="fr-FR" sz="1800" b="0" i="0" u="none" strike="noStrike" baseline="0" dirty="0" err="1"/>
              <a:t>Arnaldi</a:t>
            </a:r>
            <a:endParaRPr lang="en-US" sz="2400" b="0" i="0" dirty="0">
              <a:solidFill>
                <a:srgbClr val="000000"/>
              </a:solidFill>
              <a:effectLst/>
            </a:endParaRPr>
          </a:p>
        </p:txBody>
      </p:sp>
      <p:pic>
        <p:nvPicPr>
          <p:cNvPr id="3" name="Picture 2">
            <a:extLst>
              <a:ext uri="{FF2B5EF4-FFF2-40B4-BE49-F238E27FC236}">
                <a16:creationId xmlns:a16="http://schemas.microsoft.com/office/drawing/2014/main" id="{DC939A49-AABC-4A96-97A7-263466D40365}"/>
              </a:ext>
            </a:extLst>
          </p:cNvPr>
          <p:cNvPicPr>
            <a:picLocks noChangeAspect="1"/>
          </p:cNvPicPr>
          <p:nvPr/>
        </p:nvPicPr>
        <p:blipFill>
          <a:blip r:embed="rId3"/>
          <a:stretch>
            <a:fillRect/>
          </a:stretch>
        </p:blipFill>
        <p:spPr>
          <a:xfrm>
            <a:off x="539013" y="1442985"/>
            <a:ext cx="5338011" cy="5338011"/>
          </a:xfrm>
          <a:prstGeom prst="rect">
            <a:avLst/>
          </a:prstGeom>
        </p:spPr>
      </p:pic>
      <p:pic>
        <p:nvPicPr>
          <p:cNvPr id="6" name="Picture 5">
            <a:extLst>
              <a:ext uri="{FF2B5EF4-FFF2-40B4-BE49-F238E27FC236}">
                <a16:creationId xmlns:a16="http://schemas.microsoft.com/office/drawing/2014/main" id="{ADEFDB18-E592-40FB-ACCB-47A7540629A5}"/>
              </a:ext>
            </a:extLst>
          </p:cNvPr>
          <p:cNvPicPr>
            <a:picLocks noChangeAspect="1"/>
          </p:cNvPicPr>
          <p:nvPr/>
        </p:nvPicPr>
        <p:blipFill>
          <a:blip r:embed="rId4"/>
          <a:stretch>
            <a:fillRect/>
          </a:stretch>
        </p:blipFill>
        <p:spPr>
          <a:xfrm>
            <a:off x="7127514" y="1356867"/>
            <a:ext cx="4066667" cy="4180952"/>
          </a:xfrm>
          <a:prstGeom prst="rect">
            <a:avLst/>
          </a:prstGeom>
        </p:spPr>
      </p:pic>
    </p:spTree>
    <p:extLst>
      <p:ext uri="{BB962C8B-B14F-4D97-AF65-F5344CB8AC3E}">
        <p14:creationId xmlns:p14="http://schemas.microsoft.com/office/powerpoint/2010/main" val="3416541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 name="Title 1">
            <a:extLst>
              <a:ext uri="{FF2B5EF4-FFF2-40B4-BE49-F238E27FC236}">
                <a16:creationId xmlns:a16="http://schemas.microsoft.com/office/drawing/2014/main" id="{3C99BC7B-E737-4E5F-B113-836948DF7A16}"/>
              </a:ext>
            </a:extLst>
          </p:cNvPr>
          <p:cNvSpPr>
            <a:spLocks noGrp="1"/>
          </p:cNvSpPr>
          <p:nvPr>
            <p:ph type="title"/>
          </p:nvPr>
        </p:nvSpPr>
        <p:spPr>
          <a:xfrm>
            <a:off x="553613" y="136673"/>
            <a:ext cx="10515600" cy="1079591"/>
          </a:xfrm>
        </p:spPr>
        <p:txBody>
          <a:bodyPr/>
          <a:lstStyle/>
          <a:p>
            <a:pPr algn="l"/>
            <a:r>
              <a:rPr lang="en-US" sz="4400" b="0" dirty="0">
                <a:latin typeface="+mj-lt"/>
              </a:rPr>
              <a:t>Ray Tracing: Training Robots</a:t>
            </a:r>
          </a:p>
        </p:txBody>
      </p:sp>
      <p:pic>
        <p:nvPicPr>
          <p:cNvPr id="5" name="Picture 4">
            <a:extLst>
              <a:ext uri="{FF2B5EF4-FFF2-40B4-BE49-F238E27FC236}">
                <a16:creationId xmlns:a16="http://schemas.microsoft.com/office/drawing/2014/main" id="{14619B21-0D13-4E08-8021-37BB1C40EDB7}"/>
              </a:ext>
            </a:extLst>
          </p:cNvPr>
          <p:cNvPicPr>
            <a:picLocks noChangeAspect="1"/>
          </p:cNvPicPr>
          <p:nvPr/>
        </p:nvPicPr>
        <p:blipFill>
          <a:blip r:embed="rId3"/>
          <a:stretch>
            <a:fillRect/>
          </a:stretch>
        </p:blipFill>
        <p:spPr>
          <a:xfrm>
            <a:off x="686872" y="1319455"/>
            <a:ext cx="5208311" cy="4879214"/>
          </a:xfrm>
          <a:prstGeom prst="rect">
            <a:avLst/>
          </a:prstGeom>
        </p:spPr>
      </p:pic>
      <p:pic>
        <p:nvPicPr>
          <p:cNvPr id="7" name="Picture 6">
            <a:extLst>
              <a:ext uri="{FF2B5EF4-FFF2-40B4-BE49-F238E27FC236}">
                <a16:creationId xmlns:a16="http://schemas.microsoft.com/office/drawing/2014/main" id="{56FD96BF-51FF-44C9-A084-0DA31280B3BB}"/>
              </a:ext>
            </a:extLst>
          </p:cNvPr>
          <p:cNvPicPr>
            <a:picLocks noChangeAspect="1"/>
          </p:cNvPicPr>
          <p:nvPr/>
        </p:nvPicPr>
        <p:blipFill>
          <a:blip r:embed="rId4"/>
          <a:stretch>
            <a:fillRect/>
          </a:stretch>
        </p:blipFill>
        <p:spPr>
          <a:xfrm>
            <a:off x="6096000" y="1319455"/>
            <a:ext cx="5574269" cy="4886653"/>
          </a:xfrm>
          <a:prstGeom prst="rect">
            <a:avLst/>
          </a:prstGeom>
        </p:spPr>
      </p:pic>
      <p:sp>
        <p:nvSpPr>
          <p:cNvPr id="9" name="TextBox 8">
            <a:extLst>
              <a:ext uri="{FF2B5EF4-FFF2-40B4-BE49-F238E27FC236}">
                <a16:creationId xmlns:a16="http://schemas.microsoft.com/office/drawing/2014/main" id="{156ED966-9570-4092-9D8E-A0C8D4C9B84A}"/>
              </a:ext>
            </a:extLst>
          </p:cNvPr>
          <p:cNvSpPr txBox="1"/>
          <p:nvPr/>
        </p:nvSpPr>
        <p:spPr>
          <a:xfrm>
            <a:off x="553613" y="6351995"/>
            <a:ext cx="11219579" cy="369332"/>
          </a:xfrm>
          <a:prstGeom prst="rect">
            <a:avLst/>
          </a:prstGeom>
          <a:noFill/>
        </p:spPr>
        <p:txBody>
          <a:bodyPr wrap="square" rtlCol="0">
            <a:spAutoFit/>
          </a:bodyPr>
          <a:lstStyle/>
          <a:p>
            <a:r>
              <a:rPr lang="en-US" b="0" i="0" dirty="0" err="1">
                <a:solidFill>
                  <a:srgbClr val="030303"/>
                </a:solidFill>
                <a:effectLst/>
                <a:latin typeface="Roboto" panose="02000000000000000000" pitchFamily="2" charset="0"/>
              </a:rPr>
              <a:t>Anymal</a:t>
            </a:r>
            <a:r>
              <a:rPr lang="en-US" b="0" i="0" dirty="0">
                <a:solidFill>
                  <a:srgbClr val="030303"/>
                </a:solidFill>
                <a:effectLst/>
                <a:latin typeface="Roboto" panose="02000000000000000000" pitchFamily="2" charset="0"/>
              </a:rPr>
              <a:t>, a robot dog, trained by ETH Zurich and Swiss-Mile with Isaac Sim. Left: virtual world; right: real world</a:t>
            </a:r>
            <a:endParaRPr lang="en-US" dirty="0"/>
          </a:p>
        </p:txBody>
      </p:sp>
    </p:spTree>
    <p:extLst>
      <p:ext uri="{BB962C8B-B14F-4D97-AF65-F5344CB8AC3E}">
        <p14:creationId xmlns:p14="http://schemas.microsoft.com/office/powerpoint/2010/main" val="437618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 name="Title 1">
            <a:extLst>
              <a:ext uri="{FF2B5EF4-FFF2-40B4-BE49-F238E27FC236}">
                <a16:creationId xmlns:a16="http://schemas.microsoft.com/office/drawing/2014/main" id="{3C99BC7B-E737-4E5F-B113-836948DF7A16}"/>
              </a:ext>
            </a:extLst>
          </p:cNvPr>
          <p:cNvSpPr>
            <a:spLocks noGrp="1"/>
          </p:cNvSpPr>
          <p:nvPr>
            <p:ph type="title"/>
          </p:nvPr>
        </p:nvSpPr>
        <p:spPr>
          <a:xfrm>
            <a:off x="553613" y="136673"/>
            <a:ext cx="10515600" cy="1079591"/>
          </a:xfrm>
        </p:spPr>
        <p:txBody>
          <a:bodyPr/>
          <a:lstStyle/>
          <a:p>
            <a:pPr algn="l"/>
            <a:r>
              <a:rPr lang="en-US" sz="4400" b="0" dirty="0">
                <a:latin typeface="+mj-lt"/>
              </a:rPr>
              <a:t>Ray Tracing: Simulation for Self-Driving Cars</a:t>
            </a:r>
          </a:p>
        </p:txBody>
      </p:sp>
      <p:pic>
        <p:nvPicPr>
          <p:cNvPr id="3" name="Picture 2">
            <a:extLst>
              <a:ext uri="{FF2B5EF4-FFF2-40B4-BE49-F238E27FC236}">
                <a16:creationId xmlns:a16="http://schemas.microsoft.com/office/drawing/2014/main" id="{776280A2-FD91-4218-A94A-4448250D26B7}"/>
              </a:ext>
            </a:extLst>
          </p:cNvPr>
          <p:cNvPicPr>
            <a:picLocks noChangeAspect="1"/>
          </p:cNvPicPr>
          <p:nvPr/>
        </p:nvPicPr>
        <p:blipFill>
          <a:blip r:embed="rId3"/>
          <a:stretch>
            <a:fillRect/>
          </a:stretch>
        </p:blipFill>
        <p:spPr>
          <a:xfrm>
            <a:off x="637944" y="1397518"/>
            <a:ext cx="10742857" cy="5323809"/>
          </a:xfrm>
          <a:prstGeom prst="rect">
            <a:avLst/>
          </a:prstGeom>
        </p:spPr>
      </p:pic>
    </p:spTree>
    <p:extLst>
      <p:ext uri="{BB962C8B-B14F-4D97-AF65-F5344CB8AC3E}">
        <p14:creationId xmlns:p14="http://schemas.microsoft.com/office/powerpoint/2010/main" val="4679951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3594-EBAD-491E-917B-F0F348439CC6}"/>
              </a:ext>
            </a:extLst>
          </p:cNvPr>
          <p:cNvSpPr>
            <a:spLocks noGrp="1"/>
          </p:cNvSpPr>
          <p:nvPr>
            <p:ph type="title"/>
          </p:nvPr>
        </p:nvSpPr>
        <p:spPr/>
        <p:txBody>
          <a:bodyPr/>
          <a:lstStyle/>
          <a:p>
            <a:r>
              <a:rPr lang="en-US" dirty="0"/>
              <a:t>Two Non-Technical References</a:t>
            </a:r>
          </a:p>
        </p:txBody>
      </p:sp>
      <p:pic>
        <p:nvPicPr>
          <p:cNvPr id="9" name="Picture 8">
            <a:extLst>
              <a:ext uri="{FF2B5EF4-FFF2-40B4-BE49-F238E27FC236}">
                <a16:creationId xmlns:a16="http://schemas.microsoft.com/office/drawing/2014/main" id="{51D5F191-DFB6-4E3B-8A4C-E9C949A1D79C}"/>
              </a:ext>
            </a:extLst>
          </p:cNvPr>
          <p:cNvPicPr>
            <a:picLocks noChangeAspect="1"/>
          </p:cNvPicPr>
          <p:nvPr/>
        </p:nvPicPr>
        <p:blipFill>
          <a:blip r:embed="rId3"/>
          <a:stretch>
            <a:fillRect/>
          </a:stretch>
        </p:blipFill>
        <p:spPr>
          <a:xfrm>
            <a:off x="838200" y="1622611"/>
            <a:ext cx="3162300" cy="4752975"/>
          </a:xfrm>
          <a:prstGeom prst="rect">
            <a:avLst/>
          </a:prstGeom>
        </p:spPr>
      </p:pic>
      <p:pic>
        <p:nvPicPr>
          <p:cNvPr id="4" name="Picture 3">
            <a:extLst>
              <a:ext uri="{FF2B5EF4-FFF2-40B4-BE49-F238E27FC236}">
                <a16:creationId xmlns:a16="http://schemas.microsoft.com/office/drawing/2014/main" id="{03E02344-F8CD-4CEF-944B-5674FE172B6B}"/>
              </a:ext>
            </a:extLst>
          </p:cNvPr>
          <p:cNvPicPr>
            <a:picLocks noChangeAspect="1"/>
          </p:cNvPicPr>
          <p:nvPr/>
        </p:nvPicPr>
        <p:blipFill>
          <a:blip r:embed="rId4"/>
          <a:stretch>
            <a:fillRect/>
          </a:stretch>
        </p:blipFill>
        <p:spPr>
          <a:xfrm>
            <a:off x="4577662" y="1622611"/>
            <a:ext cx="3613840" cy="4731634"/>
          </a:xfrm>
          <a:prstGeom prst="rect">
            <a:avLst/>
          </a:prstGeom>
        </p:spPr>
      </p:pic>
      <p:sp>
        <p:nvSpPr>
          <p:cNvPr id="5" name="TextBox 4">
            <a:extLst>
              <a:ext uri="{FF2B5EF4-FFF2-40B4-BE49-F238E27FC236}">
                <a16:creationId xmlns:a16="http://schemas.microsoft.com/office/drawing/2014/main" id="{0269FC5A-7104-49B7-92FE-1E672313AECC}"/>
              </a:ext>
            </a:extLst>
          </p:cNvPr>
          <p:cNvSpPr txBox="1"/>
          <p:nvPr/>
        </p:nvSpPr>
        <p:spPr>
          <a:xfrm>
            <a:off x="8439551" y="5153916"/>
            <a:ext cx="3101139" cy="1200329"/>
          </a:xfrm>
          <a:prstGeom prst="rect">
            <a:avLst/>
          </a:prstGeom>
          <a:noFill/>
        </p:spPr>
        <p:txBody>
          <a:bodyPr wrap="square" rtlCol="0">
            <a:spAutoFit/>
          </a:bodyPr>
          <a:lstStyle/>
          <a:p>
            <a:r>
              <a:rPr lang="en-US" sz="2400" dirty="0"/>
              <a:t>Wayne Carlson book available for free at </a:t>
            </a:r>
            <a:r>
              <a:rPr lang="en-US" sz="2400" dirty="0">
                <a:hlinkClick r:id="rId5"/>
              </a:rPr>
              <a:t>https://bit.ly/cghistory</a:t>
            </a:r>
            <a:r>
              <a:rPr lang="en-US" sz="2400" dirty="0"/>
              <a:t> </a:t>
            </a:r>
          </a:p>
        </p:txBody>
      </p:sp>
    </p:spTree>
    <p:extLst>
      <p:ext uri="{BB962C8B-B14F-4D97-AF65-F5344CB8AC3E}">
        <p14:creationId xmlns:p14="http://schemas.microsoft.com/office/powerpoint/2010/main" val="1772011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4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1900"/>
              <a:buFont typeface="Calibri"/>
              <a:buNone/>
            </a:pPr>
            <a:r>
              <a:rPr lang="en-US" sz="4400" dirty="0"/>
              <a:t>Questions?</a:t>
            </a:r>
            <a:endParaRPr sz="4400" dirty="0"/>
          </a:p>
        </p:txBody>
      </p:sp>
      <p:pic>
        <p:nvPicPr>
          <p:cNvPr id="1222" name="Google Shape;1222;p48"/>
          <p:cNvPicPr preferRelativeResize="0"/>
          <p:nvPr/>
        </p:nvPicPr>
        <p:blipFill rotWithShape="1">
          <a:blip r:embed="rId3">
            <a:alphaModFix/>
          </a:blip>
          <a:srcRect/>
          <a:stretch/>
        </p:blipFill>
        <p:spPr>
          <a:xfrm>
            <a:off x="415600" y="1356967"/>
            <a:ext cx="9002269" cy="5275499"/>
          </a:xfrm>
          <a:prstGeom prst="rect">
            <a:avLst/>
          </a:prstGeom>
          <a:noFill/>
          <a:ln>
            <a:noFill/>
          </a:ln>
        </p:spPr>
      </p:pic>
      <p:sp>
        <p:nvSpPr>
          <p:cNvPr id="4" name="TextBox 3">
            <a:extLst>
              <a:ext uri="{FF2B5EF4-FFF2-40B4-BE49-F238E27FC236}">
                <a16:creationId xmlns:a16="http://schemas.microsoft.com/office/drawing/2014/main" id="{DD096BA7-C77F-4CE1-9241-1C25D079A1E9}"/>
              </a:ext>
            </a:extLst>
          </p:cNvPr>
          <p:cNvSpPr txBox="1"/>
          <p:nvPr/>
        </p:nvSpPr>
        <p:spPr>
          <a:xfrm>
            <a:off x="9731141" y="5986135"/>
            <a:ext cx="2045259" cy="646331"/>
          </a:xfrm>
          <a:prstGeom prst="rect">
            <a:avLst/>
          </a:prstGeom>
          <a:noFill/>
        </p:spPr>
        <p:txBody>
          <a:bodyPr wrap="square" rtlCol="0">
            <a:spAutoFit/>
          </a:bodyPr>
          <a:lstStyle/>
          <a:p>
            <a:r>
              <a:rPr lang="en-US" dirty="0">
                <a:latin typeface="Calibri"/>
                <a:ea typeface="Calibri"/>
                <a:cs typeface="Calibri"/>
                <a:sym typeface="Calibri"/>
              </a:rPr>
              <a:t>For technical info:</a:t>
            </a:r>
          </a:p>
          <a:p>
            <a:r>
              <a:rPr lang="en-US" sz="1800" u="sng" dirty="0">
                <a:solidFill>
                  <a:srgbClr val="0563C1"/>
                </a:solidFill>
                <a:latin typeface="Calibri"/>
                <a:ea typeface="Calibri"/>
                <a:cs typeface="Calibri"/>
                <a:sym typeface="Calibri"/>
                <a:hlinkClick r:id="rId4"/>
              </a:rPr>
              <a:t>http://bit.ly/rtrtinfo</a:t>
            </a:r>
            <a:r>
              <a:rPr lang="en-US" sz="1800" dirty="0">
                <a:solidFill>
                  <a:schemeClr val="dk1"/>
                </a:solidFill>
                <a:latin typeface="Calibri"/>
                <a:ea typeface="Calibri"/>
                <a:cs typeface="Calibri"/>
                <a:sym typeface="Calibri"/>
                <a:hlinkClick r:id="rId4"/>
              </a:rPr>
              <a:t> </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4EDEB6-5A22-4139-B7FE-613D61DFB21D}"/>
              </a:ext>
            </a:extLst>
          </p:cNvPr>
          <p:cNvPicPr>
            <a:picLocks noChangeAspect="1"/>
          </p:cNvPicPr>
          <p:nvPr/>
        </p:nvPicPr>
        <p:blipFill>
          <a:blip r:embed="rId3"/>
          <a:stretch>
            <a:fillRect/>
          </a:stretch>
        </p:blipFill>
        <p:spPr>
          <a:xfrm>
            <a:off x="710286" y="695666"/>
            <a:ext cx="10771428" cy="5466667"/>
          </a:xfrm>
          <a:prstGeom prst="rect">
            <a:avLst/>
          </a:prstGeom>
        </p:spPr>
      </p:pic>
    </p:spTree>
    <p:extLst>
      <p:ext uri="{BB962C8B-B14F-4D97-AF65-F5344CB8AC3E}">
        <p14:creationId xmlns:p14="http://schemas.microsoft.com/office/powerpoint/2010/main" val="1468833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C763F7-9A52-40D0-B8A2-AF51FA38DB4D}"/>
              </a:ext>
            </a:extLst>
          </p:cNvPr>
          <p:cNvPicPr>
            <a:picLocks noChangeAspect="1"/>
          </p:cNvPicPr>
          <p:nvPr/>
        </p:nvPicPr>
        <p:blipFill>
          <a:blip r:embed="rId3"/>
          <a:stretch>
            <a:fillRect/>
          </a:stretch>
        </p:blipFill>
        <p:spPr>
          <a:xfrm>
            <a:off x="0" y="6460"/>
            <a:ext cx="12192000" cy="6858000"/>
          </a:xfrm>
          <a:prstGeom prst="rect">
            <a:avLst/>
          </a:prstGeom>
        </p:spPr>
      </p:pic>
      <p:sp>
        <p:nvSpPr>
          <p:cNvPr id="2" name="Rectangle 1">
            <a:extLst>
              <a:ext uri="{FF2B5EF4-FFF2-40B4-BE49-F238E27FC236}">
                <a16:creationId xmlns:a16="http://schemas.microsoft.com/office/drawing/2014/main" id="{2A0905B8-E0D6-452D-8EF5-11DF966297D4}"/>
              </a:ext>
            </a:extLst>
          </p:cNvPr>
          <p:cNvSpPr/>
          <p:nvPr/>
        </p:nvSpPr>
        <p:spPr>
          <a:xfrm>
            <a:off x="9492343" y="5079275"/>
            <a:ext cx="2775857" cy="1469571"/>
          </a:xfrm>
          <a:prstGeom prst="rect">
            <a:avLst/>
          </a:prstGeom>
          <a:solidFill>
            <a:schemeClr val="bg1">
              <a:alpha val="70000"/>
            </a:schemeClr>
          </a:solidFill>
          <a:ln w="6350">
            <a:gradFill>
              <a:gsLst>
                <a:gs pos="0">
                  <a:schemeClr val="tx1"/>
                </a:gs>
                <a:gs pos="57000">
                  <a:schemeClr val="bg2">
                    <a:lumMod val="25000"/>
                  </a:schemeClr>
                </a:gs>
                <a:gs pos="70000">
                  <a:schemeClr val="accent4"/>
                </a:gs>
                <a:gs pos="100000">
                  <a:schemeClr val="tx1"/>
                </a:gs>
              </a:gsLst>
              <a:lin ang="2700000" scaled="0"/>
            </a:gradFill>
          </a:ln>
          <a:effectLst>
            <a:outerShdw blurRad="152400" dist="139700" dir="8100000" algn="tr" rotWithShape="0">
              <a:prstClr val="black">
                <a:alpha val="7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7" dirty="0">
              <a:latin typeface="DINPro-Regular" panose="02000503030000020004" pitchFamily="50" charset="0"/>
            </a:endParaRPr>
          </a:p>
        </p:txBody>
      </p:sp>
      <p:sp>
        <p:nvSpPr>
          <p:cNvPr id="3" name="Rectangle 2">
            <a:extLst>
              <a:ext uri="{FF2B5EF4-FFF2-40B4-BE49-F238E27FC236}">
                <a16:creationId xmlns:a16="http://schemas.microsoft.com/office/drawing/2014/main" id="{936EEA7F-493B-4DF9-9451-2672F7F17C31}"/>
              </a:ext>
            </a:extLst>
          </p:cNvPr>
          <p:cNvSpPr/>
          <p:nvPr/>
        </p:nvSpPr>
        <p:spPr>
          <a:xfrm>
            <a:off x="9697479" y="5248226"/>
            <a:ext cx="2387356" cy="1092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333" dirty="0">
                <a:solidFill>
                  <a:schemeClr val="tx1"/>
                </a:solidFill>
                <a:latin typeface="DINPro-Regular" panose="02000503030000020004" pitchFamily="50" charset="0"/>
              </a:rPr>
              <a:t>Marbles RTX</a:t>
            </a:r>
            <a:br>
              <a:rPr lang="en-US" sz="1333" dirty="0">
                <a:solidFill>
                  <a:schemeClr val="tx1"/>
                </a:solidFill>
                <a:latin typeface="DINPro-Regular" panose="02000503030000020004" pitchFamily="50" charset="0"/>
              </a:rPr>
            </a:br>
            <a:r>
              <a:rPr lang="en-US" sz="1333" dirty="0">
                <a:solidFill>
                  <a:schemeClr val="tx1"/>
                </a:solidFill>
                <a:latin typeface="DINPro-Regular" panose="02000503030000020004" pitchFamily="50" charset="0"/>
              </a:rPr>
              <a:t>Ampere  |  1440p @ 30 fps</a:t>
            </a:r>
            <a:br>
              <a:rPr lang="en-US" sz="1333" dirty="0">
                <a:solidFill>
                  <a:schemeClr val="tx1"/>
                </a:solidFill>
                <a:latin typeface="DINPro-Regular" panose="02000503030000020004" pitchFamily="50" charset="0"/>
              </a:rPr>
            </a:br>
            <a:r>
              <a:rPr lang="en-US" sz="1333" dirty="0">
                <a:solidFill>
                  <a:schemeClr val="tx1"/>
                </a:solidFill>
                <a:latin typeface="DINPro-Regular" panose="02000503030000020004" pitchFamily="50" charset="0"/>
              </a:rPr>
              <a:t>Depth of Field </a:t>
            </a:r>
            <a:br>
              <a:rPr lang="en-US" sz="1333" dirty="0">
                <a:solidFill>
                  <a:schemeClr val="tx1"/>
                </a:solidFill>
                <a:latin typeface="DINPro-Regular" panose="02000503030000020004" pitchFamily="50" charset="0"/>
              </a:rPr>
            </a:br>
            <a:r>
              <a:rPr lang="en-US" sz="1333" dirty="0">
                <a:solidFill>
                  <a:schemeClr val="tx1"/>
                </a:solidFill>
                <a:latin typeface="DINPro-Regular" panose="02000503030000020004" pitchFamily="50" charset="0"/>
              </a:rPr>
              <a:t>130 Area Lights</a:t>
            </a:r>
          </a:p>
        </p:txBody>
      </p:sp>
    </p:spTree>
    <p:extLst>
      <p:ext uri="{BB962C8B-B14F-4D97-AF65-F5344CB8AC3E}">
        <p14:creationId xmlns:p14="http://schemas.microsoft.com/office/powerpoint/2010/main" val="38378024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D256E-AA0F-40C9-9F97-1E0B01589C10}"/>
              </a:ext>
            </a:extLst>
          </p:cNvPr>
          <p:cNvSpPr>
            <a:spLocks noGrp="1"/>
          </p:cNvSpPr>
          <p:nvPr>
            <p:ph type="title"/>
          </p:nvPr>
        </p:nvSpPr>
        <p:spPr>
          <a:xfrm>
            <a:off x="551873" y="365125"/>
            <a:ext cx="10515600" cy="1079591"/>
          </a:xfrm>
        </p:spPr>
        <p:txBody>
          <a:bodyPr/>
          <a:lstStyle/>
          <a:p>
            <a:r>
              <a:rPr lang="en-US" dirty="0"/>
              <a:t>Dedicated hardware FTW</a:t>
            </a:r>
          </a:p>
        </p:txBody>
      </p:sp>
      <p:pic>
        <p:nvPicPr>
          <p:cNvPr id="4" name="Picture 3">
            <a:extLst>
              <a:ext uri="{FF2B5EF4-FFF2-40B4-BE49-F238E27FC236}">
                <a16:creationId xmlns:a16="http://schemas.microsoft.com/office/drawing/2014/main" id="{ED3CB75E-0DB8-4C20-9E89-48C692D3869A}"/>
              </a:ext>
            </a:extLst>
          </p:cNvPr>
          <p:cNvPicPr>
            <a:picLocks noChangeAspect="1"/>
          </p:cNvPicPr>
          <p:nvPr/>
        </p:nvPicPr>
        <p:blipFill>
          <a:blip r:embed="rId3"/>
          <a:stretch>
            <a:fillRect/>
          </a:stretch>
        </p:blipFill>
        <p:spPr>
          <a:xfrm>
            <a:off x="551873" y="1601735"/>
            <a:ext cx="10852728" cy="4700118"/>
          </a:xfrm>
          <a:prstGeom prst="rect">
            <a:avLst/>
          </a:prstGeom>
        </p:spPr>
      </p:pic>
    </p:spTree>
    <p:extLst>
      <p:ext uri="{BB962C8B-B14F-4D97-AF65-F5344CB8AC3E}">
        <p14:creationId xmlns:p14="http://schemas.microsoft.com/office/powerpoint/2010/main" val="2510574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How to paint a scene?</a:t>
            </a:r>
            <a:endParaRPr dirty="0"/>
          </a:p>
        </p:txBody>
      </p:sp>
      <p:sp>
        <p:nvSpPr>
          <p:cNvPr id="177" name="Google Shape;177;p8"/>
          <p:cNvSpPr txBox="1"/>
          <p:nvPr/>
        </p:nvSpPr>
        <p:spPr>
          <a:xfrm>
            <a:off x="8258158" y="5115126"/>
            <a:ext cx="2936023" cy="1569620"/>
          </a:xfrm>
          <a:prstGeom prst="rect">
            <a:avLst/>
          </a:prstGeom>
          <a:noFill/>
          <a:ln>
            <a:noFill/>
          </a:ln>
        </p:spPr>
        <p:txBody>
          <a:bodyPr spcFirstLastPara="1" wrap="square" lIns="91425" tIns="45700" rIns="91425" bIns="45700" anchor="t" anchorCtr="0">
            <a:spAutoFit/>
          </a:bodyPr>
          <a:lstStyle/>
          <a:p>
            <a:pPr algn="l"/>
            <a:r>
              <a:rPr lang="en-US" sz="2400" b="0" i="1" dirty="0">
                <a:solidFill>
                  <a:srgbClr val="000000"/>
                </a:solidFill>
                <a:effectLst/>
              </a:rPr>
              <a:t>Study fo</a:t>
            </a:r>
            <a:r>
              <a:rPr lang="en-US" sz="2400" i="1" dirty="0">
                <a:solidFill>
                  <a:srgbClr val="000000"/>
                </a:solidFill>
              </a:rPr>
              <a:t>r “</a:t>
            </a:r>
            <a:r>
              <a:rPr lang="en-US" sz="2400" b="0" i="1" dirty="0">
                <a:solidFill>
                  <a:srgbClr val="000000"/>
                </a:solidFill>
                <a:effectLst/>
              </a:rPr>
              <a:t>A Sunday Afternoon on the Island of La Grande </a:t>
            </a:r>
            <a:r>
              <a:rPr lang="en-US" sz="2400" b="0" i="1" dirty="0" err="1">
                <a:solidFill>
                  <a:srgbClr val="000000"/>
                </a:solidFill>
                <a:effectLst/>
              </a:rPr>
              <a:t>Jatte</a:t>
            </a:r>
            <a:r>
              <a:rPr lang="en-US" sz="2400" b="0" i="1" dirty="0">
                <a:solidFill>
                  <a:srgbClr val="000000"/>
                </a:solidFill>
                <a:effectLst/>
              </a:rPr>
              <a:t>,” Georges Seurat</a:t>
            </a:r>
            <a:endParaRPr lang="en-US" sz="2400" b="0" i="0" dirty="0">
              <a:solidFill>
                <a:srgbClr val="000000"/>
              </a:solidFill>
              <a:effectLst/>
            </a:endParaRPr>
          </a:p>
        </p:txBody>
      </p:sp>
      <p:pic>
        <p:nvPicPr>
          <p:cNvPr id="10242" name="Picture 2">
            <a:extLst>
              <a:ext uri="{FF2B5EF4-FFF2-40B4-BE49-F238E27FC236}">
                <a16:creationId xmlns:a16="http://schemas.microsoft.com/office/drawing/2014/main" id="{5AC79C37-7999-4DC7-8AA8-0F5C71171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28" y="1530417"/>
            <a:ext cx="7609794" cy="5154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5CAB565-7CCD-41B1-B67E-8C832C6E9C00}"/>
              </a:ext>
            </a:extLst>
          </p:cNvPr>
          <p:cNvPicPr>
            <a:picLocks noChangeAspect="1"/>
          </p:cNvPicPr>
          <p:nvPr/>
        </p:nvPicPr>
        <p:blipFill>
          <a:blip r:embed="rId4"/>
          <a:stretch>
            <a:fillRect/>
          </a:stretch>
        </p:blipFill>
        <p:spPr>
          <a:xfrm>
            <a:off x="8869162" y="1530417"/>
            <a:ext cx="2066585" cy="2824333"/>
          </a:xfrm>
          <a:prstGeom prst="rect">
            <a:avLst/>
          </a:prstGeom>
        </p:spPr>
      </p:pic>
    </p:spTree>
    <p:extLst>
      <p:ext uri="{BB962C8B-B14F-4D97-AF65-F5344CB8AC3E}">
        <p14:creationId xmlns:p14="http://schemas.microsoft.com/office/powerpoint/2010/main" val="3306767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8"/>
          <p:cNvSpPr txBox="1"/>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Tracing Rays is Old</a:t>
            </a:r>
            <a:endParaRPr dirty="0"/>
          </a:p>
        </p:txBody>
      </p:sp>
      <p:sp>
        <p:nvSpPr>
          <p:cNvPr id="6" name="Google Shape;177;p8">
            <a:extLst>
              <a:ext uri="{FF2B5EF4-FFF2-40B4-BE49-F238E27FC236}">
                <a16:creationId xmlns:a16="http://schemas.microsoft.com/office/drawing/2014/main" id="{1438C0E5-F191-462F-95D1-925C5FE96680}"/>
              </a:ext>
            </a:extLst>
          </p:cNvPr>
          <p:cNvSpPr txBox="1"/>
          <p:nvPr/>
        </p:nvSpPr>
        <p:spPr>
          <a:xfrm>
            <a:off x="7256471" y="5940651"/>
            <a:ext cx="4519829" cy="830956"/>
          </a:xfrm>
          <a:prstGeom prst="rect">
            <a:avLst/>
          </a:prstGeom>
          <a:noFill/>
          <a:ln>
            <a:noFill/>
          </a:ln>
        </p:spPr>
        <p:txBody>
          <a:bodyPr spcFirstLastPara="1" wrap="square" lIns="91425" tIns="45700" rIns="91425" bIns="45700" anchor="t" anchorCtr="0">
            <a:spAutoFit/>
          </a:bodyPr>
          <a:lstStyle/>
          <a:p>
            <a:r>
              <a:rPr lang="en-US" sz="2400" i="1" dirty="0">
                <a:solidFill>
                  <a:schemeClr val="dk1"/>
                </a:solidFill>
                <a:latin typeface="Calibri"/>
                <a:cs typeface="Calibri"/>
                <a:sym typeface="Calibri"/>
              </a:rPr>
              <a:t>Perspective machine, </a:t>
            </a:r>
            <a:r>
              <a:rPr lang="en-US" sz="2400" i="1" dirty="0" err="1">
                <a:solidFill>
                  <a:schemeClr val="dk1"/>
                </a:solidFill>
                <a:latin typeface="Calibri"/>
                <a:cs typeface="Calibri"/>
                <a:sym typeface="Calibri"/>
              </a:rPr>
              <a:t>D</a:t>
            </a:r>
            <a:r>
              <a:rPr lang="en-US" sz="2400" i="1" dirty="0" err="1">
                <a:solidFill>
                  <a:schemeClr val="dk1"/>
                </a:solidFill>
                <a:latin typeface="Calibri"/>
                <a:cs typeface="Calibri"/>
              </a:rPr>
              <a:t>ü</a:t>
            </a:r>
            <a:r>
              <a:rPr lang="en-US" sz="2400" i="1" dirty="0" err="1">
                <a:solidFill>
                  <a:schemeClr val="dk1"/>
                </a:solidFill>
                <a:latin typeface="Calibri"/>
                <a:cs typeface="Calibri"/>
                <a:sym typeface="Calibri"/>
              </a:rPr>
              <a:t>rer</a:t>
            </a:r>
            <a:r>
              <a:rPr lang="en-US" sz="2400" i="1" dirty="0">
                <a:solidFill>
                  <a:schemeClr val="dk1"/>
                </a:solidFill>
                <a:latin typeface="Calibri"/>
                <a:cs typeface="Calibri"/>
                <a:sym typeface="Calibri"/>
              </a:rPr>
              <a:t>, 1525.</a:t>
            </a:r>
            <a:endParaRPr lang="en-US" sz="2400" i="1" dirty="0">
              <a:solidFill>
                <a:schemeClr val="dk1"/>
              </a:solidFill>
              <a:latin typeface="Calibri"/>
              <a:cs typeface="Calibri"/>
            </a:endParaRPr>
          </a:p>
          <a:p>
            <a:pPr marL="0" marR="0" lvl="0" indent="0" algn="l" rtl="0">
              <a:spcBef>
                <a:spcPts val="0"/>
              </a:spcBef>
              <a:spcAft>
                <a:spcPts val="0"/>
              </a:spcAft>
              <a:buNone/>
            </a:pPr>
            <a:endParaRPr sz="2400" i="1" dirty="0"/>
          </a:p>
        </p:txBody>
      </p:sp>
      <p:pic>
        <p:nvPicPr>
          <p:cNvPr id="2052" name="Picture 4" descr="Albrecht Dürer, method of perspective construction, in Underweysung der...  | Download Scientific Diagram">
            <a:extLst>
              <a:ext uri="{FF2B5EF4-FFF2-40B4-BE49-F238E27FC236}">
                <a16:creationId xmlns:a16="http://schemas.microsoft.com/office/drawing/2014/main" id="{6EF7BD88-85E9-42F2-B6B0-EAF4CDA65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00" y="1330398"/>
            <a:ext cx="6800850" cy="509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883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0"/>
              </a:spcAft>
              <a:buClr>
                <a:schemeClr val="dk1"/>
              </a:buClr>
              <a:buSzPts val="1900"/>
              <a:buFont typeface="Calibri"/>
              <a:buNone/>
            </a:pPr>
            <a:r>
              <a:rPr lang="en-US" sz="4400" dirty="0">
                <a:latin typeface="Calibri"/>
                <a:ea typeface="Calibri"/>
                <a:cs typeface="Calibri"/>
                <a:sym typeface="Calibri"/>
              </a:rPr>
              <a:t>1980: Classical Ray Tracing</a:t>
            </a:r>
            <a:endParaRPr sz="4400" dirty="0">
              <a:latin typeface="Calibri"/>
              <a:ea typeface="Calibri"/>
              <a:cs typeface="Calibri"/>
              <a:sym typeface="Calibri"/>
            </a:endParaRPr>
          </a:p>
        </p:txBody>
      </p:sp>
      <p:pic>
        <p:nvPicPr>
          <p:cNvPr id="184" name="Google Shape;184;p9"/>
          <p:cNvPicPr preferRelativeResize="0"/>
          <p:nvPr/>
        </p:nvPicPr>
        <p:blipFill rotWithShape="1">
          <a:blip r:embed="rId3">
            <a:alphaModFix/>
          </a:blip>
          <a:srcRect/>
          <a:stretch/>
        </p:blipFill>
        <p:spPr>
          <a:xfrm>
            <a:off x="3993266" y="1687132"/>
            <a:ext cx="7808203" cy="4792840"/>
          </a:xfrm>
          <a:prstGeom prst="rect">
            <a:avLst/>
          </a:prstGeom>
          <a:noFill/>
          <a:ln>
            <a:noFill/>
          </a:ln>
        </p:spPr>
      </p:pic>
      <p:pic>
        <p:nvPicPr>
          <p:cNvPr id="185" name="Google Shape;185;p9"/>
          <p:cNvPicPr preferRelativeResize="0"/>
          <p:nvPr/>
        </p:nvPicPr>
        <p:blipFill rotWithShape="1">
          <a:blip r:embed="rId4">
            <a:alphaModFix/>
          </a:blip>
          <a:srcRect/>
          <a:stretch/>
        </p:blipFill>
        <p:spPr>
          <a:xfrm>
            <a:off x="583373" y="1545464"/>
            <a:ext cx="3226892" cy="4934507"/>
          </a:xfrm>
          <a:prstGeom prst="rect">
            <a:avLst/>
          </a:prstGeom>
          <a:noFill/>
          <a:ln>
            <a:noFill/>
          </a:ln>
        </p:spPr>
      </p:pic>
      <p:sp>
        <p:nvSpPr>
          <p:cNvPr id="186" name="Google Shape;186;p9"/>
          <p:cNvSpPr txBox="1"/>
          <p:nvPr/>
        </p:nvSpPr>
        <p:spPr>
          <a:xfrm>
            <a:off x="3993275" y="6488675"/>
            <a:ext cx="8198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i="1">
                <a:solidFill>
                  <a:schemeClr val="dk1"/>
                </a:solidFill>
                <a:latin typeface="Calibri"/>
                <a:ea typeface="Calibri"/>
                <a:cs typeface="Calibri"/>
                <a:sym typeface="Calibri"/>
              </a:rPr>
              <a:t>Image now generated in real time in NVIDIA OptiX™ (was 74 minutes per frame in 1980)</a:t>
            </a:r>
            <a:endParaRPr sz="1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1"/>
          <p:cNvSpPr/>
          <p:nvPr/>
        </p:nvSpPr>
        <p:spPr>
          <a:xfrm>
            <a:off x="942376" y="2624366"/>
            <a:ext cx="964800" cy="96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300" dirty="0">
                <a:solidFill>
                  <a:schemeClr val="dk1"/>
                </a:solidFill>
                <a:latin typeface="Calibri"/>
                <a:ea typeface="Calibri"/>
                <a:cs typeface="Calibri"/>
                <a:sym typeface="Calibri"/>
              </a:rPr>
              <a:t>eye</a:t>
            </a:r>
            <a:endParaRPr sz="2300" dirty="0">
              <a:solidFill>
                <a:schemeClr val="dk1"/>
              </a:solidFill>
              <a:latin typeface="Calibri"/>
              <a:ea typeface="Calibri"/>
              <a:cs typeface="Calibri"/>
              <a:sym typeface="Calibri"/>
            </a:endParaRPr>
          </a:p>
        </p:txBody>
      </p:sp>
      <p:sp>
        <p:nvSpPr>
          <p:cNvPr id="198" name="Google Shape;198;p11"/>
          <p:cNvSpPr/>
          <p:nvPr/>
        </p:nvSpPr>
        <p:spPr>
          <a:xfrm>
            <a:off x="2585022" y="719200"/>
            <a:ext cx="765600" cy="710800"/>
          </a:xfrm>
          <a:prstGeom prst="sun">
            <a:avLst>
              <a:gd name="adj" fmla="val 25000"/>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99" name="Google Shape;199;p11"/>
          <p:cNvSpPr/>
          <p:nvPr/>
        </p:nvSpPr>
        <p:spPr>
          <a:xfrm>
            <a:off x="4728733" y="3269000"/>
            <a:ext cx="2393600" cy="23936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glass</a:t>
            </a:r>
            <a:endParaRPr sz="3200" b="1">
              <a:solidFill>
                <a:schemeClr val="dk1"/>
              </a:solidFill>
              <a:latin typeface="Calibri"/>
              <a:ea typeface="Calibri"/>
              <a:cs typeface="Calibri"/>
              <a:sym typeface="Calibri"/>
            </a:endParaRPr>
          </a:p>
        </p:txBody>
      </p:sp>
      <p:sp>
        <p:nvSpPr>
          <p:cNvPr id="200" name="Google Shape;200;p11"/>
          <p:cNvSpPr/>
          <p:nvPr/>
        </p:nvSpPr>
        <p:spPr>
          <a:xfrm>
            <a:off x="4447799" y="636382"/>
            <a:ext cx="951455" cy="16812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201" name="Google Shape;201;p11"/>
          <p:cNvSpPr/>
          <p:nvPr/>
        </p:nvSpPr>
        <p:spPr>
          <a:xfrm rot="-5400000">
            <a:off x="7919326" y="2779090"/>
            <a:ext cx="3073507" cy="215049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202" name="Google Shape;202;p11"/>
          <p:cNvCxnSpPr/>
          <p:nvPr/>
        </p:nvCxnSpPr>
        <p:spPr>
          <a:xfrm>
            <a:off x="1907176" y="3106767"/>
            <a:ext cx="2886893" cy="1700364"/>
          </a:xfrm>
          <a:prstGeom prst="straightConnector1">
            <a:avLst/>
          </a:prstGeom>
          <a:noFill/>
          <a:ln w="28575" cap="flat" cmpd="sng">
            <a:solidFill>
              <a:srgbClr val="0000FF"/>
            </a:solidFill>
            <a:prstDash val="solid"/>
            <a:round/>
            <a:headEnd type="none" w="sm" len="sm"/>
            <a:tailEnd type="triangle" w="lg" len="lg"/>
          </a:ln>
        </p:spPr>
      </p:cxnSp>
      <p:sp>
        <p:nvSpPr>
          <p:cNvPr id="203" name="Google Shape;203;p11"/>
          <p:cNvSpPr/>
          <p:nvPr/>
        </p:nvSpPr>
        <p:spPr>
          <a:xfrm>
            <a:off x="1711234" y="2964083"/>
            <a:ext cx="195942" cy="30491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1"/>
          <p:cNvSpPr txBox="1"/>
          <p:nvPr/>
        </p:nvSpPr>
        <p:spPr>
          <a:xfrm>
            <a:off x="755112" y="4573700"/>
            <a:ext cx="3193961"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Classical Ray Tracing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3"/>
          <p:cNvSpPr/>
          <p:nvPr/>
        </p:nvSpPr>
        <p:spPr>
          <a:xfrm>
            <a:off x="942376" y="2624366"/>
            <a:ext cx="964800" cy="96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2300" dirty="0">
                <a:solidFill>
                  <a:schemeClr val="dk1"/>
                </a:solidFill>
                <a:latin typeface="Calibri"/>
                <a:ea typeface="Calibri"/>
                <a:cs typeface="Calibri"/>
                <a:sym typeface="Calibri"/>
              </a:rPr>
              <a:t>eye</a:t>
            </a:r>
            <a:endParaRPr sz="2300" dirty="0">
              <a:solidFill>
                <a:schemeClr val="dk1"/>
              </a:solidFill>
              <a:latin typeface="Calibri"/>
              <a:ea typeface="Calibri"/>
              <a:cs typeface="Calibri"/>
              <a:sym typeface="Calibri"/>
            </a:endParaRPr>
          </a:p>
        </p:txBody>
      </p:sp>
      <p:sp>
        <p:nvSpPr>
          <p:cNvPr id="224" name="Google Shape;224;p13"/>
          <p:cNvSpPr/>
          <p:nvPr/>
        </p:nvSpPr>
        <p:spPr>
          <a:xfrm>
            <a:off x="2585022" y="719200"/>
            <a:ext cx="765600" cy="710800"/>
          </a:xfrm>
          <a:prstGeom prst="sun">
            <a:avLst>
              <a:gd name="adj" fmla="val 25000"/>
            </a:avLst>
          </a:prstGeom>
          <a:solidFill>
            <a:srgbClr val="FFFF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225" name="Google Shape;225;p13"/>
          <p:cNvSpPr/>
          <p:nvPr/>
        </p:nvSpPr>
        <p:spPr>
          <a:xfrm>
            <a:off x="4728733" y="3269000"/>
            <a:ext cx="2393600" cy="23936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glass</a:t>
            </a:r>
            <a:endParaRPr sz="3200" b="1">
              <a:solidFill>
                <a:schemeClr val="dk1"/>
              </a:solidFill>
              <a:latin typeface="Calibri"/>
              <a:ea typeface="Calibri"/>
              <a:cs typeface="Calibri"/>
              <a:sym typeface="Calibri"/>
            </a:endParaRPr>
          </a:p>
        </p:txBody>
      </p:sp>
      <p:sp>
        <p:nvSpPr>
          <p:cNvPr id="226" name="Google Shape;226;p13"/>
          <p:cNvSpPr/>
          <p:nvPr/>
        </p:nvSpPr>
        <p:spPr>
          <a:xfrm>
            <a:off x="4447799" y="636382"/>
            <a:ext cx="951455" cy="1681200"/>
          </a:xfrm>
          <a:prstGeom prst="ca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227" name="Google Shape;227;p13"/>
          <p:cNvSpPr/>
          <p:nvPr/>
        </p:nvSpPr>
        <p:spPr>
          <a:xfrm rot="-5400000">
            <a:off x="7919326" y="2779090"/>
            <a:ext cx="3073507" cy="2150490"/>
          </a:xfrm>
          <a:prstGeom prst="cube">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228" name="Google Shape;228;p13"/>
          <p:cNvCxnSpPr/>
          <p:nvPr/>
        </p:nvCxnSpPr>
        <p:spPr>
          <a:xfrm rot="10800000">
            <a:off x="3165677" y="1430000"/>
            <a:ext cx="1628392" cy="3377131"/>
          </a:xfrm>
          <a:prstGeom prst="straightConnector1">
            <a:avLst/>
          </a:prstGeom>
          <a:noFill/>
          <a:ln w="28575" cap="flat" cmpd="sng">
            <a:solidFill>
              <a:srgbClr val="BF9000"/>
            </a:solidFill>
            <a:prstDash val="solid"/>
            <a:round/>
            <a:headEnd type="none" w="sm" len="sm"/>
            <a:tailEnd type="triangle" w="lg" len="lg"/>
          </a:ln>
        </p:spPr>
      </p:cxnSp>
      <p:cxnSp>
        <p:nvCxnSpPr>
          <p:cNvPr id="229" name="Google Shape;229;p13"/>
          <p:cNvCxnSpPr/>
          <p:nvPr/>
        </p:nvCxnSpPr>
        <p:spPr>
          <a:xfrm>
            <a:off x="1907176" y="3106767"/>
            <a:ext cx="2886893" cy="1700364"/>
          </a:xfrm>
          <a:prstGeom prst="straightConnector1">
            <a:avLst/>
          </a:prstGeom>
          <a:noFill/>
          <a:ln w="28575" cap="flat" cmpd="sng">
            <a:solidFill>
              <a:srgbClr val="0000FF"/>
            </a:solidFill>
            <a:prstDash val="solid"/>
            <a:round/>
            <a:headEnd type="none" w="sm" len="sm"/>
            <a:tailEnd type="triangle" w="lg" len="lg"/>
          </a:ln>
        </p:spPr>
      </p:cxnSp>
      <p:sp>
        <p:nvSpPr>
          <p:cNvPr id="230" name="Google Shape;230;p13"/>
          <p:cNvSpPr/>
          <p:nvPr/>
        </p:nvSpPr>
        <p:spPr>
          <a:xfrm>
            <a:off x="1711234" y="2964083"/>
            <a:ext cx="195942" cy="304917"/>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31" name="Google Shape;231;p13"/>
          <p:cNvCxnSpPr/>
          <p:nvPr/>
        </p:nvCxnSpPr>
        <p:spPr>
          <a:xfrm>
            <a:off x="4794069" y="4807131"/>
            <a:ext cx="2220685" cy="141070"/>
          </a:xfrm>
          <a:prstGeom prst="straightConnector1">
            <a:avLst/>
          </a:prstGeom>
          <a:noFill/>
          <a:ln w="28575" cap="flat" cmpd="sng">
            <a:solidFill>
              <a:srgbClr val="0000FF"/>
            </a:solidFill>
            <a:prstDash val="solid"/>
            <a:round/>
            <a:headEnd type="none" w="sm" len="sm"/>
            <a:tailEnd type="triangle" w="lg" len="lg"/>
          </a:ln>
        </p:spPr>
      </p:cxnSp>
      <p:sp>
        <p:nvSpPr>
          <p:cNvPr id="232" name="Google Shape;232;p13"/>
          <p:cNvSpPr txBox="1"/>
          <p:nvPr/>
        </p:nvSpPr>
        <p:spPr>
          <a:xfrm>
            <a:off x="3664614" y="2603210"/>
            <a:ext cx="122790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shadow ray</a:t>
            </a:r>
            <a:endParaRPr/>
          </a:p>
        </p:txBody>
      </p:sp>
      <p:cxnSp>
        <p:nvCxnSpPr>
          <p:cNvPr id="233" name="Google Shape;233;p13"/>
          <p:cNvCxnSpPr/>
          <p:nvPr/>
        </p:nvCxnSpPr>
        <p:spPr>
          <a:xfrm flipH="1">
            <a:off x="4023360" y="4805540"/>
            <a:ext cx="770709" cy="1712826"/>
          </a:xfrm>
          <a:prstGeom prst="straightConnector1">
            <a:avLst/>
          </a:prstGeom>
          <a:noFill/>
          <a:ln w="28575" cap="flat" cmpd="sng">
            <a:solidFill>
              <a:srgbClr val="0000FF"/>
            </a:solidFill>
            <a:prstDash val="solid"/>
            <a:round/>
            <a:headEnd type="none" w="sm" len="sm"/>
            <a:tailEnd type="triangle" w="lg" len="lg"/>
          </a:ln>
        </p:spPr>
      </p:cxnSp>
      <p:sp>
        <p:nvSpPr>
          <p:cNvPr id="234" name="Google Shape;234;p13"/>
          <p:cNvSpPr txBox="1"/>
          <p:nvPr/>
        </p:nvSpPr>
        <p:spPr>
          <a:xfrm>
            <a:off x="755112" y="4573700"/>
            <a:ext cx="3193961"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Classical Ray Tracing</a:t>
            </a: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6107</TotalTime>
  <Words>2671</Words>
  <Application>Microsoft Office PowerPoint</Application>
  <PresentationFormat>Widescreen</PresentationFormat>
  <Paragraphs>367</Paragraphs>
  <Slides>59</Slides>
  <Notes>57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59</vt:i4>
      </vt:variant>
    </vt:vector>
  </HeadingPairs>
  <TitlesOfParts>
    <vt:vector size="72" baseType="lpstr">
      <vt:lpstr>Arial</vt:lpstr>
      <vt:lpstr>Calibri</vt:lpstr>
      <vt:lpstr>Calibri Light</vt:lpstr>
      <vt:lpstr>DINPro-Medium</vt:lpstr>
      <vt:lpstr>DINPro-Regular</vt:lpstr>
      <vt:lpstr>DINWebPro</vt:lpstr>
      <vt:lpstr>Helvetica Neue</vt:lpstr>
      <vt:lpstr>Noto Sans Symbols</vt:lpstr>
      <vt:lpstr>Raleway</vt:lpstr>
      <vt:lpstr>Roboto</vt:lpstr>
      <vt:lpstr>Tahoma</vt:lpstr>
      <vt:lpstr>Trebuchet MS</vt:lpstr>
      <vt:lpstr>Office Theme</vt:lpstr>
      <vt:lpstr>Ray Tracing and the Universe</vt:lpstr>
      <vt:lpstr>PowerPoint Presentation</vt:lpstr>
      <vt:lpstr>PowerPoint Presentation</vt:lpstr>
      <vt:lpstr>PowerPoint Presentation</vt:lpstr>
      <vt:lpstr>PowerPoint Presentation</vt:lpstr>
      <vt:lpstr>PowerPoint Presentation</vt:lpstr>
      <vt:lpstr>1980: Classical Ray Tracing</vt:lpstr>
      <vt:lpstr>PowerPoint Presentation</vt:lpstr>
      <vt:lpstr>PowerPoint Presentation</vt:lpstr>
      <vt:lpstr>PowerPoint Presentation</vt:lpstr>
      <vt:lpstr>1984: Cook Stochastic (“Distribution”) Ray Tracing</vt:lpstr>
      <vt:lpstr>PowerPoint Presentation</vt:lpstr>
      <vt:lpstr>PowerPoint Presentation</vt:lpstr>
      <vt:lpstr>PowerPoint Presentation</vt:lpstr>
      <vt:lpstr>PowerPoint Presentation</vt:lpstr>
      <vt:lpstr>PowerPoint Presentation</vt:lpstr>
      <vt:lpstr>Why Ray Tracing is Great</vt:lpstr>
      <vt:lpstr>From Simplicity…</vt:lpstr>
      <vt:lpstr>PowerPoint Presentation</vt:lpstr>
      <vt:lpstr>Moore’s Law Is Ending (Really!)</vt:lpstr>
      <vt:lpstr>Moore’s Law is Ending (Really!)</vt:lpstr>
      <vt:lpstr>More Special-Purpose Hardware</vt:lpstr>
      <vt:lpstr>GPU Memory Capacity in Gigabytes</vt:lpstr>
      <vt:lpstr>PowerPoint Presentation</vt:lpstr>
      <vt:lpstr>The Bounding Volume Hierarchy (BVH)</vt:lpstr>
      <vt:lpstr>BVH Algorithm</vt:lpstr>
      <vt:lpstr>PowerPoint Presentation</vt:lpstr>
      <vt:lpstr>Training Set</vt:lpstr>
      <vt:lpstr>PowerPoint Presentation</vt:lpstr>
      <vt:lpstr>1 spp Ray Traced Shadows + Denoising</vt:lpstr>
      <vt:lpstr>Ray Traced Shadow Ground Truth</vt:lpstr>
      <vt:lpstr>Some Uses for Rays</vt:lpstr>
      <vt:lpstr>Ray Tracing Techniques</vt:lpstr>
      <vt:lpstr>Ray Tracing: Media &amp; Entertainment</vt:lpstr>
      <vt:lpstr>Ray Tracing: Architectural Design</vt:lpstr>
      <vt:lpstr>Ray Tracing: Industrial Design</vt:lpstr>
      <vt:lpstr>PowerPoint Presentation</vt:lpstr>
      <vt:lpstr>PowerPoint Presentation</vt:lpstr>
      <vt:lpstr>PowerPoint Presentation</vt:lpstr>
      <vt:lpstr>Ray Tracing: Telescope Design</vt:lpstr>
      <vt:lpstr>Ray Tracing: Telescope Design</vt:lpstr>
      <vt:lpstr>Photons</vt:lpstr>
      <vt:lpstr>Ray Tracing: 5G Propagation Simulation</vt:lpstr>
      <vt:lpstr>Ray Tracing: Synthetic Aperture Radar</vt:lpstr>
      <vt:lpstr>Ray Tracing: Simulation of Heat Transfer</vt:lpstr>
      <vt:lpstr>Using Iray to Measure Light</vt:lpstr>
      <vt:lpstr>Using Iray to Measure Light</vt:lpstr>
      <vt:lpstr>Ray Tracing: Audio Simulation</vt:lpstr>
      <vt:lpstr>Ray Tracing: Audio Simulation</vt:lpstr>
      <vt:lpstr>Ray Tracing: Seismology</vt:lpstr>
      <vt:lpstr>PowerPoint Presentation</vt:lpstr>
      <vt:lpstr>Ray Tracing: Training Robots</vt:lpstr>
      <vt:lpstr>Ray Tracing: Simulation for Self-Driving Cars</vt:lpstr>
      <vt:lpstr>Two Non-Technical References</vt:lpstr>
      <vt:lpstr>Questions?</vt:lpstr>
      <vt:lpstr>PowerPoint Presentation</vt:lpstr>
      <vt:lpstr>PowerPoint Presentation</vt:lpstr>
      <vt:lpstr>Dedicated hardware FTW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Ray Tracing and the World</dc:title>
  <dc:creator>Eric Haines</dc:creator>
  <cp:lastModifiedBy>Eric Haines</cp:lastModifiedBy>
  <cp:revision>55</cp:revision>
  <dcterms:created xsi:type="dcterms:W3CDTF">2022-04-22T17:38:12Z</dcterms:created>
  <dcterms:modified xsi:type="dcterms:W3CDTF">2022-04-26T23:52:48Z</dcterms:modified>
</cp:coreProperties>
</file>