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tiff" ContentType="image/tiff"/>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66"/>
  </p:notesMasterIdLst>
  <p:sldIdLst>
    <p:sldId id="256" r:id="rId2"/>
    <p:sldId id="258" r:id="rId3"/>
    <p:sldId id="295" r:id="rId4"/>
    <p:sldId id="257" r:id="rId5"/>
    <p:sldId id="259" r:id="rId6"/>
    <p:sldId id="260" r:id="rId7"/>
    <p:sldId id="262" r:id="rId8"/>
    <p:sldId id="261" r:id="rId9"/>
    <p:sldId id="263" r:id="rId10"/>
    <p:sldId id="264" r:id="rId11"/>
    <p:sldId id="277" r:id="rId12"/>
    <p:sldId id="265" r:id="rId13"/>
    <p:sldId id="266" r:id="rId14"/>
    <p:sldId id="267" r:id="rId15"/>
    <p:sldId id="268" r:id="rId16"/>
    <p:sldId id="269" r:id="rId17"/>
    <p:sldId id="273" r:id="rId18"/>
    <p:sldId id="270" r:id="rId19"/>
    <p:sldId id="320" r:id="rId20"/>
    <p:sldId id="275" r:id="rId21"/>
    <p:sldId id="287" r:id="rId22"/>
    <p:sldId id="280" r:id="rId23"/>
    <p:sldId id="281" r:id="rId24"/>
    <p:sldId id="288" r:id="rId25"/>
    <p:sldId id="302" r:id="rId26"/>
    <p:sldId id="305" r:id="rId27"/>
    <p:sldId id="306" r:id="rId28"/>
    <p:sldId id="282" r:id="rId29"/>
    <p:sldId id="322" r:id="rId30"/>
    <p:sldId id="283" r:id="rId31"/>
    <p:sldId id="284" r:id="rId32"/>
    <p:sldId id="286" r:id="rId33"/>
    <p:sldId id="323" r:id="rId34"/>
    <p:sldId id="274" r:id="rId35"/>
    <p:sldId id="276" r:id="rId36"/>
    <p:sldId id="312" r:id="rId37"/>
    <p:sldId id="301" r:id="rId38"/>
    <p:sldId id="307" r:id="rId39"/>
    <p:sldId id="272" r:id="rId40"/>
    <p:sldId id="303" r:id="rId41"/>
    <p:sldId id="304" r:id="rId42"/>
    <p:sldId id="299" r:id="rId43"/>
    <p:sldId id="308" r:id="rId44"/>
    <p:sldId id="309" r:id="rId45"/>
    <p:sldId id="310" r:id="rId46"/>
    <p:sldId id="300" r:id="rId47"/>
    <p:sldId id="311" r:id="rId48"/>
    <p:sldId id="321" r:id="rId49"/>
    <p:sldId id="319" r:id="rId50"/>
    <p:sldId id="290" r:id="rId51"/>
    <p:sldId id="313" r:id="rId52"/>
    <p:sldId id="289" r:id="rId53"/>
    <p:sldId id="279" r:id="rId54"/>
    <p:sldId id="285" r:id="rId55"/>
    <p:sldId id="315" r:id="rId56"/>
    <p:sldId id="316" r:id="rId57"/>
    <p:sldId id="293" r:id="rId58"/>
    <p:sldId id="326" r:id="rId59"/>
    <p:sldId id="317" r:id="rId60"/>
    <p:sldId id="297" r:id="rId61"/>
    <p:sldId id="298" r:id="rId62"/>
    <p:sldId id="318" r:id="rId63"/>
    <p:sldId id="325" r:id="rId64"/>
    <p:sldId id="296" r:id="rId65"/>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47" autoAdjust="0"/>
    <p:restoredTop sz="90213" autoAdjust="0"/>
  </p:normalViewPr>
  <p:slideViewPr>
    <p:cSldViewPr>
      <p:cViewPr varScale="1">
        <p:scale>
          <a:sx n="101" d="100"/>
          <a:sy n="101" d="100"/>
        </p:scale>
        <p:origin x="-57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E5A3B471-D904-4F8E-B707-58276AB043F3}" type="datetimeFigureOut">
              <a:rPr lang="en-US" smtClean="0"/>
              <a:pPr/>
              <a:t>8/10/2008</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03A2D043-63B5-45C3-AB2C-0A2FEF5996E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developer.nvidia.com/object/gpu_gems_2_home.html"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cs.cmu.edu/~ph/jello/jello.ps.gz"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A2D043-63B5-45C3-AB2C-0A2FEF5996E9}"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Left http://commons.wikimedia.org/wiki/Image:Raytracing-Boiler.jpg. Right by Gilles Tran, http://commons.wikimedia.org/wiki/Image:Glasses_800_edit.png, both from the useful page http://commons.wikimedia.org/wiki/Category:3D_computer_graphics</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one on the left is ray traced, you can see the barbershop mirror effect to infinity. On the right recursive environment mapping and “reflect</a:t>
            </a:r>
            <a:r>
              <a:rPr lang="en-US" baseline="0" dirty="0" smtClean="0"/>
              <a:t> and clip through a plane” is used for this </a:t>
            </a:r>
            <a:r>
              <a:rPr lang="en-US" baseline="0" dirty="0" err="1" smtClean="0"/>
              <a:t>rasterized</a:t>
            </a:r>
            <a:r>
              <a:rPr lang="en-US" baseline="0" dirty="0" smtClean="0"/>
              <a:t> image.</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http://www.graphicshardware.org/program.html, http://www.cs.ucf.edu/~mali/</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err="1" smtClean="0"/>
              <a:t>Akenine-M¨oller</a:t>
            </a:r>
            <a:r>
              <a:rPr lang="en-US" sz="1300" dirty="0" smtClean="0"/>
              <a:t>, Tomas, Jacob </a:t>
            </a:r>
            <a:r>
              <a:rPr lang="en-US" sz="1300" dirty="0" err="1" smtClean="0"/>
              <a:t>Munkberg</a:t>
            </a:r>
            <a:r>
              <a:rPr lang="en-US" sz="1300" dirty="0" smtClean="0"/>
              <a:t>, and Jon </a:t>
            </a:r>
            <a:r>
              <a:rPr lang="en-US" sz="1300" dirty="0" err="1" smtClean="0"/>
              <a:t>Hasselgren</a:t>
            </a:r>
            <a:r>
              <a:rPr lang="en-US" sz="1300" dirty="0" smtClean="0"/>
              <a:t>, “Stochastic </a:t>
            </a:r>
            <a:r>
              <a:rPr lang="en-US" sz="1300" dirty="0" err="1" smtClean="0"/>
              <a:t>Rasterization</a:t>
            </a:r>
            <a:r>
              <a:rPr lang="en-US" sz="1300" dirty="0" smtClean="0"/>
              <a:t> using Time-Continuous Triangles,” </a:t>
            </a:r>
            <a:r>
              <a:rPr lang="en-US" sz="1300" i="1" dirty="0" smtClean="0"/>
              <a:t>Graphics Hardware, pp. 7–16, August </a:t>
            </a:r>
            <a:r>
              <a:rPr lang="en-US" sz="1300" dirty="0" smtClean="0"/>
              <a:t>2007.</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HP</a:t>
            </a:r>
            <a:r>
              <a:rPr lang="en-US" baseline="0" dirty="0" smtClean="0"/>
              <a:t> hardware in the late 1980’s supported </a:t>
            </a:r>
            <a:r>
              <a:rPr lang="en-US" baseline="0" dirty="0" err="1" smtClean="0"/>
              <a:t>spline</a:t>
            </a:r>
            <a:r>
              <a:rPr lang="en-US" baseline="0" dirty="0" smtClean="0"/>
              <a:t> surfaces with trimming curves. Beyond cracking, you also had to avoid getting too close to a </a:t>
            </a:r>
            <a:r>
              <a:rPr lang="en-US" baseline="0" dirty="0" err="1" smtClean="0"/>
              <a:t>spline</a:t>
            </a:r>
            <a:r>
              <a:rPr lang="en-US" baseline="0" dirty="0" smtClean="0"/>
              <a:t>: data explosion, took forever to draw. I’ll be interested to see how DirectX 11’s tessellation engine is used to avoid the “I’m standing on the earth, looking at the horizon” problem.</a:t>
            </a:r>
          </a:p>
          <a:p>
            <a:endParaRPr lang="en-US" baseline="0" dirty="0" smtClean="0"/>
          </a:p>
          <a:p>
            <a:r>
              <a:rPr lang="en-US" baseline="0" dirty="0" smtClean="0"/>
              <a:t>Other examples: N-patches (PN triangles) never caught on.</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Michal </a:t>
            </a:r>
            <a:r>
              <a:rPr lang="en-US" dirty="0" err="1" smtClean="0"/>
              <a:t>Varnuška</a:t>
            </a:r>
            <a:r>
              <a:rPr lang="en-US" dirty="0" smtClean="0"/>
              <a:t>; http://herakles.zcu.cz/~miva/index.php?prom=projects&amp;lang=en</a:t>
            </a:r>
          </a:p>
          <a:p>
            <a:endParaRPr lang="en-US" dirty="0" smtClean="0"/>
          </a:p>
          <a:p>
            <a:r>
              <a:rPr lang="en-US" dirty="0" smtClean="0"/>
              <a:t>By the way, how does a ray tracer trace constant-width edges on a surface? Not obvious to me.</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is an option in</a:t>
            </a:r>
            <a:r>
              <a:rPr lang="en-US" baseline="0" dirty="0" smtClean="0"/>
              <a:t> SPD that does tessellate everything into polygons, by the way… It’s the databases themselves that are sketchy: we just don’t use that many quadrics in “real” scenes.</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A2D043-63B5-45C3-AB2C-0A2FEF5996E9}"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About</a:t>
            </a:r>
            <a:r>
              <a:rPr lang="en-US" baseline="0" dirty="0" smtClean="0"/>
              <a:t> the z-buffer algorithm. Brute force beats elegance on transistor count. Uniform data structures much cheaper to put into silicon.</a:t>
            </a:r>
          </a:p>
          <a:p>
            <a:r>
              <a:rPr lang="en-US" baseline="0" dirty="0" smtClean="0"/>
              <a:t>128 MB in 1971 would have cost $50,688 in 2008 dollars.</a:t>
            </a:r>
            <a:endParaRPr lang="en-US" dirty="0" smtClean="0"/>
          </a:p>
          <a:p>
            <a:r>
              <a:rPr lang="en-US" baseline="0" dirty="0" smtClean="0"/>
              <a:t>This same quote is often applied to ray tracing nowadays, as far as performance goes.</a:t>
            </a:r>
          </a:p>
        </p:txBody>
      </p:sp>
      <p:sp>
        <p:nvSpPr>
          <p:cNvPr id="4" name="Slide Number Placeholder 3"/>
          <p:cNvSpPr>
            <a:spLocks noGrp="1"/>
          </p:cNvSpPr>
          <p:nvPr>
            <p:ph type="sldNum" sz="quarter" idx="10"/>
          </p:nvPr>
        </p:nvSpPr>
        <p:spPr/>
        <p:txBody>
          <a:bodyPr/>
          <a:lstStyle/>
          <a:p>
            <a:fld id="{03A2D043-63B5-45C3-AB2C-0A2FEF5996E9}"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However, it still takes up to twenty</a:t>
            </a:r>
            <a:r>
              <a:rPr lang="en-US" baseline="0" dirty="0" smtClean="0"/>
              <a:t> seconds for me to find what’s in a directory when I double-click it.</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Very little reflection</a:t>
            </a:r>
            <a:r>
              <a:rPr lang="en-US" baseline="0" dirty="0" smtClean="0"/>
              <a:t> here, and not needed. Maybe 10% of objects in a normal view of the world are reflective.</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smtClean="0"/>
              <a:t>Zhang, Fan, </a:t>
            </a:r>
            <a:r>
              <a:rPr lang="en-US" sz="1300" dirty="0" err="1" smtClean="0"/>
              <a:t>Hanqiu</a:t>
            </a:r>
            <a:r>
              <a:rPr lang="en-US" sz="1300" dirty="0" smtClean="0"/>
              <a:t> Sun, and </a:t>
            </a:r>
            <a:r>
              <a:rPr lang="en-US" sz="1300" dirty="0" err="1" smtClean="0"/>
              <a:t>Oskari</a:t>
            </a:r>
            <a:r>
              <a:rPr lang="en-US" sz="1300" dirty="0" smtClean="0"/>
              <a:t> Nyman, “Parallel-Split Shadow Maps on Programmable GPUs,” in Hubert Nguyen, ed., </a:t>
            </a:r>
            <a:r>
              <a:rPr lang="en-US" sz="1300" i="1" dirty="0" smtClean="0"/>
              <a:t>GPU Gems 3</a:t>
            </a:r>
            <a:r>
              <a:rPr lang="en-US" sz="1300" dirty="0" smtClean="0"/>
              <a:t>, Addison-Wesley, pp. 203–237, 2007.</a:t>
            </a:r>
            <a:endParaRPr lang="en-US" i="0"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Research in </a:t>
            </a:r>
            <a:r>
              <a:rPr lang="en-US" dirty="0" err="1" smtClean="0"/>
              <a:t>rasterization</a:t>
            </a:r>
            <a:r>
              <a:rPr lang="en-US" baseline="0" dirty="0" smtClean="0"/>
              <a:t> field is getting quite good.</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A2D043-63B5-45C3-AB2C-0A2FEF5996E9}"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what are the ray</a:t>
            </a:r>
            <a:r>
              <a:rPr lang="en-US" baseline="0" dirty="0" smtClean="0"/>
              <a:t> tracing buffers you use? None? Not surprising, if you’re not on a GPU.</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Hasselgren</a:t>
            </a:r>
            <a:r>
              <a:rPr lang="en-US" dirty="0" smtClean="0"/>
              <a:t>, J., T. </a:t>
            </a:r>
            <a:r>
              <a:rPr lang="en-US" dirty="0" err="1" smtClean="0"/>
              <a:t>Akenine-Möller</a:t>
            </a:r>
            <a:r>
              <a:rPr lang="en-US" dirty="0" smtClean="0"/>
              <a:t>, and L. </a:t>
            </a:r>
            <a:r>
              <a:rPr lang="en-US" dirty="0" err="1" smtClean="0"/>
              <a:t>Ohlsson</a:t>
            </a:r>
            <a:r>
              <a:rPr lang="en-US" dirty="0" smtClean="0"/>
              <a:t>, "Conservative </a:t>
            </a:r>
            <a:r>
              <a:rPr lang="en-US" dirty="0" err="1" smtClean="0"/>
              <a:t>Rasterization</a:t>
            </a:r>
            <a:r>
              <a:rPr lang="en-US" dirty="0" smtClean="0"/>
              <a:t>," in Matt Pharr, ed., </a:t>
            </a:r>
            <a:r>
              <a:rPr lang="en-US" i="1" dirty="0" smtClean="0"/>
              <a:t>GPU Gems 2</a:t>
            </a:r>
            <a:r>
              <a:rPr lang="en-US" dirty="0" smtClean="0"/>
              <a:t>, Addison-Wesley, pp. 677-690, 2005. </a:t>
            </a:r>
            <a:r>
              <a:rPr lang="en-US" dirty="0" smtClean="0">
                <a:hlinkClick r:id="rId3"/>
              </a:rPr>
              <a:t>http://developer.nvidia.com/object/gpu_gems_2_home.html</a:t>
            </a:r>
            <a:r>
              <a:rPr lang="en-US" dirty="0" smtClean="0"/>
              <a:t> </a:t>
            </a:r>
          </a:p>
          <a:p>
            <a:endParaRPr lang="en-US" dirty="0" smtClean="0"/>
          </a:p>
          <a:p>
            <a:r>
              <a:rPr lang="en-US" dirty="0" smtClean="0"/>
              <a:t>First mention I know of rotated-grid</a:t>
            </a:r>
            <a:r>
              <a:rPr lang="en-US" baseline="0" dirty="0" smtClean="0"/>
              <a:t> idea for reflections is John Wallace’s thesis (Cornell Univ.).</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smtClean="0"/>
              <a:t>Vlachos, Alex, “Approximating Fish Tank Refractions,” in Mark </a:t>
            </a:r>
            <a:r>
              <a:rPr lang="en-US" sz="1300" dirty="0" err="1" smtClean="0"/>
              <a:t>DeLoura</a:t>
            </a:r>
            <a:r>
              <a:rPr lang="en-US" sz="1300" dirty="0" smtClean="0"/>
              <a:t>, </a:t>
            </a:r>
            <a:r>
              <a:rPr lang="en-US" sz="1300" dirty="0" err="1" smtClean="0"/>
              <a:t>ed.,</a:t>
            </a:r>
            <a:r>
              <a:rPr lang="en-US" sz="1300" i="1" dirty="0" err="1" smtClean="0"/>
              <a:t>Game</a:t>
            </a:r>
            <a:r>
              <a:rPr lang="en-US" sz="1300" i="1" dirty="0" smtClean="0"/>
              <a:t> Programming Gems 2, </a:t>
            </a:r>
            <a:r>
              <a:rPr lang="en-US" sz="1300" dirty="0" smtClean="0"/>
              <a:t>Charles River Media, pp. 402–405, 2001.</a:t>
            </a:r>
          </a:p>
        </p:txBody>
      </p:sp>
      <p:sp>
        <p:nvSpPr>
          <p:cNvPr id="4" name="Slide Number Placeholder 3"/>
          <p:cNvSpPr>
            <a:spLocks noGrp="1"/>
          </p:cNvSpPr>
          <p:nvPr>
            <p:ph type="sldNum" sz="quarter" idx="10"/>
          </p:nvPr>
        </p:nvSpPr>
        <p:spPr/>
        <p:txBody>
          <a:bodyPr/>
          <a:lstStyle/>
          <a:p>
            <a:fld id="{03A2D043-63B5-45C3-AB2C-0A2FEF5996E9}" type="slidenum">
              <a:rPr lang="en-US" smtClean="0"/>
              <a:pPr/>
              <a:t>28</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smtClean="0"/>
              <a:t>How it works.</a:t>
            </a:r>
          </a:p>
        </p:txBody>
      </p:sp>
      <p:sp>
        <p:nvSpPr>
          <p:cNvPr id="4" name="Slide Number Placeholder 3"/>
          <p:cNvSpPr>
            <a:spLocks noGrp="1"/>
          </p:cNvSpPr>
          <p:nvPr>
            <p:ph type="sldNum" sz="quarter" idx="10"/>
          </p:nvPr>
        </p:nvSpPr>
        <p:spPr/>
        <p:txBody>
          <a:bodyPr/>
          <a:lstStyle/>
          <a:p>
            <a:fld id="{03A2D043-63B5-45C3-AB2C-0A2FEF5996E9}" type="slidenum">
              <a:rPr lang="en-US" smtClean="0"/>
              <a:pPr/>
              <a:t>30</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smtClean="0"/>
              <a:t>This one amazed me when I confirmed with Martin </a:t>
            </a:r>
            <a:r>
              <a:rPr lang="en-US" sz="1300" dirty="0" err="1" smtClean="0"/>
              <a:t>Mittring</a:t>
            </a:r>
            <a:r>
              <a:rPr lang="en-US" sz="1300" dirty="0" smtClean="0"/>
              <a:t> that it was from a </a:t>
            </a:r>
            <a:r>
              <a:rPr lang="en-US" sz="1300" dirty="0" err="1" smtClean="0"/>
              <a:t>rasterizer</a:t>
            </a:r>
            <a:r>
              <a:rPr lang="en-US" sz="1300" dirty="0" smtClean="0"/>
              <a:t>. Astounding what relief mapping + shadows can do!</a:t>
            </a:r>
          </a:p>
        </p:txBody>
      </p:sp>
      <p:sp>
        <p:nvSpPr>
          <p:cNvPr id="4" name="Slide Number Placeholder 3"/>
          <p:cNvSpPr>
            <a:spLocks noGrp="1"/>
          </p:cNvSpPr>
          <p:nvPr>
            <p:ph type="sldNum" sz="quarter" idx="10"/>
          </p:nvPr>
        </p:nvSpPr>
        <p:spPr/>
        <p:txBody>
          <a:bodyPr/>
          <a:lstStyle/>
          <a:p>
            <a:fld id="{03A2D043-63B5-45C3-AB2C-0A2FEF5996E9}" type="slidenum">
              <a:rPr lang="en-US" smtClean="0"/>
              <a:pPr/>
              <a:t>31</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smtClean="0"/>
              <a:t>Using </a:t>
            </a:r>
            <a:r>
              <a:rPr lang="en-US" sz="1300" dirty="0" err="1" smtClean="0"/>
              <a:t>Kr¨uger</a:t>
            </a:r>
            <a:r>
              <a:rPr lang="en-US" sz="1300" dirty="0" smtClean="0"/>
              <a:t>, Jens, and </a:t>
            </a:r>
            <a:r>
              <a:rPr lang="en-US" sz="1300" dirty="0" err="1" smtClean="0"/>
              <a:t>R¨udiger</a:t>
            </a:r>
            <a:r>
              <a:rPr lang="en-US" sz="1300" dirty="0" smtClean="0"/>
              <a:t> </a:t>
            </a:r>
            <a:r>
              <a:rPr lang="en-US" sz="1300" dirty="0" err="1" smtClean="0"/>
              <a:t>Westermann</a:t>
            </a:r>
            <a:r>
              <a:rPr lang="en-US" sz="1300" dirty="0" smtClean="0"/>
              <a:t>, “Acceleration Techniques for GPU-based Volume Rendering,” </a:t>
            </a:r>
            <a:r>
              <a:rPr lang="en-US" sz="1300" i="1" dirty="0" smtClean="0"/>
              <a:t>IEEE Visualization 2003, </a:t>
            </a:r>
            <a:r>
              <a:rPr lang="en-US" sz="1300" dirty="0" smtClean="0"/>
              <a:t>pp. 287–292, 2003. Image from  </a:t>
            </a:r>
            <a:r>
              <a:rPr lang="en-US" sz="1300" dirty="0" err="1" smtClean="0"/>
              <a:t>Tatarchuk</a:t>
            </a:r>
            <a:r>
              <a:rPr lang="en-US" sz="1300" dirty="0" smtClean="0"/>
              <a:t>, Natalya, and Jeremy </a:t>
            </a:r>
            <a:r>
              <a:rPr lang="en-US" sz="1300" dirty="0" err="1" smtClean="0"/>
              <a:t>Shopf</a:t>
            </a:r>
            <a:r>
              <a:rPr lang="en-US" sz="1300" dirty="0" smtClean="0"/>
              <a:t>, “Real-Time Medical Visualization with </a:t>
            </a:r>
            <a:r>
              <a:rPr lang="en-US" sz="1300" dirty="0" err="1" smtClean="0"/>
              <a:t>FireGL</a:t>
            </a:r>
            <a:r>
              <a:rPr lang="en-US" sz="1300" dirty="0" smtClean="0"/>
              <a:t>,” </a:t>
            </a:r>
            <a:r>
              <a:rPr lang="en-US" sz="1300" i="1" dirty="0" smtClean="0"/>
              <a:t>SIGGRAPH 2007, </a:t>
            </a:r>
            <a:r>
              <a:rPr lang="en-US" sz="1300" dirty="0" smtClean="0"/>
              <a:t>AMD Technical Talk, August 2007.</a:t>
            </a:r>
          </a:p>
        </p:txBody>
      </p:sp>
      <p:sp>
        <p:nvSpPr>
          <p:cNvPr id="4" name="Slide Number Placeholder 3"/>
          <p:cNvSpPr>
            <a:spLocks noGrp="1"/>
          </p:cNvSpPr>
          <p:nvPr>
            <p:ph type="sldNum" sz="quarter" idx="10"/>
          </p:nvPr>
        </p:nvSpPr>
        <p:spPr/>
        <p:txBody>
          <a:bodyPr/>
          <a:lstStyle/>
          <a:p>
            <a:fld id="{03A2D043-63B5-45C3-AB2C-0A2FEF5996E9}" type="slidenum">
              <a:rPr lang="en-US" smtClean="0"/>
              <a:pPr/>
              <a:t>32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A2D043-63B5-45C3-AB2C-0A2FEF5996E9}"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33</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Demo</a:t>
            </a:r>
            <a:r>
              <a:rPr lang="en-US" baseline="0" dirty="0" smtClean="0"/>
              <a:t> Scene’s done RTRT for awhile, too. “Heaven seven” by exceed is a lovely example.</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34</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http://www.idfun.de/temp/q4rt/, Benchmark: http://www.pcper.com/article.php?aid=506&amp;type=expert</a:t>
            </a:r>
          </a:p>
          <a:p>
            <a:endParaRPr lang="en-US" dirty="0" smtClean="0"/>
          </a:p>
          <a:p>
            <a:r>
              <a:rPr lang="en-US" dirty="0" smtClean="0"/>
              <a:t>http://www.tomshardware.com/reviews/vga-charts-viii,1184-11.html</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35</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4-25 million quads</a:t>
            </a:r>
            <a:r>
              <a:rPr lang="en-US" baseline="0" dirty="0" smtClean="0"/>
              <a:t> or so… subdivision surface ray tracing might be helpful here. </a:t>
            </a:r>
            <a:r>
              <a:rPr lang="en-US" baseline="0" dirty="0" err="1" smtClean="0"/>
              <a:t>Rasterization</a:t>
            </a:r>
            <a:r>
              <a:rPr lang="en-US" baseline="0" dirty="0" smtClean="0"/>
              <a:t> breaks down beyond the 2x2 size. But why would we want much smaller? LOD should get used at this resolution.</a:t>
            </a:r>
          </a:p>
          <a:p>
            <a:r>
              <a:rPr lang="en-US" dirty="0" smtClean="0"/>
              <a:t>http://area.autodesk.com/mudbox_preview</a:t>
            </a:r>
          </a:p>
          <a:p>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37</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Sorting</a:t>
            </a:r>
            <a:r>
              <a:rPr lang="en-US" baseline="0" dirty="0" smtClean="0"/>
              <a:t> from front to back helps GPU </a:t>
            </a:r>
            <a:r>
              <a:rPr lang="en-US" baseline="0" dirty="0" err="1" smtClean="0"/>
              <a:t>rasterization</a:t>
            </a:r>
            <a:r>
              <a:rPr lang="en-US" baseline="0" dirty="0" smtClean="0"/>
              <a:t> perform optimally.</a:t>
            </a:r>
          </a:p>
          <a:p>
            <a:r>
              <a:rPr lang="en-US" baseline="0" dirty="0" smtClean="0"/>
              <a:t>After frustum and LOD, you still have to rendering everything visible, as occlusion culling is tough to use well.</a:t>
            </a:r>
          </a:p>
          <a:p>
            <a:r>
              <a:rPr lang="en-US" baseline="0" dirty="0" smtClean="0"/>
              <a:t>Triangles smaller than 2x2 waste pixel </a:t>
            </a:r>
            <a:r>
              <a:rPr lang="en-US" baseline="0" dirty="0" err="1" smtClean="0"/>
              <a:t>shader</a:t>
            </a:r>
            <a:r>
              <a:rPr lang="en-US" baseline="0" dirty="0" smtClean="0"/>
              <a:t> processing (“fake” pixels rendered for derivatives on surface)</a:t>
            </a:r>
          </a:p>
          <a:p>
            <a:endParaRPr lang="en-US" baseline="0" dirty="0" smtClean="0"/>
          </a:p>
          <a:p>
            <a:r>
              <a:rPr lang="en-US" baseline="0" dirty="0" smtClean="0"/>
              <a:t>“Cache is king” and “Space is Speed” are from http://www.gotw.ca/publications/concurrency-ddj.htm, as well as “Andy </a:t>
            </a:r>
            <a:r>
              <a:rPr lang="en-US" baseline="0" dirty="0" err="1" smtClean="0"/>
              <a:t>giveth</a:t>
            </a:r>
            <a:r>
              <a:rPr lang="en-US" baseline="0" dirty="0" smtClean="0"/>
              <a:t>, Bill </a:t>
            </a:r>
            <a:r>
              <a:rPr lang="en-US" baseline="0" dirty="0" err="1" smtClean="0"/>
              <a:t>taketh</a:t>
            </a:r>
            <a:r>
              <a:rPr lang="en-US" baseline="0" dirty="0" smtClean="0"/>
              <a:t> away”</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38</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Film rates can vary from 20 minutes</a:t>
            </a:r>
            <a:r>
              <a:rPr lang="en-US" baseline="0" dirty="0" smtClean="0"/>
              <a:t> a frame to 20 hours a frame (glory shots), so don’t bother using it as a yardstick (though we still do).</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39</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constant</a:t>
            </a:r>
            <a:r>
              <a:rPr lang="en-US" baseline="0" dirty="0" smtClean="0"/>
              <a:t> cost question comes from Johan </a:t>
            </a:r>
            <a:r>
              <a:rPr lang="en-US" baseline="0" dirty="0" err="1" smtClean="0"/>
              <a:t>Andersson</a:t>
            </a:r>
            <a:r>
              <a:rPr lang="en-US" baseline="0" dirty="0" smtClean="0"/>
              <a:t>, DICE. http://www.graphicshardware.org/program.html</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40</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 don’t entirely buy this (an</a:t>
            </a:r>
            <a:r>
              <a:rPr lang="en-US" baseline="0" dirty="0" smtClean="0"/>
              <a:t> FPU used to be a special purpose processor)</a:t>
            </a:r>
            <a:r>
              <a:rPr lang="en-US" dirty="0" smtClean="0"/>
              <a:t>, and GPUs are becoming</a:t>
            </a:r>
            <a:r>
              <a:rPr lang="en-US" baseline="0" dirty="0" smtClean="0"/>
              <a:t> more general, but an interesting quote to discuss. The point, to me, is that creativity should be unfettered by the hardware. The hardware is there for only one reason: speed. Otherwise, it gets in the way. However, given “frame rate is key” is the major rule, then there’s *lots* of creativity in achieving speed. Even in batch rendering, speed is vital.</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42</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Analysis</a:t>
            </a:r>
            <a:r>
              <a:rPr lang="en-US" baseline="0" dirty="0" smtClean="0"/>
              <a:t> from the Berkeley report cited at end.</a:t>
            </a:r>
            <a:endParaRPr lang="en-US" dirty="0" smtClean="0"/>
          </a:p>
          <a:p>
            <a:endParaRPr lang="en-US" dirty="0" smtClean="0"/>
          </a:p>
          <a:p>
            <a:r>
              <a:rPr lang="en-US" dirty="0" smtClean="0"/>
              <a:t>An old game I loaded on a new computer gave a warning that my machine wasn’t fast enough, because</a:t>
            </a:r>
            <a:r>
              <a:rPr lang="en-US" baseline="0" dirty="0" smtClean="0"/>
              <a:t> my MHz of the quad core had dropped.</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44</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AVX info is on Wikipedia.</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45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A2D043-63B5-45C3-AB2C-0A2FEF5996E9}"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North Korea’s </a:t>
            </a:r>
            <a:r>
              <a:rPr lang="en-US" dirty="0" err="1" smtClean="0"/>
              <a:t>Arirang</a:t>
            </a:r>
            <a:r>
              <a:rPr lang="en-US" dirty="0" smtClean="0"/>
              <a:t> festival, 100,000</a:t>
            </a:r>
            <a:r>
              <a:rPr lang="en-US" baseline="0" dirty="0" smtClean="0"/>
              <a:t> people train for a year. http://www.everyoneforever.com/content/2002-04-30/arirang_festival/</a:t>
            </a:r>
          </a:p>
          <a:p>
            <a:endParaRPr lang="en-US" baseline="0" dirty="0" smtClean="0"/>
          </a:p>
          <a:p>
            <a:r>
              <a:rPr lang="en-US" baseline="0" dirty="0" smtClean="0"/>
              <a:t>Turner </a:t>
            </a:r>
            <a:r>
              <a:rPr lang="en-US" baseline="0" dirty="0" err="1" smtClean="0"/>
              <a:t>Whitted</a:t>
            </a:r>
            <a:r>
              <a:rPr lang="en-US" baseline="0" dirty="0" smtClean="0"/>
              <a:t> mentioned the idea of a grid of computers, each with a red, green, and blue light bulb over it.</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46</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Idea</a:t>
            </a:r>
            <a:r>
              <a:rPr lang="en-US" baseline="0" dirty="0" smtClean="0"/>
              <a:t> from presentation at http://c0de517e.blogspot.com/2008/07/gpu-versus-cpu.html – clever way to talk about it.</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48</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ATI</a:t>
            </a:r>
            <a:r>
              <a:rPr lang="en-US" baseline="0" dirty="0" smtClean="0"/>
              <a:t> Fusion: one effort replaces one or two of four cores with a graphics core instead. For laptops, more about power than anything.</a:t>
            </a:r>
          </a:p>
          <a:p>
            <a:endParaRPr lang="en-US" baseline="0" dirty="0" smtClean="0"/>
          </a:p>
          <a:p>
            <a:r>
              <a:rPr lang="en-US" baseline="0" dirty="0" smtClean="0"/>
              <a:t>If we stop having </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50</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Autotuning</a:t>
            </a:r>
            <a:r>
              <a:rPr lang="en-US" baseline="0" dirty="0" smtClean="0"/>
              <a:t> is very interesting for parallelism. One example: Utah’s work in tuning an algorithm by </a:t>
            </a:r>
            <a:r>
              <a:rPr lang="en-US" baseline="0" dirty="0" err="1" smtClean="0"/>
              <a:t>autogenerating</a:t>
            </a:r>
            <a:r>
              <a:rPr lang="en-US" baseline="0" dirty="0" smtClean="0"/>
              <a:t> variants.</a:t>
            </a:r>
          </a:p>
          <a:p>
            <a:endParaRPr lang="en-US" baseline="0" dirty="0" smtClean="0"/>
          </a:p>
          <a:p>
            <a:r>
              <a:rPr lang="en-US" baseline="0" dirty="0" smtClean="0"/>
              <a:t>One processor for processing, one for spyware, checking for iTunes updates, etc.</a:t>
            </a:r>
          </a:p>
          <a:p>
            <a:endParaRPr lang="en-US" baseline="0" dirty="0" smtClean="0"/>
          </a:p>
          <a:p>
            <a:r>
              <a:rPr lang="en-US" baseline="0" dirty="0" smtClean="0"/>
              <a:t>We have the CPU, skipped the DPU, EPU (FPU was used and folded back in) and jumped to the GPU, so next is the HPU. Well, there’s also the RPU.</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51</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http://www.pcper.com/article.php?aid=530</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52</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Here’s a hybrid car, but not like</a:t>
            </a:r>
            <a:r>
              <a:rPr lang="en-US" baseline="0" dirty="0" smtClean="0"/>
              <a:t> a </a:t>
            </a:r>
            <a:r>
              <a:rPr lang="en-US" baseline="0" dirty="0" err="1" smtClean="0"/>
              <a:t>Prius</a:t>
            </a:r>
            <a:r>
              <a:rPr lang="en-US" baseline="0" dirty="0" smtClean="0"/>
              <a:t>. Any guesses as to what sort of hybrid?</a:t>
            </a:r>
            <a:endParaRPr lang="en-US" dirty="0" smtClean="0"/>
          </a:p>
          <a:p>
            <a:r>
              <a:rPr lang="en-US" dirty="0" smtClean="0"/>
              <a:t>Concept car introduced</a:t>
            </a:r>
            <a:r>
              <a:rPr lang="en-US" baseline="0" dirty="0" smtClean="0"/>
              <a:t> in 2008. $1.4 million. I love that it’s a convertible. More photos at http://www.carzi.com/2008/02/25/squba-underwater-car-by-rinspeed-photos-video/. That said, 4 mph as a boat, 2 mph underwater (75 mph on land).</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53</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My concern is that ray tracing</a:t>
            </a:r>
            <a:r>
              <a:rPr lang="en-US" baseline="0" dirty="0" smtClean="0"/>
              <a:t> as an optional frill doesn’t seem likely to survive.</a:t>
            </a:r>
          </a:p>
          <a:p>
            <a:endParaRPr lang="en-US" baseline="0" dirty="0" smtClean="0"/>
          </a:p>
          <a:p>
            <a:r>
              <a:rPr lang="en-US" baseline="0" dirty="0" smtClean="0"/>
              <a:t>Another point here: ray tracing can’t expect but a few transistors to be spent on it.</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54</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always forget something,</a:t>
            </a:r>
            <a:r>
              <a:rPr lang="en-US" baseline="0" dirty="0" smtClean="0"/>
              <a:t> when predicting. In older science fiction stories people will be running around with ray guns, but still be using old-fashioned radio sets.</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55</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resolution?</a:t>
            </a:r>
            <a:r>
              <a:rPr lang="en-US" baseline="0" dirty="0" smtClean="0"/>
              <a:t> How much </a:t>
            </a:r>
            <a:r>
              <a:rPr lang="en-US" baseline="0" dirty="0" err="1" smtClean="0"/>
              <a:t>antialiasing</a:t>
            </a:r>
            <a:r>
              <a:rPr lang="en-US" baseline="0" dirty="0" smtClean="0"/>
              <a:t>? With motion blur and depth of field? At what quality? There are a few gigabytes of textures in A Bug’s Life in a typical scene, so we’re not there yet.</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56</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 all comes down to economics:</a:t>
            </a:r>
            <a:r>
              <a:rPr lang="en-US" baseline="0" dirty="0" smtClean="0"/>
              <a:t> if it’s more cost effective and more money can be made by doing it, it’ll (eventually) get done.</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57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a:defRPr/>
            </a:pPr>
            <a:r>
              <a:rPr lang="en-US" dirty="0" smtClean="0"/>
              <a:t>From 1987, seminal paper being </a:t>
            </a:r>
            <a:r>
              <a:rPr lang="en-US" i="1" dirty="0" smtClean="0">
                <a:hlinkClick r:id="rId3"/>
              </a:rPr>
              <a:t>Ray Tracing Jell-O Brand Gelatin</a:t>
            </a:r>
            <a:endParaRPr lang="en-US" i="1"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58</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A2D043-63B5-45C3-AB2C-0A2FEF5996E9}" type="slidenum">
              <a:rPr lang="en-US" smtClean="0"/>
              <a:pPr/>
              <a:t>60</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A2D043-63B5-45C3-AB2C-0A2FEF5996E9}" type="slidenum">
              <a:rPr lang="en-US" smtClean="0"/>
              <a:pPr/>
              <a:t>61</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3A2D043-63B5-45C3-AB2C-0A2FEF5996E9}" type="slidenum">
              <a:rPr lang="en-US" smtClean="0"/>
              <a:pPr/>
              <a:t>64</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http://amphi-gouri.org/cv/2001/</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a:defRPr/>
            </a:pPr>
            <a:r>
              <a:rPr lang="en-US" b="0" i="0" dirty="0" smtClean="0"/>
              <a:t>Upper left: </a:t>
            </a:r>
            <a:r>
              <a:rPr lang="en-US" b="0" i="0" dirty="0" err="1" smtClean="0"/>
              <a:t>Whitted</a:t>
            </a:r>
            <a:r>
              <a:rPr lang="en-US" b="0" i="0" dirty="0" smtClean="0"/>
              <a:t>, Upper Right: William </a:t>
            </a:r>
            <a:r>
              <a:rPr lang="en-US" b="0" i="0" dirty="0" err="1" smtClean="0"/>
              <a:t>Hollingworth</a:t>
            </a:r>
            <a:r>
              <a:rPr lang="en-US" b="0" i="0" dirty="0" smtClean="0"/>
              <a:t> http://web2.iadfw.net/will/gallery.html, Lower Left: </a:t>
            </a:r>
            <a:r>
              <a:rPr lang="en-US" b="0" i="0" dirty="0" err="1" smtClean="0"/>
              <a:t>Henrik</a:t>
            </a:r>
            <a:r>
              <a:rPr lang="en-US" b="0" i="0" dirty="0" smtClean="0"/>
              <a:t> </a:t>
            </a:r>
            <a:r>
              <a:rPr lang="en-US" b="0" i="0" dirty="0" err="1" smtClean="0"/>
              <a:t>Wann</a:t>
            </a:r>
            <a:r>
              <a:rPr lang="en-US" b="0" i="0" dirty="0" smtClean="0"/>
              <a:t> Jensen http://graphics.ucsd.edu/~henrik/images/, Lower Right: Ken Musgrave kenmusgrave.com</a:t>
            </a:r>
            <a:endParaRPr lang="en-US" b="0" i="0"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Apply the samples where you think you need them. So many criteria to choose</a:t>
            </a:r>
            <a:r>
              <a:rPr lang="en-US" baseline="0" dirty="0" smtClean="0"/>
              <a:t> from (color differences, shadow edges, texture frequencies, change in </a:t>
            </a:r>
            <a:r>
              <a:rPr lang="en-US" baseline="0" dirty="0" err="1" smtClean="0"/>
              <a:t>Phong</a:t>
            </a:r>
            <a:r>
              <a:rPr lang="en-US" baseline="0" dirty="0" smtClean="0"/>
              <a:t> lobe, etc.)</a:t>
            </a:r>
            <a:endParaRPr lang="en-US"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0" dirty="0" smtClean="0"/>
              <a:t>1984 by Tom Porter, Pixar, Block</a:t>
            </a:r>
            <a:r>
              <a:rPr lang="en-US" i="0" baseline="0" dirty="0" smtClean="0"/>
              <a:t>s by </a:t>
            </a:r>
            <a:r>
              <a:rPr lang="en-US" i="0" dirty="0" smtClean="0"/>
              <a:t>Matt Roberts http://www.irtc.org/stills/2006-10-31.html, DOF</a:t>
            </a:r>
            <a:r>
              <a:rPr lang="en-US" i="0" baseline="0" dirty="0" smtClean="0"/>
              <a:t> by Jason </a:t>
            </a:r>
            <a:r>
              <a:rPr lang="en-US" i="0" baseline="0" dirty="0" err="1" smtClean="0"/>
              <a:t>Waltman</a:t>
            </a:r>
            <a:r>
              <a:rPr lang="en-US" i="0" baseline="0" dirty="0" smtClean="0"/>
              <a:t> http://www.jasonwaltman.com/graphics/rt-dof.html</a:t>
            </a:r>
            <a:endParaRPr lang="en-US" i="0" dirty="0"/>
          </a:p>
        </p:txBody>
      </p:sp>
      <p:sp>
        <p:nvSpPr>
          <p:cNvPr id="4" name="Slide Number Placeholder 3"/>
          <p:cNvSpPr>
            <a:spLocks noGrp="1"/>
          </p:cNvSpPr>
          <p:nvPr>
            <p:ph type="sldNum" sz="quarter" idx="10"/>
          </p:nvPr>
        </p:nvSpPr>
        <p:spPr/>
        <p:txBody>
          <a:bodyPr/>
          <a:lstStyle/>
          <a:p>
            <a:fld id="{03A2D043-63B5-45C3-AB2C-0A2FEF5996E9}"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711035E-9C23-425C-AA58-C98B4637E99A}" type="datetimeFigureOut">
              <a:rPr lang="en-US" smtClean="0"/>
              <a:pPr/>
              <a:t>8/10/2008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B9EA9C-77D9-42F5-9778-C85ECA1D46E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11035E-9C23-425C-AA58-C98B4637E99A}" type="datetimeFigureOut">
              <a:rPr lang="en-US" smtClean="0"/>
              <a:pPr/>
              <a:t>8/10/2008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B9EA9C-77D9-42F5-9778-C85ECA1D46E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11035E-9C23-425C-AA58-C98B4637E99A}" type="datetimeFigureOut">
              <a:rPr lang="en-US" smtClean="0"/>
              <a:pPr/>
              <a:t>8/10/2008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B9EA9C-77D9-42F5-9778-C85ECA1D46E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711035E-9C23-425C-AA58-C98B4637E99A}" type="datetimeFigureOut">
              <a:rPr lang="en-US" smtClean="0"/>
              <a:pPr/>
              <a:t>8/10/2008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B9EA9C-77D9-42F5-9778-C85ECA1D46E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711035E-9C23-425C-AA58-C98B4637E99A}" type="datetimeFigureOut">
              <a:rPr lang="en-US" smtClean="0"/>
              <a:pPr/>
              <a:t>8/10/2008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B9EA9C-77D9-42F5-9778-C85ECA1D46E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711035E-9C23-425C-AA58-C98B4637E99A}" type="datetimeFigureOut">
              <a:rPr lang="en-US" smtClean="0"/>
              <a:pPr/>
              <a:t>8/10/2008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B9EA9C-77D9-42F5-9778-C85ECA1D46E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711035E-9C23-425C-AA58-C98B4637E99A}" type="datetimeFigureOut">
              <a:rPr lang="en-US" smtClean="0"/>
              <a:pPr/>
              <a:t>8/10/2008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B9EA9C-77D9-42F5-9778-C85ECA1D46E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711035E-9C23-425C-AA58-C98B4637E99A}" type="datetimeFigureOut">
              <a:rPr lang="en-US" smtClean="0"/>
              <a:pPr/>
              <a:t>8/10/2008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B9EA9C-77D9-42F5-9778-C85ECA1D46E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11035E-9C23-425C-AA58-C98B4637E99A}" type="datetimeFigureOut">
              <a:rPr lang="en-US" smtClean="0"/>
              <a:pPr/>
              <a:t>8/10/2008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B9EA9C-77D9-42F5-9778-C85ECA1D46E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11035E-9C23-425C-AA58-C98B4637E99A}" type="datetimeFigureOut">
              <a:rPr lang="en-US" smtClean="0"/>
              <a:pPr/>
              <a:t>8/10/2008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B9EA9C-77D9-42F5-9778-C85ECA1D46E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11035E-9C23-425C-AA58-C98B4637E99A}" type="datetimeFigureOut">
              <a:rPr lang="en-US" smtClean="0"/>
              <a:pPr/>
              <a:t>8/10/2008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B9EA9C-77D9-42F5-9778-C85ECA1D46E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11035E-9C23-425C-AA58-C98B4637E99A}" type="datetimeFigureOut">
              <a:rPr lang="en-US" smtClean="0"/>
              <a:pPr/>
              <a:t>8/10/2008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B9EA9C-77D9-42F5-9778-C85ECA1D46E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4.gi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l"/>
            <a:r>
              <a:rPr lang="en-US" dirty="0" smtClean="0"/>
              <a:t>Ray Tracing: Strengths and Opportunities</a:t>
            </a:r>
            <a:endParaRPr lang="en-US" dirty="0"/>
          </a:p>
        </p:txBody>
      </p:sp>
      <p:sp>
        <p:nvSpPr>
          <p:cNvPr id="3" name="Subtitle 2"/>
          <p:cNvSpPr>
            <a:spLocks noGrp="1"/>
          </p:cNvSpPr>
          <p:nvPr>
            <p:ph type="subTitle" idx="1"/>
          </p:nvPr>
        </p:nvSpPr>
        <p:spPr>
          <a:xfrm>
            <a:off x="685800" y="3886200"/>
            <a:ext cx="6400800" cy="1752600"/>
          </a:xfrm>
        </p:spPr>
        <p:txBody>
          <a:bodyPr/>
          <a:lstStyle/>
          <a:p>
            <a:pPr algn="l"/>
            <a:r>
              <a:rPr lang="en-US" dirty="0" smtClean="0"/>
              <a:t>Eric Haines</a:t>
            </a:r>
          </a:p>
          <a:p>
            <a:pPr algn="l"/>
            <a:r>
              <a:rPr lang="en-US" dirty="0" smtClean="0"/>
              <a:t>Autodesk Inc.</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Why Ray Tracing is Great</a:t>
            </a:r>
            <a:endParaRPr lang="en-US" dirty="0"/>
          </a:p>
        </p:txBody>
      </p:sp>
      <p:sp>
        <p:nvSpPr>
          <p:cNvPr id="3" name="Content Placeholder 2"/>
          <p:cNvSpPr>
            <a:spLocks noGrp="1"/>
          </p:cNvSpPr>
          <p:nvPr>
            <p:ph idx="1"/>
          </p:nvPr>
        </p:nvSpPr>
        <p:spPr/>
        <p:txBody>
          <a:bodyPr/>
          <a:lstStyle/>
          <a:p>
            <a:r>
              <a:rPr lang="en-US" dirty="0" smtClean="0"/>
              <a:t>Reflections, Refractions</a:t>
            </a:r>
            <a:endParaRPr lang="en-US" dirty="0"/>
          </a:p>
        </p:txBody>
      </p:sp>
      <p:pic>
        <p:nvPicPr>
          <p:cNvPr id="13" name="Picture 12" descr="computer-ray-tracing.jpg"/>
          <p:cNvPicPr>
            <a:picLocks noChangeAspect="1"/>
          </p:cNvPicPr>
          <p:nvPr/>
        </p:nvPicPr>
        <p:blipFill>
          <a:blip r:embed="rId3"/>
          <a:stretch>
            <a:fillRect/>
          </a:stretch>
        </p:blipFill>
        <p:spPr>
          <a:xfrm>
            <a:off x="4648200" y="3352800"/>
            <a:ext cx="4038600" cy="3028950"/>
          </a:xfrm>
          <a:prstGeom prst="rect">
            <a:avLst/>
          </a:prstGeom>
        </p:spPr>
      </p:pic>
      <p:sp>
        <p:nvSpPr>
          <p:cNvPr id="6" name="TextBox 5"/>
          <p:cNvSpPr txBox="1"/>
          <p:nvPr/>
        </p:nvSpPr>
        <p:spPr>
          <a:xfrm>
            <a:off x="1752600" y="5257800"/>
            <a:ext cx="3505200" cy="338554"/>
          </a:xfrm>
          <a:prstGeom prst="rect">
            <a:avLst/>
          </a:prstGeom>
          <a:noFill/>
        </p:spPr>
        <p:txBody>
          <a:bodyPr wrap="square" rtlCol="0">
            <a:spAutoFit/>
          </a:bodyPr>
          <a:lstStyle/>
          <a:p>
            <a:r>
              <a:rPr lang="en-US" sz="1600" dirty="0" err="1" smtClean="0"/>
              <a:t>Användare:Mewlek</a:t>
            </a:r>
            <a:r>
              <a:rPr lang="en-US" sz="1600" dirty="0" smtClean="0"/>
              <a:t>, </a:t>
            </a:r>
            <a:r>
              <a:rPr lang="en-US" sz="1600" dirty="0" err="1" smtClean="0"/>
              <a:t>wikimedia</a:t>
            </a:r>
            <a:endParaRPr lang="en-US" sz="1600" dirty="0"/>
          </a:p>
        </p:txBody>
      </p:sp>
      <p:sp>
        <p:nvSpPr>
          <p:cNvPr id="7" name="TextBox 6"/>
          <p:cNvSpPr txBox="1"/>
          <p:nvPr/>
        </p:nvSpPr>
        <p:spPr>
          <a:xfrm>
            <a:off x="6781800" y="2895600"/>
            <a:ext cx="2057400" cy="338554"/>
          </a:xfrm>
          <a:prstGeom prst="rect">
            <a:avLst/>
          </a:prstGeom>
          <a:noFill/>
        </p:spPr>
        <p:txBody>
          <a:bodyPr wrap="square" rtlCol="0">
            <a:spAutoFit/>
          </a:bodyPr>
          <a:lstStyle/>
          <a:p>
            <a:r>
              <a:rPr lang="en-US" sz="1600" dirty="0" smtClean="0"/>
              <a:t>Gilles Tran, </a:t>
            </a:r>
            <a:r>
              <a:rPr lang="en-US" sz="1600" dirty="0" err="1" smtClean="0"/>
              <a:t>wikimedia</a:t>
            </a:r>
            <a:endParaRPr lang="en-US" sz="1600" dirty="0"/>
          </a:p>
        </p:txBody>
      </p:sp>
      <p:pic>
        <p:nvPicPr>
          <p:cNvPr id="8" name="Picture 7" descr="Raytracing-Boiler.jpg"/>
          <p:cNvPicPr>
            <a:picLocks noChangeAspect="1"/>
          </p:cNvPicPr>
          <p:nvPr/>
        </p:nvPicPr>
        <p:blipFill>
          <a:blip r:embed="rId4"/>
          <a:stretch>
            <a:fillRect/>
          </a:stretch>
        </p:blipFill>
        <p:spPr>
          <a:xfrm>
            <a:off x="762000" y="2438400"/>
            <a:ext cx="3657600" cy="27432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 is Great.</a:t>
            </a:r>
            <a:endParaRPr lang="en-US" dirty="0"/>
          </a:p>
        </p:txBody>
      </p:sp>
      <p:pic>
        <p:nvPicPr>
          <p:cNvPr id="4" name="Content Placeholder 3" descr="hoy.png"/>
          <p:cNvPicPr>
            <a:picLocks noGrp="1" noChangeAspect="1"/>
          </p:cNvPicPr>
          <p:nvPr>
            <p:ph idx="1"/>
          </p:nvPr>
        </p:nvPicPr>
        <p:blipFill>
          <a:blip r:embed="rId3" cstate="print"/>
          <a:stretch>
            <a:fillRect/>
          </a:stretch>
        </p:blipFill>
        <p:spPr>
          <a:xfrm>
            <a:off x="4648200" y="2590800"/>
            <a:ext cx="3717883" cy="2587485"/>
          </a:xfrm>
          <a:prstGeom prst="rect">
            <a:avLst/>
          </a:prstGeom>
        </p:spPr>
      </p:pic>
      <p:pic>
        <p:nvPicPr>
          <p:cNvPr id="5" name="Picture 4" descr="mirrorsfinal.png"/>
          <p:cNvPicPr>
            <a:picLocks noChangeAspect="1"/>
          </p:cNvPicPr>
          <p:nvPr/>
        </p:nvPicPr>
        <p:blipFill>
          <a:blip r:embed="rId4"/>
          <a:stretch>
            <a:fillRect/>
          </a:stretch>
        </p:blipFill>
        <p:spPr>
          <a:xfrm>
            <a:off x="685800" y="2133600"/>
            <a:ext cx="3581400" cy="3581400"/>
          </a:xfrm>
          <a:prstGeom prst="rect">
            <a:avLst/>
          </a:prstGeom>
        </p:spPr>
      </p:pic>
      <p:sp>
        <p:nvSpPr>
          <p:cNvPr id="6" name="TextBox 5"/>
          <p:cNvSpPr txBox="1"/>
          <p:nvPr/>
        </p:nvSpPr>
        <p:spPr>
          <a:xfrm>
            <a:off x="2819400" y="5791200"/>
            <a:ext cx="1752600" cy="338554"/>
          </a:xfrm>
          <a:prstGeom prst="rect">
            <a:avLst/>
          </a:prstGeom>
          <a:noFill/>
        </p:spPr>
        <p:txBody>
          <a:bodyPr wrap="square" rtlCol="0">
            <a:spAutoFit/>
          </a:bodyPr>
          <a:lstStyle/>
          <a:p>
            <a:r>
              <a:rPr lang="en-US" sz="1600" dirty="0" smtClean="0"/>
              <a:t>Timothy Cooper</a:t>
            </a:r>
            <a:endParaRPr lang="en-US" sz="1600" dirty="0"/>
          </a:p>
        </p:txBody>
      </p:sp>
      <p:sp>
        <p:nvSpPr>
          <p:cNvPr id="7" name="TextBox 6"/>
          <p:cNvSpPr txBox="1"/>
          <p:nvPr/>
        </p:nvSpPr>
        <p:spPr>
          <a:xfrm>
            <a:off x="6705600" y="5334000"/>
            <a:ext cx="1981200" cy="338554"/>
          </a:xfrm>
          <a:prstGeom prst="rect">
            <a:avLst/>
          </a:prstGeom>
          <a:noFill/>
        </p:spPr>
        <p:txBody>
          <a:bodyPr wrap="square" rtlCol="0">
            <a:spAutoFit/>
          </a:bodyPr>
          <a:lstStyle/>
          <a:p>
            <a:r>
              <a:rPr lang="en-US" sz="1600" dirty="0" smtClean="0"/>
              <a:t>Kasper </a:t>
            </a:r>
            <a:r>
              <a:rPr lang="en-US" sz="1600" dirty="0" err="1" smtClean="0"/>
              <a:t>Høy</a:t>
            </a:r>
            <a:r>
              <a:rPr lang="en-US" sz="1600" dirty="0" smtClean="0"/>
              <a:t> Nielsen</a:t>
            </a:r>
            <a:endParaRPr lang="en-US" sz="1600" dirty="0"/>
          </a:p>
        </p:txBody>
      </p:sp>
      <p:sp>
        <p:nvSpPr>
          <p:cNvPr id="8" name="TextBox 7"/>
          <p:cNvSpPr txBox="1"/>
          <p:nvPr/>
        </p:nvSpPr>
        <p:spPr>
          <a:xfrm>
            <a:off x="2667000" y="1524000"/>
            <a:ext cx="4724400" cy="381000"/>
          </a:xfrm>
          <a:prstGeom prst="rect">
            <a:avLst/>
          </a:prstGeom>
          <a:noFill/>
        </p:spPr>
        <p:txBody>
          <a:bodyPr wrap="square" rtlCol="0">
            <a:spAutoFit/>
          </a:bodyPr>
          <a:lstStyle/>
          <a:p>
            <a:r>
              <a:rPr lang="en-US" dirty="0" smtClean="0"/>
              <a:t>Which is ray traced, which is </a:t>
            </a:r>
            <a:r>
              <a:rPr lang="en-US" dirty="0" err="1" smtClean="0"/>
              <a:t>rasterized</a:t>
            </a:r>
            <a:r>
              <a:rPr lang="en-US" dirty="0" smtClean="0"/>
              <a:t>?</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And So Is </a:t>
            </a:r>
            <a:r>
              <a:rPr lang="en-US" dirty="0" err="1" smtClean="0"/>
              <a:t>Rasterization</a:t>
            </a:r>
            <a:endParaRPr lang="en-US" dirty="0"/>
          </a:p>
        </p:txBody>
      </p:sp>
      <p:sp>
        <p:nvSpPr>
          <p:cNvPr id="3" name="Content Placeholder 2"/>
          <p:cNvSpPr>
            <a:spLocks noGrp="1"/>
          </p:cNvSpPr>
          <p:nvPr>
            <p:ph idx="1"/>
          </p:nvPr>
        </p:nvSpPr>
        <p:spPr/>
        <p:txBody>
          <a:bodyPr/>
          <a:lstStyle/>
          <a:p>
            <a:r>
              <a:rPr lang="en-US" dirty="0" smtClean="0"/>
              <a:t>Reflections, Refractions, even Caustics</a:t>
            </a:r>
            <a:endParaRPr lang="en-US" dirty="0"/>
          </a:p>
        </p:txBody>
      </p:sp>
      <p:pic>
        <p:nvPicPr>
          <p:cNvPr id="1028" name="Picture 4" descr="J:\My Documents Eric Backup\_book\CVS RTR3\Potential Images\Covers\orange_bunny.tif"/>
          <p:cNvPicPr>
            <a:picLocks noChangeAspect="1" noChangeArrowheads="1"/>
          </p:cNvPicPr>
          <p:nvPr/>
        </p:nvPicPr>
        <p:blipFill>
          <a:blip r:embed="rId3"/>
          <a:srcRect/>
          <a:stretch>
            <a:fillRect/>
          </a:stretch>
        </p:blipFill>
        <p:spPr bwMode="auto">
          <a:xfrm>
            <a:off x="5153025" y="2971801"/>
            <a:ext cx="3200400" cy="3200400"/>
          </a:xfrm>
          <a:prstGeom prst="rect">
            <a:avLst/>
          </a:prstGeom>
          <a:noFill/>
        </p:spPr>
      </p:pic>
      <p:sp>
        <p:nvSpPr>
          <p:cNvPr id="6" name="TextBox 5"/>
          <p:cNvSpPr txBox="1"/>
          <p:nvPr/>
        </p:nvSpPr>
        <p:spPr>
          <a:xfrm>
            <a:off x="2971800" y="4724400"/>
            <a:ext cx="2667000" cy="338554"/>
          </a:xfrm>
          <a:prstGeom prst="rect">
            <a:avLst/>
          </a:prstGeom>
          <a:noFill/>
        </p:spPr>
        <p:txBody>
          <a:bodyPr wrap="square" rtlCol="0">
            <a:spAutoFit/>
          </a:bodyPr>
          <a:lstStyle/>
          <a:p>
            <a:r>
              <a:rPr lang="en-US" sz="1600" dirty="0" smtClean="0"/>
              <a:t>From </a:t>
            </a:r>
            <a:r>
              <a:rPr lang="en-US" sz="1600" i="1" dirty="0" err="1" smtClean="0"/>
              <a:t>Crysis</a:t>
            </a:r>
            <a:r>
              <a:rPr lang="en-US" sz="1600" dirty="0" smtClean="0"/>
              <a:t>, by </a:t>
            </a:r>
            <a:r>
              <a:rPr lang="en-US" sz="1600" dirty="0" err="1" smtClean="0"/>
              <a:t>Crytek</a:t>
            </a:r>
            <a:endParaRPr lang="en-US" sz="1600" dirty="0"/>
          </a:p>
        </p:txBody>
      </p:sp>
      <p:sp>
        <p:nvSpPr>
          <p:cNvPr id="7" name="TextBox 6"/>
          <p:cNvSpPr txBox="1"/>
          <p:nvPr/>
        </p:nvSpPr>
        <p:spPr>
          <a:xfrm>
            <a:off x="5334000" y="2590800"/>
            <a:ext cx="3810000" cy="338554"/>
          </a:xfrm>
          <a:prstGeom prst="rect">
            <a:avLst/>
          </a:prstGeom>
          <a:noFill/>
        </p:spPr>
        <p:txBody>
          <a:bodyPr wrap="square" rtlCol="0">
            <a:spAutoFit/>
          </a:bodyPr>
          <a:lstStyle/>
          <a:p>
            <a:r>
              <a:rPr lang="en-US" sz="1600" dirty="0" err="1" smtClean="0"/>
              <a:t>Musawir</a:t>
            </a:r>
            <a:r>
              <a:rPr lang="en-US" sz="1600" dirty="0" smtClean="0"/>
              <a:t> Ali, Univ. of Central Florida</a:t>
            </a:r>
            <a:endParaRPr lang="en-US" sz="1600" dirty="0"/>
          </a:p>
        </p:txBody>
      </p:sp>
      <p:pic>
        <p:nvPicPr>
          <p:cNvPr id="9" name="Picture 8" descr="crytek_water.png"/>
          <p:cNvPicPr>
            <a:picLocks noChangeAspect="1"/>
          </p:cNvPicPr>
          <p:nvPr/>
        </p:nvPicPr>
        <p:blipFill>
          <a:blip r:embed="rId4" cstate="print"/>
          <a:stretch>
            <a:fillRect/>
          </a:stretch>
        </p:blipFill>
        <p:spPr>
          <a:xfrm>
            <a:off x="609600" y="2286000"/>
            <a:ext cx="4298865" cy="2398621"/>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And So Is </a:t>
            </a:r>
            <a:r>
              <a:rPr lang="en-US" dirty="0" err="1" smtClean="0"/>
              <a:t>Rasterization</a:t>
            </a:r>
            <a:endParaRPr lang="en-US" dirty="0"/>
          </a:p>
        </p:txBody>
      </p:sp>
      <p:sp>
        <p:nvSpPr>
          <p:cNvPr id="3" name="Content Placeholder 2"/>
          <p:cNvSpPr>
            <a:spLocks noGrp="1"/>
          </p:cNvSpPr>
          <p:nvPr>
            <p:ph idx="1"/>
          </p:nvPr>
        </p:nvSpPr>
        <p:spPr/>
        <p:txBody>
          <a:bodyPr/>
          <a:lstStyle/>
          <a:p>
            <a:r>
              <a:rPr lang="en-US" dirty="0" smtClean="0"/>
              <a:t>Stochastic Effects</a:t>
            </a:r>
            <a:endParaRPr lang="en-US" dirty="0"/>
          </a:p>
        </p:txBody>
      </p:sp>
      <p:pic>
        <p:nvPicPr>
          <p:cNvPr id="4" name="Picture 3" descr="nvidia_dof.png"/>
          <p:cNvPicPr>
            <a:picLocks noChangeAspect="1"/>
          </p:cNvPicPr>
          <p:nvPr/>
        </p:nvPicPr>
        <p:blipFill>
          <a:blip r:embed="rId3"/>
          <a:stretch>
            <a:fillRect/>
          </a:stretch>
        </p:blipFill>
        <p:spPr>
          <a:xfrm>
            <a:off x="4121669" y="3962400"/>
            <a:ext cx="4114800" cy="2431073"/>
          </a:xfrm>
          <a:prstGeom prst="rect">
            <a:avLst/>
          </a:prstGeom>
        </p:spPr>
      </p:pic>
      <p:pic>
        <p:nvPicPr>
          <p:cNvPr id="5" name="Picture 4" descr="ms_motion.png"/>
          <p:cNvPicPr>
            <a:picLocks noChangeAspect="1"/>
          </p:cNvPicPr>
          <p:nvPr/>
        </p:nvPicPr>
        <p:blipFill>
          <a:blip r:embed="rId4" cstate="print"/>
          <a:stretch>
            <a:fillRect/>
          </a:stretch>
        </p:blipFill>
        <p:spPr>
          <a:xfrm>
            <a:off x="685800" y="2514600"/>
            <a:ext cx="3139118" cy="3429000"/>
          </a:xfrm>
          <a:prstGeom prst="rect">
            <a:avLst/>
          </a:prstGeom>
        </p:spPr>
      </p:pic>
      <p:pic>
        <p:nvPicPr>
          <p:cNvPr id="7" name="Picture 6" descr="isidoro2.png"/>
          <p:cNvPicPr>
            <a:picLocks noChangeAspect="1"/>
          </p:cNvPicPr>
          <p:nvPr/>
        </p:nvPicPr>
        <p:blipFill>
          <a:blip r:embed="rId5" cstate="print"/>
          <a:stretch>
            <a:fillRect/>
          </a:stretch>
        </p:blipFill>
        <p:spPr>
          <a:xfrm>
            <a:off x="6477000" y="1447800"/>
            <a:ext cx="1759469" cy="2191106"/>
          </a:xfrm>
          <a:prstGeom prst="rect">
            <a:avLst/>
          </a:prstGeom>
        </p:spPr>
      </p:pic>
      <p:sp>
        <p:nvSpPr>
          <p:cNvPr id="8" name="TextBox 7"/>
          <p:cNvSpPr txBox="1"/>
          <p:nvPr/>
        </p:nvSpPr>
        <p:spPr>
          <a:xfrm>
            <a:off x="609600" y="6019800"/>
            <a:ext cx="1752600" cy="338554"/>
          </a:xfrm>
          <a:prstGeom prst="rect">
            <a:avLst/>
          </a:prstGeom>
          <a:noFill/>
        </p:spPr>
        <p:txBody>
          <a:bodyPr wrap="square" rtlCol="0">
            <a:spAutoFit/>
          </a:bodyPr>
          <a:lstStyle/>
          <a:p>
            <a:r>
              <a:rPr lang="en-US" sz="1600" dirty="0" smtClean="0"/>
              <a:t>Microsoft SDK</a:t>
            </a:r>
            <a:endParaRPr lang="en-US" sz="1600" dirty="0"/>
          </a:p>
        </p:txBody>
      </p:sp>
      <p:sp>
        <p:nvSpPr>
          <p:cNvPr id="9" name="TextBox 8"/>
          <p:cNvSpPr txBox="1"/>
          <p:nvPr/>
        </p:nvSpPr>
        <p:spPr>
          <a:xfrm>
            <a:off x="6418385" y="6420897"/>
            <a:ext cx="2344615" cy="338554"/>
          </a:xfrm>
          <a:prstGeom prst="rect">
            <a:avLst/>
          </a:prstGeom>
          <a:noFill/>
        </p:spPr>
        <p:txBody>
          <a:bodyPr wrap="square" rtlCol="0">
            <a:spAutoFit/>
          </a:bodyPr>
          <a:lstStyle/>
          <a:p>
            <a:r>
              <a:rPr lang="en-US" sz="1600" dirty="0" smtClean="0"/>
              <a:t>NVIDIA “Toys” demo</a:t>
            </a:r>
            <a:endParaRPr lang="en-US" sz="1600" dirty="0"/>
          </a:p>
        </p:txBody>
      </p:sp>
      <p:sp>
        <p:nvSpPr>
          <p:cNvPr id="10" name="TextBox 9"/>
          <p:cNvSpPr txBox="1"/>
          <p:nvPr/>
        </p:nvSpPr>
        <p:spPr>
          <a:xfrm>
            <a:off x="6306178" y="3594798"/>
            <a:ext cx="2743200" cy="338554"/>
          </a:xfrm>
          <a:prstGeom prst="rect">
            <a:avLst/>
          </a:prstGeom>
          <a:noFill/>
        </p:spPr>
        <p:txBody>
          <a:bodyPr wrap="square" rtlCol="0">
            <a:spAutoFit/>
          </a:bodyPr>
          <a:lstStyle/>
          <a:p>
            <a:r>
              <a:rPr lang="en-US" sz="1600" dirty="0" smtClean="0"/>
              <a:t>John </a:t>
            </a:r>
            <a:r>
              <a:rPr lang="en-US" sz="1600" dirty="0" err="1" smtClean="0"/>
              <a:t>Isidoro</a:t>
            </a:r>
            <a:r>
              <a:rPr lang="en-US" sz="1600" dirty="0" smtClean="0"/>
              <a:t>, ATI/AMD</a:t>
            </a:r>
            <a:endParaRPr lang="en-US" sz="1600" dirty="0"/>
          </a:p>
        </p:txBody>
      </p:sp>
      <p:pic>
        <p:nvPicPr>
          <p:cNvPr id="11" name="Picture 10" descr="isidoro3.png"/>
          <p:cNvPicPr>
            <a:picLocks noChangeAspect="1"/>
          </p:cNvPicPr>
          <p:nvPr/>
        </p:nvPicPr>
        <p:blipFill>
          <a:blip r:embed="rId6"/>
          <a:stretch>
            <a:fillRect/>
          </a:stretch>
        </p:blipFill>
        <p:spPr>
          <a:xfrm>
            <a:off x="4121669" y="1447800"/>
            <a:ext cx="1741895" cy="2176463"/>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And So Is </a:t>
            </a:r>
            <a:r>
              <a:rPr lang="en-US" dirty="0" err="1" smtClean="0"/>
              <a:t>Rasterization</a:t>
            </a:r>
            <a:endParaRPr lang="en-US" dirty="0"/>
          </a:p>
        </p:txBody>
      </p:sp>
      <p:sp>
        <p:nvSpPr>
          <p:cNvPr id="3" name="Content Placeholder 2"/>
          <p:cNvSpPr>
            <a:spLocks noGrp="1"/>
          </p:cNvSpPr>
          <p:nvPr>
            <p:ph idx="1"/>
          </p:nvPr>
        </p:nvSpPr>
        <p:spPr/>
        <p:txBody>
          <a:bodyPr/>
          <a:lstStyle/>
          <a:p>
            <a:r>
              <a:rPr lang="en-US" dirty="0" smtClean="0"/>
              <a:t>Sampling: </a:t>
            </a:r>
            <a:r>
              <a:rPr lang="en-US" dirty="0" err="1" smtClean="0"/>
              <a:t>nonuniform</a:t>
            </a:r>
            <a:r>
              <a:rPr lang="en-US" dirty="0" smtClean="0"/>
              <a:t>, adaptive</a:t>
            </a:r>
            <a:endParaRPr lang="en-US" dirty="0"/>
          </a:p>
        </p:txBody>
      </p:sp>
      <p:sp>
        <p:nvSpPr>
          <p:cNvPr id="6" name="TextBox 5"/>
          <p:cNvSpPr txBox="1"/>
          <p:nvPr/>
        </p:nvSpPr>
        <p:spPr>
          <a:xfrm>
            <a:off x="4267200" y="6172200"/>
            <a:ext cx="3006655" cy="338554"/>
          </a:xfrm>
          <a:prstGeom prst="rect">
            <a:avLst/>
          </a:prstGeom>
          <a:noFill/>
        </p:spPr>
        <p:txBody>
          <a:bodyPr wrap="square" rtlCol="0">
            <a:spAutoFit/>
          </a:bodyPr>
          <a:lstStyle/>
          <a:p>
            <a:r>
              <a:rPr lang="en-US" sz="1600" dirty="0" err="1" smtClean="0"/>
              <a:t>Akenine-Moller</a:t>
            </a:r>
            <a:r>
              <a:rPr lang="en-US" sz="1600" dirty="0" smtClean="0"/>
              <a:t> et al., GH 2007</a:t>
            </a:r>
            <a:endParaRPr lang="en-US" sz="1600" dirty="0"/>
          </a:p>
        </p:txBody>
      </p:sp>
      <p:pic>
        <p:nvPicPr>
          <p:cNvPr id="1026" name="Picture 2"/>
          <p:cNvPicPr>
            <a:picLocks noChangeAspect="1" noChangeArrowheads="1"/>
          </p:cNvPicPr>
          <p:nvPr/>
        </p:nvPicPr>
        <p:blipFill>
          <a:blip r:embed="rId3"/>
          <a:srcRect/>
          <a:stretch>
            <a:fillRect/>
          </a:stretch>
        </p:blipFill>
        <p:spPr bwMode="auto">
          <a:xfrm>
            <a:off x="1447800" y="2286000"/>
            <a:ext cx="5494070" cy="381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And So Is </a:t>
            </a:r>
            <a:r>
              <a:rPr lang="en-US" dirty="0" err="1" smtClean="0"/>
              <a:t>Rasterization</a:t>
            </a:r>
            <a:endParaRPr lang="en-US" dirty="0"/>
          </a:p>
        </p:txBody>
      </p:sp>
      <p:sp>
        <p:nvSpPr>
          <p:cNvPr id="3" name="Content Placeholder 2"/>
          <p:cNvSpPr>
            <a:spLocks noGrp="1"/>
          </p:cNvSpPr>
          <p:nvPr>
            <p:ph idx="1"/>
          </p:nvPr>
        </p:nvSpPr>
        <p:spPr/>
        <p:txBody>
          <a:bodyPr/>
          <a:lstStyle/>
          <a:p>
            <a:r>
              <a:rPr lang="en-US" dirty="0" smtClean="0"/>
              <a:t>Shapes: </a:t>
            </a:r>
            <a:endParaRPr lang="en-US" dirty="0"/>
          </a:p>
        </p:txBody>
      </p:sp>
      <p:sp>
        <p:nvSpPr>
          <p:cNvPr id="4" name="TextBox 3"/>
          <p:cNvSpPr txBox="1"/>
          <p:nvPr/>
        </p:nvSpPr>
        <p:spPr>
          <a:xfrm>
            <a:off x="838200" y="4495800"/>
            <a:ext cx="7543800" cy="1569660"/>
          </a:xfrm>
          <a:prstGeom prst="rect">
            <a:avLst/>
          </a:prstGeom>
          <a:noFill/>
        </p:spPr>
        <p:txBody>
          <a:bodyPr wrap="square" rtlCol="0">
            <a:spAutoFit/>
          </a:bodyPr>
          <a:lstStyle/>
          <a:p>
            <a:r>
              <a:rPr lang="en-US" sz="3200" dirty="0" smtClean="0"/>
              <a:t>NVIDIA’s first graphics card, the NV1 (circa 1995), supported ellipsoids. This design decision helped almost kill the company.</a:t>
            </a:r>
            <a:endParaRPr lang="en-US" sz="3200" dirty="0"/>
          </a:p>
        </p:txBody>
      </p:sp>
      <p:pic>
        <p:nvPicPr>
          <p:cNvPr id="5" name="Picture 4" descr="nv1-card-front.jpg"/>
          <p:cNvPicPr>
            <a:picLocks noChangeAspect="1"/>
          </p:cNvPicPr>
          <p:nvPr/>
        </p:nvPicPr>
        <p:blipFill>
          <a:blip r:embed="rId3"/>
          <a:stretch>
            <a:fillRect/>
          </a:stretch>
        </p:blipFill>
        <p:spPr>
          <a:xfrm>
            <a:off x="2438400" y="1600200"/>
            <a:ext cx="4267200" cy="2808113"/>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And So Is </a:t>
            </a:r>
            <a:r>
              <a:rPr lang="en-US" dirty="0" err="1" smtClean="0"/>
              <a:t>Rasterization</a:t>
            </a:r>
            <a:endParaRPr lang="en-US" dirty="0"/>
          </a:p>
        </p:txBody>
      </p:sp>
      <p:sp>
        <p:nvSpPr>
          <p:cNvPr id="3" name="Content Placeholder 2"/>
          <p:cNvSpPr>
            <a:spLocks noGrp="1"/>
          </p:cNvSpPr>
          <p:nvPr>
            <p:ph idx="1"/>
          </p:nvPr>
        </p:nvSpPr>
        <p:spPr/>
        <p:txBody>
          <a:bodyPr/>
          <a:lstStyle/>
          <a:p>
            <a:r>
              <a:rPr lang="en-US" dirty="0" smtClean="0"/>
              <a:t>Shapes: </a:t>
            </a:r>
            <a:endParaRPr lang="en-US" dirty="0"/>
          </a:p>
        </p:txBody>
      </p:sp>
      <p:sp>
        <p:nvSpPr>
          <p:cNvPr id="4" name="TextBox 3"/>
          <p:cNvSpPr txBox="1"/>
          <p:nvPr/>
        </p:nvSpPr>
        <p:spPr>
          <a:xfrm>
            <a:off x="838200" y="5105400"/>
            <a:ext cx="7315200" cy="1077218"/>
          </a:xfrm>
          <a:prstGeom prst="rect">
            <a:avLst/>
          </a:prstGeom>
          <a:noFill/>
        </p:spPr>
        <p:txBody>
          <a:bodyPr wrap="square" rtlCol="0">
            <a:spAutoFit/>
          </a:bodyPr>
          <a:lstStyle/>
          <a:p>
            <a:r>
              <a:rPr lang="en-US" sz="3200" dirty="0" smtClean="0"/>
              <a:t>Well, everything is a point, line, or triangle, but that’s mostly true for RTRT now, too.</a:t>
            </a:r>
            <a:endParaRPr lang="en-US" sz="3200" dirty="0"/>
          </a:p>
        </p:txBody>
      </p:sp>
      <p:pic>
        <p:nvPicPr>
          <p:cNvPr id="5" name="Picture 4" descr="big.gif"/>
          <p:cNvPicPr>
            <a:picLocks noChangeAspect="1"/>
          </p:cNvPicPr>
          <p:nvPr/>
        </p:nvPicPr>
        <p:blipFill>
          <a:blip r:embed="rId3"/>
          <a:stretch>
            <a:fillRect/>
          </a:stretch>
        </p:blipFill>
        <p:spPr>
          <a:xfrm>
            <a:off x="2362200" y="1600199"/>
            <a:ext cx="3352800" cy="3287315"/>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An Aside: SPD</a:t>
            </a:r>
            <a:endParaRPr lang="en-US" dirty="0"/>
          </a:p>
        </p:txBody>
      </p:sp>
      <p:sp>
        <p:nvSpPr>
          <p:cNvPr id="3" name="Content Placeholder 2"/>
          <p:cNvSpPr>
            <a:spLocks noGrp="1"/>
          </p:cNvSpPr>
          <p:nvPr>
            <p:ph idx="1"/>
          </p:nvPr>
        </p:nvSpPr>
        <p:spPr/>
        <p:txBody>
          <a:bodyPr/>
          <a:lstStyle/>
          <a:p>
            <a:r>
              <a:rPr lang="en-US" dirty="0" smtClean="0"/>
              <a:t>Non-triangles are mostly not worth using.</a:t>
            </a:r>
            <a:endParaRPr lang="en-US" dirty="0"/>
          </a:p>
        </p:txBody>
      </p:sp>
      <p:sp>
        <p:nvSpPr>
          <p:cNvPr id="4" name="TextBox 3"/>
          <p:cNvSpPr txBox="1"/>
          <p:nvPr/>
        </p:nvSpPr>
        <p:spPr>
          <a:xfrm>
            <a:off x="838200" y="4648200"/>
            <a:ext cx="7315200" cy="1569660"/>
          </a:xfrm>
          <a:prstGeom prst="rect">
            <a:avLst/>
          </a:prstGeom>
          <a:noFill/>
        </p:spPr>
        <p:txBody>
          <a:bodyPr wrap="square" rtlCol="0">
            <a:spAutoFit/>
          </a:bodyPr>
          <a:lstStyle/>
          <a:p>
            <a:r>
              <a:rPr lang="en-US" sz="3200" dirty="0" smtClean="0"/>
              <a:t>SPD: good for checking that your ray tracer is working. “Real” data is usually better for testing.</a:t>
            </a:r>
            <a:endParaRPr lang="en-US" sz="3200" dirty="0"/>
          </a:p>
        </p:txBody>
      </p:sp>
      <p:pic>
        <p:nvPicPr>
          <p:cNvPr id="6" name="Picture 5" descr="balls.png"/>
          <p:cNvPicPr>
            <a:picLocks noChangeAspect="1"/>
          </p:cNvPicPr>
          <p:nvPr/>
        </p:nvPicPr>
        <p:blipFill>
          <a:blip r:embed="rId3"/>
          <a:stretch>
            <a:fillRect/>
          </a:stretch>
        </p:blipFill>
        <p:spPr>
          <a:xfrm>
            <a:off x="914400" y="2286000"/>
            <a:ext cx="2103120" cy="2103120"/>
          </a:xfrm>
          <a:prstGeom prst="rect">
            <a:avLst/>
          </a:prstGeom>
        </p:spPr>
      </p:pic>
      <p:pic>
        <p:nvPicPr>
          <p:cNvPr id="7" name="Picture 6" descr="rings.png"/>
          <p:cNvPicPr>
            <a:picLocks noChangeAspect="1"/>
          </p:cNvPicPr>
          <p:nvPr/>
        </p:nvPicPr>
        <p:blipFill>
          <a:blip r:embed="rId4"/>
          <a:stretch>
            <a:fillRect/>
          </a:stretch>
        </p:blipFill>
        <p:spPr>
          <a:xfrm>
            <a:off x="5638800" y="2286000"/>
            <a:ext cx="2103120" cy="2103120"/>
          </a:xfrm>
          <a:prstGeom prst="rect">
            <a:avLst/>
          </a:prstGeom>
        </p:spPr>
      </p:pic>
      <p:pic>
        <p:nvPicPr>
          <p:cNvPr id="8" name="Picture 7" descr="tetra.png"/>
          <p:cNvPicPr>
            <a:picLocks noChangeAspect="1"/>
          </p:cNvPicPr>
          <p:nvPr/>
        </p:nvPicPr>
        <p:blipFill>
          <a:blip r:embed="rId5"/>
          <a:stretch>
            <a:fillRect/>
          </a:stretch>
        </p:blipFill>
        <p:spPr>
          <a:xfrm>
            <a:off x="3276600" y="2286000"/>
            <a:ext cx="2103120" cy="210312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And So Is </a:t>
            </a:r>
            <a:r>
              <a:rPr lang="en-US" dirty="0" err="1" smtClean="0"/>
              <a:t>Rasterization</a:t>
            </a:r>
            <a:endParaRPr lang="en-US" dirty="0"/>
          </a:p>
        </p:txBody>
      </p:sp>
      <p:sp>
        <p:nvSpPr>
          <p:cNvPr id="3" name="Content Placeholder 2"/>
          <p:cNvSpPr>
            <a:spLocks noGrp="1"/>
          </p:cNvSpPr>
          <p:nvPr>
            <p:ph idx="1"/>
          </p:nvPr>
        </p:nvSpPr>
        <p:spPr/>
        <p:txBody>
          <a:bodyPr/>
          <a:lstStyle/>
          <a:p>
            <a:r>
              <a:rPr lang="en-US" dirty="0" smtClean="0"/>
              <a:t>Size: perhaps it cannot fit on a business card, but it can work on a cell phone or iPod.</a:t>
            </a:r>
            <a:endParaRPr lang="en-US" dirty="0"/>
          </a:p>
        </p:txBody>
      </p:sp>
      <p:pic>
        <p:nvPicPr>
          <p:cNvPr id="4" name="Picture 3" descr="mobile3d.jpg"/>
          <p:cNvPicPr>
            <a:picLocks noChangeAspect="1"/>
          </p:cNvPicPr>
          <p:nvPr/>
        </p:nvPicPr>
        <p:blipFill>
          <a:blip r:embed="rId3"/>
          <a:stretch>
            <a:fillRect/>
          </a:stretch>
        </p:blipFill>
        <p:spPr>
          <a:xfrm>
            <a:off x="914400" y="2743200"/>
            <a:ext cx="4724400" cy="3543300"/>
          </a:xfrm>
          <a:prstGeom prst="rect">
            <a:avLst/>
          </a:prstGeom>
        </p:spPr>
      </p:pic>
      <p:sp>
        <p:nvSpPr>
          <p:cNvPr id="5" name="TextBox 4"/>
          <p:cNvSpPr txBox="1"/>
          <p:nvPr/>
        </p:nvSpPr>
        <p:spPr>
          <a:xfrm>
            <a:off x="5791200" y="5715000"/>
            <a:ext cx="2819400" cy="646331"/>
          </a:xfrm>
          <a:prstGeom prst="rect">
            <a:avLst/>
          </a:prstGeom>
          <a:noFill/>
        </p:spPr>
        <p:txBody>
          <a:bodyPr wrap="square" rtlCol="0">
            <a:spAutoFit/>
          </a:bodyPr>
          <a:lstStyle/>
          <a:p>
            <a:r>
              <a:rPr lang="en-US" dirty="0" smtClean="0"/>
              <a:t>OpenGL ES demo of Siege, by developer Denied Reality</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Font typeface="Monotype Sorts" pitchFamily="2" charset="2"/>
              <a:buNone/>
            </a:pPr>
            <a:r>
              <a:rPr lang="en-US" i="1" dirty="0" smtClean="0"/>
              <a:t>“… the brute-force approach … is ridiculously expensive.” </a:t>
            </a:r>
            <a:r>
              <a:rPr lang="en-US" dirty="0" smtClean="0"/>
              <a:t>- Sutherland, </a:t>
            </a:r>
            <a:r>
              <a:rPr lang="en-US" dirty="0" err="1" smtClean="0"/>
              <a:t>Sproull</a:t>
            </a:r>
            <a:r>
              <a:rPr lang="en-US" dirty="0" smtClean="0"/>
              <a:t>, and </a:t>
            </a:r>
            <a:r>
              <a:rPr lang="en-US" dirty="0" err="1" smtClean="0"/>
              <a:t>Schumacker</a:t>
            </a:r>
            <a:r>
              <a:rPr lang="en-US" dirty="0" smtClean="0"/>
              <a:t>, </a:t>
            </a:r>
            <a:r>
              <a:rPr lang="en-US" i="1" dirty="0" smtClean="0"/>
              <a:t>A Characterization of Ten Hidden-Surface Algorithms,</a:t>
            </a:r>
            <a:r>
              <a:rPr lang="en-US" b="1" i="1" dirty="0" smtClean="0"/>
              <a:t> </a:t>
            </a:r>
            <a:r>
              <a:rPr lang="en-US" dirty="0" smtClean="0"/>
              <a:t>1974</a:t>
            </a:r>
          </a:p>
          <a:p>
            <a:pPr>
              <a:buFont typeface="Monotype Sorts" pitchFamily="2" charset="2"/>
              <a:buNone/>
            </a:pPr>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447800"/>
            <a:ext cx="7620000" cy="523220"/>
          </a:xfrm>
          <a:prstGeom prst="rect">
            <a:avLst/>
          </a:prstGeom>
          <a:noFill/>
        </p:spPr>
        <p:txBody>
          <a:bodyPr wrap="square" rtlCol="0">
            <a:spAutoFit/>
          </a:bodyPr>
          <a:lstStyle/>
          <a:p>
            <a:pPr algn="ctr"/>
            <a:r>
              <a:rPr lang="en-US" sz="2800" i="1" dirty="0" smtClean="0"/>
              <a:t>Pretty soon, computers will be fast. </a:t>
            </a:r>
            <a:r>
              <a:rPr lang="en-US" sz="2800" dirty="0" smtClean="0"/>
              <a:t>– Billy </a:t>
            </a:r>
            <a:r>
              <a:rPr lang="en-US" sz="2800" dirty="0" err="1" smtClean="0"/>
              <a:t>Zelsnack</a:t>
            </a:r>
            <a:endParaRPr lang="en-US" sz="28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Where </a:t>
            </a:r>
            <a:r>
              <a:rPr lang="en-US" dirty="0" err="1" smtClean="0"/>
              <a:t>Rasterization</a:t>
            </a:r>
            <a:r>
              <a:rPr lang="en-US" dirty="0" smtClean="0"/>
              <a:t> Is</a:t>
            </a:r>
            <a:endParaRPr lang="en-US" dirty="0"/>
          </a:p>
        </p:txBody>
      </p:sp>
      <p:pic>
        <p:nvPicPr>
          <p:cNvPr id="2050" name="Picture 2"/>
          <p:cNvPicPr>
            <a:picLocks noGrp="1" noChangeAspect="1" noChangeArrowheads="1"/>
          </p:cNvPicPr>
          <p:nvPr>
            <p:ph idx="1"/>
          </p:nvPr>
        </p:nvPicPr>
        <p:blipFill>
          <a:blip r:embed="rId3"/>
          <a:srcRect/>
          <a:stretch>
            <a:fillRect/>
          </a:stretch>
        </p:blipFill>
        <p:spPr bwMode="auto">
          <a:xfrm>
            <a:off x="685800" y="1524000"/>
            <a:ext cx="7543800" cy="4246578"/>
          </a:xfrm>
          <a:prstGeom prst="rect">
            <a:avLst/>
          </a:prstGeom>
          <a:noFill/>
          <a:ln w="9525">
            <a:noFill/>
            <a:miter lim="800000"/>
            <a:headEnd/>
            <a:tailEnd/>
          </a:ln>
          <a:effectLst/>
        </p:spPr>
      </p:pic>
      <p:sp>
        <p:nvSpPr>
          <p:cNvPr id="5" name="TextBox 4"/>
          <p:cNvSpPr txBox="1"/>
          <p:nvPr/>
        </p:nvSpPr>
        <p:spPr>
          <a:xfrm>
            <a:off x="3505200" y="5867400"/>
            <a:ext cx="5029200" cy="338554"/>
          </a:xfrm>
          <a:prstGeom prst="rect">
            <a:avLst/>
          </a:prstGeom>
          <a:noFill/>
        </p:spPr>
        <p:txBody>
          <a:bodyPr wrap="square" rtlCol="0">
            <a:spAutoFit/>
          </a:bodyPr>
          <a:lstStyle/>
          <a:p>
            <a:r>
              <a:rPr lang="en-US" sz="1600" dirty="0" smtClean="0"/>
              <a:t>From Battlefield: Bad Company, EA Digital Illusions CE AB</a:t>
            </a:r>
            <a:endParaRPr lang="en-US" sz="16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err="1" smtClean="0"/>
              <a:t>Rasterization</a:t>
            </a:r>
            <a:r>
              <a:rPr lang="en-US" dirty="0" smtClean="0"/>
              <a:t> Shadows</a:t>
            </a:r>
            <a:endParaRPr lang="en-US" dirty="0"/>
          </a:p>
        </p:txBody>
      </p:sp>
      <p:pic>
        <p:nvPicPr>
          <p:cNvPr id="8194" name="Picture 2"/>
          <p:cNvPicPr>
            <a:picLocks noChangeAspect="1" noChangeArrowheads="1"/>
          </p:cNvPicPr>
          <p:nvPr/>
        </p:nvPicPr>
        <p:blipFill>
          <a:blip r:embed="rId3"/>
          <a:srcRect/>
          <a:stretch>
            <a:fillRect/>
          </a:stretch>
        </p:blipFill>
        <p:spPr bwMode="auto">
          <a:xfrm>
            <a:off x="609600" y="1447800"/>
            <a:ext cx="3657600" cy="4449451"/>
          </a:xfrm>
          <a:prstGeom prst="rect">
            <a:avLst/>
          </a:prstGeom>
          <a:noFill/>
          <a:ln w="9525">
            <a:noFill/>
            <a:miter lim="800000"/>
            <a:headEnd/>
            <a:tailEnd/>
          </a:ln>
          <a:effectLst/>
        </p:spPr>
      </p:pic>
      <p:pic>
        <p:nvPicPr>
          <p:cNvPr id="8195" name="Picture 3"/>
          <p:cNvPicPr>
            <a:picLocks noChangeAspect="1" noChangeArrowheads="1"/>
          </p:cNvPicPr>
          <p:nvPr/>
        </p:nvPicPr>
        <p:blipFill>
          <a:blip r:embed="rId4"/>
          <a:srcRect/>
          <a:stretch>
            <a:fillRect/>
          </a:stretch>
        </p:blipFill>
        <p:spPr bwMode="auto">
          <a:xfrm>
            <a:off x="4524375" y="1447800"/>
            <a:ext cx="3645419" cy="4419600"/>
          </a:xfrm>
          <a:prstGeom prst="rect">
            <a:avLst/>
          </a:prstGeom>
          <a:noFill/>
          <a:ln w="9525">
            <a:noFill/>
            <a:miter lim="800000"/>
            <a:headEnd/>
            <a:tailEnd/>
          </a:ln>
          <a:effectLst/>
        </p:spPr>
      </p:pic>
      <p:sp>
        <p:nvSpPr>
          <p:cNvPr id="8" name="TextBox 7"/>
          <p:cNvSpPr txBox="1"/>
          <p:nvPr/>
        </p:nvSpPr>
        <p:spPr>
          <a:xfrm>
            <a:off x="4114800" y="5943600"/>
            <a:ext cx="4495800" cy="338554"/>
          </a:xfrm>
          <a:prstGeom prst="rect">
            <a:avLst/>
          </a:prstGeom>
          <a:noFill/>
        </p:spPr>
        <p:txBody>
          <a:bodyPr wrap="square" rtlCol="0">
            <a:spAutoFit/>
          </a:bodyPr>
          <a:lstStyle/>
          <a:p>
            <a:r>
              <a:rPr lang="en-US" sz="1600" dirty="0" smtClean="0"/>
              <a:t>Fan Zhang, The Chinese University of Hong Kong</a:t>
            </a:r>
            <a:endParaRPr lang="en-US" sz="16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err="1" smtClean="0"/>
              <a:t>Rasterization</a:t>
            </a:r>
            <a:r>
              <a:rPr lang="en-US" dirty="0" smtClean="0"/>
              <a:t> Shadows</a:t>
            </a:r>
            <a:endParaRPr lang="en-US" dirty="0"/>
          </a:p>
        </p:txBody>
      </p:sp>
      <p:pic>
        <p:nvPicPr>
          <p:cNvPr id="7171" name="Picture 3"/>
          <p:cNvPicPr>
            <a:picLocks noChangeAspect="1" noChangeArrowheads="1"/>
          </p:cNvPicPr>
          <p:nvPr/>
        </p:nvPicPr>
        <p:blipFill>
          <a:blip r:embed="rId3"/>
          <a:srcRect/>
          <a:stretch>
            <a:fillRect/>
          </a:stretch>
        </p:blipFill>
        <p:spPr bwMode="auto">
          <a:xfrm>
            <a:off x="914400" y="2286001"/>
            <a:ext cx="5562600" cy="3607294"/>
          </a:xfrm>
          <a:prstGeom prst="rect">
            <a:avLst/>
          </a:prstGeom>
          <a:noFill/>
          <a:ln w="9525">
            <a:noFill/>
            <a:miter lim="800000"/>
            <a:headEnd/>
            <a:tailEnd/>
          </a:ln>
          <a:effectLst/>
        </p:spPr>
      </p:pic>
      <p:sp>
        <p:nvSpPr>
          <p:cNvPr id="9" name="Content Placeholder 2"/>
          <p:cNvSpPr>
            <a:spLocks noGrp="1"/>
          </p:cNvSpPr>
          <p:nvPr>
            <p:ph idx="1"/>
          </p:nvPr>
        </p:nvSpPr>
        <p:spPr>
          <a:xfrm>
            <a:off x="457200" y="1600200"/>
            <a:ext cx="8229600" cy="4525963"/>
          </a:xfrm>
        </p:spPr>
        <p:txBody>
          <a:bodyPr/>
          <a:lstStyle/>
          <a:p>
            <a:r>
              <a:rPr lang="en-US" dirty="0" smtClean="0"/>
              <a:t>Cascaded Shadow Maps</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err="1" smtClean="0"/>
              <a:t>Rasterization</a:t>
            </a:r>
            <a:r>
              <a:rPr lang="en-US" dirty="0" smtClean="0"/>
              <a:t> Depth of Field</a:t>
            </a:r>
            <a:endParaRPr lang="en-US" dirty="0"/>
          </a:p>
        </p:txBody>
      </p:sp>
      <p:pic>
        <p:nvPicPr>
          <p:cNvPr id="4" name="Picture 9" descr="pres_cocmap"/>
          <p:cNvPicPr>
            <a:picLocks noChangeAspect="1" noChangeArrowheads="1"/>
          </p:cNvPicPr>
          <p:nvPr/>
        </p:nvPicPr>
        <p:blipFill>
          <a:blip r:embed="rId3"/>
          <a:srcRect/>
          <a:stretch>
            <a:fillRect/>
          </a:stretch>
        </p:blipFill>
        <p:spPr bwMode="auto">
          <a:xfrm>
            <a:off x="838200" y="1676400"/>
            <a:ext cx="3359150" cy="1889125"/>
          </a:xfrm>
          <a:prstGeom prst="rect">
            <a:avLst/>
          </a:prstGeom>
          <a:noFill/>
          <a:ln w="9525">
            <a:noFill/>
            <a:miter lim="800000"/>
            <a:headEnd/>
            <a:tailEnd/>
          </a:ln>
        </p:spPr>
      </p:pic>
      <p:pic>
        <p:nvPicPr>
          <p:cNvPr id="5" name="Picture 6" descr="hbc_poisson"/>
          <p:cNvPicPr>
            <a:picLocks noChangeAspect="1" noChangeArrowheads="1"/>
          </p:cNvPicPr>
          <p:nvPr/>
        </p:nvPicPr>
        <p:blipFill>
          <a:blip r:embed="rId4" cstate="screen"/>
          <a:srcRect/>
          <a:stretch>
            <a:fillRect/>
          </a:stretch>
        </p:blipFill>
        <p:spPr bwMode="auto">
          <a:xfrm>
            <a:off x="838200" y="3886200"/>
            <a:ext cx="3375025" cy="1898650"/>
          </a:xfrm>
          <a:prstGeom prst="rect">
            <a:avLst/>
          </a:prstGeom>
          <a:noFill/>
          <a:ln w="9525">
            <a:noFill/>
            <a:miter lim="800000"/>
            <a:headEnd/>
            <a:tailEnd/>
          </a:ln>
        </p:spPr>
      </p:pic>
      <p:sp>
        <p:nvSpPr>
          <p:cNvPr id="6" name="TextBox 5"/>
          <p:cNvSpPr txBox="1"/>
          <p:nvPr/>
        </p:nvSpPr>
        <p:spPr>
          <a:xfrm>
            <a:off x="4419600" y="3200400"/>
            <a:ext cx="2743200" cy="381000"/>
          </a:xfrm>
          <a:prstGeom prst="rect">
            <a:avLst/>
          </a:prstGeom>
          <a:noFill/>
        </p:spPr>
        <p:txBody>
          <a:bodyPr wrap="square" rtlCol="0">
            <a:spAutoFit/>
          </a:bodyPr>
          <a:lstStyle/>
          <a:p>
            <a:r>
              <a:rPr lang="en-US" dirty="0" smtClean="0"/>
              <a:t>Circle of confusion map</a:t>
            </a:r>
            <a:endParaRPr lang="en-US" dirty="0"/>
          </a:p>
        </p:txBody>
      </p:sp>
      <p:sp>
        <p:nvSpPr>
          <p:cNvPr id="7" name="TextBox 6"/>
          <p:cNvSpPr txBox="1"/>
          <p:nvPr/>
        </p:nvSpPr>
        <p:spPr>
          <a:xfrm>
            <a:off x="4419600" y="5562600"/>
            <a:ext cx="2743200" cy="381000"/>
          </a:xfrm>
          <a:prstGeom prst="rect">
            <a:avLst/>
          </a:prstGeom>
          <a:noFill/>
        </p:spPr>
        <p:txBody>
          <a:bodyPr wrap="square" rtlCol="0">
            <a:spAutoFit/>
          </a:bodyPr>
          <a:lstStyle/>
          <a:p>
            <a:r>
              <a:rPr lang="en-US" dirty="0" smtClean="0"/>
              <a:t>Resulting image</a:t>
            </a:r>
            <a:endParaRPr lang="en-US" dirty="0"/>
          </a:p>
        </p:txBody>
      </p:sp>
      <p:sp>
        <p:nvSpPr>
          <p:cNvPr id="8" name="TextBox 7"/>
          <p:cNvSpPr txBox="1"/>
          <p:nvPr/>
        </p:nvSpPr>
        <p:spPr>
          <a:xfrm>
            <a:off x="762000" y="5867400"/>
            <a:ext cx="2667000" cy="338554"/>
          </a:xfrm>
          <a:prstGeom prst="rect">
            <a:avLst/>
          </a:prstGeom>
          <a:noFill/>
        </p:spPr>
        <p:txBody>
          <a:bodyPr wrap="square" rtlCol="0">
            <a:spAutoFit/>
          </a:bodyPr>
          <a:lstStyle/>
          <a:p>
            <a:r>
              <a:rPr lang="en-US" sz="1600" dirty="0" smtClean="0"/>
              <a:t>EA Digital Illusions CE AB</a:t>
            </a:r>
            <a:endParaRPr lang="en-US" sz="16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Common Theme: Buffers</a:t>
            </a:r>
            <a:endParaRPr lang="en-US" dirty="0"/>
          </a:p>
        </p:txBody>
      </p:sp>
      <p:sp>
        <p:nvSpPr>
          <p:cNvPr id="10" name="Text Box 3"/>
          <p:cNvSpPr txBox="1">
            <a:spLocks noChangeArrowheads="1"/>
          </p:cNvSpPr>
          <p:nvPr/>
        </p:nvSpPr>
        <p:spPr bwMode="auto">
          <a:xfrm>
            <a:off x="609600" y="1371600"/>
            <a:ext cx="3971925" cy="5262979"/>
          </a:xfrm>
          <a:prstGeom prst="rect">
            <a:avLst/>
          </a:prstGeom>
          <a:noFill/>
          <a:ln w="12700">
            <a:noFill/>
            <a:miter lim="800000"/>
            <a:headEnd type="none" w="sm" len="sm"/>
            <a:tailEnd type="none" w="sm" len="sm"/>
          </a:ln>
          <a:effectLst/>
        </p:spPr>
        <p:txBody>
          <a:bodyPr>
            <a:spAutoFit/>
          </a:bodyPr>
          <a:lstStyle/>
          <a:p>
            <a:r>
              <a:rPr lang="en-US" sz="1400" i="0" dirty="0">
                <a:latin typeface="Times New Roman" pitchFamily="18" charset="0"/>
              </a:rPr>
              <a:t>A-buffer - Carpenter, 1984</a:t>
            </a:r>
          </a:p>
          <a:p>
            <a:r>
              <a:rPr lang="en-US" sz="1400" i="0" dirty="0">
                <a:latin typeface="Times New Roman" pitchFamily="18" charset="0"/>
              </a:rPr>
              <a:t>G-buffer - Saito &amp; Takahashi, 1991</a:t>
            </a:r>
          </a:p>
          <a:p>
            <a:r>
              <a:rPr lang="en-US" sz="1400" i="0" dirty="0">
                <a:latin typeface="Times New Roman" pitchFamily="18" charset="0"/>
              </a:rPr>
              <a:t>M-buffer - Schneider &amp; </a:t>
            </a:r>
            <a:r>
              <a:rPr lang="en-US" sz="1400" i="0" dirty="0" err="1">
                <a:latin typeface="Times New Roman" pitchFamily="18" charset="0"/>
              </a:rPr>
              <a:t>Rossignac</a:t>
            </a:r>
            <a:r>
              <a:rPr lang="en-US" sz="1400" i="0" dirty="0">
                <a:latin typeface="Times New Roman" pitchFamily="18" charset="0"/>
              </a:rPr>
              <a:t>, 1995</a:t>
            </a:r>
          </a:p>
          <a:p>
            <a:r>
              <a:rPr lang="en-US" sz="1400" i="0" dirty="0">
                <a:latin typeface="Times New Roman" pitchFamily="18" charset="0"/>
              </a:rPr>
              <a:t>P-buffer - Yuan &amp; Sun, 1997</a:t>
            </a:r>
          </a:p>
          <a:p>
            <a:r>
              <a:rPr lang="en-US" sz="1400" i="0" dirty="0">
                <a:latin typeface="Times New Roman" pitchFamily="18" charset="0"/>
              </a:rPr>
              <a:t>T-buffer - </a:t>
            </a:r>
            <a:r>
              <a:rPr lang="en-US" sz="1400" i="0" dirty="0" err="1">
                <a:latin typeface="Times New Roman" pitchFamily="18" charset="0"/>
              </a:rPr>
              <a:t>Hsiung</a:t>
            </a:r>
            <a:r>
              <a:rPr lang="en-US" sz="1400" i="0" dirty="0">
                <a:latin typeface="Times New Roman" pitchFamily="18" charset="0"/>
              </a:rPr>
              <a:t>, </a:t>
            </a:r>
            <a:r>
              <a:rPr lang="en-US" sz="1400" i="0" dirty="0" err="1">
                <a:latin typeface="Times New Roman" pitchFamily="18" charset="0"/>
              </a:rPr>
              <a:t>Thibadeau</a:t>
            </a:r>
            <a:r>
              <a:rPr lang="en-US" sz="1400" i="0" dirty="0">
                <a:latin typeface="Times New Roman" pitchFamily="18" charset="0"/>
              </a:rPr>
              <a:t> &amp; Wu, 1990</a:t>
            </a:r>
          </a:p>
          <a:p>
            <a:r>
              <a:rPr lang="en-US" sz="1400" i="0" dirty="0">
                <a:latin typeface="Times New Roman" pitchFamily="18" charset="0"/>
              </a:rPr>
              <a:t>W-buffer - 3dfx, </a:t>
            </a:r>
            <a:r>
              <a:rPr lang="en-US" sz="1400" i="0" dirty="0" smtClean="0">
                <a:latin typeface="Times New Roman" pitchFamily="18" charset="0"/>
              </a:rPr>
              <a:t>1996</a:t>
            </a:r>
            <a:endParaRPr lang="en-US" sz="1400" i="0" dirty="0">
              <a:latin typeface="Times New Roman" pitchFamily="18" charset="0"/>
            </a:endParaRPr>
          </a:p>
          <a:p>
            <a:r>
              <a:rPr lang="en-US" sz="1400" i="0" dirty="0">
                <a:latin typeface="Times New Roman" pitchFamily="18" charset="0"/>
              </a:rPr>
              <a:t>Z-buffer - </a:t>
            </a:r>
            <a:r>
              <a:rPr lang="en-US" sz="1400" i="0" dirty="0" err="1">
                <a:latin typeface="Times New Roman" pitchFamily="18" charset="0"/>
              </a:rPr>
              <a:t>Catmull</a:t>
            </a:r>
            <a:r>
              <a:rPr lang="en-US" sz="1400" i="0" dirty="0">
                <a:latin typeface="Times New Roman" pitchFamily="18" charset="0"/>
              </a:rPr>
              <a:t>, </a:t>
            </a:r>
            <a:r>
              <a:rPr lang="en-US" sz="1400" i="0" dirty="0" smtClean="0">
                <a:latin typeface="Times New Roman" pitchFamily="18" charset="0"/>
              </a:rPr>
              <a:t>1973</a:t>
            </a:r>
            <a:endParaRPr lang="en-US" sz="1400" i="0" dirty="0">
              <a:latin typeface="Times New Roman" pitchFamily="18" charset="0"/>
            </a:endParaRPr>
          </a:p>
          <a:p>
            <a:r>
              <a:rPr lang="en-US" sz="1400" i="0" dirty="0">
                <a:latin typeface="Times New Roman" pitchFamily="18" charset="0"/>
              </a:rPr>
              <a:t>ZZ-buffer - </a:t>
            </a:r>
            <a:r>
              <a:rPr lang="en-US" sz="1400" i="0" dirty="0" err="1">
                <a:latin typeface="Times New Roman" pitchFamily="18" charset="0"/>
              </a:rPr>
              <a:t>Salesin</a:t>
            </a:r>
            <a:r>
              <a:rPr lang="en-US" sz="1400" i="0" dirty="0">
                <a:latin typeface="Times New Roman" pitchFamily="18" charset="0"/>
              </a:rPr>
              <a:t> &amp; </a:t>
            </a:r>
            <a:r>
              <a:rPr lang="en-US" sz="1400" i="0" dirty="0" err="1">
                <a:latin typeface="Times New Roman" pitchFamily="18" charset="0"/>
              </a:rPr>
              <a:t>Stolfi</a:t>
            </a:r>
            <a:r>
              <a:rPr lang="en-US" sz="1400" i="0" dirty="0">
                <a:latin typeface="Times New Roman" pitchFamily="18" charset="0"/>
              </a:rPr>
              <a:t>, 1989</a:t>
            </a:r>
          </a:p>
          <a:p>
            <a:endParaRPr lang="en-US" sz="1400" i="0" dirty="0">
              <a:latin typeface="Times New Roman" pitchFamily="18" charset="0"/>
            </a:endParaRPr>
          </a:p>
          <a:p>
            <a:r>
              <a:rPr lang="en-US" sz="1400" i="0" dirty="0">
                <a:latin typeface="Times New Roman" pitchFamily="18" charset="0"/>
              </a:rPr>
              <a:t>Accumulation Buffer - </a:t>
            </a:r>
            <a:r>
              <a:rPr lang="en-US" sz="1400" i="0" dirty="0" err="1">
                <a:latin typeface="Times New Roman" pitchFamily="18" charset="0"/>
              </a:rPr>
              <a:t>Haeberli</a:t>
            </a:r>
            <a:r>
              <a:rPr lang="en-US" sz="1400" i="0" dirty="0">
                <a:latin typeface="Times New Roman" pitchFamily="18" charset="0"/>
              </a:rPr>
              <a:t> &amp; Akeley, 1990</a:t>
            </a:r>
          </a:p>
          <a:p>
            <a:r>
              <a:rPr lang="en-US" sz="1400" i="0" dirty="0">
                <a:latin typeface="Times New Roman" pitchFamily="18" charset="0"/>
              </a:rPr>
              <a:t>Area Sampling Buffer - Sung, 1992</a:t>
            </a:r>
          </a:p>
          <a:p>
            <a:r>
              <a:rPr lang="en-US" sz="1400" i="0" dirty="0">
                <a:latin typeface="Times New Roman" pitchFamily="18" charset="0"/>
              </a:rPr>
              <a:t>Back Buffer - Baum, Cohen, Wallace &amp; Greenberg, 1986</a:t>
            </a:r>
          </a:p>
          <a:p>
            <a:r>
              <a:rPr lang="en-US" sz="1400" i="0" dirty="0">
                <a:latin typeface="Times New Roman" pitchFamily="18" charset="0"/>
              </a:rPr>
              <a:t>Close Objects Buffer - </a:t>
            </a:r>
            <a:r>
              <a:rPr lang="en-US" sz="1400" i="0" dirty="0" err="1">
                <a:latin typeface="Times New Roman" pitchFamily="18" charset="0"/>
              </a:rPr>
              <a:t>Telea</a:t>
            </a:r>
            <a:r>
              <a:rPr lang="en-US" sz="1400" i="0" dirty="0">
                <a:latin typeface="Times New Roman" pitchFamily="18" charset="0"/>
              </a:rPr>
              <a:t> &amp; van </a:t>
            </a:r>
            <a:r>
              <a:rPr lang="en-US" sz="1400" i="0" dirty="0" err="1">
                <a:latin typeface="Times New Roman" pitchFamily="18" charset="0"/>
              </a:rPr>
              <a:t>Overveld</a:t>
            </a:r>
            <a:r>
              <a:rPr lang="en-US" sz="1400" i="0" dirty="0">
                <a:latin typeface="Times New Roman" pitchFamily="18" charset="0"/>
              </a:rPr>
              <a:t>, 1997</a:t>
            </a:r>
          </a:p>
          <a:p>
            <a:r>
              <a:rPr lang="en-US" sz="1400" i="0" dirty="0">
                <a:latin typeface="Times New Roman" pitchFamily="18" charset="0"/>
              </a:rPr>
              <a:t>Color Buffer</a:t>
            </a:r>
          </a:p>
          <a:p>
            <a:r>
              <a:rPr lang="en-US" sz="1400" i="0" dirty="0">
                <a:latin typeface="Times New Roman" pitchFamily="18" charset="0"/>
              </a:rPr>
              <a:t>Compositing Buffer - Lau &amp; Wiseman, 1994</a:t>
            </a:r>
          </a:p>
          <a:p>
            <a:r>
              <a:rPr lang="en-US" sz="1400" i="0" dirty="0">
                <a:latin typeface="Times New Roman" pitchFamily="18" charset="0"/>
              </a:rPr>
              <a:t>Cross Scan Buffer - Tanaka &amp; Takahashi, 1994</a:t>
            </a:r>
          </a:p>
          <a:p>
            <a:r>
              <a:rPr lang="en-US" sz="1400" i="0" dirty="0">
                <a:latin typeface="Times New Roman" pitchFamily="18" charset="0"/>
              </a:rPr>
              <a:t>Delta Z Buffer - Yamamoto, 1991</a:t>
            </a:r>
          </a:p>
          <a:p>
            <a:r>
              <a:rPr lang="en-US" sz="1400" i="0" dirty="0">
                <a:latin typeface="Times New Roman" pitchFamily="18" charset="0"/>
              </a:rPr>
              <a:t>Depth Buffer - 1984</a:t>
            </a:r>
          </a:p>
          <a:p>
            <a:r>
              <a:rPr lang="en-US" sz="1400" i="0" dirty="0">
                <a:latin typeface="Times New Roman" pitchFamily="18" charset="0"/>
              </a:rPr>
              <a:t>Depth-Interval Buffer - </a:t>
            </a:r>
            <a:r>
              <a:rPr lang="en-US" sz="1400" i="0" dirty="0" err="1">
                <a:latin typeface="Times New Roman" pitchFamily="18" charset="0"/>
              </a:rPr>
              <a:t>Rossignac</a:t>
            </a:r>
            <a:r>
              <a:rPr lang="en-US" sz="1400" i="0" dirty="0">
                <a:latin typeface="Times New Roman" pitchFamily="18" charset="0"/>
              </a:rPr>
              <a:t> &amp; Wu, 1989</a:t>
            </a:r>
          </a:p>
          <a:p>
            <a:r>
              <a:rPr lang="en-US" sz="1400" i="0" dirty="0">
                <a:latin typeface="Times New Roman" pitchFamily="18" charset="0"/>
              </a:rPr>
              <a:t>Double Buffer - 1993</a:t>
            </a:r>
          </a:p>
          <a:p>
            <a:pPr>
              <a:spcBef>
                <a:spcPct val="50000"/>
              </a:spcBef>
            </a:pPr>
            <a:endParaRPr lang="en-US" sz="2800" i="0" dirty="0">
              <a:latin typeface="Times New Roman" pitchFamily="18" charset="0"/>
            </a:endParaRPr>
          </a:p>
        </p:txBody>
      </p:sp>
      <p:sp>
        <p:nvSpPr>
          <p:cNvPr id="11" name="Text Box 4"/>
          <p:cNvSpPr txBox="1">
            <a:spLocks noChangeArrowheads="1"/>
          </p:cNvSpPr>
          <p:nvPr/>
        </p:nvSpPr>
        <p:spPr bwMode="auto">
          <a:xfrm>
            <a:off x="4724400" y="1371600"/>
            <a:ext cx="3971925" cy="5262979"/>
          </a:xfrm>
          <a:prstGeom prst="rect">
            <a:avLst/>
          </a:prstGeom>
          <a:noFill/>
          <a:ln w="12700">
            <a:noFill/>
            <a:miter lim="800000"/>
            <a:headEnd type="none" w="sm" len="sm"/>
            <a:tailEnd type="none" w="sm" len="sm"/>
          </a:ln>
          <a:effectLst/>
        </p:spPr>
        <p:txBody>
          <a:bodyPr>
            <a:spAutoFit/>
          </a:bodyPr>
          <a:lstStyle/>
          <a:p>
            <a:r>
              <a:rPr lang="en-US" sz="1400" i="0" dirty="0">
                <a:latin typeface="Times New Roman" pitchFamily="18" charset="0"/>
              </a:rPr>
              <a:t>Escape Buffer - </a:t>
            </a:r>
            <a:r>
              <a:rPr lang="en-US" sz="1400" i="0" dirty="0" err="1">
                <a:latin typeface="Times New Roman" pitchFamily="18" charset="0"/>
              </a:rPr>
              <a:t>Hepting</a:t>
            </a:r>
            <a:r>
              <a:rPr lang="en-US" sz="1400" i="0" dirty="0">
                <a:latin typeface="Times New Roman" pitchFamily="18" charset="0"/>
              </a:rPr>
              <a:t> &amp; Hart, 1995</a:t>
            </a:r>
          </a:p>
          <a:p>
            <a:r>
              <a:rPr lang="en-US" sz="1400" i="0" dirty="0">
                <a:latin typeface="Times New Roman" pitchFamily="18" charset="0"/>
              </a:rPr>
              <a:t>Frame Buffer - </a:t>
            </a:r>
            <a:r>
              <a:rPr lang="en-US" sz="1400" i="0" dirty="0" err="1">
                <a:latin typeface="Times New Roman" pitchFamily="18" charset="0"/>
              </a:rPr>
              <a:t>Kajiya</a:t>
            </a:r>
            <a:r>
              <a:rPr lang="en-US" sz="1400" i="0" dirty="0">
                <a:latin typeface="Times New Roman" pitchFamily="18" charset="0"/>
              </a:rPr>
              <a:t>, Sutherland &amp; </a:t>
            </a:r>
            <a:r>
              <a:rPr lang="en-US" sz="1400" i="0" dirty="0" err="1">
                <a:latin typeface="Times New Roman" pitchFamily="18" charset="0"/>
              </a:rPr>
              <a:t>Cheadle</a:t>
            </a:r>
            <a:r>
              <a:rPr lang="en-US" sz="1400" i="0" dirty="0">
                <a:latin typeface="Times New Roman" pitchFamily="18" charset="0"/>
              </a:rPr>
              <a:t>, 1975</a:t>
            </a:r>
          </a:p>
          <a:p>
            <a:r>
              <a:rPr lang="en-US" sz="1400" i="0" dirty="0">
                <a:latin typeface="Times New Roman" pitchFamily="18" charset="0"/>
              </a:rPr>
              <a:t>Hierarchical Z-Buffer - Greene, 1993</a:t>
            </a:r>
          </a:p>
          <a:p>
            <a:r>
              <a:rPr lang="en-US" sz="1400" i="0" dirty="0">
                <a:latin typeface="Times New Roman" pitchFamily="18" charset="0"/>
              </a:rPr>
              <a:t>Item Buffer - </a:t>
            </a:r>
            <a:r>
              <a:rPr lang="en-US" sz="1400" i="0" dirty="0" err="1">
                <a:latin typeface="Times New Roman" pitchFamily="18" charset="0"/>
              </a:rPr>
              <a:t>Weghorst</a:t>
            </a:r>
            <a:r>
              <a:rPr lang="en-US" sz="1400" i="0" dirty="0">
                <a:latin typeface="Times New Roman" pitchFamily="18" charset="0"/>
              </a:rPr>
              <a:t>, Hooper &amp; Greenberg, 1984</a:t>
            </a:r>
          </a:p>
          <a:p>
            <a:r>
              <a:rPr lang="en-US" sz="1400" i="0" dirty="0">
                <a:latin typeface="Times New Roman" pitchFamily="18" charset="0"/>
              </a:rPr>
              <a:t>Light Buffer - Haines &amp; Greenberg, 1986</a:t>
            </a:r>
          </a:p>
          <a:p>
            <a:r>
              <a:rPr lang="en-US" sz="1400" i="0" dirty="0">
                <a:latin typeface="Times New Roman" pitchFamily="18" charset="0"/>
              </a:rPr>
              <a:t>Mesh Buffer - </a:t>
            </a:r>
            <a:r>
              <a:rPr lang="en-US" sz="1400" i="0" dirty="0" err="1">
                <a:latin typeface="Times New Roman" pitchFamily="18" charset="0"/>
              </a:rPr>
              <a:t>Deering</a:t>
            </a:r>
            <a:r>
              <a:rPr lang="en-US" sz="1400" i="0" dirty="0">
                <a:latin typeface="Times New Roman" pitchFamily="18" charset="0"/>
              </a:rPr>
              <a:t>, 1995</a:t>
            </a:r>
          </a:p>
          <a:p>
            <a:r>
              <a:rPr lang="en-US" sz="1400" i="0" dirty="0">
                <a:latin typeface="Times New Roman" pitchFamily="18" charset="0"/>
              </a:rPr>
              <a:t>Normal Buffer - </a:t>
            </a:r>
            <a:r>
              <a:rPr lang="en-US" sz="1400" i="0" dirty="0" err="1">
                <a:latin typeface="Times New Roman" pitchFamily="18" charset="0"/>
              </a:rPr>
              <a:t>Curington</a:t>
            </a:r>
            <a:r>
              <a:rPr lang="en-US" sz="1400" i="0" dirty="0">
                <a:latin typeface="Times New Roman" pitchFamily="18" charset="0"/>
              </a:rPr>
              <a:t>, 1985</a:t>
            </a:r>
          </a:p>
          <a:p>
            <a:r>
              <a:rPr lang="en-US" sz="1400" i="0" dirty="0">
                <a:latin typeface="Times New Roman" pitchFamily="18" charset="0"/>
              </a:rPr>
              <a:t>Picture Buffer - </a:t>
            </a:r>
            <a:r>
              <a:rPr lang="en-US" sz="1400" i="0" dirty="0" err="1">
                <a:latin typeface="Times New Roman" pitchFamily="18" charset="0"/>
              </a:rPr>
              <a:t>Ollis</a:t>
            </a:r>
            <a:r>
              <a:rPr lang="en-US" sz="1400" i="0" dirty="0">
                <a:latin typeface="Times New Roman" pitchFamily="18" charset="0"/>
              </a:rPr>
              <a:t> &amp; </a:t>
            </a:r>
            <a:r>
              <a:rPr lang="en-US" sz="1400" i="0" dirty="0" err="1">
                <a:latin typeface="Times New Roman" pitchFamily="18" charset="0"/>
              </a:rPr>
              <a:t>Borgwardt</a:t>
            </a:r>
            <a:r>
              <a:rPr lang="en-US" sz="1400" i="0" dirty="0">
                <a:latin typeface="Times New Roman" pitchFamily="18" charset="0"/>
              </a:rPr>
              <a:t>, 1988</a:t>
            </a:r>
          </a:p>
          <a:p>
            <a:r>
              <a:rPr lang="en-US" sz="1400" i="0" dirty="0">
                <a:latin typeface="Times New Roman" pitchFamily="18" charset="0"/>
              </a:rPr>
              <a:t>Pixel Buffer - Peachey, 1987</a:t>
            </a:r>
          </a:p>
          <a:p>
            <a:r>
              <a:rPr lang="en-US" sz="1400" i="0" dirty="0">
                <a:latin typeface="Times New Roman" pitchFamily="18" charset="0"/>
              </a:rPr>
              <a:t>Ray Distribution Buffer - Shinya, 1994</a:t>
            </a:r>
          </a:p>
          <a:p>
            <a:r>
              <a:rPr lang="en-US" sz="1400" i="0" dirty="0">
                <a:latin typeface="Times New Roman" pitchFamily="18" charset="0"/>
              </a:rPr>
              <a:t>Ray-Z-Buffer - </a:t>
            </a:r>
            <a:r>
              <a:rPr lang="en-US" sz="1400" i="0" dirty="0" err="1">
                <a:latin typeface="Times New Roman" pitchFamily="18" charset="0"/>
              </a:rPr>
              <a:t>Lamparter</a:t>
            </a:r>
            <a:r>
              <a:rPr lang="en-US" sz="1400" i="0" dirty="0">
                <a:latin typeface="Times New Roman" pitchFamily="18" charset="0"/>
              </a:rPr>
              <a:t>, Muller &amp; </a:t>
            </a:r>
            <a:r>
              <a:rPr lang="en-US" sz="1400" i="0" dirty="0" err="1">
                <a:latin typeface="Times New Roman" pitchFamily="18" charset="0"/>
              </a:rPr>
              <a:t>Winckler</a:t>
            </a:r>
            <a:r>
              <a:rPr lang="en-US" sz="1400" i="0" dirty="0">
                <a:latin typeface="Times New Roman" pitchFamily="18" charset="0"/>
              </a:rPr>
              <a:t>, 1990</a:t>
            </a:r>
          </a:p>
          <a:p>
            <a:r>
              <a:rPr lang="en-US" sz="1400" i="0" dirty="0">
                <a:latin typeface="Times New Roman" pitchFamily="18" charset="0"/>
              </a:rPr>
              <a:t>Refreshing Buffer - Basil, 1977</a:t>
            </a:r>
          </a:p>
          <a:p>
            <a:r>
              <a:rPr lang="en-US" sz="1400" i="0" dirty="0">
                <a:latin typeface="Times New Roman" pitchFamily="18" charset="0"/>
              </a:rPr>
              <a:t>Sample Buffer - </a:t>
            </a:r>
            <a:r>
              <a:rPr lang="en-US" sz="1400" i="0" dirty="0" err="1">
                <a:latin typeface="Times New Roman" pitchFamily="18" charset="0"/>
              </a:rPr>
              <a:t>Ke</a:t>
            </a:r>
            <a:r>
              <a:rPr lang="en-US" sz="1400" i="0" dirty="0">
                <a:latin typeface="Times New Roman" pitchFamily="18" charset="0"/>
              </a:rPr>
              <a:t> &amp; Change, 1993</a:t>
            </a:r>
          </a:p>
          <a:p>
            <a:r>
              <a:rPr lang="en-US" sz="1400" i="0" dirty="0">
                <a:latin typeface="Times New Roman" pitchFamily="18" charset="0"/>
              </a:rPr>
              <a:t>Shadow Buffer - GIMP, 1999</a:t>
            </a:r>
          </a:p>
          <a:p>
            <a:r>
              <a:rPr lang="en-US" sz="1400" i="0" dirty="0">
                <a:latin typeface="Times New Roman" pitchFamily="18" charset="0"/>
              </a:rPr>
              <a:t>Sheet Buffer - Mueller &amp; </a:t>
            </a:r>
            <a:r>
              <a:rPr lang="en-US" sz="1400" i="0" dirty="0" err="1">
                <a:latin typeface="Times New Roman" pitchFamily="18" charset="0"/>
              </a:rPr>
              <a:t>Crawfis</a:t>
            </a:r>
            <a:r>
              <a:rPr lang="en-US" sz="1400" i="0" dirty="0">
                <a:latin typeface="Times New Roman" pitchFamily="18" charset="0"/>
              </a:rPr>
              <a:t>, 1998</a:t>
            </a:r>
          </a:p>
          <a:p>
            <a:r>
              <a:rPr lang="en-US" sz="1400" i="0" dirty="0">
                <a:latin typeface="Times New Roman" pitchFamily="18" charset="0"/>
              </a:rPr>
              <a:t>Stencil Buffer - </a:t>
            </a:r>
            <a:r>
              <a:rPr lang="en-US" sz="1400" i="0" dirty="0" smtClean="0">
                <a:latin typeface="Times New Roman" pitchFamily="18" charset="0"/>
              </a:rPr>
              <a:t>~1990</a:t>
            </a:r>
            <a:endParaRPr lang="en-US" sz="1400" i="0" dirty="0">
              <a:latin typeface="Times New Roman" pitchFamily="18" charset="0"/>
            </a:endParaRPr>
          </a:p>
          <a:p>
            <a:r>
              <a:rPr lang="en-US" sz="1400" i="0" dirty="0">
                <a:latin typeface="Times New Roman" pitchFamily="18" charset="0"/>
              </a:rPr>
              <a:t>Super Buffer - </a:t>
            </a:r>
            <a:r>
              <a:rPr lang="en-US" sz="1400" i="0" dirty="0" err="1">
                <a:latin typeface="Times New Roman" pitchFamily="18" charset="0"/>
              </a:rPr>
              <a:t>Gharachorloo</a:t>
            </a:r>
            <a:r>
              <a:rPr lang="en-US" sz="1400" i="0" dirty="0">
                <a:latin typeface="Times New Roman" pitchFamily="18" charset="0"/>
              </a:rPr>
              <a:t> &amp; </a:t>
            </a:r>
            <a:r>
              <a:rPr lang="en-US" sz="1400" i="0" dirty="0" err="1">
                <a:latin typeface="Times New Roman" pitchFamily="18" charset="0"/>
              </a:rPr>
              <a:t>Pottle</a:t>
            </a:r>
            <a:r>
              <a:rPr lang="en-US" sz="1400" i="0" dirty="0">
                <a:latin typeface="Times New Roman" pitchFamily="18" charset="0"/>
              </a:rPr>
              <a:t>, 1985</a:t>
            </a:r>
          </a:p>
          <a:p>
            <a:r>
              <a:rPr lang="en-US" sz="1400" i="0" dirty="0">
                <a:latin typeface="Times New Roman" pitchFamily="18" charset="0"/>
              </a:rPr>
              <a:t>Super-Plane Buffer - Zhou &amp; </a:t>
            </a:r>
            <a:r>
              <a:rPr lang="en-US" sz="1400" i="0" dirty="0" err="1">
                <a:latin typeface="Times New Roman" pitchFamily="18" charset="0"/>
              </a:rPr>
              <a:t>Peng</a:t>
            </a:r>
            <a:r>
              <a:rPr lang="en-US" sz="1400" i="0" dirty="0">
                <a:latin typeface="Times New Roman" pitchFamily="18" charset="0"/>
              </a:rPr>
              <a:t>, 1992</a:t>
            </a:r>
          </a:p>
          <a:p>
            <a:r>
              <a:rPr lang="en-US" sz="1400" i="0" dirty="0">
                <a:latin typeface="Times New Roman" pitchFamily="18" charset="0"/>
              </a:rPr>
              <a:t>Triple Buffer</a:t>
            </a:r>
          </a:p>
          <a:p>
            <a:r>
              <a:rPr lang="en-US" sz="1400" i="0" dirty="0">
                <a:latin typeface="Times New Roman" pitchFamily="18" charset="0"/>
              </a:rPr>
              <a:t>Video Buffer - </a:t>
            </a:r>
            <a:r>
              <a:rPr lang="en-US" sz="1400" i="0" dirty="0" err="1">
                <a:latin typeface="Times New Roman" pitchFamily="18" charset="0"/>
              </a:rPr>
              <a:t>Scherson</a:t>
            </a:r>
            <a:r>
              <a:rPr lang="en-US" sz="1400" i="0" dirty="0">
                <a:latin typeface="Times New Roman" pitchFamily="18" charset="0"/>
              </a:rPr>
              <a:t> &amp; </a:t>
            </a:r>
            <a:r>
              <a:rPr lang="en-US" sz="1400" i="0" dirty="0" err="1">
                <a:latin typeface="Times New Roman" pitchFamily="18" charset="0"/>
              </a:rPr>
              <a:t>Punte</a:t>
            </a:r>
            <a:r>
              <a:rPr lang="en-US" sz="1400" i="0" dirty="0">
                <a:latin typeface="Times New Roman" pitchFamily="18" charset="0"/>
              </a:rPr>
              <a:t>, 1987</a:t>
            </a:r>
          </a:p>
          <a:p>
            <a:r>
              <a:rPr lang="en-US" sz="1400" i="0" dirty="0">
                <a:latin typeface="Times New Roman" pitchFamily="18" charset="0"/>
              </a:rPr>
              <a:t>Volume Buffer - </a:t>
            </a:r>
            <a:r>
              <a:rPr lang="en-US" sz="1400" i="0" dirty="0" err="1">
                <a:latin typeface="Times New Roman" pitchFamily="18" charset="0"/>
              </a:rPr>
              <a:t>Sramek</a:t>
            </a:r>
            <a:r>
              <a:rPr lang="en-US" sz="1400" i="0" dirty="0">
                <a:latin typeface="Times New Roman" pitchFamily="18" charset="0"/>
              </a:rPr>
              <a:t> &amp; Kaufman, 1999</a:t>
            </a:r>
          </a:p>
          <a:p>
            <a:pPr>
              <a:spcBef>
                <a:spcPct val="50000"/>
              </a:spcBef>
            </a:pPr>
            <a:endParaRPr lang="en-US" sz="2800" i="0" dirty="0">
              <a:latin typeface="Times New Roman" pitchFamily="18" charset="0"/>
            </a:endParaRPr>
          </a:p>
        </p:txBody>
      </p:sp>
      <p:sp>
        <p:nvSpPr>
          <p:cNvPr id="12" name="TextBox 11"/>
          <p:cNvSpPr txBox="1"/>
          <p:nvPr/>
        </p:nvSpPr>
        <p:spPr>
          <a:xfrm>
            <a:off x="5181600" y="6096000"/>
            <a:ext cx="3657600" cy="369332"/>
          </a:xfrm>
          <a:prstGeom prst="rect">
            <a:avLst/>
          </a:prstGeom>
          <a:noFill/>
        </p:spPr>
        <p:txBody>
          <a:bodyPr wrap="square" rtlCol="0">
            <a:spAutoFit/>
          </a:bodyPr>
          <a:lstStyle/>
          <a:p>
            <a:r>
              <a:rPr lang="en-US" dirty="0" smtClean="0">
                <a:solidFill>
                  <a:schemeClr val="bg1">
                    <a:lumMod val="95000"/>
                  </a:schemeClr>
                </a:solidFill>
              </a:rPr>
              <a:t>… and that’s before the year 2000</a:t>
            </a:r>
            <a:endParaRPr lang="en-US" dirty="0">
              <a:solidFill>
                <a:schemeClr val="bg1">
                  <a:lumMod val="95000"/>
                </a:schemeClr>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Opportunity: Buffers</a:t>
            </a:r>
            <a:endParaRPr lang="en-US" dirty="0"/>
          </a:p>
        </p:txBody>
      </p:sp>
      <p:sp>
        <p:nvSpPr>
          <p:cNvPr id="3" name="Content Placeholder 2"/>
          <p:cNvSpPr>
            <a:spLocks noGrp="1"/>
          </p:cNvSpPr>
          <p:nvPr>
            <p:ph idx="1"/>
          </p:nvPr>
        </p:nvSpPr>
        <p:spPr/>
        <p:txBody>
          <a:bodyPr>
            <a:normAutofit lnSpcReduction="10000"/>
          </a:bodyPr>
          <a:lstStyle/>
          <a:p>
            <a:r>
              <a:rPr lang="en-US" dirty="0" smtClean="0"/>
              <a:t>Hard shadows fail to please. Soft shadows are expensive with stochastic ray tracing. Buffers?</a:t>
            </a:r>
          </a:p>
          <a:p>
            <a:r>
              <a:rPr lang="en-US" dirty="0" smtClean="0"/>
              <a:t>For example: “conservative </a:t>
            </a:r>
            <a:r>
              <a:rPr lang="en-US" dirty="0" err="1" smtClean="0"/>
              <a:t>rasterization</a:t>
            </a:r>
            <a:r>
              <a:rPr lang="en-US" dirty="0" smtClean="0"/>
              <a:t>” actually makes it easy to learn exact coverage of a grid by a triangle.</a:t>
            </a:r>
          </a:p>
          <a:p>
            <a:pPr lvl="1"/>
            <a:r>
              <a:rPr lang="en-US" dirty="0" smtClean="0"/>
              <a:t>One use: implement light buffers for RT shadows.</a:t>
            </a:r>
          </a:p>
          <a:p>
            <a:r>
              <a:rPr lang="en-US" dirty="0" smtClean="0"/>
              <a:t>Rotated-buffer per pixel for soft reflections is an old idea; idea is used for soft PCF shadows.</a:t>
            </a:r>
          </a:p>
          <a:p>
            <a:r>
              <a:rPr lang="en-US" dirty="0" smtClean="0"/>
              <a:t>GPGPU is all about buffers and streaming.</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err="1" smtClean="0"/>
              <a:t>Rasterization</a:t>
            </a:r>
            <a:r>
              <a:rPr lang="en-US" dirty="0" smtClean="0"/>
              <a:t> Is Just That Simple…</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Shadows? Cascading shadow maps, plus enhancements for objects that span the transition between two maps, plus separate buffer for animated objects, plus…</a:t>
            </a:r>
          </a:p>
          <a:p>
            <a:r>
              <a:rPr lang="en-US" dirty="0" smtClean="0"/>
              <a:t>Transparency? Sort objects, but that’s error-prone and expensive. Alpha to coverage is good for cutouts but not much else. Depth peeling is too slow. Now there’s stencil routing, but only on DirectX 10, and uses lots of memory, and no AA.</a:t>
            </a:r>
          </a:p>
          <a:p>
            <a:r>
              <a:rPr lang="en-US" dirty="0" smtClean="0"/>
              <a:t>Depth of Field/Motion Blur? Don’t get me started…</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Strength of Ray Tracing: Simplicity</a:t>
            </a:r>
            <a:endParaRPr lang="en-US" dirty="0"/>
          </a:p>
        </p:txBody>
      </p:sp>
      <p:sp>
        <p:nvSpPr>
          <p:cNvPr id="3" name="Content Placeholder 2"/>
          <p:cNvSpPr>
            <a:spLocks noGrp="1"/>
          </p:cNvSpPr>
          <p:nvPr>
            <p:ph idx="1"/>
          </p:nvPr>
        </p:nvSpPr>
        <p:spPr/>
        <p:txBody>
          <a:bodyPr>
            <a:normAutofit/>
          </a:bodyPr>
          <a:lstStyle/>
          <a:p>
            <a:pPr>
              <a:buNone/>
            </a:pPr>
            <a:r>
              <a:rPr lang="en-US" dirty="0" smtClean="0"/>
              <a:t>Ray tracing is generally easier to program and to think about.</a:t>
            </a:r>
          </a:p>
          <a:p>
            <a:r>
              <a:rPr lang="en-US" sz="2800" dirty="0" smtClean="0"/>
              <a:t>Ray casting and ray spawning can do it all.</a:t>
            </a:r>
          </a:p>
          <a:p>
            <a:r>
              <a:rPr lang="en-US" sz="2800" dirty="0" smtClean="0"/>
              <a:t>Core optimization pays off everywhere.</a:t>
            </a:r>
          </a:p>
          <a:p>
            <a:r>
              <a:rPr lang="en-US" sz="2800" dirty="0" smtClean="0"/>
              <a:t>Maps well to the real world.</a:t>
            </a:r>
          </a:p>
          <a:p>
            <a:r>
              <a:rPr lang="en-US" sz="2800" dirty="0" smtClean="0"/>
              <a:t>Easy to explain to artists (which is where the bulk of the money goes for game development).</a:t>
            </a:r>
          </a:p>
          <a:p>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err="1" smtClean="0"/>
              <a:t>Rasterization</a:t>
            </a:r>
            <a:r>
              <a:rPr lang="en-US" dirty="0" smtClean="0"/>
              <a:t>:</a:t>
            </a:r>
            <a:br>
              <a:rPr lang="en-US" dirty="0" smtClean="0"/>
            </a:br>
            <a:r>
              <a:rPr lang="en-US" dirty="0" smtClean="0"/>
              <a:t>Ray/Simple Object Intersection</a:t>
            </a:r>
            <a:endParaRPr lang="en-US" dirty="0"/>
          </a:p>
        </p:txBody>
      </p:sp>
      <p:sp>
        <p:nvSpPr>
          <p:cNvPr id="3" name="Content Placeholder 2"/>
          <p:cNvSpPr>
            <a:spLocks noGrp="1"/>
          </p:cNvSpPr>
          <p:nvPr>
            <p:ph idx="1"/>
          </p:nvPr>
        </p:nvSpPr>
        <p:spPr/>
        <p:txBody>
          <a:bodyPr/>
          <a:lstStyle/>
          <a:p>
            <a:r>
              <a:rPr lang="en-US" dirty="0" smtClean="0"/>
              <a:t>Done in </a:t>
            </a:r>
            <a:r>
              <a:rPr lang="en-US" dirty="0" err="1" smtClean="0"/>
              <a:t>shader</a:t>
            </a:r>
            <a:endParaRPr lang="en-US" dirty="0"/>
          </a:p>
        </p:txBody>
      </p:sp>
      <p:pic>
        <p:nvPicPr>
          <p:cNvPr id="4" name="Picture 3" descr="vlachos.png"/>
          <p:cNvPicPr>
            <a:picLocks noChangeAspect="1"/>
          </p:cNvPicPr>
          <p:nvPr/>
        </p:nvPicPr>
        <p:blipFill>
          <a:blip r:embed="rId3"/>
          <a:stretch>
            <a:fillRect/>
          </a:stretch>
        </p:blipFill>
        <p:spPr>
          <a:xfrm>
            <a:off x="914400" y="2286000"/>
            <a:ext cx="7086600" cy="3459336"/>
          </a:xfrm>
          <a:prstGeom prst="rect">
            <a:avLst/>
          </a:prstGeom>
        </p:spPr>
      </p:pic>
      <p:sp>
        <p:nvSpPr>
          <p:cNvPr id="5" name="Rectangle 4"/>
          <p:cNvSpPr/>
          <p:nvPr/>
        </p:nvSpPr>
        <p:spPr>
          <a:xfrm>
            <a:off x="4191000" y="5867400"/>
            <a:ext cx="3988271" cy="369332"/>
          </a:xfrm>
          <a:prstGeom prst="rect">
            <a:avLst/>
          </a:prstGeom>
        </p:spPr>
        <p:txBody>
          <a:bodyPr wrap="none">
            <a:spAutoFit/>
          </a:bodyPr>
          <a:lstStyle/>
          <a:p>
            <a:r>
              <a:rPr lang="fr-FR" dirty="0" smtClean="0"/>
              <a:t>2001, Alex </a:t>
            </a:r>
            <a:r>
              <a:rPr lang="fr-FR" dirty="0" err="1" smtClean="0"/>
              <a:t>Vlachos</a:t>
            </a:r>
            <a:r>
              <a:rPr lang="fr-FR" dirty="0" smtClean="0"/>
              <a:t>, ATI Technologies Inc.</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err="1" smtClean="0"/>
              <a:t>Rasterization</a:t>
            </a:r>
            <a:r>
              <a:rPr lang="en-US" dirty="0" smtClean="0"/>
              <a:t>:</a:t>
            </a:r>
            <a:br>
              <a:rPr lang="en-US" dirty="0" smtClean="0"/>
            </a:br>
            <a:r>
              <a:rPr lang="en-US" dirty="0" smtClean="0"/>
              <a:t>Ray/Object Intersection</a:t>
            </a:r>
            <a:endParaRPr lang="en-US" dirty="0"/>
          </a:p>
        </p:txBody>
      </p:sp>
      <p:sp>
        <p:nvSpPr>
          <p:cNvPr id="3" name="Content Placeholder 2"/>
          <p:cNvSpPr>
            <a:spLocks noGrp="1"/>
          </p:cNvSpPr>
          <p:nvPr>
            <p:ph idx="1"/>
          </p:nvPr>
        </p:nvSpPr>
        <p:spPr/>
        <p:txBody>
          <a:bodyPr/>
          <a:lstStyle/>
          <a:p>
            <a:r>
              <a:rPr lang="en-US" dirty="0" smtClean="0"/>
              <a:t>Intersect sets of planes in </a:t>
            </a:r>
            <a:r>
              <a:rPr lang="en-US" dirty="0" err="1" smtClean="0"/>
              <a:t>shader</a:t>
            </a:r>
            <a:r>
              <a:rPr lang="en-US" dirty="0" smtClean="0"/>
              <a:t> itself</a:t>
            </a:r>
            <a:endParaRPr lang="en-US" dirty="0"/>
          </a:p>
        </p:txBody>
      </p:sp>
      <p:pic>
        <p:nvPicPr>
          <p:cNvPr id="4" name="Picture 3" descr="InteriorMappingComparison.jpg"/>
          <p:cNvPicPr>
            <a:picLocks noChangeAspect="1"/>
          </p:cNvPicPr>
          <p:nvPr/>
        </p:nvPicPr>
        <p:blipFill>
          <a:blip r:embed="rId2"/>
          <a:stretch>
            <a:fillRect/>
          </a:stretch>
        </p:blipFill>
        <p:spPr>
          <a:xfrm>
            <a:off x="533400" y="2286000"/>
            <a:ext cx="7427437" cy="3429000"/>
          </a:xfrm>
          <a:prstGeom prst="rect">
            <a:avLst/>
          </a:prstGeom>
        </p:spPr>
      </p:pic>
      <p:sp>
        <p:nvSpPr>
          <p:cNvPr id="5" name="Rectangle 4"/>
          <p:cNvSpPr/>
          <p:nvPr/>
        </p:nvSpPr>
        <p:spPr>
          <a:xfrm>
            <a:off x="4876800" y="5867400"/>
            <a:ext cx="3161635" cy="646331"/>
          </a:xfrm>
          <a:prstGeom prst="rect">
            <a:avLst/>
          </a:prstGeom>
        </p:spPr>
        <p:txBody>
          <a:bodyPr wrap="none">
            <a:spAutoFit/>
          </a:bodyPr>
          <a:lstStyle/>
          <a:p>
            <a:r>
              <a:rPr lang="fr-FR" dirty="0" smtClean="0"/>
              <a:t>2007, </a:t>
            </a:r>
            <a:r>
              <a:rPr lang="en-US" dirty="0" err="1" smtClean="0"/>
              <a:t>Joost</a:t>
            </a:r>
            <a:r>
              <a:rPr lang="en-US" dirty="0" smtClean="0"/>
              <a:t> '</a:t>
            </a:r>
            <a:r>
              <a:rPr lang="en-US" dirty="0" err="1" smtClean="0"/>
              <a:t>Oogst</a:t>
            </a:r>
            <a:r>
              <a:rPr lang="en-US" dirty="0" smtClean="0"/>
              <a:t>' van </a:t>
            </a:r>
            <a:r>
              <a:rPr lang="en-US" dirty="0" err="1" smtClean="0"/>
              <a:t>Dongen</a:t>
            </a:r>
            <a:endParaRPr lang="en-US" dirty="0" smtClean="0"/>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Why the Beveled Top?</a:t>
            </a:r>
            <a:endParaRPr lang="en-US" dirty="0"/>
          </a:p>
        </p:txBody>
      </p:sp>
      <p:pic>
        <p:nvPicPr>
          <p:cNvPr id="3" name="Picture 2" descr="100_0851.JPG"/>
          <p:cNvPicPr>
            <a:picLocks noChangeAspect="1"/>
          </p:cNvPicPr>
          <p:nvPr/>
        </p:nvPicPr>
        <p:blipFill>
          <a:blip r:embed="rId3" cstate="print"/>
          <a:stretch>
            <a:fillRect/>
          </a:stretch>
        </p:blipFill>
        <p:spPr>
          <a:xfrm>
            <a:off x="1066800" y="1600200"/>
            <a:ext cx="5562600" cy="4171950"/>
          </a:xfrm>
          <a:prstGeom prst="rect">
            <a:avLst/>
          </a:prstGeom>
        </p:spPr>
      </p:pic>
      <p:cxnSp>
        <p:nvCxnSpPr>
          <p:cNvPr id="6" name="Straight Arrow Connector 5"/>
          <p:cNvCxnSpPr/>
          <p:nvPr/>
        </p:nvCxnSpPr>
        <p:spPr>
          <a:xfrm rot="10800000">
            <a:off x="6324600" y="2743200"/>
            <a:ext cx="1219200" cy="11430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10800000">
            <a:off x="4419600" y="2743200"/>
            <a:ext cx="3124200" cy="11430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rot="10800000">
            <a:off x="2743200" y="2667000"/>
            <a:ext cx="4800600" cy="1219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162800" y="3886200"/>
            <a:ext cx="1295400" cy="923330"/>
          </a:xfrm>
          <a:prstGeom prst="rect">
            <a:avLst/>
          </a:prstGeom>
          <a:noFill/>
        </p:spPr>
        <p:txBody>
          <a:bodyPr wrap="square" rtlCol="0">
            <a:spAutoFit/>
          </a:bodyPr>
          <a:lstStyle/>
          <a:p>
            <a:r>
              <a:rPr lang="en-US" dirty="0" smtClean="0"/>
              <a:t>Why is the diameter a bit smaller?</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smtClean="0"/>
              <a:t>Ray/More Complex Object Intersection</a:t>
            </a:r>
            <a:endParaRPr lang="en-US" dirty="0"/>
          </a:p>
        </p:txBody>
      </p:sp>
      <p:sp>
        <p:nvSpPr>
          <p:cNvPr id="3" name="Content Placeholder 2"/>
          <p:cNvSpPr>
            <a:spLocks noGrp="1"/>
          </p:cNvSpPr>
          <p:nvPr>
            <p:ph idx="1"/>
          </p:nvPr>
        </p:nvSpPr>
        <p:spPr/>
        <p:txBody>
          <a:bodyPr/>
          <a:lstStyle/>
          <a:p>
            <a:r>
              <a:rPr lang="en-US" dirty="0" smtClean="0"/>
              <a:t>Relief (or Parallax Occlusion) Mapping:</a:t>
            </a:r>
            <a:endParaRPr lang="en-US" dirty="0"/>
          </a:p>
        </p:txBody>
      </p:sp>
      <p:pic>
        <p:nvPicPr>
          <p:cNvPr id="4099" name="Picture 3"/>
          <p:cNvPicPr>
            <a:picLocks noChangeAspect="1" noChangeArrowheads="1"/>
          </p:cNvPicPr>
          <p:nvPr/>
        </p:nvPicPr>
        <p:blipFill>
          <a:blip r:embed="rId3"/>
          <a:srcRect/>
          <a:stretch>
            <a:fillRect/>
          </a:stretch>
        </p:blipFill>
        <p:spPr bwMode="auto">
          <a:xfrm>
            <a:off x="1142999" y="2286000"/>
            <a:ext cx="6194075" cy="4038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smtClean="0"/>
              <a:t>Ray/More Complex Object Intersection</a:t>
            </a:r>
            <a:endParaRPr lang="en-US" dirty="0"/>
          </a:p>
        </p:txBody>
      </p:sp>
      <p:pic>
        <p:nvPicPr>
          <p:cNvPr id="5123" name="Picture 3"/>
          <p:cNvPicPr>
            <a:picLocks noChangeAspect="1" noChangeArrowheads="1"/>
          </p:cNvPicPr>
          <p:nvPr/>
        </p:nvPicPr>
        <p:blipFill>
          <a:blip r:embed="rId3"/>
          <a:srcRect/>
          <a:stretch>
            <a:fillRect/>
          </a:stretch>
        </p:blipFill>
        <p:spPr bwMode="auto">
          <a:xfrm>
            <a:off x="609600" y="1600200"/>
            <a:ext cx="7658100" cy="3657600"/>
          </a:xfrm>
          <a:prstGeom prst="rect">
            <a:avLst/>
          </a:prstGeom>
          <a:noFill/>
          <a:ln w="9525">
            <a:noFill/>
            <a:miter lim="800000"/>
            <a:headEnd/>
            <a:tailEnd/>
          </a:ln>
          <a:effectLst/>
        </p:spPr>
      </p:pic>
      <p:sp>
        <p:nvSpPr>
          <p:cNvPr id="7" name="Rectangle 6"/>
          <p:cNvSpPr/>
          <p:nvPr/>
        </p:nvSpPr>
        <p:spPr>
          <a:xfrm>
            <a:off x="7543800" y="5410200"/>
            <a:ext cx="788806" cy="369332"/>
          </a:xfrm>
          <a:prstGeom prst="rect">
            <a:avLst/>
          </a:prstGeom>
        </p:spPr>
        <p:txBody>
          <a:bodyPr wrap="none">
            <a:spAutoFit/>
          </a:bodyPr>
          <a:lstStyle/>
          <a:p>
            <a:r>
              <a:rPr lang="en-US" dirty="0" err="1" smtClean="0"/>
              <a:t>Crytek</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10058400" cy="1143000"/>
          </a:xfrm>
        </p:spPr>
        <p:txBody>
          <a:bodyPr>
            <a:normAutofit/>
          </a:bodyPr>
          <a:lstStyle/>
          <a:p>
            <a:pPr algn="l"/>
            <a:r>
              <a:rPr lang="en-US" sz="3600" dirty="0" smtClean="0"/>
              <a:t>Ray/Even More Complex Object Intersection</a:t>
            </a:r>
            <a:endParaRPr lang="en-US" sz="3600" dirty="0"/>
          </a:p>
        </p:txBody>
      </p:sp>
      <p:pic>
        <p:nvPicPr>
          <p:cNvPr id="6146" name="Picture 2"/>
          <p:cNvPicPr>
            <a:picLocks noChangeAspect="1" noChangeArrowheads="1"/>
          </p:cNvPicPr>
          <p:nvPr/>
        </p:nvPicPr>
        <p:blipFill>
          <a:blip r:embed="rId3"/>
          <a:srcRect/>
          <a:stretch>
            <a:fillRect/>
          </a:stretch>
        </p:blipFill>
        <p:spPr bwMode="auto">
          <a:xfrm>
            <a:off x="609600" y="1554976"/>
            <a:ext cx="5943600" cy="4545450"/>
          </a:xfrm>
          <a:prstGeom prst="rect">
            <a:avLst/>
          </a:prstGeom>
          <a:noFill/>
          <a:ln w="9525">
            <a:noFill/>
            <a:miter lim="800000"/>
            <a:headEnd/>
            <a:tailEnd/>
          </a:ln>
          <a:effectLst/>
        </p:spPr>
      </p:pic>
      <p:sp>
        <p:nvSpPr>
          <p:cNvPr id="6" name="Rectangle 5"/>
          <p:cNvSpPr/>
          <p:nvPr/>
        </p:nvSpPr>
        <p:spPr>
          <a:xfrm>
            <a:off x="6781800" y="1524000"/>
            <a:ext cx="2133600" cy="923330"/>
          </a:xfrm>
          <a:prstGeom prst="rect">
            <a:avLst/>
          </a:prstGeom>
        </p:spPr>
        <p:txBody>
          <a:bodyPr wrap="square">
            <a:spAutoFit/>
          </a:bodyPr>
          <a:lstStyle/>
          <a:p>
            <a:r>
              <a:rPr lang="en-US" dirty="0" smtClean="0"/>
              <a:t>GPU sampled rays,</a:t>
            </a:r>
          </a:p>
          <a:p>
            <a:r>
              <a:rPr lang="en-US" dirty="0" smtClean="0"/>
              <a:t>Natalya </a:t>
            </a:r>
            <a:r>
              <a:rPr lang="en-US" dirty="0" err="1" smtClean="0"/>
              <a:t>Tatarchuk</a:t>
            </a:r>
            <a:r>
              <a:rPr lang="en-US" dirty="0" smtClean="0"/>
              <a:t>,</a:t>
            </a:r>
          </a:p>
          <a:p>
            <a:r>
              <a:rPr lang="en-US" dirty="0" smtClean="0"/>
              <a:t>AMD, Inc.</a:t>
            </a:r>
            <a:endParaRPr lang="en-US" dirty="0"/>
          </a:p>
        </p:txBody>
      </p:sp>
      <p:sp>
        <p:nvSpPr>
          <p:cNvPr id="8" name="Rectangle 7"/>
          <p:cNvSpPr/>
          <p:nvPr/>
        </p:nvSpPr>
        <p:spPr>
          <a:xfrm>
            <a:off x="6705600" y="4953000"/>
            <a:ext cx="2133600" cy="1200329"/>
          </a:xfrm>
          <a:prstGeom prst="rect">
            <a:avLst/>
          </a:prstGeom>
        </p:spPr>
        <p:txBody>
          <a:bodyPr wrap="square">
            <a:spAutoFit/>
          </a:bodyPr>
          <a:lstStyle/>
          <a:p>
            <a:r>
              <a:rPr lang="en-US" dirty="0" smtClean="0"/>
              <a:t>Is this rendered with </a:t>
            </a:r>
            <a:r>
              <a:rPr lang="en-US" dirty="0" err="1" smtClean="0"/>
              <a:t>rasterization</a:t>
            </a:r>
            <a:r>
              <a:rPr lang="en-US" dirty="0" smtClean="0"/>
              <a:t> or ray tracing? (And does it matter?)</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Font typeface="Monotype Sorts" pitchFamily="2" charset="2"/>
              <a:buNone/>
            </a:pPr>
            <a:r>
              <a:rPr lang="en-US" i="1" dirty="0" smtClean="0"/>
              <a:t>GPUs are the only type of parallel processor that has ever seen widespread success... because developers generally don’t know they are parallel! </a:t>
            </a:r>
            <a:r>
              <a:rPr lang="en-US" dirty="0" smtClean="0"/>
              <a:t>– Matt Pharr</a:t>
            </a:r>
          </a:p>
          <a:p>
            <a:pPr>
              <a:buFont typeface="Monotype Sorts" pitchFamily="2" charset="2"/>
              <a:buNone/>
            </a:pPr>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Interactive Rendering</a:t>
            </a:r>
            <a:endParaRPr lang="en-US" dirty="0"/>
          </a:p>
        </p:txBody>
      </p:sp>
      <p:sp>
        <p:nvSpPr>
          <p:cNvPr id="3" name="Content Placeholder 2"/>
          <p:cNvSpPr>
            <a:spLocks noGrp="1"/>
          </p:cNvSpPr>
          <p:nvPr>
            <p:ph idx="1"/>
          </p:nvPr>
        </p:nvSpPr>
        <p:spPr/>
        <p:txBody>
          <a:bodyPr/>
          <a:lstStyle/>
          <a:p>
            <a:r>
              <a:rPr lang="en-US" dirty="0" smtClean="0"/>
              <a:t>We’ve had interactive ray tracing since (at least) 1987: AT&amp;T Pixel Machine, and the Connection Machine (16k processors).</a:t>
            </a:r>
            <a:endParaRPr lang="en-US" dirty="0"/>
          </a:p>
        </p:txBody>
      </p:sp>
      <p:pic>
        <p:nvPicPr>
          <p:cNvPr id="1026" name="Picture 2" descr="C:\Users\All\Documents\Eric Documents\RT'08\mandrill.jpg"/>
          <p:cNvPicPr>
            <a:picLocks noChangeAspect="1" noChangeArrowheads="1"/>
          </p:cNvPicPr>
          <p:nvPr/>
        </p:nvPicPr>
        <p:blipFill>
          <a:blip r:embed="rId3"/>
          <a:srcRect/>
          <a:stretch>
            <a:fillRect/>
          </a:stretch>
        </p:blipFill>
        <p:spPr bwMode="auto">
          <a:xfrm>
            <a:off x="914400" y="3352800"/>
            <a:ext cx="2819400" cy="2819400"/>
          </a:xfrm>
          <a:prstGeom prst="rect">
            <a:avLst/>
          </a:prstGeom>
          <a:noFill/>
        </p:spPr>
      </p:pic>
      <p:sp>
        <p:nvSpPr>
          <p:cNvPr id="6" name="TextBox 5"/>
          <p:cNvSpPr txBox="1"/>
          <p:nvPr/>
        </p:nvSpPr>
        <p:spPr>
          <a:xfrm>
            <a:off x="3886200" y="4191000"/>
            <a:ext cx="685800" cy="1015663"/>
          </a:xfrm>
          <a:prstGeom prst="rect">
            <a:avLst/>
          </a:prstGeom>
          <a:noFill/>
        </p:spPr>
        <p:txBody>
          <a:bodyPr wrap="square" rtlCol="0">
            <a:spAutoFit/>
          </a:bodyPr>
          <a:lstStyle/>
          <a:p>
            <a:r>
              <a:rPr lang="en-US" sz="6000" dirty="0" smtClean="0"/>
              <a:t>+</a:t>
            </a:r>
            <a:endParaRPr lang="en-US" sz="6000" dirty="0"/>
          </a:p>
        </p:txBody>
      </p:sp>
      <p:pic>
        <p:nvPicPr>
          <p:cNvPr id="7" name="Picture 6" descr="50_-_Checkered_floor.png"/>
          <p:cNvPicPr>
            <a:picLocks noChangeAspect="1"/>
          </p:cNvPicPr>
          <p:nvPr/>
        </p:nvPicPr>
        <p:blipFill>
          <a:blip r:embed="rId4"/>
          <a:stretch>
            <a:fillRect/>
          </a:stretch>
        </p:blipFill>
        <p:spPr>
          <a:xfrm>
            <a:off x="4648200" y="3352800"/>
            <a:ext cx="3759200" cy="2819400"/>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Where Interactive Ray Tracing Is</a:t>
            </a:r>
            <a:endParaRPr lang="en-US" dirty="0"/>
          </a:p>
        </p:txBody>
      </p:sp>
      <p:sp>
        <p:nvSpPr>
          <p:cNvPr id="5" name="TextBox 4"/>
          <p:cNvSpPr txBox="1"/>
          <p:nvPr/>
        </p:nvSpPr>
        <p:spPr>
          <a:xfrm>
            <a:off x="1752600" y="5410200"/>
            <a:ext cx="3962400" cy="584775"/>
          </a:xfrm>
          <a:prstGeom prst="rect">
            <a:avLst/>
          </a:prstGeom>
          <a:noFill/>
        </p:spPr>
        <p:txBody>
          <a:bodyPr wrap="square" rtlCol="0">
            <a:spAutoFit/>
          </a:bodyPr>
          <a:lstStyle/>
          <a:p>
            <a:pPr algn="r"/>
            <a:r>
              <a:rPr lang="en-US" sz="1600" dirty="0" smtClean="0"/>
              <a:t>Quake 4 by Daniel Pohl, Intel ray tracing</a:t>
            </a:r>
          </a:p>
          <a:p>
            <a:pPr algn="r"/>
            <a:r>
              <a:rPr lang="en-US" sz="1600" dirty="0" smtClean="0"/>
              <a:t>group, id Software, Splash Damage</a:t>
            </a:r>
            <a:endParaRPr lang="en-US" sz="1600" dirty="0"/>
          </a:p>
        </p:txBody>
      </p:sp>
      <p:pic>
        <p:nvPicPr>
          <p:cNvPr id="7" name="Content Placeholder 6" descr="spiegelgegner.jpg"/>
          <p:cNvPicPr>
            <a:picLocks noGrp="1" noChangeAspect="1"/>
          </p:cNvPicPr>
          <p:nvPr>
            <p:ph idx="1"/>
          </p:nvPr>
        </p:nvPicPr>
        <p:blipFill>
          <a:blip r:embed="rId3"/>
          <a:stretch>
            <a:fillRect/>
          </a:stretch>
        </p:blipFill>
        <p:spPr>
          <a:xfrm>
            <a:off x="762000" y="1828800"/>
            <a:ext cx="4876800" cy="3453347"/>
          </a:xfrm>
        </p:spPr>
      </p:pic>
      <p:sp>
        <p:nvSpPr>
          <p:cNvPr id="8" name="TextBox 7"/>
          <p:cNvSpPr txBox="1"/>
          <p:nvPr/>
        </p:nvSpPr>
        <p:spPr>
          <a:xfrm>
            <a:off x="5943600" y="1981200"/>
            <a:ext cx="2971800" cy="923330"/>
          </a:xfrm>
          <a:prstGeom prst="rect">
            <a:avLst/>
          </a:prstGeom>
          <a:noFill/>
        </p:spPr>
        <p:txBody>
          <a:bodyPr wrap="square" rtlCol="0">
            <a:spAutoFit/>
          </a:bodyPr>
          <a:lstStyle/>
          <a:p>
            <a:r>
              <a:rPr lang="en-US" dirty="0" smtClean="0"/>
              <a:t>Fall 2007:</a:t>
            </a:r>
          </a:p>
          <a:p>
            <a:r>
              <a:rPr lang="en-US" dirty="0" smtClean="0"/>
              <a:t>90 FPS on an 8-core system, HD resolution</a:t>
            </a:r>
            <a:endParaRPr lang="en-US" dirty="0"/>
          </a:p>
        </p:txBody>
      </p:sp>
      <p:sp>
        <p:nvSpPr>
          <p:cNvPr id="9" name="TextBox 8"/>
          <p:cNvSpPr txBox="1"/>
          <p:nvPr/>
        </p:nvSpPr>
        <p:spPr>
          <a:xfrm>
            <a:off x="5943600" y="3352800"/>
            <a:ext cx="3048000" cy="1200329"/>
          </a:xfrm>
          <a:prstGeom prst="rect">
            <a:avLst/>
          </a:prstGeom>
          <a:noFill/>
        </p:spPr>
        <p:txBody>
          <a:bodyPr wrap="square" rtlCol="0">
            <a:spAutoFit/>
          </a:bodyPr>
          <a:lstStyle/>
          <a:p>
            <a:r>
              <a:rPr lang="en-US" dirty="0" smtClean="0"/>
              <a:t>Point of comparison:</a:t>
            </a:r>
          </a:p>
          <a:p>
            <a:r>
              <a:rPr lang="en-US" dirty="0" smtClean="0"/>
              <a:t>Fall 2005:</a:t>
            </a:r>
          </a:p>
          <a:p>
            <a:r>
              <a:rPr lang="en-US" dirty="0" smtClean="0"/>
              <a:t>115 FPS on an NVIDIA 7800 GTX , 2.8 GHz AMD </a:t>
            </a:r>
            <a:r>
              <a:rPr lang="en-US" dirty="0" err="1" smtClean="0"/>
              <a:t>Athlon</a:t>
            </a:r>
            <a:r>
              <a:rPr lang="en-US" dirty="0" smtClean="0"/>
              <a:t> 64</a:t>
            </a:r>
            <a:endParaRPr lang="en-US" dirty="0"/>
          </a:p>
        </p:txBody>
      </p:sp>
      <p:sp>
        <p:nvSpPr>
          <p:cNvPr id="10" name="TextBox 9"/>
          <p:cNvSpPr txBox="1"/>
          <p:nvPr/>
        </p:nvSpPr>
        <p:spPr>
          <a:xfrm>
            <a:off x="5943600" y="5029200"/>
            <a:ext cx="3048000" cy="646331"/>
          </a:xfrm>
          <a:prstGeom prst="rect">
            <a:avLst/>
          </a:prstGeom>
          <a:noFill/>
        </p:spPr>
        <p:txBody>
          <a:bodyPr wrap="square" rtlCol="0">
            <a:spAutoFit/>
          </a:bodyPr>
          <a:lstStyle/>
          <a:p>
            <a:r>
              <a:rPr lang="en-US" dirty="0" smtClean="0"/>
              <a:t>Not bad: 2 years behind, 25% slower.</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Display Trends</a:t>
            </a:r>
            <a:endParaRPr lang="en-US" dirty="0"/>
          </a:p>
        </p:txBody>
      </p:sp>
      <p:sp>
        <p:nvSpPr>
          <p:cNvPr id="3" name="Content Placeholder 2"/>
          <p:cNvSpPr>
            <a:spLocks noGrp="1"/>
          </p:cNvSpPr>
          <p:nvPr>
            <p:ph idx="1"/>
          </p:nvPr>
        </p:nvSpPr>
        <p:spPr/>
        <p:txBody>
          <a:bodyPr>
            <a:normAutofit/>
          </a:bodyPr>
          <a:lstStyle/>
          <a:p>
            <a:r>
              <a:rPr lang="en-US" sz="2800" dirty="0" smtClean="0"/>
              <a:t>Rising resolution</a:t>
            </a:r>
          </a:p>
          <a:p>
            <a:r>
              <a:rPr lang="en-US" sz="2800" dirty="0" smtClean="0"/>
              <a:t>Higher sampling rates</a:t>
            </a:r>
          </a:p>
          <a:p>
            <a:r>
              <a:rPr lang="en-US" sz="2800" dirty="0" smtClean="0"/>
              <a:t>Larger filtering kernels</a:t>
            </a:r>
          </a:p>
        </p:txBody>
      </p:sp>
      <p:pic>
        <p:nvPicPr>
          <p:cNvPr id="4" name="Picture 3" descr="flight_sim.png"/>
          <p:cNvPicPr>
            <a:picLocks noChangeAspect="1"/>
          </p:cNvPicPr>
          <p:nvPr/>
        </p:nvPicPr>
        <p:blipFill>
          <a:blip r:embed="rId2" cstate="print"/>
          <a:stretch>
            <a:fillRect/>
          </a:stretch>
        </p:blipFill>
        <p:spPr>
          <a:xfrm>
            <a:off x="4495800" y="609600"/>
            <a:ext cx="3048000" cy="2286000"/>
          </a:xfrm>
          <a:prstGeom prst="rect">
            <a:avLst/>
          </a:prstGeom>
        </p:spPr>
      </p:pic>
      <p:pic>
        <p:nvPicPr>
          <p:cNvPr id="5" name="Picture 4" descr="800px-HIPerSpace_teaser1.jpg"/>
          <p:cNvPicPr>
            <a:picLocks noChangeAspect="1"/>
          </p:cNvPicPr>
          <p:nvPr/>
        </p:nvPicPr>
        <p:blipFill>
          <a:blip r:embed="rId3"/>
          <a:stretch>
            <a:fillRect/>
          </a:stretch>
        </p:blipFill>
        <p:spPr>
          <a:xfrm>
            <a:off x="609600" y="3200400"/>
            <a:ext cx="5867400" cy="1811561"/>
          </a:xfrm>
          <a:prstGeom prst="rect">
            <a:avLst/>
          </a:prstGeom>
        </p:spPr>
      </p:pic>
      <p:sp>
        <p:nvSpPr>
          <p:cNvPr id="6" name="TextBox 5"/>
          <p:cNvSpPr txBox="1"/>
          <p:nvPr/>
        </p:nvSpPr>
        <p:spPr>
          <a:xfrm>
            <a:off x="457200" y="5105400"/>
            <a:ext cx="7848600" cy="1231106"/>
          </a:xfrm>
          <a:prstGeom prst="rect">
            <a:avLst/>
          </a:prstGeom>
          <a:noFill/>
        </p:spPr>
        <p:txBody>
          <a:bodyPr wrap="square" rtlCol="0">
            <a:spAutoFit/>
          </a:bodyPr>
          <a:lstStyle/>
          <a:p>
            <a:pPr>
              <a:buNone/>
            </a:pPr>
            <a:r>
              <a:rPr lang="en-US" sz="2800" dirty="0" smtClean="0"/>
              <a:t>You can always use up processing with higher res.</a:t>
            </a:r>
          </a:p>
          <a:p>
            <a:r>
              <a:rPr lang="en-US" sz="2800" dirty="0" err="1" smtClean="0"/>
              <a:t>Rasterization</a:t>
            </a:r>
            <a:r>
              <a:rPr lang="en-US" sz="2800" dirty="0" smtClean="0"/>
              <a:t> uses MSAA, CSAA, </a:t>
            </a:r>
            <a:r>
              <a:rPr lang="en-US" sz="2800" dirty="0" err="1" smtClean="0"/>
              <a:t>mipmaps</a:t>
            </a:r>
            <a:r>
              <a:rPr lang="en-US" sz="2800" dirty="0" smtClean="0"/>
              <a:t>, more.</a:t>
            </a:r>
          </a:p>
          <a:p>
            <a:endParaRPr lang="en-US" dirty="0"/>
          </a:p>
        </p:txBody>
      </p:sp>
      <p:sp>
        <p:nvSpPr>
          <p:cNvPr id="7" name="TextBox 6"/>
          <p:cNvSpPr txBox="1"/>
          <p:nvPr/>
        </p:nvSpPr>
        <p:spPr>
          <a:xfrm>
            <a:off x="6553200" y="4038600"/>
            <a:ext cx="1828800" cy="830997"/>
          </a:xfrm>
          <a:prstGeom prst="rect">
            <a:avLst/>
          </a:prstGeom>
          <a:noFill/>
        </p:spPr>
        <p:txBody>
          <a:bodyPr wrap="square" rtlCol="0">
            <a:spAutoFit/>
          </a:bodyPr>
          <a:lstStyle/>
          <a:p>
            <a:r>
              <a:rPr lang="en-US" sz="1600" dirty="0" err="1" smtClean="0"/>
              <a:t>HIPerSpace</a:t>
            </a:r>
            <a:r>
              <a:rPr lang="en-US" sz="1600" dirty="0" smtClean="0"/>
              <a:t>,</a:t>
            </a:r>
            <a:br>
              <a:rPr lang="en-US" sz="1600" dirty="0" smtClean="0"/>
            </a:br>
            <a:r>
              <a:rPr lang="en-US" sz="1600" dirty="0" smtClean="0"/>
              <a:t>UC San Diego,</a:t>
            </a:r>
            <a:br>
              <a:rPr lang="en-US" sz="1600" dirty="0" smtClean="0"/>
            </a:br>
            <a:r>
              <a:rPr lang="en-US" sz="1600" dirty="0" smtClean="0"/>
              <a:t>287 million pixels</a:t>
            </a:r>
            <a:endParaRPr lang="en-US" sz="16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Scenes are more complex</a:t>
            </a:r>
            <a:endParaRPr lang="en-US" dirty="0"/>
          </a:p>
        </p:txBody>
      </p:sp>
      <p:sp>
        <p:nvSpPr>
          <p:cNvPr id="5" name="TextBox 4"/>
          <p:cNvSpPr txBox="1"/>
          <p:nvPr/>
        </p:nvSpPr>
        <p:spPr>
          <a:xfrm>
            <a:off x="4191000" y="6019800"/>
            <a:ext cx="2057400" cy="338554"/>
          </a:xfrm>
          <a:prstGeom prst="rect">
            <a:avLst/>
          </a:prstGeom>
          <a:noFill/>
        </p:spPr>
        <p:txBody>
          <a:bodyPr wrap="square" rtlCol="0">
            <a:spAutoFit/>
          </a:bodyPr>
          <a:lstStyle/>
          <a:p>
            <a:r>
              <a:rPr lang="en-US" sz="1600" dirty="0" smtClean="0"/>
              <a:t>Autodesk </a:t>
            </a:r>
            <a:r>
              <a:rPr lang="en-US" sz="1600" dirty="0" err="1" smtClean="0"/>
              <a:t>Mudbox</a:t>
            </a:r>
            <a:endParaRPr lang="en-US" sz="1600" dirty="0"/>
          </a:p>
        </p:txBody>
      </p:sp>
      <p:pic>
        <p:nvPicPr>
          <p:cNvPr id="7" name="Content Placeholder 6" descr="image1_cropped.png"/>
          <p:cNvPicPr>
            <a:picLocks noGrp="1" noChangeAspect="1"/>
          </p:cNvPicPr>
          <p:nvPr>
            <p:ph idx="1"/>
          </p:nvPr>
        </p:nvPicPr>
        <p:blipFill>
          <a:blip r:embed="rId3"/>
          <a:stretch>
            <a:fillRect/>
          </a:stretch>
        </p:blipFill>
        <p:spPr>
          <a:xfrm>
            <a:off x="533400" y="2209800"/>
            <a:ext cx="5278974" cy="3720420"/>
          </a:xfrm>
        </p:spPr>
      </p:pic>
      <p:sp>
        <p:nvSpPr>
          <p:cNvPr id="8" name="Content Placeholder 2"/>
          <p:cNvSpPr txBox="1">
            <a:spLocks/>
          </p:cNvSpPr>
          <p:nvPr/>
        </p:nvSpPr>
        <p:spPr>
          <a:xfrm>
            <a:off x="457200" y="16002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3200" dirty="0" smtClean="0"/>
              <a:t>Rate is much faster than display increase.</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Rectangle 5"/>
          <p:cNvSpPr/>
          <p:nvPr/>
        </p:nvSpPr>
        <p:spPr>
          <a:xfrm>
            <a:off x="5905998" y="2514600"/>
            <a:ext cx="2476002" cy="904863"/>
          </a:xfrm>
          <a:prstGeom prst="rect">
            <a:avLst/>
          </a:prstGeom>
        </p:spPr>
        <p:txBody>
          <a:bodyPr wrap="square">
            <a:spAutoFit/>
          </a:bodyPr>
          <a:lstStyle/>
          <a:p>
            <a:pPr marL="342900" lvl="0" indent="-342900">
              <a:spcBef>
                <a:spcPct val="20000"/>
              </a:spcBef>
              <a:defRPr/>
            </a:pPr>
            <a:r>
              <a:rPr lang="en-US" sz="2400" dirty="0" smtClean="0"/>
              <a:t>25 million quads, </a:t>
            </a:r>
          </a:p>
          <a:p>
            <a:pPr marL="342900" lvl="0" indent="-342900">
              <a:spcBef>
                <a:spcPct val="20000"/>
              </a:spcBef>
              <a:defRPr/>
            </a:pPr>
            <a:r>
              <a:rPr lang="en-US" sz="2400" dirty="0" smtClean="0"/>
              <a:t>interactive.</a:t>
            </a:r>
            <a:endParaRPr lang="en-US" sz="24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Strength of RT: Scene Complexity</a:t>
            </a:r>
            <a:endParaRPr lang="en-US" dirty="0"/>
          </a:p>
        </p:txBody>
      </p:sp>
      <p:sp>
        <p:nvSpPr>
          <p:cNvPr id="3" name="Content Placeholder 2"/>
          <p:cNvSpPr>
            <a:spLocks noGrp="1"/>
          </p:cNvSpPr>
          <p:nvPr>
            <p:ph idx="1"/>
          </p:nvPr>
        </p:nvSpPr>
        <p:spPr/>
        <p:txBody>
          <a:bodyPr>
            <a:normAutofit fontScale="92500"/>
          </a:bodyPr>
          <a:lstStyle/>
          <a:p>
            <a:r>
              <a:rPr lang="en-US" dirty="0" smtClean="0"/>
              <a:t>Favors ray tracing, in that the efficiency structure gives effectively O(log n) search (but not build).</a:t>
            </a:r>
          </a:p>
          <a:p>
            <a:pPr lvl="1"/>
            <a:r>
              <a:rPr lang="en-US" dirty="0" smtClean="0"/>
              <a:t>Please watch the “</a:t>
            </a:r>
            <a:r>
              <a:rPr lang="en-US" dirty="0" err="1" smtClean="0"/>
              <a:t>rasterization</a:t>
            </a:r>
            <a:r>
              <a:rPr lang="en-US" dirty="0" smtClean="0"/>
              <a:t> is O(n) vs. ray tracing is O(log n)” argument. For </a:t>
            </a:r>
            <a:r>
              <a:rPr lang="en-US" dirty="0" err="1" smtClean="0"/>
              <a:t>rasterization</a:t>
            </a:r>
            <a:r>
              <a:rPr lang="en-US" dirty="0" smtClean="0"/>
              <a:t>:</a:t>
            </a:r>
          </a:p>
          <a:p>
            <a:pPr lvl="2"/>
            <a:r>
              <a:rPr lang="en-US" dirty="0" smtClean="0"/>
              <a:t>Hierarchical frustum culling is a given.</a:t>
            </a:r>
          </a:p>
          <a:p>
            <a:pPr lvl="2"/>
            <a:r>
              <a:rPr lang="en-US" dirty="0" smtClean="0"/>
              <a:t>Level of detail is vital, for pipeline and for limiting memory use; could be useful for ray tracing shadows and reflections, etc. “Space is Speed.”</a:t>
            </a:r>
          </a:p>
          <a:p>
            <a:pPr lvl="2"/>
            <a:r>
              <a:rPr lang="en-US" dirty="0" smtClean="0"/>
              <a:t>Occlusion culling is getting better (still not great). GPU hierarchical occlusion culling is built-in (</a:t>
            </a:r>
            <a:r>
              <a:rPr lang="en-US" dirty="0" err="1" smtClean="0"/>
              <a:t>HyperZ</a:t>
            </a:r>
            <a:r>
              <a:rPr lang="en-US" dirty="0" smtClean="0"/>
              <a:t>).</a:t>
            </a:r>
          </a:p>
          <a:p>
            <a:pPr lvl="3"/>
            <a:r>
              <a:rPr lang="en-US" dirty="0" smtClean="0"/>
              <a:t>This truly is a place where O(n-</a:t>
            </a:r>
            <a:r>
              <a:rPr lang="en-US" dirty="0" err="1" smtClean="0"/>
              <a:t>ish</a:t>
            </a:r>
            <a:r>
              <a:rPr lang="en-US" dirty="0" smtClean="0"/>
              <a:t>) vs. O(log n) applies</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Interactive Rendering</a:t>
            </a:r>
            <a:endParaRPr lang="en-US" dirty="0"/>
          </a:p>
        </p:txBody>
      </p:sp>
      <p:sp>
        <p:nvSpPr>
          <p:cNvPr id="3" name="Content Placeholder 2"/>
          <p:cNvSpPr>
            <a:spLocks noGrp="1"/>
          </p:cNvSpPr>
          <p:nvPr>
            <p:ph idx="1"/>
          </p:nvPr>
        </p:nvSpPr>
        <p:spPr/>
        <p:txBody>
          <a:bodyPr/>
          <a:lstStyle/>
          <a:p>
            <a:r>
              <a:rPr lang="en-US" dirty="0" smtClean="0"/>
              <a:t>What is the most important effect in interactive rendering of any sort?</a:t>
            </a:r>
            <a:endParaRPr lang="en-US" dirty="0"/>
          </a:p>
        </p:txBody>
      </p:sp>
      <p:sp>
        <p:nvSpPr>
          <p:cNvPr id="4" name="TextBox 3"/>
          <p:cNvSpPr txBox="1"/>
          <p:nvPr/>
        </p:nvSpPr>
        <p:spPr>
          <a:xfrm>
            <a:off x="838200" y="3276600"/>
            <a:ext cx="6934200" cy="255454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3200" dirty="0" smtClean="0"/>
              <a:t>Interactivity: 6+ FPS frame rate.</a:t>
            </a:r>
          </a:p>
          <a:p>
            <a:endParaRPr lang="en-US" sz="3200" i="1" dirty="0" smtClean="0"/>
          </a:p>
          <a:p>
            <a:r>
              <a:rPr lang="en-US" sz="3200" dirty="0" smtClean="0"/>
              <a:t>Everything else is icing.</a:t>
            </a:r>
          </a:p>
          <a:p>
            <a:endParaRPr lang="en-US" sz="3200" dirty="0" smtClean="0"/>
          </a:p>
          <a:p>
            <a:r>
              <a:rPr lang="en-US" sz="3200" dirty="0" smtClean="0"/>
              <a:t>… so stop comparing with film rendering</a:t>
            </a:r>
            <a:endParaRPr 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Why Ray Tracing is Great</a:t>
            </a:r>
            <a:endParaRPr lang="en-US" dirty="0"/>
          </a:p>
        </p:txBody>
      </p:sp>
      <p:sp>
        <p:nvSpPr>
          <p:cNvPr id="3" name="Content Placeholder 2"/>
          <p:cNvSpPr>
            <a:spLocks noGrp="1"/>
          </p:cNvSpPr>
          <p:nvPr>
            <p:ph idx="1"/>
          </p:nvPr>
        </p:nvSpPr>
        <p:spPr/>
        <p:txBody>
          <a:bodyPr/>
          <a:lstStyle/>
          <a:p>
            <a:r>
              <a:rPr lang="en-US" dirty="0" smtClean="0"/>
              <a:t>Size:</a:t>
            </a:r>
            <a:endParaRPr lang="en-US" dirty="0"/>
          </a:p>
        </p:txBody>
      </p:sp>
      <p:pic>
        <p:nvPicPr>
          <p:cNvPr id="4" name="Picture 3" descr="HeckbertFront.jpg"/>
          <p:cNvPicPr>
            <a:picLocks noChangeAspect="1"/>
          </p:cNvPicPr>
          <p:nvPr/>
        </p:nvPicPr>
        <p:blipFill>
          <a:blip r:embed="rId3"/>
          <a:stretch>
            <a:fillRect/>
          </a:stretch>
        </p:blipFill>
        <p:spPr>
          <a:xfrm>
            <a:off x="914400" y="2286000"/>
            <a:ext cx="7121610" cy="3962400"/>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Challenge: Constant Cost</a:t>
            </a:r>
            <a:endParaRPr lang="en-US" dirty="0"/>
          </a:p>
        </p:txBody>
      </p:sp>
      <p:sp>
        <p:nvSpPr>
          <p:cNvPr id="3" name="Content Placeholder 2"/>
          <p:cNvSpPr>
            <a:spLocks noGrp="1"/>
          </p:cNvSpPr>
          <p:nvPr>
            <p:ph idx="1"/>
          </p:nvPr>
        </p:nvSpPr>
        <p:spPr/>
        <p:txBody>
          <a:bodyPr/>
          <a:lstStyle/>
          <a:p>
            <a:r>
              <a:rPr lang="en-US" dirty="0" smtClean="0"/>
              <a:t>You have 33 ms for 30 FPS (or 16.7 ms for 60 FPS). No going over this amount of time, ever.</a:t>
            </a:r>
          </a:p>
          <a:p>
            <a:r>
              <a:rPr lang="en-US" dirty="0" smtClean="0"/>
              <a:t>Zoom in on a refractive object with ray tracing and the ray tree explodes, killing frame rate.</a:t>
            </a:r>
          </a:p>
          <a:p>
            <a:pPr lvl="1"/>
            <a:r>
              <a:rPr lang="en-US" dirty="0" smtClean="0"/>
              <a:t>Reflection maps and similar are constant-cost.</a:t>
            </a:r>
          </a:p>
          <a:p>
            <a:pPr lvl="1"/>
            <a:r>
              <a:rPr lang="en-US" dirty="0" smtClean="0"/>
              <a:t>Shadow volumes aren’t, so are dying out.</a:t>
            </a:r>
          </a:p>
          <a:p>
            <a:pPr lvl="1"/>
            <a:r>
              <a:rPr lang="en-US" dirty="0" smtClean="0"/>
              <a:t>With GPUs having more complex </a:t>
            </a:r>
            <a:r>
              <a:rPr lang="en-US" dirty="0" err="1" smtClean="0"/>
              <a:t>shaders</a:t>
            </a:r>
            <a:r>
              <a:rPr lang="en-US" dirty="0" smtClean="0"/>
              <a:t> and algorithms, this problem is not just RT’s anymore.</a:t>
            </a:r>
          </a:p>
          <a:p>
            <a:pPr lvl="1">
              <a:buNone/>
            </a:pPr>
            <a:endParaRPr lang="en-US"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Strength of Ray Tracing: no API</a:t>
            </a:r>
            <a:endParaRPr lang="en-US" dirty="0"/>
          </a:p>
        </p:txBody>
      </p:sp>
      <p:sp>
        <p:nvSpPr>
          <p:cNvPr id="3" name="Content Placeholder 2"/>
          <p:cNvSpPr>
            <a:spLocks noGrp="1"/>
          </p:cNvSpPr>
          <p:nvPr>
            <p:ph idx="1"/>
          </p:nvPr>
        </p:nvSpPr>
        <p:spPr>
          <a:xfrm>
            <a:off x="457200" y="1600200"/>
            <a:ext cx="8229600" cy="5562600"/>
          </a:xfrm>
        </p:spPr>
        <p:txBody>
          <a:bodyPr>
            <a:noAutofit/>
          </a:bodyPr>
          <a:lstStyle/>
          <a:p>
            <a:r>
              <a:rPr lang="en-US" dirty="0" err="1" smtClean="0"/>
              <a:t>Rasterization</a:t>
            </a:r>
            <a:r>
              <a:rPr lang="en-US" dirty="0" smtClean="0"/>
              <a:t> performance is about minimizing state changes and avoiding small batches.</a:t>
            </a:r>
          </a:p>
          <a:p>
            <a:r>
              <a:rPr lang="en-US" dirty="0" smtClean="0"/>
              <a:t>CPU ray tracing works on most any computer, no chip or driver dependencies.</a:t>
            </a:r>
          </a:p>
          <a:p>
            <a:r>
              <a:rPr lang="en-US" dirty="0" smtClean="0"/>
              <a:t>Of course, we do need an API (mostly).</a:t>
            </a:r>
          </a:p>
          <a:p>
            <a:pPr lvl="1"/>
            <a:r>
              <a:rPr lang="en-US" sz="3200" dirty="0" smtClean="0"/>
              <a:t>But as a productivity aid, not as a limiter.</a:t>
            </a:r>
          </a:p>
          <a:p>
            <a:pPr>
              <a:buNone/>
            </a:pPr>
            <a:r>
              <a:rPr lang="en-US" sz="1600" b="1" dirty="0" smtClean="0"/>
              <a:t>Example: </a:t>
            </a:r>
            <a:r>
              <a:rPr lang="en-US" sz="1600" i="1" dirty="0" smtClean="0"/>
              <a:t>(from Humus-3D) </a:t>
            </a:r>
            <a:r>
              <a:rPr lang="en-US" sz="1600" dirty="0" smtClean="0"/>
              <a:t>This demo uses D3D10, but it could have benefited from D3D10.1 in at least two ways. First of all, </a:t>
            </a:r>
            <a:r>
              <a:rPr lang="en-US" sz="1600" dirty="0" err="1" smtClean="0"/>
              <a:t>multisampled</a:t>
            </a:r>
            <a:r>
              <a:rPr lang="en-US" sz="1600" dirty="0" smtClean="0"/>
              <a:t> depth buffers can't be used for texturing in D3D10, so this demo uses a separate render target for this purpose. Also, now the depth bits of the depth-stencil buffer is entirely unused, which is wasteful. Secondly, and probably more important, is that </a:t>
            </a:r>
            <a:r>
              <a:rPr lang="en-US" sz="1600" dirty="0" err="1" smtClean="0"/>
              <a:t>multisampled</a:t>
            </a:r>
            <a:r>
              <a:rPr lang="en-US" sz="1600" dirty="0" smtClean="0"/>
              <a:t> buffers can't be </a:t>
            </a:r>
            <a:r>
              <a:rPr lang="en-US" sz="1600" dirty="0" err="1" smtClean="0"/>
              <a:t>CopyResource'd</a:t>
            </a:r>
            <a:r>
              <a:rPr lang="en-US" sz="1600" dirty="0" smtClean="0"/>
              <a:t> in D3D10. Currently a significant chunk of the frame time is consumed just initializing the stencil buffer. A better way to handle this would be to initially set up a stencil clear-buffer just once, and then clear the active stencil buffer by copying that stencil clear-buffer into it. A copy is likely a good… deal faster than 8 </a:t>
            </a:r>
            <a:r>
              <a:rPr lang="en-US" sz="1600" dirty="0" err="1" smtClean="0"/>
              <a:t>fullscreen</a:t>
            </a:r>
            <a:r>
              <a:rPr lang="en-US" sz="1600" dirty="0" smtClean="0"/>
              <a:t> passes with a sample write mask, which is required now. </a:t>
            </a:r>
            <a:r>
              <a:rPr lang="en-US" dirty="0" smtClean="0"/>
              <a:t/>
            </a:r>
            <a:br>
              <a:rPr lang="en-US" dirty="0" smtClean="0"/>
            </a:br>
            <a:endParaRPr lang="en-US"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Font typeface="Monotype Sorts" pitchFamily="2" charset="2"/>
              <a:buNone/>
            </a:pPr>
            <a:r>
              <a:rPr lang="en-US" i="1" dirty="0" smtClean="0"/>
              <a:t>Special-purpose processors always choke off real algorithmic creativity </a:t>
            </a:r>
            <a:r>
              <a:rPr lang="en-US" dirty="0" smtClean="0"/>
              <a:t>- Jim </a:t>
            </a:r>
            <a:r>
              <a:rPr lang="en-US" dirty="0" err="1" smtClean="0"/>
              <a:t>Blinn</a:t>
            </a:r>
            <a:endParaRPr lang="en-US" dirty="0" smtClean="0"/>
          </a:p>
          <a:p>
            <a:pPr>
              <a:buFont typeface="Monotype Sorts" pitchFamily="2" charset="2"/>
              <a:buNone/>
            </a:pPr>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Modern Processor Trends</a:t>
            </a:r>
            <a:endParaRPr lang="en-US" dirty="0"/>
          </a:p>
        </p:txBody>
      </p:sp>
      <p:sp>
        <p:nvSpPr>
          <p:cNvPr id="3" name="Content Placeholder 2"/>
          <p:cNvSpPr>
            <a:spLocks noGrp="1"/>
          </p:cNvSpPr>
          <p:nvPr>
            <p:ph idx="1"/>
          </p:nvPr>
        </p:nvSpPr>
        <p:spPr/>
        <p:txBody>
          <a:bodyPr>
            <a:normAutofit lnSpcReduction="10000"/>
          </a:bodyPr>
          <a:lstStyle/>
          <a:p>
            <a:r>
              <a:rPr lang="en-US" dirty="0" smtClean="0"/>
              <a:t>Moore’s Law: ~1.6x transistors every year (10x every 5 years).</a:t>
            </a:r>
          </a:p>
          <a:p>
            <a:pPr lvl="1"/>
            <a:r>
              <a:rPr lang="en-US" dirty="0" smtClean="0"/>
              <a:t>DRAM capacity similar 1.6x from 1980-1992, slowed to 1.4x 1996-2002.</a:t>
            </a:r>
          </a:p>
          <a:p>
            <a:r>
              <a:rPr lang="en-US" dirty="0" smtClean="0"/>
              <a:t>DRAM bandwidth is improving about 1.25x, 25%, a year (10x every 10 years), and latency only </a:t>
            </a:r>
            <a:r>
              <a:rPr lang="en-US" sz="3600" b="1" dirty="0" smtClean="0">
                <a:solidFill>
                  <a:srgbClr val="FF0000"/>
                </a:solidFill>
              </a:rPr>
              <a:t>5%</a:t>
            </a:r>
            <a:r>
              <a:rPr lang="en-US" dirty="0" smtClean="0"/>
              <a:t> (10x every 48 years).</a:t>
            </a:r>
          </a:p>
          <a:p>
            <a:pPr lvl="1"/>
            <a:r>
              <a:rPr lang="en-US" dirty="0" smtClean="0"/>
              <a:t>Bandwidth improves by at least the square of the improvement in latency [Patterson2004].</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The Three Walls</a:t>
            </a:r>
            <a:endParaRPr lang="en-US" dirty="0"/>
          </a:p>
        </p:txBody>
      </p:sp>
      <p:sp>
        <p:nvSpPr>
          <p:cNvPr id="3" name="Content Placeholder 2"/>
          <p:cNvSpPr>
            <a:spLocks noGrp="1"/>
          </p:cNvSpPr>
          <p:nvPr>
            <p:ph idx="1"/>
          </p:nvPr>
        </p:nvSpPr>
        <p:spPr/>
        <p:txBody>
          <a:bodyPr>
            <a:normAutofit lnSpcReduction="10000"/>
          </a:bodyPr>
          <a:lstStyle/>
          <a:p>
            <a:r>
              <a:rPr lang="en-US" dirty="0" smtClean="0"/>
              <a:t>Instruction Level Parallelism (ILP): branch prediction, out of order processing, and other control improvements are mostly mined out.</a:t>
            </a:r>
          </a:p>
          <a:p>
            <a:r>
              <a:rPr lang="en-US" dirty="0" smtClean="0"/>
              <a:t>Memory: load and store is slow.</a:t>
            </a:r>
          </a:p>
          <a:p>
            <a:r>
              <a:rPr lang="en-US" dirty="0" smtClean="0"/>
              <a:t>Power: the whole reason we have </a:t>
            </a:r>
            <a:r>
              <a:rPr lang="en-US" dirty="0" err="1" smtClean="0"/>
              <a:t>multicore</a:t>
            </a:r>
            <a:r>
              <a:rPr lang="en-US" dirty="0" smtClean="0"/>
              <a:t>.</a:t>
            </a:r>
          </a:p>
          <a:p>
            <a:pPr lvl="1"/>
            <a:r>
              <a:rPr lang="en-US" dirty="0" smtClean="0"/>
              <a:t>GHz peaked in 2005 at around 3.8 GHz.</a:t>
            </a:r>
          </a:p>
          <a:p>
            <a:pPr lvl="1"/>
            <a:r>
              <a:rPr lang="en-US" dirty="0" smtClean="0"/>
              <a:t>Diminishing returns: increasing power does not linearly increase processing speed. 1.6x speed costs ~2-2.5x power and ~2-3x die area.</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Spending Transistors</a:t>
            </a:r>
            <a:endParaRPr lang="en-US" dirty="0"/>
          </a:p>
        </p:txBody>
      </p:sp>
      <p:sp>
        <p:nvSpPr>
          <p:cNvPr id="3" name="Content Placeholder 2"/>
          <p:cNvSpPr>
            <a:spLocks noGrp="1"/>
          </p:cNvSpPr>
          <p:nvPr>
            <p:ph idx="1"/>
          </p:nvPr>
        </p:nvSpPr>
        <p:spPr/>
        <p:txBody>
          <a:bodyPr>
            <a:normAutofit fontScale="92500"/>
          </a:bodyPr>
          <a:lstStyle/>
          <a:p>
            <a:r>
              <a:rPr lang="en-US" dirty="0" smtClean="0"/>
              <a:t>CPUs spend them mostly on control logic (ILP) and on memory.</a:t>
            </a:r>
          </a:p>
          <a:p>
            <a:r>
              <a:rPr lang="en-US" dirty="0" smtClean="0"/>
              <a:t>GPUs (used to) spend them on algorithm logic.</a:t>
            </a:r>
          </a:p>
          <a:p>
            <a:r>
              <a:rPr lang="en-US" dirty="0" smtClean="0"/>
              <a:t>Now the two are heading towards each other, in some ways:</a:t>
            </a:r>
          </a:p>
          <a:p>
            <a:pPr lvl="1"/>
            <a:r>
              <a:rPr lang="en-US" dirty="0" smtClean="0"/>
              <a:t>CPU: for example, SSE through SSE5, 128 bit registers, going to data path of 256 bits with AVX in 2010.</a:t>
            </a:r>
          </a:p>
          <a:p>
            <a:pPr lvl="1"/>
            <a:r>
              <a:rPr lang="en-US" dirty="0" smtClean="0"/>
              <a:t>GPU: Unified </a:t>
            </a:r>
            <a:r>
              <a:rPr lang="en-US" dirty="0" err="1" smtClean="0"/>
              <a:t>shaders</a:t>
            </a:r>
            <a:r>
              <a:rPr lang="en-US" dirty="0" smtClean="0"/>
              <a:t> with large pools of registers, less fixed-function stages, multiple paths out of GPU.</a:t>
            </a:r>
          </a:p>
          <a:p>
            <a:endParaRPr lang="en-US" dirty="0" smtClean="0"/>
          </a:p>
          <a:p>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Ray Tracing: Massively Parallel</a:t>
            </a:r>
            <a:endParaRPr lang="en-US" dirty="0"/>
          </a:p>
        </p:txBody>
      </p:sp>
      <p:pic>
        <p:nvPicPr>
          <p:cNvPr id="5" name="Picture 4" descr="55-200.jpg"/>
          <p:cNvPicPr>
            <a:picLocks noChangeAspect="1"/>
          </p:cNvPicPr>
          <p:nvPr/>
        </p:nvPicPr>
        <p:blipFill>
          <a:blip r:embed="rId3"/>
          <a:stretch>
            <a:fillRect/>
          </a:stretch>
        </p:blipFill>
        <p:spPr>
          <a:xfrm>
            <a:off x="1371600" y="2362200"/>
            <a:ext cx="5029200" cy="3771900"/>
          </a:xfrm>
          <a:prstGeom prst="rect">
            <a:avLst/>
          </a:prstGeom>
        </p:spPr>
      </p:pic>
      <p:sp>
        <p:nvSpPr>
          <p:cNvPr id="6" name="Content Placeholder 5"/>
          <p:cNvSpPr>
            <a:spLocks noGrp="1"/>
          </p:cNvSpPr>
          <p:nvPr>
            <p:ph idx="1"/>
          </p:nvPr>
        </p:nvSpPr>
        <p:spPr>
          <a:xfrm>
            <a:off x="457200" y="1600201"/>
            <a:ext cx="8229600" cy="1828800"/>
          </a:xfrm>
        </p:spPr>
        <p:txBody>
          <a:bodyPr/>
          <a:lstStyle/>
          <a:p>
            <a:r>
              <a:rPr lang="en-US" dirty="0" smtClean="0"/>
              <a:t>If each computer renders one pixel…</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Memory &amp; Latency</a:t>
            </a:r>
            <a:endParaRPr lang="en-US" dirty="0"/>
          </a:p>
        </p:txBody>
      </p:sp>
      <p:sp>
        <p:nvSpPr>
          <p:cNvPr id="3" name="Content Placeholder 2"/>
          <p:cNvSpPr>
            <a:spLocks noGrp="1"/>
          </p:cNvSpPr>
          <p:nvPr>
            <p:ph idx="1"/>
          </p:nvPr>
        </p:nvSpPr>
        <p:spPr/>
        <p:txBody>
          <a:bodyPr>
            <a:normAutofit/>
          </a:bodyPr>
          <a:lstStyle/>
          <a:p>
            <a:r>
              <a:rPr lang="en-US" dirty="0" smtClean="0"/>
              <a:t>“Cache is King”</a:t>
            </a:r>
          </a:p>
          <a:p>
            <a:r>
              <a:rPr lang="en-US" dirty="0" smtClean="0"/>
              <a:t>Missing the L2 cache and going to main memory is death, 10-50 slower. Why secondary rays usually stink.</a:t>
            </a:r>
          </a:p>
          <a:p>
            <a:r>
              <a:rPr lang="en-US" dirty="0" smtClean="0"/>
              <a:t>CPUs focus on very </a:t>
            </a:r>
            <a:r>
              <a:rPr lang="en-US" smtClean="0"/>
              <a:t>fast caches,</a:t>
            </a:r>
            <a:r>
              <a:rPr lang="en-US" dirty="0" smtClean="0"/>
              <a:t/>
            </a:r>
            <a:br>
              <a:rPr lang="en-US" dirty="0" smtClean="0"/>
            </a:br>
            <a:r>
              <a:rPr lang="en-US" dirty="0" smtClean="0"/>
              <a:t>GPUs try to hide latency via many threads.</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Opportunity: Latency Hiding</a:t>
            </a:r>
            <a:endParaRPr lang="en-US" dirty="0"/>
          </a:p>
        </p:txBody>
      </p:sp>
      <p:sp>
        <p:nvSpPr>
          <p:cNvPr id="3" name="Content Placeholder 2"/>
          <p:cNvSpPr>
            <a:spLocks noGrp="1"/>
          </p:cNvSpPr>
          <p:nvPr>
            <p:ph idx="1"/>
          </p:nvPr>
        </p:nvSpPr>
        <p:spPr/>
        <p:txBody>
          <a:bodyPr>
            <a:normAutofit lnSpcReduction="10000"/>
          </a:bodyPr>
          <a:lstStyle/>
          <a:p>
            <a:r>
              <a:rPr lang="en-US" dirty="0" smtClean="0"/>
              <a:t>for </a:t>
            </a:r>
            <a:r>
              <a:rPr lang="en-US" dirty="0" err="1" smtClean="0"/>
              <a:t>i</a:t>
            </a:r>
            <a:r>
              <a:rPr lang="en-US" dirty="0" smtClean="0"/>
              <a:t> = 1 to 100:</a:t>
            </a:r>
          </a:p>
          <a:p>
            <a:pPr>
              <a:buNone/>
            </a:pPr>
            <a:r>
              <a:rPr lang="en-US" dirty="0" smtClean="0"/>
              <a:t>		a[</a:t>
            </a:r>
            <a:r>
              <a:rPr lang="en-US" dirty="0" err="1" smtClean="0"/>
              <a:t>i</a:t>
            </a:r>
            <a:r>
              <a:rPr lang="en-US" dirty="0" smtClean="0"/>
              <a:t>] = b[</a:t>
            </a:r>
            <a:r>
              <a:rPr lang="en-US" dirty="0" err="1" smtClean="0"/>
              <a:t>i</a:t>
            </a:r>
            <a:r>
              <a:rPr lang="en-US" dirty="0" smtClean="0"/>
              <a:t>] * c + d[</a:t>
            </a:r>
            <a:r>
              <a:rPr lang="en-US" dirty="0" err="1" smtClean="0"/>
              <a:t>i</a:t>
            </a:r>
            <a:r>
              <a:rPr lang="en-US" dirty="0" smtClean="0"/>
              <a:t>]</a:t>
            </a:r>
          </a:p>
          <a:p>
            <a:pPr>
              <a:buNone/>
            </a:pPr>
            <a:endParaRPr lang="en-US" dirty="0" smtClean="0"/>
          </a:p>
          <a:p>
            <a:pPr>
              <a:buNone/>
            </a:pPr>
            <a:r>
              <a:rPr lang="en-US" dirty="0" smtClean="0"/>
              <a:t>Instead, to hide memory access:</a:t>
            </a:r>
          </a:p>
          <a:p>
            <a:r>
              <a:rPr lang="en-US" dirty="0" smtClean="0"/>
              <a:t>for </a:t>
            </a:r>
            <a:r>
              <a:rPr lang="en-US" dirty="0" err="1" smtClean="0"/>
              <a:t>i</a:t>
            </a:r>
            <a:r>
              <a:rPr lang="en-US" dirty="0" smtClean="0"/>
              <a:t> = 1 to 100: t[</a:t>
            </a:r>
            <a:r>
              <a:rPr lang="en-US" dirty="0" err="1" smtClean="0"/>
              <a:t>i</a:t>
            </a:r>
            <a:r>
              <a:rPr lang="en-US" dirty="0" smtClean="0"/>
              <a:t>] = b[</a:t>
            </a:r>
            <a:r>
              <a:rPr lang="en-US" dirty="0" err="1" smtClean="0"/>
              <a:t>i</a:t>
            </a:r>
            <a:r>
              <a:rPr lang="en-US" dirty="0" smtClean="0"/>
              <a:t>]</a:t>
            </a:r>
          </a:p>
          <a:p>
            <a:pPr>
              <a:buNone/>
            </a:pPr>
            <a:r>
              <a:rPr lang="en-US" dirty="0" smtClean="0"/>
              <a:t>	for </a:t>
            </a:r>
            <a:r>
              <a:rPr lang="en-US" dirty="0" err="1" smtClean="0"/>
              <a:t>i</a:t>
            </a:r>
            <a:r>
              <a:rPr lang="en-US" dirty="0" smtClean="0"/>
              <a:t> = 1 to 100: t[</a:t>
            </a:r>
            <a:r>
              <a:rPr lang="en-US" dirty="0" err="1" smtClean="0"/>
              <a:t>i</a:t>
            </a:r>
            <a:r>
              <a:rPr lang="en-US" dirty="0" smtClean="0"/>
              <a:t>] *= c</a:t>
            </a:r>
          </a:p>
          <a:p>
            <a:pPr>
              <a:buNone/>
            </a:pPr>
            <a:r>
              <a:rPr lang="en-US" dirty="0" smtClean="0"/>
              <a:t>	for </a:t>
            </a:r>
            <a:r>
              <a:rPr lang="en-US" dirty="0" err="1" smtClean="0"/>
              <a:t>i</a:t>
            </a:r>
            <a:r>
              <a:rPr lang="en-US" dirty="0" smtClean="0"/>
              <a:t> = 1 to 100: t[</a:t>
            </a:r>
            <a:r>
              <a:rPr lang="en-US" dirty="0" err="1" smtClean="0"/>
              <a:t>i</a:t>
            </a:r>
            <a:r>
              <a:rPr lang="en-US" dirty="0" smtClean="0"/>
              <a:t>] += d[</a:t>
            </a:r>
            <a:r>
              <a:rPr lang="en-US" dirty="0" err="1" smtClean="0"/>
              <a:t>i</a:t>
            </a:r>
            <a:r>
              <a:rPr lang="en-US" dirty="0" smtClean="0"/>
              <a:t>]</a:t>
            </a:r>
          </a:p>
          <a:p>
            <a:pPr>
              <a:buNone/>
            </a:pPr>
            <a:r>
              <a:rPr lang="en-US" dirty="0" smtClean="0"/>
              <a:t>	for </a:t>
            </a:r>
            <a:r>
              <a:rPr lang="en-US" dirty="0" err="1" smtClean="0"/>
              <a:t>i</a:t>
            </a:r>
            <a:r>
              <a:rPr lang="en-US" dirty="0" smtClean="0"/>
              <a:t> = 1 to 100: a[</a:t>
            </a:r>
            <a:r>
              <a:rPr lang="en-US" dirty="0" err="1" smtClean="0"/>
              <a:t>i</a:t>
            </a:r>
            <a:r>
              <a:rPr lang="en-US" dirty="0" smtClean="0"/>
              <a:t>] = t[</a:t>
            </a:r>
            <a:r>
              <a:rPr lang="en-US" dirty="0" err="1" smtClean="0"/>
              <a:t>i</a:t>
            </a:r>
            <a:r>
              <a:rPr lang="en-US" dirty="0" smtClean="0"/>
              <a:t>]</a:t>
            </a:r>
          </a:p>
          <a:p>
            <a:pPr>
              <a:buNone/>
            </a:pP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GPUs: Upstream over Time</a:t>
            </a:r>
            <a:endParaRPr lang="en-US" dirty="0"/>
          </a:p>
        </p:txBody>
      </p:sp>
      <p:sp>
        <p:nvSpPr>
          <p:cNvPr id="4" name="Rectangle 2"/>
          <p:cNvSpPr>
            <a:spLocks noChangeArrowheads="1"/>
          </p:cNvSpPr>
          <p:nvPr/>
        </p:nvSpPr>
        <p:spPr bwMode="auto">
          <a:xfrm>
            <a:off x="828675" y="1644650"/>
            <a:ext cx="1954213" cy="60642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pPr algn="ctr"/>
            <a:r>
              <a:rPr lang="en-US" sz="1400" i="0"/>
              <a:t>Display</a:t>
            </a:r>
          </a:p>
        </p:txBody>
      </p:sp>
      <p:sp>
        <p:nvSpPr>
          <p:cNvPr id="5" name="Rectangle 3"/>
          <p:cNvSpPr>
            <a:spLocks noChangeArrowheads="1"/>
          </p:cNvSpPr>
          <p:nvPr/>
        </p:nvSpPr>
        <p:spPr bwMode="auto">
          <a:xfrm>
            <a:off x="828675" y="2497138"/>
            <a:ext cx="1954213" cy="60642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pPr algn="ctr"/>
            <a:r>
              <a:rPr lang="en-US" sz="1400" i="0"/>
              <a:t>Rasterization</a:t>
            </a:r>
          </a:p>
        </p:txBody>
      </p:sp>
      <p:sp>
        <p:nvSpPr>
          <p:cNvPr id="6" name="Rectangle 4"/>
          <p:cNvSpPr>
            <a:spLocks noChangeArrowheads="1"/>
          </p:cNvSpPr>
          <p:nvPr/>
        </p:nvSpPr>
        <p:spPr bwMode="auto">
          <a:xfrm>
            <a:off x="828675" y="4205288"/>
            <a:ext cx="1954213" cy="60642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pPr algn="ctr"/>
            <a:r>
              <a:rPr lang="en-US" sz="1400" i="0"/>
              <a:t>Projection &amp; Clipping</a:t>
            </a:r>
          </a:p>
        </p:txBody>
      </p:sp>
      <p:sp>
        <p:nvSpPr>
          <p:cNvPr id="7" name="Rectangle 5"/>
          <p:cNvSpPr>
            <a:spLocks noChangeArrowheads="1"/>
          </p:cNvSpPr>
          <p:nvPr/>
        </p:nvSpPr>
        <p:spPr bwMode="auto">
          <a:xfrm>
            <a:off x="828675" y="5059363"/>
            <a:ext cx="1954213" cy="60642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pPr algn="ctr"/>
            <a:r>
              <a:rPr lang="en-US" sz="1400" i="0" dirty="0"/>
              <a:t>Transform &amp; Lighting </a:t>
            </a:r>
          </a:p>
        </p:txBody>
      </p:sp>
      <p:sp>
        <p:nvSpPr>
          <p:cNvPr id="8" name="Rectangle 6"/>
          <p:cNvSpPr>
            <a:spLocks noChangeArrowheads="1"/>
          </p:cNvSpPr>
          <p:nvPr/>
        </p:nvSpPr>
        <p:spPr bwMode="auto">
          <a:xfrm>
            <a:off x="828675" y="5911850"/>
            <a:ext cx="1954213" cy="60642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pPr algn="ctr"/>
            <a:r>
              <a:rPr lang="en-US" sz="1200" dirty="0" smtClean="0"/>
              <a:t>Geometry </a:t>
            </a:r>
            <a:r>
              <a:rPr lang="en-US" sz="1200" dirty="0" err="1" smtClean="0"/>
              <a:t>Shader</a:t>
            </a:r>
            <a:r>
              <a:rPr lang="en-US" sz="1200" dirty="0" smtClean="0"/>
              <a:t>, Instancing,</a:t>
            </a:r>
          </a:p>
          <a:p>
            <a:pPr algn="ctr"/>
            <a:r>
              <a:rPr lang="en-US" sz="1200" dirty="0" smtClean="0"/>
              <a:t>Stream Out, Tessellation, </a:t>
            </a:r>
            <a:r>
              <a:rPr lang="en-US" sz="1200" i="0" dirty="0" smtClean="0"/>
              <a:t>…</a:t>
            </a:r>
            <a:endParaRPr lang="en-US" sz="1200" i="0" dirty="0"/>
          </a:p>
        </p:txBody>
      </p:sp>
      <p:sp>
        <p:nvSpPr>
          <p:cNvPr id="9" name="Line 11"/>
          <p:cNvSpPr>
            <a:spLocks noChangeShapeType="1"/>
          </p:cNvSpPr>
          <p:nvPr/>
        </p:nvSpPr>
        <p:spPr bwMode="auto">
          <a:xfrm>
            <a:off x="1806575" y="2262188"/>
            <a:ext cx="0" cy="247650"/>
          </a:xfrm>
          <a:prstGeom prst="line">
            <a:avLst/>
          </a:prstGeom>
          <a:noFill/>
          <a:ln w="12700">
            <a:solidFill>
              <a:schemeClr val="tx1"/>
            </a:solidFill>
            <a:round/>
            <a:headEnd type="triangle" w="med" len="sm"/>
            <a:tailEnd type="none" w="sm" len="sm"/>
          </a:ln>
          <a:effectLst/>
        </p:spPr>
        <p:txBody>
          <a:bodyPr wrap="none" anchor="ctr"/>
          <a:lstStyle/>
          <a:p>
            <a:endParaRPr lang="en-US"/>
          </a:p>
        </p:txBody>
      </p:sp>
      <p:sp>
        <p:nvSpPr>
          <p:cNvPr id="10" name="Rectangle 12"/>
          <p:cNvSpPr>
            <a:spLocks noChangeArrowheads="1"/>
          </p:cNvSpPr>
          <p:nvPr/>
        </p:nvSpPr>
        <p:spPr bwMode="auto">
          <a:xfrm>
            <a:off x="828675" y="3363913"/>
            <a:ext cx="1954213" cy="60642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pPr algn="ctr"/>
            <a:r>
              <a:rPr lang="en-US" sz="1400" i="0"/>
              <a:t>Triangle Setup</a:t>
            </a:r>
          </a:p>
        </p:txBody>
      </p:sp>
      <p:sp>
        <p:nvSpPr>
          <p:cNvPr id="11" name="Text Box 13"/>
          <p:cNvSpPr txBox="1">
            <a:spLocks noChangeArrowheads="1"/>
          </p:cNvSpPr>
          <p:nvPr/>
        </p:nvSpPr>
        <p:spPr bwMode="auto">
          <a:xfrm>
            <a:off x="3017838" y="1670050"/>
            <a:ext cx="5121275" cy="517525"/>
          </a:xfrm>
          <a:prstGeom prst="rect">
            <a:avLst/>
          </a:prstGeom>
          <a:noFill/>
          <a:ln w="12700">
            <a:noFill/>
            <a:miter lim="800000"/>
            <a:headEnd type="none" w="sm" len="sm"/>
            <a:tailEnd type="none" w="sm" len="sm"/>
          </a:ln>
          <a:effectLst/>
        </p:spPr>
        <p:txBody>
          <a:bodyPr>
            <a:spAutoFit/>
          </a:bodyPr>
          <a:lstStyle/>
          <a:p>
            <a:pPr>
              <a:spcBef>
                <a:spcPct val="50000"/>
              </a:spcBef>
            </a:pPr>
            <a:r>
              <a:rPr lang="en-US" sz="1400" i="0" dirty="0"/>
              <a:t>The dark ages (early-mid 1990’s), when there were only frame buffers for normal PC’s.</a:t>
            </a:r>
          </a:p>
        </p:txBody>
      </p:sp>
      <p:sp>
        <p:nvSpPr>
          <p:cNvPr id="12" name="Text Box 14"/>
          <p:cNvSpPr txBox="1">
            <a:spLocks noChangeArrowheads="1"/>
          </p:cNvSpPr>
          <p:nvPr/>
        </p:nvSpPr>
        <p:spPr bwMode="auto">
          <a:xfrm>
            <a:off x="3017838" y="3376613"/>
            <a:ext cx="5121275" cy="523220"/>
          </a:xfrm>
          <a:prstGeom prst="rect">
            <a:avLst/>
          </a:prstGeom>
          <a:noFill/>
          <a:ln w="12700">
            <a:noFill/>
            <a:miter lim="800000"/>
            <a:headEnd type="none" w="sm" len="sm"/>
            <a:tailEnd type="none" w="sm" len="sm"/>
          </a:ln>
          <a:effectLst/>
        </p:spPr>
        <p:txBody>
          <a:bodyPr>
            <a:spAutoFit/>
          </a:bodyPr>
          <a:lstStyle/>
          <a:p>
            <a:pPr>
              <a:spcBef>
                <a:spcPct val="50000"/>
              </a:spcBef>
            </a:pPr>
            <a:r>
              <a:rPr lang="en-US" sz="1400" i="0" dirty="0"/>
              <a:t>Once even high-end systems supported just triangle setup and fill. CPU </a:t>
            </a:r>
            <a:r>
              <a:rPr lang="en-US" sz="1400" i="0" dirty="0" smtClean="0"/>
              <a:t>sent </a:t>
            </a:r>
            <a:r>
              <a:rPr lang="en-US" sz="1400" i="0" dirty="0"/>
              <a:t>triangle with color and depth per vertex and it’s rendered.</a:t>
            </a:r>
          </a:p>
        </p:txBody>
      </p:sp>
      <p:sp>
        <p:nvSpPr>
          <p:cNvPr id="13" name="Text Box 15"/>
          <p:cNvSpPr txBox="1">
            <a:spLocks noChangeArrowheads="1"/>
          </p:cNvSpPr>
          <p:nvPr/>
        </p:nvSpPr>
        <p:spPr bwMode="auto">
          <a:xfrm>
            <a:off x="3017838" y="4205288"/>
            <a:ext cx="5121275" cy="523220"/>
          </a:xfrm>
          <a:prstGeom prst="rect">
            <a:avLst/>
          </a:prstGeom>
          <a:noFill/>
          <a:ln w="12700">
            <a:noFill/>
            <a:miter lim="800000"/>
            <a:headEnd type="none" w="sm" len="sm"/>
            <a:tailEnd type="none" w="sm" len="sm"/>
          </a:ln>
          <a:effectLst/>
        </p:spPr>
        <p:txBody>
          <a:bodyPr>
            <a:spAutoFit/>
          </a:bodyPr>
          <a:lstStyle/>
          <a:p>
            <a:pPr>
              <a:spcBef>
                <a:spcPct val="50000"/>
              </a:spcBef>
            </a:pPr>
            <a:r>
              <a:rPr lang="en-US" sz="1400" i="0" dirty="0"/>
              <a:t>This is where pipelines start for PC commodity </a:t>
            </a:r>
            <a:r>
              <a:rPr lang="en-US" sz="1400" i="0" dirty="0" smtClean="0"/>
              <a:t>graphics, 1995-1998.</a:t>
            </a:r>
            <a:r>
              <a:rPr lang="en-US" sz="1400" dirty="0" smtClean="0"/>
              <a:t> Seminal event is 3dfx’s Voodoo in October 1996.</a:t>
            </a:r>
            <a:endParaRPr lang="en-US" sz="1400" i="0" dirty="0" smtClean="0"/>
          </a:p>
        </p:txBody>
      </p:sp>
      <p:sp>
        <p:nvSpPr>
          <p:cNvPr id="14" name="Text Box 16"/>
          <p:cNvSpPr txBox="1">
            <a:spLocks noChangeArrowheads="1"/>
          </p:cNvSpPr>
          <p:nvPr/>
        </p:nvSpPr>
        <p:spPr bwMode="auto">
          <a:xfrm>
            <a:off x="3017838" y="5059363"/>
            <a:ext cx="5121275" cy="523220"/>
          </a:xfrm>
          <a:prstGeom prst="rect">
            <a:avLst/>
          </a:prstGeom>
          <a:noFill/>
          <a:ln w="12700">
            <a:noFill/>
            <a:miter lim="800000"/>
            <a:headEnd type="none" w="sm" len="sm"/>
            <a:tailEnd type="none" w="sm" len="sm"/>
          </a:ln>
          <a:effectLst/>
        </p:spPr>
        <p:txBody>
          <a:bodyPr>
            <a:spAutoFit/>
          </a:bodyPr>
          <a:lstStyle/>
          <a:p>
            <a:pPr>
              <a:spcBef>
                <a:spcPct val="50000"/>
              </a:spcBef>
            </a:pPr>
            <a:r>
              <a:rPr lang="en-US" sz="1400" i="0" dirty="0"/>
              <a:t>This part of the pipeline reaches the consumer level with the introduction of the NVIDIA </a:t>
            </a:r>
            <a:r>
              <a:rPr lang="en-US" sz="1400" i="0" dirty="0" smtClean="0"/>
              <a:t>GeForce256, Fall 1999.</a:t>
            </a:r>
            <a:endParaRPr lang="en-US" sz="1400" i="0" dirty="0"/>
          </a:p>
        </p:txBody>
      </p:sp>
      <p:sp>
        <p:nvSpPr>
          <p:cNvPr id="15" name="Text Box 17"/>
          <p:cNvSpPr txBox="1">
            <a:spLocks noChangeArrowheads="1"/>
          </p:cNvSpPr>
          <p:nvPr/>
        </p:nvSpPr>
        <p:spPr bwMode="auto">
          <a:xfrm>
            <a:off x="3017838" y="5926138"/>
            <a:ext cx="5121275" cy="523220"/>
          </a:xfrm>
          <a:prstGeom prst="rect">
            <a:avLst/>
          </a:prstGeom>
          <a:noFill/>
          <a:ln w="12700">
            <a:noFill/>
            <a:miter lim="800000"/>
            <a:headEnd type="none" w="sm" len="sm"/>
            <a:tailEnd type="none" w="sm" len="sm"/>
          </a:ln>
          <a:effectLst/>
        </p:spPr>
        <p:txBody>
          <a:bodyPr>
            <a:spAutoFit/>
          </a:bodyPr>
          <a:lstStyle/>
          <a:p>
            <a:pPr>
              <a:spcBef>
                <a:spcPct val="50000"/>
              </a:spcBef>
            </a:pPr>
            <a:r>
              <a:rPr lang="en-US" sz="1400" i="0" dirty="0" smtClean="0"/>
              <a:t>More and more moves to the GPU – what is the best division of labor? Should it even be a pipeline, or something more general?</a:t>
            </a:r>
            <a:endParaRPr lang="en-US" sz="1400" i="0" dirty="0"/>
          </a:p>
        </p:txBody>
      </p:sp>
      <p:sp>
        <p:nvSpPr>
          <p:cNvPr id="16" name="Line 20"/>
          <p:cNvSpPr>
            <a:spLocks noChangeShapeType="1"/>
          </p:cNvSpPr>
          <p:nvPr/>
        </p:nvSpPr>
        <p:spPr bwMode="auto">
          <a:xfrm>
            <a:off x="1806575" y="3116263"/>
            <a:ext cx="0" cy="247650"/>
          </a:xfrm>
          <a:prstGeom prst="line">
            <a:avLst/>
          </a:prstGeom>
          <a:noFill/>
          <a:ln w="12700">
            <a:solidFill>
              <a:schemeClr val="tx1"/>
            </a:solidFill>
            <a:round/>
            <a:headEnd type="triangle" w="med" len="sm"/>
            <a:tailEnd type="none" w="sm" len="sm"/>
          </a:ln>
          <a:effectLst/>
        </p:spPr>
        <p:txBody>
          <a:bodyPr wrap="none" anchor="ctr"/>
          <a:lstStyle/>
          <a:p>
            <a:endParaRPr lang="en-US"/>
          </a:p>
        </p:txBody>
      </p:sp>
      <p:sp>
        <p:nvSpPr>
          <p:cNvPr id="17" name="Line 21"/>
          <p:cNvSpPr>
            <a:spLocks noChangeShapeType="1"/>
          </p:cNvSpPr>
          <p:nvPr/>
        </p:nvSpPr>
        <p:spPr bwMode="auto">
          <a:xfrm>
            <a:off x="1806575" y="3970338"/>
            <a:ext cx="0" cy="247650"/>
          </a:xfrm>
          <a:prstGeom prst="line">
            <a:avLst/>
          </a:prstGeom>
          <a:noFill/>
          <a:ln w="12700">
            <a:solidFill>
              <a:schemeClr val="tx1"/>
            </a:solidFill>
            <a:round/>
            <a:headEnd type="triangle" w="med" len="sm"/>
            <a:tailEnd type="none" w="sm" len="sm"/>
          </a:ln>
          <a:effectLst/>
        </p:spPr>
        <p:txBody>
          <a:bodyPr wrap="none" anchor="ctr"/>
          <a:lstStyle/>
          <a:p>
            <a:endParaRPr lang="en-US"/>
          </a:p>
        </p:txBody>
      </p:sp>
      <p:sp>
        <p:nvSpPr>
          <p:cNvPr id="18" name="Line 22"/>
          <p:cNvSpPr>
            <a:spLocks noChangeShapeType="1"/>
          </p:cNvSpPr>
          <p:nvPr/>
        </p:nvSpPr>
        <p:spPr bwMode="auto">
          <a:xfrm>
            <a:off x="1806575" y="4822825"/>
            <a:ext cx="0" cy="247650"/>
          </a:xfrm>
          <a:prstGeom prst="line">
            <a:avLst/>
          </a:prstGeom>
          <a:noFill/>
          <a:ln w="12700">
            <a:solidFill>
              <a:schemeClr val="tx1"/>
            </a:solidFill>
            <a:round/>
            <a:headEnd type="triangle" w="med" len="sm"/>
            <a:tailEnd type="none" w="sm" len="sm"/>
          </a:ln>
          <a:effectLst/>
        </p:spPr>
        <p:txBody>
          <a:bodyPr wrap="none" anchor="ctr"/>
          <a:lstStyle/>
          <a:p>
            <a:endParaRPr lang="en-US"/>
          </a:p>
        </p:txBody>
      </p:sp>
      <p:sp>
        <p:nvSpPr>
          <p:cNvPr id="19" name="Line 23"/>
          <p:cNvSpPr>
            <a:spLocks noChangeShapeType="1"/>
          </p:cNvSpPr>
          <p:nvPr/>
        </p:nvSpPr>
        <p:spPr bwMode="auto">
          <a:xfrm>
            <a:off x="1806575" y="5676900"/>
            <a:ext cx="0" cy="247650"/>
          </a:xfrm>
          <a:prstGeom prst="line">
            <a:avLst/>
          </a:prstGeom>
          <a:noFill/>
          <a:ln w="12700">
            <a:solidFill>
              <a:schemeClr val="tx1"/>
            </a:solidFill>
            <a:round/>
            <a:headEnd type="triangle" w="med" len="sm"/>
            <a:tailEnd type="none" w="sm" len="sm"/>
          </a:ln>
          <a:effectLst/>
        </p:spPr>
        <p:txBody>
          <a:bodyPr wrap="none" anchor="ctr"/>
          <a:lstStyle/>
          <a:p>
            <a:endParaRPr lang="en-US"/>
          </a:p>
        </p:txBody>
      </p:sp>
      <p:sp>
        <p:nvSpPr>
          <p:cNvPr id="20" name="Text Box 24"/>
          <p:cNvSpPr txBox="1">
            <a:spLocks noChangeArrowheads="1"/>
          </p:cNvSpPr>
          <p:nvPr/>
        </p:nvSpPr>
        <p:spPr bwMode="auto">
          <a:xfrm>
            <a:off x="3017838" y="2486025"/>
            <a:ext cx="5121275" cy="517525"/>
          </a:xfrm>
          <a:prstGeom prst="rect">
            <a:avLst/>
          </a:prstGeom>
          <a:noFill/>
          <a:ln w="12700">
            <a:noFill/>
            <a:miter lim="800000"/>
            <a:headEnd type="none" w="sm" len="sm"/>
            <a:tailEnd type="none" w="sm" len="sm"/>
          </a:ln>
          <a:effectLst/>
        </p:spPr>
        <p:txBody>
          <a:bodyPr>
            <a:spAutoFit/>
          </a:bodyPr>
          <a:lstStyle/>
          <a:p>
            <a:pPr>
              <a:spcBef>
                <a:spcPct val="50000"/>
              </a:spcBef>
            </a:pPr>
            <a:r>
              <a:rPr lang="en-US" sz="1400" i="0" dirty="0"/>
              <a:t>Some accelerators were no more than a simple chip that sped up linear interpolation along a single span, so increasing fill rate.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Why Ray Tracing is Great</a:t>
            </a:r>
            <a:endParaRPr lang="en-US" dirty="0"/>
          </a:p>
        </p:txBody>
      </p:sp>
      <p:sp>
        <p:nvSpPr>
          <p:cNvPr id="3" name="Content Placeholder 2"/>
          <p:cNvSpPr>
            <a:spLocks noGrp="1"/>
          </p:cNvSpPr>
          <p:nvPr>
            <p:ph idx="1"/>
          </p:nvPr>
        </p:nvSpPr>
        <p:spPr/>
        <p:txBody>
          <a:bodyPr/>
          <a:lstStyle/>
          <a:p>
            <a:r>
              <a:rPr lang="en-US" dirty="0" smtClean="0"/>
              <a:t>Size: kernel idea is truly small</a:t>
            </a:r>
            <a:endParaRPr lang="en-US" dirty="0"/>
          </a:p>
        </p:txBody>
      </p:sp>
      <p:pic>
        <p:nvPicPr>
          <p:cNvPr id="4" name="Picture 3" descr="HeckbertBack.jpg"/>
          <p:cNvPicPr>
            <a:picLocks noChangeAspect="1"/>
          </p:cNvPicPr>
          <p:nvPr/>
        </p:nvPicPr>
        <p:blipFill>
          <a:blip r:embed="rId3"/>
          <a:stretch>
            <a:fillRect/>
          </a:stretch>
        </p:blipFill>
        <p:spPr>
          <a:xfrm>
            <a:off x="914400" y="2286000"/>
            <a:ext cx="7123176" cy="3978227"/>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2"/>
          <p:cNvSpPr>
            <a:spLocks noGrp="1" noChangeArrowheads="1"/>
          </p:cNvSpPr>
          <p:nvPr>
            <p:ph type="title"/>
          </p:nvPr>
        </p:nvSpPr>
        <p:spPr>
          <a:xfrm>
            <a:off x="381000" y="266700"/>
            <a:ext cx="7772400" cy="1104900"/>
          </a:xfrm>
        </p:spPr>
        <p:txBody>
          <a:bodyPr/>
          <a:lstStyle/>
          <a:p>
            <a:pPr algn="l"/>
            <a:r>
              <a:rPr lang="en-US" dirty="0"/>
              <a:t>Wheel of Reincarnation</a:t>
            </a:r>
          </a:p>
        </p:txBody>
      </p:sp>
      <p:sp>
        <p:nvSpPr>
          <p:cNvPr id="14" name="Rectangle 3"/>
          <p:cNvSpPr txBox="1">
            <a:spLocks noChangeArrowheads="1"/>
          </p:cNvSpPr>
          <p:nvPr/>
        </p:nvSpPr>
        <p:spPr>
          <a:xfrm>
            <a:off x="762000" y="1600200"/>
            <a:ext cx="7727950" cy="6096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Monotype Sorts" pitchFamily="2" charset="2"/>
              <a:buNone/>
              <a:tabLst/>
              <a:defRPr/>
            </a:pPr>
            <a:r>
              <a:rPr kumimoji="0" lang="en-US" sz="3200" b="0" i="0" u="none" strike="noStrike" kern="1200" cap="none" spc="0" normalizeH="0" baseline="0" noProof="0" dirty="0" smtClean="0">
                <a:ln>
                  <a:noFill/>
                </a:ln>
                <a:solidFill>
                  <a:schemeClr val="tx1"/>
                </a:solidFill>
                <a:effectLst/>
                <a:uLnTx/>
                <a:uFillTx/>
                <a:latin typeface="+mn-lt"/>
                <a:ea typeface="+mn-ea"/>
                <a:cs typeface="+mn-cs"/>
              </a:rPr>
              <a:t>Coined by Myer and Sutherland, 1968.</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5" name="Text Box 4"/>
          <p:cNvSpPr txBox="1">
            <a:spLocks noChangeArrowheads="1"/>
          </p:cNvSpPr>
          <p:nvPr/>
        </p:nvSpPr>
        <p:spPr bwMode="auto">
          <a:xfrm>
            <a:off x="2362200" y="5486400"/>
            <a:ext cx="5410200" cy="584775"/>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3200" i="0" dirty="0" smtClean="0"/>
              <a:t>Will the wheel turn again?</a:t>
            </a:r>
            <a:endParaRPr lang="en-US" sz="3200" i="0" dirty="0"/>
          </a:p>
        </p:txBody>
      </p:sp>
      <p:sp>
        <p:nvSpPr>
          <p:cNvPr id="16" name="AutoShape 9"/>
          <p:cNvSpPr>
            <a:spLocks noChangeArrowheads="1"/>
          </p:cNvSpPr>
          <p:nvPr/>
        </p:nvSpPr>
        <p:spPr bwMode="auto">
          <a:xfrm>
            <a:off x="3390900" y="2489200"/>
            <a:ext cx="2235200" cy="1155700"/>
          </a:xfrm>
          <a:prstGeom prst="roundRect">
            <a:avLst>
              <a:gd name="adj" fmla="val 16667"/>
            </a:avLst>
          </a:prstGeom>
          <a:solidFill>
            <a:schemeClr val="accent1"/>
          </a:solidFill>
          <a:ln w="12700">
            <a:solidFill>
              <a:schemeClr val="tx1"/>
            </a:solidFill>
            <a:round/>
            <a:headEnd type="none" w="sm" len="sm"/>
            <a:tailEnd type="none" w="sm" len="sm"/>
          </a:ln>
          <a:effectLst/>
        </p:spPr>
        <p:txBody>
          <a:bodyPr wrap="none" anchor="ctr"/>
          <a:lstStyle/>
          <a:p>
            <a:pPr algn="ctr"/>
            <a:r>
              <a:rPr lang="en-US" sz="2400" i="0" dirty="0"/>
              <a:t>CPU only</a:t>
            </a:r>
            <a:endParaRPr lang="en-US" sz="2400" dirty="0"/>
          </a:p>
        </p:txBody>
      </p:sp>
      <p:sp>
        <p:nvSpPr>
          <p:cNvPr id="17" name="AutoShape 11"/>
          <p:cNvSpPr>
            <a:spLocks noChangeArrowheads="1"/>
          </p:cNvSpPr>
          <p:nvPr/>
        </p:nvSpPr>
        <p:spPr bwMode="auto">
          <a:xfrm>
            <a:off x="5207000" y="4038600"/>
            <a:ext cx="2413000" cy="1155700"/>
          </a:xfrm>
          <a:prstGeom prst="roundRect">
            <a:avLst>
              <a:gd name="adj" fmla="val 16667"/>
            </a:avLst>
          </a:prstGeom>
          <a:solidFill>
            <a:schemeClr val="accent1"/>
          </a:solidFill>
          <a:ln w="12700">
            <a:solidFill>
              <a:schemeClr val="tx1"/>
            </a:solidFill>
            <a:round/>
            <a:headEnd type="none" w="sm" len="sm"/>
            <a:tailEnd type="none" w="sm" len="sm"/>
          </a:ln>
          <a:effectLst/>
        </p:spPr>
        <p:txBody>
          <a:bodyPr wrap="none" anchor="ctr"/>
          <a:lstStyle/>
          <a:p>
            <a:pPr algn="ctr"/>
            <a:r>
              <a:rPr lang="en-US" sz="2400" i="0" dirty="0"/>
              <a:t>CPU &amp; </a:t>
            </a:r>
            <a:r>
              <a:rPr lang="en-US" sz="2400" i="0" dirty="0" err="1" smtClean="0"/>
              <a:t>GAccel</a:t>
            </a:r>
            <a:endParaRPr lang="en-US" sz="2400" dirty="0"/>
          </a:p>
        </p:txBody>
      </p:sp>
      <p:sp>
        <p:nvSpPr>
          <p:cNvPr id="18" name="AutoShape 12"/>
          <p:cNvSpPr>
            <a:spLocks noChangeArrowheads="1"/>
          </p:cNvSpPr>
          <p:nvPr/>
        </p:nvSpPr>
        <p:spPr bwMode="auto">
          <a:xfrm>
            <a:off x="1257300" y="4051300"/>
            <a:ext cx="2603500" cy="1155700"/>
          </a:xfrm>
          <a:prstGeom prst="roundRect">
            <a:avLst>
              <a:gd name="adj" fmla="val 16667"/>
            </a:avLst>
          </a:prstGeom>
          <a:solidFill>
            <a:schemeClr val="accent1"/>
          </a:solidFill>
          <a:ln w="12700">
            <a:solidFill>
              <a:schemeClr val="tx1"/>
            </a:solidFill>
            <a:round/>
            <a:headEnd type="none" w="sm" len="sm"/>
            <a:tailEnd type="none" w="sm" len="sm"/>
          </a:ln>
          <a:effectLst/>
        </p:spPr>
        <p:txBody>
          <a:bodyPr wrap="none" anchor="ctr"/>
          <a:lstStyle/>
          <a:p>
            <a:pPr algn="ctr"/>
            <a:r>
              <a:rPr lang="en-US" sz="2400" i="0" dirty="0"/>
              <a:t>CPU &amp; GPU</a:t>
            </a:r>
            <a:endParaRPr lang="en-US" sz="2400" dirty="0"/>
          </a:p>
        </p:txBody>
      </p:sp>
      <p:cxnSp>
        <p:nvCxnSpPr>
          <p:cNvPr id="19" name="AutoShape 13"/>
          <p:cNvCxnSpPr>
            <a:cxnSpLocks noChangeShapeType="1"/>
            <a:stCxn id="16" idx="3"/>
            <a:endCxn id="17" idx="0"/>
          </p:cNvCxnSpPr>
          <p:nvPr/>
        </p:nvCxnSpPr>
        <p:spPr bwMode="auto">
          <a:xfrm>
            <a:off x="5626100" y="3067050"/>
            <a:ext cx="787400" cy="971550"/>
          </a:xfrm>
          <a:prstGeom prst="curvedConnector2">
            <a:avLst/>
          </a:prstGeom>
          <a:noFill/>
          <a:ln w="38100">
            <a:solidFill>
              <a:schemeClr val="tx1"/>
            </a:solidFill>
            <a:round/>
            <a:headEnd type="none" w="sm" len="sm"/>
            <a:tailEnd type="triangle" w="med" len="med"/>
          </a:ln>
          <a:effectLst/>
        </p:spPr>
      </p:cxnSp>
      <p:cxnSp>
        <p:nvCxnSpPr>
          <p:cNvPr id="20" name="AutoShape 14"/>
          <p:cNvCxnSpPr>
            <a:cxnSpLocks noChangeShapeType="1"/>
            <a:stCxn id="17" idx="1"/>
            <a:endCxn id="18" idx="3"/>
          </p:cNvCxnSpPr>
          <p:nvPr/>
        </p:nvCxnSpPr>
        <p:spPr bwMode="auto">
          <a:xfrm flipH="1">
            <a:off x="3860800" y="4616450"/>
            <a:ext cx="1346200" cy="12700"/>
          </a:xfrm>
          <a:prstGeom prst="straightConnector1">
            <a:avLst/>
          </a:prstGeom>
          <a:noFill/>
          <a:ln w="38100">
            <a:solidFill>
              <a:schemeClr val="tx1"/>
            </a:solidFill>
            <a:round/>
            <a:headEnd type="none" w="sm" len="sm"/>
            <a:tailEnd type="triangle" w="med" len="med"/>
          </a:ln>
          <a:effectLst/>
        </p:spPr>
      </p:cxnSp>
      <p:cxnSp>
        <p:nvCxnSpPr>
          <p:cNvPr id="21" name="AutoShape 15"/>
          <p:cNvCxnSpPr>
            <a:cxnSpLocks noChangeShapeType="1"/>
            <a:stCxn id="18" idx="0"/>
            <a:endCxn id="16" idx="1"/>
          </p:cNvCxnSpPr>
          <p:nvPr/>
        </p:nvCxnSpPr>
        <p:spPr bwMode="auto">
          <a:xfrm rot="16200000">
            <a:off x="2482850" y="3143250"/>
            <a:ext cx="984250" cy="831850"/>
          </a:xfrm>
          <a:prstGeom prst="curvedConnector2">
            <a:avLst/>
          </a:prstGeom>
          <a:noFill/>
          <a:ln w="38100">
            <a:solidFill>
              <a:schemeClr val="tx1"/>
            </a:solidFill>
            <a:prstDash val="dash"/>
            <a:round/>
            <a:headEnd type="none" w="sm" len="sm"/>
            <a:tailEnd type="triangle" w="med" len="med"/>
          </a:ln>
          <a:effectLst/>
        </p:spPr>
      </p:cxnSp>
      <p:sp>
        <p:nvSpPr>
          <p:cNvPr id="22" name="Text Box 4"/>
          <p:cNvSpPr txBox="1">
            <a:spLocks noChangeArrowheads="1"/>
          </p:cNvSpPr>
          <p:nvPr/>
        </p:nvSpPr>
        <p:spPr bwMode="auto">
          <a:xfrm>
            <a:off x="6096000" y="2819400"/>
            <a:ext cx="1295400" cy="579438"/>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3200" i="0" dirty="0" smtClean="0"/>
              <a:t>1995</a:t>
            </a:r>
            <a:endParaRPr lang="en-US" sz="3200" i="0" dirty="0"/>
          </a:p>
        </p:txBody>
      </p:sp>
      <p:sp>
        <p:nvSpPr>
          <p:cNvPr id="23" name="Text Box 4"/>
          <p:cNvSpPr txBox="1">
            <a:spLocks noChangeArrowheads="1"/>
          </p:cNvSpPr>
          <p:nvPr/>
        </p:nvSpPr>
        <p:spPr bwMode="auto">
          <a:xfrm>
            <a:off x="4038600" y="3962400"/>
            <a:ext cx="1295400" cy="579438"/>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3200" i="0" dirty="0" smtClean="0"/>
              <a:t>1999</a:t>
            </a:r>
            <a:endParaRPr lang="en-US" sz="3200" i="0" dirty="0"/>
          </a:p>
        </p:txBody>
      </p:sp>
      <p:sp>
        <p:nvSpPr>
          <p:cNvPr id="24" name="Text Box 4"/>
          <p:cNvSpPr txBox="1">
            <a:spLocks noChangeArrowheads="1"/>
          </p:cNvSpPr>
          <p:nvPr/>
        </p:nvSpPr>
        <p:spPr bwMode="auto">
          <a:xfrm>
            <a:off x="2362200" y="2971800"/>
            <a:ext cx="685800" cy="579438"/>
          </a:xfrm>
          <a:prstGeom prst="rect">
            <a:avLst/>
          </a:prstGeom>
          <a:noFill/>
          <a:ln w="12700">
            <a:noFill/>
            <a:miter lim="800000"/>
            <a:headEnd type="none" w="sm" len="sm"/>
            <a:tailEnd type="none" w="sm" len="sm"/>
          </a:ln>
          <a:effectLst/>
        </p:spPr>
        <p:txBody>
          <a:bodyPr wrap="square">
            <a:spAutoFit/>
          </a:bodyPr>
          <a:lstStyle/>
          <a:p>
            <a:pPr>
              <a:spcBef>
                <a:spcPct val="50000"/>
              </a:spcBef>
            </a:pPr>
            <a:r>
              <a:rPr lang="en-US" sz="3200" dirty="0" smtClean="0"/>
              <a:t>?</a:t>
            </a:r>
            <a:endParaRPr lang="en-US" sz="3200" i="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The Future: The Easy Predictions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Parallelism is the future. Design must change.</a:t>
            </a:r>
          </a:p>
          <a:p>
            <a:pPr lvl="1"/>
            <a:r>
              <a:rPr lang="en-US" dirty="0" smtClean="0"/>
              <a:t>Intel: in 2006 gave plan of 80 cores by 2011</a:t>
            </a:r>
          </a:p>
          <a:p>
            <a:pPr lvl="1"/>
            <a:r>
              <a:rPr lang="en-US" dirty="0" smtClean="0"/>
              <a:t>Berkeley: could have thousand cores on a chip</a:t>
            </a:r>
          </a:p>
          <a:p>
            <a:r>
              <a:rPr lang="en-US" dirty="0" smtClean="0"/>
              <a:t>Tradeoff: large, fast core vs. many slower cores.</a:t>
            </a:r>
          </a:p>
          <a:p>
            <a:pPr lvl="1"/>
            <a:r>
              <a:rPr lang="en-US" dirty="0" smtClean="0"/>
              <a:t>All tasks need to run reasonably, serial and parallel</a:t>
            </a:r>
          </a:p>
          <a:p>
            <a:pPr lvl="1"/>
            <a:r>
              <a:rPr lang="en-US" dirty="0" smtClean="0"/>
              <a:t>Implies a hybrid: some fast cores, many small ones</a:t>
            </a:r>
          </a:p>
          <a:p>
            <a:pPr lvl="2"/>
            <a:r>
              <a:rPr lang="en-US" dirty="0" smtClean="0"/>
              <a:t>The “HPU”: what is our goal? Solve for “H”</a:t>
            </a:r>
          </a:p>
          <a:p>
            <a:r>
              <a:rPr lang="en-US" dirty="0" smtClean="0"/>
              <a:t>GPU ray tracing, while “transitory”, is vital for exploration of these new ecosystems</a:t>
            </a:r>
          </a:p>
          <a:p>
            <a:pPr lvl="2"/>
            <a:r>
              <a:rPr lang="en-US" dirty="0" smtClean="0"/>
              <a:t>Using CTM, CUDA, </a:t>
            </a:r>
            <a:r>
              <a:rPr lang="en-US" dirty="0" err="1" smtClean="0"/>
              <a:t>Larrabee</a:t>
            </a:r>
            <a:r>
              <a:rPr lang="en-US" dirty="0" smtClean="0"/>
              <a:t> – all to the good!</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Font typeface="Monotype Sorts" pitchFamily="2" charset="2"/>
              <a:buNone/>
            </a:pPr>
            <a:r>
              <a:rPr lang="en-US" sz="3100" i="1" dirty="0" smtClean="0"/>
              <a:t>There is an old joke that goes, “Ray tracing is the technology of the future, and it always will be!” </a:t>
            </a:r>
            <a:r>
              <a:rPr lang="en-US" sz="3100" dirty="0" smtClean="0"/>
              <a:t>– David Kirk</a:t>
            </a:r>
          </a:p>
          <a:p>
            <a:pPr>
              <a:buFont typeface="Monotype Sorts" pitchFamily="2" charset="2"/>
              <a:buNone/>
            </a:pPr>
            <a:r>
              <a:rPr lang="en-US" dirty="0" smtClean="0"/>
              <a:t/>
            </a:r>
            <a:br>
              <a:rPr lang="en-US" dirty="0" smtClean="0"/>
            </a:br>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err="1" smtClean="0"/>
              <a:t>Rasterization</a:t>
            </a:r>
            <a:r>
              <a:rPr lang="en-US" dirty="0" smtClean="0"/>
              <a:t>/Ray Tracing Hybrids</a:t>
            </a:r>
            <a:endParaRPr lang="en-US" dirty="0"/>
          </a:p>
        </p:txBody>
      </p:sp>
      <p:sp>
        <p:nvSpPr>
          <p:cNvPr id="5" name="TextBox 4"/>
          <p:cNvSpPr txBox="1"/>
          <p:nvPr/>
        </p:nvSpPr>
        <p:spPr>
          <a:xfrm>
            <a:off x="6400800" y="5486400"/>
            <a:ext cx="2057400" cy="338554"/>
          </a:xfrm>
          <a:prstGeom prst="rect">
            <a:avLst/>
          </a:prstGeom>
          <a:noFill/>
        </p:spPr>
        <p:txBody>
          <a:bodyPr wrap="square" rtlCol="0">
            <a:spAutoFit/>
          </a:bodyPr>
          <a:lstStyle/>
          <a:p>
            <a:r>
              <a:rPr lang="en-US" sz="1600" dirty="0" err="1" smtClean="0"/>
              <a:t>Rinspeed’s</a:t>
            </a:r>
            <a:r>
              <a:rPr lang="en-US" sz="1600" dirty="0" smtClean="0"/>
              <a:t> </a:t>
            </a:r>
            <a:r>
              <a:rPr lang="en-US" sz="1600" dirty="0" err="1" smtClean="0"/>
              <a:t>sQuba</a:t>
            </a:r>
            <a:r>
              <a:rPr lang="en-US" sz="1600" dirty="0" smtClean="0"/>
              <a:t> car</a:t>
            </a:r>
            <a:endParaRPr lang="en-US" sz="1600" dirty="0"/>
          </a:p>
        </p:txBody>
      </p:sp>
      <p:pic>
        <p:nvPicPr>
          <p:cNvPr id="6" name="Picture 5" descr="squba_b29.jpg"/>
          <p:cNvPicPr>
            <a:picLocks noChangeAspect="1"/>
          </p:cNvPicPr>
          <p:nvPr/>
        </p:nvPicPr>
        <p:blipFill>
          <a:blip r:embed="rId3"/>
          <a:stretch>
            <a:fillRect/>
          </a:stretch>
        </p:blipFill>
        <p:spPr>
          <a:xfrm>
            <a:off x="838200" y="1447800"/>
            <a:ext cx="7416412" cy="3886200"/>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err="1" smtClean="0"/>
              <a:t>Rasterization</a:t>
            </a:r>
            <a:r>
              <a:rPr lang="en-US" dirty="0" smtClean="0"/>
              <a:t>/Ray Tracing Hybrids</a:t>
            </a:r>
            <a:endParaRPr lang="en-US" dirty="0"/>
          </a:p>
        </p:txBody>
      </p:sp>
      <p:sp>
        <p:nvSpPr>
          <p:cNvPr id="5" name="TextBox 4"/>
          <p:cNvSpPr txBox="1"/>
          <p:nvPr/>
        </p:nvSpPr>
        <p:spPr>
          <a:xfrm>
            <a:off x="5410200" y="5562600"/>
            <a:ext cx="2057400" cy="338554"/>
          </a:xfrm>
          <a:prstGeom prst="rect">
            <a:avLst/>
          </a:prstGeom>
          <a:noFill/>
        </p:spPr>
        <p:txBody>
          <a:bodyPr wrap="square" rtlCol="0">
            <a:spAutoFit/>
          </a:bodyPr>
          <a:lstStyle/>
          <a:p>
            <a:r>
              <a:rPr lang="en-US" sz="1600" dirty="0" err="1" smtClean="0"/>
              <a:t>Rinspeed’s</a:t>
            </a:r>
            <a:r>
              <a:rPr lang="en-US" sz="1600" dirty="0" smtClean="0"/>
              <a:t> </a:t>
            </a:r>
            <a:r>
              <a:rPr lang="en-US" sz="1600" dirty="0" err="1" smtClean="0"/>
              <a:t>sQuba</a:t>
            </a:r>
            <a:r>
              <a:rPr lang="en-US" sz="1600" dirty="0" smtClean="0"/>
              <a:t> car</a:t>
            </a:r>
            <a:endParaRPr lang="en-US" sz="1600" dirty="0"/>
          </a:p>
        </p:txBody>
      </p:sp>
      <p:pic>
        <p:nvPicPr>
          <p:cNvPr id="7" name="Picture 6" descr="squba_a3.jpg"/>
          <p:cNvPicPr>
            <a:picLocks noChangeAspect="1"/>
          </p:cNvPicPr>
          <p:nvPr/>
        </p:nvPicPr>
        <p:blipFill>
          <a:blip r:embed="rId3"/>
          <a:stretch>
            <a:fillRect/>
          </a:stretch>
        </p:blipFill>
        <p:spPr>
          <a:xfrm>
            <a:off x="1219200" y="1295400"/>
            <a:ext cx="6248400" cy="4148938"/>
          </a:xfrm>
          <a:prstGeom prst="rect">
            <a:avLst/>
          </a:prstGeom>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Other Futures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Cloud computing. For example, Microsoft adds 10k cores a month to their cloud.</a:t>
            </a:r>
          </a:p>
          <a:p>
            <a:pPr lvl="1"/>
            <a:r>
              <a:rPr lang="en-US" dirty="0" smtClean="0"/>
              <a:t>US broadband is slower than many countries.</a:t>
            </a:r>
          </a:p>
          <a:p>
            <a:pPr lvl="1"/>
            <a:r>
              <a:rPr lang="en-US" dirty="0" smtClean="0"/>
              <a:t>Main problem for interactivity is lag, though. Role-Playing Games, yes; First-Person Shooters, harder.</a:t>
            </a:r>
          </a:p>
          <a:p>
            <a:r>
              <a:rPr lang="en-US" dirty="0" smtClean="0"/>
              <a:t>Mobile computing. Fewer pixels = less computation. Many small cores = low power. But,  tile-based hardware is well-established and a pretty good fit.</a:t>
            </a:r>
          </a:p>
          <a:p>
            <a:r>
              <a:rPr lang="en-US" dirty="0" smtClean="0"/>
              <a:t>So, what are we forgetting?</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Jet packs, underwater cities,…</a:t>
            </a:r>
            <a:endParaRPr lang="en-US" dirty="0"/>
          </a:p>
        </p:txBody>
      </p:sp>
      <p:sp>
        <p:nvSpPr>
          <p:cNvPr id="3" name="Content Placeholder 2"/>
          <p:cNvSpPr>
            <a:spLocks noGrp="1"/>
          </p:cNvSpPr>
          <p:nvPr>
            <p:ph idx="1"/>
          </p:nvPr>
        </p:nvSpPr>
        <p:spPr/>
        <p:txBody>
          <a:bodyPr/>
          <a:lstStyle/>
          <a:p>
            <a:r>
              <a:rPr lang="en-US" dirty="0" smtClean="0"/>
              <a:t>Between 2007 to 2024: </a:t>
            </a:r>
            <a:r>
              <a:rPr lang="en-US" i="1" dirty="0" smtClean="0"/>
              <a:t>A Bug’s Life </a:t>
            </a:r>
            <a:r>
              <a:rPr lang="en-US" dirty="0" smtClean="0"/>
              <a:t>in real-time – </a:t>
            </a:r>
            <a:r>
              <a:rPr lang="en-US" dirty="0" err="1" smtClean="0"/>
              <a:t>Möller</a:t>
            </a:r>
            <a:r>
              <a:rPr lang="en-US" dirty="0" smtClean="0"/>
              <a:t> &amp; Haines, 1999</a:t>
            </a:r>
          </a:p>
          <a:p>
            <a:r>
              <a:rPr lang="en-US" dirty="0" smtClean="0"/>
              <a:t>2030: mind uploading – </a:t>
            </a:r>
            <a:r>
              <a:rPr lang="en-US" dirty="0" err="1" smtClean="0"/>
              <a:t>Kurzweil</a:t>
            </a:r>
            <a:r>
              <a:rPr lang="en-US" dirty="0" smtClean="0"/>
              <a:t>, 2005</a:t>
            </a:r>
          </a:p>
          <a:p>
            <a:r>
              <a:rPr lang="en-US" dirty="0" smtClean="0"/>
              <a:t>2040: a thousand rays per pixel – Wallace &amp; Haines, 1990</a:t>
            </a:r>
          </a:p>
          <a:p>
            <a:r>
              <a:rPr lang="en-US" dirty="0" smtClean="0"/>
              <a:t>2045: The Singularity – </a:t>
            </a:r>
            <a:r>
              <a:rPr lang="en-US" dirty="0" err="1" smtClean="0"/>
              <a:t>Kurzweil</a:t>
            </a:r>
            <a:r>
              <a:rPr lang="en-US" dirty="0" smtClean="0"/>
              <a:t>, 2005</a:t>
            </a:r>
          </a:p>
          <a:p>
            <a:r>
              <a:rPr lang="en-US" dirty="0" smtClean="0"/>
              <a:t>2070: All major minerals and energy resources exhausted – Club of Rome, 1970</a:t>
            </a:r>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Why the Beveled Top?</a:t>
            </a:r>
            <a:endParaRPr lang="en-US" dirty="0"/>
          </a:p>
        </p:txBody>
      </p:sp>
      <p:pic>
        <p:nvPicPr>
          <p:cNvPr id="3" name="Picture 2" descr="100_0851.JPG"/>
          <p:cNvPicPr>
            <a:picLocks noChangeAspect="1"/>
          </p:cNvPicPr>
          <p:nvPr/>
        </p:nvPicPr>
        <p:blipFill>
          <a:blip r:embed="rId3" cstate="print"/>
          <a:stretch>
            <a:fillRect/>
          </a:stretch>
        </p:blipFill>
        <p:spPr>
          <a:xfrm>
            <a:off x="1066800" y="1600200"/>
            <a:ext cx="5562600" cy="4171950"/>
          </a:xfrm>
          <a:prstGeom prst="rect">
            <a:avLst/>
          </a:prstGeom>
        </p:spPr>
      </p:pic>
      <p:sp>
        <p:nvSpPr>
          <p:cNvPr id="4" name="TextBox 3"/>
          <p:cNvSpPr txBox="1"/>
          <p:nvPr/>
        </p:nvSpPr>
        <p:spPr>
          <a:xfrm>
            <a:off x="990600" y="5867400"/>
            <a:ext cx="6934200" cy="369332"/>
          </a:xfrm>
          <a:prstGeom prst="rect">
            <a:avLst/>
          </a:prstGeom>
          <a:noFill/>
        </p:spPr>
        <p:txBody>
          <a:bodyPr wrap="square" rtlCol="0">
            <a:spAutoFit/>
          </a:bodyPr>
          <a:lstStyle/>
          <a:p>
            <a:r>
              <a:rPr lang="en-US" dirty="0" smtClean="0"/>
              <a:t>Cheaper by a fraction of a cent: 1/10</a:t>
            </a:r>
            <a:r>
              <a:rPr lang="en-US" baseline="30000" dirty="0" smtClean="0"/>
              <a:t>th</a:t>
            </a:r>
            <a:r>
              <a:rPr lang="en-US" dirty="0" smtClean="0"/>
              <a:t> of a cent * 1 billion = $1 million</a:t>
            </a:r>
            <a:endParaRPr lang="en-US" dirty="0"/>
          </a:p>
        </p:txBody>
      </p:sp>
      <p:cxnSp>
        <p:nvCxnSpPr>
          <p:cNvPr id="6" name="Straight Arrow Connector 5"/>
          <p:cNvCxnSpPr/>
          <p:nvPr/>
        </p:nvCxnSpPr>
        <p:spPr>
          <a:xfrm rot="10800000">
            <a:off x="6324600" y="2743200"/>
            <a:ext cx="1219200" cy="11430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10800000">
            <a:off x="4419600" y="2743200"/>
            <a:ext cx="3124200" cy="11430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rot="10800000">
            <a:off x="2743200" y="2667000"/>
            <a:ext cx="4800600" cy="1219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086600" y="3962400"/>
            <a:ext cx="1676400" cy="1200329"/>
          </a:xfrm>
          <a:prstGeom prst="rect">
            <a:avLst/>
          </a:prstGeom>
          <a:noFill/>
        </p:spPr>
        <p:txBody>
          <a:bodyPr wrap="square" rtlCol="0">
            <a:spAutoFit/>
          </a:bodyPr>
          <a:lstStyle/>
          <a:p>
            <a:r>
              <a:rPr lang="en-US" dirty="0" smtClean="0"/>
              <a:t>The top is thicker, more expensive aluminum</a:t>
            </a:r>
            <a:endParaRPr 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1600" y="1524000"/>
            <a:ext cx="6781800" cy="4525963"/>
          </a:xfrm>
        </p:spPr>
        <p:txBody>
          <a:bodyPr/>
          <a:lstStyle/>
          <a:p>
            <a:pPr>
              <a:buFont typeface="Monotype Sorts" pitchFamily="2" charset="2"/>
              <a:buNone/>
            </a:pPr>
            <a:r>
              <a:rPr lang="en-US" i="1" dirty="0" smtClean="0"/>
              <a:t>The display is the computer.</a:t>
            </a:r>
            <a:br>
              <a:rPr lang="en-US" i="1" dirty="0" smtClean="0"/>
            </a:br>
            <a:r>
              <a:rPr lang="en-US" i="1" dirty="0" smtClean="0"/>
              <a:t>– </a:t>
            </a:r>
            <a:r>
              <a:rPr lang="en-US" dirty="0" smtClean="0"/>
              <a:t>Jen-</a:t>
            </a:r>
            <a:r>
              <a:rPr lang="en-US" dirty="0" err="1" smtClean="0"/>
              <a:t>Hsun</a:t>
            </a:r>
            <a:r>
              <a:rPr lang="en-US" dirty="0" smtClean="0"/>
              <a:t> Huang, CEO of NVIDIA</a:t>
            </a:r>
            <a:br>
              <a:rPr lang="en-US" dirty="0" smtClean="0"/>
            </a:br>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Strength of Ray Tracing: It’s Right</a:t>
            </a:r>
            <a:endParaRPr lang="en-US" dirty="0"/>
          </a:p>
        </p:txBody>
      </p:sp>
      <p:sp>
        <p:nvSpPr>
          <p:cNvPr id="3" name="Content Placeholder 2"/>
          <p:cNvSpPr>
            <a:spLocks noGrp="1"/>
          </p:cNvSpPr>
          <p:nvPr>
            <p:ph idx="1"/>
          </p:nvPr>
        </p:nvSpPr>
        <p:spPr/>
        <p:txBody>
          <a:bodyPr/>
          <a:lstStyle/>
          <a:p>
            <a:r>
              <a:rPr lang="en-US" dirty="0" smtClean="0"/>
              <a:t>Monte Carlo ray tracing ultimately gives the right answer. It’s the “ground truth” algorithm. [Well, ignoring polarization, diffraction, etc.]</a:t>
            </a:r>
          </a:p>
          <a:p>
            <a:r>
              <a:rPr lang="en-US" dirty="0" smtClean="0"/>
              <a:t>We can (and must) simplify any number of elements – BRDFs, light transport paths - for the sake of FPS. We simplify less each year.</a:t>
            </a:r>
          </a:p>
          <a:p>
            <a:r>
              <a:rPr lang="en-US" dirty="0" smtClean="0"/>
              <a:t>Long and short, the basic idea of ray tracing will be around a very long time.</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Why Ray Tracing is Great</a:t>
            </a:r>
            <a:endParaRPr lang="en-US" dirty="0"/>
          </a:p>
        </p:txBody>
      </p:sp>
      <p:sp>
        <p:nvSpPr>
          <p:cNvPr id="3" name="Content Placeholder 2"/>
          <p:cNvSpPr>
            <a:spLocks noGrp="1"/>
          </p:cNvSpPr>
          <p:nvPr>
            <p:ph idx="1"/>
          </p:nvPr>
        </p:nvSpPr>
        <p:spPr/>
        <p:txBody>
          <a:bodyPr/>
          <a:lstStyle/>
          <a:p>
            <a:r>
              <a:rPr lang="en-US" dirty="0" smtClean="0"/>
              <a:t>Size: kernel idea is truly small</a:t>
            </a:r>
          </a:p>
        </p:txBody>
      </p:sp>
      <p:pic>
        <p:nvPicPr>
          <p:cNvPr id="4" name="Picture 3" descr="tube.png"/>
          <p:cNvPicPr>
            <a:picLocks noChangeAspect="1"/>
          </p:cNvPicPr>
          <p:nvPr/>
        </p:nvPicPr>
        <p:blipFill>
          <a:blip r:embed="rId3"/>
          <a:stretch>
            <a:fillRect/>
          </a:stretch>
        </p:blipFill>
        <p:spPr>
          <a:xfrm>
            <a:off x="1600200" y="2895600"/>
            <a:ext cx="3124200" cy="1952625"/>
          </a:xfrm>
          <a:prstGeom prst="rect">
            <a:avLst/>
          </a:prstGeom>
        </p:spPr>
      </p:pic>
      <p:sp>
        <p:nvSpPr>
          <p:cNvPr id="5" name="TextBox 4"/>
          <p:cNvSpPr txBox="1"/>
          <p:nvPr/>
        </p:nvSpPr>
        <p:spPr>
          <a:xfrm>
            <a:off x="914400" y="4876800"/>
            <a:ext cx="4953000" cy="369332"/>
          </a:xfrm>
          <a:prstGeom prst="rect">
            <a:avLst/>
          </a:prstGeom>
          <a:noFill/>
        </p:spPr>
        <p:txBody>
          <a:bodyPr wrap="square" rtlCol="0">
            <a:spAutoFit/>
          </a:bodyPr>
          <a:lstStyle/>
          <a:p>
            <a:r>
              <a:rPr lang="en-US" dirty="0" smtClean="0"/>
              <a:t>252 byte program (and 4 byte signature)</a:t>
            </a:r>
            <a:endParaRPr lang="en-US" dirty="0"/>
          </a:p>
        </p:txBody>
      </p:sp>
      <p:sp>
        <p:nvSpPr>
          <p:cNvPr id="6" name="TextBox 5"/>
          <p:cNvSpPr txBox="1"/>
          <p:nvPr/>
        </p:nvSpPr>
        <p:spPr>
          <a:xfrm>
            <a:off x="762000" y="3352800"/>
            <a:ext cx="762000" cy="923330"/>
          </a:xfrm>
          <a:prstGeom prst="rect">
            <a:avLst/>
          </a:prstGeom>
          <a:noFill/>
        </p:spPr>
        <p:txBody>
          <a:bodyPr wrap="square" rtlCol="0">
            <a:spAutoFit/>
          </a:bodyPr>
          <a:lstStyle/>
          <a:p>
            <a:r>
              <a:rPr lang="en-US" dirty="0" smtClean="0"/>
              <a:t>Tube by </a:t>
            </a:r>
            <a:r>
              <a:rPr lang="en-US" dirty="0" err="1" smtClean="0"/>
              <a:t>Baze</a:t>
            </a:r>
            <a:endParaRPr lang="en-US" dirty="0"/>
          </a:p>
        </p:txBody>
      </p:sp>
      <p:pic>
        <p:nvPicPr>
          <p:cNvPr id="8" name="Picture 7" descr="sphere_dithered.png"/>
          <p:cNvPicPr>
            <a:picLocks noChangeAspect="1"/>
          </p:cNvPicPr>
          <p:nvPr/>
        </p:nvPicPr>
        <p:blipFill>
          <a:blip r:embed="rId4"/>
          <a:stretch>
            <a:fillRect/>
          </a:stretch>
        </p:blipFill>
        <p:spPr>
          <a:xfrm>
            <a:off x="5410199" y="2209800"/>
            <a:ext cx="2209801" cy="1465448"/>
          </a:xfrm>
          <a:prstGeom prst="rect">
            <a:avLst/>
          </a:prstGeom>
        </p:spPr>
      </p:pic>
      <p:sp>
        <p:nvSpPr>
          <p:cNvPr id="9" name="TextBox 8"/>
          <p:cNvSpPr txBox="1"/>
          <p:nvPr/>
        </p:nvSpPr>
        <p:spPr>
          <a:xfrm>
            <a:off x="6705600" y="3810000"/>
            <a:ext cx="2209800" cy="1200329"/>
          </a:xfrm>
          <a:prstGeom prst="rect">
            <a:avLst/>
          </a:prstGeom>
          <a:noFill/>
        </p:spPr>
        <p:txBody>
          <a:bodyPr wrap="square" rtlCol="0">
            <a:spAutoFit/>
          </a:bodyPr>
          <a:lstStyle/>
          <a:p>
            <a:r>
              <a:rPr lang="en-US" dirty="0" smtClean="0"/>
              <a:t>422 byte program for a Casio FX7000Ga, </a:t>
            </a:r>
            <a:r>
              <a:rPr lang="en-US" dirty="0" err="1" smtClean="0"/>
              <a:t>Stéphane</a:t>
            </a:r>
            <a:r>
              <a:rPr lang="en-US" dirty="0" smtClean="0"/>
              <a:t> </a:t>
            </a:r>
            <a:r>
              <a:rPr lang="en-US" dirty="0" err="1" smtClean="0"/>
              <a:t>Gourichon</a:t>
            </a:r>
            <a:r>
              <a:rPr lang="en-US" dirty="0" smtClean="0"/>
              <a:t>, 1991</a:t>
            </a:r>
          </a:p>
        </p:txBody>
      </p:sp>
      <p:pic>
        <p:nvPicPr>
          <p:cNvPr id="10" name="Picture 9" descr="Casio2.jpg"/>
          <p:cNvPicPr>
            <a:picLocks noChangeAspect="1"/>
          </p:cNvPicPr>
          <p:nvPr/>
        </p:nvPicPr>
        <p:blipFill>
          <a:blip r:embed="rId5" cstate="print"/>
          <a:stretch>
            <a:fillRect/>
          </a:stretch>
        </p:blipFill>
        <p:spPr>
          <a:xfrm>
            <a:off x="5410199" y="3886200"/>
            <a:ext cx="1309611" cy="2525505"/>
          </a:xfrm>
          <a:prstGeom prst="rect">
            <a:avLst/>
          </a:prstGeo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The Dangers of Ray Tracing</a:t>
            </a:r>
            <a:endParaRPr lang="en-US" dirty="0"/>
          </a:p>
        </p:txBody>
      </p:sp>
      <p:pic>
        <p:nvPicPr>
          <p:cNvPr id="4" name="Content Placeholder 3" descr="100_0765.JPG"/>
          <p:cNvPicPr>
            <a:picLocks noGrp="1" noChangeAspect="1"/>
          </p:cNvPicPr>
          <p:nvPr>
            <p:ph idx="1"/>
          </p:nvPr>
        </p:nvPicPr>
        <p:blipFill>
          <a:blip r:embed="rId3" cstate="print"/>
          <a:stretch>
            <a:fillRect/>
          </a:stretch>
        </p:blipFill>
        <p:spPr>
          <a:xfrm>
            <a:off x="1554691" y="1600200"/>
            <a:ext cx="6034617" cy="4525963"/>
          </a:xfr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The Dangers of Ray Tracing</a:t>
            </a:r>
            <a:endParaRPr lang="en-US" dirty="0"/>
          </a:p>
        </p:txBody>
      </p:sp>
      <p:pic>
        <p:nvPicPr>
          <p:cNvPr id="5" name="Content Placeholder 4" descr="crop_danger.png"/>
          <p:cNvPicPr>
            <a:picLocks noGrp="1" noChangeAspect="1"/>
          </p:cNvPicPr>
          <p:nvPr>
            <p:ph idx="1"/>
          </p:nvPr>
        </p:nvPicPr>
        <p:blipFill>
          <a:blip r:embed="rId3"/>
          <a:stretch>
            <a:fillRect/>
          </a:stretch>
        </p:blipFill>
        <p:spPr>
          <a:xfrm>
            <a:off x="1378263" y="1600200"/>
            <a:ext cx="6387474" cy="4525963"/>
          </a:xfrm>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I3D Call For Participation</a:t>
            </a:r>
            <a:endParaRPr lang="en-US" dirty="0"/>
          </a:p>
        </p:txBody>
      </p:sp>
      <p:sp>
        <p:nvSpPr>
          <p:cNvPr id="3" name="Content Placeholder 2"/>
          <p:cNvSpPr>
            <a:spLocks noGrp="1"/>
          </p:cNvSpPr>
          <p:nvPr>
            <p:ph idx="1"/>
          </p:nvPr>
        </p:nvSpPr>
        <p:spPr>
          <a:xfrm>
            <a:off x="457200" y="1447800"/>
            <a:ext cx="8229600" cy="1981199"/>
          </a:xfrm>
        </p:spPr>
        <p:txBody>
          <a:bodyPr>
            <a:normAutofit/>
          </a:bodyPr>
          <a:lstStyle/>
          <a:p>
            <a:r>
              <a:rPr lang="en-US" sz="2800" dirty="0" smtClean="0"/>
              <a:t>Boston, February 27-March 1, 2009</a:t>
            </a:r>
          </a:p>
          <a:p>
            <a:r>
              <a:rPr lang="en-US" sz="2800" dirty="0" smtClean="0"/>
              <a:t>Papers deadline: October 24, 2008</a:t>
            </a:r>
          </a:p>
          <a:p>
            <a:r>
              <a:rPr lang="en-US" sz="2800" dirty="0" smtClean="0"/>
              <a:t>Posters/Demos deadline: December 19, 2008</a:t>
            </a:r>
            <a:endParaRPr lang="en-US" sz="2800" dirty="0"/>
          </a:p>
        </p:txBody>
      </p:sp>
      <p:pic>
        <p:nvPicPr>
          <p:cNvPr id="4" name="Picture 3" descr="i3dlogo.gif"/>
          <p:cNvPicPr>
            <a:picLocks noChangeAspect="1"/>
          </p:cNvPicPr>
          <p:nvPr/>
        </p:nvPicPr>
        <p:blipFill>
          <a:blip r:embed="rId2"/>
          <a:stretch>
            <a:fillRect/>
          </a:stretch>
        </p:blipFill>
        <p:spPr>
          <a:xfrm>
            <a:off x="6477000" y="533400"/>
            <a:ext cx="2190750" cy="1752600"/>
          </a:xfrm>
          <a:prstGeom prst="rect">
            <a:avLst/>
          </a:prstGeom>
        </p:spPr>
      </p:pic>
      <p:sp>
        <p:nvSpPr>
          <p:cNvPr id="5" name="TextBox 4"/>
          <p:cNvSpPr txBox="1"/>
          <p:nvPr/>
        </p:nvSpPr>
        <p:spPr>
          <a:xfrm>
            <a:off x="533400" y="3200400"/>
            <a:ext cx="7924800" cy="830997"/>
          </a:xfrm>
          <a:prstGeom prst="rect">
            <a:avLst/>
          </a:prstGeom>
          <a:noFill/>
        </p:spPr>
        <p:txBody>
          <a:bodyPr wrap="square" rtlCol="0">
            <a:spAutoFit/>
          </a:bodyPr>
          <a:lstStyle/>
          <a:p>
            <a:r>
              <a:rPr lang="en-US" sz="4800" dirty="0" smtClean="0"/>
              <a:t>http://www.i3dsymposium.org</a:t>
            </a:r>
            <a:endParaRPr lang="en-US" sz="4800" dirty="0"/>
          </a:p>
        </p:txBody>
      </p:sp>
      <p:sp>
        <p:nvSpPr>
          <p:cNvPr id="6" name="TextBox 5"/>
          <p:cNvSpPr txBox="1"/>
          <p:nvPr/>
        </p:nvSpPr>
        <p:spPr>
          <a:xfrm>
            <a:off x="609600" y="5334000"/>
            <a:ext cx="7924800" cy="707886"/>
          </a:xfrm>
          <a:prstGeom prst="rect">
            <a:avLst/>
          </a:prstGeom>
          <a:noFill/>
        </p:spPr>
        <p:txBody>
          <a:bodyPr wrap="square" rtlCol="0">
            <a:spAutoFit/>
          </a:bodyPr>
          <a:lstStyle/>
          <a:p>
            <a:r>
              <a:rPr lang="en-US" sz="4000" dirty="0" smtClean="0"/>
              <a:t>http://realtimerendering.com/blog</a:t>
            </a:r>
            <a:endParaRPr lang="en-US" sz="4000" dirty="0"/>
          </a:p>
        </p:txBody>
      </p:sp>
      <p:sp>
        <p:nvSpPr>
          <p:cNvPr id="11" name="TextBox 10"/>
          <p:cNvSpPr txBox="1"/>
          <p:nvPr/>
        </p:nvSpPr>
        <p:spPr>
          <a:xfrm>
            <a:off x="533400" y="4419600"/>
            <a:ext cx="7924800" cy="769441"/>
          </a:xfrm>
          <a:prstGeom prst="rect">
            <a:avLst/>
          </a:prstGeom>
          <a:noFill/>
        </p:spPr>
        <p:txBody>
          <a:bodyPr wrap="square" rtlCol="0">
            <a:spAutoFit/>
          </a:bodyPr>
          <a:lstStyle/>
          <a:p>
            <a:r>
              <a:rPr lang="en-US" sz="4400" dirty="0" smtClean="0"/>
              <a:t>Ray tracing at SIGGRAPH 2008:</a:t>
            </a:r>
            <a:endParaRPr lang="en-US" sz="4400" dirty="0"/>
          </a:p>
        </p:txBody>
      </p:sp>
      <p:cxnSp>
        <p:nvCxnSpPr>
          <p:cNvPr id="13" name="Straight Connector 12"/>
          <p:cNvCxnSpPr/>
          <p:nvPr/>
        </p:nvCxnSpPr>
        <p:spPr>
          <a:xfrm>
            <a:off x="533400" y="4191000"/>
            <a:ext cx="78486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leftovers</a:t>
            </a:r>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Further Reading (Hardware)</a:t>
            </a:r>
            <a:endParaRPr lang="en-US" dirty="0"/>
          </a:p>
        </p:txBody>
      </p:sp>
      <p:sp>
        <p:nvSpPr>
          <p:cNvPr id="3" name="Content Placeholder 2"/>
          <p:cNvSpPr>
            <a:spLocks noGrp="1"/>
          </p:cNvSpPr>
          <p:nvPr>
            <p:ph idx="1"/>
          </p:nvPr>
        </p:nvSpPr>
        <p:spPr/>
        <p:txBody>
          <a:bodyPr/>
          <a:lstStyle/>
          <a:p>
            <a:r>
              <a:rPr lang="en-US" dirty="0" smtClean="0"/>
              <a:t>“Streaming Architectures and Technology Trends,” John Owens, </a:t>
            </a:r>
            <a:r>
              <a:rPr lang="en-US" i="1" dirty="0" smtClean="0"/>
              <a:t>GPU Gems 2</a:t>
            </a:r>
            <a:endParaRPr lang="en-US" dirty="0" smtClean="0"/>
          </a:p>
          <a:p>
            <a:r>
              <a:rPr lang="en-US" dirty="0" smtClean="0"/>
              <a:t>“The Landscape of Parallel Computing Research: A View from Berkeley”</a:t>
            </a:r>
          </a:p>
          <a:p>
            <a:r>
              <a:rPr lang="en-US" dirty="0" smtClean="0"/>
              <a:t>“Intel Threading Building Blocks: Outfitting C++ for Multi-core Processor Parallelism”</a:t>
            </a:r>
          </a:p>
          <a:p>
            <a:r>
              <a:rPr lang="en-US" i="1" dirty="0" smtClean="0"/>
              <a:t>Graphics Hardware </a:t>
            </a:r>
            <a:r>
              <a:rPr lang="en-US" dirty="0" smtClean="0"/>
              <a:t>presentations</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Why Ray Tracing is Great</a:t>
            </a:r>
            <a:endParaRPr lang="en-US" dirty="0"/>
          </a:p>
        </p:txBody>
      </p:sp>
      <p:sp>
        <p:nvSpPr>
          <p:cNvPr id="3" name="Content Placeholder 2"/>
          <p:cNvSpPr>
            <a:spLocks noGrp="1"/>
          </p:cNvSpPr>
          <p:nvPr>
            <p:ph idx="1"/>
          </p:nvPr>
        </p:nvSpPr>
        <p:spPr/>
        <p:txBody>
          <a:bodyPr/>
          <a:lstStyle/>
          <a:p>
            <a:r>
              <a:rPr lang="en-US" dirty="0" smtClean="0"/>
              <a:t>Shapes: </a:t>
            </a:r>
            <a:r>
              <a:rPr lang="en-US" dirty="0" err="1" smtClean="0"/>
              <a:t>intersectable</a:t>
            </a:r>
            <a:r>
              <a:rPr lang="en-US" dirty="0" smtClean="0"/>
              <a:t> == </a:t>
            </a:r>
            <a:r>
              <a:rPr lang="en-US" dirty="0" err="1" smtClean="0"/>
              <a:t>renderable</a:t>
            </a:r>
            <a:endParaRPr lang="en-US" dirty="0"/>
          </a:p>
        </p:txBody>
      </p:sp>
      <p:pic>
        <p:nvPicPr>
          <p:cNvPr id="5" name="Picture 4" descr="turner.jpg"/>
          <p:cNvPicPr>
            <a:picLocks noChangeAspect="1"/>
          </p:cNvPicPr>
          <p:nvPr/>
        </p:nvPicPr>
        <p:blipFill>
          <a:blip r:embed="rId3"/>
          <a:stretch>
            <a:fillRect/>
          </a:stretch>
        </p:blipFill>
        <p:spPr>
          <a:xfrm>
            <a:off x="914400" y="2133600"/>
            <a:ext cx="2676092" cy="2057400"/>
          </a:xfrm>
          <a:prstGeom prst="rect">
            <a:avLst/>
          </a:prstGeom>
        </p:spPr>
      </p:pic>
      <p:pic>
        <p:nvPicPr>
          <p:cNvPr id="6" name="Picture 5" descr="waterblob.jpg"/>
          <p:cNvPicPr>
            <a:picLocks noChangeAspect="1"/>
          </p:cNvPicPr>
          <p:nvPr/>
        </p:nvPicPr>
        <p:blipFill>
          <a:blip r:embed="rId4" cstate="print"/>
          <a:stretch>
            <a:fillRect/>
          </a:stretch>
        </p:blipFill>
        <p:spPr>
          <a:xfrm>
            <a:off x="4972050" y="2133600"/>
            <a:ext cx="2495550" cy="1996440"/>
          </a:xfrm>
          <a:prstGeom prst="rect">
            <a:avLst/>
          </a:prstGeom>
        </p:spPr>
      </p:pic>
      <p:pic>
        <p:nvPicPr>
          <p:cNvPr id="7" name="Picture 6" descr="sweep2c.jpg"/>
          <p:cNvPicPr>
            <a:picLocks noChangeAspect="1"/>
          </p:cNvPicPr>
          <p:nvPr/>
        </p:nvPicPr>
        <p:blipFill>
          <a:blip r:embed="rId5"/>
          <a:stretch>
            <a:fillRect/>
          </a:stretch>
        </p:blipFill>
        <p:spPr>
          <a:xfrm>
            <a:off x="914400" y="4267200"/>
            <a:ext cx="2667000" cy="2000250"/>
          </a:xfrm>
          <a:prstGeom prst="rect">
            <a:avLst/>
          </a:prstGeom>
        </p:spPr>
      </p:pic>
      <p:pic>
        <p:nvPicPr>
          <p:cNvPr id="8" name="Picture 7" descr="blessed.jpg"/>
          <p:cNvPicPr>
            <a:picLocks noChangeAspect="1"/>
          </p:cNvPicPr>
          <p:nvPr/>
        </p:nvPicPr>
        <p:blipFill>
          <a:blip r:embed="rId6"/>
          <a:stretch>
            <a:fillRect/>
          </a:stretch>
        </p:blipFill>
        <p:spPr>
          <a:xfrm>
            <a:off x="4953001" y="4267202"/>
            <a:ext cx="2514599" cy="2013643"/>
          </a:xfrm>
          <a:prstGeom prst="rect">
            <a:avLst/>
          </a:prstGeom>
        </p:spPr>
      </p:pic>
      <p:sp>
        <p:nvSpPr>
          <p:cNvPr id="9" name="TextBox 8"/>
          <p:cNvSpPr txBox="1"/>
          <p:nvPr/>
        </p:nvSpPr>
        <p:spPr>
          <a:xfrm>
            <a:off x="3657600" y="3657600"/>
            <a:ext cx="1371600" cy="584775"/>
          </a:xfrm>
          <a:prstGeom prst="rect">
            <a:avLst/>
          </a:prstGeom>
          <a:noFill/>
        </p:spPr>
        <p:txBody>
          <a:bodyPr wrap="square" rtlCol="0">
            <a:spAutoFit/>
          </a:bodyPr>
          <a:lstStyle/>
          <a:p>
            <a:r>
              <a:rPr lang="en-US" sz="1600" dirty="0" smtClean="0"/>
              <a:t>Turner </a:t>
            </a:r>
            <a:r>
              <a:rPr lang="en-US" sz="1600" dirty="0" err="1" smtClean="0"/>
              <a:t>Whitted</a:t>
            </a:r>
            <a:endParaRPr lang="en-US" sz="1600" dirty="0"/>
          </a:p>
        </p:txBody>
      </p:sp>
      <p:sp>
        <p:nvSpPr>
          <p:cNvPr id="10" name="TextBox 9"/>
          <p:cNvSpPr txBox="1"/>
          <p:nvPr/>
        </p:nvSpPr>
        <p:spPr>
          <a:xfrm>
            <a:off x="3581400" y="5715000"/>
            <a:ext cx="1752600" cy="584775"/>
          </a:xfrm>
          <a:prstGeom prst="rect">
            <a:avLst/>
          </a:prstGeom>
          <a:noFill/>
        </p:spPr>
        <p:txBody>
          <a:bodyPr wrap="square" rtlCol="0">
            <a:spAutoFit/>
          </a:bodyPr>
          <a:lstStyle/>
          <a:p>
            <a:r>
              <a:rPr lang="en-US" sz="1600" dirty="0" err="1" smtClean="0"/>
              <a:t>Henrik</a:t>
            </a:r>
            <a:r>
              <a:rPr lang="en-US" sz="1600" dirty="0" smtClean="0"/>
              <a:t> </a:t>
            </a:r>
            <a:r>
              <a:rPr lang="en-US" sz="1600" dirty="0" err="1" smtClean="0"/>
              <a:t>Wann</a:t>
            </a:r>
            <a:r>
              <a:rPr lang="en-US" sz="1600" dirty="0" smtClean="0"/>
              <a:t> Jensen</a:t>
            </a:r>
            <a:endParaRPr lang="en-US" sz="1600" dirty="0"/>
          </a:p>
        </p:txBody>
      </p:sp>
      <p:sp>
        <p:nvSpPr>
          <p:cNvPr id="11" name="TextBox 10"/>
          <p:cNvSpPr txBox="1"/>
          <p:nvPr/>
        </p:nvSpPr>
        <p:spPr>
          <a:xfrm>
            <a:off x="7543800" y="3581400"/>
            <a:ext cx="1752600" cy="584775"/>
          </a:xfrm>
          <a:prstGeom prst="rect">
            <a:avLst/>
          </a:prstGeom>
          <a:noFill/>
        </p:spPr>
        <p:txBody>
          <a:bodyPr wrap="square" rtlCol="0">
            <a:spAutoFit/>
          </a:bodyPr>
          <a:lstStyle/>
          <a:p>
            <a:r>
              <a:rPr lang="en-US" sz="1600" dirty="0" smtClean="0"/>
              <a:t> William </a:t>
            </a:r>
            <a:r>
              <a:rPr lang="en-US" sz="1600" dirty="0" err="1" smtClean="0"/>
              <a:t>Hollingworth</a:t>
            </a:r>
            <a:endParaRPr lang="en-US" sz="1600" dirty="0"/>
          </a:p>
        </p:txBody>
      </p:sp>
      <p:sp>
        <p:nvSpPr>
          <p:cNvPr id="12" name="TextBox 11"/>
          <p:cNvSpPr txBox="1"/>
          <p:nvPr/>
        </p:nvSpPr>
        <p:spPr>
          <a:xfrm>
            <a:off x="7476811" y="5968721"/>
            <a:ext cx="1752600" cy="338554"/>
          </a:xfrm>
          <a:prstGeom prst="rect">
            <a:avLst/>
          </a:prstGeom>
          <a:noFill/>
        </p:spPr>
        <p:txBody>
          <a:bodyPr wrap="square" rtlCol="0">
            <a:spAutoFit/>
          </a:bodyPr>
          <a:lstStyle/>
          <a:p>
            <a:r>
              <a:rPr lang="en-US" sz="1600" dirty="0" smtClean="0"/>
              <a:t> Ken Musgrave</a:t>
            </a:r>
            <a:endParaRPr lang="en-US" sz="16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Why Ray Tracing is Great</a:t>
            </a:r>
            <a:endParaRPr lang="en-US" dirty="0"/>
          </a:p>
        </p:txBody>
      </p:sp>
      <p:sp>
        <p:nvSpPr>
          <p:cNvPr id="3" name="Content Placeholder 2"/>
          <p:cNvSpPr>
            <a:spLocks noGrp="1"/>
          </p:cNvSpPr>
          <p:nvPr>
            <p:ph idx="1"/>
          </p:nvPr>
        </p:nvSpPr>
        <p:spPr/>
        <p:txBody>
          <a:bodyPr/>
          <a:lstStyle/>
          <a:p>
            <a:r>
              <a:rPr lang="en-US" dirty="0" smtClean="0"/>
              <a:t>Sampling:  </a:t>
            </a:r>
            <a:r>
              <a:rPr lang="en-US" dirty="0" err="1" smtClean="0"/>
              <a:t>nonuniform</a:t>
            </a:r>
            <a:r>
              <a:rPr lang="en-US" dirty="0" smtClean="0"/>
              <a:t>, adaptive</a:t>
            </a:r>
            <a:endParaRPr lang="en-US" dirty="0"/>
          </a:p>
        </p:txBody>
      </p:sp>
      <p:sp>
        <p:nvSpPr>
          <p:cNvPr id="4" name="Rectangle 3"/>
          <p:cNvSpPr/>
          <p:nvPr/>
        </p:nvSpPr>
        <p:spPr>
          <a:xfrm>
            <a:off x="2286000" y="2667000"/>
            <a:ext cx="3276600" cy="3276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895600" y="3124200"/>
            <a:ext cx="228600" cy="22860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6" name="Oval 5"/>
          <p:cNvSpPr/>
          <p:nvPr/>
        </p:nvSpPr>
        <p:spPr>
          <a:xfrm>
            <a:off x="3581400" y="2819400"/>
            <a:ext cx="228600" cy="22860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7" name="Oval 6"/>
          <p:cNvSpPr/>
          <p:nvPr/>
        </p:nvSpPr>
        <p:spPr>
          <a:xfrm>
            <a:off x="4800600" y="3429000"/>
            <a:ext cx="228600" cy="22860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8" name="Oval 7"/>
          <p:cNvSpPr/>
          <p:nvPr/>
        </p:nvSpPr>
        <p:spPr>
          <a:xfrm>
            <a:off x="4419600" y="4191000"/>
            <a:ext cx="228600" cy="22860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9" name="Oval 8"/>
          <p:cNvSpPr/>
          <p:nvPr/>
        </p:nvSpPr>
        <p:spPr>
          <a:xfrm>
            <a:off x="2590800" y="5410200"/>
            <a:ext cx="228600" cy="22860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0" name="Oval 9"/>
          <p:cNvSpPr/>
          <p:nvPr/>
        </p:nvSpPr>
        <p:spPr>
          <a:xfrm>
            <a:off x="3200400" y="3886200"/>
            <a:ext cx="228600" cy="22860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1" name="Oval 10"/>
          <p:cNvSpPr/>
          <p:nvPr/>
        </p:nvSpPr>
        <p:spPr>
          <a:xfrm>
            <a:off x="5181600" y="4572000"/>
            <a:ext cx="228600" cy="22860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2" name="Oval 11"/>
          <p:cNvSpPr/>
          <p:nvPr/>
        </p:nvSpPr>
        <p:spPr>
          <a:xfrm>
            <a:off x="3962400" y="5029200"/>
            <a:ext cx="228600" cy="22860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Why Ray Tracing is Great</a:t>
            </a:r>
            <a:endParaRPr lang="en-US" dirty="0"/>
          </a:p>
        </p:txBody>
      </p:sp>
      <p:sp>
        <p:nvSpPr>
          <p:cNvPr id="3" name="Content Placeholder 2"/>
          <p:cNvSpPr>
            <a:spLocks noGrp="1"/>
          </p:cNvSpPr>
          <p:nvPr>
            <p:ph idx="1"/>
          </p:nvPr>
        </p:nvSpPr>
        <p:spPr/>
        <p:txBody>
          <a:bodyPr/>
          <a:lstStyle/>
          <a:p>
            <a:r>
              <a:rPr lang="en-US" dirty="0" smtClean="0"/>
              <a:t>Stochastic Effects</a:t>
            </a:r>
            <a:endParaRPr lang="en-US" dirty="0"/>
          </a:p>
        </p:txBody>
      </p:sp>
      <p:pic>
        <p:nvPicPr>
          <p:cNvPr id="4" name="Picture 3" descr="dof.jpg"/>
          <p:cNvPicPr>
            <a:picLocks noChangeAspect="1"/>
          </p:cNvPicPr>
          <p:nvPr/>
        </p:nvPicPr>
        <p:blipFill>
          <a:blip r:embed="rId3"/>
          <a:stretch>
            <a:fillRect/>
          </a:stretch>
        </p:blipFill>
        <p:spPr>
          <a:xfrm>
            <a:off x="4724400" y="1600200"/>
            <a:ext cx="3779518" cy="2362199"/>
          </a:xfrm>
          <a:prstGeom prst="rect">
            <a:avLst/>
          </a:prstGeom>
        </p:spPr>
      </p:pic>
      <p:pic>
        <p:nvPicPr>
          <p:cNvPr id="6" name="Picture 5" descr="Porter1984.png"/>
          <p:cNvPicPr>
            <a:picLocks noChangeAspect="1"/>
          </p:cNvPicPr>
          <p:nvPr/>
        </p:nvPicPr>
        <p:blipFill>
          <a:blip r:embed="rId4"/>
          <a:stretch>
            <a:fillRect/>
          </a:stretch>
        </p:blipFill>
        <p:spPr>
          <a:xfrm>
            <a:off x="838200" y="2286000"/>
            <a:ext cx="3606686" cy="3101379"/>
          </a:xfrm>
          <a:prstGeom prst="rect">
            <a:avLst/>
          </a:prstGeom>
        </p:spPr>
      </p:pic>
      <p:pic>
        <p:nvPicPr>
          <p:cNvPr id="7" name="Picture 6" descr="dof9.jpg"/>
          <p:cNvPicPr>
            <a:picLocks noChangeAspect="1"/>
          </p:cNvPicPr>
          <p:nvPr/>
        </p:nvPicPr>
        <p:blipFill>
          <a:blip r:embed="rId5"/>
          <a:stretch>
            <a:fillRect/>
          </a:stretch>
        </p:blipFill>
        <p:spPr>
          <a:xfrm>
            <a:off x="6019800" y="4114800"/>
            <a:ext cx="2514600" cy="2514600"/>
          </a:xfrm>
          <a:prstGeom prst="rect">
            <a:avLst/>
          </a:prstGeom>
        </p:spPr>
      </p:pic>
      <p:sp>
        <p:nvSpPr>
          <p:cNvPr id="8" name="TextBox 7"/>
          <p:cNvSpPr txBox="1"/>
          <p:nvPr/>
        </p:nvSpPr>
        <p:spPr>
          <a:xfrm>
            <a:off x="1219200" y="5486400"/>
            <a:ext cx="3276600" cy="584775"/>
          </a:xfrm>
          <a:prstGeom prst="rect">
            <a:avLst/>
          </a:prstGeom>
          <a:noFill/>
        </p:spPr>
        <p:txBody>
          <a:bodyPr wrap="square" rtlCol="0">
            <a:spAutoFit/>
          </a:bodyPr>
          <a:lstStyle/>
          <a:p>
            <a:pPr algn="r"/>
            <a:r>
              <a:rPr lang="en-US" sz="1600" dirty="0" smtClean="0"/>
              <a:t>by Tom Porter based on research by Rob Cook, Copyright 1984 Pixar</a:t>
            </a:r>
            <a:endParaRPr lang="en-US" sz="1600" dirty="0"/>
          </a:p>
        </p:txBody>
      </p:sp>
      <p:sp>
        <p:nvSpPr>
          <p:cNvPr id="9" name="TextBox 8"/>
          <p:cNvSpPr txBox="1"/>
          <p:nvPr/>
        </p:nvSpPr>
        <p:spPr>
          <a:xfrm>
            <a:off x="4648200" y="4038600"/>
            <a:ext cx="1752600" cy="338554"/>
          </a:xfrm>
          <a:prstGeom prst="rect">
            <a:avLst/>
          </a:prstGeom>
          <a:noFill/>
        </p:spPr>
        <p:txBody>
          <a:bodyPr wrap="square" rtlCol="0">
            <a:spAutoFit/>
          </a:bodyPr>
          <a:lstStyle/>
          <a:p>
            <a:r>
              <a:rPr lang="en-US" sz="1600" dirty="0" smtClean="0"/>
              <a:t>Matt Roberts</a:t>
            </a:r>
            <a:endParaRPr lang="en-US" sz="1600" dirty="0"/>
          </a:p>
        </p:txBody>
      </p:sp>
      <p:sp>
        <p:nvSpPr>
          <p:cNvPr id="10" name="TextBox 9"/>
          <p:cNvSpPr txBox="1"/>
          <p:nvPr/>
        </p:nvSpPr>
        <p:spPr>
          <a:xfrm>
            <a:off x="4572000" y="6248400"/>
            <a:ext cx="1752600" cy="338554"/>
          </a:xfrm>
          <a:prstGeom prst="rect">
            <a:avLst/>
          </a:prstGeom>
          <a:noFill/>
        </p:spPr>
        <p:txBody>
          <a:bodyPr wrap="square" rtlCol="0">
            <a:spAutoFit/>
          </a:bodyPr>
          <a:lstStyle/>
          <a:p>
            <a:r>
              <a:rPr lang="en-US" sz="1600" dirty="0" smtClean="0"/>
              <a:t>Jason </a:t>
            </a:r>
            <a:r>
              <a:rPr lang="en-US" sz="1600" dirty="0" err="1" smtClean="0"/>
              <a:t>Waltman</a:t>
            </a:r>
            <a:endParaRPr lang="en-US" sz="16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7148</TotalTime>
  <Words>4095</Words>
  <Application>Microsoft Office PowerPoint</Application>
  <PresentationFormat>On-screen Show (4:3)</PresentationFormat>
  <Paragraphs>426</Paragraphs>
  <Slides>64</Slides>
  <Notes>53</Notes>
  <HiddenSlides>0</HiddenSlides>
  <MMClips>0</MMClips>
  <ScaleCrop>false</ScaleCrop>
  <HeadingPairs>
    <vt:vector size="4" baseType="variant">
      <vt:variant>
        <vt:lpstr>Theme</vt:lpstr>
      </vt:variant>
      <vt:variant>
        <vt:i4>1</vt:i4>
      </vt:variant>
      <vt:variant>
        <vt:lpstr>Slide Titles</vt:lpstr>
      </vt:variant>
      <vt:variant>
        <vt:i4>64</vt:i4>
      </vt:variant>
    </vt:vector>
  </HeadingPairs>
  <TitlesOfParts>
    <vt:vector size="65" baseType="lpstr">
      <vt:lpstr>Office Theme</vt:lpstr>
      <vt:lpstr>Ray Tracing: Strengths and Opportunities</vt:lpstr>
      <vt:lpstr>Slide 2</vt:lpstr>
      <vt:lpstr>Why the Beveled Top?</vt:lpstr>
      <vt:lpstr>Why Ray Tracing is Great</vt:lpstr>
      <vt:lpstr>Why Ray Tracing is Great</vt:lpstr>
      <vt:lpstr>Why Ray Tracing is Great</vt:lpstr>
      <vt:lpstr>Why Ray Tracing is Great</vt:lpstr>
      <vt:lpstr>Why Ray Tracing is Great</vt:lpstr>
      <vt:lpstr>Why Ray Tracing is Great</vt:lpstr>
      <vt:lpstr>Why Ray Tracing is Great</vt:lpstr>
      <vt:lpstr>… is Great.</vt:lpstr>
      <vt:lpstr>And So Is Rasterization</vt:lpstr>
      <vt:lpstr>And So Is Rasterization</vt:lpstr>
      <vt:lpstr>And So Is Rasterization</vt:lpstr>
      <vt:lpstr>And So Is Rasterization</vt:lpstr>
      <vt:lpstr>And So Is Rasterization</vt:lpstr>
      <vt:lpstr>An Aside: SPD</vt:lpstr>
      <vt:lpstr>And So Is Rasterization</vt:lpstr>
      <vt:lpstr>Slide 19</vt:lpstr>
      <vt:lpstr>Where Rasterization Is</vt:lpstr>
      <vt:lpstr>Rasterization Shadows</vt:lpstr>
      <vt:lpstr>Rasterization Shadows</vt:lpstr>
      <vt:lpstr>Rasterization Depth of Field</vt:lpstr>
      <vt:lpstr>Common Theme: Buffers</vt:lpstr>
      <vt:lpstr>Opportunity: Buffers</vt:lpstr>
      <vt:lpstr>Rasterization Is Just That Simple…</vt:lpstr>
      <vt:lpstr>Strength of Ray Tracing: Simplicity</vt:lpstr>
      <vt:lpstr>Rasterization: Ray/Simple Object Intersection</vt:lpstr>
      <vt:lpstr>Rasterization: Ray/Object Intersection</vt:lpstr>
      <vt:lpstr>Ray/More Complex Object Intersection</vt:lpstr>
      <vt:lpstr>Ray/More Complex Object Intersection</vt:lpstr>
      <vt:lpstr>Ray/Even More Complex Object Intersection</vt:lpstr>
      <vt:lpstr>Slide 33</vt:lpstr>
      <vt:lpstr>Interactive Rendering</vt:lpstr>
      <vt:lpstr>Where Interactive Ray Tracing Is</vt:lpstr>
      <vt:lpstr>Display Trends</vt:lpstr>
      <vt:lpstr>Scenes are more complex</vt:lpstr>
      <vt:lpstr>Strength of RT: Scene Complexity</vt:lpstr>
      <vt:lpstr>Interactive Rendering</vt:lpstr>
      <vt:lpstr>Challenge: Constant Cost</vt:lpstr>
      <vt:lpstr>Strength of Ray Tracing: no API</vt:lpstr>
      <vt:lpstr>Slide 42</vt:lpstr>
      <vt:lpstr>Modern Processor Trends</vt:lpstr>
      <vt:lpstr>The Three Walls</vt:lpstr>
      <vt:lpstr>Spending Transistors</vt:lpstr>
      <vt:lpstr>Ray Tracing: Massively Parallel</vt:lpstr>
      <vt:lpstr>Memory &amp; Latency</vt:lpstr>
      <vt:lpstr>Opportunity: Latency Hiding</vt:lpstr>
      <vt:lpstr>GPUs: Upstream over Time</vt:lpstr>
      <vt:lpstr>Wheel of Reincarnation</vt:lpstr>
      <vt:lpstr>The Future: The Easy Predictions</vt:lpstr>
      <vt:lpstr>Slide 52</vt:lpstr>
      <vt:lpstr>Rasterization/Ray Tracing Hybrids</vt:lpstr>
      <vt:lpstr>Rasterization/Ray Tracing Hybrids</vt:lpstr>
      <vt:lpstr>Other Futures</vt:lpstr>
      <vt:lpstr>Jet packs, underwater cities,…</vt:lpstr>
      <vt:lpstr>Why the Beveled Top?</vt:lpstr>
      <vt:lpstr>Slide 58</vt:lpstr>
      <vt:lpstr>Strength of Ray Tracing: It’s Right</vt:lpstr>
      <vt:lpstr>The Dangers of Ray Tracing</vt:lpstr>
      <vt:lpstr>The Dangers of Ray Tracing</vt:lpstr>
      <vt:lpstr>I3D Call For Participation</vt:lpstr>
      <vt:lpstr>leftovers</vt:lpstr>
      <vt:lpstr>Further Reading (Hardware)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Eric Haines</dc:creator>
  <cp:lastModifiedBy>Autodesk, Inc.</cp:lastModifiedBy>
  <cp:revision>454</cp:revision>
  <dcterms:created xsi:type="dcterms:W3CDTF">2008-06-27T00:03:09Z</dcterms:created>
  <dcterms:modified xsi:type="dcterms:W3CDTF">2008-08-10T18:26:07Z</dcterms:modified>
</cp:coreProperties>
</file>