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865" r:id="rId5"/>
    <p:sldId id="897" r:id="rId6"/>
    <p:sldId id="871" r:id="rId7"/>
    <p:sldId id="879" r:id="rId8"/>
    <p:sldId id="867" r:id="rId9"/>
    <p:sldId id="895" r:id="rId10"/>
    <p:sldId id="896" r:id="rId11"/>
    <p:sldId id="870" r:id="rId12"/>
    <p:sldId id="902" r:id="rId13"/>
    <p:sldId id="911" r:id="rId14"/>
    <p:sldId id="908" r:id="rId15"/>
    <p:sldId id="872" r:id="rId16"/>
    <p:sldId id="878" r:id="rId17"/>
    <p:sldId id="890" r:id="rId18"/>
    <p:sldId id="915" r:id="rId19"/>
    <p:sldId id="916" r:id="rId20"/>
    <p:sldId id="914" r:id="rId21"/>
    <p:sldId id="909" r:id="rId22"/>
    <p:sldId id="892" r:id="rId23"/>
    <p:sldId id="900" r:id="rId24"/>
    <p:sldId id="875" r:id="rId25"/>
    <p:sldId id="918" r:id="rId26"/>
    <p:sldId id="921" r:id="rId27"/>
    <p:sldId id="920" r:id="rId28"/>
    <p:sldId id="876" r:id="rId29"/>
    <p:sldId id="912" r:id="rId30"/>
    <p:sldId id="884" r:id="rId31"/>
    <p:sldId id="885" r:id="rId32"/>
    <p:sldId id="886" r:id="rId33"/>
    <p:sldId id="888" r:id="rId34"/>
    <p:sldId id="883" r:id="rId35"/>
    <p:sldId id="887" r:id="rId36"/>
    <p:sldId id="903" r:id="rId37"/>
    <p:sldId id="910" r:id="rId38"/>
    <p:sldId id="904" r:id="rId39"/>
    <p:sldId id="901" r:id="rId40"/>
    <p:sldId id="917"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000"/>
    <a:srgbClr val="0000C8"/>
    <a:srgbClr val="00C800"/>
    <a:srgbClr val="FF0000"/>
    <a:srgbClr val="0000FF"/>
    <a:srgbClr val="00FF00"/>
    <a:srgbClr val="4AFF03"/>
    <a:srgbClr val="5C5C5C"/>
    <a:srgbClr val="00682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E6A4C-7CD7-4500-AD04-197697FF8087}" v="459" dt="2025-08-10T21:36:29.3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67" autoAdjust="0"/>
  </p:normalViewPr>
  <p:slideViewPr>
    <p:cSldViewPr snapToGrid="0">
      <p:cViewPr varScale="1">
        <p:scale>
          <a:sx n="90" d="100"/>
          <a:sy n="90" d="100"/>
        </p:scale>
        <p:origin x="1356" y="30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ago Sousa" userId="81216c20f1cde972" providerId="Windows Live" clId="Web-{20A99D07-B988-4E6F-AC1C-E163BC7766BB}"/>
    <pc:docChg chg="addSld modSld">
      <pc:chgData name="Tiago Sousa" userId="81216c20f1cde972" providerId="Windows Live" clId="Web-{20A99D07-B988-4E6F-AC1C-E163BC7766BB}" dt="2025-06-17T21:28:43.906" v="175"/>
      <pc:docMkLst>
        <pc:docMk/>
      </pc:docMkLst>
      <pc:sldChg chg="modNotes">
        <pc:chgData name="Tiago Sousa" userId="81216c20f1cde972" providerId="Windows Live" clId="Web-{20A99D07-B988-4E6F-AC1C-E163BC7766BB}" dt="2025-06-17T21:28:41.718" v="93"/>
        <pc:sldMkLst>
          <pc:docMk/>
          <pc:sldMk cId="61227353" sldId="881"/>
        </pc:sldMkLst>
      </pc:sldChg>
      <pc:sldChg chg="addSp delSp modSp">
        <pc:chgData name="Tiago Sousa" userId="81216c20f1cde972" providerId="Windows Live" clId="Web-{20A99D07-B988-4E6F-AC1C-E163BC7766BB}" dt="2025-06-17T21:08:15.179" v="6" actId="1076"/>
        <pc:sldMkLst>
          <pc:docMk/>
          <pc:sldMk cId="852792461" sldId="886"/>
        </pc:sldMkLst>
      </pc:sldChg>
      <pc:sldChg chg="addSp delSp modSp modNotes">
        <pc:chgData name="Tiago Sousa" userId="81216c20f1cde972" providerId="Windows Live" clId="Web-{20A99D07-B988-4E6F-AC1C-E163BC7766BB}" dt="2025-06-17T21:28:41.812" v="94" actId="1076"/>
        <pc:sldMkLst>
          <pc:docMk/>
          <pc:sldMk cId="217127680" sldId="888"/>
        </pc:sldMkLst>
      </pc:sldChg>
      <pc:sldChg chg="add replId modNotes">
        <pc:chgData name="Tiago Sousa" userId="81216c20f1cde972" providerId="Windows Live" clId="Web-{20A99D07-B988-4E6F-AC1C-E163BC7766BB}" dt="2025-06-17T21:28:43.906" v="175"/>
        <pc:sldMkLst>
          <pc:docMk/>
          <pc:sldMk cId="2387349850" sldId="894"/>
        </pc:sldMkLst>
      </pc:sldChg>
    </pc:docChg>
  </pc:docChgLst>
  <pc:docChgLst>
    <pc:chgData name="Tiago Sousa" userId="81216c20f1cde972" providerId="Windows Live" clId="Web-{A75A0EA2-F300-414B-BCFB-3D886CB389E3}"/>
    <pc:docChg chg="modSld">
      <pc:chgData name="Tiago Sousa" userId="81216c20f1cde972" providerId="Windows Live" clId="Web-{A75A0EA2-F300-414B-BCFB-3D886CB389E3}" dt="2025-06-17T20:25:51.115" v="7"/>
      <pc:docMkLst>
        <pc:docMk/>
      </pc:docMkLst>
      <pc:sldChg chg="addSp delSp modSp">
        <pc:chgData name="Tiago Sousa" userId="81216c20f1cde972" providerId="Windows Live" clId="Web-{A75A0EA2-F300-414B-BCFB-3D886CB389E3}" dt="2025-06-17T20:25:51.115" v="7"/>
        <pc:sldMkLst>
          <pc:docMk/>
          <pc:sldMk cId="61227353" sldId="881"/>
        </pc:sldMkLst>
      </pc:sldChg>
    </pc:docChg>
  </pc:docChgLst>
  <pc:docChgLst>
    <pc:chgData name="Tiago Sousa" userId="81216c20f1cde972" providerId="Windows Live" clId="Web-{E2DCD9FA-F26F-4397-8B46-78A33C82FDEA}"/>
    <pc:docChg chg="addSld modSld">
      <pc:chgData name="Tiago Sousa" userId="81216c20f1cde972" providerId="Windows Live" clId="Web-{E2DCD9FA-F26F-4397-8B46-78A33C82FDEA}" dt="2025-06-17T19:54:06.758" v="1458"/>
      <pc:docMkLst>
        <pc:docMk/>
      </pc:docMkLst>
      <pc:sldChg chg="modSp">
        <pc:chgData name="Tiago Sousa" userId="81216c20f1cde972" providerId="Windows Live" clId="Web-{E2DCD9FA-F26F-4397-8B46-78A33C82FDEA}" dt="2025-06-17T19:29:27.223" v="571" actId="20577"/>
        <pc:sldMkLst>
          <pc:docMk/>
          <pc:sldMk cId="2543151832" sldId="871"/>
        </pc:sldMkLst>
      </pc:sldChg>
      <pc:sldChg chg="addSp delSp modSp modNotes">
        <pc:chgData name="Tiago Sousa" userId="81216c20f1cde972" providerId="Windows Live" clId="Web-{E2DCD9FA-F26F-4397-8B46-78A33C82FDEA}" dt="2025-06-17T19:48:04.226" v="1122"/>
        <pc:sldMkLst>
          <pc:docMk/>
          <pc:sldMk cId="711483966" sldId="872"/>
        </pc:sldMkLst>
      </pc:sldChg>
      <pc:sldChg chg="modSp modNotes">
        <pc:chgData name="Tiago Sousa" userId="81216c20f1cde972" providerId="Windows Live" clId="Web-{E2DCD9FA-F26F-4397-8B46-78A33C82FDEA}" dt="2025-06-17T19:54:05.102" v="1457" actId="20577"/>
        <pc:sldMkLst>
          <pc:docMk/>
          <pc:sldMk cId="3797075439" sldId="877"/>
        </pc:sldMkLst>
      </pc:sldChg>
      <pc:sldChg chg="modSp">
        <pc:chgData name="Tiago Sousa" userId="81216c20f1cde972" providerId="Windows Live" clId="Web-{E2DCD9FA-F26F-4397-8B46-78A33C82FDEA}" dt="2025-06-17T19:18:00.300" v="389" actId="20577"/>
        <pc:sldMkLst>
          <pc:docMk/>
          <pc:sldMk cId="3546114920" sldId="878"/>
        </pc:sldMkLst>
      </pc:sldChg>
      <pc:sldChg chg="addSp delSp modSp modNotes">
        <pc:chgData name="Tiago Sousa" userId="81216c20f1cde972" providerId="Windows Live" clId="Web-{E2DCD9FA-F26F-4397-8B46-78A33C82FDEA}" dt="2025-06-17T19:34:46.224" v="704" actId="20577"/>
        <pc:sldMkLst>
          <pc:docMk/>
          <pc:sldMk cId="1747257619" sldId="879"/>
        </pc:sldMkLst>
      </pc:sldChg>
      <pc:sldChg chg="modSp modNotes">
        <pc:chgData name="Tiago Sousa" userId="81216c20f1cde972" providerId="Windows Live" clId="Web-{E2DCD9FA-F26F-4397-8B46-78A33C82FDEA}" dt="2025-06-17T19:47:12.914" v="1083" actId="20577"/>
        <pc:sldMkLst>
          <pc:docMk/>
          <pc:sldMk cId="435715347" sldId="880"/>
        </pc:sldMkLst>
      </pc:sldChg>
      <pc:sldChg chg="addSp delSp modSp add replId">
        <pc:chgData name="Tiago Sousa" userId="81216c20f1cde972" providerId="Windows Live" clId="Web-{E2DCD9FA-F26F-4397-8B46-78A33C82FDEA}" dt="2025-06-17T19:17:56.174" v="387" actId="20577"/>
        <pc:sldMkLst>
          <pc:docMk/>
          <pc:sldMk cId="1517413066" sldId="889"/>
        </pc:sldMkLst>
      </pc:sldChg>
      <pc:sldChg chg="addSp modSp add replId modNotes">
        <pc:chgData name="Tiago Sousa" userId="81216c20f1cde972" providerId="Windows Live" clId="Web-{E2DCD9FA-F26F-4397-8B46-78A33C82FDEA}" dt="2025-06-17T19:33:41.630" v="682"/>
        <pc:sldMkLst>
          <pc:docMk/>
          <pc:sldMk cId="3899072698" sldId="890"/>
        </pc:sldMkLst>
      </pc:sldChg>
      <pc:sldChg chg="add replId">
        <pc:chgData name="Tiago Sousa" userId="81216c20f1cde972" providerId="Windows Live" clId="Web-{E2DCD9FA-F26F-4397-8B46-78A33C82FDEA}" dt="2025-06-17T19:54:06.758" v="1458"/>
        <pc:sldMkLst>
          <pc:docMk/>
          <pc:sldMk cId="108750621" sldId="891"/>
        </pc:sldMkLst>
      </pc:sldChg>
    </pc:docChg>
  </pc:docChgLst>
  <pc:docChgLst>
    <pc:chgData name="Tiago Sousa" userId="81216c20f1cde972" providerId="LiveId" clId="{AE4E6A4C-7CD7-4500-AD04-197697FF8087}"/>
    <pc:docChg chg="undo custSel modSld modMainMaster">
      <pc:chgData name="Tiago Sousa" userId="81216c20f1cde972" providerId="LiveId" clId="{AE4E6A4C-7CD7-4500-AD04-197697FF8087}" dt="2025-08-14T10:10:53.419" v="1034" actId="20577"/>
      <pc:docMkLst>
        <pc:docMk/>
      </pc:docMkLst>
      <pc:sldChg chg="modSp mod">
        <pc:chgData name="Tiago Sousa" userId="81216c20f1cde972" providerId="LiveId" clId="{AE4E6A4C-7CD7-4500-AD04-197697FF8087}" dt="2025-08-10T08:14:39.349" v="92" actId="404"/>
        <pc:sldMkLst>
          <pc:docMk/>
          <pc:sldMk cId="4049812556" sldId="865"/>
        </pc:sldMkLst>
        <pc:spChg chg="mod">
          <ac:chgData name="Tiago Sousa" userId="81216c20f1cde972" providerId="LiveId" clId="{AE4E6A4C-7CD7-4500-AD04-197697FF8087}" dt="2025-08-10T08:14:39.349" v="92" actId="404"/>
          <ac:spMkLst>
            <pc:docMk/>
            <pc:sldMk cId="4049812556" sldId="865"/>
            <ac:spMk id="3" creationId="{6956C5F6-F98A-7945-55BA-F15B07F2F095}"/>
          </ac:spMkLst>
        </pc:spChg>
      </pc:sldChg>
      <pc:sldChg chg="delSp modSp mod delAnim">
        <pc:chgData name="Tiago Sousa" userId="81216c20f1cde972" providerId="LiveId" clId="{AE4E6A4C-7CD7-4500-AD04-197697FF8087}" dt="2025-08-10T21:35:50.398" v="722" actId="20577"/>
        <pc:sldMkLst>
          <pc:docMk/>
          <pc:sldMk cId="2676594845" sldId="870"/>
        </pc:sldMkLst>
        <pc:spChg chg="mod">
          <ac:chgData name="Tiago Sousa" userId="81216c20f1cde972" providerId="LiveId" clId="{AE4E6A4C-7CD7-4500-AD04-197697FF8087}" dt="2025-08-10T21:35:50.398" v="722" actId="20577"/>
          <ac:spMkLst>
            <pc:docMk/>
            <pc:sldMk cId="2676594845" sldId="870"/>
            <ac:spMk id="5" creationId="{4CA1D9F3-EF5A-75FE-13D0-4C6EC40BD6BF}"/>
          </ac:spMkLst>
        </pc:spChg>
        <pc:picChg chg="mod">
          <ac:chgData name="Tiago Sousa" userId="81216c20f1cde972" providerId="LiveId" clId="{AE4E6A4C-7CD7-4500-AD04-197697FF8087}" dt="2025-08-10T21:35:29.403" v="721" actId="1076"/>
          <ac:picMkLst>
            <pc:docMk/>
            <pc:sldMk cId="2676594845" sldId="870"/>
            <ac:picMk id="11" creationId="{CEB05863-159F-B140-78B4-E73A91F639D4}"/>
          </ac:picMkLst>
        </pc:picChg>
        <pc:picChg chg="mod">
          <ac:chgData name="Tiago Sousa" userId="81216c20f1cde972" providerId="LiveId" clId="{AE4E6A4C-7CD7-4500-AD04-197697FF8087}" dt="2025-08-10T21:35:18.461" v="720" actId="1076"/>
          <ac:picMkLst>
            <pc:docMk/>
            <pc:sldMk cId="2676594845" sldId="870"/>
            <ac:picMk id="13" creationId="{4CC16ACC-CA76-DF1C-37F5-D01085788CA5}"/>
          </ac:picMkLst>
        </pc:picChg>
      </pc:sldChg>
      <pc:sldChg chg="modNotesTx">
        <pc:chgData name="Tiago Sousa" userId="81216c20f1cde972" providerId="LiveId" clId="{AE4E6A4C-7CD7-4500-AD04-197697FF8087}" dt="2025-08-14T10:10:53.419" v="1034" actId="20577"/>
        <pc:sldMkLst>
          <pc:docMk/>
          <pc:sldMk cId="1726589024" sldId="883"/>
        </pc:sldMkLst>
      </pc:sldChg>
      <pc:sldChg chg="modSp mod">
        <pc:chgData name="Tiago Sousa" userId="81216c20f1cde972" providerId="LiveId" clId="{AE4E6A4C-7CD7-4500-AD04-197697FF8087}" dt="2025-08-10T08:18:03.199" v="157" actId="20577"/>
        <pc:sldMkLst>
          <pc:docMk/>
          <pc:sldMk cId="1889947295" sldId="885"/>
        </pc:sldMkLst>
        <pc:spChg chg="mod">
          <ac:chgData name="Tiago Sousa" userId="81216c20f1cde972" providerId="LiveId" clId="{AE4E6A4C-7CD7-4500-AD04-197697FF8087}" dt="2025-08-10T08:18:03.199" v="157" actId="20577"/>
          <ac:spMkLst>
            <pc:docMk/>
            <pc:sldMk cId="1889947295" sldId="885"/>
            <ac:spMk id="5" creationId="{9B1BD31A-03DE-5B7A-A021-B30F340AC4B5}"/>
          </ac:spMkLst>
        </pc:spChg>
      </pc:sldChg>
      <pc:sldChg chg="modSp mod">
        <pc:chgData name="Tiago Sousa" userId="81216c20f1cde972" providerId="LiveId" clId="{AE4E6A4C-7CD7-4500-AD04-197697FF8087}" dt="2025-08-14T10:09:21.838" v="911" actId="403"/>
        <pc:sldMkLst>
          <pc:docMk/>
          <pc:sldMk cId="852792461" sldId="886"/>
        </pc:sldMkLst>
        <pc:spChg chg="mod">
          <ac:chgData name="Tiago Sousa" userId="81216c20f1cde972" providerId="LiveId" clId="{AE4E6A4C-7CD7-4500-AD04-197697FF8087}" dt="2025-08-14T10:09:21.838" v="911" actId="403"/>
          <ac:spMkLst>
            <pc:docMk/>
            <pc:sldMk cId="852792461" sldId="886"/>
            <ac:spMk id="5" creationId="{4F9248A4-9476-75F2-8124-6F4719E2FED0}"/>
          </ac:spMkLst>
        </pc:spChg>
      </pc:sldChg>
      <pc:sldChg chg="modNotesTx">
        <pc:chgData name="Tiago Sousa" userId="81216c20f1cde972" providerId="LiveId" clId="{AE4E6A4C-7CD7-4500-AD04-197697FF8087}" dt="2025-08-10T09:10:13.898" v="607" actId="20577"/>
        <pc:sldMkLst>
          <pc:docMk/>
          <pc:sldMk cId="3082122297" sldId="892"/>
        </pc:sldMkLst>
      </pc:sldChg>
      <pc:sldChg chg="modSp modNotesTx">
        <pc:chgData name="Tiago Sousa" userId="81216c20f1cde972" providerId="LiveId" clId="{AE4E6A4C-7CD7-4500-AD04-197697FF8087}" dt="2025-08-10T09:06:49.720" v="336" actId="20577"/>
        <pc:sldMkLst>
          <pc:docMk/>
          <pc:sldMk cId="2612742102" sldId="900"/>
        </pc:sldMkLst>
        <pc:spChg chg="mod">
          <ac:chgData name="Tiago Sousa" userId="81216c20f1cde972" providerId="LiveId" clId="{AE4E6A4C-7CD7-4500-AD04-197697FF8087}" dt="2025-08-10T09:04:03.907" v="188" actId="20577"/>
          <ac:spMkLst>
            <pc:docMk/>
            <pc:sldMk cId="2612742102" sldId="900"/>
            <ac:spMk id="5" creationId="{A02FD85D-EB7E-1810-3491-7A2EFF0CF327}"/>
          </ac:spMkLst>
        </pc:spChg>
      </pc:sldChg>
      <pc:sldChg chg="modAnim">
        <pc:chgData name="Tiago Sousa" userId="81216c20f1cde972" providerId="LiveId" clId="{AE4E6A4C-7CD7-4500-AD04-197697FF8087}" dt="2025-08-10T21:36:29.325" v="723"/>
        <pc:sldMkLst>
          <pc:docMk/>
          <pc:sldMk cId="43599820" sldId="902"/>
        </pc:sldMkLst>
      </pc:sldChg>
      <pc:sldChg chg="modSp">
        <pc:chgData name="Tiago Sousa" userId="81216c20f1cde972" providerId="LiveId" clId="{AE4E6A4C-7CD7-4500-AD04-197697FF8087}" dt="2025-08-10T07:47:50.713" v="0"/>
        <pc:sldMkLst>
          <pc:docMk/>
          <pc:sldMk cId="481682856" sldId="904"/>
        </pc:sldMkLst>
        <pc:spChg chg="mod">
          <ac:chgData name="Tiago Sousa" userId="81216c20f1cde972" providerId="LiveId" clId="{AE4E6A4C-7CD7-4500-AD04-197697FF8087}" dt="2025-08-10T07:47:50.713" v="0"/>
          <ac:spMkLst>
            <pc:docMk/>
            <pc:sldMk cId="481682856" sldId="904"/>
            <ac:spMk id="6" creationId="{FC4B7319-8AFF-4215-25E6-1B725836E00E}"/>
          </ac:spMkLst>
        </pc:spChg>
      </pc:sldChg>
      <pc:sldChg chg="addSp delSp modSp mod">
        <pc:chgData name="Tiago Sousa" userId="81216c20f1cde972" providerId="LiveId" clId="{AE4E6A4C-7CD7-4500-AD04-197697FF8087}" dt="2025-08-10T21:33:05.891" v="719" actId="1036"/>
        <pc:sldMkLst>
          <pc:docMk/>
          <pc:sldMk cId="4236335596" sldId="908"/>
        </pc:sldMkLst>
        <pc:spChg chg="mod">
          <ac:chgData name="Tiago Sousa" userId="81216c20f1cde972" providerId="LiveId" clId="{AE4E6A4C-7CD7-4500-AD04-197697FF8087}" dt="2025-08-10T21:33:05.891" v="719" actId="1036"/>
          <ac:spMkLst>
            <pc:docMk/>
            <pc:sldMk cId="4236335596" sldId="908"/>
            <ac:spMk id="6" creationId="{68AF2A7F-8F7D-62B7-D57F-E95AB02966FC}"/>
          </ac:spMkLst>
        </pc:spChg>
        <pc:spChg chg="mod">
          <ac:chgData name="Tiago Sousa" userId="81216c20f1cde972" providerId="LiveId" clId="{AE4E6A4C-7CD7-4500-AD04-197697FF8087}" dt="2025-08-10T21:33:05.891" v="719" actId="1036"/>
          <ac:spMkLst>
            <pc:docMk/>
            <pc:sldMk cId="4236335596" sldId="908"/>
            <ac:spMk id="8" creationId="{DDB89152-CD49-3590-0E75-5D0CC9331443}"/>
          </ac:spMkLst>
        </pc:spChg>
        <pc:spChg chg="mod">
          <ac:chgData name="Tiago Sousa" userId="81216c20f1cde972" providerId="LiveId" clId="{AE4E6A4C-7CD7-4500-AD04-197697FF8087}" dt="2025-08-10T21:33:05.891" v="719" actId="1036"/>
          <ac:spMkLst>
            <pc:docMk/>
            <pc:sldMk cId="4236335596" sldId="908"/>
            <ac:spMk id="9" creationId="{A86BDED7-6BA4-A1EB-69F3-5AB07DA7D286}"/>
          </ac:spMkLst>
        </pc:spChg>
        <pc:spChg chg="mod">
          <ac:chgData name="Tiago Sousa" userId="81216c20f1cde972" providerId="LiveId" clId="{AE4E6A4C-7CD7-4500-AD04-197697FF8087}" dt="2025-08-10T21:33:05.891" v="719" actId="1036"/>
          <ac:spMkLst>
            <pc:docMk/>
            <pc:sldMk cId="4236335596" sldId="908"/>
            <ac:spMk id="11" creationId="{A1A7B9B1-F6F8-C8FC-D635-29BC00FACAA2}"/>
          </ac:spMkLst>
        </pc:spChg>
        <pc:spChg chg="mod">
          <ac:chgData name="Tiago Sousa" userId="81216c20f1cde972" providerId="LiveId" clId="{AE4E6A4C-7CD7-4500-AD04-197697FF8087}" dt="2025-08-10T21:33:05.891" v="719" actId="1036"/>
          <ac:spMkLst>
            <pc:docMk/>
            <pc:sldMk cId="4236335596" sldId="908"/>
            <ac:spMk id="12" creationId="{8F13008D-2ACB-5740-4DC4-6A4C2081C43D}"/>
          </ac:spMkLst>
        </pc:spChg>
        <pc:spChg chg="mod">
          <ac:chgData name="Tiago Sousa" userId="81216c20f1cde972" providerId="LiveId" clId="{AE4E6A4C-7CD7-4500-AD04-197697FF8087}" dt="2025-08-10T21:33:05.891" v="719" actId="1036"/>
          <ac:spMkLst>
            <pc:docMk/>
            <pc:sldMk cId="4236335596" sldId="908"/>
            <ac:spMk id="13" creationId="{13C4525E-549A-2007-D93E-4053E347A70A}"/>
          </ac:spMkLst>
        </pc:spChg>
        <pc:spChg chg="mod">
          <ac:chgData name="Tiago Sousa" userId="81216c20f1cde972" providerId="LiveId" clId="{AE4E6A4C-7CD7-4500-AD04-197697FF8087}" dt="2025-08-10T21:33:05.891" v="719" actId="1036"/>
          <ac:spMkLst>
            <pc:docMk/>
            <pc:sldMk cId="4236335596" sldId="908"/>
            <ac:spMk id="15" creationId="{09540B9D-2F5F-3F85-F13F-4F79074CBB72}"/>
          </ac:spMkLst>
        </pc:spChg>
        <pc:spChg chg="mod">
          <ac:chgData name="Tiago Sousa" userId="81216c20f1cde972" providerId="LiveId" clId="{AE4E6A4C-7CD7-4500-AD04-197697FF8087}" dt="2025-08-10T21:33:05.891" v="719" actId="1036"/>
          <ac:spMkLst>
            <pc:docMk/>
            <pc:sldMk cId="4236335596" sldId="908"/>
            <ac:spMk id="20" creationId="{EA60F0AA-ED8C-823F-5B24-FE2A7A7AEC33}"/>
          </ac:spMkLst>
        </pc:spChg>
        <pc:spChg chg="mod">
          <ac:chgData name="Tiago Sousa" userId="81216c20f1cde972" providerId="LiveId" clId="{AE4E6A4C-7CD7-4500-AD04-197697FF8087}" dt="2025-08-10T21:33:05.891" v="719" actId="1036"/>
          <ac:spMkLst>
            <pc:docMk/>
            <pc:sldMk cId="4236335596" sldId="908"/>
            <ac:spMk id="22" creationId="{C056CA33-5B75-6717-915E-AAC519004F53}"/>
          </ac:spMkLst>
        </pc:spChg>
        <pc:spChg chg="mod">
          <ac:chgData name="Tiago Sousa" userId="81216c20f1cde972" providerId="LiveId" clId="{AE4E6A4C-7CD7-4500-AD04-197697FF8087}" dt="2025-08-10T21:33:05.891" v="719" actId="1036"/>
          <ac:spMkLst>
            <pc:docMk/>
            <pc:sldMk cId="4236335596" sldId="908"/>
            <ac:spMk id="35" creationId="{411B3C01-A292-98BB-820D-56F34CC63703}"/>
          </ac:spMkLst>
        </pc:spChg>
      </pc:sldChg>
      <pc:sldChg chg="modNotesTx">
        <pc:chgData name="Tiago Sousa" userId="81216c20f1cde972" providerId="LiveId" clId="{AE4E6A4C-7CD7-4500-AD04-197697FF8087}" dt="2025-08-14T09:57:09.432" v="882" actId="20577"/>
        <pc:sldMkLst>
          <pc:docMk/>
          <pc:sldMk cId="3958180534" sldId="912"/>
        </pc:sldMkLst>
      </pc:sldChg>
      <pc:sldChg chg="modSp mod">
        <pc:chgData name="Tiago Sousa" userId="81216c20f1cde972" providerId="LiveId" clId="{AE4E6A4C-7CD7-4500-AD04-197697FF8087}" dt="2025-08-14T10:10:20.686" v="1005" actId="20577"/>
        <pc:sldMkLst>
          <pc:docMk/>
          <pc:sldMk cId="681896662" sldId="917"/>
        </pc:sldMkLst>
        <pc:spChg chg="mod">
          <ac:chgData name="Tiago Sousa" userId="81216c20f1cde972" providerId="LiveId" clId="{AE4E6A4C-7CD7-4500-AD04-197697FF8087}" dt="2025-08-14T10:10:20.686" v="1005" actId="20577"/>
          <ac:spMkLst>
            <pc:docMk/>
            <pc:sldMk cId="681896662" sldId="917"/>
            <ac:spMk id="5" creationId="{601CA5F9-EDD2-0A0A-D8FE-E10F277B419D}"/>
          </ac:spMkLst>
        </pc:spChg>
      </pc:sldChg>
      <pc:sldMasterChg chg="modSldLayout">
        <pc:chgData name="Tiago Sousa" userId="81216c20f1cde972" providerId="LiveId" clId="{AE4E6A4C-7CD7-4500-AD04-197697FF8087}" dt="2025-08-10T08:15:12.283" v="95" actId="404"/>
        <pc:sldMasterMkLst>
          <pc:docMk/>
          <pc:sldMasterMk cId="2054250006" sldId="2147483648"/>
        </pc:sldMasterMkLst>
        <pc:sldLayoutChg chg="modSp mod">
          <pc:chgData name="Tiago Sousa" userId="81216c20f1cde972" providerId="LiveId" clId="{AE4E6A4C-7CD7-4500-AD04-197697FF8087}" dt="2025-08-10T08:15:06.618" v="94" actId="404"/>
          <pc:sldLayoutMkLst>
            <pc:docMk/>
            <pc:sldMasterMk cId="2054250006" sldId="2147483648"/>
            <pc:sldLayoutMk cId="176793700" sldId="2147483650"/>
          </pc:sldLayoutMkLst>
          <pc:spChg chg="mod">
            <ac:chgData name="Tiago Sousa" userId="81216c20f1cde972" providerId="LiveId" clId="{AE4E6A4C-7CD7-4500-AD04-197697FF8087}" dt="2025-08-10T08:15:06.618" v="94" actId="404"/>
            <ac:spMkLst>
              <pc:docMk/>
              <pc:sldMasterMk cId="2054250006" sldId="2147483648"/>
              <pc:sldLayoutMk cId="176793700" sldId="2147483650"/>
              <ac:spMk id="7" creationId="{BDB357B9-8920-BC82-4BC1-5B87E2A10265}"/>
            </ac:spMkLst>
          </pc:spChg>
          <pc:picChg chg="mod">
            <ac:chgData name="Tiago Sousa" userId="81216c20f1cde972" providerId="LiveId" clId="{AE4E6A4C-7CD7-4500-AD04-197697FF8087}" dt="2025-08-10T08:07:10.556" v="6" actId="1076"/>
            <ac:picMkLst>
              <pc:docMk/>
              <pc:sldMasterMk cId="2054250006" sldId="2147483648"/>
              <pc:sldLayoutMk cId="176793700" sldId="2147483650"/>
              <ac:picMk id="8" creationId="{3A539B66-A963-29E5-6C32-9821E92395CF}"/>
            </ac:picMkLst>
          </pc:picChg>
        </pc:sldLayoutChg>
        <pc:sldLayoutChg chg="addSp delSp modSp mod">
          <pc:chgData name="Tiago Sousa" userId="81216c20f1cde972" providerId="LiveId" clId="{AE4E6A4C-7CD7-4500-AD04-197697FF8087}" dt="2025-08-10T08:14:59.350" v="93" actId="404"/>
          <pc:sldLayoutMkLst>
            <pc:docMk/>
            <pc:sldMasterMk cId="2054250006" sldId="2147483648"/>
            <pc:sldLayoutMk cId="1401832099" sldId="2147483651"/>
          </pc:sldLayoutMkLst>
          <pc:spChg chg="add mod">
            <ac:chgData name="Tiago Sousa" userId="81216c20f1cde972" providerId="LiveId" clId="{AE4E6A4C-7CD7-4500-AD04-197697FF8087}" dt="2025-08-10T07:47:51.863" v="1"/>
            <ac:spMkLst>
              <pc:docMk/>
              <pc:sldMasterMk cId="2054250006" sldId="2147483648"/>
              <pc:sldLayoutMk cId="1401832099" sldId="2147483651"/>
              <ac:spMk id="5" creationId="{B3E179D9-8CB1-CAD1-4E10-2A79DCC70920}"/>
            </ac:spMkLst>
          </pc:spChg>
          <pc:spChg chg="mod">
            <ac:chgData name="Tiago Sousa" userId="81216c20f1cde972" providerId="LiveId" clId="{AE4E6A4C-7CD7-4500-AD04-197697FF8087}" dt="2025-08-10T08:14:59.350" v="93" actId="404"/>
            <ac:spMkLst>
              <pc:docMk/>
              <pc:sldMasterMk cId="2054250006" sldId="2147483648"/>
              <pc:sldLayoutMk cId="1401832099" sldId="2147483651"/>
              <ac:spMk id="7" creationId="{683040C3-D68F-5B6A-47E0-44A5AB7D3484}"/>
            </ac:spMkLst>
          </pc:spChg>
        </pc:sldLayoutChg>
        <pc:sldLayoutChg chg="modSp mod">
          <pc:chgData name="Tiago Sousa" userId="81216c20f1cde972" providerId="LiveId" clId="{AE4E6A4C-7CD7-4500-AD04-197697FF8087}" dt="2025-08-10T08:15:12.283" v="95" actId="404"/>
          <pc:sldLayoutMkLst>
            <pc:docMk/>
            <pc:sldMasterMk cId="2054250006" sldId="2147483648"/>
            <pc:sldLayoutMk cId="2608185686" sldId="2147483652"/>
          </pc:sldLayoutMkLst>
          <pc:spChg chg="mod">
            <ac:chgData name="Tiago Sousa" userId="81216c20f1cde972" providerId="LiveId" clId="{AE4E6A4C-7CD7-4500-AD04-197697FF8087}" dt="2025-08-10T08:15:12.283" v="95" actId="404"/>
            <ac:spMkLst>
              <pc:docMk/>
              <pc:sldMasterMk cId="2054250006" sldId="2147483648"/>
              <pc:sldLayoutMk cId="2608185686" sldId="2147483652"/>
              <ac:spMk id="4" creationId="{E0703867-EA82-EE4B-CFBC-543558F8FD81}"/>
            </ac:spMkLst>
          </pc:spChg>
        </pc:sldLayoutChg>
      </pc:sldMasterChg>
    </pc:docChg>
  </pc:docChgLst>
  <pc:docChgLst>
    <pc:chgData name="Tiago Sousa" userId="81216c20f1cde972" providerId="Windows Live" clId="Web-{87CF5280-43C3-47DC-BBCD-CF2000013192}"/>
    <pc:docChg chg="modSld">
      <pc:chgData name="Tiago Sousa" userId="81216c20f1cde972" providerId="Windows Live" clId="Web-{87CF5280-43C3-47DC-BBCD-CF2000013192}" dt="2025-06-17T21:04:01.400" v="87" actId="1076"/>
      <pc:docMkLst>
        <pc:docMk/>
      </pc:docMkLst>
      <pc:sldChg chg="addSp modSp modNotes">
        <pc:chgData name="Tiago Sousa" userId="81216c20f1cde972" providerId="Windows Live" clId="Web-{87CF5280-43C3-47DC-BBCD-CF2000013192}" dt="2025-06-17T20:42:23.941" v="47" actId="1076"/>
        <pc:sldMkLst>
          <pc:docMk/>
          <pc:sldMk cId="4049812556" sldId="865"/>
        </pc:sldMkLst>
      </pc:sldChg>
      <pc:sldChg chg="addSp delSp modSp">
        <pc:chgData name="Tiago Sousa" userId="81216c20f1cde972" providerId="Windows Live" clId="Web-{87CF5280-43C3-47DC-BBCD-CF2000013192}" dt="2025-06-17T20:52:41.116" v="68"/>
        <pc:sldMkLst>
          <pc:docMk/>
          <pc:sldMk cId="1536822554" sldId="867"/>
        </pc:sldMkLst>
      </pc:sldChg>
      <pc:sldChg chg="modNotes">
        <pc:chgData name="Tiago Sousa" userId="81216c20f1cde972" providerId="Windows Live" clId="Web-{87CF5280-43C3-47DC-BBCD-CF2000013192}" dt="2025-06-17T20:41:16.019" v="35"/>
        <pc:sldMkLst>
          <pc:docMk/>
          <pc:sldMk cId="2543151832" sldId="871"/>
        </pc:sldMkLst>
      </pc:sldChg>
      <pc:sldChg chg="modNotes">
        <pc:chgData name="Tiago Sousa" userId="81216c20f1cde972" providerId="Windows Live" clId="Web-{87CF5280-43C3-47DC-BBCD-CF2000013192}" dt="2025-06-17T20:53:07.632" v="81"/>
        <pc:sldMkLst>
          <pc:docMk/>
          <pc:sldMk cId="1889947295" sldId="885"/>
        </pc:sldMkLst>
      </pc:sldChg>
      <pc:sldChg chg="addSp modSp">
        <pc:chgData name="Tiago Sousa" userId="81216c20f1cde972" providerId="Windows Live" clId="Web-{87CF5280-43C3-47DC-BBCD-CF2000013192}" dt="2025-06-17T21:04:01.400" v="87" actId="1076"/>
        <pc:sldMkLst>
          <pc:docMk/>
          <pc:sldMk cId="852792461" sldId="886"/>
        </pc:sldMkLst>
      </pc:sldChg>
    </pc:docChg>
  </pc:docChgLst>
  <pc:docChgLst>
    <pc:chgData name="Tiago Sousa" userId="81216c20f1cde972" providerId="Windows Live" clId="Web-{0B22AEE4-1F91-42F9-9D8F-2BA1B4A9C3F9}"/>
    <pc:docChg chg="addSld modSld">
      <pc:chgData name="Tiago Sousa" userId="81216c20f1cde972" providerId="Windows Live" clId="Web-{0B22AEE4-1F91-42F9-9D8F-2BA1B4A9C3F9}" dt="2025-06-17T20:34:21.338" v="34" actId="20577"/>
      <pc:docMkLst>
        <pc:docMk/>
      </pc:docMkLst>
      <pc:sldChg chg="addSp modSp">
        <pc:chgData name="Tiago Sousa" userId="81216c20f1cde972" providerId="Windows Live" clId="Web-{0B22AEE4-1F91-42F9-9D8F-2BA1B4A9C3F9}" dt="2025-06-17T20:33:27.493" v="23" actId="1076"/>
        <pc:sldMkLst>
          <pc:docMk/>
          <pc:sldMk cId="2747421664" sldId="873"/>
        </pc:sldMkLst>
      </pc:sldChg>
      <pc:sldChg chg="addSp modSp">
        <pc:chgData name="Tiago Sousa" userId="81216c20f1cde972" providerId="Windows Live" clId="Web-{0B22AEE4-1F91-42F9-9D8F-2BA1B4A9C3F9}" dt="2025-06-17T20:32:41.585" v="15" actId="1076"/>
        <pc:sldMkLst>
          <pc:docMk/>
          <pc:sldMk cId="61227353" sldId="881"/>
        </pc:sldMkLst>
      </pc:sldChg>
      <pc:sldChg chg="add replId">
        <pc:chgData name="Tiago Sousa" userId="81216c20f1cde972" providerId="Windows Live" clId="Web-{0B22AEE4-1F91-42F9-9D8F-2BA1B4A9C3F9}" dt="2025-06-17T20:32:41.695" v="16"/>
        <pc:sldMkLst>
          <pc:docMk/>
          <pc:sldMk cId="3082122297" sldId="892"/>
        </pc:sldMkLst>
      </pc:sldChg>
      <pc:sldChg chg="addSp modSp add replId">
        <pc:chgData name="Tiago Sousa" userId="81216c20f1cde972" providerId="Windows Live" clId="Web-{0B22AEE4-1F91-42F9-9D8F-2BA1B4A9C3F9}" dt="2025-06-17T20:34:21.338" v="34" actId="20577"/>
        <pc:sldMkLst>
          <pc:docMk/>
          <pc:sldMk cId="1235630023" sldId="8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A9ADA6-7B17-A2B2-C03B-74BB7715954E}"/>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AA8F20D6-78E7-1A0F-E674-E7FA796BB166}"/>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09F88E9-2989-4E88-9188-E2D38D9F9D33}" type="datetimeFigureOut">
              <a:rPr lang="en-US" smtClean="0"/>
              <a:t>8/14/2025</a:t>
            </a:fld>
            <a:endParaRPr lang="en-US"/>
          </a:p>
        </p:txBody>
      </p:sp>
      <p:sp>
        <p:nvSpPr>
          <p:cNvPr id="4" name="Footer Placeholder 3">
            <a:extLst>
              <a:ext uri="{FF2B5EF4-FFF2-40B4-BE49-F238E27FC236}">
                <a16:creationId xmlns:a16="http://schemas.microsoft.com/office/drawing/2014/main" id="{211A51E3-AE75-5092-8B35-BC97F086CE9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B61342C-40AF-5097-A0F0-D50942F9C8A9}"/>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70A5424-DFC9-4B74-B46A-F78301E499BD}" type="slidenum">
              <a:rPr lang="en-US" smtClean="0"/>
              <a:t>‹#›</a:t>
            </a:fld>
            <a:endParaRPr lang="en-US"/>
          </a:p>
        </p:txBody>
      </p:sp>
    </p:spTree>
    <p:extLst>
      <p:ext uri="{BB962C8B-B14F-4D97-AF65-F5344CB8AC3E}">
        <p14:creationId xmlns:p14="http://schemas.microsoft.com/office/powerpoint/2010/main" val="3352629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1E74C60-C9DB-F042-ADE7-E29D0FFA89C5}" type="datetimeFigureOut">
              <a:rPr lang="en-US" smtClean="0"/>
              <a:t>8/14/2025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808F520-C5CF-4446-BC35-2ADB6BF30830}" type="slidenum">
              <a:rPr lang="en-US" smtClean="0"/>
              <a:t>‹#›</a:t>
            </a:fld>
            <a:endParaRPr lang="en-US"/>
          </a:p>
        </p:txBody>
      </p:sp>
    </p:spTree>
    <p:extLst>
      <p:ext uri="{BB962C8B-B14F-4D97-AF65-F5344CB8AC3E}">
        <p14:creationId xmlns:p14="http://schemas.microsoft.com/office/powerpoint/2010/main" val="1462679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08F520-C5CF-4446-BC35-2ADB6BF30830}" type="slidenum">
              <a:rPr lang="en-US" smtClean="0"/>
              <a:t>1</a:t>
            </a:fld>
            <a:endParaRPr lang="en-US"/>
          </a:p>
        </p:txBody>
      </p:sp>
    </p:spTree>
    <p:extLst>
      <p:ext uri="{BB962C8B-B14F-4D97-AF65-F5344CB8AC3E}">
        <p14:creationId xmlns:p14="http://schemas.microsoft.com/office/powerpoint/2010/main" val="3057679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F6436-FA03-7E18-D9BD-AF5756CE0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BABD3-5896-40B9-2D54-921DC1143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DC6B0-53AB-7FE0-9FD7-C32E1D7152D0}"/>
              </a:ext>
            </a:extLst>
          </p:cNvPr>
          <p:cNvSpPr>
            <a:spLocks noGrp="1"/>
          </p:cNvSpPr>
          <p:nvPr>
            <p:ph type="body" idx="1"/>
          </p:nvPr>
        </p:nvSpPr>
        <p:spPr/>
        <p:txBody>
          <a:bodyPr/>
          <a:lstStyle/>
          <a:p>
            <a:endParaRPr lang="en-US" sz="1200">
              <a:ea typeface="Calibri"/>
              <a:cs typeface="Calibri"/>
            </a:endParaRPr>
          </a:p>
          <a:p>
            <a:r>
              <a:rPr lang="en-US" sz="1200">
                <a:cs typeface="Arial"/>
              </a:rPr>
              <a:t>Which brings us to id8. Where iteration speed is key. Can we unify/simplify previous systems ? </a:t>
            </a:r>
          </a:p>
          <a:p>
            <a:endParaRPr lang="en-US" sz="1200">
              <a:ea typeface="Calibri"/>
              <a:cs typeface="Calibri"/>
            </a:endParaRPr>
          </a:p>
          <a:p>
            <a:r>
              <a:rPr lang="en-US" sz="1200">
                <a:ea typeface="Calibri"/>
                <a:cs typeface="Calibri"/>
              </a:rPr>
              <a:t>We finished RT support for DOOM Eternal around June 2021 and was a good learning experience about “next-gen” ( basically current gen now ) platforms limitations.</a:t>
            </a:r>
          </a:p>
          <a:p>
            <a:r>
              <a:rPr lang="en-US" sz="1200">
                <a:ea typeface="Calibri"/>
                <a:cs typeface="Calibri"/>
              </a:rPr>
              <a:t>Particularly obvious: Can't trace many rays. ( low end </a:t>
            </a:r>
            <a:r>
              <a:rPr lang="en-US" sz="1200" err="1">
                <a:ea typeface="Calibri"/>
                <a:cs typeface="Calibri"/>
              </a:rPr>
              <a:t>hw</a:t>
            </a:r>
            <a:r>
              <a:rPr lang="en-US" sz="1200">
                <a:ea typeface="Calibri"/>
                <a:cs typeface="Calibri"/>
              </a:rPr>
              <a:t> can be orders of magnitude slower than faster </a:t>
            </a:r>
            <a:r>
              <a:rPr lang="en-US" sz="1200" err="1">
                <a:ea typeface="Calibri"/>
                <a:cs typeface="Calibri"/>
              </a:rPr>
              <a:t>hw</a:t>
            </a:r>
            <a:r>
              <a:rPr lang="en-US" sz="1200">
                <a:ea typeface="Calibri"/>
                <a:cs typeface="Calibri"/>
              </a:rPr>
              <a:t> ).</a:t>
            </a:r>
          </a:p>
          <a:p>
            <a:endParaRPr lang="en-US" sz="120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Calibri"/>
                <a:cs typeface="Calibri"/>
              </a:rPr>
              <a:t>Back in 2021, when we started there was quite some ongoing research that looked practical (</a:t>
            </a:r>
            <a:r>
              <a:rPr lang="en-US" sz="1200">
                <a:ea typeface="Calibri"/>
                <a:cs typeface="Calibri"/>
                <a:sym typeface="Wingdings" panose="05000000000000000000" pitchFamily="2" charset="2"/>
              </a:rPr>
              <a:t></a:t>
            </a:r>
            <a:r>
              <a:rPr lang="en-US" sz="1200">
                <a:ea typeface="Calibri"/>
                <a:cs typeface="Calibri"/>
              </a:rPr>
              <a:t> potentially usable across multiple platforms).</a:t>
            </a:r>
          </a:p>
          <a:p>
            <a:endParaRPr lang="en-US" sz="1200">
              <a:ea typeface="Calibri"/>
              <a:cs typeface="Calibri"/>
            </a:endParaRPr>
          </a:p>
        </p:txBody>
      </p:sp>
      <p:sp>
        <p:nvSpPr>
          <p:cNvPr id="4" name="Slide Number Placeholder 3">
            <a:extLst>
              <a:ext uri="{FF2B5EF4-FFF2-40B4-BE49-F238E27FC236}">
                <a16:creationId xmlns:a16="http://schemas.microsoft.com/office/drawing/2014/main" id="{B627371A-355E-A6A0-3C3E-88ACAD51418E}"/>
              </a:ext>
            </a:extLst>
          </p:cNvPr>
          <p:cNvSpPr>
            <a:spLocks noGrp="1"/>
          </p:cNvSpPr>
          <p:nvPr>
            <p:ph type="sldNum" sz="quarter" idx="5"/>
          </p:nvPr>
        </p:nvSpPr>
        <p:spPr/>
        <p:txBody>
          <a:bodyPr/>
          <a:lstStyle/>
          <a:p>
            <a:fld id="{B808F520-C5CF-4446-BC35-2ADB6BF30830}" type="slidenum">
              <a:rPr lang="en-US" smtClean="0"/>
              <a:t>10</a:t>
            </a:fld>
            <a:endParaRPr lang="en-US"/>
          </a:p>
        </p:txBody>
      </p:sp>
    </p:spTree>
    <p:extLst>
      <p:ext uri="{BB962C8B-B14F-4D97-AF65-F5344CB8AC3E}">
        <p14:creationId xmlns:p14="http://schemas.microsoft.com/office/powerpoint/2010/main" val="1887081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2531C-0C8C-37AA-8D84-296C2A7AF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1C257-0A2C-A45E-7DCB-AF91FC0E5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800A7-0002-EC10-F576-AEEA6C482D34}"/>
              </a:ext>
            </a:extLst>
          </p:cNvPr>
          <p:cNvSpPr>
            <a:spLocks noGrp="1"/>
          </p:cNvSpPr>
          <p:nvPr>
            <p:ph type="body" idx="1"/>
          </p:nvPr>
        </p:nvSpPr>
        <p:spPr/>
        <p:txBody>
          <a:bodyPr/>
          <a:lstStyle/>
          <a:p>
            <a:pPr>
              <a:lnSpc>
                <a:spcPct val="90000"/>
              </a:lnSpc>
              <a:spcBef>
                <a:spcPts val="1057"/>
              </a:spcBef>
            </a:pPr>
            <a:r>
              <a:rPr lang="en-US">
                <a:solidFill>
                  <a:srgbClr val="000000"/>
                </a:solidFill>
              </a:rPr>
              <a:t>This is an overview of what we ended up with. ( For global illumination this is essentially what happens in a frame ).</a:t>
            </a:r>
          </a:p>
          <a:p>
            <a:pPr>
              <a:lnSpc>
                <a:spcPct val="90000"/>
              </a:lnSpc>
              <a:spcBef>
                <a:spcPts val="1057"/>
              </a:spcBef>
            </a:pPr>
            <a:endParaRPr lang="en-US">
              <a:solidFill>
                <a:srgbClr val="000000"/>
              </a:solidFill>
              <a:ea typeface="Calibri"/>
              <a:cs typeface="Calibri"/>
            </a:endParaRPr>
          </a:p>
          <a:p>
            <a:pPr>
              <a:lnSpc>
                <a:spcPct val="90000"/>
              </a:lnSpc>
              <a:spcBef>
                <a:spcPts val="1057"/>
              </a:spcBef>
            </a:pPr>
            <a:r>
              <a:rPr lang="en-US">
                <a:solidFill>
                  <a:srgbClr val="000000"/>
                </a:solidFill>
                <a:ea typeface="Calibri"/>
                <a:cs typeface="Calibri"/>
              </a:rPr>
              <a:t>1. We start by updating structures required, for lighting/shading things.</a:t>
            </a:r>
          </a:p>
          <a:p>
            <a:pPr>
              <a:lnSpc>
                <a:spcPct val="90000"/>
              </a:lnSpc>
              <a:spcBef>
                <a:spcPts val="1057"/>
              </a:spcBef>
            </a:pPr>
            <a:r>
              <a:rPr lang="en-US">
                <a:solidFill>
                  <a:srgbClr val="000000"/>
                </a:solidFill>
                <a:ea typeface="Calibri"/>
                <a:cs typeface="Calibri"/>
              </a:rPr>
              <a:t>2. Sample world visibility, cache samples results.</a:t>
            </a:r>
          </a:p>
          <a:p>
            <a:pPr>
              <a:lnSpc>
                <a:spcPct val="90000"/>
              </a:lnSpc>
              <a:spcBef>
                <a:spcPts val="1057"/>
              </a:spcBef>
            </a:pPr>
            <a:r>
              <a:rPr lang="en-US">
                <a:solidFill>
                  <a:srgbClr val="000000"/>
                </a:solidFill>
                <a:ea typeface="Calibri"/>
                <a:cs typeface="Calibri"/>
              </a:rPr>
              <a:t>3. Shade all the previous samples and store them in the “world radiance cache”</a:t>
            </a:r>
          </a:p>
          <a:p>
            <a:pPr>
              <a:lnSpc>
                <a:spcPct val="90000"/>
              </a:lnSpc>
              <a:spcBef>
                <a:spcPts val="1057"/>
              </a:spcBef>
            </a:pPr>
            <a:r>
              <a:rPr lang="en-US">
                <a:ea typeface="Calibri"/>
                <a:cs typeface="Calibri"/>
              </a:rPr>
              <a:t>3. Using past result, update the irradiance volumes.</a:t>
            </a:r>
          </a:p>
          <a:p>
            <a:pPr>
              <a:lnSpc>
                <a:spcPct val="90000"/>
              </a:lnSpc>
              <a:spcBef>
                <a:spcPts val="1057"/>
              </a:spcBef>
            </a:pPr>
            <a:r>
              <a:rPr lang="en-US">
                <a:ea typeface="Calibri"/>
                <a:cs typeface="Calibri"/>
              </a:rPr>
              <a:t>4 Do a final gather step, where we index into all the caches ( 0 shading involved )</a:t>
            </a:r>
          </a:p>
          <a:p>
            <a:pPr>
              <a:lnSpc>
                <a:spcPct val="90000"/>
              </a:lnSpc>
              <a:spcBef>
                <a:spcPts val="1057"/>
              </a:spcBef>
            </a:pPr>
            <a:r>
              <a:rPr lang="en-US">
                <a:ea typeface="Calibri"/>
                <a:cs typeface="Calibri"/>
              </a:rPr>
              <a:t>5. Denoise result.</a:t>
            </a:r>
          </a:p>
          <a:p>
            <a:pPr>
              <a:lnSpc>
                <a:spcPct val="90000"/>
              </a:lnSpc>
              <a:spcBef>
                <a:spcPts val="1057"/>
              </a:spcBef>
            </a:pPr>
            <a:r>
              <a:rPr lang="en-US">
                <a:ea typeface="Calibri"/>
                <a:cs typeface="Calibri"/>
              </a:rPr>
              <a:t>6. Last but not least, upscale the result.</a:t>
            </a:r>
          </a:p>
          <a:p>
            <a:pPr>
              <a:lnSpc>
                <a:spcPct val="90000"/>
              </a:lnSpc>
              <a:spcBef>
                <a:spcPts val="1057"/>
              </a:spcBef>
            </a:pPr>
            <a:endParaRPr lang="en-US">
              <a:ea typeface="Calibri"/>
              <a:cs typeface="Calibri"/>
            </a:endParaRPr>
          </a:p>
          <a:p>
            <a:pPr>
              <a:lnSpc>
                <a:spcPct val="90000"/>
              </a:lnSpc>
              <a:spcBef>
                <a:spcPts val="1057"/>
              </a:spcBef>
            </a:pPr>
            <a:r>
              <a:rPr lang="en-US">
                <a:ea typeface="Calibri"/>
                <a:cs typeface="Calibri"/>
              </a:rPr>
              <a:t>For transparencies, we generate a “transparencies </a:t>
            </a:r>
            <a:r>
              <a:rPr lang="en-US" err="1">
                <a:ea typeface="Calibri"/>
                <a:cs typeface="Calibri"/>
              </a:rPr>
              <a:t>froxel</a:t>
            </a:r>
            <a:r>
              <a:rPr lang="en-US">
                <a:ea typeface="Calibri"/>
                <a:cs typeface="Calibri"/>
              </a:rPr>
              <a:t> irradiance volume”</a:t>
            </a:r>
          </a:p>
        </p:txBody>
      </p:sp>
      <p:sp>
        <p:nvSpPr>
          <p:cNvPr id="4" name="Slide Number Placeholder 3">
            <a:extLst>
              <a:ext uri="{FF2B5EF4-FFF2-40B4-BE49-F238E27FC236}">
                <a16:creationId xmlns:a16="http://schemas.microsoft.com/office/drawing/2014/main" id="{A0515201-0EC1-6B95-FE2F-699929C50AB8}"/>
              </a:ext>
            </a:extLst>
          </p:cNvPr>
          <p:cNvSpPr>
            <a:spLocks noGrp="1"/>
          </p:cNvSpPr>
          <p:nvPr>
            <p:ph type="sldNum" sz="quarter" idx="5"/>
          </p:nvPr>
        </p:nvSpPr>
        <p:spPr/>
        <p:txBody>
          <a:bodyPr/>
          <a:lstStyle/>
          <a:p>
            <a:fld id="{B808F520-C5CF-4446-BC35-2ADB6BF30830}" type="slidenum">
              <a:rPr lang="en-US" smtClean="0"/>
              <a:t>11</a:t>
            </a:fld>
            <a:endParaRPr lang="en-US"/>
          </a:p>
        </p:txBody>
      </p:sp>
    </p:spTree>
    <p:extLst>
      <p:ext uri="{BB962C8B-B14F-4D97-AF65-F5344CB8AC3E}">
        <p14:creationId xmlns:p14="http://schemas.microsoft.com/office/powerpoint/2010/main" val="967134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57"/>
              </a:spcBef>
            </a:pPr>
            <a:r>
              <a:rPr lang="en-US">
                <a:solidFill>
                  <a:srgbClr val="000000"/>
                </a:solidFill>
              </a:rPr>
              <a:t>First things first. How do we light the RT world. Can't use tile/cluster binning. These are tied to frustum. </a:t>
            </a:r>
          </a:p>
          <a:p>
            <a:pPr>
              <a:lnSpc>
                <a:spcPct val="90000"/>
              </a:lnSpc>
              <a:spcBef>
                <a:spcPts val="1057"/>
              </a:spcBef>
            </a:pPr>
            <a:r>
              <a:rPr lang="en-US">
                <a:ea typeface="Calibri"/>
                <a:cs typeface="Calibri"/>
              </a:rPr>
              <a:t>Still a fan of cluster binning, can we do it in world space ? Introduced Cascade Light Grids for DOOM Eternal RT update.</a:t>
            </a:r>
            <a:br>
              <a:rPr lang="en-US">
                <a:ea typeface="Calibri"/>
                <a:cs typeface="+mn-lt"/>
              </a:rPr>
            </a:br>
            <a:br>
              <a:rPr lang="en-US">
                <a:ea typeface="Calibri"/>
                <a:cs typeface="+mn-lt"/>
              </a:rPr>
            </a:br>
            <a:r>
              <a:rPr lang="en-US">
                <a:ea typeface="Calibri"/>
                <a:cs typeface="+mn-lt"/>
              </a:rPr>
              <a:t>Cost around 30 MB </a:t>
            </a:r>
            <a:r>
              <a:rPr lang="en-US" err="1">
                <a:ea typeface="Calibri"/>
                <a:cs typeface="+mn-lt"/>
              </a:rPr>
              <a:t>Vram</a:t>
            </a:r>
            <a:r>
              <a:rPr lang="en-US">
                <a:ea typeface="Calibri"/>
                <a:cs typeface="+mn-lt"/>
              </a:rPr>
              <a:t> . Most of it from having ludicrous amount of decals around camera (limited to 30k) and input arrays having to be double buffered.</a:t>
            </a:r>
          </a:p>
          <a:p>
            <a:pPr>
              <a:lnSpc>
                <a:spcPct val="90000"/>
              </a:lnSpc>
              <a:spcBef>
                <a:spcPts val="1057"/>
              </a:spcBef>
            </a:pPr>
            <a:endParaRPr lang="en-US">
              <a:ea typeface="Calibri"/>
              <a:cs typeface="+mn-lt"/>
            </a:endParaRPr>
          </a:p>
          <a:p>
            <a:pPr>
              <a:lnSpc>
                <a:spcPct val="90000"/>
              </a:lnSpc>
              <a:spcBef>
                <a:spcPts val="1057"/>
              </a:spcBef>
            </a:pPr>
            <a:r>
              <a:rPr lang="en-US">
                <a:ea typeface="Calibri"/>
                <a:cs typeface="+mn-lt"/>
              </a:rPr>
              <a:t>We also ended up also using it for particles/glass. For example on particles using clustered binning when they are lit per vertex, could result in artefacts from vertices outside frustum. </a:t>
            </a:r>
            <a:endParaRPr lang="en-US">
              <a:ea typeface="Calibri"/>
              <a:cs typeface="Calibri"/>
            </a:endParaRPr>
          </a:p>
        </p:txBody>
      </p:sp>
      <p:sp>
        <p:nvSpPr>
          <p:cNvPr id="4" name="Slide Number Placeholder 3"/>
          <p:cNvSpPr>
            <a:spLocks noGrp="1"/>
          </p:cNvSpPr>
          <p:nvPr>
            <p:ph type="sldNum" sz="quarter" idx="5"/>
          </p:nvPr>
        </p:nvSpPr>
        <p:spPr/>
        <p:txBody>
          <a:bodyPr/>
          <a:lstStyle/>
          <a:p>
            <a:fld id="{B808F520-C5CF-4446-BC35-2ADB6BF30830}" type="slidenum">
              <a:rPr lang="en-US" smtClean="0"/>
              <a:t>12</a:t>
            </a:fld>
            <a:endParaRPr lang="en-US"/>
          </a:p>
        </p:txBody>
      </p:sp>
    </p:spTree>
    <p:extLst>
      <p:ext uri="{BB962C8B-B14F-4D97-AF65-F5344CB8AC3E}">
        <p14:creationId xmlns:p14="http://schemas.microsoft.com/office/powerpoint/2010/main" val="208835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Limits </a:t>
            </a:r>
          </a:p>
          <a:p>
            <a:r>
              <a:rPr lang="en-US"/>
              <a:t>4k lights (retail) / 8k lights ( dev )</a:t>
            </a:r>
          </a:p>
          <a:p>
            <a:r>
              <a:rPr lang="en-US"/>
              <a:t>30k decals (retail)  / 54k decals ( dev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Arial"/>
              </a:rPr>
              <a:t>(Drobot2017) Improved Culling For Tiled And Clustered Rendering</a:t>
            </a:r>
          </a:p>
          <a:p>
            <a:endParaRPr lang="en-US"/>
          </a:p>
          <a:p>
            <a:r>
              <a:rPr lang="en-US"/>
              <a:t>Fairly fast for amount of data It processes, but could be improved. There was bigger battles.</a:t>
            </a:r>
          </a:p>
        </p:txBody>
      </p:sp>
      <p:sp>
        <p:nvSpPr>
          <p:cNvPr id="4" name="Slide Number Placeholder 3"/>
          <p:cNvSpPr>
            <a:spLocks noGrp="1"/>
          </p:cNvSpPr>
          <p:nvPr>
            <p:ph type="sldNum" sz="quarter" idx="5"/>
          </p:nvPr>
        </p:nvSpPr>
        <p:spPr/>
        <p:txBody>
          <a:bodyPr/>
          <a:lstStyle/>
          <a:p>
            <a:fld id="{B808F520-C5CF-4446-BC35-2ADB6BF30830}" type="slidenum">
              <a:rPr lang="en-US" smtClean="0"/>
              <a:t>13</a:t>
            </a:fld>
            <a:endParaRPr lang="en-US"/>
          </a:p>
        </p:txBody>
      </p:sp>
    </p:spTree>
    <p:extLst>
      <p:ext uri="{BB962C8B-B14F-4D97-AF65-F5344CB8AC3E}">
        <p14:creationId xmlns:p14="http://schemas.microsoft.com/office/powerpoint/2010/main" val="3144875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Similar limitation to clustered binning: the further cascades the more overdraw due larger volume size.</a:t>
            </a:r>
          </a:p>
          <a:p>
            <a:endParaRPr lang="en-US">
              <a:ea typeface="Calibri"/>
              <a:cs typeface="Calibri"/>
            </a:endParaRPr>
          </a:p>
          <a:p>
            <a:r>
              <a:rPr lang="en-US">
                <a:ea typeface="Calibri"/>
                <a:cs typeface="Calibri"/>
              </a:rPr>
              <a:t>Can mitigate with higher density cascades resolution. For us the 16 x 16 x 16 volumes were a sweet spot for memory/perf.</a:t>
            </a:r>
          </a:p>
          <a:p>
            <a:endParaRPr lang="en-US">
              <a:ea typeface="Calibri"/>
              <a:cs typeface="Calibri"/>
            </a:endParaRPr>
          </a:p>
          <a:p>
            <a:r>
              <a:rPr lang="en-US">
                <a:ea typeface="Calibri"/>
                <a:cs typeface="Calibri"/>
              </a:rPr>
              <a:t>Note: on right image/ on raster side characters use what we call “light rigs”, an art/design choice to keep a character always visible. We skip those on RT world.</a:t>
            </a:r>
          </a:p>
        </p:txBody>
      </p:sp>
      <p:sp>
        <p:nvSpPr>
          <p:cNvPr id="4" name="Slide Number Placeholder 3"/>
          <p:cNvSpPr>
            <a:spLocks noGrp="1"/>
          </p:cNvSpPr>
          <p:nvPr>
            <p:ph type="sldNum" sz="quarter" idx="5"/>
          </p:nvPr>
        </p:nvSpPr>
        <p:spPr/>
        <p:txBody>
          <a:bodyPr/>
          <a:lstStyle/>
          <a:p>
            <a:fld id="{B808F520-C5CF-4446-BC35-2ADB6BF30830}" type="slidenum">
              <a:rPr lang="en-US" smtClean="0"/>
              <a:t>14</a:t>
            </a:fld>
            <a:endParaRPr lang="en-US"/>
          </a:p>
        </p:txBody>
      </p:sp>
    </p:spTree>
    <p:extLst>
      <p:ext uri="{BB962C8B-B14F-4D97-AF65-F5344CB8AC3E}">
        <p14:creationId xmlns:p14="http://schemas.microsoft.com/office/powerpoint/2010/main" val="253871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7DEFF-FC2E-FCFB-8E1C-AFDE06E5A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AD949-489F-4E67-7BC2-3A31A96C2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F489E-8531-B7B0-515F-3F5DE4CE6746}"/>
              </a:ext>
            </a:extLst>
          </p:cNvPr>
          <p:cNvSpPr>
            <a:spLocks noGrp="1"/>
          </p:cNvSpPr>
          <p:nvPr>
            <p:ph type="body" idx="1"/>
          </p:nvPr>
        </p:nvSpPr>
        <p:spPr/>
        <p:txBody>
          <a:bodyPr/>
          <a:lstStyle/>
          <a:p>
            <a:pPr marL="457200" indent="-457200"/>
            <a:r>
              <a:rPr lang="en-US" sz="1200">
                <a:cs typeface="Arial"/>
              </a:rPr>
              <a:t>Cascaded irradiance volumes + hand placed local volumes.</a:t>
            </a:r>
          </a:p>
          <a:p>
            <a:pPr marL="914400" lvl="1" indent="-457200"/>
            <a:r>
              <a:rPr lang="en-US" sz="1200">
                <a:cs typeface="Arial"/>
              </a:rPr>
              <a:t>Only visibility at start.</a:t>
            </a:r>
          </a:p>
          <a:p>
            <a:pPr marL="914400" lvl="1" indent="-457200"/>
            <a:r>
              <a:rPr lang="en-US" sz="1200">
                <a:cs typeface="Arial"/>
              </a:rPr>
              <a:t>16 x 16 x 16 x 6 cascades. 10 x 10 x 10 for local volumes. </a:t>
            </a:r>
          </a:p>
          <a:p>
            <a:pPr marL="914400" lvl="1" indent="-457200"/>
            <a:r>
              <a:rPr lang="en-US" sz="1200">
                <a:cs typeface="Arial"/>
              </a:rPr>
              <a:t>lower specs cascades would be, 12 x 12 x 12.</a:t>
            </a:r>
          </a:p>
          <a:p>
            <a:pPr marL="914400" lvl="1" indent="-457200"/>
            <a:r>
              <a:rPr lang="en-US" sz="1200">
                <a:cs typeface="Arial"/>
              </a:rPr>
              <a:t>Interleaved updates</a:t>
            </a:r>
          </a:p>
          <a:p>
            <a:pPr marL="1371600" lvl="2" indent="-457200"/>
            <a:r>
              <a:rPr lang="en-US" sz="1200">
                <a:cs typeface="Arial"/>
              </a:rPr>
              <a:t>Per frame: 1 cascade + 1 volume.</a:t>
            </a:r>
          </a:p>
          <a:p>
            <a:pPr marL="914400" lvl="1" indent="-457200"/>
            <a:r>
              <a:rPr lang="en-US" sz="1200">
                <a:cs typeface="Arial"/>
              </a:rPr>
              <a:t>Each probe in volume traces N visibility rays, per frame.</a:t>
            </a:r>
          </a:p>
          <a:p>
            <a:pPr marL="1371600" lvl="2" indent="-457200"/>
            <a:r>
              <a:rPr lang="en-US" sz="1200">
                <a:cs typeface="Arial"/>
              </a:rPr>
              <a:t>64 / 32 / 16 rays on depending on platform/settings.</a:t>
            </a:r>
          </a:p>
          <a:p>
            <a:pPr marL="1371600" lvl="2" indent="-457200"/>
            <a:r>
              <a:rPr lang="en-US" sz="1200" err="1">
                <a:cs typeface="Arial"/>
              </a:rPr>
              <a:t>RayOrigin</a:t>
            </a:r>
            <a:r>
              <a:rPr lang="en-US" sz="1200">
                <a:cs typeface="Arial"/>
              </a:rPr>
              <a:t> = Probe Position; // The cell center.</a:t>
            </a:r>
          </a:p>
          <a:p>
            <a:pPr marL="1371600" lvl="2" indent="-457200"/>
            <a:r>
              <a:rPr lang="en-US" sz="1200" err="1">
                <a:cs typeface="Arial"/>
              </a:rPr>
              <a:t>RayEnd</a:t>
            </a:r>
            <a:r>
              <a:rPr lang="en-US" sz="1200">
                <a:cs typeface="Arial"/>
              </a:rPr>
              <a:t> = </a:t>
            </a:r>
            <a:r>
              <a:rPr lang="en-US" sz="1200" err="1">
                <a:cs typeface="Arial"/>
              </a:rPr>
              <a:t>RayOrigin</a:t>
            </a:r>
            <a:r>
              <a:rPr lang="en-US" sz="1200">
                <a:cs typeface="Arial"/>
              </a:rPr>
              <a:t> + Ray Dir * </a:t>
            </a:r>
            <a:r>
              <a:rPr lang="en-US" sz="1200" err="1">
                <a:cs typeface="Arial"/>
              </a:rPr>
              <a:t>MaxDist</a:t>
            </a:r>
            <a:r>
              <a:rPr lang="en-US" sz="1200">
                <a:cs typeface="Arial"/>
              </a:rPr>
              <a:t>;</a:t>
            </a:r>
          </a:p>
          <a:p>
            <a:pPr marL="457200" lvl="1" indent="0">
              <a:buNone/>
            </a:pPr>
            <a:endParaRPr lang="en-US" sz="1200">
              <a:cs typeface="Arial"/>
            </a:endParaRPr>
          </a:p>
          <a:p>
            <a:pPr marL="914400" lvl="1" indent="-457200"/>
            <a:endParaRPr lang="en-US" sz="1200">
              <a:cs typeface="Arial"/>
            </a:endParaRPr>
          </a:p>
        </p:txBody>
      </p:sp>
      <p:sp>
        <p:nvSpPr>
          <p:cNvPr id="4" name="Slide Number Placeholder 3">
            <a:extLst>
              <a:ext uri="{FF2B5EF4-FFF2-40B4-BE49-F238E27FC236}">
                <a16:creationId xmlns:a16="http://schemas.microsoft.com/office/drawing/2014/main" id="{DA46C014-9A30-BCED-CADB-8C60A9A3E1C1}"/>
              </a:ext>
            </a:extLst>
          </p:cNvPr>
          <p:cNvSpPr>
            <a:spLocks noGrp="1"/>
          </p:cNvSpPr>
          <p:nvPr>
            <p:ph type="sldNum" sz="quarter" idx="5"/>
          </p:nvPr>
        </p:nvSpPr>
        <p:spPr/>
        <p:txBody>
          <a:bodyPr/>
          <a:lstStyle/>
          <a:p>
            <a:fld id="{B808F520-C5CF-4446-BC35-2ADB6BF30830}" type="slidenum">
              <a:rPr lang="en-US" smtClean="0"/>
              <a:t>15</a:t>
            </a:fld>
            <a:endParaRPr lang="en-US"/>
          </a:p>
        </p:txBody>
      </p:sp>
    </p:spTree>
    <p:extLst>
      <p:ext uri="{BB962C8B-B14F-4D97-AF65-F5344CB8AC3E}">
        <p14:creationId xmlns:p14="http://schemas.microsoft.com/office/powerpoint/2010/main" val="915036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BC867-2571-6B55-FD44-EC195C6D6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9E96F-1DC8-1C83-16B5-A217207FF4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DEA90-B111-E183-6364-4C4ED1B84C40}"/>
              </a:ext>
            </a:extLst>
          </p:cNvPr>
          <p:cNvSpPr>
            <a:spLocks noGrp="1"/>
          </p:cNvSpPr>
          <p:nvPr>
            <p:ph type="body" idx="1"/>
          </p:nvPr>
        </p:nvSpPr>
        <p:spPr/>
        <p:txBody>
          <a:bodyPr/>
          <a:lstStyle/>
          <a:p>
            <a:pPr marL="457200" indent="-457200"/>
            <a:r>
              <a:rPr lang="en-US" sz="1200">
                <a:cs typeface="Arial"/>
              </a:rPr>
              <a:t>For each ray hit:</a:t>
            </a:r>
          </a:p>
          <a:p>
            <a:pPr marL="914400" lvl="1" indent="-457200"/>
            <a:r>
              <a:rPr lang="en-US" sz="1200">
                <a:cs typeface="Arial"/>
              </a:rPr>
              <a:t>Store 128bits of packed data.</a:t>
            </a:r>
          </a:p>
          <a:p>
            <a:pPr marL="1371600" lvl="2" indent="-457200"/>
            <a:r>
              <a:rPr lang="en-US" sz="1200" err="1">
                <a:cs typeface="Arial"/>
              </a:rPr>
              <a:t>uint</a:t>
            </a:r>
            <a:r>
              <a:rPr lang="en-US" sz="1200">
                <a:cs typeface="Arial"/>
              </a:rPr>
              <a:t>  packedVbuffer0; // ( 23 bits: Shader Binding Table Index [check SBT ref ] ), ( 9 bit: </a:t>
            </a:r>
            <a:r>
              <a:rPr lang="en-US" sz="1200" err="1">
                <a:cs typeface="Arial"/>
              </a:rPr>
              <a:t>primitiveID</a:t>
            </a:r>
            <a:r>
              <a:rPr lang="en-US" sz="1200">
                <a:cs typeface="Arial"/>
              </a:rPr>
              <a:t> ). ( part 1 of  17 bit primitive ID )</a:t>
            </a:r>
          </a:p>
          <a:p>
            <a:pPr marL="1371600" marR="0" lvl="2" indent="-457200" algn="l" defTabSz="914400" rtl="0" eaLnBrk="1" fontAlgn="auto" latinLnBrk="0" hangingPunct="1">
              <a:lnSpc>
                <a:spcPct val="100000"/>
              </a:lnSpc>
              <a:spcBef>
                <a:spcPts val="0"/>
              </a:spcBef>
              <a:spcAft>
                <a:spcPts val="0"/>
              </a:spcAft>
              <a:buClrTx/>
              <a:buSzTx/>
              <a:buFontTx/>
              <a:buNone/>
              <a:tabLst/>
              <a:defRPr/>
            </a:pPr>
            <a:r>
              <a:rPr lang="en-US" sz="1200" err="1">
                <a:cs typeface="Arial"/>
              </a:rPr>
              <a:t>uint</a:t>
            </a:r>
            <a:r>
              <a:rPr lang="en-US" sz="1200">
                <a:cs typeface="Arial"/>
              </a:rPr>
              <a:t>  packedVbuffer1; // ( 24 bits: instance index ), ( 8 bit: </a:t>
            </a:r>
            <a:r>
              <a:rPr lang="en-US" sz="1200" err="1">
                <a:cs typeface="Arial"/>
              </a:rPr>
              <a:t>primitiveID</a:t>
            </a:r>
            <a:r>
              <a:rPr lang="en-US" sz="1200">
                <a:cs typeface="Arial"/>
              </a:rPr>
              <a:t> ) ( part 2 of  17 bit primitive ID )</a:t>
            </a:r>
          </a:p>
          <a:p>
            <a:pPr marL="1371600" lvl="2" indent="-457200"/>
            <a:r>
              <a:rPr lang="en-US" sz="1200" err="1">
                <a:cs typeface="Arial"/>
              </a:rPr>
              <a:t>uint</a:t>
            </a:r>
            <a:r>
              <a:rPr lang="en-US" sz="1200">
                <a:cs typeface="Arial"/>
              </a:rPr>
              <a:t> </a:t>
            </a:r>
            <a:r>
              <a:rPr lang="en-US" sz="1200" err="1">
                <a:cs typeface="Arial"/>
              </a:rPr>
              <a:t>barycentrics</a:t>
            </a:r>
            <a:r>
              <a:rPr lang="en-US" sz="1200">
                <a:cs typeface="Arial"/>
              </a:rPr>
              <a:t>;</a:t>
            </a:r>
          </a:p>
          <a:p>
            <a:pPr marL="1371600" lvl="2" indent="-457200"/>
            <a:r>
              <a:rPr lang="en-US" sz="1200">
                <a:cs typeface="Arial"/>
              </a:rPr>
              <a:t>float </a:t>
            </a:r>
            <a:r>
              <a:rPr lang="en-US" sz="1200" err="1">
                <a:cs typeface="Arial"/>
              </a:rPr>
              <a:t>hitDistance</a:t>
            </a:r>
            <a:r>
              <a:rPr lang="en-US" sz="1200">
                <a:cs typeface="Arial"/>
              </a:rPr>
              <a:t>;</a:t>
            </a:r>
          </a:p>
          <a:p>
            <a:pPr marL="914400" lvl="1" indent="-457200"/>
            <a:r>
              <a:rPr lang="en-US" sz="1200">
                <a:cs typeface="Arial"/>
              </a:rPr>
              <a:t>Trigger world radiance cache update</a:t>
            </a:r>
          </a:p>
          <a:p>
            <a:pPr marL="1371600" lvl="2" indent="-457200"/>
            <a:r>
              <a:rPr lang="en-US" sz="1200">
                <a:cs typeface="Arial"/>
              </a:rPr>
              <a:t>More  ahead</a:t>
            </a:r>
            <a:endParaRPr lang="en-US" sz="1200" i="1">
              <a:cs typeface="Arial"/>
            </a:endParaRPr>
          </a:p>
          <a:p>
            <a:pPr marL="914400" lvl="1" indent="-457200"/>
            <a:endParaRPr lang="en-US" sz="1200">
              <a:cs typeface="Arial"/>
            </a:endParaRPr>
          </a:p>
        </p:txBody>
      </p:sp>
      <p:sp>
        <p:nvSpPr>
          <p:cNvPr id="4" name="Slide Number Placeholder 3">
            <a:extLst>
              <a:ext uri="{FF2B5EF4-FFF2-40B4-BE49-F238E27FC236}">
                <a16:creationId xmlns:a16="http://schemas.microsoft.com/office/drawing/2014/main" id="{CD9BD8C9-ED9A-F33C-E707-290B4166F85C}"/>
              </a:ext>
            </a:extLst>
          </p:cNvPr>
          <p:cNvSpPr>
            <a:spLocks noGrp="1"/>
          </p:cNvSpPr>
          <p:nvPr>
            <p:ph type="sldNum" sz="quarter" idx="5"/>
          </p:nvPr>
        </p:nvSpPr>
        <p:spPr/>
        <p:txBody>
          <a:bodyPr/>
          <a:lstStyle/>
          <a:p>
            <a:fld id="{B808F520-C5CF-4446-BC35-2ADB6BF30830}" type="slidenum">
              <a:rPr lang="en-US" smtClean="0"/>
              <a:t>16</a:t>
            </a:fld>
            <a:endParaRPr lang="en-US"/>
          </a:p>
        </p:txBody>
      </p:sp>
    </p:spTree>
    <p:extLst>
      <p:ext uri="{BB962C8B-B14F-4D97-AF65-F5344CB8AC3E}">
        <p14:creationId xmlns:p14="http://schemas.microsoft.com/office/powerpoint/2010/main" val="3947617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9403E-74E5-A807-1D7C-8AD2015B9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22E10-7227-0C86-4928-8FDB73715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524C7-14E7-31C4-6E4E-E725283A2104}"/>
              </a:ext>
            </a:extLst>
          </p:cNvPr>
          <p:cNvSpPr>
            <a:spLocks noGrp="1"/>
          </p:cNvSpPr>
          <p:nvPr>
            <p:ph type="body" idx="1"/>
          </p:nvPr>
        </p:nvSpPr>
        <p:spPr/>
        <p:txBody>
          <a:bodyPr/>
          <a:lstStyle/>
          <a:p>
            <a:pPr marL="0" lvl="0" indent="0">
              <a:buNone/>
            </a:pPr>
            <a:r>
              <a:rPr lang="en-US">
                <a:cs typeface="Arial"/>
              </a:rPr>
              <a:t>For cache, spatial hashing [Gauttron2020] caught our attention early on due to it’s simplicity ( always a plus in my book ).</a:t>
            </a:r>
          </a:p>
          <a:p>
            <a:pPr marL="0" lvl="0" indent="0">
              <a:buNone/>
            </a:pPr>
            <a:endParaRPr lang="en-US">
              <a:cs typeface="Arial"/>
            </a:endParaRPr>
          </a:p>
          <a:p>
            <a:pPr marL="0" lvl="0" indent="0">
              <a:buNone/>
            </a:pPr>
            <a:r>
              <a:rPr lang="en-US">
                <a:cs typeface="Arial"/>
              </a:rPr>
              <a:t>Allows compact storage of data (for our case, volumetric data) in a 1D Array. </a:t>
            </a:r>
          </a:p>
          <a:p>
            <a:pPr marL="0" lvl="0" indent="0">
              <a:buNone/>
            </a:pPr>
            <a:endParaRPr lang="en-US">
              <a:cs typeface="Arial"/>
            </a:endParaRPr>
          </a:p>
          <a:p>
            <a:pPr marL="0" lvl="0" indent="0">
              <a:buNone/>
            </a:pPr>
            <a:r>
              <a:rPr lang="en-US">
                <a:cs typeface="Arial"/>
              </a:rPr>
              <a:t>To index, compute hash function over multiple components (e.g. quantized positions, distance to camera for </a:t>
            </a:r>
            <a:r>
              <a:rPr lang="en-US" err="1">
                <a:cs typeface="Arial"/>
              </a:rPr>
              <a:t>lodding</a:t>
            </a:r>
            <a:r>
              <a:rPr lang="en-US">
                <a:cs typeface="Arial"/>
              </a:rPr>
              <a:t>, temporal, normal, etc. Dealer’s choice ). Use the hash value to index. </a:t>
            </a:r>
          </a:p>
          <a:p>
            <a:pPr marL="0" lvl="0" indent="0">
              <a:buNone/>
            </a:pPr>
            <a:endParaRPr lang="en-US">
              <a:cs typeface="Arial"/>
            </a:endParaRPr>
          </a:p>
          <a:p>
            <a:pPr marL="0" lvl="0" indent="0">
              <a:buNone/>
            </a:pPr>
            <a:r>
              <a:rPr lang="en-US">
                <a:cs typeface="Arial"/>
              </a:rPr>
              <a:t>Hash collisions will happen at times, those are handled by doing a linear search over next N elements. (Fingers crossed we fit, else we have to drop some results ).</a:t>
            </a:r>
          </a:p>
          <a:p>
            <a:pPr marL="0" lvl="0" indent="0">
              <a:buNone/>
            </a:pPr>
            <a:endParaRPr lang="en-US">
              <a:cs typeface="Arial"/>
            </a:endParaRPr>
          </a:p>
          <a:p>
            <a:pPr marL="0" lvl="0" indent="0">
              <a:buNone/>
            </a:pPr>
            <a:endParaRPr lang="en-US">
              <a:cs typeface="Arial"/>
            </a:endParaRPr>
          </a:p>
        </p:txBody>
      </p:sp>
      <p:sp>
        <p:nvSpPr>
          <p:cNvPr id="4" name="Slide Number Placeholder 3">
            <a:extLst>
              <a:ext uri="{FF2B5EF4-FFF2-40B4-BE49-F238E27FC236}">
                <a16:creationId xmlns:a16="http://schemas.microsoft.com/office/drawing/2014/main" id="{DEED4B1F-E4E4-C54C-F263-B214B9DC7FB6}"/>
              </a:ext>
            </a:extLst>
          </p:cNvPr>
          <p:cNvSpPr>
            <a:spLocks noGrp="1"/>
          </p:cNvSpPr>
          <p:nvPr>
            <p:ph type="sldNum" sz="quarter" idx="5"/>
          </p:nvPr>
        </p:nvSpPr>
        <p:spPr/>
        <p:txBody>
          <a:bodyPr/>
          <a:lstStyle/>
          <a:p>
            <a:fld id="{B808F520-C5CF-4446-BC35-2ADB6BF30830}" type="slidenum">
              <a:rPr lang="en-US" smtClean="0"/>
              <a:t>17</a:t>
            </a:fld>
            <a:endParaRPr lang="en-US"/>
          </a:p>
        </p:txBody>
      </p:sp>
    </p:spTree>
    <p:extLst>
      <p:ext uri="{BB962C8B-B14F-4D97-AF65-F5344CB8AC3E}">
        <p14:creationId xmlns:p14="http://schemas.microsoft.com/office/powerpoint/2010/main" val="1387503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9C59-A267-4E00-8FC2-36972F1D7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64EF0-F594-A177-7187-A4ABDE94D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B8B9D-91C3-E51D-CCF0-92E6A336DFA0}"/>
              </a:ext>
            </a:extLst>
          </p:cNvPr>
          <p:cNvSpPr>
            <a:spLocks noGrp="1"/>
          </p:cNvSpPr>
          <p:nvPr>
            <p:ph type="body" idx="1"/>
          </p:nvPr>
        </p:nvSpPr>
        <p:spPr/>
        <p:txBody>
          <a:bodyPr/>
          <a:lstStyle/>
          <a:p>
            <a:pPr marL="0" indent="0">
              <a:buNone/>
            </a:pPr>
            <a:endParaRPr lang="en-US">
              <a:cs typeface="Arial"/>
            </a:endParaRPr>
          </a:p>
          <a:p>
            <a:pPr marL="457200" indent="-457200"/>
            <a:r>
              <a:rPr lang="en-US">
                <a:cs typeface="Arial"/>
              </a:rPr>
              <a:t>Example code for inspiration. Check </a:t>
            </a:r>
            <a:r>
              <a:rPr lang="en-US" err="1">
                <a:cs typeface="Arial"/>
              </a:rPr>
              <a:t>Gautron</a:t>
            </a:r>
            <a:r>
              <a:rPr lang="en-US">
                <a:cs typeface="Arial"/>
              </a:rPr>
              <a:t> 2020 for in depth explanation of spatial hashing/dealing with hash collisions.</a:t>
            </a:r>
          </a:p>
          <a:p>
            <a:pPr marL="457200" lvl="1" indent="0">
              <a:buNone/>
            </a:pPr>
            <a:endParaRPr lang="en-US">
              <a:cs typeface="Arial"/>
            </a:endParaRPr>
          </a:p>
          <a:p>
            <a:endParaRPr lang="en-US"/>
          </a:p>
        </p:txBody>
      </p:sp>
      <p:sp>
        <p:nvSpPr>
          <p:cNvPr id="4" name="Slide Number Placeholder 3">
            <a:extLst>
              <a:ext uri="{FF2B5EF4-FFF2-40B4-BE49-F238E27FC236}">
                <a16:creationId xmlns:a16="http://schemas.microsoft.com/office/drawing/2014/main" id="{03CB575A-D4ED-185D-5F1F-75CD2DC1B3B6}"/>
              </a:ext>
            </a:extLst>
          </p:cNvPr>
          <p:cNvSpPr>
            <a:spLocks noGrp="1"/>
          </p:cNvSpPr>
          <p:nvPr>
            <p:ph type="sldNum" sz="quarter" idx="5"/>
          </p:nvPr>
        </p:nvSpPr>
        <p:spPr/>
        <p:txBody>
          <a:bodyPr/>
          <a:lstStyle/>
          <a:p>
            <a:fld id="{B808F520-C5CF-4446-BC35-2ADB6BF30830}" type="slidenum">
              <a:rPr lang="en-US" smtClean="0"/>
              <a:t>18</a:t>
            </a:fld>
            <a:endParaRPr lang="en-US"/>
          </a:p>
        </p:txBody>
      </p:sp>
    </p:spTree>
    <p:extLst>
      <p:ext uri="{BB962C8B-B14F-4D97-AF65-F5344CB8AC3E}">
        <p14:creationId xmlns:p14="http://schemas.microsoft.com/office/powerpoint/2010/main" val="2989319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cs typeface="Arial"/>
              </a:rPr>
              <a:t>	</a:t>
            </a:r>
          </a:p>
          <a:p>
            <a:r>
              <a:rPr lang="en-US" sz="1200">
                <a:cs typeface="Arial"/>
              </a:rPr>
              <a:t>We then shade each active cache entry</a:t>
            </a:r>
          </a:p>
          <a:p>
            <a:pPr marL="914400" lvl="1" indent="-457200"/>
            <a:r>
              <a:rPr lang="en-US" sz="1200">
                <a:cs typeface="Arial"/>
              </a:rPr>
              <a:t>Using async indirect dispatch per each shader type. Not that many shaders  ( less than 10 )</a:t>
            </a:r>
          </a:p>
          <a:p>
            <a:pPr marL="914400" marR="0" lvl="1" indent="-457200" algn="l" defTabSz="914400" rtl="0" eaLnBrk="1" fontAlgn="auto" latinLnBrk="0" hangingPunct="1">
              <a:lnSpc>
                <a:spcPct val="100000"/>
              </a:lnSpc>
              <a:spcBef>
                <a:spcPts val="0"/>
              </a:spcBef>
              <a:spcAft>
                <a:spcPts val="0"/>
              </a:spcAft>
              <a:buClrTx/>
              <a:buSzTx/>
              <a:buFontTx/>
              <a:buNone/>
              <a:tabLst/>
              <a:defRPr/>
            </a:pPr>
            <a:r>
              <a:rPr lang="en-US" sz="1200">
                <a:cs typeface="Arial"/>
              </a:rPr>
              <a:t>From </a:t>
            </a:r>
            <a:r>
              <a:rPr lang="en-US" sz="1200" err="1">
                <a:cs typeface="Arial"/>
              </a:rPr>
              <a:t>probeID</a:t>
            </a:r>
            <a:r>
              <a:rPr lang="en-US" sz="1200">
                <a:cs typeface="Arial"/>
              </a:rPr>
              <a:t> and </a:t>
            </a:r>
            <a:r>
              <a:rPr lang="en-US" sz="1200" err="1">
                <a:cs typeface="Arial"/>
              </a:rPr>
              <a:t>rayID</a:t>
            </a:r>
            <a:r>
              <a:rPr lang="en-US" sz="1200">
                <a:cs typeface="Arial"/>
              </a:rPr>
              <a:t> can derive global </a:t>
            </a:r>
            <a:r>
              <a:rPr lang="en-US" sz="1200" err="1">
                <a:cs typeface="Arial"/>
              </a:rPr>
              <a:t>rayID</a:t>
            </a:r>
            <a:r>
              <a:rPr lang="en-US" sz="1200">
                <a:cs typeface="Arial"/>
              </a:rPr>
              <a:t>. Lookup ray hit packed data (SBT, </a:t>
            </a:r>
            <a:r>
              <a:rPr lang="en-US" sz="1200" err="1">
                <a:cs typeface="Arial"/>
              </a:rPr>
              <a:t>etc</a:t>
            </a:r>
            <a:r>
              <a:rPr lang="en-US" sz="1200">
                <a:cs typeface="Arial"/>
              </a:rPr>
              <a:t> -&gt; triangle data -&gt; use </a:t>
            </a:r>
            <a:r>
              <a:rPr lang="en-US" sz="1200" err="1">
                <a:cs typeface="Arial"/>
              </a:rPr>
              <a:t>barycentrics</a:t>
            </a:r>
            <a:r>
              <a:rPr lang="en-US" sz="1200">
                <a:cs typeface="Arial"/>
              </a:rPr>
              <a:t>, </a:t>
            </a:r>
            <a:r>
              <a:rPr lang="en-US" sz="1200" err="1">
                <a:cs typeface="Arial"/>
              </a:rPr>
              <a:t>etc</a:t>
            </a:r>
            <a:r>
              <a:rPr lang="en-US" sz="1200">
                <a:cs typeface="Arial"/>
              </a:rPr>
              <a:t> )</a:t>
            </a:r>
          </a:p>
          <a:p>
            <a:pPr marL="914400" lvl="1" indent="-457200"/>
            <a:r>
              <a:rPr lang="en-US" sz="1200">
                <a:cs typeface="Arial"/>
              </a:rPr>
              <a:t>Shading/lighting: access light grid/bindless resources, use inputs computed from ray hit packet data. Do light &amp; shading loop.</a:t>
            </a:r>
          </a:p>
          <a:p>
            <a:pPr marL="0" indent="0">
              <a:buNone/>
            </a:pPr>
            <a:br>
              <a:rPr lang="en-US" sz="1200">
                <a:cs typeface="Arial"/>
              </a:rPr>
            </a:br>
            <a:br>
              <a:rPr lang="en-US" sz="1200">
                <a:cs typeface="Arial"/>
              </a:rPr>
            </a:br>
            <a:endParaRPr lang="en-US" sz="1200">
              <a:cs typeface="Arial"/>
            </a:endParaRPr>
          </a:p>
          <a:p>
            <a:pPr marL="457200" indent="-457200"/>
            <a:endParaRPr lang="en-US" sz="1200">
              <a:cs typeface="Arial"/>
            </a:endParaRPr>
          </a:p>
          <a:p>
            <a:pPr marL="457200" lvl="1" indent="0">
              <a:buNone/>
            </a:pPr>
            <a:endParaRPr lang="en-US" sz="1200">
              <a:cs typeface="Arial"/>
            </a:endParaRPr>
          </a:p>
          <a:p>
            <a:endParaRPr lang="en-US" sz="1200"/>
          </a:p>
        </p:txBody>
      </p:sp>
      <p:sp>
        <p:nvSpPr>
          <p:cNvPr id="4" name="Slide Number Placeholder 3"/>
          <p:cNvSpPr>
            <a:spLocks noGrp="1"/>
          </p:cNvSpPr>
          <p:nvPr>
            <p:ph type="sldNum" sz="quarter" idx="5"/>
          </p:nvPr>
        </p:nvSpPr>
        <p:spPr/>
        <p:txBody>
          <a:bodyPr/>
          <a:lstStyle/>
          <a:p>
            <a:fld id="{B808F520-C5CF-4446-BC35-2ADB6BF30830}" type="slidenum">
              <a:rPr lang="en-US" smtClean="0"/>
              <a:t>19</a:t>
            </a:fld>
            <a:endParaRPr lang="en-US"/>
          </a:p>
        </p:txBody>
      </p:sp>
    </p:spTree>
    <p:extLst>
      <p:ext uri="{BB962C8B-B14F-4D97-AF65-F5344CB8AC3E}">
        <p14:creationId xmlns:p14="http://schemas.microsoft.com/office/powerpoint/2010/main" val="411755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95A55-B4E7-55D2-0B8E-952D2CC43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ADC99-B0AC-3002-EB2A-DA379E71F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CF427-80A1-1C69-D9F3-691277CC237E}"/>
              </a:ext>
            </a:extLst>
          </p:cNvPr>
          <p:cNvSpPr>
            <a:spLocks noGrp="1"/>
          </p:cNvSpPr>
          <p:nvPr>
            <p:ph type="body" idx="1"/>
          </p:nvPr>
        </p:nvSpPr>
        <p:spPr/>
        <p:txBody>
          <a:bodyPr/>
          <a:lstStyle/>
          <a:p>
            <a:r>
              <a:rPr lang="en-US" dirty="0">
                <a:ea typeface="Calibri"/>
                <a:cs typeface="Calibri"/>
              </a:rPr>
              <a:t>Hello everyone,</a:t>
            </a:r>
          </a:p>
          <a:p>
            <a:endParaRPr lang="en-US" dirty="0">
              <a:ea typeface="Calibri"/>
              <a:cs typeface="Calibri"/>
            </a:endParaRPr>
          </a:p>
          <a:p>
            <a:r>
              <a:rPr lang="en-US" dirty="0">
                <a:ea typeface="Calibri"/>
                <a:cs typeface="Calibri"/>
              </a:rPr>
              <a:t>Today I’ll be talking about the global illumination solution developed for idTech8.. This work has been used in 2 big projects running </a:t>
            </a:r>
            <a:r>
              <a:rPr lang="en-US" dirty="0" err="1">
                <a:ea typeface="Calibri"/>
                <a:cs typeface="Calibri"/>
              </a:rPr>
              <a:t>realttime</a:t>
            </a:r>
            <a:r>
              <a:rPr lang="en-US" dirty="0">
                <a:ea typeface="Calibri"/>
                <a:cs typeface="Calibri"/>
              </a:rPr>
              <a:t> at 60hz or higher on all platforms, and lays some of the foundations for next </a:t>
            </a:r>
            <a:r>
              <a:rPr lang="en-US" dirty="0" err="1">
                <a:ea typeface="Calibri"/>
                <a:cs typeface="Calibri"/>
              </a:rPr>
              <a:t>idTech</a:t>
            </a:r>
            <a:r>
              <a:rPr lang="en-US" dirty="0">
                <a:ea typeface="Calibri"/>
                <a:cs typeface="Calibri"/>
              </a:rPr>
              <a:t> iterations.</a:t>
            </a:r>
          </a:p>
          <a:p>
            <a:endParaRPr lang="en-US" dirty="0">
              <a:ea typeface="Calibri"/>
              <a:cs typeface="Calibri"/>
            </a:endParaRPr>
          </a:p>
          <a:p>
            <a:r>
              <a:rPr lang="en-US" dirty="0">
                <a:ea typeface="Calibri"/>
                <a:cs typeface="Calibri"/>
              </a:rPr>
              <a:t>Indiana Jones and The Great Circle used an early iteration of the work we are presenting today. With the most recent iteration being used on DOOM The Dark Ages. </a:t>
            </a:r>
          </a:p>
          <a:p>
            <a:endParaRPr lang="en-US" dirty="0">
              <a:ea typeface="Calibri"/>
              <a:cs typeface="Calibri"/>
            </a:endParaRPr>
          </a:p>
          <a:p>
            <a:r>
              <a:rPr lang="en-US" dirty="0">
                <a:ea typeface="Calibri"/>
                <a:cs typeface="Calibri"/>
              </a:rPr>
              <a:t>Both id and MG studios are relatively small ( &lt; 200 ) for modern days crazy team sizes AAA standards. Particularly our tech teams are fairly compact, so we try share work whenever possible.</a:t>
            </a:r>
          </a:p>
        </p:txBody>
      </p:sp>
      <p:sp>
        <p:nvSpPr>
          <p:cNvPr id="4" name="Slide Number Placeholder 3">
            <a:extLst>
              <a:ext uri="{FF2B5EF4-FFF2-40B4-BE49-F238E27FC236}">
                <a16:creationId xmlns:a16="http://schemas.microsoft.com/office/drawing/2014/main" id="{AE67F1B9-6137-CBC8-DB04-9047B532B3C6}"/>
              </a:ext>
            </a:extLst>
          </p:cNvPr>
          <p:cNvSpPr>
            <a:spLocks noGrp="1"/>
          </p:cNvSpPr>
          <p:nvPr>
            <p:ph type="sldNum" sz="quarter" idx="5"/>
          </p:nvPr>
        </p:nvSpPr>
        <p:spPr/>
        <p:txBody>
          <a:bodyPr/>
          <a:lstStyle/>
          <a:p>
            <a:fld id="{B808F520-C5CF-4446-BC35-2ADB6BF30830}" type="slidenum">
              <a:rPr lang="en-US" smtClean="0"/>
              <a:t>2</a:t>
            </a:fld>
            <a:endParaRPr lang="en-US"/>
          </a:p>
        </p:txBody>
      </p:sp>
    </p:spTree>
    <p:extLst>
      <p:ext uri="{BB962C8B-B14F-4D97-AF65-F5344CB8AC3E}">
        <p14:creationId xmlns:p14="http://schemas.microsoft.com/office/powerpoint/2010/main" val="1491378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r>
              <a:rPr lang="en-US" sz="1200">
                <a:cs typeface="Arial"/>
              </a:rPr>
              <a:t>With the radiance cache updated. Can now compute irradiance volumes.</a:t>
            </a:r>
          </a:p>
          <a:p>
            <a:pPr marL="457200" indent="-457200"/>
            <a:r>
              <a:rPr lang="en-US" sz="1200">
                <a:cs typeface="Arial"/>
              </a:rPr>
              <a:t>Load radiance cache results</a:t>
            </a:r>
          </a:p>
          <a:p>
            <a:pPr marL="914400" lvl="1" indent="-457200"/>
            <a:r>
              <a:rPr lang="en-US" sz="1200">
                <a:cs typeface="Arial"/>
              </a:rPr>
              <a:t>8x8 tiles. Nicely fits into 64 thread group size.</a:t>
            </a:r>
            <a:endParaRPr lang="en-US" sz="1200" i="1">
              <a:cs typeface="Arial"/>
            </a:endParaRPr>
          </a:p>
          <a:p>
            <a:pPr marL="457200" indent="-457200"/>
            <a:endParaRPr lang="en-US" sz="1200">
              <a:cs typeface="Arial"/>
            </a:endParaRPr>
          </a:p>
          <a:p>
            <a:pPr marL="457200" indent="-457200"/>
            <a:r>
              <a:rPr lang="en-US" sz="1200">
                <a:cs typeface="Arial"/>
              </a:rPr>
              <a:t>From </a:t>
            </a:r>
            <a:r>
              <a:rPr lang="en-US" sz="1200" err="1">
                <a:cs typeface="Arial"/>
              </a:rPr>
              <a:t>probeID</a:t>
            </a:r>
            <a:r>
              <a:rPr lang="en-US" sz="1200">
                <a:cs typeface="Arial"/>
              </a:rPr>
              <a:t> and </a:t>
            </a:r>
            <a:r>
              <a:rPr lang="en-US" sz="1200" err="1">
                <a:cs typeface="Arial"/>
              </a:rPr>
              <a:t>rayID</a:t>
            </a:r>
            <a:r>
              <a:rPr lang="en-US" sz="1200">
                <a:cs typeface="Arial"/>
              </a:rPr>
              <a:t> can derive global </a:t>
            </a:r>
            <a:r>
              <a:rPr lang="en-US" sz="1200" err="1">
                <a:cs typeface="Arial"/>
              </a:rPr>
              <a:t>rayID</a:t>
            </a:r>
            <a:r>
              <a:rPr lang="en-US" sz="1200">
                <a:cs typeface="Arial"/>
              </a:rPr>
              <a:t>. Intersection point = probe center + </a:t>
            </a:r>
            <a:r>
              <a:rPr lang="en-US" sz="1200" err="1">
                <a:cs typeface="Arial"/>
              </a:rPr>
              <a:t>rayDir</a:t>
            </a:r>
            <a:r>
              <a:rPr lang="en-US" sz="1200">
                <a:cs typeface="Arial"/>
              </a:rPr>
              <a:t> * </a:t>
            </a:r>
            <a:r>
              <a:rPr lang="en-US" sz="1200" err="1">
                <a:cs typeface="Arial"/>
              </a:rPr>
              <a:t>rayHitDistance</a:t>
            </a:r>
            <a:r>
              <a:rPr lang="en-US" sz="1200">
                <a:cs typeface="Arial"/>
              </a:rPr>
              <a:t>. Compute hash, lookup radiance cache.</a:t>
            </a:r>
          </a:p>
          <a:p>
            <a:pPr marL="457200" indent="-457200"/>
            <a:endParaRPr lang="en-US" sz="1200">
              <a:cs typeface="Arial"/>
            </a:endParaRPr>
          </a:p>
          <a:p>
            <a:pPr marL="457200" indent="-457200"/>
            <a:r>
              <a:rPr lang="en-US" sz="1200">
                <a:cs typeface="Arial"/>
              </a:rPr>
              <a:t>Octahedron env mapping, conveniently maps into one image tile =&gt; simple lookup / memory efficient.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Arial"/>
              </a:rPr>
              <a:t>2560 X 1585 for 6 cascades + max of 100 local volumes.</a:t>
            </a:r>
          </a:p>
          <a:p>
            <a:pPr marL="0" lvl="0" indent="0">
              <a:buNone/>
            </a:pPr>
            <a:endParaRPr lang="en-US" sz="1200">
              <a:cs typeface="Arial"/>
            </a:endParaRPr>
          </a:p>
        </p:txBody>
      </p:sp>
      <p:sp>
        <p:nvSpPr>
          <p:cNvPr id="4" name="Slide Number Placeholder 3"/>
          <p:cNvSpPr>
            <a:spLocks noGrp="1"/>
          </p:cNvSpPr>
          <p:nvPr>
            <p:ph type="sldNum" sz="quarter" idx="5"/>
          </p:nvPr>
        </p:nvSpPr>
        <p:spPr/>
        <p:txBody>
          <a:bodyPr/>
          <a:lstStyle/>
          <a:p>
            <a:fld id="{B808F520-C5CF-4446-BC35-2ADB6BF30830}" type="slidenum">
              <a:rPr lang="en-US" smtClean="0"/>
              <a:t>20</a:t>
            </a:fld>
            <a:endParaRPr lang="en-US"/>
          </a:p>
        </p:txBody>
      </p:sp>
    </p:spTree>
    <p:extLst>
      <p:ext uri="{BB962C8B-B14F-4D97-AF65-F5344CB8AC3E}">
        <p14:creationId xmlns:p14="http://schemas.microsoft.com/office/powerpoint/2010/main" val="1865384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a:rPr>
              <a:t>Final Gather</a:t>
            </a:r>
          </a:p>
          <a:p>
            <a:pPr marL="914400" lvl="1" indent="-457200"/>
            <a:r>
              <a:rPr lang="en-US">
                <a:cs typeface="Arial"/>
              </a:rPr>
              <a:t>1 ray per pixel.  Cosine weighted ray directions ( along hemisphere defined by pixel normal ), use blue noise for ray direction variation.</a:t>
            </a:r>
          </a:p>
          <a:p>
            <a:pPr marL="914400" lvl="1" indent="-457200"/>
            <a:r>
              <a:rPr lang="en-US">
                <a:cs typeface="Arial"/>
              </a:rPr>
              <a:t>Resolution depending on quality settings </a:t>
            </a:r>
          </a:p>
          <a:p>
            <a:pPr marL="1371600" lvl="2" indent="-457200"/>
            <a:r>
              <a:rPr lang="en-US">
                <a:cs typeface="Arial"/>
              </a:rPr>
              <a:t>½ or ¼ resolution</a:t>
            </a:r>
          </a:p>
          <a:p>
            <a:pPr marL="914400" lvl="1" indent="-457200"/>
            <a:r>
              <a:rPr lang="en-US">
                <a:cs typeface="Arial"/>
              </a:rPr>
              <a:t>0 shading, only use caches.</a:t>
            </a:r>
          </a:p>
          <a:p>
            <a:pPr marL="914400" lvl="1" indent="-457200"/>
            <a:r>
              <a:rPr lang="en-US">
                <a:cs typeface="Arial"/>
              </a:rPr>
              <a:t>First cache is screen space</a:t>
            </a:r>
          </a:p>
          <a:p>
            <a:pPr marL="1371600" lvl="2" indent="-457200"/>
            <a:r>
              <a:rPr lang="en-US" i="1">
                <a:cs typeface="Arial"/>
              </a:rPr>
              <a:t>If ray hit is inside frustum and </a:t>
            </a:r>
            <a:r>
              <a:rPr lang="en-US" i="1" err="1">
                <a:cs typeface="Arial"/>
              </a:rPr>
              <a:t>unnocluded</a:t>
            </a:r>
            <a:r>
              <a:rPr lang="en-US" i="1">
                <a:cs typeface="Arial"/>
              </a:rPr>
              <a:t>.</a:t>
            </a:r>
          </a:p>
          <a:p>
            <a:pPr marL="914400" lvl="1" indent="-457200"/>
            <a:r>
              <a:rPr lang="en-US">
                <a:cs typeface="Arial"/>
              </a:rPr>
              <a:t>Second cache is world radiance.</a:t>
            </a:r>
          </a:p>
          <a:p>
            <a:pPr marL="1371600" lvl="2" indent="-457200"/>
            <a:r>
              <a:rPr lang="en-US" i="1">
                <a:cs typeface="Arial"/>
              </a:rPr>
              <a:t>If ray hits valid cache.</a:t>
            </a:r>
            <a:endParaRPr lang="en-US">
              <a:cs typeface="Arial"/>
            </a:endParaRPr>
          </a:p>
          <a:p>
            <a:pPr marL="914400" lvl="1" indent="-457200"/>
            <a:r>
              <a:rPr lang="en-US">
                <a:cs typeface="Arial"/>
              </a:rPr>
              <a:t>Last cache, fallback to irradiance volumes.</a:t>
            </a:r>
          </a:p>
          <a:p>
            <a:pPr marL="914400" lvl="1" indent="-457200"/>
            <a:r>
              <a:rPr lang="en-US">
                <a:cs typeface="Arial"/>
              </a:rPr>
              <a:t>Store 2-Band SH, want to try maintain normal maps details (similarly to lightmaps). Essentially each pixel is an irradiance probe in SH space.</a:t>
            </a:r>
          </a:p>
          <a:p>
            <a:pPr marL="457200" lvl="1" indent="0">
              <a:buNone/>
            </a:pPr>
            <a:endParaRPr lang="en-US" i="1">
              <a:cs typeface="Arial"/>
            </a:endParaRPr>
          </a:p>
          <a:p>
            <a:pPr marL="457200" indent="-457200"/>
            <a:endParaRPr lang="en-US">
              <a:cs typeface="Arial"/>
            </a:endParaRPr>
          </a:p>
          <a:p>
            <a:pPr marL="457200" lvl="1" indent="0">
              <a:buNone/>
            </a:pPr>
            <a:endParaRPr lang="en-US">
              <a:cs typeface="Arial"/>
            </a:endParaRPr>
          </a:p>
          <a:p>
            <a:endParaRPr lang="en-US"/>
          </a:p>
        </p:txBody>
      </p:sp>
      <p:sp>
        <p:nvSpPr>
          <p:cNvPr id="4" name="Slide Number Placeholder 3"/>
          <p:cNvSpPr>
            <a:spLocks noGrp="1"/>
          </p:cNvSpPr>
          <p:nvPr>
            <p:ph type="sldNum" sz="quarter" idx="5"/>
          </p:nvPr>
        </p:nvSpPr>
        <p:spPr/>
        <p:txBody>
          <a:bodyPr/>
          <a:lstStyle/>
          <a:p>
            <a:fld id="{B808F520-C5CF-4446-BC35-2ADB6BF30830}" type="slidenum">
              <a:rPr lang="en-US" smtClean="0"/>
              <a:t>21</a:t>
            </a:fld>
            <a:endParaRPr lang="en-US"/>
          </a:p>
        </p:txBody>
      </p:sp>
    </p:spTree>
    <p:extLst>
      <p:ext uri="{BB962C8B-B14F-4D97-AF65-F5344CB8AC3E}">
        <p14:creationId xmlns:p14="http://schemas.microsoft.com/office/powerpoint/2010/main" val="3731953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0AFA-23B5-2F08-C2C6-CBFD1CF1B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59497-3FEB-FA38-553F-826755C457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E85AB-BF2B-C136-6D6E-B8035A7E5AD2}"/>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457200" indent="-457200"/>
            <a:r>
              <a:rPr lang="en-US" dirty="0">
                <a:cs typeface="Arial"/>
              </a:rPr>
              <a:t>Spatial Denoise passes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“Denoise” is a fancy word for sharing similar neighbors results to mitigate for lack of samples.</a:t>
            </a:r>
            <a:endParaRPr lang="en-US" dirty="0">
              <a:cs typeface="Arial"/>
            </a:endParaRPr>
          </a:p>
          <a:p>
            <a:pPr marL="914400" lvl="1" indent="-457200"/>
            <a:r>
              <a:rPr lang="en-US" dirty="0">
                <a:cs typeface="Arial"/>
              </a:rPr>
              <a:t>Done at same resolution as final gather.</a:t>
            </a:r>
          </a:p>
          <a:p>
            <a:pPr marL="914400" lvl="1" indent="-457200"/>
            <a:r>
              <a:rPr lang="en-US" dirty="0">
                <a:cs typeface="Arial"/>
              </a:rPr>
              <a:t>Separable “bilateral” gaussian.</a:t>
            </a:r>
          </a:p>
          <a:p>
            <a:pPr marL="1371600" lvl="2" indent="-457200"/>
            <a:r>
              <a:rPr lang="en-US" dirty="0">
                <a:cs typeface="Arial"/>
              </a:rPr>
              <a:t>Weight by normal/depth and ray hit distance deltas.</a:t>
            </a:r>
          </a:p>
          <a:p>
            <a:pPr marL="1371600" lvl="2" indent="-457200"/>
            <a:r>
              <a:rPr lang="en-US" dirty="0">
                <a:cs typeface="Arial"/>
              </a:rPr>
              <a:t>Not really separable, but good for perf.</a:t>
            </a:r>
          </a:p>
          <a:p>
            <a:pPr marL="1371600" lvl="2" indent="-457200"/>
            <a:r>
              <a:rPr lang="en-US" dirty="0">
                <a:cs typeface="Arial"/>
              </a:rPr>
              <a:t>Group shared memory for performance.</a:t>
            </a:r>
          </a:p>
          <a:p>
            <a:pPr marL="1371600" lvl="2" indent="-457200"/>
            <a:endParaRPr lang="en-US" dirty="0">
              <a:cs typeface="Arial"/>
            </a:endParaRPr>
          </a:p>
          <a:p>
            <a:pPr marL="457200" indent="-457200"/>
            <a:r>
              <a:rPr lang="en-US" dirty="0">
                <a:cs typeface="Arial"/>
              </a:rPr>
              <a:t>Upscale </a:t>
            </a:r>
          </a:p>
          <a:p>
            <a:pPr marL="914400" lvl="1" indent="-457200"/>
            <a:r>
              <a:rPr lang="en-US" i="1" dirty="0">
                <a:cs typeface="Arial"/>
              </a:rPr>
              <a:t>4 taps </a:t>
            </a:r>
            <a:r>
              <a:rPr lang="en-US" i="1" dirty="0" err="1">
                <a:cs typeface="Arial"/>
              </a:rPr>
              <a:t>poisson</a:t>
            </a:r>
            <a:r>
              <a:rPr lang="en-US" i="1" dirty="0">
                <a:cs typeface="Arial"/>
              </a:rPr>
              <a:t>.</a:t>
            </a:r>
          </a:p>
          <a:p>
            <a:pPr marL="914400" lvl="1" indent="-457200"/>
            <a:r>
              <a:rPr lang="en-US" i="1" dirty="0">
                <a:cs typeface="Arial"/>
              </a:rPr>
              <a:t>Weight by normal/depth.</a:t>
            </a:r>
          </a:p>
          <a:p>
            <a:pPr marL="914400" lvl="1" indent="-457200"/>
            <a:r>
              <a:rPr lang="en-US" i="1" dirty="0">
                <a:cs typeface="Arial"/>
              </a:rPr>
              <a:t>Temporal filter.</a:t>
            </a:r>
          </a:p>
          <a:p>
            <a:pPr marL="914400" lvl="1" indent="-457200"/>
            <a:r>
              <a:rPr lang="en-US" i="1" dirty="0">
                <a:cs typeface="Arial"/>
              </a:rPr>
              <a:t>RGB9E5 on platforms that fully support</a:t>
            </a:r>
          </a:p>
          <a:p>
            <a:pPr marL="1371600" lvl="2" indent="-457200"/>
            <a:r>
              <a:rPr lang="en-US" i="1" dirty="0">
                <a:cs typeface="Arial"/>
              </a:rPr>
              <a:t>Else RGBA16F</a:t>
            </a:r>
          </a:p>
          <a:p>
            <a:pPr marL="1371600" lvl="2" indent="-457200"/>
            <a:r>
              <a:rPr lang="en-US" i="1" dirty="0">
                <a:cs typeface="Arial"/>
              </a:rPr>
              <a:t>Avoid R11G11B10F </a:t>
            </a:r>
            <a:r>
              <a:rPr lang="en-US" i="1" dirty="0">
                <a:cs typeface="Arial"/>
                <a:sym typeface="Wingdings" panose="05000000000000000000" pitchFamily="2" charset="2"/>
              </a:rPr>
              <a:t> </a:t>
            </a:r>
            <a:r>
              <a:rPr lang="en-US" i="1" dirty="0">
                <a:cs typeface="Arial"/>
              </a:rPr>
              <a:t>color shift/banding, no pure white.</a:t>
            </a:r>
          </a:p>
          <a:p>
            <a:pPr marL="457200" indent="-457200"/>
            <a:endParaRPr lang="en-US" dirty="0">
              <a:cs typeface="Arial"/>
            </a:endParaRPr>
          </a:p>
          <a:p>
            <a:pPr marL="457200" indent="-457200"/>
            <a:r>
              <a:rPr lang="en-US" dirty="0">
                <a:cs typeface="Arial"/>
              </a:rPr>
              <a:t>TAA/others acts as another temporal filter at end of frame.</a:t>
            </a:r>
          </a:p>
          <a:p>
            <a:pPr marL="457200" indent="-457200"/>
            <a:endParaRPr lang="en-US" dirty="0">
              <a:cs typeface="Arial"/>
            </a:endParaRPr>
          </a:p>
        </p:txBody>
      </p:sp>
      <p:sp>
        <p:nvSpPr>
          <p:cNvPr id="4" name="Slide Number Placeholder 3">
            <a:extLst>
              <a:ext uri="{FF2B5EF4-FFF2-40B4-BE49-F238E27FC236}">
                <a16:creationId xmlns:a16="http://schemas.microsoft.com/office/drawing/2014/main" id="{B9B79F97-80E7-67FF-D4B6-A9AF14214A64}"/>
              </a:ext>
            </a:extLst>
          </p:cNvPr>
          <p:cNvSpPr>
            <a:spLocks noGrp="1"/>
          </p:cNvSpPr>
          <p:nvPr>
            <p:ph type="sldNum" sz="quarter" idx="5"/>
          </p:nvPr>
        </p:nvSpPr>
        <p:spPr/>
        <p:txBody>
          <a:bodyPr/>
          <a:lstStyle/>
          <a:p>
            <a:fld id="{B808F520-C5CF-4446-BC35-2ADB6BF30830}" type="slidenum">
              <a:rPr lang="en-US" smtClean="0"/>
              <a:t>22</a:t>
            </a:fld>
            <a:endParaRPr lang="en-US"/>
          </a:p>
        </p:txBody>
      </p:sp>
    </p:spTree>
    <p:extLst>
      <p:ext uri="{BB962C8B-B14F-4D97-AF65-F5344CB8AC3E}">
        <p14:creationId xmlns:p14="http://schemas.microsoft.com/office/powerpoint/2010/main" val="1627806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5DB5A-5A86-3EA7-CE0F-4DA11AB74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CD62C-2158-1A8B-2CDC-CB4A0ABF3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E8FE2-32D6-F7BD-5E86-F7A60F109031}"/>
              </a:ext>
            </a:extLst>
          </p:cNvPr>
          <p:cNvSpPr>
            <a:spLocks noGrp="1"/>
          </p:cNvSpPr>
          <p:nvPr>
            <p:ph type="body" idx="1"/>
          </p:nvPr>
        </p:nvSpPr>
        <p:spPr/>
        <p:txBody>
          <a:bodyPr/>
          <a:lstStyle/>
          <a:p>
            <a:pPr marL="457200" indent="-457200"/>
            <a:r>
              <a:rPr lang="en-US">
                <a:cs typeface="Arial"/>
              </a:rPr>
              <a:t>Visualizing individual steps.</a:t>
            </a:r>
          </a:p>
          <a:p>
            <a:pPr marL="457200" indent="-457200"/>
            <a:endParaRPr lang="en-US">
              <a:cs typeface="Arial"/>
            </a:endParaRPr>
          </a:p>
          <a:p>
            <a:pPr marL="457200" indent="-457200">
              <a:buAutoNum type="arabicPeriod"/>
            </a:pPr>
            <a:r>
              <a:rPr lang="en-US">
                <a:cs typeface="Arial"/>
              </a:rPr>
              <a:t>No filtering</a:t>
            </a:r>
          </a:p>
          <a:p>
            <a:pPr marL="457200" indent="-457200">
              <a:buAutoNum type="arabicPeriod"/>
            </a:pPr>
            <a:r>
              <a:rPr lang="en-US">
                <a:cs typeface="Arial"/>
              </a:rPr>
              <a:t>Denoise passes</a:t>
            </a:r>
          </a:p>
          <a:p>
            <a:pPr marL="457200" indent="-457200">
              <a:buAutoNum type="arabicPeriod"/>
            </a:pPr>
            <a:r>
              <a:rPr lang="en-US">
                <a:cs typeface="Arial"/>
              </a:rPr>
              <a:t>Temporal Filter</a:t>
            </a:r>
          </a:p>
          <a:p>
            <a:pPr marL="457200" indent="-457200">
              <a:buAutoNum type="arabicPeriod"/>
            </a:pPr>
            <a:r>
              <a:rPr lang="en-US">
                <a:cs typeface="Arial"/>
              </a:rPr>
              <a:t>Adding direct lighting</a:t>
            </a:r>
          </a:p>
        </p:txBody>
      </p:sp>
      <p:sp>
        <p:nvSpPr>
          <p:cNvPr id="4" name="Slide Number Placeholder 3">
            <a:extLst>
              <a:ext uri="{FF2B5EF4-FFF2-40B4-BE49-F238E27FC236}">
                <a16:creationId xmlns:a16="http://schemas.microsoft.com/office/drawing/2014/main" id="{ED0775CA-01B0-F473-C1BF-613B0429939B}"/>
              </a:ext>
            </a:extLst>
          </p:cNvPr>
          <p:cNvSpPr>
            <a:spLocks noGrp="1"/>
          </p:cNvSpPr>
          <p:nvPr>
            <p:ph type="sldNum" sz="quarter" idx="5"/>
          </p:nvPr>
        </p:nvSpPr>
        <p:spPr/>
        <p:txBody>
          <a:bodyPr/>
          <a:lstStyle/>
          <a:p>
            <a:fld id="{B808F520-C5CF-4446-BC35-2ADB6BF30830}" type="slidenum">
              <a:rPr lang="en-US" smtClean="0"/>
              <a:t>23</a:t>
            </a:fld>
            <a:endParaRPr lang="en-US"/>
          </a:p>
        </p:txBody>
      </p:sp>
    </p:spTree>
    <p:extLst>
      <p:ext uri="{BB962C8B-B14F-4D97-AF65-F5344CB8AC3E}">
        <p14:creationId xmlns:p14="http://schemas.microsoft.com/office/powerpoint/2010/main" val="1299135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E7C8D-6866-7B2F-3EE2-F56453F41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42C85-7B18-1316-3A91-7FF993734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C7560-4B4C-3EFB-9CB2-52654F61AEA4}"/>
              </a:ext>
            </a:extLst>
          </p:cNvPr>
          <p:cNvSpPr>
            <a:spLocks noGrp="1"/>
          </p:cNvSpPr>
          <p:nvPr>
            <p:ph type="body" idx="1"/>
          </p:nvPr>
        </p:nvSpPr>
        <p:spPr/>
        <p:txBody>
          <a:bodyPr/>
          <a:lstStyle/>
          <a:p>
            <a:pPr marL="457200" indent="-457200"/>
            <a:r>
              <a:rPr lang="en-US">
                <a:cs typeface="Arial"/>
              </a:rPr>
              <a:t>Visualizing quality settings</a:t>
            </a:r>
          </a:p>
          <a:p>
            <a:pPr marL="457200" indent="-457200"/>
            <a:endParaRPr lang="en-US">
              <a:cs typeface="Arial"/>
            </a:endParaRPr>
          </a:p>
          <a:p>
            <a:pPr marL="457200" indent="-457200">
              <a:buAutoNum type="arabicPeriod"/>
            </a:pPr>
            <a:r>
              <a:rPr lang="en-US">
                <a:cs typeface="Arial"/>
              </a:rPr>
              <a:t>High</a:t>
            </a:r>
          </a:p>
          <a:p>
            <a:pPr marL="457200" indent="-457200">
              <a:buAutoNum type="arabicPeriod"/>
            </a:pPr>
            <a:r>
              <a:rPr lang="en-US">
                <a:cs typeface="Arial"/>
              </a:rPr>
              <a:t>Low</a:t>
            </a:r>
          </a:p>
          <a:p>
            <a:pPr marL="457200" indent="-457200"/>
            <a:endParaRPr lang="en-US">
              <a:cs typeface="Arial"/>
            </a:endParaRPr>
          </a:p>
          <a:p>
            <a:pPr marL="457200" indent="-457200"/>
            <a:r>
              <a:rPr lang="en-US">
                <a:cs typeface="Arial"/>
              </a:rPr>
              <a:t>Relatively close, bit softer result on low quality. Loses some directional lighting details due lower resolutions.</a:t>
            </a:r>
          </a:p>
        </p:txBody>
      </p:sp>
      <p:sp>
        <p:nvSpPr>
          <p:cNvPr id="4" name="Slide Number Placeholder 3">
            <a:extLst>
              <a:ext uri="{FF2B5EF4-FFF2-40B4-BE49-F238E27FC236}">
                <a16:creationId xmlns:a16="http://schemas.microsoft.com/office/drawing/2014/main" id="{6DB55B95-B0AD-27BE-88A9-6214A78E4E1C}"/>
              </a:ext>
            </a:extLst>
          </p:cNvPr>
          <p:cNvSpPr>
            <a:spLocks noGrp="1"/>
          </p:cNvSpPr>
          <p:nvPr>
            <p:ph type="sldNum" sz="quarter" idx="5"/>
          </p:nvPr>
        </p:nvSpPr>
        <p:spPr/>
        <p:txBody>
          <a:bodyPr/>
          <a:lstStyle/>
          <a:p>
            <a:fld id="{B808F520-C5CF-4446-BC35-2ADB6BF30830}" type="slidenum">
              <a:rPr lang="en-US" smtClean="0"/>
              <a:t>24</a:t>
            </a:fld>
            <a:endParaRPr lang="en-US"/>
          </a:p>
        </p:txBody>
      </p:sp>
    </p:spTree>
    <p:extLst>
      <p:ext uri="{BB962C8B-B14F-4D97-AF65-F5344CB8AC3E}">
        <p14:creationId xmlns:p14="http://schemas.microsoft.com/office/powerpoint/2010/main" val="2248955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Pause for nitpick: Can every HW Fully support RGB9E5 in future please. We want lean nice quality 32 bit formats. (Plus memory is not growing that much unfortunately.. )</a:t>
            </a:r>
          </a:p>
          <a:p>
            <a:r>
              <a:rPr lang="en-US"/>
              <a:t>Notice the green/yellow shift/no pure white. Some banding as well ( can be hidden with dither, but )</a:t>
            </a:r>
          </a:p>
        </p:txBody>
      </p:sp>
      <p:sp>
        <p:nvSpPr>
          <p:cNvPr id="4" name="Slide Number Placeholder 3"/>
          <p:cNvSpPr>
            <a:spLocks noGrp="1"/>
          </p:cNvSpPr>
          <p:nvPr>
            <p:ph type="sldNum" sz="quarter" idx="5"/>
          </p:nvPr>
        </p:nvSpPr>
        <p:spPr/>
        <p:txBody>
          <a:bodyPr/>
          <a:lstStyle/>
          <a:p>
            <a:fld id="{B808F520-C5CF-4446-BC35-2ADB6BF30830}" type="slidenum">
              <a:rPr lang="en-US" smtClean="0"/>
              <a:t>25</a:t>
            </a:fld>
            <a:endParaRPr lang="en-US"/>
          </a:p>
        </p:txBody>
      </p:sp>
    </p:spTree>
    <p:extLst>
      <p:ext uri="{BB962C8B-B14F-4D97-AF65-F5344CB8AC3E}">
        <p14:creationId xmlns:p14="http://schemas.microsoft.com/office/powerpoint/2010/main" val="622836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2907C-16E6-ED0E-21F2-5610EC714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1688B-5E36-2CE7-4CC8-04BCC67DE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A65FB-F189-AA55-AC59-BFBD5EBCA56C}"/>
              </a:ext>
            </a:extLst>
          </p:cNvPr>
          <p:cNvSpPr>
            <a:spLocks noGrp="1"/>
          </p:cNvSpPr>
          <p:nvPr>
            <p:ph type="body" idx="1"/>
          </p:nvPr>
        </p:nvSpPr>
        <p:spPr/>
        <p:txBody>
          <a:bodyPr/>
          <a:lstStyle/>
          <a:p>
            <a:r>
              <a:rPr lang="en-US" sz="1200" dirty="0">
                <a:cs typeface="Arial"/>
              </a:rPr>
              <a:t>Reflection Probes</a:t>
            </a:r>
          </a:p>
          <a:p>
            <a:pPr lvl="1"/>
            <a:r>
              <a:rPr lang="en-US" sz="1200" dirty="0">
                <a:cs typeface="Arial"/>
              </a:rPr>
              <a:t>No need to wait for lightmap baking. Just do it.</a:t>
            </a:r>
          </a:p>
          <a:p>
            <a:pPr lvl="1"/>
            <a:r>
              <a:rPr lang="en-US" sz="1200" dirty="0">
                <a:cs typeface="Arial"/>
              </a:rPr>
              <a:t>Similar to what we’ve been doing for past decade (slide 7), BC6H cube map array applied at runtime, depending on surface time, opaque will use tile binning. Transparencies either clustered or light grid.</a:t>
            </a:r>
          </a:p>
          <a:p>
            <a:pPr lvl="1"/>
            <a:r>
              <a:rPr lang="en-US" sz="1200" dirty="0">
                <a:cs typeface="Arial"/>
              </a:rPr>
              <a:t>Dropped AMDs </a:t>
            </a:r>
            <a:r>
              <a:rPr lang="en-US" sz="1200" dirty="0" err="1">
                <a:cs typeface="Arial"/>
              </a:rPr>
              <a:t>Cubemap</a:t>
            </a:r>
            <a:r>
              <a:rPr lang="en-US" sz="1200" dirty="0">
                <a:cs typeface="Arial"/>
              </a:rPr>
              <a:t> Gen</a:t>
            </a:r>
          </a:p>
          <a:p>
            <a:pPr lvl="2"/>
            <a:r>
              <a:rPr lang="en-US" sz="1200" dirty="0">
                <a:cs typeface="Arial"/>
              </a:rPr>
              <a:t>Re-implemented for baking perf (GGX filtering, multi-threaded (tile based))</a:t>
            </a:r>
          </a:p>
          <a:p>
            <a:pPr lvl="1"/>
            <a:r>
              <a:rPr lang="en-US" sz="1200" dirty="0">
                <a:cs typeface="Arial"/>
              </a:rPr>
              <a:t>Re-fit reflection probes result</a:t>
            </a:r>
            <a:r>
              <a:rPr lang="en-US" sz="1200" baseline="-25000" dirty="0">
                <a:cs typeface="Arial"/>
              </a:rPr>
              <a:t> [Lazarov2013][Hobson 2019].</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dirty="0">
                <a:cs typeface="Arial"/>
              </a:rPr>
              <a:t>Fit results to environment. nicer localized details ( e.g. no glowing corners, pick up bounce color ).</a:t>
            </a:r>
            <a:br>
              <a:rPr lang="en-US" sz="1200" dirty="0">
                <a:cs typeface="Arial"/>
              </a:rPr>
            </a:br>
            <a:r>
              <a:rPr lang="en-US" sz="1200" dirty="0">
                <a:cs typeface="Arial"/>
              </a:rPr>
              <a:t>On our case, we use the frame irradiance as a replacement term for the probe irradiance.</a:t>
            </a:r>
            <a:endParaRPr lang="en-US" sz="1200" baseline="-25000" dirty="0">
              <a:cs typeface="Arial"/>
            </a:endParaRPr>
          </a:p>
          <a:p>
            <a:pPr lvl="2"/>
            <a:endParaRPr lang="en-US" sz="1200" dirty="0">
              <a:cs typeface="Arial"/>
            </a:endParaRPr>
          </a:p>
          <a:p>
            <a:endParaRPr lang="en-US" sz="1200" dirty="0">
              <a:cs typeface="Arial"/>
            </a:endParaRPr>
          </a:p>
          <a:p>
            <a:endParaRPr lang="en-US" sz="1200" dirty="0">
              <a:cs typeface="Arial"/>
            </a:endParaRPr>
          </a:p>
          <a:p>
            <a:pPr marL="0" indent="0">
              <a:buNone/>
            </a:pPr>
            <a:endParaRPr lang="en-US" sz="1200" dirty="0">
              <a:cs typeface="Arial"/>
            </a:endParaRPr>
          </a:p>
          <a:p>
            <a:pPr marL="0" indent="0">
              <a:buNone/>
            </a:pPr>
            <a:endParaRPr lang="en-US" sz="1200" dirty="0">
              <a:cs typeface="Arial"/>
            </a:endParaRPr>
          </a:p>
          <a:p>
            <a:pPr marL="457200" indent="-457200"/>
            <a:endParaRPr lang="en-US" sz="1200" dirty="0">
              <a:cs typeface="Arial"/>
            </a:endParaRPr>
          </a:p>
          <a:p>
            <a:endParaRPr lang="en-US" sz="1200" dirty="0"/>
          </a:p>
        </p:txBody>
      </p:sp>
      <p:sp>
        <p:nvSpPr>
          <p:cNvPr id="4" name="Slide Number Placeholder 3">
            <a:extLst>
              <a:ext uri="{FF2B5EF4-FFF2-40B4-BE49-F238E27FC236}">
                <a16:creationId xmlns:a16="http://schemas.microsoft.com/office/drawing/2014/main" id="{85F97640-C069-4306-85DE-DED8D3DBD3B5}"/>
              </a:ext>
            </a:extLst>
          </p:cNvPr>
          <p:cNvSpPr>
            <a:spLocks noGrp="1"/>
          </p:cNvSpPr>
          <p:nvPr>
            <p:ph type="sldNum" sz="quarter" idx="5"/>
          </p:nvPr>
        </p:nvSpPr>
        <p:spPr/>
        <p:txBody>
          <a:bodyPr/>
          <a:lstStyle/>
          <a:p>
            <a:fld id="{B808F520-C5CF-4446-BC35-2ADB6BF30830}" type="slidenum">
              <a:rPr lang="en-US" smtClean="0"/>
              <a:t>26</a:t>
            </a:fld>
            <a:endParaRPr lang="en-US"/>
          </a:p>
        </p:txBody>
      </p:sp>
    </p:spTree>
    <p:extLst>
      <p:ext uri="{BB962C8B-B14F-4D97-AF65-F5344CB8AC3E}">
        <p14:creationId xmlns:p14="http://schemas.microsoft.com/office/powerpoint/2010/main" val="3967336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a:cs typeface="Arial"/>
              </a:rPr>
              <a:t>Ran out of time to optimize further.</a:t>
            </a:r>
          </a:p>
          <a:p>
            <a:pPr lvl="1"/>
            <a:r>
              <a:rPr lang="en-US" sz="1400">
                <a:cs typeface="Arial"/>
              </a:rPr>
              <a:t>SSR + Probes was always fallback plan.</a:t>
            </a:r>
          </a:p>
          <a:p>
            <a:endParaRPr lang="en-US"/>
          </a:p>
        </p:txBody>
      </p:sp>
      <p:sp>
        <p:nvSpPr>
          <p:cNvPr id="4" name="Slide Number Placeholder 3"/>
          <p:cNvSpPr>
            <a:spLocks noGrp="1"/>
          </p:cNvSpPr>
          <p:nvPr>
            <p:ph type="sldNum" sz="quarter" idx="5"/>
          </p:nvPr>
        </p:nvSpPr>
        <p:spPr/>
        <p:txBody>
          <a:bodyPr/>
          <a:lstStyle/>
          <a:p>
            <a:fld id="{B808F520-C5CF-4446-BC35-2ADB6BF30830}" type="slidenum">
              <a:rPr lang="en-US" smtClean="0"/>
              <a:t>27</a:t>
            </a:fld>
            <a:endParaRPr lang="en-US"/>
          </a:p>
        </p:txBody>
      </p:sp>
    </p:spTree>
    <p:extLst>
      <p:ext uri="{BB962C8B-B14F-4D97-AF65-F5344CB8AC3E}">
        <p14:creationId xmlns:p14="http://schemas.microsoft.com/office/powerpoint/2010/main" val="2511496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Volumetric fog based on Bart Wronski 2014 work.</a:t>
            </a:r>
          </a:p>
          <a:p>
            <a:endParaRPr lang="en-US">
              <a:ea typeface="Calibri"/>
              <a:cs typeface="Calibri"/>
            </a:endParaRPr>
          </a:p>
          <a:p>
            <a:r>
              <a:rPr lang="en-US">
                <a:ea typeface="Calibri"/>
                <a:cs typeface="Calibri"/>
              </a:rPr>
              <a:t>Re-fit: use </a:t>
            </a:r>
            <a:r>
              <a:rPr lang="en-US" err="1">
                <a:ea typeface="Calibri"/>
                <a:cs typeface="Calibri"/>
              </a:rPr>
              <a:t>Froxels</a:t>
            </a:r>
            <a:r>
              <a:rPr lang="en-US">
                <a:ea typeface="Calibri"/>
                <a:cs typeface="Calibri"/>
              </a:rPr>
              <a:t> Irradiance Volume as a replacement for probe irradiance.</a:t>
            </a:r>
          </a:p>
        </p:txBody>
      </p:sp>
      <p:sp>
        <p:nvSpPr>
          <p:cNvPr id="4" name="Slide Number Placeholder 3"/>
          <p:cNvSpPr>
            <a:spLocks noGrp="1"/>
          </p:cNvSpPr>
          <p:nvPr>
            <p:ph type="sldNum" sz="quarter" idx="5"/>
          </p:nvPr>
        </p:nvSpPr>
        <p:spPr/>
        <p:txBody>
          <a:bodyPr/>
          <a:lstStyle/>
          <a:p>
            <a:fld id="{B808F520-C5CF-4446-BC35-2ADB6BF30830}" type="slidenum">
              <a:rPr lang="en-US" smtClean="0"/>
              <a:t>28</a:t>
            </a:fld>
            <a:endParaRPr lang="en-US"/>
          </a:p>
        </p:txBody>
      </p:sp>
    </p:spTree>
    <p:extLst>
      <p:ext uri="{BB962C8B-B14F-4D97-AF65-F5344CB8AC3E}">
        <p14:creationId xmlns:p14="http://schemas.microsoft.com/office/powerpoint/2010/main" val="1733644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compositing we rely on directional occlusion. This bring back some high frequency details that we miss, due to not having every geometry/upper </a:t>
            </a:r>
            <a:r>
              <a:rPr lang="en-US" err="1"/>
              <a:t>lod</a:t>
            </a:r>
            <a:r>
              <a:rPr lang="en-US"/>
              <a:t> details on </a:t>
            </a:r>
            <a:r>
              <a:rPr lang="en-US" err="1"/>
              <a:t>BLASes</a:t>
            </a:r>
            <a:r>
              <a:rPr lang="en-US"/>
              <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Arial"/>
              </a:rPr>
              <a:t>(Mattausch2010) High-Quality Screen Space Ambient Occlusion using Temporal Coherence</a:t>
            </a:r>
          </a:p>
          <a:p>
            <a:endParaRPr lang="en-US"/>
          </a:p>
        </p:txBody>
      </p:sp>
      <p:sp>
        <p:nvSpPr>
          <p:cNvPr id="4" name="Slide Number Placeholder 3"/>
          <p:cNvSpPr>
            <a:spLocks noGrp="1"/>
          </p:cNvSpPr>
          <p:nvPr>
            <p:ph type="sldNum" sz="quarter" idx="5"/>
          </p:nvPr>
        </p:nvSpPr>
        <p:spPr/>
        <p:txBody>
          <a:bodyPr/>
          <a:lstStyle/>
          <a:p>
            <a:fld id="{B808F520-C5CF-4446-BC35-2ADB6BF30830}" type="slidenum">
              <a:rPr lang="en-US" smtClean="0"/>
              <a:t>29</a:t>
            </a:fld>
            <a:endParaRPr lang="en-US"/>
          </a:p>
        </p:txBody>
      </p:sp>
    </p:spTree>
    <p:extLst>
      <p:ext uri="{BB962C8B-B14F-4D97-AF65-F5344CB8AC3E}">
        <p14:creationId xmlns:p14="http://schemas.microsoft.com/office/powerpoint/2010/main" val="219610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Low Spec = Xbox Series S and similar ( RT capable </a:t>
            </a:r>
            <a:r>
              <a:rPr lang="en-US" err="1">
                <a:ea typeface="Calibri"/>
                <a:cs typeface="Calibri"/>
              </a:rPr>
              <a:t>hw</a:t>
            </a:r>
            <a:r>
              <a:rPr lang="en-US">
                <a:ea typeface="Calibri"/>
                <a:cs typeface="Calibri"/>
              </a:rPr>
              <a:t> ).</a:t>
            </a:r>
          </a:p>
        </p:txBody>
      </p:sp>
      <p:sp>
        <p:nvSpPr>
          <p:cNvPr id="4" name="Slide Number Placeholder 3"/>
          <p:cNvSpPr>
            <a:spLocks noGrp="1"/>
          </p:cNvSpPr>
          <p:nvPr>
            <p:ph type="sldNum" sz="quarter" idx="5"/>
          </p:nvPr>
        </p:nvSpPr>
        <p:spPr/>
        <p:txBody>
          <a:bodyPr/>
          <a:lstStyle/>
          <a:p>
            <a:fld id="{B808F520-C5CF-4446-BC35-2ADB6BF30830}" type="slidenum">
              <a:rPr lang="en-US" smtClean="0"/>
              <a:t>3</a:t>
            </a:fld>
            <a:endParaRPr lang="en-US"/>
          </a:p>
        </p:txBody>
      </p:sp>
    </p:spTree>
    <p:extLst>
      <p:ext uri="{BB962C8B-B14F-4D97-AF65-F5344CB8AC3E}">
        <p14:creationId xmlns:p14="http://schemas.microsoft.com/office/powerpoint/2010/main" val="2120544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on/off on </a:t>
            </a:r>
            <a:r>
              <a:rPr lang="en-US" err="1">
                <a:ea typeface="Calibri"/>
                <a:cs typeface="Calibri"/>
              </a:rPr>
              <a:t>paralax</a:t>
            </a:r>
            <a:r>
              <a:rPr lang="en-US">
                <a:ea typeface="Calibri"/>
                <a:cs typeface="Calibri"/>
              </a:rPr>
              <a:t> occlusion mapped surface.</a:t>
            </a:r>
          </a:p>
        </p:txBody>
      </p:sp>
      <p:sp>
        <p:nvSpPr>
          <p:cNvPr id="4" name="Slide Number Placeholder 3"/>
          <p:cNvSpPr>
            <a:spLocks noGrp="1"/>
          </p:cNvSpPr>
          <p:nvPr>
            <p:ph type="sldNum" sz="quarter" idx="5"/>
          </p:nvPr>
        </p:nvSpPr>
        <p:spPr/>
        <p:txBody>
          <a:bodyPr/>
          <a:lstStyle/>
          <a:p>
            <a:fld id="{B808F520-C5CF-4446-BC35-2ADB6BF30830}" type="slidenum">
              <a:rPr lang="en-US" smtClean="0"/>
              <a:t>30</a:t>
            </a:fld>
            <a:endParaRPr lang="en-US"/>
          </a:p>
        </p:txBody>
      </p:sp>
    </p:spTree>
    <p:extLst>
      <p:ext uri="{BB962C8B-B14F-4D97-AF65-F5344CB8AC3E}">
        <p14:creationId xmlns:p14="http://schemas.microsoft.com/office/powerpoint/2010/main" val="2552717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numbers, on a common hotspot we have in the game ( mission 4, essentially a large vista, lots of enemies, vegetation, particles, </a:t>
            </a:r>
            <a:r>
              <a:rPr lang="en-US" dirty="0" err="1"/>
              <a:t>etc</a:t>
            </a:r>
            <a:r>
              <a:rPr lang="en-US" dirty="0"/>
              <a:t>  ).</a:t>
            </a:r>
          </a:p>
          <a:p>
            <a:r>
              <a:rPr lang="en-US" dirty="0"/>
              <a:t>These are the values of what we shipped with.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mention, when I did this talk at CEDEC 2025 couple </a:t>
            </a:r>
            <a:r>
              <a:rPr lang="en-US"/>
              <a:t>weeks ago, made a mistake with the captures comparison - didn’t compare exact same cascades/volumes being updated, there can be perf variations.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that for </a:t>
            </a:r>
            <a:r>
              <a:rPr lang="en-US" dirty="0" err="1"/>
              <a:t>Siggraph</a:t>
            </a:r>
            <a:r>
              <a:rPr lang="en-US" dirty="0"/>
              <a:t> also added more platforms for sake of completeness.)</a:t>
            </a:r>
          </a:p>
          <a:p>
            <a:endParaRPr lang="en-US" dirty="0"/>
          </a:p>
          <a:p>
            <a:r>
              <a:rPr lang="en-US" dirty="0"/>
              <a:t>Consoles are relatively close. Series X slightly faster, due 20% extra TFLOPS ( ~12TFLOPS vs ~10TFLOPS ). On this machine had a 4080, which roughly 4x the TFLOPS of consoles.</a:t>
            </a:r>
          </a:p>
          <a:p>
            <a:r>
              <a:rPr lang="en-US" dirty="0"/>
              <a:t>Async saved around 0.5ms on Series X and PS5. About 0.4ms on Series S. Not so much on PS5 Pro case, since the async dispatch cases actually run fairly fast.</a:t>
            </a:r>
          </a:p>
          <a:p>
            <a:endParaRPr lang="en-US" dirty="0"/>
          </a:p>
          <a:p>
            <a:r>
              <a:rPr lang="en-US" dirty="0"/>
              <a:t>Our async workload is actually pretty full, we try to keep GPU as busy as possible. Don’t think we wouldn’t have been able to achieve our performance target without. </a:t>
            </a:r>
          </a:p>
        </p:txBody>
      </p:sp>
      <p:sp>
        <p:nvSpPr>
          <p:cNvPr id="4" name="Slide Number Placeholder 3"/>
          <p:cNvSpPr>
            <a:spLocks noGrp="1"/>
          </p:cNvSpPr>
          <p:nvPr>
            <p:ph type="sldNum" sz="quarter" idx="5"/>
          </p:nvPr>
        </p:nvSpPr>
        <p:spPr/>
        <p:txBody>
          <a:bodyPr/>
          <a:lstStyle/>
          <a:p>
            <a:fld id="{B808F520-C5CF-4446-BC35-2ADB6BF30830}" type="slidenum">
              <a:rPr lang="en-US" smtClean="0"/>
              <a:t>31</a:t>
            </a:fld>
            <a:endParaRPr lang="en-US"/>
          </a:p>
        </p:txBody>
      </p:sp>
    </p:spTree>
    <p:extLst>
      <p:ext uri="{BB962C8B-B14F-4D97-AF65-F5344CB8AC3E}">
        <p14:creationId xmlns:p14="http://schemas.microsoft.com/office/powerpoint/2010/main" val="1169974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sz="120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Arial"/>
              </a:rPr>
              <a:t>Orders of magnitude savings (Hours </a:t>
            </a:r>
            <a:r>
              <a:rPr lang="en-US" sz="1200">
                <a:cs typeface="Arial"/>
                <a:sym typeface="Wingdings" panose="05000000000000000000" pitchFamily="2" charset="2"/>
              </a:rPr>
              <a:t>down to</a:t>
            </a:r>
            <a:r>
              <a:rPr lang="en-US" sz="1200">
                <a:cs typeface="Arial"/>
              </a:rPr>
              <a:t> milliseconds.)</a:t>
            </a:r>
          </a:p>
          <a:p>
            <a:pPr marL="457200" lvl="1" indent="0">
              <a:buNone/>
            </a:pPr>
            <a:endParaRPr lang="en-US" sz="1200">
              <a:cs typeface="Arial"/>
            </a:endParaRPr>
          </a:p>
          <a:p>
            <a:r>
              <a:rPr lang="en-US" sz="1200">
                <a:cs typeface="Arial"/>
              </a:rPr>
              <a:t>Instant feedback for art.</a:t>
            </a:r>
          </a:p>
          <a:p>
            <a:endParaRPr lang="en-US" sz="1200">
              <a:cs typeface="Arial"/>
            </a:endParaRPr>
          </a:p>
          <a:p>
            <a:r>
              <a:rPr lang="en-US" sz="1200">
                <a:cs typeface="Arial"/>
              </a:rPr>
              <a:t>0 disk space.</a:t>
            </a:r>
          </a:p>
          <a:p>
            <a:pPr marL="0" indent="0">
              <a:buNone/>
            </a:pPr>
            <a:endParaRPr lang="en-US" sz="1200">
              <a:cs typeface="Arial"/>
            </a:endParaRPr>
          </a:p>
          <a:p>
            <a:r>
              <a:rPr lang="en-US" sz="1200">
                <a:cs typeface="Arial"/>
              </a:rPr>
              <a:t>Unified/minimal code paths.</a:t>
            </a:r>
          </a:p>
          <a:p>
            <a:endParaRPr lang="en-US" sz="1200">
              <a:cs typeface="Arial"/>
            </a:endParaRPr>
          </a:p>
          <a:p>
            <a:r>
              <a:rPr lang="en-US" sz="1200">
                <a:cs typeface="Arial"/>
              </a:rPr>
              <a:t>Consistent lighting results.</a:t>
            </a:r>
          </a:p>
          <a:p>
            <a:pPr lvl="1"/>
            <a:r>
              <a:rPr lang="en-US" sz="1200">
                <a:cs typeface="Arial"/>
              </a:rPr>
              <a:t>For every surface type.</a:t>
            </a:r>
          </a:p>
          <a:p>
            <a:pPr marL="0" indent="0">
              <a:buNone/>
            </a:pPr>
            <a:endParaRPr lang="en-US" sz="1200">
              <a:cs typeface="Arial"/>
            </a:endParaRPr>
          </a:p>
          <a:p>
            <a:pPr marL="0" indent="0">
              <a:buNone/>
            </a:pPr>
            <a:endParaRPr lang="en-US" sz="1200">
              <a:cs typeface="Arial"/>
            </a:endParaRPr>
          </a:p>
          <a:p>
            <a:endParaRPr lang="en-US" sz="1200">
              <a:cs typeface="Arial"/>
            </a:endParaRPr>
          </a:p>
          <a:p>
            <a:pPr marL="0" indent="0">
              <a:buNone/>
            </a:pPr>
            <a:endParaRPr lang="en-US" sz="1200">
              <a:cs typeface="Arial"/>
            </a:endParaRPr>
          </a:p>
          <a:p>
            <a:endParaRPr lang="en-US" sz="1200"/>
          </a:p>
        </p:txBody>
      </p:sp>
      <p:sp>
        <p:nvSpPr>
          <p:cNvPr id="4" name="Slide Number Placeholder 3"/>
          <p:cNvSpPr>
            <a:spLocks noGrp="1"/>
          </p:cNvSpPr>
          <p:nvPr>
            <p:ph type="sldNum" sz="quarter" idx="5"/>
          </p:nvPr>
        </p:nvSpPr>
        <p:spPr/>
        <p:txBody>
          <a:bodyPr/>
          <a:lstStyle/>
          <a:p>
            <a:fld id="{B808F520-C5CF-4446-BC35-2ADB6BF30830}" type="slidenum">
              <a:rPr lang="en-US" smtClean="0"/>
              <a:t>32</a:t>
            </a:fld>
            <a:endParaRPr lang="en-US"/>
          </a:p>
        </p:txBody>
      </p:sp>
    </p:spTree>
    <p:extLst>
      <p:ext uri="{BB962C8B-B14F-4D97-AF65-F5344CB8AC3E}">
        <p14:creationId xmlns:p14="http://schemas.microsoft.com/office/powerpoint/2010/main" val="483695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ACBB-5401-E66F-D9D0-EFF1BDE0EC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44D77-5291-1264-3496-B0F12354B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D7CAB-8F01-604E-8E29-23CCF223F7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BF5A63-3362-32D2-78C2-6E61FC9E8E38}"/>
              </a:ext>
            </a:extLst>
          </p:cNvPr>
          <p:cNvSpPr>
            <a:spLocks noGrp="1"/>
          </p:cNvSpPr>
          <p:nvPr>
            <p:ph type="sldNum" sz="quarter" idx="5"/>
          </p:nvPr>
        </p:nvSpPr>
        <p:spPr/>
        <p:txBody>
          <a:bodyPr/>
          <a:lstStyle/>
          <a:p>
            <a:fld id="{B808F520-C5CF-4446-BC35-2ADB6BF30830}" type="slidenum">
              <a:rPr lang="en-US" smtClean="0"/>
              <a:t>33</a:t>
            </a:fld>
            <a:endParaRPr lang="en-US"/>
          </a:p>
        </p:txBody>
      </p:sp>
    </p:spTree>
    <p:extLst>
      <p:ext uri="{BB962C8B-B14F-4D97-AF65-F5344CB8AC3E}">
        <p14:creationId xmlns:p14="http://schemas.microsoft.com/office/powerpoint/2010/main" val="963442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766A3-7585-67AE-CF4D-B0BFD0F21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D2FBC2-82B7-7BA1-4726-475CA7349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AF727-15C8-87F7-5E37-B9FEDE6C1A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6C63F2-0D7C-6EAC-813A-7F792931C4BE}"/>
              </a:ext>
            </a:extLst>
          </p:cNvPr>
          <p:cNvSpPr>
            <a:spLocks noGrp="1"/>
          </p:cNvSpPr>
          <p:nvPr>
            <p:ph type="sldNum" sz="quarter" idx="5"/>
          </p:nvPr>
        </p:nvSpPr>
        <p:spPr/>
        <p:txBody>
          <a:bodyPr/>
          <a:lstStyle/>
          <a:p>
            <a:fld id="{B808F520-C5CF-4446-BC35-2ADB6BF30830}" type="slidenum">
              <a:rPr lang="en-US" smtClean="0"/>
              <a:t>34</a:t>
            </a:fld>
            <a:endParaRPr lang="en-US"/>
          </a:p>
        </p:txBody>
      </p:sp>
    </p:spTree>
    <p:extLst>
      <p:ext uri="{BB962C8B-B14F-4D97-AF65-F5344CB8AC3E}">
        <p14:creationId xmlns:p14="http://schemas.microsoft.com/office/powerpoint/2010/main" val="441274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5689A-A1D1-325A-A7C8-6DB906FC2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157C9-BF93-5A45-5032-737E8AA0C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7B6BF-E373-E069-0E7D-43FF0A9875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C2425F-B818-44B3-344D-BA2DB0F96260}"/>
              </a:ext>
            </a:extLst>
          </p:cNvPr>
          <p:cNvSpPr>
            <a:spLocks noGrp="1"/>
          </p:cNvSpPr>
          <p:nvPr>
            <p:ph type="sldNum" sz="quarter" idx="5"/>
          </p:nvPr>
        </p:nvSpPr>
        <p:spPr/>
        <p:txBody>
          <a:bodyPr/>
          <a:lstStyle/>
          <a:p>
            <a:fld id="{B808F520-C5CF-4446-BC35-2ADB6BF30830}" type="slidenum">
              <a:rPr lang="en-US" smtClean="0"/>
              <a:t>35</a:t>
            </a:fld>
            <a:endParaRPr lang="en-US"/>
          </a:p>
        </p:txBody>
      </p:sp>
    </p:spTree>
    <p:extLst>
      <p:ext uri="{BB962C8B-B14F-4D97-AF65-F5344CB8AC3E}">
        <p14:creationId xmlns:p14="http://schemas.microsoft.com/office/powerpoint/2010/main" val="2262166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64B11-21B8-2A11-046A-6353408FD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9778A-5666-8C07-8471-17F657CA2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C5391-9B58-2FC2-A314-89A9EB52D4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9DCF80-4695-D4C7-D3D9-8A925758C551}"/>
              </a:ext>
            </a:extLst>
          </p:cNvPr>
          <p:cNvSpPr>
            <a:spLocks noGrp="1"/>
          </p:cNvSpPr>
          <p:nvPr>
            <p:ph type="sldNum" sz="quarter" idx="5"/>
          </p:nvPr>
        </p:nvSpPr>
        <p:spPr/>
        <p:txBody>
          <a:bodyPr/>
          <a:lstStyle/>
          <a:p>
            <a:fld id="{B808F520-C5CF-4446-BC35-2ADB6BF30830}" type="slidenum">
              <a:rPr lang="en-US" smtClean="0"/>
              <a:t>36</a:t>
            </a:fld>
            <a:endParaRPr lang="en-US"/>
          </a:p>
        </p:txBody>
      </p:sp>
    </p:spTree>
    <p:extLst>
      <p:ext uri="{BB962C8B-B14F-4D97-AF65-F5344CB8AC3E}">
        <p14:creationId xmlns:p14="http://schemas.microsoft.com/office/powerpoint/2010/main" val="283395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154EE-B0A9-D1C3-96AA-CE38C4B00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F2A9E-72C8-8B8E-F6CE-43B78A9E6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F9485-2BC7-A420-BF22-8EC6689F42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6655A3-BA89-BF85-3A7E-ECFB2801C768}"/>
              </a:ext>
            </a:extLst>
          </p:cNvPr>
          <p:cNvSpPr>
            <a:spLocks noGrp="1"/>
          </p:cNvSpPr>
          <p:nvPr>
            <p:ph type="sldNum" sz="quarter" idx="5"/>
          </p:nvPr>
        </p:nvSpPr>
        <p:spPr/>
        <p:txBody>
          <a:bodyPr/>
          <a:lstStyle/>
          <a:p>
            <a:fld id="{B808F520-C5CF-4446-BC35-2ADB6BF30830}" type="slidenum">
              <a:rPr lang="en-US" smtClean="0"/>
              <a:t>37</a:t>
            </a:fld>
            <a:endParaRPr lang="en-US"/>
          </a:p>
        </p:txBody>
      </p:sp>
    </p:spTree>
    <p:extLst>
      <p:ext uri="{BB962C8B-B14F-4D97-AF65-F5344CB8AC3E}">
        <p14:creationId xmlns:p14="http://schemas.microsoft.com/office/powerpoint/2010/main" val="209329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Single level example</a:t>
            </a:r>
          </a:p>
        </p:txBody>
      </p:sp>
      <p:sp>
        <p:nvSpPr>
          <p:cNvPr id="4" name="Slide Number Placeholder 3"/>
          <p:cNvSpPr>
            <a:spLocks noGrp="1"/>
          </p:cNvSpPr>
          <p:nvPr>
            <p:ph type="sldNum" sz="quarter" idx="5"/>
          </p:nvPr>
        </p:nvSpPr>
        <p:spPr/>
        <p:txBody>
          <a:bodyPr/>
          <a:lstStyle/>
          <a:p>
            <a:fld id="{B808F520-C5CF-4446-BC35-2ADB6BF30830}" type="slidenum">
              <a:rPr lang="en-US" smtClean="0"/>
              <a:t>4</a:t>
            </a:fld>
            <a:endParaRPr lang="en-US"/>
          </a:p>
        </p:txBody>
      </p:sp>
    </p:spTree>
    <p:extLst>
      <p:ext uri="{BB962C8B-B14F-4D97-AF65-F5344CB8AC3E}">
        <p14:creationId xmlns:p14="http://schemas.microsoft.com/office/powerpoint/2010/main" val="3716840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Arial"/>
              </a:rPr>
              <a:t>Ask audience to raise hand, who here had fun shipping a complex/large multi-platform project using lightmaps ? Quick review/overview from id7</a:t>
            </a:r>
          </a:p>
          <a:p>
            <a:endParaRPr lang="en-US" sz="1200">
              <a:cs typeface="Arial"/>
            </a:endParaRPr>
          </a:p>
          <a:p>
            <a:r>
              <a:rPr lang="en-US" sz="1200">
                <a:cs typeface="Arial"/>
              </a:rPr>
              <a:t>Static opaque geometry via Path-Traced Lightmaps. Dynamics/transparencies used another solution ( check extra slides ).</a:t>
            </a:r>
            <a:br>
              <a:rPr lang="en-US" sz="1200">
                <a:cs typeface="Arial"/>
              </a:rPr>
            </a:br>
            <a:endParaRPr lang="en-US" sz="1200">
              <a:cs typeface="Arial"/>
            </a:endParaRPr>
          </a:p>
          <a:p>
            <a:r>
              <a:rPr lang="en-US" sz="1200">
                <a:cs typeface="Arial"/>
              </a:rPr>
              <a:t>Multiple pre-processing steps</a:t>
            </a:r>
          </a:p>
          <a:p>
            <a:r>
              <a:rPr lang="en-US" sz="1200">
                <a:cs typeface="Arial"/>
              </a:rPr>
              <a:t>Lightmap </a:t>
            </a:r>
            <a:r>
              <a:rPr lang="en-US" sz="1200" err="1">
                <a:cs typeface="Arial"/>
              </a:rPr>
              <a:t>lodding</a:t>
            </a:r>
            <a:r>
              <a:rPr lang="en-US" sz="1200">
                <a:cs typeface="Arial"/>
              </a:rPr>
              <a:t> (</a:t>
            </a:r>
            <a:r>
              <a:rPr lang="en-US" sz="1200" err="1">
                <a:cs typeface="Arial"/>
              </a:rPr>
              <a:t>e.g</a:t>
            </a:r>
            <a:r>
              <a:rPr lang="en-US" sz="1200">
                <a:cs typeface="Arial"/>
              </a:rPr>
              <a:t> less resolution far, not visible from player walking areas = trim )</a:t>
            </a:r>
          </a:p>
          <a:p>
            <a:endParaRPr lang="en-US" sz="1200">
              <a:cs typeface="Arial"/>
            </a:endParaRPr>
          </a:p>
          <a:p>
            <a:r>
              <a:rPr lang="en-US" sz="1200">
                <a:cs typeface="Arial"/>
              </a:rPr>
              <a:t>In house cloud “baking”:</a:t>
            </a:r>
          </a:p>
          <a:p>
            <a:r>
              <a:rPr lang="en-US" sz="1200">
                <a:cs typeface="Arial"/>
              </a:rPr>
              <a:t>Up to 64 machines.</a:t>
            </a:r>
          </a:p>
          <a:p>
            <a:r>
              <a:rPr lang="en-US" sz="1200">
                <a:cs typeface="Arial"/>
              </a:rPr>
              <a:t>2-band SH – for directional lighting results reconstruction later. Cheap / good enough. We tend to use in a lot of areas.</a:t>
            </a:r>
          </a:p>
          <a:p>
            <a:r>
              <a:rPr lang="en-US" sz="1200">
                <a:cs typeface="Arial"/>
              </a:rPr>
              <a:t>Switch ended up using ASTC + Kraken</a:t>
            </a:r>
            <a:endParaRPr lang="en-US" sz="1200" i="1">
              <a:cs typeface="Arial"/>
            </a:endParaRPr>
          </a:p>
          <a:p>
            <a:pPr marL="1371600" lvl="3" indent="0">
              <a:buNone/>
            </a:pPr>
            <a:endParaRPr lang="en-US" sz="1200" i="1">
              <a:cs typeface="Arial"/>
            </a:endParaRPr>
          </a:p>
          <a:p>
            <a:pPr marL="457200" indent="-457200"/>
            <a:r>
              <a:rPr lang="en-US" sz="1200">
                <a:cs typeface="Arial"/>
              </a:rPr>
              <a:t>Any changes? Re-bake required.</a:t>
            </a:r>
          </a:p>
          <a:p>
            <a:pPr marL="457200" indent="-457200"/>
            <a:r>
              <a:rPr lang="en-US" sz="1200" err="1">
                <a:cs typeface="Arial"/>
              </a:rPr>
              <a:t>E.g</a:t>
            </a:r>
            <a:r>
              <a:rPr lang="en-US" sz="1200">
                <a:cs typeface="Arial"/>
              </a:rPr>
              <a:t>: lighting/geo/settings/etc..</a:t>
            </a:r>
          </a:p>
          <a:p>
            <a:pPr marL="457200" indent="-457200"/>
            <a:r>
              <a:rPr lang="en-US" sz="1200">
                <a:cs typeface="Arial"/>
              </a:rPr>
              <a:t>Aggregate all tiles at end for final instances lightmap.</a:t>
            </a:r>
            <a:br>
              <a:rPr lang="en-US" sz="1200">
                <a:cs typeface="Arial"/>
              </a:rPr>
            </a:br>
            <a:endParaRPr lang="en-US" sz="1200">
              <a:cs typeface="Arial"/>
            </a:endParaRPr>
          </a:p>
          <a:p>
            <a:pPr marL="483306" indent="-483306"/>
            <a:r>
              <a:rPr lang="en-US" sz="1200">
                <a:cs typeface="Arial"/>
              </a:rPr>
              <a:t>Re-bakes triggers</a:t>
            </a:r>
          </a:p>
          <a:p>
            <a:pPr marL="483306" indent="-483306"/>
            <a:r>
              <a:rPr lang="en-US" sz="1200">
                <a:cs typeface="Arial"/>
              </a:rPr>
              <a:t>Lighting changes.</a:t>
            </a:r>
          </a:p>
          <a:p>
            <a:pPr marL="483306" indent="-483306"/>
            <a:r>
              <a:rPr lang="en-US" sz="1200">
                <a:cs typeface="Arial"/>
              </a:rPr>
              <a:t>Quality settings changes. ( e.g. SSAA final bakes quality ).</a:t>
            </a:r>
          </a:p>
          <a:p>
            <a:pPr marL="483306" indent="-483306"/>
            <a:r>
              <a:rPr lang="en-US" sz="1200">
                <a:cs typeface="Arial"/>
              </a:rPr>
              <a:t>Geometry changes.</a:t>
            </a:r>
          </a:p>
          <a:p>
            <a:pPr marL="483306" indent="-483306"/>
            <a:r>
              <a:rPr lang="en-US" sz="1200">
                <a:cs typeface="Arial"/>
              </a:rPr>
              <a:t>Walkable player area changes require adjusted </a:t>
            </a:r>
            <a:r>
              <a:rPr lang="en-US" sz="1200" err="1">
                <a:cs typeface="Arial"/>
              </a:rPr>
              <a:t>lodding</a:t>
            </a:r>
            <a:r>
              <a:rPr lang="en-US" sz="1200">
                <a:cs typeface="Arial"/>
              </a:rPr>
              <a:t>.</a:t>
            </a:r>
          </a:p>
          <a:p>
            <a:endParaRPr lang="en-US" sz="1200"/>
          </a:p>
        </p:txBody>
      </p:sp>
      <p:sp>
        <p:nvSpPr>
          <p:cNvPr id="4" name="Slide Number Placeholder 3"/>
          <p:cNvSpPr>
            <a:spLocks noGrp="1"/>
          </p:cNvSpPr>
          <p:nvPr>
            <p:ph type="sldNum" sz="quarter" idx="5"/>
          </p:nvPr>
        </p:nvSpPr>
        <p:spPr/>
        <p:txBody>
          <a:bodyPr/>
          <a:lstStyle/>
          <a:p>
            <a:fld id="{B808F520-C5CF-4446-BC35-2ADB6BF30830}" type="slidenum">
              <a:rPr lang="en-US" smtClean="0"/>
              <a:t>5</a:t>
            </a:fld>
            <a:endParaRPr lang="en-US"/>
          </a:p>
        </p:txBody>
      </p:sp>
    </p:spTree>
    <p:extLst>
      <p:ext uri="{BB962C8B-B14F-4D97-AF65-F5344CB8AC3E}">
        <p14:creationId xmlns:p14="http://schemas.microsoft.com/office/powerpoint/2010/main" val="706217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DAB80-15C7-854E-7817-11C5B8340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B898F-10B3-C1DC-62DC-E676670A9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0FEB9-2A2E-32D8-FCC2-275C610E9CD3}"/>
              </a:ext>
            </a:extLst>
          </p:cNvPr>
          <p:cNvSpPr>
            <a:spLocks noGrp="1"/>
          </p:cNvSpPr>
          <p:nvPr>
            <p:ph type="body" idx="1"/>
          </p:nvPr>
        </p:nvSpPr>
        <p:spPr/>
        <p:txBody>
          <a:bodyPr/>
          <a:lstStyle/>
          <a:p>
            <a:pPr marL="483306" lvl="1"/>
            <a:endParaRPr lang="en-US">
              <a:cs typeface="Arial"/>
            </a:endParaRPr>
          </a:p>
          <a:p>
            <a:r>
              <a:rPr lang="en-US">
                <a:cs typeface="Arial"/>
              </a:rPr>
              <a:t>We spent quite some time optimizing, but even then we ended up having to drop to 1/2 resolution for more reasonable baking times + memory/disk/network requirements</a:t>
            </a:r>
          </a:p>
        </p:txBody>
      </p:sp>
      <p:sp>
        <p:nvSpPr>
          <p:cNvPr id="4" name="Slide Number Placeholder 3">
            <a:extLst>
              <a:ext uri="{FF2B5EF4-FFF2-40B4-BE49-F238E27FC236}">
                <a16:creationId xmlns:a16="http://schemas.microsoft.com/office/drawing/2014/main" id="{9BCC806E-A63D-D51F-A272-5CDB74BFDB3A}"/>
              </a:ext>
            </a:extLst>
          </p:cNvPr>
          <p:cNvSpPr>
            <a:spLocks noGrp="1"/>
          </p:cNvSpPr>
          <p:nvPr>
            <p:ph type="sldNum" sz="quarter" idx="5"/>
          </p:nvPr>
        </p:nvSpPr>
        <p:spPr/>
        <p:txBody>
          <a:bodyPr/>
          <a:lstStyle/>
          <a:p>
            <a:fld id="{B808F520-C5CF-4446-BC35-2ADB6BF30830}" type="slidenum">
              <a:rPr lang="en-US" smtClean="0"/>
              <a:t>6</a:t>
            </a:fld>
            <a:endParaRPr lang="en-US"/>
          </a:p>
        </p:txBody>
      </p:sp>
    </p:spTree>
    <p:extLst>
      <p:ext uri="{BB962C8B-B14F-4D97-AF65-F5344CB8AC3E}">
        <p14:creationId xmlns:p14="http://schemas.microsoft.com/office/powerpoint/2010/main" val="46504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842A-4B2B-96CB-27E2-9D137C183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66213-8BB6-440C-6C4E-96D42DEFC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5464F-6AE1-5430-9DF2-0FEF61C0D17B}"/>
              </a:ext>
            </a:extLst>
          </p:cNvPr>
          <p:cNvSpPr>
            <a:spLocks noGrp="1"/>
          </p:cNvSpPr>
          <p:nvPr>
            <p:ph type="body" idx="1"/>
          </p:nvPr>
        </p:nvSpPr>
        <p:spPr/>
        <p:txBody>
          <a:bodyPr/>
          <a:lstStyle/>
          <a:p>
            <a:pPr lvl="0"/>
            <a:r>
              <a:rPr lang="en-US">
                <a:cs typeface="Arial"/>
              </a:rPr>
              <a:t>Irradiance Volumes ( for Indirect Diffuse Lighting. We call it Ambient Probes internally )</a:t>
            </a:r>
          </a:p>
          <a:p>
            <a:pPr lvl="1"/>
            <a:r>
              <a:rPr lang="en-US"/>
              <a:t>Much quicker that lightmaps, but still around 10 minutes baking time usually per level, on a single machine.</a:t>
            </a:r>
          </a:p>
          <a:p>
            <a:endParaRPr lang="en-US"/>
          </a:p>
          <a:p>
            <a:r>
              <a:rPr lang="en-US"/>
              <a:t>Reflection </a:t>
            </a:r>
            <a:r>
              <a:rPr lang="en-US">
                <a:cs typeface="Arial"/>
              </a:rPr>
              <a:t>Probes (for Indirect Specular. We call it Environment Probes internally) </a:t>
            </a:r>
          </a:p>
        </p:txBody>
      </p:sp>
      <p:sp>
        <p:nvSpPr>
          <p:cNvPr id="4" name="Slide Number Placeholder 3">
            <a:extLst>
              <a:ext uri="{FF2B5EF4-FFF2-40B4-BE49-F238E27FC236}">
                <a16:creationId xmlns:a16="http://schemas.microsoft.com/office/drawing/2014/main" id="{95C46F8F-F79B-5CEA-0136-DC6D5C0B38BB}"/>
              </a:ext>
            </a:extLst>
          </p:cNvPr>
          <p:cNvSpPr>
            <a:spLocks noGrp="1"/>
          </p:cNvSpPr>
          <p:nvPr>
            <p:ph type="sldNum" sz="quarter" idx="5"/>
          </p:nvPr>
        </p:nvSpPr>
        <p:spPr/>
        <p:txBody>
          <a:bodyPr/>
          <a:lstStyle/>
          <a:p>
            <a:fld id="{B808F520-C5CF-4446-BC35-2ADB6BF30830}" type="slidenum">
              <a:rPr lang="en-US" smtClean="0"/>
              <a:t>7</a:t>
            </a:fld>
            <a:endParaRPr lang="en-US"/>
          </a:p>
        </p:txBody>
      </p:sp>
    </p:spTree>
    <p:extLst>
      <p:ext uri="{BB962C8B-B14F-4D97-AF65-F5344CB8AC3E}">
        <p14:creationId xmlns:p14="http://schemas.microsoft.com/office/powerpoint/2010/main" val="4060748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a:cs typeface="Arial"/>
            </a:endParaRPr>
          </a:p>
        </p:txBody>
      </p:sp>
      <p:sp>
        <p:nvSpPr>
          <p:cNvPr id="4" name="Slide Number Placeholder 3"/>
          <p:cNvSpPr>
            <a:spLocks noGrp="1"/>
          </p:cNvSpPr>
          <p:nvPr>
            <p:ph type="sldNum" sz="quarter" idx="5"/>
          </p:nvPr>
        </p:nvSpPr>
        <p:spPr/>
        <p:txBody>
          <a:bodyPr/>
          <a:lstStyle/>
          <a:p>
            <a:fld id="{B808F520-C5CF-4446-BC35-2ADB6BF30830}" type="slidenum">
              <a:rPr lang="en-US" smtClean="0"/>
              <a:t>8</a:t>
            </a:fld>
            <a:endParaRPr lang="en-US"/>
          </a:p>
        </p:txBody>
      </p:sp>
    </p:spTree>
    <p:extLst>
      <p:ext uri="{BB962C8B-B14F-4D97-AF65-F5344CB8AC3E}">
        <p14:creationId xmlns:p14="http://schemas.microsoft.com/office/powerpoint/2010/main" val="363679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47A85-4D9C-D7ED-5ECE-F635E9B3B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7676A-CCBF-ECE7-83A2-017D27C97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BAAEE-0AE7-A132-D1AF-5BBEB68BB723}"/>
              </a:ext>
            </a:extLst>
          </p:cNvPr>
          <p:cNvSpPr>
            <a:spLocks noGrp="1"/>
          </p:cNvSpPr>
          <p:nvPr>
            <p:ph type="body" idx="1"/>
          </p:nvPr>
        </p:nvSpPr>
        <p:spPr/>
        <p:txBody>
          <a:bodyPr/>
          <a:lstStyle/>
          <a:p>
            <a:r>
              <a:rPr lang="en-US">
                <a:cs typeface="Arial"/>
              </a:rPr>
              <a:t>What if we had just used the exact same idTech7 pre-computation steps on the new project ?</a:t>
            </a:r>
          </a:p>
          <a:p>
            <a:endParaRPr lang="en-US">
              <a:cs typeface="Arial"/>
            </a:endParaRPr>
          </a:p>
          <a:p>
            <a:r>
              <a:rPr lang="en-US">
                <a:cs typeface="Arial"/>
              </a:rPr>
              <a:t>Clearly not a </a:t>
            </a:r>
            <a:r>
              <a:rPr lang="en-US" err="1">
                <a:cs typeface="Arial"/>
              </a:rPr>
              <a:t>scaleable</a:t>
            </a:r>
            <a:r>
              <a:rPr lang="en-US">
                <a:cs typeface="Arial"/>
              </a:rPr>
              <a:t> solution. Even if levels only had increased the minimum size of 4x. Would have required restraining art a fair bit / limit levels design.</a:t>
            </a:r>
          </a:p>
          <a:p>
            <a:endParaRPr lang="en-US">
              <a:cs typeface="Arial"/>
            </a:endParaRPr>
          </a:p>
          <a:p>
            <a:r>
              <a:rPr lang="en-US">
                <a:cs typeface="Arial"/>
              </a:rPr>
              <a:t>And would have kept being a pain point for everyone involved, especially at end of a project where quick iteration is key. </a:t>
            </a:r>
          </a:p>
          <a:p>
            <a:endParaRPr lang="en-US">
              <a:cs typeface="Arial"/>
            </a:endParaRPr>
          </a:p>
          <a:p>
            <a:r>
              <a:rPr lang="en-US">
                <a:cs typeface="Arial"/>
              </a:rPr>
              <a:t>How to scale ? Even if we would double the number of PCs on the cloud. And even if they would have double the core count - would still be slow. Doesn’t fix any of the other cases. Keep investing on older tech? Or move on?</a:t>
            </a:r>
          </a:p>
        </p:txBody>
      </p:sp>
      <p:sp>
        <p:nvSpPr>
          <p:cNvPr id="4" name="Slide Number Placeholder 3">
            <a:extLst>
              <a:ext uri="{FF2B5EF4-FFF2-40B4-BE49-F238E27FC236}">
                <a16:creationId xmlns:a16="http://schemas.microsoft.com/office/drawing/2014/main" id="{9B8BEA59-9884-D295-345C-D8876834F19A}"/>
              </a:ext>
            </a:extLst>
          </p:cNvPr>
          <p:cNvSpPr>
            <a:spLocks noGrp="1"/>
          </p:cNvSpPr>
          <p:nvPr>
            <p:ph type="sldNum" sz="quarter" idx="5"/>
          </p:nvPr>
        </p:nvSpPr>
        <p:spPr/>
        <p:txBody>
          <a:bodyPr/>
          <a:lstStyle/>
          <a:p>
            <a:fld id="{B808F520-C5CF-4446-BC35-2ADB6BF30830}" type="slidenum">
              <a:rPr lang="en-US" smtClean="0"/>
              <a:t>9</a:t>
            </a:fld>
            <a:endParaRPr lang="en-US"/>
          </a:p>
        </p:txBody>
      </p:sp>
    </p:spTree>
    <p:extLst>
      <p:ext uri="{BB962C8B-B14F-4D97-AF65-F5344CB8AC3E}">
        <p14:creationId xmlns:p14="http://schemas.microsoft.com/office/powerpoint/2010/main" val="622008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Meiryo" panose="020B0604030504040204" pitchFamily="34" charset="-128"/>
                <a:ea typeface="Meiryo" panose="020B0604030504040204" pitchFamily="34" charset="-128"/>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eiryo" panose="020B0604030504040204" pitchFamily="34" charset="-128"/>
                <a:ea typeface="Meiryo" panose="020B0604030504040204"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8525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046"/>
            <a:ext cx="10515600" cy="682283"/>
          </a:xfrm>
        </p:spPr>
        <p:txBody>
          <a:bodyPr>
            <a:normAutofit/>
          </a:bodyPr>
          <a:lstStyle>
            <a:lvl1pPr algn="ctr">
              <a:defRPr sz="3000" baseline="0">
                <a:solidFill>
                  <a:schemeClr val="tx1"/>
                </a:solidFill>
                <a:latin typeface="Meiryo" panose="020B0604030504040204" pitchFamily="34" charset="-128"/>
                <a:ea typeface="Meiryo" panose="020B0604030504040204" pitchFamily="34" charset="-128"/>
              </a:defRPr>
            </a:lvl1pPr>
          </a:lstStyle>
          <a:p>
            <a:r>
              <a:rPr lang="en-US"/>
              <a:t>Click to edit Master title style</a:t>
            </a:r>
          </a:p>
        </p:txBody>
      </p:sp>
      <p:sp>
        <p:nvSpPr>
          <p:cNvPr id="3" name="Content Placeholder 2"/>
          <p:cNvSpPr>
            <a:spLocks noGrp="1"/>
          </p:cNvSpPr>
          <p:nvPr>
            <p:ph idx="1"/>
          </p:nvPr>
        </p:nvSpPr>
        <p:spPr>
          <a:xfrm>
            <a:off x="838200" y="1019908"/>
            <a:ext cx="10515600" cy="5157055"/>
          </a:xfrm>
        </p:spPr>
        <p:txBody>
          <a:bodyPr/>
          <a:lstStyle>
            <a:lvl1pPr>
              <a:defRPr>
                <a:solidFill>
                  <a:schemeClr val="tx1"/>
                </a:solidFill>
                <a:latin typeface="Meiryo" panose="020B0604030504040204" pitchFamily="34" charset="-128"/>
                <a:ea typeface="Meiryo" panose="020B0604030504040204" pitchFamily="34" charset="-128"/>
              </a:defRPr>
            </a:lvl1pPr>
            <a:lvl2pPr marL="685800" indent="-228600">
              <a:buFont typeface="Arial" panose="020B0604020202020204" pitchFamily="34" charset="0"/>
              <a:buChar char="–"/>
              <a:defRPr>
                <a:solidFill>
                  <a:schemeClr val="tx1"/>
                </a:solidFill>
                <a:latin typeface="Meiryo" panose="020B0604030504040204" pitchFamily="34" charset="-128"/>
                <a:ea typeface="Meiryo" panose="020B0604030504040204" pitchFamily="34" charset="-128"/>
              </a:defRPr>
            </a:lvl2pPr>
            <a:lvl3pPr>
              <a:defRPr>
                <a:solidFill>
                  <a:schemeClr val="tx1"/>
                </a:solidFill>
                <a:latin typeface="Meiryo" panose="020B0604030504040204" pitchFamily="34" charset="-128"/>
                <a:ea typeface="Meiryo" panose="020B0604030504040204" pitchFamily="34" charset="-128"/>
              </a:defRPr>
            </a:lvl3pPr>
            <a:lvl4pPr marL="1600200" indent="-228600">
              <a:buFont typeface="Arial" panose="020B0604020202020204" pitchFamily="34" charset="0"/>
              <a:buChar char="–"/>
              <a:defRPr>
                <a:solidFill>
                  <a:schemeClr val="tx1"/>
                </a:solidFill>
                <a:latin typeface="Meiryo" panose="020B0604030504040204" pitchFamily="34" charset="-128"/>
                <a:ea typeface="Meiryo" panose="020B0604030504040204" pitchFamily="34" charset="-128"/>
              </a:defRPr>
            </a:lvl4pPr>
            <a:lvl5pPr>
              <a:defRPr>
                <a:solidFill>
                  <a:schemeClr val="tx1"/>
                </a:solidFill>
                <a:latin typeface="Meiryo" panose="020B0604030504040204" pitchFamily="34" charset="-128"/>
                <a:ea typeface="Meiryo" panose="020B0604030504040204"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BDB357B9-8920-BC82-4BC1-5B87E2A10265}"/>
              </a:ext>
            </a:extLst>
          </p:cNvPr>
          <p:cNvSpPr/>
          <p:nvPr userDrawn="1"/>
        </p:nvSpPr>
        <p:spPr>
          <a:xfrm>
            <a:off x="0" y="6324665"/>
            <a:ext cx="12192000" cy="533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65000"/>
                  </a:schemeClr>
                </a:solidFill>
                <a:effectLst>
                  <a:outerShdw blurRad="38100" dist="38100" dir="2700000" algn="tl">
                    <a:srgbClr val="000000">
                      <a:alpha val="43137"/>
                    </a:srgbClr>
                  </a:outerShdw>
                </a:effectLst>
                <a:latin typeface="Meiryo" panose="020B0604030504040204" pitchFamily="34" charset="-128"/>
                <a:ea typeface="Meiryo" panose="020B0604030504040204" pitchFamily="34" charset="-128"/>
              </a:rPr>
              <a:t>Advances in Real-Time Rendering in Games course</a:t>
            </a:r>
          </a:p>
        </p:txBody>
      </p:sp>
      <p:pic>
        <p:nvPicPr>
          <p:cNvPr id="8" name="Picture 7">
            <a:extLst>
              <a:ext uri="{FF2B5EF4-FFF2-40B4-BE49-F238E27FC236}">
                <a16:creationId xmlns:a16="http://schemas.microsoft.com/office/drawing/2014/main" id="{3A539B66-A963-29E5-6C32-9821E92395C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50679" y="6324665"/>
            <a:ext cx="2441321" cy="533335"/>
          </a:xfrm>
          <a:prstGeom prst="rect">
            <a:avLst/>
          </a:prstGeom>
        </p:spPr>
      </p:pic>
      <p:pic>
        <p:nvPicPr>
          <p:cNvPr id="4" name="Google Shape;67;p15" descr="A black and white sign with white text&#10;&#10;Description automatically generated">
            <a:extLst>
              <a:ext uri="{FF2B5EF4-FFF2-40B4-BE49-F238E27FC236}">
                <a16:creationId xmlns:a16="http://schemas.microsoft.com/office/drawing/2014/main" id="{56F7654A-7FEB-6C2D-AE13-02233C926B15}"/>
              </a:ext>
            </a:extLst>
          </p:cNvPr>
          <p:cNvPicPr preferRelativeResize="0"/>
          <p:nvPr userDrawn="1"/>
        </p:nvPicPr>
        <p:blipFill rotWithShape="1">
          <a:blip r:embed="rId4">
            <a:alphaModFix/>
            <a:extLst>
              <a:ext uri="{BEBA8EAE-BF5A-486C-A8C5-ECC9F3942E4B}">
                <a14:imgProps xmlns:a14="http://schemas.microsoft.com/office/drawing/2010/main">
                  <a14:imgLayer r:embed="rId5">
                    <a14:imgEffect>
                      <a14:brightnessContrast bright="-47000"/>
                    </a14:imgEffect>
                  </a14:imgLayer>
                </a14:imgProps>
              </a:ext>
            </a:extLst>
          </a:blip>
          <a:srcRect/>
          <a:stretch/>
        </p:blipFill>
        <p:spPr>
          <a:xfrm>
            <a:off x="88647" y="6407345"/>
            <a:ext cx="1598783" cy="367974"/>
          </a:xfrm>
          <a:prstGeom prst="rect">
            <a:avLst/>
          </a:prstGeom>
          <a:noFill/>
          <a:ln>
            <a:noFill/>
          </a:ln>
        </p:spPr>
      </p:pic>
    </p:spTree>
    <p:extLst>
      <p:ext uri="{BB962C8B-B14F-4D97-AF65-F5344CB8AC3E}">
        <p14:creationId xmlns:p14="http://schemas.microsoft.com/office/powerpoint/2010/main" val="176793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046"/>
            <a:ext cx="10515600" cy="682283"/>
          </a:xfrm>
        </p:spPr>
        <p:txBody>
          <a:bodyPr>
            <a:normAutofit/>
          </a:bodyPr>
          <a:lstStyle>
            <a:lvl1pPr algn="ctr">
              <a:defRPr sz="3000" baseline="0">
                <a:solidFill>
                  <a:schemeClr val="tx1"/>
                </a:solidFill>
                <a:latin typeface="Meiryo" panose="020B0604030504040204" pitchFamily="34" charset="-128"/>
                <a:ea typeface="Meiryo" panose="020B0604030504040204" pitchFamily="34" charset="-128"/>
              </a:defRPr>
            </a:lvl1pPr>
          </a:lstStyle>
          <a:p>
            <a:r>
              <a:rPr lang="en-US"/>
              <a:t>Click to edit Master title style</a:t>
            </a:r>
          </a:p>
        </p:txBody>
      </p:sp>
      <p:sp>
        <p:nvSpPr>
          <p:cNvPr id="3" name="Content Placeholder 2"/>
          <p:cNvSpPr>
            <a:spLocks noGrp="1"/>
          </p:cNvSpPr>
          <p:nvPr>
            <p:ph idx="1"/>
          </p:nvPr>
        </p:nvSpPr>
        <p:spPr>
          <a:xfrm>
            <a:off x="838200" y="1019908"/>
            <a:ext cx="10515600" cy="5157055"/>
          </a:xfrm>
        </p:spPr>
        <p:txBody>
          <a:bodyPr/>
          <a:lstStyle>
            <a:lvl1pPr>
              <a:defRPr>
                <a:solidFill>
                  <a:schemeClr val="tx1"/>
                </a:solidFill>
                <a:latin typeface="Meiryo" panose="020B0604030504040204" pitchFamily="34" charset="-128"/>
                <a:ea typeface="Meiryo" panose="020B0604030504040204" pitchFamily="34" charset="-128"/>
              </a:defRPr>
            </a:lvl1pPr>
            <a:lvl2pPr marL="685800" indent="-228600">
              <a:buFont typeface="Arial" panose="020B0604020202020204" pitchFamily="34" charset="0"/>
              <a:buChar char="–"/>
              <a:defRPr>
                <a:solidFill>
                  <a:schemeClr val="tx1"/>
                </a:solidFill>
                <a:latin typeface="Meiryo" panose="020B0604030504040204" pitchFamily="34" charset="-128"/>
                <a:ea typeface="Meiryo" panose="020B0604030504040204" pitchFamily="34" charset="-128"/>
              </a:defRPr>
            </a:lvl2pPr>
            <a:lvl3pPr>
              <a:defRPr>
                <a:solidFill>
                  <a:schemeClr val="tx1"/>
                </a:solidFill>
                <a:latin typeface="Meiryo" panose="020B0604030504040204" pitchFamily="34" charset="-128"/>
                <a:ea typeface="Meiryo" panose="020B0604030504040204" pitchFamily="34" charset="-128"/>
              </a:defRPr>
            </a:lvl3pPr>
            <a:lvl4pPr marL="1600200" indent="-228600">
              <a:buFont typeface="Arial" panose="020B0604020202020204" pitchFamily="34" charset="0"/>
              <a:buChar char="–"/>
              <a:defRPr>
                <a:solidFill>
                  <a:schemeClr val="tx1"/>
                </a:solidFill>
                <a:latin typeface="Meiryo" panose="020B0604030504040204" pitchFamily="34" charset="-128"/>
                <a:ea typeface="Meiryo" panose="020B0604030504040204" pitchFamily="34" charset="-128"/>
              </a:defRPr>
            </a:lvl4pPr>
            <a:lvl5pPr>
              <a:defRPr>
                <a:solidFill>
                  <a:schemeClr val="tx1"/>
                </a:solidFill>
                <a:latin typeface="Meiryo" panose="020B0604030504040204" pitchFamily="34" charset="-128"/>
                <a:ea typeface="Meiryo" panose="020B0604030504040204" pitchFamily="34" charset="-12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0703867-EA82-EE4B-CFBC-543558F8FD81}"/>
              </a:ext>
            </a:extLst>
          </p:cNvPr>
          <p:cNvSpPr/>
          <p:nvPr userDrawn="1"/>
        </p:nvSpPr>
        <p:spPr>
          <a:xfrm>
            <a:off x="0" y="6324665"/>
            <a:ext cx="12192000" cy="533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1600">
                <a:solidFill>
                  <a:schemeClr val="tx1"/>
                </a:solidFill>
                <a:effectLst>
                  <a:outerShdw blurRad="38100" dist="38100" dir="2700000" algn="tl">
                    <a:srgbClr val="000000">
                      <a:alpha val="43137"/>
                    </a:srgbClr>
                  </a:outerShdw>
                </a:effectLst>
              </a:rPr>
            </a:br>
            <a:r>
              <a:rPr lang="en-US" sz="1400">
                <a:solidFill>
                  <a:schemeClr val="tx1"/>
                </a:solidFill>
                <a:effectLst>
                  <a:outerShdw blurRad="38100" dist="38100" dir="2700000" algn="tl">
                    <a:srgbClr val="000000">
                      <a:alpha val="43137"/>
                    </a:srgbClr>
                  </a:outerShdw>
                </a:effectLst>
                <a:latin typeface="Meiryo" panose="020B0604030504040204" pitchFamily="34" charset="-128"/>
                <a:ea typeface="Meiryo" panose="020B0604030504040204" pitchFamily="34" charset="-128"/>
              </a:rPr>
              <a:t>Advances in Real-Time Rendering in Games course</a:t>
            </a:r>
          </a:p>
          <a:p>
            <a:pPr algn="ctr"/>
            <a:endParaRPr lang="en-US" sz="1600">
              <a:solidFill>
                <a:schemeClr val="tx1"/>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CDCFAA6-1DB9-A4A5-6BA0-9264264B718D}"/>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9750679" y="6324665"/>
            <a:ext cx="2441321" cy="533335"/>
          </a:xfrm>
          <a:prstGeom prst="rect">
            <a:avLst/>
          </a:prstGeom>
        </p:spPr>
      </p:pic>
      <p:pic>
        <p:nvPicPr>
          <p:cNvPr id="7" name="Google Shape;67;p15" descr="A black and white sign with white text&#10;&#10;Description automatically generated">
            <a:extLst>
              <a:ext uri="{FF2B5EF4-FFF2-40B4-BE49-F238E27FC236}">
                <a16:creationId xmlns:a16="http://schemas.microsoft.com/office/drawing/2014/main" id="{C6E92D04-6449-4238-D4EA-94D0F858D21D}"/>
              </a:ext>
            </a:extLst>
          </p:cNvPr>
          <p:cNvPicPr preferRelativeResize="0"/>
          <p:nvPr userDrawn="1"/>
        </p:nvPicPr>
        <p:blipFill rotWithShape="1">
          <a:blip r:embed="rId5">
            <a:alphaModFix/>
          </a:blip>
          <a:srcRect/>
          <a:stretch/>
        </p:blipFill>
        <p:spPr>
          <a:xfrm>
            <a:off x="88647" y="6407345"/>
            <a:ext cx="1598783" cy="367974"/>
          </a:xfrm>
          <a:prstGeom prst="rect">
            <a:avLst/>
          </a:prstGeom>
          <a:noFill/>
          <a:ln>
            <a:noFill/>
          </a:ln>
        </p:spPr>
      </p:pic>
    </p:spTree>
    <p:extLst>
      <p:ext uri="{BB962C8B-B14F-4D97-AF65-F5344CB8AC3E}">
        <p14:creationId xmlns:p14="http://schemas.microsoft.com/office/powerpoint/2010/main" val="2608185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16C95-B0D5-C750-470C-864F88FA7B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3240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3040C3-D68F-5B6A-47E0-44A5AB7D3484}"/>
              </a:ext>
            </a:extLst>
          </p:cNvPr>
          <p:cNvSpPr/>
          <p:nvPr userDrawn="1"/>
        </p:nvSpPr>
        <p:spPr>
          <a:xfrm>
            <a:off x="0" y="6324665"/>
            <a:ext cx="12192000" cy="533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effectLst>
                  <a:outerShdw blurRad="38100" dist="38100" dir="2700000" algn="tl">
                    <a:srgbClr val="000000">
                      <a:alpha val="43137"/>
                    </a:srgbClr>
                  </a:outerShdw>
                </a:effectLst>
                <a:latin typeface="Meiryo" panose="020B0604030504040204" pitchFamily="34" charset="-128"/>
                <a:ea typeface="Meiryo" panose="020B0604030504040204" pitchFamily="34" charset="-128"/>
              </a:rPr>
              <a:t>Advances in Real-Time Rendering in Games course</a:t>
            </a:r>
            <a:endParaRPr lang="en-US" sz="1400">
              <a:latin typeface="Meiryo" panose="020B0604030504040204" pitchFamily="34" charset="-128"/>
              <a:ea typeface="Meiryo" panose="020B0604030504040204" pitchFamily="34" charset="-128"/>
            </a:endParaRPr>
          </a:p>
        </p:txBody>
      </p:sp>
      <p:pic>
        <p:nvPicPr>
          <p:cNvPr id="8" name="Picture 7">
            <a:extLst>
              <a:ext uri="{FF2B5EF4-FFF2-40B4-BE49-F238E27FC236}">
                <a16:creationId xmlns:a16="http://schemas.microsoft.com/office/drawing/2014/main" id="{A9FF1686-B9A3-54A8-FE99-325AD759D00D}"/>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9750679" y="6324665"/>
            <a:ext cx="2441321" cy="533335"/>
          </a:xfrm>
          <a:prstGeom prst="rect">
            <a:avLst/>
          </a:prstGeom>
        </p:spPr>
      </p:pic>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eiryo" panose="020B0604030504040204" pitchFamily="34" charset="-128"/>
                <a:ea typeface="Meiryo" panose="020B0604030504040204"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Google Shape;67;p15" descr="A black and white sign with white text&#10;&#10;Description automatically generated">
            <a:extLst>
              <a:ext uri="{FF2B5EF4-FFF2-40B4-BE49-F238E27FC236}">
                <a16:creationId xmlns:a16="http://schemas.microsoft.com/office/drawing/2014/main" id="{A5A6110E-15C0-51E7-1AA6-73DF902498AC}"/>
              </a:ext>
            </a:extLst>
          </p:cNvPr>
          <p:cNvPicPr preferRelativeResize="0"/>
          <p:nvPr userDrawn="1"/>
        </p:nvPicPr>
        <p:blipFill rotWithShape="1">
          <a:blip r:embed="rId5">
            <a:alphaModFix/>
          </a:blip>
          <a:srcRect/>
          <a:stretch/>
        </p:blipFill>
        <p:spPr>
          <a:xfrm>
            <a:off x="88647" y="6407345"/>
            <a:ext cx="1598783" cy="367974"/>
          </a:xfrm>
          <a:prstGeom prst="rect">
            <a:avLst/>
          </a:prstGeom>
          <a:noFill/>
          <a:ln>
            <a:noFill/>
          </a:ln>
        </p:spPr>
      </p:pic>
      <p:sp>
        <p:nvSpPr>
          <p:cNvPr id="5" name="Title 4">
            <a:extLst>
              <a:ext uri="{FF2B5EF4-FFF2-40B4-BE49-F238E27FC236}">
                <a16:creationId xmlns:a16="http://schemas.microsoft.com/office/drawing/2014/main" id="{B3E179D9-8CB1-CAD1-4E10-2A79DCC709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18320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425000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Lst>
  <p:hf sldNum="0" hdr="0" ftr="0" dt="0"/>
  <p:txStyles>
    <p:titleStyle>
      <a:lvl1pPr algn="ctr" defTabSz="914400" rtl="0" eaLnBrk="1" latinLnBrk="0" hangingPunct="1">
        <a:lnSpc>
          <a:spcPct val="90000"/>
        </a:lnSpc>
        <a:spcBef>
          <a:spcPct val="0"/>
        </a:spcBef>
        <a:buNone/>
        <a:defRPr sz="4400" kern="1200">
          <a:solidFill>
            <a:schemeClr val="tx1"/>
          </a:solidFill>
          <a:latin typeface="Meiryo" panose="020B0604030504040204" pitchFamily="34" charset="-128"/>
          <a:ea typeface="Meiryo" panose="020B0604030504040204" pitchFamily="34" charset="-128"/>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iryo" panose="020B0604030504040204" pitchFamily="34" charset="-128"/>
          <a:ea typeface="Meiryo" panose="020B0604030504040204" pitchFamily="34" charset="-128"/>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eiryo" panose="020B0604030504040204" pitchFamily="34" charset="-128"/>
          <a:ea typeface="Meiryo"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panose="020B0604030504040204" pitchFamily="34" charset="-128"/>
          <a:ea typeface="Meiryo" panose="020B0604030504040204" pitchFamily="34" charset="-128"/>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10.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2.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oleObject" Target="../embeddings/oleObject4.bin"/><Relationship Id="rId10" Type="http://schemas.openxmlformats.org/officeDocument/2006/relationships/image" Target="../media/image62.emf"/><Relationship Id="rId4" Type="http://schemas.openxmlformats.org/officeDocument/2006/relationships/image" Target="../media/image59.emf"/><Relationship Id="rId9"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oza36AqcLW8"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devlog.behc.pl/"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www.radgametools.com/oodlekraken.htm" TargetMode="External"/><Relationship Id="rId4" Type="http://schemas.openxmlformats.org/officeDocument/2006/relationships/hyperlink" Target="http://web.archiv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fighting with weapons&#10;&#10;AI-generated content may be incorrect.">
            <a:extLst>
              <a:ext uri="{FF2B5EF4-FFF2-40B4-BE49-F238E27FC236}">
                <a16:creationId xmlns:a16="http://schemas.microsoft.com/office/drawing/2014/main" id="{9CFB5AF7-FC7D-E9AD-A477-8E0AA27783A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Lst>
          </a:blip>
          <a:stretch>
            <a:fillRect/>
          </a:stretch>
        </p:blipFill>
        <p:spPr>
          <a:xfrm>
            <a:off x="0" y="0"/>
            <a:ext cx="12192000" cy="6858000"/>
          </a:xfrm>
          <a:prstGeom prst="rect">
            <a:avLst/>
          </a:prstGeom>
        </p:spPr>
      </p:pic>
      <p:sp>
        <p:nvSpPr>
          <p:cNvPr id="2" name="Title 3">
            <a:extLst>
              <a:ext uri="{FF2B5EF4-FFF2-40B4-BE49-F238E27FC236}">
                <a16:creationId xmlns:a16="http://schemas.microsoft.com/office/drawing/2014/main" id="{09F57ED1-AC66-F746-90E8-1D1F6F485F1A}"/>
              </a:ext>
            </a:extLst>
          </p:cNvPr>
          <p:cNvSpPr>
            <a:spLocks noGrp="1"/>
          </p:cNvSpPr>
          <p:nvPr>
            <p:ph type="title"/>
          </p:nvPr>
        </p:nvSpPr>
        <p:spPr>
          <a:xfrm>
            <a:off x="0" y="2600587"/>
            <a:ext cx="12192000" cy="1106853"/>
          </a:xfrm>
          <a:solidFill>
            <a:schemeClr val="bg1">
              <a:alpha val="41000"/>
            </a:schemeClr>
          </a:solidFill>
        </p:spPr>
        <p:txBody>
          <a:bodyPr bIns="45720">
            <a:normAutofit/>
          </a:bodyPr>
          <a:lstStyle/>
          <a:p>
            <a:pPr algn="ctr"/>
            <a:r>
              <a:rPr lang="en-US" sz="4000" b="1">
                <a:solidFill>
                  <a:srgbClr val="992317"/>
                </a:solidFill>
                <a:effectLst>
                  <a:outerShdw blurRad="38100" dist="38100" dir="2700000" algn="tl">
                    <a:srgbClr val="000000">
                      <a:alpha val="43137"/>
                    </a:srgbClr>
                  </a:outerShdw>
                </a:effectLst>
              </a:rPr>
              <a:t>FAST AS HELL</a:t>
            </a:r>
            <a:br>
              <a:rPr lang="en-US" sz="4000" b="1">
                <a:solidFill>
                  <a:srgbClr val="992317"/>
                </a:solidFill>
                <a:effectLst>
                  <a:outerShdw blurRad="38100" dist="38100" dir="2700000" algn="tl">
                    <a:srgbClr val="000000">
                      <a:alpha val="43137"/>
                    </a:srgbClr>
                  </a:outerShdw>
                </a:effectLst>
              </a:rPr>
            </a:br>
            <a:r>
              <a:rPr lang="en-US" sz="2200" b="1" err="1">
                <a:effectLst>
                  <a:outerShdw blurRad="38100" dist="38100" dir="2700000" algn="tl">
                    <a:srgbClr val="000000">
                      <a:alpha val="43137"/>
                    </a:srgbClr>
                  </a:outerShdw>
                </a:effectLst>
              </a:rPr>
              <a:t>idTech</a:t>
            </a:r>
            <a:r>
              <a:rPr lang="en-US" sz="2200" b="1">
                <a:effectLst>
                  <a:outerShdw blurRad="38100" dist="38100" dir="2700000" algn="tl">
                    <a:srgbClr val="000000">
                      <a:alpha val="43137"/>
                    </a:srgbClr>
                  </a:outerShdw>
                </a:effectLst>
              </a:rPr>
              <a:t> 8 Global Illumination</a:t>
            </a:r>
            <a:endParaRPr lang="en-US" sz="4400" b="1">
              <a:effectLst>
                <a:outerShdw blurRad="38100" dist="38100" dir="2700000" algn="tl">
                  <a:srgbClr val="000000">
                    <a:alpha val="43137"/>
                  </a:srgbClr>
                </a:outerShdw>
              </a:effectLst>
              <a:cs typeface="Arial Narrow" panose="020B0604020202020204" pitchFamily="34" charset="0"/>
            </a:endParaRPr>
          </a:p>
        </p:txBody>
      </p:sp>
      <p:sp>
        <p:nvSpPr>
          <p:cNvPr id="6" name="Title 3">
            <a:extLst>
              <a:ext uri="{FF2B5EF4-FFF2-40B4-BE49-F238E27FC236}">
                <a16:creationId xmlns:a16="http://schemas.microsoft.com/office/drawing/2014/main" id="{377C13A7-7B15-8119-C779-1D04AEA522DD}"/>
              </a:ext>
            </a:extLst>
          </p:cNvPr>
          <p:cNvSpPr txBox="1">
            <a:spLocks/>
          </p:cNvSpPr>
          <p:nvPr/>
        </p:nvSpPr>
        <p:spPr>
          <a:xfrm>
            <a:off x="8577390" y="4293818"/>
            <a:ext cx="3493960" cy="1304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baseline="0">
                <a:solidFill>
                  <a:schemeClr val="tx1"/>
                </a:solidFill>
                <a:latin typeface="+mj-lt"/>
                <a:ea typeface="+mj-ea"/>
                <a:cs typeface="+mj-cs"/>
              </a:defRPr>
            </a:lvl1pPr>
          </a:lstStyle>
          <a:p>
            <a:pPr algn="r"/>
            <a:r>
              <a:rPr lang="en-US" sz="1400">
                <a:solidFill>
                  <a:srgbClr val="992317"/>
                </a:solidFill>
                <a:effectLst>
                  <a:outerShdw blurRad="38100" dist="38100" dir="2700000" algn="tl">
                    <a:srgbClr val="000000">
                      <a:alpha val="43137"/>
                    </a:srgbClr>
                  </a:outerShdw>
                </a:effectLst>
                <a:latin typeface="Meiryo" panose="020B0604030504040204" pitchFamily="34" charset="-128"/>
                <a:ea typeface="Meiryo" panose="020B0604030504040204" pitchFamily="34" charset="-128"/>
              </a:rPr>
              <a:t>Tiago Sousa</a:t>
            </a:r>
            <a:br>
              <a:rPr lang="en-US" sz="1400">
                <a:effectLst>
                  <a:outerShdw blurRad="38100" dist="38100" dir="2700000" algn="tl">
                    <a:srgbClr val="000000">
                      <a:alpha val="43137"/>
                    </a:srgbClr>
                  </a:outerShdw>
                </a:effectLst>
                <a:latin typeface="Meiryo" panose="020B0604030504040204" pitchFamily="34" charset="-128"/>
                <a:ea typeface="Meiryo" panose="020B0604030504040204" pitchFamily="34" charset="-128"/>
              </a:rPr>
            </a:br>
            <a:r>
              <a:rPr lang="en-US" sz="1400">
                <a:effectLst>
                  <a:outerShdw blurRad="38100" dist="38100" dir="2700000" algn="tl">
                    <a:srgbClr val="000000">
                      <a:alpha val="43137"/>
                    </a:srgbClr>
                  </a:outerShdw>
                </a:effectLst>
                <a:latin typeface="Meiryo" panose="020B0604030504040204" pitchFamily="34" charset="-128"/>
                <a:ea typeface="Meiryo" panose="020B0604030504040204" pitchFamily="34" charset="-128"/>
              </a:rPr>
              <a:t>Rendering Technical Director</a:t>
            </a:r>
            <a:endParaRPr lang="en-US" sz="1400">
              <a:effectLst>
                <a:outerShdw blurRad="38100" dist="38100" dir="2700000" algn="tl">
                  <a:srgbClr val="000000">
                    <a:alpha val="43137"/>
                  </a:srgbClr>
                </a:outerShdw>
              </a:effectLst>
              <a:latin typeface="Meiryo" panose="020B0604030504040204" pitchFamily="34" charset="-128"/>
              <a:ea typeface="Meiryo" panose="020B0604030504040204" pitchFamily="34" charset="-128"/>
              <a:cs typeface="Arial Narrow" panose="020B0604020202020204" pitchFamily="34" charset="0"/>
            </a:endParaRPr>
          </a:p>
        </p:txBody>
      </p:sp>
      <p:sp>
        <p:nvSpPr>
          <p:cNvPr id="3" name="Rectangle 2">
            <a:extLst>
              <a:ext uri="{FF2B5EF4-FFF2-40B4-BE49-F238E27FC236}">
                <a16:creationId xmlns:a16="http://schemas.microsoft.com/office/drawing/2014/main" id="{6956C5F6-F98A-7945-55BA-F15B07F2F095}"/>
              </a:ext>
            </a:extLst>
          </p:cNvPr>
          <p:cNvSpPr/>
          <p:nvPr/>
        </p:nvSpPr>
        <p:spPr>
          <a:xfrm>
            <a:off x="0" y="6339982"/>
            <a:ext cx="12192000" cy="5180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effectLst>
                  <a:outerShdw blurRad="38100" dist="38100" dir="2700000" algn="tl">
                    <a:srgbClr val="000000">
                      <a:alpha val="43137"/>
                    </a:srgbClr>
                  </a:outerShdw>
                </a:effectLst>
                <a:latin typeface="Meiryo" panose="020B0604030504040204" pitchFamily="34" charset="-128"/>
                <a:ea typeface="Meiryo" panose="020B0604030504040204" pitchFamily="34" charset="-128"/>
              </a:rPr>
              <a:t>Advances in Real-Time Rendering in Games course</a:t>
            </a:r>
            <a:endParaRPr lang="en-US" sz="1400">
              <a:latin typeface="Meiryo" panose="020B0604030504040204" pitchFamily="34" charset="-128"/>
              <a:ea typeface="Meiryo" panose="020B0604030504040204" pitchFamily="34" charset="-128"/>
            </a:endParaRPr>
          </a:p>
        </p:txBody>
      </p:sp>
      <p:pic>
        <p:nvPicPr>
          <p:cNvPr id="11" name="Picture 10">
            <a:extLst>
              <a:ext uri="{FF2B5EF4-FFF2-40B4-BE49-F238E27FC236}">
                <a16:creationId xmlns:a16="http://schemas.microsoft.com/office/drawing/2014/main" id="{86296280-B1D5-3070-F48E-76CB7179BD04}"/>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8000"/>
                    </a14:imgEffect>
                  </a14:imgLayer>
                </a14:imgProps>
              </a:ext>
              <a:ext uri="{28A0092B-C50C-407E-A947-70E740481C1C}">
                <a14:useLocalDpi xmlns:a14="http://schemas.microsoft.com/office/drawing/2010/main"/>
              </a:ext>
            </a:extLst>
          </a:blip>
          <a:stretch>
            <a:fillRect/>
          </a:stretch>
        </p:blipFill>
        <p:spPr>
          <a:xfrm>
            <a:off x="9750679" y="6324665"/>
            <a:ext cx="2441321" cy="533335"/>
          </a:xfrm>
          <a:prstGeom prst="rect">
            <a:avLst/>
          </a:prstGeom>
        </p:spPr>
      </p:pic>
      <p:pic>
        <p:nvPicPr>
          <p:cNvPr id="4" name="Google Shape;67;p15" descr="A black and white sign with white text&#10;&#10;Description automatically generated">
            <a:extLst>
              <a:ext uri="{FF2B5EF4-FFF2-40B4-BE49-F238E27FC236}">
                <a16:creationId xmlns:a16="http://schemas.microsoft.com/office/drawing/2014/main" id="{C8B75898-F9EC-7C98-5FD8-727179592B34}"/>
              </a:ext>
            </a:extLst>
          </p:cNvPr>
          <p:cNvPicPr preferRelativeResize="0"/>
          <p:nvPr/>
        </p:nvPicPr>
        <p:blipFill rotWithShape="1">
          <a:blip r:embed="rId7">
            <a:alphaModFix/>
          </a:blip>
          <a:srcRect/>
          <a:stretch/>
        </p:blipFill>
        <p:spPr>
          <a:xfrm>
            <a:off x="88647" y="6407345"/>
            <a:ext cx="1598783" cy="367974"/>
          </a:xfrm>
          <a:prstGeom prst="rect">
            <a:avLst/>
          </a:prstGeom>
          <a:noFill/>
          <a:ln>
            <a:noFill/>
          </a:ln>
        </p:spPr>
      </p:pic>
    </p:spTree>
    <p:extLst>
      <p:ext uri="{BB962C8B-B14F-4D97-AF65-F5344CB8AC3E}">
        <p14:creationId xmlns:p14="http://schemas.microsoft.com/office/powerpoint/2010/main" val="4049812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01EBE-B114-7F76-8B5D-E6FFF862B5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CFFDD2-1A31-A6DB-F0B3-1CF7B6641B5B}"/>
              </a:ext>
            </a:extLst>
          </p:cNvPr>
          <p:cNvSpPr>
            <a:spLocks noGrp="1"/>
          </p:cNvSpPr>
          <p:nvPr>
            <p:ph type="title"/>
          </p:nvPr>
        </p:nvSpPr>
        <p:spPr/>
        <p:txBody>
          <a:bodyPr/>
          <a:lstStyle/>
          <a:p>
            <a:r>
              <a:rPr lang="en-US"/>
              <a:t>Building on Previous </a:t>
            </a:r>
            <a:r>
              <a:rPr lang="en-US" err="1"/>
              <a:t>idTech</a:t>
            </a:r>
            <a:r>
              <a:rPr lang="en-US"/>
              <a:t> 7 Work</a:t>
            </a:r>
          </a:p>
        </p:txBody>
      </p:sp>
      <p:sp>
        <p:nvSpPr>
          <p:cNvPr id="5" name="Content Placeholder 4">
            <a:extLst>
              <a:ext uri="{FF2B5EF4-FFF2-40B4-BE49-F238E27FC236}">
                <a16:creationId xmlns:a16="http://schemas.microsoft.com/office/drawing/2014/main" id="{1AD3EB40-D019-6E75-EA9D-76990D4DFD86}"/>
              </a:ext>
            </a:extLst>
          </p:cNvPr>
          <p:cNvSpPr>
            <a:spLocks noGrp="1"/>
          </p:cNvSpPr>
          <p:nvPr>
            <p:ph idx="1"/>
          </p:nvPr>
        </p:nvSpPr>
        <p:spPr>
          <a:xfrm>
            <a:off x="838199" y="824962"/>
            <a:ext cx="11090775" cy="5603690"/>
          </a:xfrm>
        </p:spPr>
        <p:txBody>
          <a:bodyPr vert="horz" lIns="91440" tIns="45720" rIns="91440" bIns="45720" rtlCol="0" anchor="t">
            <a:normAutofit fontScale="70000" lnSpcReduction="20000"/>
          </a:bodyPr>
          <a:lstStyle/>
          <a:p>
            <a:r>
              <a:rPr lang="en-US" sz="2600">
                <a:cs typeface="Arial"/>
              </a:rPr>
              <a:t>DOOM Eternal/idTech7 RT update </a:t>
            </a:r>
          </a:p>
          <a:p>
            <a:pPr lvl="1"/>
            <a:r>
              <a:rPr lang="en-US" sz="2000">
                <a:cs typeface="Arial"/>
              </a:rPr>
              <a:t>June 2021.</a:t>
            </a:r>
            <a:br>
              <a:rPr lang="en-US" sz="2000">
                <a:cs typeface="Arial"/>
              </a:rPr>
            </a:br>
            <a:endParaRPr lang="en-US" sz="2600">
              <a:cs typeface="Arial"/>
            </a:endParaRPr>
          </a:p>
          <a:p>
            <a:r>
              <a:rPr lang="en-US" sz="2600">
                <a:cs typeface="Arial"/>
              </a:rPr>
              <a:t>Hardware RT</a:t>
            </a:r>
          </a:p>
          <a:p>
            <a:pPr marL="914400" lvl="1" indent="-457200"/>
            <a:r>
              <a:rPr lang="en-US" sz="2000">
                <a:cs typeface="Arial"/>
              </a:rPr>
              <a:t>Almost a decade old. </a:t>
            </a:r>
          </a:p>
          <a:p>
            <a:pPr marL="1371600" lvl="2" indent="-457200"/>
            <a:r>
              <a:rPr lang="en-US" sz="1700">
                <a:cs typeface="Arial"/>
              </a:rPr>
              <a:t>Support on all new generation consoles.</a:t>
            </a:r>
          </a:p>
          <a:p>
            <a:pPr marL="914400" lvl="1" indent="-457200"/>
            <a:r>
              <a:rPr lang="en-US" sz="2000">
                <a:cs typeface="Arial"/>
              </a:rPr>
              <a:t>We view it as a visibility tool.</a:t>
            </a:r>
            <a:endParaRPr lang="en-US" sz="2000" u="sng">
              <a:cs typeface="Arial"/>
            </a:endParaRPr>
          </a:p>
          <a:p>
            <a:pPr marL="1371600" lvl="2" indent="-457200"/>
            <a:r>
              <a:rPr lang="en-US" sz="1700">
                <a:cs typeface="Arial"/>
              </a:rPr>
              <a:t>Similarly to compute shaders, can be creative.</a:t>
            </a:r>
          </a:p>
          <a:p>
            <a:pPr marL="1371600" lvl="2" indent="-457200"/>
            <a:r>
              <a:rPr lang="en-US" sz="1700">
                <a:cs typeface="Arial"/>
              </a:rPr>
              <a:t>idTech8 used for gameplay/other use cases.</a:t>
            </a:r>
          </a:p>
          <a:p>
            <a:pPr marL="1371600" lvl="3" indent="0">
              <a:buNone/>
            </a:pPr>
            <a:r>
              <a:rPr lang="en-US" sz="1600">
                <a:cs typeface="Arial"/>
              </a:rPr>
              <a:t>. Material queries (e.g. sound/decals), particle collisions,</a:t>
            </a:r>
          </a:p>
          <a:p>
            <a:pPr marL="1371600" lvl="3" indent="0">
              <a:buNone/>
            </a:pPr>
            <a:r>
              <a:rPr lang="en-US" sz="1600">
                <a:cs typeface="Arial"/>
              </a:rPr>
              <a:t>streaming, mesh spawning, tools.</a:t>
            </a:r>
          </a:p>
          <a:p>
            <a:pPr marL="1371600" lvl="3" indent="0">
              <a:buNone/>
            </a:pPr>
            <a:endParaRPr lang="en-US" sz="2300">
              <a:cs typeface="Arial"/>
            </a:endParaRPr>
          </a:p>
          <a:p>
            <a:r>
              <a:rPr lang="en-US" sz="2600">
                <a:cs typeface="Arial"/>
              </a:rPr>
              <a:t>Build on our work from </a:t>
            </a:r>
            <a:r>
              <a:rPr lang="en-US" sz="2600" err="1">
                <a:cs typeface="Arial"/>
              </a:rPr>
              <a:t>idTech</a:t>
            </a:r>
            <a:r>
              <a:rPr lang="en-US" sz="2600">
                <a:cs typeface="Arial"/>
              </a:rPr>
              <a:t> 7</a:t>
            </a:r>
          </a:p>
          <a:p>
            <a:pPr lvl="1"/>
            <a:r>
              <a:rPr lang="en-US" sz="2000">
                <a:cs typeface="Arial"/>
              </a:rPr>
              <a:t>Try unify/simplify previous systems.</a:t>
            </a:r>
          </a:p>
          <a:p>
            <a:pPr lvl="1"/>
            <a:r>
              <a:rPr lang="en-US" sz="2000">
                <a:cs typeface="Arial"/>
              </a:rPr>
              <a:t>Can’t trace many rays..</a:t>
            </a:r>
          </a:p>
          <a:p>
            <a:pPr lvl="1"/>
            <a:r>
              <a:rPr lang="en-US" sz="2000">
                <a:cs typeface="Arial"/>
              </a:rPr>
              <a:t>How to speed up workloads?</a:t>
            </a:r>
          </a:p>
          <a:p>
            <a:pPr lvl="1"/>
            <a:r>
              <a:rPr lang="en-US" sz="2000">
                <a:cs typeface="Arial"/>
              </a:rPr>
              <a:t>Can we get close to Path Tracing results?</a:t>
            </a:r>
            <a:endParaRPr lang="en-US" sz="1600">
              <a:cs typeface="Arial"/>
            </a:endParaRPr>
          </a:p>
          <a:p>
            <a:pPr marL="914400" lvl="1" indent="-457200"/>
            <a:endParaRPr lang="en-US" sz="2000">
              <a:cs typeface="Arial"/>
            </a:endParaRPr>
          </a:p>
          <a:p>
            <a:r>
              <a:rPr lang="en-US" sz="2600"/>
              <a:t>Extensive ongoing practical research</a:t>
            </a:r>
            <a:endParaRPr lang="en-US" sz="2000">
              <a:cs typeface="Arial"/>
            </a:endParaRPr>
          </a:p>
          <a:p>
            <a:pPr lvl="1"/>
            <a:r>
              <a:rPr lang="en-US" sz="2000">
                <a:cs typeface="Arial"/>
              </a:rPr>
              <a:t>DDGI </a:t>
            </a:r>
            <a:r>
              <a:rPr lang="en-US" sz="2300" baseline="-10000">
                <a:cs typeface="Arial"/>
              </a:rPr>
              <a:t>[Majercik2019]</a:t>
            </a:r>
          </a:p>
          <a:p>
            <a:pPr lvl="1"/>
            <a:r>
              <a:rPr lang="en-US" sz="2000" err="1">
                <a:cs typeface="Arial"/>
              </a:rPr>
              <a:t>Surfels</a:t>
            </a:r>
            <a:r>
              <a:rPr lang="en-US" sz="2000">
                <a:cs typeface="Arial"/>
              </a:rPr>
              <a:t> </a:t>
            </a:r>
            <a:r>
              <a:rPr lang="en-US" sz="2300" baseline="-10000">
                <a:cs typeface="Arial"/>
              </a:rPr>
              <a:t>[Halen2021]</a:t>
            </a:r>
          </a:p>
          <a:p>
            <a:pPr lvl="1"/>
            <a:r>
              <a:rPr lang="en-US" sz="2000">
                <a:cs typeface="Arial"/>
              </a:rPr>
              <a:t>Screen-Space Radiance Caching </a:t>
            </a:r>
            <a:r>
              <a:rPr lang="en-US" sz="2300" baseline="-10000">
                <a:cs typeface="Arial"/>
              </a:rPr>
              <a:t>[Wright2021]</a:t>
            </a:r>
          </a:p>
          <a:p>
            <a:pPr lvl="1"/>
            <a:r>
              <a:rPr lang="en-US" sz="2000" err="1">
                <a:cs typeface="Arial"/>
              </a:rPr>
              <a:t>ReSTIR</a:t>
            </a:r>
            <a:r>
              <a:rPr lang="en-US" sz="2000">
                <a:cs typeface="Arial"/>
              </a:rPr>
              <a:t> GI </a:t>
            </a:r>
            <a:r>
              <a:rPr lang="en-US" sz="2300" baseline="-10000">
                <a:cs typeface="Arial"/>
              </a:rPr>
              <a:t>[Ouyang2021]</a:t>
            </a:r>
          </a:p>
          <a:p>
            <a:pPr lvl="1"/>
            <a:r>
              <a:rPr lang="en-US" sz="2000" err="1">
                <a:cs typeface="Arial"/>
              </a:rPr>
              <a:t>Etc</a:t>
            </a:r>
            <a:endParaRPr lang="en-US" sz="2000" baseline="-10000">
              <a:cs typeface="Arial"/>
            </a:endParaRPr>
          </a:p>
          <a:p>
            <a:pPr lvl="1"/>
            <a:endParaRPr lang="en-US" baseline="-10000">
              <a:cs typeface="Arial"/>
            </a:endParaRPr>
          </a:p>
          <a:p>
            <a:pPr lvl="1"/>
            <a:endParaRPr lang="en-US" baseline="-10000">
              <a:cs typeface="Arial"/>
            </a:endParaRPr>
          </a:p>
          <a:p>
            <a:pPr marL="914400" lvl="1" indent="-457200"/>
            <a:endParaRPr lang="en-US" sz="1800">
              <a:cs typeface="Arial"/>
            </a:endParaRPr>
          </a:p>
          <a:p>
            <a:pPr marL="457200" lvl="1" indent="0">
              <a:buNone/>
            </a:pPr>
            <a:endParaRPr lang="en-US" sz="1800">
              <a:cs typeface="Arial"/>
            </a:endParaRPr>
          </a:p>
        </p:txBody>
      </p:sp>
      <p:pic>
        <p:nvPicPr>
          <p:cNvPr id="3" name="Picture 2">
            <a:extLst>
              <a:ext uri="{FF2B5EF4-FFF2-40B4-BE49-F238E27FC236}">
                <a16:creationId xmlns:a16="http://schemas.microsoft.com/office/drawing/2014/main" id="{70BD6BF0-FD72-9025-BB93-046F172912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05954" y="676237"/>
            <a:ext cx="4613752" cy="25952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04655E8-C4C3-8A6B-AA62-0A939EFC61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652"/>
          <a:stretch>
            <a:fillRect/>
          </a:stretch>
        </p:blipFill>
        <p:spPr bwMode="auto">
          <a:xfrm>
            <a:off x="9270282" y="3457358"/>
            <a:ext cx="2249424" cy="1399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8077161-A63A-8249-2D3C-B45E169B33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13776"/>
          <a:stretch>
            <a:fillRect/>
          </a:stretch>
        </p:blipFill>
        <p:spPr bwMode="auto">
          <a:xfrm>
            <a:off x="6905954" y="4921810"/>
            <a:ext cx="2249424" cy="13838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tatue of a person with wings&#10;&#10;AI-generated content may be incorrect.">
            <a:extLst>
              <a:ext uri="{FF2B5EF4-FFF2-40B4-BE49-F238E27FC236}">
                <a16:creationId xmlns:a16="http://schemas.microsoft.com/office/drawing/2014/main" id="{E0D96D98-74AD-AC3D-095C-18C7EBBEB7C9}"/>
              </a:ext>
            </a:extLst>
          </p:cNvPr>
          <p:cNvPicPr>
            <a:picLocks noChangeAspect="1"/>
          </p:cNvPicPr>
          <p:nvPr/>
        </p:nvPicPr>
        <p:blipFill>
          <a:blip r:embed="rId7"/>
          <a:stretch>
            <a:fillRect/>
          </a:stretch>
        </p:blipFill>
        <p:spPr>
          <a:xfrm>
            <a:off x="6905954" y="3457358"/>
            <a:ext cx="2248751" cy="1383846"/>
          </a:xfrm>
          <a:prstGeom prst="rect">
            <a:avLst/>
          </a:prstGeom>
        </p:spPr>
      </p:pic>
      <p:pic>
        <p:nvPicPr>
          <p:cNvPr id="11" name="Picture 10" descr="A room with a few chairs&#10;&#10;AI-generated content may be incorrect.">
            <a:extLst>
              <a:ext uri="{FF2B5EF4-FFF2-40B4-BE49-F238E27FC236}">
                <a16:creationId xmlns:a16="http://schemas.microsoft.com/office/drawing/2014/main" id="{C6AA245C-400B-6A00-3CD5-EF8FDE49C7C5}"/>
              </a:ext>
            </a:extLst>
          </p:cNvPr>
          <p:cNvPicPr>
            <a:picLocks noChangeAspect="1"/>
          </p:cNvPicPr>
          <p:nvPr/>
        </p:nvPicPr>
        <p:blipFill>
          <a:blip r:embed="rId8"/>
          <a:srcRect r="9543"/>
          <a:stretch>
            <a:fillRect/>
          </a:stretch>
        </p:blipFill>
        <p:spPr>
          <a:xfrm>
            <a:off x="9270282" y="4921810"/>
            <a:ext cx="2249424" cy="1383846"/>
          </a:xfrm>
          <a:prstGeom prst="rect">
            <a:avLst/>
          </a:prstGeom>
        </p:spPr>
      </p:pic>
      <p:sp>
        <p:nvSpPr>
          <p:cNvPr id="12" name="TextBox 11">
            <a:extLst>
              <a:ext uri="{FF2B5EF4-FFF2-40B4-BE49-F238E27FC236}">
                <a16:creationId xmlns:a16="http://schemas.microsoft.com/office/drawing/2014/main" id="{EDE5E737-6EF8-AF43-5B6C-C0E069010AE6}"/>
              </a:ext>
            </a:extLst>
          </p:cNvPr>
          <p:cNvSpPr txBox="1"/>
          <p:nvPr/>
        </p:nvSpPr>
        <p:spPr>
          <a:xfrm>
            <a:off x="6905955" y="4539670"/>
            <a:ext cx="1049790" cy="307777"/>
          </a:xfrm>
          <a:prstGeom prst="rect">
            <a:avLst/>
          </a:prstGeom>
          <a:solidFill>
            <a:schemeClr val="bg1">
              <a:alpha val="53000"/>
            </a:schemeClr>
          </a:solidFill>
        </p:spPr>
        <p:txBody>
          <a:bodyPr wrap="square" rtlCol="0">
            <a:spAutoFit/>
          </a:bodyPr>
          <a:lstStyle/>
          <a:p>
            <a:r>
              <a:rPr lang="en-US" sz="1400" baseline="-10000">
                <a:latin typeface="Meiryo" panose="020B0604030504040204" pitchFamily="34" charset="-128"/>
                <a:ea typeface="Meiryo" panose="020B0604030504040204" pitchFamily="34" charset="-128"/>
                <a:cs typeface="Arial"/>
              </a:rPr>
              <a:t>Majercik2019</a:t>
            </a:r>
            <a:endParaRPr lang="en-US" sz="1400">
              <a:effectLst>
                <a:outerShdw blurRad="38100" dist="38100" dir="2700000" algn="tl">
                  <a:srgbClr val="000000">
                    <a:alpha val="43137"/>
                  </a:srgbClr>
                </a:outerShdw>
              </a:effectLst>
              <a:latin typeface="Meiryo" panose="020B0604030504040204" pitchFamily="34" charset="-128"/>
              <a:ea typeface="Meiryo" panose="020B0604030504040204" pitchFamily="34" charset="-128"/>
            </a:endParaRPr>
          </a:p>
        </p:txBody>
      </p:sp>
      <p:sp>
        <p:nvSpPr>
          <p:cNvPr id="13" name="TextBox 12">
            <a:extLst>
              <a:ext uri="{FF2B5EF4-FFF2-40B4-BE49-F238E27FC236}">
                <a16:creationId xmlns:a16="http://schemas.microsoft.com/office/drawing/2014/main" id="{D85143C4-5BF0-6872-5DEA-C9CA7128DFFB}"/>
              </a:ext>
            </a:extLst>
          </p:cNvPr>
          <p:cNvSpPr txBox="1"/>
          <p:nvPr/>
        </p:nvSpPr>
        <p:spPr>
          <a:xfrm>
            <a:off x="9212829" y="4581797"/>
            <a:ext cx="854853" cy="307777"/>
          </a:xfrm>
          <a:prstGeom prst="rect">
            <a:avLst/>
          </a:prstGeom>
          <a:solidFill>
            <a:schemeClr val="bg1">
              <a:alpha val="53000"/>
            </a:schemeClr>
          </a:solidFill>
        </p:spPr>
        <p:txBody>
          <a:bodyPr wrap="square" rtlCol="0">
            <a:spAutoFit/>
          </a:bodyPr>
          <a:lstStyle/>
          <a:p>
            <a:r>
              <a:rPr lang="en-US" sz="1400" baseline="-10000">
                <a:cs typeface="Arial"/>
              </a:rPr>
              <a:t>Halen2021</a:t>
            </a:r>
            <a:endParaRPr lang="en-US" sz="1400">
              <a:effectLst>
                <a:outerShdw blurRad="38100" dist="38100" dir="2700000" algn="tl">
                  <a:srgbClr val="000000">
                    <a:alpha val="43137"/>
                  </a:srgbClr>
                </a:outerShdw>
              </a:effectLst>
              <a:latin typeface="Meiryo" panose="020B0604030504040204" pitchFamily="34" charset="-128"/>
              <a:ea typeface="Meiryo" panose="020B0604030504040204" pitchFamily="34" charset="-128"/>
            </a:endParaRPr>
          </a:p>
        </p:txBody>
      </p:sp>
      <p:sp>
        <p:nvSpPr>
          <p:cNvPr id="14" name="TextBox 13">
            <a:extLst>
              <a:ext uri="{FF2B5EF4-FFF2-40B4-BE49-F238E27FC236}">
                <a16:creationId xmlns:a16="http://schemas.microsoft.com/office/drawing/2014/main" id="{E84565F4-4C04-9E59-2E94-92B26E22DBF9}"/>
              </a:ext>
            </a:extLst>
          </p:cNvPr>
          <p:cNvSpPr txBox="1"/>
          <p:nvPr/>
        </p:nvSpPr>
        <p:spPr>
          <a:xfrm>
            <a:off x="6905953" y="5997879"/>
            <a:ext cx="1049791" cy="307777"/>
          </a:xfrm>
          <a:prstGeom prst="rect">
            <a:avLst/>
          </a:prstGeom>
          <a:solidFill>
            <a:schemeClr val="bg1">
              <a:alpha val="53000"/>
            </a:schemeClr>
          </a:solidFill>
        </p:spPr>
        <p:txBody>
          <a:bodyPr wrap="square" rtlCol="0">
            <a:spAutoFit/>
          </a:bodyPr>
          <a:lstStyle/>
          <a:p>
            <a:r>
              <a:rPr lang="en-US" sz="1400" baseline="-10000">
                <a:cs typeface="Arial"/>
              </a:rPr>
              <a:t>Wright2021</a:t>
            </a:r>
            <a:endParaRPr lang="en-US" sz="1400">
              <a:effectLst>
                <a:outerShdw blurRad="38100" dist="38100" dir="2700000" algn="tl">
                  <a:srgbClr val="000000">
                    <a:alpha val="43137"/>
                  </a:srgbClr>
                </a:outerShdw>
              </a:effectLst>
              <a:latin typeface="Meiryo" panose="020B0604030504040204" pitchFamily="34" charset="-128"/>
              <a:ea typeface="Meiryo" panose="020B0604030504040204" pitchFamily="34" charset="-128"/>
            </a:endParaRPr>
          </a:p>
        </p:txBody>
      </p:sp>
      <p:sp>
        <p:nvSpPr>
          <p:cNvPr id="17" name="TextBox 16">
            <a:extLst>
              <a:ext uri="{FF2B5EF4-FFF2-40B4-BE49-F238E27FC236}">
                <a16:creationId xmlns:a16="http://schemas.microsoft.com/office/drawing/2014/main" id="{28FF820B-BC40-7673-68AA-BB42B6880072}"/>
              </a:ext>
            </a:extLst>
          </p:cNvPr>
          <p:cNvSpPr txBox="1"/>
          <p:nvPr/>
        </p:nvSpPr>
        <p:spPr>
          <a:xfrm>
            <a:off x="9161453" y="6001316"/>
            <a:ext cx="906230" cy="307777"/>
          </a:xfrm>
          <a:prstGeom prst="rect">
            <a:avLst/>
          </a:prstGeom>
          <a:solidFill>
            <a:schemeClr val="bg1">
              <a:alpha val="53000"/>
            </a:schemeClr>
          </a:solidFill>
        </p:spPr>
        <p:txBody>
          <a:bodyPr wrap="square" rtlCol="0">
            <a:spAutoFit/>
          </a:bodyPr>
          <a:lstStyle/>
          <a:p>
            <a:r>
              <a:rPr lang="en-US" sz="1400" baseline="-10000">
                <a:cs typeface="Arial"/>
              </a:rPr>
              <a:t>Ouyang2021</a:t>
            </a:r>
            <a:endParaRPr lang="en-US" sz="1400">
              <a:effectLst>
                <a:outerShdw blurRad="38100" dist="38100" dir="2700000" algn="tl">
                  <a:srgbClr val="000000">
                    <a:alpha val="43137"/>
                  </a:srgbClr>
                </a:outerShdw>
              </a:effectLst>
              <a:latin typeface="Meiryo" panose="020B0604030504040204" pitchFamily="34" charset="-128"/>
              <a:ea typeface="Meiryo" panose="020B0604030504040204" pitchFamily="34" charset="-128"/>
            </a:endParaRPr>
          </a:p>
        </p:txBody>
      </p:sp>
    </p:spTree>
    <p:custDataLst>
      <p:tags r:id="rId1"/>
    </p:custDataLst>
    <p:extLst>
      <p:ext uri="{BB962C8B-B14F-4D97-AF65-F5344CB8AC3E}">
        <p14:creationId xmlns:p14="http://schemas.microsoft.com/office/powerpoint/2010/main" val="25409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500"/>
                                        <p:tgtEl>
                                          <p:spTgt spid="5">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fade">
                                      <p:cBhvr>
                                        <p:cTn id="25" dur="500"/>
                                        <p:tgtEl>
                                          <p:spTgt spid="5">
                                            <p:txEl>
                                              <p:pRg st="8" end="8"/>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fade">
                                      <p:cBhvr>
                                        <p:cTn id="28" dur="500"/>
                                        <p:tgtEl>
                                          <p:spTgt spid="5">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Effect transition="in" filter="fade">
                                      <p:cBhvr>
                                        <p:cTn id="33" dur="500"/>
                                        <p:tgtEl>
                                          <p:spTgt spid="5">
                                            <p:txEl>
                                              <p:pRg st="11" end="1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animEffect transition="in" filter="fade">
                                      <p:cBhvr>
                                        <p:cTn id="36" dur="500"/>
                                        <p:tgtEl>
                                          <p:spTgt spid="5">
                                            <p:txEl>
                                              <p:pRg st="12" end="1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animEffect transition="in" filter="fade">
                                      <p:cBhvr>
                                        <p:cTn id="39" dur="500"/>
                                        <p:tgtEl>
                                          <p:spTgt spid="5">
                                            <p:txEl>
                                              <p:pRg st="13" end="1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animEffect transition="in" filter="fade">
                                      <p:cBhvr>
                                        <p:cTn id="42" dur="500"/>
                                        <p:tgtEl>
                                          <p:spTgt spid="5">
                                            <p:txEl>
                                              <p:pRg st="14" end="1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
                                            <p:txEl>
                                              <p:pRg st="15" end="15"/>
                                            </p:txEl>
                                          </p:spTgt>
                                        </p:tgtEl>
                                        <p:attrNameLst>
                                          <p:attrName>style.visibility</p:attrName>
                                        </p:attrNameLst>
                                      </p:cBhvr>
                                      <p:to>
                                        <p:strVal val="visible"/>
                                      </p:to>
                                    </p:set>
                                    <p:animEffect transition="in" filter="fade">
                                      <p:cBhvr>
                                        <p:cTn id="45" dur="500"/>
                                        <p:tgtEl>
                                          <p:spTgt spid="5">
                                            <p:txEl>
                                              <p:pRg st="15" end="1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xEl>
                                              <p:pRg st="17" end="17"/>
                                            </p:txEl>
                                          </p:spTgt>
                                        </p:tgtEl>
                                        <p:attrNameLst>
                                          <p:attrName>style.visibility</p:attrName>
                                        </p:attrNameLst>
                                      </p:cBhvr>
                                      <p:to>
                                        <p:strVal val="visible"/>
                                      </p:to>
                                    </p:set>
                                    <p:animEffect transition="in" filter="fade">
                                      <p:cBhvr>
                                        <p:cTn id="50" dur="500"/>
                                        <p:tgtEl>
                                          <p:spTgt spid="5">
                                            <p:txEl>
                                              <p:pRg st="17" end="17"/>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5">
                                            <p:txEl>
                                              <p:pRg st="18" end="18"/>
                                            </p:txEl>
                                          </p:spTgt>
                                        </p:tgtEl>
                                        <p:attrNameLst>
                                          <p:attrName>style.visibility</p:attrName>
                                        </p:attrNameLst>
                                      </p:cBhvr>
                                      <p:to>
                                        <p:strVal val="visible"/>
                                      </p:to>
                                    </p:set>
                                    <p:animEffect transition="in" filter="fade">
                                      <p:cBhvr>
                                        <p:cTn id="53" dur="500"/>
                                        <p:tgtEl>
                                          <p:spTgt spid="5">
                                            <p:txEl>
                                              <p:pRg st="18" end="18"/>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5">
                                            <p:txEl>
                                              <p:pRg st="19" end="19"/>
                                            </p:txEl>
                                          </p:spTgt>
                                        </p:tgtEl>
                                        <p:attrNameLst>
                                          <p:attrName>style.visibility</p:attrName>
                                        </p:attrNameLst>
                                      </p:cBhvr>
                                      <p:to>
                                        <p:strVal val="visible"/>
                                      </p:to>
                                    </p:set>
                                    <p:animEffect transition="in" filter="fade">
                                      <p:cBhvr>
                                        <p:cTn id="56" dur="500"/>
                                        <p:tgtEl>
                                          <p:spTgt spid="5">
                                            <p:txEl>
                                              <p:pRg st="19" end="19"/>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5">
                                            <p:txEl>
                                              <p:pRg st="20" end="20"/>
                                            </p:txEl>
                                          </p:spTgt>
                                        </p:tgtEl>
                                        <p:attrNameLst>
                                          <p:attrName>style.visibility</p:attrName>
                                        </p:attrNameLst>
                                      </p:cBhvr>
                                      <p:to>
                                        <p:strVal val="visible"/>
                                      </p:to>
                                    </p:set>
                                    <p:animEffect transition="in" filter="fade">
                                      <p:cBhvr>
                                        <p:cTn id="59" dur="500"/>
                                        <p:tgtEl>
                                          <p:spTgt spid="5">
                                            <p:txEl>
                                              <p:pRg st="20" end="2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5">
                                            <p:txEl>
                                              <p:pRg st="21" end="21"/>
                                            </p:txEl>
                                          </p:spTgt>
                                        </p:tgtEl>
                                        <p:attrNameLst>
                                          <p:attrName>style.visibility</p:attrName>
                                        </p:attrNameLst>
                                      </p:cBhvr>
                                      <p:to>
                                        <p:strVal val="visible"/>
                                      </p:to>
                                    </p:set>
                                    <p:animEffect transition="in" filter="fade">
                                      <p:cBhvr>
                                        <p:cTn id="62" dur="500"/>
                                        <p:tgtEl>
                                          <p:spTgt spid="5">
                                            <p:txEl>
                                              <p:pRg st="21" end="2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5">
                                            <p:txEl>
                                              <p:pRg st="22" end="22"/>
                                            </p:txEl>
                                          </p:spTgt>
                                        </p:tgtEl>
                                        <p:attrNameLst>
                                          <p:attrName>style.visibility</p:attrName>
                                        </p:attrNameLst>
                                      </p:cBhvr>
                                      <p:to>
                                        <p:strVal val="visible"/>
                                      </p:to>
                                    </p:set>
                                    <p:animEffect transition="in" filter="fade">
                                      <p:cBhvr>
                                        <p:cTn id="65" dur="500"/>
                                        <p:tgtEl>
                                          <p:spTgt spid="5">
                                            <p:txEl>
                                              <p:pRg st="22" end="2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par>
                                <p:cTn id="69" presetID="10" presetClass="entr" presetSubtype="0" fill="hold" nodeType="withEffect">
                                  <p:stCondLst>
                                    <p:cond delay="0"/>
                                  </p:stCondLst>
                                  <p:childTnLst>
                                    <p:set>
                                      <p:cBhvr>
                                        <p:cTn id="70" dur="1" fill="hold">
                                          <p:stCondLst>
                                            <p:cond delay="0"/>
                                          </p:stCondLst>
                                        </p:cTn>
                                        <p:tgtEl>
                                          <p:spTgt spid="1026"/>
                                        </p:tgtEl>
                                        <p:attrNameLst>
                                          <p:attrName>style.visibility</p:attrName>
                                        </p:attrNameLst>
                                      </p:cBhvr>
                                      <p:to>
                                        <p:strVal val="visible"/>
                                      </p:to>
                                    </p:set>
                                    <p:animEffect transition="in" filter="fade">
                                      <p:cBhvr>
                                        <p:cTn id="71" dur="500"/>
                                        <p:tgtEl>
                                          <p:spTgt spid="1026"/>
                                        </p:tgtEl>
                                      </p:cBhvr>
                                    </p:animEffect>
                                  </p:childTnLst>
                                </p:cTn>
                              </p:par>
                              <p:par>
                                <p:cTn id="72" presetID="10" presetClass="entr" presetSubtype="0" fill="hold" nodeType="withEffect">
                                  <p:stCondLst>
                                    <p:cond delay="0"/>
                                  </p:stCondLst>
                                  <p:childTnLst>
                                    <p:set>
                                      <p:cBhvr>
                                        <p:cTn id="73" dur="1" fill="hold">
                                          <p:stCondLst>
                                            <p:cond delay="0"/>
                                          </p:stCondLst>
                                        </p:cTn>
                                        <p:tgtEl>
                                          <p:spTgt spid="1028"/>
                                        </p:tgtEl>
                                        <p:attrNameLst>
                                          <p:attrName>style.visibility</p:attrName>
                                        </p:attrNameLst>
                                      </p:cBhvr>
                                      <p:to>
                                        <p:strVal val="visible"/>
                                      </p:to>
                                    </p:set>
                                    <p:animEffect transition="in" filter="fade">
                                      <p:cBhvr>
                                        <p:cTn id="74" dur="500"/>
                                        <p:tgtEl>
                                          <p:spTgt spid="1028"/>
                                        </p:tgtEl>
                                      </p:cBhvr>
                                    </p:animEffect>
                                  </p:childTnLst>
                                </p:cTn>
                              </p:par>
                              <p:par>
                                <p:cTn id="75" presetID="10"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500"/>
                                        <p:tgtEl>
                                          <p:spTgt spid="1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3" grpId="0" animBg="1"/>
      <p:bldP spid="14"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4F738-C204-D836-A985-280BEBAC67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A0D0D6A-7289-6E93-DCB4-C3A58C65F664}"/>
              </a:ext>
            </a:extLst>
          </p:cNvPr>
          <p:cNvSpPr>
            <a:spLocks noGrp="1"/>
          </p:cNvSpPr>
          <p:nvPr>
            <p:ph type="title"/>
          </p:nvPr>
        </p:nvSpPr>
        <p:spPr/>
        <p:txBody>
          <a:bodyPr/>
          <a:lstStyle/>
          <a:p>
            <a:r>
              <a:rPr lang="en-US"/>
              <a:t>Overview</a:t>
            </a:r>
          </a:p>
        </p:txBody>
      </p:sp>
      <p:sp>
        <p:nvSpPr>
          <p:cNvPr id="5" name="Content Placeholder 4">
            <a:extLst>
              <a:ext uri="{FF2B5EF4-FFF2-40B4-BE49-F238E27FC236}">
                <a16:creationId xmlns:a16="http://schemas.microsoft.com/office/drawing/2014/main" id="{DFF67D8B-DC1E-4169-6993-D34675EF62BE}"/>
              </a:ext>
            </a:extLst>
          </p:cNvPr>
          <p:cNvSpPr>
            <a:spLocks noGrp="1"/>
          </p:cNvSpPr>
          <p:nvPr>
            <p:ph idx="1"/>
          </p:nvPr>
        </p:nvSpPr>
        <p:spPr>
          <a:xfrm>
            <a:off x="838200" y="1019908"/>
            <a:ext cx="10515600" cy="5157055"/>
          </a:xfrm>
        </p:spPr>
        <p:txBody>
          <a:bodyPr vert="horz" lIns="91440" tIns="45720" rIns="91440" bIns="45720" rtlCol="0" anchor="t">
            <a:normAutofit/>
          </a:bodyPr>
          <a:lstStyle/>
          <a:p>
            <a:pPr marL="457200" lvl="1" indent="0">
              <a:buNone/>
            </a:pPr>
            <a:endParaRPr lang="en-US" i="1">
              <a:cs typeface="Arial"/>
            </a:endParaRPr>
          </a:p>
          <a:p>
            <a:pPr marL="0" indent="0">
              <a:buNone/>
            </a:pPr>
            <a:endParaRPr lang="en-US">
              <a:cs typeface="Arial"/>
            </a:endParaRPr>
          </a:p>
          <a:p>
            <a:pPr marL="457200" indent="-457200"/>
            <a:endParaRPr lang="en-US">
              <a:cs typeface="Arial"/>
            </a:endParaRPr>
          </a:p>
          <a:p>
            <a:pPr marL="457200" lvl="1" indent="0">
              <a:buNone/>
            </a:pPr>
            <a:endParaRPr lang="en-US">
              <a:cs typeface="Arial"/>
            </a:endParaRPr>
          </a:p>
        </p:txBody>
      </p:sp>
      <p:sp>
        <p:nvSpPr>
          <p:cNvPr id="2" name="Flowchart: Process 1">
            <a:extLst>
              <a:ext uri="{FF2B5EF4-FFF2-40B4-BE49-F238E27FC236}">
                <a16:creationId xmlns:a16="http://schemas.microsoft.com/office/drawing/2014/main" id="{7CF5590F-D9F7-00DB-F9D5-FB7AA4F9F8E0}"/>
              </a:ext>
            </a:extLst>
          </p:cNvPr>
          <p:cNvSpPr/>
          <p:nvPr/>
        </p:nvSpPr>
        <p:spPr>
          <a:xfrm>
            <a:off x="683838" y="2265165"/>
            <a:ext cx="1341968" cy="884767"/>
          </a:xfrm>
          <a:prstGeom prst="flowChartProcess">
            <a:avLst/>
          </a:prstGeom>
          <a:ln w="127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Update Light Grid</a:t>
            </a:r>
          </a:p>
        </p:txBody>
      </p:sp>
      <p:sp>
        <p:nvSpPr>
          <p:cNvPr id="6" name="Flowchart: Process 5">
            <a:extLst>
              <a:ext uri="{FF2B5EF4-FFF2-40B4-BE49-F238E27FC236}">
                <a16:creationId xmlns:a16="http://schemas.microsoft.com/office/drawing/2014/main" id="{68AF2A7F-8F7D-62B7-D57F-E95AB02966FC}"/>
              </a:ext>
            </a:extLst>
          </p:cNvPr>
          <p:cNvSpPr/>
          <p:nvPr/>
        </p:nvSpPr>
        <p:spPr>
          <a:xfrm>
            <a:off x="2734810" y="2271823"/>
            <a:ext cx="1341968" cy="88476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Sample World</a:t>
            </a:r>
            <a:br>
              <a:rPr lang="en-US"/>
            </a:br>
            <a:r>
              <a:rPr lang="en-US"/>
              <a:t>Visibility</a:t>
            </a:r>
          </a:p>
        </p:txBody>
      </p:sp>
      <p:sp>
        <p:nvSpPr>
          <p:cNvPr id="8" name="Flowchart: Process 7">
            <a:extLst>
              <a:ext uri="{FF2B5EF4-FFF2-40B4-BE49-F238E27FC236}">
                <a16:creationId xmlns:a16="http://schemas.microsoft.com/office/drawing/2014/main" id="{DDB89152-CD49-3590-0E75-5D0CC9331443}"/>
              </a:ext>
            </a:extLst>
          </p:cNvPr>
          <p:cNvSpPr/>
          <p:nvPr/>
        </p:nvSpPr>
        <p:spPr>
          <a:xfrm>
            <a:off x="4764768" y="2265160"/>
            <a:ext cx="1341968" cy="88476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World Radiance</a:t>
            </a:r>
            <a:br>
              <a:rPr lang="en-US"/>
            </a:br>
            <a:r>
              <a:rPr lang="en-US"/>
              <a:t>Cache</a:t>
            </a:r>
          </a:p>
        </p:txBody>
      </p:sp>
      <p:sp>
        <p:nvSpPr>
          <p:cNvPr id="9" name="Flowchart: Process 8">
            <a:extLst>
              <a:ext uri="{FF2B5EF4-FFF2-40B4-BE49-F238E27FC236}">
                <a16:creationId xmlns:a16="http://schemas.microsoft.com/office/drawing/2014/main" id="{A86BDED7-6BA4-A1EB-69F3-5AB07DA7D286}"/>
              </a:ext>
            </a:extLst>
          </p:cNvPr>
          <p:cNvSpPr/>
          <p:nvPr/>
        </p:nvSpPr>
        <p:spPr>
          <a:xfrm>
            <a:off x="6781799" y="2266637"/>
            <a:ext cx="1341968" cy="88476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Irradiance Volumes</a:t>
            </a:r>
          </a:p>
        </p:txBody>
      </p:sp>
      <p:sp>
        <p:nvSpPr>
          <p:cNvPr id="10" name="Arrow: Right 9">
            <a:extLst>
              <a:ext uri="{FF2B5EF4-FFF2-40B4-BE49-F238E27FC236}">
                <a16:creationId xmlns:a16="http://schemas.microsoft.com/office/drawing/2014/main" id="{A4CF4164-84A9-4850-A4BD-B250226DF45F}"/>
              </a:ext>
            </a:extLst>
          </p:cNvPr>
          <p:cNvSpPr/>
          <p:nvPr/>
        </p:nvSpPr>
        <p:spPr>
          <a:xfrm>
            <a:off x="4207935" y="2595358"/>
            <a:ext cx="444498" cy="22436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1" name="Arrow: Right 10">
            <a:extLst>
              <a:ext uri="{FF2B5EF4-FFF2-40B4-BE49-F238E27FC236}">
                <a16:creationId xmlns:a16="http://schemas.microsoft.com/office/drawing/2014/main" id="{A1A7B9B1-F6F8-C8FC-D635-29BC00FACAA2}"/>
              </a:ext>
            </a:extLst>
          </p:cNvPr>
          <p:cNvSpPr/>
          <p:nvPr/>
        </p:nvSpPr>
        <p:spPr>
          <a:xfrm>
            <a:off x="2159155" y="2595362"/>
            <a:ext cx="444498" cy="22436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2" name="Arrow: Right 11">
            <a:extLst>
              <a:ext uri="{FF2B5EF4-FFF2-40B4-BE49-F238E27FC236}">
                <a16:creationId xmlns:a16="http://schemas.microsoft.com/office/drawing/2014/main" id="{8F13008D-2ACB-5740-4DC4-6A4C2081C43D}"/>
              </a:ext>
            </a:extLst>
          </p:cNvPr>
          <p:cNvSpPr/>
          <p:nvPr/>
        </p:nvSpPr>
        <p:spPr>
          <a:xfrm>
            <a:off x="6216805" y="2595359"/>
            <a:ext cx="444498" cy="22436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3" name="Flowchart: Process 12">
            <a:extLst>
              <a:ext uri="{FF2B5EF4-FFF2-40B4-BE49-F238E27FC236}">
                <a16:creationId xmlns:a16="http://schemas.microsoft.com/office/drawing/2014/main" id="{13C4525E-549A-2007-D93E-4053E347A70A}"/>
              </a:ext>
            </a:extLst>
          </p:cNvPr>
          <p:cNvSpPr/>
          <p:nvPr/>
        </p:nvSpPr>
        <p:spPr>
          <a:xfrm>
            <a:off x="5793471" y="3834448"/>
            <a:ext cx="1341968" cy="88476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Final Gather</a:t>
            </a:r>
          </a:p>
        </p:txBody>
      </p:sp>
      <p:sp>
        <p:nvSpPr>
          <p:cNvPr id="14" name="Flowchart: Process 13">
            <a:extLst>
              <a:ext uri="{FF2B5EF4-FFF2-40B4-BE49-F238E27FC236}">
                <a16:creationId xmlns:a16="http://schemas.microsoft.com/office/drawing/2014/main" id="{87DB56B5-6F4E-AC21-BE8D-C7E691E4BAD0}"/>
              </a:ext>
            </a:extLst>
          </p:cNvPr>
          <p:cNvSpPr/>
          <p:nvPr/>
        </p:nvSpPr>
        <p:spPr>
          <a:xfrm>
            <a:off x="7738687" y="3834448"/>
            <a:ext cx="1341968" cy="88476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Denoise</a:t>
            </a:r>
          </a:p>
        </p:txBody>
      </p:sp>
      <p:sp>
        <p:nvSpPr>
          <p:cNvPr id="15" name="Flowchart: Process 14">
            <a:extLst>
              <a:ext uri="{FF2B5EF4-FFF2-40B4-BE49-F238E27FC236}">
                <a16:creationId xmlns:a16="http://schemas.microsoft.com/office/drawing/2014/main" id="{09540B9D-2F5F-3F85-F13F-4F79074CBB72}"/>
              </a:ext>
            </a:extLst>
          </p:cNvPr>
          <p:cNvSpPr/>
          <p:nvPr/>
        </p:nvSpPr>
        <p:spPr>
          <a:xfrm>
            <a:off x="9650036" y="3440013"/>
            <a:ext cx="1816099" cy="1623585"/>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Upscale</a:t>
            </a:r>
          </a:p>
        </p:txBody>
      </p:sp>
      <p:sp>
        <p:nvSpPr>
          <p:cNvPr id="18" name="Arrow: Right 17">
            <a:extLst>
              <a:ext uri="{FF2B5EF4-FFF2-40B4-BE49-F238E27FC236}">
                <a16:creationId xmlns:a16="http://schemas.microsoft.com/office/drawing/2014/main" id="{43F08A12-4E0D-CBAE-6D6D-D82051BA62AE}"/>
              </a:ext>
            </a:extLst>
          </p:cNvPr>
          <p:cNvSpPr/>
          <p:nvPr/>
        </p:nvSpPr>
        <p:spPr>
          <a:xfrm>
            <a:off x="9143096" y="4192594"/>
            <a:ext cx="444498" cy="22436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0" name="Flowchart: Process 19">
            <a:extLst>
              <a:ext uri="{FF2B5EF4-FFF2-40B4-BE49-F238E27FC236}">
                <a16:creationId xmlns:a16="http://schemas.microsoft.com/office/drawing/2014/main" id="{EA60F0AA-ED8C-823F-5B24-FE2A7A7AEC33}"/>
              </a:ext>
            </a:extLst>
          </p:cNvPr>
          <p:cNvSpPr/>
          <p:nvPr/>
        </p:nvSpPr>
        <p:spPr>
          <a:xfrm>
            <a:off x="9650036" y="2281850"/>
            <a:ext cx="1816099" cy="88476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Froxels</a:t>
            </a:r>
            <a:br>
              <a:rPr lang="en-US"/>
            </a:br>
            <a:r>
              <a:rPr lang="en-US"/>
              <a:t>Irradiance Volumes</a:t>
            </a:r>
          </a:p>
        </p:txBody>
      </p:sp>
      <p:sp>
        <p:nvSpPr>
          <p:cNvPr id="21" name="Arrow: Right 20">
            <a:extLst>
              <a:ext uri="{FF2B5EF4-FFF2-40B4-BE49-F238E27FC236}">
                <a16:creationId xmlns:a16="http://schemas.microsoft.com/office/drawing/2014/main" id="{CFB81099-80DF-F998-43A2-64057685C769}"/>
              </a:ext>
            </a:extLst>
          </p:cNvPr>
          <p:cNvSpPr/>
          <p:nvPr/>
        </p:nvSpPr>
        <p:spPr>
          <a:xfrm rot="5400000">
            <a:off x="5772303" y="3398106"/>
            <a:ext cx="444498" cy="22436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2" name="Arrow: Right 21">
            <a:extLst>
              <a:ext uri="{FF2B5EF4-FFF2-40B4-BE49-F238E27FC236}">
                <a16:creationId xmlns:a16="http://schemas.microsoft.com/office/drawing/2014/main" id="{C056CA33-5B75-6717-915E-AAC519004F53}"/>
              </a:ext>
            </a:extLst>
          </p:cNvPr>
          <p:cNvSpPr/>
          <p:nvPr/>
        </p:nvSpPr>
        <p:spPr>
          <a:xfrm rot="5400000">
            <a:off x="6695167" y="3407122"/>
            <a:ext cx="444498" cy="22436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3" name="Arrow: Right 22">
            <a:extLst>
              <a:ext uri="{FF2B5EF4-FFF2-40B4-BE49-F238E27FC236}">
                <a16:creationId xmlns:a16="http://schemas.microsoft.com/office/drawing/2014/main" id="{4E105100-A590-B716-8CA9-BE59C47A3827}"/>
              </a:ext>
            </a:extLst>
          </p:cNvPr>
          <p:cNvSpPr/>
          <p:nvPr/>
        </p:nvSpPr>
        <p:spPr>
          <a:xfrm>
            <a:off x="7217008" y="4192594"/>
            <a:ext cx="444498" cy="22436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35" name="Arrow: Right 34">
            <a:extLst>
              <a:ext uri="{FF2B5EF4-FFF2-40B4-BE49-F238E27FC236}">
                <a16:creationId xmlns:a16="http://schemas.microsoft.com/office/drawing/2014/main" id="{411B3C01-A292-98BB-820D-56F34CC63703}"/>
              </a:ext>
            </a:extLst>
          </p:cNvPr>
          <p:cNvSpPr/>
          <p:nvPr/>
        </p:nvSpPr>
        <p:spPr>
          <a:xfrm>
            <a:off x="8236102" y="2612049"/>
            <a:ext cx="1368426" cy="224367"/>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4236335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B350C-3981-6E1F-356F-EE3F5399F90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C26E25E-7B5B-F903-3B50-B6631678AD81}"/>
              </a:ext>
            </a:extLst>
          </p:cNvPr>
          <p:cNvSpPr>
            <a:spLocks noGrp="1"/>
          </p:cNvSpPr>
          <p:nvPr>
            <p:ph idx="1"/>
          </p:nvPr>
        </p:nvSpPr>
        <p:spPr>
          <a:xfrm>
            <a:off x="838200" y="850472"/>
            <a:ext cx="10515600" cy="5157055"/>
          </a:xfrm>
        </p:spPr>
        <p:txBody>
          <a:bodyPr vert="horz" lIns="91440" tIns="45720" rIns="91440" bIns="45720" rtlCol="0" anchor="t">
            <a:normAutofit/>
          </a:bodyPr>
          <a:lstStyle/>
          <a:p>
            <a:r>
              <a:rPr lang="en-US" sz="2000">
                <a:cs typeface="Arial"/>
              </a:rPr>
              <a:t>Cascaded Light Grid</a:t>
            </a:r>
            <a:endParaRPr lang="pt-BR" sz="2000"/>
          </a:p>
          <a:p>
            <a:pPr marL="914400" lvl="1" indent="-457200"/>
            <a:r>
              <a:rPr lang="en-US" sz="1800">
                <a:cs typeface="Arial"/>
              </a:rPr>
              <a:t>Introduced in DOOM Eternal RT update</a:t>
            </a:r>
          </a:p>
          <a:p>
            <a:pPr marL="914400" lvl="1" indent="-457200"/>
            <a:r>
              <a:rPr lang="en-US" sz="1800">
                <a:cs typeface="Arial"/>
              </a:rPr>
              <a:t>Similar in spirit to clustered binning </a:t>
            </a:r>
            <a:r>
              <a:rPr lang="en-US" sz="2000" baseline="-10000">
                <a:cs typeface="Arial"/>
              </a:rPr>
              <a:t>[Olson2012]</a:t>
            </a:r>
            <a:endParaRPr lang="en-US" sz="1800" baseline="-10000">
              <a:cs typeface="Arial"/>
            </a:endParaRPr>
          </a:p>
          <a:p>
            <a:pPr marL="1371600" lvl="2" indent="-457200"/>
            <a:r>
              <a:rPr lang="en-US" sz="1400">
                <a:cs typeface="Arial"/>
              </a:rPr>
              <a:t>But world space cells </a:t>
            </a:r>
            <a:r>
              <a:rPr lang="en-US" sz="1200">
                <a:cs typeface="Arial"/>
              </a:rPr>
              <a:t>(AABBs).</a:t>
            </a:r>
          </a:p>
          <a:p>
            <a:pPr marL="914400" lvl="1" indent="-457200"/>
            <a:r>
              <a:rPr lang="en-US" sz="1800">
                <a:cs typeface="Arial"/>
              </a:rPr>
              <a:t>16 x 16 x 16 volume x 8 cascades </a:t>
            </a:r>
            <a:r>
              <a:rPr lang="en-US" sz="1600">
                <a:cs typeface="Arial"/>
              </a:rPr>
              <a:t>(exponential distribution).</a:t>
            </a:r>
            <a:endParaRPr lang="en-US" sz="1800">
              <a:cs typeface="Arial"/>
            </a:endParaRPr>
          </a:p>
          <a:p>
            <a:pPr marL="1371600" lvl="2" indent="-457200"/>
            <a:r>
              <a:rPr lang="en-US" sz="1400">
                <a:cs typeface="Arial"/>
              </a:rPr>
              <a:t>First cascade 32 meter bounds, 2 cubic meters per cell.</a:t>
            </a:r>
          </a:p>
          <a:p>
            <a:pPr marL="1371600" lvl="2" indent="-457200"/>
            <a:r>
              <a:rPr lang="en-US" sz="1400">
                <a:cs typeface="Arial"/>
              </a:rPr>
              <a:t>Max 64 ids per cell.</a:t>
            </a:r>
          </a:p>
          <a:p>
            <a:pPr marL="1371600" lvl="2" indent="-457200"/>
            <a:r>
              <a:rPr lang="en-US" sz="1400">
                <a:cs typeface="Arial"/>
              </a:rPr>
              <a:t>3 id types: Lights (16bit), Reflection Probes (8bit), and Decals (16bit).</a:t>
            </a:r>
          </a:p>
          <a:p>
            <a:pPr marL="1371600" lvl="2" indent="-457200"/>
            <a:r>
              <a:rPr lang="en-US" sz="1400">
                <a:cs typeface="Arial"/>
              </a:rPr>
              <a:t>Use id to lookup index into correspondent array.</a:t>
            </a:r>
          </a:p>
          <a:p>
            <a:pPr marL="914400" lvl="1" indent="-457200"/>
            <a:r>
              <a:rPr lang="en-US" sz="1800">
                <a:cs typeface="Arial"/>
              </a:rPr>
              <a:t>Also used for particles / glass.</a:t>
            </a:r>
          </a:p>
          <a:p>
            <a:pPr marL="914400" lvl="1" indent="-457200"/>
            <a:r>
              <a:rPr lang="en-US" sz="1800">
                <a:cs typeface="Arial"/>
              </a:rPr>
              <a:t>30 MB.</a:t>
            </a:r>
          </a:p>
          <a:p>
            <a:pPr marL="914400" lvl="1" indent="-457200"/>
            <a:endParaRPr lang="en-US" sz="1800"/>
          </a:p>
          <a:p>
            <a:pPr marL="457200" indent="-457200"/>
            <a:endParaRPr lang="en-US" sz="2400">
              <a:cs typeface="Arial"/>
            </a:endParaRPr>
          </a:p>
          <a:p>
            <a:pPr marL="457200" lvl="1" indent="0">
              <a:buNone/>
            </a:pPr>
            <a:endParaRPr lang="en-US" sz="2000" i="1">
              <a:cs typeface="Arial"/>
            </a:endParaRPr>
          </a:p>
          <a:p>
            <a:pPr marL="0" indent="0">
              <a:buNone/>
            </a:pPr>
            <a:endParaRPr lang="en-US" sz="2400">
              <a:cs typeface="Arial"/>
            </a:endParaRPr>
          </a:p>
          <a:p>
            <a:pPr marL="457200" indent="-457200"/>
            <a:endParaRPr lang="en-US" sz="2400">
              <a:cs typeface="Arial"/>
            </a:endParaRPr>
          </a:p>
          <a:p>
            <a:pPr marL="457200" lvl="1" indent="0">
              <a:buNone/>
            </a:pPr>
            <a:endParaRPr lang="en-US" sz="2000">
              <a:cs typeface="Arial"/>
            </a:endParaRPr>
          </a:p>
        </p:txBody>
      </p:sp>
      <p:graphicFrame>
        <p:nvGraphicFramePr>
          <p:cNvPr id="15" name="Table 14">
            <a:extLst>
              <a:ext uri="{FF2B5EF4-FFF2-40B4-BE49-F238E27FC236}">
                <a16:creationId xmlns:a16="http://schemas.microsoft.com/office/drawing/2014/main" id="{6AB12CCA-4AB0-E6BA-269D-4FCEEE3A4EC0}"/>
              </a:ext>
            </a:extLst>
          </p:cNvPr>
          <p:cNvGraphicFramePr>
            <a:graphicFrameLocks noGrp="1"/>
          </p:cNvGraphicFramePr>
          <p:nvPr>
            <p:extLst>
              <p:ext uri="{D42A27DB-BD31-4B8C-83A1-F6EECF244321}">
                <p14:modId xmlns:p14="http://schemas.microsoft.com/office/powerpoint/2010/main" val="2918493909"/>
              </p:ext>
            </p:extLst>
          </p:nvPr>
        </p:nvGraphicFramePr>
        <p:xfrm>
          <a:off x="2558705" y="5476023"/>
          <a:ext cx="4716915" cy="531504"/>
        </p:xfrm>
        <a:graphic>
          <a:graphicData uri="http://schemas.openxmlformats.org/drawingml/2006/table">
            <a:tbl>
              <a:tblPr firstRow="1" bandRow="1">
                <a:tableStyleId>{5C22544A-7EE6-4342-B048-85BDC9FD1C3A}</a:tableStyleId>
              </a:tblPr>
              <a:tblGrid>
                <a:gridCol w="673845">
                  <a:extLst>
                    <a:ext uri="{9D8B030D-6E8A-4147-A177-3AD203B41FA5}">
                      <a16:colId xmlns:a16="http://schemas.microsoft.com/office/drawing/2014/main" val="1279011983"/>
                    </a:ext>
                  </a:extLst>
                </a:gridCol>
                <a:gridCol w="673845">
                  <a:extLst>
                    <a:ext uri="{9D8B030D-6E8A-4147-A177-3AD203B41FA5}">
                      <a16:colId xmlns:a16="http://schemas.microsoft.com/office/drawing/2014/main" val="3429601990"/>
                    </a:ext>
                  </a:extLst>
                </a:gridCol>
                <a:gridCol w="673845">
                  <a:extLst>
                    <a:ext uri="{9D8B030D-6E8A-4147-A177-3AD203B41FA5}">
                      <a16:colId xmlns:a16="http://schemas.microsoft.com/office/drawing/2014/main" val="605084361"/>
                    </a:ext>
                  </a:extLst>
                </a:gridCol>
                <a:gridCol w="673845">
                  <a:extLst>
                    <a:ext uri="{9D8B030D-6E8A-4147-A177-3AD203B41FA5}">
                      <a16:colId xmlns:a16="http://schemas.microsoft.com/office/drawing/2014/main" val="3944116809"/>
                    </a:ext>
                  </a:extLst>
                </a:gridCol>
                <a:gridCol w="673845">
                  <a:extLst>
                    <a:ext uri="{9D8B030D-6E8A-4147-A177-3AD203B41FA5}">
                      <a16:colId xmlns:a16="http://schemas.microsoft.com/office/drawing/2014/main" val="4021469352"/>
                    </a:ext>
                  </a:extLst>
                </a:gridCol>
                <a:gridCol w="673845">
                  <a:extLst>
                    <a:ext uri="{9D8B030D-6E8A-4147-A177-3AD203B41FA5}">
                      <a16:colId xmlns:a16="http://schemas.microsoft.com/office/drawing/2014/main" val="1568940830"/>
                    </a:ext>
                  </a:extLst>
                </a:gridCol>
                <a:gridCol w="673845">
                  <a:extLst>
                    <a:ext uri="{9D8B030D-6E8A-4147-A177-3AD203B41FA5}">
                      <a16:colId xmlns:a16="http://schemas.microsoft.com/office/drawing/2014/main" val="3747752772"/>
                    </a:ext>
                  </a:extLst>
                </a:gridCol>
              </a:tblGrid>
              <a:tr h="265752">
                <a:tc>
                  <a:txBody>
                    <a:bodyPr/>
                    <a:lstStyle/>
                    <a:p>
                      <a:pPr algn="ctr">
                        <a:lnSpc>
                          <a:spcPct val="100000"/>
                        </a:lnSpc>
                      </a:pPr>
                      <a:r>
                        <a:rPr lang="en-US" sz="1000" b="0">
                          <a:effectLst>
                            <a:outerShdw blurRad="38100" dist="38100" dir="2700000" algn="tl">
                              <a:srgbClr val="000000">
                                <a:alpha val="43137"/>
                              </a:srgbClr>
                            </a:outerShdw>
                          </a:effectLst>
                        </a:rPr>
                        <a:t>Item List</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0</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1</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2</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3</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N</a:t>
                      </a:r>
                    </a:p>
                  </a:txBody>
                  <a:tcPr anchor="ctr"/>
                </a:tc>
                <a:extLst>
                  <a:ext uri="{0D108BD9-81ED-4DB2-BD59-A6C34878D82A}">
                    <a16:rowId xmlns:a16="http://schemas.microsoft.com/office/drawing/2014/main" val="293664181"/>
                  </a:ext>
                </a:extLst>
              </a:tr>
              <a:tr h="265752">
                <a:tc>
                  <a:txBody>
                    <a:bodyPr/>
                    <a:lstStyle/>
                    <a:p>
                      <a:pPr algn="ctr">
                        <a:lnSpc>
                          <a:spcPct val="100000"/>
                        </a:lnSpc>
                      </a:pPr>
                      <a:r>
                        <a:rPr lang="en-US" sz="1000" b="0">
                          <a:effectLst>
                            <a:outerShdw blurRad="38100" dist="38100" dir="2700000" algn="tl">
                              <a:srgbClr val="000000">
                                <a:alpha val="43137"/>
                              </a:srgbClr>
                            </a:outerShdw>
                          </a:effectLst>
                        </a:rPr>
                        <a:t>Params</a:t>
                      </a:r>
                    </a:p>
                  </a:txBody>
                  <a:tcPr anchor="ctr"/>
                </a:tc>
                <a:tc>
                  <a:txBody>
                    <a:bodyPr/>
                    <a:lstStyle/>
                    <a:p>
                      <a:pPr algn="ctr">
                        <a:lnSpc>
                          <a:spcPct val="100000"/>
                        </a:lnSpc>
                      </a:pPr>
                      <a:endParaRPr lang="en-US" sz="1000" b="0">
                        <a:effectLst>
                          <a:outerShdw blurRad="38100" dist="38100" dir="2700000" algn="tl">
                            <a:srgbClr val="000000">
                              <a:alpha val="43137"/>
                            </a:srgbClr>
                          </a:outerShdw>
                        </a:effectLst>
                      </a:endParaRPr>
                    </a:p>
                  </a:txBody>
                  <a:tcPr anchor="ctr"/>
                </a:tc>
                <a:tc>
                  <a:txBody>
                    <a:bodyPr/>
                    <a:lstStyle/>
                    <a:p>
                      <a:pPr algn="ctr">
                        <a:lnSpc>
                          <a:spcPct val="100000"/>
                        </a:lnSpc>
                      </a:pPr>
                      <a:endParaRPr lang="en-US" sz="1000" b="0">
                        <a:effectLst>
                          <a:outerShdw blurRad="38100" dist="38100" dir="2700000" algn="tl">
                            <a:srgbClr val="000000">
                              <a:alpha val="43137"/>
                            </a:srgbClr>
                          </a:outerShdw>
                        </a:effectLst>
                      </a:endParaRPr>
                    </a:p>
                  </a:txBody>
                  <a:tcPr anchor="ctr"/>
                </a:tc>
                <a:tc>
                  <a:txBody>
                    <a:bodyPr/>
                    <a:lstStyle/>
                    <a:p>
                      <a:pPr algn="ctr">
                        <a:lnSpc>
                          <a:spcPct val="100000"/>
                        </a:lnSpc>
                      </a:pPr>
                      <a:endParaRPr lang="en-US" sz="1000" b="0">
                        <a:effectLst>
                          <a:outerShdw blurRad="38100" dist="38100" dir="2700000" algn="tl">
                            <a:srgbClr val="000000">
                              <a:alpha val="43137"/>
                            </a:srgbClr>
                          </a:outerShdw>
                        </a:effectLst>
                      </a:endParaRPr>
                    </a:p>
                  </a:txBody>
                  <a:tcPr anchor="ctr"/>
                </a:tc>
                <a:tc>
                  <a:txBody>
                    <a:bodyPr/>
                    <a:lstStyle/>
                    <a:p>
                      <a:pPr algn="ctr">
                        <a:lnSpc>
                          <a:spcPct val="100000"/>
                        </a:lnSpc>
                      </a:pPr>
                      <a:endParaRPr lang="en-US" sz="1000" b="0">
                        <a:effectLst>
                          <a:outerShdw blurRad="38100" dist="38100" dir="2700000" algn="tl">
                            <a:srgbClr val="000000">
                              <a:alpha val="43137"/>
                            </a:srgbClr>
                          </a:outerShdw>
                        </a:effectLst>
                      </a:endParaRPr>
                    </a:p>
                  </a:txBody>
                  <a:tcPr anchor="ctr"/>
                </a:tc>
                <a:tc>
                  <a:txBody>
                    <a:bodyPr/>
                    <a:lstStyle/>
                    <a:p>
                      <a:pPr algn="ctr">
                        <a:lnSpc>
                          <a:spcPct val="100000"/>
                        </a:lnSpc>
                      </a:pPr>
                      <a:endParaRPr lang="en-US" sz="1000" b="0">
                        <a:effectLst>
                          <a:outerShdw blurRad="38100" dist="38100" dir="2700000" algn="tl">
                            <a:srgbClr val="000000">
                              <a:alpha val="43137"/>
                            </a:srgbClr>
                          </a:outerShdw>
                        </a:effectLst>
                      </a:endParaRPr>
                    </a:p>
                  </a:txBody>
                  <a:tcPr anchor="ctr"/>
                </a:tc>
                <a:tc>
                  <a:txBody>
                    <a:bodyPr/>
                    <a:lstStyle/>
                    <a:p>
                      <a:pPr algn="ctr">
                        <a:lnSpc>
                          <a:spcPct val="100000"/>
                        </a:lnSpc>
                      </a:pPr>
                      <a:endParaRPr lang="en-US" sz="1000" b="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027556624"/>
                  </a:ext>
                </a:extLst>
              </a:tr>
            </a:tbl>
          </a:graphicData>
        </a:graphic>
      </p:graphicFrame>
      <p:cxnSp>
        <p:nvCxnSpPr>
          <p:cNvPr id="36" name="Straight Arrow Connector 35">
            <a:extLst>
              <a:ext uri="{FF2B5EF4-FFF2-40B4-BE49-F238E27FC236}">
                <a16:creationId xmlns:a16="http://schemas.microsoft.com/office/drawing/2014/main" id="{4FCBD69C-7A04-485E-8951-2568CE77A2FA}"/>
              </a:ext>
            </a:extLst>
          </p:cNvPr>
          <p:cNvCxnSpPr>
            <a:cxnSpLocks/>
          </p:cNvCxnSpPr>
          <p:nvPr/>
        </p:nvCxnSpPr>
        <p:spPr>
          <a:xfrm>
            <a:off x="4249376" y="4938687"/>
            <a:ext cx="1290278" cy="501297"/>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00BF69C-4ACC-18C1-7CED-E0799FF2A207}"/>
              </a:ext>
            </a:extLst>
          </p:cNvPr>
          <p:cNvCxnSpPr>
            <a:cxnSpLocks/>
          </p:cNvCxnSpPr>
          <p:nvPr/>
        </p:nvCxnSpPr>
        <p:spPr>
          <a:xfrm>
            <a:off x="4981560" y="4938687"/>
            <a:ext cx="1295205" cy="501297"/>
          </a:xfrm>
          <a:prstGeom prst="straightConnector1">
            <a:avLst/>
          </a:prstGeom>
          <a:ln w="254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69FB25E-7EC2-B0A0-C769-D9C40CB77FA4}"/>
              </a:ext>
            </a:extLst>
          </p:cNvPr>
          <p:cNvCxnSpPr>
            <a:cxnSpLocks/>
          </p:cNvCxnSpPr>
          <p:nvPr/>
        </p:nvCxnSpPr>
        <p:spPr>
          <a:xfrm>
            <a:off x="3590172" y="4938688"/>
            <a:ext cx="659204" cy="501296"/>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24BC4E4-EB57-8011-40FF-FBC6B868F9B0}"/>
              </a:ext>
            </a:extLst>
          </p:cNvPr>
          <p:cNvSpPr>
            <a:spLocks noGrp="1"/>
          </p:cNvSpPr>
          <p:nvPr>
            <p:ph type="title"/>
          </p:nvPr>
        </p:nvSpPr>
        <p:spPr/>
        <p:txBody>
          <a:bodyPr/>
          <a:lstStyle/>
          <a:p>
            <a:r>
              <a:rPr lang="en-US"/>
              <a:t>Lighting the RT World</a:t>
            </a:r>
          </a:p>
        </p:txBody>
      </p:sp>
      <p:pic>
        <p:nvPicPr>
          <p:cNvPr id="6" name="Imagem 2" descr="Mapa&#10;&#10;O conteúdo gerado por IA pode estar incorreto.">
            <a:extLst>
              <a:ext uri="{FF2B5EF4-FFF2-40B4-BE49-F238E27FC236}">
                <a16:creationId xmlns:a16="http://schemas.microsoft.com/office/drawing/2014/main" id="{38833ADD-22C7-1F3D-F1F7-0D97A590C3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32440" y="392349"/>
            <a:ext cx="3482681" cy="1854910"/>
          </a:xfrm>
          <a:prstGeom prst="rect">
            <a:avLst/>
          </a:prstGeom>
          <a:effectLst>
            <a:outerShdw blurRad="50800" dist="38100" dir="2700000" algn="tl" rotWithShape="0">
              <a:prstClr val="black">
                <a:alpha val="40000"/>
              </a:prstClr>
            </a:outerShdw>
          </a:effectLst>
        </p:spPr>
      </p:pic>
      <p:pic>
        <p:nvPicPr>
          <p:cNvPr id="8" name="Imagem 5" descr="Uma imagem contendo verde, colorido, velho, aniversário&#10;&#10;O conteúdo gerado por IA pode estar incorreto.">
            <a:extLst>
              <a:ext uri="{FF2B5EF4-FFF2-40B4-BE49-F238E27FC236}">
                <a16:creationId xmlns:a16="http://schemas.microsoft.com/office/drawing/2014/main" id="{DFDC9ADD-480C-D761-A6BF-3CA6AB8615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32441" y="2421494"/>
            <a:ext cx="3482681" cy="1854910"/>
          </a:xfrm>
          <a:prstGeom prst="rect">
            <a:avLst/>
          </a:prstGeom>
          <a:effectLst>
            <a:outerShdw blurRad="50800" dist="38100" dir="2700000" algn="tl" rotWithShape="0">
              <a:prstClr val="black">
                <a:alpha val="40000"/>
              </a:prstClr>
            </a:outerShdw>
          </a:effectLst>
        </p:spPr>
      </p:pic>
      <p:pic>
        <p:nvPicPr>
          <p:cNvPr id="10" name="Imagem 6">
            <a:extLst>
              <a:ext uri="{FF2B5EF4-FFF2-40B4-BE49-F238E27FC236}">
                <a16:creationId xmlns:a16="http://schemas.microsoft.com/office/drawing/2014/main" id="{A1D3DD64-8311-C7EE-CBEF-3735D9E37D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32439" y="4450639"/>
            <a:ext cx="3482682" cy="185491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E7B05C7E-C815-A90A-9FAB-100644C236AB}"/>
              </a:ext>
            </a:extLst>
          </p:cNvPr>
          <p:cNvSpPr txBox="1"/>
          <p:nvPr/>
        </p:nvSpPr>
        <p:spPr>
          <a:xfrm>
            <a:off x="8632439" y="1969582"/>
            <a:ext cx="1216879" cy="307777"/>
          </a:xfrm>
          <a:prstGeom prst="rect">
            <a:avLst/>
          </a:prstGeom>
          <a:solidFill>
            <a:schemeClr val="bg1">
              <a:alpha val="53000"/>
            </a:schemeClr>
          </a:solidFill>
        </p:spPr>
        <p:txBody>
          <a:bodyPr wrap="square" rtlCol="0">
            <a:spAutoFit/>
          </a:bodyPr>
          <a:lstStyle/>
          <a:p>
            <a:r>
              <a:rPr lang="en-US" sz="1400">
                <a:effectLst>
                  <a:outerShdw blurRad="38100" dist="38100" dir="2700000" algn="tl">
                    <a:srgbClr val="000000">
                      <a:alpha val="43137"/>
                    </a:srgbClr>
                  </a:outerShdw>
                </a:effectLst>
              </a:rPr>
              <a:t>Cascades</a:t>
            </a:r>
          </a:p>
        </p:txBody>
      </p:sp>
      <p:sp>
        <p:nvSpPr>
          <p:cNvPr id="12" name="TextBox 11">
            <a:extLst>
              <a:ext uri="{FF2B5EF4-FFF2-40B4-BE49-F238E27FC236}">
                <a16:creationId xmlns:a16="http://schemas.microsoft.com/office/drawing/2014/main" id="{FDE8512E-43C7-5619-323B-AF2482D9BBF1}"/>
              </a:ext>
            </a:extLst>
          </p:cNvPr>
          <p:cNvSpPr txBox="1"/>
          <p:nvPr/>
        </p:nvSpPr>
        <p:spPr>
          <a:xfrm>
            <a:off x="8627796" y="3970154"/>
            <a:ext cx="1216879" cy="307777"/>
          </a:xfrm>
          <a:prstGeom prst="rect">
            <a:avLst/>
          </a:prstGeom>
          <a:solidFill>
            <a:schemeClr val="bg1">
              <a:alpha val="53000"/>
            </a:schemeClr>
          </a:solidFill>
        </p:spPr>
        <p:txBody>
          <a:bodyPr wrap="square" rtlCol="0">
            <a:spAutoFit/>
          </a:bodyPr>
          <a:lstStyle/>
          <a:p>
            <a:r>
              <a:rPr lang="en-US" sz="1400">
                <a:effectLst>
                  <a:outerShdw blurRad="38100" dist="38100" dir="2700000" algn="tl">
                    <a:srgbClr val="000000">
                      <a:alpha val="43137"/>
                    </a:srgbClr>
                  </a:outerShdw>
                </a:effectLst>
              </a:rPr>
              <a:t>Light cells</a:t>
            </a:r>
          </a:p>
        </p:txBody>
      </p:sp>
      <p:sp>
        <p:nvSpPr>
          <p:cNvPr id="13" name="TextBox 12">
            <a:extLst>
              <a:ext uri="{FF2B5EF4-FFF2-40B4-BE49-F238E27FC236}">
                <a16:creationId xmlns:a16="http://schemas.microsoft.com/office/drawing/2014/main" id="{F2689DA0-13E4-2446-1AD1-1124E5D3393E}"/>
              </a:ext>
            </a:extLst>
          </p:cNvPr>
          <p:cNvSpPr txBox="1"/>
          <p:nvPr/>
        </p:nvSpPr>
        <p:spPr>
          <a:xfrm>
            <a:off x="8632438" y="6007527"/>
            <a:ext cx="1216879" cy="307777"/>
          </a:xfrm>
          <a:prstGeom prst="rect">
            <a:avLst/>
          </a:prstGeom>
          <a:solidFill>
            <a:schemeClr val="bg1">
              <a:alpha val="53000"/>
            </a:schemeClr>
          </a:solidFill>
        </p:spPr>
        <p:txBody>
          <a:bodyPr wrap="square" rtlCol="0">
            <a:spAutoFit/>
          </a:bodyPr>
          <a:lstStyle/>
          <a:p>
            <a:r>
              <a:rPr lang="en-US" sz="1400">
                <a:effectLst>
                  <a:outerShdw blurRad="38100" dist="38100" dir="2700000" algn="tl">
                    <a:srgbClr val="000000">
                      <a:alpha val="43137"/>
                    </a:srgbClr>
                  </a:outerShdw>
                </a:effectLst>
              </a:rPr>
              <a:t>Decal cells</a:t>
            </a:r>
          </a:p>
        </p:txBody>
      </p:sp>
      <p:graphicFrame>
        <p:nvGraphicFramePr>
          <p:cNvPr id="9" name="Table 8">
            <a:extLst>
              <a:ext uri="{FF2B5EF4-FFF2-40B4-BE49-F238E27FC236}">
                <a16:creationId xmlns:a16="http://schemas.microsoft.com/office/drawing/2014/main" id="{23D20C69-50E7-2AA0-FD18-B6629466A1F6}"/>
              </a:ext>
            </a:extLst>
          </p:cNvPr>
          <p:cNvGraphicFramePr>
            <a:graphicFrameLocks noGrp="1"/>
          </p:cNvGraphicFramePr>
          <p:nvPr>
            <p:extLst>
              <p:ext uri="{D42A27DB-BD31-4B8C-83A1-F6EECF244321}">
                <p14:modId xmlns:p14="http://schemas.microsoft.com/office/powerpoint/2010/main" val="1757104102"/>
              </p:ext>
            </p:extLst>
          </p:nvPr>
        </p:nvGraphicFramePr>
        <p:xfrm>
          <a:off x="2558705" y="4345297"/>
          <a:ext cx="4043070" cy="593391"/>
        </p:xfrm>
        <a:graphic>
          <a:graphicData uri="http://schemas.openxmlformats.org/drawingml/2006/table">
            <a:tbl>
              <a:tblPr firstRow="1" bandRow="1">
                <a:tableStyleId>{5C22544A-7EE6-4342-B048-85BDC9FD1C3A}</a:tableStyleId>
              </a:tblPr>
              <a:tblGrid>
                <a:gridCol w="673845">
                  <a:extLst>
                    <a:ext uri="{9D8B030D-6E8A-4147-A177-3AD203B41FA5}">
                      <a16:colId xmlns:a16="http://schemas.microsoft.com/office/drawing/2014/main" val="1279011983"/>
                    </a:ext>
                  </a:extLst>
                </a:gridCol>
                <a:gridCol w="673845">
                  <a:extLst>
                    <a:ext uri="{9D8B030D-6E8A-4147-A177-3AD203B41FA5}">
                      <a16:colId xmlns:a16="http://schemas.microsoft.com/office/drawing/2014/main" val="3429601990"/>
                    </a:ext>
                  </a:extLst>
                </a:gridCol>
                <a:gridCol w="673845">
                  <a:extLst>
                    <a:ext uri="{9D8B030D-6E8A-4147-A177-3AD203B41FA5}">
                      <a16:colId xmlns:a16="http://schemas.microsoft.com/office/drawing/2014/main" val="605084361"/>
                    </a:ext>
                  </a:extLst>
                </a:gridCol>
                <a:gridCol w="673845">
                  <a:extLst>
                    <a:ext uri="{9D8B030D-6E8A-4147-A177-3AD203B41FA5}">
                      <a16:colId xmlns:a16="http://schemas.microsoft.com/office/drawing/2014/main" val="3944116809"/>
                    </a:ext>
                  </a:extLst>
                </a:gridCol>
                <a:gridCol w="673845">
                  <a:extLst>
                    <a:ext uri="{9D8B030D-6E8A-4147-A177-3AD203B41FA5}">
                      <a16:colId xmlns:a16="http://schemas.microsoft.com/office/drawing/2014/main" val="1568940830"/>
                    </a:ext>
                  </a:extLst>
                </a:gridCol>
                <a:gridCol w="673845">
                  <a:extLst>
                    <a:ext uri="{9D8B030D-6E8A-4147-A177-3AD203B41FA5}">
                      <a16:colId xmlns:a16="http://schemas.microsoft.com/office/drawing/2014/main" val="3747752772"/>
                    </a:ext>
                  </a:extLst>
                </a:gridCol>
              </a:tblGrid>
              <a:tr h="265752">
                <a:tc>
                  <a:txBody>
                    <a:bodyPr/>
                    <a:lstStyle/>
                    <a:p>
                      <a:pPr algn="ctr">
                        <a:lnSpc>
                          <a:spcPct val="100000"/>
                        </a:lnSpc>
                      </a:pPr>
                      <a:r>
                        <a:rPr lang="en-US" sz="1000" b="0">
                          <a:effectLst>
                            <a:outerShdw blurRad="38100" dist="38100" dir="2700000" algn="tl">
                              <a:srgbClr val="000000">
                                <a:alpha val="43137"/>
                              </a:srgbClr>
                            </a:outerShdw>
                          </a:effectLst>
                        </a:rPr>
                        <a:t>Index</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0</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1</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2</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63</a:t>
                      </a:r>
                    </a:p>
                  </a:txBody>
                  <a:tcPr anchor="ctr"/>
                </a:tc>
                <a:extLst>
                  <a:ext uri="{0D108BD9-81ED-4DB2-BD59-A6C34878D82A}">
                    <a16:rowId xmlns:a16="http://schemas.microsoft.com/office/drawing/2014/main" val="293664181"/>
                  </a:ext>
                </a:extLst>
              </a:tr>
              <a:tr h="327639">
                <a:tc>
                  <a:txBody>
                    <a:bodyPr/>
                    <a:lstStyle/>
                    <a:p>
                      <a:pPr algn="ctr">
                        <a:lnSpc>
                          <a:spcPct val="100000"/>
                        </a:lnSpc>
                      </a:pPr>
                      <a:r>
                        <a:rPr lang="en-US" sz="1000" b="0">
                          <a:effectLst>
                            <a:outerShdw blurRad="38100" dist="38100" dir="2700000" algn="tl">
                              <a:srgbClr val="000000">
                                <a:alpha val="43137"/>
                              </a:srgbClr>
                            </a:outerShdw>
                          </a:effectLst>
                        </a:rPr>
                        <a:t>Cell ids</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1</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3</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666</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a:t>
                      </a:r>
                    </a:p>
                  </a:txBody>
                  <a:tcPr anchor="ctr"/>
                </a:tc>
                <a:tc>
                  <a:txBody>
                    <a:bodyPr/>
                    <a:lstStyle/>
                    <a:p>
                      <a:pPr algn="ctr">
                        <a:lnSpc>
                          <a:spcPct val="100000"/>
                        </a:lnSpc>
                      </a:pPr>
                      <a:r>
                        <a:rPr lang="en-US" sz="1000" b="0">
                          <a:effectLst>
                            <a:outerShdw blurRad="38100" dist="38100" dir="2700000" algn="tl">
                              <a:srgbClr val="000000">
                                <a:alpha val="43137"/>
                              </a:srgbClr>
                            </a:outerShdw>
                          </a:effectLst>
                        </a:rPr>
                        <a:t>N</a:t>
                      </a:r>
                    </a:p>
                  </a:txBody>
                  <a:tcPr anchor="ctr"/>
                </a:tc>
                <a:extLst>
                  <a:ext uri="{0D108BD9-81ED-4DB2-BD59-A6C34878D82A}">
                    <a16:rowId xmlns:a16="http://schemas.microsoft.com/office/drawing/2014/main" val="4060082395"/>
                  </a:ext>
                </a:extLst>
              </a:tr>
            </a:tbl>
          </a:graphicData>
        </a:graphic>
      </p:graphicFrame>
    </p:spTree>
    <p:extLst>
      <p:ext uri="{BB962C8B-B14F-4D97-AF65-F5344CB8AC3E}">
        <p14:creationId xmlns:p14="http://schemas.microsoft.com/office/powerpoint/2010/main" val="711483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86DDE-C234-7280-C171-67C5501E1E0E}"/>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5FA53B3D-DB22-1F49-9D38-E228AB40E8EB}"/>
              </a:ext>
            </a:extLst>
          </p:cNvPr>
          <p:cNvSpPr/>
          <p:nvPr/>
        </p:nvSpPr>
        <p:spPr>
          <a:xfrm>
            <a:off x="9844986" y="5096639"/>
            <a:ext cx="642620" cy="548446"/>
          </a:xfrm>
          <a:prstGeom prst="rect">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4D99FB4-BB9B-84C2-076C-41CA3EA41AB1}"/>
              </a:ext>
            </a:extLst>
          </p:cNvPr>
          <p:cNvSpPr/>
          <p:nvPr/>
        </p:nvSpPr>
        <p:spPr>
          <a:xfrm>
            <a:off x="9202366" y="4841018"/>
            <a:ext cx="642620" cy="807308"/>
          </a:xfrm>
          <a:prstGeom prst="rect">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E1F7F30-DF43-5C09-A69F-69BE3E0C932D}"/>
              </a:ext>
            </a:extLst>
          </p:cNvPr>
          <p:cNvSpPr>
            <a:spLocks noGrp="1"/>
          </p:cNvSpPr>
          <p:nvPr>
            <p:ph type="title"/>
          </p:nvPr>
        </p:nvSpPr>
        <p:spPr/>
        <p:txBody>
          <a:bodyPr/>
          <a:lstStyle/>
          <a:p>
            <a:r>
              <a:rPr lang="en-US"/>
              <a:t>Lighting the RT World</a:t>
            </a:r>
          </a:p>
        </p:txBody>
      </p:sp>
      <p:sp>
        <p:nvSpPr>
          <p:cNvPr id="5" name="Content Placeholder 4">
            <a:extLst>
              <a:ext uri="{FF2B5EF4-FFF2-40B4-BE49-F238E27FC236}">
                <a16:creationId xmlns:a16="http://schemas.microsoft.com/office/drawing/2014/main" id="{29604567-6459-E565-A60C-AD01D29C4298}"/>
              </a:ext>
            </a:extLst>
          </p:cNvPr>
          <p:cNvSpPr>
            <a:spLocks noGrp="1"/>
          </p:cNvSpPr>
          <p:nvPr>
            <p:ph idx="1"/>
          </p:nvPr>
        </p:nvSpPr>
        <p:spPr>
          <a:xfrm>
            <a:off x="855131" y="1019908"/>
            <a:ext cx="10770105" cy="5297343"/>
          </a:xfrm>
        </p:spPr>
        <p:txBody>
          <a:bodyPr vert="horz" lIns="91440" tIns="45720" rIns="91440" bIns="45720" rtlCol="0" anchor="t">
            <a:normAutofit fontScale="47500" lnSpcReduction="20000"/>
          </a:bodyPr>
          <a:lstStyle/>
          <a:p>
            <a:r>
              <a:rPr lang="en-US" sz="3800">
                <a:cs typeface="Arial"/>
              </a:rPr>
              <a:t>1x Async compute dispatch</a:t>
            </a:r>
          </a:p>
          <a:p>
            <a:pPr marL="914400" lvl="1" indent="-457200"/>
            <a:r>
              <a:rPr lang="en-US" sz="3400">
                <a:cs typeface="Arial"/>
              </a:rPr>
              <a:t>X, Y, (Z x Num Cascades)</a:t>
            </a:r>
          </a:p>
          <a:p>
            <a:pPr marL="1371600" lvl="2" indent="-457200"/>
            <a:r>
              <a:rPr lang="en-US" sz="2900">
                <a:cs typeface="Arial"/>
              </a:rPr>
              <a:t>XYZ = grid resolution / 4.</a:t>
            </a:r>
          </a:p>
          <a:p>
            <a:pPr marL="1371600" lvl="2" indent="-457200"/>
            <a:r>
              <a:rPr lang="en-US" sz="2900">
                <a:cs typeface="Arial"/>
              </a:rPr>
              <a:t>4 x 4 x 4 thread group size</a:t>
            </a:r>
          </a:p>
          <a:p>
            <a:pPr marL="914400" lvl="2" indent="0">
              <a:buNone/>
            </a:pPr>
            <a:endParaRPr lang="en-US" sz="2900">
              <a:cs typeface="Arial"/>
            </a:endParaRPr>
          </a:p>
          <a:p>
            <a:pPr marL="457200" indent="-457200"/>
            <a:r>
              <a:rPr lang="en-US" sz="3800">
                <a:cs typeface="Arial"/>
              </a:rPr>
              <a:t>Hierarchical Gather</a:t>
            </a:r>
          </a:p>
          <a:p>
            <a:pPr marL="914400" lvl="1" indent="-457200"/>
            <a:r>
              <a:rPr lang="en-US" sz="3400">
                <a:cs typeface="Arial"/>
              </a:rPr>
              <a:t>CPU markup (bitmask) for items AABBs fully contained in a cascade.</a:t>
            </a:r>
          </a:p>
          <a:p>
            <a:pPr marL="1371600" lvl="2" indent="-457200"/>
            <a:r>
              <a:rPr lang="en-US" sz="2900">
                <a:cs typeface="Arial"/>
                <a:sym typeface="Wingdings" panose="05000000000000000000" pitchFamily="2" charset="2"/>
              </a:rPr>
              <a:t> Don’t process items not present in a cascade.</a:t>
            </a:r>
            <a:endParaRPr lang="en-US" sz="2900">
              <a:cs typeface="Arial"/>
            </a:endParaRPr>
          </a:p>
          <a:p>
            <a:pPr marL="914400" lvl="1" indent="-457200"/>
            <a:r>
              <a:rPr lang="en-US" sz="3400">
                <a:cs typeface="Arial"/>
              </a:rPr>
              <a:t>1. Coarse culling </a:t>
            </a:r>
          </a:p>
          <a:p>
            <a:pPr marL="1371600" lvl="2" indent="-457200"/>
            <a:r>
              <a:rPr lang="en-US" sz="2900">
                <a:cs typeface="Arial"/>
              </a:rPr>
              <a:t>Each thread = world cell from cascade.</a:t>
            </a:r>
          </a:p>
          <a:p>
            <a:pPr marL="1371600" lvl="2" indent="-457200"/>
            <a:r>
              <a:rPr lang="en-US" sz="2900">
                <a:cs typeface="Arial"/>
              </a:rPr>
              <a:t>Cell size = bounds / thread group size</a:t>
            </a:r>
          </a:p>
          <a:p>
            <a:pPr marL="1371600" lvl="2" indent="-457200"/>
            <a:r>
              <a:rPr lang="en-US" sz="2900">
                <a:cs typeface="Arial"/>
              </a:rPr>
              <a:t>Gathers lights/decals/probes overlapping cell.</a:t>
            </a:r>
          </a:p>
          <a:p>
            <a:pPr marL="1371600" lvl="2" indent="-457200"/>
            <a:r>
              <a:rPr lang="en-US" sz="2900">
                <a:cs typeface="Arial"/>
              </a:rPr>
              <a:t>Item OBB vs cell AABB test.</a:t>
            </a:r>
          </a:p>
          <a:p>
            <a:pPr marL="1828800" lvl="3" indent="-457200"/>
            <a:r>
              <a:rPr lang="en-US" sz="2300">
                <a:cs typeface="Arial"/>
              </a:rPr>
              <a:t>Transform AABB cell into OBB local space.</a:t>
            </a:r>
          </a:p>
          <a:p>
            <a:pPr marL="1828800" lvl="3" indent="-457200"/>
            <a:r>
              <a:rPr lang="en-US" sz="2300">
                <a:cs typeface="Arial"/>
              </a:rPr>
              <a:t>Check for AABB cell vs identity AABB.</a:t>
            </a:r>
          </a:p>
          <a:p>
            <a:pPr marL="1371600" lvl="2" indent="-457200"/>
            <a:r>
              <a:rPr lang="en-US" sz="2900">
                <a:cs typeface="Arial"/>
              </a:rPr>
              <a:t>Gather results into group shared memory, flat bit array buckets </a:t>
            </a:r>
            <a:r>
              <a:rPr lang="en-US" sz="3800" baseline="-10000">
                <a:cs typeface="Arial"/>
              </a:rPr>
              <a:t>[Drobot2017]</a:t>
            </a:r>
          </a:p>
          <a:p>
            <a:pPr marL="1828800" lvl="3" indent="-457200"/>
            <a:r>
              <a:rPr lang="en-US" sz="2300">
                <a:cs typeface="Arial"/>
              </a:rPr>
              <a:t>E.g. </a:t>
            </a:r>
            <a:r>
              <a:rPr lang="en-US" sz="2300" err="1">
                <a:cs typeface="Arial"/>
              </a:rPr>
              <a:t>groupshared</a:t>
            </a:r>
            <a:r>
              <a:rPr lang="en-US" sz="2300">
                <a:cs typeface="Arial"/>
              </a:rPr>
              <a:t> </a:t>
            </a:r>
            <a:r>
              <a:rPr lang="en-US" sz="2300" err="1">
                <a:cs typeface="Arial"/>
              </a:rPr>
              <a:t>uint</a:t>
            </a:r>
            <a:r>
              <a:rPr lang="en-US" sz="2300">
                <a:cs typeface="Arial"/>
              </a:rPr>
              <a:t> </a:t>
            </a:r>
            <a:r>
              <a:rPr lang="en-US" sz="2300" err="1">
                <a:cs typeface="Arial"/>
              </a:rPr>
              <a:t>lightsFlatBitArray</a:t>
            </a:r>
            <a:r>
              <a:rPr lang="en-US" sz="2300">
                <a:cs typeface="Arial"/>
              </a:rPr>
              <a:t>[ 32 ];</a:t>
            </a:r>
          </a:p>
          <a:p>
            <a:pPr marL="1828800" lvl="3" indent="-457200"/>
            <a:r>
              <a:rPr lang="en-US" sz="2300">
                <a:cs typeface="Arial"/>
              </a:rPr>
              <a:t>One bucket per item type </a:t>
            </a:r>
          </a:p>
          <a:p>
            <a:pPr marL="1828800" lvl="3" indent="-457200"/>
            <a:r>
              <a:rPr lang="en-US" sz="2300">
                <a:cs typeface="Arial"/>
              </a:rPr>
              <a:t>Flat bit array is ordered ( important for decals/reflection probes pre-sorted results).</a:t>
            </a:r>
          </a:p>
          <a:p>
            <a:pPr marL="914400" lvl="1" indent="-457200"/>
            <a:r>
              <a:rPr lang="en-US" sz="3400">
                <a:cs typeface="Arial"/>
              </a:rPr>
              <a:t>2. Detailed culling</a:t>
            </a:r>
          </a:p>
          <a:p>
            <a:pPr marL="1371600" lvl="2" indent="-457200"/>
            <a:r>
              <a:rPr lang="en-US" sz="2900">
                <a:cs typeface="Arial"/>
              </a:rPr>
              <a:t>Cell size = bounds / grid resolution</a:t>
            </a:r>
          </a:p>
          <a:p>
            <a:pPr marL="1371600" lvl="2" indent="-457200"/>
            <a:r>
              <a:rPr lang="en-US" sz="2900">
                <a:cs typeface="Arial"/>
              </a:rPr>
              <a:t>Loop through flat bit array buckets + item OBB vs cell AABB.</a:t>
            </a:r>
          </a:p>
          <a:p>
            <a:pPr marL="1371600" lvl="2" indent="-457200"/>
            <a:r>
              <a:rPr lang="en-US" sz="2900">
                <a:cs typeface="Arial"/>
              </a:rPr>
              <a:t>Write final buffers.</a:t>
            </a:r>
          </a:p>
          <a:p>
            <a:pPr marL="914400" lvl="1" indent="-457200"/>
            <a:r>
              <a:rPr lang="en-US" sz="3400">
                <a:cs typeface="Arial"/>
              </a:rPr>
              <a:t>~0.2ms consoles </a:t>
            </a:r>
            <a:r>
              <a:rPr lang="en-US" sz="2300">
                <a:cs typeface="Arial"/>
              </a:rPr>
              <a:t>(~0.1ms on PC)</a:t>
            </a:r>
            <a:endParaRPr lang="en-US" sz="3400">
              <a:cs typeface="Arial"/>
            </a:endParaRPr>
          </a:p>
          <a:p>
            <a:pPr marL="1371600" lvl="2" indent="-457200"/>
            <a:endParaRPr lang="en-US" sz="1800" baseline="-25000">
              <a:cs typeface="Arial"/>
            </a:endParaRPr>
          </a:p>
          <a:p>
            <a:pPr marL="1371600" lvl="2" indent="-457200"/>
            <a:endParaRPr lang="en-US">
              <a:cs typeface="Arial"/>
            </a:endParaRPr>
          </a:p>
          <a:p>
            <a:pPr marL="457200" indent="-457200"/>
            <a:endParaRPr lang="en-US">
              <a:cs typeface="Arial"/>
            </a:endParaRPr>
          </a:p>
          <a:p>
            <a:endParaRPr lang="en-US">
              <a:cs typeface="Arial"/>
            </a:endParaRPr>
          </a:p>
          <a:p>
            <a:pPr lvl="1"/>
            <a:endParaRPr lang="en-US">
              <a:cs typeface="Arial"/>
            </a:endParaRPr>
          </a:p>
        </p:txBody>
      </p:sp>
      <p:sp>
        <p:nvSpPr>
          <p:cNvPr id="9" name="Rectangle 8">
            <a:extLst>
              <a:ext uri="{FF2B5EF4-FFF2-40B4-BE49-F238E27FC236}">
                <a16:creationId xmlns:a16="http://schemas.microsoft.com/office/drawing/2014/main" id="{FCC573F1-132B-4F52-0539-6D576F3C3237}"/>
              </a:ext>
            </a:extLst>
          </p:cNvPr>
          <p:cNvSpPr/>
          <p:nvPr/>
        </p:nvSpPr>
        <p:spPr>
          <a:xfrm>
            <a:off x="9196386" y="3448050"/>
            <a:ext cx="1304926" cy="1100139"/>
          </a:xfrm>
          <a:prstGeom prst="rect">
            <a:avLst/>
          </a:prstGeom>
          <a:solidFill>
            <a:srgbClr val="002060">
              <a:alpha val="5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701794-64C9-343D-FBF4-B1ACF36B7E36}"/>
              </a:ext>
            </a:extLst>
          </p:cNvPr>
          <p:cNvSpPr/>
          <p:nvPr/>
        </p:nvSpPr>
        <p:spPr>
          <a:xfrm>
            <a:off x="10501312" y="3448049"/>
            <a:ext cx="1304926" cy="1100139"/>
          </a:xfrm>
          <a:prstGeom prst="rect">
            <a:avLst/>
          </a:prstGeom>
          <a:solidFill>
            <a:srgbClr val="002060">
              <a:alpha val="5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E44B2BD-E35F-C950-779C-DC6B98664EBC}"/>
              </a:ext>
            </a:extLst>
          </p:cNvPr>
          <p:cNvSpPr/>
          <p:nvPr/>
        </p:nvSpPr>
        <p:spPr>
          <a:xfrm>
            <a:off x="9196386" y="4548188"/>
            <a:ext cx="1304926" cy="1100139"/>
          </a:xfrm>
          <a:prstGeom prst="rect">
            <a:avLst/>
          </a:prstGeom>
          <a:solidFill>
            <a:srgbClr val="002060">
              <a:alpha val="5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C143B6-1BFF-EF9D-7322-084DD1F70037}"/>
              </a:ext>
            </a:extLst>
          </p:cNvPr>
          <p:cNvSpPr/>
          <p:nvPr/>
        </p:nvSpPr>
        <p:spPr>
          <a:xfrm>
            <a:off x="9196386" y="1662113"/>
            <a:ext cx="2609852" cy="1785938"/>
          </a:xfrm>
          <a:prstGeom prst="rect">
            <a:avLst/>
          </a:prstGeom>
          <a:solidFill>
            <a:srgbClr val="002060">
              <a:alpha val="25000"/>
            </a:srgbClr>
          </a:solidFill>
          <a:ln>
            <a:solidFill>
              <a:schemeClr val="tx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BCF65C6-52D0-2181-D708-1A9E8B26EDA4}"/>
              </a:ext>
            </a:extLst>
          </p:cNvPr>
          <p:cNvSpPr txBox="1"/>
          <p:nvPr/>
        </p:nvSpPr>
        <p:spPr>
          <a:xfrm>
            <a:off x="9243952" y="3466712"/>
            <a:ext cx="928747"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Cascade 0</a:t>
            </a:r>
          </a:p>
        </p:txBody>
      </p:sp>
      <p:sp>
        <p:nvSpPr>
          <p:cNvPr id="41" name="TextBox 40">
            <a:extLst>
              <a:ext uri="{FF2B5EF4-FFF2-40B4-BE49-F238E27FC236}">
                <a16:creationId xmlns:a16="http://schemas.microsoft.com/office/drawing/2014/main" id="{FBD3728E-FF2F-51D0-FFB2-8F3CF5B12C5E}"/>
              </a:ext>
            </a:extLst>
          </p:cNvPr>
          <p:cNvSpPr txBox="1"/>
          <p:nvPr/>
        </p:nvSpPr>
        <p:spPr>
          <a:xfrm>
            <a:off x="9224670" y="1681125"/>
            <a:ext cx="928747"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Cascade 1</a:t>
            </a:r>
          </a:p>
        </p:txBody>
      </p:sp>
      <p:cxnSp>
        <p:nvCxnSpPr>
          <p:cNvPr id="10" name="Straight Connector 9">
            <a:extLst>
              <a:ext uri="{FF2B5EF4-FFF2-40B4-BE49-F238E27FC236}">
                <a16:creationId xmlns:a16="http://schemas.microsoft.com/office/drawing/2014/main" id="{9D5BB128-B5C1-1952-DF05-8AAE9709CB4C}"/>
              </a:ext>
            </a:extLst>
          </p:cNvPr>
          <p:cNvCxnSpPr>
            <a:stCxn id="18" idx="0"/>
            <a:endCxn id="18" idx="2"/>
          </p:cNvCxnSpPr>
          <p:nvPr/>
        </p:nvCxnSpPr>
        <p:spPr>
          <a:xfrm>
            <a:off x="9848849" y="4548188"/>
            <a:ext cx="0" cy="11001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4E4576-9F8E-9100-555D-2EBB77DBAF76}"/>
              </a:ext>
            </a:extLst>
          </p:cNvPr>
          <p:cNvCxnSpPr/>
          <p:nvPr/>
        </p:nvCxnSpPr>
        <p:spPr>
          <a:xfrm>
            <a:off x="10173152" y="4561283"/>
            <a:ext cx="0" cy="11001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AA3A24-5F8E-EC06-64FE-5AACB9C6A786}"/>
              </a:ext>
            </a:extLst>
          </p:cNvPr>
          <p:cNvCxnSpPr/>
          <p:nvPr/>
        </p:nvCxnSpPr>
        <p:spPr>
          <a:xfrm>
            <a:off x="9519046" y="4561282"/>
            <a:ext cx="0" cy="11001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3A3E7E-0D2D-3C8B-4A4D-5897E282FB29}"/>
              </a:ext>
            </a:extLst>
          </p:cNvPr>
          <p:cNvCxnSpPr>
            <a:cxnSpLocks/>
            <a:stCxn id="18" idx="1"/>
            <a:endCxn id="18" idx="3"/>
          </p:cNvCxnSpPr>
          <p:nvPr/>
        </p:nvCxnSpPr>
        <p:spPr>
          <a:xfrm>
            <a:off x="9196386" y="5098258"/>
            <a:ext cx="1304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17BE50-5B9A-6F82-4A61-D854967CF502}"/>
              </a:ext>
            </a:extLst>
          </p:cNvPr>
          <p:cNvCxnSpPr>
            <a:cxnSpLocks/>
          </p:cNvCxnSpPr>
          <p:nvPr/>
        </p:nvCxnSpPr>
        <p:spPr>
          <a:xfrm>
            <a:off x="9196386" y="4839397"/>
            <a:ext cx="1304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689994-BAC3-A5E8-5D6F-FD640692BC40}"/>
              </a:ext>
            </a:extLst>
          </p:cNvPr>
          <p:cNvCxnSpPr>
            <a:cxnSpLocks/>
          </p:cNvCxnSpPr>
          <p:nvPr/>
        </p:nvCxnSpPr>
        <p:spPr>
          <a:xfrm>
            <a:off x="9196386" y="5370309"/>
            <a:ext cx="1304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Sun 27">
            <a:extLst>
              <a:ext uri="{FF2B5EF4-FFF2-40B4-BE49-F238E27FC236}">
                <a16:creationId xmlns:a16="http://schemas.microsoft.com/office/drawing/2014/main" id="{D3284689-4D92-8121-D6E3-1DC3BC7F95D1}"/>
              </a:ext>
            </a:extLst>
          </p:cNvPr>
          <p:cNvSpPr/>
          <p:nvPr/>
        </p:nvSpPr>
        <p:spPr>
          <a:xfrm>
            <a:off x="9303732" y="4923328"/>
            <a:ext cx="240243" cy="188120"/>
          </a:xfrm>
          <a:prstGeom prst="sun">
            <a:avLst/>
          </a:prstGeom>
          <a:solidFill>
            <a:schemeClr val="accent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un 28">
            <a:extLst>
              <a:ext uri="{FF2B5EF4-FFF2-40B4-BE49-F238E27FC236}">
                <a16:creationId xmlns:a16="http://schemas.microsoft.com/office/drawing/2014/main" id="{2A1E6F8B-7DE7-A713-C028-2EB6AD3ACA64}"/>
              </a:ext>
            </a:extLst>
          </p:cNvPr>
          <p:cNvSpPr/>
          <p:nvPr/>
        </p:nvSpPr>
        <p:spPr>
          <a:xfrm>
            <a:off x="9712584" y="5277913"/>
            <a:ext cx="240243" cy="188120"/>
          </a:xfrm>
          <a:prstGeom prst="sun">
            <a:avLst/>
          </a:prstGeom>
          <a:solidFill>
            <a:schemeClr val="accent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un 29">
            <a:extLst>
              <a:ext uri="{FF2B5EF4-FFF2-40B4-BE49-F238E27FC236}">
                <a16:creationId xmlns:a16="http://schemas.microsoft.com/office/drawing/2014/main" id="{54EA68B6-EDFB-03FB-5CD4-021E364B1300}"/>
              </a:ext>
            </a:extLst>
          </p:cNvPr>
          <p:cNvSpPr/>
          <p:nvPr/>
        </p:nvSpPr>
        <p:spPr>
          <a:xfrm>
            <a:off x="9575603" y="5046705"/>
            <a:ext cx="240243" cy="188120"/>
          </a:xfrm>
          <a:prstGeom prst="sun">
            <a:avLst/>
          </a:prstGeom>
          <a:solidFill>
            <a:schemeClr val="accent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un 32">
            <a:extLst>
              <a:ext uri="{FF2B5EF4-FFF2-40B4-BE49-F238E27FC236}">
                <a16:creationId xmlns:a16="http://schemas.microsoft.com/office/drawing/2014/main" id="{EE626A09-E0E0-70D4-5D81-5658369601EA}"/>
              </a:ext>
            </a:extLst>
          </p:cNvPr>
          <p:cNvSpPr/>
          <p:nvPr/>
        </p:nvSpPr>
        <p:spPr>
          <a:xfrm>
            <a:off x="10076280" y="5234825"/>
            <a:ext cx="240243" cy="188120"/>
          </a:xfrm>
          <a:prstGeom prst="sun">
            <a:avLst/>
          </a:prstGeom>
          <a:solidFill>
            <a:schemeClr val="accent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un 33">
            <a:extLst>
              <a:ext uri="{FF2B5EF4-FFF2-40B4-BE49-F238E27FC236}">
                <a16:creationId xmlns:a16="http://schemas.microsoft.com/office/drawing/2014/main" id="{77D5F158-CA12-2E12-2C46-1F30C9B6BF49}"/>
              </a:ext>
            </a:extLst>
          </p:cNvPr>
          <p:cNvSpPr/>
          <p:nvPr/>
        </p:nvSpPr>
        <p:spPr>
          <a:xfrm>
            <a:off x="9278803" y="5412577"/>
            <a:ext cx="240243" cy="188120"/>
          </a:xfrm>
          <a:prstGeom prst="sun">
            <a:avLst/>
          </a:prstGeom>
          <a:solidFill>
            <a:schemeClr val="accent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093DCE06-3C91-7849-C5F0-25CDBBA8A188}"/>
              </a:ext>
            </a:extLst>
          </p:cNvPr>
          <p:cNvSpPr/>
          <p:nvPr/>
        </p:nvSpPr>
        <p:spPr>
          <a:xfrm>
            <a:off x="11146049" y="5102464"/>
            <a:ext cx="642620" cy="548446"/>
          </a:xfrm>
          <a:prstGeom prst="rect">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B9B6798-F53B-1154-CC7E-3428E6B0CC78}"/>
              </a:ext>
            </a:extLst>
          </p:cNvPr>
          <p:cNvSpPr/>
          <p:nvPr/>
        </p:nvSpPr>
        <p:spPr>
          <a:xfrm>
            <a:off x="10503429" y="5370309"/>
            <a:ext cx="642620" cy="283842"/>
          </a:xfrm>
          <a:prstGeom prst="rect">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8E10C462-738E-9119-5C6D-2740283F1B69}"/>
              </a:ext>
            </a:extLst>
          </p:cNvPr>
          <p:cNvSpPr/>
          <p:nvPr/>
        </p:nvSpPr>
        <p:spPr>
          <a:xfrm>
            <a:off x="10497449" y="4542364"/>
            <a:ext cx="1304926" cy="1100139"/>
          </a:xfrm>
          <a:prstGeom prst="rect">
            <a:avLst/>
          </a:prstGeom>
          <a:solidFill>
            <a:srgbClr val="002060">
              <a:alpha val="5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a:extLst>
              <a:ext uri="{FF2B5EF4-FFF2-40B4-BE49-F238E27FC236}">
                <a16:creationId xmlns:a16="http://schemas.microsoft.com/office/drawing/2014/main" id="{CE8EE0FE-55AB-097C-3573-4E32A1E5092F}"/>
              </a:ext>
            </a:extLst>
          </p:cNvPr>
          <p:cNvCxnSpPr>
            <a:cxnSpLocks/>
            <a:stCxn id="110" idx="0"/>
            <a:endCxn id="110" idx="2"/>
          </p:cNvCxnSpPr>
          <p:nvPr/>
        </p:nvCxnSpPr>
        <p:spPr>
          <a:xfrm>
            <a:off x="11149912" y="4542364"/>
            <a:ext cx="0" cy="11001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09561C4-1A0F-89DB-797D-90BC60E16D40}"/>
              </a:ext>
            </a:extLst>
          </p:cNvPr>
          <p:cNvCxnSpPr/>
          <p:nvPr/>
        </p:nvCxnSpPr>
        <p:spPr>
          <a:xfrm>
            <a:off x="11474215" y="4558358"/>
            <a:ext cx="0" cy="11001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4F2B719-C32F-B5F4-5331-12BFAB9D3003}"/>
              </a:ext>
            </a:extLst>
          </p:cNvPr>
          <p:cNvCxnSpPr/>
          <p:nvPr/>
        </p:nvCxnSpPr>
        <p:spPr>
          <a:xfrm>
            <a:off x="10820109" y="4558357"/>
            <a:ext cx="0" cy="11001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6437BA1-E7E3-0A06-4E34-68F19059D2BF}"/>
              </a:ext>
            </a:extLst>
          </p:cNvPr>
          <p:cNvCxnSpPr>
            <a:cxnSpLocks/>
            <a:stCxn id="110" idx="1"/>
            <a:endCxn id="110" idx="3"/>
          </p:cNvCxnSpPr>
          <p:nvPr/>
        </p:nvCxnSpPr>
        <p:spPr>
          <a:xfrm>
            <a:off x="10497449" y="5092434"/>
            <a:ext cx="1304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3FB5F30-EFD4-1555-A6F1-2DADDA5CDBCF}"/>
              </a:ext>
            </a:extLst>
          </p:cNvPr>
          <p:cNvCxnSpPr>
            <a:cxnSpLocks/>
          </p:cNvCxnSpPr>
          <p:nvPr/>
        </p:nvCxnSpPr>
        <p:spPr>
          <a:xfrm>
            <a:off x="10497449" y="4845222"/>
            <a:ext cx="1304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69A8E30-3412-2401-7C0D-792F4ACF63B2}"/>
              </a:ext>
            </a:extLst>
          </p:cNvPr>
          <p:cNvCxnSpPr>
            <a:cxnSpLocks/>
          </p:cNvCxnSpPr>
          <p:nvPr/>
        </p:nvCxnSpPr>
        <p:spPr>
          <a:xfrm>
            <a:off x="10497449" y="5376134"/>
            <a:ext cx="130492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Sun 117">
            <a:extLst>
              <a:ext uri="{FF2B5EF4-FFF2-40B4-BE49-F238E27FC236}">
                <a16:creationId xmlns:a16="http://schemas.microsoft.com/office/drawing/2014/main" id="{91C41000-30C0-FAF5-FEE7-C1B317D7D5A1}"/>
              </a:ext>
            </a:extLst>
          </p:cNvPr>
          <p:cNvSpPr/>
          <p:nvPr/>
        </p:nvSpPr>
        <p:spPr>
          <a:xfrm>
            <a:off x="11113557" y="5395433"/>
            <a:ext cx="240243" cy="188120"/>
          </a:xfrm>
          <a:prstGeom prst="sun">
            <a:avLst/>
          </a:prstGeom>
          <a:solidFill>
            <a:schemeClr val="accent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Sun 119">
            <a:extLst>
              <a:ext uri="{FF2B5EF4-FFF2-40B4-BE49-F238E27FC236}">
                <a16:creationId xmlns:a16="http://schemas.microsoft.com/office/drawing/2014/main" id="{E4BD98F0-3D36-9F56-D905-FFA354EDBEE7}"/>
              </a:ext>
            </a:extLst>
          </p:cNvPr>
          <p:cNvSpPr/>
          <p:nvPr/>
        </p:nvSpPr>
        <p:spPr>
          <a:xfrm>
            <a:off x="11384994" y="5277913"/>
            <a:ext cx="240243" cy="188120"/>
          </a:xfrm>
          <a:prstGeom prst="sun">
            <a:avLst/>
          </a:prstGeom>
          <a:solidFill>
            <a:schemeClr val="accent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Sun 120">
            <a:extLst>
              <a:ext uri="{FF2B5EF4-FFF2-40B4-BE49-F238E27FC236}">
                <a16:creationId xmlns:a16="http://schemas.microsoft.com/office/drawing/2014/main" id="{E9A9540B-FB3D-1E11-ECB7-A310F12C41F1}"/>
              </a:ext>
            </a:extLst>
          </p:cNvPr>
          <p:cNvSpPr/>
          <p:nvPr/>
        </p:nvSpPr>
        <p:spPr>
          <a:xfrm>
            <a:off x="10650003" y="5407309"/>
            <a:ext cx="240243" cy="188120"/>
          </a:xfrm>
          <a:prstGeom prst="sun">
            <a:avLst/>
          </a:prstGeom>
          <a:solidFill>
            <a:schemeClr val="accent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Sun 121">
            <a:extLst>
              <a:ext uri="{FF2B5EF4-FFF2-40B4-BE49-F238E27FC236}">
                <a16:creationId xmlns:a16="http://schemas.microsoft.com/office/drawing/2014/main" id="{52646B10-C574-5595-D979-1F9CC2B4BBB9}"/>
              </a:ext>
            </a:extLst>
          </p:cNvPr>
          <p:cNvSpPr/>
          <p:nvPr/>
        </p:nvSpPr>
        <p:spPr>
          <a:xfrm>
            <a:off x="11537394" y="5430313"/>
            <a:ext cx="240243" cy="188120"/>
          </a:xfrm>
          <a:prstGeom prst="sun">
            <a:avLst/>
          </a:prstGeom>
          <a:solidFill>
            <a:schemeClr val="accent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502E8378-2D81-ECDB-AA2B-FD252854BF01}"/>
              </a:ext>
            </a:extLst>
          </p:cNvPr>
          <p:cNvSpPr/>
          <p:nvPr/>
        </p:nvSpPr>
        <p:spPr>
          <a:xfrm rot="10800000">
            <a:off x="10357010" y="5614264"/>
            <a:ext cx="274320" cy="182880"/>
          </a:xfrm>
          <a:prstGeom prst="triangle">
            <a:avLst/>
          </a:prstGeom>
          <a:solidFill>
            <a:schemeClr val="accent3">
              <a:alpha val="86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11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fade">
                                      <p:cBhvr>
                                        <p:cTn id="7" dur="500"/>
                                        <p:tgtEl>
                                          <p:spTgt spid="5">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fade">
                                      <p:cBhvr>
                                        <p:cTn id="10" dur="500"/>
                                        <p:tgtEl>
                                          <p:spTgt spid="5">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fade">
                                      <p:cBhvr>
                                        <p:cTn id="13" dur="500"/>
                                        <p:tgtEl>
                                          <p:spTgt spid="5">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1" end="11"/>
                                            </p:txEl>
                                          </p:spTgt>
                                        </p:tgtEl>
                                        <p:attrNameLst>
                                          <p:attrName>style.visibility</p:attrName>
                                        </p:attrNameLst>
                                      </p:cBhvr>
                                      <p:to>
                                        <p:strVal val="visible"/>
                                      </p:to>
                                    </p:set>
                                    <p:animEffect transition="in" filter="fade">
                                      <p:cBhvr>
                                        <p:cTn id="16" dur="500"/>
                                        <p:tgtEl>
                                          <p:spTgt spid="5">
                                            <p:txEl>
                                              <p:pRg st="11" end="1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animEffect transition="in" filter="fade">
                                      <p:cBhvr>
                                        <p:cTn id="19" dur="500"/>
                                        <p:tgtEl>
                                          <p:spTgt spid="5">
                                            <p:txEl>
                                              <p:pRg st="12" end="1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3" end="13"/>
                                            </p:txEl>
                                          </p:spTgt>
                                        </p:tgtEl>
                                        <p:attrNameLst>
                                          <p:attrName>style.visibility</p:attrName>
                                        </p:attrNameLst>
                                      </p:cBhvr>
                                      <p:to>
                                        <p:strVal val="visible"/>
                                      </p:to>
                                    </p:set>
                                    <p:animEffect transition="in" filter="fade">
                                      <p:cBhvr>
                                        <p:cTn id="22" dur="500"/>
                                        <p:tgtEl>
                                          <p:spTgt spid="5">
                                            <p:txEl>
                                              <p:pRg st="13" end="1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14" end="14"/>
                                            </p:txEl>
                                          </p:spTgt>
                                        </p:tgtEl>
                                        <p:attrNameLst>
                                          <p:attrName>style.visibility</p:attrName>
                                        </p:attrNameLst>
                                      </p:cBhvr>
                                      <p:to>
                                        <p:strVal val="visible"/>
                                      </p:to>
                                    </p:set>
                                    <p:animEffect transition="in" filter="fade">
                                      <p:cBhvr>
                                        <p:cTn id="25" dur="500"/>
                                        <p:tgtEl>
                                          <p:spTgt spid="5">
                                            <p:txEl>
                                              <p:pRg st="14" end="1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5" end="15"/>
                                            </p:txEl>
                                          </p:spTgt>
                                        </p:tgtEl>
                                        <p:attrNameLst>
                                          <p:attrName>style.visibility</p:attrName>
                                        </p:attrNameLst>
                                      </p:cBhvr>
                                      <p:to>
                                        <p:strVal val="visible"/>
                                      </p:to>
                                    </p:set>
                                    <p:animEffect transition="in" filter="fade">
                                      <p:cBhvr>
                                        <p:cTn id="28" dur="500"/>
                                        <p:tgtEl>
                                          <p:spTgt spid="5">
                                            <p:txEl>
                                              <p:pRg st="15" end="1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16" end="16"/>
                                            </p:txEl>
                                          </p:spTgt>
                                        </p:tgtEl>
                                        <p:attrNameLst>
                                          <p:attrName>style.visibility</p:attrName>
                                        </p:attrNameLst>
                                      </p:cBhvr>
                                      <p:to>
                                        <p:strVal val="visible"/>
                                      </p:to>
                                    </p:set>
                                    <p:animEffect transition="in" filter="fade">
                                      <p:cBhvr>
                                        <p:cTn id="31" dur="500"/>
                                        <p:tgtEl>
                                          <p:spTgt spid="5">
                                            <p:txEl>
                                              <p:pRg st="16" end="1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7" end="17"/>
                                            </p:txEl>
                                          </p:spTgt>
                                        </p:tgtEl>
                                        <p:attrNameLst>
                                          <p:attrName>style.visibility</p:attrName>
                                        </p:attrNameLst>
                                      </p:cBhvr>
                                      <p:to>
                                        <p:strVal val="visible"/>
                                      </p:to>
                                    </p:set>
                                    <p:animEffect transition="in" filter="fade">
                                      <p:cBhvr>
                                        <p:cTn id="34" dur="500"/>
                                        <p:tgtEl>
                                          <p:spTgt spid="5">
                                            <p:txEl>
                                              <p:pRg st="17" end="1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8" end="18"/>
                                            </p:txEl>
                                          </p:spTgt>
                                        </p:tgtEl>
                                        <p:attrNameLst>
                                          <p:attrName>style.visibility</p:attrName>
                                        </p:attrNameLst>
                                      </p:cBhvr>
                                      <p:to>
                                        <p:strVal val="visible"/>
                                      </p:to>
                                    </p:set>
                                    <p:animEffect transition="in" filter="fade">
                                      <p:cBhvr>
                                        <p:cTn id="37" dur="500"/>
                                        <p:tgtEl>
                                          <p:spTgt spid="5">
                                            <p:txEl>
                                              <p:pRg st="18" end="1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9" end="19"/>
                                            </p:txEl>
                                          </p:spTgt>
                                        </p:tgtEl>
                                        <p:attrNameLst>
                                          <p:attrName>style.visibility</p:attrName>
                                        </p:attrNameLst>
                                      </p:cBhvr>
                                      <p:to>
                                        <p:strVal val="visible"/>
                                      </p:to>
                                    </p:set>
                                    <p:animEffect transition="in" filter="fade">
                                      <p:cBhvr>
                                        <p:cTn id="42" dur="500"/>
                                        <p:tgtEl>
                                          <p:spTgt spid="5">
                                            <p:txEl>
                                              <p:pRg st="19" end="1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20" end="20"/>
                                            </p:txEl>
                                          </p:spTgt>
                                        </p:tgtEl>
                                        <p:attrNameLst>
                                          <p:attrName>style.visibility</p:attrName>
                                        </p:attrNameLst>
                                      </p:cBhvr>
                                      <p:to>
                                        <p:strVal val="visible"/>
                                      </p:to>
                                    </p:set>
                                    <p:animEffect transition="in" filter="fade">
                                      <p:cBhvr>
                                        <p:cTn id="45" dur="500"/>
                                        <p:tgtEl>
                                          <p:spTgt spid="5">
                                            <p:txEl>
                                              <p:pRg st="20" end="2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21" end="21"/>
                                            </p:txEl>
                                          </p:spTgt>
                                        </p:tgtEl>
                                        <p:attrNameLst>
                                          <p:attrName>style.visibility</p:attrName>
                                        </p:attrNameLst>
                                      </p:cBhvr>
                                      <p:to>
                                        <p:strVal val="visible"/>
                                      </p:to>
                                    </p:set>
                                    <p:animEffect transition="in" filter="fade">
                                      <p:cBhvr>
                                        <p:cTn id="48" dur="500"/>
                                        <p:tgtEl>
                                          <p:spTgt spid="5">
                                            <p:txEl>
                                              <p:pRg st="21" end="2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5">
                                            <p:txEl>
                                              <p:pRg st="22" end="22"/>
                                            </p:txEl>
                                          </p:spTgt>
                                        </p:tgtEl>
                                        <p:attrNameLst>
                                          <p:attrName>style.visibility</p:attrName>
                                        </p:attrNameLst>
                                      </p:cBhvr>
                                      <p:to>
                                        <p:strVal val="visible"/>
                                      </p:to>
                                    </p:set>
                                    <p:animEffect transition="in" filter="fade">
                                      <p:cBhvr>
                                        <p:cTn id="51" dur="500"/>
                                        <p:tgtEl>
                                          <p:spTgt spid="5">
                                            <p:txEl>
                                              <p:pRg st="22" end="2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5">
                                            <p:txEl>
                                              <p:pRg st="23" end="23"/>
                                            </p:txEl>
                                          </p:spTgt>
                                        </p:tgtEl>
                                        <p:attrNameLst>
                                          <p:attrName>style.visibility</p:attrName>
                                        </p:attrNameLst>
                                      </p:cBhvr>
                                      <p:to>
                                        <p:strVal val="visible"/>
                                      </p:to>
                                    </p:set>
                                    <p:animEffect transition="in" filter="fade">
                                      <p:cBhvr>
                                        <p:cTn id="54" dur="500"/>
                                        <p:tgtEl>
                                          <p:spTgt spid="5">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608BE-6171-654F-0B59-2A0538293A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21A7F-47E9-8A4F-FDCA-EA45FDD81FF8}"/>
              </a:ext>
            </a:extLst>
          </p:cNvPr>
          <p:cNvSpPr>
            <a:spLocks noGrp="1"/>
          </p:cNvSpPr>
          <p:nvPr>
            <p:ph type="title"/>
          </p:nvPr>
        </p:nvSpPr>
        <p:spPr/>
        <p:txBody>
          <a:bodyPr/>
          <a:lstStyle/>
          <a:p>
            <a:r>
              <a:rPr lang="en-US"/>
              <a:t>Lighting the RT World</a:t>
            </a:r>
          </a:p>
        </p:txBody>
      </p:sp>
      <p:sp>
        <p:nvSpPr>
          <p:cNvPr id="5" name="Content Placeholder 4">
            <a:extLst>
              <a:ext uri="{FF2B5EF4-FFF2-40B4-BE49-F238E27FC236}">
                <a16:creationId xmlns:a16="http://schemas.microsoft.com/office/drawing/2014/main" id="{8A6C233A-8A94-CA03-E004-68365AFBEA86}"/>
              </a:ext>
            </a:extLst>
          </p:cNvPr>
          <p:cNvSpPr>
            <a:spLocks noGrp="1"/>
          </p:cNvSpPr>
          <p:nvPr>
            <p:ph idx="1"/>
          </p:nvPr>
        </p:nvSpPr>
        <p:spPr/>
        <p:txBody>
          <a:bodyPr vert="horz" lIns="91440" tIns="45720" rIns="91440" bIns="45720" rtlCol="0" anchor="t">
            <a:normAutofit/>
          </a:bodyPr>
          <a:lstStyle/>
          <a:p>
            <a:pPr marL="0" indent="0">
              <a:buNone/>
            </a:pPr>
            <a:endParaRPr lang="en-US">
              <a:cs typeface="Arial"/>
            </a:endParaRPr>
          </a:p>
          <a:p>
            <a:pPr marL="457200" indent="-457200"/>
            <a:endParaRPr lang="en-US">
              <a:cs typeface="Arial"/>
            </a:endParaRPr>
          </a:p>
          <a:p>
            <a:pPr marL="0" indent="0">
              <a:buNone/>
            </a:pPr>
            <a:endParaRPr lang="en-US">
              <a:cs typeface="Arial"/>
            </a:endParaRPr>
          </a:p>
          <a:p>
            <a:pPr marL="457200" lvl="1" indent="0">
              <a:buNone/>
            </a:pPr>
            <a:endParaRPr lang="en-US">
              <a:cs typeface="Arial"/>
            </a:endParaRPr>
          </a:p>
        </p:txBody>
      </p:sp>
      <p:pic>
        <p:nvPicPr>
          <p:cNvPr id="2" name="Imagem 1" descr="Uma imagem contendo Mapa&#10;&#10;O conteúdo gerado por IA pode estar incorreto.">
            <a:extLst>
              <a:ext uri="{FF2B5EF4-FFF2-40B4-BE49-F238E27FC236}">
                <a16:creationId xmlns:a16="http://schemas.microsoft.com/office/drawing/2014/main" id="{1FD9D99A-8AD3-7E49-A080-450975FFB9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147" y="2681021"/>
            <a:ext cx="5591253" cy="3021279"/>
          </a:xfrm>
          <a:prstGeom prst="rect">
            <a:avLst/>
          </a:prstGeom>
          <a:effectLst>
            <a:outerShdw blurRad="50800" dist="38100" dir="2700000" algn="tl" rotWithShape="0">
              <a:prstClr val="black">
                <a:alpha val="40000"/>
              </a:prstClr>
            </a:outerShdw>
          </a:effectLst>
        </p:spPr>
      </p:pic>
      <p:pic>
        <p:nvPicPr>
          <p:cNvPr id="3" name="Imagem 2">
            <a:extLst>
              <a:ext uri="{FF2B5EF4-FFF2-40B4-BE49-F238E27FC236}">
                <a16:creationId xmlns:a16="http://schemas.microsoft.com/office/drawing/2014/main" id="{279EC9F2-9F6E-385F-5310-96FDC91647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6988" y="2681021"/>
            <a:ext cx="5591253" cy="3021279"/>
          </a:xfrm>
          <a:prstGeom prst="rect">
            <a:avLst/>
          </a:prstGeom>
          <a:effectLst>
            <a:outerShdw blurRad="50800" dist="38100" dir="2700000" algn="tl" rotWithShape="0">
              <a:prstClr val="black">
                <a:alpha val="40000"/>
              </a:prstClr>
            </a:outerShdw>
          </a:effectLst>
        </p:spPr>
      </p:pic>
      <p:sp>
        <p:nvSpPr>
          <p:cNvPr id="6" name="Content Placeholder 4">
            <a:extLst>
              <a:ext uri="{FF2B5EF4-FFF2-40B4-BE49-F238E27FC236}">
                <a16:creationId xmlns:a16="http://schemas.microsoft.com/office/drawing/2014/main" id="{35C0AEE9-79E0-C923-14DE-EB59C5752B88}"/>
              </a:ext>
            </a:extLst>
          </p:cNvPr>
          <p:cNvSpPr txBox="1">
            <a:spLocks/>
          </p:cNvSpPr>
          <p:nvPr/>
        </p:nvSpPr>
        <p:spPr>
          <a:xfrm>
            <a:off x="990600" y="1172308"/>
            <a:ext cx="10515600" cy="51570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iryo" panose="020B0604030504040204" pitchFamily="34" charset="-128"/>
                <a:ea typeface="Meiryo" panose="020B0604030504040204" pitchFamily="34" charset="-128"/>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eiryo" panose="020B0604030504040204" pitchFamily="34" charset="-128"/>
                <a:ea typeface="Meiryo"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panose="020B0604030504040204" pitchFamily="34" charset="-128"/>
                <a:ea typeface="Meiryo" panose="020B0604030504040204" pitchFamily="34" charset="-128"/>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a:cs typeface="Arial"/>
              </a:rPr>
              <a:t>Similar limitation to clustered binning</a:t>
            </a:r>
          </a:p>
          <a:p>
            <a:pPr marL="914400" lvl="1" indent="-457200"/>
            <a:r>
              <a:rPr lang="en-US" sz="2000">
                <a:cs typeface="Arial"/>
              </a:rPr>
              <a:t>Increased overdraw at distance.</a:t>
            </a:r>
          </a:p>
          <a:p>
            <a:pPr marL="914400" lvl="1" indent="-457200"/>
            <a:r>
              <a:rPr lang="en-US" sz="2000">
                <a:cs typeface="Arial"/>
              </a:rPr>
              <a:t>Can mitigate with higher cascades resolution.</a:t>
            </a:r>
            <a:endParaRPr lang="en-US">
              <a:cs typeface="Arial"/>
            </a:endParaRPr>
          </a:p>
          <a:p>
            <a:endParaRPr lang="en-US">
              <a:cs typeface="Arial"/>
            </a:endParaRPr>
          </a:p>
          <a:p>
            <a:pPr lvl="1"/>
            <a:endParaRPr lang="en-US">
              <a:cs typeface="Arial"/>
            </a:endParaRPr>
          </a:p>
        </p:txBody>
      </p:sp>
      <p:sp>
        <p:nvSpPr>
          <p:cNvPr id="7" name="TextBox 6">
            <a:extLst>
              <a:ext uri="{FF2B5EF4-FFF2-40B4-BE49-F238E27FC236}">
                <a16:creationId xmlns:a16="http://schemas.microsoft.com/office/drawing/2014/main" id="{4C13B806-14AE-2382-73FE-831AE2B8CD74}"/>
              </a:ext>
            </a:extLst>
          </p:cNvPr>
          <p:cNvSpPr txBox="1"/>
          <p:nvPr/>
        </p:nvSpPr>
        <p:spPr>
          <a:xfrm>
            <a:off x="375147" y="5332968"/>
            <a:ext cx="1207617" cy="369332"/>
          </a:xfrm>
          <a:prstGeom prst="rect">
            <a:avLst/>
          </a:prstGeom>
          <a:solidFill>
            <a:schemeClr val="bg1">
              <a:alpha val="53000"/>
            </a:schemeClr>
          </a:solidFill>
        </p:spPr>
        <p:txBody>
          <a:bodyPr wrap="square" rtlCol="0">
            <a:spAutoFit/>
          </a:bodyPr>
          <a:lstStyle/>
          <a:p>
            <a:r>
              <a:rPr lang="en-US">
                <a:effectLst>
                  <a:outerShdw blurRad="38100" dist="38100" dir="2700000" algn="tl">
                    <a:srgbClr val="000000">
                      <a:alpha val="43137"/>
                    </a:srgbClr>
                  </a:outerShdw>
                </a:effectLst>
              </a:rPr>
              <a:t>Light grid</a:t>
            </a:r>
          </a:p>
        </p:txBody>
      </p:sp>
      <p:sp>
        <p:nvSpPr>
          <p:cNvPr id="8" name="TextBox 7">
            <a:extLst>
              <a:ext uri="{FF2B5EF4-FFF2-40B4-BE49-F238E27FC236}">
                <a16:creationId xmlns:a16="http://schemas.microsoft.com/office/drawing/2014/main" id="{3F31417B-F170-7E15-2A4C-06515BDF3155}"/>
              </a:ext>
            </a:extLst>
          </p:cNvPr>
          <p:cNvSpPr txBox="1"/>
          <p:nvPr/>
        </p:nvSpPr>
        <p:spPr>
          <a:xfrm>
            <a:off x="6306988" y="5335211"/>
            <a:ext cx="1471762" cy="369332"/>
          </a:xfrm>
          <a:prstGeom prst="rect">
            <a:avLst/>
          </a:prstGeom>
          <a:solidFill>
            <a:schemeClr val="bg1">
              <a:alpha val="53000"/>
            </a:schemeClr>
          </a:solidFill>
        </p:spPr>
        <p:txBody>
          <a:bodyPr wrap="square" rtlCol="0">
            <a:spAutoFit/>
          </a:bodyPr>
          <a:lstStyle/>
          <a:p>
            <a:r>
              <a:rPr lang="en-US">
                <a:effectLst>
                  <a:outerShdw blurRad="38100" dist="38100" dir="2700000" algn="tl">
                    <a:srgbClr val="000000">
                      <a:alpha val="43137"/>
                    </a:srgbClr>
                  </a:outerShdw>
                </a:effectLst>
              </a:rPr>
              <a:t>Tile binning</a:t>
            </a:r>
          </a:p>
        </p:txBody>
      </p:sp>
    </p:spTree>
    <p:extLst>
      <p:ext uri="{BB962C8B-B14F-4D97-AF65-F5344CB8AC3E}">
        <p14:creationId xmlns:p14="http://schemas.microsoft.com/office/powerpoint/2010/main" val="3899072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44C10-E320-A009-07DC-6C9673B9C008}"/>
            </a:ext>
          </a:extLst>
        </p:cNvPr>
        <p:cNvGrpSpPr/>
        <p:nvPr/>
      </p:nvGrpSpPr>
      <p:grpSpPr>
        <a:xfrm>
          <a:off x="0" y="0"/>
          <a:ext cx="0" cy="0"/>
          <a:chOff x="0" y="0"/>
          <a:chExt cx="0" cy="0"/>
        </a:xfrm>
      </p:grpSpPr>
      <p:pic>
        <p:nvPicPr>
          <p:cNvPr id="20" name="Picture 19" descr="A colorful squares with a hole in the center&#10;&#10;AI-generated content may be incorrect.">
            <a:extLst>
              <a:ext uri="{FF2B5EF4-FFF2-40B4-BE49-F238E27FC236}">
                <a16:creationId xmlns:a16="http://schemas.microsoft.com/office/drawing/2014/main" id="{4F57E76F-FBEE-9CB6-6027-DFA7A7FF6FFE}"/>
              </a:ext>
            </a:extLst>
          </p:cNvPr>
          <p:cNvPicPr>
            <a:picLocks noChangeAspect="1"/>
          </p:cNvPicPr>
          <p:nvPr/>
        </p:nvPicPr>
        <p:blipFill>
          <a:blip r:embed="rId3"/>
          <a:stretch>
            <a:fillRect/>
          </a:stretch>
        </p:blipFill>
        <p:spPr>
          <a:xfrm>
            <a:off x="6199146" y="3469509"/>
            <a:ext cx="4304849" cy="2823366"/>
          </a:xfrm>
          <a:prstGeom prst="rect">
            <a:avLst/>
          </a:prstGeom>
          <a:effectLst>
            <a:outerShdw blurRad="50800" dist="38100" dir="2700000" algn="tl" rotWithShape="0">
              <a:prstClr val="black">
                <a:alpha val="40000"/>
              </a:prstClr>
            </a:outerShdw>
          </a:effectLst>
        </p:spPr>
      </p:pic>
      <p:pic>
        <p:nvPicPr>
          <p:cNvPr id="18" name="Picture 17" descr="A blue and red square with a red square in the middle&#10;&#10;AI-generated content may be incorrect.">
            <a:extLst>
              <a:ext uri="{FF2B5EF4-FFF2-40B4-BE49-F238E27FC236}">
                <a16:creationId xmlns:a16="http://schemas.microsoft.com/office/drawing/2014/main" id="{1208DDCA-8763-0D6E-D765-1922565E5E02}"/>
              </a:ext>
            </a:extLst>
          </p:cNvPr>
          <p:cNvPicPr>
            <a:picLocks noChangeAspect="1"/>
          </p:cNvPicPr>
          <p:nvPr/>
        </p:nvPicPr>
        <p:blipFill>
          <a:blip r:embed="rId4"/>
          <a:stretch>
            <a:fillRect/>
          </a:stretch>
        </p:blipFill>
        <p:spPr>
          <a:xfrm>
            <a:off x="1527234" y="3469510"/>
            <a:ext cx="4304850" cy="2823366"/>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E2341564-2299-952D-AD36-36D26DD39843}"/>
              </a:ext>
            </a:extLst>
          </p:cNvPr>
          <p:cNvSpPr>
            <a:spLocks noGrp="1"/>
          </p:cNvSpPr>
          <p:nvPr>
            <p:ph type="title"/>
          </p:nvPr>
        </p:nvSpPr>
        <p:spPr/>
        <p:txBody>
          <a:bodyPr/>
          <a:lstStyle/>
          <a:p>
            <a:r>
              <a:rPr lang="en-US"/>
              <a:t>Sampling the World </a:t>
            </a:r>
          </a:p>
        </p:txBody>
      </p:sp>
      <p:sp>
        <p:nvSpPr>
          <p:cNvPr id="5" name="Content Placeholder 4">
            <a:extLst>
              <a:ext uri="{FF2B5EF4-FFF2-40B4-BE49-F238E27FC236}">
                <a16:creationId xmlns:a16="http://schemas.microsoft.com/office/drawing/2014/main" id="{96249683-E645-D66F-0F63-31A381D0590E}"/>
              </a:ext>
            </a:extLst>
          </p:cNvPr>
          <p:cNvSpPr>
            <a:spLocks noGrp="1"/>
          </p:cNvSpPr>
          <p:nvPr>
            <p:ph idx="1"/>
          </p:nvPr>
        </p:nvSpPr>
        <p:spPr/>
        <p:txBody>
          <a:bodyPr vert="horz" lIns="91440" tIns="45720" rIns="91440" bIns="45720" rtlCol="0" anchor="t">
            <a:normAutofit/>
          </a:bodyPr>
          <a:lstStyle/>
          <a:p>
            <a:pPr marL="457200" indent="-457200"/>
            <a:r>
              <a:rPr lang="en-US" sz="2000">
                <a:cs typeface="Arial"/>
              </a:rPr>
              <a:t>Cascaded Irradiance Volumes + Local Irradiance Volumes</a:t>
            </a:r>
          </a:p>
          <a:p>
            <a:pPr marL="914400" lvl="1" indent="-457200"/>
            <a:r>
              <a:rPr lang="en-US" sz="1800">
                <a:cs typeface="Arial"/>
              </a:rPr>
              <a:t>16 x 16 x 16 x 6 cascades. 10 x 10 x 10 for local volumes</a:t>
            </a:r>
            <a:r>
              <a:rPr lang="en-US" sz="1400">
                <a:cs typeface="Arial"/>
              </a:rPr>
              <a:t>. </a:t>
            </a:r>
          </a:p>
          <a:p>
            <a:pPr marL="914400" lvl="1" indent="-457200"/>
            <a:r>
              <a:rPr lang="en-US" sz="1800">
                <a:cs typeface="Arial"/>
              </a:rPr>
              <a:t>Sample Position = Cells center.</a:t>
            </a:r>
          </a:p>
          <a:p>
            <a:pPr marL="914400" lvl="1" indent="-457200"/>
            <a:r>
              <a:rPr lang="en-US" sz="1800">
                <a:cs typeface="Arial"/>
              </a:rPr>
              <a:t>Interleaved updates.</a:t>
            </a:r>
          </a:p>
          <a:p>
            <a:pPr marL="1371600" lvl="2" indent="-457200"/>
            <a:r>
              <a:rPr lang="en-US" sz="1400">
                <a:cs typeface="Arial"/>
              </a:rPr>
              <a:t>Per frame: 1 cascade + 1 volume.</a:t>
            </a:r>
          </a:p>
          <a:p>
            <a:pPr marL="914400" lvl="1" indent="-457200"/>
            <a:r>
              <a:rPr lang="en-US" sz="1800">
                <a:cs typeface="Arial"/>
              </a:rPr>
              <a:t>Begin by tracing only visibility.</a:t>
            </a:r>
          </a:p>
          <a:p>
            <a:pPr marL="1371600" lvl="2" indent="-457200"/>
            <a:r>
              <a:rPr lang="en-US" sz="1400">
                <a:cs typeface="Arial"/>
              </a:rPr>
              <a:t>Each probe traces N visibility ray queries.</a:t>
            </a:r>
          </a:p>
          <a:p>
            <a:pPr marL="1371600" lvl="2" indent="-457200"/>
            <a:r>
              <a:rPr lang="en-US" sz="1400">
                <a:cs typeface="Arial"/>
              </a:rPr>
              <a:t>Per frame: 64 / 32 / 16 rays.</a:t>
            </a:r>
            <a:br>
              <a:rPr lang="en-US" sz="1400">
                <a:cs typeface="Arial"/>
              </a:rPr>
            </a:br>
            <a:endParaRPr lang="en-US" sz="2000">
              <a:cs typeface="Arial"/>
            </a:endParaRPr>
          </a:p>
          <a:p>
            <a:pPr marL="914400" lvl="1" indent="-457200"/>
            <a:endParaRPr lang="en-US" sz="2000">
              <a:cs typeface="Arial"/>
            </a:endParaRPr>
          </a:p>
        </p:txBody>
      </p:sp>
      <p:sp>
        <p:nvSpPr>
          <p:cNvPr id="6" name="TextBox 5">
            <a:extLst>
              <a:ext uri="{FF2B5EF4-FFF2-40B4-BE49-F238E27FC236}">
                <a16:creationId xmlns:a16="http://schemas.microsoft.com/office/drawing/2014/main" id="{45C1311F-1F42-3F9B-2264-0ED8404EDFC1}"/>
              </a:ext>
            </a:extLst>
          </p:cNvPr>
          <p:cNvSpPr txBox="1"/>
          <p:nvPr/>
        </p:nvSpPr>
        <p:spPr>
          <a:xfrm>
            <a:off x="1527234" y="5923544"/>
            <a:ext cx="1533253" cy="369332"/>
          </a:xfrm>
          <a:prstGeom prst="rect">
            <a:avLst/>
          </a:prstGeom>
          <a:solidFill>
            <a:schemeClr val="bg1">
              <a:alpha val="53000"/>
            </a:schemeClr>
          </a:solidFill>
        </p:spPr>
        <p:txBody>
          <a:bodyPr wrap="square" rtlCol="0">
            <a:spAutoFit/>
          </a:bodyPr>
          <a:lstStyle/>
          <a:p>
            <a:r>
              <a:rPr lang="en-US">
                <a:effectLst>
                  <a:outerShdw blurRad="38100" dist="38100" dir="2700000" algn="tl">
                    <a:srgbClr val="000000">
                      <a:alpha val="43137"/>
                    </a:srgbClr>
                  </a:outerShdw>
                </a:effectLst>
              </a:rPr>
              <a:t>Cascades</a:t>
            </a:r>
          </a:p>
        </p:txBody>
      </p:sp>
      <p:sp>
        <p:nvSpPr>
          <p:cNvPr id="7" name="TextBox 6">
            <a:extLst>
              <a:ext uri="{FF2B5EF4-FFF2-40B4-BE49-F238E27FC236}">
                <a16:creationId xmlns:a16="http://schemas.microsoft.com/office/drawing/2014/main" id="{16EC6DE5-D168-ED23-3559-0E87760B5EC4}"/>
              </a:ext>
            </a:extLst>
          </p:cNvPr>
          <p:cNvSpPr txBox="1"/>
          <p:nvPr/>
        </p:nvSpPr>
        <p:spPr>
          <a:xfrm>
            <a:off x="6199146" y="5923544"/>
            <a:ext cx="1608066" cy="369332"/>
          </a:xfrm>
          <a:prstGeom prst="rect">
            <a:avLst/>
          </a:prstGeom>
          <a:solidFill>
            <a:schemeClr val="bg1">
              <a:alpha val="53000"/>
            </a:schemeClr>
          </a:solidFill>
        </p:spPr>
        <p:txBody>
          <a:bodyPr wrap="square" rtlCol="0">
            <a:spAutoFit/>
          </a:bodyPr>
          <a:lstStyle/>
          <a:p>
            <a:r>
              <a:rPr lang="en-US">
                <a:effectLst>
                  <a:outerShdw blurRad="38100" dist="38100" dir="2700000" algn="tl">
                    <a:srgbClr val="000000">
                      <a:alpha val="43137"/>
                    </a:srgbClr>
                  </a:outerShdw>
                </a:effectLst>
              </a:rPr>
              <a:t>Cascade cells</a:t>
            </a:r>
          </a:p>
        </p:txBody>
      </p:sp>
      <p:sp>
        <p:nvSpPr>
          <p:cNvPr id="16" name="Isosceles Triangle 15">
            <a:extLst>
              <a:ext uri="{FF2B5EF4-FFF2-40B4-BE49-F238E27FC236}">
                <a16:creationId xmlns:a16="http://schemas.microsoft.com/office/drawing/2014/main" id="{44EF4EEE-A946-A667-0E11-51802403C23F}"/>
              </a:ext>
            </a:extLst>
          </p:cNvPr>
          <p:cNvSpPr/>
          <p:nvPr/>
        </p:nvSpPr>
        <p:spPr>
          <a:xfrm rot="12530982">
            <a:off x="3482108" y="4837980"/>
            <a:ext cx="115386" cy="86424"/>
          </a:xfrm>
          <a:prstGeom prst="triangle">
            <a:avLst/>
          </a:prstGeom>
          <a:solidFill>
            <a:schemeClr val="accent2">
              <a:alpha val="86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E1A5D797-A33C-F099-206D-8E14F8A07945}"/>
              </a:ext>
            </a:extLst>
          </p:cNvPr>
          <p:cNvSpPr/>
          <p:nvPr/>
        </p:nvSpPr>
        <p:spPr>
          <a:xfrm rot="12530982">
            <a:off x="8155452" y="4837981"/>
            <a:ext cx="115386" cy="86424"/>
          </a:xfrm>
          <a:prstGeom prst="triangle">
            <a:avLst/>
          </a:prstGeom>
          <a:solidFill>
            <a:schemeClr val="accent2">
              <a:alpha val="86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434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15B45-1225-5DF1-0D66-B426C20E8188}"/>
            </a:ext>
          </a:extLst>
        </p:cNvPr>
        <p:cNvGrpSpPr/>
        <p:nvPr/>
      </p:nvGrpSpPr>
      <p:grpSpPr>
        <a:xfrm>
          <a:off x="0" y="0"/>
          <a:ext cx="0" cy="0"/>
          <a:chOff x="0" y="0"/>
          <a:chExt cx="0" cy="0"/>
        </a:xfrm>
      </p:grpSpPr>
      <p:pic>
        <p:nvPicPr>
          <p:cNvPr id="40" name="Picture 39" descr="A screenshot of a video game&#10;&#10;AI-generated content may be incorrect.">
            <a:extLst>
              <a:ext uri="{FF2B5EF4-FFF2-40B4-BE49-F238E27FC236}">
                <a16:creationId xmlns:a16="http://schemas.microsoft.com/office/drawing/2014/main" id="{A5981AAC-C9FC-B069-E24A-BAF967CBD9F4}"/>
              </a:ext>
            </a:extLst>
          </p:cNvPr>
          <p:cNvPicPr>
            <a:picLocks noChangeAspect="1"/>
          </p:cNvPicPr>
          <p:nvPr/>
        </p:nvPicPr>
        <p:blipFill>
          <a:blip r:embed="rId3"/>
          <a:stretch>
            <a:fillRect/>
          </a:stretch>
        </p:blipFill>
        <p:spPr>
          <a:xfrm>
            <a:off x="3462838" y="2998806"/>
            <a:ext cx="4804647" cy="3213145"/>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A47103D4-0A7D-9A17-F201-7AC3F8816EB7}"/>
              </a:ext>
            </a:extLst>
          </p:cNvPr>
          <p:cNvSpPr>
            <a:spLocks noGrp="1"/>
          </p:cNvSpPr>
          <p:nvPr>
            <p:ph type="title"/>
          </p:nvPr>
        </p:nvSpPr>
        <p:spPr/>
        <p:txBody>
          <a:bodyPr/>
          <a:lstStyle/>
          <a:p>
            <a:r>
              <a:rPr lang="en-US"/>
              <a:t>Sampling the World </a:t>
            </a:r>
          </a:p>
        </p:txBody>
      </p:sp>
      <p:sp>
        <p:nvSpPr>
          <p:cNvPr id="5" name="Content Placeholder 4">
            <a:extLst>
              <a:ext uri="{FF2B5EF4-FFF2-40B4-BE49-F238E27FC236}">
                <a16:creationId xmlns:a16="http://schemas.microsoft.com/office/drawing/2014/main" id="{1E4B4E88-AC37-51C5-D11C-F7E3AF94CC6F}"/>
              </a:ext>
            </a:extLst>
          </p:cNvPr>
          <p:cNvSpPr>
            <a:spLocks noGrp="1"/>
          </p:cNvSpPr>
          <p:nvPr>
            <p:ph idx="1"/>
          </p:nvPr>
        </p:nvSpPr>
        <p:spPr/>
        <p:txBody>
          <a:bodyPr vert="horz" lIns="91440" tIns="45720" rIns="91440" bIns="45720" rtlCol="0" anchor="t">
            <a:normAutofit/>
          </a:bodyPr>
          <a:lstStyle/>
          <a:p>
            <a:pPr marL="457200" indent="-457200"/>
            <a:r>
              <a:rPr lang="en-US" sz="2000">
                <a:cs typeface="Arial"/>
              </a:rPr>
              <a:t>For each ray hit</a:t>
            </a:r>
          </a:p>
          <a:p>
            <a:pPr marL="914400" lvl="1" indent="-457200"/>
            <a:r>
              <a:rPr lang="en-US" sz="1800">
                <a:cs typeface="Arial"/>
              </a:rPr>
              <a:t>Store packed hit data </a:t>
            </a:r>
            <a:r>
              <a:rPr lang="en-US" sz="1200">
                <a:cs typeface="Arial"/>
              </a:rPr>
              <a:t>(128bits)</a:t>
            </a:r>
            <a:endParaRPr lang="en-US" sz="1800">
              <a:cs typeface="Arial"/>
            </a:endParaRPr>
          </a:p>
          <a:p>
            <a:pPr marL="1371600" lvl="2" indent="-457200"/>
            <a:r>
              <a:rPr lang="en-US" sz="1200" err="1">
                <a:cs typeface="Arial"/>
              </a:rPr>
              <a:t>uint</a:t>
            </a:r>
            <a:r>
              <a:rPr lang="en-US" sz="1200">
                <a:cs typeface="Arial"/>
              </a:rPr>
              <a:t>  packedVbuffer0; // </a:t>
            </a:r>
            <a:r>
              <a:rPr lang="en-US" sz="1000">
                <a:cs typeface="Arial"/>
              </a:rPr>
              <a:t>23 bits: Shader Binding Table Index </a:t>
            </a:r>
            <a:r>
              <a:rPr lang="en-US" sz="1400" baseline="-10000">
                <a:cs typeface="Arial"/>
              </a:rPr>
              <a:t>[SBT]</a:t>
            </a:r>
            <a:r>
              <a:rPr lang="en-US" sz="1000">
                <a:cs typeface="Arial"/>
              </a:rPr>
              <a:t>, 9 bit: </a:t>
            </a:r>
            <a:r>
              <a:rPr lang="en-US" sz="1000" err="1">
                <a:cs typeface="Arial"/>
              </a:rPr>
              <a:t>primitiveID</a:t>
            </a:r>
            <a:endParaRPr lang="en-US" sz="1000">
              <a:cs typeface="Arial"/>
            </a:endParaRPr>
          </a:p>
          <a:p>
            <a:pPr marL="1371600" lvl="2" indent="-457200"/>
            <a:r>
              <a:rPr lang="en-US" sz="1200" err="1">
                <a:cs typeface="Arial"/>
              </a:rPr>
              <a:t>uint</a:t>
            </a:r>
            <a:r>
              <a:rPr lang="en-US" sz="1200">
                <a:cs typeface="Arial"/>
              </a:rPr>
              <a:t>  packedVbuffer1; // </a:t>
            </a:r>
            <a:r>
              <a:rPr lang="en-US" sz="1000">
                <a:cs typeface="Arial"/>
              </a:rPr>
              <a:t>24 bits: instance index, 8 bit: </a:t>
            </a:r>
            <a:r>
              <a:rPr lang="en-US" sz="1000" err="1">
                <a:cs typeface="Arial"/>
              </a:rPr>
              <a:t>primitiveID</a:t>
            </a:r>
            <a:endParaRPr lang="en-US" sz="1000">
              <a:cs typeface="Arial"/>
            </a:endParaRPr>
          </a:p>
          <a:p>
            <a:pPr marL="1371600" lvl="2" indent="-457200"/>
            <a:r>
              <a:rPr lang="en-US" sz="1200" err="1">
                <a:cs typeface="Arial"/>
              </a:rPr>
              <a:t>uint</a:t>
            </a:r>
            <a:r>
              <a:rPr lang="en-US" sz="1200">
                <a:cs typeface="Arial"/>
              </a:rPr>
              <a:t> </a:t>
            </a:r>
            <a:r>
              <a:rPr lang="en-US" sz="1200" err="1">
                <a:cs typeface="Arial"/>
              </a:rPr>
              <a:t>barycentrics</a:t>
            </a:r>
            <a:r>
              <a:rPr lang="en-US" sz="1200">
                <a:cs typeface="Arial"/>
              </a:rPr>
              <a:t>;</a:t>
            </a:r>
          </a:p>
          <a:p>
            <a:pPr marL="1371600" lvl="2" indent="-457200"/>
            <a:r>
              <a:rPr lang="en-US" sz="1200">
                <a:cs typeface="Arial"/>
              </a:rPr>
              <a:t>float </a:t>
            </a:r>
            <a:r>
              <a:rPr lang="en-US" sz="1200" err="1">
                <a:cs typeface="Arial"/>
              </a:rPr>
              <a:t>hitDistance</a:t>
            </a:r>
            <a:r>
              <a:rPr lang="en-US" sz="1200">
                <a:cs typeface="Arial"/>
              </a:rPr>
              <a:t>;</a:t>
            </a:r>
            <a:endParaRPr lang="en-US" sz="1800">
              <a:cs typeface="Arial"/>
            </a:endParaRPr>
          </a:p>
          <a:p>
            <a:pPr marL="914400" lvl="1" indent="-457200"/>
            <a:r>
              <a:rPr lang="en-US" sz="1800">
                <a:cs typeface="Arial"/>
              </a:rPr>
              <a:t>Trigger world radiance cache update.</a:t>
            </a:r>
            <a:br>
              <a:rPr lang="en-US" sz="1400">
                <a:cs typeface="Arial"/>
              </a:rPr>
            </a:br>
            <a:endParaRPr lang="en-US" sz="2000">
              <a:cs typeface="Arial"/>
            </a:endParaRPr>
          </a:p>
          <a:p>
            <a:pPr marL="914400" lvl="1" indent="-457200"/>
            <a:endParaRPr lang="en-US" sz="2000">
              <a:cs typeface="Arial"/>
            </a:endParaRPr>
          </a:p>
        </p:txBody>
      </p:sp>
      <p:sp>
        <p:nvSpPr>
          <p:cNvPr id="22" name="Rectangle 21">
            <a:extLst>
              <a:ext uri="{FF2B5EF4-FFF2-40B4-BE49-F238E27FC236}">
                <a16:creationId xmlns:a16="http://schemas.microsoft.com/office/drawing/2014/main" id="{A4127758-B172-6EEF-0385-5BE9A26BE28C}"/>
              </a:ext>
            </a:extLst>
          </p:cNvPr>
          <p:cNvSpPr/>
          <p:nvPr/>
        </p:nvSpPr>
        <p:spPr>
          <a:xfrm>
            <a:off x="6776795" y="4257738"/>
            <a:ext cx="287969" cy="288792"/>
          </a:xfrm>
          <a:prstGeom prst="rect">
            <a:avLst/>
          </a:prstGeom>
          <a:solidFill>
            <a:srgbClr val="0000FF">
              <a:alpha val="33000"/>
            </a:srgbClr>
          </a:solid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ata 22">
            <a:extLst>
              <a:ext uri="{FF2B5EF4-FFF2-40B4-BE49-F238E27FC236}">
                <a16:creationId xmlns:a16="http://schemas.microsoft.com/office/drawing/2014/main" id="{7370523C-A196-D205-E35B-1470E9C79C80}"/>
              </a:ext>
            </a:extLst>
          </p:cNvPr>
          <p:cNvSpPr/>
          <p:nvPr/>
        </p:nvSpPr>
        <p:spPr>
          <a:xfrm>
            <a:off x="5188138" y="5515625"/>
            <a:ext cx="473092" cy="289850"/>
          </a:xfrm>
          <a:prstGeom prst="flowChartInputOutput">
            <a:avLst/>
          </a:prstGeom>
          <a:solidFill>
            <a:srgbClr val="FF0000">
              <a:alpha val="52000"/>
            </a:srgbClr>
          </a:solid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ata 23">
            <a:extLst>
              <a:ext uri="{FF2B5EF4-FFF2-40B4-BE49-F238E27FC236}">
                <a16:creationId xmlns:a16="http://schemas.microsoft.com/office/drawing/2014/main" id="{7D200811-0473-65A0-99E7-BACBA2D690F4}"/>
              </a:ext>
            </a:extLst>
          </p:cNvPr>
          <p:cNvSpPr/>
          <p:nvPr/>
        </p:nvSpPr>
        <p:spPr>
          <a:xfrm>
            <a:off x="7030083" y="5409485"/>
            <a:ext cx="473092" cy="289850"/>
          </a:xfrm>
          <a:prstGeom prst="flowChartInputOutput">
            <a:avLst/>
          </a:prstGeom>
          <a:solidFill>
            <a:srgbClr val="00FF00">
              <a:alpha val="41000"/>
            </a:srgbClr>
          </a:solidFill>
          <a:ln>
            <a:solidFill>
              <a:schemeClr val="bg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EC2D8EA7-16B8-7FB2-3A62-7184CDB01B94}"/>
              </a:ext>
            </a:extLst>
          </p:cNvPr>
          <p:cNvCxnSpPr>
            <a:cxnSpLocks/>
          </p:cNvCxnSpPr>
          <p:nvPr/>
        </p:nvCxnSpPr>
        <p:spPr>
          <a:xfrm>
            <a:off x="5859432" y="5334701"/>
            <a:ext cx="1407197" cy="240115"/>
          </a:xfrm>
          <a:prstGeom prst="straightConnector1">
            <a:avLst/>
          </a:prstGeom>
          <a:ln w="25400">
            <a:solidFill>
              <a:schemeClr val="accent1"/>
            </a:solidFill>
            <a:tailEnd type="triangle"/>
          </a:ln>
          <a:effectLst>
            <a:outerShdw blurRad="50800" dist="50800" dir="5400000" algn="ctr" rotWithShape="0">
              <a:srgbClr val="000000">
                <a:alpha val="20000"/>
              </a:srgb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E033ECA-0698-B958-B99D-DD6D4FB398C1}"/>
              </a:ext>
            </a:extLst>
          </p:cNvPr>
          <p:cNvCxnSpPr>
            <a:cxnSpLocks/>
          </p:cNvCxnSpPr>
          <p:nvPr/>
        </p:nvCxnSpPr>
        <p:spPr>
          <a:xfrm flipV="1">
            <a:off x="5847674" y="4402134"/>
            <a:ext cx="1073105" cy="892326"/>
          </a:xfrm>
          <a:prstGeom prst="straightConnector1">
            <a:avLst/>
          </a:prstGeom>
          <a:ln w="25400">
            <a:solidFill>
              <a:schemeClr val="accent1"/>
            </a:solidFill>
            <a:tailEnd type="triangle"/>
          </a:ln>
          <a:effectLst>
            <a:outerShdw blurRad="50800" dist="50800" dir="5400000" algn="ctr" rotWithShape="0">
              <a:srgbClr val="000000">
                <a:alpha val="20000"/>
              </a:srgb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643A0C3-EC33-C768-557F-DA320EE859CB}"/>
              </a:ext>
            </a:extLst>
          </p:cNvPr>
          <p:cNvCxnSpPr>
            <a:cxnSpLocks/>
          </p:cNvCxnSpPr>
          <p:nvPr/>
        </p:nvCxnSpPr>
        <p:spPr>
          <a:xfrm flipH="1">
            <a:off x="5368052" y="5370236"/>
            <a:ext cx="399379" cy="329099"/>
          </a:xfrm>
          <a:prstGeom prst="straightConnector1">
            <a:avLst/>
          </a:prstGeom>
          <a:ln w="25400">
            <a:solidFill>
              <a:schemeClr val="accent1"/>
            </a:solidFill>
            <a:tailEnd type="triangle"/>
          </a:ln>
          <a:effectLst>
            <a:outerShdw blurRad="50800" dist="50800" dir="5400000" algn="ctr" rotWithShape="0">
              <a:srgbClr val="000000">
                <a:alpha val="20000"/>
              </a:srgb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FD5AC6A-5B20-DD7D-1E1C-25CF63DB4FBC}"/>
              </a:ext>
            </a:extLst>
          </p:cNvPr>
          <p:cNvCxnSpPr>
            <a:cxnSpLocks/>
          </p:cNvCxnSpPr>
          <p:nvPr/>
        </p:nvCxnSpPr>
        <p:spPr>
          <a:xfrm flipH="1" flipV="1">
            <a:off x="4204022" y="4298021"/>
            <a:ext cx="1563409" cy="996439"/>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3AA886A-DF2A-8E3A-4127-D2B4F39117BC}"/>
              </a:ext>
            </a:extLst>
          </p:cNvPr>
          <p:cNvSpPr txBox="1"/>
          <p:nvPr/>
        </p:nvSpPr>
        <p:spPr>
          <a:xfrm>
            <a:off x="3523179" y="3892190"/>
            <a:ext cx="932780" cy="369332"/>
          </a:xfrm>
          <a:prstGeom prst="rect">
            <a:avLst/>
          </a:prstGeom>
          <a:solidFill>
            <a:schemeClr val="bg1">
              <a:alpha val="50000"/>
            </a:schemeClr>
          </a:solidFill>
        </p:spPr>
        <p:txBody>
          <a:bodyPr wrap="square" rtlCol="0">
            <a:spAutoFit/>
          </a:bodyPr>
          <a:lstStyle/>
          <a:p>
            <a:r>
              <a:rPr lang="en-US">
                <a:effectLst>
                  <a:outerShdw blurRad="38100" dist="38100" dir="2700000" algn="tl">
                    <a:srgbClr val="000000">
                      <a:alpha val="43137"/>
                    </a:srgbClr>
                  </a:outerShdw>
                </a:effectLst>
              </a:rPr>
              <a:t>No Hit</a:t>
            </a:r>
          </a:p>
        </p:txBody>
      </p:sp>
    </p:spTree>
    <p:extLst>
      <p:ext uri="{BB962C8B-B14F-4D97-AF65-F5344CB8AC3E}">
        <p14:creationId xmlns:p14="http://schemas.microsoft.com/office/powerpoint/2010/main" val="71744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500"/>
                                        <p:tgtEl>
                                          <p:spTgt spid="28"/>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26F00-582F-5375-8D7C-390BD79D2D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72C229-262A-0CD5-0588-B7E58271CDE2}"/>
              </a:ext>
            </a:extLst>
          </p:cNvPr>
          <p:cNvSpPr>
            <a:spLocks noGrp="1"/>
          </p:cNvSpPr>
          <p:nvPr>
            <p:ph type="title"/>
          </p:nvPr>
        </p:nvSpPr>
        <p:spPr>
          <a:xfrm>
            <a:off x="833558" y="-6046"/>
            <a:ext cx="10515600" cy="682283"/>
          </a:xfrm>
        </p:spPr>
        <p:txBody>
          <a:bodyPr/>
          <a:lstStyle/>
          <a:p>
            <a:r>
              <a:rPr lang="en-US"/>
              <a:t>Sampling the World </a:t>
            </a:r>
          </a:p>
        </p:txBody>
      </p:sp>
      <p:sp>
        <p:nvSpPr>
          <p:cNvPr id="5" name="Content Placeholder 4">
            <a:extLst>
              <a:ext uri="{FF2B5EF4-FFF2-40B4-BE49-F238E27FC236}">
                <a16:creationId xmlns:a16="http://schemas.microsoft.com/office/drawing/2014/main" id="{7FD095C2-3D83-21E9-D9A2-57742CA1C2A3}"/>
              </a:ext>
            </a:extLst>
          </p:cNvPr>
          <p:cNvSpPr>
            <a:spLocks noGrp="1"/>
          </p:cNvSpPr>
          <p:nvPr>
            <p:ph idx="1"/>
          </p:nvPr>
        </p:nvSpPr>
        <p:spPr>
          <a:xfrm>
            <a:off x="833558" y="762055"/>
            <a:ext cx="10515600" cy="5672761"/>
          </a:xfrm>
        </p:spPr>
        <p:txBody>
          <a:bodyPr vert="horz" lIns="91440" tIns="45720" rIns="91440" bIns="45720" rtlCol="0" anchor="t">
            <a:normAutofit/>
          </a:bodyPr>
          <a:lstStyle/>
          <a:p>
            <a:endParaRPr lang="en-US" sz="2000">
              <a:cs typeface="Arial"/>
            </a:endParaRPr>
          </a:p>
          <a:p>
            <a:r>
              <a:rPr lang="en-US" sz="2000">
                <a:cs typeface="Arial"/>
              </a:rPr>
              <a:t>Each ray hit triggers cache update</a:t>
            </a:r>
          </a:p>
          <a:p>
            <a:pPr lvl="1"/>
            <a:r>
              <a:rPr lang="en-US" sz="1800">
                <a:cs typeface="Arial"/>
              </a:rPr>
              <a:t>Cache uses spatial hashing </a:t>
            </a:r>
            <a:r>
              <a:rPr lang="en-US" baseline="-10000">
                <a:cs typeface="Arial"/>
              </a:rPr>
              <a:t>[Gautron2020]</a:t>
            </a:r>
          </a:p>
          <a:p>
            <a:pPr lvl="2"/>
            <a:r>
              <a:rPr lang="en-US" sz="1600">
                <a:cs typeface="Arial"/>
              </a:rPr>
              <a:t>1D array.</a:t>
            </a:r>
          </a:p>
          <a:p>
            <a:pPr lvl="2"/>
            <a:r>
              <a:rPr lang="en-US" sz="1600">
                <a:cs typeface="Arial"/>
              </a:rPr>
              <a:t>N-Dimensional hash function. </a:t>
            </a:r>
          </a:p>
          <a:p>
            <a:pPr lvl="3"/>
            <a:r>
              <a:rPr lang="en-US" sz="1400">
                <a:cs typeface="Arial"/>
              </a:rPr>
              <a:t>Use hash value to index array.</a:t>
            </a:r>
          </a:p>
          <a:p>
            <a:pPr lvl="2"/>
            <a:r>
              <a:rPr lang="en-US" sz="1600">
                <a:cs typeface="Arial"/>
              </a:rPr>
              <a:t>25cm</a:t>
            </a:r>
            <a:r>
              <a:rPr lang="en-US" sz="1600" baseline="30000">
                <a:cs typeface="Arial"/>
              </a:rPr>
              <a:t>3</a:t>
            </a:r>
            <a:r>
              <a:rPr lang="en-US" sz="1600">
                <a:cs typeface="Arial"/>
              </a:rPr>
              <a:t> cells quantization + cells LODs.</a:t>
            </a:r>
          </a:p>
          <a:p>
            <a:pPr lvl="2"/>
            <a:r>
              <a:rPr lang="en-US" sz="1600">
                <a:cs typeface="Arial"/>
              </a:rPr>
              <a:t>14 MB.</a:t>
            </a:r>
          </a:p>
          <a:p>
            <a:pPr marL="0" indent="0">
              <a:buNone/>
            </a:pPr>
            <a:endParaRPr lang="en-US">
              <a:cs typeface="Arial"/>
            </a:endParaRPr>
          </a:p>
          <a:p>
            <a:pPr marL="457200" indent="-457200"/>
            <a:endParaRPr lang="en-US">
              <a:cs typeface="Arial"/>
            </a:endParaRPr>
          </a:p>
          <a:p>
            <a:pPr marL="457200" lvl="1" indent="0">
              <a:buNone/>
            </a:pPr>
            <a:endParaRPr lang="en-US">
              <a:cs typeface="Arial"/>
            </a:endParaRPr>
          </a:p>
        </p:txBody>
      </p:sp>
      <p:pic>
        <p:nvPicPr>
          <p:cNvPr id="9" name="Picture 8" descr="A close-up of a computer&#10;&#10;AI-generated content may be incorrect.">
            <a:extLst>
              <a:ext uri="{FF2B5EF4-FFF2-40B4-BE49-F238E27FC236}">
                <a16:creationId xmlns:a16="http://schemas.microsoft.com/office/drawing/2014/main" id="{53F4DFAE-D0DE-3DC9-27BA-08EBCCA3788D}"/>
              </a:ext>
            </a:extLst>
          </p:cNvPr>
          <p:cNvPicPr>
            <a:picLocks noChangeAspect="1"/>
          </p:cNvPicPr>
          <p:nvPr/>
        </p:nvPicPr>
        <p:blipFill>
          <a:blip r:embed="rId3"/>
          <a:stretch>
            <a:fillRect/>
          </a:stretch>
        </p:blipFill>
        <p:spPr>
          <a:xfrm>
            <a:off x="6605045" y="762055"/>
            <a:ext cx="4856774" cy="2562780"/>
          </a:xfrm>
          <a:prstGeom prst="rect">
            <a:avLst/>
          </a:prstGeom>
          <a:effectLst>
            <a:outerShdw blurRad="50800" dist="38100" dir="2700000" algn="tl" rotWithShape="0">
              <a:prstClr val="black">
                <a:alpha val="40000"/>
              </a:prstClr>
            </a:outerShdw>
          </a:effectLst>
        </p:spPr>
      </p:pic>
      <p:pic>
        <p:nvPicPr>
          <p:cNvPr id="12" name="Picture 11" descr="A screen shot of a computer&#10;&#10;AI-generated content may be incorrect.">
            <a:extLst>
              <a:ext uri="{FF2B5EF4-FFF2-40B4-BE49-F238E27FC236}">
                <a16:creationId xmlns:a16="http://schemas.microsoft.com/office/drawing/2014/main" id="{546FE6C8-71A9-235D-1CCA-20DFD3C94696}"/>
              </a:ext>
            </a:extLst>
          </p:cNvPr>
          <p:cNvPicPr>
            <a:picLocks noChangeAspect="1"/>
          </p:cNvPicPr>
          <p:nvPr/>
        </p:nvPicPr>
        <p:blipFill>
          <a:blip r:embed="rId4"/>
          <a:stretch>
            <a:fillRect/>
          </a:stretch>
        </p:blipFill>
        <p:spPr>
          <a:xfrm>
            <a:off x="1199771" y="3560343"/>
            <a:ext cx="4821393" cy="2459105"/>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55AC64B0-6967-ED13-1666-8CBE0437B13D}"/>
              </a:ext>
            </a:extLst>
          </p:cNvPr>
          <p:cNvSpPr txBox="1"/>
          <p:nvPr/>
        </p:nvSpPr>
        <p:spPr>
          <a:xfrm>
            <a:off x="2231100" y="6058847"/>
            <a:ext cx="8807064" cy="461665"/>
          </a:xfrm>
          <a:prstGeom prst="rect">
            <a:avLst/>
          </a:prstGeom>
          <a:noFill/>
        </p:spPr>
        <p:txBody>
          <a:bodyPr wrap="square" rtlCol="0">
            <a:spAutoFit/>
          </a:bodyPr>
          <a:lstStyle/>
          <a:p>
            <a:r>
              <a:rPr lang="en-US" sz="1200" i="1">
                <a:latin typeface="Meiryo" panose="020B0604030504040204" pitchFamily="34" charset="-128"/>
                <a:ea typeface="Meiryo" panose="020B0604030504040204" pitchFamily="34" charset="-128"/>
              </a:rPr>
              <a:t>[Gautron2020] Real-Time Ray-Traced Ambient Occlusion of Complex Scenes using Spatial Hashing</a:t>
            </a:r>
          </a:p>
          <a:p>
            <a:endParaRPr lang="en-US" sz="1200" i="1">
              <a:latin typeface="Meiryo" panose="020B0604030504040204" pitchFamily="34" charset="-128"/>
              <a:ea typeface="Meiryo" panose="020B0604030504040204" pitchFamily="34" charset="-128"/>
            </a:endParaRPr>
          </a:p>
        </p:txBody>
      </p:sp>
      <p:pic>
        <p:nvPicPr>
          <p:cNvPr id="16" name="Picture 15">
            <a:extLst>
              <a:ext uri="{FF2B5EF4-FFF2-40B4-BE49-F238E27FC236}">
                <a16:creationId xmlns:a16="http://schemas.microsoft.com/office/drawing/2014/main" id="{39F9E46D-C15F-9BB4-48CD-A792E7BE71BC}"/>
              </a:ext>
            </a:extLst>
          </p:cNvPr>
          <p:cNvPicPr>
            <a:picLocks noChangeAspect="1"/>
          </p:cNvPicPr>
          <p:nvPr/>
        </p:nvPicPr>
        <p:blipFill>
          <a:blip r:embed="rId5"/>
          <a:stretch>
            <a:fillRect/>
          </a:stretch>
        </p:blipFill>
        <p:spPr>
          <a:xfrm>
            <a:off x="6595760" y="3544824"/>
            <a:ext cx="4849605" cy="24591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8503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7F24-5862-8E76-66EA-69468F3CF23D}"/>
            </a:ext>
          </a:extLst>
        </p:cNvPr>
        <p:cNvGrpSpPr/>
        <p:nvPr/>
      </p:nvGrpSpPr>
      <p:grpSpPr>
        <a:xfrm>
          <a:off x="0" y="0"/>
          <a:ext cx="0" cy="0"/>
          <a:chOff x="0" y="0"/>
          <a:chExt cx="0" cy="0"/>
        </a:xfrm>
      </p:grpSpPr>
      <p:pic>
        <p:nvPicPr>
          <p:cNvPr id="3" name="Picture 2" descr="A screen shot of a video game&#10;&#10;AI-generated content may be incorrect.">
            <a:extLst>
              <a:ext uri="{FF2B5EF4-FFF2-40B4-BE49-F238E27FC236}">
                <a16:creationId xmlns:a16="http://schemas.microsoft.com/office/drawing/2014/main" id="{4D59662A-6DC8-0A36-27C0-7C50BBB65AFF}"/>
              </a:ext>
            </a:extLst>
          </p:cNvPr>
          <p:cNvPicPr>
            <a:picLocks noChangeAspect="1"/>
          </p:cNvPicPr>
          <p:nvPr/>
        </p:nvPicPr>
        <p:blipFill>
          <a:blip r:embed="rId3"/>
          <a:srcRect t="1" r="176" b="423"/>
          <a:stretch>
            <a:fillRect/>
          </a:stretch>
        </p:blipFill>
        <p:spPr>
          <a:xfrm>
            <a:off x="236539" y="3295444"/>
            <a:ext cx="5202936" cy="2999232"/>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FC5DA88A-E541-D7A8-066F-F8360BB1CB6A}"/>
              </a:ext>
            </a:extLst>
          </p:cNvPr>
          <p:cNvSpPr>
            <a:spLocks noGrp="1"/>
          </p:cNvSpPr>
          <p:nvPr>
            <p:ph type="title"/>
          </p:nvPr>
        </p:nvSpPr>
        <p:spPr/>
        <p:txBody>
          <a:bodyPr/>
          <a:lstStyle/>
          <a:p>
            <a:r>
              <a:rPr lang="en-US"/>
              <a:t>Sampling the World </a:t>
            </a:r>
          </a:p>
        </p:txBody>
      </p:sp>
      <p:sp>
        <p:nvSpPr>
          <p:cNvPr id="5" name="Content Placeholder 4">
            <a:extLst>
              <a:ext uri="{FF2B5EF4-FFF2-40B4-BE49-F238E27FC236}">
                <a16:creationId xmlns:a16="http://schemas.microsoft.com/office/drawing/2014/main" id="{FE3E88E5-ECAA-BB6E-0115-4B8B3A27C9BD}"/>
              </a:ext>
            </a:extLst>
          </p:cNvPr>
          <p:cNvSpPr>
            <a:spLocks noGrp="1"/>
          </p:cNvSpPr>
          <p:nvPr>
            <p:ph idx="1"/>
          </p:nvPr>
        </p:nvSpPr>
        <p:spPr>
          <a:xfrm>
            <a:off x="842963" y="762055"/>
            <a:ext cx="10515600" cy="5672761"/>
          </a:xfrm>
        </p:spPr>
        <p:txBody>
          <a:bodyPr vert="horz" lIns="91440" tIns="45720" rIns="91440" bIns="45720" rtlCol="0" anchor="t">
            <a:normAutofit/>
          </a:bodyPr>
          <a:lstStyle/>
          <a:p>
            <a:endParaRPr lang="en-US" sz="2000">
              <a:cs typeface="Arial"/>
            </a:endParaRPr>
          </a:p>
          <a:p>
            <a:r>
              <a:rPr lang="en-US" sz="2000">
                <a:cs typeface="Arial"/>
              </a:rPr>
              <a:t>Each ray hit triggers cache update</a:t>
            </a:r>
          </a:p>
          <a:p>
            <a:pPr lvl="1"/>
            <a:r>
              <a:rPr lang="en-US" sz="1800">
                <a:cs typeface="Arial"/>
              </a:rPr>
              <a:t>Atomic increment active frame cells counter.</a:t>
            </a:r>
          </a:p>
          <a:p>
            <a:pPr lvl="2"/>
            <a:r>
              <a:rPr lang="en-US" sz="1600">
                <a:cs typeface="Arial"/>
              </a:rPr>
              <a:t>One counter and one list per dispatch index.</a:t>
            </a:r>
          </a:p>
          <a:p>
            <a:pPr lvl="3"/>
            <a:r>
              <a:rPr lang="en-US" sz="1400">
                <a:cs typeface="Arial"/>
              </a:rPr>
              <a:t>Dispatch index </a:t>
            </a:r>
            <a:r>
              <a:rPr lang="en-US" sz="1400">
                <a:cs typeface="Arial"/>
                <a:sym typeface="Wingdings" panose="05000000000000000000" pitchFamily="2" charset="2"/>
              </a:rPr>
              <a:t></a:t>
            </a:r>
            <a:r>
              <a:rPr lang="en-US" sz="1400">
                <a:cs typeface="Arial"/>
              </a:rPr>
              <a:t> shader index. Retrieved from SBT.</a:t>
            </a:r>
          </a:p>
          <a:p>
            <a:pPr lvl="2"/>
            <a:r>
              <a:rPr lang="en-US" sz="1600">
                <a:cs typeface="Arial"/>
              </a:rPr>
              <a:t>Store active cell hash index on last item.</a:t>
            </a:r>
          </a:p>
          <a:p>
            <a:pPr lvl="2"/>
            <a:r>
              <a:rPr lang="en-US" sz="1600">
                <a:cs typeface="Arial"/>
              </a:rPr>
              <a:t>Also store </a:t>
            </a:r>
            <a:r>
              <a:rPr lang="en-US" sz="1600" err="1">
                <a:cs typeface="Arial"/>
              </a:rPr>
              <a:t>rayID</a:t>
            </a:r>
            <a:r>
              <a:rPr lang="en-US" sz="1600">
                <a:cs typeface="Arial"/>
              </a:rPr>
              <a:t> and </a:t>
            </a:r>
            <a:r>
              <a:rPr lang="en-US" sz="1600" err="1">
                <a:cs typeface="Arial"/>
              </a:rPr>
              <a:t>probeID</a:t>
            </a:r>
            <a:r>
              <a:rPr lang="en-US" sz="1600">
                <a:cs typeface="Arial"/>
              </a:rPr>
              <a:t> at hash index.</a:t>
            </a:r>
          </a:p>
          <a:p>
            <a:pPr lvl="3"/>
            <a:r>
              <a:rPr lang="en-US" sz="1400">
                <a:cs typeface="Arial"/>
              </a:rPr>
              <a:t>In next steps, use to fetch packed hit data.</a:t>
            </a:r>
          </a:p>
          <a:p>
            <a:pPr lvl="3"/>
            <a:r>
              <a:rPr lang="en-US" sz="1400">
                <a:cs typeface="Arial"/>
              </a:rPr>
              <a:t> </a:t>
            </a:r>
            <a:endParaRPr lang="en-US" sz="1600">
              <a:cs typeface="Arial"/>
            </a:endParaRPr>
          </a:p>
          <a:p>
            <a:pPr marL="0" indent="0">
              <a:buNone/>
            </a:pPr>
            <a:r>
              <a:rPr lang="en-US" sz="1500">
                <a:cs typeface="Arial"/>
              </a:rPr>
              <a:t>	</a:t>
            </a:r>
            <a:endParaRPr lang="en-US">
              <a:cs typeface="Arial"/>
            </a:endParaRPr>
          </a:p>
          <a:p>
            <a:pPr marL="0" indent="0">
              <a:buNone/>
            </a:pPr>
            <a:endParaRPr lang="en-US">
              <a:cs typeface="Arial"/>
            </a:endParaRPr>
          </a:p>
          <a:p>
            <a:pPr marL="0" indent="0">
              <a:buNone/>
            </a:pPr>
            <a:endParaRPr lang="en-US">
              <a:cs typeface="Arial"/>
            </a:endParaRPr>
          </a:p>
          <a:p>
            <a:pPr marL="457200" indent="-457200"/>
            <a:endParaRPr lang="en-US">
              <a:cs typeface="Arial"/>
            </a:endParaRPr>
          </a:p>
          <a:p>
            <a:pPr marL="457200" lvl="1" indent="0">
              <a:buNone/>
            </a:pPr>
            <a:endParaRPr lang="en-US">
              <a:cs typeface="Arial"/>
            </a:endParaRPr>
          </a:p>
        </p:txBody>
      </p:sp>
      <p:sp>
        <p:nvSpPr>
          <p:cNvPr id="6" name="TextBox 5">
            <a:extLst>
              <a:ext uri="{FF2B5EF4-FFF2-40B4-BE49-F238E27FC236}">
                <a16:creationId xmlns:a16="http://schemas.microsoft.com/office/drawing/2014/main" id="{6E77BF54-681A-B695-9FB7-704989BB22DF}"/>
              </a:ext>
            </a:extLst>
          </p:cNvPr>
          <p:cNvSpPr txBox="1"/>
          <p:nvPr/>
        </p:nvSpPr>
        <p:spPr>
          <a:xfrm>
            <a:off x="5654458" y="3787160"/>
            <a:ext cx="6301003" cy="2123658"/>
          </a:xfrm>
          <a:prstGeom prst="rect">
            <a:avLst/>
          </a:prstGeom>
          <a:solidFill>
            <a:schemeClr val="bg1">
              <a:lumMod val="85000"/>
              <a:lumOff val="15000"/>
            </a:schemeClr>
          </a:solidFill>
          <a:effectLst>
            <a:outerShdw blurRad="50800" dist="38100" dir="2700000" algn="tl" rotWithShape="0">
              <a:prstClr val="black">
                <a:alpha val="40000"/>
              </a:prstClr>
            </a:outerShdw>
          </a:effectLst>
        </p:spPr>
        <p:txBody>
          <a:bodyPr wrap="square" rtlCol="0">
            <a:spAutoFit/>
          </a:bodyPr>
          <a:lstStyle/>
          <a:p>
            <a:pPr marL="0" indent="0">
              <a:buNone/>
            </a:pPr>
            <a:br>
              <a:rPr lang="en-US" sz="1200">
                <a:solidFill>
                  <a:srgbClr val="C00000"/>
                </a:solidFill>
                <a:cs typeface="Arial"/>
              </a:rPr>
            </a:br>
            <a:r>
              <a:rPr lang="en-US" sz="1200" err="1">
                <a:solidFill>
                  <a:srgbClr val="0070C0"/>
                </a:solidFill>
                <a:cs typeface="Arial"/>
              </a:rPr>
              <a:t>uint</a:t>
            </a:r>
            <a:r>
              <a:rPr lang="en-US" sz="1200">
                <a:cs typeface="Arial"/>
              </a:rPr>
              <a:t> </a:t>
            </a:r>
            <a:r>
              <a:rPr lang="en-US" sz="1200" err="1">
                <a:cs typeface="Arial"/>
              </a:rPr>
              <a:t>lod</a:t>
            </a:r>
            <a:r>
              <a:rPr lang="en-US" sz="1200">
                <a:cs typeface="Arial"/>
              </a:rPr>
              <a:t> = </a:t>
            </a:r>
            <a:r>
              <a:rPr lang="en-US" sz="1200" err="1">
                <a:solidFill>
                  <a:srgbClr val="0070C0"/>
                </a:solidFill>
                <a:cs typeface="Arial"/>
              </a:rPr>
              <a:t>uint</a:t>
            </a:r>
            <a:r>
              <a:rPr lang="en-US" sz="1200">
                <a:cs typeface="Arial"/>
              </a:rPr>
              <a:t>( </a:t>
            </a:r>
            <a:r>
              <a:rPr lang="en-US" sz="1200">
                <a:solidFill>
                  <a:schemeClr val="accent2"/>
                </a:solidFill>
                <a:cs typeface="Arial"/>
              </a:rPr>
              <a:t>exp2</a:t>
            </a:r>
            <a:r>
              <a:rPr lang="en-US" sz="1200">
                <a:cs typeface="Arial"/>
              </a:rPr>
              <a:t>( </a:t>
            </a:r>
            <a:r>
              <a:rPr lang="en-US" sz="1200">
                <a:solidFill>
                  <a:schemeClr val="accent2"/>
                </a:solidFill>
                <a:cs typeface="Arial"/>
              </a:rPr>
              <a:t>floor</a:t>
            </a:r>
            <a:r>
              <a:rPr lang="en-US" sz="1200">
                <a:cs typeface="Arial"/>
              </a:rPr>
              <a:t>( </a:t>
            </a:r>
            <a:r>
              <a:rPr lang="en-US" sz="1200">
                <a:solidFill>
                  <a:schemeClr val="accent2"/>
                </a:solidFill>
                <a:cs typeface="Arial"/>
              </a:rPr>
              <a:t>log2</a:t>
            </a:r>
            <a:r>
              <a:rPr lang="en-US" sz="1200">
                <a:cs typeface="Arial"/>
              </a:rPr>
              <a:t>( 1.0f + ( </a:t>
            </a:r>
            <a:r>
              <a:rPr lang="en-US" sz="1200" err="1">
                <a:cs typeface="Arial"/>
              </a:rPr>
              <a:t>distToCam</a:t>
            </a:r>
            <a:r>
              <a:rPr lang="en-US" sz="1200">
                <a:cs typeface="Arial"/>
              </a:rPr>
              <a:t> / </a:t>
            </a:r>
            <a:r>
              <a:rPr lang="en-US" sz="1200">
                <a:solidFill>
                  <a:srgbClr val="92D050"/>
                </a:solidFill>
                <a:cs typeface="Arial"/>
              </a:rPr>
              <a:t>RAD_CACHE_LOD_DIST </a:t>
            </a:r>
            <a:r>
              <a:rPr lang="en-US" sz="1200">
                <a:cs typeface="Arial"/>
              </a:rPr>
              <a:t>) ) ) ) );</a:t>
            </a:r>
          </a:p>
          <a:p>
            <a:pPr marL="0" indent="0">
              <a:buNone/>
            </a:pPr>
            <a:r>
              <a:rPr lang="en-US" sz="1200">
                <a:solidFill>
                  <a:srgbClr val="0070C0"/>
                </a:solidFill>
                <a:cs typeface="Arial"/>
              </a:rPr>
              <a:t>float</a:t>
            </a:r>
            <a:r>
              <a:rPr lang="en-US" sz="1200">
                <a:cs typeface="Arial"/>
              </a:rPr>
              <a:t> </a:t>
            </a:r>
            <a:r>
              <a:rPr lang="en-US" sz="1200" err="1">
                <a:cs typeface="Arial"/>
              </a:rPr>
              <a:t>cellSize</a:t>
            </a:r>
            <a:r>
              <a:rPr lang="en-US" sz="1200">
                <a:cs typeface="Arial"/>
              </a:rPr>
              <a:t> = </a:t>
            </a:r>
            <a:r>
              <a:rPr lang="en-US" sz="1200">
                <a:solidFill>
                  <a:srgbClr val="92D050"/>
                </a:solidFill>
                <a:cs typeface="Arial"/>
              </a:rPr>
              <a:t>RAD_CACHE_CELL_SIZE </a:t>
            </a:r>
            <a:r>
              <a:rPr lang="en-US" sz="1200">
                <a:cs typeface="Arial"/>
              </a:rPr>
              <a:t>* </a:t>
            </a:r>
            <a:r>
              <a:rPr lang="en-US" sz="1200" err="1">
                <a:cs typeface="Arial"/>
              </a:rPr>
              <a:t>lod</a:t>
            </a:r>
            <a:r>
              <a:rPr lang="en-US" sz="1200">
                <a:cs typeface="Arial"/>
              </a:rPr>
              <a:t>;</a:t>
            </a:r>
          </a:p>
          <a:p>
            <a:pPr marL="0" indent="0">
              <a:buNone/>
            </a:pPr>
            <a:r>
              <a:rPr lang="en-US" sz="1200">
                <a:solidFill>
                  <a:srgbClr val="0070C0"/>
                </a:solidFill>
                <a:cs typeface="Arial"/>
              </a:rPr>
              <a:t>int3</a:t>
            </a:r>
            <a:r>
              <a:rPr lang="en-US" sz="1200">
                <a:cs typeface="Arial"/>
              </a:rPr>
              <a:t> </a:t>
            </a:r>
            <a:r>
              <a:rPr lang="en-US" sz="1200" err="1">
                <a:cs typeface="Arial"/>
              </a:rPr>
              <a:t>posInt</a:t>
            </a:r>
            <a:r>
              <a:rPr lang="en-US" sz="1200">
                <a:cs typeface="Arial"/>
              </a:rPr>
              <a:t> = </a:t>
            </a:r>
            <a:r>
              <a:rPr lang="en-US" sz="1200">
                <a:solidFill>
                  <a:srgbClr val="0070C0"/>
                </a:solidFill>
                <a:cs typeface="Arial"/>
              </a:rPr>
              <a:t>int3</a:t>
            </a:r>
            <a:r>
              <a:rPr lang="en-US" sz="1200">
                <a:cs typeface="Arial"/>
              </a:rPr>
              <a:t>( </a:t>
            </a:r>
            <a:r>
              <a:rPr lang="en-US" sz="1200">
                <a:solidFill>
                  <a:schemeClr val="accent2"/>
                </a:solidFill>
                <a:cs typeface="Arial"/>
              </a:rPr>
              <a:t>floor</a:t>
            </a:r>
            <a:r>
              <a:rPr lang="en-US" sz="1200">
                <a:cs typeface="Arial"/>
              </a:rPr>
              <a:t>( </a:t>
            </a:r>
            <a:r>
              <a:rPr lang="en-US" sz="1200" err="1">
                <a:cs typeface="Arial"/>
              </a:rPr>
              <a:t>pos.xyz</a:t>
            </a:r>
            <a:r>
              <a:rPr lang="en-US" sz="1200">
                <a:cs typeface="Arial"/>
              </a:rPr>
              <a:t> / </a:t>
            </a:r>
            <a:r>
              <a:rPr lang="en-US" sz="1200" err="1">
                <a:cs typeface="Arial"/>
              </a:rPr>
              <a:t>cellSize</a:t>
            </a:r>
            <a:r>
              <a:rPr lang="en-US" sz="1200">
                <a:cs typeface="Arial"/>
              </a:rPr>
              <a:t> ) );			</a:t>
            </a:r>
          </a:p>
          <a:p>
            <a:r>
              <a:rPr lang="en-US" sz="1200" err="1">
                <a:solidFill>
                  <a:srgbClr val="0070C0"/>
                </a:solidFill>
                <a:cs typeface="Arial"/>
              </a:rPr>
              <a:t>uint</a:t>
            </a:r>
            <a:r>
              <a:rPr lang="en-US" sz="1200">
                <a:cs typeface="Arial"/>
              </a:rPr>
              <a:t> hash = </a:t>
            </a:r>
            <a:r>
              <a:rPr lang="en-US" sz="1200">
                <a:solidFill>
                  <a:schemeClr val="accent2"/>
                </a:solidFill>
                <a:cs typeface="Arial"/>
              </a:rPr>
              <a:t>Hash</a:t>
            </a:r>
            <a:r>
              <a:rPr lang="en-US" sz="1200">
                <a:cs typeface="Arial"/>
              </a:rPr>
              <a:t>( </a:t>
            </a:r>
            <a:r>
              <a:rPr lang="en-US" sz="1200" err="1">
                <a:cs typeface="Arial"/>
              </a:rPr>
              <a:t>lod</a:t>
            </a:r>
            <a:r>
              <a:rPr lang="en-US" sz="1200">
                <a:cs typeface="Arial"/>
              </a:rPr>
              <a:t> + </a:t>
            </a:r>
            <a:r>
              <a:rPr lang="en-US" sz="1200">
                <a:solidFill>
                  <a:schemeClr val="accent2"/>
                </a:solidFill>
                <a:cs typeface="Arial"/>
              </a:rPr>
              <a:t>Hash</a:t>
            </a:r>
            <a:r>
              <a:rPr lang="en-US" sz="1200">
                <a:cs typeface="Arial"/>
              </a:rPr>
              <a:t>( </a:t>
            </a:r>
            <a:r>
              <a:rPr lang="en-US" sz="1200" err="1">
                <a:cs typeface="Arial"/>
              </a:rPr>
              <a:t>posInt.z</a:t>
            </a:r>
            <a:r>
              <a:rPr lang="en-US" sz="1200">
                <a:cs typeface="Arial"/>
              </a:rPr>
              <a:t> + </a:t>
            </a:r>
            <a:r>
              <a:rPr lang="en-US" sz="1200">
                <a:solidFill>
                  <a:schemeClr val="accent2"/>
                </a:solidFill>
                <a:cs typeface="Arial"/>
              </a:rPr>
              <a:t>Hash</a:t>
            </a:r>
            <a:r>
              <a:rPr lang="en-US" sz="1200">
                <a:cs typeface="Arial"/>
              </a:rPr>
              <a:t>( </a:t>
            </a:r>
            <a:r>
              <a:rPr lang="en-US" sz="1200" err="1">
                <a:cs typeface="Arial"/>
              </a:rPr>
              <a:t>posInt.y</a:t>
            </a:r>
            <a:r>
              <a:rPr lang="en-US" sz="1200">
                <a:cs typeface="Arial"/>
              </a:rPr>
              <a:t> + </a:t>
            </a:r>
            <a:r>
              <a:rPr lang="en-US" sz="1200">
                <a:solidFill>
                  <a:schemeClr val="accent2"/>
                </a:solidFill>
                <a:cs typeface="Arial"/>
              </a:rPr>
              <a:t>Hash</a:t>
            </a:r>
            <a:r>
              <a:rPr lang="en-US" sz="1200">
                <a:cs typeface="Arial"/>
              </a:rPr>
              <a:t>( </a:t>
            </a:r>
            <a:r>
              <a:rPr lang="en-US" sz="1200" err="1">
                <a:cs typeface="Arial"/>
              </a:rPr>
              <a:t>posInt.x</a:t>
            </a:r>
            <a:r>
              <a:rPr lang="en-US" sz="1200">
                <a:cs typeface="Arial"/>
              </a:rPr>
              <a:t> ) ) ) );</a:t>
            </a:r>
          </a:p>
          <a:p>
            <a:r>
              <a:rPr lang="en-US" sz="1200" err="1">
                <a:solidFill>
                  <a:srgbClr val="0070C0"/>
                </a:solidFill>
                <a:cs typeface="Arial"/>
              </a:rPr>
              <a:t>uint</a:t>
            </a:r>
            <a:r>
              <a:rPr lang="en-US" sz="1200">
                <a:cs typeface="Arial"/>
              </a:rPr>
              <a:t> </a:t>
            </a:r>
            <a:r>
              <a:rPr lang="en-US" sz="1200" err="1">
                <a:cs typeface="Arial"/>
              </a:rPr>
              <a:t>hashIndex</a:t>
            </a:r>
            <a:r>
              <a:rPr lang="en-US" sz="1200">
                <a:cs typeface="Arial"/>
              </a:rPr>
              <a:t> =  hash % </a:t>
            </a:r>
            <a:r>
              <a:rPr lang="en-US" sz="1200">
                <a:solidFill>
                  <a:srgbClr val="92D050"/>
                </a:solidFill>
                <a:cs typeface="Arial"/>
              </a:rPr>
              <a:t>RAD_CACHE_MAX_NUM_CELLS</a:t>
            </a:r>
            <a:r>
              <a:rPr lang="en-US" sz="1200">
                <a:cs typeface="Arial"/>
              </a:rPr>
              <a:t>;</a:t>
            </a:r>
            <a:br>
              <a:rPr lang="en-US" sz="1200">
                <a:cs typeface="Arial"/>
              </a:rPr>
            </a:br>
            <a:br>
              <a:rPr lang="en-US" sz="1200">
                <a:cs typeface="Arial"/>
              </a:rPr>
            </a:br>
            <a:r>
              <a:rPr lang="en-US" sz="1200" err="1">
                <a:solidFill>
                  <a:schemeClr val="accent2"/>
                </a:solidFill>
                <a:cs typeface="Arial"/>
              </a:rPr>
              <a:t>atomicAddOut</a:t>
            </a:r>
            <a:r>
              <a:rPr lang="en-US" sz="1200">
                <a:cs typeface="Arial"/>
              </a:rPr>
              <a:t>( </a:t>
            </a:r>
            <a:r>
              <a:rPr lang="en-US" sz="1200" err="1">
                <a:solidFill>
                  <a:srgbClr val="00B0F0"/>
                </a:solidFill>
                <a:cs typeface="Arial"/>
              </a:rPr>
              <a:t>radCacheActiveCellsRW</a:t>
            </a:r>
            <a:r>
              <a:rPr lang="en-US" sz="1200">
                <a:cs typeface="Arial"/>
              </a:rPr>
              <a:t>[ </a:t>
            </a:r>
            <a:r>
              <a:rPr lang="en-US" sz="1200" err="1">
                <a:cs typeface="Arial"/>
              </a:rPr>
              <a:t>dispatchIndex</a:t>
            </a:r>
            <a:r>
              <a:rPr lang="en-US" sz="1200">
                <a:cs typeface="Arial"/>
              </a:rPr>
              <a:t> ], </a:t>
            </a:r>
            <a:r>
              <a:rPr lang="en-US" sz="1200" err="1">
                <a:solidFill>
                  <a:srgbClr val="0070C0"/>
                </a:solidFill>
                <a:cs typeface="Arial"/>
              </a:rPr>
              <a:t>uint</a:t>
            </a:r>
            <a:r>
              <a:rPr lang="en-US" sz="1200">
                <a:cs typeface="Arial"/>
              </a:rPr>
              <a:t>( 1 ), </a:t>
            </a:r>
            <a:r>
              <a:rPr lang="en-US" sz="1200" err="1">
                <a:cs typeface="Arial"/>
              </a:rPr>
              <a:t>numActiveCells</a:t>
            </a:r>
            <a:r>
              <a:rPr lang="en-US" sz="1200">
                <a:cs typeface="Arial"/>
              </a:rPr>
              <a:t> );</a:t>
            </a:r>
            <a:br>
              <a:rPr lang="en-US" sz="1200">
                <a:solidFill>
                  <a:srgbClr val="0070C0"/>
                </a:solidFill>
                <a:cs typeface="Arial"/>
              </a:rPr>
            </a:br>
            <a:r>
              <a:rPr lang="en-US" sz="1200" err="1">
                <a:solidFill>
                  <a:srgbClr val="00B0F0"/>
                </a:solidFill>
                <a:cs typeface="Arial"/>
              </a:rPr>
              <a:t>radCacheActiveCellsRW</a:t>
            </a:r>
            <a:r>
              <a:rPr lang="en-US" sz="1200">
                <a:cs typeface="Arial"/>
              </a:rPr>
              <a:t>[ </a:t>
            </a:r>
            <a:r>
              <a:rPr lang="en-US" sz="1200" err="1">
                <a:cs typeface="Arial"/>
              </a:rPr>
              <a:t>dispatchOffset</a:t>
            </a:r>
            <a:r>
              <a:rPr lang="en-US" sz="1200">
                <a:cs typeface="Arial"/>
              </a:rPr>
              <a:t> + </a:t>
            </a:r>
            <a:r>
              <a:rPr lang="en-US" sz="1200" err="1">
                <a:cs typeface="Arial"/>
              </a:rPr>
              <a:t>numActiveCells</a:t>
            </a:r>
            <a:r>
              <a:rPr lang="en-US" sz="1200">
                <a:cs typeface="Arial"/>
              </a:rPr>
              <a:t> ] = </a:t>
            </a:r>
            <a:r>
              <a:rPr lang="en-US" sz="1200" err="1">
                <a:cs typeface="Arial"/>
              </a:rPr>
              <a:t>hashIndex</a:t>
            </a:r>
            <a:r>
              <a:rPr lang="en-US" sz="1200">
                <a:cs typeface="Arial"/>
              </a:rPr>
              <a:t>;</a:t>
            </a:r>
          </a:p>
          <a:p>
            <a:r>
              <a:rPr lang="en-US" sz="1200" err="1">
                <a:solidFill>
                  <a:srgbClr val="00B0F0"/>
                </a:solidFill>
                <a:cs typeface="Arial"/>
              </a:rPr>
              <a:t>radCacheStateRW</a:t>
            </a:r>
            <a:r>
              <a:rPr lang="en-US" sz="1200">
                <a:cs typeface="Arial"/>
              </a:rPr>
              <a:t>[ </a:t>
            </a:r>
            <a:r>
              <a:rPr lang="en-US" sz="1200" err="1">
                <a:cs typeface="Arial"/>
              </a:rPr>
              <a:t>hashIndex</a:t>
            </a:r>
            <a:r>
              <a:rPr lang="en-US" sz="1200">
                <a:cs typeface="Arial"/>
              </a:rPr>
              <a:t> ] = </a:t>
            </a:r>
            <a:r>
              <a:rPr lang="en-US" sz="1200" err="1">
                <a:cs typeface="Arial"/>
              </a:rPr>
              <a:t>packedRayData</a:t>
            </a:r>
            <a:r>
              <a:rPr lang="en-US" sz="1200">
                <a:cs typeface="Arial"/>
              </a:rPr>
              <a:t>;</a:t>
            </a:r>
          </a:p>
          <a:p>
            <a:endParaRPr lang="en-US" sz="1200"/>
          </a:p>
        </p:txBody>
      </p:sp>
      <p:sp>
        <p:nvSpPr>
          <p:cNvPr id="10" name="TextBox 9">
            <a:extLst>
              <a:ext uri="{FF2B5EF4-FFF2-40B4-BE49-F238E27FC236}">
                <a16:creationId xmlns:a16="http://schemas.microsoft.com/office/drawing/2014/main" id="{DA354A1C-B44F-B324-0C72-A04054C2FBF9}"/>
              </a:ext>
            </a:extLst>
          </p:cNvPr>
          <p:cNvSpPr txBox="1"/>
          <p:nvPr/>
        </p:nvSpPr>
        <p:spPr>
          <a:xfrm>
            <a:off x="236539" y="5938090"/>
            <a:ext cx="2082800" cy="369332"/>
          </a:xfrm>
          <a:prstGeom prst="rect">
            <a:avLst/>
          </a:prstGeom>
          <a:solidFill>
            <a:schemeClr val="bg1">
              <a:alpha val="53000"/>
            </a:schemeClr>
          </a:solidFill>
        </p:spPr>
        <p:txBody>
          <a:bodyPr wrap="square" rtlCol="0">
            <a:spAutoFit/>
          </a:bodyPr>
          <a:lstStyle/>
          <a:p>
            <a:r>
              <a:rPr lang="en-US">
                <a:effectLst>
                  <a:outerShdw blurRad="38100" dist="38100" dir="2700000" algn="tl">
                    <a:srgbClr val="000000">
                      <a:alpha val="43137"/>
                    </a:srgbClr>
                  </a:outerShdw>
                </a:effectLst>
              </a:rPr>
              <a:t>Hash visualization</a:t>
            </a:r>
          </a:p>
        </p:txBody>
      </p:sp>
    </p:spTree>
    <p:extLst>
      <p:ext uri="{BB962C8B-B14F-4D97-AF65-F5344CB8AC3E}">
        <p14:creationId xmlns:p14="http://schemas.microsoft.com/office/powerpoint/2010/main" val="3426799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9B723-87CE-CF3B-D65B-EA951422EE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91EB5D-1650-0406-6F99-002DD2A6F793}"/>
              </a:ext>
            </a:extLst>
          </p:cNvPr>
          <p:cNvSpPr>
            <a:spLocks noGrp="1"/>
          </p:cNvSpPr>
          <p:nvPr>
            <p:ph type="title"/>
          </p:nvPr>
        </p:nvSpPr>
        <p:spPr/>
        <p:txBody>
          <a:bodyPr/>
          <a:lstStyle/>
          <a:p>
            <a:r>
              <a:rPr lang="en-US"/>
              <a:t>World Radiance Cache Update</a:t>
            </a:r>
          </a:p>
        </p:txBody>
      </p:sp>
      <p:sp>
        <p:nvSpPr>
          <p:cNvPr id="5" name="Content Placeholder 4">
            <a:extLst>
              <a:ext uri="{FF2B5EF4-FFF2-40B4-BE49-F238E27FC236}">
                <a16:creationId xmlns:a16="http://schemas.microsoft.com/office/drawing/2014/main" id="{CDEBE189-2CCB-EB6D-5C7E-8383C497D4F2}"/>
              </a:ext>
            </a:extLst>
          </p:cNvPr>
          <p:cNvSpPr>
            <a:spLocks noGrp="1"/>
          </p:cNvSpPr>
          <p:nvPr>
            <p:ph idx="1"/>
          </p:nvPr>
        </p:nvSpPr>
        <p:spPr>
          <a:xfrm>
            <a:off x="833558" y="762055"/>
            <a:ext cx="10515600" cy="5672761"/>
          </a:xfrm>
        </p:spPr>
        <p:txBody>
          <a:bodyPr vert="horz" lIns="91440" tIns="45720" rIns="91440" bIns="45720" rtlCol="0" anchor="t">
            <a:normAutofit/>
          </a:bodyPr>
          <a:lstStyle/>
          <a:p>
            <a:r>
              <a:rPr lang="en-US" sz="2000">
                <a:cs typeface="Arial"/>
              </a:rPr>
              <a:t>Shade each active cache entry</a:t>
            </a:r>
          </a:p>
          <a:p>
            <a:pPr marL="914400" lvl="1" indent="-457200"/>
            <a:r>
              <a:rPr lang="en-US" sz="1800">
                <a:cs typeface="Arial"/>
              </a:rPr>
              <a:t>Use active frame cell counters to setup indirect dispatches.</a:t>
            </a:r>
          </a:p>
          <a:p>
            <a:pPr marL="1371600" lvl="2" indent="-457200"/>
            <a:r>
              <a:rPr lang="en-US" sz="1400">
                <a:cs typeface="Arial"/>
              </a:rPr>
              <a:t>Async Indirect dispatch per shader.</a:t>
            </a:r>
          </a:p>
          <a:p>
            <a:pPr marL="914400" lvl="1" indent="-457200"/>
            <a:r>
              <a:rPr lang="en-US" sz="1800">
                <a:cs typeface="Arial"/>
              </a:rPr>
              <a:t>Use </a:t>
            </a:r>
            <a:r>
              <a:rPr lang="en-US" sz="1800" err="1">
                <a:cs typeface="Arial"/>
              </a:rPr>
              <a:t>rayID</a:t>
            </a:r>
            <a:r>
              <a:rPr lang="en-US" sz="1800">
                <a:cs typeface="Arial"/>
              </a:rPr>
              <a:t> + </a:t>
            </a:r>
            <a:r>
              <a:rPr lang="en-US" sz="1800" err="1">
                <a:cs typeface="Arial"/>
              </a:rPr>
              <a:t>probeID</a:t>
            </a:r>
            <a:r>
              <a:rPr lang="en-US" sz="1800">
                <a:cs typeface="Arial"/>
              </a:rPr>
              <a:t> + ray hit packed data to fetch required inputs.</a:t>
            </a:r>
          </a:p>
          <a:p>
            <a:pPr marL="914400" lvl="1" indent="-457200"/>
            <a:r>
              <a:rPr lang="en-US" sz="1800">
                <a:cs typeface="Arial"/>
              </a:rPr>
              <a:t>Mostly same code for lighting/shading loop as raster.</a:t>
            </a:r>
          </a:p>
          <a:p>
            <a:pPr marL="1371600" lvl="2" indent="-457200"/>
            <a:r>
              <a:rPr lang="en-US" sz="1400">
                <a:cs typeface="Arial"/>
              </a:rPr>
              <a:t>Previous frame irradiance volumes for multiple bounces.</a:t>
            </a:r>
          </a:p>
          <a:p>
            <a:pPr marL="914400" lvl="1" indent="-457200"/>
            <a:r>
              <a:rPr lang="en-US" sz="1800">
                <a:cs typeface="Arial"/>
              </a:rPr>
              <a:t>~20k cache entries updated per frame. Re-use for N frames.</a:t>
            </a:r>
          </a:p>
          <a:p>
            <a:pPr marL="0" indent="0">
              <a:buNone/>
            </a:pPr>
            <a:br>
              <a:rPr lang="en-US">
                <a:cs typeface="Arial"/>
              </a:rPr>
            </a:br>
            <a:br>
              <a:rPr lang="en-US">
                <a:cs typeface="Arial"/>
              </a:rPr>
            </a:br>
            <a:endParaRPr lang="en-US">
              <a:cs typeface="Arial"/>
            </a:endParaRPr>
          </a:p>
          <a:p>
            <a:pPr marL="457200" indent="-457200"/>
            <a:endParaRPr lang="en-US">
              <a:cs typeface="Arial"/>
            </a:endParaRPr>
          </a:p>
          <a:p>
            <a:pPr marL="457200" lvl="1" indent="0">
              <a:buNone/>
            </a:pPr>
            <a:endParaRPr lang="en-US">
              <a:cs typeface="Arial"/>
            </a:endParaRPr>
          </a:p>
        </p:txBody>
      </p:sp>
      <p:pic>
        <p:nvPicPr>
          <p:cNvPr id="13" name="Imagem 1">
            <a:extLst>
              <a:ext uri="{FF2B5EF4-FFF2-40B4-BE49-F238E27FC236}">
                <a16:creationId xmlns:a16="http://schemas.microsoft.com/office/drawing/2014/main" id="{5CABA815-3EF5-99C8-D30D-F606F76961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58426" y="2896374"/>
            <a:ext cx="6311452" cy="3392285"/>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E179B4B-8C8B-C708-25E2-37885A710B68}"/>
              </a:ext>
            </a:extLst>
          </p:cNvPr>
          <p:cNvSpPr txBox="1"/>
          <p:nvPr/>
        </p:nvSpPr>
        <p:spPr>
          <a:xfrm>
            <a:off x="2758426" y="5919327"/>
            <a:ext cx="2541843" cy="369332"/>
          </a:xfrm>
          <a:prstGeom prst="rect">
            <a:avLst/>
          </a:prstGeom>
          <a:solidFill>
            <a:schemeClr val="bg1">
              <a:alpha val="53000"/>
            </a:schemeClr>
          </a:solidFill>
        </p:spPr>
        <p:txBody>
          <a:bodyPr wrap="square" rtlCol="0">
            <a:spAutoFit/>
          </a:bodyPr>
          <a:lstStyle/>
          <a:p>
            <a:r>
              <a:rPr lang="en-US">
                <a:effectLst>
                  <a:outerShdw blurRad="38100" dist="38100" dir="2700000" algn="tl">
                    <a:srgbClr val="000000">
                      <a:alpha val="43137"/>
                    </a:srgbClr>
                  </a:outerShdw>
                </a:effectLst>
              </a:rPr>
              <a:t>World Radiance Cache </a:t>
            </a:r>
          </a:p>
        </p:txBody>
      </p:sp>
    </p:spTree>
    <p:extLst>
      <p:ext uri="{BB962C8B-B14F-4D97-AF65-F5344CB8AC3E}">
        <p14:creationId xmlns:p14="http://schemas.microsoft.com/office/powerpoint/2010/main" val="3082122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927E0-2FDD-F746-1EC6-BDF5727F51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F4F52C-3DE1-63F7-84E8-889E5EF36E3A}"/>
              </a:ext>
            </a:extLst>
          </p:cNvPr>
          <p:cNvSpPr>
            <a:spLocks noGrp="1"/>
          </p:cNvSpPr>
          <p:nvPr>
            <p:ph type="title"/>
          </p:nvPr>
        </p:nvSpPr>
        <p:spPr/>
        <p:txBody>
          <a:bodyPr/>
          <a:lstStyle/>
          <a:p>
            <a:r>
              <a:rPr lang="en-US" err="1"/>
              <a:t>idTech</a:t>
            </a:r>
            <a:r>
              <a:rPr lang="en-US"/>
              <a:t> 8 Global Illumination</a:t>
            </a:r>
          </a:p>
        </p:txBody>
      </p:sp>
      <p:sp>
        <p:nvSpPr>
          <p:cNvPr id="5" name="Content Placeholder 4">
            <a:extLst>
              <a:ext uri="{FF2B5EF4-FFF2-40B4-BE49-F238E27FC236}">
                <a16:creationId xmlns:a16="http://schemas.microsoft.com/office/drawing/2014/main" id="{2A7ADF14-ED3D-02F8-48B9-6E27420B89AE}"/>
              </a:ext>
            </a:extLst>
          </p:cNvPr>
          <p:cNvSpPr>
            <a:spLocks noGrp="1"/>
          </p:cNvSpPr>
          <p:nvPr>
            <p:ph idx="1"/>
          </p:nvPr>
        </p:nvSpPr>
        <p:spPr/>
        <p:txBody>
          <a:bodyPr vert="horz" lIns="91440" tIns="45720" rIns="91440" bIns="45720" rtlCol="0" anchor="t">
            <a:normAutofit/>
          </a:bodyPr>
          <a:lstStyle/>
          <a:p>
            <a:pPr marL="0" indent="0">
              <a:buNone/>
            </a:pPr>
            <a:endParaRPr lang="en-US">
              <a:cs typeface="Arial"/>
            </a:endParaRPr>
          </a:p>
          <a:p>
            <a:pPr marL="457200" indent="-457200"/>
            <a:endParaRPr lang="en-US">
              <a:cs typeface="Arial"/>
            </a:endParaRPr>
          </a:p>
          <a:p>
            <a:pPr marL="457200" lvl="1" indent="0">
              <a:buNone/>
            </a:pPr>
            <a:endParaRPr lang="en-US">
              <a:cs typeface="Arial"/>
            </a:endParaRPr>
          </a:p>
        </p:txBody>
      </p:sp>
      <p:pic>
        <p:nvPicPr>
          <p:cNvPr id="1028" name="Picture 4" descr="Indiana Jones and the Great Circle Path Tracing Benchmarks">
            <a:extLst>
              <a:ext uri="{FF2B5EF4-FFF2-40B4-BE49-F238E27FC236}">
                <a16:creationId xmlns:a16="http://schemas.microsoft.com/office/drawing/2014/main" id="{88843902-7B09-6CC8-2388-9A2B1C946FE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66787" y="743364"/>
            <a:ext cx="3533776" cy="19877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É o melhor jogo da Microsoft nesta geração&quot;: especialista do Digital  Foundry rasga elogios a Indiana Jones e O Grande Círculo">
            <a:extLst>
              <a:ext uri="{FF2B5EF4-FFF2-40B4-BE49-F238E27FC236}">
                <a16:creationId xmlns:a16="http://schemas.microsoft.com/office/drawing/2014/main" id="{C6ED009D-0447-843E-D683-720C8A2D2DC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74669" y="578460"/>
            <a:ext cx="3640669" cy="20478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DOOM: The Dark Ages on Steam">
            <a:extLst>
              <a:ext uri="{FF2B5EF4-FFF2-40B4-BE49-F238E27FC236}">
                <a16:creationId xmlns:a16="http://schemas.microsoft.com/office/drawing/2014/main" id="{EE38758F-F9AF-F013-DC93-DDE1AC61574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5812" y="3270237"/>
            <a:ext cx="4665132" cy="26733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DOOM: The Dark Ages but Doom Slayer is UNMASKED - YouTube">
            <a:extLst>
              <a:ext uri="{FF2B5EF4-FFF2-40B4-BE49-F238E27FC236}">
                <a16:creationId xmlns:a16="http://schemas.microsoft.com/office/drawing/2014/main" id="{AEBFFF67-63A0-60F8-EF1C-829140A7CB6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60494" y="2978992"/>
            <a:ext cx="5012269" cy="28194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Doom: The Dark Ages won't end the way you might assume | Eurogamer.net">
            <a:extLst>
              <a:ext uri="{FF2B5EF4-FFF2-40B4-BE49-F238E27FC236}">
                <a16:creationId xmlns:a16="http://schemas.microsoft.com/office/drawing/2014/main" id="{99821D83-63C3-D2A7-402E-8BD32A7AB45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181045" y="3331737"/>
            <a:ext cx="5225143" cy="2743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 video game screen shot of a giant creature&#10;&#10;AI-generated content may be incorrect.">
            <a:extLst>
              <a:ext uri="{FF2B5EF4-FFF2-40B4-BE49-F238E27FC236}">
                <a16:creationId xmlns:a16="http://schemas.microsoft.com/office/drawing/2014/main" id="{8396ED58-A9D1-EE9B-BE38-2B6DE041743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72287" y="3574204"/>
            <a:ext cx="4895850" cy="2653045"/>
          </a:xfrm>
          <a:prstGeom prst="rect">
            <a:avLst/>
          </a:prstGeom>
          <a:effectLst>
            <a:outerShdw blurRad="50800" dist="38100" dir="2700000" algn="tl" rotWithShape="0">
              <a:prstClr val="black">
                <a:alpha val="40000"/>
              </a:prstClr>
            </a:outerShdw>
          </a:effectLst>
        </p:spPr>
      </p:pic>
      <p:pic>
        <p:nvPicPr>
          <p:cNvPr id="1044" name="Picture 20" descr="Secret Areas Everyone Missed In Indiana Jones And The Great Circle">
            <a:extLst>
              <a:ext uri="{FF2B5EF4-FFF2-40B4-BE49-F238E27FC236}">
                <a16:creationId xmlns:a16="http://schemas.microsoft.com/office/drawing/2014/main" id="{BBDD27CD-8FC4-C4DE-329E-A1F02DE272D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905597" y="657096"/>
            <a:ext cx="4090794" cy="20453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Indiana Jones and the Great Circle Review">
            <a:extLst>
              <a:ext uri="{FF2B5EF4-FFF2-40B4-BE49-F238E27FC236}">
                <a16:creationId xmlns:a16="http://schemas.microsoft.com/office/drawing/2014/main" id="{EF86E3E3-FA3C-F3D3-8C9F-74E8FB665E2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241216" y="743364"/>
            <a:ext cx="3640669" cy="20552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762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6"/>
                                        </p:tgtEl>
                                        <p:attrNameLst>
                                          <p:attrName>style.visibility</p:attrName>
                                        </p:attrNameLst>
                                      </p:cBhvr>
                                      <p:to>
                                        <p:strVal val="visible"/>
                                      </p:to>
                                    </p:set>
                                    <p:animEffect transition="in" filter="fade">
                                      <p:cBhvr>
                                        <p:cTn id="15" dur="500"/>
                                        <p:tgtEl>
                                          <p:spTgt spid="1036"/>
                                        </p:tgtEl>
                                      </p:cBhvr>
                                    </p:animEffect>
                                  </p:childTnLst>
                                </p:cTn>
                              </p:par>
                              <p:par>
                                <p:cTn id="16" presetID="1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44"/>
                                        </p:tgtEl>
                                        <p:attrNameLst>
                                          <p:attrName>style.visibility</p:attrName>
                                        </p:attrNameLst>
                                      </p:cBhvr>
                                      <p:to>
                                        <p:strVal val="visible"/>
                                      </p:to>
                                    </p:set>
                                    <p:animEffect transition="in" filter="fade">
                                      <p:cBhvr>
                                        <p:cTn id="23" dur="500"/>
                                        <p:tgtEl>
                                          <p:spTgt spid="1044"/>
                                        </p:tgtEl>
                                      </p:cBhvr>
                                    </p:animEffect>
                                  </p:childTnLst>
                                </p:cTn>
                              </p:par>
                              <p:par>
                                <p:cTn id="24" presetID="10" presetClass="entr" presetSubtype="0" fill="hold" nodeType="withEffect">
                                  <p:stCondLst>
                                    <p:cond delay="0"/>
                                  </p:stCondLst>
                                  <p:childTnLst>
                                    <p:set>
                                      <p:cBhvr>
                                        <p:cTn id="25" dur="1" fill="hold">
                                          <p:stCondLst>
                                            <p:cond delay="0"/>
                                          </p:stCondLst>
                                        </p:cTn>
                                        <p:tgtEl>
                                          <p:spTgt spid="1040"/>
                                        </p:tgtEl>
                                        <p:attrNameLst>
                                          <p:attrName>style.visibility</p:attrName>
                                        </p:attrNameLst>
                                      </p:cBhvr>
                                      <p:to>
                                        <p:strVal val="visible"/>
                                      </p:to>
                                    </p:set>
                                    <p:animEffect transition="in" filter="fade">
                                      <p:cBhvr>
                                        <p:cTn id="26" dur="500"/>
                                        <p:tgtEl>
                                          <p:spTgt spid="10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42"/>
                                        </p:tgtEl>
                                        <p:attrNameLst>
                                          <p:attrName>style.visibility</p:attrName>
                                        </p:attrNameLst>
                                      </p:cBhvr>
                                      <p:to>
                                        <p:strVal val="visible"/>
                                      </p:to>
                                    </p:set>
                                    <p:animEffect transition="in" filter="fade">
                                      <p:cBhvr>
                                        <p:cTn id="31" dur="500"/>
                                        <p:tgtEl>
                                          <p:spTgt spid="1042"/>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6687-DCE4-2063-28C5-25E029F9AD1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8AE7C0-0D6C-877E-9CA3-947183D7AB62}"/>
              </a:ext>
            </a:extLst>
          </p:cNvPr>
          <p:cNvSpPr>
            <a:spLocks noGrp="1"/>
          </p:cNvSpPr>
          <p:nvPr>
            <p:ph type="title"/>
          </p:nvPr>
        </p:nvSpPr>
        <p:spPr/>
        <p:txBody>
          <a:bodyPr/>
          <a:lstStyle/>
          <a:p>
            <a:r>
              <a:rPr lang="en-US"/>
              <a:t>Irradiance Volumes Update</a:t>
            </a:r>
          </a:p>
        </p:txBody>
      </p:sp>
      <p:sp>
        <p:nvSpPr>
          <p:cNvPr id="5" name="Content Placeholder 4">
            <a:extLst>
              <a:ext uri="{FF2B5EF4-FFF2-40B4-BE49-F238E27FC236}">
                <a16:creationId xmlns:a16="http://schemas.microsoft.com/office/drawing/2014/main" id="{A02FD85D-EB7E-1810-3491-7A2EFF0CF327}"/>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a:cs typeface="Arial"/>
              </a:rPr>
              <a:t>1x Compute Dispatch</a:t>
            </a:r>
          </a:p>
          <a:p>
            <a:pPr marL="457200" indent="-457200"/>
            <a:r>
              <a:rPr lang="en-US" sz="2600">
                <a:cs typeface="Arial"/>
              </a:rPr>
              <a:t>Only process current frame volumes.</a:t>
            </a:r>
          </a:p>
          <a:p>
            <a:pPr marL="914400" lvl="1" indent="-457200"/>
            <a:r>
              <a:rPr lang="en-US" sz="2200">
                <a:cs typeface="Arial"/>
              </a:rPr>
              <a:t>8x8 thread group size </a:t>
            </a:r>
            <a:r>
              <a:rPr lang="en-US" sz="2200">
                <a:cs typeface="Arial"/>
                <a:sym typeface="Wingdings" panose="05000000000000000000" pitchFamily="2" charset="2"/>
              </a:rPr>
              <a:t> up to 64 </a:t>
            </a:r>
            <a:r>
              <a:rPr lang="en-US" sz="2200" err="1">
                <a:cs typeface="Arial"/>
                <a:sym typeface="Wingdings" panose="05000000000000000000" pitchFamily="2" charset="2"/>
              </a:rPr>
              <a:t>rayIDs</a:t>
            </a:r>
            <a:r>
              <a:rPr lang="en-US" sz="2200">
                <a:cs typeface="Arial"/>
                <a:sym typeface="Wingdings" panose="05000000000000000000" pitchFamily="2" charset="2"/>
              </a:rPr>
              <a:t>.</a:t>
            </a:r>
            <a:endParaRPr lang="en-US" sz="2200">
              <a:cs typeface="Arial"/>
            </a:endParaRPr>
          </a:p>
          <a:p>
            <a:pPr marL="457200" indent="-457200"/>
            <a:r>
              <a:rPr lang="en-US" sz="2600">
                <a:cs typeface="Arial"/>
              </a:rPr>
              <a:t>Load world radiance cache results</a:t>
            </a:r>
          </a:p>
          <a:p>
            <a:pPr marL="914400" lvl="1" indent="-457200"/>
            <a:r>
              <a:rPr lang="en-US" sz="2200">
                <a:cs typeface="Arial"/>
              </a:rPr>
              <a:t>Index via </a:t>
            </a:r>
            <a:r>
              <a:rPr lang="en-US" sz="2200" err="1">
                <a:cs typeface="Arial"/>
              </a:rPr>
              <a:t>probeID</a:t>
            </a:r>
            <a:r>
              <a:rPr lang="en-US" sz="2200">
                <a:cs typeface="Arial"/>
              </a:rPr>
              <a:t> and </a:t>
            </a:r>
            <a:r>
              <a:rPr lang="en-US" sz="2200" err="1">
                <a:cs typeface="Arial"/>
              </a:rPr>
              <a:t>rayID</a:t>
            </a:r>
            <a:r>
              <a:rPr lang="en-US" sz="2200">
                <a:cs typeface="Arial"/>
              </a:rPr>
              <a:t>.</a:t>
            </a:r>
            <a:endParaRPr lang="en-US" sz="1800">
              <a:cs typeface="Arial"/>
            </a:endParaRPr>
          </a:p>
          <a:p>
            <a:pPr marL="1371600" lvl="2" indent="-457200"/>
            <a:r>
              <a:rPr lang="en-US" sz="1800">
                <a:cs typeface="Arial"/>
              </a:rPr>
              <a:t>No hit ? Lookup sky.</a:t>
            </a:r>
          </a:p>
          <a:p>
            <a:pPr marL="1371600" lvl="2" indent="-457200"/>
            <a:r>
              <a:rPr lang="en-US" sz="1800">
                <a:cs typeface="Arial"/>
              </a:rPr>
              <a:t>Store into group shared memory.</a:t>
            </a:r>
          </a:p>
          <a:p>
            <a:pPr marL="914400" lvl="1" indent="-457200"/>
            <a:r>
              <a:rPr lang="en-US" sz="2200">
                <a:cs typeface="Arial"/>
              </a:rPr>
              <a:t>Compute irradiance for each texel </a:t>
            </a:r>
            <a:r>
              <a:rPr lang="en-US" baseline="-10000">
                <a:cs typeface="Arial"/>
              </a:rPr>
              <a:t>[Greger1998]</a:t>
            </a:r>
          </a:p>
          <a:p>
            <a:pPr marL="914400" lvl="1" indent="-457200"/>
            <a:r>
              <a:rPr lang="en-US" sz="2200">
                <a:cs typeface="Arial"/>
              </a:rPr>
              <a:t>Add previous frame.</a:t>
            </a:r>
          </a:p>
          <a:p>
            <a:pPr marL="457200" indent="-457200"/>
            <a:r>
              <a:rPr lang="en-US" sz="2600">
                <a:cs typeface="Arial"/>
              </a:rPr>
              <a:t>Store into probe image atlas</a:t>
            </a:r>
          </a:p>
          <a:p>
            <a:pPr marL="914400" lvl="1" indent="-457200"/>
            <a:r>
              <a:rPr lang="en-US" sz="2200">
                <a:cs typeface="Arial"/>
              </a:rPr>
              <a:t>Octahedron env mapping </a:t>
            </a:r>
            <a:r>
              <a:rPr lang="en-US" sz="2800" baseline="-10000">
                <a:cs typeface="Arial"/>
              </a:rPr>
              <a:t>[</a:t>
            </a:r>
            <a:r>
              <a:rPr lang="en-US" baseline="-10000"/>
              <a:t>Dachsbacher2008]</a:t>
            </a:r>
            <a:endParaRPr lang="en-US" sz="2800" baseline="-10000">
              <a:cs typeface="Arial"/>
            </a:endParaRPr>
          </a:p>
          <a:p>
            <a:pPr marL="914400" lvl="1" indent="-457200"/>
            <a:r>
              <a:rPr lang="en-US" sz="2200">
                <a:cs typeface="Arial"/>
              </a:rPr>
              <a:t>Similar storage to DDGI </a:t>
            </a:r>
            <a:r>
              <a:rPr lang="en-US" baseline="-10000">
                <a:cs typeface="Arial"/>
              </a:rPr>
              <a:t>[Majercik2019]</a:t>
            </a:r>
            <a:endParaRPr lang="en-US" sz="2200" baseline="-10000">
              <a:cs typeface="Arial"/>
            </a:endParaRPr>
          </a:p>
          <a:p>
            <a:pPr marL="1371600" lvl="2" indent="-457200"/>
            <a:r>
              <a:rPr lang="en-US" sz="1800">
                <a:cs typeface="Arial"/>
              </a:rPr>
              <a:t>RGB9E5 color + RG16F visibility.</a:t>
            </a:r>
          </a:p>
          <a:p>
            <a:pPr marL="914400" lvl="1" indent="-457200"/>
            <a:r>
              <a:rPr lang="en-US" sz="2200">
                <a:cs typeface="Arial"/>
              </a:rPr>
              <a:t>2560 x 1585.</a:t>
            </a:r>
          </a:p>
          <a:p>
            <a:pPr marL="914400" lvl="1" indent="-457200"/>
            <a:r>
              <a:rPr lang="en-US" sz="2200">
                <a:cs typeface="Arial"/>
              </a:rPr>
              <a:t>8x8 tiles </a:t>
            </a:r>
            <a:r>
              <a:rPr lang="en-US" sz="1600">
                <a:cs typeface="Arial"/>
              </a:rPr>
              <a:t>(10 x 10 with borders)</a:t>
            </a:r>
            <a:endParaRPr lang="en-US" sz="1500">
              <a:cs typeface="Arial"/>
            </a:endParaRPr>
          </a:p>
          <a:p>
            <a:pPr marL="914400" lvl="1" indent="-457200"/>
            <a:r>
              <a:rPr lang="en-US" sz="2200">
                <a:cs typeface="Arial"/>
              </a:rPr>
              <a:t>64 MB </a:t>
            </a:r>
            <a:r>
              <a:rPr lang="en-US" sz="1600">
                <a:cs typeface="Arial"/>
              </a:rPr>
              <a:t>(30MB lower specs)</a:t>
            </a:r>
          </a:p>
          <a:p>
            <a:pPr marL="914400" lvl="1" indent="-457200"/>
            <a:r>
              <a:rPr lang="en-US" sz="2200">
                <a:cs typeface="Arial"/>
              </a:rPr>
              <a:t>0.08ms </a:t>
            </a:r>
          </a:p>
          <a:p>
            <a:pPr marL="914400" lvl="1" indent="-457200"/>
            <a:endParaRPr lang="en-US" sz="1600">
              <a:cs typeface="Arial"/>
            </a:endParaRPr>
          </a:p>
          <a:p>
            <a:pPr marL="457200" indent="-457200"/>
            <a:endParaRPr lang="en-US">
              <a:cs typeface="Arial"/>
            </a:endParaRPr>
          </a:p>
          <a:p>
            <a:pPr marL="457200" lvl="1" indent="0">
              <a:buNone/>
            </a:pPr>
            <a:endParaRPr lang="en-US">
              <a:cs typeface="Arial"/>
            </a:endParaRPr>
          </a:p>
        </p:txBody>
      </p:sp>
      <p:pic>
        <p:nvPicPr>
          <p:cNvPr id="7" name="Picture 6">
            <a:extLst>
              <a:ext uri="{FF2B5EF4-FFF2-40B4-BE49-F238E27FC236}">
                <a16:creationId xmlns:a16="http://schemas.microsoft.com/office/drawing/2014/main" id="{B47BDA44-B99F-E2EE-83D7-4BAE27A691FB}"/>
              </a:ext>
            </a:extLst>
          </p:cNvPr>
          <p:cNvPicPr>
            <a:picLocks noChangeAspect="1"/>
          </p:cNvPicPr>
          <p:nvPr/>
        </p:nvPicPr>
        <p:blipFill>
          <a:blip r:embed="rId3"/>
          <a:stretch>
            <a:fillRect/>
          </a:stretch>
        </p:blipFill>
        <p:spPr>
          <a:xfrm>
            <a:off x="7465754" y="611702"/>
            <a:ext cx="4562751" cy="2817298"/>
          </a:xfrm>
          <a:prstGeom prst="rect">
            <a:avLst/>
          </a:prstGeom>
          <a:effectLst>
            <a:outerShdw blurRad="50800" dist="38100" dir="2700000" algn="tl" rotWithShape="0">
              <a:prstClr val="black">
                <a:alpha val="40000"/>
              </a:prstClr>
            </a:outerShdw>
          </a:effectLst>
        </p:spPr>
      </p:pic>
      <p:pic>
        <p:nvPicPr>
          <p:cNvPr id="2" name="Picture 1" descr="A screenshot of a video game&#10;&#10;AI-generated content may be incorrect.">
            <a:extLst>
              <a:ext uri="{FF2B5EF4-FFF2-40B4-BE49-F238E27FC236}">
                <a16:creationId xmlns:a16="http://schemas.microsoft.com/office/drawing/2014/main" id="{3281EA98-DB1F-E07A-5486-FA861D6BC9AF}"/>
              </a:ext>
            </a:extLst>
          </p:cNvPr>
          <p:cNvPicPr>
            <a:picLocks noChangeAspect="1"/>
          </p:cNvPicPr>
          <p:nvPr/>
        </p:nvPicPr>
        <p:blipFill>
          <a:blip r:embed="rId4"/>
          <a:srcRect l="-1" t="1" r="183" b="371"/>
          <a:stretch>
            <a:fillRect/>
          </a:stretch>
        </p:blipFill>
        <p:spPr>
          <a:xfrm>
            <a:off x="7469023" y="3498177"/>
            <a:ext cx="4559482" cy="2817458"/>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8698E69-4590-1E7F-EC21-08607599D2E7}"/>
              </a:ext>
            </a:extLst>
          </p:cNvPr>
          <p:cNvSpPr txBox="1"/>
          <p:nvPr/>
        </p:nvSpPr>
        <p:spPr>
          <a:xfrm>
            <a:off x="10344149" y="6042447"/>
            <a:ext cx="1744429" cy="307777"/>
          </a:xfrm>
          <a:prstGeom prst="rect">
            <a:avLst/>
          </a:prstGeom>
          <a:solidFill>
            <a:schemeClr val="bg1">
              <a:alpha val="53000"/>
            </a:schemeClr>
          </a:solidFill>
        </p:spPr>
        <p:txBody>
          <a:bodyPr wrap="square" rtlCol="0">
            <a:spAutoFit/>
          </a:bodyPr>
          <a:lstStyle/>
          <a:p>
            <a:pPr algn="r"/>
            <a:r>
              <a:rPr lang="en-US" sz="1400">
                <a:effectLst>
                  <a:outerShdw blurRad="38100" dist="38100" dir="2700000" algn="tl">
                    <a:srgbClr val="000000">
                      <a:alpha val="43137"/>
                    </a:srgbClr>
                  </a:outerShdw>
                </a:effectLst>
              </a:rPr>
              <a:t>Irradiance Volumes</a:t>
            </a:r>
          </a:p>
        </p:txBody>
      </p:sp>
      <p:sp>
        <p:nvSpPr>
          <p:cNvPr id="6" name="TextBox 5">
            <a:extLst>
              <a:ext uri="{FF2B5EF4-FFF2-40B4-BE49-F238E27FC236}">
                <a16:creationId xmlns:a16="http://schemas.microsoft.com/office/drawing/2014/main" id="{6603908C-0329-33C0-3719-343F767CCBAF}"/>
              </a:ext>
            </a:extLst>
          </p:cNvPr>
          <p:cNvSpPr txBox="1"/>
          <p:nvPr/>
        </p:nvSpPr>
        <p:spPr>
          <a:xfrm>
            <a:off x="10215563" y="3155811"/>
            <a:ext cx="1812942" cy="307777"/>
          </a:xfrm>
          <a:prstGeom prst="rect">
            <a:avLst/>
          </a:prstGeom>
          <a:solidFill>
            <a:schemeClr val="bg1">
              <a:alpha val="53000"/>
            </a:schemeClr>
          </a:solidFill>
        </p:spPr>
        <p:txBody>
          <a:bodyPr wrap="square" rtlCol="0">
            <a:spAutoFit/>
          </a:bodyPr>
          <a:lstStyle/>
          <a:p>
            <a:pPr algn="r"/>
            <a:r>
              <a:rPr lang="en-US" sz="1400">
                <a:effectLst>
                  <a:outerShdw blurRad="38100" dist="38100" dir="2700000" algn="tl">
                    <a:srgbClr val="000000">
                      <a:alpha val="43137"/>
                    </a:srgbClr>
                  </a:outerShdw>
                </a:effectLst>
              </a:rPr>
              <a:t>Probe Image Atlas</a:t>
            </a:r>
          </a:p>
        </p:txBody>
      </p:sp>
    </p:spTree>
    <p:extLst>
      <p:ext uri="{BB962C8B-B14F-4D97-AF65-F5344CB8AC3E}">
        <p14:creationId xmlns:p14="http://schemas.microsoft.com/office/powerpoint/2010/main" val="26127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Effect transition="in" filter="fade">
                                      <p:cBhvr>
                                        <p:cTn id="7" dur="500"/>
                                        <p:tgtEl>
                                          <p:spTgt spid="5">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0" end="10"/>
                                            </p:txEl>
                                          </p:spTgt>
                                        </p:tgtEl>
                                        <p:attrNameLst>
                                          <p:attrName>style.visibility</p:attrName>
                                        </p:attrNameLst>
                                      </p:cBhvr>
                                      <p:to>
                                        <p:strVal val="visible"/>
                                      </p:to>
                                    </p:set>
                                    <p:animEffect transition="in" filter="fade">
                                      <p:cBhvr>
                                        <p:cTn id="10" dur="500"/>
                                        <p:tgtEl>
                                          <p:spTgt spid="5">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animEffect transition="in" filter="fade">
                                      <p:cBhvr>
                                        <p:cTn id="13" dur="500"/>
                                        <p:tgtEl>
                                          <p:spTgt spid="5">
                                            <p:txEl>
                                              <p:pRg st="11" end="1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2" end="12"/>
                                            </p:txEl>
                                          </p:spTgt>
                                        </p:tgtEl>
                                        <p:attrNameLst>
                                          <p:attrName>style.visibility</p:attrName>
                                        </p:attrNameLst>
                                      </p:cBhvr>
                                      <p:to>
                                        <p:strVal val="visible"/>
                                      </p:to>
                                    </p:set>
                                    <p:animEffect transition="in" filter="fade">
                                      <p:cBhvr>
                                        <p:cTn id="16" dur="500"/>
                                        <p:tgtEl>
                                          <p:spTgt spid="5">
                                            <p:txEl>
                                              <p:pRg st="12" end="1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animEffect transition="in" filter="fade">
                                      <p:cBhvr>
                                        <p:cTn id="19" dur="500"/>
                                        <p:tgtEl>
                                          <p:spTgt spid="5">
                                            <p:txEl>
                                              <p:pRg st="13" end="1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4" end="14"/>
                                            </p:txEl>
                                          </p:spTgt>
                                        </p:tgtEl>
                                        <p:attrNameLst>
                                          <p:attrName>style.visibility</p:attrName>
                                        </p:attrNameLst>
                                      </p:cBhvr>
                                      <p:to>
                                        <p:strVal val="visible"/>
                                      </p:to>
                                    </p:set>
                                    <p:animEffect transition="in" filter="fade">
                                      <p:cBhvr>
                                        <p:cTn id="22" dur="500"/>
                                        <p:tgtEl>
                                          <p:spTgt spid="5">
                                            <p:txEl>
                                              <p:pRg st="14" end="1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15" end="15"/>
                                            </p:txEl>
                                          </p:spTgt>
                                        </p:tgtEl>
                                        <p:attrNameLst>
                                          <p:attrName>style.visibility</p:attrName>
                                        </p:attrNameLst>
                                      </p:cBhvr>
                                      <p:to>
                                        <p:strVal val="visible"/>
                                      </p:to>
                                    </p:set>
                                    <p:animEffect transition="in" filter="fade">
                                      <p:cBhvr>
                                        <p:cTn id="25" dur="500"/>
                                        <p:tgtEl>
                                          <p:spTgt spid="5">
                                            <p:txEl>
                                              <p:pRg st="15" end="1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6" end="16"/>
                                            </p:txEl>
                                          </p:spTgt>
                                        </p:tgtEl>
                                        <p:attrNameLst>
                                          <p:attrName>style.visibility</p:attrName>
                                        </p:attrNameLst>
                                      </p:cBhvr>
                                      <p:to>
                                        <p:strVal val="visible"/>
                                      </p:to>
                                    </p:set>
                                    <p:animEffect transition="in" filter="fade">
                                      <p:cBhvr>
                                        <p:cTn id="28"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D2B2F-A990-A66D-00D9-89971415A85C}"/>
            </a:ext>
          </a:extLst>
        </p:cNvPr>
        <p:cNvGrpSpPr/>
        <p:nvPr/>
      </p:nvGrpSpPr>
      <p:grpSpPr>
        <a:xfrm>
          <a:off x="0" y="0"/>
          <a:ext cx="0" cy="0"/>
          <a:chOff x="0" y="0"/>
          <a:chExt cx="0" cy="0"/>
        </a:xfrm>
      </p:grpSpPr>
      <p:pic>
        <p:nvPicPr>
          <p:cNvPr id="18" name="Picture 17" descr="A video game screen shot&#10;&#10;AI-generated content may be incorrect.">
            <a:extLst>
              <a:ext uri="{FF2B5EF4-FFF2-40B4-BE49-F238E27FC236}">
                <a16:creationId xmlns:a16="http://schemas.microsoft.com/office/drawing/2014/main" id="{A78A8529-01A3-CBA4-159A-B7AF8C178D6E}"/>
              </a:ext>
            </a:extLst>
          </p:cNvPr>
          <p:cNvPicPr>
            <a:picLocks noChangeAspect="1"/>
          </p:cNvPicPr>
          <p:nvPr/>
        </p:nvPicPr>
        <p:blipFill>
          <a:blip r:embed="rId3"/>
          <a:srcRect r="251" b="716"/>
          <a:stretch>
            <a:fillRect/>
          </a:stretch>
        </p:blipFill>
        <p:spPr>
          <a:xfrm>
            <a:off x="8187290" y="4447056"/>
            <a:ext cx="3410712" cy="1920240"/>
          </a:xfrm>
          <a:prstGeom prst="rect">
            <a:avLst/>
          </a:prstGeom>
          <a:effectLst>
            <a:outerShdw blurRad="50800" dist="38100" dir="2700000" algn="tl" rotWithShape="0">
              <a:prstClr val="black">
                <a:alpha val="40000"/>
              </a:prstClr>
            </a:outerShdw>
          </a:effectLst>
        </p:spPr>
      </p:pic>
      <p:pic>
        <p:nvPicPr>
          <p:cNvPr id="16" name="Picture 15" descr="A video game screen shot&#10;&#10;AI-generated content may be incorrect.">
            <a:extLst>
              <a:ext uri="{FF2B5EF4-FFF2-40B4-BE49-F238E27FC236}">
                <a16:creationId xmlns:a16="http://schemas.microsoft.com/office/drawing/2014/main" id="{87527BF3-E618-871C-2A3C-F39E5780C7AB}"/>
              </a:ext>
            </a:extLst>
          </p:cNvPr>
          <p:cNvPicPr>
            <a:picLocks noChangeAspect="1"/>
          </p:cNvPicPr>
          <p:nvPr/>
        </p:nvPicPr>
        <p:blipFill>
          <a:blip r:embed="rId4"/>
          <a:srcRect r="331" b="243"/>
          <a:stretch>
            <a:fillRect/>
          </a:stretch>
        </p:blipFill>
        <p:spPr>
          <a:xfrm>
            <a:off x="4565531" y="4447056"/>
            <a:ext cx="3410712" cy="1929384"/>
          </a:xfrm>
          <a:prstGeom prst="rect">
            <a:avLst/>
          </a:prstGeom>
          <a:effectLst>
            <a:outerShdw blurRad="50800" dist="38100" dir="2700000" algn="tl" rotWithShape="0">
              <a:prstClr val="black">
                <a:alpha val="40000"/>
              </a:prstClr>
            </a:outerShdw>
          </a:effectLst>
        </p:spPr>
      </p:pic>
      <p:pic>
        <p:nvPicPr>
          <p:cNvPr id="14" name="Picture 13" descr="A video game screen shot&#10;&#10;AI-generated content may be incorrect.">
            <a:extLst>
              <a:ext uri="{FF2B5EF4-FFF2-40B4-BE49-F238E27FC236}">
                <a16:creationId xmlns:a16="http://schemas.microsoft.com/office/drawing/2014/main" id="{D049AD0A-2C46-7682-8916-7E860DE34F67}"/>
              </a:ext>
            </a:extLst>
          </p:cNvPr>
          <p:cNvPicPr>
            <a:picLocks noChangeAspect="1"/>
          </p:cNvPicPr>
          <p:nvPr/>
        </p:nvPicPr>
        <p:blipFill>
          <a:blip r:embed="rId5"/>
          <a:srcRect r="295" b="233"/>
          <a:stretch>
            <a:fillRect/>
          </a:stretch>
        </p:blipFill>
        <p:spPr>
          <a:xfrm>
            <a:off x="964586" y="4474766"/>
            <a:ext cx="3364992" cy="1901952"/>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09CEAD31-B1A7-E0AB-78A6-DBC432FDE4D2}"/>
              </a:ext>
            </a:extLst>
          </p:cNvPr>
          <p:cNvSpPr>
            <a:spLocks noGrp="1"/>
          </p:cNvSpPr>
          <p:nvPr>
            <p:ph type="title"/>
          </p:nvPr>
        </p:nvSpPr>
        <p:spPr/>
        <p:txBody>
          <a:bodyPr/>
          <a:lstStyle/>
          <a:p>
            <a:r>
              <a:rPr lang="en-US"/>
              <a:t>Final Gather</a:t>
            </a:r>
          </a:p>
        </p:txBody>
      </p:sp>
      <p:sp>
        <p:nvSpPr>
          <p:cNvPr id="5" name="Content Placeholder 4">
            <a:extLst>
              <a:ext uri="{FF2B5EF4-FFF2-40B4-BE49-F238E27FC236}">
                <a16:creationId xmlns:a16="http://schemas.microsoft.com/office/drawing/2014/main" id="{09E82124-4FD8-D8E8-2DCF-B25CA02B6826}"/>
              </a:ext>
            </a:extLst>
          </p:cNvPr>
          <p:cNvSpPr>
            <a:spLocks noGrp="1"/>
          </p:cNvSpPr>
          <p:nvPr>
            <p:ph idx="1"/>
          </p:nvPr>
        </p:nvSpPr>
        <p:spPr>
          <a:xfrm>
            <a:off x="838200" y="694535"/>
            <a:ext cx="10515600" cy="5672761"/>
          </a:xfrm>
        </p:spPr>
        <p:txBody>
          <a:bodyPr vert="horz" lIns="91440" tIns="45720" rIns="91440" bIns="45720" rtlCol="0" anchor="t">
            <a:normAutofit/>
          </a:bodyPr>
          <a:lstStyle/>
          <a:p>
            <a:r>
              <a:rPr lang="en-US" sz="2000">
                <a:cs typeface="Arial"/>
              </a:rPr>
              <a:t>Final Gather</a:t>
            </a:r>
          </a:p>
          <a:p>
            <a:pPr marL="914400" lvl="1" indent="-457200"/>
            <a:r>
              <a:rPr lang="en-US" sz="1800">
                <a:cs typeface="Arial"/>
              </a:rPr>
              <a:t>1 ray per pixel.</a:t>
            </a:r>
          </a:p>
          <a:p>
            <a:pPr marL="1371600" lvl="2" indent="-457200"/>
            <a:r>
              <a:rPr lang="en-US" sz="1400">
                <a:cs typeface="Arial"/>
              </a:rPr>
              <a:t>Resolution tied to quality setting</a:t>
            </a:r>
          </a:p>
          <a:p>
            <a:pPr marL="1828800" lvl="3" indent="-457200"/>
            <a:r>
              <a:rPr lang="en-US" sz="1400">
                <a:cs typeface="Arial"/>
              </a:rPr>
              <a:t>(½) x (½) or (¼) x (¼)</a:t>
            </a:r>
          </a:p>
          <a:p>
            <a:pPr marL="914400" lvl="1" indent="-457200"/>
            <a:r>
              <a:rPr lang="en-US" sz="1800">
                <a:cs typeface="Arial"/>
              </a:rPr>
              <a:t>First cache is screen space</a:t>
            </a:r>
          </a:p>
          <a:p>
            <a:pPr marL="1371600" lvl="2" indent="-457200"/>
            <a:r>
              <a:rPr lang="en-US" sz="1600" i="1">
                <a:cs typeface="Arial"/>
              </a:rPr>
              <a:t>Hit inside frustum + </a:t>
            </a:r>
            <a:r>
              <a:rPr lang="en-US" sz="1600" i="1" err="1">
                <a:cs typeface="Arial"/>
              </a:rPr>
              <a:t>unnocluded</a:t>
            </a:r>
            <a:r>
              <a:rPr lang="en-US" sz="1600" i="1">
                <a:cs typeface="Arial"/>
              </a:rPr>
              <a:t> ?</a:t>
            </a:r>
          </a:p>
          <a:p>
            <a:pPr marL="914400" lvl="1" indent="-457200"/>
            <a:r>
              <a:rPr lang="en-US" sz="1800">
                <a:cs typeface="Arial"/>
              </a:rPr>
              <a:t>Second cache is world radiance</a:t>
            </a:r>
          </a:p>
          <a:p>
            <a:pPr marL="1371600" lvl="2" indent="-457200"/>
            <a:r>
              <a:rPr lang="en-US" sz="1600" i="1">
                <a:cs typeface="Arial"/>
              </a:rPr>
              <a:t>Ray hit has valid cache ?</a:t>
            </a:r>
            <a:endParaRPr lang="en-US" sz="1600">
              <a:cs typeface="Arial"/>
            </a:endParaRPr>
          </a:p>
          <a:p>
            <a:pPr marL="914400" lvl="1" indent="-457200"/>
            <a:r>
              <a:rPr lang="en-US" sz="1800">
                <a:cs typeface="Arial"/>
              </a:rPr>
              <a:t>Last cache</a:t>
            </a:r>
          </a:p>
          <a:p>
            <a:pPr marL="1371600" lvl="2" indent="-457200"/>
            <a:r>
              <a:rPr lang="en-US" sz="1400">
                <a:cs typeface="Arial"/>
              </a:rPr>
              <a:t>Fallback to irradiance volumes.</a:t>
            </a:r>
          </a:p>
          <a:p>
            <a:pPr marL="914400" lvl="1" indent="-457200"/>
            <a:r>
              <a:rPr lang="en-US" sz="1800">
                <a:cs typeface="Arial"/>
              </a:rPr>
              <a:t>Store result in 2-Band SH</a:t>
            </a:r>
          </a:p>
          <a:p>
            <a:pPr marL="1371600" lvl="2" indent="-457200"/>
            <a:r>
              <a:rPr lang="en-US" sz="1400" i="1">
                <a:cs typeface="Arial"/>
              </a:rPr>
              <a:t>3 x RGBA16F ( R = L0, GBA = L1 )</a:t>
            </a:r>
          </a:p>
          <a:p>
            <a:pPr marL="1371600" lvl="2" indent="-457200"/>
            <a:r>
              <a:rPr lang="en-US" sz="1400" i="1">
                <a:cs typeface="Arial"/>
              </a:rPr>
              <a:t>Each pixel =</a:t>
            </a:r>
            <a:r>
              <a:rPr lang="en-US" sz="1400" i="1">
                <a:cs typeface="Arial"/>
                <a:sym typeface="Wingdings" panose="05000000000000000000" pitchFamily="2" charset="2"/>
              </a:rPr>
              <a:t> irradiance probe</a:t>
            </a:r>
            <a:endParaRPr lang="en-US" sz="1400" i="1">
              <a:cs typeface="Arial"/>
            </a:endParaRPr>
          </a:p>
          <a:p>
            <a:pPr marL="457200" indent="-457200"/>
            <a:endParaRPr lang="en-US" sz="2400">
              <a:cs typeface="Arial"/>
            </a:endParaRPr>
          </a:p>
          <a:p>
            <a:pPr marL="457200" lvl="1" indent="0">
              <a:buNone/>
            </a:pPr>
            <a:endParaRPr lang="en-US" sz="2000">
              <a:cs typeface="Arial"/>
            </a:endParaRPr>
          </a:p>
        </p:txBody>
      </p:sp>
      <p:sp>
        <p:nvSpPr>
          <p:cNvPr id="10" name="TextBox 9">
            <a:extLst>
              <a:ext uri="{FF2B5EF4-FFF2-40B4-BE49-F238E27FC236}">
                <a16:creationId xmlns:a16="http://schemas.microsoft.com/office/drawing/2014/main" id="{23FDD07D-5259-31ED-BF55-9D097BC91D8E}"/>
              </a:ext>
            </a:extLst>
          </p:cNvPr>
          <p:cNvSpPr txBox="1"/>
          <p:nvPr/>
        </p:nvSpPr>
        <p:spPr>
          <a:xfrm>
            <a:off x="931330" y="6104154"/>
            <a:ext cx="889263"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SH R</a:t>
            </a:r>
          </a:p>
        </p:txBody>
      </p:sp>
      <p:sp>
        <p:nvSpPr>
          <p:cNvPr id="11" name="TextBox 10">
            <a:extLst>
              <a:ext uri="{FF2B5EF4-FFF2-40B4-BE49-F238E27FC236}">
                <a16:creationId xmlns:a16="http://schemas.microsoft.com/office/drawing/2014/main" id="{34BB4228-7240-3EF7-7478-CD9AAA81E5B0}"/>
              </a:ext>
            </a:extLst>
          </p:cNvPr>
          <p:cNvSpPr txBox="1"/>
          <p:nvPr/>
        </p:nvSpPr>
        <p:spPr>
          <a:xfrm>
            <a:off x="4552830" y="6104153"/>
            <a:ext cx="889263"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SH G</a:t>
            </a:r>
          </a:p>
        </p:txBody>
      </p:sp>
      <p:sp>
        <p:nvSpPr>
          <p:cNvPr id="12" name="TextBox 11">
            <a:extLst>
              <a:ext uri="{FF2B5EF4-FFF2-40B4-BE49-F238E27FC236}">
                <a16:creationId xmlns:a16="http://schemas.microsoft.com/office/drawing/2014/main" id="{41A2E752-9FAA-6650-FC40-B7C525928EBC}"/>
              </a:ext>
            </a:extLst>
          </p:cNvPr>
          <p:cNvSpPr txBox="1"/>
          <p:nvPr/>
        </p:nvSpPr>
        <p:spPr>
          <a:xfrm>
            <a:off x="8187290" y="6104152"/>
            <a:ext cx="889263"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SH B</a:t>
            </a:r>
          </a:p>
        </p:txBody>
      </p:sp>
      <p:pic>
        <p:nvPicPr>
          <p:cNvPr id="3" name="Picture 2" descr="A video game screen of a video game&#10;&#10;AI-generated content may be incorrect.">
            <a:extLst>
              <a:ext uri="{FF2B5EF4-FFF2-40B4-BE49-F238E27FC236}">
                <a16:creationId xmlns:a16="http://schemas.microsoft.com/office/drawing/2014/main" id="{582A8432-F287-DA96-9F8C-BD98A4128A00}"/>
              </a:ext>
            </a:extLst>
          </p:cNvPr>
          <p:cNvPicPr>
            <a:picLocks noChangeAspect="1"/>
          </p:cNvPicPr>
          <p:nvPr/>
        </p:nvPicPr>
        <p:blipFill>
          <a:blip r:embed="rId6"/>
          <a:srcRect r="118" b="400"/>
          <a:stretch>
            <a:fillRect/>
          </a:stretch>
        </p:blipFill>
        <p:spPr>
          <a:xfrm>
            <a:off x="5833376" y="729563"/>
            <a:ext cx="6174548" cy="34803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1212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837A6-608E-AA92-EE32-5542490A88F1}"/>
            </a:ext>
          </a:extLst>
        </p:cNvPr>
        <p:cNvGrpSpPr/>
        <p:nvPr/>
      </p:nvGrpSpPr>
      <p:grpSpPr>
        <a:xfrm>
          <a:off x="0" y="0"/>
          <a:ext cx="0" cy="0"/>
          <a:chOff x="0" y="0"/>
          <a:chExt cx="0" cy="0"/>
        </a:xfrm>
      </p:grpSpPr>
      <p:pic>
        <p:nvPicPr>
          <p:cNvPr id="3" name="Picture 2" descr="A video game screen shot of a person holding an object&#10;&#10;AI-generated content may be incorrect.">
            <a:extLst>
              <a:ext uri="{FF2B5EF4-FFF2-40B4-BE49-F238E27FC236}">
                <a16:creationId xmlns:a16="http://schemas.microsoft.com/office/drawing/2014/main" id="{34094093-FF3A-5239-B523-9536D69111FC}"/>
              </a:ext>
            </a:extLst>
          </p:cNvPr>
          <p:cNvPicPr>
            <a:picLocks noChangeAspect="1"/>
          </p:cNvPicPr>
          <p:nvPr/>
        </p:nvPicPr>
        <p:blipFill>
          <a:blip r:embed="rId3"/>
          <a:srcRect r="227" b="456"/>
          <a:stretch>
            <a:fillRect/>
          </a:stretch>
        </p:blipFill>
        <p:spPr>
          <a:xfrm>
            <a:off x="8037326" y="495992"/>
            <a:ext cx="4014216" cy="2843784"/>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F817E322-3B73-6F83-ADE1-53C6BAB61E5C}"/>
              </a:ext>
            </a:extLst>
          </p:cNvPr>
          <p:cNvSpPr>
            <a:spLocks noGrp="1"/>
          </p:cNvSpPr>
          <p:nvPr>
            <p:ph type="title"/>
          </p:nvPr>
        </p:nvSpPr>
        <p:spPr/>
        <p:txBody>
          <a:bodyPr/>
          <a:lstStyle/>
          <a:p>
            <a:r>
              <a:rPr lang="en-US"/>
              <a:t>Denoise + Upscale</a:t>
            </a:r>
          </a:p>
        </p:txBody>
      </p:sp>
      <p:sp>
        <p:nvSpPr>
          <p:cNvPr id="5" name="Content Placeholder 4">
            <a:extLst>
              <a:ext uri="{FF2B5EF4-FFF2-40B4-BE49-F238E27FC236}">
                <a16:creationId xmlns:a16="http://schemas.microsoft.com/office/drawing/2014/main" id="{DAC802E9-11CE-EA13-5D89-50F880AD62EA}"/>
              </a:ext>
            </a:extLst>
          </p:cNvPr>
          <p:cNvSpPr>
            <a:spLocks noGrp="1"/>
          </p:cNvSpPr>
          <p:nvPr>
            <p:ph idx="1"/>
          </p:nvPr>
        </p:nvSpPr>
        <p:spPr/>
        <p:txBody>
          <a:bodyPr vert="horz" lIns="91440" tIns="45720" rIns="91440" bIns="45720" rtlCol="0" anchor="t">
            <a:normAutofit/>
          </a:bodyPr>
          <a:lstStyle/>
          <a:p>
            <a:pPr marL="457200" indent="-457200"/>
            <a:r>
              <a:rPr lang="en-US" sz="1800">
                <a:cs typeface="Arial"/>
              </a:rPr>
              <a:t>Spatial Denoise Passes</a:t>
            </a:r>
          </a:p>
          <a:p>
            <a:pPr marL="914400" lvl="1" indent="-457200"/>
            <a:r>
              <a:rPr lang="en-US" sz="1600">
                <a:cs typeface="Arial"/>
              </a:rPr>
              <a:t>Done at final gather resolution.</a:t>
            </a:r>
          </a:p>
          <a:p>
            <a:pPr marL="914400" lvl="1" indent="-457200"/>
            <a:r>
              <a:rPr lang="en-US" sz="1600">
                <a:cs typeface="Arial"/>
              </a:rPr>
              <a:t>Separable “bilateral” gaussian.</a:t>
            </a:r>
          </a:p>
          <a:p>
            <a:pPr marL="1371600" lvl="2" indent="-457200"/>
            <a:r>
              <a:rPr lang="en-US" sz="1400">
                <a:cs typeface="Arial"/>
              </a:rPr>
              <a:t>Pre-load to group shared memory / FP16.</a:t>
            </a:r>
          </a:p>
          <a:p>
            <a:pPr marL="1371600" lvl="2" indent="-457200"/>
            <a:r>
              <a:rPr lang="en-US" sz="1400">
                <a:cs typeface="Arial"/>
              </a:rPr>
              <a:t>Weight by normal/depth </a:t>
            </a:r>
            <a:r>
              <a:rPr lang="en-US" sz="1600" baseline="-10000">
                <a:cs typeface="Arial"/>
              </a:rPr>
              <a:t>[Sloan2007][Yang2008]</a:t>
            </a:r>
          </a:p>
          <a:p>
            <a:pPr marL="914400" lvl="2" indent="0">
              <a:buNone/>
            </a:pPr>
            <a:r>
              <a:rPr lang="en-US" sz="1400">
                <a:cs typeface="Arial"/>
              </a:rPr>
              <a:t>and hit distance deltas.</a:t>
            </a:r>
          </a:p>
          <a:p>
            <a:pPr marL="457200" indent="-457200"/>
            <a:r>
              <a:rPr lang="en-US" sz="1800">
                <a:cs typeface="Arial"/>
              </a:rPr>
              <a:t>Bilateral Upscale Pass</a:t>
            </a:r>
          </a:p>
          <a:p>
            <a:pPr marL="914400" lvl="1" indent="-457200"/>
            <a:r>
              <a:rPr lang="en-US" sz="1600">
                <a:cs typeface="Arial"/>
              </a:rPr>
              <a:t>4 taps </a:t>
            </a:r>
            <a:r>
              <a:rPr lang="en-US" sz="1600" err="1">
                <a:cs typeface="Arial"/>
              </a:rPr>
              <a:t>poisson</a:t>
            </a:r>
            <a:r>
              <a:rPr lang="en-US" sz="1600">
                <a:cs typeface="Arial"/>
              </a:rPr>
              <a:t>.</a:t>
            </a:r>
          </a:p>
          <a:p>
            <a:pPr marL="1371600" lvl="2" indent="-457200"/>
            <a:r>
              <a:rPr lang="en-US" sz="1400">
                <a:cs typeface="Arial"/>
              </a:rPr>
              <a:t>Weight by normal/depth </a:t>
            </a:r>
            <a:r>
              <a:rPr lang="en-US" sz="1600" baseline="-10000">
                <a:cs typeface="Arial"/>
              </a:rPr>
              <a:t>[Sloan2007][Yang2008]</a:t>
            </a:r>
          </a:p>
          <a:p>
            <a:pPr marL="914400" lvl="1" indent="-457200"/>
            <a:r>
              <a:rPr lang="en-US" sz="1600">
                <a:cs typeface="Arial"/>
              </a:rPr>
              <a:t>Temporal filter </a:t>
            </a:r>
            <a:r>
              <a:rPr lang="en-US" sz="1600" baseline="-10000">
                <a:cs typeface="Arial"/>
              </a:rPr>
              <a:t>[Mattausch2010]</a:t>
            </a:r>
          </a:p>
          <a:p>
            <a:pPr marL="1371600" lvl="2" indent="-457200"/>
            <a:r>
              <a:rPr lang="en-US" sz="1400">
                <a:cs typeface="Arial"/>
              </a:rPr>
              <a:t>Valid fragment frame counter </a:t>
            </a:r>
          </a:p>
          <a:p>
            <a:pPr marL="914400" lvl="1" indent="-457200"/>
            <a:r>
              <a:rPr lang="en-US" sz="1600">
                <a:cs typeface="Arial"/>
              </a:rPr>
              <a:t>RGB9E5 </a:t>
            </a:r>
            <a:r>
              <a:rPr lang="en-US" sz="1200">
                <a:cs typeface="Arial"/>
              </a:rPr>
              <a:t>(or RGBA16F)</a:t>
            </a:r>
            <a:endParaRPr lang="en-US" sz="1100">
              <a:cs typeface="Arial"/>
            </a:endParaRPr>
          </a:p>
          <a:p>
            <a:endParaRPr lang="en-US" sz="1600" b="1" i="1">
              <a:cs typeface="Arial"/>
            </a:endParaRPr>
          </a:p>
          <a:p>
            <a:endParaRPr lang="en-US" sz="1400">
              <a:cs typeface="Arial"/>
            </a:endParaRPr>
          </a:p>
        </p:txBody>
      </p:sp>
      <p:sp>
        <p:nvSpPr>
          <p:cNvPr id="9" name="TextBox 8">
            <a:extLst>
              <a:ext uri="{FF2B5EF4-FFF2-40B4-BE49-F238E27FC236}">
                <a16:creationId xmlns:a16="http://schemas.microsoft.com/office/drawing/2014/main" id="{85189EBD-F04C-6D30-E003-011F88D80B39}"/>
              </a:ext>
            </a:extLst>
          </p:cNvPr>
          <p:cNvSpPr txBox="1"/>
          <p:nvPr/>
        </p:nvSpPr>
        <p:spPr>
          <a:xfrm>
            <a:off x="8037326" y="3075800"/>
            <a:ext cx="889263"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SH R</a:t>
            </a:r>
          </a:p>
        </p:txBody>
      </p:sp>
      <p:pic>
        <p:nvPicPr>
          <p:cNvPr id="8" name="Picture 7" descr="A video game screen shot of a statue&#10;&#10;AI-generated content may be incorrect.">
            <a:extLst>
              <a:ext uri="{FF2B5EF4-FFF2-40B4-BE49-F238E27FC236}">
                <a16:creationId xmlns:a16="http://schemas.microsoft.com/office/drawing/2014/main" id="{5022B172-19C6-9258-D149-7FE50A167EB6}"/>
              </a:ext>
            </a:extLst>
          </p:cNvPr>
          <p:cNvPicPr>
            <a:picLocks noChangeAspect="1"/>
          </p:cNvPicPr>
          <p:nvPr/>
        </p:nvPicPr>
        <p:blipFill>
          <a:blip r:embed="rId4"/>
          <a:srcRect r="227" b="456"/>
          <a:stretch>
            <a:fillRect/>
          </a:stretch>
        </p:blipFill>
        <p:spPr>
          <a:xfrm>
            <a:off x="8037326" y="3467100"/>
            <a:ext cx="4014216" cy="2843784"/>
          </a:xfrm>
          <a:prstGeom prst="rect">
            <a:avLst/>
          </a:prstGeom>
          <a:effectLst>
            <a:outerShdw blurRad="50800" dist="38100" dir="2700000" algn="tl" rotWithShape="0">
              <a:prstClr val="black">
                <a:alpha val="40000"/>
              </a:prstClr>
            </a:outerShdw>
          </a:effectLst>
        </p:spPr>
      </p:pic>
      <p:pic>
        <p:nvPicPr>
          <p:cNvPr id="6" name="Picture 5" descr="A red room with a statue&#10;&#10;AI-generated content may be incorrect.">
            <a:extLst>
              <a:ext uri="{FF2B5EF4-FFF2-40B4-BE49-F238E27FC236}">
                <a16:creationId xmlns:a16="http://schemas.microsoft.com/office/drawing/2014/main" id="{6ADEA812-8216-DBBF-FD58-DF522526269D}"/>
              </a:ext>
            </a:extLst>
          </p:cNvPr>
          <p:cNvPicPr>
            <a:picLocks noChangeAspect="1"/>
          </p:cNvPicPr>
          <p:nvPr/>
        </p:nvPicPr>
        <p:blipFill>
          <a:blip r:embed="rId5"/>
          <a:stretch>
            <a:fillRect/>
          </a:stretch>
        </p:blipFill>
        <p:spPr>
          <a:xfrm>
            <a:off x="4154675" y="4463440"/>
            <a:ext cx="3406058" cy="184744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CC3FE40-8D19-8ECB-8C83-315277DC628B}"/>
                  </a:ext>
                </a:extLst>
              </p:cNvPr>
              <p:cNvSpPr txBox="1"/>
              <p:nvPr/>
            </p:nvSpPr>
            <p:spPr>
              <a:xfrm>
                <a:off x="279474" y="4700980"/>
                <a:ext cx="3398608" cy="1372363"/>
              </a:xfrm>
              <a:prstGeom prst="rect">
                <a:avLst/>
              </a:prstGeom>
              <a:solidFill>
                <a:schemeClr val="bg1">
                  <a:alpha val="45000"/>
                </a:schemeClr>
              </a:solidFill>
              <a:effectLst>
                <a:outerShdw blurRad="50800" dist="38100" dir="2700000" algn="tl" rotWithShape="0">
                  <a:prstClr val="black">
                    <a:alpha val="40000"/>
                  </a:prstClr>
                </a:outerShdw>
              </a:effectLst>
            </p:spPr>
            <p:txBody>
              <a:bodyPr wrap="square" rtlCol="0" anchor="ctr">
                <a:spAutoFit/>
              </a:bodyPr>
              <a:lstStyle/>
              <a:p>
                <a:endParaRPr lang="en-US" sz="1200" b="1" i="1">
                  <a:latin typeface="Cambria Math" panose="02040503050406030204" pitchFamily="18" charset="0"/>
                  <a:cs typeface="Arial"/>
                </a:endParaRPr>
              </a:p>
              <a:p>
                <a:pPr/>
                <a14:m>
                  <m:oMathPara xmlns:m="http://schemas.openxmlformats.org/officeDocument/2006/math">
                    <m:oMathParaPr>
                      <m:jc m:val="left"/>
                    </m:oMathParaPr>
                    <m:oMath xmlns:m="http://schemas.openxmlformats.org/officeDocument/2006/math">
                      <m:sSub>
                        <m:sSubPr>
                          <m:ctrlPr>
                            <a:rPr lang="en-US" sz="1200" b="1" i="1">
                              <a:latin typeface="Cambria Math" panose="02040503050406030204" pitchFamily="18" charset="0"/>
                              <a:cs typeface="Arial"/>
                            </a:rPr>
                          </m:ctrlPr>
                        </m:sSubPr>
                        <m:e>
                          <m:r>
                            <a:rPr lang="en-US" sz="1200" b="1" i="1">
                              <a:latin typeface="Cambria Math" panose="02040503050406030204" pitchFamily="18" charset="0"/>
                              <a:cs typeface="Arial"/>
                            </a:rPr>
                            <m:t>𝑵𝒆𝒘</m:t>
                          </m:r>
                        </m:e>
                        <m:sub>
                          <m:r>
                            <a:rPr lang="en-US" sz="1200" b="1" i="1">
                              <a:latin typeface="Cambria Math" panose="02040503050406030204" pitchFamily="18" charset="0"/>
                              <a:cs typeface="Arial"/>
                            </a:rPr>
                            <m:t>𝒕</m:t>
                          </m:r>
                          <m:r>
                            <a:rPr lang="en-US" sz="1200" b="1" i="1">
                              <a:latin typeface="Cambria Math" panose="02040503050406030204" pitchFamily="18" charset="0"/>
                              <a:ea typeface="Cambria Math" panose="02040503050406030204" pitchFamily="18" charset="0"/>
                              <a:cs typeface="Arial"/>
                            </a:rPr>
                            <m:t>+</m:t>
                          </m:r>
                          <m:r>
                            <a:rPr lang="en-US" sz="1200" b="1" i="1">
                              <a:latin typeface="Cambria Math" panose="02040503050406030204" pitchFamily="18" charset="0"/>
                              <a:ea typeface="Cambria Math" panose="02040503050406030204" pitchFamily="18" charset="0"/>
                              <a:cs typeface="Arial"/>
                            </a:rPr>
                            <m:t>𝟏</m:t>
                          </m:r>
                        </m:sub>
                      </m:sSub>
                      <m:d>
                        <m:dPr>
                          <m:ctrlPr>
                            <a:rPr lang="en-US" sz="1200" b="1" i="1">
                              <a:latin typeface="Cambria Math" panose="02040503050406030204" pitchFamily="18" charset="0"/>
                              <a:ea typeface="Cambria Math" panose="02040503050406030204" pitchFamily="18" charset="0"/>
                              <a:cs typeface="Arial"/>
                            </a:rPr>
                          </m:ctrlPr>
                        </m:dPr>
                        <m:e>
                          <m:r>
                            <a:rPr lang="en-US" sz="1200" b="1" i="1">
                              <a:latin typeface="Cambria Math" panose="02040503050406030204" pitchFamily="18" charset="0"/>
                              <a:ea typeface="Cambria Math" panose="02040503050406030204" pitchFamily="18" charset="0"/>
                              <a:cs typeface="Arial"/>
                            </a:rPr>
                            <m:t>𝒑</m:t>
                          </m:r>
                        </m:e>
                      </m:d>
                      <m:r>
                        <a:rPr lang="en-US" sz="1200" b="1" i="1">
                          <a:latin typeface="Cambria Math" panose="02040503050406030204" pitchFamily="18" charset="0"/>
                          <a:ea typeface="Cambria Math" panose="02040503050406030204" pitchFamily="18" charset="0"/>
                          <a:cs typeface="Arial"/>
                        </a:rPr>
                        <m:t>=</m:t>
                      </m:r>
                      <m:f>
                        <m:fPr>
                          <m:ctrlPr>
                            <a:rPr lang="en-US" sz="1200" b="1" i="1">
                              <a:latin typeface="Cambria Math" panose="02040503050406030204" pitchFamily="18" charset="0"/>
                              <a:ea typeface="Cambria Math" panose="02040503050406030204" pitchFamily="18" charset="0"/>
                              <a:cs typeface="Arial"/>
                            </a:rPr>
                          </m:ctrlPr>
                        </m:fPr>
                        <m:num>
                          <m:sSub>
                            <m:sSubPr>
                              <m:ctrlPr>
                                <a:rPr lang="en-US" sz="1200" b="1" i="1">
                                  <a:latin typeface="Cambria Math" panose="02040503050406030204" pitchFamily="18" charset="0"/>
                                  <a:ea typeface="Cambria Math" panose="02040503050406030204" pitchFamily="18" charset="0"/>
                                  <a:cs typeface="Arial"/>
                                </a:rPr>
                              </m:ctrlPr>
                            </m:sSubPr>
                            <m:e>
                              <m:r>
                                <a:rPr lang="en-US" sz="1200" b="1" i="1">
                                  <a:latin typeface="Cambria Math" panose="02040503050406030204" pitchFamily="18" charset="0"/>
                                  <a:ea typeface="Cambria Math" panose="02040503050406030204" pitchFamily="18" charset="0"/>
                                  <a:cs typeface="Arial"/>
                                </a:rPr>
                                <m:t>𝒏</m:t>
                              </m:r>
                            </m:e>
                            <m:sub>
                              <m:r>
                                <a:rPr lang="en-US" sz="1200" b="1" i="1">
                                  <a:latin typeface="Cambria Math" panose="02040503050406030204" pitchFamily="18" charset="0"/>
                                  <a:ea typeface="Cambria Math" panose="02040503050406030204" pitchFamily="18" charset="0"/>
                                  <a:cs typeface="Arial"/>
                                </a:rPr>
                                <m:t>𝒕</m:t>
                              </m:r>
                            </m:sub>
                          </m:sSub>
                          <m:d>
                            <m:dPr>
                              <m:ctrlPr>
                                <a:rPr lang="en-US" sz="1200" b="1" i="1">
                                  <a:latin typeface="Cambria Math" panose="02040503050406030204" pitchFamily="18" charset="0"/>
                                  <a:ea typeface="Cambria Math" panose="02040503050406030204" pitchFamily="18" charset="0"/>
                                  <a:cs typeface="Arial"/>
                                </a:rPr>
                              </m:ctrlPr>
                            </m:dPr>
                            <m:e>
                              <m:r>
                                <a:rPr lang="en-US" sz="1200" b="1" i="1">
                                  <a:latin typeface="Cambria Math" panose="02040503050406030204" pitchFamily="18" charset="0"/>
                                  <a:ea typeface="Cambria Math" panose="02040503050406030204" pitchFamily="18" charset="0"/>
                                  <a:cs typeface="Arial"/>
                                </a:rPr>
                                <m:t>𝒑</m:t>
                              </m:r>
                            </m:e>
                          </m:d>
                          <m:r>
                            <a:rPr lang="en-US" sz="1200" b="1" i="1">
                              <a:latin typeface="Cambria Math" panose="02040503050406030204" pitchFamily="18" charset="0"/>
                              <a:ea typeface="Cambria Math" panose="02040503050406030204" pitchFamily="18" charset="0"/>
                              <a:cs typeface="Arial"/>
                            </a:rPr>
                            <m:t>𝑷𝒓𝒆𝒗</m:t>
                          </m:r>
                          <m:d>
                            <m:dPr>
                              <m:ctrlPr>
                                <a:rPr lang="en-US" sz="1200" b="1" i="1">
                                  <a:latin typeface="Cambria Math" panose="02040503050406030204" pitchFamily="18" charset="0"/>
                                  <a:ea typeface="Cambria Math" panose="02040503050406030204" pitchFamily="18" charset="0"/>
                                  <a:cs typeface="Arial"/>
                                </a:rPr>
                              </m:ctrlPr>
                            </m:dPr>
                            <m:e>
                              <m:sSub>
                                <m:sSubPr>
                                  <m:ctrlPr>
                                    <a:rPr lang="en-US" sz="1200" b="1" i="1">
                                      <a:latin typeface="Cambria Math" panose="02040503050406030204" pitchFamily="18" charset="0"/>
                                      <a:ea typeface="Cambria Math" panose="02040503050406030204" pitchFamily="18" charset="0"/>
                                      <a:cs typeface="Arial"/>
                                    </a:rPr>
                                  </m:ctrlPr>
                                </m:sSubPr>
                                <m:e>
                                  <m:r>
                                    <a:rPr lang="en-US" sz="1200" b="1" i="1">
                                      <a:latin typeface="Cambria Math" panose="02040503050406030204" pitchFamily="18" charset="0"/>
                                      <a:ea typeface="Cambria Math" panose="02040503050406030204" pitchFamily="18" charset="0"/>
                                      <a:cs typeface="Arial"/>
                                    </a:rPr>
                                    <m:t>𝒑</m:t>
                                  </m:r>
                                </m:e>
                                <m:sub>
                                  <m:r>
                                    <a:rPr lang="en-US" sz="1200" b="1" i="1">
                                      <a:latin typeface="Cambria Math" panose="02040503050406030204" pitchFamily="18" charset="0"/>
                                      <a:ea typeface="Cambria Math" panose="02040503050406030204" pitchFamily="18" charset="0"/>
                                      <a:cs typeface="Arial"/>
                                    </a:rPr>
                                    <m:t>𝒑𝒓𝒆𝒗</m:t>
                                  </m:r>
                                </m:sub>
                              </m:sSub>
                            </m:e>
                          </m:d>
                          <m:r>
                            <a:rPr lang="en-US" sz="1200" b="1" i="1">
                              <a:latin typeface="Cambria Math" panose="02040503050406030204" pitchFamily="18" charset="0"/>
                              <a:ea typeface="Cambria Math" panose="02040503050406030204" pitchFamily="18" charset="0"/>
                              <a:cs typeface="Arial"/>
                            </a:rPr>
                            <m:t>+</m:t>
                          </m:r>
                          <m:sSub>
                            <m:sSubPr>
                              <m:ctrlPr>
                                <a:rPr lang="en-US" sz="1200" b="1" i="1">
                                  <a:latin typeface="Cambria Math" panose="02040503050406030204" pitchFamily="18" charset="0"/>
                                  <a:ea typeface="Cambria Math" panose="02040503050406030204" pitchFamily="18" charset="0"/>
                                  <a:cs typeface="Arial"/>
                                </a:rPr>
                              </m:ctrlPr>
                            </m:sSubPr>
                            <m:e>
                              <m:r>
                                <a:rPr lang="en-US" sz="1200" b="1" i="1">
                                  <a:latin typeface="Cambria Math" panose="02040503050406030204" pitchFamily="18" charset="0"/>
                                  <a:ea typeface="Cambria Math" panose="02040503050406030204" pitchFamily="18" charset="0"/>
                                  <a:cs typeface="Arial"/>
                                </a:rPr>
                                <m:t>𝑪𝒖𝒓𝒓</m:t>
                              </m:r>
                            </m:e>
                            <m:sub>
                              <m:r>
                                <a:rPr lang="en-US" sz="1200" b="1" i="1">
                                  <a:latin typeface="Cambria Math" panose="02040503050406030204" pitchFamily="18" charset="0"/>
                                  <a:ea typeface="Cambria Math" panose="02040503050406030204" pitchFamily="18" charset="0"/>
                                  <a:cs typeface="Arial"/>
                                </a:rPr>
                                <m:t>𝒕</m:t>
                              </m:r>
                              <m:r>
                                <a:rPr lang="en-US" sz="1200" b="1" i="1">
                                  <a:latin typeface="Cambria Math" panose="02040503050406030204" pitchFamily="18" charset="0"/>
                                  <a:ea typeface="Cambria Math" panose="02040503050406030204" pitchFamily="18" charset="0"/>
                                  <a:cs typeface="Arial"/>
                                </a:rPr>
                                <m:t>+</m:t>
                              </m:r>
                              <m:r>
                                <a:rPr lang="en-US" sz="1200" b="1" i="1">
                                  <a:latin typeface="Cambria Math" panose="02040503050406030204" pitchFamily="18" charset="0"/>
                                  <a:ea typeface="Cambria Math" panose="02040503050406030204" pitchFamily="18" charset="0"/>
                                  <a:cs typeface="Arial"/>
                                </a:rPr>
                                <m:t>𝟏</m:t>
                              </m:r>
                            </m:sub>
                          </m:sSub>
                          <m:r>
                            <a:rPr lang="en-US" sz="1200" b="1" i="1">
                              <a:latin typeface="Cambria Math" panose="02040503050406030204" pitchFamily="18" charset="0"/>
                              <a:ea typeface="Cambria Math" panose="02040503050406030204" pitchFamily="18" charset="0"/>
                              <a:cs typeface="Arial"/>
                            </a:rPr>
                            <m:t>(</m:t>
                          </m:r>
                          <m:r>
                            <a:rPr lang="en-US" sz="1200" b="1" i="1">
                              <a:latin typeface="Cambria Math" panose="02040503050406030204" pitchFamily="18" charset="0"/>
                              <a:ea typeface="Cambria Math" panose="02040503050406030204" pitchFamily="18" charset="0"/>
                              <a:cs typeface="Arial"/>
                            </a:rPr>
                            <m:t>𝒑</m:t>
                          </m:r>
                          <m:r>
                            <a:rPr lang="en-US" sz="1200" b="1" i="1">
                              <a:latin typeface="Cambria Math" panose="02040503050406030204" pitchFamily="18" charset="0"/>
                              <a:ea typeface="Cambria Math" panose="02040503050406030204" pitchFamily="18" charset="0"/>
                              <a:cs typeface="Arial"/>
                            </a:rPr>
                            <m:t>)</m:t>
                          </m:r>
                          <m:r>
                            <m:rPr>
                              <m:nor/>
                            </m:rPr>
                            <a:rPr lang="en-US" sz="1200" b="1" i="1" dirty="0">
                              <a:cs typeface="Arial"/>
                            </a:rPr>
                            <m:t> </m:t>
                          </m:r>
                        </m:num>
                        <m:den>
                          <m:sSub>
                            <m:sSubPr>
                              <m:ctrlPr>
                                <a:rPr lang="en-US" sz="1200" b="1" i="1">
                                  <a:latin typeface="Cambria Math" panose="02040503050406030204" pitchFamily="18" charset="0"/>
                                  <a:ea typeface="Cambria Math" panose="02040503050406030204" pitchFamily="18" charset="0"/>
                                  <a:cs typeface="Arial"/>
                                </a:rPr>
                              </m:ctrlPr>
                            </m:sSubPr>
                            <m:e>
                              <m:r>
                                <a:rPr lang="en-US" sz="1200" b="1" i="1">
                                  <a:latin typeface="Cambria Math" panose="02040503050406030204" pitchFamily="18" charset="0"/>
                                  <a:ea typeface="Cambria Math" panose="02040503050406030204" pitchFamily="18" charset="0"/>
                                  <a:cs typeface="Arial"/>
                                </a:rPr>
                                <m:t>𝒏</m:t>
                              </m:r>
                            </m:e>
                            <m:sub>
                              <m:r>
                                <a:rPr lang="en-US" sz="1200" b="1" i="1">
                                  <a:latin typeface="Cambria Math" panose="02040503050406030204" pitchFamily="18" charset="0"/>
                                  <a:ea typeface="Cambria Math" panose="02040503050406030204" pitchFamily="18" charset="0"/>
                                  <a:cs typeface="Arial"/>
                                </a:rPr>
                                <m:t>𝒕</m:t>
                              </m:r>
                            </m:sub>
                          </m:sSub>
                          <m:d>
                            <m:dPr>
                              <m:ctrlPr>
                                <a:rPr lang="en-US" sz="1200" b="1" i="1">
                                  <a:latin typeface="Cambria Math" panose="02040503050406030204" pitchFamily="18" charset="0"/>
                                  <a:ea typeface="Cambria Math" panose="02040503050406030204" pitchFamily="18" charset="0"/>
                                  <a:cs typeface="Arial"/>
                                </a:rPr>
                              </m:ctrlPr>
                            </m:dPr>
                            <m:e>
                              <m:r>
                                <a:rPr lang="en-US" sz="1200" b="1" i="1">
                                  <a:latin typeface="Cambria Math" panose="02040503050406030204" pitchFamily="18" charset="0"/>
                                  <a:ea typeface="Cambria Math" panose="02040503050406030204" pitchFamily="18" charset="0"/>
                                  <a:cs typeface="Arial"/>
                                </a:rPr>
                                <m:t>𝒑</m:t>
                              </m:r>
                            </m:e>
                          </m:d>
                          <m:r>
                            <a:rPr lang="en-US" sz="1200" b="1" i="1">
                              <a:latin typeface="Cambria Math" panose="02040503050406030204" pitchFamily="18" charset="0"/>
                              <a:ea typeface="Cambria Math" panose="02040503050406030204" pitchFamily="18" charset="0"/>
                              <a:cs typeface="Arial"/>
                            </a:rPr>
                            <m:t>+</m:t>
                          </m:r>
                          <m:r>
                            <a:rPr lang="en-US" sz="1200" b="1" i="1">
                              <a:latin typeface="Cambria Math" panose="02040503050406030204" pitchFamily="18" charset="0"/>
                              <a:ea typeface="Cambria Math" panose="02040503050406030204" pitchFamily="18" charset="0"/>
                              <a:cs typeface="Arial"/>
                            </a:rPr>
                            <m:t>𝟏</m:t>
                          </m:r>
                        </m:den>
                      </m:f>
                    </m:oMath>
                  </m:oMathPara>
                </a14:m>
                <a:br>
                  <a:rPr lang="en-US" sz="1200" b="1" i="1">
                    <a:cs typeface="Arial"/>
                  </a:rPr>
                </a:br>
                <a:endParaRPr lang="en-US" sz="1200" b="1" i="1">
                  <a:cs typeface="Arial"/>
                </a:endParaRPr>
              </a:p>
              <a:p>
                <a:endParaRPr lang="en-US" sz="1200" b="1" i="1">
                  <a:cs typeface="Arial"/>
                </a:endParaRPr>
              </a:p>
              <a:p>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𝑡</m:t>
                        </m:r>
                        <m:r>
                          <a:rPr lang="en-US" sz="1400" i="1">
                            <a:latin typeface="Cambria Math" panose="02040503050406030204" pitchFamily="18" charset="0"/>
                          </a:rPr>
                          <m:t>+1</m:t>
                        </m:r>
                      </m:sub>
                    </m:sSub>
                    <m:d>
                      <m:dPr>
                        <m:ctrlPr>
                          <a:rPr lang="en-US" sz="1400" i="1">
                            <a:latin typeface="Cambria Math" panose="02040503050406030204" pitchFamily="18" charset="0"/>
                          </a:rPr>
                        </m:ctrlPr>
                      </m:dPr>
                      <m:e>
                        <m:r>
                          <a:rPr lang="en-US" sz="1400" i="1">
                            <a:latin typeface="Cambria Math" panose="02040503050406030204" pitchFamily="18" charset="0"/>
                          </a:rPr>
                          <m:t>𝑝</m:t>
                        </m:r>
                      </m:e>
                    </m:d>
                    <m:r>
                      <a:rPr lang="en-US" sz="1400" i="1">
                        <a:latin typeface="Cambria Math" panose="02040503050406030204" pitchFamily="18" charset="0"/>
                      </a:rPr>
                      <m:t>=</m:t>
                    </m:r>
                    <m:r>
                      <m:rPr>
                        <m:sty m:val="p"/>
                      </m:rPr>
                      <a:rPr lang="en-US" sz="1400">
                        <a:latin typeface="Cambria Math" panose="02040503050406030204" pitchFamily="18" charset="0"/>
                      </a:rPr>
                      <m:t>min</m:t>
                    </m:r>
                    <m:r>
                      <a:rPr lang="en-US" sz="1400" i="1">
                        <a:latin typeface="Cambria Math" panose="02040503050406030204" pitchFamily="18" charset="0"/>
                      </a:rPr>
                      <m:t>⁡( </m:t>
                    </m:r>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𝑡</m:t>
                        </m:r>
                      </m:sub>
                    </m:sSub>
                    <m:d>
                      <m:dPr>
                        <m:ctrlPr>
                          <a:rPr lang="en-US" sz="1400" i="1">
                            <a:latin typeface="Cambria Math" panose="02040503050406030204" pitchFamily="18" charset="0"/>
                          </a:rPr>
                        </m:ctrlPr>
                      </m:dPr>
                      <m:e>
                        <m:r>
                          <a:rPr lang="en-US" sz="1400" i="1">
                            <a:latin typeface="Cambria Math" panose="02040503050406030204" pitchFamily="18" charset="0"/>
                          </a:rPr>
                          <m:t>𝑝</m:t>
                        </m:r>
                      </m:e>
                    </m:d>
                    <m:r>
                      <a:rPr lang="en-US" sz="1400" i="1">
                        <a:latin typeface="Cambria Math" panose="02040503050406030204" pitchFamily="18" charset="0"/>
                      </a:rPr>
                      <m:t>+1, </m:t>
                    </m:r>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𝑚𝑎𝑥</m:t>
                        </m:r>
                      </m:sub>
                    </m:sSub>
                    <m:r>
                      <a:rPr lang="en-US" sz="1400" i="1">
                        <a:latin typeface="Cambria Math" panose="02040503050406030204" pitchFamily="18" charset="0"/>
                      </a:rPr>
                      <m:t>)</m:t>
                    </m:r>
                  </m:oMath>
                </a14:m>
                <a:r>
                  <a:rPr lang="en-US" sz="1400"/>
                  <a:t> </a:t>
                </a:r>
              </a:p>
              <a:p>
                <a:r>
                  <a:rPr lang="en-US"/>
                  <a:t>                  </a:t>
                </a:r>
              </a:p>
            </p:txBody>
          </p:sp>
        </mc:Choice>
        <mc:Fallback xmlns="">
          <p:sp>
            <p:nvSpPr>
              <p:cNvPr id="10" name="TextBox 9">
                <a:extLst>
                  <a:ext uri="{FF2B5EF4-FFF2-40B4-BE49-F238E27FC236}">
                    <a16:creationId xmlns:a16="http://schemas.microsoft.com/office/drawing/2014/main" id="{0CC3FE40-8D19-8ECB-8C83-315277DC628B}"/>
                  </a:ext>
                </a:extLst>
              </p:cNvPr>
              <p:cNvSpPr txBox="1">
                <a:spLocks noRot="1" noChangeAspect="1" noMove="1" noResize="1" noEditPoints="1" noAdjustHandles="1" noChangeArrowheads="1" noChangeShapeType="1" noTextEdit="1"/>
              </p:cNvSpPr>
              <p:nvPr/>
            </p:nvSpPr>
            <p:spPr>
              <a:xfrm>
                <a:off x="279474" y="4700980"/>
                <a:ext cx="3398608" cy="1372363"/>
              </a:xfrm>
              <a:prstGeom prst="rect">
                <a:avLst/>
              </a:prstGeom>
              <a:blipFill>
                <a:blip r:embed="rId6"/>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778026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DCD3B-6E01-CECB-22B6-0CE99D7DDF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01C0DB-49B9-A906-326C-9C12A653750F}"/>
              </a:ext>
            </a:extLst>
          </p:cNvPr>
          <p:cNvSpPr>
            <a:spLocks noGrp="1"/>
          </p:cNvSpPr>
          <p:nvPr>
            <p:ph type="title"/>
          </p:nvPr>
        </p:nvSpPr>
        <p:spPr/>
        <p:txBody>
          <a:bodyPr/>
          <a:lstStyle/>
          <a:p>
            <a:r>
              <a:rPr lang="en-US"/>
              <a:t>Denoise and Upscale Passes</a:t>
            </a:r>
          </a:p>
        </p:txBody>
      </p:sp>
      <p:pic>
        <p:nvPicPr>
          <p:cNvPr id="6" name="Content Placeholder 5" descr="A statue in a room&#10;&#10;AI-generated content may be incorrect.">
            <a:extLst>
              <a:ext uri="{FF2B5EF4-FFF2-40B4-BE49-F238E27FC236}">
                <a16:creationId xmlns:a16="http://schemas.microsoft.com/office/drawing/2014/main" id="{04494EAA-2E58-805D-F56A-FB73C2C575F2}"/>
              </a:ext>
            </a:extLst>
          </p:cNvPr>
          <p:cNvPicPr>
            <a:picLocks noGrp="1" noChangeAspect="1"/>
          </p:cNvPicPr>
          <p:nvPr>
            <p:ph idx="1"/>
          </p:nvPr>
        </p:nvPicPr>
        <p:blipFill>
          <a:blip r:embed="rId3"/>
          <a:stretch>
            <a:fillRect/>
          </a:stretch>
        </p:blipFill>
        <p:spPr>
          <a:xfrm>
            <a:off x="1338902" y="1019175"/>
            <a:ext cx="9514196" cy="5157788"/>
          </a:xfrm>
        </p:spPr>
      </p:pic>
      <p:pic>
        <p:nvPicPr>
          <p:cNvPr id="8" name="Picture 7" descr="An object pointing at a statue&#10;&#10;AI-generated content may be incorrect.">
            <a:extLst>
              <a:ext uri="{FF2B5EF4-FFF2-40B4-BE49-F238E27FC236}">
                <a16:creationId xmlns:a16="http://schemas.microsoft.com/office/drawing/2014/main" id="{DBD1B3A1-70EB-E2A9-591F-DD360CBB72C8}"/>
              </a:ext>
            </a:extLst>
          </p:cNvPr>
          <p:cNvPicPr>
            <a:picLocks noChangeAspect="1"/>
          </p:cNvPicPr>
          <p:nvPr/>
        </p:nvPicPr>
        <p:blipFill>
          <a:blip r:embed="rId4"/>
          <a:stretch>
            <a:fillRect/>
          </a:stretch>
        </p:blipFill>
        <p:spPr>
          <a:xfrm>
            <a:off x="1338901" y="1019175"/>
            <a:ext cx="9514197" cy="5157788"/>
          </a:xfrm>
          <a:prstGeom prst="rect">
            <a:avLst/>
          </a:prstGeom>
        </p:spPr>
      </p:pic>
      <p:pic>
        <p:nvPicPr>
          <p:cNvPr id="11" name="Picture 10" descr="An object pointing at a statue&#10;&#10;AI-generated content may be incorrect.">
            <a:extLst>
              <a:ext uri="{FF2B5EF4-FFF2-40B4-BE49-F238E27FC236}">
                <a16:creationId xmlns:a16="http://schemas.microsoft.com/office/drawing/2014/main" id="{9F0554DF-6104-6085-FF00-B316F391B06D}"/>
              </a:ext>
            </a:extLst>
          </p:cNvPr>
          <p:cNvPicPr>
            <a:picLocks noChangeAspect="1"/>
          </p:cNvPicPr>
          <p:nvPr/>
        </p:nvPicPr>
        <p:blipFill>
          <a:blip r:embed="rId5"/>
          <a:stretch>
            <a:fillRect/>
          </a:stretch>
        </p:blipFill>
        <p:spPr>
          <a:xfrm>
            <a:off x="1338901" y="1019175"/>
            <a:ext cx="9514197" cy="5157788"/>
          </a:xfrm>
          <a:prstGeom prst="rect">
            <a:avLst/>
          </a:prstGeom>
        </p:spPr>
      </p:pic>
      <p:pic>
        <p:nvPicPr>
          <p:cNvPr id="13" name="Picture 12" descr="A video game of a video game&#10;&#10;AI-generated content may be incorrect.">
            <a:extLst>
              <a:ext uri="{FF2B5EF4-FFF2-40B4-BE49-F238E27FC236}">
                <a16:creationId xmlns:a16="http://schemas.microsoft.com/office/drawing/2014/main" id="{A732EF0D-EA8C-0CEE-1AA3-47605CE1B9DA}"/>
              </a:ext>
            </a:extLst>
          </p:cNvPr>
          <p:cNvPicPr>
            <a:picLocks noChangeAspect="1"/>
          </p:cNvPicPr>
          <p:nvPr/>
        </p:nvPicPr>
        <p:blipFill>
          <a:blip r:embed="rId6"/>
          <a:stretch>
            <a:fillRect/>
          </a:stretch>
        </p:blipFill>
        <p:spPr>
          <a:xfrm>
            <a:off x="1338899" y="1019174"/>
            <a:ext cx="9514199" cy="5157789"/>
          </a:xfrm>
          <a:prstGeom prst="rect">
            <a:avLst/>
          </a:prstGeom>
        </p:spPr>
      </p:pic>
    </p:spTree>
    <p:extLst>
      <p:ext uri="{BB962C8B-B14F-4D97-AF65-F5344CB8AC3E}">
        <p14:creationId xmlns:p14="http://schemas.microsoft.com/office/powerpoint/2010/main" val="114188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6205-151D-45EC-C671-ADBDC5E32BD6}"/>
            </a:ext>
          </a:extLst>
        </p:cNvPr>
        <p:cNvGrpSpPr/>
        <p:nvPr/>
      </p:nvGrpSpPr>
      <p:grpSpPr>
        <a:xfrm>
          <a:off x="0" y="0"/>
          <a:ext cx="0" cy="0"/>
          <a:chOff x="0" y="0"/>
          <a:chExt cx="0" cy="0"/>
        </a:xfrm>
      </p:grpSpPr>
      <p:pic>
        <p:nvPicPr>
          <p:cNvPr id="21" name="Content Placeholder 20" descr="A video game of a video game&#10;&#10;AI-generated content may be incorrect.">
            <a:extLst>
              <a:ext uri="{FF2B5EF4-FFF2-40B4-BE49-F238E27FC236}">
                <a16:creationId xmlns:a16="http://schemas.microsoft.com/office/drawing/2014/main" id="{A04731F7-A77A-E414-164F-5B1DB56C4FCD}"/>
              </a:ext>
            </a:extLst>
          </p:cNvPr>
          <p:cNvPicPr>
            <a:picLocks noGrp="1" noChangeAspect="1"/>
          </p:cNvPicPr>
          <p:nvPr>
            <p:ph idx="1"/>
          </p:nvPr>
        </p:nvPicPr>
        <p:blipFill>
          <a:blip r:embed="rId3"/>
          <a:stretch>
            <a:fillRect/>
          </a:stretch>
        </p:blipFill>
        <p:spPr>
          <a:xfrm>
            <a:off x="1338902" y="1019175"/>
            <a:ext cx="9514196" cy="5157788"/>
          </a:xfrm>
        </p:spPr>
      </p:pic>
      <p:sp>
        <p:nvSpPr>
          <p:cNvPr id="4" name="Title 3">
            <a:extLst>
              <a:ext uri="{FF2B5EF4-FFF2-40B4-BE49-F238E27FC236}">
                <a16:creationId xmlns:a16="http://schemas.microsoft.com/office/drawing/2014/main" id="{0AB35E7B-C735-5EB0-C023-9330B19489C7}"/>
              </a:ext>
            </a:extLst>
          </p:cNvPr>
          <p:cNvSpPr>
            <a:spLocks noGrp="1"/>
          </p:cNvSpPr>
          <p:nvPr>
            <p:ph type="title"/>
          </p:nvPr>
        </p:nvSpPr>
        <p:spPr/>
        <p:txBody>
          <a:bodyPr/>
          <a:lstStyle/>
          <a:p>
            <a:r>
              <a:rPr lang="en-US"/>
              <a:t>High vs Low Quality</a:t>
            </a:r>
          </a:p>
        </p:txBody>
      </p:sp>
      <p:sp>
        <p:nvSpPr>
          <p:cNvPr id="19" name="TextBox 18">
            <a:extLst>
              <a:ext uri="{FF2B5EF4-FFF2-40B4-BE49-F238E27FC236}">
                <a16:creationId xmlns:a16="http://schemas.microsoft.com/office/drawing/2014/main" id="{DFEFE759-27B6-5813-5B67-D84931A616A5}"/>
              </a:ext>
            </a:extLst>
          </p:cNvPr>
          <p:cNvSpPr txBox="1"/>
          <p:nvPr/>
        </p:nvSpPr>
        <p:spPr>
          <a:xfrm>
            <a:off x="1338901" y="5848448"/>
            <a:ext cx="889263"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High</a:t>
            </a:r>
          </a:p>
        </p:txBody>
      </p:sp>
      <p:pic>
        <p:nvPicPr>
          <p:cNvPr id="23" name="Picture 22" descr="An object pointing at a statue&#10;&#10;AI-generated content may be incorrect.">
            <a:extLst>
              <a:ext uri="{FF2B5EF4-FFF2-40B4-BE49-F238E27FC236}">
                <a16:creationId xmlns:a16="http://schemas.microsoft.com/office/drawing/2014/main" id="{62D9CCBD-CB8F-CAAA-4D80-213913821E7C}"/>
              </a:ext>
            </a:extLst>
          </p:cNvPr>
          <p:cNvPicPr>
            <a:picLocks noChangeAspect="1"/>
          </p:cNvPicPr>
          <p:nvPr/>
        </p:nvPicPr>
        <p:blipFill>
          <a:blip r:embed="rId4"/>
          <a:stretch>
            <a:fillRect/>
          </a:stretch>
        </p:blipFill>
        <p:spPr>
          <a:xfrm>
            <a:off x="1338901" y="1019175"/>
            <a:ext cx="9514197" cy="5157788"/>
          </a:xfrm>
          <a:prstGeom prst="rect">
            <a:avLst/>
          </a:prstGeom>
        </p:spPr>
      </p:pic>
      <p:sp>
        <p:nvSpPr>
          <p:cNvPr id="24" name="TextBox 23">
            <a:extLst>
              <a:ext uri="{FF2B5EF4-FFF2-40B4-BE49-F238E27FC236}">
                <a16:creationId xmlns:a16="http://schemas.microsoft.com/office/drawing/2014/main" id="{B9F9F88A-2165-9BEA-0823-82185948DC76}"/>
              </a:ext>
            </a:extLst>
          </p:cNvPr>
          <p:cNvSpPr txBox="1"/>
          <p:nvPr/>
        </p:nvSpPr>
        <p:spPr>
          <a:xfrm>
            <a:off x="1338900" y="5848448"/>
            <a:ext cx="889263"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Low</a:t>
            </a:r>
          </a:p>
        </p:txBody>
      </p:sp>
    </p:spTree>
    <p:extLst>
      <p:ext uri="{BB962C8B-B14F-4D97-AF65-F5344CB8AC3E}">
        <p14:creationId xmlns:p14="http://schemas.microsoft.com/office/powerpoint/2010/main" val="161392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6D184-6800-9C4C-7CCB-B567B8797D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4DF04C-F22D-C583-BFD8-C52286A98A0F}"/>
              </a:ext>
            </a:extLst>
          </p:cNvPr>
          <p:cNvSpPr>
            <a:spLocks noGrp="1"/>
          </p:cNvSpPr>
          <p:nvPr>
            <p:ph type="title"/>
          </p:nvPr>
        </p:nvSpPr>
        <p:spPr/>
        <p:txBody>
          <a:bodyPr/>
          <a:lstStyle/>
          <a:p>
            <a:r>
              <a:rPr lang="en-US"/>
              <a:t>RGB9E5 vs R11G11B10F</a:t>
            </a:r>
          </a:p>
        </p:txBody>
      </p:sp>
      <p:sp>
        <p:nvSpPr>
          <p:cNvPr id="5" name="Content Placeholder 4">
            <a:extLst>
              <a:ext uri="{FF2B5EF4-FFF2-40B4-BE49-F238E27FC236}">
                <a16:creationId xmlns:a16="http://schemas.microsoft.com/office/drawing/2014/main" id="{F606F716-918D-EDA5-39F3-E9D5086345EE}"/>
              </a:ext>
            </a:extLst>
          </p:cNvPr>
          <p:cNvSpPr>
            <a:spLocks noGrp="1"/>
          </p:cNvSpPr>
          <p:nvPr>
            <p:ph idx="1"/>
          </p:nvPr>
        </p:nvSpPr>
        <p:spPr/>
        <p:txBody>
          <a:bodyPr vert="horz" lIns="91440" tIns="45720" rIns="91440" bIns="45720" rtlCol="0" anchor="t">
            <a:normAutofit/>
          </a:bodyPr>
          <a:lstStyle/>
          <a:p>
            <a:pPr marL="457200" indent="-457200"/>
            <a:endParaRPr lang="en-US">
              <a:cs typeface="Arial"/>
            </a:endParaRPr>
          </a:p>
          <a:p>
            <a:pPr marL="457200" lvl="1" indent="0">
              <a:buNone/>
            </a:pPr>
            <a:endParaRPr lang="en-US">
              <a:cs typeface="Arial"/>
            </a:endParaRPr>
          </a:p>
        </p:txBody>
      </p:sp>
      <p:graphicFrame>
        <p:nvGraphicFramePr>
          <p:cNvPr id="8" name="Object 7">
            <a:extLst>
              <a:ext uri="{FF2B5EF4-FFF2-40B4-BE49-F238E27FC236}">
                <a16:creationId xmlns:a16="http://schemas.microsoft.com/office/drawing/2014/main" id="{F1A5DAB7-2283-A4A2-5736-46904D7B0584}"/>
              </a:ext>
            </a:extLst>
          </p:cNvPr>
          <p:cNvGraphicFramePr>
            <a:graphicFrameLocks noChangeAspect="1"/>
          </p:cNvGraphicFramePr>
          <p:nvPr/>
        </p:nvGraphicFramePr>
        <p:xfrm>
          <a:off x="412748" y="772596"/>
          <a:ext cx="11366501" cy="682283"/>
        </p:xfrm>
        <a:graphic>
          <a:graphicData uri="http://schemas.openxmlformats.org/presentationml/2006/ole">
            <mc:AlternateContent xmlns:mc="http://schemas.openxmlformats.org/markup-compatibility/2006">
              <mc:Choice xmlns:v="urn:schemas-microsoft-com:vml" Requires="v">
                <p:oleObj r:id="rId3" imgW="41422626" imgH="7300096" progId="">
                  <p:embed/>
                </p:oleObj>
              </mc:Choice>
              <mc:Fallback>
                <p:oleObj r:id="rId3" imgW="41422626" imgH="7300096" progId="">
                  <p:embed/>
                  <p:pic>
                    <p:nvPicPr>
                      <p:cNvPr id="8" name="Object 7">
                        <a:extLst>
                          <a:ext uri="{FF2B5EF4-FFF2-40B4-BE49-F238E27FC236}">
                            <a16:creationId xmlns:a16="http://schemas.microsoft.com/office/drawing/2014/main" id="{F1A5DAB7-2283-A4A2-5736-46904D7B0584}"/>
                          </a:ext>
                        </a:extLst>
                      </p:cNvPr>
                      <p:cNvPicPr/>
                      <p:nvPr/>
                    </p:nvPicPr>
                    <p:blipFill>
                      <a:blip r:embed="rId4"/>
                      <a:stretch>
                        <a:fillRect/>
                      </a:stretch>
                    </p:blipFill>
                    <p:spPr>
                      <a:xfrm>
                        <a:off x="412748" y="772596"/>
                        <a:ext cx="11366501" cy="68228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4279CA5-F1A1-4EFA-E44E-1B28BE80195E}"/>
              </a:ext>
            </a:extLst>
          </p:cNvPr>
          <p:cNvGraphicFramePr>
            <a:graphicFrameLocks noChangeAspect="1"/>
          </p:cNvGraphicFramePr>
          <p:nvPr/>
        </p:nvGraphicFramePr>
        <p:xfrm>
          <a:off x="412748" y="1551238"/>
          <a:ext cx="11366501" cy="682282"/>
        </p:xfrm>
        <a:graphic>
          <a:graphicData uri="http://schemas.openxmlformats.org/presentationml/2006/ole">
            <mc:AlternateContent xmlns:mc="http://schemas.openxmlformats.org/markup-compatibility/2006">
              <mc:Choice xmlns:v="urn:schemas-microsoft-com:vml" Requires="v">
                <p:oleObj r:id="rId5" imgW="41422626" imgH="7300096" progId="">
                  <p:embed/>
                </p:oleObj>
              </mc:Choice>
              <mc:Fallback>
                <p:oleObj r:id="rId5" imgW="41422626" imgH="7300096" progId="">
                  <p:embed/>
                  <p:pic>
                    <p:nvPicPr>
                      <p:cNvPr id="9" name="Object 8">
                        <a:extLst>
                          <a:ext uri="{FF2B5EF4-FFF2-40B4-BE49-F238E27FC236}">
                            <a16:creationId xmlns:a16="http://schemas.microsoft.com/office/drawing/2014/main" id="{34279CA5-F1A1-4EFA-E44E-1B28BE80195E}"/>
                          </a:ext>
                        </a:extLst>
                      </p:cNvPr>
                      <p:cNvPicPr/>
                      <p:nvPr/>
                    </p:nvPicPr>
                    <p:blipFill>
                      <a:blip r:embed="rId6"/>
                      <a:stretch>
                        <a:fillRect/>
                      </a:stretch>
                    </p:blipFill>
                    <p:spPr>
                      <a:xfrm>
                        <a:off x="412748" y="1551238"/>
                        <a:ext cx="11366501" cy="68228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A98CA37-4734-7A18-FDEC-517A689CA5BD}"/>
              </a:ext>
            </a:extLst>
          </p:cNvPr>
          <p:cNvGraphicFramePr>
            <a:graphicFrameLocks noChangeAspect="1"/>
          </p:cNvGraphicFramePr>
          <p:nvPr/>
        </p:nvGraphicFramePr>
        <p:xfrm>
          <a:off x="1447673" y="2405356"/>
          <a:ext cx="4591416" cy="3840810"/>
        </p:xfrm>
        <a:graphic>
          <a:graphicData uri="http://schemas.openxmlformats.org/presentationml/2006/ole">
            <mc:AlternateContent xmlns:mc="http://schemas.openxmlformats.org/markup-compatibility/2006">
              <mc:Choice xmlns:v="urn:schemas-microsoft-com:vml" Requires="v">
                <p:oleObj r:id="rId7" imgW="31347712" imgH="26220216" progId="">
                  <p:embed/>
                </p:oleObj>
              </mc:Choice>
              <mc:Fallback>
                <p:oleObj r:id="rId7" imgW="31347712" imgH="26220216" progId="">
                  <p:embed/>
                  <p:pic>
                    <p:nvPicPr>
                      <p:cNvPr id="11" name="Object 10">
                        <a:extLst>
                          <a:ext uri="{FF2B5EF4-FFF2-40B4-BE49-F238E27FC236}">
                            <a16:creationId xmlns:a16="http://schemas.microsoft.com/office/drawing/2014/main" id="{FA98CA37-4734-7A18-FDEC-517A689CA5BD}"/>
                          </a:ext>
                        </a:extLst>
                      </p:cNvPr>
                      <p:cNvPicPr/>
                      <p:nvPr/>
                    </p:nvPicPr>
                    <p:blipFill>
                      <a:blip r:embed="rId8"/>
                      <a:stretch>
                        <a:fillRect/>
                      </a:stretch>
                    </p:blipFill>
                    <p:spPr>
                      <a:xfrm>
                        <a:off x="1447673" y="2405356"/>
                        <a:ext cx="4591416" cy="384081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66D0619-3AF8-F647-4EEB-261B0A26C667}"/>
              </a:ext>
            </a:extLst>
          </p:cNvPr>
          <p:cNvGraphicFramePr>
            <a:graphicFrameLocks noChangeAspect="1"/>
          </p:cNvGraphicFramePr>
          <p:nvPr/>
        </p:nvGraphicFramePr>
        <p:xfrm>
          <a:off x="6267562" y="2405355"/>
          <a:ext cx="4591416" cy="3840809"/>
        </p:xfrm>
        <a:graphic>
          <a:graphicData uri="http://schemas.openxmlformats.org/presentationml/2006/ole">
            <mc:AlternateContent xmlns:mc="http://schemas.openxmlformats.org/markup-compatibility/2006">
              <mc:Choice xmlns:v="urn:schemas-microsoft-com:vml" Requires="v">
                <p:oleObj r:id="rId9" imgW="31347712" imgH="26220216" progId="">
                  <p:embed/>
                </p:oleObj>
              </mc:Choice>
              <mc:Fallback>
                <p:oleObj r:id="rId9" imgW="31347712" imgH="26220216" progId="">
                  <p:embed/>
                  <p:pic>
                    <p:nvPicPr>
                      <p:cNvPr id="13" name="Object 12">
                        <a:extLst>
                          <a:ext uri="{FF2B5EF4-FFF2-40B4-BE49-F238E27FC236}">
                            <a16:creationId xmlns:a16="http://schemas.microsoft.com/office/drawing/2014/main" id="{266D0619-3AF8-F647-4EEB-261B0A26C667}"/>
                          </a:ext>
                        </a:extLst>
                      </p:cNvPr>
                      <p:cNvPicPr/>
                      <p:nvPr/>
                    </p:nvPicPr>
                    <p:blipFill>
                      <a:blip r:embed="rId10"/>
                      <a:stretch>
                        <a:fillRect/>
                      </a:stretch>
                    </p:blipFill>
                    <p:spPr>
                      <a:xfrm>
                        <a:off x="6267562" y="2405355"/>
                        <a:ext cx="4591416" cy="3840809"/>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D3F75D00-0856-DDC8-8C43-9900B9635DCA}"/>
              </a:ext>
            </a:extLst>
          </p:cNvPr>
          <p:cNvSpPr txBox="1"/>
          <p:nvPr/>
        </p:nvSpPr>
        <p:spPr>
          <a:xfrm>
            <a:off x="1447673" y="5985881"/>
            <a:ext cx="798727"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RGB9E5</a:t>
            </a:r>
          </a:p>
        </p:txBody>
      </p:sp>
      <p:sp>
        <p:nvSpPr>
          <p:cNvPr id="29" name="TextBox 28">
            <a:extLst>
              <a:ext uri="{FF2B5EF4-FFF2-40B4-BE49-F238E27FC236}">
                <a16:creationId xmlns:a16="http://schemas.microsoft.com/office/drawing/2014/main" id="{3ACBD3B5-3FF0-212A-7844-1E84188D070D}"/>
              </a:ext>
            </a:extLst>
          </p:cNvPr>
          <p:cNvSpPr txBox="1"/>
          <p:nvPr/>
        </p:nvSpPr>
        <p:spPr>
          <a:xfrm>
            <a:off x="6203930" y="5966345"/>
            <a:ext cx="1096870"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R11G11B10F</a:t>
            </a:r>
          </a:p>
        </p:txBody>
      </p:sp>
      <p:sp>
        <p:nvSpPr>
          <p:cNvPr id="30" name="TextBox 29">
            <a:extLst>
              <a:ext uri="{FF2B5EF4-FFF2-40B4-BE49-F238E27FC236}">
                <a16:creationId xmlns:a16="http://schemas.microsoft.com/office/drawing/2014/main" id="{504E6861-721A-C7F8-DD15-D0F19BB7E507}"/>
              </a:ext>
            </a:extLst>
          </p:cNvPr>
          <p:cNvSpPr txBox="1"/>
          <p:nvPr/>
        </p:nvSpPr>
        <p:spPr>
          <a:xfrm>
            <a:off x="412749" y="742909"/>
            <a:ext cx="796852"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RGB9E5</a:t>
            </a:r>
          </a:p>
        </p:txBody>
      </p:sp>
      <p:sp>
        <p:nvSpPr>
          <p:cNvPr id="31" name="TextBox 30">
            <a:extLst>
              <a:ext uri="{FF2B5EF4-FFF2-40B4-BE49-F238E27FC236}">
                <a16:creationId xmlns:a16="http://schemas.microsoft.com/office/drawing/2014/main" id="{03959E97-07E2-B269-E973-49C9CBFE57E2}"/>
              </a:ext>
            </a:extLst>
          </p:cNvPr>
          <p:cNvSpPr txBox="1"/>
          <p:nvPr/>
        </p:nvSpPr>
        <p:spPr>
          <a:xfrm>
            <a:off x="412748" y="1524598"/>
            <a:ext cx="1096870"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R11G11B10F</a:t>
            </a:r>
          </a:p>
        </p:txBody>
      </p:sp>
    </p:spTree>
    <p:extLst>
      <p:ext uri="{BB962C8B-B14F-4D97-AF65-F5344CB8AC3E}">
        <p14:creationId xmlns:p14="http://schemas.microsoft.com/office/powerpoint/2010/main" val="610996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725F3-8B30-DA5C-30E2-38618F65A7F6}"/>
            </a:ext>
          </a:extLst>
        </p:cNvPr>
        <p:cNvGrpSpPr/>
        <p:nvPr/>
      </p:nvGrpSpPr>
      <p:grpSpPr>
        <a:xfrm>
          <a:off x="0" y="0"/>
          <a:ext cx="0" cy="0"/>
          <a:chOff x="0" y="0"/>
          <a:chExt cx="0" cy="0"/>
        </a:xfrm>
      </p:grpSpPr>
      <p:pic>
        <p:nvPicPr>
          <p:cNvPr id="11" name="Picture 10" descr="A video game screen shot&#10;&#10;AI-generated content may be incorrect.">
            <a:extLst>
              <a:ext uri="{FF2B5EF4-FFF2-40B4-BE49-F238E27FC236}">
                <a16:creationId xmlns:a16="http://schemas.microsoft.com/office/drawing/2014/main" id="{ADF8E416-6C0E-1DD4-8BFF-45FC4F352549}"/>
              </a:ext>
            </a:extLst>
          </p:cNvPr>
          <p:cNvPicPr>
            <a:picLocks noChangeAspect="1"/>
          </p:cNvPicPr>
          <p:nvPr/>
        </p:nvPicPr>
        <p:blipFill>
          <a:blip r:embed="rId3"/>
          <a:srcRect t="1" r="122" b="1678"/>
          <a:stretch>
            <a:fillRect/>
          </a:stretch>
        </p:blipFill>
        <p:spPr>
          <a:xfrm>
            <a:off x="6179127" y="3254553"/>
            <a:ext cx="5656541" cy="3037772"/>
          </a:xfrm>
          <a:prstGeom prst="rect">
            <a:avLst/>
          </a:prstGeom>
          <a:effectLst>
            <a:outerShdw blurRad="50800" dist="38100" dir="2700000" algn="tl" rotWithShape="0">
              <a:prstClr val="black">
                <a:alpha val="40000"/>
              </a:prstClr>
            </a:outerShdw>
          </a:effectLst>
        </p:spPr>
      </p:pic>
      <p:pic>
        <p:nvPicPr>
          <p:cNvPr id="9" name="Picture 8" descr="A video game screen shot of a group of people&#10;&#10;AI-generated content may be incorrect.">
            <a:extLst>
              <a:ext uri="{FF2B5EF4-FFF2-40B4-BE49-F238E27FC236}">
                <a16:creationId xmlns:a16="http://schemas.microsoft.com/office/drawing/2014/main" id="{FFFBB77F-205E-FCD3-C316-8ACD3A12C386}"/>
              </a:ext>
            </a:extLst>
          </p:cNvPr>
          <p:cNvPicPr>
            <a:picLocks noChangeAspect="1"/>
          </p:cNvPicPr>
          <p:nvPr/>
        </p:nvPicPr>
        <p:blipFill>
          <a:blip r:embed="rId4"/>
          <a:srcRect r="76" b="139"/>
          <a:stretch>
            <a:fillRect/>
          </a:stretch>
        </p:blipFill>
        <p:spPr>
          <a:xfrm>
            <a:off x="307722" y="3254552"/>
            <a:ext cx="5565029" cy="3035471"/>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875DF56A-E690-6464-9D5D-FF35CDED292E}"/>
              </a:ext>
            </a:extLst>
          </p:cNvPr>
          <p:cNvSpPr>
            <a:spLocks noGrp="1"/>
          </p:cNvSpPr>
          <p:nvPr>
            <p:ph type="title"/>
          </p:nvPr>
        </p:nvSpPr>
        <p:spPr/>
        <p:txBody>
          <a:bodyPr/>
          <a:lstStyle/>
          <a:p>
            <a:r>
              <a:rPr lang="en-US"/>
              <a:t>Indirect Specular</a:t>
            </a:r>
          </a:p>
        </p:txBody>
      </p:sp>
      <p:sp>
        <p:nvSpPr>
          <p:cNvPr id="5" name="Content Placeholder 4">
            <a:extLst>
              <a:ext uri="{FF2B5EF4-FFF2-40B4-BE49-F238E27FC236}">
                <a16:creationId xmlns:a16="http://schemas.microsoft.com/office/drawing/2014/main" id="{EE0C9C18-FB3D-47DF-48C3-6DAD07B317BC}"/>
              </a:ext>
            </a:extLst>
          </p:cNvPr>
          <p:cNvSpPr>
            <a:spLocks noGrp="1"/>
          </p:cNvSpPr>
          <p:nvPr>
            <p:ph idx="1"/>
          </p:nvPr>
        </p:nvSpPr>
        <p:spPr>
          <a:xfrm>
            <a:off x="838200" y="762733"/>
            <a:ext cx="10515600" cy="5157055"/>
          </a:xfrm>
        </p:spPr>
        <p:txBody>
          <a:bodyPr vert="horz" lIns="91440" tIns="45720" rIns="91440" bIns="45720" rtlCol="0" anchor="t">
            <a:normAutofit/>
          </a:bodyPr>
          <a:lstStyle/>
          <a:p>
            <a:r>
              <a:rPr lang="en-US" sz="2400">
                <a:cs typeface="Arial"/>
              </a:rPr>
              <a:t>Reflection Probes</a:t>
            </a:r>
          </a:p>
          <a:p>
            <a:pPr lvl="1"/>
            <a:r>
              <a:rPr lang="en-US" sz="1800">
                <a:cs typeface="Arial"/>
              </a:rPr>
              <a:t>No need to wait for lightmap baking. Just do it.</a:t>
            </a:r>
          </a:p>
          <a:p>
            <a:pPr lvl="1"/>
            <a:r>
              <a:rPr lang="en-US" sz="1800">
                <a:cs typeface="Arial"/>
              </a:rPr>
              <a:t>BC6H cube map array + tile/clustered binning/light grid.</a:t>
            </a:r>
          </a:p>
          <a:p>
            <a:pPr lvl="1"/>
            <a:r>
              <a:rPr lang="en-US" sz="1800">
                <a:cs typeface="Arial"/>
              </a:rPr>
              <a:t>Dropped AMDs </a:t>
            </a:r>
            <a:r>
              <a:rPr lang="en-US" sz="1800" err="1">
                <a:cs typeface="Arial"/>
              </a:rPr>
              <a:t>Cubemap</a:t>
            </a:r>
            <a:r>
              <a:rPr lang="en-US" sz="1800">
                <a:cs typeface="Arial"/>
              </a:rPr>
              <a:t> Gen</a:t>
            </a:r>
          </a:p>
          <a:p>
            <a:pPr lvl="2"/>
            <a:r>
              <a:rPr lang="en-US" sz="1400">
                <a:cs typeface="Arial"/>
              </a:rPr>
              <a:t>Re-implemented for baking performance.</a:t>
            </a:r>
          </a:p>
          <a:p>
            <a:pPr lvl="1"/>
            <a:r>
              <a:rPr lang="en-US" sz="1800">
                <a:cs typeface="Arial"/>
              </a:rPr>
              <a:t>Re-fit reflection probes result</a:t>
            </a:r>
            <a:r>
              <a:rPr lang="en-US" sz="1800" baseline="-25000">
                <a:cs typeface="Arial"/>
              </a:rPr>
              <a:t> </a:t>
            </a:r>
            <a:r>
              <a:rPr lang="en-US" sz="1800" baseline="-10000">
                <a:cs typeface="Arial"/>
              </a:rPr>
              <a:t>[Lazarov2013][Hobson 2019].</a:t>
            </a:r>
          </a:p>
          <a:p>
            <a:pPr lvl="2"/>
            <a:r>
              <a:rPr lang="en-US" sz="1400">
                <a:cs typeface="Arial"/>
              </a:rPr>
              <a:t>Fit results to environment.</a:t>
            </a:r>
          </a:p>
          <a:p>
            <a:pPr lvl="2"/>
            <a:r>
              <a:rPr lang="en-US" sz="1400">
                <a:cs typeface="Arial"/>
              </a:rPr>
              <a:t>Reflections = ( Reflections / Probe Irradiance ) x Frame Irradiance </a:t>
            </a:r>
          </a:p>
          <a:p>
            <a:endParaRPr lang="en-US" sz="2400">
              <a:cs typeface="Arial"/>
            </a:endParaRPr>
          </a:p>
          <a:p>
            <a:endParaRPr lang="en-US" sz="1400">
              <a:cs typeface="Arial"/>
            </a:endParaRPr>
          </a:p>
          <a:p>
            <a:pPr marL="0" indent="0">
              <a:buNone/>
            </a:pPr>
            <a:endParaRPr lang="en-US" sz="2400">
              <a:cs typeface="Arial"/>
            </a:endParaRPr>
          </a:p>
          <a:p>
            <a:pPr marL="0" indent="0">
              <a:buNone/>
            </a:pPr>
            <a:endParaRPr lang="en-US" sz="2400">
              <a:cs typeface="Arial"/>
            </a:endParaRPr>
          </a:p>
          <a:p>
            <a:pPr marL="457200" indent="-457200"/>
            <a:endParaRPr lang="en-US" sz="2400">
              <a:cs typeface="Arial"/>
            </a:endParaRPr>
          </a:p>
        </p:txBody>
      </p:sp>
      <p:sp>
        <p:nvSpPr>
          <p:cNvPr id="6" name="TextBox 5">
            <a:extLst>
              <a:ext uri="{FF2B5EF4-FFF2-40B4-BE49-F238E27FC236}">
                <a16:creationId xmlns:a16="http://schemas.microsoft.com/office/drawing/2014/main" id="{461EF4B0-DE45-34B2-B2E4-B73819B2E9C4}"/>
              </a:ext>
            </a:extLst>
          </p:cNvPr>
          <p:cNvSpPr txBox="1"/>
          <p:nvPr/>
        </p:nvSpPr>
        <p:spPr>
          <a:xfrm>
            <a:off x="307722" y="3229801"/>
            <a:ext cx="468620" cy="369332"/>
          </a:xfrm>
          <a:prstGeom prst="rect">
            <a:avLst/>
          </a:prstGeom>
          <a:solidFill>
            <a:schemeClr val="bg1">
              <a:alpha val="53000"/>
            </a:schemeClr>
          </a:solidFill>
        </p:spPr>
        <p:txBody>
          <a:bodyPr wrap="square" rtlCol="0">
            <a:spAutoFit/>
          </a:bodyPr>
          <a:lstStyle/>
          <a:p>
            <a:r>
              <a:rPr lang="en-US">
                <a:effectLst>
                  <a:outerShdw blurRad="38100" dist="38100" dir="2700000" algn="tl">
                    <a:srgbClr val="000000">
                      <a:alpha val="43137"/>
                    </a:srgbClr>
                  </a:outerShdw>
                </a:effectLst>
              </a:rPr>
              <a:t>off</a:t>
            </a:r>
          </a:p>
        </p:txBody>
      </p:sp>
      <p:sp>
        <p:nvSpPr>
          <p:cNvPr id="7" name="TextBox 6">
            <a:extLst>
              <a:ext uri="{FF2B5EF4-FFF2-40B4-BE49-F238E27FC236}">
                <a16:creationId xmlns:a16="http://schemas.microsoft.com/office/drawing/2014/main" id="{5A10F847-59D2-5BEC-AE69-7CB953CF3791}"/>
              </a:ext>
            </a:extLst>
          </p:cNvPr>
          <p:cNvSpPr txBox="1"/>
          <p:nvPr/>
        </p:nvSpPr>
        <p:spPr>
          <a:xfrm>
            <a:off x="6179127" y="3229801"/>
            <a:ext cx="460357" cy="369332"/>
          </a:xfrm>
          <a:prstGeom prst="rect">
            <a:avLst/>
          </a:prstGeom>
          <a:solidFill>
            <a:schemeClr val="bg1">
              <a:alpha val="53000"/>
            </a:schemeClr>
          </a:solidFill>
        </p:spPr>
        <p:txBody>
          <a:bodyPr wrap="square" rtlCol="0">
            <a:spAutoFit/>
          </a:bodyPr>
          <a:lstStyle/>
          <a:p>
            <a:r>
              <a:rPr lang="en-US">
                <a:effectLst>
                  <a:outerShdw blurRad="38100" dist="38100" dir="2700000" algn="tl">
                    <a:srgbClr val="000000">
                      <a:alpha val="43137"/>
                    </a:srgbClr>
                  </a:outerShdw>
                </a:effectLst>
              </a:rPr>
              <a:t>on</a:t>
            </a:r>
          </a:p>
        </p:txBody>
      </p:sp>
    </p:spTree>
    <p:extLst>
      <p:ext uri="{BB962C8B-B14F-4D97-AF65-F5344CB8AC3E}">
        <p14:creationId xmlns:p14="http://schemas.microsoft.com/office/powerpoint/2010/main" val="3958180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5DD10-C0B5-BFC7-9B03-66C28D81C9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C0A8D9-29FB-36F2-D040-29BF62AFF527}"/>
              </a:ext>
            </a:extLst>
          </p:cNvPr>
          <p:cNvSpPr>
            <a:spLocks noGrp="1"/>
          </p:cNvSpPr>
          <p:nvPr>
            <p:ph type="title"/>
          </p:nvPr>
        </p:nvSpPr>
        <p:spPr/>
        <p:txBody>
          <a:bodyPr/>
          <a:lstStyle/>
          <a:p>
            <a:r>
              <a:rPr lang="en-US"/>
              <a:t>Indirect Specular</a:t>
            </a:r>
          </a:p>
        </p:txBody>
      </p:sp>
      <p:sp>
        <p:nvSpPr>
          <p:cNvPr id="5" name="Content Placeholder 4">
            <a:extLst>
              <a:ext uri="{FF2B5EF4-FFF2-40B4-BE49-F238E27FC236}">
                <a16:creationId xmlns:a16="http://schemas.microsoft.com/office/drawing/2014/main" id="{E6C861D6-A197-EA1C-99DC-6B3123F46637}"/>
              </a:ext>
            </a:extLst>
          </p:cNvPr>
          <p:cNvSpPr>
            <a:spLocks noGrp="1"/>
          </p:cNvSpPr>
          <p:nvPr>
            <p:ph idx="1"/>
          </p:nvPr>
        </p:nvSpPr>
        <p:spPr/>
        <p:txBody>
          <a:bodyPr vert="horz" lIns="91440" tIns="45720" rIns="91440" bIns="45720" rtlCol="0" anchor="t">
            <a:normAutofit/>
          </a:bodyPr>
          <a:lstStyle/>
          <a:p>
            <a:endParaRPr lang="en-US">
              <a:cs typeface="Arial"/>
            </a:endParaRPr>
          </a:p>
          <a:p>
            <a:r>
              <a:rPr lang="en-US">
                <a:cs typeface="Arial"/>
              </a:rPr>
              <a:t>Almost same as in idTech7</a:t>
            </a:r>
          </a:p>
          <a:p>
            <a:pPr lvl="1"/>
            <a:r>
              <a:rPr lang="en-US" sz="2000">
                <a:cs typeface="Arial"/>
              </a:rPr>
              <a:t>SSR when possible then RT.</a:t>
            </a:r>
            <a:endParaRPr lang="en-US">
              <a:cs typeface="Arial"/>
            </a:endParaRPr>
          </a:p>
          <a:p>
            <a:pPr lvl="2"/>
            <a:r>
              <a:rPr lang="en-US" sz="1600">
                <a:cs typeface="Arial"/>
              </a:rPr>
              <a:t>Fallback to probes based on smoothness.</a:t>
            </a:r>
            <a:endParaRPr lang="en-US" sz="2000">
              <a:cs typeface="Arial"/>
            </a:endParaRPr>
          </a:p>
          <a:p>
            <a:pPr lvl="1"/>
            <a:r>
              <a:rPr lang="en-US" sz="2000">
                <a:cs typeface="Arial"/>
              </a:rPr>
              <a:t>RT uses own temporal upscale.</a:t>
            </a:r>
          </a:p>
          <a:p>
            <a:pPr lvl="2"/>
            <a:r>
              <a:rPr lang="en-US" sz="1600">
                <a:cs typeface="Arial"/>
              </a:rPr>
              <a:t>Upscale depends on quality settings </a:t>
            </a:r>
          </a:p>
          <a:p>
            <a:pPr lvl="3"/>
            <a:r>
              <a:rPr lang="en-US" sz="1400">
                <a:cs typeface="Arial"/>
              </a:rPr>
              <a:t>½ res, ¼ res</a:t>
            </a:r>
          </a:p>
          <a:p>
            <a:pPr lvl="2"/>
            <a:r>
              <a:rPr lang="en-US" sz="1600">
                <a:cs typeface="Arial"/>
              </a:rPr>
              <a:t>Ended up disabling on consoles for perf.</a:t>
            </a:r>
          </a:p>
          <a:p>
            <a:pPr lvl="3"/>
            <a:r>
              <a:rPr lang="en-US" sz="1400">
                <a:cs typeface="Arial"/>
              </a:rPr>
              <a:t>Usually fairly fast (~2ms).</a:t>
            </a:r>
          </a:p>
          <a:p>
            <a:pPr lvl="3"/>
            <a:r>
              <a:rPr lang="en-US" sz="1400">
                <a:cs typeface="Arial"/>
              </a:rPr>
              <a:t>Ran out of time to optimize further.</a:t>
            </a:r>
          </a:p>
          <a:p>
            <a:pPr lvl="1"/>
            <a:r>
              <a:rPr lang="en-US" sz="2000" err="1">
                <a:cs typeface="Arial"/>
              </a:rPr>
              <a:t>Thresholded</a:t>
            </a:r>
            <a:r>
              <a:rPr lang="en-US" sz="2000">
                <a:cs typeface="Arial"/>
              </a:rPr>
              <a:t> &gt; min smoothness</a:t>
            </a:r>
          </a:p>
          <a:p>
            <a:pPr lvl="2"/>
            <a:r>
              <a:rPr lang="en-US" sz="1600">
                <a:cs typeface="Arial"/>
              </a:rPr>
              <a:t>Only runs on very smooth surfaces. </a:t>
            </a:r>
          </a:p>
          <a:p>
            <a:pPr lvl="2"/>
            <a:r>
              <a:rPr lang="en-US" sz="1600">
                <a:cs typeface="Arial"/>
              </a:rPr>
              <a:t>Ran out of time for more complex BRDFs.</a:t>
            </a:r>
          </a:p>
          <a:p>
            <a:pPr marL="0" indent="0">
              <a:buNone/>
            </a:pPr>
            <a:endParaRPr lang="en-US">
              <a:cs typeface="Arial"/>
            </a:endParaRPr>
          </a:p>
          <a:p>
            <a:pPr marL="0" indent="0">
              <a:buNone/>
            </a:pPr>
            <a:endParaRPr lang="en-US">
              <a:cs typeface="Arial"/>
            </a:endParaRPr>
          </a:p>
          <a:p>
            <a:pPr marL="457200" indent="-457200"/>
            <a:endParaRPr lang="en-US">
              <a:cs typeface="Arial"/>
            </a:endParaRPr>
          </a:p>
        </p:txBody>
      </p:sp>
      <p:pic>
        <p:nvPicPr>
          <p:cNvPr id="3" name="Picture 2" descr="A video game screen shot of a monster&#10;&#10;AI-generated content may be incorrect.">
            <a:extLst>
              <a:ext uri="{FF2B5EF4-FFF2-40B4-BE49-F238E27FC236}">
                <a16:creationId xmlns:a16="http://schemas.microsoft.com/office/drawing/2014/main" id="{50F7CC93-876C-8E5E-F708-D27CBF5E270A}"/>
              </a:ext>
            </a:extLst>
          </p:cNvPr>
          <p:cNvPicPr>
            <a:picLocks noChangeAspect="1"/>
          </p:cNvPicPr>
          <p:nvPr/>
        </p:nvPicPr>
        <p:blipFill>
          <a:blip r:embed="rId3"/>
          <a:srcRect r="117" b="428"/>
          <a:stretch>
            <a:fillRect/>
          </a:stretch>
        </p:blipFill>
        <p:spPr>
          <a:xfrm>
            <a:off x="7092721" y="755067"/>
            <a:ext cx="4630048" cy="2822368"/>
          </a:xfrm>
          <a:prstGeom prst="rect">
            <a:avLst/>
          </a:prstGeom>
          <a:effectLst>
            <a:outerShdw blurRad="50800" dist="38100" dir="2700000" algn="tl" rotWithShape="0">
              <a:prstClr val="black">
                <a:alpha val="40000"/>
              </a:prstClr>
            </a:outerShdw>
          </a:effectLst>
        </p:spPr>
      </p:pic>
      <p:pic>
        <p:nvPicPr>
          <p:cNvPr id="9" name="Picture 8" descr="A video game screen shot of an object in a forest&#10;&#10;AI-generated content may be incorrect.">
            <a:extLst>
              <a:ext uri="{FF2B5EF4-FFF2-40B4-BE49-F238E27FC236}">
                <a16:creationId xmlns:a16="http://schemas.microsoft.com/office/drawing/2014/main" id="{2646C6C1-00F6-3F69-936B-F47B82A176AD}"/>
              </a:ext>
            </a:extLst>
          </p:cNvPr>
          <p:cNvPicPr>
            <a:picLocks noChangeAspect="1"/>
          </p:cNvPicPr>
          <p:nvPr/>
        </p:nvPicPr>
        <p:blipFill>
          <a:blip r:embed="rId4"/>
          <a:srcRect r="117" b="247"/>
          <a:stretch>
            <a:fillRect/>
          </a:stretch>
        </p:blipFill>
        <p:spPr>
          <a:xfrm>
            <a:off x="7092721" y="3656265"/>
            <a:ext cx="4630048" cy="26006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0287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D5EE3-2F1E-FF32-638C-3F9B2C09AD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39C01D-36ED-7136-0C81-9C32C329DCD6}"/>
              </a:ext>
            </a:extLst>
          </p:cNvPr>
          <p:cNvSpPr>
            <a:spLocks noGrp="1"/>
          </p:cNvSpPr>
          <p:nvPr>
            <p:ph type="title"/>
          </p:nvPr>
        </p:nvSpPr>
        <p:spPr/>
        <p:txBody>
          <a:bodyPr/>
          <a:lstStyle/>
          <a:p>
            <a:r>
              <a:rPr lang="en-US"/>
              <a:t>Transparencies</a:t>
            </a:r>
          </a:p>
        </p:txBody>
      </p:sp>
      <p:sp>
        <p:nvSpPr>
          <p:cNvPr id="5" name="Content Placeholder 4">
            <a:extLst>
              <a:ext uri="{FF2B5EF4-FFF2-40B4-BE49-F238E27FC236}">
                <a16:creationId xmlns:a16="http://schemas.microsoft.com/office/drawing/2014/main" id="{9B1BD31A-03DE-5B7A-A021-B30F340AC4B5}"/>
              </a:ext>
            </a:extLst>
          </p:cNvPr>
          <p:cNvSpPr>
            <a:spLocks noGrp="1"/>
          </p:cNvSpPr>
          <p:nvPr>
            <p:ph idx="1"/>
          </p:nvPr>
        </p:nvSpPr>
        <p:spPr/>
        <p:txBody>
          <a:bodyPr vert="horz" lIns="91440" tIns="45720" rIns="91440" bIns="45720" rtlCol="0" anchor="t">
            <a:normAutofit/>
          </a:bodyPr>
          <a:lstStyle/>
          <a:p>
            <a:r>
              <a:rPr lang="en-US" sz="2400" err="1">
                <a:cs typeface="Arial"/>
              </a:rPr>
              <a:t>Froxels</a:t>
            </a:r>
            <a:r>
              <a:rPr lang="en-US" sz="2400">
                <a:cs typeface="Arial"/>
              </a:rPr>
              <a:t> Irradiance Volume</a:t>
            </a:r>
          </a:p>
          <a:p>
            <a:pPr lvl="1"/>
            <a:r>
              <a:rPr lang="en-US" sz="1800">
                <a:cs typeface="Arial"/>
              </a:rPr>
              <a:t>Volumetric fog </a:t>
            </a:r>
            <a:r>
              <a:rPr lang="en-US" sz="2000" baseline="-10000">
                <a:cs typeface="Arial"/>
              </a:rPr>
              <a:t>[Wronski2014]</a:t>
            </a:r>
            <a:r>
              <a:rPr lang="en-US" sz="1800">
                <a:cs typeface="Arial"/>
              </a:rPr>
              <a:t> uses irradiance volumes.</a:t>
            </a:r>
          </a:p>
          <a:p>
            <a:pPr lvl="1"/>
            <a:r>
              <a:rPr lang="en-US" sz="1800">
                <a:cs typeface="Arial"/>
              </a:rPr>
              <a:t>Share previous work for all transparencies.</a:t>
            </a:r>
          </a:p>
          <a:p>
            <a:pPr lvl="2"/>
            <a:r>
              <a:rPr lang="en-US" sz="1400">
                <a:cs typeface="Arial"/>
                <a:sym typeface="Wingdings" panose="05000000000000000000" pitchFamily="2" charset="2"/>
              </a:rPr>
              <a:t></a:t>
            </a:r>
            <a:r>
              <a:rPr lang="en-US" sz="1400">
                <a:cs typeface="Arial"/>
              </a:rPr>
              <a:t> No need to re-do lookup work for transparencies.</a:t>
            </a:r>
          </a:p>
          <a:p>
            <a:pPr lvl="2"/>
            <a:r>
              <a:rPr lang="en-US" sz="1400">
                <a:cs typeface="Arial"/>
              </a:rPr>
              <a:t>Stored during light scattering </a:t>
            </a:r>
            <a:r>
              <a:rPr lang="en-US" sz="1400" err="1">
                <a:cs typeface="Arial"/>
              </a:rPr>
              <a:t>froxel</a:t>
            </a:r>
            <a:r>
              <a:rPr lang="en-US" sz="1400">
                <a:cs typeface="Arial"/>
              </a:rPr>
              <a:t> dispatch</a:t>
            </a:r>
            <a:r>
              <a:rPr lang="en-US" sz="1800" baseline="-10000">
                <a:cs typeface="Arial"/>
              </a:rPr>
              <a:t>.</a:t>
            </a:r>
            <a:endParaRPr lang="en-US" sz="1400" baseline="-10000">
              <a:cs typeface="Arial"/>
            </a:endParaRPr>
          </a:p>
          <a:p>
            <a:pPr lvl="1"/>
            <a:r>
              <a:rPr lang="en-US" sz="1800">
                <a:cs typeface="Arial"/>
              </a:rPr>
              <a:t>2 band SH encoded.</a:t>
            </a:r>
          </a:p>
          <a:p>
            <a:pPr lvl="1"/>
            <a:r>
              <a:rPr lang="en-US" sz="1800">
                <a:cs typeface="Arial"/>
              </a:rPr>
              <a:t>50MB </a:t>
            </a:r>
            <a:r>
              <a:rPr lang="en-US" sz="1400">
                <a:cs typeface="Arial"/>
              </a:rPr>
              <a:t>(25MB on lower specs)</a:t>
            </a:r>
          </a:p>
          <a:p>
            <a:pPr lvl="1"/>
            <a:r>
              <a:rPr lang="en-US" sz="1800">
                <a:cs typeface="Arial"/>
              </a:rPr>
              <a:t>Used in particles, glass, etc.</a:t>
            </a:r>
          </a:p>
          <a:p>
            <a:pPr marL="0" indent="0">
              <a:buNone/>
            </a:pPr>
            <a:endParaRPr lang="en-US" sz="2400">
              <a:cs typeface="Arial"/>
            </a:endParaRPr>
          </a:p>
          <a:p>
            <a:pPr marL="0" indent="0">
              <a:buNone/>
            </a:pPr>
            <a:endParaRPr lang="en-US">
              <a:cs typeface="Arial"/>
            </a:endParaRPr>
          </a:p>
          <a:p>
            <a:pPr marL="457200" indent="-457200"/>
            <a:endParaRPr lang="en-US">
              <a:cs typeface="Arial"/>
            </a:endParaRPr>
          </a:p>
        </p:txBody>
      </p:sp>
      <p:sp>
        <p:nvSpPr>
          <p:cNvPr id="2" name="AutoShape 2">
            <a:extLst>
              <a:ext uri="{FF2B5EF4-FFF2-40B4-BE49-F238E27FC236}">
                <a16:creationId xmlns:a16="http://schemas.microsoft.com/office/drawing/2014/main" id="{02A315E5-A1C4-FCDF-939F-6CA222A315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screenshot of a video game&#10;&#10;AI-generated content may be incorrect.">
            <a:extLst>
              <a:ext uri="{FF2B5EF4-FFF2-40B4-BE49-F238E27FC236}">
                <a16:creationId xmlns:a16="http://schemas.microsoft.com/office/drawing/2014/main" id="{DDE183E2-0FDA-9AB3-0120-63AD09F3C4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95500" y="3576641"/>
            <a:ext cx="4366309" cy="2641600"/>
          </a:xfrm>
          <a:prstGeom prst="rect">
            <a:avLst/>
          </a:prstGeom>
          <a:effectLst>
            <a:outerShdw blurRad="50800" dist="38100" dir="2700000" algn="tl" rotWithShape="0">
              <a:prstClr val="black">
                <a:alpha val="40000"/>
              </a:prstClr>
            </a:outerShdw>
          </a:effectLst>
        </p:spPr>
      </p:pic>
      <p:pic>
        <p:nvPicPr>
          <p:cNvPr id="8" name="Picture 7" descr="A dark room with columns and stairs&#10;&#10;AI-generated content may be incorrect.">
            <a:extLst>
              <a:ext uri="{FF2B5EF4-FFF2-40B4-BE49-F238E27FC236}">
                <a16:creationId xmlns:a16="http://schemas.microsoft.com/office/drawing/2014/main" id="{CFB7C61E-A6B5-8830-071D-027C0A0514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0" y="3576641"/>
            <a:ext cx="4439144" cy="268566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6699C70A-EFA7-7CCF-EC0D-90CAD5CA9C32}"/>
              </a:ext>
            </a:extLst>
          </p:cNvPr>
          <p:cNvSpPr txBox="1"/>
          <p:nvPr/>
        </p:nvSpPr>
        <p:spPr>
          <a:xfrm>
            <a:off x="6015038" y="5985307"/>
            <a:ext cx="2743200" cy="276999"/>
          </a:xfrm>
          <a:prstGeom prst="rect">
            <a:avLst/>
          </a:prstGeom>
          <a:solidFill>
            <a:schemeClr val="bg1">
              <a:alpha val="53000"/>
            </a:schemeClr>
          </a:solidFill>
        </p:spPr>
        <p:txBody>
          <a:bodyPr wrap="square" rtlCol="0">
            <a:spAutoFit/>
          </a:bodyPr>
          <a:lstStyle/>
          <a:p>
            <a:r>
              <a:rPr lang="en-US" sz="1200">
                <a:effectLst>
                  <a:outerShdw blurRad="38100" dist="38100" dir="2700000" algn="tl">
                    <a:srgbClr val="000000">
                      <a:alpha val="43137"/>
                    </a:srgbClr>
                  </a:outerShdw>
                </a:effectLst>
              </a:rPr>
              <a:t>Re-fit environment probes on blended</a:t>
            </a:r>
          </a:p>
        </p:txBody>
      </p:sp>
      <p:pic>
        <p:nvPicPr>
          <p:cNvPr id="13" name="Picture 12" descr="A smoke coming out of a building&#10;&#10;AI-generated content may be incorrect.">
            <a:extLst>
              <a:ext uri="{FF2B5EF4-FFF2-40B4-BE49-F238E27FC236}">
                <a16:creationId xmlns:a16="http://schemas.microsoft.com/office/drawing/2014/main" id="{B081DBE0-D26C-38E4-F9F8-1692A0597AA5}"/>
              </a:ext>
            </a:extLst>
          </p:cNvPr>
          <p:cNvPicPr>
            <a:picLocks noChangeAspect="1"/>
          </p:cNvPicPr>
          <p:nvPr/>
        </p:nvPicPr>
        <p:blipFill>
          <a:blip r:embed="rId5"/>
          <a:stretch>
            <a:fillRect/>
          </a:stretch>
        </p:blipFill>
        <p:spPr>
          <a:xfrm>
            <a:off x="7734302" y="785774"/>
            <a:ext cx="4336828" cy="24908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9947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3C6AD-6553-5D99-5ECF-C32009717E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138541-7F88-B257-7DDC-3AEB06F37C81}"/>
              </a:ext>
            </a:extLst>
          </p:cNvPr>
          <p:cNvSpPr>
            <a:spLocks noGrp="1"/>
          </p:cNvSpPr>
          <p:nvPr>
            <p:ph type="title"/>
          </p:nvPr>
        </p:nvSpPr>
        <p:spPr/>
        <p:txBody>
          <a:bodyPr/>
          <a:lstStyle/>
          <a:p>
            <a:r>
              <a:rPr lang="en-US"/>
              <a:t>Compositing Results</a:t>
            </a:r>
          </a:p>
        </p:txBody>
      </p:sp>
      <p:sp>
        <p:nvSpPr>
          <p:cNvPr id="5" name="Content Placeholder 4">
            <a:extLst>
              <a:ext uri="{FF2B5EF4-FFF2-40B4-BE49-F238E27FC236}">
                <a16:creationId xmlns:a16="http://schemas.microsoft.com/office/drawing/2014/main" id="{4F9248A4-9476-75F2-8124-6F4719E2FED0}"/>
              </a:ext>
            </a:extLst>
          </p:cNvPr>
          <p:cNvSpPr>
            <a:spLocks noGrp="1"/>
          </p:cNvSpPr>
          <p:nvPr>
            <p:ph idx="1"/>
          </p:nvPr>
        </p:nvSpPr>
        <p:spPr>
          <a:xfrm>
            <a:off x="838200" y="592619"/>
            <a:ext cx="10515600" cy="5672761"/>
          </a:xfrm>
        </p:spPr>
        <p:txBody>
          <a:bodyPr vert="horz" lIns="91440" tIns="45720" rIns="91440" bIns="45720" rtlCol="0" anchor="t">
            <a:normAutofit/>
          </a:bodyPr>
          <a:lstStyle/>
          <a:p>
            <a:r>
              <a:rPr lang="en-US" sz="2400" dirty="0">
                <a:cs typeface="Arial"/>
              </a:rPr>
              <a:t>Directional Occlusion </a:t>
            </a:r>
            <a:r>
              <a:rPr lang="en-US" sz="1800" baseline="-25000" dirty="0">
                <a:cs typeface="Arial"/>
              </a:rPr>
              <a:t>[Landis2002][Ritschel2009]</a:t>
            </a:r>
            <a:endParaRPr lang="en-US" sz="2000" baseline="-25000" dirty="0">
              <a:cs typeface="Arial"/>
            </a:endParaRPr>
          </a:p>
          <a:p>
            <a:pPr lvl="1"/>
            <a:r>
              <a:rPr lang="en-US" sz="1800" dirty="0">
                <a:cs typeface="Arial"/>
              </a:rPr>
              <a:t>Used for high frequency details.</a:t>
            </a:r>
          </a:p>
          <a:p>
            <a:pPr lvl="2"/>
            <a:r>
              <a:rPr lang="en-US" sz="1600" dirty="0">
                <a:cs typeface="Arial"/>
              </a:rPr>
              <a:t>Don’t have all data in </a:t>
            </a:r>
            <a:r>
              <a:rPr lang="en-US" sz="1600" dirty="0" err="1">
                <a:cs typeface="Arial"/>
              </a:rPr>
              <a:t>BLASes</a:t>
            </a:r>
            <a:r>
              <a:rPr lang="en-US" sz="1600" dirty="0">
                <a:cs typeface="Arial"/>
              </a:rPr>
              <a:t>.</a:t>
            </a:r>
          </a:p>
          <a:p>
            <a:pPr lvl="2"/>
            <a:r>
              <a:rPr lang="en-US" sz="1600" dirty="0">
                <a:cs typeface="Arial"/>
              </a:rPr>
              <a:t>POM </a:t>
            </a:r>
            <a:r>
              <a:rPr lang="en-US" sz="1800" baseline="-10000" dirty="0">
                <a:cs typeface="Arial"/>
              </a:rPr>
              <a:t>[Tatarchuk2005]</a:t>
            </a:r>
            <a:endParaRPr lang="en-US" sz="3200" baseline="-10000" dirty="0"/>
          </a:p>
          <a:p>
            <a:pPr lvl="1"/>
            <a:r>
              <a:rPr lang="en-US" sz="1800" dirty="0">
                <a:cs typeface="Arial"/>
              </a:rPr>
              <a:t>Contact shadows for every light.</a:t>
            </a:r>
          </a:p>
          <a:p>
            <a:pPr lvl="1"/>
            <a:r>
              <a:rPr lang="en-US" sz="1800" dirty="0">
                <a:cs typeface="Arial"/>
              </a:rPr>
              <a:t>Specular occlusion.</a:t>
            </a:r>
          </a:p>
          <a:p>
            <a:pPr lvl="1"/>
            <a:r>
              <a:rPr lang="en-US" sz="1800" dirty="0">
                <a:cs typeface="Arial"/>
              </a:rPr>
              <a:t>Ray-march along hemisphere</a:t>
            </a:r>
          </a:p>
          <a:p>
            <a:pPr lvl="2"/>
            <a:r>
              <a:rPr lang="en-US" sz="1600" dirty="0">
                <a:cs typeface="Arial"/>
              </a:rPr>
              <a:t>Store average </a:t>
            </a:r>
            <a:r>
              <a:rPr lang="en-US" sz="1600" dirty="0" err="1">
                <a:cs typeface="Arial"/>
              </a:rPr>
              <a:t>unnocluded</a:t>
            </a:r>
            <a:r>
              <a:rPr lang="en-US" sz="1600" dirty="0">
                <a:cs typeface="Arial"/>
              </a:rPr>
              <a:t> direction.</a:t>
            </a:r>
          </a:p>
          <a:p>
            <a:pPr lvl="2"/>
            <a:r>
              <a:rPr lang="en-US" sz="1600" dirty="0">
                <a:cs typeface="Arial"/>
              </a:rPr>
              <a:t>Denoise + temporal filter </a:t>
            </a:r>
            <a:r>
              <a:rPr lang="en-US" sz="1800" baseline="-10000" dirty="0">
                <a:cs typeface="Arial"/>
              </a:rPr>
              <a:t>[Mattausch2010]</a:t>
            </a:r>
          </a:p>
          <a:p>
            <a:endParaRPr lang="en-US" sz="2400" dirty="0">
              <a:cs typeface="Arial"/>
            </a:endParaRPr>
          </a:p>
          <a:p>
            <a:pPr marL="0" indent="0">
              <a:buNone/>
            </a:pPr>
            <a:endParaRPr lang="en-US" dirty="0">
              <a:cs typeface="Arial"/>
            </a:endParaRPr>
          </a:p>
          <a:p>
            <a:pPr marL="457200" indent="-457200"/>
            <a:endParaRPr lang="en-US" dirty="0">
              <a:cs typeface="Arial"/>
            </a:endParaRPr>
          </a:p>
        </p:txBody>
      </p:sp>
      <p:pic>
        <p:nvPicPr>
          <p:cNvPr id="8" name="Picture 7" descr="A screenshot of a video game&#10;&#10;AI-generated content may be incorrect.">
            <a:extLst>
              <a:ext uri="{FF2B5EF4-FFF2-40B4-BE49-F238E27FC236}">
                <a16:creationId xmlns:a16="http://schemas.microsoft.com/office/drawing/2014/main" id="{B6E06E12-D8B0-A74C-68F2-9E7576B52282}"/>
              </a:ext>
            </a:extLst>
          </p:cNvPr>
          <p:cNvPicPr>
            <a:picLocks noChangeAspect="1"/>
          </p:cNvPicPr>
          <p:nvPr/>
        </p:nvPicPr>
        <p:blipFill>
          <a:blip r:embed="rId3"/>
          <a:srcRect t="-1" r="150" b="179"/>
          <a:stretch>
            <a:fillRect/>
          </a:stretch>
        </p:blipFill>
        <p:spPr>
          <a:xfrm>
            <a:off x="6590388" y="657974"/>
            <a:ext cx="5367528" cy="2779776"/>
          </a:xfrm>
          <a:prstGeom prst="rect">
            <a:avLst/>
          </a:prstGeom>
          <a:effectLst>
            <a:outerShdw blurRad="50800" dist="38100" dir="2700000" algn="tl" rotWithShape="0">
              <a:prstClr val="black">
                <a:alpha val="40000"/>
              </a:prstClr>
            </a:outerShdw>
          </a:effectLst>
        </p:spPr>
      </p:pic>
      <p:pic>
        <p:nvPicPr>
          <p:cNvPr id="10" name="Picture 9" descr="A video game screen of a video game&#10;&#10;AI-generated content may be incorrect.">
            <a:extLst>
              <a:ext uri="{FF2B5EF4-FFF2-40B4-BE49-F238E27FC236}">
                <a16:creationId xmlns:a16="http://schemas.microsoft.com/office/drawing/2014/main" id="{3ADA8C02-D4E1-D41A-8974-EA27F108EF96}"/>
              </a:ext>
            </a:extLst>
          </p:cNvPr>
          <p:cNvPicPr>
            <a:picLocks noChangeAspect="1"/>
          </p:cNvPicPr>
          <p:nvPr/>
        </p:nvPicPr>
        <p:blipFill>
          <a:blip r:embed="rId4"/>
          <a:srcRect r="150" b="408"/>
          <a:stretch>
            <a:fillRect/>
          </a:stretch>
        </p:blipFill>
        <p:spPr>
          <a:xfrm>
            <a:off x="6590388" y="3550581"/>
            <a:ext cx="5367528" cy="2770632"/>
          </a:xfrm>
          <a:prstGeom prst="rect">
            <a:avLst/>
          </a:prstGeom>
          <a:effectLst>
            <a:outerShdw blurRad="50800" dist="38100" dir="2700000" algn="tl" rotWithShape="0">
              <a:prstClr val="black">
                <a:alpha val="40000"/>
              </a:prstClr>
            </a:outerShdw>
          </a:effectLst>
        </p:spPr>
      </p:pic>
      <p:pic>
        <p:nvPicPr>
          <p:cNvPr id="12" name="Picture 11" descr="A video game screen with a cart and a person in the woods&#10;&#10;AI-generated content may be incorrect.">
            <a:extLst>
              <a:ext uri="{FF2B5EF4-FFF2-40B4-BE49-F238E27FC236}">
                <a16:creationId xmlns:a16="http://schemas.microsoft.com/office/drawing/2014/main" id="{4576C6CA-6A37-3F32-1B74-5467D5D41E2A}"/>
              </a:ext>
            </a:extLst>
          </p:cNvPr>
          <p:cNvPicPr>
            <a:picLocks noChangeAspect="1"/>
          </p:cNvPicPr>
          <p:nvPr/>
        </p:nvPicPr>
        <p:blipFill>
          <a:blip r:embed="rId5"/>
          <a:srcRect r="150" b="408"/>
          <a:stretch>
            <a:fillRect/>
          </a:stretch>
        </p:blipFill>
        <p:spPr>
          <a:xfrm>
            <a:off x="1030530" y="3550581"/>
            <a:ext cx="5367528" cy="27706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279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B51BB-55CA-DCBB-A3EF-17B4A2D8E4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627B1A-F156-1C17-875A-D8101CC0A0C2}"/>
              </a:ext>
            </a:extLst>
          </p:cNvPr>
          <p:cNvSpPr>
            <a:spLocks noGrp="1"/>
          </p:cNvSpPr>
          <p:nvPr>
            <p:ph type="title"/>
          </p:nvPr>
        </p:nvSpPr>
        <p:spPr/>
        <p:txBody>
          <a:bodyPr/>
          <a:lstStyle/>
          <a:p>
            <a:r>
              <a:rPr lang="en-US" err="1"/>
              <a:t>idTech</a:t>
            </a:r>
            <a:r>
              <a:rPr lang="en-US"/>
              <a:t> 8 Requirements</a:t>
            </a:r>
          </a:p>
        </p:txBody>
      </p:sp>
      <p:sp>
        <p:nvSpPr>
          <p:cNvPr id="5" name="Content Placeholder 4">
            <a:extLst>
              <a:ext uri="{FF2B5EF4-FFF2-40B4-BE49-F238E27FC236}">
                <a16:creationId xmlns:a16="http://schemas.microsoft.com/office/drawing/2014/main" id="{FA5F3FE2-390B-4CE3-CCE2-9A2C44FE6B15}"/>
              </a:ext>
            </a:extLst>
          </p:cNvPr>
          <p:cNvSpPr>
            <a:spLocks noGrp="1"/>
          </p:cNvSpPr>
          <p:nvPr>
            <p:ph idx="1"/>
          </p:nvPr>
        </p:nvSpPr>
        <p:spPr/>
        <p:txBody>
          <a:bodyPr vert="horz" lIns="91440" tIns="45720" rIns="91440" bIns="45720" rtlCol="0" anchor="t">
            <a:normAutofit fontScale="92500" lnSpcReduction="10000"/>
          </a:bodyPr>
          <a:lstStyle/>
          <a:p>
            <a:r>
              <a:rPr lang="en-US">
                <a:cs typeface="Arial"/>
              </a:rPr>
              <a:t>Performance &gt; all else</a:t>
            </a:r>
          </a:p>
          <a:p>
            <a:pPr lvl="1"/>
            <a:r>
              <a:rPr lang="en-US">
                <a:cs typeface="Arial"/>
              </a:rPr>
              <a:t>Stable &gt;= 60hz on all platforms.</a:t>
            </a:r>
          </a:p>
          <a:p>
            <a:r>
              <a:rPr lang="en-US">
                <a:cs typeface="Arial"/>
              </a:rPr>
              <a:t>Speed up workflow for all</a:t>
            </a:r>
          </a:p>
          <a:p>
            <a:pPr lvl="1"/>
            <a:r>
              <a:rPr lang="en-US">
                <a:cs typeface="Arial"/>
              </a:rPr>
              <a:t>Simplify</a:t>
            </a:r>
          </a:p>
          <a:p>
            <a:pPr lvl="2"/>
            <a:r>
              <a:rPr lang="en-US">
                <a:cs typeface="Arial"/>
              </a:rPr>
              <a:t>Decrease steps required </a:t>
            </a:r>
            <a:r>
              <a:rPr lang="en-US">
                <a:cs typeface="Arial"/>
                <a:sym typeface="Wingdings" panose="05000000000000000000" pitchFamily="2" charset="2"/>
              </a:rPr>
              <a:t></a:t>
            </a:r>
            <a:r>
              <a:rPr lang="en-US">
                <a:cs typeface="Arial"/>
              </a:rPr>
              <a:t> less error prone.</a:t>
            </a:r>
          </a:p>
          <a:p>
            <a:pPr lvl="1"/>
            <a:r>
              <a:rPr lang="en-US">
                <a:cs typeface="Arial"/>
              </a:rPr>
              <a:t>Faster iteration times</a:t>
            </a:r>
          </a:p>
          <a:p>
            <a:pPr marL="1371600" lvl="2" indent="-457200"/>
            <a:r>
              <a:rPr lang="en-US">
                <a:cs typeface="Arial"/>
              </a:rPr>
              <a:t>Minimize pre-processing.</a:t>
            </a:r>
          </a:p>
          <a:p>
            <a:r>
              <a:rPr lang="en-US">
                <a:cs typeface="Arial"/>
              </a:rPr>
              <a:t>Larger Levels</a:t>
            </a:r>
          </a:p>
          <a:p>
            <a:pPr lvl="1"/>
            <a:r>
              <a:rPr lang="en-US">
                <a:cs typeface="Arial"/>
              </a:rPr>
              <a:t>And.. almost double the levels?</a:t>
            </a:r>
          </a:p>
          <a:p>
            <a:pPr lvl="2"/>
            <a:r>
              <a:rPr lang="en-US">
                <a:cs typeface="Arial"/>
              </a:rPr>
              <a:t>How can we scale to fit disk.</a:t>
            </a:r>
          </a:p>
          <a:p>
            <a:pPr lvl="2"/>
            <a:r>
              <a:rPr lang="en-US">
                <a:cs typeface="Arial"/>
              </a:rPr>
              <a:t>Longer lightmap/probes/</a:t>
            </a:r>
            <a:r>
              <a:rPr lang="en-US" err="1">
                <a:cs typeface="Arial"/>
              </a:rPr>
              <a:t>etc</a:t>
            </a:r>
            <a:r>
              <a:rPr lang="en-US">
                <a:cs typeface="Arial"/>
              </a:rPr>
              <a:t> pre-process times?</a:t>
            </a:r>
          </a:p>
          <a:p>
            <a:r>
              <a:rPr lang="en-US">
                <a:cs typeface="Arial"/>
              </a:rPr>
              <a:t>More dynamics/secondary animations.</a:t>
            </a:r>
          </a:p>
          <a:p>
            <a:pPr lvl="1"/>
            <a:r>
              <a:rPr lang="en-US">
                <a:cs typeface="Arial"/>
              </a:rPr>
              <a:t>E.g. physics, cloth, vegetation, complex cutscenes.</a:t>
            </a:r>
          </a:p>
          <a:p>
            <a:r>
              <a:rPr lang="en-US">
                <a:cs typeface="Arial"/>
              </a:rPr>
              <a:t>Much more geo and characters on screen.</a:t>
            </a:r>
          </a:p>
          <a:p>
            <a:pPr lvl="1"/>
            <a:endParaRPr lang="en-US">
              <a:cs typeface="Arial"/>
            </a:endParaRPr>
          </a:p>
          <a:p>
            <a:pPr marL="0" indent="0">
              <a:buNone/>
            </a:pPr>
            <a:endParaRPr lang="en-US">
              <a:cs typeface="Arial"/>
            </a:endParaRPr>
          </a:p>
          <a:p>
            <a:pPr marL="457200" indent="-457200"/>
            <a:endParaRPr lang="en-US">
              <a:cs typeface="Arial"/>
            </a:endParaRPr>
          </a:p>
          <a:p>
            <a:pPr marL="457200" lvl="1" indent="0">
              <a:buNone/>
            </a:pPr>
            <a:endParaRPr lang="en-US">
              <a:cs typeface="Arial"/>
            </a:endParaRPr>
          </a:p>
        </p:txBody>
      </p:sp>
    </p:spTree>
    <p:custDataLst>
      <p:tags r:id="rId1"/>
    </p:custDataLst>
    <p:extLst>
      <p:ext uri="{BB962C8B-B14F-4D97-AF65-F5344CB8AC3E}">
        <p14:creationId xmlns:p14="http://schemas.microsoft.com/office/powerpoint/2010/main" val="254315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500"/>
                                        <p:tgtEl>
                                          <p:spTgt spid="5">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fade">
                                      <p:cBhvr>
                                        <p:cTn id="30" dur="500"/>
                                        <p:tgtEl>
                                          <p:spTgt spid="5">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fade">
                                      <p:cBhvr>
                                        <p:cTn id="33" dur="500"/>
                                        <p:tgtEl>
                                          <p:spTgt spid="5">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fade">
                                      <p:cBhvr>
                                        <p:cTn id="38" dur="500"/>
                                        <p:tgtEl>
                                          <p:spTgt spid="5">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animEffect transition="in" filter="fade">
                                      <p:cBhvr>
                                        <p:cTn id="41" dur="500"/>
                                        <p:tgtEl>
                                          <p:spTgt spid="5">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xEl>
                                              <p:pRg st="13" end="13"/>
                                            </p:txEl>
                                          </p:spTgt>
                                        </p:tgtEl>
                                        <p:attrNameLst>
                                          <p:attrName>style.visibility</p:attrName>
                                        </p:attrNameLst>
                                      </p:cBhvr>
                                      <p:to>
                                        <p:strVal val="visible"/>
                                      </p:to>
                                    </p:set>
                                    <p:animEffect transition="in" filter="fade">
                                      <p:cBhvr>
                                        <p:cTn id="44"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27BD5-DD87-702C-D0D3-6A3EAB1CFC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538669-8FB0-C05C-D4C7-2835D73793B2}"/>
              </a:ext>
            </a:extLst>
          </p:cNvPr>
          <p:cNvSpPr>
            <a:spLocks noGrp="1"/>
          </p:cNvSpPr>
          <p:nvPr>
            <p:ph type="title"/>
          </p:nvPr>
        </p:nvSpPr>
        <p:spPr/>
        <p:txBody>
          <a:bodyPr/>
          <a:lstStyle/>
          <a:p>
            <a:r>
              <a:rPr lang="en-US"/>
              <a:t>Compositing Results</a:t>
            </a:r>
          </a:p>
        </p:txBody>
      </p:sp>
      <p:pic>
        <p:nvPicPr>
          <p:cNvPr id="3" name="Imagem 2">
            <a:extLst>
              <a:ext uri="{FF2B5EF4-FFF2-40B4-BE49-F238E27FC236}">
                <a16:creationId xmlns:a16="http://schemas.microsoft.com/office/drawing/2014/main" id="{F0586053-8F95-396C-419C-5ACC4F402B30}"/>
              </a:ext>
            </a:extLst>
          </p:cNvPr>
          <p:cNvPicPr>
            <a:picLocks noChangeAspect="1"/>
          </p:cNvPicPr>
          <p:nvPr/>
        </p:nvPicPr>
        <p:blipFill>
          <a:blip r:embed="rId4"/>
          <a:stretch>
            <a:fillRect/>
          </a:stretch>
        </p:blipFill>
        <p:spPr>
          <a:xfrm>
            <a:off x="1267472" y="771486"/>
            <a:ext cx="9995071" cy="5426113"/>
          </a:xfrm>
          <a:prstGeom prst="rect">
            <a:avLst/>
          </a:prstGeom>
        </p:spPr>
      </p:pic>
      <p:pic>
        <p:nvPicPr>
          <p:cNvPr id="2" name="Content Placeholder 1">
            <a:extLst>
              <a:ext uri="{FF2B5EF4-FFF2-40B4-BE49-F238E27FC236}">
                <a16:creationId xmlns:a16="http://schemas.microsoft.com/office/drawing/2014/main" id="{4F815BD5-61EA-368C-BCF2-D8C1B922A5E1}"/>
              </a:ext>
            </a:extLst>
          </p:cNvPr>
          <p:cNvPicPr>
            <a:picLocks noGrp="1" noChangeAspect="1"/>
          </p:cNvPicPr>
          <p:nvPr>
            <p:ph idx="1"/>
          </p:nvPr>
        </p:nvPicPr>
        <p:blipFill>
          <a:blip r:embed="rId5"/>
          <a:stretch>
            <a:fillRect/>
          </a:stretch>
        </p:blipFill>
        <p:spPr>
          <a:xfrm>
            <a:off x="1267472" y="771487"/>
            <a:ext cx="10003137" cy="5426112"/>
          </a:xfrm>
        </p:spPr>
      </p:pic>
    </p:spTree>
    <p:custDataLst>
      <p:tags r:id="rId1"/>
    </p:custDataLst>
    <p:extLst>
      <p:ext uri="{BB962C8B-B14F-4D97-AF65-F5344CB8AC3E}">
        <p14:creationId xmlns:p14="http://schemas.microsoft.com/office/powerpoint/2010/main" val="21712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B26D-BE9D-F309-B971-44FBBA6546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F093F5-E4E9-8951-E524-3DC7D3CF3A81}"/>
              </a:ext>
            </a:extLst>
          </p:cNvPr>
          <p:cNvSpPr>
            <a:spLocks noGrp="1"/>
          </p:cNvSpPr>
          <p:nvPr>
            <p:ph type="title"/>
          </p:nvPr>
        </p:nvSpPr>
        <p:spPr/>
        <p:txBody>
          <a:bodyPr/>
          <a:lstStyle/>
          <a:p>
            <a:r>
              <a:rPr lang="en-US"/>
              <a:t>Hotspot Performance</a:t>
            </a:r>
          </a:p>
        </p:txBody>
      </p:sp>
      <p:graphicFrame>
        <p:nvGraphicFramePr>
          <p:cNvPr id="7" name="Content Placeholder 6">
            <a:extLst>
              <a:ext uri="{FF2B5EF4-FFF2-40B4-BE49-F238E27FC236}">
                <a16:creationId xmlns:a16="http://schemas.microsoft.com/office/drawing/2014/main" id="{0C852359-6853-689A-5D64-A530E95DDA7E}"/>
              </a:ext>
            </a:extLst>
          </p:cNvPr>
          <p:cNvGraphicFramePr>
            <a:graphicFrameLocks noGrp="1"/>
          </p:cNvGraphicFramePr>
          <p:nvPr>
            <p:ph idx="1"/>
            <p:extLst>
              <p:ext uri="{D42A27DB-BD31-4B8C-83A1-F6EECF244321}">
                <p14:modId xmlns:p14="http://schemas.microsoft.com/office/powerpoint/2010/main" val="1625311306"/>
              </p:ext>
            </p:extLst>
          </p:nvPr>
        </p:nvGraphicFramePr>
        <p:xfrm>
          <a:off x="1777719" y="1935061"/>
          <a:ext cx="8716326" cy="4328082"/>
        </p:xfrm>
        <a:graphic>
          <a:graphicData uri="http://schemas.openxmlformats.org/drawingml/2006/table">
            <a:tbl>
              <a:tblPr firstRow="1" bandRow="1">
                <a:tableStyleId>{5C22544A-7EE6-4342-B048-85BDC9FD1C3A}</a:tableStyleId>
              </a:tblPr>
              <a:tblGrid>
                <a:gridCol w="1452721">
                  <a:extLst>
                    <a:ext uri="{9D8B030D-6E8A-4147-A177-3AD203B41FA5}">
                      <a16:colId xmlns:a16="http://schemas.microsoft.com/office/drawing/2014/main" val="2479009589"/>
                    </a:ext>
                  </a:extLst>
                </a:gridCol>
                <a:gridCol w="1452721">
                  <a:extLst>
                    <a:ext uri="{9D8B030D-6E8A-4147-A177-3AD203B41FA5}">
                      <a16:colId xmlns:a16="http://schemas.microsoft.com/office/drawing/2014/main" val="242152953"/>
                    </a:ext>
                  </a:extLst>
                </a:gridCol>
                <a:gridCol w="1452721">
                  <a:extLst>
                    <a:ext uri="{9D8B030D-6E8A-4147-A177-3AD203B41FA5}">
                      <a16:colId xmlns:a16="http://schemas.microsoft.com/office/drawing/2014/main" val="2435908333"/>
                    </a:ext>
                  </a:extLst>
                </a:gridCol>
                <a:gridCol w="1452721">
                  <a:extLst>
                    <a:ext uri="{9D8B030D-6E8A-4147-A177-3AD203B41FA5}">
                      <a16:colId xmlns:a16="http://schemas.microsoft.com/office/drawing/2014/main" val="3204553681"/>
                    </a:ext>
                  </a:extLst>
                </a:gridCol>
                <a:gridCol w="1452721">
                  <a:extLst>
                    <a:ext uri="{9D8B030D-6E8A-4147-A177-3AD203B41FA5}">
                      <a16:colId xmlns:a16="http://schemas.microsoft.com/office/drawing/2014/main" val="881201039"/>
                    </a:ext>
                  </a:extLst>
                </a:gridCol>
                <a:gridCol w="1452721">
                  <a:extLst>
                    <a:ext uri="{9D8B030D-6E8A-4147-A177-3AD203B41FA5}">
                      <a16:colId xmlns:a16="http://schemas.microsoft.com/office/drawing/2014/main" val="774256675"/>
                    </a:ext>
                  </a:extLst>
                </a:gridCol>
              </a:tblGrid>
              <a:tr h="662250">
                <a:tc>
                  <a:txBody>
                    <a:bodyPr/>
                    <a:lstStyle/>
                    <a:p>
                      <a:pPr algn="ct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Xbox Series S</a:t>
                      </a:r>
                      <a:br>
                        <a:rPr lang="en-US" sz="1400"/>
                      </a:br>
                      <a:r>
                        <a:rPr lang="en-US" sz="1400"/>
                        <a:t>(900p)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Xbox Series X (1440p)</a:t>
                      </a:r>
                    </a:p>
                  </a:txBody>
                  <a:tcPr anchor="ctr"/>
                </a:tc>
                <a:tc>
                  <a:txBody>
                    <a:bodyPr/>
                    <a:lstStyle/>
                    <a:p>
                      <a:pPr algn="ctr"/>
                      <a:r>
                        <a:rPr lang="en-US" sz="1400"/>
                        <a:t>PS5 </a:t>
                      </a:r>
                      <a:br>
                        <a:rPr lang="en-US" sz="1400"/>
                      </a:br>
                      <a:r>
                        <a:rPr lang="en-US" sz="1400"/>
                        <a:t>(1440p)</a:t>
                      </a:r>
                    </a:p>
                  </a:txBody>
                  <a:tcPr anchor="ctr"/>
                </a:tc>
                <a:tc>
                  <a:txBody>
                    <a:bodyPr/>
                    <a:lstStyle/>
                    <a:p>
                      <a:pPr algn="ctr"/>
                      <a:r>
                        <a:rPr lang="en-US" sz="1400"/>
                        <a:t>PS5 Pro</a:t>
                      </a:r>
                      <a:br>
                        <a:rPr lang="en-US" sz="1400"/>
                      </a:br>
                      <a:r>
                        <a:rPr lang="en-US" sz="1400"/>
                        <a:t>(1800p)</a:t>
                      </a:r>
                    </a:p>
                  </a:txBody>
                  <a:tcPr anchor="ctr"/>
                </a:tc>
                <a:tc>
                  <a:txBody>
                    <a:bodyPr/>
                    <a:lstStyle/>
                    <a:p>
                      <a:pPr algn="ctr"/>
                      <a:r>
                        <a:rPr lang="en-US" sz="1400"/>
                        <a:t>PC </a:t>
                      </a:r>
                    </a:p>
                    <a:p>
                      <a:pPr algn="ctr"/>
                      <a:r>
                        <a:rPr lang="en-US" sz="1400"/>
                        <a:t>(4k)</a:t>
                      </a:r>
                    </a:p>
                  </a:txBody>
                  <a:tcPr anchor="ctr"/>
                </a:tc>
                <a:extLst>
                  <a:ext uri="{0D108BD9-81ED-4DB2-BD59-A6C34878D82A}">
                    <a16:rowId xmlns:a16="http://schemas.microsoft.com/office/drawing/2014/main" val="116174827"/>
                  </a:ext>
                </a:extLst>
              </a:tr>
              <a:tr h="438252">
                <a:tc>
                  <a:txBody>
                    <a:bodyPr/>
                    <a:lstStyle/>
                    <a:p>
                      <a:pPr algn="ctr"/>
                      <a:r>
                        <a:rPr lang="en-US" sz="1400"/>
                        <a:t>World Sampling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0.38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0.27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0.45 </a:t>
                      </a:r>
                      <a:r>
                        <a:rPr lang="en-US" sz="1400" err="1"/>
                        <a:t>ms</a:t>
                      </a:r>
                      <a:r>
                        <a:rPr lang="en-US" sz="1400"/>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0.083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0.091 </a:t>
                      </a:r>
                      <a:r>
                        <a:rPr lang="en-US" sz="1400" err="1"/>
                        <a:t>ms</a:t>
                      </a:r>
                      <a:endParaRPr lang="en-US" sz="1400"/>
                    </a:p>
                  </a:txBody>
                  <a:tcPr anchor="ctr"/>
                </a:tc>
                <a:extLst>
                  <a:ext uri="{0D108BD9-81ED-4DB2-BD59-A6C34878D82A}">
                    <a16:rowId xmlns:a16="http://schemas.microsoft.com/office/drawing/2014/main" val="1550584219"/>
                  </a:ext>
                </a:extLst>
              </a:tr>
              <a:tr h="438252">
                <a:tc>
                  <a:txBody>
                    <a:bodyPr/>
                    <a:lstStyle/>
                    <a:p>
                      <a:pPr algn="ctr"/>
                      <a:r>
                        <a:rPr lang="en-US" sz="1400"/>
                        <a:t>Radiance Cache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0.2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0.21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0.109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0.11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0.109 </a:t>
                      </a:r>
                      <a:r>
                        <a:rPr lang="en-US" sz="1400" err="1"/>
                        <a:t>ms</a:t>
                      </a:r>
                      <a:endParaRPr lang="en-US" sz="1400"/>
                    </a:p>
                  </a:txBody>
                  <a:tcPr anchor="ctr"/>
                </a:tc>
                <a:extLst>
                  <a:ext uri="{0D108BD9-81ED-4DB2-BD59-A6C34878D82A}">
                    <a16:rowId xmlns:a16="http://schemas.microsoft.com/office/drawing/2014/main" val="4087231452"/>
                  </a:ext>
                </a:extLst>
              </a:tr>
              <a:tr h="438252">
                <a:tc>
                  <a:txBody>
                    <a:bodyPr/>
                    <a:lstStyle/>
                    <a:p>
                      <a:pPr algn="ctr"/>
                      <a:r>
                        <a:rPr lang="en-US" sz="1400"/>
                        <a:t>Irradiance Volumes</a:t>
                      </a:r>
                    </a:p>
                  </a:txBody>
                  <a:tcPr anchor="ctr"/>
                </a:tc>
                <a:tc>
                  <a:txBody>
                    <a:bodyPr/>
                    <a:lstStyle/>
                    <a:p>
                      <a:pPr algn="ctr"/>
                      <a:r>
                        <a:rPr lang="en-US" sz="1400"/>
                        <a:t>0.08 </a:t>
                      </a:r>
                      <a:r>
                        <a:rPr lang="en-US" sz="1400" err="1"/>
                        <a:t>ms</a:t>
                      </a:r>
                      <a:endParaRPr lang="en-US" sz="1400"/>
                    </a:p>
                  </a:txBody>
                  <a:tcPr anchor="ctr"/>
                </a:tc>
                <a:tc>
                  <a:txBody>
                    <a:bodyPr/>
                    <a:lstStyle/>
                    <a:p>
                      <a:pPr algn="ctr"/>
                      <a:r>
                        <a:rPr lang="en-US" sz="1400"/>
                        <a:t>0.08 </a:t>
                      </a:r>
                      <a:r>
                        <a:rPr lang="en-US" sz="1400" err="1"/>
                        <a:t>ms</a:t>
                      </a:r>
                      <a:endParaRPr lang="en-US" sz="1400"/>
                    </a:p>
                  </a:txBody>
                  <a:tcPr anchor="ctr"/>
                </a:tc>
                <a:tc>
                  <a:txBody>
                    <a:bodyPr/>
                    <a:lstStyle/>
                    <a:p>
                      <a:pPr algn="ctr"/>
                      <a:r>
                        <a:rPr lang="en-US" sz="1400"/>
                        <a:t>0.046 </a:t>
                      </a:r>
                      <a:r>
                        <a:rPr lang="en-US" sz="1400" err="1"/>
                        <a:t>ms</a:t>
                      </a:r>
                      <a:endParaRPr lang="en-US" sz="1400"/>
                    </a:p>
                  </a:txBody>
                  <a:tcPr anchor="ctr"/>
                </a:tc>
                <a:tc>
                  <a:txBody>
                    <a:bodyPr/>
                    <a:lstStyle/>
                    <a:p>
                      <a:pPr algn="ctr"/>
                      <a:r>
                        <a:rPr lang="en-US" sz="1400"/>
                        <a:t>0.035 </a:t>
                      </a:r>
                      <a:r>
                        <a:rPr lang="en-US" sz="1400" err="1"/>
                        <a:t>ms</a:t>
                      </a:r>
                      <a:endParaRPr lang="en-US" sz="1400"/>
                    </a:p>
                  </a:txBody>
                  <a:tcPr anchor="ctr"/>
                </a:tc>
                <a:tc>
                  <a:txBody>
                    <a:bodyPr/>
                    <a:lstStyle/>
                    <a:p>
                      <a:pPr algn="ctr"/>
                      <a:r>
                        <a:rPr lang="en-US" sz="1400"/>
                        <a:t>0.07 </a:t>
                      </a:r>
                      <a:r>
                        <a:rPr lang="en-US" sz="1400" err="1"/>
                        <a:t>ms</a:t>
                      </a:r>
                      <a:endParaRPr lang="en-US" sz="1400"/>
                    </a:p>
                  </a:txBody>
                  <a:tcPr anchor="ctr"/>
                </a:tc>
                <a:extLst>
                  <a:ext uri="{0D108BD9-81ED-4DB2-BD59-A6C34878D82A}">
                    <a16:rowId xmlns:a16="http://schemas.microsoft.com/office/drawing/2014/main" val="1647927908"/>
                  </a:ext>
                </a:extLst>
              </a:tr>
              <a:tr h="438252">
                <a:tc>
                  <a:txBody>
                    <a:bodyPr/>
                    <a:lstStyle/>
                    <a:p>
                      <a:pPr algn="ctr"/>
                      <a:r>
                        <a:rPr lang="en-US" sz="1400"/>
                        <a:t>Final Gather</a:t>
                      </a:r>
                    </a:p>
                  </a:txBody>
                  <a:tcPr anchor="ctr"/>
                </a:tc>
                <a:tc>
                  <a:txBody>
                    <a:bodyPr/>
                    <a:lstStyle/>
                    <a:p>
                      <a:pPr algn="ctr"/>
                      <a:r>
                        <a:rPr lang="en-US" sz="1400"/>
                        <a:t>0.6 </a:t>
                      </a:r>
                      <a:r>
                        <a:rPr lang="en-US" sz="1400" err="1"/>
                        <a:t>ms</a:t>
                      </a:r>
                      <a:endParaRPr lang="en-US" sz="1400"/>
                    </a:p>
                  </a:txBody>
                  <a:tcPr anchor="ctr"/>
                </a:tc>
                <a:tc>
                  <a:txBody>
                    <a:bodyPr/>
                    <a:lstStyle/>
                    <a:p>
                      <a:pPr algn="ctr"/>
                      <a:r>
                        <a:rPr lang="en-US" sz="1400"/>
                        <a:t>0.535 </a:t>
                      </a:r>
                      <a:r>
                        <a:rPr lang="en-US" sz="1400" err="1"/>
                        <a:t>ms</a:t>
                      </a:r>
                      <a:endParaRPr lang="en-US" sz="1400"/>
                    </a:p>
                  </a:txBody>
                  <a:tcPr anchor="ctr"/>
                </a:tc>
                <a:tc>
                  <a:txBody>
                    <a:bodyPr/>
                    <a:lstStyle/>
                    <a:p>
                      <a:pPr algn="ctr"/>
                      <a:r>
                        <a:rPr lang="en-US" sz="1400"/>
                        <a:t>0.489 </a:t>
                      </a:r>
                      <a:r>
                        <a:rPr lang="en-US" sz="1400" err="1"/>
                        <a:t>ms</a:t>
                      </a:r>
                      <a:endParaRPr lang="en-US" sz="1400"/>
                    </a:p>
                  </a:txBody>
                  <a:tcPr anchor="ctr"/>
                </a:tc>
                <a:tc>
                  <a:txBody>
                    <a:bodyPr/>
                    <a:lstStyle/>
                    <a:p>
                      <a:pPr algn="ctr"/>
                      <a:r>
                        <a:rPr lang="en-US" sz="1400"/>
                        <a:t>0.385 </a:t>
                      </a:r>
                      <a:r>
                        <a:rPr lang="en-US" sz="1400" err="1"/>
                        <a:t>ms</a:t>
                      </a:r>
                      <a:endParaRPr lang="en-US" sz="1400"/>
                    </a:p>
                  </a:txBody>
                  <a:tcPr anchor="ctr"/>
                </a:tc>
                <a:tc>
                  <a:txBody>
                    <a:bodyPr/>
                    <a:lstStyle/>
                    <a:p>
                      <a:pPr algn="ctr"/>
                      <a:r>
                        <a:rPr lang="en-US" sz="1400"/>
                        <a:t>0.5 </a:t>
                      </a:r>
                      <a:r>
                        <a:rPr lang="en-US" sz="1400" err="1"/>
                        <a:t>ms</a:t>
                      </a:r>
                      <a:endParaRPr lang="en-US" sz="1400"/>
                    </a:p>
                  </a:txBody>
                  <a:tcPr anchor="ctr"/>
                </a:tc>
                <a:extLst>
                  <a:ext uri="{0D108BD9-81ED-4DB2-BD59-A6C34878D82A}">
                    <a16:rowId xmlns:a16="http://schemas.microsoft.com/office/drawing/2014/main" val="3641133553"/>
                  </a:ext>
                </a:extLst>
              </a:tr>
              <a:tr h="438252">
                <a:tc>
                  <a:txBody>
                    <a:bodyPr/>
                    <a:lstStyle/>
                    <a:p>
                      <a:pPr algn="ctr"/>
                      <a:r>
                        <a:rPr lang="en-US" sz="1400"/>
                        <a:t>Denoise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0.208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0.18 </a:t>
                      </a:r>
                      <a:r>
                        <a:rPr lang="en-US" sz="1400" err="1"/>
                        <a:t>ms</a:t>
                      </a:r>
                      <a:r>
                        <a:rPr lang="en-US" sz="1400"/>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0.266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0.22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0.52 </a:t>
                      </a:r>
                      <a:r>
                        <a:rPr lang="en-US" sz="1400" err="1"/>
                        <a:t>ms</a:t>
                      </a:r>
                      <a:endParaRPr lang="en-US" sz="1400"/>
                    </a:p>
                  </a:txBody>
                  <a:tcPr anchor="ctr"/>
                </a:tc>
                <a:extLst>
                  <a:ext uri="{0D108BD9-81ED-4DB2-BD59-A6C34878D82A}">
                    <a16:rowId xmlns:a16="http://schemas.microsoft.com/office/drawing/2014/main" val="2476989610"/>
                  </a:ext>
                </a:extLst>
              </a:tr>
              <a:tr h="438252">
                <a:tc>
                  <a:txBody>
                    <a:bodyPr/>
                    <a:lstStyle/>
                    <a:p>
                      <a:pPr algn="ctr"/>
                      <a:r>
                        <a:rPr lang="en-US" sz="1400"/>
                        <a:t>Upscale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0.65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0.59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0.69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0.72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0.445 </a:t>
                      </a:r>
                      <a:r>
                        <a:rPr lang="en-US" sz="1400" err="1"/>
                        <a:t>ms</a:t>
                      </a:r>
                      <a:endParaRPr lang="en-US" sz="1400"/>
                    </a:p>
                  </a:txBody>
                  <a:tcPr anchor="ctr"/>
                </a:tc>
                <a:extLst>
                  <a:ext uri="{0D108BD9-81ED-4DB2-BD59-A6C34878D82A}">
                    <a16:rowId xmlns:a16="http://schemas.microsoft.com/office/drawing/2014/main" val="103991199"/>
                  </a:ext>
                </a:extLst>
              </a:tr>
              <a:tr h="438252">
                <a:tc>
                  <a:txBody>
                    <a:bodyPr/>
                    <a:lstStyle/>
                    <a:p>
                      <a:pPr algn="ctr"/>
                      <a:r>
                        <a:rPr lang="en-US" sz="1400"/>
                        <a:t>Cost ( serial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~2.11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~1.9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~2.05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~1.923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~1.7 </a:t>
                      </a:r>
                      <a:r>
                        <a:rPr lang="en-US" sz="1400" err="1"/>
                        <a:t>ms</a:t>
                      </a:r>
                      <a:endParaRPr lang="en-US" sz="1400"/>
                    </a:p>
                  </a:txBody>
                  <a:tcPr anchor="ctr"/>
                </a:tc>
                <a:extLst>
                  <a:ext uri="{0D108BD9-81ED-4DB2-BD59-A6C34878D82A}">
                    <a16:rowId xmlns:a16="http://schemas.microsoft.com/office/drawing/2014/main" val="3261342519"/>
                  </a:ext>
                </a:extLst>
              </a:tr>
              <a:tr h="438252">
                <a:tc>
                  <a:txBody>
                    <a:bodyPr/>
                    <a:lstStyle/>
                    <a:p>
                      <a:pPr algn="ctr"/>
                      <a:r>
                        <a:rPr lang="en-US" sz="1400"/>
                        <a:t>Cost ( async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~1.71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~1.4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~1.55ms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~1.82 </a:t>
                      </a:r>
                      <a:r>
                        <a:rPr lang="en-US" sz="1400" err="1"/>
                        <a:t>ms</a:t>
                      </a:r>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NA</a:t>
                      </a:r>
                    </a:p>
                  </a:txBody>
                  <a:tcPr anchor="ctr"/>
                </a:tc>
                <a:extLst>
                  <a:ext uri="{0D108BD9-81ED-4DB2-BD59-A6C34878D82A}">
                    <a16:rowId xmlns:a16="http://schemas.microsoft.com/office/drawing/2014/main" val="1325605426"/>
                  </a:ext>
                </a:extLst>
              </a:tr>
            </a:tbl>
          </a:graphicData>
        </a:graphic>
      </p:graphicFrame>
      <p:pic>
        <p:nvPicPr>
          <p:cNvPr id="5" name="Picture 4" descr="A video game screen shot of an object pointing at a building&#10;&#10;AI-generated content may be incorrect.">
            <a:extLst>
              <a:ext uri="{FF2B5EF4-FFF2-40B4-BE49-F238E27FC236}">
                <a16:creationId xmlns:a16="http://schemas.microsoft.com/office/drawing/2014/main" id="{CC912C9C-5999-6856-E012-8883ACC7F51D}"/>
              </a:ext>
            </a:extLst>
          </p:cNvPr>
          <p:cNvPicPr>
            <a:picLocks noChangeAspect="1"/>
          </p:cNvPicPr>
          <p:nvPr/>
        </p:nvPicPr>
        <p:blipFill>
          <a:blip r:embed="rId3"/>
          <a:srcRect t="1" r="219" b="284"/>
          <a:stretch>
            <a:fillRect/>
          </a:stretch>
        </p:blipFill>
        <p:spPr>
          <a:xfrm>
            <a:off x="8976141" y="157795"/>
            <a:ext cx="3035808" cy="16550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6589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E0CF8-4518-9BC6-8F4E-01EB0D2B71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A43B01-36F6-E9D2-FA91-3AF3BC1E4FED}"/>
              </a:ext>
            </a:extLst>
          </p:cNvPr>
          <p:cNvSpPr>
            <a:spLocks noGrp="1"/>
          </p:cNvSpPr>
          <p:nvPr>
            <p:ph type="title"/>
          </p:nvPr>
        </p:nvSpPr>
        <p:spPr/>
        <p:txBody>
          <a:bodyPr/>
          <a:lstStyle/>
          <a:p>
            <a:r>
              <a:rPr lang="en-US"/>
              <a:t>Results</a:t>
            </a:r>
          </a:p>
        </p:txBody>
      </p:sp>
      <p:sp>
        <p:nvSpPr>
          <p:cNvPr id="5" name="Content Placeholder 4">
            <a:extLst>
              <a:ext uri="{FF2B5EF4-FFF2-40B4-BE49-F238E27FC236}">
                <a16:creationId xmlns:a16="http://schemas.microsoft.com/office/drawing/2014/main" id="{3AF386AC-C410-DAF6-E05F-6E7D1D5E0890}"/>
              </a:ext>
            </a:extLst>
          </p:cNvPr>
          <p:cNvSpPr>
            <a:spLocks noGrp="1"/>
          </p:cNvSpPr>
          <p:nvPr>
            <p:ph idx="1"/>
          </p:nvPr>
        </p:nvSpPr>
        <p:spPr>
          <a:xfrm>
            <a:off x="838200" y="1006783"/>
            <a:ext cx="10515600" cy="5157055"/>
          </a:xfrm>
        </p:spPr>
        <p:txBody>
          <a:bodyPr vert="horz" lIns="91440" tIns="45720" rIns="91440" bIns="45720" rtlCol="0" anchor="t">
            <a:normAutofit lnSpcReduction="10000"/>
          </a:bodyPr>
          <a:lstStyle/>
          <a:p>
            <a:r>
              <a:rPr lang="en-US">
                <a:cs typeface="Arial"/>
              </a:rPr>
              <a:t>Orders of magnitude savings.</a:t>
            </a:r>
          </a:p>
          <a:p>
            <a:pPr marL="0" indent="0">
              <a:buNone/>
            </a:pPr>
            <a:endParaRPr lang="en-US" sz="2400">
              <a:cs typeface="Arial"/>
            </a:endParaRPr>
          </a:p>
          <a:p>
            <a:r>
              <a:rPr lang="en-US">
                <a:cs typeface="Arial"/>
              </a:rPr>
              <a:t>0 disk space.</a:t>
            </a:r>
          </a:p>
          <a:p>
            <a:pPr marL="0" indent="0">
              <a:buNone/>
            </a:pPr>
            <a:endParaRPr lang="en-US" sz="2400">
              <a:cs typeface="Arial"/>
            </a:endParaRPr>
          </a:p>
          <a:p>
            <a:r>
              <a:rPr lang="en-US">
                <a:cs typeface="Arial"/>
              </a:rPr>
              <a:t>Instant feedback for art.</a:t>
            </a:r>
          </a:p>
          <a:p>
            <a:pPr lvl="1"/>
            <a:r>
              <a:rPr lang="en-US">
                <a:cs typeface="Arial"/>
              </a:rPr>
              <a:t>More freedom, less restriction on level sizes.</a:t>
            </a:r>
          </a:p>
          <a:p>
            <a:pPr marL="0" indent="0">
              <a:buNone/>
            </a:pPr>
            <a:endParaRPr lang="en-US" sz="2400">
              <a:cs typeface="Arial"/>
            </a:endParaRPr>
          </a:p>
          <a:p>
            <a:r>
              <a:rPr lang="en-US">
                <a:cs typeface="Arial"/>
              </a:rPr>
              <a:t>More consistent lighting results.</a:t>
            </a:r>
          </a:p>
          <a:p>
            <a:pPr lvl="1"/>
            <a:r>
              <a:rPr lang="en-US">
                <a:cs typeface="Arial"/>
              </a:rPr>
              <a:t>For all surface types </a:t>
            </a:r>
            <a:r>
              <a:rPr lang="en-US" sz="1800">
                <a:cs typeface="Arial"/>
              </a:rPr>
              <a:t>(static/dynamic/transparencies).</a:t>
            </a:r>
            <a:endParaRPr lang="en-US">
              <a:cs typeface="Arial"/>
            </a:endParaRPr>
          </a:p>
          <a:p>
            <a:endParaRPr lang="en-US">
              <a:cs typeface="Arial"/>
            </a:endParaRPr>
          </a:p>
          <a:p>
            <a:r>
              <a:rPr lang="en-US">
                <a:cs typeface="Arial"/>
              </a:rPr>
              <a:t>More unified/minimal code paths.</a:t>
            </a:r>
          </a:p>
          <a:p>
            <a:endParaRPr lang="en-US">
              <a:cs typeface="Arial"/>
            </a:endParaRPr>
          </a:p>
          <a:p>
            <a:pPr marL="0" indent="0">
              <a:buNone/>
            </a:pPr>
            <a:endParaRPr lang="en-US">
              <a:cs typeface="Arial"/>
            </a:endParaRPr>
          </a:p>
        </p:txBody>
      </p:sp>
    </p:spTree>
    <p:custDataLst>
      <p:tags r:id="rId1"/>
    </p:custDataLst>
    <p:extLst>
      <p:ext uri="{BB962C8B-B14F-4D97-AF65-F5344CB8AC3E}">
        <p14:creationId xmlns:p14="http://schemas.microsoft.com/office/powerpoint/2010/main" val="94945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fade">
                                      <p:cBhvr>
                                        <p:cTn id="30" dur="500"/>
                                        <p:tgtEl>
                                          <p:spTgt spid="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EA229-7D04-6371-C5B0-E07327AA85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14B91D-48AC-849D-5134-AF7528D942FF}"/>
              </a:ext>
            </a:extLst>
          </p:cNvPr>
          <p:cNvSpPr>
            <a:spLocks noGrp="1"/>
          </p:cNvSpPr>
          <p:nvPr>
            <p:ph type="title"/>
          </p:nvPr>
        </p:nvSpPr>
        <p:spPr/>
        <p:txBody>
          <a:bodyPr/>
          <a:lstStyle/>
          <a:p>
            <a:r>
              <a:rPr lang="en-US"/>
              <a:t>Special Thanks</a:t>
            </a:r>
          </a:p>
        </p:txBody>
      </p:sp>
      <p:sp>
        <p:nvSpPr>
          <p:cNvPr id="5" name="Content Placeholder 4">
            <a:extLst>
              <a:ext uri="{FF2B5EF4-FFF2-40B4-BE49-F238E27FC236}">
                <a16:creationId xmlns:a16="http://schemas.microsoft.com/office/drawing/2014/main" id="{F8B3F6C6-E6FE-1F33-E52B-B1E1D0A30CC0}"/>
              </a:ext>
            </a:extLst>
          </p:cNvPr>
          <p:cNvSpPr>
            <a:spLocks noGrp="1"/>
          </p:cNvSpPr>
          <p:nvPr>
            <p:ph idx="1"/>
          </p:nvPr>
        </p:nvSpPr>
        <p:spPr/>
        <p:txBody>
          <a:bodyPr vert="horz" lIns="91440" tIns="45720" rIns="91440" bIns="45720" rtlCol="0" anchor="t">
            <a:normAutofit/>
          </a:bodyPr>
          <a:lstStyle/>
          <a:p>
            <a:r>
              <a:rPr lang="en-US">
                <a:cs typeface="Arial"/>
              </a:rPr>
              <a:t>id Software:</a:t>
            </a:r>
          </a:p>
          <a:p>
            <a:pPr lvl="1"/>
            <a:r>
              <a:rPr lang="en-US">
                <a:cs typeface="Arial"/>
              </a:rPr>
              <a:t>Marty Stratton, Billy Khan, Bogdan Coroi, Darin McNeil, </a:t>
            </a:r>
            <a:br>
              <a:rPr lang="en-US">
                <a:cs typeface="Arial"/>
              </a:rPr>
            </a:br>
            <a:r>
              <a:rPr lang="en-US">
                <a:cs typeface="Arial"/>
              </a:rPr>
              <a:t>William </a:t>
            </a:r>
            <a:r>
              <a:rPr lang="en-US" err="1">
                <a:cs typeface="Arial"/>
              </a:rPr>
              <a:t>Schilthuis</a:t>
            </a:r>
            <a:r>
              <a:rPr lang="en-US">
                <a:cs typeface="Arial"/>
              </a:rPr>
              <a:t>, Oliver Fallows, Jean Geffroy, Phillip Hammer, Dominik Lazarev, Yixin Wang, Johan Donderwinkel, </a:t>
            </a:r>
            <a:br>
              <a:rPr lang="en-US">
                <a:cs typeface="Arial"/>
              </a:rPr>
            </a:br>
            <a:r>
              <a:rPr lang="en-US">
                <a:cs typeface="Arial"/>
              </a:rPr>
              <a:t>Regan Carver, Mel-Frederic </a:t>
            </a:r>
            <a:r>
              <a:rPr lang="en-US" err="1">
                <a:cs typeface="Arial"/>
              </a:rPr>
              <a:t>Fidorra</a:t>
            </a:r>
            <a:r>
              <a:rPr lang="en-US">
                <a:cs typeface="Arial"/>
              </a:rPr>
              <a:t>, Ian Malerich.</a:t>
            </a:r>
          </a:p>
          <a:p>
            <a:pPr lvl="1"/>
            <a:r>
              <a:rPr lang="en-US">
                <a:cs typeface="Arial"/>
              </a:rPr>
              <a:t>Our awesome art teams, for constantly pushing limits.</a:t>
            </a:r>
          </a:p>
          <a:p>
            <a:endParaRPr lang="en-US">
              <a:cs typeface="Arial"/>
            </a:endParaRPr>
          </a:p>
          <a:p>
            <a:r>
              <a:rPr lang="en-US">
                <a:cs typeface="Arial"/>
              </a:rPr>
              <a:t>Natalya </a:t>
            </a:r>
            <a:r>
              <a:rPr lang="en-US" err="1">
                <a:cs typeface="Arial"/>
              </a:rPr>
              <a:t>Tatarchuk</a:t>
            </a:r>
            <a:r>
              <a:rPr lang="en-US">
                <a:cs typeface="Arial"/>
              </a:rPr>
              <a:t>.</a:t>
            </a:r>
          </a:p>
          <a:p>
            <a:pPr marL="0" indent="0">
              <a:buNone/>
            </a:pPr>
            <a:endParaRPr lang="en-US">
              <a:cs typeface="Arial"/>
            </a:endParaRPr>
          </a:p>
          <a:p>
            <a:r>
              <a:rPr lang="en-US">
                <a:cs typeface="Arial"/>
              </a:rPr>
              <a:t>All our fans !</a:t>
            </a:r>
          </a:p>
          <a:p>
            <a:endParaRPr lang="en-US">
              <a:cs typeface="Arial"/>
            </a:endParaRPr>
          </a:p>
        </p:txBody>
      </p:sp>
    </p:spTree>
    <p:extLst>
      <p:ext uri="{BB962C8B-B14F-4D97-AF65-F5344CB8AC3E}">
        <p14:creationId xmlns:p14="http://schemas.microsoft.com/office/powerpoint/2010/main" val="1019066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20094-2721-3668-4D42-31A0E815A0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2607D3-D7A7-160D-666A-31882F67D11C}"/>
              </a:ext>
            </a:extLst>
          </p:cNvPr>
          <p:cNvSpPr>
            <a:spLocks noGrp="1"/>
          </p:cNvSpPr>
          <p:nvPr>
            <p:ph type="title"/>
          </p:nvPr>
        </p:nvSpPr>
        <p:spPr/>
        <p:txBody>
          <a:bodyPr/>
          <a:lstStyle/>
          <a:p>
            <a:r>
              <a:rPr lang="en-US"/>
              <a:t>Thank you</a:t>
            </a:r>
          </a:p>
        </p:txBody>
      </p:sp>
      <p:sp>
        <p:nvSpPr>
          <p:cNvPr id="5" name="Content Placeholder 4">
            <a:extLst>
              <a:ext uri="{FF2B5EF4-FFF2-40B4-BE49-F238E27FC236}">
                <a16:creationId xmlns:a16="http://schemas.microsoft.com/office/drawing/2014/main" id="{D33C0497-1013-B6A3-29A2-D2622A681068}"/>
              </a:ext>
            </a:extLst>
          </p:cNvPr>
          <p:cNvSpPr>
            <a:spLocks noGrp="1"/>
          </p:cNvSpPr>
          <p:nvPr>
            <p:ph idx="1"/>
          </p:nvPr>
        </p:nvSpPr>
        <p:spPr/>
        <p:txBody>
          <a:bodyPr vert="horz" lIns="91440" tIns="45720" rIns="91440" bIns="45720" rtlCol="0" anchor="t">
            <a:normAutofit/>
          </a:bodyPr>
          <a:lstStyle/>
          <a:p>
            <a:pPr marL="0" indent="0">
              <a:buNone/>
            </a:pPr>
            <a:endParaRPr lang="en-US" sz="1600">
              <a:cs typeface="Arial"/>
            </a:endParaRPr>
          </a:p>
          <a:p>
            <a:pPr marL="0" indent="0">
              <a:buNone/>
            </a:pPr>
            <a:endParaRPr lang="en-US" sz="1600">
              <a:cs typeface="Arial"/>
            </a:endParaRPr>
          </a:p>
          <a:p>
            <a:pPr marL="0" indent="0">
              <a:buNone/>
            </a:pPr>
            <a:endParaRPr lang="en-US" sz="1600">
              <a:cs typeface="Arial"/>
            </a:endParaRPr>
          </a:p>
          <a:p>
            <a:r>
              <a:rPr lang="en-US" sz="2400">
                <a:cs typeface="Arial"/>
              </a:rPr>
              <a:t>Tiago Sousa</a:t>
            </a:r>
            <a:endParaRPr lang="en-US" sz="1800"/>
          </a:p>
          <a:p>
            <a:pPr lvl="1"/>
            <a:r>
              <a:rPr lang="en-US" sz="1800"/>
              <a:t>tiago.sousa@idsoftware.com</a:t>
            </a:r>
          </a:p>
          <a:p>
            <a:pPr lvl="1"/>
            <a:r>
              <a:rPr lang="en-US" sz="1800"/>
              <a:t>X: @idSoftwareTiago </a:t>
            </a:r>
          </a:p>
          <a:p>
            <a:pPr lvl="1"/>
            <a:r>
              <a:rPr lang="en-US" sz="1800"/>
              <a:t>BlueSky: @idSoftwareTiago.bsky.social</a:t>
            </a:r>
          </a:p>
          <a:p>
            <a:pPr lvl="1"/>
            <a:endParaRPr lang="en-US" sz="1200">
              <a:cs typeface="Arial"/>
            </a:endParaRPr>
          </a:p>
        </p:txBody>
      </p:sp>
    </p:spTree>
    <p:extLst>
      <p:ext uri="{BB962C8B-B14F-4D97-AF65-F5344CB8AC3E}">
        <p14:creationId xmlns:p14="http://schemas.microsoft.com/office/powerpoint/2010/main" val="3516351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6E1D4-E2CF-8332-5235-A40177BDBE3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C4B7319-8AFF-4215-25E6-1B725836E00E}"/>
              </a:ext>
            </a:extLst>
          </p:cNvPr>
          <p:cNvSpPr>
            <a:spLocks noGrp="1"/>
          </p:cNvSpPr>
          <p:nvPr>
            <p:ph type="title"/>
          </p:nvPr>
        </p:nvSpPr>
        <p:spPr>
          <a:xfrm>
            <a:off x="831850" y="1709738"/>
            <a:ext cx="10515600" cy="2852737"/>
          </a:xfrm>
        </p:spPr>
        <p:txBody>
          <a:bodyPr>
            <a:normAutofit/>
          </a:bodyPr>
          <a:lstStyle/>
          <a:p>
            <a:r>
              <a:rPr lang="en-US" sz="4400">
                <a:solidFill>
                  <a:srgbClr val="992317"/>
                </a:solidFill>
              </a:rPr>
              <a:t>QUESTIONS ? </a:t>
            </a:r>
          </a:p>
        </p:txBody>
      </p:sp>
      <p:cxnSp>
        <p:nvCxnSpPr>
          <p:cNvPr id="3" name="Straight Connector 2">
            <a:extLst>
              <a:ext uri="{FF2B5EF4-FFF2-40B4-BE49-F238E27FC236}">
                <a16:creationId xmlns:a16="http://schemas.microsoft.com/office/drawing/2014/main" id="{44925B32-2824-CE90-27A2-006E3E8B1B51}"/>
              </a:ext>
            </a:extLst>
          </p:cNvPr>
          <p:cNvCxnSpPr>
            <a:cxnSpLocks/>
          </p:cNvCxnSpPr>
          <p:nvPr/>
        </p:nvCxnSpPr>
        <p:spPr>
          <a:xfrm>
            <a:off x="914400" y="4495800"/>
            <a:ext cx="8534400" cy="0"/>
          </a:xfrm>
          <a:prstGeom prst="line">
            <a:avLst/>
          </a:prstGeom>
          <a:ln>
            <a:tailEnd type="diamond"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68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E48E-A810-8D8A-51C3-E9AA9A67BF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DD3756-AB1A-4C33-18E4-CBEF556E9789}"/>
              </a:ext>
            </a:extLst>
          </p:cNvPr>
          <p:cNvSpPr>
            <a:spLocks noGrp="1"/>
          </p:cNvSpPr>
          <p:nvPr>
            <p:ph type="title"/>
          </p:nvPr>
        </p:nvSpPr>
        <p:spPr/>
        <p:txBody>
          <a:bodyPr/>
          <a:lstStyle/>
          <a:p>
            <a:r>
              <a:rPr lang="en-US"/>
              <a:t>References</a:t>
            </a:r>
          </a:p>
        </p:txBody>
      </p:sp>
      <p:sp>
        <p:nvSpPr>
          <p:cNvPr id="5" name="Content Placeholder 4">
            <a:extLst>
              <a:ext uri="{FF2B5EF4-FFF2-40B4-BE49-F238E27FC236}">
                <a16:creationId xmlns:a16="http://schemas.microsoft.com/office/drawing/2014/main" id="{9D5641FB-6D60-6F1D-F966-50ED9FD119FA}"/>
              </a:ext>
            </a:extLst>
          </p:cNvPr>
          <p:cNvSpPr>
            <a:spLocks noGrp="1"/>
          </p:cNvSpPr>
          <p:nvPr>
            <p:ph idx="1"/>
          </p:nvPr>
        </p:nvSpPr>
        <p:spPr/>
        <p:txBody>
          <a:bodyPr vert="horz" lIns="91440" tIns="45720" rIns="91440" bIns="45720" rtlCol="0" anchor="t">
            <a:normAutofit/>
          </a:bodyPr>
          <a:lstStyle/>
          <a:p>
            <a:pPr marL="0" indent="0">
              <a:buNone/>
            </a:pPr>
            <a:r>
              <a:rPr lang="en-US" sz="1200">
                <a:cs typeface="Arial"/>
              </a:rPr>
              <a:t>[ Vahl2025 ] Pushing 60hz. Shipping Indiana Jones and The Great Circle</a:t>
            </a:r>
          </a:p>
          <a:p>
            <a:pPr marL="0" indent="0">
              <a:buNone/>
            </a:pPr>
            <a:r>
              <a:rPr lang="en-US" sz="1200">
                <a:cs typeface="Arial"/>
              </a:rPr>
              <a:t>[ Ouyang2021 ] </a:t>
            </a:r>
            <a:r>
              <a:rPr lang="en-US" sz="1200" err="1">
                <a:cs typeface="Arial"/>
              </a:rPr>
              <a:t>ReSTIR</a:t>
            </a:r>
            <a:r>
              <a:rPr lang="en-US" sz="1200">
                <a:cs typeface="Arial"/>
              </a:rPr>
              <a:t> GI: Path Resampling For Real-Time Path Tracing</a:t>
            </a:r>
          </a:p>
          <a:p>
            <a:pPr marL="0" indent="0">
              <a:buNone/>
            </a:pPr>
            <a:r>
              <a:rPr lang="en-US" sz="1200">
                <a:cs typeface="Arial"/>
              </a:rPr>
              <a:t>[ Halen2021 ] Global Illumination Based on </a:t>
            </a:r>
            <a:r>
              <a:rPr lang="en-US" sz="1200" err="1">
                <a:cs typeface="Arial"/>
              </a:rPr>
              <a:t>Surfels</a:t>
            </a:r>
            <a:endParaRPr lang="en-US" sz="1200">
              <a:cs typeface="Arial"/>
            </a:endParaRPr>
          </a:p>
          <a:p>
            <a:pPr marL="0" indent="0">
              <a:buNone/>
            </a:pPr>
            <a:r>
              <a:rPr lang="en-US" sz="1200">
                <a:cs typeface="Arial"/>
              </a:rPr>
              <a:t>[ Wright2021 ] Radiance Caching for Real-Time Global Illumination</a:t>
            </a:r>
          </a:p>
          <a:p>
            <a:pPr marL="0" indent="0">
              <a:buNone/>
            </a:pPr>
            <a:r>
              <a:rPr lang="en-US" sz="1200">
                <a:cs typeface="Arial"/>
              </a:rPr>
              <a:t>[ Geffroy2020 ] Rendering The Hellscape of DOOM Eternal</a:t>
            </a:r>
          </a:p>
          <a:p>
            <a:pPr marL="0" indent="0">
              <a:buNone/>
            </a:pPr>
            <a:r>
              <a:rPr lang="en-US" sz="1200">
                <a:cs typeface="Arial"/>
              </a:rPr>
              <a:t>[ Gautron2020 ] Real-Time Ray-Traced Ambient Occlusion of Complex Scenes using Spatial Hashing. </a:t>
            </a:r>
            <a:r>
              <a:rPr lang="en-US" sz="1200">
                <a:cs typeface="Arial"/>
                <a:hlinkClick r:id="rId3"/>
              </a:rPr>
              <a:t>https://youtu.be/oza36AqcLW8</a:t>
            </a:r>
            <a:r>
              <a:rPr lang="en-US" sz="1200">
                <a:cs typeface="Arial"/>
              </a:rPr>
              <a:t> </a:t>
            </a:r>
          </a:p>
          <a:p>
            <a:pPr marL="0" indent="0">
              <a:buNone/>
            </a:pPr>
            <a:r>
              <a:rPr lang="en-US" sz="1200">
                <a:cs typeface="Arial"/>
              </a:rPr>
              <a:t>[ </a:t>
            </a:r>
            <a:r>
              <a:rPr lang="en-US" sz="1200"/>
              <a:t>Majercik2019</a:t>
            </a:r>
            <a:r>
              <a:rPr lang="en-US" sz="1200">
                <a:cs typeface="Arial"/>
              </a:rPr>
              <a:t> ]</a:t>
            </a:r>
            <a:r>
              <a:rPr lang="en-US" sz="1200"/>
              <a:t> Dynamic Diffuse Global Illumination with Ray-Traced Irradiance Fields</a:t>
            </a:r>
          </a:p>
          <a:p>
            <a:pPr marL="0" indent="0">
              <a:buNone/>
            </a:pPr>
            <a:r>
              <a:rPr lang="en-US" sz="1200">
                <a:cs typeface="Arial"/>
              </a:rPr>
              <a:t>[ </a:t>
            </a:r>
            <a:r>
              <a:rPr lang="en-US" sz="1200"/>
              <a:t>Hobson2019</a:t>
            </a:r>
            <a:r>
              <a:rPr lang="en-US" sz="1200">
                <a:cs typeface="Arial"/>
              </a:rPr>
              <a:t> ]</a:t>
            </a:r>
            <a:r>
              <a:rPr lang="en-US" sz="1200"/>
              <a:t> The Indirect Lighting of God of War</a:t>
            </a:r>
          </a:p>
          <a:p>
            <a:pPr marL="0" indent="0">
              <a:buNone/>
            </a:pPr>
            <a:r>
              <a:rPr lang="en-US" sz="1200">
                <a:cs typeface="Arial"/>
              </a:rPr>
              <a:t>[ </a:t>
            </a:r>
            <a:r>
              <a:rPr lang="en-US" sz="1200"/>
              <a:t>O’Donnell2018</a:t>
            </a:r>
            <a:r>
              <a:rPr lang="en-US" sz="1200">
                <a:cs typeface="Arial"/>
              </a:rPr>
              <a:t> ] </a:t>
            </a:r>
            <a:r>
              <a:rPr lang="en-US" sz="1200"/>
              <a:t>Precomputed Global Illumination in Frostbite</a:t>
            </a:r>
          </a:p>
          <a:p>
            <a:pPr marL="0" indent="0">
              <a:buNone/>
            </a:pPr>
            <a:r>
              <a:rPr lang="en-US" sz="1200">
                <a:cs typeface="Arial"/>
              </a:rPr>
              <a:t>[ Drobot2017 ] Improved Culling For Tiled And Clustered Rendering</a:t>
            </a:r>
          </a:p>
          <a:p>
            <a:pPr marL="0" indent="0">
              <a:buNone/>
            </a:pPr>
            <a:r>
              <a:rPr lang="en-US" sz="1200">
                <a:cs typeface="Arial"/>
              </a:rPr>
              <a:t>[ Sousa2016 ] The Devil Is In The Details, </a:t>
            </a:r>
            <a:r>
              <a:rPr lang="en-US" sz="1200" err="1">
                <a:cs typeface="Arial"/>
              </a:rPr>
              <a:t>idTech</a:t>
            </a:r>
            <a:r>
              <a:rPr lang="en-US" sz="1200">
                <a:cs typeface="Arial"/>
              </a:rPr>
              <a:t> 666</a:t>
            </a:r>
          </a:p>
          <a:p>
            <a:pPr marL="0" indent="0">
              <a:buNone/>
            </a:pPr>
            <a:r>
              <a:rPr lang="en-US" sz="1200">
                <a:cs typeface="Arial"/>
              </a:rPr>
              <a:t>[ Wronski2014] Assassin’s Creed 4: Road To Next Gen Graphics</a:t>
            </a:r>
          </a:p>
          <a:p>
            <a:pPr marL="0" indent="0">
              <a:buNone/>
            </a:pPr>
            <a:r>
              <a:rPr lang="en-US" sz="1200">
                <a:cs typeface="Arial"/>
              </a:rPr>
              <a:t>[ Lazarov2013 ] Getting More Physical in Call of Duty Black Ops 2</a:t>
            </a:r>
          </a:p>
          <a:p>
            <a:pPr marL="0" indent="0">
              <a:buNone/>
            </a:pPr>
            <a:r>
              <a:rPr lang="en-US" sz="1200">
                <a:cs typeface="Arial"/>
              </a:rPr>
              <a:t>[ Olson2012 ] Clustered Deferred and Forward Shading</a:t>
            </a:r>
          </a:p>
          <a:p>
            <a:pPr marL="0" indent="0">
              <a:buNone/>
            </a:pPr>
            <a:r>
              <a:rPr lang="en-US" sz="1200">
                <a:cs typeface="Arial"/>
              </a:rPr>
              <a:t>[ Mattausch2010 ] High-Quality Screen Space Ambient Occlusion using Temporal Coherence</a:t>
            </a:r>
          </a:p>
          <a:p>
            <a:pPr marL="0" indent="0">
              <a:buNone/>
            </a:pPr>
            <a:endParaRPr lang="en-US" sz="1200">
              <a:cs typeface="Arial"/>
            </a:endParaRPr>
          </a:p>
          <a:p>
            <a:pPr marL="0" indent="0">
              <a:buNone/>
            </a:pPr>
            <a:endParaRPr lang="en-US" sz="1200">
              <a:cs typeface="Arial"/>
            </a:endParaRPr>
          </a:p>
        </p:txBody>
      </p:sp>
    </p:spTree>
    <p:extLst>
      <p:ext uri="{BB962C8B-B14F-4D97-AF65-F5344CB8AC3E}">
        <p14:creationId xmlns:p14="http://schemas.microsoft.com/office/powerpoint/2010/main" val="164111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08B58-7062-A8C0-B6EF-98AD1C7C2D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ED7337-F262-28DD-D648-A5814E3B873C}"/>
              </a:ext>
            </a:extLst>
          </p:cNvPr>
          <p:cNvSpPr>
            <a:spLocks noGrp="1"/>
          </p:cNvSpPr>
          <p:nvPr>
            <p:ph type="title"/>
          </p:nvPr>
        </p:nvSpPr>
        <p:spPr/>
        <p:txBody>
          <a:bodyPr/>
          <a:lstStyle/>
          <a:p>
            <a:r>
              <a:rPr lang="en-US"/>
              <a:t>References</a:t>
            </a:r>
          </a:p>
        </p:txBody>
      </p:sp>
      <p:sp>
        <p:nvSpPr>
          <p:cNvPr id="5" name="Content Placeholder 4">
            <a:extLst>
              <a:ext uri="{FF2B5EF4-FFF2-40B4-BE49-F238E27FC236}">
                <a16:creationId xmlns:a16="http://schemas.microsoft.com/office/drawing/2014/main" id="{601CA5F9-EDD2-0A0A-D8FE-E10F277B419D}"/>
              </a:ext>
            </a:extLst>
          </p:cNvPr>
          <p:cNvSpPr>
            <a:spLocks noGrp="1"/>
          </p:cNvSpPr>
          <p:nvPr>
            <p:ph idx="1"/>
          </p:nvPr>
        </p:nvSpPr>
        <p:spPr/>
        <p:txBody>
          <a:bodyPr vert="horz" lIns="91440" tIns="45720" rIns="91440" bIns="45720" rtlCol="0" anchor="t">
            <a:normAutofit/>
          </a:bodyPr>
          <a:lstStyle/>
          <a:p>
            <a:pPr marL="0" indent="0">
              <a:buNone/>
            </a:pPr>
            <a:r>
              <a:rPr lang="en-US" sz="1200" dirty="0">
                <a:cs typeface="Arial"/>
              </a:rPr>
              <a:t>[ Czuba2010 ] Box Projected Cube-Map Environment Mapping </a:t>
            </a:r>
            <a:r>
              <a:rPr lang="en-US" sz="1200" dirty="0">
                <a:cs typeface="Arial"/>
                <a:hlinkClick r:id="rId3"/>
              </a:rPr>
              <a:t>http://devlog.behc.pl/</a:t>
            </a:r>
            <a:r>
              <a:rPr lang="en-US" sz="1200" dirty="0">
                <a:cs typeface="Arial"/>
              </a:rPr>
              <a:t> (</a:t>
            </a:r>
            <a:r>
              <a:rPr lang="en-US" sz="1200" dirty="0">
                <a:cs typeface="Arial"/>
                <a:hlinkClick r:id="rId4"/>
              </a:rPr>
              <a:t>http://web.archive.org</a:t>
            </a:r>
            <a:r>
              <a:rPr lang="en-US" sz="1200" dirty="0">
                <a:cs typeface="Arial"/>
              </a:rPr>
              <a:t>)</a:t>
            </a:r>
          </a:p>
          <a:p>
            <a:pPr marL="0" indent="0">
              <a:buNone/>
            </a:pPr>
            <a:r>
              <a:rPr lang="en-US" sz="1200" dirty="0">
                <a:cs typeface="Arial"/>
              </a:rPr>
              <a:t>[ Mittring2009 ] A bit more deferred – CryEngine 3</a:t>
            </a:r>
          </a:p>
          <a:p>
            <a:pPr marL="0" indent="0">
              <a:buNone/>
            </a:pPr>
            <a:r>
              <a:rPr lang="en-US" sz="1200" dirty="0">
                <a:cs typeface="Arial"/>
              </a:rPr>
              <a:t>[ Ritschel2009 ] Approximating Dynamic Global Illumination In Image Space</a:t>
            </a:r>
          </a:p>
          <a:p>
            <a:pPr marL="0" indent="0">
              <a:buNone/>
            </a:pPr>
            <a:r>
              <a:rPr lang="en-US" sz="1200" dirty="0">
                <a:cs typeface="Arial"/>
              </a:rPr>
              <a:t>[ </a:t>
            </a:r>
            <a:r>
              <a:rPr lang="en-US" sz="1200" dirty="0"/>
              <a:t>Dachsbacher2008</a:t>
            </a:r>
            <a:r>
              <a:rPr lang="en-US" sz="1200" dirty="0">
                <a:cs typeface="Arial"/>
              </a:rPr>
              <a:t> ]</a:t>
            </a:r>
            <a:r>
              <a:rPr lang="en-US" sz="1200" dirty="0"/>
              <a:t> </a:t>
            </a:r>
            <a:r>
              <a:rPr lang="en-US" sz="1200" dirty="0">
                <a:cs typeface="Arial"/>
              </a:rPr>
              <a:t>Octahedron Environment Maps</a:t>
            </a:r>
          </a:p>
          <a:p>
            <a:pPr marL="0" indent="0">
              <a:buNone/>
            </a:pPr>
            <a:r>
              <a:rPr lang="en-US" sz="1200" dirty="0">
                <a:cs typeface="Arial"/>
              </a:rPr>
              <a:t>[ </a:t>
            </a:r>
            <a:r>
              <a:rPr lang="en-US" sz="1200" dirty="0"/>
              <a:t>Sloan2007</a:t>
            </a:r>
            <a:r>
              <a:rPr lang="en-US" sz="1200" dirty="0">
                <a:cs typeface="Arial"/>
              </a:rPr>
              <a:t> ]</a:t>
            </a:r>
            <a:r>
              <a:rPr lang="en-US" sz="1200" dirty="0"/>
              <a:t> </a:t>
            </a:r>
            <a:r>
              <a:rPr lang="en-US" sz="1200" dirty="0">
                <a:cs typeface="Arial"/>
              </a:rPr>
              <a:t>Image-Based Proxy Accumulation for Real-Time Soft Global Illumination</a:t>
            </a:r>
          </a:p>
          <a:p>
            <a:pPr marL="0" indent="0">
              <a:buNone/>
            </a:pPr>
            <a:r>
              <a:rPr lang="en-US" sz="1200" dirty="0">
                <a:cs typeface="Arial"/>
              </a:rPr>
              <a:t>[ Tatarchuk2005 ] Parallax Occlusion Mapping: Self-shadowing, Perspective Correct Bump Mapping using Reverse Height Map Tracing </a:t>
            </a:r>
          </a:p>
          <a:p>
            <a:pPr marL="0" indent="0">
              <a:buNone/>
            </a:pPr>
            <a:r>
              <a:rPr lang="en-US" sz="1200" dirty="0">
                <a:cs typeface="Arial"/>
              </a:rPr>
              <a:t>[ Landis2002 ] Production-Ready Global Illumination</a:t>
            </a:r>
          </a:p>
          <a:p>
            <a:pPr marL="0" indent="0">
              <a:buNone/>
            </a:pPr>
            <a:r>
              <a:rPr lang="en-US" sz="1200" dirty="0">
                <a:cs typeface="Arial"/>
              </a:rPr>
              <a:t>[ Ramamoorthi2001 ] An efficient representation for irradiance environment maps</a:t>
            </a:r>
          </a:p>
          <a:p>
            <a:pPr marL="0" indent="0">
              <a:buNone/>
            </a:pPr>
            <a:r>
              <a:rPr lang="en-US" sz="1200" dirty="0">
                <a:cs typeface="Arial"/>
              </a:rPr>
              <a:t>[ Greger1998 ] The Irradiance Volume</a:t>
            </a:r>
          </a:p>
          <a:p>
            <a:pPr marL="0" indent="0">
              <a:buNone/>
            </a:pPr>
            <a:r>
              <a:rPr lang="en-US" sz="1200" dirty="0">
                <a:cs typeface="Arial"/>
              </a:rPr>
              <a:t>[ Ward1988 ] A Raytracing Solution For Diffuse Inter-reflections</a:t>
            </a:r>
          </a:p>
          <a:p>
            <a:pPr marL="0" indent="0">
              <a:buNone/>
            </a:pPr>
            <a:r>
              <a:rPr lang="en-US" sz="1200" dirty="0">
                <a:cs typeface="Arial"/>
              </a:rPr>
              <a:t>[ SBT ] The Shader Binding Table Demystified, Will Usher, Ray Tracing Gems 2</a:t>
            </a:r>
          </a:p>
          <a:p>
            <a:pPr marL="0" indent="0">
              <a:buNone/>
            </a:pPr>
            <a:r>
              <a:rPr lang="en-US" sz="1200" dirty="0">
                <a:cs typeface="Arial"/>
              </a:rPr>
              <a:t>[ </a:t>
            </a:r>
            <a:r>
              <a:rPr lang="en-US" sz="1200" dirty="0" err="1">
                <a:cs typeface="Arial"/>
              </a:rPr>
              <a:t>Oodle</a:t>
            </a:r>
            <a:r>
              <a:rPr lang="en-US" sz="1200" dirty="0">
                <a:cs typeface="Arial"/>
              </a:rPr>
              <a:t> Kraken ] </a:t>
            </a:r>
            <a:r>
              <a:rPr lang="en-US" sz="1200" dirty="0">
                <a:cs typeface="Arial"/>
                <a:hlinkClick r:id="rId5"/>
              </a:rPr>
              <a:t>https://www.radgametools.com/oodlekraken.htm</a:t>
            </a:r>
            <a:endParaRPr lang="en-US" sz="1200" dirty="0">
              <a:cs typeface="Arial"/>
            </a:endParaRPr>
          </a:p>
        </p:txBody>
      </p:sp>
    </p:spTree>
    <p:extLst>
      <p:ext uri="{BB962C8B-B14F-4D97-AF65-F5344CB8AC3E}">
        <p14:creationId xmlns:p14="http://schemas.microsoft.com/office/powerpoint/2010/main" val="681896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1F884-8D43-2F71-46C7-CE1DE521CD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1FCA76-F964-4396-B473-B50190CE01B4}"/>
              </a:ext>
            </a:extLst>
          </p:cNvPr>
          <p:cNvSpPr>
            <a:spLocks noGrp="1"/>
          </p:cNvSpPr>
          <p:nvPr>
            <p:ph type="title"/>
          </p:nvPr>
        </p:nvSpPr>
        <p:spPr/>
        <p:txBody>
          <a:bodyPr/>
          <a:lstStyle/>
          <a:p>
            <a:r>
              <a:rPr lang="en-US"/>
              <a:t>Larger levels: How much?</a:t>
            </a:r>
          </a:p>
        </p:txBody>
      </p:sp>
      <p:sp>
        <p:nvSpPr>
          <p:cNvPr id="5" name="Content Placeholder 4">
            <a:extLst>
              <a:ext uri="{FF2B5EF4-FFF2-40B4-BE49-F238E27FC236}">
                <a16:creationId xmlns:a16="http://schemas.microsoft.com/office/drawing/2014/main" id="{6BBDF6BC-A47B-973C-D521-A97C78767686}"/>
              </a:ext>
            </a:extLst>
          </p:cNvPr>
          <p:cNvSpPr>
            <a:spLocks noGrp="1"/>
          </p:cNvSpPr>
          <p:nvPr>
            <p:ph idx="1"/>
          </p:nvPr>
        </p:nvSpPr>
        <p:spPr/>
        <p:txBody>
          <a:bodyPr vert="horz" lIns="91440" tIns="45720" rIns="91440" bIns="45720" rtlCol="0" anchor="t">
            <a:normAutofit/>
          </a:bodyPr>
          <a:lstStyle/>
          <a:p>
            <a:r>
              <a:rPr lang="en-US">
                <a:cs typeface="Arial"/>
              </a:rPr>
              <a:t>DOOM The Dark Ages final statistics *</a:t>
            </a:r>
          </a:p>
          <a:p>
            <a:pPr lvl="1"/>
            <a:r>
              <a:rPr lang="en-US">
                <a:cs typeface="Arial"/>
              </a:rPr>
              <a:t>Approx. 5000 sq km for all levels summed together.</a:t>
            </a:r>
          </a:p>
          <a:p>
            <a:pPr lvl="1"/>
            <a:r>
              <a:rPr lang="en-US">
                <a:solidFill>
                  <a:srgbClr val="FFFFFF"/>
                </a:solidFill>
                <a:cs typeface="Arial"/>
              </a:rPr>
              <a:t>Comparing to DOOM Eternal:</a:t>
            </a:r>
          </a:p>
          <a:p>
            <a:pPr lvl="2"/>
            <a:r>
              <a:rPr lang="en-US">
                <a:solidFill>
                  <a:srgbClr val="FFFFFF"/>
                </a:solidFill>
                <a:cs typeface="Arial"/>
              </a:rPr>
              <a:t>4x to 10x bigger levels </a:t>
            </a:r>
          </a:p>
          <a:p>
            <a:pPr lvl="2"/>
            <a:r>
              <a:rPr lang="en-US">
                <a:solidFill>
                  <a:srgbClr val="FFFFFF"/>
                </a:solidFill>
                <a:cs typeface="Arial"/>
              </a:rPr>
              <a:t>22 single-player base levels (vs 13).</a:t>
            </a:r>
            <a:endParaRPr lang="en-US">
              <a:cs typeface="Arial"/>
            </a:endParaRPr>
          </a:p>
          <a:p>
            <a:pPr marL="457200" indent="-457200"/>
            <a:endParaRPr lang="en-US">
              <a:cs typeface="Arial"/>
            </a:endParaRPr>
          </a:p>
          <a:p>
            <a:pPr marL="457200" lvl="1" indent="0">
              <a:buNone/>
            </a:pPr>
            <a:endParaRPr lang="en-US">
              <a:cs typeface="Arial"/>
            </a:endParaRPr>
          </a:p>
        </p:txBody>
      </p:sp>
      <p:pic>
        <p:nvPicPr>
          <p:cNvPr id="6" name="Imagem 5" descr="Mapa&#10;&#10;O conteúdo gerado por IA pode estar incorreto.">
            <a:extLst>
              <a:ext uri="{FF2B5EF4-FFF2-40B4-BE49-F238E27FC236}">
                <a16:creationId xmlns:a16="http://schemas.microsoft.com/office/drawing/2014/main" id="{6F5DD9C6-3C65-4970-7821-8AEC17EE25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4531" y="3018953"/>
            <a:ext cx="3644647" cy="281913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B458703F-5886-D5BD-0B7F-B9FEA7D242C1}"/>
              </a:ext>
            </a:extLst>
          </p:cNvPr>
          <p:cNvSpPr txBox="1"/>
          <p:nvPr/>
        </p:nvSpPr>
        <p:spPr>
          <a:xfrm>
            <a:off x="3615595" y="5869463"/>
            <a:ext cx="4775666" cy="646331"/>
          </a:xfrm>
          <a:prstGeom prst="rect">
            <a:avLst/>
          </a:prstGeom>
          <a:noFill/>
        </p:spPr>
        <p:txBody>
          <a:bodyPr wrap="none" rtlCol="0">
            <a:spAutoFit/>
          </a:bodyPr>
          <a:lstStyle/>
          <a:p>
            <a:r>
              <a:rPr lang="en-US" sz="1800">
                <a:cs typeface="Arial"/>
              </a:rPr>
              <a:t>* Only accounting with </a:t>
            </a:r>
            <a:r>
              <a:rPr lang="en-US" sz="1800">
                <a:solidFill>
                  <a:srgbClr val="4AFF03"/>
                </a:solidFill>
                <a:cs typeface="Arial"/>
              </a:rPr>
              <a:t>walkable surface area</a:t>
            </a:r>
          </a:p>
          <a:p>
            <a:endParaRPr lang="en-US"/>
          </a:p>
        </p:txBody>
      </p:sp>
    </p:spTree>
    <p:extLst>
      <p:ext uri="{BB962C8B-B14F-4D97-AF65-F5344CB8AC3E}">
        <p14:creationId xmlns:p14="http://schemas.microsoft.com/office/powerpoint/2010/main" val="1747257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609F4-CF61-8048-955C-B0733E1D1E7E}"/>
              </a:ext>
            </a:extLst>
          </p:cNvPr>
          <p:cNvSpPr>
            <a:spLocks noGrp="1"/>
          </p:cNvSpPr>
          <p:nvPr>
            <p:ph type="title"/>
          </p:nvPr>
        </p:nvSpPr>
        <p:spPr/>
        <p:txBody>
          <a:bodyPr/>
          <a:lstStyle/>
          <a:p>
            <a:r>
              <a:rPr lang="en-US"/>
              <a:t>Past: Global Illumination on </a:t>
            </a:r>
            <a:r>
              <a:rPr lang="en-US" err="1"/>
              <a:t>idTech</a:t>
            </a:r>
            <a:r>
              <a:rPr lang="en-US"/>
              <a:t> 7</a:t>
            </a:r>
          </a:p>
        </p:txBody>
      </p:sp>
      <p:sp>
        <p:nvSpPr>
          <p:cNvPr id="5" name="Content Placeholder 4">
            <a:extLst>
              <a:ext uri="{FF2B5EF4-FFF2-40B4-BE49-F238E27FC236}">
                <a16:creationId xmlns:a16="http://schemas.microsoft.com/office/drawing/2014/main" id="{95CA05DF-5B12-E644-B284-46AD166696BE}"/>
              </a:ext>
            </a:extLst>
          </p:cNvPr>
          <p:cNvSpPr>
            <a:spLocks noGrp="1"/>
          </p:cNvSpPr>
          <p:nvPr>
            <p:ph idx="1"/>
          </p:nvPr>
        </p:nvSpPr>
        <p:spPr>
          <a:xfrm>
            <a:off x="814869" y="1019908"/>
            <a:ext cx="10515600" cy="5157055"/>
          </a:xfrm>
        </p:spPr>
        <p:txBody>
          <a:bodyPr vert="horz" lIns="91440" tIns="45720" rIns="91440" bIns="45720" rtlCol="0" anchor="t">
            <a:normAutofit fontScale="62500" lnSpcReduction="20000"/>
          </a:bodyPr>
          <a:lstStyle/>
          <a:p>
            <a:r>
              <a:rPr lang="en-US" sz="3000">
                <a:cs typeface="Arial"/>
              </a:rPr>
              <a:t>Path-Traced Lightmaps</a:t>
            </a:r>
          </a:p>
          <a:p>
            <a:pPr lvl="1"/>
            <a:r>
              <a:rPr lang="en-US">
                <a:cs typeface="Arial"/>
              </a:rPr>
              <a:t>Static and opaque geometry.</a:t>
            </a:r>
            <a:br>
              <a:rPr lang="en-US" sz="2200">
                <a:cs typeface="Arial"/>
              </a:rPr>
            </a:br>
            <a:endParaRPr lang="en-US" sz="2200">
              <a:cs typeface="Arial"/>
            </a:endParaRPr>
          </a:p>
          <a:p>
            <a:r>
              <a:rPr lang="en-US" sz="3000">
                <a:cs typeface="Arial"/>
              </a:rPr>
              <a:t>Multiple pre-processing steps</a:t>
            </a:r>
          </a:p>
          <a:p>
            <a:pPr lvl="1"/>
            <a:r>
              <a:rPr lang="en-US">
                <a:cs typeface="Arial"/>
              </a:rPr>
              <a:t>Unique UV unwraps.</a:t>
            </a:r>
          </a:p>
          <a:p>
            <a:pPr lvl="1"/>
            <a:r>
              <a:rPr lang="en-US">
                <a:cs typeface="Arial"/>
              </a:rPr>
              <a:t>BVH generation.</a:t>
            </a:r>
          </a:p>
          <a:p>
            <a:pPr lvl="1"/>
            <a:r>
              <a:rPr lang="en-US">
                <a:cs typeface="Arial"/>
              </a:rPr>
              <a:t>Lightmap LOD.</a:t>
            </a:r>
          </a:p>
          <a:p>
            <a:pPr lvl="1"/>
            <a:r>
              <a:rPr lang="en-US">
                <a:cs typeface="Arial"/>
              </a:rPr>
              <a:t>Etc.</a:t>
            </a:r>
            <a:br>
              <a:rPr lang="en-US">
                <a:cs typeface="Arial"/>
              </a:rPr>
            </a:br>
            <a:endParaRPr lang="en-US">
              <a:cs typeface="Arial"/>
            </a:endParaRPr>
          </a:p>
          <a:p>
            <a:r>
              <a:rPr lang="en-US" sz="3000">
                <a:cs typeface="Arial"/>
              </a:rPr>
              <a:t>In-house cloud baking</a:t>
            </a:r>
          </a:p>
          <a:p>
            <a:pPr lvl="1"/>
            <a:r>
              <a:rPr lang="en-US">
                <a:cs typeface="Arial"/>
              </a:rPr>
              <a:t>For each machine</a:t>
            </a:r>
          </a:p>
          <a:p>
            <a:pPr lvl="2"/>
            <a:r>
              <a:rPr lang="en-US" sz="2200">
                <a:cs typeface="Arial"/>
              </a:rPr>
              <a:t>Process N instances lightmaps.</a:t>
            </a:r>
          </a:p>
          <a:p>
            <a:pPr lvl="2"/>
            <a:r>
              <a:rPr lang="en-US" sz="2200">
                <a:cs typeface="Arial"/>
              </a:rPr>
              <a:t>Dispatch N tiles (threads).</a:t>
            </a:r>
          </a:p>
          <a:p>
            <a:pPr lvl="2"/>
            <a:r>
              <a:rPr lang="en-US" sz="2200">
                <a:cs typeface="Arial"/>
              </a:rPr>
              <a:t>For each tile texel:</a:t>
            </a:r>
          </a:p>
          <a:p>
            <a:pPr lvl="3"/>
            <a:r>
              <a:rPr lang="en-US" sz="1900">
                <a:cs typeface="Arial"/>
              </a:rPr>
              <a:t>Raster tris, path-trace, update irradiance cache </a:t>
            </a:r>
            <a:r>
              <a:rPr lang="en-US" sz="2600" baseline="-10000">
                <a:cs typeface="Arial"/>
              </a:rPr>
              <a:t>[Ward1988]</a:t>
            </a:r>
            <a:r>
              <a:rPr lang="en-US" sz="2600" baseline="-25000">
                <a:cs typeface="Arial"/>
              </a:rPr>
              <a:t>, </a:t>
            </a:r>
            <a:r>
              <a:rPr lang="en-US" sz="1900">
                <a:cs typeface="Arial"/>
              </a:rPr>
              <a:t>etc.</a:t>
            </a:r>
          </a:p>
          <a:p>
            <a:pPr lvl="3"/>
            <a:r>
              <a:rPr lang="en-US" sz="1900">
                <a:cs typeface="Arial"/>
              </a:rPr>
              <a:t>HDR result, encode using 2-band SH </a:t>
            </a:r>
            <a:r>
              <a:rPr lang="en-US" sz="2600" baseline="-10000">
                <a:cs typeface="Arial"/>
              </a:rPr>
              <a:t>[Ramamoorthi2001]</a:t>
            </a:r>
            <a:endParaRPr lang="en-US" sz="2200" baseline="-10000">
              <a:cs typeface="Arial"/>
            </a:endParaRPr>
          </a:p>
          <a:p>
            <a:pPr lvl="2"/>
            <a:r>
              <a:rPr lang="en-US" sz="2200">
                <a:cs typeface="Arial"/>
              </a:rPr>
              <a:t>Stored 2 versions on network.</a:t>
            </a:r>
          </a:p>
          <a:p>
            <a:pPr lvl="3"/>
            <a:r>
              <a:rPr lang="en-US" sz="1900">
                <a:cs typeface="Arial"/>
              </a:rPr>
              <a:t>1. BC6H L0 + 3 x BC1 L1 </a:t>
            </a:r>
            <a:r>
              <a:rPr lang="en-US" sz="2600" baseline="-10000">
                <a:cs typeface="Arial"/>
              </a:rPr>
              <a:t>[O’Donnell 18] </a:t>
            </a:r>
            <a:r>
              <a:rPr lang="en-US" sz="1900">
                <a:cs typeface="Arial"/>
              </a:rPr>
              <a:t>+ </a:t>
            </a:r>
            <a:r>
              <a:rPr lang="en-US" sz="1900" err="1">
                <a:cs typeface="Arial"/>
              </a:rPr>
              <a:t>Oodle</a:t>
            </a:r>
            <a:r>
              <a:rPr lang="en-US" sz="1900">
                <a:cs typeface="Arial"/>
              </a:rPr>
              <a:t> Kraken.</a:t>
            </a:r>
          </a:p>
          <a:p>
            <a:pPr lvl="3"/>
            <a:r>
              <a:rPr lang="en-US" sz="1900">
                <a:cs typeface="Arial"/>
              </a:rPr>
              <a:t>2. RGBE L0 + 3 x 32 bits L1 + </a:t>
            </a:r>
            <a:r>
              <a:rPr lang="en-US" sz="1900" err="1">
                <a:cs typeface="Arial"/>
              </a:rPr>
              <a:t>Oodle</a:t>
            </a:r>
            <a:r>
              <a:rPr lang="en-US" sz="1900">
                <a:cs typeface="Arial"/>
              </a:rPr>
              <a:t> Kraken.</a:t>
            </a:r>
          </a:p>
          <a:p>
            <a:pPr lvl="3"/>
            <a:r>
              <a:rPr lang="en-US" sz="1900">
                <a:cs typeface="Arial"/>
              </a:rPr>
              <a:t>Why? Different platforms encoding (no re-baking).</a:t>
            </a:r>
          </a:p>
          <a:p>
            <a:pPr marL="1371600" lvl="3" indent="0">
              <a:buNone/>
            </a:pPr>
            <a:endParaRPr lang="en-US" i="1">
              <a:cs typeface="Arial"/>
            </a:endParaRPr>
          </a:p>
          <a:p>
            <a:pPr marL="457200" indent="-457200"/>
            <a:r>
              <a:rPr lang="en-US">
                <a:cs typeface="Arial"/>
              </a:rPr>
              <a:t>Any changes? Re-bake required</a:t>
            </a:r>
          </a:p>
          <a:p>
            <a:pPr marL="914400" lvl="1" indent="-457200"/>
            <a:r>
              <a:rPr lang="en-US" err="1">
                <a:cs typeface="Arial"/>
              </a:rPr>
              <a:t>E.g</a:t>
            </a:r>
            <a:r>
              <a:rPr lang="en-US">
                <a:cs typeface="Arial"/>
              </a:rPr>
              <a:t>: lighting/geo/settings/etc.</a:t>
            </a:r>
          </a:p>
        </p:txBody>
      </p:sp>
      <p:pic>
        <p:nvPicPr>
          <p:cNvPr id="2" name="Imagem 1" descr="Uma imagem contendo no interior, armário, forno, cozinha&#10;&#10;O conteúdo gerado por IA pode estar incorreto.">
            <a:extLst>
              <a:ext uri="{FF2B5EF4-FFF2-40B4-BE49-F238E27FC236}">
                <a16:creationId xmlns:a16="http://schemas.microsoft.com/office/drawing/2014/main" id="{BB05EAAE-F6E4-C1F3-D4B0-CA81F81EDD6C}"/>
              </a:ext>
            </a:extLst>
          </p:cNvPr>
          <p:cNvPicPr>
            <a:picLocks noChangeAspect="1"/>
          </p:cNvPicPr>
          <p:nvPr/>
        </p:nvPicPr>
        <p:blipFill>
          <a:blip r:embed="rId3"/>
          <a:stretch>
            <a:fillRect/>
          </a:stretch>
        </p:blipFill>
        <p:spPr>
          <a:xfrm>
            <a:off x="7296981" y="1102321"/>
            <a:ext cx="4733228" cy="2988609"/>
          </a:xfrm>
          <a:prstGeom prst="rect">
            <a:avLst/>
          </a:prstGeom>
          <a:effectLst>
            <a:outerShdw blurRad="50800" dist="38100" dir="2700000" algn="tl" rotWithShape="0">
              <a:prstClr val="black">
                <a:alpha val="40000"/>
              </a:prstClr>
            </a:outerShdw>
          </a:effectLst>
        </p:spPr>
      </p:pic>
      <p:pic>
        <p:nvPicPr>
          <p:cNvPr id="6" name="Picture 5" descr="A computer generated image of a chair">
            <a:extLst>
              <a:ext uri="{FF2B5EF4-FFF2-40B4-BE49-F238E27FC236}">
                <a16:creationId xmlns:a16="http://schemas.microsoft.com/office/drawing/2014/main" id="{E1809817-BB57-19C2-A391-639F9270EB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31173" y="4173343"/>
            <a:ext cx="2283753" cy="1865859"/>
          </a:xfrm>
          <a:prstGeom prst="rect">
            <a:avLst/>
          </a:prstGeom>
          <a:effectLst>
            <a:outerShdw blurRad="50800" dist="38100" dir="2700000" algn="tl" rotWithShape="0">
              <a:prstClr val="black">
                <a:alpha val="40000"/>
              </a:prstClr>
            </a:outerShdw>
          </a:effectLst>
        </p:spPr>
      </p:pic>
      <p:pic>
        <p:nvPicPr>
          <p:cNvPr id="9" name="Picture 8" descr="A computer screen shot of a red and blue object&#10;&#10;AI-generated content may be incorrect.">
            <a:extLst>
              <a:ext uri="{FF2B5EF4-FFF2-40B4-BE49-F238E27FC236}">
                <a16:creationId xmlns:a16="http://schemas.microsoft.com/office/drawing/2014/main" id="{F5163326-C9A3-C8F5-98EA-37B480492F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6981" y="4173343"/>
            <a:ext cx="2344972" cy="1865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68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500"/>
                                        <p:tgtEl>
                                          <p:spTgt spid="5">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fade">
                                      <p:cBhvr>
                                        <p:cTn id="10" dur="500"/>
                                        <p:tgtEl>
                                          <p:spTgt spid="5">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fade">
                                      <p:cBhvr>
                                        <p:cTn id="13" dur="500"/>
                                        <p:tgtEl>
                                          <p:spTgt spid="5">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fade">
                                      <p:cBhvr>
                                        <p:cTn id="16" dur="500"/>
                                        <p:tgtEl>
                                          <p:spTgt spid="5">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animEffect transition="in" filter="fade">
                                      <p:cBhvr>
                                        <p:cTn id="19" dur="500"/>
                                        <p:tgtEl>
                                          <p:spTgt spid="5">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2" end="12"/>
                                            </p:txEl>
                                          </p:spTgt>
                                        </p:tgtEl>
                                        <p:attrNameLst>
                                          <p:attrName>style.visibility</p:attrName>
                                        </p:attrNameLst>
                                      </p:cBhvr>
                                      <p:to>
                                        <p:strVal val="visible"/>
                                      </p:to>
                                    </p:set>
                                    <p:animEffect transition="in" filter="fade">
                                      <p:cBhvr>
                                        <p:cTn id="22" dur="500"/>
                                        <p:tgtEl>
                                          <p:spTgt spid="5">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animEffect transition="in" filter="fade">
                                      <p:cBhvr>
                                        <p:cTn id="25" dur="500"/>
                                        <p:tgtEl>
                                          <p:spTgt spid="5">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4" end="14"/>
                                            </p:txEl>
                                          </p:spTgt>
                                        </p:tgtEl>
                                        <p:attrNameLst>
                                          <p:attrName>style.visibility</p:attrName>
                                        </p:attrNameLst>
                                      </p:cBhvr>
                                      <p:to>
                                        <p:strVal val="visible"/>
                                      </p:to>
                                    </p:set>
                                    <p:animEffect transition="in" filter="fade">
                                      <p:cBhvr>
                                        <p:cTn id="28" dur="500"/>
                                        <p:tgtEl>
                                          <p:spTgt spid="5">
                                            <p:txEl>
                                              <p:pRg st="14" end="1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animEffect transition="in" filter="fade">
                                      <p:cBhvr>
                                        <p:cTn id="31" dur="500"/>
                                        <p:tgtEl>
                                          <p:spTgt spid="5">
                                            <p:txEl>
                                              <p:pRg st="15" end="1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6" end="16"/>
                                            </p:txEl>
                                          </p:spTgt>
                                        </p:tgtEl>
                                        <p:attrNameLst>
                                          <p:attrName>style.visibility</p:attrName>
                                        </p:attrNameLst>
                                      </p:cBhvr>
                                      <p:to>
                                        <p:strVal val="visible"/>
                                      </p:to>
                                    </p:set>
                                    <p:animEffect transition="in" filter="fade">
                                      <p:cBhvr>
                                        <p:cTn id="34" dur="500"/>
                                        <p:tgtEl>
                                          <p:spTgt spid="5">
                                            <p:txEl>
                                              <p:pRg st="16" end="1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7" end="17"/>
                                            </p:txEl>
                                          </p:spTgt>
                                        </p:tgtEl>
                                        <p:attrNameLst>
                                          <p:attrName>style.visibility</p:attrName>
                                        </p:attrNameLst>
                                      </p:cBhvr>
                                      <p:to>
                                        <p:strVal val="visible"/>
                                      </p:to>
                                    </p:set>
                                    <p:animEffect transition="in" filter="fade">
                                      <p:cBhvr>
                                        <p:cTn id="37" dur="500"/>
                                        <p:tgtEl>
                                          <p:spTgt spid="5">
                                            <p:txEl>
                                              <p:pRg st="17" end="1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9" end="19"/>
                                            </p:txEl>
                                          </p:spTgt>
                                        </p:tgtEl>
                                        <p:attrNameLst>
                                          <p:attrName>style.visibility</p:attrName>
                                        </p:attrNameLst>
                                      </p:cBhvr>
                                      <p:to>
                                        <p:strVal val="visible"/>
                                      </p:to>
                                    </p:set>
                                    <p:animEffect transition="in" filter="fade">
                                      <p:cBhvr>
                                        <p:cTn id="42" dur="500"/>
                                        <p:tgtEl>
                                          <p:spTgt spid="5">
                                            <p:txEl>
                                              <p:pRg st="19" end="1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20" end="20"/>
                                            </p:txEl>
                                          </p:spTgt>
                                        </p:tgtEl>
                                        <p:attrNameLst>
                                          <p:attrName>style.visibility</p:attrName>
                                        </p:attrNameLst>
                                      </p:cBhvr>
                                      <p:to>
                                        <p:strVal val="visible"/>
                                      </p:to>
                                    </p:set>
                                    <p:animEffect transition="in" filter="fade">
                                      <p:cBhvr>
                                        <p:cTn id="45" dur="500"/>
                                        <p:tgtEl>
                                          <p:spTgt spid="5">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45DF8-5E7C-2915-0E1D-72174EAF6A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01FE2F-3FB4-E074-07B0-CC53BB016BFF}"/>
              </a:ext>
            </a:extLst>
          </p:cNvPr>
          <p:cNvSpPr>
            <a:spLocks noGrp="1"/>
          </p:cNvSpPr>
          <p:nvPr>
            <p:ph type="title"/>
          </p:nvPr>
        </p:nvSpPr>
        <p:spPr/>
        <p:txBody>
          <a:bodyPr/>
          <a:lstStyle/>
          <a:p>
            <a:r>
              <a:rPr lang="en-US"/>
              <a:t>Past: Global Illumination on </a:t>
            </a:r>
            <a:r>
              <a:rPr lang="en-US" err="1"/>
              <a:t>idTech</a:t>
            </a:r>
            <a:r>
              <a:rPr lang="en-US"/>
              <a:t> 7</a:t>
            </a:r>
          </a:p>
        </p:txBody>
      </p:sp>
      <p:sp>
        <p:nvSpPr>
          <p:cNvPr id="5" name="Content Placeholder 4">
            <a:extLst>
              <a:ext uri="{FF2B5EF4-FFF2-40B4-BE49-F238E27FC236}">
                <a16:creationId xmlns:a16="http://schemas.microsoft.com/office/drawing/2014/main" id="{D4E4E8EF-1200-0F0E-33EC-6F3229FFE42D}"/>
              </a:ext>
            </a:extLst>
          </p:cNvPr>
          <p:cNvSpPr>
            <a:spLocks noGrp="1"/>
          </p:cNvSpPr>
          <p:nvPr>
            <p:ph idx="1"/>
          </p:nvPr>
        </p:nvSpPr>
        <p:spPr/>
        <p:txBody>
          <a:bodyPr vert="horz" lIns="91440" tIns="45720" rIns="91440" bIns="45720" rtlCol="0" anchor="t">
            <a:normAutofit fontScale="70000" lnSpcReduction="20000"/>
          </a:bodyPr>
          <a:lstStyle/>
          <a:p>
            <a:r>
              <a:rPr lang="en-US">
                <a:cs typeface="Arial"/>
              </a:rPr>
              <a:t>Usual limitations</a:t>
            </a:r>
          </a:p>
          <a:p>
            <a:pPr lvl="1"/>
            <a:r>
              <a:rPr lang="en-US">
                <a:cs typeface="Arial"/>
              </a:rPr>
              <a:t>Leaks/seams/banding/resolution.</a:t>
            </a:r>
          </a:p>
          <a:p>
            <a:pPr lvl="1"/>
            <a:r>
              <a:rPr lang="en-US">
                <a:cs typeface="Arial"/>
              </a:rPr>
              <a:t>Block compression artefacts.</a:t>
            </a:r>
          </a:p>
          <a:p>
            <a:pPr lvl="1"/>
            <a:r>
              <a:rPr lang="en-US">
                <a:cs typeface="Arial"/>
              </a:rPr>
              <a:t>Workarounds</a:t>
            </a:r>
          </a:p>
          <a:p>
            <a:pPr lvl="2"/>
            <a:r>
              <a:rPr lang="en-US">
                <a:cs typeface="Arial"/>
              </a:rPr>
              <a:t>e.g. custom </a:t>
            </a:r>
            <a:r>
              <a:rPr lang="en-US" err="1">
                <a:cs typeface="Arial"/>
              </a:rPr>
              <a:t>uvs</a:t>
            </a:r>
            <a:r>
              <a:rPr lang="en-US">
                <a:cs typeface="Arial"/>
              </a:rPr>
              <a:t>/thick walls/decals/dithering/etc..</a:t>
            </a:r>
          </a:p>
          <a:p>
            <a:pPr marL="914400" lvl="2" indent="0">
              <a:buNone/>
            </a:pPr>
            <a:endParaRPr lang="en-US">
              <a:cs typeface="Arial"/>
            </a:endParaRPr>
          </a:p>
          <a:p>
            <a:r>
              <a:rPr lang="en-US">
                <a:cs typeface="Arial"/>
              </a:rPr>
              <a:t>Fairly optimized, but wasn’t enough</a:t>
            </a:r>
          </a:p>
          <a:p>
            <a:pPr lvl="1"/>
            <a:r>
              <a:rPr lang="en-US">
                <a:cs typeface="Arial"/>
              </a:rPr>
              <a:t>Larger maps took 40h.</a:t>
            </a:r>
          </a:p>
          <a:p>
            <a:pPr lvl="1"/>
            <a:r>
              <a:rPr lang="en-US">
                <a:cs typeface="Arial"/>
              </a:rPr>
              <a:t>In the end dropped (½) x (½) res.</a:t>
            </a:r>
          </a:p>
          <a:p>
            <a:pPr lvl="2"/>
            <a:r>
              <a:rPr lang="en-US">
                <a:cs typeface="Arial"/>
              </a:rPr>
              <a:t>2x2 texels per square meter default.</a:t>
            </a:r>
          </a:p>
          <a:p>
            <a:pPr lvl="2"/>
            <a:r>
              <a:rPr lang="en-US">
                <a:cs typeface="Arial"/>
              </a:rPr>
              <a:t>Art tunable for quality on key areas.</a:t>
            </a:r>
          </a:p>
          <a:p>
            <a:pPr lvl="2"/>
            <a:r>
              <a:rPr lang="en-US">
                <a:cs typeface="Arial"/>
              </a:rPr>
              <a:t>“Saved” 4x baking times / disk / network / memory.</a:t>
            </a:r>
          </a:p>
          <a:p>
            <a:pPr lvl="1"/>
            <a:r>
              <a:rPr lang="en-US">
                <a:cs typeface="Arial"/>
              </a:rPr>
              <a:t>Bi-cubic filtering for less egregious quality.</a:t>
            </a:r>
          </a:p>
          <a:p>
            <a:pPr marL="914400" lvl="2" indent="0">
              <a:buNone/>
            </a:pPr>
            <a:r>
              <a:rPr lang="en-US">
                <a:cs typeface="Arial"/>
              </a:rPr>
              <a:t> </a:t>
            </a:r>
          </a:p>
          <a:p>
            <a:r>
              <a:rPr lang="en-US">
                <a:cs typeface="Arial"/>
              </a:rPr>
              <a:t>Statistics for DOOM Eternal</a:t>
            </a:r>
          </a:p>
          <a:p>
            <a:pPr lvl="1"/>
            <a:r>
              <a:rPr lang="en-US">
                <a:cs typeface="Arial"/>
              </a:rPr>
              <a:t>Final quality bakes: &gt;= 4h to 10h hours.</a:t>
            </a:r>
          </a:p>
          <a:p>
            <a:pPr lvl="2"/>
            <a:r>
              <a:rPr lang="en-US">
                <a:cs typeface="Arial"/>
              </a:rPr>
              <a:t>~4 days turnaround time for all maps.</a:t>
            </a:r>
          </a:p>
          <a:p>
            <a:pPr lvl="1"/>
            <a:r>
              <a:rPr lang="en-US">
                <a:cs typeface="Arial"/>
              </a:rPr>
              <a:t>~500MB compressed per level on disk</a:t>
            </a:r>
            <a:endParaRPr lang="en-US" sz="1900">
              <a:cs typeface="Arial"/>
            </a:endParaRPr>
          </a:p>
          <a:p>
            <a:pPr lvl="2"/>
            <a:r>
              <a:rPr lang="en-US" sz="2100">
                <a:cs typeface="Arial"/>
              </a:rPr>
              <a:t>~5GB uncompressed</a:t>
            </a:r>
          </a:p>
          <a:p>
            <a:pPr lvl="1"/>
            <a:r>
              <a:rPr lang="en-US">
                <a:cs typeface="Arial"/>
              </a:rPr>
              <a:t>Network storage: ~1.4TB</a:t>
            </a:r>
          </a:p>
          <a:p>
            <a:pPr marL="914400" lvl="2" indent="0">
              <a:buNone/>
            </a:pPr>
            <a:endParaRPr lang="en-US">
              <a:cs typeface="Arial"/>
            </a:endParaRPr>
          </a:p>
        </p:txBody>
      </p:sp>
      <p:graphicFrame>
        <p:nvGraphicFramePr>
          <p:cNvPr id="11" name="Object 10">
            <a:extLst>
              <a:ext uri="{FF2B5EF4-FFF2-40B4-BE49-F238E27FC236}">
                <a16:creationId xmlns:a16="http://schemas.microsoft.com/office/drawing/2014/main" id="{0203E585-3206-5D83-6BB8-3B2D499750E9}"/>
              </a:ext>
            </a:extLst>
          </p:cNvPr>
          <p:cNvGraphicFramePr>
            <a:graphicFrameLocks noChangeAspect="1"/>
          </p:cNvGraphicFramePr>
          <p:nvPr>
            <p:extLst>
              <p:ext uri="{D42A27DB-BD31-4B8C-83A1-F6EECF244321}">
                <p14:modId xmlns:p14="http://schemas.microsoft.com/office/powerpoint/2010/main" val="4254484557"/>
              </p:ext>
            </p:extLst>
          </p:nvPr>
        </p:nvGraphicFramePr>
        <p:xfrm>
          <a:off x="7522707" y="819068"/>
          <a:ext cx="2205497" cy="2361895"/>
        </p:xfrm>
        <a:graphic>
          <a:graphicData uri="http://schemas.openxmlformats.org/presentationml/2006/ole">
            <mc:AlternateContent xmlns:mc="http://schemas.openxmlformats.org/markup-compatibility/2006">
              <mc:Choice xmlns:v="urn:schemas-microsoft-com:vml" Requires="v">
                <p:oleObj r:id="rId3" imgW="12059682" imgH="12915696" progId="">
                  <p:embed/>
                </p:oleObj>
              </mc:Choice>
              <mc:Fallback>
                <p:oleObj r:id="rId3" imgW="12059682" imgH="12915696" progId="">
                  <p:embed/>
                  <p:pic>
                    <p:nvPicPr>
                      <p:cNvPr id="11" name="Object 10">
                        <a:extLst>
                          <a:ext uri="{FF2B5EF4-FFF2-40B4-BE49-F238E27FC236}">
                            <a16:creationId xmlns:a16="http://schemas.microsoft.com/office/drawing/2014/main" id="{0203E585-3206-5D83-6BB8-3B2D499750E9}"/>
                          </a:ext>
                        </a:extLst>
                      </p:cNvPr>
                      <p:cNvPicPr/>
                      <p:nvPr/>
                    </p:nvPicPr>
                    <p:blipFill>
                      <a:blip r:embed="rId4"/>
                      <a:stretch>
                        <a:fillRect/>
                      </a:stretch>
                    </p:blipFill>
                    <p:spPr>
                      <a:xfrm>
                        <a:off x="7522707" y="819068"/>
                        <a:ext cx="2205497" cy="236189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3A853C3-D9AA-163B-775F-9619F8A2F50F}"/>
              </a:ext>
            </a:extLst>
          </p:cNvPr>
          <p:cNvGraphicFramePr>
            <a:graphicFrameLocks noChangeAspect="1"/>
          </p:cNvGraphicFramePr>
          <p:nvPr>
            <p:extLst>
              <p:ext uri="{D42A27DB-BD31-4B8C-83A1-F6EECF244321}">
                <p14:modId xmlns:p14="http://schemas.microsoft.com/office/powerpoint/2010/main" val="1586117356"/>
              </p:ext>
            </p:extLst>
          </p:nvPr>
        </p:nvGraphicFramePr>
        <p:xfrm>
          <a:off x="9815177" y="819068"/>
          <a:ext cx="2205498" cy="2361895"/>
        </p:xfrm>
        <a:graphic>
          <a:graphicData uri="http://schemas.openxmlformats.org/presentationml/2006/ole">
            <mc:AlternateContent xmlns:mc="http://schemas.openxmlformats.org/markup-compatibility/2006">
              <mc:Choice xmlns:v="urn:schemas-microsoft-com:vml" Requires="v">
                <p:oleObj r:id="rId5" imgW="12059682" imgH="12915696" progId="">
                  <p:embed/>
                </p:oleObj>
              </mc:Choice>
              <mc:Fallback>
                <p:oleObj r:id="rId5" imgW="12059682" imgH="12915696" progId="">
                  <p:embed/>
                  <p:pic>
                    <p:nvPicPr>
                      <p:cNvPr id="12" name="Object 11">
                        <a:extLst>
                          <a:ext uri="{FF2B5EF4-FFF2-40B4-BE49-F238E27FC236}">
                            <a16:creationId xmlns:a16="http://schemas.microsoft.com/office/drawing/2014/main" id="{43A853C3-D9AA-163B-775F-9619F8A2F50F}"/>
                          </a:ext>
                        </a:extLst>
                      </p:cNvPr>
                      <p:cNvPicPr/>
                      <p:nvPr/>
                    </p:nvPicPr>
                    <p:blipFill>
                      <a:blip r:embed="rId6"/>
                      <a:stretch>
                        <a:fillRect/>
                      </a:stretch>
                    </p:blipFill>
                    <p:spPr>
                      <a:xfrm>
                        <a:off x="9815177" y="819068"/>
                        <a:ext cx="2205498" cy="2361895"/>
                      </a:xfrm>
                      <a:prstGeom prst="rect">
                        <a:avLst/>
                      </a:prstGeom>
                    </p:spPr>
                  </p:pic>
                </p:oleObj>
              </mc:Fallback>
            </mc:AlternateContent>
          </a:graphicData>
        </a:graphic>
      </p:graphicFrame>
      <p:pic>
        <p:nvPicPr>
          <p:cNvPr id="6" name="Picture 5" descr="A room with a door open&#10;&#10;AI-generated content may be incorrect.">
            <a:extLst>
              <a:ext uri="{FF2B5EF4-FFF2-40B4-BE49-F238E27FC236}">
                <a16:creationId xmlns:a16="http://schemas.microsoft.com/office/drawing/2014/main" id="{1FE99DE3-E8A6-123A-F5C1-93C236011B69}"/>
              </a:ext>
            </a:extLst>
          </p:cNvPr>
          <p:cNvPicPr>
            <a:picLocks noChangeAspect="1"/>
          </p:cNvPicPr>
          <p:nvPr/>
        </p:nvPicPr>
        <p:blipFill>
          <a:blip r:embed="rId7"/>
          <a:srcRect l="1" t="-1" r="166" b="313"/>
          <a:stretch>
            <a:fillRect/>
          </a:stretch>
        </p:blipFill>
        <p:spPr>
          <a:xfrm>
            <a:off x="7523490" y="3323794"/>
            <a:ext cx="4489704" cy="29169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490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4" end="14"/>
                                            </p:txEl>
                                          </p:spTgt>
                                        </p:tgtEl>
                                        <p:attrNameLst>
                                          <p:attrName>style.visibility</p:attrName>
                                        </p:attrNameLst>
                                      </p:cBhvr>
                                      <p:to>
                                        <p:strVal val="visible"/>
                                      </p:to>
                                    </p:set>
                                    <p:animEffect transition="in" filter="fade">
                                      <p:cBhvr>
                                        <p:cTn id="7" dur="500"/>
                                        <p:tgtEl>
                                          <p:spTgt spid="5">
                                            <p:txEl>
                                              <p:pRg st="14" end="1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5" end="15"/>
                                            </p:txEl>
                                          </p:spTgt>
                                        </p:tgtEl>
                                        <p:attrNameLst>
                                          <p:attrName>style.visibility</p:attrName>
                                        </p:attrNameLst>
                                      </p:cBhvr>
                                      <p:to>
                                        <p:strVal val="visible"/>
                                      </p:to>
                                    </p:set>
                                    <p:animEffect transition="in" filter="fade">
                                      <p:cBhvr>
                                        <p:cTn id="10" dur="500"/>
                                        <p:tgtEl>
                                          <p:spTgt spid="5">
                                            <p:txEl>
                                              <p:pRg st="15" end="1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16" end="16"/>
                                            </p:txEl>
                                          </p:spTgt>
                                        </p:tgtEl>
                                        <p:attrNameLst>
                                          <p:attrName>style.visibility</p:attrName>
                                        </p:attrNameLst>
                                      </p:cBhvr>
                                      <p:to>
                                        <p:strVal val="visible"/>
                                      </p:to>
                                    </p:set>
                                    <p:animEffect transition="in" filter="fade">
                                      <p:cBhvr>
                                        <p:cTn id="13" dur="500"/>
                                        <p:tgtEl>
                                          <p:spTgt spid="5">
                                            <p:txEl>
                                              <p:pRg st="16" end="1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7" end="17"/>
                                            </p:txEl>
                                          </p:spTgt>
                                        </p:tgtEl>
                                        <p:attrNameLst>
                                          <p:attrName>style.visibility</p:attrName>
                                        </p:attrNameLst>
                                      </p:cBhvr>
                                      <p:to>
                                        <p:strVal val="visible"/>
                                      </p:to>
                                    </p:set>
                                    <p:animEffect transition="in" filter="fade">
                                      <p:cBhvr>
                                        <p:cTn id="16" dur="500"/>
                                        <p:tgtEl>
                                          <p:spTgt spid="5">
                                            <p:txEl>
                                              <p:pRg st="17" end="1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8" end="18"/>
                                            </p:txEl>
                                          </p:spTgt>
                                        </p:tgtEl>
                                        <p:attrNameLst>
                                          <p:attrName>style.visibility</p:attrName>
                                        </p:attrNameLst>
                                      </p:cBhvr>
                                      <p:to>
                                        <p:strVal val="visible"/>
                                      </p:to>
                                    </p:set>
                                    <p:animEffect transition="in" filter="fade">
                                      <p:cBhvr>
                                        <p:cTn id="19" dur="500"/>
                                        <p:tgtEl>
                                          <p:spTgt spid="5">
                                            <p:txEl>
                                              <p:pRg st="18" end="1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9" end="19"/>
                                            </p:txEl>
                                          </p:spTgt>
                                        </p:tgtEl>
                                        <p:attrNameLst>
                                          <p:attrName>style.visibility</p:attrName>
                                        </p:attrNameLst>
                                      </p:cBhvr>
                                      <p:to>
                                        <p:strVal val="visible"/>
                                      </p:to>
                                    </p:set>
                                    <p:animEffect transition="in" filter="fade">
                                      <p:cBhvr>
                                        <p:cTn id="22" dur="500"/>
                                        <p:tgtEl>
                                          <p:spTgt spid="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CAE9-9C37-F2F9-6611-3C5BE1801E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6F521C-2ABF-2ABA-A2EA-BC26E44DE698}"/>
              </a:ext>
            </a:extLst>
          </p:cNvPr>
          <p:cNvSpPr>
            <a:spLocks noGrp="1"/>
          </p:cNvSpPr>
          <p:nvPr>
            <p:ph type="title"/>
          </p:nvPr>
        </p:nvSpPr>
        <p:spPr/>
        <p:txBody>
          <a:bodyPr/>
          <a:lstStyle/>
          <a:p>
            <a:r>
              <a:rPr lang="en-US"/>
              <a:t>Past: Global Illumination on </a:t>
            </a:r>
            <a:r>
              <a:rPr lang="en-US" err="1"/>
              <a:t>idTech</a:t>
            </a:r>
            <a:r>
              <a:rPr lang="en-US"/>
              <a:t> 7</a:t>
            </a:r>
          </a:p>
        </p:txBody>
      </p:sp>
      <p:sp>
        <p:nvSpPr>
          <p:cNvPr id="5" name="Content Placeholder 4">
            <a:extLst>
              <a:ext uri="{FF2B5EF4-FFF2-40B4-BE49-F238E27FC236}">
                <a16:creationId xmlns:a16="http://schemas.microsoft.com/office/drawing/2014/main" id="{77105CA3-6F63-642F-1135-1C88A8038EB7}"/>
              </a:ext>
            </a:extLst>
          </p:cNvPr>
          <p:cNvSpPr>
            <a:spLocks noGrp="1"/>
          </p:cNvSpPr>
          <p:nvPr>
            <p:ph idx="1"/>
          </p:nvPr>
        </p:nvSpPr>
        <p:spPr>
          <a:xfrm>
            <a:off x="838200" y="996093"/>
            <a:ext cx="10515600" cy="5157055"/>
          </a:xfrm>
        </p:spPr>
        <p:txBody>
          <a:bodyPr vert="horz" lIns="91440" tIns="45720" rIns="91440" bIns="45720" rtlCol="0" anchor="t">
            <a:normAutofit fontScale="92500" lnSpcReduction="10000"/>
          </a:bodyPr>
          <a:lstStyle/>
          <a:p>
            <a:r>
              <a:rPr lang="en-US">
                <a:cs typeface="Arial"/>
              </a:rPr>
              <a:t>Dynamic geometry + Transparencies TLDR</a:t>
            </a:r>
            <a:br>
              <a:rPr lang="en-US">
                <a:cs typeface="Arial"/>
              </a:rPr>
            </a:br>
            <a:endParaRPr lang="en-US">
              <a:cs typeface="Arial"/>
            </a:endParaRPr>
          </a:p>
          <a:p>
            <a:pPr lvl="1"/>
            <a:r>
              <a:rPr lang="en-US">
                <a:cs typeface="Arial"/>
              </a:rPr>
              <a:t>Irradiance Volumes (Indirect Diffuse)</a:t>
            </a:r>
            <a:r>
              <a:rPr lang="en-US" baseline="-10000">
                <a:cs typeface="Arial"/>
              </a:rPr>
              <a:t> [Greger1998]</a:t>
            </a:r>
            <a:endParaRPr lang="en-US">
              <a:cs typeface="Arial"/>
            </a:endParaRPr>
          </a:p>
          <a:p>
            <a:pPr lvl="2"/>
            <a:r>
              <a:rPr lang="en-US">
                <a:cs typeface="Arial"/>
              </a:rPr>
              <a:t>Generated from walkable player areas or hand placed.</a:t>
            </a:r>
          </a:p>
          <a:p>
            <a:pPr lvl="2"/>
            <a:r>
              <a:rPr lang="en-US">
                <a:cs typeface="Arial"/>
              </a:rPr>
              <a:t>Path traced, AFTER lightmaps are baked.</a:t>
            </a:r>
          </a:p>
          <a:p>
            <a:pPr lvl="3"/>
            <a:r>
              <a:rPr lang="en-US">
                <a:cs typeface="Arial"/>
              </a:rPr>
              <a:t>HDR + 2-band Spherical Harmonics encoding.</a:t>
            </a:r>
          </a:p>
          <a:p>
            <a:pPr lvl="2"/>
            <a:r>
              <a:rPr lang="en-US">
                <a:cs typeface="Arial"/>
              </a:rPr>
              <a:t>Per-vertex lookup via linear blend of 8 closest probes.</a:t>
            </a:r>
            <a:br>
              <a:rPr lang="en-US">
                <a:cs typeface="Arial"/>
              </a:rPr>
            </a:br>
            <a:endParaRPr lang="en-US">
              <a:cs typeface="Arial"/>
            </a:endParaRPr>
          </a:p>
          <a:p>
            <a:pPr lvl="1"/>
            <a:r>
              <a:rPr lang="en-US">
                <a:cs typeface="Arial"/>
              </a:rPr>
              <a:t>Reflection Probes (Indirect Specular) </a:t>
            </a:r>
            <a:r>
              <a:rPr lang="en-US" baseline="-25000">
                <a:cs typeface="Arial"/>
              </a:rPr>
              <a:t>[Mittring2009]</a:t>
            </a:r>
          </a:p>
          <a:p>
            <a:pPr lvl="2"/>
            <a:r>
              <a:rPr lang="en-US" sz="2100">
                <a:cs typeface="Arial"/>
              </a:rPr>
              <a:t>Box Projected Cube Map Env. Mapping </a:t>
            </a:r>
            <a:r>
              <a:rPr lang="en-US" sz="2100" baseline="-10000">
                <a:cs typeface="Arial"/>
              </a:rPr>
              <a:t>[Czuba2010]</a:t>
            </a:r>
          </a:p>
          <a:p>
            <a:pPr lvl="2"/>
            <a:r>
              <a:rPr lang="en-US">
                <a:cs typeface="Arial"/>
              </a:rPr>
              <a:t>Hand placed samples by art. </a:t>
            </a:r>
          </a:p>
          <a:p>
            <a:pPr lvl="2"/>
            <a:r>
              <a:rPr lang="en-US">
                <a:cs typeface="Arial"/>
              </a:rPr>
              <a:t>Generated AFTER lightmaps are baked.</a:t>
            </a:r>
          </a:p>
          <a:p>
            <a:pPr lvl="2"/>
            <a:r>
              <a:rPr lang="en-US">
                <a:cs typeface="Arial"/>
              </a:rPr>
              <a:t>BC6H cube map array.</a:t>
            </a:r>
          </a:p>
          <a:p>
            <a:pPr lvl="2"/>
            <a:r>
              <a:rPr lang="en-US">
                <a:cs typeface="Arial"/>
              </a:rPr>
              <a:t>Applied via cluster/tile binning </a:t>
            </a:r>
            <a:r>
              <a:rPr lang="en-US" sz="2100" baseline="-10000">
                <a:cs typeface="Arial"/>
              </a:rPr>
              <a:t>[Olson2012][Sousa2016][Geffroy2020]</a:t>
            </a:r>
          </a:p>
          <a:p>
            <a:pPr marL="914400" lvl="2" indent="0">
              <a:buNone/>
            </a:pPr>
            <a:endParaRPr lang="en-US" i="1">
              <a:cs typeface="Arial"/>
            </a:endParaRPr>
          </a:p>
          <a:p>
            <a:pPr lvl="1"/>
            <a:r>
              <a:rPr lang="en-US">
                <a:cs typeface="Arial"/>
              </a:rPr>
              <a:t>Re-baking triggers similar to lightmap.</a:t>
            </a:r>
          </a:p>
          <a:p>
            <a:pPr lvl="1"/>
            <a:endParaRPr lang="en-US">
              <a:cs typeface="Arial"/>
            </a:endParaRPr>
          </a:p>
          <a:p>
            <a:pPr marL="457200" lvl="1" indent="0">
              <a:buNone/>
            </a:pPr>
            <a:endParaRPr lang="en-US">
              <a:cs typeface="Arial"/>
            </a:endParaRPr>
          </a:p>
          <a:p>
            <a:pPr marL="457200" lvl="1" indent="0">
              <a:buNone/>
            </a:pPr>
            <a:endParaRPr lang="en-US">
              <a:cs typeface="Arial"/>
            </a:endParaRPr>
          </a:p>
          <a:p>
            <a:pPr lvl="2"/>
            <a:endParaRPr lang="en-US">
              <a:cs typeface="Arial"/>
            </a:endParaRPr>
          </a:p>
        </p:txBody>
      </p:sp>
      <p:pic>
        <p:nvPicPr>
          <p:cNvPr id="8" name="Picture 7" descr="A video game screen capture&#10;&#10;AI-generated content may be incorrect.">
            <a:extLst>
              <a:ext uri="{FF2B5EF4-FFF2-40B4-BE49-F238E27FC236}">
                <a16:creationId xmlns:a16="http://schemas.microsoft.com/office/drawing/2014/main" id="{16A015C0-5BAF-D3AA-F597-59DD02E56DAB}"/>
              </a:ext>
            </a:extLst>
          </p:cNvPr>
          <p:cNvPicPr>
            <a:picLocks noChangeAspect="1"/>
          </p:cNvPicPr>
          <p:nvPr/>
        </p:nvPicPr>
        <p:blipFill>
          <a:blip r:embed="rId3"/>
          <a:stretch>
            <a:fillRect/>
          </a:stretch>
        </p:blipFill>
        <p:spPr>
          <a:xfrm>
            <a:off x="9086069" y="1191576"/>
            <a:ext cx="2872569" cy="2340612"/>
          </a:xfrm>
          <a:prstGeom prst="rect">
            <a:avLst/>
          </a:prstGeom>
          <a:effectLst>
            <a:outerShdw blurRad="50800" dist="38100" dir="2700000" algn="tl" rotWithShape="0">
              <a:prstClr val="black">
                <a:alpha val="40000"/>
              </a:prstClr>
            </a:outerShdw>
          </a:effectLst>
        </p:spPr>
      </p:pic>
      <p:sp>
        <p:nvSpPr>
          <p:cNvPr id="11" name="AutoShape 4" descr="Pasted image at 2019-03-15, 8:02 PM">
            <a:extLst>
              <a:ext uri="{FF2B5EF4-FFF2-40B4-BE49-F238E27FC236}">
                <a16:creationId xmlns:a16="http://schemas.microsoft.com/office/drawing/2014/main" id="{FC8731AC-2F9C-C884-FF60-DA82C1B173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screenshot of a computer&#10;&#10;AI-generated content may be incorrect.">
            <a:extLst>
              <a:ext uri="{FF2B5EF4-FFF2-40B4-BE49-F238E27FC236}">
                <a16:creationId xmlns:a16="http://schemas.microsoft.com/office/drawing/2014/main" id="{020826F3-019D-B0DC-41AB-D9F965C4C97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86069" y="3820315"/>
            <a:ext cx="2888612" cy="21240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2418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E8496-A59C-7F32-DA5D-2F145FD2F2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095C9B-9606-7687-35B4-557C5D948D77}"/>
              </a:ext>
            </a:extLst>
          </p:cNvPr>
          <p:cNvSpPr>
            <a:spLocks noGrp="1"/>
          </p:cNvSpPr>
          <p:nvPr>
            <p:ph type="title"/>
          </p:nvPr>
        </p:nvSpPr>
        <p:spPr/>
        <p:txBody>
          <a:bodyPr/>
          <a:lstStyle/>
          <a:p>
            <a:r>
              <a:rPr lang="en-US"/>
              <a:t>Past: Global Illumination on </a:t>
            </a:r>
            <a:r>
              <a:rPr lang="en-US" err="1"/>
              <a:t>idTech</a:t>
            </a:r>
            <a:r>
              <a:rPr lang="en-US"/>
              <a:t> 7 </a:t>
            </a:r>
          </a:p>
        </p:txBody>
      </p:sp>
      <p:sp>
        <p:nvSpPr>
          <p:cNvPr id="5" name="Content Placeholder 4">
            <a:extLst>
              <a:ext uri="{FF2B5EF4-FFF2-40B4-BE49-F238E27FC236}">
                <a16:creationId xmlns:a16="http://schemas.microsoft.com/office/drawing/2014/main" id="{4CA1D9F3-EF5A-75FE-13D0-4C6EC40BD6BF}"/>
              </a:ext>
            </a:extLst>
          </p:cNvPr>
          <p:cNvSpPr>
            <a:spLocks noGrp="1"/>
          </p:cNvSpPr>
          <p:nvPr>
            <p:ph idx="1"/>
          </p:nvPr>
        </p:nvSpPr>
        <p:spPr>
          <a:xfrm>
            <a:off x="838200" y="850472"/>
            <a:ext cx="10515600" cy="5157055"/>
          </a:xfrm>
        </p:spPr>
        <p:txBody>
          <a:bodyPr vert="horz" lIns="91440" tIns="45720" rIns="91440" bIns="45720" rtlCol="0" anchor="t">
            <a:normAutofit/>
          </a:bodyPr>
          <a:lstStyle/>
          <a:p>
            <a:endParaRPr lang="en-US" sz="2200" dirty="0">
              <a:cs typeface="Arial"/>
            </a:endParaRPr>
          </a:p>
          <a:p>
            <a:r>
              <a:rPr lang="en-US" sz="2200" dirty="0">
                <a:cs typeface="Arial"/>
              </a:rPr>
              <a:t>Multiple systems and dependencies </a:t>
            </a:r>
          </a:p>
          <a:p>
            <a:pPr lvl="1"/>
            <a:r>
              <a:rPr lang="en-US" sz="1900" dirty="0">
                <a:cs typeface="Arial"/>
                <a:sym typeface="Wingdings" panose="05000000000000000000" pitchFamily="2" charset="2"/>
              </a:rPr>
              <a:t> </a:t>
            </a:r>
            <a:r>
              <a:rPr lang="en-US" sz="1900" dirty="0">
                <a:cs typeface="Arial"/>
              </a:rPr>
              <a:t>Could break at multiple points</a:t>
            </a:r>
          </a:p>
          <a:p>
            <a:pPr lvl="2"/>
            <a:r>
              <a:rPr lang="en-US" sz="1700" dirty="0">
                <a:cs typeface="Arial"/>
              </a:rPr>
              <a:t>Lightmap instance/probe looking broken/out of place? </a:t>
            </a:r>
          </a:p>
          <a:p>
            <a:pPr marL="1828800" lvl="3" indent="-457200"/>
            <a:r>
              <a:rPr lang="en-US" sz="1500" dirty="0">
                <a:cs typeface="Arial"/>
              </a:rPr>
              <a:t>Mesh changed? </a:t>
            </a:r>
          </a:p>
          <a:p>
            <a:pPr marL="1828800" lvl="3" indent="-457200"/>
            <a:r>
              <a:rPr lang="en-US" sz="1500" dirty="0">
                <a:cs typeface="Arial"/>
              </a:rPr>
              <a:t>Level layout change?</a:t>
            </a:r>
          </a:p>
          <a:p>
            <a:pPr marL="1828800" lvl="3" indent="-457200"/>
            <a:r>
              <a:rPr lang="en-US" sz="1500" dirty="0">
                <a:cs typeface="Arial"/>
              </a:rPr>
              <a:t>Lightmap LOD change?</a:t>
            </a:r>
          </a:p>
          <a:p>
            <a:pPr marL="1828800" lvl="3" indent="-457200"/>
            <a:r>
              <a:rPr lang="en-US" sz="1500" dirty="0">
                <a:cs typeface="Arial"/>
              </a:rPr>
              <a:t>Lighting change?</a:t>
            </a:r>
          </a:p>
          <a:p>
            <a:pPr marL="1828800" lvl="3" indent="-457200"/>
            <a:r>
              <a:rPr lang="en-US" sz="1500" dirty="0">
                <a:cs typeface="Arial"/>
              </a:rPr>
              <a:t>Code bug? Nans? </a:t>
            </a:r>
          </a:p>
          <a:p>
            <a:pPr marL="1371600" lvl="2" indent="-457200"/>
            <a:r>
              <a:rPr lang="en-US" sz="1700" dirty="0">
                <a:cs typeface="Arial"/>
              </a:rPr>
              <a:t>Lightmap work didn’t finish on a cloud machine?</a:t>
            </a:r>
          </a:p>
          <a:p>
            <a:pPr marL="1828800" lvl="3" indent="-457200"/>
            <a:r>
              <a:rPr lang="en-US" sz="1500" dirty="0">
                <a:cs typeface="Arial"/>
              </a:rPr>
              <a:t>Crash during bake?</a:t>
            </a:r>
          </a:p>
          <a:p>
            <a:pPr marL="1828800" lvl="3" indent="-457200"/>
            <a:r>
              <a:rPr lang="en-US" sz="1500" dirty="0">
                <a:cs typeface="Arial"/>
              </a:rPr>
              <a:t>Windows Update running? </a:t>
            </a:r>
          </a:p>
          <a:p>
            <a:pPr marL="1828800" lvl="3" indent="-457200"/>
            <a:r>
              <a:rPr lang="en-US" sz="1500" dirty="0">
                <a:cs typeface="Arial"/>
              </a:rPr>
              <a:t>Anti-Virus running?</a:t>
            </a:r>
          </a:p>
          <a:p>
            <a:pPr marL="1828800" lvl="3" indent="-457200"/>
            <a:r>
              <a:rPr lang="en-US" sz="1500" dirty="0">
                <a:cs typeface="Arial"/>
              </a:rPr>
              <a:t>Out of disk space?</a:t>
            </a:r>
          </a:p>
          <a:p>
            <a:pPr marL="2286000" lvl="4" indent="-457200"/>
            <a:endParaRPr lang="en-US" sz="1500" dirty="0">
              <a:cs typeface="Arial"/>
            </a:endParaRPr>
          </a:p>
          <a:p>
            <a:pPr marL="2286000" lvl="4" indent="-457200"/>
            <a:endParaRPr lang="en-US" sz="1500" dirty="0">
              <a:cs typeface="Arial"/>
            </a:endParaRPr>
          </a:p>
          <a:p>
            <a:pPr marL="1828800" lvl="3" indent="-457200"/>
            <a:endParaRPr lang="en-US" dirty="0">
              <a:cs typeface="Arial"/>
            </a:endParaRPr>
          </a:p>
        </p:txBody>
      </p:sp>
      <p:pic>
        <p:nvPicPr>
          <p:cNvPr id="11" name="Picture 10">
            <a:extLst>
              <a:ext uri="{FF2B5EF4-FFF2-40B4-BE49-F238E27FC236}">
                <a16:creationId xmlns:a16="http://schemas.microsoft.com/office/drawing/2014/main" id="{CEB05863-159F-B140-78B4-E73A91F639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21719" y="2494947"/>
            <a:ext cx="3805290" cy="238331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4CC16ACC-CA76-DF1C-37F5-D01085788CA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21719" y="2494947"/>
            <a:ext cx="3805290" cy="266718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7659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fade">
                                      <p:cBhvr>
                                        <p:cTn id="12" dur="500"/>
                                        <p:tgtEl>
                                          <p:spTgt spid="5">
                                            <p:txEl>
                                              <p:pRg st="9" end="9"/>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animEffect transition="in" filter="fade">
                                      <p:cBhvr>
                                        <p:cTn id="15" dur="500"/>
                                        <p:tgtEl>
                                          <p:spTgt spid="5">
                                            <p:txEl>
                                              <p:pRg st="10" end="1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animEffect transition="in" filter="fade">
                                      <p:cBhvr>
                                        <p:cTn id="18" dur="500"/>
                                        <p:tgtEl>
                                          <p:spTgt spid="5">
                                            <p:txEl>
                                              <p:pRg st="11" end="1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12" end="12"/>
                                            </p:txEl>
                                          </p:spTgt>
                                        </p:tgtEl>
                                        <p:attrNameLst>
                                          <p:attrName>style.visibility</p:attrName>
                                        </p:attrNameLst>
                                      </p:cBhvr>
                                      <p:to>
                                        <p:strVal val="visible"/>
                                      </p:to>
                                    </p:set>
                                    <p:animEffect transition="in" filter="fade">
                                      <p:cBhvr>
                                        <p:cTn id="21" dur="500"/>
                                        <p:tgtEl>
                                          <p:spTgt spid="5">
                                            <p:txEl>
                                              <p:pRg st="12" end="1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13" end="13"/>
                                            </p:txEl>
                                          </p:spTgt>
                                        </p:tgtEl>
                                        <p:attrNameLst>
                                          <p:attrName>style.visibility</p:attrName>
                                        </p:attrNameLst>
                                      </p:cBhvr>
                                      <p:to>
                                        <p:strVal val="visible"/>
                                      </p:to>
                                    </p:set>
                                    <p:animEffect transition="in" filter="fade">
                                      <p:cBhvr>
                                        <p:cTn id="24"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B2411-CD15-3234-5C4E-06D088BBF7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C52B34-F9AF-B617-22A2-20BD151AF9D4}"/>
              </a:ext>
            </a:extLst>
          </p:cNvPr>
          <p:cNvSpPr>
            <a:spLocks noGrp="1"/>
          </p:cNvSpPr>
          <p:nvPr>
            <p:ph type="title"/>
          </p:nvPr>
        </p:nvSpPr>
        <p:spPr/>
        <p:txBody>
          <a:bodyPr/>
          <a:lstStyle/>
          <a:p>
            <a:r>
              <a:rPr lang="en-US"/>
              <a:t>Past: Global Illumination on </a:t>
            </a:r>
            <a:r>
              <a:rPr lang="en-US" err="1"/>
              <a:t>idTech</a:t>
            </a:r>
            <a:r>
              <a:rPr lang="en-US"/>
              <a:t> 7 </a:t>
            </a:r>
          </a:p>
        </p:txBody>
      </p:sp>
      <p:sp>
        <p:nvSpPr>
          <p:cNvPr id="5" name="Content Placeholder 4">
            <a:extLst>
              <a:ext uri="{FF2B5EF4-FFF2-40B4-BE49-F238E27FC236}">
                <a16:creationId xmlns:a16="http://schemas.microsoft.com/office/drawing/2014/main" id="{91FFADD6-73B0-EBD3-FFFB-DFF9576F4A6D}"/>
              </a:ext>
            </a:extLst>
          </p:cNvPr>
          <p:cNvSpPr>
            <a:spLocks noGrp="1"/>
          </p:cNvSpPr>
          <p:nvPr>
            <p:ph idx="1"/>
          </p:nvPr>
        </p:nvSpPr>
        <p:spPr/>
        <p:txBody>
          <a:bodyPr vert="horz" lIns="91440" tIns="45720" rIns="91440" bIns="45720" rtlCol="0" anchor="t">
            <a:normAutofit lnSpcReduction="10000"/>
          </a:bodyPr>
          <a:lstStyle/>
          <a:p>
            <a:r>
              <a:rPr lang="en-US" sz="2200">
                <a:cs typeface="Arial"/>
              </a:rPr>
              <a:t>What if DOOM The Dark Ages used the exact same older tech bits? </a:t>
            </a:r>
          </a:p>
          <a:p>
            <a:pPr lvl="1"/>
            <a:r>
              <a:rPr lang="en-US" sz="1900">
                <a:cs typeface="Arial"/>
                <a:sym typeface="Wingdings" panose="05000000000000000000" pitchFamily="2" charset="2"/>
              </a:rPr>
              <a:t>Rough estimate:</a:t>
            </a:r>
            <a:endParaRPr lang="en-US" sz="1900">
              <a:cs typeface="Arial"/>
            </a:endParaRPr>
          </a:p>
          <a:p>
            <a:pPr lvl="2"/>
            <a:r>
              <a:rPr lang="en-US" sz="1700">
                <a:cs typeface="Arial"/>
              </a:rPr>
              <a:t>Minimum pre-computation time per level: </a:t>
            </a:r>
          </a:p>
          <a:p>
            <a:pPr lvl="3"/>
            <a:r>
              <a:rPr lang="en-US" sz="1500">
                <a:cs typeface="Arial"/>
              </a:rPr>
              <a:t>4 x bigger levels: ~ 4h to 10h x 4 =</a:t>
            </a:r>
            <a:r>
              <a:rPr lang="en-US" sz="1500">
                <a:cs typeface="Arial"/>
                <a:sym typeface="Wingdings" panose="05000000000000000000" pitchFamily="2" charset="2"/>
              </a:rPr>
              <a:t> ~ 16h to 40h.</a:t>
            </a:r>
          </a:p>
          <a:p>
            <a:pPr lvl="3"/>
            <a:r>
              <a:rPr lang="en-US" sz="1500">
                <a:cs typeface="Arial"/>
                <a:sym typeface="Wingdings" panose="05000000000000000000" pitchFamily="2" charset="2"/>
              </a:rPr>
              <a:t>4 x ~ 500 MB = ~ 2 GB compressed.</a:t>
            </a:r>
            <a:endParaRPr lang="en-US" sz="1400" i="1">
              <a:cs typeface="Arial"/>
              <a:sym typeface="Wingdings" panose="05000000000000000000" pitchFamily="2" charset="2"/>
            </a:endParaRPr>
          </a:p>
          <a:p>
            <a:pPr lvl="2"/>
            <a:r>
              <a:rPr lang="en-US" sz="1700">
                <a:cs typeface="Arial"/>
                <a:sym typeface="Wingdings" panose="05000000000000000000" pitchFamily="2" charset="2"/>
              </a:rPr>
              <a:t>Maximum time: </a:t>
            </a:r>
          </a:p>
          <a:p>
            <a:pPr lvl="3"/>
            <a:r>
              <a:rPr lang="en-US" sz="1500">
                <a:cs typeface="Arial"/>
                <a:sym typeface="Wingdings" panose="05000000000000000000" pitchFamily="2" charset="2"/>
              </a:rPr>
              <a:t>10 x bigger levels: ~ 4h to 10h x 10 = ~ 40h to 100h</a:t>
            </a:r>
          </a:p>
          <a:p>
            <a:pPr lvl="3"/>
            <a:r>
              <a:rPr lang="en-US" sz="1500">
                <a:cs typeface="Arial"/>
                <a:sym typeface="Wingdings" panose="05000000000000000000" pitchFamily="2" charset="2"/>
              </a:rPr>
              <a:t>10 x ~ 500 MBs = ~ 5 GBs compressed.</a:t>
            </a:r>
            <a:endParaRPr lang="en-US" sz="1400" i="1">
              <a:cs typeface="Arial"/>
              <a:sym typeface="Wingdings" panose="05000000000000000000" pitchFamily="2" charset="2"/>
            </a:endParaRPr>
          </a:p>
          <a:p>
            <a:pPr lvl="2"/>
            <a:r>
              <a:rPr lang="en-US" sz="1700">
                <a:cs typeface="Arial"/>
              </a:rPr>
              <a:t>Almost double the number of levels (~1.7x):</a:t>
            </a:r>
          </a:p>
          <a:p>
            <a:pPr lvl="3"/>
            <a:r>
              <a:rPr lang="en-US" sz="1600">
                <a:cs typeface="Arial"/>
                <a:sym typeface="Wingdings" panose="05000000000000000000" pitchFamily="2" charset="2"/>
              </a:rPr>
              <a:t>Disk requirement:</a:t>
            </a:r>
          </a:p>
          <a:p>
            <a:pPr lvl="4"/>
            <a:r>
              <a:rPr lang="en-US" sz="1500">
                <a:cs typeface="Arial"/>
                <a:sym typeface="Wingdings" panose="05000000000000000000" pitchFamily="2" charset="2"/>
              </a:rPr>
              <a:t>(min) ~ 44 GBs </a:t>
            </a:r>
          </a:p>
          <a:p>
            <a:pPr lvl="4"/>
            <a:r>
              <a:rPr lang="en-US" sz="1500">
                <a:cs typeface="Arial"/>
                <a:sym typeface="Wingdings" panose="05000000000000000000" pitchFamily="2" charset="2"/>
              </a:rPr>
              <a:t>(max) ~ 110 GBs</a:t>
            </a:r>
          </a:p>
          <a:p>
            <a:pPr lvl="3"/>
            <a:r>
              <a:rPr lang="en-US" sz="1600">
                <a:cs typeface="Arial"/>
                <a:sym typeface="Wingdings" panose="05000000000000000000" pitchFamily="2" charset="2"/>
              </a:rPr>
              <a:t>Network Storage:</a:t>
            </a:r>
          </a:p>
          <a:p>
            <a:pPr lvl="4"/>
            <a:r>
              <a:rPr lang="en-US" sz="1500">
                <a:cs typeface="Arial"/>
                <a:sym typeface="Wingdings" panose="05000000000000000000" pitchFamily="2" charset="2"/>
              </a:rPr>
              <a:t>(min) ~ 4 x 1.4TBs  = ~ 9.5 TBs</a:t>
            </a:r>
          </a:p>
          <a:p>
            <a:pPr lvl="4"/>
            <a:r>
              <a:rPr lang="en-US" sz="1500">
                <a:cs typeface="Arial"/>
                <a:sym typeface="Wingdings" panose="05000000000000000000" pitchFamily="2" charset="2"/>
              </a:rPr>
              <a:t>(max) ~ 10 x 1.4TBs = ~ 24 TBs</a:t>
            </a:r>
          </a:p>
          <a:p>
            <a:pPr lvl="3"/>
            <a:r>
              <a:rPr lang="en-US">
                <a:cs typeface="Arial"/>
                <a:sym typeface="Wingdings" panose="05000000000000000000" pitchFamily="2" charset="2"/>
              </a:rPr>
              <a:t>Turnaround time:</a:t>
            </a:r>
          </a:p>
          <a:p>
            <a:pPr lvl="4"/>
            <a:r>
              <a:rPr lang="en-US" sz="1500">
                <a:cs typeface="Arial"/>
                <a:sym typeface="Wingdings" panose="05000000000000000000" pitchFamily="2" charset="2"/>
              </a:rPr>
              <a:t>(min) ~ 4 days = ~ 27 days</a:t>
            </a:r>
          </a:p>
          <a:p>
            <a:pPr lvl="4"/>
            <a:r>
              <a:rPr lang="en-US" sz="1500">
                <a:cs typeface="Arial"/>
                <a:sym typeface="Wingdings" panose="05000000000000000000" pitchFamily="2" charset="2"/>
              </a:rPr>
              <a:t>(max) ~ 4 days = ~ 68 days</a:t>
            </a:r>
            <a:endParaRPr lang="en-US" sz="1500">
              <a:cs typeface="Arial"/>
            </a:endParaRPr>
          </a:p>
          <a:p>
            <a:pPr marL="2286000" lvl="4" indent="-457200"/>
            <a:endParaRPr lang="en-US" sz="1500">
              <a:cs typeface="Arial"/>
            </a:endParaRPr>
          </a:p>
          <a:p>
            <a:pPr marL="2286000" lvl="4" indent="-457200"/>
            <a:endParaRPr lang="en-US" sz="1500">
              <a:cs typeface="Arial"/>
            </a:endParaRPr>
          </a:p>
          <a:p>
            <a:pPr marL="1828800" lvl="3" indent="-457200"/>
            <a:endParaRPr lang="en-US">
              <a:cs typeface="Arial"/>
            </a:endParaRPr>
          </a:p>
        </p:txBody>
      </p:sp>
      <p:pic>
        <p:nvPicPr>
          <p:cNvPr id="1030" name="Picture 6" descr="ouff - Imgflip">
            <a:extLst>
              <a:ext uri="{FF2B5EF4-FFF2-40B4-BE49-F238E27FC236}">
                <a16:creationId xmlns:a16="http://schemas.microsoft.com/office/drawing/2014/main" id="{FD4B2A88-C1DE-952C-6777-B465D0971E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2026" y="3678402"/>
            <a:ext cx="2918732" cy="20032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359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fade">
                                      <p:cBhvr>
                                        <p:cTn id="7" dur="500"/>
                                        <p:tgtEl>
                                          <p:spTgt spid="5">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fade">
                                      <p:cBhvr>
                                        <p:cTn id="13" dur="500"/>
                                        <p:tgtEl>
                                          <p:spTgt spid="5">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fade">
                                      <p:cBhvr>
                                        <p:cTn id="16" dur="500"/>
                                        <p:tgtEl>
                                          <p:spTgt spid="5">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animEffect transition="in" filter="fade">
                                      <p:cBhvr>
                                        <p:cTn id="19" dur="500"/>
                                        <p:tgtEl>
                                          <p:spTgt spid="5">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12" end="12"/>
                                            </p:txEl>
                                          </p:spTgt>
                                        </p:tgtEl>
                                        <p:attrNameLst>
                                          <p:attrName>style.visibility</p:attrName>
                                        </p:attrNameLst>
                                      </p:cBhvr>
                                      <p:to>
                                        <p:strVal val="visible"/>
                                      </p:to>
                                    </p:set>
                                    <p:animEffect transition="in" filter="fade">
                                      <p:cBhvr>
                                        <p:cTn id="22" dur="500"/>
                                        <p:tgtEl>
                                          <p:spTgt spid="5">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animEffect transition="in" filter="fade">
                                      <p:cBhvr>
                                        <p:cTn id="25" dur="500"/>
                                        <p:tgtEl>
                                          <p:spTgt spid="5">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4" end="14"/>
                                            </p:txEl>
                                          </p:spTgt>
                                        </p:tgtEl>
                                        <p:attrNameLst>
                                          <p:attrName>style.visibility</p:attrName>
                                        </p:attrNameLst>
                                      </p:cBhvr>
                                      <p:to>
                                        <p:strVal val="visible"/>
                                      </p:to>
                                    </p:set>
                                    <p:animEffect transition="in" filter="fade">
                                      <p:cBhvr>
                                        <p:cTn id="28" dur="500"/>
                                        <p:tgtEl>
                                          <p:spTgt spid="5">
                                            <p:txEl>
                                              <p:pRg st="14" end="1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animEffect transition="in" filter="fade">
                                      <p:cBhvr>
                                        <p:cTn id="31" dur="500"/>
                                        <p:tgtEl>
                                          <p:spTgt spid="5">
                                            <p:txEl>
                                              <p:pRg st="15" end="1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6" end="16"/>
                                            </p:txEl>
                                          </p:spTgt>
                                        </p:tgtEl>
                                        <p:attrNameLst>
                                          <p:attrName>style.visibility</p:attrName>
                                        </p:attrNameLst>
                                      </p:cBhvr>
                                      <p:to>
                                        <p:strVal val="visible"/>
                                      </p:to>
                                    </p:set>
                                    <p:animEffect transition="in" filter="fade">
                                      <p:cBhvr>
                                        <p:cTn id="34" dur="500"/>
                                        <p:tgtEl>
                                          <p:spTgt spid="5">
                                            <p:txEl>
                                              <p:pRg st="16" end="1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7" end="17"/>
                                            </p:txEl>
                                          </p:spTgt>
                                        </p:tgtEl>
                                        <p:attrNameLst>
                                          <p:attrName>style.visibility</p:attrName>
                                        </p:attrNameLst>
                                      </p:cBhvr>
                                      <p:to>
                                        <p:strVal val="visible"/>
                                      </p:to>
                                    </p:set>
                                    <p:animEffect transition="in" filter="fade">
                                      <p:cBhvr>
                                        <p:cTn id="37"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2|13.6|4.1|8"/>
</p:tagLst>
</file>

<file path=ppt/tags/tag2.xml><?xml version="1.0" encoding="utf-8"?>
<p:tagLst xmlns:a="http://schemas.openxmlformats.org/drawingml/2006/main" xmlns:r="http://schemas.openxmlformats.org/officeDocument/2006/relationships" xmlns:p="http://schemas.openxmlformats.org/presentationml/2006/main">
  <p:tag name="TIMING" val="|44.1|42.8|32.9"/>
</p:tagLst>
</file>

<file path=ppt/tags/tag3.xml><?xml version="1.0" encoding="utf-8"?>
<p:tagLst xmlns:a="http://schemas.openxmlformats.org/drawingml/2006/main" xmlns:r="http://schemas.openxmlformats.org/officeDocument/2006/relationships" xmlns:p="http://schemas.openxmlformats.org/presentationml/2006/main">
  <p:tag name="TIMING" val="|26.9|2.9|8.4"/>
</p:tagLst>
</file>

<file path=ppt/tags/tag4.xml><?xml version="1.0" encoding="utf-8"?>
<p:tagLst xmlns:a="http://schemas.openxmlformats.org/drawingml/2006/main" xmlns:r="http://schemas.openxmlformats.org/officeDocument/2006/relationships" xmlns:p="http://schemas.openxmlformats.org/presentationml/2006/main">
  <p:tag name="TIMING" val="|5|19"/>
</p:tagLst>
</file>

<file path=ppt/tags/tag5.xml><?xml version="1.0" encoding="utf-8"?>
<p:tagLst xmlns:a="http://schemas.openxmlformats.org/drawingml/2006/main" xmlns:r="http://schemas.openxmlformats.org/officeDocument/2006/relationships" xmlns:p="http://schemas.openxmlformats.org/presentationml/2006/main">
  <p:tag name="TIMING" val="|24.2|56.1"/>
</p:tagLst>
</file>

<file path=ppt/tags/tag6.xml><?xml version="1.0" encoding="utf-8"?>
<p:tagLst xmlns:a="http://schemas.openxmlformats.org/drawingml/2006/main" xmlns:r="http://schemas.openxmlformats.org/officeDocument/2006/relationships" xmlns:p="http://schemas.openxmlformats.org/presentationml/2006/main">
  <p:tag name="TIMING" val="|12.7|4.4|3.2|7.4|4.6|9.2|4.2"/>
</p:tagLst>
</file>

<file path=ppt/tags/tag7.xml><?xml version="1.0" encoding="utf-8"?>
<p:tagLst xmlns:a="http://schemas.openxmlformats.org/drawingml/2006/main" xmlns:r="http://schemas.openxmlformats.org/officeDocument/2006/relationships" xmlns:p="http://schemas.openxmlformats.org/presentationml/2006/main">
  <p:tag name="TIMING" val="|4.3"/>
</p:tagLst>
</file>

<file path=ppt/tags/tag8.xml><?xml version="1.0" encoding="utf-8"?>
<p:tagLst xmlns:a="http://schemas.openxmlformats.org/drawingml/2006/main" xmlns:r="http://schemas.openxmlformats.org/officeDocument/2006/relationships" xmlns:p="http://schemas.openxmlformats.org/presentationml/2006/main">
  <p:tag name="TIMING" val="|2.1|11.4|2.6|2.8|20.6|24"/>
</p:tagLst>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7DB28B26CB3746A6E9331C26A294D6" ma:contentTypeVersion="6" ma:contentTypeDescription="Create a new document." ma:contentTypeScope="" ma:versionID="1083b739ee2f16538429384ac7f1770c">
  <xsd:schema xmlns:xsd="http://www.w3.org/2001/XMLSchema" xmlns:xs="http://www.w3.org/2001/XMLSchema" xmlns:p="http://schemas.microsoft.com/office/2006/metadata/properties" xmlns:ns2="3d8e40f4-d454-41da-bd22-4053287342b3" xmlns:ns3="5050a403-cb3c-4c0a-82ed-ffe36eb9e54f" targetNamespace="http://schemas.microsoft.com/office/2006/metadata/properties" ma:root="true" ma:fieldsID="8a7f8f9845e5d3cbe92bf95d7bbf89de" ns2:_="" ns3:_="">
    <xsd:import namespace="3d8e40f4-d454-41da-bd22-4053287342b3"/>
    <xsd:import namespace="5050a403-cb3c-4c0a-82ed-ffe36eb9e5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8e40f4-d454-41da-bd22-4053287342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50a403-cb3c-4c0a-82ed-ffe36eb9e5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C57D10-FBB0-4210-AD91-98CDC8A34BC5}">
  <ds:schemaRefs>
    <ds:schemaRef ds:uri="3d8e40f4-d454-41da-bd22-4053287342b3"/>
    <ds:schemaRef ds:uri="5050a403-cb3c-4c0a-82ed-ffe36eb9e5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8FA8D34D-53B5-4646-8779-6AD7D57780FC}">
  <ds:schemaRefs>
    <ds:schemaRef ds:uri="http://schemas.microsoft.com/sharepoint/v3/contenttype/forms"/>
  </ds:schemaRefs>
</ds:datastoreItem>
</file>

<file path=customXml/itemProps3.xml><?xml version="1.0" encoding="utf-8"?>
<ds:datastoreItem xmlns:ds="http://schemas.openxmlformats.org/officeDocument/2006/customXml" ds:itemID="{BB319F3E-07F1-457D-BA10-B8B694F02141}">
  <ds:schemaRefs>
    <ds:schemaRef ds:uri="3d8e40f4-d454-41da-bd22-4053287342b3"/>
    <ds:schemaRef ds:uri="5050a403-cb3c-4c0a-82ed-ffe36eb9e5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18</TotalTime>
  <Words>5127</Words>
  <Application>Microsoft Office PowerPoint</Application>
  <PresentationFormat>Widescreen</PresentationFormat>
  <Paragraphs>779</Paragraphs>
  <Slides>37</Slides>
  <Notes>37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37</vt:i4>
      </vt:variant>
    </vt:vector>
  </HeadingPairs>
  <TitlesOfParts>
    <vt:vector size="44" baseType="lpstr">
      <vt:lpstr>Meiryo</vt:lpstr>
      <vt:lpstr>Aptos</vt:lpstr>
      <vt:lpstr>Arial</vt:lpstr>
      <vt:lpstr>Arial Narrow</vt:lpstr>
      <vt:lpstr>Calibri</vt:lpstr>
      <vt:lpstr>Cambria Math</vt:lpstr>
      <vt:lpstr>Office Theme</vt:lpstr>
      <vt:lpstr>FAST AS HELL idTech 8 Global Illumination</vt:lpstr>
      <vt:lpstr>idTech 8 Global Illumination</vt:lpstr>
      <vt:lpstr>idTech 8 Requirements</vt:lpstr>
      <vt:lpstr>Larger levels: How much?</vt:lpstr>
      <vt:lpstr>Past: Global Illumination on idTech 7</vt:lpstr>
      <vt:lpstr>Past: Global Illumination on idTech 7</vt:lpstr>
      <vt:lpstr>Past: Global Illumination on idTech 7</vt:lpstr>
      <vt:lpstr>Past: Global Illumination on idTech 7 </vt:lpstr>
      <vt:lpstr>Past: Global Illumination on idTech 7 </vt:lpstr>
      <vt:lpstr>Building on Previous idTech 7 Work</vt:lpstr>
      <vt:lpstr>Overview</vt:lpstr>
      <vt:lpstr>Lighting the RT World</vt:lpstr>
      <vt:lpstr>Lighting the RT World</vt:lpstr>
      <vt:lpstr>Lighting the RT World</vt:lpstr>
      <vt:lpstr>Sampling the World </vt:lpstr>
      <vt:lpstr>Sampling the World </vt:lpstr>
      <vt:lpstr>Sampling the World </vt:lpstr>
      <vt:lpstr>Sampling the World </vt:lpstr>
      <vt:lpstr>World Radiance Cache Update</vt:lpstr>
      <vt:lpstr>Irradiance Volumes Update</vt:lpstr>
      <vt:lpstr>Final Gather</vt:lpstr>
      <vt:lpstr>Denoise + Upscale</vt:lpstr>
      <vt:lpstr>Denoise and Upscale Passes</vt:lpstr>
      <vt:lpstr>High vs Low Quality</vt:lpstr>
      <vt:lpstr>RGB9E5 vs R11G11B10F</vt:lpstr>
      <vt:lpstr>Indirect Specular</vt:lpstr>
      <vt:lpstr>Indirect Specular</vt:lpstr>
      <vt:lpstr>Transparencies</vt:lpstr>
      <vt:lpstr>Compositing Results</vt:lpstr>
      <vt:lpstr>Compositing Results</vt:lpstr>
      <vt:lpstr>Hotspot Performance</vt:lpstr>
      <vt:lpstr>Results</vt:lpstr>
      <vt:lpstr>Special Thanks</vt:lpstr>
      <vt:lpstr>Thank you</vt:lpstr>
      <vt:lpstr>QUESTIONS ? </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dc:title>
  <dc:creator>Tiago Sousa</dc:creator>
  <cp:lastModifiedBy>Tiago Sousa</cp:lastModifiedBy>
  <cp:revision>1</cp:revision>
  <cp:lastPrinted>2025-07-08T08:10:36Z</cp:lastPrinted>
  <dcterms:modified xsi:type="dcterms:W3CDTF">2025-08-14T10:10:54Z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0x010100D97DB28B26CB3746A6E9331C26A294D6</vt:lpwstr>
  </property>
</Properties>
</file>