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15"/>
  </p:notesMasterIdLst>
  <p:handoutMasterIdLst>
    <p:handoutMasterId r:id="rId116"/>
  </p:handoutMasterIdLst>
  <p:sldIdLst>
    <p:sldId id="423" r:id="rId3"/>
    <p:sldId id="352" r:id="rId4"/>
    <p:sldId id="511" r:id="rId5"/>
    <p:sldId id="512" r:id="rId6"/>
    <p:sldId id="438" r:id="rId7"/>
    <p:sldId id="441" r:id="rId8"/>
    <p:sldId id="442" r:id="rId9"/>
    <p:sldId id="443" r:id="rId10"/>
    <p:sldId id="444" r:id="rId11"/>
    <p:sldId id="317" r:id="rId12"/>
    <p:sldId id="318" r:id="rId13"/>
    <p:sldId id="445" r:id="rId14"/>
    <p:sldId id="446" r:id="rId15"/>
    <p:sldId id="323" r:id="rId16"/>
    <p:sldId id="329" r:id="rId17"/>
    <p:sldId id="324" r:id="rId18"/>
    <p:sldId id="515" r:id="rId19"/>
    <p:sldId id="516" r:id="rId20"/>
    <p:sldId id="328" r:id="rId21"/>
    <p:sldId id="463" r:id="rId22"/>
    <p:sldId id="464" r:id="rId23"/>
    <p:sldId id="465" r:id="rId24"/>
    <p:sldId id="462" r:id="rId25"/>
    <p:sldId id="503" r:id="rId26"/>
    <p:sldId id="466" r:id="rId27"/>
    <p:sldId id="326" r:id="rId28"/>
    <p:sldId id="332" r:id="rId29"/>
    <p:sldId id="333" r:id="rId30"/>
    <p:sldId id="457" r:id="rId31"/>
    <p:sldId id="458" r:id="rId32"/>
    <p:sldId id="459" r:id="rId33"/>
    <p:sldId id="460" r:id="rId34"/>
    <p:sldId id="504" r:id="rId35"/>
    <p:sldId id="447" r:id="rId36"/>
    <p:sldId id="448" r:id="rId37"/>
    <p:sldId id="513" r:id="rId38"/>
    <p:sldId id="335" r:id="rId39"/>
    <p:sldId id="337" r:id="rId40"/>
    <p:sldId id="338" r:id="rId41"/>
    <p:sldId id="409" r:id="rId42"/>
    <p:sldId id="403" r:id="rId43"/>
    <p:sldId id="404" r:id="rId44"/>
    <p:sldId id="405" r:id="rId45"/>
    <p:sldId id="406" r:id="rId46"/>
    <p:sldId id="339" r:id="rId47"/>
    <p:sldId id="331" r:id="rId48"/>
    <p:sldId id="340" r:id="rId49"/>
    <p:sldId id="341" r:id="rId50"/>
    <p:sldId id="514" r:id="rId51"/>
    <p:sldId id="342" r:id="rId52"/>
    <p:sldId id="343" r:id="rId53"/>
    <p:sldId id="344" r:id="rId54"/>
    <p:sldId id="467" r:id="rId55"/>
    <p:sldId id="468" r:id="rId56"/>
    <p:sldId id="346" r:id="rId57"/>
    <p:sldId id="470" r:id="rId58"/>
    <p:sldId id="471" r:id="rId59"/>
    <p:sldId id="506" r:id="rId60"/>
    <p:sldId id="472" r:id="rId61"/>
    <p:sldId id="349" r:id="rId62"/>
    <p:sldId id="350" r:id="rId63"/>
    <p:sldId id="478" r:id="rId64"/>
    <p:sldId id="479" r:id="rId65"/>
    <p:sldId id="480" r:id="rId66"/>
    <p:sldId id="481" r:id="rId67"/>
    <p:sldId id="482" r:id="rId68"/>
    <p:sldId id="483" r:id="rId69"/>
    <p:sldId id="484" r:id="rId70"/>
    <p:sldId id="485" r:id="rId71"/>
    <p:sldId id="508" r:id="rId72"/>
    <p:sldId id="486" r:id="rId73"/>
    <p:sldId id="489" r:id="rId74"/>
    <p:sldId id="490" r:id="rId75"/>
    <p:sldId id="491" r:id="rId76"/>
    <p:sldId id="492" r:id="rId77"/>
    <p:sldId id="493" r:id="rId78"/>
    <p:sldId id="494" r:id="rId79"/>
    <p:sldId id="495" r:id="rId80"/>
    <p:sldId id="517" r:id="rId81"/>
    <p:sldId id="518" r:id="rId82"/>
    <p:sldId id="507" r:id="rId83"/>
    <p:sldId id="499" r:id="rId84"/>
    <p:sldId id="500" r:id="rId85"/>
    <p:sldId id="501" r:id="rId86"/>
    <p:sldId id="474" r:id="rId87"/>
    <p:sldId id="359" r:id="rId88"/>
    <p:sldId id="360" r:id="rId89"/>
    <p:sldId id="361" r:id="rId90"/>
    <p:sldId id="362" r:id="rId91"/>
    <p:sldId id="363" r:id="rId92"/>
    <p:sldId id="387" r:id="rId93"/>
    <p:sldId id="475" r:id="rId94"/>
    <p:sldId id="519" r:id="rId95"/>
    <p:sldId id="520" r:id="rId96"/>
    <p:sldId id="395" r:id="rId97"/>
    <p:sldId id="396" r:id="rId98"/>
    <p:sldId id="509" r:id="rId99"/>
    <p:sldId id="397" r:id="rId100"/>
    <p:sldId id="476" r:id="rId101"/>
    <p:sldId id="398" r:id="rId102"/>
    <p:sldId id="399" r:id="rId103"/>
    <p:sldId id="400" r:id="rId104"/>
    <p:sldId id="401" r:id="rId105"/>
    <p:sldId id="402" r:id="rId106"/>
    <p:sldId id="327" r:id="rId107"/>
    <p:sldId id="353" r:id="rId108"/>
    <p:sldId id="461" r:id="rId109"/>
    <p:sldId id="334" r:id="rId110"/>
    <p:sldId id="348" r:id="rId111"/>
    <p:sldId id="440" r:id="rId112"/>
    <p:sldId id="502" r:id="rId113"/>
    <p:sldId id="521" r:id="rId114"/>
  </p:sldIdLst>
  <p:sldSz cx="12192000" cy="6858000"/>
  <p:notesSz cx="6858000" cy="9144000"/>
  <p:embeddedFontLst>
    <p:embeddedFont>
      <p:font typeface="Couture" panose="020B0604020202020204" charset="0"/>
      <p:bold r:id="rId117"/>
      <p:boldItalic r:id="rId118"/>
    </p:embeddedFont>
    <p:embeddedFont>
      <p:font typeface="Calibri Light" panose="020F0302020204030204" pitchFamily="34" charset="0"/>
      <p:regular r:id="rId119"/>
      <p:italic r:id="rId120"/>
    </p:embeddedFont>
    <p:embeddedFont>
      <p:font typeface="Cambria Math" panose="02040503050406030204" pitchFamily="18" charset="0"/>
      <p:regular r:id="rId121"/>
    </p:embeddedFont>
    <p:embeddedFont>
      <p:font typeface="Consolas" panose="020B0609020204030204" pitchFamily="49" charset="0"/>
      <p:regular r:id="rId122"/>
      <p:bold r:id="rId123"/>
      <p:italic r:id="rId124"/>
      <p:boldItalic r:id="rId125"/>
    </p:embeddedFont>
    <p:embeddedFont>
      <p:font typeface="Century Gothic" panose="020B0502020202020204" pitchFamily="34" charset="0"/>
      <p:regular r:id="rId126"/>
      <p:bold r:id="rId127"/>
      <p:italic r:id="rId128"/>
      <p:boldItalic r:id="rId129"/>
    </p:embeddedFont>
    <p:embeddedFont>
      <p:font typeface="Calibri" panose="020F0502020204030204" pitchFamily="34" charset="0"/>
      <p:regular r:id="rId130"/>
      <p:bold r:id="rId131"/>
      <p:italic r:id="rId132"/>
      <p:boldItalic r:id="rId1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04CC0"/>
    <a:srgbClr val="38A5A2"/>
    <a:srgbClr val="ABA83A"/>
    <a:srgbClr val="41B941"/>
    <a:srgbClr val="B6B33F"/>
    <a:srgbClr val="A9A9A9"/>
    <a:srgbClr val="A8A539"/>
    <a:srgbClr val="5555C3"/>
    <a:srgbClr val="662466"/>
    <a:srgbClr val="1C1C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77214" autoAdjust="0"/>
  </p:normalViewPr>
  <p:slideViewPr>
    <p:cSldViewPr snapToGrid="0">
      <p:cViewPr varScale="1">
        <p:scale>
          <a:sx n="109" d="100"/>
          <a:sy n="109" d="100"/>
        </p:scale>
        <p:origin x="1890" y="102"/>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2796"/>
    </p:cViewPr>
  </p:sorterViewPr>
  <p:notesViewPr>
    <p:cSldViewPr snapToGrid="0">
      <p:cViewPr varScale="1">
        <p:scale>
          <a:sx n="108" d="100"/>
          <a:sy n="108" d="100"/>
        </p:scale>
        <p:origin x="517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fntdata"/><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7.fntdata"/><Relationship Id="rId128" Type="http://schemas.openxmlformats.org/officeDocument/2006/relationships/font" Target="fonts/font12.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font" Target="fonts/font2.fntdata"/><Relationship Id="rId134" Type="http://schemas.openxmlformats.org/officeDocument/2006/relationships/presProps" Target="pres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font" Target="fonts/font8.fntdata"/><Relationship Id="rId129" Type="http://schemas.openxmlformats.org/officeDocument/2006/relationships/font" Target="fonts/font13.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font" Target="fonts/font3.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font" Target="fonts/font14.fntdata"/><Relationship Id="rId135"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4.fntdata"/><Relationship Id="rId125" Type="http://schemas.openxmlformats.org/officeDocument/2006/relationships/font" Target="fonts/font9.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notesMaster" Target="notesMasters/notesMaster1.xml"/><Relationship Id="rId131" Type="http://schemas.openxmlformats.org/officeDocument/2006/relationships/font" Target="fonts/font15.fntdata"/><Relationship Id="rId136"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5.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handoutMaster" Target="handoutMasters/handoutMaster1.xml"/><Relationship Id="rId13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6.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7.fntdata"/></Relationships>
</file>

<file path=ppt/drawings/_rels/vmlDrawing1.vml.rels><?xml version="1.0" encoding="UTF-8" standalone="yes"?>
<Relationships xmlns="http://schemas.openxmlformats.org/package/2006/relationships"><Relationship Id="rId8" Type="http://schemas.openxmlformats.org/officeDocument/2006/relationships/image" Target="../media/image90.wmf"/><Relationship Id="rId13" Type="http://schemas.openxmlformats.org/officeDocument/2006/relationships/image" Target="../media/image95.wmf"/><Relationship Id="rId3" Type="http://schemas.openxmlformats.org/officeDocument/2006/relationships/image" Target="../media/image85.wmf"/><Relationship Id="rId7" Type="http://schemas.openxmlformats.org/officeDocument/2006/relationships/image" Target="../media/image89.wmf"/><Relationship Id="rId12" Type="http://schemas.openxmlformats.org/officeDocument/2006/relationships/image" Target="../media/image94.wmf"/><Relationship Id="rId2" Type="http://schemas.openxmlformats.org/officeDocument/2006/relationships/image" Target="../media/image84.wmf"/><Relationship Id="rId1" Type="http://schemas.openxmlformats.org/officeDocument/2006/relationships/image" Target="../media/image83.emf"/><Relationship Id="rId6" Type="http://schemas.openxmlformats.org/officeDocument/2006/relationships/image" Target="../media/image88.wmf"/><Relationship Id="rId11" Type="http://schemas.openxmlformats.org/officeDocument/2006/relationships/image" Target="../media/image93.wmf"/><Relationship Id="rId5" Type="http://schemas.openxmlformats.org/officeDocument/2006/relationships/image" Target="../media/image87.wmf"/><Relationship Id="rId10" Type="http://schemas.openxmlformats.org/officeDocument/2006/relationships/image" Target="../media/image92.wmf"/><Relationship Id="rId4" Type="http://schemas.openxmlformats.org/officeDocument/2006/relationships/image" Target="../media/image86.wmf"/><Relationship Id="rId9" Type="http://schemas.openxmlformats.org/officeDocument/2006/relationships/image" Target="../media/image91.wmf"/><Relationship Id="rId14" Type="http://schemas.openxmlformats.org/officeDocument/2006/relationships/image" Target="../media/image96.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87.wmf"/><Relationship Id="rId13" Type="http://schemas.openxmlformats.org/officeDocument/2006/relationships/image" Target="../media/image92.wmf"/><Relationship Id="rId3" Type="http://schemas.openxmlformats.org/officeDocument/2006/relationships/image" Target="../media/image94.wmf"/><Relationship Id="rId7" Type="http://schemas.openxmlformats.org/officeDocument/2006/relationships/image" Target="../media/image86.wmf"/><Relationship Id="rId12" Type="http://schemas.openxmlformats.org/officeDocument/2006/relationships/image" Target="../media/image91.wmf"/><Relationship Id="rId2" Type="http://schemas.openxmlformats.org/officeDocument/2006/relationships/image" Target="../media/image93.wmf"/><Relationship Id="rId1" Type="http://schemas.openxmlformats.org/officeDocument/2006/relationships/image" Target="../media/image83.emf"/><Relationship Id="rId6" Type="http://schemas.openxmlformats.org/officeDocument/2006/relationships/image" Target="../media/image85.wmf"/><Relationship Id="rId11" Type="http://schemas.openxmlformats.org/officeDocument/2006/relationships/image" Target="../media/image90.wmf"/><Relationship Id="rId5" Type="http://schemas.openxmlformats.org/officeDocument/2006/relationships/image" Target="../media/image84.wmf"/><Relationship Id="rId10" Type="http://schemas.openxmlformats.org/officeDocument/2006/relationships/image" Target="../media/image89.wmf"/><Relationship Id="rId4" Type="http://schemas.openxmlformats.org/officeDocument/2006/relationships/image" Target="../media/image95.wmf"/><Relationship Id="rId9" Type="http://schemas.openxmlformats.org/officeDocument/2006/relationships/image" Target="../media/image88.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image" Target="../media/image98.wmf"/><Relationship Id="rId7" Type="http://schemas.openxmlformats.org/officeDocument/2006/relationships/image" Target="../media/image102.wmf"/><Relationship Id="rId2" Type="http://schemas.openxmlformats.org/officeDocument/2006/relationships/image" Target="../media/image97.wmf"/><Relationship Id="rId1" Type="http://schemas.openxmlformats.org/officeDocument/2006/relationships/image" Target="../media/image83.emf"/><Relationship Id="rId6" Type="http://schemas.openxmlformats.org/officeDocument/2006/relationships/image" Target="../media/image101.wmf"/><Relationship Id="rId5" Type="http://schemas.openxmlformats.org/officeDocument/2006/relationships/image" Target="../media/image100.wmf"/><Relationship Id="rId10" Type="http://schemas.openxmlformats.org/officeDocument/2006/relationships/image" Target="../media/image105.wmf"/><Relationship Id="rId4" Type="http://schemas.openxmlformats.org/officeDocument/2006/relationships/image" Target="../media/image99.wmf"/><Relationship Id="rId9" Type="http://schemas.openxmlformats.org/officeDocument/2006/relationships/image" Target="../media/image104.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112.wmf"/><Relationship Id="rId3" Type="http://schemas.openxmlformats.org/officeDocument/2006/relationships/image" Target="../media/image107.wmf"/><Relationship Id="rId7" Type="http://schemas.openxmlformats.org/officeDocument/2006/relationships/image" Target="../media/image111.wmf"/><Relationship Id="rId2" Type="http://schemas.openxmlformats.org/officeDocument/2006/relationships/image" Target="../media/image106.wmf"/><Relationship Id="rId1" Type="http://schemas.openxmlformats.org/officeDocument/2006/relationships/image" Target="../media/image83.emf"/><Relationship Id="rId6" Type="http://schemas.openxmlformats.org/officeDocument/2006/relationships/image" Target="../media/image110.wmf"/><Relationship Id="rId5" Type="http://schemas.openxmlformats.org/officeDocument/2006/relationships/image" Target="../media/image109.wmf"/><Relationship Id="rId10" Type="http://schemas.openxmlformats.org/officeDocument/2006/relationships/image" Target="../media/image97.wmf"/><Relationship Id="rId4" Type="http://schemas.openxmlformats.org/officeDocument/2006/relationships/image" Target="../media/image108.wmf"/><Relationship Id="rId9" Type="http://schemas.openxmlformats.org/officeDocument/2006/relationships/image" Target="../media/image113.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112.wmf"/><Relationship Id="rId3" Type="http://schemas.openxmlformats.org/officeDocument/2006/relationships/image" Target="../media/image107.wmf"/><Relationship Id="rId7" Type="http://schemas.openxmlformats.org/officeDocument/2006/relationships/image" Target="../media/image111.wmf"/><Relationship Id="rId2" Type="http://schemas.openxmlformats.org/officeDocument/2006/relationships/image" Target="../media/image106.wmf"/><Relationship Id="rId1" Type="http://schemas.openxmlformats.org/officeDocument/2006/relationships/image" Target="../media/image83.emf"/><Relationship Id="rId6" Type="http://schemas.openxmlformats.org/officeDocument/2006/relationships/image" Target="../media/image110.wmf"/><Relationship Id="rId5" Type="http://schemas.openxmlformats.org/officeDocument/2006/relationships/image" Target="../media/image109.wmf"/><Relationship Id="rId10" Type="http://schemas.openxmlformats.org/officeDocument/2006/relationships/image" Target="../media/image97.wmf"/><Relationship Id="rId4" Type="http://schemas.openxmlformats.org/officeDocument/2006/relationships/image" Target="../media/image108.wmf"/><Relationship Id="rId9" Type="http://schemas.openxmlformats.org/officeDocument/2006/relationships/image" Target="../media/image11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281191-5ED0-4F5C-92D8-A0A0821893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5B9DD6-17EE-4920-946D-A04B69A6C2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246AB9-D3E6-4E34-86F3-E94E29848213}" type="datetimeFigureOut">
              <a:rPr lang="en-US" smtClean="0"/>
              <a:t>8/8/2017</a:t>
            </a:fld>
            <a:endParaRPr lang="en-US"/>
          </a:p>
        </p:txBody>
      </p:sp>
      <p:sp>
        <p:nvSpPr>
          <p:cNvPr id="4" name="Footer Placeholder 3">
            <a:extLst>
              <a:ext uri="{FF2B5EF4-FFF2-40B4-BE49-F238E27FC236}">
                <a16:creationId xmlns:a16="http://schemas.microsoft.com/office/drawing/2014/main" id="{EA37ADAC-A3FB-4949-99D9-253023B06D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3763F1-7612-4D8F-BD06-E76175CDA7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E5519E-4677-4428-8F9F-D14950713E33}" type="slidenum">
              <a:rPr lang="en-US" smtClean="0"/>
              <a:t>‹#›</a:t>
            </a:fld>
            <a:endParaRPr lang="en-US"/>
          </a:p>
        </p:txBody>
      </p:sp>
    </p:spTree>
    <p:extLst>
      <p:ext uri="{BB962C8B-B14F-4D97-AF65-F5344CB8AC3E}">
        <p14:creationId xmlns:p14="http://schemas.microsoft.com/office/powerpoint/2010/main" val="11463913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C94AE-2722-4C09-A986-8F2F8511A939}" type="datetimeFigureOut">
              <a:rPr lang="en-US" smtClean="0"/>
              <a:t>8/8/2017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173EE1-EAA1-454D-8A69-5790FB31B2D0}" type="slidenum">
              <a:rPr lang="en-US" smtClean="0"/>
              <a:t>‹#›</a:t>
            </a:fld>
            <a:endParaRPr lang="en-US"/>
          </a:p>
        </p:txBody>
      </p:sp>
    </p:spTree>
    <p:extLst>
      <p:ext uri="{BB962C8B-B14F-4D97-AF65-F5344CB8AC3E}">
        <p14:creationId xmlns:p14="http://schemas.microsoft.com/office/powerpoint/2010/main" val="3367088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Hi everyone,</a:t>
            </a:r>
            <a:r>
              <a:rPr lang="pl-PL" baseline="0" dirty="0"/>
              <a:t> I’m Michal and I’m here together with Peter-Pike and the title of our talk today is „Precomputed Lighting in Call Of Duty: Infinite Warfare”</a:t>
            </a:r>
            <a:endParaRPr lang="en-US" dirty="0"/>
          </a:p>
        </p:txBody>
      </p:sp>
      <p:sp>
        <p:nvSpPr>
          <p:cNvPr id="4" name="Slide Number Placeholder 3"/>
          <p:cNvSpPr>
            <a:spLocks noGrp="1"/>
          </p:cNvSpPr>
          <p:nvPr>
            <p:ph type="sldNum" sz="quarter" idx="10"/>
          </p:nvPr>
        </p:nvSpPr>
        <p:spPr/>
        <p:txBody>
          <a:bodyPr/>
          <a:lstStyle/>
          <a:p>
            <a:fld id="{3E173EE1-EAA1-454D-8A69-5790FB31B2D0}" type="slidenum">
              <a:rPr lang="en-US" smtClean="0"/>
              <a:t>1</a:t>
            </a:fld>
            <a:endParaRPr lang="en-US" dirty="0"/>
          </a:p>
        </p:txBody>
      </p:sp>
    </p:spTree>
    <p:extLst>
      <p:ext uri="{BB962C8B-B14F-4D97-AF65-F5344CB8AC3E}">
        <p14:creationId xmlns:p14="http://schemas.microsoft.com/office/powerpoint/2010/main" val="3885296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First the </a:t>
            </a:r>
            <a:r>
              <a:rPr lang="en-US" noProof="0" dirty="0" err="1"/>
              <a:t>lightmaps</a:t>
            </a:r>
            <a:r>
              <a:rPr lang="en-US" noProof="0" dirty="0"/>
              <a:t> – just briefly here, they’ve been</a:t>
            </a:r>
            <a:r>
              <a:rPr lang="en-US" baseline="0" noProof="0" dirty="0"/>
              <a:t> around for a while, we like them. They are really simple and fast to look up – which is priceless for us. Also, their dimensionality matches the dimensionality of the surface. This way there’s a linear relationship between the area of the </a:t>
            </a:r>
            <a:r>
              <a:rPr lang="en-US" baseline="0" noProof="0" dirty="0" err="1"/>
              <a:t>lightmapped</a:t>
            </a:r>
            <a:r>
              <a:rPr lang="en-US" baseline="0" noProof="0" dirty="0"/>
              <a:t> geometry and the memory consumption. </a:t>
            </a:r>
          </a:p>
          <a:p>
            <a:r>
              <a:rPr lang="en-US" baseline="0" noProof="0" dirty="0"/>
              <a:t>To encode the directional signal and allow for local normal variation, we use what we call AHD encoding – which stands for Ambient and Highlight Direction – so a combination of ambient and directional light for every pixel of the </a:t>
            </a:r>
            <a:r>
              <a:rPr lang="en-US" baseline="0" noProof="0" dirty="0" err="1"/>
              <a:t>lightmap</a:t>
            </a:r>
            <a:r>
              <a:rPr lang="en-US" baseline="0" noProof="0" dirty="0"/>
              <a:t>. We looked at other representations, Peter-Pike will talk about this more in a bit, but AHD simply gave us the biggest bang for a buck. We store the direction in tangent space, which lets us to use hemi-octahedral encoding for it. For the two colors we compress them using BC6h, and while we had some minor quality issues with that, artists had an option to disable the compression on per-map basis.</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10</a:t>
            </a:fld>
            <a:endParaRPr lang="en-US"/>
          </a:p>
        </p:txBody>
      </p:sp>
    </p:spTree>
    <p:extLst>
      <p:ext uri="{BB962C8B-B14F-4D97-AF65-F5344CB8AC3E}">
        <p14:creationId xmlns:p14="http://schemas.microsoft.com/office/powerpoint/2010/main" val="30129932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talk about how we bake for static models with decoupled lighting.</a:t>
            </a:r>
          </a:p>
          <a:p>
            <a:endParaRPr lang="en-US" dirty="0"/>
          </a:p>
          <a:p>
            <a:r>
              <a:rPr lang="en-US" dirty="0"/>
              <a:t>We do this by sampling over the surface of the model, and then solving for lighting coefficients that when interpolated, multiplied by self-vis and evaluated at the sample locations </a:t>
            </a:r>
            <a:r>
              <a:rPr lang="en-US" dirty="0" err="1"/>
              <a:t>mimize</a:t>
            </a:r>
            <a:r>
              <a:rPr lang="en-US" dirty="0"/>
              <a:t> squared error.</a:t>
            </a:r>
          </a:p>
        </p:txBody>
      </p:sp>
      <p:sp>
        <p:nvSpPr>
          <p:cNvPr id="4" name="Slide Number Placeholder 3"/>
          <p:cNvSpPr>
            <a:spLocks noGrp="1"/>
          </p:cNvSpPr>
          <p:nvPr>
            <p:ph type="sldNum" sz="quarter" idx="10"/>
          </p:nvPr>
        </p:nvSpPr>
        <p:spPr/>
        <p:txBody>
          <a:bodyPr/>
          <a:lstStyle/>
          <a:p>
            <a:fld id="{3E173EE1-EAA1-454D-8A69-5790FB31B2D0}" type="slidenum">
              <a:rPr lang="en-US" smtClean="0"/>
              <a:t>105</a:t>
            </a:fld>
            <a:endParaRPr lang="en-US"/>
          </a:p>
        </p:txBody>
      </p:sp>
    </p:spTree>
    <p:extLst>
      <p:ext uri="{BB962C8B-B14F-4D97-AF65-F5344CB8AC3E}">
        <p14:creationId xmlns:p14="http://schemas.microsoft.com/office/powerpoint/2010/main" val="38313746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two phases. First for every model we generate lists of sample candidates in object space. These are done by importance sampling by self-vis over the model (areas that are very occluded are not visible to the player, so have less weight.)</a:t>
            </a:r>
          </a:p>
          <a:p>
            <a:endParaRPr lang="en-US" dirty="0"/>
          </a:p>
          <a:p>
            <a:r>
              <a:rPr lang="en-US" dirty="0"/>
              <a:t>The second phase is per-instance, where we shoot a bunch of “feeler” rays out,  to determine if a sample is buried, underground, etc. Lights can optionally place brushed in regions that should never be visible to help invalidate samples, though that’s only occasionally done in practice.</a:t>
            </a:r>
          </a:p>
          <a:p>
            <a:endParaRPr lang="en-US" dirty="0"/>
          </a:p>
          <a:p>
            <a:r>
              <a:rPr lang="en-US" dirty="0"/>
              <a:t>Here the red points are valid, and the blue are invalid.</a:t>
            </a:r>
          </a:p>
          <a:p>
            <a:endParaRPr lang="en-US" dirty="0"/>
          </a:p>
          <a:p>
            <a:endParaRPr lang="en-US" dirty="0"/>
          </a:p>
        </p:txBody>
      </p:sp>
      <p:sp>
        <p:nvSpPr>
          <p:cNvPr id="4" name="Slide Number Placeholder 3"/>
          <p:cNvSpPr>
            <a:spLocks noGrp="1"/>
          </p:cNvSpPr>
          <p:nvPr>
            <p:ph type="sldNum" sz="quarter" idx="10"/>
          </p:nvPr>
        </p:nvSpPr>
        <p:spPr/>
        <p:txBody>
          <a:bodyPr/>
          <a:lstStyle/>
          <a:p>
            <a:fld id="{3E173EE1-EAA1-454D-8A69-5790FB31B2D0}" type="slidenum">
              <a:rPr lang="en-US" smtClean="0"/>
              <a:t>106</a:t>
            </a:fld>
            <a:endParaRPr lang="en-US"/>
          </a:p>
        </p:txBody>
      </p:sp>
    </p:spTree>
    <p:extLst>
      <p:ext uri="{BB962C8B-B14F-4D97-AF65-F5344CB8AC3E}">
        <p14:creationId xmlns:p14="http://schemas.microsoft.com/office/powerpoint/2010/main" val="14334783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draw more of the models near this truck, you can see that the points were invalidated because they were underneath the container things on the truck. If we included them, the lighting would be much darker and not match the surrounding areas as well.</a:t>
            </a:r>
          </a:p>
        </p:txBody>
      </p:sp>
      <p:sp>
        <p:nvSpPr>
          <p:cNvPr id="4" name="Slide Number Placeholder 3"/>
          <p:cNvSpPr>
            <a:spLocks noGrp="1"/>
          </p:cNvSpPr>
          <p:nvPr>
            <p:ph type="sldNum" sz="quarter" idx="10"/>
          </p:nvPr>
        </p:nvSpPr>
        <p:spPr/>
        <p:txBody>
          <a:bodyPr/>
          <a:lstStyle/>
          <a:p>
            <a:fld id="{3E173EE1-EAA1-454D-8A69-5790FB31B2D0}" type="slidenum">
              <a:rPr lang="en-US" smtClean="0"/>
              <a:t>107</a:t>
            </a:fld>
            <a:endParaRPr lang="en-US"/>
          </a:p>
        </p:txBody>
      </p:sp>
    </p:spTree>
    <p:extLst>
      <p:ext uri="{BB962C8B-B14F-4D97-AF65-F5344CB8AC3E}">
        <p14:creationId xmlns:p14="http://schemas.microsoft.com/office/powerpoint/2010/main" val="30312519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solve, we want to know what coefficients for the lighting, when interpolated to each sample and multiplied by self-vis, would describe the lighting data gathered at that sample.</a:t>
            </a:r>
          </a:p>
          <a:p>
            <a:endParaRPr lang="en-US" dirty="0"/>
          </a:p>
          <a:p>
            <a:r>
              <a:rPr lang="en-US" dirty="0"/>
              <a:t>Each point is then a 9x9 block matrix, where we multiply by self-vis (and convert to irradiance.)</a:t>
            </a:r>
          </a:p>
          <a:p>
            <a:endParaRPr lang="en-US" dirty="0"/>
          </a:p>
          <a:p>
            <a:r>
              <a:rPr lang="en-US" dirty="0"/>
              <a:t>Adding regularization to this solve is important, if you only have points on a plane, the “bottom hemisphere” could have any lighting values, but we don’t want it to do anything crazy, since a titled normal could sample it, etc.</a:t>
            </a:r>
          </a:p>
          <a:p>
            <a:endParaRPr lang="en-US" dirty="0"/>
          </a:p>
          <a:p>
            <a:r>
              <a:rPr lang="en-US" dirty="0"/>
              <a:t>We use exponential search and a simple oracle to find the minimum amount of angular regularization (squared Laplacian over the sphere penalty term) that makes the lighting reasonable. Where reasonable has two criteria: 1) DC must be non-negative (negative DC can’t happen from real light intensities) 2) the ratio of linear to DC energy must be less than a delta function ( the peakiest light possible with SH).</a:t>
            </a:r>
          </a:p>
        </p:txBody>
      </p:sp>
      <p:sp>
        <p:nvSpPr>
          <p:cNvPr id="4" name="Slide Number Placeholder 3"/>
          <p:cNvSpPr>
            <a:spLocks noGrp="1"/>
          </p:cNvSpPr>
          <p:nvPr>
            <p:ph type="sldNum" sz="quarter" idx="10"/>
          </p:nvPr>
        </p:nvSpPr>
        <p:spPr/>
        <p:txBody>
          <a:bodyPr/>
          <a:lstStyle/>
          <a:p>
            <a:fld id="{3E173EE1-EAA1-454D-8A69-5790FB31B2D0}" type="slidenum">
              <a:rPr lang="en-US" smtClean="0"/>
              <a:t>108</a:t>
            </a:fld>
            <a:endParaRPr lang="en-US"/>
          </a:p>
        </p:txBody>
      </p:sp>
    </p:spTree>
    <p:extLst>
      <p:ext uri="{BB962C8B-B14F-4D97-AF65-F5344CB8AC3E}">
        <p14:creationId xmlns:p14="http://schemas.microsoft.com/office/powerpoint/2010/main" val="30008835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for the light grid, we super-sample the </a:t>
            </a:r>
            <a:r>
              <a:rPr lang="en-US" dirty="0" err="1"/>
              <a:t>tets</a:t>
            </a:r>
            <a:r>
              <a:rPr lang="en-US" dirty="0"/>
              <a:t> spatially, and solve for the lighting at the vertices that when interpolated explains the lighting at these sub-samples, but only the vertices that are directly visible.</a:t>
            </a:r>
          </a:p>
          <a:p>
            <a:endParaRPr lang="en-US" dirty="0"/>
          </a:p>
          <a:p>
            <a:r>
              <a:rPr lang="en-US" dirty="0"/>
              <a:t>We also add a spatial </a:t>
            </a:r>
            <a:r>
              <a:rPr lang="en-US" dirty="0" err="1"/>
              <a:t>regularizer</a:t>
            </a:r>
            <a:r>
              <a:rPr lang="en-US" dirty="0"/>
              <a:t> with a fixed weight – we want to make sure that the resulting lighting is smooth and doesn’t have a lot of </a:t>
            </a:r>
            <a:r>
              <a:rPr lang="en-US" dirty="0" err="1"/>
              <a:t>oscilations</a:t>
            </a:r>
            <a:r>
              <a:rPr lang="en-US" dirty="0"/>
              <a:t>.</a:t>
            </a:r>
          </a:p>
        </p:txBody>
      </p:sp>
      <p:sp>
        <p:nvSpPr>
          <p:cNvPr id="4" name="Slide Number Placeholder 3"/>
          <p:cNvSpPr>
            <a:spLocks noGrp="1"/>
          </p:cNvSpPr>
          <p:nvPr>
            <p:ph type="sldNum" sz="quarter" idx="10"/>
          </p:nvPr>
        </p:nvSpPr>
        <p:spPr/>
        <p:txBody>
          <a:bodyPr/>
          <a:lstStyle/>
          <a:p>
            <a:fld id="{3E173EE1-EAA1-454D-8A69-5790FB31B2D0}" type="slidenum">
              <a:rPr lang="en-US" smtClean="0"/>
              <a:t>109</a:t>
            </a:fld>
            <a:endParaRPr lang="en-US"/>
          </a:p>
        </p:txBody>
      </p:sp>
    </p:spTree>
    <p:extLst>
      <p:ext uri="{BB962C8B-B14F-4D97-AF65-F5344CB8AC3E}">
        <p14:creationId xmlns:p14="http://schemas.microsoft.com/office/powerpoint/2010/main" val="1605026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splitting the rendering equation into different parts (as others have done) is generally a good idea. Splitting visibility from incident radiance helped improve quality significantly in our case.</a:t>
            </a:r>
          </a:p>
          <a:p>
            <a:endParaRPr lang="en-US" dirty="0"/>
          </a:p>
          <a:p>
            <a:r>
              <a:rPr lang="en-US" dirty="0"/>
              <a:t>Having different representations – heavy weight ones that are sparsely evaluated, combined with light weights ones that are densely evaluated, can be a good thing.</a:t>
            </a:r>
          </a:p>
          <a:p>
            <a:endParaRPr lang="en-US" dirty="0"/>
          </a:p>
          <a:p>
            <a:r>
              <a:rPr lang="en-US" dirty="0"/>
              <a:t>We use least squares a lot, but you almost always need to combine it with some form of regularization.</a:t>
            </a:r>
          </a:p>
        </p:txBody>
      </p:sp>
      <p:sp>
        <p:nvSpPr>
          <p:cNvPr id="4" name="Slide Number Placeholder 3"/>
          <p:cNvSpPr>
            <a:spLocks noGrp="1"/>
          </p:cNvSpPr>
          <p:nvPr>
            <p:ph type="sldNum" sz="quarter" idx="10"/>
          </p:nvPr>
        </p:nvSpPr>
        <p:spPr/>
        <p:txBody>
          <a:bodyPr/>
          <a:lstStyle/>
          <a:p>
            <a:fld id="{3E173EE1-EAA1-454D-8A69-5790FB31B2D0}" type="slidenum">
              <a:rPr lang="en-US" smtClean="0"/>
              <a:t>110</a:t>
            </a:fld>
            <a:endParaRPr lang="en-US"/>
          </a:p>
        </p:txBody>
      </p:sp>
    </p:spTree>
    <p:extLst>
      <p:ext uri="{BB962C8B-B14F-4D97-AF65-F5344CB8AC3E}">
        <p14:creationId xmlns:p14="http://schemas.microsoft.com/office/powerpoint/2010/main" val="400016849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Before </a:t>
            </a:r>
            <a:r>
              <a:rPr lang="en-US" noProof="0" dirty="0" err="1"/>
              <a:t>i</a:t>
            </a:r>
            <a:r>
              <a:rPr lang="en-US" noProof="0" dirty="0"/>
              <a:t> start </a:t>
            </a:r>
            <a:r>
              <a:rPr lang="en-US" noProof="0" dirty="0" err="1"/>
              <a:t>i</a:t>
            </a:r>
            <a:r>
              <a:rPr lang="en-US" baseline="0" noProof="0" dirty="0"/>
              <a:t> wanted to say that *a lot* of people contributed to the ideas we will present here and we wanted to thank them all for that</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112</a:t>
            </a:fld>
            <a:endParaRPr lang="en-US"/>
          </a:p>
        </p:txBody>
      </p:sp>
    </p:spTree>
    <p:extLst>
      <p:ext uri="{BB962C8B-B14F-4D97-AF65-F5344CB8AC3E}">
        <p14:creationId xmlns:p14="http://schemas.microsoft.com/office/powerpoint/2010/main" val="3580984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But</a:t>
            </a:r>
            <a:r>
              <a:rPr lang="en-US" baseline="0" noProof="0" dirty="0"/>
              <a:t> we are aware that </a:t>
            </a:r>
            <a:r>
              <a:rPr lang="en-US" baseline="0" noProof="0" dirty="0" err="1"/>
              <a:t>lightmaps</a:t>
            </a:r>
            <a:r>
              <a:rPr lang="en-US" baseline="0" noProof="0" dirty="0"/>
              <a:t> are not a silver bullet – they work great in some cases, and totally don’t in others. Things like small geometry, bushes, things with more volumetric structure, </a:t>
            </a:r>
            <a:r>
              <a:rPr lang="en-US" baseline="0" noProof="0" dirty="0" err="1"/>
              <a:t>lightmap</a:t>
            </a:r>
            <a:r>
              <a:rPr lang="en-US" baseline="0" noProof="0" dirty="0"/>
              <a:t> poorly. In previous games we use either vertex lighting or probe lighting for them. The problem was that vertex lighting looked great but was pretty costly, as every instance had to had a second vertex stream with the directional lighting information. The probe lighting on the other had was pretty cheap, because we only had to store one </a:t>
            </a:r>
            <a:r>
              <a:rPr lang="en-US" baseline="0" noProof="0" dirty="0" err="1"/>
              <a:t>lightprobe</a:t>
            </a:r>
            <a:r>
              <a:rPr lang="en-US" baseline="0" noProof="0" dirty="0"/>
              <a:t> for such objects, but it didn’t really look good, and we wanted to get a solution that would look good and be cheap.</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11</a:t>
            </a:fld>
            <a:endParaRPr lang="en-US"/>
          </a:p>
        </p:txBody>
      </p:sp>
    </p:spTree>
    <p:extLst>
      <p:ext uri="{BB962C8B-B14F-4D97-AF65-F5344CB8AC3E}">
        <p14:creationId xmlns:p14="http://schemas.microsoft.com/office/powerpoint/2010/main" val="4003581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Now, this is what the typical</a:t>
            </a:r>
            <a:r>
              <a:rPr lang="en-US" baseline="0" noProof="0" dirty="0"/>
              <a:t> probe lighting usually looks like. And by „typical” </a:t>
            </a:r>
            <a:r>
              <a:rPr lang="en-US" baseline="0" noProof="0" dirty="0" err="1"/>
              <a:t>i</a:t>
            </a:r>
            <a:r>
              <a:rPr lang="en-US" baseline="0" noProof="0" dirty="0"/>
              <a:t> mean that you sample lighting in one location and use it for the whole object, it’s usually encoded as 3rd order spherical harmonics, it’s looked up by the normal, you do the convolution with the cosine on the fly and voila. And this of course gives you some directional variation, but in general looks fairly flat and uninteresting</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12</a:t>
            </a:fld>
            <a:endParaRPr lang="en-US"/>
          </a:p>
        </p:txBody>
      </p:sp>
    </p:spTree>
    <p:extLst>
      <p:ext uri="{BB962C8B-B14F-4D97-AF65-F5344CB8AC3E}">
        <p14:creationId xmlns:p14="http://schemas.microsoft.com/office/powerpoint/2010/main" val="132148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What we really want is something</a:t>
            </a:r>
            <a:r>
              <a:rPr lang="en-US" baseline="0" noProof="0" dirty="0"/>
              <a:t> like that – so with spatial variation over the object, with proper account for occlusion – something that would be comparable in quality with baking lighting per vertex.</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13</a:t>
            </a:fld>
            <a:endParaRPr lang="en-US"/>
          </a:p>
        </p:txBody>
      </p:sp>
    </p:spTree>
    <p:extLst>
      <p:ext uri="{BB962C8B-B14F-4D97-AF65-F5344CB8AC3E}">
        <p14:creationId xmlns:p14="http://schemas.microsoft.com/office/powerpoint/2010/main" val="2993444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So how did</a:t>
            </a:r>
            <a:r>
              <a:rPr lang="en-US" baseline="0" noProof="0" dirty="0"/>
              <a:t> we approach the problem? If you look at the rendering equation, in a version with a distant lighting and visibility only, so we’ll be ignoring bounces of the lighting off the object itself, there are two main term there – lighting and visibility. And they have very different characteristics – lighting is fairly well behaved, changes spatially in a smooth way, if we’re considering diffuse response only, like here, we can treat is as varying smoothly directionally too. And visibility is nothing like that, it changes very rapidly across the object, has a lot of discontinuities. So the idea was to decouple the two and think of them separately.</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14</a:t>
            </a:fld>
            <a:endParaRPr lang="en-US"/>
          </a:p>
        </p:txBody>
      </p:sp>
    </p:spTree>
    <p:extLst>
      <p:ext uri="{BB962C8B-B14F-4D97-AF65-F5344CB8AC3E}">
        <p14:creationId xmlns:p14="http://schemas.microsoft.com/office/powerpoint/2010/main" val="1123447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Because when we do this we can encode</a:t>
            </a:r>
            <a:r>
              <a:rPr lang="en-US" baseline="0" noProof="0" dirty="0"/>
              <a:t> the two in a different way, we can interpolate them in a different way. And we can save a lot of memory, because the visibility is no longer unique for every instance – it can be shared between the copies of the object – and the lighting, even though it is unique, it changes at a low spatial rate so it can be stored in much lower resolution. </a:t>
            </a:r>
          </a:p>
          <a:p>
            <a:r>
              <a:rPr lang="en-US" baseline="0" noProof="0" dirty="0"/>
              <a:t>In our particular case we store visibility at the vertices and the lighting in some number of points scattered around the object – and we’re </a:t>
            </a:r>
            <a:r>
              <a:rPr lang="en-US" baseline="0" noProof="0" dirty="0" err="1"/>
              <a:t>gonna</a:t>
            </a:r>
            <a:r>
              <a:rPr lang="en-US" baseline="0" noProof="0" dirty="0"/>
              <a:t> talk about those two components now.</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15</a:t>
            </a:fld>
            <a:endParaRPr lang="en-US"/>
          </a:p>
        </p:txBody>
      </p:sp>
    </p:spTree>
    <p:extLst>
      <p:ext uri="{BB962C8B-B14F-4D97-AF65-F5344CB8AC3E}">
        <p14:creationId xmlns:p14="http://schemas.microsoft.com/office/powerpoint/2010/main" val="920972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First the visibility – we store it as a scaled</a:t>
            </a:r>
            <a:r>
              <a:rPr lang="en-US" baseline="0" noProof="0" dirty="0"/>
              <a:t> cone – so for every vertex on a mesh we store its axis – the main </a:t>
            </a:r>
            <a:r>
              <a:rPr lang="en-US" baseline="0" noProof="0" dirty="0" err="1"/>
              <a:t>unoccluded</a:t>
            </a:r>
            <a:r>
              <a:rPr lang="en-US" baseline="0" noProof="0" dirty="0"/>
              <a:t> direction</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16</a:t>
            </a:fld>
            <a:endParaRPr lang="en-US"/>
          </a:p>
        </p:txBody>
      </p:sp>
    </p:spTree>
    <p:extLst>
      <p:ext uri="{BB962C8B-B14F-4D97-AF65-F5344CB8AC3E}">
        <p14:creationId xmlns:p14="http://schemas.microsoft.com/office/powerpoint/2010/main" val="83187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Then, we store the cone angle</a:t>
            </a:r>
            <a:r>
              <a:rPr lang="en-US" baseline="0" noProof="0" dirty="0"/>
              <a:t> – so the wider the </a:t>
            </a:r>
            <a:r>
              <a:rPr lang="en-US" baseline="0" noProof="0" dirty="0" err="1"/>
              <a:t>unoccluded</a:t>
            </a:r>
            <a:r>
              <a:rPr lang="en-US" baseline="0" noProof="0" dirty="0"/>
              <a:t> portion of the hemisphere is, the wider the cone</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17</a:t>
            </a:fld>
            <a:endParaRPr lang="en-US"/>
          </a:p>
        </p:txBody>
      </p:sp>
    </p:spTree>
    <p:extLst>
      <p:ext uri="{BB962C8B-B14F-4D97-AF65-F5344CB8AC3E}">
        <p14:creationId xmlns:p14="http://schemas.microsoft.com/office/powerpoint/2010/main" val="83187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And then we store the scale – from 0 to 1, to have an extra degree</a:t>
            </a:r>
            <a:r>
              <a:rPr lang="en-US" baseline="0" noProof="0" dirty="0"/>
              <a:t> of freedom, to be able to represent more stochastic visibility, which a single cone might not be a good representation of. So when a point is occluded from multiple direction</a:t>
            </a:r>
            <a:r>
              <a:rPr lang="pl-PL" baseline="0" noProof="0" dirty="0"/>
              <a:t>s</a:t>
            </a:r>
            <a:r>
              <a:rPr lang="en-US" baseline="0" noProof="0" dirty="0"/>
              <a:t>, instead of compensating this with the smaller angle, we can use a wide angle and just scale it down. </a:t>
            </a:r>
          </a:p>
          <a:p>
            <a:r>
              <a:rPr lang="en-US" baseline="0" noProof="0" dirty="0"/>
              <a:t>And like </a:t>
            </a:r>
            <a:r>
              <a:rPr lang="en-US" baseline="0" noProof="0" dirty="0" err="1"/>
              <a:t>i</a:t>
            </a:r>
            <a:r>
              <a:rPr lang="en-US" baseline="0" noProof="0" dirty="0"/>
              <a:t> mentioned, visibility is shared between instances and baked only once, during mesh import.</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18</a:t>
            </a:fld>
            <a:endParaRPr lang="en-US"/>
          </a:p>
        </p:txBody>
      </p:sp>
    </p:spTree>
    <p:extLst>
      <p:ext uri="{BB962C8B-B14F-4D97-AF65-F5344CB8AC3E}">
        <p14:creationId xmlns:p14="http://schemas.microsoft.com/office/powerpoint/2010/main" val="83187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To</a:t>
            </a:r>
            <a:r>
              <a:rPr lang="en-US" baseline="0" noProof="0" dirty="0"/>
              <a:t> get the visibility, we bake 4th order </a:t>
            </a:r>
            <a:r>
              <a:rPr lang="en-US" baseline="0" noProof="0" dirty="0" err="1"/>
              <a:t>sh</a:t>
            </a:r>
            <a:r>
              <a:rPr lang="en-US" baseline="0" noProof="0" dirty="0"/>
              <a:t> vector. We uniformly sample the mesh area, we validate each such sample – to check if it’s not buried </a:t>
            </a:r>
            <a:r>
              <a:rPr lang="en-US" baseline="0" noProof="0" dirty="0" err="1"/>
              <a:t>etc</a:t>
            </a:r>
            <a:r>
              <a:rPr lang="en-US" baseline="0" noProof="0" dirty="0"/>
              <a:t> – and then we derive the values at the vertices from the baked samples. We do a couple iterations of smoothing and averaging of the baked data, to make the visibility signal cleaner</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19</a:t>
            </a:fld>
            <a:endParaRPr lang="en-US"/>
          </a:p>
        </p:txBody>
      </p:sp>
    </p:spTree>
    <p:extLst>
      <p:ext uri="{BB962C8B-B14F-4D97-AF65-F5344CB8AC3E}">
        <p14:creationId xmlns:p14="http://schemas.microsoft.com/office/powerpoint/2010/main" val="2880646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Before </a:t>
            </a:r>
            <a:r>
              <a:rPr lang="en-US" noProof="0" dirty="0" err="1"/>
              <a:t>i</a:t>
            </a:r>
            <a:r>
              <a:rPr lang="en-US" noProof="0" dirty="0"/>
              <a:t> start </a:t>
            </a:r>
            <a:r>
              <a:rPr lang="en-US" noProof="0" dirty="0" err="1"/>
              <a:t>i</a:t>
            </a:r>
            <a:r>
              <a:rPr lang="en-US" baseline="0" noProof="0" dirty="0"/>
              <a:t> wanted to say that *a lot* of people contributed to the ideas we will present here and we wanted to thank them all for that</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2</a:t>
            </a:fld>
            <a:endParaRPr lang="en-US"/>
          </a:p>
        </p:txBody>
      </p:sp>
    </p:spTree>
    <p:extLst>
      <p:ext uri="{BB962C8B-B14F-4D97-AF65-F5344CB8AC3E}">
        <p14:creationId xmlns:p14="http://schemas.microsoft.com/office/powerpoint/2010/main" val="1437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is a comparison</a:t>
            </a:r>
            <a:r>
              <a:rPr lang="en-US" baseline="0" noProof="0" dirty="0"/>
              <a:t> what that </a:t>
            </a:r>
            <a:r>
              <a:rPr lang="en-US" baseline="0" noProof="0" dirty="0" err="1"/>
              <a:t>inpain</a:t>
            </a:r>
            <a:r>
              <a:rPr lang="pl-PL" baseline="0" noProof="0" dirty="0"/>
              <a:t>t</a:t>
            </a:r>
            <a:r>
              <a:rPr lang="en-US" baseline="0" noProof="0" dirty="0" err="1"/>
              <a:t>ing</a:t>
            </a:r>
            <a:r>
              <a:rPr lang="en-US" baseline="0" noProof="0" dirty="0"/>
              <a:t> and </a:t>
            </a:r>
            <a:r>
              <a:rPr lang="en-US" baseline="0" noProof="0" dirty="0" err="1"/>
              <a:t>blu</a:t>
            </a:r>
            <a:r>
              <a:rPr lang="pl-PL" baseline="0" noProof="0" dirty="0"/>
              <a:t>r</a:t>
            </a:r>
            <a:r>
              <a:rPr lang="en-US" baseline="0" noProof="0" dirty="0"/>
              <a:t>ring process gives – those are meshes baked with no post processing – as you can see they are slightly too dark in certain areas and there are some artifacts visible.</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20</a:t>
            </a:fld>
            <a:endParaRPr lang="en-US"/>
          </a:p>
        </p:txBody>
      </p:sp>
    </p:spTree>
    <p:extLst>
      <p:ext uri="{BB962C8B-B14F-4D97-AF65-F5344CB8AC3E}">
        <p14:creationId xmlns:p14="http://schemas.microsoft.com/office/powerpoint/2010/main" val="1540605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And after all that post processing</a:t>
            </a:r>
            <a:r>
              <a:rPr lang="en-US" baseline="0" noProof="0" dirty="0"/>
              <a:t> all those problems are gone</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21</a:t>
            </a:fld>
            <a:endParaRPr lang="en-US"/>
          </a:p>
        </p:txBody>
      </p:sp>
    </p:spTree>
    <p:extLst>
      <p:ext uri="{BB962C8B-B14F-4D97-AF65-F5344CB8AC3E}">
        <p14:creationId xmlns:p14="http://schemas.microsoft.com/office/powerpoint/2010/main" val="2704546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 bunch</a:t>
            </a:r>
            <a:r>
              <a:rPr lang="en-US" baseline="0" noProof="0" dirty="0"/>
              <a:t> of other things to mention here – we use shorter rays for the interiors – like ship insides, elevations – generally things that the player can go into – to make sure they are not „all occluded”. For rigid elements that can move – landing gear, doors </a:t>
            </a:r>
            <a:r>
              <a:rPr lang="en-US" baseline="0" noProof="0" dirty="0" err="1"/>
              <a:t>etc</a:t>
            </a:r>
            <a:r>
              <a:rPr lang="en-US" baseline="0" noProof="0" dirty="0"/>
              <a:t> – we bake each of such components separately. We don't do anything for the skinned models, they are just baked in the bind pose, but we also use shorter rays, to generate less occlusion in crotch, armpits etc.</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22</a:t>
            </a:fld>
            <a:endParaRPr lang="en-US"/>
          </a:p>
        </p:txBody>
      </p:sp>
    </p:spTree>
    <p:extLst>
      <p:ext uri="{BB962C8B-B14F-4D97-AF65-F5344CB8AC3E}">
        <p14:creationId xmlns:p14="http://schemas.microsoft.com/office/powerpoint/2010/main" val="1895098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Now</a:t>
            </a:r>
            <a:r>
              <a:rPr lang="en-US" baseline="0" noProof="0" dirty="0"/>
              <a:t> that we have the SH visibility for every vertex, we convert it to the cone representation </a:t>
            </a:r>
            <a:r>
              <a:rPr lang="en-US" baseline="0" noProof="0" dirty="0" err="1"/>
              <a:t>i</a:t>
            </a:r>
            <a:r>
              <a:rPr lang="en-US" baseline="0" noProof="0" dirty="0"/>
              <a:t> mentioned before. For the axis, we use the optimal linear direction from the SH. Fitting the scale and the angle requires a non linear fitting process, but it turns out the two things are actually fairly decoupled, and you can solve for the angle first – it’s still a non linear solve, but a really simple one, as it’s only 1d – and then calculate the scale as the ratio of the visibility integrated over the cone to the cone integrated over itself.</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23</a:t>
            </a:fld>
            <a:endParaRPr lang="en-US"/>
          </a:p>
        </p:txBody>
      </p:sp>
    </p:spTree>
    <p:extLst>
      <p:ext uri="{BB962C8B-B14F-4D97-AF65-F5344CB8AC3E}">
        <p14:creationId xmlns:p14="http://schemas.microsoft.com/office/powerpoint/2010/main" val="991396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The</a:t>
            </a:r>
            <a:r>
              <a:rPr lang="pl-PL" baseline="0" dirty="0"/>
              <a:t> math for all this is here, you can go though that later, but it’s actually pretty simple, just typical minimization of a quadratic error function</a:t>
            </a:r>
            <a:endParaRPr lang="en-US" dirty="0"/>
          </a:p>
        </p:txBody>
      </p:sp>
      <p:sp>
        <p:nvSpPr>
          <p:cNvPr id="4" name="Slide Number Placeholder 3"/>
          <p:cNvSpPr>
            <a:spLocks noGrp="1"/>
          </p:cNvSpPr>
          <p:nvPr>
            <p:ph type="sldNum" sz="quarter" idx="10"/>
          </p:nvPr>
        </p:nvSpPr>
        <p:spPr/>
        <p:txBody>
          <a:bodyPr/>
          <a:lstStyle/>
          <a:p>
            <a:fld id="{3E173EE1-EAA1-454D-8A69-5790FB31B2D0}" type="slidenum">
              <a:rPr lang="en-US" smtClean="0"/>
              <a:t>24</a:t>
            </a:fld>
            <a:endParaRPr lang="en-US"/>
          </a:p>
        </p:txBody>
      </p:sp>
    </p:spTree>
    <p:extLst>
      <p:ext uri="{BB962C8B-B14F-4D97-AF65-F5344CB8AC3E}">
        <p14:creationId xmlns:p14="http://schemas.microsoft.com/office/powerpoint/2010/main" val="954393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is what the baked visibility looks like in debug</a:t>
            </a:r>
            <a:r>
              <a:rPr lang="en-US" baseline="0" noProof="0" dirty="0"/>
              <a:t> visualization. As you can see the direction is fairly consistent with the normal – which of course makes sense – the main </a:t>
            </a:r>
            <a:r>
              <a:rPr lang="en-US" baseline="0" noProof="0" dirty="0" err="1"/>
              <a:t>unoccluded</a:t>
            </a:r>
            <a:r>
              <a:rPr lang="en-US" baseline="0" noProof="0" dirty="0"/>
              <a:t> direction will often be the normal direction – </a:t>
            </a:r>
            <a:r>
              <a:rPr lang="en-US" baseline="0" noProof="0" dirty="0" err="1"/>
              <a:t>bu</a:t>
            </a:r>
            <a:r>
              <a:rPr lang="pl-PL" baseline="0" noProof="0" dirty="0"/>
              <a:t>t</a:t>
            </a:r>
            <a:r>
              <a:rPr lang="en-US" baseline="0" noProof="0" dirty="0"/>
              <a:t> in the occluded areas, like the robot armpits it deviates quite a bit. And the cosine of the angle looks fairly AO-</a:t>
            </a:r>
            <a:r>
              <a:rPr lang="en-US" baseline="0" noProof="0" dirty="0" err="1"/>
              <a:t>ish</a:t>
            </a:r>
            <a:r>
              <a:rPr lang="en-US" baseline="0" noProof="0" dirty="0"/>
              <a:t> – but that’s because it is a form of AO actually – if compute the AO without the cosine term, this is actually what you get</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25</a:t>
            </a:fld>
            <a:endParaRPr lang="en-US"/>
          </a:p>
        </p:txBody>
      </p:sp>
    </p:spTree>
    <p:extLst>
      <p:ext uri="{BB962C8B-B14F-4D97-AF65-F5344CB8AC3E}">
        <p14:creationId xmlns:p14="http://schemas.microsoft.com/office/powerpoint/2010/main" val="3982551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Now, let’s talk a bit about the lighting.</a:t>
            </a:r>
            <a:r>
              <a:rPr lang="en-US" baseline="0" noProof="0" dirty="0"/>
              <a:t> One thing that we knew immediately was that a single </a:t>
            </a:r>
            <a:r>
              <a:rPr lang="en-US" baseline="0" noProof="0" dirty="0" err="1"/>
              <a:t>lightprobe</a:t>
            </a:r>
            <a:r>
              <a:rPr lang="en-US" baseline="0" noProof="0" dirty="0"/>
              <a:t> for the entire object is simply not enough – lighting can change pretty drastically across the objects, especially large ones. One option would be to use irradiance gradients, which do a form of 1st order Taylor expansion of the lighting spatially, but we weren’t quite happy with it’s quality to cost ratio – as in the end, it’s still just one probe. </a:t>
            </a:r>
          </a:p>
          <a:p>
            <a:r>
              <a:rPr lang="en-US" baseline="0" noProof="0" dirty="0"/>
              <a:t>So for each object we actually use multiple sampling locations for the lighting – we scatter them around the object, with their number depending on object size – and we interpolate the lighting from those points across the whole object</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26</a:t>
            </a:fld>
            <a:endParaRPr lang="en-US"/>
          </a:p>
        </p:txBody>
      </p:sp>
    </p:spTree>
    <p:extLst>
      <p:ext uri="{BB962C8B-B14F-4D97-AF65-F5344CB8AC3E}">
        <p14:creationId xmlns:p14="http://schemas.microsoft.com/office/powerpoint/2010/main" val="835127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We figure out those sampling positions automatically.</a:t>
            </a:r>
            <a:r>
              <a:rPr lang="en-US" baseline="0" noProof="0" dirty="0"/>
              <a:t> We first figure out how many we need – and this is just a heuristic based on object size. Then we sample the object uniformly and perform a k-means clustering to group those sample to N clusters. After few iterations, the centers of the final clusters become sampling positions.</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27</a:t>
            </a:fld>
            <a:endParaRPr lang="en-US"/>
          </a:p>
        </p:txBody>
      </p:sp>
    </p:spTree>
    <p:extLst>
      <p:ext uri="{BB962C8B-B14F-4D97-AF65-F5344CB8AC3E}">
        <p14:creationId xmlns:p14="http://schemas.microsoft.com/office/powerpoint/2010/main" val="956431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Given</a:t>
            </a:r>
            <a:r>
              <a:rPr lang="en-US" baseline="0" noProof="0" dirty="0"/>
              <a:t> the set of sampling points we figure out the interpolation mode. For that we compute the covariance matrix of the set of sampling points and extract its eigenvalues and eigenvector. The structure of those determines how we perform the interpolation – the relative magnitude of the eigenvalues determines the interpolation mode and the eigenvectors form a local space in which the interpolation happens</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28</a:t>
            </a:fld>
            <a:endParaRPr lang="en-US"/>
          </a:p>
        </p:txBody>
      </p:sp>
    </p:spTree>
    <p:extLst>
      <p:ext uri="{BB962C8B-B14F-4D97-AF65-F5344CB8AC3E}">
        <p14:creationId xmlns:p14="http://schemas.microsoft.com/office/powerpoint/2010/main" val="20742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And this is what we mean by that. If there’s only one</a:t>
            </a:r>
            <a:r>
              <a:rPr lang="en-US" baseline="0" noProof="0" dirty="0"/>
              <a:t> probe for the whole object it’s simple – whole object just uses the probe.</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29</a:t>
            </a:fld>
            <a:endParaRPr lang="en-US"/>
          </a:p>
        </p:txBody>
      </p:sp>
    </p:spTree>
    <p:extLst>
      <p:ext uri="{BB962C8B-B14F-4D97-AF65-F5344CB8AC3E}">
        <p14:creationId xmlns:p14="http://schemas.microsoft.com/office/powerpoint/2010/main" val="376250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 the unlikely case</a:t>
            </a:r>
            <a:r>
              <a:rPr lang="en-US" baseline="0" noProof="0" dirty="0"/>
              <a:t> you haven't heard about Call Of Duty, it’s a first person shooter with fast paced action, running 60 fps</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3</a:t>
            </a:fld>
            <a:endParaRPr lang="en-US"/>
          </a:p>
        </p:txBody>
      </p:sp>
    </p:spTree>
    <p:extLst>
      <p:ext uri="{BB962C8B-B14F-4D97-AF65-F5344CB8AC3E}">
        <p14:creationId xmlns:p14="http://schemas.microsoft.com/office/powerpoint/2010/main" val="3275894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If we have more, but the there’s only one large eigenvalue</a:t>
            </a:r>
            <a:r>
              <a:rPr lang="en-US" baseline="0" noProof="0" dirty="0"/>
              <a:t> it means that the sampling locations form a line. Each point on the object can be projected to that line and use the two closest probes to get the lighting, by interpolating between them. Here, we have only two probes, but if there was more and they still formed a line, they would also use the 1d interpolation mode</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30</a:t>
            </a:fld>
            <a:endParaRPr lang="en-US"/>
          </a:p>
        </p:txBody>
      </p:sp>
    </p:spTree>
    <p:extLst>
      <p:ext uri="{BB962C8B-B14F-4D97-AF65-F5344CB8AC3E}">
        <p14:creationId xmlns:p14="http://schemas.microsoft.com/office/powerpoint/2010/main" val="2566664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If</a:t>
            </a:r>
            <a:r>
              <a:rPr lang="en-US" baseline="0" noProof="0" dirty="0"/>
              <a:t> there are two large eigenvalues, the sampling points form a plane. So we project everything onto this plane, triangulate the sampling point set and each point on the object uses the three probes that are the vertices of the triangle it projects to.</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31</a:t>
            </a:fld>
            <a:endParaRPr lang="en-US"/>
          </a:p>
        </p:txBody>
      </p:sp>
    </p:spTree>
    <p:extLst>
      <p:ext uri="{BB962C8B-B14F-4D97-AF65-F5344CB8AC3E}">
        <p14:creationId xmlns:p14="http://schemas.microsoft.com/office/powerpoint/2010/main" val="1072668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If all three eigenvalues</a:t>
            </a:r>
            <a:r>
              <a:rPr lang="en-US" baseline="0" noProof="0" dirty="0"/>
              <a:t> are large, the probes just form a 3d cloud – which we </a:t>
            </a:r>
            <a:r>
              <a:rPr lang="en-US" baseline="0" noProof="0" dirty="0" err="1"/>
              <a:t>tetrahedralize</a:t>
            </a:r>
            <a:r>
              <a:rPr lang="en-US" baseline="0" noProof="0" dirty="0"/>
              <a:t>, and each point on the object uses 4 probes – the vertices of the </a:t>
            </a:r>
            <a:r>
              <a:rPr lang="en-US" baseline="0" noProof="0" dirty="0" err="1"/>
              <a:t>tet</a:t>
            </a:r>
            <a:r>
              <a:rPr lang="en-US" baseline="0" noProof="0" dirty="0"/>
              <a:t> it’s in – to get the lighting.</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32</a:t>
            </a:fld>
            <a:endParaRPr lang="en-US"/>
          </a:p>
        </p:txBody>
      </p:sp>
    </p:spTree>
    <p:extLst>
      <p:ext uri="{BB962C8B-B14F-4D97-AF65-F5344CB8AC3E}">
        <p14:creationId xmlns:p14="http://schemas.microsoft.com/office/powerpoint/2010/main" val="2559653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So to</a:t>
            </a:r>
            <a:r>
              <a:rPr lang="en-US" baseline="0" noProof="0" dirty="0"/>
              <a:t> summarize, we generally generate </a:t>
            </a:r>
            <a:r>
              <a:rPr lang="en-US" baseline="0" noProof="0" dirty="0" err="1"/>
              <a:t>Delauney</a:t>
            </a:r>
            <a:r>
              <a:rPr lang="en-US" baseline="0" noProof="0" dirty="0"/>
              <a:t> mesh of a given dimensionality and classify each vertex of a mesh to one of the generated simplexes. We do it offline, and for each vertex of a mesh, we store the indices of the probes that a given vertex uses together with the interpolation weights. This is stored as two time 4 bytes per vertex – and again, this data is shared between instances.</a:t>
            </a:r>
          </a:p>
          <a:p>
            <a:r>
              <a:rPr lang="en-US" baseline="0" noProof="0" dirty="0"/>
              <a:t>Additionally, skinned objects can bypass all that and explicitly attach sampling positions to particular bones.</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33</a:t>
            </a:fld>
            <a:endParaRPr lang="en-US"/>
          </a:p>
        </p:txBody>
      </p:sp>
    </p:spTree>
    <p:extLst>
      <p:ext uri="{BB962C8B-B14F-4D97-AF65-F5344CB8AC3E}">
        <p14:creationId xmlns:p14="http://schemas.microsoft.com/office/powerpoint/2010/main" val="12178560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To</a:t>
            </a:r>
            <a:r>
              <a:rPr lang="en-US" baseline="0" noProof="0" dirty="0"/>
              <a:t> show you the difference between using single probe and multiple probes – this is an object lit with a single probe.</a:t>
            </a:r>
            <a:endParaRPr lang="en-US" noProof="0" dirty="0"/>
          </a:p>
          <a:p>
            <a:r>
              <a:rPr lang="en-US" noProof="0" dirty="0"/>
              <a:t>Even though it’s a single probe,</a:t>
            </a:r>
            <a:r>
              <a:rPr lang="en-US" baseline="0" noProof="0" dirty="0"/>
              <a:t> i</a:t>
            </a:r>
            <a:r>
              <a:rPr lang="en-US" noProof="0" dirty="0"/>
              <a:t>f you look at</a:t>
            </a:r>
            <a:r>
              <a:rPr lang="en-US" baseline="0" noProof="0" dirty="0"/>
              <a:t> those two </a:t>
            </a:r>
            <a:r>
              <a:rPr lang="en-US" baseline="0" noProof="0" dirty="0" err="1"/>
              <a:t>thingines</a:t>
            </a:r>
            <a:r>
              <a:rPr lang="en-US" baseline="0" noProof="0" dirty="0"/>
              <a:t> in the center of the robot’s body, they are lit differently – even though they are oriented the same way. This is what directional visibility gives you – those elements are mostly occluded in opposite directions, the light on that side gets removed with the visibility multiply and you still get different lighting</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34</a:t>
            </a:fld>
            <a:endParaRPr lang="en-US"/>
          </a:p>
        </p:txBody>
      </p:sp>
    </p:spTree>
    <p:extLst>
      <p:ext uri="{BB962C8B-B14F-4D97-AF65-F5344CB8AC3E}">
        <p14:creationId xmlns:p14="http://schemas.microsoft.com/office/powerpoint/2010/main" val="3261828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is the</a:t>
            </a:r>
            <a:r>
              <a:rPr lang="en-US" baseline="0" noProof="0" dirty="0"/>
              <a:t> same object lit with multiple probes – you get that color gradient going from left to right that wasn't there before. This might not really be that super important for that robot here, as it’s fairly small, but we use the same method to light much larger objects too, and this is where the technique shines</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35</a:t>
            </a:fld>
            <a:endParaRPr lang="en-US"/>
          </a:p>
        </p:txBody>
      </p:sp>
    </p:spTree>
    <p:extLst>
      <p:ext uri="{BB962C8B-B14F-4D97-AF65-F5344CB8AC3E}">
        <p14:creationId xmlns:p14="http://schemas.microsoft.com/office/powerpoint/2010/main" val="1705037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is single probe again</a:t>
            </a:r>
          </a:p>
        </p:txBody>
      </p:sp>
      <p:sp>
        <p:nvSpPr>
          <p:cNvPr id="4" name="Slide Number Placeholder 3"/>
          <p:cNvSpPr>
            <a:spLocks noGrp="1"/>
          </p:cNvSpPr>
          <p:nvPr>
            <p:ph type="sldNum" sz="quarter" idx="10"/>
          </p:nvPr>
        </p:nvSpPr>
        <p:spPr/>
        <p:txBody>
          <a:bodyPr/>
          <a:lstStyle/>
          <a:p>
            <a:fld id="{3E173EE1-EAA1-454D-8A69-5790FB31B2D0}" type="slidenum">
              <a:rPr lang="en-US" smtClean="0"/>
              <a:t>36</a:t>
            </a:fld>
            <a:endParaRPr lang="en-US"/>
          </a:p>
        </p:txBody>
      </p:sp>
    </p:spTree>
    <p:extLst>
      <p:ext uri="{BB962C8B-B14F-4D97-AF65-F5344CB8AC3E}">
        <p14:creationId xmlns:p14="http://schemas.microsoft.com/office/powerpoint/2010/main" val="32618289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runtime part is</a:t>
            </a:r>
            <a:r>
              <a:rPr lang="en-US" baseline="0" noProof="0" dirty="0"/>
              <a:t> mostly fairly straightforward – we gather the sampling points for the visible objects, determine lighting at those points – for static geometry we just have it baked, for dynamic ones we sample the volumetric structure that stores the lighting for the level. Now, the vertex </a:t>
            </a:r>
            <a:r>
              <a:rPr lang="en-US" baseline="0" noProof="0" dirty="0" err="1"/>
              <a:t>shader</a:t>
            </a:r>
            <a:r>
              <a:rPr lang="en-US" baseline="0" noProof="0" dirty="0"/>
              <a:t> grabs the indices of the probes that should be used at a given vertex, the weights, does the interpolation, combines the lighting with the self-visibility that we talked about before. The result is still a spherical function, but we need to pass it to the pixel </a:t>
            </a:r>
            <a:r>
              <a:rPr lang="en-US" baseline="0" noProof="0" dirty="0" err="1"/>
              <a:t>shader</a:t>
            </a:r>
            <a:r>
              <a:rPr lang="en-US" baseline="0" noProof="0" dirty="0"/>
              <a:t>, so we encode it as an AHD, and the pixel </a:t>
            </a:r>
            <a:r>
              <a:rPr lang="en-US" baseline="0" noProof="0" dirty="0" err="1"/>
              <a:t>shader</a:t>
            </a:r>
            <a:r>
              <a:rPr lang="en-US" baseline="0" noProof="0" dirty="0"/>
              <a:t> just does a + </a:t>
            </a:r>
            <a:r>
              <a:rPr lang="en-US" baseline="0" noProof="0" dirty="0" err="1"/>
              <a:t>n.l</a:t>
            </a:r>
          </a:p>
          <a:p>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37</a:t>
            </a:fld>
            <a:endParaRPr lang="en-US"/>
          </a:p>
        </p:txBody>
      </p:sp>
    </p:spTree>
    <p:extLst>
      <p:ext uri="{BB962C8B-B14F-4D97-AF65-F5344CB8AC3E}">
        <p14:creationId xmlns:p14="http://schemas.microsoft.com/office/powerpoint/2010/main" val="963052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The</a:t>
            </a:r>
            <a:r>
              <a:rPr lang="pl-PL" baseline="0" dirty="0"/>
              <a:t> only tricky part in all that is combining lighting with visibility. Because we want to mask parts of the lighting that are not visible – so we want to multiply the lighting by the visibility, just like in the rendering eequation earlier.</a:t>
            </a:r>
            <a:endParaRPr lang="en-US" dirty="0"/>
          </a:p>
        </p:txBody>
      </p:sp>
      <p:sp>
        <p:nvSpPr>
          <p:cNvPr id="4" name="Slide Number Placeholder 3"/>
          <p:cNvSpPr>
            <a:spLocks noGrp="1"/>
          </p:cNvSpPr>
          <p:nvPr>
            <p:ph type="sldNum" sz="quarter" idx="10"/>
          </p:nvPr>
        </p:nvSpPr>
        <p:spPr/>
        <p:txBody>
          <a:bodyPr/>
          <a:lstStyle/>
          <a:p>
            <a:fld id="{3E173EE1-EAA1-454D-8A69-5790FB31B2D0}" type="slidenum">
              <a:rPr lang="en-US" smtClean="0"/>
              <a:t>38</a:t>
            </a:fld>
            <a:endParaRPr lang="en-US" dirty="0"/>
          </a:p>
        </p:txBody>
      </p:sp>
    </p:spTree>
    <p:extLst>
      <p:ext uri="{BB962C8B-B14F-4D97-AF65-F5344CB8AC3E}">
        <p14:creationId xmlns:p14="http://schemas.microsoft.com/office/powerpoint/2010/main" val="1075877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Both</a:t>
            </a:r>
            <a:r>
              <a:rPr lang="en-US" baseline="0" noProof="0" dirty="0"/>
              <a:t> visibility and lighting end up as 3rd order SH, and the problem is that SH multiply is not a component-wise multiplication. It’s way more involved, coefficients get all intermingled. Initially we did however implement that – we took the lighting, we rotated it to the frame of the cone – where the projection of the cone is just a ZH, so the multiplication is way simpler, we converted the result of the multiply to AHD in that space, then rotated D back – and it all worked really well, we had it in that form for quite a while, but it could be cheaper</a:t>
            </a:r>
          </a:p>
          <a:p>
            <a:r>
              <a:rPr lang="en-US" baseline="0" noProof="0" dirty="0"/>
              <a:t>Then we realized that we can do mixed order multiplies – for instance do second order visibility and 3rd order </a:t>
            </a:r>
            <a:r>
              <a:rPr lang="en-US" baseline="0" noProof="0" dirty="0" err="1"/>
              <a:t>sh</a:t>
            </a:r>
            <a:r>
              <a:rPr lang="en-US" baseline="0" noProof="0" dirty="0"/>
              <a:t> – where a lot of the math simplifies, or you can do full 3rd x 3rd order for the DC component – as it’s only a big dot product- and the remaining band as 2nd order x 3rd order</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39</a:t>
            </a:fld>
            <a:endParaRPr lang="en-US" dirty="0"/>
          </a:p>
        </p:txBody>
      </p:sp>
    </p:spTree>
    <p:extLst>
      <p:ext uri="{BB962C8B-B14F-4D97-AF65-F5344CB8AC3E}">
        <p14:creationId xmlns:p14="http://schemas.microsoft.com/office/powerpoint/2010/main" val="2215311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latest installment –</a:t>
            </a:r>
            <a:r>
              <a:rPr lang="en-US" baseline="0" noProof="0" dirty="0"/>
              <a:t> Infinite Warfare – takes the player into space – we fight on Earth, but also on Moon, Mars, and in space!</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4</a:t>
            </a:fld>
            <a:endParaRPr lang="en-US"/>
          </a:p>
        </p:txBody>
      </p:sp>
    </p:spTree>
    <p:extLst>
      <p:ext uri="{BB962C8B-B14F-4D97-AF65-F5344CB8AC3E}">
        <p14:creationId xmlns:p14="http://schemas.microsoft.com/office/powerpoint/2010/main" val="898144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This is the comparison.</a:t>
            </a:r>
            <a:endParaRPr lang="en-US" dirty="0"/>
          </a:p>
        </p:txBody>
      </p:sp>
      <p:sp>
        <p:nvSpPr>
          <p:cNvPr id="4" name="Slide Number Placeholder 3"/>
          <p:cNvSpPr>
            <a:spLocks noGrp="1"/>
          </p:cNvSpPr>
          <p:nvPr>
            <p:ph type="sldNum" sz="quarter" idx="10"/>
          </p:nvPr>
        </p:nvSpPr>
        <p:spPr/>
        <p:txBody>
          <a:bodyPr/>
          <a:lstStyle/>
          <a:p>
            <a:fld id="{3E173EE1-EAA1-454D-8A69-5790FB31B2D0}" type="slidenum">
              <a:rPr lang="en-US" smtClean="0"/>
              <a:t>40</a:t>
            </a:fld>
            <a:endParaRPr lang="en-US" dirty="0"/>
          </a:p>
        </p:txBody>
      </p:sp>
    </p:spTree>
    <p:extLst>
      <p:ext uri="{BB962C8B-B14F-4D97-AF65-F5344CB8AC3E}">
        <p14:creationId xmlns:p14="http://schemas.microsoft.com/office/powerpoint/2010/main" val="31802986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One thing to note here is that it all happens</a:t>
            </a:r>
            <a:r>
              <a:rPr lang="en-US" baseline="0" noProof="0" dirty="0"/>
              <a:t> at the vertex </a:t>
            </a:r>
            <a:r>
              <a:rPr lang="en-US" baseline="0" noProof="0" dirty="0" err="1"/>
              <a:t>shader</a:t>
            </a:r>
            <a:r>
              <a:rPr lang="en-US" baseline="0" noProof="0" dirty="0"/>
              <a:t> level. And the GCN – the </a:t>
            </a:r>
            <a:r>
              <a:rPr lang="en-US" baseline="0" noProof="0" dirty="0" err="1"/>
              <a:t>gpu</a:t>
            </a:r>
            <a:r>
              <a:rPr lang="en-US" baseline="0" noProof="0" dirty="0"/>
              <a:t> architecture used in the current generation consoles – was tweaked for a very particular balance of workload between vertex and pixel </a:t>
            </a:r>
            <a:r>
              <a:rPr lang="en-US" baseline="0" noProof="0" dirty="0" err="1"/>
              <a:t>shaders</a:t>
            </a:r>
            <a:r>
              <a:rPr lang="en-US" baseline="0" noProof="0" dirty="0"/>
              <a:t>. Vertex </a:t>
            </a:r>
            <a:r>
              <a:rPr lang="en-US" baseline="0" noProof="0" dirty="0" err="1"/>
              <a:t>shaders</a:t>
            </a:r>
            <a:r>
              <a:rPr lang="en-US" baseline="0" noProof="0" dirty="0"/>
              <a:t> are generally expected to finish x number of cycles after being dispatched, where x depends on different factors, like </a:t>
            </a:r>
            <a:r>
              <a:rPr lang="en-US" baseline="0" noProof="0" dirty="0" err="1"/>
              <a:t>vgpr</a:t>
            </a:r>
            <a:r>
              <a:rPr lang="en-US" baseline="0" noProof="0" dirty="0"/>
              <a:t> usage, parameter cache usage and so on. But the bottom line is that if they are not back on time, they will stall the rasterizer. It might not be a big problem – it wasn't for us here – if there’s already enough of the PS work scheduled to cover that stall. But your mileage may vary – for instance on the next project we</a:t>
            </a:r>
            <a:r>
              <a:rPr lang="pl-PL" baseline="0" noProof="0" dirty="0"/>
              <a:t> </a:t>
            </a:r>
            <a:r>
              <a:rPr lang="en-US" baseline="0" noProof="0" dirty="0"/>
              <a:t>have different characteristics of the geometry that’s rendered, and we actually had to move parts of that math to the pixel shades to save perf – things are done a bit differently, we use Ambient Dice as the representation of the lighting which we talked about during EGSR  - but all this is a topic for another talk</a:t>
            </a:r>
            <a:r>
              <a:rPr lang="pl-PL" baseline="0" noProof="0" dirty="0"/>
              <a:t>.</a:t>
            </a:r>
          </a:p>
          <a:p>
            <a:r>
              <a:rPr lang="en-US" baseline="0" noProof="0" dirty="0"/>
              <a:t>This was also one of the motivations for using discrete sampling points for the lighting and interpolating the data by hand, instead of using 3d textures for instance and hardware interpolation. Because the vertex processing pipeline is so sensitive to latency, we use the scalar memory path as whenever possible, which has much lower latency of the lookup. Using texture wouldn’t allow us to take advantage of such optimizations and decrease the overall performance.</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45</a:t>
            </a:fld>
            <a:endParaRPr lang="en-US" dirty="0"/>
          </a:p>
        </p:txBody>
      </p:sp>
    </p:spTree>
    <p:extLst>
      <p:ext uri="{BB962C8B-B14F-4D97-AF65-F5344CB8AC3E}">
        <p14:creationId xmlns:p14="http://schemas.microsoft.com/office/powerpoint/2010/main" val="1365111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Now we know how</a:t>
            </a:r>
            <a:r>
              <a:rPr lang="en-US" baseline="0" noProof="0" dirty="0"/>
              <a:t> to interpolate the lighting, how to combine it with the visibility, we just need to know what the lighting is.</a:t>
            </a:r>
          </a:p>
          <a:p>
            <a:r>
              <a:rPr lang="en-US" baseline="0" noProof="0" dirty="0"/>
              <a:t>And there are two options here – for static objects we bake it – and Peter-Pike will talk about some details on that – but for dynamic objects, we sample a volumetric data structure that </a:t>
            </a:r>
            <a:r>
              <a:rPr lang="en-US" baseline="0" noProof="0" dirty="0" err="1"/>
              <a:t>i’ll</a:t>
            </a:r>
            <a:r>
              <a:rPr lang="en-US" baseline="0" noProof="0" dirty="0"/>
              <a:t> talk a bit now.</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46</a:t>
            </a:fld>
            <a:endParaRPr lang="en-US" dirty="0"/>
          </a:p>
        </p:txBody>
      </p:sp>
    </p:spTree>
    <p:extLst>
      <p:ext uri="{BB962C8B-B14F-4D97-AF65-F5344CB8AC3E}">
        <p14:creationId xmlns:p14="http://schemas.microsoft.com/office/powerpoint/2010/main" val="11681216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We call that structure light grid, it’s being used by the dynamic objects, but also </a:t>
            </a:r>
            <a:r>
              <a:rPr lang="en-US" noProof="0" dirty="0" err="1"/>
              <a:t>volumetrics</a:t>
            </a:r>
            <a:r>
              <a:rPr lang="en-US" noProof="0" dirty="0"/>
              <a:t>, visual effects, decals. It was designed to be accessed from the GPU, but in the order of</a:t>
            </a:r>
            <a:r>
              <a:rPr lang="en-US" baseline="0" noProof="0" dirty="0"/>
              <a:t> tens of thousands times per frame, not really per-pixel. Our motivation was that as the lighting becomes more complex, the data becomes more complex too, and it’s more costly to perform the lookup – but the data, if you decouple the high frequency components – is fairly smooth – so there’s no need to pay the lookup cost for every pixel – and we should rather resample to simpler representations to mitigate that cost – like those discrete sampling points </a:t>
            </a:r>
            <a:r>
              <a:rPr lang="en-US" baseline="0" noProof="0" dirty="0" err="1"/>
              <a:t>i</a:t>
            </a:r>
            <a:r>
              <a:rPr lang="en-US" baseline="0" noProof="0" dirty="0"/>
              <a:t> was talking about earlier</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47</a:t>
            </a:fld>
            <a:endParaRPr lang="en-US" dirty="0"/>
          </a:p>
        </p:txBody>
      </p:sp>
    </p:spTree>
    <p:extLst>
      <p:ext uri="{BB962C8B-B14F-4D97-AF65-F5344CB8AC3E}">
        <p14:creationId xmlns:p14="http://schemas.microsoft.com/office/powerpoint/2010/main" val="24801605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We knew</a:t>
            </a:r>
            <a:r>
              <a:rPr lang="en-US" baseline="0" noProof="0" dirty="0"/>
              <a:t> that we didn't want the artists to place the probes manually. The previous system that we had relied on manually places volumes that enclosed the regions of interest and we decided to re-use them</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48</a:t>
            </a:fld>
            <a:endParaRPr lang="en-US" dirty="0"/>
          </a:p>
        </p:txBody>
      </p:sp>
    </p:spTree>
    <p:extLst>
      <p:ext uri="{BB962C8B-B14F-4D97-AF65-F5344CB8AC3E}">
        <p14:creationId xmlns:p14="http://schemas.microsoft.com/office/powerpoint/2010/main" val="26971781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But we couldn't</a:t>
            </a:r>
            <a:r>
              <a:rPr lang="en-US" baseline="0" noProof="0" dirty="0"/>
              <a:t> just uniformly place probes in them – we have those transitions into space, the volumes can be pretty large. So we settled on a non-uniform distribution of probes and a </a:t>
            </a:r>
            <a:r>
              <a:rPr lang="en-US" baseline="0" noProof="0" dirty="0" err="1"/>
              <a:t>tetrahedrization</a:t>
            </a:r>
            <a:r>
              <a:rPr lang="en-US" baseline="0" noProof="0" dirty="0"/>
              <a:t> of that set – much like solution that Robert talked about during GDC few years back. </a:t>
            </a:r>
            <a:r>
              <a:rPr lang="en-US" baseline="0" noProof="0" dirty="0" err="1"/>
              <a:t>Tets</a:t>
            </a:r>
            <a:r>
              <a:rPr lang="en-US" baseline="0" noProof="0" dirty="0"/>
              <a:t> are good, because you only have 4 values to interpolate between and the result is C0 continuous.</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49</a:t>
            </a:fld>
            <a:endParaRPr lang="en-US" dirty="0"/>
          </a:p>
        </p:txBody>
      </p:sp>
    </p:spTree>
    <p:extLst>
      <p:ext uri="{BB962C8B-B14F-4D97-AF65-F5344CB8AC3E}">
        <p14:creationId xmlns:p14="http://schemas.microsoft.com/office/powerpoint/2010/main" val="12047634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So we did this with some probes</a:t>
            </a:r>
            <a:r>
              <a:rPr lang="en-US" baseline="0" noProof="0" dirty="0"/>
              <a:t> that we generated fairly randomly near geometry – and it didn't really work well. </a:t>
            </a:r>
            <a:r>
              <a:rPr lang="en-US" baseline="0" noProof="0" dirty="0" err="1"/>
              <a:t>Delauney</a:t>
            </a:r>
            <a:r>
              <a:rPr lang="en-US" baseline="0" noProof="0" dirty="0"/>
              <a:t> </a:t>
            </a:r>
            <a:r>
              <a:rPr lang="en-US" baseline="0" noProof="0" dirty="0" err="1"/>
              <a:t>tetrahedrization</a:t>
            </a:r>
            <a:r>
              <a:rPr lang="en-US" baseline="0" noProof="0" dirty="0"/>
              <a:t> is fairly finicky when it comes to such random point sets – you end up with long, skinny </a:t>
            </a:r>
            <a:r>
              <a:rPr lang="en-US" baseline="0" noProof="0" dirty="0" err="1"/>
              <a:t>tets</a:t>
            </a:r>
            <a:r>
              <a:rPr lang="en-US" baseline="0" noProof="0" dirty="0"/>
              <a:t>, that behave really bad at runtime, generating temporal artifacts. And we spend a fair amount of time trying to fix them in various ways, but the bottom line was that </a:t>
            </a:r>
            <a:r>
              <a:rPr lang="en-US" baseline="0" noProof="0" dirty="0" err="1"/>
              <a:t>tets</a:t>
            </a:r>
            <a:r>
              <a:rPr lang="en-US" baseline="0" noProof="0" dirty="0"/>
              <a:t> can do a decent job pretty much only when they are fairly regular.</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50</a:t>
            </a:fld>
            <a:endParaRPr lang="en-US" dirty="0"/>
          </a:p>
        </p:txBody>
      </p:sp>
    </p:spTree>
    <p:extLst>
      <p:ext uri="{BB962C8B-B14F-4D97-AF65-F5344CB8AC3E}">
        <p14:creationId xmlns:p14="http://schemas.microsoft.com/office/powerpoint/2010/main" val="24182051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So the idea was to start</a:t>
            </a:r>
            <a:r>
              <a:rPr lang="en-US" baseline="0" noProof="0" dirty="0"/>
              <a:t> with </a:t>
            </a:r>
            <a:r>
              <a:rPr lang="en-US" baseline="0" noProof="0" dirty="0" err="1"/>
              <a:t>tets</a:t>
            </a:r>
            <a:r>
              <a:rPr lang="en-US" baseline="0" noProof="0" dirty="0"/>
              <a:t> that are good and not mess them up.</a:t>
            </a:r>
          </a:p>
          <a:p>
            <a:r>
              <a:rPr lang="en-US" baseline="0" noProof="0" dirty="0"/>
              <a:t>We take the volumes that artists placed, we generate a very rough </a:t>
            </a:r>
            <a:r>
              <a:rPr lang="en-US" baseline="0" noProof="0" dirty="0" err="1"/>
              <a:t>voxelization</a:t>
            </a:r>
            <a:r>
              <a:rPr lang="en-US" baseline="0" noProof="0" dirty="0"/>
              <a:t> of that. Those are only boxes, so the </a:t>
            </a:r>
            <a:r>
              <a:rPr lang="en-US" baseline="0" noProof="0" dirty="0" err="1"/>
              <a:t>tets</a:t>
            </a:r>
            <a:r>
              <a:rPr lang="en-US" baseline="0" noProof="0" dirty="0"/>
              <a:t> end up nice and regular. Next we subdivide them, according to the scheme by Scott Schaefer – where a </a:t>
            </a:r>
            <a:r>
              <a:rPr lang="en-US" baseline="0" noProof="0" dirty="0" err="1"/>
              <a:t>tet</a:t>
            </a:r>
            <a:r>
              <a:rPr lang="en-US" baseline="0" noProof="0" dirty="0"/>
              <a:t> gets split into 4 </a:t>
            </a:r>
            <a:r>
              <a:rPr lang="en-US" baseline="0" noProof="0" dirty="0" err="1"/>
              <a:t>tets</a:t>
            </a:r>
            <a:r>
              <a:rPr lang="en-US" baseline="0" noProof="0" dirty="0"/>
              <a:t> and octahedron, and octahedron gets split into 6 octahedrons and 8 tetrahedrons – all of them fairly close to being half of the size of the initial cell. And during that subdivision, we ensure that two neighboring cells are at most 1 subdivision level apart – which ensures that are no badly formed cells. And we subdivide near geometry, </a:t>
            </a:r>
            <a:r>
              <a:rPr lang="en-US" baseline="0" noProof="0" dirty="0" err="1"/>
              <a:t>navmesh</a:t>
            </a:r>
            <a:r>
              <a:rPr lang="en-US" baseline="0" noProof="0" dirty="0"/>
              <a:t>, manually placed regions of interest.</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51</a:t>
            </a:fld>
            <a:endParaRPr lang="en-US" dirty="0"/>
          </a:p>
        </p:txBody>
      </p:sp>
    </p:spTree>
    <p:extLst>
      <p:ext uri="{BB962C8B-B14F-4D97-AF65-F5344CB8AC3E}">
        <p14:creationId xmlns:p14="http://schemas.microsoft.com/office/powerpoint/2010/main" val="878470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creates a lot of points at the very bottom, way too</a:t>
            </a:r>
            <a:r>
              <a:rPr lang="en-US" baseline="0" noProof="0" dirty="0"/>
              <a:t> many for use. So we compute the lighting at the bottom of that subdivision hierarchy, then for each subdivision we compute the error – the squared difference between the lighting interpolated at a given level and the lighting computed using the data from one level lower. And then, starting from the top of the hierarchy, we subdivide again, this time with a heuristic that relies on that error – and things like distance to regions of interest, still conforming to that </a:t>
            </a:r>
            <a:r>
              <a:rPr lang="pl-PL" baseline="0" noProof="0" dirty="0"/>
              <a:t>„</a:t>
            </a:r>
            <a:r>
              <a:rPr lang="en-US" baseline="0" noProof="0" dirty="0"/>
              <a:t>neighbors being 1 level apart” rule. In the end, we get a set of points that’s really regular, and aligns with the geometry as well as with the lighting signal. The cells are not only </a:t>
            </a:r>
            <a:r>
              <a:rPr lang="en-US" baseline="0" noProof="0" dirty="0" err="1"/>
              <a:t>tets</a:t>
            </a:r>
            <a:r>
              <a:rPr lang="en-US" baseline="0" noProof="0" dirty="0"/>
              <a:t> however – as we generate those octahedrons too – but we just take the resulting probes and re-mesh them.</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52</a:t>
            </a:fld>
            <a:endParaRPr lang="en-US" dirty="0"/>
          </a:p>
        </p:txBody>
      </p:sp>
    </p:spTree>
    <p:extLst>
      <p:ext uri="{BB962C8B-B14F-4D97-AF65-F5344CB8AC3E}">
        <p14:creationId xmlns:p14="http://schemas.microsoft.com/office/powerpoint/2010/main" val="42225019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is what it looks like –</a:t>
            </a:r>
            <a:r>
              <a:rPr lang="en-US" baseline="0" noProof="0" dirty="0"/>
              <a:t> just a cut through the </a:t>
            </a:r>
            <a:r>
              <a:rPr lang="en-US" baseline="0" noProof="0" dirty="0" err="1"/>
              <a:t>tet</a:t>
            </a:r>
            <a:r>
              <a:rPr lang="en-US" baseline="0" noProof="0" dirty="0"/>
              <a:t> mesh, the edge of that cut is being shown – as you can see the density changes, but in a smooth fashion – and in the areas where the player moves the density is higher</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53</a:t>
            </a:fld>
            <a:endParaRPr lang="en-US" dirty="0"/>
          </a:p>
        </p:txBody>
      </p:sp>
    </p:spTree>
    <p:extLst>
      <p:ext uri="{BB962C8B-B14F-4D97-AF65-F5344CB8AC3E}">
        <p14:creationId xmlns:p14="http://schemas.microsoft.com/office/powerpoint/2010/main" val="1617529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And for all that we need some</a:t>
            </a:r>
            <a:r>
              <a:rPr lang="en-US" baseline="0" noProof="0" dirty="0"/>
              <a:t> sort of rendering indirect lighting. It needs to look good and it needs to be fast – because, like </a:t>
            </a:r>
            <a:r>
              <a:rPr lang="en-US" baseline="0" noProof="0" dirty="0" err="1"/>
              <a:t>i</a:t>
            </a:r>
            <a:r>
              <a:rPr lang="en-US" baseline="0" noProof="0" dirty="0"/>
              <a:t> said, we’re running 60hz. So just to give you a quick overview of what we’re go</a:t>
            </a:r>
            <a:r>
              <a:rPr lang="pl-PL" baseline="0" noProof="0" dirty="0"/>
              <a:t>ing to</a:t>
            </a:r>
            <a:r>
              <a:rPr lang="en-US" baseline="0" noProof="0" dirty="0"/>
              <a:t> talk about – the indirect lighting in </a:t>
            </a:r>
            <a:r>
              <a:rPr lang="en-US" baseline="0" noProof="0" dirty="0" err="1"/>
              <a:t>CoD:IW</a:t>
            </a:r>
            <a:r>
              <a:rPr lang="en-US" baseline="0" noProof="0" dirty="0"/>
              <a:t> is a combination of </a:t>
            </a:r>
            <a:r>
              <a:rPr lang="en-US" baseline="0" noProof="0" dirty="0" err="1"/>
              <a:t>lightmaps</a:t>
            </a:r>
            <a:r>
              <a:rPr lang="en-US" baseline="0" noProof="0" dirty="0"/>
              <a:t> and probe lighting. </a:t>
            </a:r>
            <a:r>
              <a:rPr lang="en-US" baseline="0" noProof="0" dirty="0" err="1"/>
              <a:t>Lightmaps</a:t>
            </a:r>
            <a:r>
              <a:rPr lang="en-US" baseline="0" noProof="0" dirty="0"/>
              <a:t> are used fairly sparingly, on big, structural geometry only, and we’ll cover how we store them, how we bake and project to that representation. </a:t>
            </a:r>
          </a:p>
          <a:p>
            <a:r>
              <a:rPr lang="en-US" baseline="0" noProof="0" dirty="0"/>
              <a:t>Everything else is lit with probe lighting – and we’ll cover how we decouple lighting from visibility signal, how we store and interpolate them and also talk about the light grid data structure that we use to query the indirect lighting at runtime.</a:t>
            </a:r>
          </a:p>
        </p:txBody>
      </p:sp>
      <p:sp>
        <p:nvSpPr>
          <p:cNvPr id="4" name="Slide Number Placeholder 3"/>
          <p:cNvSpPr>
            <a:spLocks noGrp="1"/>
          </p:cNvSpPr>
          <p:nvPr>
            <p:ph type="sldNum" sz="quarter" idx="10"/>
          </p:nvPr>
        </p:nvSpPr>
        <p:spPr/>
        <p:txBody>
          <a:bodyPr/>
          <a:lstStyle/>
          <a:p>
            <a:fld id="{3E173EE1-EAA1-454D-8A69-5790FB31B2D0}" type="slidenum">
              <a:rPr lang="en-US" smtClean="0"/>
              <a:t>5</a:t>
            </a:fld>
            <a:endParaRPr lang="en-US"/>
          </a:p>
        </p:txBody>
      </p:sp>
    </p:spTree>
    <p:extLst>
      <p:ext uri="{BB962C8B-B14F-4D97-AF65-F5344CB8AC3E}">
        <p14:creationId xmlns:p14="http://schemas.microsoft.com/office/powerpoint/2010/main" val="3726082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a:t>
            </a:r>
            <a:r>
              <a:rPr lang="en-US" baseline="0" noProof="0" dirty="0"/>
              <a:t> is the resulting set of probes</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54</a:t>
            </a:fld>
            <a:endParaRPr lang="en-US" dirty="0"/>
          </a:p>
        </p:txBody>
      </p:sp>
    </p:spTree>
    <p:extLst>
      <p:ext uri="{BB962C8B-B14F-4D97-AF65-F5344CB8AC3E}">
        <p14:creationId xmlns:p14="http://schemas.microsoft.com/office/powerpoint/2010/main" val="13642527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only</a:t>
            </a:r>
            <a:r>
              <a:rPr lang="en-US" baseline="0" noProof="0" dirty="0"/>
              <a:t> thing that’s left is the visibility – if we just interpolate the lighting between the probes the lighting will bleed through walls – you’ll lighting from the outside in the insides and vice versa. So our solution is to augment the probes with some visibility information to limit their influence. For each probe, we store a triangular depth map that stores the </a:t>
            </a:r>
            <a:r>
              <a:rPr lang="en-US" baseline="0" noProof="0" dirty="0" err="1"/>
              <a:t>barycentrics</a:t>
            </a:r>
            <a:r>
              <a:rPr lang="en-US" baseline="0" noProof="0" dirty="0"/>
              <a:t> of the first intersection on the ray to the opposite triangle</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55</a:t>
            </a:fld>
            <a:endParaRPr lang="en-US" dirty="0"/>
          </a:p>
        </p:txBody>
      </p:sp>
    </p:spTree>
    <p:extLst>
      <p:ext uri="{BB962C8B-B14F-4D97-AF65-F5344CB8AC3E}">
        <p14:creationId xmlns:p14="http://schemas.microsoft.com/office/powerpoint/2010/main" val="27481794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is an graphical</a:t>
            </a:r>
            <a:r>
              <a:rPr lang="en-US" baseline="0" noProof="0" dirty="0"/>
              <a:t> </a:t>
            </a:r>
            <a:r>
              <a:rPr lang="en-US" noProof="0" dirty="0"/>
              <a:t>example,</a:t>
            </a:r>
            <a:r>
              <a:rPr lang="en-US" baseline="0" noProof="0" dirty="0"/>
              <a:t> looking a the probe on the left, we shoot a ray towards opposite face of the </a:t>
            </a:r>
            <a:r>
              <a:rPr lang="en-US" baseline="0" noProof="0" dirty="0" err="1"/>
              <a:t>tet</a:t>
            </a:r>
            <a:r>
              <a:rPr lang="en-US" baseline="0" noProof="0" dirty="0"/>
              <a:t>, it </a:t>
            </a:r>
            <a:r>
              <a:rPr lang="en-US" baseline="0" noProof="0" dirty="0" err="1"/>
              <a:t>doesnt</a:t>
            </a:r>
            <a:r>
              <a:rPr lang="en-US" baseline="0" noProof="0" dirty="0"/>
              <a:t> hit anything so we store 1.0</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56</a:t>
            </a:fld>
            <a:endParaRPr lang="en-US" dirty="0"/>
          </a:p>
        </p:txBody>
      </p:sp>
    </p:spTree>
    <p:extLst>
      <p:ext uri="{BB962C8B-B14F-4D97-AF65-F5344CB8AC3E}">
        <p14:creationId xmlns:p14="http://schemas.microsoft.com/office/powerpoint/2010/main" val="14519791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We shoot another</a:t>
            </a:r>
            <a:r>
              <a:rPr lang="en-US" baseline="0" noProof="0" dirty="0"/>
              <a:t> ray, it hits something, so at that location we store something like 0.6</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57</a:t>
            </a:fld>
            <a:endParaRPr lang="en-US" dirty="0"/>
          </a:p>
        </p:txBody>
      </p:sp>
    </p:spTree>
    <p:extLst>
      <p:ext uri="{BB962C8B-B14F-4D97-AF65-F5344CB8AC3E}">
        <p14:creationId xmlns:p14="http://schemas.microsoft.com/office/powerpoint/2010/main" val="2467098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And we end up with</a:t>
            </a:r>
            <a:r>
              <a:rPr lang="en-US" baseline="0" noProof="0" dirty="0"/>
              <a:t> that triangular depth map. We store 15 values, with 8 bits of precision, so total everything fits into 4DWORD</a:t>
            </a:r>
            <a:r>
              <a:rPr lang="pl-PL" baseline="0" noProof="0" dirty="0"/>
              <a:t>s</a:t>
            </a:r>
            <a:r>
              <a:rPr lang="en-US" baseline="0" noProof="0" dirty="0"/>
              <a:t>. And the precision, even though it might sound low, is actually more than enough – we get like 2 bits per unit on the finest subdivision level – and our unit is around 1inch.</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58</a:t>
            </a:fld>
            <a:endParaRPr lang="en-US" dirty="0"/>
          </a:p>
        </p:txBody>
      </p:sp>
    </p:spTree>
    <p:extLst>
      <p:ext uri="{BB962C8B-B14F-4D97-AF65-F5344CB8AC3E}">
        <p14:creationId xmlns:p14="http://schemas.microsoft.com/office/powerpoint/2010/main" val="24431887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is the code to access that data from</a:t>
            </a:r>
            <a:r>
              <a:rPr lang="en-US" baseline="0" noProof="0" dirty="0"/>
              <a:t> those 4 </a:t>
            </a:r>
            <a:r>
              <a:rPr lang="en-US" baseline="0" noProof="0" dirty="0" err="1"/>
              <a:t>dwords</a:t>
            </a:r>
            <a:r>
              <a:rPr lang="en-US" baseline="0" noProof="0" dirty="0"/>
              <a:t> based on the </a:t>
            </a:r>
            <a:r>
              <a:rPr lang="en-US" baseline="0" noProof="0" dirty="0" err="1"/>
              <a:t>barycentrics</a:t>
            </a:r>
            <a:r>
              <a:rPr lang="en-US" noProof="0" dirty="0"/>
              <a:t>, really simple, you can go through that after</a:t>
            </a:r>
          </a:p>
        </p:txBody>
      </p:sp>
      <p:sp>
        <p:nvSpPr>
          <p:cNvPr id="4" name="Slide Number Placeholder 3"/>
          <p:cNvSpPr>
            <a:spLocks noGrp="1"/>
          </p:cNvSpPr>
          <p:nvPr>
            <p:ph type="sldNum" sz="quarter" idx="10"/>
          </p:nvPr>
        </p:nvSpPr>
        <p:spPr/>
        <p:txBody>
          <a:bodyPr/>
          <a:lstStyle/>
          <a:p>
            <a:fld id="{3E173EE1-EAA1-454D-8A69-5790FB31B2D0}" type="slidenum">
              <a:rPr lang="en-US" smtClean="0"/>
              <a:t>59</a:t>
            </a:fld>
            <a:endParaRPr lang="en-US"/>
          </a:p>
        </p:txBody>
      </p:sp>
    </p:spTree>
    <p:extLst>
      <p:ext uri="{BB962C8B-B14F-4D97-AF65-F5344CB8AC3E}">
        <p14:creationId xmlns:p14="http://schemas.microsoft.com/office/powerpoint/2010/main" val="31768085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runtime part is fairly straightforward</a:t>
            </a:r>
            <a:r>
              <a:rPr lang="en-US" baseline="0" noProof="0" dirty="0"/>
              <a:t> again – </a:t>
            </a:r>
            <a:r>
              <a:rPr lang="en-US" baseline="0" noProof="0" dirty="0" err="1"/>
              <a:t>async</a:t>
            </a:r>
            <a:r>
              <a:rPr lang="en-US" baseline="0" noProof="0" dirty="0"/>
              <a:t> running somewhere in the background early in the frame. We bootstrap the tetrahedron lookup with a </a:t>
            </a:r>
            <a:r>
              <a:rPr lang="en-US" baseline="0" noProof="0" dirty="0" err="1"/>
              <a:t>tet</a:t>
            </a:r>
            <a:r>
              <a:rPr lang="en-US" baseline="0" noProof="0" dirty="0"/>
              <a:t> index used in previous frame or if it’s not </a:t>
            </a:r>
            <a:r>
              <a:rPr lang="en-US" baseline="0" noProof="0" dirty="0" err="1"/>
              <a:t>availble</a:t>
            </a:r>
            <a:r>
              <a:rPr lang="en-US" baseline="0" noProof="0" dirty="0"/>
              <a:t> we have a fallback start </a:t>
            </a:r>
            <a:r>
              <a:rPr lang="en-US" baseline="0" noProof="0" dirty="0" err="1"/>
              <a:t>tet</a:t>
            </a:r>
            <a:r>
              <a:rPr lang="en-US" baseline="0" noProof="0" dirty="0"/>
              <a:t> in a data structure used for other purposes – we piggybacked on that. The search is a simple walk through the tests, evaluating the </a:t>
            </a:r>
            <a:r>
              <a:rPr lang="en-US" baseline="0" noProof="0" dirty="0" err="1"/>
              <a:t>barycentrics</a:t>
            </a:r>
            <a:r>
              <a:rPr lang="en-US" baseline="0" noProof="0" dirty="0"/>
              <a:t> until they are in 0-1 range – just like Robert described. Once we get to the proper </a:t>
            </a:r>
            <a:r>
              <a:rPr lang="en-US" baseline="0" noProof="0" dirty="0" err="1"/>
              <a:t>tet</a:t>
            </a:r>
            <a:r>
              <a:rPr lang="en-US" baseline="0" noProof="0" dirty="0"/>
              <a:t>, we grab the lighting, evaluate the visibility of the probes, interpolate and write out the result</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60</a:t>
            </a:fld>
            <a:endParaRPr lang="en-US"/>
          </a:p>
        </p:txBody>
      </p:sp>
    </p:spTree>
    <p:extLst>
      <p:ext uri="{BB962C8B-B14F-4D97-AF65-F5344CB8AC3E}">
        <p14:creationId xmlns:p14="http://schemas.microsoft.com/office/powerpoint/2010/main" val="3090356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Few notes: we ended up using some slight temporal filtering on the outpu</a:t>
            </a:r>
            <a:r>
              <a:rPr lang="en-US" baseline="0" noProof="0" dirty="0"/>
              <a:t>t lighting – fast moving objects can flicker in some cases without it. </a:t>
            </a:r>
          </a:p>
          <a:p>
            <a:r>
              <a:rPr lang="en-US" baseline="0" noProof="0" dirty="0"/>
              <a:t>Target number of probes per level is around 100k, it all takes around 60 MB total – a lot of that data is actually visibility information, which could be compressed in some simple ways, but we never got to that. The lookups take on the order of 0.2-0.4ms, but it’s only a handful of </a:t>
            </a:r>
            <a:r>
              <a:rPr lang="en-US" baseline="0" noProof="0" dirty="0" err="1"/>
              <a:t>wavefronts</a:t>
            </a:r>
            <a:r>
              <a:rPr lang="en-US" baseline="0" noProof="0" dirty="0"/>
              <a:t>, so when run on </a:t>
            </a:r>
            <a:r>
              <a:rPr lang="en-US" baseline="0" noProof="0" dirty="0" err="1"/>
              <a:t>async</a:t>
            </a:r>
            <a:r>
              <a:rPr lang="en-US" baseline="0" noProof="0" dirty="0"/>
              <a:t> pipe, they just hide somewhere and are virtually free.</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61</a:t>
            </a:fld>
            <a:endParaRPr lang="en-US"/>
          </a:p>
        </p:txBody>
      </p:sp>
    </p:spTree>
    <p:extLst>
      <p:ext uri="{BB962C8B-B14F-4D97-AF65-F5344CB8AC3E}">
        <p14:creationId xmlns:p14="http://schemas.microsoft.com/office/powerpoint/2010/main" val="19505952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things we do in our baking pipeline that I am not going to talk about here. I will just focus on how we sample lighting for the new data Michal talked about (</a:t>
            </a:r>
            <a:r>
              <a:rPr lang="en-US" dirty="0" err="1"/>
              <a:t>lightgrid</a:t>
            </a:r>
            <a:r>
              <a:rPr lang="en-US" dirty="0"/>
              <a:t> and static models with decoupled visibility), how we “de-ring” spherical harmonics and discuss lightmap encodings and the algorithm we use to project into AHD.</a:t>
            </a:r>
          </a:p>
        </p:txBody>
      </p:sp>
      <p:sp>
        <p:nvSpPr>
          <p:cNvPr id="4" name="Slide Number Placeholder 3"/>
          <p:cNvSpPr>
            <a:spLocks noGrp="1"/>
          </p:cNvSpPr>
          <p:nvPr>
            <p:ph type="sldNum" sz="quarter" idx="10"/>
          </p:nvPr>
        </p:nvSpPr>
        <p:spPr/>
        <p:txBody>
          <a:bodyPr/>
          <a:lstStyle/>
          <a:p>
            <a:fld id="{3E173EE1-EAA1-454D-8A69-5790FB31B2D0}" type="slidenum">
              <a:rPr lang="en-US" smtClean="0"/>
              <a:t>63</a:t>
            </a:fld>
            <a:endParaRPr lang="en-US"/>
          </a:p>
        </p:txBody>
      </p:sp>
    </p:spTree>
    <p:extLst>
      <p:ext uri="{BB962C8B-B14F-4D97-AF65-F5344CB8AC3E}">
        <p14:creationId xmlns:p14="http://schemas.microsoft.com/office/powerpoint/2010/main" val="30068611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potential basis functions that can be used to encode lightmaps. We have investigated several of them, but ended up using AHD. The one we considered the most carefully was the H-Basis, which is equivalent to least squares projecting quadratic spherical harmonics to linear spherical harmonics over the hemisphere.</a:t>
            </a:r>
          </a:p>
          <a:p>
            <a:endParaRPr lang="en-US" dirty="0"/>
          </a:p>
          <a:p>
            <a:r>
              <a:rPr lang="en-US" dirty="0"/>
              <a:t>One new family of basis functions we looked at is a generalization of the H-basis. If you take any set of basis functions, say spherical harmonics, you can build the Gramm matrix over a domain (integral of pair of basis functions over the domain – hemisphere in our case, orthogonal basis have an identity Gramm matrix) and take it’s eigen vectors. The linear combination from the coefficients of each eigen vector represents a new basis function (some of quadratics for example), and using K of them you can do better than the H basis in general.</a:t>
            </a:r>
          </a:p>
        </p:txBody>
      </p:sp>
      <p:sp>
        <p:nvSpPr>
          <p:cNvPr id="4" name="Slide Number Placeholder 3"/>
          <p:cNvSpPr>
            <a:spLocks noGrp="1"/>
          </p:cNvSpPr>
          <p:nvPr>
            <p:ph type="sldNum" sz="quarter" idx="10"/>
          </p:nvPr>
        </p:nvSpPr>
        <p:spPr/>
        <p:txBody>
          <a:bodyPr/>
          <a:lstStyle/>
          <a:p>
            <a:fld id="{3E173EE1-EAA1-454D-8A69-5790FB31B2D0}" type="slidenum">
              <a:rPr lang="en-US" smtClean="0"/>
              <a:t>64</a:t>
            </a:fld>
            <a:endParaRPr lang="en-US"/>
          </a:p>
        </p:txBody>
      </p:sp>
    </p:spTree>
    <p:extLst>
      <p:ext uri="{BB962C8B-B14F-4D97-AF65-F5344CB8AC3E}">
        <p14:creationId xmlns:p14="http://schemas.microsoft.com/office/powerpoint/2010/main" val="3668852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is</a:t>
            </a:r>
            <a:r>
              <a:rPr lang="en-US" baseline="0" noProof="0" dirty="0"/>
              <a:t> an example scene rendered with just the indirect lighting</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6</a:t>
            </a:fld>
            <a:endParaRPr lang="en-US"/>
          </a:p>
        </p:txBody>
      </p:sp>
    </p:spTree>
    <p:extLst>
      <p:ext uri="{BB962C8B-B14F-4D97-AF65-F5344CB8AC3E}">
        <p14:creationId xmlns:p14="http://schemas.microsoft.com/office/powerpoint/2010/main" val="28637195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quadratic spherical harmonics, impractical, but the input for all the other basis. This lighting environment has a mix of directions, which makes it a tough case for AHD.</a:t>
            </a:r>
          </a:p>
        </p:txBody>
      </p:sp>
      <p:sp>
        <p:nvSpPr>
          <p:cNvPr id="4" name="Slide Number Placeholder 3"/>
          <p:cNvSpPr>
            <a:spLocks noGrp="1"/>
          </p:cNvSpPr>
          <p:nvPr>
            <p:ph type="sldNum" sz="quarter" idx="10"/>
          </p:nvPr>
        </p:nvSpPr>
        <p:spPr/>
        <p:txBody>
          <a:bodyPr/>
          <a:lstStyle/>
          <a:p>
            <a:fld id="{3E173EE1-EAA1-454D-8A69-5790FB31B2D0}" type="slidenum">
              <a:rPr lang="en-US" smtClean="0"/>
              <a:t>65</a:t>
            </a:fld>
            <a:endParaRPr lang="en-US"/>
          </a:p>
        </p:txBody>
      </p:sp>
    </p:spTree>
    <p:extLst>
      <p:ext uri="{BB962C8B-B14F-4D97-AF65-F5344CB8AC3E}">
        <p14:creationId xmlns:p14="http://schemas.microsoft.com/office/powerpoint/2010/main" val="26906817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AHD has high contrast, the strong shadow terminator is obvious on the bottom of this image. This makes normal maps have higher contrast, and is something our lighters like. Since it only has a single direction, it can struggle with color bleeding if they are from different directions.</a:t>
            </a:r>
          </a:p>
        </p:txBody>
      </p:sp>
      <p:sp>
        <p:nvSpPr>
          <p:cNvPr id="4" name="Slide Number Placeholder 3"/>
          <p:cNvSpPr>
            <a:spLocks noGrp="1"/>
          </p:cNvSpPr>
          <p:nvPr>
            <p:ph type="sldNum" sz="quarter" idx="10"/>
          </p:nvPr>
        </p:nvSpPr>
        <p:spPr/>
        <p:txBody>
          <a:bodyPr/>
          <a:lstStyle/>
          <a:p>
            <a:fld id="{3E173EE1-EAA1-454D-8A69-5790FB31B2D0}" type="slidenum">
              <a:rPr lang="en-US" smtClean="0"/>
              <a:t>66</a:t>
            </a:fld>
            <a:endParaRPr lang="en-US"/>
          </a:p>
        </p:txBody>
      </p:sp>
    </p:spTree>
    <p:extLst>
      <p:ext uri="{BB962C8B-B14F-4D97-AF65-F5344CB8AC3E}">
        <p14:creationId xmlns:p14="http://schemas.microsoft.com/office/powerpoint/2010/main" val="39058557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Linear SH without any least squares projection can ring (the red coloring is ringing), and it is a lot flatter than AHD/SH3.</a:t>
            </a:r>
          </a:p>
        </p:txBody>
      </p:sp>
      <p:sp>
        <p:nvSpPr>
          <p:cNvPr id="4" name="Slide Number Placeholder 3"/>
          <p:cNvSpPr>
            <a:spLocks noGrp="1"/>
          </p:cNvSpPr>
          <p:nvPr>
            <p:ph type="sldNum" sz="quarter" idx="10"/>
          </p:nvPr>
        </p:nvSpPr>
        <p:spPr/>
        <p:txBody>
          <a:bodyPr/>
          <a:lstStyle/>
          <a:p>
            <a:fld id="{3E173EE1-EAA1-454D-8A69-5790FB31B2D0}" type="slidenum">
              <a:rPr lang="en-US" smtClean="0"/>
              <a:t>67</a:t>
            </a:fld>
            <a:endParaRPr lang="en-US"/>
          </a:p>
        </p:txBody>
      </p:sp>
    </p:spTree>
    <p:extLst>
      <p:ext uri="{BB962C8B-B14F-4D97-AF65-F5344CB8AC3E}">
        <p14:creationId xmlns:p14="http://schemas.microsoft.com/office/powerpoint/2010/main" val="33494515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Hbasis</a:t>
            </a:r>
            <a:r>
              <a:rPr lang="en-US" dirty="0"/>
              <a:t> is flatter than  AHD, it can  ring (de-ringed in this example, which looses directional contrast.)</a:t>
            </a:r>
          </a:p>
        </p:txBody>
      </p:sp>
      <p:sp>
        <p:nvSpPr>
          <p:cNvPr id="4" name="Slide Number Placeholder 3"/>
          <p:cNvSpPr>
            <a:spLocks noGrp="1"/>
          </p:cNvSpPr>
          <p:nvPr>
            <p:ph type="sldNum" sz="quarter" idx="10"/>
          </p:nvPr>
        </p:nvSpPr>
        <p:spPr/>
        <p:txBody>
          <a:bodyPr/>
          <a:lstStyle/>
          <a:p>
            <a:fld id="{3E173EE1-EAA1-454D-8A69-5790FB31B2D0}" type="slidenum">
              <a:rPr lang="en-US" smtClean="0"/>
              <a:t>68</a:t>
            </a:fld>
            <a:endParaRPr lang="en-US"/>
          </a:p>
        </p:txBody>
      </p:sp>
    </p:spTree>
    <p:extLst>
      <p:ext uri="{BB962C8B-B14F-4D97-AF65-F5344CB8AC3E}">
        <p14:creationId xmlns:p14="http://schemas.microsoft.com/office/powerpoint/2010/main" val="21330153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a:t>
            </a:r>
            <a:r>
              <a:rPr lang="en-US" dirty="0" err="1"/>
              <a:t>hbasis</a:t>
            </a:r>
            <a:r>
              <a:rPr lang="en-US" dirty="0"/>
              <a:t> without de-ringing, which has more contrast but also can go slightly negative. It might be you can window less aggressively (the windowing algorithm employed only changes the non local Z functions and guarantees that the function is strictly positive.)</a:t>
            </a:r>
          </a:p>
        </p:txBody>
      </p:sp>
      <p:sp>
        <p:nvSpPr>
          <p:cNvPr id="4" name="Slide Number Placeholder 3"/>
          <p:cNvSpPr>
            <a:spLocks noGrp="1"/>
          </p:cNvSpPr>
          <p:nvPr>
            <p:ph type="sldNum" sz="quarter" idx="10"/>
          </p:nvPr>
        </p:nvSpPr>
        <p:spPr/>
        <p:txBody>
          <a:bodyPr/>
          <a:lstStyle/>
          <a:p>
            <a:fld id="{3E173EE1-EAA1-454D-8A69-5790FB31B2D0}" type="slidenum">
              <a:rPr lang="en-US" smtClean="0"/>
              <a:t>69</a:t>
            </a:fld>
            <a:endParaRPr lang="en-US"/>
          </a:p>
        </p:txBody>
      </p:sp>
    </p:spTree>
    <p:extLst>
      <p:ext uri="{BB962C8B-B14F-4D97-AF65-F5344CB8AC3E}">
        <p14:creationId xmlns:p14="http://schemas.microsoft.com/office/powerpoint/2010/main" val="3239882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it is with windowing again.</a:t>
            </a:r>
          </a:p>
        </p:txBody>
      </p:sp>
      <p:sp>
        <p:nvSpPr>
          <p:cNvPr id="4" name="Slide Number Placeholder 3"/>
          <p:cNvSpPr>
            <a:spLocks noGrp="1"/>
          </p:cNvSpPr>
          <p:nvPr>
            <p:ph type="sldNum" sz="quarter" idx="10"/>
          </p:nvPr>
        </p:nvSpPr>
        <p:spPr/>
        <p:txBody>
          <a:bodyPr/>
          <a:lstStyle/>
          <a:p>
            <a:fld id="{3E173EE1-EAA1-454D-8A69-5790FB31B2D0}" type="slidenum">
              <a:rPr lang="en-US" smtClean="0"/>
              <a:t>70</a:t>
            </a:fld>
            <a:endParaRPr lang="en-US"/>
          </a:p>
        </p:txBody>
      </p:sp>
    </p:spTree>
    <p:extLst>
      <p:ext uri="{BB962C8B-B14F-4D97-AF65-F5344CB8AC3E}">
        <p14:creationId xmlns:p14="http://schemas.microsoft.com/office/powerpoint/2010/main" val="37143050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AHD for comparison.</a:t>
            </a:r>
          </a:p>
        </p:txBody>
      </p:sp>
      <p:sp>
        <p:nvSpPr>
          <p:cNvPr id="4" name="Slide Number Placeholder 3"/>
          <p:cNvSpPr>
            <a:spLocks noGrp="1"/>
          </p:cNvSpPr>
          <p:nvPr>
            <p:ph type="sldNum" sz="quarter" idx="10"/>
          </p:nvPr>
        </p:nvSpPr>
        <p:spPr/>
        <p:txBody>
          <a:bodyPr/>
          <a:lstStyle/>
          <a:p>
            <a:fld id="{3E173EE1-EAA1-454D-8A69-5790FB31B2D0}" type="slidenum">
              <a:rPr lang="en-US" smtClean="0"/>
              <a:t>71</a:t>
            </a:fld>
            <a:endParaRPr lang="en-US"/>
          </a:p>
        </p:txBody>
      </p:sp>
    </p:spTree>
    <p:extLst>
      <p:ext uri="{BB962C8B-B14F-4D97-AF65-F5344CB8AC3E}">
        <p14:creationId xmlns:p14="http://schemas.microsoft.com/office/powerpoint/2010/main" val="26739142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first 3 eigen basis vectors, this is less memory than H-basis (3 basis functions vs. 4), but you would need to implement a de-ringer.</a:t>
            </a:r>
          </a:p>
        </p:txBody>
      </p:sp>
      <p:sp>
        <p:nvSpPr>
          <p:cNvPr id="4" name="Slide Number Placeholder 3"/>
          <p:cNvSpPr>
            <a:spLocks noGrp="1"/>
          </p:cNvSpPr>
          <p:nvPr>
            <p:ph type="sldNum" sz="quarter" idx="10"/>
          </p:nvPr>
        </p:nvSpPr>
        <p:spPr/>
        <p:txBody>
          <a:bodyPr/>
          <a:lstStyle/>
          <a:p>
            <a:fld id="{3E173EE1-EAA1-454D-8A69-5790FB31B2D0}" type="slidenum">
              <a:rPr lang="en-US" smtClean="0"/>
              <a:t>72</a:t>
            </a:fld>
            <a:endParaRPr lang="en-US"/>
          </a:p>
        </p:txBody>
      </p:sp>
    </p:spTree>
    <p:extLst>
      <p:ext uri="{BB962C8B-B14F-4D97-AF65-F5344CB8AC3E}">
        <p14:creationId xmlns:p14="http://schemas.microsoft.com/office/powerpoint/2010/main" val="34018705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4 eigen vectors, same memory as h-basis, but better directionality, and also would need a de-ringer.</a:t>
            </a:r>
          </a:p>
        </p:txBody>
      </p:sp>
      <p:sp>
        <p:nvSpPr>
          <p:cNvPr id="4" name="Slide Number Placeholder 3"/>
          <p:cNvSpPr>
            <a:spLocks noGrp="1"/>
          </p:cNvSpPr>
          <p:nvPr>
            <p:ph type="sldNum" sz="quarter" idx="10"/>
          </p:nvPr>
        </p:nvSpPr>
        <p:spPr/>
        <p:txBody>
          <a:bodyPr/>
          <a:lstStyle/>
          <a:p>
            <a:fld id="{3E173EE1-EAA1-454D-8A69-5790FB31B2D0}" type="slidenum">
              <a:rPr lang="en-US" smtClean="0"/>
              <a:t>73</a:t>
            </a:fld>
            <a:endParaRPr lang="en-US"/>
          </a:p>
        </p:txBody>
      </p:sp>
    </p:spTree>
    <p:extLst>
      <p:ext uri="{BB962C8B-B14F-4D97-AF65-F5344CB8AC3E}">
        <p14:creationId xmlns:p14="http://schemas.microsoft.com/office/powerpoint/2010/main" val="10466103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ended up going with AHD, while they can have interpolation issues, they are inexpensive, and have high contrast with normal maps. You still have to determine how to projection lighting in them.</a:t>
            </a:r>
          </a:p>
        </p:txBody>
      </p:sp>
      <p:sp>
        <p:nvSpPr>
          <p:cNvPr id="4" name="Slide Number Placeholder 3"/>
          <p:cNvSpPr>
            <a:spLocks noGrp="1"/>
          </p:cNvSpPr>
          <p:nvPr>
            <p:ph type="sldNum" sz="quarter" idx="10"/>
          </p:nvPr>
        </p:nvSpPr>
        <p:spPr/>
        <p:txBody>
          <a:bodyPr/>
          <a:lstStyle/>
          <a:p>
            <a:fld id="{3E173EE1-EAA1-454D-8A69-5790FB31B2D0}" type="slidenum">
              <a:rPr lang="en-US" smtClean="0"/>
              <a:t>74</a:t>
            </a:fld>
            <a:endParaRPr lang="en-US"/>
          </a:p>
        </p:txBody>
      </p:sp>
    </p:spTree>
    <p:extLst>
      <p:ext uri="{BB962C8B-B14F-4D97-AF65-F5344CB8AC3E}">
        <p14:creationId xmlns:p14="http://schemas.microsoft.com/office/powerpoint/2010/main" val="3447458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is just the </a:t>
            </a:r>
            <a:r>
              <a:rPr lang="en-US" noProof="0" dirty="0" err="1"/>
              <a:t>lightmapped</a:t>
            </a:r>
            <a:r>
              <a:rPr lang="en-US" noProof="0" dirty="0"/>
              <a:t> objects</a:t>
            </a:r>
            <a:r>
              <a:rPr lang="en-US" baseline="0" noProof="0" dirty="0"/>
              <a:t> – so as you can see only the big, base geometry</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7</a:t>
            </a:fld>
            <a:endParaRPr lang="en-US"/>
          </a:p>
        </p:txBody>
      </p:sp>
    </p:spTree>
    <p:extLst>
      <p:ext uri="{BB962C8B-B14F-4D97-AF65-F5344CB8AC3E}">
        <p14:creationId xmlns:p14="http://schemas.microsoft.com/office/powerpoint/2010/main" val="2679075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bake we generate world space SH data (3</a:t>
            </a:r>
            <a:r>
              <a:rPr lang="en-US" baseline="30000" dirty="0"/>
              <a:t>rd</a:t>
            </a:r>
            <a:r>
              <a:rPr lang="en-US" dirty="0"/>
              <a:t> order for lightmaps, 4</a:t>
            </a:r>
            <a:r>
              <a:rPr lang="en-US" baseline="30000" dirty="0"/>
              <a:t>th</a:t>
            </a:r>
            <a:r>
              <a:rPr lang="en-US" dirty="0"/>
              <a:t> order for models), and project into AHD at two spots. In the vertex </a:t>
            </a:r>
            <a:r>
              <a:rPr lang="en-US" dirty="0" err="1"/>
              <a:t>shaders</a:t>
            </a:r>
            <a:r>
              <a:rPr lang="en-US" dirty="0"/>
              <a:t> when using decoupled visibility (after multiplying with self-vis) and during the bake with additional constraints that I will describe next.</a:t>
            </a:r>
          </a:p>
          <a:p>
            <a:endParaRPr lang="en-US" dirty="0"/>
          </a:p>
          <a:p>
            <a:r>
              <a:rPr lang="en-US" dirty="0"/>
              <a:t>AHD can struggle if the </a:t>
            </a:r>
            <a:r>
              <a:rPr lang="en-US" dirty="0" err="1"/>
              <a:t>hilite</a:t>
            </a:r>
            <a:r>
              <a:rPr lang="en-US" dirty="0"/>
              <a:t> direction changes quickly. This mostly happens with lights that bake direct lighting into the lightmaps. There is an option to filter the optimal linear direction before AHD fitting that helps this, but was only used on a couple of maps.</a:t>
            </a:r>
          </a:p>
        </p:txBody>
      </p:sp>
      <p:sp>
        <p:nvSpPr>
          <p:cNvPr id="4" name="Slide Number Placeholder 3"/>
          <p:cNvSpPr>
            <a:spLocks noGrp="1"/>
          </p:cNvSpPr>
          <p:nvPr>
            <p:ph type="sldNum" sz="quarter" idx="10"/>
          </p:nvPr>
        </p:nvSpPr>
        <p:spPr/>
        <p:txBody>
          <a:bodyPr/>
          <a:lstStyle/>
          <a:p>
            <a:fld id="{3E173EE1-EAA1-454D-8A69-5790FB31B2D0}" type="slidenum">
              <a:rPr lang="en-US" smtClean="0"/>
              <a:t>75</a:t>
            </a:fld>
            <a:endParaRPr lang="en-US"/>
          </a:p>
        </p:txBody>
      </p:sp>
    </p:spTree>
    <p:extLst>
      <p:ext uri="{BB962C8B-B14F-4D97-AF65-F5344CB8AC3E}">
        <p14:creationId xmlns:p14="http://schemas.microsoft.com/office/powerpoint/2010/main" val="17929231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derivation in the unconstrained case, and is what we use going from vertex to pixel </a:t>
            </a:r>
            <a:r>
              <a:rPr lang="en-US" dirty="0" err="1"/>
              <a:t>shaders</a:t>
            </a:r>
            <a:r>
              <a:rPr lang="en-US" dirty="0"/>
              <a:t>. You can go through the math off-line, it’s just here for completeness.</a:t>
            </a:r>
          </a:p>
        </p:txBody>
      </p:sp>
      <p:sp>
        <p:nvSpPr>
          <p:cNvPr id="4" name="Slide Number Placeholder 3"/>
          <p:cNvSpPr>
            <a:spLocks noGrp="1"/>
          </p:cNvSpPr>
          <p:nvPr>
            <p:ph type="sldNum" sz="quarter" idx="10"/>
          </p:nvPr>
        </p:nvSpPr>
        <p:spPr/>
        <p:txBody>
          <a:bodyPr/>
          <a:lstStyle/>
          <a:p>
            <a:fld id="{3E173EE1-EAA1-454D-8A69-5790FB31B2D0}" type="slidenum">
              <a:rPr lang="en-US" smtClean="0"/>
              <a:t>76</a:t>
            </a:fld>
            <a:endParaRPr lang="en-US"/>
          </a:p>
        </p:txBody>
      </p:sp>
    </p:spTree>
    <p:extLst>
      <p:ext uri="{BB962C8B-B14F-4D97-AF65-F5344CB8AC3E}">
        <p14:creationId xmlns:p14="http://schemas.microsoft.com/office/powerpoint/2010/main" val="4028628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AHD stands for Ambient </a:t>
            </a:r>
            <a:r>
              <a:rPr lang="en-US" dirty="0" err="1"/>
              <a:t>Hilite</a:t>
            </a:r>
            <a:r>
              <a:rPr lang="en-US" dirty="0"/>
              <a:t> Direction. It is a simple model – just a directional and ambient light at each </a:t>
            </a:r>
            <a:r>
              <a:rPr lang="en-US" dirty="0" err="1"/>
              <a:t>texel</a:t>
            </a:r>
            <a:r>
              <a:rPr lang="en-US" dirty="0"/>
              <a:t>.</a:t>
            </a:r>
          </a:p>
          <a:p>
            <a:endParaRPr lang="en-US" dirty="0"/>
          </a:p>
          <a:p>
            <a:r>
              <a:rPr lang="en-US" dirty="0"/>
              <a:t>For our lightmaps the solver we used is a bit more sophisticated. If there is no normal map, we want to preserve scalar irradiance – so the fit is invariant to that.</a:t>
            </a:r>
          </a:p>
          <a:p>
            <a:endParaRPr lang="en-US" dirty="0"/>
          </a:p>
          <a:p>
            <a:r>
              <a:rPr lang="en-US" dirty="0"/>
              <a:t>We also want to force the ambient and </a:t>
            </a:r>
            <a:r>
              <a:rPr lang="en-US" dirty="0" err="1"/>
              <a:t>hilite</a:t>
            </a:r>
            <a:r>
              <a:rPr lang="en-US" dirty="0"/>
              <a:t> colors to be non-negative.</a:t>
            </a:r>
          </a:p>
        </p:txBody>
      </p:sp>
      <p:sp>
        <p:nvSpPr>
          <p:cNvPr id="4" name="Slide Number Placeholder 3"/>
          <p:cNvSpPr>
            <a:spLocks noGrp="1"/>
          </p:cNvSpPr>
          <p:nvPr>
            <p:ph type="sldNum" sz="quarter" idx="10"/>
          </p:nvPr>
        </p:nvSpPr>
        <p:spPr/>
        <p:txBody>
          <a:bodyPr/>
          <a:lstStyle/>
          <a:p>
            <a:fld id="{3E173EE1-EAA1-454D-8A69-5790FB31B2D0}" type="slidenum">
              <a:rPr lang="en-US" smtClean="0"/>
              <a:t>77</a:t>
            </a:fld>
            <a:endParaRPr lang="en-US"/>
          </a:p>
        </p:txBody>
      </p:sp>
    </p:spTree>
    <p:extLst>
      <p:ext uri="{BB962C8B-B14F-4D97-AF65-F5344CB8AC3E}">
        <p14:creationId xmlns:p14="http://schemas.microsoft.com/office/powerpoint/2010/main" val="16613042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the space of all ambient/</a:t>
            </a:r>
            <a:r>
              <a:rPr lang="en-US" dirty="0" err="1"/>
              <a:t>hilite</a:t>
            </a:r>
            <a:r>
              <a:rPr lang="en-US" dirty="0"/>
              <a:t> colors, we can build some intuition about how to solve using this constraint equation.</a:t>
            </a:r>
          </a:p>
          <a:p>
            <a:endParaRPr lang="en-US" dirty="0"/>
          </a:p>
          <a:p>
            <a:r>
              <a:rPr lang="en-US" dirty="0"/>
              <a:t>On the left we have ambient </a:t>
            </a:r>
            <a:r>
              <a:rPr lang="en-US" dirty="0" err="1"/>
              <a:t>hilite</a:t>
            </a:r>
            <a:r>
              <a:rPr lang="en-US" dirty="0"/>
              <a:t> space, and the color is the squared error with respect to the constraint. The black vector is the constraint axis.</a:t>
            </a:r>
          </a:p>
          <a:p>
            <a:endParaRPr lang="en-US" dirty="0"/>
          </a:p>
          <a:p>
            <a:r>
              <a:rPr lang="en-US" dirty="0"/>
              <a:t>The equation on the right is the constrain equation. It’s a </a:t>
            </a:r>
            <a:r>
              <a:rPr lang="en-US" dirty="0" err="1"/>
              <a:t>simplematrix</a:t>
            </a:r>
            <a:r>
              <a:rPr lang="en-US" dirty="0"/>
              <a:t> that when multiplied by ambient/</a:t>
            </a:r>
            <a:r>
              <a:rPr lang="en-US" dirty="0" err="1"/>
              <a:t>hilite</a:t>
            </a:r>
            <a:r>
              <a:rPr lang="en-US" dirty="0"/>
              <a:t> colors, determines what outgoing radiance is for local Z.</a:t>
            </a:r>
          </a:p>
        </p:txBody>
      </p:sp>
      <p:sp>
        <p:nvSpPr>
          <p:cNvPr id="4" name="Slide Number Placeholder 3"/>
          <p:cNvSpPr>
            <a:spLocks noGrp="1"/>
          </p:cNvSpPr>
          <p:nvPr>
            <p:ph type="sldNum" sz="quarter" idx="10"/>
          </p:nvPr>
        </p:nvSpPr>
        <p:spPr/>
        <p:txBody>
          <a:bodyPr/>
          <a:lstStyle/>
          <a:p>
            <a:fld id="{3E173EE1-EAA1-454D-8A69-5790FB31B2D0}" type="slidenum">
              <a:rPr lang="en-US" smtClean="0"/>
              <a:t>78</a:t>
            </a:fld>
            <a:endParaRPr lang="en-US"/>
          </a:p>
        </p:txBody>
      </p:sp>
    </p:spTree>
    <p:extLst>
      <p:ext uri="{BB962C8B-B14F-4D97-AF65-F5344CB8AC3E}">
        <p14:creationId xmlns:p14="http://schemas.microsoft.com/office/powerpoint/2010/main" val="20476108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white vector is the null-space – given any point in AH space, moving along the null-space of the constraint results in the same radiance when evaluated in the normal direction.</a:t>
            </a:r>
          </a:p>
          <a:p>
            <a:endParaRPr lang="en-US" dirty="0"/>
          </a:p>
          <a:p>
            <a:r>
              <a:rPr lang="en-US" dirty="0"/>
              <a:t>The null space of the constraint is easily computed using SVD, and we can also solve the 1D </a:t>
            </a:r>
            <a:r>
              <a:rPr lang="en-US" dirty="0" err="1"/>
              <a:t>unnderconstrained</a:t>
            </a:r>
            <a:r>
              <a:rPr lang="en-US" dirty="0"/>
              <a:t> problem using the pseudo-inverse (multiply it by </a:t>
            </a:r>
            <a:r>
              <a:rPr lang="en-US" dirty="0" err="1"/>
              <a:t>Cz</a:t>
            </a:r>
            <a:r>
              <a:rPr lang="en-US" dirty="0"/>
              <a:t>.) The red point is this solution, which due to the minimum norm property of the SVD is always the point that satisfies the constraint and is closest to the origin.</a:t>
            </a:r>
          </a:p>
        </p:txBody>
      </p:sp>
      <p:sp>
        <p:nvSpPr>
          <p:cNvPr id="4" name="Slide Number Placeholder 3"/>
          <p:cNvSpPr>
            <a:spLocks noGrp="1"/>
          </p:cNvSpPr>
          <p:nvPr>
            <p:ph type="sldNum" sz="quarter" idx="10"/>
          </p:nvPr>
        </p:nvSpPr>
        <p:spPr/>
        <p:txBody>
          <a:bodyPr/>
          <a:lstStyle/>
          <a:p>
            <a:fld id="{3E173EE1-EAA1-454D-8A69-5790FB31B2D0}" type="slidenum">
              <a:rPr lang="en-US" smtClean="0"/>
              <a:t>79</a:t>
            </a:fld>
            <a:endParaRPr lang="en-US"/>
          </a:p>
        </p:txBody>
      </p:sp>
    </p:spTree>
    <p:extLst>
      <p:ext uri="{BB962C8B-B14F-4D97-AF65-F5344CB8AC3E}">
        <p14:creationId xmlns:p14="http://schemas.microsoft.com/office/powerpoint/2010/main" val="38099657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is a 1D parameterization of the points that satisfy the constraint, shown on the right. We want to now solve for a “z” coefficient that minimizes some other error.</a:t>
            </a:r>
          </a:p>
        </p:txBody>
      </p:sp>
      <p:sp>
        <p:nvSpPr>
          <p:cNvPr id="4" name="Slide Number Placeholder 3"/>
          <p:cNvSpPr>
            <a:spLocks noGrp="1"/>
          </p:cNvSpPr>
          <p:nvPr>
            <p:ph type="sldNum" sz="quarter" idx="10"/>
          </p:nvPr>
        </p:nvSpPr>
        <p:spPr/>
        <p:txBody>
          <a:bodyPr/>
          <a:lstStyle/>
          <a:p>
            <a:fld id="{3E173EE1-EAA1-454D-8A69-5790FB31B2D0}" type="slidenum">
              <a:rPr lang="en-US" smtClean="0"/>
              <a:t>80</a:t>
            </a:fld>
            <a:endParaRPr lang="en-US"/>
          </a:p>
        </p:txBody>
      </p:sp>
    </p:spTree>
    <p:extLst>
      <p:ext uri="{BB962C8B-B14F-4D97-AF65-F5344CB8AC3E}">
        <p14:creationId xmlns:p14="http://schemas.microsoft.com/office/powerpoint/2010/main" val="16114623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case, the other error we minimize is squared error integrated over the hemisphere of the lighting environment.</a:t>
            </a:r>
          </a:p>
          <a:p>
            <a:endParaRPr lang="en-US" dirty="0"/>
          </a:p>
          <a:p>
            <a:r>
              <a:rPr lang="en-US" dirty="0"/>
              <a:t>We visualize the error for this example, where blue is low error and red is high error.</a:t>
            </a:r>
          </a:p>
          <a:p>
            <a:endParaRPr lang="en-US" dirty="0"/>
          </a:p>
          <a:p>
            <a:r>
              <a:rPr lang="en-US" dirty="0"/>
              <a:t>This is just minimizing a 1D function, so is </a:t>
            </a:r>
            <a:r>
              <a:rPr lang="en-US" dirty="0" err="1"/>
              <a:t>straighgtforward</a:t>
            </a:r>
            <a:r>
              <a:rPr lang="en-US" dirty="0"/>
              <a:t>. You blow out </a:t>
            </a:r>
            <a:r>
              <a:rPr lang="en-US" dirty="0" err="1"/>
              <a:t>f_z</a:t>
            </a:r>
            <a:r>
              <a:rPr lang="en-US" dirty="0"/>
              <a:t> into SH, differentiate the error function with respect to z (the only DOF left) and solve for zero.</a:t>
            </a:r>
          </a:p>
        </p:txBody>
      </p:sp>
      <p:sp>
        <p:nvSpPr>
          <p:cNvPr id="4" name="Slide Number Placeholder 3"/>
          <p:cNvSpPr>
            <a:spLocks noGrp="1"/>
          </p:cNvSpPr>
          <p:nvPr>
            <p:ph type="sldNum" sz="quarter" idx="10"/>
          </p:nvPr>
        </p:nvSpPr>
        <p:spPr/>
        <p:txBody>
          <a:bodyPr/>
          <a:lstStyle/>
          <a:p>
            <a:fld id="{3E173EE1-EAA1-454D-8A69-5790FB31B2D0}" type="slidenum">
              <a:rPr lang="en-US" smtClean="0"/>
              <a:t>81</a:t>
            </a:fld>
            <a:endParaRPr lang="en-US"/>
          </a:p>
        </p:txBody>
      </p:sp>
    </p:spTree>
    <p:extLst>
      <p:ext uri="{BB962C8B-B14F-4D97-AF65-F5344CB8AC3E}">
        <p14:creationId xmlns:p14="http://schemas.microsoft.com/office/powerpoint/2010/main" val="29918929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plot of the error along the line segment defined by the null space, and you can see we have a nice minimum that is a reasonable point in ambient/</a:t>
            </a:r>
            <a:r>
              <a:rPr lang="en-US" dirty="0" err="1"/>
              <a:t>hilite</a:t>
            </a:r>
            <a:r>
              <a:rPr lang="en-US" dirty="0"/>
              <a:t> space.</a:t>
            </a:r>
          </a:p>
        </p:txBody>
      </p:sp>
      <p:sp>
        <p:nvSpPr>
          <p:cNvPr id="4" name="Slide Number Placeholder 3"/>
          <p:cNvSpPr>
            <a:spLocks noGrp="1"/>
          </p:cNvSpPr>
          <p:nvPr>
            <p:ph type="sldNum" sz="quarter" idx="10"/>
          </p:nvPr>
        </p:nvSpPr>
        <p:spPr/>
        <p:txBody>
          <a:bodyPr/>
          <a:lstStyle/>
          <a:p>
            <a:fld id="{3E173EE1-EAA1-454D-8A69-5790FB31B2D0}" type="slidenum">
              <a:rPr lang="en-US" smtClean="0"/>
              <a:t>82</a:t>
            </a:fld>
            <a:endParaRPr lang="en-US"/>
          </a:p>
        </p:txBody>
      </p:sp>
    </p:spTree>
    <p:extLst>
      <p:ext uri="{BB962C8B-B14F-4D97-AF65-F5344CB8AC3E}">
        <p14:creationId xmlns:p14="http://schemas.microsoft.com/office/powerpoint/2010/main" val="41572808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would either color ever be negative? This isn’t that common, but where AHD struggles is when you have strong color bounce. Say you have a bright red-green light to the right, and a dim blue light to the left.</a:t>
            </a:r>
          </a:p>
          <a:p>
            <a:endParaRPr lang="en-US" dirty="0"/>
          </a:p>
          <a:p>
            <a:r>
              <a:rPr lang="en-US" dirty="0"/>
              <a:t>The optimal linear direction will point to the right, which causes the fit for blue to want to have a negative </a:t>
            </a:r>
            <a:r>
              <a:rPr lang="en-US" dirty="0" err="1"/>
              <a:t>hilite</a:t>
            </a:r>
            <a:r>
              <a:rPr lang="en-US" dirty="0"/>
              <a:t> color, </a:t>
            </a:r>
            <a:r>
              <a:rPr lang="en-US" dirty="0" err="1"/>
              <a:t>ie</a:t>
            </a:r>
            <a:r>
              <a:rPr lang="en-US" dirty="0"/>
              <a:t>: the lobe direction we have to use is in the wrong direction.</a:t>
            </a:r>
          </a:p>
        </p:txBody>
      </p:sp>
      <p:sp>
        <p:nvSpPr>
          <p:cNvPr id="4" name="Slide Number Placeholder 3"/>
          <p:cNvSpPr>
            <a:spLocks noGrp="1"/>
          </p:cNvSpPr>
          <p:nvPr>
            <p:ph type="sldNum" sz="quarter" idx="10"/>
          </p:nvPr>
        </p:nvSpPr>
        <p:spPr/>
        <p:txBody>
          <a:bodyPr/>
          <a:lstStyle/>
          <a:p>
            <a:fld id="{3E173EE1-EAA1-454D-8A69-5790FB31B2D0}" type="slidenum">
              <a:rPr lang="en-US" smtClean="0"/>
              <a:t>83</a:t>
            </a:fld>
            <a:endParaRPr lang="en-US"/>
          </a:p>
        </p:txBody>
      </p:sp>
    </p:spTree>
    <p:extLst>
      <p:ext uri="{BB962C8B-B14F-4D97-AF65-F5344CB8AC3E}">
        <p14:creationId xmlns:p14="http://schemas.microsoft.com/office/powerpoint/2010/main" val="25686177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we would end up with the intersection of the white line and Y axis (where </a:t>
            </a:r>
            <a:r>
              <a:rPr lang="en-US" dirty="0" err="1"/>
              <a:t>hilite</a:t>
            </a:r>
            <a:r>
              <a:rPr lang="en-US" dirty="0"/>
              <a:t> color is zero.)</a:t>
            </a:r>
          </a:p>
          <a:p>
            <a:endParaRPr lang="en-US" dirty="0"/>
          </a:p>
          <a:p>
            <a:r>
              <a:rPr lang="en-US" dirty="0"/>
              <a:t>Given a convex optimization problem, with simple non-negativity constraints, the solution will always be the global minimum, or a point on the boundary of the valid region. In our case we have a 1D space, so we only need to test the two boundary points (ambient zero or </a:t>
            </a:r>
            <a:r>
              <a:rPr lang="en-US" dirty="0" err="1"/>
              <a:t>hilite</a:t>
            </a:r>
            <a:r>
              <a:rPr lang="en-US" dirty="0"/>
              <a:t> zero), and the one closest to the unconstrained minimum will always be the best.</a:t>
            </a:r>
          </a:p>
        </p:txBody>
      </p:sp>
      <p:sp>
        <p:nvSpPr>
          <p:cNvPr id="4" name="Slide Number Placeholder 3"/>
          <p:cNvSpPr>
            <a:spLocks noGrp="1"/>
          </p:cNvSpPr>
          <p:nvPr>
            <p:ph type="sldNum" sz="quarter" idx="10"/>
          </p:nvPr>
        </p:nvSpPr>
        <p:spPr/>
        <p:txBody>
          <a:bodyPr/>
          <a:lstStyle/>
          <a:p>
            <a:fld id="{3E173EE1-EAA1-454D-8A69-5790FB31B2D0}" type="slidenum">
              <a:rPr lang="en-US" smtClean="0"/>
              <a:t>84</a:t>
            </a:fld>
            <a:endParaRPr lang="en-US"/>
          </a:p>
        </p:txBody>
      </p:sp>
    </p:spTree>
    <p:extLst>
      <p:ext uri="{BB962C8B-B14F-4D97-AF65-F5344CB8AC3E}">
        <p14:creationId xmlns:p14="http://schemas.microsoft.com/office/powerpoint/2010/main" val="1977660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All those</a:t>
            </a:r>
            <a:r>
              <a:rPr lang="en-US" baseline="0" noProof="0" dirty="0"/>
              <a:t> are static object that are lit with light probes</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8</a:t>
            </a:fld>
            <a:endParaRPr lang="en-US"/>
          </a:p>
        </p:txBody>
      </p:sp>
    </p:spTree>
    <p:extLst>
      <p:ext uri="{BB962C8B-B14F-4D97-AF65-F5344CB8AC3E}">
        <p14:creationId xmlns:p14="http://schemas.microsoft.com/office/powerpoint/2010/main" val="13945742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have a brief digression to talk about ringing in spherical harmonics, and what we did to get around it for this project.</a:t>
            </a:r>
          </a:p>
          <a:p>
            <a:endParaRPr lang="en-US" dirty="0"/>
          </a:p>
          <a:p>
            <a:r>
              <a:rPr lang="en-US" dirty="0"/>
              <a:t>It turns out that having visibility multiplies at run-time makes ringing a larger problem then when just considering irradiance.</a:t>
            </a:r>
          </a:p>
        </p:txBody>
      </p:sp>
      <p:sp>
        <p:nvSpPr>
          <p:cNvPr id="4" name="Slide Number Placeholder 3"/>
          <p:cNvSpPr>
            <a:spLocks noGrp="1"/>
          </p:cNvSpPr>
          <p:nvPr>
            <p:ph type="sldNum" sz="quarter" idx="10"/>
          </p:nvPr>
        </p:nvSpPr>
        <p:spPr/>
        <p:txBody>
          <a:bodyPr/>
          <a:lstStyle/>
          <a:p>
            <a:fld id="{3E173EE1-EAA1-454D-8A69-5790FB31B2D0}" type="slidenum">
              <a:rPr lang="en-US" smtClean="0"/>
              <a:t>85</a:t>
            </a:fld>
            <a:endParaRPr lang="en-US"/>
          </a:p>
        </p:txBody>
      </p:sp>
    </p:spTree>
    <p:extLst>
      <p:ext uri="{BB962C8B-B14F-4D97-AF65-F5344CB8AC3E}">
        <p14:creationId xmlns:p14="http://schemas.microsoft.com/office/powerpoint/2010/main" val="2924836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lower index of a basis function represents the band, the upper index a basis function in a band.</a:t>
            </a:r>
          </a:p>
        </p:txBody>
      </p:sp>
      <p:sp>
        <p:nvSpPr>
          <p:cNvPr id="4" name="Slide Number Placeholder 3"/>
          <p:cNvSpPr>
            <a:spLocks noGrp="1"/>
          </p:cNvSpPr>
          <p:nvPr>
            <p:ph type="sldNum" sz="quarter" idx="10"/>
          </p:nvPr>
        </p:nvSpPr>
        <p:spPr/>
        <p:txBody>
          <a:bodyPr/>
          <a:lstStyle/>
          <a:p>
            <a:fld id="{41702B98-B9B3-450E-9607-1875871DCD75}" type="slidenum">
              <a:rPr lang="en-US" smtClean="0"/>
              <a:pPr/>
              <a:t>86</a:t>
            </a:fld>
            <a:endParaRPr lang="en-US"/>
          </a:p>
        </p:txBody>
      </p:sp>
    </p:spTree>
    <p:extLst>
      <p:ext uri="{BB962C8B-B14F-4D97-AF65-F5344CB8AC3E}">
        <p14:creationId xmlns:p14="http://schemas.microsoft.com/office/powerpoint/2010/main" val="12600489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Each band has 2l+1 basis functions and the SH through order N consists of all the bands through N-1 and consists of N^2 functions.</a:t>
            </a:r>
          </a:p>
        </p:txBody>
      </p:sp>
      <p:sp>
        <p:nvSpPr>
          <p:cNvPr id="4" name="Slide Number Placeholder 3"/>
          <p:cNvSpPr>
            <a:spLocks noGrp="1"/>
          </p:cNvSpPr>
          <p:nvPr>
            <p:ph type="sldNum" sz="quarter" idx="10"/>
          </p:nvPr>
        </p:nvSpPr>
        <p:spPr/>
        <p:txBody>
          <a:bodyPr/>
          <a:lstStyle/>
          <a:p>
            <a:fld id="{41702B98-B9B3-450E-9607-1875871DCD75}" type="slidenum">
              <a:rPr lang="en-US" smtClean="0"/>
              <a:pPr/>
              <a:t>87</a:t>
            </a:fld>
            <a:endParaRPr lang="en-US"/>
          </a:p>
        </p:txBody>
      </p:sp>
    </p:spTree>
    <p:extLst>
      <p:ext uri="{BB962C8B-B14F-4D97-AF65-F5344CB8AC3E}">
        <p14:creationId xmlns:p14="http://schemas.microsoft.com/office/powerpoint/2010/main" val="15991075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basis functions can be represented in spherical coordinates</a:t>
            </a:r>
            <a:r>
              <a:rPr lang="en-US" baseline="0" dirty="0"/>
              <a:t> (shown here.)  This is the most common definition shown in text books/the web, and is extremely useful when doing symbolic computations, but not so useful when writing code/</a:t>
            </a:r>
            <a:r>
              <a:rPr lang="en-US" baseline="0" dirty="0" err="1"/>
              <a:t>shaders</a:t>
            </a:r>
            <a:r>
              <a:rPr lang="en-US" baseline="0" dirty="0"/>
              <a:t>.</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88</a:t>
            </a:fld>
            <a:endParaRPr lang="en-US"/>
          </a:p>
        </p:txBody>
      </p:sp>
    </p:spTree>
    <p:extLst>
      <p:ext uri="{BB962C8B-B14F-4D97-AF65-F5344CB8AC3E}">
        <p14:creationId xmlns:p14="http://schemas.microsoft.com/office/powerpoint/2010/main" val="14141817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Cartesian coordinates the basis functions are simply polynomials.  </a:t>
            </a:r>
            <a:r>
              <a:rPr lang="en-US" dirty="0" err="1"/>
              <a:t>Shader</a:t>
            </a:r>
            <a:r>
              <a:rPr lang="en-US" dirty="0"/>
              <a:t> and</a:t>
            </a:r>
            <a:r>
              <a:rPr lang="en-US" baseline="0" dirty="0"/>
              <a:t> CPU evaluation code tends to use this representation.</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89</a:t>
            </a:fld>
            <a:endParaRPr lang="en-US"/>
          </a:p>
        </p:txBody>
      </p:sp>
    </p:spTree>
    <p:extLst>
      <p:ext uri="{BB962C8B-B14F-4D97-AF65-F5344CB8AC3E}">
        <p14:creationId xmlns:p14="http://schemas.microsoft.com/office/powerpoint/2010/main" val="14995424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We’re going to make use of a subset of the spherical harmonics called “zonal harmonics”, shown here in the center column.  </a:t>
            </a:r>
          </a:p>
          <a:p>
            <a:r>
              <a:rPr lang="en-US" sz="1200" dirty="0"/>
              <a:t>Zonal harmonics have only 1 basis function per band, and represent polynomials in Z.</a:t>
            </a:r>
          </a:p>
          <a:p>
            <a:r>
              <a:rPr lang="en-US" sz="1200" dirty="0"/>
              <a:t>Any function that has circular symmetry around the Z axis when projected into SH only has non-zero coefficients corresponding to the zonal harmonics.</a:t>
            </a:r>
          </a:p>
          <a:p>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90</a:t>
            </a:fld>
            <a:endParaRPr lang="en-US"/>
          </a:p>
        </p:txBody>
      </p:sp>
    </p:spTree>
    <p:extLst>
      <p:ext uri="{BB962C8B-B14F-4D97-AF65-F5344CB8AC3E}">
        <p14:creationId xmlns:p14="http://schemas.microsoft.com/office/powerpoint/2010/main" val="14348399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is an example of color artifacts</a:t>
            </a:r>
            <a:r>
              <a:rPr lang="en-US" baseline="0" dirty="0"/>
              <a:t> that can happen.  You have a white ambient light and a bright yellow directional light.</a:t>
            </a:r>
          </a:p>
          <a:p>
            <a:endParaRPr lang="en-US" baseline="0" dirty="0"/>
          </a:p>
          <a:p>
            <a:r>
              <a:rPr lang="en-US" baseline="0" dirty="0"/>
              <a:t>The negative lobes pull out red and green, leaving the blue color artifacts.  Windowing can get rid of these artifacts.</a:t>
            </a:r>
          </a:p>
          <a:p>
            <a:endParaRPr lang="en-US" baseline="0" dirty="0"/>
          </a:p>
          <a:p>
            <a:r>
              <a:rPr lang="en-US" baseline="0" dirty="0"/>
              <a:t>You also have the positive lobes (order 3) and negative lobes (order 6).</a:t>
            </a:r>
            <a:endParaRPr lang="en-US" dirty="0"/>
          </a:p>
        </p:txBody>
      </p:sp>
      <p:sp>
        <p:nvSpPr>
          <p:cNvPr id="4" name="Slide Number Placeholder 3"/>
          <p:cNvSpPr>
            <a:spLocks noGrp="1"/>
          </p:cNvSpPr>
          <p:nvPr>
            <p:ph type="sldNum" sz="quarter" idx="10"/>
          </p:nvPr>
        </p:nvSpPr>
        <p:spPr/>
        <p:txBody>
          <a:bodyPr/>
          <a:lstStyle/>
          <a:p>
            <a:fld id="{41702B98-B9B3-450E-9607-1875871DCD75}" type="slidenum">
              <a:rPr lang="en-US" smtClean="0"/>
              <a:pPr/>
              <a:t>91</a:t>
            </a:fld>
            <a:endParaRPr lang="en-US"/>
          </a:p>
        </p:txBody>
      </p:sp>
    </p:spTree>
    <p:extLst>
      <p:ext uri="{BB962C8B-B14F-4D97-AF65-F5344CB8AC3E}">
        <p14:creationId xmlns:p14="http://schemas.microsoft.com/office/powerpoint/2010/main" val="4211706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bunch of ways to combat ringing, the most straightforward ones are to window the high frequency coefficients. If this is just done globally though, it will over smooth lighting environments that actually aren’t having any problems. So we want to window as little as possible to get eliminate the artifacts, in our case make sure that when convolved with a normalized cosine, the function is strictly positive.</a:t>
            </a:r>
          </a:p>
          <a:p>
            <a:endParaRPr lang="en-US" dirty="0"/>
          </a:p>
          <a:p>
            <a:r>
              <a:rPr lang="en-US" dirty="0"/>
              <a:t>One not on windowing is we want to apply a window that is the same for all 3 color channels, so that we don’t get any funky coloring artifacts. To do this we compute the window on the color channels independently, and simply take the most conservative one.</a:t>
            </a:r>
          </a:p>
          <a:p>
            <a:endParaRPr lang="en-US" dirty="0"/>
          </a:p>
          <a:p>
            <a:r>
              <a:rPr lang="en-US" dirty="0"/>
              <a:t>For our solution, we want to quickly find the smallest value of the SH on the sphere, and use that routine inside a search over windowing values to guarantee a non-negative result.</a:t>
            </a:r>
          </a:p>
          <a:p>
            <a:endParaRPr lang="en-US" dirty="0"/>
          </a:p>
          <a:p>
            <a:r>
              <a:rPr lang="en-US" dirty="0"/>
              <a:t>In general this is minimizing a quadratic function over the sphere, and there will be lots of local minima, so instead we wanted a simple conservative bound.</a:t>
            </a:r>
          </a:p>
        </p:txBody>
      </p:sp>
      <p:sp>
        <p:nvSpPr>
          <p:cNvPr id="4" name="Slide Number Placeholder 3"/>
          <p:cNvSpPr>
            <a:spLocks noGrp="1"/>
          </p:cNvSpPr>
          <p:nvPr>
            <p:ph type="sldNum" sz="quarter" idx="10"/>
          </p:nvPr>
        </p:nvSpPr>
        <p:spPr/>
        <p:txBody>
          <a:bodyPr/>
          <a:lstStyle/>
          <a:p>
            <a:fld id="{3E173EE1-EAA1-454D-8A69-5790FB31B2D0}" type="slidenum">
              <a:rPr lang="en-US" smtClean="0"/>
              <a:t>92</a:t>
            </a:fld>
            <a:endParaRPr lang="en-US"/>
          </a:p>
        </p:txBody>
      </p:sp>
    </p:spTree>
    <p:extLst>
      <p:ext uri="{BB962C8B-B14F-4D97-AF65-F5344CB8AC3E}">
        <p14:creationId xmlns:p14="http://schemas.microsoft.com/office/powerpoint/2010/main" val="40238724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an earlier algorithm, that overly blurs the lighting.</a:t>
            </a:r>
          </a:p>
        </p:txBody>
      </p:sp>
      <p:sp>
        <p:nvSpPr>
          <p:cNvPr id="4" name="Slide Number Placeholder 3"/>
          <p:cNvSpPr>
            <a:spLocks noGrp="1"/>
          </p:cNvSpPr>
          <p:nvPr>
            <p:ph type="sldNum" sz="quarter" idx="10"/>
          </p:nvPr>
        </p:nvSpPr>
        <p:spPr/>
        <p:txBody>
          <a:bodyPr/>
          <a:lstStyle/>
          <a:p>
            <a:fld id="{3E173EE1-EAA1-454D-8A69-5790FB31B2D0}" type="slidenum">
              <a:rPr lang="en-US" smtClean="0"/>
              <a:t>93</a:t>
            </a:fld>
            <a:endParaRPr lang="en-US"/>
          </a:p>
        </p:txBody>
      </p:sp>
    </p:spTree>
    <p:extLst>
      <p:ext uri="{BB962C8B-B14F-4D97-AF65-F5344CB8AC3E}">
        <p14:creationId xmlns:p14="http://schemas.microsoft.com/office/powerpoint/2010/main" val="18126683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new one is strictly positive and has more angular detail.</a:t>
            </a:r>
          </a:p>
        </p:txBody>
      </p:sp>
      <p:sp>
        <p:nvSpPr>
          <p:cNvPr id="4" name="Slide Number Placeholder 3"/>
          <p:cNvSpPr>
            <a:spLocks noGrp="1"/>
          </p:cNvSpPr>
          <p:nvPr>
            <p:ph type="sldNum" sz="quarter" idx="10"/>
          </p:nvPr>
        </p:nvSpPr>
        <p:spPr/>
        <p:txBody>
          <a:bodyPr/>
          <a:lstStyle/>
          <a:p>
            <a:fld id="{3E173EE1-EAA1-454D-8A69-5790FB31B2D0}" type="slidenum">
              <a:rPr lang="en-US" smtClean="0"/>
              <a:t>94</a:t>
            </a:fld>
            <a:endParaRPr lang="en-US"/>
          </a:p>
        </p:txBody>
      </p:sp>
    </p:spTree>
    <p:extLst>
      <p:ext uri="{BB962C8B-B14F-4D97-AF65-F5344CB8AC3E}">
        <p14:creationId xmlns:p14="http://schemas.microsoft.com/office/powerpoint/2010/main" val="3874604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And those are the dynamic ones,</a:t>
            </a:r>
            <a:r>
              <a:rPr lang="en-US" baseline="0" noProof="0" dirty="0"/>
              <a:t> also lit with probes</a:t>
            </a:r>
            <a:endParaRPr lang="en-US" noProof="0" dirty="0"/>
          </a:p>
        </p:txBody>
      </p:sp>
      <p:sp>
        <p:nvSpPr>
          <p:cNvPr id="4" name="Slide Number Placeholder 3"/>
          <p:cNvSpPr>
            <a:spLocks noGrp="1"/>
          </p:cNvSpPr>
          <p:nvPr>
            <p:ph type="sldNum" sz="quarter" idx="10"/>
          </p:nvPr>
        </p:nvSpPr>
        <p:spPr/>
        <p:txBody>
          <a:bodyPr/>
          <a:lstStyle/>
          <a:p>
            <a:fld id="{3E173EE1-EAA1-454D-8A69-5790FB31B2D0}" type="slidenum">
              <a:rPr lang="en-US" smtClean="0"/>
              <a:t>9</a:t>
            </a:fld>
            <a:endParaRPr lang="en-US"/>
          </a:p>
        </p:txBody>
      </p:sp>
    </p:spTree>
    <p:extLst>
      <p:ext uri="{BB962C8B-B14F-4D97-AF65-F5344CB8AC3E}">
        <p14:creationId xmlns:p14="http://schemas.microsoft.com/office/powerpoint/2010/main" val="5159492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linear functions have a coordinate system where the SH are just a ZH. The gradient of a linear function in R3 has a direction, and if we make that Z, it will zero out the x/y SH basis functions, going from 2 to 3.</a:t>
            </a:r>
          </a:p>
          <a:p>
            <a:endParaRPr lang="en-US" dirty="0"/>
          </a:p>
          <a:p>
            <a:r>
              <a:rPr lang="en-US" dirty="0"/>
              <a:t>ZH have circular symmetry, which means they are a function of just Z, so to find the minimum you have a univariate polynomial, which is easy to solve. Given the coefficients of the quadratic polynomial (ax^2 + </a:t>
            </a:r>
            <a:r>
              <a:rPr lang="en-US" dirty="0" err="1"/>
              <a:t>bx</a:t>
            </a:r>
            <a:r>
              <a:rPr lang="en-US" dirty="0"/>
              <a:t> + c), the minimum is –b/(2a) only if a &gt; 0 (otherwise that’s a maximum) *or* one of the boundary points (z = +/- 1).</a:t>
            </a:r>
          </a:p>
          <a:p>
            <a:endParaRPr lang="en-US" dirty="0"/>
          </a:p>
          <a:p>
            <a:r>
              <a:rPr lang="en-US" dirty="0"/>
              <a:t>We can simply do a binary search over windowing parameters, but still need to account for the non ZH part (4 coefficients in this case.)</a:t>
            </a:r>
          </a:p>
        </p:txBody>
      </p:sp>
      <p:sp>
        <p:nvSpPr>
          <p:cNvPr id="4" name="Slide Number Placeholder 3"/>
          <p:cNvSpPr>
            <a:spLocks noGrp="1"/>
          </p:cNvSpPr>
          <p:nvPr>
            <p:ph type="sldNum" sz="quarter" idx="10"/>
          </p:nvPr>
        </p:nvSpPr>
        <p:spPr/>
        <p:txBody>
          <a:bodyPr/>
          <a:lstStyle/>
          <a:p>
            <a:fld id="{3E173EE1-EAA1-454D-8A69-5790FB31B2D0}" type="slidenum">
              <a:rPr lang="en-US" smtClean="0"/>
              <a:t>95</a:t>
            </a:fld>
            <a:endParaRPr lang="en-US"/>
          </a:p>
        </p:txBody>
      </p:sp>
    </p:spTree>
    <p:extLst>
      <p:ext uri="{BB962C8B-B14F-4D97-AF65-F5344CB8AC3E}">
        <p14:creationId xmlns:p14="http://schemas.microsoft.com/office/powerpoint/2010/main" val="17151284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4 basis functions left, and there is a special property of those that we can exploit as well.</a:t>
            </a:r>
          </a:p>
          <a:p>
            <a:endParaRPr lang="en-US" dirty="0"/>
          </a:p>
          <a:p>
            <a:r>
              <a:rPr lang="en-US" dirty="0"/>
              <a:t>If |M| is a non-zero constant, the basis functions are simply rotations in Z of each other (the angle I believe is 90/L). This means that if we can reason about the shape of these functions, there is always a phi that has the worst case. So we simply need to turn that into a function of Z.</a:t>
            </a:r>
          </a:p>
        </p:txBody>
      </p:sp>
      <p:sp>
        <p:nvSpPr>
          <p:cNvPr id="4" name="Slide Number Placeholder 3"/>
          <p:cNvSpPr>
            <a:spLocks noGrp="1"/>
          </p:cNvSpPr>
          <p:nvPr>
            <p:ph type="sldNum" sz="quarter" idx="10"/>
          </p:nvPr>
        </p:nvSpPr>
        <p:spPr/>
        <p:txBody>
          <a:bodyPr/>
          <a:lstStyle/>
          <a:p>
            <a:fld id="{3E173EE1-EAA1-454D-8A69-5790FB31B2D0}" type="slidenum">
              <a:rPr lang="en-US" smtClean="0"/>
              <a:t>96</a:t>
            </a:fld>
            <a:endParaRPr lang="en-US"/>
          </a:p>
        </p:txBody>
      </p:sp>
    </p:spTree>
    <p:extLst>
      <p:ext uri="{BB962C8B-B14F-4D97-AF65-F5344CB8AC3E}">
        <p14:creationId xmlns:p14="http://schemas.microsoft.com/office/powerpoint/2010/main" val="29582644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property is illustrated for |m| = 1 and |m| = 2 here, where any blend is clearly a rotation of one shape.</a:t>
            </a:r>
          </a:p>
        </p:txBody>
      </p:sp>
      <p:sp>
        <p:nvSpPr>
          <p:cNvPr id="4" name="Slide Number Placeholder 3"/>
          <p:cNvSpPr>
            <a:spLocks noGrp="1"/>
          </p:cNvSpPr>
          <p:nvPr>
            <p:ph type="sldNum" sz="quarter" idx="10"/>
          </p:nvPr>
        </p:nvSpPr>
        <p:spPr/>
        <p:txBody>
          <a:bodyPr/>
          <a:lstStyle/>
          <a:p>
            <a:fld id="{3E173EE1-EAA1-454D-8A69-5790FB31B2D0}" type="slidenum">
              <a:rPr lang="en-US" smtClean="0"/>
              <a:t>97</a:t>
            </a:fld>
            <a:endParaRPr lang="en-US"/>
          </a:p>
        </p:txBody>
      </p:sp>
    </p:spTree>
    <p:extLst>
      <p:ext uri="{BB962C8B-B14F-4D97-AF65-F5344CB8AC3E}">
        <p14:creationId xmlns:p14="http://schemas.microsoft.com/office/powerpoint/2010/main" val="7193652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given the two basis functions for a band, say |m| = 2, we simply use a coefficient sqrt(b0^2 + b1^2), and can analyze the worst case for that.</a:t>
            </a:r>
          </a:p>
          <a:p>
            <a:endParaRPr lang="en-US" dirty="0"/>
          </a:p>
          <a:p>
            <a:r>
              <a:rPr lang="en-US" dirty="0"/>
              <a:t>When |m| = 2, the worst case happens when x==y, so you simply replace the variable, and then make it a function of Z, and you get the blue curve above (1-z^2), you take the negative lumped energy and can minimize this with the ZH function.</a:t>
            </a:r>
          </a:p>
          <a:p>
            <a:endParaRPr lang="en-US" dirty="0"/>
          </a:p>
          <a:p>
            <a:r>
              <a:rPr lang="en-US" dirty="0"/>
              <a:t>When |m| = 1, it is a non polynomial. So for this, we simply use newtons method with a good starting point, and we quickly get the minimum. We use a positive sign, since this function is negative in the lower hemisphere (opposite the optimal linear direction), which is where the most negative point tends to be.</a:t>
            </a:r>
          </a:p>
        </p:txBody>
      </p:sp>
      <p:sp>
        <p:nvSpPr>
          <p:cNvPr id="4" name="Slide Number Placeholder 3"/>
          <p:cNvSpPr>
            <a:spLocks noGrp="1"/>
          </p:cNvSpPr>
          <p:nvPr>
            <p:ph type="sldNum" sz="quarter" idx="10"/>
          </p:nvPr>
        </p:nvSpPr>
        <p:spPr/>
        <p:txBody>
          <a:bodyPr/>
          <a:lstStyle/>
          <a:p>
            <a:fld id="{3E173EE1-EAA1-454D-8A69-5790FB31B2D0}" type="slidenum">
              <a:rPr lang="en-US" smtClean="0"/>
              <a:t>98</a:t>
            </a:fld>
            <a:endParaRPr lang="en-US"/>
          </a:p>
        </p:txBody>
      </p:sp>
    </p:spTree>
    <p:extLst>
      <p:ext uri="{BB962C8B-B14F-4D97-AF65-F5344CB8AC3E}">
        <p14:creationId xmlns:p14="http://schemas.microsoft.com/office/powerpoint/2010/main" val="35483536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 have determined how to quickly determine if a SH has a negative, we need to come up with a family of windows. There are two extremes:</a:t>
            </a:r>
          </a:p>
          <a:p>
            <a:endParaRPr lang="en-US" dirty="0"/>
          </a:p>
          <a:p>
            <a:pPr marL="228600" indent="-228600">
              <a:buAutoNum type="arabicParenR"/>
            </a:pPr>
            <a:r>
              <a:rPr lang="en-US" dirty="0"/>
              <a:t>No windowing, which is simply a delta function. </a:t>
            </a:r>
          </a:p>
          <a:p>
            <a:pPr marL="228600" indent="-228600">
              <a:buAutoNum type="arabicParenR"/>
            </a:pPr>
            <a:r>
              <a:rPr lang="en-US" dirty="0"/>
              <a:t>A window function that forces any lighting environment to be strictly positive. For this we take a delta function (the peakiest function in SH), and window it so the tail (visualized in the graph above – from Pi/2 to Pi) is strictly positive. This is a windowed </a:t>
            </a:r>
            <a:r>
              <a:rPr lang="en-US" dirty="0" err="1"/>
              <a:t>lancosz</a:t>
            </a:r>
            <a:r>
              <a:rPr lang="en-US" dirty="0"/>
              <a:t> filter + a small attenuation of the linear SH to make the tail stay positive.</a:t>
            </a:r>
          </a:p>
          <a:p>
            <a:pPr marL="228600" indent="-228600">
              <a:buAutoNum type="arabicParenR"/>
            </a:pPr>
            <a:endParaRPr lang="en-US" dirty="0"/>
          </a:p>
          <a:p>
            <a:pPr marL="0" indent="0">
              <a:buNone/>
            </a:pPr>
            <a:endParaRPr lang="en-US" dirty="0"/>
          </a:p>
          <a:p>
            <a:pPr marL="0" indent="0">
              <a:buNone/>
            </a:pPr>
            <a:r>
              <a:rPr lang="en-US" dirty="0"/>
              <a:t>The intermediate points are just other less aggressive window functions from the same family.</a:t>
            </a:r>
          </a:p>
        </p:txBody>
      </p:sp>
      <p:sp>
        <p:nvSpPr>
          <p:cNvPr id="4" name="Slide Number Placeholder 3"/>
          <p:cNvSpPr>
            <a:spLocks noGrp="1"/>
          </p:cNvSpPr>
          <p:nvPr>
            <p:ph type="sldNum" sz="quarter" idx="10"/>
          </p:nvPr>
        </p:nvSpPr>
        <p:spPr/>
        <p:txBody>
          <a:bodyPr/>
          <a:lstStyle/>
          <a:p>
            <a:fld id="{3E173EE1-EAA1-454D-8A69-5790FB31B2D0}" type="slidenum">
              <a:rPr lang="en-US" smtClean="0"/>
              <a:t>99</a:t>
            </a:fld>
            <a:endParaRPr lang="en-US"/>
          </a:p>
        </p:txBody>
      </p:sp>
    </p:spTree>
    <p:extLst>
      <p:ext uri="{BB962C8B-B14F-4D97-AF65-F5344CB8AC3E}">
        <p14:creationId xmlns:p14="http://schemas.microsoft.com/office/powerpoint/2010/main" val="172214230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only deals with the negative lobes, there can be rings from positive lobes as well (like the </a:t>
            </a:r>
            <a:r>
              <a:rPr lang="en-US" dirty="0" err="1"/>
              <a:t>anit-podal</a:t>
            </a:r>
            <a:r>
              <a:rPr lang="en-US" dirty="0"/>
              <a:t> location from a point light source), we do a small amount of extra windowing for direct lights before their radiance is added to SH to minimize this.</a:t>
            </a:r>
          </a:p>
          <a:p>
            <a:endParaRPr lang="en-US" dirty="0"/>
          </a:p>
          <a:p>
            <a:r>
              <a:rPr lang="en-US" dirty="0"/>
              <a:t>The only remaining approximation is that the |m| = 1 and |m| = 2 are perfectly in phase, so have maximal destructive interference. It is unclear if addressing this really helps, since the lower bound can still have slight positive rings, but it might be possible to down weight them based on the relative phase that exists.</a:t>
            </a:r>
          </a:p>
          <a:p>
            <a:endParaRPr lang="en-US" dirty="0"/>
          </a:p>
          <a:p>
            <a:r>
              <a:rPr lang="en-US" dirty="0"/>
              <a:t>Finally, this is focused on quadratic SH, for higher orders we simply use the same windowing coefficients just evaluated at higher bands, but minimize using quadratic only. We use </a:t>
            </a:r>
            <a:r>
              <a:rPr lang="en-US" dirty="0" err="1"/>
              <a:t>cubics</a:t>
            </a:r>
            <a:r>
              <a:rPr lang="en-US" dirty="0"/>
              <a:t> internally as well sometimes.</a:t>
            </a:r>
          </a:p>
        </p:txBody>
      </p:sp>
      <p:sp>
        <p:nvSpPr>
          <p:cNvPr id="4" name="Slide Number Placeholder 3"/>
          <p:cNvSpPr>
            <a:spLocks noGrp="1"/>
          </p:cNvSpPr>
          <p:nvPr>
            <p:ph type="sldNum" sz="quarter" idx="10"/>
          </p:nvPr>
        </p:nvSpPr>
        <p:spPr/>
        <p:txBody>
          <a:bodyPr/>
          <a:lstStyle/>
          <a:p>
            <a:fld id="{3E173EE1-EAA1-454D-8A69-5790FB31B2D0}" type="slidenum">
              <a:rPr lang="en-US" smtClean="0"/>
              <a:t>100</a:t>
            </a:fld>
            <a:endParaRPr lang="en-US"/>
          </a:p>
        </p:txBody>
      </p:sp>
    </p:spTree>
    <p:extLst>
      <p:ext uri="{BB962C8B-B14F-4D97-AF65-F5344CB8AC3E}">
        <p14:creationId xmlns:p14="http://schemas.microsoft.com/office/powerpoint/2010/main" val="9221480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comparison again, old technique crushes directionality a bit too much.</a:t>
            </a:r>
          </a:p>
        </p:txBody>
      </p:sp>
      <p:sp>
        <p:nvSpPr>
          <p:cNvPr id="4" name="Slide Number Placeholder 3"/>
          <p:cNvSpPr>
            <a:spLocks noGrp="1"/>
          </p:cNvSpPr>
          <p:nvPr>
            <p:ph type="sldNum" sz="quarter" idx="10"/>
          </p:nvPr>
        </p:nvSpPr>
        <p:spPr/>
        <p:txBody>
          <a:bodyPr/>
          <a:lstStyle/>
          <a:p>
            <a:fld id="{3E173EE1-EAA1-454D-8A69-5790FB31B2D0}" type="slidenum">
              <a:rPr lang="en-US" smtClean="0"/>
              <a:t>101</a:t>
            </a:fld>
            <a:endParaRPr lang="en-US"/>
          </a:p>
        </p:txBody>
      </p:sp>
    </p:spTree>
    <p:extLst>
      <p:ext uri="{BB962C8B-B14F-4D97-AF65-F5344CB8AC3E}">
        <p14:creationId xmlns:p14="http://schemas.microsoft.com/office/powerpoint/2010/main" val="30654712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technique maintains it.</a:t>
            </a:r>
          </a:p>
        </p:txBody>
      </p:sp>
      <p:sp>
        <p:nvSpPr>
          <p:cNvPr id="4" name="Slide Number Placeholder 3"/>
          <p:cNvSpPr>
            <a:spLocks noGrp="1"/>
          </p:cNvSpPr>
          <p:nvPr>
            <p:ph type="sldNum" sz="quarter" idx="10"/>
          </p:nvPr>
        </p:nvSpPr>
        <p:spPr/>
        <p:txBody>
          <a:bodyPr/>
          <a:lstStyle/>
          <a:p>
            <a:fld id="{3E173EE1-EAA1-454D-8A69-5790FB31B2D0}" type="slidenum">
              <a:rPr lang="en-US" smtClean="0"/>
              <a:t>102</a:t>
            </a:fld>
            <a:endParaRPr lang="en-US"/>
          </a:p>
        </p:txBody>
      </p:sp>
    </p:spTree>
    <p:extLst>
      <p:ext uri="{BB962C8B-B14F-4D97-AF65-F5344CB8AC3E}">
        <p14:creationId xmlns:p14="http://schemas.microsoft.com/office/powerpoint/2010/main" val="36888945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an area where the old technique over penalizes some lights, and makes other (black ring on the middle right) actually negative.</a:t>
            </a:r>
          </a:p>
        </p:txBody>
      </p:sp>
      <p:sp>
        <p:nvSpPr>
          <p:cNvPr id="4" name="Slide Number Placeholder 3"/>
          <p:cNvSpPr>
            <a:spLocks noGrp="1"/>
          </p:cNvSpPr>
          <p:nvPr>
            <p:ph type="sldNum" sz="quarter" idx="10"/>
          </p:nvPr>
        </p:nvSpPr>
        <p:spPr/>
        <p:txBody>
          <a:bodyPr/>
          <a:lstStyle/>
          <a:p>
            <a:fld id="{3E173EE1-EAA1-454D-8A69-5790FB31B2D0}" type="slidenum">
              <a:rPr lang="en-US" smtClean="0"/>
              <a:t>103</a:t>
            </a:fld>
            <a:endParaRPr lang="en-US"/>
          </a:p>
        </p:txBody>
      </p:sp>
    </p:spTree>
    <p:extLst>
      <p:ext uri="{BB962C8B-B14F-4D97-AF65-F5344CB8AC3E}">
        <p14:creationId xmlns:p14="http://schemas.microsoft.com/office/powerpoint/2010/main" val="13284095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algorithm preserved directionality better,  and is strictly positive.</a:t>
            </a:r>
          </a:p>
        </p:txBody>
      </p:sp>
      <p:sp>
        <p:nvSpPr>
          <p:cNvPr id="4" name="Slide Number Placeholder 3"/>
          <p:cNvSpPr>
            <a:spLocks noGrp="1"/>
          </p:cNvSpPr>
          <p:nvPr>
            <p:ph type="sldNum" sz="quarter" idx="10"/>
          </p:nvPr>
        </p:nvSpPr>
        <p:spPr/>
        <p:txBody>
          <a:bodyPr/>
          <a:lstStyle/>
          <a:p>
            <a:fld id="{3E173EE1-EAA1-454D-8A69-5790FB31B2D0}" type="slidenum">
              <a:rPr lang="en-US" smtClean="0"/>
              <a:t>104</a:t>
            </a:fld>
            <a:endParaRPr lang="en-US"/>
          </a:p>
        </p:txBody>
      </p:sp>
    </p:spTree>
    <p:extLst>
      <p:ext uri="{BB962C8B-B14F-4D97-AF65-F5344CB8AC3E}">
        <p14:creationId xmlns:p14="http://schemas.microsoft.com/office/powerpoint/2010/main" val="3544388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p:cNvSpPr txBox="1"/>
          <p:nvPr userDrawn="1"/>
        </p:nvSpPr>
        <p:spPr>
          <a:xfrm>
            <a:off x="320040" y="6542446"/>
            <a:ext cx="4676280" cy="253916"/>
          </a:xfrm>
          <a:prstGeom prst="rect">
            <a:avLst/>
          </a:prstGeom>
          <a:noFill/>
        </p:spPr>
        <p:txBody>
          <a:bodyPr wrap="none" rtlCol="0">
            <a:spAutoFit/>
          </a:bodyPr>
          <a:lstStyle/>
          <a:p>
            <a:r>
              <a:rPr lang="en-US" sz="1050" dirty="0">
                <a:solidFill>
                  <a:schemeClr val="bg1"/>
                </a:solidFill>
              </a:rPr>
              <a:t>Advances in Real-Time Rendering in Games</a:t>
            </a:r>
            <a:r>
              <a:rPr lang="pl-PL" sz="1050" dirty="0">
                <a:solidFill>
                  <a:schemeClr val="bg1"/>
                </a:solidFill>
              </a:rPr>
              <a:t> course</a:t>
            </a:r>
            <a:r>
              <a:rPr lang="pl-PL" sz="1050" baseline="0" dirty="0">
                <a:solidFill>
                  <a:schemeClr val="bg1"/>
                </a:solidFill>
              </a:rPr>
              <a:t> – SIGGRAPH </a:t>
            </a:r>
            <a:r>
              <a:rPr lang="pl-PL" sz="1050" dirty="0">
                <a:solidFill>
                  <a:schemeClr val="bg1"/>
                </a:solidFill>
              </a:rPr>
              <a:t>2017</a:t>
            </a:r>
            <a:endParaRPr lang="en-US" sz="1050" dirty="0">
              <a:solidFill>
                <a:schemeClr val="bg1"/>
              </a:solidFill>
            </a:endParaRPr>
          </a:p>
        </p:txBody>
      </p:sp>
    </p:spTree>
    <p:extLst>
      <p:ext uri="{BB962C8B-B14F-4D97-AF65-F5344CB8AC3E}">
        <p14:creationId xmlns:p14="http://schemas.microsoft.com/office/powerpoint/2010/main" val="2960391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673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7308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E8F88-752E-4397-9117-D1174DCF54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D70116-2258-4D40-A4AD-B7966C0922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3931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97B4-3DF4-439C-B220-F9284147AC16}"/>
              </a:ext>
            </a:extLst>
          </p:cNvPr>
          <p:cNvSpPr>
            <a:spLocks noGrp="1"/>
          </p:cNvSpPr>
          <p:nvPr>
            <p:ph type="title"/>
          </p:nvPr>
        </p:nvSpPr>
        <p:spPr>
          <a:xfrm>
            <a:off x="338328" y="365125"/>
            <a:ext cx="10515600" cy="640080"/>
          </a:xfrm>
        </p:spPr>
        <p:txBody>
          <a:bodyPr/>
          <a:lstStyle>
            <a:lvl1pPr>
              <a:defRPr/>
            </a:lvl1pPr>
          </a:lstStyle>
          <a:p>
            <a:r>
              <a:rPr kumimoji="0" lang="en-US" sz="4400" b="0" i="0" u="none" strike="noStrike" kern="1200" cap="none" spc="0" normalizeH="0" baseline="0" noProof="0" dirty="0">
                <a:ln>
                  <a:noFill/>
                </a:ln>
                <a:solidFill>
                  <a:srgbClr val="FFC000"/>
                </a:solidFill>
                <a:effectLst/>
                <a:uLnTx/>
                <a:uFillTx/>
                <a:latin typeface="Couture"/>
                <a:ea typeface="+mj-ea"/>
                <a:cs typeface="+mj-cs"/>
              </a:rPr>
              <a:t>Click to edit Master title</a:t>
            </a:r>
            <a:endParaRPr lang="en-US" dirty="0"/>
          </a:p>
        </p:txBody>
      </p:sp>
      <p:sp>
        <p:nvSpPr>
          <p:cNvPr id="3" name="Content Placeholder 2">
            <a:extLst>
              <a:ext uri="{FF2B5EF4-FFF2-40B4-BE49-F238E27FC236}">
                <a16:creationId xmlns:a16="http://schemas.microsoft.com/office/drawing/2014/main" id="{69D30EB2-6993-4433-8993-F9B4C5D5413E}"/>
              </a:ext>
            </a:extLst>
          </p:cNvPr>
          <p:cNvSpPr>
            <a:spLocks noGrp="1"/>
          </p:cNvSpPr>
          <p:nvPr>
            <p:ph idx="1"/>
          </p:nvPr>
        </p:nvSpPr>
        <p:spPr>
          <a:xfrm>
            <a:off x="338328" y="1152144"/>
            <a:ext cx="11018520" cy="4608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1718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2B694-15DE-4C05-B711-E77CE22FDE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37D18C-F36C-4350-8CAF-1A647DA0E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47112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539F-2247-4540-953F-A31CDEBAC4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6DDDE6-861D-4312-8BA7-F3AEAACFF5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7E8277-D964-458D-9C1A-ADA0E3947D2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241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2BE49-387D-4587-8D8F-2D7ADED3B1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C8B93A-EEA9-44D9-8108-6482B44231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546D19-9008-4AE7-AE10-249E6612501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9DBDD-C11C-4774-A987-6C98793555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93FE211-1AE5-49A9-99BC-AABA520699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2584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2B9538-4745-4EEE-BF05-0D537DBCA720}"/>
              </a:ext>
            </a:extLst>
          </p:cNvPr>
          <p:cNvSpPr>
            <a:spLocks noGrp="1"/>
          </p:cNvSpPr>
          <p:nvPr>
            <p:ph type="title"/>
          </p:nvPr>
        </p:nvSpPr>
        <p:spPr>
          <a:xfrm>
            <a:off x="338328" y="365125"/>
            <a:ext cx="10515600" cy="640080"/>
          </a:xfrm>
        </p:spPr>
        <p:txBody>
          <a:bodyPr/>
          <a:lstStyle>
            <a:lvl1pPr>
              <a:defRPr/>
            </a:lvl1pPr>
          </a:lstStyle>
          <a:p>
            <a:r>
              <a:rPr kumimoji="0" lang="en-US" sz="4400" b="0" i="0" u="none" strike="noStrike" kern="1200" cap="none" spc="0" normalizeH="0" baseline="0" noProof="0" dirty="0">
                <a:ln>
                  <a:noFill/>
                </a:ln>
                <a:solidFill>
                  <a:srgbClr val="FFC000"/>
                </a:solidFill>
                <a:effectLst/>
                <a:uLnTx/>
                <a:uFillTx/>
                <a:latin typeface="Couture"/>
                <a:ea typeface="+mj-ea"/>
                <a:cs typeface="+mj-cs"/>
              </a:rPr>
              <a:t>Click to edit Master title</a:t>
            </a:r>
            <a:endParaRPr lang="en-US" dirty="0"/>
          </a:p>
        </p:txBody>
      </p:sp>
    </p:spTree>
    <p:extLst>
      <p:ext uri="{BB962C8B-B14F-4D97-AF65-F5344CB8AC3E}">
        <p14:creationId xmlns:p14="http://schemas.microsoft.com/office/powerpoint/2010/main" val="2485472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264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1F9C-4249-4A5D-9EAA-E0760D7EC2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00C1CB-BBE2-4F1B-867E-D1F449954D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C65F9A-CE5C-46CF-A334-B6D0E40C3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74969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6972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B73C1-3BBE-4B02-88EF-2685F00012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A48BC6-C3D5-4D58-9602-6E79159A44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AAAA65-3249-4CE4-8BFD-BFC9737242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58829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764B1-6A9B-4661-A96B-EA86966997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FF5C0A-C4CF-49C0-A981-68C6ADFF10E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297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240A5C-E107-4C14-BA66-E255D0AB5B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989F53-0695-471F-B1A7-35FFB3C5471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7033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39830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38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356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6168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113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1915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92381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0E08A2-989E-49CE-9BAD-39A6B46B496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15693" t="41231" r="12481" b="41743"/>
          <a:stretch/>
        </p:blipFill>
        <p:spPr>
          <a:xfrm>
            <a:off x="8228859" y="6484795"/>
            <a:ext cx="2057399" cy="274320"/>
          </a:xfrm>
          <a:prstGeom prst="rect">
            <a:avLst/>
          </a:prstGeom>
        </p:spPr>
      </p:pic>
      <p:sp>
        <p:nvSpPr>
          <p:cNvPr id="2" name="Title Placeholder 1"/>
          <p:cNvSpPr>
            <a:spLocks noGrp="1"/>
          </p:cNvSpPr>
          <p:nvPr>
            <p:ph type="title"/>
          </p:nvPr>
        </p:nvSpPr>
        <p:spPr>
          <a:xfrm>
            <a:off x="336884" y="365125"/>
            <a:ext cx="11016916" cy="635902"/>
          </a:xfrm>
          <a:prstGeom prst="rect">
            <a:avLst/>
          </a:prstGeom>
        </p:spPr>
        <p:txBody>
          <a:bodyPr vert="horz" lIns="91440" tIns="45720" rIns="91440" bIns="45720" rtlCol="0" anchor="ctr">
            <a:normAutofit/>
          </a:bodyPr>
          <a:lstStyle/>
          <a:p>
            <a:r>
              <a:rPr lang="en-US" dirty="0"/>
              <a:t>Click to edit Master title</a:t>
            </a:r>
          </a:p>
        </p:txBody>
      </p:sp>
      <p:sp>
        <p:nvSpPr>
          <p:cNvPr id="3" name="Text Placeholder 2"/>
          <p:cNvSpPr>
            <a:spLocks noGrp="1"/>
          </p:cNvSpPr>
          <p:nvPr>
            <p:ph type="body" idx="1"/>
          </p:nvPr>
        </p:nvSpPr>
        <p:spPr>
          <a:xfrm>
            <a:off x="336884" y="1155032"/>
            <a:ext cx="11016916" cy="46105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222030" y="488830"/>
            <a:ext cx="1453413" cy="512197"/>
          </a:xfrm>
          <a:prstGeom prst="rect">
            <a:avLst/>
          </a:prstGeom>
        </p:spPr>
      </p:pic>
      <p:pic>
        <p:nvPicPr>
          <p:cNvPr id="5" name="Picture 2">
            <a:extLst>
              <a:ext uri="{FF2B5EF4-FFF2-40B4-BE49-F238E27FC236}">
                <a16:creationId xmlns:a16="http://schemas.microsoft.com/office/drawing/2014/main" id="{DA068499-CF10-4CC1-AE10-6DD3B10884E1}"/>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372768" y="6447550"/>
            <a:ext cx="1222965" cy="348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423770F6-6622-48F6-81B5-FEC5D74840E5}"/>
              </a:ext>
            </a:extLst>
          </p:cNvPr>
          <p:cNvSpPr txBox="1"/>
          <p:nvPr userDrawn="1"/>
        </p:nvSpPr>
        <p:spPr>
          <a:xfrm>
            <a:off x="320040" y="6491092"/>
            <a:ext cx="4676280" cy="253916"/>
          </a:xfrm>
          <a:prstGeom prst="rect">
            <a:avLst/>
          </a:prstGeom>
          <a:noFill/>
        </p:spPr>
        <p:txBody>
          <a:bodyPr wrap="none" rtlCol="0">
            <a:spAutoFit/>
          </a:bodyPr>
          <a:lstStyle/>
          <a:p>
            <a:r>
              <a:rPr lang="en-US" sz="1050" dirty="0">
                <a:solidFill>
                  <a:schemeClr val="bg1"/>
                </a:solidFill>
              </a:rPr>
              <a:t>Advances in Real-Time Rendering in Games</a:t>
            </a:r>
            <a:r>
              <a:rPr lang="pl-PL" sz="1050" dirty="0">
                <a:solidFill>
                  <a:schemeClr val="bg1"/>
                </a:solidFill>
              </a:rPr>
              <a:t> course</a:t>
            </a:r>
            <a:r>
              <a:rPr lang="pl-PL" sz="1050" baseline="0" dirty="0">
                <a:solidFill>
                  <a:schemeClr val="bg1"/>
                </a:solidFill>
              </a:rPr>
              <a:t> – SIGGRAPH </a:t>
            </a:r>
            <a:r>
              <a:rPr lang="pl-PL" sz="1050" dirty="0">
                <a:solidFill>
                  <a:schemeClr val="bg1"/>
                </a:solidFill>
              </a:rPr>
              <a:t>2017</a:t>
            </a:r>
            <a:endParaRPr lang="en-US" sz="1050" dirty="0">
              <a:solidFill>
                <a:schemeClr val="bg1"/>
              </a:solidFill>
            </a:endParaRPr>
          </a:p>
        </p:txBody>
      </p:sp>
    </p:spTree>
    <p:extLst>
      <p:ext uri="{BB962C8B-B14F-4D97-AF65-F5344CB8AC3E}">
        <p14:creationId xmlns:p14="http://schemas.microsoft.com/office/powerpoint/2010/main" val="4281223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FFC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68A692-4C4C-4EF8-995F-A01BBD3089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0" lang="en-US" sz="4400" b="0" i="0" u="none" strike="noStrike" kern="1200" cap="none" spc="0" normalizeH="0" baseline="0" noProof="0" dirty="0">
                <a:ln>
                  <a:noFill/>
                </a:ln>
                <a:solidFill>
                  <a:srgbClr val="FFC000"/>
                </a:solidFill>
                <a:effectLst/>
                <a:uLnTx/>
                <a:uFillTx/>
                <a:latin typeface="Couture"/>
                <a:ea typeface="+mj-ea"/>
                <a:cs typeface="+mj-cs"/>
              </a:rPr>
              <a:t>Click to edit Master title</a:t>
            </a:r>
            <a:endParaRPr lang="en-US" dirty="0"/>
          </a:p>
        </p:txBody>
      </p:sp>
      <p:sp>
        <p:nvSpPr>
          <p:cNvPr id="3" name="Text Placeholder 2">
            <a:extLst>
              <a:ext uri="{FF2B5EF4-FFF2-40B4-BE49-F238E27FC236}">
                <a16:creationId xmlns:a16="http://schemas.microsoft.com/office/drawing/2014/main" id="{376EF315-3EE0-4641-AAAE-0DBE67FAC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2958CE9-4041-4CCD-9177-2F8364F95AF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69296" y="6446520"/>
            <a:ext cx="1225296" cy="349476"/>
          </a:xfrm>
          <a:prstGeom prst="rect">
            <a:avLst/>
          </a:prstGeom>
        </p:spPr>
      </p:pic>
      <p:pic>
        <p:nvPicPr>
          <p:cNvPr id="12" name="Picture 11">
            <a:extLst>
              <a:ext uri="{FF2B5EF4-FFF2-40B4-BE49-F238E27FC236}">
                <a16:creationId xmlns:a16="http://schemas.microsoft.com/office/drawing/2014/main" id="{06878FDA-6798-4FF9-9A1F-09D29910A80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222992" y="493776"/>
            <a:ext cx="1453036" cy="512064"/>
          </a:xfrm>
          <a:prstGeom prst="rect">
            <a:avLst/>
          </a:prstGeom>
        </p:spPr>
      </p:pic>
      <p:pic>
        <p:nvPicPr>
          <p:cNvPr id="5" name="Picture 4">
            <a:extLst>
              <a:ext uri="{FF2B5EF4-FFF2-40B4-BE49-F238E27FC236}">
                <a16:creationId xmlns:a16="http://schemas.microsoft.com/office/drawing/2014/main" id="{586FD639-3DFF-4892-A658-AF69FB39843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15655" t="40909" r="12460" b="42046"/>
          <a:stretch/>
        </p:blipFill>
        <p:spPr>
          <a:xfrm>
            <a:off x="8229600" y="6483096"/>
            <a:ext cx="2057400" cy="274320"/>
          </a:xfrm>
          <a:prstGeom prst="rect">
            <a:avLst/>
          </a:prstGeom>
        </p:spPr>
      </p:pic>
      <p:sp>
        <p:nvSpPr>
          <p:cNvPr id="9" name="TextBox 8">
            <a:extLst>
              <a:ext uri="{FF2B5EF4-FFF2-40B4-BE49-F238E27FC236}">
                <a16:creationId xmlns:a16="http://schemas.microsoft.com/office/drawing/2014/main" id="{829E8B80-D32E-4691-84CF-26478B4A2E67}"/>
              </a:ext>
            </a:extLst>
          </p:cNvPr>
          <p:cNvSpPr txBox="1"/>
          <p:nvPr userDrawn="1"/>
        </p:nvSpPr>
        <p:spPr>
          <a:xfrm>
            <a:off x="320040" y="6491092"/>
            <a:ext cx="3948517" cy="253916"/>
          </a:xfrm>
          <a:prstGeom prst="rect">
            <a:avLst/>
          </a:prstGeom>
          <a:noFill/>
        </p:spPr>
        <p:txBody>
          <a:bodyPr wrap="none" rtlCol="0">
            <a:spAutoFit/>
          </a:bodyPr>
          <a:lstStyle/>
          <a:p>
            <a:r>
              <a:rPr lang="en-US" sz="1050" dirty="0">
                <a:solidFill>
                  <a:schemeClr val="tx1"/>
                </a:solidFill>
              </a:rPr>
              <a:t>Advances in Real-Time Rendering in Games</a:t>
            </a:r>
            <a:r>
              <a:rPr lang="pl-PL" sz="1050" dirty="0">
                <a:solidFill>
                  <a:schemeClr val="tx1"/>
                </a:solidFill>
              </a:rPr>
              <a:t> course</a:t>
            </a:r>
            <a:r>
              <a:rPr lang="pl-PL" sz="1050" baseline="0" dirty="0">
                <a:solidFill>
                  <a:schemeClr val="tx1"/>
                </a:solidFill>
              </a:rPr>
              <a:t> – SIGGRAPH </a:t>
            </a:r>
            <a:r>
              <a:rPr lang="pl-PL" sz="1050" dirty="0">
                <a:solidFill>
                  <a:schemeClr val="tx1"/>
                </a:solidFill>
              </a:rPr>
              <a:t>2017</a:t>
            </a:r>
            <a:endParaRPr lang="en-US" sz="1050" dirty="0">
              <a:solidFill>
                <a:schemeClr val="tx1"/>
              </a:solidFill>
            </a:endParaRPr>
          </a:p>
        </p:txBody>
      </p:sp>
    </p:spTree>
    <p:extLst>
      <p:ext uri="{BB962C8B-B14F-4D97-AF65-F5344CB8AC3E}">
        <p14:creationId xmlns:p14="http://schemas.microsoft.com/office/powerpoint/2010/main" val="2892383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7.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8.xml"/><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9.xml"/><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tags" Target="../tags/tag3.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notesSlide" Target="../notesSlides/notesSlide24.xml"/><Relationship Id="rId5" Type="http://schemas.openxmlformats.org/officeDocument/2006/relationships/tags" Target="../tags/tag6.xml"/><Relationship Id="rId15" Type="http://schemas.openxmlformats.org/officeDocument/2006/relationships/image" Target="../media/image29.png"/><Relationship Id="rId10" Type="http://schemas.openxmlformats.org/officeDocument/2006/relationships/slideLayout" Target="../slideLayouts/slideLayout2.xml"/><Relationship Id="rId19" Type="http://schemas.openxmlformats.org/officeDocument/2006/relationships/image" Target="../media/image33.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tags" Target="../tags/tag12.xml"/><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notesSlide" Target="../notesSlides/notesSlide71.xml"/><Relationship Id="rId5" Type="http://schemas.openxmlformats.org/officeDocument/2006/relationships/tags" Target="../tags/tag15.xml"/><Relationship Id="rId15" Type="http://schemas.openxmlformats.org/officeDocument/2006/relationships/image" Target="../media/image72.png"/><Relationship Id="rId10" Type="http://schemas.openxmlformats.org/officeDocument/2006/relationships/slideLayout" Target="../slideLayouts/slideLayout2.xml"/><Relationship Id="rId19" Type="http://schemas.openxmlformats.org/officeDocument/2006/relationships/image" Target="../media/image76.pn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71.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710.png"/></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730.PNG"/><Relationship Id="rId5" Type="http://schemas.openxmlformats.org/officeDocument/2006/relationships/image" Target="../media/image720.PNG"/><Relationship Id="rId4" Type="http://schemas.openxmlformats.org/officeDocument/2006/relationships/image" Target="../media/image7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740.png"/><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image" Target="../media/image730.PNG"/><Relationship Id="rId5" Type="http://schemas.openxmlformats.org/officeDocument/2006/relationships/image" Target="../media/image720.PNG"/><Relationship Id="rId4" Type="http://schemas.openxmlformats.org/officeDocument/2006/relationships/image" Target="../media/image710.png"/></Relationships>
</file>

<file path=ppt/slides/_rels/slide81.xml.rels><?xml version="1.0" encoding="UTF-8" standalone="yes"?>
<Relationships xmlns="http://schemas.openxmlformats.org/package/2006/relationships"><Relationship Id="rId8" Type="http://schemas.openxmlformats.org/officeDocument/2006/relationships/image" Target="../media/image750.PNG"/><Relationship Id="rId3" Type="http://schemas.openxmlformats.org/officeDocument/2006/relationships/image" Target="../media/image79.PNG"/><Relationship Id="rId7" Type="http://schemas.openxmlformats.org/officeDocument/2006/relationships/image" Target="../media/image740.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730.PNG"/><Relationship Id="rId5" Type="http://schemas.openxmlformats.org/officeDocument/2006/relationships/image" Target="../media/image720.PNG"/><Relationship Id="rId4" Type="http://schemas.openxmlformats.org/officeDocument/2006/relationships/image" Target="../media/image710.png"/></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87.wmf"/><Relationship Id="rId18" Type="http://schemas.openxmlformats.org/officeDocument/2006/relationships/oleObject" Target="../embeddings/oleObject7.bin"/><Relationship Id="rId26" Type="http://schemas.openxmlformats.org/officeDocument/2006/relationships/oleObject" Target="../embeddings/oleObject11.bin"/><Relationship Id="rId3" Type="http://schemas.openxmlformats.org/officeDocument/2006/relationships/notesSlide" Target="../notesSlides/notesSlide81.xml"/><Relationship Id="rId21" Type="http://schemas.openxmlformats.org/officeDocument/2006/relationships/image" Target="../media/image91.wmf"/><Relationship Id="rId7" Type="http://schemas.openxmlformats.org/officeDocument/2006/relationships/image" Target="../media/image84.wmf"/><Relationship Id="rId12" Type="http://schemas.openxmlformats.org/officeDocument/2006/relationships/oleObject" Target="../embeddings/oleObject4.bin"/><Relationship Id="rId17" Type="http://schemas.openxmlformats.org/officeDocument/2006/relationships/image" Target="../media/image89.wmf"/><Relationship Id="rId25" Type="http://schemas.openxmlformats.org/officeDocument/2006/relationships/image" Target="../media/image93.wmf"/><Relationship Id="rId2" Type="http://schemas.openxmlformats.org/officeDocument/2006/relationships/slideLayout" Target="../slideLayouts/slideLayout17.xml"/><Relationship Id="rId16" Type="http://schemas.openxmlformats.org/officeDocument/2006/relationships/oleObject" Target="../embeddings/oleObject6.bin"/><Relationship Id="rId20" Type="http://schemas.openxmlformats.org/officeDocument/2006/relationships/oleObject" Target="../embeddings/oleObject8.bin"/><Relationship Id="rId29" Type="http://schemas.openxmlformats.org/officeDocument/2006/relationships/image" Target="../media/image95.wmf"/><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86.wmf"/><Relationship Id="rId24" Type="http://schemas.openxmlformats.org/officeDocument/2006/relationships/oleObject" Target="../embeddings/oleObject10.bin"/><Relationship Id="rId5" Type="http://schemas.openxmlformats.org/officeDocument/2006/relationships/image" Target="../media/image83.emf"/><Relationship Id="rId15" Type="http://schemas.openxmlformats.org/officeDocument/2006/relationships/image" Target="../media/image88.wmf"/><Relationship Id="rId23" Type="http://schemas.openxmlformats.org/officeDocument/2006/relationships/image" Target="../media/image92.wmf"/><Relationship Id="rId28" Type="http://schemas.openxmlformats.org/officeDocument/2006/relationships/oleObject" Target="../embeddings/oleObject12.bin"/><Relationship Id="rId10" Type="http://schemas.openxmlformats.org/officeDocument/2006/relationships/oleObject" Target="../embeddings/oleObject3.bin"/><Relationship Id="rId19" Type="http://schemas.openxmlformats.org/officeDocument/2006/relationships/image" Target="../media/image90.wmf"/><Relationship Id="rId31" Type="http://schemas.openxmlformats.org/officeDocument/2006/relationships/image" Target="../media/image96.wmf"/><Relationship Id="rId4" Type="http://schemas.openxmlformats.org/officeDocument/2006/relationships/package" Target="../embeddings/Microsoft_Word_Document.docx"/><Relationship Id="rId9" Type="http://schemas.openxmlformats.org/officeDocument/2006/relationships/image" Target="../media/image85.wmf"/><Relationship Id="rId14" Type="http://schemas.openxmlformats.org/officeDocument/2006/relationships/oleObject" Target="../embeddings/oleObject5.bin"/><Relationship Id="rId22" Type="http://schemas.openxmlformats.org/officeDocument/2006/relationships/oleObject" Target="../embeddings/oleObject9.bin"/><Relationship Id="rId27" Type="http://schemas.openxmlformats.org/officeDocument/2006/relationships/image" Target="../media/image94.wmf"/><Relationship Id="rId30" Type="http://schemas.openxmlformats.org/officeDocument/2006/relationships/oleObject" Target="../embeddings/oleObject13.bin"/></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84.wmf"/><Relationship Id="rId18" Type="http://schemas.openxmlformats.org/officeDocument/2006/relationships/oleObject" Target="../embeddings/oleObject20.bin"/><Relationship Id="rId26" Type="http://schemas.openxmlformats.org/officeDocument/2006/relationships/oleObject" Target="../embeddings/oleObject24.bin"/><Relationship Id="rId3" Type="http://schemas.openxmlformats.org/officeDocument/2006/relationships/notesSlide" Target="../notesSlides/notesSlide82.xml"/><Relationship Id="rId21" Type="http://schemas.openxmlformats.org/officeDocument/2006/relationships/image" Target="../media/image88.wmf"/><Relationship Id="rId7" Type="http://schemas.openxmlformats.org/officeDocument/2006/relationships/image" Target="../media/image93.wmf"/><Relationship Id="rId12" Type="http://schemas.openxmlformats.org/officeDocument/2006/relationships/oleObject" Target="../embeddings/oleObject17.bin"/><Relationship Id="rId17" Type="http://schemas.openxmlformats.org/officeDocument/2006/relationships/image" Target="../media/image86.wmf"/><Relationship Id="rId25" Type="http://schemas.openxmlformats.org/officeDocument/2006/relationships/image" Target="../media/image90.wmf"/><Relationship Id="rId2" Type="http://schemas.openxmlformats.org/officeDocument/2006/relationships/slideLayout" Target="../slideLayouts/slideLayout17.xml"/><Relationship Id="rId16" Type="http://schemas.openxmlformats.org/officeDocument/2006/relationships/oleObject" Target="../embeddings/oleObject19.bin"/><Relationship Id="rId20" Type="http://schemas.openxmlformats.org/officeDocument/2006/relationships/oleObject" Target="../embeddings/oleObject21.bin"/><Relationship Id="rId29" Type="http://schemas.openxmlformats.org/officeDocument/2006/relationships/image" Target="../media/image92.wmf"/><Relationship Id="rId1" Type="http://schemas.openxmlformats.org/officeDocument/2006/relationships/vmlDrawing" Target="../drawings/vmlDrawing2.vml"/><Relationship Id="rId6" Type="http://schemas.openxmlformats.org/officeDocument/2006/relationships/oleObject" Target="../embeddings/oleObject14.bin"/><Relationship Id="rId11" Type="http://schemas.openxmlformats.org/officeDocument/2006/relationships/image" Target="../media/image95.wmf"/><Relationship Id="rId24" Type="http://schemas.openxmlformats.org/officeDocument/2006/relationships/oleObject" Target="../embeddings/oleObject23.bin"/><Relationship Id="rId5" Type="http://schemas.openxmlformats.org/officeDocument/2006/relationships/image" Target="../media/image83.emf"/><Relationship Id="rId15" Type="http://schemas.openxmlformats.org/officeDocument/2006/relationships/image" Target="../media/image85.wmf"/><Relationship Id="rId23" Type="http://schemas.openxmlformats.org/officeDocument/2006/relationships/image" Target="../media/image89.wmf"/><Relationship Id="rId28" Type="http://schemas.openxmlformats.org/officeDocument/2006/relationships/oleObject" Target="../embeddings/oleObject25.bin"/><Relationship Id="rId10" Type="http://schemas.openxmlformats.org/officeDocument/2006/relationships/oleObject" Target="../embeddings/oleObject16.bin"/><Relationship Id="rId19" Type="http://schemas.openxmlformats.org/officeDocument/2006/relationships/image" Target="../media/image87.wmf"/><Relationship Id="rId4" Type="http://schemas.openxmlformats.org/officeDocument/2006/relationships/package" Target="../embeddings/Microsoft_Word_Document1.docx"/><Relationship Id="rId9" Type="http://schemas.openxmlformats.org/officeDocument/2006/relationships/image" Target="../media/image94.wmf"/><Relationship Id="rId14" Type="http://schemas.openxmlformats.org/officeDocument/2006/relationships/oleObject" Target="../embeddings/oleObject18.bin"/><Relationship Id="rId22" Type="http://schemas.openxmlformats.org/officeDocument/2006/relationships/oleObject" Target="../embeddings/oleObject22.bin"/><Relationship Id="rId27" Type="http://schemas.openxmlformats.org/officeDocument/2006/relationships/image" Target="../media/image91.wmf"/></Relationships>
</file>

<file path=ppt/slides/_rels/slide88.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100.wmf"/><Relationship Id="rId18" Type="http://schemas.openxmlformats.org/officeDocument/2006/relationships/oleObject" Target="../embeddings/oleObject32.bin"/><Relationship Id="rId3" Type="http://schemas.openxmlformats.org/officeDocument/2006/relationships/notesSlide" Target="../notesSlides/notesSlide83.xml"/><Relationship Id="rId21" Type="http://schemas.openxmlformats.org/officeDocument/2006/relationships/image" Target="../media/image104.wmf"/><Relationship Id="rId7" Type="http://schemas.openxmlformats.org/officeDocument/2006/relationships/image" Target="../media/image97.wmf"/><Relationship Id="rId12" Type="http://schemas.openxmlformats.org/officeDocument/2006/relationships/oleObject" Target="../embeddings/oleObject29.bin"/><Relationship Id="rId17" Type="http://schemas.openxmlformats.org/officeDocument/2006/relationships/image" Target="../media/image102.wmf"/><Relationship Id="rId2" Type="http://schemas.openxmlformats.org/officeDocument/2006/relationships/slideLayout" Target="../slideLayouts/slideLayout17.xml"/><Relationship Id="rId16" Type="http://schemas.openxmlformats.org/officeDocument/2006/relationships/oleObject" Target="../embeddings/oleObject31.bin"/><Relationship Id="rId20" Type="http://schemas.openxmlformats.org/officeDocument/2006/relationships/oleObject" Target="../embeddings/oleObject33.bin"/><Relationship Id="rId1" Type="http://schemas.openxmlformats.org/officeDocument/2006/relationships/vmlDrawing" Target="../drawings/vmlDrawing3.vml"/><Relationship Id="rId6" Type="http://schemas.openxmlformats.org/officeDocument/2006/relationships/oleObject" Target="../embeddings/oleObject26.bin"/><Relationship Id="rId11" Type="http://schemas.openxmlformats.org/officeDocument/2006/relationships/image" Target="../media/image99.wmf"/><Relationship Id="rId5" Type="http://schemas.openxmlformats.org/officeDocument/2006/relationships/image" Target="../media/image83.emf"/><Relationship Id="rId15" Type="http://schemas.openxmlformats.org/officeDocument/2006/relationships/image" Target="../media/image101.wmf"/><Relationship Id="rId23" Type="http://schemas.openxmlformats.org/officeDocument/2006/relationships/image" Target="../media/image105.wmf"/><Relationship Id="rId10" Type="http://schemas.openxmlformats.org/officeDocument/2006/relationships/oleObject" Target="../embeddings/oleObject28.bin"/><Relationship Id="rId19" Type="http://schemas.openxmlformats.org/officeDocument/2006/relationships/image" Target="../media/image103.wmf"/><Relationship Id="rId4" Type="http://schemas.openxmlformats.org/officeDocument/2006/relationships/package" Target="../embeddings/Microsoft_Word_Document2.docx"/><Relationship Id="rId9" Type="http://schemas.openxmlformats.org/officeDocument/2006/relationships/image" Target="../media/image98.wmf"/><Relationship Id="rId14" Type="http://schemas.openxmlformats.org/officeDocument/2006/relationships/oleObject" Target="../embeddings/oleObject30.bin"/><Relationship Id="rId22" Type="http://schemas.openxmlformats.org/officeDocument/2006/relationships/oleObject" Target="../embeddings/oleObject34.bin"/></Relationships>
</file>

<file path=ppt/slides/_rels/slide89.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109.wmf"/><Relationship Id="rId18" Type="http://schemas.openxmlformats.org/officeDocument/2006/relationships/oleObject" Target="../embeddings/oleObject41.bin"/><Relationship Id="rId3" Type="http://schemas.openxmlformats.org/officeDocument/2006/relationships/notesSlide" Target="../notesSlides/notesSlide84.xml"/><Relationship Id="rId21" Type="http://schemas.openxmlformats.org/officeDocument/2006/relationships/image" Target="../media/image113.wmf"/><Relationship Id="rId7" Type="http://schemas.openxmlformats.org/officeDocument/2006/relationships/image" Target="../media/image106.wmf"/><Relationship Id="rId12" Type="http://schemas.openxmlformats.org/officeDocument/2006/relationships/oleObject" Target="../embeddings/oleObject38.bin"/><Relationship Id="rId17" Type="http://schemas.openxmlformats.org/officeDocument/2006/relationships/image" Target="../media/image111.wmf"/><Relationship Id="rId2" Type="http://schemas.openxmlformats.org/officeDocument/2006/relationships/slideLayout" Target="../slideLayouts/slideLayout17.xml"/><Relationship Id="rId16" Type="http://schemas.openxmlformats.org/officeDocument/2006/relationships/oleObject" Target="../embeddings/oleObject40.bin"/><Relationship Id="rId20" Type="http://schemas.openxmlformats.org/officeDocument/2006/relationships/oleObject" Target="../embeddings/oleObject42.bin"/><Relationship Id="rId1" Type="http://schemas.openxmlformats.org/officeDocument/2006/relationships/vmlDrawing" Target="../drawings/vmlDrawing4.vml"/><Relationship Id="rId6" Type="http://schemas.openxmlformats.org/officeDocument/2006/relationships/oleObject" Target="../embeddings/oleObject35.bin"/><Relationship Id="rId11" Type="http://schemas.openxmlformats.org/officeDocument/2006/relationships/image" Target="../media/image108.wmf"/><Relationship Id="rId5" Type="http://schemas.openxmlformats.org/officeDocument/2006/relationships/image" Target="../media/image83.emf"/><Relationship Id="rId15" Type="http://schemas.openxmlformats.org/officeDocument/2006/relationships/image" Target="../media/image110.wmf"/><Relationship Id="rId23" Type="http://schemas.openxmlformats.org/officeDocument/2006/relationships/image" Target="../media/image97.wmf"/><Relationship Id="rId10" Type="http://schemas.openxmlformats.org/officeDocument/2006/relationships/oleObject" Target="../embeddings/oleObject37.bin"/><Relationship Id="rId19" Type="http://schemas.openxmlformats.org/officeDocument/2006/relationships/image" Target="../media/image112.wmf"/><Relationship Id="rId4" Type="http://schemas.openxmlformats.org/officeDocument/2006/relationships/package" Target="../embeddings/Microsoft_Word_Document3.docx"/><Relationship Id="rId9" Type="http://schemas.openxmlformats.org/officeDocument/2006/relationships/image" Target="../media/image107.wmf"/><Relationship Id="rId14" Type="http://schemas.openxmlformats.org/officeDocument/2006/relationships/oleObject" Target="../embeddings/oleObject39.bin"/><Relationship Id="rId22" Type="http://schemas.openxmlformats.org/officeDocument/2006/relationships/oleObject" Target="../embeddings/oleObject43.bin"/></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109.wmf"/><Relationship Id="rId18" Type="http://schemas.openxmlformats.org/officeDocument/2006/relationships/oleObject" Target="../embeddings/oleObject50.bin"/><Relationship Id="rId3" Type="http://schemas.openxmlformats.org/officeDocument/2006/relationships/notesSlide" Target="../notesSlides/notesSlide85.xml"/><Relationship Id="rId21" Type="http://schemas.openxmlformats.org/officeDocument/2006/relationships/image" Target="../media/image113.wmf"/><Relationship Id="rId7" Type="http://schemas.openxmlformats.org/officeDocument/2006/relationships/image" Target="../media/image106.wmf"/><Relationship Id="rId12" Type="http://schemas.openxmlformats.org/officeDocument/2006/relationships/oleObject" Target="../embeddings/oleObject47.bin"/><Relationship Id="rId17" Type="http://schemas.openxmlformats.org/officeDocument/2006/relationships/image" Target="../media/image111.wmf"/><Relationship Id="rId2" Type="http://schemas.openxmlformats.org/officeDocument/2006/relationships/slideLayout" Target="../slideLayouts/slideLayout17.xml"/><Relationship Id="rId16" Type="http://schemas.openxmlformats.org/officeDocument/2006/relationships/oleObject" Target="../embeddings/oleObject49.bin"/><Relationship Id="rId20" Type="http://schemas.openxmlformats.org/officeDocument/2006/relationships/oleObject" Target="../embeddings/oleObject51.bin"/><Relationship Id="rId1" Type="http://schemas.openxmlformats.org/officeDocument/2006/relationships/vmlDrawing" Target="../drawings/vmlDrawing5.vml"/><Relationship Id="rId6" Type="http://schemas.openxmlformats.org/officeDocument/2006/relationships/oleObject" Target="../embeddings/oleObject44.bin"/><Relationship Id="rId11" Type="http://schemas.openxmlformats.org/officeDocument/2006/relationships/image" Target="../media/image108.wmf"/><Relationship Id="rId5" Type="http://schemas.openxmlformats.org/officeDocument/2006/relationships/image" Target="../media/image83.emf"/><Relationship Id="rId15" Type="http://schemas.openxmlformats.org/officeDocument/2006/relationships/image" Target="../media/image110.wmf"/><Relationship Id="rId23" Type="http://schemas.openxmlformats.org/officeDocument/2006/relationships/image" Target="../media/image97.wmf"/><Relationship Id="rId10" Type="http://schemas.openxmlformats.org/officeDocument/2006/relationships/oleObject" Target="../embeddings/oleObject46.bin"/><Relationship Id="rId19" Type="http://schemas.openxmlformats.org/officeDocument/2006/relationships/image" Target="../media/image112.wmf"/><Relationship Id="rId4" Type="http://schemas.openxmlformats.org/officeDocument/2006/relationships/package" Target="../embeddings/Microsoft_Word_Document4.docx"/><Relationship Id="rId9" Type="http://schemas.openxmlformats.org/officeDocument/2006/relationships/image" Target="../media/image107.wmf"/><Relationship Id="rId14" Type="http://schemas.openxmlformats.org/officeDocument/2006/relationships/oleObject" Target="../embeddings/oleObject48.bin"/><Relationship Id="rId22" Type="http://schemas.openxmlformats.org/officeDocument/2006/relationships/oleObject" Target="../embeddings/oleObject52.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7.xml"/><Relationship Id="rId1" Type="http://schemas.openxmlformats.org/officeDocument/2006/relationships/vmlDrawing" Target="../drawings/vmlDrawing6.vml"/><Relationship Id="rId5" Type="http://schemas.openxmlformats.org/officeDocument/2006/relationships/image" Target="../media/image114.emf"/><Relationship Id="rId4" Type="http://schemas.openxmlformats.org/officeDocument/2006/relationships/package" Target="../embeddings/Microsoft_Word_Document5.docx"/></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7.xml"/><Relationship Id="rId1" Type="http://schemas.openxmlformats.org/officeDocument/2006/relationships/vmlDrawing" Target="../drawings/vmlDrawing7.vml"/><Relationship Id="rId5" Type="http://schemas.openxmlformats.org/officeDocument/2006/relationships/image" Target="../media/image117.emf"/><Relationship Id="rId4" Type="http://schemas.openxmlformats.org/officeDocument/2006/relationships/oleObject" Target="../embeddings/oleObject53.bin"/></Relationships>
</file>

<file path=ppt/slides/_rels/slide9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2.xml"/><Relationship Id="rId1" Type="http://schemas.openxmlformats.org/officeDocument/2006/relationships/slideLayout" Target="../slideLayouts/slideLayout1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9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0" y="1984843"/>
            <a:ext cx="12192000" cy="653143"/>
          </a:xfrm>
          <a:noFill/>
        </p:spPr>
        <p:txBody>
          <a:bodyPr>
            <a:noAutofit/>
          </a:bodyPr>
          <a:lstStyle/>
          <a:p>
            <a:r>
              <a:rPr lang="pl-PL" sz="2400" dirty="0">
                <a:solidFill>
                  <a:srgbClr val="FFFF01"/>
                </a:solidFill>
              </a:rPr>
              <a:t>Precomputed Lighting IN</a:t>
            </a:r>
            <a:endParaRPr lang="en-US" sz="3200" dirty="0">
              <a:solidFill>
                <a:srgbClr val="FFFF01"/>
              </a:solidFill>
            </a:endParaRPr>
          </a:p>
        </p:txBody>
      </p:sp>
      <p:sp>
        <p:nvSpPr>
          <p:cNvPr id="3" name="Subtitle 2"/>
          <p:cNvSpPr>
            <a:spLocks noGrp="1"/>
          </p:cNvSpPr>
          <p:nvPr>
            <p:ph type="subTitle" idx="1"/>
          </p:nvPr>
        </p:nvSpPr>
        <p:spPr>
          <a:xfrm>
            <a:off x="0" y="5629901"/>
            <a:ext cx="12192000" cy="932824"/>
          </a:xfrm>
        </p:spPr>
        <p:txBody>
          <a:bodyPr>
            <a:normAutofit lnSpcReduction="10000"/>
          </a:bodyPr>
          <a:lstStyle/>
          <a:p>
            <a:r>
              <a:rPr lang="pl-PL" sz="3200" b="1" dirty="0"/>
              <a:t>Michał Iwanicki</a:t>
            </a:r>
            <a:r>
              <a:rPr lang="en-US" sz="3200" b="1" dirty="0"/>
              <a:t> &amp; </a:t>
            </a:r>
            <a:r>
              <a:rPr lang="pl-PL" sz="3200" b="1" dirty="0"/>
              <a:t>Peter-Pike Sloan</a:t>
            </a:r>
          </a:p>
          <a:p>
            <a:r>
              <a:rPr lang="pl-PL" sz="2200" b="1" dirty="0"/>
              <a:t>Activision Central Tech</a:t>
            </a:r>
            <a:endParaRPr lang="en-US" sz="2200" b="1" dirty="0"/>
          </a:p>
        </p:txBody>
      </p:sp>
      <p:pic>
        <p:nvPicPr>
          <p:cNvPr id="5" name="Picture 4">
            <a:extLst>
              <a:ext uri="{FF2B5EF4-FFF2-40B4-BE49-F238E27FC236}">
                <a16:creationId xmlns:a16="http://schemas.microsoft.com/office/drawing/2014/main" id="{B3911C0A-896E-43EA-B729-287355FD453B}"/>
              </a:ext>
            </a:extLst>
          </p:cNvPr>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l="15693" t="41231" r="12481" b="41743"/>
          <a:stretch/>
        </p:blipFill>
        <p:spPr>
          <a:xfrm>
            <a:off x="10072899" y="6530515"/>
            <a:ext cx="2057399" cy="274320"/>
          </a:xfrm>
          <a:prstGeom prst="rect">
            <a:avLst/>
          </a:prstGeom>
        </p:spPr>
      </p:pic>
    </p:spTree>
    <p:extLst>
      <p:ext uri="{BB962C8B-B14F-4D97-AF65-F5344CB8AC3E}">
        <p14:creationId xmlns:p14="http://schemas.microsoft.com/office/powerpoint/2010/main" val="564250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STRUCTURAL GEOMETRY</a:t>
            </a:r>
            <a:endParaRPr lang="en-US" dirty="0"/>
          </a:p>
        </p:txBody>
      </p:sp>
      <p:sp>
        <p:nvSpPr>
          <p:cNvPr id="3" name="Content Placeholder 2"/>
          <p:cNvSpPr>
            <a:spLocks noGrp="1"/>
          </p:cNvSpPr>
          <p:nvPr>
            <p:ph idx="1"/>
          </p:nvPr>
        </p:nvSpPr>
        <p:spPr>
          <a:xfrm>
            <a:off x="336884" y="1155032"/>
            <a:ext cx="7473616" cy="4610501"/>
          </a:xfrm>
        </p:spPr>
        <p:txBody>
          <a:bodyPr>
            <a:normAutofit lnSpcReduction="10000"/>
          </a:bodyPr>
          <a:lstStyle/>
          <a:p>
            <a:r>
              <a:rPr lang="pl-PL" dirty="0"/>
              <a:t>Lightmaps </a:t>
            </a:r>
          </a:p>
          <a:p>
            <a:r>
              <a:rPr lang="pl-PL" dirty="0"/>
              <a:t>(A)mbient + (H)ighlight (D)irection encoding</a:t>
            </a:r>
          </a:p>
          <a:p>
            <a:pPr lvl="1"/>
            <a:r>
              <a:rPr lang="pl-PL" dirty="0"/>
              <a:t>We explored other options but AHD gave biggest bang/$</a:t>
            </a:r>
          </a:p>
          <a:p>
            <a:r>
              <a:rPr lang="pl-PL" dirty="0"/>
              <a:t>In tangent space</a:t>
            </a:r>
          </a:p>
          <a:p>
            <a:r>
              <a:rPr lang="pl-PL" dirty="0"/>
              <a:t>Hemi-octahedral encoding </a:t>
            </a:r>
          </a:p>
          <a:p>
            <a:r>
              <a:rPr lang="pl-PL" dirty="0"/>
              <a:t>BC6H for the colors</a:t>
            </a:r>
          </a:p>
          <a:p>
            <a:pPr lvl="1"/>
            <a:r>
              <a:rPr lang="pl-PL" dirty="0"/>
              <a:t>option to disable compression on per-map basis</a:t>
            </a:r>
            <a:br>
              <a:rPr lang="pl-PL" dirty="0"/>
            </a:b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498" r="49486"/>
          <a:stretch/>
        </p:blipFill>
        <p:spPr bwMode="auto">
          <a:xfrm>
            <a:off x="7915274" y="1064895"/>
            <a:ext cx="3800475" cy="52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11140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could be improved?</a:t>
            </a:r>
          </a:p>
        </p:txBody>
      </p:sp>
      <p:sp>
        <p:nvSpPr>
          <p:cNvPr id="3" name="Content Placeholder 2"/>
          <p:cNvSpPr>
            <a:spLocks noGrp="1"/>
          </p:cNvSpPr>
          <p:nvPr>
            <p:ph idx="1"/>
          </p:nvPr>
        </p:nvSpPr>
        <p:spPr/>
        <p:txBody>
          <a:bodyPr>
            <a:normAutofit/>
          </a:bodyPr>
          <a:lstStyle/>
          <a:p>
            <a:r>
              <a:rPr lang="en-US" dirty="0">
                <a:solidFill>
                  <a:schemeClr val="tx1"/>
                </a:solidFill>
              </a:rPr>
              <a:t>This only deals with negative lobes, can be large positive lobe</a:t>
            </a:r>
          </a:p>
          <a:p>
            <a:pPr lvl="1"/>
            <a:r>
              <a:rPr lang="en-US" dirty="0">
                <a:solidFill>
                  <a:schemeClr val="tx1"/>
                </a:solidFill>
              </a:rPr>
              <a:t>Do extra convolution, hand tuned, after evaluating point lights – small amount</a:t>
            </a:r>
          </a:p>
          <a:p>
            <a:r>
              <a:rPr lang="en-US" dirty="0">
                <a:solidFill>
                  <a:schemeClr val="tx1"/>
                </a:solidFill>
              </a:rPr>
              <a:t>Assumes perfect correlation between |m| == 1 and |m| == 2 bands</a:t>
            </a:r>
          </a:p>
          <a:p>
            <a:pPr lvl="1"/>
            <a:r>
              <a:rPr lang="en-US" dirty="0">
                <a:solidFill>
                  <a:schemeClr val="tx1"/>
                </a:solidFill>
              </a:rPr>
              <a:t>Can we down-weight one of them?</a:t>
            </a:r>
          </a:p>
          <a:p>
            <a:r>
              <a:rPr lang="en-US" dirty="0">
                <a:solidFill>
                  <a:schemeClr val="tx1"/>
                </a:solidFill>
              </a:rPr>
              <a:t>Higher order just comes along (issue for products?)</a:t>
            </a:r>
          </a:p>
        </p:txBody>
      </p:sp>
    </p:spTree>
    <p:extLst>
      <p:ext uri="{BB962C8B-B14F-4D97-AF65-F5344CB8AC3E}">
        <p14:creationId xmlns:p14="http://schemas.microsoft.com/office/powerpoint/2010/main" val="2634152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Old</a:t>
            </a:r>
          </a:p>
        </p:txBody>
      </p:sp>
      <p:pic>
        <p:nvPicPr>
          <p:cNvPr id="27650"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65176"/>
            <a:ext cx="5943600" cy="611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567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New</a:t>
            </a:r>
          </a:p>
        </p:txBody>
      </p:sp>
      <p:pic>
        <p:nvPicPr>
          <p:cNvPr id="28674" name="Pictur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67556"/>
            <a:ext cx="5943600" cy="611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7912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Old</a:t>
            </a:r>
          </a:p>
        </p:txBody>
      </p:sp>
      <p:pic>
        <p:nvPicPr>
          <p:cNvPr id="29698"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65176"/>
            <a:ext cx="5943600" cy="611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3086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New</a:t>
            </a:r>
          </a:p>
        </p:txBody>
      </p:sp>
      <p:pic>
        <p:nvPicPr>
          <p:cNvPr id="30722" name="Picture 4"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65176"/>
            <a:ext cx="5943600" cy="611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0027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Baking for decoupled lighting</a:t>
            </a:r>
          </a:p>
        </p:txBody>
      </p:sp>
      <p:sp>
        <p:nvSpPr>
          <p:cNvPr id="3" name="Content Placeholder 2"/>
          <p:cNvSpPr>
            <a:spLocks noGrp="1"/>
          </p:cNvSpPr>
          <p:nvPr>
            <p:ph idx="1"/>
          </p:nvPr>
        </p:nvSpPr>
        <p:spPr/>
        <p:txBody>
          <a:bodyPr/>
          <a:lstStyle/>
          <a:p>
            <a:r>
              <a:rPr lang="pl-PL" dirty="0"/>
              <a:t>Can bake</a:t>
            </a:r>
          </a:p>
          <a:p>
            <a:r>
              <a:rPr lang="pl-PL" dirty="0"/>
              <a:t>But where?</a:t>
            </a:r>
          </a:p>
          <a:p>
            <a:r>
              <a:rPr lang="pl-PL" dirty="0"/>
              <a:t>All across the object!</a:t>
            </a:r>
            <a:endParaRPr lang="en-US" dirty="0"/>
          </a:p>
        </p:txBody>
      </p:sp>
    </p:spTree>
    <p:extLst>
      <p:ext uri="{BB962C8B-B14F-4D97-AF65-F5344CB8AC3E}">
        <p14:creationId xmlns:p14="http://schemas.microsoft.com/office/powerpoint/2010/main" val="4798648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A726C-58F1-4474-8D88-3B05476A5FC5}"/>
              </a:ext>
            </a:extLst>
          </p:cNvPr>
          <p:cNvSpPr>
            <a:spLocks noGrp="1"/>
          </p:cNvSpPr>
          <p:nvPr>
            <p:ph type="title"/>
          </p:nvPr>
        </p:nvSpPr>
        <p:spPr/>
        <p:txBody>
          <a:bodyPr>
            <a:normAutofit fontScale="90000"/>
          </a:bodyPr>
          <a:lstStyle/>
          <a:p>
            <a:r>
              <a:rPr lang="en-US" dirty="0"/>
              <a:t>Static geo sample selection</a:t>
            </a:r>
          </a:p>
        </p:txBody>
      </p:sp>
      <p:sp>
        <p:nvSpPr>
          <p:cNvPr id="3" name="Content Placeholder 2">
            <a:extLst>
              <a:ext uri="{FF2B5EF4-FFF2-40B4-BE49-F238E27FC236}">
                <a16:creationId xmlns:a16="http://schemas.microsoft.com/office/drawing/2014/main" id="{5D4D6AE2-2EA6-42D1-988F-5A066EB64ED3}"/>
              </a:ext>
            </a:extLst>
          </p:cNvPr>
          <p:cNvSpPr>
            <a:spLocks noGrp="1"/>
          </p:cNvSpPr>
          <p:nvPr>
            <p:ph sz="half" idx="1"/>
          </p:nvPr>
        </p:nvSpPr>
        <p:spPr/>
        <p:txBody>
          <a:bodyPr>
            <a:normAutofit fontScale="85000" lnSpcReduction="20000"/>
          </a:bodyPr>
          <a:lstStyle/>
          <a:p>
            <a:r>
              <a:rPr lang="en-US" dirty="0"/>
              <a:t>Per Model</a:t>
            </a:r>
          </a:p>
          <a:p>
            <a:pPr lvl="1"/>
            <a:r>
              <a:rPr lang="en-US" dirty="0"/>
              <a:t>Generate multiple stratified sample sets in object space, based on number of probes, importance sample based on self-visibility</a:t>
            </a:r>
          </a:p>
          <a:p>
            <a:r>
              <a:rPr lang="en-US" dirty="0"/>
              <a:t>Per Instance </a:t>
            </a:r>
          </a:p>
          <a:p>
            <a:pPr lvl="1"/>
            <a:r>
              <a:rPr lang="en-US" dirty="0"/>
              <a:t>draw from samples, until you have enough “valid” ones</a:t>
            </a:r>
          </a:p>
          <a:p>
            <a:pPr lvl="2"/>
            <a:r>
              <a:rPr lang="en-US" dirty="0"/>
              <a:t>Back face hits, particularly of structural/lightmapped objects</a:t>
            </a:r>
          </a:p>
          <a:p>
            <a:pPr lvl="2"/>
            <a:r>
              <a:rPr lang="en-US" dirty="0"/>
              <a:t>Caulk can be placed under ground to validate</a:t>
            </a:r>
          </a:p>
          <a:p>
            <a:pPr lvl="2"/>
            <a:r>
              <a:rPr lang="en-US" dirty="0"/>
              <a:t>Geometric and arithmetic mean distances (don’t want buried samples)</a:t>
            </a:r>
          </a:p>
          <a:p>
            <a:pPr lvl="1"/>
            <a:r>
              <a:rPr lang="en-US" dirty="0"/>
              <a:t>Store bitmask for rays that don’t self-intersect (for baking)</a:t>
            </a:r>
            <a:endParaRPr lang="pl-PL" dirty="0"/>
          </a:p>
          <a:p>
            <a:endParaRPr lang="en-US" dirty="0"/>
          </a:p>
        </p:txBody>
      </p:sp>
      <p:pic>
        <p:nvPicPr>
          <p:cNvPr id="9" name="Picture 8">
            <a:extLst>
              <a:ext uri="{FF2B5EF4-FFF2-40B4-BE49-F238E27FC236}">
                <a16:creationId xmlns:a16="http://schemas.microsoft.com/office/drawing/2014/main" id="{39CA7C7A-2FA6-40F0-A9E9-7F8706173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535" y="1604963"/>
            <a:ext cx="4477288" cy="4572000"/>
          </a:xfrm>
          <a:prstGeom prst="rect">
            <a:avLst/>
          </a:prstGeom>
        </p:spPr>
      </p:pic>
    </p:spTree>
    <p:extLst>
      <p:ext uri="{BB962C8B-B14F-4D97-AF65-F5344CB8AC3E}">
        <p14:creationId xmlns:p14="http://schemas.microsoft.com/office/powerpoint/2010/main" val="11619079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14E259-2767-490B-986F-C5F6F8CF5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535" y="1604963"/>
            <a:ext cx="4477288" cy="4572000"/>
          </a:xfrm>
          <a:prstGeom prst="rect">
            <a:avLst/>
          </a:prstGeom>
        </p:spPr>
      </p:pic>
      <p:sp>
        <p:nvSpPr>
          <p:cNvPr id="2" name="Title 1">
            <a:extLst>
              <a:ext uri="{FF2B5EF4-FFF2-40B4-BE49-F238E27FC236}">
                <a16:creationId xmlns:a16="http://schemas.microsoft.com/office/drawing/2014/main" id="{030A726C-58F1-4474-8D88-3B05476A5FC5}"/>
              </a:ext>
            </a:extLst>
          </p:cNvPr>
          <p:cNvSpPr>
            <a:spLocks noGrp="1"/>
          </p:cNvSpPr>
          <p:nvPr>
            <p:ph type="title"/>
          </p:nvPr>
        </p:nvSpPr>
        <p:spPr/>
        <p:txBody>
          <a:bodyPr>
            <a:normAutofit fontScale="90000"/>
          </a:bodyPr>
          <a:lstStyle/>
          <a:p>
            <a:r>
              <a:rPr lang="en-US" dirty="0"/>
              <a:t>Static geo sample selection</a:t>
            </a:r>
          </a:p>
        </p:txBody>
      </p:sp>
      <p:sp>
        <p:nvSpPr>
          <p:cNvPr id="3" name="Content Placeholder 2">
            <a:extLst>
              <a:ext uri="{FF2B5EF4-FFF2-40B4-BE49-F238E27FC236}">
                <a16:creationId xmlns:a16="http://schemas.microsoft.com/office/drawing/2014/main" id="{5D4D6AE2-2EA6-42D1-988F-5A066EB64ED3}"/>
              </a:ext>
            </a:extLst>
          </p:cNvPr>
          <p:cNvSpPr>
            <a:spLocks noGrp="1"/>
          </p:cNvSpPr>
          <p:nvPr>
            <p:ph sz="half" idx="1"/>
          </p:nvPr>
        </p:nvSpPr>
        <p:spPr/>
        <p:txBody>
          <a:bodyPr>
            <a:normAutofit fontScale="85000" lnSpcReduction="20000"/>
          </a:bodyPr>
          <a:lstStyle/>
          <a:p>
            <a:r>
              <a:rPr lang="en-US" dirty="0"/>
              <a:t>Per Model</a:t>
            </a:r>
          </a:p>
          <a:p>
            <a:pPr lvl="1"/>
            <a:r>
              <a:rPr lang="en-US" dirty="0"/>
              <a:t>Generate multiple stratified sample sets in object space, based on number of probes, importance sample based on self-visibility</a:t>
            </a:r>
          </a:p>
          <a:p>
            <a:r>
              <a:rPr lang="en-US" dirty="0"/>
              <a:t>Per Instance </a:t>
            </a:r>
          </a:p>
          <a:p>
            <a:pPr lvl="1"/>
            <a:r>
              <a:rPr lang="en-US" dirty="0"/>
              <a:t>draw from samples, until you have enough “valid” ones</a:t>
            </a:r>
          </a:p>
          <a:p>
            <a:pPr lvl="2"/>
            <a:r>
              <a:rPr lang="en-US" dirty="0"/>
              <a:t>Back face hits, particularly of structural/lightmapped objects</a:t>
            </a:r>
          </a:p>
          <a:p>
            <a:pPr lvl="2"/>
            <a:r>
              <a:rPr lang="en-US" dirty="0"/>
              <a:t>Caulk can be placed under ground to validate</a:t>
            </a:r>
          </a:p>
          <a:p>
            <a:pPr lvl="2"/>
            <a:r>
              <a:rPr lang="en-US" dirty="0"/>
              <a:t>Geometric and arithmetic mean distances (don’t want buried samples)</a:t>
            </a:r>
          </a:p>
          <a:p>
            <a:pPr lvl="1"/>
            <a:r>
              <a:rPr lang="en-US" dirty="0"/>
              <a:t>Store bitmask for rays that don’t self-intersect (for baking)</a:t>
            </a:r>
            <a:endParaRPr lang="pl-PL" dirty="0"/>
          </a:p>
          <a:p>
            <a:endParaRPr lang="en-US" dirty="0"/>
          </a:p>
        </p:txBody>
      </p:sp>
    </p:spTree>
    <p:extLst>
      <p:ext uri="{BB962C8B-B14F-4D97-AF65-F5344CB8AC3E}">
        <p14:creationId xmlns:p14="http://schemas.microsoft.com/office/powerpoint/2010/main" val="38401819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StatIC GEO</a:t>
            </a:r>
            <a:r>
              <a:rPr lang="en-US" dirty="0"/>
              <a:t> Solve</a:t>
            </a:r>
          </a:p>
        </p:txBody>
      </p:sp>
      <p:sp>
        <p:nvSpPr>
          <p:cNvPr id="3" name="Content Placeholder 2"/>
          <p:cNvSpPr>
            <a:spLocks noGrp="1"/>
          </p:cNvSpPr>
          <p:nvPr>
            <p:ph idx="1"/>
          </p:nvPr>
        </p:nvSpPr>
        <p:spPr/>
        <p:txBody>
          <a:bodyPr/>
          <a:lstStyle/>
          <a:p>
            <a:r>
              <a:rPr lang="pl-PL" dirty="0"/>
              <a:t>Least squaes solve for the probes so that *reconstructed* lighting – after </a:t>
            </a:r>
            <a:r>
              <a:rPr lang="en-US" dirty="0"/>
              <a:t>multiplying</a:t>
            </a:r>
            <a:r>
              <a:rPr lang="pl-PL" dirty="0"/>
              <a:t> with visibility</a:t>
            </a:r>
            <a:r>
              <a:rPr lang="en-US" dirty="0"/>
              <a:t> and convolved with a cosine</a:t>
            </a:r>
            <a:r>
              <a:rPr lang="pl-PL" dirty="0"/>
              <a:t> – matches the baked one</a:t>
            </a:r>
            <a:r>
              <a:rPr lang="en-US" dirty="0"/>
              <a:t> 9 DOF per sample location</a:t>
            </a:r>
          </a:p>
          <a:p>
            <a:r>
              <a:rPr lang="en-US" dirty="0"/>
              <a:t>Visibility product results in mixing of DOF, so can’t solve independently</a:t>
            </a:r>
          </a:p>
          <a:p>
            <a:endParaRPr lang="en-US" dirty="0"/>
          </a:p>
          <a:p>
            <a:r>
              <a:rPr lang="en-US" dirty="0"/>
              <a:t>Angular regularization is important</a:t>
            </a:r>
          </a:p>
          <a:p>
            <a:pPr lvl="1"/>
            <a:r>
              <a:rPr lang="en-US" dirty="0"/>
              <a:t>Non-negative DC component, ratio of linear to DC energy must be within bounds of directional lights (so things don’t go crazy)</a:t>
            </a:r>
          </a:p>
          <a:p>
            <a:pPr lvl="1"/>
            <a:r>
              <a:rPr lang="en-US" dirty="0"/>
              <a:t>Exponential search for </a:t>
            </a:r>
            <a:r>
              <a:rPr lang="en-US" dirty="0" err="1"/>
              <a:t>regularizer</a:t>
            </a:r>
            <a:r>
              <a:rPr lang="en-US" dirty="0"/>
              <a:t> based on squared Laplacian</a:t>
            </a:r>
          </a:p>
          <a:p>
            <a:pPr marL="0" indent="0">
              <a:buNone/>
            </a:pPr>
            <a:endParaRPr lang="pl-PL" dirty="0"/>
          </a:p>
          <a:p>
            <a:pPr marL="0" indent="0">
              <a:buNone/>
            </a:pPr>
            <a:endParaRPr lang="en-US" dirty="0"/>
          </a:p>
          <a:p>
            <a:endParaRPr lang="en-US" dirty="0"/>
          </a:p>
        </p:txBody>
      </p:sp>
    </p:spTree>
    <p:extLst>
      <p:ext uri="{BB962C8B-B14F-4D97-AF65-F5344CB8AC3E}">
        <p14:creationId xmlns:p14="http://schemas.microsoft.com/office/powerpoint/2010/main" val="41126271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BAKING LIGHT GRID</a:t>
            </a:r>
            <a:endParaRPr lang="en-US" dirty="0"/>
          </a:p>
        </p:txBody>
      </p:sp>
      <p:sp>
        <p:nvSpPr>
          <p:cNvPr id="3" name="Content Placeholder 2"/>
          <p:cNvSpPr>
            <a:spLocks noGrp="1"/>
          </p:cNvSpPr>
          <p:nvPr>
            <p:ph idx="1"/>
          </p:nvPr>
        </p:nvSpPr>
        <p:spPr/>
        <p:txBody>
          <a:bodyPr>
            <a:normAutofit fontScale="92500" lnSpcReduction="20000"/>
          </a:bodyPr>
          <a:lstStyle/>
          <a:p>
            <a:r>
              <a:rPr lang="pl-PL" dirty="0"/>
              <a:t>We could just bake lighting at the vertices of the tet mesh, but the lighting there is not really what we want</a:t>
            </a:r>
          </a:p>
          <a:p>
            <a:r>
              <a:rPr lang="pl-PL" dirty="0"/>
              <a:t>We want the final lighting, interpolated taking visibility into account to be correct, everywhere on the level</a:t>
            </a:r>
          </a:p>
          <a:p>
            <a:r>
              <a:rPr lang="pl-PL" dirty="0"/>
              <a:t>Least sqaures again</a:t>
            </a:r>
          </a:p>
          <a:p>
            <a:pPr lvl="1"/>
            <a:r>
              <a:rPr lang="pl-PL" dirty="0"/>
              <a:t>Compute lighting in a number of points in each tet</a:t>
            </a:r>
          </a:p>
          <a:p>
            <a:pPr lvl="1"/>
            <a:r>
              <a:rPr lang="pl-PL" dirty="0"/>
              <a:t>Compute interpolation weight for those points as they are computed during reconstruction, taking visibility into account</a:t>
            </a:r>
          </a:p>
          <a:p>
            <a:pPr lvl="1"/>
            <a:r>
              <a:rPr lang="pl-PL" dirty="0"/>
              <a:t>Solve for lighting at the vertices of the tet mesh that generates that signal as closely as possible</a:t>
            </a:r>
          </a:p>
          <a:p>
            <a:pPr lvl="1"/>
            <a:r>
              <a:rPr lang="pl-PL" dirty="0"/>
              <a:t>Also add Lapalacian regularizer (fancy term for penalizing rapid changes between neighboring probes – this also takes visibility into account – if probes don’t see each other we don’t really care)</a:t>
            </a:r>
          </a:p>
          <a:p>
            <a:r>
              <a:rPr lang="pl-PL" dirty="0"/>
              <a:t>All this acts as a form of denoising/antialiasing – we can reduce the quality of lighting computations on individual samples</a:t>
            </a:r>
            <a:endParaRPr lang="en-US" dirty="0"/>
          </a:p>
        </p:txBody>
      </p:sp>
    </p:spTree>
    <p:extLst>
      <p:ext uri="{BB962C8B-B14F-4D97-AF65-F5344CB8AC3E}">
        <p14:creationId xmlns:p14="http://schemas.microsoft.com/office/powerpoint/2010/main" val="3825504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EveryTHING ELSE</a:t>
            </a:r>
            <a:endParaRPr lang="en-US" dirty="0"/>
          </a:p>
        </p:txBody>
      </p:sp>
      <p:sp>
        <p:nvSpPr>
          <p:cNvPr id="3" name="Content Placeholder 2"/>
          <p:cNvSpPr>
            <a:spLocks noGrp="1"/>
          </p:cNvSpPr>
          <p:nvPr>
            <p:ph idx="1"/>
          </p:nvPr>
        </p:nvSpPr>
        <p:spPr>
          <a:xfrm>
            <a:off x="336885" y="1155032"/>
            <a:ext cx="7302166" cy="4610501"/>
          </a:xfrm>
        </p:spPr>
        <p:txBody>
          <a:bodyPr/>
          <a:lstStyle/>
          <a:p>
            <a:r>
              <a:rPr lang="pl-PL" dirty="0"/>
              <a:t>But lightmaps are not a silver bullet</a:t>
            </a:r>
          </a:p>
          <a:p>
            <a:r>
              <a:rPr lang="pl-PL" dirty="0"/>
              <a:t>Bushes, small geometry etc.</a:t>
            </a:r>
          </a:p>
          <a:p>
            <a:r>
              <a:rPr lang="pl-PL" dirty="0"/>
              <a:t>Previously mostly vertex lit or probe lit</a:t>
            </a:r>
          </a:p>
          <a:p>
            <a:pPr lvl="1"/>
            <a:r>
              <a:rPr lang="pl-PL" dirty="0"/>
              <a:t>Vertex lighting costly</a:t>
            </a:r>
          </a:p>
          <a:p>
            <a:pPr lvl="2"/>
            <a:r>
              <a:rPr lang="pl-PL" dirty="0"/>
              <a:t>every instance has an extra vertex stream with *directional* lighting data</a:t>
            </a:r>
            <a:endParaRPr lang="en-US" dirty="0"/>
          </a:p>
          <a:p>
            <a:pPr lvl="1"/>
            <a:r>
              <a:rPr lang="pl-PL" dirty="0"/>
              <a:t>Typical probe doesn’t really look well</a:t>
            </a:r>
          </a:p>
          <a:p>
            <a:r>
              <a:rPr lang="pl-PL" dirty="0"/>
              <a:t>We wanted some elegant solution for that</a:t>
            </a: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932" t="278" r="8016" b="-278"/>
          <a:stretch/>
        </p:blipFill>
        <p:spPr bwMode="auto">
          <a:xfrm>
            <a:off x="7918704" y="1069848"/>
            <a:ext cx="3803904" cy="52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58952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CONCLUSIONS</a:t>
            </a:r>
            <a:endParaRPr lang="en-US" dirty="0"/>
          </a:p>
        </p:txBody>
      </p:sp>
      <p:sp>
        <p:nvSpPr>
          <p:cNvPr id="3" name="Content Placeholder 2"/>
          <p:cNvSpPr>
            <a:spLocks noGrp="1"/>
          </p:cNvSpPr>
          <p:nvPr>
            <p:ph idx="1"/>
          </p:nvPr>
        </p:nvSpPr>
        <p:spPr/>
        <p:txBody>
          <a:bodyPr/>
          <a:lstStyle/>
          <a:p>
            <a:r>
              <a:rPr lang="pl-PL" dirty="0"/>
              <a:t>Think of different components of the rendering equation separately</a:t>
            </a:r>
          </a:p>
          <a:p>
            <a:r>
              <a:rPr lang="pl-PL" dirty="0"/>
              <a:t>With more detailed lighting the representations become more complex – resample to simpler structures to mitigate the cost</a:t>
            </a:r>
            <a:endParaRPr lang="en-US" dirty="0"/>
          </a:p>
          <a:p>
            <a:r>
              <a:rPr lang="en-US" dirty="0"/>
              <a:t>Least squares is your friend, but don’t forget to regularize</a:t>
            </a:r>
          </a:p>
        </p:txBody>
      </p:sp>
    </p:spTree>
    <p:extLst>
      <p:ext uri="{BB962C8B-B14F-4D97-AF65-F5344CB8AC3E}">
        <p14:creationId xmlns:p14="http://schemas.microsoft.com/office/powerpoint/2010/main" val="11647399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F46B9-CBCD-4770-B0EB-587559EDBD9C}"/>
              </a:ext>
            </a:extLst>
          </p:cNvPr>
          <p:cNvSpPr>
            <a:spLocks noGrp="1"/>
          </p:cNvSpPr>
          <p:nvPr>
            <p:ph type="title"/>
          </p:nvPr>
        </p:nvSpPr>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52577962-09C7-43E3-BB9B-266DF22652F1}"/>
              </a:ext>
            </a:extLst>
          </p:cNvPr>
          <p:cNvSpPr>
            <a:spLocks noGrp="1"/>
          </p:cNvSpPr>
          <p:nvPr>
            <p:ph idx="1"/>
          </p:nvPr>
        </p:nvSpPr>
        <p:spPr/>
        <p:txBody>
          <a:bodyPr>
            <a:normAutofit fontScale="70000" lnSpcReduction="20000"/>
          </a:bodyPr>
          <a:lstStyle/>
          <a:p>
            <a:r>
              <a:rPr lang="pl-PL" dirty="0"/>
              <a:t>[Annen04] Annen, T, Kautz, J, Durand, T, Seidel, H-P, </a:t>
            </a:r>
            <a:r>
              <a:rPr lang="en-US" dirty="0"/>
              <a:t>Spherical Harmonic Gradients for Mid-Range Illumination</a:t>
            </a:r>
            <a:r>
              <a:rPr lang="pl-PL" dirty="0"/>
              <a:t>, EGSR 2004</a:t>
            </a:r>
          </a:p>
          <a:p>
            <a:r>
              <a:rPr lang="en-US" dirty="0"/>
              <a:t>[Chen08] Chen, H, “Lighting and Materials of Halo3”, GDC 2008</a:t>
            </a:r>
          </a:p>
          <a:p>
            <a:r>
              <a:rPr lang="en-US" dirty="0"/>
              <a:t>[Cupisz12] </a:t>
            </a:r>
            <a:r>
              <a:rPr lang="en-US" dirty="0" err="1"/>
              <a:t>Cupisz</a:t>
            </a:r>
            <a:r>
              <a:rPr lang="en-US" dirty="0"/>
              <a:t>, R, “Light Probe Interpolation using Tetrahedral </a:t>
            </a:r>
            <a:r>
              <a:rPr lang="en-US" dirty="0" err="1"/>
              <a:t>Tesselations</a:t>
            </a:r>
            <a:r>
              <a:rPr lang="en-US" dirty="0"/>
              <a:t>”, GDC 2012</a:t>
            </a:r>
          </a:p>
          <a:p>
            <a:r>
              <a:rPr lang="en-US" dirty="0"/>
              <a:t>[Engelhardt08] Engelhardt, T, </a:t>
            </a:r>
            <a:r>
              <a:rPr lang="en-US" dirty="0" err="1"/>
              <a:t>Daschbacher</a:t>
            </a:r>
            <a:r>
              <a:rPr lang="en-US" dirty="0"/>
              <a:t>, C, “Octahedral Environment Maps”, VMV 2008</a:t>
            </a:r>
          </a:p>
          <a:p>
            <a:r>
              <a:rPr lang="en-US" dirty="0"/>
              <a:t>[McT04] McTaggart G, Half-life 2 source shading, GDC 2004</a:t>
            </a:r>
          </a:p>
          <a:p>
            <a:r>
              <a:rPr lang="en-US" dirty="0"/>
              <a:t>[Lazarov13] Lazarov, D, “Getting More Physical in Call of Duty: Black Ops II”, SIGGRAPH PBR Course 2013</a:t>
            </a:r>
          </a:p>
          <a:p>
            <a:r>
              <a:rPr lang="en-US" dirty="0"/>
              <a:t>[Iwanicki13] Iwanicki, M, Lighting Technology of “The Last of Us”, SIGGRAPH Talk 2013</a:t>
            </a:r>
            <a:endParaRPr lang="pl-PL" dirty="0"/>
          </a:p>
          <a:p>
            <a:r>
              <a:rPr lang="en-US" dirty="0"/>
              <a:t>[Iwanicki1</a:t>
            </a:r>
            <a:r>
              <a:rPr lang="pl-PL" dirty="0"/>
              <a:t>7</a:t>
            </a:r>
            <a:r>
              <a:rPr lang="en-US" dirty="0"/>
              <a:t>] Iwanicki, M</a:t>
            </a:r>
            <a:r>
              <a:rPr lang="pl-PL" dirty="0"/>
              <a:t>, Sloan, P-P</a:t>
            </a:r>
            <a:r>
              <a:rPr lang="en-US" dirty="0"/>
              <a:t>, </a:t>
            </a:r>
            <a:r>
              <a:rPr lang="pl-PL" dirty="0"/>
              <a:t>Ambient Dice</a:t>
            </a:r>
            <a:r>
              <a:rPr lang="en-US" dirty="0"/>
              <a:t>, </a:t>
            </a:r>
            <a:r>
              <a:rPr lang="pl-PL" dirty="0"/>
              <a:t>EGSR 2017, EI&amp;I</a:t>
            </a:r>
            <a:endParaRPr lang="en-US" dirty="0"/>
          </a:p>
          <a:p>
            <a:r>
              <a:rPr lang="en-US" dirty="0"/>
              <a:t>[Schaefer04] Schaefer, S, </a:t>
            </a:r>
            <a:r>
              <a:rPr lang="en-US" dirty="0" err="1"/>
              <a:t>Hackenberg</a:t>
            </a:r>
            <a:r>
              <a:rPr lang="en-US" dirty="0"/>
              <a:t>, J, Warren, J, “Smooth Subdivision of Tetrahedral Meshes”, SGP 2004</a:t>
            </a:r>
          </a:p>
          <a:p>
            <a:r>
              <a:rPr lang="en-US" dirty="0"/>
              <a:t>[Sloan08] Sloan, P-P, “Stupid Spherical Harmonics Tricks”, GDC 2008</a:t>
            </a:r>
          </a:p>
        </p:txBody>
      </p:sp>
    </p:spTree>
    <p:extLst>
      <p:ext uri="{BB962C8B-B14F-4D97-AF65-F5344CB8AC3E}">
        <p14:creationId xmlns:p14="http://schemas.microsoft.com/office/powerpoint/2010/main" val="571007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B091C-7B93-4E0A-A5DC-BF6302135DB7}"/>
              </a:ext>
            </a:extLst>
          </p:cNvPr>
          <p:cNvSpPr>
            <a:spLocks noGrp="1"/>
          </p:cNvSpPr>
          <p:nvPr>
            <p:ph type="title"/>
          </p:nvPr>
        </p:nvSpPr>
        <p:spPr/>
        <p:txBody>
          <a:bodyPr>
            <a:normAutofit fontScale="90000"/>
          </a:bodyPr>
          <a:lstStyle/>
          <a:p>
            <a:r>
              <a:rPr lang="en-US" dirty="0"/>
              <a:t>Acknowledgements</a:t>
            </a:r>
          </a:p>
        </p:txBody>
      </p:sp>
      <p:sp>
        <p:nvSpPr>
          <p:cNvPr id="3" name="Content Placeholder 2">
            <a:extLst>
              <a:ext uri="{FF2B5EF4-FFF2-40B4-BE49-F238E27FC236}">
                <a16:creationId xmlns:a16="http://schemas.microsoft.com/office/drawing/2014/main" id="{A0491DD4-AEFE-4F3E-9985-53001831DC24}"/>
              </a:ext>
            </a:extLst>
          </p:cNvPr>
          <p:cNvSpPr>
            <a:spLocks noGrp="1"/>
          </p:cNvSpPr>
          <p:nvPr>
            <p:ph sz="half" idx="1"/>
          </p:nvPr>
        </p:nvSpPr>
        <p:spPr>
          <a:xfrm>
            <a:off x="371475" y="1276350"/>
            <a:ext cx="5648325" cy="4900613"/>
          </a:xfrm>
        </p:spPr>
        <p:txBody>
          <a:bodyPr>
            <a:normAutofit lnSpcReduction="10000"/>
          </a:bodyPr>
          <a:lstStyle/>
          <a:p>
            <a:r>
              <a:rPr lang="en-US" dirty="0"/>
              <a:t>Central Tech</a:t>
            </a:r>
          </a:p>
          <a:p>
            <a:pPr lvl="1"/>
            <a:r>
              <a:rPr lang="en-US" dirty="0"/>
              <a:t>Adrien Dubouchet</a:t>
            </a:r>
          </a:p>
          <a:p>
            <a:pPr lvl="1"/>
            <a:r>
              <a:rPr lang="en-US" dirty="0"/>
              <a:t>Manny Ko</a:t>
            </a:r>
          </a:p>
          <a:p>
            <a:pPr lvl="1"/>
            <a:r>
              <a:rPr lang="en-US" dirty="0"/>
              <a:t>Dimitar Lazarov</a:t>
            </a:r>
          </a:p>
          <a:p>
            <a:pPr lvl="1"/>
            <a:r>
              <a:rPr lang="en-US" dirty="0"/>
              <a:t>Josiah Manson</a:t>
            </a:r>
          </a:p>
          <a:p>
            <a:pPr lvl="1"/>
            <a:r>
              <a:rPr lang="en-US" dirty="0"/>
              <a:t>Mike Stark</a:t>
            </a:r>
          </a:p>
          <a:p>
            <a:r>
              <a:rPr lang="en-US" dirty="0"/>
              <a:t>Infinity Ward</a:t>
            </a:r>
          </a:p>
          <a:p>
            <a:pPr lvl="1"/>
            <a:r>
              <a:rPr lang="en-US" dirty="0"/>
              <a:t>Micha</a:t>
            </a:r>
            <a:r>
              <a:rPr lang="pl-PL" dirty="0"/>
              <a:t>ł</a:t>
            </a:r>
            <a:r>
              <a:rPr lang="en-US" dirty="0"/>
              <a:t> Drobot</a:t>
            </a:r>
          </a:p>
          <a:p>
            <a:pPr lvl="1"/>
            <a:r>
              <a:rPr lang="en-US" dirty="0"/>
              <a:t>Olin Georgescu</a:t>
            </a:r>
          </a:p>
          <a:p>
            <a:pPr lvl="1"/>
            <a:r>
              <a:rPr lang="en-US" dirty="0"/>
              <a:t>Ifedayo Isibor</a:t>
            </a:r>
          </a:p>
          <a:p>
            <a:pPr lvl="1"/>
            <a:r>
              <a:rPr lang="en-US" dirty="0"/>
              <a:t>Kyle McKisic</a:t>
            </a:r>
          </a:p>
          <a:p>
            <a:pPr lvl="1"/>
            <a:r>
              <a:rPr lang="en-US" dirty="0"/>
              <a:t>Peter Pon</a:t>
            </a:r>
          </a:p>
        </p:txBody>
      </p:sp>
      <p:sp>
        <p:nvSpPr>
          <p:cNvPr id="4" name="Content Placeholder 3">
            <a:extLst>
              <a:ext uri="{FF2B5EF4-FFF2-40B4-BE49-F238E27FC236}">
                <a16:creationId xmlns:a16="http://schemas.microsoft.com/office/drawing/2014/main" id="{59031480-5646-42E6-A439-367C06357770}"/>
              </a:ext>
            </a:extLst>
          </p:cNvPr>
          <p:cNvSpPr>
            <a:spLocks noGrp="1"/>
          </p:cNvSpPr>
          <p:nvPr>
            <p:ph sz="half" idx="2"/>
          </p:nvPr>
        </p:nvSpPr>
        <p:spPr>
          <a:xfrm>
            <a:off x="6153150" y="1276351"/>
            <a:ext cx="5524500" cy="4876800"/>
          </a:xfrm>
        </p:spPr>
        <p:txBody>
          <a:bodyPr>
            <a:normAutofit/>
          </a:bodyPr>
          <a:lstStyle/>
          <a:p>
            <a:r>
              <a:rPr lang="en-US" dirty="0"/>
              <a:t>High Moon Studios</a:t>
            </a:r>
          </a:p>
          <a:p>
            <a:pPr lvl="1"/>
            <a:r>
              <a:rPr lang="en-US" dirty="0"/>
              <a:t>Martin Ecker</a:t>
            </a:r>
          </a:p>
          <a:p>
            <a:pPr lvl="1"/>
            <a:r>
              <a:rPr lang="en-US" dirty="0"/>
              <a:t>Stephane Etienne</a:t>
            </a:r>
          </a:p>
          <a:p>
            <a:r>
              <a:rPr lang="en-US" dirty="0"/>
              <a:t>Sledgehammer Games</a:t>
            </a:r>
          </a:p>
          <a:p>
            <a:pPr lvl="1"/>
            <a:r>
              <a:rPr lang="en-US" dirty="0"/>
              <a:t>Dave Blizard</a:t>
            </a:r>
          </a:p>
          <a:p>
            <a:pPr lvl="1"/>
            <a:r>
              <a:rPr lang="en-US" dirty="0"/>
              <a:t>Danny Chan</a:t>
            </a:r>
          </a:p>
          <a:p>
            <a:pPr lvl="1"/>
            <a:r>
              <a:rPr lang="en-US" dirty="0"/>
              <a:t>Stephanus</a:t>
            </a:r>
          </a:p>
          <a:p>
            <a:pPr lvl="1"/>
            <a:r>
              <a:rPr lang="en-US" dirty="0"/>
              <a:t>Luka Romel</a:t>
            </a:r>
          </a:p>
          <a:p>
            <a:pPr lvl="1"/>
            <a:r>
              <a:rPr lang="en-US" dirty="0"/>
              <a:t>Atsushi Seo</a:t>
            </a:r>
          </a:p>
        </p:txBody>
      </p:sp>
    </p:spTree>
    <p:extLst>
      <p:ext uri="{BB962C8B-B14F-4D97-AF65-F5344CB8AC3E}">
        <p14:creationId xmlns:p14="http://schemas.microsoft.com/office/powerpoint/2010/main" val="127929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Typical PROBE LIGHTING</a:t>
            </a:r>
            <a:endParaRPr lang="en-US" dirty="0"/>
          </a:p>
        </p:txBody>
      </p:sp>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65200"/>
            <a:ext cx="9591040" cy="539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3689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65200"/>
            <a:ext cx="9591040" cy="539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pl-PL" dirty="0"/>
              <a:t>WHAT WE WANT</a:t>
            </a:r>
            <a:endParaRPr lang="en-US" dirty="0"/>
          </a:p>
        </p:txBody>
      </p:sp>
    </p:spTree>
    <p:extLst>
      <p:ext uri="{BB962C8B-B14F-4D97-AF65-F5344CB8AC3E}">
        <p14:creationId xmlns:p14="http://schemas.microsoft.com/office/powerpoint/2010/main" val="4075895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DECOUPLE</a:t>
            </a:r>
            <a:endParaRPr lang="en-US" dirty="0"/>
          </a:p>
        </p:txBody>
      </p:sp>
      <p:sp>
        <p:nvSpPr>
          <p:cNvPr id="3" name="Content Placeholder 2"/>
          <p:cNvSpPr>
            <a:spLocks noGrp="1"/>
          </p:cNvSpPr>
          <p:nvPr>
            <p:ph idx="1"/>
          </p:nvPr>
        </p:nvSpPr>
        <p:spPr/>
        <p:txBody>
          <a:bodyPr/>
          <a:lstStyle/>
          <a:p>
            <a:r>
              <a:rPr lang="pl-PL" dirty="0"/>
              <a:t>Rendering equation for diffuse surface under distant lighting with occlusion only:</a:t>
            </a:r>
          </a:p>
          <a:p>
            <a:endParaRPr lang="pl-PL" dirty="0"/>
          </a:p>
          <a:p>
            <a:pPr marL="0" indent="0">
              <a:buNone/>
            </a:pPr>
            <a:endParaRPr lang="pl-PL" dirty="0"/>
          </a:p>
          <a:p>
            <a:r>
              <a:rPr lang="pl-PL" dirty="0"/>
              <a:t>Two terms with very different characteristics:</a:t>
            </a:r>
          </a:p>
          <a:p>
            <a:pPr lvl="1"/>
            <a:r>
              <a:rPr lang="pl-PL" dirty="0"/>
              <a:t>Incoming radiance – smooth and well behaved</a:t>
            </a:r>
          </a:p>
          <a:p>
            <a:pPr lvl="1"/>
            <a:r>
              <a:rPr lang="pl-PL" dirty="0"/>
              <a:t>Visibility – changes quickly, high frequency directional components</a:t>
            </a:r>
          </a:p>
          <a:p>
            <a:r>
              <a:rPr lang="pl-PL" dirty="0"/>
              <a:t>Decouple the two!</a:t>
            </a:r>
            <a:endParaRPr lang="en-US" dirty="0"/>
          </a:p>
        </p:txBody>
      </p:sp>
      <p:pic>
        <p:nvPicPr>
          <p:cNvPr id="9" name="Picture 8"/>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2717822" y="2075191"/>
            <a:ext cx="5661333" cy="854285"/>
          </a:xfrm>
          <a:prstGeom prst="rect">
            <a:avLst/>
          </a:prstGeom>
        </p:spPr>
      </p:pic>
      <p:sp>
        <p:nvSpPr>
          <p:cNvPr id="6" name="Rectangle 5"/>
          <p:cNvSpPr/>
          <p:nvPr/>
        </p:nvSpPr>
        <p:spPr>
          <a:xfrm>
            <a:off x="4699004" y="2167468"/>
            <a:ext cx="879962" cy="601134"/>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633338" y="2167468"/>
            <a:ext cx="801330" cy="601134"/>
          </a:xfrm>
          <a:prstGeom prst="rect">
            <a:avLst/>
          </a:prstGeom>
          <a:noFill/>
          <a:ln w="539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193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DECOUPLE</a:t>
            </a:r>
            <a:endParaRPr lang="en-US" dirty="0"/>
          </a:p>
        </p:txBody>
      </p:sp>
      <p:sp>
        <p:nvSpPr>
          <p:cNvPr id="3" name="Content Placeholder 2"/>
          <p:cNvSpPr>
            <a:spLocks noGrp="1"/>
          </p:cNvSpPr>
          <p:nvPr>
            <p:ph idx="1"/>
          </p:nvPr>
        </p:nvSpPr>
        <p:spPr/>
        <p:txBody>
          <a:bodyPr/>
          <a:lstStyle/>
          <a:p>
            <a:r>
              <a:rPr lang="pl-PL" dirty="0"/>
              <a:t>Can reason about lighting and </a:t>
            </a:r>
            <a:r>
              <a:rPr lang="en-US" dirty="0"/>
              <a:t>self </a:t>
            </a:r>
            <a:r>
              <a:rPr lang="pl-PL" dirty="0"/>
              <a:t>visibility separately</a:t>
            </a:r>
          </a:p>
          <a:p>
            <a:pPr lvl="1"/>
            <a:r>
              <a:rPr lang="pl-PL" dirty="0"/>
              <a:t>encode in different ways</a:t>
            </a:r>
          </a:p>
          <a:p>
            <a:pPr lvl="1"/>
            <a:r>
              <a:rPr lang="pl-PL" dirty="0"/>
              <a:t>interpolate separately</a:t>
            </a:r>
          </a:p>
          <a:p>
            <a:r>
              <a:rPr lang="pl-PL" dirty="0"/>
              <a:t>Saves tons of memory </a:t>
            </a:r>
          </a:p>
          <a:p>
            <a:pPr lvl="1"/>
            <a:r>
              <a:rPr lang="pl-PL" dirty="0"/>
              <a:t>visibility can be shared </a:t>
            </a:r>
          </a:p>
          <a:p>
            <a:pPr lvl="1"/>
            <a:r>
              <a:rPr lang="pl-PL" dirty="0"/>
              <a:t>lighting changes at low spatial rate – can be stored at lower resolution</a:t>
            </a:r>
          </a:p>
          <a:p>
            <a:r>
              <a:rPr lang="pl-PL" dirty="0"/>
              <a:t>In our particular case:</a:t>
            </a:r>
          </a:p>
          <a:p>
            <a:pPr lvl="1"/>
            <a:r>
              <a:rPr lang="pl-PL" dirty="0"/>
              <a:t>Visibility stored at vertices</a:t>
            </a:r>
          </a:p>
          <a:p>
            <a:pPr lvl="1"/>
            <a:r>
              <a:rPr lang="pl-PL" dirty="0"/>
              <a:t>Lighting stored at some number of points on the object – more later</a:t>
            </a:r>
            <a:endParaRPr lang="en-US" dirty="0"/>
          </a:p>
        </p:txBody>
      </p:sp>
    </p:spTree>
    <p:extLst>
      <p:ext uri="{BB962C8B-B14F-4D97-AF65-F5344CB8AC3E}">
        <p14:creationId xmlns:p14="http://schemas.microsoft.com/office/powerpoint/2010/main" val="2722609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VISIBILITY</a:t>
            </a:r>
            <a:endParaRPr lang="en-US" dirty="0"/>
          </a:p>
        </p:txBody>
      </p:sp>
      <p:sp>
        <p:nvSpPr>
          <p:cNvPr id="3" name="Content Placeholder 2"/>
          <p:cNvSpPr>
            <a:spLocks noGrp="1"/>
          </p:cNvSpPr>
          <p:nvPr>
            <p:ph idx="1"/>
          </p:nvPr>
        </p:nvSpPr>
        <p:spPr/>
        <p:txBody>
          <a:bodyPr/>
          <a:lstStyle/>
          <a:p>
            <a:r>
              <a:rPr lang="pl-PL" dirty="0"/>
              <a:t>Store visibility as a cone:</a:t>
            </a:r>
          </a:p>
          <a:p>
            <a:pPr lvl="1"/>
            <a:r>
              <a:rPr lang="pl-PL" dirty="0"/>
              <a:t>Axis</a:t>
            </a:r>
          </a:p>
          <a:p>
            <a:endParaRPr lang="en-US" dirty="0"/>
          </a:p>
        </p:txBody>
      </p:sp>
      <p:grpSp>
        <p:nvGrpSpPr>
          <p:cNvPr id="5" name="Group 4"/>
          <p:cNvGrpSpPr/>
          <p:nvPr/>
        </p:nvGrpSpPr>
        <p:grpSpPr>
          <a:xfrm>
            <a:off x="8644585" y="4034176"/>
            <a:ext cx="2024347" cy="2024347"/>
            <a:chOff x="9005095" y="4012122"/>
            <a:chExt cx="2154812" cy="2154812"/>
          </a:xfrm>
        </p:grpSpPr>
        <p:sp>
          <p:nvSpPr>
            <p:cNvPr id="6" name="Oval 5"/>
            <p:cNvSpPr/>
            <p:nvPr/>
          </p:nvSpPr>
          <p:spPr>
            <a:xfrm>
              <a:off x="9005095" y="4012122"/>
              <a:ext cx="2154812" cy="215481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0052213" y="4245777"/>
              <a:ext cx="441347" cy="90865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9" idx="4"/>
            </p:cNvCxnSpPr>
            <p:nvPr/>
          </p:nvCxnSpPr>
          <p:spPr>
            <a:xfrm flipV="1">
              <a:off x="10052213" y="4810319"/>
              <a:ext cx="967282" cy="34411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rot="19065559">
              <a:off x="10570525" y="4139025"/>
              <a:ext cx="379328" cy="771457"/>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10052212" y="4524754"/>
              <a:ext cx="765945" cy="629679"/>
            </a:xfrm>
            <a:prstGeom prst="line">
              <a:avLst/>
            </a:prstGeom>
            <a:ln w="2222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9005095" y="4746019"/>
              <a:ext cx="2154812" cy="710493"/>
            </a:xfrm>
            <a:prstGeom prst="ellipse">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0572016" y="4304714"/>
              <a:ext cx="308098" cy="307777"/>
            </a:xfrm>
            <a:prstGeom prst="rect">
              <a:avLst/>
            </a:prstGeom>
            <a:noFill/>
          </p:spPr>
          <p:txBody>
            <a:bodyPr wrap="none" rtlCol="0">
              <a:spAutoFit/>
            </a:bodyPr>
            <a:lstStyle/>
            <a:p>
              <a:r>
                <a:rPr lang="pl-PL" sz="1400" dirty="0">
                  <a:solidFill>
                    <a:schemeClr val="bg1"/>
                  </a:solidFill>
                </a:rPr>
                <a:t>d</a:t>
              </a:r>
              <a:endParaRPr lang="en-US" sz="1400" dirty="0">
                <a:solidFill>
                  <a:schemeClr val="bg1"/>
                </a:solidFill>
              </a:endParaRPr>
            </a:p>
          </p:txBody>
        </p:sp>
      </p:grpSp>
      <p:grpSp>
        <p:nvGrpSpPr>
          <p:cNvPr id="15" name="Group 14"/>
          <p:cNvGrpSpPr/>
          <p:nvPr/>
        </p:nvGrpSpPr>
        <p:grpSpPr>
          <a:xfrm>
            <a:off x="4898654" y="4045202"/>
            <a:ext cx="2024347" cy="2024347"/>
            <a:chOff x="9005095" y="4012122"/>
            <a:chExt cx="2154812" cy="2154812"/>
          </a:xfrm>
        </p:grpSpPr>
        <p:sp>
          <p:nvSpPr>
            <p:cNvPr id="16" name="Oval 15"/>
            <p:cNvSpPr/>
            <p:nvPr/>
          </p:nvSpPr>
          <p:spPr>
            <a:xfrm>
              <a:off x="9005095" y="4012122"/>
              <a:ext cx="2154812" cy="215481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endCxn id="19" idx="0"/>
            </p:cNvCxnSpPr>
            <p:nvPr/>
          </p:nvCxnSpPr>
          <p:spPr>
            <a:xfrm flipH="1" flipV="1">
              <a:off x="9756662" y="4192600"/>
              <a:ext cx="295549" cy="95009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9" idx="4"/>
            </p:cNvCxnSpPr>
            <p:nvPr/>
          </p:nvCxnSpPr>
          <p:spPr>
            <a:xfrm flipV="1">
              <a:off x="10052212" y="4278624"/>
              <a:ext cx="471097" cy="87581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rot="16584136">
              <a:off x="9950322" y="3849884"/>
              <a:ext cx="379328" cy="771457"/>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10052212" y="4169221"/>
              <a:ext cx="87773" cy="985214"/>
            </a:xfrm>
            <a:prstGeom prst="line">
              <a:avLst/>
            </a:prstGeom>
            <a:ln w="2222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9005095" y="4746019"/>
              <a:ext cx="2154812" cy="710493"/>
            </a:xfrm>
            <a:prstGeom prst="ellipse">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9788000" y="4103619"/>
              <a:ext cx="308098" cy="307777"/>
            </a:xfrm>
            <a:prstGeom prst="rect">
              <a:avLst/>
            </a:prstGeom>
            <a:noFill/>
          </p:spPr>
          <p:txBody>
            <a:bodyPr wrap="none" rtlCol="0">
              <a:spAutoFit/>
            </a:bodyPr>
            <a:lstStyle/>
            <a:p>
              <a:r>
                <a:rPr lang="pl-PL" sz="1400" dirty="0">
                  <a:solidFill>
                    <a:schemeClr val="bg1"/>
                  </a:solidFill>
                </a:rPr>
                <a:t>d</a:t>
              </a:r>
              <a:endParaRPr lang="en-US" sz="1400" dirty="0">
                <a:solidFill>
                  <a:schemeClr val="bg1"/>
                </a:solidFill>
              </a:endParaRPr>
            </a:p>
          </p:txBody>
        </p:sp>
      </p:grpSp>
      <p:sp>
        <p:nvSpPr>
          <p:cNvPr id="26" name="Oval 25"/>
          <p:cNvSpPr/>
          <p:nvPr/>
        </p:nvSpPr>
        <p:spPr>
          <a:xfrm>
            <a:off x="1243156" y="4023149"/>
            <a:ext cx="2024347" cy="2024347"/>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endCxn id="29" idx="0"/>
          </p:cNvCxnSpPr>
          <p:nvPr/>
        </p:nvCxnSpPr>
        <p:spPr>
          <a:xfrm flipH="1" flipV="1">
            <a:off x="1342797" y="4849430"/>
            <a:ext cx="884078" cy="25789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29" idx="4"/>
          </p:cNvCxnSpPr>
          <p:nvPr/>
        </p:nvCxnSpPr>
        <p:spPr>
          <a:xfrm flipH="1" flipV="1">
            <a:off x="1829539" y="4312456"/>
            <a:ext cx="397337" cy="78384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rot="13331452">
            <a:off x="1407988" y="4218569"/>
            <a:ext cx="356361" cy="724748"/>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flipV="1">
            <a:off x="1473224" y="4526797"/>
            <a:ext cx="753652" cy="569500"/>
          </a:xfrm>
          <a:prstGeom prst="line">
            <a:avLst/>
          </a:prstGeom>
          <a:ln w="2222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243156" y="4712612"/>
            <a:ext cx="2024347" cy="667476"/>
          </a:xfrm>
          <a:prstGeom prst="ellipse">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474260" y="4327309"/>
            <a:ext cx="289444" cy="289142"/>
          </a:xfrm>
          <a:prstGeom prst="rect">
            <a:avLst/>
          </a:prstGeom>
          <a:noFill/>
        </p:spPr>
        <p:txBody>
          <a:bodyPr wrap="none" rtlCol="0">
            <a:spAutoFit/>
          </a:bodyPr>
          <a:lstStyle/>
          <a:p>
            <a:r>
              <a:rPr lang="pl-PL" sz="1400" dirty="0">
                <a:solidFill>
                  <a:schemeClr val="bg1"/>
                </a:solidFill>
              </a:rPr>
              <a:t>d</a:t>
            </a:r>
            <a:endParaRPr lang="en-US" sz="1400" dirty="0">
              <a:solidFill>
                <a:schemeClr val="bg1"/>
              </a:solidFill>
            </a:endParaRPr>
          </a:p>
        </p:txBody>
      </p:sp>
    </p:spTree>
    <p:extLst>
      <p:ext uri="{BB962C8B-B14F-4D97-AF65-F5344CB8AC3E}">
        <p14:creationId xmlns:p14="http://schemas.microsoft.com/office/powerpoint/2010/main" val="279415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VISIBILITY</a:t>
            </a:r>
            <a:endParaRPr lang="en-US" dirty="0"/>
          </a:p>
        </p:txBody>
      </p:sp>
      <p:sp>
        <p:nvSpPr>
          <p:cNvPr id="3" name="Content Placeholder 2"/>
          <p:cNvSpPr>
            <a:spLocks noGrp="1"/>
          </p:cNvSpPr>
          <p:nvPr>
            <p:ph idx="1"/>
          </p:nvPr>
        </p:nvSpPr>
        <p:spPr/>
        <p:txBody>
          <a:bodyPr/>
          <a:lstStyle/>
          <a:p>
            <a:r>
              <a:rPr lang="pl-PL" dirty="0"/>
              <a:t>Store visibility as a cone:</a:t>
            </a:r>
          </a:p>
          <a:p>
            <a:pPr lvl="1"/>
            <a:r>
              <a:rPr lang="pl-PL" dirty="0"/>
              <a:t>Axis</a:t>
            </a:r>
          </a:p>
          <a:p>
            <a:pPr lvl="1"/>
            <a:r>
              <a:rPr lang="pl-PL" dirty="0"/>
              <a:t>Cone angle</a:t>
            </a:r>
          </a:p>
        </p:txBody>
      </p:sp>
      <p:grpSp>
        <p:nvGrpSpPr>
          <p:cNvPr id="5" name="Group 4"/>
          <p:cNvGrpSpPr/>
          <p:nvPr/>
        </p:nvGrpSpPr>
        <p:grpSpPr>
          <a:xfrm>
            <a:off x="8644585" y="4034176"/>
            <a:ext cx="2024347" cy="2024347"/>
            <a:chOff x="9005095" y="4012122"/>
            <a:chExt cx="2154812" cy="2154812"/>
          </a:xfrm>
        </p:grpSpPr>
        <p:sp>
          <p:nvSpPr>
            <p:cNvPr id="6" name="Oval 5"/>
            <p:cNvSpPr/>
            <p:nvPr/>
          </p:nvSpPr>
          <p:spPr>
            <a:xfrm>
              <a:off x="9005095" y="4012122"/>
              <a:ext cx="2154812" cy="215481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0052213" y="4338740"/>
              <a:ext cx="556669" cy="81569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9" idx="4"/>
            </p:cNvCxnSpPr>
            <p:nvPr/>
          </p:nvCxnSpPr>
          <p:spPr>
            <a:xfrm flipV="1">
              <a:off x="10052212" y="4681626"/>
              <a:ext cx="873048" cy="47280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rot="19065559">
              <a:off x="10655233" y="4275668"/>
              <a:ext cx="226430" cy="466531"/>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10052212" y="4524754"/>
              <a:ext cx="765945" cy="629679"/>
            </a:xfrm>
            <a:prstGeom prst="line">
              <a:avLst/>
            </a:prstGeom>
            <a:ln w="2222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9005095" y="4746019"/>
              <a:ext cx="2154812" cy="710493"/>
            </a:xfrm>
            <a:prstGeom prst="ellipse">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0156199" y="4684658"/>
              <a:ext cx="301686" cy="307777"/>
            </a:xfrm>
            <a:prstGeom prst="rect">
              <a:avLst/>
            </a:prstGeom>
            <a:noFill/>
          </p:spPr>
          <p:txBody>
            <a:bodyPr wrap="none" rtlCol="0">
              <a:spAutoFit/>
            </a:bodyPr>
            <a:lstStyle/>
            <a:p>
              <a:r>
                <a:rPr lang="el-GR" sz="1400" dirty="0">
                  <a:solidFill>
                    <a:schemeClr val="bg1"/>
                  </a:solidFill>
                </a:rPr>
                <a:t>θ</a:t>
              </a:r>
              <a:endParaRPr lang="en-US" sz="1400" dirty="0">
                <a:solidFill>
                  <a:schemeClr val="bg1"/>
                </a:solidFill>
              </a:endParaRPr>
            </a:p>
          </p:txBody>
        </p:sp>
        <p:sp>
          <p:nvSpPr>
            <p:cNvPr id="14" name="TextBox 13"/>
            <p:cNvSpPr txBox="1"/>
            <p:nvPr/>
          </p:nvSpPr>
          <p:spPr>
            <a:xfrm>
              <a:off x="10572016" y="4304714"/>
              <a:ext cx="308098" cy="307777"/>
            </a:xfrm>
            <a:prstGeom prst="rect">
              <a:avLst/>
            </a:prstGeom>
            <a:noFill/>
          </p:spPr>
          <p:txBody>
            <a:bodyPr wrap="none" rtlCol="0">
              <a:spAutoFit/>
            </a:bodyPr>
            <a:lstStyle/>
            <a:p>
              <a:r>
                <a:rPr lang="pl-PL" sz="1400" dirty="0">
                  <a:solidFill>
                    <a:schemeClr val="bg1"/>
                  </a:solidFill>
                </a:rPr>
                <a:t>d</a:t>
              </a:r>
              <a:endParaRPr lang="en-US" sz="1400" dirty="0">
                <a:solidFill>
                  <a:schemeClr val="bg1"/>
                </a:solidFill>
              </a:endParaRPr>
            </a:p>
          </p:txBody>
        </p:sp>
      </p:grpSp>
      <p:grpSp>
        <p:nvGrpSpPr>
          <p:cNvPr id="15" name="Group 14"/>
          <p:cNvGrpSpPr/>
          <p:nvPr/>
        </p:nvGrpSpPr>
        <p:grpSpPr>
          <a:xfrm>
            <a:off x="4898654" y="4045202"/>
            <a:ext cx="2024347" cy="2024347"/>
            <a:chOff x="9005095" y="4012122"/>
            <a:chExt cx="2154812" cy="2154812"/>
          </a:xfrm>
        </p:grpSpPr>
        <p:sp>
          <p:nvSpPr>
            <p:cNvPr id="16" name="Oval 15"/>
            <p:cNvSpPr/>
            <p:nvPr/>
          </p:nvSpPr>
          <p:spPr>
            <a:xfrm>
              <a:off x="9005095" y="4012122"/>
              <a:ext cx="2154812" cy="215481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V="1">
              <a:off x="10052213" y="4245777"/>
              <a:ext cx="441347" cy="90865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9" idx="4"/>
            </p:cNvCxnSpPr>
            <p:nvPr/>
          </p:nvCxnSpPr>
          <p:spPr>
            <a:xfrm flipV="1">
              <a:off x="10052213" y="4810319"/>
              <a:ext cx="967282" cy="34411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rot="19065559">
              <a:off x="10570525" y="4139025"/>
              <a:ext cx="379328" cy="771457"/>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10052212" y="4524754"/>
              <a:ext cx="765945" cy="629679"/>
            </a:xfrm>
            <a:prstGeom prst="line">
              <a:avLst/>
            </a:prstGeom>
            <a:ln w="2222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9005095" y="4746019"/>
              <a:ext cx="2154812" cy="710493"/>
            </a:xfrm>
            <a:prstGeom prst="ellipse">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10156199" y="4684658"/>
              <a:ext cx="301686" cy="307777"/>
            </a:xfrm>
            <a:prstGeom prst="rect">
              <a:avLst/>
            </a:prstGeom>
            <a:noFill/>
          </p:spPr>
          <p:txBody>
            <a:bodyPr wrap="none" rtlCol="0">
              <a:spAutoFit/>
            </a:bodyPr>
            <a:lstStyle/>
            <a:p>
              <a:r>
                <a:rPr lang="el-GR" sz="1400" dirty="0">
                  <a:solidFill>
                    <a:schemeClr val="bg1"/>
                  </a:solidFill>
                </a:rPr>
                <a:t>θ</a:t>
              </a:r>
              <a:endParaRPr lang="en-US" sz="1400" dirty="0">
                <a:solidFill>
                  <a:schemeClr val="bg1"/>
                </a:solidFill>
              </a:endParaRPr>
            </a:p>
          </p:txBody>
        </p:sp>
        <p:sp>
          <p:nvSpPr>
            <p:cNvPr id="24" name="TextBox 23"/>
            <p:cNvSpPr txBox="1"/>
            <p:nvPr/>
          </p:nvSpPr>
          <p:spPr>
            <a:xfrm>
              <a:off x="10572016" y="4304714"/>
              <a:ext cx="308098" cy="307777"/>
            </a:xfrm>
            <a:prstGeom prst="rect">
              <a:avLst/>
            </a:prstGeom>
            <a:noFill/>
          </p:spPr>
          <p:txBody>
            <a:bodyPr wrap="none" rtlCol="0">
              <a:spAutoFit/>
            </a:bodyPr>
            <a:lstStyle/>
            <a:p>
              <a:r>
                <a:rPr lang="pl-PL" sz="1400" dirty="0">
                  <a:solidFill>
                    <a:schemeClr val="bg1"/>
                  </a:solidFill>
                </a:rPr>
                <a:t>d</a:t>
              </a:r>
              <a:endParaRPr lang="en-US" sz="1400" dirty="0">
                <a:solidFill>
                  <a:schemeClr val="bg1"/>
                </a:solidFill>
              </a:endParaRPr>
            </a:p>
          </p:txBody>
        </p:sp>
      </p:grpSp>
      <p:grpSp>
        <p:nvGrpSpPr>
          <p:cNvPr id="25" name="Group 24"/>
          <p:cNvGrpSpPr/>
          <p:nvPr/>
        </p:nvGrpSpPr>
        <p:grpSpPr>
          <a:xfrm>
            <a:off x="1243156" y="3979326"/>
            <a:ext cx="2024347" cy="2068165"/>
            <a:chOff x="9005095" y="3965478"/>
            <a:chExt cx="2154812" cy="2201456"/>
          </a:xfrm>
        </p:grpSpPr>
        <p:sp>
          <p:nvSpPr>
            <p:cNvPr id="26" name="Oval 25"/>
            <p:cNvSpPr/>
            <p:nvPr/>
          </p:nvSpPr>
          <p:spPr>
            <a:xfrm>
              <a:off x="9005095" y="4012122"/>
              <a:ext cx="2154812" cy="215481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V="1">
              <a:off x="10052213" y="4135162"/>
              <a:ext cx="254829" cy="1019271"/>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0052213" y="5004173"/>
              <a:ext cx="967282" cy="15025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rot="19065559">
              <a:off x="10530227" y="3965478"/>
              <a:ext cx="379328" cy="1176255"/>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V="1">
              <a:off x="10052212" y="4524754"/>
              <a:ext cx="765945" cy="629679"/>
            </a:xfrm>
            <a:prstGeom prst="line">
              <a:avLst/>
            </a:prstGeom>
            <a:ln w="2222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9005095" y="4746019"/>
              <a:ext cx="2154812" cy="710493"/>
            </a:xfrm>
            <a:prstGeom prst="ellipse">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10156199" y="4684658"/>
              <a:ext cx="301686" cy="307777"/>
            </a:xfrm>
            <a:prstGeom prst="rect">
              <a:avLst/>
            </a:prstGeom>
            <a:noFill/>
          </p:spPr>
          <p:txBody>
            <a:bodyPr wrap="none" rtlCol="0">
              <a:spAutoFit/>
            </a:bodyPr>
            <a:lstStyle/>
            <a:p>
              <a:r>
                <a:rPr lang="el-GR" sz="1400" dirty="0">
                  <a:solidFill>
                    <a:schemeClr val="bg1"/>
                  </a:solidFill>
                </a:rPr>
                <a:t>θ</a:t>
              </a:r>
              <a:endParaRPr lang="en-US" sz="1400" dirty="0">
                <a:solidFill>
                  <a:schemeClr val="bg1"/>
                </a:solidFill>
              </a:endParaRPr>
            </a:p>
          </p:txBody>
        </p:sp>
        <p:sp>
          <p:nvSpPr>
            <p:cNvPr id="34" name="TextBox 33"/>
            <p:cNvSpPr txBox="1"/>
            <p:nvPr/>
          </p:nvSpPr>
          <p:spPr>
            <a:xfrm>
              <a:off x="10572016" y="4304714"/>
              <a:ext cx="308098" cy="307777"/>
            </a:xfrm>
            <a:prstGeom prst="rect">
              <a:avLst/>
            </a:prstGeom>
            <a:noFill/>
          </p:spPr>
          <p:txBody>
            <a:bodyPr wrap="none" rtlCol="0">
              <a:spAutoFit/>
            </a:bodyPr>
            <a:lstStyle/>
            <a:p>
              <a:r>
                <a:rPr lang="pl-PL" sz="1400" dirty="0">
                  <a:solidFill>
                    <a:schemeClr val="bg1"/>
                  </a:solidFill>
                </a:rPr>
                <a:t>d</a:t>
              </a:r>
              <a:endParaRPr lang="en-US" sz="1400" dirty="0">
                <a:solidFill>
                  <a:schemeClr val="bg1"/>
                </a:solidFill>
              </a:endParaRPr>
            </a:p>
          </p:txBody>
        </p:sp>
      </p:grpSp>
    </p:spTree>
    <p:extLst>
      <p:ext uri="{BB962C8B-B14F-4D97-AF65-F5344CB8AC3E}">
        <p14:creationId xmlns:p14="http://schemas.microsoft.com/office/powerpoint/2010/main" val="2633340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VISIBILITY</a:t>
            </a:r>
            <a:endParaRPr lang="en-US" dirty="0"/>
          </a:p>
        </p:txBody>
      </p:sp>
      <p:sp>
        <p:nvSpPr>
          <p:cNvPr id="3" name="Content Placeholder 2"/>
          <p:cNvSpPr>
            <a:spLocks noGrp="1"/>
          </p:cNvSpPr>
          <p:nvPr>
            <p:ph idx="1"/>
          </p:nvPr>
        </p:nvSpPr>
        <p:spPr/>
        <p:txBody>
          <a:bodyPr/>
          <a:lstStyle/>
          <a:p>
            <a:r>
              <a:rPr lang="pl-PL" dirty="0"/>
              <a:t>Store visibility as a cone:</a:t>
            </a:r>
          </a:p>
          <a:p>
            <a:pPr lvl="1"/>
            <a:r>
              <a:rPr lang="pl-PL" dirty="0"/>
              <a:t>Axis</a:t>
            </a:r>
          </a:p>
          <a:p>
            <a:pPr lvl="1"/>
            <a:r>
              <a:rPr lang="pl-PL" dirty="0"/>
              <a:t>Cone angle</a:t>
            </a:r>
          </a:p>
          <a:p>
            <a:pPr lvl="1"/>
            <a:r>
              <a:rPr lang="pl-PL" dirty="0"/>
              <a:t>Scale (0 to 1)</a:t>
            </a:r>
          </a:p>
          <a:p>
            <a:r>
              <a:rPr lang="pl-PL" dirty="0"/>
              <a:t>Visibility is shared between instances</a:t>
            </a:r>
          </a:p>
          <a:p>
            <a:r>
              <a:rPr lang="pl-PL" dirty="0"/>
              <a:t>Need to bake only once – during conversion</a:t>
            </a:r>
          </a:p>
          <a:p>
            <a:endParaRPr lang="en-US" dirty="0"/>
          </a:p>
        </p:txBody>
      </p:sp>
      <p:grpSp>
        <p:nvGrpSpPr>
          <p:cNvPr id="5" name="Group 4"/>
          <p:cNvGrpSpPr/>
          <p:nvPr/>
        </p:nvGrpSpPr>
        <p:grpSpPr>
          <a:xfrm>
            <a:off x="8644585" y="4034176"/>
            <a:ext cx="2024347" cy="2024347"/>
            <a:chOff x="9005095" y="4012122"/>
            <a:chExt cx="2154812" cy="2154812"/>
          </a:xfrm>
        </p:grpSpPr>
        <p:sp>
          <p:nvSpPr>
            <p:cNvPr id="6" name="Oval 5"/>
            <p:cNvSpPr/>
            <p:nvPr/>
          </p:nvSpPr>
          <p:spPr>
            <a:xfrm>
              <a:off x="9005095" y="4012122"/>
              <a:ext cx="2154812" cy="215481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0052213" y="4245777"/>
              <a:ext cx="441347" cy="90865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9" idx="4"/>
            </p:cNvCxnSpPr>
            <p:nvPr/>
          </p:nvCxnSpPr>
          <p:spPr>
            <a:xfrm flipV="1">
              <a:off x="10052213" y="4810319"/>
              <a:ext cx="967282" cy="34411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rot="19065559">
              <a:off x="10570525" y="4139025"/>
              <a:ext cx="379328" cy="771457"/>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V="1">
              <a:off x="10052212" y="4524754"/>
              <a:ext cx="765945" cy="629679"/>
            </a:xfrm>
            <a:prstGeom prst="line">
              <a:avLst/>
            </a:prstGeom>
            <a:ln w="2222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9005095" y="4746019"/>
              <a:ext cx="2154812" cy="710493"/>
            </a:xfrm>
            <a:prstGeom prst="ellipse">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0156199" y="4684658"/>
              <a:ext cx="301686" cy="307777"/>
            </a:xfrm>
            <a:prstGeom prst="rect">
              <a:avLst/>
            </a:prstGeom>
            <a:noFill/>
          </p:spPr>
          <p:txBody>
            <a:bodyPr wrap="none" rtlCol="0">
              <a:spAutoFit/>
            </a:bodyPr>
            <a:lstStyle/>
            <a:p>
              <a:r>
                <a:rPr lang="el-GR" sz="1400" dirty="0">
                  <a:solidFill>
                    <a:schemeClr val="bg1"/>
                  </a:solidFill>
                </a:rPr>
                <a:t>θ</a:t>
              </a:r>
              <a:endParaRPr lang="en-US" sz="1400" dirty="0">
                <a:solidFill>
                  <a:schemeClr val="bg1"/>
                </a:solidFill>
              </a:endParaRPr>
            </a:p>
          </p:txBody>
        </p:sp>
        <p:sp>
          <p:nvSpPr>
            <p:cNvPr id="13" name="TextBox 12"/>
            <p:cNvSpPr txBox="1"/>
            <p:nvPr/>
          </p:nvSpPr>
          <p:spPr>
            <a:xfrm>
              <a:off x="10461604" y="4697649"/>
              <a:ext cx="274434" cy="307777"/>
            </a:xfrm>
            <a:prstGeom prst="rect">
              <a:avLst/>
            </a:prstGeom>
            <a:noFill/>
          </p:spPr>
          <p:txBody>
            <a:bodyPr wrap="none" rtlCol="0">
              <a:spAutoFit/>
            </a:bodyPr>
            <a:lstStyle/>
            <a:p>
              <a:r>
                <a:rPr lang="pl-PL" sz="1400" dirty="0">
                  <a:solidFill>
                    <a:schemeClr val="bg1"/>
                  </a:solidFill>
                </a:rPr>
                <a:t>S</a:t>
              </a:r>
              <a:endParaRPr lang="en-US" sz="1400" dirty="0">
                <a:solidFill>
                  <a:schemeClr val="bg1"/>
                </a:solidFill>
              </a:endParaRPr>
            </a:p>
          </p:txBody>
        </p:sp>
        <p:sp>
          <p:nvSpPr>
            <p:cNvPr id="14" name="TextBox 13"/>
            <p:cNvSpPr txBox="1"/>
            <p:nvPr/>
          </p:nvSpPr>
          <p:spPr>
            <a:xfrm>
              <a:off x="10572016" y="4304714"/>
              <a:ext cx="308098" cy="307777"/>
            </a:xfrm>
            <a:prstGeom prst="rect">
              <a:avLst/>
            </a:prstGeom>
            <a:noFill/>
          </p:spPr>
          <p:txBody>
            <a:bodyPr wrap="none" rtlCol="0">
              <a:spAutoFit/>
            </a:bodyPr>
            <a:lstStyle/>
            <a:p>
              <a:r>
                <a:rPr lang="pl-PL" sz="1400" dirty="0">
                  <a:solidFill>
                    <a:schemeClr val="bg1"/>
                  </a:solidFill>
                </a:rPr>
                <a:t>d</a:t>
              </a:r>
              <a:endParaRPr lang="en-US" sz="1400" dirty="0">
                <a:solidFill>
                  <a:schemeClr val="bg1"/>
                </a:solidFill>
              </a:endParaRPr>
            </a:p>
          </p:txBody>
        </p:sp>
      </p:grpSp>
      <p:grpSp>
        <p:nvGrpSpPr>
          <p:cNvPr id="15" name="Group 14"/>
          <p:cNvGrpSpPr/>
          <p:nvPr/>
        </p:nvGrpSpPr>
        <p:grpSpPr>
          <a:xfrm>
            <a:off x="4898654" y="4045202"/>
            <a:ext cx="2024347" cy="2024347"/>
            <a:chOff x="9005095" y="4012122"/>
            <a:chExt cx="2154812" cy="2154812"/>
          </a:xfrm>
        </p:grpSpPr>
        <p:sp>
          <p:nvSpPr>
            <p:cNvPr id="16" name="Oval 15"/>
            <p:cNvSpPr/>
            <p:nvPr/>
          </p:nvSpPr>
          <p:spPr>
            <a:xfrm>
              <a:off x="9005095" y="4012122"/>
              <a:ext cx="2154812" cy="215481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endCxn id="19" idx="0"/>
            </p:cNvCxnSpPr>
            <p:nvPr/>
          </p:nvCxnSpPr>
          <p:spPr>
            <a:xfrm flipV="1">
              <a:off x="10052213" y="4447472"/>
              <a:ext cx="307268" cy="70696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9" idx="4"/>
            </p:cNvCxnSpPr>
            <p:nvPr/>
          </p:nvCxnSpPr>
          <p:spPr>
            <a:xfrm flipV="1">
              <a:off x="10052213" y="4872520"/>
              <a:ext cx="693228" cy="28191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rot="19065559">
              <a:off x="10423966" y="4372928"/>
              <a:ext cx="256989" cy="574136"/>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flipV="1">
              <a:off x="10052212" y="4659996"/>
              <a:ext cx="500248" cy="494438"/>
            </a:xfrm>
            <a:prstGeom prst="line">
              <a:avLst/>
            </a:prstGeom>
            <a:ln w="2222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9005095" y="4746019"/>
              <a:ext cx="2154812" cy="710493"/>
            </a:xfrm>
            <a:prstGeom prst="ellipse">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10156199" y="4684658"/>
              <a:ext cx="301686" cy="307777"/>
            </a:xfrm>
            <a:prstGeom prst="rect">
              <a:avLst/>
            </a:prstGeom>
            <a:noFill/>
          </p:spPr>
          <p:txBody>
            <a:bodyPr wrap="none" rtlCol="0">
              <a:spAutoFit/>
            </a:bodyPr>
            <a:lstStyle/>
            <a:p>
              <a:r>
                <a:rPr lang="el-GR" sz="1400" dirty="0">
                  <a:solidFill>
                    <a:schemeClr val="bg1"/>
                  </a:solidFill>
                </a:rPr>
                <a:t>θ</a:t>
              </a:r>
              <a:endParaRPr lang="en-US" sz="1400" dirty="0">
                <a:solidFill>
                  <a:schemeClr val="bg1"/>
                </a:solidFill>
              </a:endParaRPr>
            </a:p>
          </p:txBody>
        </p:sp>
        <p:sp>
          <p:nvSpPr>
            <p:cNvPr id="24" name="TextBox 23"/>
            <p:cNvSpPr txBox="1"/>
            <p:nvPr/>
          </p:nvSpPr>
          <p:spPr>
            <a:xfrm>
              <a:off x="10309721" y="4397411"/>
              <a:ext cx="308098" cy="307777"/>
            </a:xfrm>
            <a:prstGeom prst="rect">
              <a:avLst/>
            </a:prstGeom>
            <a:noFill/>
          </p:spPr>
          <p:txBody>
            <a:bodyPr wrap="none" rtlCol="0">
              <a:spAutoFit/>
            </a:bodyPr>
            <a:lstStyle/>
            <a:p>
              <a:r>
                <a:rPr lang="pl-PL" sz="1400" dirty="0">
                  <a:solidFill>
                    <a:schemeClr val="bg1"/>
                  </a:solidFill>
                </a:rPr>
                <a:t>d</a:t>
              </a:r>
              <a:endParaRPr lang="en-US" sz="1400" dirty="0">
                <a:solidFill>
                  <a:schemeClr val="bg1"/>
                </a:solidFill>
              </a:endParaRPr>
            </a:p>
          </p:txBody>
        </p:sp>
      </p:grpSp>
      <p:grpSp>
        <p:nvGrpSpPr>
          <p:cNvPr id="25" name="Group 24"/>
          <p:cNvGrpSpPr/>
          <p:nvPr/>
        </p:nvGrpSpPr>
        <p:grpSpPr>
          <a:xfrm>
            <a:off x="1243156" y="4023149"/>
            <a:ext cx="2024347" cy="2024347"/>
            <a:chOff x="9005095" y="4012122"/>
            <a:chExt cx="2154812" cy="2154812"/>
          </a:xfrm>
        </p:grpSpPr>
        <p:sp>
          <p:nvSpPr>
            <p:cNvPr id="26" name="Oval 25"/>
            <p:cNvSpPr/>
            <p:nvPr/>
          </p:nvSpPr>
          <p:spPr>
            <a:xfrm>
              <a:off x="9005095" y="4012122"/>
              <a:ext cx="2154812" cy="215481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endCxn id="32" idx="0"/>
            </p:cNvCxnSpPr>
            <p:nvPr/>
          </p:nvCxnSpPr>
          <p:spPr>
            <a:xfrm flipV="1">
              <a:off x="10052213" y="4684658"/>
              <a:ext cx="254829" cy="469774"/>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0052213" y="4982375"/>
              <a:ext cx="409391" cy="172056"/>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rot="19065559">
              <a:off x="10315749" y="4651308"/>
              <a:ext cx="175098" cy="366295"/>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a:endCxn id="32" idx="3"/>
            </p:cNvCxnSpPr>
            <p:nvPr/>
          </p:nvCxnSpPr>
          <p:spPr>
            <a:xfrm flipV="1">
              <a:off x="10052212" y="4838547"/>
              <a:ext cx="405673" cy="315888"/>
            </a:xfrm>
            <a:prstGeom prst="line">
              <a:avLst/>
            </a:prstGeom>
            <a:ln w="2222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9005095" y="4746019"/>
              <a:ext cx="2154812" cy="710493"/>
            </a:xfrm>
            <a:prstGeom prst="ellipse">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10156199" y="4684658"/>
              <a:ext cx="301686" cy="307777"/>
            </a:xfrm>
            <a:prstGeom prst="rect">
              <a:avLst/>
            </a:prstGeom>
            <a:noFill/>
          </p:spPr>
          <p:txBody>
            <a:bodyPr wrap="none" rtlCol="0">
              <a:spAutoFit/>
            </a:bodyPr>
            <a:lstStyle/>
            <a:p>
              <a:r>
                <a:rPr lang="el-GR" sz="1400" dirty="0">
                  <a:solidFill>
                    <a:schemeClr val="bg1"/>
                  </a:solidFill>
                </a:rPr>
                <a:t>θ</a:t>
              </a:r>
              <a:endParaRPr lang="en-US" sz="1400" dirty="0">
                <a:solidFill>
                  <a:schemeClr val="bg1"/>
                </a:solidFill>
              </a:endParaRPr>
            </a:p>
          </p:txBody>
        </p:sp>
        <p:sp>
          <p:nvSpPr>
            <p:cNvPr id="33" name="TextBox 32"/>
            <p:cNvSpPr txBox="1"/>
            <p:nvPr/>
          </p:nvSpPr>
          <p:spPr>
            <a:xfrm>
              <a:off x="10461604" y="4697649"/>
              <a:ext cx="274434" cy="307777"/>
            </a:xfrm>
            <a:prstGeom prst="rect">
              <a:avLst/>
            </a:prstGeom>
            <a:noFill/>
          </p:spPr>
          <p:txBody>
            <a:bodyPr wrap="none" rtlCol="0">
              <a:spAutoFit/>
            </a:bodyPr>
            <a:lstStyle/>
            <a:p>
              <a:r>
                <a:rPr lang="pl-PL" sz="1400" dirty="0">
                  <a:solidFill>
                    <a:schemeClr val="bg1"/>
                  </a:solidFill>
                </a:rPr>
                <a:t>S</a:t>
              </a:r>
              <a:endParaRPr lang="en-US" sz="1400" dirty="0">
                <a:solidFill>
                  <a:schemeClr val="bg1"/>
                </a:solidFill>
              </a:endParaRPr>
            </a:p>
          </p:txBody>
        </p:sp>
        <p:sp>
          <p:nvSpPr>
            <p:cNvPr id="34" name="TextBox 33"/>
            <p:cNvSpPr txBox="1"/>
            <p:nvPr/>
          </p:nvSpPr>
          <p:spPr>
            <a:xfrm>
              <a:off x="10179627" y="4376882"/>
              <a:ext cx="308098" cy="307777"/>
            </a:xfrm>
            <a:prstGeom prst="rect">
              <a:avLst/>
            </a:prstGeom>
            <a:noFill/>
          </p:spPr>
          <p:txBody>
            <a:bodyPr wrap="none" rtlCol="0">
              <a:spAutoFit/>
            </a:bodyPr>
            <a:lstStyle/>
            <a:p>
              <a:r>
                <a:rPr lang="pl-PL" sz="1400" dirty="0">
                  <a:solidFill>
                    <a:schemeClr val="bg1"/>
                  </a:solidFill>
                </a:rPr>
                <a:t>d</a:t>
              </a:r>
              <a:endParaRPr lang="en-US" sz="1400" dirty="0">
                <a:solidFill>
                  <a:schemeClr val="bg1"/>
                </a:solidFill>
              </a:endParaRPr>
            </a:p>
          </p:txBody>
        </p:sp>
      </p:grpSp>
      <p:sp>
        <p:nvSpPr>
          <p:cNvPr id="41" name="TextBox 40"/>
          <p:cNvSpPr txBox="1"/>
          <p:nvPr/>
        </p:nvSpPr>
        <p:spPr>
          <a:xfrm>
            <a:off x="6186443" y="4807154"/>
            <a:ext cx="257818" cy="289142"/>
          </a:xfrm>
          <a:prstGeom prst="rect">
            <a:avLst/>
          </a:prstGeom>
          <a:noFill/>
        </p:spPr>
        <p:txBody>
          <a:bodyPr wrap="none" rtlCol="0">
            <a:spAutoFit/>
          </a:bodyPr>
          <a:lstStyle/>
          <a:p>
            <a:r>
              <a:rPr lang="pl-PL" sz="1400" dirty="0">
                <a:solidFill>
                  <a:schemeClr val="bg1"/>
                </a:solidFill>
              </a:rPr>
              <a:t>S</a:t>
            </a:r>
            <a:endParaRPr lang="en-US" sz="1400" dirty="0">
              <a:solidFill>
                <a:schemeClr val="bg1"/>
              </a:solidFill>
            </a:endParaRPr>
          </a:p>
        </p:txBody>
      </p:sp>
    </p:spTree>
    <p:extLst>
      <p:ext uri="{BB962C8B-B14F-4D97-AF65-F5344CB8AC3E}">
        <p14:creationId xmlns:p14="http://schemas.microsoft.com/office/powerpoint/2010/main" val="263334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BAKING Visibility </a:t>
            </a:r>
            <a:endParaRPr lang="en-US" dirty="0"/>
          </a:p>
        </p:txBody>
      </p:sp>
      <p:sp>
        <p:nvSpPr>
          <p:cNvPr id="3" name="Content Placeholder 2"/>
          <p:cNvSpPr>
            <a:spLocks noGrp="1"/>
          </p:cNvSpPr>
          <p:nvPr>
            <p:ph sz="half" idx="1"/>
          </p:nvPr>
        </p:nvSpPr>
        <p:spPr>
          <a:xfrm>
            <a:off x="459581" y="1284270"/>
            <a:ext cx="5181600" cy="4351338"/>
          </a:xfrm>
        </p:spPr>
        <p:txBody>
          <a:bodyPr>
            <a:normAutofit/>
          </a:bodyPr>
          <a:lstStyle/>
          <a:p>
            <a:r>
              <a:rPr lang="pl-PL" dirty="0"/>
              <a:t>Generate 4th order SH</a:t>
            </a:r>
            <a:endParaRPr lang="en-US" dirty="0"/>
          </a:p>
          <a:p>
            <a:r>
              <a:rPr lang="en-US" dirty="0"/>
              <a:t>Uniform sampling over the surface</a:t>
            </a:r>
            <a:endParaRPr lang="pl-PL" dirty="0"/>
          </a:p>
          <a:p>
            <a:r>
              <a:rPr lang="en-US" dirty="0"/>
              <a:t>Validate sample</a:t>
            </a:r>
            <a:endParaRPr lang="pl-PL" dirty="0"/>
          </a:p>
          <a:p>
            <a:r>
              <a:rPr lang="pl-PL" dirty="0"/>
              <a:t>N</a:t>
            </a:r>
            <a:r>
              <a:rPr lang="en-US" dirty="0"/>
              <a:t>on-linear iterative smoother</a:t>
            </a:r>
          </a:p>
          <a:p>
            <a:pPr lvl="1"/>
            <a:r>
              <a:rPr lang="en-US" dirty="0"/>
              <a:t>Interpolate norm of linear SH as extra channel, rescale</a:t>
            </a:r>
            <a:endParaRPr lang="pl-PL" dirty="0"/>
          </a:p>
        </p:txBody>
      </p:sp>
      <p:pic>
        <p:nvPicPr>
          <p:cNvPr id="6" name="Picture 5">
            <a:extLst>
              <a:ext uri="{FF2B5EF4-FFF2-40B4-BE49-F238E27FC236}">
                <a16:creationId xmlns:a16="http://schemas.microsoft.com/office/drawing/2014/main" id="{ECA89F7B-B407-4B10-82E4-0C227F1CFF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27" t="20506" r="10481" b="5899"/>
          <a:stretch/>
        </p:blipFill>
        <p:spPr>
          <a:xfrm>
            <a:off x="6174769" y="1025190"/>
            <a:ext cx="3051424" cy="2691829"/>
          </a:xfrm>
          <a:prstGeom prst="rect">
            <a:avLst/>
          </a:prstGeom>
        </p:spPr>
      </p:pic>
      <p:pic>
        <p:nvPicPr>
          <p:cNvPr id="8" name="Picture 7">
            <a:extLst>
              <a:ext uri="{FF2B5EF4-FFF2-40B4-BE49-F238E27FC236}">
                <a16:creationId xmlns:a16="http://schemas.microsoft.com/office/drawing/2014/main" id="{E038CEA0-F6F5-4F16-AEEF-584A2F27FB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47" t="11236" r="29054" b="7491"/>
          <a:stretch/>
        </p:blipFill>
        <p:spPr>
          <a:xfrm>
            <a:off x="9832369" y="1269030"/>
            <a:ext cx="1171254" cy="2229493"/>
          </a:xfrm>
          <a:prstGeom prst="rect">
            <a:avLst/>
          </a:prstGeom>
        </p:spPr>
      </p:pic>
      <p:pic>
        <p:nvPicPr>
          <p:cNvPr id="10" name="Picture 9">
            <a:extLst>
              <a:ext uri="{FF2B5EF4-FFF2-40B4-BE49-F238E27FC236}">
                <a16:creationId xmlns:a16="http://schemas.microsoft.com/office/drawing/2014/main" id="{9D8F3331-E9C3-40A7-99F9-DA5EBBDF24E9}"/>
              </a:ext>
            </a:extLst>
          </p:cNvPr>
          <p:cNvPicPr>
            <a:picLocks noChangeAspect="1"/>
          </p:cNvPicPr>
          <p:nvPr/>
        </p:nvPicPr>
        <p:blipFill rotWithShape="1">
          <a:blip r:embed="rId5">
            <a:extLst>
              <a:ext uri="{28A0092B-C50C-407E-A947-70E740481C1C}">
                <a14:useLocalDpi xmlns:a14="http://schemas.microsoft.com/office/drawing/2010/main" val="0"/>
              </a:ext>
            </a:extLst>
          </a:blip>
          <a:srcRect l="6961" t="31312" r="3391" b="32284"/>
          <a:stretch/>
        </p:blipFill>
        <p:spPr>
          <a:xfrm>
            <a:off x="6019800" y="3878066"/>
            <a:ext cx="6020656" cy="2496621"/>
          </a:xfrm>
          <a:prstGeom prst="rect">
            <a:avLst/>
          </a:prstGeom>
        </p:spPr>
      </p:pic>
    </p:spTree>
    <p:extLst>
      <p:ext uri="{BB962C8B-B14F-4D97-AF65-F5344CB8AC3E}">
        <p14:creationId xmlns:p14="http://schemas.microsoft.com/office/powerpoint/2010/main" val="1618008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B091C-7B93-4E0A-A5DC-BF6302135DB7}"/>
              </a:ext>
            </a:extLst>
          </p:cNvPr>
          <p:cNvSpPr>
            <a:spLocks noGrp="1"/>
          </p:cNvSpPr>
          <p:nvPr>
            <p:ph type="title"/>
          </p:nvPr>
        </p:nvSpPr>
        <p:spPr/>
        <p:txBody>
          <a:bodyPr>
            <a:normAutofit fontScale="90000"/>
          </a:bodyPr>
          <a:lstStyle/>
          <a:p>
            <a:r>
              <a:rPr lang="en-US" dirty="0"/>
              <a:t>Acknowledgements</a:t>
            </a:r>
          </a:p>
        </p:txBody>
      </p:sp>
      <p:sp>
        <p:nvSpPr>
          <p:cNvPr id="3" name="Content Placeholder 2">
            <a:extLst>
              <a:ext uri="{FF2B5EF4-FFF2-40B4-BE49-F238E27FC236}">
                <a16:creationId xmlns:a16="http://schemas.microsoft.com/office/drawing/2014/main" id="{A0491DD4-AEFE-4F3E-9985-53001831DC24}"/>
              </a:ext>
            </a:extLst>
          </p:cNvPr>
          <p:cNvSpPr>
            <a:spLocks noGrp="1"/>
          </p:cNvSpPr>
          <p:nvPr>
            <p:ph sz="half" idx="1"/>
          </p:nvPr>
        </p:nvSpPr>
        <p:spPr>
          <a:xfrm>
            <a:off x="371475" y="1276350"/>
            <a:ext cx="5648325" cy="4900613"/>
          </a:xfrm>
        </p:spPr>
        <p:txBody>
          <a:bodyPr>
            <a:normAutofit lnSpcReduction="10000"/>
          </a:bodyPr>
          <a:lstStyle/>
          <a:p>
            <a:r>
              <a:rPr lang="en-US" dirty="0"/>
              <a:t>Central Tech</a:t>
            </a:r>
          </a:p>
          <a:p>
            <a:pPr lvl="1"/>
            <a:r>
              <a:rPr lang="en-US" dirty="0"/>
              <a:t>Adrien Dubouchet</a:t>
            </a:r>
          </a:p>
          <a:p>
            <a:pPr lvl="1"/>
            <a:r>
              <a:rPr lang="en-US" dirty="0"/>
              <a:t>Manny Ko</a:t>
            </a:r>
          </a:p>
          <a:p>
            <a:pPr lvl="1"/>
            <a:r>
              <a:rPr lang="en-US" dirty="0"/>
              <a:t>Dimitar Lazarov</a:t>
            </a:r>
          </a:p>
          <a:p>
            <a:pPr lvl="1"/>
            <a:r>
              <a:rPr lang="en-US" dirty="0"/>
              <a:t>Josiah Manson</a:t>
            </a:r>
          </a:p>
          <a:p>
            <a:pPr lvl="1"/>
            <a:r>
              <a:rPr lang="en-US" dirty="0"/>
              <a:t>Mike Stark</a:t>
            </a:r>
          </a:p>
          <a:p>
            <a:r>
              <a:rPr lang="en-US" dirty="0"/>
              <a:t>Infinity Ward</a:t>
            </a:r>
          </a:p>
          <a:p>
            <a:pPr lvl="1"/>
            <a:r>
              <a:rPr lang="en-US" dirty="0"/>
              <a:t>Micha</a:t>
            </a:r>
            <a:r>
              <a:rPr lang="pl-PL" dirty="0"/>
              <a:t>ł</a:t>
            </a:r>
            <a:r>
              <a:rPr lang="en-US" dirty="0"/>
              <a:t> Drobot</a:t>
            </a:r>
          </a:p>
          <a:p>
            <a:pPr lvl="1"/>
            <a:r>
              <a:rPr lang="en-US" dirty="0"/>
              <a:t>Olin Georgescu</a:t>
            </a:r>
          </a:p>
          <a:p>
            <a:pPr lvl="1"/>
            <a:r>
              <a:rPr lang="en-US" dirty="0"/>
              <a:t>Ifedayo Isibor</a:t>
            </a:r>
          </a:p>
          <a:p>
            <a:pPr lvl="1"/>
            <a:r>
              <a:rPr lang="en-US" dirty="0"/>
              <a:t>Kyle McKisic</a:t>
            </a:r>
          </a:p>
          <a:p>
            <a:pPr lvl="1"/>
            <a:r>
              <a:rPr lang="en-US" dirty="0"/>
              <a:t>Peter Pon</a:t>
            </a:r>
          </a:p>
        </p:txBody>
      </p:sp>
      <p:sp>
        <p:nvSpPr>
          <p:cNvPr id="4" name="Content Placeholder 3">
            <a:extLst>
              <a:ext uri="{FF2B5EF4-FFF2-40B4-BE49-F238E27FC236}">
                <a16:creationId xmlns:a16="http://schemas.microsoft.com/office/drawing/2014/main" id="{59031480-5646-42E6-A439-367C06357770}"/>
              </a:ext>
            </a:extLst>
          </p:cNvPr>
          <p:cNvSpPr>
            <a:spLocks noGrp="1"/>
          </p:cNvSpPr>
          <p:nvPr>
            <p:ph sz="half" idx="2"/>
          </p:nvPr>
        </p:nvSpPr>
        <p:spPr>
          <a:xfrm>
            <a:off x="6153150" y="1276351"/>
            <a:ext cx="5524500" cy="4876800"/>
          </a:xfrm>
        </p:spPr>
        <p:txBody>
          <a:bodyPr>
            <a:normAutofit/>
          </a:bodyPr>
          <a:lstStyle/>
          <a:p>
            <a:r>
              <a:rPr lang="en-US" dirty="0"/>
              <a:t>High Moon Studios</a:t>
            </a:r>
          </a:p>
          <a:p>
            <a:pPr lvl="1"/>
            <a:r>
              <a:rPr lang="en-US" dirty="0"/>
              <a:t>Martin Ecker</a:t>
            </a:r>
          </a:p>
          <a:p>
            <a:pPr lvl="1"/>
            <a:r>
              <a:rPr lang="en-US" dirty="0"/>
              <a:t>Stephane Etienne</a:t>
            </a:r>
          </a:p>
          <a:p>
            <a:r>
              <a:rPr lang="en-US" dirty="0"/>
              <a:t>Sledgehammer Games</a:t>
            </a:r>
          </a:p>
          <a:p>
            <a:pPr lvl="1"/>
            <a:r>
              <a:rPr lang="en-US" dirty="0"/>
              <a:t>Dave Blizard</a:t>
            </a:r>
          </a:p>
          <a:p>
            <a:pPr lvl="1"/>
            <a:r>
              <a:rPr lang="en-US" dirty="0"/>
              <a:t>Danny Chan</a:t>
            </a:r>
          </a:p>
          <a:p>
            <a:pPr lvl="1"/>
            <a:r>
              <a:rPr lang="en-US" dirty="0"/>
              <a:t>Stephanus</a:t>
            </a:r>
          </a:p>
          <a:p>
            <a:pPr lvl="1"/>
            <a:r>
              <a:rPr lang="en-US" dirty="0"/>
              <a:t>Luka Romel</a:t>
            </a:r>
          </a:p>
          <a:p>
            <a:pPr lvl="1"/>
            <a:r>
              <a:rPr lang="en-US" dirty="0"/>
              <a:t>Atsushi Seo</a:t>
            </a:r>
          </a:p>
        </p:txBody>
      </p:sp>
    </p:spTree>
    <p:extLst>
      <p:ext uri="{BB962C8B-B14F-4D97-AF65-F5344CB8AC3E}">
        <p14:creationId xmlns:p14="http://schemas.microsoft.com/office/powerpoint/2010/main" val="602950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605C8-D93C-467C-9334-B09A95327BC0}"/>
              </a:ext>
            </a:extLst>
          </p:cNvPr>
          <p:cNvSpPr>
            <a:spLocks noGrp="1"/>
          </p:cNvSpPr>
          <p:nvPr>
            <p:ph type="title"/>
          </p:nvPr>
        </p:nvSpPr>
        <p:spPr/>
        <p:txBody>
          <a:bodyPr>
            <a:normAutofit fontScale="90000"/>
          </a:bodyPr>
          <a:lstStyle/>
          <a:p>
            <a:r>
              <a:rPr lang="en-US" dirty="0"/>
              <a:t>Self</a:t>
            </a:r>
            <a:r>
              <a:rPr lang="pl-PL" dirty="0"/>
              <a:t> </a:t>
            </a:r>
            <a:r>
              <a:rPr lang="en-US" dirty="0"/>
              <a:t>vis</a:t>
            </a:r>
            <a:r>
              <a:rPr lang="pl-PL" dirty="0"/>
              <a:t>IBILITY</a:t>
            </a:r>
            <a:r>
              <a:rPr lang="en-US" dirty="0"/>
              <a:t> no </a:t>
            </a:r>
            <a:r>
              <a:rPr lang="en-US" dirty="0" err="1"/>
              <a:t>inpaint</a:t>
            </a:r>
            <a:r>
              <a:rPr lang="en-US" dirty="0"/>
              <a:t> no blur</a:t>
            </a:r>
          </a:p>
        </p:txBody>
      </p:sp>
      <p:pic>
        <p:nvPicPr>
          <p:cNvPr id="6" name="Picture 5">
            <a:extLst>
              <a:ext uri="{FF2B5EF4-FFF2-40B4-BE49-F238E27FC236}">
                <a16:creationId xmlns:a16="http://schemas.microsoft.com/office/drawing/2014/main" id="{5D688BCC-FB30-4B1E-98B5-287E346BA6FD}"/>
              </a:ext>
            </a:extLst>
          </p:cNvPr>
          <p:cNvPicPr>
            <a:picLocks noChangeAspect="1"/>
          </p:cNvPicPr>
          <p:nvPr/>
        </p:nvPicPr>
        <p:blipFill rotWithShape="1">
          <a:blip r:embed="rId3">
            <a:extLst>
              <a:ext uri="{28A0092B-C50C-407E-A947-70E740481C1C}">
                <a14:useLocalDpi xmlns:a14="http://schemas.microsoft.com/office/drawing/2010/main" val="0"/>
              </a:ext>
            </a:extLst>
          </a:blip>
          <a:srcRect l="2449" t="6966" r="1564" b="3033"/>
          <a:stretch/>
        </p:blipFill>
        <p:spPr>
          <a:xfrm>
            <a:off x="1188720" y="1828800"/>
            <a:ext cx="4297680" cy="4114800"/>
          </a:xfrm>
          <a:prstGeom prst="rect">
            <a:avLst/>
          </a:prstGeom>
        </p:spPr>
      </p:pic>
      <p:pic>
        <p:nvPicPr>
          <p:cNvPr id="8" name="Picture 7">
            <a:extLst>
              <a:ext uri="{FF2B5EF4-FFF2-40B4-BE49-F238E27FC236}">
                <a16:creationId xmlns:a16="http://schemas.microsoft.com/office/drawing/2014/main" id="{6A7E3484-9E2C-46C2-9FFA-963DECDD21FF}"/>
              </a:ext>
            </a:extLst>
          </p:cNvPr>
          <p:cNvPicPr>
            <a:picLocks noChangeAspect="1"/>
          </p:cNvPicPr>
          <p:nvPr/>
        </p:nvPicPr>
        <p:blipFill rotWithShape="1">
          <a:blip r:embed="rId4">
            <a:extLst>
              <a:ext uri="{28A0092B-C50C-407E-A947-70E740481C1C}">
                <a14:useLocalDpi xmlns:a14="http://schemas.microsoft.com/office/drawing/2010/main" val="0"/>
              </a:ext>
            </a:extLst>
          </a:blip>
          <a:srcRect l="884" t="6966" r="3128" b="3033"/>
          <a:stretch/>
        </p:blipFill>
        <p:spPr>
          <a:xfrm>
            <a:off x="6675120" y="1828800"/>
            <a:ext cx="4297680" cy="4114800"/>
          </a:xfrm>
          <a:prstGeom prst="rect">
            <a:avLst/>
          </a:prstGeom>
        </p:spPr>
      </p:pic>
    </p:spTree>
    <p:extLst>
      <p:ext uri="{BB962C8B-B14F-4D97-AF65-F5344CB8AC3E}">
        <p14:creationId xmlns:p14="http://schemas.microsoft.com/office/powerpoint/2010/main" val="1273170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605C8-D93C-467C-9334-B09A95327BC0}"/>
              </a:ext>
            </a:extLst>
          </p:cNvPr>
          <p:cNvSpPr>
            <a:spLocks noGrp="1"/>
          </p:cNvSpPr>
          <p:nvPr>
            <p:ph type="title"/>
          </p:nvPr>
        </p:nvSpPr>
        <p:spPr/>
        <p:txBody>
          <a:bodyPr>
            <a:normAutofit fontScale="90000"/>
          </a:bodyPr>
          <a:lstStyle/>
          <a:p>
            <a:r>
              <a:rPr lang="en-US" dirty="0"/>
              <a:t>Self</a:t>
            </a:r>
            <a:r>
              <a:rPr lang="pl-PL" dirty="0"/>
              <a:t> </a:t>
            </a:r>
            <a:r>
              <a:rPr lang="en-US" dirty="0"/>
              <a:t>vis</a:t>
            </a:r>
            <a:r>
              <a:rPr lang="pl-PL" dirty="0"/>
              <a:t>IBILITY </a:t>
            </a:r>
            <a:r>
              <a:rPr lang="en-US" dirty="0" err="1"/>
              <a:t>inpaint</a:t>
            </a:r>
            <a:r>
              <a:rPr lang="en-US" dirty="0"/>
              <a:t> and blur</a:t>
            </a:r>
          </a:p>
        </p:txBody>
      </p:sp>
      <p:pic>
        <p:nvPicPr>
          <p:cNvPr id="6" name="Picture 5">
            <a:extLst>
              <a:ext uri="{FF2B5EF4-FFF2-40B4-BE49-F238E27FC236}">
                <a16:creationId xmlns:a16="http://schemas.microsoft.com/office/drawing/2014/main" id="{5D688BCC-FB30-4B1E-98B5-287E346BA6FD}"/>
              </a:ext>
            </a:extLst>
          </p:cNvPr>
          <p:cNvPicPr>
            <a:picLocks noChangeAspect="1"/>
          </p:cNvPicPr>
          <p:nvPr/>
        </p:nvPicPr>
        <p:blipFill rotWithShape="1">
          <a:blip r:embed="rId3">
            <a:extLst>
              <a:ext uri="{28A0092B-C50C-407E-A947-70E740481C1C}">
                <a14:useLocalDpi xmlns:a14="http://schemas.microsoft.com/office/drawing/2010/main" val="0"/>
              </a:ext>
            </a:extLst>
          </a:blip>
          <a:srcRect l="2450" t="6966" r="1565" b="3033"/>
          <a:stretch/>
        </p:blipFill>
        <p:spPr>
          <a:xfrm>
            <a:off x="1188720" y="1828800"/>
            <a:ext cx="4297680" cy="4114800"/>
          </a:xfrm>
          <a:prstGeom prst="rect">
            <a:avLst/>
          </a:prstGeom>
        </p:spPr>
      </p:pic>
      <p:pic>
        <p:nvPicPr>
          <p:cNvPr id="8" name="Picture 7">
            <a:extLst>
              <a:ext uri="{FF2B5EF4-FFF2-40B4-BE49-F238E27FC236}">
                <a16:creationId xmlns:a16="http://schemas.microsoft.com/office/drawing/2014/main" id="{6A7E3484-9E2C-46C2-9FFA-963DECDD21FF}"/>
              </a:ext>
            </a:extLst>
          </p:cNvPr>
          <p:cNvPicPr>
            <a:picLocks noChangeAspect="1"/>
          </p:cNvPicPr>
          <p:nvPr/>
        </p:nvPicPr>
        <p:blipFill rotWithShape="1">
          <a:blip r:embed="rId4">
            <a:extLst>
              <a:ext uri="{28A0092B-C50C-407E-A947-70E740481C1C}">
                <a14:useLocalDpi xmlns:a14="http://schemas.microsoft.com/office/drawing/2010/main" val="0"/>
              </a:ext>
            </a:extLst>
          </a:blip>
          <a:srcRect l="884" t="6966" r="3128" b="3033"/>
          <a:stretch/>
        </p:blipFill>
        <p:spPr>
          <a:xfrm>
            <a:off x="6675120" y="1828800"/>
            <a:ext cx="4297680" cy="4114800"/>
          </a:xfrm>
          <a:prstGeom prst="rect">
            <a:avLst/>
          </a:prstGeom>
        </p:spPr>
      </p:pic>
    </p:spTree>
    <p:extLst>
      <p:ext uri="{BB962C8B-B14F-4D97-AF65-F5344CB8AC3E}">
        <p14:creationId xmlns:p14="http://schemas.microsoft.com/office/powerpoint/2010/main" val="556069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D46EB-4487-4CF6-8E3B-5630789E2ECB}"/>
              </a:ext>
            </a:extLst>
          </p:cNvPr>
          <p:cNvSpPr>
            <a:spLocks noGrp="1"/>
          </p:cNvSpPr>
          <p:nvPr>
            <p:ph type="title"/>
          </p:nvPr>
        </p:nvSpPr>
        <p:spPr/>
        <p:txBody>
          <a:bodyPr>
            <a:normAutofit fontScale="90000"/>
          </a:bodyPr>
          <a:lstStyle/>
          <a:p>
            <a:r>
              <a:rPr lang="en-US" dirty="0"/>
              <a:t>Other Self</a:t>
            </a:r>
            <a:r>
              <a:rPr lang="pl-PL" dirty="0"/>
              <a:t> </a:t>
            </a:r>
            <a:r>
              <a:rPr lang="en-US" dirty="0"/>
              <a:t>vis</a:t>
            </a:r>
            <a:r>
              <a:rPr lang="pl-PL" dirty="0"/>
              <a:t>IBILITY</a:t>
            </a:r>
            <a:r>
              <a:rPr lang="en-US" dirty="0"/>
              <a:t> issues</a:t>
            </a:r>
          </a:p>
        </p:txBody>
      </p:sp>
      <p:sp>
        <p:nvSpPr>
          <p:cNvPr id="3" name="Content Placeholder 2">
            <a:extLst>
              <a:ext uri="{FF2B5EF4-FFF2-40B4-BE49-F238E27FC236}">
                <a16:creationId xmlns:a16="http://schemas.microsoft.com/office/drawing/2014/main" id="{EE171818-AA26-4116-AC02-495E24D1E01F}"/>
              </a:ext>
            </a:extLst>
          </p:cNvPr>
          <p:cNvSpPr>
            <a:spLocks noGrp="1"/>
          </p:cNvSpPr>
          <p:nvPr>
            <p:ph sz="half" idx="1"/>
          </p:nvPr>
        </p:nvSpPr>
        <p:spPr>
          <a:xfrm>
            <a:off x="481012" y="1296987"/>
            <a:ext cx="7017068" cy="4789488"/>
          </a:xfrm>
        </p:spPr>
        <p:txBody>
          <a:bodyPr>
            <a:normAutofit/>
          </a:bodyPr>
          <a:lstStyle/>
          <a:p>
            <a:r>
              <a:rPr lang="en-US" dirty="0"/>
              <a:t>Short rays for things like ship interiors, elevators</a:t>
            </a:r>
          </a:p>
          <a:p>
            <a:r>
              <a:rPr lang="en-US" dirty="0"/>
              <a:t>Rigid objects bake components separately</a:t>
            </a:r>
          </a:p>
          <a:p>
            <a:pPr lvl="1"/>
            <a:r>
              <a:rPr lang="en-US" dirty="0"/>
              <a:t>Doors that might open</a:t>
            </a:r>
          </a:p>
          <a:p>
            <a:pPr lvl="1"/>
            <a:r>
              <a:rPr lang="en-US" dirty="0"/>
              <a:t>Landing gear</a:t>
            </a:r>
          </a:p>
          <a:p>
            <a:r>
              <a:rPr lang="en-US" dirty="0"/>
              <a:t>Transparencies</a:t>
            </a:r>
            <a:r>
              <a:rPr lang="pl-PL" dirty="0"/>
              <a:t> don’t occlude</a:t>
            </a:r>
            <a:endParaRPr lang="en-US" dirty="0"/>
          </a:p>
          <a:p>
            <a:pPr lvl="1"/>
            <a:r>
              <a:rPr lang="pl-PL" dirty="0"/>
              <a:t>But they get </a:t>
            </a:r>
            <a:r>
              <a:rPr lang="en-US" dirty="0"/>
              <a:t>self-vis</a:t>
            </a:r>
            <a:r>
              <a:rPr lang="pl-PL" dirty="0"/>
              <a:t> signal</a:t>
            </a:r>
          </a:p>
          <a:p>
            <a:r>
              <a:rPr lang="pl-PL" dirty="0"/>
              <a:t>No special handling of skinned object</a:t>
            </a:r>
          </a:p>
          <a:p>
            <a:pPr lvl="1"/>
            <a:r>
              <a:rPr lang="pl-PL" dirty="0"/>
              <a:t>Just make the baking rays shorter</a:t>
            </a:r>
          </a:p>
          <a:p>
            <a:pPr lvl="1"/>
            <a:endParaRPr lang="en-US" dirty="0"/>
          </a:p>
        </p:txBody>
      </p:sp>
      <p:pic>
        <p:nvPicPr>
          <p:cNvPr id="37893" name="Picture 5" descr="\\ppsloan-hp\share\Sig17\JetSelfVisExplod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97" t="3775" r="2210" b="1681"/>
          <a:stretch/>
        </p:blipFill>
        <p:spPr bwMode="auto">
          <a:xfrm>
            <a:off x="7498080" y="3609376"/>
            <a:ext cx="402336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ppsloan-hp\share\Sig17\JetSelfVi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97" t="4664" r="2208" b="792"/>
          <a:stretch/>
        </p:blipFill>
        <p:spPr bwMode="auto">
          <a:xfrm>
            <a:off x="7498080" y="1279152"/>
            <a:ext cx="4023360" cy="246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741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Fitting cone</a:t>
            </a:r>
          </a:p>
        </p:txBody>
      </p:sp>
      <p:sp>
        <p:nvSpPr>
          <p:cNvPr id="3" name="Content Placeholder 2"/>
          <p:cNvSpPr>
            <a:spLocks noGrp="1"/>
          </p:cNvSpPr>
          <p:nvPr>
            <p:ph idx="1"/>
          </p:nvPr>
        </p:nvSpPr>
        <p:spPr>
          <a:xfrm>
            <a:off x="336884" y="1155032"/>
            <a:ext cx="7469144" cy="4610501"/>
          </a:xfrm>
        </p:spPr>
        <p:txBody>
          <a:bodyPr/>
          <a:lstStyle/>
          <a:p>
            <a:r>
              <a:rPr lang="pl-PL" sz="3200" dirty="0"/>
              <a:t>Least squares fit of the cone:</a:t>
            </a:r>
          </a:p>
          <a:p>
            <a:pPr lvl="1"/>
            <a:r>
              <a:rPr lang="pl-PL" sz="2800" dirty="0"/>
              <a:t>Optimal linear becomes axis</a:t>
            </a:r>
          </a:p>
          <a:p>
            <a:pPr lvl="1"/>
            <a:r>
              <a:rPr lang="pl-PL" sz="2800" dirty="0"/>
              <a:t>Non-linear fit for angle, but only 1d </a:t>
            </a:r>
          </a:p>
          <a:p>
            <a:pPr lvl="1"/>
            <a:r>
              <a:rPr lang="pl-PL" sz="2800" dirty="0"/>
              <a:t>Scale is just a ratio of visibility integrated over the cone to the cone integrated over itself</a:t>
            </a:r>
          </a:p>
          <a:p>
            <a:pPr lvl="1"/>
            <a:endParaRPr lang="pl-PL" dirty="0"/>
          </a:p>
          <a:p>
            <a:endParaRPr lang="en-US" dirty="0"/>
          </a:p>
        </p:txBody>
      </p:sp>
      <p:grpSp>
        <p:nvGrpSpPr>
          <p:cNvPr id="5" name="Group 4"/>
          <p:cNvGrpSpPr/>
          <p:nvPr/>
        </p:nvGrpSpPr>
        <p:grpSpPr>
          <a:xfrm>
            <a:off x="9033671" y="4012122"/>
            <a:ext cx="2024347" cy="2024347"/>
            <a:chOff x="9005095" y="4012122"/>
            <a:chExt cx="2154812" cy="2154812"/>
          </a:xfrm>
        </p:grpSpPr>
        <p:sp>
          <p:nvSpPr>
            <p:cNvPr id="4" name="Oval 3"/>
            <p:cNvSpPr/>
            <p:nvPr/>
          </p:nvSpPr>
          <p:spPr>
            <a:xfrm>
              <a:off x="9005095" y="4012122"/>
              <a:ext cx="2154812" cy="215481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0052213" y="4245777"/>
              <a:ext cx="441347" cy="90865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12" idx="4"/>
            </p:cNvCxnSpPr>
            <p:nvPr/>
          </p:nvCxnSpPr>
          <p:spPr>
            <a:xfrm flipV="1">
              <a:off x="10052213" y="4810319"/>
              <a:ext cx="967282" cy="344113"/>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rot="19065559">
              <a:off x="10570525" y="4139025"/>
              <a:ext cx="379328" cy="771457"/>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10052212" y="4524754"/>
              <a:ext cx="765945" cy="629679"/>
            </a:xfrm>
            <a:prstGeom prst="line">
              <a:avLst/>
            </a:prstGeom>
            <a:ln w="22225">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005095" y="4746019"/>
              <a:ext cx="2154812" cy="710493"/>
            </a:xfrm>
            <a:prstGeom prst="ellipse">
              <a:avLst/>
            </a:pr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10156199" y="4684658"/>
              <a:ext cx="301686" cy="307777"/>
            </a:xfrm>
            <a:prstGeom prst="rect">
              <a:avLst/>
            </a:prstGeom>
            <a:noFill/>
          </p:spPr>
          <p:txBody>
            <a:bodyPr wrap="none" rtlCol="0">
              <a:spAutoFit/>
            </a:bodyPr>
            <a:lstStyle/>
            <a:p>
              <a:r>
                <a:rPr lang="el-GR" sz="1400" dirty="0">
                  <a:solidFill>
                    <a:schemeClr val="bg1"/>
                  </a:solidFill>
                </a:rPr>
                <a:t>θ</a:t>
              </a:r>
              <a:endParaRPr lang="en-US" sz="1400" dirty="0">
                <a:solidFill>
                  <a:schemeClr val="bg1"/>
                </a:solidFill>
              </a:endParaRPr>
            </a:p>
          </p:txBody>
        </p:sp>
        <p:sp>
          <p:nvSpPr>
            <p:cNvPr id="21" name="TextBox 20"/>
            <p:cNvSpPr txBox="1"/>
            <p:nvPr/>
          </p:nvSpPr>
          <p:spPr>
            <a:xfrm>
              <a:off x="10461604" y="4697649"/>
              <a:ext cx="274434" cy="307777"/>
            </a:xfrm>
            <a:prstGeom prst="rect">
              <a:avLst/>
            </a:prstGeom>
            <a:noFill/>
          </p:spPr>
          <p:txBody>
            <a:bodyPr wrap="none" rtlCol="0">
              <a:spAutoFit/>
            </a:bodyPr>
            <a:lstStyle/>
            <a:p>
              <a:r>
                <a:rPr lang="pl-PL" sz="1400" dirty="0">
                  <a:solidFill>
                    <a:schemeClr val="bg1"/>
                  </a:solidFill>
                </a:rPr>
                <a:t>S</a:t>
              </a:r>
              <a:endParaRPr lang="en-US" sz="1400" dirty="0">
                <a:solidFill>
                  <a:schemeClr val="bg1"/>
                </a:solidFill>
              </a:endParaRPr>
            </a:p>
          </p:txBody>
        </p:sp>
        <p:sp>
          <p:nvSpPr>
            <p:cNvPr id="22" name="TextBox 21"/>
            <p:cNvSpPr txBox="1"/>
            <p:nvPr/>
          </p:nvSpPr>
          <p:spPr>
            <a:xfrm>
              <a:off x="10572016" y="4304714"/>
              <a:ext cx="308098" cy="307777"/>
            </a:xfrm>
            <a:prstGeom prst="rect">
              <a:avLst/>
            </a:prstGeom>
            <a:noFill/>
          </p:spPr>
          <p:txBody>
            <a:bodyPr wrap="none" rtlCol="0">
              <a:spAutoFit/>
            </a:bodyPr>
            <a:lstStyle/>
            <a:p>
              <a:r>
                <a:rPr lang="pl-PL" sz="1400" dirty="0">
                  <a:solidFill>
                    <a:schemeClr val="bg1"/>
                  </a:solidFill>
                </a:rPr>
                <a:t>d</a:t>
              </a:r>
              <a:endParaRPr lang="en-US" sz="1400" dirty="0">
                <a:solidFill>
                  <a:schemeClr val="bg1"/>
                </a:solidFill>
              </a:endParaRPr>
            </a:p>
          </p:txBody>
        </p:sp>
      </p:gr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5086" y="1154194"/>
            <a:ext cx="2154812" cy="2217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ight Arrow 15"/>
          <p:cNvSpPr/>
          <p:nvPr/>
        </p:nvSpPr>
        <p:spPr>
          <a:xfrm rot="5400000">
            <a:off x="9915340" y="3583136"/>
            <a:ext cx="273744" cy="193228"/>
          </a:xfrm>
          <a:prstGeom prst="rightArrow">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071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Fitting cone</a:t>
            </a:r>
            <a:endParaRPr lang="en-US" dirty="0"/>
          </a:p>
        </p:txBody>
      </p:sp>
      <p:pic>
        <p:nvPicPr>
          <p:cNvPr id="4" name="Picture 3"/>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499544" y="1417073"/>
            <a:ext cx="1502574" cy="351393"/>
          </a:xfrm>
          <a:prstGeom prst="rect">
            <a:avLst/>
          </a:prstGeom>
        </p:spPr>
      </p:pic>
      <p:pic>
        <p:nvPicPr>
          <p:cNvPr id="6" name="Picture 5"/>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6444269" y="1417073"/>
            <a:ext cx="2147332" cy="330574"/>
          </a:xfrm>
          <a:prstGeom prst="rect">
            <a:avLst/>
          </a:prstGeom>
        </p:spPr>
      </p:pic>
      <p:sp>
        <p:nvSpPr>
          <p:cNvPr id="24" name="TextBox 23"/>
          <p:cNvSpPr txBox="1"/>
          <p:nvPr/>
        </p:nvSpPr>
        <p:spPr>
          <a:xfrm>
            <a:off x="389471" y="1952762"/>
            <a:ext cx="2626040" cy="276999"/>
          </a:xfrm>
          <a:prstGeom prst="rect">
            <a:avLst/>
          </a:prstGeom>
          <a:noFill/>
        </p:spPr>
        <p:txBody>
          <a:bodyPr wrap="none" rtlCol="0">
            <a:spAutoFit/>
          </a:bodyPr>
          <a:lstStyle/>
          <a:p>
            <a:r>
              <a:rPr lang="pl-PL" sz="1200" dirty="0">
                <a:solidFill>
                  <a:schemeClr val="bg1"/>
                </a:solidFill>
              </a:rPr>
              <a:t>Minimize the squared difference:</a:t>
            </a:r>
            <a:endParaRPr lang="en-US" sz="1200" dirty="0">
              <a:solidFill>
                <a:schemeClr val="bg1"/>
              </a:solidFill>
            </a:endParaRPr>
          </a:p>
        </p:txBody>
      </p:sp>
      <p:sp>
        <p:nvSpPr>
          <p:cNvPr id="31" name="TextBox 30"/>
          <p:cNvSpPr txBox="1"/>
          <p:nvPr/>
        </p:nvSpPr>
        <p:spPr>
          <a:xfrm>
            <a:off x="389470" y="1119853"/>
            <a:ext cx="5020730" cy="276999"/>
          </a:xfrm>
          <a:prstGeom prst="rect">
            <a:avLst/>
          </a:prstGeom>
          <a:noFill/>
        </p:spPr>
        <p:txBody>
          <a:bodyPr wrap="square" rtlCol="0">
            <a:spAutoFit/>
          </a:bodyPr>
          <a:lstStyle/>
          <a:p>
            <a:r>
              <a:rPr lang="pl-PL" sz="1200" dirty="0">
                <a:solidFill>
                  <a:schemeClr val="bg1"/>
                </a:solidFill>
              </a:rPr>
              <a:t>Baked visibility projected to SH, rotated to the frame of the cone</a:t>
            </a:r>
            <a:endParaRPr lang="en-US" sz="1200" dirty="0">
              <a:solidFill>
                <a:schemeClr val="bg1"/>
              </a:solidFill>
            </a:endParaRPr>
          </a:p>
        </p:txBody>
      </p:sp>
      <p:sp>
        <p:nvSpPr>
          <p:cNvPr id="32" name="TextBox 31"/>
          <p:cNvSpPr txBox="1"/>
          <p:nvPr/>
        </p:nvSpPr>
        <p:spPr>
          <a:xfrm>
            <a:off x="6300328" y="1119853"/>
            <a:ext cx="4857420" cy="276999"/>
          </a:xfrm>
          <a:prstGeom prst="rect">
            <a:avLst/>
          </a:prstGeom>
          <a:noFill/>
        </p:spPr>
        <p:txBody>
          <a:bodyPr wrap="none" rtlCol="0">
            <a:spAutoFit/>
          </a:bodyPr>
          <a:lstStyle/>
          <a:p>
            <a:r>
              <a:rPr lang="pl-PL" sz="1200" dirty="0">
                <a:solidFill>
                  <a:schemeClr val="bg1"/>
                </a:solidFill>
              </a:rPr>
              <a:t>Scaled cone along +Z projected to SH (S: scale, </a:t>
            </a:r>
            <a:r>
              <a:rPr lang="el-GR" sz="1200" dirty="0">
                <a:solidFill>
                  <a:schemeClr val="bg1"/>
                </a:solidFill>
              </a:rPr>
              <a:t>α</a:t>
            </a:r>
            <a:r>
              <a:rPr lang="pl-PL" sz="1200" dirty="0">
                <a:solidFill>
                  <a:schemeClr val="bg1"/>
                </a:solidFill>
              </a:rPr>
              <a:t>:cone angle)</a:t>
            </a:r>
            <a:endParaRPr lang="en-US" sz="1200" dirty="0">
              <a:solidFill>
                <a:schemeClr val="bg1"/>
              </a:solidFill>
            </a:endParaRPr>
          </a:p>
        </p:txBody>
      </p:sp>
      <p:pic>
        <p:nvPicPr>
          <p:cNvPr id="8" name="Picture 7"/>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499543" y="2195893"/>
            <a:ext cx="5217265" cy="392199"/>
          </a:xfrm>
          <a:prstGeom prst="rect">
            <a:avLst/>
          </a:prstGeom>
        </p:spPr>
      </p:pic>
      <p:sp>
        <p:nvSpPr>
          <p:cNvPr id="35" name="TextBox 34"/>
          <p:cNvSpPr txBox="1"/>
          <p:nvPr/>
        </p:nvSpPr>
        <p:spPr>
          <a:xfrm>
            <a:off x="389471" y="2862204"/>
            <a:ext cx="3472425" cy="276999"/>
          </a:xfrm>
          <a:prstGeom prst="rect">
            <a:avLst/>
          </a:prstGeom>
          <a:noFill/>
        </p:spPr>
        <p:txBody>
          <a:bodyPr wrap="none" rtlCol="0">
            <a:spAutoFit/>
          </a:bodyPr>
          <a:lstStyle/>
          <a:p>
            <a:r>
              <a:rPr lang="pl-PL" sz="1200" dirty="0">
                <a:solidFill>
                  <a:schemeClr val="bg1"/>
                </a:solidFill>
              </a:rPr>
              <a:t>Partial derivatives w.r.t. degrees of freedom:</a:t>
            </a:r>
            <a:endParaRPr lang="en-US" sz="1200" dirty="0">
              <a:solidFill>
                <a:schemeClr val="bg1"/>
              </a:solidFill>
            </a:endParaRPr>
          </a:p>
        </p:txBody>
      </p:sp>
      <p:pic>
        <p:nvPicPr>
          <p:cNvPr id="16" name="Picture 15"/>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499543" y="3144496"/>
            <a:ext cx="3945799" cy="820041"/>
          </a:xfrm>
          <a:prstGeom prst="rect">
            <a:avLst/>
          </a:prstGeom>
        </p:spPr>
      </p:pic>
      <p:sp>
        <p:nvSpPr>
          <p:cNvPr id="37" name="TextBox 36"/>
          <p:cNvSpPr txBox="1"/>
          <p:nvPr/>
        </p:nvSpPr>
        <p:spPr>
          <a:xfrm>
            <a:off x="389471" y="4165235"/>
            <a:ext cx="3789820" cy="276999"/>
          </a:xfrm>
          <a:prstGeom prst="rect">
            <a:avLst/>
          </a:prstGeom>
          <a:noFill/>
        </p:spPr>
        <p:txBody>
          <a:bodyPr wrap="none" rtlCol="0">
            <a:spAutoFit/>
          </a:bodyPr>
          <a:lstStyle/>
          <a:p>
            <a:r>
              <a:rPr lang="pl-PL" sz="1200" dirty="0">
                <a:solidFill>
                  <a:schemeClr val="bg1"/>
                </a:solidFill>
              </a:rPr>
              <a:t>Simplifying, rearranging, using SH orthonormality:</a:t>
            </a:r>
            <a:endParaRPr lang="en-US" sz="1200" dirty="0">
              <a:solidFill>
                <a:schemeClr val="bg1"/>
              </a:solidFill>
            </a:endParaRPr>
          </a:p>
        </p:txBody>
      </p:sp>
      <p:pic>
        <p:nvPicPr>
          <p:cNvPr id="17" name="Picture 16"/>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499543" y="4470189"/>
            <a:ext cx="2509710" cy="743265"/>
          </a:xfrm>
          <a:prstGeom prst="rect">
            <a:avLst/>
          </a:prstGeom>
        </p:spPr>
      </p:pic>
      <p:sp>
        <p:nvSpPr>
          <p:cNvPr id="41" name="TextBox 40"/>
          <p:cNvSpPr txBox="1"/>
          <p:nvPr/>
        </p:nvSpPr>
        <p:spPr>
          <a:xfrm>
            <a:off x="389471" y="5415647"/>
            <a:ext cx="1643399" cy="276999"/>
          </a:xfrm>
          <a:prstGeom prst="rect">
            <a:avLst/>
          </a:prstGeom>
          <a:noFill/>
        </p:spPr>
        <p:txBody>
          <a:bodyPr wrap="none" rtlCol="0">
            <a:spAutoFit/>
          </a:bodyPr>
          <a:lstStyle/>
          <a:p>
            <a:r>
              <a:rPr lang="pl-PL" sz="1200" dirty="0">
                <a:solidFill>
                  <a:schemeClr val="bg1"/>
                </a:solidFill>
              </a:rPr>
              <a:t>Setting partials to 0:</a:t>
            </a:r>
            <a:endParaRPr lang="en-US" sz="1200" dirty="0">
              <a:solidFill>
                <a:schemeClr val="bg1"/>
              </a:solidFill>
            </a:endParaRPr>
          </a:p>
        </p:txBody>
      </p:sp>
      <p:pic>
        <p:nvPicPr>
          <p:cNvPr id="45" name="Picture 44"/>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499546" y="5729690"/>
            <a:ext cx="1855002" cy="727452"/>
          </a:xfrm>
          <a:prstGeom prst="rect">
            <a:avLst/>
          </a:prstGeom>
        </p:spPr>
      </p:pic>
      <p:sp>
        <p:nvSpPr>
          <p:cNvPr id="49" name="Right Arrow 48"/>
          <p:cNvSpPr/>
          <p:nvPr/>
        </p:nvSpPr>
        <p:spPr>
          <a:xfrm>
            <a:off x="5498406" y="5734059"/>
            <a:ext cx="273744" cy="193228"/>
          </a:xfrm>
          <a:prstGeom prst="rightArrow">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p:cNvSpPr/>
          <p:nvPr/>
        </p:nvSpPr>
        <p:spPr>
          <a:xfrm>
            <a:off x="2559397" y="5943608"/>
            <a:ext cx="273744" cy="193228"/>
          </a:xfrm>
          <a:prstGeom prst="rightArrow">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5881228" y="5590314"/>
            <a:ext cx="2201244" cy="461665"/>
          </a:xfrm>
          <a:prstGeom prst="rect">
            <a:avLst/>
          </a:prstGeom>
          <a:noFill/>
        </p:spPr>
        <p:txBody>
          <a:bodyPr wrap="none" rtlCol="0">
            <a:spAutoFit/>
          </a:bodyPr>
          <a:lstStyle/>
          <a:p>
            <a:pPr algn="ctr"/>
            <a:r>
              <a:rPr lang="pl-PL" sz="1200" dirty="0">
                <a:solidFill>
                  <a:schemeClr val="bg1"/>
                </a:solidFill>
              </a:rPr>
              <a:t>Solve for α</a:t>
            </a:r>
          </a:p>
          <a:p>
            <a:pPr algn="ctr"/>
            <a:r>
              <a:rPr lang="pl-PL" sz="1200" dirty="0">
                <a:solidFill>
                  <a:schemeClr val="bg1"/>
                </a:solidFill>
              </a:rPr>
              <a:t>Simple, 1d, non-linear solve</a:t>
            </a:r>
            <a:endParaRPr lang="en-US" sz="1200" dirty="0">
              <a:solidFill>
                <a:schemeClr val="bg1"/>
              </a:solidFill>
            </a:endParaRPr>
          </a:p>
        </p:txBody>
      </p:sp>
      <p:pic>
        <p:nvPicPr>
          <p:cNvPr id="43" name="Picture 42"/>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2937916" y="5676953"/>
            <a:ext cx="2395056" cy="729825"/>
          </a:xfrm>
          <a:prstGeom prst="rect">
            <a:avLst/>
          </a:prstGeom>
        </p:spPr>
      </p:pic>
      <p:sp>
        <p:nvSpPr>
          <p:cNvPr id="51" name="Right Arrow 50"/>
          <p:cNvSpPr/>
          <p:nvPr/>
        </p:nvSpPr>
        <p:spPr>
          <a:xfrm>
            <a:off x="5498406" y="6162030"/>
            <a:ext cx="273744" cy="193228"/>
          </a:xfrm>
          <a:prstGeom prst="rightArrow">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6444269" y="6128800"/>
            <a:ext cx="1024640" cy="276999"/>
          </a:xfrm>
          <a:prstGeom prst="rect">
            <a:avLst/>
          </a:prstGeom>
          <a:noFill/>
        </p:spPr>
        <p:txBody>
          <a:bodyPr wrap="none" rtlCol="0">
            <a:spAutoFit/>
          </a:bodyPr>
          <a:lstStyle/>
          <a:p>
            <a:pPr algn="ctr"/>
            <a:r>
              <a:rPr lang="pl-PL" sz="1200" dirty="0">
                <a:solidFill>
                  <a:schemeClr val="bg1"/>
                </a:solidFill>
              </a:rPr>
              <a:t>Compute S</a:t>
            </a:r>
            <a:endParaRPr lang="en-US" sz="1200" dirty="0">
              <a:solidFill>
                <a:schemeClr val="bg1"/>
              </a:solidFill>
            </a:endParaRPr>
          </a:p>
        </p:txBody>
      </p:sp>
      <p:pic>
        <p:nvPicPr>
          <p:cNvPr id="68" name="Picture 67"/>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tretch>
            <a:fillRect/>
          </a:stretch>
        </p:blipFill>
        <p:spPr>
          <a:xfrm>
            <a:off x="8263906" y="1874527"/>
            <a:ext cx="2065133" cy="1238154"/>
          </a:xfrm>
          <a:prstGeom prst="rect">
            <a:avLst/>
          </a:prstGeom>
        </p:spPr>
      </p:pic>
      <p:sp>
        <p:nvSpPr>
          <p:cNvPr id="59" name="Right Arrow 58"/>
          <p:cNvSpPr/>
          <p:nvPr/>
        </p:nvSpPr>
        <p:spPr>
          <a:xfrm rot="5400000">
            <a:off x="6846908" y="5992144"/>
            <a:ext cx="136872" cy="190164"/>
          </a:xfrm>
          <a:prstGeom prst="rightArrow">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p:cNvPicPr>
            <a:picLocks noChangeAspect="1"/>
          </p:cNvPicPr>
          <p:nvPr>
            <p:custDataLst>
              <p:tags r:id="rId9"/>
            </p:custDataLst>
          </p:nvPr>
        </p:nvPicPr>
        <p:blipFill>
          <a:blip r:embed="rId20" cstate="print">
            <a:extLst>
              <a:ext uri="{28A0092B-C50C-407E-A947-70E740481C1C}">
                <a14:useLocalDpi xmlns:a14="http://schemas.microsoft.com/office/drawing/2010/main" val="0"/>
              </a:ext>
            </a:extLst>
          </a:blip>
          <a:stretch>
            <a:fillRect/>
          </a:stretch>
        </p:blipFill>
        <p:spPr>
          <a:xfrm>
            <a:off x="8221040" y="3345460"/>
            <a:ext cx="2359080" cy="1648754"/>
          </a:xfrm>
          <a:prstGeom prst="rect">
            <a:avLst/>
          </a:prstGeom>
        </p:spPr>
      </p:pic>
    </p:spTree>
    <p:extLst>
      <p:ext uri="{BB962C8B-B14F-4D97-AF65-F5344CB8AC3E}">
        <p14:creationId xmlns:p14="http://schemas.microsoft.com/office/powerpoint/2010/main" val="2744476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098" r="24648"/>
          <a:stretch/>
        </p:blipFill>
        <p:spPr bwMode="auto">
          <a:xfrm>
            <a:off x="4735830" y="146685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pl-PL" dirty="0"/>
              <a:t>SELF VISIBILITY</a:t>
            </a:r>
            <a:endParaRPr lang="en-US" dirty="0"/>
          </a:p>
        </p:txBody>
      </p:sp>
      <p:pic>
        <p:nvPicPr>
          <p:cNvPr id="2560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099" r="24648"/>
          <a:stretch/>
        </p:blipFill>
        <p:spPr bwMode="auto">
          <a:xfrm>
            <a:off x="960120" y="146685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099" r="24649"/>
          <a:stretch/>
        </p:blipFill>
        <p:spPr bwMode="auto">
          <a:xfrm>
            <a:off x="8496300" y="146685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33827" y="5505450"/>
            <a:ext cx="995785" cy="369332"/>
          </a:xfrm>
          <a:prstGeom prst="rect">
            <a:avLst/>
          </a:prstGeom>
          <a:noFill/>
        </p:spPr>
        <p:txBody>
          <a:bodyPr wrap="none" rtlCol="0">
            <a:spAutoFit/>
          </a:bodyPr>
          <a:lstStyle/>
          <a:p>
            <a:pPr algn="ctr"/>
            <a:r>
              <a:rPr lang="pl-PL" dirty="0">
                <a:solidFill>
                  <a:schemeClr val="bg1"/>
                </a:solidFill>
              </a:rPr>
              <a:t>Normal</a:t>
            </a:r>
            <a:endParaRPr lang="en-US" dirty="0">
              <a:solidFill>
                <a:schemeClr val="bg1"/>
              </a:solidFill>
            </a:endParaRPr>
          </a:p>
        </p:txBody>
      </p:sp>
      <p:sp>
        <p:nvSpPr>
          <p:cNvPr id="5" name="TextBox 4"/>
          <p:cNvSpPr txBox="1"/>
          <p:nvPr/>
        </p:nvSpPr>
        <p:spPr>
          <a:xfrm>
            <a:off x="4858530" y="5505450"/>
            <a:ext cx="2497800" cy="369332"/>
          </a:xfrm>
          <a:prstGeom prst="rect">
            <a:avLst/>
          </a:prstGeom>
          <a:noFill/>
        </p:spPr>
        <p:txBody>
          <a:bodyPr wrap="none" rtlCol="0">
            <a:spAutoFit/>
          </a:bodyPr>
          <a:lstStyle/>
          <a:p>
            <a:pPr algn="ctr"/>
            <a:r>
              <a:rPr lang="pl-PL" dirty="0">
                <a:solidFill>
                  <a:schemeClr val="bg1"/>
                </a:solidFill>
              </a:rPr>
              <a:t>Self visibility direction</a:t>
            </a:r>
            <a:endParaRPr lang="en-US" dirty="0">
              <a:solidFill>
                <a:schemeClr val="bg1"/>
              </a:solidFill>
            </a:endParaRPr>
          </a:p>
        </p:txBody>
      </p:sp>
      <p:sp>
        <p:nvSpPr>
          <p:cNvPr id="9" name="TextBox 8"/>
          <p:cNvSpPr txBox="1"/>
          <p:nvPr/>
        </p:nvSpPr>
        <p:spPr>
          <a:xfrm>
            <a:off x="8429046" y="5505450"/>
            <a:ext cx="2877712" cy="369332"/>
          </a:xfrm>
          <a:prstGeom prst="rect">
            <a:avLst/>
          </a:prstGeom>
          <a:noFill/>
        </p:spPr>
        <p:txBody>
          <a:bodyPr wrap="none" rtlCol="0">
            <a:spAutoFit/>
          </a:bodyPr>
          <a:lstStyle/>
          <a:p>
            <a:pPr algn="ctr"/>
            <a:r>
              <a:rPr lang="pl-PL" dirty="0">
                <a:solidFill>
                  <a:schemeClr val="bg1"/>
                </a:solidFill>
              </a:rPr>
              <a:t>Self visibility cone angle</a:t>
            </a:r>
            <a:endParaRPr lang="en-US" dirty="0">
              <a:solidFill>
                <a:schemeClr val="bg1"/>
              </a:solidFill>
            </a:endParaRPr>
          </a:p>
        </p:txBody>
      </p:sp>
      <p:cxnSp>
        <p:nvCxnSpPr>
          <p:cNvPr id="6" name="Straight Arrow Connector 5"/>
          <p:cNvCxnSpPr/>
          <p:nvPr/>
        </p:nvCxnSpPr>
        <p:spPr>
          <a:xfrm>
            <a:off x="847725" y="1876425"/>
            <a:ext cx="1123951" cy="1219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467225" y="1657350"/>
            <a:ext cx="1171575" cy="138112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505575" y="1657350"/>
            <a:ext cx="1514476" cy="138112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657475" y="1657350"/>
            <a:ext cx="1114425" cy="143827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4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LIGHTING</a:t>
            </a:r>
            <a:endParaRPr lang="en-US" dirty="0"/>
          </a:p>
        </p:txBody>
      </p:sp>
      <p:sp>
        <p:nvSpPr>
          <p:cNvPr id="3" name="Content Placeholder 2"/>
          <p:cNvSpPr>
            <a:spLocks noGrp="1"/>
          </p:cNvSpPr>
          <p:nvPr>
            <p:ph idx="1"/>
          </p:nvPr>
        </p:nvSpPr>
        <p:spPr/>
        <p:txBody>
          <a:bodyPr/>
          <a:lstStyle/>
          <a:p>
            <a:r>
              <a:rPr lang="pl-PL" dirty="0"/>
              <a:t>Single lighting environment not enough</a:t>
            </a:r>
          </a:p>
          <a:p>
            <a:pPr lvl="1"/>
            <a:r>
              <a:rPr lang="pl-PL" dirty="0"/>
              <a:t>lighting can change drastically across large objects</a:t>
            </a:r>
          </a:p>
          <a:p>
            <a:r>
              <a:rPr lang="pl-PL" dirty="0"/>
              <a:t>Could to gradients [Annen2004]</a:t>
            </a:r>
          </a:p>
          <a:p>
            <a:pPr lvl="1"/>
            <a:r>
              <a:rPr lang="pl-PL" dirty="0"/>
              <a:t>Quality/cost unsatisfactory</a:t>
            </a:r>
          </a:p>
          <a:p>
            <a:r>
              <a:rPr lang="pl-PL" dirty="0"/>
              <a:t>Generate multiple sampling points </a:t>
            </a:r>
          </a:p>
          <a:p>
            <a:pPr lvl="1"/>
            <a:r>
              <a:rPr lang="pl-PL" dirty="0"/>
              <a:t>scattered around the object </a:t>
            </a:r>
          </a:p>
          <a:p>
            <a:pPr lvl="1"/>
            <a:r>
              <a:rPr lang="pl-PL" dirty="0"/>
              <a:t>number depending on object size</a:t>
            </a:r>
          </a:p>
          <a:p>
            <a:r>
              <a:rPr lang="pl-PL" dirty="0"/>
              <a:t>Store the incoming lighting at those points and intepolate it across the whole object</a:t>
            </a:r>
          </a:p>
        </p:txBody>
      </p:sp>
    </p:spTree>
    <p:extLst>
      <p:ext uri="{BB962C8B-B14F-4D97-AF65-F5344CB8AC3E}">
        <p14:creationId xmlns:p14="http://schemas.microsoft.com/office/powerpoint/2010/main" val="3202200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DETERMINING SAMPLING POSITIONS</a:t>
            </a:r>
            <a:endParaRPr lang="en-US" dirty="0"/>
          </a:p>
        </p:txBody>
      </p:sp>
      <p:sp>
        <p:nvSpPr>
          <p:cNvPr id="3" name="Content Placeholder 2"/>
          <p:cNvSpPr>
            <a:spLocks noGrp="1"/>
          </p:cNvSpPr>
          <p:nvPr>
            <p:ph idx="1"/>
          </p:nvPr>
        </p:nvSpPr>
        <p:spPr>
          <a:xfrm>
            <a:off x="336884" y="1155032"/>
            <a:ext cx="7254087" cy="4610501"/>
          </a:xfrm>
        </p:spPr>
        <p:txBody>
          <a:bodyPr>
            <a:normAutofit/>
          </a:bodyPr>
          <a:lstStyle/>
          <a:p>
            <a:r>
              <a:rPr lang="pl-PL" dirty="0"/>
              <a:t>Figure out N - the target number of probes – based on object size</a:t>
            </a:r>
          </a:p>
          <a:p>
            <a:r>
              <a:rPr lang="pl-PL" dirty="0"/>
              <a:t>Sample object geometry uniformly, fairly densly</a:t>
            </a:r>
          </a:p>
          <a:p>
            <a:r>
              <a:rPr lang="pl-PL" dirty="0"/>
              <a:t>Perform k-means clustering to assign samples to N clusters</a:t>
            </a:r>
          </a:p>
          <a:p>
            <a:r>
              <a:rPr lang="pl-PL" dirty="0"/>
              <a:t>Final </a:t>
            </a:r>
            <a:r>
              <a:rPr lang="pl-PL"/>
              <a:t>cluster centers </a:t>
            </a:r>
            <a:r>
              <a:rPr lang="pl-PL" dirty="0"/>
              <a:t>after relaxation become sampling positions</a:t>
            </a:r>
          </a:p>
          <a:p>
            <a:endParaRPr lang="pl-PL" dirty="0"/>
          </a:p>
          <a:p>
            <a:endParaRPr lang="en-US" dirty="0"/>
          </a:p>
        </p:txBody>
      </p:sp>
      <p:pic>
        <p:nvPicPr>
          <p:cNvPr id="6" name="Picture 5">
            <a:extLst>
              <a:ext uri="{FF2B5EF4-FFF2-40B4-BE49-F238E27FC236}">
                <a16:creationId xmlns:a16="http://schemas.microsoft.com/office/drawing/2014/main" id="{6FFCAE9E-17DA-476F-9472-A1FD4122C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9713" y="1155032"/>
            <a:ext cx="4279288" cy="5092566"/>
          </a:xfrm>
          <a:prstGeom prst="rect">
            <a:avLst/>
          </a:prstGeom>
        </p:spPr>
      </p:pic>
    </p:spTree>
    <p:extLst>
      <p:ext uri="{BB962C8B-B14F-4D97-AF65-F5344CB8AC3E}">
        <p14:creationId xmlns:p14="http://schemas.microsoft.com/office/powerpoint/2010/main" val="3992001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INTERPOLATING the LIGHTING</a:t>
            </a:r>
            <a:endParaRPr lang="en-US" dirty="0"/>
          </a:p>
        </p:txBody>
      </p:sp>
      <p:sp>
        <p:nvSpPr>
          <p:cNvPr id="3" name="Content Placeholder 2"/>
          <p:cNvSpPr>
            <a:spLocks noGrp="1"/>
          </p:cNvSpPr>
          <p:nvPr>
            <p:ph idx="1"/>
          </p:nvPr>
        </p:nvSpPr>
        <p:spPr/>
        <p:txBody>
          <a:bodyPr>
            <a:normAutofit/>
          </a:bodyPr>
          <a:lstStyle/>
          <a:p>
            <a:r>
              <a:rPr lang="pl-PL" dirty="0"/>
              <a:t>Compute the covariance matrix of the set of sampling positions</a:t>
            </a:r>
          </a:p>
          <a:p>
            <a:r>
              <a:rPr lang="pl-PL" dirty="0"/>
              <a:t>Relative magnitudes of the eigenvalues determine interpolation mode</a:t>
            </a:r>
          </a:p>
          <a:p>
            <a:r>
              <a:rPr lang="pl-PL" dirty="0"/>
              <a:t>Eigenvectors define local space for interpolation</a:t>
            </a:r>
          </a:p>
          <a:p>
            <a:endParaRPr lang="en-US" dirty="0"/>
          </a:p>
        </p:txBody>
      </p:sp>
    </p:spTree>
    <p:extLst>
      <p:ext uri="{BB962C8B-B14F-4D97-AF65-F5344CB8AC3E}">
        <p14:creationId xmlns:p14="http://schemas.microsoft.com/office/powerpoint/2010/main" val="2177385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Single PROBE</a:t>
            </a:r>
            <a:endParaRPr lang="en-US"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 y="1280160"/>
            <a:ext cx="8290560" cy="466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4584065" y="3288453"/>
            <a:ext cx="372534" cy="372534"/>
          </a:xfrm>
          <a:prstGeom prst="ellipse">
            <a:avLst/>
          </a:prstGeom>
          <a:solidFill>
            <a:srgbClr val="41B941"/>
          </a:solidFill>
          <a:ln>
            <a:solidFill>
              <a:srgbClr val="1D53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576822" y="2178739"/>
            <a:ext cx="5278756" cy="295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10029933" y="3440853"/>
            <a:ext cx="372534" cy="372534"/>
          </a:xfrm>
          <a:prstGeom prst="ellipse">
            <a:avLst/>
          </a:prstGeom>
          <a:solidFill>
            <a:srgbClr val="9BDC9B"/>
          </a:solidFill>
          <a:ln>
            <a:solidFill>
              <a:srgbClr val="2A7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853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pic>
        <p:nvPicPr>
          <p:cNvPr id="6" name="Picture 2" descr="https://hdwallsource.com/img/2016/2/call-of-duty-infinite-warfare-hd-wallpaper-58063-59830-hd-wallpap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713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576822" y="2178739"/>
            <a:ext cx="5278756" cy="295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pl-PL" dirty="0"/>
              <a:t>1D Interpolation</a:t>
            </a:r>
            <a:endParaRPr lang="en-US" dirty="0"/>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 y="1280160"/>
            <a:ext cx="8290560" cy="466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V="1">
            <a:off x="3300308" y="3215639"/>
            <a:ext cx="2768599" cy="637328"/>
          </a:xfrm>
          <a:prstGeom prst="line">
            <a:avLst/>
          </a:prstGeom>
          <a:ln w="63500">
            <a:gradFill>
              <a:gsLst>
                <a:gs pos="0">
                  <a:srgbClr val="41B941"/>
                </a:gs>
                <a:gs pos="100000">
                  <a:srgbClr val="4949BF"/>
                </a:gs>
              </a:gsLst>
              <a:lin ang="5400000" scaled="0"/>
            </a:gra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3114041" y="3666700"/>
            <a:ext cx="372534" cy="372534"/>
          </a:xfrm>
          <a:prstGeom prst="ellipse">
            <a:avLst/>
          </a:prstGeom>
          <a:solidFill>
            <a:srgbClr val="41B941"/>
          </a:solidFill>
          <a:ln>
            <a:solidFill>
              <a:srgbClr val="1A4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882640" y="3029372"/>
            <a:ext cx="372534" cy="372534"/>
          </a:xfrm>
          <a:prstGeom prst="ellipse">
            <a:avLst/>
          </a:prstGeom>
          <a:solidFill>
            <a:srgbClr val="4949BF"/>
          </a:solidFill>
          <a:ln>
            <a:solidFill>
              <a:srgbClr val="232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0139682" y="1965113"/>
            <a:ext cx="6984" cy="3508375"/>
          </a:xfrm>
          <a:prstGeom prst="line">
            <a:avLst/>
          </a:prstGeom>
          <a:ln w="63500">
            <a:gradFill>
              <a:gsLst>
                <a:gs pos="0">
                  <a:srgbClr val="9BDC9B"/>
                </a:gs>
                <a:gs pos="100000">
                  <a:srgbClr val="9B9BDC"/>
                </a:gs>
              </a:gsLst>
              <a:lin ang="5400000" scaled="0"/>
            </a:gra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9953415" y="5287221"/>
            <a:ext cx="372534" cy="372534"/>
          </a:xfrm>
          <a:prstGeom prst="ellipse">
            <a:avLst/>
          </a:prstGeom>
          <a:solidFill>
            <a:srgbClr val="9BDC9B"/>
          </a:solidFill>
          <a:ln>
            <a:solidFill>
              <a:srgbClr val="2A7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960399" y="1778846"/>
            <a:ext cx="372534" cy="372534"/>
          </a:xfrm>
          <a:prstGeom prst="ellipse">
            <a:avLst/>
          </a:prstGeom>
          <a:solidFill>
            <a:srgbClr val="9B9BDC"/>
          </a:solidFill>
          <a:ln>
            <a:solidFill>
              <a:srgbClr val="5252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374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576822" y="2178739"/>
            <a:ext cx="5278756" cy="295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pl-PL" dirty="0"/>
              <a:t>2d Interpolation</a:t>
            </a:r>
            <a:endParaRPr lang="en-US" dirty="0"/>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 y="1280160"/>
            <a:ext cx="8290559" cy="466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a:off x="2665732" y="3149178"/>
            <a:ext cx="663575" cy="1067012"/>
          </a:xfrm>
          <a:prstGeom prst="line">
            <a:avLst/>
          </a:prstGeom>
          <a:ln w="63500">
            <a:gradFill>
              <a:gsLst>
                <a:gs pos="0">
                  <a:srgbClr val="41B941"/>
                </a:gs>
                <a:gs pos="99000">
                  <a:srgbClr val="ABA83A"/>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665732" y="2835276"/>
            <a:ext cx="2407707" cy="299081"/>
          </a:xfrm>
          <a:prstGeom prst="line">
            <a:avLst/>
          </a:prstGeom>
          <a:ln w="63500">
            <a:gradFill>
              <a:gsLst>
                <a:gs pos="0">
                  <a:srgbClr val="41B941"/>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665732" y="3134357"/>
            <a:ext cx="2224829" cy="807512"/>
          </a:xfrm>
          <a:prstGeom prst="line">
            <a:avLst/>
          </a:prstGeom>
          <a:ln w="63500">
            <a:gradFill>
              <a:gsLst>
                <a:gs pos="0">
                  <a:srgbClr val="41B941"/>
                </a:gs>
                <a:gs pos="100000">
                  <a:srgbClr val="A9A9A9"/>
                </a:gs>
              </a:gsLst>
              <a:lin ang="5400000" scaled="0"/>
            </a:gra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2479465" y="2948090"/>
            <a:ext cx="372534" cy="372534"/>
          </a:xfrm>
          <a:prstGeom prst="ellipse">
            <a:avLst/>
          </a:prstGeom>
          <a:solidFill>
            <a:srgbClr val="41B941"/>
          </a:solidFill>
          <a:ln>
            <a:solidFill>
              <a:srgbClr val="1A4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4890561" y="3335445"/>
            <a:ext cx="1378371" cy="595418"/>
          </a:xfrm>
          <a:prstGeom prst="line">
            <a:avLst/>
          </a:prstGeom>
          <a:ln w="63500">
            <a:gradFill>
              <a:gsLst>
                <a:gs pos="0">
                  <a:srgbClr val="A9A9A9"/>
                </a:gs>
                <a:gs pos="100000">
                  <a:srgbClr val="5555C3"/>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073439" y="2835274"/>
            <a:ext cx="1195493" cy="500171"/>
          </a:xfrm>
          <a:prstGeom prst="line">
            <a:avLst/>
          </a:prstGeom>
          <a:ln w="63500">
            <a:gradFill>
              <a:gsLst>
                <a:gs pos="0">
                  <a:srgbClr val="38A5A2"/>
                </a:gs>
                <a:gs pos="100000">
                  <a:srgbClr val="5555C3"/>
                </a:gs>
              </a:gsLst>
              <a:lin ang="5400000" scaled="0"/>
            </a:gra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6082665" y="3149178"/>
            <a:ext cx="372534" cy="372534"/>
          </a:xfrm>
          <a:prstGeom prst="ellipse">
            <a:avLst/>
          </a:prstGeom>
          <a:solidFill>
            <a:srgbClr val="5555C3"/>
          </a:solidFill>
          <a:ln>
            <a:solidFill>
              <a:srgbClr val="181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3329307" y="3941869"/>
            <a:ext cx="1557865" cy="274321"/>
          </a:xfrm>
          <a:prstGeom prst="line">
            <a:avLst/>
          </a:prstGeom>
          <a:ln w="63500">
            <a:gradFill>
              <a:gsLst>
                <a:gs pos="0">
                  <a:srgbClr val="ABA83A"/>
                </a:gs>
                <a:gs pos="100000">
                  <a:srgbClr val="A9A9A9"/>
                </a:gs>
              </a:gsLst>
              <a:lin ang="5400000" scaled="0"/>
            </a:gra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143040" y="4029923"/>
            <a:ext cx="372534" cy="372534"/>
          </a:xfrm>
          <a:prstGeom prst="ellipse">
            <a:avLst/>
          </a:prstGeom>
          <a:solidFill>
            <a:srgbClr val="ABA83A"/>
          </a:solidFill>
          <a:ln>
            <a:solidFill>
              <a:srgbClr val="646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V="1">
            <a:off x="4887172" y="2835274"/>
            <a:ext cx="186267" cy="1095588"/>
          </a:xfrm>
          <a:prstGeom prst="line">
            <a:avLst/>
          </a:prstGeom>
          <a:ln w="63500">
            <a:gradFill>
              <a:gsLst>
                <a:gs pos="0">
                  <a:srgbClr val="A9A9A9"/>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887172" y="2649007"/>
            <a:ext cx="372534" cy="372534"/>
          </a:xfrm>
          <a:prstGeom prst="ellipse">
            <a:avLst/>
          </a:prstGeom>
          <a:solidFill>
            <a:srgbClr val="38A5A2"/>
          </a:solidFill>
          <a:ln>
            <a:solidFill>
              <a:srgbClr val="1F5B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704294" y="3744595"/>
            <a:ext cx="372534" cy="372534"/>
          </a:xfrm>
          <a:prstGeom prst="ellipse">
            <a:avLst/>
          </a:prstGeom>
          <a:solidFill>
            <a:srgbClr val="A9A9A9"/>
          </a:solidFill>
          <a:ln>
            <a:solidFill>
              <a:srgbClr val="3A3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9141887" y="1531513"/>
            <a:ext cx="2415117" cy="4013199"/>
            <a:chOff x="9048753" y="1459653"/>
            <a:chExt cx="2415117" cy="4013199"/>
          </a:xfrm>
        </p:grpSpPr>
        <p:cxnSp>
          <p:nvCxnSpPr>
            <p:cNvPr id="18" name="Straight Connector 17"/>
            <p:cNvCxnSpPr/>
            <p:nvPr/>
          </p:nvCxnSpPr>
          <p:spPr>
            <a:xfrm flipV="1">
              <a:off x="9421287" y="5064758"/>
              <a:ext cx="1856318" cy="221827"/>
            </a:xfrm>
            <a:prstGeom prst="line">
              <a:avLst/>
            </a:prstGeom>
            <a:ln w="63500">
              <a:gradFill>
                <a:gsLst>
                  <a:gs pos="0">
                    <a:srgbClr val="9B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9235023" y="2490576"/>
              <a:ext cx="267227" cy="2778443"/>
            </a:xfrm>
            <a:prstGeom prst="line">
              <a:avLst/>
            </a:prstGeom>
            <a:ln w="63500">
              <a:gradFill>
                <a:gsLst>
                  <a:gs pos="0">
                    <a:srgbClr val="9BDC9B"/>
                  </a:gs>
                  <a:gs pos="100000">
                    <a:srgbClr val="9BDCD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9421291" y="3137748"/>
              <a:ext cx="1625171" cy="2224190"/>
            </a:xfrm>
            <a:prstGeom prst="line">
              <a:avLst/>
            </a:prstGeom>
            <a:ln w="63500">
              <a:gradFill>
                <a:gsLst>
                  <a:gs pos="0">
                    <a:srgbClr val="9BDC9B"/>
                  </a:gs>
                  <a:gs pos="100000">
                    <a:srgbClr val="DCDCDC"/>
                  </a:gs>
                </a:gsLst>
                <a:lin ang="5400000" scaled="0"/>
              </a:gra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16200000">
              <a:off x="9235024" y="5100318"/>
              <a:ext cx="372534" cy="372534"/>
            </a:xfrm>
            <a:prstGeom prst="ellipse">
              <a:avLst/>
            </a:prstGeom>
            <a:solidFill>
              <a:srgbClr val="9BDC9B"/>
            </a:solidFill>
            <a:ln>
              <a:solidFill>
                <a:srgbClr val="2A7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H="1" flipV="1">
              <a:off x="10742300" y="1645920"/>
              <a:ext cx="293158" cy="1503045"/>
            </a:xfrm>
            <a:prstGeom prst="line">
              <a:avLst/>
            </a:prstGeom>
            <a:ln w="63500">
              <a:gradFill>
                <a:gsLst>
                  <a:gs pos="0">
                    <a:srgbClr val="DCDCDC"/>
                  </a:gs>
                  <a:gs pos="100000">
                    <a:srgbClr val="9B9BD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9235024" y="1645920"/>
              <a:ext cx="1507276" cy="844655"/>
            </a:xfrm>
            <a:prstGeom prst="line">
              <a:avLst/>
            </a:prstGeom>
            <a:ln w="63500">
              <a:gradFill>
                <a:gsLst>
                  <a:gs pos="0">
                    <a:srgbClr val="9BDCDC"/>
                  </a:gs>
                  <a:gs pos="100000">
                    <a:srgbClr val="9B9BDC"/>
                  </a:gs>
                </a:gsLst>
                <a:lin ang="5400000" scaled="0"/>
              </a:gra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rot="16200000">
              <a:off x="10556033" y="1459653"/>
              <a:ext cx="372534" cy="372534"/>
            </a:xfrm>
            <a:prstGeom prst="ellipse">
              <a:avLst/>
            </a:prstGeom>
            <a:solidFill>
              <a:srgbClr val="9B9BDC"/>
            </a:solidFill>
            <a:ln>
              <a:solidFill>
                <a:srgbClr val="5252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rot="16200000" flipV="1">
              <a:off x="10196833" y="3983987"/>
              <a:ext cx="1930399" cy="231140"/>
            </a:xfrm>
            <a:prstGeom prst="line">
              <a:avLst/>
            </a:prstGeom>
            <a:ln w="63500">
              <a:gradFill>
                <a:gsLst>
                  <a:gs pos="0">
                    <a:srgbClr val="DCDC9B"/>
                  </a:gs>
                  <a:gs pos="100000">
                    <a:srgbClr val="DCDCDC"/>
                  </a:gs>
                </a:gsLst>
                <a:lin ang="5400000" scaled="0"/>
              </a:gra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rot="16200000">
              <a:off x="11091336" y="4896484"/>
              <a:ext cx="372534" cy="372534"/>
            </a:xfrm>
            <a:prstGeom prst="ellipse">
              <a:avLst/>
            </a:prstGeom>
            <a:solidFill>
              <a:srgbClr val="DCDC9B"/>
            </a:solidFill>
            <a:ln>
              <a:solidFill>
                <a:srgbClr val="A8A5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flipV="1">
              <a:off x="9235020" y="2462740"/>
              <a:ext cx="1800438" cy="686224"/>
            </a:xfrm>
            <a:prstGeom prst="line">
              <a:avLst/>
            </a:prstGeom>
            <a:ln w="63500">
              <a:gradFill>
                <a:gsLst>
                  <a:gs pos="0">
                    <a:srgbClr val="DCDCDC"/>
                  </a:gs>
                  <a:gs pos="100000">
                    <a:srgbClr val="9BDCDC"/>
                  </a:gs>
                </a:gsLst>
                <a:lin ang="5400000" scaled="0"/>
              </a:gra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rot="16200000">
              <a:off x="9048753" y="2276473"/>
              <a:ext cx="372534" cy="372534"/>
            </a:xfrm>
            <a:prstGeom prst="ellipse">
              <a:avLst/>
            </a:prstGeom>
            <a:solidFill>
              <a:srgbClr val="9BDCDC"/>
            </a:solidFill>
            <a:ln>
              <a:solidFill>
                <a:srgbClr val="349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16200000">
              <a:off x="10849190" y="2962696"/>
              <a:ext cx="372534" cy="372534"/>
            </a:xfrm>
            <a:prstGeom prst="ellipse">
              <a:avLst/>
            </a:prstGeom>
            <a:solidFill>
              <a:srgbClr val="DCDCDC"/>
            </a:solidFill>
            <a:ln>
              <a:solidFill>
                <a:srgbClr val="6D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713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 y="1280160"/>
            <a:ext cx="8290560" cy="466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4" name="Straight Connector 53"/>
          <p:cNvCxnSpPr/>
          <p:nvPr/>
        </p:nvCxnSpPr>
        <p:spPr>
          <a:xfrm>
            <a:off x="3162729" y="2361354"/>
            <a:ext cx="1557021" cy="430424"/>
          </a:xfrm>
          <a:prstGeom prst="line">
            <a:avLst/>
          </a:prstGeom>
          <a:ln w="63500">
            <a:gradFill>
              <a:gsLst>
                <a:gs pos="0">
                  <a:srgbClr val="B6B33F"/>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2723526" y="3409950"/>
            <a:ext cx="3180710" cy="447252"/>
          </a:xfrm>
          <a:prstGeom prst="line">
            <a:avLst/>
          </a:prstGeom>
          <a:ln w="63500">
            <a:gradFill>
              <a:gsLst>
                <a:gs pos="0">
                  <a:srgbClr val="A9A9A9"/>
                </a:gs>
                <a:gs pos="100000">
                  <a:srgbClr val="41B941"/>
                </a:gs>
              </a:gsLst>
              <a:lin ang="0" scaled="0"/>
            </a:gra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723525" y="2810086"/>
            <a:ext cx="1996225" cy="599865"/>
          </a:xfrm>
          <a:prstGeom prst="line">
            <a:avLst/>
          </a:prstGeom>
          <a:ln w="63500">
            <a:gradFill>
              <a:gsLst>
                <a:gs pos="0">
                  <a:srgbClr val="41B941"/>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162729" y="2361354"/>
            <a:ext cx="186268" cy="2413000"/>
          </a:xfrm>
          <a:prstGeom prst="line">
            <a:avLst/>
          </a:prstGeom>
          <a:ln w="63500">
            <a:gradFill>
              <a:gsLst>
                <a:gs pos="0">
                  <a:srgbClr val="DC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4719750" y="2810086"/>
            <a:ext cx="1184486" cy="1047116"/>
          </a:xfrm>
          <a:prstGeom prst="line">
            <a:avLst/>
          </a:prstGeom>
          <a:ln w="63500">
            <a:gradFill>
              <a:gsLst>
                <a:gs pos="0">
                  <a:srgbClr val="A9A9A9"/>
                </a:gs>
                <a:gs pos="100000">
                  <a:srgbClr val="38A5A2"/>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4719750" y="2098888"/>
            <a:ext cx="334435" cy="692890"/>
          </a:xfrm>
          <a:prstGeom prst="line">
            <a:avLst/>
          </a:prstGeom>
          <a:ln w="63500">
            <a:gradFill>
              <a:gsLst>
                <a:gs pos="0">
                  <a:srgbClr val="38A5A2"/>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348998" y="3857202"/>
            <a:ext cx="2555238" cy="917152"/>
          </a:xfrm>
          <a:prstGeom prst="line">
            <a:avLst/>
          </a:prstGeom>
          <a:ln w="63500">
            <a:gradFill>
              <a:gsLst>
                <a:gs pos="0">
                  <a:srgbClr val="A9A9A9"/>
                </a:gs>
                <a:gs pos="100000">
                  <a:srgbClr val="B6B33F"/>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723525" y="3409950"/>
            <a:ext cx="625471" cy="1364404"/>
          </a:xfrm>
          <a:prstGeom prst="line">
            <a:avLst/>
          </a:prstGeom>
          <a:ln w="63500">
            <a:gradFill>
              <a:gsLst>
                <a:gs pos="0">
                  <a:srgbClr val="41B941"/>
                </a:gs>
                <a:gs pos="100000">
                  <a:srgbClr val="ABA83A"/>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19750" y="2810086"/>
            <a:ext cx="1557020" cy="186268"/>
          </a:xfrm>
          <a:prstGeom prst="line">
            <a:avLst/>
          </a:prstGeom>
          <a:ln w="63500">
            <a:gradFill>
              <a:gsLst>
                <a:gs pos="0">
                  <a:srgbClr val="38A5A2"/>
                </a:gs>
                <a:gs pos="100000">
                  <a:srgbClr val="5555C3"/>
                </a:gs>
              </a:gsLst>
              <a:lin ang="0" scaled="0"/>
            </a:gra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5054186" y="2098889"/>
            <a:ext cx="850050" cy="1758313"/>
          </a:xfrm>
          <a:prstGeom prst="line">
            <a:avLst/>
          </a:prstGeom>
          <a:ln w="63500">
            <a:gradFill>
              <a:gsLst>
                <a:gs pos="0">
                  <a:srgbClr val="A9A9A9"/>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723525" y="2361354"/>
            <a:ext cx="439204" cy="1048596"/>
          </a:xfrm>
          <a:prstGeom prst="line">
            <a:avLst/>
          </a:prstGeom>
          <a:ln w="63500">
            <a:gradFill>
              <a:gsLst>
                <a:gs pos="0">
                  <a:srgbClr val="9B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904236" y="2996354"/>
            <a:ext cx="372534" cy="860848"/>
          </a:xfrm>
          <a:prstGeom prst="line">
            <a:avLst/>
          </a:prstGeom>
          <a:ln w="63500">
            <a:gradFill>
              <a:gsLst>
                <a:gs pos="0">
                  <a:srgbClr val="A9A9A9"/>
                </a:gs>
                <a:gs pos="100000">
                  <a:srgbClr val="5555C3"/>
                </a:gs>
              </a:gsLst>
              <a:lin ang="0" scaled="0"/>
            </a:gra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162729" y="2098887"/>
            <a:ext cx="1876215" cy="262467"/>
          </a:xfrm>
          <a:prstGeom prst="line">
            <a:avLst/>
          </a:prstGeom>
          <a:ln w="63500">
            <a:gradFill>
              <a:gsLst>
                <a:gs pos="0">
                  <a:srgbClr val="ABA83A"/>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flipV="1">
            <a:off x="5038944" y="2098887"/>
            <a:ext cx="1237826" cy="879158"/>
          </a:xfrm>
          <a:prstGeom prst="line">
            <a:avLst/>
          </a:prstGeom>
          <a:ln w="63500">
            <a:gradFill>
              <a:gsLst>
                <a:gs pos="0">
                  <a:srgbClr val="5555C3"/>
                </a:gs>
                <a:gs pos="100000">
                  <a:srgbClr val="C04CC0"/>
                </a:gs>
              </a:gsLst>
              <a:lin ang="5400000" scaled="0"/>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fontScale="90000"/>
          </a:bodyPr>
          <a:lstStyle/>
          <a:p>
            <a:r>
              <a:rPr lang="pl-PL" dirty="0"/>
              <a:t>3d Interpolation</a:t>
            </a:r>
            <a:endParaRPr lang="en-US" dirty="0"/>
          </a:p>
        </p:txBody>
      </p:sp>
      <p:sp>
        <p:nvSpPr>
          <p:cNvPr id="4" name="Oval 3"/>
          <p:cNvSpPr/>
          <p:nvPr/>
        </p:nvSpPr>
        <p:spPr>
          <a:xfrm>
            <a:off x="2537258" y="3223683"/>
            <a:ext cx="372534" cy="372534"/>
          </a:xfrm>
          <a:prstGeom prst="ellipse">
            <a:avLst/>
          </a:prstGeom>
          <a:solidFill>
            <a:srgbClr val="41B941"/>
          </a:solidFill>
          <a:ln>
            <a:solidFill>
              <a:srgbClr val="1A4A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162729" y="4588087"/>
            <a:ext cx="372534" cy="372534"/>
          </a:xfrm>
          <a:prstGeom prst="ellipse">
            <a:avLst/>
          </a:prstGeom>
          <a:solidFill>
            <a:srgbClr val="ABA83A"/>
          </a:solidFill>
          <a:ln>
            <a:solidFill>
              <a:srgbClr val="646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33483" y="2605511"/>
            <a:ext cx="372534" cy="372534"/>
          </a:xfrm>
          <a:prstGeom prst="ellipse">
            <a:avLst/>
          </a:prstGeom>
          <a:solidFill>
            <a:srgbClr val="38A5A2"/>
          </a:solidFill>
          <a:ln>
            <a:solidFill>
              <a:srgbClr val="1818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p:cNvCxnSpPr/>
          <p:nvPr/>
        </p:nvCxnSpPr>
        <p:spPr>
          <a:xfrm flipH="1" flipV="1">
            <a:off x="3162730" y="2361356"/>
            <a:ext cx="2741506" cy="1495846"/>
          </a:xfrm>
          <a:prstGeom prst="line">
            <a:avLst/>
          </a:prstGeom>
          <a:ln w="63500">
            <a:gradFill>
              <a:gsLst>
                <a:gs pos="0">
                  <a:srgbClr val="A9A9A9"/>
                </a:gs>
                <a:gs pos="100000">
                  <a:srgbClr val="A8A539"/>
                </a:gs>
              </a:gsLst>
              <a:lin ang="0" scaled="0"/>
            </a:gradFill>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717969" y="3670935"/>
            <a:ext cx="372534" cy="372534"/>
          </a:xfrm>
          <a:prstGeom prst="ellipse">
            <a:avLst/>
          </a:prstGeom>
          <a:solidFill>
            <a:srgbClr val="A9A9A9"/>
          </a:solidFill>
          <a:ln>
            <a:solidFill>
              <a:srgbClr val="3A3A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67918" y="1912620"/>
            <a:ext cx="372534" cy="372534"/>
          </a:xfrm>
          <a:prstGeom prst="ellipse">
            <a:avLst/>
          </a:prstGeom>
          <a:solidFill>
            <a:srgbClr val="C04CC0"/>
          </a:solidFill>
          <a:ln>
            <a:solidFill>
              <a:srgbClr val="6624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976462" y="2175087"/>
            <a:ext cx="372534" cy="372534"/>
          </a:xfrm>
          <a:prstGeom prst="ellipse">
            <a:avLst/>
          </a:prstGeom>
          <a:solidFill>
            <a:srgbClr val="ABA83A"/>
          </a:solidFill>
          <a:ln>
            <a:solidFill>
              <a:srgbClr val="646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090503" y="2810086"/>
            <a:ext cx="372534" cy="372534"/>
          </a:xfrm>
          <a:prstGeom prst="ellipse">
            <a:avLst/>
          </a:prstGeom>
          <a:solidFill>
            <a:srgbClr val="5555C3"/>
          </a:solidFill>
          <a:ln>
            <a:solidFill>
              <a:srgbClr val="1C1C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576822" y="2178739"/>
            <a:ext cx="5278756" cy="295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6" name="Straight Connector 45"/>
          <p:cNvCxnSpPr/>
          <p:nvPr/>
        </p:nvCxnSpPr>
        <p:spPr>
          <a:xfrm flipH="1">
            <a:off x="9499979" y="2885652"/>
            <a:ext cx="1733079" cy="2535132"/>
          </a:xfrm>
          <a:prstGeom prst="line">
            <a:avLst/>
          </a:prstGeom>
          <a:ln w="63500">
            <a:gradFill>
              <a:gsLst>
                <a:gs pos="0">
                  <a:srgbClr val="DCDCDC"/>
                </a:gs>
                <a:gs pos="100000">
                  <a:srgbClr val="9BDC9B"/>
                </a:gs>
              </a:gsLst>
              <a:lin ang="0" scaled="0"/>
            </a:gra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10366518" y="5146888"/>
            <a:ext cx="866540" cy="273897"/>
          </a:xfrm>
          <a:prstGeom prst="line">
            <a:avLst/>
          </a:prstGeom>
          <a:ln w="63500">
            <a:gradFill>
              <a:gsLst>
                <a:gs pos="0">
                  <a:srgbClr val="DC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9445792" y="2357333"/>
            <a:ext cx="1787266" cy="523558"/>
          </a:xfrm>
          <a:prstGeom prst="line">
            <a:avLst/>
          </a:prstGeom>
          <a:ln w="63500">
            <a:gradFill>
              <a:gsLst>
                <a:gs pos="0">
                  <a:srgbClr val="DCDCDC"/>
                </a:gs>
                <a:gs pos="100000">
                  <a:srgbClr val="9BDCD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9504854" y="2061847"/>
            <a:ext cx="783854" cy="328452"/>
          </a:xfrm>
          <a:prstGeom prst="line">
            <a:avLst/>
          </a:prstGeom>
          <a:ln w="63500">
            <a:gradFill>
              <a:gsLst>
                <a:gs pos="0">
                  <a:srgbClr val="9BDCDC"/>
                </a:gs>
                <a:gs pos="100000">
                  <a:srgbClr val="DC9BD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1259508" y="2903220"/>
            <a:ext cx="0" cy="2517565"/>
          </a:xfrm>
          <a:prstGeom prst="line">
            <a:avLst/>
          </a:prstGeom>
          <a:ln w="63500">
            <a:gradFill>
              <a:gsLst>
                <a:gs pos="0">
                  <a:srgbClr val="DCDCDC"/>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9445792" y="5420785"/>
            <a:ext cx="1813716" cy="96837"/>
          </a:xfrm>
          <a:prstGeom prst="line">
            <a:avLst/>
          </a:prstGeom>
          <a:ln w="63500">
            <a:gradFill>
              <a:gsLst>
                <a:gs pos="0">
                  <a:srgbClr val="9B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9538185" y="1537494"/>
            <a:ext cx="872384" cy="879158"/>
          </a:xfrm>
          <a:prstGeom prst="line">
            <a:avLst/>
          </a:prstGeom>
          <a:ln w="63500">
            <a:gradFill>
              <a:gsLst>
                <a:gs pos="0">
                  <a:srgbClr val="9BDCDC"/>
                </a:gs>
                <a:gs pos="100000">
                  <a:srgbClr val="9B9BDC"/>
                </a:gs>
              </a:gsLst>
              <a:lin ang="0" scaled="0"/>
            </a:gra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64" idx="5"/>
          </p:cNvCxnSpPr>
          <p:nvPr/>
        </p:nvCxnSpPr>
        <p:spPr>
          <a:xfrm flipH="1" flipV="1">
            <a:off x="10223191" y="2024064"/>
            <a:ext cx="1141578" cy="1010867"/>
          </a:xfrm>
          <a:prstGeom prst="line">
            <a:avLst/>
          </a:prstGeom>
          <a:ln w="63500">
            <a:gradFill>
              <a:gsLst>
                <a:gs pos="0">
                  <a:srgbClr val="DCDCDC"/>
                </a:gs>
                <a:gs pos="100000">
                  <a:srgbClr val="DC9BD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9445792" y="5082753"/>
            <a:ext cx="937573" cy="338031"/>
          </a:xfrm>
          <a:prstGeom prst="line">
            <a:avLst/>
          </a:prstGeom>
          <a:ln w="63500">
            <a:gradFill>
              <a:gsLst>
                <a:gs pos="0">
                  <a:srgbClr val="9BDC9B"/>
                </a:gs>
                <a:gs pos="100000">
                  <a:srgbClr val="DCDC9B"/>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10223191" y="2061847"/>
            <a:ext cx="126839" cy="3085042"/>
          </a:xfrm>
          <a:prstGeom prst="line">
            <a:avLst/>
          </a:prstGeom>
          <a:ln w="63500">
            <a:gradFill>
              <a:gsLst>
                <a:gs pos="0">
                  <a:srgbClr val="DCDC9B"/>
                </a:gs>
                <a:gs pos="100000">
                  <a:srgbClr val="DC9BD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10224302" y="1537494"/>
            <a:ext cx="186267" cy="532713"/>
          </a:xfrm>
          <a:prstGeom prst="line">
            <a:avLst/>
          </a:prstGeom>
          <a:ln w="63500">
            <a:gradFill>
              <a:gsLst>
                <a:gs pos="0">
                  <a:srgbClr val="9B9BDC"/>
                </a:gs>
                <a:gs pos="100000">
                  <a:srgbClr val="DC9BDC"/>
                </a:gs>
              </a:gsLst>
              <a:lin ang="5400000" scaled="0"/>
            </a:gra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9313712" y="5234517"/>
            <a:ext cx="372534" cy="372534"/>
          </a:xfrm>
          <a:prstGeom prst="ellipse">
            <a:avLst/>
          </a:prstGeom>
          <a:solidFill>
            <a:srgbClr val="9BDC9B"/>
          </a:solidFill>
          <a:ln>
            <a:solidFill>
              <a:srgbClr val="2A7A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1073241" y="5234517"/>
            <a:ext cx="372534" cy="372534"/>
          </a:xfrm>
          <a:prstGeom prst="ellipse">
            <a:avLst/>
          </a:prstGeom>
          <a:solidFill>
            <a:srgbClr val="DCDC9B"/>
          </a:solidFill>
          <a:ln>
            <a:solidFill>
              <a:srgbClr val="A8A5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9318587" y="2204032"/>
            <a:ext cx="372534" cy="372534"/>
          </a:xfrm>
          <a:prstGeom prst="ellipse">
            <a:avLst/>
          </a:prstGeom>
          <a:solidFill>
            <a:srgbClr val="9BDCDC"/>
          </a:solidFill>
          <a:ln>
            <a:solidFill>
              <a:srgbClr val="349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1046791" y="2716953"/>
            <a:ext cx="372534" cy="372534"/>
          </a:xfrm>
          <a:prstGeom prst="ellipse">
            <a:avLst/>
          </a:prstGeom>
          <a:solidFill>
            <a:srgbClr val="DCDCDC"/>
          </a:solidFill>
          <a:ln>
            <a:solidFill>
              <a:srgbClr val="6D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0054030" y="1883940"/>
            <a:ext cx="372534" cy="372534"/>
          </a:xfrm>
          <a:prstGeom prst="ellipse">
            <a:avLst/>
          </a:prstGeom>
          <a:solidFill>
            <a:srgbClr val="DC9BDC"/>
          </a:solidFill>
          <a:ln>
            <a:solidFill>
              <a:srgbClr val="BF49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0163763" y="4960621"/>
            <a:ext cx="372534" cy="372534"/>
          </a:xfrm>
          <a:prstGeom prst="ellipse">
            <a:avLst/>
          </a:prstGeom>
          <a:solidFill>
            <a:srgbClr val="DCDC9B"/>
          </a:solidFill>
          <a:ln>
            <a:solidFill>
              <a:srgbClr val="A8A5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0224302" y="1351227"/>
            <a:ext cx="372534" cy="372534"/>
          </a:xfrm>
          <a:prstGeom prst="ellipse">
            <a:avLst/>
          </a:prstGeom>
          <a:solidFill>
            <a:srgbClr val="9B9BDC"/>
          </a:solidFill>
          <a:ln>
            <a:solidFill>
              <a:srgbClr val="5252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flipV="1">
            <a:off x="9499979" y="2390300"/>
            <a:ext cx="38206" cy="3081813"/>
          </a:xfrm>
          <a:prstGeom prst="line">
            <a:avLst/>
          </a:prstGeom>
          <a:ln w="63500">
            <a:gradFill>
              <a:gsLst>
                <a:gs pos="0">
                  <a:srgbClr val="9BDC9B"/>
                </a:gs>
                <a:gs pos="100000">
                  <a:srgbClr val="9BDCD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10410569" y="1500508"/>
            <a:ext cx="822489" cy="1385144"/>
          </a:xfrm>
          <a:prstGeom prst="line">
            <a:avLst/>
          </a:prstGeom>
          <a:ln w="63500">
            <a:gradFill>
              <a:gsLst>
                <a:gs pos="0">
                  <a:srgbClr val="DCDCDC"/>
                </a:gs>
                <a:gs pos="100000">
                  <a:srgbClr val="9B9BDC"/>
                </a:gs>
              </a:gsLst>
              <a:lin ang="0" scaled="0"/>
            </a:gra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10339425" y="2903220"/>
            <a:ext cx="893633" cy="2226790"/>
          </a:xfrm>
          <a:prstGeom prst="line">
            <a:avLst/>
          </a:prstGeom>
          <a:ln w="63500">
            <a:gradFill>
              <a:gsLst>
                <a:gs pos="0">
                  <a:srgbClr val="DCDCDC"/>
                </a:gs>
                <a:gs pos="100000">
                  <a:srgbClr val="DCDC9B"/>
                </a:gs>
              </a:gsLst>
              <a:lin ang="0" scaled="0"/>
            </a:gra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flipV="1">
            <a:off x="9519082" y="2395380"/>
            <a:ext cx="830948" cy="2751509"/>
          </a:xfrm>
          <a:prstGeom prst="line">
            <a:avLst/>
          </a:prstGeom>
          <a:ln w="63500">
            <a:gradFill>
              <a:gsLst>
                <a:gs pos="0">
                  <a:srgbClr val="DCDC9B"/>
                </a:gs>
                <a:gs pos="100000">
                  <a:srgbClr val="9BDCDC"/>
                </a:gs>
              </a:gsLst>
              <a:lin ang="54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652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InterpolatiNG the lighting</a:t>
            </a:r>
            <a:endParaRPr lang="en-US" dirty="0"/>
          </a:p>
        </p:txBody>
      </p:sp>
      <p:sp>
        <p:nvSpPr>
          <p:cNvPr id="3" name="Content Placeholder 2"/>
          <p:cNvSpPr>
            <a:spLocks noGrp="1"/>
          </p:cNvSpPr>
          <p:nvPr>
            <p:ph idx="1"/>
          </p:nvPr>
        </p:nvSpPr>
        <p:spPr/>
        <p:txBody>
          <a:bodyPr/>
          <a:lstStyle/>
          <a:p>
            <a:r>
              <a:rPr lang="pl-PL" dirty="0"/>
              <a:t>Generate Delauney mesh with a given dimensionality</a:t>
            </a:r>
          </a:p>
          <a:p>
            <a:r>
              <a:rPr lang="pl-PL" dirty="0"/>
              <a:t>Classify each vertex of a mesh to one simplex</a:t>
            </a:r>
          </a:p>
          <a:p>
            <a:r>
              <a:rPr lang="pl-PL" dirty="0"/>
              <a:t>Store:</a:t>
            </a:r>
          </a:p>
          <a:p>
            <a:pPr lvl="1"/>
            <a:r>
              <a:rPr lang="pl-PL" dirty="0"/>
              <a:t>indices of the samlping points </a:t>
            </a:r>
          </a:p>
          <a:p>
            <a:pPr lvl="1"/>
            <a:r>
              <a:rPr lang="pl-PL" dirty="0"/>
              <a:t>interpolation weights </a:t>
            </a:r>
          </a:p>
          <a:p>
            <a:pPr lvl="1"/>
            <a:r>
              <a:rPr lang="pl-PL" dirty="0"/>
              <a:t>2 x 4 bytes per vertex – shared between instances</a:t>
            </a:r>
          </a:p>
          <a:p>
            <a:r>
              <a:rPr lang="pl-PL" dirty="0"/>
              <a:t>Skinned objects can explicitly attach sampling positions to particular bones</a:t>
            </a:r>
          </a:p>
          <a:p>
            <a:endParaRPr lang="en-US" dirty="0"/>
          </a:p>
        </p:txBody>
      </p:sp>
    </p:spTree>
    <p:extLst>
      <p:ext uri="{BB962C8B-B14F-4D97-AF65-F5344CB8AC3E}">
        <p14:creationId xmlns:p14="http://schemas.microsoft.com/office/powerpoint/2010/main" val="530293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SINGLE PROBE</a:t>
            </a:r>
            <a:endParaRPr lang="en-U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52500"/>
            <a:ext cx="9591040" cy="539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2852382" y="3029803"/>
            <a:ext cx="2251881" cy="20471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905768" y="2688609"/>
            <a:ext cx="1719617" cy="43972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17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MULTIPLE PROBES</a:t>
            </a:r>
            <a:endParaRPr lang="en-U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52500"/>
            <a:ext cx="9591040" cy="539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flipH="1">
            <a:off x="7677150" y="2762250"/>
            <a:ext cx="2857501" cy="88773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647825" y="3206115"/>
            <a:ext cx="2571750" cy="596265"/>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5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SINGLE PROBE</a:t>
            </a:r>
            <a:endParaRPr lang="en-U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52500"/>
            <a:ext cx="9591040" cy="539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4556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RUNTIME PART</a:t>
            </a:r>
            <a:endParaRPr lang="en-US" dirty="0"/>
          </a:p>
        </p:txBody>
      </p:sp>
      <p:sp>
        <p:nvSpPr>
          <p:cNvPr id="3" name="Content Placeholder 2"/>
          <p:cNvSpPr>
            <a:spLocks noGrp="1"/>
          </p:cNvSpPr>
          <p:nvPr>
            <p:ph idx="1"/>
          </p:nvPr>
        </p:nvSpPr>
        <p:spPr/>
        <p:txBody>
          <a:bodyPr>
            <a:normAutofit/>
          </a:bodyPr>
          <a:lstStyle/>
          <a:p>
            <a:r>
              <a:rPr lang="pl-PL" dirty="0"/>
              <a:t>Determine lighting for sampling points:</a:t>
            </a:r>
          </a:p>
          <a:p>
            <a:pPr lvl="1"/>
            <a:r>
              <a:rPr lang="pl-PL" dirty="0"/>
              <a:t>Static geometry has it baked</a:t>
            </a:r>
          </a:p>
          <a:p>
            <a:pPr lvl="1"/>
            <a:r>
              <a:rPr lang="pl-PL" dirty="0"/>
              <a:t>Dynamic geometry samples from the volumetric structure</a:t>
            </a:r>
          </a:p>
          <a:p>
            <a:r>
              <a:rPr lang="pl-PL" dirty="0"/>
              <a:t>Vertex shader:</a:t>
            </a:r>
          </a:p>
          <a:p>
            <a:pPr lvl="1"/>
            <a:r>
              <a:rPr lang="pl-PL" dirty="0"/>
              <a:t>Grabs the sampling point indices and weights</a:t>
            </a:r>
          </a:p>
          <a:p>
            <a:pPr lvl="1"/>
            <a:r>
              <a:rPr lang="pl-PL" dirty="0"/>
              <a:t>Interpolates the lighting</a:t>
            </a:r>
          </a:p>
          <a:p>
            <a:pPr lvl="1"/>
            <a:r>
              <a:rPr lang="pl-PL" dirty="0"/>
              <a:t>Combines it with self-visibility to get occluded incoming lighting at given vertex</a:t>
            </a:r>
          </a:p>
          <a:p>
            <a:pPr lvl="1"/>
            <a:r>
              <a:rPr lang="pl-PL" dirty="0"/>
              <a:t>Encode it to AHD and pass to pixel shader</a:t>
            </a:r>
          </a:p>
          <a:p>
            <a:r>
              <a:rPr lang="pl-PL" dirty="0"/>
              <a:t>Pixel shader:</a:t>
            </a:r>
          </a:p>
          <a:p>
            <a:pPr lvl="1"/>
            <a:r>
              <a:rPr lang="pl-PL" dirty="0"/>
              <a:t>A + saturate(n.D)*H</a:t>
            </a:r>
          </a:p>
          <a:p>
            <a:pPr lvl="2"/>
            <a:endParaRPr lang="en-US" dirty="0"/>
          </a:p>
        </p:txBody>
      </p:sp>
    </p:spTree>
    <p:extLst>
      <p:ext uri="{BB962C8B-B14F-4D97-AF65-F5344CB8AC3E}">
        <p14:creationId xmlns:p14="http://schemas.microsoft.com/office/powerpoint/2010/main" val="2133390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TRICKY BIT</a:t>
            </a:r>
            <a:endParaRPr lang="en-US" dirty="0"/>
          </a:p>
        </p:txBody>
      </p:sp>
      <p:sp>
        <p:nvSpPr>
          <p:cNvPr id="3" name="Content Placeholder 2"/>
          <p:cNvSpPr>
            <a:spLocks noGrp="1"/>
          </p:cNvSpPr>
          <p:nvPr>
            <p:ph idx="1"/>
          </p:nvPr>
        </p:nvSpPr>
        <p:spPr/>
        <p:txBody>
          <a:bodyPr>
            <a:normAutofit/>
          </a:bodyPr>
          <a:lstStyle/>
          <a:p>
            <a:r>
              <a:rPr lang="en-US" dirty="0"/>
              <a:t>Combining</a:t>
            </a:r>
            <a:r>
              <a:rPr lang="pl-PL" dirty="0"/>
              <a:t> lighting with self visibility</a:t>
            </a:r>
          </a:p>
          <a:p>
            <a:r>
              <a:rPr lang="pl-PL" dirty="0"/>
              <a:t>Want to mask parts of the probe that are occluded </a:t>
            </a:r>
          </a:p>
          <a:p>
            <a:pPr lvl="1"/>
            <a:r>
              <a:rPr lang="pl-PL" dirty="0"/>
              <a:t>Multiply lighting by visibility</a:t>
            </a:r>
          </a:p>
          <a:p>
            <a:endParaRPr lang="pl-PL" dirty="0"/>
          </a:p>
          <a:p>
            <a:pPr marL="457200" lvl="1" indent="0">
              <a:buNone/>
            </a:pPr>
            <a:endParaRPr lang="en-US" dirty="0"/>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40" y="2856230"/>
            <a:ext cx="9726613" cy="295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54224" y="4012614"/>
            <a:ext cx="380232" cy="646331"/>
          </a:xfrm>
          <a:prstGeom prst="rect">
            <a:avLst/>
          </a:prstGeom>
          <a:noFill/>
        </p:spPr>
        <p:txBody>
          <a:bodyPr wrap="none" rtlCol="0">
            <a:spAutoFit/>
          </a:bodyPr>
          <a:lstStyle/>
          <a:p>
            <a:r>
              <a:rPr lang="pl-PL" sz="3600" dirty="0">
                <a:solidFill>
                  <a:schemeClr val="bg1"/>
                </a:solidFill>
              </a:rPr>
              <a:t>*</a:t>
            </a:r>
            <a:endParaRPr lang="en-US" dirty="0">
              <a:solidFill>
                <a:schemeClr val="bg1"/>
              </a:solidFill>
            </a:endParaRPr>
          </a:p>
        </p:txBody>
      </p:sp>
      <p:sp>
        <p:nvSpPr>
          <p:cNvPr id="7" name="TextBox 6"/>
          <p:cNvSpPr txBox="1"/>
          <p:nvPr/>
        </p:nvSpPr>
        <p:spPr>
          <a:xfrm>
            <a:off x="7445124" y="4012614"/>
            <a:ext cx="465192" cy="646331"/>
          </a:xfrm>
          <a:prstGeom prst="rect">
            <a:avLst/>
          </a:prstGeom>
          <a:noFill/>
        </p:spPr>
        <p:txBody>
          <a:bodyPr wrap="none" rtlCol="0">
            <a:spAutoFit/>
          </a:bodyPr>
          <a:lstStyle/>
          <a:p>
            <a:r>
              <a:rPr lang="pl-PL" sz="3600" dirty="0">
                <a:solidFill>
                  <a:schemeClr val="bg1"/>
                </a:solidFill>
              </a:rPr>
              <a:t>=</a:t>
            </a:r>
            <a:endParaRPr lang="en-US" dirty="0">
              <a:solidFill>
                <a:schemeClr val="bg1"/>
              </a:solidFill>
            </a:endParaRPr>
          </a:p>
        </p:txBody>
      </p:sp>
      <p:sp>
        <p:nvSpPr>
          <p:cNvPr id="6" name="TextBox 5"/>
          <p:cNvSpPr txBox="1"/>
          <p:nvPr/>
        </p:nvSpPr>
        <p:spPr>
          <a:xfrm>
            <a:off x="2019300" y="5815330"/>
            <a:ext cx="1056700" cy="369332"/>
          </a:xfrm>
          <a:prstGeom prst="rect">
            <a:avLst/>
          </a:prstGeom>
          <a:noFill/>
        </p:spPr>
        <p:txBody>
          <a:bodyPr wrap="none" rtlCol="0">
            <a:spAutoFit/>
          </a:bodyPr>
          <a:lstStyle/>
          <a:p>
            <a:pPr algn="ctr"/>
            <a:r>
              <a:rPr lang="pl-PL" dirty="0">
                <a:solidFill>
                  <a:schemeClr val="bg1"/>
                </a:solidFill>
              </a:rPr>
              <a:t>Lighting</a:t>
            </a:r>
            <a:endParaRPr lang="en-US" dirty="0">
              <a:solidFill>
                <a:schemeClr val="bg1"/>
              </a:solidFill>
            </a:endParaRPr>
          </a:p>
        </p:txBody>
      </p:sp>
      <p:sp>
        <p:nvSpPr>
          <p:cNvPr id="9" name="TextBox 8"/>
          <p:cNvSpPr txBox="1"/>
          <p:nvPr/>
        </p:nvSpPr>
        <p:spPr>
          <a:xfrm>
            <a:off x="5406025" y="5815330"/>
            <a:ext cx="1027845" cy="369332"/>
          </a:xfrm>
          <a:prstGeom prst="rect">
            <a:avLst/>
          </a:prstGeom>
          <a:noFill/>
        </p:spPr>
        <p:txBody>
          <a:bodyPr wrap="none" rtlCol="0">
            <a:spAutoFit/>
          </a:bodyPr>
          <a:lstStyle/>
          <a:p>
            <a:pPr algn="ctr"/>
            <a:r>
              <a:rPr lang="pl-PL" dirty="0">
                <a:solidFill>
                  <a:schemeClr val="bg1"/>
                </a:solidFill>
              </a:rPr>
              <a:t>Visibility</a:t>
            </a:r>
            <a:endParaRPr lang="en-US" dirty="0">
              <a:solidFill>
                <a:schemeClr val="bg1"/>
              </a:solidFill>
            </a:endParaRPr>
          </a:p>
        </p:txBody>
      </p:sp>
      <p:sp>
        <p:nvSpPr>
          <p:cNvPr id="10" name="TextBox 9"/>
          <p:cNvSpPr txBox="1"/>
          <p:nvPr/>
        </p:nvSpPr>
        <p:spPr>
          <a:xfrm>
            <a:off x="8363836" y="5815330"/>
            <a:ext cx="2214068" cy="369332"/>
          </a:xfrm>
          <a:prstGeom prst="rect">
            <a:avLst/>
          </a:prstGeom>
          <a:noFill/>
        </p:spPr>
        <p:txBody>
          <a:bodyPr wrap="none" rtlCol="0">
            <a:spAutoFit/>
          </a:bodyPr>
          <a:lstStyle/>
          <a:p>
            <a:pPr algn="ctr"/>
            <a:r>
              <a:rPr lang="pl-PL" dirty="0">
                <a:solidFill>
                  <a:schemeClr val="bg1"/>
                </a:solidFill>
              </a:rPr>
              <a:t>Occluded lighting</a:t>
            </a:r>
            <a:endParaRPr lang="en-US" dirty="0">
              <a:solidFill>
                <a:schemeClr val="bg1"/>
              </a:solidFill>
            </a:endParaRPr>
          </a:p>
        </p:txBody>
      </p:sp>
    </p:spTree>
    <p:extLst>
      <p:ext uri="{BB962C8B-B14F-4D97-AF65-F5344CB8AC3E}">
        <p14:creationId xmlns:p14="http://schemas.microsoft.com/office/powerpoint/2010/main" val="2889110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SH MULTIPLICATION</a:t>
            </a:r>
            <a:endParaRPr lang="en-US" dirty="0"/>
          </a:p>
        </p:txBody>
      </p:sp>
      <p:sp>
        <p:nvSpPr>
          <p:cNvPr id="3" name="Content Placeholder 2"/>
          <p:cNvSpPr>
            <a:spLocks noGrp="1"/>
          </p:cNvSpPr>
          <p:nvPr>
            <p:ph idx="1"/>
          </p:nvPr>
        </p:nvSpPr>
        <p:spPr/>
        <p:txBody>
          <a:bodyPr>
            <a:normAutofit/>
          </a:bodyPr>
          <a:lstStyle/>
          <a:p>
            <a:pPr marL="228600" lvl="1">
              <a:spcBef>
                <a:spcPts val="1000"/>
              </a:spcBef>
            </a:pPr>
            <a:r>
              <a:rPr lang="pl-PL" dirty="0"/>
              <a:t>Both lighting and visibility end up as 3rd order SH</a:t>
            </a:r>
          </a:p>
          <a:p>
            <a:pPr marL="228600" lvl="1">
              <a:spcBef>
                <a:spcPts val="1000"/>
              </a:spcBef>
            </a:pPr>
            <a:r>
              <a:rPr lang="pl-PL" sz="3600" dirty="0">
                <a:solidFill>
                  <a:srgbClr val="FF0000"/>
                </a:solidFill>
              </a:rPr>
              <a:t>SH multiply != component-wise multiplication!!!</a:t>
            </a:r>
          </a:p>
          <a:p>
            <a:r>
              <a:rPr lang="pl-PL" sz="2400" dirty="0"/>
              <a:t>Initially 3rd order multiply</a:t>
            </a:r>
          </a:p>
          <a:p>
            <a:pPr lvl="1"/>
            <a:r>
              <a:rPr lang="pl-PL" sz="2000" dirty="0"/>
              <a:t>Lighting rotated to the cone frame – cone axis pointing along +Z</a:t>
            </a:r>
          </a:p>
          <a:p>
            <a:pPr lvl="1"/>
            <a:r>
              <a:rPr lang="pl-PL" sz="2000" dirty="0"/>
              <a:t>Cone projection is just ZH – multiplication *way* simpler</a:t>
            </a:r>
          </a:p>
          <a:p>
            <a:pPr lvl="1"/>
            <a:r>
              <a:rPr lang="pl-PL" sz="2000" dirty="0"/>
              <a:t>Convert to AHD in that space</a:t>
            </a:r>
          </a:p>
          <a:p>
            <a:pPr lvl="1"/>
            <a:r>
              <a:rPr lang="pl-PL" sz="2000" dirty="0"/>
              <a:t>Rotate D back</a:t>
            </a:r>
          </a:p>
          <a:p>
            <a:r>
              <a:rPr lang="pl-PL" sz="2400" dirty="0"/>
              <a:t>Mix different orders:</a:t>
            </a:r>
          </a:p>
          <a:p>
            <a:pPr lvl="1"/>
            <a:r>
              <a:rPr lang="pl-PL" sz="2000" dirty="0"/>
              <a:t>2nd order visibility * 3rd order lighting (no need for rotations)</a:t>
            </a:r>
          </a:p>
          <a:p>
            <a:pPr lvl="1"/>
            <a:r>
              <a:rPr lang="pl-PL" sz="2000" dirty="0"/>
              <a:t>3rd order visibility * 3rd order lighting for DC, 2nd order visibility </a:t>
            </a:r>
            <a:r>
              <a:rPr lang="en-US" sz="2000" dirty="0"/>
              <a:t>*</a:t>
            </a:r>
            <a:r>
              <a:rPr lang="pl-PL" sz="2000" dirty="0"/>
              <a:t> 3rd order lighting for remaining bands</a:t>
            </a:r>
          </a:p>
          <a:p>
            <a:pPr lvl="1"/>
            <a:endParaRPr lang="pl-PL" sz="2400" dirty="0"/>
          </a:p>
          <a:p>
            <a:endParaRPr lang="pl-PL" dirty="0"/>
          </a:p>
          <a:p>
            <a:endParaRPr lang="en-US" dirty="0"/>
          </a:p>
        </p:txBody>
      </p:sp>
    </p:spTree>
    <p:extLst>
      <p:ext uri="{BB962C8B-B14F-4D97-AF65-F5344CB8AC3E}">
        <p14:creationId xmlns:p14="http://schemas.microsoft.com/office/powerpoint/2010/main" val="106872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descr="http://vignette3.wikia.nocookie.net/callofduty/images/d/d6/Call_of_Duty_Infinite_Warfare_Screenshot_2.jpg/revision/latest?cb=201606161805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666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 Self</a:t>
            </a:r>
            <a:r>
              <a:rPr lang="pl-PL" dirty="0"/>
              <a:t> </a:t>
            </a:r>
            <a:r>
              <a:rPr lang="en-US" dirty="0"/>
              <a:t>Vis</a:t>
            </a:r>
            <a:r>
              <a:rPr lang="pl-PL" dirty="0"/>
              <a:t>IBILITY</a:t>
            </a:r>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2" t="23507" r="1111" b="5161"/>
          <a:stretch/>
        </p:blipFill>
        <p:spPr bwMode="auto">
          <a:xfrm>
            <a:off x="3474720" y="1613748"/>
            <a:ext cx="5303520"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268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DC Visibility </a:t>
            </a:r>
            <a:r>
              <a:rPr lang="pl-PL" dirty="0"/>
              <a:t>TIMES</a:t>
            </a:r>
            <a:r>
              <a:rPr lang="en-US" dirty="0"/>
              <a:t> Light</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2" t="23507" r="1111" b="5161"/>
          <a:stretch/>
        </p:blipFill>
        <p:spPr bwMode="auto">
          <a:xfrm>
            <a:off x="3474720" y="1613747"/>
            <a:ext cx="5303520"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00755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Linear Vis Multiply</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22" t="23507" r="1111" b="5161"/>
          <a:stretch/>
        </p:blipFill>
        <p:spPr bwMode="auto">
          <a:xfrm>
            <a:off x="3474720" y="1613746"/>
            <a:ext cx="5303520"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0792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Full DC product Linear </a:t>
            </a:r>
            <a:r>
              <a:rPr lang="pl-PL" dirty="0"/>
              <a:t>rest</a:t>
            </a:r>
            <a:endParaRPr lang="en-US"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22" t="23507" r="1111" b="5161"/>
          <a:stretch/>
        </p:blipFill>
        <p:spPr bwMode="auto">
          <a:xfrm>
            <a:off x="3474720" y="1613742"/>
            <a:ext cx="5303520"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41049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Full Product</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2" t="23507" r="1111" b="5161"/>
          <a:stretch/>
        </p:blipFill>
        <p:spPr bwMode="auto">
          <a:xfrm>
            <a:off x="3474720" y="1613751"/>
            <a:ext cx="5303520" cy="402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9485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GCN NOTE</a:t>
            </a:r>
            <a:endParaRPr lang="en-US" dirty="0"/>
          </a:p>
        </p:txBody>
      </p:sp>
      <p:sp>
        <p:nvSpPr>
          <p:cNvPr id="3" name="Content Placeholder 2"/>
          <p:cNvSpPr>
            <a:spLocks noGrp="1"/>
          </p:cNvSpPr>
          <p:nvPr>
            <p:ph idx="1"/>
          </p:nvPr>
        </p:nvSpPr>
        <p:spPr>
          <a:xfrm>
            <a:off x="336883" y="1155032"/>
            <a:ext cx="11386543" cy="4686210"/>
          </a:xfrm>
        </p:spPr>
        <p:txBody>
          <a:bodyPr>
            <a:noAutofit/>
          </a:bodyPr>
          <a:lstStyle/>
          <a:p>
            <a:r>
              <a:rPr lang="pl-PL" dirty="0"/>
              <a:t>GCN tweaked for a particular balance between VS and PS workloads</a:t>
            </a:r>
          </a:p>
          <a:p>
            <a:pPr lvl="1"/>
            <a:r>
              <a:rPr lang="pl-PL" dirty="0"/>
              <a:t>VS expexted to finish XXX cycles after being launched</a:t>
            </a:r>
          </a:p>
          <a:p>
            <a:pPr lvl="1"/>
            <a:r>
              <a:rPr lang="pl-PL" dirty="0"/>
              <a:t>Will stall rasterizer otherwise</a:t>
            </a:r>
          </a:p>
          <a:p>
            <a:r>
              <a:rPr lang="pl-PL" dirty="0"/>
              <a:t>Might not be a problem if enough PS work already pipelined</a:t>
            </a:r>
          </a:p>
          <a:p>
            <a:pPr lvl="1"/>
            <a:r>
              <a:rPr lang="pl-PL" dirty="0"/>
              <a:t>it was our case</a:t>
            </a:r>
          </a:p>
          <a:p>
            <a:r>
              <a:rPr lang="pl-PL" dirty="0"/>
              <a:t>YMMV </a:t>
            </a:r>
          </a:p>
          <a:p>
            <a:pPr lvl="1"/>
            <a:r>
              <a:rPr lang="pl-PL" dirty="0"/>
              <a:t>on the next project we actually move a lot to pixel shaders due to different characteristics of the geometry </a:t>
            </a:r>
          </a:p>
          <a:p>
            <a:pPr lvl="2"/>
            <a:r>
              <a:rPr lang="pl-PL" dirty="0"/>
              <a:t>And also use different basis – see Ambient Dice for details</a:t>
            </a:r>
            <a:r>
              <a:rPr lang="en-US" dirty="0"/>
              <a:t> [Iwanicki17]</a:t>
            </a:r>
          </a:p>
        </p:txBody>
      </p:sp>
    </p:spTree>
    <p:extLst>
      <p:ext uri="{BB962C8B-B14F-4D97-AF65-F5344CB8AC3E}">
        <p14:creationId xmlns:p14="http://schemas.microsoft.com/office/powerpoint/2010/main" val="85276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LIGHTING</a:t>
            </a:r>
            <a:endParaRPr lang="en-US" dirty="0"/>
          </a:p>
        </p:txBody>
      </p:sp>
      <p:sp>
        <p:nvSpPr>
          <p:cNvPr id="3" name="Content Placeholder 2"/>
          <p:cNvSpPr>
            <a:spLocks noGrp="1"/>
          </p:cNvSpPr>
          <p:nvPr>
            <p:ph idx="1"/>
          </p:nvPr>
        </p:nvSpPr>
        <p:spPr/>
        <p:txBody>
          <a:bodyPr/>
          <a:lstStyle/>
          <a:p>
            <a:r>
              <a:rPr lang="pl-PL" dirty="0"/>
              <a:t>We know how to interpolate the lighting an combine it with visibility</a:t>
            </a:r>
          </a:p>
          <a:p>
            <a:r>
              <a:rPr lang="pl-PL" dirty="0"/>
              <a:t>We just need to know *what* that lighting is</a:t>
            </a:r>
          </a:p>
          <a:p>
            <a:r>
              <a:rPr lang="pl-PL" dirty="0"/>
              <a:t>Two options:</a:t>
            </a:r>
          </a:p>
          <a:p>
            <a:pPr lvl="1"/>
            <a:r>
              <a:rPr lang="pl-PL" dirty="0"/>
              <a:t>Dynamic geometry: sample from light grid</a:t>
            </a:r>
            <a:endParaRPr lang="en-US" dirty="0"/>
          </a:p>
          <a:p>
            <a:pPr lvl="1"/>
            <a:r>
              <a:rPr lang="pl-PL" dirty="0"/>
              <a:t>Static geometry: bake</a:t>
            </a:r>
          </a:p>
        </p:txBody>
      </p:sp>
    </p:spTree>
    <p:extLst>
      <p:ext uri="{BB962C8B-B14F-4D97-AF65-F5344CB8AC3E}">
        <p14:creationId xmlns:p14="http://schemas.microsoft.com/office/powerpoint/2010/main" val="217579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LIGHT GRID</a:t>
            </a:r>
            <a:endParaRPr lang="en-US" dirty="0"/>
          </a:p>
        </p:txBody>
      </p:sp>
      <p:sp>
        <p:nvSpPr>
          <p:cNvPr id="3" name="Content Placeholder 2"/>
          <p:cNvSpPr>
            <a:spLocks noGrp="1"/>
          </p:cNvSpPr>
          <p:nvPr>
            <p:ph idx="1"/>
          </p:nvPr>
        </p:nvSpPr>
        <p:spPr>
          <a:xfrm>
            <a:off x="336884" y="1155032"/>
            <a:ext cx="7223976" cy="4610501"/>
          </a:xfrm>
        </p:spPr>
        <p:txBody>
          <a:bodyPr>
            <a:normAutofit/>
          </a:bodyPr>
          <a:lstStyle/>
          <a:p>
            <a:r>
              <a:rPr lang="pl-PL" dirty="0"/>
              <a:t>Light grid: our volumetric structure that holds the indirect lighting for the level </a:t>
            </a:r>
          </a:p>
          <a:p>
            <a:r>
              <a:rPr lang="pl-PL" dirty="0"/>
              <a:t>Used by:</a:t>
            </a:r>
          </a:p>
          <a:p>
            <a:pPr lvl="1"/>
            <a:r>
              <a:rPr lang="pl-PL" dirty="0"/>
              <a:t>dynamic objects</a:t>
            </a:r>
          </a:p>
          <a:p>
            <a:pPr lvl="1"/>
            <a:r>
              <a:rPr lang="pl-PL" dirty="0"/>
              <a:t>volumetrics</a:t>
            </a:r>
          </a:p>
          <a:p>
            <a:pPr lvl="1"/>
            <a:r>
              <a:rPr lang="pl-PL" dirty="0"/>
              <a:t>VFX</a:t>
            </a:r>
          </a:p>
          <a:p>
            <a:r>
              <a:rPr lang="pl-PL" dirty="0"/>
              <a:t>Designed to be accessed from GPU </a:t>
            </a:r>
          </a:p>
          <a:p>
            <a:pPr lvl="1"/>
            <a:r>
              <a:rPr lang="pl-PL" dirty="0"/>
              <a:t>couple tens of thousands of lookups per frame</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9924" t="27675" r="11278" b="1633"/>
          <a:stretch/>
        </p:blipFill>
        <p:spPr bwMode="auto">
          <a:xfrm>
            <a:off x="7697336" y="1370397"/>
            <a:ext cx="4077824" cy="4179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2678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LIGHT GRID</a:t>
            </a:r>
            <a:endParaRPr lang="en-US" dirty="0"/>
          </a:p>
        </p:txBody>
      </p:sp>
      <p:sp>
        <p:nvSpPr>
          <p:cNvPr id="3" name="Content Placeholder 2"/>
          <p:cNvSpPr>
            <a:spLocks noGrp="1"/>
          </p:cNvSpPr>
          <p:nvPr>
            <p:ph idx="1"/>
          </p:nvPr>
        </p:nvSpPr>
        <p:spPr>
          <a:xfrm>
            <a:off x="336885" y="1155032"/>
            <a:ext cx="4749466" cy="4610501"/>
          </a:xfrm>
        </p:spPr>
        <p:txBody>
          <a:bodyPr>
            <a:normAutofit/>
          </a:bodyPr>
          <a:lstStyle/>
          <a:p>
            <a:r>
              <a:rPr lang="pl-PL" dirty="0"/>
              <a:t>Don’t want to manully place probes</a:t>
            </a:r>
          </a:p>
          <a:p>
            <a:r>
              <a:rPr lang="pl-PL" dirty="0"/>
              <a:t>Previous system relied on manualy placed volumes </a:t>
            </a:r>
          </a:p>
          <a:p>
            <a:pPr lvl="1"/>
            <a:r>
              <a:rPr lang="pl-PL" dirty="0"/>
              <a:t>re-use those</a:t>
            </a:r>
          </a:p>
          <a:p>
            <a:pPr lvl="1"/>
            <a:endParaRPr lang="pl-PL" dirty="0"/>
          </a:p>
          <a:p>
            <a:endParaRPr lang="pl-PL"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80" y="1476375"/>
            <a:ext cx="6423306" cy="4095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5837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LIGHT GRID</a:t>
            </a:r>
            <a:endParaRPr lang="en-US" dirty="0"/>
          </a:p>
        </p:txBody>
      </p:sp>
      <p:sp>
        <p:nvSpPr>
          <p:cNvPr id="3" name="Content Placeholder 2"/>
          <p:cNvSpPr>
            <a:spLocks noGrp="1"/>
          </p:cNvSpPr>
          <p:nvPr>
            <p:ph idx="1"/>
          </p:nvPr>
        </p:nvSpPr>
        <p:spPr>
          <a:xfrm>
            <a:off x="336884" y="1155032"/>
            <a:ext cx="6654466" cy="4610501"/>
          </a:xfrm>
        </p:spPr>
        <p:txBody>
          <a:bodyPr/>
          <a:lstStyle/>
          <a:p>
            <a:r>
              <a:rPr lang="pl-PL" dirty="0"/>
              <a:t>Cannot just place uniform grid inside them</a:t>
            </a:r>
          </a:p>
          <a:p>
            <a:pPr lvl="1"/>
            <a:r>
              <a:rPr lang="pl-PL" dirty="0"/>
              <a:t>Transitions from ground to space – huge volumes</a:t>
            </a:r>
          </a:p>
          <a:p>
            <a:pPr lvl="1"/>
            <a:r>
              <a:rPr lang="pl-PL" dirty="0"/>
              <a:t>Too many probes even without that</a:t>
            </a:r>
          </a:p>
          <a:p>
            <a:r>
              <a:rPr lang="pl-PL" dirty="0"/>
              <a:t>Non-uniform distribution of probes and tetrahedrization of the set [Cupisz</a:t>
            </a:r>
            <a:r>
              <a:rPr lang="en-US" dirty="0"/>
              <a:t>12</a:t>
            </a:r>
            <a:r>
              <a:rPr lang="pl-PL" dirty="0"/>
              <a:t>]</a:t>
            </a:r>
          </a:p>
          <a:p>
            <a:pPr lvl="1"/>
            <a:r>
              <a:rPr lang="pl-PL" dirty="0"/>
              <a:t>Trivial to interpolate, C0 continuity </a:t>
            </a:r>
          </a:p>
          <a:p>
            <a:pPr lvl="1"/>
            <a:r>
              <a:rPr lang="pl-PL" dirty="0"/>
              <a:t>Only 4 values to interpolate between</a:t>
            </a:r>
          </a:p>
          <a:p>
            <a:endParaRPr lang="en-US" dirty="0"/>
          </a:p>
        </p:txBody>
      </p:sp>
      <p:pic>
        <p:nvPicPr>
          <p:cNvPr id="4" name="Picture 2" descr="C:\Users\mdrobot\Pictures\SCE\PS4\PS4 IW Michal-20161202-1123.png"/>
          <p:cNvPicPr>
            <a:picLocks noChangeAspect="1" noChangeArrowheads="1"/>
          </p:cNvPicPr>
          <p:nvPr/>
        </p:nvPicPr>
        <p:blipFill rotWithShape="1">
          <a:blip r:embed="rId3">
            <a:extLst>
              <a:ext uri="{28A0092B-C50C-407E-A947-70E740481C1C}">
                <a14:useLocalDpi xmlns:a14="http://schemas.microsoft.com/office/drawing/2010/main" val="0"/>
              </a:ext>
            </a:extLst>
          </a:blip>
          <a:srcRect l="25469" r="20000"/>
          <a:stretch/>
        </p:blipFill>
        <p:spPr bwMode="auto">
          <a:xfrm>
            <a:off x="7078847" y="1162049"/>
            <a:ext cx="4801659" cy="495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737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HIGH LEVEL OVERVIEW</a:t>
            </a:r>
            <a:endParaRPr lang="en-US" dirty="0"/>
          </a:p>
        </p:txBody>
      </p:sp>
      <p:sp>
        <p:nvSpPr>
          <p:cNvPr id="3" name="Content Placeholder 2"/>
          <p:cNvSpPr>
            <a:spLocks noGrp="1"/>
          </p:cNvSpPr>
          <p:nvPr>
            <p:ph idx="1"/>
          </p:nvPr>
        </p:nvSpPr>
        <p:spPr>
          <a:xfrm>
            <a:off x="336884" y="1155032"/>
            <a:ext cx="11016916" cy="5186501"/>
          </a:xfrm>
        </p:spPr>
        <p:txBody>
          <a:bodyPr>
            <a:normAutofit fontScale="92500" lnSpcReduction="10000"/>
          </a:bodyPr>
          <a:lstStyle/>
          <a:p>
            <a:r>
              <a:rPr lang="pl-PL" dirty="0"/>
              <a:t>Indirect lighting in CoD:IW is a combination of:</a:t>
            </a:r>
          </a:p>
          <a:p>
            <a:pPr lvl="1"/>
            <a:r>
              <a:rPr lang="pl-PL" dirty="0"/>
              <a:t>Lightmaps</a:t>
            </a:r>
          </a:p>
          <a:p>
            <a:pPr lvl="1"/>
            <a:r>
              <a:rPr lang="pl-PL" dirty="0"/>
              <a:t>Probe lighting</a:t>
            </a:r>
          </a:p>
          <a:p>
            <a:r>
              <a:rPr lang="pl-PL" dirty="0"/>
              <a:t>Lightmaps – big structural geometry</a:t>
            </a:r>
          </a:p>
          <a:p>
            <a:pPr lvl="1"/>
            <a:r>
              <a:rPr lang="pl-PL" dirty="0"/>
              <a:t>Representation</a:t>
            </a:r>
          </a:p>
          <a:p>
            <a:pPr lvl="1"/>
            <a:r>
              <a:rPr lang="pl-PL" dirty="0"/>
              <a:t>Projection</a:t>
            </a:r>
          </a:p>
          <a:p>
            <a:r>
              <a:rPr lang="pl-PL" dirty="0"/>
              <a:t>Light probes – everything else</a:t>
            </a:r>
          </a:p>
          <a:p>
            <a:pPr lvl="1"/>
            <a:r>
              <a:rPr lang="pl-PL" dirty="0"/>
              <a:t>Decoupling visibility from lighting</a:t>
            </a:r>
          </a:p>
          <a:p>
            <a:pPr lvl="1"/>
            <a:r>
              <a:rPr lang="pl-PL" dirty="0"/>
              <a:t>Representation of visibility</a:t>
            </a:r>
          </a:p>
          <a:p>
            <a:pPr lvl="1"/>
            <a:r>
              <a:rPr lang="pl-PL" dirty="0"/>
              <a:t>Interpolating the lighting</a:t>
            </a:r>
          </a:p>
          <a:p>
            <a:pPr lvl="1"/>
            <a:r>
              <a:rPr lang="pl-PL" dirty="0"/>
              <a:t>Light grid structure for storage and access</a:t>
            </a:r>
          </a:p>
          <a:p>
            <a:pPr lvl="2"/>
            <a:r>
              <a:rPr lang="pl-PL" dirty="0"/>
              <a:t>Generation</a:t>
            </a:r>
          </a:p>
          <a:p>
            <a:pPr lvl="2"/>
            <a:r>
              <a:rPr lang="pl-PL" dirty="0"/>
              <a:t>Baking</a:t>
            </a:r>
          </a:p>
          <a:p>
            <a:pPr lvl="2"/>
            <a:r>
              <a:rPr lang="pl-PL" dirty="0"/>
              <a:t>Visibility representation</a:t>
            </a:r>
          </a:p>
          <a:p>
            <a:pPr lvl="2"/>
            <a:endParaRPr lang="pl-PL" dirty="0"/>
          </a:p>
          <a:p>
            <a:pPr lvl="2"/>
            <a:endParaRPr lang="en-US" dirty="0"/>
          </a:p>
        </p:txBody>
      </p:sp>
    </p:spTree>
    <p:extLst>
      <p:ext uri="{BB962C8B-B14F-4D97-AF65-F5344CB8AC3E}">
        <p14:creationId xmlns:p14="http://schemas.microsoft.com/office/powerpoint/2010/main" val="191937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LIGHT GRID</a:t>
            </a:r>
            <a:endParaRPr lang="en-US" dirty="0"/>
          </a:p>
        </p:txBody>
      </p:sp>
      <p:sp>
        <p:nvSpPr>
          <p:cNvPr id="3" name="Content Placeholder 2"/>
          <p:cNvSpPr>
            <a:spLocks noGrp="1"/>
          </p:cNvSpPr>
          <p:nvPr>
            <p:ph idx="1"/>
          </p:nvPr>
        </p:nvSpPr>
        <p:spPr/>
        <p:txBody>
          <a:bodyPr>
            <a:normAutofit lnSpcReduction="10000"/>
          </a:bodyPr>
          <a:lstStyle/>
          <a:p>
            <a:r>
              <a:rPr lang="pl-PL" dirty="0"/>
              <a:t>Generate sampling points near geometry, some in empty space, generate tets out of this</a:t>
            </a:r>
          </a:p>
          <a:p>
            <a:pPr lvl="1"/>
            <a:r>
              <a:rPr lang="pl-PL" dirty="0"/>
              <a:t>Eeee.... no</a:t>
            </a:r>
            <a:endParaRPr lang="pl-PL" dirty="0">
              <a:sym typeface="Wingdings" panose="05000000000000000000" pitchFamily="2" charset="2"/>
            </a:endParaRPr>
          </a:p>
          <a:p>
            <a:r>
              <a:rPr lang="pl-PL" dirty="0">
                <a:sym typeface="Wingdings" panose="05000000000000000000" pitchFamily="2" charset="2"/>
              </a:rPr>
              <a:t>Delauney tetrahedrization finicky semi-random point sets</a:t>
            </a:r>
          </a:p>
          <a:p>
            <a:pPr lvl="1"/>
            <a:r>
              <a:rPr lang="pl-PL" dirty="0">
                <a:sym typeface="Wingdings" panose="05000000000000000000" pitchFamily="2" charset="2"/>
              </a:rPr>
              <a:t>lot of long, thin tets </a:t>
            </a:r>
          </a:p>
          <a:p>
            <a:pPr lvl="1"/>
            <a:r>
              <a:rPr lang="pl-PL" dirty="0">
                <a:sym typeface="Wingdings" panose="05000000000000000000" pitchFamily="2" charset="2"/>
              </a:rPr>
              <a:t>They create nasty artifacts at runtime</a:t>
            </a:r>
          </a:p>
          <a:p>
            <a:r>
              <a:rPr lang="pl-PL" dirty="0"/>
              <a:t>Tried a lot of different ways to fix them</a:t>
            </a:r>
          </a:p>
          <a:p>
            <a:pPr lvl="1"/>
            <a:r>
              <a:rPr lang="pl-PL" dirty="0"/>
              <a:t>Add extra points near bad tets</a:t>
            </a:r>
          </a:p>
          <a:p>
            <a:pPr lvl="1"/>
            <a:r>
              <a:rPr lang="pl-PL" dirty="0"/>
              <a:t>Move the exising ones to be less bad</a:t>
            </a:r>
          </a:p>
          <a:p>
            <a:r>
              <a:rPr lang="pl-PL" dirty="0"/>
              <a:t>The conclusion was that tets can do a decent job if they are fairly regular</a:t>
            </a:r>
            <a:endParaRPr lang="en-US" dirty="0"/>
          </a:p>
        </p:txBody>
      </p:sp>
    </p:spTree>
    <p:extLst>
      <p:ext uri="{BB962C8B-B14F-4D97-AF65-F5344CB8AC3E}">
        <p14:creationId xmlns:p14="http://schemas.microsoft.com/office/powerpoint/2010/main" val="3598121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Light GRID</a:t>
            </a:r>
            <a:endParaRPr lang="en-US" dirty="0"/>
          </a:p>
        </p:txBody>
      </p:sp>
      <p:sp>
        <p:nvSpPr>
          <p:cNvPr id="3" name="Content Placeholder 2"/>
          <p:cNvSpPr>
            <a:spLocks noGrp="1"/>
          </p:cNvSpPr>
          <p:nvPr>
            <p:ph idx="1"/>
          </p:nvPr>
        </p:nvSpPr>
        <p:spPr>
          <a:xfrm>
            <a:off x="336884" y="1155032"/>
            <a:ext cx="7851774" cy="5395893"/>
          </a:xfrm>
        </p:spPr>
        <p:txBody>
          <a:bodyPr>
            <a:normAutofit lnSpcReduction="10000"/>
          </a:bodyPr>
          <a:lstStyle/>
          <a:p>
            <a:r>
              <a:rPr lang="pl-PL" dirty="0"/>
              <a:t>Start with tets that are good </a:t>
            </a:r>
          </a:p>
          <a:p>
            <a:pPr lvl="1"/>
            <a:r>
              <a:rPr lang="pl-PL" dirty="0"/>
              <a:t>...and try not to mess them up too much</a:t>
            </a:r>
          </a:p>
          <a:p>
            <a:r>
              <a:rPr lang="pl-PL" dirty="0"/>
              <a:t>Start with *very* rough voxelization of level’s volumes</a:t>
            </a:r>
          </a:p>
          <a:p>
            <a:r>
              <a:rPr lang="pl-PL" dirty="0"/>
              <a:t>Tetrahedralize voxelization</a:t>
            </a:r>
          </a:p>
          <a:p>
            <a:pPr lvl="1"/>
            <a:r>
              <a:rPr lang="pl-PL" dirty="0"/>
              <a:t>Only boxes in input = nice and regular tets</a:t>
            </a:r>
          </a:p>
          <a:p>
            <a:r>
              <a:rPr lang="pl-PL" dirty="0"/>
              <a:t>Subdivide tetrahedrons</a:t>
            </a:r>
          </a:p>
          <a:p>
            <a:pPr lvl="1"/>
            <a:r>
              <a:rPr lang="pl-PL" dirty="0"/>
              <a:t>Scheme </a:t>
            </a:r>
            <a:r>
              <a:rPr lang="en-US" dirty="0"/>
              <a:t>from [Schaefer04]</a:t>
            </a:r>
            <a:endParaRPr lang="pl-PL" dirty="0"/>
          </a:p>
          <a:p>
            <a:pPr lvl="2"/>
            <a:r>
              <a:rPr lang="pl-PL" dirty="0"/>
              <a:t>Tet -&gt; 4 tets + oct</a:t>
            </a:r>
          </a:p>
          <a:p>
            <a:pPr lvl="2"/>
            <a:r>
              <a:rPr lang="pl-PL" dirty="0"/>
              <a:t>Oct -&gt; 6 octs + 8 tets</a:t>
            </a:r>
          </a:p>
          <a:p>
            <a:pPr lvl="1"/>
            <a:r>
              <a:rPr lang="pl-PL" dirty="0"/>
              <a:t>Ensure that neighbors are at most 1 subdivision level apart </a:t>
            </a:r>
          </a:p>
          <a:p>
            <a:pPr lvl="1"/>
            <a:r>
              <a:rPr lang="pl-PL" dirty="0"/>
              <a:t>Subdivide near geometry, navmesh, manually placed regions of interest</a:t>
            </a:r>
          </a:p>
          <a:p>
            <a:pPr lvl="1"/>
            <a:endParaRPr lang="en-US" dirty="0"/>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187" y="3833112"/>
            <a:ext cx="3562349" cy="2595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8186" y="2446304"/>
            <a:ext cx="3562349" cy="1341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8186" y="1023406"/>
            <a:ext cx="3562350" cy="1397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03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8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LIGHT GRID</a:t>
            </a:r>
            <a:endParaRPr lang="en-US" dirty="0"/>
          </a:p>
        </p:txBody>
      </p:sp>
      <p:sp>
        <p:nvSpPr>
          <p:cNvPr id="3" name="Content Placeholder 2"/>
          <p:cNvSpPr>
            <a:spLocks noGrp="1"/>
          </p:cNvSpPr>
          <p:nvPr>
            <p:ph idx="1"/>
          </p:nvPr>
        </p:nvSpPr>
        <p:spPr>
          <a:xfrm>
            <a:off x="336884" y="1155032"/>
            <a:ext cx="7118016" cy="4610501"/>
          </a:xfrm>
        </p:spPr>
        <p:txBody>
          <a:bodyPr>
            <a:normAutofit fontScale="85000" lnSpcReduction="20000"/>
          </a:bodyPr>
          <a:lstStyle/>
          <a:p>
            <a:r>
              <a:rPr lang="pl-PL" dirty="0"/>
              <a:t>Compute the rough lighting of the points at the bottom of the hierarchy</a:t>
            </a:r>
          </a:p>
          <a:p>
            <a:r>
              <a:rPr lang="pl-PL" dirty="0"/>
              <a:t>For each subdivision in the hierarchy compute the error</a:t>
            </a:r>
          </a:p>
          <a:p>
            <a:pPr lvl="1"/>
            <a:r>
              <a:rPr lang="pl-PL" dirty="0"/>
              <a:t>squared difference between interpolated lighting at a given level and one level lower</a:t>
            </a:r>
          </a:p>
          <a:p>
            <a:pPr lvl="1"/>
            <a:r>
              <a:rPr lang="pl-PL" dirty="0"/>
              <a:t>analitically: integrals over the volume of the cell</a:t>
            </a:r>
          </a:p>
          <a:p>
            <a:r>
              <a:rPr lang="pl-PL" dirty="0"/>
              <a:t>Starting from the top of the hierarchy refine again</a:t>
            </a:r>
          </a:p>
          <a:p>
            <a:pPr lvl="1"/>
            <a:r>
              <a:rPr lang="pl-PL" dirty="0"/>
              <a:t>Refinement priority based on the error, proximity to areas of intereset etc.</a:t>
            </a:r>
          </a:p>
          <a:p>
            <a:r>
              <a:rPr lang="pl-PL" dirty="0"/>
              <a:t>Final set of points is regular and aligns with both geometry and with signal</a:t>
            </a:r>
          </a:p>
          <a:p>
            <a:r>
              <a:rPr lang="pl-PL" dirty="0"/>
              <a:t>The cells are not tets however – just re-mesh</a:t>
            </a:r>
            <a:endParaRPr lang="en-US" dirty="0"/>
          </a:p>
          <a:p>
            <a:endParaRPr lang="en-US" dirty="0"/>
          </a:p>
        </p:txBody>
      </p:sp>
      <p:cxnSp>
        <p:nvCxnSpPr>
          <p:cNvPr id="18" name="Straight Connector 17"/>
          <p:cNvCxnSpPr/>
          <p:nvPr/>
        </p:nvCxnSpPr>
        <p:spPr>
          <a:xfrm flipH="1">
            <a:off x="8369300" y="2019300"/>
            <a:ext cx="1543050" cy="1022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9315450" y="2019300"/>
            <a:ext cx="596900" cy="1022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9912350" y="2019300"/>
            <a:ext cx="400050" cy="1022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912350" y="2019300"/>
            <a:ext cx="1282700" cy="10223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045450" y="3041650"/>
            <a:ext cx="304800" cy="15176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350250" y="3041650"/>
            <a:ext cx="228600" cy="15176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9140826" y="3041650"/>
            <a:ext cx="174624" cy="15176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315450" y="3041650"/>
            <a:ext cx="342900" cy="15176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0112375" y="3041650"/>
            <a:ext cx="180975" cy="15176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0293350" y="3041650"/>
            <a:ext cx="260350" cy="15176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11087100" y="3041650"/>
            <a:ext cx="107950" cy="15176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1195050" y="3041650"/>
            <a:ext cx="419100" cy="151765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9702800" y="1809750"/>
            <a:ext cx="419100" cy="419100"/>
          </a:xfrm>
          <a:prstGeom prst="ellipse">
            <a:avLst/>
          </a:prstGeom>
          <a:solidFill>
            <a:srgbClr val="F0CE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8140700" y="2832100"/>
            <a:ext cx="419100" cy="4191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9105900" y="2832100"/>
            <a:ext cx="419100" cy="419100"/>
          </a:xfrm>
          <a:prstGeom prst="ellipse">
            <a:avLst/>
          </a:prstGeom>
          <a:solidFill>
            <a:srgbClr val="F471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10083800" y="2832100"/>
            <a:ext cx="419100" cy="419100"/>
          </a:xfrm>
          <a:prstGeom prst="ellipse">
            <a:avLst/>
          </a:prstGeom>
          <a:solidFill>
            <a:srgbClr val="C6CA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0985500" y="2832100"/>
            <a:ext cx="419100" cy="419100"/>
          </a:xfrm>
          <a:prstGeom prst="ellipse">
            <a:avLst/>
          </a:prstGeom>
          <a:solidFill>
            <a:srgbClr val="CDA7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7835900" y="4349750"/>
            <a:ext cx="419100" cy="41910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8369300" y="4349750"/>
            <a:ext cx="419100" cy="41910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8940800" y="4349750"/>
            <a:ext cx="419100" cy="419100"/>
          </a:xfrm>
          <a:prstGeom prst="ellipse">
            <a:avLst/>
          </a:prstGeom>
          <a:solidFill>
            <a:srgbClr val="C057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9448800" y="4349750"/>
            <a:ext cx="419100" cy="419100"/>
          </a:xfrm>
          <a:prstGeom prst="ellipse">
            <a:avLst/>
          </a:prstGeom>
          <a:solidFill>
            <a:srgbClr val="B66C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9912350" y="4349750"/>
            <a:ext cx="419100" cy="419100"/>
          </a:xfrm>
          <a:prstGeom prst="ellipse">
            <a:avLst/>
          </a:prstGeom>
          <a:solidFill>
            <a:srgbClr val="EDED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0401300" y="4349750"/>
            <a:ext cx="419100" cy="419100"/>
          </a:xfrm>
          <a:prstGeom prst="ellipse">
            <a:avLst/>
          </a:prstGeom>
          <a:solidFill>
            <a:srgbClr val="B8EC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10877550" y="4349750"/>
            <a:ext cx="419100" cy="419100"/>
          </a:xfrm>
          <a:prstGeom prst="ellipse">
            <a:avLst/>
          </a:prstGeom>
          <a:solidFill>
            <a:srgbClr val="CDA7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11404600" y="4349750"/>
            <a:ext cx="419100" cy="419100"/>
          </a:xfrm>
          <a:prstGeom prst="ellipse">
            <a:avLst/>
          </a:prstGeom>
          <a:solidFill>
            <a:srgbClr val="B186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7734300" y="4254500"/>
            <a:ext cx="4241800" cy="6731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8088314" y="3722688"/>
            <a:ext cx="209550" cy="174625"/>
          </a:xfrm>
          <a:prstGeom prst="rect">
            <a:avLst/>
          </a:prstGeom>
          <a:solidFill>
            <a:srgbClr val="E8A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p:cNvSpPr/>
          <p:nvPr/>
        </p:nvSpPr>
        <p:spPr>
          <a:xfrm>
            <a:off x="8369300" y="3722687"/>
            <a:ext cx="209550" cy="174625"/>
          </a:xfrm>
          <a:prstGeom prst="rect">
            <a:avLst/>
          </a:prstGeom>
          <a:solidFill>
            <a:srgbClr val="D2AD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a:off x="9123363" y="3722688"/>
            <a:ext cx="209550" cy="174625"/>
          </a:xfrm>
          <a:prstGeom prst="rect">
            <a:avLst/>
          </a:prstGeom>
          <a:solidFill>
            <a:srgbClr val="A35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p:cNvSpPr/>
          <p:nvPr/>
        </p:nvSpPr>
        <p:spPr>
          <a:xfrm>
            <a:off x="9404350" y="3722688"/>
            <a:ext cx="209550" cy="174625"/>
          </a:xfrm>
          <a:prstGeom prst="rect">
            <a:avLst/>
          </a:prstGeom>
          <a:solidFill>
            <a:srgbClr val="997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p:cNvSpPr/>
          <p:nvPr/>
        </p:nvSpPr>
        <p:spPr>
          <a:xfrm>
            <a:off x="10092533" y="3722688"/>
            <a:ext cx="209550" cy="174625"/>
          </a:xfrm>
          <a:prstGeom prst="rect">
            <a:avLst/>
          </a:prstGeom>
          <a:solidFill>
            <a:srgbClr val="B8E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10352883" y="3722686"/>
            <a:ext cx="209550" cy="174625"/>
          </a:xfrm>
          <a:prstGeom prst="rect">
            <a:avLst/>
          </a:prstGeom>
          <a:solidFill>
            <a:srgbClr val="C4D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1036300" y="3727450"/>
            <a:ext cx="209550" cy="174625"/>
          </a:xfrm>
          <a:prstGeom prst="rect">
            <a:avLst/>
          </a:prstGeom>
          <a:solidFill>
            <a:srgbClr val="CDA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11319670" y="3727448"/>
            <a:ext cx="209550" cy="174625"/>
          </a:xfrm>
          <a:prstGeom prst="rect">
            <a:avLst/>
          </a:prstGeom>
          <a:solidFill>
            <a:srgbClr val="C09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p:cNvSpPr/>
          <p:nvPr/>
        </p:nvSpPr>
        <p:spPr>
          <a:xfrm>
            <a:off x="9045575" y="2443162"/>
            <a:ext cx="209550" cy="174625"/>
          </a:xfrm>
          <a:prstGeom prst="rect">
            <a:avLst/>
          </a:prstGeom>
          <a:solidFill>
            <a:srgbClr val="F0C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p:cNvSpPr/>
          <p:nvPr/>
        </p:nvSpPr>
        <p:spPr>
          <a:xfrm>
            <a:off x="9525000" y="2443161"/>
            <a:ext cx="209550" cy="174625"/>
          </a:xfrm>
          <a:prstGeom prst="rect">
            <a:avLst/>
          </a:prstGeom>
          <a:solidFill>
            <a:srgbClr val="CC6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p:cNvSpPr/>
          <p:nvPr/>
        </p:nvSpPr>
        <p:spPr>
          <a:xfrm>
            <a:off x="10007600" y="2443162"/>
            <a:ext cx="209550" cy="174625"/>
          </a:xfrm>
          <a:prstGeom prst="rect">
            <a:avLst/>
          </a:prstGeom>
          <a:solidFill>
            <a:srgbClr val="C4D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p:cNvSpPr/>
          <p:nvPr/>
        </p:nvSpPr>
        <p:spPr>
          <a:xfrm>
            <a:off x="10448925" y="2443162"/>
            <a:ext cx="209550" cy="174625"/>
          </a:xfrm>
          <a:prstGeom prst="rect">
            <a:avLst/>
          </a:prstGeom>
          <a:solidFill>
            <a:srgbClr val="A4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71"/>
          <p:cNvSpPr/>
          <p:nvPr/>
        </p:nvSpPr>
        <p:spPr>
          <a:xfrm>
            <a:off x="7889904" y="1678781"/>
            <a:ext cx="2537061" cy="1793801"/>
          </a:xfrm>
          <a:custGeom>
            <a:avLst/>
            <a:gdLst>
              <a:gd name="connsiteX0" fmla="*/ 1825596 w 2537061"/>
              <a:gd name="connsiteY0" fmla="*/ 0 h 1793801"/>
              <a:gd name="connsiteX1" fmla="*/ 68234 w 2537061"/>
              <a:gd name="connsiteY1" fmla="*/ 1128713 h 1793801"/>
              <a:gd name="connsiteX2" fmla="*/ 489715 w 2537061"/>
              <a:gd name="connsiteY2" fmla="*/ 1785938 h 1793801"/>
              <a:gd name="connsiteX3" fmla="*/ 1711296 w 2537061"/>
              <a:gd name="connsiteY3" fmla="*/ 700088 h 1793801"/>
              <a:gd name="connsiteX4" fmla="*/ 2482821 w 2537061"/>
              <a:gd name="connsiteY4" fmla="*/ 692944 h 1793801"/>
              <a:gd name="connsiteX5" fmla="*/ 2411384 w 2537061"/>
              <a:gd name="connsiteY5" fmla="*/ 14288 h 179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7061" h="1793801">
                <a:moveTo>
                  <a:pt x="1825596" y="0"/>
                </a:moveTo>
                <a:cubicBezTo>
                  <a:pt x="1058238" y="415528"/>
                  <a:pt x="290881" y="831057"/>
                  <a:pt x="68234" y="1128713"/>
                </a:cubicBezTo>
                <a:cubicBezTo>
                  <a:pt x="-154413" y="1426369"/>
                  <a:pt x="215871" y="1857375"/>
                  <a:pt x="489715" y="1785938"/>
                </a:cubicBezTo>
                <a:cubicBezTo>
                  <a:pt x="763559" y="1714501"/>
                  <a:pt x="1379112" y="882254"/>
                  <a:pt x="1711296" y="700088"/>
                </a:cubicBezTo>
                <a:cubicBezTo>
                  <a:pt x="2043480" y="517922"/>
                  <a:pt x="2366140" y="807244"/>
                  <a:pt x="2482821" y="692944"/>
                </a:cubicBezTo>
                <a:cubicBezTo>
                  <a:pt x="2599502" y="578644"/>
                  <a:pt x="2505443" y="296466"/>
                  <a:pt x="2411384" y="14288"/>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a:off x="7686653" y="1714500"/>
            <a:ext cx="2693216" cy="3375223"/>
          </a:xfrm>
          <a:custGeom>
            <a:avLst/>
            <a:gdLst>
              <a:gd name="connsiteX0" fmla="*/ 1971697 w 2693216"/>
              <a:gd name="connsiteY0" fmla="*/ 42863 h 3375223"/>
              <a:gd name="connsiteX1" fmla="*/ 207191 w 2693216"/>
              <a:gd name="connsiteY1" fmla="*/ 1193006 h 3375223"/>
              <a:gd name="connsiteX2" fmla="*/ 71460 w 2693216"/>
              <a:gd name="connsiteY2" fmla="*/ 3136106 h 3375223"/>
              <a:gd name="connsiteX3" fmla="*/ 535803 w 2693216"/>
              <a:gd name="connsiteY3" fmla="*/ 3271838 h 3375223"/>
              <a:gd name="connsiteX4" fmla="*/ 692966 w 2693216"/>
              <a:gd name="connsiteY4" fmla="*/ 2478881 h 3375223"/>
              <a:gd name="connsiteX5" fmla="*/ 785835 w 2693216"/>
              <a:gd name="connsiteY5" fmla="*/ 1735931 h 3375223"/>
              <a:gd name="connsiteX6" fmla="*/ 1693091 w 2693216"/>
              <a:gd name="connsiteY6" fmla="*/ 828675 h 3375223"/>
              <a:gd name="connsiteX7" fmla="*/ 2500335 w 2693216"/>
              <a:gd name="connsiteY7" fmla="*/ 571500 h 3375223"/>
              <a:gd name="connsiteX8" fmla="*/ 2693216 w 2693216"/>
              <a:gd name="connsiteY8" fmla="*/ 0 h 3375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3216" h="3375223">
                <a:moveTo>
                  <a:pt x="1971697" y="42863"/>
                </a:moveTo>
                <a:cubicBezTo>
                  <a:pt x="1247797" y="360164"/>
                  <a:pt x="523897" y="677466"/>
                  <a:pt x="207191" y="1193006"/>
                </a:cubicBezTo>
                <a:cubicBezTo>
                  <a:pt x="-109515" y="1708546"/>
                  <a:pt x="16691" y="2789634"/>
                  <a:pt x="71460" y="3136106"/>
                </a:cubicBezTo>
                <a:cubicBezTo>
                  <a:pt x="126229" y="3482578"/>
                  <a:pt x="432219" y="3381375"/>
                  <a:pt x="535803" y="3271838"/>
                </a:cubicBezTo>
                <a:cubicBezTo>
                  <a:pt x="639387" y="3162301"/>
                  <a:pt x="651294" y="2734865"/>
                  <a:pt x="692966" y="2478881"/>
                </a:cubicBezTo>
                <a:cubicBezTo>
                  <a:pt x="734638" y="2222897"/>
                  <a:pt x="619147" y="2010965"/>
                  <a:pt x="785835" y="1735931"/>
                </a:cubicBezTo>
                <a:cubicBezTo>
                  <a:pt x="952522" y="1460897"/>
                  <a:pt x="1407341" y="1022747"/>
                  <a:pt x="1693091" y="828675"/>
                </a:cubicBezTo>
                <a:cubicBezTo>
                  <a:pt x="1978841" y="634603"/>
                  <a:pt x="2333648" y="709612"/>
                  <a:pt x="2500335" y="571500"/>
                </a:cubicBezTo>
                <a:cubicBezTo>
                  <a:pt x="2667022" y="433388"/>
                  <a:pt x="2680119" y="216694"/>
                  <a:pt x="2693216" y="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a:off x="7726363" y="1728788"/>
            <a:ext cx="2617787" cy="3363780"/>
          </a:xfrm>
          <a:custGeom>
            <a:avLst/>
            <a:gdLst>
              <a:gd name="connsiteX0" fmla="*/ 1874837 w 2617787"/>
              <a:gd name="connsiteY0" fmla="*/ 0 h 3363780"/>
              <a:gd name="connsiteX1" fmla="*/ 774700 w 2617787"/>
              <a:gd name="connsiteY1" fmla="*/ 614362 h 3363780"/>
              <a:gd name="connsiteX2" fmla="*/ 81756 w 2617787"/>
              <a:gd name="connsiteY2" fmla="*/ 1378743 h 3363780"/>
              <a:gd name="connsiteX3" fmla="*/ 17462 w 2617787"/>
              <a:gd name="connsiteY3" fmla="*/ 2543175 h 3363780"/>
              <a:gd name="connsiteX4" fmla="*/ 117475 w 2617787"/>
              <a:gd name="connsiteY4" fmla="*/ 3314700 h 3363780"/>
              <a:gd name="connsiteX5" fmla="*/ 546100 w 2617787"/>
              <a:gd name="connsiteY5" fmla="*/ 3186112 h 3363780"/>
              <a:gd name="connsiteX6" fmla="*/ 610393 w 2617787"/>
              <a:gd name="connsiteY6" fmla="*/ 2378868 h 3363780"/>
              <a:gd name="connsiteX7" fmla="*/ 796131 w 2617787"/>
              <a:gd name="connsiteY7" fmla="*/ 1635918 h 3363780"/>
              <a:gd name="connsiteX8" fmla="*/ 1331912 w 2617787"/>
              <a:gd name="connsiteY8" fmla="*/ 1535906 h 3363780"/>
              <a:gd name="connsiteX9" fmla="*/ 1896268 w 2617787"/>
              <a:gd name="connsiteY9" fmla="*/ 1621631 h 3363780"/>
              <a:gd name="connsiteX10" fmla="*/ 2217737 w 2617787"/>
              <a:gd name="connsiteY10" fmla="*/ 971550 h 3363780"/>
              <a:gd name="connsiteX11" fmla="*/ 2517775 w 2617787"/>
              <a:gd name="connsiteY11" fmla="*/ 535781 h 3363780"/>
              <a:gd name="connsiteX12" fmla="*/ 2617787 w 2617787"/>
              <a:gd name="connsiteY12" fmla="*/ 0 h 336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7787" h="3363780">
                <a:moveTo>
                  <a:pt x="1874837" y="0"/>
                </a:moveTo>
                <a:cubicBezTo>
                  <a:pt x="1474192" y="192286"/>
                  <a:pt x="1073547" y="384572"/>
                  <a:pt x="774700" y="614362"/>
                </a:cubicBezTo>
                <a:cubicBezTo>
                  <a:pt x="475853" y="844152"/>
                  <a:pt x="207962" y="1057274"/>
                  <a:pt x="81756" y="1378743"/>
                </a:cubicBezTo>
                <a:cubicBezTo>
                  <a:pt x="-44450" y="1700212"/>
                  <a:pt x="11509" y="2220516"/>
                  <a:pt x="17462" y="2543175"/>
                </a:cubicBezTo>
                <a:cubicBezTo>
                  <a:pt x="23415" y="2865834"/>
                  <a:pt x="29369" y="3207544"/>
                  <a:pt x="117475" y="3314700"/>
                </a:cubicBezTo>
                <a:cubicBezTo>
                  <a:pt x="205581" y="3421856"/>
                  <a:pt x="463947" y="3342084"/>
                  <a:pt x="546100" y="3186112"/>
                </a:cubicBezTo>
                <a:cubicBezTo>
                  <a:pt x="628253" y="3030140"/>
                  <a:pt x="568721" y="2637234"/>
                  <a:pt x="610393" y="2378868"/>
                </a:cubicBezTo>
                <a:cubicBezTo>
                  <a:pt x="652065" y="2120502"/>
                  <a:pt x="675878" y="1776412"/>
                  <a:pt x="796131" y="1635918"/>
                </a:cubicBezTo>
                <a:cubicBezTo>
                  <a:pt x="916384" y="1495424"/>
                  <a:pt x="1148556" y="1538287"/>
                  <a:pt x="1331912" y="1535906"/>
                </a:cubicBezTo>
                <a:cubicBezTo>
                  <a:pt x="1515268" y="1533525"/>
                  <a:pt x="1748631" y="1715690"/>
                  <a:pt x="1896268" y="1621631"/>
                </a:cubicBezTo>
                <a:cubicBezTo>
                  <a:pt x="2043905" y="1527572"/>
                  <a:pt x="2114153" y="1152525"/>
                  <a:pt x="2217737" y="971550"/>
                </a:cubicBezTo>
                <a:cubicBezTo>
                  <a:pt x="2321321" y="790575"/>
                  <a:pt x="2451100" y="697706"/>
                  <a:pt x="2517775" y="535781"/>
                </a:cubicBezTo>
                <a:cubicBezTo>
                  <a:pt x="2584450" y="373856"/>
                  <a:pt x="2601118" y="186928"/>
                  <a:pt x="2617787" y="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74"/>
          <p:cNvSpPr/>
          <p:nvPr/>
        </p:nvSpPr>
        <p:spPr>
          <a:xfrm>
            <a:off x="7654899" y="1646458"/>
            <a:ext cx="3961219" cy="3466889"/>
          </a:xfrm>
          <a:custGeom>
            <a:avLst/>
            <a:gdLst>
              <a:gd name="connsiteX0" fmla="*/ 1946301 w 3961219"/>
              <a:gd name="connsiteY0" fmla="*/ 96617 h 3466889"/>
              <a:gd name="connsiteX1" fmla="*/ 453257 w 3961219"/>
              <a:gd name="connsiteY1" fmla="*/ 1025305 h 3466889"/>
              <a:gd name="connsiteX2" fmla="*/ 31776 w 3961219"/>
              <a:gd name="connsiteY2" fmla="*/ 1868267 h 3466889"/>
              <a:gd name="connsiteX3" fmla="*/ 46064 w 3961219"/>
              <a:gd name="connsiteY3" fmla="*/ 2918398 h 3466889"/>
              <a:gd name="connsiteX4" fmla="*/ 174651 w 3961219"/>
              <a:gd name="connsiteY4" fmla="*/ 3432748 h 3466889"/>
              <a:gd name="connsiteX5" fmla="*/ 588989 w 3961219"/>
              <a:gd name="connsiteY5" fmla="*/ 3304161 h 3466889"/>
              <a:gd name="connsiteX6" fmla="*/ 696145 w 3961219"/>
              <a:gd name="connsiteY6" fmla="*/ 2382617 h 3466889"/>
              <a:gd name="connsiteX7" fmla="*/ 860451 w 3961219"/>
              <a:gd name="connsiteY7" fmla="*/ 1746823 h 3466889"/>
              <a:gd name="connsiteX8" fmla="*/ 1339082 w 3961219"/>
              <a:gd name="connsiteY8" fmla="*/ 1596805 h 3466889"/>
              <a:gd name="connsiteX9" fmla="*/ 2010595 w 3961219"/>
              <a:gd name="connsiteY9" fmla="*/ 1639667 h 3466889"/>
              <a:gd name="connsiteX10" fmla="*/ 2310632 w 3961219"/>
              <a:gd name="connsiteY10" fmla="*/ 1011017 h 3466889"/>
              <a:gd name="connsiteX11" fmla="*/ 2674964 w 3961219"/>
              <a:gd name="connsiteY11" fmla="*/ 896717 h 3466889"/>
              <a:gd name="connsiteX12" fmla="*/ 3046439 w 3961219"/>
              <a:gd name="connsiteY12" fmla="*/ 1418211 h 3466889"/>
              <a:gd name="connsiteX13" fmla="*/ 3389339 w 3961219"/>
              <a:gd name="connsiteY13" fmla="*/ 1718248 h 3466889"/>
              <a:gd name="connsiteX14" fmla="*/ 3703664 w 3961219"/>
              <a:gd name="connsiteY14" fmla="*/ 1732536 h 3466889"/>
              <a:gd name="connsiteX15" fmla="*/ 3960839 w 3961219"/>
              <a:gd name="connsiteY15" fmla="*/ 1403923 h 3466889"/>
              <a:gd name="connsiteX16" fmla="*/ 3646514 w 3961219"/>
              <a:gd name="connsiteY16" fmla="*/ 996730 h 3466889"/>
              <a:gd name="connsiteX17" fmla="*/ 3146451 w 3961219"/>
              <a:gd name="connsiteY17" fmla="*/ 668117 h 3466889"/>
              <a:gd name="connsiteX18" fmla="*/ 2596382 w 3961219"/>
              <a:gd name="connsiteY18" fmla="*/ 89473 h 3466889"/>
              <a:gd name="connsiteX19" fmla="*/ 2503514 w 3961219"/>
              <a:gd name="connsiteY19" fmla="*/ 10892 h 346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61219" h="3466889">
                <a:moveTo>
                  <a:pt x="1946301" y="96617"/>
                </a:moveTo>
                <a:cubicBezTo>
                  <a:pt x="1359322" y="413323"/>
                  <a:pt x="772344" y="730030"/>
                  <a:pt x="453257" y="1025305"/>
                </a:cubicBezTo>
                <a:cubicBezTo>
                  <a:pt x="134170" y="1320580"/>
                  <a:pt x="99642" y="1552751"/>
                  <a:pt x="31776" y="1868267"/>
                </a:cubicBezTo>
                <a:cubicBezTo>
                  <a:pt x="-36090" y="2183783"/>
                  <a:pt x="22252" y="2657651"/>
                  <a:pt x="46064" y="2918398"/>
                </a:cubicBezTo>
                <a:cubicBezTo>
                  <a:pt x="69876" y="3179145"/>
                  <a:pt x="84163" y="3368454"/>
                  <a:pt x="174651" y="3432748"/>
                </a:cubicBezTo>
                <a:cubicBezTo>
                  <a:pt x="265138" y="3497042"/>
                  <a:pt x="502073" y="3479183"/>
                  <a:pt x="588989" y="3304161"/>
                </a:cubicBezTo>
                <a:cubicBezTo>
                  <a:pt x="675905" y="3129139"/>
                  <a:pt x="650901" y="2642173"/>
                  <a:pt x="696145" y="2382617"/>
                </a:cubicBezTo>
                <a:cubicBezTo>
                  <a:pt x="741389" y="2123061"/>
                  <a:pt x="753295" y="1877792"/>
                  <a:pt x="860451" y="1746823"/>
                </a:cubicBezTo>
                <a:cubicBezTo>
                  <a:pt x="967607" y="1615854"/>
                  <a:pt x="1147391" y="1614664"/>
                  <a:pt x="1339082" y="1596805"/>
                </a:cubicBezTo>
                <a:cubicBezTo>
                  <a:pt x="1530773" y="1578946"/>
                  <a:pt x="1848670" y="1737298"/>
                  <a:pt x="2010595" y="1639667"/>
                </a:cubicBezTo>
                <a:cubicBezTo>
                  <a:pt x="2172520" y="1542036"/>
                  <a:pt x="2199904" y="1134842"/>
                  <a:pt x="2310632" y="1011017"/>
                </a:cubicBezTo>
                <a:cubicBezTo>
                  <a:pt x="2421360" y="887192"/>
                  <a:pt x="2552330" y="828851"/>
                  <a:pt x="2674964" y="896717"/>
                </a:cubicBezTo>
                <a:cubicBezTo>
                  <a:pt x="2797598" y="964583"/>
                  <a:pt x="2927376" y="1281289"/>
                  <a:pt x="3046439" y="1418211"/>
                </a:cubicBezTo>
                <a:cubicBezTo>
                  <a:pt x="3165502" y="1555133"/>
                  <a:pt x="3279802" y="1665861"/>
                  <a:pt x="3389339" y="1718248"/>
                </a:cubicBezTo>
                <a:cubicBezTo>
                  <a:pt x="3498877" y="1770636"/>
                  <a:pt x="3608414" y="1784923"/>
                  <a:pt x="3703664" y="1732536"/>
                </a:cubicBezTo>
                <a:cubicBezTo>
                  <a:pt x="3798914" y="1680149"/>
                  <a:pt x="3970364" y="1526557"/>
                  <a:pt x="3960839" y="1403923"/>
                </a:cubicBezTo>
                <a:cubicBezTo>
                  <a:pt x="3951314" y="1281289"/>
                  <a:pt x="3782245" y="1119364"/>
                  <a:pt x="3646514" y="996730"/>
                </a:cubicBezTo>
                <a:cubicBezTo>
                  <a:pt x="3510783" y="874096"/>
                  <a:pt x="3321473" y="819326"/>
                  <a:pt x="3146451" y="668117"/>
                </a:cubicBezTo>
                <a:cubicBezTo>
                  <a:pt x="2971429" y="516908"/>
                  <a:pt x="2703538" y="199010"/>
                  <a:pt x="2596382" y="89473"/>
                </a:cubicBezTo>
                <a:cubicBezTo>
                  <a:pt x="2489226" y="-20064"/>
                  <a:pt x="2496370" y="-4586"/>
                  <a:pt x="2503514" y="10892"/>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38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5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60"/>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68"/>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62"/>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64"/>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57"/>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5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60"/>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61"/>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66"/>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67"/>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68"/>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69"/>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6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6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6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65"/>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3">
                                            <p:txEl>
                                              <p:pRg st="4" end="4"/>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
                                            <p:txEl>
                                              <p:pRg st="5" end="5"/>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3"/>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7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4"/>
                                        </p:tgtEl>
                                        <p:attrNameLst>
                                          <p:attrName>style.visibility</p:attrName>
                                        </p:attrNameLst>
                                      </p:cBhvr>
                                      <p:to>
                                        <p:strVal val="visible"/>
                                      </p:to>
                                    </p:set>
                                  </p:childTnLst>
                                </p:cTn>
                              </p:par>
                              <p:par>
                                <p:cTn id="91" presetID="1" presetClass="exit" presetSubtype="0" fill="hold" grpId="1" nodeType="withEffect">
                                  <p:stCondLst>
                                    <p:cond delay="0"/>
                                  </p:stCondLst>
                                  <p:childTnLst>
                                    <p:set>
                                      <p:cBhvr>
                                        <p:cTn id="92" dur="1" fill="hold">
                                          <p:stCondLst>
                                            <p:cond delay="0"/>
                                          </p:stCondLst>
                                        </p:cTn>
                                        <p:tgtEl>
                                          <p:spTgt spid="7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childTnLst>
                          </p:cTn>
                        </p:par>
                        <p:par>
                          <p:cTn id="97" fill="hold">
                            <p:stCondLst>
                              <p:cond delay="0"/>
                            </p:stCondLst>
                            <p:childTnLst>
                              <p:par>
                                <p:cTn id="98" presetID="1" presetClass="exit" presetSubtype="0" fill="hold" grpId="1" nodeType="afterEffect">
                                  <p:stCondLst>
                                    <p:cond delay="0"/>
                                  </p:stCondLst>
                                  <p:childTnLst>
                                    <p:set>
                                      <p:cBhvr>
                                        <p:cTn id="99" dur="1" fill="hold">
                                          <p:stCondLst>
                                            <p:cond delay="0"/>
                                          </p:stCondLst>
                                        </p:cTn>
                                        <p:tgtEl>
                                          <p:spTgt spid="74"/>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3">
                                            <p:txEl>
                                              <p:pRg st="6" end="6"/>
                                            </p:txEl>
                                          </p:spTgt>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7"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2" grpId="0" animBg="1"/>
      <p:bldP spid="72" grpId="1" animBg="1"/>
      <p:bldP spid="73" grpId="0" animBg="1"/>
      <p:bldP spid="73" grpId="1" animBg="1"/>
      <p:bldP spid="74" grpId="0" animBg="1"/>
      <p:bldP spid="74" grpId="1" animBg="1"/>
      <p:bldP spid="7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Tetrahedral Mesh</a:t>
            </a:r>
            <a:endParaRPr lang="en-U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0" y="1097280"/>
            <a:ext cx="9428480" cy="530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2618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LIGHT GRID</a:t>
            </a:r>
            <a:endParaRPr lang="en-U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0" y="1097280"/>
            <a:ext cx="9428480" cy="530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973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LIGHT GRID VISIBILITY</a:t>
            </a:r>
            <a:endParaRPr lang="en-US" dirty="0"/>
          </a:p>
        </p:txBody>
      </p:sp>
      <p:sp>
        <p:nvSpPr>
          <p:cNvPr id="3" name="Content Placeholder 2"/>
          <p:cNvSpPr>
            <a:spLocks noGrp="1"/>
          </p:cNvSpPr>
          <p:nvPr>
            <p:ph idx="1"/>
          </p:nvPr>
        </p:nvSpPr>
        <p:spPr>
          <a:xfrm>
            <a:off x="336885" y="1155032"/>
            <a:ext cx="6484830" cy="4610501"/>
          </a:xfrm>
        </p:spPr>
        <p:txBody>
          <a:bodyPr>
            <a:normAutofit/>
          </a:bodyPr>
          <a:lstStyle/>
          <a:p>
            <a:r>
              <a:rPr lang="pl-PL" dirty="0"/>
              <a:t>Lighting bleeds through walls </a:t>
            </a:r>
            <a:r>
              <a:rPr lang="pl-PL" dirty="0">
                <a:sym typeface="Wingdings" panose="05000000000000000000" pitchFamily="2" charset="2"/>
              </a:rPr>
              <a:t></a:t>
            </a:r>
          </a:p>
          <a:p>
            <a:pPr lvl="1"/>
            <a:r>
              <a:rPr lang="pl-PL" dirty="0">
                <a:sym typeface="Wingdings" panose="05000000000000000000" pitchFamily="2" charset="2"/>
              </a:rPr>
              <a:t>Probes used even when not visible from lookup position</a:t>
            </a:r>
            <a:endParaRPr lang="pl-PL" dirty="0"/>
          </a:p>
          <a:p>
            <a:r>
              <a:rPr lang="pl-PL" dirty="0"/>
              <a:t>Augment probes with some visibility information to limit their influence</a:t>
            </a:r>
          </a:p>
          <a:p>
            <a:r>
              <a:rPr lang="pl-PL" dirty="0"/>
              <a:t>For each probe, for each tet it touches store a triangular depth map</a:t>
            </a:r>
          </a:p>
          <a:p>
            <a:pPr lvl="1"/>
            <a:r>
              <a:rPr lang="pl-PL" dirty="0"/>
              <a:t>Store barycentric of the first intersection: 0-1 range</a:t>
            </a:r>
          </a:p>
        </p:txBody>
      </p:sp>
      <p:pic>
        <p:nvPicPr>
          <p:cNvPr id="419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739" r="12415"/>
          <a:stretch/>
        </p:blipFill>
        <p:spPr bwMode="auto">
          <a:xfrm>
            <a:off x="7257148" y="1248228"/>
            <a:ext cx="4542971" cy="474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8693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GENERATING VISIBILITY</a:t>
            </a:r>
            <a:endParaRPr lang="en-US" dirty="0"/>
          </a:p>
        </p:txBody>
      </p:sp>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0" y="1097280"/>
            <a:ext cx="9428480" cy="530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80792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GENERATING VISIBILITY</a:t>
            </a:r>
            <a:endParaRPr lang="en-US" dirty="0"/>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0" y="1097280"/>
            <a:ext cx="9428480" cy="5303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3356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LIGHT GRID VISIBILITY</a:t>
            </a:r>
            <a:endParaRPr lang="en-US" dirty="0"/>
          </a:p>
        </p:txBody>
      </p:sp>
      <p:sp>
        <p:nvSpPr>
          <p:cNvPr id="3" name="Content Placeholder 2"/>
          <p:cNvSpPr>
            <a:spLocks noGrp="1"/>
          </p:cNvSpPr>
          <p:nvPr>
            <p:ph idx="1"/>
          </p:nvPr>
        </p:nvSpPr>
        <p:spPr>
          <a:xfrm>
            <a:off x="336884" y="1155032"/>
            <a:ext cx="6071060" cy="4610501"/>
          </a:xfrm>
        </p:spPr>
        <p:txBody>
          <a:bodyPr/>
          <a:lstStyle/>
          <a:p>
            <a:r>
              <a:rPr lang="pl-PL" dirty="0"/>
              <a:t>Store 15 points, 8 bits of precision </a:t>
            </a:r>
          </a:p>
          <a:p>
            <a:pPr lvl="1"/>
            <a:r>
              <a:rPr lang="pl-PL" dirty="0"/>
              <a:t>4 DWORDs total</a:t>
            </a:r>
          </a:p>
          <a:p>
            <a:r>
              <a:rPr lang="pl-PL" dirty="0"/>
              <a:t>On finest subdivision level that gives us 2 bits per unit – more than enough</a:t>
            </a:r>
          </a:p>
          <a:p>
            <a:endParaRPr lang="en-US" dirty="0"/>
          </a:p>
        </p:txBody>
      </p:sp>
      <p:grpSp>
        <p:nvGrpSpPr>
          <p:cNvPr id="4" name="Group 3"/>
          <p:cNvGrpSpPr/>
          <p:nvPr/>
        </p:nvGrpSpPr>
        <p:grpSpPr>
          <a:xfrm>
            <a:off x="7262314" y="1276206"/>
            <a:ext cx="4420169" cy="4073715"/>
            <a:chOff x="7658100" y="1399036"/>
            <a:chExt cx="3788766" cy="3507604"/>
          </a:xfrm>
        </p:grpSpPr>
        <p:cxnSp>
          <p:nvCxnSpPr>
            <p:cNvPr id="5" name="Straight Connector 4"/>
            <p:cNvCxnSpPr/>
            <p:nvPr/>
          </p:nvCxnSpPr>
          <p:spPr>
            <a:xfrm>
              <a:off x="7658100" y="1676035"/>
              <a:ext cx="0" cy="32194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658100" y="4895485"/>
              <a:ext cx="33909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658100" y="1676035"/>
              <a:ext cx="3390900" cy="32194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58100" y="2485660"/>
              <a:ext cx="8572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658100" y="3295285"/>
              <a:ext cx="1695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658100" y="4101735"/>
              <a:ext cx="25590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0207625" y="4101735"/>
              <a:ext cx="0" cy="79375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9353550" y="3285760"/>
              <a:ext cx="0" cy="16097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8505825" y="2485660"/>
              <a:ext cx="9525" cy="24098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58100" y="4090623"/>
              <a:ext cx="857250" cy="80486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658100" y="3285760"/>
              <a:ext cx="1695450" cy="16097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58100" y="2485660"/>
              <a:ext cx="2514600" cy="24098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58100" y="4618485"/>
              <a:ext cx="269626" cy="276999"/>
            </a:xfrm>
            <a:prstGeom prst="rect">
              <a:avLst/>
            </a:prstGeom>
            <a:noFill/>
          </p:spPr>
          <p:txBody>
            <a:bodyPr wrap="none" rtlCol="0">
              <a:spAutoFit/>
            </a:bodyPr>
            <a:lstStyle/>
            <a:p>
              <a:r>
                <a:rPr lang="pl-PL" sz="1200" dirty="0">
                  <a:solidFill>
                    <a:schemeClr val="bg1"/>
                  </a:solidFill>
                </a:rPr>
                <a:t>1</a:t>
              </a:r>
              <a:endParaRPr lang="en-US" dirty="0">
                <a:solidFill>
                  <a:schemeClr val="bg1"/>
                </a:solidFill>
              </a:endParaRPr>
            </a:p>
          </p:txBody>
        </p:sp>
        <p:sp>
          <p:nvSpPr>
            <p:cNvPr id="18" name="TextBox 17"/>
            <p:cNvSpPr txBox="1"/>
            <p:nvPr/>
          </p:nvSpPr>
          <p:spPr>
            <a:xfrm>
              <a:off x="8515350" y="4618486"/>
              <a:ext cx="269626" cy="276999"/>
            </a:xfrm>
            <a:prstGeom prst="rect">
              <a:avLst/>
            </a:prstGeom>
            <a:noFill/>
          </p:spPr>
          <p:txBody>
            <a:bodyPr wrap="none" rtlCol="0">
              <a:spAutoFit/>
            </a:bodyPr>
            <a:lstStyle/>
            <a:p>
              <a:r>
                <a:rPr lang="pl-PL" sz="1200" dirty="0">
                  <a:solidFill>
                    <a:schemeClr val="bg1"/>
                  </a:solidFill>
                </a:rPr>
                <a:t>1</a:t>
              </a:r>
              <a:endParaRPr lang="en-US" dirty="0">
                <a:solidFill>
                  <a:schemeClr val="bg1"/>
                </a:solidFill>
              </a:endParaRPr>
            </a:p>
          </p:txBody>
        </p:sp>
        <p:sp>
          <p:nvSpPr>
            <p:cNvPr id="19" name="TextBox 18"/>
            <p:cNvSpPr txBox="1"/>
            <p:nvPr/>
          </p:nvSpPr>
          <p:spPr>
            <a:xfrm>
              <a:off x="9353550" y="4611363"/>
              <a:ext cx="269626" cy="276999"/>
            </a:xfrm>
            <a:prstGeom prst="rect">
              <a:avLst/>
            </a:prstGeom>
            <a:noFill/>
          </p:spPr>
          <p:txBody>
            <a:bodyPr wrap="none" rtlCol="0">
              <a:spAutoFit/>
            </a:bodyPr>
            <a:lstStyle/>
            <a:p>
              <a:r>
                <a:rPr lang="pl-PL" sz="1200" dirty="0">
                  <a:solidFill>
                    <a:schemeClr val="bg1"/>
                  </a:solidFill>
                </a:rPr>
                <a:t>1</a:t>
              </a:r>
              <a:endParaRPr lang="en-US" dirty="0">
                <a:solidFill>
                  <a:schemeClr val="bg1"/>
                </a:solidFill>
              </a:endParaRPr>
            </a:p>
          </p:txBody>
        </p:sp>
        <p:sp>
          <p:nvSpPr>
            <p:cNvPr id="20" name="TextBox 19"/>
            <p:cNvSpPr txBox="1"/>
            <p:nvPr/>
          </p:nvSpPr>
          <p:spPr>
            <a:xfrm>
              <a:off x="10207625" y="4611366"/>
              <a:ext cx="397866" cy="276999"/>
            </a:xfrm>
            <a:prstGeom prst="rect">
              <a:avLst/>
            </a:prstGeom>
            <a:noFill/>
          </p:spPr>
          <p:txBody>
            <a:bodyPr wrap="none" rtlCol="0">
              <a:spAutoFit/>
            </a:bodyPr>
            <a:lstStyle/>
            <a:p>
              <a:r>
                <a:rPr lang="pl-PL" sz="1200" dirty="0">
                  <a:solidFill>
                    <a:schemeClr val="bg1"/>
                  </a:solidFill>
                </a:rPr>
                <a:t>0.6</a:t>
              </a:r>
              <a:endParaRPr lang="en-US" dirty="0">
                <a:solidFill>
                  <a:schemeClr val="bg1"/>
                </a:solidFill>
              </a:endParaRPr>
            </a:p>
          </p:txBody>
        </p:sp>
        <p:sp>
          <p:nvSpPr>
            <p:cNvPr id="21" name="TextBox 20"/>
            <p:cNvSpPr txBox="1"/>
            <p:nvPr/>
          </p:nvSpPr>
          <p:spPr>
            <a:xfrm>
              <a:off x="11049000" y="4629641"/>
              <a:ext cx="397866" cy="276999"/>
            </a:xfrm>
            <a:prstGeom prst="rect">
              <a:avLst/>
            </a:prstGeom>
            <a:noFill/>
          </p:spPr>
          <p:txBody>
            <a:bodyPr wrap="none" rtlCol="0">
              <a:spAutoFit/>
            </a:bodyPr>
            <a:lstStyle/>
            <a:p>
              <a:r>
                <a:rPr lang="pl-PL" sz="1200" dirty="0">
                  <a:solidFill>
                    <a:schemeClr val="bg1"/>
                  </a:solidFill>
                </a:rPr>
                <a:t>0.4</a:t>
              </a:r>
              <a:endParaRPr lang="en-US" dirty="0">
                <a:solidFill>
                  <a:schemeClr val="bg1"/>
                </a:solidFill>
              </a:endParaRPr>
            </a:p>
          </p:txBody>
        </p:sp>
        <p:sp>
          <p:nvSpPr>
            <p:cNvPr id="22" name="TextBox 21"/>
            <p:cNvSpPr txBox="1"/>
            <p:nvPr/>
          </p:nvSpPr>
          <p:spPr>
            <a:xfrm>
              <a:off x="7658100" y="3813624"/>
              <a:ext cx="269626" cy="276999"/>
            </a:xfrm>
            <a:prstGeom prst="rect">
              <a:avLst/>
            </a:prstGeom>
            <a:noFill/>
          </p:spPr>
          <p:txBody>
            <a:bodyPr wrap="none" rtlCol="0">
              <a:spAutoFit/>
            </a:bodyPr>
            <a:lstStyle/>
            <a:p>
              <a:r>
                <a:rPr lang="pl-PL" sz="1200" dirty="0">
                  <a:solidFill>
                    <a:schemeClr val="bg1"/>
                  </a:solidFill>
                </a:rPr>
                <a:t>1</a:t>
              </a:r>
              <a:endParaRPr lang="en-US" dirty="0">
                <a:solidFill>
                  <a:schemeClr val="bg1"/>
                </a:solidFill>
              </a:endParaRPr>
            </a:p>
          </p:txBody>
        </p:sp>
        <p:sp>
          <p:nvSpPr>
            <p:cNvPr id="23" name="TextBox 22"/>
            <p:cNvSpPr txBox="1"/>
            <p:nvPr/>
          </p:nvSpPr>
          <p:spPr>
            <a:xfrm>
              <a:off x="8515350" y="3813624"/>
              <a:ext cx="269626" cy="276999"/>
            </a:xfrm>
            <a:prstGeom prst="rect">
              <a:avLst/>
            </a:prstGeom>
            <a:noFill/>
          </p:spPr>
          <p:txBody>
            <a:bodyPr wrap="none" rtlCol="0">
              <a:spAutoFit/>
            </a:bodyPr>
            <a:lstStyle/>
            <a:p>
              <a:r>
                <a:rPr lang="pl-PL" sz="1200" dirty="0">
                  <a:solidFill>
                    <a:schemeClr val="bg1"/>
                  </a:solidFill>
                </a:rPr>
                <a:t>1</a:t>
              </a:r>
              <a:endParaRPr lang="en-US" dirty="0">
                <a:solidFill>
                  <a:schemeClr val="bg1"/>
                </a:solidFill>
              </a:endParaRPr>
            </a:p>
          </p:txBody>
        </p:sp>
        <p:sp>
          <p:nvSpPr>
            <p:cNvPr id="24" name="TextBox 23"/>
            <p:cNvSpPr txBox="1"/>
            <p:nvPr/>
          </p:nvSpPr>
          <p:spPr>
            <a:xfrm>
              <a:off x="9353550" y="3813624"/>
              <a:ext cx="397866" cy="276999"/>
            </a:xfrm>
            <a:prstGeom prst="rect">
              <a:avLst/>
            </a:prstGeom>
            <a:noFill/>
          </p:spPr>
          <p:txBody>
            <a:bodyPr wrap="none" rtlCol="0">
              <a:spAutoFit/>
            </a:bodyPr>
            <a:lstStyle/>
            <a:p>
              <a:r>
                <a:rPr lang="pl-PL" sz="1200" dirty="0">
                  <a:solidFill>
                    <a:schemeClr val="bg1"/>
                  </a:solidFill>
                </a:rPr>
                <a:t>0.7</a:t>
              </a:r>
              <a:endParaRPr lang="en-US" dirty="0">
                <a:solidFill>
                  <a:schemeClr val="bg1"/>
                </a:solidFill>
              </a:endParaRPr>
            </a:p>
          </p:txBody>
        </p:sp>
        <p:sp>
          <p:nvSpPr>
            <p:cNvPr id="25" name="TextBox 24"/>
            <p:cNvSpPr txBox="1"/>
            <p:nvPr/>
          </p:nvSpPr>
          <p:spPr>
            <a:xfrm>
              <a:off x="10207625" y="3829539"/>
              <a:ext cx="397866" cy="276999"/>
            </a:xfrm>
            <a:prstGeom prst="rect">
              <a:avLst/>
            </a:prstGeom>
            <a:noFill/>
          </p:spPr>
          <p:txBody>
            <a:bodyPr wrap="none" rtlCol="0">
              <a:spAutoFit/>
            </a:bodyPr>
            <a:lstStyle/>
            <a:p>
              <a:r>
                <a:rPr lang="pl-PL" sz="1200" dirty="0">
                  <a:solidFill>
                    <a:schemeClr val="bg1"/>
                  </a:solidFill>
                </a:rPr>
                <a:t>0.5</a:t>
              </a:r>
              <a:endParaRPr lang="en-US" dirty="0">
                <a:solidFill>
                  <a:schemeClr val="bg1"/>
                </a:solidFill>
              </a:endParaRPr>
            </a:p>
          </p:txBody>
        </p:sp>
        <p:sp>
          <p:nvSpPr>
            <p:cNvPr id="26" name="TextBox 25"/>
            <p:cNvSpPr txBox="1"/>
            <p:nvPr/>
          </p:nvSpPr>
          <p:spPr>
            <a:xfrm>
              <a:off x="7658100" y="3008761"/>
              <a:ext cx="269626" cy="276999"/>
            </a:xfrm>
            <a:prstGeom prst="rect">
              <a:avLst/>
            </a:prstGeom>
            <a:noFill/>
          </p:spPr>
          <p:txBody>
            <a:bodyPr wrap="none" rtlCol="0">
              <a:spAutoFit/>
            </a:bodyPr>
            <a:lstStyle/>
            <a:p>
              <a:r>
                <a:rPr lang="pl-PL" sz="1200" dirty="0">
                  <a:solidFill>
                    <a:schemeClr val="bg1"/>
                  </a:solidFill>
                </a:rPr>
                <a:t>1</a:t>
              </a:r>
              <a:endParaRPr lang="en-US" dirty="0">
                <a:solidFill>
                  <a:schemeClr val="bg1"/>
                </a:solidFill>
              </a:endParaRPr>
            </a:p>
          </p:txBody>
        </p:sp>
        <p:sp>
          <p:nvSpPr>
            <p:cNvPr id="27" name="TextBox 26"/>
            <p:cNvSpPr txBox="1"/>
            <p:nvPr/>
          </p:nvSpPr>
          <p:spPr>
            <a:xfrm>
              <a:off x="8515350" y="3008760"/>
              <a:ext cx="397866" cy="276999"/>
            </a:xfrm>
            <a:prstGeom prst="rect">
              <a:avLst/>
            </a:prstGeom>
            <a:noFill/>
          </p:spPr>
          <p:txBody>
            <a:bodyPr wrap="none" rtlCol="0">
              <a:spAutoFit/>
            </a:bodyPr>
            <a:lstStyle/>
            <a:p>
              <a:r>
                <a:rPr lang="pl-PL" sz="1200" dirty="0">
                  <a:solidFill>
                    <a:schemeClr val="bg1"/>
                  </a:solidFill>
                </a:rPr>
                <a:t>0.6</a:t>
              </a:r>
              <a:endParaRPr lang="en-US" dirty="0">
                <a:solidFill>
                  <a:schemeClr val="bg1"/>
                </a:solidFill>
              </a:endParaRPr>
            </a:p>
          </p:txBody>
        </p:sp>
        <p:sp>
          <p:nvSpPr>
            <p:cNvPr id="28" name="TextBox 27"/>
            <p:cNvSpPr txBox="1"/>
            <p:nvPr/>
          </p:nvSpPr>
          <p:spPr>
            <a:xfrm>
              <a:off x="9353550" y="3008761"/>
              <a:ext cx="269626" cy="276999"/>
            </a:xfrm>
            <a:prstGeom prst="rect">
              <a:avLst/>
            </a:prstGeom>
            <a:noFill/>
          </p:spPr>
          <p:txBody>
            <a:bodyPr wrap="none" rtlCol="0">
              <a:spAutoFit/>
            </a:bodyPr>
            <a:lstStyle/>
            <a:p>
              <a:r>
                <a:rPr lang="pl-PL" sz="1200" dirty="0">
                  <a:solidFill>
                    <a:schemeClr val="bg1"/>
                  </a:solidFill>
                </a:rPr>
                <a:t>1</a:t>
              </a:r>
              <a:endParaRPr lang="en-US" dirty="0">
                <a:solidFill>
                  <a:schemeClr val="bg1"/>
                </a:solidFill>
              </a:endParaRPr>
            </a:p>
          </p:txBody>
        </p:sp>
        <p:sp>
          <p:nvSpPr>
            <p:cNvPr id="29" name="TextBox 28"/>
            <p:cNvSpPr txBox="1"/>
            <p:nvPr/>
          </p:nvSpPr>
          <p:spPr>
            <a:xfrm>
              <a:off x="7658100" y="2208661"/>
              <a:ext cx="269626" cy="276999"/>
            </a:xfrm>
            <a:prstGeom prst="rect">
              <a:avLst/>
            </a:prstGeom>
            <a:noFill/>
          </p:spPr>
          <p:txBody>
            <a:bodyPr wrap="none" rtlCol="0">
              <a:spAutoFit/>
            </a:bodyPr>
            <a:lstStyle/>
            <a:p>
              <a:r>
                <a:rPr lang="pl-PL" sz="1200" dirty="0">
                  <a:solidFill>
                    <a:schemeClr val="bg1"/>
                  </a:solidFill>
                </a:rPr>
                <a:t>1</a:t>
              </a:r>
              <a:endParaRPr lang="en-US" dirty="0">
                <a:solidFill>
                  <a:schemeClr val="bg1"/>
                </a:solidFill>
              </a:endParaRPr>
            </a:p>
          </p:txBody>
        </p:sp>
        <p:sp>
          <p:nvSpPr>
            <p:cNvPr id="30" name="TextBox 29"/>
            <p:cNvSpPr txBox="1"/>
            <p:nvPr/>
          </p:nvSpPr>
          <p:spPr>
            <a:xfrm>
              <a:off x="8505825" y="2208660"/>
              <a:ext cx="269626" cy="276999"/>
            </a:xfrm>
            <a:prstGeom prst="rect">
              <a:avLst/>
            </a:prstGeom>
            <a:noFill/>
          </p:spPr>
          <p:txBody>
            <a:bodyPr wrap="none" rtlCol="0">
              <a:spAutoFit/>
            </a:bodyPr>
            <a:lstStyle/>
            <a:p>
              <a:r>
                <a:rPr lang="pl-PL" sz="1200" dirty="0">
                  <a:solidFill>
                    <a:schemeClr val="bg1"/>
                  </a:solidFill>
                </a:rPr>
                <a:t>1</a:t>
              </a:r>
              <a:endParaRPr lang="en-US" dirty="0">
                <a:solidFill>
                  <a:schemeClr val="bg1"/>
                </a:solidFill>
              </a:endParaRPr>
            </a:p>
          </p:txBody>
        </p:sp>
        <p:sp>
          <p:nvSpPr>
            <p:cNvPr id="31" name="TextBox 30"/>
            <p:cNvSpPr txBox="1"/>
            <p:nvPr/>
          </p:nvSpPr>
          <p:spPr>
            <a:xfrm>
              <a:off x="7658100" y="1399036"/>
              <a:ext cx="269626" cy="276999"/>
            </a:xfrm>
            <a:prstGeom prst="rect">
              <a:avLst/>
            </a:prstGeom>
            <a:noFill/>
          </p:spPr>
          <p:txBody>
            <a:bodyPr wrap="none" rtlCol="0">
              <a:spAutoFit/>
            </a:bodyPr>
            <a:lstStyle/>
            <a:p>
              <a:r>
                <a:rPr lang="pl-PL" sz="1200" dirty="0">
                  <a:solidFill>
                    <a:schemeClr val="bg1"/>
                  </a:solidFill>
                </a:rPr>
                <a:t>1</a:t>
              </a:r>
              <a:endParaRPr lang="en-US" dirty="0">
                <a:solidFill>
                  <a:schemeClr val="bg1"/>
                </a:solidFill>
              </a:endParaRPr>
            </a:p>
          </p:txBody>
        </p:sp>
      </p:grpSp>
    </p:spTree>
    <p:extLst>
      <p:ext uri="{BB962C8B-B14F-4D97-AF65-F5344CB8AC3E}">
        <p14:creationId xmlns:p14="http://schemas.microsoft.com/office/powerpoint/2010/main" val="6220392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ACCESSING VISIBILITY DATA</a:t>
            </a:r>
            <a:endParaRPr lang="en-US" dirty="0"/>
          </a:p>
        </p:txBody>
      </p:sp>
      <p:sp>
        <p:nvSpPr>
          <p:cNvPr id="3" name="Content Placeholder 2"/>
          <p:cNvSpPr>
            <a:spLocks noGrp="1"/>
          </p:cNvSpPr>
          <p:nvPr>
            <p:ph idx="1"/>
          </p:nvPr>
        </p:nvSpPr>
        <p:spPr>
          <a:xfrm>
            <a:off x="336884" y="1373400"/>
            <a:ext cx="6197266" cy="4610501"/>
          </a:xfrm>
        </p:spPr>
        <p:txBody>
          <a:bodyPr>
            <a:noAutofit/>
          </a:bodyPr>
          <a:lstStyle/>
          <a:p>
            <a:pPr marL="0" indent="0" defTabSz="457200">
              <a:lnSpc>
                <a:spcPct val="100000"/>
              </a:lnSpc>
              <a:spcBef>
                <a:spcPts val="0"/>
              </a:spcBef>
              <a:buNone/>
              <a:tabLst>
                <a:tab pos="457200" algn="l"/>
                <a:tab pos="914400" algn="l"/>
              </a:tabLst>
            </a:pPr>
            <a:r>
              <a:rPr lang="en-US" sz="700" dirty="0">
                <a:latin typeface="Consolas" panose="020B0609020204030204" pitchFamily="49" charset="0"/>
                <a:cs typeface="Consolas" panose="020B0609020204030204" pitchFamily="49" charset="0"/>
              </a:rPr>
              <a:t>float </a:t>
            </a:r>
            <a:r>
              <a:rPr lang="en-US" sz="700" dirty="0" err="1">
                <a:latin typeface="Consolas" panose="020B0609020204030204" pitchFamily="49" charset="0"/>
                <a:cs typeface="Consolas" panose="020B0609020204030204" pitchFamily="49" charset="0"/>
              </a:rPr>
              <a:t>GetDepthForTetrahedronProbe</a:t>
            </a:r>
            <a:r>
              <a:rPr lang="en-US" sz="700" dirty="0">
                <a:latin typeface="Consolas" panose="020B0609020204030204" pitchFamily="49" charset="0"/>
                <a:cs typeface="Consolas" panose="020B0609020204030204" pitchFamily="49" charset="0"/>
              </a:rPr>
              <a:t>( float2 </a:t>
            </a:r>
            <a:r>
              <a:rPr lang="en-US" sz="700" dirty="0" err="1">
                <a:latin typeface="Consolas" panose="020B0609020204030204" pitchFamily="49" charset="0"/>
                <a:cs typeface="Consolas" panose="020B0609020204030204" pitchFamily="49" charset="0"/>
              </a:rPr>
              <a:t>bary</a:t>
            </a:r>
            <a:r>
              <a:rPr lang="en-US" sz="700" dirty="0">
                <a:latin typeface="Consolas" panose="020B0609020204030204" pitchFamily="49" charset="0"/>
                <a:cs typeface="Consolas" panose="020B0609020204030204" pitchFamily="49" charset="0"/>
              </a:rPr>
              <a:t>, uint4 </a:t>
            </a:r>
            <a:r>
              <a:rPr lang="en-US" sz="700" dirty="0" err="1">
                <a:latin typeface="Consolas" panose="020B0609020204030204" pitchFamily="49" charset="0"/>
                <a:cs typeface="Consolas" panose="020B0609020204030204" pitchFamily="49" charset="0"/>
              </a:rPr>
              <a:t>encodedDepth</a:t>
            </a:r>
            <a:r>
              <a:rPr lang="en-US" sz="700" dirty="0">
                <a:latin typeface="Consolas" panose="020B0609020204030204" pitchFamily="49" charset="0"/>
                <a:cs typeface="Consolas" panose="020B0609020204030204" pitchFamily="49" charset="0"/>
              </a:rPr>
              <a:t> )</a:t>
            </a:r>
          </a:p>
          <a:p>
            <a:pPr marL="0" indent="0" defTabSz="457200">
              <a:lnSpc>
                <a:spcPct val="100000"/>
              </a:lnSpc>
              <a:spcBef>
                <a:spcPts val="0"/>
              </a:spcBef>
              <a:buNone/>
              <a:tabLst>
                <a:tab pos="457200" algn="l"/>
                <a:tab pos="914400" algn="l"/>
              </a:tabLst>
            </a:pPr>
            <a:r>
              <a:rPr lang="en-US" sz="700" dirty="0">
                <a:latin typeface="Consolas" panose="020B0609020204030204" pitchFamily="49" charset="0"/>
                <a:cs typeface="Consolas" panose="020B0609020204030204" pitchFamily="49" charset="0"/>
              </a:rPr>
              <a:t>{</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float </a:t>
            </a:r>
            <a:r>
              <a:rPr lang="en-US" sz="700" dirty="0" err="1">
                <a:latin typeface="Consolas" panose="020B0609020204030204" pitchFamily="49" charset="0"/>
                <a:cs typeface="Consolas" panose="020B0609020204030204" pitchFamily="49" charset="0"/>
              </a:rPr>
              <a:t>sampleY</a:t>
            </a:r>
            <a:r>
              <a:rPr lang="en-US" sz="700" dirty="0">
                <a:latin typeface="Consolas" panose="020B0609020204030204" pitchFamily="49" charset="0"/>
                <a:cs typeface="Consolas" panose="020B0609020204030204" pitchFamily="49" charset="0"/>
              </a:rPr>
              <a:t> = floor( </a:t>
            </a:r>
            <a:r>
              <a:rPr lang="en-US" sz="700" dirty="0" err="1">
                <a:latin typeface="Consolas" panose="020B0609020204030204" pitchFamily="49" charset="0"/>
                <a:cs typeface="Consolas" panose="020B0609020204030204" pitchFamily="49" charset="0"/>
              </a:rPr>
              <a:t>bary.y</a:t>
            </a:r>
            <a:r>
              <a:rPr lang="en-US" sz="700" dirty="0">
                <a:latin typeface="Consolas" panose="020B0609020204030204" pitchFamily="49" charset="0"/>
                <a:cs typeface="Consolas" panose="020B0609020204030204" pitchFamily="49" charset="0"/>
              </a:rPr>
              <a:t> * 4.0f );</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float </a:t>
            </a:r>
            <a:r>
              <a:rPr lang="en-US" sz="700" dirty="0" err="1">
                <a:latin typeface="Consolas" panose="020B0609020204030204" pitchFamily="49" charset="0"/>
                <a:cs typeface="Consolas" panose="020B0609020204030204" pitchFamily="49" charset="0"/>
              </a:rPr>
              <a:t>sampleX</a:t>
            </a:r>
            <a:r>
              <a:rPr lang="en-US" sz="700" dirty="0">
                <a:latin typeface="Consolas" panose="020B0609020204030204" pitchFamily="49" charset="0"/>
                <a:cs typeface="Consolas" panose="020B0609020204030204" pitchFamily="49" charset="0"/>
              </a:rPr>
              <a:t> = floor( </a:t>
            </a:r>
            <a:r>
              <a:rPr lang="en-US" sz="700" dirty="0" err="1">
                <a:latin typeface="Consolas" panose="020B0609020204030204" pitchFamily="49" charset="0"/>
                <a:cs typeface="Consolas" panose="020B0609020204030204" pitchFamily="49" charset="0"/>
              </a:rPr>
              <a:t>bary.x</a:t>
            </a:r>
            <a:r>
              <a:rPr lang="en-US" sz="700" dirty="0">
                <a:latin typeface="Consolas" panose="020B0609020204030204" pitchFamily="49" charset="0"/>
                <a:cs typeface="Consolas" panose="020B0609020204030204" pitchFamily="49" charset="0"/>
              </a:rPr>
              <a:t> * 4.0f );</a:t>
            </a:r>
          </a:p>
          <a:p>
            <a:pPr marL="0" indent="0" defTabSz="457200">
              <a:lnSpc>
                <a:spcPct val="100000"/>
              </a:lnSpc>
              <a:spcBef>
                <a:spcPts val="0"/>
              </a:spcBef>
              <a:buNone/>
              <a:tabLst>
                <a:tab pos="457200" algn="l"/>
                <a:tab pos="914400" algn="l"/>
              </a:tabLst>
            </a:pPr>
            <a:endParaRPr lang="en-US" sz="700" dirty="0">
              <a:latin typeface="Consolas" panose="020B0609020204030204" pitchFamily="49" charset="0"/>
              <a:cs typeface="Consolas" panose="020B0609020204030204" pitchFamily="49" charset="0"/>
            </a:endParaRP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int</a:t>
            </a:r>
            <a:r>
              <a:rPr lang="en-US"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baseIndex</a:t>
            </a:r>
            <a:r>
              <a:rPr lang="en-US" sz="700" dirty="0">
                <a:latin typeface="Consolas" panose="020B0609020204030204" pitchFamily="49" charset="0"/>
                <a:cs typeface="Consolas" panose="020B0609020204030204" pitchFamily="49" charset="0"/>
              </a:rPr>
              <a:t> = (</a:t>
            </a:r>
            <a:r>
              <a:rPr lang="en-US" sz="700" dirty="0" err="1">
                <a:latin typeface="Consolas" panose="020B0609020204030204" pitchFamily="49" charset="0"/>
                <a:cs typeface="Consolas" panose="020B0609020204030204" pitchFamily="49" charset="0"/>
              </a:rPr>
              <a:t>int</a:t>
            </a:r>
            <a:r>
              <a:rPr lang="en-US" sz="700" dirty="0">
                <a:latin typeface="Consolas" panose="020B0609020204030204" pitchFamily="49" charset="0"/>
                <a:cs typeface="Consolas" panose="020B0609020204030204" pitchFamily="49" charset="0"/>
              </a:rPr>
              <a:t>)( ( ( 11.0f - </a:t>
            </a:r>
            <a:r>
              <a:rPr lang="en-US" sz="700" dirty="0" err="1">
                <a:latin typeface="Consolas" panose="020B0609020204030204" pitchFamily="49" charset="0"/>
                <a:cs typeface="Consolas" panose="020B0609020204030204" pitchFamily="49" charset="0"/>
              </a:rPr>
              <a:t>sampleY</a:t>
            </a:r>
            <a:r>
              <a:rPr lang="en-US" sz="700" dirty="0">
                <a:latin typeface="Consolas" panose="020B0609020204030204" pitchFamily="49" charset="0"/>
                <a:cs typeface="Consolas" panose="020B0609020204030204" pitchFamily="49" charset="0"/>
              </a:rPr>
              <a:t> ) * </a:t>
            </a:r>
            <a:r>
              <a:rPr lang="en-US" sz="700" dirty="0" err="1">
                <a:latin typeface="Consolas" panose="020B0609020204030204" pitchFamily="49" charset="0"/>
                <a:cs typeface="Consolas" panose="020B0609020204030204" pitchFamily="49" charset="0"/>
              </a:rPr>
              <a:t>sampleY</a:t>
            </a:r>
            <a:r>
              <a:rPr lang="en-US" sz="700" dirty="0">
                <a:latin typeface="Consolas" panose="020B0609020204030204" pitchFamily="49" charset="0"/>
                <a:cs typeface="Consolas" panose="020B0609020204030204" pitchFamily="49" charset="0"/>
              </a:rPr>
              <a:t> ) * 0.5f + </a:t>
            </a:r>
            <a:r>
              <a:rPr lang="en-US" sz="700" dirty="0" err="1">
                <a:latin typeface="Consolas" panose="020B0609020204030204" pitchFamily="49" charset="0"/>
                <a:cs typeface="Consolas" panose="020B0609020204030204" pitchFamily="49" charset="0"/>
              </a:rPr>
              <a:t>sampleX</a:t>
            </a:r>
            <a:r>
              <a:rPr lang="en-US" sz="700" dirty="0">
                <a:latin typeface="Consolas" panose="020B0609020204030204" pitchFamily="49" charset="0"/>
                <a:cs typeface="Consolas" panose="020B0609020204030204" pitchFamily="49" charset="0"/>
              </a:rPr>
              <a:t> + 0.5f );</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int</a:t>
            </a:r>
            <a:r>
              <a:rPr lang="en-US"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lineLength</a:t>
            </a:r>
            <a:r>
              <a:rPr lang="en-US" sz="700" dirty="0">
                <a:latin typeface="Consolas" panose="020B0609020204030204" pitchFamily="49" charset="0"/>
                <a:cs typeface="Consolas" panose="020B0609020204030204" pitchFamily="49" charset="0"/>
              </a:rPr>
              <a:t> = 5 - (</a:t>
            </a:r>
            <a:r>
              <a:rPr lang="en-US" sz="700" dirty="0" err="1">
                <a:latin typeface="Consolas" panose="020B0609020204030204" pitchFamily="49" charset="0"/>
                <a:cs typeface="Consolas" panose="020B0609020204030204" pitchFamily="49" charset="0"/>
              </a:rPr>
              <a:t>int</a:t>
            </a:r>
            <a:r>
              <a:rPr lang="en-US" sz="700" dirty="0">
                <a:latin typeface="Consolas" panose="020B0609020204030204" pitchFamily="49" charset="0"/>
                <a:cs typeface="Consolas" panose="020B0609020204030204" pitchFamily="49" charset="0"/>
              </a:rPr>
              <a:t>)</a:t>
            </a:r>
            <a:r>
              <a:rPr lang="en-US" sz="700" dirty="0" err="1">
                <a:latin typeface="Consolas" panose="020B0609020204030204" pitchFamily="49" charset="0"/>
                <a:cs typeface="Consolas" panose="020B0609020204030204" pitchFamily="49" charset="0"/>
              </a:rPr>
              <a:t>sampleY</a:t>
            </a:r>
            <a:r>
              <a:rPr lang="en-US" sz="700" dirty="0">
                <a:latin typeface="Consolas" panose="020B0609020204030204" pitchFamily="49" charset="0"/>
                <a:cs typeface="Consolas" panose="020B0609020204030204" pitchFamily="49" charset="0"/>
              </a:rPr>
              <a:t>;</a:t>
            </a:r>
          </a:p>
          <a:p>
            <a:pPr marL="0" indent="0" defTabSz="457200">
              <a:lnSpc>
                <a:spcPct val="100000"/>
              </a:lnSpc>
              <a:spcBef>
                <a:spcPts val="0"/>
              </a:spcBef>
              <a:buNone/>
              <a:tabLst>
                <a:tab pos="457200" algn="l"/>
                <a:tab pos="914400" algn="l"/>
              </a:tabLst>
            </a:pPr>
            <a:endParaRPr lang="en-US" sz="700" dirty="0">
              <a:latin typeface="Consolas" panose="020B0609020204030204" pitchFamily="49" charset="0"/>
              <a:cs typeface="Consolas" panose="020B0609020204030204" pitchFamily="49" charset="0"/>
            </a:endParaRP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float2 </a:t>
            </a:r>
            <a:r>
              <a:rPr lang="en-US" sz="700" dirty="0" err="1">
                <a:latin typeface="Consolas" panose="020B0609020204030204" pitchFamily="49" charset="0"/>
                <a:cs typeface="Consolas" panose="020B0609020204030204" pitchFamily="49" charset="0"/>
              </a:rPr>
              <a:t>baseBary</a:t>
            </a:r>
            <a:r>
              <a:rPr lang="en-US" sz="700" dirty="0">
                <a:latin typeface="Consolas" panose="020B0609020204030204" pitchFamily="49" charset="0"/>
                <a:cs typeface="Consolas" panose="020B0609020204030204" pitchFamily="49" charset="0"/>
              </a:rPr>
              <a:t> = float2( </a:t>
            </a:r>
            <a:r>
              <a:rPr lang="en-US" sz="700" dirty="0" err="1">
                <a:latin typeface="Consolas" panose="020B0609020204030204" pitchFamily="49" charset="0"/>
                <a:cs typeface="Consolas" panose="020B0609020204030204" pitchFamily="49" charset="0"/>
              </a:rPr>
              <a:t>sampleX</a:t>
            </a:r>
            <a:r>
              <a:rPr lang="en-US" sz="700" dirty="0">
                <a:latin typeface="Consolas" panose="020B0609020204030204" pitchFamily="49" charset="0"/>
                <a:cs typeface="Consolas" panose="020B0609020204030204" pitchFamily="49" charset="0"/>
              </a:rPr>
              <a:t> * 0.25f, </a:t>
            </a:r>
            <a:r>
              <a:rPr lang="en-US" sz="700" dirty="0" err="1">
                <a:latin typeface="Consolas" panose="020B0609020204030204" pitchFamily="49" charset="0"/>
                <a:cs typeface="Consolas" panose="020B0609020204030204" pitchFamily="49" charset="0"/>
              </a:rPr>
              <a:t>sampleY</a:t>
            </a:r>
            <a:r>
              <a:rPr lang="en-US" sz="700" dirty="0">
                <a:latin typeface="Consolas" panose="020B0609020204030204" pitchFamily="49" charset="0"/>
                <a:cs typeface="Consolas" panose="020B0609020204030204" pitchFamily="49" charset="0"/>
              </a:rPr>
              <a:t> * 0.25f );</a:t>
            </a:r>
          </a:p>
          <a:p>
            <a:pPr marL="0" indent="0" defTabSz="457200">
              <a:lnSpc>
                <a:spcPct val="100000"/>
              </a:lnSpc>
              <a:spcBef>
                <a:spcPts val="0"/>
              </a:spcBef>
              <a:buNone/>
              <a:tabLst>
                <a:tab pos="457200" algn="l"/>
                <a:tab pos="914400" algn="l"/>
              </a:tabLst>
            </a:pPr>
            <a:endParaRPr lang="en-US" sz="700" dirty="0">
              <a:latin typeface="Consolas" panose="020B0609020204030204" pitchFamily="49" charset="0"/>
              <a:cs typeface="Consolas" panose="020B0609020204030204" pitchFamily="49" charset="0"/>
            </a:endParaRP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int3 indices = int3( </a:t>
            </a:r>
            <a:r>
              <a:rPr lang="en-US" sz="700" dirty="0" err="1">
                <a:latin typeface="Consolas" panose="020B0609020204030204" pitchFamily="49" charset="0"/>
                <a:cs typeface="Consolas" panose="020B0609020204030204" pitchFamily="49" charset="0"/>
              </a:rPr>
              <a:t>baseIndex</a:t>
            </a:r>
            <a:r>
              <a:rPr lang="en-US" sz="700" dirty="0">
                <a:latin typeface="Consolas" panose="020B0609020204030204" pitchFamily="49" charset="0"/>
                <a:cs typeface="Consolas" panose="020B0609020204030204" pitchFamily="49" charset="0"/>
              </a:rPr>
              <a:t> + 1, </a:t>
            </a:r>
            <a:r>
              <a:rPr lang="en-US" sz="700" dirty="0" err="1">
                <a:latin typeface="Consolas" panose="020B0609020204030204" pitchFamily="49" charset="0"/>
                <a:cs typeface="Consolas" panose="020B0609020204030204" pitchFamily="49" charset="0"/>
              </a:rPr>
              <a:t>baseIndex</a:t>
            </a:r>
            <a:r>
              <a:rPr lang="en-US" sz="700" dirty="0">
                <a:latin typeface="Consolas" panose="020B0609020204030204" pitchFamily="49" charset="0"/>
                <a:cs typeface="Consolas" panose="020B0609020204030204" pitchFamily="49" charset="0"/>
              </a:rPr>
              <a:t> + </a:t>
            </a:r>
            <a:r>
              <a:rPr lang="en-US" sz="700" dirty="0" err="1">
                <a:latin typeface="Consolas" panose="020B0609020204030204" pitchFamily="49" charset="0"/>
                <a:cs typeface="Consolas" panose="020B0609020204030204" pitchFamily="49" charset="0"/>
              </a:rPr>
              <a:t>lineLength</a:t>
            </a:r>
            <a:r>
              <a:rPr lang="en-US"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baseIndex</a:t>
            </a:r>
            <a:r>
              <a:rPr lang="en-US" sz="700" dirty="0">
                <a:latin typeface="Consolas" panose="020B0609020204030204" pitchFamily="49" charset="0"/>
                <a:cs typeface="Consolas" panose="020B0609020204030204" pitchFamily="49" charset="0"/>
              </a:rPr>
              <a:t> );</a:t>
            </a:r>
          </a:p>
          <a:p>
            <a:pPr marL="0" indent="0" defTabSz="457200">
              <a:lnSpc>
                <a:spcPct val="100000"/>
              </a:lnSpc>
              <a:spcBef>
                <a:spcPts val="0"/>
              </a:spcBef>
              <a:buNone/>
              <a:tabLst>
                <a:tab pos="457200" algn="l"/>
                <a:tab pos="914400" algn="l"/>
              </a:tabLst>
            </a:pPr>
            <a:endParaRPr lang="en-US" sz="700" dirty="0">
              <a:latin typeface="Consolas" panose="020B0609020204030204" pitchFamily="49" charset="0"/>
              <a:cs typeface="Consolas" panose="020B0609020204030204" pitchFamily="49" charset="0"/>
            </a:endParaRP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float3 </a:t>
            </a:r>
            <a:r>
              <a:rPr lang="en-US" sz="700" dirty="0" err="1">
                <a:latin typeface="Consolas" panose="020B0609020204030204" pitchFamily="49" charset="0"/>
                <a:cs typeface="Consolas" panose="020B0609020204030204" pitchFamily="49" charset="0"/>
              </a:rPr>
              <a:t>sampleBary</a:t>
            </a:r>
            <a:r>
              <a:rPr lang="en-US" sz="700" dirty="0">
                <a:latin typeface="Consolas" panose="020B0609020204030204" pitchFamily="49" charset="0"/>
                <a:cs typeface="Consolas" panose="020B0609020204030204" pitchFamily="49" charset="0"/>
              </a:rPr>
              <a:t>;</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sampleBary.x</a:t>
            </a:r>
            <a:r>
              <a:rPr lang="en-US" sz="700" dirty="0">
                <a:latin typeface="Consolas" panose="020B0609020204030204" pitchFamily="49" charset="0"/>
                <a:cs typeface="Consolas" panose="020B0609020204030204" pitchFamily="49" charset="0"/>
              </a:rPr>
              <a:t> = ( </a:t>
            </a:r>
            <a:r>
              <a:rPr lang="en-US" sz="700" dirty="0" err="1">
                <a:latin typeface="Consolas" panose="020B0609020204030204" pitchFamily="49" charset="0"/>
                <a:cs typeface="Consolas" panose="020B0609020204030204" pitchFamily="49" charset="0"/>
              </a:rPr>
              <a:t>bary.x</a:t>
            </a:r>
            <a:r>
              <a:rPr lang="en-US" sz="700" dirty="0">
                <a:latin typeface="Consolas" panose="020B0609020204030204" pitchFamily="49" charset="0"/>
                <a:cs typeface="Consolas" panose="020B0609020204030204" pitchFamily="49" charset="0"/>
              </a:rPr>
              <a:t> - </a:t>
            </a:r>
            <a:r>
              <a:rPr lang="en-US" sz="700" dirty="0" err="1">
                <a:latin typeface="Consolas" panose="020B0609020204030204" pitchFamily="49" charset="0"/>
                <a:cs typeface="Consolas" panose="020B0609020204030204" pitchFamily="49" charset="0"/>
              </a:rPr>
              <a:t>baseBary.x</a:t>
            </a:r>
            <a:r>
              <a:rPr lang="en-US" sz="700" dirty="0">
                <a:latin typeface="Consolas" panose="020B0609020204030204" pitchFamily="49" charset="0"/>
                <a:cs typeface="Consolas" panose="020B0609020204030204" pitchFamily="49" charset="0"/>
              </a:rPr>
              <a:t> ) * 4.0f;</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sampleBary.y</a:t>
            </a:r>
            <a:r>
              <a:rPr lang="en-US" sz="700" dirty="0">
                <a:latin typeface="Consolas" panose="020B0609020204030204" pitchFamily="49" charset="0"/>
                <a:cs typeface="Consolas" panose="020B0609020204030204" pitchFamily="49" charset="0"/>
              </a:rPr>
              <a:t> = ( </a:t>
            </a:r>
            <a:r>
              <a:rPr lang="en-US" sz="700" dirty="0" err="1">
                <a:latin typeface="Consolas" panose="020B0609020204030204" pitchFamily="49" charset="0"/>
                <a:cs typeface="Consolas" panose="020B0609020204030204" pitchFamily="49" charset="0"/>
              </a:rPr>
              <a:t>bary.y</a:t>
            </a:r>
            <a:r>
              <a:rPr lang="en-US" sz="700" dirty="0">
                <a:latin typeface="Consolas" panose="020B0609020204030204" pitchFamily="49" charset="0"/>
                <a:cs typeface="Consolas" panose="020B0609020204030204" pitchFamily="49" charset="0"/>
              </a:rPr>
              <a:t> - </a:t>
            </a:r>
            <a:r>
              <a:rPr lang="en-US" sz="700" dirty="0" err="1">
                <a:latin typeface="Consolas" panose="020B0609020204030204" pitchFamily="49" charset="0"/>
                <a:cs typeface="Consolas" panose="020B0609020204030204" pitchFamily="49" charset="0"/>
              </a:rPr>
              <a:t>baseBary.y</a:t>
            </a:r>
            <a:r>
              <a:rPr lang="en-US" sz="700" dirty="0">
                <a:latin typeface="Consolas" panose="020B0609020204030204" pitchFamily="49" charset="0"/>
                <a:cs typeface="Consolas" panose="020B0609020204030204" pitchFamily="49" charset="0"/>
              </a:rPr>
              <a:t> ) * 4.0f;</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endParaRPr lang="en-US" sz="700" dirty="0">
              <a:latin typeface="Consolas" panose="020B0609020204030204" pitchFamily="49" charset="0"/>
              <a:cs typeface="Consolas" panose="020B0609020204030204" pitchFamily="49" charset="0"/>
            </a:endParaRP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if ( </a:t>
            </a:r>
            <a:r>
              <a:rPr lang="en-US" sz="700" dirty="0" err="1">
                <a:latin typeface="Consolas" panose="020B0609020204030204" pitchFamily="49" charset="0"/>
                <a:cs typeface="Consolas" panose="020B0609020204030204" pitchFamily="49" charset="0"/>
              </a:rPr>
              <a:t>sampleBary.x</a:t>
            </a:r>
            <a:r>
              <a:rPr lang="en-US" sz="700" dirty="0">
                <a:latin typeface="Consolas" panose="020B0609020204030204" pitchFamily="49" charset="0"/>
                <a:cs typeface="Consolas" panose="020B0609020204030204" pitchFamily="49" charset="0"/>
              </a:rPr>
              <a:t> + </a:t>
            </a:r>
            <a:r>
              <a:rPr lang="en-US" sz="700" dirty="0" err="1">
                <a:latin typeface="Consolas" panose="020B0609020204030204" pitchFamily="49" charset="0"/>
                <a:cs typeface="Consolas" panose="020B0609020204030204" pitchFamily="49" charset="0"/>
              </a:rPr>
              <a:t>sampleBary.y</a:t>
            </a:r>
            <a:r>
              <a:rPr lang="en-US" sz="700" dirty="0">
                <a:latin typeface="Consolas" panose="020B0609020204030204" pitchFamily="49" charset="0"/>
                <a:cs typeface="Consolas" panose="020B0609020204030204" pitchFamily="49" charset="0"/>
              </a:rPr>
              <a:t> &gt; 1.0f )</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 above the diagonal</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indices = int3( </a:t>
            </a:r>
            <a:r>
              <a:rPr lang="en-US" sz="700" dirty="0" err="1">
                <a:latin typeface="Consolas" panose="020B0609020204030204" pitchFamily="49" charset="0"/>
                <a:cs typeface="Consolas" panose="020B0609020204030204" pitchFamily="49" charset="0"/>
              </a:rPr>
              <a:t>baseIndex</a:t>
            </a:r>
            <a:r>
              <a:rPr lang="en-US" sz="700" dirty="0">
                <a:latin typeface="Consolas" panose="020B0609020204030204" pitchFamily="49" charset="0"/>
                <a:cs typeface="Consolas" panose="020B0609020204030204" pitchFamily="49" charset="0"/>
              </a:rPr>
              <a:t> + </a:t>
            </a:r>
            <a:r>
              <a:rPr lang="en-US" sz="700" dirty="0" err="1">
                <a:latin typeface="Consolas" panose="020B0609020204030204" pitchFamily="49" charset="0"/>
                <a:cs typeface="Consolas" panose="020B0609020204030204" pitchFamily="49" charset="0"/>
              </a:rPr>
              <a:t>lineLength</a:t>
            </a:r>
            <a:r>
              <a:rPr lang="en-US"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baseIndex</a:t>
            </a:r>
            <a:r>
              <a:rPr lang="en-US" sz="700" dirty="0">
                <a:latin typeface="Consolas" panose="020B0609020204030204" pitchFamily="49" charset="0"/>
                <a:cs typeface="Consolas" panose="020B0609020204030204" pitchFamily="49" charset="0"/>
              </a:rPr>
              <a:t> + 1, </a:t>
            </a:r>
            <a:r>
              <a:rPr lang="en-US" sz="700" dirty="0" err="1">
                <a:latin typeface="Consolas" panose="020B0609020204030204" pitchFamily="49" charset="0"/>
                <a:cs typeface="Consolas" panose="020B0609020204030204" pitchFamily="49" charset="0"/>
              </a:rPr>
              <a:t>baseIndex</a:t>
            </a:r>
            <a:r>
              <a:rPr lang="en-US" sz="700" dirty="0">
                <a:latin typeface="Consolas" panose="020B0609020204030204" pitchFamily="49" charset="0"/>
                <a:cs typeface="Consolas" panose="020B0609020204030204" pitchFamily="49" charset="0"/>
              </a:rPr>
              <a:t> + </a:t>
            </a:r>
            <a:r>
              <a:rPr lang="en-US" sz="700" dirty="0" err="1">
                <a:latin typeface="Consolas" panose="020B0609020204030204" pitchFamily="49" charset="0"/>
                <a:cs typeface="Consolas" panose="020B0609020204030204" pitchFamily="49" charset="0"/>
              </a:rPr>
              <a:t>lineLength</a:t>
            </a:r>
            <a:r>
              <a:rPr lang="en-US" sz="700" dirty="0">
                <a:latin typeface="Consolas" panose="020B0609020204030204" pitchFamily="49" charset="0"/>
                <a:cs typeface="Consolas" panose="020B0609020204030204" pitchFamily="49" charset="0"/>
              </a:rPr>
              <a:t> + 1</a:t>
            </a: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a:t>
            </a:r>
          </a:p>
          <a:p>
            <a:pPr marL="0" indent="0" defTabSz="457200">
              <a:lnSpc>
                <a:spcPct val="100000"/>
              </a:lnSpc>
              <a:spcBef>
                <a:spcPts val="0"/>
              </a:spcBef>
              <a:buNone/>
              <a:tabLst>
                <a:tab pos="457200" algn="l"/>
                <a:tab pos="914400" algn="l"/>
              </a:tabLst>
            </a:pPr>
            <a:endParaRPr lang="en-US" sz="700" dirty="0">
              <a:latin typeface="Consolas" panose="020B0609020204030204" pitchFamily="49" charset="0"/>
              <a:cs typeface="Consolas" panose="020B0609020204030204" pitchFamily="49" charset="0"/>
            </a:endParaRP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float3 </a:t>
            </a:r>
            <a:r>
              <a:rPr lang="en-US" sz="700" dirty="0" err="1">
                <a:latin typeface="Consolas" panose="020B0609020204030204" pitchFamily="49" charset="0"/>
                <a:cs typeface="Consolas" panose="020B0609020204030204" pitchFamily="49" charset="0"/>
              </a:rPr>
              <a:t>newSampleBary</a:t>
            </a:r>
            <a:r>
              <a:rPr lang="en-US" sz="700" dirty="0">
                <a:latin typeface="Consolas" panose="020B0609020204030204" pitchFamily="49" charset="0"/>
                <a:cs typeface="Consolas" panose="020B0609020204030204" pitchFamily="49" charset="0"/>
              </a:rPr>
              <a:t>;</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newSampleBary.x</a:t>
            </a:r>
            <a:r>
              <a:rPr lang="en-US" sz="700" dirty="0">
                <a:latin typeface="Consolas" panose="020B0609020204030204" pitchFamily="49" charset="0"/>
                <a:cs typeface="Consolas" panose="020B0609020204030204" pitchFamily="49" charset="0"/>
              </a:rPr>
              <a:t> = -( </a:t>
            </a:r>
            <a:r>
              <a:rPr lang="en-US" sz="700" dirty="0" err="1">
                <a:latin typeface="Consolas" panose="020B0609020204030204" pitchFamily="49" charset="0"/>
                <a:cs typeface="Consolas" panose="020B0609020204030204" pitchFamily="49" charset="0"/>
              </a:rPr>
              <a:t>sampleBary.y</a:t>
            </a:r>
            <a:r>
              <a:rPr lang="en-US" sz="700" dirty="0">
                <a:latin typeface="Consolas" panose="020B0609020204030204" pitchFamily="49" charset="0"/>
                <a:cs typeface="Consolas" panose="020B0609020204030204" pitchFamily="49" charset="0"/>
              </a:rPr>
              <a:t> - 1.0f );</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newSampleBary.y</a:t>
            </a:r>
            <a:r>
              <a:rPr lang="en-US" sz="700" dirty="0">
                <a:latin typeface="Consolas" panose="020B0609020204030204" pitchFamily="49" charset="0"/>
                <a:cs typeface="Consolas" panose="020B0609020204030204" pitchFamily="49" charset="0"/>
              </a:rPr>
              <a:t> = -( </a:t>
            </a:r>
            <a:r>
              <a:rPr lang="en-US" sz="700" dirty="0" err="1">
                <a:latin typeface="Consolas" panose="020B0609020204030204" pitchFamily="49" charset="0"/>
                <a:cs typeface="Consolas" panose="020B0609020204030204" pitchFamily="49" charset="0"/>
              </a:rPr>
              <a:t>sampleBary.x</a:t>
            </a:r>
            <a:r>
              <a:rPr lang="en-US" sz="700" dirty="0">
                <a:latin typeface="Consolas" panose="020B0609020204030204" pitchFamily="49" charset="0"/>
                <a:cs typeface="Consolas" panose="020B0609020204030204" pitchFamily="49" charset="0"/>
              </a:rPr>
              <a:t> - 1.0f );</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sampleBary</a:t>
            </a:r>
            <a:r>
              <a:rPr lang="en-US" sz="700" dirty="0">
                <a:latin typeface="Consolas" panose="020B0609020204030204" pitchFamily="49" charset="0"/>
                <a:cs typeface="Consolas" panose="020B0609020204030204" pitchFamily="49" charset="0"/>
              </a:rPr>
              <a:t> = </a:t>
            </a:r>
            <a:r>
              <a:rPr lang="en-US" sz="700" dirty="0" err="1">
                <a:latin typeface="Consolas" panose="020B0609020204030204" pitchFamily="49" charset="0"/>
                <a:cs typeface="Consolas" panose="020B0609020204030204" pitchFamily="49" charset="0"/>
              </a:rPr>
              <a:t>newSampleBary</a:t>
            </a:r>
            <a:r>
              <a:rPr lang="en-US" sz="700" dirty="0">
                <a:latin typeface="Consolas" panose="020B0609020204030204" pitchFamily="49" charset="0"/>
                <a:cs typeface="Consolas" panose="020B0609020204030204" pitchFamily="49" charset="0"/>
              </a:rPr>
              <a:t>;</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a:t>
            </a:r>
          </a:p>
          <a:p>
            <a:pPr marL="0" indent="0" defTabSz="457200">
              <a:lnSpc>
                <a:spcPct val="100000"/>
              </a:lnSpc>
              <a:spcBef>
                <a:spcPts val="0"/>
              </a:spcBef>
              <a:buNone/>
              <a:tabLst>
                <a:tab pos="457200" algn="l"/>
                <a:tab pos="914400" algn="l"/>
              </a:tabLst>
            </a:pPr>
            <a:endParaRPr lang="en-US" sz="700" dirty="0">
              <a:latin typeface="Consolas" panose="020B0609020204030204" pitchFamily="49" charset="0"/>
              <a:cs typeface="Consolas" panose="020B0609020204030204" pitchFamily="49" charset="0"/>
            </a:endParaRP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sampleBary.z</a:t>
            </a:r>
            <a:r>
              <a:rPr lang="en-US" sz="700" dirty="0">
                <a:latin typeface="Consolas" panose="020B0609020204030204" pitchFamily="49" charset="0"/>
                <a:cs typeface="Consolas" panose="020B0609020204030204" pitchFamily="49" charset="0"/>
              </a:rPr>
              <a:t> = 1.0f - </a:t>
            </a:r>
            <a:r>
              <a:rPr lang="en-US" sz="700" dirty="0" err="1">
                <a:latin typeface="Consolas" panose="020B0609020204030204" pitchFamily="49" charset="0"/>
                <a:cs typeface="Consolas" panose="020B0609020204030204" pitchFamily="49" charset="0"/>
              </a:rPr>
              <a:t>sampleBary.x</a:t>
            </a:r>
            <a:r>
              <a:rPr lang="en-US" sz="700" dirty="0">
                <a:latin typeface="Consolas" panose="020B0609020204030204" pitchFamily="49" charset="0"/>
                <a:cs typeface="Consolas" panose="020B0609020204030204" pitchFamily="49" charset="0"/>
              </a:rPr>
              <a:t> - </a:t>
            </a:r>
            <a:r>
              <a:rPr lang="en-US" sz="700" dirty="0" err="1">
                <a:latin typeface="Consolas" panose="020B0609020204030204" pitchFamily="49" charset="0"/>
                <a:cs typeface="Consolas" panose="020B0609020204030204" pitchFamily="49" charset="0"/>
              </a:rPr>
              <a:t>sampleBary.y</a:t>
            </a:r>
            <a:r>
              <a:rPr lang="en-US" sz="700" dirty="0">
                <a:latin typeface="Consolas" panose="020B0609020204030204" pitchFamily="49" charset="0"/>
                <a:cs typeface="Consolas" panose="020B0609020204030204" pitchFamily="49" charset="0"/>
              </a:rPr>
              <a:t>;</a:t>
            </a:r>
          </a:p>
          <a:p>
            <a:pPr marL="0" indent="0" defTabSz="457200">
              <a:lnSpc>
                <a:spcPct val="100000"/>
              </a:lnSpc>
              <a:spcBef>
                <a:spcPts val="0"/>
              </a:spcBef>
              <a:buNone/>
              <a:tabLst>
                <a:tab pos="457200" algn="l"/>
                <a:tab pos="914400" algn="l"/>
              </a:tabLst>
            </a:pPr>
            <a:endParaRPr lang="en-US" sz="700" dirty="0">
              <a:latin typeface="Consolas" panose="020B0609020204030204" pitchFamily="49" charset="0"/>
              <a:cs typeface="Consolas" panose="020B0609020204030204" pitchFamily="49" charset="0"/>
            </a:endParaRP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float result = 0.0f;</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nn-NO" sz="700" dirty="0">
                <a:latin typeface="Consolas" panose="020B0609020204030204" pitchFamily="49" charset="0"/>
                <a:cs typeface="Consolas" panose="020B0609020204030204" pitchFamily="49" charset="0"/>
              </a:rPr>
              <a:t>for( int i=0; i&lt;3; ++i )</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uint</a:t>
            </a:r>
            <a:r>
              <a:rPr lang="en-US"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currIndex</a:t>
            </a:r>
            <a:r>
              <a:rPr lang="en-US" sz="700" dirty="0">
                <a:latin typeface="Consolas" panose="020B0609020204030204" pitchFamily="49" charset="0"/>
                <a:cs typeface="Consolas" panose="020B0609020204030204" pitchFamily="49" charset="0"/>
              </a:rPr>
              <a:t> = indices[</a:t>
            </a:r>
            <a:r>
              <a:rPr lang="en-US" sz="700" dirty="0" err="1">
                <a:latin typeface="Consolas" panose="020B0609020204030204" pitchFamily="49" charset="0"/>
                <a:cs typeface="Consolas" panose="020B0609020204030204" pitchFamily="49" charset="0"/>
              </a:rPr>
              <a:t>i</a:t>
            </a:r>
            <a:r>
              <a:rPr lang="en-US" sz="700" dirty="0">
                <a:latin typeface="Consolas" panose="020B0609020204030204" pitchFamily="49" charset="0"/>
                <a:cs typeface="Consolas" panose="020B0609020204030204" pitchFamily="49" charset="0"/>
              </a:rPr>
              <a:t>];</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int</a:t>
            </a:r>
            <a:r>
              <a:rPr lang="en-US"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intDepth</a:t>
            </a:r>
            <a:r>
              <a:rPr lang="en-US" sz="700" dirty="0">
                <a:latin typeface="Consolas" panose="020B0609020204030204" pitchFamily="49" charset="0"/>
                <a:cs typeface="Consolas" panose="020B0609020204030204" pitchFamily="49" charset="0"/>
              </a:rPr>
              <a:t> = ( </a:t>
            </a:r>
            <a:r>
              <a:rPr lang="en-US" sz="700" dirty="0" err="1">
                <a:latin typeface="Consolas" panose="020B0609020204030204" pitchFamily="49" charset="0"/>
                <a:cs typeface="Consolas" panose="020B0609020204030204" pitchFamily="49" charset="0"/>
              </a:rPr>
              <a:t>encodedDepth</a:t>
            </a:r>
            <a:r>
              <a:rPr lang="en-US" sz="700" dirty="0">
                <a:latin typeface="Consolas" panose="020B0609020204030204" pitchFamily="49" charset="0"/>
                <a:cs typeface="Consolas" panose="020B0609020204030204" pitchFamily="49" charset="0"/>
              </a:rPr>
              <a:t>[</a:t>
            </a:r>
            <a:r>
              <a:rPr lang="en-US" sz="700" dirty="0" err="1">
                <a:latin typeface="Consolas" panose="020B0609020204030204" pitchFamily="49" charset="0"/>
                <a:cs typeface="Consolas" panose="020B0609020204030204" pitchFamily="49" charset="0"/>
              </a:rPr>
              <a:t>currIndex</a:t>
            </a:r>
            <a:r>
              <a:rPr lang="en-US" sz="700" dirty="0">
                <a:latin typeface="Consolas" panose="020B0609020204030204" pitchFamily="49" charset="0"/>
                <a:cs typeface="Consolas" panose="020B0609020204030204" pitchFamily="49" charset="0"/>
              </a:rPr>
              <a:t> / 4] &gt;&gt; ( (</a:t>
            </a:r>
            <a:r>
              <a:rPr lang="pl-PL" sz="700" dirty="0">
                <a:latin typeface="Consolas" panose="020B0609020204030204" pitchFamily="49" charset="0"/>
                <a:cs typeface="Consolas" panose="020B0609020204030204" pitchFamily="49" charset="0"/>
              </a:rPr>
              <a:t> </a:t>
            </a:r>
            <a:r>
              <a:rPr lang="en-US" sz="700" dirty="0" err="1">
                <a:latin typeface="Consolas" panose="020B0609020204030204" pitchFamily="49" charset="0"/>
                <a:cs typeface="Consolas" panose="020B0609020204030204" pitchFamily="49" charset="0"/>
              </a:rPr>
              <a:t>currIndex</a:t>
            </a:r>
            <a:r>
              <a:rPr lang="en-US" sz="700" dirty="0">
                <a:latin typeface="Consolas" panose="020B0609020204030204" pitchFamily="49" charset="0"/>
                <a:cs typeface="Consolas" panose="020B0609020204030204" pitchFamily="49" charset="0"/>
              </a:rPr>
              <a:t> % 4</a:t>
            </a: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 * 8 ) ) &amp; 0xFF;</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float depth = (float)</a:t>
            </a:r>
            <a:r>
              <a:rPr lang="en-US" sz="700" dirty="0" err="1">
                <a:latin typeface="Consolas" panose="020B0609020204030204" pitchFamily="49" charset="0"/>
                <a:cs typeface="Consolas" panose="020B0609020204030204" pitchFamily="49" charset="0"/>
              </a:rPr>
              <a:t>intDepth</a:t>
            </a:r>
            <a:r>
              <a:rPr lang="en-US" sz="700" dirty="0">
                <a:latin typeface="Consolas" panose="020B0609020204030204" pitchFamily="49" charset="0"/>
                <a:cs typeface="Consolas" panose="020B0609020204030204" pitchFamily="49" charset="0"/>
              </a:rPr>
              <a:t> / 255.0f;</a:t>
            </a:r>
          </a:p>
          <a:p>
            <a:pPr marL="0" indent="0" defTabSz="457200">
              <a:lnSpc>
                <a:spcPct val="100000"/>
              </a:lnSpc>
              <a:spcBef>
                <a:spcPts val="0"/>
              </a:spcBef>
              <a:buNone/>
              <a:tabLst>
                <a:tab pos="457200" algn="l"/>
                <a:tab pos="914400" algn="l"/>
              </a:tabLst>
            </a:pPr>
            <a:endParaRPr lang="en-US" sz="700" dirty="0">
              <a:latin typeface="Consolas" panose="020B0609020204030204" pitchFamily="49" charset="0"/>
              <a:cs typeface="Consolas" panose="020B0609020204030204" pitchFamily="49" charset="0"/>
            </a:endParaRP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result += </a:t>
            </a:r>
            <a:r>
              <a:rPr lang="en-US" sz="700" dirty="0" err="1">
                <a:latin typeface="Consolas" panose="020B0609020204030204" pitchFamily="49" charset="0"/>
                <a:cs typeface="Consolas" panose="020B0609020204030204" pitchFamily="49" charset="0"/>
              </a:rPr>
              <a:t>sampleBary</a:t>
            </a:r>
            <a:r>
              <a:rPr lang="en-US" sz="700" dirty="0">
                <a:latin typeface="Consolas" panose="020B0609020204030204" pitchFamily="49" charset="0"/>
                <a:cs typeface="Consolas" panose="020B0609020204030204" pitchFamily="49" charset="0"/>
              </a:rPr>
              <a:t>[</a:t>
            </a:r>
            <a:r>
              <a:rPr lang="en-US" sz="700" dirty="0" err="1">
                <a:latin typeface="Consolas" panose="020B0609020204030204" pitchFamily="49" charset="0"/>
                <a:cs typeface="Consolas" panose="020B0609020204030204" pitchFamily="49" charset="0"/>
              </a:rPr>
              <a:t>i</a:t>
            </a:r>
            <a:r>
              <a:rPr lang="en-US" sz="700" dirty="0">
                <a:latin typeface="Consolas" panose="020B0609020204030204" pitchFamily="49" charset="0"/>
                <a:cs typeface="Consolas" panose="020B0609020204030204" pitchFamily="49" charset="0"/>
              </a:rPr>
              <a:t>] * depth;</a:t>
            </a: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a:t>
            </a:r>
          </a:p>
          <a:p>
            <a:pPr marL="0" indent="0" defTabSz="457200">
              <a:lnSpc>
                <a:spcPct val="100000"/>
              </a:lnSpc>
              <a:spcBef>
                <a:spcPts val="0"/>
              </a:spcBef>
              <a:buNone/>
              <a:tabLst>
                <a:tab pos="457200" algn="l"/>
                <a:tab pos="914400" algn="l"/>
              </a:tabLst>
            </a:pPr>
            <a:endParaRPr lang="en-US" sz="700" dirty="0">
              <a:latin typeface="Consolas" panose="020B0609020204030204" pitchFamily="49" charset="0"/>
              <a:cs typeface="Consolas" panose="020B0609020204030204" pitchFamily="49" charset="0"/>
            </a:endParaRPr>
          </a:p>
          <a:p>
            <a:pPr marL="0" indent="0" defTabSz="457200">
              <a:lnSpc>
                <a:spcPct val="100000"/>
              </a:lnSpc>
              <a:spcBef>
                <a:spcPts val="0"/>
              </a:spcBef>
              <a:buNone/>
              <a:tabLst>
                <a:tab pos="457200" algn="l"/>
                <a:tab pos="914400" algn="l"/>
              </a:tabLst>
            </a:pPr>
            <a:r>
              <a:rPr lang="pl-PL" sz="700" dirty="0">
                <a:latin typeface="Consolas" panose="020B0609020204030204" pitchFamily="49" charset="0"/>
                <a:cs typeface="Consolas" panose="020B0609020204030204" pitchFamily="49" charset="0"/>
              </a:rPr>
              <a:t>	</a:t>
            </a:r>
            <a:r>
              <a:rPr lang="en-US" sz="700" dirty="0">
                <a:latin typeface="Consolas" panose="020B0609020204030204" pitchFamily="49" charset="0"/>
                <a:cs typeface="Consolas" panose="020B0609020204030204" pitchFamily="49" charset="0"/>
              </a:rPr>
              <a:t>return result;</a:t>
            </a:r>
          </a:p>
          <a:p>
            <a:pPr marL="0" indent="0" defTabSz="457200">
              <a:lnSpc>
                <a:spcPct val="100000"/>
              </a:lnSpc>
              <a:spcBef>
                <a:spcPts val="0"/>
              </a:spcBef>
              <a:buNone/>
              <a:tabLst>
                <a:tab pos="457200" algn="l"/>
                <a:tab pos="914400" algn="l"/>
              </a:tabLst>
            </a:pPr>
            <a:r>
              <a:rPr lang="en-US" sz="700"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839008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INDIRECT LIGHTING</a:t>
            </a:r>
            <a:endParaRPr lang="en-U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0" y="1188720"/>
            <a:ext cx="9265918" cy="52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18466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LIGHT GRID RUNTIME</a:t>
            </a:r>
            <a:endParaRPr lang="en-US" dirty="0"/>
          </a:p>
        </p:txBody>
      </p:sp>
      <p:sp>
        <p:nvSpPr>
          <p:cNvPr id="3" name="Content Placeholder 2"/>
          <p:cNvSpPr>
            <a:spLocks noGrp="1"/>
          </p:cNvSpPr>
          <p:nvPr>
            <p:ph idx="1"/>
          </p:nvPr>
        </p:nvSpPr>
        <p:spPr/>
        <p:txBody>
          <a:bodyPr/>
          <a:lstStyle/>
          <a:p>
            <a:r>
              <a:rPr lang="pl-PL" dirty="0"/>
              <a:t>Simple async jobs looks up lighting in the light grid</a:t>
            </a:r>
          </a:p>
          <a:p>
            <a:r>
              <a:rPr lang="pl-PL" dirty="0"/>
              <a:t>Bootstrap tetrahedron search with:</a:t>
            </a:r>
          </a:p>
          <a:p>
            <a:pPr lvl="1"/>
            <a:r>
              <a:rPr lang="pl-PL" dirty="0"/>
              <a:t>tetrahedron used in previous frame</a:t>
            </a:r>
          </a:p>
          <a:p>
            <a:pPr lvl="1"/>
            <a:r>
              <a:rPr lang="pl-PL" dirty="0"/>
              <a:t>voxel tree – piggyback on structure used for other purpose – add a good starting tet to each node</a:t>
            </a:r>
          </a:p>
          <a:p>
            <a:r>
              <a:rPr lang="pl-PL" dirty="0"/>
              <a:t>Walk across tets until all barycentrics are in [0..1]</a:t>
            </a:r>
          </a:p>
          <a:p>
            <a:pPr lvl="1"/>
            <a:r>
              <a:rPr lang="pl-PL" dirty="0"/>
              <a:t>otherwise move in the most negative direction </a:t>
            </a:r>
          </a:p>
          <a:p>
            <a:pPr lvl="1"/>
            <a:r>
              <a:rPr lang="pl-PL" dirty="0"/>
              <a:t>see [Cupisz</a:t>
            </a:r>
            <a:r>
              <a:rPr lang="en-US" dirty="0"/>
              <a:t>12</a:t>
            </a:r>
            <a:r>
              <a:rPr lang="pl-PL" dirty="0"/>
              <a:t>] for details</a:t>
            </a:r>
          </a:p>
          <a:p>
            <a:r>
              <a:rPr lang="pl-PL" dirty="0"/>
              <a:t>Grab the probes, compute interpolation weights, mask by visibility if needed, interpolate, write out</a:t>
            </a:r>
            <a:endParaRPr lang="en-US" dirty="0"/>
          </a:p>
        </p:txBody>
      </p:sp>
    </p:spTree>
    <p:extLst>
      <p:ext uri="{BB962C8B-B14F-4D97-AF65-F5344CB8AC3E}">
        <p14:creationId xmlns:p14="http://schemas.microsoft.com/office/powerpoint/2010/main" val="3720291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LIGHT GRID RUNTIME</a:t>
            </a:r>
            <a:endParaRPr lang="en-US" dirty="0"/>
          </a:p>
        </p:txBody>
      </p:sp>
      <p:sp>
        <p:nvSpPr>
          <p:cNvPr id="3" name="Content Placeholder 2"/>
          <p:cNvSpPr>
            <a:spLocks noGrp="1"/>
          </p:cNvSpPr>
          <p:nvPr>
            <p:ph idx="1"/>
          </p:nvPr>
        </p:nvSpPr>
        <p:spPr/>
        <p:txBody>
          <a:bodyPr/>
          <a:lstStyle/>
          <a:p>
            <a:r>
              <a:rPr lang="pl-PL" dirty="0"/>
              <a:t>Ended up adding slight temporal filtering of sampled lighting</a:t>
            </a:r>
          </a:p>
          <a:p>
            <a:pPr lvl="1"/>
            <a:r>
              <a:rPr lang="pl-PL" dirty="0"/>
              <a:t>Smooths lighting for fast moving objects</a:t>
            </a:r>
          </a:p>
          <a:p>
            <a:r>
              <a:rPr lang="pl-PL" dirty="0"/>
              <a:t>Total of ~100k probes/level</a:t>
            </a:r>
          </a:p>
          <a:p>
            <a:pPr lvl="1"/>
            <a:r>
              <a:rPr lang="pl-PL" dirty="0"/>
              <a:t>~60 MB for all the data</a:t>
            </a:r>
          </a:p>
          <a:p>
            <a:r>
              <a:rPr lang="pl-PL" dirty="0"/>
              <a:t>All the lookups take ~0.2-0.4ms</a:t>
            </a:r>
          </a:p>
          <a:p>
            <a:pPr lvl="1"/>
            <a:r>
              <a:rPr lang="pl-PL" dirty="0"/>
              <a:t>But it’s only a handful of wavefronts</a:t>
            </a:r>
          </a:p>
          <a:p>
            <a:pPr lvl="1"/>
            <a:r>
              <a:rPr lang="pl-PL" dirty="0"/>
              <a:t>They just hide somewhere in the early part of the frame</a:t>
            </a:r>
          </a:p>
        </p:txBody>
      </p:sp>
    </p:spTree>
    <p:extLst>
      <p:ext uri="{BB962C8B-B14F-4D97-AF65-F5344CB8AC3E}">
        <p14:creationId xmlns:p14="http://schemas.microsoft.com/office/powerpoint/2010/main" val="357290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0784-1BED-447F-9EEE-D4482EAA6DA5}"/>
              </a:ext>
            </a:extLst>
          </p:cNvPr>
          <p:cNvSpPr>
            <a:spLocks noGrp="1"/>
          </p:cNvSpPr>
          <p:nvPr>
            <p:ph type="title"/>
          </p:nvPr>
        </p:nvSpPr>
        <p:spPr/>
        <p:txBody>
          <a:bodyPr/>
          <a:lstStyle/>
          <a:p>
            <a:r>
              <a:rPr lang="en-US" dirty="0"/>
              <a:t>Baking</a:t>
            </a:r>
          </a:p>
        </p:txBody>
      </p:sp>
      <p:sp>
        <p:nvSpPr>
          <p:cNvPr id="3" name="Text Placeholder 2">
            <a:extLst>
              <a:ext uri="{FF2B5EF4-FFF2-40B4-BE49-F238E27FC236}">
                <a16:creationId xmlns:a16="http://schemas.microsoft.com/office/drawing/2014/main" id="{66F10000-FA01-4A1D-821F-7D39113710B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163373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2EC0ED-033A-470C-B83C-A7DDF8F7C9F7}"/>
              </a:ext>
            </a:extLst>
          </p:cNvPr>
          <p:cNvSpPr>
            <a:spLocks noGrp="1"/>
          </p:cNvSpPr>
          <p:nvPr>
            <p:ph type="title"/>
          </p:nvPr>
        </p:nvSpPr>
        <p:spPr/>
        <p:txBody>
          <a:bodyPr>
            <a:normAutofit fontScale="90000"/>
          </a:bodyPr>
          <a:lstStyle/>
          <a:p>
            <a:r>
              <a:rPr lang="en-US" dirty="0"/>
              <a:t>General baking</a:t>
            </a:r>
          </a:p>
        </p:txBody>
      </p:sp>
      <p:sp>
        <p:nvSpPr>
          <p:cNvPr id="5" name="Content Placeholder 4">
            <a:extLst>
              <a:ext uri="{FF2B5EF4-FFF2-40B4-BE49-F238E27FC236}">
                <a16:creationId xmlns:a16="http://schemas.microsoft.com/office/drawing/2014/main" id="{5A8E41FA-9E33-43CC-9E54-AD52BF7C748C}"/>
              </a:ext>
            </a:extLst>
          </p:cNvPr>
          <p:cNvSpPr>
            <a:spLocks noGrp="1"/>
          </p:cNvSpPr>
          <p:nvPr>
            <p:ph idx="1"/>
          </p:nvPr>
        </p:nvSpPr>
        <p:spPr/>
        <p:txBody>
          <a:bodyPr/>
          <a:lstStyle/>
          <a:p>
            <a:r>
              <a:rPr lang="en-US" dirty="0"/>
              <a:t>Standard-</a:t>
            </a:r>
            <a:r>
              <a:rPr lang="en-US" dirty="0" err="1"/>
              <a:t>ish</a:t>
            </a:r>
            <a:r>
              <a:rPr lang="en-US" dirty="0"/>
              <a:t> baking algorithms (</a:t>
            </a:r>
            <a:r>
              <a:rPr lang="en-US" dirty="0" err="1"/>
              <a:t>Embree</a:t>
            </a:r>
            <a:r>
              <a:rPr lang="en-US" dirty="0"/>
              <a:t> for RT)</a:t>
            </a:r>
          </a:p>
          <a:p>
            <a:r>
              <a:rPr lang="en-US" dirty="0"/>
              <a:t>Decouple indirect from self-vis for vertex bake</a:t>
            </a:r>
          </a:p>
          <a:p>
            <a:r>
              <a:rPr lang="en-US" dirty="0"/>
              <a:t>Support emissive/point/line lights</a:t>
            </a:r>
          </a:p>
          <a:p>
            <a:r>
              <a:rPr lang="en-US" dirty="0"/>
              <a:t>Validation + in-painting for “stuff jammed in stuff”</a:t>
            </a:r>
          </a:p>
          <a:p>
            <a:r>
              <a:rPr lang="en-US" dirty="0"/>
              <a:t>De-noising</a:t>
            </a:r>
          </a:p>
          <a:p>
            <a:r>
              <a:rPr lang="en-US" dirty="0"/>
              <a:t>Non-lightmapped objects bounce light via probes</a:t>
            </a:r>
          </a:p>
          <a:p>
            <a:r>
              <a:rPr lang="en-US" dirty="0"/>
              <a:t>Seam solving for charts</a:t>
            </a:r>
          </a:p>
          <a:p>
            <a:r>
              <a:rPr lang="en-US" dirty="0"/>
              <a:t>…</a:t>
            </a:r>
          </a:p>
          <a:p>
            <a:endParaRPr lang="en-US" dirty="0"/>
          </a:p>
        </p:txBody>
      </p:sp>
    </p:spTree>
    <p:extLst>
      <p:ext uri="{BB962C8B-B14F-4D97-AF65-F5344CB8AC3E}">
        <p14:creationId xmlns:p14="http://schemas.microsoft.com/office/powerpoint/2010/main" val="1979875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B68C52-B494-4552-88EB-B6B6F1B7D852}"/>
              </a:ext>
            </a:extLst>
          </p:cNvPr>
          <p:cNvSpPr>
            <a:spLocks noGrp="1"/>
          </p:cNvSpPr>
          <p:nvPr>
            <p:ph type="title"/>
          </p:nvPr>
        </p:nvSpPr>
        <p:spPr/>
        <p:txBody>
          <a:bodyPr>
            <a:normAutofit fontScale="90000"/>
          </a:bodyPr>
          <a:lstStyle/>
          <a:p>
            <a:r>
              <a:rPr lang="en-US" dirty="0"/>
              <a:t>Hemispherical basis</a:t>
            </a:r>
          </a:p>
        </p:txBody>
      </p:sp>
      <p:sp>
        <p:nvSpPr>
          <p:cNvPr id="4" name="Content Placeholder 3">
            <a:extLst>
              <a:ext uri="{FF2B5EF4-FFF2-40B4-BE49-F238E27FC236}">
                <a16:creationId xmlns:a16="http://schemas.microsoft.com/office/drawing/2014/main" id="{7E67AB5A-6526-4632-A7DF-E28D37811F4D}"/>
              </a:ext>
            </a:extLst>
          </p:cNvPr>
          <p:cNvSpPr>
            <a:spLocks noGrp="1"/>
          </p:cNvSpPr>
          <p:nvPr>
            <p:ph idx="1"/>
          </p:nvPr>
        </p:nvSpPr>
        <p:spPr/>
        <p:txBody>
          <a:bodyPr/>
          <a:lstStyle/>
          <a:p>
            <a:r>
              <a:rPr lang="en-US" dirty="0"/>
              <a:t>Quadratic SH is over-kill</a:t>
            </a:r>
          </a:p>
          <a:p>
            <a:r>
              <a:rPr lang="en-US" dirty="0"/>
              <a:t>Ambient Cube [McTaggart04]</a:t>
            </a:r>
          </a:p>
          <a:p>
            <a:pPr lvl="1"/>
            <a:r>
              <a:rPr lang="en-US" dirty="0"/>
              <a:t>Fast, 3 coefficients, can struggle with seams</a:t>
            </a:r>
          </a:p>
          <a:p>
            <a:r>
              <a:rPr lang="en-US" dirty="0"/>
              <a:t>Decompose SH to ambient and directional light is common</a:t>
            </a:r>
          </a:p>
          <a:p>
            <a:pPr lvl="1"/>
            <a:r>
              <a:rPr lang="en-US" dirty="0"/>
              <a:t>[Chen08][Lazarov13][Iwanicki13]</a:t>
            </a:r>
          </a:p>
          <a:p>
            <a:r>
              <a:rPr lang="en-US" dirty="0"/>
              <a:t>H-Basis (linear SH least squares over hemisphere) [Habel2010]</a:t>
            </a:r>
          </a:p>
          <a:p>
            <a:pPr lvl="1"/>
            <a:r>
              <a:rPr lang="en-US" dirty="0"/>
              <a:t>Better bounce, but less directionality</a:t>
            </a:r>
          </a:p>
          <a:p>
            <a:r>
              <a:rPr lang="en-US" dirty="0"/>
              <a:t>Eigenfunctions from Gramm matrix of SH over hemisphere</a:t>
            </a:r>
          </a:p>
        </p:txBody>
      </p:sp>
    </p:spTree>
    <p:extLst>
      <p:ext uri="{BB962C8B-B14F-4D97-AF65-F5344CB8AC3E}">
        <p14:creationId xmlns:p14="http://schemas.microsoft.com/office/powerpoint/2010/main" val="26864355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41960" y="5768340"/>
            <a:ext cx="585417" cy="369332"/>
          </a:xfrm>
          <a:prstGeom prst="rect">
            <a:avLst/>
          </a:prstGeom>
          <a:noFill/>
        </p:spPr>
        <p:txBody>
          <a:bodyPr wrap="none" rtlCol="0">
            <a:spAutoFit/>
          </a:bodyPr>
          <a:lstStyle/>
          <a:p>
            <a:r>
              <a:rPr lang="en-US" dirty="0">
                <a:solidFill>
                  <a:schemeClr val="bg1"/>
                </a:solidFill>
              </a:rPr>
              <a:t>SH3</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70" t="25333" r="1370" b="1332"/>
          <a:stretch/>
        </p:blipFill>
        <p:spPr>
          <a:xfrm>
            <a:off x="3017520" y="1097280"/>
            <a:ext cx="6492240" cy="5029200"/>
          </a:xfrm>
          <a:prstGeom prst="rect">
            <a:avLst/>
          </a:prstGeom>
        </p:spPr>
      </p:pic>
    </p:spTree>
    <p:extLst>
      <p:ext uri="{BB962C8B-B14F-4D97-AF65-F5344CB8AC3E}">
        <p14:creationId xmlns:p14="http://schemas.microsoft.com/office/powerpoint/2010/main" val="1095624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960" y="5768340"/>
            <a:ext cx="684803" cy="369332"/>
          </a:xfrm>
          <a:prstGeom prst="rect">
            <a:avLst/>
          </a:prstGeom>
          <a:noFill/>
        </p:spPr>
        <p:txBody>
          <a:bodyPr wrap="none" rtlCol="0">
            <a:spAutoFit/>
          </a:bodyPr>
          <a:lstStyle/>
          <a:p>
            <a:r>
              <a:rPr lang="en-US" dirty="0">
                <a:solidFill>
                  <a:schemeClr val="bg1"/>
                </a:solidFill>
              </a:rPr>
              <a:t>AHD</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70" t="25334" r="1370" b="1333"/>
          <a:stretch/>
        </p:blipFill>
        <p:spPr>
          <a:xfrm>
            <a:off x="3017520" y="1097280"/>
            <a:ext cx="6492240" cy="5029200"/>
          </a:xfrm>
          <a:prstGeom prst="rect">
            <a:avLst/>
          </a:prstGeom>
        </p:spPr>
      </p:pic>
    </p:spTree>
    <p:extLst>
      <p:ext uri="{BB962C8B-B14F-4D97-AF65-F5344CB8AC3E}">
        <p14:creationId xmlns:p14="http://schemas.microsoft.com/office/powerpoint/2010/main" val="42716910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960" y="5768340"/>
            <a:ext cx="585417" cy="369332"/>
          </a:xfrm>
          <a:prstGeom prst="rect">
            <a:avLst/>
          </a:prstGeom>
          <a:noFill/>
        </p:spPr>
        <p:txBody>
          <a:bodyPr wrap="none" rtlCol="0">
            <a:spAutoFit/>
          </a:bodyPr>
          <a:lstStyle/>
          <a:p>
            <a:r>
              <a:rPr lang="en-US" dirty="0">
                <a:solidFill>
                  <a:schemeClr val="bg1"/>
                </a:solidFill>
              </a:rPr>
              <a:t>SH2</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69" t="25333" r="1369" b="1332"/>
          <a:stretch/>
        </p:blipFill>
        <p:spPr>
          <a:xfrm>
            <a:off x="3017520" y="1097280"/>
            <a:ext cx="6492240" cy="5029200"/>
          </a:xfrm>
          <a:prstGeom prst="rect">
            <a:avLst/>
          </a:prstGeom>
        </p:spPr>
      </p:pic>
    </p:spTree>
    <p:extLst>
      <p:ext uri="{BB962C8B-B14F-4D97-AF65-F5344CB8AC3E}">
        <p14:creationId xmlns:p14="http://schemas.microsoft.com/office/powerpoint/2010/main" val="28783502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960" y="5768340"/>
            <a:ext cx="2087431" cy="369332"/>
          </a:xfrm>
          <a:prstGeom prst="rect">
            <a:avLst/>
          </a:prstGeom>
          <a:noFill/>
        </p:spPr>
        <p:txBody>
          <a:bodyPr wrap="none" rtlCol="0">
            <a:spAutoFit/>
          </a:bodyPr>
          <a:lstStyle/>
          <a:p>
            <a:r>
              <a:rPr lang="en-US" dirty="0" err="1">
                <a:solidFill>
                  <a:schemeClr val="bg1"/>
                </a:solidFill>
              </a:rPr>
              <a:t>Hbasis</a:t>
            </a:r>
            <a:r>
              <a:rPr lang="en-US" dirty="0">
                <a:solidFill>
                  <a:schemeClr val="bg1"/>
                </a:solidFill>
              </a:rPr>
              <a:t> (SH2Hemi)</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69" t="25333" r="1369" b="1332"/>
          <a:stretch/>
        </p:blipFill>
        <p:spPr>
          <a:xfrm>
            <a:off x="3017520" y="1097280"/>
            <a:ext cx="6492240" cy="5029200"/>
          </a:xfrm>
          <a:prstGeom prst="rect">
            <a:avLst/>
          </a:prstGeom>
        </p:spPr>
      </p:pic>
    </p:spTree>
    <p:extLst>
      <p:ext uri="{BB962C8B-B14F-4D97-AF65-F5344CB8AC3E}">
        <p14:creationId xmlns:p14="http://schemas.microsoft.com/office/powerpoint/2010/main" val="7467793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960" y="5768340"/>
            <a:ext cx="2348720" cy="369332"/>
          </a:xfrm>
          <a:prstGeom prst="rect">
            <a:avLst/>
          </a:prstGeom>
          <a:noFill/>
        </p:spPr>
        <p:txBody>
          <a:bodyPr wrap="none" rtlCol="0">
            <a:spAutoFit/>
          </a:bodyPr>
          <a:lstStyle/>
          <a:p>
            <a:r>
              <a:rPr lang="en-US" dirty="0" err="1">
                <a:solidFill>
                  <a:schemeClr val="bg1"/>
                </a:solidFill>
              </a:rPr>
              <a:t>Hbasis</a:t>
            </a:r>
            <a:r>
              <a:rPr lang="en-US" dirty="0">
                <a:solidFill>
                  <a:schemeClr val="bg1"/>
                </a:solidFill>
              </a:rPr>
              <a:t> (</a:t>
            </a:r>
            <a:r>
              <a:rPr lang="en-US" dirty="0" err="1">
                <a:solidFill>
                  <a:schemeClr val="bg1"/>
                </a:solidFill>
              </a:rPr>
              <a:t>NoWindow</a:t>
            </a:r>
            <a:r>
              <a:rPr lang="en-US" dirty="0">
                <a:solidFill>
                  <a:schemeClr val="bg1"/>
                </a:solidFill>
              </a:rPr>
              <a: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69" t="25333" r="1369" b="1332"/>
          <a:stretch/>
        </p:blipFill>
        <p:spPr>
          <a:xfrm>
            <a:off x="3017520" y="1097280"/>
            <a:ext cx="6492240" cy="5029200"/>
          </a:xfrm>
          <a:prstGeom prst="rect">
            <a:avLst/>
          </a:prstGeom>
        </p:spPr>
      </p:pic>
    </p:spTree>
    <p:extLst>
      <p:ext uri="{BB962C8B-B14F-4D97-AF65-F5344CB8AC3E}">
        <p14:creationId xmlns:p14="http://schemas.microsoft.com/office/powerpoint/2010/main" val="3376300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Lightmapped geometry</a:t>
            </a:r>
            <a:endParaRPr lang="en-US"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0" y="1188720"/>
            <a:ext cx="9265920" cy="52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15287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960" y="5768340"/>
            <a:ext cx="2087431" cy="369332"/>
          </a:xfrm>
          <a:prstGeom prst="rect">
            <a:avLst/>
          </a:prstGeom>
          <a:noFill/>
        </p:spPr>
        <p:txBody>
          <a:bodyPr wrap="none" rtlCol="0">
            <a:spAutoFit/>
          </a:bodyPr>
          <a:lstStyle/>
          <a:p>
            <a:r>
              <a:rPr lang="en-US" dirty="0" err="1">
                <a:solidFill>
                  <a:schemeClr val="bg1"/>
                </a:solidFill>
              </a:rPr>
              <a:t>Hbasis</a:t>
            </a:r>
            <a:r>
              <a:rPr lang="en-US" dirty="0">
                <a:solidFill>
                  <a:schemeClr val="bg1"/>
                </a:solidFill>
              </a:rPr>
              <a:t> (SH2Hemi)</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69" t="25333" r="1369" b="1332"/>
          <a:stretch/>
        </p:blipFill>
        <p:spPr>
          <a:xfrm>
            <a:off x="3017520" y="1097280"/>
            <a:ext cx="6492240" cy="5029200"/>
          </a:xfrm>
          <a:prstGeom prst="rect">
            <a:avLst/>
          </a:prstGeom>
        </p:spPr>
      </p:pic>
    </p:spTree>
    <p:extLst>
      <p:ext uri="{BB962C8B-B14F-4D97-AF65-F5344CB8AC3E}">
        <p14:creationId xmlns:p14="http://schemas.microsoft.com/office/powerpoint/2010/main" val="7977980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960" y="5768340"/>
            <a:ext cx="684803" cy="369332"/>
          </a:xfrm>
          <a:prstGeom prst="rect">
            <a:avLst/>
          </a:prstGeom>
          <a:noFill/>
        </p:spPr>
        <p:txBody>
          <a:bodyPr wrap="none" rtlCol="0">
            <a:spAutoFit/>
          </a:bodyPr>
          <a:lstStyle/>
          <a:p>
            <a:r>
              <a:rPr lang="en-US" dirty="0">
                <a:solidFill>
                  <a:schemeClr val="bg1"/>
                </a:solidFill>
              </a:rPr>
              <a:t>AHD</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69" t="25333" r="1369" b="1332"/>
          <a:stretch/>
        </p:blipFill>
        <p:spPr>
          <a:xfrm>
            <a:off x="3017520" y="1097280"/>
            <a:ext cx="6492240" cy="5029200"/>
          </a:xfrm>
          <a:prstGeom prst="rect">
            <a:avLst/>
          </a:prstGeom>
        </p:spPr>
      </p:pic>
    </p:spTree>
    <p:extLst>
      <p:ext uri="{BB962C8B-B14F-4D97-AF65-F5344CB8AC3E}">
        <p14:creationId xmlns:p14="http://schemas.microsoft.com/office/powerpoint/2010/main" val="22380869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960" y="5768340"/>
            <a:ext cx="930063" cy="369332"/>
          </a:xfrm>
          <a:prstGeom prst="rect">
            <a:avLst/>
          </a:prstGeom>
          <a:noFill/>
        </p:spPr>
        <p:txBody>
          <a:bodyPr wrap="none" rtlCol="0">
            <a:spAutoFit/>
          </a:bodyPr>
          <a:lstStyle/>
          <a:p>
            <a:r>
              <a:rPr lang="en-US" dirty="0">
                <a:solidFill>
                  <a:schemeClr val="bg1"/>
                </a:solidFill>
              </a:rPr>
              <a:t>Eigen3</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69" t="25333" r="1369" b="1332"/>
          <a:stretch/>
        </p:blipFill>
        <p:spPr>
          <a:xfrm>
            <a:off x="3017520" y="1097280"/>
            <a:ext cx="6492240" cy="5029200"/>
          </a:xfrm>
          <a:prstGeom prst="rect">
            <a:avLst/>
          </a:prstGeom>
        </p:spPr>
      </p:pic>
    </p:spTree>
    <p:extLst>
      <p:ext uri="{BB962C8B-B14F-4D97-AF65-F5344CB8AC3E}">
        <p14:creationId xmlns:p14="http://schemas.microsoft.com/office/powerpoint/2010/main" val="23615910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960" y="5768340"/>
            <a:ext cx="930063" cy="369332"/>
          </a:xfrm>
          <a:prstGeom prst="rect">
            <a:avLst/>
          </a:prstGeom>
          <a:noFill/>
        </p:spPr>
        <p:txBody>
          <a:bodyPr wrap="none" rtlCol="0">
            <a:spAutoFit/>
          </a:bodyPr>
          <a:lstStyle/>
          <a:p>
            <a:r>
              <a:rPr lang="en-US" dirty="0">
                <a:solidFill>
                  <a:schemeClr val="bg1"/>
                </a:solidFill>
              </a:rPr>
              <a:t>Eigen4</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69" t="25333" r="1369" b="1332"/>
          <a:stretch/>
        </p:blipFill>
        <p:spPr>
          <a:xfrm>
            <a:off x="3017520" y="1097280"/>
            <a:ext cx="6492240" cy="5029200"/>
          </a:xfrm>
          <a:prstGeom prst="rect">
            <a:avLst/>
          </a:prstGeom>
        </p:spPr>
      </p:pic>
    </p:spTree>
    <p:extLst>
      <p:ext uri="{BB962C8B-B14F-4D97-AF65-F5344CB8AC3E}">
        <p14:creationId xmlns:p14="http://schemas.microsoft.com/office/powerpoint/2010/main" val="40559310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960" y="5768340"/>
            <a:ext cx="684803" cy="369332"/>
          </a:xfrm>
          <a:prstGeom prst="rect">
            <a:avLst/>
          </a:prstGeom>
          <a:noFill/>
        </p:spPr>
        <p:txBody>
          <a:bodyPr wrap="none" rtlCol="0">
            <a:spAutoFit/>
          </a:bodyPr>
          <a:lstStyle/>
          <a:p>
            <a:r>
              <a:rPr lang="en-US" dirty="0">
                <a:solidFill>
                  <a:schemeClr val="bg1"/>
                </a:solidFill>
              </a:rPr>
              <a:t>AHD</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69" t="25333" r="1369" b="1332"/>
          <a:stretch/>
        </p:blipFill>
        <p:spPr>
          <a:xfrm>
            <a:off x="3017520" y="1097280"/>
            <a:ext cx="6492240" cy="5029200"/>
          </a:xfrm>
          <a:prstGeom prst="rect">
            <a:avLst/>
          </a:prstGeom>
        </p:spPr>
      </p:pic>
    </p:spTree>
    <p:extLst>
      <p:ext uri="{BB962C8B-B14F-4D97-AF65-F5344CB8AC3E}">
        <p14:creationId xmlns:p14="http://schemas.microsoft.com/office/powerpoint/2010/main" val="31703327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PROJECTION FROM SH to AHD</a:t>
            </a:r>
            <a:endParaRPr lang="en-US" dirty="0"/>
          </a:p>
        </p:txBody>
      </p:sp>
      <p:sp>
        <p:nvSpPr>
          <p:cNvPr id="3" name="Content Placeholder 2"/>
          <p:cNvSpPr>
            <a:spLocks noGrp="1"/>
          </p:cNvSpPr>
          <p:nvPr>
            <p:ph idx="1"/>
          </p:nvPr>
        </p:nvSpPr>
        <p:spPr/>
        <p:txBody>
          <a:bodyPr/>
          <a:lstStyle/>
          <a:p>
            <a:r>
              <a:rPr lang="pl-PL" dirty="0"/>
              <a:t>Two options:</a:t>
            </a:r>
          </a:p>
          <a:p>
            <a:pPr lvl="1"/>
            <a:r>
              <a:rPr lang="pl-PL" dirty="0"/>
              <a:t>Simple least-squares fit - for use in shader</a:t>
            </a:r>
          </a:p>
          <a:p>
            <a:pPr lvl="2"/>
            <a:r>
              <a:rPr lang="pl-PL" dirty="0"/>
              <a:t>SH optimal linear direction – D</a:t>
            </a:r>
          </a:p>
          <a:p>
            <a:pPr lvl="1"/>
            <a:r>
              <a:rPr lang="pl-PL" dirty="0"/>
              <a:t>More fancy solve for the bake time</a:t>
            </a:r>
          </a:p>
          <a:p>
            <a:pPr lvl="2"/>
            <a:r>
              <a:rPr lang="pl-PL" dirty="0"/>
              <a:t>Constrained fit of A/H</a:t>
            </a:r>
            <a:endParaRPr lang="en-US" dirty="0"/>
          </a:p>
          <a:p>
            <a:pPr lvl="2"/>
            <a:endParaRPr lang="en-US" dirty="0"/>
          </a:p>
          <a:p>
            <a:r>
              <a:rPr lang="en-US" dirty="0"/>
              <a:t>Optionally filter </a:t>
            </a:r>
            <a:r>
              <a:rPr lang="en-US" dirty="0" err="1"/>
              <a:t>hilite</a:t>
            </a:r>
            <a:r>
              <a:rPr lang="en-US" dirty="0"/>
              <a:t> direction before solve</a:t>
            </a:r>
          </a:p>
          <a:p>
            <a:pPr lvl="1"/>
            <a:r>
              <a:rPr lang="en-US" dirty="0"/>
              <a:t>Direct lights or large changes in </a:t>
            </a:r>
            <a:r>
              <a:rPr lang="en-US" dirty="0" err="1"/>
              <a:t>hilite</a:t>
            </a:r>
            <a:r>
              <a:rPr lang="en-US" dirty="0"/>
              <a:t> direction cause interpolation artifacts</a:t>
            </a:r>
            <a:endParaRPr lang="pl-PL" dirty="0"/>
          </a:p>
        </p:txBody>
      </p:sp>
    </p:spTree>
    <p:extLst>
      <p:ext uri="{BB962C8B-B14F-4D97-AF65-F5344CB8AC3E}">
        <p14:creationId xmlns:p14="http://schemas.microsoft.com/office/powerpoint/2010/main" val="41729225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LEAST SQUARES SH TO AHD</a:t>
            </a:r>
            <a:endParaRPr lang="en-US" dirty="0"/>
          </a:p>
        </p:txBody>
      </p:sp>
      <p:pic>
        <p:nvPicPr>
          <p:cNvPr id="20" name="Picture 19"/>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499544" y="1417073"/>
            <a:ext cx="1453082" cy="352383"/>
          </a:xfrm>
          <a:prstGeom prst="rect">
            <a:avLst/>
          </a:prstGeom>
        </p:spPr>
      </p:pic>
      <p:pic>
        <p:nvPicPr>
          <p:cNvPr id="22" name="Picture 21"/>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4301144" y="1417073"/>
            <a:ext cx="3031036" cy="335230"/>
          </a:xfrm>
          <a:prstGeom prst="rect">
            <a:avLst/>
          </a:prstGeom>
        </p:spPr>
      </p:pic>
      <p:sp>
        <p:nvSpPr>
          <p:cNvPr id="24" name="TextBox 23"/>
          <p:cNvSpPr txBox="1"/>
          <p:nvPr/>
        </p:nvSpPr>
        <p:spPr>
          <a:xfrm>
            <a:off x="389471" y="1809887"/>
            <a:ext cx="2626040" cy="276999"/>
          </a:xfrm>
          <a:prstGeom prst="rect">
            <a:avLst/>
          </a:prstGeom>
          <a:noFill/>
        </p:spPr>
        <p:txBody>
          <a:bodyPr wrap="none" rtlCol="0">
            <a:spAutoFit/>
          </a:bodyPr>
          <a:lstStyle/>
          <a:p>
            <a:r>
              <a:rPr lang="pl-PL" sz="1200" dirty="0">
                <a:solidFill>
                  <a:schemeClr val="bg1"/>
                </a:solidFill>
              </a:rPr>
              <a:t>Minimize the squared difference:</a:t>
            </a:r>
            <a:endParaRPr lang="en-US" sz="1200" dirty="0">
              <a:solidFill>
                <a:schemeClr val="bg1"/>
              </a:solidFill>
            </a:endParaRPr>
          </a:p>
        </p:txBody>
      </p:sp>
      <p:sp>
        <p:nvSpPr>
          <p:cNvPr id="31" name="TextBox 30"/>
          <p:cNvSpPr txBox="1"/>
          <p:nvPr/>
        </p:nvSpPr>
        <p:spPr>
          <a:xfrm>
            <a:off x="389470" y="1119853"/>
            <a:ext cx="4622797" cy="276999"/>
          </a:xfrm>
          <a:prstGeom prst="rect">
            <a:avLst/>
          </a:prstGeom>
          <a:noFill/>
        </p:spPr>
        <p:txBody>
          <a:bodyPr wrap="square" rtlCol="0">
            <a:spAutoFit/>
          </a:bodyPr>
          <a:lstStyle/>
          <a:p>
            <a:r>
              <a:rPr lang="pl-PL" sz="1200" dirty="0">
                <a:solidFill>
                  <a:schemeClr val="bg1"/>
                </a:solidFill>
              </a:rPr>
              <a:t>Source as SH (l - light env. convolved with cos):</a:t>
            </a:r>
            <a:endParaRPr lang="en-US" sz="1200" dirty="0">
              <a:solidFill>
                <a:schemeClr val="bg1"/>
              </a:solidFill>
            </a:endParaRPr>
          </a:p>
        </p:txBody>
      </p:sp>
      <p:sp>
        <p:nvSpPr>
          <p:cNvPr id="32" name="TextBox 31"/>
          <p:cNvSpPr txBox="1"/>
          <p:nvPr/>
        </p:nvSpPr>
        <p:spPr>
          <a:xfrm>
            <a:off x="4157203" y="1119853"/>
            <a:ext cx="5686172" cy="276999"/>
          </a:xfrm>
          <a:prstGeom prst="rect">
            <a:avLst/>
          </a:prstGeom>
          <a:noFill/>
        </p:spPr>
        <p:txBody>
          <a:bodyPr wrap="none" rtlCol="0">
            <a:spAutoFit/>
          </a:bodyPr>
          <a:lstStyle/>
          <a:p>
            <a:r>
              <a:rPr lang="pl-PL" sz="1200" dirty="0">
                <a:solidFill>
                  <a:schemeClr val="bg1"/>
                </a:solidFill>
              </a:rPr>
              <a:t>Target as SH (a – ambient light – just DC, b - dir. light convoleved with cos):</a:t>
            </a:r>
            <a:endParaRPr lang="en-US" sz="1200" dirty="0">
              <a:solidFill>
                <a:schemeClr val="bg1"/>
              </a:solidFill>
            </a:endParaRPr>
          </a:p>
        </p:txBody>
      </p:sp>
      <p:pic>
        <p:nvPicPr>
          <p:cNvPr id="26" name="Picture 25"/>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499543" y="2053018"/>
            <a:ext cx="6050803" cy="392199"/>
          </a:xfrm>
          <a:prstGeom prst="rect">
            <a:avLst/>
          </a:prstGeom>
        </p:spPr>
      </p:pic>
      <p:sp>
        <p:nvSpPr>
          <p:cNvPr id="35" name="TextBox 34"/>
          <p:cNvSpPr txBox="1"/>
          <p:nvPr/>
        </p:nvSpPr>
        <p:spPr>
          <a:xfrm>
            <a:off x="389471" y="2519304"/>
            <a:ext cx="3472425" cy="276999"/>
          </a:xfrm>
          <a:prstGeom prst="rect">
            <a:avLst/>
          </a:prstGeom>
          <a:noFill/>
        </p:spPr>
        <p:txBody>
          <a:bodyPr wrap="none" rtlCol="0">
            <a:spAutoFit/>
          </a:bodyPr>
          <a:lstStyle/>
          <a:p>
            <a:r>
              <a:rPr lang="pl-PL" sz="1200" dirty="0">
                <a:solidFill>
                  <a:schemeClr val="bg1"/>
                </a:solidFill>
              </a:rPr>
              <a:t>Partial derivatives w.r.t. degrees of freedom:</a:t>
            </a:r>
            <a:endParaRPr lang="en-US" sz="1200" dirty="0">
              <a:solidFill>
                <a:schemeClr val="bg1"/>
              </a:solidFill>
            </a:endParaRPr>
          </a:p>
        </p:txBody>
      </p:sp>
      <p:pic>
        <p:nvPicPr>
          <p:cNvPr id="27" name="Picture 26"/>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499543" y="2801596"/>
            <a:ext cx="4910657" cy="811318"/>
          </a:xfrm>
          <a:prstGeom prst="rect">
            <a:avLst/>
          </a:prstGeom>
        </p:spPr>
      </p:pic>
      <p:sp>
        <p:nvSpPr>
          <p:cNvPr id="37" name="TextBox 36"/>
          <p:cNvSpPr txBox="1"/>
          <p:nvPr/>
        </p:nvSpPr>
        <p:spPr>
          <a:xfrm>
            <a:off x="389471" y="3736610"/>
            <a:ext cx="3789820" cy="276999"/>
          </a:xfrm>
          <a:prstGeom prst="rect">
            <a:avLst/>
          </a:prstGeom>
          <a:noFill/>
        </p:spPr>
        <p:txBody>
          <a:bodyPr wrap="none" rtlCol="0">
            <a:spAutoFit/>
          </a:bodyPr>
          <a:lstStyle/>
          <a:p>
            <a:r>
              <a:rPr lang="pl-PL" sz="1200" dirty="0">
                <a:solidFill>
                  <a:schemeClr val="bg1"/>
                </a:solidFill>
              </a:rPr>
              <a:t>Simplifying, rearranging, using SH orthonormality:</a:t>
            </a:r>
            <a:endParaRPr lang="en-US" sz="1200" dirty="0">
              <a:solidFill>
                <a:schemeClr val="bg1"/>
              </a:solidFill>
            </a:endParaRPr>
          </a:p>
        </p:txBody>
      </p:sp>
      <p:pic>
        <p:nvPicPr>
          <p:cNvPr id="30" name="Picture 29"/>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499543" y="4022516"/>
            <a:ext cx="3167580" cy="735359"/>
          </a:xfrm>
          <a:prstGeom prst="rect">
            <a:avLst/>
          </a:prstGeom>
        </p:spPr>
      </p:pic>
      <p:sp>
        <p:nvSpPr>
          <p:cNvPr id="41" name="TextBox 40"/>
          <p:cNvSpPr txBox="1"/>
          <p:nvPr/>
        </p:nvSpPr>
        <p:spPr>
          <a:xfrm>
            <a:off x="389471" y="4815572"/>
            <a:ext cx="1643399" cy="276999"/>
          </a:xfrm>
          <a:prstGeom prst="rect">
            <a:avLst/>
          </a:prstGeom>
          <a:noFill/>
        </p:spPr>
        <p:txBody>
          <a:bodyPr wrap="none" rtlCol="0">
            <a:spAutoFit/>
          </a:bodyPr>
          <a:lstStyle/>
          <a:p>
            <a:r>
              <a:rPr lang="pl-PL" sz="1200" dirty="0">
                <a:solidFill>
                  <a:schemeClr val="bg1"/>
                </a:solidFill>
              </a:rPr>
              <a:t>Setting partials to 0:</a:t>
            </a:r>
            <a:endParaRPr lang="en-US" sz="1200" dirty="0">
              <a:solidFill>
                <a:schemeClr val="bg1"/>
              </a:solidFill>
            </a:endParaRPr>
          </a:p>
        </p:txBody>
      </p:sp>
      <p:pic>
        <p:nvPicPr>
          <p:cNvPr id="33" name="Picture 32"/>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499543" y="5129613"/>
            <a:ext cx="2602223" cy="642846"/>
          </a:xfrm>
          <a:prstGeom prst="rect">
            <a:avLst/>
          </a:prstGeom>
        </p:spPr>
      </p:pic>
      <p:pic>
        <p:nvPicPr>
          <p:cNvPr id="34" name="Picture 33"/>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3829048" y="5127664"/>
            <a:ext cx="979688" cy="1080108"/>
          </a:xfrm>
          <a:prstGeom prst="rect">
            <a:avLst/>
          </a:prstGeom>
        </p:spPr>
      </p:pic>
      <p:pic>
        <p:nvPicPr>
          <p:cNvPr id="36" name="Picture 35"/>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tretch>
            <a:fillRect/>
          </a:stretch>
        </p:blipFill>
        <p:spPr>
          <a:xfrm>
            <a:off x="5587108" y="5101037"/>
            <a:ext cx="1462811" cy="554287"/>
          </a:xfrm>
          <a:prstGeom prst="rect">
            <a:avLst/>
          </a:prstGeom>
        </p:spPr>
      </p:pic>
      <p:sp>
        <p:nvSpPr>
          <p:cNvPr id="49" name="Right Arrow 48"/>
          <p:cNvSpPr/>
          <p:nvPr/>
        </p:nvSpPr>
        <p:spPr>
          <a:xfrm>
            <a:off x="5136456" y="5257808"/>
            <a:ext cx="273744" cy="193228"/>
          </a:xfrm>
          <a:prstGeom prst="rightArrow">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ight Arrow 49"/>
          <p:cNvSpPr/>
          <p:nvPr/>
        </p:nvSpPr>
        <p:spPr>
          <a:xfrm>
            <a:off x="3388072" y="5257808"/>
            <a:ext cx="273744" cy="193228"/>
          </a:xfrm>
          <a:prstGeom prst="rightArrow">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custDataLst>
              <p:tags r:id="rId9"/>
            </p:custDataLst>
          </p:nvPr>
        </p:nvPicPr>
        <p:blipFill>
          <a:blip r:embed="rId20" cstate="print">
            <a:extLst>
              <a:ext uri="{28A0092B-C50C-407E-A947-70E740481C1C}">
                <a14:useLocalDpi xmlns:a14="http://schemas.microsoft.com/office/drawing/2010/main" val="0"/>
              </a:ext>
            </a:extLst>
          </a:blip>
          <a:stretch>
            <a:fillRect/>
          </a:stretch>
        </p:blipFill>
        <p:spPr>
          <a:xfrm>
            <a:off x="8863708" y="4964244"/>
            <a:ext cx="1620162" cy="827872"/>
          </a:xfrm>
          <a:prstGeom prst="rect">
            <a:avLst/>
          </a:prstGeom>
        </p:spPr>
      </p:pic>
      <p:sp>
        <p:nvSpPr>
          <p:cNvPr id="53" name="Right Arrow 52"/>
          <p:cNvSpPr/>
          <p:nvPr/>
        </p:nvSpPr>
        <p:spPr>
          <a:xfrm>
            <a:off x="7879656" y="5257808"/>
            <a:ext cx="273744" cy="193228"/>
          </a:xfrm>
          <a:prstGeom prst="rightArrow">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727827" y="4980809"/>
            <a:ext cx="577402" cy="276999"/>
          </a:xfrm>
          <a:prstGeom prst="rect">
            <a:avLst/>
          </a:prstGeom>
          <a:noFill/>
        </p:spPr>
        <p:txBody>
          <a:bodyPr wrap="none" rtlCol="0">
            <a:spAutoFit/>
          </a:bodyPr>
          <a:lstStyle/>
          <a:p>
            <a:r>
              <a:rPr lang="pl-PL" sz="1200" dirty="0">
                <a:solidFill>
                  <a:schemeClr val="bg1"/>
                </a:solidFill>
              </a:rPr>
              <a:t>Solve</a:t>
            </a:r>
            <a:endParaRPr lang="en-US" sz="1200" dirty="0">
              <a:solidFill>
                <a:schemeClr val="bg1"/>
              </a:solidFill>
            </a:endParaRPr>
          </a:p>
        </p:txBody>
      </p:sp>
      <p:sp>
        <p:nvSpPr>
          <p:cNvPr id="55" name="TextBox 54"/>
          <p:cNvSpPr txBox="1"/>
          <p:nvPr/>
        </p:nvSpPr>
        <p:spPr>
          <a:xfrm>
            <a:off x="1447804" y="1052116"/>
            <a:ext cx="186263" cy="338554"/>
          </a:xfrm>
          <a:prstGeom prst="rect">
            <a:avLst/>
          </a:prstGeom>
          <a:noFill/>
        </p:spPr>
        <p:txBody>
          <a:bodyPr wrap="square" rtlCol="0">
            <a:spAutoFit/>
          </a:bodyPr>
          <a:lstStyle/>
          <a:p>
            <a:r>
              <a:rPr lang="pl-PL" sz="1600" dirty="0">
                <a:solidFill>
                  <a:schemeClr val="bg1"/>
                </a:solidFill>
              </a:rPr>
              <a:t>̂</a:t>
            </a:r>
            <a:endParaRPr lang="en-US" sz="1600" dirty="0">
              <a:solidFill>
                <a:schemeClr val="bg1"/>
              </a:solidFill>
            </a:endParaRPr>
          </a:p>
        </p:txBody>
      </p:sp>
      <p:sp>
        <p:nvSpPr>
          <p:cNvPr id="56" name="TextBox 55"/>
          <p:cNvSpPr txBox="1"/>
          <p:nvPr/>
        </p:nvSpPr>
        <p:spPr>
          <a:xfrm>
            <a:off x="7213647" y="1062832"/>
            <a:ext cx="186263" cy="338554"/>
          </a:xfrm>
          <a:prstGeom prst="rect">
            <a:avLst/>
          </a:prstGeom>
          <a:noFill/>
        </p:spPr>
        <p:txBody>
          <a:bodyPr wrap="square" rtlCol="0">
            <a:spAutoFit/>
          </a:bodyPr>
          <a:lstStyle/>
          <a:p>
            <a:r>
              <a:rPr lang="pl-PL" sz="1600" dirty="0">
                <a:solidFill>
                  <a:schemeClr val="bg1"/>
                </a:solidFill>
              </a:rPr>
              <a:t>̂</a:t>
            </a:r>
            <a:endParaRPr lang="en-US" sz="1600" dirty="0">
              <a:solidFill>
                <a:schemeClr val="bg1"/>
              </a:solidFill>
            </a:endParaRPr>
          </a:p>
        </p:txBody>
      </p:sp>
    </p:spTree>
    <p:extLst>
      <p:ext uri="{BB962C8B-B14F-4D97-AF65-F5344CB8AC3E}">
        <p14:creationId xmlns:p14="http://schemas.microsoft.com/office/powerpoint/2010/main" val="13390043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5561D-6D8E-429D-AA94-46438622FA82}"/>
              </a:ext>
            </a:extLst>
          </p:cNvPr>
          <p:cNvSpPr>
            <a:spLocks noGrp="1"/>
          </p:cNvSpPr>
          <p:nvPr>
            <p:ph type="title"/>
          </p:nvPr>
        </p:nvSpPr>
        <p:spPr/>
        <p:txBody>
          <a:bodyPr>
            <a:normAutofit fontScale="90000"/>
          </a:bodyPr>
          <a:lstStyle/>
          <a:p>
            <a:r>
              <a:rPr lang="en-US" dirty="0"/>
              <a:t>AHD projection</a:t>
            </a:r>
          </a:p>
        </p:txBody>
      </p:sp>
      <p:sp>
        <p:nvSpPr>
          <p:cNvPr id="5" name="Content Placeholder 4">
            <a:extLst>
              <a:ext uri="{FF2B5EF4-FFF2-40B4-BE49-F238E27FC236}">
                <a16:creationId xmlns:a16="http://schemas.microsoft.com/office/drawing/2014/main" id="{F817D77E-FC82-4C18-AD15-5C819FCF77D0}"/>
              </a:ext>
            </a:extLst>
          </p:cNvPr>
          <p:cNvSpPr>
            <a:spLocks noGrp="1"/>
          </p:cNvSpPr>
          <p:nvPr>
            <p:ph sz="half" idx="1"/>
          </p:nvPr>
        </p:nvSpPr>
        <p:spPr/>
        <p:txBody>
          <a:bodyPr/>
          <a:lstStyle/>
          <a:p>
            <a:r>
              <a:rPr lang="en-US" dirty="0"/>
              <a:t>A</a:t>
            </a:r>
            <a:r>
              <a:rPr lang="en-US" baseline="-25000" dirty="0"/>
              <a:t>c</a:t>
            </a:r>
            <a:r>
              <a:rPr lang="en-US" dirty="0"/>
              <a:t> + dot(N,H</a:t>
            </a:r>
            <a:r>
              <a:rPr lang="en-US" baseline="-25000" dirty="0"/>
              <a:t>d</a:t>
            </a:r>
            <a:r>
              <a:rPr lang="en-US" dirty="0"/>
              <a:t>) H</a:t>
            </a:r>
            <a:r>
              <a:rPr lang="en-US" baseline="-25000" dirty="0"/>
              <a:t>c</a:t>
            </a:r>
          </a:p>
          <a:p>
            <a:pPr lvl="1"/>
            <a:r>
              <a:rPr lang="en-US" dirty="0"/>
              <a:t>A</a:t>
            </a:r>
            <a:r>
              <a:rPr lang="en-US" baseline="-25000" dirty="0"/>
              <a:t>c</a:t>
            </a:r>
            <a:r>
              <a:rPr lang="en-US" dirty="0"/>
              <a:t> ambient color</a:t>
            </a:r>
          </a:p>
          <a:p>
            <a:pPr lvl="1"/>
            <a:r>
              <a:rPr lang="en-US" dirty="0"/>
              <a:t>H</a:t>
            </a:r>
            <a:r>
              <a:rPr lang="en-US" baseline="-25000" dirty="0"/>
              <a:t>c</a:t>
            </a:r>
            <a:r>
              <a:rPr lang="en-US" dirty="0"/>
              <a:t> </a:t>
            </a:r>
            <a:r>
              <a:rPr lang="en-US" dirty="0" err="1"/>
              <a:t>hilite</a:t>
            </a:r>
            <a:r>
              <a:rPr lang="en-US" dirty="0"/>
              <a:t> color</a:t>
            </a:r>
          </a:p>
          <a:p>
            <a:pPr lvl="1"/>
            <a:r>
              <a:rPr lang="en-US" dirty="0"/>
              <a:t>H</a:t>
            </a:r>
            <a:r>
              <a:rPr lang="en-US" baseline="-25000" dirty="0"/>
              <a:t>d</a:t>
            </a:r>
            <a:r>
              <a:rPr lang="en-US" dirty="0"/>
              <a:t> </a:t>
            </a:r>
            <a:r>
              <a:rPr lang="en-US" dirty="0" err="1"/>
              <a:t>hilite</a:t>
            </a:r>
            <a:r>
              <a:rPr lang="en-US" dirty="0"/>
              <a:t> direction</a:t>
            </a:r>
          </a:p>
          <a:p>
            <a:pPr lvl="2"/>
            <a:r>
              <a:rPr lang="en-US" dirty="0"/>
              <a:t>Luminance optimal linear</a:t>
            </a:r>
          </a:p>
          <a:p>
            <a:r>
              <a:rPr lang="en-US" dirty="0"/>
              <a:t>A</a:t>
            </a:r>
            <a:r>
              <a:rPr lang="en-US" baseline="-25000" dirty="0"/>
              <a:t>c</a:t>
            </a:r>
            <a:r>
              <a:rPr lang="en-US" dirty="0"/>
              <a:t> + </a:t>
            </a:r>
            <a:r>
              <a:rPr lang="en-US" dirty="0" err="1"/>
              <a:t>H</a:t>
            </a:r>
            <a:r>
              <a:rPr lang="en-US" baseline="-25000" dirty="0" err="1"/>
              <a:t>d</a:t>
            </a:r>
            <a:r>
              <a:rPr lang="en-US" dirty="0" err="1"/>
              <a:t>.z</a:t>
            </a:r>
            <a:r>
              <a:rPr lang="en-US" dirty="0"/>
              <a:t> * H</a:t>
            </a:r>
            <a:r>
              <a:rPr lang="en-US" baseline="-25000" dirty="0"/>
              <a:t>c</a:t>
            </a:r>
            <a:r>
              <a:rPr lang="en-US" dirty="0"/>
              <a:t> = C</a:t>
            </a:r>
            <a:r>
              <a:rPr lang="en-US" baseline="-25000" dirty="0"/>
              <a:t>z</a:t>
            </a:r>
            <a:endParaRPr lang="en-US" dirty="0"/>
          </a:p>
          <a:p>
            <a:pPr lvl="1"/>
            <a:r>
              <a:rPr lang="en-US" dirty="0"/>
              <a:t>Scalar irradiance preserved without normal maps</a:t>
            </a:r>
          </a:p>
          <a:p>
            <a:r>
              <a:rPr lang="en-US" dirty="0"/>
              <a:t>A</a:t>
            </a:r>
            <a:r>
              <a:rPr lang="en-US" baseline="-25000" dirty="0"/>
              <a:t>c</a:t>
            </a:r>
            <a:r>
              <a:rPr lang="en-US" dirty="0"/>
              <a:t> and H</a:t>
            </a:r>
            <a:r>
              <a:rPr lang="en-US" baseline="-25000" dirty="0"/>
              <a:t>c</a:t>
            </a:r>
            <a:r>
              <a:rPr lang="en-US" dirty="0"/>
              <a:t> non-negative</a:t>
            </a:r>
          </a:p>
          <a:p>
            <a:pPr lvl="1"/>
            <a:endParaRPr lang="en-US" dirty="0"/>
          </a:p>
        </p:txBody>
      </p:sp>
      <p:sp>
        <p:nvSpPr>
          <p:cNvPr id="9" name="Arc 8">
            <a:extLst>
              <a:ext uri="{FF2B5EF4-FFF2-40B4-BE49-F238E27FC236}">
                <a16:creationId xmlns:a16="http://schemas.microsoft.com/office/drawing/2014/main" id="{383F22F3-8BCA-4C17-B757-1F8B09120806}"/>
              </a:ext>
            </a:extLst>
          </p:cNvPr>
          <p:cNvSpPr/>
          <p:nvPr/>
        </p:nvSpPr>
        <p:spPr>
          <a:xfrm>
            <a:off x="6974236" y="1945037"/>
            <a:ext cx="3797085" cy="3254644"/>
          </a:xfrm>
          <a:prstGeom prst="arc">
            <a:avLst>
              <a:gd name="adj1" fmla="val 10784981"/>
              <a:gd name="adj2" fmla="val 0"/>
            </a:avLst>
          </a:prstGeom>
          <a:ln w="38100">
            <a:gradFill flip="none" rotWithShape="1">
              <a:gsLst>
                <a:gs pos="0">
                  <a:schemeClr val="accent4">
                    <a:lumMod val="0"/>
                    <a:lumOff val="100000"/>
                  </a:schemeClr>
                </a:gs>
                <a:gs pos="37000">
                  <a:schemeClr val="accent4">
                    <a:lumMod val="0"/>
                    <a:lumOff val="100000"/>
                  </a:schemeClr>
                </a:gs>
                <a:gs pos="100000">
                  <a:schemeClr val="accent4">
                    <a:lumMod val="100000"/>
                  </a:schemeClr>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D3B045C7-49EC-4477-9421-DDDF9B319EFC}"/>
              </a:ext>
            </a:extLst>
          </p:cNvPr>
          <p:cNvSpPr/>
          <p:nvPr/>
        </p:nvSpPr>
        <p:spPr>
          <a:xfrm>
            <a:off x="8790585" y="3647326"/>
            <a:ext cx="164386" cy="1643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7B117EB3-E4E6-4A8B-AC7B-D4326C492239}"/>
              </a:ext>
            </a:extLst>
          </p:cNvPr>
          <p:cNvCxnSpPr/>
          <p:nvPr/>
        </p:nvCxnSpPr>
        <p:spPr>
          <a:xfrm flipH="1" flipV="1">
            <a:off x="8403215" y="3259956"/>
            <a:ext cx="469563" cy="4695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D064320-794A-4E2F-B381-56F4E5FACC50}"/>
              </a:ext>
            </a:extLst>
          </p:cNvPr>
          <p:cNvCxnSpPr>
            <a:cxnSpLocks/>
          </p:cNvCxnSpPr>
          <p:nvPr/>
        </p:nvCxnSpPr>
        <p:spPr>
          <a:xfrm flipH="1" flipV="1">
            <a:off x="8871067" y="3051421"/>
            <a:ext cx="1" cy="59418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CEF87BB-4E25-4AEB-90D3-2C9AEC9CE4D5}"/>
              </a:ext>
            </a:extLst>
          </p:cNvPr>
          <p:cNvSpPr txBox="1"/>
          <p:nvPr/>
        </p:nvSpPr>
        <p:spPr>
          <a:xfrm>
            <a:off x="8869357" y="2979183"/>
            <a:ext cx="356188" cy="369332"/>
          </a:xfrm>
          <a:prstGeom prst="rect">
            <a:avLst/>
          </a:prstGeom>
          <a:noFill/>
        </p:spPr>
        <p:txBody>
          <a:bodyPr wrap="none" rtlCol="0">
            <a:spAutoFit/>
          </a:bodyPr>
          <a:lstStyle/>
          <a:p>
            <a:r>
              <a:rPr lang="en-US" dirty="0">
                <a:solidFill>
                  <a:schemeClr val="bg1"/>
                </a:solidFill>
              </a:rPr>
              <a:t>N</a:t>
            </a:r>
          </a:p>
        </p:txBody>
      </p:sp>
      <p:sp>
        <p:nvSpPr>
          <p:cNvPr id="12" name="TextBox 11">
            <a:extLst>
              <a:ext uri="{FF2B5EF4-FFF2-40B4-BE49-F238E27FC236}">
                <a16:creationId xmlns:a16="http://schemas.microsoft.com/office/drawing/2014/main" id="{BA1A7221-5C4D-428A-AA66-63675065E9DE}"/>
              </a:ext>
            </a:extLst>
          </p:cNvPr>
          <p:cNvSpPr txBox="1"/>
          <p:nvPr/>
        </p:nvSpPr>
        <p:spPr>
          <a:xfrm>
            <a:off x="8151424" y="3253862"/>
            <a:ext cx="447558" cy="369332"/>
          </a:xfrm>
          <a:prstGeom prst="rect">
            <a:avLst/>
          </a:prstGeom>
          <a:noFill/>
        </p:spPr>
        <p:txBody>
          <a:bodyPr wrap="none" rtlCol="0">
            <a:spAutoFit/>
          </a:bodyPr>
          <a:lstStyle/>
          <a:p>
            <a:r>
              <a:rPr lang="en-US" dirty="0" err="1">
                <a:solidFill>
                  <a:schemeClr val="bg1"/>
                </a:solidFill>
              </a:rPr>
              <a:t>H</a:t>
            </a:r>
            <a:r>
              <a:rPr lang="en-US" baseline="-25000" dirty="0" err="1">
                <a:solidFill>
                  <a:schemeClr val="bg1"/>
                </a:solidFill>
              </a:rPr>
              <a:t>d</a:t>
            </a:r>
            <a:endParaRPr lang="en-US" dirty="0">
              <a:solidFill>
                <a:schemeClr val="bg1"/>
              </a:solidFill>
            </a:endParaRPr>
          </a:p>
        </p:txBody>
      </p:sp>
    </p:spTree>
    <p:extLst>
      <p:ext uri="{BB962C8B-B14F-4D97-AF65-F5344CB8AC3E}">
        <p14:creationId xmlns:p14="http://schemas.microsoft.com/office/powerpoint/2010/main" val="15694410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5561D-6D8E-429D-AA94-46438622FA82}"/>
              </a:ext>
            </a:extLst>
          </p:cNvPr>
          <p:cNvSpPr>
            <a:spLocks noGrp="1"/>
          </p:cNvSpPr>
          <p:nvPr>
            <p:ph type="title"/>
          </p:nvPr>
        </p:nvSpPr>
        <p:spPr/>
        <p:txBody>
          <a:bodyPr>
            <a:normAutofit fontScale="90000"/>
          </a:bodyPr>
          <a:lstStyle/>
          <a:p>
            <a:r>
              <a:rPr lang="en-US" dirty="0"/>
              <a:t>AHD projection</a:t>
            </a:r>
          </a:p>
        </p:txBody>
      </p:sp>
      <p:pic>
        <p:nvPicPr>
          <p:cNvPr id="8" name="Picture 7">
            <a:extLst>
              <a:ext uri="{FF2B5EF4-FFF2-40B4-BE49-F238E27FC236}">
                <a16:creationId xmlns:a16="http://schemas.microsoft.com/office/drawing/2014/main" id="{BCB7B075-43E9-4B5A-9C09-C228C24FE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57" y="1243198"/>
            <a:ext cx="4572000" cy="4572000"/>
          </a:xfrm>
          <a:prstGeom prst="rect">
            <a:avLst/>
          </a:prstGeom>
        </p:spPr>
      </p:pic>
      <p:sp>
        <p:nvSpPr>
          <p:cNvPr id="7" name="TextBox 6">
            <a:extLst>
              <a:ext uri="{FF2B5EF4-FFF2-40B4-BE49-F238E27FC236}">
                <a16:creationId xmlns:a16="http://schemas.microsoft.com/office/drawing/2014/main" id="{390BA02A-6F49-4826-9845-6EADB84D7CAE}"/>
              </a:ext>
            </a:extLst>
          </p:cNvPr>
          <p:cNvSpPr txBox="1"/>
          <p:nvPr/>
        </p:nvSpPr>
        <p:spPr>
          <a:xfrm>
            <a:off x="5264780" y="5132047"/>
            <a:ext cx="710451" cy="369332"/>
          </a:xfrm>
          <a:prstGeom prst="rect">
            <a:avLst/>
          </a:prstGeom>
          <a:noFill/>
        </p:spPr>
        <p:txBody>
          <a:bodyPr wrap="none" rtlCol="0">
            <a:spAutoFit/>
          </a:bodyPr>
          <a:lstStyle/>
          <a:p>
            <a:r>
              <a:rPr lang="en-US" dirty="0" err="1">
                <a:solidFill>
                  <a:schemeClr val="bg1"/>
                </a:solidFill>
              </a:rPr>
              <a:t>Hilite</a:t>
            </a:r>
            <a:endParaRPr lang="en-US" dirty="0">
              <a:solidFill>
                <a:schemeClr val="bg1"/>
              </a:solidFill>
            </a:endParaRPr>
          </a:p>
        </p:txBody>
      </p:sp>
      <p:sp>
        <p:nvSpPr>
          <p:cNvPr id="10" name="TextBox 9">
            <a:extLst>
              <a:ext uri="{FF2B5EF4-FFF2-40B4-BE49-F238E27FC236}">
                <a16:creationId xmlns:a16="http://schemas.microsoft.com/office/drawing/2014/main" id="{29CC80DB-712A-43D9-A304-D37F9BDC3886}"/>
              </a:ext>
            </a:extLst>
          </p:cNvPr>
          <p:cNvSpPr txBox="1"/>
          <p:nvPr/>
        </p:nvSpPr>
        <p:spPr>
          <a:xfrm rot="16200000">
            <a:off x="553911" y="5966534"/>
            <a:ext cx="729687" cy="369332"/>
          </a:xfrm>
          <a:prstGeom prst="rect">
            <a:avLst/>
          </a:prstGeom>
          <a:noFill/>
        </p:spPr>
        <p:txBody>
          <a:bodyPr wrap="none" rtlCol="0">
            <a:spAutoFit/>
          </a:bodyPr>
          <a:lstStyle/>
          <a:p>
            <a:r>
              <a:rPr lang="en-US" dirty="0" err="1">
                <a:solidFill>
                  <a:schemeClr val="bg1"/>
                </a:solidFill>
              </a:rPr>
              <a:t>Amb</a:t>
            </a:r>
            <a:endParaRPr lang="en-US" dirty="0">
              <a:solidFill>
                <a:schemeClr val="bg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BC6A1E4-F98E-44C4-A327-F658A6C16191}"/>
                  </a:ext>
                </a:extLst>
              </p:cNvPr>
              <p:cNvSpPr txBox="1"/>
              <p:nvPr/>
            </p:nvSpPr>
            <p:spPr>
              <a:xfrm>
                <a:off x="5612689" y="1475317"/>
                <a:ext cx="2660468" cy="5126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m>
                            <m:mPr>
                              <m:mcs>
                                <m:mc>
                                  <m:mcPr>
                                    <m:count m:val="2"/>
                                    <m:mcJc m:val="center"/>
                                  </m:mcPr>
                                </m:mc>
                              </m:mcs>
                              <m:ctrlPr>
                                <a:rPr lang="en-US" i="1" smtClean="0">
                                  <a:solidFill>
                                    <a:schemeClr val="bg1"/>
                                  </a:solidFill>
                                  <a:latin typeface="Cambria Math" panose="02040503050406030204" pitchFamily="18" charset="0"/>
                                </a:rPr>
                              </m:ctrlPr>
                            </m:mPr>
                            <m:mr>
                              <m:e>
                                <m:r>
                                  <m:rPr>
                                    <m:brk m:alnAt="7"/>
                                  </m:rPr>
                                  <a:rPr lang="en-US" b="0" i="1" smtClean="0">
                                    <a:solidFill>
                                      <a:schemeClr val="bg1"/>
                                    </a:solidFill>
                                    <a:latin typeface="Cambria Math" panose="02040503050406030204" pitchFamily="18" charset="0"/>
                                  </a:rPr>
                                  <m:t>1</m:t>
                                </m:r>
                              </m:e>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𝐻</m:t>
                                    </m:r>
                                  </m:e>
                                  <m:sub>
                                    <m:r>
                                      <a:rPr lang="en-US" b="0" i="1" smtClean="0">
                                        <a:solidFill>
                                          <a:schemeClr val="bg1"/>
                                        </a:solidFill>
                                        <a:latin typeface="Cambria Math" panose="02040503050406030204" pitchFamily="18" charset="0"/>
                                      </a:rPr>
                                      <m:t>𝑧</m:t>
                                    </m:r>
                                  </m:sub>
                                </m:sSub>
                              </m:e>
                            </m:mr>
                          </m:m>
                        </m:e>
                      </m:d>
                      <m:d>
                        <m:dPr>
                          <m:begChr m:val="["/>
                          <m:endChr m:val="]"/>
                          <m:ctrlPr>
                            <a:rPr lang="en-US" i="1" smtClean="0">
                              <a:solidFill>
                                <a:schemeClr val="bg1"/>
                              </a:solidFill>
                              <a:latin typeface="Cambria Math" panose="02040503050406030204" pitchFamily="18" charset="0"/>
                            </a:rPr>
                          </m:ctrlPr>
                        </m:dPr>
                        <m:e>
                          <m:m>
                            <m:mPr>
                              <m:mcs>
                                <m:mc>
                                  <m:mcPr>
                                    <m:count m:val="1"/>
                                    <m:mcJc m:val="center"/>
                                  </m:mcPr>
                                </m:mc>
                              </m:mcs>
                              <m:ctrlPr>
                                <a:rPr lang="en-US" i="1" smtClean="0">
                                  <a:solidFill>
                                    <a:schemeClr val="bg1"/>
                                  </a:solidFill>
                                  <a:latin typeface="Cambria Math" panose="02040503050406030204" pitchFamily="18" charset="0"/>
                                </a:rPr>
                              </m:ctrlPr>
                            </m:mPr>
                            <m:mr>
                              <m:e>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𝐴</m:t>
                                    </m:r>
                                  </m:e>
                                  <m:sub>
                                    <m:r>
                                      <a:rPr lang="en-US" b="0" i="1" smtClean="0">
                                        <a:solidFill>
                                          <a:schemeClr val="bg1"/>
                                        </a:solidFill>
                                        <a:latin typeface="Cambria Math" panose="02040503050406030204" pitchFamily="18" charset="0"/>
                                      </a:rPr>
                                      <m:t>𝑐</m:t>
                                    </m:r>
                                  </m:sub>
                                </m:sSub>
                              </m:e>
                            </m:mr>
                            <m:mr>
                              <m:e>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𝐻</m:t>
                                    </m:r>
                                  </m:e>
                                  <m:sub>
                                    <m:r>
                                      <a:rPr lang="en-US" b="0" i="1" smtClean="0">
                                        <a:solidFill>
                                          <a:schemeClr val="bg1"/>
                                        </a:solidFill>
                                        <a:latin typeface="Cambria Math" panose="02040503050406030204" pitchFamily="18" charset="0"/>
                                      </a:rPr>
                                      <m:t>𝑐</m:t>
                                    </m:r>
                                  </m:sub>
                                </m:sSub>
                              </m:e>
                            </m:mr>
                          </m:m>
                        </m:e>
                      </m:d>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𝐶</m:t>
                          </m:r>
                        </m:e>
                        <m:sub>
                          <m:r>
                            <a:rPr lang="en-US" b="0" i="1" smtClean="0">
                              <a:solidFill>
                                <a:schemeClr val="bg1"/>
                              </a:solidFill>
                              <a:latin typeface="Cambria Math" panose="02040503050406030204" pitchFamily="18" charset="0"/>
                            </a:rPr>
                            <m:t>𝑧</m:t>
                          </m:r>
                        </m:sub>
                      </m:sSub>
                    </m:oMath>
                  </m:oMathPara>
                </a14:m>
                <a:endParaRPr lang="en-US" dirty="0">
                  <a:solidFill>
                    <a:schemeClr val="bg1"/>
                  </a:solidFill>
                </a:endParaRPr>
              </a:p>
            </p:txBody>
          </p:sp>
        </mc:Choice>
        <mc:Fallback xmlns="">
          <p:sp>
            <p:nvSpPr>
              <p:cNvPr id="11" name="TextBox 10">
                <a:extLst>
                  <a:ext uri="{FF2B5EF4-FFF2-40B4-BE49-F238E27FC236}">
                    <a16:creationId xmlns:a16="http://schemas.microsoft.com/office/drawing/2014/main" id="{ABC6A1E4-F98E-44C4-A327-F658A6C16191}"/>
                  </a:ext>
                </a:extLst>
              </p:cNvPr>
              <p:cNvSpPr txBox="1">
                <a:spLocks noRot="1" noChangeAspect="1" noMove="1" noResize="1" noEditPoints="1" noAdjustHandles="1" noChangeArrowheads="1" noChangeShapeType="1" noTextEdit="1"/>
              </p:cNvSpPr>
              <p:nvPr/>
            </p:nvSpPr>
            <p:spPr>
              <a:xfrm>
                <a:off x="5612689" y="1475317"/>
                <a:ext cx="2660468" cy="512641"/>
              </a:xfrm>
              <a:prstGeom prst="rect">
                <a:avLst/>
              </a:prstGeom>
              <a:blipFill>
                <a:blip r:embed="rId4"/>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10BF9C7D-D9BD-468D-93BA-07F7BBF087B5}"/>
              </a:ext>
            </a:extLst>
          </p:cNvPr>
          <p:cNvSpPr txBox="1"/>
          <p:nvPr/>
        </p:nvSpPr>
        <p:spPr>
          <a:xfrm>
            <a:off x="5288117" y="1114896"/>
            <a:ext cx="3360215" cy="369332"/>
          </a:xfrm>
          <a:prstGeom prst="rect">
            <a:avLst/>
          </a:prstGeom>
          <a:noFill/>
        </p:spPr>
        <p:txBody>
          <a:bodyPr wrap="none" rtlCol="0">
            <a:spAutoFit/>
          </a:bodyPr>
          <a:lstStyle/>
          <a:p>
            <a:r>
              <a:rPr lang="en-US" dirty="0">
                <a:solidFill>
                  <a:schemeClr val="bg1"/>
                </a:solidFill>
              </a:rPr>
              <a:t>Constraint Equation (matrix):</a:t>
            </a:r>
          </a:p>
        </p:txBody>
      </p:sp>
      <p:cxnSp>
        <p:nvCxnSpPr>
          <p:cNvPr id="19" name="Straight Arrow Connector 18">
            <a:extLst>
              <a:ext uri="{FF2B5EF4-FFF2-40B4-BE49-F238E27FC236}">
                <a16:creationId xmlns:a16="http://schemas.microsoft.com/office/drawing/2014/main" id="{A3A47A0B-6B3B-41B1-92F9-ABE08037AB95}"/>
              </a:ext>
            </a:extLst>
          </p:cNvPr>
          <p:cNvCxnSpPr/>
          <p:nvPr/>
        </p:nvCxnSpPr>
        <p:spPr>
          <a:xfrm flipV="1">
            <a:off x="918754" y="4190758"/>
            <a:ext cx="1062528" cy="112595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C549232-733F-4372-8A77-B8FC2AA0AF96}"/>
              </a:ext>
            </a:extLst>
          </p:cNvPr>
          <p:cNvSpPr txBox="1"/>
          <p:nvPr/>
        </p:nvSpPr>
        <p:spPr>
          <a:xfrm rot="18814113">
            <a:off x="787815" y="4230369"/>
            <a:ext cx="1324402" cy="369332"/>
          </a:xfrm>
          <a:prstGeom prst="rect">
            <a:avLst/>
          </a:prstGeom>
          <a:noFill/>
        </p:spPr>
        <p:txBody>
          <a:bodyPr wrap="none" rtlCol="0">
            <a:spAutoFit/>
          </a:bodyPr>
          <a:lstStyle/>
          <a:p>
            <a:r>
              <a:rPr lang="en-US" dirty="0"/>
              <a:t>Constraint</a:t>
            </a:r>
          </a:p>
        </p:txBody>
      </p:sp>
    </p:spTree>
    <p:extLst>
      <p:ext uri="{BB962C8B-B14F-4D97-AF65-F5344CB8AC3E}">
        <p14:creationId xmlns:p14="http://schemas.microsoft.com/office/powerpoint/2010/main" val="21692088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5561D-6D8E-429D-AA94-46438622FA82}"/>
              </a:ext>
            </a:extLst>
          </p:cNvPr>
          <p:cNvSpPr>
            <a:spLocks noGrp="1"/>
          </p:cNvSpPr>
          <p:nvPr>
            <p:ph type="title"/>
          </p:nvPr>
        </p:nvSpPr>
        <p:spPr/>
        <p:txBody>
          <a:bodyPr>
            <a:normAutofit fontScale="90000"/>
          </a:bodyPr>
          <a:lstStyle/>
          <a:p>
            <a:r>
              <a:rPr lang="en-US" dirty="0"/>
              <a:t>AHD projection</a:t>
            </a:r>
          </a:p>
        </p:txBody>
      </p:sp>
      <p:pic>
        <p:nvPicPr>
          <p:cNvPr id="8" name="Picture 7">
            <a:extLst>
              <a:ext uri="{FF2B5EF4-FFF2-40B4-BE49-F238E27FC236}">
                <a16:creationId xmlns:a16="http://schemas.microsoft.com/office/drawing/2014/main" id="{BCB7B075-43E9-4B5A-9C09-C228C24FE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57" y="1243198"/>
            <a:ext cx="4572000" cy="4572000"/>
          </a:xfrm>
          <a:prstGeom prst="rect">
            <a:avLst/>
          </a:prstGeom>
        </p:spPr>
      </p:pic>
      <p:sp>
        <p:nvSpPr>
          <p:cNvPr id="7" name="TextBox 6">
            <a:extLst>
              <a:ext uri="{FF2B5EF4-FFF2-40B4-BE49-F238E27FC236}">
                <a16:creationId xmlns:a16="http://schemas.microsoft.com/office/drawing/2014/main" id="{390BA02A-6F49-4826-9845-6EADB84D7CAE}"/>
              </a:ext>
            </a:extLst>
          </p:cNvPr>
          <p:cNvSpPr txBox="1"/>
          <p:nvPr/>
        </p:nvSpPr>
        <p:spPr>
          <a:xfrm>
            <a:off x="5264780" y="5132047"/>
            <a:ext cx="710451" cy="369332"/>
          </a:xfrm>
          <a:prstGeom prst="rect">
            <a:avLst/>
          </a:prstGeom>
          <a:noFill/>
        </p:spPr>
        <p:txBody>
          <a:bodyPr wrap="none" rtlCol="0">
            <a:spAutoFit/>
          </a:bodyPr>
          <a:lstStyle/>
          <a:p>
            <a:r>
              <a:rPr lang="en-US" dirty="0" err="1">
                <a:solidFill>
                  <a:schemeClr val="bg1"/>
                </a:solidFill>
              </a:rPr>
              <a:t>Hilite</a:t>
            </a:r>
            <a:endParaRPr lang="en-US" dirty="0">
              <a:solidFill>
                <a:schemeClr val="bg1"/>
              </a:solidFill>
            </a:endParaRPr>
          </a:p>
        </p:txBody>
      </p:sp>
      <p:sp>
        <p:nvSpPr>
          <p:cNvPr id="10" name="TextBox 9">
            <a:extLst>
              <a:ext uri="{FF2B5EF4-FFF2-40B4-BE49-F238E27FC236}">
                <a16:creationId xmlns:a16="http://schemas.microsoft.com/office/drawing/2014/main" id="{29CC80DB-712A-43D9-A304-D37F9BDC3886}"/>
              </a:ext>
            </a:extLst>
          </p:cNvPr>
          <p:cNvSpPr txBox="1"/>
          <p:nvPr/>
        </p:nvSpPr>
        <p:spPr>
          <a:xfrm rot="16200000">
            <a:off x="553911" y="5966534"/>
            <a:ext cx="729687" cy="369332"/>
          </a:xfrm>
          <a:prstGeom prst="rect">
            <a:avLst/>
          </a:prstGeom>
          <a:noFill/>
        </p:spPr>
        <p:txBody>
          <a:bodyPr wrap="none" rtlCol="0">
            <a:spAutoFit/>
          </a:bodyPr>
          <a:lstStyle/>
          <a:p>
            <a:r>
              <a:rPr lang="en-US" dirty="0" err="1">
                <a:solidFill>
                  <a:schemeClr val="bg1"/>
                </a:solidFill>
              </a:rPr>
              <a:t>Amb</a:t>
            </a:r>
            <a:endParaRPr lang="en-US" dirty="0">
              <a:solidFill>
                <a:schemeClr val="bg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BC6A1E4-F98E-44C4-A327-F658A6C16191}"/>
                  </a:ext>
                </a:extLst>
              </p:cNvPr>
              <p:cNvSpPr txBox="1"/>
              <p:nvPr/>
            </p:nvSpPr>
            <p:spPr>
              <a:xfrm>
                <a:off x="5612689" y="1475317"/>
                <a:ext cx="2660468" cy="5126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m>
                            <m:mPr>
                              <m:mcs>
                                <m:mc>
                                  <m:mcPr>
                                    <m:count m:val="2"/>
                                    <m:mcJc m:val="center"/>
                                  </m:mcPr>
                                </m:mc>
                              </m:mcs>
                              <m:ctrlPr>
                                <a:rPr lang="en-US" i="1" smtClean="0">
                                  <a:solidFill>
                                    <a:schemeClr val="bg1"/>
                                  </a:solidFill>
                                  <a:latin typeface="Cambria Math" panose="02040503050406030204" pitchFamily="18" charset="0"/>
                                </a:rPr>
                              </m:ctrlPr>
                            </m:mPr>
                            <m:mr>
                              <m:e>
                                <m:r>
                                  <m:rPr>
                                    <m:brk m:alnAt="7"/>
                                  </m:rPr>
                                  <a:rPr lang="en-US" b="0" i="1" smtClean="0">
                                    <a:solidFill>
                                      <a:schemeClr val="bg1"/>
                                    </a:solidFill>
                                    <a:latin typeface="Cambria Math" panose="02040503050406030204" pitchFamily="18" charset="0"/>
                                  </a:rPr>
                                  <m:t>1</m:t>
                                </m:r>
                              </m:e>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𝐻</m:t>
                                    </m:r>
                                  </m:e>
                                  <m:sub>
                                    <m:r>
                                      <a:rPr lang="en-US" b="0" i="1" smtClean="0">
                                        <a:solidFill>
                                          <a:schemeClr val="bg1"/>
                                        </a:solidFill>
                                        <a:latin typeface="Cambria Math" panose="02040503050406030204" pitchFamily="18" charset="0"/>
                                      </a:rPr>
                                      <m:t>𝑧</m:t>
                                    </m:r>
                                  </m:sub>
                                </m:sSub>
                              </m:e>
                            </m:mr>
                          </m:m>
                        </m:e>
                      </m:d>
                      <m:d>
                        <m:dPr>
                          <m:begChr m:val="["/>
                          <m:endChr m:val="]"/>
                          <m:ctrlPr>
                            <a:rPr lang="en-US" i="1" smtClean="0">
                              <a:solidFill>
                                <a:schemeClr val="bg1"/>
                              </a:solidFill>
                              <a:latin typeface="Cambria Math" panose="02040503050406030204" pitchFamily="18" charset="0"/>
                            </a:rPr>
                          </m:ctrlPr>
                        </m:dPr>
                        <m:e>
                          <m:m>
                            <m:mPr>
                              <m:mcs>
                                <m:mc>
                                  <m:mcPr>
                                    <m:count m:val="1"/>
                                    <m:mcJc m:val="center"/>
                                  </m:mcPr>
                                </m:mc>
                              </m:mcs>
                              <m:ctrlPr>
                                <a:rPr lang="en-US" i="1" smtClean="0">
                                  <a:solidFill>
                                    <a:schemeClr val="bg1"/>
                                  </a:solidFill>
                                  <a:latin typeface="Cambria Math" panose="02040503050406030204" pitchFamily="18" charset="0"/>
                                </a:rPr>
                              </m:ctrlPr>
                            </m:mPr>
                            <m:mr>
                              <m:e>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𝐴</m:t>
                                    </m:r>
                                  </m:e>
                                  <m:sub>
                                    <m:r>
                                      <a:rPr lang="en-US" b="0" i="1" smtClean="0">
                                        <a:solidFill>
                                          <a:schemeClr val="bg1"/>
                                        </a:solidFill>
                                        <a:latin typeface="Cambria Math" panose="02040503050406030204" pitchFamily="18" charset="0"/>
                                      </a:rPr>
                                      <m:t>𝑐</m:t>
                                    </m:r>
                                  </m:sub>
                                </m:sSub>
                              </m:e>
                            </m:mr>
                            <m:mr>
                              <m:e>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𝐻</m:t>
                                    </m:r>
                                  </m:e>
                                  <m:sub>
                                    <m:r>
                                      <a:rPr lang="en-US" b="0" i="1" smtClean="0">
                                        <a:solidFill>
                                          <a:schemeClr val="bg1"/>
                                        </a:solidFill>
                                        <a:latin typeface="Cambria Math" panose="02040503050406030204" pitchFamily="18" charset="0"/>
                                      </a:rPr>
                                      <m:t>𝑐</m:t>
                                    </m:r>
                                  </m:sub>
                                </m:sSub>
                              </m:e>
                            </m:mr>
                          </m:m>
                        </m:e>
                      </m:d>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𝐶</m:t>
                          </m:r>
                        </m:e>
                        <m:sub>
                          <m:r>
                            <a:rPr lang="en-US" b="0" i="1" smtClean="0">
                              <a:solidFill>
                                <a:schemeClr val="bg1"/>
                              </a:solidFill>
                              <a:latin typeface="Cambria Math" panose="02040503050406030204" pitchFamily="18" charset="0"/>
                            </a:rPr>
                            <m:t>𝑧</m:t>
                          </m:r>
                        </m:sub>
                      </m:sSub>
                    </m:oMath>
                  </m:oMathPara>
                </a14:m>
                <a:endParaRPr lang="en-US" dirty="0">
                  <a:solidFill>
                    <a:schemeClr val="bg1"/>
                  </a:solidFill>
                </a:endParaRPr>
              </a:p>
            </p:txBody>
          </p:sp>
        </mc:Choice>
        <mc:Fallback xmlns="">
          <p:sp>
            <p:nvSpPr>
              <p:cNvPr id="11" name="TextBox 10">
                <a:extLst>
                  <a:ext uri="{FF2B5EF4-FFF2-40B4-BE49-F238E27FC236}">
                    <a16:creationId xmlns:a16="http://schemas.microsoft.com/office/drawing/2014/main" id="{ABC6A1E4-F98E-44C4-A327-F658A6C16191}"/>
                  </a:ext>
                </a:extLst>
              </p:cNvPr>
              <p:cNvSpPr txBox="1">
                <a:spLocks noRot="1" noChangeAspect="1" noMove="1" noResize="1" noEditPoints="1" noAdjustHandles="1" noChangeArrowheads="1" noChangeShapeType="1" noTextEdit="1"/>
              </p:cNvSpPr>
              <p:nvPr/>
            </p:nvSpPr>
            <p:spPr>
              <a:xfrm>
                <a:off x="5612689" y="1475317"/>
                <a:ext cx="2660468" cy="512641"/>
              </a:xfrm>
              <a:prstGeom prst="rect">
                <a:avLst/>
              </a:prstGeom>
              <a:blipFill>
                <a:blip r:embed="rId4"/>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10BF9C7D-D9BD-468D-93BA-07F7BBF087B5}"/>
              </a:ext>
            </a:extLst>
          </p:cNvPr>
          <p:cNvSpPr txBox="1"/>
          <p:nvPr/>
        </p:nvSpPr>
        <p:spPr>
          <a:xfrm>
            <a:off x="5288117" y="1114896"/>
            <a:ext cx="3360215" cy="369332"/>
          </a:xfrm>
          <a:prstGeom prst="rect">
            <a:avLst/>
          </a:prstGeom>
          <a:noFill/>
        </p:spPr>
        <p:txBody>
          <a:bodyPr wrap="none" rtlCol="0">
            <a:spAutoFit/>
          </a:bodyPr>
          <a:lstStyle/>
          <a:p>
            <a:r>
              <a:rPr lang="en-US" dirty="0">
                <a:solidFill>
                  <a:schemeClr val="bg1"/>
                </a:solidFill>
              </a:rPr>
              <a:t>Constraint Equation (matrix):</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27EB3BD-ACE9-451F-8001-70B26D32655F}"/>
                  </a:ext>
                </a:extLst>
              </p:cNvPr>
              <p:cNvSpPr txBox="1"/>
              <p:nvPr/>
            </p:nvSpPr>
            <p:spPr>
              <a:xfrm>
                <a:off x="5871850" y="2541062"/>
                <a:ext cx="912045" cy="11694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m>
                            <m:mPr>
                              <m:mcs>
                                <m:mc>
                                  <m:mcPr>
                                    <m:count m:val="1"/>
                                    <m:mcJc m:val="center"/>
                                  </m:mcPr>
                                </m:mc>
                              </m:mcs>
                              <m:ctrlPr>
                                <a:rPr lang="en-US" i="1" smtClean="0">
                                  <a:solidFill>
                                    <a:schemeClr val="bg1"/>
                                  </a:solidFill>
                                  <a:latin typeface="Cambria Math" panose="02040503050406030204" pitchFamily="18" charset="0"/>
                                </a:rPr>
                              </m:ctrlPr>
                            </m:mPr>
                            <m:mr>
                              <m:e>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rPr>
                                      <m:t>1</m:t>
                                    </m:r>
                                  </m:num>
                                  <m:den>
                                    <m:r>
                                      <a:rPr lang="en-US" i="1">
                                        <a:solidFill>
                                          <a:schemeClr val="bg1"/>
                                        </a:solidFill>
                                        <a:latin typeface="Cambria Math" panose="02040503050406030204" pitchFamily="18" charset="0"/>
                                      </a:rPr>
                                      <m:t>1</m:t>
                                    </m:r>
                                    <m:r>
                                      <a:rPr lang="en-US" i="1">
                                        <a:solidFill>
                                          <a:schemeClr val="bg1"/>
                                        </a:solidFill>
                                        <a:latin typeface="Cambria Math" panose="02040503050406030204" pitchFamily="18" charset="0"/>
                                      </a:rPr>
                                      <m:t>+</m:t>
                                    </m:r>
                                    <m:sSubSup>
                                      <m:sSubSupPr>
                                        <m:ctrlPr>
                                          <a:rPr lang="en-US" i="1">
                                            <a:solidFill>
                                              <a:schemeClr val="bg1"/>
                                            </a:solidFill>
                                            <a:latin typeface="Cambria Math" panose="02040503050406030204" pitchFamily="18" charset="0"/>
                                          </a:rPr>
                                        </m:ctrlPr>
                                      </m:sSubSup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up>
                                        <m:r>
                                          <a:rPr lang="en-US" i="1">
                                            <a:solidFill>
                                              <a:schemeClr val="bg1"/>
                                            </a:solidFill>
                                            <a:latin typeface="Cambria Math" panose="02040503050406030204" pitchFamily="18" charset="0"/>
                                          </a:rPr>
                                          <m:t>2</m:t>
                                        </m:r>
                                      </m:sup>
                                    </m:sSubSup>
                                  </m:den>
                                </m:f>
                              </m:e>
                            </m:mr>
                            <m:mr>
                              <m:e>
                                <m:f>
                                  <m:fPr>
                                    <m:ctrlPr>
                                      <a:rPr lang="en-US" i="1">
                                        <a:solidFill>
                                          <a:schemeClr val="bg1"/>
                                        </a:solidFill>
                                        <a:latin typeface="Cambria Math" panose="02040503050406030204" pitchFamily="18" charset="0"/>
                                      </a:rPr>
                                    </m:ctrlPr>
                                  </m:fPr>
                                  <m:num>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Sub>
                                  </m:num>
                                  <m:den>
                                    <m:r>
                                      <a:rPr lang="en-US" i="1">
                                        <a:solidFill>
                                          <a:schemeClr val="bg1"/>
                                        </a:solidFill>
                                        <a:latin typeface="Cambria Math" panose="02040503050406030204" pitchFamily="18" charset="0"/>
                                      </a:rPr>
                                      <m:t>1</m:t>
                                    </m:r>
                                    <m:r>
                                      <a:rPr lang="en-US" i="1">
                                        <a:solidFill>
                                          <a:schemeClr val="bg1"/>
                                        </a:solidFill>
                                        <a:latin typeface="Cambria Math" panose="02040503050406030204" pitchFamily="18" charset="0"/>
                                      </a:rPr>
                                      <m:t>+</m:t>
                                    </m:r>
                                    <m:sSubSup>
                                      <m:sSubSupPr>
                                        <m:ctrlPr>
                                          <a:rPr lang="en-US" i="1">
                                            <a:solidFill>
                                              <a:schemeClr val="bg1"/>
                                            </a:solidFill>
                                            <a:latin typeface="Cambria Math" panose="02040503050406030204" pitchFamily="18" charset="0"/>
                                          </a:rPr>
                                        </m:ctrlPr>
                                      </m:sSubSup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up>
                                        <m:r>
                                          <a:rPr lang="en-US" i="1">
                                            <a:solidFill>
                                              <a:schemeClr val="bg1"/>
                                            </a:solidFill>
                                            <a:latin typeface="Cambria Math" panose="02040503050406030204" pitchFamily="18" charset="0"/>
                                          </a:rPr>
                                          <m:t>2</m:t>
                                        </m:r>
                                      </m:sup>
                                    </m:sSubSup>
                                  </m:den>
                                </m:f>
                              </m:e>
                            </m:mr>
                          </m:m>
                        </m:e>
                      </m:d>
                    </m:oMath>
                  </m:oMathPara>
                </a14:m>
                <a:endParaRPr lang="en-US" dirty="0"/>
              </a:p>
            </p:txBody>
          </p:sp>
        </mc:Choice>
        <mc:Fallback xmlns="">
          <p:sp>
            <p:nvSpPr>
              <p:cNvPr id="13" name="TextBox 12">
                <a:extLst>
                  <a:ext uri="{FF2B5EF4-FFF2-40B4-BE49-F238E27FC236}">
                    <a16:creationId xmlns:a16="http://schemas.microsoft.com/office/drawing/2014/main" id="{F27EB3BD-ACE9-451F-8001-70B26D32655F}"/>
                  </a:ext>
                </a:extLst>
              </p:cNvPr>
              <p:cNvSpPr txBox="1">
                <a:spLocks noRot="1" noChangeAspect="1" noMove="1" noResize="1" noEditPoints="1" noAdjustHandles="1" noChangeArrowheads="1" noChangeShapeType="1" noTextEdit="1"/>
              </p:cNvSpPr>
              <p:nvPr/>
            </p:nvSpPr>
            <p:spPr>
              <a:xfrm>
                <a:off x="5871850" y="2541062"/>
                <a:ext cx="912045" cy="1169423"/>
              </a:xfrm>
              <a:prstGeom prst="rect">
                <a:avLst/>
              </a:prstGeom>
              <a:blipFill>
                <a:blip r:embed="rId5"/>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97572A4B-2AF6-4BB2-BFED-03FA04D0FBB7}"/>
              </a:ext>
            </a:extLst>
          </p:cNvPr>
          <p:cNvSpPr txBox="1"/>
          <p:nvPr/>
        </p:nvSpPr>
        <p:spPr>
          <a:xfrm>
            <a:off x="5334653" y="2120335"/>
            <a:ext cx="1986441" cy="369332"/>
          </a:xfrm>
          <a:prstGeom prst="rect">
            <a:avLst/>
          </a:prstGeom>
          <a:noFill/>
        </p:spPr>
        <p:txBody>
          <a:bodyPr wrap="none" rtlCol="0">
            <a:spAutoFit/>
          </a:bodyPr>
          <a:lstStyle/>
          <a:p>
            <a:r>
              <a:rPr lang="en-US" dirty="0">
                <a:solidFill>
                  <a:schemeClr val="bg1"/>
                </a:solidFill>
              </a:rPr>
              <a:t>Pseudo Inverse:</a:t>
            </a:r>
          </a:p>
        </p:txBody>
      </p:sp>
      <p:sp>
        <p:nvSpPr>
          <p:cNvPr id="15" name="TextBox 14">
            <a:extLst>
              <a:ext uri="{FF2B5EF4-FFF2-40B4-BE49-F238E27FC236}">
                <a16:creationId xmlns:a16="http://schemas.microsoft.com/office/drawing/2014/main" id="{5D2EA99F-941C-49CF-99DE-EDC6E5F9B045}"/>
              </a:ext>
            </a:extLst>
          </p:cNvPr>
          <p:cNvSpPr txBox="1"/>
          <p:nvPr/>
        </p:nvSpPr>
        <p:spPr>
          <a:xfrm>
            <a:off x="8916066" y="1149732"/>
            <a:ext cx="2887329" cy="369332"/>
          </a:xfrm>
          <a:prstGeom prst="rect">
            <a:avLst/>
          </a:prstGeom>
          <a:noFill/>
        </p:spPr>
        <p:txBody>
          <a:bodyPr wrap="none" rtlCol="0">
            <a:spAutoFit/>
          </a:bodyPr>
          <a:lstStyle/>
          <a:p>
            <a:r>
              <a:rPr lang="en-US" dirty="0">
                <a:solidFill>
                  <a:schemeClr val="bg1"/>
                </a:solidFill>
              </a:rPr>
              <a:t>Null space of constraint:</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EC111AC-010D-4BF1-B931-67A741179F37}"/>
                  </a:ext>
                </a:extLst>
              </p:cNvPr>
              <p:cNvSpPr txBox="1"/>
              <p:nvPr/>
            </p:nvSpPr>
            <p:spPr>
              <a:xfrm>
                <a:off x="9821487" y="1566128"/>
                <a:ext cx="10157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m>
                            <m:mPr>
                              <m:mcs>
                                <m:mc>
                                  <m:mcPr>
                                    <m:count m:val="2"/>
                                    <m:mcJc m:val="center"/>
                                  </m:mcPr>
                                </m:mc>
                              </m:mcs>
                              <m:ctrlPr>
                                <a:rPr lang="en-US" i="1" smtClean="0">
                                  <a:solidFill>
                                    <a:schemeClr val="bg1"/>
                                  </a:solidFill>
                                  <a:latin typeface="Cambria Math" panose="02040503050406030204" pitchFamily="18" charset="0"/>
                                </a:rPr>
                              </m:ctrlPr>
                            </m:mPr>
                            <m:mr>
                              <m:e>
                                <m:r>
                                  <m:rPr>
                                    <m:brk m:alnAt="7"/>
                                  </m:rP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𝐻</m:t>
                                    </m:r>
                                  </m:e>
                                  <m:sub>
                                    <m:r>
                                      <a:rPr lang="en-US" b="0" i="1" smtClean="0">
                                        <a:solidFill>
                                          <a:schemeClr val="bg1"/>
                                        </a:solidFill>
                                        <a:latin typeface="Cambria Math" panose="02040503050406030204" pitchFamily="18" charset="0"/>
                                      </a:rPr>
                                      <m:t>𝑧</m:t>
                                    </m:r>
                                  </m:sub>
                                </m:sSub>
                              </m:e>
                              <m:e>
                                <m:r>
                                  <a:rPr lang="en-US" b="0" i="1" smtClean="0">
                                    <a:solidFill>
                                      <a:schemeClr val="bg1"/>
                                    </a:solidFill>
                                    <a:latin typeface="Cambria Math" panose="02040503050406030204" pitchFamily="18" charset="0"/>
                                  </a:rPr>
                                  <m:t>1</m:t>
                                </m:r>
                              </m:e>
                            </m:mr>
                          </m:m>
                        </m:e>
                      </m:d>
                    </m:oMath>
                  </m:oMathPara>
                </a14:m>
                <a:endParaRPr lang="en-US" dirty="0"/>
              </a:p>
            </p:txBody>
          </p:sp>
        </mc:Choice>
        <mc:Fallback xmlns="">
          <p:sp>
            <p:nvSpPr>
              <p:cNvPr id="16" name="TextBox 15">
                <a:extLst>
                  <a:ext uri="{FF2B5EF4-FFF2-40B4-BE49-F238E27FC236}">
                    <a16:creationId xmlns:a16="http://schemas.microsoft.com/office/drawing/2014/main" id="{EEC111AC-010D-4BF1-B931-67A741179F37}"/>
                  </a:ext>
                </a:extLst>
              </p:cNvPr>
              <p:cNvSpPr txBox="1">
                <a:spLocks noRot="1" noChangeAspect="1" noMove="1" noResize="1" noEditPoints="1" noAdjustHandles="1" noChangeArrowheads="1" noChangeShapeType="1" noTextEdit="1"/>
              </p:cNvSpPr>
              <p:nvPr/>
            </p:nvSpPr>
            <p:spPr>
              <a:xfrm>
                <a:off x="9821487" y="1566128"/>
                <a:ext cx="1015726" cy="276999"/>
              </a:xfrm>
              <a:prstGeom prst="rect">
                <a:avLst/>
              </a:prstGeom>
              <a:blipFill>
                <a:blip r:embed="rId6"/>
                <a:stretch>
                  <a:fillRect b="-11111"/>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A3A47A0B-6B3B-41B1-92F9-ABE08037AB95}"/>
              </a:ext>
            </a:extLst>
          </p:cNvPr>
          <p:cNvCxnSpPr/>
          <p:nvPr/>
        </p:nvCxnSpPr>
        <p:spPr>
          <a:xfrm flipV="1">
            <a:off x="918754" y="4190758"/>
            <a:ext cx="1062528" cy="112595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FCC4BDB-80DB-4DA3-9EBD-16885889E7AF}"/>
              </a:ext>
            </a:extLst>
          </p:cNvPr>
          <p:cNvCxnSpPr>
            <a:cxnSpLocks/>
          </p:cNvCxnSpPr>
          <p:nvPr/>
        </p:nvCxnSpPr>
        <p:spPr>
          <a:xfrm>
            <a:off x="3404540" y="2886301"/>
            <a:ext cx="1098732" cy="117407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5065154-D0BD-4EEF-8EE4-6BE3969EEB8A}"/>
              </a:ext>
            </a:extLst>
          </p:cNvPr>
          <p:cNvSpPr/>
          <p:nvPr/>
        </p:nvSpPr>
        <p:spPr>
          <a:xfrm>
            <a:off x="3269842" y="2732669"/>
            <a:ext cx="174172" cy="1741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549232-733F-4372-8A77-B8FC2AA0AF96}"/>
              </a:ext>
            </a:extLst>
          </p:cNvPr>
          <p:cNvSpPr txBox="1"/>
          <p:nvPr/>
        </p:nvSpPr>
        <p:spPr>
          <a:xfrm rot="18814113">
            <a:off x="787815" y="4230369"/>
            <a:ext cx="1324402" cy="369332"/>
          </a:xfrm>
          <a:prstGeom prst="rect">
            <a:avLst/>
          </a:prstGeom>
          <a:noFill/>
        </p:spPr>
        <p:txBody>
          <a:bodyPr wrap="none" rtlCol="0">
            <a:spAutoFit/>
          </a:bodyPr>
          <a:lstStyle/>
          <a:p>
            <a:r>
              <a:rPr lang="en-US" dirty="0"/>
              <a:t>Constraint</a:t>
            </a:r>
          </a:p>
        </p:txBody>
      </p:sp>
      <p:sp>
        <p:nvSpPr>
          <p:cNvPr id="26" name="TextBox 25">
            <a:extLst>
              <a:ext uri="{FF2B5EF4-FFF2-40B4-BE49-F238E27FC236}">
                <a16:creationId xmlns:a16="http://schemas.microsoft.com/office/drawing/2014/main" id="{2AFF6799-9FD0-447D-9831-B17E5322A3E9}"/>
              </a:ext>
            </a:extLst>
          </p:cNvPr>
          <p:cNvSpPr txBox="1"/>
          <p:nvPr/>
        </p:nvSpPr>
        <p:spPr>
          <a:xfrm rot="2768696">
            <a:off x="3499232" y="3101504"/>
            <a:ext cx="1358064" cy="369332"/>
          </a:xfrm>
          <a:prstGeom prst="rect">
            <a:avLst/>
          </a:prstGeom>
          <a:noFill/>
        </p:spPr>
        <p:txBody>
          <a:bodyPr wrap="none" rtlCol="0">
            <a:spAutoFit/>
          </a:bodyPr>
          <a:lstStyle/>
          <a:p>
            <a:r>
              <a:rPr lang="en-US" dirty="0">
                <a:solidFill>
                  <a:schemeClr val="bg1"/>
                </a:solidFill>
              </a:rPr>
              <a:t>Null space</a:t>
            </a:r>
          </a:p>
        </p:txBody>
      </p:sp>
      <p:sp>
        <p:nvSpPr>
          <p:cNvPr id="28" name="TextBox 27">
            <a:extLst>
              <a:ext uri="{FF2B5EF4-FFF2-40B4-BE49-F238E27FC236}">
                <a16:creationId xmlns:a16="http://schemas.microsoft.com/office/drawing/2014/main" id="{D31D8F7F-C9F1-4C02-B997-FB9E6950CE03}"/>
              </a:ext>
            </a:extLst>
          </p:cNvPr>
          <p:cNvSpPr txBox="1"/>
          <p:nvPr/>
        </p:nvSpPr>
        <p:spPr>
          <a:xfrm>
            <a:off x="2420756" y="2483469"/>
            <a:ext cx="1628972" cy="246221"/>
          </a:xfrm>
          <a:prstGeom prst="rect">
            <a:avLst/>
          </a:prstGeom>
          <a:noFill/>
        </p:spPr>
        <p:txBody>
          <a:bodyPr wrap="none" rtlCol="0">
            <a:spAutoFit/>
          </a:bodyPr>
          <a:lstStyle/>
          <a:p>
            <a:r>
              <a:rPr lang="en-US" sz="1000" dirty="0">
                <a:solidFill>
                  <a:srgbClr val="FF0000"/>
                </a:solidFill>
              </a:rPr>
              <a:t>Pseudo Inverse Solution</a:t>
            </a:r>
          </a:p>
        </p:txBody>
      </p:sp>
    </p:spTree>
    <p:extLst>
      <p:ext uri="{BB962C8B-B14F-4D97-AF65-F5344CB8AC3E}">
        <p14:creationId xmlns:p14="http://schemas.microsoft.com/office/powerpoint/2010/main" val="2738487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STATIC probe lit geometry</a:t>
            </a:r>
            <a:endParaRPr lang="en-US"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0" y="1188720"/>
            <a:ext cx="9265920" cy="52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96685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5561D-6D8E-429D-AA94-46438622FA82}"/>
              </a:ext>
            </a:extLst>
          </p:cNvPr>
          <p:cNvSpPr>
            <a:spLocks noGrp="1"/>
          </p:cNvSpPr>
          <p:nvPr>
            <p:ph type="title"/>
          </p:nvPr>
        </p:nvSpPr>
        <p:spPr/>
        <p:txBody>
          <a:bodyPr>
            <a:normAutofit fontScale="90000"/>
          </a:bodyPr>
          <a:lstStyle/>
          <a:p>
            <a:r>
              <a:rPr lang="en-US" dirty="0"/>
              <a:t>AHD projection</a:t>
            </a:r>
          </a:p>
        </p:txBody>
      </p:sp>
      <p:pic>
        <p:nvPicPr>
          <p:cNvPr id="8" name="Picture 7">
            <a:extLst>
              <a:ext uri="{FF2B5EF4-FFF2-40B4-BE49-F238E27FC236}">
                <a16:creationId xmlns:a16="http://schemas.microsoft.com/office/drawing/2014/main" id="{BCB7B075-43E9-4B5A-9C09-C228C24FE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57" y="1243198"/>
            <a:ext cx="4572000" cy="4572000"/>
          </a:xfrm>
          <a:prstGeom prst="rect">
            <a:avLst/>
          </a:prstGeom>
        </p:spPr>
      </p:pic>
      <p:sp>
        <p:nvSpPr>
          <p:cNvPr id="7" name="TextBox 6">
            <a:extLst>
              <a:ext uri="{FF2B5EF4-FFF2-40B4-BE49-F238E27FC236}">
                <a16:creationId xmlns:a16="http://schemas.microsoft.com/office/drawing/2014/main" id="{390BA02A-6F49-4826-9845-6EADB84D7CAE}"/>
              </a:ext>
            </a:extLst>
          </p:cNvPr>
          <p:cNvSpPr txBox="1"/>
          <p:nvPr/>
        </p:nvSpPr>
        <p:spPr>
          <a:xfrm>
            <a:off x="5264780" y="5132047"/>
            <a:ext cx="710451" cy="369332"/>
          </a:xfrm>
          <a:prstGeom prst="rect">
            <a:avLst/>
          </a:prstGeom>
          <a:noFill/>
        </p:spPr>
        <p:txBody>
          <a:bodyPr wrap="none" rtlCol="0">
            <a:spAutoFit/>
          </a:bodyPr>
          <a:lstStyle/>
          <a:p>
            <a:r>
              <a:rPr lang="en-US" dirty="0" err="1">
                <a:solidFill>
                  <a:schemeClr val="bg1"/>
                </a:solidFill>
              </a:rPr>
              <a:t>Hilite</a:t>
            </a:r>
            <a:endParaRPr lang="en-US" dirty="0">
              <a:solidFill>
                <a:schemeClr val="bg1"/>
              </a:solidFill>
            </a:endParaRPr>
          </a:p>
        </p:txBody>
      </p:sp>
      <p:sp>
        <p:nvSpPr>
          <p:cNvPr id="10" name="TextBox 9">
            <a:extLst>
              <a:ext uri="{FF2B5EF4-FFF2-40B4-BE49-F238E27FC236}">
                <a16:creationId xmlns:a16="http://schemas.microsoft.com/office/drawing/2014/main" id="{29CC80DB-712A-43D9-A304-D37F9BDC3886}"/>
              </a:ext>
            </a:extLst>
          </p:cNvPr>
          <p:cNvSpPr txBox="1"/>
          <p:nvPr/>
        </p:nvSpPr>
        <p:spPr>
          <a:xfrm rot="16200000">
            <a:off x="553911" y="5966534"/>
            <a:ext cx="729687" cy="369332"/>
          </a:xfrm>
          <a:prstGeom prst="rect">
            <a:avLst/>
          </a:prstGeom>
          <a:noFill/>
        </p:spPr>
        <p:txBody>
          <a:bodyPr wrap="none" rtlCol="0">
            <a:spAutoFit/>
          </a:bodyPr>
          <a:lstStyle/>
          <a:p>
            <a:r>
              <a:rPr lang="en-US" dirty="0" err="1">
                <a:solidFill>
                  <a:schemeClr val="bg1"/>
                </a:solidFill>
              </a:rPr>
              <a:t>Amb</a:t>
            </a:r>
            <a:endParaRPr lang="en-US" dirty="0">
              <a:solidFill>
                <a:schemeClr val="bg1"/>
              </a:solidFill>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BC6A1E4-F98E-44C4-A327-F658A6C16191}"/>
                  </a:ext>
                </a:extLst>
              </p:cNvPr>
              <p:cNvSpPr txBox="1"/>
              <p:nvPr/>
            </p:nvSpPr>
            <p:spPr>
              <a:xfrm>
                <a:off x="5612689" y="1475317"/>
                <a:ext cx="2660468" cy="5126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m>
                            <m:mPr>
                              <m:mcs>
                                <m:mc>
                                  <m:mcPr>
                                    <m:count m:val="2"/>
                                    <m:mcJc m:val="center"/>
                                  </m:mcPr>
                                </m:mc>
                              </m:mcs>
                              <m:ctrlPr>
                                <a:rPr lang="en-US" i="1" smtClean="0">
                                  <a:solidFill>
                                    <a:schemeClr val="bg1"/>
                                  </a:solidFill>
                                  <a:latin typeface="Cambria Math" panose="02040503050406030204" pitchFamily="18" charset="0"/>
                                </a:rPr>
                              </m:ctrlPr>
                            </m:mPr>
                            <m:mr>
                              <m:e>
                                <m:r>
                                  <m:rPr>
                                    <m:brk m:alnAt="7"/>
                                  </m:rPr>
                                  <a:rPr lang="en-US" b="0" i="1" smtClean="0">
                                    <a:solidFill>
                                      <a:schemeClr val="bg1"/>
                                    </a:solidFill>
                                    <a:latin typeface="Cambria Math" panose="02040503050406030204" pitchFamily="18" charset="0"/>
                                  </a:rPr>
                                  <m:t>1</m:t>
                                </m:r>
                              </m:e>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𝐻</m:t>
                                    </m:r>
                                  </m:e>
                                  <m:sub>
                                    <m:r>
                                      <a:rPr lang="en-US" b="0" i="1" smtClean="0">
                                        <a:solidFill>
                                          <a:schemeClr val="bg1"/>
                                        </a:solidFill>
                                        <a:latin typeface="Cambria Math" panose="02040503050406030204" pitchFamily="18" charset="0"/>
                                      </a:rPr>
                                      <m:t>𝑧</m:t>
                                    </m:r>
                                  </m:sub>
                                </m:sSub>
                              </m:e>
                            </m:mr>
                          </m:m>
                        </m:e>
                      </m:d>
                      <m:d>
                        <m:dPr>
                          <m:begChr m:val="["/>
                          <m:endChr m:val="]"/>
                          <m:ctrlPr>
                            <a:rPr lang="en-US" i="1" smtClean="0">
                              <a:solidFill>
                                <a:schemeClr val="bg1"/>
                              </a:solidFill>
                              <a:latin typeface="Cambria Math" panose="02040503050406030204" pitchFamily="18" charset="0"/>
                            </a:rPr>
                          </m:ctrlPr>
                        </m:dPr>
                        <m:e>
                          <m:m>
                            <m:mPr>
                              <m:mcs>
                                <m:mc>
                                  <m:mcPr>
                                    <m:count m:val="1"/>
                                    <m:mcJc m:val="center"/>
                                  </m:mcPr>
                                </m:mc>
                              </m:mcs>
                              <m:ctrlPr>
                                <a:rPr lang="en-US" i="1" smtClean="0">
                                  <a:solidFill>
                                    <a:schemeClr val="bg1"/>
                                  </a:solidFill>
                                  <a:latin typeface="Cambria Math" panose="02040503050406030204" pitchFamily="18" charset="0"/>
                                </a:rPr>
                              </m:ctrlPr>
                            </m:mPr>
                            <m:mr>
                              <m:e>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𝐴</m:t>
                                    </m:r>
                                  </m:e>
                                  <m:sub>
                                    <m:r>
                                      <a:rPr lang="en-US" b="0" i="1" smtClean="0">
                                        <a:solidFill>
                                          <a:schemeClr val="bg1"/>
                                        </a:solidFill>
                                        <a:latin typeface="Cambria Math" panose="02040503050406030204" pitchFamily="18" charset="0"/>
                                      </a:rPr>
                                      <m:t>𝑐</m:t>
                                    </m:r>
                                  </m:sub>
                                </m:sSub>
                              </m:e>
                            </m:mr>
                            <m:mr>
                              <m:e>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𝐻</m:t>
                                    </m:r>
                                  </m:e>
                                  <m:sub>
                                    <m:r>
                                      <a:rPr lang="en-US" b="0" i="1" smtClean="0">
                                        <a:solidFill>
                                          <a:schemeClr val="bg1"/>
                                        </a:solidFill>
                                        <a:latin typeface="Cambria Math" panose="02040503050406030204" pitchFamily="18" charset="0"/>
                                      </a:rPr>
                                      <m:t>𝑐</m:t>
                                    </m:r>
                                  </m:sub>
                                </m:sSub>
                              </m:e>
                            </m:mr>
                          </m:m>
                        </m:e>
                      </m:d>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𝐶</m:t>
                          </m:r>
                        </m:e>
                        <m:sub>
                          <m:r>
                            <a:rPr lang="en-US" b="0" i="1" smtClean="0">
                              <a:solidFill>
                                <a:schemeClr val="bg1"/>
                              </a:solidFill>
                              <a:latin typeface="Cambria Math" panose="02040503050406030204" pitchFamily="18" charset="0"/>
                            </a:rPr>
                            <m:t>𝑧</m:t>
                          </m:r>
                        </m:sub>
                      </m:sSub>
                    </m:oMath>
                  </m:oMathPara>
                </a14:m>
                <a:endParaRPr lang="en-US" dirty="0">
                  <a:solidFill>
                    <a:schemeClr val="bg1"/>
                  </a:solidFill>
                </a:endParaRPr>
              </a:p>
            </p:txBody>
          </p:sp>
        </mc:Choice>
        <mc:Fallback xmlns="">
          <p:sp>
            <p:nvSpPr>
              <p:cNvPr id="11" name="TextBox 10">
                <a:extLst>
                  <a:ext uri="{FF2B5EF4-FFF2-40B4-BE49-F238E27FC236}">
                    <a16:creationId xmlns:a16="http://schemas.microsoft.com/office/drawing/2014/main" id="{ABC6A1E4-F98E-44C4-A327-F658A6C16191}"/>
                  </a:ext>
                </a:extLst>
              </p:cNvPr>
              <p:cNvSpPr txBox="1">
                <a:spLocks noRot="1" noChangeAspect="1" noMove="1" noResize="1" noEditPoints="1" noAdjustHandles="1" noChangeArrowheads="1" noChangeShapeType="1" noTextEdit="1"/>
              </p:cNvSpPr>
              <p:nvPr/>
            </p:nvSpPr>
            <p:spPr>
              <a:xfrm>
                <a:off x="5612689" y="1475317"/>
                <a:ext cx="2660468" cy="512641"/>
              </a:xfrm>
              <a:prstGeom prst="rect">
                <a:avLst/>
              </a:prstGeom>
              <a:blipFill>
                <a:blip r:embed="rId4"/>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10BF9C7D-D9BD-468D-93BA-07F7BBF087B5}"/>
              </a:ext>
            </a:extLst>
          </p:cNvPr>
          <p:cNvSpPr txBox="1"/>
          <p:nvPr/>
        </p:nvSpPr>
        <p:spPr>
          <a:xfrm>
            <a:off x="5288117" y="1114896"/>
            <a:ext cx="3360215" cy="369332"/>
          </a:xfrm>
          <a:prstGeom prst="rect">
            <a:avLst/>
          </a:prstGeom>
          <a:noFill/>
        </p:spPr>
        <p:txBody>
          <a:bodyPr wrap="none" rtlCol="0">
            <a:spAutoFit/>
          </a:bodyPr>
          <a:lstStyle/>
          <a:p>
            <a:r>
              <a:rPr lang="en-US" dirty="0">
                <a:solidFill>
                  <a:schemeClr val="bg1"/>
                </a:solidFill>
              </a:rPr>
              <a:t>Constraint Equation (matrix):</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27EB3BD-ACE9-451F-8001-70B26D32655F}"/>
                  </a:ext>
                </a:extLst>
              </p:cNvPr>
              <p:cNvSpPr txBox="1"/>
              <p:nvPr/>
            </p:nvSpPr>
            <p:spPr>
              <a:xfrm>
                <a:off x="5871850" y="2541062"/>
                <a:ext cx="912045" cy="11694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m>
                            <m:mPr>
                              <m:mcs>
                                <m:mc>
                                  <m:mcPr>
                                    <m:count m:val="1"/>
                                    <m:mcJc m:val="center"/>
                                  </m:mcPr>
                                </m:mc>
                              </m:mcs>
                              <m:ctrlPr>
                                <a:rPr lang="en-US" i="1" smtClean="0">
                                  <a:solidFill>
                                    <a:schemeClr val="bg1"/>
                                  </a:solidFill>
                                  <a:latin typeface="Cambria Math" panose="02040503050406030204" pitchFamily="18" charset="0"/>
                                </a:rPr>
                              </m:ctrlPr>
                            </m:mPr>
                            <m:mr>
                              <m:e>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rPr>
                                      <m:t>1</m:t>
                                    </m:r>
                                  </m:num>
                                  <m:den>
                                    <m:r>
                                      <a:rPr lang="en-US" i="1">
                                        <a:solidFill>
                                          <a:schemeClr val="bg1"/>
                                        </a:solidFill>
                                        <a:latin typeface="Cambria Math" panose="02040503050406030204" pitchFamily="18" charset="0"/>
                                      </a:rPr>
                                      <m:t>1+</m:t>
                                    </m:r>
                                    <m:sSubSup>
                                      <m:sSubSupPr>
                                        <m:ctrlPr>
                                          <a:rPr lang="en-US" i="1">
                                            <a:solidFill>
                                              <a:schemeClr val="bg1"/>
                                            </a:solidFill>
                                            <a:latin typeface="Cambria Math" panose="02040503050406030204" pitchFamily="18" charset="0"/>
                                          </a:rPr>
                                        </m:ctrlPr>
                                      </m:sSubSup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up>
                                        <m:r>
                                          <a:rPr lang="en-US" i="1">
                                            <a:solidFill>
                                              <a:schemeClr val="bg1"/>
                                            </a:solidFill>
                                            <a:latin typeface="Cambria Math" panose="02040503050406030204" pitchFamily="18" charset="0"/>
                                          </a:rPr>
                                          <m:t>2</m:t>
                                        </m:r>
                                      </m:sup>
                                    </m:sSubSup>
                                  </m:den>
                                </m:f>
                              </m:e>
                            </m:mr>
                            <m:mr>
                              <m:e>
                                <m:f>
                                  <m:fPr>
                                    <m:ctrlPr>
                                      <a:rPr lang="en-US" i="1">
                                        <a:solidFill>
                                          <a:schemeClr val="bg1"/>
                                        </a:solidFill>
                                        <a:latin typeface="Cambria Math" panose="02040503050406030204" pitchFamily="18" charset="0"/>
                                      </a:rPr>
                                    </m:ctrlPr>
                                  </m:fPr>
                                  <m:num>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Sub>
                                  </m:num>
                                  <m:den>
                                    <m:r>
                                      <a:rPr lang="en-US" i="1">
                                        <a:solidFill>
                                          <a:schemeClr val="bg1"/>
                                        </a:solidFill>
                                        <a:latin typeface="Cambria Math" panose="02040503050406030204" pitchFamily="18" charset="0"/>
                                      </a:rPr>
                                      <m:t>1+</m:t>
                                    </m:r>
                                    <m:sSubSup>
                                      <m:sSubSupPr>
                                        <m:ctrlPr>
                                          <a:rPr lang="en-US" i="1">
                                            <a:solidFill>
                                              <a:schemeClr val="bg1"/>
                                            </a:solidFill>
                                            <a:latin typeface="Cambria Math" panose="02040503050406030204" pitchFamily="18" charset="0"/>
                                          </a:rPr>
                                        </m:ctrlPr>
                                      </m:sSubSup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up>
                                        <m:r>
                                          <a:rPr lang="en-US" i="1">
                                            <a:solidFill>
                                              <a:schemeClr val="bg1"/>
                                            </a:solidFill>
                                            <a:latin typeface="Cambria Math" panose="02040503050406030204" pitchFamily="18" charset="0"/>
                                          </a:rPr>
                                          <m:t>2</m:t>
                                        </m:r>
                                      </m:sup>
                                    </m:sSubSup>
                                  </m:den>
                                </m:f>
                              </m:e>
                            </m:mr>
                          </m:m>
                        </m:e>
                      </m:d>
                    </m:oMath>
                  </m:oMathPara>
                </a14:m>
                <a:endParaRPr lang="en-US" dirty="0"/>
              </a:p>
            </p:txBody>
          </p:sp>
        </mc:Choice>
        <mc:Fallback xmlns="">
          <p:sp>
            <p:nvSpPr>
              <p:cNvPr id="13" name="TextBox 12">
                <a:extLst>
                  <a:ext uri="{FF2B5EF4-FFF2-40B4-BE49-F238E27FC236}">
                    <a16:creationId xmlns:a16="http://schemas.microsoft.com/office/drawing/2014/main" id="{F27EB3BD-ACE9-451F-8001-70B26D32655F}"/>
                  </a:ext>
                </a:extLst>
              </p:cNvPr>
              <p:cNvSpPr txBox="1">
                <a:spLocks noRot="1" noChangeAspect="1" noMove="1" noResize="1" noEditPoints="1" noAdjustHandles="1" noChangeArrowheads="1" noChangeShapeType="1" noTextEdit="1"/>
              </p:cNvSpPr>
              <p:nvPr/>
            </p:nvSpPr>
            <p:spPr>
              <a:xfrm>
                <a:off x="5871850" y="2541062"/>
                <a:ext cx="912045" cy="1169423"/>
              </a:xfrm>
              <a:prstGeom prst="rect">
                <a:avLst/>
              </a:prstGeom>
              <a:blipFill>
                <a:blip r:embed="rId5"/>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97572A4B-2AF6-4BB2-BFED-03FA04D0FBB7}"/>
              </a:ext>
            </a:extLst>
          </p:cNvPr>
          <p:cNvSpPr txBox="1"/>
          <p:nvPr/>
        </p:nvSpPr>
        <p:spPr>
          <a:xfrm>
            <a:off x="5334653" y="2120335"/>
            <a:ext cx="1986441" cy="369332"/>
          </a:xfrm>
          <a:prstGeom prst="rect">
            <a:avLst/>
          </a:prstGeom>
          <a:noFill/>
        </p:spPr>
        <p:txBody>
          <a:bodyPr wrap="none" rtlCol="0">
            <a:spAutoFit/>
          </a:bodyPr>
          <a:lstStyle/>
          <a:p>
            <a:r>
              <a:rPr lang="en-US" dirty="0">
                <a:solidFill>
                  <a:schemeClr val="bg1"/>
                </a:solidFill>
              </a:rPr>
              <a:t>Pseudo Inverse:</a:t>
            </a:r>
          </a:p>
        </p:txBody>
      </p:sp>
      <p:sp>
        <p:nvSpPr>
          <p:cNvPr id="15" name="TextBox 14">
            <a:extLst>
              <a:ext uri="{FF2B5EF4-FFF2-40B4-BE49-F238E27FC236}">
                <a16:creationId xmlns:a16="http://schemas.microsoft.com/office/drawing/2014/main" id="{5D2EA99F-941C-49CF-99DE-EDC6E5F9B045}"/>
              </a:ext>
            </a:extLst>
          </p:cNvPr>
          <p:cNvSpPr txBox="1"/>
          <p:nvPr/>
        </p:nvSpPr>
        <p:spPr>
          <a:xfrm>
            <a:off x="8916066" y="1149732"/>
            <a:ext cx="2887329" cy="369332"/>
          </a:xfrm>
          <a:prstGeom prst="rect">
            <a:avLst/>
          </a:prstGeom>
          <a:noFill/>
        </p:spPr>
        <p:txBody>
          <a:bodyPr wrap="none" rtlCol="0">
            <a:spAutoFit/>
          </a:bodyPr>
          <a:lstStyle/>
          <a:p>
            <a:r>
              <a:rPr lang="en-US" dirty="0">
                <a:solidFill>
                  <a:schemeClr val="bg1"/>
                </a:solidFill>
              </a:rPr>
              <a:t>Null space of constraint:</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EC111AC-010D-4BF1-B931-67A741179F37}"/>
                  </a:ext>
                </a:extLst>
              </p:cNvPr>
              <p:cNvSpPr txBox="1"/>
              <p:nvPr/>
            </p:nvSpPr>
            <p:spPr>
              <a:xfrm>
                <a:off x="9821487" y="1566128"/>
                <a:ext cx="10157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m>
                            <m:mPr>
                              <m:mcs>
                                <m:mc>
                                  <m:mcPr>
                                    <m:count m:val="2"/>
                                    <m:mcJc m:val="center"/>
                                  </m:mcPr>
                                </m:mc>
                              </m:mcs>
                              <m:ctrlPr>
                                <a:rPr lang="en-US" i="1" smtClean="0">
                                  <a:solidFill>
                                    <a:schemeClr val="bg1"/>
                                  </a:solidFill>
                                  <a:latin typeface="Cambria Math" panose="02040503050406030204" pitchFamily="18" charset="0"/>
                                </a:rPr>
                              </m:ctrlPr>
                            </m:mPr>
                            <m:mr>
                              <m:e>
                                <m:r>
                                  <m:rPr>
                                    <m:brk m:alnAt="7"/>
                                  </m:rP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𝐻</m:t>
                                    </m:r>
                                  </m:e>
                                  <m:sub>
                                    <m:r>
                                      <a:rPr lang="en-US" b="0" i="1" smtClean="0">
                                        <a:solidFill>
                                          <a:schemeClr val="bg1"/>
                                        </a:solidFill>
                                        <a:latin typeface="Cambria Math" panose="02040503050406030204" pitchFamily="18" charset="0"/>
                                      </a:rPr>
                                      <m:t>𝑧</m:t>
                                    </m:r>
                                  </m:sub>
                                </m:sSub>
                              </m:e>
                              <m:e>
                                <m:r>
                                  <a:rPr lang="en-US" b="0" i="1" smtClean="0">
                                    <a:solidFill>
                                      <a:schemeClr val="bg1"/>
                                    </a:solidFill>
                                    <a:latin typeface="Cambria Math" panose="02040503050406030204" pitchFamily="18" charset="0"/>
                                  </a:rPr>
                                  <m:t>1</m:t>
                                </m:r>
                              </m:e>
                            </m:mr>
                          </m:m>
                        </m:e>
                      </m:d>
                    </m:oMath>
                  </m:oMathPara>
                </a14:m>
                <a:endParaRPr lang="en-US" dirty="0"/>
              </a:p>
            </p:txBody>
          </p:sp>
        </mc:Choice>
        <mc:Fallback xmlns="">
          <p:sp>
            <p:nvSpPr>
              <p:cNvPr id="16" name="TextBox 15">
                <a:extLst>
                  <a:ext uri="{FF2B5EF4-FFF2-40B4-BE49-F238E27FC236}">
                    <a16:creationId xmlns:a16="http://schemas.microsoft.com/office/drawing/2014/main" id="{EEC111AC-010D-4BF1-B931-67A741179F37}"/>
                  </a:ext>
                </a:extLst>
              </p:cNvPr>
              <p:cNvSpPr txBox="1">
                <a:spLocks noRot="1" noChangeAspect="1" noMove="1" noResize="1" noEditPoints="1" noAdjustHandles="1" noChangeArrowheads="1" noChangeShapeType="1" noTextEdit="1"/>
              </p:cNvSpPr>
              <p:nvPr/>
            </p:nvSpPr>
            <p:spPr>
              <a:xfrm>
                <a:off x="9821487" y="1566128"/>
                <a:ext cx="1015726" cy="276999"/>
              </a:xfrm>
              <a:prstGeom prst="rect">
                <a:avLst/>
              </a:prstGeom>
              <a:blipFill>
                <a:blip r:embed="rId6"/>
                <a:stretch>
                  <a:fillRect b="-1111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5E1B54A9-A5AC-45BB-958F-77A9E541F2F6}"/>
              </a:ext>
            </a:extLst>
          </p:cNvPr>
          <p:cNvSpPr txBox="1"/>
          <p:nvPr/>
        </p:nvSpPr>
        <p:spPr>
          <a:xfrm>
            <a:off x="8421244" y="2167192"/>
            <a:ext cx="3347391" cy="369332"/>
          </a:xfrm>
          <a:prstGeom prst="rect">
            <a:avLst/>
          </a:prstGeom>
          <a:noFill/>
        </p:spPr>
        <p:txBody>
          <a:bodyPr wrap="none" rtlCol="0">
            <a:spAutoFit/>
          </a:bodyPr>
          <a:lstStyle/>
          <a:p>
            <a:r>
              <a:rPr lang="en-US" dirty="0">
                <a:solidFill>
                  <a:schemeClr val="bg1"/>
                </a:solidFill>
              </a:rPr>
              <a:t>Parameterization of solution:</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0C62BEA-0FA0-4886-BA82-3BBBE443056F}"/>
                  </a:ext>
                </a:extLst>
              </p:cNvPr>
              <p:cNvSpPr txBox="1"/>
              <p:nvPr/>
            </p:nvSpPr>
            <p:spPr>
              <a:xfrm>
                <a:off x="8693710" y="2645559"/>
                <a:ext cx="2255554" cy="11712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m>
                            <m:mPr>
                              <m:mcs>
                                <m:mc>
                                  <m:mcPr>
                                    <m:count m:val="1"/>
                                    <m:mcJc m:val="center"/>
                                  </m:mcPr>
                                </m:mc>
                              </m:mcs>
                              <m:ctrlPr>
                                <a:rPr lang="en-US" i="1" smtClean="0">
                                  <a:solidFill>
                                    <a:schemeClr val="bg1"/>
                                  </a:solidFill>
                                  <a:latin typeface="Cambria Math" panose="02040503050406030204" pitchFamily="18" charset="0"/>
                                </a:rPr>
                              </m:ctrlPr>
                            </m:mPr>
                            <m:mr>
                              <m:e>
                                <m:f>
                                  <m:fPr>
                                    <m:ctrlPr>
                                      <a:rPr lang="en-US" i="1">
                                        <a:solidFill>
                                          <a:schemeClr val="bg1"/>
                                        </a:solidFill>
                                        <a:latin typeface="Cambria Math" panose="02040503050406030204" pitchFamily="18" charset="0"/>
                                      </a:rPr>
                                    </m:ctrlPr>
                                  </m:fPr>
                                  <m:num>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𝑧</m:t>
                                        </m:r>
                                      </m:sub>
                                    </m:sSub>
                                  </m:num>
                                  <m:den>
                                    <m:r>
                                      <a:rPr lang="en-US" i="1">
                                        <a:solidFill>
                                          <a:schemeClr val="bg1"/>
                                        </a:solidFill>
                                        <a:latin typeface="Cambria Math" panose="02040503050406030204" pitchFamily="18" charset="0"/>
                                      </a:rPr>
                                      <m:t>1+</m:t>
                                    </m:r>
                                    <m:sSubSup>
                                      <m:sSubSupPr>
                                        <m:ctrlPr>
                                          <a:rPr lang="en-US" i="1">
                                            <a:solidFill>
                                              <a:schemeClr val="bg1"/>
                                            </a:solidFill>
                                            <a:latin typeface="Cambria Math" panose="02040503050406030204" pitchFamily="18" charset="0"/>
                                          </a:rPr>
                                        </m:ctrlPr>
                                      </m:sSubSup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up>
                                        <m:r>
                                          <a:rPr lang="en-US" i="1">
                                            <a:solidFill>
                                              <a:schemeClr val="bg1"/>
                                            </a:solidFill>
                                            <a:latin typeface="Cambria Math" panose="02040503050406030204" pitchFamily="18" charset="0"/>
                                          </a:rPr>
                                          <m:t>2</m:t>
                                        </m:r>
                                      </m:sup>
                                    </m:sSubSup>
                                  </m:den>
                                </m:f>
                              </m:e>
                            </m:mr>
                            <m:mr>
                              <m:e>
                                <m:f>
                                  <m:fPr>
                                    <m:ctrlPr>
                                      <a:rPr lang="en-US" i="1">
                                        <a:solidFill>
                                          <a:schemeClr val="bg1"/>
                                        </a:solidFill>
                                        <a:latin typeface="Cambria Math" panose="02040503050406030204" pitchFamily="18" charset="0"/>
                                      </a:rPr>
                                    </m:ctrlPr>
                                  </m:fPr>
                                  <m:num>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𝑧</m:t>
                                        </m:r>
                                      </m:sub>
                                    </m:sSub>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Sub>
                                  </m:num>
                                  <m:den>
                                    <m:r>
                                      <a:rPr lang="en-US" i="1">
                                        <a:solidFill>
                                          <a:schemeClr val="bg1"/>
                                        </a:solidFill>
                                        <a:latin typeface="Cambria Math" panose="02040503050406030204" pitchFamily="18" charset="0"/>
                                      </a:rPr>
                                      <m:t>1+</m:t>
                                    </m:r>
                                    <m:sSubSup>
                                      <m:sSubSupPr>
                                        <m:ctrlPr>
                                          <a:rPr lang="en-US" i="1">
                                            <a:solidFill>
                                              <a:schemeClr val="bg1"/>
                                            </a:solidFill>
                                            <a:latin typeface="Cambria Math" panose="02040503050406030204" pitchFamily="18" charset="0"/>
                                          </a:rPr>
                                        </m:ctrlPr>
                                      </m:sSubSup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up>
                                        <m:r>
                                          <a:rPr lang="en-US" i="1">
                                            <a:solidFill>
                                              <a:schemeClr val="bg1"/>
                                            </a:solidFill>
                                            <a:latin typeface="Cambria Math" panose="02040503050406030204" pitchFamily="18" charset="0"/>
                                          </a:rPr>
                                          <m:t>2</m:t>
                                        </m:r>
                                      </m:sup>
                                    </m:sSubSup>
                                  </m:den>
                                </m:f>
                              </m:e>
                            </m:mr>
                          </m:m>
                        </m:e>
                      </m:d>
                      <m:r>
                        <a:rPr lang="en-US" b="0" i="1" smtClean="0">
                          <a:solidFill>
                            <a:schemeClr val="bg1"/>
                          </a:solidFill>
                          <a:latin typeface="Cambria Math" panose="02040503050406030204" pitchFamily="18" charset="0"/>
                        </a:rPr>
                        <m:t>+</m:t>
                      </m:r>
                      <m:d>
                        <m:dPr>
                          <m:begChr m:val="["/>
                          <m:endChr m:val="]"/>
                          <m:ctrlPr>
                            <a:rPr lang="en-US" b="0" i="1" smtClean="0">
                              <a:solidFill>
                                <a:schemeClr val="bg1"/>
                              </a:solidFill>
                              <a:latin typeface="Cambria Math" panose="02040503050406030204" pitchFamily="18" charset="0"/>
                            </a:rPr>
                          </m:ctrlPr>
                        </m:dPr>
                        <m:e>
                          <m:m>
                            <m:mPr>
                              <m:mcs>
                                <m:mc>
                                  <m:mcPr>
                                    <m:count m:val="2"/>
                                    <m:mcJc m:val="center"/>
                                  </m:mcPr>
                                </m:mc>
                              </m:mcs>
                              <m:ctrlPr>
                                <a:rPr lang="en-US" i="1">
                                  <a:solidFill>
                                    <a:schemeClr val="bg1"/>
                                  </a:solidFill>
                                  <a:latin typeface="Cambria Math" panose="02040503050406030204" pitchFamily="18" charset="0"/>
                                </a:rPr>
                              </m:ctrlPr>
                            </m:mPr>
                            <m:mr>
                              <m:e>
                                <m:r>
                                  <m:rPr>
                                    <m:brk m:alnAt="7"/>
                                  </m:rP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Sub>
                              </m:e>
                              <m:e>
                                <m:r>
                                  <a:rPr lang="en-US" i="1">
                                    <a:solidFill>
                                      <a:schemeClr val="bg1"/>
                                    </a:solidFill>
                                    <a:latin typeface="Cambria Math" panose="02040503050406030204" pitchFamily="18" charset="0"/>
                                  </a:rPr>
                                  <m:t>1</m:t>
                                </m:r>
                              </m:e>
                            </m:mr>
                          </m:m>
                        </m:e>
                      </m:d>
                      <m:r>
                        <a:rPr lang="en-US" b="0" i="1" smtClean="0">
                          <a:solidFill>
                            <a:schemeClr val="bg1"/>
                          </a:solidFill>
                          <a:latin typeface="Cambria Math" panose="02040503050406030204" pitchFamily="18" charset="0"/>
                        </a:rPr>
                        <m:t>𝑧</m:t>
                      </m:r>
                    </m:oMath>
                  </m:oMathPara>
                </a14:m>
                <a:endParaRPr lang="en-US" dirty="0"/>
              </a:p>
            </p:txBody>
          </p:sp>
        </mc:Choice>
        <mc:Fallback xmlns="">
          <p:sp>
            <p:nvSpPr>
              <p:cNvPr id="18" name="TextBox 17">
                <a:extLst>
                  <a:ext uri="{FF2B5EF4-FFF2-40B4-BE49-F238E27FC236}">
                    <a16:creationId xmlns:a16="http://schemas.microsoft.com/office/drawing/2014/main" id="{90C62BEA-0FA0-4886-BA82-3BBBE443056F}"/>
                  </a:ext>
                </a:extLst>
              </p:cNvPr>
              <p:cNvSpPr txBox="1">
                <a:spLocks noRot="1" noChangeAspect="1" noMove="1" noResize="1" noEditPoints="1" noAdjustHandles="1" noChangeArrowheads="1" noChangeShapeType="1" noTextEdit="1"/>
              </p:cNvSpPr>
              <p:nvPr/>
            </p:nvSpPr>
            <p:spPr>
              <a:xfrm>
                <a:off x="8693710" y="2645559"/>
                <a:ext cx="2255554" cy="1171283"/>
              </a:xfrm>
              <a:prstGeom prst="rect">
                <a:avLst/>
              </a:prstGeom>
              <a:blipFill>
                <a:blip r:embed="rId7"/>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A3A47A0B-6B3B-41B1-92F9-ABE08037AB95}"/>
              </a:ext>
            </a:extLst>
          </p:cNvPr>
          <p:cNvCxnSpPr/>
          <p:nvPr/>
        </p:nvCxnSpPr>
        <p:spPr>
          <a:xfrm flipV="1">
            <a:off x="918754" y="4190758"/>
            <a:ext cx="1062528" cy="112595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FCC4BDB-80DB-4DA3-9EBD-16885889E7AF}"/>
              </a:ext>
            </a:extLst>
          </p:cNvPr>
          <p:cNvCxnSpPr>
            <a:cxnSpLocks/>
          </p:cNvCxnSpPr>
          <p:nvPr/>
        </p:nvCxnSpPr>
        <p:spPr>
          <a:xfrm>
            <a:off x="3404540" y="2886301"/>
            <a:ext cx="1098732" cy="117407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5065154-D0BD-4EEF-8EE4-6BE3969EEB8A}"/>
              </a:ext>
            </a:extLst>
          </p:cNvPr>
          <p:cNvSpPr/>
          <p:nvPr/>
        </p:nvSpPr>
        <p:spPr>
          <a:xfrm>
            <a:off x="3269842" y="2732669"/>
            <a:ext cx="174172" cy="1741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549232-733F-4372-8A77-B8FC2AA0AF96}"/>
              </a:ext>
            </a:extLst>
          </p:cNvPr>
          <p:cNvSpPr txBox="1"/>
          <p:nvPr/>
        </p:nvSpPr>
        <p:spPr>
          <a:xfrm rot="18814113">
            <a:off x="787815" y="4230369"/>
            <a:ext cx="1324402" cy="369332"/>
          </a:xfrm>
          <a:prstGeom prst="rect">
            <a:avLst/>
          </a:prstGeom>
          <a:noFill/>
        </p:spPr>
        <p:txBody>
          <a:bodyPr wrap="none" rtlCol="0">
            <a:spAutoFit/>
          </a:bodyPr>
          <a:lstStyle/>
          <a:p>
            <a:r>
              <a:rPr lang="en-US" dirty="0"/>
              <a:t>Constraint</a:t>
            </a:r>
          </a:p>
        </p:txBody>
      </p:sp>
      <p:sp>
        <p:nvSpPr>
          <p:cNvPr id="26" name="TextBox 25">
            <a:extLst>
              <a:ext uri="{FF2B5EF4-FFF2-40B4-BE49-F238E27FC236}">
                <a16:creationId xmlns:a16="http://schemas.microsoft.com/office/drawing/2014/main" id="{2AFF6799-9FD0-447D-9831-B17E5322A3E9}"/>
              </a:ext>
            </a:extLst>
          </p:cNvPr>
          <p:cNvSpPr txBox="1"/>
          <p:nvPr/>
        </p:nvSpPr>
        <p:spPr>
          <a:xfrm rot="2768696">
            <a:off x="3499232" y="3101504"/>
            <a:ext cx="1358064" cy="369332"/>
          </a:xfrm>
          <a:prstGeom prst="rect">
            <a:avLst/>
          </a:prstGeom>
          <a:noFill/>
        </p:spPr>
        <p:txBody>
          <a:bodyPr wrap="none" rtlCol="0">
            <a:spAutoFit/>
          </a:bodyPr>
          <a:lstStyle/>
          <a:p>
            <a:r>
              <a:rPr lang="en-US" dirty="0">
                <a:solidFill>
                  <a:schemeClr val="bg1"/>
                </a:solidFill>
              </a:rPr>
              <a:t>Null space</a:t>
            </a:r>
          </a:p>
        </p:txBody>
      </p:sp>
      <p:sp>
        <p:nvSpPr>
          <p:cNvPr id="28" name="TextBox 27">
            <a:extLst>
              <a:ext uri="{FF2B5EF4-FFF2-40B4-BE49-F238E27FC236}">
                <a16:creationId xmlns:a16="http://schemas.microsoft.com/office/drawing/2014/main" id="{D31D8F7F-C9F1-4C02-B997-FB9E6950CE03}"/>
              </a:ext>
            </a:extLst>
          </p:cNvPr>
          <p:cNvSpPr txBox="1"/>
          <p:nvPr/>
        </p:nvSpPr>
        <p:spPr>
          <a:xfrm>
            <a:off x="2420756" y="2483469"/>
            <a:ext cx="1628972" cy="246221"/>
          </a:xfrm>
          <a:prstGeom prst="rect">
            <a:avLst/>
          </a:prstGeom>
          <a:noFill/>
        </p:spPr>
        <p:txBody>
          <a:bodyPr wrap="none" rtlCol="0">
            <a:spAutoFit/>
          </a:bodyPr>
          <a:lstStyle/>
          <a:p>
            <a:r>
              <a:rPr lang="en-US" sz="1000" dirty="0">
                <a:solidFill>
                  <a:srgbClr val="FF0000"/>
                </a:solidFill>
              </a:rPr>
              <a:t>Pseudo Inverse Solution</a:t>
            </a:r>
          </a:p>
        </p:txBody>
      </p:sp>
    </p:spTree>
    <p:extLst>
      <p:ext uri="{BB962C8B-B14F-4D97-AF65-F5344CB8AC3E}">
        <p14:creationId xmlns:p14="http://schemas.microsoft.com/office/powerpoint/2010/main" val="14048446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4DDCD30-3CC0-47CF-8FC1-3E17EED73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57" y="1243198"/>
            <a:ext cx="4572000" cy="4572000"/>
          </a:xfrm>
          <a:prstGeom prst="rect">
            <a:avLst/>
          </a:prstGeom>
        </p:spPr>
      </p:pic>
      <p:sp>
        <p:nvSpPr>
          <p:cNvPr id="2" name="Title 1">
            <a:extLst>
              <a:ext uri="{FF2B5EF4-FFF2-40B4-BE49-F238E27FC236}">
                <a16:creationId xmlns:a16="http://schemas.microsoft.com/office/drawing/2014/main" id="{5465561D-6D8E-429D-AA94-46438622FA82}"/>
              </a:ext>
            </a:extLst>
          </p:cNvPr>
          <p:cNvSpPr>
            <a:spLocks noGrp="1"/>
          </p:cNvSpPr>
          <p:nvPr>
            <p:ph type="title"/>
          </p:nvPr>
        </p:nvSpPr>
        <p:spPr/>
        <p:txBody>
          <a:bodyPr>
            <a:normAutofit fontScale="90000"/>
          </a:bodyPr>
          <a:lstStyle/>
          <a:p>
            <a:r>
              <a:rPr lang="en-US" dirty="0"/>
              <a:t>AHD projection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BC6A1E4-F98E-44C4-A327-F658A6C16191}"/>
                  </a:ext>
                </a:extLst>
              </p:cNvPr>
              <p:cNvSpPr txBox="1"/>
              <p:nvPr/>
            </p:nvSpPr>
            <p:spPr>
              <a:xfrm>
                <a:off x="5612689" y="1475317"/>
                <a:ext cx="2660468" cy="5126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m>
                            <m:mPr>
                              <m:mcs>
                                <m:mc>
                                  <m:mcPr>
                                    <m:count m:val="2"/>
                                    <m:mcJc m:val="center"/>
                                  </m:mcPr>
                                </m:mc>
                              </m:mcs>
                              <m:ctrlPr>
                                <a:rPr lang="en-US" i="1" smtClean="0">
                                  <a:solidFill>
                                    <a:schemeClr val="bg1"/>
                                  </a:solidFill>
                                  <a:latin typeface="Cambria Math" panose="02040503050406030204" pitchFamily="18" charset="0"/>
                                </a:rPr>
                              </m:ctrlPr>
                            </m:mPr>
                            <m:mr>
                              <m:e>
                                <m:r>
                                  <m:rPr>
                                    <m:brk m:alnAt="7"/>
                                  </m:rPr>
                                  <a:rPr lang="en-US" b="0" i="1" smtClean="0">
                                    <a:solidFill>
                                      <a:schemeClr val="bg1"/>
                                    </a:solidFill>
                                    <a:latin typeface="Cambria Math" panose="02040503050406030204" pitchFamily="18" charset="0"/>
                                  </a:rPr>
                                  <m:t>1</m:t>
                                </m:r>
                              </m:e>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𝐻</m:t>
                                    </m:r>
                                  </m:e>
                                  <m:sub>
                                    <m:r>
                                      <a:rPr lang="en-US" b="0" i="1" smtClean="0">
                                        <a:solidFill>
                                          <a:schemeClr val="bg1"/>
                                        </a:solidFill>
                                        <a:latin typeface="Cambria Math" panose="02040503050406030204" pitchFamily="18" charset="0"/>
                                      </a:rPr>
                                      <m:t>𝑧</m:t>
                                    </m:r>
                                  </m:sub>
                                </m:sSub>
                              </m:e>
                            </m:mr>
                          </m:m>
                        </m:e>
                      </m:d>
                      <m:d>
                        <m:dPr>
                          <m:begChr m:val="["/>
                          <m:endChr m:val="]"/>
                          <m:ctrlPr>
                            <a:rPr lang="en-US" i="1" smtClean="0">
                              <a:solidFill>
                                <a:schemeClr val="bg1"/>
                              </a:solidFill>
                              <a:latin typeface="Cambria Math" panose="02040503050406030204" pitchFamily="18" charset="0"/>
                            </a:rPr>
                          </m:ctrlPr>
                        </m:dPr>
                        <m:e>
                          <m:m>
                            <m:mPr>
                              <m:mcs>
                                <m:mc>
                                  <m:mcPr>
                                    <m:count m:val="1"/>
                                    <m:mcJc m:val="center"/>
                                  </m:mcPr>
                                </m:mc>
                              </m:mcs>
                              <m:ctrlPr>
                                <a:rPr lang="en-US" i="1" smtClean="0">
                                  <a:solidFill>
                                    <a:schemeClr val="bg1"/>
                                  </a:solidFill>
                                  <a:latin typeface="Cambria Math" panose="02040503050406030204" pitchFamily="18" charset="0"/>
                                </a:rPr>
                              </m:ctrlPr>
                            </m:mPr>
                            <m:mr>
                              <m:e>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𝐴</m:t>
                                    </m:r>
                                  </m:e>
                                  <m:sub>
                                    <m:r>
                                      <a:rPr lang="en-US" b="0" i="1" smtClean="0">
                                        <a:solidFill>
                                          <a:schemeClr val="bg1"/>
                                        </a:solidFill>
                                        <a:latin typeface="Cambria Math" panose="02040503050406030204" pitchFamily="18" charset="0"/>
                                      </a:rPr>
                                      <m:t>𝑐</m:t>
                                    </m:r>
                                  </m:sub>
                                </m:sSub>
                              </m:e>
                            </m:mr>
                            <m:mr>
                              <m:e>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𝐻</m:t>
                                    </m:r>
                                  </m:e>
                                  <m:sub>
                                    <m:r>
                                      <a:rPr lang="en-US" b="0" i="1" smtClean="0">
                                        <a:solidFill>
                                          <a:schemeClr val="bg1"/>
                                        </a:solidFill>
                                        <a:latin typeface="Cambria Math" panose="02040503050406030204" pitchFamily="18" charset="0"/>
                                      </a:rPr>
                                      <m:t>𝑐</m:t>
                                    </m:r>
                                  </m:sub>
                                </m:sSub>
                              </m:e>
                            </m:mr>
                          </m:m>
                        </m:e>
                      </m:d>
                      <m: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𝐶</m:t>
                          </m:r>
                        </m:e>
                        <m:sub>
                          <m:r>
                            <a:rPr lang="en-US" b="0" i="1" smtClean="0">
                              <a:solidFill>
                                <a:schemeClr val="bg1"/>
                              </a:solidFill>
                              <a:latin typeface="Cambria Math" panose="02040503050406030204" pitchFamily="18" charset="0"/>
                            </a:rPr>
                            <m:t>𝑧</m:t>
                          </m:r>
                        </m:sub>
                      </m:sSub>
                    </m:oMath>
                  </m:oMathPara>
                </a14:m>
                <a:endParaRPr lang="en-US" dirty="0">
                  <a:solidFill>
                    <a:schemeClr val="bg1"/>
                  </a:solidFill>
                </a:endParaRPr>
              </a:p>
            </p:txBody>
          </p:sp>
        </mc:Choice>
        <mc:Fallback xmlns="">
          <p:sp>
            <p:nvSpPr>
              <p:cNvPr id="11" name="TextBox 10">
                <a:extLst>
                  <a:ext uri="{FF2B5EF4-FFF2-40B4-BE49-F238E27FC236}">
                    <a16:creationId xmlns:a16="http://schemas.microsoft.com/office/drawing/2014/main" id="{ABC6A1E4-F98E-44C4-A327-F658A6C16191}"/>
                  </a:ext>
                </a:extLst>
              </p:cNvPr>
              <p:cNvSpPr txBox="1">
                <a:spLocks noRot="1" noChangeAspect="1" noMove="1" noResize="1" noEditPoints="1" noAdjustHandles="1" noChangeArrowheads="1" noChangeShapeType="1" noTextEdit="1"/>
              </p:cNvSpPr>
              <p:nvPr/>
            </p:nvSpPr>
            <p:spPr>
              <a:xfrm>
                <a:off x="5612689" y="1475317"/>
                <a:ext cx="2660468" cy="512641"/>
              </a:xfrm>
              <a:prstGeom prst="rect">
                <a:avLst/>
              </a:prstGeom>
              <a:blipFill>
                <a:blip r:embed="rId4"/>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10BF9C7D-D9BD-468D-93BA-07F7BBF087B5}"/>
              </a:ext>
            </a:extLst>
          </p:cNvPr>
          <p:cNvSpPr txBox="1"/>
          <p:nvPr/>
        </p:nvSpPr>
        <p:spPr>
          <a:xfrm>
            <a:off x="5288117" y="1114896"/>
            <a:ext cx="3360215" cy="369332"/>
          </a:xfrm>
          <a:prstGeom prst="rect">
            <a:avLst/>
          </a:prstGeom>
          <a:noFill/>
        </p:spPr>
        <p:txBody>
          <a:bodyPr wrap="none" rtlCol="0">
            <a:spAutoFit/>
          </a:bodyPr>
          <a:lstStyle/>
          <a:p>
            <a:r>
              <a:rPr lang="en-US" dirty="0">
                <a:solidFill>
                  <a:schemeClr val="bg1"/>
                </a:solidFill>
              </a:rPr>
              <a:t>Constraint Equation (matrix):</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27EB3BD-ACE9-451F-8001-70B26D32655F}"/>
                  </a:ext>
                </a:extLst>
              </p:cNvPr>
              <p:cNvSpPr txBox="1"/>
              <p:nvPr/>
            </p:nvSpPr>
            <p:spPr>
              <a:xfrm>
                <a:off x="5871850" y="2541062"/>
                <a:ext cx="912045" cy="11694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m>
                            <m:mPr>
                              <m:mcs>
                                <m:mc>
                                  <m:mcPr>
                                    <m:count m:val="1"/>
                                    <m:mcJc m:val="center"/>
                                  </m:mcPr>
                                </m:mc>
                              </m:mcs>
                              <m:ctrlPr>
                                <a:rPr lang="en-US" i="1" smtClean="0">
                                  <a:solidFill>
                                    <a:schemeClr val="bg1"/>
                                  </a:solidFill>
                                  <a:latin typeface="Cambria Math" panose="02040503050406030204" pitchFamily="18" charset="0"/>
                                </a:rPr>
                              </m:ctrlPr>
                            </m:mPr>
                            <m:mr>
                              <m:e>
                                <m:f>
                                  <m:fPr>
                                    <m:ctrlPr>
                                      <a:rPr lang="en-US" i="1">
                                        <a:solidFill>
                                          <a:schemeClr val="bg1"/>
                                        </a:solidFill>
                                        <a:latin typeface="Cambria Math" panose="02040503050406030204" pitchFamily="18" charset="0"/>
                                      </a:rPr>
                                    </m:ctrlPr>
                                  </m:fPr>
                                  <m:num>
                                    <m:r>
                                      <a:rPr lang="en-US" i="1">
                                        <a:solidFill>
                                          <a:schemeClr val="bg1"/>
                                        </a:solidFill>
                                        <a:latin typeface="Cambria Math" panose="02040503050406030204" pitchFamily="18" charset="0"/>
                                      </a:rPr>
                                      <m:t>1</m:t>
                                    </m:r>
                                  </m:num>
                                  <m:den>
                                    <m:r>
                                      <a:rPr lang="en-US" i="1">
                                        <a:solidFill>
                                          <a:schemeClr val="bg1"/>
                                        </a:solidFill>
                                        <a:latin typeface="Cambria Math" panose="02040503050406030204" pitchFamily="18" charset="0"/>
                                      </a:rPr>
                                      <m:t>1+</m:t>
                                    </m:r>
                                    <m:sSubSup>
                                      <m:sSubSupPr>
                                        <m:ctrlPr>
                                          <a:rPr lang="en-US" i="1">
                                            <a:solidFill>
                                              <a:schemeClr val="bg1"/>
                                            </a:solidFill>
                                            <a:latin typeface="Cambria Math" panose="02040503050406030204" pitchFamily="18" charset="0"/>
                                          </a:rPr>
                                        </m:ctrlPr>
                                      </m:sSubSup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up>
                                        <m:r>
                                          <a:rPr lang="en-US" i="1">
                                            <a:solidFill>
                                              <a:schemeClr val="bg1"/>
                                            </a:solidFill>
                                            <a:latin typeface="Cambria Math" panose="02040503050406030204" pitchFamily="18" charset="0"/>
                                          </a:rPr>
                                          <m:t>2</m:t>
                                        </m:r>
                                      </m:sup>
                                    </m:sSubSup>
                                  </m:den>
                                </m:f>
                              </m:e>
                            </m:mr>
                            <m:mr>
                              <m:e>
                                <m:f>
                                  <m:fPr>
                                    <m:ctrlPr>
                                      <a:rPr lang="en-US" i="1">
                                        <a:solidFill>
                                          <a:schemeClr val="bg1"/>
                                        </a:solidFill>
                                        <a:latin typeface="Cambria Math" panose="02040503050406030204" pitchFamily="18" charset="0"/>
                                      </a:rPr>
                                    </m:ctrlPr>
                                  </m:fPr>
                                  <m:num>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Sub>
                                  </m:num>
                                  <m:den>
                                    <m:r>
                                      <a:rPr lang="en-US" i="1">
                                        <a:solidFill>
                                          <a:schemeClr val="bg1"/>
                                        </a:solidFill>
                                        <a:latin typeface="Cambria Math" panose="02040503050406030204" pitchFamily="18" charset="0"/>
                                      </a:rPr>
                                      <m:t>1+</m:t>
                                    </m:r>
                                    <m:sSubSup>
                                      <m:sSubSupPr>
                                        <m:ctrlPr>
                                          <a:rPr lang="en-US" i="1">
                                            <a:solidFill>
                                              <a:schemeClr val="bg1"/>
                                            </a:solidFill>
                                            <a:latin typeface="Cambria Math" panose="02040503050406030204" pitchFamily="18" charset="0"/>
                                          </a:rPr>
                                        </m:ctrlPr>
                                      </m:sSubSup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up>
                                        <m:r>
                                          <a:rPr lang="en-US" i="1">
                                            <a:solidFill>
                                              <a:schemeClr val="bg1"/>
                                            </a:solidFill>
                                            <a:latin typeface="Cambria Math" panose="02040503050406030204" pitchFamily="18" charset="0"/>
                                          </a:rPr>
                                          <m:t>2</m:t>
                                        </m:r>
                                      </m:sup>
                                    </m:sSubSup>
                                  </m:den>
                                </m:f>
                              </m:e>
                            </m:mr>
                          </m:m>
                        </m:e>
                      </m:d>
                    </m:oMath>
                  </m:oMathPara>
                </a14:m>
                <a:endParaRPr lang="en-US" dirty="0"/>
              </a:p>
            </p:txBody>
          </p:sp>
        </mc:Choice>
        <mc:Fallback xmlns="">
          <p:sp>
            <p:nvSpPr>
              <p:cNvPr id="13" name="TextBox 12">
                <a:extLst>
                  <a:ext uri="{FF2B5EF4-FFF2-40B4-BE49-F238E27FC236}">
                    <a16:creationId xmlns:a16="http://schemas.microsoft.com/office/drawing/2014/main" id="{F27EB3BD-ACE9-451F-8001-70B26D32655F}"/>
                  </a:ext>
                </a:extLst>
              </p:cNvPr>
              <p:cNvSpPr txBox="1">
                <a:spLocks noRot="1" noChangeAspect="1" noMove="1" noResize="1" noEditPoints="1" noAdjustHandles="1" noChangeArrowheads="1" noChangeShapeType="1" noTextEdit="1"/>
              </p:cNvSpPr>
              <p:nvPr/>
            </p:nvSpPr>
            <p:spPr>
              <a:xfrm>
                <a:off x="5871850" y="2541062"/>
                <a:ext cx="912045" cy="1169423"/>
              </a:xfrm>
              <a:prstGeom prst="rect">
                <a:avLst/>
              </a:prstGeom>
              <a:blipFill>
                <a:blip r:embed="rId5"/>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97572A4B-2AF6-4BB2-BFED-03FA04D0FBB7}"/>
              </a:ext>
            </a:extLst>
          </p:cNvPr>
          <p:cNvSpPr txBox="1"/>
          <p:nvPr/>
        </p:nvSpPr>
        <p:spPr>
          <a:xfrm>
            <a:off x="5334653" y="2120335"/>
            <a:ext cx="1986441" cy="369332"/>
          </a:xfrm>
          <a:prstGeom prst="rect">
            <a:avLst/>
          </a:prstGeom>
          <a:noFill/>
        </p:spPr>
        <p:txBody>
          <a:bodyPr wrap="none" rtlCol="0">
            <a:spAutoFit/>
          </a:bodyPr>
          <a:lstStyle/>
          <a:p>
            <a:r>
              <a:rPr lang="en-US" dirty="0">
                <a:solidFill>
                  <a:schemeClr val="bg1"/>
                </a:solidFill>
              </a:rPr>
              <a:t>Pseudo Inverse:</a:t>
            </a:r>
          </a:p>
        </p:txBody>
      </p:sp>
      <p:sp>
        <p:nvSpPr>
          <p:cNvPr id="15" name="TextBox 14">
            <a:extLst>
              <a:ext uri="{FF2B5EF4-FFF2-40B4-BE49-F238E27FC236}">
                <a16:creationId xmlns:a16="http://schemas.microsoft.com/office/drawing/2014/main" id="{5D2EA99F-941C-49CF-99DE-EDC6E5F9B045}"/>
              </a:ext>
            </a:extLst>
          </p:cNvPr>
          <p:cNvSpPr txBox="1"/>
          <p:nvPr/>
        </p:nvSpPr>
        <p:spPr>
          <a:xfrm>
            <a:off x="8916066" y="1149732"/>
            <a:ext cx="2887329" cy="369332"/>
          </a:xfrm>
          <a:prstGeom prst="rect">
            <a:avLst/>
          </a:prstGeom>
          <a:noFill/>
        </p:spPr>
        <p:txBody>
          <a:bodyPr wrap="none" rtlCol="0">
            <a:spAutoFit/>
          </a:bodyPr>
          <a:lstStyle/>
          <a:p>
            <a:r>
              <a:rPr lang="en-US" dirty="0">
                <a:solidFill>
                  <a:schemeClr val="bg1"/>
                </a:solidFill>
              </a:rPr>
              <a:t>Null space of constraint:</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EC111AC-010D-4BF1-B931-67A741179F37}"/>
                  </a:ext>
                </a:extLst>
              </p:cNvPr>
              <p:cNvSpPr txBox="1"/>
              <p:nvPr/>
            </p:nvSpPr>
            <p:spPr>
              <a:xfrm>
                <a:off x="9821487" y="1566128"/>
                <a:ext cx="10157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m>
                            <m:mPr>
                              <m:mcs>
                                <m:mc>
                                  <m:mcPr>
                                    <m:count m:val="2"/>
                                    <m:mcJc m:val="center"/>
                                  </m:mcPr>
                                </m:mc>
                              </m:mcs>
                              <m:ctrlPr>
                                <a:rPr lang="en-US" i="1" smtClean="0">
                                  <a:solidFill>
                                    <a:schemeClr val="bg1"/>
                                  </a:solidFill>
                                  <a:latin typeface="Cambria Math" panose="02040503050406030204" pitchFamily="18" charset="0"/>
                                </a:rPr>
                              </m:ctrlPr>
                            </m:mPr>
                            <m:mr>
                              <m:e>
                                <m:r>
                                  <m:rPr>
                                    <m:brk m:alnAt="7"/>
                                  </m:rPr>
                                  <a:rPr lang="en-US" b="0" i="1"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𝐻</m:t>
                                    </m:r>
                                  </m:e>
                                  <m:sub>
                                    <m:r>
                                      <a:rPr lang="en-US" b="0" i="1" smtClean="0">
                                        <a:solidFill>
                                          <a:schemeClr val="bg1"/>
                                        </a:solidFill>
                                        <a:latin typeface="Cambria Math" panose="02040503050406030204" pitchFamily="18" charset="0"/>
                                      </a:rPr>
                                      <m:t>𝑧</m:t>
                                    </m:r>
                                  </m:sub>
                                </m:sSub>
                              </m:e>
                              <m:e>
                                <m:r>
                                  <a:rPr lang="en-US" b="0" i="1" smtClean="0">
                                    <a:solidFill>
                                      <a:schemeClr val="bg1"/>
                                    </a:solidFill>
                                    <a:latin typeface="Cambria Math" panose="02040503050406030204" pitchFamily="18" charset="0"/>
                                  </a:rPr>
                                  <m:t>1</m:t>
                                </m:r>
                              </m:e>
                            </m:mr>
                          </m:m>
                        </m:e>
                      </m:d>
                    </m:oMath>
                  </m:oMathPara>
                </a14:m>
                <a:endParaRPr lang="en-US" dirty="0"/>
              </a:p>
            </p:txBody>
          </p:sp>
        </mc:Choice>
        <mc:Fallback xmlns="">
          <p:sp>
            <p:nvSpPr>
              <p:cNvPr id="16" name="TextBox 15">
                <a:extLst>
                  <a:ext uri="{FF2B5EF4-FFF2-40B4-BE49-F238E27FC236}">
                    <a16:creationId xmlns:a16="http://schemas.microsoft.com/office/drawing/2014/main" id="{EEC111AC-010D-4BF1-B931-67A741179F37}"/>
                  </a:ext>
                </a:extLst>
              </p:cNvPr>
              <p:cNvSpPr txBox="1">
                <a:spLocks noRot="1" noChangeAspect="1" noMove="1" noResize="1" noEditPoints="1" noAdjustHandles="1" noChangeArrowheads="1" noChangeShapeType="1" noTextEdit="1"/>
              </p:cNvSpPr>
              <p:nvPr/>
            </p:nvSpPr>
            <p:spPr>
              <a:xfrm>
                <a:off x="9821487" y="1566128"/>
                <a:ext cx="1015726" cy="276999"/>
              </a:xfrm>
              <a:prstGeom prst="rect">
                <a:avLst/>
              </a:prstGeom>
              <a:blipFill>
                <a:blip r:embed="rId6"/>
                <a:stretch>
                  <a:fillRect b="-11111"/>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5E1B54A9-A5AC-45BB-958F-77A9E541F2F6}"/>
              </a:ext>
            </a:extLst>
          </p:cNvPr>
          <p:cNvSpPr txBox="1"/>
          <p:nvPr/>
        </p:nvSpPr>
        <p:spPr>
          <a:xfrm>
            <a:off x="8421244" y="2167192"/>
            <a:ext cx="3347391" cy="369332"/>
          </a:xfrm>
          <a:prstGeom prst="rect">
            <a:avLst/>
          </a:prstGeom>
          <a:noFill/>
        </p:spPr>
        <p:txBody>
          <a:bodyPr wrap="none" rtlCol="0">
            <a:spAutoFit/>
          </a:bodyPr>
          <a:lstStyle/>
          <a:p>
            <a:r>
              <a:rPr lang="en-US" dirty="0">
                <a:solidFill>
                  <a:schemeClr val="bg1"/>
                </a:solidFill>
              </a:rPr>
              <a:t>Parameterization of solution:</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0C62BEA-0FA0-4886-BA82-3BBBE443056F}"/>
                  </a:ext>
                </a:extLst>
              </p:cNvPr>
              <p:cNvSpPr txBox="1"/>
              <p:nvPr/>
            </p:nvSpPr>
            <p:spPr>
              <a:xfrm>
                <a:off x="8693710" y="2645559"/>
                <a:ext cx="2255554" cy="11712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solidFill>
                                <a:schemeClr val="bg1"/>
                              </a:solidFill>
                              <a:latin typeface="Cambria Math" panose="02040503050406030204" pitchFamily="18" charset="0"/>
                            </a:rPr>
                          </m:ctrlPr>
                        </m:dPr>
                        <m:e>
                          <m:m>
                            <m:mPr>
                              <m:mcs>
                                <m:mc>
                                  <m:mcPr>
                                    <m:count m:val="1"/>
                                    <m:mcJc m:val="center"/>
                                  </m:mcPr>
                                </m:mc>
                              </m:mcs>
                              <m:ctrlPr>
                                <a:rPr lang="en-US" i="1" smtClean="0">
                                  <a:solidFill>
                                    <a:schemeClr val="bg1"/>
                                  </a:solidFill>
                                  <a:latin typeface="Cambria Math" panose="02040503050406030204" pitchFamily="18" charset="0"/>
                                </a:rPr>
                              </m:ctrlPr>
                            </m:mPr>
                            <m:mr>
                              <m:e>
                                <m:f>
                                  <m:fPr>
                                    <m:ctrlPr>
                                      <a:rPr lang="en-US" i="1">
                                        <a:solidFill>
                                          <a:schemeClr val="bg1"/>
                                        </a:solidFill>
                                        <a:latin typeface="Cambria Math" panose="02040503050406030204" pitchFamily="18" charset="0"/>
                                      </a:rPr>
                                    </m:ctrlPr>
                                  </m:fPr>
                                  <m:num>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𝑧</m:t>
                                        </m:r>
                                      </m:sub>
                                    </m:sSub>
                                  </m:num>
                                  <m:den>
                                    <m:r>
                                      <a:rPr lang="en-US" i="1">
                                        <a:solidFill>
                                          <a:schemeClr val="bg1"/>
                                        </a:solidFill>
                                        <a:latin typeface="Cambria Math" panose="02040503050406030204" pitchFamily="18" charset="0"/>
                                      </a:rPr>
                                      <m:t>1+</m:t>
                                    </m:r>
                                    <m:sSubSup>
                                      <m:sSubSupPr>
                                        <m:ctrlPr>
                                          <a:rPr lang="en-US" i="1">
                                            <a:solidFill>
                                              <a:schemeClr val="bg1"/>
                                            </a:solidFill>
                                            <a:latin typeface="Cambria Math" panose="02040503050406030204" pitchFamily="18" charset="0"/>
                                          </a:rPr>
                                        </m:ctrlPr>
                                      </m:sSubSup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up>
                                        <m:r>
                                          <a:rPr lang="en-US" i="1">
                                            <a:solidFill>
                                              <a:schemeClr val="bg1"/>
                                            </a:solidFill>
                                            <a:latin typeface="Cambria Math" panose="02040503050406030204" pitchFamily="18" charset="0"/>
                                          </a:rPr>
                                          <m:t>2</m:t>
                                        </m:r>
                                      </m:sup>
                                    </m:sSubSup>
                                  </m:den>
                                </m:f>
                              </m:e>
                            </m:mr>
                            <m:mr>
                              <m:e>
                                <m:f>
                                  <m:fPr>
                                    <m:ctrlPr>
                                      <a:rPr lang="en-US" i="1">
                                        <a:solidFill>
                                          <a:schemeClr val="bg1"/>
                                        </a:solidFill>
                                        <a:latin typeface="Cambria Math" panose="02040503050406030204" pitchFamily="18" charset="0"/>
                                      </a:rPr>
                                    </m:ctrlPr>
                                  </m:fPr>
                                  <m:num>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𝐶</m:t>
                                        </m:r>
                                      </m:e>
                                      <m:sub>
                                        <m:r>
                                          <a:rPr lang="en-US" i="1">
                                            <a:solidFill>
                                              <a:schemeClr val="bg1"/>
                                            </a:solidFill>
                                            <a:latin typeface="Cambria Math" panose="02040503050406030204" pitchFamily="18" charset="0"/>
                                          </a:rPr>
                                          <m:t>𝑧</m:t>
                                        </m:r>
                                      </m:sub>
                                    </m:sSub>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Sub>
                                  </m:num>
                                  <m:den>
                                    <m:r>
                                      <a:rPr lang="en-US" i="1">
                                        <a:solidFill>
                                          <a:schemeClr val="bg1"/>
                                        </a:solidFill>
                                        <a:latin typeface="Cambria Math" panose="02040503050406030204" pitchFamily="18" charset="0"/>
                                      </a:rPr>
                                      <m:t>1+</m:t>
                                    </m:r>
                                    <m:sSubSup>
                                      <m:sSubSupPr>
                                        <m:ctrlPr>
                                          <a:rPr lang="en-US" i="1">
                                            <a:solidFill>
                                              <a:schemeClr val="bg1"/>
                                            </a:solidFill>
                                            <a:latin typeface="Cambria Math" panose="02040503050406030204" pitchFamily="18" charset="0"/>
                                          </a:rPr>
                                        </m:ctrlPr>
                                      </m:sSubSup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up>
                                        <m:r>
                                          <a:rPr lang="en-US" i="1">
                                            <a:solidFill>
                                              <a:schemeClr val="bg1"/>
                                            </a:solidFill>
                                            <a:latin typeface="Cambria Math" panose="02040503050406030204" pitchFamily="18" charset="0"/>
                                          </a:rPr>
                                          <m:t>2</m:t>
                                        </m:r>
                                      </m:sup>
                                    </m:sSubSup>
                                  </m:den>
                                </m:f>
                              </m:e>
                            </m:mr>
                          </m:m>
                        </m:e>
                      </m:d>
                      <m:r>
                        <a:rPr lang="en-US" b="0" i="1" smtClean="0">
                          <a:solidFill>
                            <a:schemeClr val="bg1"/>
                          </a:solidFill>
                          <a:latin typeface="Cambria Math" panose="02040503050406030204" pitchFamily="18" charset="0"/>
                        </a:rPr>
                        <m:t>+</m:t>
                      </m:r>
                      <m:d>
                        <m:dPr>
                          <m:begChr m:val="["/>
                          <m:endChr m:val="]"/>
                          <m:ctrlPr>
                            <a:rPr lang="en-US" b="0" i="1" smtClean="0">
                              <a:solidFill>
                                <a:schemeClr val="bg1"/>
                              </a:solidFill>
                              <a:latin typeface="Cambria Math" panose="02040503050406030204" pitchFamily="18" charset="0"/>
                            </a:rPr>
                          </m:ctrlPr>
                        </m:dPr>
                        <m:e>
                          <m:m>
                            <m:mPr>
                              <m:mcs>
                                <m:mc>
                                  <m:mcPr>
                                    <m:count m:val="2"/>
                                    <m:mcJc m:val="center"/>
                                  </m:mcPr>
                                </m:mc>
                              </m:mcs>
                              <m:ctrlPr>
                                <a:rPr lang="en-US" i="1">
                                  <a:solidFill>
                                    <a:schemeClr val="bg1"/>
                                  </a:solidFill>
                                  <a:latin typeface="Cambria Math" panose="02040503050406030204" pitchFamily="18" charset="0"/>
                                </a:rPr>
                              </m:ctrlPr>
                            </m:mPr>
                            <m:mr>
                              <m:e>
                                <m:r>
                                  <m:rPr>
                                    <m:brk m:alnAt="7"/>
                                  </m:rPr>
                                  <a:rPr lang="en-US" i="1">
                                    <a:solidFill>
                                      <a:schemeClr val="bg1"/>
                                    </a:solidFill>
                                    <a:latin typeface="Cambria Math" panose="02040503050406030204" pitchFamily="18" charset="0"/>
                                  </a:rPr>
                                  <m:t>−</m:t>
                                </m:r>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𝐻</m:t>
                                    </m:r>
                                  </m:e>
                                  <m:sub>
                                    <m:r>
                                      <a:rPr lang="en-US" i="1">
                                        <a:solidFill>
                                          <a:schemeClr val="bg1"/>
                                        </a:solidFill>
                                        <a:latin typeface="Cambria Math" panose="02040503050406030204" pitchFamily="18" charset="0"/>
                                      </a:rPr>
                                      <m:t>𝑧</m:t>
                                    </m:r>
                                  </m:sub>
                                </m:sSub>
                              </m:e>
                              <m:e>
                                <m:r>
                                  <a:rPr lang="en-US" i="1">
                                    <a:solidFill>
                                      <a:schemeClr val="bg1"/>
                                    </a:solidFill>
                                    <a:latin typeface="Cambria Math" panose="02040503050406030204" pitchFamily="18" charset="0"/>
                                  </a:rPr>
                                  <m:t>1</m:t>
                                </m:r>
                              </m:e>
                            </m:mr>
                          </m:m>
                        </m:e>
                      </m:d>
                      <m:r>
                        <a:rPr lang="en-US" b="0" i="1" smtClean="0">
                          <a:solidFill>
                            <a:schemeClr val="bg1"/>
                          </a:solidFill>
                          <a:latin typeface="Cambria Math" panose="02040503050406030204" pitchFamily="18" charset="0"/>
                        </a:rPr>
                        <m:t>𝑧</m:t>
                      </m:r>
                    </m:oMath>
                  </m:oMathPara>
                </a14:m>
                <a:endParaRPr lang="en-US" dirty="0"/>
              </a:p>
            </p:txBody>
          </p:sp>
        </mc:Choice>
        <mc:Fallback xmlns="">
          <p:sp>
            <p:nvSpPr>
              <p:cNvPr id="18" name="TextBox 17">
                <a:extLst>
                  <a:ext uri="{FF2B5EF4-FFF2-40B4-BE49-F238E27FC236}">
                    <a16:creationId xmlns:a16="http://schemas.microsoft.com/office/drawing/2014/main" id="{90C62BEA-0FA0-4886-BA82-3BBBE443056F}"/>
                  </a:ext>
                </a:extLst>
              </p:cNvPr>
              <p:cNvSpPr txBox="1">
                <a:spLocks noRot="1" noChangeAspect="1" noMove="1" noResize="1" noEditPoints="1" noAdjustHandles="1" noChangeArrowheads="1" noChangeShapeType="1" noTextEdit="1"/>
              </p:cNvSpPr>
              <p:nvPr/>
            </p:nvSpPr>
            <p:spPr>
              <a:xfrm>
                <a:off x="8693710" y="2645559"/>
                <a:ext cx="2255554" cy="1171283"/>
              </a:xfrm>
              <a:prstGeom prst="rect">
                <a:avLst/>
              </a:prstGeom>
              <a:blipFill>
                <a:blip r:embed="rId7"/>
                <a:stretch>
                  <a:fillRect/>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2089A7AA-21DC-4130-9AAB-6AF1FE21F96B}"/>
              </a:ext>
            </a:extLst>
          </p:cNvPr>
          <p:cNvSpPr txBox="1"/>
          <p:nvPr/>
        </p:nvSpPr>
        <p:spPr>
          <a:xfrm>
            <a:off x="6306216" y="4276990"/>
            <a:ext cx="5219699" cy="369332"/>
          </a:xfrm>
          <a:prstGeom prst="rect">
            <a:avLst/>
          </a:prstGeom>
          <a:noFill/>
        </p:spPr>
        <p:txBody>
          <a:bodyPr wrap="none" rtlCol="0">
            <a:spAutoFit/>
          </a:bodyPr>
          <a:lstStyle/>
          <a:p>
            <a:r>
              <a:rPr lang="en-US" dirty="0">
                <a:solidFill>
                  <a:schemeClr val="bg1"/>
                </a:solidFill>
              </a:rPr>
              <a:t>Energy Functional (of null space coordinate):</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9665980-5D1D-41EC-A0CB-D71E4F705FCA}"/>
                  </a:ext>
                </a:extLst>
              </p:cNvPr>
              <p:cNvSpPr txBox="1"/>
              <p:nvPr/>
            </p:nvSpPr>
            <p:spPr>
              <a:xfrm>
                <a:off x="7348513" y="4735262"/>
                <a:ext cx="2863284"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𝐸</m:t>
                      </m:r>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𝑧</m:t>
                          </m:r>
                        </m:e>
                      </m:d>
                      <m:r>
                        <a:rPr lang="en-US" b="0" i="1" smtClean="0">
                          <a:solidFill>
                            <a:schemeClr val="bg1"/>
                          </a:solidFill>
                          <a:latin typeface="Cambria Math" panose="02040503050406030204" pitchFamily="18" charset="0"/>
                        </a:rPr>
                        <m:t>=</m:t>
                      </m:r>
                      <m:nary>
                        <m:naryPr>
                          <m:limLoc m:val="undOvr"/>
                          <m:subHide m:val="on"/>
                          <m:supHide m:val="on"/>
                          <m:ctrlPr>
                            <a:rPr lang="en-US" b="0" i="1" smtClean="0">
                              <a:solidFill>
                                <a:schemeClr val="bg1"/>
                              </a:solidFill>
                              <a:latin typeface="Cambria Math" panose="02040503050406030204" pitchFamily="18" charset="0"/>
                            </a:rPr>
                          </m:ctrlPr>
                        </m:naryPr>
                        <m:sub/>
                        <m:sup/>
                        <m:e>
                          <m:sSup>
                            <m:sSupPr>
                              <m:ctrlPr>
                                <a:rPr lang="en-US" b="0" i="1" smtClean="0">
                                  <a:solidFill>
                                    <a:schemeClr val="bg1"/>
                                  </a:solidFill>
                                  <a:latin typeface="Cambria Math" panose="02040503050406030204" pitchFamily="18" charset="0"/>
                                </a:rPr>
                              </m:ctrlPr>
                            </m:sSupPr>
                            <m:e>
                              <m:d>
                                <m:dPr>
                                  <m:ctrlPr>
                                    <a:rPr lang="en-US" b="0" i="1" smtClean="0">
                                      <a:solidFill>
                                        <a:schemeClr val="bg1"/>
                                      </a:solidFill>
                                      <a:latin typeface="Cambria Math" panose="02040503050406030204" pitchFamily="18" charset="0"/>
                                    </a:rPr>
                                  </m:ctrlPr>
                                </m:dPr>
                                <m:e>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𝑓</m:t>
                                      </m:r>
                                    </m:e>
                                    <m:sub>
                                      <m:r>
                                        <a:rPr lang="en-US" b="0" i="1" smtClean="0">
                                          <a:solidFill>
                                            <a:schemeClr val="bg1"/>
                                          </a:solidFill>
                                          <a:latin typeface="Cambria Math" panose="02040503050406030204" pitchFamily="18" charset="0"/>
                                        </a:rPr>
                                        <m:t>𝑧</m:t>
                                      </m:r>
                                    </m:sub>
                                  </m:sSub>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𝑠</m:t>
                                      </m:r>
                                    </m:e>
                                  </m:d>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𝐿</m:t>
                                  </m:r>
                                  <m:d>
                                    <m:dPr>
                                      <m:ctrlPr>
                                        <a:rPr lang="en-US" b="0" i="1" smtClean="0">
                                          <a:solidFill>
                                            <a:schemeClr val="bg1"/>
                                          </a:solidFill>
                                          <a:latin typeface="Cambria Math" panose="02040503050406030204" pitchFamily="18" charset="0"/>
                                        </a:rPr>
                                      </m:ctrlPr>
                                    </m:dPr>
                                    <m:e>
                                      <m:r>
                                        <a:rPr lang="en-US" b="0" i="1" smtClean="0">
                                          <a:solidFill>
                                            <a:schemeClr val="bg1"/>
                                          </a:solidFill>
                                          <a:latin typeface="Cambria Math" panose="02040503050406030204" pitchFamily="18" charset="0"/>
                                        </a:rPr>
                                        <m:t>𝑠</m:t>
                                      </m:r>
                                    </m:e>
                                  </m:d>
                                </m:e>
                              </m:d>
                            </m:e>
                            <m:sup>
                              <m:r>
                                <a:rPr lang="en-US" b="0" i="1" smtClean="0">
                                  <a:solidFill>
                                    <a:schemeClr val="bg1"/>
                                  </a:solidFill>
                                  <a:latin typeface="Cambria Math" panose="02040503050406030204" pitchFamily="18" charset="0"/>
                                </a:rPr>
                                <m:t>2</m:t>
                              </m:r>
                            </m:sup>
                          </m:sSup>
                          <m:r>
                            <a:rPr lang="en-US" b="0" i="1" smtClean="0">
                              <a:solidFill>
                                <a:schemeClr val="bg1"/>
                              </a:solidFill>
                              <a:latin typeface="Cambria Math" panose="02040503050406030204" pitchFamily="18" charset="0"/>
                              <a:ea typeface="Cambria Math" panose="02040503050406030204" pitchFamily="18" charset="0"/>
                            </a:rPr>
                            <m:t>𝜕</m:t>
                          </m:r>
                          <m:r>
                            <a:rPr lang="en-US" b="0" i="1" smtClean="0">
                              <a:solidFill>
                                <a:schemeClr val="bg1"/>
                              </a:solidFill>
                              <a:latin typeface="Cambria Math" panose="02040503050406030204" pitchFamily="18" charset="0"/>
                              <a:ea typeface="Cambria Math" panose="02040503050406030204" pitchFamily="18" charset="0"/>
                            </a:rPr>
                            <m:t>𝑠</m:t>
                          </m:r>
                        </m:e>
                      </m:nary>
                    </m:oMath>
                  </m:oMathPara>
                </a14:m>
                <a:endParaRPr lang="en-US" dirty="0"/>
              </a:p>
            </p:txBody>
          </p:sp>
        </mc:Choice>
        <mc:Fallback xmlns="">
          <p:sp>
            <p:nvSpPr>
              <p:cNvPr id="30" name="TextBox 29">
                <a:extLst>
                  <a:ext uri="{FF2B5EF4-FFF2-40B4-BE49-F238E27FC236}">
                    <a16:creationId xmlns:a16="http://schemas.microsoft.com/office/drawing/2014/main" id="{39665980-5D1D-41EC-A0CB-D71E4F705FCA}"/>
                  </a:ext>
                </a:extLst>
              </p:cNvPr>
              <p:cNvSpPr txBox="1">
                <a:spLocks noRot="1" noChangeAspect="1" noMove="1" noResize="1" noEditPoints="1" noAdjustHandles="1" noChangeArrowheads="1" noChangeShapeType="1" noTextEdit="1"/>
              </p:cNvSpPr>
              <p:nvPr/>
            </p:nvSpPr>
            <p:spPr>
              <a:xfrm>
                <a:off x="7348513" y="4735262"/>
                <a:ext cx="2863284" cy="726546"/>
              </a:xfrm>
              <a:prstGeom prst="rect">
                <a:avLst/>
              </a:prstGeom>
              <a:blipFill>
                <a:blip r:embed="rId8"/>
                <a:stretch>
                  <a:fillRect/>
                </a:stretch>
              </a:blipFill>
            </p:spPr>
            <p:txBody>
              <a:bodyPr/>
              <a:lstStyle/>
              <a:p>
                <a:r>
                  <a:rPr lang="en-US">
                    <a:noFill/>
                  </a:rPr>
                  <a:t> </a:t>
                </a:r>
              </a:p>
            </p:txBody>
          </p:sp>
        </mc:Fallback>
      </mc:AlternateContent>
      <p:sp>
        <p:nvSpPr>
          <p:cNvPr id="38" name="TextBox 37">
            <a:extLst>
              <a:ext uri="{FF2B5EF4-FFF2-40B4-BE49-F238E27FC236}">
                <a16:creationId xmlns:a16="http://schemas.microsoft.com/office/drawing/2014/main" id="{85169587-2513-42A8-B6FD-449D1EBC4BBB}"/>
              </a:ext>
            </a:extLst>
          </p:cNvPr>
          <p:cNvSpPr txBox="1"/>
          <p:nvPr/>
        </p:nvSpPr>
        <p:spPr>
          <a:xfrm>
            <a:off x="5264780" y="5132047"/>
            <a:ext cx="710451" cy="369332"/>
          </a:xfrm>
          <a:prstGeom prst="rect">
            <a:avLst/>
          </a:prstGeom>
          <a:noFill/>
        </p:spPr>
        <p:txBody>
          <a:bodyPr wrap="none" rtlCol="0">
            <a:spAutoFit/>
          </a:bodyPr>
          <a:lstStyle/>
          <a:p>
            <a:r>
              <a:rPr lang="en-US" dirty="0" err="1">
                <a:solidFill>
                  <a:schemeClr val="bg1"/>
                </a:solidFill>
              </a:rPr>
              <a:t>Hilite</a:t>
            </a:r>
            <a:endParaRPr lang="en-US" dirty="0">
              <a:solidFill>
                <a:schemeClr val="bg1"/>
              </a:solidFill>
            </a:endParaRPr>
          </a:p>
        </p:txBody>
      </p:sp>
      <p:sp>
        <p:nvSpPr>
          <p:cNvPr id="39" name="TextBox 38">
            <a:extLst>
              <a:ext uri="{FF2B5EF4-FFF2-40B4-BE49-F238E27FC236}">
                <a16:creationId xmlns:a16="http://schemas.microsoft.com/office/drawing/2014/main" id="{C2BEFC22-6CDE-447B-9D8D-7CBA191488CD}"/>
              </a:ext>
            </a:extLst>
          </p:cNvPr>
          <p:cNvSpPr txBox="1"/>
          <p:nvPr/>
        </p:nvSpPr>
        <p:spPr>
          <a:xfrm rot="16200000">
            <a:off x="553911" y="5966534"/>
            <a:ext cx="729687" cy="369332"/>
          </a:xfrm>
          <a:prstGeom prst="rect">
            <a:avLst/>
          </a:prstGeom>
          <a:noFill/>
        </p:spPr>
        <p:txBody>
          <a:bodyPr wrap="none" rtlCol="0">
            <a:spAutoFit/>
          </a:bodyPr>
          <a:lstStyle/>
          <a:p>
            <a:r>
              <a:rPr lang="en-US" dirty="0" err="1">
                <a:solidFill>
                  <a:schemeClr val="bg1"/>
                </a:solidFill>
              </a:rPr>
              <a:t>Amb</a:t>
            </a:r>
            <a:endParaRPr lang="en-US" dirty="0">
              <a:solidFill>
                <a:schemeClr val="bg1"/>
              </a:solidFill>
            </a:endParaRPr>
          </a:p>
        </p:txBody>
      </p:sp>
      <p:cxnSp>
        <p:nvCxnSpPr>
          <p:cNvPr id="40" name="Straight Arrow Connector 39">
            <a:extLst>
              <a:ext uri="{FF2B5EF4-FFF2-40B4-BE49-F238E27FC236}">
                <a16:creationId xmlns:a16="http://schemas.microsoft.com/office/drawing/2014/main" id="{445CF5E1-1C17-4974-B14A-337C5DB5F599}"/>
              </a:ext>
            </a:extLst>
          </p:cNvPr>
          <p:cNvCxnSpPr/>
          <p:nvPr/>
        </p:nvCxnSpPr>
        <p:spPr>
          <a:xfrm flipV="1">
            <a:off x="918754" y="4190758"/>
            <a:ext cx="1062528" cy="112595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966890C-35E8-4D07-A484-709991B73B35}"/>
              </a:ext>
            </a:extLst>
          </p:cNvPr>
          <p:cNvCxnSpPr>
            <a:cxnSpLocks/>
          </p:cNvCxnSpPr>
          <p:nvPr/>
        </p:nvCxnSpPr>
        <p:spPr>
          <a:xfrm>
            <a:off x="3404540" y="2886301"/>
            <a:ext cx="1098732" cy="117407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B40B1F5F-C286-406E-B00E-02A95173B71A}"/>
              </a:ext>
            </a:extLst>
          </p:cNvPr>
          <p:cNvSpPr/>
          <p:nvPr/>
        </p:nvSpPr>
        <p:spPr>
          <a:xfrm>
            <a:off x="3269842" y="2732669"/>
            <a:ext cx="174172" cy="1741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C4A3F6C-587A-4ABC-9537-E6CB6317A8ED}"/>
              </a:ext>
            </a:extLst>
          </p:cNvPr>
          <p:cNvSpPr txBox="1"/>
          <p:nvPr/>
        </p:nvSpPr>
        <p:spPr>
          <a:xfrm rot="18814113">
            <a:off x="787815" y="4230369"/>
            <a:ext cx="1324402" cy="369332"/>
          </a:xfrm>
          <a:prstGeom prst="rect">
            <a:avLst/>
          </a:prstGeom>
          <a:noFill/>
        </p:spPr>
        <p:txBody>
          <a:bodyPr wrap="none" rtlCol="0">
            <a:spAutoFit/>
          </a:bodyPr>
          <a:lstStyle/>
          <a:p>
            <a:r>
              <a:rPr lang="en-US" dirty="0"/>
              <a:t>Constraint</a:t>
            </a:r>
          </a:p>
        </p:txBody>
      </p:sp>
      <p:sp>
        <p:nvSpPr>
          <p:cNvPr id="44" name="TextBox 43">
            <a:extLst>
              <a:ext uri="{FF2B5EF4-FFF2-40B4-BE49-F238E27FC236}">
                <a16:creationId xmlns:a16="http://schemas.microsoft.com/office/drawing/2014/main" id="{085E1D82-B4F0-4548-A58E-3A5929E042D5}"/>
              </a:ext>
            </a:extLst>
          </p:cNvPr>
          <p:cNvSpPr txBox="1"/>
          <p:nvPr/>
        </p:nvSpPr>
        <p:spPr>
          <a:xfrm rot="2768696">
            <a:off x="3499232" y="3101504"/>
            <a:ext cx="1358064" cy="369332"/>
          </a:xfrm>
          <a:prstGeom prst="rect">
            <a:avLst/>
          </a:prstGeom>
          <a:noFill/>
        </p:spPr>
        <p:txBody>
          <a:bodyPr wrap="none" rtlCol="0">
            <a:spAutoFit/>
          </a:bodyPr>
          <a:lstStyle/>
          <a:p>
            <a:r>
              <a:rPr lang="en-US" dirty="0">
                <a:solidFill>
                  <a:schemeClr val="bg1"/>
                </a:solidFill>
              </a:rPr>
              <a:t>Null space</a:t>
            </a:r>
          </a:p>
        </p:txBody>
      </p:sp>
      <p:sp>
        <p:nvSpPr>
          <p:cNvPr id="45" name="TextBox 44">
            <a:extLst>
              <a:ext uri="{FF2B5EF4-FFF2-40B4-BE49-F238E27FC236}">
                <a16:creationId xmlns:a16="http://schemas.microsoft.com/office/drawing/2014/main" id="{7FB04AB0-11CE-4A08-AB94-79D4AE6E0C19}"/>
              </a:ext>
            </a:extLst>
          </p:cNvPr>
          <p:cNvSpPr txBox="1"/>
          <p:nvPr/>
        </p:nvSpPr>
        <p:spPr>
          <a:xfrm>
            <a:off x="2420756" y="2483469"/>
            <a:ext cx="1628972" cy="246221"/>
          </a:xfrm>
          <a:prstGeom prst="rect">
            <a:avLst/>
          </a:prstGeom>
          <a:noFill/>
        </p:spPr>
        <p:txBody>
          <a:bodyPr wrap="none" rtlCol="0">
            <a:spAutoFit/>
          </a:bodyPr>
          <a:lstStyle/>
          <a:p>
            <a:r>
              <a:rPr lang="en-US" sz="1000" dirty="0">
                <a:solidFill>
                  <a:srgbClr val="FF0000"/>
                </a:solidFill>
              </a:rPr>
              <a:t>Pseudo Inverse Solution</a:t>
            </a:r>
          </a:p>
        </p:txBody>
      </p:sp>
      <p:sp>
        <p:nvSpPr>
          <p:cNvPr id="46" name="Oval 45">
            <a:extLst>
              <a:ext uri="{FF2B5EF4-FFF2-40B4-BE49-F238E27FC236}">
                <a16:creationId xmlns:a16="http://schemas.microsoft.com/office/drawing/2014/main" id="{385FA32D-864D-42C9-88E4-1728EA68C4C5}"/>
              </a:ext>
            </a:extLst>
          </p:cNvPr>
          <p:cNvSpPr/>
          <p:nvPr/>
        </p:nvSpPr>
        <p:spPr>
          <a:xfrm>
            <a:off x="4529399" y="4103908"/>
            <a:ext cx="111888" cy="111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00373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6581B2-4E9B-4CF4-9CE5-744B57A2A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57" y="1243198"/>
            <a:ext cx="4572000" cy="4572000"/>
          </a:xfrm>
          <a:prstGeom prst="rect">
            <a:avLst/>
          </a:prstGeom>
        </p:spPr>
      </p:pic>
      <p:cxnSp>
        <p:nvCxnSpPr>
          <p:cNvPr id="12" name="Straight Connector 11">
            <a:extLst>
              <a:ext uri="{FF2B5EF4-FFF2-40B4-BE49-F238E27FC236}">
                <a16:creationId xmlns:a16="http://schemas.microsoft.com/office/drawing/2014/main" id="{7587251C-6309-4BE7-ACA1-2DAC324E5D40}"/>
              </a:ext>
            </a:extLst>
          </p:cNvPr>
          <p:cNvCxnSpPr>
            <a:cxnSpLocks/>
          </p:cNvCxnSpPr>
          <p:nvPr/>
        </p:nvCxnSpPr>
        <p:spPr>
          <a:xfrm>
            <a:off x="1826620" y="1266058"/>
            <a:ext cx="3289217" cy="34172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299AE91-90B6-4769-BD39-43D21131A5EC}"/>
              </a:ext>
            </a:extLst>
          </p:cNvPr>
          <p:cNvSpPr>
            <a:spLocks noGrp="1"/>
          </p:cNvSpPr>
          <p:nvPr>
            <p:ph type="title"/>
          </p:nvPr>
        </p:nvSpPr>
        <p:spPr/>
        <p:txBody>
          <a:bodyPr>
            <a:normAutofit fontScale="90000"/>
          </a:bodyPr>
          <a:lstStyle/>
          <a:p>
            <a:r>
              <a:rPr lang="en-US" dirty="0"/>
              <a:t>AHD Projection</a:t>
            </a:r>
          </a:p>
        </p:txBody>
      </p:sp>
      <p:sp>
        <p:nvSpPr>
          <p:cNvPr id="3" name="Content Placeholder 2">
            <a:extLst>
              <a:ext uri="{FF2B5EF4-FFF2-40B4-BE49-F238E27FC236}">
                <a16:creationId xmlns:a16="http://schemas.microsoft.com/office/drawing/2014/main" id="{2D38CE72-936B-4052-8002-D00F4353D336}"/>
              </a:ext>
            </a:extLst>
          </p:cNvPr>
          <p:cNvSpPr>
            <a:spLocks noGrp="1"/>
          </p:cNvSpPr>
          <p:nvPr>
            <p:ph sz="half" idx="1"/>
          </p:nvPr>
        </p:nvSpPr>
        <p:spPr>
          <a:xfrm>
            <a:off x="6406240" y="1776974"/>
            <a:ext cx="5181600" cy="4351338"/>
          </a:xfrm>
        </p:spPr>
        <p:txBody>
          <a:bodyPr/>
          <a:lstStyle/>
          <a:p>
            <a:r>
              <a:rPr lang="en-US" dirty="0"/>
              <a:t>Mix of 2 directional + ambient</a:t>
            </a:r>
          </a:p>
          <a:p>
            <a:pPr marL="0" indent="0">
              <a:buNone/>
            </a:pPr>
            <a:endParaRPr lang="en-US" dirty="0"/>
          </a:p>
        </p:txBody>
      </p:sp>
      <p:pic>
        <p:nvPicPr>
          <p:cNvPr id="16" name="Picture 15">
            <a:extLst>
              <a:ext uri="{FF2B5EF4-FFF2-40B4-BE49-F238E27FC236}">
                <a16:creationId xmlns:a16="http://schemas.microsoft.com/office/drawing/2014/main" id="{0319E4AD-D024-4F9C-9240-D3F189E2B503}"/>
              </a:ext>
            </a:extLst>
          </p:cNvPr>
          <p:cNvPicPr>
            <a:picLocks noChangeAspect="1"/>
          </p:cNvPicPr>
          <p:nvPr/>
        </p:nvPicPr>
        <p:blipFill>
          <a:blip r:embed="rId4"/>
          <a:stretch>
            <a:fillRect/>
          </a:stretch>
        </p:blipFill>
        <p:spPr>
          <a:xfrm>
            <a:off x="6733521" y="3077216"/>
            <a:ext cx="5094754" cy="3051096"/>
          </a:xfrm>
          <a:prstGeom prst="rect">
            <a:avLst/>
          </a:prstGeom>
        </p:spPr>
      </p:pic>
      <p:sp>
        <p:nvSpPr>
          <p:cNvPr id="17" name="TextBox 16">
            <a:extLst>
              <a:ext uri="{FF2B5EF4-FFF2-40B4-BE49-F238E27FC236}">
                <a16:creationId xmlns:a16="http://schemas.microsoft.com/office/drawing/2014/main" id="{A6189223-867F-4C6F-B1B8-4ECF6A7BEBF4}"/>
              </a:ext>
            </a:extLst>
          </p:cNvPr>
          <p:cNvSpPr txBox="1"/>
          <p:nvPr/>
        </p:nvSpPr>
        <p:spPr>
          <a:xfrm>
            <a:off x="5264780" y="5132047"/>
            <a:ext cx="710451" cy="369332"/>
          </a:xfrm>
          <a:prstGeom prst="rect">
            <a:avLst/>
          </a:prstGeom>
          <a:noFill/>
        </p:spPr>
        <p:txBody>
          <a:bodyPr wrap="none" rtlCol="0">
            <a:spAutoFit/>
          </a:bodyPr>
          <a:lstStyle/>
          <a:p>
            <a:r>
              <a:rPr lang="en-US" dirty="0" err="1">
                <a:solidFill>
                  <a:schemeClr val="bg1"/>
                </a:solidFill>
              </a:rPr>
              <a:t>Hilite</a:t>
            </a:r>
            <a:endParaRPr lang="en-US" dirty="0">
              <a:solidFill>
                <a:schemeClr val="bg1"/>
              </a:solidFill>
            </a:endParaRPr>
          </a:p>
        </p:txBody>
      </p:sp>
      <p:sp>
        <p:nvSpPr>
          <p:cNvPr id="18" name="TextBox 17">
            <a:extLst>
              <a:ext uri="{FF2B5EF4-FFF2-40B4-BE49-F238E27FC236}">
                <a16:creationId xmlns:a16="http://schemas.microsoft.com/office/drawing/2014/main" id="{06AC5EC8-39EF-4891-9836-251D60461028}"/>
              </a:ext>
            </a:extLst>
          </p:cNvPr>
          <p:cNvSpPr txBox="1"/>
          <p:nvPr/>
        </p:nvSpPr>
        <p:spPr>
          <a:xfrm rot="16200000">
            <a:off x="553911" y="5966534"/>
            <a:ext cx="729687" cy="369332"/>
          </a:xfrm>
          <a:prstGeom prst="rect">
            <a:avLst/>
          </a:prstGeom>
          <a:noFill/>
        </p:spPr>
        <p:txBody>
          <a:bodyPr wrap="none" rtlCol="0">
            <a:spAutoFit/>
          </a:bodyPr>
          <a:lstStyle/>
          <a:p>
            <a:r>
              <a:rPr lang="en-US" dirty="0" err="1">
                <a:solidFill>
                  <a:schemeClr val="bg1"/>
                </a:solidFill>
              </a:rPr>
              <a:t>Amb</a:t>
            </a:r>
            <a:endParaRPr lang="en-US" dirty="0">
              <a:solidFill>
                <a:schemeClr val="bg1"/>
              </a:solidFill>
            </a:endParaRPr>
          </a:p>
        </p:txBody>
      </p:sp>
      <p:sp>
        <p:nvSpPr>
          <p:cNvPr id="19" name="Oval 18">
            <a:extLst>
              <a:ext uri="{FF2B5EF4-FFF2-40B4-BE49-F238E27FC236}">
                <a16:creationId xmlns:a16="http://schemas.microsoft.com/office/drawing/2014/main" id="{5ABCBB60-76FD-4175-A174-22CA2258C266}"/>
              </a:ext>
            </a:extLst>
          </p:cNvPr>
          <p:cNvSpPr/>
          <p:nvPr/>
        </p:nvSpPr>
        <p:spPr>
          <a:xfrm>
            <a:off x="4529399" y="4103908"/>
            <a:ext cx="111888" cy="111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6077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9AE91-90B6-4769-BD39-43D21131A5EC}"/>
              </a:ext>
            </a:extLst>
          </p:cNvPr>
          <p:cNvSpPr>
            <a:spLocks noGrp="1"/>
          </p:cNvSpPr>
          <p:nvPr>
            <p:ph type="title"/>
          </p:nvPr>
        </p:nvSpPr>
        <p:spPr/>
        <p:txBody>
          <a:bodyPr>
            <a:normAutofit fontScale="90000"/>
          </a:bodyPr>
          <a:lstStyle/>
          <a:p>
            <a:r>
              <a:rPr lang="en-US" dirty="0"/>
              <a:t>AHD Projection tough case</a:t>
            </a:r>
          </a:p>
        </p:txBody>
      </p:sp>
      <p:sp>
        <p:nvSpPr>
          <p:cNvPr id="3" name="Content Placeholder 2">
            <a:extLst>
              <a:ext uri="{FF2B5EF4-FFF2-40B4-BE49-F238E27FC236}">
                <a16:creationId xmlns:a16="http://schemas.microsoft.com/office/drawing/2014/main" id="{2D38CE72-936B-4052-8002-D00F4353D336}"/>
              </a:ext>
            </a:extLst>
          </p:cNvPr>
          <p:cNvSpPr>
            <a:spLocks noGrp="1"/>
          </p:cNvSpPr>
          <p:nvPr>
            <p:ph sz="half" idx="1"/>
          </p:nvPr>
        </p:nvSpPr>
        <p:spPr/>
        <p:txBody>
          <a:bodyPr/>
          <a:lstStyle/>
          <a:p>
            <a:r>
              <a:rPr lang="en-US" dirty="0"/>
              <a:t>Color channel not aligned with luminance</a:t>
            </a:r>
          </a:p>
          <a:p>
            <a:r>
              <a:rPr lang="en-US" dirty="0"/>
              <a:t>Negative </a:t>
            </a:r>
            <a:r>
              <a:rPr lang="en-US" dirty="0" err="1"/>
              <a:t>Hilite</a:t>
            </a:r>
            <a:r>
              <a:rPr lang="en-US" dirty="0"/>
              <a:t> color is least squares</a:t>
            </a:r>
          </a:p>
          <a:p>
            <a:pPr marL="0" indent="0">
              <a:buNone/>
            </a:pPr>
            <a:endParaRPr lang="en-US" dirty="0"/>
          </a:p>
        </p:txBody>
      </p:sp>
      <p:pic>
        <p:nvPicPr>
          <p:cNvPr id="6" name="Picture 5">
            <a:extLst>
              <a:ext uri="{FF2B5EF4-FFF2-40B4-BE49-F238E27FC236}">
                <a16:creationId xmlns:a16="http://schemas.microsoft.com/office/drawing/2014/main" id="{AB5DF729-AAFC-4B02-8365-C85E6CE4D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5716" y="1611997"/>
            <a:ext cx="4572000" cy="4572000"/>
          </a:xfrm>
          <a:prstGeom prst="rect">
            <a:avLst/>
          </a:prstGeom>
        </p:spPr>
      </p:pic>
      <p:sp>
        <p:nvSpPr>
          <p:cNvPr id="8" name="TextBox 7">
            <a:extLst>
              <a:ext uri="{FF2B5EF4-FFF2-40B4-BE49-F238E27FC236}">
                <a16:creationId xmlns:a16="http://schemas.microsoft.com/office/drawing/2014/main" id="{14BCD48D-4679-4A3B-BAA0-0E789B885BC8}"/>
              </a:ext>
            </a:extLst>
          </p:cNvPr>
          <p:cNvSpPr txBox="1"/>
          <p:nvPr/>
        </p:nvSpPr>
        <p:spPr>
          <a:xfrm>
            <a:off x="6117532" y="5463729"/>
            <a:ext cx="710451" cy="369332"/>
          </a:xfrm>
          <a:prstGeom prst="rect">
            <a:avLst/>
          </a:prstGeom>
          <a:noFill/>
        </p:spPr>
        <p:txBody>
          <a:bodyPr wrap="none" rtlCol="0">
            <a:spAutoFit/>
          </a:bodyPr>
          <a:lstStyle/>
          <a:p>
            <a:r>
              <a:rPr lang="en-US" dirty="0" err="1">
                <a:solidFill>
                  <a:schemeClr val="bg1"/>
                </a:solidFill>
              </a:rPr>
              <a:t>Hilite</a:t>
            </a:r>
            <a:endParaRPr lang="en-US" dirty="0">
              <a:solidFill>
                <a:schemeClr val="bg1"/>
              </a:solidFill>
            </a:endParaRPr>
          </a:p>
        </p:txBody>
      </p:sp>
      <p:sp>
        <p:nvSpPr>
          <p:cNvPr id="9" name="TextBox 8">
            <a:extLst>
              <a:ext uri="{FF2B5EF4-FFF2-40B4-BE49-F238E27FC236}">
                <a16:creationId xmlns:a16="http://schemas.microsoft.com/office/drawing/2014/main" id="{10C2F6D5-64EF-43A4-B3BC-30FBB2827BC9}"/>
              </a:ext>
            </a:extLst>
          </p:cNvPr>
          <p:cNvSpPr txBox="1"/>
          <p:nvPr/>
        </p:nvSpPr>
        <p:spPr>
          <a:xfrm rot="16200000">
            <a:off x="7303182" y="6308490"/>
            <a:ext cx="729687" cy="369332"/>
          </a:xfrm>
          <a:prstGeom prst="rect">
            <a:avLst/>
          </a:prstGeom>
          <a:noFill/>
        </p:spPr>
        <p:txBody>
          <a:bodyPr wrap="none" rtlCol="0">
            <a:spAutoFit/>
          </a:bodyPr>
          <a:lstStyle/>
          <a:p>
            <a:r>
              <a:rPr lang="en-US" dirty="0" err="1">
                <a:solidFill>
                  <a:schemeClr val="bg1"/>
                </a:solidFill>
              </a:rPr>
              <a:t>Amb</a:t>
            </a:r>
            <a:endParaRPr lang="en-US" dirty="0">
              <a:solidFill>
                <a:schemeClr val="bg1"/>
              </a:solidFill>
            </a:endParaRPr>
          </a:p>
        </p:txBody>
      </p:sp>
      <p:sp>
        <p:nvSpPr>
          <p:cNvPr id="7" name="Oval 6">
            <a:extLst>
              <a:ext uri="{FF2B5EF4-FFF2-40B4-BE49-F238E27FC236}">
                <a16:creationId xmlns:a16="http://schemas.microsoft.com/office/drawing/2014/main" id="{5157E772-0E66-4C60-8D2A-6892F01349E2}"/>
              </a:ext>
            </a:extLst>
          </p:cNvPr>
          <p:cNvSpPr/>
          <p:nvPr/>
        </p:nvSpPr>
        <p:spPr>
          <a:xfrm>
            <a:off x="7037468" y="3423551"/>
            <a:ext cx="111888" cy="111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30F4FBA1-ED07-4D2C-B02E-F9F183218EF8}"/>
              </a:ext>
            </a:extLst>
          </p:cNvPr>
          <p:cNvCxnSpPr>
            <a:cxnSpLocks/>
          </p:cNvCxnSpPr>
          <p:nvPr/>
        </p:nvCxnSpPr>
        <p:spPr>
          <a:xfrm>
            <a:off x="6925716" y="3393104"/>
            <a:ext cx="4572000" cy="15114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6572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624E5D-6F06-4458-BE08-E8E838832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5716" y="1604963"/>
            <a:ext cx="4572000" cy="4572000"/>
          </a:xfrm>
          <a:prstGeom prst="rect">
            <a:avLst/>
          </a:prstGeom>
        </p:spPr>
      </p:pic>
      <p:sp>
        <p:nvSpPr>
          <p:cNvPr id="2" name="Title 1">
            <a:extLst>
              <a:ext uri="{FF2B5EF4-FFF2-40B4-BE49-F238E27FC236}">
                <a16:creationId xmlns:a16="http://schemas.microsoft.com/office/drawing/2014/main" id="{6299AE91-90B6-4769-BD39-43D21131A5EC}"/>
              </a:ext>
            </a:extLst>
          </p:cNvPr>
          <p:cNvSpPr>
            <a:spLocks noGrp="1"/>
          </p:cNvSpPr>
          <p:nvPr>
            <p:ph type="title"/>
          </p:nvPr>
        </p:nvSpPr>
        <p:spPr/>
        <p:txBody>
          <a:bodyPr>
            <a:normAutofit fontScale="90000"/>
          </a:bodyPr>
          <a:lstStyle/>
          <a:p>
            <a:r>
              <a:rPr lang="en-US" dirty="0"/>
              <a:t>AHD Projection tough case</a:t>
            </a:r>
          </a:p>
        </p:txBody>
      </p:sp>
      <p:sp>
        <p:nvSpPr>
          <p:cNvPr id="3" name="Content Placeholder 2">
            <a:extLst>
              <a:ext uri="{FF2B5EF4-FFF2-40B4-BE49-F238E27FC236}">
                <a16:creationId xmlns:a16="http://schemas.microsoft.com/office/drawing/2014/main" id="{2D38CE72-936B-4052-8002-D00F4353D336}"/>
              </a:ext>
            </a:extLst>
          </p:cNvPr>
          <p:cNvSpPr>
            <a:spLocks noGrp="1"/>
          </p:cNvSpPr>
          <p:nvPr>
            <p:ph sz="half" idx="1"/>
          </p:nvPr>
        </p:nvSpPr>
        <p:spPr/>
        <p:txBody>
          <a:bodyPr/>
          <a:lstStyle/>
          <a:p>
            <a:r>
              <a:rPr lang="en-US" dirty="0"/>
              <a:t>Color channel not aligned with luminance</a:t>
            </a:r>
          </a:p>
          <a:p>
            <a:r>
              <a:rPr lang="en-US" dirty="0"/>
              <a:t>Negative </a:t>
            </a:r>
            <a:r>
              <a:rPr lang="en-US" dirty="0" err="1"/>
              <a:t>Hilite</a:t>
            </a:r>
            <a:r>
              <a:rPr lang="en-US" dirty="0"/>
              <a:t> color is least squares</a:t>
            </a:r>
          </a:p>
          <a:p>
            <a:endParaRPr lang="en-US" dirty="0"/>
          </a:p>
        </p:txBody>
      </p:sp>
      <p:cxnSp>
        <p:nvCxnSpPr>
          <p:cNvPr id="9" name="Straight Connector 8">
            <a:extLst>
              <a:ext uri="{FF2B5EF4-FFF2-40B4-BE49-F238E27FC236}">
                <a16:creationId xmlns:a16="http://schemas.microsoft.com/office/drawing/2014/main" id="{31B069CD-D911-423C-9945-7B4F40DCCAFC}"/>
              </a:ext>
            </a:extLst>
          </p:cNvPr>
          <p:cNvCxnSpPr>
            <a:cxnSpLocks/>
          </p:cNvCxnSpPr>
          <p:nvPr/>
        </p:nvCxnSpPr>
        <p:spPr>
          <a:xfrm>
            <a:off x="6925716" y="3393104"/>
            <a:ext cx="4572000" cy="15114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D728348-613D-4600-B80F-E359ADF40807}"/>
              </a:ext>
            </a:extLst>
          </p:cNvPr>
          <p:cNvSpPr txBox="1"/>
          <p:nvPr/>
        </p:nvSpPr>
        <p:spPr>
          <a:xfrm>
            <a:off x="6117532" y="5463729"/>
            <a:ext cx="710451" cy="369332"/>
          </a:xfrm>
          <a:prstGeom prst="rect">
            <a:avLst/>
          </a:prstGeom>
          <a:noFill/>
        </p:spPr>
        <p:txBody>
          <a:bodyPr wrap="none" rtlCol="0">
            <a:spAutoFit/>
          </a:bodyPr>
          <a:lstStyle/>
          <a:p>
            <a:r>
              <a:rPr lang="en-US" dirty="0" err="1">
                <a:solidFill>
                  <a:schemeClr val="bg1"/>
                </a:solidFill>
              </a:rPr>
              <a:t>Hilite</a:t>
            </a:r>
            <a:endParaRPr lang="en-US" dirty="0">
              <a:solidFill>
                <a:schemeClr val="bg1"/>
              </a:solidFill>
            </a:endParaRPr>
          </a:p>
        </p:txBody>
      </p:sp>
      <p:sp>
        <p:nvSpPr>
          <p:cNvPr id="15" name="TextBox 14">
            <a:extLst>
              <a:ext uri="{FF2B5EF4-FFF2-40B4-BE49-F238E27FC236}">
                <a16:creationId xmlns:a16="http://schemas.microsoft.com/office/drawing/2014/main" id="{0867C5C2-CB0F-4599-AE7D-C61A1F41EB0B}"/>
              </a:ext>
            </a:extLst>
          </p:cNvPr>
          <p:cNvSpPr txBox="1"/>
          <p:nvPr/>
        </p:nvSpPr>
        <p:spPr>
          <a:xfrm rot="16200000">
            <a:off x="7303182" y="6308490"/>
            <a:ext cx="729687" cy="369332"/>
          </a:xfrm>
          <a:prstGeom prst="rect">
            <a:avLst/>
          </a:prstGeom>
          <a:noFill/>
        </p:spPr>
        <p:txBody>
          <a:bodyPr wrap="none" rtlCol="0">
            <a:spAutoFit/>
          </a:bodyPr>
          <a:lstStyle/>
          <a:p>
            <a:r>
              <a:rPr lang="en-US" dirty="0" err="1">
                <a:solidFill>
                  <a:schemeClr val="bg1"/>
                </a:solidFill>
              </a:rPr>
              <a:t>Amb</a:t>
            </a:r>
            <a:endParaRPr lang="en-US" dirty="0">
              <a:solidFill>
                <a:schemeClr val="bg1"/>
              </a:solidFill>
            </a:endParaRPr>
          </a:p>
        </p:txBody>
      </p:sp>
      <p:pic>
        <p:nvPicPr>
          <p:cNvPr id="22" name="Picture 21">
            <a:extLst>
              <a:ext uri="{FF2B5EF4-FFF2-40B4-BE49-F238E27FC236}">
                <a16:creationId xmlns:a16="http://schemas.microsoft.com/office/drawing/2014/main" id="{EA0C1491-CF3E-4BE6-AB92-5E7E04DE33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47" y="3591904"/>
            <a:ext cx="4754880" cy="2845769"/>
          </a:xfrm>
          <a:prstGeom prst="rect">
            <a:avLst/>
          </a:prstGeom>
        </p:spPr>
      </p:pic>
      <p:sp>
        <p:nvSpPr>
          <p:cNvPr id="11" name="Oval 10">
            <a:extLst>
              <a:ext uri="{FF2B5EF4-FFF2-40B4-BE49-F238E27FC236}">
                <a16:creationId xmlns:a16="http://schemas.microsoft.com/office/drawing/2014/main" id="{DE79ED50-ED6A-4610-836B-02FAEC0E9AD7}"/>
              </a:ext>
            </a:extLst>
          </p:cNvPr>
          <p:cNvSpPr/>
          <p:nvPr/>
        </p:nvSpPr>
        <p:spPr>
          <a:xfrm>
            <a:off x="7620256" y="3581679"/>
            <a:ext cx="111888" cy="111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4335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460A80-9A3A-4BB7-9454-2CF50D528AA1}"/>
              </a:ext>
            </a:extLst>
          </p:cNvPr>
          <p:cNvSpPr>
            <a:spLocks noGrp="1"/>
          </p:cNvSpPr>
          <p:nvPr>
            <p:ph type="ctrTitle"/>
          </p:nvPr>
        </p:nvSpPr>
        <p:spPr/>
        <p:txBody>
          <a:bodyPr/>
          <a:lstStyle/>
          <a:p>
            <a:r>
              <a:rPr lang="en-US" dirty="0"/>
              <a:t>Spherical Harmonics Interlude</a:t>
            </a:r>
          </a:p>
        </p:txBody>
      </p:sp>
    </p:spTree>
    <p:extLst>
      <p:ext uri="{BB962C8B-B14F-4D97-AF65-F5344CB8AC3E}">
        <p14:creationId xmlns:p14="http://schemas.microsoft.com/office/powerpoint/2010/main" val="34243807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0" name="Object 15">
            <a:extLst>
              <a:ext uri="{FF2B5EF4-FFF2-40B4-BE49-F238E27FC236}">
                <a16:creationId xmlns:a16="http://schemas.microsoft.com/office/drawing/2014/main" id="{A037034F-7B1B-421C-9C9B-85BE91DA2EC1}"/>
              </a:ext>
            </a:extLst>
          </p:cNvPr>
          <p:cNvGraphicFramePr>
            <a:graphicFrameLocks noChangeAspect="1"/>
          </p:cNvGraphicFramePr>
          <p:nvPr>
            <p:extLst>
              <p:ext uri="{D42A27DB-BD31-4B8C-83A1-F6EECF244321}">
                <p14:modId xmlns:p14="http://schemas.microsoft.com/office/powerpoint/2010/main" val="1281393605"/>
              </p:ext>
            </p:extLst>
          </p:nvPr>
        </p:nvGraphicFramePr>
        <p:xfrm>
          <a:off x="1927225" y="975360"/>
          <a:ext cx="8337550" cy="5943600"/>
        </p:xfrm>
        <a:graphic>
          <a:graphicData uri="http://schemas.openxmlformats.org/presentationml/2006/ole">
            <mc:AlternateContent xmlns:mc="http://schemas.openxmlformats.org/markup-compatibility/2006">
              <mc:Choice xmlns:v="urn:schemas-microsoft-com:vml" Requires="v">
                <p:oleObj spid="_x0000_s41838" name="Document" r:id="rId4" imgW="5984028" imgH="4257335" progId="Word.Document.12">
                  <p:embed/>
                </p:oleObj>
              </mc:Choice>
              <mc:Fallback>
                <p:oleObj name="Document" r:id="rId4" imgW="5984028" imgH="4257335" progId="Word.Document.12">
                  <p:embed/>
                  <p:pic>
                    <p:nvPicPr>
                      <p:cNvPr id="46095"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225" y="975360"/>
                        <a:ext cx="83375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4">
            <a:extLst>
              <a:ext uri="{FF2B5EF4-FFF2-40B4-BE49-F238E27FC236}">
                <a16:creationId xmlns:a16="http://schemas.microsoft.com/office/drawing/2014/main" id="{73C25DAB-3472-4356-9FFB-F213BC6C9B9E}"/>
              </a:ext>
            </a:extLst>
          </p:cNvPr>
          <p:cNvSpPr/>
          <p:nvPr/>
        </p:nvSpPr>
        <p:spPr>
          <a:xfrm>
            <a:off x="2247900" y="914400"/>
            <a:ext cx="7688580" cy="5570219"/>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Spherical Harmonics</a:t>
            </a:r>
          </a:p>
        </p:txBody>
      </p:sp>
      <p:graphicFrame>
        <p:nvGraphicFramePr>
          <p:cNvPr id="48131" name="Object 7"/>
          <p:cNvGraphicFramePr>
            <a:graphicFrameLocks noChangeAspect="1"/>
          </p:cNvGraphicFramePr>
          <p:nvPr>
            <p:extLst>
              <p:ext uri="{D42A27DB-BD31-4B8C-83A1-F6EECF244321}">
                <p14:modId xmlns:p14="http://schemas.microsoft.com/office/powerpoint/2010/main" val="3916448191"/>
              </p:ext>
            </p:extLst>
          </p:nvPr>
        </p:nvGraphicFramePr>
        <p:xfrm>
          <a:off x="5765801" y="1554480"/>
          <a:ext cx="766763" cy="520700"/>
        </p:xfrm>
        <a:graphic>
          <a:graphicData uri="http://schemas.openxmlformats.org/presentationml/2006/ole">
            <mc:AlternateContent xmlns:mc="http://schemas.openxmlformats.org/markup-compatibility/2006">
              <mc:Choice xmlns:v="urn:schemas-microsoft-com:vml" Requires="v">
                <p:oleObj spid="_x0000_s41839" name="Equation" r:id="rId6" imgW="355320" imgH="241200" progId="Equation.3">
                  <p:embed/>
                </p:oleObj>
              </mc:Choice>
              <mc:Fallback>
                <p:oleObj name="Equation" r:id="rId6" imgW="355320" imgH="241200" progId="Equation.3">
                  <p:embed/>
                  <p:pic>
                    <p:nvPicPr>
                      <p:cNvPr id="48131"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5801" y="1554480"/>
                        <a:ext cx="766763"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2" name="Object 7"/>
          <p:cNvGraphicFramePr>
            <a:graphicFrameLocks noChangeAspect="1"/>
          </p:cNvGraphicFramePr>
          <p:nvPr>
            <p:extLst>
              <p:ext uri="{D42A27DB-BD31-4B8C-83A1-F6EECF244321}">
                <p14:modId xmlns:p14="http://schemas.microsoft.com/office/powerpoint/2010/main" val="952314857"/>
              </p:ext>
            </p:extLst>
          </p:nvPr>
        </p:nvGraphicFramePr>
        <p:xfrm>
          <a:off x="4156075" y="3420905"/>
          <a:ext cx="877888" cy="492125"/>
        </p:xfrm>
        <a:graphic>
          <a:graphicData uri="http://schemas.openxmlformats.org/presentationml/2006/ole">
            <mc:AlternateContent xmlns:mc="http://schemas.openxmlformats.org/markup-compatibility/2006">
              <mc:Choice xmlns:v="urn:schemas-microsoft-com:vml" Requires="v">
                <p:oleObj spid="_x0000_s41840" name="Equation" r:id="rId8" imgW="406080" imgH="228600" progId="Equation.3">
                  <p:embed/>
                </p:oleObj>
              </mc:Choice>
              <mc:Fallback>
                <p:oleObj name="Equation" r:id="rId8" imgW="406080" imgH="228600" progId="Equation.3">
                  <p:embed/>
                  <p:pic>
                    <p:nvPicPr>
                      <p:cNvPr id="48132"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6075" y="3420905"/>
                        <a:ext cx="877888"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3" name="Object 7"/>
          <p:cNvGraphicFramePr>
            <a:graphicFrameLocks noChangeAspect="1"/>
          </p:cNvGraphicFramePr>
          <p:nvPr>
            <p:extLst>
              <p:ext uri="{D42A27DB-BD31-4B8C-83A1-F6EECF244321}">
                <p14:modId xmlns:p14="http://schemas.microsoft.com/office/powerpoint/2010/main" val="3792597594"/>
              </p:ext>
            </p:extLst>
          </p:nvPr>
        </p:nvGraphicFramePr>
        <p:xfrm>
          <a:off x="5694363" y="3420905"/>
          <a:ext cx="766762" cy="492125"/>
        </p:xfrm>
        <a:graphic>
          <a:graphicData uri="http://schemas.openxmlformats.org/presentationml/2006/ole">
            <mc:AlternateContent xmlns:mc="http://schemas.openxmlformats.org/markup-compatibility/2006">
              <mc:Choice xmlns:v="urn:schemas-microsoft-com:vml" Requires="v">
                <p:oleObj spid="_x0000_s41841" name="Equation" r:id="rId10" imgW="355320" imgH="228600" progId="Equation.3">
                  <p:embed/>
                </p:oleObj>
              </mc:Choice>
              <mc:Fallback>
                <p:oleObj name="Equation" r:id="rId10" imgW="355320" imgH="228600" progId="Equation.3">
                  <p:embed/>
                  <p:pic>
                    <p:nvPicPr>
                      <p:cNvPr id="48133"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4363" y="3420905"/>
                        <a:ext cx="766762"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4" name="Object 7"/>
          <p:cNvGraphicFramePr>
            <a:graphicFrameLocks noChangeAspect="1"/>
          </p:cNvGraphicFramePr>
          <p:nvPr>
            <p:extLst>
              <p:ext uri="{D42A27DB-BD31-4B8C-83A1-F6EECF244321}">
                <p14:modId xmlns:p14="http://schemas.microsoft.com/office/powerpoint/2010/main" val="4267108280"/>
              </p:ext>
            </p:extLst>
          </p:nvPr>
        </p:nvGraphicFramePr>
        <p:xfrm>
          <a:off x="7273925" y="3420905"/>
          <a:ext cx="738188" cy="492125"/>
        </p:xfrm>
        <a:graphic>
          <a:graphicData uri="http://schemas.openxmlformats.org/presentationml/2006/ole">
            <mc:AlternateContent xmlns:mc="http://schemas.openxmlformats.org/markup-compatibility/2006">
              <mc:Choice xmlns:v="urn:schemas-microsoft-com:vml" Requires="v">
                <p:oleObj spid="_x0000_s41842" name="Equation" r:id="rId12" imgW="342720" imgH="228600" progId="Equation.3">
                  <p:embed/>
                </p:oleObj>
              </mc:Choice>
              <mc:Fallback>
                <p:oleObj name="Equation" r:id="rId12" imgW="342720" imgH="228600" progId="Equation.3">
                  <p:embed/>
                  <p:pic>
                    <p:nvPicPr>
                      <p:cNvPr id="48134"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73925" y="3420905"/>
                        <a:ext cx="738188"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5" name="Object 7"/>
          <p:cNvGraphicFramePr>
            <a:graphicFrameLocks noChangeAspect="1"/>
          </p:cNvGraphicFramePr>
          <p:nvPr>
            <p:extLst>
              <p:ext uri="{D42A27DB-BD31-4B8C-83A1-F6EECF244321}">
                <p14:modId xmlns:p14="http://schemas.microsoft.com/office/powerpoint/2010/main" val="1025651005"/>
              </p:ext>
            </p:extLst>
          </p:nvPr>
        </p:nvGraphicFramePr>
        <p:xfrm>
          <a:off x="7277101" y="5189221"/>
          <a:ext cx="765175" cy="492125"/>
        </p:xfrm>
        <a:graphic>
          <a:graphicData uri="http://schemas.openxmlformats.org/presentationml/2006/ole">
            <mc:AlternateContent xmlns:mc="http://schemas.openxmlformats.org/markup-compatibility/2006">
              <mc:Choice xmlns:v="urn:schemas-microsoft-com:vml" Requires="v">
                <p:oleObj spid="_x0000_s41843" name="Equation" r:id="rId14" imgW="355320" imgH="228600" progId="Equation.3">
                  <p:embed/>
                </p:oleObj>
              </mc:Choice>
              <mc:Fallback>
                <p:oleObj name="Equation" r:id="rId14" imgW="355320" imgH="228600" progId="Equation.3">
                  <p:embed/>
                  <p:pic>
                    <p:nvPicPr>
                      <p:cNvPr id="48135"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77101" y="5189221"/>
                        <a:ext cx="765175"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6" name="Object 7"/>
          <p:cNvGraphicFramePr>
            <a:graphicFrameLocks noChangeAspect="1"/>
          </p:cNvGraphicFramePr>
          <p:nvPr>
            <p:extLst>
              <p:ext uri="{D42A27DB-BD31-4B8C-83A1-F6EECF244321}">
                <p14:modId xmlns:p14="http://schemas.microsoft.com/office/powerpoint/2010/main" val="857213958"/>
              </p:ext>
            </p:extLst>
          </p:nvPr>
        </p:nvGraphicFramePr>
        <p:xfrm>
          <a:off x="8724901" y="5189221"/>
          <a:ext cx="765175" cy="492125"/>
        </p:xfrm>
        <a:graphic>
          <a:graphicData uri="http://schemas.openxmlformats.org/presentationml/2006/ole">
            <mc:AlternateContent xmlns:mc="http://schemas.openxmlformats.org/markup-compatibility/2006">
              <mc:Choice xmlns:v="urn:schemas-microsoft-com:vml" Requires="v">
                <p:oleObj spid="_x0000_s41844" name="Equation" r:id="rId16" imgW="355320" imgH="228600" progId="Equation.3">
                  <p:embed/>
                </p:oleObj>
              </mc:Choice>
              <mc:Fallback>
                <p:oleObj name="Equation" r:id="rId16" imgW="355320" imgH="228600" progId="Equation.3">
                  <p:embed/>
                  <p:pic>
                    <p:nvPicPr>
                      <p:cNvPr id="48136" name="Object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24901" y="5189221"/>
                        <a:ext cx="765175"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7" name="Object 7"/>
          <p:cNvGraphicFramePr>
            <a:graphicFrameLocks noChangeAspect="1"/>
          </p:cNvGraphicFramePr>
          <p:nvPr>
            <p:extLst>
              <p:ext uri="{D42A27DB-BD31-4B8C-83A1-F6EECF244321}">
                <p14:modId xmlns:p14="http://schemas.microsoft.com/office/powerpoint/2010/main" val="3064084858"/>
              </p:ext>
            </p:extLst>
          </p:nvPr>
        </p:nvGraphicFramePr>
        <p:xfrm>
          <a:off x="2636839" y="5189221"/>
          <a:ext cx="871537" cy="492125"/>
        </p:xfrm>
        <a:graphic>
          <a:graphicData uri="http://schemas.openxmlformats.org/presentationml/2006/ole">
            <mc:AlternateContent xmlns:mc="http://schemas.openxmlformats.org/markup-compatibility/2006">
              <mc:Choice xmlns:v="urn:schemas-microsoft-com:vml" Requires="v">
                <p:oleObj spid="_x0000_s41845" name="Equation" r:id="rId18" imgW="406080" imgH="228600" progId="Equation.3">
                  <p:embed/>
                </p:oleObj>
              </mc:Choice>
              <mc:Fallback>
                <p:oleObj name="Equation" r:id="rId18" imgW="406080" imgH="228600" progId="Equation.3">
                  <p:embed/>
                  <p:pic>
                    <p:nvPicPr>
                      <p:cNvPr id="48137" name="Object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36839" y="5189221"/>
                        <a:ext cx="871537"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8" name="Object 7"/>
          <p:cNvGraphicFramePr>
            <a:graphicFrameLocks noChangeAspect="1"/>
          </p:cNvGraphicFramePr>
          <p:nvPr>
            <p:extLst>
              <p:ext uri="{D42A27DB-BD31-4B8C-83A1-F6EECF244321}">
                <p14:modId xmlns:p14="http://schemas.microsoft.com/office/powerpoint/2010/main" val="1826591387"/>
              </p:ext>
            </p:extLst>
          </p:nvPr>
        </p:nvGraphicFramePr>
        <p:xfrm>
          <a:off x="4181476" y="5189221"/>
          <a:ext cx="873125" cy="492125"/>
        </p:xfrm>
        <a:graphic>
          <a:graphicData uri="http://schemas.openxmlformats.org/presentationml/2006/ole">
            <mc:AlternateContent xmlns:mc="http://schemas.openxmlformats.org/markup-compatibility/2006">
              <mc:Choice xmlns:v="urn:schemas-microsoft-com:vml" Requires="v">
                <p:oleObj spid="_x0000_s41846" name="Equation" r:id="rId20" imgW="406080" imgH="228600" progId="Equation.3">
                  <p:embed/>
                </p:oleObj>
              </mc:Choice>
              <mc:Fallback>
                <p:oleObj name="Equation" r:id="rId20" imgW="406080" imgH="228600" progId="Equation.3">
                  <p:embed/>
                  <p:pic>
                    <p:nvPicPr>
                      <p:cNvPr id="48138" name="Object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81476" y="5189221"/>
                        <a:ext cx="873125"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39" name="Object 7"/>
          <p:cNvGraphicFramePr>
            <a:graphicFrameLocks noChangeAspect="1"/>
          </p:cNvGraphicFramePr>
          <p:nvPr>
            <p:extLst>
              <p:ext uri="{D42A27DB-BD31-4B8C-83A1-F6EECF244321}">
                <p14:modId xmlns:p14="http://schemas.microsoft.com/office/powerpoint/2010/main" val="1395399574"/>
              </p:ext>
            </p:extLst>
          </p:nvPr>
        </p:nvGraphicFramePr>
        <p:xfrm>
          <a:off x="5730875" y="5189221"/>
          <a:ext cx="763588" cy="492125"/>
        </p:xfrm>
        <a:graphic>
          <a:graphicData uri="http://schemas.openxmlformats.org/presentationml/2006/ole">
            <mc:AlternateContent xmlns:mc="http://schemas.openxmlformats.org/markup-compatibility/2006">
              <mc:Choice xmlns:v="urn:schemas-microsoft-com:vml" Requires="v">
                <p:oleObj spid="_x0000_s41847" name="Equation" r:id="rId22" imgW="355320" imgH="228600" progId="Equation.3">
                  <p:embed/>
                </p:oleObj>
              </mc:Choice>
              <mc:Fallback>
                <p:oleObj name="Equation" r:id="rId22" imgW="355320" imgH="228600" progId="Equation.3">
                  <p:embed/>
                  <p:pic>
                    <p:nvPicPr>
                      <p:cNvPr id="48139" name="Object 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30875" y="5189221"/>
                        <a:ext cx="763588"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40" name="Object 7"/>
          <p:cNvGraphicFramePr>
            <a:graphicFrameLocks noChangeAspect="1"/>
          </p:cNvGraphicFramePr>
          <p:nvPr>
            <p:extLst>
              <p:ext uri="{D42A27DB-BD31-4B8C-83A1-F6EECF244321}">
                <p14:modId xmlns:p14="http://schemas.microsoft.com/office/powerpoint/2010/main" val="3909451146"/>
              </p:ext>
            </p:extLst>
          </p:nvPr>
        </p:nvGraphicFramePr>
        <p:xfrm>
          <a:off x="1828800" y="1775144"/>
          <a:ext cx="795338" cy="382587"/>
        </p:xfrm>
        <a:graphic>
          <a:graphicData uri="http://schemas.openxmlformats.org/presentationml/2006/ole">
            <mc:AlternateContent xmlns:mc="http://schemas.openxmlformats.org/markup-compatibility/2006">
              <mc:Choice xmlns:v="urn:schemas-microsoft-com:vml" Requires="v">
                <p:oleObj spid="_x0000_s41848" name="Equation" r:id="rId24" imgW="368280" imgH="177480" progId="Equation.3">
                  <p:embed/>
                </p:oleObj>
              </mc:Choice>
              <mc:Fallback>
                <p:oleObj name="Equation" r:id="rId24" imgW="368280" imgH="177480" progId="Equation.3">
                  <p:embed/>
                  <p:pic>
                    <p:nvPicPr>
                      <p:cNvPr id="48140" name="Object 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828800" y="1775144"/>
                        <a:ext cx="795338"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41" name="Object 7"/>
          <p:cNvGraphicFramePr>
            <a:graphicFrameLocks noChangeAspect="1"/>
          </p:cNvGraphicFramePr>
          <p:nvPr>
            <p:extLst>
              <p:ext uri="{D42A27DB-BD31-4B8C-83A1-F6EECF244321}">
                <p14:modId xmlns:p14="http://schemas.microsoft.com/office/powerpoint/2010/main" val="4059325189"/>
              </p:ext>
            </p:extLst>
          </p:nvPr>
        </p:nvGraphicFramePr>
        <p:xfrm>
          <a:off x="1828801" y="3502660"/>
          <a:ext cx="739775" cy="355600"/>
        </p:xfrm>
        <a:graphic>
          <a:graphicData uri="http://schemas.openxmlformats.org/presentationml/2006/ole">
            <mc:AlternateContent xmlns:mc="http://schemas.openxmlformats.org/markup-compatibility/2006">
              <mc:Choice xmlns:v="urn:schemas-microsoft-com:vml" Requires="v">
                <p:oleObj spid="_x0000_s41849" name="Equation" r:id="rId26" imgW="342720" imgH="164880" progId="Equation.3">
                  <p:embed/>
                </p:oleObj>
              </mc:Choice>
              <mc:Fallback>
                <p:oleObj name="Equation" r:id="rId26" imgW="342720" imgH="164880" progId="Equation.3">
                  <p:embed/>
                  <p:pic>
                    <p:nvPicPr>
                      <p:cNvPr id="48141" name="Object 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828801" y="3502660"/>
                        <a:ext cx="739775"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42" name="Object 7"/>
          <p:cNvGraphicFramePr>
            <a:graphicFrameLocks noChangeAspect="1"/>
          </p:cNvGraphicFramePr>
          <p:nvPr>
            <p:extLst>
              <p:ext uri="{D42A27DB-BD31-4B8C-83A1-F6EECF244321}">
                <p14:modId xmlns:p14="http://schemas.microsoft.com/office/powerpoint/2010/main" val="1454637832"/>
              </p:ext>
            </p:extLst>
          </p:nvPr>
        </p:nvGraphicFramePr>
        <p:xfrm>
          <a:off x="1801814" y="5303520"/>
          <a:ext cx="795337" cy="355600"/>
        </p:xfrm>
        <a:graphic>
          <a:graphicData uri="http://schemas.openxmlformats.org/presentationml/2006/ole">
            <mc:AlternateContent xmlns:mc="http://schemas.openxmlformats.org/markup-compatibility/2006">
              <mc:Choice xmlns:v="urn:schemas-microsoft-com:vml" Requires="v">
                <p:oleObj spid="_x0000_s41850" name="Equation" r:id="rId28" imgW="368280" imgH="164880" progId="Equation.3">
                  <p:embed/>
                </p:oleObj>
              </mc:Choice>
              <mc:Fallback>
                <p:oleObj name="Equation" r:id="rId28" imgW="368280" imgH="164880" progId="Equation.3">
                  <p:embed/>
                  <p:pic>
                    <p:nvPicPr>
                      <p:cNvPr id="48142" name="Object 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801814" y="5303520"/>
                        <a:ext cx="795337"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6"/>
          <p:cNvSpPr/>
          <p:nvPr/>
        </p:nvSpPr>
        <p:spPr>
          <a:xfrm>
            <a:off x="7010400" y="1447800"/>
            <a:ext cx="3048000" cy="16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endParaRPr lang="en-US" dirty="0">
              <a:solidFill>
                <a:schemeClr val="tx1"/>
              </a:solidFill>
            </a:endParaRPr>
          </a:p>
          <a:p>
            <a:r>
              <a:rPr lang="en-US" dirty="0">
                <a:solidFill>
                  <a:schemeClr val="tx1"/>
                </a:solidFill>
              </a:rPr>
              <a:t>L is band, m is function in band (-L..L)</a:t>
            </a:r>
          </a:p>
        </p:txBody>
      </p:sp>
      <p:graphicFrame>
        <p:nvGraphicFramePr>
          <p:cNvPr id="48143" name="Object 7"/>
          <p:cNvGraphicFramePr>
            <a:graphicFrameLocks noChangeAspect="1"/>
          </p:cNvGraphicFramePr>
          <p:nvPr/>
        </p:nvGraphicFramePr>
        <p:xfrm>
          <a:off x="8016876" y="1600200"/>
          <a:ext cx="822325" cy="520700"/>
        </p:xfrm>
        <a:graphic>
          <a:graphicData uri="http://schemas.openxmlformats.org/presentationml/2006/ole">
            <mc:AlternateContent xmlns:mc="http://schemas.openxmlformats.org/markup-compatibility/2006">
              <mc:Choice xmlns:v="urn:schemas-microsoft-com:vml" Requires="v">
                <p:oleObj spid="_x0000_s41851" name="Equation" r:id="rId30" imgW="380880" imgH="241200" progId="Equation.3">
                  <p:embed/>
                </p:oleObj>
              </mc:Choice>
              <mc:Fallback>
                <p:oleObj name="Equation" r:id="rId30" imgW="380880" imgH="241200" progId="Equation.3">
                  <p:embed/>
                  <p:pic>
                    <p:nvPicPr>
                      <p:cNvPr id="48143" name="Object 7"/>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016876" y="1600200"/>
                        <a:ext cx="822325"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445962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9" name="Object 15">
            <a:extLst>
              <a:ext uri="{FF2B5EF4-FFF2-40B4-BE49-F238E27FC236}">
                <a16:creationId xmlns:a16="http://schemas.microsoft.com/office/drawing/2014/main" id="{A7708F03-CE63-40B3-B86E-8591046601DE}"/>
              </a:ext>
            </a:extLst>
          </p:cNvPr>
          <p:cNvGraphicFramePr>
            <a:graphicFrameLocks noChangeAspect="1"/>
          </p:cNvGraphicFramePr>
          <p:nvPr>
            <p:extLst>
              <p:ext uri="{D42A27DB-BD31-4B8C-83A1-F6EECF244321}">
                <p14:modId xmlns:p14="http://schemas.microsoft.com/office/powerpoint/2010/main" val="1281393605"/>
              </p:ext>
            </p:extLst>
          </p:nvPr>
        </p:nvGraphicFramePr>
        <p:xfrm>
          <a:off x="1927225" y="975360"/>
          <a:ext cx="8337550" cy="5943600"/>
        </p:xfrm>
        <a:graphic>
          <a:graphicData uri="http://schemas.openxmlformats.org/presentationml/2006/ole">
            <mc:AlternateContent xmlns:mc="http://schemas.openxmlformats.org/markup-compatibility/2006">
              <mc:Choice xmlns:v="urn:schemas-microsoft-com:vml" Requires="v">
                <p:oleObj spid="_x0000_s42580" name="Document" r:id="rId4" imgW="5984028" imgH="4257335" progId="Word.Document.12">
                  <p:embed/>
                </p:oleObj>
              </mc:Choice>
              <mc:Fallback>
                <p:oleObj name="Document" r:id="rId4" imgW="5984028" imgH="4257335" progId="Word.Document.12">
                  <p:embed/>
                  <p:pic>
                    <p:nvPicPr>
                      <p:cNvPr id="46095"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225" y="975360"/>
                        <a:ext cx="83375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 name="Rectangle 22">
            <a:extLst>
              <a:ext uri="{FF2B5EF4-FFF2-40B4-BE49-F238E27FC236}">
                <a16:creationId xmlns:a16="http://schemas.microsoft.com/office/drawing/2014/main" id="{E79D581E-6152-4CF2-8660-6D6C88F4C8F4}"/>
              </a:ext>
            </a:extLst>
          </p:cNvPr>
          <p:cNvSpPr/>
          <p:nvPr/>
        </p:nvSpPr>
        <p:spPr>
          <a:xfrm>
            <a:off x="2247900" y="914400"/>
            <a:ext cx="7688580" cy="5570219"/>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Spherical Harmonics</a:t>
            </a:r>
          </a:p>
        </p:txBody>
      </p:sp>
      <p:sp>
        <p:nvSpPr>
          <p:cNvPr id="17" name="Rectangle 16"/>
          <p:cNvSpPr/>
          <p:nvPr/>
        </p:nvSpPr>
        <p:spPr>
          <a:xfrm>
            <a:off x="7010400" y="1447800"/>
            <a:ext cx="3048000" cy="16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Band L has (2*L+1) functions</a:t>
            </a:r>
          </a:p>
          <a:p>
            <a:endParaRPr lang="en-US" dirty="0">
              <a:solidFill>
                <a:schemeClr val="tx1"/>
              </a:solidFill>
            </a:endParaRPr>
          </a:p>
          <a:p>
            <a:r>
              <a:rPr lang="en-US" dirty="0">
                <a:solidFill>
                  <a:schemeClr val="tx1"/>
                </a:solidFill>
              </a:rPr>
              <a:t>Order N:  bands through N-1, N</a:t>
            </a:r>
            <a:r>
              <a:rPr lang="en-US" baseline="30000" dirty="0">
                <a:solidFill>
                  <a:schemeClr val="tx1"/>
                </a:solidFill>
              </a:rPr>
              <a:t>2</a:t>
            </a:r>
            <a:r>
              <a:rPr lang="en-US" dirty="0">
                <a:solidFill>
                  <a:schemeClr val="tx1"/>
                </a:solidFill>
              </a:rPr>
              <a:t> functions</a:t>
            </a:r>
          </a:p>
        </p:txBody>
      </p:sp>
      <p:graphicFrame>
        <p:nvGraphicFramePr>
          <p:cNvPr id="20" name="Object 7">
            <a:extLst>
              <a:ext uri="{FF2B5EF4-FFF2-40B4-BE49-F238E27FC236}">
                <a16:creationId xmlns:a16="http://schemas.microsoft.com/office/drawing/2014/main" id="{2857E3B4-97D7-4A6A-9F44-187EEF8B707F}"/>
              </a:ext>
            </a:extLst>
          </p:cNvPr>
          <p:cNvGraphicFramePr>
            <a:graphicFrameLocks noChangeAspect="1"/>
          </p:cNvGraphicFramePr>
          <p:nvPr>
            <p:extLst>
              <p:ext uri="{D42A27DB-BD31-4B8C-83A1-F6EECF244321}">
                <p14:modId xmlns:p14="http://schemas.microsoft.com/office/powerpoint/2010/main" val="3070091496"/>
              </p:ext>
            </p:extLst>
          </p:nvPr>
        </p:nvGraphicFramePr>
        <p:xfrm>
          <a:off x="1828800" y="1775144"/>
          <a:ext cx="795338" cy="382587"/>
        </p:xfrm>
        <a:graphic>
          <a:graphicData uri="http://schemas.openxmlformats.org/presentationml/2006/ole">
            <mc:AlternateContent xmlns:mc="http://schemas.openxmlformats.org/markup-compatibility/2006">
              <mc:Choice xmlns:v="urn:schemas-microsoft-com:vml" Requires="v">
                <p:oleObj spid="_x0000_s42581" name="Equation" r:id="rId6" imgW="368280" imgH="177480" progId="Equation.3">
                  <p:embed/>
                </p:oleObj>
              </mc:Choice>
              <mc:Fallback>
                <p:oleObj name="Equation" r:id="rId6" imgW="368280" imgH="177480" progId="Equation.3">
                  <p:embed/>
                  <p:pic>
                    <p:nvPicPr>
                      <p:cNvPr id="4814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1775144"/>
                        <a:ext cx="795338" cy="382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7">
            <a:extLst>
              <a:ext uri="{FF2B5EF4-FFF2-40B4-BE49-F238E27FC236}">
                <a16:creationId xmlns:a16="http://schemas.microsoft.com/office/drawing/2014/main" id="{8FF87407-8092-400D-8690-08B329C23D03}"/>
              </a:ext>
            </a:extLst>
          </p:cNvPr>
          <p:cNvGraphicFramePr>
            <a:graphicFrameLocks noChangeAspect="1"/>
          </p:cNvGraphicFramePr>
          <p:nvPr>
            <p:extLst>
              <p:ext uri="{D42A27DB-BD31-4B8C-83A1-F6EECF244321}">
                <p14:modId xmlns:p14="http://schemas.microsoft.com/office/powerpoint/2010/main" val="750081306"/>
              </p:ext>
            </p:extLst>
          </p:nvPr>
        </p:nvGraphicFramePr>
        <p:xfrm>
          <a:off x="1828801" y="3502660"/>
          <a:ext cx="739775" cy="355600"/>
        </p:xfrm>
        <a:graphic>
          <a:graphicData uri="http://schemas.openxmlformats.org/presentationml/2006/ole">
            <mc:AlternateContent xmlns:mc="http://schemas.openxmlformats.org/markup-compatibility/2006">
              <mc:Choice xmlns:v="urn:schemas-microsoft-com:vml" Requires="v">
                <p:oleObj spid="_x0000_s42582" name="Equation" r:id="rId8" imgW="342720" imgH="164880" progId="Equation.3">
                  <p:embed/>
                </p:oleObj>
              </mc:Choice>
              <mc:Fallback>
                <p:oleObj name="Equation" r:id="rId8" imgW="342720" imgH="164880" progId="Equation.3">
                  <p:embed/>
                  <p:pic>
                    <p:nvPicPr>
                      <p:cNvPr id="48141"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1" y="3502660"/>
                        <a:ext cx="739775"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7">
            <a:extLst>
              <a:ext uri="{FF2B5EF4-FFF2-40B4-BE49-F238E27FC236}">
                <a16:creationId xmlns:a16="http://schemas.microsoft.com/office/drawing/2014/main" id="{7CD4F1D8-914F-471C-A5F2-57B8E0C8B7EB}"/>
              </a:ext>
            </a:extLst>
          </p:cNvPr>
          <p:cNvGraphicFramePr>
            <a:graphicFrameLocks noChangeAspect="1"/>
          </p:cNvGraphicFramePr>
          <p:nvPr>
            <p:extLst>
              <p:ext uri="{D42A27DB-BD31-4B8C-83A1-F6EECF244321}">
                <p14:modId xmlns:p14="http://schemas.microsoft.com/office/powerpoint/2010/main" val="372261415"/>
              </p:ext>
            </p:extLst>
          </p:nvPr>
        </p:nvGraphicFramePr>
        <p:xfrm>
          <a:off x="1801814" y="5303520"/>
          <a:ext cx="795337" cy="355600"/>
        </p:xfrm>
        <a:graphic>
          <a:graphicData uri="http://schemas.openxmlformats.org/presentationml/2006/ole">
            <mc:AlternateContent xmlns:mc="http://schemas.openxmlformats.org/markup-compatibility/2006">
              <mc:Choice xmlns:v="urn:schemas-microsoft-com:vml" Requires="v">
                <p:oleObj spid="_x0000_s42583" name="Equation" r:id="rId10" imgW="368280" imgH="164880" progId="Equation.3">
                  <p:embed/>
                </p:oleObj>
              </mc:Choice>
              <mc:Fallback>
                <p:oleObj name="Equation" r:id="rId10" imgW="368280" imgH="164880" progId="Equation.3">
                  <p:embed/>
                  <p:pic>
                    <p:nvPicPr>
                      <p:cNvPr id="48142"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01814" y="5303520"/>
                        <a:ext cx="795337"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7">
            <a:extLst>
              <a:ext uri="{FF2B5EF4-FFF2-40B4-BE49-F238E27FC236}">
                <a16:creationId xmlns:a16="http://schemas.microsoft.com/office/drawing/2014/main" id="{8210DBE9-A2E1-4FD4-A051-774884F012E2}"/>
              </a:ext>
            </a:extLst>
          </p:cNvPr>
          <p:cNvGraphicFramePr>
            <a:graphicFrameLocks noChangeAspect="1"/>
          </p:cNvGraphicFramePr>
          <p:nvPr>
            <p:extLst>
              <p:ext uri="{D42A27DB-BD31-4B8C-83A1-F6EECF244321}">
                <p14:modId xmlns:p14="http://schemas.microsoft.com/office/powerpoint/2010/main" val="2831290707"/>
              </p:ext>
            </p:extLst>
          </p:nvPr>
        </p:nvGraphicFramePr>
        <p:xfrm>
          <a:off x="5765801" y="1554480"/>
          <a:ext cx="766763" cy="520700"/>
        </p:xfrm>
        <a:graphic>
          <a:graphicData uri="http://schemas.openxmlformats.org/presentationml/2006/ole">
            <mc:AlternateContent xmlns:mc="http://schemas.openxmlformats.org/markup-compatibility/2006">
              <mc:Choice xmlns:v="urn:schemas-microsoft-com:vml" Requires="v">
                <p:oleObj spid="_x0000_s42584" name="Equation" r:id="rId12" imgW="355320" imgH="241200" progId="Equation.3">
                  <p:embed/>
                </p:oleObj>
              </mc:Choice>
              <mc:Fallback>
                <p:oleObj name="Equation" r:id="rId12" imgW="355320" imgH="241200" progId="Equation.3">
                  <p:embed/>
                  <p:pic>
                    <p:nvPicPr>
                      <p:cNvPr id="48131"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65801" y="1554480"/>
                        <a:ext cx="766763"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7">
            <a:extLst>
              <a:ext uri="{FF2B5EF4-FFF2-40B4-BE49-F238E27FC236}">
                <a16:creationId xmlns:a16="http://schemas.microsoft.com/office/drawing/2014/main" id="{97C230B1-4123-4E2E-B7C2-36AD9CC59365}"/>
              </a:ext>
            </a:extLst>
          </p:cNvPr>
          <p:cNvGraphicFramePr>
            <a:graphicFrameLocks noChangeAspect="1"/>
          </p:cNvGraphicFramePr>
          <p:nvPr>
            <p:extLst>
              <p:ext uri="{D42A27DB-BD31-4B8C-83A1-F6EECF244321}">
                <p14:modId xmlns:p14="http://schemas.microsoft.com/office/powerpoint/2010/main" val="3653073817"/>
              </p:ext>
            </p:extLst>
          </p:nvPr>
        </p:nvGraphicFramePr>
        <p:xfrm>
          <a:off x="4156075" y="3420905"/>
          <a:ext cx="877888" cy="492125"/>
        </p:xfrm>
        <a:graphic>
          <a:graphicData uri="http://schemas.openxmlformats.org/presentationml/2006/ole">
            <mc:AlternateContent xmlns:mc="http://schemas.openxmlformats.org/markup-compatibility/2006">
              <mc:Choice xmlns:v="urn:schemas-microsoft-com:vml" Requires="v">
                <p:oleObj spid="_x0000_s42585" name="Equation" r:id="rId14" imgW="406080" imgH="228600" progId="Equation.3">
                  <p:embed/>
                </p:oleObj>
              </mc:Choice>
              <mc:Fallback>
                <p:oleObj name="Equation" r:id="rId14" imgW="406080" imgH="228600" progId="Equation.3">
                  <p:embed/>
                  <p:pic>
                    <p:nvPicPr>
                      <p:cNvPr id="48132"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56075" y="3420905"/>
                        <a:ext cx="877888"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7">
            <a:extLst>
              <a:ext uri="{FF2B5EF4-FFF2-40B4-BE49-F238E27FC236}">
                <a16:creationId xmlns:a16="http://schemas.microsoft.com/office/drawing/2014/main" id="{BA03B25D-C410-4FAB-A51C-2A7FCFB2EF22}"/>
              </a:ext>
            </a:extLst>
          </p:cNvPr>
          <p:cNvGraphicFramePr>
            <a:graphicFrameLocks noChangeAspect="1"/>
          </p:cNvGraphicFramePr>
          <p:nvPr>
            <p:extLst>
              <p:ext uri="{D42A27DB-BD31-4B8C-83A1-F6EECF244321}">
                <p14:modId xmlns:p14="http://schemas.microsoft.com/office/powerpoint/2010/main" val="3130732473"/>
              </p:ext>
            </p:extLst>
          </p:nvPr>
        </p:nvGraphicFramePr>
        <p:xfrm>
          <a:off x="5694363" y="3420905"/>
          <a:ext cx="766762" cy="492125"/>
        </p:xfrm>
        <a:graphic>
          <a:graphicData uri="http://schemas.openxmlformats.org/presentationml/2006/ole">
            <mc:AlternateContent xmlns:mc="http://schemas.openxmlformats.org/markup-compatibility/2006">
              <mc:Choice xmlns:v="urn:schemas-microsoft-com:vml" Requires="v">
                <p:oleObj spid="_x0000_s42586" name="Equation" r:id="rId16" imgW="355320" imgH="228600" progId="Equation.3">
                  <p:embed/>
                </p:oleObj>
              </mc:Choice>
              <mc:Fallback>
                <p:oleObj name="Equation" r:id="rId16" imgW="355320" imgH="228600" progId="Equation.3">
                  <p:embed/>
                  <p:pic>
                    <p:nvPicPr>
                      <p:cNvPr id="48133" name="Object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94363" y="3420905"/>
                        <a:ext cx="766762"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7">
            <a:extLst>
              <a:ext uri="{FF2B5EF4-FFF2-40B4-BE49-F238E27FC236}">
                <a16:creationId xmlns:a16="http://schemas.microsoft.com/office/drawing/2014/main" id="{EC594890-873F-4F5C-AE4D-29EA1A061D24}"/>
              </a:ext>
            </a:extLst>
          </p:cNvPr>
          <p:cNvGraphicFramePr>
            <a:graphicFrameLocks noChangeAspect="1"/>
          </p:cNvGraphicFramePr>
          <p:nvPr>
            <p:extLst>
              <p:ext uri="{D42A27DB-BD31-4B8C-83A1-F6EECF244321}">
                <p14:modId xmlns:p14="http://schemas.microsoft.com/office/powerpoint/2010/main" val="1429669486"/>
              </p:ext>
            </p:extLst>
          </p:nvPr>
        </p:nvGraphicFramePr>
        <p:xfrm>
          <a:off x="7273925" y="3420905"/>
          <a:ext cx="738188" cy="492125"/>
        </p:xfrm>
        <a:graphic>
          <a:graphicData uri="http://schemas.openxmlformats.org/presentationml/2006/ole">
            <mc:AlternateContent xmlns:mc="http://schemas.openxmlformats.org/markup-compatibility/2006">
              <mc:Choice xmlns:v="urn:schemas-microsoft-com:vml" Requires="v">
                <p:oleObj spid="_x0000_s42587" name="Equation" r:id="rId18" imgW="342720" imgH="228600" progId="Equation.3">
                  <p:embed/>
                </p:oleObj>
              </mc:Choice>
              <mc:Fallback>
                <p:oleObj name="Equation" r:id="rId18" imgW="342720" imgH="228600" progId="Equation.3">
                  <p:embed/>
                  <p:pic>
                    <p:nvPicPr>
                      <p:cNvPr id="48134" name="Object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273925" y="3420905"/>
                        <a:ext cx="738188"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7">
            <a:extLst>
              <a:ext uri="{FF2B5EF4-FFF2-40B4-BE49-F238E27FC236}">
                <a16:creationId xmlns:a16="http://schemas.microsoft.com/office/drawing/2014/main" id="{F469181C-B93D-4859-8381-07FA4114E2D0}"/>
              </a:ext>
            </a:extLst>
          </p:cNvPr>
          <p:cNvGraphicFramePr>
            <a:graphicFrameLocks noChangeAspect="1"/>
          </p:cNvGraphicFramePr>
          <p:nvPr>
            <p:extLst>
              <p:ext uri="{D42A27DB-BD31-4B8C-83A1-F6EECF244321}">
                <p14:modId xmlns:p14="http://schemas.microsoft.com/office/powerpoint/2010/main" val="2873761139"/>
              </p:ext>
            </p:extLst>
          </p:nvPr>
        </p:nvGraphicFramePr>
        <p:xfrm>
          <a:off x="7277101" y="5189221"/>
          <a:ext cx="765175" cy="492125"/>
        </p:xfrm>
        <a:graphic>
          <a:graphicData uri="http://schemas.openxmlformats.org/presentationml/2006/ole">
            <mc:AlternateContent xmlns:mc="http://schemas.openxmlformats.org/markup-compatibility/2006">
              <mc:Choice xmlns:v="urn:schemas-microsoft-com:vml" Requires="v">
                <p:oleObj spid="_x0000_s42588" name="Equation" r:id="rId20" imgW="355320" imgH="228600" progId="Equation.3">
                  <p:embed/>
                </p:oleObj>
              </mc:Choice>
              <mc:Fallback>
                <p:oleObj name="Equation" r:id="rId20" imgW="355320" imgH="228600" progId="Equation.3">
                  <p:embed/>
                  <p:pic>
                    <p:nvPicPr>
                      <p:cNvPr id="48135" name="Object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77101" y="5189221"/>
                        <a:ext cx="765175"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7">
            <a:extLst>
              <a:ext uri="{FF2B5EF4-FFF2-40B4-BE49-F238E27FC236}">
                <a16:creationId xmlns:a16="http://schemas.microsoft.com/office/drawing/2014/main" id="{A4262AE5-F21E-40D3-8185-A285EEF4E44C}"/>
              </a:ext>
            </a:extLst>
          </p:cNvPr>
          <p:cNvGraphicFramePr>
            <a:graphicFrameLocks noChangeAspect="1"/>
          </p:cNvGraphicFramePr>
          <p:nvPr>
            <p:extLst>
              <p:ext uri="{D42A27DB-BD31-4B8C-83A1-F6EECF244321}">
                <p14:modId xmlns:p14="http://schemas.microsoft.com/office/powerpoint/2010/main" val="1367566788"/>
              </p:ext>
            </p:extLst>
          </p:nvPr>
        </p:nvGraphicFramePr>
        <p:xfrm>
          <a:off x="8724901" y="5189221"/>
          <a:ext cx="765175" cy="492125"/>
        </p:xfrm>
        <a:graphic>
          <a:graphicData uri="http://schemas.openxmlformats.org/presentationml/2006/ole">
            <mc:AlternateContent xmlns:mc="http://schemas.openxmlformats.org/markup-compatibility/2006">
              <mc:Choice xmlns:v="urn:schemas-microsoft-com:vml" Requires="v">
                <p:oleObj spid="_x0000_s42589" name="Equation" r:id="rId22" imgW="355320" imgH="228600" progId="Equation.3">
                  <p:embed/>
                </p:oleObj>
              </mc:Choice>
              <mc:Fallback>
                <p:oleObj name="Equation" r:id="rId22" imgW="355320" imgH="228600" progId="Equation.3">
                  <p:embed/>
                  <p:pic>
                    <p:nvPicPr>
                      <p:cNvPr id="48136" name="Object 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724901" y="5189221"/>
                        <a:ext cx="765175"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7">
            <a:extLst>
              <a:ext uri="{FF2B5EF4-FFF2-40B4-BE49-F238E27FC236}">
                <a16:creationId xmlns:a16="http://schemas.microsoft.com/office/drawing/2014/main" id="{E9A2573D-C5EC-4F0C-A3AB-51252B5FFB43}"/>
              </a:ext>
            </a:extLst>
          </p:cNvPr>
          <p:cNvGraphicFramePr>
            <a:graphicFrameLocks noChangeAspect="1"/>
          </p:cNvGraphicFramePr>
          <p:nvPr>
            <p:extLst>
              <p:ext uri="{D42A27DB-BD31-4B8C-83A1-F6EECF244321}">
                <p14:modId xmlns:p14="http://schemas.microsoft.com/office/powerpoint/2010/main" val="1366793709"/>
              </p:ext>
            </p:extLst>
          </p:nvPr>
        </p:nvGraphicFramePr>
        <p:xfrm>
          <a:off x="2636839" y="5189221"/>
          <a:ext cx="871537" cy="492125"/>
        </p:xfrm>
        <a:graphic>
          <a:graphicData uri="http://schemas.openxmlformats.org/presentationml/2006/ole">
            <mc:AlternateContent xmlns:mc="http://schemas.openxmlformats.org/markup-compatibility/2006">
              <mc:Choice xmlns:v="urn:schemas-microsoft-com:vml" Requires="v">
                <p:oleObj spid="_x0000_s42590" name="Equation" r:id="rId24" imgW="406080" imgH="228600" progId="Equation.3">
                  <p:embed/>
                </p:oleObj>
              </mc:Choice>
              <mc:Fallback>
                <p:oleObj name="Equation" r:id="rId24" imgW="406080" imgH="228600" progId="Equation.3">
                  <p:embed/>
                  <p:pic>
                    <p:nvPicPr>
                      <p:cNvPr id="48137" name="Object 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36839" y="5189221"/>
                        <a:ext cx="871537"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7">
            <a:extLst>
              <a:ext uri="{FF2B5EF4-FFF2-40B4-BE49-F238E27FC236}">
                <a16:creationId xmlns:a16="http://schemas.microsoft.com/office/drawing/2014/main" id="{082E140E-0F0C-40FC-A172-831157EDEE6D}"/>
              </a:ext>
            </a:extLst>
          </p:cNvPr>
          <p:cNvGraphicFramePr>
            <a:graphicFrameLocks noChangeAspect="1"/>
          </p:cNvGraphicFramePr>
          <p:nvPr>
            <p:extLst>
              <p:ext uri="{D42A27DB-BD31-4B8C-83A1-F6EECF244321}">
                <p14:modId xmlns:p14="http://schemas.microsoft.com/office/powerpoint/2010/main" val="1834468079"/>
              </p:ext>
            </p:extLst>
          </p:nvPr>
        </p:nvGraphicFramePr>
        <p:xfrm>
          <a:off x="4181476" y="5189221"/>
          <a:ext cx="873125" cy="492125"/>
        </p:xfrm>
        <a:graphic>
          <a:graphicData uri="http://schemas.openxmlformats.org/presentationml/2006/ole">
            <mc:AlternateContent xmlns:mc="http://schemas.openxmlformats.org/markup-compatibility/2006">
              <mc:Choice xmlns:v="urn:schemas-microsoft-com:vml" Requires="v">
                <p:oleObj spid="_x0000_s42591" name="Equation" r:id="rId26" imgW="406080" imgH="228600" progId="Equation.3">
                  <p:embed/>
                </p:oleObj>
              </mc:Choice>
              <mc:Fallback>
                <p:oleObj name="Equation" r:id="rId26" imgW="406080" imgH="228600" progId="Equation.3">
                  <p:embed/>
                  <p:pic>
                    <p:nvPicPr>
                      <p:cNvPr id="48138" name="Object 7"/>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181476" y="5189221"/>
                        <a:ext cx="873125"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7">
            <a:extLst>
              <a:ext uri="{FF2B5EF4-FFF2-40B4-BE49-F238E27FC236}">
                <a16:creationId xmlns:a16="http://schemas.microsoft.com/office/drawing/2014/main" id="{21751D15-AE09-4629-8521-0FCECC7A2312}"/>
              </a:ext>
            </a:extLst>
          </p:cNvPr>
          <p:cNvGraphicFramePr>
            <a:graphicFrameLocks noChangeAspect="1"/>
          </p:cNvGraphicFramePr>
          <p:nvPr>
            <p:extLst>
              <p:ext uri="{D42A27DB-BD31-4B8C-83A1-F6EECF244321}">
                <p14:modId xmlns:p14="http://schemas.microsoft.com/office/powerpoint/2010/main" val="396860716"/>
              </p:ext>
            </p:extLst>
          </p:nvPr>
        </p:nvGraphicFramePr>
        <p:xfrm>
          <a:off x="5730875" y="5189221"/>
          <a:ext cx="763588" cy="492125"/>
        </p:xfrm>
        <a:graphic>
          <a:graphicData uri="http://schemas.openxmlformats.org/presentationml/2006/ole">
            <mc:AlternateContent xmlns:mc="http://schemas.openxmlformats.org/markup-compatibility/2006">
              <mc:Choice xmlns:v="urn:schemas-microsoft-com:vml" Requires="v">
                <p:oleObj spid="_x0000_s42592" name="Equation" r:id="rId28" imgW="355320" imgH="228600" progId="Equation.3">
                  <p:embed/>
                </p:oleObj>
              </mc:Choice>
              <mc:Fallback>
                <p:oleObj name="Equation" r:id="rId28" imgW="355320" imgH="228600" progId="Equation.3">
                  <p:embed/>
                  <p:pic>
                    <p:nvPicPr>
                      <p:cNvPr id="48139" name="Object 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730875" y="5189221"/>
                        <a:ext cx="763588"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933032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4" name="Object 15">
            <a:extLst>
              <a:ext uri="{FF2B5EF4-FFF2-40B4-BE49-F238E27FC236}">
                <a16:creationId xmlns:a16="http://schemas.microsoft.com/office/drawing/2014/main" id="{329B46D6-BBE3-4385-8C75-DE6C7BBC6884}"/>
              </a:ext>
            </a:extLst>
          </p:cNvPr>
          <p:cNvGraphicFramePr>
            <a:graphicFrameLocks noChangeAspect="1"/>
          </p:cNvGraphicFramePr>
          <p:nvPr>
            <p:extLst>
              <p:ext uri="{D42A27DB-BD31-4B8C-83A1-F6EECF244321}">
                <p14:modId xmlns:p14="http://schemas.microsoft.com/office/powerpoint/2010/main" val="1281393605"/>
              </p:ext>
            </p:extLst>
          </p:nvPr>
        </p:nvGraphicFramePr>
        <p:xfrm>
          <a:off x="1927225" y="975360"/>
          <a:ext cx="8337550" cy="5943600"/>
        </p:xfrm>
        <a:graphic>
          <a:graphicData uri="http://schemas.openxmlformats.org/presentationml/2006/ole">
            <mc:AlternateContent xmlns:mc="http://schemas.openxmlformats.org/markup-compatibility/2006">
              <mc:Choice xmlns:v="urn:schemas-microsoft-com:vml" Requires="v">
                <p:oleObj spid="_x0000_s38672" name="Document" r:id="rId4" imgW="5984028" imgH="4257335" progId="Word.Document.12">
                  <p:embed/>
                </p:oleObj>
              </mc:Choice>
              <mc:Fallback>
                <p:oleObj name="Document" r:id="rId4" imgW="5984028" imgH="4257335" progId="Word.Document.12">
                  <p:embed/>
                  <p:pic>
                    <p:nvPicPr>
                      <p:cNvPr id="46095"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225" y="975360"/>
                        <a:ext cx="83375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14">
            <a:extLst>
              <a:ext uri="{FF2B5EF4-FFF2-40B4-BE49-F238E27FC236}">
                <a16:creationId xmlns:a16="http://schemas.microsoft.com/office/drawing/2014/main" id="{CA298D1F-5F42-4662-9973-66864BBEE380}"/>
              </a:ext>
            </a:extLst>
          </p:cNvPr>
          <p:cNvSpPr/>
          <p:nvPr/>
        </p:nvSpPr>
        <p:spPr>
          <a:xfrm>
            <a:off x="2247900" y="914400"/>
            <a:ext cx="7688580" cy="5570219"/>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Spherical Harmonics</a:t>
            </a:r>
          </a:p>
        </p:txBody>
      </p:sp>
      <p:graphicFrame>
        <p:nvGraphicFramePr>
          <p:cNvPr id="11" name="Object 10"/>
          <p:cNvGraphicFramePr>
            <a:graphicFrameLocks noChangeAspect="1"/>
          </p:cNvGraphicFramePr>
          <p:nvPr>
            <p:extLst>
              <p:ext uri="{D42A27DB-BD31-4B8C-83A1-F6EECF244321}">
                <p14:modId xmlns:p14="http://schemas.microsoft.com/office/powerpoint/2010/main" val="2368503532"/>
              </p:ext>
            </p:extLst>
          </p:nvPr>
        </p:nvGraphicFramePr>
        <p:xfrm>
          <a:off x="5956300" y="1661160"/>
          <a:ext cx="368300" cy="419100"/>
        </p:xfrm>
        <a:graphic>
          <a:graphicData uri="http://schemas.openxmlformats.org/presentationml/2006/ole">
            <mc:AlternateContent xmlns:mc="http://schemas.openxmlformats.org/markup-compatibility/2006">
              <mc:Choice xmlns:v="urn:schemas-microsoft-com:vml" Requires="v">
                <p:oleObj spid="_x0000_s38673" name="Equation" r:id="rId6" imgW="368280" imgH="419040" progId="Equation.3">
                  <p:embed/>
                </p:oleObj>
              </mc:Choice>
              <mc:Fallback>
                <p:oleObj name="Equation" r:id="rId6" imgW="368280" imgH="419040" progId="Equation.3">
                  <p:embed/>
                  <p:pic>
                    <p:nvPicPr>
                      <p:cNvPr id="11"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6300" y="1661160"/>
                        <a:ext cx="3683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8" name="Object 8"/>
          <p:cNvGraphicFramePr>
            <a:graphicFrameLocks noChangeAspect="1"/>
          </p:cNvGraphicFramePr>
          <p:nvPr>
            <p:extLst>
              <p:ext uri="{D42A27DB-BD31-4B8C-83A1-F6EECF244321}">
                <p14:modId xmlns:p14="http://schemas.microsoft.com/office/powerpoint/2010/main" val="3199664339"/>
              </p:ext>
            </p:extLst>
          </p:nvPr>
        </p:nvGraphicFramePr>
        <p:xfrm>
          <a:off x="4121150" y="3417570"/>
          <a:ext cx="1117600" cy="457200"/>
        </p:xfrm>
        <a:graphic>
          <a:graphicData uri="http://schemas.openxmlformats.org/presentationml/2006/ole">
            <mc:AlternateContent xmlns:mc="http://schemas.openxmlformats.org/markup-compatibility/2006">
              <mc:Choice xmlns:v="urn:schemas-microsoft-com:vml" Requires="v">
                <p:oleObj spid="_x0000_s38674" name="Equation" r:id="rId8" imgW="1117440" imgH="457200" progId="Equation.3">
                  <p:embed/>
                </p:oleObj>
              </mc:Choice>
              <mc:Fallback>
                <p:oleObj name="Equation" r:id="rId8" imgW="1117440" imgH="457200" progId="Equation.3">
                  <p:embed/>
                  <p:pic>
                    <p:nvPicPr>
                      <p:cNvPr id="46088"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1150" y="3417570"/>
                        <a:ext cx="11176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9" name="Object 9"/>
          <p:cNvGraphicFramePr>
            <a:graphicFrameLocks noChangeAspect="1"/>
          </p:cNvGraphicFramePr>
          <p:nvPr>
            <p:extLst>
              <p:ext uri="{D42A27DB-BD31-4B8C-83A1-F6EECF244321}">
                <p14:modId xmlns:p14="http://schemas.microsoft.com/office/powerpoint/2010/main" val="1068793971"/>
              </p:ext>
            </p:extLst>
          </p:nvPr>
        </p:nvGraphicFramePr>
        <p:xfrm>
          <a:off x="6997700" y="3422333"/>
          <a:ext cx="1130300" cy="457200"/>
        </p:xfrm>
        <a:graphic>
          <a:graphicData uri="http://schemas.openxmlformats.org/presentationml/2006/ole">
            <mc:AlternateContent xmlns:mc="http://schemas.openxmlformats.org/markup-compatibility/2006">
              <mc:Choice xmlns:v="urn:schemas-microsoft-com:vml" Requires="v">
                <p:oleObj spid="_x0000_s38675" name="Equation" r:id="rId10" imgW="1130040" imgH="457200" progId="Equation.3">
                  <p:embed/>
                </p:oleObj>
              </mc:Choice>
              <mc:Fallback>
                <p:oleObj name="Equation" r:id="rId10" imgW="1130040" imgH="457200" progId="Equation.3">
                  <p:embed/>
                  <p:pic>
                    <p:nvPicPr>
                      <p:cNvPr id="46089"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97700" y="3422333"/>
                        <a:ext cx="11303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90" name="Object 10"/>
          <p:cNvGraphicFramePr>
            <a:graphicFrameLocks noChangeAspect="1"/>
          </p:cNvGraphicFramePr>
          <p:nvPr>
            <p:extLst>
              <p:ext uri="{D42A27DB-BD31-4B8C-83A1-F6EECF244321}">
                <p14:modId xmlns:p14="http://schemas.microsoft.com/office/powerpoint/2010/main" val="134947000"/>
              </p:ext>
            </p:extLst>
          </p:nvPr>
        </p:nvGraphicFramePr>
        <p:xfrm>
          <a:off x="5708650" y="3436620"/>
          <a:ext cx="762000" cy="457200"/>
        </p:xfrm>
        <a:graphic>
          <a:graphicData uri="http://schemas.openxmlformats.org/presentationml/2006/ole">
            <mc:AlternateContent xmlns:mc="http://schemas.openxmlformats.org/markup-compatibility/2006">
              <mc:Choice xmlns:v="urn:schemas-microsoft-com:vml" Requires="v">
                <p:oleObj spid="_x0000_s38676" name="Equation" r:id="rId12" imgW="761760" imgH="457200" progId="Equation.3">
                  <p:embed/>
                </p:oleObj>
              </mc:Choice>
              <mc:Fallback>
                <p:oleObj name="Equation" r:id="rId12" imgW="761760" imgH="457200" progId="Equation.3">
                  <p:embed/>
                  <p:pic>
                    <p:nvPicPr>
                      <p:cNvPr id="4609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08650" y="3436620"/>
                        <a:ext cx="7620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91" name="Object 11"/>
          <p:cNvGraphicFramePr>
            <a:graphicFrameLocks noChangeAspect="1"/>
          </p:cNvGraphicFramePr>
          <p:nvPr>
            <p:extLst>
              <p:ext uri="{D42A27DB-BD31-4B8C-83A1-F6EECF244321}">
                <p14:modId xmlns:p14="http://schemas.microsoft.com/office/powerpoint/2010/main" val="1265199212"/>
              </p:ext>
            </p:extLst>
          </p:nvPr>
        </p:nvGraphicFramePr>
        <p:xfrm>
          <a:off x="2286000" y="5234940"/>
          <a:ext cx="1562100" cy="457200"/>
        </p:xfrm>
        <a:graphic>
          <a:graphicData uri="http://schemas.openxmlformats.org/presentationml/2006/ole">
            <mc:AlternateContent xmlns:mc="http://schemas.openxmlformats.org/markup-compatibility/2006">
              <mc:Choice xmlns:v="urn:schemas-microsoft-com:vml" Requires="v">
                <p:oleObj spid="_x0000_s38677" name="Equation" r:id="rId14" imgW="1562040" imgH="457200" progId="Equation.3">
                  <p:embed/>
                </p:oleObj>
              </mc:Choice>
              <mc:Fallback>
                <p:oleObj name="Equation" r:id="rId14" imgW="1562040" imgH="457200" progId="Equation.3">
                  <p:embed/>
                  <p:pic>
                    <p:nvPicPr>
                      <p:cNvPr id="46091"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86000" y="5234940"/>
                        <a:ext cx="15621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92" name="Object 12"/>
          <p:cNvGraphicFramePr>
            <a:graphicFrameLocks noChangeAspect="1"/>
          </p:cNvGraphicFramePr>
          <p:nvPr>
            <p:extLst>
              <p:ext uri="{D42A27DB-BD31-4B8C-83A1-F6EECF244321}">
                <p14:modId xmlns:p14="http://schemas.microsoft.com/office/powerpoint/2010/main" val="412838565"/>
              </p:ext>
            </p:extLst>
          </p:nvPr>
        </p:nvGraphicFramePr>
        <p:xfrm>
          <a:off x="3810000" y="5234940"/>
          <a:ext cx="1574800" cy="457200"/>
        </p:xfrm>
        <a:graphic>
          <a:graphicData uri="http://schemas.openxmlformats.org/presentationml/2006/ole">
            <mc:AlternateContent xmlns:mc="http://schemas.openxmlformats.org/markup-compatibility/2006">
              <mc:Choice xmlns:v="urn:schemas-microsoft-com:vml" Requires="v">
                <p:oleObj spid="_x0000_s38678" name="Equation" r:id="rId16" imgW="1574640" imgH="457200" progId="Equation.3">
                  <p:embed/>
                </p:oleObj>
              </mc:Choice>
              <mc:Fallback>
                <p:oleObj name="Equation" r:id="rId16" imgW="1574640" imgH="457200" progId="Equation.3">
                  <p:embed/>
                  <p:pic>
                    <p:nvPicPr>
                      <p:cNvPr id="46092"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0" y="5234940"/>
                        <a:ext cx="15748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94" name="Object 14"/>
          <p:cNvGraphicFramePr>
            <a:graphicFrameLocks noChangeAspect="1"/>
          </p:cNvGraphicFramePr>
          <p:nvPr>
            <p:extLst>
              <p:ext uri="{D42A27DB-BD31-4B8C-83A1-F6EECF244321}">
                <p14:modId xmlns:p14="http://schemas.microsoft.com/office/powerpoint/2010/main" val="2877966567"/>
              </p:ext>
            </p:extLst>
          </p:nvPr>
        </p:nvGraphicFramePr>
        <p:xfrm>
          <a:off x="6705600" y="5243148"/>
          <a:ext cx="1600200" cy="457200"/>
        </p:xfrm>
        <a:graphic>
          <a:graphicData uri="http://schemas.openxmlformats.org/presentationml/2006/ole">
            <mc:AlternateContent xmlns:mc="http://schemas.openxmlformats.org/markup-compatibility/2006">
              <mc:Choice xmlns:v="urn:schemas-microsoft-com:vml" Requires="v">
                <p:oleObj spid="_x0000_s38679" name="Equation" r:id="rId18" imgW="1600200" imgH="457200" progId="Equation.3">
                  <p:embed/>
                </p:oleObj>
              </mc:Choice>
              <mc:Fallback>
                <p:oleObj name="Equation" r:id="rId18" imgW="1600200" imgH="457200" progId="Equation.3">
                  <p:embed/>
                  <p:pic>
                    <p:nvPicPr>
                      <p:cNvPr id="46094" name="Object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05600" y="5243148"/>
                        <a:ext cx="16002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96" name="Object 16"/>
          <p:cNvGraphicFramePr>
            <a:graphicFrameLocks noChangeAspect="1"/>
          </p:cNvGraphicFramePr>
          <p:nvPr>
            <p:extLst>
              <p:ext uri="{D42A27DB-BD31-4B8C-83A1-F6EECF244321}">
                <p14:modId xmlns:p14="http://schemas.microsoft.com/office/powerpoint/2010/main" val="2537027594"/>
              </p:ext>
            </p:extLst>
          </p:nvPr>
        </p:nvGraphicFramePr>
        <p:xfrm>
          <a:off x="8305800" y="5243148"/>
          <a:ext cx="1879600" cy="457200"/>
        </p:xfrm>
        <a:graphic>
          <a:graphicData uri="http://schemas.openxmlformats.org/presentationml/2006/ole">
            <mc:AlternateContent xmlns:mc="http://schemas.openxmlformats.org/markup-compatibility/2006">
              <mc:Choice xmlns:v="urn:schemas-microsoft-com:vml" Requires="v">
                <p:oleObj spid="_x0000_s38680" name="Equation" r:id="rId20" imgW="1879560" imgH="457200" progId="Equation.3">
                  <p:embed/>
                </p:oleObj>
              </mc:Choice>
              <mc:Fallback>
                <p:oleObj name="Equation" r:id="rId20" imgW="1879560" imgH="457200" progId="Equation.3">
                  <p:embed/>
                  <p:pic>
                    <p:nvPicPr>
                      <p:cNvPr id="46096" name="Object 1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05800" y="5243148"/>
                        <a:ext cx="18796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117" name="Object 13"/>
          <p:cNvGraphicFramePr>
            <a:graphicFrameLocks noChangeAspect="1"/>
          </p:cNvGraphicFramePr>
          <p:nvPr>
            <p:extLst>
              <p:ext uri="{D42A27DB-BD31-4B8C-83A1-F6EECF244321}">
                <p14:modId xmlns:p14="http://schemas.microsoft.com/office/powerpoint/2010/main" val="1941581143"/>
              </p:ext>
            </p:extLst>
          </p:nvPr>
        </p:nvGraphicFramePr>
        <p:xfrm>
          <a:off x="5511800" y="5234940"/>
          <a:ext cx="1168400" cy="457200"/>
        </p:xfrm>
        <a:graphic>
          <a:graphicData uri="http://schemas.openxmlformats.org/presentationml/2006/ole">
            <mc:AlternateContent xmlns:mc="http://schemas.openxmlformats.org/markup-compatibility/2006">
              <mc:Choice xmlns:v="urn:schemas-microsoft-com:vml" Requires="v">
                <p:oleObj spid="_x0000_s38681" name="Equation" r:id="rId22" imgW="1168200" imgH="457200" progId="Equation.3">
                  <p:embed/>
                </p:oleObj>
              </mc:Choice>
              <mc:Fallback>
                <p:oleObj name="Equation" r:id="rId22" imgW="1168200" imgH="457200" progId="Equation.3">
                  <p:embed/>
                  <p:pic>
                    <p:nvPicPr>
                      <p:cNvPr id="47117" name="Object 1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511800" y="5234940"/>
                        <a:ext cx="1168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99185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4" name="Object 15">
            <a:extLst>
              <a:ext uri="{FF2B5EF4-FFF2-40B4-BE49-F238E27FC236}">
                <a16:creationId xmlns:a16="http://schemas.microsoft.com/office/drawing/2014/main" id="{FD291630-764F-45CF-BA5E-6E0FA9CC68F2}"/>
              </a:ext>
            </a:extLst>
          </p:cNvPr>
          <p:cNvGraphicFramePr>
            <a:graphicFrameLocks noChangeAspect="1"/>
          </p:cNvGraphicFramePr>
          <p:nvPr>
            <p:extLst>
              <p:ext uri="{D42A27DB-BD31-4B8C-83A1-F6EECF244321}">
                <p14:modId xmlns:p14="http://schemas.microsoft.com/office/powerpoint/2010/main" val="1281393605"/>
              </p:ext>
            </p:extLst>
          </p:nvPr>
        </p:nvGraphicFramePr>
        <p:xfrm>
          <a:off x="1927225" y="975360"/>
          <a:ext cx="8337550" cy="5943600"/>
        </p:xfrm>
        <a:graphic>
          <a:graphicData uri="http://schemas.openxmlformats.org/presentationml/2006/ole">
            <mc:AlternateContent xmlns:mc="http://schemas.openxmlformats.org/markup-compatibility/2006">
              <mc:Choice xmlns:v="urn:schemas-microsoft-com:vml" Requires="v">
                <p:oleObj spid="_x0000_s39696" name="Document" r:id="rId4" imgW="5984028" imgH="4257335" progId="Word.Document.12">
                  <p:embed/>
                </p:oleObj>
              </mc:Choice>
              <mc:Fallback>
                <p:oleObj name="Document" r:id="rId4" imgW="5984028" imgH="4257335" progId="Word.Document.12">
                  <p:embed/>
                  <p:pic>
                    <p:nvPicPr>
                      <p:cNvPr id="46095"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225" y="975360"/>
                        <a:ext cx="83375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Rectangle 15">
            <a:extLst>
              <a:ext uri="{FF2B5EF4-FFF2-40B4-BE49-F238E27FC236}">
                <a16:creationId xmlns:a16="http://schemas.microsoft.com/office/drawing/2014/main" id="{65F611AC-4182-47DE-9DDC-86AE4A5C7852}"/>
              </a:ext>
            </a:extLst>
          </p:cNvPr>
          <p:cNvSpPr/>
          <p:nvPr/>
        </p:nvSpPr>
        <p:spPr>
          <a:xfrm>
            <a:off x="2247900" y="914400"/>
            <a:ext cx="7688580" cy="5570219"/>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Spherical Harmonics</a:t>
            </a:r>
          </a:p>
        </p:txBody>
      </p:sp>
      <p:graphicFrame>
        <p:nvGraphicFramePr>
          <p:cNvPr id="46088" name="Object 8"/>
          <p:cNvGraphicFramePr>
            <a:graphicFrameLocks noChangeAspect="1"/>
          </p:cNvGraphicFramePr>
          <p:nvPr>
            <p:extLst>
              <p:ext uri="{D42A27DB-BD31-4B8C-83A1-F6EECF244321}">
                <p14:modId xmlns:p14="http://schemas.microsoft.com/office/powerpoint/2010/main" val="1101960967"/>
              </p:ext>
            </p:extLst>
          </p:nvPr>
        </p:nvGraphicFramePr>
        <p:xfrm>
          <a:off x="4445000" y="3478530"/>
          <a:ext cx="469900" cy="457200"/>
        </p:xfrm>
        <a:graphic>
          <a:graphicData uri="http://schemas.openxmlformats.org/presentationml/2006/ole">
            <mc:AlternateContent xmlns:mc="http://schemas.openxmlformats.org/markup-compatibility/2006">
              <mc:Choice xmlns:v="urn:schemas-microsoft-com:vml" Requires="v">
                <p:oleObj spid="_x0000_s39697" name="Equation" r:id="rId6" imgW="469800" imgH="457200" progId="Equation.3">
                  <p:embed/>
                </p:oleObj>
              </mc:Choice>
              <mc:Fallback>
                <p:oleObj name="Equation" r:id="rId6" imgW="469800" imgH="457200" progId="Equation.3">
                  <p:embed/>
                  <p:pic>
                    <p:nvPicPr>
                      <p:cNvPr id="46088"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5000" y="3478530"/>
                        <a:ext cx="469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9" name="Object 9"/>
          <p:cNvGraphicFramePr>
            <a:graphicFrameLocks noChangeAspect="1"/>
          </p:cNvGraphicFramePr>
          <p:nvPr>
            <p:extLst>
              <p:ext uri="{D42A27DB-BD31-4B8C-83A1-F6EECF244321}">
                <p14:modId xmlns:p14="http://schemas.microsoft.com/office/powerpoint/2010/main" val="128866663"/>
              </p:ext>
            </p:extLst>
          </p:nvPr>
        </p:nvGraphicFramePr>
        <p:xfrm>
          <a:off x="7334250" y="3483293"/>
          <a:ext cx="457200" cy="457200"/>
        </p:xfrm>
        <a:graphic>
          <a:graphicData uri="http://schemas.openxmlformats.org/presentationml/2006/ole">
            <mc:AlternateContent xmlns:mc="http://schemas.openxmlformats.org/markup-compatibility/2006">
              <mc:Choice xmlns:v="urn:schemas-microsoft-com:vml" Requires="v">
                <p:oleObj spid="_x0000_s39698" name="Equation" r:id="rId8" imgW="457200" imgH="457200" progId="Equation.3">
                  <p:embed/>
                </p:oleObj>
              </mc:Choice>
              <mc:Fallback>
                <p:oleObj name="Equation" r:id="rId8" imgW="457200" imgH="457200" progId="Equation.3">
                  <p:embed/>
                  <p:pic>
                    <p:nvPicPr>
                      <p:cNvPr id="46089"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4250" y="3483293"/>
                        <a:ext cx="4572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90" name="Object 10"/>
          <p:cNvGraphicFramePr>
            <a:graphicFrameLocks noChangeAspect="1"/>
          </p:cNvGraphicFramePr>
          <p:nvPr>
            <p:extLst>
              <p:ext uri="{D42A27DB-BD31-4B8C-83A1-F6EECF244321}">
                <p14:modId xmlns:p14="http://schemas.microsoft.com/office/powerpoint/2010/main" val="2561267176"/>
              </p:ext>
            </p:extLst>
          </p:nvPr>
        </p:nvGraphicFramePr>
        <p:xfrm>
          <a:off x="5861050" y="3497580"/>
          <a:ext cx="457200" cy="457200"/>
        </p:xfrm>
        <a:graphic>
          <a:graphicData uri="http://schemas.openxmlformats.org/presentationml/2006/ole">
            <mc:AlternateContent xmlns:mc="http://schemas.openxmlformats.org/markup-compatibility/2006">
              <mc:Choice xmlns:v="urn:schemas-microsoft-com:vml" Requires="v">
                <p:oleObj spid="_x0000_s39699" name="Equation" r:id="rId10" imgW="457200" imgH="457200" progId="Equation.3">
                  <p:embed/>
                </p:oleObj>
              </mc:Choice>
              <mc:Fallback>
                <p:oleObj name="Equation" r:id="rId10" imgW="457200" imgH="457200" progId="Equation.3">
                  <p:embed/>
                  <p:pic>
                    <p:nvPicPr>
                      <p:cNvPr id="4609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1050" y="3497580"/>
                        <a:ext cx="4572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91" name="Object 11"/>
          <p:cNvGraphicFramePr>
            <a:graphicFrameLocks noChangeAspect="1"/>
          </p:cNvGraphicFramePr>
          <p:nvPr>
            <p:extLst>
              <p:ext uri="{D42A27DB-BD31-4B8C-83A1-F6EECF244321}">
                <p14:modId xmlns:p14="http://schemas.microsoft.com/office/powerpoint/2010/main" val="1903546369"/>
              </p:ext>
            </p:extLst>
          </p:nvPr>
        </p:nvGraphicFramePr>
        <p:xfrm>
          <a:off x="2800350" y="5250180"/>
          <a:ext cx="533400" cy="457200"/>
        </p:xfrm>
        <a:graphic>
          <a:graphicData uri="http://schemas.openxmlformats.org/presentationml/2006/ole">
            <mc:AlternateContent xmlns:mc="http://schemas.openxmlformats.org/markup-compatibility/2006">
              <mc:Choice xmlns:v="urn:schemas-microsoft-com:vml" Requires="v">
                <p:oleObj spid="_x0000_s39700" name="Equation" r:id="rId12" imgW="533160" imgH="457200" progId="Equation.3">
                  <p:embed/>
                </p:oleObj>
              </mc:Choice>
              <mc:Fallback>
                <p:oleObj name="Equation" r:id="rId12" imgW="533160" imgH="457200" progId="Equation.3">
                  <p:embed/>
                  <p:pic>
                    <p:nvPicPr>
                      <p:cNvPr id="46091"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0350" y="5250180"/>
                        <a:ext cx="533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92" name="Object 12"/>
          <p:cNvGraphicFramePr>
            <a:graphicFrameLocks noChangeAspect="1"/>
          </p:cNvGraphicFramePr>
          <p:nvPr>
            <p:extLst>
              <p:ext uri="{D42A27DB-BD31-4B8C-83A1-F6EECF244321}">
                <p14:modId xmlns:p14="http://schemas.microsoft.com/office/powerpoint/2010/main" val="2588515726"/>
              </p:ext>
            </p:extLst>
          </p:nvPr>
        </p:nvGraphicFramePr>
        <p:xfrm>
          <a:off x="4298950" y="5250180"/>
          <a:ext cx="596900" cy="457200"/>
        </p:xfrm>
        <a:graphic>
          <a:graphicData uri="http://schemas.openxmlformats.org/presentationml/2006/ole">
            <mc:AlternateContent xmlns:mc="http://schemas.openxmlformats.org/markup-compatibility/2006">
              <mc:Choice xmlns:v="urn:schemas-microsoft-com:vml" Requires="v">
                <p:oleObj spid="_x0000_s39701" name="Equation" r:id="rId14" imgW="596880" imgH="457200" progId="Equation.3">
                  <p:embed/>
                </p:oleObj>
              </mc:Choice>
              <mc:Fallback>
                <p:oleObj name="Equation" r:id="rId14" imgW="596880" imgH="457200" progId="Equation.3">
                  <p:embed/>
                  <p:pic>
                    <p:nvPicPr>
                      <p:cNvPr id="46092"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98950" y="5250180"/>
                        <a:ext cx="596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94" name="Object 14"/>
          <p:cNvGraphicFramePr>
            <a:graphicFrameLocks noChangeAspect="1"/>
          </p:cNvGraphicFramePr>
          <p:nvPr>
            <p:extLst>
              <p:ext uri="{D42A27DB-BD31-4B8C-83A1-F6EECF244321}">
                <p14:modId xmlns:p14="http://schemas.microsoft.com/office/powerpoint/2010/main" val="1897703884"/>
              </p:ext>
            </p:extLst>
          </p:nvPr>
        </p:nvGraphicFramePr>
        <p:xfrm>
          <a:off x="7391400" y="5258118"/>
          <a:ext cx="596900" cy="457200"/>
        </p:xfrm>
        <a:graphic>
          <a:graphicData uri="http://schemas.openxmlformats.org/presentationml/2006/ole">
            <mc:AlternateContent xmlns:mc="http://schemas.openxmlformats.org/markup-compatibility/2006">
              <mc:Choice xmlns:v="urn:schemas-microsoft-com:vml" Requires="v">
                <p:oleObj spid="_x0000_s39702" name="Equation" r:id="rId16" imgW="596880" imgH="457200" progId="Equation.3">
                  <p:embed/>
                </p:oleObj>
              </mc:Choice>
              <mc:Fallback>
                <p:oleObj name="Equation" r:id="rId16" imgW="596880" imgH="457200" progId="Equation.3">
                  <p:embed/>
                  <p:pic>
                    <p:nvPicPr>
                      <p:cNvPr id="46094" name="Object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91400" y="5258118"/>
                        <a:ext cx="596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96" name="Object 16"/>
          <p:cNvGraphicFramePr>
            <a:graphicFrameLocks noChangeAspect="1"/>
          </p:cNvGraphicFramePr>
          <p:nvPr>
            <p:extLst>
              <p:ext uri="{D42A27DB-BD31-4B8C-83A1-F6EECF244321}">
                <p14:modId xmlns:p14="http://schemas.microsoft.com/office/powerpoint/2010/main" val="1522131857"/>
              </p:ext>
            </p:extLst>
          </p:nvPr>
        </p:nvGraphicFramePr>
        <p:xfrm>
          <a:off x="8623300" y="5258118"/>
          <a:ext cx="901700" cy="457200"/>
        </p:xfrm>
        <a:graphic>
          <a:graphicData uri="http://schemas.openxmlformats.org/presentationml/2006/ole">
            <mc:AlternateContent xmlns:mc="http://schemas.openxmlformats.org/markup-compatibility/2006">
              <mc:Choice xmlns:v="urn:schemas-microsoft-com:vml" Requires="v">
                <p:oleObj spid="_x0000_s39703" name="Equation" r:id="rId18" imgW="901440" imgH="457200" progId="Equation.3">
                  <p:embed/>
                </p:oleObj>
              </mc:Choice>
              <mc:Fallback>
                <p:oleObj name="Equation" r:id="rId18" imgW="901440" imgH="457200" progId="Equation.3">
                  <p:embed/>
                  <p:pic>
                    <p:nvPicPr>
                      <p:cNvPr id="46096" name="Object 1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23300" y="5258118"/>
                        <a:ext cx="9017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97" name="Object 13"/>
          <p:cNvGraphicFramePr>
            <a:graphicFrameLocks noChangeAspect="1"/>
          </p:cNvGraphicFramePr>
          <p:nvPr>
            <p:extLst>
              <p:ext uri="{D42A27DB-BD31-4B8C-83A1-F6EECF244321}">
                <p14:modId xmlns:p14="http://schemas.microsoft.com/office/powerpoint/2010/main" val="2707356703"/>
              </p:ext>
            </p:extLst>
          </p:nvPr>
        </p:nvGraphicFramePr>
        <p:xfrm>
          <a:off x="5670550" y="5286693"/>
          <a:ext cx="850900" cy="457200"/>
        </p:xfrm>
        <a:graphic>
          <a:graphicData uri="http://schemas.openxmlformats.org/presentationml/2006/ole">
            <mc:AlternateContent xmlns:mc="http://schemas.openxmlformats.org/markup-compatibility/2006">
              <mc:Choice xmlns:v="urn:schemas-microsoft-com:vml" Requires="v">
                <p:oleObj spid="_x0000_s39704" name="Equation" r:id="rId20" imgW="850680" imgH="457200" progId="Equation.3">
                  <p:embed/>
                </p:oleObj>
              </mc:Choice>
              <mc:Fallback>
                <p:oleObj name="Equation" r:id="rId20" imgW="850680" imgH="457200" progId="Equation.3">
                  <p:embed/>
                  <p:pic>
                    <p:nvPicPr>
                      <p:cNvPr id="46097" name="Object 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70550" y="5286693"/>
                        <a:ext cx="850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a:extLst>
              <a:ext uri="{FF2B5EF4-FFF2-40B4-BE49-F238E27FC236}">
                <a16:creationId xmlns:a16="http://schemas.microsoft.com/office/drawing/2014/main" id="{A1D2B1EC-72F7-4FF4-8D76-790947C05913}"/>
              </a:ext>
            </a:extLst>
          </p:cNvPr>
          <p:cNvGraphicFramePr>
            <a:graphicFrameLocks noChangeAspect="1"/>
          </p:cNvGraphicFramePr>
          <p:nvPr>
            <p:extLst>
              <p:ext uri="{D42A27DB-BD31-4B8C-83A1-F6EECF244321}">
                <p14:modId xmlns:p14="http://schemas.microsoft.com/office/powerpoint/2010/main" val="1336885520"/>
              </p:ext>
            </p:extLst>
          </p:nvPr>
        </p:nvGraphicFramePr>
        <p:xfrm>
          <a:off x="5956300" y="1661160"/>
          <a:ext cx="368300" cy="419100"/>
        </p:xfrm>
        <a:graphic>
          <a:graphicData uri="http://schemas.openxmlformats.org/presentationml/2006/ole">
            <mc:AlternateContent xmlns:mc="http://schemas.openxmlformats.org/markup-compatibility/2006">
              <mc:Choice xmlns:v="urn:schemas-microsoft-com:vml" Requires="v">
                <p:oleObj spid="_x0000_s39705" name="Equation" r:id="rId22" imgW="368280" imgH="419040" progId="Equation.3">
                  <p:embed/>
                </p:oleObj>
              </mc:Choice>
              <mc:Fallback>
                <p:oleObj name="Equation" r:id="rId22" imgW="368280" imgH="419040" progId="Equation.3">
                  <p:embed/>
                  <p:pic>
                    <p:nvPicPr>
                      <p:cNvPr id="11" name="Object 1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56300" y="1661160"/>
                        <a:ext cx="3683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16207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l-PL" dirty="0"/>
              <a:t>Dynamic probe Lit Geometry</a:t>
            </a:r>
            <a:endParaRPr lang="en-US"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3040" y="1188720"/>
            <a:ext cx="9265920" cy="52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8197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6095" name="Object 15"/>
          <p:cNvGraphicFramePr>
            <a:graphicFrameLocks noChangeAspect="1"/>
          </p:cNvGraphicFramePr>
          <p:nvPr>
            <p:extLst>
              <p:ext uri="{D42A27DB-BD31-4B8C-83A1-F6EECF244321}">
                <p14:modId xmlns:p14="http://schemas.microsoft.com/office/powerpoint/2010/main" val="4153404730"/>
              </p:ext>
            </p:extLst>
          </p:nvPr>
        </p:nvGraphicFramePr>
        <p:xfrm>
          <a:off x="1927225" y="975360"/>
          <a:ext cx="8337550" cy="5943600"/>
        </p:xfrm>
        <a:graphic>
          <a:graphicData uri="http://schemas.openxmlformats.org/presentationml/2006/ole">
            <mc:AlternateContent xmlns:mc="http://schemas.openxmlformats.org/markup-compatibility/2006">
              <mc:Choice xmlns:v="urn:schemas-microsoft-com:vml" Requires="v">
                <p:oleObj spid="_x0000_s40730" name="Document" r:id="rId4" imgW="5984028" imgH="4257335" progId="Word.Document.12">
                  <p:embed/>
                </p:oleObj>
              </mc:Choice>
              <mc:Fallback>
                <p:oleObj name="Document" r:id="rId4" imgW="5984028" imgH="4257335" progId="Word.Document.12">
                  <p:embed/>
                  <p:pic>
                    <p:nvPicPr>
                      <p:cNvPr id="46095"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225" y="975360"/>
                        <a:ext cx="833755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Rectangle 25">
            <a:extLst>
              <a:ext uri="{FF2B5EF4-FFF2-40B4-BE49-F238E27FC236}">
                <a16:creationId xmlns:a16="http://schemas.microsoft.com/office/drawing/2014/main" id="{1EDB6A9A-8B8A-4A42-B0BF-465E022AB72D}"/>
              </a:ext>
            </a:extLst>
          </p:cNvPr>
          <p:cNvSpPr/>
          <p:nvPr/>
        </p:nvSpPr>
        <p:spPr>
          <a:xfrm>
            <a:off x="2247900" y="914400"/>
            <a:ext cx="7688580" cy="5570219"/>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Zonal Harmonics</a:t>
            </a:r>
          </a:p>
        </p:txBody>
      </p:sp>
      <p:sp>
        <p:nvSpPr>
          <p:cNvPr id="15" name="Rectangle 14"/>
          <p:cNvSpPr/>
          <p:nvPr/>
        </p:nvSpPr>
        <p:spPr>
          <a:xfrm>
            <a:off x="5334000" y="937260"/>
            <a:ext cx="1524000" cy="54864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Object 8">
            <a:extLst>
              <a:ext uri="{FF2B5EF4-FFF2-40B4-BE49-F238E27FC236}">
                <a16:creationId xmlns:a16="http://schemas.microsoft.com/office/drawing/2014/main" id="{4559AF17-7D09-4814-9BFD-0F0039FA016C}"/>
              </a:ext>
            </a:extLst>
          </p:cNvPr>
          <p:cNvGraphicFramePr>
            <a:graphicFrameLocks noChangeAspect="1"/>
          </p:cNvGraphicFramePr>
          <p:nvPr>
            <p:extLst>
              <p:ext uri="{D42A27DB-BD31-4B8C-83A1-F6EECF244321}">
                <p14:modId xmlns:p14="http://schemas.microsoft.com/office/powerpoint/2010/main" val="127407940"/>
              </p:ext>
            </p:extLst>
          </p:nvPr>
        </p:nvGraphicFramePr>
        <p:xfrm>
          <a:off x="4445000" y="3478530"/>
          <a:ext cx="469900" cy="457200"/>
        </p:xfrm>
        <a:graphic>
          <a:graphicData uri="http://schemas.openxmlformats.org/presentationml/2006/ole">
            <mc:AlternateContent xmlns:mc="http://schemas.openxmlformats.org/markup-compatibility/2006">
              <mc:Choice xmlns:v="urn:schemas-microsoft-com:vml" Requires="v">
                <p:oleObj spid="_x0000_s40731" name="Equation" r:id="rId6" imgW="469800" imgH="457200" progId="Equation.3">
                  <p:embed/>
                </p:oleObj>
              </mc:Choice>
              <mc:Fallback>
                <p:oleObj name="Equation" r:id="rId6" imgW="469800" imgH="457200" progId="Equation.3">
                  <p:embed/>
                  <p:pic>
                    <p:nvPicPr>
                      <p:cNvPr id="46088"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5000" y="3478530"/>
                        <a:ext cx="469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9">
            <a:extLst>
              <a:ext uri="{FF2B5EF4-FFF2-40B4-BE49-F238E27FC236}">
                <a16:creationId xmlns:a16="http://schemas.microsoft.com/office/drawing/2014/main" id="{1FBA84CC-DA5D-4B97-8669-FF1ED24A4328}"/>
              </a:ext>
            </a:extLst>
          </p:cNvPr>
          <p:cNvGraphicFramePr>
            <a:graphicFrameLocks noChangeAspect="1"/>
          </p:cNvGraphicFramePr>
          <p:nvPr>
            <p:extLst>
              <p:ext uri="{D42A27DB-BD31-4B8C-83A1-F6EECF244321}">
                <p14:modId xmlns:p14="http://schemas.microsoft.com/office/powerpoint/2010/main" val="2990657745"/>
              </p:ext>
            </p:extLst>
          </p:nvPr>
        </p:nvGraphicFramePr>
        <p:xfrm>
          <a:off x="7334250" y="3483293"/>
          <a:ext cx="457200" cy="457200"/>
        </p:xfrm>
        <a:graphic>
          <a:graphicData uri="http://schemas.openxmlformats.org/presentationml/2006/ole">
            <mc:AlternateContent xmlns:mc="http://schemas.openxmlformats.org/markup-compatibility/2006">
              <mc:Choice xmlns:v="urn:schemas-microsoft-com:vml" Requires="v">
                <p:oleObj spid="_x0000_s40732" name="Equation" r:id="rId8" imgW="457200" imgH="457200" progId="Equation.3">
                  <p:embed/>
                </p:oleObj>
              </mc:Choice>
              <mc:Fallback>
                <p:oleObj name="Equation" r:id="rId8" imgW="457200" imgH="457200" progId="Equation.3">
                  <p:embed/>
                  <p:pic>
                    <p:nvPicPr>
                      <p:cNvPr id="46089"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4250" y="3483293"/>
                        <a:ext cx="4572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0">
            <a:extLst>
              <a:ext uri="{FF2B5EF4-FFF2-40B4-BE49-F238E27FC236}">
                <a16:creationId xmlns:a16="http://schemas.microsoft.com/office/drawing/2014/main" id="{49B91C1D-10CD-4160-805E-587706C01B5C}"/>
              </a:ext>
            </a:extLst>
          </p:cNvPr>
          <p:cNvGraphicFramePr>
            <a:graphicFrameLocks noChangeAspect="1"/>
          </p:cNvGraphicFramePr>
          <p:nvPr>
            <p:extLst>
              <p:ext uri="{D42A27DB-BD31-4B8C-83A1-F6EECF244321}">
                <p14:modId xmlns:p14="http://schemas.microsoft.com/office/powerpoint/2010/main" val="4132191772"/>
              </p:ext>
            </p:extLst>
          </p:nvPr>
        </p:nvGraphicFramePr>
        <p:xfrm>
          <a:off x="5861050" y="3497580"/>
          <a:ext cx="457200" cy="457200"/>
        </p:xfrm>
        <a:graphic>
          <a:graphicData uri="http://schemas.openxmlformats.org/presentationml/2006/ole">
            <mc:AlternateContent xmlns:mc="http://schemas.openxmlformats.org/markup-compatibility/2006">
              <mc:Choice xmlns:v="urn:schemas-microsoft-com:vml" Requires="v">
                <p:oleObj spid="_x0000_s40733" name="Equation" r:id="rId10" imgW="457200" imgH="457200" progId="Equation.3">
                  <p:embed/>
                </p:oleObj>
              </mc:Choice>
              <mc:Fallback>
                <p:oleObj name="Equation" r:id="rId10" imgW="457200" imgH="457200" progId="Equation.3">
                  <p:embed/>
                  <p:pic>
                    <p:nvPicPr>
                      <p:cNvPr id="4609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1050" y="3497580"/>
                        <a:ext cx="4572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1">
            <a:extLst>
              <a:ext uri="{FF2B5EF4-FFF2-40B4-BE49-F238E27FC236}">
                <a16:creationId xmlns:a16="http://schemas.microsoft.com/office/drawing/2014/main" id="{763297A2-DA52-45F1-84A8-F0D7F060DB81}"/>
              </a:ext>
            </a:extLst>
          </p:cNvPr>
          <p:cNvGraphicFramePr>
            <a:graphicFrameLocks noChangeAspect="1"/>
          </p:cNvGraphicFramePr>
          <p:nvPr>
            <p:extLst>
              <p:ext uri="{D42A27DB-BD31-4B8C-83A1-F6EECF244321}">
                <p14:modId xmlns:p14="http://schemas.microsoft.com/office/powerpoint/2010/main" val="3926170640"/>
              </p:ext>
            </p:extLst>
          </p:nvPr>
        </p:nvGraphicFramePr>
        <p:xfrm>
          <a:off x="2800350" y="5250180"/>
          <a:ext cx="533400" cy="457200"/>
        </p:xfrm>
        <a:graphic>
          <a:graphicData uri="http://schemas.openxmlformats.org/presentationml/2006/ole">
            <mc:AlternateContent xmlns:mc="http://schemas.openxmlformats.org/markup-compatibility/2006">
              <mc:Choice xmlns:v="urn:schemas-microsoft-com:vml" Requires="v">
                <p:oleObj spid="_x0000_s40734" name="Equation" r:id="rId12" imgW="533160" imgH="457200" progId="Equation.3">
                  <p:embed/>
                </p:oleObj>
              </mc:Choice>
              <mc:Fallback>
                <p:oleObj name="Equation" r:id="rId12" imgW="533160" imgH="457200" progId="Equation.3">
                  <p:embed/>
                  <p:pic>
                    <p:nvPicPr>
                      <p:cNvPr id="46091"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0350" y="5250180"/>
                        <a:ext cx="533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2">
            <a:extLst>
              <a:ext uri="{FF2B5EF4-FFF2-40B4-BE49-F238E27FC236}">
                <a16:creationId xmlns:a16="http://schemas.microsoft.com/office/drawing/2014/main" id="{165E5F64-5773-4E00-AC02-E759C99F3CFB}"/>
              </a:ext>
            </a:extLst>
          </p:cNvPr>
          <p:cNvGraphicFramePr>
            <a:graphicFrameLocks noChangeAspect="1"/>
          </p:cNvGraphicFramePr>
          <p:nvPr>
            <p:extLst>
              <p:ext uri="{D42A27DB-BD31-4B8C-83A1-F6EECF244321}">
                <p14:modId xmlns:p14="http://schemas.microsoft.com/office/powerpoint/2010/main" val="1392851352"/>
              </p:ext>
            </p:extLst>
          </p:nvPr>
        </p:nvGraphicFramePr>
        <p:xfrm>
          <a:off x="4298950" y="5250180"/>
          <a:ext cx="596900" cy="457200"/>
        </p:xfrm>
        <a:graphic>
          <a:graphicData uri="http://schemas.openxmlformats.org/presentationml/2006/ole">
            <mc:AlternateContent xmlns:mc="http://schemas.openxmlformats.org/markup-compatibility/2006">
              <mc:Choice xmlns:v="urn:schemas-microsoft-com:vml" Requires="v">
                <p:oleObj spid="_x0000_s40735" name="Equation" r:id="rId14" imgW="596880" imgH="457200" progId="Equation.3">
                  <p:embed/>
                </p:oleObj>
              </mc:Choice>
              <mc:Fallback>
                <p:oleObj name="Equation" r:id="rId14" imgW="596880" imgH="457200" progId="Equation.3">
                  <p:embed/>
                  <p:pic>
                    <p:nvPicPr>
                      <p:cNvPr id="46092"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98950" y="5250180"/>
                        <a:ext cx="596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14">
            <a:extLst>
              <a:ext uri="{FF2B5EF4-FFF2-40B4-BE49-F238E27FC236}">
                <a16:creationId xmlns:a16="http://schemas.microsoft.com/office/drawing/2014/main" id="{E038C19A-BE77-498D-B7FF-BECA5A7C9B4F}"/>
              </a:ext>
            </a:extLst>
          </p:cNvPr>
          <p:cNvGraphicFramePr>
            <a:graphicFrameLocks noChangeAspect="1"/>
          </p:cNvGraphicFramePr>
          <p:nvPr>
            <p:extLst>
              <p:ext uri="{D42A27DB-BD31-4B8C-83A1-F6EECF244321}">
                <p14:modId xmlns:p14="http://schemas.microsoft.com/office/powerpoint/2010/main" val="1868333580"/>
              </p:ext>
            </p:extLst>
          </p:nvPr>
        </p:nvGraphicFramePr>
        <p:xfrm>
          <a:off x="7391400" y="5258118"/>
          <a:ext cx="596900" cy="457200"/>
        </p:xfrm>
        <a:graphic>
          <a:graphicData uri="http://schemas.openxmlformats.org/presentationml/2006/ole">
            <mc:AlternateContent xmlns:mc="http://schemas.openxmlformats.org/markup-compatibility/2006">
              <mc:Choice xmlns:v="urn:schemas-microsoft-com:vml" Requires="v">
                <p:oleObj spid="_x0000_s40736" name="Equation" r:id="rId16" imgW="596880" imgH="457200" progId="Equation.3">
                  <p:embed/>
                </p:oleObj>
              </mc:Choice>
              <mc:Fallback>
                <p:oleObj name="Equation" r:id="rId16" imgW="596880" imgH="457200" progId="Equation.3">
                  <p:embed/>
                  <p:pic>
                    <p:nvPicPr>
                      <p:cNvPr id="46094" name="Object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91400" y="5258118"/>
                        <a:ext cx="596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16">
            <a:extLst>
              <a:ext uri="{FF2B5EF4-FFF2-40B4-BE49-F238E27FC236}">
                <a16:creationId xmlns:a16="http://schemas.microsoft.com/office/drawing/2014/main" id="{0BB10672-5903-4B58-93A4-543BDDD7C1C0}"/>
              </a:ext>
            </a:extLst>
          </p:cNvPr>
          <p:cNvGraphicFramePr>
            <a:graphicFrameLocks noChangeAspect="1"/>
          </p:cNvGraphicFramePr>
          <p:nvPr>
            <p:extLst>
              <p:ext uri="{D42A27DB-BD31-4B8C-83A1-F6EECF244321}">
                <p14:modId xmlns:p14="http://schemas.microsoft.com/office/powerpoint/2010/main" val="2650849221"/>
              </p:ext>
            </p:extLst>
          </p:nvPr>
        </p:nvGraphicFramePr>
        <p:xfrm>
          <a:off x="8623300" y="5258118"/>
          <a:ext cx="901700" cy="457200"/>
        </p:xfrm>
        <a:graphic>
          <a:graphicData uri="http://schemas.openxmlformats.org/presentationml/2006/ole">
            <mc:AlternateContent xmlns:mc="http://schemas.openxmlformats.org/markup-compatibility/2006">
              <mc:Choice xmlns:v="urn:schemas-microsoft-com:vml" Requires="v">
                <p:oleObj spid="_x0000_s40737" name="Equation" r:id="rId18" imgW="901440" imgH="457200" progId="Equation.3">
                  <p:embed/>
                </p:oleObj>
              </mc:Choice>
              <mc:Fallback>
                <p:oleObj name="Equation" r:id="rId18" imgW="901440" imgH="457200" progId="Equation.3">
                  <p:embed/>
                  <p:pic>
                    <p:nvPicPr>
                      <p:cNvPr id="46096" name="Object 1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623300" y="5258118"/>
                        <a:ext cx="9017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13">
            <a:extLst>
              <a:ext uri="{FF2B5EF4-FFF2-40B4-BE49-F238E27FC236}">
                <a16:creationId xmlns:a16="http://schemas.microsoft.com/office/drawing/2014/main" id="{1E841E9F-C437-4988-92AC-C3C1B7E6FD96}"/>
              </a:ext>
            </a:extLst>
          </p:cNvPr>
          <p:cNvGraphicFramePr>
            <a:graphicFrameLocks noChangeAspect="1"/>
          </p:cNvGraphicFramePr>
          <p:nvPr>
            <p:extLst>
              <p:ext uri="{D42A27DB-BD31-4B8C-83A1-F6EECF244321}">
                <p14:modId xmlns:p14="http://schemas.microsoft.com/office/powerpoint/2010/main" val="2280952682"/>
              </p:ext>
            </p:extLst>
          </p:nvPr>
        </p:nvGraphicFramePr>
        <p:xfrm>
          <a:off x="5670550" y="5286693"/>
          <a:ext cx="850900" cy="457200"/>
        </p:xfrm>
        <a:graphic>
          <a:graphicData uri="http://schemas.openxmlformats.org/presentationml/2006/ole">
            <mc:AlternateContent xmlns:mc="http://schemas.openxmlformats.org/markup-compatibility/2006">
              <mc:Choice xmlns:v="urn:schemas-microsoft-com:vml" Requires="v">
                <p:oleObj spid="_x0000_s40738" name="Equation" r:id="rId20" imgW="850680" imgH="457200" progId="Equation.3">
                  <p:embed/>
                </p:oleObj>
              </mc:Choice>
              <mc:Fallback>
                <p:oleObj name="Equation" r:id="rId20" imgW="850680" imgH="457200" progId="Equation.3">
                  <p:embed/>
                  <p:pic>
                    <p:nvPicPr>
                      <p:cNvPr id="46097" name="Object 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70550" y="5286693"/>
                        <a:ext cx="850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a:extLst>
              <a:ext uri="{FF2B5EF4-FFF2-40B4-BE49-F238E27FC236}">
                <a16:creationId xmlns:a16="http://schemas.microsoft.com/office/drawing/2014/main" id="{8707D685-E369-4ACC-A41A-9A5F2D7064CC}"/>
              </a:ext>
            </a:extLst>
          </p:cNvPr>
          <p:cNvGraphicFramePr>
            <a:graphicFrameLocks noChangeAspect="1"/>
          </p:cNvGraphicFramePr>
          <p:nvPr>
            <p:extLst>
              <p:ext uri="{D42A27DB-BD31-4B8C-83A1-F6EECF244321}">
                <p14:modId xmlns:p14="http://schemas.microsoft.com/office/powerpoint/2010/main" val="3355173734"/>
              </p:ext>
            </p:extLst>
          </p:nvPr>
        </p:nvGraphicFramePr>
        <p:xfrm>
          <a:off x="5956300" y="1661160"/>
          <a:ext cx="368300" cy="419100"/>
        </p:xfrm>
        <a:graphic>
          <a:graphicData uri="http://schemas.openxmlformats.org/presentationml/2006/ole">
            <mc:AlternateContent xmlns:mc="http://schemas.openxmlformats.org/markup-compatibility/2006">
              <mc:Choice xmlns:v="urn:schemas-microsoft-com:vml" Requires="v">
                <p:oleObj spid="_x0000_s40739" name="Equation" r:id="rId22" imgW="368280" imgH="419040" progId="Equation.3">
                  <p:embed/>
                </p:oleObj>
              </mc:Choice>
              <mc:Fallback>
                <p:oleObj name="Equation" r:id="rId22" imgW="368280" imgH="419040" progId="Equation.3">
                  <p:embed/>
                  <p:pic>
                    <p:nvPicPr>
                      <p:cNvPr id="15" name="Object 14">
                        <a:extLst>
                          <a:ext uri="{FF2B5EF4-FFF2-40B4-BE49-F238E27FC236}">
                            <a16:creationId xmlns:a16="http://schemas.microsoft.com/office/drawing/2014/main" id="{A1D2B1EC-72F7-4FF4-8D76-790947C0591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56300" y="1661160"/>
                        <a:ext cx="3683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886054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Ringing SH</a:t>
            </a:r>
          </a:p>
        </p:txBody>
      </p:sp>
      <p:graphicFrame>
        <p:nvGraphicFramePr>
          <p:cNvPr id="155655" name="Object 7"/>
          <p:cNvGraphicFramePr>
            <a:graphicFrameLocks noChangeAspect="1"/>
          </p:cNvGraphicFramePr>
          <p:nvPr>
            <p:extLst>
              <p:ext uri="{D42A27DB-BD31-4B8C-83A1-F6EECF244321}">
                <p14:modId xmlns:p14="http://schemas.microsoft.com/office/powerpoint/2010/main" val="3962771651"/>
              </p:ext>
            </p:extLst>
          </p:nvPr>
        </p:nvGraphicFramePr>
        <p:xfrm>
          <a:off x="2784475" y="1034415"/>
          <a:ext cx="6597650" cy="5695950"/>
        </p:xfrm>
        <a:graphic>
          <a:graphicData uri="http://schemas.openxmlformats.org/presentationml/2006/ole">
            <mc:AlternateContent xmlns:mc="http://schemas.openxmlformats.org/markup-compatibility/2006">
              <mc:Choice xmlns:v="urn:schemas-microsoft-com:vml" Requires="v">
                <p:oleObj spid="_x0000_s23836" name="Document" r:id="rId4" imgW="6183326" imgH="5294297" progId="Word.Document.12">
                  <p:embed/>
                </p:oleObj>
              </mc:Choice>
              <mc:Fallback>
                <p:oleObj name="Document" r:id="rId4" imgW="6183326" imgH="5294297" progId="Word.Document.12">
                  <p:embed/>
                  <p:pic>
                    <p:nvPicPr>
                      <p:cNvPr id="155655"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475" y="1034415"/>
                        <a:ext cx="6597650" cy="569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418152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4A534-8D82-443E-B969-16A01D3FF710}"/>
              </a:ext>
            </a:extLst>
          </p:cNvPr>
          <p:cNvSpPr>
            <a:spLocks noGrp="1"/>
          </p:cNvSpPr>
          <p:nvPr>
            <p:ph type="title"/>
          </p:nvPr>
        </p:nvSpPr>
        <p:spPr/>
        <p:txBody>
          <a:bodyPr>
            <a:normAutofit fontScale="90000"/>
          </a:bodyPr>
          <a:lstStyle/>
          <a:p>
            <a:r>
              <a:rPr lang="en-US" dirty="0"/>
              <a:t>Windowing</a:t>
            </a:r>
          </a:p>
        </p:txBody>
      </p:sp>
      <p:sp>
        <p:nvSpPr>
          <p:cNvPr id="3" name="Content Placeholder 2">
            <a:extLst>
              <a:ext uri="{FF2B5EF4-FFF2-40B4-BE49-F238E27FC236}">
                <a16:creationId xmlns:a16="http://schemas.microsoft.com/office/drawing/2014/main" id="{3564B718-F385-4BC9-BB5E-6476443F5C19}"/>
              </a:ext>
            </a:extLst>
          </p:cNvPr>
          <p:cNvSpPr>
            <a:spLocks noGrp="1"/>
          </p:cNvSpPr>
          <p:nvPr>
            <p:ph idx="1"/>
          </p:nvPr>
        </p:nvSpPr>
        <p:spPr/>
        <p:txBody>
          <a:bodyPr/>
          <a:lstStyle/>
          <a:p>
            <a:r>
              <a:rPr lang="en-US" dirty="0"/>
              <a:t>See stupid SH tricks [Sloan08] for various approaches</a:t>
            </a:r>
          </a:p>
          <a:p>
            <a:pPr lvl="1"/>
            <a:r>
              <a:rPr lang="en-US" dirty="0"/>
              <a:t>Attenuates high frequencies</a:t>
            </a:r>
          </a:p>
          <a:p>
            <a:pPr lvl="1"/>
            <a:r>
              <a:rPr lang="en-US" dirty="0"/>
              <a:t>Can pose as a regularized least squares projection</a:t>
            </a:r>
          </a:p>
          <a:p>
            <a:r>
              <a:rPr lang="en-US" dirty="0"/>
              <a:t>Any global value will fix some probes, but hurt others</a:t>
            </a:r>
          </a:p>
          <a:p>
            <a:pPr lvl="1"/>
            <a:endParaRPr lang="en-US" dirty="0"/>
          </a:p>
          <a:p>
            <a:r>
              <a:rPr lang="en-US" dirty="0"/>
              <a:t>Lighting signals should be strictly positive when converted to irradiance</a:t>
            </a:r>
          </a:p>
          <a:p>
            <a:r>
              <a:rPr lang="en-US" dirty="0"/>
              <a:t>Apply the same filter to all color channels</a:t>
            </a:r>
          </a:p>
          <a:p>
            <a:pPr lvl="1"/>
            <a:r>
              <a:rPr lang="en-US" dirty="0"/>
              <a:t>Compute for each independently, take the most aggressive one</a:t>
            </a:r>
          </a:p>
          <a:p>
            <a:pPr lvl="1"/>
            <a:endParaRPr lang="en-US" dirty="0"/>
          </a:p>
          <a:p>
            <a:r>
              <a:rPr lang="en-US" dirty="0"/>
              <a:t>Approach – find window that makes smallest point positive</a:t>
            </a:r>
          </a:p>
          <a:p>
            <a:endParaRPr lang="en-US" dirty="0"/>
          </a:p>
        </p:txBody>
      </p:sp>
    </p:spTree>
    <p:extLst>
      <p:ext uri="{BB962C8B-B14F-4D97-AF65-F5344CB8AC3E}">
        <p14:creationId xmlns:p14="http://schemas.microsoft.com/office/powerpoint/2010/main" val="8711333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Old</a:t>
            </a:r>
          </a:p>
        </p:txBody>
      </p:sp>
      <p:pic>
        <p:nvPicPr>
          <p:cNvPr id="27650"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65176"/>
            <a:ext cx="5943600" cy="611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0356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 New</a:t>
            </a:r>
          </a:p>
        </p:txBody>
      </p:sp>
      <p:pic>
        <p:nvPicPr>
          <p:cNvPr id="28674" name="Pictur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67556"/>
            <a:ext cx="5943600" cy="611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140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Insights</a:t>
            </a:r>
          </a:p>
        </p:txBody>
      </p:sp>
      <p:sp>
        <p:nvSpPr>
          <p:cNvPr id="3" name="Content Placeholder 2"/>
          <p:cNvSpPr>
            <a:spLocks noGrp="1"/>
          </p:cNvSpPr>
          <p:nvPr>
            <p:ph idx="1"/>
          </p:nvPr>
        </p:nvSpPr>
        <p:spPr/>
        <p:txBody>
          <a:bodyPr/>
          <a:lstStyle/>
          <a:p>
            <a:r>
              <a:rPr lang="en-US" dirty="0">
                <a:solidFill>
                  <a:schemeClr val="tx1"/>
                </a:solidFill>
              </a:rPr>
              <a:t>The linear band is *always* a ZH, so rotate to that frame (“optimal linear”)</a:t>
            </a:r>
          </a:p>
          <a:p>
            <a:pPr lvl="1"/>
            <a:r>
              <a:rPr lang="en-US" dirty="0"/>
              <a:t>Zeros out two basis functions, SH is the same</a:t>
            </a:r>
            <a:endParaRPr lang="en-US" dirty="0">
              <a:solidFill>
                <a:schemeClr val="tx1"/>
              </a:solidFill>
            </a:endParaRPr>
          </a:p>
          <a:p>
            <a:r>
              <a:rPr lang="en-US" dirty="0">
                <a:solidFill>
                  <a:schemeClr val="tx1"/>
                </a:solidFill>
              </a:rPr>
              <a:t>Decompose to ZH + orthogonal complement</a:t>
            </a:r>
          </a:p>
          <a:p>
            <a:r>
              <a:rPr lang="en-US" dirty="0">
                <a:solidFill>
                  <a:schemeClr val="tx1"/>
                </a:solidFill>
              </a:rPr>
              <a:t>ZH “most negative” is analytic</a:t>
            </a:r>
          </a:p>
          <a:p>
            <a:pPr lvl="1"/>
            <a:r>
              <a:rPr lang="en-US" dirty="0">
                <a:solidFill>
                  <a:schemeClr val="tx1"/>
                </a:solidFill>
              </a:rPr>
              <a:t>Minima of ZH (after convolution) is trivial to locate – quadratic polynomial in Z</a:t>
            </a:r>
          </a:p>
          <a:p>
            <a:pPr lvl="2"/>
            <a:r>
              <a:rPr lang="en-US" dirty="0">
                <a:solidFill>
                  <a:schemeClr val="tx1"/>
                </a:solidFill>
              </a:rPr>
              <a:t>Minima is one of {-1,1,-b/(2a)} (last only if a&gt;0)</a:t>
            </a:r>
          </a:p>
          <a:p>
            <a:r>
              <a:rPr lang="en-US" dirty="0">
                <a:solidFill>
                  <a:schemeClr val="tx1"/>
                </a:solidFill>
              </a:rPr>
              <a:t>Binary search over window until strictly positive</a:t>
            </a:r>
          </a:p>
          <a:p>
            <a:pPr marL="0" indent="0">
              <a:buNone/>
            </a:pPr>
            <a:endParaRPr lang="en-US" dirty="0">
              <a:solidFill>
                <a:schemeClr val="tx1"/>
              </a:solidFill>
            </a:endParaRPr>
          </a:p>
        </p:txBody>
      </p:sp>
    </p:spTree>
    <p:extLst>
      <p:ext uri="{BB962C8B-B14F-4D97-AF65-F5344CB8AC3E}">
        <p14:creationId xmlns:p14="http://schemas.microsoft.com/office/powerpoint/2010/main" val="24589400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about non-ZH?</a:t>
            </a:r>
          </a:p>
        </p:txBody>
      </p:sp>
      <p:graphicFrame>
        <p:nvGraphicFramePr>
          <p:cNvPr id="5" name="Object 10"/>
          <p:cNvGraphicFramePr>
            <a:graphicFrameLocks noChangeAspect="1"/>
          </p:cNvGraphicFramePr>
          <p:nvPr>
            <p:extLst>
              <p:ext uri="{D42A27DB-BD31-4B8C-83A1-F6EECF244321}">
                <p14:modId xmlns:p14="http://schemas.microsoft.com/office/powerpoint/2010/main" val="1356702593"/>
              </p:ext>
            </p:extLst>
          </p:nvPr>
        </p:nvGraphicFramePr>
        <p:xfrm>
          <a:off x="1926826" y="937260"/>
          <a:ext cx="8338351" cy="5943600"/>
        </p:xfrm>
        <a:graphic>
          <a:graphicData uri="http://schemas.openxmlformats.org/presentationml/2006/ole">
            <mc:AlternateContent xmlns:mc="http://schemas.openxmlformats.org/markup-compatibility/2006">
              <mc:Choice xmlns:v="urn:schemas-microsoft-com:vml" Requires="v">
                <p:oleObj spid="_x0000_s24863" name="Document" r:id="rId4" imgW="5995279" imgH="4254538" progId="Word.Document.12">
                  <p:embed/>
                </p:oleObj>
              </mc:Choice>
              <mc:Fallback>
                <p:oleObj name="Document" r:id="rId4" imgW="5995279" imgH="4254538" progId="Word.Document.12">
                  <p:embed/>
                  <p:pic>
                    <p:nvPicPr>
                      <p:cNvPr id="5" name="Object 10"/>
                      <p:cNvPicPr>
                        <a:picLocks noChangeAspect="1" noChangeArrowheads="1"/>
                      </p:cNvPicPr>
                      <p:nvPr/>
                    </p:nvPicPr>
                    <p:blipFill>
                      <a:blip r:embed="rId5"/>
                      <a:srcRect/>
                      <a:stretch>
                        <a:fillRect/>
                      </a:stretch>
                    </p:blipFill>
                    <p:spPr bwMode="auto">
                      <a:xfrm>
                        <a:off x="1926826" y="937260"/>
                        <a:ext cx="8338351"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Rectangle 19"/>
          <p:cNvSpPr/>
          <p:nvPr/>
        </p:nvSpPr>
        <p:spPr>
          <a:xfrm>
            <a:off x="7010400" y="1036320"/>
            <a:ext cx="2743200" cy="16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+M / -M are rotated copies</a:t>
            </a:r>
          </a:p>
          <a:p>
            <a:r>
              <a:rPr lang="en-US" dirty="0">
                <a:solidFill>
                  <a:schemeClr val="tx1"/>
                </a:solidFill>
              </a:rPr>
              <a:t>Any combination is rotated</a:t>
            </a:r>
          </a:p>
          <a:p>
            <a:r>
              <a:rPr lang="en-US" dirty="0">
                <a:solidFill>
                  <a:schemeClr val="tx1"/>
                </a:solidFill>
              </a:rPr>
              <a:t>Conservative bound, f(Z)</a:t>
            </a:r>
          </a:p>
        </p:txBody>
      </p:sp>
      <p:sp>
        <p:nvSpPr>
          <p:cNvPr id="21" name="TextBox 20"/>
          <p:cNvSpPr txBox="1"/>
          <p:nvPr/>
        </p:nvSpPr>
        <p:spPr>
          <a:xfrm>
            <a:off x="4343400" y="1493520"/>
            <a:ext cx="740908" cy="369332"/>
          </a:xfrm>
          <a:prstGeom prst="rect">
            <a:avLst/>
          </a:prstGeom>
          <a:noFill/>
        </p:spPr>
        <p:txBody>
          <a:bodyPr wrap="none" rtlCol="0">
            <a:spAutoFit/>
          </a:bodyPr>
          <a:lstStyle/>
          <a:p>
            <a:r>
              <a:rPr lang="en-US" dirty="0"/>
              <a:t>M=-1</a:t>
            </a:r>
          </a:p>
        </p:txBody>
      </p:sp>
      <p:sp>
        <p:nvSpPr>
          <p:cNvPr id="22" name="TextBox 21"/>
          <p:cNvSpPr txBox="1"/>
          <p:nvPr/>
        </p:nvSpPr>
        <p:spPr>
          <a:xfrm>
            <a:off x="2744197" y="1493520"/>
            <a:ext cx="740908" cy="369332"/>
          </a:xfrm>
          <a:prstGeom prst="rect">
            <a:avLst/>
          </a:prstGeom>
          <a:noFill/>
        </p:spPr>
        <p:txBody>
          <a:bodyPr wrap="none" rtlCol="0">
            <a:spAutoFit/>
          </a:bodyPr>
          <a:lstStyle/>
          <a:p>
            <a:r>
              <a:rPr lang="en-US" dirty="0"/>
              <a:t>M=-2</a:t>
            </a:r>
          </a:p>
        </p:txBody>
      </p:sp>
      <p:sp>
        <p:nvSpPr>
          <p:cNvPr id="23" name="TextBox 22"/>
          <p:cNvSpPr txBox="1"/>
          <p:nvPr/>
        </p:nvSpPr>
        <p:spPr>
          <a:xfrm>
            <a:off x="8840197" y="2865120"/>
            <a:ext cx="663964" cy="369332"/>
          </a:xfrm>
          <a:prstGeom prst="rect">
            <a:avLst/>
          </a:prstGeom>
          <a:noFill/>
        </p:spPr>
        <p:txBody>
          <a:bodyPr wrap="none" rtlCol="0">
            <a:spAutoFit/>
          </a:bodyPr>
          <a:lstStyle/>
          <a:p>
            <a:r>
              <a:rPr lang="en-US" dirty="0"/>
              <a:t>M=2</a:t>
            </a:r>
          </a:p>
        </p:txBody>
      </p:sp>
      <p:sp>
        <p:nvSpPr>
          <p:cNvPr id="24" name="TextBox 23"/>
          <p:cNvSpPr txBox="1"/>
          <p:nvPr/>
        </p:nvSpPr>
        <p:spPr>
          <a:xfrm>
            <a:off x="7310529" y="2865120"/>
            <a:ext cx="663964" cy="369332"/>
          </a:xfrm>
          <a:prstGeom prst="rect">
            <a:avLst/>
          </a:prstGeom>
          <a:noFill/>
        </p:spPr>
        <p:txBody>
          <a:bodyPr wrap="none" rtlCol="0">
            <a:spAutoFit/>
          </a:bodyPr>
          <a:lstStyle/>
          <a:p>
            <a:r>
              <a:rPr lang="en-US" dirty="0"/>
              <a:t>M=1</a:t>
            </a:r>
          </a:p>
        </p:txBody>
      </p:sp>
    </p:spTree>
    <p:extLst>
      <p:ext uri="{BB962C8B-B14F-4D97-AF65-F5344CB8AC3E}">
        <p14:creationId xmlns:p14="http://schemas.microsoft.com/office/powerpoint/2010/main" val="6383545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58548-2B87-46A8-AAE7-3FF3266C81A1}"/>
              </a:ext>
            </a:extLst>
          </p:cNvPr>
          <p:cNvSpPr>
            <a:spLocks noGrp="1"/>
          </p:cNvSpPr>
          <p:nvPr>
            <p:ph type="title"/>
          </p:nvPr>
        </p:nvSpPr>
        <p:spPr/>
        <p:txBody>
          <a:bodyPr>
            <a:normAutofit fontScale="90000"/>
          </a:bodyPr>
          <a:lstStyle/>
          <a:p>
            <a:r>
              <a:rPr lang="en-US" dirty="0"/>
              <a:t>What about non-ZH</a:t>
            </a:r>
          </a:p>
        </p:txBody>
      </p:sp>
      <p:pic>
        <p:nvPicPr>
          <p:cNvPr id="3" name="Picture 2">
            <a:extLst>
              <a:ext uri="{FF2B5EF4-FFF2-40B4-BE49-F238E27FC236}">
                <a16:creationId xmlns:a16="http://schemas.microsoft.com/office/drawing/2014/main" id="{F7E6007A-0562-42B2-BCBE-A0972BFB1CBC}"/>
              </a:ext>
            </a:extLst>
          </p:cNvPr>
          <p:cNvPicPr>
            <a:picLocks noChangeAspect="1"/>
          </p:cNvPicPr>
          <p:nvPr/>
        </p:nvPicPr>
        <p:blipFill>
          <a:blip r:embed="rId3"/>
          <a:stretch>
            <a:fillRect/>
          </a:stretch>
        </p:blipFill>
        <p:spPr>
          <a:xfrm>
            <a:off x="6161972" y="3357122"/>
            <a:ext cx="3176347" cy="2972616"/>
          </a:xfrm>
          <a:prstGeom prst="rect">
            <a:avLst/>
          </a:prstGeom>
        </p:spPr>
      </p:pic>
      <p:pic>
        <p:nvPicPr>
          <p:cNvPr id="4" name="Picture 3">
            <a:extLst>
              <a:ext uri="{FF2B5EF4-FFF2-40B4-BE49-F238E27FC236}">
                <a16:creationId xmlns:a16="http://schemas.microsoft.com/office/drawing/2014/main" id="{FA184C13-5D27-43EB-94AE-D76BB4EE2364}"/>
              </a:ext>
            </a:extLst>
          </p:cNvPr>
          <p:cNvPicPr>
            <a:picLocks noChangeAspect="1"/>
          </p:cNvPicPr>
          <p:nvPr/>
        </p:nvPicPr>
        <p:blipFill rotWithShape="1">
          <a:blip r:embed="rId4"/>
          <a:srcRect t="-1" b="2154"/>
          <a:stretch/>
        </p:blipFill>
        <p:spPr>
          <a:xfrm>
            <a:off x="8987459" y="3357122"/>
            <a:ext cx="2882939" cy="2798352"/>
          </a:xfrm>
          <a:prstGeom prst="rect">
            <a:avLst/>
          </a:prstGeom>
        </p:spPr>
      </p:pic>
      <p:pic>
        <p:nvPicPr>
          <p:cNvPr id="5" name="Picture 4">
            <a:extLst>
              <a:ext uri="{FF2B5EF4-FFF2-40B4-BE49-F238E27FC236}">
                <a16:creationId xmlns:a16="http://schemas.microsoft.com/office/drawing/2014/main" id="{EB586FA3-B336-4BC5-8C2D-C558FE416488}"/>
              </a:ext>
            </a:extLst>
          </p:cNvPr>
          <p:cNvPicPr>
            <a:picLocks noChangeAspect="1"/>
          </p:cNvPicPr>
          <p:nvPr/>
        </p:nvPicPr>
        <p:blipFill>
          <a:blip r:embed="rId5"/>
          <a:stretch>
            <a:fillRect/>
          </a:stretch>
        </p:blipFill>
        <p:spPr>
          <a:xfrm>
            <a:off x="1078036" y="1979786"/>
            <a:ext cx="3235797" cy="2151017"/>
          </a:xfrm>
          <a:prstGeom prst="rect">
            <a:avLst/>
          </a:prstGeom>
        </p:spPr>
      </p:pic>
      <p:pic>
        <p:nvPicPr>
          <p:cNvPr id="6" name="Picture 5">
            <a:extLst>
              <a:ext uri="{FF2B5EF4-FFF2-40B4-BE49-F238E27FC236}">
                <a16:creationId xmlns:a16="http://schemas.microsoft.com/office/drawing/2014/main" id="{0DED890C-24D5-4934-9802-1B8A101026BC}"/>
              </a:ext>
            </a:extLst>
          </p:cNvPr>
          <p:cNvPicPr>
            <a:picLocks noChangeAspect="1"/>
          </p:cNvPicPr>
          <p:nvPr/>
        </p:nvPicPr>
        <p:blipFill>
          <a:blip r:embed="rId6"/>
          <a:stretch>
            <a:fillRect/>
          </a:stretch>
        </p:blipFill>
        <p:spPr>
          <a:xfrm>
            <a:off x="1082735" y="4250457"/>
            <a:ext cx="3124651" cy="2205356"/>
          </a:xfrm>
          <a:prstGeom prst="rect">
            <a:avLst/>
          </a:prstGeom>
        </p:spPr>
      </p:pic>
      <p:sp>
        <p:nvSpPr>
          <p:cNvPr id="7" name="TextBox 6">
            <a:extLst>
              <a:ext uri="{FF2B5EF4-FFF2-40B4-BE49-F238E27FC236}">
                <a16:creationId xmlns:a16="http://schemas.microsoft.com/office/drawing/2014/main" id="{FE34FDAD-626F-45D7-A0CE-6842C422D317}"/>
              </a:ext>
            </a:extLst>
          </p:cNvPr>
          <p:cNvSpPr txBox="1"/>
          <p:nvPr/>
        </p:nvSpPr>
        <p:spPr>
          <a:xfrm>
            <a:off x="8427672" y="2813526"/>
            <a:ext cx="813043" cy="369332"/>
          </a:xfrm>
          <a:prstGeom prst="rect">
            <a:avLst/>
          </a:prstGeom>
          <a:noFill/>
        </p:spPr>
        <p:txBody>
          <a:bodyPr wrap="none" rtlCol="0">
            <a:spAutoFit/>
          </a:bodyPr>
          <a:lstStyle/>
          <a:p>
            <a:r>
              <a:rPr lang="en-US" dirty="0"/>
              <a:t>|m|=1</a:t>
            </a:r>
          </a:p>
        </p:txBody>
      </p:sp>
      <p:sp>
        <p:nvSpPr>
          <p:cNvPr id="8" name="TextBox 7">
            <a:extLst>
              <a:ext uri="{FF2B5EF4-FFF2-40B4-BE49-F238E27FC236}">
                <a16:creationId xmlns:a16="http://schemas.microsoft.com/office/drawing/2014/main" id="{100F839C-1312-456A-B8A1-B650C16DBA2F}"/>
              </a:ext>
            </a:extLst>
          </p:cNvPr>
          <p:cNvSpPr txBox="1"/>
          <p:nvPr/>
        </p:nvSpPr>
        <p:spPr>
          <a:xfrm>
            <a:off x="1978549" y="1541173"/>
            <a:ext cx="813043" cy="369332"/>
          </a:xfrm>
          <a:prstGeom prst="rect">
            <a:avLst/>
          </a:prstGeom>
          <a:noFill/>
        </p:spPr>
        <p:txBody>
          <a:bodyPr wrap="none" rtlCol="0">
            <a:spAutoFit/>
          </a:bodyPr>
          <a:lstStyle/>
          <a:p>
            <a:r>
              <a:rPr lang="en-US" dirty="0"/>
              <a:t>|m|=2</a:t>
            </a:r>
          </a:p>
        </p:txBody>
      </p:sp>
      <p:sp>
        <p:nvSpPr>
          <p:cNvPr id="9" name="TextBox 8">
            <a:extLst>
              <a:ext uri="{FF2B5EF4-FFF2-40B4-BE49-F238E27FC236}">
                <a16:creationId xmlns:a16="http://schemas.microsoft.com/office/drawing/2014/main" id="{9D2A29F3-FCB4-404C-8C9A-44A1B1534569}"/>
              </a:ext>
            </a:extLst>
          </p:cNvPr>
          <p:cNvSpPr txBox="1"/>
          <p:nvPr/>
        </p:nvSpPr>
        <p:spPr>
          <a:xfrm>
            <a:off x="4742984" y="1249066"/>
            <a:ext cx="6478120" cy="1477328"/>
          </a:xfrm>
          <a:prstGeom prst="rect">
            <a:avLst/>
          </a:prstGeom>
          <a:noFill/>
        </p:spPr>
        <p:txBody>
          <a:bodyPr wrap="none" rtlCol="0">
            <a:spAutoFit/>
          </a:bodyPr>
          <a:lstStyle/>
          <a:p>
            <a:r>
              <a:rPr lang="en-US" dirty="0"/>
              <a:t>They simply rotate around Z (obvious from Z rotation matrices)</a:t>
            </a:r>
          </a:p>
          <a:p>
            <a:endParaRPr lang="en-US" dirty="0"/>
          </a:p>
          <a:p>
            <a:r>
              <a:rPr lang="en-US" dirty="0"/>
              <a:t>For what phase (phi) is Y(</a:t>
            </a:r>
            <a:r>
              <a:rPr lang="en-US" dirty="0" err="1"/>
              <a:t>theta,phi</a:t>
            </a:r>
            <a:r>
              <a:rPr lang="en-US" dirty="0"/>
              <a:t>) largest as a function of Z?</a:t>
            </a:r>
          </a:p>
          <a:p>
            <a:endParaRPr lang="en-US" dirty="0"/>
          </a:p>
          <a:p>
            <a:r>
              <a:rPr lang="en-US" dirty="0"/>
              <a:t>Minimum will always occur along that cross section, turn it into f(Z)</a:t>
            </a:r>
          </a:p>
        </p:txBody>
      </p:sp>
    </p:spTree>
    <p:extLst>
      <p:ext uri="{BB962C8B-B14F-4D97-AF65-F5344CB8AC3E}">
        <p14:creationId xmlns:p14="http://schemas.microsoft.com/office/powerpoint/2010/main" val="29849516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05B660-B418-441C-8AD1-DF8F0BE41560}"/>
              </a:ext>
            </a:extLst>
          </p:cNvPr>
          <p:cNvPicPr>
            <a:picLocks noChangeAspect="1"/>
          </p:cNvPicPr>
          <p:nvPr/>
        </p:nvPicPr>
        <p:blipFill>
          <a:blip r:embed="rId3"/>
          <a:stretch>
            <a:fillRect/>
          </a:stretch>
        </p:blipFill>
        <p:spPr>
          <a:xfrm>
            <a:off x="5377135" y="1355544"/>
            <a:ext cx="6715125" cy="4895850"/>
          </a:xfrm>
          <a:prstGeom prst="rect">
            <a:avLst/>
          </a:prstGeom>
        </p:spPr>
      </p:pic>
      <p:sp>
        <p:nvSpPr>
          <p:cNvPr id="2" name="Title 1"/>
          <p:cNvSpPr>
            <a:spLocks noGrp="1"/>
          </p:cNvSpPr>
          <p:nvPr>
            <p:ph type="title"/>
          </p:nvPr>
        </p:nvSpPr>
        <p:spPr/>
        <p:txBody>
          <a:bodyPr>
            <a:normAutofit fontScale="90000"/>
          </a:bodyPr>
          <a:lstStyle/>
          <a:p>
            <a:r>
              <a:rPr lang="en-US" dirty="0"/>
              <a:t>How to lump M’s</a:t>
            </a:r>
          </a:p>
        </p:txBody>
      </p:sp>
      <p:sp>
        <p:nvSpPr>
          <p:cNvPr id="3" name="Content Placeholder 2"/>
          <p:cNvSpPr>
            <a:spLocks noGrp="1"/>
          </p:cNvSpPr>
          <p:nvPr>
            <p:ph idx="1"/>
          </p:nvPr>
        </p:nvSpPr>
        <p:spPr>
          <a:xfrm>
            <a:off x="338327" y="1152144"/>
            <a:ext cx="6471775" cy="4608576"/>
          </a:xfrm>
        </p:spPr>
        <p:txBody>
          <a:bodyPr>
            <a:normAutofit lnSpcReduction="10000"/>
          </a:bodyPr>
          <a:lstStyle/>
          <a:p>
            <a:r>
              <a:rPr lang="en-US" dirty="0">
                <a:solidFill>
                  <a:schemeClr val="tx1"/>
                </a:solidFill>
              </a:rPr>
              <a:t>Any coefficient pair is a rotated function</a:t>
            </a:r>
          </a:p>
          <a:p>
            <a:pPr lvl="1"/>
            <a:r>
              <a:rPr lang="en-US" dirty="0"/>
              <a:t>Find worst case and make them line up</a:t>
            </a:r>
          </a:p>
          <a:p>
            <a:pPr lvl="1"/>
            <a:r>
              <a:rPr lang="en-US" dirty="0"/>
              <a:t>Preserve the norm of the pair</a:t>
            </a:r>
          </a:p>
          <a:p>
            <a:r>
              <a:rPr lang="en-US" dirty="0">
                <a:solidFill>
                  <a:schemeClr val="tx1"/>
                </a:solidFill>
              </a:rPr>
              <a:t>Repara</a:t>
            </a:r>
            <a:r>
              <a:rPr lang="en-US" dirty="0"/>
              <a:t>metrize as a function of Z</a:t>
            </a:r>
            <a:endParaRPr lang="en-US" dirty="0">
              <a:solidFill>
                <a:schemeClr val="tx1"/>
              </a:solidFill>
            </a:endParaRPr>
          </a:p>
          <a:p>
            <a:r>
              <a:rPr lang="en-US" dirty="0">
                <a:solidFill>
                  <a:schemeClr val="tx1"/>
                </a:solidFill>
              </a:rPr>
              <a:t>|M|=2</a:t>
            </a:r>
          </a:p>
          <a:p>
            <a:pPr lvl="1"/>
            <a:r>
              <a:rPr lang="en-US" dirty="0">
                <a:solidFill>
                  <a:schemeClr val="tx1"/>
                </a:solidFill>
              </a:rPr>
              <a:t>x^2+y^2+z^2 = 1 (on sphere)</a:t>
            </a:r>
          </a:p>
          <a:p>
            <a:pPr lvl="1"/>
            <a:r>
              <a:rPr lang="en-US" dirty="0" err="1">
                <a:solidFill>
                  <a:schemeClr val="tx1"/>
                </a:solidFill>
              </a:rPr>
              <a:t>xy</a:t>
            </a:r>
            <a:r>
              <a:rPr lang="en-US" dirty="0">
                <a:solidFill>
                  <a:schemeClr val="tx1"/>
                </a:solidFill>
              </a:rPr>
              <a:t> when x==y=&gt;2x</a:t>
            </a:r>
            <a:r>
              <a:rPr lang="en-US" baseline="30000" dirty="0">
                <a:solidFill>
                  <a:schemeClr val="tx1"/>
                </a:solidFill>
              </a:rPr>
              <a:t>2</a:t>
            </a:r>
            <a:r>
              <a:rPr lang="en-US" dirty="0">
                <a:solidFill>
                  <a:schemeClr val="tx1"/>
                </a:solidFill>
              </a:rPr>
              <a:t>+z</a:t>
            </a:r>
            <a:r>
              <a:rPr lang="en-US" baseline="30000" dirty="0">
                <a:solidFill>
                  <a:schemeClr val="tx1"/>
                </a:solidFill>
              </a:rPr>
              <a:t>2</a:t>
            </a:r>
            <a:r>
              <a:rPr lang="en-US" dirty="0">
                <a:solidFill>
                  <a:schemeClr val="tx1"/>
                </a:solidFill>
              </a:rPr>
              <a:t>=1=&gt;x</a:t>
            </a:r>
            <a:r>
              <a:rPr lang="en-US" baseline="30000" dirty="0">
                <a:solidFill>
                  <a:schemeClr val="tx1"/>
                </a:solidFill>
              </a:rPr>
              <a:t>2</a:t>
            </a:r>
            <a:r>
              <a:rPr lang="en-US" dirty="0">
                <a:solidFill>
                  <a:schemeClr val="tx1"/>
                </a:solidFill>
              </a:rPr>
              <a:t>=(1-z</a:t>
            </a:r>
            <a:r>
              <a:rPr lang="en-US" baseline="30000" dirty="0">
                <a:solidFill>
                  <a:schemeClr val="tx1"/>
                </a:solidFill>
              </a:rPr>
              <a:t>2</a:t>
            </a:r>
            <a:r>
              <a:rPr lang="en-US" dirty="0">
                <a:solidFill>
                  <a:schemeClr val="tx1"/>
                </a:solidFill>
              </a:rPr>
              <a:t>)/2</a:t>
            </a:r>
          </a:p>
          <a:p>
            <a:pPr lvl="2"/>
            <a:r>
              <a:rPr lang="en-US" dirty="0">
                <a:solidFill>
                  <a:schemeClr val="tx1"/>
                </a:solidFill>
              </a:rPr>
              <a:t>Just modify quadratic! This one is easy</a:t>
            </a:r>
          </a:p>
          <a:p>
            <a:r>
              <a:rPr lang="en-US" dirty="0">
                <a:solidFill>
                  <a:schemeClr val="tx1"/>
                </a:solidFill>
              </a:rPr>
              <a:t>|M|=1</a:t>
            </a:r>
          </a:p>
          <a:p>
            <a:pPr lvl="1"/>
            <a:r>
              <a:rPr lang="en-US" dirty="0" err="1">
                <a:solidFill>
                  <a:schemeClr val="tx1"/>
                </a:solidFill>
              </a:rPr>
              <a:t>xz</a:t>
            </a:r>
            <a:r>
              <a:rPr lang="en-US" dirty="0">
                <a:solidFill>
                  <a:schemeClr val="tx1"/>
                </a:solidFill>
              </a:rPr>
              <a:t> when y is 0=&gt; x</a:t>
            </a:r>
            <a:r>
              <a:rPr lang="en-US" baseline="30000" dirty="0">
                <a:solidFill>
                  <a:schemeClr val="tx1"/>
                </a:solidFill>
              </a:rPr>
              <a:t>2 </a:t>
            </a:r>
            <a:r>
              <a:rPr lang="en-US" dirty="0">
                <a:solidFill>
                  <a:schemeClr val="tx1"/>
                </a:solidFill>
              </a:rPr>
              <a:t>+z</a:t>
            </a:r>
            <a:r>
              <a:rPr lang="en-US" baseline="30000" dirty="0">
                <a:solidFill>
                  <a:schemeClr val="tx1"/>
                </a:solidFill>
              </a:rPr>
              <a:t>2</a:t>
            </a:r>
            <a:r>
              <a:rPr lang="en-US" dirty="0">
                <a:solidFill>
                  <a:schemeClr val="tx1"/>
                </a:solidFill>
              </a:rPr>
              <a:t>=1 =&gt; x=sqrt(1-z</a:t>
            </a:r>
            <a:r>
              <a:rPr lang="en-US" baseline="30000" dirty="0">
                <a:solidFill>
                  <a:schemeClr val="tx1"/>
                </a:solidFill>
              </a:rPr>
              <a:t>2</a:t>
            </a:r>
            <a:r>
              <a:rPr lang="en-US" dirty="0">
                <a:solidFill>
                  <a:schemeClr val="tx1"/>
                </a:solidFill>
              </a:rPr>
              <a:t>)</a:t>
            </a:r>
          </a:p>
          <a:p>
            <a:pPr lvl="2"/>
            <a:r>
              <a:rPr lang="en-US" dirty="0">
                <a:solidFill>
                  <a:schemeClr val="tx1"/>
                </a:solidFill>
              </a:rPr>
              <a:t>Ugh, tried to bound but not great</a:t>
            </a:r>
          </a:p>
          <a:p>
            <a:pPr lvl="2"/>
            <a:r>
              <a:rPr lang="en-US" dirty="0">
                <a:solidFill>
                  <a:schemeClr val="tx1"/>
                </a:solidFill>
              </a:rPr>
              <a:t>Just use </a:t>
            </a:r>
            <a:r>
              <a:rPr lang="en-US" dirty="0" err="1">
                <a:solidFill>
                  <a:schemeClr val="tx1"/>
                </a:solidFill>
              </a:rPr>
              <a:t>Newtons</a:t>
            </a:r>
            <a:r>
              <a:rPr lang="en-US" dirty="0">
                <a:solidFill>
                  <a:schemeClr val="tx1"/>
                </a:solidFill>
              </a:rPr>
              <a:t> method instead</a:t>
            </a:r>
          </a:p>
          <a:p>
            <a:pPr lvl="2"/>
            <a:endParaRPr lang="en-US" dirty="0">
              <a:solidFill>
                <a:schemeClr val="tx1"/>
              </a:solidFill>
            </a:endParaRPr>
          </a:p>
          <a:p>
            <a:pPr lvl="1"/>
            <a:endParaRPr lang="en-US" dirty="0">
              <a:solidFill>
                <a:schemeClr val="tx1"/>
              </a:solidFill>
            </a:endParaRPr>
          </a:p>
          <a:p>
            <a:pPr lvl="1"/>
            <a:endParaRPr lang="en-US" dirty="0">
              <a:solidFill>
                <a:schemeClr val="tx1"/>
              </a:solidFill>
            </a:endParaRPr>
          </a:p>
        </p:txBody>
      </p:sp>
    </p:spTree>
    <p:extLst>
      <p:ext uri="{BB962C8B-B14F-4D97-AF65-F5344CB8AC3E}">
        <p14:creationId xmlns:p14="http://schemas.microsoft.com/office/powerpoint/2010/main" val="40379114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A301-1266-4244-B4FF-983C0151D8A4}"/>
              </a:ext>
            </a:extLst>
          </p:cNvPr>
          <p:cNvSpPr>
            <a:spLocks noGrp="1"/>
          </p:cNvSpPr>
          <p:nvPr>
            <p:ph type="title"/>
          </p:nvPr>
        </p:nvSpPr>
        <p:spPr/>
        <p:txBody>
          <a:bodyPr>
            <a:normAutofit fontScale="90000"/>
          </a:bodyPr>
          <a:lstStyle/>
          <a:p>
            <a:r>
              <a:rPr lang="en-US" dirty="0"/>
              <a:t>Leveraging detecting the most negative value</a:t>
            </a:r>
          </a:p>
        </p:txBody>
      </p:sp>
      <p:sp>
        <p:nvSpPr>
          <p:cNvPr id="3" name="Content Placeholder 2">
            <a:extLst>
              <a:ext uri="{FF2B5EF4-FFF2-40B4-BE49-F238E27FC236}">
                <a16:creationId xmlns:a16="http://schemas.microsoft.com/office/drawing/2014/main" id="{71EEDF2A-CF22-46DD-8146-94EC5FCE36C9}"/>
              </a:ext>
            </a:extLst>
          </p:cNvPr>
          <p:cNvSpPr>
            <a:spLocks noGrp="1"/>
          </p:cNvSpPr>
          <p:nvPr>
            <p:ph idx="1"/>
          </p:nvPr>
        </p:nvSpPr>
        <p:spPr>
          <a:xfrm>
            <a:off x="338328" y="1152144"/>
            <a:ext cx="4747478" cy="4608576"/>
          </a:xfrm>
        </p:spPr>
        <p:txBody>
          <a:bodyPr/>
          <a:lstStyle/>
          <a:p>
            <a:r>
              <a:rPr lang="en-US" dirty="0"/>
              <a:t>No windowing is one extreme</a:t>
            </a:r>
          </a:p>
          <a:p>
            <a:r>
              <a:rPr lang="en-US" dirty="0"/>
              <a:t>Delta function is “peakiest” signal</a:t>
            </a:r>
          </a:p>
          <a:p>
            <a:pPr lvl="1"/>
            <a:r>
              <a:rPr lang="en-US" dirty="0"/>
              <a:t>Window so is strictly positive</a:t>
            </a:r>
          </a:p>
          <a:p>
            <a:pPr lvl="1"/>
            <a:r>
              <a:rPr lang="en-US" dirty="0"/>
              <a:t>Slight boost of linear to do this</a:t>
            </a:r>
          </a:p>
          <a:p>
            <a:r>
              <a:rPr lang="en-US" dirty="0"/>
              <a:t>Search to find window that results in non-negative projection</a:t>
            </a:r>
          </a:p>
        </p:txBody>
      </p:sp>
      <p:pic>
        <p:nvPicPr>
          <p:cNvPr id="4" name="Picture 3">
            <a:extLst>
              <a:ext uri="{FF2B5EF4-FFF2-40B4-BE49-F238E27FC236}">
                <a16:creationId xmlns:a16="http://schemas.microsoft.com/office/drawing/2014/main" id="{B5F9CDAC-C2DC-49AA-BD58-1AF076828ED8}"/>
              </a:ext>
            </a:extLst>
          </p:cNvPr>
          <p:cNvPicPr>
            <a:picLocks noChangeAspect="1"/>
          </p:cNvPicPr>
          <p:nvPr/>
        </p:nvPicPr>
        <p:blipFill>
          <a:blip r:embed="rId3"/>
          <a:stretch>
            <a:fillRect/>
          </a:stretch>
        </p:blipFill>
        <p:spPr>
          <a:xfrm>
            <a:off x="5276850" y="1307084"/>
            <a:ext cx="6915150" cy="4600575"/>
          </a:xfrm>
          <a:prstGeom prst="rect">
            <a:avLst/>
          </a:prstGeom>
        </p:spPr>
      </p:pic>
    </p:spTree>
    <p:extLst>
      <p:ext uri="{BB962C8B-B14F-4D97-AF65-F5344CB8AC3E}">
        <p14:creationId xmlns:p14="http://schemas.microsoft.com/office/powerpoint/2010/main" val="23353656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283.5"/>
  <p:tag name="ORIGINALWIDTH" val="1878.75"/>
  <p:tag name="LATEXADDIN" val="\documentclass{article}&#10;\usepackage{amsmath}&#10;\usepackage{color}&#10;\pagestyle{empty}&#10;\begin{document}&#10;&#10;\color{white}&#10;\begin{align*}&#10;L_o(\Omega) = \int_{\Omega} L_i(\vec{\omega}) V(\vec{\omega}) \cos(\vec{\omega}, \vec{n}) d\vec{\omega}&#10;\end{align*}&#10;&#10;&#10;&#10;&#10;\end{document}"/>
  <p:tag name="IGUANATEXSIZE" val="20"/>
  <p:tag name="IGUANATEXCURSOR" val="173"/>
  <p:tag name="TRANSPARENCY" val="True"/>
  <p:tag name="FILENAME" val=""/>
  <p:tag name="LATEXENGINEID" val="0"/>
  <p:tag name="TEMPFOLDER" val="c:\temp\"/>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2141.25"/>
  <p:tag name="ORIGINALWIDTH" val="3063.75"/>
  <p:tag name="LATEXADDIN" val="\documentclass{article}&#10;\usepackage{amsmath}&#10;\usepackage{color}&#10;\pagestyle{empty}&#10;\begin{document}&#10;\color{white}&#10;&#10;\begin{align*}&#10;\begin{split}&#10;\frac{d c_0(\alpha)}{d\alpha} &amp;= \sqrt{\pi} \sin(\alpha) \\&#10;\frac{d c_2(\alpha)}{d\alpha} &amp;= \sqrt{3\pi} \cos(\alpha)\sin(\alpha) \\&#10;\frac{d c_5(\alpha)}{d\alpha} &amp;= \frac{1}{8} \left(3 \sqrt{5 \pi } \sin (3 \alpha)-\sqrt{5 \pi } \sin (\alpha)\right) \\&#10;\frac{d c_{12}(\alpha)}{d\alpha} &amp;= \frac{1}{16} \left(5 \sqrt{7 \pi } \sin (4 \alpha)-2 \sqrt{7 \pi } \sin (2 \alpha)\right) \\&#10;\frac{d c_{1,3}(\alpha)}{d\alpha} &amp; = 0 \\&#10;\frac{d c_{4,5,7,8}(\alpha)}{d\alpha} &amp; = 0 \\&#10;\frac{d c_{9,10,11,13,14,15}(\alpha)}{d\alpha} &amp; = 0&#10;\end{split}&#10;\end{align*}&#10;&#10;\end{document}"/>
  <p:tag name="IGUANATEXSIZE" val="20"/>
  <p:tag name="IGUANATEXCURSOR" val="385"/>
  <p:tag name="TRANSPARENCY" val="True"/>
  <p:tag name="FILENAME" val=""/>
  <p:tag name="LATEXENGINEID" val="0"/>
  <p:tag name="TEMPFOLDER" val="c:\temp\"/>
  <p:tag name="LATEXFORMHEIGHT" val="396"/>
  <p:tag name="LATEXFORMWIDTH" val="1269"/>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267"/>
  <p:tag name="ORIGINALWIDTH" val="1101"/>
  <p:tag name="LATEXADDIN" val="\documentclass{article}&#10;\usepackage{amsmath}&#10;\usepackage{color}&#10;\pagestyle{empty}&#10;\begin{document}&#10;&#10;&#10;\color{white}&#10;&#10;\begin{equation*}&#10;I_{SH}(\vec{n}) = \sum_i \hat{l_i} Y_i(\vec{n})&#10;\end{equation*}&#10;&#10;&#10;\end{document}"/>
  <p:tag name="IGUANATEXSIZE" val="20"/>
  <p:tag name="IGUANATEXCURSOR" val="199"/>
  <p:tag name="TRANSPARENCY" val="True"/>
  <p:tag name="FILENAME" val=""/>
  <p:tag name="LATEXENGINEID" val="0"/>
  <p:tag name="TEMPFOLDER" val="c:\temp\"/>
  <p:tag name="LATEXFORMHEIGHT" val="554.25"/>
  <p:tag name="LATEXFORMWIDTH" val="1313.25"/>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270"/>
  <p:tag name="ORIGINALWIDTH" val="2441.25"/>
  <p:tag name="LATEXADDIN" val="\documentclass{article}&#10;\usepackage{amsmath}&#10;\usepackage{color}&#10;\pagestyle{empty}&#10;\begin{document}&#10;&#10;\color{white}&#10;\begin{equation*}&#10;I_{AHD}(\vec{n}) = A \sum_i a_i Y_i(\vec{n}) + \pi H \sum_i \hat{b_i}(\vec{d}) Y_i(\vec{n}) &#10;\end{equation*}&#10;&#10;\end{document}"/>
  <p:tag name="IGUANATEXSIZE" val="20"/>
  <p:tag name="IGUANATEXCURSOR" val="62"/>
  <p:tag name="TRANSPARENCY" val="True"/>
  <p:tag name="FILENAME" val=""/>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317.25"/>
  <p:tag name="ORIGINALWIDTH" val="4894.5"/>
  <p:tag name="LATEXADDIN" val="\documentclass{article}&#10;\usepackage{amsmath}&#10;\usepackage{color}&#10;&#10;\pagestyle{empty}&#10;\begin{document}&#10;&#10;\color{white}&#10;&#10;\begin{align*}&#10;\begin{split}&#10;E &amp; = \int_{\Omega} ( I_{AHD}(\vec{\omega}) - I_{SH}(\vec{\omega}) )^2 d\omega = \int_{\Omega} ( A \sum_i a_i Y_i(\vec{\omega}) + \pi H \sum_i \hat{b_i}(\vec{d}) Y_i(\vec{\omega}) - \sum_i \hat{l_i} Y_i(\vec{\omega}) )^2 d\omega&#10;\end{split}&#10;\end{align*}&#10;\end{document}"/>
  <p:tag name="IGUANATEXSIZE" val="20"/>
  <p:tag name="IGUANATEXCURSOR" val="224"/>
  <p:tag name="TRANSPARENCY" val="True"/>
  <p:tag name="FILENAME" val=""/>
  <p:tag name="LATEXENGINEID" val="0"/>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697.5"/>
  <p:tag name="ORIGINALWIDTH" val="4221.75"/>
  <p:tag name="LATEXADDIN" val="\documentclass{article}&#10;\usepackage{amsmath}&#10;\usepackage{color}&#10;\pagestyle{empty}&#10;\begin{document}&#10;\color{white}&#10;&#10;\begin{align*}&#10;\begin{split}&#10;\frac{dE}{dA} &amp; = \int_{\Omega} 2 ( A \sum_i a_i Y_i(\vec{\omega}) + \pi H \sum_i \hat{b_i}(\vec{d}) Y_i(\vec{\omega}) - \sum_i \hat{l_i} Y_i(\vec{\omega}) ) \sum_i a_i Y_i(\vec{\omega}) d\omega \\&#10;\frac{dE}{dH} &amp; = \int_{\Omega} 2 ( A \sum_i a_i Y_i(\vec{\omega}) + \pi H \sum_i \hat{b_i}(\vec{d}) Y_i(\vec{\omega}) - \sum_i \hat{l_i} Y_i(\vec{\omega}) )  \pi \sum_i \hat{b_i}(\vec{d}) Y_i(\vec{\omega}) d\omega &#10;\end{split}&#10;\end{align*}&#10;&#10;&#10;\end{document}"/>
  <p:tag name="IGUANATEXSIZE" val="20"/>
  <p:tag name="IGUANATEXCURSOR" val="63"/>
  <p:tag name="TRANSPARENCY" val="True"/>
  <p:tag name="FILENAME" val=""/>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697.5"/>
  <p:tag name="ORIGINALWIDTH" val="3004.5"/>
  <p:tag name="LATEXADDIN" val="\documentclass{article}&#10;\usepackage{amsmath}&#10;\usepackage{color}&#10;\pagestyle{empty}&#10;\begin{document}&#10;&#10;\color{white}&#10;\begin{align*}&#10;\begin{split}&#10;\frac{dE}{dA} &amp; = 2 A \sum_i a_i^2 + 2 \pi H \sum_i a_i \hat{b_i}(\vec{d}) - 2 \sum_i a_i \hat{l_i} \\&#10;\frac{dE}{dH} &amp; = 2 A \pi \sum_i a_i \hat{b_i}(\vec{d}) + 2 \pi^2 H \sum_i \hat{b_i}(\vec{d})^2 - 2 \pi \sum_i \hat{b_i}(\vec{d}) \hat{l_i} &#10;\end{split}&#10;\end{align*}&#10;&#10;&#10;&#10;&#10;\end{document}"/>
  <p:tag name="IGUANATEXSIZE" val="20"/>
  <p:tag name="IGUANATEXCURSOR" val="412"/>
  <p:tag name="TRANSPARENCY" val="True"/>
  <p:tag name="FILENAME" val=""/>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609.75"/>
  <p:tag name="ORIGINALWIDTH" val="2468.25"/>
  <p:tag name="LATEXADDIN" val="\documentclass{article}&#10;\usepackage{amsmath}&#10;\usepackage{color}&#10;\pagestyle{empty}&#10;\begin{document}&#10;&#10;\color{white}&#10;\begin{align*}&#10;\begin{split}&#10;A \sum_i a_i^2 + \pi H \sum_i a_i \hat{b_i}(\vec{d}) &amp; = \sum_i a_i \hat{l_i} \\&#10;A \pi \sum_i a_i \hat{b_i}(\vec{d}) + \pi^2 H \sum_i \hat{b_i}(\vec{d})^2 &amp; = \pi \sum_i \hat{b_i}(\vec{d}) \hat{l_i} &#10;\end{split}&#10;\end{align*}&#10;&#10;&#10;&#10;&#10;\end{document}"/>
  <p:tag name="IGUANATEXSIZE" val="20"/>
  <p:tag name="IGUANATEXCURSOR" val="368"/>
  <p:tag name="TRANSPARENCY" val="True"/>
  <p:tag name="FILENAME" val=""/>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024.5"/>
  <p:tag name="ORIGINALWIDTH" val="929.25"/>
  <p:tag name="LATEXADDIN" val="\documentclass{article}&#10;\usepackage{amsmath}&#10;\usepackage{color}&#10;\pagestyle{empty}&#10;\begin{document}&#10;&#10;\color{white}&#10;&#10;\begin{align*}&#10;a_0 &amp; = 2\sqrt{\pi} \\&#10;a_{1..n} &amp; = 0 \\&#10;\hat{b_0}(\vec{d}) &amp; = \frac{1}{2\sqrt{\pi}} \\&#10;\sum_i \hat{b_i}(\vec{d})^2 &amp; = \frac{2}{3\pi} \\&#10;\end{align*}&#10;&#10;&#10;&#10;&#10;\end{document}"/>
  <p:tag name="IGUANATEXSIZE" val="20"/>
  <p:tag name="IGUANATEXCURSOR" val="115"/>
  <p:tag name="TRANSPARENCY" val="True"/>
  <p:tag name="FILENAME" val=""/>
  <p:tag name="LATEXENGINEID" val="0"/>
  <p:tag name="TEMPFOLDER" val="c:\temp\"/>
  <p:tag name="LATEXFORMHEIGHT" val="459.75"/>
  <p:tag name="LATEXFORMWIDTH" val="865.5"/>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525.75"/>
  <p:tag name="ORIGINALWIDTH" val="1387.5"/>
  <p:tag name="LATEXADDIN" val="\documentclass{article}&#10;\usepackage{amsmath}&#10;\usepackage{color}&#10;\pagestyle{empty}&#10;\begin{document}&#10;&#10;\color{white}&#10;&#10;\begin{align*}&#10;\begin{split}&#10;4 \pi A + \pi H &amp; = 2\sqrt{\pi} \hat{l_0} \\&#10;\pi A + \frac{2 \pi}{3} H &amp; = \pi \sum_i \hat{b_i}(\vec{d})\hat{l_i} &#10;\end{split}&#10;\end{align*}&#10;&#10;&#10;&#10;\end{document}"/>
  <p:tag name="IGUANATEXSIZE" val="20"/>
  <p:tag name="IGUANATEXCURSOR" val="283"/>
  <p:tag name="TRANSPARENCY" val="True"/>
  <p:tag name="FILENAME" val=""/>
  <p:tag name="LATEXENGINEID" val="0"/>
  <p:tag name="TEMPFOLDER" val="c:\temp\"/>
  <p:tag name="LATEXFORMHEIGHT" val="459.75"/>
  <p:tag name="LATEXFORMWIDTH" val="865.5"/>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785.25"/>
  <p:tag name="ORIGINALWIDTH" val="1536.75"/>
  <p:tag name="LATEXADDIN" val="\documentclass{article}&#10;\usepackage{amsmath}&#10;\usepackage{color}&#10;\pagestyle{empty}&#10;\begin{document}&#10;&#10;\color{white}&#10;&#10;\begin{align*}&#10;\begin{split}&#10;A &amp; = \frac{4 \hat{l_0}}{5\sqrt{\pi}} - \frac{3}{5} \sum_i \hat{b_i}(\vec{d})\hat{l_i} \\&#10;H &amp; = \frac{6}{5} \left( 2 \sum_i \hat{b_i}(\vec{d})\hat{l_i} - \frac{\hat{l_0}}{\sqrt{\pi}} \right)&#10;\end{split}&#10;\end{align*}&#10;&#10;&#10;\end{document}"/>
  <p:tag name="IGUANATEXSIZE" val="20"/>
  <p:tag name="IGUANATEXCURSOR" val="359"/>
  <p:tag name="TRANSPARENCY" val="True"/>
  <p:tag name="FILENAME" val=""/>
  <p:tag name="LATEXENGINEID" val="0"/>
  <p:tag name="TEMPFOLDER" val="c:\temp\"/>
  <p:tag name="LATEXFORMHEIGHT" val="459.75"/>
  <p:tag name="LATEXFORMWIDTH" val="865.5"/>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266.25"/>
  <p:tag name="ORIGINALWIDTH" val="1138.5"/>
  <p:tag name="LATEXADDIN" val="\documentclass{article}&#10;\usepackage{amsmath}&#10;\usepackage{color}&#10;\pagestyle{empty}&#10;\begin{document}&#10;&#10;&#10;\color{white}&#10;&#10;\begin{equation*}&#10;V_{SH}(\vec{n}) = \sum_i v_i Y_i(\vec{n})&#10;\end{equation*}&#10;&#10;&#10;\end{document}"/>
  <p:tag name="IGUANATEXSIZE" val="20"/>
  <p:tag name="IGUANATEXCURSOR" val="135"/>
  <p:tag name="TRANSPARENCY" val="True"/>
  <p:tag name="FILENAME" val=""/>
  <p:tag name="LATEXENGINEID" val="0"/>
  <p:tag name="TEMPFOLDER" val="c:\temp\"/>
  <p:tag name="LATEXFORMHEIGHT" val="554.25"/>
  <p:tag name="LATEXFORMWIDTH" val="1313.25"/>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266.25"/>
  <p:tag name="ORIGINALWIDTH" val="1729.5"/>
  <p:tag name="LATEXADDIN" val="\documentclass{article}&#10;\usepackage{amsmath}&#10;\usepackage{color}&#10;\pagestyle{empty}&#10;\begin{document}&#10;&#10;\color{white}&#10;\begin{equation*}&#10;V_{cone}(S, \alpha,\vec{n}) = S \sum_i c_i(\alpha) Y_i(\vec{n})&#10;\end{equation*}&#10;&#10;\end{document}"/>
  <p:tag name="IGUANATEXSIZE" val="20"/>
  <p:tag name="IGUANATEXCURSOR" val="151"/>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317.25"/>
  <p:tag name="ORIGINALWIDTH" val="4220.25"/>
  <p:tag name="LATEXADDIN" val="\documentclass{article}&#10;\usepackage{amsmath}&#10;\usepackage{color}&#10;&#10;\pagestyle{empty}&#10;\begin{document}&#10;&#10;\color{white}&#10;&#10;\begin{align*}&#10;\begin{split}&#10;E &amp; = \int_{\Omega} ( V_{cone}(S, \alpha, \vec{\omega}) - V_{SH}(\vec{\omega}) )^2 d\omega = \int_{\Omega} ( S \sum_i c_i(\alpha)  Y_i(\vec{\omega}) - \sum_i v_i Y_i(\vec{\omega}) )^2 d\omega&#10;\end{split}&#10;\end{align*}&#10;\end{document}"/>
  <p:tag name="IGUANATEXSIZE" val="20"/>
  <p:tag name="IGUANATEXCURSOR" val="296"/>
  <p:tag name="TRANSPARENCY" val="True"/>
  <p:tag name="FILENAME" val=""/>
  <p:tag name="LATEXENGINEID" val="0"/>
  <p:tag name="TEMPFOLDER" val="c:\temp\"/>
  <p:tag name="LATEXFORMHEIGHT" val="417"/>
  <p:tag name="LATEXFORMWIDTH" val="1680.75"/>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705"/>
  <p:tag name="ORIGINALWIDTH" val="3392.25"/>
  <p:tag name="LATEXADDIN" val="\documentclass{article}&#10;\usepackage{amsmath}&#10;\usepackage{color}&#10;\pagestyle{empty}&#10;\begin{document}&#10;\color{white}&#10;&#10;\begin{align*}&#10;\begin{split}&#10;\frac{dE}{d\alpha} &amp; = \int_{\Omega} 2 ( S \sum_i c_i(\alpha)  Y_i(\vec{\omega}) - \sum_i v_i Y_i(\vec{\omega}) ) S \sum_i \frac{dc_i(\alpha)}{d\alpha} Y_i(\vec{\omega}) d\omega \\&#10;\frac{dE}{dS} &amp; = \int_{\Omega} 2 ( S \sum_i c_i(\alpha)  Y_i(\vec{\omega}) - \sum_i v_i Y_i(\vec{\omega}) ) \sum_i c_i(\alpha)  Y_i(\vec{\omega}) d\omega&#10;\end{split}&#10;\end{align*}&#10;&#10;&#10;\end{document}"/>
  <p:tag name="IGUANATEXSIZE" val="20"/>
  <p:tag name="IGUANATEXCURSOR" val="478"/>
  <p:tag name="TRANSPARENCY" val="True"/>
  <p:tag name="FILENAME" val=""/>
  <p:tag name="LATEXENGINEID" val="0"/>
  <p:tag name="TEMPFOLDER" val="c:\temp\"/>
  <p:tag name="LATEXFORMHEIGHT" val="396"/>
  <p:tag name="LATEXFORMWIDTH" val="1269"/>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705"/>
  <p:tag name="ORIGINALWIDTH" val="2380.5"/>
  <p:tag name="LATEXADDIN" val="\documentclass{article}&#10;\usepackage{amsmath}&#10;\usepackage{color}&#10;\pagestyle{empty}&#10;\begin{document}&#10;&#10;\color{white}&#10;\begin{align*}&#10;\begin{split}&#10;\frac{dE}{d\alpha} &amp; = 2 S^2 \sum_i c_i(\alpha) \frac{dc_i(\alpha)}{d\alpha}  - 2 S \sum_i v_i \frac{dc_i(\alpha)}{d\alpha} \\&#10;\frac{dE}{dS} &amp; = 2 S \sum_i c_i(\alpha)^2 - 2 \sum_i c_i(\alpha) v_i(\alpha)&#10;\end{split}&#10;\end{align*}&#10;&#10;&#10;&#10;&#10;\end{document}"/>
  <p:tag name="IGUANATEXSIZE" val="20"/>
  <p:tag name="IGUANATEXCURSOR" val="266"/>
  <p:tag name="TRANSPARENCY" val="True"/>
  <p:tag name="FILENAME" val=""/>
  <p:tag name="LATEXENGINEID" val="0"/>
  <p:tag name="TEMPFOLDER" val="c:\temp\"/>
  <p:tag name="LATEXFORMHEIGHT" val="390.75"/>
  <p:tag name="LATEXFORMWIDTH" val="1159.5"/>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690"/>
  <p:tag name="ORIGINALWIDTH" val="1759.5"/>
  <p:tag name="LATEXADDIN" val="\documentclass{article}&#10;\usepackage{amsmath}&#10;\usepackage{color}&#10;\pagestyle{empty}&#10;\begin{document}&#10;&#10;\color{white}&#10;\begin{align*}&#10;\begin{split}&#10;S \sum_i c_i(\alpha) \frac{d c_i(\alpha)}{d\alpha} &amp; = \sum_i v_i \frac{d c_i(\alpha)}{d\alpha} \\&#10;S &amp; = \frac{\sum_i v_i c_i(\alpha)}{\sum_i c_i(\alpha)^2} &#10;\end{split}&#10;\end{align*}&#10;&#10;&#10;&#10;&#10;\end{document}"/>
  <p:tag name="IGUANATEXSIZE" val="20"/>
  <p:tag name="IGUANATEXCURSOR" val="241"/>
  <p:tag name="TRANSPARENCY" val="True"/>
  <p:tag name="FILENAME" val=""/>
  <p:tag name="LATEXENGINEID" val="0"/>
  <p:tag name="TEMPFOLDER" val="c:\temp\"/>
  <p:tag name="LATEXFORMHEIGHT" val="312"/>
  <p:tag name="LATEXFORMWIDTH" val="700.5"/>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692.25"/>
  <p:tag name="ORIGINALWIDTH" val="2271.75"/>
  <p:tag name="LATEXADDIN" val="\documentclass{article}&#10;\usepackage{amsmath}&#10;\usepackage{color}&#10;\pagestyle{empty}&#10;\begin{document}&#10;&#10;\color{white}&#10;\begin{align*}&#10;\begin{split}&#10;\sum_i v_i \frac{d c_i(\alpha)}{d\alpha} &amp; =  \frac{\sum_i v_i c_i(\alpha)}{\sum_i c_i(\alpha)^2} \sum_i c_i(\alpha) \frac{d c_i(\alpha)}{d\alpha} \\&#10;S &amp; = \frac{\sum_i v_i c_i(\alpha)}{\sum_i c_i(\alpha)^2}&#10;\end{split}&#10;\end{align*}&#10;&#10;&#10;&#10;&#10;\end{document}"/>
  <p:tag name="IGUANATEXSIZE" val="20"/>
  <p:tag name="IGUANATEXCURSOR" val="292"/>
  <p:tag name="TRANSPARENCY" val="True"/>
  <p:tag name="FILENAME" val=""/>
  <p:tag name="LATEXENGINEID" val="0"/>
  <p:tag name="TEMPFOLDER" val="c:\temp\"/>
  <p:tag name="LATEXFORMHEIGHT" val="312"/>
  <p:tag name="LATEXFORMWIDTH" val="938.25"/>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608"/>
  <p:tag name="ORIGINALWIDTH" val="2682"/>
  <p:tag name="LATEXADDIN" val="\documentclass{article}&#10;\usepackage{amsmath}&#10;\usepackage{color}&#10;\pagestyle{empty}&#10;\begin{document}&#10;\color{white}&#10;&#10;\begin{align*}&#10;\begin{split}&#10;c_0(\alpha) &amp;= -\sqrt{\pi} ( -1+\cos(\alpha) ) \\&#10;c_2(\alpha) &amp;= \frac{1}{2} \sqrt{3 \pi } \sin ^2(\alpha) \\&#10;c_5(\alpha) &amp;= \frac{1}{2} \sqrt{5 \pi } \sin ^2(\alpha) \cos (\alpha) \\&#10;c_{12}(\alpha) &amp;= \frac{1}{16} \sqrt{7 \pi } \sin ^2(\alpha) (5 \cos (2 \alpha)+3) \\&#10;c_{1,3}(\alpha) &amp; = 0 \\&#10;c_{4,5,7,8}(\alpha) &amp; = 0 \\&#10;c_{9,10,11,13,14,15}(\alpha) &amp; = 0&#10;\end{split}&#10;\end{align*}&#10;&#10;&#10;\end{document}"/>
  <p:tag name="IGUANATEXSIZE" val="20"/>
  <p:tag name="IGUANATEXCURSOR" val="386"/>
  <p:tag name="TRANSPARENCY" val="True"/>
  <p:tag name="FILENAME" val=""/>
  <p:tag name="LATEXENGINEID" val="0"/>
  <p:tag name="TEMPFOLDER" val="c:\temp\"/>
  <p:tag name="LATEXFORMHEIGHT" val="396"/>
  <p:tag name="LATEXFORMWIDTH" val="1269"/>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outure"/>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28037</TotalTime>
  <Words>10728</Words>
  <Application>Microsoft Office PowerPoint</Application>
  <PresentationFormat>Widescreen</PresentationFormat>
  <Paragraphs>949</Paragraphs>
  <Slides>112</Slides>
  <Notes>106</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112</vt:i4>
      </vt:variant>
    </vt:vector>
  </HeadingPairs>
  <TitlesOfParts>
    <vt:vector size="124" baseType="lpstr">
      <vt:lpstr>Arial</vt:lpstr>
      <vt:lpstr>Couture</vt:lpstr>
      <vt:lpstr>Calibri Light</vt:lpstr>
      <vt:lpstr>Cambria Math</vt:lpstr>
      <vt:lpstr>Consolas</vt:lpstr>
      <vt:lpstr>Century Gothic</vt:lpstr>
      <vt:lpstr>Calibri</vt:lpstr>
      <vt:lpstr>Wingdings</vt:lpstr>
      <vt:lpstr>Office Theme</vt:lpstr>
      <vt:lpstr>Custom Design</vt:lpstr>
      <vt:lpstr>Document</vt:lpstr>
      <vt:lpstr>Equation</vt:lpstr>
      <vt:lpstr>Precomputed Lighting IN</vt:lpstr>
      <vt:lpstr>Acknowledgements</vt:lpstr>
      <vt:lpstr>PowerPoint Presentation</vt:lpstr>
      <vt:lpstr>PowerPoint Presentation</vt:lpstr>
      <vt:lpstr>HIGH LEVEL OVERVIEW</vt:lpstr>
      <vt:lpstr>INDIRECT LIGHTING</vt:lpstr>
      <vt:lpstr>Lightmapped geometry</vt:lpstr>
      <vt:lpstr>STATIC probe lit geometry</vt:lpstr>
      <vt:lpstr>Dynamic probe Lit Geometry</vt:lpstr>
      <vt:lpstr>STRUCTURAL GEOMETRY</vt:lpstr>
      <vt:lpstr>EveryTHING ELSE</vt:lpstr>
      <vt:lpstr>Typical PROBE LIGHTING</vt:lpstr>
      <vt:lpstr>WHAT WE WANT</vt:lpstr>
      <vt:lpstr>DECOUPLE</vt:lpstr>
      <vt:lpstr>DECOUPLE</vt:lpstr>
      <vt:lpstr>VISIBILITY</vt:lpstr>
      <vt:lpstr>VISIBILITY</vt:lpstr>
      <vt:lpstr>VISIBILITY</vt:lpstr>
      <vt:lpstr>BAKING Visibility </vt:lpstr>
      <vt:lpstr>Self visIBILITY no inpaint no blur</vt:lpstr>
      <vt:lpstr>Self visIBILITY inpaint and blur</vt:lpstr>
      <vt:lpstr>Other Self visIBILITY issues</vt:lpstr>
      <vt:lpstr>Fitting cone</vt:lpstr>
      <vt:lpstr>Fitting cone</vt:lpstr>
      <vt:lpstr>SELF VISIBILITY</vt:lpstr>
      <vt:lpstr>LIGHTING</vt:lpstr>
      <vt:lpstr>DETERMINING SAMPLING POSITIONS</vt:lpstr>
      <vt:lpstr>INTERPOLATING the LIGHTING</vt:lpstr>
      <vt:lpstr>Single PROBE</vt:lpstr>
      <vt:lpstr>1D Interpolation</vt:lpstr>
      <vt:lpstr>2d Interpolation</vt:lpstr>
      <vt:lpstr>3d Interpolation</vt:lpstr>
      <vt:lpstr>InterpolatiNG the lighting</vt:lpstr>
      <vt:lpstr>SINGLE PROBE</vt:lpstr>
      <vt:lpstr>MULTIPLE PROBES</vt:lpstr>
      <vt:lpstr>SINGLE PROBE</vt:lpstr>
      <vt:lpstr>RUNTIME PART</vt:lpstr>
      <vt:lpstr>TRICKY BIT</vt:lpstr>
      <vt:lpstr>SH MULTIPLICATION</vt:lpstr>
      <vt:lpstr>No Self VisIBILITY</vt:lpstr>
      <vt:lpstr>DC Visibility TIMES Light</vt:lpstr>
      <vt:lpstr>Linear Vis Multiply</vt:lpstr>
      <vt:lpstr>Full DC product Linear rest</vt:lpstr>
      <vt:lpstr>Full Product</vt:lpstr>
      <vt:lpstr>GCN NOTE</vt:lpstr>
      <vt:lpstr>LIGHTING</vt:lpstr>
      <vt:lpstr>LIGHT GRID</vt:lpstr>
      <vt:lpstr>LIGHT GRID</vt:lpstr>
      <vt:lpstr>LIGHT GRID</vt:lpstr>
      <vt:lpstr>LIGHT GRID</vt:lpstr>
      <vt:lpstr>Light GRID</vt:lpstr>
      <vt:lpstr>LIGHT GRID</vt:lpstr>
      <vt:lpstr>Tetrahedral Mesh</vt:lpstr>
      <vt:lpstr>LIGHT GRID</vt:lpstr>
      <vt:lpstr>LIGHT GRID VISIBILITY</vt:lpstr>
      <vt:lpstr>GENERATING VISIBILITY</vt:lpstr>
      <vt:lpstr>GENERATING VISIBILITY</vt:lpstr>
      <vt:lpstr>LIGHT GRID VISIBILITY</vt:lpstr>
      <vt:lpstr>ACCESSING VISIBILITY DATA</vt:lpstr>
      <vt:lpstr>LIGHT GRID RUNTIME</vt:lpstr>
      <vt:lpstr>LIGHT GRID RUNTIME</vt:lpstr>
      <vt:lpstr>Baking</vt:lpstr>
      <vt:lpstr>General baking</vt:lpstr>
      <vt:lpstr>Hemispherical 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PROJECTION FROM SH to AHD</vt:lpstr>
      <vt:lpstr>LEAST SQUARES SH TO AHD</vt:lpstr>
      <vt:lpstr>AHD projection</vt:lpstr>
      <vt:lpstr>AHD projection</vt:lpstr>
      <vt:lpstr>AHD projection</vt:lpstr>
      <vt:lpstr>AHD projection</vt:lpstr>
      <vt:lpstr>AHD projection</vt:lpstr>
      <vt:lpstr>AHD Projection</vt:lpstr>
      <vt:lpstr>AHD Projection tough case</vt:lpstr>
      <vt:lpstr>AHD Projection tough case</vt:lpstr>
      <vt:lpstr>Spherical Harmonics Interlude</vt:lpstr>
      <vt:lpstr>Spherical Harmonics</vt:lpstr>
      <vt:lpstr>Spherical Harmonics</vt:lpstr>
      <vt:lpstr>Spherical Harmonics</vt:lpstr>
      <vt:lpstr>Spherical Harmonics</vt:lpstr>
      <vt:lpstr>Zonal Harmonics</vt:lpstr>
      <vt:lpstr>Ringing SH</vt:lpstr>
      <vt:lpstr>Windowing</vt:lpstr>
      <vt:lpstr>Results Old</vt:lpstr>
      <vt:lpstr>Results New</vt:lpstr>
      <vt:lpstr>Insights</vt:lpstr>
      <vt:lpstr>What about non-ZH?</vt:lpstr>
      <vt:lpstr>What about non-ZH</vt:lpstr>
      <vt:lpstr>How to lump M’s</vt:lpstr>
      <vt:lpstr>Leveraging detecting the most negative value</vt:lpstr>
      <vt:lpstr>What could be improved?</vt:lpstr>
      <vt:lpstr>Results Old</vt:lpstr>
      <vt:lpstr>Results New</vt:lpstr>
      <vt:lpstr>Results Old</vt:lpstr>
      <vt:lpstr>Results New</vt:lpstr>
      <vt:lpstr>Baking for decoupled lighting</vt:lpstr>
      <vt:lpstr>Static geo sample selection</vt:lpstr>
      <vt:lpstr>Static geo sample selection</vt:lpstr>
      <vt:lpstr>StatIC GEO Solve</vt:lpstr>
      <vt:lpstr>BAKING LIGHT GRID</vt:lpstr>
      <vt:lpstr>CONCLUSIONS</vt:lpstr>
      <vt:lpstr>References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Smith</dc:creator>
  <cp:lastModifiedBy>Sloan, Peter-Pike</cp:lastModifiedBy>
  <cp:revision>637</cp:revision>
  <dcterms:created xsi:type="dcterms:W3CDTF">2016-08-23T22:59:14Z</dcterms:created>
  <dcterms:modified xsi:type="dcterms:W3CDTF">2017-08-08T18:59:38Z</dcterms:modified>
</cp:coreProperties>
</file>