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9" r:id="rId3"/>
    <p:sldId id="377" r:id="rId4"/>
    <p:sldId id="397" r:id="rId5"/>
    <p:sldId id="315" r:id="rId6"/>
    <p:sldId id="378" r:id="rId7"/>
    <p:sldId id="318" r:id="rId8"/>
    <p:sldId id="319" r:id="rId9"/>
    <p:sldId id="398" r:id="rId10"/>
    <p:sldId id="332" r:id="rId11"/>
    <p:sldId id="376" r:id="rId12"/>
    <p:sldId id="326" r:id="rId13"/>
    <p:sldId id="352" r:id="rId14"/>
    <p:sldId id="324" r:id="rId15"/>
    <p:sldId id="321" r:id="rId16"/>
    <p:sldId id="392" r:id="rId17"/>
    <p:sldId id="327" r:id="rId18"/>
    <p:sldId id="393" r:id="rId19"/>
    <p:sldId id="396" r:id="rId20"/>
    <p:sldId id="329" r:id="rId21"/>
    <p:sldId id="328" r:id="rId22"/>
    <p:sldId id="283" r:id="rId23"/>
    <p:sldId id="273" r:id="rId24"/>
    <p:sldId id="372" r:id="rId25"/>
    <p:sldId id="374" r:id="rId26"/>
    <p:sldId id="373" r:id="rId27"/>
    <p:sldId id="375" r:id="rId28"/>
    <p:sldId id="334" r:id="rId29"/>
    <p:sldId id="400" r:id="rId30"/>
    <p:sldId id="401" r:id="rId31"/>
    <p:sldId id="402" r:id="rId32"/>
    <p:sldId id="403" r:id="rId33"/>
    <p:sldId id="404" r:id="rId34"/>
    <p:sldId id="405" r:id="rId35"/>
    <p:sldId id="406" r:id="rId36"/>
    <p:sldId id="407" r:id="rId37"/>
    <p:sldId id="408" r:id="rId38"/>
    <p:sldId id="394" r:id="rId39"/>
    <p:sldId id="290" r:id="rId40"/>
    <p:sldId id="291" r:id="rId41"/>
    <p:sldId id="354" r:id="rId42"/>
    <p:sldId id="355" r:id="rId43"/>
    <p:sldId id="292" r:id="rId44"/>
    <p:sldId id="399" r:id="rId45"/>
    <p:sldId id="391" r:id="rId46"/>
    <p:sldId id="262" r:id="rId47"/>
  </p:sldIdLst>
  <p:sldSz cx="12192000" cy="6858000"/>
  <p:notesSz cx="6858000" cy="9144000"/>
  <p:embeddedFontLst>
    <p:embeddedFont>
      <p:font typeface="EurostileExtReg" panose="020B0604020202020204" charset="0"/>
      <p:regular r:id="rId49"/>
    </p:embeddedFont>
    <p:embeddedFont>
      <p:font typeface="Verdana" panose="020B060403050404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ago Sousa" initials="TS"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76446" autoAdjust="0"/>
  </p:normalViewPr>
  <p:slideViewPr>
    <p:cSldViewPr>
      <p:cViewPr varScale="1">
        <p:scale>
          <a:sx n="127" d="100"/>
          <a:sy n="127" d="100"/>
        </p:scale>
        <p:origin x="-1626"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7-15T03:00:35.714" idx="4">
    <p:pos x="6160" y="3153"/>
    <p:text>Atlas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C4BCD-198A-41EB-AF92-A71F7A0783B8}" type="datetimeFigureOut">
              <a:rPr lang="en-US" smtClean="0"/>
              <a:t>8/1/2016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B71D1-AEC0-400C-9D4A-AA025C680C84}" type="slidenum">
              <a:rPr lang="en-US" smtClean="0"/>
              <a:t>‹#›</a:t>
            </a:fld>
            <a:endParaRPr lang="en-US"/>
          </a:p>
        </p:txBody>
      </p:sp>
    </p:spTree>
    <p:extLst>
      <p:ext uri="{BB962C8B-B14F-4D97-AF65-F5344CB8AC3E}">
        <p14:creationId xmlns:p14="http://schemas.microsoft.com/office/powerpoint/2010/main" val="129174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Hi</a:t>
            </a:r>
            <a:r>
              <a:rPr lang="en-US" baseline="0" dirty="0" smtClean="0"/>
              <a:t> everyone</a:t>
            </a:r>
          </a:p>
          <a:p>
            <a:endParaRPr lang="en-US" baseline="0" dirty="0" smtClean="0"/>
          </a:p>
          <a:p>
            <a:r>
              <a:rPr lang="en-US" baseline="0" dirty="0" smtClean="0"/>
              <a:t>I’m Tiago Sousa, Lead Renderer Programmer at id Software – and my (very French) colleague and co-speaker is Jean </a:t>
            </a:r>
            <a:r>
              <a:rPr lang="en-US" baseline="0" dirty="0" err="1" smtClean="0"/>
              <a:t>Geffroy</a:t>
            </a:r>
            <a:r>
              <a:rPr lang="en-US" baseline="0" dirty="0" smtClean="0"/>
              <a:t>, Senior Engine Programmer at id.</a:t>
            </a:r>
          </a:p>
          <a:p>
            <a:pPr marL="0" indent="0">
              <a:buFontTx/>
              <a:buNone/>
            </a:pPr>
            <a:endParaRPr lang="en-US" baseline="0" dirty="0" smtClean="0"/>
          </a:p>
          <a:p>
            <a:pPr marL="0" indent="0">
              <a:buFontTx/>
              <a:buNone/>
            </a:pPr>
            <a:r>
              <a:rPr lang="en-US" baseline="0" dirty="0" smtClean="0"/>
              <a:t>Lets begin !</a:t>
            </a:r>
          </a:p>
          <a:p>
            <a:pPr marL="0" indent="0">
              <a:buFontTx/>
              <a:buNone/>
            </a:pPr>
            <a:endParaRPr lang="en-US" baseline="0" dirty="0" smtClean="0"/>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391B71D1-AEC0-400C-9D4A-AA025C680C84}" type="slidenum">
              <a:rPr lang="en-US" smtClean="0"/>
              <a:t>1</a:t>
            </a:fld>
            <a:endParaRPr lang="en-US"/>
          </a:p>
        </p:txBody>
      </p:sp>
    </p:spTree>
    <p:extLst>
      <p:ext uri="{BB962C8B-B14F-4D97-AF65-F5344CB8AC3E}">
        <p14:creationId xmlns:p14="http://schemas.microsoft.com/office/powerpoint/2010/main" val="96899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Some math recap</a:t>
            </a:r>
          </a:p>
          <a:p>
            <a:endParaRPr lang="en-US" sz="1200" kern="1200" dirty="0" smtClean="0">
              <a:solidFill>
                <a:schemeClr val="tx1"/>
              </a:solidFill>
              <a:latin typeface="+mn-lt"/>
              <a:ea typeface="+mn-ea"/>
              <a:cs typeface="+mn-cs"/>
            </a:endParaRPr>
          </a:p>
          <a:p>
            <a:r>
              <a:rPr lang="en-US" dirty="0" smtClean="0"/>
              <a:t>Relevant</a:t>
            </a:r>
            <a:r>
              <a:rPr lang="en-US" baseline="0" dirty="0" smtClean="0"/>
              <a:t> to mention: </a:t>
            </a:r>
            <a:r>
              <a:rPr lang="en-US" dirty="0" smtClean="0"/>
              <a:t>we don’t concatenate scale and bias into matrix, as we rely</a:t>
            </a:r>
            <a:r>
              <a:rPr lang="en-US" baseline="0" dirty="0" smtClean="0"/>
              <a:t> on normalized </a:t>
            </a:r>
            <a:r>
              <a:rPr lang="en-US" baseline="0" dirty="0" err="1" smtClean="0"/>
              <a:t>uv</a:t>
            </a:r>
            <a:r>
              <a:rPr lang="en-US" baseline="0" dirty="0" smtClean="0"/>
              <a:t> coordinates for fragment clipping</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91B71D1-AEC0-400C-9D4A-AA025C680C84}" type="slidenum">
              <a:rPr lang="en-US" smtClean="0"/>
              <a:t>11</a:t>
            </a:fld>
            <a:endParaRPr lang="en-US"/>
          </a:p>
        </p:txBody>
      </p:sp>
    </p:spTree>
    <p:extLst>
      <p:ext uri="{BB962C8B-B14F-4D97-AF65-F5344CB8AC3E}">
        <p14:creationId xmlns:p14="http://schemas.microsoft.com/office/powerpoint/2010/main" val="189914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Limited to 4k per view frustum</a:t>
            </a:r>
          </a:p>
          <a:p>
            <a:pPr lvl="1"/>
            <a:r>
              <a:rPr lang="en-US" dirty="0" err="1" smtClean="0"/>
              <a:t>Lodding</a:t>
            </a:r>
            <a:endParaRPr lang="en-US" dirty="0" smtClean="0"/>
          </a:p>
          <a:p>
            <a:pPr lvl="2"/>
            <a:r>
              <a:rPr lang="en-US" dirty="0" smtClean="0"/>
              <a:t>Art setups max view distance</a:t>
            </a:r>
          </a:p>
          <a:p>
            <a:pPr lvl="2"/>
            <a:r>
              <a:rPr lang="en-US" dirty="0" smtClean="0"/>
              <a:t>Quality settings affect view distance as well</a:t>
            </a:r>
          </a:p>
          <a:p>
            <a:pPr lvl="1"/>
            <a:r>
              <a:rPr lang="en-US" dirty="0" smtClean="0"/>
              <a:t>Works on non-deformable geometry</a:t>
            </a:r>
          </a:p>
          <a:p>
            <a:pPr lvl="2"/>
            <a:r>
              <a:rPr lang="en-US" dirty="0" smtClean="0"/>
              <a:t>Apply object transformation to decal</a:t>
            </a:r>
          </a:p>
          <a:p>
            <a:pPr lvl="1"/>
            <a:endParaRPr lang="en-US" dirty="0" smtClean="0"/>
          </a:p>
        </p:txBody>
      </p:sp>
      <p:sp>
        <p:nvSpPr>
          <p:cNvPr id="4" name="Slide Number Placeholder 3"/>
          <p:cNvSpPr>
            <a:spLocks noGrp="1"/>
          </p:cNvSpPr>
          <p:nvPr>
            <p:ph type="sldNum" sz="quarter" idx="10"/>
          </p:nvPr>
        </p:nvSpPr>
        <p:spPr/>
        <p:txBody>
          <a:bodyPr/>
          <a:lstStyle/>
          <a:p>
            <a:fld id="{391B71D1-AEC0-400C-9D4A-AA025C680C84}" type="slidenum">
              <a:rPr lang="en-US" smtClean="0"/>
              <a:t>12</a:t>
            </a:fld>
            <a:endParaRPr lang="en-US"/>
          </a:p>
        </p:txBody>
      </p:sp>
    </p:spTree>
    <p:extLst>
      <p:ext uri="{BB962C8B-B14F-4D97-AF65-F5344CB8AC3E}">
        <p14:creationId xmlns:p14="http://schemas.microsoft.com/office/powerpoint/2010/main" val="208155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results</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13</a:t>
            </a:fld>
            <a:endParaRPr lang="en-US"/>
          </a:p>
        </p:txBody>
      </p:sp>
    </p:spTree>
    <p:extLst>
      <p:ext uri="{BB962C8B-B14F-4D97-AF65-F5344CB8AC3E}">
        <p14:creationId xmlns:p14="http://schemas.microsoft.com/office/powerpoint/2010/main" val="208155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results – this type of details</a:t>
            </a:r>
            <a:r>
              <a:rPr lang="en-US" baseline="0" dirty="0" smtClean="0"/>
              <a:t> are usually approximated in a relatively brute force way with multiple layers (per </a:t>
            </a:r>
            <a:r>
              <a:rPr lang="en-US" baseline="0" dirty="0" err="1" smtClean="0"/>
              <a:t>drawcall</a:t>
            </a:r>
            <a:r>
              <a:rPr lang="en-US" baseline="0" dirty="0" smtClean="0"/>
              <a:t>), on our case the cost is proportional to screen coverage</a:t>
            </a:r>
            <a:endParaRPr lang="en-US"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14</a:t>
            </a:fld>
            <a:endParaRPr lang="en-US"/>
          </a:p>
        </p:txBody>
      </p:sp>
    </p:spTree>
    <p:extLst>
      <p:ext uri="{BB962C8B-B14F-4D97-AF65-F5344CB8AC3E}">
        <p14:creationId xmlns:p14="http://schemas.microsoft.com/office/powerpoint/2010/main" val="248214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Glass is another good example: the</a:t>
            </a:r>
            <a:r>
              <a:rPr lang="en-US" baseline="0" dirty="0" smtClean="0"/>
              <a:t> haze / condensation / blood – is all decaling modifying surface properties.</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15</a:t>
            </a:fld>
            <a:endParaRPr lang="en-US"/>
          </a:p>
        </p:txBody>
      </p:sp>
    </p:spTree>
    <p:extLst>
      <p:ext uri="{BB962C8B-B14F-4D97-AF65-F5344CB8AC3E}">
        <p14:creationId xmlns:p14="http://schemas.microsoft.com/office/powerpoint/2010/main" val="1899149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16</a:t>
            </a:fld>
            <a:endParaRPr lang="en-US"/>
          </a:p>
        </p:txBody>
      </p:sp>
    </p:spTree>
    <p:extLst>
      <p:ext uri="{BB962C8B-B14F-4D97-AF65-F5344CB8AC3E}">
        <p14:creationId xmlns:p14="http://schemas.microsoft.com/office/powerpoint/2010/main" val="4225549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17</a:t>
            </a:fld>
            <a:endParaRPr lang="en-US"/>
          </a:p>
        </p:txBody>
      </p:sp>
    </p:spTree>
    <p:extLst>
      <p:ext uri="{BB962C8B-B14F-4D97-AF65-F5344CB8AC3E}">
        <p14:creationId xmlns:p14="http://schemas.microsoft.com/office/powerpoint/2010/main" val="2043909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Shadows are cached ahead of time into an Atlas</a:t>
            </a:r>
          </a:p>
          <a:p>
            <a:pPr lvl="2"/>
            <a:r>
              <a:rPr lang="en-US" dirty="0" smtClean="0"/>
              <a:t>PC: 8k x 8k atlas ( high spec ), 32 bit </a:t>
            </a:r>
          </a:p>
          <a:p>
            <a:pPr lvl="2"/>
            <a:r>
              <a:rPr lang="en-US" dirty="0" smtClean="0"/>
              <a:t>Consoles: 8k x 4k, 16 bit</a:t>
            </a:r>
          </a:p>
          <a:p>
            <a:pPr lvl="1"/>
            <a:r>
              <a:rPr lang="en-US" dirty="0" smtClean="0"/>
              <a:t>Variable resolution based on distance</a:t>
            </a:r>
          </a:p>
          <a:p>
            <a:pPr lvl="1"/>
            <a:r>
              <a:rPr lang="en-US" dirty="0" smtClean="0"/>
              <a:t>Time slicing also based on distance</a:t>
            </a:r>
          </a:p>
          <a:p>
            <a:pPr lvl="1"/>
            <a:r>
              <a:rPr lang="en-US" dirty="0" smtClean="0"/>
              <a:t>Optimized mesh for static geometry</a:t>
            </a:r>
          </a:p>
          <a:p>
            <a:pPr lvl="1"/>
            <a:r>
              <a:rPr lang="en-US" dirty="0" smtClean="0"/>
              <a:t>Light mostly static ? </a:t>
            </a:r>
          </a:p>
          <a:p>
            <a:pPr lvl="2"/>
            <a:r>
              <a:rPr lang="en-US" dirty="0" smtClean="0"/>
              <a:t>Cache static geometry shadow map</a:t>
            </a:r>
          </a:p>
          <a:p>
            <a:pPr lvl="2"/>
            <a:r>
              <a:rPr lang="en-US" dirty="0" smtClean="0"/>
              <a:t>No updates ? Ship it</a:t>
            </a:r>
          </a:p>
          <a:p>
            <a:pPr lvl="2"/>
            <a:r>
              <a:rPr lang="en-US" dirty="0" smtClean="0"/>
              <a:t>Updates ? Composite dynamic geometry with cached result</a:t>
            </a:r>
          </a:p>
          <a:p>
            <a:pPr lvl="1"/>
            <a:r>
              <a:rPr lang="en-US" dirty="0" smtClean="0"/>
              <a:t>Art setup and quality settings affects all</a:t>
            </a:r>
          </a:p>
          <a:p>
            <a:pPr lvl="2"/>
            <a:r>
              <a:rPr lang="en-US" dirty="0" smtClean="0"/>
              <a:t>Resolution, time </a:t>
            </a:r>
            <a:r>
              <a:rPr lang="en-US" dirty="0" err="1" smtClean="0"/>
              <a:t>sliccing</a:t>
            </a:r>
            <a:r>
              <a:rPr lang="en-US" dirty="0" smtClean="0"/>
              <a:t>, </a:t>
            </a:r>
            <a:r>
              <a:rPr lang="en-US" dirty="0" err="1" smtClean="0"/>
              <a:t>etc</a:t>
            </a:r>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391B71D1-AEC0-400C-9D4A-AA025C680C84}" type="slidenum">
              <a:rPr lang="en-US" smtClean="0"/>
              <a:t>18</a:t>
            </a:fld>
            <a:endParaRPr lang="en-US"/>
          </a:p>
        </p:txBody>
      </p:sp>
    </p:spTree>
    <p:extLst>
      <p:ext uri="{BB962C8B-B14F-4D97-AF65-F5344CB8AC3E}">
        <p14:creationId xmlns:p14="http://schemas.microsoft.com/office/powerpoint/2010/main" val="3445013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Index into shadow frustum projection matrix</a:t>
            </a:r>
          </a:p>
          <a:p>
            <a:pPr lvl="2"/>
            <a:r>
              <a:rPr lang="en-US" dirty="0" smtClean="0"/>
              <a:t>Then scale / bias into atlas</a:t>
            </a:r>
          </a:p>
          <a:p>
            <a:pPr lvl="1"/>
            <a:r>
              <a:rPr lang="en-US" dirty="0" smtClean="0"/>
              <a:t>Same PCF lookup code for all light types</a:t>
            </a:r>
          </a:p>
          <a:p>
            <a:pPr lvl="2"/>
            <a:r>
              <a:rPr lang="en-US" dirty="0" smtClean="0"/>
              <a:t>Less VGPR pressure</a:t>
            </a:r>
          </a:p>
          <a:p>
            <a:pPr lvl="1"/>
            <a:r>
              <a:rPr lang="en-US" dirty="0" smtClean="0"/>
              <a:t>This includes directional lights cascades</a:t>
            </a:r>
          </a:p>
          <a:p>
            <a:pPr lvl="2"/>
            <a:r>
              <a:rPr lang="en-US" dirty="0" smtClean="0"/>
              <a:t>Dither used between cascades </a:t>
            </a:r>
          </a:p>
          <a:p>
            <a:pPr lvl="2"/>
            <a:r>
              <a:rPr lang="en-US" dirty="0" smtClean="0"/>
              <a:t>Single cascade lookup  </a:t>
            </a:r>
          </a:p>
          <a:p>
            <a:pPr lvl="1"/>
            <a:r>
              <a:rPr lang="en-US" dirty="0" smtClean="0"/>
              <a:t>Attempted VSM and derivatives</a:t>
            </a:r>
          </a:p>
          <a:p>
            <a:pPr lvl="2"/>
            <a:r>
              <a:rPr lang="en-US" dirty="0" smtClean="0"/>
              <a:t>All with several artefacts</a:t>
            </a:r>
          </a:p>
          <a:p>
            <a:pPr lvl="2"/>
            <a:r>
              <a:rPr lang="en-US" dirty="0" smtClean="0"/>
              <a:t>Conceptually has good potential for Forward</a:t>
            </a:r>
          </a:p>
          <a:p>
            <a:pPr lvl="3"/>
            <a:r>
              <a:rPr lang="en-US" dirty="0" err="1" smtClean="0"/>
              <a:t>Eg</a:t>
            </a:r>
            <a:r>
              <a:rPr lang="en-US" dirty="0" smtClean="0"/>
              <a:t>. decouple filtering frequency from rasterization</a:t>
            </a:r>
          </a:p>
        </p:txBody>
      </p:sp>
      <p:sp>
        <p:nvSpPr>
          <p:cNvPr id="4" name="Slide Number Placeholder 3"/>
          <p:cNvSpPr>
            <a:spLocks noGrp="1"/>
          </p:cNvSpPr>
          <p:nvPr>
            <p:ph type="sldNum" sz="quarter" idx="10"/>
          </p:nvPr>
        </p:nvSpPr>
        <p:spPr/>
        <p:txBody>
          <a:bodyPr/>
          <a:lstStyle/>
          <a:p>
            <a:fld id="{391B71D1-AEC0-400C-9D4A-AA025C680C84}" type="slidenum">
              <a:rPr lang="en-US" smtClean="0"/>
              <a:t>19</a:t>
            </a:fld>
            <a:endParaRPr lang="en-US"/>
          </a:p>
        </p:txBody>
      </p:sp>
    </p:spTree>
    <p:extLst>
      <p:ext uri="{BB962C8B-B14F-4D97-AF65-F5344CB8AC3E}">
        <p14:creationId xmlns:p14="http://schemas.microsoft.com/office/powerpoint/2010/main" val="235233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First person arms self-shadows.</a:t>
            </a:r>
          </a:p>
          <a:p>
            <a:pPr lvl="2"/>
            <a:r>
              <a:rPr lang="en-US" dirty="0" smtClean="0"/>
              <a:t>Dedicated atlas portion.</a:t>
            </a:r>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20</a:t>
            </a:fld>
            <a:endParaRPr lang="en-US"/>
          </a:p>
        </p:txBody>
      </p:sp>
    </p:spTree>
    <p:extLst>
      <p:ext uri="{BB962C8B-B14F-4D97-AF65-F5344CB8AC3E}">
        <p14:creationId xmlns:p14="http://schemas.microsoft.com/office/powerpoint/2010/main" val="344501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In the latest id Tech iteration, there was a big amount of updates/changes. But, for today, our focus is Rendering of course. </a:t>
            </a:r>
          </a:p>
          <a:p>
            <a:endParaRPr lang="en-US" baseline="0" dirty="0" smtClean="0"/>
          </a:p>
          <a:p>
            <a:r>
              <a:rPr lang="en-US" baseline="0" dirty="0" smtClean="0"/>
              <a:t>For sake of time, we will focus on couple interesting topics, albeit there are many areas that were updated.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main goal, was from the start 60hz at 1080p across all platforms, all this while aiming at a high quality visual bar.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this new iteration and given our relatively short development time, we had to pick our fights careful, has there was a substantial catchup </a:t>
            </a:r>
            <a:r>
              <a:rPr lang="en-US" baseline="0" dirty="0" err="1" smtClean="0"/>
              <a:t>todo</a:t>
            </a:r>
            <a:r>
              <a:rPr lang="en-US" baseline="0" dirty="0" smtClean="0"/>
              <a:t>, we tried as much as possible mitigate potential time consuming work – </a:t>
            </a:r>
            <a:r>
              <a:rPr lang="en-US" baseline="0" dirty="0" err="1" smtClean="0"/>
              <a:t>tl;dr</a:t>
            </a:r>
            <a:r>
              <a:rPr lang="en-US" baseline="0" dirty="0" smtClean="0"/>
              <a:t> keep it simple.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thing I’m particularly happy, is that we have a fairly minimal amount of </a:t>
            </a:r>
            <a:r>
              <a:rPr lang="en-US" baseline="0" dirty="0" err="1" smtClean="0"/>
              <a:t>shaders</a:t>
            </a:r>
            <a:r>
              <a:rPr lang="en-US" baseline="0" dirty="0" smtClean="0"/>
              <a:t> due to careful design. About 100 unique </a:t>
            </a:r>
            <a:r>
              <a:rPr lang="en-US" baseline="0" dirty="0" err="1" smtClean="0"/>
              <a:t>shaders</a:t>
            </a:r>
            <a:r>
              <a:rPr lang="en-US" baseline="0" dirty="0" smtClean="0"/>
              <a:t>. Could actually be less if some tidy 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Other very important goal was where could we help art doing their job, how to save their precious time and where could we speedup their workflow;</a:t>
            </a:r>
          </a:p>
          <a:p>
            <a:pPr marL="0" indent="0">
              <a:buFontTx/>
              <a:buNone/>
            </a:pPr>
            <a:endParaRPr lang="en-US" baseline="0" dirty="0" smtClean="0"/>
          </a:p>
          <a:p>
            <a:pPr marL="0" indent="0">
              <a:buFontTx/>
              <a:buNone/>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a:t>
            </a:fld>
            <a:endParaRPr lang="en-US"/>
          </a:p>
        </p:txBody>
      </p:sp>
    </p:spTree>
    <p:extLst>
      <p:ext uri="{BB962C8B-B14F-4D97-AF65-F5344CB8AC3E}">
        <p14:creationId xmlns:p14="http://schemas.microsoft.com/office/powerpoint/2010/main" val="275433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Dynamics Indirect lighting </a:t>
            </a:r>
          </a:p>
          <a:p>
            <a:pPr lvl="1"/>
            <a:r>
              <a:rPr lang="en-US" dirty="0" smtClean="0"/>
              <a:t>Irradiance Probes approximation</a:t>
            </a:r>
          </a:p>
          <a:p>
            <a:pPr lvl="1"/>
            <a:r>
              <a:rPr lang="en-US" dirty="0" smtClean="0"/>
              <a:t>SH 2 encoded</a:t>
            </a:r>
          </a:p>
          <a:p>
            <a:pPr lvl="1"/>
            <a:r>
              <a:rPr lang="en-US" dirty="0" smtClean="0"/>
              <a:t>Volume texture</a:t>
            </a:r>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21</a:t>
            </a:fld>
            <a:endParaRPr lang="en-US"/>
          </a:p>
        </p:txBody>
      </p:sp>
    </p:spTree>
    <p:extLst>
      <p:ext uri="{BB962C8B-B14F-4D97-AF65-F5344CB8AC3E}">
        <p14:creationId xmlns:p14="http://schemas.microsoft.com/office/powerpoint/2010/main" val="1603560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Transparents</a:t>
            </a:r>
            <a:r>
              <a:rPr lang="en-US" dirty="0" smtClean="0"/>
              <a:t> are generally FX from game team</a:t>
            </a:r>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22</a:t>
            </a:fld>
            <a:endParaRPr lang="en-US"/>
          </a:p>
        </p:txBody>
      </p:sp>
    </p:spTree>
    <p:extLst>
      <p:ext uri="{BB962C8B-B14F-4D97-AF65-F5344CB8AC3E}">
        <p14:creationId xmlns:p14="http://schemas.microsoft.com/office/powerpoint/2010/main" val="49447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Observation</a:t>
            </a:r>
          </a:p>
          <a:p>
            <a:pPr lvl="2"/>
            <a:r>
              <a:rPr lang="en-US" dirty="0" smtClean="0"/>
              <a:t>Particles are generally low frequency / low res</a:t>
            </a:r>
          </a:p>
          <a:p>
            <a:pPr lvl="2"/>
            <a:r>
              <a:rPr lang="en-US" dirty="0" smtClean="0"/>
              <a:t>Maybe render a quad per particle and cache lighting result ?</a:t>
            </a:r>
          </a:p>
          <a:p>
            <a:pPr lvl="2"/>
            <a:r>
              <a:rPr lang="en-US" dirty="0" smtClean="0"/>
              <a:t>Similar to Texel /</a:t>
            </a:r>
            <a:r>
              <a:rPr lang="en-US" baseline="0" dirty="0" smtClean="0"/>
              <a:t> Object space </a:t>
            </a:r>
            <a:r>
              <a:rPr lang="en-US" dirty="0" smtClean="0"/>
              <a:t>Shading ( </a:t>
            </a:r>
            <a:r>
              <a:rPr lang="en-US" dirty="0" err="1" smtClean="0"/>
              <a:t>amd</a:t>
            </a:r>
            <a:r>
              <a:rPr lang="en-US" baseline="0" dirty="0" smtClean="0"/>
              <a:t> )</a:t>
            </a:r>
            <a:r>
              <a:rPr lang="en-US" dirty="0" smtClean="0"/>
              <a:t>, but lighting only</a:t>
            </a:r>
          </a:p>
          <a:p>
            <a:pPr lvl="1"/>
            <a:r>
              <a:rPr lang="en-US" dirty="0" smtClean="0"/>
              <a:t>Decouples lighting frequency from screen resolution = Profit</a:t>
            </a:r>
          </a:p>
          <a:p>
            <a:pPr lvl="2"/>
            <a:r>
              <a:rPr lang="en-US" dirty="0" smtClean="0"/>
              <a:t>Lighting performance independent from screen resolution</a:t>
            </a:r>
          </a:p>
          <a:p>
            <a:pPr lvl="2"/>
            <a:r>
              <a:rPr lang="en-US" dirty="0" smtClean="0"/>
              <a:t>Adaptive resolution heuristic depending on screen size / distance</a:t>
            </a:r>
          </a:p>
          <a:p>
            <a:pPr lvl="3"/>
            <a:r>
              <a:rPr lang="en-US" dirty="0" smtClean="0"/>
              <a:t>E.g. 32x32, 16x16, 8x8</a:t>
            </a:r>
          </a:p>
          <a:p>
            <a:pPr lvl="1"/>
            <a:r>
              <a:rPr lang="en-US" dirty="0" smtClean="0"/>
              <a:t>Exact same lighting code path</a:t>
            </a:r>
          </a:p>
          <a:p>
            <a:pPr lvl="1"/>
            <a:r>
              <a:rPr lang="en-US" dirty="0" smtClean="0"/>
              <a:t>Final particle is still full res</a:t>
            </a:r>
          </a:p>
          <a:p>
            <a:pPr lvl="2"/>
            <a:r>
              <a:rPr lang="en-US" dirty="0" smtClean="0"/>
              <a:t>Loads lighting result with a </a:t>
            </a:r>
            <a:r>
              <a:rPr lang="en-US" dirty="0" err="1" smtClean="0"/>
              <a:t>Bicubic</a:t>
            </a:r>
            <a:r>
              <a:rPr lang="en-US" dirty="0" smtClean="0"/>
              <a:t> kernel.</a:t>
            </a:r>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24</a:t>
            </a:fld>
            <a:endParaRPr lang="en-US"/>
          </a:p>
        </p:txBody>
      </p:sp>
    </p:spTree>
    <p:extLst>
      <p:ext uri="{BB962C8B-B14F-4D97-AF65-F5344CB8AC3E}">
        <p14:creationId xmlns:p14="http://schemas.microsoft.com/office/powerpoint/2010/main" val="392489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asked frequently about</a:t>
            </a:r>
            <a:r>
              <a:rPr lang="en-US" baseline="0" dirty="0" smtClean="0"/>
              <a:t> the post processing on DOOM / </a:t>
            </a:r>
            <a:r>
              <a:rPr lang="en-US" baseline="0" dirty="0" err="1" smtClean="0"/>
              <a:t>idTech</a:t>
            </a:r>
            <a:r>
              <a:rPr lang="en-US" baseline="0" dirty="0" smtClean="0"/>
              <a:t> – </a:t>
            </a:r>
            <a:r>
              <a:rPr lang="en-US" baseline="0" dirty="0" err="1" smtClean="0"/>
              <a:t>fyi</a:t>
            </a:r>
            <a:r>
              <a:rPr lang="en-US" baseline="0" dirty="0" smtClean="0"/>
              <a:t> it’s essentially my 2013 </a:t>
            </a:r>
            <a:r>
              <a:rPr lang="en-US" baseline="0" dirty="0" err="1" smtClean="0"/>
              <a:t>Siggraph</a:t>
            </a:r>
            <a:r>
              <a:rPr lang="en-US" baseline="0" dirty="0" smtClean="0"/>
              <a:t> lecture</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28</a:t>
            </a:fld>
            <a:endParaRPr lang="en-US"/>
          </a:p>
        </p:txBody>
      </p:sp>
    </p:spTree>
    <p:extLst>
      <p:ext uri="{BB962C8B-B14F-4D97-AF65-F5344CB8AC3E}">
        <p14:creationId xmlns:p14="http://schemas.microsoft.com/office/powerpoint/2010/main" val="2347475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GCN architectures features a scalar unit that can be leveraged by </a:t>
            </a:r>
            <a:r>
              <a:rPr lang="en-US" baseline="0" dirty="0" err="1" smtClean="0"/>
              <a:t>shader</a:t>
            </a:r>
            <a:r>
              <a:rPr lang="en-US" baseline="0" dirty="0" smtClean="0"/>
              <a:t> code to share some work within a </a:t>
            </a:r>
            <a:r>
              <a:rPr lang="en-US" baseline="0" dirty="0" err="1" smtClean="0"/>
              <a:t>wavefront</a:t>
            </a:r>
            <a:r>
              <a:rPr lang="en-US" baseline="0" dirty="0" smtClean="0"/>
              <a:t>. In particular, it can be really interesting to fetch data through this scalar unit rather than through vector memory operations. This has a few benefits. More data can be fetched at once (64 bytes vs 16 bytes). The data can be stored in SGPRs, thus potentially saving some precious VGPRs. Finally, since the data is scalar at this point, branching is guaranteed to be non-divergent, meaning that both code paths do not have to executed. This can be a powerful lever to speed up some rendering passes.</a:t>
            </a:r>
          </a:p>
          <a:p>
            <a:endParaRPr lang="en-US" baseline="0" dirty="0" smtClean="0"/>
          </a:p>
          <a:p>
            <a:r>
              <a:rPr lang="en-US" dirty="0" smtClean="0"/>
              <a:t>Something</a:t>
            </a:r>
            <a:r>
              <a:rPr lang="en-US" baseline="0" dirty="0" smtClean="0"/>
              <a:t> to bear in mind when writing code using scalar data fetching is that we can expect VGPR savings only if this is the main code path instead of a fast path that can only be dynamically enabled. If multiple paths can be executed, register pressure cannot be lowered.</a:t>
            </a:r>
          </a:p>
          <a:p>
            <a:endParaRPr lang="en-US" baseline="0" dirty="0" smtClean="0"/>
          </a:p>
          <a:p>
            <a:r>
              <a:rPr lang="en-US" baseline="0" dirty="0" smtClean="0"/>
              <a:t>Let’s have a look at how we can leverage this scalar unit for our main opaque pass, which takes about half of the GPU frame duration.</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29</a:t>
            </a:fld>
            <a:endParaRPr lang="en-US"/>
          </a:p>
        </p:txBody>
      </p:sp>
    </p:spTree>
    <p:extLst>
      <p:ext uri="{BB962C8B-B14F-4D97-AF65-F5344CB8AC3E}">
        <p14:creationId xmlns:p14="http://schemas.microsoft.com/office/powerpoint/2010/main" val="3176430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pretty standard arena featured in Doom. Let’s have a look at access patterns for our clustered forward shading.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green, we can see all the waves that only access one node from the cluster. This covers the majority of the screen, and naturally matches the setup of the cluster cells. We can easily exploit this to speed up how we fetch data. Let’s focus now on those </a:t>
            </a:r>
            <a:r>
              <a:rPr lang="en-US" baseline="0" dirty="0" err="1" smtClean="0"/>
              <a:t>wavefronts</a:t>
            </a:r>
            <a:r>
              <a:rPr lang="en-US" baseline="0" dirty="0" smtClean="0"/>
              <a:t> that are reading from different cells.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see that those, in red, still cover an important part of the screen. However, this isn’t telling the whole story. Let’s look more in depth at</a:t>
            </a:r>
            <a:r>
              <a:rPr lang="en-US" baseline="0" dirty="0" smtClean="0"/>
              <a:t> the actual lighting data that’s being fetched from those cells.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What we’re looking at now is how much</a:t>
            </a:r>
            <a:r>
              <a:rPr lang="en-US" baseline="0" dirty="0" smtClean="0"/>
              <a:t> data is being shared across all threads within a </a:t>
            </a:r>
            <a:r>
              <a:rPr lang="en-US" baseline="0" dirty="0" err="1" smtClean="0"/>
              <a:t>wavefront</a:t>
            </a:r>
            <a:r>
              <a:rPr lang="en-US" baseline="0" dirty="0" smtClean="0"/>
              <a:t>. In blue </a:t>
            </a:r>
            <a:r>
              <a:rPr lang="en-US" baseline="0" dirty="0" err="1" smtClean="0"/>
              <a:t>wavefronts</a:t>
            </a:r>
            <a:r>
              <a:rPr lang="en-US" baseline="0" dirty="0" smtClean="0"/>
              <a:t>, all threads are accessing the exact same light and decal data. Red waves have 5 or more items that aren’t being access by every single thread. As we can see here, the vast majority of cluster data, meaning lights and decals, are being accessed in a very coherent manner within one </a:t>
            </a:r>
            <a:r>
              <a:rPr lang="en-US" baseline="0" dirty="0" err="1" smtClean="0"/>
              <a:t>wavefront</a:t>
            </a:r>
            <a:r>
              <a:rPr lang="en-US" baseline="0" dirty="0" smtClean="0"/>
              <a:t>. Even when touching multiple cells, the content of those cells is mostly identical, and that’s a property we should try and leverage.</a:t>
            </a:r>
            <a:endParaRPr lang="en-US"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30</a:t>
            </a:fld>
            <a:endParaRPr lang="en-US"/>
          </a:p>
        </p:txBody>
      </p:sp>
    </p:spTree>
    <p:extLst>
      <p:ext uri="{BB962C8B-B14F-4D97-AF65-F5344CB8AC3E}">
        <p14:creationId xmlns:p14="http://schemas.microsoft.com/office/powerpoint/2010/main" val="576534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seen that with a clustered lighting approach, most </a:t>
            </a:r>
            <a:r>
              <a:rPr lang="en-US" dirty="0" err="1" smtClean="0"/>
              <a:t>wavefronts</a:t>
            </a:r>
            <a:r>
              <a:rPr lang="en-US" dirty="0" smtClean="0"/>
              <a:t> only</a:t>
            </a:r>
            <a:r>
              <a:rPr lang="en-US" baseline="0" dirty="0" smtClean="0"/>
              <a:t> touch one cell. This is mostly independent from geometric complexity. But the interesting part is that even when touching multiple cells, most of the actual lighting data is still shared, because lights and decals often overlap across multiple cells within the cluster. Overall, threads within a given </a:t>
            </a:r>
            <a:r>
              <a:rPr lang="en-US" baseline="0" dirty="0" err="1" smtClean="0"/>
              <a:t>wavefront</a:t>
            </a:r>
            <a:r>
              <a:rPr lang="en-US" baseline="0" dirty="0" smtClean="0"/>
              <a:t> mostly end up fetching the exact same data.</a:t>
            </a:r>
          </a:p>
          <a:p>
            <a:endParaRPr lang="en-US" baseline="0" dirty="0" smtClean="0"/>
          </a:p>
          <a:p>
            <a:r>
              <a:rPr lang="en-US" baseline="0" dirty="0" smtClean="0"/>
              <a:t>This means that independently fetching this data per thread is clearly not optimal, since we’re not exploiting this convergence at all. What we could do instead is serialize the way we’re gathering the data so that we can use the scalar unit.</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31</a:t>
            </a:fld>
            <a:endParaRPr lang="en-US"/>
          </a:p>
        </p:txBody>
      </p:sp>
    </p:spTree>
    <p:extLst>
      <p:ext uri="{BB962C8B-B14F-4D97-AF65-F5344CB8AC3E}">
        <p14:creationId xmlns:p14="http://schemas.microsoft.com/office/powerpoint/2010/main" val="204208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review our setup. Every cell within the cluster stores a sorted list of light and decal offsets. By</a:t>
            </a:r>
            <a:r>
              <a:rPr lang="en-US" baseline="0" dirty="0" smtClean="0"/>
              <a:t> the very nature of the algorithm, every thread within a wave will potentially be accessing a different cell, and therefore end up iterating on those sorted arrays independently from the other threads.</a:t>
            </a:r>
          </a:p>
          <a:p>
            <a:endParaRPr lang="en-US" baseline="0" dirty="0" smtClean="0"/>
          </a:p>
          <a:p>
            <a:r>
              <a:rPr lang="en-US" baseline="0" dirty="0" smtClean="0"/>
              <a:t>What we want to do is serialize this iteration. In a simplified example where 3 threads are independently iterating over [A, B, C], [B, C, E] and [A, C, D, E], we could instead serially iterate over [A, B, C, D, E]. In total, we’d be running more iterations of our lighting loop, but fetching data would then be significantly faster, and we’d potentially save quite a few registers in the process.</a:t>
            </a:r>
            <a:endParaRPr lang="en-US" dirty="0" smtClean="0"/>
          </a:p>
          <a:p>
            <a:endParaRPr lang="en-US" baseline="0" dirty="0" smtClean="0"/>
          </a:p>
          <a:p>
            <a:r>
              <a:rPr lang="en-US" baseline="0" dirty="0" smtClean="0"/>
              <a:t>The way we do this is by having each thread maintain an index within the light/decal ID array it’s iterating on. We then compute the smallest item ID across all threads (using a combination of swizzle and </a:t>
            </a:r>
            <a:r>
              <a:rPr lang="en-US" baseline="0" dirty="0" err="1" smtClean="0"/>
              <a:t>readlane</a:t>
            </a:r>
            <a:r>
              <a:rPr lang="en-US" baseline="0" dirty="0" smtClean="0"/>
              <a:t> instructions). The resulting light/decal ID is then uniform (the value is the same for all threads). We can therefore fetch the content through the scalar unit and then process the item. Threads that were referring to this item (i.e. their divergent value is the same as the wave min value) then increment their local index and move to the next item. This ultimately guarantees that all items are processed exactly once and in order.</a:t>
            </a:r>
          </a:p>
        </p:txBody>
      </p:sp>
      <p:sp>
        <p:nvSpPr>
          <p:cNvPr id="4" name="Slide Number Placeholder 3"/>
          <p:cNvSpPr>
            <a:spLocks noGrp="1"/>
          </p:cNvSpPr>
          <p:nvPr>
            <p:ph type="sldNum" sz="quarter" idx="10"/>
          </p:nvPr>
        </p:nvSpPr>
        <p:spPr/>
        <p:txBody>
          <a:bodyPr/>
          <a:lstStyle/>
          <a:p>
            <a:fld id="{391B71D1-AEC0-400C-9D4A-AA025C680C84}" type="slidenum">
              <a:rPr lang="en-US" smtClean="0"/>
              <a:t>32</a:t>
            </a:fld>
            <a:endParaRPr lang="en-US"/>
          </a:p>
        </p:txBody>
      </p:sp>
    </p:spTree>
    <p:extLst>
      <p:ext uri="{BB962C8B-B14F-4D97-AF65-F5344CB8AC3E}">
        <p14:creationId xmlns:p14="http://schemas.microsoft.com/office/powerpoint/2010/main" val="9220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approach just discussed provides a significant boost in most</a:t>
            </a:r>
            <a:r>
              <a:rPr lang="en-US" baseline="0" dirty="0" smtClean="0"/>
              <a:t> cases, but there are some refinements we can do on top.</a:t>
            </a:r>
          </a:p>
          <a:p>
            <a:endParaRPr lang="en-US" baseline="0" dirty="0" smtClean="0"/>
          </a:p>
          <a:p>
            <a:r>
              <a:rPr lang="en-US" baseline="0" dirty="0" smtClean="0"/>
              <a:t>First of all, if only one cell is accessed by an entire </a:t>
            </a:r>
            <a:r>
              <a:rPr lang="en-US" baseline="0" dirty="0" err="1" smtClean="0"/>
              <a:t>wavefront</a:t>
            </a:r>
            <a:r>
              <a:rPr lang="en-US" baseline="0" dirty="0" smtClean="0"/>
              <a:t>, we can use a dedicated fast path. By doing so, we can avoid computing the smallest item ID, which isn’t cheap on 1 &amp; 2. We can also use scalar operations to fetch cell content. This fast path will not result in any VGPR reduction since it has to live with the other path we just described, but can still result in an additional performance increase for those </a:t>
            </a:r>
            <a:r>
              <a:rPr lang="en-US" baseline="0" dirty="0" err="1" smtClean="0"/>
              <a:t>wavefronts</a:t>
            </a:r>
            <a:r>
              <a:rPr lang="en-US" baseline="0" dirty="0" smtClean="0"/>
              <a:t> touching only one cell.</a:t>
            </a:r>
          </a:p>
          <a:p>
            <a:endParaRPr lang="en-US" baseline="0" dirty="0" smtClean="0"/>
          </a:p>
          <a:p>
            <a:r>
              <a:rPr lang="en-US" baseline="0" dirty="0" smtClean="0"/>
              <a:t>Also, it is worth noticing that the main reason this scalar approach works is because most of the data that’s been accessed by a wave is shared by all threads, because of their locality. If for some reason threads become spread apart too much in world space, this could actually seriously hurt performance. This typically isn’t something to worry about for an opaque pass, but with the decoupled approach we use for particle lighting, it became an issue, since samples could be pretty far apart from each other. In that case, sticking to divergent fetches was actually faster.</a:t>
            </a:r>
          </a:p>
          <a:p>
            <a:endParaRPr lang="en-US" baseline="0" dirty="0" smtClean="0"/>
          </a:p>
          <a:p>
            <a:r>
              <a:rPr lang="en-US" baseline="0" dirty="0" smtClean="0"/>
              <a:t>Overall, using those optimizations approach, we were able to get a 30% speedup on the opaque pass at 1080p on PS4. Using the fast path alone results in a significant boost already, but doesn’t increase occupancy. Using the scalar iteration on the merged cell content allows us to get rid of the divergent code path altogether, thus saving some more registers and gaining us an extra </a:t>
            </a:r>
            <a:r>
              <a:rPr lang="en-US" baseline="0" dirty="0" err="1" smtClean="0"/>
              <a:t>wavefront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33</a:t>
            </a:fld>
            <a:endParaRPr lang="en-US"/>
          </a:p>
        </p:txBody>
      </p:sp>
    </p:spTree>
    <p:extLst>
      <p:ext uri="{BB962C8B-B14F-4D97-AF65-F5344CB8AC3E}">
        <p14:creationId xmlns:p14="http://schemas.microsoft.com/office/powerpoint/2010/main" val="4284652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34</a:t>
            </a:fld>
            <a:endParaRPr lang="en-US"/>
          </a:p>
        </p:txBody>
      </p:sp>
    </p:spTree>
    <p:extLst>
      <p:ext uri="{BB962C8B-B14F-4D97-AF65-F5344CB8AC3E}">
        <p14:creationId xmlns:p14="http://schemas.microsoft.com/office/powerpoint/2010/main" val="321623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 high level a frame in DOOM looks something as this</a:t>
            </a:r>
          </a:p>
          <a:p>
            <a:endParaRPr lang="en-US" baseline="0" dirty="0" smtClean="0"/>
          </a:p>
          <a:p>
            <a:r>
              <a:rPr lang="en-US" baseline="0" dirty="0" smtClean="0"/>
              <a:t>We do a Hybrid approach, by using opaque passes and deferred for a nice quality / performance ratio.</a:t>
            </a:r>
          </a:p>
          <a:p>
            <a:endParaRPr lang="en-US" baseline="0" dirty="0" smtClean="0"/>
          </a:p>
          <a:p>
            <a:r>
              <a:rPr lang="en-US" baseline="0" dirty="0" smtClean="0"/>
              <a:t>Using Forward also has some auto-magic benefits for quality ( which we will talk soon ) and things like MSAA.</a:t>
            </a:r>
          </a:p>
          <a:p>
            <a:endParaRPr lang="en-US" baseline="0" dirty="0" smtClean="0"/>
          </a:p>
          <a:p>
            <a:r>
              <a:rPr lang="en-US" baseline="0" dirty="0" smtClean="0"/>
              <a:t>As you might have guessed, being Forward forces us to prepare all lighting and shading data ahead of time as much as possible.</a:t>
            </a:r>
          </a:p>
          <a:p>
            <a:r>
              <a:rPr lang="en-US" baseline="0" dirty="0" smtClean="0"/>
              <a:t>. That means things like the data structure used to index into things like Light sources, are prepared ahead of time.</a:t>
            </a:r>
          </a:p>
          <a:p>
            <a:r>
              <a:rPr lang="en-US" baseline="0" dirty="0" smtClean="0"/>
              <a:t>. Shadows are other obvious case. We do quite some work keeping costs down here, resorting to things like caching and smart composite to mitigate costs when update required.</a:t>
            </a:r>
          </a:p>
          <a:p>
            <a:pPr marL="0" indent="0">
              <a:buNone/>
            </a:pPr>
            <a:endParaRPr lang="en-US" baseline="0" dirty="0" smtClean="0"/>
          </a:p>
          <a:p>
            <a:pPr marL="0" indent="0">
              <a:buNone/>
            </a:pPr>
            <a:r>
              <a:rPr lang="en-US" baseline="0" dirty="0" smtClean="0"/>
              <a:t>For the deferred stage, we output the minimal data required for doing things like reflections, specular occlusion and so on.</a:t>
            </a:r>
          </a:p>
          <a:p>
            <a:pPr marL="0" indent="0">
              <a:buNone/>
            </a:pPr>
            <a:endParaRPr lang="en-US" baseline="0" dirty="0" smtClean="0"/>
          </a:p>
          <a:p>
            <a:pPr marL="0" indent="0">
              <a:buNone/>
            </a:pPr>
            <a:r>
              <a:rPr lang="en-US" baseline="0" dirty="0" smtClean="0"/>
              <a:t>I mention approximated times has times are always variable. For example posts can grow when DOF is enabled or some game related Post Process – albeit posts run in </a:t>
            </a:r>
            <a:r>
              <a:rPr lang="en-US" baseline="0" dirty="0" err="1" smtClean="0"/>
              <a:t>Async</a:t>
            </a:r>
            <a:r>
              <a:rPr lang="en-US" baseline="0" dirty="0" smtClean="0"/>
              <a:t> on consoles and </a:t>
            </a:r>
            <a:r>
              <a:rPr lang="en-US" baseline="0" dirty="0" err="1" smtClean="0"/>
              <a:t>Vulkan</a:t>
            </a:r>
            <a:r>
              <a:rPr lang="en-US" baseline="0" dirty="0" smtClean="0"/>
              <a:t>.</a:t>
            </a:r>
          </a:p>
          <a:p>
            <a:pPr marL="0" indent="0">
              <a:buNone/>
            </a:pPr>
            <a:r>
              <a:rPr lang="en-US" baseline="0" dirty="0" smtClean="0"/>
              <a:t>Or the usual Particles, where we can get cases with some heavy overdraw.</a:t>
            </a:r>
          </a:p>
          <a:p>
            <a:pPr marL="0" indent="0">
              <a:buNone/>
            </a:pPr>
            <a:endParaRPr lang="en-US" baseline="0" dirty="0" smtClean="0"/>
          </a:p>
          <a:p>
            <a:pPr marL="0" indent="0">
              <a:buNone/>
            </a:pP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a:t>
            </a:fld>
            <a:endParaRPr lang="en-US"/>
          </a:p>
        </p:txBody>
      </p:sp>
    </p:spTree>
    <p:extLst>
      <p:ext uri="{BB962C8B-B14F-4D97-AF65-F5344CB8AC3E}">
        <p14:creationId xmlns:p14="http://schemas.microsoft.com/office/powerpoint/2010/main" val="3420143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I’d like to share</a:t>
            </a:r>
            <a:r>
              <a:rPr lang="en-US" baseline="0" dirty="0" smtClean="0"/>
              <a:t> a couple of common sense tips. GCN lets you setup some limits on how </a:t>
            </a:r>
            <a:r>
              <a:rPr lang="en-US" baseline="0" dirty="0" err="1" smtClean="0"/>
              <a:t>wavefronts</a:t>
            </a:r>
            <a:r>
              <a:rPr lang="en-US" baseline="0" dirty="0" smtClean="0"/>
              <a:t> are being scheduled. This is something that’s definitely worth spending a bit of time with during the later stages of a project. There’s no reason not to frequently update those limits. We’ve found out for instance that disabling vertex </a:t>
            </a:r>
            <a:r>
              <a:rPr lang="en-US" baseline="0" dirty="0" err="1" smtClean="0"/>
              <a:t>shader</a:t>
            </a:r>
            <a:r>
              <a:rPr lang="en-US" baseline="0" dirty="0" smtClean="0"/>
              <a:t> parameter cache late allocation during static geometry rendering, where each triangle is potentially yielding a significant number </a:t>
            </a:r>
            <a:r>
              <a:rPr lang="en-US" baseline="0" smtClean="0"/>
              <a:t>of pixels was </a:t>
            </a:r>
            <a:r>
              <a:rPr lang="en-US" baseline="0" dirty="0" smtClean="0"/>
              <a:t>beneficial.</a:t>
            </a:r>
          </a:p>
          <a:p>
            <a:endParaRPr lang="en-US" baseline="0" dirty="0" smtClean="0"/>
          </a:p>
          <a:p>
            <a:r>
              <a:rPr lang="en-US" baseline="0" dirty="0" smtClean="0"/>
              <a:t>If using </a:t>
            </a:r>
            <a:r>
              <a:rPr lang="en-US" baseline="0" dirty="0" err="1" smtClean="0"/>
              <a:t>async</a:t>
            </a:r>
            <a:r>
              <a:rPr lang="en-US" baseline="0" dirty="0" smtClean="0"/>
              <a:t> compute, those limits should definitely be tweaked again. Assigning too many or too little </a:t>
            </a:r>
            <a:r>
              <a:rPr lang="en-US" baseline="0" dirty="0" err="1" smtClean="0"/>
              <a:t>wavefronts</a:t>
            </a:r>
            <a:r>
              <a:rPr lang="en-US" baseline="0" dirty="0" smtClean="0"/>
              <a:t> to an </a:t>
            </a:r>
            <a:r>
              <a:rPr lang="en-US" baseline="0" dirty="0" err="1" smtClean="0"/>
              <a:t>async</a:t>
            </a:r>
            <a:r>
              <a:rPr lang="en-US" baseline="0" dirty="0" smtClean="0"/>
              <a:t> compute task can result in an effective serialization of the task. Using </a:t>
            </a:r>
            <a:r>
              <a:rPr lang="en-US" baseline="0" dirty="0" err="1" smtClean="0"/>
              <a:t>async</a:t>
            </a:r>
            <a:r>
              <a:rPr lang="en-US" baseline="0" dirty="0" smtClean="0"/>
              <a:t> compute can in general result in more frequent thrashing of GPU caches. Restricting the number of waves allowed to be in-flight, or locking a task to only a subset of the compute units can mitigate this.</a:t>
            </a:r>
          </a:p>
          <a:p>
            <a:endParaRPr lang="en-US" baseline="0" dirty="0" smtClean="0"/>
          </a:p>
          <a:p>
            <a:r>
              <a:rPr lang="en-US" baseline="0" dirty="0" smtClean="0"/>
              <a:t>Overall, by fine-tuning wave limits throughout the whole frame, as opposed to sticking to the default values, we were able to save up to 1.5ms in some scenes on Doom.</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36</a:t>
            </a:fld>
            <a:endParaRPr lang="en-US"/>
          </a:p>
        </p:txBody>
      </p:sp>
    </p:spTree>
    <p:extLst>
      <p:ext uri="{BB962C8B-B14F-4D97-AF65-F5344CB8AC3E}">
        <p14:creationId xmlns:p14="http://schemas.microsoft.com/office/powerpoint/2010/main" val="2832884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last thing that’s worth spending a bit of time fine tuning is</a:t>
            </a:r>
            <a:r>
              <a:rPr lang="en-US" baseline="0" dirty="0" smtClean="0"/>
              <a:t> register allocation. VGPRs in particular are extremely precious, and will most of the time control the maximum occupancy a </a:t>
            </a:r>
            <a:r>
              <a:rPr lang="en-US" baseline="0" dirty="0" err="1" smtClean="0"/>
              <a:t>shader</a:t>
            </a:r>
            <a:r>
              <a:rPr lang="en-US" baseline="0" dirty="0" smtClean="0"/>
              <a:t> can have. Aiming for strict divisors of 256 when optimizing register pressure of a given </a:t>
            </a:r>
            <a:r>
              <a:rPr lang="en-US" baseline="0" dirty="0" err="1" smtClean="0"/>
              <a:t>shader</a:t>
            </a:r>
            <a:r>
              <a:rPr lang="en-US" baseline="0" dirty="0" smtClean="0"/>
              <a:t>, might not always give the best results, contrary to one’s original intuition. It is important to bear in mind that a given </a:t>
            </a:r>
            <a:r>
              <a:rPr lang="en-US" baseline="0" dirty="0" err="1" smtClean="0"/>
              <a:t>shader</a:t>
            </a:r>
            <a:r>
              <a:rPr lang="en-US" baseline="0" dirty="0" smtClean="0"/>
              <a:t> will often not run in complete isolation. Some PS waves will likely run in parallel with some VS waves of the matching or subsequent draw calls. Also, if you’re using </a:t>
            </a:r>
            <a:r>
              <a:rPr lang="en-US" baseline="0" dirty="0" err="1" smtClean="0"/>
              <a:t>async</a:t>
            </a:r>
            <a:r>
              <a:rPr lang="en-US" baseline="0" dirty="0" smtClean="0"/>
              <a:t> compute, there’s going to be some more contention on those registers. It can therefore be beneficial to aim for other values when it comes to register allocation. As an example, in Doom we aimed to 56 VGPRs for our opaque pass PS, and 24 VGPRs for the matching VS. This allowed us to have more waves in flight overall compared to a naïve 64VGPR solution, which would have prevented anything from running in parallel with 4 PS waves. Overall, this saves more than half a millisecond.</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37</a:t>
            </a:fld>
            <a:endParaRPr lang="en-US"/>
          </a:p>
        </p:txBody>
      </p:sp>
    </p:spTree>
    <p:extLst>
      <p:ext uri="{BB962C8B-B14F-4D97-AF65-F5344CB8AC3E}">
        <p14:creationId xmlns:p14="http://schemas.microsoft.com/office/powerpoint/2010/main" val="3971567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results </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38</a:t>
            </a:fld>
            <a:endParaRPr lang="en-US"/>
          </a:p>
        </p:txBody>
      </p:sp>
    </p:spTree>
    <p:extLst>
      <p:ext uri="{BB962C8B-B14F-4D97-AF65-F5344CB8AC3E}">
        <p14:creationId xmlns:p14="http://schemas.microsoft.com/office/powerpoint/2010/main" val="1992140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Decoupling frequency of costs = Profit</a:t>
            </a:r>
          </a:p>
          <a:p>
            <a:pPr lvl="1"/>
            <a:r>
              <a:rPr lang="en-US" dirty="0" smtClean="0">
                <a:latin typeface="EurostileConReg" panose="00000500000000000000" pitchFamily="50" charset="0"/>
              </a:rPr>
              <a:t>R</a:t>
            </a:r>
            <a:r>
              <a:rPr lang="en-US" dirty="0" smtClean="0"/>
              <a:t>oom for improvements on our side</a:t>
            </a:r>
            <a:endParaRPr lang="en-US" dirty="0" smtClean="0">
              <a:latin typeface="EurostileConReg" panose="00000500000000000000" pitchFamily="50" charset="0"/>
            </a:endParaRPr>
          </a:p>
          <a:p>
            <a:pPr lvl="2"/>
            <a:r>
              <a:rPr lang="en-US" dirty="0" smtClean="0">
                <a:latin typeface="EurostileConReg" panose="00000500000000000000" pitchFamily="50" charset="0"/>
              </a:rPr>
              <a:t>Texture quality</a:t>
            </a:r>
          </a:p>
          <a:p>
            <a:pPr lvl="2"/>
            <a:r>
              <a:rPr lang="en-US" dirty="0" smtClean="0">
                <a:latin typeface="EurostileConReg" panose="00000500000000000000" pitchFamily="50" charset="0"/>
              </a:rPr>
              <a:t>Global illumination</a:t>
            </a:r>
          </a:p>
          <a:p>
            <a:pPr lvl="2"/>
            <a:r>
              <a:rPr lang="en-US" dirty="0" smtClean="0"/>
              <a:t>Overall detail</a:t>
            </a:r>
          </a:p>
          <a:p>
            <a:pPr lvl="2"/>
            <a:r>
              <a:rPr lang="en-US" dirty="0" smtClean="0">
                <a:latin typeface="EurostileConReg" panose="00000500000000000000" pitchFamily="50" charset="0"/>
              </a:rPr>
              <a:t>Workflows</a:t>
            </a:r>
          </a:p>
          <a:p>
            <a:pPr lvl="2"/>
            <a:r>
              <a:rPr lang="en-US" dirty="0" err="1" smtClean="0"/>
              <a:t>etc</a:t>
            </a:r>
            <a:endParaRPr lang="en-US" dirty="0" smtClean="0">
              <a:latin typeface="EurostileConReg" panose="00000500000000000000" pitchFamily="50" charset="0"/>
            </a:endParaRPr>
          </a:p>
          <a:p>
            <a:pPr lvl="1"/>
            <a:r>
              <a:rPr lang="en-US" dirty="0" smtClean="0"/>
              <a:t>Room for improvement on IHVs side</a:t>
            </a:r>
          </a:p>
          <a:p>
            <a:pPr lvl="2"/>
            <a:r>
              <a:rPr lang="en-US" dirty="0" smtClean="0"/>
              <a:t>Profiling tools in general are about 1 decade behind what we have on consoles</a:t>
            </a:r>
          </a:p>
          <a:p>
            <a:pPr lvl="2"/>
            <a:r>
              <a:rPr lang="en-US" dirty="0" smtClean="0"/>
              <a:t>AMD: please fix your </a:t>
            </a:r>
            <a:r>
              <a:rPr lang="en-US" dirty="0" err="1" smtClean="0"/>
              <a:t>shader</a:t>
            </a:r>
            <a:r>
              <a:rPr lang="en-US" dirty="0" smtClean="0"/>
              <a:t> compiler</a:t>
            </a:r>
          </a:p>
          <a:p>
            <a:pPr lvl="2"/>
            <a:r>
              <a:rPr lang="en-US" dirty="0" smtClean="0"/>
              <a:t>Can we get </a:t>
            </a:r>
            <a:r>
              <a:rPr lang="en-US" dirty="0" err="1" smtClean="0"/>
              <a:t>Barycentric</a:t>
            </a:r>
            <a:r>
              <a:rPr lang="en-US" dirty="0" smtClean="0"/>
              <a:t> coordinates on all HW exposed?</a:t>
            </a:r>
          </a:p>
          <a:p>
            <a:pPr lvl="2"/>
            <a:r>
              <a:rPr lang="en-US" dirty="0" smtClean="0"/>
              <a:t>Sampler </a:t>
            </a:r>
            <a:r>
              <a:rPr lang="en-US" dirty="0" err="1" smtClean="0"/>
              <a:t>Rect</a:t>
            </a:r>
            <a:r>
              <a:rPr lang="en-US" dirty="0" smtClean="0"/>
              <a:t> </a:t>
            </a:r>
          </a:p>
          <a:p>
            <a:pPr lvl="2"/>
            <a:r>
              <a:rPr lang="en-US" dirty="0" smtClean="0"/>
              <a:t>Better filtering</a:t>
            </a:r>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39</a:t>
            </a:fld>
            <a:endParaRPr lang="en-US"/>
          </a:p>
        </p:txBody>
      </p:sp>
    </p:spTree>
    <p:extLst>
      <p:ext uri="{BB962C8B-B14F-4D97-AF65-F5344CB8AC3E}">
        <p14:creationId xmlns:p14="http://schemas.microsoft.com/office/powerpoint/2010/main" val="199214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45</a:t>
            </a:fld>
            <a:endParaRPr lang="en-US"/>
          </a:p>
        </p:txBody>
      </p:sp>
    </p:spTree>
    <p:extLst>
      <p:ext uri="{BB962C8B-B14F-4D97-AF65-F5344CB8AC3E}">
        <p14:creationId xmlns:p14="http://schemas.microsoft.com/office/powerpoint/2010/main" val="4225549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best from both worlds</a:t>
            </a:r>
          </a:p>
          <a:p>
            <a:pPr lvl="1"/>
            <a:r>
              <a:rPr lang="en-US" dirty="0" smtClean="0"/>
              <a:t>Performance &amp; Screen Space Approx. from Deferred</a:t>
            </a:r>
          </a:p>
          <a:p>
            <a:pPr lvl="1"/>
            <a:r>
              <a:rPr lang="en-US" dirty="0" smtClean="0"/>
              <a:t>Simplicity &amp; unified from Forward.</a:t>
            </a:r>
          </a:p>
          <a:p>
            <a:pPr lvl="1"/>
            <a:endParaRPr lang="en-US" dirty="0" smtClean="0">
              <a:latin typeface="EurostileConReg" panose="00000500000000000000" pitchFamily="50" charset="0"/>
            </a:endParaRPr>
          </a:p>
          <a:p>
            <a:pPr lvl="0"/>
            <a:r>
              <a:rPr lang="en-US" dirty="0" smtClean="0">
                <a:latin typeface="EurostileConReg" panose="00000500000000000000" pitchFamily="50" charset="0"/>
              </a:rPr>
              <a:t>No fat render targets used on </a:t>
            </a:r>
            <a:r>
              <a:rPr lang="en-US" dirty="0" err="1" smtClean="0">
                <a:latin typeface="EurostileConReg" panose="00000500000000000000" pitchFamily="50" charset="0"/>
              </a:rPr>
              <a:t>idTech</a:t>
            </a:r>
            <a:r>
              <a:rPr lang="en-US" dirty="0" smtClean="0">
                <a:latin typeface="EurostileConReg" panose="00000500000000000000" pitchFamily="50" charset="0"/>
              </a:rPr>
              <a:t>.</a:t>
            </a:r>
            <a:r>
              <a:rPr lang="en-US" baseline="0" dirty="0" smtClean="0">
                <a:latin typeface="EurostileConReg" panose="00000500000000000000" pitchFamily="50" charset="0"/>
              </a:rPr>
              <a:t> </a:t>
            </a:r>
            <a:r>
              <a:rPr lang="en-US" dirty="0" smtClean="0"/>
              <a:t>Not GCN / console friendly</a:t>
            </a:r>
          </a:p>
          <a:p>
            <a:pPr lvl="0"/>
            <a:r>
              <a:rPr lang="en-US" dirty="0" err="1" smtClean="0"/>
              <a:t>Normals</a:t>
            </a:r>
            <a:r>
              <a:rPr lang="en-US" dirty="0" smtClean="0"/>
              <a:t> also used for GPU Particles</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Main Lighting Buffer: R11G11B10F</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46</a:t>
            </a:fld>
            <a:endParaRPr lang="en-US"/>
          </a:p>
        </p:txBody>
      </p:sp>
    </p:spTree>
    <p:extLst>
      <p:ext uri="{BB962C8B-B14F-4D97-AF65-F5344CB8AC3E}">
        <p14:creationId xmlns:p14="http://schemas.microsoft.com/office/powerpoint/2010/main" val="46109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pPr lvl="1"/>
            <a:r>
              <a:rPr lang="en-US" dirty="0" smtClean="0"/>
              <a:t>A derivation from</a:t>
            </a:r>
          </a:p>
          <a:p>
            <a:pPr lvl="2"/>
            <a:r>
              <a:rPr lang="en-US" dirty="0" smtClean="0"/>
              <a:t>“Clustered Deferred and Forward Shading”, Ola Olson et Al.</a:t>
            </a:r>
          </a:p>
          <a:p>
            <a:pPr lvl="2"/>
            <a:r>
              <a:rPr lang="en-US" dirty="0" smtClean="0"/>
              <a:t>“Practical Clustered Shading”, Emil Person</a:t>
            </a:r>
            <a:br>
              <a:rPr lang="en-US" dirty="0" smtClean="0"/>
            </a:br>
            <a:endParaRPr lang="en-US" dirty="0" smtClean="0"/>
          </a:p>
          <a:p>
            <a:pPr lvl="1"/>
            <a:r>
              <a:rPr lang="en-US" dirty="0" smtClean="0"/>
              <a:t>Just works ™</a:t>
            </a:r>
          </a:p>
          <a:p>
            <a:pPr lvl="3"/>
            <a:r>
              <a:rPr lang="en-US" dirty="0" smtClean="0"/>
              <a:t>Works implicitly on transparent surfaces</a:t>
            </a:r>
          </a:p>
          <a:p>
            <a:pPr lvl="3"/>
            <a:r>
              <a:rPr lang="en-US" dirty="0" smtClean="0"/>
              <a:t>Independent from depth buffer</a:t>
            </a:r>
          </a:p>
          <a:p>
            <a:pPr lvl="3"/>
            <a:r>
              <a:rPr lang="en-US" dirty="0" smtClean="0"/>
              <a:t>No false positives along depth</a:t>
            </a:r>
          </a:p>
          <a:p>
            <a:pPr marL="1371600" lvl="3"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4</a:t>
            </a:fld>
            <a:endParaRPr lang="en-US"/>
          </a:p>
        </p:txBody>
      </p:sp>
    </p:spTree>
    <p:extLst>
      <p:ext uri="{BB962C8B-B14F-4D97-AF65-F5344CB8AC3E}">
        <p14:creationId xmlns:p14="http://schemas.microsoft.com/office/powerpoint/2010/main" val="1702346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91B71D1-AEC0-400C-9D4A-AA025C680C84}" type="slidenum">
              <a:rPr lang="en-US" smtClean="0"/>
              <a:t>5</a:t>
            </a:fld>
            <a:endParaRPr lang="en-US"/>
          </a:p>
        </p:txBody>
      </p:sp>
    </p:spTree>
    <p:extLst>
      <p:ext uri="{BB962C8B-B14F-4D97-AF65-F5344CB8AC3E}">
        <p14:creationId xmlns:p14="http://schemas.microsoft.com/office/powerpoint/2010/main" val="1957738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Important to mention: If volume intersecting</a:t>
            </a:r>
            <a:r>
              <a:rPr lang="en-US" baseline="0" dirty="0" smtClean="0"/>
              <a:t> view frustum, we perform frustum clipping, which increases number of planes</a:t>
            </a:r>
          </a:p>
        </p:txBody>
      </p:sp>
      <p:sp>
        <p:nvSpPr>
          <p:cNvPr id="4" name="Slide Number Placeholder 3"/>
          <p:cNvSpPr>
            <a:spLocks noGrp="1"/>
          </p:cNvSpPr>
          <p:nvPr>
            <p:ph type="sldNum" sz="quarter" idx="10"/>
          </p:nvPr>
        </p:nvSpPr>
        <p:spPr/>
        <p:txBody>
          <a:bodyPr/>
          <a:lstStyle/>
          <a:p>
            <a:fld id="{391B71D1-AEC0-400C-9D4A-AA025C680C84}" type="slidenum">
              <a:rPr lang="en-US" smtClean="0"/>
              <a:t>6</a:t>
            </a:fld>
            <a:endParaRPr lang="en-US"/>
          </a:p>
        </p:txBody>
      </p:sp>
    </p:spTree>
    <p:extLst>
      <p:ext uri="{BB962C8B-B14F-4D97-AF65-F5344CB8AC3E}">
        <p14:creationId xmlns:p14="http://schemas.microsoft.com/office/powerpoint/2010/main" val="1957738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better / improved – perf was quite ok already, ship it</a:t>
            </a:r>
          </a:p>
        </p:txBody>
      </p:sp>
      <p:sp>
        <p:nvSpPr>
          <p:cNvPr id="4" name="Slide Number Placeholder 3"/>
          <p:cNvSpPr>
            <a:spLocks noGrp="1"/>
          </p:cNvSpPr>
          <p:nvPr>
            <p:ph type="sldNum" sz="quarter" idx="10"/>
          </p:nvPr>
        </p:nvSpPr>
        <p:spPr/>
        <p:txBody>
          <a:bodyPr/>
          <a:lstStyle/>
          <a:p>
            <a:fld id="{391B71D1-AEC0-400C-9D4A-AA025C680C84}" type="slidenum">
              <a:rPr lang="en-US" smtClean="0"/>
              <a:t>8</a:t>
            </a:fld>
            <a:endParaRPr lang="en-US"/>
          </a:p>
        </p:txBody>
      </p:sp>
    </p:spTree>
    <p:extLst>
      <p:ext uri="{BB962C8B-B14F-4D97-AF65-F5344CB8AC3E}">
        <p14:creationId xmlns:p14="http://schemas.microsoft.com/office/powerpoint/2010/main" val="202233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Mega-Texture was still used in this project, some relevant updates</a:t>
            </a:r>
          </a:p>
          <a:p>
            <a:pPr lvl="1"/>
            <a:r>
              <a:rPr lang="en-US" dirty="0" smtClean="0"/>
              <a:t>Albedo, Specular, Smoothness, </a:t>
            </a:r>
            <a:r>
              <a:rPr lang="en-US" dirty="0" err="1" smtClean="0"/>
              <a:t>Normals</a:t>
            </a:r>
            <a:r>
              <a:rPr lang="en-US" dirty="0" smtClean="0"/>
              <a:t>, HDR </a:t>
            </a:r>
            <a:r>
              <a:rPr lang="en-US" dirty="0" err="1" smtClean="0"/>
              <a:t>Lightmap</a:t>
            </a:r>
            <a:endParaRPr lang="en-US" dirty="0" smtClean="0"/>
          </a:p>
          <a:p>
            <a:pPr lvl="2"/>
            <a:r>
              <a:rPr lang="en-US" dirty="0" smtClean="0"/>
              <a:t>Allows dynamic lighting</a:t>
            </a:r>
          </a:p>
          <a:p>
            <a:pPr lvl="2"/>
            <a:r>
              <a:rPr lang="en-US" dirty="0" smtClean="0"/>
              <a:t>Fairly packed, BC3 page files ( an atlas )</a:t>
            </a:r>
          </a:p>
          <a:p>
            <a:pPr lvl="2"/>
            <a:r>
              <a:rPr lang="en-US" dirty="0" smtClean="0"/>
              <a:t>HW </a:t>
            </a:r>
            <a:r>
              <a:rPr lang="en-US" dirty="0" err="1" smtClean="0"/>
              <a:t>sRGB</a:t>
            </a:r>
            <a:r>
              <a:rPr lang="en-US" dirty="0" smtClean="0"/>
              <a:t> support</a:t>
            </a:r>
          </a:p>
          <a:p>
            <a:pPr lvl="2"/>
            <a:r>
              <a:rPr lang="en-US" dirty="0" smtClean="0"/>
              <a:t>Improved </a:t>
            </a:r>
            <a:r>
              <a:rPr lang="en-US" dirty="0" err="1" smtClean="0"/>
              <a:t>mipmap</a:t>
            </a:r>
            <a:r>
              <a:rPr lang="en-US" dirty="0" smtClean="0"/>
              <a:t> generation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smtClean="0"/>
              <a:t>Baked </a:t>
            </a:r>
            <a:r>
              <a:rPr lang="en-US" dirty="0" err="1" smtClean="0"/>
              <a:t>Toksvig</a:t>
            </a:r>
            <a:r>
              <a:rPr lang="en-US" dirty="0" smtClean="0"/>
              <a:t> into smoothness for specular anti-aliasing</a:t>
            </a:r>
          </a:p>
          <a:p>
            <a:pPr lvl="1"/>
            <a:r>
              <a:rPr lang="en-US" dirty="0" smtClean="0"/>
              <a:t>Feedback buffer UAV output directly to final resolution</a:t>
            </a:r>
          </a:p>
          <a:p>
            <a:pPr lvl="1"/>
            <a:r>
              <a:rPr lang="en-US" dirty="0" err="1" smtClean="0"/>
              <a:t>Async</a:t>
            </a:r>
            <a:r>
              <a:rPr lang="en-US" dirty="0" smtClean="0"/>
              <a:t> compute transcoding</a:t>
            </a:r>
          </a:p>
          <a:p>
            <a:pPr lvl="2"/>
            <a:r>
              <a:rPr lang="en-US" dirty="0" smtClean="0"/>
              <a:t>Old CPU transcoding ran slow on new consoles</a:t>
            </a:r>
          </a:p>
          <a:p>
            <a:pPr lvl="2"/>
            <a:r>
              <a:rPr lang="en-US" dirty="0" smtClean="0"/>
              <a:t>Cost is now mostly irrelevant</a:t>
            </a:r>
          </a:p>
          <a:p>
            <a:pPr lvl="1"/>
            <a:r>
              <a:rPr lang="en-US" dirty="0" smtClean="0"/>
              <a:t>Old design troubles still present</a:t>
            </a:r>
          </a:p>
          <a:p>
            <a:pPr lvl="2"/>
            <a:r>
              <a:rPr lang="en-US" dirty="0" smtClean="0"/>
              <a:t>Overall, low texture quality</a:t>
            </a:r>
          </a:p>
          <a:p>
            <a:pPr lvl="2"/>
            <a:r>
              <a:rPr lang="en-US" dirty="0" smtClean="0"/>
              <a:t>Reactive texture streaming = texture popping</a:t>
            </a:r>
          </a:p>
          <a:p>
            <a:pPr lvl="2"/>
            <a:r>
              <a:rPr lang="en-US" dirty="0" smtClean="0"/>
              <a:t>Opaque geometry</a:t>
            </a:r>
            <a:r>
              <a:rPr lang="en-US" baseline="0" dirty="0" smtClean="0"/>
              <a:t> only</a:t>
            </a:r>
            <a:endParaRPr lang="en-US" dirty="0" smtClean="0"/>
          </a:p>
          <a:p>
            <a:pPr lvl="2"/>
            <a:r>
              <a:rPr lang="en-US" dirty="0" smtClean="0"/>
              <a:t>Page borders artefacts, low quality filtering, </a:t>
            </a:r>
            <a:r>
              <a:rPr lang="en-US" dirty="0" err="1" smtClean="0"/>
              <a:t>etc</a:t>
            </a:r>
            <a:endParaRPr lang="en-US" dirty="0" smtClean="0"/>
          </a:p>
          <a:p>
            <a:pPr lvl="2"/>
            <a:r>
              <a:rPr lang="en-US" dirty="0" smtClean="0"/>
              <a:t>Extra costs due to dependent lookups </a:t>
            </a:r>
          </a:p>
          <a:p>
            <a:pPr lvl="2"/>
            <a:r>
              <a:rPr lang="en-US" dirty="0" err="1" smtClean="0"/>
              <a:t>HDPhoto</a:t>
            </a:r>
            <a:r>
              <a:rPr lang="en-US" baseline="0" dirty="0" smtClean="0"/>
              <a:t> </a:t>
            </a:r>
            <a:r>
              <a:rPr lang="en-US" dirty="0" smtClean="0"/>
              <a:t>/ BC compression artefacts</a:t>
            </a:r>
          </a:p>
          <a:p>
            <a:pPr lvl="2"/>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9</a:t>
            </a:fld>
            <a:endParaRPr lang="en-US"/>
          </a:p>
        </p:txBody>
      </p:sp>
    </p:spTree>
    <p:extLst>
      <p:ext uri="{BB962C8B-B14F-4D97-AF65-F5344CB8AC3E}">
        <p14:creationId xmlns:p14="http://schemas.microsoft.com/office/powerpoint/2010/main" val="278407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here ever</a:t>
            </a:r>
            <a:r>
              <a:rPr lang="en-US" baseline="0" dirty="0" smtClean="0"/>
              <a:t> implemented deferred/geometry decals ? Raise your hands…</a:t>
            </a:r>
          </a:p>
          <a:p>
            <a:endParaRPr lang="en-US" baseline="0" dirty="0" smtClean="0"/>
          </a:p>
          <a:p>
            <a:r>
              <a:rPr lang="en-US" baseline="0" dirty="0" smtClean="0"/>
              <a:t>How fun was it dealing with all the trouble cases ?</a:t>
            </a:r>
          </a:p>
          <a:p>
            <a:endParaRPr lang="en-US" baseline="0" dirty="0" smtClean="0"/>
          </a:p>
          <a:p>
            <a:r>
              <a:rPr lang="en-US" baseline="0" dirty="0" smtClean="0"/>
              <a:t>*Have to compute your own derivatives, but just works across geometry edges and depth discontinuities</a:t>
            </a:r>
            <a:endParaRPr lang="en-US" dirty="0"/>
          </a:p>
        </p:txBody>
      </p:sp>
      <p:sp>
        <p:nvSpPr>
          <p:cNvPr id="4" name="Slide Number Placeholder 3"/>
          <p:cNvSpPr>
            <a:spLocks noGrp="1"/>
          </p:cNvSpPr>
          <p:nvPr>
            <p:ph type="sldNum" sz="quarter" idx="10"/>
          </p:nvPr>
        </p:nvSpPr>
        <p:spPr/>
        <p:txBody>
          <a:bodyPr/>
          <a:lstStyle/>
          <a:p>
            <a:fld id="{391B71D1-AEC0-400C-9D4A-AA025C680C84}" type="slidenum">
              <a:rPr lang="en-US" smtClean="0"/>
              <a:t>10</a:t>
            </a:fld>
            <a:endParaRPr lang="en-US"/>
          </a:p>
        </p:txBody>
      </p:sp>
    </p:spTree>
    <p:extLst>
      <p:ext uri="{BB962C8B-B14F-4D97-AF65-F5344CB8AC3E}">
        <p14:creationId xmlns:p14="http://schemas.microsoft.com/office/powerpoint/2010/main" val="84734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descr="http://s2016.siggraph.org/sites/default/files/s16_high_black_right_tag.png"/>
          <p:cNvPicPr>
            <a:picLocks noChangeAspect="1" noChangeArrowheads="1"/>
          </p:cNvPicPr>
          <p:nvPr userDrawn="1"/>
        </p:nvPicPr>
        <p:blipFill>
          <a:blip r:embed="rId3"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0210800" y="6324600"/>
            <a:ext cx="1828800" cy="499872"/>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12192000" cy="838200"/>
          </a:xfrm>
          <a:solidFill>
            <a:schemeClr val="tx1">
              <a:alpha val="50000"/>
            </a:schemeClr>
          </a:solidFill>
        </p:spPr>
        <p:txBody>
          <a:bodyPr>
            <a:normAutofit/>
          </a:bodyPr>
          <a:lstStyle>
            <a:lvl1pPr>
              <a:defRPr sz="3600" baseline="0">
                <a:solidFill>
                  <a:schemeClr val="bg1"/>
                </a:solidFill>
                <a:effectLst>
                  <a:outerShdw blurRad="38100" dist="38100" dir="2700000" algn="tl">
                    <a:srgbClr val="000000">
                      <a:alpha val="43137"/>
                    </a:srgbClr>
                  </a:outerShdw>
                </a:effectLst>
                <a:latin typeface="EurostileExtReg"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371601"/>
            <a:ext cx="12192000" cy="4871846"/>
          </a:xfrm>
          <a:solidFill>
            <a:schemeClr val="tx1">
              <a:alpha val="50000"/>
            </a:schemeClr>
          </a:solidFill>
        </p:spPr>
        <p:txBody>
          <a:bodyPr/>
          <a:lstStyle>
            <a:lvl1pPr marL="342900" indent="-342900">
              <a:buFont typeface="Wingdings" panose="05000000000000000000" pitchFamily="2" charset="2"/>
              <a:buChar char="§"/>
              <a:defRPr>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Wingdings" panose="05000000000000000000" pitchFamily="2" charset="2"/>
              <a:buChar char="§"/>
              <a:defRPr>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defRPr>
            </a:lvl2pPr>
            <a:lvl3pPr marL="1143000" indent="-228600">
              <a:buFont typeface="Wingdings" panose="05000000000000000000" pitchFamily="2" charset="2"/>
              <a:buChar char="§"/>
              <a:defRPr>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defRPr>
            </a:lvl3pPr>
            <a:lvl4pPr marL="1600200" indent="-228600">
              <a:buFont typeface="Wingdings" panose="05000000000000000000" pitchFamily="2" charset="2"/>
              <a:buChar char="§"/>
              <a:defRPr>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defRPr>
            </a:lvl4pPr>
            <a:lvl5pPr marL="2057400" indent="-228600">
              <a:buFont typeface="Wingdings" panose="05000000000000000000" pitchFamily="2" charset="2"/>
              <a:buChar char="§"/>
              <a:defRPr>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defRPr>
            </a:lvl5pPr>
            <a:lvl6pPr>
              <a:defRPr>
                <a:latin typeface="Calibri Light" panose="020F0302020204030204" pitchFamily="34" charset="0"/>
              </a:defRPr>
            </a:lvl6pPr>
          </a:lstStyle>
          <a:p>
            <a:pPr lvl="1"/>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Tree>
    <p:extLst>
      <p:ext uri="{BB962C8B-B14F-4D97-AF65-F5344CB8AC3E}">
        <p14:creationId xmlns:p14="http://schemas.microsoft.com/office/powerpoint/2010/main" val="3781459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0.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2514600"/>
            <a:ext cx="12192000" cy="2155825"/>
          </a:xfrm>
          <a:solidFill>
            <a:schemeClr val="tx1">
              <a:alpha val="70000"/>
            </a:schemeClr>
          </a:solidFill>
        </p:spPr>
        <p:txBody>
          <a:bodyPr>
            <a:noAutofit/>
          </a:bodyPr>
          <a:lstStyle/>
          <a:p>
            <a:r>
              <a:rPr lang="en-US" sz="2800" b="1" dirty="0" smtClean="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t/>
            </a:r>
            <a:br>
              <a:rPr lang="en-US" sz="2800" b="1" dirty="0" smtClean="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br>
            <a:r>
              <a:rPr lang="en-US" sz="3600" b="1" dirty="0" smtClean="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t>THE </a:t>
            </a:r>
            <a:r>
              <a:rPr lang="en-US" sz="36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t>DEVIL IS IN THE DETAILS</a:t>
            </a:r>
            <a:r>
              <a:rPr lang="en-US" sz="28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t/>
            </a:r>
            <a:br>
              <a:rPr lang="en-US" sz="28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br>
            <a:r>
              <a:rPr lang="en-US" sz="2000" b="1" dirty="0">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rPr>
              <a:t>IDTECH 666</a:t>
            </a:r>
            <a:br>
              <a:rPr lang="en-US" sz="2000" b="1" dirty="0">
                <a:solidFill>
                  <a:schemeClr val="bg1"/>
                </a:solidFill>
                <a:effectLst>
                  <a:outerShdw blurRad="38100" dist="38100" dir="2700000" algn="tl">
                    <a:srgbClr val="000000">
                      <a:alpha val="43137"/>
                    </a:srgbClr>
                  </a:outerShdw>
                </a:effectLst>
                <a:latin typeface="Calibri Light" panose="020F0302020204030204" pitchFamily="34" charset="0"/>
                <a:ea typeface="Verdana" panose="020B0604030504040204" pitchFamily="34" charset="0"/>
                <a:cs typeface="Verdana" panose="020B0604030504040204" pitchFamily="34" charset="0"/>
              </a:rPr>
            </a:br>
            <a:r>
              <a:rPr lang="en-US" sz="28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t/>
            </a:r>
            <a:br>
              <a:rPr lang="en-US" sz="28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rPr>
            </a:br>
            <a:endParaRPr lang="en-US" sz="2800" b="1" dirty="0">
              <a:solidFill>
                <a:schemeClr val="bg1"/>
              </a:solidFill>
              <a:effectLst>
                <a:outerShdw blurRad="38100" dist="38100" dir="2700000" algn="tl">
                  <a:srgbClr val="000000">
                    <a:alpha val="43137"/>
                  </a:srgbClr>
                </a:outerShdw>
              </a:effectLst>
              <a:latin typeface="EurostileExtReg" pitchFamily="2" charset="0"/>
              <a:ea typeface="Verdana" panose="020B0604030504040204" pitchFamily="34" charset="0"/>
              <a:cs typeface="Verdana" panose="020B0604030504040204" pitchFamily="34" charset="0"/>
            </a:endParaRPr>
          </a:p>
        </p:txBody>
      </p:sp>
      <p:sp>
        <p:nvSpPr>
          <p:cNvPr id="4" name="Subtitle 3"/>
          <p:cNvSpPr>
            <a:spLocks noGrp="1"/>
          </p:cNvSpPr>
          <p:nvPr>
            <p:ph type="subTitle" idx="1"/>
          </p:nvPr>
        </p:nvSpPr>
        <p:spPr>
          <a:xfrm>
            <a:off x="2838692" y="4060824"/>
            <a:ext cx="3028709" cy="621792"/>
          </a:xfrm>
        </p:spPr>
        <p:txBody>
          <a:bodyPr>
            <a:noAutofit/>
          </a:bodyPr>
          <a:lstStyle/>
          <a:p>
            <a:r>
              <a:rPr lang="en-US" sz="1600" b="1" dirty="0" smtClean="0">
                <a:solidFill>
                  <a:schemeClr val="bg1"/>
                </a:solidFill>
                <a:effectLst>
                  <a:outerShdw blurRad="38100" dist="38100" dir="2700000" algn="tl">
                    <a:srgbClr val="000000">
                      <a:alpha val="43137"/>
                    </a:srgbClr>
                  </a:outerShdw>
                </a:effectLst>
                <a:latin typeface="Calibri Light" panose="020F0302020204030204" pitchFamily="34" charset="0"/>
              </a:rPr>
              <a:t>Tiago Sousa</a:t>
            </a:r>
            <a:r>
              <a:rPr lang="en-US" sz="1600" b="1" dirty="0">
                <a:solidFill>
                  <a:schemeClr val="bg1"/>
                </a:solidFill>
                <a:effectLst>
                  <a:outerShdw blurRad="38100" dist="38100" dir="2700000" algn="tl">
                    <a:srgbClr val="000000">
                      <a:alpha val="43137"/>
                    </a:srgbClr>
                  </a:outerShdw>
                </a:effectLst>
                <a:latin typeface="Calibri Light" panose="020F0302020204030204" pitchFamily="34" charset="0"/>
              </a:rPr>
              <a:t/>
            </a:r>
            <a:br>
              <a:rPr lang="en-US" sz="1600" b="1" dirty="0">
                <a:solidFill>
                  <a:schemeClr val="bg1"/>
                </a:solidFill>
                <a:effectLst>
                  <a:outerShdw blurRad="38100" dist="38100" dir="2700000" algn="tl">
                    <a:srgbClr val="000000">
                      <a:alpha val="43137"/>
                    </a:srgbClr>
                  </a:outerShdw>
                </a:effectLst>
                <a:latin typeface="Calibri Light" panose="020F0302020204030204" pitchFamily="34" charset="0"/>
              </a:rPr>
            </a:br>
            <a:r>
              <a:rPr lang="en-US" sz="1600" dirty="0">
                <a:solidFill>
                  <a:schemeClr val="bg1"/>
                </a:solidFill>
                <a:effectLst>
                  <a:outerShdw blurRad="38100" dist="38100" dir="2700000" algn="tl">
                    <a:srgbClr val="000000">
                      <a:alpha val="43137"/>
                    </a:srgbClr>
                  </a:outerShdw>
                </a:effectLst>
                <a:latin typeface="Calibri Light" panose="020F0302020204030204" pitchFamily="34" charset="0"/>
              </a:rPr>
              <a:t>Lead Renderer Programmer</a:t>
            </a:r>
          </a:p>
          <a:p>
            <a:r>
              <a:rPr lang="en-US" sz="1600" dirty="0">
                <a:solidFill>
                  <a:schemeClr val="bg1"/>
                </a:solidFill>
                <a:effectLst>
                  <a:outerShdw blurRad="38100" dist="38100" dir="2700000" algn="tl">
                    <a:srgbClr val="000000">
                      <a:alpha val="43137"/>
                    </a:srgbClr>
                  </a:outerShdw>
                </a:effectLst>
                <a:latin typeface="Calibri Light" panose="020F0302020204030204" pitchFamily="34" charset="0"/>
              </a:rPr>
              <a:t/>
            </a:r>
            <a:br>
              <a:rPr lang="en-US" sz="1600" dirty="0">
                <a:solidFill>
                  <a:schemeClr val="bg1"/>
                </a:solidFill>
                <a:effectLst>
                  <a:outerShdw blurRad="38100" dist="38100" dir="2700000" algn="tl">
                    <a:srgbClr val="000000">
                      <a:alpha val="43137"/>
                    </a:srgbClr>
                  </a:outerShdw>
                </a:effectLst>
                <a:latin typeface="Calibri Light" panose="020F0302020204030204" pitchFamily="34" charset="0"/>
              </a:rPr>
            </a:br>
            <a:endParaRPr lang="en-US" sz="16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pic>
        <p:nvPicPr>
          <p:cNvPr id="1026" name="Picture 2" descr="http://s2016.siggraph.org/sites/default/files/s16_high_black_right_tag.png"/>
          <p:cNvPicPr>
            <a:picLocks noChangeAspect="1" noChangeArrowheads="1"/>
          </p:cNvPicPr>
          <p:nvPr/>
        </p:nvPicPr>
        <p:blipFill>
          <a:blip r:embed="rId4"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52400" y="6248400"/>
            <a:ext cx="1828800" cy="499872"/>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 name="Subtitle 3"/>
          <p:cNvSpPr txBox="1">
            <a:spLocks/>
          </p:cNvSpPr>
          <p:nvPr/>
        </p:nvSpPr>
        <p:spPr>
          <a:xfrm>
            <a:off x="6477000" y="4047070"/>
            <a:ext cx="2819400" cy="62335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effectLst>
                  <a:outerShdw blurRad="38100" dist="38100" dir="2700000" algn="tl">
                    <a:srgbClr val="000000">
                      <a:alpha val="43137"/>
                    </a:srgbClr>
                  </a:outerShdw>
                </a:effectLst>
                <a:latin typeface="Calibri Light" panose="020F0302020204030204" pitchFamily="34" charset="0"/>
              </a:rPr>
              <a:t>Jean </a:t>
            </a:r>
            <a:r>
              <a:rPr lang="en-US" sz="1600" b="1" dirty="0" smtClean="0">
                <a:solidFill>
                  <a:schemeClr val="bg1"/>
                </a:solidFill>
                <a:effectLst>
                  <a:outerShdw blurRad="38100" dist="38100" dir="2700000" algn="tl">
                    <a:srgbClr val="000000">
                      <a:alpha val="43137"/>
                    </a:srgbClr>
                  </a:outerShdw>
                </a:effectLst>
                <a:latin typeface="Calibri Light" panose="020F0302020204030204" pitchFamily="34" charset="0"/>
              </a:rPr>
              <a:t>Geffroy</a:t>
            </a:r>
            <a:r>
              <a:rPr lang="en-US" sz="1600" b="1" dirty="0">
                <a:solidFill>
                  <a:schemeClr val="bg1"/>
                </a:solidFill>
                <a:effectLst>
                  <a:outerShdw blurRad="38100" dist="38100" dir="2700000" algn="tl">
                    <a:srgbClr val="000000">
                      <a:alpha val="43137"/>
                    </a:srgbClr>
                  </a:outerShdw>
                </a:effectLst>
                <a:latin typeface="Calibri Light" panose="020F0302020204030204" pitchFamily="34" charset="0"/>
              </a:rPr>
              <a:t/>
            </a:r>
            <a:br>
              <a:rPr lang="en-US" sz="1600" b="1" dirty="0">
                <a:solidFill>
                  <a:schemeClr val="bg1"/>
                </a:solidFill>
                <a:effectLst>
                  <a:outerShdw blurRad="38100" dist="38100" dir="2700000" algn="tl">
                    <a:srgbClr val="000000">
                      <a:alpha val="43137"/>
                    </a:srgbClr>
                  </a:outerShdw>
                </a:effectLst>
                <a:latin typeface="Calibri Light" panose="020F0302020204030204" pitchFamily="34" charset="0"/>
              </a:rPr>
            </a:br>
            <a:r>
              <a:rPr lang="en-US" sz="1600" dirty="0">
                <a:solidFill>
                  <a:schemeClr val="bg1"/>
                </a:solidFill>
                <a:effectLst>
                  <a:outerShdw blurRad="38100" dist="38100" dir="2700000" algn="tl">
                    <a:srgbClr val="000000">
                      <a:alpha val="43137"/>
                    </a:srgbClr>
                  </a:outerShdw>
                </a:effectLst>
                <a:latin typeface="Calibri Light" panose="020F0302020204030204" pitchFamily="34" charset="0"/>
              </a:rPr>
              <a:t>Senior Engine Programmer</a:t>
            </a:r>
            <a:br>
              <a:rPr lang="en-US" sz="1600" dirty="0">
                <a:solidFill>
                  <a:schemeClr val="bg1"/>
                </a:solidFill>
                <a:effectLst>
                  <a:outerShdw blurRad="38100" dist="38100" dir="2700000" algn="tl">
                    <a:srgbClr val="000000">
                      <a:alpha val="43137"/>
                    </a:srgbClr>
                  </a:outerShdw>
                </a:effectLst>
                <a:latin typeface="Calibri Light" panose="020F0302020204030204" pitchFamily="34" charset="0"/>
              </a:rPr>
            </a:br>
            <a:endParaRPr lang="en-US" sz="16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165915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sp>
        <p:nvSpPr>
          <p:cNvPr id="5" name="Content Placeholder 4"/>
          <p:cNvSpPr>
            <a:spLocks noGrp="1"/>
          </p:cNvSpPr>
          <p:nvPr>
            <p:ph idx="1"/>
          </p:nvPr>
        </p:nvSpPr>
        <p:spPr/>
        <p:txBody>
          <a:bodyPr>
            <a:normAutofit fontScale="92500" lnSpcReduction="10000"/>
          </a:bodyPr>
          <a:lstStyle/>
          <a:p>
            <a:pPr lvl="1"/>
            <a:r>
              <a:rPr lang="en-US" dirty="0" smtClean="0">
                <a:latin typeface="Calibri Light" panose="020F0302020204030204" pitchFamily="34" charset="0"/>
              </a:rPr>
              <a:t>Decals embedded with geometry rasterization</a:t>
            </a:r>
          </a:p>
          <a:p>
            <a:pPr lvl="1"/>
            <a:r>
              <a:rPr lang="en-US" dirty="0" err="1" smtClean="0">
                <a:latin typeface="Calibri Light" panose="020F0302020204030204" pitchFamily="34" charset="0"/>
              </a:rPr>
              <a:t>Realtime</a:t>
            </a:r>
            <a:r>
              <a:rPr lang="en-US" dirty="0" smtClean="0">
                <a:latin typeface="Calibri Light" panose="020F0302020204030204" pitchFamily="34" charset="0"/>
              </a:rPr>
              <a:t> replacement to Mega-Texture “Stamping”</a:t>
            </a:r>
          </a:p>
          <a:p>
            <a:pPr lvl="2"/>
            <a:r>
              <a:rPr lang="en-US" dirty="0" smtClean="0">
                <a:latin typeface="Calibri Light" panose="020F0302020204030204" pitchFamily="34" charset="0"/>
              </a:rPr>
              <a:t>Faster workflow / Less disk storage</a:t>
            </a:r>
          </a:p>
          <a:p>
            <a:pPr lvl="1"/>
            <a:r>
              <a:rPr lang="en-US" dirty="0" smtClean="0">
                <a:latin typeface="Calibri Light" panose="020F0302020204030204" pitchFamily="34" charset="0"/>
              </a:rPr>
              <a:t>Just Works ™</a:t>
            </a:r>
          </a:p>
          <a:p>
            <a:pPr lvl="2"/>
            <a:r>
              <a:rPr lang="en-US" dirty="0" smtClean="0">
                <a:latin typeface="Calibri Light" panose="020F0302020204030204" pitchFamily="34" charset="0"/>
              </a:rPr>
              <a:t>Normal map blending</a:t>
            </a:r>
          </a:p>
          <a:p>
            <a:pPr lvl="2"/>
            <a:r>
              <a:rPr lang="en-US" dirty="0" smtClean="0">
                <a:latin typeface="Calibri Light" panose="020F0302020204030204" pitchFamily="34" charset="0"/>
              </a:rPr>
              <a:t>Linear correct blending for all channels</a:t>
            </a:r>
          </a:p>
          <a:p>
            <a:pPr lvl="2"/>
            <a:r>
              <a:rPr lang="en-US" dirty="0" err="1" smtClean="0">
                <a:latin typeface="Calibri Light" panose="020F0302020204030204" pitchFamily="34" charset="0"/>
              </a:rPr>
              <a:t>Mipmapping</a:t>
            </a:r>
            <a:r>
              <a:rPr lang="en-US" dirty="0" smtClean="0">
                <a:latin typeface="Calibri Light" panose="020F0302020204030204" pitchFamily="34" charset="0"/>
              </a:rPr>
              <a:t> / Anisotropy *</a:t>
            </a:r>
          </a:p>
          <a:p>
            <a:pPr lvl="2"/>
            <a:r>
              <a:rPr lang="en-US" dirty="0" smtClean="0">
                <a:latin typeface="Calibri Light" panose="020F0302020204030204" pitchFamily="34" charset="0"/>
              </a:rPr>
              <a:t>Transparency</a:t>
            </a:r>
          </a:p>
          <a:p>
            <a:pPr lvl="2"/>
            <a:r>
              <a:rPr lang="en-US" dirty="0" smtClean="0">
                <a:latin typeface="Calibri Light" panose="020F0302020204030204" pitchFamily="34" charset="0"/>
              </a:rPr>
              <a:t>Sorting</a:t>
            </a:r>
          </a:p>
          <a:p>
            <a:pPr lvl="2"/>
            <a:r>
              <a:rPr lang="en-US" dirty="0" smtClean="0">
                <a:latin typeface="Calibri Light" panose="020F0302020204030204" pitchFamily="34" charset="0"/>
              </a:rPr>
              <a:t>0 </a:t>
            </a:r>
            <a:r>
              <a:rPr lang="en-US" dirty="0" err="1" smtClean="0">
                <a:latin typeface="Calibri Light" panose="020F0302020204030204" pitchFamily="34" charset="0"/>
              </a:rPr>
              <a:t>drawcalls</a:t>
            </a:r>
            <a:endParaRPr lang="en-US" dirty="0" smtClean="0">
              <a:latin typeface="Calibri Light" panose="020F0302020204030204" pitchFamily="34" charset="0"/>
            </a:endParaRPr>
          </a:p>
          <a:p>
            <a:pPr lvl="1"/>
            <a:r>
              <a:rPr lang="en-US" dirty="0" smtClean="0">
                <a:latin typeface="Calibri Light" panose="020F0302020204030204" pitchFamily="34" charset="0"/>
              </a:rPr>
              <a:t>8k x 8k decal atlas</a:t>
            </a:r>
          </a:p>
          <a:p>
            <a:pPr lvl="2"/>
            <a:r>
              <a:rPr lang="en-US" dirty="0" smtClean="0">
                <a:latin typeface="Calibri Light" panose="020F0302020204030204" pitchFamily="34" charset="0"/>
              </a:rPr>
              <a:t>BC7</a:t>
            </a:r>
            <a:endParaRPr lang="en-US" dirty="0">
              <a:latin typeface="Calibri Light" panose="020F0302020204030204" pitchFamily="34" charset="0"/>
            </a:endParaRPr>
          </a:p>
          <a:p>
            <a:pPr lvl="2"/>
            <a:endParaRPr lang="en-US" dirty="0" smtClean="0">
              <a:latin typeface="Calibri Light" panose="020F030202020403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371600"/>
            <a:ext cx="4114800" cy="410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890927" y="5486400"/>
            <a:ext cx="2030146"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Decal Atlas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3213961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fade">
                                      <p:cBhvr>
                                        <p:cTn id="19" dur="500"/>
                                        <p:tgtEl>
                                          <p:spTgt spid="5">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500"/>
                                        <p:tgtEl>
                                          <p:spTgt spid="5">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fade">
                                      <p:cBhvr>
                                        <p:cTn id="25" dur="500"/>
                                        <p:tgtEl>
                                          <p:spTgt spid="5">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fade">
                                      <p:cBhvr>
                                        <p:cTn id="33" dur="500"/>
                                        <p:tgtEl>
                                          <p:spTgt spid="5">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0" y="1295400"/>
                <a:ext cx="12192000" cy="4871846"/>
              </a:xfrm>
            </p:spPr>
            <p:txBody>
              <a:bodyPr>
                <a:normAutofit/>
              </a:bodyPr>
              <a:lstStyle/>
              <a:p>
                <a:pPr lvl="1"/>
                <a:r>
                  <a:rPr lang="en-US" dirty="0" smtClean="0">
                    <a:latin typeface="Calibri Light" panose="020F0302020204030204" pitchFamily="34" charset="0"/>
                  </a:rPr>
                  <a:t>Box Projected</a:t>
                </a:r>
              </a:p>
              <a:p>
                <a:pPr lvl="2"/>
                <a14:m>
                  <m:oMath xmlns:m="http://schemas.openxmlformats.org/officeDocument/2006/math">
                    <m:r>
                      <a:rPr lang="en-US" i="1">
                        <a:latin typeface="Cambria Math"/>
                      </a:rPr>
                      <m:t>𝑒</m:t>
                    </m:r>
                    <m:r>
                      <a:rPr lang="en-US" b="0" i="1" baseline="-25000" smtClean="0">
                        <a:latin typeface="Cambria Math"/>
                      </a:rPr>
                      <m:t>0</m:t>
                    </m:r>
                  </m:oMath>
                </a14:m>
                <a:r>
                  <a:rPr lang="en-US" dirty="0" smtClean="0">
                    <a:latin typeface="Calibri Light" panose="020F0302020204030204" pitchFamily="34" charset="0"/>
                  </a:rPr>
                  <a:t> , </a:t>
                </a:r>
                <a14:m>
                  <m:oMath xmlns:m="http://schemas.openxmlformats.org/officeDocument/2006/math">
                    <m:r>
                      <a:rPr lang="en-US" i="1" dirty="0">
                        <a:latin typeface="Cambria Math"/>
                      </a:rPr>
                      <m:t>𝑒</m:t>
                    </m:r>
                    <m:r>
                      <a:rPr lang="en-US" b="0" i="1" baseline="-25000" dirty="0" smtClean="0">
                        <a:latin typeface="Cambria Math"/>
                      </a:rPr>
                      <m:t>1</m:t>
                    </m:r>
                  </m:oMath>
                </a14:m>
                <a:r>
                  <a:rPr lang="en-US" dirty="0" smtClean="0">
                    <a:latin typeface="Calibri Light" panose="020F0302020204030204" pitchFamily="34" charset="0"/>
                  </a:rPr>
                  <a:t>, e</a:t>
                </a:r>
                <a:r>
                  <a:rPr lang="en-US" baseline="-25000" dirty="0">
                    <a:latin typeface="Calibri Light" panose="020F0302020204030204" pitchFamily="34" charset="0"/>
                  </a:rPr>
                  <a:t>2</a:t>
                </a:r>
                <a:r>
                  <a:rPr lang="en-US" dirty="0" smtClean="0">
                    <a:latin typeface="Calibri Light" panose="020F0302020204030204" pitchFamily="34" charset="0"/>
                  </a:rPr>
                  <a:t> is OBB normalized extents, p is position</a:t>
                </a:r>
              </a:p>
              <a:p>
                <a:pPr lvl="1"/>
                <a:endParaRPr lang="en-US" dirty="0" smtClean="0">
                  <a:latin typeface="Calibri Light" panose="020F0302020204030204" pitchFamily="34" charset="0"/>
                </a:endParaRPr>
              </a:p>
              <a:p>
                <a:pPr lvl="1"/>
                <a:endParaRPr lang="en-US" dirty="0" smtClean="0">
                  <a:latin typeface="Calibri Light" panose="020F0302020204030204" pitchFamily="34" charset="0"/>
                </a:endParaRPr>
              </a:p>
              <a:p>
                <a:pPr lvl="1"/>
                <a:endParaRPr lang="en-US" dirty="0" smtClean="0">
                  <a:latin typeface="Calibri Light" panose="020F0302020204030204" pitchFamily="34" charset="0"/>
                </a:endParaRPr>
              </a:p>
              <a:p>
                <a:pPr lvl="2"/>
                <a:endParaRPr lang="en-US" dirty="0">
                  <a:latin typeface="Calibri Light" panose="020F0302020204030204" pitchFamily="34" charset="0"/>
                </a:endParaRPr>
              </a:p>
              <a:p>
                <a:pPr lvl="1"/>
                <a:endParaRPr lang="en-US" dirty="0" smtClean="0">
                  <a:latin typeface="Calibri Light" panose="020F0302020204030204" pitchFamily="34" charset="0"/>
                </a:endParaRPr>
              </a:p>
              <a:p>
                <a:pPr lvl="1"/>
                <a:r>
                  <a:rPr lang="en-US" dirty="0" smtClean="0">
                    <a:latin typeface="Calibri Light" panose="020F0302020204030204" pitchFamily="34" charset="0"/>
                  </a:rPr>
                  <a:t>Indexing into decal atlas</a:t>
                </a:r>
              </a:p>
              <a:p>
                <a:pPr lvl="2"/>
                <a:r>
                  <a:rPr lang="en-US" dirty="0" smtClean="0">
                    <a:latin typeface="Calibri Light" panose="020F0302020204030204" pitchFamily="34" charset="0"/>
                  </a:rPr>
                  <a:t>Per decal: Scale &amp; bias parameter. E.g. </a:t>
                </a:r>
                <a:endParaRPr lang="en-US" dirty="0">
                  <a:latin typeface="Calibri Light" panose="020F0302020204030204" pitchFamily="34" charset="0"/>
                </a:endParaRPr>
              </a:p>
              <a:p>
                <a:pPr lvl="1"/>
                <a:endParaRPr lang="en-US" dirty="0" smtClean="0">
                  <a:latin typeface="Calibri Light" panose="020F0302020204030204" pitchFamily="34" charset="0"/>
                </a:endParaRPr>
              </a:p>
              <a:p>
                <a:pPr lvl="1"/>
                <a:endParaRPr lang="en-US" dirty="0">
                  <a:latin typeface="Calibri Light" panose="020F0302020204030204" pitchFamily="34" charset="0"/>
                </a:endParaRPr>
              </a:p>
              <a:p>
                <a:pPr lvl="1"/>
                <a:endParaRPr lang="en-US" dirty="0" smtClean="0">
                  <a:latin typeface="Calibri Light" panose="020F0302020204030204" pitchFamily="34" charset="0"/>
                </a:endParaRP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0" y="1295400"/>
                <a:ext cx="12192000" cy="4871846"/>
              </a:xfrm>
              <a:blipFill rotWithShape="1">
                <a:blip r:embed="rId3"/>
                <a:stretch>
                  <a:fillRect t="-1252"/>
                </a:stretch>
              </a:blipFill>
            </p:spPr>
            <p:txBody>
              <a:bodyPr/>
              <a:lstStyle/>
              <a:p>
                <a:r>
                  <a:rPr lang="en-US">
                    <a:noFill/>
                  </a:rPr>
                  <a:t> </a:t>
                </a:r>
              </a:p>
            </p:txBody>
          </p:sp>
        </mc:Fallback>
      </mc:AlternateContent>
      <p:sp>
        <p:nvSpPr>
          <p:cNvPr id="6" name="TextBox 5"/>
          <p:cNvSpPr txBox="1"/>
          <p:nvPr/>
        </p:nvSpPr>
        <p:spPr>
          <a:xfrm>
            <a:off x="215630" y="5867400"/>
            <a:ext cx="11658600" cy="276999"/>
          </a:xfrm>
          <a:prstGeom prst="rect">
            <a:avLst/>
          </a:prstGeom>
          <a:solidFill>
            <a:schemeClr val="tx1">
              <a:lumMod val="85000"/>
              <a:lumOff val="15000"/>
            </a:schemeClr>
          </a:solidFill>
          <a:ln>
            <a:solidFill>
              <a:schemeClr val="tx1"/>
            </a:solidFill>
          </a:ln>
        </p:spPr>
        <p:txBody>
          <a:bodyPr wrap="square" rtlCol="0">
            <a:spAutoFit/>
          </a:bodyPr>
          <a:lstStyle/>
          <a:p>
            <a:pPr lvl="1"/>
            <a:r>
              <a:rPr lang="en-US" sz="1200" b="1" dirty="0" err="1" smtClean="0">
                <a:solidFill>
                  <a:schemeClr val="tx2">
                    <a:lumMod val="60000"/>
                    <a:lumOff val="40000"/>
                  </a:schemeClr>
                </a:solidFill>
                <a:latin typeface="Courier New" panose="02070309020205020404" pitchFamily="49" charset="0"/>
                <a:cs typeface="Courier New" panose="02070309020205020404" pitchFamily="49" charset="0"/>
              </a:rPr>
              <a:t>const</a:t>
            </a:r>
            <a:r>
              <a:rPr lang="en-US" sz="1200" b="1" dirty="0" smtClean="0">
                <a:solidFill>
                  <a:schemeClr val="tx2">
                    <a:lumMod val="60000"/>
                    <a:lumOff val="40000"/>
                  </a:schemeClr>
                </a:solidFill>
                <a:latin typeface="Courier New" panose="02070309020205020404" pitchFamily="49" charset="0"/>
                <a:cs typeface="Courier New" panose="02070309020205020404" pitchFamily="49" charset="0"/>
              </a:rPr>
              <a:t> float4</a:t>
            </a:r>
            <a:r>
              <a:rPr lang="en-US" sz="1200" b="1" dirty="0" smtClean="0">
                <a:solidFill>
                  <a:schemeClr val="bg1"/>
                </a:solidFill>
                <a:latin typeface="Courier New" panose="02070309020205020404" pitchFamily="49" charset="0"/>
                <a:cs typeface="Courier New" panose="02070309020205020404" pitchFamily="49" charset="0"/>
              </a:rPr>
              <a:t> </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albedo =</a:t>
            </a:r>
            <a:r>
              <a:rPr lang="en-US" sz="1200" b="1" dirty="0">
                <a:solidFill>
                  <a:schemeClr val="accent6">
                    <a:lumMod val="20000"/>
                    <a:lumOff val="80000"/>
                  </a:schemeClr>
                </a:solidFill>
                <a:latin typeface="Courier New" panose="02070309020205020404" pitchFamily="49" charset="0"/>
                <a:cs typeface="Courier New" panose="02070309020205020404" pitchFamily="49" charset="0"/>
              </a:rPr>
              <a:t> </a:t>
            </a:r>
            <a:r>
              <a:rPr lang="en-US" sz="1200" b="1" dirty="0" smtClean="0">
                <a:solidFill>
                  <a:schemeClr val="tx2">
                    <a:lumMod val="60000"/>
                    <a:lumOff val="40000"/>
                  </a:schemeClr>
                </a:solidFill>
                <a:latin typeface="Courier New" panose="02070309020205020404" pitchFamily="49" charset="0"/>
                <a:cs typeface="Courier New" panose="02070309020205020404" pitchFamily="49" charset="0"/>
              </a:rPr>
              <a:t>tex2Dgrad</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err="1" smtClean="0">
                <a:solidFill>
                  <a:schemeClr val="accent6">
                    <a:lumMod val="40000"/>
                    <a:lumOff val="60000"/>
                  </a:schemeClr>
                </a:solidFill>
                <a:latin typeface="Courier New" panose="02070309020205020404" pitchFamily="49" charset="0"/>
                <a:cs typeface="Courier New" panose="02070309020205020404" pitchFamily="49" charset="0"/>
              </a:rPr>
              <a:t>decalsAtlas</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err="1" smtClean="0">
                <a:solidFill>
                  <a:schemeClr val="accent6">
                    <a:lumMod val="40000"/>
                    <a:lumOff val="60000"/>
                  </a:schemeClr>
                </a:solidFill>
                <a:latin typeface="Courier New" panose="02070309020205020404" pitchFamily="49" charset="0"/>
                <a:cs typeface="Courier New" panose="02070309020205020404" pitchFamily="49" charset="0"/>
              </a:rPr>
              <a:t>uv.xy</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err="1" smtClean="0">
                <a:solidFill>
                  <a:schemeClr val="accent6">
                    <a:lumMod val="40000"/>
                    <a:lumOff val="60000"/>
                  </a:schemeClr>
                </a:solidFill>
                <a:latin typeface="Courier New" panose="02070309020205020404" pitchFamily="49" charset="0"/>
                <a:cs typeface="Courier New" panose="02070309020205020404" pitchFamily="49" charset="0"/>
              </a:rPr>
              <a:t>scaleBias.xy</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scaleBias.zw</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err="1" smtClean="0">
                <a:solidFill>
                  <a:schemeClr val="accent6">
                    <a:lumMod val="40000"/>
                    <a:lumOff val="60000"/>
                  </a:schemeClr>
                </a:solidFill>
                <a:latin typeface="Courier New" panose="02070309020205020404" pitchFamily="49" charset="0"/>
                <a:cs typeface="Courier New" panose="02070309020205020404" pitchFamily="49" charset="0"/>
              </a:rPr>
              <a:t>uvDDX</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err="1">
                <a:solidFill>
                  <a:schemeClr val="accent6">
                    <a:lumMod val="40000"/>
                    <a:lumOff val="60000"/>
                  </a:schemeClr>
                </a:solidFill>
                <a:latin typeface="Courier New" panose="02070309020205020404" pitchFamily="49" charset="0"/>
                <a:cs typeface="Courier New" panose="02070309020205020404" pitchFamily="49" charset="0"/>
              </a:rPr>
              <a:t>uvDDY</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a:t>
            </a:r>
            <a:endParaRPr lang="en-US" sz="1200" b="1" dirty="0">
              <a:solidFill>
                <a:schemeClr val="accent6">
                  <a:lumMod val="40000"/>
                  <a:lumOff val="60000"/>
                </a:schemeClr>
              </a:solidFill>
              <a:latin typeface="Courier New" panose="02070309020205020404" pitchFamily="49" charset="0"/>
              <a:cs typeface="Courier New" panose="02070309020205020404" pitchFamily="49" charset="0"/>
            </a:endParaRPr>
          </a:p>
        </p:txBody>
      </p:sp>
      <p:grpSp>
        <p:nvGrpSpPr>
          <p:cNvPr id="47" name="Group 46"/>
          <p:cNvGrpSpPr/>
          <p:nvPr/>
        </p:nvGrpSpPr>
        <p:grpSpPr>
          <a:xfrm>
            <a:off x="8001000" y="2611717"/>
            <a:ext cx="3124200" cy="1614063"/>
            <a:chOff x="7940463" y="1808092"/>
            <a:chExt cx="3124200" cy="1614063"/>
          </a:xfrm>
        </p:grpSpPr>
        <p:sp>
          <p:nvSpPr>
            <p:cNvPr id="11" name="Rectangle 10"/>
            <p:cNvSpPr/>
            <p:nvPr/>
          </p:nvSpPr>
          <p:spPr>
            <a:xfrm>
              <a:off x="7940463" y="2278508"/>
              <a:ext cx="2590800" cy="114300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9235863" y="2850008"/>
              <a:ext cx="5334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9227092" y="2379592"/>
              <a:ext cx="19340" cy="47041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9675012" y="2870303"/>
                  <a:ext cx="383695" cy="362984"/>
                </a:xfrm>
                <a:prstGeom prst="rect">
                  <a:avLst/>
                </a:prstGeom>
                <a:noFill/>
              </p:spPr>
              <p:txBody>
                <a:bodyPr wrap="none" rtlCol="0">
                  <a:spAutoFit/>
                </a:bodyPr>
                <a:lstStyle/>
                <a:p>
                  <a14:m>
                    <m:oMath xmlns:m="http://schemas.openxmlformats.org/officeDocument/2006/math">
                      <m:r>
                        <a:rPr lang="en-US" b="0" i="1" smtClean="0">
                          <a:solidFill>
                            <a:schemeClr val="bg1"/>
                          </a:solidFill>
                          <a:latin typeface="Cambria Math"/>
                        </a:rPr>
                        <m:t>𝑒</m:t>
                      </m:r>
                    </m:oMath>
                  </a14:m>
                  <a:r>
                    <a:rPr lang="en-US" baseline="-25000" dirty="0" smtClean="0">
                      <a:solidFill>
                        <a:schemeClr val="bg1"/>
                      </a:solidFill>
                      <a:latin typeface="EurostileConReg" pitchFamily="50" charset="0"/>
                    </a:rPr>
                    <a:t>0</a:t>
                  </a:r>
                  <a:endParaRPr lang="en-US" baseline="-25000" dirty="0">
                    <a:solidFill>
                      <a:schemeClr val="bg1"/>
                    </a:solidFill>
                    <a:latin typeface="EurostileConReg" pitchFamily="50"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9675012" y="2870303"/>
                  <a:ext cx="383695" cy="362984"/>
                </a:xfrm>
                <a:prstGeom prst="rect">
                  <a:avLst/>
                </a:prstGeom>
                <a:blipFill rotWithShape="1">
                  <a:blip r:embed="rId4"/>
                  <a:stretch>
                    <a:fillRect b="-23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702463" y="2379592"/>
                  <a:ext cx="383695" cy="362984"/>
                </a:xfrm>
                <a:prstGeom prst="rect">
                  <a:avLst/>
                </a:prstGeom>
                <a:noFill/>
              </p:spPr>
              <p:txBody>
                <a:bodyPr wrap="none" rtlCol="0">
                  <a:spAutoFit/>
                </a:bodyPr>
                <a:lstStyle/>
                <a:p>
                  <a14:m>
                    <m:oMath xmlns:m="http://schemas.openxmlformats.org/officeDocument/2006/math">
                      <m:r>
                        <a:rPr lang="en-US" i="1" dirty="0" smtClean="0">
                          <a:solidFill>
                            <a:schemeClr val="bg1"/>
                          </a:solidFill>
                          <a:latin typeface="Cambria Math"/>
                        </a:rPr>
                        <m:t>𝑒</m:t>
                      </m:r>
                    </m:oMath>
                  </a14:m>
                  <a:r>
                    <a:rPr lang="en-US" baseline="-25000" dirty="0" smtClean="0">
                      <a:solidFill>
                        <a:schemeClr val="bg1"/>
                      </a:solidFill>
                      <a:latin typeface="EurostileConReg" pitchFamily="50" charset="0"/>
                    </a:rPr>
                    <a:t>2</a:t>
                  </a:r>
                  <a:endParaRPr lang="en-US" baseline="-25000" dirty="0">
                    <a:solidFill>
                      <a:schemeClr val="bg1"/>
                    </a:solidFill>
                    <a:latin typeface="EurostileConReg" pitchFamily="50"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702463" y="2379592"/>
                  <a:ext cx="383695" cy="362984"/>
                </a:xfrm>
                <a:prstGeom prst="rect">
                  <a:avLst/>
                </a:prstGeom>
                <a:blipFill rotWithShape="1">
                  <a:blip r:embed="rId5"/>
                  <a:stretch>
                    <a:fillRect b="-21667"/>
                  </a:stretch>
                </a:blipFill>
              </p:spPr>
              <p:txBody>
                <a:bodyPr/>
                <a:lstStyle/>
                <a:p>
                  <a:r>
                    <a:rPr lang="en-US">
                      <a:noFill/>
                    </a:rPr>
                    <a:t> </a:t>
                  </a:r>
                </a:p>
              </p:txBody>
            </p:sp>
          </mc:Fallback>
        </mc:AlternateContent>
        <p:sp>
          <p:nvSpPr>
            <p:cNvPr id="22" name="TextBox 21"/>
            <p:cNvSpPr txBox="1"/>
            <p:nvPr/>
          </p:nvSpPr>
          <p:spPr>
            <a:xfrm>
              <a:off x="9083463" y="2850008"/>
              <a:ext cx="304892" cy="369332"/>
            </a:xfrm>
            <a:prstGeom prst="rect">
              <a:avLst/>
            </a:prstGeom>
            <a:noFill/>
          </p:spPr>
          <p:txBody>
            <a:bodyPr wrap="none" rtlCol="0">
              <a:spAutoFit/>
            </a:bodyPr>
            <a:lstStyle/>
            <a:p>
              <a:r>
                <a:rPr lang="en-US" dirty="0" smtClean="0">
                  <a:solidFill>
                    <a:schemeClr val="bg1"/>
                  </a:solidFill>
                  <a:latin typeface="Calibri Light" panose="020F0302020204030204" pitchFamily="34" charset="0"/>
                </a:rPr>
                <a:t>p</a:t>
              </a:r>
              <a:endParaRPr lang="en-US" dirty="0">
                <a:solidFill>
                  <a:schemeClr val="bg1"/>
                </a:solidFill>
                <a:latin typeface="Calibri Light" panose="020F0302020204030204" pitchFamily="34" charset="0"/>
              </a:endParaRPr>
            </a:p>
          </p:txBody>
        </p:sp>
        <p:sp>
          <p:nvSpPr>
            <p:cNvPr id="23" name="Rectangle 22"/>
            <p:cNvSpPr/>
            <p:nvPr/>
          </p:nvSpPr>
          <p:spPr>
            <a:xfrm>
              <a:off x="8473863" y="1808092"/>
              <a:ext cx="2590800" cy="114300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7940463" y="1808092"/>
              <a:ext cx="533400" cy="47041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40463" y="2951092"/>
              <a:ext cx="533400" cy="47041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531263" y="2951739"/>
              <a:ext cx="533400" cy="47041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525979" y="1815280"/>
              <a:ext cx="533400" cy="47041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9227092" y="2460000"/>
              <a:ext cx="374108" cy="39001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9649305" y="2278508"/>
                  <a:ext cx="383695" cy="362984"/>
                </a:xfrm>
                <a:prstGeom prst="rect">
                  <a:avLst/>
                </a:prstGeom>
                <a:noFill/>
              </p:spPr>
              <p:txBody>
                <a:bodyPr wrap="none" rtlCol="0">
                  <a:spAutoFit/>
                </a:bodyPr>
                <a:lstStyle/>
                <a:p>
                  <a14:m>
                    <m:oMath xmlns:m="http://schemas.openxmlformats.org/officeDocument/2006/math">
                      <m:r>
                        <a:rPr lang="en-US" b="0" i="1" smtClean="0">
                          <a:solidFill>
                            <a:schemeClr val="bg1"/>
                          </a:solidFill>
                          <a:latin typeface="Cambria Math"/>
                        </a:rPr>
                        <m:t>𝑒</m:t>
                      </m:r>
                    </m:oMath>
                  </a14:m>
                  <a:r>
                    <a:rPr lang="en-US" baseline="-25000" dirty="0" smtClean="0">
                      <a:solidFill>
                        <a:schemeClr val="bg1"/>
                      </a:solidFill>
                      <a:latin typeface="EurostileConReg" pitchFamily="50" charset="0"/>
                    </a:rPr>
                    <a:t>1</a:t>
                  </a:r>
                  <a:endParaRPr lang="en-US" baseline="-25000" dirty="0">
                    <a:solidFill>
                      <a:schemeClr val="bg1"/>
                    </a:solidFill>
                    <a:latin typeface="EurostileConReg" pitchFamily="50"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649305" y="2278508"/>
                  <a:ext cx="383695" cy="362984"/>
                </a:xfrm>
                <a:prstGeom prst="rect">
                  <a:avLst/>
                </a:prstGeom>
                <a:blipFill rotWithShape="1">
                  <a:blip r:embed="rId6"/>
                  <a:stretch>
                    <a:fillRect b="-23729"/>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58" name="TextBox 57"/>
              <p:cNvSpPr txBox="1"/>
              <p:nvPr/>
            </p:nvSpPr>
            <p:spPr>
              <a:xfrm>
                <a:off x="3886200" y="3303004"/>
                <a:ext cx="3474757" cy="1226361"/>
              </a:xfrm>
              <a:prstGeom prst="rect">
                <a:avLst/>
              </a:prstGeom>
              <a:noFill/>
            </p:spPr>
            <p:txBody>
              <a:bodyPr wrap="square" rtlCol="0">
                <a:spAutoFit/>
              </a:bodyPr>
              <a:lstStyle/>
              <a:p>
                <a:r>
                  <a:rPr lang="en-US" sz="2000" dirty="0" smtClean="0">
                    <a:solidFill>
                      <a:schemeClr val="bg1"/>
                    </a:solidFill>
                    <a:effectLst>
                      <a:outerShdw blurRad="38100" dist="38100" dir="2700000" algn="tl">
                        <a:srgbClr val="000000">
                          <a:alpha val="43137"/>
                        </a:srgbClr>
                      </a:outerShdw>
                    </a:effectLst>
                    <a:latin typeface="Calibri Light" panose="020F0302020204030204" pitchFamily="34" charset="0"/>
                  </a:rPr>
                  <a:t>M</a:t>
                </a:r>
                <a:r>
                  <a:rPr lang="en-US" sz="2000" baseline="-25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decal</a:t>
                </a:r>
                <a:r>
                  <a:rPr lang="en-US" sz="2000" dirty="0" smtClean="0">
                    <a:solidFill>
                      <a:schemeClr val="bg1"/>
                    </a:solidFill>
                    <a:effectLst>
                      <a:outerShdw blurRad="38100" dist="38100" dir="2700000" algn="tl">
                        <a:srgbClr val="000000">
                          <a:alpha val="43137"/>
                        </a:srgbClr>
                      </a:outerShdw>
                    </a:effectLst>
                    <a:latin typeface="Calibri Light" panose="020F0302020204030204" pitchFamily="34" charset="0"/>
                  </a:rPr>
                  <a:t> =</a:t>
                </a:r>
                <a14:m>
                  <m:oMath xmlns:m="http://schemas.openxmlformats.org/officeDocument/2006/math">
                    <m:d>
                      <m:dPr>
                        <m:begChr m:val="|"/>
                        <m:endChr m:val="|"/>
                        <m:ctrlPr>
                          <a:rPr lang="en-US" sz="2000" i="1">
                            <a:solidFill>
                              <a:schemeClr val="bg1"/>
                            </a:solidFill>
                            <a:effectLst>
                              <a:outerShdw blurRad="38100" dist="38100" dir="2700000" algn="tl">
                                <a:srgbClr val="000000">
                                  <a:alpha val="43137"/>
                                </a:srgbClr>
                              </a:outerShdw>
                            </a:effectLst>
                            <a:latin typeface="Cambria Math"/>
                          </a:rPr>
                        </m:ctrlPr>
                      </m:dPr>
                      <m:e>
                        <m:m>
                          <m:mPr>
                            <m:mcs>
                              <m:mc>
                                <m:mcPr>
                                  <m:count m:val="4"/>
                                  <m:mcJc m:val="center"/>
                                </m:mcPr>
                              </m:mc>
                            </m:mcs>
                            <m:ctrlPr>
                              <a:rPr lang="en-US" sz="2000" i="1">
                                <a:solidFill>
                                  <a:schemeClr val="bg1"/>
                                </a:solidFill>
                                <a:effectLst>
                                  <a:outerShdw blurRad="38100" dist="38100" dir="2700000" algn="tl">
                                    <a:srgbClr val="000000">
                                      <a:alpha val="43137"/>
                                    </a:srgbClr>
                                  </a:outerShdw>
                                </a:effectLst>
                                <a:latin typeface="Cambria Math"/>
                              </a:rPr>
                            </m:ctrlPr>
                          </m:mPr>
                          <m:mr>
                            <m:e>
                              <m:r>
                                <a:rPr lang="en-US" sz="2000" i="1">
                                  <a:solidFill>
                                    <a:schemeClr val="bg1"/>
                                  </a:solidFill>
                                  <a:effectLst>
                                    <a:outerShdw blurRad="38100" dist="38100" dir="2700000" algn="tl">
                                      <a:srgbClr val="000000">
                                        <a:alpha val="43137"/>
                                      </a:srgbClr>
                                    </a:outerShdw>
                                  </a:effectLst>
                                  <a:latin typeface="Cambria Math"/>
                                </a:rPr>
                                <m:t>𝑒</m:t>
                              </m:r>
                              <m:r>
                                <a:rPr lang="en-US" sz="2000" i="1" baseline="-25000">
                                  <a:solidFill>
                                    <a:schemeClr val="bg1"/>
                                  </a:solidFill>
                                  <a:effectLst>
                                    <a:outerShdw blurRad="38100" dist="38100" dir="2700000" algn="tl">
                                      <a:srgbClr val="000000">
                                        <a:alpha val="43137"/>
                                      </a:srgbClr>
                                    </a:outerShdw>
                                  </a:effectLst>
                                  <a:latin typeface="Cambria Math"/>
                                </a:rPr>
                                <m:t>0</m:t>
                              </m:r>
                              <m:r>
                                <a:rPr lang="en-US" sz="2000" b="0" i="1" baseline="-50000" smtClean="0">
                                  <a:solidFill>
                                    <a:schemeClr val="bg1"/>
                                  </a:solidFill>
                                  <a:effectLst>
                                    <a:outerShdw blurRad="38100" dist="38100" dir="2700000" algn="tl">
                                      <a:srgbClr val="000000">
                                        <a:alpha val="43137"/>
                                      </a:srgbClr>
                                    </a:outerShdw>
                                  </a:effectLst>
                                  <a:latin typeface="Cambria Math"/>
                                </a:rPr>
                                <m:t>𝑥</m:t>
                              </m:r>
                            </m:e>
                            <m:e>
                              <m:r>
                                <a:rPr lang="en-US" sz="2000" i="1" dirty="0">
                                  <a:solidFill>
                                    <a:schemeClr val="bg1"/>
                                  </a:solidFill>
                                  <a:effectLst>
                                    <a:outerShdw blurRad="38100" dist="38100" dir="2700000" algn="tl">
                                      <a:srgbClr val="000000">
                                        <a:alpha val="43137"/>
                                      </a:srgbClr>
                                    </a:outerShdw>
                                  </a:effectLst>
                                  <a:latin typeface="Cambria Math"/>
                                </a:rPr>
                                <m:t>𝑒</m:t>
                              </m:r>
                              <m:r>
                                <a:rPr lang="en-US" sz="2000" i="1" baseline="-25000" dirty="0">
                                  <a:solidFill>
                                    <a:schemeClr val="bg1"/>
                                  </a:solidFill>
                                  <a:effectLst>
                                    <a:outerShdw blurRad="38100" dist="38100" dir="2700000" algn="tl">
                                      <a:srgbClr val="000000">
                                        <a:alpha val="43137"/>
                                      </a:srgbClr>
                                    </a:outerShdw>
                                  </a:effectLst>
                                  <a:latin typeface="Cambria Math"/>
                                </a:rPr>
                                <m:t>1</m:t>
                              </m:r>
                              <m:r>
                                <a:rPr lang="en-US" sz="2000" b="0" i="1" baseline="-50000" dirty="0" smtClean="0">
                                  <a:solidFill>
                                    <a:schemeClr val="bg1"/>
                                  </a:solidFill>
                                  <a:effectLst>
                                    <a:outerShdw blurRad="38100" dist="38100" dir="2700000" algn="tl">
                                      <a:srgbClr val="000000">
                                        <a:alpha val="43137"/>
                                      </a:srgbClr>
                                    </a:outerShdw>
                                  </a:effectLst>
                                  <a:latin typeface="Cambria Math"/>
                                </a:rPr>
                                <m:t>𝑥</m:t>
                              </m:r>
                            </m:e>
                            <m:e>
                              <m:r>
                                <m:rPr>
                                  <m:nor/>
                                </m:rPr>
                                <a:rPr lang="en-US" sz="2000" dirty="0">
                                  <a:solidFill>
                                    <a:schemeClr val="bg1"/>
                                  </a:solidFill>
                                  <a:effectLst>
                                    <a:outerShdw blurRad="38100" dist="38100" dir="2700000" algn="tl">
                                      <a:srgbClr val="000000">
                                        <a:alpha val="43137"/>
                                      </a:srgbClr>
                                    </a:outerShdw>
                                  </a:effectLst>
                                  <a:latin typeface="Calibri Light" panose="020F0302020204030204" pitchFamily="34" charset="0"/>
                                </a:rPr>
                                <m:t>e</m:t>
                              </m:r>
                              <m:r>
                                <a:rPr lang="en-US" sz="2000" i="1" baseline="-25000" dirty="0">
                                  <a:solidFill>
                                    <a:schemeClr val="bg1"/>
                                  </a:solidFill>
                                  <a:effectLst>
                                    <a:outerShdw blurRad="38100" dist="38100" dir="2700000" algn="tl">
                                      <a:srgbClr val="000000">
                                        <a:alpha val="43137"/>
                                      </a:srgbClr>
                                    </a:outerShdw>
                                  </a:effectLst>
                                  <a:latin typeface="Cambria Math"/>
                                </a:rPr>
                                <m:t>2</m:t>
                              </m:r>
                              <m:r>
                                <a:rPr lang="en-US" sz="2000" b="0" i="1" baseline="-50000" dirty="0" smtClean="0">
                                  <a:solidFill>
                                    <a:schemeClr val="bg1"/>
                                  </a:solidFill>
                                  <a:effectLst>
                                    <a:outerShdw blurRad="38100" dist="38100" dir="2700000" algn="tl">
                                      <a:srgbClr val="000000">
                                        <a:alpha val="43137"/>
                                      </a:srgbClr>
                                    </a:outerShdw>
                                  </a:effectLst>
                                  <a:latin typeface="Cambria Math"/>
                                </a:rPr>
                                <m:t>𝑥</m:t>
                              </m:r>
                            </m:e>
                            <m:e>
                              <m:r>
                                <m:rPr>
                                  <m:nor/>
                                </m:rPr>
                                <a:rPr lang="en-US" sz="2000">
                                  <a:solidFill>
                                    <a:schemeClr val="bg1"/>
                                  </a:solidFill>
                                  <a:effectLst>
                                    <a:outerShdw blurRad="38100" dist="38100" dir="2700000" algn="tl">
                                      <a:srgbClr val="000000">
                                        <a:alpha val="43137"/>
                                      </a:srgbClr>
                                    </a:outerShdw>
                                  </a:effectLst>
                                  <a:latin typeface="Calibri Light" panose="020F0302020204030204" pitchFamily="34" charset="0"/>
                                </a:rPr>
                                <m:t>p</m:t>
                              </m:r>
                              <m:r>
                                <a:rPr lang="en-US" sz="2000" i="1" baseline="-25000" dirty="0">
                                  <a:solidFill>
                                    <a:schemeClr val="bg1"/>
                                  </a:solidFill>
                                  <a:effectLst>
                                    <a:outerShdw blurRad="38100" dist="38100" dir="2700000" algn="tl">
                                      <a:srgbClr val="000000">
                                        <a:alpha val="43137"/>
                                      </a:srgbClr>
                                    </a:outerShdw>
                                  </a:effectLst>
                                  <a:latin typeface="Cambria Math"/>
                                </a:rPr>
                                <m:t>𝑥</m:t>
                              </m:r>
                            </m:e>
                          </m:mr>
                          <m:mr>
                            <m:e>
                              <m:r>
                                <a:rPr lang="en-US" sz="2000" i="1">
                                  <a:solidFill>
                                    <a:schemeClr val="bg1"/>
                                  </a:solidFill>
                                  <a:effectLst>
                                    <a:outerShdw blurRad="38100" dist="38100" dir="2700000" algn="tl">
                                      <a:srgbClr val="000000">
                                        <a:alpha val="43137"/>
                                      </a:srgbClr>
                                    </a:outerShdw>
                                  </a:effectLst>
                                  <a:latin typeface="Cambria Math"/>
                                </a:rPr>
                                <m:t>𝑒</m:t>
                              </m:r>
                              <m:r>
                                <a:rPr lang="en-US" sz="2000" i="1" baseline="-25000">
                                  <a:solidFill>
                                    <a:schemeClr val="bg1"/>
                                  </a:solidFill>
                                  <a:effectLst>
                                    <a:outerShdw blurRad="38100" dist="38100" dir="2700000" algn="tl">
                                      <a:srgbClr val="000000">
                                        <a:alpha val="43137"/>
                                      </a:srgbClr>
                                    </a:outerShdw>
                                  </a:effectLst>
                                  <a:latin typeface="Cambria Math"/>
                                </a:rPr>
                                <m:t>0</m:t>
                              </m:r>
                              <m:r>
                                <a:rPr lang="en-US" sz="2000" b="0" i="1" baseline="-50000" smtClean="0">
                                  <a:solidFill>
                                    <a:schemeClr val="bg1"/>
                                  </a:solidFill>
                                  <a:effectLst>
                                    <a:outerShdw blurRad="38100" dist="38100" dir="2700000" algn="tl">
                                      <a:srgbClr val="000000">
                                        <a:alpha val="43137"/>
                                      </a:srgbClr>
                                    </a:outerShdw>
                                  </a:effectLst>
                                  <a:latin typeface="Cambria Math"/>
                                </a:rPr>
                                <m:t>𝑦</m:t>
                              </m:r>
                            </m:e>
                            <m:e>
                              <m:r>
                                <a:rPr lang="en-US" sz="2000" i="1" dirty="0">
                                  <a:solidFill>
                                    <a:schemeClr val="bg1"/>
                                  </a:solidFill>
                                  <a:effectLst>
                                    <a:outerShdw blurRad="38100" dist="38100" dir="2700000" algn="tl">
                                      <a:srgbClr val="000000">
                                        <a:alpha val="43137"/>
                                      </a:srgbClr>
                                    </a:outerShdw>
                                  </a:effectLst>
                                  <a:latin typeface="Cambria Math"/>
                                </a:rPr>
                                <m:t>𝑒</m:t>
                              </m:r>
                              <m:r>
                                <a:rPr lang="en-US" sz="2000" i="1" baseline="-25000" dirty="0">
                                  <a:solidFill>
                                    <a:schemeClr val="bg1"/>
                                  </a:solidFill>
                                  <a:effectLst>
                                    <a:outerShdw blurRad="38100" dist="38100" dir="2700000" algn="tl">
                                      <a:srgbClr val="000000">
                                        <a:alpha val="43137"/>
                                      </a:srgbClr>
                                    </a:outerShdw>
                                  </a:effectLst>
                                  <a:latin typeface="Cambria Math"/>
                                </a:rPr>
                                <m:t>1</m:t>
                              </m:r>
                              <m:r>
                                <a:rPr lang="en-US" sz="2000" b="0" i="1" baseline="-50000" dirty="0" smtClean="0">
                                  <a:solidFill>
                                    <a:schemeClr val="bg1"/>
                                  </a:solidFill>
                                  <a:effectLst>
                                    <a:outerShdw blurRad="38100" dist="38100" dir="2700000" algn="tl">
                                      <a:srgbClr val="000000">
                                        <a:alpha val="43137"/>
                                      </a:srgbClr>
                                    </a:outerShdw>
                                  </a:effectLst>
                                  <a:latin typeface="Cambria Math"/>
                                </a:rPr>
                                <m:t>𝑦</m:t>
                              </m:r>
                            </m:e>
                            <m:e>
                              <m:r>
                                <m:rPr>
                                  <m:nor/>
                                </m:rPr>
                                <a:rPr lang="en-US" sz="2000" dirty="0">
                                  <a:solidFill>
                                    <a:schemeClr val="bg1"/>
                                  </a:solidFill>
                                  <a:effectLst>
                                    <a:outerShdw blurRad="38100" dist="38100" dir="2700000" algn="tl">
                                      <a:srgbClr val="000000">
                                        <a:alpha val="43137"/>
                                      </a:srgbClr>
                                    </a:outerShdw>
                                  </a:effectLst>
                                  <a:latin typeface="Calibri Light" panose="020F0302020204030204" pitchFamily="34" charset="0"/>
                                </a:rPr>
                                <m:t>e</m:t>
                              </m:r>
                              <m:r>
                                <a:rPr lang="en-US" sz="2000" i="1" baseline="-25000" dirty="0">
                                  <a:solidFill>
                                    <a:schemeClr val="bg1"/>
                                  </a:solidFill>
                                  <a:effectLst>
                                    <a:outerShdw blurRad="38100" dist="38100" dir="2700000" algn="tl">
                                      <a:srgbClr val="000000">
                                        <a:alpha val="43137"/>
                                      </a:srgbClr>
                                    </a:outerShdw>
                                  </a:effectLst>
                                  <a:latin typeface="Cambria Math"/>
                                </a:rPr>
                                <m:t>2</m:t>
                              </m:r>
                              <m:r>
                                <a:rPr lang="en-US" sz="2000" b="0" i="1" baseline="-50000" dirty="0" smtClean="0">
                                  <a:solidFill>
                                    <a:schemeClr val="bg1"/>
                                  </a:solidFill>
                                  <a:effectLst>
                                    <a:outerShdw blurRad="38100" dist="38100" dir="2700000" algn="tl">
                                      <a:srgbClr val="000000">
                                        <a:alpha val="43137"/>
                                      </a:srgbClr>
                                    </a:outerShdw>
                                  </a:effectLst>
                                  <a:latin typeface="Cambria Math"/>
                                </a:rPr>
                                <m:t>𝑦</m:t>
                              </m:r>
                            </m:e>
                            <m:e>
                              <m:r>
                                <m:rPr>
                                  <m:nor/>
                                </m:rPr>
                                <a:rPr lang="en-US" sz="2000">
                                  <a:solidFill>
                                    <a:schemeClr val="bg1"/>
                                  </a:solidFill>
                                  <a:effectLst>
                                    <a:outerShdw blurRad="38100" dist="38100" dir="2700000" algn="tl">
                                      <a:srgbClr val="000000">
                                        <a:alpha val="43137"/>
                                      </a:srgbClr>
                                    </a:outerShdw>
                                  </a:effectLst>
                                  <a:latin typeface="Calibri Light" panose="020F0302020204030204" pitchFamily="34" charset="0"/>
                                </a:rPr>
                                <m:t>p</m:t>
                              </m:r>
                              <m:r>
                                <a:rPr lang="en-US" sz="2000" i="1" baseline="-25000" dirty="0">
                                  <a:solidFill>
                                    <a:schemeClr val="bg1"/>
                                  </a:solidFill>
                                  <a:effectLst>
                                    <a:outerShdw blurRad="38100" dist="38100" dir="2700000" algn="tl">
                                      <a:srgbClr val="000000">
                                        <a:alpha val="43137"/>
                                      </a:srgbClr>
                                    </a:outerShdw>
                                  </a:effectLst>
                                  <a:latin typeface="Cambria Math"/>
                                </a:rPr>
                                <m:t>𝑦</m:t>
                              </m:r>
                            </m:e>
                          </m:mr>
                          <m:mr>
                            <m:e>
                              <m:r>
                                <a:rPr lang="en-US" sz="2000" i="1">
                                  <a:solidFill>
                                    <a:schemeClr val="bg1"/>
                                  </a:solidFill>
                                  <a:effectLst>
                                    <a:outerShdw blurRad="38100" dist="38100" dir="2700000" algn="tl">
                                      <a:srgbClr val="000000">
                                        <a:alpha val="43137"/>
                                      </a:srgbClr>
                                    </a:outerShdw>
                                  </a:effectLst>
                                  <a:latin typeface="Cambria Math"/>
                                </a:rPr>
                                <m:t>𝑒</m:t>
                              </m:r>
                              <m:r>
                                <a:rPr lang="en-US" sz="2000" i="1" baseline="-25000">
                                  <a:solidFill>
                                    <a:schemeClr val="bg1"/>
                                  </a:solidFill>
                                  <a:effectLst>
                                    <a:outerShdw blurRad="38100" dist="38100" dir="2700000" algn="tl">
                                      <a:srgbClr val="000000">
                                        <a:alpha val="43137"/>
                                      </a:srgbClr>
                                    </a:outerShdw>
                                  </a:effectLst>
                                  <a:latin typeface="Cambria Math"/>
                                </a:rPr>
                                <m:t>0</m:t>
                              </m:r>
                              <m:r>
                                <a:rPr lang="en-US" sz="2000" b="0" i="1" baseline="-50000" smtClean="0">
                                  <a:solidFill>
                                    <a:schemeClr val="bg1"/>
                                  </a:solidFill>
                                  <a:effectLst>
                                    <a:outerShdw blurRad="38100" dist="38100" dir="2700000" algn="tl">
                                      <a:srgbClr val="000000">
                                        <a:alpha val="43137"/>
                                      </a:srgbClr>
                                    </a:outerShdw>
                                  </a:effectLst>
                                  <a:latin typeface="Cambria Math"/>
                                </a:rPr>
                                <m:t>𝑧</m:t>
                              </m:r>
                            </m:e>
                            <m:e>
                              <m:r>
                                <a:rPr lang="en-US" sz="2000" i="1" dirty="0">
                                  <a:solidFill>
                                    <a:schemeClr val="bg1"/>
                                  </a:solidFill>
                                  <a:effectLst>
                                    <a:outerShdw blurRad="38100" dist="38100" dir="2700000" algn="tl">
                                      <a:srgbClr val="000000">
                                        <a:alpha val="43137"/>
                                      </a:srgbClr>
                                    </a:outerShdw>
                                  </a:effectLst>
                                  <a:latin typeface="Cambria Math"/>
                                </a:rPr>
                                <m:t>𝑒</m:t>
                              </m:r>
                              <m:r>
                                <a:rPr lang="en-US" sz="2000" i="1" baseline="-25000" dirty="0">
                                  <a:solidFill>
                                    <a:schemeClr val="bg1"/>
                                  </a:solidFill>
                                  <a:effectLst>
                                    <a:outerShdw blurRad="38100" dist="38100" dir="2700000" algn="tl">
                                      <a:srgbClr val="000000">
                                        <a:alpha val="43137"/>
                                      </a:srgbClr>
                                    </a:outerShdw>
                                  </a:effectLst>
                                  <a:latin typeface="Cambria Math"/>
                                </a:rPr>
                                <m:t>1</m:t>
                              </m:r>
                              <m:r>
                                <a:rPr lang="en-US" sz="2000" b="0" i="1" baseline="-50000" dirty="0" smtClean="0">
                                  <a:solidFill>
                                    <a:schemeClr val="bg1"/>
                                  </a:solidFill>
                                  <a:effectLst>
                                    <a:outerShdw blurRad="38100" dist="38100" dir="2700000" algn="tl">
                                      <a:srgbClr val="000000">
                                        <a:alpha val="43137"/>
                                      </a:srgbClr>
                                    </a:outerShdw>
                                  </a:effectLst>
                                  <a:latin typeface="Cambria Math"/>
                                </a:rPr>
                                <m:t>𝑧</m:t>
                              </m:r>
                            </m:e>
                            <m:e>
                              <m:r>
                                <m:rPr>
                                  <m:nor/>
                                </m:rPr>
                                <a:rPr lang="en-US" sz="2000" dirty="0">
                                  <a:solidFill>
                                    <a:schemeClr val="bg1"/>
                                  </a:solidFill>
                                  <a:effectLst>
                                    <a:outerShdw blurRad="38100" dist="38100" dir="2700000" algn="tl">
                                      <a:srgbClr val="000000">
                                        <a:alpha val="43137"/>
                                      </a:srgbClr>
                                    </a:outerShdw>
                                  </a:effectLst>
                                  <a:latin typeface="Calibri Light" panose="020F0302020204030204" pitchFamily="34" charset="0"/>
                                </a:rPr>
                                <m:t>e</m:t>
                              </m:r>
                              <m:r>
                                <a:rPr lang="en-US" sz="2000" i="1" baseline="-25000" dirty="0">
                                  <a:solidFill>
                                    <a:schemeClr val="bg1"/>
                                  </a:solidFill>
                                  <a:effectLst>
                                    <a:outerShdw blurRad="38100" dist="38100" dir="2700000" algn="tl">
                                      <a:srgbClr val="000000">
                                        <a:alpha val="43137"/>
                                      </a:srgbClr>
                                    </a:outerShdw>
                                  </a:effectLst>
                                  <a:latin typeface="Cambria Math"/>
                                </a:rPr>
                                <m:t>2</m:t>
                              </m:r>
                              <m:r>
                                <a:rPr lang="en-US" sz="2000" b="0" i="1" baseline="-50000" dirty="0" smtClean="0">
                                  <a:solidFill>
                                    <a:schemeClr val="bg1"/>
                                  </a:solidFill>
                                  <a:effectLst>
                                    <a:outerShdw blurRad="38100" dist="38100" dir="2700000" algn="tl">
                                      <a:srgbClr val="000000">
                                        <a:alpha val="43137"/>
                                      </a:srgbClr>
                                    </a:outerShdw>
                                  </a:effectLst>
                                  <a:latin typeface="Cambria Math"/>
                                </a:rPr>
                                <m:t>𝑧</m:t>
                              </m:r>
                            </m:e>
                            <m:e>
                              <m:r>
                                <m:rPr>
                                  <m:nor/>
                                </m:rPr>
                                <a:rPr lang="en-US" sz="2000">
                                  <a:solidFill>
                                    <a:schemeClr val="bg1"/>
                                  </a:solidFill>
                                  <a:effectLst>
                                    <a:outerShdw blurRad="38100" dist="38100" dir="2700000" algn="tl">
                                      <a:srgbClr val="000000">
                                        <a:alpha val="43137"/>
                                      </a:srgbClr>
                                    </a:outerShdw>
                                  </a:effectLst>
                                  <a:latin typeface="Calibri Light" panose="020F0302020204030204" pitchFamily="34" charset="0"/>
                                </a:rPr>
                                <m:t>p</m:t>
                              </m:r>
                              <m:r>
                                <a:rPr lang="en-US" sz="2000" i="1" baseline="-25000" dirty="0">
                                  <a:solidFill>
                                    <a:schemeClr val="bg1"/>
                                  </a:solidFill>
                                  <a:effectLst>
                                    <a:outerShdw blurRad="38100" dist="38100" dir="2700000" algn="tl">
                                      <a:srgbClr val="000000">
                                        <a:alpha val="43137"/>
                                      </a:srgbClr>
                                    </a:outerShdw>
                                  </a:effectLst>
                                  <a:latin typeface="Cambria Math"/>
                                </a:rPr>
                                <m:t>𝑧</m:t>
                              </m:r>
                            </m:e>
                          </m:mr>
                          <m:mr>
                            <m:e>
                              <m:r>
                                <a:rPr lang="en-US" sz="2000" i="1">
                                  <a:solidFill>
                                    <a:schemeClr val="bg1"/>
                                  </a:solidFill>
                                  <a:effectLst>
                                    <a:outerShdw blurRad="38100" dist="38100" dir="2700000" algn="tl">
                                      <a:srgbClr val="000000">
                                        <a:alpha val="43137"/>
                                      </a:srgbClr>
                                    </a:outerShdw>
                                  </a:effectLst>
                                  <a:latin typeface="Cambria Math"/>
                                </a:rPr>
                                <m:t>0</m:t>
                              </m:r>
                            </m:e>
                            <m:e>
                              <m:r>
                                <a:rPr lang="en-US" sz="2000" i="1">
                                  <a:solidFill>
                                    <a:schemeClr val="bg1"/>
                                  </a:solidFill>
                                  <a:effectLst>
                                    <a:outerShdw blurRad="38100" dist="38100" dir="2700000" algn="tl">
                                      <a:srgbClr val="000000">
                                        <a:alpha val="43137"/>
                                      </a:srgbClr>
                                    </a:outerShdw>
                                  </a:effectLst>
                                  <a:latin typeface="Cambria Math"/>
                                </a:rPr>
                                <m:t>0</m:t>
                              </m:r>
                            </m:e>
                            <m:e>
                              <m:r>
                                <a:rPr lang="en-US" sz="2000" i="1">
                                  <a:solidFill>
                                    <a:schemeClr val="bg1"/>
                                  </a:solidFill>
                                  <a:effectLst>
                                    <a:outerShdw blurRad="38100" dist="38100" dir="2700000" algn="tl">
                                      <a:srgbClr val="000000">
                                        <a:alpha val="43137"/>
                                      </a:srgbClr>
                                    </a:outerShdw>
                                  </a:effectLst>
                                  <a:latin typeface="Cambria Math"/>
                                </a:rPr>
                                <m:t>0</m:t>
                              </m:r>
                            </m:e>
                            <m:e>
                              <m:r>
                                <a:rPr lang="en-US" sz="2000" i="1">
                                  <a:solidFill>
                                    <a:schemeClr val="bg1"/>
                                  </a:solidFill>
                                  <a:effectLst>
                                    <a:outerShdw blurRad="38100" dist="38100" dir="2700000" algn="tl">
                                      <a:srgbClr val="000000">
                                        <a:alpha val="43137"/>
                                      </a:srgbClr>
                                    </a:outerShdw>
                                  </a:effectLst>
                                  <a:latin typeface="Cambria Math"/>
                                </a:rPr>
                                <m:t>1</m:t>
                              </m:r>
                            </m:e>
                          </m:mr>
                        </m:m>
                      </m:e>
                    </m:d>
                  </m:oMath>
                </a14:m>
                <a:endParaRPr lang="en-US" sz="20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mc:Choice>
        <mc:Fallback>
          <p:sp>
            <p:nvSpPr>
              <p:cNvPr id="58" name="TextBox 57"/>
              <p:cNvSpPr txBox="1">
                <a:spLocks noRot="1" noChangeAspect="1" noMove="1" noResize="1" noEditPoints="1" noAdjustHandles="1" noChangeArrowheads="1" noChangeShapeType="1" noTextEdit="1"/>
              </p:cNvSpPr>
              <p:nvPr/>
            </p:nvSpPr>
            <p:spPr>
              <a:xfrm>
                <a:off x="3886200" y="3303004"/>
                <a:ext cx="3474757" cy="1226361"/>
              </a:xfrm>
              <a:prstGeom prst="rect">
                <a:avLst/>
              </a:prstGeom>
              <a:blipFill rotWithShape="1">
                <a:blip r:embed="rId7"/>
                <a:stretch>
                  <a:fillRect l="-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9" name="TextBox 58"/>
              <p:cNvSpPr txBox="1"/>
              <p:nvPr/>
            </p:nvSpPr>
            <p:spPr>
              <a:xfrm>
                <a:off x="609600" y="3202432"/>
                <a:ext cx="2892010" cy="1427507"/>
              </a:xfrm>
              <a:prstGeom prst="rect">
                <a:avLst/>
              </a:prstGeom>
              <a:noFill/>
            </p:spPr>
            <p:txBody>
              <a:bodyPr wrap="none" rtlCol="0">
                <a:spAutoFit/>
              </a:bodyPr>
              <a:lstStyle/>
              <a:p>
                <a:r>
                  <a:rPr lang="en-US" sz="16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M</a:t>
                </a:r>
                <a:r>
                  <a:rPr lang="en-US" sz="1600" baseline="-25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scale</a:t>
                </a:r>
                <a:r>
                  <a:rPr lang="en-US" sz="1600" dirty="0" smtClean="0">
                    <a:solidFill>
                      <a:schemeClr val="bg1"/>
                    </a:solidFill>
                    <a:effectLst>
                      <a:outerShdw blurRad="38100" dist="38100" dir="2700000" algn="tl">
                        <a:srgbClr val="000000">
                          <a:alpha val="43137"/>
                        </a:srgbClr>
                      </a:outerShdw>
                    </a:effectLst>
                    <a:latin typeface="Calibri Light" panose="020F0302020204030204" pitchFamily="34" charset="0"/>
                  </a:rPr>
                  <a:t>=</a:t>
                </a:r>
                <a14:m>
                  <m:oMath xmlns:m="http://schemas.openxmlformats.org/officeDocument/2006/math">
                    <m:d>
                      <m:dPr>
                        <m:begChr m:val="|"/>
                        <m:endChr m:val="|"/>
                        <m:ctrlPr>
                          <a:rPr lang="en-US" sz="1600" i="1">
                            <a:solidFill>
                              <a:schemeClr val="bg1"/>
                            </a:solidFill>
                            <a:effectLst>
                              <a:outerShdw blurRad="38100" dist="38100" dir="2700000" algn="tl">
                                <a:srgbClr val="000000">
                                  <a:alpha val="43137"/>
                                </a:srgbClr>
                              </a:outerShdw>
                            </a:effectLst>
                            <a:latin typeface="Cambria Math"/>
                          </a:rPr>
                        </m:ctrlPr>
                      </m:dPr>
                      <m:e>
                        <m:m>
                          <m:mPr>
                            <m:mcs>
                              <m:mc>
                                <m:mcPr>
                                  <m:count m:val="4"/>
                                  <m:mcJc m:val="center"/>
                                </m:mcPr>
                              </m:mc>
                            </m:mcs>
                            <m:ctrlPr>
                              <a:rPr lang="en-US" sz="1600" i="1" smtClean="0">
                                <a:solidFill>
                                  <a:schemeClr val="bg1"/>
                                </a:solidFill>
                                <a:effectLst>
                                  <a:outerShdw blurRad="38100" dist="38100" dir="2700000" algn="tl">
                                    <a:srgbClr val="000000">
                                      <a:alpha val="43137"/>
                                    </a:srgbClr>
                                  </a:outerShdw>
                                </a:effectLst>
                                <a:latin typeface="Cambria Math"/>
                              </a:rPr>
                            </m:ctrlPr>
                          </m:mPr>
                          <m:mr>
                            <m:e>
                              <m:f>
                                <m:fPr>
                                  <m:ctrlPr>
                                    <a:rPr lang="en-US" sz="1600" b="0" i="1" smtClean="0">
                                      <a:solidFill>
                                        <a:schemeClr val="bg1"/>
                                      </a:solidFill>
                                      <a:effectLst>
                                        <a:outerShdw blurRad="38100" dist="38100" dir="2700000" algn="tl">
                                          <a:srgbClr val="000000">
                                            <a:alpha val="43137"/>
                                          </a:srgbClr>
                                        </a:outerShdw>
                                      </a:effectLst>
                                      <a:latin typeface="Cambria Math"/>
                                    </a:rPr>
                                  </m:ctrlPr>
                                </m:fPr>
                                <m:num>
                                  <m:r>
                                    <a:rPr lang="en-US" sz="1600" b="0" i="1" smtClean="0">
                                      <a:solidFill>
                                        <a:schemeClr val="bg1"/>
                                      </a:solidFill>
                                      <a:effectLst>
                                        <a:outerShdw blurRad="38100" dist="38100" dir="2700000" algn="tl">
                                          <a:srgbClr val="000000">
                                            <a:alpha val="43137"/>
                                          </a:srgbClr>
                                        </a:outerShdw>
                                      </a:effectLst>
                                      <a:latin typeface="Cambria Math"/>
                                    </a:rPr>
                                    <m:t>0.5</m:t>
                                  </m:r>
                                </m:num>
                                <m:den>
                                  <m:r>
                                    <a:rPr lang="en-US" sz="1600" b="0" i="1" smtClean="0">
                                      <a:solidFill>
                                        <a:schemeClr val="bg1"/>
                                      </a:solidFill>
                                      <a:effectLst>
                                        <a:outerShdw blurRad="38100" dist="38100" dir="2700000" algn="tl">
                                          <a:srgbClr val="000000">
                                            <a:alpha val="43137"/>
                                          </a:srgbClr>
                                        </a:outerShdw>
                                      </a:effectLst>
                                      <a:latin typeface="Cambria Math"/>
                                    </a:rPr>
                                    <m:t>𝑠𝑖𝑧𝑒𝑋</m:t>
                                  </m:r>
                                </m:den>
                              </m:f>
                            </m:e>
                            <m:e>
                              <m:r>
                                <a:rPr lang="en-US" sz="1600" b="0" i="1" dirty="0" smtClean="0">
                                  <a:solidFill>
                                    <a:schemeClr val="bg1"/>
                                  </a:solidFill>
                                  <a:effectLst>
                                    <a:outerShdw blurRad="38100" dist="38100" dir="2700000" algn="tl">
                                      <a:srgbClr val="000000">
                                        <a:alpha val="43137"/>
                                      </a:srgbClr>
                                    </a:outerShdw>
                                  </a:effectLst>
                                  <a:latin typeface="Cambria Math"/>
                                </a:rPr>
                                <m:t>0</m:t>
                              </m:r>
                            </m:e>
                            <m:e>
                              <m:r>
                                <a:rPr lang="en-US" sz="1600" b="0" i="1" dirty="0" smtClean="0">
                                  <a:solidFill>
                                    <a:schemeClr val="bg1"/>
                                  </a:solidFill>
                                  <a:effectLst>
                                    <a:outerShdw blurRad="38100" dist="38100" dir="2700000" algn="tl">
                                      <a:srgbClr val="000000">
                                        <a:alpha val="43137"/>
                                      </a:srgbClr>
                                    </a:outerShdw>
                                  </a:effectLst>
                                  <a:latin typeface="Cambria Math"/>
                                </a:rPr>
                                <m:t>0</m:t>
                              </m:r>
                            </m:e>
                            <m:e>
                              <m:r>
                                <a:rPr lang="en-US" sz="1600" b="0" i="1" smtClean="0">
                                  <a:solidFill>
                                    <a:schemeClr val="bg1"/>
                                  </a:solidFill>
                                  <a:effectLst>
                                    <a:outerShdw blurRad="38100" dist="38100" dir="2700000" algn="tl">
                                      <a:srgbClr val="000000">
                                        <a:alpha val="43137"/>
                                      </a:srgbClr>
                                    </a:outerShdw>
                                  </a:effectLst>
                                  <a:latin typeface="Cambria Math"/>
                                </a:rPr>
                                <m:t>0.5</m:t>
                              </m:r>
                            </m:e>
                          </m:mr>
                          <m:mr>
                            <m:e>
                              <m:r>
                                <a:rPr lang="en-US" sz="1600" b="0" i="1" smtClean="0">
                                  <a:solidFill>
                                    <a:schemeClr val="bg1"/>
                                  </a:solidFill>
                                  <a:effectLst>
                                    <a:outerShdw blurRad="38100" dist="38100" dir="2700000" algn="tl">
                                      <a:srgbClr val="000000">
                                        <a:alpha val="43137"/>
                                      </a:srgbClr>
                                    </a:outerShdw>
                                  </a:effectLst>
                                  <a:latin typeface="Cambria Math"/>
                                </a:rPr>
                                <m:t>0</m:t>
                              </m:r>
                            </m:e>
                            <m:e>
                              <m:f>
                                <m:fPr>
                                  <m:ctrlPr>
                                    <a:rPr lang="en-US" sz="1600" b="0" i="1" dirty="0" smtClean="0">
                                      <a:solidFill>
                                        <a:schemeClr val="bg1"/>
                                      </a:solidFill>
                                      <a:effectLst>
                                        <a:outerShdw blurRad="38100" dist="38100" dir="2700000" algn="tl">
                                          <a:srgbClr val="000000">
                                            <a:alpha val="43137"/>
                                          </a:srgbClr>
                                        </a:outerShdw>
                                      </a:effectLst>
                                      <a:latin typeface="Cambria Math"/>
                                    </a:rPr>
                                  </m:ctrlPr>
                                </m:fPr>
                                <m:num>
                                  <m:r>
                                    <a:rPr lang="en-US" sz="1600" b="0" i="1" dirty="0" smtClean="0">
                                      <a:solidFill>
                                        <a:schemeClr val="bg1"/>
                                      </a:solidFill>
                                      <a:effectLst>
                                        <a:outerShdw blurRad="38100" dist="38100" dir="2700000" algn="tl">
                                          <a:srgbClr val="000000">
                                            <a:alpha val="43137"/>
                                          </a:srgbClr>
                                        </a:outerShdw>
                                      </a:effectLst>
                                      <a:latin typeface="Cambria Math"/>
                                    </a:rPr>
                                    <m:t>0.5</m:t>
                                  </m:r>
                                </m:num>
                                <m:den>
                                  <m:r>
                                    <a:rPr lang="en-US" sz="1600" b="0" i="1" dirty="0" smtClean="0">
                                      <a:solidFill>
                                        <a:schemeClr val="bg1"/>
                                      </a:solidFill>
                                      <a:effectLst>
                                        <a:outerShdw blurRad="38100" dist="38100" dir="2700000" algn="tl">
                                          <a:srgbClr val="000000">
                                            <a:alpha val="43137"/>
                                          </a:srgbClr>
                                        </a:outerShdw>
                                      </a:effectLst>
                                      <a:latin typeface="Cambria Math"/>
                                    </a:rPr>
                                    <m:t>𝑠𝑖𝑧𝑒𝑌</m:t>
                                  </m:r>
                                </m:den>
                              </m:f>
                            </m:e>
                            <m:e>
                              <m:r>
                                <a:rPr lang="en-US" sz="1600" b="0" i="1" dirty="0" smtClean="0">
                                  <a:solidFill>
                                    <a:schemeClr val="bg1"/>
                                  </a:solidFill>
                                  <a:effectLst>
                                    <a:outerShdw blurRad="38100" dist="38100" dir="2700000" algn="tl">
                                      <a:srgbClr val="000000">
                                        <a:alpha val="43137"/>
                                      </a:srgbClr>
                                    </a:outerShdw>
                                  </a:effectLst>
                                  <a:latin typeface="Cambria Math"/>
                                </a:rPr>
                                <m:t>0</m:t>
                              </m:r>
                            </m:e>
                            <m:e>
                              <m:r>
                                <a:rPr lang="en-US" sz="1600" b="0" i="1" smtClean="0">
                                  <a:solidFill>
                                    <a:schemeClr val="bg1"/>
                                  </a:solidFill>
                                  <a:effectLst>
                                    <a:outerShdw blurRad="38100" dist="38100" dir="2700000" algn="tl">
                                      <a:srgbClr val="000000">
                                        <a:alpha val="43137"/>
                                      </a:srgbClr>
                                    </a:outerShdw>
                                  </a:effectLst>
                                  <a:latin typeface="Cambria Math"/>
                                </a:rPr>
                                <m:t>0.5</m:t>
                              </m:r>
                            </m:e>
                          </m:mr>
                          <m:mr>
                            <m:e>
                              <m:r>
                                <a:rPr lang="en-US" sz="1600" b="0" i="1" smtClean="0">
                                  <a:solidFill>
                                    <a:schemeClr val="bg1"/>
                                  </a:solidFill>
                                  <a:effectLst>
                                    <a:outerShdw blurRad="38100" dist="38100" dir="2700000" algn="tl">
                                      <a:srgbClr val="000000">
                                        <a:alpha val="43137"/>
                                      </a:srgbClr>
                                    </a:outerShdw>
                                  </a:effectLst>
                                  <a:latin typeface="Cambria Math"/>
                                </a:rPr>
                                <m:t>0</m:t>
                              </m:r>
                            </m:e>
                            <m:e>
                              <m:r>
                                <a:rPr lang="en-US" sz="1600" b="0" i="1" dirty="0" smtClean="0">
                                  <a:solidFill>
                                    <a:schemeClr val="bg1"/>
                                  </a:solidFill>
                                  <a:effectLst>
                                    <a:outerShdw blurRad="38100" dist="38100" dir="2700000" algn="tl">
                                      <a:srgbClr val="000000">
                                        <a:alpha val="43137"/>
                                      </a:srgbClr>
                                    </a:outerShdw>
                                  </a:effectLst>
                                  <a:latin typeface="Cambria Math"/>
                                </a:rPr>
                                <m:t>0</m:t>
                              </m:r>
                            </m:e>
                            <m:e>
                              <m:f>
                                <m:fPr>
                                  <m:ctrlPr>
                                    <a:rPr lang="en-US" sz="1600" b="0" i="1" dirty="0" smtClean="0">
                                      <a:solidFill>
                                        <a:schemeClr val="bg1"/>
                                      </a:solidFill>
                                      <a:effectLst>
                                        <a:outerShdw blurRad="38100" dist="38100" dir="2700000" algn="tl">
                                          <a:srgbClr val="000000">
                                            <a:alpha val="43137"/>
                                          </a:srgbClr>
                                        </a:outerShdw>
                                      </a:effectLst>
                                      <a:latin typeface="Cambria Math"/>
                                    </a:rPr>
                                  </m:ctrlPr>
                                </m:fPr>
                                <m:num>
                                  <m:r>
                                    <a:rPr lang="en-US" sz="1600" b="0" i="1" dirty="0" smtClean="0">
                                      <a:solidFill>
                                        <a:schemeClr val="bg1"/>
                                      </a:solidFill>
                                      <a:effectLst>
                                        <a:outerShdw blurRad="38100" dist="38100" dir="2700000" algn="tl">
                                          <a:srgbClr val="000000">
                                            <a:alpha val="43137"/>
                                          </a:srgbClr>
                                        </a:outerShdw>
                                      </a:effectLst>
                                      <a:latin typeface="Cambria Math"/>
                                    </a:rPr>
                                    <m:t>0.5</m:t>
                                  </m:r>
                                </m:num>
                                <m:den>
                                  <m:r>
                                    <a:rPr lang="en-US" sz="1600" b="0" i="1" dirty="0" smtClean="0">
                                      <a:solidFill>
                                        <a:schemeClr val="bg1"/>
                                      </a:solidFill>
                                      <a:effectLst>
                                        <a:outerShdw blurRad="38100" dist="38100" dir="2700000" algn="tl">
                                          <a:srgbClr val="000000">
                                            <a:alpha val="43137"/>
                                          </a:srgbClr>
                                        </a:outerShdw>
                                      </a:effectLst>
                                      <a:latin typeface="Cambria Math"/>
                                    </a:rPr>
                                    <m:t>𝑠𝑖𝑧𝑒𝑍</m:t>
                                  </m:r>
                                </m:den>
                              </m:f>
                            </m:e>
                            <m:e>
                              <m:r>
                                <a:rPr lang="en-US" sz="1600" b="0" i="1" smtClean="0">
                                  <a:solidFill>
                                    <a:schemeClr val="bg1"/>
                                  </a:solidFill>
                                  <a:effectLst>
                                    <a:outerShdw blurRad="38100" dist="38100" dir="2700000" algn="tl">
                                      <a:srgbClr val="000000">
                                        <a:alpha val="43137"/>
                                      </a:srgbClr>
                                    </a:outerShdw>
                                  </a:effectLst>
                                  <a:latin typeface="Cambria Math"/>
                                </a:rPr>
                                <m:t>0.5</m:t>
                              </m:r>
                            </m:e>
                          </m:mr>
                          <m:mr>
                            <m:e>
                              <m:r>
                                <a:rPr lang="en-US" sz="1600" i="1">
                                  <a:solidFill>
                                    <a:schemeClr val="bg1"/>
                                  </a:solidFill>
                                  <a:effectLst>
                                    <a:outerShdw blurRad="38100" dist="38100" dir="2700000" algn="tl">
                                      <a:srgbClr val="000000">
                                        <a:alpha val="43137"/>
                                      </a:srgbClr>
                                    </a:outerShdw>
                                  </a:effectLst>
                                  <a:latin typeface="Cambria Math"/>
                                </a:rPr>
                                <m:t>0</m:t>
                              </m:r>
                            </m:e>
                            <m:e>
                              <m:r>
                                <a:rPr lang="en-US" sz="1600" i="1">
                                  <a:solidFill>
                                    <a:schemeClr val="bg1"/>
                                  </a:solidFill>
                                  <a:effectLst>
                                    <a:outerShdw blurRad="38100" dist="38100" dir="2700000" algn="tl">
                                      <a:srgbClr val="000000">
                                        <a:alpha val="43137"/>
                                      </a:srgbClr>
                                    </a:outerShdw>
                                  </a:effectLst>
                                  <a:latin typeface="Cambria Math"/>
                                </a:rPr>
                                <m:t>0</m:t>
                              </m:r>
                            </m:e>
                            <m:e>
                              <m:r>
                                <a:rPr lang="en-US" sz="1600" i="1">
                                  <a:solidFill>
                                    <a:schemeClr val="bg1"/>
                                  </a:solidFill>
                                  <a:effectLst>
                                    <a:outerShdw blurRad="38100" dist="38100" dir="2700000" algn="tl">
                                      <a:srgbClr val="000000">
                                        <a:alpha val="43137"/>
                                      </a:srgbClr>
                                    </a:outerShdw>
                                  </a:effectLst>
                                  <a:latin typeface="Cambria Math"/>
                                </a:rPr>
                                <m:t>0</m:t>
                              </m:r>
                            </m:e>
                            <m:e>
                              <m:r>
                                <a:rPr lang="en-US" sz="1600" i="1">
                                  <a:solidFill>
                                    <a:schemeClr val="bg1"/>
                                  </a:solidFill>
                                  <a:effectLst>
                                    <a:outerShdw blurRad="38100" dist="38100" dir="2700000" algn="tl">
                                      <a:srgbClr val="000000">
                                        <a:alpha val="43137"/>
                                      </a:srgbClr>
                                    </a:outerShdw>
                                  </a:effectLst>
                                  <a:latin typeface="Cambria Math"/>
                                </a:rPr>
                                <m:t>1</m:t>
                              </m:r>
                            </m:e>
                          </m:mr>
                        </m:m>
                      </m:e>
                    </m:d>
                  </m:oMath>
                </a14:m>
                <a:endParaRPr lang="en-US" sz="16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mc:Choice>
        <mc:Fallback>
          <p:sp>
            <p:nvSpPr>
              <p:cNvPr id="59" name="TextBox 58"/>
              <p:cNvSpPr txBox="1">
                <a:spLocks noRot="1" noChangeAspect="1" noMove="1" noResize="1" noEditPoints="1" noAdjustHandles="1" noChangeArrowheads="1" noChangeShapeType="1" noTextEdit="1"/>
              </p:cNvSpPr>
              <p:nvPr/>
            </p:nvSpPr>
            <p:spPr>
              <a:xfrm>
                <a:off x="609600" y="3202432"/>
                <a:ext cx="2892010" cy="1427507"/>
              </a:xfrm>
              <a:prstGeom prst="rect">
                <a:avLst/>
              </a:prstGeom>
              <a:blipFill rotWithShape="1">
                <a:blip r:embed="rId8"/>
                <a:stretch>
                  <a:fillRect l="-14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p:cNvSpPr txBox="1"/>
              <p:nvPr/>
            </p:nvSpPr>
            <p:spPr>
              <a:xfrm>
                <a:off x="1143000" y="2496506"/>
                <a:ext cx="2632067" cy="400110"/>
              </a:xfrm>
              <a:prstGeom prst="rect">
                <a:avLst/>
              </a:prstGeom>
              <a:noFill/>
            </p:spPr>
            <p:txBody>
              <a:bodyPr wrap="none" rtlCol="0">
                <a:spAutoFit/>
              </a:bodyPr>
              <a:lstStyle/>
              <a:p>
                <a:r>
                  <a:rPr lang="en-US" sz="2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M</a:t>
                </a:r>
                <a:r>
                  <a:rPr lang="en-US" sz="2000" baseline="-25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decalProj</a:t>
                </a:r>
                <a:r>
                  <a:rPr lang="en-US" sz="2000" dirty="0" smtClean="0">
                    <a:solidFill>
                      <a:schemeClr val="bg1"/>
                    </a:solidFill>
                    <a:effectLst>
                      <a:outerShdw blurRad="38100" dist="38100" dir="2700000" algn="tl">
                        <a:srgbClr val="000000">
                          <a:alpha val="43137"/>
                        </a:srgbClr>
                      </a:outerShdw>
                    </a:effectLst>
                    <a:latin typeface="Calibri Light" panose="020F0302020204030204" pitchFamily="34" charset="0"/>
                  </a:rPr>
                  <a:t>=</a:t>
                </a:r>
                <a:r>
                  <a:rPr lang="en-US" sz="2000" dirty="0">
                    <a:solidFill>
                      <a:schemeClr val="bg1"/>
                    </a:solidFill>
                    <a:effectLst>
                      <a:outerShdw blurRad="38100" dist="38100" dir="2700000" algn="tl">
                        <a:srgbClr val="000000">
                          <a:alpha val="43137"/>
                        </a:srgbClr>
                      </a:outerShdw>
                    </a:effectLst>
                    <a:latin typeface="Calibri Light" panose="020F0302020204030204" pitchFamily="34" charset="0"/>
                  </a:rPr>
                  <a:t> </a:t>
                </a:r>
                <a:r>
                  <a:rPr lang="en-US" sz="2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M</a:t>
                </a:r>
                <a:r>
                  <a:rPr lang="en-US" sz="2000" baseline="-25000" dirty="0" err="1" smtClean="0">
                    <a:solidFill>
                      <a:schemeClr val="bg1"/>
                    </a:solidFill>
                    <a:effectLst>
                      <a:outerShdw blurRad="38100" dist="38100" dir="2700000" algn="tl">
                        <a:srgbClr val="000000">
                          <a:alpha val="43137"/>
                        </a:srgbClr>
                      </a:outerShdw>
                    </a:effectLst>
                    <a:latin typeface="Calibri Light" panose="020F0302020204030204" pitchFamily="34" charset="0"/>
                  </a:rPr>
                  <a:t>scale</a:t>
                </a:r>
                <a:r>
                  <a:rPr lang="en-US" sz="2000" baseline="-25000" dirty="0" smtClean="0">
                    <a:solidFill>
                      <a:schemeClr val="bg1"/>
                    </a:solidFill>
                    <a:effectLst>
                      <a:outerShdw blurRad="38100" dist="38100" dir="2700000" algn="tl">
                        <a:srgbClr val="000000">
                          <a:alpha val="43137"/>
                        </a:srgbClr>
                      </a:outerShdw>
                    </a:effectLst>
                    <a:latin typeface="Calibri Light" panose="020F0302020204030204" pitchFamily="34" charset="0"/>
                  </a:rPr>
                  <a:t> </a:t>
                </a:r>
                <a14:m>
                  <m:oMath xmlns:m="http://schemas.openxmlformats.org/officeDocument/2006/math">
                    <m:r>
                      <a:rPr lang="en-US" sz="2000" i="1" baseline="-25000" smtClean="0">
                        <a:solidFill>
                          <a:schemeClr val="bg1"/>
                        </a:solidFill>
                        <a:effectLst>
                          <a:outerShdw blurRad="38100" dist="38100" dir="2700000" algn="tl">
                            <a:srgbClr val="000000">
                              <a:alpha val="43137"/>
                            </a:srgbClr>
                          </a:outerShdw>
                        </a:effectLst>
                        <a:latin typeface="Cambria Math"/>
                        <a:ea typeface="Cambria Math"/>
                      </a:rPr>
                      <m:t>∙</m:t>
                    </m:r>
                  </m:oMath>
                </a14:m>
                <a:r>
                  <a:rPr lang="en-US" sz="2000" dirty="0" smtClean="0">
                    <a:solidFill>
                      <a:schemeClr val="bg1"/>
                    </a:solidFill>
                    <a:effectLst>
                      <a:outerShdw blurRad="38100" dist="38100" dir="2700000" algn="tl">
                        <a:srgbClr val="000000">
                          <a:alpha val="43137"/>
                        </a:srgbClr>
                      </a:outerShdw>
                    </a:effectLst>
                    <a:latin typeface="Calibri Light" panose="020F0302020204030204" pitchFamily="34" charset="0"/>
                  </a:rPr>
                  <a:t> M</a:t>
                </a:r>
                <a:r>
                  <a:rPr lang="en-US" sz="2000" baseline="-25000" dirty="0" smtClean="0">
                    <a:solidFill>
                      <a:schemeClr val="bg1"/>
                    </a:solidFill>
                    <a:effectLst>
                      <a:outerShdw blurRad="38100" dist="38100" dir="2700000" algn="tl">
                        <a:srgbClr val="000000">
                          <a:alpha val="43137"/>
                        </a:srgbClr>
                      </a:outerShdw>
                    </a:effectLst>
                    <a:latin typeface="Calibri Light" panose="020F0302020204030204" pitchFamily="34" charset="0"/>
                  </a:rPr>
                  <a:t>decal</a:t>
                </a:r>
                <a:r>
                  <a:rPr lang="en-US" sz="2000" baseline="30000" dirty="0" smtClean="0">
                    <a:solidFill>
                      <a:schemeClr val="bg1"/>
                    </a:solidFill>
                    <a:effectLst>
                      <a:outerShdw blurRad="38100" dist="38100" dir="2700000" algn="tl">
                        <a:srgbClr val="000000">
                          <a:alpha val="43137"/>
                        </a:srgbClr>
                      </a:outerShdw>
                    </a:effectLst>
                    <a:latin typeface="Calibri Light" panose="020F0302020204030204" pitchFamily="34" charset="0"/>
                  </a:rPr>
                  <a:t>-1</a:t>
                </a:r>
                <a:endParaRPr lang="en-US" sz="2000" baseline="300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mc:Choice>
        <mc:Fallback>
          <p:sp>
            <p:nvSpPr>
              <p:cNvPr id="60" name="TextBox 59"/>
              <p:cNvSpPr txBox="1">
                <a:spLocks noRot="1" noChangeAspect="1" noMove="1" noResize="1" noEditPoints="1" noAdjustHandles="1" noChangeArrowheads="1" noChangeShapeType="1" noTextEdit="1"/>
              </p:cNvSpPr>
              <p:nvPr/>
            </p:nvSpPr>
            <p:spPr>
              <a:xfrm>
                <a:off x="1143000" y="2496506"/>
                <a:ext cx="2632067" cy="400110"/>
              </a:xfrm>
              <a:prstGeom prst="rect">
                <a:avLst/>
              </a:prstGeom>
              <a:blipFill rotWithShape="1">
                <a:blip r:embed="rId9"/>
                <a:stretch>
                  <a:fillRect l="-2784" t="-9231" r="-1160" b="-33846"/>
                </a:stretch>
              </a:blipFill>
            </p:spPr>
            <p:txBody>
              <a:bodyPr/>
              <a:lstStyle/>
              <a:p>
                <a:r>
                  <a:rPr lang="en-US">
                    <a:noFill/>
                  </a:rPr>
                  <a:t> </a:t>
                </a:r>
              </a:p>
            </p:txBody>
          </p:sp>
        </mc:Fallback>
      </mc:AlternateContent>
    </p:spTree>
    <p:extLst>
      <p:ext uri="{BB962C8B-B14F-4D97-AF65-F5344CB8AC3E}">
        <p14:creationId xmlns:p14="http://schemas.microsoft.com/office/powerpoint/2010/main" val="1253854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sp>
        <p:nvSpPr>
          <p:cNvPr id="5" name="Content Placeholder 4"/>
          <p:cNvSpPr>
            <a:spLocks noGrp="1"/>
          </p:cNvSpPr>
          <p:nvPr>
            <p:ph idx="1"/>
          </p:nvPr>
        </p:nvSpPr>
        <p:spPr/>
        <p:txBody>
          <a:bodyPr>
            <a:normAutofit/>
          </a:bodyPr>
          <a:lstStyle/>
          <a:p>
            <a:pPr lvl="1"/>
            <a:r>
              <a:rPr lang="en-US" dirty="0" smtClean="0">
                <a:latin typeface="Calibri Light" panose="020F0302020204030204" pitchFamily="34" charset="0"/>
              </a:rPr>
              <a:t>Manually placed by artists</a:t>
            </a:r>
          </a:p>
          <a:p>
            <a:pPr lvl="2"/>
            <a:r>
              <a:rPr lang="en-US" dirty="0" smtClean="0">
                <a:latin typeface="Calibri Light" panose="020F0302020204030204" pitchFamily="34" charset="0"/>
              </a:rPr>
              <a:t>Including blending setup</a:t>
            </a:r>
          </a:p>
          <a:p>
            <a:pPr lvl="2"/>
            <a:r>
              <a:rPr lang="en-US" dirty="0" smtClean="0">
                <a:latin typeface="Calibri Light" panose="020F0302020204030204" pitchFamily="34" charset="0"/>
              </a:rPr>
              <a:t>A generalization for “Blend Layers”</a:t>
            </a:r>
          </a:p>
          <a:p>
            <a:pPr lvl="1"/>
            <a:r>
              <a:rPr lang="en-US" dirty="0" smtClean="0">
                <a:latin typeface="Calibri Light" panose="020F0302020204030204" pitchFamily="34" charset="0"/>
              </a:rPr>
              <a:t>Limited to </a:t>
            </a:r>
            <a:r>
              <a:rPr lang="en-US" dirty="0">
                <a:latin typeface="Calibri Light" panose="020F0302020204030204" pitchFamily="34" charset="0"/>
              </a:rPr>
              <a:t>4k per view </a:t>
            </a:r>
            <a:r>
              <a:rPr lang="en-US" dirty="0" smtClean="0">
                <a:latin typeface="Calibri Light" panose="020F0302020204030204" pitchFamily="34" charset="0"/>
              </a:rPr>
              <a:t>frustum</a:t>
            </a:r>
          </a:p>
          <a:p>
            <a:pPr lvl="2"/>
            <a:r>
              <a:rPr lang="en-US" dirty="0" smtClean="0">
                <a:latin typeface="Calibri Light" panose="020F0302020204030204" pitchFamily="34" charset="0"/>
              </a:rPr>
              <a:t>Generally 1k or less visible</a:t>
            </a:r>
          </a:p>
          <a:p>
            <a:pPr lvl="1"/>
            <a:r>
              <a:rPr lang="en-US" dirty="0" err="1" smtClean="0">
                <a:latin typeface="Calibri Light" panose="020F0302020204030204" pitchFamily="34" charset="0"/>
              </a:rPr>
              <a:t>Lodding</a:t>
            </a:r>
            <a:endParaRPr lang="en-US" dirty="0">
              <a:latin typeface="Calibri Light" panose="020F0302020204030204" pitchFamily="34" charset="0"/>
            </a:endParaRPr>
          </a:p>
          <a:p>
            <a:pPr lvl="2"/>
            <a:r>
              <a:rPr lang="en-US" dirty="0">
                <a:latin typeface="Calibri Light" panose="020F0302020204030204" pitchFamily="34" charset="0"/>
              </a:rPr>
              <a:t>Art </a:t>
            </a:r>
            <a:r>
              <a:rPr lang="en-US" dirty="0" smtClean="0">
                <a:latin typeface="Calibri Light" panose="020F0302020204030204" pitchFamily="34" charset="0"/>
              </a:rPr>
              <a:t>setups </a:t>
            </a:r>
            <a:r>
              <a:rPr lang="en-US" dirty="0">
                <a:latin typeface="Calibri Light" panose="020F0302020204030204" pitchFamily="34" charset="0"/>
              </a:rPr>
              <a:t>max view </a:t>
            </a:r>
            <a:r>
              <a:rPr lang="en-US" dirty="0" smtClean="0">
                <a:latin typeface="Calibri Light" panose="020F0302020204030204" pitchFamily="34" charset="0"/>
              </a:rPr>
              <a:t>distance</a:t>
            </a:r>
          </a:p>
          <a:p>
            <a:pPr lvl="2"/>
            <a:r>
              <a:rPr lang="en-US" dirty="0" smtClean="0">
                <a:latin typeface="Calibri Light" panose="020F0302020204030204" pitchFamily="34" charset="0"/>
              </a:rPr>
              <a:t>Player quality settings affect view distance as well</a:t>
            </a:r>
          </a:p>
          <a:p>
            <a:pPr lvl="1"/>
            <a:r>
              <a:rPr lang="en-US" dirty="0" smtClean="0">
                <a:latin typeface="Calibri Light" panose="020F0302020204030204" pitchFamily="34" charset="0"/>
              </a:rPr>
              <a:t>Works on dynamic non-deformable geometry</a:t>
            </a:r>
          </a:p>
          <a:p>
            <a:pPr lvl="2"/>
            <a:r>
              <a:rPr lang="en-US" dirty="0" smtClean="0">
                <a:latin typeface="Calibri Light" panose="020F0302020204030204" pitchFamily="34" charset="0"/>
              </a:rPr>
              <a:t>Apply object transformation to decal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3075725"/>
            <a:ext cx="3200400" cy="1463597"/>
          </a:xfrm>
          <a:prstGeom prst="rect">
            <a:avLst/>
          </a:prstGeom>
        </p:spPr>
      </p:pic>
    </p:spTree>
    <p:extLst>
      <p:ext uri="{BB962C8B-B14F-4D97-AF65-F5344CB8AC3E}">
        <p14:creationId xmlns:p14="http://schemas.microsoft.com/office/powerpoint/2010/main" val="1347219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fade">
                                      <p:cBhvr>
                                        <p:cTn id="19" dur="500"/>
                                        <p:tgtEl>
                                          <p:spTgt spid="5">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092220"/>
            <a:ext cx="10972800" cy="530858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092220"/>
            <a:ext cx="10972800" cy="5308580"/>
          </a:xfrm>
          <a:prstGeom prst="rect">
            <a:avLst/>
          </a:prstGeom>
        </p:spPr>
      </p:pic>
    </p:spTree>
    <p:extLst>
      <p:ext uri="{BB962C8B-B14F-4D97-AF65-F5344CB8AC3E}">
        <p14:creationId xmlns:p14="http://schemas.microsoft.com/office/powerpoint/2010/main" val="3264354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066800"/>
            <a:ext cx="9040024" cy="487203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070" y="1371600"/>
            <a:ext cx="9014483" cy="48737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1691418"/>
            <a:ext cx="9029621" cy="4873752"/>
          </a:xfrm>
          <a:prstGeom prst="rect">
            <a:avLst/>
          </a:prstGeom>
        </p:spPr>
      </p:pic>
    </p:spTree>
    <p:extLst>
      <p:ext uri="{BB962C8B-B14F-4D97-AF65-F5344CB8AC3E}">
        <p14:creationId xmlns:p14="http://schemas.microsoft.com/office/powerpoint/2010/main" val="259184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sp>
        <p:nvSpPr>
          <p:cNvPr id="5" name="Content Placeholder 4"/>
          <p:cNvSpPr>
            <a:spLocks noGrp="1"/>
          </p:cNvSpPr>
          <p:nvPr>
            <p:ph idx="1"/>
          </p:nvPr>
        </p:nvSpPr>
        <p:spPr/>
        <p:txBody>
          <a:bodyPr>
            <a:normAutofit/>
          </a:bodyPr>
          <a:lstStyle/>
          <a:p>
            <a:pPr marL="457200" lvl="1" indent="0">
              <a:buNone/>
            </a:pPr>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10058400" cy="529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43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Lighting</a:t>
            </a:r>
            <a:endParaRPr lang="en-US" dirty="0"/>
          </a:p>
        </p:txBody>
      </p:sp>
      <p:sp>
        <p:nvSpPr>
          <p:cNvPr id="5" name="Content Placeholder 4"/>
          <p:cNvSpPr>
            <a:spLocks noGrp="1"/>
          </p:cNvSpPr>
          <p:nvPr>
            <p:ph idx="1"/>
          </p:nvPr>
        </p:nvSpPr>
        <p:spPr/>
        <p:txBody>
          <a:bodyPr>
            <a:normAutofit/>
          </a:bodyPr>
          <a:lstStyle/>
          <a:p>
            <a:pPr lvl="1"/>
            <a:r>
              <a:rPr lang="en-US" dirty="0" smtClean="0">
                <a:latin typeface="Calibri Light" panose="020F0302020204030204" pitchFamily="34" charset="0"/>
              </a:rPr>
              <a:t>Single / unified lighting code path</a:t>
            </a:r>
            <a:endParaRPr lang="en-US" dirty="0">
              <a:latin typeface="Calibri Light" panose="020F0302020204030204" pitchFamily="34" charset="0"/>
            </a:endParaRPr>
          </a:p>
          <a:p>
            <a:pPr lvl="2"/>
            <a:r>
              <a:rPr lang="en-US" dirty="0" smtClean="0">
                <a:latin typeface="Calibri Light" panose="020F0302020204030204" pitchFamily="34" charset="0"/>
              </a:rPr>
              <a:t>For opaque passes, deferred, </a:t>
            </a:r>
            <a:r>
              <a:rPr lang="en-US" dirty="0" err="1">
                <a:latin typeface="Calibri Light" panose="020F0302020204030204" pitchFamily="34" charset="0"/>
              </a:rPr>
              <a:t>t</a:t>
            </a:r>
            <a:r>
              <a:rPr lang="en-US" dirty="0" err="1" smtClean="0">
                <a:latin typeface="Calibri Light" panose="020F0302020204030204" pitchFamily="34" charset="0"/>
              </a:rPr>
              <a:t>ransparents</a:t>
            </a:r>
            <a:r>
              <a:rPr lang="en-US" dirty="0" smtClean="0">
                <a:latin typeface="Calibri Light" panose="020F0302020204030204" pitchFamily="34" charset="0"/>
              </a:rPr>
              <a:t> and decoupled particle lighting </a:t>
            </a:r>
            <a:r>
              <a:rPr lang="en-US" sz="1800" dirty="0" smtClean="0">
                <a:latin typeface="Calibri Light" panose="020F0302020204030204" pitchFamily="34" charset="0"/>
              </a:rPr>
              <a:t>( slides 23-27  )</a:t>
            </a:r>
            <a:endParaRPr lang="en-US" dirty="0" smtClean="0">
              <a:latin typeface="Calibri Light" panose="020F0302020204030204" pitchFamily="34" charset="0"/>
            </a:endParaRPr>
          </a:p>
          <a:p>
            <a:pPr lvl="1"/>
            <a:r>
              <a:rPr lang="en-US" dirty="0" smtClean="0">
                <a:latin typeface="Calibri Light" panose="020F0302020204030204" pitchFamily="34" charset="0"/>
              </a:rPr>
              <a:t>No </a:t>
            </a:r>
            <a:r>
              <a:rPr lang="en-US" dirty="0" err="1" smtClean="0">
                <a:latin typeface="Calibri Light" panose="020F0302020204030204" pitchFamily="34" charset="0"/>
              </a:rPr>
              <a:t>shader</a:t>
            </a:r>
            <a:r>
              <a:rPr lang="en-US" dirty="0" smtClean="0">
                <a:latin typeface="Calibri Light" panose="020F0302020204030204" pitchFamily="34" charset="0"/>
              </a:rPr>
              <a:t> permutations insanity</a:t>
            </a:r>
            <a:endParaRPr lang="en-US" dirty="0">
              <a:latin typeface="Calibri Light" panose="020F0302020204030204" pitchFamily="34" charset="0"/>
            </a:endParaRPr>
          </a:p>
          <a:p>
            <a:pPr lvl="2"/>
            <a:r>
              <a:rPr lang="en-US" dirty="0" smtClean="0">
                <a:latin typeface="Calibri Light" panose="020F0302020204030204" pitchFamily="34" charset="0"/>
              </a:rPr>
              <a:t>Static / coherent branching is pretty good this days – use it !</a:t>
            </a:r>
          </a:p>
          <a:p>
            <a:pPr lvl="2"/>
            <a:r>
              <a:rPr lang="en-US" dirty="0">
                <a:latin typeface="Calibri Light" panose="020F0302020204030204" pitchFamily="34" charset="0"/>
              </a:rPr>
              <a:t>Same </a:t>
            </a:r>
            <a:r>
              <a:rPr lang="en-US" dirty="0" err="1">
                <a:latin typeface="Calibri Light" panose="020F0302020204030204" pitchFamily="34" charset="0"/>
              </a:rPr>
              <a:t>shader</a:t>
            </a:r>
            <a:r>
              <a:rPr lang="en-US" dirty="0">
                <a:latin typeface="Calibri Light" panose="020F0302020204030204" pitchFamily="34" charset="0"/>
              </a:rPr>
              <a:t> for all static </a:t>
            </a:r>
            <a:r>
              <a:rPr lang="en-US" dirty="0" smtClean="0">
                <a:latin typeface="Calibri Light" panose="020F0302020204030204" pitchFamily="34" charset="0"/>
              </a:rPr>
              <a:t>geometry</a:t>
            </a:r>
          </a:p>
          <a:p>
            <a:pPr lvl="2"/>
            <a:r>
              <a:rPr lang="en-US" dirty="0" smtClean="0">
                <a:latin typeface="Calibri Light" panose="020F0302020204030204" pitchFamily="34" charset="0"/>
              </a:rPr>
              <a:t>Less context switches</a:t>
            </a:r>
            <a:endParaRPr lang="en-US" dirty="0">
              <a:latin typeface="Calibri Light" panose="020F0302020204030204" pitchFamily="34" charset="0"/>
            </a:endParaRPr>
          </a:p>
          <a:p>
            <a:pPr lvl="1"/>
            <a:r>
              <a:rPr lang="en-US" dirty="0" smtClean="0">
                <a:latin typeface="Calibri Light" panose="020F0302020204030204" pitchFamily="34" charset="0"/>
              </a:rPr>
              <a:t>Components</a:t>
            </a:r>
            <a:endParaRPr lang="en-US" dirty="0">
              <a:latin typeface="Calibri Light" panose="020F0302020204030204" pitchFamily="34" charset="0"/>
            </a:endParaRPr>
          </a:p>
          <a:p>
            <a:pPr lvl="2"/>
            <a:r>
              <a:rPr lang="en-US" dirty="0" smtClean="0">
                <a:latin typeface="Calibri Light" panose="020F0302020204030204" pitchFamily="34" charset="0"/>
              </a:rPr>
              <a:t>Diffuse indirect lighting: </a:t>
            </a:r>
            <a:r>
              <a:rPr lang="en-US" dirty="0" err="1" smtClean="0">
                <a:latin typeface="Calibri Light" panose="020F0302020204030204" pitchFamily="34" charset="0"/>
              </a:rPr>
              <a:t>Lightmap</a:t>
            </a:r>
            <a:r>
              <a:rPr lang="en-US" dirty="0" smtClean="0">
                <a:latin typeface="Calibri Light" panose="020F0302020204030204" pitchFamily="34" charset="0"/>
              </a:rPr>
              <a:t> for static geometry, irradiance volumes for dynamics</a:t>
            </a:r>
          </a:p>
          <a:p>
            <a:pPr lvl="2"/>
            <a:r>
              <a:rPr lang="en-US" dirty="0" smtClean="0">
                <a:latin typeface="Calibri Light" panose="020F0302020204030204" pitchFamily="34" charset="0"/>
              </a:rPr>
              <a:t>Specular indirect lighting: Reflections ( environment probes, SSR, specular </a:t>
            </a:r>
            <a:r>
              <a:rPr lang="en-US" dirty="0">
                <a:latin typeface="Calibri Light" panose="020F0302020204030204" pitchFamily="34" charset="0"/>
              </a:rPr>
              <a:t>o</a:t>
            </a:r>
            <a:r>
              <a:rPr lang="en-US" dirty="0" smtClean="0">
                <a:latin typeface="Calibri Light" panose="020F0302020204030204" pitchFamily="34" charset="0"/>
              </a:rPr>
              <a:t>cclusion )</a:t>
            </a:r>
            <a:endParaRPr lang="en-US" dirty="0">
              <a:latin typeface="Calibri Light" panose="020F0302020204030204" pitchFamily="34" charset="0"/>
            </a:endParaRPr>
          </a:p>
          <a:p>
            <a:pPr lvl="2"/>
            <a:r>
              <a:rPr lang="en-US" dirty="0" smtClean="0">
                <a:latin typeface="Calibri Light" panose="020F0302020204030204" pitchFamily="34" charset="0"/>
              </a:rPr>
              <a:t>Dynamic: Lights &amp; shadows</a:t>
            </a:r>
            <a:endParaRPr lang="en-US" dirty="0">
              <a:latin typeface="Calibri Light" panose="020F0302020204030204" pitchFamily="34" charset="0"/>
            </a:endParaRPr>
          </a:p>
        </p:txBody>
      </p:sp>
    </p:spTree>
    <p:extLst>
      <p:ext uri="{BB962C8B-B14F-4D97-AF65-F5344CB8AC3E}">
        <p14:creationId xmlns:p14="http://schemas.microsoft.com/office/powerpoint/2010/main" val="351730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Lighting</a:t>
            </a:r>
          </a:p>
        </p:txBody>
      </p:sp>
      <p:sp>
        <p:nvSpPr>
          <p:cNvPr id="5" name="Content Placeholder 4"/>
          <p:cNvSpPr>
            <a:spLocks noGrp="1"/>
          </p:cNvSpPr>
          <p:nvPr>
            <p:ph idx="1"/>
          </p:nvPr>
        </p:nvSpPr>
        <p:spPr/>
        <p:txBody>
          <a:bodyPr>
            <a:normAutofit/>
          </a:bodyPr>
          <a:lstStyle/>
          <a:p>
            <a:pPr marL="457200" lvl="1" indent="0">
              <a:buNone/>
            </a:pPr>
            <a:endParaRPr lang="en-US" dirty="0" smtClean="0"/>
          </a:p>
        </p:txBody>
      </p:sp>
      <p:sp>
        <p:nvSpPr>
          <p:cNvPr id="6" name="TextBox 5"/>
          <p:cNvSpPr txBox="1"/>
          <p:nvPr/>
        </p:nvSpPr>
        <p:spPr>
          <a:xfrm>
            <a:off x="3048000" y="1579123"/>
            <a:ext cx="6248400" cy="4524315"/>
          </a:xfrm>
          <a:prstGeom prst="rect">
            <a:avLst/>
          </a:prstGeom>
          <a:solidFill>
            <a:schemeClr val="tx1">
              <a:lumMod val="85000"/>
              <a:lumOff val="15000"/>
            </a:schemeClr>
          </a:solidFill>
          <a:ln>
            <a:solidFill>
              <a:schemeClr val="tx1"/>
            </a:solidFill>
          </a:ln>
        </p:spPr>
        <p:txBody>
          <a:bodyPr wrap="square" rtlCol="0">
            <a:spAutoFit/>
          </a:bodyPr>
          <a:lstStyle/>
          <a:p>
            <a:pPr lvl="1"/>
            <a:r>
              <a:rPr lang="en-US" sz="1600" b="1" dirty="0" smtClean="0">
                <a:solidFill>
                  <a:schemeClr val="accent3">
                    <a:lumMod val="75000"/>
                  </a:schemeClr>
                </a:solidFill>
                <a:latin typeface="Courier New" panose="02070309020205020404" pitchFamily="49" charset="0"/>
                <a:cs typeface="Courier New" panose="02070309020205020404" pitchFamily="49" charset="0"/>
              </a:rPr>
              <a:t>//Pseudocode</a:t>
            </a:r>
            <a:br>
              <a:rPr lang="en-US" sz="1600" b="1" dirty="0" smtClean="0">
                <a:solidFill>
                  <a:schemeClr val="accent3">
                    <a:lumMod val="75000"/>
                  </a:schemeClr>
                </a:solidFill>
                <a:latin typeface="Courier New" panose="02070309020205020404" pitchFamily="49" charset="0"/>
                <a:cs typeface="Courier New" panose="02070309020205020404" pitchFamily="49" charset="0"/>
              </a:rPr>
            </a:br>
            <a:endParaRPr lang="en-US" sz="1600" b="1" dirty="0" smtClean="0">
              <a:solidFill>
                <a:schemeClr val="tx2">
                  <a:lumMod val="40000"/>
                  <a:lumOff val="60000"/>
                </a:schemeClr>
              </a:solidFill>
              <a:latin typeface="Courier New" panose="02070309020205020404" pitchFamily="49" charset="0"/>
              <a:cs typeface="Courier New" panose="02070309020205020404" pitchFamily="49" charset="0"/>
            </a:endParaRPr>
          </a:p>
          <a:p>
            <a:pPr lvl="1"/>
            <a:r>
              <a:rPr lang="en-US" sz="1600" b="1" dirty="0" err="1" smtClean="0">
                <a:solidFill>
                  <a:schemeClr val="tx2">
                    <a:lumMod val="40000"/>
                    <a:lumOff val="60000"/>
                  </a:schemeClr>
                </a:solidFill>
                <a:latin typeface="Courier New" panose="02070309020205020404" pitchFamily="49" charset="0"/>
                <a:cs typeface="Courier New" panose="02070309020205020404" pitchFamily="49" charset="0"/>
              </a:rPr>
              <a:t>ComputeLighting</a:t>
            </a: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inputs, outputs ) {</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Read &amp; Pack base textures</a:t>
            </a:r>
          </a:p>
          <a:p>
            <a:pPr marL="857250" lvl="2" indent="0">
              <a:buNone/>
            </a:pPr>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a:p>
            <a:pPr marL="857250" lvl="2" indent="0">
              <a:buNone/>
            </a:pPr>
            <a:r>
              <a:rPr lang="en-US" sz="1600" b="1" dirty="0" smtClean="0">
                <a:solidFill>
                  <a:schemeClr val="tx2">
                    <a:lumMod val="40000"/>
                    <a:lumOff val="60000"/>
                  </a:schemeClr>
                </a:solidFill>
                <a:latin typeface="Courier New" panose="02070309020205020404" pitchFamily="49" charset="0"/>
                <a:cs typeface="Courier New" panose="02070309020205020404" pitchFamily="49" charset="0"/>
              </a:rPr>
              <a:t>for</a:t>
            </a:r>
            <a:r>
              <a:rPr lang="en-US" sz="16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each decal in </a:t>
            </a:r>
            <a:r>
              <a:rPr lang="en-US" sz="1600" b="1" dirty="0" smtClean="0">
                <a:solidFill>
                  <a:schemeClr val="accent6">
                    <a:lumMod val="40000"/>
                    <a:lumOff val="60000"/>
                  </a:schemeClr>
                </a:solidFill>
                <a:latin typeface="Courier New" panose="02070309020205020404" pitchFamily="49" charset="0"/>
                <a:cs typeface="Courier New" panose="02070309020205020404" pitchFamily="49" charset="0"/>
              </a:rPr>
              <a:t>cell {</a:t>
            </a:r>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early out fragment check</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Read textures</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Blend results</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a:t>
            </a:r>
            <a:br>
              <a:rPr lang="en-US" sz="1600" b="1" dirty="0">
                <a:solidFill>
                  <a:schemeClr val="accent6">
                    <a:lumMod val="40000"/>
                    <a:lumOff val="60000"/>
                  </a:schemeClr>
                </a:solidFill>
                <a:latin typeface="Courier New" panose="02070309020205020404" pitchFamily="49" charset="0"/>
                <a:cs typeface="Courier New" panose="02070309020205020404" pitchFamily="49" charset="0"/>
              </a:rPr>
            </a:br>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a:p>
            <a:pPr marL="857250" lvl="2" indent="0">
              <a:buNone/>
            </a:pPr>
            <a:r>
              <a:rPr lang="en-US" sz="1600" b="1" dirty="0" smtClean="0">
                <a:solidFill>
                  <a:schemeClr val="tx2">
                    <a:lumMod val="40000"/>
                    <a:lumOff val="60000"/>
                  </a:schemeClr>
                </a:solidFill>
                <a:latin typeface="Courier New" panose="02070309020205020404" pitchFamily="49" charset="0"/>
                <a:cs typeface="Courier New" panose="02070309020205020404" pitchFamily="49" charset="0"/>
              </a:rPr>
              <a:t>for</a:t>
            </a:r>
            <a:r>
              <a:rPr lang="en-US" sz="16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each light in </a:t>
            </a:r>
            <a:r>
              <a:rPr lang="en-US" sz="1600" b="1" dirty="0" smtClean="0">
                <a:solidFill>
                  <a:schemeClr val="accent6">
                    <a:lumMod val="40000"/>
                    <a:lumOff val="60000"/>
                  </a:schemeClr>
                </a:solidFill>
                <a:latin typeface="Courier New" panose="02070309020205020404" pitchFamily="49" charset="0"/>
                <a:cs typeface="Courier New" panose="02070309020205020404" pitchFamily="49" charset="0"/>
              </a:rPr>
              <a:t>cell {</a:t>
            </a:r>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early out fragment check</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Compute BRDF / Apply Shadows</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 Accumulate lighting</a:t>
            </a:r>
          </a:p>
          <a:p>
            <a:pPr marL="857250" lvl="2" indent="0">
              <a:buNone/>
            </a:pPr>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a:t>
            </a:r>
          </a:p>
          <a:p>
            <a:pPr lvl="1"/>
            <a:r>
              <a:rPr lang="en-US" sz="1600" b="1" dirty="0">
                <a:solidFill>
                  <a:schemeClr val="accent6">
                    <a:lumMod val="40000"/>
                    <a:lumOff val="60000"/>
                  </a:schemeClr>
                </a:solidFill>
                <a:latin typeface="Courier New" panose="02070309020205020404" pitchFamily="49" charset="0"/>
                <a:cs typeface="Courier New" panose="02070309020205020404" pitchFamily="49" charset="0"/>
              </a:rPr>
              <a:t>}</a:t>
            </a:r>
          </a:p>
          <a:p>
            <a:pPr lvl="1"/>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3490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Lighting</a:t>
            </a:r>
          </a:p>
        </p:txBody>
      </p:sp>
      <p:sp>
        <p:nvSpPr>
          <p:cNvPr id="5" name="Content Placeholder 4"/>
          <p:cNvSpPr>
            <a:spLocks noGrp="1"/>
          </p:cNvSpPr>
          <p:nvPr>
            <p:ph idx="1"/>
          </p:nvPr>
        </p:nvSpPr>
        <p:spPr/>
        <p:txBody>
          <a:bodyPr>
            <a:normAutofit/>
          </a:bodyPr>
          <a:lstStyle/>
          <a:p>
            <a:pPr lvl="1"/>
            <a:r>
              <a:rPr lang="en-US" sz="2400" dirty="0" smtClean="0">
                <a:latin typeface="Calibri Light" panose="020F0302020204030204" pitchFamily="34" charset="0"/>
              </a:rPr>
              <a:t>Shadows are cached / packed into an Atlas</a:t>
            </a:r>
            <a:endParaRPr lang="en-US" sz="2400" dirty="0">
              <a:latin typeface="Calibri Light" panose="020F0302020204030204" pitchFamily="34" charset="0"/>
            </a:endParaRPr>
          </a:p>
          <a:p>
            <a:pPr lvl="2"/>
            <a:r>
              <a:rPr lang="en-US" sz="2000" dirty="0">
                <a:latin typeface="Calibri Light" panose="020F0302020204030204" pitchFamily="34" charset="0"/>
              </a:rPr>
              <a:t>PC: 8k x 8k </a:t>
            </a:r>
            <a:r>
              <a:rPr lang="en-US" sz="2000" dirty="0" smtClean="0">
                <a:latin typeface="Calibri Light" panose="020F0302020204030204" pitchFamily="34" charset="0"/>
              </a:rPr>
              <a:t>atlas ( high spec ), </a:t>
            </a:r>
            <a:r>
              <a:rPr lang="en-US" sz="2000" dirty="0">
                <a:latin typeface="Calibri Light" panose="020F0302020204030204" pitchFamily="34" charset="0"/>
              </a:rPr>
              <a:t>32 bit </a:t>
            </a:r>
          </a:p>
          <a:p>
            <a:pPr lvl="2"/>
            <a:r>
              <a:rPr lang="en-US" sz="2000" dirty="0">
                <a:latin typeface="Calibri Light" panose="020F0302020204030204" pitchFamily="34" charset="0"/>
              </a:rPr>
              <a:t>Consoles: 8k x 4k, 16 </a:t>
            </a:r>
            <a:r>
              <a:rPr lang="en-US" sz="2000" dirty="0" smtClean="0">
                <a:latin typeface="Calibri Light" panose="020F0302020204030204" pitchFamily="34" charset="0"/>
              </a:rPr>
              <a:t>bit</a:t>
            </a:r>
          </a:p>
          <a:p>
            <a:pPr lvl="1"/>
            <a:r>
              <a:rPr lang="en-US" sz="2400" dirty="0">
                <a:latin typeface="Calibri Light" panose="020F0302020204030204" pitchFamily="34" charset="0"/>
              </a:rPr>
              <a:t>Variable resolution </a:t>
            </a:r>
            <a:r>
              <a:rPr lang="en-US" sz="2400" dirty="0" smtClean="0">
                <a:latin typeface="Calibri Light" panose="020F0302020204030204" pitchFamily="34" charset="0"/>
              </a:rPr>
              <a:t>based </a:t>
            </a:r>
            <a:r>
              <a:rPr lang="en-US" sz="2400" dirty="0">
                <a:latin typeface="Calibri Light" panose="020F0302020204030204" pitchFamily="34" charset="0"/>
              </a:rPr>
              <a:t>on </a:t>
            </a:r>
            <a:r>
              <a:rPr lang="en-US" sz="2400" dirty="0" smtClean="0">
                <a:latin typeface="Calibri Light" panose="020F0302020204030204" pitchFamily="34" charset="0"/>
              </a:rPr>
              <a:t>distance</a:t>
            </a:r>
          </a:p>
          <a:p>
            <a:pPr lvl="1"/>
            <a:r>
              <a:rPr lang="en-US" sz="2400" dirty="0" smtClean="0">
                <a:latin typeface="Calibri Light" panose="020F0302020204030204" pitchFamily="34" charset="0"/>
              </a:rPr>
              <a:t>Time slicing also based on distance</a:t>
            </a:r>
          </a:p>
          <a:p>
            <a:pPr lvl="1"/>
            <a:r>
              <a:rPr lang="en-US" sz="2400" dirty="0" smtClean="0">
                <a:latin typeface="Calibri Light" panose="020F0302020204030204" pitchFamily="34" charset="0"/>
              </a:rPr>
              <a:t>Optimized mesh for static geometry</a:t>
            </a:r>
          </a:p>
          <a:p>
            <a:pPr lvl="1"/>
            <a:r>
              <a:rPr lang="en-US" sz="2400" dirty="0" smtClean="0">
                <a:latin typeface="Calibri Light" panose="020F0302020204030204" pitchFamily="34" charset="0"/>
              </a:rPr>
              <a:t>Light doesn’t move? </a:t>
            </a:r>
          </a:p>
          <a:p>
            <a:pPr lvl="2"/>
            <a:r>
              <a:rPr lang="en-US" sz="2000" dirty="0" smtClean="0">
                <a:latin typeface="Calibri Light" panose="020F0302020204030204" pitchFamily="34" charset="0"/>
              </a:rPr>
              <a:t>Cache static geometry shadow map</a:t>
            </a:r>
          </a:p>
          <a:p>
            <a:pPr lvl="2"/>
            <a:r>
              <a:rPr lang="en-US" sz="2000" dirty="0" smtClean="0">
                <a:latin typeface="Calibri Light" panose="020F0302020204030204" pitchFamily="34" charset="0"/>
              </a:rPr>
              <a:t>No updates inside frustum ? Ship it</a:t>
            </a:r>
          </a:p>
          <a:p>
            <a:pPr lvl="2"/>
            <a:r>
              <a:rPr lang="en-US" sz="2000" dirty="0" smtClean="0">
                <a:latin typeface="Calibri Light" panose="020F0302020204030204" pitchFamily="34" charset="0"/>
              </a:rPr>
              <a:t>Update? Composite dynamic geometry with cached result</a:t>
            </a:r>
          </a:p>
          <a:p>
            <a:pPr lvl="2"/>
            <a:r>
              <a:rPr lang="en-US" sz="2000" dirty="0" smtClean="0">
                <a:latin typeface="Calibri Light" panose="020F0302020204030204" pitchFamily="34" charset="0"/>
              </a:rPr>
              <a:t>Can still animate ( e.g. flicker )</a:t>
            </a:r>
          </a:p>
          <a:p>
            <a:pPr lvl="1"/>
            <a:r>
              <a:rPr lang="en-US" sz="2400" dirty="0" smtClean="0">
                <a:latin typeface="Calibri Light" panose="020F0302020204030204" pitchFamily="34" charset="0"/>
              </a:rPr>
              <a:t>Art setup / Quality settings affect all above</a:t>
            </a:r>
            <a:endParaRPr lang="en-US" sz="2400" dirty="0">
              <a:latin typeface="Calibri Light" panose="020F03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95400"/>
            <a:ext cx="4572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890927" y="5867400"/>
            <a:ext cx="2030146"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Shadow Atlas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136590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fade">
                                      <p:cBhvr>
                                        <p:cTn id="35"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Lighting</a:t>
            </a:r>
          </a:p>
        </p:txBody>
      </p:sp>
      <p:sp>
        <p:nvSpPr>
          <p:cNvPr id="5" name="Content Placeholder 4"/>
          <p:cNvSpPr>
            <a:spLocks noGrp="1"/>
          </p:cNvSpPr>
          <p:nvPr>
            <p:ph idx="1"/>
          </p:nvPr>
        </p:nvSpPr>
        <p:spPr/>
        <p:txBody>
          <a:bodyPr>
            <a:normAutofit/>
          </a:bodyPr>
          <a:lstStyle/>
          <a:p>
            <a:pPr lvl="1"/>
            <a:r>
              <a:rPr lang="en-US" dirty="0">
                <a:latin typeface="Calibri Light" panose="020F0302020204030204" pitchFamily="34" charset="0"/>
              </a:rPr>
              <a:t>Index </a:t>
            </a:r>
            <a:r>
              <a:rPr lang="en-US" dirty="0" smtClean="0">
                <a:latin typeface="Calibri Light" panose="020F0302020204030204" pitchFamily="34" charset="0"/>
              </a:rPr>
              <a:t>into shadow frustum projection matrix</a:t>
            </a:r>
          </a:p>
          <a:p>
            <a:pPr lvl="1"/>
            <a:r>
              <a:rPr lang="en-US" dirty="0" smtClean="0">
                <a:latin typeface="Calibri Light" panose="020F0302020204030204" pitchFamily="34" charset="0"/>
              </a:rPr>
              <a:t>Same PCF lookup code for all light types</a:t>
            </a:r>
          </a:p>
          <a:p>
            <a:pPr lvl="2"/>
            <a:r>
              <a:rPr lang="en-US" dirty="0" smtClean="0">
                <a:latin typeface="Calibri Light" panose="020F0302020204030204" pitchFamily="34" charset="0"/>
              </a:rPr>
              <a:t>Less VGPR pressure</a:t>
            </a:r>
          </a:p>
          <a:p>
            <a:pPr lvl="1"/>
            <a:r>
              <a:rPr lang="en-US" dirty="0" smtClean="0">
                <a:latin typeface="Calibri Light" panose="020F0302020204030204" pitchFamily="34" charset="0"/>
              </a:rPr>
              <a:t>This includes directional lights cascades</a:t>
            </a:r>
          </a:p>
          <a:p>
            <a:pPr lvl="2"/>
            <a:r>
              <a:rPr lang="en-US" dirty="0" smtClean="0">
                <a:latin typeface="Calibri Light" panose="020F0302020204030204" pitchFamily="34" charset="0"/>
              </a:rPr>
              <a:t>Dither used between cascades </a:t>
            </a:r>
          </a:p>
          <a:p>
            <a:pPr lvl="2"/>
            <a:r>
              <a:rPr lang="en-US" dirty="0" smtClean="0">
                <a:latin typeface="Calibri Light" panose="020F0302020204030204" pitchFamily="34" charset="0"/>
              </a:rPr>
              <a:t>Single cascade lookup  </a:t>
            </a:r>
          </a:p>
          <a:p>
            <a:pPr lvl="1"/>
            <a:r>
              <a:rPr lang="en-US" dirty="0" smtClean="0">
                <a:latin typeface="Calibri Light" panose="020F0302020204030204" pitchFamily="34" charset="0"/>
              </a:rPr>
              <a:t>Attempted VSM and derivatives</a:t>
            </a:r>
          </a:p>
          <a:p>
            <a:pPr lvl="2"/>
            <a:r>
              <a:rPr lang="en-US" dirty="0" smtClean="0">
                <a:latin typeface="Calibri Light" panose="020F0302020204030204" pitchFamily="34" charset="0"/>
              </a:rPr>
              <a:t>All with several artefacts</a:t>
            </a:r>
          </a:p>
          <a:p>
            <a:pPr lvl="2"/>
            <a:r>
              <a:rPr lang="en-US" dirty="0" smtClean="0">
                <a:latin typeface="Calibri Light" panose="020F0302020204030204" pitchFamily="34" charset="0"/>
              </a:rPr>
              <a:t>Conceptually has good potential for Forward</a:t>
            </a:r>
          </a:p>
          <a:p>
            <a:pPr lvl="3"/>
            <a:r>
              <a:rPr lang="en-US" dirty="0" err="1" smtClean="0">
                <a:latin typeface="Calibri Light" panose="020F0302020204030204" pitchFamily="34" charset="0"/>
              </a:rPr>
              <a:t>Eg</a:t>
            </a:r>
            <a:r>
              <a:rPr lang="en-US" dirty="0" smtClean="0">
                <a:latin typeface="Calibri Light" panose="020F0302020204030204" pitchFamily="34" charset="0"/>
              </a:rPr>
              <a:t>. decouple filtering frequency from rasterization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95400"/>
            <a:ext cx="4572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890927" y="5867400"/>
            <a:ext cx="2030146"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Shadow Atlas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349050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EurostileExtReg" pitchFamily="2" charset="0"/>
                <a:ea typeface="Verdana" panose="020B0604030504040204" pitchFamily="34" charset="0"/>
                <a:cs typeface="Verdana" panose="020B0604030504040204" pitchFamily="34" charset="0"/>
              </a:rPr>
              <a:t>Initial Requirements</a:t>
            </a:r>
            <a:endParaRPr lang="en-US" dirty="0">
              <a:latin typeface="EurostileExtReg" pitchFamily="2" charset="0"/>
            </a:endParaRPr>
          </a:p>
        </p:txBody>
      </p:sp>
      <p:sp>
        <p:nvSpPr>
          <p:cNvPr id="3" name="Content Placeholder 2"/>
          <p:cNvSpPr>
            <a:spLocks noGrp="1"/>
          </p:cNvSpPr>
          <p:nvPr>
            <p:ph idx="1"/>
          </p:nvPr>
        </p:nvSpPr>
        <p:spPr/>
        <p:txBody>
          <a:bodyPr>
            <a:normAutofit fontScale="92500" lnSpcReduction="20000"/>
          </a:bodyPr>
          <a:lstStyle/>
          <a:p>
            <a:pPr lvl="1">
              <a:lnSpc>
                <a:spcPct val="120000"/>
              </a:lnSpc>
            </a:pPr>
            <a:r>
              <a:rPr lang="en-US" sz="3400" dirty="0">
                <a:latin typeface="Calibri Light" panose="020F0302020204030204" pitchFamily="34" charset="0"/>
              </a:rPr>
              <a:t>Performance: 60hz @ 1080p</a:t>
            </a:r>
          </a:p>
          <a:p>
            <a:pPr lvl="1">
              <a:lnSpc>
                <a:spcPct val="120000"/>
              </a:lnSpc>
            </a:pPr>
            <a:r>
              <a:rPr lang="en-US" sz="3400" dirty="0">
                <a:latin typeface="Calibri Light" panose="020F0302020204030204" pitchFamily="34" charset="0"/>
              </a:rPr>
              <a:t>Speed up art workflow</a:t>
            </a:r>
          </a:p>
          <a:p>
            <a:pPr lvl="1">
              <a:lnSpc>
                <a:spcPct val="120000"/>
              </a:lnSpc>
            </a:pPr>
            <a:r>
              <a:rPr lang="en-US" sz="3400" dirty="0">
                <a:latin typeface="Calibri Light" panose="020F0302020204030204" pitchFamily="34" charset="0"/>
              </a:rPr>
              <a:t>Multi-platform </a:t>
            </a:r>
            <a:r>
              <a:rPr lang="en-US" sz="3400" dirty="0" smtClean="0">
                <a:latin typeface="Calibri Light" panose="020F0302020204030204" pitchFamily="34" charset="0"/>
              </a:rPr>
              <a:t>scalability</a:t>
            </a:r>
          </a:p>
          <a:p>
            <a:pPr lvl="1">
              <a:lnSpc>
                <a:spcPct val="120000"/>
              </a:lnSpc>
            </a:pPr>
            <a:r>
              <a:rPr lang="en-US" sz="3400" dirty="0" smtClean="0">
                <a:latin typeface="Calibri Light" panose="020F0302020204030204" pitchFamily="34" charset="0"/>
              </a:rPr>
              <a:t>KISS</a:t>
            </a:r>
            <a:endParaRPr lang="en-US" sz="3400" dirty="0">
              <a:latin typeface="Calibri Light" panose="020F0302020204030204" pitchFamily="34" charset="0"/>
            </a:endParaRPr>
          </a:p>
          <a:p>
            <a:pPr lvl="2">
              <a:lnSpc>
                <a:spcPct val="120000"/>
              </a:lnSpc>
            </a:pPr>
            <a:r>
              <a:rPr lang="en-US" dirty="0">
                <a:latin typeface="Calibri Light" panose="020F0302020204030204" pitchFamily="34" charset="0"/>
              </a:rPr>
              <a:t>Minimalistic code </a:t>
            </a:r>
          </a:p>
          <a:p>
            <a:pPr lvl="2">
              <a:lnSpc>
                <a:spcPct val="120000"/>
              </a:lnSpc>
            </a:pPr>
            <a:r>
              <a:rPr lang="en-US" dirty="0">
                <a:latin typeface="Calibri Light" panose="020F0302020204030204" pitchFamily="34" charset="0"/>
              </a:rPr>
              <a:t>No </a:t>
            </a:r>
            <a:r>
              <a:rPr lang="en-US" dirty="0" err="1">
                <a:latin typeface="Calibri Light" panose="020F0302020204030204" pitchFamily="34" charset="0"/>
              </a:rPr>
              <a:t>shader</a:t>
            </a:r>
            <a:r>
              <a:rPr lang="en-US" dirty="0">
                <a:latin typeface="Calibri Light" panose="020F0302020204030204" pitchFamily="34" charset="0"/>
              </a:rPr>
              <a:t> </a:t>
            </a:r>
            <a:r>
              <a:rPr lang="en-US" dirty="0" smtClean="0">
                <a:latin typeface="Calibri Light" panose="020F0302020204030204" pitchFamily="34" charset="0"/>
              </a:rPr>
              <a:t>permutations </a:t>
            </a:r>
            <a:r>
              <a:rPr lang="en-US" dirty="0">
                <a:latin typeface="Calibri Light" panose="020F0302020204030204" pitchFamily="34" charset="0"/>
              </a:rPr>
              <a:t>insanity:  ~100 </a:t>
            </a:r>
            <a:r>
              <a:rPr lang="en-US" dirty="0" err="1" smtClean="0">
                <a:latin typeface="Calibri Light" panose="020F0302020204030204" pitchFamily="34" charset="0"/>
              </a:rPr>
              <a:t>shaders</a:t>
            </a:r>
            <a:r>
              <a:rPr lang="en-US" dirty="0" smtClean="0">
                <a:latin typeface="Calibri Light" panose="020F0302020204030204" pitchFamily="34" charset="0"/>
              </a:rPr>
              <a:t>, ~350 pipe states</a:t>
            </a:r>
            <a:endParaRPr lang="en-US" dirty="0">
              <a:latin typeface="Calibri Light" panose="020F0302020204030204" pitchFamily="34" charset="0"/>
            </a:endParaRPr>
          </a:p>
          <a:p>
            <a:pPr lvl="1">
              <a:lnSpc>
                <a:spcPct val="120000"/>
              </a:lnSpc>
            </a:pPr>
            <a:r>
              <a:rPr lang="en-US" sz="3400" dirty="0" smtClean="0">
                <a:latin typeface="Calibri Light" panose="020F0302020204030204" pitchFamily="34" charset="0"/>
              </a:rPr>
              <a:t>Next </a:t>
            </a:r>
            <a:r>
              <a:rPr lang="en-US" sz="3400" dirty="0">
                <a:latin typeface="Calibri Light" panose="020F0302020204030204" pitchFamily="34" charset="0"/>
              </a:rPr>
              <a:t>Gen Visuals</a:t>
            </a:r>
          </a:p>
          <a:p>
            <a:pPr lvl="2">
              <a:lnSpc>
                <a:spcPct val="120000"/>
              </a:lnSpc>
            </a:pPr>
            <a:r>
              <a:rPr lang="en-US" dirty="0">
                <a:latin typeface="Calibri Light" panose="020F0302020204030204" pitchFamily="34" charset="0"/>
              </a:rPr>
              <a:t>HDR, PBR</a:t>
            </a:r>
          </a:p>
          <a:p>
            <a:pPr lvl="2">
              <a:lnSpc>
                <a:spcPct val="120000"/>
              </a:lnSpc>
            </a:pPr>
            <a:r>
              <a:rPr lang="en-US" dirty="0">
                <a:latin typeface="Calibri Light" panose="020F0302020204030204" pitchFamily="34" charset="0"/>
              </a:rPr>
              <a:t>Dynamic and unified lighting, shadows and reflections</a:t>
            </a:r>
          </a:p>
          <a:p>
            <a:pPr lvl="2">
              <a:lnSpc>
                <a:spcPct val="120000"/>
              </a:lnSpc>
            </a:pPr>
            <a:r>
              <a:rPr lang="en-US" dirty="0">
                <a:latin typeface="Calibri Light" panose="020F0302020204030204" pitchFamily="34" charset="0"/>
              </a:rPr>
              <a:t>Good </a:t>
            </a:r>
            <a:r>
              <a:rPr lang="en-US" dirty="0" smtClean="0">
                <a:latin typeface="Calibri Light" panose="020F0302020204030204" pitchFamily="34" charset="0"/>
              </a:rPr>
              <a:t>anti-aliasing </a:t>
            </a:r>
            <a:r>
              <a:rPr lang="en-US" dirty="0">
                <a:latin typeface="Calibri Light" panose="020F0302020204030204" pitchFamily="34" charset="0"/>
              </a:rPr>
              <a:t>and VFX</a:t>
            </a:r>
          </a:p>
          <a:p>
            <a:endParaRPr lang="en-US" dirty="0">
              <a:latin typeface="Calibri Light" panose="020F0302020204030204" pitchFamily="34" charset="0"/>
            </a:endParaRPr>
          </a:p>
        </p:txBody>
      </p:sp>
      <p:pic>
        <p:nvPicPr>
          <p:cNvPr id="4" name="Picture 3" descr="Screen Shot 2016-01-06 at 8.52.4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1703603"/>
            <a:ext cx="3200400" cy="4316197"/>
          </a:xfrm>
          <a:prstGeom prst="rect">
            <a:avLst/>
          </a:prstGeom>
          <a:ln w="101600">
            <a:noFill/>
          </a:ln>
          <a:effectLst/>
        </p:spPr>
      </p:pic>
    </p:spTree>
    <p:extLst>
      <p:ext uri="{BB962C8B-B14F-4D97-AF65-F5344CB8AC3E}">
        <p14:creationId xmlns:p14="http://schemas.microsoft.com/office/powerpoint/2010/main" val="2066512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Lighting</a:t>
            </a:r>
          </a:p>
        </p:txBody>
      </p:sp>
      <p:sp>
        <p:nvSpPr>
          <p:cNvPr id="5" name="Content Placeholder 4"/>
          <p:cNvSpPr>
            <a:spLocks noGrp="1"/>
          </p:cNvSpPr>
          <p:nvPr>
            <p:ph idx="1"/>
          </p:nvPr>
        </p:nvSpPr>
        <p:spPr/>
        <p:txBody>
          <a:bodyPr>
            <a:normAutofit/>
          </a:bodyPr>
          <a:lstStyle/>
          <a:p>
            <a:pPr lvl="1"/>
            <a:r>
              <a:rPr lang="en-US" dirty="0" smtClean="0">
                <a:latin typeface="Calibri Light" panose="020F0302020204030204" pitchFamily="34" charset="0"/>
              </a:rPr>
              <a:t>First </a:t>
            </a:r>
            <a:r>
              <a:rPr lang="en-US" dirty="0">
                <a:latin typeface="Calibri Light" panose="020F0302020204030204" pitchFamily="34" charset="0"/>
              </a:rPr>
              <a:t>person arms </a:t>
            </a:r>
            <a:r>
              <a:rPr lang="en-US" dirty="0" smtClean="0">
                <a:latin typeface="Calibri Light" panose="020F0302020204030204" pitchFamily="34" charset="0"/>
              </a:rPr>
              <a:t>self-shadows</a:t>
            </a:r>
            <a:endParaRPr lang="en-US" dirty="0">
              <a:latin typeface="Calibri Light" panose="020F0302020204030204" pitchFamily="34" charset="0"/>
            </a:endParaRPr>
          </a:p>
          <a:p>
            <a:pPr lvl="2"/>
            <a:r>
              <a:rPr lang="en-US" dirty="0">
                <a:latin typeface="Calibri Light" panose="020F0302020204030204" pitchFamily="34" charset="0"/>
              </a:rPr>
              <a:t>Dedicated atlas portion</a:t>
            </a:r>
            <a:r>
              <a:rPr lang="en-US" dirty="0" smtClean="0">
                <a:latin typeface="Calibri Light" panose="020F0302020204030204" pitchFamily="34" charset="0"/>
              </a:rPr>
              <a:t>. Disabled on consoles to save atlas space</a:t>
            </a:r>
            <a:endParaRPr lang="en-US" dirty="0">
              <a:latin typeface="Calibri Light" panose="020F0302020204030204" pitchFamily="34" charset="0"/>
            </a:endParaRPr>
          </a:p>
        </p:txBody>
      </p:sp>
      <p:sp>
        <p:nvSpPr>
          <p:cNvPr id="6" name="TextBox 5"/>
          <p:cNvSpPr txBox="1"/>
          <p:nvPr/>
        </p:nvSpPr>
        <p:spPr>
          <a:xfrm>
            <a:off x="1676400" y="5587425"/>
            <a:ext cx="297180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First Person Self-Shadows: On</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87024"/>
            <a:ext cx="5486400" cy="32789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388645"/>
            <a:ext cx="5486400" cy="3278939"/>
          </a:xfrm>
          <a:prstGeom prst="rect">
            <a:avLst/>
          </a:prstGeom>
        </p:spPr>
      </p:pic>
      <p:sp>
        <p:nvSpPr>
          <p:cNvPr id="8" name="TextBox 7"/>
          <p:cNvSpPr txBox="1"/>
          <p:nvPr/>
        </p:nvSpPr>
        <p:spPr>
          <a:xfrm>
            <a:off x="7315200" y="5587425"/>
            <a:ext cx="3505200" cy="584775"/>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First Person Self-Shadows: Off</a:t>
            </a:r>
          </a:p>
          <a:p>
            <a:pPr algn="ctr"/>
            <a:r>
              <a:rPr lang="en-US" sz="1400" dirty="0" smtClean="0">
                <a:solidFill>
                  <a:schemeClr val="bg1"/>
                </a:solidFill>
                <a:effectLst>
                  <a:outerShdw blurRad="38100" dist="38100" dir="2700000" algn="tl">
                    <a:srgbClr val="000000">
                      <a:alpha val="43137"/>
                    </a:srgbClr>
                  </a:outerShdw>
                </a:effectLst>
                <a:latin typeface="Calibri Light" panose="020F0302020204030204" pitchFamily="34" charset="0"/>
              </a:rPr>
              <a:t>(Notice light leaking)</a:t>
            </a:r>
            <a:endParaRPr lang="en-US" sz="14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2140205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Lighting</a:t>
            </a:r>
          </a:p>
        </p:txBody>
      </p:sp>
      <p:sp>
        <p:nvSpPr>
          <p:cNvPr id="5" name="Content Placeholder 4"/>
          <p:cNvSpPr>
            <a:spLocks noGrp="1"/>
          </p:cNvSpPr>
          <p:nvPr>
            <p:ph idx="1"/>
          </p:nvPr>
        </p:nvSpPr>
        <p:spPr/>
        <p:txBody>
          <a:bodyPr>
            <a:normAutofit fontScale="92500" lnSpcReduction="10000"/>
          </a:bodyPr>
          <a:lstStyle/>
          <a:p>
            <a:pPr lvl="1"/>
            <a:endParaRPr lang="en-US" dirty="0">
              <a:latin typeface="Calibri Light" panose="020F0302020204030204" pitchFamily="34" charset="0"/>
            </a:endParaRPr>
          </a:p>
          <a:p>
            <a:pPr lvl="1"/>
            <a:r>
              <a:rPr lang="en-US" dirty="0">
                <a:latin typeface="Calibri Light" panose="020F0302020204030204" pitchFamily="34" charset="0"/>
              </a:rPr>
              <a:t>Keep an eye on VGPR pressure</a:t>
            </a:r>
          </a:p>
          <a:p>
            <a:pPr lvl="2"/>
            <a:r>
              <a:rPr lang="en-US" dirty="0">
                <a:latin typeface="Calibri Light" panose="020F0302020204030204" pitchFamily="34" charset="0"/>
              </a:rPr>
              <a:t>Pack data that has long lifetime. </a:t>
            </a:r>
            <a:r>
              <a:rPr lang="en-US" dirty="0" err="1">
                <a:latin typeface="Calibri Light" panose="020F0302020204030204" pitchFamily="34" charset="0"/>
              </a:rPr>
              <a:t>e.g</a:t>
            </a:r>
            <a:r>
              <a:rPr lang="en-US" dirty="0">
                <a:latin typeface="Calibri Light" panose="020F0302020204030204" pitchFamily="34" charset="0"/>
              </a:rPr>
              <a:t>: float4 for an HDR color </a:t>
            </a:r>
            <a:r>
              <a:rPr lang="en-US" dirty="0">
                <a:latin typeface="Calibri Light" panose="020F0302020204030204" pitchFamily="34" charset="0"/>
                <a:sym typeface="Wingdings" panose="05000000000000000000" pitchFamily="2" charset="2"/>
              </a:rPr>
              <a:t> </a:t>
            </a:r>
            <a:r>
              <a:rPr lang="en-US" dirty="0" err="1">
                <a:latin typeface="Calibri Light" panose="020F0302020204030204" pitchFamily="34" charset="0"/>
                <a:sym typeface="Wingdings" panose="05000000000000000000" pitchFamily="2" charset="2"/>
              </a:rPr>
              <a:t>uint</a:t>
            </a:r>
            <a:r>
              <a:rPr lang="en-US" dirty="0">
                <a:latin typeface="Calibri Light" panose="020F0302020204030204" pitchFamily="34" charset="0"/>
                <a:sym typeface="Wingdings" panose="05000000000000000000" pitchFamily="2" charset="2"/>
              </a:rPr>
              <a:t>, RGBE encoded</a:t>
            </a:r>
          </a:p>
          <a:p>
            <a:pPr lvl="2"/>
            <a:r>
              <a:rPr lang="en-US" dirty="0">
                <a:latin typeface="Calibri Light" panose="020F0302020204030204" pitchFamily="34" charset="0"/>
                <a:sym typeface="Wingdings" panose="05000000000000000000" pitchFamily="2" charset="2"/>
              </a:rPr>
              <a:t>Minimize register lifetime</a:t>
            </a:r>
          </a:p>
          <a:p>
            <a:pPr lvl="2"/>
            <a:r>
              <a:rPr lang="en-US" dirty="0">
                <a:latin typeface="Calibri Light" panose="020F0302020204030204" pitchFamily="34" charset="0"/>
                <a:sym typeface="Wingdings" panose="05000000000000000000" pitchFamily="2" charset="2"/>
              </a:rPr>
              <a:t>Minimize nested loops / worst case path</a:t>
            </a:r>
          </a:p>
          <a:p>
            <a:pPr lvl="2"/>
            <a:r>
              <a:rPr lang="en-US" dirty="0">
                <a:latin typeface="Calibri Light" panose="020F0302020204030204" pitchFamily="34" charset="0"/>
                <a:sym typeface="Wingdings" panose="05000000000000000000" pitchFamily="2" charset="2"/>
              </a:rPr>
              <a:t>Minimize branches</a:t>
            </a:r>
          </a:p>
          <a:p>
            <a:pPr lvl="2"/>
            <a:r>
              <a:rPr lang="en-US" dirty="0" smtClean="0">
                <a:latin typeface="Calibri Light" panose="020F0302020204030204" pitchFamily="34" charset="0"/>
                <a:sym typeface="Wingdings" panose="05000000000000000000" pitchFamily="2" charset="2"/>
              </a:rPr>
              <a:t>56 </a:t>
            </a:r>
            <a:r>
              <a:rPr lang="en-US" dirty="0">
                <a:latin typeface="Calibri Light" panose="020F0302020204030204" pitchFamily="34" charset="0"/>
                <a:sym typeface="Wingdings" panose="05000000000000000000" pitchFamily="2" charset="2"/>
              </a:rPr>
              <a:t>VGPRS on </a:t>
            </a:r>
            <a:r>
              <a:rPr lang="en-US" dirty="0" smtClean="0">
                <a:latin typeface="Calibri Light" panose="020F0302020204030204" pitchFamily="34" charset="0"/>
                <a:sym typeface="Wingdings" panose="05000000000000000000" pitchFamily="2" charset="2"/>
              </a:rPr>
              <a:t>consoles ( PS4 )</a:t>
            </a:r>
          </a:p>
          <a:p>
            <a:pPr lvl="3"/>
            <a:r>
              <a:rPr lang="en-US" dirty="0" smtClean="0">
                <a:latin typeface="Calibri Light" panose="020F0302020204030204" pitchFamily="34" charset="0"/>
                <a:sym typeface="Wingdings" panose="05000000000000000000" pitchFamily="2" charset="2"/>
              </a:rPr>
              <a:t>Higher </a:t>
            </a:r>
            <a:r>
              <a:rPr lang="en-US" dirty="0">
                <a:latin typeface="Calibri Light" panose="020F0302020204030204" pitchFamily="34" charset="0"/>
                <a:sym typeface="Wingdings" panose="05000000000000000000" pitchFamily="2" charset="2"/>
              </a:rPr>
              <a:t>on PC due to compiler </a:t>
            </a:r>
            <a:r>
              <a:rPr lang="en-US" dirty="0" smtClean="0">
                <a:latin typeface="Calibri Light" panose="020F0302020204030204" pitchFamily="34" charset="0"/>
                <a:sym typeface="Wingdings" panose="05000000000000000000" pitchFamily="2" charset="2"/>
              </a:rPr>
              <a:t>inefficiency  ( @ AMD compiler team</a:t>
            </a:r>
            <a:r>
              <a:rPr lang="en-US" dirty="0">
                <a:latin typeface="Calibri Light" panose="020F0302020204030204" pitchFamily="34" charset="0"/>
                <a:sym typeface="Wingdings" panose="05000000000000000000" pitchFamily="2" charset="2"/>
              </a:rPr>
              <a:t>, </a:t>
            </a:r>
            <a:r>
              <a:rPr lang="en-US" dirty="0" smtClean="0">
                <a:latin typeface="Calibri Light" panose="020F0302020204030204" pitchFamily="34" charset="0"/>
                <a:sym typeface="Wingdings" panose="05000000000000000000" pitchFamily="2" charset="2"/>
              </a:rPr>
              <a:t>pretty </a:t>
            </a:r>
            <a:r>
              <a:rPr lang="en-US" dirty="0" err="1" smtClean="0">
                <a:latin typeface="Calibri Light" panose="020F0302020204030204" pitchFamily="34" charset="0"/>
                <a:sym typeface="Wingdings" panose="05000000000000000000" pitchFamily="2" charset="2"/>
              </a:rPr>
              <a:t>plz</a:t>
            </a:r>
            <a:r>
              <a:rPr lang="en-US" dirty="0" smtClean="0">
                <a:latin typeface="Calibri Light" panose="020F0302020204030204" pitchFamily="34" charset="0"/>
                <a:sym typeface="Wingdings" panose="05000000000000000000" pitchFamily="2" charset="2"/>
              </a:rPr>
              <a:t> </a:t>
            </a:r>
            <a:r>
              <a:rPr lang="en-US" dirty="0">
                <a:latin typeface="Calibri Light" panose="020F0302020204030204" pitchFamily="34" charset="0"/>
                <a:sym typeface="Wingdings" panose="05000000000000000000" pitchFamily="2" charset="2"/>
              </a:rPr>
              <a:t>fix </a:t>
            </a:r>
            <a:r>
              <a:rPr lang="en-US" dirty="0" smtClean="0">
                <a:latin typeface="Calibri Light" panose="020F0302020204030204" pitchFamily="34" charset="0"/>
                <a:sym typeface="Wingdings" panose="05000000000000000000" pitchFamily="2" charset="2"/>
              </a:rPr>
              <a:t>- throwing perf out )</a:t>
            </a:r>
            <a:endParaRPr lang="en-US" dirty="0">
              <a:latin typeface="Calibri Light" panose="020F0302020204030204" pitchFamily="34" charset="0"/>
            </a:endParaRPr>
          </a:p>
          <a:p>
            <a:pPr lvl="1"/>
            <a:r>
              <a:rPr lang="en-US" dirty="0" smtClean="0">
                <a:latin typeface="Calibri Light" panose="020F0302020204030204" pitchFamily="34" charset="0"/>
              </a:rPr>
              <a:t>For future: half precision support will help</a:t>
            </a:r>
            <a:endParaRPr lang="en-US" dirty="0">
              <a:latin typeface="Calibri Light" panose="020F0302020204030204" pitchFamily="34" charset="0"/>
            </a:endParaRPr>
          </a:p>
          <a:p>
            <a:pPr marL="400050" lvl="1" indent="0">
              <a:buNone/>
            </a:pPr>
            <a:endParaRPr lang="en-US" dirty="0">
              <a:latin typeface="Calibri Light" panose="020F0302020204030204" pitchFamily="34" charset="0"/>
            </a:endParaRPr>
          </a:p>
          <a:p>
            <a:pPr lvl="1"/>
            <a:r>
              <a:rPr lang="en-US" i="1" dirty="0" err="1" smtClean="0">
                <a:solidFill>
                  <a:srgbClr val="00B050"/>
                </a:solidFill>
                <a:latin typeface="Calibri Light" panose="020F0302020204030204" pitchFamily="34" charset="0"/>
              </a:rPr>
              <a:t>Nvidia</a:t>
            </a:r>
            <a:r>
              <a:rPr lang="en-US" i="1" dirty="0" smtClean="0">
                <a:solidFill>
                  <a:srgbClr val="00B050"/>
                </a:solidFill>
                <a:latin typeface="Calibri Light" panose="020F0302020204030204" pitchFamily="34" charset="0"/>
              </a:rPr>
              <a:t>: </a:t>
            </a:r>
            <a:r>
              <a:rPr lang="en-US" i="1" dirty="0">
                <a:solidFill>
                  <a:srgbClr val="00B050"/>
                </a:solidFill>
                <a:latin typeface="Calibri Light" panose="020F0302020204030204" pitchFamily="34" charset="0"/>
              </a:rPr>
              <a:t>use UBOs / Constant </a:t>
            </a:r>
            <a:r>
              <a:rPr lang="en-US" i="1" dirty="0" smtClean="0">
                <a:solidFill>
                  <a:srgbClr val="00B050"/>
                </a:solidFill>
                <a:latin typeface="Calibri Light" panose="020F0302020204030204" pitchFamily="34" charset="0"/>
              </a:rPr>
              <a:t>Buffer ( required partitioning buffers = more / ugly code )</a:t>
            </a:r>
            <a:endParaRPr lang="en-US" i="1" dirty="0">
              <a:solidFill>
                <a:srgbClr val="00B050"/>
              </a:solidFill>
              <a:latin typeface="Calibri Light" panose="020F0302020204030204" pitchFamily="34" charset="0"/>
            </a:endParaRPr>
          </a:p>
          <a:p>
            <a:pPr lvl="1"/>
            <a:r>
              <a:rPr lang="en-US" i="1" dirty="0">
                <a:solidFill>
                  <a:srgbClr val="FF0000"/>
                </a:solidFill>
                <a:latin typeface="Calibri Light" panose="020F0302020204030204" pitchFamily="34" charset="0"/>
              </a:rPr>
              <a:t>AMD: </a:t>
            </a:r>
            <a:r>
              <a:rPr lang="en-US" i="1" dirty="0" smtClean="0">
                <a:solidFill>
                  <a:srgbClr val="FF0000"/>
                </a:solidFill>
                <a:latin typeface="Calibri Light" panose="020F0302020204030204" pitchFamily="34" charset="0"/>
              </a:rPr>
              <a:t>Prefer </a:t>
            </a:r>
            <a:r>
              <a:rPr lang="en-US" i="1" dirty="0">
                <a:solidFill>
                  <a:srgbClr val="FF0000"/>
                </a:solidFill>
                <a:latin typeface="Calibri Light" panose="020F0302020204030204" pitchFamily="34" charset="0"/>
              </a:rPr>
              <a:t>SSBOs / UAVs</a:t>
            </a:r>
          </a:p>
        </p:txBody>
      </p:sp>
    </p:spTree>
    <p:extLst>
      <p:ext uri="{BB962C8B-B14F-4D97-AF65-F5344CB8AC3E}">
        <p14:creationId xmlns:p14="http://schemas.microsoft.com/office/powerpoint/2010/main" val="414939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Transparents</a:t>
            </a:r>
            <a:endParaRPr lang="en-US" dirty="0"/>
          </a:p>
        </p:txBody>
      </p:sp>
      <p:sp>
        <p:nvSpPr>
          <p:cNvPr id="3" name="Content Placeholder 2"/>
          <p:cNvSpPr>
            <a:spLocks noGrp="1"/>
          </p:cNvSpPr>
          <p:nvPr>
            <p:ph idx="1"/>
          </p:nvPr>
        </p:nvSpPr>
        <p:spPr/>
        <p:txBody>
          <a:bodyPr>
            <a:normAutofit/>
          </a:bodyPr>
          <a:lstStyle/>
          <a:p>
            <a:pPr lvl="1"/>
            <a:r>
              <a:rPr lang="en-US" sz="2400" dirty="0" smtClean="0">
                <a:latin typeface="Calibri Light" panose="020F0302020204030204" pitchFamily="34" charset="0"/>
              </a:rPr>
              <a:t>Rough glass approximation</a:t>
            </a:r>
          </a:p>
          <a:p>
            <a:pPr lvl="2"/>
            <a:r>
              <a:rPr lang="en-US" sz="2000" dirty="0" smtClean="0">
                <a:latin typeface="Calibri Light" panose="020F0302020204030204" pitchFamily="34" charset="0"/>
              </a:rPr>
              <a:t>Top </a:t>
            </a:r>
            <a:r>
              <a:rPr lang="en-US" sz="2000" dirty="0" err="1" smtClean="0">
                <a:latin typeface="Calibri Light" panose="020F0302020204030204" pitchFamily="34" charset="0"/>
              </a:rPr>
              <a:t>mip</a:t>
            </a:r>
            <a:r>
              <a:rPr lang="en-US" sz="2000" dirty="0">
                <a:latin typeface="Calibri Light" panose="020F0302020204030204" pitchFamily="34" charset="0"/>
              </a:rPr>
              <a:t> </a:t>
            </a:r>
            <a:r>
              <a:rPr lang="en-US" sz="2000" dirty="0" smtClean="0">
                <a:latin typeface="Calibri Light" panose="020F0302020204030204" pitchFamily="34" charset="0"/>
              </a:rPr>
              <a:t>is half res, 4 </a:t>
            </a:r>
            <a:r>
              <a:rPr lang="en-US" sz="2000" dirty="0" err="1" smtClean="0">
                <a:latin typeface="Calibri Light" panose="020F0302020204030204" pitchFamily="34" charset="0"/>
              </a:rPr>
              <a:t>mips</a:t>
            </a:r>
            <a:r>
              <a:rPr lang="en-US" sz="2000" dirty="0">
                <a:latin typeface="Calibri Light" panose="020F0302020204030204" pitchFamily="34" charset="0"/>
              </a:rPr>
              <a:t> </a:t>
            </a:r>
            <a:r>
              <a:rPr lang="en-US" sz="2000" dirty="0" smtClean="0">
                <a:latin typeface="Calibri Light" panose="020F0302020204030204" pitchFamily="34" charset="0"/>
              </a:rPr>
              <a:t>total </a:t>
            </a:r>
          </a:p>
          <a:p>
            <a:pPr lvl="2"/>
            <a:r>
              <a:rPr lang="en-US" sz="2000" dirty="0" smtClean="0">
                <a:latin typeface="Calibri Light" panose="020F0302020204030204" pitchFamily="34" charset="0"/>
              </a:rPr>
              <a:t>Gaussian kernel ( approximate GGX lobe )</a:t>
            </a:r>
          </a:p>
          <a:p>
            <a:pPr lvl="2"/>
            <a:r>
              <a:rPr lang="en-US" sz="2000" dirty="0">
                <a:latin typeface="Calibri Light" panose="020F0302020204030204" pitchFamily="34" charset="0"/>
              </a:rPr>
              <a:t>Blend </a:t>
            </a:r>
            <a:r>
              <a:rPr lang="en-US" sz="2000" dirty="0" err="1">
                <a:latin typeface="Calibri Light" panose="020F0302020204030204" pitchFamily="34" charset="0"/>
              </a:rPr>
              <a:t>mips</a:t>
            </a:r>
            <a:r>
              <a:rPr lang="en-US" sz="2000" dirty="0">
                <a:latin typeface="Calibri Light" panose="020F0302020204030204" pitchFamily="34" charset="0"/>
              </a:rPr>
              <a:t> based on surface </a:t>
            </a:r>
            <a:r>
              <a:rPr lang="en-US" sz="2000" dirty="0" smtClean="0">
                <a:latin typeface="Calibri Light" panose="020F0302020204030204" pitchFamily="34" charset="0"/>
              </a:rPr>
              <a:t>smoothness</a:t>
            </a:r>
          </a:p>
          <a:p>
            <a:pPr lvl="2"/>
            <a:r>
              <a:rPr lang="en-US" sz="2000" dirty="0" smtClean="0">
                <a:latin typeface="Calibri Light" panose="020F0302020204030204" pitchFamily="34" charset="0"/>
              </a:rPr>
              <a:t>Refraction transfers </a:t>
            </a:r>
            <a:r>
              <a:rPr lang="en-US" sz="2000" dirty="0">
                <a:latin typeface="Calibri Light" panose="020F0302020204030204" pitchFamily="34" charset="0"/>
              </a:rPr>
              <a:t>limited to 2 per frame for </a:t>
            </a:r>
            <a:r>
              <a:rPr lang="en-US" sz="2000" dirty="0" smtClean="0">
                <a:latin typeface="Calibri Light" panose="020F0302020204030204" pitchFamily="34" charset="0"/>
              </a:rPr>
              <a:t>performance</a:t>
            </a:r>
          </a:p>
          <a:p>
            <a:pPr lvl="1"/>
            <a:r>
              <a:rPr lang="en-US" sz="2400" dirty="0" smtClean="0">
                <a:latin typeface="Calibri Light" panose="020F0302020204030204" pitchFamily="34" charset="0"/>
              </a:rPr>
              <a:t>Surface parameterization / variation via decals</a:t>
            </a:r>
          </a:p>
        </p:txBody>
      </p:sp>
      <p:pic>
        <p:nvPicPr>
          <p:cNvPr id="4" name="Picture 3"/>
          <p:cNvPicPr>
            <a:picLocks noChangeAspect="1"/>
          </p:cNvPicPr>
          <p:nvPr/>
        </p:nvPicPr>
        <p:blipFill rotWithShape="1">
          <a:blip r:embed="rId3"/>
          <a:srcRect l="9166" r="53583"/>
          <a:stretch/>
        </p:blipFill>
        <p:spPr>
          <a:xfrm>
            <a:off x="8404860" y="1383376"/>
            <a:ext cx="3406140" cy="4712624"/>
          </a:xfrm>
          <a:prstGeom prst="rect">
            <a:avLst/>
          </a:prstGeom>
        </p:spPr>
      </p:pic>
      <p:grpSp>
        <p:nvGrpSpPr>
          <p:cNvPr id="5" name="Group 4"/>
          <p:cNvGrpSpPr/>
          <p:nvPr/>
        </p:nvGrpSpPr>
        <p:grpSpPr>
          <a:xfrm>
            <a:off x="228600" y="4191000"/>
            <a:ext cx="7772400" cy="1736204"/>
            <a:chOff x="228600" y="3939539"/>
            <a:chExt cx="7772400" cy="1736204"/>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39540"/>
              <a:ext cx="1828800" cy="17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39540"/>
              <a:ext cx="1828800" cy="17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939540"/>
              <a:ext cx="1828800" cy="17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939539"/>
              <a:ext cx="1828800" cy="17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2286000" y="5921548"/>
            <a:ext cx="2971800"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Glass Roughness Variation</a:t>
            </a:r>
          </a:p>
        </p:txBody>
      </p:sp>
    </p:spTree>
    <p:extLst>
      <p:ext uri="{BB962C8B-B14F-4D97-AF65-F5344CB8AC3E}">
        <p14:creationId xmlns:p14="http://schemas.microsoft.com/office/powerpoint/2010/main" val="299594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Lighting</a:t>
            </a:r>
            <a:endParaRPr lang="en-US" dirty="0"/>
          </a:p>
        </p:txBody>
      </p:sp>
      <p:sp>
        <p:nvSpPr>
          <p:cNvPr id="3" name="Content Placeholder 2"/>
          <p:cNvSpPr>
            <a:spLocks noGrp="1"/>
          </p:cNvSpPr>
          <p:nvPr>
            <p:ph idx="1"/>
          </p:nvPr>
        </p:nvSpPr>
        <p:spPr/>
        <p:txBody>
          <a:bodyPr>
            <a:normAutofit/>
          </a:bodyPr>
          <a:lstStyle/>
          <a:p>
            <a:pPr lvl="1"/>
            <a:r>
              <a:rPr lang="en-US" dirty="0" smtClean="0">
                <a:latin typeface="Calibri Light" panose="020F0302020204030204" pitchFamily="34" charset="0"/>
              </a:rPr>
              <a:t>Per-vertex ? </a:t>
            </a:r>
          </a:p>
          <a:p>
            <a:pPr lvl="2"/>
            <a:r>
              <a:rPr lang="en-US" dirty="0" smtClean="0">
                <a:latin typeface="Calibri Light" panose="020F0302020204030204" pitchFamily="34" charset="0"/>
              </a:rPr>
              <a:t>No higher frequency details ( e.g. shadows )</a:t>
            </a:r>
          </a:p>
          <a:p>
            <a:pPr lvl="1"/>
            <a:r>
              <a:rPr lang="en-US" dirty="0" smtClean="0">
                <a:latin typeface="Calibri Light" panose="020F0302020204030204" pitchFamily="34" charset="0"/>
              </a:rPr>
              <a:t>Per-vertex + tessellation </a:t>
            </a:r>
            <a:r>
              <a:rPr lang="en-US" baseline="-25000" dirty="0" smtClean="0">
                <a:latin typeface="Calibri Light" panose="020F0302020204030204" pitchFamily="34" charset="0"/>
              </a:rPr>
              <a:t>[Jansen11] </a:t>
            </a:r>
            <a:endParaRPr lang="en-US" dirty="0" smtClean="0">
              <a:latin typeface="Calibri Light" panose="020F0302020204030204" pitchFamily="34" charset="0"/>
            </a:endParaRPr>
          </a:p>
          <a:p>
            <a:pPr lvl="2"/>
            <a:r>
              <a:rPr lang="en-US" dirty="0" smtClean="0">
                <a:latin typeface="Calibri Light" panose="020F0302020204030204" pitchFamily="34" charset="0"/>
              </a:rPr>
              <a:t>Requires large subdivision level</a:t>
            </a:r>
          </a:p>
          <a:p>
            <a:pPr lvl="2"/>
            <a:r>
              <a:rPr lang="en-US" dirty="0" smtClean="0">
                <a:latin typeface="Calibri Light" panose="020F0302020204030204" pitchFamily="34" charset="0"/>
              </a:rPr>
              <a:t>Not good for GCN / Consoles</a:t>
            </a:r>
          </a:p>
          <a:p>
            <a:pPr lvl="1"/>
            <a:r>
              <a:rPr lang="en-US" dirty="0" smtClean="0">
                <a:latin typeface="Calibri Light" panose="020F0302020204030204" pitchFamily="34" charset="0"/>
              </a:rPr>
              <a:t>Per-pixel ? </a:t>
            </a:r>
          </a:p>
          <a:p>
            <a:pPr lvl="2"/>
            <a:r>
              <a:rPr lang="en-US" dirty="0" smtClean="0">
                <a:latin typeface="Calibri Light" panose="020F0302020204030204" pitchFamily="34" charset="0"/>
              </a:rPr>
              <a:t>That's a lot of pixels / costly</a:t>
            </a:r>
          </a:p>
          <a:p>
            <a:pPr lvl="1"/>
            <a:r>
              <a:rPr lang="en-US" dirty="0" smtClean="0">
                <a:latin typeface="Calibri Light" panose="020F0302020204030204" pitchFamily="34" charset="0"/>
              </a:rPr>
              <a:t>Mixed resolution rendering ?</a:t>
            </a:r>
          </a:p>
          <a:p>
            <a:pPr lvl="2"/>
            <a:r>
              <a:rPr lang="en-US" dirty="0" smtClean="0">
                <a:latin typeface="Calibri Light" panose="020F0302020204030204" pitchFamily="34" charset="0"/>
              </a:rPr>
              <a:t>Nguyen04 ? Problematic with sorting </a:t>
            </a:r>
          </a:p>
          <a:p>
            <a:pPr lvl="2"/>
            <a:r>
              <a:rPr lang="en-US" dirty="0" smtClean="0">
                <a:latin typeface="Calibri Light" panose="020F0302020204030204" pitchFamily="34" charset="0"/>
              </a:rPr>
              <a:t>Aliasing MSAA target ? Platform specific</a:t>
            </a:r>
          </a:p>
          <a:p>
            <a:pPr lvl="3"/>
            <a:endParaRPr lang="en-US" dirty="0">
              <a:latin typeface="Calibri Light" panose="020F0302020204030204" pitchFamily="34" charset="0"/>
            </a:endParaRPr>
          </a:p>
          <a:p>
            <a:pPr lvl="2"/>
            <a:endParaRPr lang="en-US" dirty="0">
              <a:latin typeface="Calibri Light" panose="020F0302020204030204" pitchFamily="34" charset="0"/>
            </a:endParaRPr>
          </a:p>
          <a:p>
            <a:pPr marL="400050" lvl="1" indent="0">
              <a:buNone/>
            </a:pPr>
            <a:endParaRPr lang="en-US" dirty="0">
              <a:latin typeface="Calibri Light" panose="020F0302020204030204" pitchFamily="34" charset="0"/>
            </a:endParaRPr>
          </a:p>
          <a:p>
            <a:pPr lvl="1"/>
            <a:endParaRPr lang="en-US" dirty="0">
              <a:latin typeface="Calibri Light" panose="020F0302020204030204" pitchFamily="34" charset="0"/>
            </a:endParaRPr>
          </a:p>
        </p:txBody>
      </p:sp>
      <p:grpSp>
        <p:nvGrpSpPr>
          <p:cNvPr id="6" name="Group 5"/>
          <p:cNvGrpSpPr/>
          <p:nvPr/>
        </p:nvGrpSpPr>
        <p:grpSpPr>
          <a:xfrm>
            <a:off x="7696200" y="1828800"/>
            <a:ext cx="1371600" cy="1835778"/>
            <a:chOff x="7696200" y="1828800"/>
            <a:chExt cx="1371600" cy="1835778"/>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828800"/>
              <a:ext cx="1371600" cy="139925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a:xfrm flipV="1">
              <a:off x="7696200" y="1828800"/>
              <a:ext cx="1371600" cy="13992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935756" y="3356801"/>
              <a:ext cx="922560"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Calibri Light" panose="020F0302020204030204" pitchFamily="34" charset="0"/>
                </a:rPr>
                <a:t>Per Vertex</a:t>
              </a:r>
              <a:endParaRPr lang="en-US" sz="14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grpSp>
      <p:grpSp>
        <p:nvGrpSpPr>
          <p:cNvPr id="10" name="Group 9"/>
          <p:cNvGrpSpPr/>
          <p:nvPr/>
        </p:nvGrpSpPr>
        <p:grpSpPr>
          <a:xfrm>
            <a:off x="10022219" y="1828800"/>
            <a:ext cx="1371600" cy="1834004"/>
            <a:chOff x="10022219" y="1828800"/>
            <a:chExt cx="1371600" cy="1834004"/>
          </a:xfrm>
        </p:grpSpPr>
        <p:grpSp>
          <p:nvGrpSpPr>
            <p:cNvPr id="4" name="Group 3"/>
            <p:cNvGrpSpPr/>
            <p:nvPr/>
          </p:nvGrpSpPr>
          <p:grpSpPr>
            <a:xfrm>
              <a:off x="10022219" y="1828800"/>
              <a:ext cx="1371600" cy="1399254"/>
              <a:chOff x="10022219" y="1828800"/>
              <a:chExt cx="1371600" cy="1399254"/>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219" y="1828800"/>
                <a:ext cx="1371600" cy="139925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Connector 10"/>
              <p:cNvCxnSpPr/>
              <p:nvPr/>
            </p:nvCxnSpPr>
            <p:spPr>
              <a:xfrm flipV="1">
                <a:off x="10022219" y="1828800"/>
                <a:ext cx="1371600" cy="1399252"/>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7" idx="3"/>
              </p:cNvCxnSpPr>
              <p:nvPr/>
            </p:nvCxnSpPr>
            <p:spPr>
              <a:xfrm>
                <a:off x="10022219" y="2528426"/>
                <a:ext cx="1371600" cy="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0"/>
                <a:endCxn id="7" idx="2"/>
              </p:cNvCxnSpPr>
              <p:nvPr/>
            </p:nvCxnSpPr>
            <p:spPr>
              <a:xfrm>
                <a:off x="10708019" y="1828800"/>
                <a:ext cx="0" cy="13992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3"/>
              </p:cNvCxnSpPr>
              <p:nvPr/>
            </p:nvCxnSpPr>
            <p:spPr>
              <a:xfrm flipV="1">
                <a:off x="10708019" y="2528427"/>
                <a:ext cx="685800" cy="699627"/>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022219" y="1835910"/>
                <a:ext cx="685800" cy="699627"/>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10261775" y="3355027"/>
              <a:ext cx="1017907"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Calibri Light" panose="020F0302020204030204" pitchFamily="34" charset="0"/>
                </a:rPr>
                <a:t>Tessellation</a:t>
              </a:r>
              <a:endParaRPr lang="en-US" sz="14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grpSp>
      <p:grpSp>
        <p:nvGrpSpPr>
          <p:cNvPr id="13" name="Group 12"/>
          <p:cNvGrpSpPr/>
          <p:nvPr/>
        </p:nvGrpSpPr>
        <p:grpSpPr>
          <a:xfrm>
            <a:off x="7696200" y="3962400"/>
            <a:ext cx="4038600" cy="2118419"/>
            <a:chOff x="7696200" y="3962400"/>
            <a:chExt cx="4038600" cy="2118419"/>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245041"/>
              <a:ext cx="1371600" cy="139925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8865896" y="4605459"/>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3962400"/>
              <a:ext cx="1828800" cy="1964531"/>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5" name="TextBox 34"/>
            <p:cNvSpPr txBox="1"/>
            <p:nvPr/>
          </p:nvSpPr>
          <p:spPr>
            <a:xfrm>
              <a:off x="7963776" y="5773042"/>
              <a:ext cx="897233"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Calibri Light" panose="020F0302020204030204" pitchFamily="34" charset="0"/>
                </a:rPr>
                <a:t>Per-Pixel*</a:t>
              </a:r>
              <a:endParaRPr lang="en-US" sz="14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pic>
          <p:nvPicPr>
            <p:cNvPr id="3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378" y="4592022"/>
              <a:ext cx="457200" cy="49113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65505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Decoupled Particle Lighting</a:t>
            </a:r>
            <a:endParaRPr lang="en-US" dirty="0"/>
          </a:p>
        </p:txBody>
      </p:sp>
      <p:sp>
        <p:nvSpPr>
          <p:cNvPr id="3" name="Content Placeholder 2"/>
          <p:cNvSpPr>
            <a:spLocks noGrp="1"/>
          </p:cNvSpPr>
          <p:nvPr>
            <p:ph idx="1"/>
          </p:nvPr>
        </p:nvSpPr>
        <p:spPr/>
        <p:txBody>
          <a:bodyPr>
            <a:normAutofit/>
          </a:bodyPr>
          <a:lstStyle/>
          <a:p>
            <a:pPr lvl="1"/>
            <a:r>
              <a:rPr lang="en-US" sz="2400" dirty="0" smtClean="0">
                <a:latin typeface="Calibri Light" panose="020F0302020204030204" pitchFamily="34" charset="0"/>
              </a:rPr>
              <a:t>Observation</a:t>
            </a:r>
          </a:p>
          <a:p>
            <a:pPr lvl="2"/>
            <a:r>
              <a:rPr lang="en-US" sz="2000" dirty="0" smtClean="0">
                <a:latin typeface="Calibri Light" panose="020F0302020204030204" pitchFamily="34" charset="0"/>
              </a:rPr>
              <a:t>Particles are generally low frequency / low res</a:t>
            </a:r>
          </a:p>
          <a:p>
            <a:pPr lvl="2"/>
            <a:r>
              <a:rPr lang="en-US" sz="2000" dirty="0" smtClean="0">
                <a:latin typeface="Calibri Light" panose="020F0302020204030204" pitchFamily="34" charset="0"/>
              </a:rPr>
              <a:t>Maybe render a quad per particle and cache lighting result ?</a:t>
            </a:r>
          </a:p>
          <a:p>
            <a:pPr lvl="1"/>
            <a:r>
              <a:rPr lang="en-US" sz="2400" dirty="0" smtClean="0">
                <a:latin typeface="Calibri Light" panose="020F0302020204030204" pitchFamily="34" charset="0"/>
              </a:rPr>
              <a:t>Decouples </a:t>
            </a:r>
            <a:r>
              <a:rPr lang="en-US" sz="2400" dirty="0">
                <a:latin typeface="Calibri Light" panose="020F0302020204030204" pitchFamily="34" charset="0"/>
              </a:rPr>
              <a:t>lighting frequency from screen </a:t>
            </a:r>
            <a:r>
              <a:rPr lang="en-US" sz="2400" dirty="0" smtClean="0">
                <a:latin typeface="Calibri Light" panose="020F0302020204030204" pitchFamily="34" charset="0"/>
              </a:rPr>
              <a:t>resolution = Profit</a:t>
            </a:r>
            <a:endParaRPr lang="en-US" sz="2400" dirty="0">
              <a:latin typeface="Calibri Light" panose="020F0302020204030204" pitchFamily="34" charset="0"/>
            </a:endParaRPr>
          </a:p>
          <a:p>
            <a:pPr lvl="2"/>
            <a:r>
              <a:rPr lang="en-US" sz="2000" dirty="0" smtClean="0">
                <a:latin typeface="Calibri Light" panose="020F0302020204030204" pitchFamily="34" charset="0"/>
              </a:rPr>
              <a:t>Lighting performance independent from screen resolution</a:t>
            </a:r>
            <a:endParaRPr lang="en-US" sz="2000" dirty="0">
              <a:latin typeface="Calibri Light" panose="020F0302020204030204" pitchFamily="34" charset="0"/>
            </a:endParaRPr>
          </a:p>
          <a:p>
            <a:pPr lvl="2"/>
            <a:r>
              <a:rPr lang="en-US" sz="2000" dirty="0">
                <a:latin typeface="Calibri Light" panose="020F0302020204030204" pitchFamily="34" charset="0"/>
              </a:rPr>
              <a:t>Adaptive resolution heuristic depending on screen size / distance</a:t>
            </a:r>
          </a:p>
          <a:p>
            <a:pPr lvl="3"/>
            <a:r>
              <a:rPr lang="en-US" sz="1800" dirty="0" smtClean="0">
                <a:latin typeface="Calibri Light" panose="020F0302020204030204" pitchFamily="34" charset="0"/>
              </a:rPr>
              <a:t>E.g. 32x32</a:t>
            </a:r>
            <a:r>
              <a:rPr lang="en-US" sz="1800" dirty="0">
                <a:latin typeface="Calibri Light" panose="020F0302020204030204" pitchFamily="34" charset="0"/>
              </a:rPr>
              <a:t>, 16x16, 8x8</a:t>
            </a:r>
          </a:p>
          <a:p>
            <a:pPr lvl="1"/>
            <a:r>
              <a:rPr lang="en-US" sz="2400" dirty="0" smtClean="0">
                <a:latin typeface="Calibri Light" panose="020F0302020204030204" pitchFamily="34" charset="0"/>
              </a:rPr>
              <a:t>Exact same </a:t>
            </a:r>
            <a:r>
              <a:rPr lang="en-US" sz="2400" dirty="0">
                <a:latin typeface="Calibri Light" panose="020F0302020204030204" pitchFamily="34" charset="0"/>
              </a:rPr>
              <a:t>lighting </a:t>
            </a:r>
            <a:r>
              <a:rPr lang="en-US" sz="2400" dirty="0" smtClean="0">
                <a:latin typeface="Calibri Light" panose="020F0302020204030204" pitchFamily="34" charset="0"/>
              </a:rPr>
              <a:t>code path</a:t>
            </a:r>
          </a:p>
          <a:p>
            <a:pPr lvl="1"/>
            <a:r>
              <a:rPr lang="en-US" sz="2400" dirty="0">
                <a:latin typeface="Calibri Light" panose="020F0302020204030204" pitchFamily="34" charset="0"/>
              </a:rPr>
              <a:t>Final particle is still full res</a:t>
            </a:r>
          </a:p>
          <a:p>
            <a:pPr lvl="2"/>
            <a:r>
              <a:rPr lang="en-US" sz="2000" dirty="0" smtClean="0">
                <a:latin typeface="Calibri Light" panose="020F0302020204030204" pitchFamily="34" charset="0"/>
              </a:rPr>
              <a:t>Loads lighting </a:t>
            </a:r>
            <a:r>
              <a:rPr lang="en-US" sz="2000" dirty="0">
                <a:latin typeface="Calibri Light" panose="020F0302020204030204" pitchFamily="34" charset="0"/>
              </a:rPr>
              <a:t>result with a </a:t>
            </a:r>
            <a:r>
              <a:rPr lang="en-US" sz="2000" dirty="0" err="1">
                <a:latin typeface="Calibri Light" panose="020F0302020204030204" pitchFamily="34" charset="0"/>
              </a:rPr>
              <a:t>Bicubic</a:t>
            </a:r>
            <a:r>
              <a:rPr lang="en-US" sz="2000" dirty="0">
                <a:latin typeface="Calibri Light" panose="020F0302020204030204" pitchFamily="34" charset="0"/>
              </a:rPr>
              <a:t> kernel</a:t>
            </a:r>
            <a:r>
              <a:rPr lang="en-US" sz="2000" dirty="0" smtClean="0">
                <a:latin typeface="Calibri Light" panose="020F0302020204030204" pitchFamily="34" charset="0"/>
              </a:rPr>
              <a:t>.</a:t>
            </a:r>
            <a:endParaRPr lang="en-US" sz="2000" dirty="0">
              <a:latin typeface="Calibri Light" panose="020F0302020204030204" pitchFamily="34" charset="0"/>
            </a:endParaRPr>
          </a:p>
        </p:txBody>
      </p:sp>
      <p:grpSp>
        <p:nvGrpSpPr>
          <p:cNvPr id="4" name="Group 3"/>
          <p:cNvGrpSpPr/>
          <p:nvPr/>
        </p:nvGrpSpPr>
        <p:grpSpPr>
          <a:xfrm>
            <a:off x="9067800" y="2206823"/>
            <a:ext cx="2743200" cy="3130154"/>
            <a:chOff x="9067800" y="2206823"/>
            <a:chExt cx="2743200" cy="3130154"/>
          </a:xfrm>
        </p:grpSpPr>
        <p:sp>
          <p:nvSpPr>
            <p:cNvPr id="35" name="TextBox 34"/>
            <p:cNvSpPr txBox="1"/>
            <p:nvPr/>
          </p:nvSpPr>
          <p:spPr>
            <a:xfrm>
              <a:off x="9829800" y="5029200"/>
              <a:ext cx="1588448"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latin typeface="Calibri Light" panose="020F0302020204030204" pitchFamily="34" charset="0"/>
                </a:rPr>
                <a:t>Adaptive resolution</a:t>
              </a:r>
              <a:endParaRPr lang="en-US" sz="14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800" y="2206823"/>
              <a:ext cx="2743200" cy="2736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3788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Decoupled Particle Lighting</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a:p>
        </p:txBody>
      </p:sp>
      <p:sp>
        <p:nvSpPr>
          <p:cNvPr id="4" name="TextBox 3"/>
          <p:cNvSpPr txBox="1"/>
          <p:nvPr/>
        </p:nvSpPr>
        <p:spPr>
          <a:xfrm>
            <a:off x="762000" y="2335411"/>
            <a:ext cx="10591800" cy="2769989"/>
          </a:xfrm>
          <a:prstGeom prst="rect">
            <a:avLst/>
          </a:prstGeom>
          <a:solidFill>
            <a:schemeClr val="tx1">
              <a:lumMod val="85000"/>
              <a:lumOff val="15000"/>
            </a:schemeClr>
          </a:solidFill>
          <a:ln>
            <a:solidFill>
              <a:schemeClr val="tx1"/>
            </a:solidFill>
          </a:ln>
        </p:spPr>
        <p:txBody>
          <a:bodyPr wrap="square" rtlCol="0">
            <a:spAutoFit/>
          </a:bodyPr>
          <a:lstStyle/>
          <a:p>
            <a:pPr lvl="1"/>
            <a:r>
              <a:rPr lang="en-US" sz="1600" b="1" dirty="0" smtClean="0">
                <a:solidFill>
                  <a:schemeClr val="accent3">
                    <a:lumMod val="75000"/>
                  </a:schemeClr>
                </a:solidFill>
                <a:latin typeface="Courier New" panose="02070309020205020404" pitchFamily="49" charset="0"/>
                <a:cs typeface="Courier New" panose="02070309020205020404" pitchFamily="49" charset="0"/>
              </a:rPr>
              <a:t>//Pseudocode – Particle shading becomes something like this</a:t>
            </a:r>
            <a:br>
              <a:rPr lang="en-US" sz="1600" b="1" dirty="0" smtClean="0">
                <a:solidFill>
                  <a:schemeClr val="accent3">
                    <a:lumMod val="75000"/>
                  </a:schemeClr>
                </a:solidFill>
                <a:latin typeface="Courier New" panose="02070309020205020404" pitchFamily="49" charset="0"/>
                <a:cs typeface="Courier New" panose="02070309020205020404" pitchFamily="49" charset="0"/>
              </a:rPr>
            </a:br>
            <a:endParaRPr lang="en-US" b="1" dirty="0" smtClean="0">
              <a:solidFill>
                <a:schemeClr val="accent6">
                  <a:lumMod val="40000"/>
                  <a:lumOff val="60000"/>
                </a:schemeClr>
              </a:solidFill>
              <a:latin typeface="Courier New" panose="02070309020205020404" pitchFamily="49" charset="0"/>
              <a:cs typeface="Courier New" panose="02070309020205020404" pitchFamily="49" charset="0"/>
            </a:endParaRPr>
          </a:p>
          <a:p>
            <a:pPr lvl="1"/>
            <a:r>
              <a:rPr lang="en-US" b="1" dirty="0" smtClean="0">
                <a:solidFill>
                  <a:schemeClr val="tx2">
                    <a:lumMod val="40000"/>
                    <a:lumOff val="60000"/>
                  </a:schemeClr>
                </a:solidFill>
                <a:latin typeface="Courier New" panose="02070309020205020404" pitchFamily="49" charset="0"/>
                <a:cs typeface="Courier New" panose="02070309020205020404" pitchFamily="49" charset="0"/>
              </a:rPr>
              <a:t>Particles</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 inputs, outputs ) </a:t>
            </a:r>
            <a:r>
              <a:rPr lang="en-US" b="1" dirty="0" smtClean="0">
                <a:solidFill>
                  <a:schemeClr val="accent6">
                    <a:lumMod val="40000"/>
                    <a:lumOff val="60000"/>
                  </a:schemeClr>
                </a:solidFill>
                <a:latin typeface="Courier New" panose="02070309020205020404" pitchFamily="49" charset="0"/>
                <a:cs typeface="Courier New" panose="02070309020205020404" pitchFamily="49" charset="0"/>
              </a:rPr>
              <a:t>{</a:t>
            </a:r>
          </a:p>
          <a:p>
            <a:pPr marL="857250" lvl="2"/>
            <a:r>
              <a:rPr lang="en-US" b="1" dirty="0" smtClean="0">
                <a:solidFill>
                  <a:schemeClr val="accent6">
                    <a:lumMod val="40000"/>
                    <a:lumOff val="60000"/>
                  </a:schemeClr>
                </a:solidFill>
                <a:latin typeface="Courier New" panose="02070309020205020404" pitchFamily="49" charset="0"/>
                <a:cs typeface="Courier New" panose="02070309020205020404" pitchFamily="49" charset="0"/>
              </a:rPr>
              <a:t>…</a:t>
            </a:r>
          </a:p>
          <a:p>
            <a:pPr marL="857250" lvl="2"/>
            <a:r>
              <a:rPr lang="en-US" b="1" dirty="0" err="1" smtClean="0">
                <a:solidFill>
                  <a:schemeClr val="tx2">
                    <a:lumMod val="40000"/>
                    <a:lumOff val="60000"/>
                  </a:schemeClr>
                </a:solidFill>
                <a:latin typeface="Courier New" panose="02070309020205020404" pitchFamily="49" charset="0"/>
                <a:cs typeface="Courier New" panose="02070309020205020404" pitchFamily="49" charset="0"/>
              </a:rPr>
              <a:t>const</a:t>
            </a:r>
            <a:r>
              <a:rPr lang="en-US" b="1" dirty="0" smtClean="0">
                <a:solidFill>
                  <a:schemeClr val="tx2">
                    <a:lumMod val="40000"/>
                    <a:lumOff val="60000"/>
                  </a:schemeClr>
                </a:solidFill>
                <a:latin typeface="Courier New" panose="02070309020205020404" pitchFamily="49" charset="0"/>
                <a:cs typeface="Courier New" panose="02070309020205020404" pitchFamily="49" charset="0"/>
              </a:rPr>
              <a:t> </a:t>
            </a:r>
            <a:r>
              <a:rPr lang="en-US" b="1" dirty="0">
                <a:solidFill>
                  <a:schemeClr val="tx2">
                    <a:lumMod val="40000"/>
                    <a:lumOff val="60000"/>
                  </a:schemeClr>
                </a:solidFill>
                <a:latin typeface="Courier New" panose="02070309020205020404" pitchFamily="49" charset="0"/>
                <a:cs typeface="Courier New" panose="02070309020205020404" pitchFamily="49" charset="0"/>
              </a:rPr>
              <a:t>float3</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 lighting = </a:t>
            </a:r>
            <a:r>
              <a:rPr lang="en-US" b="1" dirty="0">
                <a:solidFill>
                  <a:schemeClr val="tx2">
                    <a:lumMod val="40000"/>
                    <a:lumOff val="60000"/>
                  </a:schemeClr>
                </a:solidFill>
                <a:latin typeface="Courier New" panose="02070309020205020404" pitchFamily="49" charset="0"/>
                <a:cs typeface="Courier New" panose="02070309020205020404" pitchFamily="49" charset="0"/>
              </a:rPr>
              <a:t>tex2D</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b="1" dirty="0" err="1">
                <a:solidFill>
                  <a:schemeClr val="accent6">
                    <a:lumMod val="40000"/>
                    <a:lumOff val="60000"/>
                  </a:schemeClr>
                </a:solidFill>
                <a:latin typeface="Courier New" panose="02070309020205020404" pitchFamily="49" charset="0"/>
                <a:cs typeface="Courier New" panose="02070309020205020404" pitchFamily="49" charset="0"/>
              </a:rPr>
              <a:t>particleAtlas</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b="1" dirty="0" err="1">
                <a:solidFill>
                  <a:schemeClr val="accent6">
                    <a:lumMod val="40000"/>
                    <a:lumOff val="60000"/>
                  </a:schemeClr>
                </a:solidFill>
                <a:latin typeface="Courier New" panose="02070309020205020404" pitchFamily="49" charset="0"/>
                <a:cs typeface="Courier New" panose="02070309020205020404" pitchFamily="49" charset="0"/>
              </a:rPr>
              <a:t>inputs.texcoord</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 );</a:t>
            </a:r>
          </a:p>
          <a:p>
            <a:pPr marL="857250" lvl="2"/>
            <a:r>
              <a:rPr lang="en-US" b="1" dirty="0">
                <a:solidFill>
                  <a:schemeClr val="accent6">
                    <a:lumMod val="40000"/>
                    <a:lumOff val="60000"/>
                  </a:schemeClr>
                </a:solidFill>
                <a:latin typeface="Courier New" panose="02070309020205020404" pitchFamily="49" charset="0"/>
                <a:cs typeface="Courier New" panose="02070309020205020404" pitchFamily="49" charset="0"/>
              </a:rPr>
              <a:t>result = lighting * </a:t>
            </a:r>
            <a:r>
              <a:rPr lang="en-US" b="1" dirty="0" err="1">
                <a:solidFill>
                  <a:schemeClr val="accent6">
                    <a:lumMod val="40000"/>
                    <a:lumOff val="60000"/>
                  </a:schemeClr>
                </a:solidFill>
                <a:latin typeface="Courier New" panose="02070309020205020404" pitchFamily="49" charset="0"/>
                <a:cs typeface="Courier New" panose="02070309020205020404" pitchFamily="49" charset="0"/>
              </a:rPr>
              <a:t>inputs.albedo</a:t>
            </a:r>
            <a:r>
              <a:rPr lang="en-US" b="1" dirty="0">
                <a:solidFill>
                  <a:schemeClr val="accent6">
                    <a:lumMod val="40000"/>
                    <a:lumOff val="60000"/>
                  </a:schemeClr>
                </a:solidFill>
                <a:latin typeface="Courier New" panose="02070309020205020404" pitchFamily="49" charset="0"/>
                <a:cs typeface="Courier New" panose="02070309020205020404" pitchFamily="49" charset="0"/>
              </a:rPr>
              <a:t>;</a:t>
            </a:r>
          </a:p>
          <a:p>
            <a:pPr marL="857250" lvl="2"/>
            <a:r>
              <a:rPr lang="en-US" b="1" dirty="0" smtClean="0">
                <a:solidFill>
                  <a:schemeClr val="accent6">
                    <a:lumMod val="40000"/>
                    <a:lumOff val="60000"/>
                  </a:schemeClr>
                </a:solidFill>
                <a:latin typeface="Courier New" panose="02070309020205020404" pitchFamily="49" charset="0"/>
                <a:cs typeface="Courier New" panose="02070309020205020404" pitchFamily="49" charset="0"/>
              </a:rPr>
              <a:t>…</a:t>
            </a:r>
          </a:p>
          <a:p>
            <a:pPr marL="400050" lvl="1"/>
            <a:r>
              <a:rPr lang="en-US" b="1" dirty="0" smtClean="0">
                <a:solidFill>
                  <a:schemeClr val="accent6">
                    <a:lumMod val="40000"/>
                    <a:lumOff val="60000"/>
                  </a:schemeClr>
                </a:solidFill>
                <a:latin typeface="Courier New" panose="02070309020205020404" pitchFamily="49" charset="0"/>
                <a:cs typeface="Courier New" panose="02070309020205020404" pitchFamily="49" charset="0"/>
              </a:rPr>
              <a:t>}</a:t>
            </a:r>
          </a:p>
          <a:p>
            <a:pPr lvl="1"/>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a:p>
            <a:pPr lvl="1"/>
            <a:endParaRPr lang="en-US" sz="1600" b="1" dirty="0">
              <a:solidFill>
                <a:schemeClr val="accent6">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51016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Decoupled Particle Lighting</a:t>
            </a:r>
            <a:endParaRPr lang="en-US" dirty="0"/>
          </a:p>
        </p:txBody>
      </p:sp>
      <p:sp>
        <p:nvSpPr>
          <p:cNvPr id="3" name="Content Placeholder 2"/>
          <p:cNvSpPr>
            <a:spLocks noGrp="1"/>
          </p:cNvSpPr>
          <p:nvPr>
            <p:ph idx="1"/>
          </p:nvPr>
        </p:nvSpPr>
        <p:spPr/>
        <p:txBody>
          <a:bodyPr>
            <a:normAutofit/>
          </a:bodyPr>
          <a:lstStyle/>
          <a:p>
            <a:pPr lvl="1"/>
            <a:r>
              <a:rPr lang="en-US" sz="2400" dirty="0" smtClean="0"/>
              <a:t>4k x 4k particle light atlas</a:t>
            </a:r>
          </a:p>
          <a:p>
            <a:pPr lvl="2"/>
            <a:r>
              <a:rPr lang="en-US" sz="2000" dirty="0" smtClean="0"/>
              <a:t>Size varies per-platform / quality settings</a:t>
            </a:r>
          </a:p>
          <a:p>
            <a:pPr lvl="2"/>
            <a:r>
              <a:rPr lang="en-US" sz="2000" dirty="0" smtClean="0"/>
              <a:t>R11G11B10_FLOAT</a:t>
            </a:r>
          </a:p>
          <a:p>
            <a:pPr lvl="1"/>
            <a:r>
              <a:rPr lang="en-US" sz="2400" dirty="0" smtClean="0"/>
              <a:t>Dedicated atlas regions per-particle resolution</a:t>
            </a:r>
          </a:p>
          <a:p>
            <a:pPr lvl="2"/>
            <a:r>
              <a:rPr lang="en-US" sz="2000" dirty="0" smtClean="0"/>
              <a:t>Some waste, but worked fine – ship it</a:t>
            </a:r>
          </a:p>
          <a:p>
            <a:pPr lvl="1"/>
            <a:r>
              <a:rPr lang="en-US" sz="2400" dirty="0" smtClean="0"/>
              <a:t>Fairly performant: ~0.1 </a:t>
            </a:r>
            <a:r>
              <a:rPr lang="en-US" sz="2400" dirty="0" err="1" smtClean="0"/>
              <a:t>ms</a:t>
            </a:r>
            <a:r>
              <a:rPr lang="en-US" sz="2400" dirty="0" smtClean="0"/>
              <a:t> </a:t>
            </a:r>
          </a:p>
          <a:p>
            <a:pPr lvl="2"/>
            <a:r>
              <a:rPr lang="en-US" sz="2000" dirty="0" smtClean="0"/>
              <a:t>Worst cases up to ~1 </a:t>
            </a:r>
            <a:r>
              <a:rPr lang="en-US" sz="2000" dirty="0" err="1" smtClean="0"/>
              <a:t>ms</a:t>
            </a:r>
            <a:endParaRPr lang="en-US" sz="2000" dirty="0" smtClean="0"/>
          </a:p>
          <a:p>
            <a:pPr lvl="2"/>
            <a:r>
              <a:rPr lang="en-US" sz="2000" dirty="0" smtClean="0"/>
              <a:t>Still couple orders magnitude faster</a:t>
            </a:r>
          </a:p>
          <a:p>
            <a:pPr lvl="2"/>
            <a:r>
              <a:rPr lang="en-US" sz="2000" dirty="0" smtClean="0"/>
              <a:t>Good candidate for </a:t>
            </a:r>
            <a:r>
              <a:rPr lang="en-US" sz="2000" dirty="0" err="1" smtClean="0"/>
              <a:t>Async</a:t>
            </a:r>
            <a:r>
              <a:rPr lang="en-US" sz="2000" dirty="0"/>
              <a:t> </a:t>
            </a:r>
            <a:r>
              <a:rPr lang="en-US" sz="2000" dirty="0" smtClean="0"/>
              <a:t>Compute</a:t>
            </a: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47800"/>
            <a:ext cx="4572000" cy="232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4038600"/>
            <a:ext cx="1828800" cy="1860947"/>
          </a:xfrm>
          <a:prstGeom prst="rect">
            <a:avLst/>
          </a:prstGeom>
          <a:ln>
            <a:solidFill>
              <a:srgbClr val="FF0000"/>
            </a:solidFill>
          </a:ln>
        </p:spPr>
      </p:pic>
      <p:sp>
        <p:nvSpPr>
          <p:cNvPr id="4" name="TextBox 3"/>
          <p:cNvSpPr txBox="1"/>
          <p:nvPr/>
        </p:nvSpPr>
        <p:spPr>
          <a:xfrm>
            <a:off x="8267888" y="1447800"/>
            <a:ext cx="1904624"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Particle Light Atlas</a:t>
            </a:r>
            <a:endParaRPr lang="en-US"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7010400" y="3429000"/>
            <a:ext cx="381000" cy="34827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3918272"/>
            <a:ext cx="685800" cy="697856"/>
          </a:xfrm>
          <a:prstGeom prst="rect">
            <a:avLst/>
          </a:prstGeom>
          <a:ln>
            <a:solidFill>
              <a:srgbClr val="FF0000"/>
            </a:solidFill>
          </a:ln>
        </p:spPr>
      </p:pic>
    </p:spTree>
    <p:extLst>
      <p:ext uri="{BB962C8B-B14F-4D97-AF65-F5344CB8AC3E}">
        <p14:creationId xmlns:p14="http://schemas.microsoft.com/office/powerpoint/2010/main" val="394605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Decoupled Particle Lighting</a:t>
            </a:r>
            <a:endParaRPr lang="en-US" dirty="0"/>
          </a:p>
        </p:txBody>
      </p:sp>
      <p:sp>
        <p:nvSpPr>
          <p:cNvPr id="3" name="Content Placeholder 2"/>
          <p:cNvSpPr>
            <a:spLocks noGrp="1"/>
          </p:cNvSpPr>
          <p:nvPr>
            <p:ph idx="1"/>
          </p:nvPr>
        </p:nvSpPr>
        <p:spPr/>
        <p:txBody>
          <a:bodyPr>
            <a:normAutofit/>
          </a:bodyPr>
          <a:lstStyle/>
          <a:p>
            <a:pPr lvl="1"/>
            <a:r>
              <a:rPr lang="en-US" dirty="0" smtClean="0"/>
              <a:t>Results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696"/>
          <a:stretch/>
        </p:blipFill>
        <p:spPr>
          <a:xfrm>
            <a:off x="609600" y="2133600"/>
            <a:ext cx="4759478" cy="33756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36" y="2133600"/>
            <a:ext cx="5763464" cy="3374136"/>
          </a:xfrm>
          <a:prstGeom prst="rect">
            <a:avLst/>
          </a:prstGeom>
        </p:spPr>
      </p:pic>
    </p:spTree>
    <p:extLst>
      <p:ext uri="{BB962C8B-B14F-4D97-AF65-F5344CB8AC3E}">
        <p14:creationId xmlns:p14="http://schemas.microsoft.com/office/powerpoint/2010/main" val="2645265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326"/>
          <a:stretch/>
        </p:blipFill>
        <p:spPr>
          <a:xfrm>
            <a:off x="0" y="-25400"/>
            <a:ext cx="12192000" cy="6879920"/>
          </a:xfrm>
          <a:prstGeom prst="rect">
            <a:avLst/>
          </a:prstGeom>
        </p:spPr>
      </p:pic>
      <p:sp>
        <p:nvSpPr>
          <p:cNvPr id="2" name="Title 1"/>
          <p:cNvSpPr>
            <a:spLocks noGrp="1"/>
          </p:cNvSpPr>
          <p:nvPr>
            <p:ph type="title"/>
          </p:nvPr>
        </p:nvSpPr>
        <p:spPr/>
        <p:txBody>
          <a:bodyPr/>
          <a:lstStyle/>
          <a:p>
            <a:r>
              <a:rPr lang="en-US" dirty="0" smtClean="0"/>
              <a:t>Post-Process</a:t>
            </a:r>
            <a:endParaRPr lang="en-US" dirty="0"/>
          </a:p>
        </p:txBody>
      </p:sp>
      <p:sp>
        <p:nvSpPr>
          <p:cNvPr id="5" name="TextBox 4"/>
          <p:cNvSpPr txBox="1"/>
          <p:nvPr/>
        </p:nvSpPr>
        <p:spPr>
          <a:xfrm>
            <a:off x="10287000" y="6019800"/>
            <a:ext cx="1524000" cy="400110"/>
          </a:xfrm>
          <a:prstGeom prst="rect">
            <a:avLst/>
          </a:prstGeom>
          <a:noFill/>
        </p:spPr>
        <p:txBody>
          <a:bodyPr wrap="square" rtlCol="0">
            <a:spAutoFit/>
          </a:bodyPr>
          <a:lstStyle/>
          <a:p>
            <a:pPr marL="0" lvl="1"/>
            <a:r>
              <a:rPr lang="en-US" sz="2000" dirty="0" smtClean="0">
                <a:solidFill>
                  <a:schemeClr val="bg1"/>
                </a:solidFill>
                <a:effectLst>
                  <a:outerShdw blurRad="38100" dist="38100" dir="2700000" algn="tl">
                    <a:srgbClr val="000000">
                      <a:alpha val="43137"/>
                    </a:srgbClr>
                  </a:outerShdw>
                </a:effectLst>
                <a:latin typeface="Calibri Light" panose="020F0302020204030204" pitchFamily="34" charset="0"/>
              </a:rPr>
              <a:t>[Sousa13]</a:t>
            </a:r>
            <a:endParaRPr lang="en-US" sz="2000"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224545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Data Fetching ( GCN )</a:t>
            </a:r>
            <a:endParaRPr lang="en-US" dirty="0"/>
          </a:p>
        </p:txBody>
      </p:sp>
      <p:sp>
        <p:nvSpPr>
          <p:cNvPr id="3" name="Content Placeholder 2"/>
          <p:cNvSpPr>
            <a:spLocks noGrp="1"/>
          </p:cNvSpPr>
          <p:nvPr>
            <p:ph idx="1"/>
          </p:nvPr>
        </p:nvSpPr>
        <p:spPr/>
        <p:txBody>
          <a:bodyPr>
            <a:normAutofit/>
          </a:bodyPr>
          <a:lstStyle/>
          <a:p>
            <a:pPr lvl="1"/>
            <a:r>
              <a:rPr lang="en-US" dirty="0" smtClean="0"/>
              <a:t>GCN scalar unit for non-divergent operations</a:t>
            </a:r>
          </a:p>
          <a:p>
            <a:pPr lvl="1"/>
            <a:r>
              <a:rPr lang="en-US" dirty="0" smtClean="0"/>
              <a:t>Great for speeding up data fetching</a:t>
            </a:r>
          </a:p>
          <a:p>
            <a:pPr lvl="2"/>
            <a:r>
              <a:rPr lang="en-US" dirty="0" smtClean="0"/>
              <a:t>Save some VGPRs</a:t>
            </a:r>
          </a:p>
          <a:p>
            <a:pPr lvl="2"/>
            <a:r>
              <a:rPr lang="en-US" dirty="0" smtClean="0"/>
              <a:t>Coherent branching</a:t>
            </a:r>
          </a:p>
          <a:p>
            <a:pPr lvl="2"/>
            <a:r>
              <a:rPr lang="en-US" dirty="0" smtClean="0"/>
              <a:t>Fewer </a:t>
            </a:r>
            <a:r>
              <a:rPr lang="en-US" dirty="0"/>
              <a:t>instructions (SMEM: 64 Bytes, VMEM: 16 Bytes</a:t>
            </a:r>
            <a:r>
              <a:rPr lang="en-US" dirty="0" smtClean="0"/>
              <a:t>)</a:t>
            </a:r>
          </a:p>
          <a:p>
            <a:pPr lvl="1"/>
            <a:r>
              <a:rPr lang="en-US" dirty="0" smtClean="0"/>
              <a:t>Clustered shading use case</a:t>
            </a:r>
          </a:p>
          <a:p>
            <a:pPr lvl="2"/>
            <a:r>
              <a:rPr lang="en-US" dirty="0" smtClean="0"/>
              <a:t>Each pixel fetches lights/decals from its belonging cell</a:t>
            </a:r>
          </a:p>
          <a:p>
            <a:pPr lvl="2"/>
            <a:r>
              <a:rPr lang="en-US" dirty="0" smtClean="0"/>
              <a:t>Divergent by nature, but worth analyzing</a:t>
            </a:r>
            <a:endParaRPr lang="en-US" dirty="0"/>
          </a:p>
        </p:txBody>
      </p:sp>
    </p:spTree>
    <p:extLst>
      <p:ext uri="{BB962C8B-B14F-4D97-AF65-F5344CB8AC3E}">
        <p14:creationId xmlns:p14="http://schemas.microsoft.com/office/powerpoint/2010/main" val="226136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Verdana" panose="020B0604030504040204" pitchFamily="34" charset="0"/>
                <a:cs typeface="Verdana" panose="020B0604030504040204" pitchFamily="34" charset="0"/>
              </a:rPr>
              <a:t>Anatomy of a Frame</a:t>
            </a:r>
            <a:endParaRPr lang="en-US" dirty="0"/>
          </a:p>
        </p:txBody>
      </p:sp>
      <p:sp>
        <p:nvSpPr>
          <p:cNvPr id="3" name="Content Placeholder 2"/>
          <p:cNvSpPr>
            <a:spLocks noGrp="1"/>
          </p:cNvSpPr>
          <p:nvPr>
            <p:ph idx="1"/>
          </p:nvPr>
        </p:nvSpPr>
        <p:spPr/>
        <p:txBody>
          <a:bodyPr>
            <a:norm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74497767"/>
              </p:ext>
            </p:extLst>
          </p:nvPr>
        </p:nvGraphicFramePr>
        <p:xfrm>
          <a:off x="2286000" y="1295400"/>
          <a:ext cx="7620000" cy="4966065"/>
        </p:xfrm>
        <a:graphic>
          <a:graphicData uri="http://schemas.openxmlformats.org/drawingml/2006/table">
            <a:tbl>
              <a:tblPr firstRow="1" bandRow="1">
                <a:tableStyleId>{85BE263C-DBD7-4A20-BB59-AAB30ACAA65A}</a:tableStyleId>
              </a:tblPr>
              <a:tblGrid>
                <a:gridCol w="5715000"/>
                <a:gridCol w="1905000"/>
              </a:tblGrid>
              <a:tr h="457200">
                <a:tc>
                  <a:txBody>
                    <a:bodyPr/>
                    <a:lstStyle/>
                    <a:p>
                      <a:pPr algn="ctr"/>
                      <a:r>
                        <a:rPr lang="en-US" b="1" dirty="0" smtClean="0">
                          <a:effectLst>
                            <a:outerShdw blurRad="38100" dist="38100" dir="2700000" algn="tl">
                              <a:srgbClr val="000000">
                                <a:alpha val="43137"/>
                              </a:srgbClr>
                            </a:outerShdw>
                          </a:effectLst>
                          <a:latin typeface="Calibri Light" panose="020F0302020204030204" pitchFamily="34" charset="0"/>
                        </a:rPr>
                        <a:t>Frame</a:t>
                      </a:r>
                      <a:endParaRPr lang="en-US" b="1"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b="1" baseline="0" dirty="0" smtClean="0">
                          <a:effectLst>
                            <a:outerShdw blurRad="38100" dist="38100" dir="2700000" algn="tl">
                              <a:srgbClr val="000000">
                                <a:alpha val="43137"/>
                              </a:srgbClr>
                            </a:outerShdw>
                          </a:effectLst>
                          <a:latin typeface="Calibri Light" panose="020F0302020204030204" pitchFamily="34" charset="0"/>
                        </a:rPr>
                        <a:t>Cost</a:t>
                      </a:r>
                      <a:endParaRPr lang="en-US" b="1"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64029">
                <a:tc>
                  <a:txBody>
                    <a:bodyPr/>
                    <a:lstStyle/>
                    <a:p>
                      <a:pPr marL="285750" indent="-285750">
                        <a:buFont typeface="Wingdings" panose="05000000000000000000" pitchFamily="2" charset="2"/>
                        <a:buChar char="§"/>
                      </a:pPr>
                      <a:r>
                        <a:rPr lang="en-US" dirty="0" smtClean="0">
                          <a:effectLst>
                            <a:outerShdw blurRad="38100" dist="38100" dir="2700000" algn="tl">
                              <a:srgbClr val="000000">
                                <a:alpha val="43137"/>
                              </a:srgbClr>
                            </a:outerShdw>
                          </a:effectLst>
                          <a:latin typeface="Calibri Light" panose="020F0302020204030204" pitchFamily="34" charset="0"/>
                        </a:rPr>
                        <a:t>Shadow</a:t>
                      </a:r>
                      <a:r>
                        <a:rPr lang="en-US" baseline="0" dirty="0" smtClean="0">
                          <a:effectLst>
                            <a:outerShdw blurRad="38100" dist="38100" dir="2700000" algn="tl">
                              <a:srgbClr val="000000">
                                <a:alpha val="43137"/>
                              </a:srgbClr>
                            </a:outerShdw>
                          </a:effectLst>
                          <a:latin typeface="Calibri Light" panose="020F0302020204030204" pitchFamily="34" charset="0"/>
                        </a:rPr>
                        <a:t> Caching</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~3.0</a:t>
                      </a:r>
                      <a:r>
                        <a:rPr lang="en-US" baseline="0" dirty="0" smtClean="0">
                          <a:effectLst>
                            <a:outerShdw blurRad="38100" dist="38100" dir="2700000" algn="tl">
                              <a:srgbClr val="000000">
                                <a:alpha val="43137"/>
                              </a:srgbClr>
                            </a:outerShdw>
                          </a:effectLst>
                          <a:latin typeface="Calibri Light" panose="020F0302020204030204" pitchFamily="34" charset="0"/>
                        </a:rPr>
                        <a:t> </a:t>
                      </a:r>
                      <a:r>
                        <a:rPr lang="en-US" baseline="0"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4029">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smtClean="0">
                          <a:effectLst>
                            <a:outerShdw blurRad="38100" dist="38100" dir="2700000" algn="tl">
                              <a:srgbClr val="000000">
                                <a:alpha val="43137"/>
                              </a:srgbClr>
                            </a:outerShdw>
                          </a:effectLst>
                          <a:latin typeface="Calibri Light" panose="020F0302020204030204" pitchFamily="34" charset="0"/>
                        </a:rPr>
                        <a:t>Pre-Z</a:t>
                      </a:r>
                      <a:endPar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~0.5 </a:t>
                      </a:r>
                      <a:r>
                        <a:rPr lang="en-US"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r>
              <a:tr h="664029">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effectLst>
                            <a:outerShdw blurRad="38100" dist="38100" dir="2700000" algn="tl">
                              <a:srgbClr val="000000">
                                <a:alpha val="43137"/>
                              </a:srgbClr>
                            </a:outerShdw>
                          </a:effectLst>
                          <a:latin typeface="Calibri Light" panose="020F0302020204030204" pitchFamily="34" charset="0"/>
                        </a:rPr>
                        <a:t>Opaque Forward Passes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effectLst>
                            <a:outerShdw blurRad="38100" dist="38100" dir="2700000" algn="tl">
                              <a:srgbClr val="000000">
                                <a:alpha val="43137"/>
                              </a:srgbClr>
                            </a:outerShdw>
                          </a:effectLst>
                          <a:latin typeface="Calibri Light" panose="020F0302020204030204" pitchFamily="34" charset="0"/>
                        </a:rPr>
                        <a:t>Prepare cluster data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effectLst>
                            <a:outerShdw blurRad="38100" dist="38100" dir="2700000" algn="tl">
                              <a:srgbClr val="000000">
                                <a:alpha val="43137"/>
                              </a:srgbClr>
                            </a:outerShdw>
                          </a:effectLst>
                          <a:latin typeface="Calibri Light" panose="020F0302020204030204" pitchFamily="34" charset="0"/>
                        </a:rPr>
                        <a:t>Textures composite, compute lighting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effectLst>
                            <a:outerShdw blurRad="38100" dist="38100" dir="2700000" algn="tl">
                              <a:srgbClr val="000000">
                                <a:alpha val="43137"/>
                              </a:srgbClr>
                            </a:outerShdw>
                          </a:effectLst>
                          <a:latin typeface="Calibri Light" panose="020F0302020204030204" pitchFamily="34" charset="0"/>
                        </a:rPr>
                        <a:t>Output: L-Buffer, thin G-Buffer, feedback UAV</a:t>
                      </a:r>
                      <a:endParaRPr lang="en-US" baseline="0" dirty="0" smtClean="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~6.5 </a:t>
                      </a:r>
                      <a:r>
                        <a:rPr lang="en-US"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4029">
                <a:tc>
                  <a:txBody>
                    <a:bodyPr/>
                    <a:lstStyle/>
                    <a:p>
                      <a:pPr marL="285750" indent="-285750">
                        <a:buFont typeface="Wingdings" panose="05000000000000000000" pitchFamily="2" charset="2"/>
                        <a:buChar char="§"/>
                      </a:pPr>
                      <a:r>
                        <a:rPr lang="en-US" dirty="0" smtClean="0">
                          <a:effectLst>
                            <a:outerShdw blurRad="38100" dist="38100" dir="2700000" algn="tl">
                              <a:srgbClr val="000000">
                                <a:alpha val="43137"/>
                              </a:srgbClr>
                            </a:outerShdw>
                          </a:effectLst>
                          <a:latin typeface="Calibri Light" panose="020F0302020204030204" pitchFamily="34" charset="0"/>
                        </a:rPr>
                        <a:t>Deferred Passes</a:t>
                      </a:r>
                    </a:p>
                    <a:p>
                      <a:pPr marL="742950" lvl="1" indent="-285750">
                        <a:buFont typeface="Wingdings" panose="05000000000000000000" pitchFamily="2" charset="2"/>
                        <a:buChar char="§"/>
                      </a:pPr>
                      <a:r>
                        <a:rPr lang="en-US" dirty="0" smtClean="0">
                          <a:effectLst>
                            <a:outerShdw blurRad="38100" dist="38100" dir="2700000" algn="tl">
                              <a:srgbClr val="000000">
                                <a:alpha val="43137"/>
                              </a:srgbClr>
                            </a:outerShdw>
                          </a:effectLst>
                          <a:latin typeface="Calibri Light" panose="020F0302020204030204" pitchFamily="34" charset="0"/>
                        </a:rPr>
                        <a:t>Reflections, AO, fog, final composite</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~2.0 </a:t>
                      </a:r>
                      <a:r>
                        <a:rPr lang="en-US"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r>
              <a:tr h="664029">
                <a:tc>
                  <a:txBody>
                    <a:bodyPr/>
                    <a:lstStyle/>
                    <a:p>
                      <a:pPr marL="285750" indent="-285750">
                        <a:buFont typeface="Wingdings" panose="05000000000000000000" pitchFamily="2" charset="2"/>
                        <a:buChar char="§"/>
                      </a:pPr>
                      <a:r>
                        <a:rPr lang="en-US" dirty="0" smtClean="0">
                          <a:effectLst>
                            <a:outerShdw blurRad="38100" dist="38100" dir="2700000" algn="tl">
                              <a:srgbClr val="000000">
                                <a:alpha val="43137"/>
                              </a:srgbClr>
                            </a:outerShdw>
                          </a:effectLst>
                          <a:latin typeface="Calibri Light" panose="020F0302020204030204" pitchFamily="34" charset="0"/>
                        </a:rPr>
                        <a:t>Transparency</a:t>
                      </a:r>
                    </a:p>
                    <a:p>
                      <a:pPr marL="742950" lvl="1" indent="-285750">
                        <a:buFont typeface="Wingdings" panose="05000000000000000000" pitchFamily="2" charset="2"/>
                        <a:buChar char="§"/>
                      </a:pPr>
                      <a:r>
                        <a:rPr lang="en-US" dirty="0" smtClean="0">
                          <a:effectLst>
                            <a:outerShdw blurRad="38100" dist="38100" dir="2700000" algn="tl">
                              <a:srgbClr val="000000">
                                <a:alpha val="43137"/>
                              </a:srgbClr>
                            </a:outerShdw>
                          </a:effectLst>
                          <a:latin typeface="Calibri Light" panose="020F0302020204030204" pitchFamily="34" charset="0"/>
                        </a:rPr>
                        <a:t>Particles light caching, particles / VFX, glass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~1.5 </a:t>
                      </a:r>
                      <a:r>
                        <a:rPr lang="en-US"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64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outerShdw blurRad="38100" dist="38100" dir="2700000" algn="tl">
                              <a:srgbClr val="000000">
                                <a:alpha val="43137"/>
                              </a:srgbClr>
                            </a:outerShdw>
                          </a:effectLst>
                          <a:latin typeface="Calibri Light" panose="020F0302020204030204" pitchFamily="34" charset="0"/>
                        </a:rPr>
                        <a:t>Post-Process ( </a:t>
                      </a:r>
                      <a:r>
                        <a:rPr lang="en-US" dirty="0" err="1" smtClean="0">
                          <a:effectLst>
                            <a:outerShdw blurRad="38100" dist="38100" dir="2700000" algn="tl">
                              <a:srgbClr val="000000">
                                <a:alpha val="43137"/>
                              </a:srgbClr>
                            </a:outerShdw>
                          </a:effectLst>
                          <a:latin typeface="Calibri Light" panose="020F0302020204030204" pitchFamily="34" charset="0"/>
                        </a:rPr>
                        <a:t>Async</a:t>
                      </a:r>
                      <a:r>
                        <a:rPr lang="en-US" smtClean="0">
                          <a:effectLst>
                            <a:outerShdw blurRad="38100" dist="38100" dir="2700000" algn="tl">
                              <a:srgbClr val="000000">
                                <a:alpha val="43137"/>
                              </a:srgbClr>
                            </a:outerShdw>
                          </a:effectLst>
                          <a:latin typeface="Calibri Light" panose="020F0302020204030204" pitchFamily="34" charset="0"/>
                        </a:rPr>
                        <a:t> )</a:t>
                      </a:r>
                      <a:endPar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smtClean="0">
                          <a:effectLst>
                            <a:outerShdw blurRad="38100" dist="38100" dir="2700000" algn="tl">
                              <a:srgbClr val="000000">
                                <a:alpha val="43137"/>
                              </a:srgbClr>
                            </a:outerShdw>
                          </a:effectLst>
                          <a:latin typeface="Calibri Light" panose="020F0302020204030204" pitchFamily="34" charset="0"/>
                        </a:rPr>
                        <a:t>~2.5 </a:t>
                      </a:r>
                      <a:r>
                        <a:rPr lang="en-US" dirty="0" err="1" smtClean="0">
                          <a:effectLst>
                            <a:outerShdw blurRad="38100" dist="38100" dir="2700000" algn="tl">
                              <a:srgbClr val="000000">
                                <a:alpha val="43137"/>
                              </a:srgbClr>
                            </a:outerShdw>
                          </a:effectLst>
                          <a:latin typeface="Calibri Light" panose="020F0302020204030204" pitchFamily="34" charset="0"/>
                        </a:rPr>
                        <a:t>ms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709360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Clustered Lighting Access Patterns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5300" y="1371600"/>
            <a:ext cx="8661400" cy="4872038"/>
          </a:xfrm>
        </p:spPr>
      </p:pic>
      <p:pic>
        <p:nvPicPr>
          <p:cNvPr id="4"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300" y="1371600"/>
            <a:ext cx="8661400" cy="4872038"/>
          </a:xfrm>
          <a:prstGeom prst="rect">
            <a:avLst/>
          </a:prstGeom>
          <a:solidFill>
            <a:schemeClr val="tx1">
              <a:alpha val="50000"/>
            </a:schemeClr>
          </a:solidFill>
        </p:spPr>
      </p:pic>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300" y="1371600"/>
            <a:ext cx="8661400" cy="4872038"/>
          </a:xfrm>
          <a:prstGeom prst="rect">
            <a:avLst/>
          </a:prstGeom>
          <a:solidFill>
            <a:schemeClr val="tx1">
              <a:alpha val="50000"/>
            </a:schemeClr>
          </a:solidFill>
        </p:spPr>
      </p:pic>
      <p:pic>
        <p:nvPicPr>
          <p:cNvPr id="7"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300" y="1371600"/>
            <a:ext cx="8661400" cy="4872038"/>
          </a:xfrm>
          <a:prstGeom prst="rect">
            <a:avLst/>
          </a:prstGeom>
          <a:solidFill>
            <a:schemeClr val="tx1">
              <a:alpha val="50000"/>
            </a:schemeClr>
          </a:solidFill>
        </p:spPr>
      </p:pic>
    </p:spTree>
    <p:extLst>
      <p:ext uri="{BB962C8B-B14F-4D97-AF65-F5344CB8AC3E}">
        <p14:creationId xmlns:p14="http://schemas.microsoft.com/office/powerpoint/2010/main" val="154693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Verdana" panose="020B0604030504040204" pitchFamily="34" charset="0"/>
                <a:cs typeface="Verdana" panose="020B0604030504040204" pitchFamily="34" charset="0"/>
              </a:rPr>
              <a:t>Analyzing the Data</a:t>
            </a:r>
            <a:endParaRPr lang="en-US" dirty="0"/>
          </a:p>
        </p:txBody>
      </p:sp>
      <p:sp>
        <p:nvSpPr>
          <p:cNvPr id="3" name="Content Placeholder 2"/>
          <p:cNvSpPr>
            <a:spLocks noGrp="1"/>
          </p:cNvSpPr>
          <p:nvPr>
            <p:ph idx="1"/>
          </p:nvPr>
        </p:nvSpPr>
        <p:spPr/>
        <p:txBody>
          <a:bodyPr>
            <a:normAutofit/>
          </a:bodyPr>
          <a:lstStyle/>
          <a:p>
            <a:pPr lvl="1">
              <a:lnSpc>
                <a:spcPct val="120000"/>
              </a:lnSpc>
            </a:pPr>
            <a:r>
              <a:rPr lang="en-US" dirty="0" smtClean="0"/>
              <a:t>Most </a:t>
            </a:r>
            <a:r>
              <a:rPr lang="en-US" dirty="0" err="1" smtClean="0"/>
              <a:t>wavefronts</a:t>
            </a:r>
            <a:r>
              <a:rPr lang="en-US" dirty="0" smtClean="0"/>
              <a:t> </a:t>
            </a:r>
            <a:r>
              <a:rPr lang="en-US" dirty="0"/>
              <a:t>only </a:t>
            </a:r>
            <a:r>
              <a:rPr lang="en-US" dirty="0" smtClean="0"/>
              <a:t>access one cell</a:t>
            </a:r>
          </a:p>
          <a:p>
            <a:pPr lvl="1">
              <a:lnSpc>
                <a:spcPct val="120000"/>
              </a:lnSpc>
            </a:pPr>
            <a:r>
              <a:rPr lang="en-US" dirty="0" smtClean="0"/>
              <a:t>Nearby cells share most of their content</a:t>
            </a:r>
          </a:p>
          <a:p>
            <a:pPr lvl="1">
              <a:lnSpc>
                <a:spcPct val="120000"/>
              </a:lnSpc>
            </a:pPr>
            <a:r>
              <a:rPr lang="en-US" dirty="0" smtClean="0"/>
              <a:t>Threads </a:t>
            </a:r>
            <a:r>
              <a:rPr lang="en-US" dirty="0"/>
              <a:t>mostly fetch the same </a:t>
            </a:r>
            <a:r>
              <a:rPr lang="en-US" dirty="0" smtClean="0"/>
              <a:t>data</a:t>
            </a:r>
          </a:p>
          <a:p>
            <a:pPr lvl="1">
              <a:lnSpc>
                <a:spcPct val="120000"/>
              </a:lnSpc>
            </a:pPr>
            <a:r>
              <a:rPr lang="en-US" dirty="0" smtClean="0"/>
              <a:t>Per-thread cell data fetching not optimal</a:t>
            </a:r>
          </a:p>
          <a:p>
            <a:pPr lvl="2">
              <a:lnSpc>
                <a:spcPct val="120000"/>
              </a:lnSpc>
            </a:pPr>
            <a:r>
              <a:rPr lang="en-US" dirty="0" smtClean="0"/>
              <a:t>Not leveraging this data convergence</a:t>
            </a:r>
            <a:endParaRPr lang="en-US" dirty="0"/>
          </a:p>
          <a:p>
            <a:pPr lvl="1">
              <a:lnSpc>
                <a:spcPct val="120000"/>
              </a:lnSpc>
            </a:pPr>
            <a:r>
              <a:rPr lang="en-US" dirty="0" smtClean="0"/>
              <a:t>Possible scalar iteration over merged cell content</a:t>
            </a:r>
          </a:p>
          <a:p>
            <a:pPr lvl="2">
              <a:lnSpc>
                <a:spcPct val="120000"/>
              </a:lnSpc>
            </a:pPr>
            <a:r>
              <a:rPr lang="en-US" dirty="0" smtClean="0"/>
              <a:t>Don’t have all threads independently fetch the exact same data</a:t>
            </a:r>
          </a:p>
          <a:p>
            <a:pPr lvl="2">
              <a:lnSpc>
                <a:spcPct val="120000"/>
              </a:lnSpc>
            </a:pPr>
            <a:endParaRPr lang="en-US" dirty="0"/>
          </a:p>
          <a:p>
            <a:pPr lvl="1">
              <a:lnSpc>
                <a:spcPct val="120000"/>
              </a:lnSpc>
            </a:pPr>
            <a:endParaRPr lang="en-US" dirty="0" smtClean="0"/>
          </a:p>
          <a:p>
            <a:pPr lvl="1">
              <a:lnSpc>
                <a:spcPct val="120000"/>
              </a:lnSpc>
            </a:pPr>
            <a:endParaRPr lang="en-US" dirty="0"/>
          </a:p>
        </p:txBody>
      </p:sp>
    </p:spTree>
    <p:extLst>
      <p:ext uri="{BB962C8B-B14F-4D97-AF65-F5344CB8AC3E}">
        <p14:creationId xmlns:p14="http://schemas.microsoft.com/office/powerpoint/2010/main" val="2237853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Verdana" panose="020B0604030504040204" pitchFamily="34" charset="0"/>
                <a:cs typeface="Verdana" panose="020B0604030504040204" pitchFamily="34" charset="0"/>
              </a:rPr>
              <a:t>Leveraging Access Patterns</a:t>
            </a:r>
            <a:endParaRPr lang="en-US" dirty="0"/>
          </a:p>
        </p:txBody>
      </p:sp>
      <p:sp>
        <p:nvSpPr>
          <p:cNvPr id="3" name="Content Placeholder 2"/>
          <p:cNvSpPr>
            <a:spLocks noGrp="1"/>
          </p:cNvSpPr>
          <p:nvPr>
            <p:ph idx="1"/>
          </p:nvPr>
        </p:nvSpPr>
        <p:spPr/>
        <p:txBody>
          <a:bodyPr>
            <a:normAutofit/>
          </a:bodyPr>
          <a:lstStyle/>
          <a:p>
            <a:pPr lvl="1"/>
            <a:r>
              <a:rPr lang="en-US" dirty="0" smtClean="0"/>
              <a:t>Data: Sorted array of item (light/decal) IDs per cell</a:t>
            </a:r>
          </a:p>
          <a:p>
            <a:pPr lvl="2"/>
            <a:r>
              <a:rPr lang="en-US" dirty="0" smtClean="0"/>
              <a:t>Same structure for lights</a:t>
            </a:r>
            <a:r>
              <a:rPr lang="en-US" dirty="0"/>
              <a:t> </a:t>
            </a:r>
            <a:r>
              <a:rPr lang="en-US" dirty="0" smtClean="0"/>
              <a:t>and decals processing</a:t>
            </a:r>
          </a:p>
          <a:p>
            <a:pPr lvl="2"/>
            <a:r>
              <a:rPr lang="en-US" dirty="0" smtClean="0"/>
              <a:t>Each thread potentially accessing a different node</a:t>
            </a:r>
          </a:p>
          <a:p>
            <a:pPr lvl="2"/>
            <a:r>
              <a:rPr lang="en-US" dirty="0" smtClean="0"/>
              <a:t>Each thread </a:t>
            </a:r>
            <a:r>
              <a:rPr lang="en-US" dirty="0"/>
              <a:t>independently iterating on </a:t>
            </a:r>
            <a:r>
              <a:rPr lang="en-US" dirty="0" smtClean="0"/>
              <a:t>those arrays</a:t>
            </a:r>
          </a:p>
          <a:p>
            <a:pPr lvl="1"/>
            <a:r>
              <a:rPr lang="en-US" dirty="0" smtClean="0"/>
              <a:t>Scalar loads: Serialize iteration</a:t>
            </a:r>
          </a:p>
          <a:p>
            <a:pPr lvl="2"/>
            <a:r>
              <a:rPr lang="en-US" dirty="0" smtClean="0"/>
              <a:t>Compute smallest item ID value across all threads</a:t>
            </a:r>
          </a:p>
          <a:p>
            <a:pPr lvl="3"/>
            <a:r>
              <a:rPr lang="en-US" dirty="0" smtClean="0"/>
              <a:t>ds_swizzle_b32 / </a:t>
            </a:r>
            <a:r>
              <a:rPr lang="en-US" dirty="0" err="1" smtClean="0"/>
              <a:t>minInvocationsNonUniformAMD</a:t>
            </a:r>
            <a:endParaRPr lang="en-US" dirty="0" smtClean="0"/>
          </a:p>
          <a:p>
            <a:pPr lvl="2"/>
            <a:r>
              <a:rPr lang="en-US" dirty="0" smtClean="0"/>
              <a:t>Process item for threads matching selected index</a:t>
            </a:r>
          </a:p>
          <a:p>
            <a:pPr lvl="3"/>
            <a:r>
              <a:rPr lang="en-US" dirty="0" smtClean="0"/>
              <a:t>Uniform index -&gt; scalar instructions</a:t>
            </a:r>
          </a:p>
          <a:p>
            <a:pPr lvl="3"/>
            <a:r>
              <a:rPr lang="en-US" dirty="0" smtClean="0"/>
              <a:t>Matching threads move to next index</a:t>
            </a:r>
          </a:p>
          <a:p>
            <a:pPr marL="400050" lvl="1" indent="0">
              <a:buNone/>
            </a:pPr>
            <a:endParaRPr lang="en-US" dirty="0" smtClean="0"/>
          </a:p>
          <a:p>
            <a:pPr lvl="1"/>
            <a:endParaRPr lang="en-US" dirty="0"/>
          </a:p>
        </p:txBody>
      </p:sp>
      <p:graphicFrame>
        <p:nvGraphicFramePr>
          <p:cNvPr id="4" name="Table 3"/>
          <p:cNvGraphicFramePr>
            <a:graphicFrameLocks noGrp="1"/>
          </p:cNvGraphicFramePr>
          <p:nvPr>
            <p:extLst/>
          </p:nvPr>
        </p:nvGraphicFramePr>
        <p:xfrm>
          <a:off x="7772400" y="3276600"/>
          <a:ext cx="3092260" cy="1112520"/>
        </p:xfrm>
        <a:graphic>
          <a:graphicData uri="http://schemas.openxmlformats.org/drawingml/2006/table">
            <a:tbl>
              <a:tblPr firstRow="1" bandRow="1">
                <a:tableStyleId>{D7AC3CCA-C797-4891-BE02-D94E43425B78}</a:tableStyleId>
              </a:tblPr>
              <a:tblGrid>
                <a:gridCol w="1056196"/>
                <a:gridCol w="509016"/>
                <a:gridCol w="509016"/>
                <a:gridCol w="509016"/>
                <a:gridCol w="509016"/>
              </a:tblGrid>
              <a:tr h="370840">
                <a:tc>
                  <a:txBody>
                    <a:bodyPr/>
                    <a:lstStyle/>
                    <a:p>
                      <a:pPr algn="ctr"/>
                      <a:r>
                        <a:rPr lang="en-US" b="1" dirty="0" smtClean="0"/>
                        <a:t>Thread X</a:t>
                      </a:r>
                      <a:endParaRPr lang="en-US" b="1" dirty="0"/>
                    </a:p>
                  </a:txBody>
                  <a:tcPr/>
                </a:tc>
                <a:tc>
                  <a:txBody>
                    <a:bodyPr/>
                    <a:lstStyle/>
                    <a:p>
                      <a:pPr algn="ctr"/>
                      <a:r>
                        <a:rPr lang="en-US" b="0" dirty="0" smtClean="0"/>
                        <a:t>A</a:t>
                      </a:r>
                      <a:endParaRPr lang="en-US" b="0" dirty="0"/>
                    </a:p>
                  </a:txBody>
                  <a:tcPr/>
                </a:tc>
                <a:tc>
                  <a:txBody>
                    <a:bodyPr/>
                    <a:lstStyle/>
                    <a:p>
                      <a:pPr algn="ctr"/>
                      <a:r>
                        <a:rPr lang="en-US" b="0" dirty="0" smtClean="0"/>
                        <a:t>B</a:t>
                      </a:r>
                      <a:endParaRPr lang="en-US" b="0" dirty="0"/>
                    </a:p>
                  </a:txBody>
                  <a:tcPr/>
                </a:tc>
                <a:tc>
                  <a:txBody>
                    <a:bodyPr/>
                    <a:lstStyle/>
                    <a:p>
                      <a:pPr algn="ctr"/>
                      <a:r>
                        <a:rPr lang="en-US" b="0" dirty="0" smtClean="0"/>
                        <a:t>D</a:t>
                      </a:r>
                      <a:endParaRPr lang="en-US" b="0" dirty="0"/>
                    </a:p>
                  </a:txBody>
                  <a:tcPr/>
                </a:tc>
                <a:tc>
                  <a:txBody>
                    <a:bodyPr/>
                    <a:lstStyle/>
                    <a:p>
                      <a:pPr algn="ct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Thread Y</a:t>
                      </a:r>
                    </a:p>
                  </a:txBody>
                  <a:tcPr/>
                </a:tc>
                <a:tc>
                  <a:txBody>
                    <a:bodyPr/>
                    <a:lstStyle/>
                    <a:p>
                      <a:pPr algn="ctr"/>
                      <a:r>
                        <a:rPr lang="en-US" dirty="0" smtClean="0"/>
                        <a:t>B</a:t>
                      </a:r>
                      <a:endParaRPr lang="en-US" dirty="0"/>
                    </a:p>
                  </a:txBody>
                  <a:tcPr/>
                </a:tc>
                <a:tc>
                  <a:txBody>
                    <a:bodyPr/>
                    <a:lstStyle/>
                    <a:p>
                      <a:pPr algn="ctr"/>
                      <a:r>
                        <a:rPr lang="en-US" dirty="0" smtClean="0"/>
                        <a:t>C</a:t>
                      </a:r>
                      <a:endParaRPr lang="en-US" dirty="0"/>
                    </a:p>
                  </a:txBody>
                  <a:tcPr/>
                </a:tc>
                <a:tc>
                  <a:txBody>
                    <a:bodyPr/>
                    <a:lstStyle/>
                    <a:p>
                      <a:pPr algn="ctr"/>
                      <a:r>
                        <a:rPr lang="en-US" dirty="0" smtClean="0"/>
                        <a:t>E</a:t>
                      </a:r>
                      <a:endParaRPr lang="en-US" dirty="0"/>
                    </a:p>
                  </a:txBody>
                  <a:tcPr/>
                </a:tc>
                <a:tc>
                  <a:txBody>
                    <a:bodyPr/>
                    <a:lstStyle/>
                    <a:p>
                      <a:pPr algn="ct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Thread Z</a:t>
                      </a:r>
                    </a:p>
                  </a:txBody>
                  <a:tcPr/>
                </a:tc>
                <a:tc>
                  <a:txBody>
                    <a:bodyPr/>
                    <a:lstStyle/>
                    <a:p>
                      <a:pPr algn="ctr"/>
                      <a:r>
                        <a:rPr lang="en-US" dirty="0" smtClean="0"/>
                        <a:t>A</a:t>
                      </a:r>
                      <a:endParaRPr lang="en-US" dirty="0"/>
                    </a:p>
                  </a:txBody>
                  <a:tcPr/>
                </a:tc>
                <a:tc>
                  <a:txBody>
                    <a:bodyPr/>
                    <a:lstStyle/>
                    <a:p>
                      <a:pPr algn="ctr"/>
                      <a:r>
                        <a:rPr lang="en-US" dirty="0" smtClean="0"/>
                        <a:t>C</a:t>
                      </a:r>
                      <a:endParaRPr lang="en-US" dirty="0"/>
                    </a:p>
                  </a:txBody>
                  <a:tcPr/>
                </a:tc>
                <a:tc>
                  <a:txBody>
                    <a:bodyPr/>
                    <a:lstStyle/>
                    <a:p>
                      <a:pPr algn="ctr"/>
                      <a:r>
                        <a:rPr lang="en-US" dirty="0" smtClean="0"/>
                        <a:t>D</a:t>
                      </a:r>
                      <a:endParaRPr lang="en-US" dirty="0"/>
                    </a:p>
                  </a:txBody>
                  <a:tcPr/>
                </a:tc>
                <a:tc>
                  <a:txBody>
                    <a:bodyPr/>
                    <a:lstStyle/>
                    <a:p>
                      <a:pPr algn="ctr"/>
                      <a:r>
                        <a:rPr lang="en-US" dirty="0" smtClean="0"/>
                        <a:t>E</a:t>
                      </a:r>
                      <a:endParaRPr lang="en-US" dirty="0"/>
                    </a:p>
                  </a:txBody>
                  <a:tcPr/>
                </a:tc>
              </a:tr>
            </a:tbl>
          </a:graphicData>
        </a:graphic>
      </p:graphicFrame>
      <p:sp>
        <p:nvSpPr>
          <p:cNvPr id="5" name="TextBox 4"/>
          <p:cNvSpPr txBox="1"/>
          <p:nvPr/>
        </p:nvSpPr>
        <p:spPr>
          <a:xfrm>
            <a:off x="8465090" y="2814935"/>
            <a:ext cx="1706880" cy="461665"/>
          </a:xfrm>
          <a:prstGeom prst="rect">
            <a:avLst/>
          </a:prstGeom>
          <a:noFill/>
        </p:spPr>
        <p:txBody>
          <a:bodyPr wrap="square" rtlCol="0">
            <a:spAutoFit/>
          </a:bodyPr>
          <a:lstStyle/>
          <a:p>
            <a:pPr algn="ctr"/>
            <a:r>
              <a:rPr lang="en-US" sz="2400" dirty="0" smtClean="0">
                <a:solidFill>
                  <a:schemeClr val="bg1"/>
                </a:solidFill>
                <a:latin typeface="Calibri Light" panose="020F0302020204030204" pitchFamily="34" charset="0"/>
              </a:rPr>
              <a:t>Divergent</a:t>
            </a:r>
            <a:endParaRPr lang="en-US" sz="2400" dirty="0">
              <a:solidFill>
                <a:schemeClr val="bg1"/>
              </a:solidFill>
              <a:latin typeface="Calibri Light" panose="020F0302020204030204" pitchFamily="34" charset="0"/>
            </a:endParaRPr>
          </a:p>
        </p:txBody>
      </p:sp>
      <p:sp>
        <p:nvSpPr>
          <p:cNvPr id="6" name="TextBox 5"/>
          <p:cNvSpPr txBox="1"/>
          <p:nvPr/>
        </p:nvSpPr>
        <p:spPr>
          <a:xfrm>
            <a:off x="8465090" y="5104088"/>
            <a:ext cx="1706880" cy="461665"/>
          </a:xfrm>
          <a:prstGeom prst="rect">
            <a:avLst/>
          </a:prstGeom>
          <a:noFill/>
        </p:spPr>
        <p:txBody>
          <a:bodyPr wrap="square" rtlCol="0">
            <a:spAutoFit/>
          </a:bodyPr>
          <a:lstStyle/>
          <a:p>
            <a:pPr algn="ctr"/>
            <a:r>
              <a:rPr lang="en-US" sz="2400" dirty="0" smtClean="0">
                <a:solidFill>
                  <a:schemeClr val="bg1"/>
                </a:solidFill>
                <a:latin typeface="Calibri Light" panose="020F0302020204030204" pitchFamily="34" charset="0"/>
              </a:rPr>
              <a:t>Serial</a:t>
            </a:r>
            <a:endParaRPr lang="en-US" sz="2400" dirty="0">
              <a:solidFill>
                <a:schemeClr val="bg1"/>
              </a:solidFill>
              <a:latin typeface="Calibri Light" panose="020F0302020204030204" pitchFamily="34" charset="0"/>
            </a:endParaRPr>
          </a:p>
        </p:txBody>
      </p:sp>
      <p:sp>
        <p:nvSpPr>
          <p:cNvPr id="7" name="Down Arrow 6"/>
          <p:cNvSpPr/>
          <p:nvPr/>
        </p:nvSpPr>
        <p:spPr>
          <a:xfrm>
            <a:off x="8861330" y="4491333"/>
            <a:ext cx="914400" cy="612755"/>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graphicFrame>
        <p:nvGraphicFramePr>
          <p:cNvPr id="8" name="Table 7"/>
          <p:cNvGraphicFramePr>
            <a:graphicFrameLocks noGrp="1"/>
          </p:cNvGraphicFramePr>
          <p:nvPr>
            <p:extLst/>
          </p:nvPr>
        </p:nvGraphicFramePr>
        <p:xfrm>
          <a:off x="7772400" y="5565753"/>
          <a:ext cx="3092260" cy="370840"/>
        </p:xfrm>
        <a:graphic>
          <a:graphicData uri="http://schemas.openxmlformats.org/drawingml/2006/table">
            <a:tbl>
              <a:tblPr firstRow="1" bandRow="1">
                <a:tableStyleId>{D7AC3CCA-C797-4891-BE02-D94E43425B78}</a:tableStyleId>
              </a:tblPr>
              <a:tblGrid>
                <a:gridCol w="906910"/>
                <a:gridCol w="437070"/>
                <a:gridCol w="437070"/>
                <a:gridCol w="437070"/>
                <a:gridCol w="437070"/>
                <a:gridCol w="437070"/>
              </a:tblGrid>
              <a:tr h="370840">
                <a:tc>
                  <a:txBody>
                    <a:bodyPr/>
                    <a:lstStyle/>
                    <a:p>
                      <a:pPr algn="ctr"/>
                      <a:r>
                        <a:rPr lang="en-US" b="1" dirty="0" smtClean="0"/>
                        <a:t>Scalar</a:t>
                      </a:r>
                      <a:endParaRPr lang="en-US" b="1" dirty="0"/>
                    </a:p>
                  </a:txBody>
                  <a:tcPr/>
                </a:tc>
                <a:tc>
                  <a:txBody>
                    <a:bodyPr/>
                    <a:lstStyle/>
                    <a:p>
                      <a:pPr algn="ctr"/>
                      <a:r>
                        <a:rPr lang="en-US" b="0" dirty="0" smtClean="0"/>
                        <a:t>A</a:t>
                      </a:r>
                      <a:endParaRPr lang="en-US" b="0" dirty="0"/>
                    </a:p>
                  </a:txBody>
                  <a:tcPr/>
                </a:tc>
                <a:tc>
                  <a:txBody>
                    <a:bodyPr/>
                    <a:lstStyle/>
                    <a:p>
                      <a:pPr algn="ctr"/>
                      <a:r>
                        <a:rPr lang="en-US" b="0" dirty="0" smtClean="0"/>
                        <a:t>B</a:t>
                      </a:r>
                      <a:endParaRPr lang="en-US" b="0" dirty="0"/>
                    </a:p>
                  </a:txBody>
                  <a:tcPr/>
                </a:tc>
                <a:tc>
                  <a:txBody>
                    <a:bodyPr/>
                    <a:lstStyle/>
                    <a:p>
                      <a:pPr algn="ctr"/>
                      <a:r>
                        <a:rPr lang="en-US" b="0" dirty="0" smtClean="0"/>
                        <a:t>C</a:t>
                      </a:r>
                      <a:endParaRPr lang="en-US" b="0" dirty="0"/>
                    </a:p>
                  </a:txBody>
                  <a:tcPr/>
                </a:tc>
                <a:tc>
                  <a:txBody>
                    <a:bodyPr/>
                    <a:lstStyle/>
                    <a:p>
                      <a:pPr algn="ctr"/>
                      <a:r>
                        <a:rPr lang="en-US" b="0" dirty="0" smtClean="0"/>
                        <a:t>D</a:t>
                      </a:r>
                      <a:endParaRPr lang="en-US" b="0" dirty="0"/>
                    </a:p>
                  </a:txBody>
                  <a:tcPr/>
                </a:tc>
                <a:tc>
                  <a:txBody>
                    <a:bodyPr/>
                    <a:lstStyle/>
                    <a:p>
                      <a:pPr algn="ctr"/>
                      <a:r>
                        <a:rPr lang="en-US" b="0" dirty="0" smtClean="0"/>
                        <a:t>E</a:t>
                      </a:r>
                      <a:endParaRPr lang="en-US" b="0" dirty="0"/>
                    </a:p>
                  </a:txBody>
                  <a:tcPr/>
                </a:tc>
              </a:tr>
            </a:tbl>
          </a:graphicData>
        </a:graphic>
      </p:graphicFrame>
    </p:spTree>
    <p:extLst>
      <p:ext uri="{BB962C8B-B14F-4D97-AF65-F5344CB8AC3E}">
        <p14:creationId xmlns:p14="http://schemas.microsoft.com/office/powerpoint/2010/main" val="414413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Paths</a:t>
            </a:r>
            <a:endParaRPr lang="en-US" dirty="0"/>
          </a:p>
        </p:txBody>
      </p:sp>
      <p:sp>
        <p:nvSpPr>
          <p:cNvPr id="3" name="Content Placeholder 2"/>
          <p:cNvSpPr>
            <a:spLocks noGrp="1"/>
          </p:cNvSpPr>
          <p:nvPr>
            <p:ph idx="1"/>
          </p:nvPr>
        </p:nvSpPr>
        <p:spPr/>
        <p:txBody>
          <a:bodyPr>
            <a:normAutofit lnSpcReduction="10000"/>
          </a:bodyPr>
          <a:lstStyle/>
          <a:p>
            <a:pPr lvl="1"/>
            <a:r>
              <a:rPr lang="en-US" dirty="0" smtClean="0"/>
              <a:t>Fast path if touching only one cel</a:t>
            </a:r>
            <a:r>
              <a:rPr lang="en-US" dirty="0"/>
              <a:t>l </a:t>
            </a:r>
            <a:r>
              <a:rPr lang="en-US" baseline="-25000" dirty="0"/>
              <a:t>[</a:t>
            </a:r>
            <a:r>
              <a:rPr lang="en-US" baseline="-25000" dirty="0" smtClean="0"/>
              <a:t>Fuller15]</a:t>
            </a:r>
          </a:p>
          <a:p>
            <a:pPr lvl="2"/>
            <a:r>
              <a:rPr lang="en-US" dirty="0" smtClean="0"/>
              <a:t>Avoid computing smallest item ID, not cheap on GCN 1 &amp; 2</a:t>
            </a:r>
          </a:p>
          <a:p>
            <a:pPr lvl="2"/>
            <a:r>
              <a:rPr lang="en-US" dirty="0" smtClean="0"/>
              <a:t>Some additional (minor) scalar fetches and operations</a:t>
            </a:r>
          </a:p>
          <a:p>
            <a:pPr lvl="1"/>
            <a:r>
              <a:rPr lang="en-US" dirty="0" smtClean="0"/>
              <a:t>Serialization assumes locality between threads</a:t>
            </a:r>
          </a:p>
          <a:p>
            <a:pPr lvl="2"/>
            <a:r>
              <a:rPr lang="en-US" dirty="0" smtClean="0"/>
              <a:t>Can be significantly slower if touching too many cells</a:t>
            </a:r>
          </a:p>
          <a:p>
            <a:pPr lvl="2"/>
            <a:r>
              <a:rPr lang="en-US" dirty="0" smtClean="0"/>
              <a:t>Disabled for particle lighting atlas generation</a:t>
            </a:r>
          </a:p>
          <a:p>
            <a:pPr lvl="1"/>
            <a:r>
              <a:rPr lang="en-US" dirty="0" smtClean="0"/>
              <a:t>Opaque render pass, PS4 @ 1080p</a:t>
            </a:r>
          </a:p>
          <a:p>
            <a:pPr lvl="2"/>
            <a:r>
              <a:rPr lang="en-US" dirty="0" smtClean="0"/>
              <a:t>Default: 8.9ms</a:t>
            </a:r>
          </a:p>
          <a:p>
            <a:pPr lvl="2"/>
            <a:r>
              <a:rPr lang="en-US" dirty="0" smtClean="0"/>
              <a:t>Serialized iteration only: 6.7ms</a:t>
            </a:r>
          </a:p>
          <a:p>
            <a:pPr lvl="2"/>
            <a:r>
              <a:rPr lang="en-US" dirty="0" smtClean="0"/>
              <a:t>Single cell fast path only: 7.2ms</a:t>
            </a:r>
          </a:p>
          <a:p>
            <a:pPr lvl="2"/>
            <a:r>
              <a:rPr lang="en-US" dirty="0" smtClean="0"/>
              <a:t>Serialized iteration + fast path : 6.2ms </a:t>
            </a:r>
            <a:endParaRPr lang="en-US" dirty="0"/>
          </a:p>
        </p:txBody>
      </p:sp>
    </p:spTree>
    <p:extLst>
      <p:ext uri="{BB962C8B-B14F-4D97-AF65-F5344CB8AC3E}">
        <p14:creationId xmlns:p14="http://schemas.microsoft.com/office/powerpoint/2010/main" val="393361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Resolution Scaling</a:t>
            </a:r>
            <a:endParaRPr lang="en-US" dirty="0"/>
          </a:p>
        </p:txBody>
      </p:sp>
      <p:sp>
        <p:nvSpPr>
          <p:cNvPr id="3" name="Content Placeholder 2"/>
          <p:cNvSpPr>
            <a:spLocks noGrp="1"/>
          </p:cNvSpPr>
          <p:nvPr>
            <p:ph idx="1"/>
          </p:nvPr>
        </p:nvSpPr>
        <p:spPr/>
        <p:txBody>
          <a:bodyPr>
            <a:normAutofit/>
          </a:bodyPr>
          <a:lstStyle/>
          <a:p>
            <a:pPr lvl="1"/>
            <a:r>
              <a:rPr lang="en-US" dirty="0" smtClean="0"/>
              <a:t>Adapt resolution based on GPU load</a:t>
            </a:r>
          </a:p>
          <a:p>
            <a:pPr lvl="2"/>
            <a:r>
              <a:rPr lang="en-US" dirty="0" smtClean="0"/>
              <a:t>Mostly 100% on PS4, more aggressive scaling on Xbox</a:t>
            </a:r>
          </a:p>
          <a:p>
            <a:pPr lvl="1"/>
            <a:r>
              <a:rPr lang="en-US" dirty="0" smtClean="0"/>
              <a:t>Render in same target, adjust viewport size</a:t>
            </a:r>
          </a:p>
          <a:p>
            <a:pPr lvl="2"/>
            <a:r>
              <a:rPr lang="en-US" dirty="0" smtClean="0"/>
              <a:t>Intrusive: requires extra </a:t>
            </a:r>
            <a:r>
              <a:rPr lang="en-US" dirty="0" err="1" smtClean="0"/>
              <a:t>shader</a:t>
            </a:r>
            <a:r>
              <a:rPr lang="en-US" dirty="0" smtClean="0"/>
              <a:t> code</a:t>
            </a:r>
          </a:p>
          <a:p>
            <a:pPr lvl="2"/>
            <a:r>
              <a:rPr lang="en-US" dirty="0" smtClean="0"/>
              <a:t>Only option on OpenGL</a:t>
            </a:r>
          </a:p>
          <a:p>
            <a:pPr lvl="1"/>
            <a:r>
              <a:rPr lang="en-US" dirty="0" smtClean="0"/>
              <a:t>Future: alias multiple render targets</a:t>
            </a:r>
          </a:p>
          <a:p>
            <a:pPr lvl="2"/>
            <a:r>
              <a:rPr lang="en-US" dirty="0" smtClean="0"/>
              <a:t>Possible on consoles and </a:t>
            </a:r>
            <a:r>
              <a:rPr lang="en-US" dirty="0" err="1" smtClean="0"/>
              <a:t>Vulkan</a:t>
            </a:r>
            <a:endParaRPr lang="en-US" dirty="0" smtClean="0"/>
          </a:p>
          <a:p>
            <a:pPr lvl="1"/>
            <a:r>
              <a:rPr lang="en-US" dirty="0" smtClean="0"/>
              <a:t>TAA can accumulate samples from different resolutions</a:t>
            </a:r>
          </a:p>
          <a:p>
            <a:pPr lvl="1"/>
            <a:r>
              <a:rPr lang="en-US" dirty="0" err="1" smtClean="0"/>
              <a:t>Upsample</a:t>
            </a:r>
            <a:r>
              <a:rPr lang="en-US" dirty="0" smtClean="0"/>
              <a:t> in </a:t>
            </a:r>
            <a:r>
              <a:rPr lang="en-US" dirty="0" err="1" smtClean="0"/>
              <a:t>async</a:t>
            </a:r>
            <a:r>
              <a:rPr lang="en-US" dirty="0" smtClean="0"/>
              <a:t> compute</a:t>
            </a:r>
            <a:endParaRPr lang="en-US" dirty="0"/>
          </a:p>
        </p:txBody>
      </p:sp>
    </p:spTree>
    <p:extLst>
      <p:ext uri="{BB962C8B-B14F-4D97-AF65-F5344CB8AC3E}">
        <p14:creationId xmlns:p14="http://schemas.microsoft.com/office/powerpoint/2010/main" val="411917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Async</a:t>
            </a:r>
            <a:r>
              <a:rPr lang="en-US" dirty="0" smtClean="0"/>
              <a:t> Post Processing</a:t>
            </a:r>
            <a:endParaRPr lang="en-US" dirty="0"/>
          </a:p>
        </p:txBody>
      </p:sp>
      <p:sp>
        <p:nvSpPr>
          <p:cNvPr id="3" name="Content Placeholder 2"/>
          <p:cNvSpPr>
            <a:spLocks noGrp="1"/>
          </p:cNvSpPr>
          <p:nvPr>
            <p:ph idx="1"/>
          </p:nvPr>
        </p:nvSpPr>
        <p:spPr/>
        <p:txBody>
          <a:bodyPr>
            <a:normAutofit/>
          </a:bodyPr>
          <a:lstStyle/>
          <a:p>
            <a:pPr lvl="1"/>
            <a:r>
              <a:rPr lang="en-US" dirty="0" smtClean="0"/>
              <a:t>Shadow &amp; depth passes barely use compute units</a:t>
            </a:r>
          </a:p>
          <a:p>
            <a:pPr lvl="2"/>
            <a:r>
              <a:rPr lang="en-US" dirty="0" smtClean="0"/>
              <a:t>Fixed graphics pipeline heavy</a:t>
            </a:r>
          </a:p>
          <a:p>
            <a:pPr lvl="1"/>
            <a:r>
              <a:rPr lang="en-US" dirty="0" smtClean="0"/>
              <a:t>Opaque pass not 100% busy either</a:t>
            </a:r>
          </a:p>
          <a:p>
            <a:pPr lvl="1"/>
            <a:r>
              <a:rPr lang="en-US" dirty="0" smtClean="0"/>
              <a:t>Overlap them with post processing</a:t>
            </a:r>
          </a:p>
          <a:p>
            <a:pPr lvl="2"/>
            <a:r>
              <a:rPr lang="en-US" dirty="0" smtClean="0"/>
              <a:t>Render GUI in </a:t>
            </a:r>
            <a:r>
              <a:rPr lang="en-US" dirty="0" err="1" smtClean="0"/>
              <a:t>premultiplied</a:t>
            </a:r>
            <a:r>
              <a:rPr lang="en-US" dirty="0" smtClean="0"/>
              <a:t> alpha buffer on GFX queue</a:t>
            </a:r>
          </a:p>
          <a:p>
            <a:pPr lvl="2"/>
            <a:r>
              <a:rPr lang="en-US" dirty="0" smtClean="0"/>
              <a:t>Post process / AA / </a:t>
            </a:r>
            <a:r>
              <a:rPr lang="en-US" dirty="0" err="1" smtClean="0"/>
              <a:t>upsample</a:t>
            </a:r>
            <a:r>
              <a:rPr lang="en-US" dirty="0" smtClean="0"/>
              <a:t> / compose UI on compute queue</a:t>
            </a:r>
          </a:p>
          <a:p>
            <a:pPr lvl="2"/>
            <a:r>
              <a:rPr lang="en-US" dirty="0" smtClean="0"/>
              <a:t>Overlap with shadows / depth / opaque of frame N+1</a:t>
            </a:r>
          </a:p>
          <a:p>
            <a:pPr lvl="2"/>
            <a:r>
              <a:rPr lang="en-US" dirty="0" smtClean="0"/>
              <a:t>Present from compute queue if available</a:t>
            </a:r>
          </a:p>
          <a:p>
            <a:pPr lvl="3"/>
            <a:r>
              <a:rPr lang="en-US" dirty="0" smtClean="0"/>
              <a:t>Potentially lower latency</a:t>
            </a:r>
          </a:p>
          <a:p>
            <a:pPr marL="457200" lvl="1" indent="0">
              <a:buNone/>
            </a:pPr>
            <a:endParaRPr lang="en-US" dirty="0" smtClean="0"/>
          </a:p>
          <a:p>
            <a:pPr lvl="2"/>
            <a:endParaRPr lang="en-US" dirty="0" smtClean="0"/>
          </a:p>
          <a:p>
            <a:pPr marL="914400" lvl="2" indent="0">
              <a:buNone/>
            </a:pPr>
            <a:endParaRPr lang="en-US" dirty="0" smtClean="0"/>
          </a:p>
        </p:txBody>
      </p:sp>
    </p:spTree>
    <p:extLst>
      <p:ext uri="{BB962C8B-B14F-4D97-AF65-F5344CB8AC3E}">
        <p14:creationId xmlns:p14="http://schemas.microsoft.com/office/powerpoint/2010/main" val="369237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GCN Wave Limits Tuning</a:t>
            </a:r>
            <a:endParaRPr lang="en-US" dirty="0"/>
          </a:p>
        </p:txBody>
      </p:sp>
      <p:sp>
        <p:nvSpPr>
          <p:cNvPr id="3" name="Content Placeholder 2"/>
          <p:cNvSpPr>
            <a:spLocks noGrp="1"/>
          </p:cNvSpPr>
          <p:nvPr>
            <p:ph idx="1"/>
          </p:nvPr>
        </p:nvSpPr>
        <p:spPr/>
        <p:txBody>
          <a:bodyPr/>
          <a:lstStyle/>
          <a:p>
            <a:pPr lvl="1"/>
            <a:r>
              <a:rPr lang="en-US" dirty="0" smtClean="0"/>
              <a:t>Setup different limits for each pass</a:t>
            </a:r>
          </a:p>
          <a:p>
            <a:pPr lvl="2"/>
            <a:r>
              <a:rPr lang="en-US" dirty="0" smtClean="0"/>
              <a:t>Disable late </a:t>
            </a:r>
            <a:r>
              <a:rPr lang="en-US" dirty="0" err="1" smtClean="0"/>
              <a:t>alloc</a:t>
            </a:r>
            <a:r>
              <a:rPr lang="en-US" dirty="0" smtClean="0"/>
              <a:t> for high pixel/triangle ratio</a:t>
            </a:r>
          </a:p>
          <a:p>
            <a:pPr lvl="1"/>
            <a:r>
              <a:rPr lang="en-US" dirty="0" smtClean="0"/>
              <a:t>Restrict allocation for </a:t>
            </a:r>
            <a:r>
              <a:rPr lang="en-US" dirty="0" err="1" smtClean="0"/>
              <a:t>async</a:t>
            </a:r>
            <a:r>
              <a:rPr lang="en-US" dirty="0" smtClean="0"/>
              <a:t> compute</a:t>
            </a:r>
          </a:p>
          <a:p>
            <a:pPr lvl="2"/>
            <a:r>
              <a:rPr lang="en-US" dirty="0" smtClean="0"/>
              <a:t>Avoid stealing all compute units</a:t>
            </a:r>
          </a:p>
          <a:p>
            <a:pPr lvl="2"/>
            <a:r>
              <a:rPr lang="en-US" dirty="0" smtClean="0"/>
              <a:t>Mitigate cache thrashing</a:t>
            </a:r>
          </a:p>
          <a:p>
            <a:pPr lvl="1"/>
            <a:r>
              <a:rPr lang="en-US" dirty="0" smtClean="0"/>
              <a:t>Worth fine tweaking before shipping</a:t>
            </a:r>
          </a:p>
          <a:p>
            <a:pPr lvl="2"/>
            <a:r>
              <a:rPr lang="en-US" dirty="0" smtClean="0"/>
              <a:t>Saved up to 1.5ms in some scenes in DOOM!</a:t>
            </a:r>
          </a:p>
          <a:p>
            <a:pPr lvl="2"/>
            <a:endParaRPr lang="en-US" dirty="0"/>
          </a:p>
        </p:txBody>
      </p:sp>
    </p:spTree>
    <p:extLst>
      <p:ext uri="{BB962C8B-B14F-4D97-AF65-F5344CB8AC3E}">
        <p14:creationId xmlns:p14="http://schemas.microsoft.com/office/powerpoint/2010/main" val="32524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GCN Register Usage</a:t>
            </a:r>
            <a:endParaRPr lang="en-US" dirty="0"/>
          </a:p>
        </p:txBody>
      </p:sp>
      <p:sp>
        <p:nvSpPr>
          <p:cNvPr id="3" name="Content Placeholder 2"/>
          <p:cNvSpPr>
            <a:spLocks noGrp="1"/>
          </p:cNvSpPr>
          <p:nvPr>
            <p:ph idx="1"/>
          </p:nvPr>
        </p:nvSpPr>
        <p:spPr/>
        <p:txBody>
          <a:bodyPr/>
          <a:lstStyle/>
          <a:p>
            <a:pPr lvl="1"/>
            <a:r>
              <a:rPr lang="en-US" dirty="0" smtClean="0"/>
              <a:t>Think globally about register and LDS allocation</a:t>
            </a:r>
          </a:p>
          <a:p>
            <a:pPr lvl="2"/>
            <a:r>
              <a:rPr lang="en-US" dirty="0" smtClean="0"/>
              <a:t>Do not always aim for divisors of 256</a:t>
            </a:r>
          </a:p>
          <a:p>
            <a:pPr lvl="2"/>
            <a:r>
              <a:rPr lang="en-US" dirty="0" smtClean="0"/>
              <a:t>Bear in mind concurrent vertex / </a:t>
            </a:r>
            <a:r>
              <a:rPr lang="en-US" dirty="0" err="1" smtClean="0"/>
              <a:t>async</a:t>
            </a:r>
            <a:r>
              <a:rPr lang="en-US" dirty="0" smtClean="0"/>
              <a:t> compute </a:t>
            </a:r>
            <a:r>
              <a:rPr lang="en-US" dirty="0" err="1" smtClean="0"/>
              <a:t>shaders</a:t>
            </a:r>
            <a:endParaRPr lang="en-US" dirty="0" smtClean="0"/>
          </a:p>
          <a:p>
            <a:pPr lvl="1"/>
            <a:r>
              <a:rPr lang="en-US" dirty="0" smtClean="0"/>
              <a:t>Fine tweaking to find sweet spot</a:t>
            </a:r>
          </a:p>
          <a:p>
            <a:pPr lvl="1"/>
            <a:r>
              <a:rPr lang="en-US" dirty="0" smtClean="0"/>
              <a:t>Example: DOOM opaque pass</a:t>
            </a:r>
          </a:p>
          <a:p>
            <a:pPr lvl="2"/>
            <a:r>
              <a:rPr lang="en-US" dirty="0" smtClean="0"/>
              <a:t>GFX queue: 56 VGPRs for PS, 24 for VS</a:t>
            </a:r>
          </a:p>
          <a:p>
            <a:pPr lvl="2"/>
            <a:r>
              <a:rPr lang="en-US" dirty="0" smtClean="0"/>
              <a:t>Compute queue: 32 VGPRs for </a:t>
            </a:r>
            <a:r>
              <a:rPr lang="en-US" dirty="0" err="1" smtClean="0"/>
              <a:t>upsample</a:t>
            </a:r>
            <a:r>
              <a:rPr lang="en-US" dirty="0" smtClean="0"/>
              <a:t> CS</a:t>
            </a:r>
          </a:p>
          <a:p>
            <a:pPr lvl="2"/>
            <a:r>
              <a:rPr lang="en-US" dirty="0" smtClean="0"/>
              <a:t>4PS + 1CS/VS or 3PS + 2CS + 1VS</a:t>
            </a:r>
          </a:p>
          <a:p>
            <a:pPr lvl="2"/>
            <a:r>
              <a:rPr lang="en-US" dirty="0" smtClean="0"/>
              <a:t>Saves 0.7ms compared to a 64 VGPRs version</a:t>
            </a:r>
            <a:endParaRPr lang="en-US" dirty="0"/>
          </a:p>
        </p:txBody>
      </p:sp>
    </p:spTree>
    <p:extLst>
      <p:ext uri="{BB962C8B-B14F-4D97-AF65-F5344CB8AC3E}">
        <p14:creationId xmlns:p14="http://schemas.microsoft.com/office/powerpoint/2010/main" val="22180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32" r="588"/>
          <a:stretch/>
        </p:blipFill>
        <p:spPr>
          <a:xfrm>
            <a:off x="0" y="0"/>
            <a:ext cx="12192000" cy="6858000"/>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3213" r="3631"/>
          <a:stretch/>
        </p:blipFill>
        <p:spPr>
          <a:xfrm>
            <a:off x="0" y="0"/>
            <a:ext cx="12192000" cy="6885657"/>
          </a:xfr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5713"/>
          <a:stretch/>
        </p:blipFill>
        <p:spPr>
          <a:xfrm>
            <a:off x="0" y="0"/>
            <a:ext cx="12216460" cy="693420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5713"/>
          <a:stretch/>
        </p:blipFill>
        <p:spPr>
          <a:xfrm>
            <a:off x="-3" y="0"/>
            <a:ext cx="12192003" cy="692031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r="5882"/>
          <a:stretch/>
        </p:blipFill>
        <p:spPr>
          <a:xfrm>
            <a:off x="0" y="0"/>
            <a:ext cx="12236222" cy="693420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r="5930"/>
          <a:stretch/>
        </p:blipFill>
        <p:spPr>
          <a:xfrm>
            <a:off x="0" y="-28360"/>
            <a:ext cx="12263595" cy="6977035"/>
          </a:xfrm>
          <a:prstGeom prst="rect">
            <a:avLst/>
          </a:prstGeom>
        </p:spPr>
      </p:pic>
    </p:spTree>
    <p:extLst>
      <p:ext uri="{BB962C8B-B14F-4D97-AF65-F5344CB8AC3E}">
        <p14:creationId xmlns:p14="http://schemas.microsoft.com/office/powerpoint/2010/main" val="1988276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a:t>
            </a:r>
            <a:endParaRPr lang="en-US" dirty="0"/>
          </a:p>
        </p:txBody>
      </p:sp>
      <p:sp>
        <p:nvSpPr>
          <p:cNvPr id="3" name="Content Placeholder 2"/>
          <p:cNvSpPr>
            <a:spLocks noGrp="1"/>
          </p:cNvSpPr>
          <p:nvPr>
            <p:ph idx="1"/>
          </p:nvPr>
        </p:nvSpPr>
        <p:spPr>
          <a:xfrm>
            <a:off x="0" y="1371600"/>
            <a:ext cx="12192000" cy="4871846"/>
          </a:xfrm>
        </p:spPr>
        <p:txBody>
          <a:bodyPr>
            <a:normAutofit/>
          </a:bodyPr>
          <a:lstStyle/>
          <a:p>
            <a:pPr lvl="1"/>
            <a:r>
              <a:rPr lang="en-US" dirty="0" smtClean="0"/>
              <a:t>Decoupling frequency of costs = Profit</a:t>
            </a:r>
          </a:p>
          <a:p>
            <a:pPr lvl="1"/>
            <a:r>
              <a:rPr lang="en-US" dirty="0" smtClean="0"/>
              <a:t>Improve</a:t>
            </a:r>
          </a:p>
          <a:p>
            <a:pPr lvl="2"/>
            <a:r>
              <a:rPr lang="en-US" dirty="0" smtClean="0"/>
              <a:t>Texture quality</a:t>
            </a:r>
          </a:p>
          <a:p>
            <a:pPr lvl="2"/>
            <a:r>
              <a:rPr lang="en-US" dirty="0" smtClean="0"/>
              <a:t>Global illumination</a:t>
            </a:r>
          </a:p>
          <a:p>
            <a:pPr lvl="2"/>
            <a:r>
              <a:rPr lang="en-US" dirty="0" smtClean="0"/>
              <a:t>Overall detail</a:t>
            </a:r>
          </a:p>
          <a:p>
            <a:pPr lvl="2"/>
            <a:r>
              <a:rPr lang="en-US" dirty="0" smtClean="0"/>
              <a:t>Workflows</a:t>
            </a:r>
          </a:p>
          <a:p>
            <a:pPr lvl="2"/>
            <a:r>
              <a:rPr lang="en-US" dirty="0" err="1" smtClean="0"/>
              <a:t>etc</a:t>
            </a:r>
            <a:endParaRPr lang="en-US" dirty="0" smtClean="0"/>
          </a:p>
          <a:p>
            <a:pPr marL="400050" lvl="1" indent="0">
              <a:buNone/>
            </a:pPr>
            <a:endParaRPr lang="en-US" dirty="0" smtClean="0"/>
          </a:p>
          <a:p>
            <a:pPr lvl="1"/>
            <a:endParaRPr lang="en-US" dirty="0" smtClean="0"/>
          </a:p>
        </p:txBody>
      </p:sp>
    </p:spTree>
    <p:extLst>
      <p:ext uri="{BB962C8B-B14F-4D97-AF65-F5344CB8AC3E}">
        <p14:creationId xmlns:p14="http://schemas.microsoft.com/office/powerpoint/2010/main" val="1386187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Structure for Lighting &amp; Shading</a:t>
            </a:r>
            <a:endParaRPr lang="en-US" dirty="0"/>
          </a:p>
        </p:txBody>
      </p:sp>
      <p:sp>
        <p:nvSpPr>
          <p:cNvPr id="5" name="Content Placeholder 4"/>
          <p:cNvSpPr>
            <a:spLocks noGrp="1"/>
          </p:cNvSpPr>
          <p:nvPr>
            <p:ph idx="1"/>
          </p:nvPr>
        </p:nvSpPr>
        <p:spPr/>
        <p:txBody>
          <a:bodyPr>
            <a:normAutofit/>
          </a:bodyPr>
          <a:lstStyle/>
          <a:p>
            <a:pPr lvl="1"/>
            <a:endParaRPr lang="en-US" dirty="0" smtClean="0">
              <a:latin typeface="Calibri Light" panose="020F0302020204030204" pitchFamily="34" charset="0"/>
            </a:endParaRPr>
          </a:p>
          <a:p>
            <a:pPr lvl="1"/>
            <a:r>
              <a:rPr lang="en-US" dirty="0" smtClean="0">
                <a:latin typeface="Calibri Light" panose="020F0302020204030204" pitchFamily="34" charset="0"/>
              </a:rPr>
              <a:t>A derivation from</a:t>
            </a:r>
          </a:p>
          <a:p>
            <a:pPr lvl="2"/>
            <a:r>
              <a:rPr lang="en-US" dirty="0" smtClean="0">
                <a:latin typeface="Calibri Light" panose="020F0302020204030204" pitchFamily="34" charset="0"/>
              </a:rPr>
              <a:t>“Clustered Deferred and Forward Shading” </a:t>
            </a:r>
            <a:r>
              <a:rPr lang="en-US" baseline="-25000" dirty="0" smtClean="0">
                <a:latin typeface="Calibri Light" panose="020F0302020204030204" pitchFamily="34" charset="0"/>
              </a:rPr>
              <a:t>[Olson12]</a:t>
            </a:r>
          </a:p>
          <a:p>
            <a:pPr lvl="2"/>
            <a:r>
              <a:rPr lang="en-US" dirty="0" smtClean="0">
                <a:latin typeface="Calibri Light" panose="020F0302020204030204" pitchFamily="34" charset="0"/>
              </a:rPr>
              <a:t>“Practical Clustered Shading” </a:t>
            </a:r>
            <a:r>
              <a:rPr lang="en-US" baseline="-25000" dirty="0" smtClean="0">
                <a:latin typeface="Calibri Light" panose="020F0302020204030204" pitchFamily="34" charset="0"/>
              </a:rPr>
              <a:t>[Person13]</a:t>
            </a:r>
            <a:r>
              <a:rPr lang="en-US" dirty="0" smtClean="0">
                <a:latin typeface="Calibri Light" panose="020F0302020204030204" pitchFamily="34" charset="0"/>
              </a:rPr>
              <a:t/>
            </a:r>
            <a:br>
              <a:rPr lang="en-US" dirty="0" smtClean="0">
                <a:latin typeface="Calibri Light" panose="020F0302020204030204" pitchFamily="34" charset="0"/>
              </a:rPr>
            </a:br>
            <a:endParaRPr lang="en-US" dirty="0" smtClean="0">
              <a:latin typeface="Calibri Light" panose="020F0302020204030204" pitchFamily="34" charset="0"/>
            </a:endParaRPr>
          </a:p>
          <a:p>
            <a:pPr lvl="1"/>
            <a:r>
              <a:rPr lang="en-US" dirty="0" smtClean="0">
                <a:latin typeface="Calibri Light" panose="020F0302020204030204" pitchFamily="34" charset="0"/>
              </a:rPr>
              <a:t>Just works ™</a:t>
            </a:r>
          </a:p>
          <a:p>
            <a:pPr lvl="3"/>
            <a:r>
              <a:rPr lang="en-US" dirty="0" smtClean="0">
                <a:latin typeface="Calibri Light" panose="020F0302020204030204" pitchFamily="34" charset="0"/>
              </a:rPr>
              <a:t>Transparent surfaces</a:t>
            </a:r>
          </a:p>
          <a:p>
            <a:pPr lvl="4"/>
            <a:r>
              <a:rPr lang="en-US" dirty="0" smtClean="0">
                <a:latin typeface="Calibri Light" panose="020F0302020204030204" pitchFamily="34" charset="0"/>
              </a:rPr>
              <a:t>No need for extra passes or work</a:t>
            </a:r>
          </a:p>
          <a:p>
            <a:pPr lvl="3"/>
            <a:r>
              <a:rPr lang="en-US" dirty="0" smtClean="0">
                <a:latin typeface="Calibri Light" panose="020F0302020204030204" pitchFamily="34" charset="0"/>
              </a:rPr>
              <a:t>Independent from depth buffer</a:t>
            </a:r>
          </a:p>
          <a:p>
            <a:pPr lvl="3"/>
            <a:r>
              <a:rPr lang="en-US" dirty="0" smtClean="0">
                <a:latin typeface="Calibri Light" panose="020F0302020204030204" pitchFamily="34" charset="0"/>
              </a:rPr>
              <a:t>No false positives across depth discontinuities</a:t>
            </a:r>
          </a:p>
          <a:p>
            <a:pPr lvl="3"/>
            <a:r>
              <a:rPr lang="en-US" dirty="0" smtClean="0">
                <a:latin typeface="Calibri Light" panose="020F0302020204030204" pitchFamily="34" charset="0"/>
              </a:rPr>
              <a:t>More Just Works ™ in next slides</a:t>
            </a:r>
          </a:p>
          <a:p>
            <a:pPr marL="1371600" lvl="3" indent="0">
              <a:buNone/>
            </a:pPr>
            <a:endParaRPr lang="en-US" dirty="0" smtClean="0">
              <a:latin typeface="Calibri Light" panose="020F0302020204030204" pitchFamily="34" charset="0"/>
            </a:endParaRPr>
          </a:p>
        </p:txBody>
      </p:sp>
      <p:pic>
        <p:nvPicPr>
          <p:cNvPr id="1026" name="Picture 2" descr="http://www.cse.chalmers.se/~olaolss/images/clustering/tile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3" t="4160" r="1229" b="1991"/>
          <a:stretch/>
        </p:blipFill>
        <p:spPr bwMode="auto">
          <a:xfrm>
            <a:off x="7010400" y="2971800"/>
            <a:ext cx="4458535" cy="25095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0" y="5562600"/>
            <a:ext cx="3467935" cy="369332"/>
          </a:xfrm>
          <a:prstGeom prst="rect">
            <a:avLst/>
          </a:prstGeom>
          <a:noFill/>
        </p:spPr>
        <p:txBody>
          <a:bodyPr wrap="square" rtlCol="0">
            <a:spAutoFit/>
          </a:bodyPr>
          <a:lstStyle/>
          <a:p>
            <a:pPr algn="ctr"/>
            <a:r>
              <a:rPr lang="en-US" dirty="0" smtClean="0">
                <a:solidFill>
                  <a:schemeClr val="bg1"/>
                </a:solidFill>
                <a:latin typeface="Calibri Light" panose="020F0302020204030204" pitchFamily="34" charset="0"/>
              </a:rPr>
              <a:t>Olson12</a:t>
            </a:r>
            <a:endParaRPr lang="en-US" baseline="-250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92513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fade">
                                      <p:cBhvr>
                                        <p:cTn id="16" dur="500"/>
                                        <p:tgtEl>
                                          <p:spTgt spid="5">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fade">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idx="1"/>
          </p:nvPr>
        </p:nvSpPr>
        <p:spPr/>
        <p:txBody>
          <a:bodyPr>
            <a:normAutofit lnSpcReduction="10000"/>
          </a:bodyPr>
          <a:lstStyle/>
          <a:p>
            <a:pPr lvl="1"/>
            <a:r>
              <a:rPr lang="en-US" dirty="0" smtClean="0"/>
              <a:t>Code</a:t>
            </a:r>
          </a:p>
          <a:p>
            <a:pPr lvl="2"/>
            <a:r>
              <a:rPr lang="en-US" dirty="0" smtClean="0"/>
              <a:t>Robert Duffy, Billy Khan, Jim </a:t>
            </a:r>
            <a:r>
              <a:rPr lang="en-US" dirty="0" err="1" smtClean="0"/>
              <a:t>Kejllin</a:t>
            </a:r>
            <a:r>
              <a:rPr lang="en-US" dirty="0" smtClean="0"/>
              <a:t>, Allen Bogue, Sean </a:t>
            </a:r>
            <a:r>
              <a:rPr lang="en-US" dirty="0" err="1" smtClean="0"/>
              <a:t>Flemming</a:t>
            </a:r>
            <a:r>
              <a:rPr lang="en-US" dirty="0" smtClean="0"/>
              <a:t>, Darin Mcneil</a:t>
            </a:r>
            <a:r>
              <a:rPr lang="en-US" dirty="0"/>
              <a:t>, </a:t>
            </a:r>
            <a:r>
              <a:rPr lang="en-US" dirty="0" smtClean="0"/>
              <a:t>Axel </a:t>
            </a:r>
            <a:r>
              <a:rPr lang="en-US" dirty="0"/>
              <a:t>Gneiting, </a:t>
            </a:r>
            <a:r>
              <a:rPr lang="en-US" dirty="0" smtClean="0"/>
              <a:t>Michael </a:t>
            </a:r>
            <a:r>
              <a:rPr lang="en-US" dirty="0" err="1" smtClean="0"/>
              <a:t>Kopietz</a:t>
            </a:r>
            <a:r>
              <a:rPr lang="en-US" dirty="0" smtClean="0"/>
              <a:t>, Magnus </a:t>
            </a:r>
            <a:r>
              <a:rPr lang="en-US" dirty="0" err="1" smtClean="0">
                <a:effectLst/>
              </a:rPr>
              <a:t>Högdahl</a:t>
            </a:r>
            <a:r>
              <a:rPr lang="en-US" dirty="0" smtClean="0"/>
              <a:t>, Bogdan Coroi, Ivo Zoltan Frey, Johnmichael </a:t>
            </a:r>
            <a:r>
              <a:rPr lang="en-US" dirty="0"/>
              <a:t>Quinlan, </a:t>
            </a:r>
            <a:r>
              <a:rPr lang="en-US" dirty="0" smtClean="0"/>
              <a:t>Greg Hodges</a:t>
            </a:r>
          </a:p>
          <a:p>
            <a:pPr lvl="1"/>
            <a:r>
              <a:rPr lang="en-US" dirty="0" smtClean="0"/>
              <a:t>Art</a:t>
            </a:r>
            <a:endParaRPr lang="en-US" dirty="0"/>
          </a:p>
          <a:p>
            <a:pPr lvl="2"/>
            <a:r>
              <a:rPr lang="en-US" dirty="0"/>
              <a:t>Tony </a:t>
            </a:r>
            <a:r>
              <a:rPr lang="en-US" dirty="0" smtClean="0"/>
              <a:t>Garza, Lear Darocy, </a:t>
            </a:r>
            <a:r>
              <a:rPr lang="en-US" dirty="0"/>
              <a:t>Timothee </a:t>
            </a:r>
            <a:r>
              <a:rPr lang="en-US" dirty="0" err="1"/>
              <a:t>Yeremian</a:t>
            </a:r>
            <a:r>
              <a:rPr lang="en-US" dirty="0"/>
              <a:t>, </a:t>
            </a:r>
            <a:r>
              <a:rPr lang="en-US" dirty="0" smtClean="0"/>
              <a:t>Jason Martin, Efgeni Bischoff, Felix </a:t>
            </a:r>
            <a:r>
              <a:rPr lang="en-US" dirty="0"/>
              <a:t>Leyendecker, </a:t>
            </a:r>
            <a:r>
              <a:rPr lang="en-US" dirty="0" smtClean="0"/>
              <a:t>Philip </a:t>
            </a:r>
            <a:r>
              <a:rPr lang="en-US" dirty="0"/>
              <a:t>Bailey, </a:t>
            </a:r>
            <a:r>
              <a:rPr lang="en-US" dirty="0" smtClean="0"/>
              <a:t>Gregor </a:t>
            </a:r>
            <a:r>
              <a:rPr lang="en-US" dirty="0"/>
              <a:t>Kopka, </a:t>
            </a:r>
            <a:r>
              <a:rPr lang="en-US" dirty="0" smtClean="0"/>
              <a:t>Pontus Wahlin, Brett Paton</a:t>
            </a:r>
          </a:p>
          <a:p>
            <a:pPr marL="914400" lvl="2" indent="0">
              <a:buNone/>
            </a:pPr>
            <a:endParaRPr lang="en-US" dirty="0"/>
          </a:p>
          <a:p>
            <a:pPr lvl="1"/>
            <a:r>
              <a:rPr lang="en-US" dirty="0" smtClean="0"/>
              <a:t>Entire id Software team</a:t>
            </a:r>
          </a:p>
          <a:p>
            <a:pPr lvl="1"/>
            <a:endParaRPr lang="en-US" dirty="0"/>
          </a:p>
          <a:p>
            <a:pPr lvl="1"/>
            <a:r>
              <a:rPr lang="en-US" dirty="0" smtClean="0"/>
              <a:t>Natalya </a:t>
            </a:r>
            <a:r>
              <a:rPr lang="en-US" dirty="0" err="1" smtClean="0"/>
              <a:t>Tatarchuk</a:t>
            </a:r>
            <a:endParaRPr lang="en-US" dirty="0" smtClean="0"/>
          </a:p>
          <a:p>
            <a:pPr marL="1371600" lvl="3" indent="0">
              <a:buNone/>
            </a:pPr>
            <a:endParaRPr lang="en-US" dirty="0" smtClean="0"/>
          </a:p>
          <a:p>
            <a:pPr lvl="1"/>
            <a:endParaRPr lang="en-US" dirty="0" smtClean="0"/>
          </a:p>
          <a:p>
            <a:pPr lvl="2"/>
            <a:endParaRPr lang="en-US" dirty="0" smtClean="0"/>
          </a:p>
          <a:p>
            <a:pPr lvl="2"/>
            <a:endParaRPr lang="en-US" dirty="0" smtClean="0"/>
          </a:p>
          <a:p>
            <a:pPr marL="400050" lvl="1" indent="0">
              <a:buNone/>
            </a:pPr>
            <a:endParaRPr lang="en-US" dirty="0" smtClean="0"/>
          </a:p>
          <a:p>
            <a:pPr lvl="1"/>
            <a:endParaRPr lang="en-US" dirty="0" smtClean="0"/>
          </a:p>
        </p:txBody>
      </p:sp>
    </p:spTree>
    <p:extLst>
      <p:ext uri="{BB962C8B-B14F-4D97-AF65-F5344CB8AC3E}">
        <p14:creationId xmlns:p14="http://schemas.microsoft.com/office/powerpoint/2010/main" val="161237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dirty="0" smtClean="0"/>
          </a:p>
          <a:p>
            <a:pPr marL="457200" lvl="1" indent="0">
              <a:buNone/>
            </a:pPr>
            <a:r>
              <a:rPr lang="en-US" dirty="0" smtClean="0"/>
              <a:t/>
            </a:r>
            <a:br>
              <a:rPr lang="en-US" dirty="0" smtClean="0"/>
            </a:br>
            <a:endParaRPr lang="en-US" dirty="0" smtClean="0"/>
          </a:p>
          <a:p>
            <a:pPr lvl="1"/>
            <a:r>
              <a:rPr lang="en-US" dirty="0" smtClean="0"/>
              <a:t>Various openings across </a:t>
            </a:r>
            <a:r>
              <a:rPr lang="en-US" dirty="0" err="1" smtClean="0"/>
              <a:t>Zenimax</a:t>
            </a:r>
            <a:r>
              <a:rPr lang="en-US" dirty="0" smtClean="0"/>
              <a:t> studios</a:t>
            </a:r>
          </a:p>
          <a:p>
            <a:pPr lvl="1"/>
            <a:endParaRPr lang="en-US" dirty="0"/>
          </a:p>
          <a:p>
            <a:pPr lvl="1"/>
            <a:r>
              <a:rPr lang="en-US" dirty="0"/>
              <a:t>Please visit https://</a:t>
            </a:r>
            <a:r>
              <a:rPr lang="en-US" dirty="0" smtClean="0"/>
              <a:t>jobs.zenimax.com</a:t>
            </a:r>
          </a:p>
        </p:txBody>
      </p:sp>
      <p:sp>
        <p:nvSpPr>
          <p:cNvPr id="2" name="Title 1"/>
          <p:cNvSpPr>
            <a:spLocks noGrp="1"/>
          </p:cNvSpPr>
          <p:nvPr>
            <p:ph type="title"/>
          </p:nvPr>
        </p:nvSpPr>
        <p:spPr/>
        <p:txBody>
          <a:bodyPr/>
          <a:lstStyle/>
          <a:p>
            <a:r>
              <a:rPr lang="en-US" dirty="0" smtClean="0"/>
              <a:t>We are Hiring !</a:t>
            </a:r>
            <a:endParaRPr lang="en-US" dirty="0"/>
          </a:p>
        </p:txBody>
      </p:sp>
      <p:pic>
        <p:nvPicPr>
          <p:cNvPr id="1026" name="Picture 2" descr="http://www.idsoftware.com/img/culture/01_id_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022" y="2284476"/>
            <a:ext cx="4572000" cy="304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0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lvl="1"/>
            <a:r>
              <a:rPr lang="en-US" dirty="0" smtClean="0"/>
              <a:t>Tiago Sousa</a:t>
            </a:r>
          </a:p>
          <a:p>
            <a:pPr lvl="2"/>
            <a:r>
              <a:rPr lang="en-US" dirty="0" smtClean="0"/>
              <a:t>tiago.sousa@idsoftware.com</a:t>
            </a:r>
            <a:endParaRPr lang="en-US" dirty="0"/>
          </a:p>
          <a:p>
            <a:pPr lvl="2"/>
            <a:r>
              <a:rPr lang="en-US" dirty="0" smtClean="0"/>
              <a:t>Twitter: @</a:t>
            </a:r>
            <a:r>
              <a:rPr lang="en-US" dirty="0" err="1" smtClean="0"/>
              <a:t>idSoftwareTiago</a:t>
            </a:r>
            <a:endParaRPr lang="en-US" dirty="0" smtClean="0"/>
          </a:p>
          <a:p>
            <a:pPr lvl="1"/>
            <a:endParaRPr lang="en-US" dirty="0"/>
          </a:p>
          <a:p>
            <a:pPr lvl="1"/>
            <a:r>
              <a:rPr lang="en-US" dirty="0" smtClean="0"/>
              <a:t>Jean Geffroy</a:t>
            </a:r>
          </a:p>
          <a:p>
            <a:pPr lvl="2"/>
            <a:r>
              <a:rPr lang="en-US" dirty="0" smtClean="0"/>
              <a:t>Jean.geffroy@idsoftware.com</a:t>
            </a:r>
          </a:p>
        </p:txBody>
      </p:sp>
    </p:spTree>
    <p:extLst>
      <p:ext uri="{BB962C8B-B14F-4D97-AF65-F5344CB8AC3E}">
        <p14:creationId xmlns:p14="http://schemas.microsoft.com/office/powerpoint/2010/main" val="4049219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pPr lvl="1"/>
            <a:r>
              <a:rPr lang="en-US" sz="2000" dirty="0" smtClean="0"/>
              <a:t>[1] “Clustered </a:t>
            </a:r>
            <a:r>
              <a:rPr lang="en-US" sz="2000" dirty="0"/>
              <a:t>Deferred and Forward Shading”, Ola Olson et </a:t>
            </a:r>
            <a:r>
              <a:rPr lang="en-US" sz="2000" dirty="0" smtClean="0"/>
              <a:t>al., HPG 2012</a:t>
            </a:r>
            <a:endParaRPr lang="en-US" sz="2000" dirty="0"/>
          </a:p>
          <a:p>
            <a:pPr lvl="1"/>
            <a:r>
              <a:rPr lang="en-US" sz="2000" dirty="0" smtClean="0"/>
              <a:t>[2] “</a:t>
            </a:r>
            <a:r>
              <a:rPr lang="en-US" sz="2000" dirty="0"/>
              <a:t>Practical Clustered Shading”, Emil </a:t>
            </a:r>
            <a:r>
              <a:rPr lang="en-US" sz="2000" dirty="0" smtClean="0"/>
              <a:t>Person, </a:t>
            </a:r>
            <a:r>
              <a:rPr lang="en-US" sz="2000" dirty="0" err="1" smtClean="0"/>
              <a:t>Siggraph</a:t>
            </a:r>
            <a:r>
              <a:rPr lang="en-US" sz="2000" dirty="0" smtClean="0"/>
              <a:t> 2013</a:t>
            </a:r>
          </a:p>
          <a:p>
            <a:pPr lvl="1"/>
            <a:r>
              <a:rPr lang="en-US" sz="2000" dirty="0" smtClean="0"/>
              <a:t>[3] “</a:t>
            </a:r>
            <a:r>
              <a:rPr lang="en-US" sz="2000" dirty="0" err="1" smtClean="0"/>
              <a:t>CryENGINE</a:t>
            </a:r>
            <a:r>
              <a:rPr lang="en-US" sz="2000" dirty="0" smtClean="0"/>
              <a:t> 3 Graphics Gems”, Tiago Sousa, </a:t>
            </a:r>
            <a:r>
              <a:rPr lang="en-US" sz="2000" dirty="0" err="1" smtClean="0"/>
              <a:t>Siggraph</a:t>
            </a:r>
            <a:r>
              <a:rPr lang="en-US" sz="2000" dirty="0" smtClean="0"/>
              <a:t> 2013</a:t>
            </a:r>
          </a:p>
          <a:p>
            <a:pPr lvl="1"/>
            <a:r>
              <a:rPr lang="en-US" sz="2000" dirty="0" smtClean="0"/>
              <a:t>[4] “Fast Rendering of Opacity Mapped Particles using DirectX11”, Jon Jansen, Louis Bavoil, </a:t>
            </a:r>
            <a:r>
              <a:rPr lang="en-US" sz="2000" dirty="0" err="1" smtClean="0"/>
              <a:t>Nvidia</a:t>
            </a:r>
            <a:r>
              <a:rPr lang="en-US" sz="2000" dirty="0" smtClean="0"/>
              <a:t> Whitepaper 2011</a:t>
            </a:r>
          </a:p>
          <a:p>
            <a:pPr lvl="1"/>
            <a:r>
              <a:rPr lang="en-US" sz="2000" dirty="0" smtClean="0"/>
              <a:t>[5] “Fire in the </a:t>
            </a:r>
            <a:r>
              <a:rPr lang="en-US" sz="2000" dirty="0" err="1" smtClean="0"/>
              <a:t>Vulkan</a:t>
            </a:r>
            <a:r>
              <a:rPr lang="en-US" sz="2000" dirty="0" smtClean="0"/>
              <a:t> Demo”, H Nguyen, GPU Gems, 2004</a:t>
            </a:r>
            <a:endParaRPr lang="en-US" sz="2000" dirty="0"/>
          </a:p>
          <a:p>
            <a:pPr lvl="1"/>
            <a:r>
              <a:rPr lang="en-US" sz="2000" dirty="0" smtClean="0"/>
              <a:t>[6] “Lost Planet Tech Overview”, http</a:t>
            </a:r>
            <a:r>
              <a:rPr lang="en-US" sz="2000" dirty="0"/>
              <a:t>://</a:t>
            </a:r>
            <a:r>
              <a:rPr lang="en-US" sz="2000" dirty="0" smtClean="0"/>
              <a:t>game.watch.impress.co.jp/docs/20070131/3dlp.htm</a:t>
            </a:r>
          </a:p>
          <a:p>
            <a:pPr lvl="1"/>
            <a:r>
              <a:rPr lang="en-US" sz="2000" dirty="0"/>
              <a:t>[7] “GPU Best Practices (Part 2)”, Martin </a:t>
            </a:r>
            <a:r>
              <a:rPr lang="en-US" sz="2000" dirty="0" smtClean="0"/>
              <a:t>Fuller, </a:t>
            </a:r>
            <a:r>
              <a:rPr lang="en-US" sz="2000" dirty="0" err="1" smtClean="0"/>
              <a:t>Xfest</a:t>
            </a:r>
            <a:r>
              <a:rPr lang="en-US" sz="2000" dirty="0" smtClean="0"/>
              <a:t> 2015</a:t>
            </a:r>
          </a:p>
          <a:p>
            <a:pPr lvl="1"/>
            <a:r>
              <a:rPr lang="en-US" sz="2000" dirty="0" smtClean="0"/>
              <a:t>[8] “Southern Island Series Instruction Set Architecture”, Reference Guide, 2012</a:t>
            </a:r>
          </a:p>
          <a:p>
            <a:pPr lvl="1"/>
            <a:r>
              <a:rPr lang="en-US" sz="2000" dirty="0" smtClean="0"/>
              <a:t>[9] “GCN </a:t>
            </a:r>
            <a:r>
              <a:rPr lang="en-US" sz="2000" dirty="0" err="1" smtClean="0"/>
              <a:t>Shader</a:t>
            </a:r>
            <a:r>
              <a:rPr lang="en-US" sz="2000" dirty="0" smtClean="0"/>
              <a:t> Extensions for Direct3D and </a:t>
            </a:r>
            <a:r>
              <a:rPr lang="en-US" sz="2000" dirty="0" err="1" smtClean="0"/>
              <a:t>Vulkan</a:t>
            </a:r>
            <a:r>
              <a:rPr lang="en-US" sz="2000" dirty="0" smtClean="0"/>
              <a:t>”, Matthaeus Chajdas, GPUOpen.com, 2016</a:t>
            </a:r>
          </a:p>
          <a:p>
            <a:pPr lvl="1"/>
            <a:r>
              <a:rPr lang="en-US" sz="2000" dirty="0" smtClean="0"/>
              <a:t>[10] “id Tech 5 Challenges”, J.M.P. van </a:t>
            </a:r>
            <a:r>
              <a:rPr lang="en-US" sz="2000" dirty="0" err="1" smtClean="0"/>
              <a:t>Waveren</a:t>
            </a:r>
            <a:r>
              <a:rPr lang="en-US" sz="2000" dirty="0" smtClean="0"/>
              <a:t>, </a:t>
            </a:r>
            <a:r>
              <a:rPr lang="en-US" sz="2000" dirty="0" err="1" smtClean="0"/>
              <a:t>Siggraph</a:t>
            </a:r>
            <a:r>
              <a:rPr lang="en-US" sz="2000" dirty="0" smtClean="0"/>
              <a:t>, 2009</a:t>
            </a:r>
          </a:p>
          <a:p>
            <a:pPr lvl="1"/>
            <a:r>
              <a:rPr lang="en-US" sz="2000" dirty="0"/>
              <a:t>[</a:t>
            </a:r>
            <a:r>
              <a:rPr lang="en-US" sz="2000" dirty="0" smtClean="0"/>
              <a:t>11] “</a:t>
            </a:r>
            <a:r>
              <a:rPr lang="en-US" sz="2000" dirty="0" err="1" smtClean="0"/>
              <a:t>Mipmapping</a:t>
            </a:r>
            <a:r>
              <a:rPr lang="en-US" sz="2000" dirty="0" smtClean="0"/>
              <a:t> Normal Maps”, </a:t>
            </a:r>
            <a:r>
              <a:rPr lang="en-US" sz="2000" dirty="0" err="1" smtClean="0"/>
              <a:t>Toksvig</a:t>
            </a:r>
            <a:r>
              <a:rPr lang="en-US" sz="2000" dirty="0" smtClean="0"/>
              <a:t> M, 2004</a:t>
            </a:r>
          </a:p>
          <a:p>
            <a:pPr lvl="1"/>
            <a:r>
              <a:rPr lang="en-US" sz="2000" dirty="0"/>
              <a:t>[</a:t>
            </a:r>
            <a:r>
              <a:rPr lang="en-US" sz="2000" dirty="0" smtClean="0"/>
              <a:t>12] </a:t>
            </a:r>
            <a:r>
              <a:rPr lang="en-US" sz="2000" dirty="0"/>
              <a:t>“Real-Time Rendering, 3</a:t>
            </a:r>
            <a:r>
              <a:rPr lang="en-US" sz="2000" baseline="30000" dirty="0"/>
              <a:t>rd</a:t>
            </a:r>
            <a:r>
              <a:rPr lang="en-US" sz="2000" dirty="0"/>
              <a:t> Edition”, Moller et al., 2008</a:t>
            </a:r>
          </a:p>
          <a:p>
            <a:pPr lvl="1"/>
            <a:r>
              <a:rPr lang="en-US" sz="2000" dirty="0"/>
              <a:t>[13] </a:t>
            </a:r>
            <a:r>
              <a:rPr lang="en-US" sz="2000" dirty="0" smtClean="0"/>
              <a:t>“Physically-based lighting in Call of Duty: Black Ops”, </a:t>
            </a:r>
            <a:r>
              <a:rPr lang="en-US" sz="2000" dirty="0" err="1" smtClean="0"/>
              <a:t>Dimitar</a:t>
            </a:r>
            <a:r>
              <a:rPr lang="en-US" sz="2000" dirty="0" smtClean="0"/>
              <a:t> </a:t>
            </a:r>
            <a:r>
              <a:rPr lang="en-US" sz="2000" dirty="0" err="1" smtClean="0"/>
              <a:t>Lazarov</a:t>
            </a:r>
            <a:r>
              <a:rPr lang="en-US" sz="2000" dirty="0" smtClean="0"/>
              <a:t>, </a:t>
            </a:r>
            <a:r>
              <a:rPr lang="en-US" sz="2000" dirty="0" err="1" smtClean="0"/>
              <a:t>Siggraph</a:t>
            </a:r>
            <a:r>
              <a:rPr lang="en-US" sz="2000" dirty="0" smtClean="0"/>
              <a:t> 2011</a:t>
            </a:r>
          </a:p>
          <a:p>
            <a:pPr lvl="1"/>
            <a:r>
              <a:rPr lang="en-US" sz="2000" dirty="0" smtClean="0"/>
              <a:t>[14] “Specular Showdown in the Wild West”, Stephen Hill, 2011</a:t>
            </a:r>
            <a:endParaRPr lang="en-US" sz="2000" dirty="0"/>
          </a:p>
          <a:p>
            <a:pPr lvl="1"/>
            <a:endParaRPr lang="en-US" sz="2000" dirty="0"/>
          </a:p>
          <a:p>
            <a:pPr lvl="1"/>
            <a:endParaRPr lang="en-US" sz="2000" dirty="0"/>
          </a:p>
          <a:p>
            <a:pPr lvl="1"/>
            <a:endParaRPr lang="en-US" sz="2000" dirty="0"/>
          </a:p>
          <a:p>
            <a:pPr lvl="1"/>
            <a:endParaRPr lang="en-US" sz="2000" dirty="0" smtClean="0"/>
          </a:p>
          <a:p>
            <a:pPr marL="1371600" lvl="3" indent="0">
              <a:buNone/>
            </a:pPr>
            <a:endParaRPr lang="en-US" dirty="0" smtClean="0"/>
          </a:p>
          <a:p>
            <a:pPr lvl="1"/>
            <a:endParaRPr lang="en-US" dirty="0" smtClean="0"/>
          </a:p>
          <a:p>
            <a:pPr lvl="2"/>
            <a:endParaRPr lang="en-US" dirty="0" smtClean="0"/>
          </a:p>
          <a:p>
            <a:pPr lvl="2"/>
            <a:endParaRPr lang="en-US" dirty="0" smtClean="0"/>
          </a:p>
          <a:p>
            <a:pPr marL="400050" lvl="1" indent="0">
              <a:buNone/>
            </a:pPr>
            <a:endParaRPr lang="en-US" dirty="0" smtClean="0"/>
          </a:p>
          <a:p>
            <a:pPr lvl="1"/>
            <a:endParaRPr lang="en-US" dirty="0" smtClean="0"/>
          </a:p>
        </p:txBody>
      </p:sp>
    </p:spTree>
    <p:extLst>
      <p:ext uri="{BB962C8B-B14F-4D97-AF65-F5344CB8AC3E}">
        <p14:creationId xmlns:p14="http://schemas.microsoft.com/office/powerpoint/2010/main" val="268206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Slides</a:t>
            </a:r>
            <a:endParaRPr lang="en-US" dirty="0"/>
          </a:p>
        </p:txBody>
      </p:sp>
    </p:spTree>
    <p:extLst>
      <p:ext uri="{BB962C8B-B14F-4D97-AF65-F5344CB8AC3E}">
        <p14:creationId xmlns:p14="http://schemas.microsoft.com/office/powerpoint/2010/main" val="78094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Lighting</a:t>
            </a:r>
            <a:endParaRPr lang="en-US" dirty="0"/>
          </a:p>
        </p:txBody>
      </p:sp>
      <p:sp>
        <p:nvSpPr>
          <p:cNvPr id="5" name="Content Placeholder 4"/>
          <p:cNvSpPr>
            <a:spLocks noGrp="1"/>
          </p:cNvSpPr>
          <p:nvPr>
            <p:ph idx="1"/>
          </p:nvPr>
        </p:nvSpPr>
        <p:spPr/>
        <p:txBody>
          <a:bodyPr>
            <a:normAutofit fontScale="85000" lnSpcReduction="20000"/>
          </a:bodyPr>
          <a:lstStyle/>
          <a:p>
            <a:pPr lvl="1"/>
            <a:r>
              <a:rPr lang="en-US" dirty="0"/>
              <a:t>Light types </a:t>
            </a:r>
          </a:p>
          <a:p>
            <a:pPr lvl="2"/>
            <a:r>
              <a:rPr lang="en-US" dirty="0"/>
              <a:t>Point, </a:t>
            </a:r>
            <a:r>
              <a:rPr lang="en-US" dirty="0" smtClean="0"/>
              <a:t>projector</a:t>
            </a:r>
            <a:r>
              <a:rPr lang="en-US" dirty="0"/>
              <a:t>, </a:t>
            </a:r>
            <a:r>
              <a:rPr lang="en-US" dirty="0" smtClean="0"/>
              <a:t>directional </a:t>
            </a:r>
            <a:r>
              <a:rPr lang="en-US" dirty="0"/>
              <a:t>( no explicit sun </a:t>
            </a:r>
            <a:r>
              <a:rPr lang="en-US" dirty="0" smtClean="0"/>
              <a:t>), area ( quad, disk, sphere ) </a:t>
            </a:r>
          </a:p>
          <a:p>
            <a:pPr lvl="2"/>
            <a:r>
              <a:rPr lang="en-US" dirty="0" smtClean="0"/>
              <a:t>IBL </a:t>
            </a:r>
            <a:r>
              <a:rPr lang="en-US" dirty="0"/>
              <a:t>( environment probe )</a:t>
            </a:r>
          </a:p>
          <a:p>
            <a:pPr lvl="1"/>
            <a:r>
              <a:rPr lang="en-US" dirty="0"/>
              <a:t>Light shape</a:t>
            </a:r>
          </a:p>
          <a:p>
            <a:pPr lvl="2"/>
            <a:r>
              <a:rPr lang="en-US" dirty="0"/>
              <a:t>Most lights are OBBs: Acts as implicit “clip volume” to help art preventing light leaking</a:t>
            </a:r>
          </a:p>
          <a:p>
            <a:pPr lvl="2"/>
            <a:r>
              <a:rPr lang="en-US" dirty="0"/>
              <a:t>Projector is a </a:t>
            </a:r>
            <a:r>
              <a:rPr lang="en-US" dirty="0" smtClean="0"/>
              <a:t>pyramid</a:t>
            </a:r>
          </a:p>
          <a:p>
            <a:pPr lvl="1"/>
            <a:r>
              <a:rPr lang="en-US" dirty="0" smtClean="0"/>
              <a:t>Attenuation / Projectors</a:t>
            </a:r>
          </a:p>
          <a:p>
            <a:pPr lvl="2"/>
            <a:r>
              <a:rPr lang="en-US" dirty="0" smtClean="0"/>
              <a:t>Uses art driven texture at this point</a:t>
            </a:r>
          </a:p>
          <a:p>
            <a:pPr lvl="2"/>
            <a:r>
              <a:rPr lang="en-US" dirty="0" smtClean="0"/>
              <a:t>Stored in an atlas, similar indexing as decals</a:t>
            </a:r>
          </a:p>
          <a:p>
            <a:pPr lvl="2"/>
            <a:r>
              <a:rPr lang="en-US" dirty="0" smtClean="0"/>
              <a:t>Art sometimes uses for faking shadows</a:t>
            </a:r>
          </a:p>
          <a:p>
            <a:pPr lvl="2"/>
            <a:r>
              <a:rPr lang="en-US" dirty="0" smtClean="0"/>
              <a:t>BC4</a:t>
            </a:r>
          </a:p>
          <a:p>
            <a:pPr lvl="1"/>
            <a:r>
              <a:rPr lang="en-US" dirty="0" smtClean="0"/>
              <a:t>Environment Probes</a:t>
            </a:r>
          </a:p>
          <a:p>
            <a:pPr lvl="2"/>
            <a:r>
              <a:rPr lang="en-US" dirty="0" smtClean="0"/>
              <a:t>Cube map array, index via probe ID</a:t>
            </a:r>
          </a:p>
          <a:p>
            <a:pPr lvl="2"/>
            <a:r>
              <a:rPr lang="en-US" dirty="0" smtClean="0"/>
              <a:t>Fixed resolution, 128 x 128</a:t>
            </a:r>
          </a:p>
          <a:p>
            <a:pPr lvl="2"/>
            <a:r>
              <a:rPr lang="en-US" dirty="0" smtClean="0"/>
              <a:t>BC6H</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55" t="3617" r="2749" b="5679"/>
          <a:stretch/>
        </p:blipFill>
        <p:spPr>
          <a:xfrm>
            <a:off x="7848600" y="3365594"/>
            <a:ext cx="4114800" cy="2044606"/>
          </a:xfrm>
          <a:prstGeom prst="rect">
            <a:avLst/>
          </a:prstGeom>
        </p:spPr>
      </p:pic>
      <p:sp>
        <p:nvSpPr>
          <p:cNvPr id="6" name="TextBox 5"/>
          <p:cNvSpPr txBox="1"/>
          <p:nvPr/>
        </p:nvSpPr>
        <p:spPr>
          <a:xfrm>
            <a:off x="8890927" y="5498068"/>
            <a:ext cx="2030146" cy="36933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Projector Atlas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30728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fade">
                                      <p:cBhvr>
                                        <p:cTn id="24" dur="500"/>
                                        <p:tgtEl>
                                          <p:spTgt spid="5">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fade">
                                      <p:cBhvr>
                                        <p:cTn id="41" dur="500"/>
                                        <p:tgtEl>
                                          <p:spTgt spid="5">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2" end="12"/>
                                            </p:txEl>
                                          </p:spTgt>
                                        </p:tgtEl>
                                        <p:attrNameLst>
                                          <p:attrName>style.visibility</p:attrName>
                                        </p:attrNameLst>
                                      </p:cBhvr>
                                      <p:to>
                                        <p:strVal val="visible"/>
                                      </p:to>
                                    </p:set>
                                    <p:animEffect transition="in" filter="fade">
                                      <p:cBhvr>
                                        <p:cTn id="44" dur="500"/>
                                        <p:tgtEl>
                                          <p:spTgt spid="5">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animEffect transition="in" filter="fade">
                                      <p:cBhvr>
                                        <p:cTn id="47" dur="500"/>
                                        <p:tgtEl>
                                          <p:spTgt spid="5">
                                            <p:txEl>
                                              <p:pRg st="13" end="1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xEl>
                                              <p:pRg st="14" end="14"/>
                                            </p:txEl>
                                          </p:spTgt>
                                        </p:tgtEl>
                                        <p:attrNameLst>
                                          <p:attrName>style.visibility</p:attrName>
                                        </p:attrNameLst>
                                      </p:cBhvr>
                                      <p:to>
                                        <p:strVal val="visible"/>
                                      </p:to>
                                    </p:set>
                                    <p:animEffect transition="in" filter="fade">
                                      <p:cBhvr>
                                        <p:cTn id="50"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Deferred Passes</a:t>
            </a:r>
            <a:endParaRPr lang="en-US" dirty="0"/>
          </a:p>
        </p:txBody>
      </p:sp>
      <p:sp>
        <p:nvSpPr>
          <p:cNvPr id="3" name="Content Placeholder 2"/>
          <p:cNvSpPr>
            <a:spLocks noGrp="1"/>
          </p:cNvSpPr>
          <p:nvPr>
            <p:ph idx="1"/>
          </p:nvPr>
        </p:nvSpPr>
        <p:spPr/>
        <p:txBody>
          <a:bodyPr>
            <a:normAutofit/>
          </a:bodyPr>
          <a:lstStyle/>
          <a:p>
            <a:pPr lvl="1"/>
            <a:r>
              <a:rPr lang="en-US" sz="2400" dirty="0" smtClean="0"/>
              <a:t>Wanted dynamic and performant AO &amp; reflections</a:t>
            </a:r>
          </a:p>
          <a:p>
            <a:pPr lvl="2"/>
            <a:r>
              <a:rPr lang="en-US" sz="2000" dirty="0" smtClean="0"/>
              <a:t>Decoupling passes helps mitigate VGPR pressure</a:t>
            </a:r>
          </a:p>
          <a:p>
            <a:pPr lvl="1"/>
            <a:r>
              <a:rPr lang="en-US" sz="2400" dirty="0" smtClean="0"/>
              <a:t>2 extra targets during forward opaque passes</a:t>
            </a:r>
          </a:p>
          <a:p>
            <a:pPr lvl="2"/>
            <a:r>
              <a:rPr lang="en-US" sz="2000" dirty="0" smtClean="0"/>
              <a:t>Specular </a:t>
            </a:r>
            <a:r>
              <a:rPr lang="en-US" sz="2000" dirty="0"/>
              <a:t>&amp; s</a:t>
            </a:r>
            <a:r>
              <a:rPr lang="en-US" sz="2000" dirty="0" smtClean="0"/>
              <a:t>moothness: RGBA8</a:t>
            </a:r>
            <a:endParaRPr lang="en-US" sz="2000" dirty="0"/>
          </a:p>
          <a:p>
            <a:pPr lvl="2"/>
            <a:r>
              <a:rPr lang="en-US" sz="2000" dirty="0" err="1" smtClean="0"/>
              <a:t>Normals</a:t>
            </a:r>
            <a:r>
              <a:rPr lang="en-US" sz="2000" dirty="0" smtClean="0"/>
              <a:t>: R16G16F</a:t>
            </a:r>
          </a:p>
          <a:p>
            <a:pPr lvl="1"/>
            <a:r>
              <a:rPr lang="en-US" sz="2400" dirty="0"/>
              <a:t>Allows compositing probes with </a:t>
            </a:r>
            <a:r>
              <a:rPr lang="en-US" sz="2400" dirty="0" err="1"/>
              <a:t>realtime</a:t>
            </a:r>
            <a:r>
              <a:rPr lang="en-US" sz="2400" dirty="0"/>
              <a:t> </a:t>
            </a:r>
            <a:r>
              <a:rPr lang="en-US" sz="2400" dirty="0" smtClean="0"/>
              <a:t>reflections</a:t>
            </a:r>
          </a:p>
          <a:p>
            <a:pPr lvl="1"/>
            <a:r>
              <a:rPr lang="en-US" sz="2400" dirty="0" smtClean="0"/>
              <a:t>Final Composite</a:t>
            </a:r>
            <a:endParaRPr lang="en-US" sz="2400" dirty="0"/>
          </a:p>
          <a:p>
            <a:pPr lvl="2"/>
            <a:r>
              <a:rPr lang="en-US" sz="2000" dirty="0" smtClean="0"/>
              <a:t>SSR, environment probes, AO / specular occlusion , fog</a:t>
            </a:r>
            <a:endParaRPr lang="en-US" sz="2000" dirty="0"/>
          </a:p>
          <a:p>
            <a:pPr marL="457200" lvl="1" indent="0">
              <a:buNone/>
            </a:pPr>
            <a:endParaRPr lang="en-US" sz="2400" dirty="0"/>
          </a:p>
          <a:p>
            <a:endParaRPr lang="en-US" sz="2800" dirty="0">
              <a:latin typeface="Calibri Light" panose="020F0302020204030204" pitchFamily="34" charset="0"/>
            </a:endParaRPr>
          </a:p>
          <a:p>
            <a:endParaRPr lang="en-US" sz="2800" dirty="0" smtClean="0">
              <a:latin typeface="Calibri Light" panose="020F0302020204030204" pitchFamily="34" charset="0"/>
            </a:endParaRPr>
          </a:p>
          <a:p>
            <a:pPr lvl="1"/>
            <a:endParaRPr lang="en-US" sz="2400" dirty="0" smtClean="0"/>
          </a:p>
          <a:p>
            <a:pPr lvl="1"/>
            <a:endParaRPr lang="en-US" sz="2400" dirty="0" smtClean="0"/>
          </a:p>
          <a:p>
            <a:pPr marL="0" indent="0">
              <a:buNone/>
            </a:pPr>
            <a:endParaRPr lang="en-US" sz="2800" dirty="0" smtClean="0">
              <a:latin typeface="Calibri Light" panose="020F0302020204030204" pitchFamily="34" charset="0"/>
            </a:endParaRPr>
          </a:p>
          <a:p>
            <a:endParaRPr lang="en-US" sz="2800" dirty="0" smtClean="0">
              <a:latin typeface="Calibri Light" panose="020F0302020204030204" pitchFamily="34" charset="0"/>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895" y="1520871"/>
            <a:ext cx="4114800" cy="1984328"/>
          </a:xfrm>
          <a:prstGeom prst="rect">
            <a:avLst/>
          </a:prstGeom>
          <a:solidFill>
            <a:schemeClr val="tx1">
              <a:alpha val="50000"/>
            </a:schemeClr>
          </a:solidFill>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3895" y="3654469"/>
            <a:ext cx="4114800" cy="19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32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Preparing Clustered Structure</a:t>
            </a: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p:txBody>
              <a:bodyPr>
                <a:normAutofit/>
              </a:bodyPr>
              <a:lstStyle/>
              <a:p>
                <a:pPr lvl="1"/>
                <a:r>
                  <a:rPr lang="en-US" sz="2400" dirty="0" smtClean="0">
                    <a:latin typeface="Calibri Light" panose="020F0302020204030204" pitchFamily="34" charset="0"/>
                  </a:rPr>
                  <a:t>Frustum </a:t>
                </a:r>
                <a:r>
                  <a:rPr lang="en-US" sz="2400" dirty="0">
                    <a:latin typeface="Calibri Light" panose="020F0302020204030204" pitchFamily="34" charset="0"/>
                  </a:rPr>
                  <a:t>shaped </a:t>
                </a:r>
                <a:r>
                  <a:rPr lang="en-US" sz="2400" dirty="0" err="1">
                    <a:latin typeface="Calibri Light" panose="020F0302020204030204" pitchFamily="34" charset="0"/>
                  </a:rPr>
                  <a:t>voxelization</a:t>
                </a:r>
                <a:r>
                  <a:rPr lang="en-US" sz="2400" dirty="0">
                    <a:latin typeface="Calibri Light" panose="020F0302020204030204" pitchFamily="34" charset="0"/>
                  </a:rPr>
                  <a:t> / rasterization process</a:t>
                </a:r>
              </a:p>
              <a:p>
                <a:pPr lvl="2"/>
                <a:r>
                  <a:rPr lang="en-US" sz="2000" dirty="0">
                    <a:latin typeface="Calibri Light" panose="020F0302020204030204" pitchFamily="34" charset="0"/>
                  </a:rPr>
                  <a:t>Done on CPU, 1 </a:t>
                </a:r>
                <a:r>
                  <a:rPr lang="en-US" sz="2000" dirty="0" smtClean="0">
                    <a:latin typeface="Calibri Light" panose="020F0302020204030204" pitchFamily="34" charset="0"/>
                  </a:rPr>
                  <a:t>job per </a:t>
                </a:r>
                <a:r>
                  <a:rPr lang="en-US" sz="2000" dirty="0">
                    <a:latin typeface="Calibri Light" panose="020F0302020204030204" pitchFamily="34" charset="0"/>
                  </a:rPr>
                  <a:t>depth slice</a:t>
                </a:r>
              </a:p>
              <a:p>
                <a:pPr lvl="1"/>
                <a:r>
                  <a:rPr lang="en-US" sz="2400" dirty="0">
                    <a:latin typeface="Calibri Light" panose="020F0302020204030204" pitchFamily="34" charset="0"/>
                  </a:rPr>
                  <a:t>Logarithmical depth distribution</a:t>
                </a:r>
              </a:p>
              <a:p>
                <a:pPr lvl="2"/>
                <a:r>
                  <a:rPr lang="en-US" sz="2000" dirty="0">
                    <a:latin typeface="Calibri Light" panose="020F0302020204030204" pitchFamily="34" charset="0"/>
                  </a:rPr>
                  <a:t>Extended </a:t>
                </a:r>
                <a:r>
                  <a:rPr lang="en-US" sz="2000" dirty="0" smtClean="0">
                    <a:latin typeface="Calibri Light" panose="020F0302020204030204" pitchFamily="34" charset="0"/>
                  </a:rPr>
                  <a:t>near plane </a:t>
                </a:r>
                <a:r>
                  <a:rPr lang="en-US" sz="2000" dirty="0">
                    <a:latin typeface="Calibri Light" panose="020F0302020204030204" pitchFamily="34" charset="0"/>
                  </a:rPr>
                  <a:t>and </a:t>
                </a:r>
                <a:r>
                  <a:rPr lang="en-US" sz="2000" dirty="0" smtClean="0">
                    <a:latin typeface="Calibri Light" panose="020F0302020204030204" pitchFamily="34" charset="0"/>
                  </a:rPr>
                  <a:t>far plane</a:t>
                </a:r>
                <a:endParaRPr lang="en-US" sz="2000" dirty="0">
                  <a:latin typeface="Calibri Light" panose="020F0302020204030204" pitchFamily="34" charset="0"/>
                </a:endParaRPr>
              </a:p>
              <a:p>
                <a:pPr lvl="2"/>
                <a14:m>
                  <m:oMath xmlns:m="http://schemas.openxmlformats.org/officeDocument/2006/math">
                    <m:r>
                      <a:rPr lang="en-US" sz="2000" i="1">
                        <a:latin typeface="Cambria Math"/>
                      </a:rPr>
                      <m:t>𝑍𝑆𝑙𝑖𝑐𝑒</m:t>
                    </m:r>
                    <m:r>
                      <a:rPr lang="en-US" sz="2000" i="1">
                        <a:latin typeface="Cambria Math"/>
                      </a:rPr>
                      <m:t>=</m:t>
                    </m:r>
                    <m:sSub>
                      <m:sSubPr>
                        <m:ctrlPr>
                          <a:rPr lang="en-US" sz="2000" i="1">
                            <a:latin typeface="Cambria Math"/>
                          </a:rPr>
                        </m:ctrlPr>
                      </m:sSubPr>
                      <m:e>
                        <m:r>
                          <a:rPr lang="en-US" sz="2000" i="1">
                            <a:latin typeface="Cambria Math"/>
                          </a:rPr>
                          <m:t>𝑁𝑒𝑎𝑟</m:t>
                        </m:r>
                      </m:e>
                      <m:sub>
                        <m:r>
                          <a:rPr lang="en-US" sz="2000" i="1">
                            <a:latin typeface="Cambria Math"/>
                          </a:rPr>
                          <m:t>𝑧</m:t>
                        </m:r>
                      </m:sub>
                    </m:sSub>
                    <m:r>
                      <a:rPr lang="en-US" sz="2000" i="1" dirty="0">
                        <a:latin typeface="Cambria Math"/>
                        <a:ea typeface="Cambria Math"/>
                      </a:rPr>
                      <m:t>×</m:t>
                    </m:r>
                    <m:sSup>
                      <m:sSupPr>
                        <m:ctrlPr>
                          <a:rPr lang="en-US" sz="2000" i="1" dirty="0">
                            <a:latin typeface="Cambria Math"/>
                            <a:ea typeface="Cambria Math"/>
                          </a:rPr>
                        </m:ctrlPr>
                      </m:sSupPr>
                      <m:e>
                        <m:r>
                          <a:rPr lang="en-US" sz="2000" i="1" dirty="0">
                            <a:latin typeface="Cambria Math"/>
                            <a:ea typeface="Cambria Math"/>
                          </a:rPr>
                          <m:t>( </m:t>
                        </m:r>
                        <m:f>
                          <m:fPr>
                            <m:ctrlPr>
                              <a:rPr lang="en-US" sz="2000" i="1" dirty="0">
                                <a:latin typeface="Cambria Math"/>
                                <a:ea typeface="Cambria Math"/>
                              </a:rPr>
                            </m:ctrlPr>
                          </m:fPr>
                          <m:num>
                            <m:sSub>
                              <m:sSubPr>
                                <m:ctrlPr>
                                  <a:rPr lang="en-US" sz="2000" i="1" dirty="0">
                                    <a:latin typeface="Cambria Math"/>
                                    <a:ea typeface="Cambria Math"/>
                                  </a:rPr>
                                </m:ctrlPr>
                              </m:sSubPr>
                              <m:e>
                                <m:r>
                                  <a:rPr lang="en-US" sz="2000" i="1" dirty="0">
                                    <a:latin typeface="Cambria Math"/>
                                    <a:ea typeface="Cambria Math"/>
                                  </a:rPr>
                                  <m:t>𝐹𝑎𝑟</m:t>
                                </m:r>
                              </m:e>
                              <m:sub>
                                <m:r>
                                  <a:rPr lang="en-US" sz="2000" i="1" dirty="0">
                                    <a:latin typeface="Cambria Math"/>
                                    <a:ea typeface="Cambria Math"/>
                                  </a:rPr>
                                  <m:t>𝑧</m:t>
                                </m:r>
                              </m:sub>
                            </m:sSub>
                          </m:num>
                          <m:den>
                            <m:sSub>
                              <m:sSubPr>
                                <m:ctrlPr>
                                  <a:rPr lang="en-US" sz="2000" i="1" dirty="0">
                                    <a:latin typeface="Cambria Math"/>
                                    <a:ea typeface="Cambria Math"/>
                                  </a:rPr>
                                </m:ctrlPr>
                              </m:sSubPr>
                              <m:e>
                                <m:r>
                                  <a:rPr lang="en-US" sz="2000" i="1" dirty="0">
                                    <a:latin typeface="Cambria Math"/>
                                    <a:ea typeface="Cambria Math"/>
                                  </a:rPr>
                                  <m:t>𝑁𝑒𝑎𝑟</m:t>
                                </m:r>
                              </m:e>
                              <m:sub>
                                <m:r>
                                  <a:rPr lang="en-US" sz="2000" i="1" dirty="0">
                                    <a:latin typeface="Cambria Math"/>
                                    <a:ea typeface="Cambria Math"/>
                                  </a:rPr>
                                  <m:t>𝑧</m:t>
                                </m:r>
                              </m:sub>
                            </m:sSub>
                          </m:den>
                        </m:f>
                        <m:r>
                          <a:rPr lang="en-US" sz="2000" i="1" dirty="0">
                            <a:latin typeface="Cambria Math"/>
                            <a:ea typeface="Cambria Math"/>
                          </a:rPr>
                          <m:t>)</m:t>
                        </m:r>
                      </m:e>
                      <m:sup>
                        <m:f>
                          <m:fPr>
                            <m:ctrlPr>
                              <a:rPr lang="en-US" sz="2000" i="1" dirty="0">
                                <a:latin typeface="Cambria Math"/>
                                <a:ea typeface="Cambria Math"/>
                              </a:rPr>
                            </m:ctrlPr>
                          </m:fPr>
                          <m:num>
                            <m:r>
                              <a:rPr lang="en-US" sz="2000" i="1" dirty="0">
                                <a:latin typeface="Cambria Math"/>
                                <a:ea typeface="Cambria Math"/>
                              </a:rPr>
                              <m:t>𝑠</m:t>
                            </m:r>
                            <m:r>
                              <a:rPr lang="en-US" sz="2000" b="0" i="1" dirty="0" smtClean="0">
                                <a:latin typeface="Cambria Math" panose="02040503050406030204" pitchFamily="18" charset="0"/>
                                <a:ea typeface="Cambria Math"/>
                              </a:rPr>
                              <m:t>𝑙𝑖𝑐𝑒</m:t>
                            </m:r>
                          </m:num>
                          <m:den>
                            <m:r>
                              <a:rPr lang="en-US" sz="2000" b="0" i="1" dirty="0" smtClean="0">
                                <a:latin typeface="Cambria Math" panose="02040503050406030204" pitchFamily="18" charset="0"/>
                                <a:ea typeface="Cambria Math"/>
                              </a:rPr>
                              <m:t>𝑛𝑢𝑚</m:t>
                            </m:r>
                            <m:r>
                              <a:rPr lang="en-US" sz="2000" b="0" i="1" dirty="0" smtClean="0">
                                <a:latin typeface="Cambria Math" panose="02040503050406030204" pitchFamily="18" charset="0"/>
                                <a:ea typeface="Cambria Math"/>
                              </a:rPr>
                              <m:t> </m:t>
                            </m:r>
                            <m:r>
                              <a:rPr lang="en-US" sz="2000" b="0" i="1" dirty="0" smtClean="0">
                                <a:latin typeface="Cambria Math" panose="02040503050406030204" pitchFamily="18" charset="0"/>
                                <a:ea typeface="Cambria Math"/>
                              </a:rPr>
                              <m:t>𝑠𝑙𝑖𝑐𝑒𝑠</m:t>
                            </m:r>
                          </m:den>
                        </m:f>
                      </m:sup>
                    </m:sSup>
                  </m:oMath>
                </a14:m>
                <a:endParaRPr lang="en-US" sz="2000" dirty="0" smtClean="0">
                  <a:latin typeface="Calibri Light" panose="020F0302020204030204" pitchFamily="34" charset="0"/>
                </a:endParaRPr>
              </a:p>
              <a:p>
                <a:pPr lvl="1"/>
                <a:r>
                  <a:rPr lang="en-US" sz="2400" dirty="0" err="1" smtClean="0">
                    <a:latin typeface="Calibri Light" panose="020F0302020204030204" pitchFamily="34" charset="0"/>
                  </a:rPr>
                  <a:t>Voxelize</a:t>
                </a:r>
                <a:r>
                  <a:rPr lang="en-US" sz="2400" dirty="0" smtClean="0">
                    <a:latin typeface="Calibri Light" panose="020F0302020204030204" pitchFamily="34" charset="0"/>
                  </a:rPr>
                  <a:t> </a:t>
                </a:r>
                <a:r>
                  <a:rPr lang="en-US" sz="2400" dirty="0">
                    <a:latin typeface="Calibri Light" panose="020F0302020204030204" pitchFamily="34" charset="0"/>
                  </a:rPr>
                  <a:t>each </a:t>
                </a:r>
                <a:r>
                  <a:rPr lang="en-US" sz="2400" dirty="0" smtClean="0">
                    <a:latin typeface="Calibri Light" panose="020F0302020204030204" pitchFamily="34" charset="0"/>
                  </a:rPr>
                  <a:t>item</a:t>
                </a:r>
                <a:endParaRPr lang="en-US" sz="2400" dirty="0">
                  <a:latin typeface="Calibri Light" panose="020F0302020204030204" pitchFamily="34" charset="0"/>
                </a:endParaRPr>
              </a:p>
              <a:p>
                <a:pPr lvl="2"/>
                <a:r>
                  <a:rPr lang="en-US" sz="2000" dirty="0">
                    <a:latin typeface="Calibri Light" panose="020F0302020204030204" pitchFamily="34" charset="0"/>
                  </a:rPr>
                  <a:t>An item can be: light, environment probe or a decal</a:t>
                </a:r>
              </a:p>
              <a:p>
                <a:pPr lvl="2"/>
                <a:r>
                  <a:rPr lang="en-US" sz="2000" dirty="0">
                    <a:latin typeface="Calibri Light" panose="020F0302020204030204" pitchFamily="34" charset="0"/>
                  </a:rPr>
                  <a:t>Item shape is: OBB or a frustum ( projector )</a:t>
                </a:r>
              </a:p>
              <a:p>
                <a:pPr lvl="2"/>
                <a:r>
                  <a:rPr lang="en-US" sz="2000" dirty="0">
                    <a:latin typeface="Calibri Light" panose="020F0302020204030204" pitchFamily="34" charset="0"/>
                  </a:rPr>
                  <a:t>Rasterization bounded by screen space </a:t>
                </a:r>
                <a:r>
                  <a:rPr lang="en-US" sz="2000" dirty="0" smtClean="0">
                    <a:latin typeface="Calibri Light" panose="020F0302020204030204" pitchFamily="34" charset="0"/>
                  </a:rPr>
                  <a:t>min</a:t>
                </a:r>
                <a:r>
                  <a:rPr lang="en-US" sz="2000" baseline="-25000" dirty="0" smtClean="0">
                    <a:latin typeface="Calibri Light" panose="020F0302020204030204" pitchFamily="34" charset="0"/>
                  </a:rPr>
                  <a:t>xy</a:t>
                </a:r>
                <a:r>
                  <a:rPr lang="en-US" sz="2000" dirty="0" smtClean="0">
                    <a:latin typeface="Calibri Light" panose="020F0302020204030204" pitchFamily="34" charset="0"/>
                  </a:rPr>
                  <a:t> </a:t>
                </a:r>
                <a:r>
                  <a:rPr lang="en-US" sz="2000" dirty="0" err="1" smtClean="0">
                    <a:latin typeface="Calibri Light" panose="020F0302020204030204" pitchFamily="34" charset="0"/>
                  </a:rPr>
                  <a:t>max</a:t>
                </a:r>
                <a:r>
                  <a:rPr lang="en-US" sz="2000" baseline="-25000" dirty="0" err="1" smtClean="0">
                    <a:latin typeface="Calibri Light" panose="020F0302020204030204" pitchFamily="34" charset="0"/>
                  </a:rPr>
                  <a:t>xy</a:t>
                </a:r>
                <a:r>
                  <a:rPr lang="en-US" sz="2000" dirty="0" smtClean="0">
                    <a:latin typeface="Calibri Light" panose="020F0302020204030204" pitchFamily="34" charset="0"/>
                  </a:rPr>
                  <a:t> </a:t>
                </a:r>
                <a:r>
                  <a:rPr lang="en-US" sz="2000" dirty="0">
                    <a:latin typeface="Calibri Light" panose="020F0302020204030204" pitchFamily="34" charset="0"/>
                  </a:rPr>
                  <a:t>and </a:t>
                </a:r>
              </a:p>
              <a:p>
                <a:pPr marL="914400" lvl="2" indent="0">
                  <a:buNone/>
                </a:pPr>
                <a:r>
                  <a:rPr lang="en-US" sz="2000" dirty="0" smtClean="0">
                    <a:latin typeface="Calibri Light" panose="020F0302020204030204" pitchFamily="34" charset="0"/>
                  </a:rPr>
                  <a:t>depth bounds</a:t>
                </a:r>
                <a:endParaRPr lang="en-US" sz="2000" dirty="0">
                  <a:latin typeface="Calibri Light" panose="020F0302020204030204" pitchFamily="34" charset="0"/>
                </a:endParaRPr>
              </a:p>
              <a:p>
                <a:pPr marL="914400" lvl="2" indent="0">
                  <a:buNone/>
                </a:pPr>
                <a:endParaRPr lang="en-US" dirty="0">
                  <a:latin typeface="Calibri Light" panose="020F0302020204030204" pitchFamily="34" charset="0"/>
                </a:endParaRPr>
              </a:p>
              <a:p>
                <a:pPr lvl="1"/>
                <a:endParaRPr lang="en-US" dirty="0">
                  <a:latin typeface="Calibri Light" panose="020F0302020204030204" pitchFamily="34" charset="0"/>
                </a:endParaRPr>
              </a:p>
            </p:txBody>
          </p:sp>
        </mc:Choice>
        <mc:Fallback>
          <p:sp>
            <p:nvSpPr>
              <p:cNvPr id="5" name="Content Placeholder 4"/>
              <p:cNvSpPr>
                <a:spLocks noGrp="1" noRot="1" noChangeAspect="1" noMove="1" noResize="1" noEditPoints="1" noAdjustHandles="1" noChangeArrowheads="1" noChangeShapeType="1" noTextEdit="1"/>
              </p:cNvSpPr>
              <p:nvPr>
                <p:ph idx="1"/>
              </p:nvPr>
            </p:nvSpPr>
            <p:spPr>
              <a:blipFill rotWithShape="1">
                <a:blip r:embed="rId3"/>
                <a:stretch>
                  <a:fillRect t="-1126"/>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r="1107"/>
          <a:stretch/>
        </p:blipFill>
        <p:spPr>
          <a:xfrm>
            <a:off x="7238999" y="1066800"/>
            <a:ext cx="4754880" cy="255413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1386"/>
          <a:stretch/>
        </p:blipFill>
        <p:spPr>
          <a:xfrm>
            <a:off x="7239000" y="3687023"/>
            <a:ext cx="4754880" cy="2561377"/>
          </a:xfrm>
          <a:prstGeom prst="rect">
            <a:avLst/>
          </a:prstGeom>
        </p:spPr>
      </p:pic>
    </p:spTree>
    <p:extLst>
      <p:ext uri="{BB962C8B-B14F-4D97-AF65-F5344CB8AC3E}">
        <p14:creationId xmlns:p14="http://schemas.microsoft.com/office/powerpoint/2010/main" val="3860411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fade">
                                      <p:cBhvr>
                                        <p:cTn id="16" dur="500"/>
                                        <p:tgtEl>
                                          <p:spTgt spid="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Effect transition="in" filter="fade">
                                      <p:cBhvr>
                                        <p:cTn id="1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Preparing Clustered Structure</a:t>
            </a:r>
            <a:endParaRPr lang="en-US" dirty="0"/>
          </a:p>
        </p:txBody>
      </p:sp>
      <p:sp>
        <p:nvSpPr>
          <p:cNvPr id="5" name="Content Placeholder 4"/>
          <p:cNvSpPr>
            <a:spLocks noGrp="1"/>
          </p:cNvSpPr>
          <p:nvPr>
            <p:ph idx="1"/>
          </p:nvPr>
        </p:nvSpPr>
        <p:spPr/>
        <p:txBody>
          <a:bodyPr>
            <a:normAutofit/>
          </a:bodyPr>
          <a:lstStyle/>
          <a:p>
            <a:pPr lvl="1"/>
            <a:r>
              <a:rPr lang="en-US" dirty="0" smtClean="0">
                <a:latin typeface="Calibri Light" panose="020F0302020204030204" pitchFamily="34" charset="0"/>
              </a:rPr>
              <a:t>Refinement done in clip space</a:t>
            </a:r>
            <a:endParaRPr lang="en-US" dirty="0">
              <a:latin typeface="Calibri Light" panose="020F0302020204030204" pitchFamily="34" charset="0"/>
            </a:endParaRPr>
          </a:p>
          <a:p>
            <a:pPr lvl="3"/>
            <a:r>
              <a:rPr lang="en-US" dirty="0" smtClean="0">
                <a:latin typeface="Calibri Light" panose="020F0302020204030204" pitchFamily="34" charset="0"/>
              </a:rPr>
              <a:t>A cell in clip space is an AABB</a:t>
            </a:r>
          </a:p>
          <a:p>
            <a:pPr lvl="3"/>
            <a:r>
              <a:rPr lang="en-US" dirty="0" smtClean="0">
                <a:latin typeface="Calibri Light" panose="020F0302020204030204" pitchFamily="34" charset="0"/>
              </a:rPr>
              <a:t>N Planes </a:t>
            </a:r>
            <a:r>
              <a:rPr lang="en-US" dirty="0">
                <a:latin typeface="Calibri Light" panose="020F0302020204030204" pitchFamily="34" charset="0"/>
              </a:rPr>
              <a:t>vs </a:t>
            </a:r>
            <a:r>
              <a:rPr lang="en-US" dirty="0" smtClean="0">
                <a:latin typeface="Calibri Light" panose="020F0302020204030204" pitchFamily="34" charset="0"/>
              </a:rPr>
              <a:t>cell AABB</a:t>
            </a:r>
            <a:endParaRPr lang="en-US" dirty="0">
              <a:latin typeface="Calibri Light" panose="020F0302020204030204" pitchFamily="34" charset="0"/>
            </a:endParaRPr>
          </a:p>
          <a:p>
            <a:pPr lvl="3"/>
            <a:r>
              <a:rPr lang="en-US" dirty="0" smtClean="0">
                <a:latin typeface="Calibri Light" panose="020F0302020204030204" pitchFamily="34" charset="0"/>
              </a:rPr>
              <a:t>OBB is </a:t>
            </a:r>
            <a:r>
              <a:rPr lang="en-US" dirty="0">
                <a:latin typeface="Calibri Light" panose="020F0302020204030204" pitchFamily="34" charset="0"/>
              </a:rPr>
              <a:t>6 </a:t>
            </a:r>
            <a:r>
              <a:rPr lang="en-US" dirty="0" smtClean="0">
                <a:latin typeface="Calibri Light" panose="020F0302020204030204" pitchFamily="34" charset="0"/>
              </a:rPr>
              <a:t>planes, frustum is 5 planes</a:t>
            </a:r>
          </a:p>
          <a:p>
            <a:pPr lvl="3"/>
            <a:r>
              <a:rPr lang="en-US" dirty="0" smtClean="0">
                <a:latin typeface="Calibri Light" panose="020F0302020204030204" pitchFamily="34" charset="0"/>
              </a:rPr>
              <a:t>Same code for all volumes </a:t>
            </a:r>
          </a:p>
          <a:p>
            <a:pPr lvl="3"/>
            <a:r>
              <a:rPr lang="en-US" dirty="0" smtClean="0">
                <a:latin typeface="Calibri Light" panose="020F0302020204030204" pitchFamily="34" charset="0"/>
              </a:rPr>
              <a:t>SIMD</a:t>
            </a:r>
          </a:p>
        </p:txBody>
      </p:sp>
      <p:sp>
        <p:nvSpPr>
          <p:cNvPr id="2" name="TextBox 1"/>
          <p:cNvSpPr txBox="1"/>
          <p:nvPr/>
        </p:nvSpPr>
        <p:spPr>
          <a:xfrm>
            <a:off x="1524000" y="6477000"/>
            <a:ext cx="184731" cy="369332"/>
          </a:xfrm>
          <a:prstGeom prst="rect">
            <a:avLst/>
          </a:prstGeom>
          <a:noFill/>
        </p:spPr>
        <p:txBody>
          <a:bodyPr wrap="none" rtlCol="0">
            <a:spAutoFit/>
          </a:bodyPr>
          <a:lstStyle/>
          <a:p>
            <a:endParaRPr lang="en-US" dirty="0"/>
          </a:p>
        </p:txBody>
      </p:sp>
      <p:sp>
        <p:nvSpPr>
          <p:cNvPr id="3" name="TextBox 2"/>
          <p:cNvSpPr txBox="1"/>
          <p:nvPr/>
        </p:nvSpPr>
        <p:spPr>
          <a:xfrm>
            <a:off x="533400" y="4038600"/>
            <a:ext cx="6248400" cy="1754326"/>
          </a:xfrm>
          <a:prstGeom prst="rect">
            <a:avLst/>
          </a:prstGeom>
          <a:solidFill>
            <a:schemeClr val="tx1">
              <a:lumMod val="85000"/>
              <a:lumOff val="15000"/>
            </a:schemeClr>
          </a:solidFill>
          <a:ln>
            <a:solidFill>
              <a:schemeClr val="tx1"/>
            </a:solidFill>
          </a:ln>
        </p:spPr>
        <p:txBody>
          <a:bodyPr wrap="square" rtlCol="0">
            <a:spAutoFit/>
          </a:bodyPr>
          <a:lstStyle/>
          <a:p>
            <a:pPr lvl="1"/>
            <a:r>
              <a:rPr lang="en-US" sz="1200" b="1" dirty="0" smtClean="0">
                <a:solidFill>
                  <a:schemeClr val="accent3">
                    <a:lumMod val="75000"/>
                  </a:schemeClr>
                </a:solidFill>
                <a:latin typeface="Courier New" panose="02070309020205020404" pitchFamily="49" charset="0"/>
                <a:cs typeface="Courier New" panose="02070309020205020404" pitchFamily="49" charset="0"/>
              </a:rPr>
              <a:t>//Pseudo-code - 1 job per depth slice ( if any item )</a:t>
            </a:r>
            <a:endParaRPr lang="en-US" sz="1200" b="1" dirty="0">
              <a:solidFill>
                <a:schemeClr val="accent3">
                  <a:lumMod val="75000"/>
                </a:schemeClr>
              </a:solidFill>
              <a:latin typeface="Courier New" panose="02070309020205020404" pitchFamily="49" charset="0"/>
              <a:cs typeface="Courier New" panose="02070309020205020404" pitchFamily="49" charset="0"/>
            </a:endParaRPr>
          </a:p>
          <a:p>
            <a:pPr lvl="1"/>
            <a:r>
              <a:rPr lang="en-US" sz="1200" b="1" dirty="0" smtClean="0">
                <a:solidFill>
                  <a:schemeClr val="tx2">
                    <a:lumMod val="40000"/>
                    <a:lumOff val="60000"/>
                  </a:schemeClr>
                </a:solidFill>
                <a:latin typeface="Courier New" panose="02070309020205020404" pitchFamily="49" charset="0"/>
                <a:cs typeface="Courier New" panose="02070309020205020404" pitchFamily="49" charset="0"/>
              </a:rPr>
              <a:t>for</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y = </a:t>
            </a:r>
            <a:r>
              <a:rPr lang="en-US" sz="1200" b="1" dirty="0" err="1">
                <a:solidFill>
                  <a:schemeClr val="accent6">
                    <a:lumMod val="40000"/>
                    <a:lumOff val="60000"/>
                  </a:schemeClr>
                </a:solidFill>
                <a:latin typeface="Courier New" panose="02070309020205020404" pitchFamily="49" charset="0"/>
                <a:cs typeface="Courier New" panose="02070309020205020404" pitchFamily="49" charset="0"/>
              </a:rPr>
              <a:t>MinY</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y &lt; </a:t>
            </a:r>
            <a:r>
              <a:rPr lang="en-US" sz="1200" b="1" dirty="0" err="1">
                <a:solidFill>
                  <a:schemeClr val="accent6">
                    <a:lumMod val="40000"/>
                    <a:lumOff val="60000"/>
                  </a:schemeClr>
                </a:solidFill>
                <a:latin typeface="Courier New" panose="02070309020205020404" pitchFamily="49" charset="0"/>
                <a:cs typeface="Courier New" panose="02070309020205020404" pitchFamily="49" charset="0"/>
              </a:rPr>
              <a:t>MaxY</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++y ) 	{</a:t>
            </a:r>
          </a:p>
          <a:p>
            <a:pPr lvl="1"/>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a:solidFill>
                  <a:schemeClr val="tx2">
                    <a:lumMod val="40000"/>
                    <a:lumOff val="60000"/>
                  </a:schemeClr>
                </a:solidFill>
                <a:latin typeface="Courier New" panose="02070309020205020404" pitchFamily="49" charset="0"/>
                <a:cs typeface="Courier New" panose="02070309020205020404" pitchFamily="49" charset="0"/>
              </a:rPr>
              <a:t>for</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 x = </a:t>
            </a:r>
            <a:r>
              <a:rPr lang="en-US" sz="1200" b="1" dirty="0" err="1">
                <a:solidFill>
                  <a:schemeClr val="accent6">
                    <a:lumMod val="40000"/>
                    <a:lumOff val="60000"/>
                  </a:schemeClr>
                </a:solidFill>
                <a:latin typeface="Courier New" panose="02070309020205020404" pitchFamily="49" charset="0"/>
                <a:cs typeface="Courier New" panose="02070309020205020404" pitchFamily="49" charset="0"/>
              </a:rPr>
              <a:t>MinX</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x &lt; </a:t>
            </a:r>
            <a:r>
              <a:rPr lang="en-US" sz="1200" b="1" dirty="0" err="1">
                <a:solidFill>
                  <a:schemeClr val="accent6">
                    <a:lumMod val="40000"/>
                    <a:lumOff val="60000"/>
                  </a:schemeClr>
                </a:solidFill>
                <a:latin typeface="Courier New" panose="02070309020205020404" pitchFamily="49" charset="0"/>
                <a:cs typeface="Courier New" panose="02070309020205020404" pitchFamily="49" charset="0"/>
              </a:rPr>
              <a:t>MaxX</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++x ) {</a:t>
            </a:r>
          </a:p>
          <a:p>
            <a:pPr marL="1314450" lvl="3" indent="0">
              <a:buNone/>
            </a:pP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intersects = N planes vs cell AABB</a:t>
            </a:r>
          </a:p>
          <a:p>
            <a:pPr marL="1314450" lvl="3" indent="0">
              <a:buNone/>
            </a:pP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a:solidFill>
                  <a:schemeClr val="tx2">
                    <a:lumMod val="40000"/>
                    <a:lumOff val="60000"/>
                  </a:schemeClr>
                </a:solidFill>
                <a:latin typeface="Courier New" panose="02070309020205020404" pitchFamily="49" charset="0"/>
                <a:cs typeface="Courier New" panose="02070309020205020404" pitchFamily="49" charset="0"/>
              </a:rPr>
              <a:t>if</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 intersects ) {</a:t>
            </a:r>
          </a:p>
          <a:p>
            <a:pPr marL="1314450" lvl="3" indent="0">
              <a:buNone/>
            </a:pP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Register item</a:t>
            </a:r>
          </a:p>
          <a:p>
            <a:pPr marL="1314450" lvl="3" indent="0">
              <a:buNone/>
            </a:pP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p>
          <a:p>
            <a:pPr lvl="1"/>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a:t>
            </a:r>
            <a:r>
              <a:rPr lang="en-US" sz="1200" b="1" dirty="0">
                <a:solidFill>
                  <a:schemeClr val="accent6">
                    <a:lumMod val="40000"/>
                    <a:lumOff val="60000"/>
                  </a:schemeClr>
                </a:solidFill>
                <a:latin typeface="Courier New" panose="02070309020205020404" pitchFamily="49" charset="0"/>
                <a:cs typeface="Courier New" panose="02070309020205020404" pitchFamily="49" charset="0"/>
              </a:rPr>
              <a:t>	</a:t>
            </a:r>
          </a:p>
          <a:p>
            <a:pPr lvl="1"/>
            <a:r>
              <a:rPr lang="en-US" sz="1200" b="1" dirty="0" smtClean="0">
                <a:solidFill>
                  <a:schemeClr val="accent6">
                    <a:lumMod val="40000"/>
                    <a:lumOff val="60000"/>
                  </a:schemeClr>
                </a:solidFill>
                <a:latin typeface="Courier New" panose="02070309020205020404" pitchFamily="49" charset="0"/>
                <a:cs typeface="Courier New" panose="02070309020205020404" pitchFamily="49" charset="0"/>
              </a:rPr>
              <a:t>}</a:t>
            </a:r>
            <a:endParaRPr lang="en-US" sz="1200" b="1" dirty="0">
              <a:solidFill>
                <a:schemeClr val="accent6">
                  <a:lumMod val="40000"/>
                  <a:lumOff val="60000"/>
                </a:schemeClr>
              </a:solidFill>
              <a:latin typeface="Courier New" panose="02070309020205020404" pitchFamily="49" charset="0"/>
              <a:cs typeface="Courier New" panose="02070309020205020404" pitchFamily="49"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 r="1107"/>
          <a:stretch/>
        </p:blipFill>
        <p:spPr>
          <a:xfrm>
            <a:off x="7238999" y="1066800"/>
            <a:ext cx="4754880" cy="255413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386"/>
          <a:stretch/>
        </p:blipFill>
        <p:spPr>
          <a:xfrm>
            <a:off x="7239000" y="3687023"/>
            <a:ext cx="4754880" cy="2561377"/>
          </a:xfrm>
          <a:prstGeom prst="rect">
            <a:avLst/>
          </a:prstGeom>
        </p:spPr>
      </p:pic>
    </p:spTree>
    <p:extLst>
      <p:ext uri="{BB962C8B-B14F-4D97-AF65-F5344CB8AC3E}">
        <p14:creationId xmlns:p14="http://schemas.microsoft.com/office/powerpoint/2010/main" val="203881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Preparing Clustered Structure</a:t>
            </a:r>
            <a:endParaRPr lang="en-US" dirty="0"/>
          </a:p>
        </p:txBody>
      </p:sp>
      <p:sp>
        <p:nvSpPr>
          <p:cNvPr id="5" name="Content Placeholder 4"/>
          <p:cNvSpPr>
            <a:spLocks noGrp="1"/>
          </p:cNvSpPr>
          <p:nvPr>
            <p:ph idx="1"/>
          </p:nvPr>
        </p:nvSpPr>
        <p:spPr/>
        <p:txBody>
          <a:bodyPr>
            <a:normAutofit fontScale="92500" lnSpcReduction="20000"/>
          </a:bodyPr>
          <a:lstStyle/>
          <a:p>
            <a:pPr lvl="1"/>
            <a:r>
              <a:rPr lang="en-US" dirty="0" smtClean="0">
                <a:latin typeface="Calibri Light" panose="020F0302020204030204" pitchFamily="34" charset="0"/>
              </a:rPr>
              <a:t>Structures</a:t>
            </a:r>
          </a:p>
          <a:p>
            <a:pPr lvl="2"/>
            <a:r>
              <a:rPr lang="en-US" dirty="0" smtClean="0">
                <a:latin typeface="Calibri Light" panose="020F0302020204030204" pitchFamily="34" charset="0"/>
              </a:rPr>
              <a:t>Offset list: </a:t>
            </a:r>
          </a:p>
          <a:p>
            <a:pPr lvl="3"/>
            <a:r>
              <a:rPr lang="en-US" dirty="0" smtClean="0">
                <a:latin typeface="Calibri Light" panose="020F0302020204030204" pitchFamily="34" charset="0"/>
              </a:rPr>
              <a:t>64 bits x Grid Dim X </a:t>
            </a:r>
            <a:r>
              <a:rPr lang="en-US" dirty="0" err="1">
                <a:latin typeface="Calibri Light" panose="020F0302020204030204" pitchFamily="34" charset="0"/>
              </a:rPr>
              <a:t>x</a:t>
            </a:r>
            <a:r>
              <a:rPr lang="en-US" dirty="0" smtClean="0">
                <a:latin typeface="Calibri Light" panose="020F0302020204030204" pitchFamily="34" charset="0"/>
              </a:rPr>
              <a:t> Grid Dim Y x Grid Dim Z</a:t>
            </a:r>
          </a:p>
          <a:p>
            <a:pPr lvl="2"/>
            <a:r>
              <a:rPr lang="en-US" dirty="0" smtClean="0">
                <a:latin typeface="Calibri Light" panose="020F0302020204030204" pitchFamily="34" charset="0"/>
              </a:rPr>
              <a:t>Item list: </a:t>
            </a:r>
          </a:p>
          <a:p>
            <a:pPr lvl="3"/>
            <a:r>
              <a:rPr lang="en-US" dirty="0" smtClean="0">
                <a:latin typeface="Calibri Light" panose="020F0302020204030204" pitchFamily="34" charset="0"/>
              </a:rPr>
              <a:t>32 bits x 256 x Worst case ( Grid </a:t>
            </a:r>
            <a:r>
              <a:rPr lang="en-US" dirty="0">
                <a:latin typeface="Calibri Light" panose="020F0302020204030204" pitchFamily="34" charset="0"/>
              </a:rPr>
              <a:t>Dim X </a:t>
            </a:r>
            <a:r>
              <a:rPr lang="en-US" dirty="0" err="1" smtClean="0">
                <a:latin typeface="Calibri Light" panose="020F0302020204030204" pitchFamily="34" charset="0"/>
              </a:rPr>
              <a:t>x</a:t>
            </a:r>
            <a:r>
              <a:rPr lang="en-US" dirty="0" smtClean="0">
                <a:latin typeface="Calibri Light" panose="020F0302020204030204" pitchFamily="34" charset="0"/>
              </a:rPr>
              <a:t> </a:t>
            </a:r>
            <a:r>
              <a:rPr lang="en-US" dirty="0" err="1" smtClean="0">
                <a:latin typeface="Calibri Light" panose="020F0302020204030204" pitchFamily="34" charset="0"/>
              </a:rPr>
              <a:t>Avg</a:t>
            </a:r>
            <a:r>
              <a:rPr lang="en-US" dirty="0" smtClean="0">
                <a:latin typeface="Calibri Light" panose="020F0302020204030204" pitchFamily="34" charset="0"/>
              </a:rPr>
              <a:t> Grid </a:t>
            </a:r>
            <a:r>
              <a:rPr lang="en-US" dirty="0">
                <a:latin typeface="Calibri Light" panose="020F0302020204030204" pitchFamily="34" charset="0"/>
              </a:rPr>
              <a:t>Dim Y </a:t>
            </a:r>
            <a:r>
              <a:rPr lang="en-US" dirty="0" smtClean="0">
                <a:latin typeface="Calibri Light" panose="020F0302020204030204" pitchFamily="34" charset="0"/>
              </a:rPr>
              <a:t>x </a:t>
            </a:r>
            <a:r>
              <a:rPr lang="en-US" dirty="0">
                <a:latin typeface="Calibri Light" panose="020F0302020204030204" pitchFamily="34" charset="0"/>
              </a:rPr>
              <a:t>Grid Dim </a:t>
            </a:r>
            <a:r>
              <a:rPr lang="en-US" dirty="0" smtClean="0">
                <a:latin typeface="Calibri Light" panose="020F0302020204030204" pitchFamily="34" charset="0"/>
              </a:rPr>
              <a:t>Z )</a:t>
            </a:r>
          </a:p>
          <a:p>
            <a:pPr lvl="1"/>
            <a:r>
              <a:rPr lang="en-US" dirty="0" smtClean="0">
                <a:latin typeface="Calibri Light" panose="020F0302020204030204" pitchFamily="34" charset="0"/>
              </a:rPr>
              <a:t>Offset List, per element</a:t>
            </a:r>
          </a:p>
          <a:p>
            <a:pPr lvl="2"/>
            <a:r>
              <a:rPr lang="en-US" dirty="0" smtClean="0">
                <a:latin typeface="Calibri Light" panose="020F0302020204030204" pitchFamily="34" charset="0"/>
              </a:rPr>
              <a:t>Offset into item list, and light / decal / probe count</a:t>
            </a:r>
            <a:endParaRPr lang="en-US" dirty="0">
              <a:latin typeface="Calibri Light" panose="020F0302020204030204" pitchFamily="34" charset="0"/>
            </a:endParaRPr>
          </a:p>
          <a:p>
            <a:pPr lvl="1"/>
            <a:r>
              <a:rPr lang="en-US" dirty="0" smtClean="0">
                <a:latin typeface="Calibri Light" panose="020F0302020204030204" pitchFamily="34" charset="0"/>
              </a:rPr>
              <a:t>Item List, per element</a:t>
            </a:r>
          </a:p>
          <a:p>
            <a:pPr lvl="2"/>
            <a:r>
              <a:rPr lang="en-US" dirty="0" smtClean="0">
                <a:latin typeface="Calibri Light" panose="020F0302020204030204" pitchFamily="34" charset="0"/>
              </a:rPr>
              <a:t>12 bits: Index into light list</a:t>
            </a:r>
          </a:p>
          <a:p>
            <a:pPr lvl="2"/>
            <a:r>
              <a:rPr lang="en-US" dirty="0" smtClean="0">
                <a:latin typeface="Calibri Light" panose="020F0302020204030204" pitchFamily="34" charset="0"/>
              </a:rPr>
              <a:t>12 bits: Index into decal list</a:t>
            </a:r>
          </a:p>
          <a:p>
            <a:pPr lvl="2"/>
            <a:r>
              <a:rPr lang="en-US" dirty="0" smtClean="0">
                <a:latin typeface="Calibri Light" panose="020F0302020204030204" pitchFamily="34" charset="0"/>
              </a:rPr>
              <a:t>8 bits: Index into </a:t>
            </a:r>
            <a:r>
              <a:rPr lang="en-US" dirty="0">
                <a:latin typeface="Calibri Light" panose="020F0302020204030204" pitchFamily="34" charset="0"/>
              </a:rPr>
              <a:t>p</a:t>
            </a:r>
            <a:r>
              <a:rPr lang="en-US" dirty="0" smtClean="0">
                <a:latin typeface="Calibri Light" panose="020F0302020204030204" pitchFamily="34" charset="0"/>
              </a:rPr>
              <a:t>robe list</a:t>
            </a:r>
          </a:p>
          <a:p>
            <a:pPr lvl="1"/>
            <a:r>
              <a:rPr lang="en-US" dirty="0" smtClean="0">
                <a:latin typeface="Calibri Light" panose="020F0302020204030204" pitchFamily="34" charset="0"/>
              </a:rPr>
              <a:t>Grid resolution </a:t>
            </a:r>
            <a:r>
              <a:rPr lang="en-US" dirty="0">
                <a:latin typeface="Calibri Light" panose="020F0302020204030204" pitchFamily="34" charset="0"/>
              </a:rPr>
              <a:t>is fairly low res: 16 x 8 x 24</a:t>
            </a:r>
          </a:p>
          <a:p>
            <a:pPr lvl="2"/>
            <a:r>
              <a:rPr lang="en-US" dirty="0" smtClean="0">
                <a:latin typeface="Calibri Light" panose="020F0302020204030204" pitchFamily="34" charset="0"/>
              </a:rPr>
              <a:t>False positives: Early </a:t>
            </a:r>
            <a:r>
              <a:rPr lang="en-US" dirty="0">
                <a:latin typeface="Calibri Light" panose="020F0302020204030204" pitchFamily="34" charset="0"/>
              </a:rPr>
              <a:t>out mitigates + i</a:t>
            </a:r>
            <a:r>
              <a:rPr lang="en-US" dirty="0" smtClean="0">
                <a:latin typeface="Calibri Light" panose="020F0302020204030204" pitchFamily="34" charset="0"/>
              </a:rPr>
              <a:t>tem list reads </a:t>
            </a:r>
            <a:r>
              <a:rPr lang="en-US" dirty="0">
                <a:latin typeface="Calibri Light" panose="020F0302020204030204" pitchFamily="34" charset="0"/>
              </a:rPr>
              <a:t>are uniform ( GCN )</a:t>
            </a:r>
          </a:p>
          <a:p>
            <a:pPr marL="457200" lvl="1" indent="0">
              <a:buNone/>
            </a:pPr>
            <a:endParaRPr lang="en-US" dirty="0">
              <a:latin typeface="Calibri Light" panose="020F0302020204030204" pitchFamily="34" charset="0"/>
            </a:endParaRPr>
          </a:p>
        </p:txBody>
      </p:sp>
    </p:spTree>
    <p:extLst>
      <p:ext uri="{BB962C8B-B14F-4D97-AF65-F5344CB8AC3E}">
        <p14:creationId xmlns:p14="http://schemas.microsoft.com/office/powerpoint/2010/main" val="535191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fade">
                                      <p:cBhvr>
                                        <p:cTn id="16" dur="500"/>
                                        <p:tgtEl>
                                          <p:spTgt spid="5">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Effect transition="in" filter="fade">
                                      <p:cBhvr>
                                        <p:cTn id="19" dur="500"/>
                                        <p:tgtEl>
                                          <p:spTgt spid="5">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500"/>
                                        <p:tgtEl>
                                          <p:spTgt spid="5">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animEffect transition="in" filter="fade">
                                      <p:cBhvr>
                                        <p:cTn id="27" dur="500"/>
                                        <p:tgtEl>
                                          <p:spTgt spid="5">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2" end="12"/>
                                            </p:txEl>
                                          </p:spTgt>
                                        </p:tgtEl>
                                        <p:attrNameLst>
                                          <p:attrName>style.visibility</p:attrName>
                                        </p:attrNameLst>
                                      </p:cBhvr>
                                      <p:to>
                                        <p:strVal val="visible"/>
                                      </p:to>
                                    </p:set>
                                    <p:animEffect transition="in" filter="fade">
                                      <p:cBhvr>
                                        <p:cTn id="30"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Preparing Clustered Structure</a:t>
            </a:r>
            <a:endParaRPr lang="en-US" dirty="0"/>
          </a:p>
        </p:txBody>
      </p:sp>
      <p:sp>
        <p:nvSpPr>
          <p:cNvPr id="2" name="AutoShape 2" descr="debug_1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ebug_1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85"/>
          <a:stretch/>
        </p:blipFill>
        <p:spPr>
          <a:xfrm>
            <a:off x="1066800" y="1066800"/>
            <a:ext cx="10058400" cy="5363792"/>
          </a:xfr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535"/>
          <a:stretch/>
        </p:blipFill>
        <p:spPr>
          <a:xfrm>
            <a:off x="1066800" y="1066800"/>
            <a:ext cx="10058400" cy="5371909"/>
          </a:xfrm>
          <a:prstGeom prst="rect">
            <a:avLst/>
          </a:prstGeom>
        </p:spPr>
      </p:pic>
      <p:sp>
        <p:nvSpPr>
          <p:cNvPr id="5" name="TextBox 4"/>
          <p:cNvSpPr txBox="1"/>
          <p:nvPr/>
        </p:nvSpPr>
        <p:spPr>
          <a:xfrm>
            <a:off x="8637854" y="1447800"/>
            <a:ext cx="2030146" cy="92333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Hotspot:</a:t>
            </a:r>
          </a:p>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~300 light sources</a:t>
            </a:r>
          </a:p>
          <a:p>
            <a:pPr algn="ctr"/>
            <a:r>
              <a:rPr lang="en-US" dirty="0" smtClean="0">
                <a:solidFill>
                  <a:schemeClr val="bg1"/>
                </a:solidFill>
                <a:effectLst>
                  <a:outerShdw blurRad="38100" dist="38100" dir="2700000" algn="tl">
                    <a:srgbClr val="000000">
                      <a:alpha val="43137"/>
                    </a:srgbClr>
                  </a:outerShdw>
                </a:effectLst>
                <a:latin typeface="Calibri Light" panose="020F0302020204030204" pitchFamily="34" charset="0"/>
              </a:rPr>
              <a:t>~1.2k decals</a:t>
            </a:r>
            <a:endParaRPr lang="en-US" dirty="0">
              <a:solidFill>
                <a:schemeClr val="bg1"/>
              </a:solidFill>
              <a:effectLst>
                <a:outerShdw blurRad="38100" dist="38100" dir="2700000" algn="tl">
                  <a:srgbClr val="000000">
                    <a:alpha val="43137"/>
                  </a:srgbClr>
                </a:outerShdw>
              </a:effectLst>
              <a:latin typeface="Calibri Light" panose="020F0302020204030204" pitchFamily="34" charset="0"/>
            </a:endParaRPr>
          </a:p>
        </p:txBody>
      </p:sp>
    </p:spTree>
    <p:extLst>
      <p:ext uri="{BB962C8B-B14F-4D97-AF65-F5344CB8AC3E}">
        <p14:creationId xmlns:p14="http://schemas.microsoft.com/office/powerpoint/2010/main" val="44695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Detailing the World</a:t>
            </a:r>
            <a:endParaRPr lang="en-US" dirty="0"/>
          </a:p>
        </p:txBody>
      </p:sp>
      <p:sp>
        <p:nvSpPr>
          <p:cNvPr id="5" name="Content Placeholder 4"/>
          <p:cNvSpPr>
            <a:spLocks noGrp="1"/>
          </p:cNvSpPr>
          <p:nvPr>
            <p:ph idx="1"/>
          </p:nvPr>
        </p:nvSpPr>
        <p:spPr/>
        <p:txBody>
          <a:bodyPr>
            <a:normAutofit/>
          </a:bodyPr>
          <a:lstStyle/>
          <a:p>
            <a:pPr lvl="1"/>
            <a:r>
              <a:rPr lang="en-US" sz="2000" dirty="0" smtClean="0">
                <a:latin typeface="Calibri Light" panose="020F0302020204030204" pitchFamily="34" charset="0"/>
              </a:rPr>
              <a:t>Virtual-Texturing</a:t>
            </a:r>
            <a:r>
              <a:rPr lang="en-US" sz="2000" baseline="-25000" dirty="0" smtClean="0">
                <a:latin typeface="Calibri Light" panose="020F0302020204030204" pitchFamily="34" charset="0"/>
              </a:rPr>
              <a:t>[10]</a:t>
            </a:r>
            <a:r>
              <a:rPr lang="en-US" sz="2000" dirty="0" smtClean="0">
                <a:latin typeface="Calibri Light" panose="020F0302020204030204" pitchFamily="34" charset="0"/>
              </a:rPr>
              <a:t> updates</a:t>
            </a:r>
          </a:p>
          <a:p>
            <a:pPr lvl="1"/>
            <a:r>
              <a:rPr lang="en-US" sz="2000" dirty="0" smtClean="0">
                <a:latin typeface="Calibri Light" panose="020F0302020204030204" pitchFamily="34" charset="0"/>
              </a:rPr>
              <a:t>Albedo, Specular, Smoothness, </a:t>
            </a:r>
            <a:r>
              <a:rPr lang="en-US" sz="2000" dirty="0" err="1" smtClean="0">
                <a:latin typeface="Calibri Light" panose="020F0302020204030204" pitchFamily="34" charset="0"/>
              </a:rPr>
              <a:t>Normals</a:t>
            </a:r>
            <a:r>
              <a:rPr lang="en-US" sz="2000" dirty="0" smtClean="0">
                <a:latin typeface="Calibri Light" panose="020F0302020204030204" pitchFamily="34" charset="0"/>
              </a:rPr>
              <a:t>, HDR </a:t>
            </a:r>
            <a:r>
              <a:rPr lang="en-US" sz="2000" dirty="0" err="1" smtClean="0">
                <a:latin typeface="Calibri Light" panose="020F0302020204030204" pitchFamily="34" charset="0"/>
              </a:rPr>
              <a:t>Lightmap</a:t>
            </a:r>
            <a:endParaRPr lang="en-US" sz="2000" dirty="0" smtClean="0">
              <a:latin typeface="Calibri Light" panose="020F0302020204030204" pitchFamily="34" charset="0"/>
            </a:endParaRPr>
          </a:p>
          <a:p>
            <a:pPr lvl="2"/>
            <a:r>
              <a:rPr lang="en-US" sz="1800" dirty="0">
                <a:latin typeface="Calibri Light" panose="020F0302020204030204" pitchFamily="34" charset="0"/>
              </a:rPr>
              <a:t>HW </a:t>
            </a:r>
            <a:r>
              <a:rPr lang="en-US" sz="1800" dirty="0" err="1">
                <a:latin typeface="Calibri Light" panose="020F0302020204030204" pitchFamily="34" charset="0"/>
              </a:rPr>
              <a:t>sRGB</a:t>
            </a:r>
            <a:r>
              <a:rPr lang="en-US" sz="1800" dirty="0">
                <a:latin typeface="Calibri Light" panose="020F0302020204030204" pitchFamily="34" charset="0"/>
              </a:rPr>
              <a:t> support</a:t>
            </a:r>
          </a:p>
          <a:p>
            <a:pPr lvl="2"/>
            <a:r>
              <a:rPr lang="en-US" sz="1800" dirty="0" smtClean="0">
                <a:latin typeface="Calibri Light" panose="020F0302020204030204" pitchFamily="34" charset="0"/>
              </a:rPr>
              <a:t>Baked </a:t>
            </a:r>
            <a:r>
              <a:rPr lang="en-US" sz="1800" dirty="0" err="1" smtClean="0">
                <a:latin typeface="Calibri Light" panose="020F0302020204030204" pitchFamily="34" charset="0"/>
              </a:rPr>
              <a:t>Toksvig</a:t>
            </a:r>
            <a:r>
              <a:rPr lang="en-US" sz="1800" baseline="-25000" dirty="0" smtClean="0">
                <a:latin typeface="Calibri Light" panose="020F0302020204030204" pitchFamily="34" charset="0"/>
              </a:rPr>
              <a:t>[11,12,13,14]</a:t>
            </a:r>
            <a:r>
              <a:rPr lang="en-US" sz="1800" dirty="0" smtClean="0">
                <a:latin typeface="Calibri Light" panose="020F0302020204030204" pitchFamily="34" charset="0"/>
              </a:rPr>
              <a:t> into smoothness for specular anti-aliasing</a:t>
            </a:r>
          </a:p>
          <a:p>
            <a:pPr lvl="1"/>
            <a:r>
              <a:rPr lang="en-US" sz="2000" dirty="0" smtClean="0">
                <a:latin typeface="Calibri Light" panose="020F0302020204030204" pitchFamily="34" charset="0"/>
              </a:rPr>
              <a:t>Feedback buffer UAV output directly to final resolution</a:t>
            </a:r>
          </a:p>
          <a:p>
            <a:pPr lvl="1"/>
            <a:r>
              <a:rPr lang="en-US" sz="2000" dirty="0" err="1" smtClean="0">
                <a:latin typeface="Calibri Light" panose="020F0302020204030204" pitchFamily="34" charset="0"/>
              </a:rPr>
              <a:t>Async</a:t>
            </a:r>
            <a:r>
              <a:rPr lang="en-US" sz="2000" dirty="0" smtClean="0">
                <a:latin typeface="Calibri Light" panose="020F0302020204030204" pitchFamily="34" charset="0"/>
              </a:rPr>
              <a:t> compute transcoding</a:t>
            </a:r>
          </a:p>
          <a:p>
            <a:pPr lvl="2"/>
            <a:r>
              <a:rPr lang="en-US" sz="1800" dirty="0" smtClean="0">
                <a:latin typeface="Calibri Light" panose="020F0302020204030204" pitchFamily="34" charset="0"/>
              </a:rPr>
              <a:t>Cost mostly irrelevant</a:t>
            </a:r>
          </a:p>
          <a:p>
            <a:pPr lvl="1"/>
            <a:r>
              <a:rPr lang="en-US" sz="2000" dirty="0" smtClean="0">
                <a:latin typeface="Calibri Light" panose="020F0302020204030204" pitchFamily="34" charset="0"/>
              </a:rPr>
              <a:t>Design flaws still present</a:t>
            </a:r>
          </a:p>
          <a:p>
            <a:pPr lvl="2"/>
            <a:r>
              <a:rPr lang="en-US" sz="1800" dirty="0" smtClean="0">
                <a:latin typeface="Calibri Light" panose="020F0302020204030204" pitchFamily="34" charset="0"/>
              </a:rPr>
              <a:t>E.g. Reactive texture streaming = texture popping</a:t>
            </a:r>
          </a:p>
          <a:p>
            <a:pPr lvl="2"/>
            <a:endParaRPr lang="en-US" sz="2000" dirty="0">
              <a:latin typeface="Calibri Light" panose="020F0302020204030204" pitchFamily="34" charset="0"/>
            </a:endParaRPr>
          </a:p>
          <a:p>
            <a:pPr lvl="2"/>
            <a:endParaRPr lang="en-US" sz="2000" dirty="0" smtClean="0">
              <a:latin typeface="Calibri Light" panose="020F0302020204030204" pitchFamily="34" charset="0"/>
            </a:endParaRPr>
          </a:p>
          <a:p>
            <a:pPr marL="914400" lvl="2" indent="0">
              <a:buNone/>
            </a:pPr>
            <a:endParaRPr lang="en-US" sz="2000" dirty="0" smtClean="0">
              <a:latin typeface="Calibri Light" panose="020F0302020204030204" pitchFamily="34" charset="0"/>
            </a:endParaRPr>
          </a:p>
          <a:p>
            <a:pPr lvl="2"/>
            <a:endParaRPr lang="en-US" sz="2000" dirty="0" smtClean="0">
              <a:latin typeface="Calibri Light" panose="020F0302020204030204" pitchFamily="34" charset="0"/>
            </a:endParaRPr>
          </a:p>
          <a:p>
            <a:pPr lvl="2"/>
            <a:endParaRPr lang="en-US" sz="2000" dirty="0" smtClean="0">
              <a:latin typeface="Calibri Light" panose="020F0302020204030204" pitchFamily="34" charset="0"/>
            </a:endParaRPr>
          </a:p>
        </p:txBody>
      </p:sp>
      <p:pic>
        <p:nvPicPr>
          <p:cNvPr id="7" name="Picture 6"/>
          <p:cNvPicPr>
            <a:picLocks noChangeAspect="1"/>
          </p:cNvPicPr>
          <p:nvPr/>
        </p:nvPicPr>
        <p:blipFill rotWithShape="1">
          <a:blip r:embed="rId3"/>
          <a:srcRect t="12998" b="8366"/>
          <a:stretch/>
        </p:blipFill>
        <p:spPr>
          <a:xfrm>
            <a:off x="7467600" y="1143000"/>
            <a:ext cx="4572000" cy="25146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3743395"/>
            <a:ext cx="4572000" cy="2428805"/>
          </a:xfrm>
          <a:prstGeom prst="rect">
            <a:avLst/>
          </a:prstGeom>
        </p:spPr>
      </p:pic>
    </p:spTree>
    <p:extLst>
      <p:ext uri="{BB962C8B-B14F-4D97-AF65-F5344CB8AC3E}">
        <p14:creationId xmlns:p14="http://schemas.microsoft.com/office/powerpoint/2010/main" val="1813284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500"/>
                                        <p:tgtEl>
                                          <p:spTgt spid="5">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6512</TotalTime>
  <Words>5045</Words>
  <Application>Microsoft Office PowerPoint</Application>
  <PresentationFormat>Custom</PresentationFormat>
  <Paragraphs>695</Paragraphs>
  <Slides>46</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EurostileExtReg</vt:lpstr>
      <vt:lpstr>Courier New</vt:lpstr>
      <vt:lpstr>Wingdings</vt:lpstr>
      <vt:lpstr>Verdana</vt:lpstr>
      <vt:lpstr>Calibri Light</vt:lpstr>
      <vt:lpstr>EurostileConReg</vt:lpstr>
      <vt:lpstr>Calibri</vt:lpstr>
      <vt:lpstr>Cambria Math</vt:lpstr>
      <vt:lpstr>Office Theme</vt:lpstr>
      <vt:lpstr> THE DEVIL IS IN THE DETAILS IDTECH 666  </vt:lpstr>
      <vt:lpstr>Initial Requirements</vt:lpstr>
      <vt:lpstr>Anatomy of a Frame</vt:lpstr>
      <vt:lpstr>Data Structure for Lighting &amp; Shading</vt:lpstr>
      <vt:lpstr>Preparing Clustered Structure</vt:lpstr>
      <vt:lpstr>Preparing Clustered Structure</vt:lpstr>
      <vt:lpstr>Preparing Clustered Structure</vt:lpstr>
      <vt:lpstr>Preparing Clustered Structure</vt:lpstr>
      <vt:lpstr>Detailing the World</vt:lpstr>
      <vt:lpstr>Detailing the World</vt:lpstr>
      <vt:lpstr>Detailing the World</vt:lpstr>
      <vt:lpstr>Detailing the World</vt:lpstr>
      <vt:lpstr>Detailing the World</vt:lpstr>
      <vt:lpstr>Detailing the World</vt:lpstr>
      <vt:lpstr>Detailing the World</vt:lpstr>
      <vt:lpstr>Lighting</vt:lpstr>
      <vt:lpstr>Lighting</vt:lpstr>
      <vt:lpstr>Lighting</vt:lpstr>
      <vt:lpstr>Lighting</vt:lpstr>
      <vt:lpstr>Lighting</vt:lpstr>
      <vt:lpstr>Lighting</vt:lpstr>
      <vt:lpstr>Transparents</vt:lpstr>
      <vt:lpstr>Particle Lighting</vt:lpstr>
      <vt:lpstr>Decoupled Particle Lighting</vt:lpstr>
      <vt:lpstr>Decoupled Particle Lighting</vt:lpstr>
      <vt:lpstr>Decoupled Particle Lighting</vt:lpstr>
      <vt:lpstr>Decoupled Particle Lighting</vt:lpstr>
      <vt:lpstr>Post-Process</vt:lpstr>
      <vt:lpstr>Optimizing Data Fetching ( GCN )</vt:lpstr>
      <vt:lpstr>Clustered Lighting Access Patterns</vt:lpstr>
      <vt:lpstr>Analyzing the Data</vt:lpstr>
      <vt:lpstr>Leveraging Access Patterns</vt:lpstr>
      <vt:lpstr>Special Paths</vt:lpstr>
      <vt:lpstr>Dynamic Resolution Scaling</vt:lpstr>
      <vt:lpstr>Async Post Processing</vt:lpstr>
      <vt:lpstr>GCN Wave Limits Tuning</vt:lpstr>
      <vt:lpstr>GCN Register Usage</vt:lpstr>
      <vt:lpstr>PowerPoint Presentation</vt:lpstr>
      <vt:lpstr>What’s next ?</vt:lpstr>
      <vt:lpstr>Special Thanks</vt:lpstr>
      <vt:lpstr>We are Hiring !</vt:lpstr>
      <vt:lpstr>Thank you </vt:lpstr>
      <vt:lpstr>References</vt:lpstr>
      <vt:lpstr>Bonus Slides</vt:lpstr>
      <vt:lpstr>Lighting</vt:lpstr>
      <vt:lpstr>Deferred Passes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DOOM</dc:title>
  <dc:creator>Tiago Sousa</dc:creator>
  <cp:lastModifiedBy>Tiago Sousa</cp:lastModifiedBy>
  <cp:revision>1302</cp:revision>
  <dcterms:created xsi:type="dcterms:W3CDTF">2006-08-16T00:00:00Z</dcterms:created>
  <dcterms:modified xsi:type="dcterms:W3CDTF">2016-08-01T21:54:10Z</dcterms:modified>
</cp:coreProperties>
</file>