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sldIdLst>
    <p:sldId id="380" r:id="rId2"/>
    <p:sldId id="297" r:id="rId3"/>
    <p:sldId id="311" r:id="rId4"/>
    <p:sldId id="259" r:id="rId5"/>
    <p:sldId id="257" r:id="rId6"/>
    <p:sldId id="344" r:id="rId7"/>
    <p:sldId id="390" r:id="rId8"/>
    <p:sldId id="368" r:id="rId9"/>
    <p:sldId id="263" r:id="rId10"/>
    <p:sldId id="354" r:id="rId11"/>
    <p:sldId id="381" r:id="rId12"/>
    <p:sldId id="370" r:id="rId13"/>
    <p:sldId id="372" r:id="rId14"/>
    <p:sldId id="399" r:id="rId15"/>
    <p:sldId id="400" r:id="rId16"/>
    <p:sldId id="316" r:id="rId17"/>
    <p:sldId id="358" r:id="rId18"/>
    <p:sldId id="359" r:id="rId19"/>
    <p:sldId id="382" r:id="rId20"/>
    <p:sldId id="360" r:id="rId21"/>
    <p:sldId id="373" r:id="rId22"/>
    <p:sldId id="396" r:id="rId23"/>
    <p:sldId id="397" r:id="rId24"/>
    <p:sldId id="395" r:id="rId25"/>
    <p:sldId id="374" r:id="rId26"/>
    <p:sldId id="377" r:id="rId27"/>
    <p:sldId id="383" r:id="rId28"/>
    <p:sldId id="385" r:id="rId29"/>
    <p:sldId id="386" r:id="rId30"/>
    <p:sldId id="363" r:id="rId31"/>
    <p:sldId id="378" r:id="rId32"/>
    <p:sldId id="340" r:id="rId33"/>
    <p:sldId id="265" r:id="rId34"/>
    <p:sldId id="266" r:id="rId35"/>
    <p:sldId id="280" r:id="rId36"/>
    <p:sldId id="393" r:id="rId37"/>
    <p:sldId id="268" r:id="rId38"/>
    <p:sldId id="364" r:id="rId39"/>
    <p:sldId id="365" r:id="rId40"/>
    <p:sldId id="327" r:id="rId41"/>
    <p:sldId id="279" r:id="rId42"/>
    <p:sldId id="366" r:id="rId43"/>
    <p:sldId id="389" r:id="rId44"/>
    <p:sldId id="392" r:id="rId45"/>
    <p:sldId id="391" r:id="rId46"/>
    <p:sldId id="289" r:id="rId47"/>
    <p:sldId id="398" r:id="rId48"/>
    <p:sldId id="394" r:id="rId49"/>
    <p:sldId id="401" r:id="rId50"/>
    <p:sldId id="388" r:id="rId51"/>
    <p:sldId id="35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6F1AB8-DD33-4D9F-BA85-D81C45BE7060}">
          <p14:sldIdLst>
            <p14:sldId id="380"/>
          </p14:sldIdLst>
        </p14:section>
        <p14:section name="Intro" id="{4726D0E0-0B42-4285-A104-0F55C43657FE}">
          <p14:sldIdLst>
            <p14:sldId id="297"/>
            <p14:sldId id="311"/>
            <p14:sldId id="259"/>
            <p14:sldId id="257"/>
            <p14:sldId id="344"/>
          </p14:sldIdLst>
        </p14:section>
        <p14:section name="Forward Motion" id="{9407334B-505A-4BD5-A3B1-B8B670591DD1}">
          <p14:sldIdLst>
            <p14:sldId id="390"/>
            <p14:sldId id="368"/>
            <p14:sldId id="263"/>
            <p14:sldId id="354"/>
          </p14:sldIdLst>
        </p14:section>
        <p14:section name="Rotational Motion" id="{7ECED4C0-B5E2-4185-BA01-CEA945AE367A}">
          <p14:sldIdLst>
            <p14:sldId id="381"/>
            <p14:sldId id="370"/>
            <p14:sldId id="372"/>
            <p14:sldId id="399"/>
            <p14:sldId id="400"/>
            <p14:sldId id="316"/>
          </p14:sldIdLst>
        </p14:section>
        <p14:section name="General Motion" id="{23F44034-9095-45F0-8DA2-356DF36FF65B}">
          <p14:sldIdLst>
            <p14:sldId id="358"/>
            <p14:sldId id="359"/>
            <p14:sldId id="382"/>
            <p14:sldId id="360"/>
            <p14:sldId id="373"/>
            <p14:sldId id="396"/>
            <p14:sldId id="397"/>
            <p14:sldId id="395"/>
            <p14:sldId id="374"/>
            <p14:sldId id="377"/>
            <p14:sldId id="383"/>
            <p14:sldId id="385"/>
            <p14:sldId id="386"/>
            <p14:sldId id="363"/>
            <p14:sldId id="378"/>
          </p14:sldIdLst>
        </p14:section>
        <p14:section name="Adaptive sampling" id="{EAB9A643-CC08-4A3D-A4C8-AB0FE2781529}">
          <p14:sldIdLst>
            <p14:sldId id="340"/>
            <p14:sldId id="265"/>
            <p14:sldId id="266"/>
            <p14:sldId id="280"/>
            <p14:sldId id="393"/>
            <p14:sldId id="268"/>
            <p14:sldId id="364"/>
            <p14:sldId id="365"/>
            <p14:sldId id="327"/>
            <p14:sldId id="279"/>
            <p14:sldId id="366"/>
            <p14:sldId id="389"/>
            <p14:sldId id="392"/>
            <p14:sldId id="391"/>
          </p14:sldIdLst>
        </p14:section>
        <p14:section name="Summary" id="{E1CE0533-269A-4EFD-A184-A0BA8E2C45AE}">
          <p14:sldIdLst>
            <p14:sldId id="289"/>
            <p14:sldId id="398"/>
            <p14:sldId id="394"/>
            <p14:sldId id="401"/>
            <p14:sldId id="388"/>
          </p14:sldIdLst>
        </p14:section>
        <p14:section name="Additional Slides" id="{1A2DFA16-803E-4176-B0D3-D2AE2771E2D5}">
          <p14:sldIdLst>
            <p14:sldId id="355"/>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969"/>
    <a:srgbClr val="FF0066"/>
    <a:srgbClr val="FF9999"/>
    <a:srgbClr val="F8F8F8"/>
    <a:srgbClr val="F6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77522" autoAdjust="0"/>
  </p:normalViewPr>
  <p:slideViewPr>
    <p:cSldViewPr>
      <p:cViewPr varScale="1">
        <p:scale>
          <a:sx n="70" d="100"/>
          <a:sy n="70" d="100"/>
        </p:scale>
        <p:origin x="-1302" y="-108"/>
      </p:cViewPr>
      <p:guideLst>
        <p:guide orient="horz" pos="2160"/>
        <p:guide pos="3840"/>
      </p:guideLst>
    </p:cSldViewPr>
  </p:slideViewPr>
  <p:outlineViewPr>
    <p:cViewPr>
      <p:scale>
        <a:sx n="33" d="100"/>
        <a:sy n="33" d="100"/>
      </p:scale>
      <p:origin x="0" y="15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C2CC96-420B-4D07-81F8-74E207678619}" type="datetimeFigureOut">
              <a:rPr lang="en-GB" smtClean="0"/>
              <a:t>14/08/2015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CD3F10-37EC-434A-8AAF-1E04DDED59C4}" type="slidenum">
              <a:rPr lang="en-GB" smtClean="0"/>
              <a:t>‹#›</a:t>
            </a:fld>
            <a:endParaRPr lang="en-GB"/>
          </a:p>
        </p:txBody>
      </p:sp>
    </p:spTree>
    <p:extLst>
      <p:ext uri="{BB962C8B-B14F-4D97-AF65-F5344CB8AC3E}">
        <p14:creationId xmlns:p14="http://schemas.microsoft.com/office/powerpoint/2010/main" val="99320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hadertoy.com/view/llXSD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hadertoy.com/view/llXSD7"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hadertoy.com/view/llXSD7"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Today we’re going to discuss real-time volume rendering, and propose some concrete improvements</a:t>
            </a:r>
            <a:r>
              <a:rPr lang="en-GB" baseline="0" dirty="0" smtClean="0"/>
              <a:t> over the state of the art.</a:t>
            </a:r>
          </a:p>
          <a:p>
            <a:endParaRPr lang="en-GB" baseline="0" dirty="0" smtClean="0"/>
          </a:p>
          <a:p>
            <a:r>
              <a:rPr lang="en-GB" baseline="0" dirty="0" smtClean="0"/>
              <a:t>Advances course web site: http://advances.realtimerendering.com/s2015/index.html</a:t>
            </a:r>
          </a:p>
          <a:p>
            <a:r>
              <a:rPr lang="en-GB" baseline="0" dirty="0" smtClean="0"/>
              <a:t>Source code (runnable unity 5 project): https://github.com/huwb/volsample</a:t>
            </a:r>
          </a:p>
          <a:p>
            <a:r>
              <a:rPr lang="en-GB" baseline="0" dirty="0" err="1" smtClean="0"/>
              <a:t>Shadertoy</a:t>
            </a:r>
            <a:r>
              <a:rPr lang="en-GB" baseline="0" dirty="0" smtClean="0"/>
              <a:t> implementation of forward pinning and adaptive sampling: https://www.shadertoy.com/view/XdfXzn</a:t>
            </a:r>
          </a:p>
          <a:p>
            <a:r>
              <a:rPr lang="en-GB" baseline="0" dirty="0" smtClean="0"/>
              <a:t>Adaptive sampling diagram </a:t>
            </a:r>
            <a:r>
              <a:rPr lang="en-GB" baseline="0" dirty="0" err="1" smtClean="0"/>
              <a:t>shader</a:t>
            </a:r>
            <a:r>
              <a:rPr lang="en-GB" dirty="0" smtClean="0"/>
              <a:t>: </a:t>
            </a:r>
            <a:r>
              <a:rPr lang="en-GB" dirty="0" smtClean="0">
                <a:hlinkClick r:id="rId3"/>
              </a:rPr>
              <a:t>https://www.shadertoy.com/view/llXSD7</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1</a:t>
            </a:fld>
            <a:endParaRPr lang="en-GB"/>
          </a:p>
        </p:txBody>
      </p:sp>
    </p:spTree>
    <p:extLst>
      <p:ext uri="{BB962C8B-B14F-4D97-AF65-F5344CB8AC3E}">
        <p14:creationId xmlns:p14="http://schemas.microsoft.com/office/powerpoint/2010/main" val="2769443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Strafing first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 noticeable error because samples move along the sample slices,</a:t>
            </a:r>
            <a:r>
              <a:rPr lang="en-GB" baseline="0" dirty="0" smtClean="0"/>
              <a:t> which are densely sampled (by pixels).</a:t>
            </a:r>
            <a:endParaRPr lang="en-GB" dirty="0" smtClean="0"/>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10</a:t>
            </a:fld>
            <a:endParaRPr lang="en-GB"/>
          </a:p>
        </p:txBody>
      </p:sp>
    </p:spTree>
    <p:extLst>
      <p:ext uri="{BB962C8B-B14F-4D97-AF65-F5344CB8AC3E}">
        <p14:creationId xmlns:p14="http://schemas.microsoft.com/office/powerpoint/2010/main" val="2600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a:t>
            </a:r>
            <a:r>
              <a:rPr lang="en-GB" baseline="0" dirty="0" smtClean="0"/>
              <a:t> now we run into trouble under camera rotation. There is noticeable aliasing at the sides of the view.</a:t>
            </a:r>
          </a:p>
        </p:txBody>
      </p:sp>
      <p:sp>
        <p:nvSpPr>
          <p:cNvPr id="4" name="Slide Number Placeholder 3"/>
          <p:cNvSpPr>
            <a:spLocks noGrp="1"/>
          </p:cNvSpPr>
          <p:nvPr>
            <p:ph type="sldNum" sz="quarter" idx="10"/>
          </p:nvPr>
        </p:nvSpPr>
        <p:spPr/>
        <p:txBody>
          <a:bodyPr/>
          <a:lstStyle/>
          <a:p>
            <a:fld id="{89CD3F10-37EC-434A-8AAF-1E04DDED59C4}" type="slidenum">
              <a:rPr lang="en-GB" smtClean="0"/>
              <a:t>11</a:t>
            </a:fld>
            <a:endParaRPr lang="en-GB"/>
          </a:p>
        </p:txBody>
      </p:sp>
    </p:spTree>
    <p:extLst>
      <p:ext uri="{BB962C8B-B14F-4D97-AF65-F5344CB8AC3E}">
        <p14:creationId xmlns:p14="http://schemas.microsoft.com/office/powerpoint/2010/main" val="2148650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 samples at the sides of the frustum, there is a significant component of the sample motion that is off-sample-slice.</a:t>
            </a:r>
          </a:p>
          <a:p>
            <a:r>
              <a:rPr lang="en-GB" baseline="0" dirty="0" smtClean="0"/>
              <a:t>There IS a way to fix this immediate problem. We can scale the rays to get this curved layout. Now the sample slices lay on the rotational </a:t>
            </a:r>
            <a:r>
              <a:rPr lang="en-GB" baseline="0" dirty="0" err="1" smtClean="0"/>
              <a:t>isolines</a:t>
            </a:r>
            <a:r>
              <a:rPr lang="en-GB" baseline="0" dirty="0" smtClean="0"/>
              <a:t>. The sample motion is parallel to the slice and the aliasing disappears.</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12</a:t>
            </a:fld>
            <a:endParaRPr lang="en-GB"/>
          </a:p>
        </p:txBody>
      </p:sp>
    </p:spTree>
    <p:extLst>
      <p:ext uri="{BB962C8B-B14F-4D97-AF65-F5344CB8AC3E}">
        <p14:creationId xmlns:p14="http://schemas.microsoft.com/office/powerpoint/2010/main" val="2563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quickly recap, as this is an important concept for this talk. Sample motion parallel to the slide – good!</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14</a:t>
            </a:fld>
            <a:endParaRPr lang="en-GB"/>
          </a:p>
        </p:txBody>
      </p:sp>
    </p:spTree>
    <p:extLst>
      <p:ext uri="{BB962C8B-B14F-4D97-AF65-F5344CB8AC3E}">
        <p14:creationId xmlns:p14="http://schemas.microsoft.com/office/powerpoint/2010/main" val="2563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Sample</a:t>
            </a:r>
            <a:r>
              <a:rPr lang="en-GB" baseline="0" dirty="0" smtClean="0"/>
              <a:t> motion off slice – bad!</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15</a:t>
            </a:fld>
            <a:endParaRPr lang="en-GB"/>
          </a:p>
        </p:txBody>
      </p:sp>
    </p:spTree>
    <p:extLst>
      <p:ext uri="{BB962C8B-B14F-4D97-AF65-F5344CB8AC3E}">
        <p14:creationId xmlns:p14="http://schemas.microsoft.com/office/powerpoint/2010/main" val="2563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Unfortunately we can adopt a rotation-friendly layout or a strafing-friendly layout but seemingly not both.</a:t>
            </a:r>
          </a:p>
          <a:p>
            <a:r>
              <a:rPr lang="en-GB" baseline="0" dirty="0" smtClean="0"/>
              <a:t>We spent some time looking at dynamically computing an optimal curvature (details in additional slides), but the very act of changing the curvature causes samples to move in the world and results in aliasing!</a:t>
            </a:r>
          </a:p>
          <a:p>
            <a:r>
              <a:rPr lang="en-GB" baseline="0" dirty="0" smtClean="0"/>
              <a:t>We did find a fixed in-between configuration can work well for some simple camera motions, and is worth trying as a first step, particularly as it’s relatively fast and easy to try.</a:t>
            </a:r>
          </a:p>
          <a:p>
            <a:r>
              <a:rPr lang="en-GB" baseline="0" dirty="0" smtClean="0"/>
              <a:t>But for more general camera motion, such as in an interactive application where the camera is user controlled and not constrained in any way, we weren’t able to find a satisfactory solution.</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16</a:t>
            </a:fld>
            <a:endParaRPr lang="en-GB"/>
          </a:p>
        </p:txBody>
      </p:sp>
    </p:spTree>
    <p:extLst>
      <p:ext uri="{BB962C8B-B14F-4D97-AF65-F5344CB8AC3E}">
        <p14:creationId xmlns:p14="http://schemas.microsoft.com/office/powerpoint/2010/main" val="68437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17</a:t>
            </a:fld>
            <a:endParaRPr lang="en-GB"/>
          </a:p>
        </p:txBody>
      </p:sp>
    </p:spTree>
    <p:extLst>
      <p:ext uri="{BB962C8B-B14F-4D97-AF65-F5344CB8AC3E}">
        <p14:creationId xmlns:p14="http://schemas.microsoft.com/office/powerpoint/2010/main" val="218592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following</a:t>
            </a:r>
            <a:r>
              <a:rPr lang="en-GB" baseline="0" dirty="0" smtClean="0"/>
              <a:t> animation shows our new approach. Here we introduce two red spheres which will act as our pins – they are there only to provide a stationary visual reference point.</a:t>
            </a:r>
            <a:endParaRPr lang="en-GB" dirty="0" smtClean="0"/>
          </a:p>
          <a:p>
            <a:endParaRPr lang="en-GB" dirty="0" smtClean="0"/>
          </a:p>
          <a:p>
            <a:pPr lvl="1"/>
            <a:r>
              <a:rPr lang="en-GB" dirty="0" smtClean="0"/>
              <a:t>First strafing – all good</a:t>
            </a:r>
          </a:p>
          <a:p>
            <a:pPr lvl="1"/>
            <a:r>
              <a:rPr lang="en-GB" dirty="0" smtClean="0"/>
              <a:t>Then camera rotates, show how sample slice changes</a:t>
            </a:r>
          </a:p>
          <a:p>
            <a:pPr lvl="1"/>
            <a:r>
              <a:rPr lang="en-GB" dirty="0" smtClean="0"/>
              <a:t>Keep rotating</a:t>
            </a:r>
          </a:p>
          <a:p>
            <a:pPr lvl="1"/>
            <a:r>
              <a:rPr lang="en-GB" dirty="0" smtClean="0"/>
              <a:t>Go back to strafe</a:t>
            </a:r>
          </a:p>
          <a:p>
            <a:pPr lvl="1"/>
            <a:r>
              <a:rPr lang="en-GB" dirty="0" smtClean="0"/>
              <a:t>Show with stationary reference point how samples maintain slice</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18</a:t>
            </a:fld>
            <a:endParaRPr lang="en-GB"/>
          </a:p>
        </p:txBody>
      </p:sp>
    </p:spTree>
    <p:extLst>
      <p:ext uri="{BB962C8B-B14F-4D97-AF65-F5344CB8AC3E}">
        <p14:creationId xmlns:p14="http://schemas.microsoft.com/office/powerpoint/2010/main" val="448593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now we can see this in motion.</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19</a:t>
            </a:fld>
            <a:endParaRPr lang="en-GB"/>
          </a:p>
        </p:txBody>
      </p:sp>
    </p:spTree>
    <p:extLst>
      <p:ext uri="{BB962C8B-B14F-4D97-AF65-F5344CB8AC3E}">
        <p14:creationId xmlns:p14="http://schemas.microsoft.com/office/powerpoint/2010/main" val="237240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Previously</a:t>
            </a:r>
            <a:r>
              <a:rPr lang="en-GB" baseline="0" dirty="0" smtClean="0"/>
              <a:t> we had a single curvature </a:t>
            </a:r>
            <a:r>
              <a:rPr lang="en-GB" baseline="0" dirty="0" err="1" smtClean="0"/>
              <a:t>param</a:t>
            </a:r>
            <a:r>
              <a:rPr lang="en-GB" baseline="0" dirty="0" smtClean="0"/>
              <a:t> which would scale down rays at the sides of the view frustum.</a:t>
            </a:r>
          </a:p>
          <a:p>
            <a:r>
              <a:rPr lang="en-GB" baseline="0" dirty="0" smtClean="0"/>
              <a:t>Now we generalise this so the scale is free, and we use this to hold the sample slice stationary.</a:t>
            </a:r>
            <a:endParaRPr lang="en-GB" dirty="0" smtClean="0"/>
          </a:p>
          <a:p>
            <a:endParaRPr lang="en-GB" dirty="0" smtClean="0"/>
          </a:p>
          <a:p>
            <a:r>
              <a:rPr lang="en-GB" dirty="0" smtClean="0"/>
              <a:t>(We</a:t>
            </a:r>
            <a:r>
              <a:rPr lang="en-GB" baseline="0" dirty="0" smtClean="0"/>
              <a:t> had 100 floats, it worked with less but it the computations were inexpensive and O(N) so we could easily afford this many samples.)</a:t>
            </a:r>
          </a:p>
          <a:p>
            <a:endParaRPr lang="en-GB" dirty="0" smtClean="0"/>
          </a:p>
          <a:p>
            <a:r>
              <a:rPr lang="en-GB" dirty="0" smtClean="0"/>
              <a:t>Regarding flatland 2D, we think it can be generalised to full 3D,</a:t>
            </a:r>
            <a:r>
              <a:rPr lang="en-GB" baseline="0" dirty="0" smtClean="0"/>
              <a:t> see the notes on the </a:t>
            </a:r>
            <a:r>
              <a:rPr lang="en-GB" baseline="0" dirty="0" err="1" smtClean="0"/>
              <a:t>github</a:t>
            </a:r>
            <a:r>
              <a:rPr lang="en-GB" baseline="0" dirty="0" smtClean="0"/>
              <a:t> page for some more details: https://github.com/huwb/volsample</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20</a:t>
            </a:fld>
            <a:endParaRPr lang="en-GB"/>
          </a:p>
        </p:txBody>
      </p:sp>
    </p:spTree>
    <p:extLst>
      <p:ext uri="{BB962C8B-B14F-4D97-AF65-F5344CB8AC3E}">
        <p14:creationId xmlns:p14="http://schemas.microsoft.com/office/powerpoint/2010/main" val="2100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What does volume rendering involve? Well we’re going to walk along each pixel ray and integrate</a:t>
            </a:r>
            <a:r>
              <a:rPr lang="en-GB" baseline="0" dirty="0" smtClean="0"/>
              <a:t> lighting from the volume.</a:t>
            </a:r>
          </a:p>
          <a:p>
            <a:endParaRPr lang="en-GB" baseline="0" dirty="0" smtClean="0"/>
          </a:p>
          <a:p>
            <a:r>
              <a:rPr lang="en-GB" baseline="0" dirty="0" smtClean="0"/>
              <a:t>We don’t need to discuss this in more detail – the techniques we present are orthogonal to the particular </a:t>
            </a:r>
            <a:r>
              <a:rPr lang="en-GB" baseline="0" dirty="0" err="1" smtClean="0"/>
              <a:t>raymarch</a:t>
            </a:r>
            <a:r>
              <a:rPr lang="en-GB" baseline="0" dirty="0" smtClean="0"/>
              <a:t> algorithm/implementation. We’re only concerned with how these samples are placed.</a:t>
            </a:r>
          </a:p>
          <a:p>
            <a:endParaRPr lang="en-GB" baseline="0" dirty="0" smtClean="0"/>
          </a:p>
          <a:p>
            <a:r>
              <a:rPr lang="en-GB" baseline="0" dirty="0" smtClean="0"/>
              <a:t>(This is the typical real-time approach. The visibility is evaluated in lock step with the lighting for maximum efficiency.)</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a:t>
            </a:fld>
            <a:endParaRPr lang="en-GB"/>
          </a:p>
        </p:txBody>
      </p:sp>
    </p:spTree>
    <p:extLst>
      <p:ext uri="{BB962C8B-B14F-4D97-AF65-F5344CB8AC3E}">
        <p14:creationId xmlns:p14="http://schemas.microsoft.com/office/powerpoint/2010/main" val="477936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to we achieve this? </a:t>
            </a:r>
          </a:p>
          <a:p>
            <a:r>
              <a:rPr lang="en-GB" dirty="0" smtClean="0"/>
              <a:t>We call this process advection, because</a:t>
            </a:r>
            <a:r>
              <a:rPr lang="en-GB" baseline="0" dirty="0" smtClean="0"/>
              <a:t> we’re </a:t>
            </a:r>
            <a:r>
              <a:rPr lang="en-GB" baseline="0" dirty="0" err="1" smtClean="0"/>
              <a:t>advecting</a:t>
            </a:r>
            <a:r>
              <a:rPr lang="en-GB" baseline="0" dirty="0" smtClean="0"/>
              <a:t> the ray scales in such a way that when the camera moves, the sample slice stays stationary.</a:t>
            </a:r>
          </a:p>
        </p:txBody>
      </p:sp>
      <p:sp>
        <p:nvSpPr>
          <p:cNvPr id="4" name="Slide Number Placeholder 3"/>
          <p:cNvSpPr>
            <a:spLocks noGrp="1"/>
          </p:cNvSpPr>
          <p:nvPr>
            <p:ph type="sldNum" sz="quarter" idx="10"/>
          </p:nvPr>
        </p:nvSpPr>
        <p:spPr/>
        <p:txBody>
          <a:bodyPr/>
          <a:lstStyle/>
          <a:p>
            <a:fld id="{89CD3F10-37EC-434A-8AAF-1E04DDED59C4}" type="slidenum">
              <a:rPr lang="en-GB" smtClean="0"/>
              <a:t>21</a:t>
            </a:fld>
            <a:endParaRPr lang="en-GB"/>
          </a:p>
        </p:txBody>
      </p:sp>
    </p:spTree>
    <p:extLst>
      <p:ext uri="{BB962C8B-B14F-4D97-AF65-F5344CB8AC3E}">
        <p14:creationId xmlns:p14="http://schemas.microsoft.com/office/powerpoint/2010/main" val="431028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isn’t a closed form solution as the scales are data driven, and in addition there can be folds/multiple solutions.</a:t>
            </a:r>
          </a:p>
          <a:p>
            <a:endParaRPr lang="en-GB" baseline="0" dirty="0" smtClean="0"/>
          </a:p>
          <a:p>
            <a:endParaRPr lang="en-GB" baseline="0" dirty="0" smtClean="0"/>
          </a:p>
          <a:p>
            <a:r>
              <a:rPr lang="en-GB" baseline="0" dirty="0" smtClean="0"/>
              <a:t>(Could use a scatter instead of a gather. For example you rasterize the line in the new view (in software) and resolve overlaps manually, or splat the values across (although this can be tricky in terms of filtering).)</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22</a:t>
            </a:fld>
            <a:endParaRPr lang="en-GB"/>
          </a:p>
        </p:txBody>
      </p:sp>
    </p:spTree>
    <p:extLst>
      <p:ext uri="{BB962C8B-B14F-4D97-AF65-F5344CB8AC3E}">
        <p14:creationId xmlns:p14="http://schemas.microsoft.com/office/powerpoint/2010/main" val="431028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we need to use some kind of search.</a:t>
            </a:r>
          </a:p>
          <a:p>
            <a:r>
              <a:rPr lang="en-GB" baseline="0" dirty="0" smtClean="0"/>
              <a:t>We used fixed point iteration – a very simple yet stable solver.</a:t>
            </a:r>
          </a:p>
          <a:p>
            <a:r>
              <a:rPr lang="en-GB" dirty="0" smtClean="0"/>
              <a:t>It only requires</a:t>
            </a:r>
            <a:r>
              <a:rPr lang="en-GB" baseline="0" dirty="0" smtClean="0"/>
              <a:t> that you define the forward mapping – how the camera slice will transform with the camera motion</a:t>
            </a:r>
          </a:p>
          <a:p>
            <a:r>
              <a:rPr lang="en-GB" baseline="0" dirty="0" smtClean="0"/>
              <a:t>For each scale value that we’re trying to compute, use FPI to invert the mapping to find the previous scale value.</a:t>
            </a:r>
          </a:p>
          <a:p>
            <a:r>
              <a:rPr lang="en-GB" baseline="0" dirty="0" smtClean="0"/>
              <a:t>Its really useful for these kinds of tasks, we wrote a paper about this, see the references.</a:t>
            </a:r>
          </a:p>
          <a:p>
            <a:endParaRPr lang="en-GB" baseline="0" dirty="0" smtClean="0"/>
          </a:p>
          <a:p>
            <a:r>
              <a:rPr lang="en-GB" baseline="0" dirty="0" smtClean="0"/>
              <a:t>For more info about this, see the notes on the </a:t>
            </a:r>
            <a:r>
              <a:rPr lang="en-GB" baseline="0" dirty="0" err="1" smtClean="0"/>
              <a:t>github</a:t>
            </a:r>
            <a:r>
              <a:rPr lang="en-GB" baseline="0" dirty="0" smtClean="0"/>
              <a:t> page https://github.com/huwb/volsample and the comments in the code.</a:t>
            </a:r>
          </a:p>
          <a:p>
            <a:endParaRPr lang="en-GB" baseline="0"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23</a:t>
            </a:fld>
            <a:endParaRPr lang="en-GB"/>
          </a:p>
        </p:txBody>
      </p:sp>
    </p:spTree>
    <p:extLst>
      <p:ext uri="{BB962C8B-B14F-4D97-AF65-F5344CB8AC3E}">
        <p14:creationId xmlns:p14="http://schemas.microsoft.com/office/powerpoint/2010/main" val="431028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just to look at the advection again. Here we show a number of sample slices. When we move the camera to the left, the ray scales will </a:t>
            </a:r>
            <a:r>
              <a:rPr lang="en-GB" baseline="0" dirty="0" err="1" smtClean="0"/>
              <a:t>advect</a:t>
            </a:r>
            <a:r>
              <a:rPr lang="en-GB" baseline="0" dirty="0" smtClean="0"/>
              <a:t> to the right, keeping the sample slices stationary in the world</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24</a:t>
            </a:fld>
            <a:endParaRPr lang="en-GB"/>
          </a:p>
        </p:txBody>
      </p:sp>
    </p:spTree>
    <p:extLst>
      <p:ext uri="{BB962C8B-B14F-4D97-AF65-F5344CB8AC3E}">
        <p14:creationId xmlns:p14="http://schemas.microsoft.com/office/powerpoint/2010/main" val="431028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advection, sample slices adjusted to compensate/remove camera motion.</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25</a:t>
            </a:fld>
            <a:endParaRPr lang="en-GB"/>
          </a:p>
        </p:txBody>
      </p:sp>
    </p:spTree>
    <p:extLst>
      <p:ext uri="{BB962C8B-B14F-4D97-AF65-F5344CB8AC3E}">
        <p14:creationId xmlns:p14="http://schemas.microsoft.com/office/powerpoint/2010/main" val="2212372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issues do we see with this? Firstly, we</a:t>
            </a:r>
            <a:r>
              <a:rPr lang="en-GB" baseline="0" dirty="0" smtClean="0"/>
              <a:t> want to avoid high gradients in the scales. These gradients mean neighbouring rays are scaled differently, which results in a visual pinch in the render.</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26</a:t>
            </a:fld>
            <a:endParaRPr lang="en-GB"/>
          </a:p>
        </p:txBody>
      </p:sp>
    </p:spTree>
    <p:extLst>
      <p:ext uri="{BB962C8B-B14F-4D97-AF65-F5344CB8AC3E}">
        <p14:creationId xmlns:p14="http://schemas.microsoft.com/office/powerpoint/2010/main" val="1736206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address this we</a:t>
            </a:r>
            <a:r>
              <a:rPr lang="en-GB" baseline="0" dirty="0" smtClean="0"/>
              <a:t> perform a gradient relaxation, which looks as follows.</a:t>
            </a:r>
          </a:p>
          <a:p>
            <a:endParaRPr lang="en-GB" dirty="0" smtClean="0"/>
          </a:p>
          <a:p>
            <a:r>
              <a:rPr lang="en-GB" dirty="0" smtClean="0"/>
              <a:t>Note that we are breaking</a:t>
            </a:r>
            <a:r>
              <a:rPr lang="en-GB" baseline="0" dirty="0" smtClean="0"/>
              <a:t> our rule of stationary sample slices. This can cause aliasing</a:t>
            </a:r>
            <a:r>
              <a:rPr lang="en-GB" dirty="0" smtClean="0"/>
              <a:t>, so ther</a:t>
            </a:r>
            <a:r>
              <a:rPr lang="en-GB" baseline="0" dirty="0" smtClean="0"/>
              <a:t>e is a </a:t>
            </a:r>
            <a:r>
              <a:rPr lang="en-GB" baseline="0" dirty="0" err="1" smtClean="0"/>
              <a:t>tradeoff</a:t>
            </a:r>
            <a:r>
              <a:rPr lang="en-GB" baseline="0" dirty="0" smtClean="0"/>
              <a:t> to be found here. Camera motion can help to mask aliasing, so we ramped down the relaxation process when the camera is stationary.</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27</a:t>
            </a:fld>
            <a:endParaRPr lang="en-GB"/>
          </a:p>
        </p:txBody>
      </p:sp>
    </p:spTree>
    <p:extLst>
      <p:ext uri="{BB962C8B-B14F-4D97-AF65-F5344CB8AC3E}">
        <p14:creationId xmlns:p14="http://schemas.microsoft.com/office/powerpoint/2010/main" val="4194878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Another issue is twisting of the sample slices. This can occur when the camera orbits the place where our advection computation is performed.</a:t>
            </a:r>
          </a:p>
          <a:p>
            <a:r>
              <a:rPr lang="en-GB" baseline="0" dirty="0" smtClean="0"/>
              <a:t>Note that the algorithm is working perfectly well here – it’s keeping the sample slice stationary. However this conflicts with our other goals, such as not having high gradients.</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28</a:t>
            </a:fld>
            <a:endParaRPr lang="en-GB"/>
          </a:p>
        </p:txBody>
      </p:sp>
    </p:spTree>
    <p:extLst>
      <p:ext uri="{BB962C8B-B14F-4D97-AF65-F5344CB8AC3E}">
        <p14:creationId xmlns:p14="http://schemas.microsoft.com/office/powerpoint/2010/main" val="3258056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Addressed by clamping the scales</a:t>
            </a:r>
          </a:p>
          <a:p>
            <a:pPr lvl="1"/>
            <a:r>
              <a:rPr lang="en-GB" dirty="0" smtClean="0"/>
              <a:t>Get some aliasing. This Feels like a fundamental problem, but there might be a better solution.</a:t>
            </a:r>
          </a:p>
        </p:txBody>
      </p:sp>
      <p:sp>
        <p:nvSpPr>
          <p:cNvPr id="4" name="Slide Number Placeholder 3"/>
          <p:cNvSpPr>
            <a:spLocks noGrp="1"/>
          </p:cNvSpPr>
          <p:nvPr>
            <p:ph type="sldNum" sz="quarter" idx="10"/>
          </p:nvPr>
        </p:nvSpPr>
        <p:spPr/>
        <p:txBody>
          <a:bodyPr/>
          <a:lstStyle/>
          <a:p>
            <a:fld id="{89CD3F10-37EC-434A-8AAF-1E04DDED59C4}" type="slidenum">
              <a:rPr lang="en-GB" smtClean="0"/>
              <a:t>29</a:t>
            </a:fld>
            <a:endParaRPr lang="en-GB"/>
          </a:p>
        </p:txBody>
      </p:sp>
    </p:spTree>
    <p:extLst>
      <p:ext uri="{BB962C8B-B14F-4D97-AF65-F5344CB8AC3E}">
        <p14:creationId xmlns:p14="http://schemas.microsoft.com/office/powerpoint/2010/main" val="3621417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found that we don’t need to do it for every single sample slice</a:t>
            </a:r>
            <a:r>
              <a:rPr lang="en-GB" baseline="0" dirty="0" smtClean="0"/>
              <a:t> – computing a near and far ray scale and then interpolating during ray march worked really well.</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30</a:t>
            </a:fld>
            <a:endParaRPr lang="en-GB"/>
          </a:p>
        </p:txBody>
      </p:sp>
    </p:spTree>
    <p:extLst>
      <p:ext uri="{BB962C8B-B14F-4D97-AF65-F5344CB8AC3E}">
        <p14:creationId xmlns:p14="http://schemas.microsoft.com/office/powerpoint/2010/main" val="339215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we can achieve</a:t>
            </a:r>
            <a:r>
              <a:rPr lang="en-GB" baseline="0" dirty="0" smtClean="0"/>
              <a:t> high quality results with a small number of samples. This image was rendered with just 32 samples.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So.</a:t>
            </a:r>
            <a:r>
              <a:rPr lang="en-GB" baseline="0" dirty="0" smtClean="0"/>
              <a:t>. what’s the catch?</a:t>
            </a:r>
            <a:endParaRPr lang="en-GB"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3</a:t>
            </a:fld>
            <a:endParaRPr lang="en-GB"/>
          </a:p>
        </p:txBody>
      </p:sp>
    </p:spTree>
    <p:extLst>
      <p:ext uri="{BB962C8B-B14F-4D97-AF65-F5344CB8AC3E}">
        <p14:creationId xmlns:p14="http://schemas.microsoft.com/office/powerpoint/2010/main" val="427259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31</a:t>
            </a:fld>
            <a:endParaRPr lang="en-GB"/>
          </a:p>
        </p:txBody>
      </p:sp>
    </p:spTree>
    <p:extLst>
      <p:ext uri="{BB962C8B-B14F-4D97-AF65-F5344CB8AC3E}">
        <p14:creationId xmlns:p14="http://schemas.microsoft.com/office/powerpoint/2010/main" val="830690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in the second part of our talk, we</a:t>
            </a:r>
            <a:r>
              <a:rPr lang="en-GB" baseline="0" dirty="0" smtClean="0"/>
              <a:t> look at supporting arbitrary sampling distributions.</a:t>
            </a:r>
          </a:p>
          <a:p>
            <a:r>
              <a:rPr lang="en-GB" baseline="0" dirty="0" smtClean="0"/>
              <a:t>Note that we want to support everything we’ve discussed so far.</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32</a:t>
            </a:fld>
            <a:endParaRPr lang="en-GB"/>
          </a:p>
        </p:txBody>
      </p:sp>
    </p:spTree>
    <p:extLst>
      <p:ext uri="{BB962C8B-B14F-4D97-AF65-F5344CB8AC3E}">
        <p14:creationId xmlns:p14="http://schemas.microsoft.com/office/powerpoint/2010/main" val="1171302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define a density curve which dictates the</a:t>
            </a:r>
            <a:r>
              <a:rPr lang="en-GB" baseline="0" dirty="0" smtClean="0"/>
              <a:t> sampling density – high near the viewer and low in the distance. We use a curve like </a:t>
            </a:r>
            <a:r>
              <a:rPr lang="en-GB" dirty="0" smtClean="0"/>
              <a:t>1/z </a:t>
            </a:r>
            <a:r>
              <a:rPr lang="en-GB" baseline="0" dirty="0" smtClean="0"/>
              <a:t>which seems well matched to </a:t>
            </a:r>
            <a:r>
              <a:rPr lang="en-GB" dirty="0" smtClean="0"/>
              <a:t>projection</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34</a:t>
            </a:fld>
            <a:endParaRPr lang="en-GB"/>
          </a:p>
        </p:txBody>
      </p:sp>
    </p:spTree>
    <p:extLst>
      <p:ext uri="{BB962C8B-B14F-4D97-AF65-F5344CB8AC3E}">
        <p14:creationId xmlns:p14="http://schemas.microsoft.com/office/powerpoint/2010/main" val="250663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 tricky problem is we need to</a:t>
            </a:r>
            <a:r>
              <a:rPr lang="en-GB" baseline="0" dirty="0" smtClean="0"/>
              <a:t> support forward sample pinning.</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35</a:t>
            </a:fld>
            <a:endParaRPr lang="en-GB"/>
          </a:p>
        </p:txBody>
      </p:sp>
    </p:spTree>
    <p:extLst>
      <p:ext uri="{BB962C8B-B14F-4D97-AF65-F5344CB8AC3E}">
        <p14:creationId xmlns:p14="http://schemas.microsoft.com/office/powerpoint/2010/main" val="1494535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Uniform</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36</a:t>
            </a:fld>
            <a:endParaRPr lang="en-GB"/>
          </a:p>
        </p:txBody>
      </p:sp>
    </p:spTree>
    <p:extLst>
      <p:ext uri="{BB962C8B-B14F-4D97-AF65-F5344CB8AC3E}">
        <p14:creationId xmlns:p14="http://schemas.microsoft.com/office/powerpoint/2010/main" val="1494535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Adaptive</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37</a:t>
            </a:fld>
            <a:endParaRPr lang="en-GB"/>
          </a:p>
        </p:txBody>
      </p:sp>
    </p:spTree>
    <p:extLst>
      <p:ext uri="{BB962C8B-B14F-4D97-AF65-F5344CB8AC3E}">
        <p14:creationId xmlns:p14="http://schemas.microsoft.com/office/powerpoint/2010/main" val="1494535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Here is our usual sample layout diagram with adaptive sampling. You can</a:t>
            </a:r>
            <a:r>
              <a:rPr lang="en-GB" baseline="0" dirty="0" smtClean="0"/>
              <a:t> observe that, while the samples slices are moving toward the viewer, we still maintain a sparse sampling in the far field and a dense sampling near the viewer.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38</a:t>
            </a:fld>
            <a:endParaRPr lang="en-GB"/>
          </a:p>
        </p:txBody>
      </p:sp>
    </p:spTree>
    <p:extLst>
      <p:ext uri="{BB962C8B-B14F-4D97-AF65-F5344CB8AC3E}">
        <p14:creationId xmlns:p14="http://schemas.microsoft.com/office/powerpoint/2010/main" val="998561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Shader</a:t>
            </a:r>
            <a:r>
              <a:rPr lang="en-GB" dirty="0" smtClean="0"/>
              <a:t>: </a:t>
            </a:r>
            <a:r>
              <a:rPr lang="en-GB" dirty="0" smtClean="0">
                <a:hlinkClick r:id="rId3"/>
              </a:rPr>
              <a:t>https://www.shadertoy.com/view/llXSD7</a:t>
            </a:r>
            <a:endParaRPr lang="en-GB" dirty="0" smtClean="0"/>
          </a:p>
          <a:p>
            <a:endParaRPr lang="en-GB" dirty="0" smtClean="0"/>
          </a:p>
          <a:p>
            <a:r>
              <a:rPr lang="en-GB" dirty="0" smtClean="0"/>
              <a:t>(BEFORE PLAYING VID</a:t>
            </a:r>
            <a:r>
              <a:rPr lang="en-GB" baseline="0" dirty="0" smtClean="0"/>
              <a:t>)</a:t>
            </a:r>
          </a:p>
          <a:p>
            <a:endParaRPr lang="en-GB" dirty="0" smtClean="0"/>
          </a:p>
          <a:p>
            <a:r>
              <a:rPr lang="en-GB" dirty="0" smtClean="0"/>
              <a:t>To</a:t>
            </a:r>
            <a:r>
              <a:rPr lang="en-GB" baseline="0" dirty="0" smtClean="0"/>
              <a:t> see how this sampling works we can study the following diagram, which is captured from an actual implementation of the sampling on </a:t>
            </a:r>
            <a:r>
              <a:rPr lang="en-GB" baseline="0" dirty="0" err="1" smtClean="0"/>
              <a:t>shadertoy</a:t>
            </a:r>
            <a:r>
              <a:rPr lang="en-GB" baseline="0" dirty="0" smtClean="0"/>
              <a:t>, see the slide notes for a link to the </a:t>
            </a:r>
            <a:r>
              <a:rPr lang="en-GB" baseline="0" dirty="0" err="1" smtClean="0"/>
              <a:t>shader</a:t>
            </a:r>
            <a:r>
              <a:rPr lang="en-GB" baseline="0" dirty="0" smtClean="0"/>
              <a:t>.</a:t>
            </a:r>
          </a:p>
          <a:p>
            <a:endParaRPr lang="en-GB" baseline="0" dirty="0" smtClean="0"/>
          </a:p>
          <a:p>
            <a:r>
              <a:rPr lang="en-GB" baseline="0" dirty="0" smtClean="0"/>
              <a:t>The density curve is shown in red. And the possible sample positions are the black lines.</a:t>
            </a:r>
          </a:p>
          <a:p>
            <a:endParaRPr lang="en-GB" baseline="0" dirty="0" smtClean="0"/>
          </a:p>
          <a:p>
            <a:r>
              <a:rPr lang="en-GB" baseline="0" dirty="0" smtClean="0"/>
              <a:t>We’ve drawn these lines in such a way that intersecting the density curve with the lines produces our sampling. So you can see that there are dense samples on the left and sparse on the right.</a:t>
            </a:r>
          </a:p>
          <a:p>
            <a:endParaRPr lang="en-GB" baseline="0" dirty="0" smtClean="0"/>
          </a:p>
          <a:p>
            <a:r>
              <a:rPr lang="en-GB" baseline="0" dirty="0" smtClean="0"/>
              <a:t>If the curve is near the end of the black line, the sample is faded out.</a:t>
            </a:r>
          </a:p>
          <a:p>
            <a:endParaRPr lang="en-GB" baseline="0" dirty="0" smtClean="0"/>
          </a:p>
          <a:p>
            <a:r>
              <a:rPr lang="en-GB" baseline="0" dirty="0" smtClean="0"/>
              <a:t>Now why would we want to go to all this trouble to get the sample positions?</a:t>
            </a:r>
          </a:p>
          <a:p>
            <a:endParaRPr lang="en-GB" baseline="0" dirty="0" smtClean="0"/>
          </a:p>
          <a:p>
            <a:r>
              <a:rPr lang="en-GB" baseline="0" dirty="0" smtClean="0"/>
              <a:t>(PLAY VID)</a:t>
            </a:r>
          </a:p>
          <a:p>
            <a:endParaRPr lang="en-GB" baseline="0" dirty="0" smtClean="0"/>
          </a:p>
          <a:p>
            <a:r>
              <a:rPr lang="en-GB" baseline="0" dirty="0" smtClean="0"/>
              <a:t>Well if we animate the sample positions – i.e. move the ray march steps forwards or backwards as we do for the forward pinning – we can see that the samples move as desired .. AND … the density remains distributed as 1/z</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39</a:t>
            </a:fld>
            <a:endParaRPr lang="en-GB"/>
          </a:p>
        </p:txBody>
      </p:sp>
    </p:spTree>
    <p:extLst>
      <p:ext uri="{BB962C8B-B14F-4D97-AF65-F5344CB8AC3E}">
        <p14:creationId xmlns:p14="http://schemas.microsoft.com/office/powerpoint/2010/main" val="717161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p>
          <a:p>
            <a:endParaRPr lang="en-GB" dirty="0" smtClean="0"/>
          </a:p>
          <a:p>
            <a:r>
              <a:rPr lang="en-GB" dirty="0" smtClean="0"/>
              <a:t>So this supports everything we</a:t>
            </a:r>
            <a:r>
              <a:rPr lang="en-GB" baseline="0" dirty="0" smtClean="0"/>
              <a:t> presented earlier</a:t>
            </a:r>
            <a:r>
              <a:rPr lang="en-GB" dirty="0" smtClean="0"/>
              <a:t> – we’re simply switching out the uniform ray march for an adaptive</a:t>
            </a:r>
            <a:r>
              <a:rPr lang="en-GB" baseline="0" dirty="0" smtClean="0"/>
              <a:t> one</a:t>
            </a:r>
            <a:endParaRPr lang="en-GB" dirty="0" smtClean="0"/>
          </a:p>
          <a:p>
            <a:endParaRPr lang="en-GB" dirty="0" smtClean="0"/>
          </a:p>
          <a:p>
            <a:r>
              <a:rPr lang="en-GB" dirty="0" smtClean="0"/>
              <a:t>We do this once</a:t>
            </a:r>
            <a:r>
              <a:rPr lang="en-GB" baseline="0" dirty="0" smtClean="0"/>
              <a:t> for all rays, and end up with sample slice distances and weights. We can compute these on the CPU and pass in to the </a:t>
            </a:r>
            <a:r>
              <a:rPr lang="en-GB" baseline="0" dirty="0" err="1" smtClean="0"/>
              <a:t>shader</a:t>
            </a:r>
            <a:endParaRPr lang="en-GB" baseline="0" dirty="0" smtClean="0"/>
          </a:p>
          <a:p>
            <a:endParaRPr lang="en-GB" dirty="0" smtClean="0"/>
          </a:p>
          <a:p>
            <a:r>
              <a:rPr lang="en-GB" dirty="0" smtClean="0"/>
              <a:t>(Sadly</a:t>
            </a:r>
            <a:r>
              <a:rPr lang="en-GB" baseline="0" dirty="0" smtClean="0"/>
              <a:t> at time of writing Unity doesn’t support passing arrays in to </a:t>
            </a:r>
            <a:r>
              <a:rPr lang="en-GB" baseline="0" dirty="0" err="1" smtClean="0"/>
              <a:t>shader</a:t>
            </a:r>
            <a:r>
              <a:rPr lang="en-GB" baseline="0" dirty="0" smtClean="0"/>
              <a:t>, so we implemented the sampling algorithm directly in the </a:t>
            </a:r>
            <a:r>
              <a:rPr lang="en-GB" baseline="0" dirty="0" err="1" smtClean="0"/>
              <a:t>shader</a:t>
            </a:r>
            <a:r>
              <a:rPr lang="en-GB" baseline="0" dirty="0" smtClean="0"/>
              <a:t> code in our implementation. It could have also been done by writing the sample distances to a texture and sampling them in the </a:t>
            </a:r>
            <a:r>
              <a:rPr lang="en-GB" baseline="0" dirty="0" err="1" smtClean="0"/>
              <a:t>shader</a:t>
            </a:r>
            <a:r>
              <a:rPr lang="en-GB" baseline="0" dirty="0" smtClean="0"/>
              <a:t>.)</a:t>
            </a:r>
          </a:p>
          <a:p>
            <a:endParaRPr lang="en-GB" baseline="0"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40</a:t>
            </a:fld>
            <a:endParaRPr lang="en-GB"/>
          </a:p>
        </p:txBody>
      </p:sp>
    </p:spTree>
    <p:extLst>
      <p:ext uri="{BB962C8B-B14F-4D97-AF65-F5344CB8AC3E}">
        <p14:creationId xmlns:p14="http://schemas.microsoft.com/office/powerpoint/2010/main" val="624916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p>
          <a:p>
            <a:r>
              <a:rPr lang="en-GB" dirty="0" smtClean="0"/>
              <a:t>…</a:t>
            </a:r>
          </a:p>
          <a:p>
            <a:endParaRPr lang="en-GB" dirty="0" smtClean="0"/>
          </a:p>
          <a:p>
            <a:r>
              <a:rPr lang="en-GB" dirty="0" smtClean="0"/>
              <a:t>The</a:t>
            </a:r>
            <a:r>
              <a:rPr lang="en-GB" baseline="0" dirty="0" smtClean="0"/>
              <a:t> sampling algorithm could be computed while </a:t>
            </a:r>
            <a:r>
              <a:rPr lang="en-GB" baseline="0" dirty="0" err="1" smtClean="0"/>
              <a:t>raymarching</a:t>
            </a:r>
            <a:r>
              <a:rPr lang="en-GB" baseline="0" dirty="0" smtClean="0"/>
              <a:t>, which raises interesting questions about </a:t>
            </a:r>
            <a:r>
              <a:rPr lang="en-GB" baseline="0" dirty="0" err="1" smtClean="0"/>
              <a:t>realtime</a:t>
            </a:r>
            <a:r>
              <a:rPr lang="en-GB" baseline="0" dirty="0" smtClean="0"/>
              <a:t> per-pixel importance sampling. We leave this to future work.</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41</a:t>
            </a:fld>
            <a:endParaRPr lang="en-GB"/>
          </a:p>
        </p:txBody>
      </p:sp>
    </p:spTree>
    <p:extLst>
      <p:ext uri="{BB962C8B-B14F-4D97-AF65-F5344CB8AC3E}">
        <p14:creationId xmlns:p14="http://schemas.microsoft.com/office/powerpoint/2010/main" val="219111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 catch is this only</a:t>
            </a:r>
            <a:r>
              <a:rPr lang="en-GB" baseline="0" dirty="0" smtClean="0"/>
              <a:t> works for stationary or slow moving cameras. Here the camera is moving forwards at a only moderate speed, and there is strong aliasing appearing as a flickering/boiling effect.</a:t>
            </a:r>
            <a:endParaRPr lang="en-GB"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4</a:t>
            </a:fld>
            <a:endParaRPr lang="en-GB"/>
          </a:p>
        </p:txBody>
      </p:sp>
    </p:spTree>
    <p:extLst>
      <p:ext uri="{BB962C8B-B14F-4D97-AF65-F5344CB8AC3E}">
        <p14:creationId xmlns:p14="http://schemas.microsoft.com/office/powerpoint/2010/main" val="3823520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threw together a test camera animation which turned out to be a very challenging test case.</a:t>
            </a:r>
          </a:p>
          <a:p>
            <a:r>
              <a:rPr lang="en-GB" baseline="0" dirty="0" smtClean="0"/>
              <a:t>You can see the two advection lines – the two places at which we compute the advection.</a:t>
            </a:r>
          </a:p>
          <a:p>
            <a:endParaRPr lang="en-GB" baseline="0"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42</a:t>
            </a:fld>
            <a:endParaRPr lang="en-GB"/>
          </a:p>
        </p:txBody>
      </p:sp>
    </p:spTree>
    <p:extLst>
      <p:ext uri="{BB962C8B-B14F-4D97-AF65-F5344CB8AC3E}">
        <p14:creationId xmlns:p14="http://schemas.microsoft.com/office/powerpoint/2010/main" val="3204177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43</a:t>
            </a:fld>
            <a:endParaRPr lang="en-GB"/>
          </a:p>
        </p:txBody>
      </p:sp>
    </p:spTree>
    <p:extLst>
      <p:ext uri="{BB962C8B-B14F-4D97-AF65-F5344CB8AC3E}">
        <p14:creationId xmlns:p14="http://schemas.microsoft.com/office/powerpoint/2010/main" val="959519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still see some aliasing if we stare at it.</a:t>
            </a:r>
          </a:p>
          <a:p>
            <a:r>
              <a:rPr lang="en-GB" dirty="0" smtClean="0"/>
              <a:t>We think this can be further</a:t>
            </a:r>
            <a:r>
              <a:rPr lang="en-GB" baseline="0" dirty="0" smtClean="0"/>
              <a:t> </a:t>
            </a:r>
            <a:r>
              <a:rPr lang="en-GB" dirty="0" smtClean="0"/>
              <a:t>improved</a:t>
            </a:r>
            <a:r>
              <a:rPr lang="en-GB" baseline="0" dirty="0" smtClean="0"/>
              <a:t> with more time to settle the implementation and polish, or perhaps with further research.</a:t>
            </a:r>
          </a:p>
          <a:p>
            <a:r>
              <a:rPr lang="en-GB" dirty="0" smtClean="0"/>
              <a:t>Also this this</a:t>
            </a:r>
            <a:r>
              <a:rPr lang="en-GB" baseline="0" dirty="0" smtClean="0"/>
              <a:t> is a challenging camera animation. And clouds are completely stationary – having motion would likely help mask aliasing.</a:t>
            </a:r>
          </a:p>
          <a:p>
            <a:r>
              <a:rPr lang="en-GB" baseline="0" dirty="0" smtClean="0"/>
              <a:t>Generally though the improvement is dramatic over </a:t>
            </a:r>
            <a:r>
              <a:rPr lang="en-GB" baseline="0" dirty="0" err="1" smtClean="0"/>
              <a:t>naiive</a:t>
            </a:r>
            <a:r>
              <a:rPr lang="en-GB" baseline="0" dirty="0" smtClean="0"/>
              <a:t> sampling.</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45</a:t>
            </a:fld>
            <a:endParaRPr lang="en-GB"/>
          </a:p>
        </p:txBody>
      </p:sp>
    </p:spTree>
    <p:extLst>
      <p:ext uri="{BB962C8B-B14F-4D97-AF65-F5344CB8AC3E}">
        <p14:creationId xmlns:p14="http://schemas.microsoft.com/office/powerpoint/2010/main" val="959519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was the fixed point iteration reference</a:t>
            </a:r>
          </a:p>
          <a:p>
            <a:endParaRPr lang="en-GB" dirty="0" smtClean="0"/>
          </a:p>
          <a:p>
            <a:r>
              <a:rPr lang="en-GB" baseline="0" dirty="0" smtClean="0"/>
              <a:t>Advances course web site: http://advances.realtimerendering.com/s2015/index.html</a:t>
            </a:r>
          </a:p>
          <a:p>
            <a:r>
              <a:rPr lang="en-GB" baseline="0" dirty="0" smtClean="0"/>
              <a:t>Source code (runnable unity 5 project): https://github.com/huwb/volsample</a:t>
            </a:r>
          </a:p>
          <a:p>
            <a:r>
              <a:rPr lang="en-GB" baseline="0" dirty="0" err="1" smtClean="0"/>
              <a:t>Shadertoy</a:t>
            </a:r>
            <a:r>
              <a:rPr lang="en-GB" baseline="0" dirty="0" smtClean="0"/>
              <a:t> implementation of forward pinning and adaptive sampling: https://www.shadertoy.com/view/XdfXzn</a:t>
            </a:r>
          </a:p>
          <a:p>
            <a:r>
              <a:rPr lang="en-GB" baseline="0" dirty="0" smtClean="0"/>
              <a:t>Adaptive sampling diagram </a:t>
            </a:r>
            <a:r>
              <a:rPr lang="en-GB" baseline="0" dirty="0" err="1" smtClean="0"/>
              <a:t>shader</a:t>
            </a:r>
            <a:r>
              <a:rPr lang="en-GB" dirty="0" smtClean="0"/>
              <a:t>: </a:t>
            </a:r>
            <a:r>
              <a:rPr lang="en-GB" dirty="0" smtClean="0">
                <a:hlinkClick r:id="rId3"/>
              </a:rPr>
              <a:t>https://www.shadertoy.com/view/llXSD7</a:t>
            </a:r>
            <a:endParaRPr lang="en-GB" dirty="0" smtClean="0"/>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47</a:t>
            </a:fld>
            <a:endParaRPr lang="en-GB"/>
          </a:p>
        </p:txBody>
      </p:sp>
    </p:spTree>
    <p:extLst>
      <p:ext uri="{BB962C8B-B14F-4D97-AF65-F5344CB8AC3E}">
        <p14:creationId xmlns:p14="http://schemas.microsoft.com/office/powerpoint/2010/main" val="2836854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48</a:t>
            </a:fld>
            <a:endParaRPr lang="en-GB"/>
          </a:p>
        </p:txBody>
      </p:sp>
    </p:spTree>
    <p:extLst>
      <p:ext uri="{BB962C8B-B14F-4D97-AF65-F5344CB8AC3E}">
        <p14:creationId xmlns:p14="http://schemas.microsoft.com/office/powerpoint/2010/main" val="477936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51</a:t>
            </a:fld>
            <a:endParaRPr lang="en-GB"/>
          </a:p>
        </p:txBody>
      </p:sp>
    </p:spTree>
    <p:extLst>
      <p:ext uri="{BB962C8B-B14F-4D97-AF65-F5344CB8AC3E}">
        <p14:creationId xmlns:p14="http://schemas.microsoft.com/office/powerpoint/2010/main" val="2257886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This is happening</a:t>
            </a:r>
            <a:r>
              <a:rPr lang="en-GB" baseline="0" dirty="0" smtClean="0"/>
              <a:t> because the volume is under-sampled in depth.</a:t>
            </a:r>
            <a:endParaRPr lang="en-GB" dirty="0" smtClean="0"/>
          </a:p>
          <a:p>
            <a:endParaRPr lang="en-GB" dirty="0" smtClean="0"/>
          </a:p>
          <a:p>
            <a:r>
              <a:rPr lang="en-GB" dirty="0" smtClean="0"/>
              <a:t>Sample</a:t>
            </a:r>
            <a:r>
              <a:rPr lang="en-GB" baseline="0" dirty="0" smtClean="0"/>
              <a:t> count low due to the expense of shading. Instead of doing one shading computation per pixel, we are doing multiple.</a:t>
            </a:r>
            <a:endParaRPr lang="en-GB" dirty="0" smtClean="0"/>
          </a:p>
          <a:p>
            <a:endParaRPr lang="en-GB" dirty="0" smtClean="0"/>
          </a:p>
          <a:p>
            <a:r>
              <a:rPr lang="en-GB" dirty="0" smtClean="0"/>
              <a:t>In our research we take</a:t>
            </a:r>
            <a:r>
              <a:rPr lang="en-GB" baseline="0" dirty="0" smtClean="0"/>
              <a:t> low sample counts as a constraint and ask if there’s anything we can do to reduce the aliasing?</a:t>
            </a:r>
          </a:p>
          <a:p>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5</a:t>
            </a:fld>
            <a:endParaRPr lang="en-GB"/>
          </a:p>
        </p:txBody>
      </p:sp>
    </p:spTree>
    <p:extLst>
      <p:ext uri="{BB962C8B-B14F-4D97-AF65-F5344CB8AC3E}">
        <p14:creationId xmlns:p14="http://schemas.microsoft.com/office/powerpoint/2010/main" val="1610600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going to show that we can manipulate the sample layout and motion to dramatically</a:t>
            </a:r>
            <a:r>
              <a:rPr lang="en-GB" baseline="0" dirty="0" smtClean="0"/>
              <a:t> reduce aliasing.</a:t>
            </a:r>
            <a:endParaRPr lang="en-GB" dirty="0" smtClean="0"/>
          </a:p>
          <a:p>
            <a:r>
              <a:rPr lang="en-GB" dirty="0" smtClean="0"/>
              <a:t>As mentioned, our</a:t>
            </a:r>
            <a:r>
              <a:rPr lang="en-GB" baseline="0" dirty="0" smtClean="0"/>
              <a:t> ideas are completely independent of the particular rendering algorithm/implementation.</a:t>
            </a:r>
            <a:endParaRPr lang="en-GB"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6</a:t>
            </a:fld>
            <a:endParaRPr lang="en-GB"/>
          </a:p>
        </p:txBody>
      </p:sp>
    </p:spTree>
    <p:extLst>
      <p:ext uri="{BB962C8B-B14F-4D97-AF65-F5344CB8AC3E}">
        <p14:creationId xmlns:p14="http://schemas.microsoft.com/office/powerpoint/2010/main" val="211227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understand the aliasing issue, we’ll study the following diagram. This is a top</a:t>
            </a:r>
            <a:r>
              <a:rPr lang="en-GB" baseline="0" dirty="0" smtClean="0"/>
              <a:t> down view of the camera frustum. Rays march up the screen and sample the volume. The horizontal lines represent the collection of samples for all the pixel rays and we will refer to these as sample slices.</a:t>
            </a:r>
          </a:p>
          <a:p>
            <a:endParaRPr lang="en-GB" dirty="0" smtClean="0"/>
          </a:p>
          <a:p>
            <a:r>
              <a:rPr lang="en-GB" dirty="0" smtClean="0"/>
              <a:t>The</a:t>
            </a:r>
            <a:r>
              <a:rPr lang="en-GB" baseline="0" dirty="0" smtClean="0"/>
              <a:t> problem is that as the camera moves, the samples slices move through the volume along the </a:t>
            </a:r>
            <a:r>
              <a:rPr lang="en-GB" baseline="0" dirty="0" err="1" smtClean="0"/>
              <a:t>undersampled</a:t>
            </a:r>
            <a:r>
              <a:rPr lang="en-GB" baseline="0" dirty="0" smtClean="0"/>
              <a:t> direction.</a:t>
            </a:r>
          </a:p>
          <a:p>
            <a:endParaRPr lang="en-GB" baseline="0" dirty="0" smtClean="0"/>
          </a:p>
          <a:p>
            <a:r>
              <a:rPr lang="en-GB" baseline="0" dirty="0" smtClean="0"/>
              <a:t>We’re going to introduce a family of methods that combat the motion of samples in the volume. We’re going to refer to them collectively as Pinning, as if to pin the samples in place in the volume.</a:t>
            </a:r>
          </a:p>
          <a:p>
            <a:endParaRPr lang="en-GB" baseline="0" dirty="0" smtClean="0"/>
          </a:p>
        </p:txBody>
      </p:sp>
      <p:sp>
        <p:nvSpPr>
          <p:cNvPr id="4" name="Slide Number Placeholder 3"/>
          <p:cNvSpPr>
            <a:spLocks noGrp="1"/>
          </p:cNvSpPr>
          <p:nvPr>
            <p:ph type="sldNum" sz="quarter" idx="10"/>
          </p:nvPr>
        </p:nvSpPr>
        <p:spPr/>
        <p:txBody>
          <a:bodyPr/>
          <a:lstStyle/>
          <a:p>
            <a:fld id="{89CD3F10-37EC-434A-8AAF-1E04DDED59C4}" type="slidenum">
              <a:rPr lang="en-GB" smtClean="0"/>
              <a:t>7</a:t>
            </a:fld>
            <a:endParaRPr lang="en-GB"/>
          </a:p>
        </p:txBody>
      </p:sp>
    </p:spTree>
    <p:extLst>
      <p:ext uri="{BB962C8B-B14F-4D97-AF65-F5344CB8AC3E}">
        <p14:creationId xmlns:p14="http://schemas.microsoft.com/office/powerpoint/2010/main" val="104508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Fix is really simple.</a:t>
            </a:r>
            <a:r>
              <a:rPr lang="en-GB" baseline="0" dirty="0" smtClean="0"/>
              <a:t> Instead of sampling at fixed distances from the camera, we slide the samples backwards to compensate for camera motion.</a:t>
            </a:r>
          </a:p>
          <a:p>
            <a:r>
              <a:rPr lang="en-GB" dirty="0" smtClean="0"/>
              <a:t>As a result the slices are completely stationary in the world, and the</a:t>
            </a:r>
            <a:r>
              <a:rPr lang="en-GB" baseline="0" dirty="0" smtClean="0"/>
              <a:t> render is completely stable.</a:t>
            </a:r>
            <a:endParaRPr lang="en-GB" dirty="0"/>
          </a:p>
        </p:txBody>
      </p:sp>
      <p:sp>
        <p:nvSpPr>
          <p:cNvPr id="4" name="Slide Number Placeholder 3"/>
          <p:cNvSpPr>
            <a:spLocks noGrp="1"/>
          </p:cNvSpPr>
          <p:nvPr>
            <p:ph type="sldNum" sz="quarter" idx="10"/>
          </p:nvPr>
        </p:nvSpPr>
        <p:spPr/>
        <p:txBody>
          <a:bodyPr/>
          <a:lstStyle/>
          <a:p>
            <a:fld id="{89CD3F10-37EC-434A-8AAF-1E04DDED59C4}" type="slidenum">
              <a:rPr lang="en-GB" smtClean="0"/>
              <a:t>8</a:t>
            </a:fld>
            <a:endParaRPr lang="en-GB"/>
          </a:p>
        </p:txBody>
      </p:sp>
    </p:spTree>
    <p:extLst>
      <p:ext uri="{BB962C8B-B14F-4D97-AF65-F5344CB8AC3E}">
        <p14:creationId xmlns:p14="http://schemas.microsoft.com/office/powerpoint/2010/main" val="261698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“Free” means a line or</a:t>
            </a:r>
            <a:r>
              <a:rPr lang="en-GB" baseline="0" dirty="0" smtClean="0"/>
              <a:t> two of </a:t>
            </a:r>
            <a:r>
              <a:rPr lang="en-GB" baseline="0" dirty="0" err="1" smtClean="0"/>
              <a:t>shader</a:t>
            </a:r>
            <a:r>
              <a:rPr lang="en-GB" baseline="0" dirty="0" smtClean="0"/>
              <a:t> code.</a:t>
            </a:r>
          </a:p>
          <a:p>
            <a:endParaRPr lang="en-GB" dirty="0" smtClean="0"/>
          </a:p>
          <a:p>
            <a:r>
              <a:rPr lang="en-GB" dirty="0" smtClean="0"/>
              <a:t>It really</a:t>
            </a:r>
            <a:r>
              <a:rPr lang="en-GB" baseline="0" dirty="0" smtClean="0"/>
              <a:t> is that simple.</a:t>
            </a:r>
          </a:p>
          <a:p>
            <a:endParaRPr lang="en-GB" dirty="0" smtClean="0"/>
          </a:p>
          <a:p>
            <a:r>
              <a:rPr lang="en-GB" dirty="0" smtClean="0"/>
              <a:t>But what about other kinds of motion?</a:t>
            </a:r>
          </a:p>
        </p:txBody>
      </p:sp>
      <p:sp>
        <p:nvSpPr>
          <p:cNvPr id="4" name="Slide Number Placeholder 3"/>
          <p:cNvSpPr>
            <a:spLocks noGrp="1"/>
          </p:cNvSpPr>
          <p:nvPr>
            <p:ph type="sldNum" sz="quarter" idx="10"/>
          </p:nvPr>
        </p:nvSpPr>
        <p:spPr/>
        <p:txBody>
          <a:bodyPr/>
          <a:lstStyle/>
          <a:p>
            <a:fld id="{89CD3F10-37EC-434A-8AAF-1E04DDED59C4}" type="slidenum">
              <a:rPr lang="en-GB" smtClean="0"/>
              <a:t>9</a:t>
            </a:fld>
            <a:endParaRPr lang="en-GB"/>
          </a:p>
        </p:txBody>
      </p:sp>
    </p:spTree>
    <p:extLst>
      <p:ext uri="{BB962C8B-B14F-4D97-AF65-F5344CB8AC3E}">
        <p14:creationId xmlns:p14="http://schemas.microsoft.com/office/powerpoint/2010/main" val="2110019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77" y="3332989"/>
            <a:ext cx="12181324" cy="1002889"/>
          </a:xfrm>
        </p:spPr>
        <p:txBody>
          <a:bodyPr>
            <a:normAutofit/>
          </a:bodyPr>
          <a:lstStyle>
            <a:lvl1pPr>
              <a:defRPr sz="3600" b="1" cap="all" baseline="0">
                <a:solidFill>
                  <a:schemeClr val="tx1">
                    <a:lumMod val="75000"/>
                    <a:lumOff val="25000"/>
                  </a:schemeClr>
                </a:solidFill>
                <a:latin typeface="Calibri Light" panose="020F030202020403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4249783"/>
            <a:ext cx="10972800" cy="675260"/>
          </a:xfrm>
        </p:spPr>
        <p:txBody>
          <a:bodyPr>
            <a:normAutofit/>
          </a:bodyPr>
          <a:lstStyle>
            <a:lvl1pPr marL="0" indent="0" algn="ctr">
              <a:buNone/>
              <a:defRPr sz="2133">
                <a:solidFill>
                  <a:schemeClr val="tx1">
                    <a:lumMod val="75000"/>
                    <a:lumOff val="25000"/>
                  </a:schemeClr>
                </a:solidFill>
                <a:latin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9" name="Title 1"/>
          <p:cNvSpPr txBox="1">
            <a:spLocks/>
          </p:cNvSpPr>
          <p:nvPr/>
        </p:nvSpPr>
        <p:spPr>
          <a:xfrm>
            <a:off x="0" y="4060947"/>
            <a:ext cx="12192000" cy="384043"/>
          </a:xfrm>
          <a:prstGeom prst="rect">
            <a:avLst/>
          </a:prstGeom>
          <a:effectLst>
            <a:reflection endPos="0" dir="5400000" sy="-100000" algn="bl" rotWithShape="0"/>
          </a:effectLst>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067" spc="400" dirty="0" smtClean="0">
                <a:solidFill>
                  <a:schemeClr val="tx1">
                    <a:lumMod val="75000"/>
                    <a:lumOff val="25000"/>
                  </a:schemeClr>
                </a:solidFill>
                <a:effectLst>
                  <a:glow>
                    <a:schemeClr val="accent1"/>
                  </a:glow>
                </a:effectLst>
                <a:latin typeface="Verdana" panose="020B0604030504040204" pitchFamily="34" charset="0"/>
                <a:ea typeface="Verdana" panose="020B0604030504040204" pitchFamily="34" charset="0"/>
                <a:cs typeface="Verdana" panose="020B0604030504040204" pitchFamily="34" charset="0"/>
              </a:rPr>
              <a:t>-----------------+-----------------</a:t>
            </a:r>
            <a:endParaRPr lang="en-GB" sz="1067" dirty="0">
              <a:solidFill>
                <a:schemeClr val="tx1">
                  <a:lumMod val="75000"/>
                  <a:lumOff val="25000"/>
                </a:schemeClr>
              </a:solidFill>
              <a:effectLst>
                <a:glow>
                  <a:schemeClr val="accent1"/>
                </a:glow>
              </a:effectLst>
            </a:endParaRPr>
          </a:p>
        </p:txBody>
      </p:sp>
    </p:spTree>
    <p:extLst>
      <p:ext uri="{BB962C8B-B14F-4D97-AF65-F5344CB8AC3E}">
        <p14:creationId xmlns:p14="http://schemas.microsoft.com/office/powerpoint/2010/main" val="18301223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smtClean="0"/>
              <a:t>SIGGRAPH 2015      Advances in Real-Time Rendering in Games</a:t>
            </a:r>
            <a:endParaRPr lang="en-GB"/>
          </a:p>
        </p:txBody>
      </p:sp>
      <p:sp>
        <p:nvSpPr>
          <p:cNvPr id="7" name="Slide Number Placeholder 6"/>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451397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smtClean="0"/>
              <a:t>SIGGRAPH 2015      Advances in Real-Time Rendering in Games</a:t>
            </a:r>
            <a:endParaRPr lang="en-GB"/>
          </a:p>
        </p:txBody>
      </p:sp>
      <p:sp>
        <p:nvSpPr>
          <p:cNvPr id="7" name="Slide Number Placeholder 6"/>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1556590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a:p>
        </p:txBody>
      </p:sp>
      <p:sp>
        <p:nvSpPr>
          <p:cNvPr id="6" name="Slide Number Placeholder 5"/>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310388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a:p>
        </p:txBody>
      </p:sp>
      <p:sp>
        <p:nvSpPr>
          <p:cNvPr id="6" name="Slide Number Placeholder 5"/>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42002446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19"/>
            <a:ext cx="10972800" cy="672075"/>
          </a:xfrm>
        </p:spPr>
        <p:txBody>
          <a:bodyPr>
            <a:normAutofit/>
          </a:bodyPr>
          <a:lstStyle>
            <a:lvl1pPr>
              <a:defRPr sz="3600" b="1" cap="all" baseline="0">
                <a:solidFill>
                  <a:schemeClr val="tx1">
                    <a:lumMod val="75000"/>
                    <a:lumOff val="25000"/>
                  </a:schemeClr>
                </a:solidFill>
                <a:latin typeface="Calibri Light" panose="020F0302020204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1424" y="1316765"/>
            <a:ext cx="10369152" cy="4320479"/>
          </a:xfrm>
        </p:spPr>
        <p:txBody>
          <a:bodyPr lIns="72000" tIns="180000" bIns="108000">
            <a:normAutofit/>
          </a:bodyPr>
          <a:lstStyle>
            <a:lvl1pPr marL="457189" indent="-457189">
              <a:spcBef>
                <a:spcPts val="1200"/>
              </a:spcBef>
              <a:buFont typeface="Arial" panose="020B0604020202020204" pitchFamily="34" charset="0"/>
              <a:buChar char="•"/>
              <a:defRPr sz="2800" b="0" baseline="0">
                <a:solidFill>
                  <a:schemeClr val="tx1">
                    <a:lumMod val="75000"/>
                    <a:lumOff val="25000"/>
                  </a:schemeClr>
                </a:solidFill>
                <a:effectLst/>
                <a:latin typeface="Calibri Light" panose="020F0302020204030204" pitchFamily="34" charset="0"/>
              </a:defRPr>
            </a:lvl1pPr>
            <a:lvl2pPr>
              <a:spcBef>
                <a:spcPts val="0"/>
              </a:spcBef>
              <a:defRPr sz="2800" b="0">
                <a:solidFill>
                  <a:schemeClr val="tx1">
                    <a:lumMod val="75000"/>
                    <a:lumOff val="25000"/>
                  </a:schemeClr>
                </a:solidFill>
                <a:effectLst/>
                <a:latin typeface="Calibri Light" panose="020F0302020204030204" pitchFamily="34" charset="0"/>
              </a:defRPr>
            </a:lvl2pPr>
            <a:lvl3pPr>
              <a:spcBef>
                <a:spcPts val="0"/>
              </a:spcBef>
              <a:defRPr sz="2400" b="0">
                <a:solidFill>
                  <a:schemeClr val="tx1">
                    <a:lumMod val="75000"/>
                    <a:lumOff val="25000"/>
                  </a:schemeClr>
                </a:solidFill>
                <a:effectLst/>
                <a:latin typeface="Calibri Light" panose="020F0302020204030204" pitchFamily="34" charset="0"/>
              </a:defRPr>
            </a:lvl3pPr>
            <a:lvl4pPr>
              <a:spcBef>
                <a:spcPts val="0"/>
              </a:spcBef>
              <a:defRPr sz="2400" b="0">
                <a:solidFill>
                  <a:schemeClr val="tx1">
                    <a:lumMod val="75000"/>
                    <a:lumOff val="25000"/>
                  </a:schemeClr>
                </a:solidFill>
                <a:effectLst/>
                <a:latin typeface="Calibri Light" panose="020F0302020204030204" pitchFamily="34" charset="0"/>
              </a:defRPr>
            </a:lvl4pPr>
            <a:lvl5pPr>
              <a:spcBef>
                <a:spcPts val="0"/>
              </a:spcBef>
              <a:defRPr sz="2400" b="0">
                <a:solidFill>
                  <a:schemeClr val="tx1">
                    <a:lumMod val="75000"/>
                    <a:lumOff val="25000"/>
                  </a:schemeClr>
                </a:solidFill>
                <a:effectLst/>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11"/>
          </p:nvPr>
        </p:nvSpPr>
        <p:spPr>
          <a:xfrm>
            <a:off x="911424" y="6356355"/>
            <a:ext cx="7114976" cy="365125"/>
          </a:xfrm>
        </p:spPr>
        <p:txBody>
          <a:bodyPr/>
          <a:lstStyle>
            <a:lvl1pPr algn="l">
              <a:defRPr/>
            </a:lvl1pPr>
          </a:lstStyle>
          <a:p>
            <a:r>
              <a:rPr lang="en-GB" smtClean="0"/>
              <a:t>SIGGRAPH 2015      Advances in Real-Time Rendering in Games</a:t>
            </a:r>
            <a:endParaRPr lang="en-GB" dirty="0"/>
          </a:p>
        </p:txBody>
      </p:sp>
      <p:sp>
        <p:nvSpPr>
          <p:cNvPr id="9" name="Title 1"/>
          <p:cNvSpPr txBox="1">
            <a:spLocks/>
          </p:cNvSpPr>
          <p:nvPr/>
        </p:nvSpPr>
        <p:spPr>
          <a:xfrm>
            <a:off x="0" y="812949"/>
            <a:ext cx="12192000" cy="384043"/>
          </a:xfrm>
          <a:prstGeom prst="rect">
            <a:avLst/>
          </a:prstGeom>
          <a:effectLst>
            <a:reflection endPos="0" dir="5400000" sy="-100000" algn="bl" rotWithShape="0"/>
          </a:effectLst>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067" spc="400" dirty="0" smtClean="0">
                <a:solidFill>
                  <a:schemeClr val="tx1">
                    <a:lumMod val="75000"/>
                    <a:lumOff val="25000"/>
                  </a:schemeClr>
                </a:solidFill>
                <a:effectLst>
                  <a:glow>
                    <a:schemeClr val="accent1"/>
                  </a:glow>
                </a:effectLst>
                <a:latin typeface="Verdana" panose="020B0604030504040204" pitchFamily="34" charset="0"/>
                <a:ea typeface="Verdana" panose="020B0604030504040204" pitchFamily="34" charset="0"/>
                <a:cs typeface="Verdana" panose="020B0604030504040204" pitchFamily="34" charset="0"/>
              </a:rPr>
              <a:t>--------------+--------------</a:t>
            </a:r>
            <a:endParaRPr lang="en-GB" sz="1067" dirty="0">
              <a:solidFill>
                <a:schemeClr val="tx1">
                  <a:lumMod val="75000"/>
                  <a:lumOff val="25000"/>
                </a:schemeClr>
              </a:solidFill>
              <a:effectLst>
                <a:glow>
                  <a:schemeClr val="accent1"/>
                </a:glow>
              </a:effectLst>
            </a:endParaRPr>
          </a:p>
        </p:txBody>
      </p:sp>
      <p:pic>
        <p:nvPicPr>
          <p:cNvPr id="11" name="Picture 10"/>
          <p:cNvPicPr>
            <a:picLocks noChangeAspect="1"/>
          </p:cNvPicPr>
          <p:nvPr/>
        </p:nvPicPr>
        <p:blipFill>
          <a:blip r:embed="rId2" cstate="print">
            <a:lum bright="-2000"/>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tretch>
            <a:fillRect/>
          </a:stretch>
        </p:blipFill>
        <p:spPr>
          <a:xfrm>
            <a:off x="10116157" y="5829267"/>
            <a:ext cx="1812521" cy="811104"/>
          </a:xfrm>
          <a:prstGeom prst="rect">
            <a:avLst/>
          </a:prstGeom>
          <a:noFill/>
          <a:effectLst>
            <a:outerShdw blurRad="25400" dist="12700" dir="5400000" algn="t" rotWithShape="0">
              <a:prstClr val="black">
                <a:alpha val="40000"/>
              </a:prstClr>
            </a:outerShdw>
            <a:reflection blurRad="63500" stA="31000" endPos="42000" dir="5400000" sy="-100000" algn="bl" rotWithShape="0"/>
          </a:effectLst>
        </p:spPr>
      </p:pic>
    </p:spTree>
    <p:extLst>
      <p:ext uri="{BB962C8B-B14F-4D97-AF65-F5344CB8AC3E}">
        <p14:creationId xmlns:p14="http://schemas.microsoft.com/office/powerpoint/2010/main" val="33094951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0" y="140321"/>
            <a:ext cx="10972800" cy="672075"/>
          </a:xfrm>
        </p:spPr>
        <p:txBody>
          <a:bodyPr>
            <a:normAutofit/>
          </a:bodyPr>
          <a:lstStyle>
            <a:lvl1pPr>
              <a:defRPr sz="3600" b="1" cap="all" baseline="0">
                <a:solidFill>
                  <a:schemeClr val="tx1">
                    <a:lumMod val="75000"/>
                    <a:lumOff val="25000"/>
                  </a:schemeClr>
                </a:solidFill>
                <a:latin typeface="Calibri Light" panose="020F03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1424" y="812397"/>
            <a:ext cx="10369152" cy="2328572"/>
          </a:xfrm>
        </p:spPr>
        <p:txBody>
          <a:bodyPr lIns="72000" tIns="180000" bIns="108000">
            <a:noAutofit/>
          </a:bodyPr>
          <a:lstStyle>
            <a:lvl1pPr marL="457189" indent="-457189">
              <a:spcBef>
                <a:spcPts val="267"/>
              </a:spcBef>
              <a:buFont typeface="Wingdings" panose="05000000000000000000" pitchFamily="2" charset="2"/>
              <a:buChar char="§"/>
              <a:defRPr sz="2800" baseline="0">
                <a:solidFill>
                  <a:schemeClr val="tx1">
                    <a:lumMod val="75000"/>
                    <a:lumOff val="25000"/>
                  </a:schemeClr>
                </a:solidFill>
                <a:latin typeface="Calibri Light" panose="020F0302020204030204" pitchFamily="34" charset="0"/>
              </a:defRPr>
            </a:lvl1pPr>
            <a:lvl2pPr>
              <a:defRPr sz="2800">
                <a:solidFill>
                  <a:schemeClr val="tx1">
                    <a:lumMod val="75000"/>
                    <a:lumOff val="25000"/>
                  </a:schemeClr>
                </a:solidFill>
                <a:latin typeface="Calibri Light" panose="020F0302020204030204" pitchFamily="34" charset="0"/>
              </a:defRPr>
            </a:lvl2pPr>
            <a:lvl3pPr>
              <a:defRPr sz="2400">
                <a:solidFill>
                  <a:schemeClr val="tx1">
                    <a:lumMod val="75000"/>
                    <a:lumOff val="25000"/>
                  </a:schemeClr>
                </a:solidFill>
                <a:latin typeface="Calibri Light" panose="020F0302020204030204" pitchFamily="34" charset="0"/>
              </a:defRPr>
            </a:lvl3pPr>
            <a:lvl4pPr>
              <a:defRPr sz="2400">
                <a:solidFill>
                  <a:schemeClr val="tx1">
                    <a:lumMod val="75000"/>
                    <a:lumOff val="25000"/>
                  </a:schemeClr>
                </a:solidFill>
                <a:latin typeface="Calibri Light" panose="020F0302020204030204" pitchFamily="34" charset="0"/>
              </a:defRPr>
            </a:lvl4pPr>
            <a:lvl5pPr>
              <a:defRPr sz="2400">
                <a:solidFill>
                  <a:schemeClr val="tx1">
                    <a:lumMod val="75000"/>
                    <a:lumOff val="25000"/>
                  </a:schemeClr>
                </a:solidFill>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11"/>
          </p:nvPr>
        </p:nvSpPr>
        <p:spPr>
          <a:xfrm>
            <a:off x="911424" y="6356355"/>
            <a:ext cx="7114976" cy="365125"/>
          </a:xfrm>
        </p:spPr>
        <p:txBody>
          <a:bodyPr/>
          <a:lstStyle>
            <a:lvl1pPr algn="l">
              <a:defRPr/>
            </a:lvl1pPr>
          </a:lstStyle>
          <a:p>
            <a:r>
              <a:rPr lang="en-GB" smtClean="0"/>
              <a:t>SIGGRAPH 2015      Advances in Real-Time Rendering in Games</a:t>
            </a:r>
            <a:endParaRPr lang="en-GB" dirty="0"/>
          </a:p>
        </p:txBody>
      </p:sp>
      <p:sp>
        <p:nvSpPr>
          <p:cNvPr id="9" name="Title 1"/>
          <p:cNvSpPr txBox="1">
            <a:spLocks/>
          </p:cNvSpPr>
          <p:nvPr/>
        </p:nvSpPr>
        <p:spPr>
          <a:xfrm>
            <a:off x="0" y="597652"/>
            <a:ext cx="12192000" cy="384043"/>
          </a:xfrm>
          <a:prstGeom prst="rect">
            <a:avLst/>
          </a:prstGeom>
          <a:effectLst>
            <a:reflection endPos="0" dir="5400000" sy="-100000" algn="bl" rotWithShape="0"/>
          </a:effectLst>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067" spc="400" dirty="0" smtClean="0">
                <a:solidFill>
                  <a:schemeClr val="tx1">
                    <a:lumMod val="75000"/>
                    <a:lumOff val="25000"/>
                  </a:schemeClr>
                </a:solidFill>
                <a:effectLst>
                  <a:glow>
                    <a:schemeClr val="accent1"/>
                  </a:glow>
                </a:effectLst>
                <a:latin typeface="Verdana" panose="020B0604030504040204" pitchFamily="34" charset="0"/>
                <a:ea typeface="Verdana" panose="020B0604030504040204" pitchFamily="34" charset="0"/>
                <a:cs typeface="Verdana" panose="020B0604030504040204" pitchFamily="34" charset="0"/>
              </a:rPr>
              <a:t>--------------+--------------</a:t>
            </a:r>
            <a:endParaRPr lang="en-GB" sz="1067" dirty="0">
              <a:solidFill>
                <a:schemeClr val="tx1">
                  <a:lumMod val="75000"/>
                  <a:lumOff val="25000"/>
                </a:schemeClr>
              </a:solidFill>
              <a:effectLst>
                <a:glow>
                  <a:schemeClr val="accent1"/>
                </a:glow>
              </a:effectLst>
            </a:endParaRPr>
          </a:p>
        </p:txBody>
      </p:sp>
      <p:pic>
        <p:nvPicPr>
          <p:cNvPr id="11" name="Picture 10"/>
          <p:cNvPicPr>
            <a:picLocks noChangeAspect="1"/>
          </p:cNvPicPr>
          <p:nvPr/>
        </p:nvPicPr>
        <p:blipFill>
          <a:blip r:embed="rId2" cstate="print">
            <a:lum bright="-2000"/>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tretch>
            <a:fillRect/>
          </a:stretch>
        </p:blipFill>
        <p:spPr>
          <a:xfrm>
            <a:off x="10116157" y="5829267"/>
            <a:ext cx="1812521" cy="811104"/>
          </a:xfrm>
          <a:prstGeom prst="rect">
            <a:avLst/>
          </a:prstGeom>
          <a:noFill/>
          <a:effectLst>
            <a:outerShdw blurRad="25400" dist="12700" dir="5400000" algn="t" rotWithShape="0">
              <a:prstClr val="black">
                <a:alpha val="40000"/>
              </a:prstClr>
            </a:outerShdw>
            <a:reflection blurRad="63500" stA="31000" endPos="42000" dir="5400000" sy="-100000" algn="bl" rotWithShape="0"/>
          </a:effectLst>
        </p:spPr>
      </p:pic>
      <p:sp>
        <p:nvSpPr>
          <p:cNvPr id="10" name="Content Placeholder 2"/>
          <p:cNvSpPr>
            <a:spLocks noGrp="1"/>
          </p:cNvSpPr>
          <p:nvPr>
            <p:ph idx="13" hasCustomPrompt="1"/>
          </p:nvPr>
        </p:nvSpPr>
        <p:spPr>
          <a:xfrm>
            <a:off x="2735627" y="2372883"/>
            <a:ext cx="6720747" cy="3369479"/>
          </a:xfrm>
        </p:spPr>
        <p:txBody>
          <a:bodyPr lIns="72000" tIns="180000" bIns="108000"/>
          <a:lstStyle>
            <a:lvl1pPr marL="457189" indent="-457189">
              <a:spcBef>
                <a:spcPts val="2400"/>
              </a:spcBef>
              <a:buFont typeface="Wingdings" panose="05000000000000000000" pitchFamily="2" charset="2"/>
              <a:buChar char="§"/>
              <a:defRPr sz="2667" baseline="0">
                <a:solidFill>
                  <a:schemeClr val="tx1">
                    <a:lumMod val="75000"/>
                    <a:lumOff val="25000"/>
                  </a:schemeClr>
                </a:solidFill>
                <a:latin typeface="Calibri Light" panose="020F0302020204030204" pitchFamily="34" charset="0"/>
              </a:defRPr>
            </a:lvl1pPr>
            <a:lvl2pPr>
              <a:defRPr sz="2400">
                <a:latin typeface="Calibri Light" panose="020F0302020204030204" pitchFamily="34" charset="0"/>
              </a:defRPr>
            </a:lvl2pPr>
            <a:lvl3pPr>
              <a:defRPr sz="2133">
                <a:latin typeface="Calibri Light" panose="020F0302020204030204" pitchFamily="34" charset="0"/>
              </a:defRPr>
            </a:lvl3pPr>
            <a:lvl4pPr>
              <a:defRPr sz="2133">
                <a:latin typeface="Calibri Light" panose="020F0302020204030204" pitchFamily="34" charset="0"/>
              </a:defRPr>
            </a:lvl4pPr>
            <a:lvl5pPr>
              <a:defRPr sz="2133">
                <a:latin typeface="Calibri Light" panose="020F0302020204030204" pitchFamily="34" charset="0"/>
              </a:defRPr>
            </a:lvl5pPr>
          </a:lstStyle>
          <a:p>
            <a:pPr lvl="0"/>
            <a:r>
              <a:rPr lang="en-US" dirty="0" smtClean="0"/>
              <a:t>Picture here</a:t>
            </a:r>
          </a:p>
        </p:txBody>
      </p:sp>
      <p:sp>
        <p:nvSpPr>
          <p:cNvPr id="4" name="Oval 3"/>
          <p:cNvSpPr/>
          <p:nvPr/>
        </p:nvSpPr>
        <p:spPr>
          <a:xfrm>
            <a:off x="1199456" y="3933056"/>
            <a:ext cx="648072"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9532898"/>
      </p:ext>
    </p:extLst>
  </p:cSld>
  <p:clrMapOvr>
    <a:masterClrMapping/>
  </p:clrMapOvr>
  <p:timing>
    <p:tnLst>
      <p:par>
        <p:cTn id="1" dur="indefinite" restart="never" nodeType="tmRoot"/>
      </p:par>
    </p:tnLst>
  </p:timing>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609600" y="4677139"/>
            <a:ext cx="10972800" cy="675260"/>
          </a:xfrm>
        </p:spPr>
        <p:txBody>
          <a:bodyPr>
            <a:normAutofit/>
          </a:bodyPr>
          <a:lstStyle>
            <a:lvl1pPr marL="0" indent="0" algn="ctr">
              <a:buNone/>
              <a:defRPr sz="2133">
                <a:solidFill>
                  <a:schemeClr val="tx1">
                    <a:lumMod val="75000"/>
                    <a:lumOff val="25000"/>
                  </a:schemeClr>
                </a:solidFill>
                <a:latin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7408800"/>
      </p:ext>
    </p:extLst>
  </p:cSld>
  <p:clrMapOvr>
    <a:masterClrMapping/>
  </p:clrMapOvr>
  <p:timing>
    <p:tnLst>
      <p:par>
        <p:cTn id="1" dur="indefinite" restart="never" nodeType="tmRoot"/>
      </p:par>
    </p:tnLst>
  </p:timing>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a:p>
        </p:txBody>
      </p:sp>
      <p:sp>
        <p:nvSpPr>
          <p:cNvPr id="6" name="Slide Number Placeholder 5"/>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1661175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smtClean="0"/>
              <a:t>SIGGRAPH 2015      Advances in Real-Time Rendering in Games</a:t>
            </a:r>
            <a:endParaRPr lang="en-GB"/>
          </a:p>
        </p:txBody>
      </p:sp>
      <p:sp>
        <p:nvSpPr>
          <p:cNvPr id="7" name="Slide Number Placeholder 6"/>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7539722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smtClean="0"/>
              <a:t>SIGGRAPH 2015      Advances in Real-Time Rendering in Games</a:t>
            </a:r>
            <a:endParaRPr lang="en-GB"/>
          </a:p>
        </p:txBody>
      </p:sp>
      <p:sp>
        <p:nvSpPr>
          <p:cNvPr id="9" name="Slide Number Placeholder 8"/>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24274709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GB" dirty="0" smtClean="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a:p>
        </p:txBody>
      </p:sp>
      <p:sp>
        <p:nvSpPr>
          <p:cNvPr id="5" name="Slide Number Placeholder 4"/>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4242172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smtClean="0"/>
              <a:t>SIGGRAPH 2015      Advances in Real-Time Rendering in Games</a:t>
            </a:r>
            <a:endParaRPr lang="en-GB"/>
          </a:p>
        </p:txBody>
      </p:sp>
      <p:sp>
        <p:nvSpPr>
          <p:cNvPr id="4" name="Slide Number Placeholder 3"/>
          <p:cNvSpPr>
            <a:spLocks noGrp="1"/>
          </p:cNvSpPr>
          <p:nvPr>
            <p:ph type="sldNum" sz="quarter" idx="12"/>
          </p:nvPr>
        </p:nvSpPr>
        <p:spPr/>
        <p:txBody>
          <a:bodyPr/>
          <a:lstStyle/>
          <a:p>
            <a:fld id="{301E022F-98E5-455C-8C7B-7CD91E137070}" type="slidenum">
              <a:rPr lang="en-GB" smtClean="0"/>
              <a:t>‹#›</a:t>
            </a:fld>
            <a:endParaRPr lang="en-GB"/>
          </a:p>
        </p:txBody>
      </p:sp>
    </p:spTree>
    <p:extLst>
      <p:ext uri="{BB962C8B-B14F-4D97-AF65-F5344CB8AC3E}">
        <p14:creationId xmlns:p14="http://schemas.microsoft.com/office/powerpoint/2010/main" val="36079807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smtClean="0"/>
          </a:p>
          <a:p>
            <a:pPr lvl="0"/>
            <a:endParaRPr lang="en-US" dirty="0" smtClean="0"/>
          </a:p>
          <a:p>
            <a:pPr lvl="0"/>
            <a:endParaRPr lang="en-US" dirty="0"/>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GB" dirty="0" smtClean="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SIGGRAPH 2015      Advances in Real-Time Rendering in Games</a:t>
            </a:r>
            <a:endParaRPr lang="en-GB"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1E022F-98E5-455C-8C7B-7CD91E137070}" type="slidenum">
              <a:rPr lang="en-GB" smtClean="0"/>
              <a:t>‹#›</a:t>
            </a:fld>
            <a:endParaRPr lang="en-GB"/>
          </a:p>
        </p:txBody>
      </p:sp>
    </p:spTree>
    <p:extLst>
      <p:ext uri="{BB962C8B-B14F-4D97-AF65-F5344CB8AC3E}">
        <p14:creationId xmlns:p14="http://schemas.microsoft.com/office/powerpoint/2010/main" val="1753461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par>
    </p:tnLst>
  </p:timing>
  <p:hf sldNum="0"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5.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6.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p4"/><Relationship Id="rId1" Type="http://schemas.openxmlformats.org/officeDocument/2006/relationships/video" Target="NULL" TargetMode="External"/><Relationship Id="rId5" Type="http://schemas.openxmlformats.org/officeDocument/2006/relationships/image" Target="../media/image28.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shadertoy.com/view/XslGRr" TargetMode="External"/><Relationship Id="rId7" Type="http://schemas.openxmlformats.org/officeDocument/2006/relationships/hyperlink" Target="https://www.shadertoy.com/user/Patapo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shadertoy.com/user/nimitz" TargetMode="External"/><Relationship Id="rId5" Type="http://schemas.openxmlformats.org/officeDocument/2006/relationships/hyperlink" Target="https://www.shadertoy.com/view/XtS3DD" TargetMode="External"/><Relationship Id="rId4" Type="http://schemas.openxmlformats.org/officeDocument/2006/relationships/hyperlink" Target="https://www.shadertoy.com/user/iq"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huwb/volsample" TargetMode="External"/><Relationship Id="rId2" Type="http://schemas.openxmlformats.org/officeDocument/2006/relationships/hyperlink" Target="http://advances.realtimerendering.com/s2015/index.html" TargetMode="External"/><Relationship Id="rId1" Type="http://schemas.openxmlformats.org/officeDocument/2006/relationships/slideLayout" Target="../slideLayouts/slideLayout2.xml"/><Relationship Id="rId5" Type="http://schemas.openxmlformats.org/officeDocument/2006/relationships/hyperlink" Target="https://www.shadertoy.com/view/llXSD7" TargetMode="External"/><Relationship Id="rId4" Type="http://schemas.openxmlformats.org/officeDocument/2006/relationships/hyperlink" Target="https://www.shadertoy.com/view/XdfXz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shadertoy.com/user/huwb" TargetMode="External"/><Relationship Id="rId2" Type="http://schemas.openxmlformats.org/officeDocument/2006/relationships/hyperlink" Target="mailto:huw@studiogobo.com" TargetMode="External"/><Relationship Id="rId1" Type="http://schemas.openxmlformats.org/officeDocument/2006/relationships/slideLayout" Target="../slideLayouts/slideLayout2.xml"/><Relationship Id="rId4" Type="http://schemas.openxmlformats.org/officeDocument/2006/relationships/hyperlink" Target="mailto:daniel.zimmermann@studiogobo.com"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en-US" dirty="0">
                <a:ea typeface="ＭＳ Ｐゴシック" panose="020B0600070205080204" pitchFamily="34" charset="-128"/>
              </a:rPr>
              <a:t>Sampling Methods for Real-time Volume Rendering</a:t>
            </a:r>
            <a:endParaRPr lang="en-GB" dirty="0"/>
          </a:p>
        </p:txBody>
      </p:sp>
      <p:sp>
        <p:nvSpPr>
          <p:cNvPr id="6" name="Subtitle 5"/>
          <p:cNvSpPr>
            <a:spLocks noGrp="1"/>
          </p:cNvSpPr>
          <p:nvPr>
            <p:ph type="subTitle" idx="1"/>
          </p:nvPr>
        </p:nvSpPr>
        <p:spPr>
          <a:xfrm>
            <a:off x="609600" y="4509120"/>
            <a:ext cx="10972800" cy="1800200"/>
          </a:xfrm>
        </p:spPr>
        <p:txBody>
          <a:bodyPr>
            <a:normAutofit/>
          </a:bodyPr>
          <a:lstStyle/>
          <a:p>
            <a:r>
              <a:rPr lang="en-US" altLang="en-US" sz="2400" dirty="0" err="1">
                <a:ea typeface="ＭＳ Ｐゴシック" panose="020B0600070205080204" pitchFamily="34" charset="-128"/>
              </a:rPr>
              <a:t>Huw</a:t>
            </a:r>
            <a:r>
              <a:rPr lang="en-US" altLang="en-US" sz="2400" dirty="0">
                <a:ea typeface="ＭＳ Ｐゴシック" panose="020B0600070205080204" pitchFamily="34" charset="-128"/>
              </a:rPr>
              <a:t> Bowles</a:t>
            </a:r>
            <a:br>
              <a:rPr lang="en-US" altLang="en-US" sz="2400" dirty="0">
                <a:ea typeface="ＭＳ Ｐゴシック" panose="020B0600070205080204" pitchFamily="34" charset="-128"/>
              </a:rPr>
            </a:br>
            <a:r>
              <a:rPr lang="en-US" altLang="en-US" sz="2400" dirty="0">
                <a:ea typeface="ＭＳ Ｐゴシック" panose="020B0600070205080204" pitchFamily="34" charset="-128"/>
              </a:rPr>
              <a:t>Daniel Zimmermann</a:t>
            </a:r>
            <a:endParaRPr lang="en-US" altLang="en-US" sz="2400" dirty="0" smtClean="0">
              <a:ea typeface="ＭＳ Ｐゴシック" panose="020B0600070205080204" pitchFamily="34" charset="-128"/>
            </a:endParaRPr>
          </a:p>
          <a:p>
            <a:endParaRPr lang="en-US" altLang="en-US" sz="2400" dirty="0" smtClean="0">
              <a:ea typeface="ＭＳ Ｐゴシック" panose="020B0600070205080204" pitchFamily="34" charset="-128"/>
            </a:endParaRPr>
          </a:p>
          <a:p>
            <a:r>
              <a:rPr lang="en-US" altLang="en-US" sz="2400" dirty="0" smtClean="0">
                <a:ea typeface="ＭＳ Ｐゴシック" panose="020B0600070205080204" pitchFamily="34" charset="-128"/>
              </a:rPr>
              <a:t>SIGGRAPH 2015 Advances </a:t>
            </a:r>
            <a:r>
              <a:rPr lang="en-US" altLang="en-US" sz="2400" dirty="0">
                <a:ea typeface="ＭＳ Ｐゴシック" panose="020B0600070205080204" pitchFamily="34" charset="-128"/>
              </a:rPr>
              <a:t>in Real-Time Rendering in </a:t>
            </a:r>
            <a:r>
              <a:rPr lang="en-US" altLang="en-US" sz="2400" dirty="0" smtClean="0">
                <a:ea typeface="ＭＳ Ｐゴシック" panose="020B0600070205080204" pitchFamily="34" charset="-128"/>
              </a:rPr>
              <a:t>Games</a:t>
            </a:r>
            <a:endParaRPr lang="en-GB" sz="2400" dirty="0"/>
          </a:p>
        </p:txBody>
      </p:sp>
    </p:spTree>
    <p:extLst>
      <p:ext uri="{BB962C8B-B14F-4D97-AF65-F5344CB8AC3E}">
        <p14:creationId xmlns:p14="http://schemas.microsoft.com/office/powerpoint/2010/main" val="3549587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STRAFING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strafi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41563" y="1316038"/>
            <a:ext cx="7508875" cy="4321175"/>
          </a:xfrm>
        </p:spPr>
      </p:pic>
    </p:spTree>
    <p:extLst>
      <p:ext uri="{BB962C8B-B14F-4D97-AF65-F5344CB8AC3E}">
        <p14:creationId xmlns:p14="http://schemas.microsoft.com/office/powerpoint/2010/main" val="3349487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Rotational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rotate-aliasi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41563" y="1316038"/>
            <a:ext cx="7508875" cy="4321175"/>
          </a:xfrm>
        </p:spPr>
      </p:pic>
    </p:spTree>
    <p:extLst>
      <p:ext uri="{BB962C8B-B14F-4D97-AF65-F5344CB8AC3E}">
        <p14:creationId xmlns:p14="http://schemas.microsoft.com/office/powerpoint/2010/main" val="4287145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Rotational Motion</a:t>
            </a:r>
            <a:endParaRPr lang="en-GB" dirty="0"/>
          </a:p>
        </p:txBody>
      </p:sp>
      <p:sp>
        <p:nvSpPr>
          <p:cNvPr id="3" name="Content Placeholder 2"/>
          <p:cNvSpPr>
            <a:spLocks noGrp="1"/>
          </p:cNvSpPr>
          <p:nvPr>
            <p:ph idx="1"/>
          </p:nvPr>
        </p:nvSpPr>
        <p:spPr/>
        <p:txBody>
          <a:bodyPr/>
          <a:lstStyle/>
          <a:p>
            <a:r>
              <a:rPr lang="en-GB" dirty="0" smtClean="0"/>
              <a:t>Problem – samples move perpendicular to slice</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597" y="3215406"/>
            <a:ext cx="2093806" cy="1281175"/>
          </a:xfrm>
          <a:prstGeom prst="rect">
            <a:avLst/>
          </a:prstGeom>
        </p:spPr>
      </p:pic>
      <p:sp>
        <p:nvSpPr>
          <p:cNvPr id="16" name="Circular Arrow 15"/>
          <p:cNvSpPr/>
          <p:nvPr/>
        </p:nvSpPr>
        <p:spPr>
          <a:xfrm flipV="1">
            <a:off x="5674573" y="4147442"/>
            <a:ext cx="621871" cy="648072"/>
          </a:xfrm>
          <a:prstGeom prst="circular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solidFill>
                <a:schemeClr val="tx1"/>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889" y="3217114"/>
            <a:ext cx="2525240" cy="1269918"/>
          </a:xfrm>
          <a:prstGeom prst="rect">
            <a:avLst/>
          </a:prstGeom>
        </p:spPr>
      </p:pic>
      <p:sp>
        <p:nvSpPr>
          <p:cNvPr id="19" name="Down Arrow 18"/>
          <p:cNvSpPr/>
          <p:nvPr/>
        </p:nvSpPr>
        <p:spPr>
          <a:xfrm rot="18615078" flipV="1">
            <a:off x="6475053" y="3084192"/>
            <a:ext cx="311182" cy="585081"/>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9621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Rotational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rotate-pinn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41563" y="1316038"/>
            <a:ext cx="7508875" cy="4321175"/>
          </a:xfrm>
        </p:spPr>
      </p:pic>
    </p:spTree>
    <p:extLst>
      <p:ext uri="{BB962C8B-B14F-4D97-AF65-F5344CB8AC3E}">
        <p14:creationId xmlns:p14="http://schemas.microsoft.com/office/powerpoint/2010/main" val="1750639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Rotational Motion</a:t>
            </a:r>
            <a:endParaRPr lang="en-GB" dirty="0"/>
          </a:p>
        </p:txBody>
      </p:sp>
      <p:sp>
        <p:nvSpPr>
          <p:cNvPr id="3" name="Content Placeholder 2"/>
          <p:cNvSpPr>
            <a:spLocks noGrp="1"/>
          </p:cNvSpPr>
          <p:nvPr>
            <p:ph idx="1"/>
          </p:nvPr>
        </p:nvSpPr>
        <p:spPr/>
        <p:txBody>
          <a:bodyPr/>
          <a:lstStyle/>
          <a:p>
            <a:r>
              <a:rPr lang="en-GB" dirty="0" smtClean="0"/>
              <a:t>Samples need to move parallel to slice!</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grpSp>
        <p:nvGrpSpPr>
          <p:cNvPr id="5" name="Group 4"/>
          <p:cNvGrpSpPr/>
          <p:nvPr/>
        </p:nvGrpSpPr>
        <p:grpSpPr>
          <a:xfrm>
            <a:off x="4669027" y="3277887"/>
            <a:ext cx="2853947" cy="1914130"/>
            <a:chOff x="4978597" y="3787709"/>
            <a:chExt cx="2093806" cy="1404307"/>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597" y="3910841"/>
              <a:ext cx="2093806" cy="1281175"/>
            </a:xfrm>
            <a:prstGeom prst="rect">
              <a:avLst/>
            </a:prstGeom>
          </p:spPr>
        </p:pic>
        <p:sp>
          <p:nvSpPr>
            <p:cNvPr id="19" name="Down Arrow 18"/>
            <p:cNvSpPr/>
            <p:nvPr/>
          </p:nvSpPr>
          <p:spPr>
            <a:xfrm rot="18615078" flipV="1">
              <a:off x="6552654" y="3947000"/>
              <a:ext cx="278718" cy="396780"/>
            </a:xfrm>
            <a:prstGeom prst="downArrow">
              <a:avLst/>
            </a:prstGeom>
            <a:solidFill>
              <a:srgbClr val="92D050"/>
            </a:solidFill>
            <a:ln>
              <a:solidFill>
                <a:srgbClr val="00B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 name="Down Arrow 8"/>
            <p:cNvSpPr/>
            <p:nvPr/>
          </p:nvSpPr>
          <p:spPr>
            <a:xfrm rot="2984922">
              <a:off x="5117932" y="3963228"/>
              <a:ext cx="278718" cy="396780"/>
            </a:xfrm>
            <a:prstGeom prst="downArrow">
              <a:avLst/>
            </a:prstGeom>
            <a:solidFill>
              <a:srgbClr val="92D050"/>
            </a:solidFill>
            <a:ln>
              <a:solidFill>
                <a:srgbClr val="00B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0" name="Down Arrow 9"/>
            <p:cNvSpPr/>
            <p:nvPr/>
          </p:nvSpPr>
          <p:spPr>
            <a:xfrm rot="5400000">
              <a:off x="5854983" y="3728678"/>
              <a:ext cx="278718" cy="396780"/>
            </a:xfrm>
            <a:prstGeom prst="downArrow">
              <a:avLst/>
            </a:prstGeom>
            <a:solidFill>
              <a:srgbClr val="92D050"/>
            </a:solidFill>
            <a:ln>
              <a:solidFill>
                <a:srgbClr val="00B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grpSp>
    </p:spTree>
    <p:extLst>
      <p:ext uri="{BB962C8B-B14F-4D97-AF65-F5344CB8AC3E}">
        <p14:creationId xmlns:p14="http://schemas.microsoft.com/office/powerpoint/2010/main" val="3116337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Rotational Motion</a:t>
            </a:r>
            <a:endParaRPr lang="en-GB" dirty="0"/>
          </a:p>
        </p:txBody>
      </p:sp>
      <p:sp>
        <p:nvSpPr>
          <p:cNvPr id="3" name="Content Placeholder 2"/>
          <p:cNvSpPr>
            <a:spLocks noGrp="1"/>
          </p:cNvSpPr>
          <p:nvPr>
            <p:ph idx="1"/>
          </p:nvPr>
        </p:nvSpPr>
        <p:spPr/>
        <p:txBody>
          <a:bodyPr/>
          <a:lstStyle/>
          <a:p>
            <a:r>
              <a:rPr lang="en-GB" dirty="0" smtClean="0"/>
              <a:t>Samples need to move parallel to slice!</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grpSp>
        <p:nvGrpSpPr>
          <p:cNvPr id="5" name="Group 4"/>
          <p:cNvGrpSpPr/>
          <p:nvPr/>
        </p:nvGrpSpPr>
        <p:grpSpPr>
          <a:xfrm>
            <a:off x="4525472" y="2878900"/>
            <a:ext cx="3027388" cy="2313116"/>
            <a:chOff x="4881399" y="3501008"/>
            <a:chExt cx="2213178" cy="1691008"/>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597" y="3910841"/>
              <a:ext cx="2093806" cy="1281175"/>
            </a:xfrm>
            <a:prstGeom prst="rect">
              <a:avLst/>
            </a:prstGeom>
          </p:spPr>
        </p:pic>
        <p:sp>
          <p:nvSpPr>
            <p:cNvPr id="19" name="Down Arrow 18"/>
            <p:cNvSpPr/>
            <p:nvPr/>
          </p:nvSpPr>
          <p:spPr>
            <a:xfrm rot="2415078" flipV="1">
              <a:off x="6815859" y="3873055"/>
              <a:ext cx="278718" cy="396780"/>
            </a:xfrm>
            <a:prstGeom prst="downArrow">
              <a:avLst/>
            </a:prstGeom>
            <a:solidFill>
              <a:srgbClr val="FF6969"/>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 name="Down Arrow 8"/>
            <p:cNvSpPr/>
            <p:nvPr/>
          </p:nvSpPr>
          <p:spPr>
            <a:xfrm rot="8384922">
              <a:off x="4881399" y="3866893"/>
              <a:ext cx="278718" cy="396780"/>
            </a:xfrm>
            <a:prstGeom prst="downArrow">
              <a:avLst/>
            </a:prstGeom>
            <a:solidFill>
              <a:srgbClr val="FF6969"/>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0" name="Down Arrow 9"/>
            <p:cNvSpPr/>
            <p:nvPr/>
          </p:nvSpPr>
          <p:spPr>
            <a:xfrm rot="10800000">
              <a:off x="5889290" y="3501008"/>
              <a:ext cx="278718" cy="396780"/>
            </a:xfrm>
            <a:prstGeom prst="downArrow">
              <a:avLst/>
            </a:prstGeom>
            <a:solidFill>
              <a:srgbClr val="FF6969"/>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grpSp>
    </p:spTree>
    <p:extLst>
      <p:ext uri="{BB962C8B-B14F-4D97-AF65-F5344CB8AC3E}">
        <p14:creationId xmlns:p14="http://schemas.microsoft.com/office/powerpoint/2010/main" val="3754627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Pinning </a:t>
            </a:r>
            <a:r>
              <a:rPr lang="en-GB" dirty="0" smtClean="0"/>
              <a:t>– Rotational Motion</a:t>
            </a:r>
            <a:endParaRPr lang="en-GB" dirty="0"/>
          </a:p>
        </p:txBody>
      </p:sp>
      <p:sp>
        <p:nvSpPr>
          <p:cNvPr id="3" name="Content Placeholder 2"/>
          <p:cNvSpPr>
            <a:spLocks noGrp="1"/>
          </p:cNvSpPr>
          <p:nvPr>
            <p:ph idx="1"/>
          </p:nvPr>
        </p:nvSpPr>
        <p:spPr/>
        <p:txBody>
          <a:bodyPr>
            <a:normAutofit/>
          </a:bodyPr>
          <a:lstStyle/>
          <a:p>
            <a:r>
              <a:rPr lang="en-GB" dirty="0" smtClean="0"/>
              <a:t>Can address rotation or strafing</a:t>
            </a:r>
          </a:p>
          <a:p>
            <a:endParaRPr lang="en-GB" dirty="0" smtClean="0"/>
          </a:p>
          <a:p>
            <a:endParaRPr lang="en-GB" dirty="0" smtClean="0"/>
          </a:p>
          <a:p>
            <a:endParaRPr lang="en-GB" dirty="0"/>
          </a:p>
          <a:p>
            <a:r>
              <a:rPr lang="en-GB" dirty="0" smtClean="0"/>
              <a:t>Could adjust dynamically, but changing </a:t>
            </a:r>
            <a:r>
              <a:rPr lang="en-GB" dirty="0"/>
              <a:t>curvature </a:t>
            </a:r>
            <a:r>
              <a:rPr lang="en-GB" dirty="0" smtClean="0"/>
              <a:t>moves samples</a:t>
            </a:r>
            <a:endParaRPr lang="en-GB" dirty="0"/>
          </a:p>
          <a:p>
            <a:r>
              <a:rPr lang="en-GB" dirty="0" smtClean="0"/>
              <a:t>Fixed in-between configuration may work</a:t>
            </a:r>
          </a:p>
        </p:txBody>
      </p:sp>
      <p:sp>
        <p:nvSpPr>
          <p:cNvPr id="46" name="Footer Placeholder 45"/>
          <p:cNvSpPr>
            <a:spLocks noGrp="1"/>
          </p:cNvSpPr>
          <p:nvPr>
            <p:ph type="ftr" sz="quarter" idx="11"/>
          </p:nvPr>
        </p:nvSpPr>
        <p:spPr/>
        <p:txBody>
          <a:bodyPr/>
          <a:lstStyle/>
          <a:p>
            <a:r>
              <a:rPr lang="en-GB" smtClean="0"/>
              <a:t>SIGGRAPH 2015      Advances in Real-Time Rendering in Games</a:t>
            </a:r>
            <a:endParaRPr lang="en-GB" dirty="0"/>
          </a:p>
        </p:txBody>
      </p:sp>
      <p:grpSp>
        <p:nvGrpSpPr>
          <p:cNvPr id="45" name="Group 44"/>
          <p:cNvGrpSpPr/>
          <p:nvPr/>
        </p:nvGrpSpPr>
        <p:grpSpPr>
          <a:xfrm>
            <a:off x="3569778" y="2320772"/>
            <a:ext cx="5052444" cy="1180236"/>
            <a:chOff x="3332437" y="2924944"/>
            <a:chExt cx="5052444" cy="1180236"/>
          </a:xfrm>
        </p:grpSpPr>
        <p:sp>
          <p:nvSpPr>
            <p:cNvPr id="44" name="Left-Right Arrow 43"/>
            <p:cNvSpPr/>
            <p:nvPr/>
          </p:nvSpPr>
          <p:spPr>
            <a:xfrm>
              <a:off x="5340149" y="3291401"/>
              <a:ext cx="1224136" cy="4473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37" y="2931690"/>
              <a:ext cx="2333493" cy="1173490"/>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40" y="2924944"/>
              <a:ext cx="1928841" cy="1180235"/>
            </a:xfrm>
            <a:prstGeom prst="rect">
              <a:avLst/>
            </a:prstGeom>
          </p:spPr>
        </p:pic>
      </p:grpSp>
    </p:spTree>
    <p:extLst>
      <p:ext uri="{BB962C8B-B14F-4D97-AF65-F5344CB8AC3E}">
        <p14:creationId xmlns:p14="http://schemas.microsoft.com/office/powerpoint/2010/main" val="335942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a:t>Can we find a more general approach?</a:t>
            </a:r>
          </a:p>
          <a:p>
            <a:r>
              <a:rPr lang="en-GB" dirty="0" smtClean="0"/>
              <a:t>As discussed, sample motion not in line with sample slice produces aliasing</a:t>
            </a:r>
          </a:p>
          <a:p>
            <a:r>
              <a:rPr lang="en-GB" dirty="0" smtClean="0"/>
              <a:t>Can we constrain motion of samples to lie on slice?</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31010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advection-edito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1088" y="1316038"/>
            <a:ext cx="7489825" cy="4321175"/>
          </a:xfrm>
        </p:spPr>
      </p:pic>
    </p:spTree>
    <p:extLst>
      <p:ext uri="{BB962C8B-B14F-4D97-AF65-F5344CB8AC3E}">
        <p14:creationId xmlns:p14="http://schemas.microsoft.com/office/powerpoint/2010/main" val="2860852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advection-overla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41563" y="1316038"/>
            <a:ext cx="7508875" cy="4321175"/>
          </a:xfrm>
        </p:spPr>
      </p:pic>
    </p:spTree>
    <p:extLst>
      <p:ext uri="{BB962C8B-B14F-4D97-AF65-F5344CB8AC3E}">
        <p14:creationId xmlns:p14="http://schemas.microsoft.com/office/powerpoint/2010/main" val="3458811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heco_000\AppData\Local\Microsoft\Windows\INetCache\IE\SQCGCJM7\large-net-wan-cloud-66.6-12858[1].gif"/>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79696" y="2852936"/>
            <a:ext cx="5724616" cy="23042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Volume Rendering</a:t>
            </a:r>
            <a:endParaRPr lang="en-GB" dirty="0"/>
          </a:p>
        </p:txBody>
      </p:sp>
      <p:sp>
        <p:nvSpPr>
          <p:cNvPr id="3" name="Content Placeholder 2"/>
          <p:cNvSpPr>
            <a:spLocks noGrp="1"/>
          </p:cNvSpPr>
          <p:nvPr>
            <p:ph idx="1"/>
          </p:nvPr>
        </p:nvSpPr>
        <p:spPr/>
        <p:txBody>
          <a:bodyPr>
            <a:normAutofit/>
          </a:bodyPr>
          <a:lstStyle/>
          <a:p>
            <a:r>
              <a:rPr lang="en-GB" dirty="0" smtClean="0"/>
              <a:t>Ray march – sample volume at regular intervals and integrate lighting</a:t>
            </a:r>
          </a:p>
        </p:txBody>
      </p:sp>
      <p:sp>
        <p:nvSpPr>
          <p:cNvPr id="11" name="Footer Placeholder 10"/>
          <p:cNvSpPr>
            <a:spLocks noGrp="1"/>
          </p:cNvSpPr>
          <p:nvPr>
            <p:ph type="ftr" sz="quarter" idx="11"/>
          </p:nvPr>
        </p:nvSpPr>
        <p:spPr/>
        <p:txBody>
          <a:bodyPr/>
          <a:lstStyle/>
          <a:p>
            <a:r>
              <a:rPr lang="en-GB" smtClean="0"/>
              <a:t>SIGGRAPH 2015      Advances in Real-Time Rendering in Games</a:t>
            </a:r>
            <a:endParaRPr lang="en-GB" dirty="0"/>
          </a:p>
        </p:txBody>
      </p:sp>
      <p:cxnSp>
        <p:nvCxnSpPr>
          <p:cNvPr id="13" name="Straight Connector 12"/>
          <p:cNvCxnSpPr/>
          <p:nvPr/>
        </p:nvCxnSpPr>
        <p:spPr>
          <a:xfrm>
            <a:off x="2711624" y="4221088"/>
            <a:ext cx="568863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639616" y="414908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 name="Oval 6"/>
          <p:cNvSpPr/>
          <p:nvPr/>
        </p:nvSpPr>
        <p:spPr>
          <a:xfrm>
            <a:off x="8328248" y="414908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 name="Oval 7"/>
          <p:cNvSpPr/>
          <p:nvPr/>
        </p:nvSpPr>
        <p:spPr>
          <a:xfrm>
            <a:off x="5447928" y="414908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 name="Oval 8"/>
          <p:cNvSpPr/>
          <p:nvPr/>
        </p:nvSpPr>
        <p:spPr>
          <a:xfrm>
            <a:off x="4007768" y="414908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0" name="Oval 9"/>
          <p:cNvSpPr/>
          <p:nvPr/>
        </p:nvSpPr>
        <p:spPr>
          <a:xfrm>
            <a:off x="6888088" y="414908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0369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Previously: single curvature parameter</a:t>
            </a:r>
          </a:p>
          <a:p>
            <a:r>
              <a:rPr lang="en-GB" dirty="0" smtClean="0"/>
              <a:t>Instead vary ray scales freely across the screen</a:t>
            </a:r>
          </a:p>
          <a:p>
            <a:r>
              <a:rPr lang="en-GB" dirty="0" smtClean="0"/>
              <a:t>We are doing this flatland 2D (not full 3D)</a:t>
            </a:r>
          </a:p>
          <a:p>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7904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Advection</a:t>
            </a:r>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067" y="2276872"/>
            <a:ext cx="6835866" cy="38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rot="1319548">
            <a:off x="4007768" y="3573016"/>
            <a:ext cx="2156870" cy="1778028"/>
            <a:chOff x="5283501" y="3451172"/>
            <a:chExt cx="1632766" cy="1345980"/>
          </a:xfrm>
        </p:grpSpPr>
        <p:cxnSp>
          <p:nvCxnSpPr>
            <p:cNvPr id="8" name="Straight Connector 7"/>
            <p:cNvCxnSpPr/>
            <p:nvPr/>
          </p:nvCxnSpPr>
          <p:spPr>
            <a:xfrm rot="16200000" flipH="1">
              <a:off x="5021809" y="3719077"/>
              <a:ext cx="1339767" cy="81638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flipV="1">
              <a:off x="5838192" y="3712864"/>
              <a:ext cx="1339767" cy="81638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Freeform 6"/>
          <p:cNvSpPr/>
          <p:nvPr/>
        </p:nvSpPr>
        <p:spPr>
          <a:xfrm>
            <a:off x="4439815" y="3434622"/>
            <a:ext cx="1786091" cy="898710"/>
          </a:xfrm>
          <a:custGeom>
            <a:avLst/>
            <a:gdLst>
              <a:gd name="connsiteX0" fmla="*/ 0 w 1840374"/>
              <a:gd name="connsiteY0" fmla="*/ 75736 h 898710"/>
              <a:gd name="connsiteX1" fmla="*/ 1018572 w 1840374"/>
              <a:gd name="connsiteY1" fmla="*/ 75736 h 898710"/>
              <a:gd name="connsiteX2" fmla="*/ 1018572 w 1840374"/>
              <a:gd name="connsiteY2" fmla="*/ 862815 h 898710"/>
              <a:gd name="connsiteX3" fmla="*/ 1840374 w 1840374"/>
              <a:gd name="connsiteY3" fmla="*/ 735493 h 898710"/>
            </a:gdLst>
            <a:ahLst/>
            <a:cxnLst>
              <a:cxn ang="0">
                <a:pos x="connsiteX0" y="connsiteY0"/>
              </a:cxn>
              <a:cxn ang="0">
                <a:pos x="connsiteX1" y="connsiteY1"/>
              </a:cxn>
              <a:cxn ang="0">
                <a:pos x="connsiteX2" y="connsiteY2"/>
              </a:cxn>
              <a:cxn ang="0">
                <a:pos x="connsiteX3" y="connsiteY3"/>
              </a:cxn>
            </a:cxnLst>
            <a:rect l="l" t="t" r="r" b="b"/>
            <a:pathLst>
              <a:path w="1840374" h="898710">
                <a:moveTo>
                  <a:pt x="0" y="75736"/>
                </a:moveTo>
                <a:cubicBezTo>
                  <a:pt x="424405" y="10146"/>
                  <a:pt x="848810" y="-55444"/>
                  <a:pt x="1018572" y="75736"/>
                </a:cubicBezTo>
                <a:cubicBezTo>
                  <a:pt x="1188334" y="206916"/>
                  <a:pt x="881605" y="752856"/>
                  <a:pt x="1018572" y="862815"/>
                </a:cubicBezTo>
                <a:cubicBezTo>
                  <a:pt x="1155539" y="972775"/>
                  <a:pt x="1767068" y="801083"/>
                  <a:pt x="1840374" y="735493"/>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4741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Advection</a:t>
            </a:r>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067" y="2276872"/>
            <a:ext cx="6835866" cy="38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rot="1319548">
            <a:off x="4007768" y="3573016"/>
            <a:ext cx="2156870" cy="1778028"/>
            <a:chOff x="5283501" y="3451172"/>
            <a:chExt cx="1632766" cy="1345980"/>
          </a:xfrm>
        </p:grpSpPr>
        <p:cxnSp>
          <p:nvCxnSpPr>
            <p:cNvPr id="8" name="Straight Connector 7"/>
            <p:cNvCxnSpPr/>
            <p:nvPr/>
          </p:nvCxnSpPr>
          <p:spPr>
            <a:xfrm rot="16200000" flipH="1">
              <a:off x="5021809" y="3719077"/>
              <a:ext cx="1339767" cy="816383"/>
            </a:xfrm>
            <a:prstGeom prst="line">
              <a:avLst/>
            </a:prstGeom>
            <a:ln w="9525">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flipV="1">
              <a:off x="5838192" y="3712864"/>
              <a:ext cx="1339767" cy="816383"/>
            </a:xfrm>
            <a:prstGeom prst="line">
              <a:avLst/>
            </a:prstGeom>
            <a:ln w="9525">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20914731">
            <a:off x="4648539" y="3552939"/>
            <a:ext cx="2156870" cy="1778028"/>
            <a:chOff x="5283501" y="3451172"/>
            <a:chExt cx="1632766" cy="1345980"/>
          </a:xfrm>
        </p:grpSpPr>
        <p:cxnSp>
          <p:nvCxnSpPr>
            <p:cNvPr id="13" name="Straight Connector 12"/>
            <p:cNvCxnSpPr/>
            <p:nvPr/>
          </p:nvCxnSpPr>
          <p:spPr>
            <a:xfrm rot="16200000" flipH="1">
              <a:off x="5021809" y="3719077"/>
              <a:ext cx="1339767" cy="81638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flipV="1">
              <a:off x="5838192" y="3712864"/>
              <a:ext cx="1339767" cy="81638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Freeform 6"/>
          <p:cNvSpPr/>
          <p:nvPr/>
        </p:nvSpPr>
        <p:spPr>
          <a:xfrm>
            <a:off x="4439815" y="3434622"/>
            <a:ext cx="1786091" cy="898710"/>
          </a:xfrm>
          <a:custGeom>
            <a:avLst/>
            <a:gdLst>
              <a:gd name="connsiteX0" fmla="*/ 0 w 1840374"/>
              <a:gd name="connsiteY0" fmla="*/ 75736 h 898710"/>
              <a:gd name="connsiteX1" fmla="*/ 1018572 w 1840374"/>
              <a:gd name="connsiteY1" fmla="*/ 75736 h 898710"/>
              <a:gd name="connsiteX2" fmla="*/ 1018572 w 1840374"/>
              <a:gd name="connsiteY2" fmla="*/ 862815 h 898710"/>
              <a:gd name="connsiteX3" fmla="*/ 1840374 w 1840374"/>
              <a:gd name="connsiteY3" fmla="*/ 735493 h 898710"/>
            </a:gdLst>
            <a:ahLst/>
            <a:cxnLst>
              <a:cxn ang="0">
                <a:pos x="connsiteX0" y="connsiteY0"/>
              </a:cxn>
              <a:cxn ang="0">
                <a:pos x="connsiteX1" y="connsiteY1"/>
              </a:cxn>
              <a:cxn ang="0">
                <a:pos x="connsiteX2" y="connsiteY2"/>
              </a:cxn>
              <a:cxn ang="0">
                <a:pos x="connsiteX3" y="connsiteY3"/>
              </a:cxn>
            </a:cxnLst>
            <a:rect l="l" t="t" r="r" b="b"/>
            <a:pathLst>
              <a:path w="1840374" h="898710">
                <a:moveTo>
                  <a:pt x="0" y="75736"/>
                </a:moveTo>
                <a:cubicBezTo>
                  <a:pt x="424405" y="10146"/>
                  <a:pt x="848810" y="-55444"/>
                  <a:pt x="1018572" y="75736"/>
                </a:cubicBezTo>
                <a:cubicBezTo>
                  <a:pt x="1188334" y="206916"/>
                  <a:pt x="881605" y="752856"/>
                  <a:pt x="1018572" y="862815"/>
                </a:cubicBezTo>
                <a:cubicBezTo>
                  <a:pt x="1155539" y="972775"/>
                  <a:pt x="1767068" y="801083"/>
                  <a:pt x="1840374" y="735493"/>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H="1" flipV="1">
            <a:off x="5087888" y="3068960"/>
            <a:ext cx="815128" cy="2217394"/>
          </a:xfrm>
          <a:prstGeom prst="line">
            <a:avLst/>
          </a:prstGeom>
          <a:ln w="19050">
            <a:solidFill>
              <a:srgbClr val="FF9999"/>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35438" y="2972271"/>
            <a:ext cx="369012" cy="769441"/>
          </a:xfrm>
          <a:prstGeom prst="rect">
            <a:avLst/>
          </a:prstGeom>
          <a:noFill/>
        </p:spPr>
        <p:txBody>
          <a:bodyPr wrap="none" rtlCol="0">
            <a:spAutoFit/>
          </a:bodyPr>
          <a:lstStyle/>
          <a:p>
            <a:r>
              <a:rPr lang="en-GB" sz="4400" dirty="0" smtClean="0">
                <a:solidFill>
                  <a:schemeClr val="bg1"/>
                </a:solidFill>
              </a:rPr>
              <a:t>!</a:t>
            </a:r>
            <a:endParaRPr lang="en-GB" sz="4400" dirty="0">
              <a:solidFill>
                <a:schemeClr val="bg1"/>
              </a:solidFill>
            </a:endParaRPr>
          </a:p>
        </p:txBody>
      </p:sp>
    </p:spTree>
    <p:extLst>
      <p:ext uri="{BB962C8B-B14F-4D97-AF65-F5344CB8AC3E}">
        <p14:creationId xmlns:p14="http://schemas.microsoft.com/office/powerpoint/2010/main" val="9333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Need to search </a:t>
            </a:r>
          </a:p>
          <a:p>
            <a:r>
              <a:rPr lang="en-GB" dirty="0" smtClean="0"/>
              <a:t>Fixed Point Iteration (FPI)</a:t>
            </a:r>
          </a:p>
          <a:p>
            <a:r>
              <a:rPr lang="en-GB" dirty="0" smtClean="0"/>
              <a:t>Define forward mapping – how the sample slice will transform</a:t>
            </a:r>
          </a:p>
          <a:p>
            <a:r>
              <a:rPr lang="en-GB" dirty="0" smtClean="0"/>
              <a:t>FPI inverts it quickly and cleanly</a:t>
            </a:r>
          </a:p>
          <a:p>
            <a:r>
              <a:rPr lang="en-GB" dirty="0" smtClean="0"/>
              <a:t>We used FPI in a very similar manner in the past and investigated its behaviour, see the references for our paper </a:t>
            </a:r>
            <a:r>
              <a:rPr lang="en-GB" i="1" dirty="0" smtClean="0"/>
              <a:t>Iterative Image Warping</a:t>
            </a:r>
          </a:p>
          <a:p>
            <a:endParaRPr lang="en-GB" dirty="0" smtClean="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grpSp>
        <p:nvGrpSpPr>
          <p:cNvPr id="5" name="Group 4"/>
          <p:cNvGrpSpPr/>
          <p:nvPr/>
        </p:nvGrpSpPr>
        <p:grpSpPr>
          <a:xfrm rot="1319548">
            <a:off x="4007768" y="3573016"/>
            <a:ext cx="2156870" cy="1778028"/>
            <a:chOff x="5283501" y="3451172"/>
            <a:chExt cx="1632766" cy="1345980"/>
          </a:xfrm>
        </p:grpSpPr>
        <p:cxnSp>
          <p:nvCxnSpPr>
            <p:cNvPr id="8" name="Straight Connector 7"/>
            <p:cNvCxnSpPr/>
            <p:nvPr/>
          </p:nvCxnSpPr>
          <p:spPr>
            <a:xfrm rot="16200000" flipH="1">
              <a:off x="5021809" y="3719077"/>
              <a:ext cx="1339767" cy="816383"/>
            </a:xfrm>
            <a:prstGeom prst="line">
              <a:avLst/>
            </a:prstGeom>
            <a:ln w="9525">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flipV="1">
              <a:off x="5838192" y="3712864"/>
              <a:ext cx="1339767" cy="816383"/>
            </a:xfrm>
            <a:prstGeom prst="line">
              <a:avLst/>
            </a:prstGeom>
            <a:ln w="9525">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93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Advection</a:t>
            </a:r>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2492896"/>
            <a:ext cx="554355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a:xfrm rot="16200000" flipH="1" flipV="1">
            <a:off x="5940408" y="2499963"/>
            <a:ext cx="311182" cy="585081"/>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23190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Advection</a:t>
            </a:r>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988" y="2492896"/>
            <a:ext cx="553402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062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High gradients produce pinching in render</a:t>
            </a:r>
          </a:p>
          <a:p>
            <a:pPr lvl="1"/>
            <a:r>
              <a:rPr lang="en-GB" dirty="0" smtClean="0"/>
              <a:t>Manually relax these each frame</a:t>
            </a:r>
          </a:p>
          <a:p>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2492896"/>
            <a:ext cx="55435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a:xfrm rot="10800000" flipH="1" flipV="1">
            <a:off x="3935760" y="2780927"/>
            <a:ext cx="432048" cy="720080"/>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981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grad-relaxa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1088" y="1316038"/>
            <a:ext cx="7489825" cy="4321175"/>
          </a:xfrm>
        </p:spPr>
      </p:pic>
    </p:spTree>
    <p:extLst>
      <p:ext uri="{BB962C8B-B14F-4D97-AF65-F5344CB8AC3E}">
        <p14:creationId xmlns:p14="http://schemas.microsoft.com/office/powerpoint/2010/main" val="3590603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twi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1088" y="1316038"/>
            <a:ext cx="7489825" cy="4321175"/>
          </a:xfrm>
        </p:spPr>
      </p:pic>
    </p:spTree>
    <p:extLst>
      <p:ext uri="{BB962C8B-B14F-4D97-AF65-F5344CB8AC3E}">
        <p14:creationId xmlns:p14="http://schemas.microsoft.com/office/powerpoint/2010/main" val="1847088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5" name="twist-resi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1088" y="1316038"/>
            <a:ext cx="7489825" cy="4321175"/>
          </a:xfrm>
        </p:spPr>
      </p:pic>
    </p:spTree>
    <p:extLst>
      <p:ext uri="{BB962C8B-B14F-4D97-AF65-F5344CB8AC3E}">
        <p14:creationId xmlns:p14="http://schemas.microsoft.com/office/powerpoint/2010/main" val="1175921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Volume Rendering</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54956" y="1316038"/>
            <a:ext cx="7682088" cy="4321175"/>
          </a:xfrm>
        </p:spPr>
      </p:pic>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242325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General Motion</a:t>
            </a:r>
            <a:endParaRPr lang="en-GB" dirty="0"/>
          </a:p>
        </p:txBody>
      </p:sp>
      <p:sp>
        <p:nvSpPr>
          <p:cNvPr id="3" name="Content Placeholder 2"/>
          <p:cNvSpPr>
            <a:spLocks noGrp="1"/>
          </p:cNvSpPr>
          <p:nvPr>
            <p:ph idx="1"/>
          </p:nvPr>
        </p:nvSpPr>
        <p:spPr/>
        <p:txBody>
          <a:bodyPr/>
          <a:lstStyle/>
          <a:p>
            <a:r>
              <a:rPr lang="en-GB" dirty="0" smtClean="0"/>
              <a:t>Advection is radius dependent</a:t>
            </a:r>
          </a:p>
          <a:p>
            <a:r>
              <a:rPr lang="en-GB" dirty="0" smtClean="0"/>
              <a:t>We found computing near and far scales worked well</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904110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Summary</a:t>
            </a:r>
            <a:endParaRPr lang="en-GB" dirty="0"/>
          </a:p>
        </p:txBody>
      </p:sp>
      <p:sp>
        <p:nvSpPr>
          <p:cNvPr id="3" name="Content Placeholder 2"/>
          <p:cNvSpPr>
            <a:spLocks noGrp="1"/>
          </p:cNvSpPr>
          <p:nvPr>
            <p:ph idx="1"/>
          </p:nvPr>
        </p:nvSpPr>
        <p:spPr/>
        <p:txBody>
          <a:bodyPr/>
          <a:lstStyle/>
          <a:p>
            <a:r>
              <a:rPr lang="en-GB" dirty="0" smtClean="0"/>
              <a:t>Pinning forward motion is free and improves results dramatically</a:t>
            </a:r>
          </a:p>
          <a:p>
            <a:r>
              <a:rPr lang="en-GB" dirty="0" smtClean="0"/>
              <a:t>Choosing a fixed sample curvature may work in particular scenarios</a:t>
            </a:r>
          </a:p>
          <a:p>
            <a:r>
              <a:rPr lang="en-GB" dirty="0" smtClean="0"/>
              <a:t>For a more powerful method, the advection-based sampling is best suited</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265426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normAutofit/>
          </a:bodyPr>
          <a:lstStyle/>
          <a:p>
            <a:r>
              <a:rPr lang="en-GB" dirty="0" smtClean="0"/>
              <a:t>Next we look at supporting arbitrary sample distributions</a:t>
            </a:r>
          </a:p>
          <a:p>
            <a:r>
              <a:rPr lang="en-GB" dirty="0" smtClean="0"/>
              <a:t>Want to support sample pinning</a:t>
            </a:r>
          </a:p>
          <a:p>
            <a:endParaRPr lang="en-GB" dirty="0" smtClean="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62874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lstStyle/>
          <a:p>
            <a:r>
              <a:rPr lang="en-GB" dirty="0" smtClean="0"/>
              <a:t>Uniform sampling can be inefficient</a:t>
            </a:r>
          </a:p>
          <a:p>
            <a:pPr lvl="1"/>
            <a:endParaRPr lang="en-GB" dirty="0" smtClean="0"/>
          </a:p>
          <a:p>
            <a:pPr lvl="1"/>
            <a:r>
              <a:rPr lang="en-GB" dirty="0" smtClean="0"/>
              <a:t>Either short range</a:t>
            </a:r>
          </a:p>
          <a:p>
            <a:pPr lvl="1"/>
            <a:endParaRPr lang="en-GB" dirty="0" smtClean="0"/>
          </a:p>
          <a:p>
            <a:pPr lvl="1"/>
            <a:endParaRPr lang="en-GB" dirty="0"/>
          </a:p>
          <a:p>
            <a:pPr lvl="1"/>
            <a:r>
              <a:rPr lang="en-GB" dirty="0" smtClean="0"/>
              <a:t>… or low resolution near viewer</a:t>
            </a:r>
          </a:p>
          <a:p>
            <a:endParaRPr lang="en-GB" dirty="0" smtClean="0"/>
          </a:p>
          <a:p>
            <a:r>
              <a:rPr lang="en-GB" dirty="0" smtClean="0"/>
              <a:t>Desired: detail near viewer + range</a:t>
            </a:r>
            <a:endParaRPr lang="en-GB" dirty="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grpSp>
        <p:nvGrpSpPr>
          <p:cNvPr id="16" name="Group 15"/>
          <p:cNvGrpSpPr/>
          <p:nvPr/>
        </p:nvGrpSpPr>
        <p:grpSpPr>
          <a:xfrm>
            <a:off x="2855640" y="2996952"/>
            <a:ext cx="5760640" cy="144016"/>
            <a:chOff x="1331640" y="3933056"/>
            <a:chExt cx="5760640" cy="144016"/>
          </a:xfrm>
        </p:grpSpPr>
        <p:cxnSp>
          <p:nvCxnSpPr>
            <p:cNvPr id="18" name="Straight Connector 17"/>
            <p:cNvCxnSpPr/>
            <p:nvPr/>
          </p:nvCxnSpPr>
          <p:spPr>
            <a:xfrm>
              <a:off x="1403648" y="4005064"/>
              <a:ext cx="568863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33164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9" name="Oval 18"/>
            <p:cNvSpPr/>
            <p:nvPr/>
          </p:nvSpPr>
          <p:spPr>
            <a:xfrm>
              <a:off x="277180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0" name="Oval 19"/>
            <p:cNvSpPr/>
            <p:nvPr/>
          </p:nvSpPr>
          <p:spPr>
            <a:xfrm>
              <a:off x="205172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1" name="Oval 20"/>
            <p:cNvSpPr/>
            <p:nvPr/>
          </p:nvSpPr>
          <p:spPr>
            <a:xfrm>
              <a:off x="169168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2" name="Oval 21"/>
            <p:cNvSpPr/>
            <p:nvPr/>
          </p:nvSpPr>
          <p:spPr>
            <a:xfrm>
              <a:off x="241176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30" name="Group 29"/>
          <p:cNvGrpSpPr/>
          <p:nvPr/>
        </p:nvGrpSpPr>
        <p:grpSpPr>
          <a:xfrm>
            <a:off x="2855640" y="4221088"/>
            <a:ext cx="5832648" cy="144016"/>
            <a:chOff x="1331640" y="3933056"/>
            <a:chExt cx="5832648" cy="144016"/>
          </a:xfrm>
        </p:grpSpPr>
        <p:cxnSp>
          <p:nvCxnSpPr>
            <p:cNvPr id="32" name="Straight Connector 31"/>
            <p:cNvCxnSpPr/>
            <p:nvPr/>
          </p:nvCxnSpPr>
          <p:spPr>
            <a:xfrm>
              <a:off x="1403648" y="4005064"/>
              <a:ext cx="568863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33164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3" name="Oval 32"/>
            <p:cNvSpPr/>
            <p:nvPr/>
          </p:nvSpPr>
          <p:spPr>
            <a:xfrm>
              <a:off x="7020272"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4" name="Oval 33"/>
            <p:cNvSpPr/>
            <p:nvPr/>
          </p:nvSpPr>
          <p:spPr>
            <a:xfrm>
              <a:off x="4139952"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5" name="Oval 34"/>
            <p:cNvSpPr/>
            <p:nvPr/>
          </p:nvSpPr>
          <p:spPr>
            <a:xfrm>
              <a:off x="2699792"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6" name="Oval 35"/>
            <p:cNvSpPr/>
            <p:nvPr/>
          </p:nvSpPr>
          <p:spPr>
            <a:xfrm>
              <a:off x="5580112"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37" name="Group 36"/>
          <p:cNvGrpSpPr/>
          <p:nvPr/>
        </p:nvGrpSpPr>
        <p:grpSpPr>
          <a:xfrm>
            <a:off x="2855640" y="5457224"/>
            <a:ext cx="5832648" cy="144016"/>
            <a:chOff x="1331640" y="3933056"/>
            <a:chExt cx="5832648" cy="144016"/>
          </a:xfrm>
        </p:grpSpPr>
        <p:cxnSp>
          <p:nvCxnSpPr>
            <p:cNvPr id="39" name="Straight Connector 38"/>
            <p:cNvCxnSpPr/>
            <p:nvPr/>
          </p:nvCxnSpPr>
          <p:spPr>
            <a:xfrm>
              <a:off x="1403648" y="4005064"/>
              <a:ext cx="5688632"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133164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0" name="Oval 39"/>
            <p:cNvSpPr/>
            <p:nvPr/>
          </p:nvSpPr>
          <p:spPr>
            <a:xfrm>
              <a:off x="7020272"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1" name="Oval 40"/>
            <p:cNvSpPr/>
            <p:nvPr/>
          </p:nvSpPr>
          <p:spPr>
            <a:xfrm>
              <a:off x="2483768"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2" name="Oval 41"/>
            <p:cNvSpPr/>
            <p:nvPr/>
          </p:nvSpPr>
          <p:spPr>
            <a:xfrm>
              <a:off x="169168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3" name="Oval 42"/>
            <p:cNvSpPr/>
            <p:nvPr/>
          </p:nvSpPr>
          <p:spPr>
            <a:xfrm>
              <a:off x="4211960" y="3933056"/>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366833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lstStyle/>
          <a:p>
            <a:r>
              <a:rPr lang="en-GB" dirty="0" smtClean="0"/>
              <a:t>Use 1/z curve for sample density</a:t>
            </a:r>
          </a:p>
          <a:p>
            <a:pPr lvl="1"/>
            <a:r>
              <a:rPr lang="en-GB" dirty="0" smtClean="0"/>
              <a:t>A primary cue for depth/volume is parallax, which falls off as 1/z</a:t>
            </a:r>
          </a:p>
        </p:txBody>
      </p:sp>
      <p:sp>
        <p:nvSpPr>
          <p:cNvPr id="6" name="Footer Placeholder 5"/>
          <p:cNvSpPr>
            <a:spLocks noGrp="1"/>
          </p:cNvSpPr>
          <p:nvPr>
            <p:ph type="ftr" sz="quarter" idx="11"/>
          </p:nvPr>
        </p:nvSpPr>
        <p:spPr/>
        <p:txBody>
          <a:bodyPr/>
          <a:lstStyle/>
          <a:p>
            <a:r>
              <a:rPr lang="en-GB" smtClean="0"/>
              <a:t>SIGGRAPH 2015      Advances in Real-Time Rendering in Games</a:t>
            </a:r>
            <a:endParaRPr lang="en-GB" dirty="0"/>
          </a:p>
        </p:txBody>
      </p:sp>
      <p:grpSp>
        <p:nvGrpSpPr>
          <p:cNvPr id="9" name="Group 8"/>
          <p:cNvGrpSpPr/>
          <p:nvPr/>
        </p:nvGrpSpPr>
        <p:grpSpPr>
          <a:xfrm>
            <a:off x="4331804" y="4149080"/>
            <a:ext cx="3528392" cy="1296144"/>
            <a:chOff x="1619672" y="4869160"/>
            <a:chExt cx="3528392" cy="1296144"/>
          </a:xfrm>
        </p:grpSpPr>
        <p:cxnSp>
          <p:nvCxnSpPr>
            <p:cNvPr id="5" name="Straight Connector 4"/>
            <p:cNvCxnSpPr/>
            <p:nvPr/>
          </p:nvCxnSpPr>
          <p:spPr>
            <a:xfrm>
              <a:off x="1619672" y="4869160"/>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19672" y="6165304"/>
              <a:ext cx="352839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701209" y="4901609"/>
              <a:ext cx="3381154" cy="1213098"/>
            </a:xfrm>
            <a:custGeom>
              <a:avLst/>
              <a:gdLst>
                <a:gd name="connsiteX0" fmla="*/ 0 w 3381154"/>
                <a:gd name="connsiteY0" fmla="*/ 0 h 1240623"/>
                <a:gd name="connsiteX1" fmla="*/ 882503 w 3381154"/>
                <a:gd name="connsiteY1" fmla="*/ 946298 h 1240623"/>
                <a:gd name="connsiteX2" fmla="*/ 3381154 w 3381154"/>
                <a:gd name="connsiteY2" fmla="*/ 1212112 h 1240623"/>
                <a:gd name="connsiteX0" fmla="*/ 0 w 3381154"/>
                <a:gd name="connsiteY0" fmla="*/ 0 h 1213098"/>
                <a:gd name="connsiteX1" fmla="*/ 882503 w 3381154"/>
                <a:gd name="connsiteY1" fmla="*/ 946298 h 1213098"/>
                <a:gd name="connsiteX2" fmla="*/ 3381154 w 3381154"/>
                <a:gd name="connsiteY2" fmla="*/ 1212112 h 1213098"/>
              </a:gdLst>
              <a:ahLst/>
              <a:cxnLst>
                <a:cxn ang="0">
                  <a:pos x="connsiteX0" y="connsiteY0"/>
                </a:cxn>
                <a:cxn ang="0">
                  <a:pos x="connsiteX1" y="connsiteY1"/>
                </a:cxn>
                <a:cxn ang="0">
                  <a:pos x="connsiteX2" y="connsiteY2"/>
                </a:cxn>
              </a:cxnLst>
              <a:rect l="l" t="t" r="r" b="b"/>
              <a:pathLst>
                <a:path w="3381154" h="1213098">
                  <a:moveTo>
                    <a:pt x="0" y="0"/>
                  </a:moveTo>
                  <a:cubicBezTo>
                    <a:pt x="159488" y="372139"/>
                    <a:pt x="318977" y="744279"/>
                    <a:pt x="882503" y="946298"/>
                  </a:cubicBezTo>
                  <a:cubicBezTo>
                    <a:pt x="1446029" y="1148317"/>
                    <a:pt x="2870791" y="1222745"/>
                    <a:pt x="3381154" y="1212112"/>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0779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lstStyle/>
          <a:p>
            <a:r>
              <a:rPr lang="en-GB" dirty="0" smtClean="0"/>
              <a:t>Needs to support forward motion sample pinning</a:t>
            </a:r>
          </a:p>
          <a:p>
            <a:endParaRPr lang="en-GB" dirty="0"/>
          </a:p>
        </p:txBody>
      </p:sp>
      <p:sp>
        <p:nvSpPr>
          <p:cNvPr id="47" name="Footer Placeholder 46"/>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3562239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lstStyle/>
          <a:p>
            <a:r>
              <a:rPr lang="en-GB" dirty="0" smtClean="0"/>
              <a:t>Needs to support sample pinning</a:t>
            </a:r>
          </a:p>
          <a:p>
            <a:r>
              <a:rPr lang="en-GB" dirty="0" smtClean="0"/>
              <a:t>Easy for uniform</a:t>
            </a:r>
            <a:endParaRPr lang="en-GB" dirty="0"/>
          </a:p>
        </p:txBody>
      </p:sp>
      <p:sp>
        <p:nvSpPr>
          <p:cNvPr id="47" name="Footer Placeholder 46"/>
          <p:cNvSpPr>
            <a:spLocks noGrp="1"/>
          </p:cNvSpPr>
          <p:nvPr>
            <p:ph type="ftr" sz="quarter" idx="11"/>
          </p:nvPr>
        </p:nvSpPr>
        <p:spPr/>
        <p:txBody>
          <a:bodyPr/>
          <a:lstStyle/>
          <a:p>
            <a:r>
              <a:rPr lang="en-GB" smtClean="0"/>
              <a:t>SIGGRAPH 2015      Advances in Real-Time Rendering in Games</a:t>
            </a:r>
            <a:endParaRPr lang="en-GB" dirty="0"/>
          </a:p>
        </p:txBody>
      </p:sp>
      <p:cxnSp>
        <p:nvCxnSpPr>
          <p:cNvPr id="15" name="Straight Connector 14"/>
          <p:cNvCxnSpPr/>
          <p:nvPr/>
        </p:nvCxnSpPr>
        <p:spPr>
          <a:xfrm>
            <a:off x="3215680" y="4392907"/>
            <a:ext cx="5688632" cy="0"/>
          </a:xfrm>
          <a:prstGeom prst="line">
            <a:avLst/>
          </a:prstGeom>
          <a:noFill/>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4079776" y="4320899"/>
            <a:ext cx="4464496" cy="144016"/>
            <a:chOff x="4645356" y="5858972"/>
            <a:chExt cx="4464496" cy="144016"/>
          </a:xfrm>
        </p:grpSpPr>
        <p:sp>
          <p:nvSpPr>
            <p:cNvPr id="16" name="Oval 15"/>
            <p:cNvSpPr/>
            <p:nvPr/>
          </p:nvSpPr>
          <p:spPr>
            <a:xfrm>
              <a:off x="896583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7" name="Oval 16"/>
            <p:cNvSpPr/>
            <p:nvPr/>
          </p:nvSpPr>
          <p:spPr>
            <a:xfrm>
              <a:off x="608551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8" name="Oval 17"/>
            <p:cNvSpPr/>
            <p:nvPr/>
          </p:nvSpPr>
          <p:spPr>
            <a:xfrm>
              <a:off x="464535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9" name="Oval 18"/>
            <p:cNvSpPr/>
            <p:nvPr/>
          </p:nvSpPr>
          <p:spPr>
            <a:xfrm>
              <a:off x="752567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sp>
        <p:nvSpPr>
          <p:cNvPr id="20" name="Right Arrow 19"/>
          <p:cNvSpPr/>
          <p:nvPr/>
        </p:nvSpPr>
        <p:spPr>
          <a:xfrm flipH="1">
            <a:off x="5627948" y="3933056"/>
            <a:ext cx="93610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p:cNvGrpSpPr/>
          <p:nvPr/>
        </p:nvGrpSpPr>
        <p:grpSpPr>
          <a:xfrm>
            <a:off x="3719736" y="4320899"/>
            <a:ext cx="4464496" cy="144016"/>
            <a:chOff x="4645356" y="5858972"/>
            <a:chExt cx="4464496" cy="144016"/>
          </a:xfrm>
        </p:grpSpPr>
        <p:sp>
          <p:nvSpPr>
            <p:cNvPr id="74" name="Oval 73"/>
            <p:cNvSpPr/>
            <p:nvPr/>
          </p:nvSpPr>
          <p:spPr>
            <a:xfrm>
              <a:off x="896583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5" name="Oval 74"/>
            <p:cNvSpPr/>
            <p:nvPr/>
          </p:nvSpPr>
          <p:spPr>
            <a:xfrm>
              <a:off x="608551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6" name="Oval 75"/>
            <p:cNvSpPr/>
            <p:nvPr/>
          </p:nvSpPr>
          <p:spPr>
            <a:xfrm>
              <a:off x="464535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7" name="Oval 76"/>
            <p:cNvSpPr/>
            <p:nvPr/>
          </p:nvSpPr>
          <p:spPr>
            <a:xfrm>
              <a:off x="752567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78" name="Group 77"/>
          <p:cNvGrpSpPr/>
          <p:nvPr/>
        </p:nvGrpSpPr>
        <p:grpSpPr>
          <a:xfrm>
            <a:off x="3359696" y="4320899"/>
            <a:ext cx="4464496" cy="144016"/>
            <a:chOff x="4645356" y="5858972"/>
            <a:chExt cx="4464496" cy="144016"/>
          </a:xfrm>
        </p:grpSpPr>
        <p:sp>
          <p:nvSpPr>
            <p:cNvPr id="79" name="Oval 78"/>
            <p:cNvSpPr/>
            <p:nvPr/>
          </p:nvSpPr>
          <p:spPr>
            <a:xfrm>
              <a:off x="896583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0" name="Oval 79"/>
            <p:cNvSpPr/>
            <p:nvPr/>
          </p:nvSpPr>
          <p:spPr>
            <a:xfrm>
              <a:off x="608551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1" name="Oval 80"/>
            <p:cNvSpPr/>
            <p:nvPr/>
          </p:nvSpPr>
          <p:spPr>
            <a:xfrm>
              <a:off x="464535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2" name="Oval 81"/>
            <p:cNvSpPr/>
            <p:nvPr/>
          </p:nvSpPr>
          <p:spPr>
            <a:xfrm>
              <a:off x="752567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83" name="Group 82"/>
          <p:cNvGrpSpPr/>
          <p:nvPr/>
        </p:nvGrpSpPr>
        <p:grpSpPr>
          <a:xfrm>
            <a:off x="4439816" y="4320899"/>
            <a:ext cx="4464496" cy="144016"/>
            <a:chOff x="4645356" y="5858972"/>
            <a:chExt cx="4464496" cy="144016"/>
          </a:xfrm>
        </p:grpSpPr>
        <p:sp>
          <p:nvSpPr>
            <p:cNvPr id="84" name="Oval 83"/>
            <p:cNvSpPr/>
            <p:nvPr/>
          </p:nvSpPr>
          <p:spPr>
            <a:xfrm>
              <a:off x="896583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5" name="Oval 84"/>
            <p:cNvSpPr/>
            <p:nvPr/>
          </p:nvSpPr>
          <p:spPr>
            <a:xfrm>
              <a:off x="608551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6" name="Oval 85"/>
            <p:cNvSpPr/>
            <p:nvPr/>
          </p:nvSpPr>
          <p:spPr>
            <a:xfrm>
              <a:off x="464535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7" name="Oval 86"/>
            <p:cNvSpPr/>
            <p:nvPr/>
          </p:nvSpPr>
          <p:spPr>
            <a:xfrm>
              <a:off x="752567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88" name="Group 87"/>
          <p:cNvGrpSpPr/>
          <p:nvPr/>
        </p:nvGrpSpPr>
        <p:grpSpPr>
          <a:xfrm>
            <a:off x="4079776" y="4320899"/>
            <a:ext cx="4464496" cy="144016"/>
            <a:chOff x="4645356" y="5858972"/>
            <a:chExt cx="4464496" cy="144016"/>
          </a:xfrm>
        </p:grpSpPr>
        <p:sp>
          <p:nvSpPr>
            <p:cNvPr id="89" name="Oval 88"/>
            <p:cNvSpPr/>
            <p:nvPr/>
          </p:nvSpPr>
          <p:spPr>
            <a:xfrm>
              <a:off x="896583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0" name="Oval 89"/>
            <p:cNvSpPr/>
            <p:nvPr/>
          </p:nvSpPr>
          <p:spPr>
            <a:xfrm>
              <a:off x="608551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1" name="Oval 90"/>
            <p:cNvSpPr/>
            <p:nvPr/>
          </p:nvSpPr>
          <p:spPr>
            <a:xfrm>
              <a:off x="464535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2" name="Oval 91"/>
            <p:cNvSpPr/>
            <p:nvPr/>
          </p:nvSpPr>
          <p:spPr>
            <a:xfrm>
              <a:off x="752567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93" name="Group 92"/>
          <p:cNvGrpSpPr/>
          <p:nvPr/>
        </p:nvGrpSpPr>
        <p:grpSpPr>
          <a:xfrm>
            <a:off x="3719736" y="4320899"/>
            <a:ext cx="4464496" cy="144016"/>
            <a:chOff x="4645356" y="5858972"/>
            <a:chExt cx="4464496" cy="144016"/>
          </a:xfrm>
        </p:grpSpPr>
        <p:sp>
          <p:nvSpPr>
            <p:cNvPr id="94" name="Oval 93"/>
            <p:cNvSpPr/>
            <p:nvPr/>
          </p:nvSpPr>
          <p:spPr>
            <a:xfrm>
              <a:off x="896583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5" name="Oval 94"/>
            <p:cNvSpPr/>
            <p:nvPr/>
          </p:nvSpPr>
          <p:spPr>
            <a:xfrm>
              <a:off x="608551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6" name="Oval 95"/>
            <p:cNvSpPr/>
            <p:nvPr/>
          </p:nvSpPr>
          <p:spPr>
            <a:xfrm>
              <a:off x="464535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7" name="Oval 96"/>
            <p:cNvSpPr/>
            <p:nvPr/>
          </p:nvSpPr>
          <p:spPr>
            <a:xfrm>
              <a:off x="7525676" y="5858972"/>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11152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lstStyle/>
          <a:p>
            <a:r>
              <a:rPr lang="en-GB" dirty="0" smtClean="0"/>
              <a:t>Needs to support sample pinning</a:t>
            </a:r>
          </a:p>
          <a:p>
            <a:r>
              <a:rPr lang="en-GB" dirty="0" smtClean="0"/>
              <a:t>Easy for uniform</a:t>
            </a:r>
          </a:p>
          <a:p>
            <a:r>
              <a:rPr lang="en-GB" dirty="0" smtClean="0"/>
              <a:t>But what about adaptive?</a:t>
            </a:r>
            <a:endParaRPr lang="en-GB" dirty="0"/>
          </a:p>
        </p:txBody>
      </p:sp>
      <p:sp>
        <p:nvSpPr>
          <p:cNvPr id="16" name="Footer Placeholder 15"/>
          <p:cNvSpPr>
            <a:spLocks noGrp="1"/>
          </p:cNvSpPr>
          <p:nvPr>
            <p:ph type="ftr" sz="quarter" idx="11"/>
          </p:nvPr>
        </p:nvSpPr>
        <p:spPr/>
        <p:txBody>
          <a:bodyPr/>
          <a:lstStyle/>
          <a:p>
            <a:r>
              <a:rPr lang="en-GB" smtClean="0"/>
              <a:t>SIGGRAPH 2015      Advances in Real-Time Rendering in Games</a:t>
            </a:r>
            <a:endParaRPr lang="en-GB" dirty="0"/>
          </a:p>
        </p:txBody>
      </p:sp>
      <p:sp>
        <p:nvSpPr>
          <p:cNvPr id="5" name="TextBox 4"/>
          <p:cNvSpPr txBox="1"/>
          <p:nvPr/>
        </p:nvSpPr>
        <p:spPr>
          <a:xfrm>
            <a:off x="5686822" y="2471408"/>
            <a:ext cx="1057250" cy="1569660"/>
          </a:xfrm>
          <a:prstGeom prst="rect">
            <a:avLst/>
          </a:prstGeom>
          <a:noFill/>
        </p:spPr>
        <p:txBody>
          <a:bodyPr wrap="square" rtlCol="0">
            <a:spAutoFit/>
          </a:bodyPr>
          <a:lstStyle/>
          <a:p>
            <a:r>
              <a:rPr lang="en-GB" sz="9600" dirty="0">
                <a:solidFill>
                  <a:schemeClr val="tx1">
                    <a:lumMod val="75000"/>
                    <a:lumOff val="25000"/>
                  </a:schemeClr>
                </a:solidFill>
              </a:rPr>
              <a:t>?</a:t>
            </a:r>
            <a:endParaRPr lang="en-GB" sz="7200" dirty="0">
              <a:solidFill>
                <a:schemeClr val="tx1">
                  <a:lumMod val="75000"/>
                  <a:lumOff val="25000"/>
                </a:schemeClr>
              </a:solidFill>
            </a:endParaRPr>
          </a:p>
        </p:txBody>
      </p:sp>
      <p:sp>
        <p:nvSpPr>
          <p:cNvPr id="27" name="Right Arrow 26"/>
          <p:cNvSpPr/>
          <p:nvPr/>
        </p:nvSpPr>
        <p:spPr>
          <a:xfrm flipH="1">
            <a:off x="5627948" y="3933056"/>
            <a:ext cx="93610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3215680" y="4392907"/>
            <a:ext cx="5688632" cy="0"/>
          </a:xfrm>
          <a:prstGeom prst="line">
            <a:avLst/>
          </a:prstGeom>
          <a:noFill/>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215680" y="4320899"/>
            <a:ext cx="5688632" cy="144016"/>
            <a:chOff x="3215680" y="4320899"/>
            <a:chExt cx="5688632" cy="144016"/>
          </a:xfrm>
        </p:grpSpPr>
        <p:sp>
          <p:nvSpPr>
            <p:cNvPr id="42" name="Oval 41"/>
            <p:cNvSpPr/>
            <p:nvPr/>
          </p:nvSpPr>
          <p:spPr>
            <a:xfrm>
              <a:off x="8760296" y="4320899"/>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3" name="Oval 42"/>
            <p:cNvSpPr/>
            <p:nvPr/>
          </p:nvSpPr>
          <p:spPr>
            <a:xfrm>
              <a:off x="6102476" y="4320899"/>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4" name="Oval 43"/>
            <p:cNvSpPr/>
            <p:nvPr/>
          </p:nvSpPr>
          <p:spPr>
            <a:xfrm>
              <a:off x="4371318" y="4320899"/>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1" name="Oval 70"/>
            <p:cNvSpPr/>
            <p:nvPr/>
          </p:nvSpPr>
          <p:spPr>
            <a:xfrm>
              <a:off x="3215680" y="4320899"/>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2" name="Oval 71"/>
            <p:cNvSpPr/>
            <p:nvPr/>
          </p:nvSpPr>
          <p:spPr>
            <a:xfrm>
              <a:off x="3592488" y="4320899"/>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18" name="Group 17"/>
          <p:cNvGrpSpPr/>
          <p:nvPr/>
        </p:nvGrpSpPr>
        <p:grpSpPr>
          <a:xfrm>
            <a:off x="3251746" y="4322970"/>
            <a:ext cx="5311824" cy="144016"/>
            <a:chOff x="3382940" y="4322970"/>
            <a:chExt cx="5311824" cy="144016"/>
          </a:xfrm>
        </p:grpSpPr>
        <p:sp>
          <p:nvSpPr>
            <p:cNvPr id="74" name="Oval 73"/>
            <p:cNvSpPr/>
            <p:nvPr/>
          </p:nvSpPr>
          <p:spPr>
            <a:xfrm>
              <a:off x="8550748"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5" name="Oval 74"/>
            <p:cNvSpPr/>
            <p:nvPr/>
          </p:nvSpPr>
          <p:spPr>
            <a:xfrm>
              <a:off x="5892928"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6" name="Oval 75"/>
            <p:cNvSpPr/>
            <p:nvPr/>
          </p:nvSpPr>
          <p:spPr>
            <a:xfrm>
              <a:off x="4161770"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8" name="Oval 77"/>
            <p:cNvSpPr/>
            <p:nvPr/>
          </p:nvSpPr>
          <p:spPr>
            <a:xfrm>
              <a:off x="3382940"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19" name="Group 18"/>
          <p:cNvGrpSpPr/>
          <p:nvPr/>
        </p:nvGrpSpPr>
        <p:grpSpPr>
          <a:xfrm>
            <a:off x="3685417" y="4322970"/>
            <a:ext cx="4532994" cy="144016"/>
            <a:chOff x="3883656" y="4322970"/>
            <a:chExt cx="4532994" cy="144016"/>
          </a:xfrm>
        </p:grpSpPr>
        <p:sp>
          <p:nvSpPr>
            <p:cNvPr id="80" name="Oval 79"/>
            <p:cNvSpPr/>
            <p:nvPr/>
          </p:nvSpPr>
          <p:spPr>
            <a:xfrm>
              <a:off x="8272634"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1" name="Oval 80"/>
            <p:cNvSpPr/>
            <p:nvPr/>
          </p:nvSpPr>
          <p:spPr>
            <a:xfrm>
              <a:off x="5614814"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2" name="Oval 81"/>
            <p:cNvSpPr/>
            <p:nvPr/>
          </p:nvSpPr>
          <p:spPr>
            <a:xfrm>
              <a:off x="3883656"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28" name="Group 27"/>
          <p:cNvGrpSpPr/>
          <p:nvPr/>
        </p:nvGrpSpPr>
        <p:grpSpPr>
          <a:xfrm>
            <a:off x="3359661" y="4322970"/>
            <a:ext cx="4532994" cy="144016"/>
            <a:chOff x="3883656" y="4322970"/>
            <a:chExt cx="4532994" cy="144016"/>
          </a:xfrm>
        </p:grpSpPr>
        <p:sp>
          <p:nvSpPr>
            <p:cNvPr id="29" name="Oval 28"/>
            <p:cNvSpPr/>
            <p:nvPr/>
          </p:nvSpPr>
          <p:spPr>
            <a:xfrm>
              <a:off x="8272634"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0" name="Oval 29"/>
            <p:cNvSpPr/>
            <p:nvPr/>
          </p:nvSpPr>
          <p:spPr>
            <a:xfrm>
              <a:off x="5614814"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1" name="Oval 30"/>
            <p:cNvSpPr/>
            <p:nvPr/>
          </p:nvSpPr>
          <p:spPr>
            <a:xfrm>
              <a:off x="3883656"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grpSp>
        <p:nvGrpSpPr>
          <p:cNvPr id="32" name="Group 31"/>
          <p:cNvGrpSpPr/>
          <p:nvPr/>
        </p:nvGrpSpPr>
        <p:grpSpPr>
          <a:xfrm>
            <a:off x="4766969" y="4322970"/>
            <a:ext cx="2801836" cy="144016"/>
            <a:chOff x="5614814" y="4322970"/>
            <a:chExt cx="2801836" cy="144016"/>
          </a:xfrm>
        </p:grpSpPr>
        <p:sp>
          <p:nvSpPr>
            <p:cNvPr id="33" name="Oval 32"/>
            <p:cNvSpPr/>
            <p:nvPr/>
          </p:nvSpPr>
          <p:spPr>
            <a:xfrm>
              <a:off x="8272634"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4" name="Oval 33"/>
            <p:cNvSpPr/>
            <p:nvPr/>
          </p:nvSpPr>
          <p:spPr>
            <a:xfrm>
              <a:off x="5614814" y="4322970"/>
              <a:ext cx="144016" cy="1440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404846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pic>
        <p:nvPicPr>
          <p:cNvPr id="5" name="adaptiv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r="2290"/>
          <a:stretch/>
        </p:blipFill>
        <p:spPr>
          <a:xfrm>
            <a:off x="2343000" y="1316038"/>
            <a:ext cx="7506000" cy="4321175"/>
          </a:xfrm>
        </p:spPr>
      </p:pic>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395136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adaptive-diagra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17268" y="1856856"/>
            <a:ext cx="5759052" cy="3239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095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Volume Rendering</a:t>
            </a:r>
            <a:endParaRPr lang="en-GB" dirty="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pic>
        <p:nvPicPr>
          <p:cNvPr id="4" name="forward-aliasing-HANDBRAK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41563" y="1316038"/>
            <a:ext cx="7508875" cy="4321175"/>
          </a:xfrm>
        </p:spPr>
      </p:pic>
    </p:spTree>
    <p:extLst>
      <p:ext uri="{BB962C8B-B14F-4D97-AF65-F5344CB8AC3E}">
        <p14:creationId xmlns:p14="http://schemas.microsoft.com/office/powerpoint/2010/main" val="4138825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normAutofit/>
          </a:bodyPr>
          <a:lstStyle/>
          <a:p>
            <a:r>
              <a:rPr lang="en-GB" dirty="0" smtClean="0"/>
              <a:t>Walk along power-of-2 positions, blend in samples based on density curve</a:t>
            </a:r>
          </a:p>
          <a:p>
            <a:r>
              <a:rPr lang="en-GB" dirty="0" smtClean="0"/>
              <a:t>Apply pinning scale afterwards</a:t>
            </a:r>
          </a:p>
          <a:p>
            <a:pPr lvl="1"/>
            <a:r>
              <a:rPr lang="en-GB" dirty="0" smtClean="0"/>
              <a:t>Supports all the techniques we’ve discussed so far</a:t>
            </a:r>
          </a:p>
          <a:p>
            <a:r>
              <a:rPr lang="en-GB" dirty="0" smtClean="0"/>
              <a:t>Compute on CPU </a:t>
            </a:r>
            <a:r>
              <a:rPr lang="en-GB" dirty="0"/>
              <a:t>and pass </a:t>
            </a:r>
            <a:r>
              <a:rPr lang="en-GB" dirty="0" smtClean="0"/>
              <a:t>in to </a:t>
            </a:r>
            <a:r>
              <a:rPr lang="en-GB" dirty="0"/>
              <a:t>the </a:t>
            </a:r>
            <a:r>
              <a:rPr lang="en-GB" dirty="0" err="1" smtClean="0"/>
              <a:t>shader</a:t>
            </a:r>
            <a:endParaRPr lang="en-GB" dirty="0" smtClean="0"/>
          </a:p>
          <a:p>
            <a:endParaRPr lang="en-GB" dirty="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68893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Adaptive Sampling</a:t>
            </a:r>
            <a:endParaRPr lang="en-GB" dirty="0"/>
          </a:p>
        </p:txBody>
      </p:sp>
      <p:sp>
        <p:nvSpPr>
          <p:cNvPr id="3" name="Content Placeholder 2"/>
          <p:cNvSpPr>
            <a:spLocks noGrp="1"/>
          </p:cNvSpPr>
          <p:nvPr>
            <p:ph idx="1"/>
          </p:nvPr>
        </p:nvSpPr>
        <p:spPr/>
        <p:txBody>
          <a:bodyPr/>
          <a:lstStyle/>
          <a:p>
            <a:r>
              <a:rPr lang="en-GB" dirty="0" smtClean="0"/>
              <a:t>Non-uniform distribution of samples</a:t>
            </a:r>
          </a:p>
          <a:p>
            <a:r>
              <a:rPr lang="en-GB" dirty="0" smtClean="0"/>
              <a:t>Temporally coherent</a:t>
            </a:r>
          </a:p>
          <a:p>
            <a:pPr lvl="1"/>
            <a:r>
              <a:rPr lang="en-GB" dirty="0" smtClean="0"/>
              <a:t>No samples popping in/out</a:t>
            </a:r>
          </a:p>
          <a:p>
            <a:pPr lvl="1"/>
            <a:r>
              <a:rPr lang="en-GB" dirty="0" smtClean="0"/>
              <a:t>Complete determinism</a:t>
            </a:r>
          </a:p>
          <a:p>
            <a:r>
              <a:rPr lang="en-GB" dirty="0" smtClean="0"/>
              <a:t>Compute during </a:t>
            </a:r>
            <a:r>
              <a:rPr lang="en-GB" dirty="0" err="1" smtClean="0"/>
              <a:t>raymarch</a:t>
            </a:r>
            <a:r>
              <a:rPr lang="en-GB" dirty="0" smtClean="0"/>
              <a:t>?</a:t>
            </a:r>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274670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camera-animation-edito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14688" y="1316038"/>
            <a:ext cx="5761037" cy="4321175"/>
          </a:xfrm>
        </p:spPr>
      </p:pic>
    </p:spTree>
    <p:extLst>
      <p:ext uri="{BB962C8B-B14F-4D97-AF65-F5344CB8AC3E}">
        <p14:creationId xmlns:p14="http://schemas.microsoft.com/office/powerpoint/2010/main" val="191389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COMBINING EVERYTHING – NAIIVE RAYMARCH</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camera-anim-priora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4536" b="-342"/>
          <a:stretch/>
        </p:blipFill>
        <p:spPr>
          <a:xfrm>
            <a:off x="3214688" y="1512000"/>
            <a:ext cx="5761037" cy="4140000"/>
          </a:xfrm>
        </p:spPr>
      </p:pic>
    </p:spTree>
    <p:extLst>
      <p:ext uri="{BB962C8B-B14F-4D97-AF65-F5344CB8AC3E}">
        <p14:creationId xmlns:p14="http://schemas.microsoft.com/office/powerpoint/2010/main" val="3670512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COMBINING EVERYTHING – FORWARD PINNING</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camera-anim-only-pinni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4534" b="-343"/>
          <a:stretch/>
        </p:blipFill>
        <p:spPr>
          <a:xfrm>
            <a:off x="3214688" y="1512000"/>
            <a:ext cx="5761037" cy="4140000"/>
          </a:xfrm>
        </p:spPr>
      </p:pic>
    </p:spTree>
    <p:extLst>
      <p:ext uri="{BB962C8B-B14F-4D97-AF65-F5344CB8AC3E}">
        <p14:creationId xmlns:p14="http://schemas.microsoft.com/office/powerpoint/2010/main" val="36986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COMBINING EVERYTHING – FULL PINNING</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camera-anim-fixedup.mp4">
            <a:hlinkClick r:id="" action="ppaction://media"/>
          </p:cNvPr>
          <p:cNvPicPr>
            <a:picLocks noGrp="1" noChangeAspect="1"/>
          </p:cNvPicPr>
          <p:nvPr>
            <p:ph idx="1"/>
            <a:videoFile r:link="rId1"/>
            <p:extLst>
              <p:ext uri="{DAA4B4D4-6D71-4841-9C94-3DE7FCFB9230}">
                <p14:media xmlns:p14="http://schemas.microsoft.com/office/powerpoint/2010/main" r:embed="rId2">
                  <p14:trim st="1324.0484" end="180.1975"/>
                </p14:media>
              </p:ext>
            </p:extLst>
          </p:nvPr>
        </p:nvPicPr>
        <p:blipFill>
          <a:blip r:embed="rId5"/>
          <a:stretch>
            <a:fillRect/>
          </a:stretch>
        </p:blipFill>
        <p:spPr>
          <a:xfrm>
            <a:off x="2430463" y="1316038"/>
            <a:ext cx="7332662" cy="4321175"/>
          </a:xfrm>
        </p:spPr>
      </p:pic>
    </p:spTree>
    <p:extLst>
      <p:ext uri="{BB962C8B-B14F-4D97-AF65-F5344CB8AC3E}">
        <p14:creationId xmlns:p14="http://schemas.microsoft.com/office/powerpoint/2010/main" val="1947070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normAutofit/>
          </a:bodyPr>
          <a:lstStyle/>
          <a:p>
            <a:r>
              <a:rPr lang="en-GB" dirty="0" smtClean="0"/>
              <a:t>We introduce a number of practical improvements to standard ray marching</a:t>
            </a:r>
          </a:p>
          <a:p>
            <a:r>
              <a:rPr lang="en-GB" dirty="0" smtClean="0"/>
              <a:t>Our Pinning approaches take advantage of unused degrees of freedom in the sampling to dramatically reduce aliasing</a:t>
            </a:r>
          </a:p>
          <a:p>
            <a:r>
              <a:rPr lang="en-GB" dirty="0" smtClean="0"/>
              <a:t>We introduce a general sampling algorithm that enables non-uniform sampling</a:t>
            </a:r>
            <a:endParaRPr lang="en-GB" dirty="0"/>
          </a:p>
          <a:p>
            <a:r>
              <a:rPr lang="en-GB" dirty="0" smtClean="0"/>
              <a:t>Our approaches are orthogonal to the </a:t>
            </a:r>
            <a:r>
              <a:rPr lang="en-GB" dirty="0" err="1" smtClean="0"/>
              <a:t>raymarching</a:t>
            </a:r>
            <a:r>
              <a:rPr lang="en-GB" dirty="0" smtClean="0"/>
              <a:t> algorithm and easily retrofitted</a:t>
            </a:r>
          </a:p>
          <a:p>
            <a:endParaRPr lang="en-GB" dirty="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1250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normAutofit/>
          </a:bodyPr>
          <a:lstStyle/>
          <a:p>
            <a:r>
              <a:rPr lang="en-GB" dirty="0" smtClean="0"/>
              <a:t>Bowles H., Mitchell K., Sumner R., Moore J., Gross M., Iterative Image Warping, Proceedings of EUROGRAPHICS 2012</a:t>
            </a:r>
          </a:p>
          <a:p>
            <a:endParaRPr lang="en-GB" dirty="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2214686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sp>
        <p:nvSpPr>
          <p:cNvPr id="3" name="Content Placeholder 2"/>
          <p:cNvSpPr>
            <a:spLocks noGrp="1"/>
          </p:cNvSpPr>
          <p:nvPr>
            <p:ph idx="1"/>
          </p:nvPr>
        </p:nvSpPr>
        <p:spPr/>
        <p:txBody>
          <a:bodyPr>
            <a:normAutofit/>
          </a:bodyPr>
          <a:lstStyle/>
          <a:p>
            <a:r>
              <a:rPr lang="en-GB" dirty="0" smtClean="0"/>
              <a:t>Our test scene draws heavily from two </a:t>
            </a:r>
            <a:r>
              <a:rPr lang="en-GB" dirty="0" err="1" smtClean="0"/>
              <a:t>Shadertoy</a:t>
            </a:r>
            <a:r>
              <a:rPr lang="en-GB" dirty="0" smtClean="0"/>
              <a:t> </a:t>
            </a:r>
            <a:r>
              <a:rPr lang="en-GB" dirty="0" err="1" smtClean="0"/>
              <a:t>shaders</a:t>
            </a:r>
            <a:r>
              <a:rPr lang="en-GB" dirty="0" smtClean="0"/>
              <a:t>:</a:t>
            </a:r>
          </a:p>
          <a:p>
            <a:pPr lvl="1"/>
            <a:r>
              <a:rPr lang="en-GB" dirty="0" smtClean="0">
                <a:hlinkClick r:id="rId3"/>
              </a:rPr>
              <a:t>Clouds</a:t>
            </a:r>
            <a:r>
              <a:rPr lang="en-GB" dirty="0" smtClean="0"/>
              <a:t> by </a:t>
            </a:r>
            <a:r>
              <a:rPr lang="en-GB" dirty="0" err="1" smtClean="0">
                <a:hlinkClick r:id="rId4"/>
              </a:rPr>
              <a:t>iq</a:t>
            </a:r>
            <a:endParaRPr lang="en-GB" dirty="0" smtClean="0"/>
          </a:p>
          <a:p>
            <a:pPr lvl="1"/>
            <a:r>
              <a:rPr lang="en-GB" dirty="0" smtClean="0">
                <a:hlinkClick r:id="rId5"/>
              </a:rPr>
              <a:t>Cloud Ten</a:t>
            </a:r>
            <a:r>
              <a:rPr lang="en-GB" dirty="0" smtClean="0"/>
              <a:t> by </a:t>
            </a:r>
            <a:r>
              <a:rPr lang="en-GB" dirty="0" err="1" smtClean="0">
                <a:hlinkClick r:id="rId6"/>
              </a:rPr>
              <a:t>nimitz</a:t>
            </a:r>
            <a:endParaRPr lang="en-GB" dirty="0"/>
          </a:p>
          <a:p>
            <a:r>
              <a:rPr lang="en-GB" dirty="0" smtClean="0"/>
              <a:t>For the conversations and support</a:t>
            </a:r>
          </a:p>
          <a:p>
            <a:pPr lvl="1"/>
            <a:r>
              <a:rPr lang="en-GB" dirty="0" err="1" smtClean="0">
                <a:hlinkClick r:id="rId7"/>
              </a:rPr>
              <a:t>patapom</a:t>
            </a:r>
            <a:r>
              <a:rPr lang="en-GB" dirty="0" smtClean="0"/>
              <a:t>, Hale Harding, Tom Williams, Jim </a:t>
            </a:r>
            <a:r>
              <a:rPr lang="en-GB" dirty="0" err="1" smtClean="0"/>
              <a:t>Callin</a:t>
            </a:r>
            <a:endParaRPr lang="en-GB" dirty="0" smtClean="0"/>
          </a:p>
          <a:p>
            <a:r>
              <a:rPr lang="en-GB" dirty="0" err="1" smtClean="0"/>
              <a:t>Shadertoy</a:t>
            </a:r>
            <a:r>
              <a:rPr lang="en-GB" dirty="0" smtClean="0"/>
              <a:t> + community for the inspiration</a:t>
            </a:r>
          </a:p>
          <a:p>
            <a:r>
              <a:rPr lang="en-GB" dirty="0" smtClean="0"/>
              <a:t>Natalya </a:t>
            </a:r>
            <a:r>
              <a:rPr lang="en-GB" dirty="0" err="1" smtClean="0"/>
              <a:t>Tatarchuk</a:t>
            </a:r>
            <a:r>
              <a:rPr lang="en-GB" dirty="0"/>
              <a:t> </a:t>
            </a:r>
            <a:r>
              <a:rPr lang="en-GB" dirty="0" smtClean="0"/>
              <a:t>for this course!</a:t>
            </a:r>
          </a:p>
          <a:p>
            <a:endParaRPr lang="en-GB" dirty="0" smtClean="0"/>
          </a:p>
        </p:txBody>
      </p:sp>
      <p:sp>
        <p:nvSpPr>
          <p:cNvPr id="11" name="Footer Placeholder 10"/>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4121773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Resources</a:t>
            </a:r>
            <a:endParaRPr lang="en-GB" dirty="0"/>
          </a:p>
        </p:txBody>
      </p:sp>
      <p:sp>
        <p:nvSpPr>
          <p:cNvPr id="3" name="Content Placeholder 2"/>
          <p:cNvSpPr>
            <a:spLocks noGrp="1"/>
          </p:cNvSpPr>
          <p:nvPr>
            <p:ph idx="1"/>
          </p:nvPr>
        </p:nvSpPr>
        <p:spPr/>
        <p:txBody>
          <a:bodyPr>
            <a:normAutofit/>
          </a:bodyPr>
          <a:lstStyle/>
          <a:p>
            <a:r>
              <a:rPr lang="en-GB" dirty="0"/>
              <a:t>Advances course web site: </a:t>
            </a:r>
            <a:r>
              <a:rPr lang="en-GB" dirty="0">
                <a:hlinkClick r:id="rId2"/>
              </a:rPr>
              <a:t>http://</a:t>
            </a:r>
            <a:r>
              <a:rPr lang="en-GB" dirty="0" smtClean="0">
                <a:hlinkClick r:id="rId2"/>
              </a:rPr>
              <a:t>advances.realtimerendering.com/s2015/index.html</a:t>
            </a:r>
            <a:endParaRPr lang="en-GB" dirty="0" smtClean="0"/>
          </a:p>
          <a:p>
            <a:r>
              <a:rPr lang="en-GB" dirty="0" smtClean="0"/>
              <a:t>Full source </a:t>
            </a:r>
            <a:r>
              <a:rPr lang="en-GB" dirty="0"/>
              <a:t>code (runnable unity 5 project): </a:t>
            </a:r>
            <a:r>
              <a:rPr lang="en-GB" dirty="0">
                <a:hlinkClick r:id="rId3"/>
              </a:rPr>
              <a:t>https://</a:t>
            </a:r>
            <a:r>
              <a:rPr lang="en-GB" dirty="0" smtClean="0">
                <a:hlinkClick r:id="rId3"/>
              </a:rPr>
              <a:t>github.com/huwb/volsample</a:t>
            </a:r>
            <a:endParaRPr lang="en-GB" dirty="0" smtClean="0"/>
          </a:p>
          <a:p>
            <a:r>
              <a:rPr lang="en-GB" dirty="0" err="1" smtClean="0"/>
              <a:t>ShaderToy</a:t>
            </a:r>
            <a:r>
              <a:rPr lang="en-GB" dirty="0" smtClean="0"/>
              <a:t> </a:t>
            </a:r>
            <a:r>
              <a:rPr lang="en-GB" dirty="0"/>
              <a:t>implementation of forward pinning and adaptive sampling: </a:t>
            </a:r>
            <a:r>
              <a:rPr lang="en-GB" dirty="0">
                <a:hlinkClick r:id="rId4"/>
              </a:rPr>
              <a:t>https://</a:t>
            </a:r>
            <a:r>
              <a:rPr lang="en-GB" dirty="0" smtClean="0">
                <a:hlinkClick r:id="rId4"/>
              </a:rPr>
              <a:t>www.shadertoy.com/view/XdfXzn</a:t>
            </a:r>
            <a:endParaRPr lang="en-GB" dirty="0" smtClean="0"/>
          </a:p>
          <a:p>
            <a:r>
              <a:rPr lang="en-GB" dirty="0" smtClean="0"/>
              <a:t>Adaptive </a:t>
            </a:r>
            <a:r>
              <a:rPr lang="en-GB" dirty="0"/>
              <a:t>sampling diagram </a:t>
            </a:r>
            <a:r>
              <a:rPr lang="en-GB" dirty="0" err="1"/>
              <a:t>shader</a:t>
            </a:r>
            <a:r>
              <a:rPr lang="en-GB" dirty="0"/>
              <a:t>: </a:t>
            </a:r>
            <a:r>
              <a:rPr lang="en-GB" dirty="0">
                <a:hlinkClick r:id="rId5"/>
              </a:rPr>
              <a:t>https://www.shadertoy.com/view/llXSD7</a:t>
            </a:r>
            <a:endParaRPr lang="en-GB" dirty="0"/>
          </a:p>
          <a:p>
            <a:endParaRPr lang="en-GB" dirty="0" smtClean="0"/>
          </a:p>
          <a:p>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675083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Volume Rendering</a:t>
            </a:r>
            <a:endParaRPr lang="en-GB" dirty="0"/>
          </a:p>
        </p:txBody>
      </p:sp>
      <p:sp>
        <p:nvSpPr>
          <p:cNvPr id="3" name="Content Placeholder 2"/>
          <p:cNvSpPr>
            <a:spLocks noGrp="1"/>
          </p:cNvSpPr>
          <p:nvPr>
            <p:ph idx="1"/>
          </p:nvPr>
        </p:nvSpPr>
        <p:spPr/>
        <p:txBody>
          <a:bodyPr>
            <a:normAutofit/>
          </a:bodyPr>
          <a:lstStyle/>
          <a:p>
            <a:r>
              <a:rPr lang="en-GB" dirty="0" smtClean="0"/>
              <a:t>Volume under-sampled in depth</a:t>
            </a:r>
          </a:p>
          <a:p>
            <a:r>
              <a:rPr lang="en-GB" dirty="0" smtClean="0"/>
              <a:t>Sample count low due to expense of shading</a:t>
            </a:r>
          </a:p>
          <a:p>
            <a:r>
              <a:rPr lang="en-GB" dirty="0" smtClean="0"/>
              <a:t>We assume low sample counts and concern ourselves with making best possible use of a limited number of samples</a:t>
            </a:r>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318566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a:t>
            </a:r>
            <a:endParaRPr lang="en-GB" dirty="0"/>
          </a:p>
        </p:txBody>
      </p:sp>
      <p:sp>
        <p:nvSpPr>
          <p:cNvPr id="3" name="Content Placeholder 2"/>
          <p:cNvSpPr>
            <a:spLocks noGrp="1"/>
          </p:cNvSpPr>
          <p:nvPr>
            <p:ph idx="1"/>
          </p:nvPr>
        </p:nvSpPr>
        <p:spPr/>
        <p:txBody>
          <a:bodyPr/>
          <a:lstStyle/>
          <a:p>
            <a:r>
              <a:rPr lang="en-GB" dirty="0" smtClean="0"/>
              <a:t>Questions?</a:t>
            </a:r>
          </a:p>
          <a:p>
            <a:endParaRPr lang="en-GB" dirty="0"/>
          </a:p>
          <a:p>
            <a:r>
              <a:rPr lang="en-GB" dirty="0" smtClean="0"/>
              <a:t>We would love to hear from you!</a:t>
            </a:r>
          </a:p>
          <a:p>
            <a:endParaRPr lang="en-GB" dirty="0" smtClean="0"/>
          </a:p>
          <a:p>
            <a:pPr lvl="1"/>
            <a:r>
              <a:rPr lang="en-GB" dirty="0" err="1" smtClean="0"/>
              <a:t>Huw</a:t>
            </a:r>
            <a:r>
              <a:rPr lang="en-GB" dirty="0" smtClean="0"/>
              <a:t> Bowles – </a:t>
            </a:r>
            <a:r>
              <a:rPr lang="en-GB" dirty="0" smtClean="0">
                <a:hlinkClick r:id="rId2"/>
              </a:rPr>
              <a:t>huw@studiogobo.com</a:t>
            </a:r>
            <a:r>
              <a:rPr lang="en-GB" dirty="0" smtClean="0"/>
              <a:t> </a:t>
            </a:r>
            <a:r>
              <a:rPr lang="en-GB" dirty="0"/>
              <a:t/>
            </a:r>
            <a:br>
              <a:rPr lang="en-GB" dirty="0"/>
            </a:br>
            <a:r>
              <a:rPr lang="en-GB" dirty="0" err="1" smtClean="0"/>
              <a:t>Shadertoy</a:t>
            </a:r>
            <a:r>
              <a:rPr lang="en-GB" dirty="0" smtClean="0"/>
              <a:t>: </a:t>
            </a:r>
            <a:r>
              <a:rPr lang="en-GB" dirty="0" err="1" smtClean="0">
                <a:hlinkClick r:id="rId3"/>
              </a:rPr>
              <a:t>huwb</a:t>
            </a:r>
            <a:endParaRPr lang="en-GB" dirty="0" smtClean="0"/>
          </a:p>
          <a:p>
            <a:pPr lvl="1"/>
            <a:endParaRPr lang="en-GB" dirty="0" smtClean="0"/>
          </a:p>
          <a:p>
            <a:pPr lvl="1"/>
            <a:r>
              <a:rPr lang="en-GB" dirty="0" smtClean="0"/>
              <a:t>Daniel Zimmermann – </a:t>
            </a:r>
            <a:r>
              <a:rPr lang="en-GB" dirty="0" smtClean="0">
                <a:hlinkClick r:id="rId4"/>
              </a:rPr>
              <a:t>daniel.zimmermann@studiogobo.com</a:t>
            </a:r>
            <a:r>
              <a:rPr lang="en-GB" dirty="0" smtClean="0"/>
              <a:t> </a:t>
            </a:r>
          </a:p>
          <a:p>
            <a:endParaRPr lang="en-GB" dirty="0" smtClean="0"/>
          </a:p>
          <a:p>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40920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Dynamic layout curvature</a:t>
            </a:r>
            <a:endParaRPr lang="en-GB" dirty="0"/>
          </a:p>
        </p:txBody>
      </p:sp>
      <p:sp>
        <p:nvSpPr>
          <p:cNvPr id="3" name="Content Placeholder 2"/>
          <p:cNvSpPr>
            <a:spLocks noGrp="1"/>
          </p:cNvSpPr>
          <p:nvPr>
            <p:ph idx="1"/>
          </p:nvPr>
        </p:nvSpPr>
        <p:spPr/>
        <p:txBody>
          <a:bodyPr>
            <a:normAutofit lnSpcReduction="10000"/>
          </a:bodyPr>
          <a:lstStyle/>
          <a:p>
            <a:r>
              <a:rPr lang="en-GB" dirty="0" smtClean="0"/>
              <a:t>As mentioned , it’s possible to dynamically compute the curvature of the layout instead of using advection</a:t>
            </a:r>
          </a:p>
          <a:p>
            <a:r>
              <a:rPr lang="en-GB" dirty="0" smtClean="0"/>
              <a:t>We spent some time looking at this. We posed it as an optimisation which was locally convex and smooth. Additionally we could find very solid initial guesses</a:t>
            </a:r>
          </a:p>
          <a:p>
            <a:r>
              <a:rPr lang="en-GB" dirty="0" smtClean="0"/>
              <a:t>However the problem was that changing this parameter caused samples to move and therefore aliasing</a:t>
            </a:r>
          </a:p>
          <a:p>
            <a:r>
              <a:rPr lang="en-GB" dirty="0" smtClean="0"/>
              <a:t>If you’re interested in going down this path contact us and we’ll provide details of where we got to</a:t>
            </a:r>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2870627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TALK OVERVIEW</a:t>
            </a:r>
            <a:endParaRPr lang="en-GB" dirty="0"/>
          </a:p>
        </p:txBody>
      </p:sp>
      <p:sp>
        <p:nvSpPr>
          <p:cNvPr id="3" name="Content Placeholder 2"/>
          <p:cNvSpPr>
            <a:spLocks noGrp="1"/>
          </p:cNvSpPr>
          <p:nvPr>
            <p:ph idx="1"/>
          </p:nvPr>
        </p:nvSpPr>
        <p:spPr/>
        <p:txBody>
          <a:bodyPr/>
          <a:lstStyle/>
          <a:p>
            <a:r>
              <a:rPr lang="en-GB" dirty="0" smtClean="0"/>
              <a:t>We will manipulate sample layout and motion to substantially reduce error</a:t>
            </a:r>
          </a:p>
          <a:p>
            <a:r>
              <a:rPr lang="en-GB" dirty="0" smtClean="0"/>
              <a:t>We will also describe how to adaptively sample depth to render a large range while maintaining quality near viewer</a:t>
            </a:r>
          </a:p>
          <a:p>
            <a:endParaRPr lang="en-GB" dirty="0" smtClean="0"/>
          </a:p>
          <a:p>
            <a:endParaRPr lang="en-GB" dirty="0" smtClean="0"/>
          </a:p>
          <a:p>
            <a:endParaRPr lang="en-GB" dirty="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382267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Forward Motion</a:t>
            </a:r>
            <a:endParaRPr lang="en-GB" dirty="0"/>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2505422"/>
            <a:ext cx="60198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rot="16200000" flipH="1">
            <a:off x="5021809" y="3719077"/>
            <a:ext cx="1339767" cy="81638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flipV="1">
            <a:off x="5838192" y="3712864"/>
            <a:ext cx="1339767" cy="81638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a:off x="6092894" y="2634013"/>
            <a:ext cx="6212" cy="164053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a:off x="6100979" y="2969224"/>
            <a:ext cx="0" cy="139387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6103590" y="3318202"/>
            <a:ext cx="0" cy="11245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6096590" y="3648576"/>
            <a:ext cx="0" cy="87687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6096603" y="4001871"/>
            <a:ext cx="0" cy="61286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6101345" y="4308397"/>
            <a:ext cx="0" cy="37637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07658" y="4648984"/>
            <a:ext cx="18818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flipV="1">
            <a:off x="5940409" y="3780023"/>
            <a:ext cx="311182" cy="585081"/>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103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Forward Motion</a:t>
            </a:r>
            <a:endParaRPr lang="en-GB" dirty="0"/>
          </a:p>
        </p:txBody>
      </p:sp>
      <p:sp>
        <p:nvSpPr>
          <p:cNvPr id="4" name="Footer Placeholder 3"/>
          <p:cNvSpPr>
            <a:spLocks noGrp="1"/>
          </p:cNvSpPr>
          <p:nvPr>
            <p:ph type="ftr" sz="quarter" idx="11"/>
          </p:nvPr>
        </p:nvSpPr>
        <p:spPr/>
        <p:txBody>
          <a:bodyPr/>
          <a:lstStyle/>
          <a:p>
            <a:r>
              <a:rPr lang="en-GB" smtClean="0"/>
              <a:t>SIGGRAPH 2015      Advances in Real-Time Rendering in Games</a:t>
            </a:r>
            <a:endParaRPr lang="en-GB" dirty="0"/>
          </a:p>
        </p:txBody>
      </p:sp>
      <p:pic>
        <p:nvPicPr>
          <p:cNvPr id="6" name="forward-pinn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41563" y="1316038"/>
            <a:ext cx="7508875" cy="4321175"/>
          </a:xfrm>
        </p:spPr>
      </p:pic>
    </p:spTree>
    <p:extLst>
      <p:ext uri="{BB962C8B-B14F-4D97-AF65-F5344CB8AC3E}">
        <p14:creationId xmlns:p14="http://schemas.microsoft.com/office/powerpoint/2010/main" val="1030672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Pinning – Forward Motion</a:t>
            </a:r>
            <a:endParaRPr lang="en-GB" dirty="0"/>
          </a:p>
        </p:txBody>
      </p:sp>
      <p:sp>
        <p:nvSpPr>
          <p:cNvPr id="3" name="Content Placeholder 2"/>
          <p:cNvSpPr>
            <a:spLocks noGrp="1"/>
          </p:cNvSpPr>
          <p:nvPr>
            <p:ph idx="1"/>
          </p:nvPr>
        </p:nvSpPr>
        <p:spPr/>
        <p:txBody>
          <a:bodyPr>
            <a:normAutofit/>
          </a:bodyPr>
          <a:lstStyle/>
          <a:p>
            <a:r>
              <a:rPr lang="en-GB" dirty="0" smtClean="0"/>
              <a:t>Integrate camera forward motion</a:t>
            </a:r>
          </a:p>
          <a:p>
            <a:r>
              <a:rPr lang="en-GB" dirty="0" smtClean="0"/>
              <a:t>Adjust ray march start distance</a:t>
            </a:r>
          </a:p>
          <a:p>
            <a:r>
              <a:rPr lang="en-GB" dirty="0" smtClean="0"/>
              <a:t>Simple, free, easy to implement</a:t>
            </a:r>
          </a:p>
          <a:p>
            <a:endParaRPr lang="en-GB" dirty="0" smtClean="0"/>
          </a:p>
          <a:p>
            <a:endParaRPr lang="en-GB" dirty="0"/>
          </a:p>
        </p:txBody>
      </p:sp>
      <p:sp>
        <p:nvSpPr>
          <p:cNvPr id="5" name="Footer Placeholder 4"/>
          <p:cNvSpPr>
            <a:spLocks noGrp="1"/>
          </p:cNvSpPr>
          <p:nvPr>
            <p:ph type="ftr" sz="quarter" idx="11"/>
          </p:nvPr>
        </p:nvSpPr>
        <p:spPr/>
        <p:txBody>
          <a:bodyPr/>
          <a:lstStyle/>
          <a:p>
            <a:r>
              <a:rPr lang="en-GB" smtClean="0"/>
              <a:t>SIGGRAPH 2015      Advances in Real-Time Rendering in Games</a:t>
            </a:r>
            <a:endParaRPr lang="en-GB" dirty="0"/>
          </a:p>
        </p:txBody>
      </p:sp>
    </p:spTree>
    <p:extLst>
      <p:ext uri="{BB962C8B-B14F-4D97-AF65-F5344CB8AC3E}">
        <p14:creationId xmlns:p14="http://schemas.microsoft.com/office/powerpoint/2010/main" val="171657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gobo15">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obo15" id="{0EB3D706-8E1B-4003-9382-A1CCECA1E10C}" vid="{551278DA-7327-4A2F-9E51-4F08E70A2D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gobo15</Template>
  <TotalTime>10749</TotalTime>
  <Words>3260</Words>
  <Application>Microsoft Office PowerPoint</Application>
  <PresentationFormat>Custom</PresentationFormat>
  <Paragraphs>380</Paragraphs>
  <Slides>51</Slides>
  <Notes>45</Notes>
  <HiddenSlides>0</HiddenSlides>
  <MMClips>16</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gobo15</vt:lpstr>
      <vt:lpstr>Sampling Methods for Real-time Volume Rendering</vt:lpstr>
      <vt:lpstr>Volume Rendering</vt:lpstr>
      <vt:lpstr>Volume Rendering</vt:lpstr>
      <vt:lpstr>Volume Rendering</vt:lpstr>
      <vt:lpstr>Volume Rendering</vt:lpstr>
      <vt:lpstr>TALK OVERVIEW</vt:lpstr>
      <vt:lpstr>Pinning – Forward Motion</vt:lpstr>
      <vt:lpstr>Pinning – Forward Motion</vt:lpstr>
      <vt:lpstr>Pinning – Forward Motion</vt:lpstr>
      <vt:lpstr>Pinning – STRAFING Motion</vt:lpstr>
      <vt:lpstr>Pinning – Rotational Motion</vt:lpstr>
      <vt:lpstr>Pinning – Rotational Motion</vt:lpstr>
      <vt:lpstr>Pinning – Rotational Motion</vt:lpstr>
      <vt:lpstr>Pinning – Rotational Motion</vt:lpstr>
      <vt:lpstr>Pinning – Rotational Motion</vt:lpstr>
      <vt:lpstr>Pinning – Rotational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General Motion</vt:lpstr>
      <vt:lpstr>Pinning – Summary</vt:lpstr>
      <vt:lpstr>Adaptive Sampling</vt:lpstr>
      <vt:lpstr>Adaptive Sampling</vt:lpstr>
      <vt:lpstr>Adaptive Sampling</vt:lpstr>
      <vt:lpstr>Adaptive Sampling</vt:lpstr>
      <vt:lpstr>Adaptive Sampling</vt:lpstr>
      <vt:lpstr>Adaptive Sampling</vt:lpstr>
      <vt:lpstr>Adaptive Sampling</vt:lpstr>
      <vt:lpstr>Adaptive Sampling</vt:lpstr>
      <vt:lpstr>Adaptive Sampling</vt:lpstr>
      <vt:lpstr>Adaptive Sampling</vt:lpstr>
      <vt:lpstr>RESULTS</vt:lpstr>
      <vt:lpstr>COMBINING EVERYTHING – NAIIVE RAYMARCH</vt:lpstr>
      <vt:lpstr>COMBINING EVERYTHING – FORWARD PINNING</vt:lpstr>
      <vt:lpstr>COMBINING EVERYTHING – FULL PINNING</vt:lpstr>
      <vt:lpstr>Summary</vt:lpstr>
      <vt:lpstr>References</vt:lpstr>
      <vt:lpstr>ACKNOWLEDGEMENTS</vt:lpstr>
      <vt:lpstr>Resources</vt:lpstr>
      <vt:lpstr>THANKS!</vt:lpstr>
      <vt:lpstr>Dynamic layout curvature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Sampling Methods for Real-time Volume Rendering</dc:title>
  <dc:creator>thecowhunter@gmail.com</dc:creator>
  <cp:lastModifiedBy>thecowhunter@gmail.com</cp:lastModifiedBy>
  <cp:revision>214</cp:revision>
  <dcterms:created xsi:type="dcterms:W3CDTF">2015-03-23T08:12:30Z</dcterms:created>
  <dcterms:modified xsi:type="dcterms:W3CDTF">2015-08-14T17:18:36Z</dcterms:modified>
</cp:coreProperties>
</file>