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.xml" ContentType="application/vnd.openxmlformats-officedocument.drawingml.chart+xml"/>
  <Override PartName="/ppt/notesSlides/notesSlide23.xml" ContentType="application/vnd.openxmlformats-officedocument.presentationml.notesSlide+xml"/>
  <Override PartName="/ppt/charts/chart2.xml" ContentType="application/vnd.openxmlformats-officedocument.drawingml.chart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54"/>
  </p:notesMasterIdLst>
  <p:sldIdLst>
    <p:sldId id="256" r:id="rId2"/>
    <p:sldId id="324" r:id="rId3"/>
    <p:sldId id="325" r:id="rId4"/>
    <p:sldId id="257" r:id="rId5"/>
    <p:sldId id="259" r:id="rId6"/>
    <p:sldId id="287" r:id="rId7"/>
    <p:sldId id="286" r:id="rId8"/>
    <p:sldId id="295" r:id="rId9"/>
    <p:sldId id="278" r:id="rId10"/>
    <p:sldId id="298" r:id="rId11"/>
    <p:sldId id="277" r:id="rId12"/>
    <p:sldId id="330" r:id="rId13"/>
    <p:sldId id="263" r:id="rId14"/>
    <p:sldId id="280" r:id="rId15"/>
    <p:sldId id="299" r:id="rId16"/>
    <p:sldId id="310" r:id="rId17"/>
    <p:sldId id="331" r:id="rId18"/>
    <p:sldId id="269" r:id="rId19"/>
    <p:sldId id="312" r:id="rId20"/>
    <p:sldId id="270" r:id="rId21"/>
    <p:sldId id="322" r:id="rId22"/>
    <p:sldId id="327" r:id="rId23"/>
    <p:sldId id="328" r:id="rId24"/>
    <p:sldId id="340" r:id="rId25"/>
    <p:sldId id="341" r:id="rId26"/>
    <p:sldId id="339" r:id="rId27"/>
    <p:sldId id="314" r:id="rId28"/>
    <p:sldId id="337" r:id="rId29"/>
    <p:sldId id="329" r:id="rId30"/>
    <p:sldId id="320" r:id="rId31"/>
    <p:sldId id="321" r:id="rId32"/>
    <p:sldId id="332" r:id="rId33"/>
    <p:sldId id="266" r:id="rId34"/>
    <p:sldId id="267" r:id="rId35"/>
    <p:sldId id="304" r:id="rId36"/>
    <p:sldId id="315" r:id="rId37"/>
    <p:sldId id="316" r:id="rId38"/>
    <p:sldId id="333" r:id="rId39"/>
    <p:sldId id="296" r:id="rId40"/>
    <p:sldId id="317" r:id="rId41"/>
    <p:sldId id="318" r:id="rId42"/>
    <p:sldId id="326" r:id="rId43"/>
    <p:sldId id="292" r:id="rId44"/>
    <p:sldId id="276" r:id="rId45"/>
    <p:sldId id="282" r:id="rId46"/>
    <p:sldId id="338" r:id="rId47"/>
    <p:sldId id="334" r:id="rId48"/>
    <p:sldId id="335" r:id="rId49"/>
    <p:sldId id="342" r:id="rId50"/>
    <p:sldId id="289" r:id="rId51"/>
    <p:sldId id="290" r:id="rId52"/>
    <p:sldId id="336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83" autoAdjust="0"/>
    <p:restoredTop sz="80692" autoAdjust="0"/>
  </p:normalViewPr>
  <p:slideViewPr>
    <p:cSldViewPr snapToGrid="0">
      <p:cViewPr varScale="1">
        <p:scale>
          <a:sx n="73" d="100"/>
          <a:sy n="73" d="100"/>
        </p:scale>
        <p:origin x="-1194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Grid Scale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Sheet1!$B$5</c:f>
              <c:strCache>
                <c:ptCount val="1"/>
                <c:pt idx="0">
                  <c:v>scale</c:v>
                </c:pt>
              </c:strCache>
            </c:strRef>
          </c:tx>
          <c:spPr>
            <a:ln w="28575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Sheet1!$B$6:$B$110</c:f>
              <c:numCache>
                <c:formatCode>General</c:formatCode>
                <c:ptCount val="105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8.9000000000000092</c:v>
                </c:pt>
                <c:pt idx="90">
                  <c:v>9</c:v>
                </c:pt>
                <c:pt idx="91">
                  <c:v>9.1</c:v>
                </c:pt>
                <c:pt idx="92">
                  <c:v>9.2000000000000099</c:v>
                </c:pt>
                <c:pt idx="93">
                  <c:v>9.3000000000000096</c:v>
                </c:pt>
                <c:pt idx="94">
                  <c:v>9.4000000000000092</c:v>
                </c:pt>
                <c:pt idx="95">
                  <c:v>9.5</c:v>
                </c:pt>
                <c:pt idx="96">
                  <c:v>9.6000000000000103</c:v>
                </c:pt>
                <c:pt idx="97">
                  <c:v>9.7000000000000099</c:v>
                </c:pt>
                <c:pt idx="98">
                  <c:v>9.8000000000000096</c:v>
                </c:pt>
                <c:pt idx="99">
                  <c:v>9.9000000000000092</c:v>
                </c:pt>
                <c:pt idx="100">
                  <c:v>10</c:v>
                </c:pt>
                <c:pt idx="101">
                  <c:v>10.1</c:v>
                </c:pt>
                <c:pt idx="102">
                  <c:v>10.199999999999999</c:v>
                </c:pt>
                <c:pt idx="103">
                  <c:v>10.3</c:v>
                </c:pt>
                <c:pt idx="104">
                  <c:v>10.4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Sheet1!$C$5</c:f>
              <c:strCache>
                <c:ptCount val="1"/>
                <c:pt idx="0">
                  <c:v>scale linear steps</c:v>
                </c:pt>
              </c:strCache>
            </c:strRef>
          </c:tx>
          <c:spPr>
            <a:ln w="28575" cap="rnd">
              <a:solidFill>
                <a:schemeClr val="bg2">
                  <a:lumMod val="9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Sheet1!$C$6:$C$110</c:f>
              <c:numCache>
                <c:formatCode>General</c:formatCode>
                <c:ptCount val="10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2</c:v>
                </c:pt>
                <c:pt idx="21">
                  <c:v>2</c:v>
                </c:pt>
                <c:pt idx="22">
                  <c:v>2</c:v>
                </c:pt>
                <c:pt idx="23">
                  <c:v>2</c:v>
                </c:pt>
                <c:pt idx="24">
                  <c:v>2</c:v>
                </c:pt>
                <c:pt idx="25">
                  <c:v>2</c:v>
                </c:pt>
                <c:pt idx="26">
                  <c:v>2</c:v>
                </c:pt>
                <c:pt idx="27">
                  <c:v>2</c:v>
                </c:pt>
                <c:pt idx="28">
                  <c:v>2</c:v>
                </c:pt>
                <c:pt idx="29">
                  <c:v>2</c:v>
                </c:pt>
                <c:pt idx="30">
                  <c:v>3</c:v>
                </c:pt>
                <c:pt idx="31">
                  <c:v>3</c:v>
                </c:pt>
                <c:pt idx="32">
                  <c:v>3</c:v>
                </c:pt>
                <c:pt idx="33">
                  <c:v>3</c:v>
                </c:pt>
                <c:pt idx="34">
                  <c:v>3</c:v>
                </c:pt>
                <c:pt idx="35">
                  <c:v>3</c:v>
                </c:pt>
                <c:pt idx="36">
                  <c:v>3</c:v>
                </c:pt>
                <c:pt idx="37">
                  <c:v>3</c:v>
                </c:pt>
                <c:pt idx="38">
                  <c:v>3</c:v>
                </c:pt>
                <c:pt idx="39">
                  <c:v>3</c:v>
                </c:pt>
                <c:pt idx="40">
                  <c:v>4</c:v>
                </c:pt>
                <c:pt idx="41">
                  <c:v>4</c:v>
                </c:pt>
                <c:pt idx="42">
                  <c:v>4</c:v>
                </c:pt>
                <c:pt idx="43">
                  <c:v>4</c:v>
                </c:pt>
                <c:pt idx="44">
                  <c:v>4</c:v>
                </c:pt>
                <c:pt idx="45">
                  <c:v>4</c:v>
                </c:pt>
                <c:pt idx="46">
                  <c:v>4</c:v>
                </c:pt>
                <c:pt idx="47">
                  <c:v>4</c:v>
                </c:pt>
                <c:pt idx="48">
                  <c:v>4</c:v>
                </c:pt>
                <c:pt idx="49">
                  <c:v>4</c:v>
                </c:pt>
                <c:pt idx="50">
                  <c:v>5</c:v>
                </c:pt>
                <c:pt idx="51">
                  <c:v>5</c:v>
                </c:pt>
                <c:pt idx="52">
                  <c:v>5</c:v>
                </c:pt>
                <c:pt idx="53">
                  <c:v>5</c:v>
                </c:pt>
                <c:pt idx="54">
                  <c:v>5</c:v>
                </c:pt>
                <c:pt idx="55">
                  <c:v>5</c:v>
                </c:pt>
                <c:pt idx="56">
                  <c:v>5</c:v>
                </c:pt>
                <c:pt idx="57">
                  <c:v>5</c:v>
                </c:pt>
                <c:pt idx="58">
                  <c:v>5</c:v>
                </c:pt>
                <c:pt idx="59">
                  <c:v>5</c:v>
                </c:pt>
                <c:pt idx="60">
                  <c:v>6</c:v>
                </c:pt>
                <c:pt idx="61">
                  <c:v>6</c:v>
                </c:pt>
                <c:pt idx="62">
                  <c:v>6</c:v>
                </c:pt>
                <c:pt idx="63">
                  <c:v>6</c:v>
                </c:pt>
                <c:pt idx="64">
                  <c:v>6</c:v>
                </c:pt>
                <c:pt idx="65">
                  <c:v>6</c:v>
                </c:pt>
                <c:pt idx="66">
                  <c:v>6</c:v>
                </c:pt>
                <c:pt idx="67">
                  <c:v>6</c:v>
                </c:pt>
                <c:pt idx="68">
                  <c:v>6</c:v>
                </c:pt>
                <c:pt idx="69">
                  <c:v>6</c:v>
                </c:pt>
                <c:pt idx="70">
                  <c:v>7</c:v>
                </c:pt>
                <c:pt idx="71">
                  <c:v>7</c:v>
                </c:pt>
                <c:pt idx="72">
                  <c:v>7</c:v>
                </c:pt>
                <c:pt idx="73">
                  <c:v>7</c:v>
                </c:pt>
                <c:pt idx="74">
                  <c:v>7</c:v>
                </c:pt>
                <c:pt idx="75">
                  <c:v>7</c:v>
                </c:pt>
                <c:pt idx="76">
                  <c:v>7</c:v>
                </c:pt>
                <c:pt idx="77">
                  <c:v>7</c:v>
                </c:pt>
                <c:pt idx="78">
                  <c:v>7</c:v>
                </c:pt>
                <c:pt idx="79">
                  <c:v>7</c:v>
                </c:pt>
                <c:pt idx="80">
                  <c:v>8</c:v>
                </c:pt>
                <c:pt idx="81">
                  <c:v>8</c:v>
                </c:pt>
                <c:pt idx="82">
                  <c:v>8</c:v>
                </c:pt>
                <c:pt idx="83">
                  <c:v>8</c:v>
                </c:pt>
                <c:pt idx="84">
                  <c:v>8</c:v>
                </c:pt>
                <c:pt idx="85">
                  <c:v>8</c:v>
                </c:pt>
                <c:pt idx="86">
                  <c:v>8</c:v>
                </c:pt>
                <c:pt idx="87">
                  <c:v>8</c:v>
                </c:pt>
                <c:pt idx="88">
                  <c:v>8</c:v>
                </c:pt>
                <c:pt idx="89">
                  <c:v>8</c:v>
                </c:pt>
                <c:pt idx="90">
                  <c:v>9</c:v>
                </c:pt>
                <c:pt idx="91">
                  <c:v>9</c:v>
                </c:pt>
                <c:pt idx="92">
                  <c:v>9</c:v>
                </c:pt>
                <c:pt idx="93">
                  <c:v>9</c:v>
                </c:pt>
                <c:pt idx="94">
                  <c:v>9</c:v>
                </c:pt>
                <c:pt idx="95">
                  <c:v>9</c:v>
                </c:pt>
                <c:pt idx="96">
                  <c:v>9</c:v>
                </c:pt>
                <c:pt idx="97">
                  <c:v>9</c:v>
                </c:pt>
                <c:pt idx="98">
                  <c:v>9</c:v>
                </c:pt>
                <c:pt idx="99">
                  <c:v>9</c:v>
                </c:pt>
                <c:pt idx="100">
                  <c:v>10</c:v>
                </c:pt>
                <c:pt idx="101">
                  <c:v>10</c:v>
                </c:pt>
                <c:pt idx="102">
                  <c:v>10</c:v>
                </c:pt>
                <c:pt idx="103">
                  <c:v>10</c:v>
                </c:pt>
                <c:pt idx="104">
                  <c:v>10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3743872"/>
        <c:axId val="63745408"/>
      </c:lineChart>
      <c:catAx>
        <c:axId val="63743872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745408"/>
        <c:crosses val="autoZero"/>
        <c:auto val="1"/>
        <c:lblAlgn val="ctr"/>
        <c:lblOffset val="100"/>
        <c:noMultiLvlLbl val="0"/>
      </c:catAx>
      <c:valAx>
        <c:axId val="63745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7438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12700">
      <a:solidFill>
        <a:schemeClr val="tx1">
          <a:lumMod val="65000"/>
          <a:lumOff val="35000"/>
        </a:schemeClr>
      </a:solidFill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Grid Scale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Sheet1!$B$5</c:f>
              <c:strCache>
                <c:ptCount val="1"/>
                <c:pt idx="0">
                  <c:v>scale</c:v>
                </c:pt>
              </c:strCache>
            </c:strRef>
          </c:tx>
          <c:spPr>
            <a:ln w="28575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Sheet1!$B$6:$B$110</c:f>
              <c:numCache>
                <c:formatCode>General</c:formatCode>
                <c:ptCount val="105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8.9000000000000092</c:v>
                </c:pt>
                <c:pt idx="90">
                  <c:v>9</c:v>
                </c:pt>
                <c:pt idx="91">
                  <c:v>9.1</c:v>
                </c:pt>
                <c:pt idx="92">
                  <c:v>9.2000000000000099</c:v>
                </c:pt>
                <c:pt idx="93">
                  <c:v>9.3000000000000096</c:v>
                </c:pt>
                <c:pt idx="94">
                  <c:v>9.4000000000000092</c:v>
                </c:pt>
                <c:pt idx="95">
                  <c:v>9.5</c:v>
                </c:pt>
                <c:pt idx="96">
                  <c:v>9.6000000000000103</c:v>
                </c:pt>
                <c:pt idx="97">
                  <c:v>9.7000000000000099</c:v>
                </c:pt>
                <c:pt idx="98">
                  <c:v>9.8000000000000096</c:v>
                </c:pt>
                <c:pt idx="99">
                  <c:v>9.9000000000000092</c:v>
                </c:pt>
                <c:pt idx="100">
                  <c:v>10</c:v>
                </c:pt>
                <c:pt idx="101">
                  <c:v>10.1</c:v>
                </c:pt>
                <c:pt idx="102">
                  <c:v>10.199999999999999</c:v>
                </c:pt>
                <c:pt idx="103">
                  <c:v>10.3</c:v>
                </c:pt>
                <c:pt idx="104">
                  <c:v>10.4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Sheet1!$C$5</c:f>
              <c:strCache>
                <c:ptCount val="1"/>
                <c:pt idx="0">
                  <c:v>scale linear steps</c:v>
                </c:pt>
              </c:strCache>
            </c:strRef>
          </c:tx>
          <c:spPr>
            <a:ln w="28575" cap="rnd">
              <a:solidFill>
                <a:schemeClr val="bg2">
                  <a:lumMod val="9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Sheet1!$C$6:$C$110</c:f>
              <c:numCache>
                <c:formatCode>General</c:formatCode>
                <c:ptCount val="10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2</c:v>
                </c:pt>
                <c:pt idx="21">
                  <c:v>2</c:v>
                </c:pt>
                <c:pt idx="22">
                  <c:v>2</c:v>
                </c:pt>
                <c:pt idx="23">
                  <c:v>2</c:v>
                </c:pt>
                <c:pt idx="24">
                  <c:v>2</c:v>
                </c:pt>
                <c:pt idx="25">
                  <c:v>2</c:v>
                </c:pt>
                <c:pt idx="26">
                  <c:v>2</c:v>
                </c:pt>
                <c:pt idx="27">
                  <c:v>2</c:v>
                </c:pt>
                <c:pt idx="28">
                  <c:v>2</c:v>
                </c:pt>
                <c:pt idx="29">
                  <c:v>2</c:v>
                </c:pt>
                <c:pt idx="30">
                  <c:v>3</c:v>
                </c:pt>
                <c:pt idx="31">
                  <c:v>3</c:v>
                </c:pt>
                <c:pt idx="32">
                  <c:v>3</c:v>
                </c:pt>
                <c:pt idx="33">
                  <c:v>3</c:v>
                </c:pt>
                <c:pt idx="34">
                  <c:v>3</c:v>
                </c:pt>
                <c:pt idx="35">
                  <c:v>3</c:v>
                </c:pt>
                <c:pt idx="36">
                  <c:v>3</c:v>
                </c:pt>
                <c:pt idx="37">
                  <c:v>3</c:v>
                </c:pt>
                <c:pt idx="38">
                  <c:v>3</c:v>
                </c:pt>
                <c:pt idx="39">
                  <c:v>3</c:v>
                </c:pt>
                <c:pt idx="40">
                  <c:v>4</c:v>
                </c:pt>
                <c:pt idx="41">
                  <c:v>4</c:v>
                </c:pt>
                <c:pt idx="42">
                  <c:v>4</c:v>
                </c:pt>
                <c:pt idx="43">
                  <c:v>4</c:v>
                </c:pt>
                <c:pt idx="44">
                  <c:v>4</c:v>
                </c:pt>
                <c:pt idx="45">
                  <c:v>4</c:v>
                </c:pt>
                <c:pt idx="46">
                  <c:v>4</c:v>
                </c:pt>
                <c:pt idx="47">
                  <c:v>4</c:v>
                </c:pt>
                <c:pt idx="48">
                  <c:v>4</c:v>
                </c:pt>
                <c:pt idx="49">
                  <c:v>4</c:v>
                </c:pt>
                <c:pt idx="50">
                  <c:v>5</c:v>
                </c:pt>
                <c:pt idx="51">
                  <c:v>5</c:v>
                </c:pt>
                <c:pt idx="52">
                  <c:v>5</c:v>
                </c:pt>
                <c:pt idx="53">
                  <c:v>5</c:v>
                </c:pt>
                <c:pt idx="54">
                  <c:v>5</c:v>
                </c:pt>
                <c:pt idx="55">
                  <c:v>5</c:v>
                </c:pt>
                <c:pt idx="56">
                  <c:v>5</c:v>
                </c:pt>
                <c:pt idx="57">
                  <c:v>5</c:v>
                </c:pt>
                <c:pt idx="58">
                  <c:v>5</c:v>
                </c:pt>
                <c:pt idx="59">
                  <c:v>5</c:v>
                </c:pt>
                <c:pt idx="60">
                  <c:v>6</c:v>
                </c:pt>
                <c:pt idx="61">
                  <c:v>6</c:v>
                </c:pt>
                <c:pt idx="62">
                  <c:v>6</c:v>
                </c:pt>
                <c:pt idx="63">
                  <c:v>6</c:v>
                </c:pt>
                <c:pt idx="64">
                  <c:v>6</c:v>
                </c:pt>
                <c:pt idx="65">
                  <c:v>6</c:v>
                </c:pt>
                <c:pt idx="66">
                  <c:v>6</c:v>
                </c:pt>
                <c:pt idx="67">
                  <c:v>6</c:v>
                </c:pt>
                <c:pt idx="68">
                  <c:v>6</c:v>
                </c:pt>
                <c:pt idx="69">
                  <c:v>6</c:v>
                </c:pt>
                <c:pt idx="70">
                  <c:v>7</c:v>
                </c:pt>
                <c:pt idx="71">
                  <c:v>7</c:v>
                </c:pt>
                <c:pt idx="72">
                  <c:v>7</c:v>
                </c:pt>
                <c:pt idx="73">
                  <c:v>7</c:v>
                </c:pt>
                <c:pt idx="74">
                  <c:v>7</c:v>
                </c:pt>
                <c:pt idx="75">
                  <c:v>7</c:v>
                </c:pt>
                <c:pt idx="76">
                  <c:v>7</c:v>
                </c:pt>
                <c:pt idx="77">
                  <c:v>7</c:v>
                </c:pt>
                <c:pt idx="78">
                  <c:v>7</c:v>
                </c:pt>
                <c:pt idx="79">
                  <c:v>7</c:v>
                </c:pt>
                <c:pt idx="80">
                  <c:v>8</c:v>
                </c:pt>
                <c:pt idx="81">
                  <c:v>8</c:v>
                </c:pt>
                <c:pt idx="82">
                  <c:v>8</c:v>
                </c:pt>
                <c:pt idx="83">
                  <c:v>8</c:v>
                </c:pt>
                <c:pt idx="84">
                  <c:v>8</c:v>
                </c:pt>
                <c:pt idx="85">
                  <c:v>8</c:v>
                </c:pt>
                <c:pt idx="86">
                  <c:v>8</c:v>
                </c:pt>
                <c:pt idx="87">
                  <c:v>8</c:v>
                </c:pt>
                <c:pt idx="88">
                  <c:v>8</c:v>
                </c:pt>
                <c:pt idx="89">
                  <c:v>8</c:v>
                </c:pt>
                <c:pt idx="90">
                  <c:v>9</c:v>
                </c:pt>
                <c:pt idx="91">
                  <c:v>9</c:v>
                </c:pt>
                <c:pt idx="92">
                  <c:v>9</c:v>
                </c:pt>
                <c:pt idx="93">
                  <c:v>9</c:v>
                </c:pt>
                <c:pt idx="94">
                  <c:v>9</c:v>
                </c:pt>
                <c:pt idx="95">
                  <c:v>9</c:v>
                </c:pt>
                <c:pt idx="96">
                  <c:v>9</c:v>
                </c:pt>
                <c:pt idx="97">
                  <c:v>9</c:v>
                </c:pt>
                <c:pt idx="98">
                  <c:v>9</c:v>
                </c:pt>
                <c:pt idx="99">
                  <c:v>9</c:v>
                </c:pt>
                <c:pt idx="100">
                  <c:v>10</c:v>
                </c:pt>
                <c:pt idx="101">
                  <c:v>10</c:v>
                </c:pt>
                <c:pt idx="102">
                  <c:v>10</c:v>
                </c:pt>
                <c:pt idx="103">
                  <c:v>10</c:v>
                </c:pt>
                <c:pt idx="104">
                  <c:v>10</c:v>
                </c:pt>
              </c:numCache>
            </c:numRef>
          </c:val>
          <c:smooth val="0"/>
        </c:ser>
        <c:ser>
          <c:idx val="3"/>
          <c:order val="2"/>
          <c:tx>
            <c:strRef>
              <c:f>Sheet1!$D$5</c:f>
              <c:strCache>
                <c:ptCount val="1"/>
                <c:pt idx="0">
                  <c:v>scale log steps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val>
            <c:numRef>
              <c:f>Sheet1!$D$6:$D$110</c:f>
              <c:numCache>
                <c:formatCode>General</c:formatCode>
                <c:ptCount val="10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1</c:v>
                </c:pt>
                <c:pt idx="35">
                  <c:v>1</c:v>
                </c:pt>
                <c:pt idx="36">
                  <c:v>1</c:v>
                </c:pt>
                <c:pt idx="37">
                  <c:v>2</c:v>
                </c:pt>
                <c:pt idx="38">
                  <c:v>2</c:v>
                </c:pt>
                <c:pt idx="39">
                  <c:v>2</c:v>
                </c:pt>
                <c:pt idx="40">
                  <c:v>2</c:v>
                </c:pt>
                <c:pt idx="41">
                  <c:v>2</c:v>
                </c:pt>
                <c:pt idx="42">
                  <c:v>2</c:v>
                </c:pt>
                <c:pt idx="43">
                  <c:v>2</c:v>
                </c:pt>
                <c:pt idx="44">
                  <c:v>2</c:v>
                </c:pt>
                <c:pt idx="45">
                  <c:v>2</c:v>
                </c:pt>
                <c:pt idx="46">
                  <c:v>2</c:v>
                </c:pt>
                <c:pt idx="47">
                  <c:v>2</c:v>
                </c:pt>
                <c:pt idx="48">
                  <c:v>2</c:v>
                </c:pt>
                <c:pt idx="49">
                  <c:v>2</c:v>
                </c:pt>
                <c:pt idx="50">
                  <c:v>2</c:v>
                </c:pt>
                <c:pt idx="51">
                  <c:v>2</c:v>
                </c:pt>
                <c:pt idx="52">
                  <c:v>2</c:v>
                </c:pt>
                <c:pt idx="53">
                  <c:v>2</c:v>
                </c:pt>
                <c:pt idx="54">
                  <c:v>2</c:v>
                </c:pt>
                <c:pt idx="55">
                  <c:v>2</c:v>
                </c:pt>
                <c:pt idx="56">
                  <c:v>2</c:v>
                </c:pt>
                <c:pt idx="57">
                  <c:v>2</c:v>
                </c:pt>
                <c:pt idx="58">
                  <c:v>2</c:v>
                </c:pt>
                <c:pt idx="59">
                  <c:v>2</c:v>
                </c:pt>
                <c:pt idx="60">
                  <c:v>2</c:v>
                </c:pt>
                <c:pt idx="61">
                  <c:v>2</c:v>
                </c:pt>
                <c:pt idx="62">
                  <c:v>2</c:v>
                </c:pt>
                <c:pt idx="63">
                  <c:v>2</c:v>
                </c:pt>
                <c:pt idx="64">
                  <c:v>2</c:v>
                </c:pt>
                <c:pt idx="65">
                  <c:v>2</c:v>
                </c:pt>
                <c:pt idx="66">
                  <c:v>2</c:v>
                </c:pt>
                <c:pt idx="67">
                  <c:v>2</c:v>
                </c:pt>
                <c:pt idx="68">
                  <c:v>2</c:v>
                </c:pt>
                <c:pt idx="69">
                  <c:v>2</c:v>
                </c:pt>
                <c:pt idx="70">
                  <c:v>2</c:v>
                </c:pt>
                <c:pt idx="71">
                  <c:v>2</c:v>
                </c:pt>
                <c:pt idx="72">
                  <c:v>2</c:v>
                </c:pt>
                <c:pt idx="73">
                  <c:v>2</c:v>
                </c:pt>
                <c:pt idx="74">
                  <c:v>2</c:v>
                </c:pt>
                <c:pt idx="75">
                  <c:v>2</c:v>
                </c:pt>
                <c:pt idx="76">
                  <c:v>2</c:v>
                </c:pt>
                <c:pt idx="77">
                  <c:v>2</c:v>
                </c:pt>
                <c:pt idx="78">
                  <c:v>2</c:v>
                </c:pt>
                <c:pt idx="79">
                  <c:v>2</c:v>
                </c:pt>
                <c:pt idx="80">
                  <c:v>2</c:v>
                </c:pt>
                <c:pt idx="81">
                  <c:v>2</c:v>
                </c:pt>
                <c:pt idx="82">
                  <c:v>2</c:v>
                </c:pt>
                <c:pt idx="83">
                  <c:v>2</c:v>
                </c:pt>
                <c:pt idx="84">
                  <c:v>2</c:v>
                </c:pt>
                <c:pt idx="85">
                  <c:v>2</c:v>
                </c:pt>
                <c:pt idx="86">
                  <c:v>2</c:v>
                </c:pt>
                <c:pt idx="87">
                  <c:v>2</c:v>
                </c:pt>
                <c:pt idx="88">
                  <c:v>2</c:v>
                </c:pt>
                <c:pt idx="89">
                  <c:v>2</c:v>
                </c:pt>
                <c:pt idx="90">
                  <c:v>3</c:v>
                </c:pt>
                <c:pt idx="91">
                  <c:v>3</c:v>
                </c:pt>
                <c:pt idx="92">
                  <c:v>3</c:v>
                </c:pt>
                <c:pt idx="93">
                  <c:v>3</c:v>
                </c:pt>
                <c:pt idx="94">
                  <c:v>3</c:v>
                </c:pt>
                <c:pt idx="95">
                  <c:v>3</c:v>
                </c:pt>
                <c:pt idx="96">
                  <c:v>3</c:v>
                </c:pt>
                <c:pt idx="97">
                  <c:v>3</c:v>
                </c:pt>
                <c:pt idx="98">
                  <c:v>3</c:v>
                </c:pt>
                <c:pt idx="99">
                  <c:v>3</c:v>
                </c:pt>
                <c:pt idx="100">
                  <c:v>3</c:v>
                </c:pt>
                <c:pt idx="101">
                  <c:v>3</c:v>
                </c:pt>
                <c:pt idx="102">
                  <c:v>3</c:v>
                </c:pt>
                <c:pt idx="103">
                  <c:v>3</c:v>
                </c:pt>
                <c:pt idx="104">
                  <c:v>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4052608"/>
        <c:axId val="64087168"/>
      </c:lineChart>
      <c:catAx>
        <c:axId val="6405260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87168"/>
        <c:crosses val="autoZero"/>
        <c:auto val="1"/>
        <c:lblAlgn val="ctr"/>
        <c:lblOffset val="100"/>
        <c:noMultiLvlLbl val="0"/>
      </c:catAx>
      <c:valAx>
        <c:axId val="64087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52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12700">
      <a:solidFill>
        <a:schemeClr val="tx1">
          <a:lumMod val="65000"/>
          <a:lumOff val="35000"/>
        </a:schemeClr>
      </a:solidFill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36E92D-F69F-48CA-B741-9BEAE4A44D86}" type="datetimeFigureOut">
              <a:rPr lang="en-US" smtClean="0"/>
              <a:t>8/17/2015</a:t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B53429-8932-44F2-AE37-982D639E8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780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smtClean="0"/>
              <a:t>Hello! This talk outlines a procedural sparkle effect I developed for a recent game in collaboration with my colleague </a:t>
            </a:r>
            <a:r>
              <a:rPr lang="en-GB" baseline="0" dirty="0" err="1" smtClean="0"/>
              <a:t>Beibei</a:t>
            </a:r>
            <a:r>
              <a:rPr lang="en-GB" baseline="0" dirty="0" smtClean="0"/>
              <a:t> Wang.</a:t>
            </a:r>
          </a:p>
          <a:p>
            <a:endParaRPr lang="en-GB" baseline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53429-8932-44F2-AE37-982D639E825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0723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We can see the problem with the background sparkles</a:t>
            </a:r>
            <a:r>
              <a:rPr lang="en-GB" baseline="0" dirty="0" smtClean="0"/>
              <a:t> best under motion, where we can see them aliasing and flashing. Although it does look sparkly, its too sparkly, we don’t want to have a single sparkle flashing on and off. We want explicit control over how sparkly our sparkles are </a:t>
            </a:r>
            <a:r>
              <a:rPr lang="en-GB" baseline="0" dirty="0" smtClean="0">
                <a:sym typeface="Wingdings" panose="05000000000000000000" pitchFamily="2" charset="2"/>
              </a:rPr>
              <a:t></a:t>
            </a:r>
            <a:r>
              <a:rPr lang="en-GB" baseline="0" dirty="0" smtClean="0"/>
              <a:t>.</a:t>
            </a:r>
          </a:p>
          <a:p>
            <a:endParaRPr lang="en-GB" dirty="0" smtClean="0"/>
          </a:p>
          <a:p>
            <a:r>
              <a:rPr lang="en-GB" baseline="0" dirty="0" smtClean="0">
                <a:sym typeface="Wingdings" panose="05000000000000000000" pitchFamily="2" charset="2"/>
              </a:rPr>
              <a:t>And don’t worry that’s the most times I’m going to say the word sparkle in one slide.</a:t>
            </a:r>
          </a:p>
          <a:p>
            <a:endParaRPr lang="en-GB" baseline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53429-8932-44F2-AE37-982D639E825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1792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So we</a:t>
            </a:r>
            <a:r>
              <a:rPr lang="en-GB" baseline="0" dirty="0" smtClean="0"/>
              <a:t> are going to address these issues one by one</a:t>
            </a:r>
            <a:endParaRPr lang="en-GB" dirty="0" smtClean="0"/>
          </a:p>
          <a:p>
            <a:endParaRPr lang="en-GB" dirty="0" smtClean="0"/>
          </a:p>
          <a:p>
            <a:endParaRPr lang="en-US" baseline="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53429-8932-44F2-AE37-982D639E825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3387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Starting with the sparkle shape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53429-8932-44F2-AE37-982D639E825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3387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So this is what the sparkle shape looks like. It has sharp, pointy features and can produce odd shapes. Its hard to control aliasing for these, especially </a:t>
            </a:r>
            <a:r>
              <a:rPr lang="en-US" baseline="0" dirty="0" err="1" smtClean="0"/>
              <a:t>wben</a:t>
            </a:r>
            <a:r>
              <a:rPr lang="en-US" baseline="0" dirty="0" smtClean="0"/>
              <a:t> scaled down</a:t>
            </a:r>
          </a:p>
          <a:p>
            <a:endParaRPr lang="en-US" baseline="0" dirty="0" smtClean="0"/>
          </a:p>
          <a:p>
            <a:r>
              <a:rPr lang="en-US" baseline="0" dirty="0" smtClean="0"/>
              <a:t>See </a:t>
            </a:r>
            <a:r>
              <a:rPr lang="en-US" baseline="0" dirty="0" err="1" smtClean="0"/>
              <a:t>shader</a:t>
            </a:r>
            <a:r>
              <a:rPr lang="en-US" baseline="0" dirty="0" smtClean="0"/>
              <a:t> here for details: https://www.shadertoy.com/view/llsSW8</a:t>
            </a:r>
          </a:p>
          <a:p>
            <a:endParaRPr lang="en-US" baseline="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53429-8932-44F2-AE37-982D639E825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8814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Solution – simply make round – scaled</a:t>
            </a:r>
            <a:r>
              <a:rPr lang="en-GB" baseline="0" dirty="0" smtClean="0"/>
              <a:t> square distance from sparkle </a:t>
            </a:r>
            <a:r>
              <a:rPr lang="en-GB" baseline="0" dirty="0" err="1" smtClean="0"/>
              <a:t>center</a:t>
            </a:r>
            <a:endParaRPr lang="en-GB" dirty="0" smtClean="0"/>
          </a:p>
          <a:p>
            <a:r>
              <a:rPr lang="en-GB" dirty="0" smtClean="0"/>
              <a:t>Simple to implement, graceful when scaled down.</a:t>
            </a:r>
          </a:p>
          <a:p>
            <a:endParaRPr lang="en-GB" dirty="0" smtClean="0"/>
          </a:p>
          <a:p>
            <a:r>
              <a:rPr lang="en-GB" dirty="0" smtClean="0"/>
              <a:t>See </a:t>
            </a:r>
            <a:r>
              <a:rPr lang="en-GB" dirty="0" err="1" smtClean="0"/>
              <a:t>shader</a:t>
            </a:r>
            <a:r>
              <a:rPr lang="en-GB" dirty="0" smtClean="0"/>
              <a:t> here for details: https://www.shadertoy.com/view/llsSW8</a:t>
            </a:r>
          </a:p>
          <a:p>
            <a:endParaRPr lang="en-GB" dirty="0" smtClean="0"/>
          </a:p>
          <a:p>
            <a:r>
              <a:rPr lang="en-GB" dirty="0" smtClean="0"/>
              <a:t>(note that we original</a:t>
            </a:r>
            <a:r>
              <a:rPr lang="en-GB" baseline="0" dirty="0" smtClean="0"/>
              <a:t> planned to use something smoother such as a radial smooth step but this seems to work well 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53429-8932-44F2-AE37-982D639E825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3552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smtClean="0"/>
              <a:t>Original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53429-8932-44F2-AE37-982D639E825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8219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smtClean="0"/>
              <a:t>Round. Much more regular shapes. There is still some distortion, we’ll look more at this later.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53429-8932-44F2-AE37-982D639E825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8219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Next we’re going to look at expanding the distance range that the effect works over.</a:t>
            </a:r>
          </a:p>
          <a:p>
            <a:endParaRPr lang="en-US" baseline="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53429-8932-44F2-AE37-982D639E825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3387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First problem is that the size of the sparkles are in world space and are only appropriate in a narrow depth range.</a:t>
            </a:r>
          </a:p>
          <a:p>
            <a:r>
              <a:rPr lang="en-GB" dirty="0" smtClean="0"/>
              <a:t>The obvious fix</a:t>
            </a:r>
            <a:r>
              <a:rPr lang="en-GB" baseline="0" dirty="0" smtClean="0"/>
              <a:t> is to multiply by Z to compensate for perspective.</a:t>
            </a:r>
            <a:endParaRPr lang="en-GB" dirty="0" smtClean="0"/>
          </a:p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53429-8932-44F2-AE37-982D639E825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8505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smtClean="0"/>
              <a:t>When we do this we run into another problem – the sparkles quickly outgrow the grid. The grid itself is not suitable in the distance.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53429-8932-44F2-AE37-982D639E825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821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This is what</a:t>
            </a:r>
            <a:r>
              <a:rPr lang="en-GB" baseline="0" dirty="0" smtClean="0"/>
              <a:t> the result looked like. Note we’ve artificially scaled up the size of the sparkles to make them more visible for this presentation.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53429-8932-44F2-AE37-982D639E825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4042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So we could blend multiple grids,</a:t>
            </a:r>
            <a:r>
              <a:rPr lang="en-GB" baseline="0" dirty="0" smtClean="0"/>
              <a:t> but this would require multiple sparkle computations that we wanted to avoid for performance reasons.</a:t>
            </a:r>
          </a:p>
          <a:p>
            <a:r>
              <a:rPr lang="en-GB" baseline="0" dirty="0" smtClean="0"/>
              <a:t>Could we just scale the grid?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53429-8932-44F2-AE37-982D639E825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0166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GB" dirty="0" err="1" smtClean="0"/>
              <a:t>Naiive</a:t>
            </a:r>
            <a:r>
              <a:rPr lang="en-GB" dirty="0" smtClean="0"/>
              <a:t> approach results in disturbing flickering and motion of the sparkles due to gross expansion or contraction of the grid towards its origin</a:t>
            </a:r>
          </a:p>
          <a:p>
            <a:pPr lvl="1"/>
            <a:r>
              <a:rPr lang="en-GB" dirty="0" smtClean="0"/>
              <a:t>The</a:t>
            </a:r>
            <a:r>
              <a:rPr lang="en-GB" baseline="0" dirty="0" smtClean="0"/>
              <a:t> further away from the origin you are, the faster the sparkle points move through the world and it really doesn’t work</a:t>
            </a:r>
            <a:endParaRPr lang="en-GB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53429-8932-44F2-AE37-982D639E825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4743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To solve</a:t>
            </a:r>
            <a:r>
              <a:rPr lang="en-GB" baseline="0" dirty="0" smtClean="0"/>
              <a:t> this, instead of scaling the grid linearly based on depth, we step the grid scale. This essentially means there are regions where the grid scale was fixed and constant.</a:t>
            </a:r>
          </a:p>
          <a:p>
            <a:r>
              <a:rPr lang="en-GB" dirty="0" smtClean="0"/>
              <a:t>The</a:t>
            </a:r>
            <a:r>
              <a:rPr lang="en-GB" baseline="0" dirty="0" smtClean="0"/>
              <a:t> side effect of this is that there is a sharp cut/discontinuity between sparkle densities.</a:t>
            </a:r>
          </a:p>
          <a:p>
            <a:r>
              <a:rPr lang="en-GB" baseline="0" dirty="0" smtClean="0"/>
              <a:t>We found that this was not noticeable – it appears as normal sparkling.</a:t>
            </a:r>
          </a:p>
          <a:p>
            <a:endParaRPr lang="en-GB" dirty="0" smtClean="0"/>
          </a:p>
          <a:p>
            <a:r>
              <a:rPr lang="en-GB" dirty="0" smtClean="0"/>
              <a:t>(We considered using screen-based noise</a:t>
            </a:r>
            <a:r>
              <a:rPr lang="en-GB" baseline="0" dirty="0" smtClean="0"/>
              <a:t> </a:t>
            </a:r>
            <a:r>
              <a:rPr lang="en-GB" dirty="0" smtClean="0"/>
              <a:t>to break up the boundaries but we found</a:t>
            </a:r>
            <a:r>
              <a:rPr lang="en-GB" baseline="0" dirty="0" smtClean="0"/>
              <a:t> </a:t>
            </a:r>
            <a:r>
              <a:rPr lang="en-GB" dirty="0" smtClean="0"/>
              <a:t>it was not necessary 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53429-8932-44F2-AE37-982D639E825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5951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Finally we used a logarithmic distribution for the levels</a:t>
            </a:r>
            <a:r>
              <a:rPr lang="en-GB" baseline="0" dirty="0" smtClean="0"/>
              <a:t> which is more suitable for projected landscapes.</a:t>
            </a:r>
            <a:endParaRPr lang="en-GB" dirty="0" smtClean="0"/>
          </a:p>
          <a:p>
            <a:endParaRPr lang="en-GB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We chose a logarithm base which worked well so that there weren’t too many cuts between levels near the viewer (1.3)</a:t>
            </a:r>
            <a:endParaRPr lang="en-GB" dirty="0" smtClean="0">
              <a:solidFill>
                <a:schemeClr val="tx1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53429-8932-44F2-AE37-982D639E825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4194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Here’s a false</a:t>
            </a:r>
            <a:r>
              <a:rPr lang="en-GB" baseline="0" dirty="0" smtClean="0"/>
              <a:t> colour of linear log levels</a:t>
            </a:r>
            <a:endParaRPr lang="en-GB" dirty="0" smtClean="0">
              <a:solidFill>
                <a:schemeClr val="tx1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53429-8932-44F2-AE37-982D639E825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4194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And the logarithmic</a:t>
            </a:r>
            <a:r>
              <a:rPr lang="en-GB" baseline="0" dirty="0" smtClean="0"/>
              <a:t> levels. Not too many in background.</a:t>
            </a:r>
            <a:endParaRPr lang="en-GB" dirty="0" smtClean="0">
              <a:solidFill>
                <a:schemeClr val="tx1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53429-8932-44F2-AE37-982D639E825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4194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smtClean="0"/>
              <a:t>Going back to our image from before this is the single grid.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53429-8932-44F2-AE37-982D639E825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5261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smtClean="0"/>
              <a:t>This is multiple grids. This allowed us to have a roughly uniform distribution of sparkles in the foreground and background so that there is visual interest everywhere. The density distribution could also be tweaked.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53429-8932-44F2-AE37-982D639E825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8219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So as mentioned previously</a:t>
            </a:r>
            <a:r>
              <a:rPr lang="en-GB" baseline="0" dirty="0" smtClean="0"/>
              <a:t> we shift the sparkle grid based on the view vector so that the surface sparkles when the view changes.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In the calculation,</a:t>
            </a:r>
            <a:r>
              <a:rPr lang="en-GB" baseline="0" dirty="0" smtClean="0"/>
              <a:t> the view vector is normalized before being used to offset the grid.</a:t>
            </a:r>
            <a:endParaRPr lang="en-GB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However if the view vector is large, the</a:t>
            </a:r>
            <a:r>
              <a:rPr lang="en-GB" baseline="0" dirty="0" smtClean="0"/>
              <a:t> normalized vectors (shown in green) do not change much under motion, and we see sparkles that don’t change in the background.</a:t>
            </a:r>
            <a:endParaRPr lang="en-GB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53429-8932-44F2-AE37-982D639E825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8712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We solved</a:t>
            </a:r>
            <a:r>
              <a:rPr lang="en-GB" baseline="0" dirty="0" smtClean="0"/>
              <a:t> this issue as follows – we take the modulus of the view vector (orange) before normalising.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This meant that the view dependence worked uniformly in foreground and background.</a:t>
            </a:r>
            <a:endParaRPr lang="en-GB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Again produces discontinuities, but again we didn’t find them noticeable.</a:t>
            </a:r>
          </a:p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53429-8932-44F2-AE37-982D639E825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871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And here’s a version with the</a:t>
            </a:r>
            <a:r>
              <a:rPr lang="en-GB" baseline="0" dirty="0" smtClean="0"/>
              <a:t> snow material knocked out to make it clearer. Note that the sparkle effect works even in the distance, which had a </a:t>
            </a:r>
            <a:r>
              <a:rPr lang="en-GB" baseline="0" dirty="0" err="1" smtClean="0"/>
              <a:t>miniteurising</a:t>
            </a:r>
            <a:r>
              <a:rPr lang="en-GB" baseline="0" dirty="0" smtClean="0"/>
              <a:t> effect which matched the style of our game.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53429-8932-44F2-AE37-982D639E825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3536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the result with the view dependence</a:t>
            </a:r>
            <a:r>
              <a:rPr lang="en-US" baseline="0" dirty="0" smtClean="0"/>
              <a:t> off.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Sparkles are not changing in the background.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53429-8932-44F2-AE37-982D639E825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7461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This is our view dependence.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53429-8932-44F2-AE37-982D639E825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4753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Next we’ll look at the noise offset.</a:t>
            </a:r>
          </a:p>
          <a:p>
            <a:endParaRPr lang="en-US" baseline="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53429-8932-44F2-AE37-982D639E825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3387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Every look up into the grid is jittered by sampling a 3D noise function.</a:t>
            </a:r>
          </a:p>
          <a:p>
            <a:r>
              <a:rPr lang="en-US" baseline="0" dirty="0" smtClean="0"/>
              <a:t>We found that even a modest noise influence produces strong compression/expansion of the sparkle shapes.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We</a:t>
            </a:r>
            <a:r>
              <a:rPr lang="en-GB" baseline="0" dirty="0" smtClean="0"/>
              <a:t> felt this looked unattractive, but moreover it made aliasing really difficult to deal with.</a:t>
            </a:r>
            <a:endParaRPr lang="en-GB" dirty="0" smtClean="0"/>
          </a:p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53429-8932-44F2-AE37-982D639E825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6492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Instead of jittering the look up,</a:t>
            </a:r>
            <a:r>
              <a:rPr lang="en-US" baseline="0" dirty="0" smtClean="0"/>
              <a:t> we jitter the center of the sparkle only.</a:t>
            </a:r>
          </a:p>
          <a:p>
            <a:r>
              <a:rPr lang="en-US" baseline="0" dirty="0" smtClean="0"/>
              <a:t>When shading a surface point, we find the nearest sparkle point and then jitter its position.</a:t>
            </a:r>
          </a:p>
          <a:p>
            <a:r>
              <a:rPr lang="en-US" baseline="0" dirty="0" smtClean="0"/>
              <a:t>This way we obtain a clean and distortion free sparkle</a:t>
            </a:r>
          </a:p>
          <a:p>
            <a:endParaRPr lang="en-US" baseline="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53429-8932-44F2-AE37-982D639E825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60818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This is what it looks like without any noise offset. Note the strong</a:t>
            </a:r>
            <a:r>
              <a:rPr lang="en-GB" baseline="0" dirty="0" smtClean="0"/>
              <a:t> grid </a:t>
            </a:r>
            <a:r>
              <a:rPr lang="en-GB" baseline="0" dirty="0" err="1" smtClean="0"/>
              <a:t>artifacts</a:t>
            </a:r>
            <a:r>
              <a:rPr lang="en-GB" baseline="0" dirty="0" smtClean="0"/>
              <a:t>.</a:t>
            </a:r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53429-8932-44F2-AE37-982D639E825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8219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smtClean="0"/>
              <a:t>This is the result from jittering every lookup into the grid, where we can get irregular and aliased shapes.</a:t>
            </a:r>
          </a:p>
          <a:p>
            <a:endParaRPr lang="en-GB" baseline="0" dirty="0" smtClean="0"/>
          </a:p>
          <a:p>
            <a:endParaRPr lang="en-GB" baseline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53429-8932-44F2-AE37-982D639E825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8219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smtClean="0"/>
              <a:t>Our result jitters only the sparkle </a:t>
            </a:r>
            <a:r>
              <a:rPr lang="en-GB" baseline="0" dirty="0" err="1" smtClean="0"/>
              <a:t>center</a:t>
            </a:r>
            <a:r>
              <a:rPr lang="en-GB" baseline="0" dirty="0" smtClean="0"/>
              <a:t> position.</a:t>
            </a:r>
          </a:p>
          <a:p>
            <a:endParaRPr lang="en-GB" baseline="0" dirty="0" smtClean="0"/>
          </a:p>
          <a:p>
            <a:endParaRPr lang="en-GB" baseline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53429-8932-44F2-AE37-982D639E825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8219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Finally we’re going to add sensitivity to anisotropic sampling.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53429-8932-44F2-AE37-982D639E825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33879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 problem is as follows. When the viewing angle is shallow, the sampling rate in one direction</a:t>
            </a:r>
            <a:r>
              <a:rPr lang="en-GB" baseline="0" dirty="0" smtClean="0"/>
              <a:t> is reduced. In this case our sparkle size may be too small in that direction, as above where a sparkle falls between two pixels and will alias.</a:t>
            </a:r>
          </a:p>
          <a:p>
            <a:r>
              <a:rPr lang="en-GB" baseline="0" dirty="0" smtClean="0"/>
              <a:t>We could super sample the sparkle grid, similar to anisotropic texture filtering. However a more elegant approach is to change the sparkle kernel to be an ellipse.</a:t>
            </a:r>
          </a:p>
          <a:p>
            <a:r>
              <a:rPr lang="en-GB" baseline="0" dirty="0" smtClean="0"/>
              <a:t>The major axis of the ellipse M is the view vector projected onto the surface.</a:t>
            </a:r>
          </a:p>
          <a:p>
            <a:r>
              <a:rPr lang="en-GB" baseline="0" dirty="0" smtClean="0"/>
              <a:t>Rather than explicitly model the ellipse, we warp the domain – we shift the grid lookup position along the major axis before evaluating the sparkle kernel. A few things cancelled out and this boiled down to a few linear operations, with no special cases or singularities. See the additional slides for the details.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53429-8932-44F2-AE37-982D639E825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10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high frequency nature of the sparkles makes it inherently difficult</a:t>
            </a:r>
            <a:r>
              <a:rPr lang="en-US" baseline="0" dirty="0" smtClean="0"/>
              <a:t> w</a:t>
            </a:r>
            <a:r>
              <a:rPr lang="en-US" dirty="0" smtClean="0"/>
              <a:t>ith just normal maps and lighting.</a:t>
            </a:r>
            <a:r>
              <a:rPr lang="en-US" baseline="0" dirty="0" smtClean="0"/>
              <a:t> It was also desirable to not have to change existing materials or add additional normal maps etc.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53429-8932-44F2-AE37-982D639E825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50952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  <a:p>
            <a:endParaRPr lang="en-GB" baseline="0" dirty="0" smtClean="0"/>
          </a:p>
          <a:p>
            <a:endParaRPr lang="en-GB" baseline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53429-8932-44F2-AE37-982D639E825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82193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smtClean="0"/>
              <a:t>Result is striking. Just worked, didn’t need to revisit or tweak this. We’re particularly happy about how well this worked.</a:t>
            </a:r>
          </a:p>
          <a:p>
            <a:endParaRPr lang="en-GB" baseline="0" dirty="0" smtClean="0"/>
          </a:p>
          <a:p>
            <a:endParaRPr lang="en-GB" baseline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53429-8932-44F2-AE37-982D639E825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82193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Our</a:t>
            </a:r>
            <a:r>
              <a:rPr lang="en-GB" baseline="0" dirty="0" smtClean="0"/>
              <a:t> result – a </a:t>
            </a:r>
            <a:r>
              <a:rPr lang="en-GB" baseline="0" smtClean="0"/>
              <a:t>stylized approximation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53429-8932-44F2-AE37-982D639E825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49821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And now to conclude..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These boosted the flexibility and robustness of the effect. This allowed our artists to apply it to a material and rely on it working. They could also push the sparkle size down to the order of 1-2 pixels.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53429-8932-44F2-AE37-982D639E825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33879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Zooming out, with any procedural effect its important to ensure the shading</a:t>
            </a:r>
            <a:r>
              <a:rPr lang="en-GB" baseline="0" dirty="0" smtClean="0"/>
              <a:t> signal is appropriate for the sampling at all times.</a:t>
            </a:r>
          </a:p>
          <a:p>
            <a:r>
              <a:rPr lang="en-GB" baseline="0" dirty="0" smtClean="0"/>
              <a:t>Indeed, most of the effort we invested was to be able to directly control the sparkle size and shape.</a:t>
            </a:r>
          </a:p>
          <a:p>
            <a:r>
              <a:rPr lang="en-GB" baseline="0" dirty="0" smtClean="0"/>
              <a:t>We hope this example will generalise to other cases.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53429-8932-44F2-AE37-982D639E825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94565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err="1" smtClean="0"/>
              <a:t>Shadertoy</a:t>
            </a:r>
            <a:r>
              <a:rPr lang="en-GB" baseline="0" dirty="0" smtClean="0"/>
              <a:t> got us thinking along these lines.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D3F10-37EC-434A-8AAF-1E04DDED59C4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793665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dirty="0" smtClean="0"/>
              <a:t>uniform sampler3D Noise;//the 3D noise texture</a:t>
            </a:r>
          </a:p>
          <a:p>
            <a:r>
              <a:rPr lang="en-GB" dirty="0" smtClean="0"/>
              <a:t>uniform float </a:t>
            </a:r>
            <a:r>
              <a:rPr lang="en-GB" dirty="0" err="1" smtClean="0"/>
              <a:t>glitterStrength</a:t>
            </a:r>
            <a:r>
              <a:rPr lang="en-GB" dirty="0" smtClean="0"/>
              <a:t>;//the </a:t>
            </a:r>
            <a:r>
              <a:rPr lang="en-GB" dirty="0" err="1" smtClean="0"/>
              <a:t>brighness</a:t>
            </a:r>
            <a:r>
              <a:rPr lang="en-GB" dirty="0" smtClean="0"/>
              <a:t> of the sparkle</a:t>
            </a:r>
          </a:p>
          <a:p>
            <a:r>
              <a:rPr lang="en-GB" dirty="0" smtClean="0"/>
              <a:t>uniform vec4 </a:t>
            </a:r>
            <a:r>
              <a:rPr lang="en-GB" dirty="0" err="1" smtClean="0"/>
              <a:t>lightDir</a:t>
            </a:r>
            <a:r>
              <a:rPr lang="en-GB" dirty="0" smtClean="0"/>
              <a:t>; //light direction</a:t>
            </a:r>
          </a:p>
          <a:p>
            <a:r>
              <a:rPr lang="en-GB" dirty="0" smtClean="0"/>
              <a:t>uniform vec4 </a:t>
            </a:r>
            <a:r>
              <a:rPr lang="en-GB" dirty="0" err="1" smtClean="0"/>
              <a:t>color</a:t>
            </a:r>
            <a:r>
              <a:rPr lang="en-GB" dirty="0" smtClean="0"/>
              <a:t>; //</a:t>
            </a:r>
            <a:r>
              <a:rPr lang="en-GB" dirty="0" err="1" smtClean="0"/>
              <a:t>color</a:t>
            </a:r>
            <a:r>
              <a:rPr lang="en-GB" dirty="0" smtClean="0"/>
              <a:t> of the surface</a:t>
            </a:r>
          </a:p>
          <a:p>
            <a:endParaRPr lang="en-GB" dirty="0" smtClean="0"/>
          </a:p>
          <a:p>
            <a:r>
              <a:rPr lang="en-GB" dirty="0" smtClean="0"/>
              <a:t>varying vec3 </a:t>
            </a:r>
            <a:r>
              <a:rPr lang="en-GB" dirty="0" err="1" smtClean="0"/>
              <a:t>vNormal</a:t>
            </a:r>
            <a:r>
              <a:rPr lang="en-GB" dirty="0" smtClean="0"/>
              <a:t>;</a:t>
            </a:r>
          </a:p>
          <a:p>
            <a:r>
              <a:rPr lang="en-GB" dirty="0" smtClean="0"/>
              <a:t>varying vec3 </a:t>
            </a:r>
            <a:r>
              <a:rPr lang="en-GB" dirty="0" err="1" smtClean="0"/>
              <a:t>vViewVec</a:t>
            </a:r>
            <a:r>
              <a:rPr lang="en-GB" dirty="0" smtClean="0"/>
              <a:t>;</a:t>
            </a:r>
          </a:p>
          <a:p>
            <a:r>
              <a:rPr lang="en-GB" dirty="0" smtClean="0"/>
              <a:t>varying vec3 </a:t>
            </a:r>
            <a:r>
              <a:rPr lang="en-GB" dirty="0" err="1" smtClean="0"/>
              <a:t>vObjPos</a:t>
            </a:r>
            <a:r>
              <a:rPr lang="en-GB" dirty="0" smtClean="0"/>
              <a:t>;</a:t>
            </a:r>
          </a:p>
          <a:p>
            <a:r>
              <a:rPr lang="en-GB" dirty="0" smtClean="0"/>
              <a:t>varying vec4 </a:t>
            </a:r>
            <a:r>
              <a:rPr lang="en-GB" dirty="0" err="1" smtClean="0"/>
              <a:t>vlarge_dir</a:t>
            </a:r>
            <a:r>
              <a:rPr lang="en-GB" dirty="0" smtClean="0"/>
              <a:t>;</a:t>
            </a:r>
          </a:p>
          <a:p>
            <a:endParaRPr lang="en-GB" dirty="0" smtClean="0"/>
          </a:p>
          <a:p>
            <a:r>
              <a:rPr lang="en-GB" dirty="0" smtClean="0"/>
              <a:t>uniform bool </a:t>
            </a:r>
            <a:r>
              <a:rPr lang="en-GB" dirty="0" err="1" smtClean="0"/>
              <a:t>with_anisotropy</a:t>
            </a:r>
            <a:r>
              <a:rPr lang="en-GB" dirty="0" smtClean="0"/>
              <a:t>;//with the anisotropy or not</a:t>
            </a:r>
          </a:p>
          <a:p>
            <a:r>
              <a:rPr lang="en-GB" dirty="0" smtClean="0"/>
              <a:t>uniform float </a:t>
            </a:r>
            <a:r>
              <a:rPr lang="en-GB" dirty="0" err="1" smtClean="0"/>
              <a:t>i_sparkle_size</a:t>
            </a:r>
            <a:r>
              <a:rPr lang="en-GB" dirty="0" smtClean="0"/>
              <a:t>; //sparkle size</a:t>
            </a:r>
          </a:p>
          <a:p>
            <a:r>
              <a:rPr lang="en-GB" dirty="0" smtClean="0"/>
              <a:t>uniform float </a:t>
            </a:r>
            <a:r>
              <a:rPr lang="en-GB" dirty="0" err="1" smtClean="0"/>
              <a:t>i_sparkle_density</a:t>
            </a:r>
            <a:r>
              <a:rPr lang="en-GB" dirty="0" smtClean="0"/>
              <a:t>;//sparkle density</a:t>
            </a:r>
          </a:p>
          <a:p>
            <a:r>
              <a:rPr lang="en-GB" dirty="0" smtClean="0"/>
              <a:t>uniform float </a:t>
            </a:r>
            <a:r>
              <a:rPr lang="en-GB" dirty="0" err="1" smtClean="0"/>
              <a:t>i_noise_density</a:t>
            </a:r>
            <a:r>
              <a:rPr lang="en-GB" dirty="0" smtClean="0"/>
              <a:t>;//the noise density</a:t>
            </a:r>
          </a:p>
          <a:p>
            <a:endParaRPr lang="en-GB" dirty="0" smtClean="0"/>
          </a:p>
          <a:p>
            <a:r>
              <a:rPr lang="en-GB" dirty="0" smtClean="0"/>
              <a:t>uniform float </a:t>
            </a:r>
            <a:r>
              <a:rPr lang="en-GB" dirty="0" err="1" smtClean="0"/>
              <a:t>i_noise_amount</a:t>
            </a:r>
            <a:r>
              <a:rPr lang="en-GB" dirty="0" smtClean="0"/>
              <a:t>;</a:t>
            </a:r>
          </a:p>
          <a:p>
            <a:r>
              <a:rPr lang="en-GB" dirty="0" smtClean="0"/>
              <a:t>uniform float </a:t>
            </a:r>
            <a:r>
              <a:rPr lang="en-GB" dirty="0" err="1" smtClean="0"/>
              <a:t>i_view_amount</a:t>
            </a:r>
            <a:r>
              <a:rPr lang="en-GB" dirty="0" smtClean="0"/>
              <a:t>;</a:t>
            </a:r>
          </a:p>
          <a:p>
            <a:r>
              <a:rPr lang="en-GB" dirty="0" smtClean="0"/>
              <a:t>uniform float </a:t>
            </a:r>
            <a:r>
              <a:rPr lang="en-GB" dirty="0" err="1" smtClean="0"/>
              <a:t>i_time_factor</a:t>
            </a:r>
            <a:r>
              <a:rPr lang="en-GB" dirty="0" smtClean="0"/>
              <a:t>;</a:t>
            </a:r>
          </a:p>
          <a:p>
            <a:r>
              <a:rPr lang="en-GB" dirty="0" smtClean="0"/>
              <a:t>uniform float time_0_X;</a:t>
            </a:r>
          </a:p>
          <a:p>
            <a:endParaRPr lang="en-GB" dirty="0" smtClean="0"/>
          </a:p>
          <a:p>
            <a:r>
              <a:rPr lang="en-GB" dirty="0" smtClean="0"/>
              <a:t>void main(void)</a:t>
            </a:r>
          </a:p>
          <a:p>
            <a:r>
              <a:rPr lang="en-GB" dirty="0" smtClean="0"/>
              <a:t>{</a:t>
            </a:r>
          </a:p>
          <a:p>
            <a:endParaRPr lang="en-GB" dirty="0" smtClean="0"/>
          </a:p>
          <a:p>
            <a:r>
              <a:rPr lang="en-GB" dirty="0" smtClean="0"/>
              <a:t>   // flip the z for OpenGL.</a:t>
            </a:r>
          </a:p>
          <a:p>
            <a:r>
              <a:rPr lang="en-GB" dirty="0" smtClean="0"/>
              <a:t>   vec3 </a:t>
            </a:r>
            <a:r>
              <a:rPr lang="en-GB" dirty="0" err="1" smtClean="0"/>
              <a:t>ldir</a:t>
            </a:r>
            <a:r>
              <a:rPr lang="en-GB" dirty="0" smtClean="0"/>
              <a:t> = vec3(</a:t>
            </a:r>
            <a:r>
              <a:rPr lang="en-GB" dirty="0" err="1" smtClean="0"/>
              <a:t>lightDir.x</a:t>
            </a:r>
            <a:r>
              <a:rPr lang="en-GB" dirty="0" smtClean="0"/>
              <a:t>, </a:t>
            </a:r>
            <a:r>
              <a:rPr lang="en-GB" dirty="0" err="1" smtClean="0"/>
              <a:t>lightDir.y</a:t>
            </a:r>
            <a:r>
              <a:rPr lang="en-GB" dirty="0" smtClean="0"/>
              <a:t>, -</a:t>
            </a:r>
            <a:r>
              <a:rPr lang="en-GB" dirty="0" err="1" smtClean="0"/>
              <a:t>lightDir.z</a:t>
            </a:r>
            <a:r>
              <a:rPr lang="en-GB" dirty="0" smtClean="0"/>
              <a:t>);   </a:t>
            </a:r>
          </a:p>
          <a:p>
            <a:r>
              <a:rPr lang="en-GB" dirty="0" smtClean="0"/>
              <a:t>   vec3 </a:t>
            </a:r>
            <a:r>
              <a:rPr lang="en-GB" dirty="0" err="1" smtClean="0"/>
              <a:t>n_view_dir</a:t>
            </a:r>
            <a:r>
              <a:rPr lang="en-GB" dirty="0" smtClean="0"/>
              <a:t> = normalize(</a:t>
            </a:r>
            <a:r>
              <a:rPr lang="en-GB" dirty="0" err="1" smtClean="0"/>
              <a:t>vViewVec</a:t>
            </a:r>
            <a:r>
              <a:rPr lang="en-GB" dirty="0" smtClean="0"/>
              <a:t>);</a:t>
            </a:r>
          </a:p>
          <a:p>
            <a:r>
              <a:rPr lang="en-GB" dirty="0" smtClean="0"/>
              <a:t>   </a:t>
            </a:r>
          </a:p>
          <a:p>
            <a:r>
              <a:rPr lang="en-GB" dirty="0" smtClean="0"/>
              <a:t>   // Basic lighting</a:t>
            </a:r>
          </a:p>
          <a:p>
            <a:r>
              <a:rPr lang="en-GB" dirty="0" smtClean="0"/>
              <a:t>   float diffuse = saturate(dot(</a:t>
            </a:r>
            <a:r>
              <a:rPr lang="en-GB" dirty="0" err="1" smtClean="0"/>
              <a:t>ldir</a:t>
            </a:r>
            <a:r>
              <a:rPr lang="en-GB" dirty="0" smtClean="0"/>
              <a:t>, </a:t>
            </a:r>
            <a:r>
              <a:rPr lang="en-GB" dirty="0" err="1" smtClean="0"/>
              <a:t>vNormal</a:t>
            </a:r>
            <a:r>
              <a:rPr lang="en-GB" dirty="0" smtClean="0"/>
              <a:t>)) + 0.8;</a:t>
            </a:r>
          </a:p>
          <a:p>
            <a:r>
              <a:rPr lang="en-GB" dirty="0" smtClean="0"/>
              <a:t>   float </a:t>
            </a:r>
            <a:r>
              <a:rPr lang="en-GB" dirty="0" err="1" smtClean="0"/>
              <a:t>specBase</a:t>
            </a:r>
            <a:r>
              <a:rPr lang="en-GB" dirty="0" smtClean="0"/>
              <a:t> = saturate(dot(reflect(- </a:t>
            </a:r>
            <a:r>
              <a:rPr lang="en-GB" dirty="0" err="1" smtClean="0"/>
              <a:t>n_view_dir</a:t>
            </a:r>
            <a:r>
              <a:rPr lang="en-GB" dirty="0" smtClean="0"/>
              <a:t>, </a:t>
            </a:r>
            <a:r>
              <a:rPr lang="en-GB" dirty="0" err="1" smtClean="0"/>
              <a:t>vNormal</a:t>
            </a:r>
            <a:r>
              <a:rPr lang="en-GB" dirty="0" smtClean="0"/>
              <a:t>), </a:t>
            </a:r>
            <a:r>
              <a:rPr lang="en-GB" dirty="0" err="1" smtClean="0"/>
              <a:t>ldir</a:t>
            </a:r>
            <a:r>
              <a:rPr lang="en-GB" dirty="0" smtClean="0"/>
              <a:t>));</a:t>
            </a:r>
          </a:p>
          <a:p>
            <a:r>
              <a:rPr lang="en-GB" dirty="0" smtClean="0"/>
              <a:t>   float specular = pow(</a:t>
            </a:r>
            <a:r>
              <a:rPr lang="en-GB" dirty="0" err="1" smtClean="0"/>
              <a:t>specBase</a:t>
            </a:r>
            <a:r>
              <a:rPr lang="en-GB" dirty="0" smtClean="0"/>
              <a:t>, 24.0);</a:t>
            </a:r>
          </a:p>
          <a:p>
            <a:r>
              <a:rPr lang="en-GB" dirty="0" smtClean="0"/>
              <a:t>   float </a:t>
            </a:r>
            <a:r>
              <a:rPr lang="en-GB" dirty="0" err="1" smtClean="0"/>
              <a:t>diffuse_noise</a:t>
            </a:r>
            <a:r>
              <a:rPr lang="en-GB" dirty="0" smtClean="0"/>
              <a:t> = texture3D(Noise, </a:t>
            </a:r>
            <a:r>
              <a:rPr lang="en-GB" dirty="0" err="1" smtClean="0"/>
              <a:t>vObjPos</a:t>
            </a:r>
            <a:r>
              <a:rPr lang="en-GB" dirty="0" smtClean="0"/>
              <a:t> * 0.04).x;</a:t>
            </a:r>
          </a:p>
          <a:p>
            <a:r>
              <a:rPr lang="en-GB" dirty="0" smtClean="0"/>
              <a:t>   vec4 base = (0.5 * </a:t>
            </a:r>
            <a:r>
              <a:rPr lang="en-GB" dirty="0" err="1" smtClean="0"/>
              <a:t>diffuse_noise</a:t>
            </a:r>
            <a:r>
              <a:rPr lang="en-GB" dirty="0" smtClean="0"/>
              <a:t> + 0.5) * </a:t>
            </a:r>
            <a:r>
              <a:rPr lang="en-GB" dirty="0" err="1" smtClean="0"/>
              <a:t>color</a:t>
            </a:r>
            <a:r>
              <a:rPr lang="en-GB" dirty="0" smtClean="0"/>
              <a:t>;</a:t>
            </a:r>
          </a:p>
          <a:p>
            <a:endParaRPr lang="en-GB" dirty="0" smtClean="0"/>
          </a:p>
          <a:p>
            <a:r>
              <a:rPr lang="en-GB" dirty="0" smtClean="0"/>
              <a:t>   float </a:t>
            </a:r>
            <a:r>
              <a:rPr lang="en-GB" dirty="0" err="1" smtClean="0"/>
              <a:t>noise_dense</a:t>
            </a:r>
            <a:r>
              <a:rPr lang="en-GB" dirty="0" smtClean="0"/>
              <a:t> = </a:t>
            </a:r>
            <a:r>
              <a:rPr lang="en-GB" dirty="0" err="1" smtClean="0"/>
              <a:t>i_noise_density</a:t>
            </a:r>
            <a:r>
              <a:rPr lang="en-GB" dirty="0" smtClean="0"/>
              <a:t>;</a:t>
            </a:r>
          </a:p>
          <a:p>
            <a:r>
              <a:rPr lang="en-GB" dirty="0" smtClean="0"/>
              <a:t>   float </a:t>
            </a:r>
            <a:r>
              <a:rPr lang="en-GB" dirty="0" err="1" smtClean="0"/>
              <a:t>grid_sparkle_dense</a:t>
            </a:r>
            <a:r>
              <a:rPr lang="en-GB" dirty="0" smtClean="0"/>
              <a:t> = </a:t>
            </a:r>
            <a:r>
              <a:rPr lang="en-GB" dirty="0" err="1" smtClean="0"/>
              <a:t>i_sparkle_density</a:t>
            </a:r>
            <a:r>
              <a:rPr lang="en-GB" dirty="0" smtClean="0"/>
              <a:t> * 15.0;</a:t>
            </a:r>
          </a:p>
          <a:p>
            <a:r>
              <a:rPr lang="en-GB" dirty="0" smtClean="0"/>
              <a:t>   float </a:t>
            </a:r>
            <a:r>
              <a:rPr lang="en-GB" dirty="0" err="1" smtClean="0"/>
              <a:t>adjust_sparkle_size</a:t>
            </a:r>
            <a:r>
              <a:rPr lang="en-GB" dirty="0" smtClean="0"/>
              <a:t> = 1.0 - 0.2 * </a:t>
            </a:r>
            <a:r>
              <a:rPr lang="en-GB" dirty="0" err="1" smtClean="0"/>
              <a:t>i_sparkle_size</a:t>
            </a:r>
            <a:r>
              <a:rPr lang="en-GB" dirty="0" smtClean="0"/>
              <a:t> * </a:t>
            </a:r>
            <a:r>
              <a:rPr lang="en-GB" dirty="0" err="1" smtClean="0"/>
              <a:t>i_sparkle_density</a:t>
            </a:r>
            <a:r>
              <a:rPr lang="en-GB" dirty="0" smtClean="0"/>
              <a:t> * </a:t>
            </a:r>
            <a:r>
              <a:rPr lang="en-GB" dirty="0" err="1" smtClean="0"/>
              <a:t>i_sparkle_density</a:t>
            </a:r>
            <a:r>
              <a:rPr lang="en-GB" dirty="0" smtClean="0"/>
              <a:t>; </a:t>
            </a:r>
          </a:p>
          <a:p>
            <a:r>
              <a:rPr lang="en-GB" dirty="0" smtClean="0"/>
              <a:t>          </a:t>
            </a:r>
          </a:p>
          <a:p>
            <a:r>
              <a:rPr lang="en-GB" dirty="0" smtClean="0"/>
              <a:t>   //Expanding the distance range, Logarithm Distribution </a:t>
            </a:r>
          </a:p>
          <a:p>
            <a:r>
              <a:rPr lang="en-GB" dirty="0" smtClean="0"/>
              <a:t>   float </a:t>
            </a:r>
            <a:r>
              <a:rPr lang="en-GB" dirty="0" err="1" smtClean="0"/>
              <a:t>zBuf</a:t>
            </a:r>
            <a:r>
              <a:rPr lang="en-GB" dirty="0" smtClean="0"/>
              <a:t> = length(</a:t>
            </a:r>
            <a:r>
              <a:rPr lang="en-GB" dirty="0" err="1" smtClean="0"/>
              <a:t>vViewVec</a:t>
            </a:r>
            <a:r>
              <a:rPr lang="en-GB" dirty="0" smtClean="0"/>
              <a:t>);    </a:t>
            </a:r>
          </a:p>
          <a:p>
            <a:r>
              <a:rPr lang="en-GB" dirty="0" smtClean="0"/>
              <a:t>   float </a:t>
            </a:r>
            <a:r>
              <a:rPr lang="en-GB" dirty="0" err="1" smtClean="0"/>
              <a:t>z_exp</a:t>
            </a:r>
            <a:r>
              <a:rPr lang="en-GB" dirty="0" smtClean="0"/>
              <a:t> = log2(0.3 * </a:t>
            </a:r>
            <a:r>
              <a:rPr lang="en-GB" dirty="0" err="1" smtClean="0"/>
              <a:t>zBuf</a:t>
            </a:r>
            <a:r>
              <a:rPr lang="en-GB" dirty="0" smtClean="0"/>
              <a:t> + 3.0) / 0.37851162325;   </a:t>
            </a:r>
          </a:p>
          <a:p>
            <a:r>
              <a:rPr lang="en-GB" dirty="0" smtClean="0"/>
              <a:t>   float </a:t>
            </a:r>
            <a:r>
              <a:rPr lang="en-GB" dirty="0" err="1" smtClean="0"/>
              <a:t>floorlog</a:t>
            </a:r>
            <a:r>
              <a:rPr lang="en-GB" dirty="0" smtClean="0"/>
              <a:t> = floor(</a:t>
            </a:r>
            <a:r>
              <a:rPr lang="en-GB" dirty="0" err="1" smtClean="0"/>
              <a:t>z_exp</a:t>
            </a:r>
            <a:r>
              <a:rPr lang="en-GB" dirty="0" smtClean="0"/>
              <a:t>);</a:t>
            </a:r>
          </a:p>
          <a:p>
            <a:r>
              <a:rPr lang="en-GB" dirty="0" smtClean="0"/>
              <a:t>   float </a:t>
            </a:r>
            <a:r>
              <a:rPr lang="en-GB" dirty="0" err="1" smtClean="0"/>
              <a:t>level_zBuf</a:t>
            </a:r>
            <a:r>
              <a:rPr lang="en-GB" dirty="0" smtClean="0"/>
              <a:t> = 0.1 * pow(1.3,floorlog) - 0.2; </a:t>
            </a:r>
          </a:p>
          <a:p>
            <a:r>
              <a:rPr lang="en-GB" dirty="0" smtClean="0"/>
              <a:t>   float level = 0.12 / </a:t>
            </a:r>
            <a:r>
              <a:rPr lang="en-GB" dirty="0" err="1" smtClean="0"/>
              <a:t>level_zBuf</a:t>
            </a:r>
            <a:r>
              <a:rPr lang="en-GB" dirty="0" smtClean="0"/>
              <a:t>;              </a:t>
            </a:r>
          </a:p>
          <a:p>
            <a:r>
              <a:rPr lang="en-GB" dirty="0" smtClean="0"/>
              <a:t>   </a:t>
            </a:r>
            <a:r>
              <a:rPr lang="en-GB" dirty="0" err="1" smtClean="0"/>
              <a:t>grid_sparkle_dense</a:t>
            </a:r>
            <a:r>
              <a:rPr lang="en-GB" dirty="0" smtClean="0"/>
              <a:t> *= level;</a:t>
            </a:r>
          </a:p>
          <a:p>
            <a:r>
              <a:rPr lang="en-GB" dirty="0" smtClean="0"/>
              <a:t>   </a:t>
            </a:r>
            <a:r>
              <a:rPr lang="en-GB" dirty="0" err="1" smtClean="0"/>
              <a:t>noise_dense</a:t>
            </a:r>
            <a:r>
              <a:rPr lang="en-GB" dirty="0" smtClean="0"/>
              <a:t> *= level;   </a:t>
            </a:r>
          </a:p>
          <a:p>
            <a:endParaRPr lang="en-GB" dirty="0" smtClean="0"/>
          </a:p>
          <a:p>
            <a:r>
              <a:rPr lang="en-GB" dirty="0" smtClean="0"/>
              <a:t>   //</a:t>
            </a:r>
            <a:r>
              <a:rPr lang="en-GB" dirty="0" err="1" smtClean="0"/>
              <a:t>warpping</a:t>
            </a:r>
            <a:r>
              <a:rPr lang="en-GB" dirty="0" smtClean="0"/>
              <a:t> the view vector</a:t>
            </a:r>
          </a:p>
          <a:p>
            <a:r>
              <a:rPr lang="en-GB" dirty="0" smtClean="0"/>
              <a:t>   float </a:t>
            </a:r>
            <a:r>
              <a:rPr lang="en-GB" dirty="0" err="1" smtClean="0"/>
              <a:t>w_view_dir</a:t>
            </a:r>
            <a:r>
              <a:rPr lang="en-GB" dirty="0" smtClean="0"/>
              <a:t> = </a:t>
            </a:r>
            <a:r>
              <a:rPr lang="en-GB" dirty="0" err="1" smtClean="0"/>
              <a:t>n_view_dir</a:t>
            </a:r>
            <a:r>
              <a:rPr lang="en-GB" dirty="0" smtClean="0"/>
              <a:t> * </a:t>
            </a:r>
            <a:r>
              <a:rPr lang="en-GB" dirty="0" err="1" smtClean="0"/>
              <a:t>level_zBuf</a:t>
            </a:r>
            <a:r>
              <a:rPr lang="en-GB" dirty="0" smtClean="0"/>
              <a:t>;</a:t>
            </a:r>
          </a:p>
          <a:p>
            <a:r>
              <a:rPr lang="en-GB" dirty="0" smtClean="0"/>
              <a:t>   </a:t>
            </a:r>
            <a:r>
              <a:rPr lang="en-GB" dirty="0" err="1" smtClean="0"/>
              <a:t>w_view_dir</a:t>
            </a:r>
            <a:r>
              <a:rPr lang="en-GB" dirty="0" smtClean="0"/>
              <a:t> = sign(</a:t>
            </a:r>
            <a:r>
              <a:rPr lang="en-GB" dirty="0" err="1" smtClean="0"/>
              <a:t>w_view_dir</a:t>
            </a:r>
            <a:r>
              <a:rPr lang="en-GB" dirty="0" smtClean="0"/>
              <a:t>) * </a:t>
            </a:r>
            <a:r>
              <a:rPr lang="en-GB" dirty="0" err="1" smtClean="0"/>
              <a:t>frac</a:t>
            </a:r>
            <a:r>
              <a:rPr lang="en-GB" dirty="0" smtClean="0"/>
              <a:t>(abs(</a:t>
            </a:r>
            <a:r>
              <a:rPr lang="en-GB" dirty="0" err="1" smtClean="0"/>
              <a:t>w_view_dir</a:t>
            </a:r>
            <a:r>
              <a:rPr lang="en-GB" dirty="0" smtClean="0"/>
              <a:t>));  </a:t>
            </a:r>
          </a:p>
          <a:p>
            <a:r>
              <a:rPr lang="en-GB" dirty="0" smtClean="0"/>
              <a:t>          </a:t>
            </a:r>
          </a:p>
          <a:p>
            <a:r>
              <a:rPr lang="en-GB" dirty="0" smtClean="0"/>
              <a:t>   //consider the view direction and the time</a:t>
            </a:r>
          </a:p>
          <a:p>
            <a:r>
              <a:rPr lang="en-GB" dirty="0" smtClean="0"/>
              <a:t>   float time = 0.2 * abs(</a:t>
            </a:r>
            <a:r>
              <a:rPr lang="en-GB" dirty="0" err="1" smtClean="0"/>
              <a:t>frac</a:t>
            </a:r>
            <a:r>
              <a:rPr lang="en-GB" dirty="0" smtClean="0"/>
              <a:t>(time_0_X * </a:t>
            </a:r>
            <a:r>
              <a:rPr lang="en-GB" dirty="0" err="1" smtClean="0"/>
              <a:t>i_time_factor</a:t>
            </a:r>
            <a:r>
              <a:rPr lang="en-GB" dirty="0" smtClean="0"/>
              <a:t>) - 0.5);</a:t>
            </a:r>
          </a:p>
          <a:p>
            <a:r>
              <a:rPr lang="en-GB" dirty="0" smtClean="0"/>
              <a:t>   vec3 </a:t>
            </a:r>
            <a:r>
              <a:rPr lang="en-GB" dirty="0" err="1" smtClean="0"/>
              <a:t>pos_with_view</a:t>
            </a:r>
            <a:r>
              <a:rPr lang="en-GB" dirty="0" smtClean="0"/>
              <a:t> = </a:t>
            </a:r>
            <a:r>
              <a:rPr lang="en-GB" dirty="0" err="1" smtClean="0"/>
              <a:t>grid_sparkle_dense</a:t>
            </a:r>
            <a:r>
              <a:rPr lang="en-GB" dirty="0" smtClean="0"/>
              <a:t> * </a:t>
            </a:r>
            <a:r>
              <a:rPr lang="en-GB" dirty="0" err="1" smtClean="0"/>
              <a:t>vObjPos</a:t>
            </a:r>
            <a:r>
              <a:rPr lang="en-GB" dirty="0" smtClean="0"/>
              <a:t> + time + </a:t>
            </a:r>
            <a:r>
              <a:rPr lang="en-GB" dirty="0" err="1" smtClean="0"/>
              <a:t>i_view_amount</a:t>
            </a:r>
            <a:r>
              <a:rPr lang="en-GB" dirty="0" smtClean="0"/>
              <a:t> * normalize(</a:t>
            </a:r>
            <a:r>
              <a:rPr lang="en-GB" dirty="0" err="1" smtClean="0"/>
              <a:t>w_view_dir</a:t>
            </a:r>
            <a:r>
              <a:rPr lang="en-GB" dirty="0" smtClean="0"/>
              <a:t>);</a:t>
            </a:r>
          </a:p>
          <a:p>
            <a:r>
              <a:rPr lang="en-GB" dirty="0" smtClean="0"/>
              <a:t>     </a:t>
            </a:r>
          </a:p>
          <a:p>
            <a:r>
              <a:rPr lang="en-GB" dirty="0" smtClean="0"/>
              <a:t>   //generate the grid</a:t>
            </a:r>
          </a:p>
          <a:p>
            <a:r>
              <a:rPr lang="en-GB" dirty="0" smtClean="0"/>
              <a:t>   vec3 </a:t>
            </a:r>
            <a:r>
              <a:rPr lang="en-GB" dirty="0" err="1" smtClean="0"/>
              <a:t>grid_index</a:t>
            </a:r>
            <a:r>
              <a:rPr lang="en-GB" dirty="0" smtClean="0"/>
              <a:t> = floor(</a:t>
            </a:r>
            <a:r>
              <a:rPr lang="en-GB" dirty="0" err="1" smtClean="0"/>
              <a:t>pos_with_view</a:t>
            </a:r>
            <a:r>
              <a:rPr lang="en-GB" dirty="0" smtClean="0"/>
              <a:t>);</a:t>
            </a:r>
          </a:p>
          <a:p>
            <a:r>
              <a:rPr lang="en-GB" dirty="0" smtClean="0"/>
              <a:t>   vec3 </a:t>
            </a:r>
            <a:r>
              <a:rPr lang="en-GB" dirty="0" err="1" smtClean="0"/>
              <a:t>grid_offset</a:t>
            </a:r>
            <a:r>
              <a:rPr lang="en-GB" dirty="0" smtClean="0"/>
              <a:t> = </a:t>
            </a:r>
            <a:r>
              <a:rPr lang="en-GB" dirty="0" err="1" smtClean="0"/>
              <a:t>pos_with_view</a:t>
            </a:r>
            <a:r>
              <a:rPr lang="en-GB" dirty="0" smtClean="0"/>
              <a:t> - </a:t>
            </a:r>
            <a:r>
              <a:rPr lang="en-GB" dirty="0" err="1" smtClean="0"/>
              <a:t>grid_index</a:t>
            </a:r>
            <a:r>
              <a:rPr lang="en-GB" dirty="0" smtClean="0"/>
              <a:t>;</a:t>
            </a:r>
          </a:p>
          <a:p>
            <a:r>
              <a:rPr lang="en-GB" dirty="0" smtClean="0"/>
              <a:t>   float </a:t>
            </a:r>
            <a:r>
              <a:rPr lang="en-GB" dirty="0" err="1" smtClean="0"/>
              <a:t>grid_length</a:t>
            </a:r>
            <a:r>
              <a:rPr lang="en-GB" dirty="0" smtClean="0"/>
              <a:t> = 1.0 / </a:t>
            </a:r>
            <a:r>
              <a:rPr lang="en-GB" dirty="0" err="1" smtClean="0"/>
              <a:t>grid_sparkle_dense</a:t>
            </a:r>
            <a:r>
              <a:rPr lang="en-GB" dirty="0" smtClean="0"/>
              <a:t>;</a:t>
            </a:r>
          </a:p>
          <a:p>
            <a:r>
              <a:rPr lang="en-GB" dirty="0" smtClean="0"/>
              <a:t>   vec3 </a:t>
            </a:r>
            <a:r>
              <a:rPr lang="en-GB" dirty="0" err="1" smtClean="0"/>
              <a:t>grid_center</a:t>
            </a:r>
            <a:r>
              <a:rPr lang="en-GB" dirty="0" smtClean="0"/>
              <a:t> = </a:t>
            </a:r>
            <a:r>
              <a:rPr lang="en-GB" dirty="0" err="1" smtClean="0"/>
              <a:t>grid_index</a:t>
            </a:r>
            <a:r>
              <a:rPr lang="en-GB" dirty="0" smtClean="0"/>
              <a:t> * </a:t>
            </a:r>
            <a:r>
              <a:rPr lang="en-GB" dirty="0" err="1" smtClean="0"/>
              <a:t>grid_length</a:t>
            </a:r>
            <a:r>
              <a:rPr lang="en-GB" dirty="0" smtClean="0"/>
              <a:t>;         </a:t>
            </a:r>
          </a:p>
          <a:p>
            <a:r>
              <a:rPr lang="en-GB" dirty="0" smtClean="0"/>
              <a:t>         </a:t>
            </a:r>
          </a:p>
          <a:p>
            <a:r>
              <a:rPr lang="en-GB" dirty="0" smtClean="0"/>
              <a:t>   //jitter the grid </a:t>
            </a:r>
            <a:r>
              <a:rPr lang="en-GB" dirty="0" err="1" smtClean="0"/>
              <a:t>center</a:t>
            </a:r>
            <a:r>
              <a:rPr lang="en-GB" dirty="0" smtClean="0"/>
              <a:t>      </a:t>
            </a:r>
          </a:p>
          <a:p>
            <a:r>
              <a:rPr lang="en-GB" dirty="0" smtClean="0"/>
              <a:t>   float </a:t>
            </a:r>
            <a:r>
              <a:rPr lang="en-GB" dirty="0" err="1" smtClean="0"/>
              <a:t>jitter_noisy</a:t>
            </a:r>
            <a:r>
              <a:rPr lang="en-GB" dirty="0" smtClean="0"/>
              <a:t> = </a:t>
            </a:r>
            <a:r>
              <a:rPr lang="en-GB" dirty="0" err="1" smtClean="0"/>
              <a:t>i_noise_amount</a:t>
            </a:r>
            <a:r>
              <a:rPr lang="en-GB" dirty="0" smtClean="0"/>
              <a:t> * texture3D(Noise, </a:t>
            </a:r>
            <a:r>
              <a:rPr lang="en-GB" dirty="0" err="1" smtClean="0"/>
              <a:t>noise_dense</a:t>
            </a:r>
            <a:r>
              <a:rPr lang="en-GB" dirty="0" smtClean="0"/>
              <a:t> * </a:t>
            </a:r>
            <a:r>
              <a:rPr lang="en-GB" dirty="0" err="1" smtClean="0"/>
              <a:t>grid_center</a:t>
            </a:r>
            <a:r>
              <a:rPr lang="en-GB" dirty="0" smtClean="0"/>
              <a:t>).x;             </a:t>
            </a:r>
          </a:p>
          <a:p>
            <a:r>
              <a:rPr lang="en-GB" dirty="0" smtClean="0"/>
              <a:t>   vec3 </a:t>
            </a:r>
            <a:r>
              <a:rPr lang="en-GB" dirty="0" err="1" smtClean="0"/>
              <a:t>jitter_grid</a:t>
            </a:r>
            <a:r>
              <a:rPr lang="en-GB" dirty="0" smtClean="0"/>
              <a:t> = vec3(</a:t>
            </a:r>
            <a:r>
              <a:rPr lang="en-GB" dirty="0" err="1" smtClean="0"/>
              <a:t>jitter_noisy</a:t>
            </a:r>
            <a:r>
              <a:rPr lang="en-GB" dirty="0" smtClean="0"/>
              <a:t>);</a:t>
            </a:r>
          </a:p>
          <a:p>
            <a:r>
              <a:rPr lang="en-GB" dirty="0" smtClean="0"/>
              <a:t>   </a:t>
            </a:r>
            <a:r>
              <a:rPr lang="en-GB" dirty="0" err="1" smtClean="0"/>
              <a:t>jitter_grid</a:t>
            </a:r>
            <a:r>
              <a:rPr lang="en-GB" dirty="0" smtClean="0"/>
              <a:t> = 0.5 * </a:t>
            </a:r>
            <a:r>
              <a:rPr lang="en-GB" dirty="0" err="1" smtClean="0"/>
              <a:t>frac</a:t>
            </a:r>
            <a:r>
              <a:rPr lang="en-GB" dirty="0" smtClean="0"/>
              <a:t>(</a:t>
            </a:r>
            <a:r>
              <a:rPr lang="en-GB" dirty="0" err="1" smtClean="0"/>
              <a:t>jitter_grid</a:t>
            </a:r>
            <a:r>
              <a:rPr lang="en-GB" dirty="0" smtClean="0"/>
              <a:t> + 0.5) - vec3(0.75,0.75,0.75);</a:t>
            </a:r>
          </a:p>
          <a:p>
            <a:r>
              <a:rPr lang="en-GB" dirty="0" smtClean="0"/>
              <a:t>   vec3 </a:t>
            </a:r>
            <a:r>
              <a:rPr lang="en-GB" dirty="0" err="1" smtClean="0"/>
              <a:t>new_offset</a:t>
            </a:r>
            <a:r>
              <a:rPr lang="en-GB" dirty="0" smtClean="0"/>
              <a:t> = </a:t>
            </a:r>
            <a:r>
              <a:rPr lang="en-GB" dirty="0" err="1" smtClean="0"/>
              <a:t>grid_offset</a:t>
            </a:r>
            <a:r>
              <a:rPr lang="en-GB" dirty="0" smtClean="0"/>
              <a:t> + </a:t>
            </a:r>
            <a:r>
              <a:rPr lang="en-GB" dirty="0" err="1" smtClean="0"/>
              <a:t>jitter_grid</a:t>
            </a:r>
            <a:r>
              <a:rPr lang="en-GB" dirty="0" smtClean="0"/>
              <a:t>;  </a:t>
            </a:r>
          </a:p>
          <a:p>
            <a:endParaRPr lang="en-GB" dirty="0" smtClean="0"/>
          </a:p>
          <a:p>
            <a:r>
              <a:rPr lang="en-GB" dirty="0" smtClean="0"/>
              <a:t>   //Anisotropy    </a:t>
            </a:r>
          </a:p>
          <a:p>
            <a:r>
              <a:rPr lang="en-GB" dirty="0" smtClean="0"/>
              <a:t>   float </a:t>
            </a:r>
            <a:r>
              <a:rPr lang="en-GB" dirty="0" err="1" smtClean="0"/>
              <a:t>dotvn</a:t>
            </a:r>
            <a:r>
              <a:rPr lang="en-GB" dirty="0" smtClean="0"/>
              <a:t> = </a:t>
            </a:r>
            <a:r>
              <a:rPr lang="en-GB" dirty="0" err="1" smtClean="0"/>
              <a:t>vlarge_dir.w</a:t>
            </a:r>
            <a:r>
              <a:rPr lang="en-GB" dirty="0" smtClean="0"/>
              <a:t>;</a:t>
            </a:r>
          </a:p>
          <a:p>
            <a:r>
              <a:rPr lang="en-GB" dirty="0" smtClean="0"/>
              <a:t>   vec3 </a:t>
            </a:r>
            <a:r>
              <a:rPr lang="en-GB" dirty="0" err="1" smtClean="0"/>
              <a:t>large_dir</a:t>
            </a:r>
            <a:r>
              <a:rPr lang="en-GB" dirty="0" smtClean="0"/>
              <a:t> = </a:t>
            </a:r>
            <a:r>
              <a:rPr lang="en-GB" dirty="0" err="1" smtClean="0"/>
              <a:t>vlarge_dir.xyz</a:t>
            </a:r>
            <a:r>
              <a:rPr lang="en-GB" dirty="0" smtClean="0"/>
              <a:t>;</a:t>
            </a:r>
          </a:p>
          <a:p>
            <a:r>
              <a:rPr lang="en-GB" dirty="0" smtClean="0"/>
              <a:t>   if(</a:t>
            </a:r>
            <a:r>
              <a:rPr lang="en-GB" dirty="0" err="1" smtClean="0"/>
              <a:t>with_anisotropy</a:t>
            </a:r>
            <a:r>
              <a:rPr lang="en-GB" dirty="0" smtClean="0"/>
              <a:t>)   </a:t>
            </a:r>
          </a:p>
          <a:p>
            <a:r>
              <a:rPr lang="en-GB" dirty="0" smtClean="0"/>
              <a:t>      </a:t>
            </a:r>
            <a:r>
              <a:rPr lang="en-GB" dirty="0" err="1" smtClean="0"/>
              <a:t>new_offset</a:t>
            </a:r>
            <a:r>
              <a:rPr lang="en-GB" dirty="0" smtClean="0"/>
              <a:t> += (abs(</a:t>
            </a:r>
            <a:r>
              <a:rPr lang="en-GB" dirty="0" err="1" smtClean="0"/>
              <a:t>dotvn</a:t>
            </a:r>
            <a:r>
              <a:rPr lang="en-GB" dirty="0" smtClean="0"/>
              <a:t>) - 1.0) * dot(</a:t>
            </a:r>
            <a:r>
              <a:rPr lang="en-GB" dirty="0" err="1" smtClean="0"/>
              <a:t>new_offset,large_dir</a:t>
            </a:r>
            <a:r>
              <a:rPr lang="en-GB" dirty="0" smtClean="0"/>
              <a:t>) * </a:t>
            </a:r>
            <a:r>
              <a:rPr lang="en-GB" dirty="0" err="1" smtClean="0"/>
              <a:t>large_dir</a:t>
            </a:r>
            <a:r>
              <a:rPr lang="en-GB" dirty="0" smtClean="0"/>
              <a:t> / dot(</a:t>
            </a:r>
            <a:r>
              <a:rPr lang="en-GB" dirty="0" err="1" smtClean="0"/>
              <a:t>large_dir,large_dir</a:t>
            </a:r>
            <a:r>
              <a:rPr lang="en-GB" dirty="0" smtClean="0"/>
              <a:t>);</a:t>
            </a:r>
          </a:p>
          <a:p>
            <a:endParaRPr lang="en-GB" dirty="0" smtClean="0"/>
          </a:p>
          <a:p>
            <a:r>
              <a:rPr lang="en-GB" dirty="0" smtClean="0"/>
              <a:t>   //compute the brightness of the sparkle according to the offset</a:t>
            </a:r>
          </a:p>
          <a:p>
            <a:r>
              <a:rPr lang="en-GB" dirty="0" smtClean="0"/>
              <a:t>   float l2 = dot(</a:t>
            </a:r>
            <a:r>
              <a:rPr lang="en-GB" dirty="0" err="1" smtClean="0"/>
              <a:t>new_offset</a:t>
            </a:r>
            <a:r>
              <a:rPr lang="en-GB" dirty="0" smtClean="0"/>
              <a:t>, </a:t>
            </a:r>
            <a:r>
              <a:rPr lang="en-GB" dirty="0" err="1" smtClean="0"/>
              <a:t>new_offset</a:t>
            </a:r>
            <a:r>
              <a:rPr lang="en-GB" dirty="0" smtClean="0"/>
              <a:t>);</a:t>
            </a:r>
          </a:p>
          <a:p>
            <a:r>
              <a:rPr lang="en-GB" dirty="0" smtClean="0"/>
              <a:t>   float </a:t>
            </a:r>
            <a:r>
              <a:rPr lang="en-GB" dirty="0" err="1" smtClean="0"/>
              <a:t>m_ss</a:t>
            </a:r>
            <a:r>
              <a:rPr lang="en-GB" dirty="0" smtClean="0"/>
              <a:t> = 1.0 - </a:t>
            </a:r>
            <a:r>
              <a:rPr lang="en-GB" dirty="0" err="1" smtClean="0"/>
              <a:t>adjust_sparkle_size</a:t>
            </a:r>
            <a:r>
              <a:rPr lang="en-GB" dirty="0" smtClean="0"/>
              <a:t>;</a:t>
            </a:r>
          </a:p>
          <a:p>
            <a:r>
              <a:rPr lang="en-GB" dirty="0" smtClean="0"/>
              <a:t>   float glittering = 0.0;</a:t>
            </a:r>
          </a:p>
          <a:p>
            <a:r>
              <a:rPr lang="en-GB" dirty="0" smtClean="0"/>
              <a:t>   if(</a:t>
            </a:r>
            <a:r>
              <a:rPr lang="en-GB" dirty="0" err="1" smtClean="0"/>
              <a:t>m_ss</a:t>
            </a:r>
            <a:r>
              <a:rPr lang="en-GB" dirty="0" smtClean="0"/>
              <a:t> &gt; l2)</a:t>
            </a:r>
          </a:p>
          <a:p>
            <a:r>
              <a:rPr lang="en-GB" dirty="0" smtClean="0"/>
              <a:t>   {</a:t>
            </a:r>
          </a:p>
          <a:p>
            <a:r>
              <a:rPr lang="en-GB" dirty="0" smtClean="0"/>
              <a:t>      float lend = ((1.0 - l2) - </a:t>
            </a:r>
            <a:r>
              <a:rPr lang="en-GB" dirty="0" err="1" smtClean="0"/>
              <a:t>adjust_sparkle_size</a:t>
            </a:r>
            <a:r>
              <a:rPr lang="en-GB" dirty="0" smtClean="0"/>
              <a:t>) / (1.0 - </a:t>
            </a:r>
            <a:r>
              <a:rPr lang="en-GB" dirty="0" err="1" smtClean="0"/>
              <a:t>adjust_sparkle_size</a:t>
            </a:r>
            <a:r>
              <a:rPr lang="en-GB" dirty="0" smtClean="0"/>
              <a:t>);</a:t>
            </a:r>
          </a:p>
          <a:p>
            <a:r>
              <a:rPr lang="en-GB" dirty="0" smtClean="0"/>
              <a:t>      glittering =  20.0 * lend;</a:t>
            </a:r>
          </a:p>
          <a:p>
            <a:r>
              <a:rPr lang="en-GB" dirty="0" smtClean="0"/>
              <a:t>   }</a:t>
            </a:r>
          </a:p>
          <a:p>
            <a:r>
              <a:rPr lang="en-GB" dirty="0" smtClean="0"/>
              <a:t>   </a:t>
            </a:r>
          </a:p>
          <a:p>
            <a:r>
              <a:rPr lang="en-GB" dirty="0" smtClean="0"/>
              <a:t>   </a:t>
            </a:r>
            <a:r>
              <a:rPr lang="en-GB" dirty="0" err="1" smtClean="0"/>
              <a:t>gl_FragColor</a:t>
            </a:r>
            <a:r>
              <a:rPr lang="en-GB" dirty="0" smtClean="0"/>
              <a:t> = base * diffuse + 0.5 * specular + </a:t>
            </a:r>
            <a:r>
              <a:rPr lang="en-GB" dirty="0" err="1" smtClean="0"/>
              <a:t>glitterStrength</a:t>
            </a:r>
            <a:r>
              <a:rPr lang="en-GB" dirty="0" smtClean="0"/>
              <a:t> * glittering;</a:t>
            </a:r>
          </a:p>
          <a:p>
            <a:r>
              <a:rPr lang="en-GB" dirty="0" smtClean="0"/>
              <a:t>   </a:t>
            </a:r>
          </a:p>
          <a:p>
            <a:r>
              <a:rPr lang="en-GB" dirty="0" smtClean="0"/>
              <a:t>}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53429-8932-44F2-AE37-982D639E8253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9209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Instead of distorting range of sparkle kernel, distort domain instead (shift lookup </a:t>
            </a:r>
            <a:r>
              <a:rPr lang="en-GB" dirty="0" err="1" smtClean="0"/>
              <a:t>pos</a:t>
            </a:r>
            <a:r>
              <a:rPr lang="en-GB" dirty="0" smtClean="0"/>
              <a:t> relative to sparkle, instead of changing sparkle itself). So we change the domain instead</a:t>
            </a:r>
            <a:r>
              <a:rPr lang="en-GB" baseline="0" dirty="0" smtClean="0"/>
              <a:t> of the range.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Boils</a:t>
            </a:r>
            <a:r>
              <a:rPr lang="en-GB" baseline="0" dirty="0" smtClean="0"/>
              <a:t> down to a few s</a:t>
            </a:r>
            <a:r>
              <a:rPr lang="en-GB" dirty="0" smtClean="0"/>
              <a:t>imple linear operations!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53429-8932-44F2-AE37-982D639E825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87925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This</a:t>
            </a:r>
            <a:r>
              <a:rPr lang="en-GB" baseline="0" dirty="0" smtClean="0"/>
              <a:t> needs a relatively new </a:t>
            </a:r>
            <a:r>
              <a:rPr lang="en-GB" baseline="0" dirty="0" err="1" smtClean="0"/>
              <a:t>shader</a:t>
            </a:r>
            <a:r>
              <a:rPr lang="en-GB" baseline="0" dirty="0" smtClean="0"/>
              <a:t> model (I believe SM4)</a:t>
            </a:r>
          </a:p>
          <a:p>
            <a:endParaRPr lang="en-GB" dirty="0" smtClean="0"/>
          </a:p>
          <a:p>
            <a:r>
              <a:rPr lang="en-GB" dirty="0" smtClean="0"/>
              <a:t>This requires a positive </a:t>
            </a:r>
            <a:r>
              <a:rPr lang="en-GB" baseline="0" dirty="0" smtClean="0"/>
              <a:t>input. Negative or zero inputs could be special cased if necessary.</a:t>
            </a:r>
          </a:p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53429-8932-44F2-AE37-982D639E8253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6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</a:t>
            </a:r>
            <a:r>
              <a:rPr lang="en-GB" baseline="0" dirty="0" smtClean="0"/>
              <a:t> idea from </a:t>
            </a:r>
            <a:r>
              <a:rPr lang="en-GB" baseline="0" dirty="0" err="1" smtClean="0"/>
              <a:t>Shopf</a:t>
            </a:r>
            <a:r>
              <a:rPr lang="en-GB" baseline="0" dirty="0" smtClean="0"/>
              <a:t> is to represent the sparkles as a 3d grid of sparkle kernels.</a:t>
            </a:r>
            <a:endParaRPr lang="en-GB" dirty="0" smtClean="0"/>
          </a:p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53429-8932-44F2-AE37-982D639E825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4587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When a surface</a:t>
            </a:r>
            <a:r>
              <a:rPr lang="en-GB" baseline="0" dirty="0" smtClean="0"/>
              <a:t> is rendered, a lookup is done into the grid from the shading point, and the intersection is shaded brightly (yellow).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You</a:t>
            </a:r>
            <a:r>
              <a:rPr lang="en-GB" baseline="0" dirty="0" smtClean="0"/>
              <a:t> can see the intersections clearly here (arrows)</a:t>
            </a: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53429-8932-44F2-AE37-982D639E825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832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Which produces this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53429-8932-44F2-AE37-982D639E825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869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Finally</a:t>
            </a:r>
            <a:r>
              <a:rPr lang="en-GB" baseline="0" dirty="0" smtClean="0"/>
              <a:t> a</a:t>
            </a:r>
            <a:r>
              <a:rPr lang="en-GB" dirty="0" smtClean="0"/>
              <a:t> number of offsets are applied to the grid</a:t>
            </a:r>
          </a:p>
          <a:p>
            <a:pPr lvl="1"/>
            <a:r>
              <a:rPr lang="en-GB" dirty="0" smtClean="0"/>
              <a:t>A 3D noise is applied to break up the grid pattern</a:t>
            </a:r>
          </a:p>
          <a:p>
            <a:pPr lvl="1"/>
            <a:r>
              <a:rPr lang="en-GB" dirty="0" smtClean="0"/>
              <a:t>The view vector is also taken into account to get a sparkly effect when the view changes</a:t>
            </a:r>
          </a:p>
          <a:p>
            <a:pPr lvl="1"/>
            <a:r>
              <a:rPr lang="en-GB" dirty="0" smtClean="0"/>
              <a:t>We added a time component to maintain the sparkle effect even when the viewpoint is stationary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53429-8932-44F2-AE37-982D639E825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4361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So what were</a:t>
            </a:r>
            <a:r>
              <a:rPr lang="en-GB" baseline="0" dirty="0" smtClean="0"/>
              <a:t> the issues with this algorithm?</a:t>
            </a:r>
          </a:p>
          <a:p>
            <a:endParaRPr lang="en-GB" dirty="0" smtClean="0"/>
          </a:p>
          <a:p>
            <a:r>
              <a:rPr lang="en-GB" dirty="0" smtClean="0"/>
              <a:t>First we see the large and distorted</a:t>
            </a:r>
            <a:r>
              <a:rPr lang="en-GB" baseline="0" dirty="0" smtClean="0"/>
              <a:t> shape of sparkles near the viewer.</a:t>
            </a:r>
          </a:p>
          <a:p>
            <a:endParaRPr lang="en-GB" baseline="0" dirty="0" smtClean="0"/>
          </a:p>
          <a:p>
            <a:r>
              <a:rPr lang="en-GB" baseline="0" dirty="0" smtClean="0"/>
              <a:t>Next we can see some sharp slithers at shallow viewing angles. These are </a:t>
            </a:r>
            <a:r>
              <a:rPr lang="en-GB" baseline="0" dirty="0" err="1" smtClean="0"/>
              <a:t>undersampled</a:t>
            </a:r>
            <a:r>
              <a:rPr lang="en-GB" baseline="0" dirty="0" smtClean="0"/>
              <a:t> and you can see </a:t>
            </a:r>
            <a:r>
              <a:rPr lang="en-GB" baseline="0" dirty="0" err="1" smtClean="0"/>
              <a:t>jaggies</a:t>
            </a:r>
            <a:r>
              <a:rPr lang="en-GB" baseline="0" dirty="0" smtClean="0"/>
              <a:t>.</a:t>
            </a:r>
          </a:p>
          <a:p>
            <a:endParaRPr lang="en-GB" baseline="0" dirty="0" smtClean="0"/>
          </a:p>
          <a:p>
            <a:r>
              <a:rPr lang="en-GB" baseline="0" dirty="0" smtClean="0"/>
              <a:t>Lastly the sparkles in the background are too small and alias badly under motion. The grid resolution is also unsuitable – we’ll see more of this later.</a:t>
            </a:r>
          </a:p>
          <a:p>
            <a:endParaRPr lang="en-GB" baseline="0" dirty="0" smtClean="0"/>
          </a:p>
          <a:p>
            <a:endParaRPr lang="en-GB" baseline="0" dirty="0" smtClean="0"/>
          </a:p>
          <a:p>
            <a:endParaRPr lang="en-GB" baseline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53429-8932-44F2-AE37-982D639E825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821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77" y="3332989"/>
            <a:ext cx="12181324" cy="1002889"/>
          </a:xfrm>
        </p:spPr>
        <p:txBody>
          <a:bodyPr>
            <a:normAutofit/>
          </a:bodyPr>
          <a:lstStyle>
            <a:lvl1pPr>
              <a:defRPr sz="3600" b="1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249783"/>
            <a:ext cx="10972800" cy="675260"/>
          </a:xfrm>
        </p:spPr>
        <p:txBody>
          <a:bodyPr>
            <a:normAutofit/>
          </a:bodyPr>
          <a:lstStyle>
            <a:lvl1pPr marL="0" indent="0" algn="ctr">
              <a:buNone/>
              <a:defRPr sz="2133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4060947"/>
            <a:ext cx="12192000" cy="384043"/>
          </a:xfrm>
          <a:prstGeom prst="rect">
            <a:avLst/>
          </a:prstGeom>
          <a:effectLst>
            <a:reflection endPos="0" dir="5400000" sy="-100000" algn="bl" rotWithShape="0"/>
          </a:effectLst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067" spc="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>
                    <a:schemeClr val="accent1"/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-----------------+-----------------</a:t>
            </a:r>
            <a:endParaRPr lang="en-GB" sz="1067" dirty="0">
              <a:solidFill>
                <a:schemeClr val="tx1">
                  <a:lumMod val="75000"/>
                  <a:lumOff val="25000"/>
                </a:schemeClr>
              </a:solidFill>
              <a:effectLst>
                <a:glow>
                  <a:schemeClr val="accent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0122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0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6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0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A6C57-2FD9-443C-BDF2-E4B9AC8C9759}" type="datetimeFigureOut">
              <a:rPr lang="en-GB" smtClean="0"/>
              <a:t>17/08/2015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0C8F-2353-4F39-B99C-9839480604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1397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A6C57-2FD9-443C-BDF2-E4B9AC8C9759}" type="datetimeFigureOut">
              <a:rPr lang="en-GB" smtClean="0"/>
              <a:t>17/08/2015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0C8F-2353-4F39-B99C-9839480604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65908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A6C57-2FD9-443C-BDF2-E4B9AC8C9759}" type="datetimeFigureOut">
              <a:rPr lang="en-GB" smtClean="0"/>
              <a:t>17/08/2015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0C8F-2353-4F39-B99C-9839480604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38893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A6C57-2FD9-443C-BDF2-E4B9AC8C9759}" type="datetimeFigureOut">
              <a:rPr lang="en-GB" smtClean="0"/>
              <a:t>17/08/2015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0C8F-2353-4F39-B99C-9839480604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0244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55619"/>
            <a:ext cx="10972800" cy="672075"/>
          </a:xfrm>
        </p:spPr>
        <p:txBody>
          <a:bodyPr>
            <a:normAutofit/>
          </a:bodyPr>
          <a:lstStyle>
            <a:lvl1pPr>
              <a:defRPr sz="3600" b="1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1424" y="1316765"/>
            <a:ext cx="10369152" cy="4320479"/>
          </a:xfrm>
        </p:spPr>
        <p:txBody>
          <a:bodyPr lIns="72000" tIns="180000" bIns="108000">
            <a:normAutofit/>
          </a:bodyPr>
          <a:lstStyle>
            <a:lvl1pPr marL="457189" indent="-457189">
              <a:spcBef>
                <a:spcPts val="1200"/>
              </a:spcBef>
              <a:buFont typeface="Arial" panose="020B0604020202020204" pitchFamily="34" charset="0"/>
              <a:buChar char="•"/>
              <a:defRPr sz="2800" b="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 Light" panose="020F0302020204030204" pitchFamily="34" charset="0"/>
              </a:defRPr>
            </a:lvl1pPr>
            <a:lvl2pPr>
              <a:spcBef>
                <a:spcPts val="0"/>
              </a:spcBef>
              <a:defRPr sz="2800" b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 Light" panose="020F0302020204030204" pitchFamily="34" charset="0"/>
              </a:defRPr>
            </a:lvl2pPr>
            <a:lvl3pPr>
              <a:spcBef>
                <a:spcPts val="0"/>
              </a:spcBef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 Light" panose="020F0302020204030204" pitchFamily="34" charset="0"/>
              </a:defRPr>
            </a:lvl3pPr>
            <a:lvl4pPr>
              <a:spcBef>
                <a:spcPts val="0"/>
              </a:spcBef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 Light" panose="020F0302020204030204" pitchFamily="34" charset="0"/>
              </a:defRPr>
            </a:lvl4pPr>
            <a:lvl5pPr>
              <a:spcBef>
                <a:spcPts val="0"/>
              </a:spcBef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1424" y="6356355"/>
            <a:ext cx="7114976" cy="365125"/>
          </a:xfrm>
        </p:spPr>
        <p:txBody>
          <a:bodyPr/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812949"/>
            <a:ext cx="12192000" cy="384043"/>
          </a:xfrm>
          <a:prstGeom prst="rect">
            <a:avLst/>
          </a:prstGeom>
          <a:effectLst>
            <a:reflection endPos="0" dir="5400000" sy="-100000" algn="bl" rotWithShape="0"/>
          </a:effectLst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067" spc="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>
                    <a:schemeClr val="accent1"/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--------------+--------------</a:t>
            </a:r>
            <a:endParaRPr lang="en-GB" sz="1067" dirty="0">
              <a:solidFill>
                <a:schemeClr val="tx1">
                  <a:lumMod val="75000"/>
                  <a:lumOff val="25000"/>
                </a:schemeClr>
              </a:solidFill>
              <a:effectLst>
                <a:glow>
                  <a:schemeClr val="accent1"/>
                </a:glo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lum bright="-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157" y="5829267"/>
            <a:ext cx="1812521" cy="811104"/>
          </a:xfrm>
          <a:prstGeom prst="rect">
            <a:avLst/>
          </a:prstGeom>
          <a:noFill/>
          <a:effectLst>
            <a:outerShdw blurRad="25400" dist="12700" dir="5400000" algn="t" rotWithShape="0">
              <a:prstClr val="black">
                <a:alpha val="40000"/>
              </a:prstClr>
            </a:outerShdw>
            <a:reflection blurRad="63500" stA="31000" endPos="42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09495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0321"/>
            <a:ext cx="10972800" cy="672075"/>
          </a:xfrm>
        </p:spPr>
        <p:txBody>
          <a:bodyPr>
            <a:normAutofit/>
          </a:bodyPr>
          <a:lstStyle>
            <a:lvl1pPr>
              <a:defRPr sz="3600" b="1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1424" y="812397"/>
            <a:ext cx="10369152" cy="2328572"/>
          </a:xfrm>
        </p:spPr>
        <p:txBody>
          <a:bodyPr lIns="72000" tIns="180000" bIns="108000">
            <a:noAutofit/>
          </a:bodyPr>
          <a:lstStyle>
            <a:lvl1pPr marL="457189" indent="-457189">
              <a:spcBef>
                <a:spcPts val="267"/>
              </a:spcBef>
              <a:buFont typeface="Wingdings" panose="05000000000000000000" pitchFamily="2" charset="2"/>
              <a:buChar char="§"/>
              <a:defRPr sz="280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defRPr>
            </a:lvl1pPr>
            <a:lvl2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defRPr>
            </a:lvl2pPr>
            <a:lvl3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defRPr>
            </a:lvl3pPr>
            <a:lvl4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defRPr>
            </a:lvl4pPr>
            <a:lvl5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1424" y="6356355"/>
            <a:ext cx="7114976" cy="365125"/>
          </a:xfrm>
        </p:spPr>
        <p:txBody>
          <a:bodyPr/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597652"/>
            <a:ext cx="12192000" cy="384043"/>
          </a:xfrm>
          <a:prstGeom prst="rect">
            <a:avLst/>
          </a:prstGeom>
          <a:effectLst>
            <a:reflection endPos="0" dir="5400000" sy="-100000" algn="bl" rotWithShape="0"/>
          </a:effectLst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067" spc="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>
                    <a:schemeClr val="accent1"/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--------------+--------------</a:t>
            </a:r>
            <a:endParaRPr lang="en-GB" sz="1067" dirty="0">
              <a:solidFill>
                <a:schemeClr val="tx1">
                  <a:lumMod val="75000"/>
                  <a:lumOff val="25000"/>
                </a:schemeClr>
              </a:solidFill>
              <a:effectLst>
                <a:glow>
                  <a:schemeClr val="accent1"/>
                </a:glo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lum bright="-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157" y="5829267"/>
            <a:ext cx="1812521" cy="811104"/>
          </a:xfrm>
          <a:prstGeom prst="rect">
            <a:avLst/>
          </a:prstGeom>
          <a:noFill/>
          <a:effectLst>
            <a:outerShdw blurRad="25400" dist="12700" dir="5400000" algn="t" rotWithShape="0">
              <a:prstClr val="black">
                <a:alpha val="40000"/>
              </a:prstClr>
            </a:outerShdw>
            <a:reflection blurRad="63500" stA="31000" endPos="42000" dir="5400000" sy="-100000" algn="bl" rotWithShape="0"/>
          </a:effectLst>
        </p:spPr>
      </p:pic>
      <p:sp>
        <p:nvSpPr>
          <p:cNvPr id="10" name="Content Placeholder 2"/>
          <p:cNvSpPr>
            <a:spLocks noGrp="1"/>
          </p:cNvSpPr>
          <p:nvPr>
            <p:ph idx="13" hasCustomPrompt="1"/>
          </p:nvPr>
        </p:nvSpPr>
        <p:spPr>
          <a:xfrm>
            <a:off x="2735627" y="2372883"/>
            <a:ext cx="6720747" cy="3369479"/>
          </a:xfrm>
        </p:spPr>
        <p:txBody>
          <a:bodyPr lIns="72000" tIns="180000" bIns="108000"/>
          <a:lstStyle>
            <a:lvl1pPr marL="457189" indent="-457189">
              <a:spcBef>
                <a:spcPts val="2400"/>
              </a:spcBef>
              <a:buFont typeface="Wingdings" panose="05000000000000000000" pitchFamily="2" charset="2"/>
              <a:buChar char="§"/>
              <a:defRPr sz="2667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defRPr>
            </a:lvl1pPr>
            <a:lvl2pPr>
              <a:defRPr sz="2400">
                <a:latin typeface="Calibri Light" panose="020F0302020204030204" pitchFamily="34" charset="0"/>
              </a:defRPr>
            </a:lvl2pPr>
            <a:lvl3pPr>
              <a:defRPr sz="2133">
                <a:latin typeface="Calibri Light" panose="020F0302020204030204" pitchFamily="34" charset="0"/>
              </a:defRPr>
            </a:lvl3pPr>
            <a:lvl4pPr>
              <a:defRPr sz="2133">
                <a:latin typeface="Calibri Light" panose="020F0302020204030204" pitchFamily="34" charset="0"/>
              </a:defRPr>
            </a:lvl4pPr>
            <a:lvl5pPr>
              <a:defRPr sz="2133"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 dirty="0" smtClean="0"/>
              <a:t>Picture here</a:t>
            </a:r>
          </a:p>
        </p:txBody>
      </p:sp>
      <p:sp>
        <p:nvSpPr>
          <p:cNvPr id="4" name="Oval 3"/>
          <p:cNvSpPr/>
          <p:nvPr/>
        </p:nvSpPr>
        <p:spPr>
          <a:xfrm>
            <a:off x="1199456" y="3933056"/>
            <a:ext cx="648072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9532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s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609600" y="4677139"/>
            <a:ext cx="10972800" cy="675260"/>
          </a:xfrm>
        </p:spPr>
        <p:txBody>
          <a:bodyPr>
            <a:normAutofit/>
          </a:bodyPr>
          <a:lstStyle>
            <a:lvl1pPr marL="0" indent="0" algn="ctr">
              <a:buNone/>
              <a:defRPr sz="2133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08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A6C57-2FD9-443C-BDF2-E4B9AC8C9759}" type="datetimeFigureOut">
              <a:rPr lang="en-GB" smtClean="0"/>
              <a:t>17/08/2015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0C8F-2353-4F39-B99C-9839480604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117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A6C57-2FD9-443C-BDF2-E4B9AC8C9759}" type="datetimeFigureOut">
              <a:rPr lang="en-GB" smtClean="0"/>
              <a:t>17/08/2015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0C8F-2353-4F39-B99C-9839480604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3972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A6C57-2FD9-443C-BDF2-E4B9AC8C9759}" type="datetimeFigureOut">
              <a:rPr lang="en-GB" smtClean="0"/>
              <a:t>17/08/2015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0C8F-2353-4F39-B99C-9839480604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7470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A6C57-2FD9-443C-BDF2-E4B9AC8C9759}" type="datetimeFigureOut">
              <a:rPr lang="en-GB" smtClean="0"/>
              <a:t>17/08/2015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0C8F-2353-4F39-B99C-9839480604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217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A6C57-2FD9-443C-BDF2-E4B9AC8C9759}" type="datetimeFigureOut">
              <a:rPr lang="en-GB" smtClean="0"/>
              <a:t>17/08/2015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0C8F-2353-4F39-B99C-9839480604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7980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2A6C57-2FD9-443C-BDF2-E4B9AC8C9759}" type="datetimeFigureOut">
              <a:rPr lang="en-GB" smtClean="0"/>
              <a:t>17/08/2015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FE0C8F-2353-4F39-B99C-9839480604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3461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hadertoy.com/user/huwb" TargetMode="External"/><Relationship Id="rId2" Type="http://schemas.openxmlformats.org/officeDocument/2006/relationships/hyperlink" Target="mailto:huw@studiogobo.com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beibei.wang@studiogobo.com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Sparkly but not too sparkly!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360996"/>
            <a:ext cx="10972800" cy="2324012"/>
          </a:xfrm>
        </p:spPr>
        <p:txBody>
          <a:bodyPr>
            <a:normAutofit fontScale="92500" lnSpcReduction="10000"/>
          </a:bodyPr>
          <a:lstStyle/>
          <a:p>
            <a:r>
              <a:rPr lang="en-GB" sz="2400" dirty="0">
                <a:ea typeface="ＭＳ Ｐゴシック" panose="020B0600070205080204" pitchFamily="34" charset="-128"/>
              </a:rPr>
              <a:t>Anti-aliasing a procedural sparkle </a:t>
            </a:r>
            <a:r>
              <a:rPr lang="en-GB" sz="2400" dirty="0" smtClean="0">
                <a:ea typeface="ＭＳ Ｐゴシック" panose="020B0600070205080204" pitchFamily="34" charset="-128"/>
              </a:rPr>
              <a:t>effect</a:t>
            </a:r>
          </a:p>
          <a:p>
            <a:endParaRPr lang="en-GB" sz="2400" dirty="0">
              <a:ea typeface="ＭＳ Ｐゴシック" panose="020B0600070205080204" pitchFamily="34" charset="-128"/>
            </a:endParaRPr>
          </a:p>
          <a:p>
            <a:r>
              <a:rPr lang="en-US" altLang="en-US" sz="2400" dirty="0" err="1" smtClean="0">
                <a:ea typeface="ＭＳ Ｐゴシック" panose="020B0600070205080204" pitchFamily="34" charset="-128"/>
              </a:rPr>
              <a:t>Huw</a:t>
            </a:r>
            <a:r>
              <a:rPr lang="en-US" altLang="en-US" sz="2400" dirty="0" smtClean="0">
                <a:ea typeface="ＭＳ Ｐゴシック" panose="020B0600070205080204" pitchFamily="34" charset="-128"/>
              </a:rPr>
              <a:t> </a:t>
            </a:r>
            <a:r>
              <a:rPr lang="en-US" altLang="en-US" sz="2400" dirty="0">
                <a:ea typeface="ＭＳ Ｐゴシック" panose="020B0600070205080204" pitchFamily="34" charset="-128"/>
              </a:rPr>
              <a:t>Bowles</a:t>
            </a:r>
            <a:br>
              <a:rPr lang="en-US" altLang="en-US" sz="2400" dirty="0">
                <a:ea typeface="ＭＳ Ｐゴシック" panose="020B0600070205080204" pitchFamily="34" charset="-128"/>
              </a:rPr>
            </a:br>
            <a:r>
              <a:rPr lang="en-US" altLang="en-US" sz="2400" dirty="0" err="1" smtClean="0">
                <a:ea typeface="ＭＳ Ｐゴシック" panose="020B0600070205080204" pitchFamily="34" charset="-128"/>
              </a:rPr>
              <a:t>Beibei</a:t>
            </a:r>
            <a:r>
              <a:rPr lang="en-US" altLang="en-US" sz="2400" dirty="0" smtClean="0">
                <a:ea typeface="ＭＳ Ｐゴシック" panose="020B0600070205080204" pitchFamily="34" charset="-128"/>
              </a:rPr>
              <a:t> Wang</a:t>
            </a:r>
            <a:endParaRPr lang="en-US" altLang="en-US" sz="2400" dirty="0">
              <a:ea typeface="ＭＳ Ｐゴシック" panose="020B0600070205080204" pitchFamily="34" charset="-128"/>
            </a:endParaRPr>
          </a:p>
          <a:p>
            <a:endParaRPr lang="en-US" altLang="en-US" sz="2400" dirty="0">
              <a:ea typeface="ＭＳ Ｐゴシック" panose="020B0600070205080204" pitchFamily="34" charset="-128"/>
            </a:endParaRPr>
          </a:p>
          <a:p>
            <a:r>
              <a:rPr lang="en-US" altLang="en-US" sz="2400" dirty="0">
                <a:ea typeface="ＭＳ Ｐゴシック" panose="020B0600070205080204" pitchFamily="34" charset="-128"/>
              </a:rPr>
              <a:t>SIGGRAPH </a:t>
            </a:r>
            <a:r>
              <a:rPr lang="en-US" altLang="en-US" sz="2400" dirty="0" smtClean="0">
                <a:ea typeface="ＭＳ Ｐゴシック" panose="020B0600070205080204" pitchFamily="34" charset="-128"/>
              </a:rPr>
              <a:t>2015 Advances </a:t>
            </a:r>
            <a:r>
              <a:rPr lang="en-US" altLang="en-US" sz="2400" dirty="0">
                <a:ea typeface="ＭＳ Ｐゴシック" panose="020B0600070205080204" pitchFamily="34" charset="-128"/>
              </a:rPr>
              <a:t>in Real-Time Rendering in Games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171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Procedural </a:t>
            </a:r>
            <a:r>
              <a:rPr lang="en-GB" dirty="0" smtClean="0"/>
              <a:t>Sparkles – ISSUES</a:t>
            </a:r>
            <a:endParaRPr lang="en-US" dirty="0"/>
          </a:p>
        </p:txBody>
      </p:sp>
      <p:pic>
        <p:nvPicPr>
          <p:cNvPr id="4" name="original_flickering.mp4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11338" y="1316038"/>
            <a:ext cx="8569325" cy="4321175"/>
          </a:xfrm>
        </p:spPr>
      </p:pic>
    </p:spTree>
    <p:extLst>
      <p:ext uri="{BB962C8B-B14F-4D97-AF65-F5344CB8AC3E}">
        <p14:creationId xmlns:p14="http://schemas.microsoft.com/office/powerpoint/2010/main" val="13149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Sparkle shape</a:t>
            </a:r>
          </a:p>
          <a:p>
            <a:r>
              <a:rPr lang="en-GB" dirty="0" smtClean="0"/>
              <a:t>Expanding distance range</a:t>
            </a:r>
          </a:p>
          <a:p>
            <a:r>
              <a:rPr lang="en-GB" dirty="0" smtClean="0"/>
              <a:t>Noise distortion</a:t>
            </a:r>
          </a:p>
          <a:p>
            <a:r>
              <a:rPr lang="en-GB" dirty="0" smtClean="0"/>
              <a:t>Anisotropy</a:t>
            </a:r>
          </a:p>
        </p:txBody>
      </p:sp>
    </p:spTree>
    <p:extLst>
      <p:ext uri="{BB962C8B-B14F-4D97-AF65-F5344CB8AC3E}">
        <p14:creationId xmlns:p14="http://schemas.microsoft.com/office/powerpoint/2010/main" val="408564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Sparkle shape</a:t>
            </a:r>
          </a:p>
          <a:p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Expanding distance range</a:t>
            </a:r>
          </a:p>
          <a:p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Noise distortion</a:t>
            </a:r>
          </a:p>
          <a:p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Anisotropy</a:t>
            </a:r>
          </a:p>
        </p:txBody>
      </p:sp>
    </p:spTree>
    <p:extLst>
      <p:ext uri="{BB962C8B-B14F-4D97-AF65-F5344CB8AC3E}">
        <p14:creationId xmlns:p14="http://schemas.microsoft.com/office/powerpoint/2010/main" val="359191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Sparkle Shape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Sharp and pointy</a:t>
            </a:r>
          </a:p>
          <a:p>
            <a:r>
              <a:rPr lang="en-GB" dirty="0" smtClean="0"/>
              <a:t>Frequent odd shapes</a:t>
            </a:r>
          </a:p>
          <a:p>
            <a:r>
              <a:rPr lang="en-GB" dirty="0" smtClean="0"/>
              <a:t>Does not scale down</a:t>
            </a:r>
            <a:br>
              <a:rPr lang="en-GB" dirty="0" smtClean="0"/>
            </a:br>
            <a:r>
              <a:rPr lang="en-GB" dirty="0" smtClean="0"/>
              <a:t>well</a:t>
            </a:r>
          </a:p>
        </p:txBody>
      </p:sp>
      <p:pic>
        <p:nvPicPr>
          <p:cNvPr id="120" name="Picture 1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550" y="1553771"/>
            <a:ext cx="7144453" cy="40187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673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Sparkle </a:t>
            </a:r>
            <a:r>
              <a:rPr lang="en-GB" dirty="0"/>
              <a:t>Shape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Simply make round</a:t>
            </a:r>
          </a:p>
          <a:p>
            <a:r>
              <a:rPr lang="en-GB" dirty="0" smtClean="0"/>
              <a:t>Reduces odd shapes</a:t>
            </a:r>
          </a:p>
          <a:p>
            <a:r>
              <a:rPr lang="en-GB" dirty="0" smtClean="0"/>
              <a:t>Scales down well</a:t>
            </a:r>
          </a:p>
          <a:p>
            <a:r>
              <a:rPr lang="en-GB" dirty="0" smtClean="0"/>
              <a:t>Simpler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549" y="1553771"/>
            <a:ext cx="7144455" cy="40187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353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Sparkle Shape – BEFORE</a:t>
            </a:r>
            <a:endParaRPr lang="en-GB" dirty="0"/>
          </a:p>
        </p:txBody>
      </p:sp>
      <p:pic>
        <p:nvPicPr>
          <p:cNvPr id="4" name="Picture 2" descr="C:\projects\sparkle_siggraph\doc\siggraph_advances\images\example_scene\1_origin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554" y="1484886"/>
            <a:ext cx="9000000" cy="45511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10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projects\sparkle_siggraph\doc\siggraph_advances\images\example_scene\2_shape_circl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554" y="1484885"/>
            <a:ext cx="9000000" cy="45511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Sparkle Shape – AFTER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429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Sparkle shape</a:t>
            </a:r>
          </a:p>
          <a:p>
            <a:r>
              <a:rPr lang="en-GB" dirty="0" smtClean="0"/>
              <a:t>Expanding distance range</a:t>
            </a:r>
          </a:p>
          <a:p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Noise distortion</a:t>
            </a:r>
          </a:p>
          <a:p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Anisotropy</a:t>
            </a:r>
          </a:p>
        </p:txBody>
      </p:sp>
    </p:spTree>
    <p:extLst>
      <p:ext uri="{BB962C8B-B14F-4D97-AF65-F5344CB8AC3E}">
        <p14:creationId xmlns:p14="http://schemas.microsoft.com/office/powerpoint/2010/main" val="381133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SPARKLE SIZE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Sparkle size inappropriate outside narrow depth range</a:t>
            </a:r>
          </a:p>
          <a:p>
            <a:r>
              <a:rPr lang="en-GB" dirty="0" smtClean="0"/>
              <a:t>Multiply size by </a:t>
            </a:r>
            <a:r>
              <a:rPr lang="en-GB" dirty="0"/>
              <a:t>Z to compensate for perspective</a:t>
            </a:r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337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projects\sparkle_siggraph\doc\siggraph_advances\images\example_scene\over_glo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554" y="1484886"/>
            <a:ext cx="9000000" cy="45511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SPARKLE </a:t>
            </a:r>
            <a:r>
              <a:rPr lang="en-GB" dirty="0"/>
              <a:t>SIZE</a:t>
            </a:r>
          </a:p>
        </p:txBody>
      </p:sp>
    </p:spTree>
    <p:extLst>
      <p:ext uri="{BB962C8B-B14F-4D97-AF65-F5344CB8AC3E}">
        <p14:creationId xmlns:p14="http://schemas.microsoft.com/office/powerpoint/2010/main" val="410669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SNOW SPARKLE</a:t>
            </a:r>
            <a:endParaRPr lang="en-GB" dirty="0"/>
          </a:p>
        </p:txBody>
      </p:sp>
      <p:pic>
        <p:nvPicPr>
          <p:cNvPr id="5" name="Sparkle 720 Light L 1-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54250" y="1316038"/>
            <a:ext cx="7681913" cy="4321175"/>
          </a:xfrm>
        </p:spPr>
      </p:pic>
    </p:spTree>
    <p:extLst>
      <p:ext uri="{BB962C8B-B14F-4D97-AF65-F5344CB8AC3E}">
        <p14:creationId xmlns:p14="http://schemas.microsoft.com/office/powerpoint/2010/main" val="3034667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GRID SCALING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Could blend multiple grids</a:t>
            </a:r>
          </a:p>
          <a:p>
            <a:pPr lvl="1"/>
            <a:r>
              <a:rPr lang="en-GB" dirty="0" smtClean="0"/>
              <a:t>Requires multiple sparkle computations</a:t>
            </a:r>
          </a:p>
          <a:p>
            <a:r>
              <a:rPr lang="en-GB" dirty="0" smtClean="0"/>
              <a:t>Scale grid based on distance?</a:t>
            </a:r>
            <a:endParaRPr lang="en-GB" dirty="0"/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9002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GRID SCALING</a:t>
            </a:r>
            <a:endParaRPr lang="en-GB" dirty="0"/>
          </a:p>
        </p:txBody>
      </p:sp>
      <p:pic>
        <p:nvPicPr>
          <p:cNvPr id="5" name="no_step_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09750" y="1316038"/>
            <a:ext cx="8570913" cy="4321175"/>
          </a:xfrm>
        </p:spPr>
      </p:pic>
    </p:spTree>
    <p:extLst>
      <p:ext uri="{BB962C8B-B14F-4D97-AF65-F5344CB8AC3E}">
        <p14:creationId xmlns:p14="http://schemas.microsoft.com/office/powerpoint/2010/main" val="191296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GRID LEVELS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Solution - step the </a:t>
            </a:r>
            <a:r>
              <a:rPr lang="en-GB" dirty="0" smtClean="0"/>
              <a:t>grid scale</a:t>
            </a:r>
            <a:endParaRPr lang="en-GB" dirty="0"/>
          </a:p>
          <a:p>
            <a:endParaRPr lang="en-GB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993543"/>
              </p:ext>
            </p:extLst>
          </p:nvPr>
        </p:nvGraphicFramePr>
        <p:xfrm>
          <a:off x="2515737" y="2362545"/>
          <a:ext cx="7160526" cy="3702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0912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GRID LEVELS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Logarithmic steps</a:t>
            </a:r>
            <a:endParaRPr lang="en-GB" dirty="0"/>
          </a:p>
          <a:p>
            <a:endParaRPr lang="en-GB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9486886"/>
              </p:ext>
            </p:extLst>
          </p:nvPr>
        </p:nvGraphicFramePr>
        <p:xfrm>
          <a:off x="2515737" y="2362545"/>
          <a:ext cx="7160526" cy="3702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5457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LINEAR GRID LEVELS</a:t>
            </a:r>
            <a:endParaRPr lang="en-GB" dirty="0"/>
          </a:p>
        </p:txBody>
      </p:sp>
      <p:pic>
        <p:nvPicPr>
          <p:cNvPr id="5" name="level_linear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09750" y="1316038"/>
            <a:ext cx="8570913" cy="4321175"/>
          </a:xfrm>
        </p:spPr>
      </p:pic>
    </p:spTree>
    <p:extLst>
      <p:ext uri="{BB962C8B-B14F-4D97-AF65-F5344CB8AC3E}">
        <p14:creationId xmlns:p14="http://schemas.microsoft.com/office/powerpoint/2010/main" val="130747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LOG GRID LEVELS</a:t>
            </a:r>
            <a:endParaRPr lang="en-GB" dirty="0"/>
          </a:p>
        </p:txBody>
      </p:sp>
      <p:pic>
        <p:nvPicPr>
          <p:cNvPr id="5" name="level_linear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09750" y="1316038"/>
            <a:ext cx="8570913" cy="4321175"/>
          </a:xfrm>
        </p:spPr>
      </p:pic>
    </p:spTree>
    <p:extLst>
      <p:ext uri="{BB962C8B-B14F-4D97-AF65-F5344CB8AC3E}">
        <p14:creationId xmlns:p14="http://schemas.microsoft.com/office/powerpoint/2010/main" val="173634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projects\sparkle_siggraph\doc\siggraph_advances\images\example_scene\over_glo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554" y="1484886"/>
            <a:ext cx="9000000" cy="45511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ONE GRID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516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projects\sparkle_siggraph\doc\siggraph_advances\images\example_scene\3_level_log_without_nois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554" y="1484886"/>
            <a:ext cx="9000000" cy="45511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MULTIPLE GRID LEVELS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89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VIEW </a:t>
            </a:r>
            <a:r>
              <a:rPr lang="en-GB" dirty="0"/>
              <a:t>DEPENDENCE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We shift </a:t>
            </a:r>
            <a:r>
              <a:rPr lang="en-GB" dirty="0"/>
              <a:t>the sparkle </a:t>
            </a:r>
            <a:r>
              <a:rPr lang="en-GB" dirty="0" smtClean="0"/>
              <a:t>grid based on the view vector</a:t>
            </a:r>
            <a:endParaRPr lang="en-GB" dirty="0"/>
          </a:p>
          <a:p>
            <a:endParaRPr lang="en-GB" dirty="0" smtClean="0"/>
          </a:p>
        </p:txBody>
      </p:sp>
      <p:grpSp>
        <p:nvGrpSpPr>
          <p:cNvPr id="65" name="Group 64"/>
          <p:cNvGrpSpPr/>
          <p:nvPr/>
        </p:nvGrpSpPr>
        <p:grpSpPr>
          <a:xfrm>
            <a:off x="1595482" y="3111010"/>
            <a:ext cx="3316093" cy="3372604"/>
            <a:chOff x="347072" y="3450690"/>
            <a:chExt cx="3316093" cy="3372604"/>
          </a:xfrm>
        </p:grpSpPr>
        <p:cxnSp>
          <p:nvCxnSpPr>
            <p:cNvPr id="49" name="Straight Arrow Connector 48"/>
            <p:cNvCxnSpPr/>
            <p:nvPr/>
          </p:nvCxnSpPr>
          <p:spPr>
            <a:xfrm flipV="1">
              <a:off x="1918635" y="3450690"/>
              <a:ext cx="462760" cy="268980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V="1">
              <a:off x="1918635" y="4064739"/>
              <a:ext cx="516156" cy="207575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flipV="1">
              <a:off x="1918635" y="5803106"/>
              <a:ext cx="57803" cy="337394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flipV="1">
              <a:off x="1918635" y="5815013"/>
              <a:ext cx="83996" cy="325487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347072" y="6176963"/>
              <a:ext cx="33160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View vectors (blue) very similar when normalized (green)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81534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VIEW </a:t>
            </a:r>
            <a:r>
              <a:rPr lang="en-GB" dirty="0"/>
              <a:t>DEPENDENCE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We shift the sparkle grid based on the view vector</a:t>
            </a:r>
          </a:p>
          <a:p>
            <a:endParaRPr lang="en-GB" dirty="0" smtClean="0"/>
          </a:p>
        </p:txBody>
      </p:sp>
      <p:grpSp>
        <p:nvGrpSpPr>
          <p:cNvPr id="65" name="Group 64"/>
          <p:cNvGrpSpPr/>
          <p:nvPr/>
        </p:nvGrpSpPr>
        <p:grpSpPr>
          <a:xfrm>
            <a:off x="1595482" y="3111010"/>
            <a:ext cx="3316093" cy="3372604"/>
            <a:chOff x="347072" y="3450690"/>
            <a:chExt cx="3316093" cy="3372604"/>
          </a:xfrm>
        </p:grpSpPr>
        <p:cxnSp>
          <p:nvCxnSpPr>
            <p:cNvPr id="49" name="Straight Arrow Connector 48"/>
            <p:cNvCxnSpPr/>
            <p:nvPr/>
          </p:nvCxnSpPr>
          <p:spPr>
            <a:xfrm flipV="1">
              <a:off x="1918635" y="3450690"/>
              <a:ext cx="462760" cy="268980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V="1">
              <a:off x="1918635" y="4064739"/>
              <a:ext cx="516156" cy="207575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flipV="1">
              <a:off x="1918635" y="5803106"/>
              <a:ext cx="57803" cy="337394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flipV="1">
              <a:off x="1918635" y="5815013"/>
              <a:ext cx="83996" cy="325487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347072" y="6176963"/>
              <a:ext cx="33160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View vectors (blue) very similar when normalized (green)</a:t>
              </a:r>
              <a:endParaRPr lang="en-GB" dirty="0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6137929" y="2577056"/>
            <a:ext cx="4008101" cy="3906556"/>
            <a:chOff x="4284999" y="2916736"/>
            <a:chExt cx="4008101" cy="3906556"/>
          </a:xfrm>
        </p:grpSpPr>
        <p:grpSp>
          <p:nvGrpSpPr>
            <p:cNvPr id="63" name="Group 62"/>
            <p:cNvGrpSpPr/>
            <p:nvPr/>
          </p:nvGrpSpPr>
          <p:grpSpPr>
            <a:xfrm>
              <a:off x="4284999" y="2916736"/>
              <a:ext cx="3797763" cy="3313884"/>
              <a:chOff x="4284999" y="2916736"/>
              <a:chExt cx="3797763" cy="3313884"/>
            </a:xfrm>
          </p:grpSpPr>
          <p:grpSp>
            <p:nvGrpSpPr>
              <p:cNvPr id="61" name="Group 60"/>
              <p:cNvGrpSpPr/>
              <p:nvPr/>
            </p:nvGrpSpPr>
            <p:grpSpPr>
              <a:xfrm>
                <a:off x="4284999" y="2916736"/>
                <a:ext cx="3797763" cy="3313884"/>
                <a:chOff x="4284999" y="2916736"/>
                <a:chExt cx="3797763" cy="3313884"/>
              </a:xfrm>
            </p:grpSpPr>
            <p:grpSp>
              <p:nvGrpSpPr>
                <p:cNvPr id="35" name="Group 34"/>
                <p:cNvGrpSpPr/>
                <p:nvPr/>
              </p:nvGrpSpPr>
              <p:grpSpPr>
                <a:xfrm>
                  <a:off x="4284999" y="3283831"/>
                  <a:ext cx="3797763" cy="2843319"/>
                  <a:chOff x="4284999" y="3283831"/>
                  <a:chExt cx="4438511" cy="2843319"/>
                </a:xfrm>
              </p:grpSpPr>
              <p:cxnSp>
                <p:nvCxnSpPr>
                  <p:cNvPr id="11" name="Straight Connector 10"/>
                  <p:cNvCxnSpPr/>
                  <p:nvPr/>
                </p:nvCxnSpPr>
                <p:spPr>
                  <a:xfrm>
                    <a:off x="4284999" y="3283831"/>
                    <a:ext cx="4438511" cy="0"/>
                  </a:xfrm>
                  <a:prstGeom prst="line">
                    <a:avLst/>
                  </a:prstGeom>
                  <a:ln>
                    <a:solidFill>
                      <a:schemeClr val="accent2"/>
                    </a:solidFill>
                    <a:prstDash val="lg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" name="Straight Connector 11"/>
                  <p:cNvCxnSpPr/>
                  <p:nvPr/>
                </p:nvCxnSpPr>
                <p:spPr>
                  <a:xfrm>
                    <a:off x="4284999" y="4231604"/>
                    <a:ext cx="4438511" cy="0"/>
                  </a:xfrm>
                  <a:prstGeom prst="line">
                    <a:avLst/>
                  </a:prstGeom>
                  <a:ln>
                    <a:solidFill>
                      <a:schemeClr val="accent2"/>
                    </a:solidFill>
                    <a:prstDash val="lg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" name="Straight Connector 13"/>
                  <p:cNvCxnSpPr/>
                  <p:nvPr/>
                </p:nvCxnSpPr>
                <p:spPr>
                  <a:xfrm>
                    <a:off x="4284999" y="5179377"/>
                    <a:ext cx="4438511" cy="0"/>
                  </a:xfrm>
                  <a:prstGeom prst="line">
                    <a:avLst/>
                  </a:prstGeom>
                  <a:ln>
                    <a:solidFill>
                      <a:schemeClr val="accent2"/>
                    </a:solidFill>
                    <a:prstDash val="lg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Straight Connector 17"/>
                  <p:cNvCxnSpPr/>
                  <p:nvPr/>
                </p:nvCxnSpPr>
                <p:spPr>
                  <a:xfrm>
                    <a:off x="4284999" y="6127150"/>
                    <a:ext cx="4438511" cy="0"/>
                  </a:xfrm>
                  <a:prstGeom prst="line">
                    <a:avLst/>
                  </a:prstGeom>
                  <a:ln>
                    <a:solidFill>
                      <a:schemeClr val="accent2"/>
                    </a:solidFill>
                    <a:prstDash val="lg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0" name="Group 59"/>
                <p:cNvGrpSpPr/>
                <p:nvPr/>
              </p:nvGrpSpPr>
              <p:grpSpPr>
                <a:xfrm>
                  <a:off x="4744425" y="2916736"/>
                  <a:ext cx="2842204" cy="3313884"/>
                  <a:chOff x="4744425" y="2916736"/>
                  <a:chExt cx="2842204" cy="3313884"/>
                </a:xfrm>
              </p:grpSpPr>
              <p:cxnSp>
                <p:nvCxnSpPr>
                  <p:cNvPr id="19" name="Straight Connector 18"/>
                  <p:cNvCxnSpPr/>
                  <p:nvPr/>
                </p:nvCxnSpPr>
                <p:spPr>
                  <a:xfrm>
                    <a:off x="5693309" y="2916736"/>
                    <a:ext cx="0" cy="3313884"/>
                  </a:xfrm>
                  <a:prstGeom prst="line">
                    <a:avLst/>
                  </a:prstGeom>
                  <a:ln>
                    <a:solidFill>
                      <a:schemeClr val="accent2"/>
                    </a:solidFill>
                    <a:prstDash val="lg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/>
                  <p:cNvCxnSpPr/>
                  <p:nvPr/>
                </p:nvCxnSpPr>
                <p:spPr>
                  <a:xfrm>
                    <a:off x="4744425" y="2916736"/>
                    <a:ext cx="0" cy="3313884"/>
                  </a:xfrm>
                  <a:prstGeom prst="line">
                    <a:avLst/>
                  </a:prstGeom>
                  <a:ln>
                    <a:solidFill>
                      <a:schemeClr val="accent2"/>
                    </a:solidFill>
                    <a:prstDash val="lg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Straight Connector 26"/>
                  <p:cNvCxnSpPr/>
                  <p:nvPr/>
                </p:nvCxnSpPr>
                <p:spPr>
                  <a:xfrm>
                    <a:off x="6639969" y="2916736"/>
                    <a:ext cx="0" cy="3313884"/>
                  </a:xfrm>
                  <a:prstGeom prst="line">
                    <a:avLst/>
                  </a:prstGeom>
                  <a:ln>
                    <a:solidFill>
                      <a:schemeClr val="accent2"/>
                    </a:solidFill>
                    <a:prstDash val="lg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Straight Connector 29"/>
                  <p:cNvCxnSpPr/>
                  <p:nvPr/>
                </p:nvCxnSpPr>
                <p:spPr>
                  <a:xfrm>
                    <a:off x="7586629" y="2916736"/>
                    <a:ext cx="0" cy="3313884"/>
                  </a:xfrm>
                  <a:prstGeom prst="line">
                    <a:avLst/>
                  </a:prstGeom>
                  <a:ln>
                    <a:solidFill>
                      <a:schemeClr val="accent2"/>
                    </a:solidFill>
                    <a:prstDash val="lg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62" name="Group 61"/>
              <p:cNvGrpSpPr/>
              <p:nvPr/>
            </p:nvGrpSpPr>
            <p:grpSpPr>
              <a:xfrm>
                <a:off x="5691085" y="3437342"/>
                <a:ext cx="531175" cy="2689808"/>
                <a:chOff x="5691085" y="3437342"/>
                <a:chExt cx="531175" cy="2689808"/>
              </a:xfrm>
            </p:grpSpPr>
            <p:cxnSp>
              <p:nvCxnSpPr>
                <p:cNvPr id="8" name="Straight Arrow Connector 7"/>
                <p:cNvCxnSpPr/>
                <p:nvPr/>
              </p:nvCxnSpPr>
              <p:spPr>
                <a:xfrm flipV="1">
                  <a:off x="5691085" y="3437342"/>
                  <a:ext cx="462760" cy="2689808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Arrow Connector 8"/>
                <p:cNvCxnSpPr/>
                <p:nvPr/>
              </p:nvCxnSpPr>
              <p:spPr>
                <a:xfrm flipV="1">
                  <a:off x="5691085" y="4051391"/>
                  <a:ext cx="516156" cy="2075759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Arrow Connector 38"/>
                <p:cNvCxnSpPr/>
                <p:nvPr/>
              </p:nvCxnSpPr>
              <p:spPr>
                <a:xfrm flipV="1">
                  <a:off x="5691085" y="3450690"/>
                  <a:ext cx="462760" cy="780914"/>
                </a:xfrm>
                <a:prstGeom prst="straightConnector1">
                  <a:avLst/>
                </a:prstGeom>
                <a:ln>
                  <a:solidFill>
                    <a:srgbClr val="E6AF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Arrow Connector 39"/>
                <p:cNvCxnSpPr/>
                <p:nvPr/>
              </p:nvCxnSpPr>
              <p:spPr>
                <a:xfrm flipV="1">
                  <a:off x="5691085" y="4051392"/>
                  <a:ext cx="531175" cy="180212"/>
                </a:xfrm>
                <a:prstGeom prst="straightConnector1">
                  <a:avLst/>
                </a:prstGeom>
                <a:ln>
                  <a:solidFill>
                    <a:srgbClr val="E6AF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Arrow Connector 43"/>
                <p:cNvCxnSpPr/>
                <p:nvPr/>
              </p:nvCxnSpPr>
              <p:spPr>
                <a:xfrm flipV="1">
                  <a:off x="5691085" y="3944601"/>
                  <a:ext cx="170074" cy="287003"/>
                </a:xfrm>
                <a:prstGeom prst="straightConnector1">
                  <a:avLst/>
                </a:prstGeom>
                <a:ln>
                  <a:solidFill>
                    <a:srgbClr val="00B05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Arrow Connector 45"/>
                <p:cNvCxnSpPr/>
                <p:nvPr/>
              </p:nvCxnSpPr>
              <p:spPr>
                <a:xfrm flipV="1">
                  <a:off x="5691085" y="4131486"/>
                  <a:ext cx="289224" cy="100118"/>
                </a:xfrm>
                <a:prstGeom prst="straightConnector1">
                  <a:avLst/>
                </a:prstGeom>
                <a:ln>
                  <a:solidFill>
                    <a:srgbClr val="00B05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8" name="TextBox 57"/>
            <p:cNvSpPr txBox="1"/>
            <p:nvPr/>
          </p:nvSpPr>
          <p:spPr>
            <a:xfrm>
              <a:off x="4425950" y="6176961"/>
              <a:ext cx="38671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Modulus (orange) before normalisation produces variation in result (green)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1898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SNOW SPARKLE</a:t>
            </a:r>
            <a:endParaRPr lang="en-GB" dirty="0"/>
          </a:p>
        </p:txBody>
      </p:sp>
      <p:pic>
        <p:nvPicPr>
          <p:cNvPr id="4" name="Sparkle 720 Dark L 1-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5000" y="1316038"/>
            <a:ext cx="8380413" cy="4321175"/>
          </a:xfrm>
        </p:spPr>
      </p:pic>
    </p:spTree>
    <p:extLst>
      <p:ext uri="{BB962C8B-B14F-4D97-AF65-F5344CB8AC3E}">
        <p14:creationId xmlns:p14="http://schemas.microsoft.com/office/powerpoint/2010/main" val="220370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VIEW DEPENDENCE off</a:t>
            </a:r>
            <a:endParaRPr lang="en-GB" dirty="0"/>
          </a:p>
        </p:txBody>
      </p:sp>
      <p:pic>
        <p:nvPicPr>
          <p:cNvPr id="4" name="view_independence.mp4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09738" y="1366838"/>
            <a:ext cx="8640000" cy="4321175"/>
          </a:xfrm>
        </p:spPr>
      </p:pic>
    </p:spTree>
    <p:extLst>
      <p:ext uri="{BB962C8B-B14F-4D97-AF65-F5344CB8AC3E}">
        <p14:creationId xmlns:p14="http://schemas.microsoft.com/office/powerpoint/2010/main" val="115288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VIEW DEPENDENCE on</a:t>
            </a:r>
            <a:endParaRPr lang="en-GB" dirty="0"/>
          </a:p>
        </p:txBody>
      </p:sp>
      <p:pic>
        <p:nvPicPr>
          <p:cNvPr id="3" name="view_dependence.mp4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98624" y="1366838"/>
            <a:ext cx="8640000" cy="4321175"/>
          </a:xfrm>
        </p:spPr>
      </p:pic>
    </p:spTree>
    <p:extLst>
      <p:ext uri="{BB962C8B-B14F-4D97-AF65-F5344CB8AC3E}">
        <p14:creationId xmlns:p14="http://schemas.microsoft.com/office/powerpoint/2010/main" val="3841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Sparkle shape</a:t>
            </a:r>
          </a:p>
          <a:p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Expanding distance range</a:t>
            </a:r>
          </a:p>
          <a:p>
            <a:r>
              <a:rPr lang="en-GB" dirty="0" smtClean="0"/>
              <a:t>Noise distortion</a:t>
            </a:r>
          </a:p>
          <a:p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Anisotropy</a:t>
            </a:r>
          </a:p>
        </p:txBody>
      </p:sp>
    </p:spTree>
    <p:extLst>
      <p:ext uri="{BB962C8B-B14F-4D97-AF65-F5344CB8AC3E}">
        <p14:creationId xmlns:p14="http://schemas.microsoft.com/office/powerpoint/2010/main" val="94704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Noise distortion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Grid look ups jittered by a 3D noise function</a:t>
            </a:r>
          </a:p>
          <a:p>
            <a:r>
              <a:rPr lang="en-GB" dirty="0" smtClean="0"/>
              <a:t>Strong compression/expansion of the sparkle shapes</a:t>
            </a:r>
          </a:p>
          <a:p>
            <a:r>
              <a:rPr lang="en-GB" dirty="0" smtClean="0"/>
              <a:t>Looks unattractive and makes aliasing difficult to deal with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552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Noise distortion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J</a:t>
            </a:r>
            <a:r>
              <a:rPr lang="en-GB" dirty="0" smtClean="0"/>
              <a:t>itter sparkle </a:t>
            </a:r>
            <a:r>
              <a:rPr lang="en-GB" dirty="0" err="1" smtClean="0"/>
              <a:t>center</a:t>
            </a:r>
            <a:r>
              <a:rPr lang="en-GB" dirty="0" smtClean="0"/>
              <a:t> only</a:t>
            </a:r>
          </a:p>
          <a:p>
            <a:r>
              <a:rPr lang="en-GB" dirty="0" smtClean="0"/>
              <a:t>Compute nearby sparkle grid point and jitter its position</a:t>
            </a:r>
          </a:p>
          <a:p>
            <a:r>
              <a:rPr lang="en-GB" dirty="0" smtClean="0"/>
              <a:t>No distortion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14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projects\sparkle_siggraph\doc\siggraph_advances\images\example_scene\3_level_log_without_nois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554" y="1484886"/>
            <a:ext cx="9000000" cy="45511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Without noise</a:t>
            </a:r>
            <a:endParaRPr lang="en-GB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708478" y="4592472"/>
            <a:ext cx="294294" cy="38702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51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projects\sparkle_siggraph\doc\siggraph_advances\images\example_scene\4_level_log_with_noise_shap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554" y="1484886"/>
            <a:ext cx="9000000" cy="45511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Apply noise to look </a:t>
            </a:r>
            <a:r>
              <a:rPr lang="en-GB" dirty="0" err="1" smtClean="0"/>
              <a:t>upS</a:t>
            </a:r>
            <a:endParaRPr lang="en-GB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5436793" y="4659474"/>
            <a:ext cx="313266" cy="42212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1" name="Picture 3" descr="C:\projects\sparkle_siggraph\doc\siggraph_advances\images\example_scene\4_level_log_with_noise_shape - 副本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003" y="4802296"/>
            <a:ext cx="1080000" cy="900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3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projects\sparkle_siggraph\doc\siggraph_advances\images\example_scene\4_level_log_with_noise_center_1.1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554" y="1484885"/>
            <a:ext cx="9000000" cy="45511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APPLY NOISE TO SPARKLE </a:t>
            </a:r>
            <a:r>
              <a:rPr lang="en-GB" dirty="0" err="1" smtClean="0"/>
              <a:t>centeR</a:t>
            </a:r>
            <a:r>
              <a:rPr lang="en-GB" dirty="0" smtClean="0"/>
              <a:t> only</a:t>
            </a:r>
            <a:endParaRPr lang="en-GB" dirty="0"/>
          </a:p>
        </p:txBody>
      </p:sp>
      <p:pic>
        <p:nvPicPr>
          <p:cNvPr id="8195" name="Picture 3" descr="C:\projects\sparkle_siggraph\doc\siggraph_advances\images\example_scene\4_level_log_with_noise_center_1.14 - 副本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239" y="4800821"/>
            <a:ext cx="1080000" cy="900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6"/>
          <p:cNvCxnSpPr/>
          <p:nvPr/>
        </p:nvCxnSpPr>
        <p:spPr>
          <a:xfrm flipH="1">
            <a:off x="5347231" y="4704523"/>
            <a:ext cx="313266" cy="42212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63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Sparkle shape</a:t>
            </a:r>
          </a:p>
          <a:p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Expanding distance range</a:t>
            </a:r>
          </a:p>
          <a:p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Noise distortion</a:t>
            </a:r>
          </a:p>
          <a:p>
            <a:r>
              <a:rPr lang="en-GB" dirty="0" smtClean="0"/>
              <a:t>Anisotropy</a:t>
            </a:r>
          </a:p>
        </p:txBody>
      </p:sp>
    </p:spTree>
    <p:extLst>
      <p:ext uri="{BB962C8B-B14F-4D97-AF65-F5344CB8AC3E}">
        <p14:creationId xmlns:p14="http://schemas.microsoft.com/office/powerpoint/2010/main" val="44086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Anisotropy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Before				After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</p:txBody>
      </p:sp>
      <p:grpSp>
        <p:nvGrpSpPr>
          <p:cNvPr id="10" name="Group 9"/>
          <p:cNvGrpSpPr/>
          <p:nvPr/>
        </p:nvGrpSpPr>
        <p:grpSpPr>
          <a:xfrm>
            <a:off x="2086499" y="2830246"/>
            <a:ext cx="3085980" cy="1277736"/>
            <a:chOff x="2086499" y="2830246"/>
            <a:chExt cx="3085980" cy="1277736"/>
          </a:xfrm>
        </p:grpSpPr>
        <p:grpSp>
          <p:nvGrpSpPr>
            <p:cNvPr id="6" name="Group 5"/>
            <p:cNvGrpSpPr/>
            <p:nvPr/>
          </p:nvGrpSpPr>
          <p:grpSpPr>
            <a:xfrm>
              <a:off x="2086499" y="2830246"/>
              <a:ext cx="3085980" cy="1277736"/>
              <a:chOff x="2086499" y="3403462"/>
              <a:chExt cx="3085980" cy="1277736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2086499" y="3403462"/>
                <a:ext cx="3085980" cy="1264079"/>
                <a:chOff x="3383059" y="3403462"/>
                <a:chExt cx="3085980" cy="1264079"/>
              </a:xfrm>
            </p:grpSpPr>
            <p:cxnSp>
              <p:nvCxnSpPr>
                <p:cNvPr id="5" name="Straight Connector 4"/>
                <p:cNvCxnSpPr/>
                <p:nvPr/>
              </p:nvCxnSpPr>
              <p:spPr>
                <a:xfrm flipV="1">
                  <a:off x="3821373" y="4421882"/>
                  <a:ext cx="2647666" cy="24565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Arrow Connector 8"/>
                <p:cNvCxnSpPr/>
                <p:nvPr/>
              </p:nvCxnSpPr>
              <p:spPr>
                <a:xfrm>
                  <a:off x="3699171" y="3772794"/>
                  <a:ext cx="1273037" cy="784274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TextBox 14"/>
                <p:cNvSpPr txBox="1"/>
                <p:nvPr/>
              </p:nvSpPr>
              <p:spPr>
                <a:xfrm>
                  <a:off x="3383059" y="3403462"/>
                  <a:ext cx="31611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/>
                    <a:t>V</a:t>
                  </a:r>
                </a:p>
              </p:txBody>
            </p:sp>
          </p:grpSp>
          <p:sp>
            <p:nvSpPr>
              <p:cNvPr id="4" name="Oval 3"/>
              <p:cNvSpPr/>
              <p:nvPr/>
            </p:nvSpPr>
            <p:spPr>
              <a:xfrm>
                <a:off x="3684901" y="4381790"/>
                <a:ext cx="299408" cy="299408"/>
              </a:xfrm>
              <a:prstGeom prst="ellipse">
                <a:avLst/>
              </a:prstGeom>
              <a:solidFill>
                <a:schemeClr val="accent2">
                  <a:alpha val="66000"/>
                </a:schemeClr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22" name="Straight Arrow Connector 21"/>
            <p:cNvCxnSpPr/>
            <p:nvPr/>
          </p:nvCxnSpPr>
          <p:spPr>
            <a:xfrm>
              <a:off x="2441329" y="3104736"/>
              <a:ext cx="1596788" cy="84616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6294687" y="2819189"/>
            <a:ext cx="3085980" cy="1302011"/>
            <a:chOff x="6294687" y="2819189"/>
            <a:chExt cx="3085980" cy="1302011"/>
          </a:xfrm>
        </p:grpSpPr>
        <p:sp>
          <p:nvSpPr>
            <p:cNvPr id="26" name="Oval 25"/>
            <p:cNvSpPr/>
            <p:nvPr/>
          </p:nvSpPr>
          <p:spPr>
            <a:xfrm rot="21240190">
              <a:off x="7670509" y="3821792"/>
              <a:ext cx="668319" cy="299408"/>
            </a:xfrm>
            <a:prstGeom prst="ellipse">
              <a:avLst/>
            </a:prstGeom>
            <a:solidFill>
              <a:schemeClr val="accent2">
                <a:alpha val="66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6294687" y="2819189"/>
              <a:ext cx="3085980" cy="1264079"/>
              <a:chOff x="2086499" y="2830246"/>
              <a:chExt cx="3085980" cy="1264079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2086499" y="2830246"/>
                <a:ext cx="3085980" cy="1264079"/>
                <a:chOff x="3383059" y="3403462"/>
                <a:chExt cx="3085980" cy="1264079"/>
              </a:xfrm>
            </p:grpSpPr>
            <p:cxnSp>
              <p:nvCxnSpPr>
                <p:cNvPr id="38" name="Straight Connector 37"/>
                <p:cNvCxnSpPr/>
                <p:nvPr/>
              </p:nvCxnSpPr>
              <p:spPr>
                <a:xfrm flipV="1">
                  <a:off x="3821373" y="4421882"/>
                  <a:ext cx="2647666" cy="24565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Arrow Connector 38"/>
                <p:cNvCxnSpPr/>
                <p:nvPr/>
              </p:nvCxnSpPr>
              <p:spPr>
                <a:xfrm>
                  <a:off x="3699171" y="3783851"/>
                  <a:ext cx="1273037" cy="773217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" name="TextBox 39"/>
                <p:cNvSpPr txBox="1"/>
                <p:nvPr/>
              </p:nvSpPr>
              <p:spPr>
                <a:xfrm>
                  <a:off x="3383059" y="3403462"/>
                  <a:ext cx="31611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/>
                    <a:t>V</a:t>
                  </a:r>
                </a:p>
              </p:txBody>
            </p:sp>
          </p:grpSp>
          <p:cxnSp>
            <p:nvCxnSpPr>
              <p:cNvPr id="35" name="Straight Arrow Connector 34"/>
              <p:cNvCxnSpPr/>
              <p:nvPr/>
            </p:nvCxnSpPr>
            <p:spPr>
              <a:xfrm>
                <a:off x="2441329" y="3104736"/>
                <a:ext cx="1596788" cy="846161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" name="Group 6"/>
          <p:cNvGrpSpPr/>
          <p:nvPr/>
        </p:nvGrpSpPr>
        <p:grpSpPr>
          <a:xfrm>
            <a:off x="8005573" y="3880052"/>
            <a:ext cx="1146682" cy="369332"/>
            <a:chOff x="8005573" y="3880052"/>
            <a:chExt cx="1146682" cy="369332"/>
          </a:xfrm>
        </p:grpSpPr>
        <p:cxnSp>
          <p:nvCxnSpPr>
            <p:cNvPr id="16" name="Straight Arrow Connector 15"/>
            <p:cNvCxnSpPr/>
            <p:nvPr/>
          </p:nvCxnSpPr>
          <p:spPr>
            <a:xfrm flipV="1">
              <a:off x="8005573" y="3880052"/>
              <a:ext cx="1037230" cy="9623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8770419" y="3880052"/>
              <a:ext cx="381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M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389070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Why procedural?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Reasonably difficult to achieve with normal </a:t>
            </a:r>
            <a:r>
              <a:rPr lang="en-GB" dirty="0" smtClean="0"/>
              <a:t>maps</a:t>
            </a:r>
          </a:p>
          <a:p>
            <a:r>
              <a:rPr lang="en-GB" dirty="0" smtClean="0"/>
              <a:t>Wanted option to have procedural sparkles over a large depth range</a:t>
            </a:r>
          </a:p>
          <a:p>
            <a:pPr lvl="1"/>
            <a:r>
              <a:rPr lang="en-GB" dirty="0" smtClean="0"/>
              <a:t>Miniaturisation of scene</a:t>
            </a:r>
          </a:p>
          <a:p>
            <a:r>
              <a:rPr lang="en-GB" dirty="0" smtClean="0"/>
              <a:t>To work independent of lighting conditions</a:t>
            </a:r>
          </a:p>
          <a:p>
            <a:r>
              <a:rPr lang="en-GB" dirty="0" smtClean="0"/>
              <a:t>To be present in shadows and indoors</a:t>
            </a:r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866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projects\sparkle_siggraph\doc\siggraph_advances\images\example_scene\4_level_log_with_noise_center_1.1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554" y="1484885"/>
            <a:ext cx="9000000" cy="45511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Anisotropy </a:t>
            </a:r>
            <a:r>
              <a:rPr lang="en-GB" dirty="0"/>
              <a:t>- before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5012870" y="4747794"/>
            <a:ext cx="313266" cy="42212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2" name="Picture 2" descr="C:\projects\sparkle_siggraph\doc\siggraph_advances\images\example_scene\新建文件夹\4_level_log_with_noise_center_1.14_anti_befor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4" y="4554537"/>
            <a:ext cx="1080000" cy="1080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9843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projects\sparkle_siggraph\doc\siggraph_advances\images\example_scene\5_level_log_with_noise_center_1.14_with_ant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554" y="1484885"/>
            <a:ext cx="9000000" cy="45511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Anisotropy </a:t>
            </a:r>
            <a:r>
              <a:rPr lang="en-GB" dirty="0"/>
              <a:t>- after</a:t>
            </a:r>
          </a:p>
        </p:txBody>
      </p:sp>
      <p:pic>
        <p:nvPicPr>
          <p:cNvPr id="9219" name="Picture 3" descr="C:\projects\sparkle_siggraph\doc\siggraph_advances\images\example_scene\新建文件夹\5_level_log_with_noise_center_1.14_with_anti_after_ani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4" y="4554537"/>
            <a:ext cx="1080000" cy="1080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6"/>
          <p:cNvCxnSpPr/>
          <p:nvPr/>
        </p:nvCxnSpPr>
        <p:spPr>
          <a:xfrm flipH="1">
            <a:off x="5012870" y="4747794"/>
            <a:ext cx="313266" cy="42212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903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RESULT</a:t>
            </a:r>
            <a:endParaRPr lang="en-GB" dirty="0"/>
          </a:p>
        </p:txBody>
      </p:sp>
      <p:pic>
        <p:nvPicPr>
          <p:cNvPr id="5" name="Sparkle 720 Light L 1-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54250" y="1316038"/>
            <a:ext cx="7681913" cy="4321175"/>
          </a:xfrm>
        </p:spPr>
      </p:pic>
    </p:spTree>
    <p:extLst>
      <p:ext uri="{BB962C8B-B14F-4D97-AF65-F5344CB8AC3E}">
        <p14:creationId xmlns:p14="http://schemas.microsoft.com/office/powerpoint/2010/main" val="3078521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We provide a number of practical improvements to the grid based sparkle algorithm</a:t>
            </a:r>
          </a:p>
          <a:p>
            <a:r>
              <a:rPr lang="en-GB" dirty="0" smtClean="0"/>
              <a:t>Boosted flexibility and robustness</a:t>
            </a:r>
          </a:p>
          <a:p>
            <a:r>
              <a:rPr lang="en-GB" dirty="0" smtClean="0"/>
              <a:t>Could push sparkle size down</a:t>
            </a:r>
          </a:p>
          <a:p>
            <a:r>
              <a:rPr lang="en-GB" dirty="0" smtClean="0"/>
              <a:t>The effect was independent of lighting conditions</a:t>
            </a:r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2122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Important to ensure shading signal is appropriate for the sampling</a:t>
            </a:r>
          </a:p>
          <a:p>
            <a:r>
              <a:rPr lang="en-GB" dirty="0" smtClean="0"/>
              <a:t>Our additions provide direct and explicit control over the sparkle size and shape</a:t>
            </a:r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711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References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2012 </a:t>
            </a:r>
            <a:r>
              <a:rPr lang="en-GB" dirty="0" err="1"/>
              <a:t>Shopf</a:t>
            </a:r>
            <a:r>
              <a:rPr lang="en-GB" dirty="0"/>
              <a:t>, J., </a:t>
            </a:r>
            <a:r>
              <a:rPr lang="en-GB" dirty="0" err="1"/>
              <a:t>Gettin</a:t>
            </a:r>
            <a:r>
              <a:rPr lang="en-GB" dirty="0"/>
              <a:t>' Procedural, http://amd-dev.wpengine.netdna-cdn.com/wordpress/media/2012/10/Shopf-Procedural.pdf</a:t>
            </a: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714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ACKNOWLEDGEMENTS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Shadertoy</a:t>
            </a:r>
            <a:r>
              <a:rPr lang="en-GB" dirty="0"/>
              <a:t> + community </a:t>
            </a:r>
            <a:r>
              <a:rPr lang="en-GB" dirty="0" smtClean="0"/>
              <a:t>for knowledge </a:t>
            </a:r>
            <a:r>
              <a:rPr lang="en-GB" dirty="0"/>
              <a:t>&amp; inspiration</a:t>
            </a:r>
          </a:p>
          <a:p>
            <a:r>
              <a:rPr lang="en-GB" dirty="0" smtClean="0"/>
              <a:t>The amazing team that worked on the game that we cannot name</a:t>
            </a:r>
          </a:p>
          <a:p>
            <a:r>
              <a:rPr lang="en-GB" dirty="0" smtClean="0"/>
              <a:t>For the conversations and support</a:t>
            </a:r>
          </a:p>
          <a:p>
            <a:pPr lvl="1"/>
            <a:r>
              <a:rPr lang="en-GB" dirty="0" smtClean="0"/>
              <a:t>Tom Williams, Jim </a:t>
            </a:r>
            <a:r>
              <a:rPr lang="en-GB" dirty="0" err="1" smtClean="0"/>
              <a:t>Callin</a:t>
            </a:r>
            <a:r>
              <a:rPr lang="en-GB" dirty="0" smtClean="0"/>
              <a:t>, </a:t>
            </a:r>
            <a:r>
              <a:rPr lang="en-GB" smtClean="0"/>
              <a:t>Kenneth Mitchell</a:t>
            </a:r>
            <a:endParaRPr lang="en-GB" dirty="0" smtClean="0"/>
          </a:p>
          <a:p>
            <a:r>
              <a:rPr lang="en-GB" dirty="0" smtClean="0"/>
              <a:t>Natalya </a:t>
            </a:r>
            <a:r>
              <a:rPr lang="en-GB" dirty="0" err="1" smtClean="0"/>
              <a:t>Tatarchuk</a:t>
            </a:r>
            <a:r>
              <a:rPr lang="en-GB" dirty="0"/>
              <a:t> </a:t>
            </a:r>
            <a:r>
              <a:rPr lang="en-GB" dirty="0" smtClean="0"/>
              <a:t>for this course!</a:t>
            </a:r>
          </a:p>
          <a:p>
            <a:endParaRPr lang="en-GB" dirty="0" smtClean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SIGGRAPH 2015      Advances in Real-Time Rendering in Games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750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Thanks!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Questions?</a:t>
            </a:r>
          </a:p>
          <a:p>
            <a:endParaRPr lang="en-GB" dirty="0"/>
          </a:p>
          <a:p>
            <a:r>
              <a:rPr lang="en-GB" dirty="0" smtClean="0"/>
              <a:t>Please let us know what you think!</a:t>
            </a:r>
          </a:p>
          <a:p>
            <a:endParaRPr lang="en-GB" dirty="0" smtClean="0"/>
          </a:p>
          <a:p>
            <a:pPr lvl="1"/>
            <a:r>
              <a:rPr lang="en-GB" dirty="0" err="1" smtClean="0"/>
              <a:t>Huw</a:t>
            </a:r>
            <a:r>
              <a:rPr lang="en-GB" dirty="0" smtClean="0"/>
              <a:t> Bowles </a:t>
            </a:r>
            <a:r>
              <a:rPr lang="en-GB" dirty="0" smtClean="0">
                <a:hlinkClick r:id="rId2"/>
              </a:rPr>
              <a:t>huw@studiogobo.com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err="1" smtClean="0"/>
              <a:t>Shadertoy</a:t>
            </a:r>
            <a:r>
              <a:rPr lang="en-GB" dirty="0" smtClean="0"/>
              <a:t>:  </a:t>
            </a:r>
            <a:r>
              <a:rPr lang="en-GB" dirty="0" err="1" smtClean="0">
                <a:hlinkClick r:id="rId3"/>
              </a:rPr>
              <a:t>huwb</a:t>
            </a:r>
            <a:endParaRPr lang="en-GB" dirty="0" smtClean="0"/>
          </a:p>
          <a:p>
            <a:pPr lvl="1"/>
            <a:endParaRPr lang="en-GB" dirty="0" smtClean="0"/>
          </a:p>
          <a:p>
            <a:pPr lvl="1"/>
            <a:r>
              <a:rPr lang="en-GB" dirty="0" err="1" smtClean="0"/>
              <a:t>Beibei</a:t>
            </a:r>
            <a:r>
              <a:rPr lang="en-GB" dirty="0" smtClean="0"/>
              <a:t> Wang </a:t>
            </a:r>
            <a:r>
              <a:rPr lang="en-GB" dirty="0" smtClean="0">
                <a:hlinkClick r:id="rId4"/>
              </a:rPr>
              <a:t>beibei.wang@studiogobo.com</a:t>
            </a:r>
            <a:endParaRPr lang="en-GB" dirty="0" smtClean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113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ADDITIONAL SLIDES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895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Shader</a:t>
            </a:r>
            <a:r>
              <a:rPr lang="en-GB" dirty="0" smtClean="0"/>
              <a:t> Code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See slide notes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062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Procedural Sparkles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Algorithm from </a:t>
            </a:r>
            <a:r>
              <a:rPr lang="en-GB" dirty="0" err="1" smtClean="0"/>
              <a:t>Shopf</a:t>
            </a:r>
            <a:r>
              <a:rPr lang="en-GB" dirty="0" smtClean="0"/>
              <a:t>: </a:t>
            </a:r>
            <a:r>
              <a:rPr lang="en-GB" dirty="0"/>
              <a:t>intersect sparkle grid with </a:t>
            </a:r>
            <a:r>
              <a:rPr lang="en-GB" dirty="0" smtClean="0"/>
              <a:t>surface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322" y="2443502"/>
            <a:ext cx="6593982" cy="37091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60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Anisotropy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Project the view vector V onto the surface to get a new vector M which will be the major axis of the elliptical sparkle shape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M = V – dot(V,N)*N</a:t>
            </a:r>
            <a:endParaRPr lang="en-GB" dirty="0"/>
          </a:p>
        </p:txBody>
      </p:sp>
      <p:grpSp>
        <p:nvGrpSpPr>
          <p:cNvPr id="17" name="Group 16"/>
          <p:cNvGrpSpPr/>
          <p:nvPr/>
        </p:nvGrpSpPr>
        <p:grpSpPr>
          <a:xfrm>
            <a:off x="4142736" y="2791311"/>
            <a:ext cx="3172479" cy="1722145"/>
            <a:chOff x="3296560" y="3137307"/>
            <a:chExt cx="3172479" cy="1722145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3821373" y="4421882"/>
              <a:ext cx="2647666" cy="24565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H="1" flipV="1">
              <a:off x="5049672" y="3480186"/>
              <a:ext cx="95534" cy="106452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3548418" y="3698550"/>
              <a:ext cx="1596788" cy="84616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5145206" y="4448474"/>
              <a:ext cx="1037230" cy="9623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4882799" y="3137307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N</a:t>
              </a:r>
              <a:endParaRPr lang="en-GB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96560" y="3452890"/>
              <a:ext cx="3161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V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961860" y="4490120"/>
              <a:ext cx="381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M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61972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Anisotropy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Before			After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Let X denote lookup offset from sparkle </a:t>
            </a:r>
            <a:r>
              <a:rPr lang="en-GB" dirty="0" err="1" smtClean="0"/>
              <a:t>center</a:t>
            </a:r>
            <a:endParaRPr lang="en-GB" dirty="0" smtClean="0"/>
          </a:p>
          <a:p>
            <a:r>
              <a:rPr lang="en-GB" dirty="0" smtClean="0"/>
              <a:t>Project X onto major axis:	X_M = </a:t>
            </a:r>
            <a:r>
              <a:rPr lang="en-GB" dirty="0"/>
              <a:t>dot(X,M)*M</a:t>
            </a:r>
            <a:endParaRPr lang="en-GB" dirty="0" smtClean="0"/>
          </a:p>
          <a:p>
            <a:r>
              <a:rPr lang="en-GB" dirty="0" smtClean="0"/>
              <a:t>Shift X along this axis:		X -= (1.0 - abs(dot(V,N))) * X_M</a:t>
            </a:r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2000000" y="2045097"/>
            <a:ext cx="3172479" cy="1722145"/>
            <a:chOff x="2000000" y="3137307"/>
            <a:chExt cx="3172479" cy="1722145"/>
          </a:xfrm>
        </p:grpSpPr>
        <p:grpSp>
          <p:nvGrpSpPr>
            <p:cNvPr id="17" name="Group 16"/>
            <p:cNvGrpSpPr/>
            <p:nvPr/>
          </p:nvGrpSpPr>
          <p:grpSpPr>
            <a:xfrm>
              <a:off x="2000000" y="3137307"/>
              <a:ext cx="3172479" cy="1722145"/>
              <a:chOff x="3296560" y="3137307"/>
              <a:chExt cx="3172479" cy="1722145"/>
            </a:xfrm>
          </p:grpSpPr>
          <p:cxnSp>
            <p:nvCxnSpPr>
              <p:cNvPr id="5" name="Straight Connector 4"/>
              <p:cNvCxnSpPr/>
              <p:nvPr/>
            </p:nvCxnSpPr>
            <p:spPr>
              <a:xfrm flipV="1">
                <a:off x="3821373" y="4421882"/>
                <a:ext cx="2647666" cy="24565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Arrow Connector 6"/>
              <p:cNvCxnSpPr/>
              <p:nvPr/>
            </p:nvCxnSpPr>
            <p:spPr>
              <a:xfrm flipH="1" flipV="1">
                <a:off x="5049672" y="3480186"/>
                <a:ext cx="95534" cy="1064525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/>
              <p:cNvCxnSpPr/>
              <p:nvPr/>
            </p:nvCxnSpPr>
            <p:spPr>
              <a:xfrm>
                <a:off x="3548418" y="3698550"/>
                <a:ext cx="1596788" cy="846161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 flipV="1">
                <a:off x="5145206" y="4448474"/>
                <a:ext cx="1037230" cy="9623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4882799" y="3137307"/>
                <a:ext cx="3337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/>
                  <a:t>N</a:t>
                </a:r>
                <a:endParaRPr lang="en-GB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3296560" y="3452890"/>
                <a:ext cx="3161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V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5961860" y="4490120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/>
                  <a:t>M</a:t>
                </a:r>
                <a:endParaRPr lang="en-GB" dirty="0"/>
              </a:p>
            </p:txBody>
          </p:sp>
        </p:grpSp>
        <p:sp>
          <p:nvSpPr>
            <p:cNvPr id="4" name="Oval 3"/>
            <p:cNvSpPr/>
            <p:nvPr/>
          </p:nvSpPr>
          <p:spPr>
            <a:xfrm>
              <a:off x="3684901" y="4381790"/>
              <a:ext cx="299408" cy="299408"/>
            </a:xfrm>
            <a:prstGeom prst="ellipse">
              <a:avLst/>
            </a:prstGeom>
            <a:solidFill>
              <a:schemeClr val="accent2">
                <a:alpha val="66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162640" y="2045097"/>
            <a:ext cx="3172479" cy="1722145"/>
            <a:chOff x="6162640" y="3137307"/>
            <a:chExt cx="3172479" cy="1722145"/>
          </a:xfrm>
        </p:grpSpPr>
        <p:grpSp>
          <p:nvGrpSpPr>
            <p:cNvPr id="18" name="Group 17"/>
            <p:cNvGrpSpPr/>
            <p:nvPr/>
          </p:nvGrpSpPr>
          <p:grpSpPr>
            <a:xfrm>
              <a:off x="6162640" y="3137307"/>
              <a:ext cx="3172479" cy="1722145"/>
              <a:chOff x="3296560" y="3137307"/>
              <a:chExt cx="3172479" cy="1722145"/>
            </a:xfrm>
          </p:grpSpPr>
          <p:cxnSp>
            <p:nvCxnSpPr>
              <p:cNvPr id="19" name="Straight Connector 18"/>
              <p:cNvCxnSpPr/>
              <p:nvPr/>
            </p:nvCxnSpPr>
            <p:spPr>
              <a:xfrm flipV="1">
                <a:off x="3821373" y="4421882"/>
                <a:ext cx="2647666" cy="24565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H="1" flipV="1">
                <a:off x="5049672" y="3480186"/>
                <a:ext cx="95534" cy="1064525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>
                <a:off x="3548418" y="3698550"/>
                <a:ext cx="1596788" cy="846161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 flipV="1">
                <a:off x="5145206" y="4448474"/>
                <a:ext cx="1037230" cy="9623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/>
              <p:cNvSpPr txBox="1"/>
              <p:nvPr/>
            </p:nvSpPr>
            <p:spPr>
              <a:xfrm>
                <a:off x="4882799" y="3137307"/>
                <a:ext cx="3337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/>
                  <a:t>N</a:t>
                </a:r>
                <a:endParaRPr lang="en-GB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3296560" y="3452890"/>
                <a:ext cx="3161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V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5961860" y="4490120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/>
                  <a:t>M</a:t>
                </a:r>
                <a:endParaRPr lang="en-GB" dirty="0"/>
              </a:p>
            </p:txBody>
          </p:sp>
        </p:grpSp>
        <p:sp>
          <p:nvSpPr>
            <p:cNvPr id="26" name="Oval 25"/>
            <p:cNvSpPr/>
            <p:nvPr/>
          </p:nvSpPr>
          <p:spPr>
            <a:xfrm rot="21240190">
              <a:off x="7670509" y="4395008"/>
              <a:ext cx="668319" cy="299408"/>
            </a:xfrm>
            <a:prstGeom prst="ellipse">
              <a:avLst/>
            </a:prstGeom>
            <a:solidFill>
              <a:schemeClr val="accent2">
                <a:alpha val="66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03884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Fast floor log2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An obscure result thrown in for fun </a:t>
            </a:r>
          </a:p>
          <a:p>
            <a:r>
              <a:rPr lang="en-GB" dirty="0" smtClean="0"/>
              <a:t>For our grid scale levels computation, the level index was given by</a:t>
            </a:r>
            <a:endParaRPr lang="en-GB" dirty="0"/>
          </a:p>
          <a:p>
            <a:pPr lvl="1"/>
            <a:r>
              <a:rPr lang="en-GB" dirty="0" smtClean="0"/>
              <a:t>floor(log(depth))</a:t>
            </a:r>
          </a:p>
          <a:p>
            <a:r>
              <a:rPr lang="en-GB" dirty="0" smtClean="0"/>
              <a:t>For base 2, this is exactly the </a:t>
            </a:r>
            <a:r>
              <a:rPr lang="en-GB" i="1" dirty="0" smtClean="0"/>
              <a:t>exponent</a:t>
            </a:r>
            <a:r>
              <a:rPr lang="en-GB" dirty="0" smtClean="0"/>
              <a:t> stored in a IEEE float, which can be unpacked as follows, assuming </a:t>
            </a:r>
            <a:r>
              <a:rPr lang="en-GB" dirty="0" err="1" smtClean="0"/>
              <a:t>inp</a:t>
            </a:r>
            <a:r>
              <a:rPr lang="en-GB" dirty="0" smtClean="0"/>
              <a:t> is positive: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float fastfloorlog2</a:t>
            </a:r>
            <a:r>
              <a:rPr lang="en-GB" dirty="0"/>
              <a:t>( float </a:t>
            </a:r>
            <a:r>
              <a:rPr lang="en-GB" dirty="0" err="1"/>
              <a:t>inp</a:t>
            </a:r>
            <a:r>
              <a:rPr lang="en-GB" dirty="0"/>
              <a:t> </a:t>
            </a:r>
            <a:r>
              <a:rPr lang="en-GB" dirty="0" smtClean="0"/>
              <a:t>) {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   return (</a:t>
            </a:r>
            <a:r>
              <a:rPr lang="en-GB" dirty="0" err="1"/>
              <a:t>floatBitsToInt</a:t>
            </a:r>
            <a:r>
              <a:rPr lang="en-GB" dirty="0"/>
              <a:t>( </a:t>
            </a:r>
            <a:r>
              <a:rPr lang="en-GB" dirty="0" err="1"/>
              <a:t>inp</a:t>
            </a:r>
            <a:r>
              <a:rPr lang="en-GB" dirty="0"/>
              <a:t> ) &gt;&gt; 23) - 127.0;</a:t>
            </a:r>
            <a:br>
              <a:rPr lang="en-GB" dirty="0"/>
            </a:br>
            <a:r>
              <a:rPr lang="en-GB" dirty="0"/>
              <a:t>}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58178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Procedural Sparkles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Algorithm from </a:t>
            </a:r>
            <a:r>
              <a:rPr lang="en-GB" dirty="0" err="1"/>
              <a:t>Shopf</a:t>
            </a:r>
            <a:r>
              <a:rPr lang="en-GB" dirty="0"/>
              <a:t>: intersect sparkle grid with surface</a:t>
            </a:r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322" y="2443502"/>
            <a:ext cx="6593982" cy="37091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8519583" y="3716063"/>
            <a:ext cx="313267" cy="4572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8252883" y="4396915"/>
            <a:ext cx="313267" cy="4572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0394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Procedural Sparkles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Algorithm from </a:t>
            </a:r>
            <a:r>
              <a:rPr lang="en-GB" dirty="0" err="1"/>
              <a:t>Shopf</a:t>
            </a:r>
            <a:r>
              <a:rPr lang="en-GB" dirty="0"/>
              <a:t>: intersect sparkle grid with surface</a:t>
            </a:r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323" y="2443502"/>
            <a:ext cx="6593980" cy="37091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089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Procedural Sparkles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Finally, a number of offsets are applied to the grid</a:t>
            </a:r>
          </a:p>
          <a:p>
            <a:pPr lvl="1"/>
            <a:r>
              <a:rPr lang="en-GB" dirty="0" smtClean="0"/>
              <a:t>3D noise</a:t>
            </a:r>
          </a:p>
          <a:p>
            <a:pPr lvl="1"/>
            <a:r>
              <a:rPr lang="en-GB" dirty="0" smtClean="0"/>
              <a:t>View vector</a:t>
            </a:r>
          </a:p>
          <a:p>
            <a:pPr lvl="1"/>
            <a:r>
              <a:rPr lang="en-GB" dirty="0" smtClean="0"/>
              <a:t>Time component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4912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projects\sparkle_siggraph\doc\siggraph_advances\images\example_scene\1_origin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382" y="1484886"/>
            <a:ext cx="9000000" cy="45511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Procedural Sparkles – ISSUES</a:t>
            </a:r>
            <a:endParaRPr lang="en-GB" dirty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6651589" y="3531854"/>
            <a:ext cx="313267" cy="4572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5400000" flipH="1">
            <a:off x="9721778" y="4080933"/>
            <a:ext cx="313267" cy="4572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4853482" y="2454276"/>
            <a:ext cx="313267" cy="4572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1010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obo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gobo15" id="{0EB3D706-8E1B-4003-9382-A1CCECA1E10C}" vid="{551278DA-7327-4A2F-9E51-4F08E70A2D96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Gobo</Template>
  <TotalTime>2867</TotalTime>
  <Words>2742</Words>
  <Application>Microsoft Office PowerPoint</Application>
  <PresentationFormat>Custom</PresentationFormat>
  <Paragraphs>412</Paragraphs>
  <Slides>52</Slides>
  <Notes>48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Gobo</vt:lpstr>
      <vt:lpstr>Sparkly but not too sparkly!</vt:lpstr>
      <vt:lpstr>SNOW SPARKLE</vt:lpstr>
      <vt:lpstr>SNOW SPARKLE</vt:lpstr>
      <vt:lpstr>Why procedural?</vt:lpstr>
      <vt:lpstr>Procedural Sparkles</vt:lpstr>
      <vt:lpstr>Procedural Sparkles</vt:lpstr>
      <vt:lpstr>Procedural Sparkles</vt:lpstr>
      <vt:lpstr>Procedural Sparkles</vt:lpstr>
      <vt:lpstr>Procedural Sparkles – ISSUES</vt:lpstr>
      <vt:lpstr>Procedural Sparkles – ISSUES</vt:lpstr>
      <vt:lpstr>CONTENTS</vt:lpstr>
      <vt:lpstr>CONTENTS</vt:lpstr>
      <vt:lpstr>Sparkle Shape</vt:lpstr>
      <vt:lpstr>Sparkle Shape</vt:lpstr>
      <vt:lpstr>Sparkle Shape – BEFORE</vt:lpstr>
      <vt:lpstr>Sparkle Shape – AFTER</vt:lpstr>
      <vt:lpstr>CONTENTS</vt:lpstr>
      <vt:lpstr>SPARKLE SIZE</vt:lpstr>
      <vt:lpstr>SPARKLE SIZE</vt:lpstr>
      <vt:lpstr>GRID SCALING</vt:lpstr>
      <vt:lpstr>GRID SCALING</vt:lpstr>
      <vt:lpstr>GRID LEVELS</vt:lpstr>
      <vt:lpstr>GRID LEVELS</vt:lpstr>
      <vt:lpstr>LINEAR GRID LEVELS</vt:lpstr>
      <vt:lpstr>LOG GRID LEVELS</vt:lpstr>
      <vt:lpstr>ONE GRID LEVEL</vt:lpstr>
      <vt:lpstr>MULTIPLE GRID LEVELS</vt:lpstr>
      <vt:lpstr>VIEW DEPENDENCE</vt:lpstr>
      <vt:lpstr>VIEW DEPENDENCE</vt:lpstr>
      <vt:lpstr>VIEW DEPENDENCE off</vt:lpstr>
      <vt:lpstr>VIEW DEPENDENCE on</vt:lpstr>
      <vt:lpstr>CONTENTS</vt:lpstr>
      <vt:lpstr>Noise distortion</vt:lpstr>
      <vt:lpstr>Noise distortion</vt:lpstr>
      <vt:lpstr>Without noise</vt:lpstr>
      <vt:lpstr>Apply noise to look upS</vt:lpstr>
      <vt:lpstr>APPLY NOISE TO SPARKLE centeR only</vt:lpstr>
      <vt:lpstr>CONTENTS</vt:lpstr>
      <vt:lpstr>Anisotropy</vt:lpstr>
      <vt:lpstr>Anisotropy - before</vt:lpstr>
      <vt:lpstr>Anisotropy - after</vt:lpstr>
      <vt:lpstr>RESULT</vt:lpstr>
      <vt:lpstr>Conclusions</vt:lpstr>
      <vt:lpstr>Conclusions</vt:lpstr>
      <vt:lpstr>References</vt:lpstr>
      <vt:lpstr>ACKNOWLEDGEMENTS</vt:lpstr>
      <vt:lpstr>Thanks!</vt:lpstr>
      <vt:lpstr>ADDITIONAL SLIDES</vt:lpstr>
      <vt:lpstr>Shader Code</vt:lpstr>
      <vt:lpstr>Anisotropy</vt:lpstr>
      <vt:lpstr>Anisotropy</vt:lpstr>
      <vt:lpstr>Fast floor log2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Sparkly but not too sparkly!</dc:title>
  <dc:creator>Huw Bowles</dc:creator>
  <cp:lastModifiedBy>thecowhunter@gmail.com</cp:lastModifiedBy>
  <cp:revision>130</cp:revision>
  <dcterms:created xsi:type="dcterms:W3CDTF">2015-07-06T10:00:40Z</dcterms:created>
  <dcterms:modified xsi:type="dcterms:W3CDTF">2015-08-17T17:53:27Z</dcterms:modified>
</cp:coreProperties>
</file>