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7" r:id="rId2"/>
    <p:sldId id="258" r:id="rId3"/>
    <p:sldId id="259" r:id="rId4"/>
    <p:sldId id="320" r:id="rId5"/>
    <p:sldId id="260" r:id="rId6"/>
    <p:sldId id="262" r:id="rId7"/>
    <p:sldId id="263" r:id="rId8"/>
    <p:sldId id="267" r:id="rId9"/>
    <p:sldId id="273" r:id="rId10"/>
    <p:sldId id="268" r:id="rId11"/>
    <p:sldId id="277" r:id="rId12"/>
    <p:sldId id="274" r:id="rId13"/>
    <p:sldId id="275" r:id="rId14"/>
    <p:sldId id="276" r:id="rId15"/>
    <p:sldId id="269" r:id="rId16"/>
    <p:sldId id="278" r:id="rId17"/>
    <p:sldId id="345" r:id="rId18"/>
    <p:sldId id="279" r:id="rId19"/>
    <p:sldId id="282" r:id="rId20"/>
    <p:sldId id="283" r:id="rId21"/>
    <p:sldId id="284" r:id="rId22"/>
    <p:sldId id="340" r:id="rId23"/>
    <p:sldId id="285" r:id="rId24"/>
    <p:sldId id="286" r:id="rId25"/>
    <p:sldId id="287" r:id="rId26"/>
    <p:sldId id="289" r:id="rId27"/>
    <p:sldId id="288" r:id="rId28"/>
    <p:sldId id="291" r:id="rId29"/>
    <p:sldId id="290" r:id="rId30"/>
    <p:sldId id="292" r:id="rId31"/>
    <p:sldId id="293" r:id="rId32"/>
    <p:sldId id="294" r:id="rId33"/>
    <p:sldId id="295" r:id="rId34"/>
    <p:sldId id="296" r:id="rId35"/>
    <p:sldId id="297" r:id="rId36"/>
    <p:sldId id="328" r:id="rId37"/>
    <p:sldId id="329" r:id="rId38"/>
    <p:sldId id="333" r:id="rId39"/>
    <p:sldId id="334" r:id="rId40"/>
    <p:sldId id="341" r:id="rId41"/>
    <p:sldId id="342" r:id="rId42"/>
    <p:sldId id="343" r:id="rId43"/>
    <p:sldId id="344" r:id="rId44"/>
    <p:sldId id="299" r:id="rId45"/>
    <p:sldId id="300" r:id="rId46"/>
    <p:sldId id="301" r:id="rId47"/>
    <p:sldId id="302" r:id="rId48"/>
    <p:sldId id="303" r:id="rId49"/>
    <p:sldId id="321" r:id="rId50"/>
    <p:sldId id="304" r:id="rId51"/>
    <p:sldId id="322" r:id="rId52"/>
    <p:sldId id="323" r:id="rId53"/>
    <p:sldId id="325" r:id="rId54"/>
    <p:sldId id="324" r:id="rId55"/>
    <p:sldId id="326" r:id="rId56"/>
    <p:sldId id="327" r:id="rId57"/>
    <p:sldId id="316" r:id="rId58"/>
    <p:sldId id="319" r:id="rId59"/>
    <p:sldId id="318" r:id="rId60"/>
    <p:sldId id="357" r:id="rId61"/>
    <p:sldId id="346" r:id="rId62"/>
    <p:sldId id="347" r:id="rId63"/>
    <p:sldId id="348" r:id="rId64"/>
    <p:sldId id="349" r:id="rId65"/>
    <p:sldId id="350" r:id="rId66"/>
    <p:sldId id="351" r:id="rId67"/>
    <p:sldId id="352" r:id="rId68"/>
    <p:sldId id="353" r:id="rId69"/>
    <p:sldId id="354" r:id="rId70"/>
    <p:sldId id="355" r:id="rId71"/>
    <p:sldId id="35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F3F"/>
    <a:srgbClr val="E76B6B"/>
    <a:srgbClr val="E10000"/>
    <a:srgbClr val="FF0101"/>
    <a:srgbClr val="D2DEEF"/>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5339" autoAdjust="0"/>
  </p:normalViewPr>
  <p:slideViewPr>
    <p:cSldViewPr snapToGrid="0">
      <p:cViewPr varScale="1">
        <p:scale>
          <a:sx n="113" d="100"/>
          <a:sy n="113" d="100"/>
        </p:scale>
        <p:origin x="5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319E7-1626-4ED3-80BF-530E0A894B71}" type="datetimeFigureOut">
              <a:rPr lang="en-US" smtClean="0"/>
              <a:t>8/7/2015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5264C-B6D0-4EB2-AE61-6F35B914E0EA}" type="slidenum">
              <a:rPr lang="en-US" smtClean="0"/>
              <a:t>‹#›</a:t>
            </a:fld>
            <a:endParaRPr lang="en-US"/>
          </a:p>
        </p:txBody>
      </p:sp>
    </p:spTree>
    <p:extLst>
      <p:ext uri="{BB962C8B-B14F-4D97-AF65-F5344CB8AC3E}">
        <p14:creationId xmlns:p14="http://schemas.microsoft.com/office/powerpoint/2010/main" val="93166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the talk! We’re going to cover antialiasing, shadows, and decals.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a:t>
            </a:fld>
            <a:endParaRPr lang="en-US"/>
          </a:p>
        </p:txBody>
      </p:sp>
    </p:spTree>
    <p:extLst>
      <p:ext uri="{BB962C8B-B14F-4D97-AF65-F5344CB8AC3E}">
        <p14:creationId xmlns:p14="http://schemas.microsoft.com/office/powerpoint/2010/main" val="27646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quick little animation that demonstrates</a:t>
            </a:r>
            <a:r>
              <a:rPr lang="en-US" baseline="0" dirty="0" smtClean="0"/>
              <a:t> how flickering typically occurs. The blue line is a signal that we’re sampling, which in this case is a pair of step functions. The red dots are our sample points, and the red line is the reconstructed signal with a box filter applied. If it helps, you can think of this like a 1D display where the red dots are pixels and the red line is the output to the display. What you should notice here is that the blue signal is changing too rapidly for our sample points, which means that the sample points sometimes miss the signal entirely. This leads to red outputs rapidly moving up and down as time elapses, which is exactly what we’re trying to prevent. Another key observation to make here is that when sample points move, the signals rate of change in a spatial sense has a direct result on the output’s rate of change in the time domain. </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10</a:t>
            </a:fld>
            <a:endParaRPr lang="en-US"/>
          </a:p>
        </p:txBody>
      </p:sp>
    </p:spTree>
    <p:extLst>
      <p:ext uri="{BB962C8B-B14F-4D97-AF65-F5344CB8AC3E}">
        <p14:creationId xmlns:p14="http://schemas.microsoft.com/office/powerpoint/2010/main" val="2108808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a:t>
            </a:r>
            <a:r>
              <a:rPr lang="en-US" baseline="0" dirty="0" smtClean="0"/>
              <a:t> mentioned earlier that filtering is closely tied to aliasing, and this is usually due to reconstruction filters. We use a reconstruction filter whenever we resample something, which basically means that we want to go from one sample rate to another. The classic case is upscaling or downscaling an image. You essentially have a grid of pixel colors, and you want to end up with another grid with a different size. To compute the values of the new points you use the old ones, with a reconstruction filter applied. The filter you choose is really important, because it shapes your result by affecting the gradients between your new sample points. Filters that attenuate higher frequencies will result in lower gradients, which should make sense intuitively. </a:t>
            </a:r>
            <a:r>
              <a:rPr lang="en-US" baseline="0" dirty="0" smtClean="0"/>
              <a:t> Naturally that extends </a:t>
            </a:r>
            <a:r>
              <a:rPr lang="en-US" baseline="0" dirty="0" smtClean="0"/>
              <a:t/>
            </a:r>
            <a:br>
              <a:rPr lang="en-US" baseline="0" dirty="0" smtClean="0"/>
            </a:br>
            <a:r>
              <a:rPr lang="en-US" baseline="0" dirty="0" smtClean="0"/>
              <a:t/>
            </a:r>
            <a:br>
              <a:rPr lang="en-US" baseline="0" dirty="0" smtClean="0"/>
            </a:br>
            <a:r>
              <a:rPr lang="en-US" baseline="0" dirty="0" smtClean="0"/>
              <a:t>Sometimes you don’t get to choose your reconstruction filter, because it’s something inherent to the system as a whole. One example of this is a display. We don’t typically think of it this way, but a display is taking a discretely-sampled signal and converting it to a continuous signal. You can get an idea of what sort of filter is being used by looking at the actual physical patterns on the display, like you can see here in this image from Wikipedia. The common use of rectangular pixel patterns in LCD displays is one of the reasons why we sometimes think of a pixel as a “little square”, even though </a:t>
            </a:r>
            <a:r>
              <a:rPr lang="en-US" baseline="0" dirty="0" err="1" smtClean="0"/>
              <a:t>Alvy</a:t>
            </a:r>
            <a:r>
              <a:rPr lang="en-US" baseline="0" dirty="0" smtClean="0"/>
              <a:t> Ray Smith insists that we don’t. </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11</a:t>
            </a:fld>
            <a:endParaRPr lang="en-US"/>
          </a:p>
        </p:txBody>
      </p:sp>
    </p:spTree>
    <p:extLst>
      <p:ext uri="{BB962C8B-B14F-4D97-AF65-F5344CB8AC3E}">
        <p14:creationId xmlns:p14="http://schemas.microsoft.com/office/powerpoint/2010/main" val="1892220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visualize how</a:t>
            </a:r>
            <a:r>
              <a:rPr lang="en-US" baseline="0" dirty="0" smtClean="0"/>
              <a:t> reconstruction filters can shape  your output, I really like these images from Real-Time Rendering 3</a:t>
            </a:r>
            <a:r>
              <a:rPr lang="en-US" baseline="30000" dirty="0" smtClean="0"/>
              <a:t>rd</a:t>
            </a:r>
            <a:r>
              <a:rPr lang="en-US" baseline="0" dirty="0" smtClean="0"/>
              <a:t> edition.  On the left you have discretely sampled signal, and the middle is a box filter applied to every individual sample. The final reconstructed signal on the right is obtained by summing all of the boxes from the middle. You can see really clearly how the resulting reconstruction has taken on the shape of the filter that was used. Because of the infinite frequency response of the box filter, you end up with reconstruction that’s not even C0 continuous.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12</a:t>
            </a:fld>
            <a:endParaRPr lang="en-US"/>
          </a:p>
        </p:txBody>
      </p:sp>
    </p:spTree>
    <p:extLst>
      <p:ext uri="{BB962C8B-B14F-4D97-AF65-F5344CB8AC3E}">
        <p14:creationId xmlns:p14="http://schemas.microsoft.com/office/powerpoint/2010/main" val="1832467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diagram</a:t>
            </a:r>
            <a:r>
              <a:rPr lang="en-US" baseline="0" dirty="0" smtClean="0"/>
              <a:t> but with a triangle filter. The triangle filter is a little smoother than a box filter, and as a result the reconstruction is at least continuous. But there are still abrupt changes in the first derivative.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13</a:t>
            </a:fld>
            <a:endParaRPr lang="en-US"/>
          </a:p>
        </p:txBody>
      </p:sp>
    </p:spTree>
    <p:extLst>
      <p:ext uri="{BB962C8B-B14F-4D97-AF65-F5344CB8AC3E}">
        <p14:creationId xmlns:p14="http://schemas.microsoft.com/office/powerpoint/2010/main" val="95152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have a</a:t>
            </a:r>
            <a:r>
              <a:rPr lang="en-US" baseline="0" dirty="0" smtClean="0"/>
              <a:t> </a:t>
            </a:r>
            <a:r>
              <a:rPr lang="en-US" baseline="0" dirty="0" err="1" smtClean="0"/>
              <a:t>sinc</a:t>
            </a:r>
            <a:r>
              <a:rPr lang="en-US" baseline="0" dirty="0" smtClean="0"/>
              <a:t> filter. The </a:t>
            </a:r>
            <a:r>
              <a:rPr lang="en-US" baseline="0" dirty="0" err="1" smtClean="0"/>
              <a:t>sinc</a:t>
            </a:r>
            <a:r>
              <a:rPr lang="en-US" baseline="0" dirty="0" smtClean="0"/>
              <a:t> filter is really smooth, and this shows in the resulting reconstruction. It also has negative lobes, which leads to overshooting and undershooting of the original signal. This is normally called “ringing”, and is common in image resizing.</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14</a:t>
            </a:fld>
            <a:endParaRPr lang="en-US"/>
          </a:p>
        </p:txBody>
      </p:sp>
    </p:spTree>
    <p:extLst>
      <p:ext uri="{BB962C8B-B14F-4D97-AF65-F5344CB8AC3E}">
        <p14:creationId xmlns:p14="http://schemas.microsoft.com/office/powerpoint/2010/main" val="411907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understand aliasing and filtering a little better,</a:t>
            </a:r>
            <a:r>
              <a:rPr lang="en-US" baseline="0" dirty="0" smtClean="0"/>
              <a:t> what are the main sources of aliasing in games? Rasterization and specular are probably the two that immediately come to mind. They’re easily the worst offenders, and result in the most noticeable artifacts. But we also have things like shadows, textures, SSAO, and post-processing where </a:t>
            </a:r>
            <a:r>
              <a:rPr lang="en-US" baseline="0" dirty="0" err="1" smtClean="0"/>
              <a:t>undersampling</a:t>
            </a:r>
            <a:r>
              <a:rPr lang="en-US" baseline="0" dirty="0" smtClean="0"/>
              <a:t> is common. Unfortunately this list could probably go on forever, since we </a:t>
            </a:r>
            <a:r>
              <a:rPr lang="en-US" baseline="0" dirty="0" err="1" smtClean="0"/>
              <a:t>undersample</a:t>
            </a:r>
            <a:r>
              <a:rPr lang="en-US" baseline="0" dirty="0" smtClean="0"/>
              <a:t> all kinds of things in graphics. (click) For now, we’re just going to worry about the first two, since they’re the main culprits at the moment.</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15</a:t>
            </a:fld>
            <a:endParaRPr lang="en-US"/>
          </a:p>
        </p:txBody>
      </p:sp>
    </p:spTree>
    <p:extLst>
      <p:ext uri="{BB962C8B-B14F-4D97-AF65-F5344CB8AC3E}">
        <p14:creationId xmlns:p14="http://schemas.microsoft.com/office/powerpoint/2010/main" val="25738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a:t>
            </a:r>
            <a:r>
              <a:rPr lang="en-US" baseline="0" dirty="0" smtClean="0"/>
              <a:t> dealing with geometric aliasing forever, so we’re probably all familiar with it. If you think about it from a sampling point of view, the problem is pretty obvious: we render everything with triangles, which are inherently high frequency. In fact their 2D projections technically have infinite frequency, due to the discontinuities at the edges. This means we’re technically always going to </a:t>
            </a:r>
            <a:r>
              <a:rPr lang="en-US" baseline="0" dirty="0" err="1" smtClean="0"/>
              <a:t>undersample</a:t>
            </a:r>
            <a:r>
              <a:rPr lang="en-US" baseline="0" dirty="0" smtClean="0"/>
              <a:t> to some extent, and all we can do is hope that we sample enough that the aliasing isn’t noticeable.  The </a:t>
            </a:r>
            <a:r>
              <a:rPr lang="en-US" baseline="0" dirty="0" err="1" smtClean="0"/>
              <a:t>undersampling</a:t>
            </a:r>
            <a:r>
              <a:rPr lang="en-US" baseline="0" dirty="0" smtClean="0"/>
              <a:t> is made worse by the binary behavior of the rasterize, which essentially applies a step function to the per-pixel coverage test. This “on or off” behavior is what gives use the ugly stair-step pattern that we refer to as “</a:t>
            </a:r>
            <a:r>
              <a:rPr lang="en-US" baseline="0" dirty="0" err="1" smtClean="0"/>
              <a:t>jaggies</a:t>
            </a:r>
            <a:r>
              <a:rPr lang="en-US" baseline="0" dirty="0" smtClean="0"/>
              <a:t>”. And of course since we’re </a:t>
            </a:r>
            <a:r>
              <a:rPr lang="en-US" baseline="0" dirty="0" err="1" smtClean="0"/>
              <a:t>undersampling</a:t>
            </a:r>
            <a:r>
              <a:rPr lang="en-US" baseline="0" dirty="0" smtClean="0"/>
              <a:t> a high-frequency signal, whenever the sample points move relative to the geometry we’ll end up with temporal flickering as pixels turn on and off. Note that when I say that the sample points “move”, this can mean that either the camera moves or that the geometry itself moves. There’s really not difference from a sampling point of view, either way you’ll get flickering.</a:t>
            </a:r>
          </a:p>
          <a:p>
            <a:endParaRPr lang="en-US" baseline="0" dirty="0" smtClean="0"/>
          </a:p>
          <a:p>
            <a:r>
              <a:rPr lang="en-US" baseline="0" dirty="0" smtClean="0"/>
              <a:t>The only bright spot here is that GPU’s have a limited ability to oversample during rasterization, via MSAA.</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16</a:t>
            </a:fld>
            <a:endParaRPr lang="en-US"/>
          </a:p>
        </p:txBody>
      </p:sp>
    </p:spTree>
    <p:extLst>
      <p:ext uri="{BB962C8B-B14F-4D97-AF65-F5344CB8AC3E}">
        <p14:creationId xmlns:p14="http://schemas.microsoft.com/office/powerpoint/2010/main" val="275013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specular aliasing</a:t>
            </a:r>
            <a:r>
              <a:rPr lang="en-US" baseline="0" dirty="0" smtClean="0"/>
              <a:t> it’s a similar story. We point sample specular lighting per-pixel, and that signal can be very high frequency depending on the roughness of the surface. The problem is compounded by noisy normal maps, which cause the specular to change even more rapidly. Another compounding factor is geometry, which also contributes to noisy specular when it’s </a:t>
            </a:r>
            <a:r>
              <a:rPr lang="en-US" baseline="0" dirty="0" err="1" smtClean="0"/>
              <a:t>undersampled</a:t>
            </a:r>
            <a:r>
              <a:rPr lang="en-US" baseline="0" dirty="0" smtClean="0"/>
              <a:t>. The good news for specular is that you can </a:t>
            </a:r>
            <a:r>
              <a:rPr lang="en-US" baseline="0" dirty="0" err="1" smtClean="0"/>
              <a:t>prefilter</a:t>
            </a:r>
            <a:r>
              <a:rPr lang="en-US" baseline="0" dirty="0" smtClean="0"/>
              <a:t> to a certain extent, which is something that’s been getting a lot attention over the past few years with techniques like LEAN, CLEAN, </a:t>
            </a:r>
            <a:r>
              <a:rPr lang="en-US" baseline="0" dirty="0" err="1" smtClean="0"/>
              <a:t>Toksvig</a:t>
            </a:r>
            <a:r>
              <a:rPr lang="en-US" baseline="0" dirty="0" smtClean="0"/>
              <a:t>, and their precomputed variants. You should definitely, absolutely use these for your game, no matter what antialiasing you apply afterwards! Fixing aliasing problems early is almost always more effective than trying to fix it after you’ve already </a:t>
            </a:r>
            <a:r>
              <a:rPr lang="en-US" baseline="0" dirty="0" err="1" smtClean="0"/>
              <a:t>undersampled</a:t>
            </a:r>
            <a:r>
              <a:rPr lang="en-US" baseline="0" dirty="0" smtClean="0"/>
              <a:t> something. For the order we actually used a precomputed version of Frequency Domain Normal Maps, which you can read about in our course notes from SIGGRAPH 2013.</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17</a:t>
            </a:fld>
            <a:endParaRPr lang="en-US"/>
          </a:p>
        </p:txBody>
      </p:sp>
    </p:spTree>
    <p:extLst>
      <p:ext uri="{BB962C8B-B14F-4D97-AF65-F5344CB8AC3E}">
        <p14:creationId xmlns:p14="http://schemas.microsoft.com/office/powerpoint/2010/main" val="19444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the background</a:t>
            </a:r>
            <a:r>
              <a:rPr lang="en-US" baseline="0" dirty="0" smtClean="0"/>
              <a:t> is out of the way, it’s time to talk about what we used in The Order to combat aliasing. In the end the tools we used weren’t particularly novel or exotic, but it was still important to choose the right ingredients. </a:t>
            </a:r>
          </a:p>
          <a:p>
            <a:endParaRPr lang="en-US" baseline="0" dirty="0" smtClean="0"/>
          </a:p>
          <a:p>
            <a:r>
              <a:rPr lang="en-US" baseline="0" dirty="0" smtClean="0"/>
              <a:t>The first component was EQAA, which is a variant of MSAA available on AMD GPU’s. Like </a:t>
            </a:r>
            <a:r>
              <a:rPr lang="en-US" baseline="0" dirty="0" err="1" smtClean="0"/>
              <a:t>Nvidia’s</a:t>
            </a:r>
            <a:r>
              <a:rPr lang="en-US" baseline="0" dirty="0" smtClean="0"/>
              <a:t> CSAA, it essentially lets you decouple MSAA fragment storage from coverage computations so that you can more finely tune the balance between quality and performance/memory. For The Order we used 2 color fragments and 4 coverage samples, which puts the raw quality somewhere between 2x and 4x MSAA if you’re using a standard hardware resolve.  </a:t>
            </a:r>
          </a:p>
          <a:p>
            <a:endParaRPr lang="en-US" baseline="0" dirty="0" smtClean="0"/>
          </a:p>
          <a:p>
            <a:r>
              <a:rPr lang="en-US" baseline="0" dirty="0" smtClean="0"/>
              <a:t>To increase stability, we wrote a custom resolve </a:t>
            </a:r>
            <a:r>
              <a:rPr lang="en-US" baseline="0" dirty="0" err="1" smtClean="0"/>
              <a:t>shader</a:t>
            </a:r>
            <a:r>
              <a:rPr lang="en-US" baseline="0" dirty="0" smtClean="0"/>
              <a:t> that uses a wider, higher-order reconstruction filter instead of the typical box filter that’s used in hardware. This essentially let us smooth out the signal a bit while resampling, in order to give a result that was more stable under motion.</a:t>
            </a:r>
          </a:p>
          <a:p>
            <a:endParaRPr lang="en-US" baseline="0" dirty="0" smtClean="0"/>
          </a:p>
          <a:p>
            <a:r>
              <a:rPr lang="en-US" baseline="0" dirty="0" smtClean="0"/>
              <a:t>Finally, we combined our resolve pass with a fairly standard temporal antialiasing component. This is done primarily to reduce flickering from </a:t>
            </a:r>
            <a:r>
              <a:rPr lang="en-US" baseline="0" dirty="0" err="1" smtClean="0"/>
              <a:t>shader</a:t>
            </a:r>
            <a:r>
              <a:rPr lang="en-US" baseline="0" dirty="0" smtClean="0"/>
              <a:t> aliasing, by tracking and </a:t>
            </a:r>
            <a:r>
              <a:rPr lang="en-US" baseline="0" dirty="0" err="1" smtClean="0"/>
              <a:t>reprojecting</a:t>
            </a:r>
            <a:r>
              <a:rPr lang="en-US" baseline="0" dirty="0" smtClean="0"/>
              <a:t> surface samples from previous frames.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18</a:t>
            </a:fld>
            <a:endParaRPr lang="en-US"/>
          </a:p>
        </p:txBody>
      </p:sp>
    </p:spTree>
    <p:extLst>
      <p:ext uri="{BB962C8B-B14F-4D97-AF65-F5344CB8AC3E}">
        <p14:creationId xmlns:p14="http://schemas.microsoft.com/office/powerpoint/2010/main" val="2200749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days it’s pretty hard to get MSAA working properly in a modern engine, as I’m sure you all know. It’s fairly standard to have lots of intermediate passes using various deferred techniques, and The Order was no exception. Using MSAA for these passes tends to be difficult</a:t>
            </a:r>
            <a:r>
              <a:rPr lang="en-US" baseline="0" dirty="0" smtClean="0"/>
              <a:t> and expensive, and so we tried to find compromises whenever it was reasonable to do so. One major example of that was for our hybrid deferred decals, which uses depth buffer projection to accumulate results to a render target. For these decals we accumulated to a non-MSAA render target, which is easy to do on hardware like the PS4 that supports decoupled sample rates for depth targets and render targets. This let us avoid the cost of an additional resolve, but as a result there are artifacts when the decals are occluded by other geometry. Fortunately the deferred decals were almost always small on screen, so this wasn’t much of an issue.</a:t>
            </a:r>
            <a:br>
              <a:rPr lang="en-US" baseline="0" dirty="0" smtClean="0"/>
            </a:br>
            <a:r>
              <a:rPr lang="en-US" baseline="0" dirty="0" smtClean="0"/>
              <a:t/>
            </a:r>
            <a:br>
              <a:rPr lang="en-US" baseline="0" dirty="0" smtClean="0"/>
            </a:br>
            <a:r>
              <a:rPr lang="en-US" baseline="0" dirty="0" smtClean="0"/>
              <a:t>For upscaling our low-res transparent and AO passes, we performed the upscale per depth sub-sample, averaged the results, and then composited with the full resolution image. This is not at all the same as compositing per-sample and then resolving after, but it was a enough tradeoff that we made for performance and memory. </a:t>
            </a:r>
            <a:br>
              <a:rPr lang="en-US" baseline="0" dirty="0" smtClean="0"/>
            </a:br>
            <a:r>
              <a:rPr lang="en-US" baseline="0" dirty="0" smtClean="0"/>
              <a:t/>
            </a:r>
            <a:br>
              <a:rPr lang="en-US" baseline="0" dirty="0" smtClean="0"/>
            </a:br>
            <a:r>
              <a:rPr lang="en-US" baseline="0" dirty="0" smtClean="0"/>
              <a:t>For alpha test, we exposed options to the artists to let them enable antialiasing. They could either cause the </a:t>
            </a:r>
            <a:r>
              <a:rPr lang="en-US" baseline="0" dirty="0" err="1" smtClean="0"/>
              <a:t>shader</a:t>
            </a:r>
            <a:r>
              <a:rPr lang="en-US" baseline="0" dirty="0" smtClean="0"/>
              <a:t> to perform the alpha test per-subsample and output the appropriate coverage mask, or they could use alpha to coverage to 4-level transparency.</a:t>
            </a:r>
            <a:br>
              <a:rPr lang="en-US" baseline="0" dirty="0" smtClean="0"/>
            </a:b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19</a:t>
            </a:fld>
            <a:endParaRPr lang="en-US"/>
          </a:p>
        </p:txBody>
      </p:sp>
    </p:spTree>
    <p:extLst>
      <p:ext uri="{BB962C8B-B14F-4D97-AF65-F5344CB8AC3E}">
        <p14:creationId xmlns:p14="http://schemas.microsoft.com/office/powerpoint/2010/main" val="398574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into the interesting topics, I want to</a:t>
            </a:r>
            <a:r>
              <a:rPr lang="en-US" baseline="0" dirty="0" smtClean="0"/>
              <a:t> give a little bit of context by going over some basics. As you may or may not know, The Order: 1886 is a third-person action adventure game that shipped exclusively for the PlayStation 4 back in February of this year. The game is set in alternate history version of London, 1886, and consequently takes some liberty with the technology that was available at the time. We shipped the game on a brand new version of our in-house engine, which is now the 4</a:t>
            </a:r>
            <a:r>
              <a:rPr lang="en-US" baseline="30000" dirty="0" smtClean="0"/>
              <a:t>th</a:t>
            </a:r>
            <a:r>
              <a:rPr lang="en-US" baseline="0" dirty="0" smtClean="0"/>
              <a:t> iteration of our technology. For this particular game we had a few key areas that we felt deserved extra attention. The first was our material and shading model, which we covered in-depth during a talk from SIGGRAPH 2013. The second was our characters, since they would be heavily featured in the game’s </a:t>
            </a:r>
            <a:r>
              <a:rPr lang="en-US" baseline="0" dirty="0" err="1" smtClean="0"/>
              <a:t>cinematics</a:t>
            </a:r>
            <a:r>
              <a:rPr lang="en-US" baseline="0" dirty="0" smtClean="0"/>
              <a:t>. These characters also included werewolves (AKA </a:t>
            </a:r>
            <a:r>
              <a:rPr lang="en-US" baseline="0" dirty="0" err="1" smtClean="0"/>
              <a:t>lycans</a:t>
            </a:r>
            <a:r>
              <a:rPr lang="en-US" baseline="0" dirty="0" smtClean="0"/>
              <a:t>), which brought some of their own unique challenges. Finally, we really wanted to nail the image quality and stability aspect of the game, since we felt that it would really help sell the game’s particular aesthetic.</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a:t>
            </a:fld>
            <a:endParaRPr lang="en-US"/>
          </a:p>
        </p:txBody>
      </p:sp>
    </p:spTree>
    <p:extLst>
      <p:ext uri="{BB962C8B-B14F-4D97-AF65-F5344CB8AC3E}">
        <p14:creationId xmlns:p14="http://schemas.microsoft.com/office/powerpoint/2010/main" val="1633550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common issue with MSAA is depth of field reintroducing aliasing. It happens when the depth of field effect only uses one of the depth subsamples. You can see an example of this in the top image, where a jagged edge is visible even though MSAA is used. To get around this we used a simple trick, which was to sample all depth subsamples and choose the sample with the smallest </a:t>
            </a:r>
            <a:r>
              <a:rPr lang="en-US" baseline="0" dirty="0" err="1" smtClean="0"/>
              <a:t>CoC</a:t>
            </a:r>
            <a:r>
              <a:rPr lang="en-US" baseline="0" dirty="0" smtClean="0"/>
              <a:t>. This causes in-focus pixels to retain the edge gradation. </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20</a:t>
            </a:fld>
            <a:endParaRPr lang="en-US"/>
          </a:p>
        </p:txBody>
      </p:sp>
    </p:spTree>
    <p:extLst>
      <p:ext uri="{BB962C8B-B14F-4D97-AF65-F5344CB8AC3E}">
        <p14:creationId xmlns:p14="http://schemas.microsoft.com/office/powerpoint/2010/main" val="3660623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 mentioned earlier, we didn’t use a standard hardware MSAA</a:t>
            </a:r>
            <a:r>
              <a:rPr lang="en-US" baseline="0" dirty="0" smtClean="0"/>
              <a:t> </a:t>
            </a:r>
            <a:r>
              <a:rPr lang="en-US" dirty="0" smtClean="0"/>
              <a:t>resolve for The Order.</a:t>
            </a:r>
            <a:r>
              <a:rPr lang="en-US" baseline="0" dirty="0" smtClean="0"/>
              <a:t> There’s a few reasons why we did this, but the most relevant reason is that writing our own </a:t>
            </a:r>
            <a:r>
              <a:rPr lang="en-US" baseline="0" dirty="0" err="1" smtClean="0"/>
              <a:t>shader</a:t>
            </a:r>
            <a:r>
              <a:rPr lang="en-US" baseline="0" dirty="0" smtClean="0"/>
              <a:t> lets us use a custom reconstruction filter instead of being stuck with the standard box filter that’s used by the default resolve. There’s of course many possible filters you can use, such as a triangle, Gaussian, </a:t>
            </a:r>
            <a:r>
              <a:rPr lang="en-US" baseline="0" dirty="0" err="1" smtClean="0"/>
              <a:t>Catmull</a:t>
            </a:r>
            <a:r>
              <a:rPr lang="en-US" baseline="0" dirty="0" smtClean="0"/>
              <a:t> Rom, and the various </a:t>
            </a:r>
            <a:r>
              <a:rPr lang="en-US" baseline="0" dirty="0" err="1" smtClean="0"/>
              <a:t>Bicubic</a:t>
            </a:r>
            <a:r>
              <a:rPr lang="en-US" baseline="0" dirty="0" smtClean="0"/>
              <a:t> kernels. For The Order I went with a cubic filter, since a cubic is pretty smooth and you can make it hit zero at a specified distance. In our case the filter was exactly two pixels wide, as shown in the image to the right. The red dot in center represents the center of pixel being resolved, and the blue dots are subsamples. The red circle represents the effective footprint of the filter kernel, and all of the light blue dots are the subsamples with non-zero weights. The wider footprint and smoother filter results in more attenuation than a standard resolve, but we tried to tailor the filter function as well as the width in order to keep the cost down, and to also ensure that we didn’t blur away too much detail during the resolve. We also stayed away from reconstruction filters that have negative lobes, like Mitchell or </a:t>
            </a:r>
            <a:r>
              <a:rPr lang="en-US" baseline="0" dirty="0" err="1" smtClean="0"/>
              <a:t>Catmull</a:t>
            </a:r>
            <a:r>
              <a:rPr lang="en-US" baseline="0" dirty="0" smtClean="0"/>
              <a:t> Rom. Negative lobes can be useful in standard image processing, since the resulting ringing has the effect of increasing perceived sharpness. However it really doesn’t work very well at all when you’re working with HDR images that have arbitrary intensity ranges.</a:t>
            </a:r>
            <a:br>
              <a:rPr lang="en-US" baseline="0" dirty="0" smtClean="0"/>
            </a:br>
            <a:r>
              <a:rPr lang="en-US" baseline="0" dirty="0" smtClean="0"/>
              <a:t/>
            </a:r>
            <a:br>
              <a:rPr lang="en-US" baseline="0" dirty="0" smtClean="0"/>
            </a:br>
            <a:r>
              <a:rPr lang="en-US" baseline="0" dirty="0" smtClean="0"/>
              <a:t>A few years ago I wrote a blog post examining the behavior of many different reconstruction filters when used for MSAA resolve, which you can read if you’re interested.</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21</a:t>
            </a:fld>
            <a:endParaRPr lang="en-US"/>
          </a:p>
        </p:txBody>
      </p:sp>
    </p:spTree>
    <p:extLst>
      <p:ext uri="{BB962C8B-B14F-4D97-AF65-F5344CB8AC3E}">
        <p14:creationId xmlns:p14="http://schemas.microsoft.com/office/powerpoint/2010/main" val="265292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why we would want to choose a wider, smoother reconstruction filter, let’s look at some animations that show how a high frequency signal responds to different sampling and filtering patterns. (click) First, we have the point sampling example that I showed before, where we end up with flickering due to the signal being too narrow for our sample points to pick up. (click) </a:t>
            </a:r>
            <a:r>
              <a:rPr lang="en-US" baseline="0" dirty="0" smtClean="0"/>
              <a:t/>
            </a:r>
            <a:br>
              <a:rPr lang="en-US" baseline="0" dirty="0" smtClean="0"/>
            </a:br>
            <a:endParaRPr lang="en-US" baseline="0" dirty="0" smtClean="0"/>
          </a:p>
          <a:p>
            <a:r>
              <a:rPr lang="en-US" baseline="0" dirty="0" smtClean="0"/>
              <a:t>Now </a:t>
            </a:r>
            <a:r>
              <a:rPr lang="en-US" baseline="0" dirty="0" smtClean="0"/>
              <a:t>we have another animation showing an example of oversampling, with a box filter used for reconstruction. This is basically your standard MSAA case: we now have two subsamples within the footprint of our “pixel”, and the reconstruction filter works by averaging the values from the two subsamples. With this case we now have better stability compared to the first approach, although there are still somewhat-rapid changes as the signal slides over our sample points. (click) </a:t>
            </a:r>
            <a:endParaRPr lang="en-US" baseline="0" dirty="0" smtClean="0"/>
          </a:p>
          <a:p>
            <a:endParaRPr lang="en-US" baseline="0" dirty="0" smtClean="0"/>
          </a:p>
          <a:p>
            <a:r>
              <a:rPr lang="en-US" baseline="0" dirty="0" smtClean="0"/>
              <a:t>Finally</a:t>
            </a:r>
            <a:r>
              <a:rPr lang="en-US" baseline="0" dirty="0" smtClean="0"/>
              <a:t>, </a:t>
            </a:r>
            <a:r>
              <a:rPr lang="en-US" baseline="0" dirty="0" smtClean="0"/>
              <a:t>we have an example using the same amount of oversampling, but with a wider Gaussian reconstruction filter. This animation (hopefully) illustrates how using a smoother, wider filter actually translates into smoother transitions in the time domain, which gives us better stability.</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22</a:t>
            </a:fld>
            <a:endParaRPr lang="en-US"/>
          </a:p>
        </p:txBody>
      </p:sp>
    </p:spTree>
    <p:extLst>
      <p:ext uri="{BB962C8B-B14F-4D97-AF65-F5344CB8AC3E}">
        <p14:creationId xmlns:p14="http://schemas.microsoft.com/office/powerpoint/2010/main" val="2423015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major motivation for using a custom resolve is to get better behavior with HDR. I’m sure most of you know this by now, but a standard MSAA resolve is almost useless once you start using a greater</a:t>
            </a:r>
            <a:r>
              <a:rPr lang="en-US" baseline="0" dirty="0" smtClean="0"/>
              <a:t> intensity range for your render target. The problem is that filtering your HDR values and then tone mapping the result does not give you the same thing as if you tone mapped the subsamples and then resolved, since tone mapping is typically a non-linear operation. The end result is that you don’t get visible </a:t>
            </a:r>
            <a:r>
              <a:rPr lang="en-US" baseline="0" dirty="0" err="1" smtClean="0"/>
              <a:t>gradiation</a:t>
            </a:r>
            <a:r>
              <a:rPr lang="en-US" baseline="0" dirty="0" smtClean="0"/>
              <a:t> at your geometry edges, which makes it look like you don’t have MSAA at all. You really want to perform the resolve in a space that’s close to your display space, so that the resulting </a:t>
            </a:r>
            <a:r>
              <a:rPr lang="en-US" baseline="0" dirty="0" err="1" smtClean="0"/>
              <a:t>gradiations</a:t>
            </a:r>
            <a:r>
              <a:rPr lang="en-US" baseline="0" dirty="0" smtClean="0"/>
              <a:t> have a </a:t>
            </a:r>
            <a:r>
              <a:rPr lang="en-US" baseline="0" dirty="0" err="1" smtClean="0"/>
              <a:t>percetually</a:t>
            </a:r>
            <a:r>
              <a:rPr lang="en-US" baseline="0" dirty="0" smtClean="0"/>
              <a:t> small differences between them. </a:t>
            </a:r>
          </a:p>
          <a:p>
            <a:endParaRPr lang="en-US" baseline="0" dirty="0" smtClean="0"/>
          </a:p>
          <a:p>
            <a:r>
              <a:rPr lang="en-US" baseline="0" dirty="0" smtClean="0"/>
              <a:t>The first time that I saw this problem brought up was by Emil </a:t>
            </a:r>
            <a:r>
              <a:rPr lang="en-US" baseline="0" dirty="0" err="1" smtClean="0"/>
              <a:t>Persson</a:t>
            </a:r>
            <a:r>
              <a:rPr lang="en-US" baseline="0" dirty="0" smtClean="0"/>
              <a:t> back in 2008, in one of the </a:t>
            </a:r>
            <a:r>
              <a:rPr lang="en-US" baseline="0" dirty="0" err="1" smtClean="0"/>
              <a:t>ShaderX</a:t>
            </a:r>
            <a:r>
              <a:rPr lang="en-US" baseline="0" dirty="0" smtClean="0"/>
              <a:t> books. Back then the ability access subsample through DirectX was brand new, and he suggested using it to apply tone mapping to each subsample during the resolve, so that you get the perceptually-correct result from filtering. This certainly works, but the problem is that we now have long post-processing chains that require HDR every step of the way. Effects like lens flares, depth of field, and motion blur really need linear HDR buffers for the effect to look right, which means tone mapping is typically the last step in your post processing chain. This makes combining tone mapping and resolves an expensive proposition, since you would essentially have to keep your MSAA information through your whole post chain.</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23</a:t>
            </a:fld>
            <a:endParaRPr lang="en-US"/>
          </a:p>
        </p:txBody>
      </p:sp>
    </p:spTree>
    <p:extLst>
      <p:ext uri="{BB962C8B-B14F-4D97-AF65-F5344CB8AC3E}">
        <p14:creationId xmlns:p14="http://schemas.microsoft.com/office/powerpoint/2010/main" val="518072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alternative,</a:t>
            </a:r>
            <a:r>
              <a:rPr lang="en-US" baseline="0" dirty="0" smtClean="0"/>
              <a:t> cheaper solution is to try to resolve in tone mapped space, and then reverse the tone mapping operation to back into linear scene space. I first saw this proposed a few years ago by Andrew </a:t>
            </a:r>
            <a:r>
              <a:rPr lang="en-US" baseline="0" dirty="0" err="1" smtClean="0"/>
              <a:t>Lauritzen</a:t>
            </a:r>
            <a:r>
              <a:rPr lang="en-US" baseline="0" dirty="0" smtClean="0"/>
              <a:t> on the Beyond3D forums, and I’m honestly not sure if anyone has used this approach in a shipping game. Either way I’ve tried it and it definitely works, with the only major issue being that many tone mapping operators might not be trivial to invert. For those cases you probably need to come up with some approximation of the inverse. You also want to make sure that your tone mapping operator doesn’t have a clamp in it, since a clamp is destructive and absolutely not </a:t>
            </a:r>
            <a:r>
              <a:rPr lang="en-US" baseline="0" dirty="0" err="1" smtClean="0"/>
              <a:t>invertable</a:t>
            </a:r>
            <a:r>
              <a:rPr lang="en-US" baseline="0" dirty="0" smtClean="0"/>
              <a:t>. </a:t>
            </a:r>
          </a:p>
          <a:p>
            <a:endParaRPr lang="en-US" baseline="0" dirty="0" smtClean="0"/>
          </a:p>
          <a:p>
            <a:r>
              <a:rPr lang="en-US" baseline="0" dirty="0" smtClean="0"/>
              <a:t>What’s even cheaper is to not use the real tone mapping operator at all, and just approximate it with one that’s </a:t>
            </a:r>
            <a:r>
              <a:rPr lang="en-US" baseline="0" dirty="0" err="1" smtClean="0"/>
              <a:t>trivally</a:t>
            </a:r>
            <a:r>
              <a:rPr lang="en-US" baseline="0" dirty="0" smtClean="0"/>
              <a:t> </a:t>
            </a:r>
            <a:r>
              <a:rPr lang="en-US" baseline="0" dirty="0" err="1" smtClean="0"/>
              <a:t>invertable</a:t>
            </a:r>
            <a:r>
              <a:rPr lang="en-US" baseline="0" dirty="0" smtClean="0"/>
              <a:t>. The basic </a:t>
            </a:r>
            <a:r>
              <a:rPr lang="en-US" baseline="0" dirty="0" err="1" smtClean="0"/>
              <a:t>Reinhard</a:t>
            </a:r>
            <a:r>
              <a:rPr lang="en-US" baseline="0" dirty="0" smtClean="0"/>
              <a:t> operator is a good choice, since it’s so simple. It also only operates on luminance and not color, which is good for our purposes. Brian Karis actually suggested this approach for temporal AA filtering during his talk from last year’s advances talk, so I would encourage you to read through that as well as his blog post for additional details. But the short version is that it basically boils down to weighting each subsample by the inverse of its luminance. If you think about it a different way, this actually has the nice property of weighting relatively brighter samples lower than darker samples. This effectively helps suppress small </a:t>
            </a:r>
            <a:r>
              <a:rPr lang="en-US" baseline="0" dirty="0" err="1" smtClean="0"/>
              <a:t>subpixel</a:t>
            </a:r>
            <a:r>
              <a:rPr lang="en-US" baseline="0" dirty="0" smtClean="0"/>
              <a:t> highlights, which keeps them from flickering as much.</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24</a:t>
            </a:fld>
            <a:endParaRPr lang="en-US"/>
          </a:p>
        </p:txBody>
      </p:sp>
    </p:spTree>
    <p:extLst>
      <p:ext uri="{BB962C8B-B14F-4D97-AF65-F5344CB8AC3E}">
        <p14:creationId xmlns:p14="http://schemas.microsoft.com/office/powerpoint/2010/main" val="3667227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show you what I’m talking about, here’s an image of a high-poly model that was rendered</a:t>
            </a:r>
            <a:r>
              <a:rPr lang="en-US" baseline="0" dirty="0" smtClean="0"/>
              <a:t> with 4xMSAA using a standard hardware resolve.  The edge quality really isn’t great, and you can see a lot of specular aliasing towards the center of the mesh that manifests as singular bright pixels. Now if I switch to an image that was resolved with an inverse luminance filter…</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25</a:t>
            </a:fld>
            <a:endParaRPr lang="en-US"/>
          </a:p>
        </p:txBody>
      </p:sp>
    </p:spTree>
    <p:extLst>
      <p:ext uri="{BB962C8B-B14F-4D97-AF65-F5344CB8AC3E}">
        <p14:creationId xmlns:p14="http://schemas.microsoft.com/office/powerpoint/2010/main" val="3270424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not only get better edge quality, but we’ve suppressed a lot of the specular aliasing. (Switch back and forth a few times</a:t>
            </a:r>
            <a:r>
              <a:rPr lang="en-US" baseline="0" dirty="0" smtClean="0"/>
              <a:t> to show the difference)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26</a:t>
            </a:fld>
            <a:endParaRPr lang="en-US"/>
          </a:p>
        </p:txBody>
      </p:sp>
    </p:spTree>
    <p:extLst>
      <p:ext uri="{BB962C8B-B14F-4D97-AF65-F5344CB8AC3E}">
        <p14:creationId xmlns:p14="http://schemas.microsoft.com/office/powerpoint/2010/main" val="820961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catch here is that you really want to account</a:t>
            </a:r>
            <a:r>
              <a:rPr lang="en-US" baseline="0" dirty="0" smtClean="0"/>
              <a:t> for exposure when you’re doing this. Normally with tone mapping the curve is fixed, and you apply exposure to make sure that the relevant part of your dynamic range ends up getting mapped to your displayable range. So if you don’t do this during your resolve, you’ll get weird results that come from not actually matching your final tone mapping step. If your dynamic range is really high, this can actually manifest as </a:t>
            </a:r>
            <a:r>
              <a:rPr lang="en-US" baseline="0" dirty="0" err="1" smtClean="0"/>
              <a:t>overdarkening</a:t>
            </a:r>
            <a:r>
              <a:rPr lang="en-US" baseline="0" dirty="0" smtClean="0"/>
              <a:t> of your highlights. Trust me when I say that you really don’t want your specular showing up as totally black pixels! Fortunately this is easy to fix: just apply exposure to your luminance value before calculating a weight from it. If you still want to retain some highlight suppression, you can offset the exposure value by 1 or 2 stops before applying it to your luminance. This lets you balance suppression against </a:t>
            </a:r>
            <a:r>
              <a:rPr lang="en-US" baseline="0" dirty="0" err="1" smtClean="0"/>
              <a:t>overdarkening</a:t>
            </a:r>
            <a:r>
              <a:rPr lang="en-US" baseline="0" dirty="0" smtClean="0"/>
              <a:t> so that you can find the right sweet spot.</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27</a:t>
            </a:fld>
            <a:endParaRPr lang="en-US"/>
          </a:p>
        </p:txBody>
      </p:sp>
    </p:spTree>
    <p:extLst>
      <p:ext uri="{BB962C8B-B14F-4D97-AF65-F5344CB8AC3E}">
        <p14:creationId xmlns:p14="http://schemas.microsoft.com/office/powerpoint/2010/main" val="2388839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show</a:t>
            </a:r>
            <a:r>
              <a:rPr lang="en-US" baseline="0" dirty="0" smtClean="0"/>
              <a:t> you what I’m talking about, let’s go back to this image of scene resolved with an inverse luminance filter. At this current intensity range things don’t look so bad. But if we bring everything up by 10 stops…(click)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28</a:t>
            </a:fld>
            <a:endParaRPr lang="en-US"/>
          </a:p>
        </p:txBody>
      </p:sp>
    </p:spTree>
    <p:extLst>
      <p:ext uri="{BB962C8B-B14F-4D97-AF65-F5344CB8AC3E}">
        <p14:creationId xmlns:p14="http://schemas.microsoft.com/office/powerpoint/2010/main" val="99036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…suddenly</a:t>
            </a:r>
            <a:r>
              <a:rPr lang="en-US" baseline="0" dirty="0" smtClean="0"/>
              <a:t> all of our highlights disappear!  This clearly isn’t what we wanted.  However if we take exposure into account with a small offset of 2 stops…(click)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29</a:t>
            </a:fld>
            <a:endParaRPr lang="en-US"/>
          </a:p>
        </p:txBody>
      </p:sp>
    </p:spTree>
    <p:extLst>
      <p:ext uri="{BB962C8B-B14F-4D97-AF65-F5344CB8AC3E}">
        <p14:creationId xmlns:p14="http://schemas.microsoft.com/office/powerpoint/2010/main" val="171646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particular title,</a:t>
            </a:r>
            <a:r>
              <a:rPr lang="en-US" baseline="0" dirty="0" smtClean="0"/>
              <a:t> we used a “Tiled Forward” setup that’s often referred to as “Forward+” in other material. To give a really quick overview, we use a compute </a:t>
            </a:r>
            <a:r>
              <a:rPr lang="en-US" baseline="0" dirty="0" err="1" smtClean="0"/>
              <a:t>shader</a:t>
            </a:r>
            <a:r>
              <a:rPr lang="en-US" baseline="0" dirty="0" smtClean="0"/>
              <a:t> to bin lights into 2D tiles, and then spit out a list of lights for each tile. Then during the main forward pass, the pixel </a:t>
            </a:r>
            <a:r>
              <a:rPr lang="en-US" baseline="0" dirty="0" err="1" smtClean="0"/>
              <a:t>shader</a:t>
            </a:r>
            <a:r>
              <a:rPr lang="en-US" baseline="0" dirty="0" smtClean="0"/>
              <a:t> walks the list and applies each light one by one. We had used depth </a:t>
            </a:r>
            <a:r>
              <a:rPr lang="en-US" baseline="0" dirty="0" err="1" smtClean="0"/>
              <a:t>prepass</a:t>
            </a:r>
            <a:r>
              <a:rPr lang="en-US" baseline="0" dirty="0" smtClean="0"/>
              <a:t> for several reasons, the biggest of which was to ensure that we didn’t have any overdraw in the main pass. But during production it turned out to have a depth buffer for various other passes, like our hybrid decals and AO volumes. It’s also handy for Z culling lights during in the tiled lighting compute </a:t>
            </a:r>
            <a:r>
              <a:rPr lang="en-US" baseline="0" dirty="0" err="1" smtClean="0"/>
              <a:t>shader</a:t>
            </a:r>
            <a:r>
              <a:rPr lang="en-US" baseline="0" dirty="0" smtClean="0"/>
              <a:t>, which gives you a more efficient list of lights. </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the right is an image of one of our in-game debug visualizers, in</a:t>
            </a:r>
            <a:r>
              <a:rPr lang="en-US" baseline="0" dirty="0" smtClean="0"/>
              <a:t> this case showing how many lights are in each screen-space tile. You might have trouble seeing it, but there’s a legend in the bottom-right corner showing what the colors mean. Green is 0, blue is 5 lights, red is 10 lights,  and white is 15 lights. This scene has a fairly typical complexity for the game, where you have mostly around 5 lights with some areas getting to 10 or above </a:t>
            </a:r>
            <a:endParaRPr lang="en-US" dirty="0" smtClean="0"/>
          </a:p>
          <a:p>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a:t>
            </a:fld>
            <a:endParaRPr lang="en-US"/>
          </a:p>
        </p:txBody>
      </p:sp>
    </p:spTree>
    <p:extLst>
      <p:ext uri="{BB962C8B-B14F-4D97-AF65-F5344CB8AC3E}">
        <p14:creationId xmlns:p14="http://schemas.microsoft.com/office/powerpoint/2010/main" val="326759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things are back to normal.</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30</a:t>
            </a:fld>
            <a:endParaRPr lang="en-US"/>
          </a:p>
        </p:txBody>
      </p:sp>
    </p:spTree>
    <p:extLst>
      <p:ext uri="{BB962C8B-B14F-4D97-AF65-F5344CB8AC3E}">
        <p14:creationId xmlns:p14="http://schemas.microsoft.com/office/powerpoint/2010/main" val="2105695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lay everything out clearly, here’s</a:t>
            </a:r>
            <a:r>
              <a:rPr lang="en-US" baseline="0" dirty="0" smtClean="0"/>
              <a:t> some sample code for weighting a single subsample during a resolve operation. Basically we apply both our reconstruction filter as well as our inverse luminance filter, and keep track of the summed weight. That summed weight is then used at then to normalize the result.</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31</a:t>
            </a:fld>
            <a:endParaRPr lang="en-US"/>
          </a:p>
        </p:txBody>
      </p:sp>
    </p:spTree>
    <p:extLst>
      <p:ext uri="{BB962C8B-B14F-4D97-AF65-F5344CB8AC3E}">
        <p14:creationId xmlns:p14="http://schemas.microsoft.com/office/powerpoint/2010/main" val="4035952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a:t>
            </a:r>
            <a:r>
              <a:rPr lang="en-US" baseline="0" dirty="0" smtClean="0"/>
              <a:t> component of our antialiasing was a temporal antialiasing implementation. At first I was fairly skeptical of temporal techniques, but I ended up pursuing it as means of reducing the flickering that manifested from </a:t>
            </a:r>
            <a:r>
              <a:rPr lang="en-US" baseline="0" dirty="0" err="1" smtClean="0"/>
              <a:t>undersampled</a:t>
            </a:r>
            <a:r>
              <a:rPr lang="en-US" baseline="0" dirty="0" smtClean="0"/>
              <a:t> specular shading. As I mentioned earlier we </a:t>
            </a:r>
            <a:r>
              <a:rPr lang="en-US" baseline="0" dirty="0" err="1" smtClean="0"/>
              <a:t>prefiltered</a:t>
            </a:r>
            <a:r>
              <a:rPr lang="en-US" baseline="0" dirty="0" smtClean="0"/>
              <a:t> our specular by way adjusting roughness maps to account for normal map variation, but there was still quite a bit of aliasing that occurred as the result of further perturbing surface normal as well as from very thin geometry. What we ended up shipping with was heavily based on the work presented by Tiago Sousa and Hugh Malan, who both gave fantastic presentations as part of this course. Brian Karis also gave a very in-depth presentation last year, although it happened after we already finalized our tech for The Order. </a:t>
            </a:r>
            <a:br>
              <a:rPr lang="en-US" baseline="0" dirty="0" smtClean="0"/>
            </a:br>
            <a:r>
              <a:rPr lang="en-US" baseline="0" dirty="0" smtClean="0"/>
              <a:t/>
            </a:r>
            <a:br>
              <a:rPr lang="en-US" baseline="0" dirty="0" smtClean="0"/>
            </a:br>
            <a:r>
              <a:rPr lang="en-US" baseline="0" dirty="0" smtClean="0"/>
              <a:t>Our implementation doesn’t really add anything new on top of what was previously presented, and so I don’t want to dwell on the topic for this talk . I would recommend consulting these presentations if you’d like to see the full details, and you can also look at the code sample that I’ll be linking to if you just want to see how I implemented it.</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32</a:t>
            </a:fld>
            <a:endParaRPr lang="en-US"/>
          </a:p>
        </p:txBody>
      </p:sp>
    </p:spTree>
    <p:extLst>
      <p:ext uri="{BB962C8B-B14F-4D97-AF65-F5344CB8AC3E}">
        <p14:creationId xmlns:p14="http://schemas.microsoft.com/office/powerpoint/2010/main" val="1060636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like I said we didn’t do anything novel here</a:t>
            </a:r>
            <a:r>
              <a:rPr lang="en-US" baseline="0" dirty="0" smtClean="0"/>
              <a:t> compared to what has already been presented. Like SMAA 1TX, we used an exponential moving average to accumulate each new sample into a render target, and we used a velocity buffer to </a:t>
            </a:r>
            <a:r>
              <a:rPr lang="en-US" baseline="0" dirty="0" err="1" smtClean="0"/>
              <a:t>reproject</a:t>
            </a:r>
            <a:r>
              <a:rPr lang="en-US" baseline="0" dirty="0" smtClean="0"/>
              <a:t> previous samples into their current position. To weight the new sample we used the local color neighborhood to reject or accept based on the intensity range of the local neighborhood.</a:t>
            </a:r>
          </a:p>
          <a:p>
            <a:endParaRPr lang="en-US" baseline="0" dirty="0" smtClean="0"/>
          </a:p>
          <a:p>
            <a:r>
              <a:rPr lang="en-US" baseline="0" dirty="0" smtClean="0"/>
              <a:t>Since we did temporal as part of the MSAA resolve, we were able to integrate the min/max computation into the filtering step, since we were already visiting neighboring pixels. This let us make us of unfiltered subsample data for these computations, which gave us better quality than using bilinear samples.</a:t>
            </a:r>
          </a:p>
          <a:p>
            <a:endParaRPr lang="en-US" baseline="0" dirty="0" smtClean="0"/>
          </a:p>
          <a:p>
            <a:r>
              <a:rPr lang="en-US" baseline="0" dirty="0" smtClean="0"/>
              <a:t>We also didn’t make use of any jittering in our implementation. One reason for this was that I simply didn’t have the time to properly integrate it in our rendering pipeline, since a lot of things need to be aware of the jittering in order to avoid artifacts. Another reason was that jittering only really helps when the camera is perfectly still, by artificially causing your sample points to move around so that you have more data to work with. In our game the camera is always moving anyway. Even if you just put the controller down the camera has a little but of sway to it, and that was enough sample point movement to give the temporal AA something to work with. However this is definitely something that I intend to revisit in the future once I have some more time. In particular I think there are some interesting opportunities to make use of programmable MSAA subsample positions in conjunction with temporal AA.</a:t>
            </a:r>
          </a:p>
        </p:txBody>
      </p:sp>
      <p:sp>
        <p:nvSpPr>
          <p:cNvPr id="4" name="Slide Number Placeholder 3"/>
          <p:cNvSpPr>
            <a:spLocks noGrp="1"/>
          </p:cNvSpPr>
          <p:nvPr>
            <p:ph type="sldNum" sz="quarter" idx="10"/>
          </p:nvPr>
        </p:nvSpPr>
        <p:spPr/>
        <p:txBody>
          <a:bodyPr/>
          <a:lstStyle/>
          <a:p>
            <a:fld id="{4E05264C-B6D0-4EB2-AE61-6F35B914E0EA}" type="slidenum">
              <a:rPr lang="en-US" smtClean="0"/>
              <a:t>33</a:t>
            </a:fld>
            <a:endParaRPr lang="en-US"/>
          </a:p>
        </p:txBody>
      </p:sp>
    </p:spTree>
    <p:extLst>
      <p:ext uri="{BB962C8B-B14F-4D97-AF65-F5344CB8AC3E}">
        <p14:creationId xmlns:p14="http://schemas.microsoft.com/office/powerpoint/2010/main" val="2351432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between the MSAA resolve and the temporal filtering, I’m sure plenty of you have concerns about the resulting image being too soft</a:t>
            </a:r>
            <a:r>
              <a:rPr lang="en-US" baseline="0" dirty="0" smtClean="0"/>
              <a:t>. And this is certainly true, at least to an extent. Using a wider, softer filter is going to remove some of your high frequencies and the image that you get out of it definitely won’t have defined pixel edges. But then again, that’s kind of the point. Whether or not this is acceptable to you really depends on the art style of your game. For us it was pretty consistent with the look and feel that we were aiming for, and we were happy have a softer look as long as it was more stable. But for certain styles it might be a non-starter, and that’s fine. It’s also good to think about the gameplay implications before going nuts with filtering, in case your game relies on certain small details being clearly visible to the player.</a:t>
            </a:r>
            <a:br>
              <a:rPr lang="en-US" baseline="0" dirty="0" smtClean="0"/>
            </a:br>
            <a:r>
              <a:rPr lang="en-US" baseline="0" dirty="0" smtClean="0"/>
              <a:t/>
            </a:r>
            <a:br>
              <a:rPr lang="en-US" baseline="0" dirty="0" smtClean="0"/>
            </a:br>
            <a:r>
              <a:rPr lang="en-US" baseline="0" dirty="0" smtClean="0"/>
              <a:t>If you really want to, it’s pretty easy to add a sharpening filtering after you’re applied antialiasing. An </a:t>
            </a:r>
            <a:r>
              <a:rPr lang="en-US" baseline="0" dirty="0" err="1" smtClean="0"/>
              <a:t>unsharp</a:t>
            </a:r>
            <a:r>
              <a:rPr lang="en-US" baseline="0" dirty="0" smtClean="0"/>
              <a:t> mask is a really simple </a:t>
            </a:r>
            <a:r>
              <a:rPr lang="en-US" baseline="0" dirty="0" err="1" smtClean="0"/>
              <a:t>shader</a:t>
            </a:r>
            <a:r>
              <a:rPr lang="en-US" baseline="0" dirty="0" smtClean="0"/>
              <a:t>, and doesn’t add much cost. I don’t really recommend it, but it might be a useful option for some.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34</a:t>
            </a:fld>
            <a:endParaRPr lang="en-US"/>
          </a:p>
        </p:txBody>
      </p:sp>
    </p:spTree>
    <p:extLst>
      <p:ext uri="{BB962C8B-B14F-4D97-AF65-F5344CB8AC3E}">
        <p14:creationId xmlns:p14="http://schemas.microsoft.com/office/powerpoint/2010/main" val="1666541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quick comparison showing how sharpening</a:t>
            </a:r>
            <a:r>
              <a:rPr lang="en-US" baseline="0" dirty="0" smtClean="0"/>
              <a:t> can affect the final result. This image was generated with 4xMSAA, using filtering similar to what we used for The Order. If we enable sharpening at half strength…(click)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35</a:t>
            </a:fld>
            <a:endParaRPr lang="en-US"/>
          </a:p>
        </p:txBody>
      </p:sp>
    </p:spTree>
    <p:extLst>
      <p:ext uri="{BB962C8B-B14F-4D97-AF65-F5344CB8AC3E}">
        <p14:creationId xmlns:p14="http://schemas.microsoft.com/office/powerpoint/2010/main" val="2261203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image will now appear sharper with more contrast. However the edge </a:t>
            </a:r>
            <a:r>
              <a:rPr lang="en-US" baseline="0" dirty="0" err="1" smtClean="0"/>
              <a:t>gradiation</a:t>
            </a:r>
            <a:r>
              <a:rPr lang="en-US" baseline="0" dirty="0" smtClean="0"/>
              <a:t> starts to suffer. If we increase the sharpening to full strength…(click)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36</a:t>
            </a:fld>
            <a:endParaRPr lang="en-US"/>
          </a:p>
        </p:txBody>
      </p:sp>
    </p:spTree>
    <p:extLst>
      <p:ext uri="{BB962C8B-B14F-4D97-AF65-F5344CB8AC3E}">
        <p14:creationId xmlns:p14="http://schemas.microsoft.com/office/powerpoint/2010/main" val="742440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even more </a:t>
            </a:r>
            <a:r>
              <a:rPr lang="en-US" dirty="0" err="1" smtClean="0"/>
              <a:t>constrast</a:t>
            </a:r>
            <a:r>
              <a:rPr lang="en-US" dirty="0" smtClean="0"/>
              <a:t>, and even worse edge quality. (flip back and forth again)</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37</a:t>
            </a:fld>
            <a:endParaRPr lang="en-US"/>
          </a:p>
        </p:txBody>
      </p:sp>
    </p:spTree>
    <p:extLst>
      <p:ext uri="{BB962C8B-B14F-4D97-AF65-F5344CB8AC3E}">
        <p14:creationId xmlns:p14="http://schemas.microsoft.com/office/powerpoint/2010/main" val="1077834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an idea of</a:t>
            </a:r>
            <a:r>
              <a:rPr lang="en-US" baseline="0" dirty="0" smtClean="0"/>
              <a:t> how much the antialiasing cost us, here’s a table of GPU timings from the PS4. (click) The row circled in red is what we shipped with. If you do the math, it ended up costing about 2.5ms for this particular scene.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38</a:t>
            </a:fld>
            <a:endParaRPr lang="en-US"/>
          </a:p>
        </p:txBody>
      </p:sp>
    </p:spTree>
    <p:extLst>
      <p:ext uri="{BB962C8B-B14F-4D97-AF65-F5344CB8AC3E}">
        <p14:creationId xmlns:p14="http://schemas.microsoft.com/office/powerpoint/2010/main" val="648372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for memory, here’s how much it cost us for our main render target and depth buffer, which were sized at 1920x800.  (click) Once again, the red box is what we shipped with. For our forward rendering setup it was only an additional 20 megabytes, which wasn’t bad at all for our target hardware.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39</a:t>
            </a:fld>
            <a:endParaRPr lang="en-US"/>
          </a:p>
        </p:txBody>
      </p:sp>
    </p:spTree>
    <p:extLst>
      <p:ext uri="{BB962C8B-B14F-4D97-AF65-F5344CB8AC3E}">
        <p14:creationId xmlns:p14="http://schemas.microsoft.com/office/powerpoint/2010/main" val="176074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nice</a:t>
            </a:r>
            <a:r>
              <a:rPr lang="en-US" baseline="0" dirty="0" smtClean="0"/>
              <a:t> things about using a forward rendering approach is that the compiler has access to your full material and lighting pipeline, which lets it optimize both components using knowledge of the other. So at least in theory you can get some nice optimizations as a result.  We helped this along by analyzing textures and automatically replacing constant channels with hard-coded constants, which let those constant values propagate all the way into the lighting phase. </a:t>
            </a:r>
            <a:br>
              <a:rPr lang="en-US" baseline="0" dirty="0" smtClean="0"/>
            </a:br>
            <a:r>
              <a:rPr lang="en-US" baseline="0" dirty="0" smtClean="0"/>
              <a:t/>
            </a:r>
            <a:br>
              <a:rPr lang="en-US" baseline="0" dirty="0" smtClean="0"/>
            </a:br>
            <a:r>
              <a:rPr lang="en-US" baseline="0" dirty="0" smtClean="0"/>
              <a:t>One thing everybody asks me about is whether or not we had issues with VGPR pressure due to doing </a:t>
            </a:r>
            <a:r>
              <a:rPr lang="en-US" i="1" baseline="0" dirty="0" smtClean="0"/>
              <a:t>everything</a:t>
            </a:r>
            <a:r>
              <a:rPr lang="en-US" i="0" baseline="0" dirty="0" smtClean="0"/>
              <a:t> in one gigantic pixel </a:t>
            </a:r>
            <a:r>
              <a:rPr lang="en-US" i="0" baseline="0" dirty="0" err="1" smtClean="0"/>
              <a:t>shader</a:t>
            </a:r>
            <a:r>
              <a:rPr lang="en-US" i="0" baseline="0" dirty="0" smtClean="0"/>
              <a:t>. Without getting into too many hardware-specific details, I’ll just say that we definitely had a few issues with some of our more complicated </a:t>
            </a:r>
            <a:r>
              <a:rPr lang="en-US" i="0" baseline="0" dirty="0" err="1" smtClean="0"/>
              <a:t>shaders</a:t>
            </a:r>
            <a:r>
              <a:rPr lang="en-US" i="0" baseline="0" dirty="0" smtClean="0"/>
              <a:t>. In particular our materials that made use of blending our cloth BRDF with a GGX BRDF had some occupancy problems, since they had so many parameters used for the lighting phase. But ultimately we were able to work through it by making some tools to track these problem </a:t>
            </a:r>
            <a:r>
              <a:rPr lang="en-US" i="0" baseline="0" dirty="0" err="1" smtClean="0"/>
              <a:t>shaders</a:t>
            </a:r>
            <a:r>
              <a:rPr lang="en-US" i="0" baseline="0" dirty="0" smtClean="0"/>
              <a:t>, and by also getting some fantastic help from Sony’s compiler team.</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a:t>
            </a:fld>
            <a:endParaRPr lang="en-US"/>
          </a:p>
        </p:txBody>
      </p:sp>
    </p:spTree>
    <p:extLst>
      <p:ext uri="{BB962C8B-B14F-4D97-AF65-F5344CB8AC3E}">
        <p14:creationId xmlns:p14="http://schemas.microsoft.com/office/powerpoint/2010/main" val="2869323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give you an idea of how well the antialiasing works in motion, I captured some videos straight off the PS4. (start video) This first video shows the game with no antialiasing whatsoever, with most post processing disabled. Unfortunately it’s a bit compressed since I was unable to get a lossless capture from my </a:t>
            </a:r>
            <a:r>
              <a:rPr lang="en-US" baseline="0" dirty="0" err="1" smtClean="0"/>
              <a:t>dev</a:t>
            </a:r>
            <a:r>
              <a:rPr lang="en-US" baseline="0" dirty="0" smtClean="0"/>
              <a:t> kit, but even with the compression there’s still visible flickering if you look at some of the thin geometry in  the distance. In particularly the railroad tracks get </a:t>
            </a:r>
            <a:r>
              <a:rPr lang="en-US" baseline="0" dirty="0" err="1" smtClean="0"/>
              <a:t>undersampled</a:t>
            </a:r>
            <a:r>
              <a:rPr lang="en-US" baseline="0" dirty="0" smtClean="0"/>
              <a:t> really badly, as does the crane that’s off in the distance.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40</a:t>
            </a:fld>
            <a:endParaRPr lang="en-US"/>
          </a:p>
        </p:txBody>
      </p:sp>
    </p:spTree>
    <p:extLst>
      <p:ext uri="{BB962C8B-B14F-4D97-AF65-F5344CB8AC3E}">
        <p14:creationId xmlns:p14="http://schemas.microsoft.com/office/powerpoint/2010/main" val="3946157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video was captured with full antialiasing enabled. Hopefully you can see how much smoother everything is compared to the video that I just showed you.</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41</a:t>
            </a:fld>
            <a:endParaRPr lang="en-US"/>
          </a:p>
        </p:txBody>
      </p:sp>
    </p:spTree>
    <p:extLst>
      <p:ext uri="{BB962C8B-B14F-4D97-AF65-F5344CB8AC3E}">
        <p14:creationId xmlns:p14="http://schemas.microsoft.com/office/powerpoint/2010/main" val="2502248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 took some uncompressed still captures so that you can compare the edge quality between the two. This one has no antialiasing…(click)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42</a:t>
            </a:fld>
            <a:endParaRPr lang="en-US"/>
          </a:p>
        </p:txBody>
      </p:sp>
    </p:spTree>
    <p:extLst>
      <p:ext uri="{BB962C8B-B14F-4D97-AF65-F5344CB8AC3E}">
        <p14:creationId xmlns:p14="http://schemas.microsoft.com/office/powerpoint/2010/main" val="2483831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 one has full antialiasing.</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43</a:t>
            </a:fld>
            <a:endParaRPr lang="en-US"/>
          </a:p>
        </p:txBody>
      </p:sp>
    </p:spTree>
    <p:extLst>
      <p:ext uri="{BB962C8B-B14F-4D97-AF65-F5344CB8AC3E}">
        <p14:creationId xmlns:p14="http://schemas.microsoft.com/office/powerpoint/2010/main" val="3879536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want to shift gears a bit and</a:t>
            </a:r>
            <a:r>
              <a:rPr lang="en-US" baseline="0" dirty="0" smtClean="0"/>
              <a:t> talk about the shadow tech that we used for The Order. Like a lot of things in our engine, we used a combination of low-tech and high-tech solutions to get the look that we want. This here is an image taken from an underground section of the Whitechapel area.</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44</a:t>
            </a:fld>
            <a:endParaRPr lang="en-US"/>
          </a:p>
        </p:txBody>
      </p:sp>
    </p:spTree>
    <p:extLst>
      <p:ext uri="{BB962C8B-B14F-4D97-AF65-F5344CB8AC3E}">
        <p14:creationId xmlns:p14="http://schemas.microsoft.com/office/powerpoint/2010/main" val="3077794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touch on the basics really</a:t>
            </a:r>
            <a:r>
              <a:rPr lang="en-US" baseline="0" dirty="0" smtClean="0"/>
              <a:t> quickly, we supported a maximum of 16 shadow-casting spotlights per frame as well as 1 shadow-casting directional light. For shadow map storage we took a really simple approach, and just stored all 16 shadow maps in the 16 slices of a 2D texture array. That texture array was then sampled directly by the forward pixel </a:t>
            </a:r>
            <a:r>
              <a:rPr lang="en-US" baseline="0" dirty="0" err="1" smtClean="0"/>
              <a:t>shaders</a:t>
            </a:r>
            <a:r>
              <a:rPr lang="en-US" baseline="0" dirty="0" smtClean="0"/>
              <a:t>, so there wasn’t any deferred shadowing or anything like that. </a:t>
            </a:r>
            <a:br>
              <a:rPr lang="en-US" baseline="0" dirty="0" smtClean="0"/>
            </a:br>
            <a:r>
              <a:rPr lang="en-US" baseline="0" dirty="0" smtClean="0"/>
              <a:t/>
            </a:r>
            <a:br>
              <a:rPr lang="en-US" baseline="0" dirty="0" smtClean="0"/>
            </a:br>
            <a:r>
              <a:rPr lang="en-US" baseline="0" dirty="0" smtClean="0"/>
              <a:t>One simple thing that we did for performance was we would try to cache shadows whenever we could, and throttle the updates for shadow casters that were far away from the camera. I suspect that this is fairly common on newer hardware now that we have more memory available.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45</a:t>
            </a:fld>
            <a:endParaRPr lang="en-US"/>
          </a:p>
        </p:txBody>
      </p:sp>
    </p:spTree>
    <p:extLst>
      <p:ext uri="{BB962C8B-B14F-4D97-AF65-F5344CB8AC3E}">
        <p14:creationId xmlns:p14="http://schemas.microsoft.com/office/powerpoint/2010/main" val="137778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important performance aspect for shadows is culling meshes that are totally occluded by other meshes, so that you only have to rasterize the minimal set of shadow casters needed. Some games use really fancy runtime techniques for this, but we instead made use of our </a:t>
            </a:r>
            <a:r>
              <a:rPr lang="en-US" baseline="0" dirty="0" err="1" smtClean="0"/>
              <a:t>precomputed</a:t>
            </a:r>
            <a:r>
              <a:rPr lang="en-US" baseline="0" dirty="0" smtClean="0"/>
              <a:t> visibility system, whose roots go all the back to the Daxter days. For spotlights in particular, all we do is rasterize mesh ID’s from the light’s point of view so that we can figure out the set of meshes that are actually visible to the light source. Then to get the final set of shadow casters, we use stencil to increment every time the rasterizer touches a pixel. We then only look at mesh ID’s from pixels where the stencil count is greater than or equal to 2, since that means that this particular pixel is casting a shadow onto another mesh.</a:t>
            </a:r>
            <a:br>
              <a:rPr lang="en-US" baseline="0" dirty="0" smtClean="0"/>
            </a:br>
            <a:r>
              <a:rPr lang="en-US" baseline="0" dirty="0" smtClean="0"/>
              <a:t/>
            </a:r>
            <a:br>
              <a:rPr lang="en-US" baseline="0" dirty="0" smtClean="0"/>
            </a:br>
            <a:r>
              <a:rPr lang="en-US" baseline="0" dirty="0" smtClean="0"/>
              <a:t>And just to clarify this all done offline, and only for static light sources. It obviously doesn’t work if the light moves.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46</a:t>
            </a:fld>
            <a:endParaRPr lang="en-US"/>
          </a:p>
        </p:txBody>
      </p:sp>
    </p:spTree>
    <p:extLst>
      <p:ext uri="{BB962C8B-B14F-4D97-AF65-F5344CB8AC3E}">
        <p14:creationId xmlns:p14="http://schemas.microsoft.com/office/powerpoint/2010/main" val="2034485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something similar for directional</a:t>
            </a:r>
            <a:r>
              <a:rPr lang="en-US" baseline="0" dirty="0" smtClean="0"/>
              <a:t> lights, although it was more complicated due to their global nature. For the first pass, we use the same approach as spotlights to figure out the set of potential shadow casters. Since the light is global, we do that by chunking up the level into </a:t>
            </a:r>
            <a:r>
              <a:rPr lang="en-US" baseline="0" dirty="0" err="1" smtClean="0"/>
              <a:t>NxN</a:t>
            </a:r>
            <a:r>
              <a:rPr lang="en-US" baseline="0" dirty="0" smtClean="0"/>
              <a:t> tiles according to a minimum resolution threshold and then we do the test for every tile. To reduce the necessary set of shadow casters even further, we try to determine the set of shadow casters that will cast shadows that would actually be visible according to the camera’s point of view. This way if some mesh is casting a shadow on the other side of a wall or outside a building, we don’t need to bother rasterizing that mesh. To do that we once again use stencil to mark pixels where shadow casters overlap with meshes visible to current camera sector, and then add casters to the list if the stencil is greater than or equal to 2.</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47</a:t>
            </a:fld>
            <a:endParaRPr lang="en-US"/>
          </a:p>
        </p:txBody>
      </p:sp>
    </p:spTree>
    <p:extLst>
      <p:ext uri="{BB962C8B-B14F-4D97-AF65-F5344CB8AC3E}">
        <p14:creationId xmlns:p14="http://schemas.microsoft.com/office/powerpoint/2010/main" val="1457574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filtering,</a:t>
            </a:r>
            <a:r>
              <a:rPr lang="en-US" baseline="0" dirty="0" smtClean="0"/>
              <a:t> we actually used exponential variance shadow maps for everything, which are essentially a variant of variance shadow maps where leaking is reduced by applying an exponential warp. Variance shadow maps and their derivatives still aren’t very popular in games, which I would assume is due to concerns about leaking artifacts as well as performance costs from high-precision storage formats. However I would say that they worked out pretty well for our specific use cases, and so they’re definitely a viable option.</a:t>
            </a:r>
          </a:p>
          <a:p>
            <a:endParaRPr lang="en-US" baseline="0" dirty="0" smtClean="0"/>
          </a:p>
          <a:p>
            <a:r>
              <a:rPr lang="en-US" baseline="0" dirty="0" smtClean="0"/>
              <a:t>Perhaps the single greatest benefit of EVSM is you don’t have the typical biasing issues that you have with standard shadow maps and PCF.  With EVSM you just pick one bias factor, and you can use it for everything. This was definitely a major motivator for me, since I was really keen to save our lighting artists from having to constantly tweak bias settings.  </a:t>
            </a:r>
          </a:p>
          <a:p>
            <a:endParaRPr lang="en-US" baseline="0" dirty="0" smtClean="0"/>
          </a:p>
          <a:p>
            <a:r>
              <a:rPr lang="en-US" baseline="0" dirty="0" smtClean="0"/>
              <a:t>Next on the list is hardware filtering, which is already a well-known benefit. Typically in games we use shadow filtering as means to reduce aliasing from rasterizing the depth map, but there can also be aliasing from </a:t>
            </a:r>
            <a:r>
              <a:rPr lang="en-US" baseline="0" dirty="0" err="1" smtClean="0"/>
              <a:t>undersampling</a:t>
            </a:r>
            <a:r>
              <a:rPr lang="en-US" baseline="0" dirty="0" smtClean="0"/>
              <a:t> the shadow map itself. This can happen easily if you have high-resolution shadow maps, or if the shadow is projected onto a surface that’s nearly perpendicular to the viewing direction. </a:t>
            </a:r>
            <a:r>
              <a:rPr lang="en-US" baseline="0" dirty="0" err="1" smtClean="0"/>
              <a:t>Mipmaps</a:t>
            </a:r>
            <a:r>
              <a:rPr lang="en-US" baseline="0" dirty="0" smtClean="0"/>
              <a:t> help fix the flickering from this </a:t>
            </a:r>
            <a:r>
              <a:rPr lang="en-US" baseline="0" dirty="0" err="1" smtClean="0"/>
              <a:t>undersampling</a:t>
            </a:r>
            <a:r>
              <a:rPr lang="en-US" baseline="0" dirty="0" smtClean="0"/>
              <a:t>, and anisotropic filtering lets you fix the flickering while still retaining shadow definition.</a:t>
            </a:r>
          </a:p>
          <a:p>
            <a:endParaRPr lang="en-US" baseline="0" dirty="0" smtClean="0"/>
          </a:p>
          <a:p>
            <a:r>
              <a:rPr lang="en-US" baseline="0" dirty="0" smtClean="0"/>
              <a:t>For us in particular, the ability to </a:t>
            </a:r>
            <a:r>
              <a:rPr lang="en-US" baseline="0" dirty="0" err="1" smtClean="0"/>
              <a:t>prefilter</a:t>
            </a:r>
            <a:r>
              <a:rPr lang="en-US" baseline="0" dirty="0" smtClean="0"/>
              <a:t> the shadow map was actually a pretty big benefit. Our pixel </a:t>
            </a:r>
            <a:r>
              <a:rPr lang="en-US" baseline="0" dirty="0" err="1" smtClean="0"/>
              <a:t>shaders</a:t>
            </a:r>
            <a:r>
              <a:rPr lang="en-US" baseline="0" dirty="0" smtClean="0"/>
              <a:t> are pretty monstrous, since they have the full material and lighting pipeline all in one place.  Being able to remove filtering made the </a:t>
            </a:r>
            <a:r>
              <a:rPr lang="en-US" baseline="0" dirty="0" err="1" smtClean="0"/>
              <a:t>shader</a:t>
            </a:r>
            <a:r>
              <a:rPr lang="en-US" baseline="0" dirty="0" smtClean="0"/>
              <a:t> less complicated, and also helped reduce GPR pressure from unrolled PCF loops. </a:t>
            </a:r>
            <a:r>
              <a:rPr lang="en-US" baseline="0" dirty="0" err="1" smtClean="0"/>
              <a:t>Prefiltering</a:t>
            </a:r>
            <a:r>
              <a:rPr lang="en-US" baseline="0" dirty="0" smtClean="0"/>
              <a:t> also worked really well with our shadow caching system, which was a nice coincidence. By filtering and then saving the results, we would effectively amortize the conversion and filtering costs across multiple frames.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48</a:t>
            </a:fld>
            <a:endParaRPr lang="en-US"/>
          </a:p>
        </p:txBody>
      </p:sp>
    </p:spTree>
    <p:extLst>
      <p:ext uri="{BB962C8B-B14F-4D97-AF65-F5344CB8AC3E}">
        <p14:creationId xmlns:p14="http://schemas.microsoft.com/office/powerpoint/2010/main" val="2443256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a:t>
            </a:r>
            <a:r>
              <a:rPr lang="en-US" baseline="0" dirty="0" smtClean="0"/>
              <a:t> reduce the costs of conversion and filtering, we implemented them as compute </a:t>
            </a:r>
            <a:r>
              <a:rPr lang="en-US" baseline="0" dirty="0" err="1" smtClean="0"/>
              <a:t>shaders</a:t>
            </a:r>
            <a:r>
              <a:rPr lang="en-US" baseline="0" dirty="0" smtClean="0"/>
              <a:t> that were executed on the </a:t>
            </a:r>
            <a:r>
              <a:rPr lang="en-US" baseline="0" dirty="0" err="1" smtClean="0"/>
              <a:t>async</a:t>
            </a:r>
            <a:r>
              <a:rPr lang="en-US" baseline="0" dirty="0" smtClean="0"/>
              <a:t> pipes of the GPU. By doing this, we could overlap the conversion and filtering with the depth buffer </a:t>
            </a:r>
            <a:r>
              <a:rPr lang="en-US" baseline="0" dirty="0" err="1" smtClean="0"/>
              <a:t>rasterization</a:t>
            </a:r>
            <a:r>
              <a:rPr lang="en-US" baseline="0" dirty="0" smtClean="0"/>
              <a:t> that was occurring for the next shadow map in the list. This idea actually came from Tobias </a:t>
            </a:r>
            <a:r>
              <a:rPr lang="en-US" baseline="0" dirty="0" err="1" smtClean="0"/>
              <a:t>Berghoff</a:t>
            </a:r>
            <a:r>
              <a:rPr lang="en-US" baseline="0" dirty="0" smtClean="0"/>
              <a:t>, GPU psychiatrist, so he deserves the credit for that one. As an additional optimization, were also able to leverage depth buffer metadata to detect “flat” tiles in the depth buffer. For these tiles the depth value is constant, so we could early out the entire </a:t>
            </a:r>
            <a:r>
              <a:rPr lang="en-US" baseline="0" dirty="0" err="1" smtClean="0"/>
              <a:t>wavefront</a:t>
            </a:r>
            <a:r>
              <a:rPr lang="en-US" baseline="0" dirty="0" smtClean="0"/>
              <a:t> and skip the cost of sampling and converting the depth buffer.</a:t>
            </a:r>
          </a:p>
          <a:p>
            <a:endParaRPr lang="en-US" baseline="0" dirty="0" smtClean="0"/>
          </a:p>
          <a:p>
            <a:r>
              <a:rPr lang="en-US" baseline="0" dirty="0" smtClean="0"/>
              <a:t>One thing I really like about EVSM is that you can use MSAA during depth buffer </a:t>
            </a:r>
            <a:r>
              <a:rPr lang="en-US" baseline="0" dirty="0" err="1" smtClean="0"/>
              <a:t>rasterization</a:t>
            </a:r>
            <a:r>
              <a:rPr lang="en-US" baseline="0" dirty="0" smtClean="0"/>
              <a:t>. This lets you get higher effective resolution with lower memory and performance cost, and also lets you make use of a superior rotated grid sampling pattern. We ended up using 4xMSAA, with 512x512 render targets for spotlights and 1024x1024 targets for the each directional light cascade. This gave us an effective resolution of 1k for the spotlights and 2kx2k for the cascades. One added bonus that came from MSAA was that we could use alpha-to-coverage to get a 3-bit translucency approximation. We used this for hair to reduce the harshness of the shadows, for a slightly more realistic look.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49</a:t>
            </a:fld>
            <a:endParaRPr lang="en-US"/>
          </a:p>
        </p:txBody>
      </p:sp>
    </p:spTree>
    <p:extLst>
      <p:ext uri="{BB962C8B-B14F-4D97-AF65-F5344CB8AC3E}">
        <p14:creationId xmlns:p14="http://schemas.microsoft.com/office/powerpoint/2010/main" val="132913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finish up the engine overview, here’s a table showing the GPU performance breakdown for our game. As you’d expect, we usually spend most of our time in the main opaque pass due to the expensive pixel </a:t>
            </a:r>
            <a:r>
              <a:rPr lang="en-US" baseline="0" dirty="0" err="1" smtClean="0"/>
              <a:t>shaders</a:t>
            </a:r>
            <a:r>
              <a:rPr lang="en-US" baseline="0" dirty="0" smtClean="0"/>
              <a:t>. Some of these are marked “</a:t>
            </a:r>
            <a:r>
              <a:rPr lang="en-US" baseline="0" dirty="0" err="1" smtClean="0"/>
              <a:t>async</a:t>
            </a:r>
            <a:r>
              <a:rPr lang="en-US" baseline="0" dirty="0" smtClean="0"/>
              <a:t>”, which means we used </a:t>
            </a:r>
            <a:r>
              <a:rPr lang="en-US" baseline="0" dirty="0" err="1" smtClean="0"/>
              <a:t>async</a:t>
            </a:r>
            <a:r>
              <a:rPr lang="en-US" baseline="0" dirty="0" smtClean="0"/>
              <a:t> compute to execute these tasks in parallel with draw calls. </a:t>
            </a:r>
          </a:p>
          <a:p>
            <a:endParaRPr lang="en-US" baseline="0" dirty="0" smtClean="0"/>
          </a:p>
          <a:p>
            <a:r>
              <a:rPr lang="en-US" baseline="0" dirty="0" smtClean="0"/>
              <a:t>You might notice this number right here (click), which has a pretty high upper bound. That comes from </a:t>
            </a:r>
            <a:r>
              <a:rPr lang="en-US" baseline="0" dirty="0" err="1" smtClean="0"/>
              <a:t>cinematics</a:t>
            </a:r>
            <a:r>
              <a:rPr lang="en-US" baseline="0" dirty="0" smtClean="0"/>
              <a:t> where the character’s hair took up a large portion of the screen. Our hair was rendered as layers of transparent geometry with full dynamic lighting, and so the cost could get really high during close-ups.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a:t>
            </a:fld>
            <a:endParaRPr lang="en-US"/>
          </a:p>
        </p:txBody>
      </p:sp>
    </p:spTree>
    <p:extLst>
      <p:ext uri="{BB962C8B-B14F-4D97-AF65-F5344CB8AC3E}">
        <p14:creationId xmlns:p14="http://schemas.microsoft.com/office/powerpoint/2010/main" val="1341558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there’s some downsides to EVSM, and we definitely ran into a few. Most</a:t>
            </a:r>
            <a:r>
              <a:rPr lang="en-US" baseline="0" dirty="0" smtClean="0"/>
              <a:t> of them stemmed from the fact that we ended up dropping down to 16 bit precision for our EVSM render targets, as opposed to using full 32-bit precision. With 16 bit you can’t use as aggressive of an exponential warp for reducing light bleeding, and so we had some bleeding artifacts in extreme cases. Fortunately these cases weren’t too prevalent in our, and most of the time they could be worked around by simple tweaks to the scene geometry. In some cases we also added additional occlude-only geometry that was rendered into the shadow map but not into the main camera, and these could be used to fix artifacts as well as make things cheaper.</a:t>
            </a:r>
          </a:p>
          <a:p>
            <a:endParaRPr lang="en-US" baseline="0" dirty="0" smtClean="0"/>
          </a:p>
          <a:p>
            <a:r>
              <a:rPr lang="en-US" baseline="0" dirty="0" smtClean="0"/>
              <a:t>With 16-bit we also had some precision issues in certain places. These mainly came out when the depth range of shadow caster was very large, and the distance between the occlude and receiver was very small. For the most part we avoided these issues by just making sure that the light’s near and far planes were as tight as possible, which is also something you want to do for performance reasons.</a:t>
            </a:r>
          </a:p>
          <a:p>
            <a:endParaRPr lang="en-US" baseline="0" dirty="0" smtClean="0"/>
          </a:p>
          <a:p>
            <a:r>
              <a:rPr lang="en-US" baseline="0" dirty="0" smtClean="0"/>
              <a:t>And of course there is definitely a cost to conversion and filtering, which certainly weren’t free. Our usage of </a:t>
            </a:r>
            <a:r>
              <a:rPr lang="en-US" baseline="0" dirty="0" err="1" smtClean="0"/>
              <a:t>async</a:t>
            </a:r>
            <a:r>
              <a:rPr lang="en-US" baseline="0" dirty="0" smtClean="0"/>
              <a:t> compute helped softened the blow, but it was still a cost that we had to account for. In the worst cases it could get up to 0.5ms per cascade with maximum filtering. On the bright side, we could at least account for the filter cost separate from the cost of pixel shading in the main pass.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50</a:t>
            </a:fld>
            <a:endParaRPr lang="en-US"/>
          </a:p>
        </p:txBody>
      </p:sp>
    </p:spTree>
    <p:extLst>
      <p:ext uri="{BB962C8B-B14F-4D97-AF65-F5344CB8AC3E}">
        <p14:creationId xmlns:p14="http://schemas.microsoft.com/office/powerpoint/2010/main" val="2957287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picture showing one of the few</a:t>
            </a:r>
            <a:r>
              <a:rPr lang="en-US" baseline="0" dirty="0" smtClean="0"/>
              <a:t> </a:t>
            </a:r>
            <a:r>
              <a:rPr lang="en-US" dirty="0" smtClean="0"/>
              <a:t>places in the game where leaking was easily visible. (click)</a:t>
            </a:r>
            <a:r>
              <a:rPr lang="en-US" baseline="0" dirty="0" smtClean="0"/>
              <a:t> The areas in the red boxes are it happens. In this case the leaking is being caused by window grills overlapping with other scene geometry.</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51</a:t>
            </a:fld>
            <a:endParaRPr lang="en-US"/>
          </a:p>
        </p:txBody>
      </p:sp>
    </p:spTree>
    <p:extLst>
      <p:ext uri="{BB962C8B-B14F-4D97-AF65-F5344CB8AC3E}">
        <p14:creationId xmlns:p14="http://schemas.microsoft.com/office/powerpoint/2010/main" val="2460772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a:t>
            </a:r>
            <a:r>
              <a:rPr lang="en-US" baseline="0" dirty="0" smtClean="0"/>
              <a:t> an example of 16-bit precision issues. (click) If you look at the close-up view, you can see the artifacts pretty clearly.</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52</a:t>
            </a:fld>
            <a:endParaRPr lang="en-US"/>
          </a:p>
        </p:txBody>
      </p:sp>
    </p:spTree>
    <p:extLst>
      <p:ext uri="{BB962C8B-B14F-4D97-AF65-F5344CB8AC3E}">
        <p14:creationId xmlns:p14="http://schemas.microsoft.com/office/powerpoint/2010/main" val="3135348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big art requests I had from this game was to have directional light shadows that were easy to work with. Early on in the project we had a more standard cascaded shadow map setup, where control over the cascade partitions was manually controlled by the lighting artists. They were pretty unhappy with this setup, and asked me to look into something that could required less manual intervention to achieve good results. To help them out, I implemented a simplified version of Sample Distribution Shadow Maps into our engine. In case you’re not familiar, the basic idea is that you analyze your depth buffer and use the data to tightly fit your cascade bounds to the set of visible surfaces. The original implementation has a few approaches, some of which require multiple passes in order to achieve the best quality. We ended up using a simplified single-pass approach, where a compute </a:t>
            </a:r>
            <a:r>
              <a:rPr lang="en-US" baseline="0" dirty="0" err="1" smtClean="0"/>
              <a:t>shader</a:t>
            </a:r>
            <a:r>
              <a:rPr lang="en-US" baseline="0" dirty="0" smtClean="0"/>
              <a:t> computed an axis-aligned bounding box in view space using the depth buffer. This data was then used to constrain the light-space bounding volumes that were used to compute the final cascade partitions. Ideally you would want to transform every depth buffer position into light space and additional constrain your cascades based on the resulting AABB, but in my opinion you get most of the benefit by fitting your cascades to the minimum and maximum visible depth of the scene.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53</a:t>
            </a:fld>
            <a:endParaRPr lang="en-US"/>
          </a:p>
        </p:txBody>
      </p:sp>
    </p:spTree>
    <p:extLst>
      <p:ext uri="{BB962C8B-B14F-4D97-AF65-F5344CB8AC3E}">
        <p14:creationId xmlns:p14="http://schemas.microsoft.com/office/powerpoint/2010/main" val="1155443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a:t>
            </a:r>
            <a:r>
              <a:rPr lang="en-US" baseline="0" dirty="0" smtClean="0"/>
              <a:t> main issues with SDSM is that if you want to do all of your cascade setup on the CPU, then you need to somehow read back the results of your depth buffer analysis. Reading back the data while you’re still submitting is really bad for performance, because you’ll introduce a big hole where the GPU just idles waiting for more commands to be submitted. Waiting a frame or two for the results fixes that’s the performance problem, but then you end up issues when the camera or scene geometry moves around and the cascade bounds need to be increased. Another way to avoid the </a:t>
            </a:r>
            <a:r>
              <a:rPr lang="en-US" baseline="0" dirty="0" err="1" smtClean="0"/>
              <a:t>readback</a:t>
            </a:r>
            <a:r>
              <a:rPr lang="en-US" baseline="0" dirty="0" smtClean="0"/>
              <a:t> is to use a GPU-driven approach, where the GPU sets up the cascades, culls meshes, and submits the necessary geometry. I had originally planned on implementing this for The Order, but unfortunately it kept getting pushed back until I no longer had time to do it before shipping. </a:t>
            </a:r>
          </a:p>
          <a:p>
            <a:endParaRPr lang="en-US" baseline="0" dirty="0" smtClean="0"/>
          </a:p>
          <a:p>
            <a:r>
              <a:rPr lang="en-US" baseline="0" dirty="0" smtClean="0"/>
              <a:t>Ultimately we ended up just shipping with one frame of latency on the </a:t>
            </a:r>
            <a:r>
              <a:rPr lang="en-US" baseline="0" dirty="0" err="1" smtClean="0"/>
              <a:t>readback</a:t>
            </a:r>
            <a:r>
              <a:rPr lang="en-US" baseline="0" dirty="0" smtClean="0"/>
              <a:t>. To reduce the artifacts, we used a simple “time warp” trick during the depth buffer analysis. Basically, we would use the previous view/projection matrix to compute a pixel’s position in the previous frame, and then use that to compute the instantaneous velocity. We would then use that velocity to predict the pixel’s position in the next frame, and then expand the bounds of the AABB to accommodate it.</a:t>
            </a:r>
          </a:p>
          <a:p>
            <a:endParaRPr lang="en-US" baseline="0" dirty="0" smtClean="0"/>
          </a:p>
          <a:p>
            <a:r>
              <a:rPr lang="en-US" baseline="0" dirty="0" smtClean="0"/>
              <a:t>One really negative point of using SDSM was that it wasn’t always temporally stable, which is pretty funny considering how much I was going on about stability earlier in this presentation. The instability comes from the fact that the cascades could grow or shrink rapidly from one frame to the next. In a lot of cases it’s not much of an issues, since SDSM can make sure that you get sub-pixel shadow resolution and so filtering takes care of it. But for extreme cases where the shadow map resolution is inadequate, the rapid changes are very noticeable. You also can’t use typical cascade stabilization techniques with SDSM, since they require using fixed cascade bounds. Unfortunately our directional lights didn’t really get fully integrated in the game until very late in the project, and so I didn’t really have time to notice the problem and do something about it. If we’re going to continue using SDSM in future projects, then I really need to revisit the issue of stability and see if it can be improved.</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54</a:t>
            </a:fld>
            <a:endParaRPr lang="en-US"/>
          </a:p>
        </p:txBody>
      </p:sp>
    </p:spTree>
    <p:extLst>
      <p:ext uri="{BB962C8B-B14F-4D97-AF65-F5344CB8AC3E}">
        <p14:creationId xmlns:p14="http://schemas.microsoft.com/office/powerpoint/2010/main" val="41240903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see what kind of impact SDSM had on our game, here’s an image from Mayfair with SDSM disabled. You might not notice all of the aliasing artifacts, but if I switch to an</a:t>
            </a:r>
            <a:r>
              <a:rPr lang="en-US" baseline="0" dirty="0" smtClean="0"/>
              <a:t> image with SDSM enabled…(click)</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55</a:t>
            </a:fld>
            <a:endParaRPr lang="en-US"/>
          </a:p>
        </p:txBody>
      </p:sp>
    </p:spTree>
    <p:extLst>
      <p:ext uri="{BB962C8B-B14F-4D97-AF65-F5344CB8AC3E}">
        <p14:creationId xmlns:p14="http://schemas.microsoft.com/office/powerpoint/2010/main" val="1443095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all of the places</a:t>
            </a:r>
            <a:r>
              <a:rPr lang="en-US" baseline="0" dirty="0" smtClean="0"/>
              <a:t> where the shadows improve considerably. (switch back and forth) If you look closely, you can see that the places where it really helps are some of the worst-case situations for shadow maps. For this shot the light is nearly parallel with the brick surfaces in front of the player, and some of the </a:t>
            </a:r>
            <a:r>
              <a:rPr lang="en-US" baseline="0" dirty="0" err="1" smtClean="0"/>
              <a:t>occluders</a:t>
            </a:r>
            <a:r>
              <a:rPr lang="en-US" baseline="0" dirty="0" smtClean="0"/>
              <a:t> are very close to the wall. Without SDSM those areas </a:t>
            </a:r>
            <a:r>
              <a:rPr lang="en-US" baseline="0" dirty="0" err="1" smtClean="0"/>
              <a:t>undersample</a:t>
            </a:r>
            <a:r>
              <a:rPr lang="en-US" baseline="0" dirty="0" smtClean="0"/>
              <a:t> very badly, but with SDSM we have enough resolution for those small </a:t>
            </a:r>
            <a:r>
              <a:rPr lang="en-US" baseline="0" dirty="0" err="1" smtClean="0"/>
              <a:t>occluders</a:t>
            </a:r>
            <a:r>
              <a:rPr lang="en-US" baseline="0" dirty="0" smtClean="0"/>
              <a:t> to have nice shadows.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56</a:t>
            </a:fld>
            <a:endParaRPr lang="en-US"/>
          </a:p>
        </p:txBody>
      </p:sp>
    </p:spTree>
    <p:extLst>
      <p:ext uri="{BB962C8B-B14F-4D97-AF65-F5344CB8AC3E}">
        <p14:creationId xmlns:p14="http://schemas.microsoft.com/office/powerpoint/2010/main" val="3666290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57</a:t>
            </a:fld>
            <a:endParaRPr lang="en-US"/>
          </a:p>
        </p:txBody>
      </p:sp>
    </p:spTree>
    <p:extLst>
      <p:ext uri="{BB962C8B-B14F-4D97-AF65-F5344CB8AC3E}">
        <p14:creationId xmlns:p14="http://schemas.microsoft.com/office/powerpoint/2010/main" val="31320681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58</a:t>
            </a:fld>
            <a:endParaRPr lang="en-US"/>
          </a:p>
        </p:txBody>
      </p:sp>
    </p:spTree>
    <p:extLst>
      <p:ext uri="{BB962C8B-B14F-4D97-AF65-F5344CB8AC3E}">
        <p14:creationId xmlns:p14="http://schemas.microsoft.com/office/powerpoint/2010/main" val="15137936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59</a:t>
            </a:fld>
            <a:endParaRPr lang="en-US"/>
          </a:p>
        </p:txBody>
      </p:sp>
    </p:spTree>
    <p:extLst>
      <p:ext uri="{BB962C8B-B14F-4D97-AF65-F5344CB8AC3E}">
        <p14:creationId xmlns:p14="http://schemas.microsoft.com/office/powerpoint/2010/main" val="1727147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the first topic, I’m going to talk about the antialiasing techniques that we used The Order. But before I get into details, I want to step back a bit and give</a:t>
            </a:r>
            <a:r>
              <a:rPr lang="en-US" baseline="0" dirty="0" smtClean="0"/>
              <a:t> some background material that helps to show some of the reasoning behind our particular decisions.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a:t>
            </a:fld>
            <a:endParaRPr lang="en-US"/>
          </a:p>
        </p:txBody>
      </p:sp>
    </p:spTree>
    <p:extLst>
      <p:ext uri="{BB962C8B-B14F-4D97-AF65-F5344CB8AC3E}">
        <p14:creationId xmlns:p14="http://schemas.microsoft.com/office/powerpoint/2010/main" val="3829139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60</a:t>
            </a:fld>
            <a:endParaRPr lang="en-US"/>
          </a:p>
        </p:txBody>
      </p:sp>
    </p:spTree>
    <p:extLst>
      <p:ext uri="{BB962C8B-B14F-4D97-AF65-F5344CB8AC3E}">
        <p14:creationId xmlns:p14="http://schemas.microsoft.com/office/powerpoint/2010/main" val="23654557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just want to briefly talk about our decal</a:t>
            </a:r>
            <a:r>
              <a:rPr lang="en-US" baseline="0" dirty="0" smtClean="0"/>
              <a:t> technology of the game. This image is showing a few examples of our deferred decal system, which I’ll get to in a minute.</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61</a:t>
            </a:fld>
            <a:endParaRPr lang="en-US"/>
          </a:p>
        </p:txBody>
      </p:sp>
    </p:spTree>
    <p:extLst>
      <p:ext uri="{BB962C8B-B14F-4D97-AF65-F5344CB8AC3E}">
        <p14:creationId xmlns:p14="http://schemas.microsoft.com/office/powerpoint/2010/main" val="22184047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the state-of-the-art</a:t>
            </a:r>
            <a:r>
              <a:rPr lang="en-US" baseline="0" dirty="0" smtClean="0"/>
              <a:t> for decals is to use projectors that modify your G-Buffer properties before lighting, usually though some form of alpha blending. This is a pretty nice way of doing it, since by modifying the properties you can avoid paying the cost of lighting both the underlying surface and decal. But for our game we had no G-Buffer, so what do we do instead?</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62</a:t>
            </a:fld>
            <a:endParaRPr lang="en-US"/>
          </a:p>
        </p:txBody>
      </p:sp>
    </p:spTree>
    <p:extLst>
      <p:ext uri="{BB962C8B-B14F-4D97-AF65-F5344CB8AC3E}">
        <p14:creationId xmlns:p14="http://schemas.microsoft.com/office/powerpoint/2010/main" val="3330065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general-case</a:t>
            </a:r>
            <a:r>
              <a:rPr lang="en-US" baseline="0" dirty="0" smtClean="0"/>
              <a:t> decals that required arbitrary materials, we fell back to a really low-tech solution. The environment artists had to manually author and place decal geometry throughout the level, and then they would get rendered in a special pass right after the opaque geometry. They were essentially rendered as standard transparent geometry with alpha blending, which meant that we had to pay the cost of lighting both the decal as well as the surface underneath it. The only nice feature that they got for this was that they could sample the normal of the opaque surface underneath the decal, and blend that with the decal’s surface normal. With this they could do things like the posters in the pictures to the right, where the brick normal is visible through the decal. To do this I had to have all opaque geometry write out their per-pixel normal to a second render target, which I wasn’t super happy about. Fortunately the added cost was pretty minimal, since I could make it a non-MSAA target on PS4.</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63</a:t>
            </a:fld>
            <a:endParaRPr lang="en-US"/>
          </a:p>
        </p:txBody>
      </p:sp>
    </p:spTree>
    <p:extLst>
      <p:ext uri="{BB962C8B-B14F-4D97-AF65-F5344CB8AC3E}">
        <p14:creationId xmlns:p14="http://schemas.microsoft.com/office/powerpoint/2010/main" val="3232240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special cases, we came up with a hybrid system</a:t>
            </a:r>
            <a:r>
              <a:rPr lang="en-US" baseline="0" dirty="0" smtClean="0"/>
              <a:t> that was used heavily throughout the game. These decals worked by using a deferred pass right after our depth </a:t>
            </a:r>
            <a:r>
              <a:rPr lang="en-US" baseline="0" dirty="0" err="1" smtClean="0"/>
              <a:t>prepass</a:t>
            </a:r>
            <a:r>
              <a:rPr lang="en-US" baseline="0" dirty="0" smtClean="0"/>
              <a:t>, where we rendered projector volumes for each decal. The pixel </a:t>
            </a:r>
            <a:r>
              <a:rPr lang="en-US" baseline="0" dirty="0" err="1" smtClean="0"/>
              <a:t>shader</a:t>
            </a:r>
            <a:r>
              <a:rPr lang="en-US" baseline="0" dirty="0" smtClean="0"/>
              <a:t> for these volumes would sample the depth buffer to project their textures, and they would additively blend their results into a 16-bit render target. The values that were accumulated in this render target corresponded to specific decal effects, whose meaning was hard-coded into the engine. The first two channels were used for “crater” decals, which were mainly used for added small scale damage from bullets and other weapons. The blue channel was used for blood accumulation, and the alpha channel was used for scorch accumulation. During the main forward pass, the pixel </a:t>
            </a:r>
            <a:r>
              <a:rPr lang="en-US" baseline="0" dirty="0" err="1" smtClean="0"/>
              <a:t>shader</a:t>
            </a:r>
            <a:r>
              <a:rPr lang="en-US" baseline="0" dirty="0" smtClean="0"/>
              <a:t> would then read in this render target based on screen position, and make the appropriate modifications to the material properties before they were passed n to the lighting phase..  </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64</a:t>
            </a:fld>
            <a:endParaRPr lang="en-US"/>
          </a:p>
        </p:txBody>
      </p:sp>
    </p:spTree>
    <p:extLst>
      <p:ext uri="{BB962C8B-B14F-4D97-AF65-F5344CB8AC3E}">
        <p14:creationId xmlns:p14="http://schemas.microsoft.com/office/powerpoint/2010/main" val="4220141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like I mentioned before, the first decal</a:t>
            </a:r>
            <a:r>
              <a:rPr lang="en-US" baseline="0" dirty="0" smtClean="0"/>
              <a:t> type was used creating small craters and other impact effects from bullets. The value from the first channel was used to drive runtime layer blending in the material, so that the material could blend in properties corresponding to a damaged state of that material. So for instance in the ceramic tile case on the right, the damage layer has the look of the concrete and grout that’s underneath the tile.  So effectively, the material almost totally controls how it responds to bullet impact, as opposed to that information coming from the decal itself. So for instance if you look at the metal surface in the upper right, you can see that it has a very different material response to the impacts.</a:t>
            </a:r>
          </a:p>
          <a:p>
            <a:endParaRPr lang="en-US" baseline="0" dirty="0" smtClean="0"/>
          </a:p>
          <a:p>
            <a:r>
              <a:rPr lang="en-US" baseline="0" dirty="0" smtClean="0"/>
              <a:t>To provide the actual cratered look to the surface, the second decal channel was essentially treated as an accumulated height value. The derivatives of this value were used to perturb the surface normal, just like you would if you were applying bump mapping from a height map. For information on how to do this, you can consult Morten </a:t>
            </a:r>
            <a:r>
              <a:rPr lang="en-US" baseline="0" dirty="0" err="1" smtClean="0"/>
              <a:t>Mikkelson’s</a:t>
            </a:r>
            <a:r>
              <a:rPr lang="en-US" baseline="0" dirty="0" smtClean="0"/>
              <a:t> paper entitled “</a:t>
            </a:r>
            <a:r>
              <a:rPr lang="en-US" sz="1200" b="0" i="0" kern="1200" dirty="0" smtClean="0">
                <a:solidFill>
                  <a:schemeClr val="tx1"/>
                </a:solidFill>
                <a:effectLst/>
                <a:latin typeface="+mn-lt"/>
                <a:ea typeface="+mn-ea"/>
                <a:cs typeface="+mn-cs"/>
              </a:rPr>
              <a:t>Bump Mapping </a:t>
            </a:r>
            <a:r>
              <a:rPr lang="en-US" sz="1200" b="0" i="0" kern="1200" dirty="0" err="1" smtClean="0">
                <a:solidFill>
                  <a:schemeClr val="tx1"/>
                </a:solidFill>
                <a:effectLst/>
                <a:latin typeface="+mn-lt"/>
                <a:ea typeface="+mn-ea"/>
                <a:cs typeface="+mn-cs"/>
              </a:rPr>
              <a:t>Unparametrized</a:t>
            </a:r>
            <a:r>
              <a:rPr lang="en-US" sz="1200" b="0" i="0" kern="1200" dirty="0" smtClean="0">
                <a:solidFill>
                  <a:schemeClr val="tx1"/>
                </a:solidFill>
                <a:effectLst/>
                <a:latin typeface="+mn-lt"/>
                <a:ea typeface="+mn-ea"/>
                <a:cs typeface="+mn-cs"/>
              </a:rPr>
              <a:t> Surfaces on the GPU”.</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65</a:t>
            </a:fld>
            <a:endParaRPr lang="en-US"/>
          </a:p>
        </p:txBody>
      </p:sp>
    </p:spTree>
    <p:extLst>
      <p:ext uri="{BB962C8B-B14F-4D97-AF65-F5344CB8AC3E}">
        <p14:creationId xmlns:p14="http://schemas.microsoft.com/office/powerpoint/2010/main" val="2515630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a closer view of the crater decals on the ceramic tile material. If you look closely at the area in the middle (click), you’ll see that there’s actually two overlapping</a:t>
            </a:r>
            <a:r>
              <a:rPr lang="en-US" baseline="0" dirty="0" smtClean="0"/>
              <a:t> decals here. That’s one advantage of using an accumulation approach: you can have overlapping decals, and they just naturally pile up without any seams.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66</a:t>
            </a:fld>
            <a:endParaRPr lang="en-US"/>
          </a:p>
        </p:txBody>
      </p:sp>
    </p:spTree>
    <p:extLst>
      <p:ext uri="{BB962C8B-B14F-4D97-AF65-F5344CB8AC3E}">
        <p14:creationId xmlns:p14="http://schemas.microsoft.com/office/powerpoint/2010/main" val="13793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Blood works in a similar</a:t>
            </a:r>
            <a:r>
              <a:rPr lang="en-US" baseline="0" dirty="0" smtClean="0"/>
              <a:t> way to the crater decals. The material reads in the accumulated blood amount, and modifies its material properties accordingly. For blood, this typically means blending in red diffuse, smooth specular, and smooth </a:t>
            </a:r>
            <a:r>
              <a:rPr lang="en-US" baseline="0" dirty="0" err="1" smtClean="0"/>
              <a:t>normals</a:t>
            </a:r>
            <a:r>
              <a:rPr lang="en-US" baseline="0" dirty="0" smtClean="0"/>
              <a:t>.</a:t>
            </a:r>
            <a:r>
              <a:rPr lang="en-US" baseline="0" dirty="0"/>
              <a:t> </a:t>
            </a:r>
            <a:r>
              <a:rPr lang="en-US" baseline="0" dirty="0" smtClean="0"/>
              <a:t>To make it look more like blood, we use the screen-space derivatives of the blood channel to give a slight beveled look at the edges, which helps give the blood more of a “pooled” look. We also expose controls that allow the blood to the blended based on the material’s height map, which allows the blood to accumulate more in cracks between bricks.</a:t>
            </a:r>
          </a:p>
        </p:txBody>
      </p:sp>
      <p:sp>
        <p:nvSpPr>
          <p:cNvPr id="4" name="Slide Number Placeholder 3"/>
          <p:cNvSpPr>
            <a:spLocks noGrp="1"/>
          </p:cNvSpPr>
          <p:nvPr>
            <p:ph type="sldNum" sz="quarter" idx="10"/>
          </p:nvPr>
        </p:nvSpPr>
        <p:spPr/>
        <p:txBody>
          <a:bodyPr/>
          <a:lstStyle/>
          <a:p>
            <a:fld id="{4E05264C-B6D0-4EB2-AE61-6F35B914E0EA}" type="slidenum">
              <a:rPr lang="en-US" smtClean="0"/>
              <a:t>67</a:t>
            </a:fld>
            <a:endParaRPr lang="en-US"/>
          </a:p>
        </p:txBody>
      </p:sp>
    </p:spTree>
    <p:extLst>
      <p:ext uri="{BB962C8B-B14F-4D97-AF65-F5344CB8AC3E}">
        <p14:creationId xmlns:p14="http://schemas.microsoft.com/office/powerpoint/2010/main" val="424312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better view</a:t>
            </a:r>
            <a:r>
              <a:rPr lang="en-US" baseline="0" dirty="0" smtClean="0"/>
              <a:t> of the blood decals. If I zoom in on this part here (click), you can start to make out some of the edge beveling and pooling that I was talking about earlier. Also if I zoom in on this part (click), you can see how the decals can overlap nicely without any issues.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68</a:t>
            </a:fld>
            <a:endParaRPr lang="en-US"/>
          </a:p>
        </p:txBody>
      </p:sp>
    </p:spTree>
    <p:extLst>
      <p:ext uri="{BB962C8B-B14F-4D97-AF65-F5344CB8AC3E}">
        <p14:creationId xmlns:p14="http://schemas.microsoft.com/office/powerpoint/2010/main" val="36853002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final type</a:t>
            </a:r>
            <a:r>
              <a:rPr lang="en-US" baseline="0" dirty="0" smtClean="0"/>
              <a:t> of specialized decal was used for scorching effects from grenades, shotguns, and explosions. This decal was dead simple: wherever it was accumulated, we would blend scorch properties onto the base material properties. This usually meant black diffuse, and very rough specular.</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69</a:t>
            </a:fld>
            <a:endParaRPr lang="en-US"/>
          </a:p>
        </p:txBody>
      </p:sp>
    </p:spTree>
    <p:extLst>
      <p:ext uri="{BB962C8B-B14F-4D97-AF65-F5344CB8AC3E}">
        <p14:creationId xmlns:p14="http://schemas.microsoft.com/office/powerpoint/2010/main" val="406419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 of all, what</a:t>
            </a:r>
            <a:r>
              <a:rPr lang="en-US" baseline="0" dirty="0" smtClean="0"/>
              <a:t> do we even want out of antialiasing in 2015? Video games have a lot of sources of aliasing that manifest in various ways, and as a result there’s a lot of different approaches depending on what specifically you’re looking to fix. For the past 5 years or so we’ve mainly focused on removing the jagged “stair step” artifacts that happen as a result of </a:t>
            </a:r>
            <a:r>
              <a:rPr lang="en-US" baseline="0" dirty="0" err="1" smtClean="0"/>
              <a:t>rasterization</a:t>
            </a:r>
            <a:r>
              <a:rPr lang="en-US" baseline="0" dirty="0" smtClean="0"/>
              <a:t>, which we’ve done by using morphological techniques like FXAA and SMAA. These do a great job of producing clean-looking still images, but due to their nature they’re really not all that great for improving the temporal stability of a game. For us, this is the area we really wanted to focus on. If you compare offline CG and real-time graphics, the flickering and crawling that plague current games is one the most easily-noticeable differences. We really wanted to address that problem, and our choices reflect that.</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7</a:t>
            </a:fld>
            <a:endParaRPr lang="en-US"/>
          </a:p>
        </p:txBody>
      </p:sp>
    </p:spTree>
    <p:extLst>
      <p:ext uri="{BB962C8B-B14F-4D97-AF65-F5344CB8AC3E}">
        <p14:creationId xmlns:p14="http://schemas.microsoft.com/office/powerpoint/2010/main" val="802677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back,</a:t>
            </a:r>
            <a:r>
              <a:rPr lang="en-US" baseline="0" dirty="0" smtClean="0"/>
              <a:t> one of the nice things about the hybrid decals was that they were very cheap to accumulate. They were only blending into a single render target instead of a full G-Buffer, so we didn’t have to worry about bandwidth issues. It was also nice that the materials had full control over how they responded to the craters and other decal types, which was occasionally useful for creating specialized looks. And I already mentioned how the decals accumulate, which means you don’t get any issues where the decals overlap.</a:t>
            </a:r>
            <a:br>
              <a:rPr lang="en-US" baseline="0" dirty="0" smtClean="0"/>
            </a:br>
            <a:r>
              <a:rPr lang="en-US" baseline="0" dirty="0" smtClean="0"/>
              <a:t/>
            </a:r>
            <a:br>
              <a:rPr lang="en-US" baseline="0" dirty="0" smtClean="0"/>
            </a:br>
            <a:r>
              <a:rPr lang="en-US" baseline="0" dirty="0" smtClean="0"/>
              <a:t>On the flip size, the very obvious downside here is that these decals were super specific and not at all flexible. For generalized decals they had to fallback to the old-school decals, which were expensive and more difficult to author. Another downside is that all of the logic for responding to the decal types had to go into forward pixel </a:t>
            </a:r>
            <a:r>
              <a:rPr lang="en-US" baseline="0" dirty="0" err="1" smtClean="0"/>
              <a:t>shader</a:t>
            </a:r>
            <a:r>
              <a:rPr lang="en-US" baseline="0" dirty="0" smtClean="0"/>
              <a:t>, which made them even more complicated.</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70</a:t>
            </a:fld>
            <a:endParaRPr lang="en-US"/>
          </a:p>
        </p:txBody>
      </p:sp>
    </p:spTree>
    <p:extLst>
      <p:ext uri="{BB962C8B-B14F-4D97-AF65-F5344CB8AC3E}">
        <p14:creationId xmlns:p14="http://schemas.microsoft.com/office/powerpoint/2010/main" val="3247014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future, I’d definitely like to take a stab at implementing a system that can handle more arbitrary</a:t>
            </a:r>
            <a:r>
              <a:rPr lang="en-US" baseline="0" dirty="0" smtClean="0"/>
              <a:t> materials. One possible avenue for this would be to build up a list of decals in screen-space tiles, just like we do for lighting. Then the main pass could walk the list, and blend in the material properties from the decals. To fetch the properties from the appropriate textures, you could possibly use dynamic indexing into </a:t>
            </a:r>
            <a:r>
              <a:rPr lang="en-US" baseline="0" dirty="0" err="1" smtClean="0"/>
              <a:t>bindless</a:t>
            </a:r>
            <a:r>
              <a:rPr lang="en-US" baseline="0" dirty="0" smtClean="0"/>
              <a:t> texture arrays. </a:t>
            </a:r>
          </a:p>
          <a:p>
            <a:endParaRPr lang="en-US" baseline="0" dirty="0" smtClean="0"/>
          </a:p>
          <a:p>
            <a:r>
              <a:rPr lang="en-US" baseline="0" dirty="0" smtClean="0"/>
              <a:t>Another aspect I’d like to consider would be accumulating decals in object space, which would be nice for applying them to characters. This was something that was actually presented earlier this year at GDC by the Star Citizen developers, who </a:t>
            </a:r>
            <a:r>
              <a:rPr lang="en-US" baseline="0" dirty="0" err="1" smtClean="0"/>
              <a:t>alos</a:t>
            </a:r>
            <a:r>
              <a:rPr lang="en-US" baseline="0" dirty="0" smtClean="0"/>
              <a:t> used a similar accumulation system for the damage effects on </a:t>
            </a:r>
            <a:r>
              <a:rPr lang="en-US" baseline="0" smtClean="0"/>
              <a:t>their ships.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71</a:t>
            </a:fld>
            <a:endParaRPr lang="en-US"/>
          </a:p>
        </p:txBody>
      </p:sp>
    </p:spTree>
    <p:extLst>
      <p:ext uri="{BB962C8B-B14F-4D97-AF65-F5344CB8AC3E}">
        <p14:creationId xmlns:p14="http://schemas.microsoft.com/office/powerpoint/2010/main" val="2584491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argument I’ve heard in the past is that 1080p with post-processing AA is “good</a:t>
            </a:r>
            <a:r>
              <a:rPr lang="en-US" baseline="0" dirty="0" smtClean="0"/>
              <a:t> enough” for most viewing configurations, and that aliasing shouldn’t be noticeable to most viewers. I’ve occasionally seen charts like these trotted out as evidence, since many people view from a range where the difference between 720p and 1080p is just starting to be noticeable. </a:t>
            </a:r>
            <a:r>
              <a:rPr lang="en-US" dirty="0" smtClean="0"/>
              <a:t/>
            </a:r>
            <a:br>
              <a:rPr lang="en-US" dirty="0" smtClean="0"/>
            </a:br>
            <a:r>
              <a:rPr lang="en-US" dirty="0" smtClean="0"/>
              <a:t/>
            </a:r>
            <a:br>
              <a:rPr lang="en-US" dirty="0" smtClean="0"/>
            </a:br>
            <a:r>
              <a:rPr lang="en-US" dirty="0" smtClean="0"/>
              <a:t>For </a:t>
            </a:r>
            <a:r>
              <a:rPr lang="en-US" dirty="0" smtClean="0"/>
              <a:t>typical recorded content that might be true, but</a:t>
            </a:r>
            <a:r>
              <a:rPr lang="en-US" baseline="0" dirty="0" smtClean="0"/>
              <a:t> I would argue that games are different. In the games industry we are pros at aliasing, and we’re always finding new ways to make it worse. The flickering that results from this perfect storm of </a:t>
            </a:r>
            <a:r>
              <a:rPr lang="en-US" baseline="0" dirty="0" err="1" smtClean="0"/>
              <a:t>undersampling</a:t>
            </a:r>
            <a:r>
              <a:rPr lang="en-US" baseline="0" dirty="0" smtClean="0"/>
              <a:t> will typically produce a ton pixel-level flickering, and our eyes are actually pretty good at picking up those rapid changes. So I think it’s fair to stay that we still need to find better ways of improving our image stability at our current target resolutions.</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8</a:t>
            </a:fld>
            <a:endParaRPr lang="en-US"/>
          </a:p>
        </p:txBody>
      </p:sp>
    </p:spTree>
    <p:extLst>
      <p:ext uri="{BB962C8B-B14F-4D97-AF65-F5344CB8AC3E}">
        <p14:creationId xmlns:p14="http://schemas.microsoft.com/office/powerpoint/2010/main" val="95630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exactly causes all of this flickering</a:t>
            </a:r>
            <a:r>
              <a:rPr lang="en-US" baseline="0" dirty="0" smtClean="0"/>
              <a:t> anyway? We know that it’s caused by aliasing, but causes aliasing in the first place? The first ingredient in aliasing stew is high-frequency signals. Signals that change rapidly relative to how often you sample them are always going to be prone to </a:t>
            </a:r>
            <a:r>
              <a:rPr lang="en-US" baseline="0" dirty="0" err="1" smtClean="0"/>
              <a:t>undersampling</a:t>
            </a:r>
            <a:r>
              <a:rPr lang="en-US" baseline="0" dirty="0" smtClean="0"/>
              <a:t>, which is the second </a:t>
            </a:r>
            <a:r>
              <a:rPr lang="en-US" baseline="0" dirty="0" err="1" smtClean="0"/>
              <a:t>incredient</a:t>
            </a:r>
            <a:r>
              <a:rPr lang="en-US" baseline="0" dirty="0" smtClean="0"/>
              <a:t>. The third ingredient is moving sample points. When sample points move relative to a signal, the </a:t>
            </a:r>
            <a:r>
              <a:rPr lang="en-US" baseline="0" dirty="0" err="1" smtClean="0"/>
              <a:t>undersampling</a:t>
            </a:r>
            <a:r>
              <a:rPr lang="en-US" baseline="0" dirty="0" smtClean="0"/>
              <a:t> causes features to be missed entirely by the discrete samples. As the sample points move those features will pop in and out when they get picked up by our sample points, which leads to the dreaded flickering. The final ingredient for flickering is poor filtering. With filtering it’s possible to attenuate high frequencies before they cause problems, but different filters have different attenuation properties. One way to understand this response is to look at the frequency domain representation of a filter, which tells you which frequencies it attenuates and which ones it allows through. The box filter actually translates to a </a:t>
            </a:r>
            <a:r>
              <a:rPr lang="en-US" baseline="0" dirty="0" err="1" smtClean="0"/>
              <a:t>sinc</a:t>
            </a:r>
            <a:r>
              <a:rPr lang="en-US" baseline="0" dirty="0" smtClean="0"/>
              <a:t> filter in the frequency domain, which has an infinite frequency response. This essentially means it can allow all-frequency signals through, which may be prone to flickering.</a:t>
            </a:r>
            <a:endParaRPr lang="en-US" dirty="0"/>
          </a:p>
        </p:txBody>
      </p:sp>
      <p:sp>
        <p:nvSpPr>
          <p:cNvPr id="4" name="Slide Number Placeholder 3"/>
          <p:cNvSpPr>
            <a:spLocks noGrp="1"/>
          </p:cNvSpPr>
          <p:nvPr>
            <p:ph type="sldNum" sz="quarter" idx="10"/>
          </p:nvPr>
        </p:nvSpPr>
        <p:spPr/>
        <p:txBody>
          <a:bodyPr/>
          <a:lstStyle/>
          <a:p>
            <a:fld id="{4E05264C-B6D0-4EB2-AE61-6F35B914E0EA}" type="slidenum">
              <a:rPr lang="en-US" smtClean="0"/>
              <a:t>9</a:t>
            </a:fld>
            <a:endParaRPr lang="en-US"/>
          </a:p>
        </p:txBody>
      </p:sp>
    </p:spTree>
    <p:extLst>
      <p:ext uri="{BB962C8B-B14F-4D97-AF65-F5344CB8AC3E}">
        <p14:creationId xmlns:p14="http://schemas.microsoft.com/office/powerpoint/2010/main" val="361094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26B793-841C-44CF-B001-9DF1F4181D29}"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101128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6B793-841C-44CF-B001-9DF1F4181D29}"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183154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6B793-841C-44CF-B001-9DF1F4181D29}"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755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26B793-841C-44CF-B001-9DF1F4181D29}"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173226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26B793-841C-44CF-B001-9DF1F4181D29}"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11662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26B793-841C-44CF-B001-9DF1F4181D29}"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72033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26B793-841C-44CF-B001-9DF1F4181D29}" type="datetimeFigureOut">
              <a:rPr lang="en-US" smtClean="0"/>
              <a:t>8/7/2015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6717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26B793-841C-44CF-B001-9DF1F4181D29}" type="datetimeFigureOut">
              <a:rPr lang="en-US" smtClean="0"/>
              <a:t>8/7/2015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25567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26B793-841C-44CF-B001-9DF1F4181D29}" type="datetimeFigureOut">
              <a:rPr lang="en-US" smtClean="0"/>
              <a:t>8/7/2015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349128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6B793-841C-44CF-B001-9DF1F4181D29}"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146659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6B793-841C-44CF-B001-9DF1F4181D29}"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119B-8B88-4139-AEEB-48084C1BB119}" type="slidenum">
              <a:rPr lang="en-US" smtClean="0"/>
              <a:t>‹#›</a:t>
            </a:fld>
            <a:endParaRPr lang="en-US"/>
          </a:p>
        </p:txBody>
      </p:sp>
    </p:spTree>
    <p:extLst>
      <p:ext uri="{BB962C8B-B14F-4D97-AF65-F5344CB8AC3E}">
        <p14:creationId xmlns:p14="http://schemas.microsoft.com/office/powerpoint/2010/main" val="253927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6B793-841C-44CF-B001-9DF1F4181D29}" type="datetimeFigureOut">
              <a:rPr lang="en-US" smtClean="0"/>
              <a:t>8/7/2015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119B-8B88-4139-AEEB-48084C1BB119}" type="slidenum">
              <a:rPr lang="en-US" smtClean="0"/>
              <a:t>‹#›</a:t>
            </a:fld>
            <a:endParaRPr lang="en-US"/>
          </a:p>
        </p:txBody>
      </p:sp>
    </p:spTree>
    <p:extLst>
      <p:ext uri="{BB962C8B-B14F-4D97-AF65-F5344CB8AC3E}">
        <p14:creationId xmlns:p14="http://schemas.microsoft.com/office/powerpoint/2010/main" val="173818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mynameismjp.wordpress.com/2012/10/28/msaa-resolve-filt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hyperlink" Target="http://github.com/TheRealMJP/MSAAFilter"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mynameismjp.wordpress.com/" TargetMode="External"/><Relationship Id="rId5" Type="http://schemas.openxmlformats.org/officeDocument/2006/relationships/hyperlink" Target="mailto:matt@readyatdawn.com" TargetMode="Externa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hyperlink" Target="http://advances.realtimerendering.com/s2012/Ubisoft/Rock-Solid%20Shading.pptx" TargetMode="External"/><Relationship Id="rId13" Type="http://schemas.openxmlformats.org/officeDocument/2006/relationships/hyperlink" Target="http://ams-cms/publications/presentations/GDC2014_Valient_Killzone_Graphics.pptx" TargetMode="External"/><Relationship Id="rId3" Type="http://schemas.openxmlformats.org/officeDocument/2006/relationships/image" Target="../media/image5.png"/><Relationship Id="rId7" Type="http://schemas.openxmlformats.org/officeDocument/2006/relationships/hyperlink" Target="http://www.slideshare.net/blindrenderer/screen-space-decals-in-warhammer-40000-space-marine-14699854" TargetMode="External"/><Relationship Id="rId12" Type="http://schemas.openxmlformats.org/officeDocument/2006/relationships/hyperlink" Target="http://blog.selfshadow.com/publications/s2013-shading-course/rad/s2013_pbs_rad_notes.pdf" TargetMode="External"/><Relationship Id="rId2" Type="http://schemas.openxmlformats.org/officeDocument/2006/relationships/notesSlide" Target="../notesSlides/notesSlide59.xml"/><Relationship Id="rId16" Type="http://schemas.openxmlformats.org/officeDocument/2006/relationships/hyperlink" Target="https://mynameismjp.wordpress.com/2012/10/28/msaa-resolve-filters/" TargetMode="External"/><Relationship Id="rId1" Type="http://schemas.openxmlformats.org/officeDocument/2006/relationships/slideLayout" Target="../slideLayouts/slideLayout2.xml"/><Relationship Id="rId6" Type="http://schemas.openxmlformats.org/officeDocument/2006/relationships/hyperlink" Target="http://advances.realtimerendering.com/s2014/index.html#_HIGH-QUALITY_TEMPORAL_SUPERSAMPLING" TargetMode="External"/><Relationship Id="rId11" Type="http://schemas.openxmlformats.org/officeDocument/2006/relationships/hyperlink" Target="http://www.cs.utexas.edu/~fussell/courses/cs384g/lectures/mitchell/Mitchell.pdf" TargetMode="External"/><Relationship Id="rId5" Type="http://schemas.openxmlformats.org/officeDocument/2006/relationships/hyperlink" Target="graphicrants.blogspot.com/2013/12/tone-mapping.html" TargetMode="External"/><Relationship Id="rId15" Type="http://schemas.openxmlformats.org/officeDocument/2006/relationships/hyperlink" Target="http://www.humus.name/index.php?page=3D&amp;ID=77" TargetMode="External"/><Relationship Id="rId10" Type="http://schemas.openxmlformats.org/officeDocument/2006/relationships/hyperlink" Target="http://www.slideshare.net/hodgman/bump-mapping-unparametrized-surfaces-on-the-gpu" TargetMode="External"/><Relationship Id="rId4" Type="http://schemas.openxmlformats.org/officeDocument/2006/relationships/hyperlink" Target="http://advances.realtimerendering.com/s2014/index.html#_HYBRID_RECONSTRUCTION_ANTI-ALIASING" TargetMode="External"/><Relationship Id="rId9" Type="http://schemas.openxmlformats.org/officeDocument/2006/relationships/hyperlink" Target="http://advances.realtimerendering.com/s2012/CCP/Malan-Dust_514_GI_reflections(Siggraph2012).pptx" TargetMode="External"/><Relationship Id="rId14" Type="http://schemas.openxmlformats.org/officeDocument/2006/relationships/hyperlink" Target="http://advances.realtimerendering.com/s2013/Sousa_Graphics_Gems_CryENGINE3.ppt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0750"/>
            <a:ext cx="12192000" cy="147174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3994" y="5044078"/>
            <a:ext cx="11704330" cy="714044"/>
          </a:xfrm>
        </p:spPr>
        <p:txBody>
          <a:bodyPr>
            <a:normAutofit/>
          </a:bodyPr>
          <a:lstStyle/>
          <a:p>
            <a:pPr algn="l"/>
            <a:r>
              <a:rPr lang="en-US" sz="3200" dirty="0">
                <a:solidFill>
                  <a:schemeClr val="accent2"/>
                </a:solidFill>
              </a:rPr>
              <a:t>Rendering The Alternate History of The Order: 1886</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sp>
        <p:nvSpPr>
          <p:cNvPr id="8" name="Title 1"/>
          <p:cNvSpPr txBox="1">
            <a:spLocks/>
          </p:cNvSpPr>
          <p:nvPr/>
        </p:nvSpPr>
        <p:spPr>
          <a:xfrm>
            <a:off x="153994" y="5746359"/>
            <a:ext cx="5261821" cy="36974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smtClean="0"/>
              <a:t>Matt Pettineo – Ready At Dawn Studios</a:t>
            </a:r>
            <a:endParaRPr lang="en-US" sz="2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1497" y="0"/>
            <a:ext cx="3240503" cy="972152"/>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53994" y="6116100"/>
            <a:ext cx="6564440" cy="3697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smtClean="0">
                <a:solidFill>
                  <a:schemeClr val="accent2"/>
                </a:solidFill>
              </a:rPr>
              <a:t>Advances in </a:t>
            </a:r>
            <a:r>
              <a:rPr lang="en-US" sz="1800" dirty="0" err="1" smtClean="0">
                <a:solidFill>
                  <a:schemeClr val="accent2"/>
                </a:solidFill>
              </a:rPr>
              <a:t>Realtime</a:t>
            </a:r>
            <a:r>
              <a:rPr lang="en-US" sz="1800" dirty="0" smtClean="0">
                <a:solidFill>
                  <a:schemeClr val="accent2"/>
                </a:solidFill>
              </a:rPr>
              <a:t> Rendering In Games 2015</a:t>
            </a:r>
            <a:endParaRPr lang="en-US" sz="1800" dirty="0">
              <a:solidFill>
                <a:schemeClr val="accent2"/>
              </a:solidFill>
            </a:endParaRPr>
          </a:p>
        </p:txBody>
      </p:sp>
    </p:spTree>
    <p:extLst>
      <p:ext uri="{BB962C8B-B14F-4D97-AF65-F5344CB8AC3E}">
        <p14:creationId xmlns:p14="http://schemas.microsoft.com/office/powerpoint/2010/main" val="1736682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23975" y="210649"/>
            <a:ext cx="10515600" cy="689952"/>
          </a:xfrm>
        </p:spPr>
        <p:txBody>
          <a:bodyPr>
            <a:normAutofit/>
          </a:bodyPr>
          <a:lstStyle/>
          <a:p>
            <a:pPr algn="r"/>
            <a:r>
              <a:rPr lang="en-US" sz="3600" dirty="0" smtClean="0">
                <a:solidFill>
                  <a:schemeClr val="accent2"/>
                </a:solidFill>
              </a:rPr>
              <a:t>Anatomy of a Flicker</a:t>
            </a:r>
            <a:endParaRPr lang="en-US" sz="3600" dirty="0">
              <a:solidFill>
                <a:schemeClr val="accent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875" y="1321899"/>
            <a:ext cx="8096250" cy="50006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175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71600" y="210649"/>
            <a:ext cx="10515600" cy="689952"/>
          </a:xfrm>
        </p:spPr>
        <p:txBody>
          <a:bodyPr>
            <a:normAutofit/>
          </a:bodyPr>
          <a:lstStyle/>
          <a:p>
            <a:pPr algn="r"/>
            <a:r>
              <a:rPr lang="en-US" sz="3600" dirty="0" smtClean="0">
                <a:solidFill>
                  <a:schemeClr val="accent2"/>
                </a:solidFill>
              </a:rPr>
              <a:t>Reconstruction Filters</a:t>
            </a:r>
            <a:endParaRPr lang="en-US" sz="3600" dirty="0">
              <a:solidFill>
                <a:schemeClr val="accent2"/>
              </a:solidFill>
            </a:endParaRPr>
          </a:p>
        </p:txBody>
      </p:sp>
      <p:sp>
        <p:nvSpPr>
          <p:cNvPr id="6" name="Content Placeholder 2"/>
          <p:cNvSpPr>
            <a:spLocks noGrp="1"/>
          </p:cNvSpPr>
          <p:nvPr>
            <p:ph idx="1"/>
          </p:nvPr>
        </p:nvSpPr>
        <p:spPr>
          <a:xfrm>
            <a:off x="357606" y="1530715"/>
            <a:ext cx="6390666" cy="4351338"/>
          </a:xfrm>
        </p:spPr>
        <p:txBody>
          <a:bodyPr/>
          <a:lstStyle/>
          <a:p>
            <a:pPr>
              <a:lnSpc>
                <a:spcPct val="100000"/>
              </a:lnSpc>
              <a:buFont typeface="Wingdings" panose="05000000000000000000" pitchFamily="2" charset="2"/>
              <a:buChar char="§"/>
            </a:pPr>
            <a:r>
              <a:rPr lang="en-US" dirty="0" smtClean="0"/>
              <a:t>Important part of resampling</a:t>
            </a:r>
          </a:p>
          <a:p>
            <a:pPr lvl="1">
              <a:lnSpc>
                <a:spcPct val="100000"/>
              </a:lnSpc>
              <a:buFont typeface="Wingdings" panose="05000000000000000000" pitchFamily="2" charset="2"/>
              <a:buChar char="§"/>
            </a:pPr>
            <a:r>
              <a:rPr lang="en-US" dirty="0" smtClean="0"/>
              <a:t>Downscaling and upscaling</a:t>
            </a:r>
          </a:p>
          <a:p>
            <a:pPr lvl="1">
              <a:lnSpc>
                <a:spcPct val="100000"/>
              </a:lnSpc>
              <a:buFont typeface="Wingdings" panose="05000000000000000000" pitchFamily="2" charset="2"/>
              <a:buChar char="§"/>
            </a:pPr>
            <a:r>
              <a:rPr lang="en-US" dirty="0" smtClean="0"/>
              <a:t>Oversampling</a:t>
            </a:r>
          </a:p>
          <a:p>
            <a:pPr>
              <a:lnSpc>
                <a:spcPct val="100000"/>
              </a:lnSpc>
              <a:buFont typeface="Wingdings" panose="05000000000000000000" pitchFamily="2" charset="2"/>
              <a:buChar char="§"/>
            </a:pPr>
            <a:r>
              <a:rPr lang="en-US" dirty="0"/>
              <a:t>Shapes your output</a:t>
            </a:r>
          </a:p>
          <a:p>
            <a:pPr lvl="1">
              <a:lnSpc>
                <a:spcPct val="100000"/>
              </a:lnSpc>
              <a:buFont typeface="Wingdings" panose="05000000000000000000" pitchFamily="2" charset="2"/>
              <a:buChar char="§"/>
            </a:pPr>
            <a:r>
              <a:rPr lang="en-US" dirty="0"/>
              <a:t>Affects gradients</a:t>
            </a:r>
          </a:p>
          <a:p>
            <a:pPr lvl="1">
              <a:lnSpc>
                <a:spcPct val="100000"/>
              </a:lnSpc>
              <a:buFont typeface="Wingdings" panose="05000000000000000000" pitchFamily="2" charset="2"/>
              <a:buChar char="§"/>
            </a:pPr>
            <a:r>
              <a:rPr lang="en-US" dirty="0"/>
              <a:t>Affects perceived </a:t>
            </a:r>
            <a:r>
              <a:rPr lang="en-US" dirty="0" smtClean="0"/>
              <a:t>detail</a:t>
            </a:r>
          </a:p>
          <a:p>
            <a:pPr lvl="1">
              <a:lnSpc>
                <a:spcPct val="100000"/>
              </a:lnSpc>
              <a:buFont typeface="Wingdings" panose="05000000000000000000" pitchFamily="2" charset="2"/>
              <a:buChar char="§"/>
            </a:pPr>
            <a:r>
              <a:rPr lang="en-US" dirty="0" smtClean="0"/>
              <a:t>Affects aliasing</a:t>
            </a:r>
            <a:endParaRPr lang="en-US" dirty="0" smtClean="0"/>
          </a:p>
          <a:p>
            <a:pPr>
              <a:lnSpc>
                <a:spcPct val="100000"/>
              </a:lnSpc>
              <a:buFont typeface="Wingdings" panose="05000000000000000000" pitchFamily="2" charset="2"/>
              <a:buChar char="§"/>
            </a:pPr>
            <a:r>
              <a:rPr lang="en-US" dirty="0" smtClean="0"/>
              <a:t>Don’t always get to choose!</a:t>
            </a:r>
          </a:p>
          <a:p>
            <a:pPr lvl="1">
              <a:lnSpc>
                <a:spcPct val="100000"/>
              </a:lnSpc>
              <a:buFont typeface="Wingdings" panose="05000000000000000000" pitchFamily="2" charset="2"/>
              <a:buChar char="§"/>
            </a:pPr>
            <a:r>
              <a:rPr lang="en-US" dirty="0" smtClean="0"/>
              <a:t>Displays</a:t>
            </a:r>
          </a:p>
          <a:p>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949021"/>
            <a:ext cx="3514725" cy="35147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7840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14450" y="210649"/>
            <a:ext cx="10515600" cy="689952"/>
          </a:xfrm>
        </p:spPr>
        <p:txBody>
          <a:bodyPr>
            <a:normAutofit/>
          </a:bodyPr>
          <a:lstStyle/>
          <a:p>
            <a:pPr algn="r"/>
            <a:r>
              <a:rPr lang="en-US" sz="3600" dirty="0" smtClean="0">
                <a:solidFill>
                  <a:schemeClr val="accent2"/>
                </a:solidFill>
              </a:rPr>
              <a:t>Reconstruction Filters - Box</a:t>
            </a:r>
            <a:endParaRPr lang="en-US" sz="3600" dirty="0">
              <a:solidFill>
                <a:schemeClr val="accent2"/>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48297"/>
            <a:ext cx="10448919" cy="4507992"/>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3588326" y="6124004"/>
            <a:ext cx="5015347" cy="369332"/>
          </a:xfrm>
          <a:prstGeom prst="rect">
            <a:avLst/>
          </a:prstGeom>
          <a:noFill/>
        </p:spPr>
        <p:txBody>
          <a:bodyPr wrap="square" rtlCol="0">
            <a:spAutoFit/>
          </a:bodyPr>
          <a:lstStyle/>
          <a:p>
            <a:r>
              <a:rPr lang="en-US" dirty="0" smtClean="0"/>
              <a:t>From </a:t>
            </a:r>
            <a:r>
              <a:rPr lang="en-US" i="1" dirty="0" smtClean="0"/>
              <a:t>Real-Time Rendering 3</a:t>
            </a:r>
            <a:r>
              <a:rPr lang="en-US" i="1" baseline="30000" dirty="0" smtClean="0"/>
              <a:t>rd</a:t>
            </a:r>
            <a:r>
              <a:rPr lang="en-US" i="1" dirty="0" smtClean="0"/>
              <a:t> Edition</a:t>
            </a:r>
            <a:endParaRPr lang="en-US" i="1" dirty="0"/>
          </a:p>
        </p:txBody>
      </p:sp>
    </p:spTree>
    <p:extLst>
      <p:ext uri="{BB962C8B-B14F-4D97-AF65-F5344CB8AC3E}">
        <p14:creationId xmlns:p14="http://schemas.microsoft.com/office/powerpoint/2010/main" val="1607838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1" y="1548298"/>
            <a:ext cx="10280904" cy="4489704"/>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76350" y="210649"/>
            <a:ext cx="10515600" cy="689952"/>
          </a:xfrm>
        </p:spPr>
        <p:txBody>
          <a:bodyPr>
            <a:normAutofit/>
          </a:bodyPr>
          <a:lstStyle/>
          <a:p>
            <a:pPr algn="r"/>
            <a:r>
              <a:rPr lang="en-US" sz="3600" dirty="0" smtClean="0">
                <a:solidFill>
                  <a:schemeClr val="accent2"/>
                </a:solidFill>
              </a:rPr>
              <a:t>Reconstruction Filters - Triangle</a:t>
            </a:r>
            <a:endParaRPr lang="en-US" sz="3600" dirty="0">
              <a:solidFill>
                <a:schemeClr val="accent2"/>
              </a:solidFill>
            </a:endParaRPr>
          </a:p>
        </p:txBody>
      </p:sp>
      <p:sp>
        <p:nvSpPr>
          <p:cNvPr id="5" name="TextBox 4"/>
          <p:cNvSpPr txBox="1"/>
          <p:nvPr/>
        </p:nvSpPr>
        <p:spPr>
          <a:xfrm>
            <a:off x="3588326" y="6124004"/>
            <a:ext cx="5015347" cy="369332"/>
          </a:xfrm>
          <a:prstGeom prst="rect">
            <a:avLst/>
          </a:prstGeom>
          <a:noFill/>
        </p:spPr>
        <p:txBody>
          <a:bodyPr wrap="square" rtlCol="0">
            <a:spAutoFit/>
          </a:bodyPr>
          <a:lstStyle/>
          <a:p>
            <a:r>
              <a:rPr lang="en-US" dirty="0" smtClean="0"/>
              <a:t>From </a:t>
            </a:r>
            <a:r>
              <a:rPr lang="en-US" i="1" dirty="0" smtClean="0"/>
              <a:t>Real-Time Rendering 3</a:t>
            </a:r>
            <a:r>
              <a:rPr lang="en-US" i="1" baseline="30000" dirty="0" smtClean="0"/>
              <a:t>rd</a:t>
            </a:r>
            <a:r>
              <a:rPr lang="en-US" i="1" dirty="0" smtClean="0"/>
              <a:t> Edition</a:t>
            </a:r>
            <a:endParaRPr lang="en-US" i="1" dirty="0"/>
          </a:p>
        </p:txBody>
      </p:sp>
    </p:spTree>
    <p:extLst>
      <p:ext uri="{BB962C8B-B14F-4D97-AF65-F5344CB8AC3E}">
        <p14:creationId xmlns:p14="http://schemas.microsoft.com/office/powerpoint/2010/main" val="847937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2" y="0"/>
            <a:ext cx="12192000" cy="111125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48298"/>
            <a:ext cx="10396037" cy="447332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33500" y="210649"/>
            <a:ext cx="10515600" cy="689952"/>
          </a:xfrm>
        </p:spPr>
        <p:txBody>
          <a:bodyPr>
            <a:normAutofit/>
          </a:bodyPr>
          <a:lstStyle/>
          <a:p>
            <a:pPr algn="r"/>
            <a:r>
              <a:rPr lang="en-US" sz="3600" dirty="0" smtClean="0">
                <a:solidFill>
                  <a:schemeClr val="accent2"/>
                </a:solidFill>
              </a:rPr>
              <a:t>Reconstruction Filters - </a:t>
            </a:r>
            <a:r>
              <a:rPr lang="en-US" sz="3600" dirty="0" err="1" smtClean="0">
                <a:solidFill>
                  <a:schemeClr val="accent2"/>
                </a:solidFill>
              </a:rPr>
              <a:t>Sinc</a:t>
            </a:r>
            <a:endParaRPr lang="en-US" sz="3600" dirty="0">
              <a:solidFill>
                <a:schemeClr val="accent2"/>
              </a:solidFill>
            </a:endParaRPr>
          </a:p>
        </p:txBody>
      </p:sp>
      <p:sp>
        <p:nvSpPr>
          <p:cNvPr id="6" name="TextBox 5"/>
          <p:cNvSpPr txBox="1"/>
          <p:nvPr/>
        </p:nvSpPr>
        <p:spPr>
          <a:xfrm>
            <a:off x="3588326" y="6124004"/>
            <a:ext cx="5015347" cy="369332"/>
          </a:xfrm>
          <a:prstGeom prst="rect">
            <a:avLst/>
          </a:prstGeom>
          <a:noFill/>
        </p:spPr>
        <p:txBody>
          <a:bodyPr wrap="square" rtlCol="0">
            <a:spAutoFit/>
          </a:bodyPr>
          <a:lstStyle/>
          <a:p>
            <a:r>
              <a:rPr lang="en-US" dirty="0" smtClean="0"/>
              <a:t>From </a:t>
            </a:r>
            <a:r>
              <a:rPr lang="en-US" i="1" dirty="0" smtClean="0"/>
              <a:t>Real-Time Rendering 3</a:t>
            </a:r>
            <a:r>
              <a:rPr lang="en-US" i="1" baseline="30000" dirty="0" smtClean="0"/>
              <a:t>rd</a:t>
            </a:r>
            <a:r>
              <a:rPr lang="en-US" i="1" dirty="0" smtClean="0"/>
              <a:t> Edition</a:t>
            </a:r>
            <a:endParaRPr lang="en-US" i="1" dirty="0"/>
          </a:p>
        </p:txBody>
      </p:sp>
    </p:spTree>
    <p:extLst>
      <p:ext uri="{BB962C8B-B14F-4D97-AF65-F5344CB8AC3E}">
        <p14:creationId xmlns:p14="http://schemas.microsoft.com/office/powerpoint/2010/main" val="3723931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4"/>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66825" y="210649"/>
            <a:ext cx="10515600" cy="689952"/>
          </a:xfrm>
        </p:spPr>
        <p:txBody>
          <a:bodyPr>
            <a:normAutofit/>
          </a:bodyPr>
          <a:lstStyle/>
          <a:p>
            <a:pPr algn="r"/>
            <a:r>
              <a:rPr lang="en-US" sz="3600" dirty="0" smtClean="0">
                <a:solidFill>
                  <a:schemeClr val="accent2"/>
                </a:solidFill>
              </a:rPr>
              <a:t>Sources of Aliasing</a:t>
            </a:r>
            <a:endParaRPr lang="en-US" sz="3600" dirty="0">
              <a:solidFill>
                <a:schemeClr val="accent2"/>
              </a:solidFill>
            </a:endParaRPr>
          </a:p>
        </p:txBody>
      </p:sp>
      <p:sp>
        <p:nvSpPr>
          <p:cNvPr id="6" name="Content Placeholder 2"/>
          <p:cNvSpPr>
            <a:spLocks noGrp="1"/>
          </p:cNvSpPr>
          <p:nvPr>
            <p:ph idx="1"/>
          </p:nvPr>
        </p:nvSpPr>
        <p:spPr>
          <a:xfrm>
            <a:off x="357606" y="1530715"/>
            <a:ext cx="7338594" cy="4351338"/>
          </a:xfrm>
        </p:spPr>
        <p:txBody>
          <a:bodyPr/>
          <a:lstStyle/>
          <a:p>
            <a:pPr>
              <a:lnSpc>
                <a:spcPct val="100000"/>
              </a:lnSpc>
              <a:buFont typeface="Wingdings" panose="05000000000000000000" pitchFamily="2" charset="2"/>
              <a:buChar char="§"/>
            </a:pPr>
            <a:r>
              <a:rPr lang="en-US" dirty="0" smtClean="0"/>
              <a:t>Rasterization</a:t>
            </a:r>
          </a:p>
          <a:p>
            <a:pPr>
              <a:lnSpc>
                <a:spcPct val="100000"/>
              </a:lnSpc>
              <a:buFont typeface="Wingdings" panose="05000000000000000000" pitchFamily="2" charset="2"/>
              <a:buChar char="§"/>
            </a:pPr>
            <a:r>
              <a:rPr lang="en-US" dirty="0" smtClean="0"/>
              <a:t>Specular</a:t>
            </a:r>
          </a:p>
          <a:p>
            <a:pPr>
              <a:lnSpc>
                <a:spcPct val="100000"/>
              </a:lnSpc>
              <a:buFont typeface="Wingdings" panose="05000000000000000000" pitchFamily="2" charset="2"/>
              <a:buChar char="§"/>
            </a:pPr>
            <a:r>
              <a:rPr lang="en-US" dirty="0" smtClean="0"/>
              <a:t>Shadows</a:t>
            </a:r>
          </a:p>
          <a:p>
            <a:pPr>
              <a:lnSpc>
                <a:spcPct val="100000"/>
              </a:lnSpc>
              <a:buFont typeface="Wingdings" panose="05000000000000000000" pitchFamily="2" charset="2"/>
              <a:buChar char="§"/>
            </a:pPr>
            <a:r>
              <a:rPr lang="en-US" dirty="0" smtClean="0"/>
              <a:t>Textures</a:t>
            </a:r>
          </a:p>
          <a:p>
            <a:pPr>
              <a:lnSpc>
                <a:spcPct val="100000"/>
              </a:lnSpc>
              <a:buFont typeface="Wingdings" panose="05000000000000000000" pitchFamily="2" charset="2"/>
              <a:buChar char="§"/>
            </a:pPr>
            <a:r>
              <a:rPr lang="en-US" dirty="0" smtClean="0"/>
              <a:t>SSAO</a:t>
            </a:r>
          </a:p>
          <a:p>
            <a:pPr>
              <a:lnSpc>
                <a:spcPct val="100000"/>
              </a:lnSpc>
              <a:buFont typeface="Wingdings" panose="05000000000000000000" pitchFamily="2" charset="2"/>
              <a:buChar char="§"/>
            </a:pPr>
            <a:r>
              <a:rPr lang="en-US" dirty="0" smtClean="0"/>
              <a:t>Post-FX</a:t>
            </a:r>
          </a:p>
          <a:p>
            <a:pPr>
              <a:lnSpc>
                <a:spcPct val="100000"/>
              </a:lnSpc>
              <a:buFont typeface="Wingdings" panose="05000000000000000000" pitchFamily="2" charset="2"/>
              <a:buChar char="§"/>
            </a:pPr>
            <a:r>
              <a:rPr lang="en-US" dirty="0" smtClean="0"/>
              <a:t>Do you sample something?</a:t>
            </a:r>
          </a:p>
          <a:p>
            <a:pPr lvl="1">
              <a:lnSpc>
                <a:spcPct val="100000"/>
              </a:lnSpc>
              <a:buFont typeface="Wingdings" panose="05000000000000000000" pitchFamily="2" charset="2"/>
              <a:buChar char="§"/>
            </a:pPr>
            <a:r>
              <a:rPr lang="en-US" dirty="0" smtClean="0"/>
              <a:t>You’re probably aliasing</a:t>
            </a:r>
            <a:endParaRPr lang="en-US" dirty="0"/>
          </a:p>
          <a:p>
            <a:endParaRPr lang="en-US" dirty="0" smtClean="0"/>
          </a:p>
        </p:txBody>
      </p:sp>
      <p:sp>
        <p:nvSpPr>
          <p:cNvPr id="3" name="Rectangle 2"/>
          <p:cNvSpPr/>
          <p:nvPr/>
        </p:nvSpPr>
        <p:spPr>
          <a:xfrm>
            <a:off x="648677" y="1568815"/>
            <a:ext cx="2427898" cy="1002935"/>
          </a:xfrm>
          <a:prstGeom prst="rect">
            <a:avLst/>
          </a:prstGeom>
          <a:noFill/>
          <a:ln w="38100">
            <a:solidFill>
              <a:srgbClr val="FF0000"/>
            </a:solid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5400000">
            <a:off x="3668558" y="1335747"/>
            <a:ext cx="535621" cy="1450019"/>
          </a:xfrm>
          <a:prstGeom prst="downArrow">
            <a:avLst/>
          </a:prstGeom>
          <a:solidFill>
            <a:srgbClr val="FF0000"/>
          </a:solidFill>
          <a:ln cap="flat">
            <a:solidFill>
              <a:srgbClr val="FF0000"/>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469" y="1416415"/>
            <a:ext cx="4012284" cy="250767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5" y="2472079"/>
            <a:ext cx="3657600" cy="20574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4611" y="3706384"/>
            <a:ext cx="3651860" cy="22669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98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2"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66825" y="210649"/>
            <a:ext cx="10515600" cy="689952"/>
          </a:xfrm>
        </p:spPr>
        <p:txBody>
          <a:bodyPr>
            <a:normAutofit/>
          </a:bodyPr>
          <a:lstStyle/>
          <a:p>
            <a:pPr algn="r"/>
            <a:r>
              <a:rPr lang="en-US" sz="3600" dirty="0" smtClean="0">
                <a:solidFill>
                  <a:schemeClr val="accent2"/>
                </a:solidFill>
              </a:rPr>
              <a:t>Geometric Aliasing</a:t>
            </a:r>
            <a:endParaRPr lang="en-US" sz="3600" dirty="0">
              <a:solidFill>
                <a:schemeClr val="accent2"/>
              </a:solidFill>
            </a:endParaRPr>
          </a:p>
        </p:txBody>
      </p:sp>
      <p:sp>
        <p:nvSpPr>
          <p:cNvPr id="6" name="Content Placeholder 2"/>
          <p:cNvSpPr>
            <a:spLocks noGrp="1"/>
          </p:cNvSpPr>
          <p:nvPr>
            <p:ph idx="1"/>
          </p:nvPr>
        </p:nvSpPr>
        <p:spPr>
          <a:xfrm>
            <a:off x="357606" y="1406890"/>
            <a:ext cx="7338594" cy="4841510"/>
          </a:xfrm>
        </p:spPr>
        <p:txBody>
          <a:bodyPr>
            <a:normAutofit/>
          </a:bodyPr>
          <a:lstStyle/>
          <a:p>
            <a:pPr>
              <a:lnSpc>
                <a:spcPct val="100000"/>
              </a:lnSpc>
              <a:buFont typeface="Wingdings" panose="05000000000000000000" pitchFamily="2" charset="2"/>
              <a:buChar char="§"/>
            </a:pPr>
            <a:r>
              <a:rPr lang="en-US" dirty="0" smtClean="0"/>
              <a:t>Geometry </a:t>
            </a:r>
            <a:r>
              <a:rPr lang="en-US" dirty="0" err="1" smtClean="0"/>
              <a:t>undersampled</a:t>
            </a:r>
            <a:r>
              <a:rPr lang="en-US" dirty="0" smtClean="0"/>
              <a:t> by rasterizer</a:t>
            </a:r>
          </a:p>
          <a:p>
            <a:pPr lvl="1">
              <a:lnSpc>
                <a:spcPct val="100000"/>
              </a:lnSpc>
              <a:buFont typeface="Wingdings" panose="05000000000000000000" pitchFamily="2" charset="2"/>
              <a:buChar char="§"/>
            </a:pPr>
            <a:r>
              <a:rPr lang="en-US" dirty="0" smtClean="0"/>
              <a:t>Often very high-frequency</a:t>
            </a:r>
          </a:p>
          <a:p>
            <a:pPr lvl="1">
              <a:lnSpc>
                <a:spcPct val="100000"/>
              </a:lnSpc>
              <a:buFont typeface="Wingdings" panose="05000000000000000000" pitchFamily="2" charset="2"/>
              <a:buChar char="§"/>
            </a:pPr>
            <a:r>
              <a:rPr lang="en-US" dirty="0" smtClean="0"/>
              <a:t>Can’t </a:t>
            </a:r>
            <a:r>
              <a:rPr lang="en-US" dirty="0" err="1" smtClean="0"/>
              <a:t>prefilter</a:t>
            </a:r>
            <a:r>
              <a:rPr lang="en-US" dirty="0" smtClean="0"/>
              <a:t> triangles</a:t>
            </a:r>
          </a:p>
          <a:p>
            <a:pPr>
              <a:lnSpc>
                <a:spcPct val="100000"/>
              </a:lnSpc>
              <a:buFont typeface="Wingdings" panose="05000000000000000000" pitchFamily="2" charset="2"/>
              <a:buChar char="§"/>
            </a:pPr>
            <a:r>
              <a:rPr lang="en-US" dirty="0" smtClean="0"/>
              <a:t>Rasterizer is a step function</a:t>
            </a:r>
          </a:p>
          <a:p>
            <a:pPr lvl="1">
              <a:lnSpc>
                <a:spcPct val="100000"/>
              </a:lnSpc>
              <a:buFont typeface="Wingdings" panose="05000000000000000000" pitchFamily="2" charset="2"/>
              <a:buChar char="§"/>
            </a:pPr>
            <a:r>
              <a:rPr lang="en-US" dirty="0" smtClean="0"/>
              <a:t>Binary – on/off</a:t>
            </a:r>
          </a:p>
          <a:p>
            <a:pPr lvl="1">
              <a:lnSpc>
                <a:spcPct val="100000"/>
              </a:lnSpc>
              <a:buFont typeface="Wingdings" panose="05000000000000000000" pitchFamily="2" charset="2"/>
              <a:buChar char="§"/>
            </a:pPr>
            <a:r>
              <a:rPr lang="en-US" dirty="0" smtClean="0"/>
              <a:t>Ugly stair-step patterns</a:t>
            </a:r>
          </a:p>
          <a:p>
            <a:pPr>
              <a:lnSpc>
                <a:spcPct val="100000"/>
              </a:lnSpc>
              <a:buFont typeface="Wingdings" panose="05000000000000000000" pitchFamily="2" charset="2"/>
              <a:buChar char="§"/>
            </a:pPr>
            <a:r>
              <a:rPr lang="en-US" dirty="0" smtClean="0"/>
              <a:t>Temporal artifacts as camera moves</a:t>
            </a:r>
          </a:p>
          <a:p>
            <a:pPr lvl="1">
              <a:lnSpc>
                <a:spcPct val="100000"/>
              </a:lnSpc>
              <a:buFont typeface="Wingdings" panose="05000000000000000000" pitchFamily="2" charset="2"/>
              <a:buChar char="§"/>
            </a:pPr>
            <a:r>
              <a:rPr lang="en-US" dirty="0" smtClean="0"/>
              <a:t>Changing coverage = Flicker!</a:t>
            </a:r>
          </a:p>
          <a:p>
            <a:pPr>
              <a:lnSpc>
                <a:spcPct val="100000"/>
              </a:lnSpc>
              <a:buFont typeface="Wingdings" panose="05000000000000000000" pitchFamily="2" charset="2"/>
              <a:buChar char="§"/>
            </a:pPr>
            <a:r>
              <a:rPr lang="en-US" dirty="0" smtClean="0"/>
              <a:t>Can oversample with MSAA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074" y="2457956"/>
            <a:ext cx="4032985" cy="26886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953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2"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66825" y="210649"/>
            <a:ext cx="10515600" cy="689952"/>
          </a:xfrm>
        </p:spPr>
        <p:txBody>
          <a:bodyPr>
            <a:normAutofit/>
          </a:bodyPr>
          <a:lstStyle/>
          <a:p>
            <a:pPr algn="r"/>
            <a:r>
              <a:rPr lang="en-US" sz="3600" dirty="0" smtClean="0">
                <a:solidFill>
                  <a:schemeClr val="accent2"/>
                </a:solidFill>
              </a:rPr>
              <a:t>Specular Aliasing</a:t>
            </a:r>
            <a:endParaRPr lang="en-US" sz="3600" dirty="0">
              <a:solidFill>
                <a:schemeClr val="accent2"/>
              </a:solidFill>
            </a:endParaRPr>
          </a:p>
        </p:txBody>
      </p:sp>
      <p:sp>
        <p:nvSpPr>
          <p:cNvPr id="6" name="Content Placeholder 2"/>
          <p:cNvSpPr>
            <a:spLocks noGrp="1"/>
          </p:cNvSpPr>
          <p:nvPr>
            <p:ph idx="1"/>
          </p:nvPr>
        </p:nvSpPr>
        <p:spPr>
          <a:xfrm>
            <a:off x="357606" y="1406890"/>
            <a:ext cx="7338594" cy="4841510"/>
          </a:xfrm>
        </p:spPr>
        <p:txBody>
          <a:bodyPr>
            <a:normAutofit/>
          </a:bodyPr>
          <a:lstStyle/>
          <a:p>
            <a:pPr>
              <a:lnSpc>
                <a:spcPct val="100000"/>
              </a:lnSpc>
              <a:buFont typeface="Wingdings" panose="05000000000000000000" pitchFamily="2" charset="2"/>
              <a:buChar char="§"/>
            </a:pPr>
            <a:r>
              <a:rPr lang="en-US" dirty="0" smtClean="0"/>
              <a:t>Low-roughness = very high frequency</a:t>
            </a:r>
          </a:p>
          <a:p>
            <a:pPr lvl="1">
              <a:lnSpc>
                <a:spcPct val="100000"/>
              </a:lnSpc>
              <a:buFont typeface="Wingdings" panose="05000000000000000000" pitchFamily="2" charset="2"/>
              <a:buChar char="§"/>
            </a:pPr>
            <a:r>
              <a:rPr lang="en-US" dirty="0" smtClean="0"/>
              <a:t>Moving sample points will flicker</a:t>
            </a:r>
          </a:p>
          <a:p>
            <a:pPr>
              <a:lnSpc>
                <a:spcPct val="100000"/>
              </a:lnSpc>
              <a:buFont typeface="Wingdings" panose="05000000000000000000" pitchFamily="2" charset="2"/>
              <a:buChar char="§"/>
            </a:pPr>
            <a:r>
              <a:rPr lang="en-US" dirty="0" smtClean="0"/>
              <a:t>Made worse by </a:t>
            </a:r>
            <a:r>
              <a:rPr lang="en-US" dirty="0" err="1" smtClean="0"/>
              <a:t>undersampled</a:t>
            </a:r>
            <a:r>
              <a:rPr lang="en-US" dirty="0" smtClean="0"/>
              <a:t> geometry + normal maps</a:t>
            </a:r>
          </a:p>
          <a:p>
            <a:pPr>
              <a:lnSpc>
                <a:spcPct val="100000"/>
              </a:lnSpc>
              <a:buFont typeface="Wingdings" panose="05000000000000000000" pitchFamily="2" charset="2"/>
              <a:buChar char="§"/>
            </a:pPr>
            <a:r>
              <a:rPr lang="en-US" dirty="0" smtClean="0"/>
              <a:t>Can be </a:t>
            </a:r>
            <a:r>
              <a:rPr lang="en-US" dirty="0" err="1" smtClean="0"/>
              <a:t>prefiltered</a:t>
            </a:r>
            <a:endParaRPr lang="en-US" dirty="0" smtClean="0"/>
          </a:p>
          <a:p>
            <a:pPr lvl="1">
              <a:lnSpc>
                <a:spcPct val="100000"/>
              </a:lnSpc>
              <a:buFont typeface="Wingdings" panose="05000000000000000000" pitchFamily="2" charset="2"/>
              <a:buChar char="§"/>
            </a:pPr>
            <a:r>
              <a:rPr lang="en-US" dirty="0" smtClean="0"/>
              <a:t>See </a:t>
            </a:r>
            <a:r>
              <a:rPr lang="en-US" dirty="0" smtClean="0"/>
              <a:t>LEAN/CLEAN/</a:t>
            </a:r>
            <a:r>
              <a:rPr lang="en-US" dirty="0" err="1" smtClean="0"/>
              <a:t>Toksvig</a:t>
            </a:r>
            <a:r>
              <a:rPr lang="en-US" dirty="0" smtClean="0"/>
              <a:t> [Hill12]</a:t>
            </a:r>
            <a:endParaRPr lang="en-US" dirty="0" smtClean="0"/>
          </a:p>
          <a:p>
            <a:pPr lvl="1">
              <a:lnSpc>
                <a:spcPct val="100000"/>
              </a:lnSpc>
              <a:buFont typeface="Wingdings" panose="05000000000000000000" pitchFamily="2" charset="2"/>
              <a:buChar char="§"/>
            </a:pPr>
            <a:r>
              <a:rPr lang="en-US" dirty="0" smtClean="0"/>
              <a:t>Difficult to account for all sources of normal variation</a:t>
            </a:r>
          </a:p>
          <a:p>
            <a:pPr lvl="1">
              <a:lnSpc>
                <a:spcPct val="100000"/>
              </a:lnSpc>
              <a:buFont typeface="Wingdings" panose="05000000000000000000" pitchFamily="2" charset="2"/>
              <a:buChar char="§"/>
            </a:pPr>
            <a:r>
              <a:rPr lang="en-US" dirty="0" smtClean="0"/>
              <a:t>You should definitely do this!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665" y="1880465"/>
            <a:ext cx="3573319" cy="35733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658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63181" y="210649"/>
            <a:ext cx="10515600" cy="689952"/>
          </a:xfrm>
        </p:spPr>
        <p:txBody>
          <a:bodyPr>
            <a:normAutofit/>
          </a:bodyPr>
          <a:lstStyle/>
          <a:p>
            <a:pPr algn="r"/>
            <a:r>
              <a:rPr lang="en-US" sz="3600" dirty="0">
                <a:solidFill>
                  <a:schemeClr val="accent2"/>
                </a:solidFill>
              </a:rPr>
              <a:t>Antialiasing in </a:t>
            </a:r>
            <a:r>
              <a:rPr lang="en-US" sz="3600" dirty="0" smtClean="0">
                <a:solidFill>
                  <a:schemeClr val="accent2"/>
                </a:solidFill>
              </a:rPr>
              <a:t>The Order</a:t>
            </a:r>
            <a:endParaRPr lang="en-US" sz="3600" dirty="0">
              <a:solidFill>
                <a:schemeClr val="accent2"/>
              </a:solidFill>
            </a:endParaRPr>
          </a:p>
        </p:txBody>
      </p:sp>
      <p:sp>
        <p:nvSpPr>
          <p:cNvPr id="6" name="Content Placeholder 2"/>
          <p:cNvSpPr>
            <a:spLocks noGrp="1"/>
          </p:cNvSpPr>
          <p:nvPr>
            <p:ph idx="1"/>
          </p:nvPr>
        </p:nvSpPr>
        <p:spPr>
          <a:xfrm>
            <a:off x="357606" y="1530715"/>
            <a:ext cx="7338594" cy="4557470"/>
          </a:xfrm>
        </p:spPr>
        <p:txBody>
          <a:bodyPr/>
          <a:lstStyle/>
          <a:p>
            <a:pPr>
              <a:lnSpc>
                <a:spcPct val="100000"/>
              </a:lnSpc>
              <a:buFont typeface="Wingdings" panose="05000000000000000000" pitchFamily="2" charset="2"/>
              <a:buChar char="§"/>
            </a:pPr>
            <a:r>
              <a:rPr lang="en-US" dirty="0" smtClean="0"/>
              <a:t>EQAA</a:t>
            </a:r>
          </a:p>
          <a:p>
            <a:pPr lvl="1">
              <a:lnSpc>
                <a:spcPct val="100000"/>
              </a:lnSpc>
              <a:buFont typeface="Wingdings" panose="05000000000000000000" pitchFamily="2" charset="2"/>
              <a:buChar char="§"/>
            </a:pPr>
            <a:r>
              <a:rPr lang="en-US" dirty="0" smtClean="0"/>
              <a:t>2x fragments, 4x coverage</a:t>
            </a:r>
          </a:p>
          <a:p>
            <a:pPr lvl="1">
              <a:lnSpc>
                <a:spcPct val="100000"/>
              </a:lnSpc>
              <a:buFont typeface="Wingdings" panose="05000000000000000000" pitchFamily="2" charset="2"/>
              <a:buChar char="§"/>
            </a:pPr>
            <a:r>
              <a:rPr lang="en-US" dirty="0" smtClean="0"/>
              <a:t>Quality vs. performance/memory</a:t>
            </a:r>
          </a:p>
          <a:p>
            <a:pPr>
              <a:lnSpc>
                <a:spcPct val="100000"/>
              </a:lnSpc>
              <a:buFont typeface="Wingdings" panose="05000000000000000000" pitchFamily="2" charset="2"/>
              <a:buChar char="§"/>
            </a:pPr>
            <a:r>
              <a:rPr lang="en-US" dirty="0" smtClean="0"/>
              <a:t>Custom resolve</a:t>
            </a:r>
          </a:p>
          <a:p>
            <a:pPr lvl="1">
              <a:lnSpc>
                <a:spcPct val="100000"/>
              </a:lnSpc>
              <a:buFont typeface="Wingdings" panose="05000000000000000000" pitchFamily="2" charset="2"/>
              <a:buChar char="§"/>
            </a:pPr>
            <a:r>
              <a:rPr lang="en-US" dirty="0" smtClean="0"/>
              <a:t>Higher-order filtering</a:t>
            </a:r>
          </a:p>
          <a:p>
            <a:pPr lvl="1">
              <a:lnSpc>
                <a:spcPct val="100000"/>
              </a:lnSpc>
              <a:buFont typeface="Wingdings" panose="05000000000000000000" pitchFamily="2" charset="2"/>
              <a:buChar char="§"/>
            </a:pPr>
            <a:r>
              <a:rPr lang="en-US" dirty="0" smtClean="0"/>
              <a:t>Trade some detail for stability</a:t>
            </a:r>
          </a:p>
          <a:p>
            <a:pPr>
              <a:lnSpc>
                <a:spcPct val="100000"/>
              </a:lnSpc>
              <a:buFont typeface="Wingdings" panose="05000000000000000000" pitchFamily="2" charset="2"/>
              <a:buChar char="§"/>
            </a:pPr>
            <a:r>
              <a:rPr lang="en-US" dirty="0" smtClean="0"/>
              <a:t>Temporal AA</a:t>
            </a:r>
          </a:p>
          <a:p>
            <a:pPr lvl="1">
              <a:lnSpc>
                <a:spcPct val="100000"/>
              </a:lnSpc>
              <a:buFont typeface="Wingdings" panose="05000000000000000000" pitchFamily="2" charset="2"/>
              <a:buChar char="§"/>
            </a:pPr>
            <a:r>
              <a:rPr lang="en-US" dirty="0" smtClean="0"/>
              <a:t>Further reduce flickering</a:t>
            </a:r>
          </a:p>
          <a:p>
            <a:pPr lvl="1">
              <a:lnSpc>
                <a:spcPct val="100000"/>
              </a:lnSpc>
              <a:buFont typeface="Wingdings" panose="05000000000000000000" pitchFamily="2" charset="2"/>
              <a:buChar char="§"/>
            </a:pPr>
            <a:r>
              <a:rPr lang="en-US" dirty="0" smtClean="0"/>
              <a:t>Integrate with MSAA resolve</a:t>
            </a:r>
          </a:p>
        </p:txBody>
      </p:sp>
      <p:pic>
        <p:nvPicPr>
          <p:cNvPr id="3" name="Picture 2"/>
          <p:cNvPicPr>
            <a:picLocks noChangeAspect="1"/>
          </p:cNvPicPr>
          <p:nvPr/>
        </p:nvPicPr>
        <p:blipFill>
          <a:blip r:embed="rId4"/>
          <a:stretch>
            <a:fillRect/>
          </a:stretch>
        </p:blipFill>
        <p:spPr>
          <a:xfrm>
            <a:off x="7019368" y="1609724"/>
            <a:ext cx="4764163" cy="43924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385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62075" y="210649"/>
            <a:ext cx="10515600" cy="689952"/>
          </a:xfrm>
        </p:spPr>
        <p:txBody>
          <a:bodyPr>
            <a:normAutofit/>
          </a:bodyPr>
          <a:lstStyle/>
          <a:p>
            <a:pPr algn="r"/>
            <a:r>
              <a:rPr lang="en-US" sz="3600" dirty="0" smtClean="0">
                <a:solidFill>
                  <a:schemeClr val="accent2"/>
                </a:solidFill>
              </a:rPr>
              <a:t>MSAA for Intermediate Passes</a:t>
            </a:r>
            <a:endParaRPr lang="en-US" sz="3600" dirty="0">
              <a:solidFill>
                <a:schemeClr val="accent2"/>
              </a:solidFill>
            </a:endParaRPr>
          </a:p>
        </p:txBody>
      </p:sp>
      <p:sp>
        <p:nvSpPr>
          <p:cNvPr id="6" name="Content Placeholder 2"/>
          <p:cNvSpPr>
            <a:spLocks noGrp="1"/>
          </p:cNvSpPr>
          <p:nvPr>
            <p:ph idx="1"/>
          </p:nvPr>
        </p:nvSpPr>
        <p:spPr>
          <a:xfrm>
            <a:off x="329031" y="1825990"/>
            <a:ext cx="8362582" cy="4557470"/>
          </a:xfrm>
        </p:spPr>
        <p:txBody>
          <a:bodyPr/>
          <a:lstStyle/>
          <a:p>
            <a:pPr>
              <a:lnSpc>
                <a:spcPct val="100000"/>
              </a:lnSpc>
              <a:buFont typeface="Wingdings" panose="05000000000000000000" pitchFamily="2" charset="2"/>
              <a:buChar char="§"/>
            </a:pPr>
            <a:r>
              <a:rPr lang="en-US" dirty="0" smtClean="0"/>
              <a:t>Deferred Decals</a:t>
            </a:r>
          </a:p>
          <a:p>
            <a:pPr lvl="1">
              <a:lnSpc>
                <a:spcPct val="100000"/>
              </a:lnSpc>
              <a:buFont typeface="Wingdings" panose="05000000000000000000" pitchFamily="2" charset="2"/>
              <a:buChar char="§"/>
            </a:pPr>
            <a:r>
              <a:rPr lang="en-US" dirty="0" smtClean="0"/>
              <a:t>Accumulate to non-MSAA RT</a:t>
            </a:r>
          </a:p>
          <a:p>
            <a:pPr>
              <a:lnSpc>
                <a:spcPct val="100000"/>
              </a:lnSpc>
              <a:buFont typeface="Wingdings" panose="05000000000000000000" pitchFamily="2" charset="2"/>
              <a:buChar char="§"/>
            </a:pPr>
            <a:r>
              <a:rPr lang="en-US" dirty="0" smtClean="0"/>
              <a:t>Low-res </a:t>
            </a:r>
            <a:r>
              <a:rPr lang="en-US" dirty="0" err="1" smtClean="0"/>
              <a:t>transparents</a:t>
            </a:r>
            <a:r>
              <a:rPr lang="en-US" dirty="0" smtClean="0"/>
              <a:t> and AO</a:t>
            </a:r>
          </a:p>
          <a:p>
            <a:pPr lvl="1">
              <a:lnSpc>
                <a:spcPct val="100000"/>
              </a:lnSpc>
              <a:buFont typeface="Wingdings" panose="05000000000000000000" pitchFamily="2" charset="2"/>
              <a:buChar char="§"/>
            </a:pPr>
            <a:r>
              <a:rPr lang="en-US" dirty="0" smtClean="0"/>
              <a:t>Upscale per depth subsample, composite once</a:t>
            </a:r>
          </a:p>
          <a:p>
            <a:pPr>
              <a:lnSpc>
                <a:spcPct val="100000"/>
              </a:lnSpc>
              <a:buFont typeface="Wingdings" panose="05000000000000000000" pitchFamily="2" charset="2"/>
              <a:buChar char="§"/>
            </a:pPr>
            <a:r>
              <a:rPr lang="en-US" dirty="0" smtClean="0"/>
              <a:t>Alpha test</a:t>
            </a:r>
          </a:p>
          <a:p>
            <a:pPr lvl="1">
              <a:lnSpc>
                <a:spcPct val="100000"/>
              </a:lnSpc>
              <a:buFont typeface="Wingdings" panose="05000000000000000000" pitchFamily="2" charset="2"/>
              <a:buChar char="§"/>
            </a:pPr>
            <a:r>
              <a:rPr lang="en-US" dirty="0" smtClean="0"/>
              <a:t>Test per depth subsample, or use A2C</a:t>
            </a:r>
          </a:p>
          <a:p>
            <a:pPr>
              <a:lnSpc>
                <a:spcPct val="100000"/>
              </a:lnSpc>
              <a:buFont typeface="Wingdings" panose="05000000000000000000" pitchFamily="2" charset="2"/>
              <a:buChar char="§"/>
            </a:pPr>
            <a:r>
              <a:rPr lang="en-US" dirty="0" smtClean="0"/>
              <a:t>Depth of field</a:t>
            </a:r>
          </a:p>
          <a:p>
            <a:pPr lvl="1">
              <a:lnSpc>
                <a:spcPct val="100000"/>
              </a:lnSpc>
              <a:buFont typeface="Wingdings" panose="05000000000000000000" pitchFamily="2" charset="2"/>
              <a:buChar char="§"/>
            </a:pPr>
            <a:r>
              <a:rPr lang="en-US" dirty="0" smtClean="0"/>
              <a:t>Use smallest </a:t>
            </a:r>
            <a:r>
              <a:rPr lang="en-US" dirty="0" err="1" smtClean="0"/>
              <a:t>CoC</a:t>
            </a:r>
            <a:r>
              <a:rPr lang="en-US" dirty="0" smtClean="0"/>
              <a:t> from all subsamples</a:t>
            </a:r>
          </a:p>
          <a:p>
            <a:endParaRPr lang="en-US" dirty="0" smtClean="0"/>
          </a:p>
          <a:p>
            <a:pPr lvl="1"/>
            <a:endParaRPr lang="en-US" dirty="0" smtClean="0"/>
          </a:p>
        </p:txBody>
      </p:sp>
    </p:spTree>
    <p:extLst>
      <p:ext uri="{BB962C8B-B14F-4D97-AF65-F5344CB8AC3E}">
        <p14:creationId xmlns:p14="http://schemas.microsoft.com/office/powerpoint/2010/main" val="3261136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42469" y="205092"/>
            <a:ext cx="10515600" cy="689952"/>
          </a:xfrm>
        </p:spPr>
        <p:txBody>
          <a:bodyPr>
            <a:normAutofit/>
          </a:bodyPr>
          <a:lstStyle/>
          <a:p>
            <a:pPr algn="r"/>
            <a:r>
              <a:rPr lang="en-US" sz="3600" dirty="0" smtClean="0">
                <a:solidFill>
                  <a:schemeClr val="accent2"/>
                </a:solidFill>
              </a:rPr>
              <a:t>Overview</a:t>
            </a:r>
            <a:endParaRPr lang="en-US" sz="3600" dirty="0">
              <a:solidFill>
                <a:schemeClr val="accent2"/>
              </a:solidFill>
            </a:endParaRPr>
          </a:p>
        </p:txBody>
      </p:sp>
      <p:sp>
        <p:nvSpPr>
          <p:cNvPr id="3" name="Content Placeholder 2"/>
          <p:cNvSpPr>
            <a:spLocks noGrp="1"/>
          </p:cNvSpPr>
          <p:nvPr>
            <p:ph idx="1"/>
          </p:nvPr>
        </p:nvSpPr>
        <p:spPr>
          <a:xfrm>
            <a:off x="329031" y="1368789"/>
            <a:ext cx="5397514" cy="4542483"/>
          </a:xfrm>
        </p:spPr>
        <p:txBody>
          <a:bodyPr>
            <a:normAutofit/>
          </a:bodyPr>
          <a:lstStyle/>
          <a:p>
            <a:endParaRPr lang="en-US" sz="3600" dirty="0" smtClean="0"/>
          </a:p>
          <a:p>
            <a:pPr>
              <a:lnSpc>
                <a:spcPct val="100000"/>
              </a:lnSpc>
              <a:buFont typeface="Wingdings" panose="05000000000000000000" pitchFamily="2" charset="2"/>
              <a:buChar char="§"/>
            </a:pPr>
            <a:r>
              <a:rPr lang="en-US" dirty="0" smtClean="0"/>
              <a:t>Shipped February 2015</a:t>
            </a:r>
          </a:p>
          <a:p>
            <a:pPr>
              <a:lnSpc>
                <a:spcPct val="100000"/>
              </a:lnSpc>
              <a:buFont typeface="Wingdings" panose="05000000000000000000" pitchFamily="2" charset="2"/>
              <a:buChar char="§"/>
            </a:pPr>
            <a:r>
              <a:rPr lang="en-US" dirty="0" smtClean="0"/>
              <a:t>Alternate history 1886</a:t>
            </a:r>
          </a:p>
          <a:p>
            <a:pPr>
              <a:lnSpc>
                <a:spcPct val="100000"/>
              </a:lnSpc>
              <a:buFont typeface="Wingdings" panose="05000000000000000000" pitchFamily="2" charset="2"/>
              <a:buChar char="§"/>
            </a:pPr>
            <a:r>
              <a:rPr lang="en-US" dirty="0" smtClean="0"/>
              <a:t>New engine</a:t>
            </a:r>
          </a:p>
          <a:p>
            <a:pPr>
              <a:lnSpc>
                <a:spcPct val="100000"/>
              </a:lnSpc>
              <a:buFont typeface="Wingdings" panose="05000000000000000000" pitchFamily="2" charset="2"/>
              <a:buChar char="§"/>
            </a:pPr>
            <a:r>
              <a:rPr lang="en-US" dirty="0" smtClean="0"/>
              <a:t>Tech focus points:</a:t>
            </a:r>
          </a:p>
          <a:p>
            <a:pPr lvl="1">
              <a:lnSpc>
                <a:spcPct val="100000"/>
              </a:lnSpc>
              <a:buFont typeface="Wingdings" panose="05000000000000000000" pitchFamily="2" charset="2"/>
              <a:buChar char="§"/>
            </a:pPr>
            <a:r>
              <a:rPr lang="en-US" dirty="0" smtClean="0"/>
              <a:t>Materials and shading</a:t>
            </a:r>
          </a:p>
          <a:p>
            <a:pPr lvl="1">
              <a:lnSpc>
                <a:spcPct val="100000"/>
              </a:lnSpc>
              <a:buFont typeface="Wingdings" panose="05000000000000000000" pitchFamily="2" charset="2"/>
              <a:buChar char="§"/>
            </a:pPr>
            <a:r>
              <a:rPr lang="en-US" dirty="0" smtClean="0"/>
              <a:t>Characters (and </a:t>
            </a:r>
            <a:r>
              <a:rPr lang="en-US" dirty="0" err="1" smtClean="0"/>
              <a:t>lycans</a:t>
            </a:r>
            <a:r>
              <a:rPr lang="en-US" dirty="0" smtClean="0"/>
              <a:t>!)</a:t>
            </a:r>
          </a:p>
          <a:p>
            <a:pPr lvl="1">
              <a:lnSpc>
                <a:spcPct val="100000"/>
              </a:lnSpc>
              <a:buFont typeface="Wingdings" panose="05000000000000000000" pitchFamily="2" charset="2"/>
              <a:buChar char="§"/>
            </a:pPr>
            <a:r>
              <a:rPr lang="en-US" dirty="0" smtClean="0"/>
              <a:t>Image quality and stability</a:t>
            </a:r>
          </a:p>
          <a:p>
            <a:pPr lvl="1"/>
            <a:endParaRPr lang="en-US" dirty="0" smtClean="0"/>
          </a:p>
          <a:p>
            <a:pPr lvl="1"/>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356" y="1736907"/>
            <a:ext cx="5942713" cy="36542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419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43025" y="210649"/>
            <a:ext cx="10515600" cy="689952"/>
          </a:xfrm>
        </p:spPr>
        <p:txBody>
          <a:bodyPr>
            <a:normAutofit/>
          </a:bodyPr>
          <a:lstStyle/>
          <a:p>
            <a:pPr algn="r"/>
            <a:r>
              <a:rPr lang="en-US" sz="3600" dirty="0" smtClean="0">
                <a:solidFill>
                  <a:schemeClr val="accent2"/>
                </a:solidFill>
              </a:rPr>
              <a:t>Depth of Field with MSAA</a:t>
            </a:r>
            <a:endParaRPr lang="en-US" sz="3600" dirty="0">
              <a:solidFill>
                <a:schemeClr val="accent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453" y="1244475"/>
            <a:ext cx="8335530" cy="5279702"/>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5823172" y="3321630"/>
            <a:ext cx="442123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err="1" smtClean="0">
                <a:solidFill>
                  <a:srgbClr val="FF3F3F"/>
                </a:solidFill>
              </a:rPr>
              <a:t>CoC</a:t>
            </a:r>
            <a:r>
              <a:rPr lang="en-US" sz="2400" dirty="0" smtClean="0">
                <a:solidFill>
                  <a:srgbClr val="FF3F3F"/>
                </a:solidFill>
              </a:rPr>
              <a:t> from 1</a:t>
            </a:r>
            <a:r>
              <a:rPr lang="en-US" sz="2400" baseline="30000" dirty="0" smtClean="0">
                <a:solidFill>
                  <a:srgbClr val="FF3F3F"/>
                </a:solidFill>
              </a:rPr>
              <a:t>st</a:t>
            </a:r>
            <a:r>
              <a:rPr lang="en-US" sz="2400" dirty="0" smtClean="0">
                <a:solidFill>
                  <a:srgbClr val="FF3F3F"/>
                </a:solidFill>
              </a:rPr>
              <a:t> depth sample</a:t>
            </a:r>
            <a:endParaRPr lang="en-US" sz="2400" dirty="0">
              <a:solidFill>
                <a:srgbClr val="FF3F3F"/>
              </a:solidFill>
            </a:endParaRPr>
          </a:p>
        </p:txBody>
      </p:sp>
      <p:sp>
        <p:nvSpPr>
          <p:cNvPr id="7" name="TextBox 6"/>
          <p:cNvSpPr txBox="1"/>
          <p:nvPr/>
        </p:nvSpPr>
        <p:spPr>
          <a:xfrm>
            <a:off x="4998996" y="6062512"/>
            <a:ext cx="534515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92D050"/>
                </a:solidFill>
              </a:rPr>
              <a:t>Min </a:t>
            </a:r>
            <a:r>
              <a:rPr lang="en-US" sz="2400" dirty="0" err="1" smtClean="0">
                <a:solidFill>
                  <a:srgbClr val="92D050"/>
                </a:solidFill>
              </a:rPr>
              <a:t>CoC</a:t>
            </a:r>
            <a:r>
              <a:rPr lang="en-US" sz="2400" dirty="0" smtClean="0">
                <a:solidFill>
                  <a:srgbClr val="92D050"/>
                </a:solidFill>
              </a:rPr>
              <a:t> from all depth samples</a:t>
            </a:r>
            <a:endParaRPr lang="en-US" sz="2400" dirty="0">
              <a:solidFill>
                <a:srgbClr val="92D050"/>
              </a:solidFill>
            </a:endParaRPr>
          </a:p>
        </p:txBody>
      </p:sp>
    </p:spTree>
    <p:extLst>
      <p:ext uri="{BB962C8B-B14F-4D97-AF65-F5344CB8AC3E}">
        <p14:creationId xmlns:p14="http://schemas.microsoft.com/office/powerpoint/2010/main" val="3422873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14450" y="210649"/>
            <a:ext cx="10515600" cy="689952"/>
          </a:xfrm>
        </p:spPr>
        <p:txBody>
          <a:bodyPr>
            <a:normAutofit/>
          </a:bodyPr>
          <a:lstStyle/>
          <a:p>
            <a:pPr algn="r"/>
            <a:r>
              <a:rPr lang="en-US" sz="3600" dirty="0" smtClean="0">
                <a:solidFill>
                  <a:schemeClr val="accent2"/>
                </a:solidFill>
              </a:rPr>
              <a:t>MSAA Custom Resolve</a:t>
            </a:r>
            <a:endParaRPr lang="en-US" sz="3600" dirty="0">
              <a:solidFill>
                <a:schemeClr val="accent2"/>
              </a:solidFill>
            </a:endParaRPr>
          </a:p>
        </p:txBody>
      </p:sp>
      <p:sp>
        <p:nvSpPr>
          <p:cNvPr id="6" name="Content Placeholder 2"/>
          <p:cNvSpPr>
            <a:spLocks noGrp="1"/>
          </p:cNvSpPr>
          <p:nvPr>
            <p:ph idx="1"/>
          </p:nvPr>
        </p:nvSpPr>
        <p:spPr>
          <a:xfrm>
            <a:off x="251729" y="1530715"/>
            <a:ext cx="7438857" cy="4557470"/>
          </a:xfrm>
        </p:spPr>
        <p:txBody>
          <a:bodyPr/>
          <a:lstStyle/>
          <a:p>
            <a:pPr>
              <a:buFont typeface="Wingdings" panose="05000000000000000000" pitchFamily="2" charset="2"/>
              <a:buChar char="§"/>
            </a:pPr>
            <a:r>
              <a:rPr lang="en-US" dirty="0" smtClean="0"/>
              <a:t>Compute </a:t>
            </a:r>
            <a:r>
              <a:rPr lang="en-US" dirty="0" err="1" smtClean="0"/>
              <a:t>shader</a:t>
            </a:r>
            <a:r>
              <a:rPr lang="en-US" dirty="0" smtClean="0"/>
              <a:t> instead of HW resolve</a:t>
            </a:r>
          </a:p>
          <a:p>
            <a:pPr lvl="1">
              <a:buFont typeface="Wingdings" panose="05000000000000000000" pitchFamily="2" charset="2"/>
              <a:buChar char="§"/>
            </a:pPr>
            <a:r>
              <a:rPr lang="en-US" dirty="0" smtClean="0"/>
              <a:t>Sample color fragments and coverage samples</a:t>
            </a:r>
          </a:p>
          <a:p>
            <a:pPr>
              <a:buFont typeface="Wingdings" panose="05000000000000000000" pitchFamily="2" charset="2"/>
              <a:buChar char="§"/>
            </a:pPr>
            <a:r>
              <a:rPr lang="en-US" dirty="0" smtClean="0"/>
              <a:t>2-pixel-wide cubic </a:t>
            </a:r>
            <a:r>
              <a:rPr lang="en-US" dirty="0"/>
              <a:t>filter </a:t>
            </a:r>
            <a:r>
              <a:rPr lang="en-US" dirty="0" smtClean="0"/>
              <a:t>[</a:t>
            </a:r>
            <a:r>
              <a:rPr lang="en-US" dirty="0"/>
              <a:t>Mitchell88] </a:t>
            </a:r>
            <a:endParaRPr lang="en-US" dirty="0" smtClean="0"/>
          </a:p>
          <a:p>
            <a:pPr lvl="1">
              <a:buFont typeface="Wingdings" panose="05000000000000000000" pitchFamily="2" charset="2"/>
              <a:buChar char="§"/>
            </a:pPr>
            <a:r>
              <a:rPr lang="en-US" dirty="0" smtClean="0"/>
              <a:t>Covers subset of neighboring pixels</a:t>
            </a:r>
          </a:p>
          <a:p>
            <a:pPr lvl="1">
              <a:buFont typeface="Wingdings" panose="05000000000000000000" pitchFamily="2" charset="2"/>
              <a:buChar char="§"/>
            </a:pPr>
            <a:r>
              <a:rPr lang="en-US" dirty="0" smtClean="0"/>
              <a:t>No negative lobes – too much ringing with HDR</a:t>
            </a:r>
          </a:p>
          <a:p>
            <a:pPr>
              <a:buFont typeface="Wingdings" panose="05000000000000000000" pitchFamily="2" charset="2"/>
              <a:buChar char="§"/>
            </a:pPr>
            <a:r>
              <a:rPr lang="en-US" dirty="0" smtClean="0"/>
              <a:t>See my blog post:</a:t>
            </a:r>
          </a:p>
          <a:p>
            <a:pPr lvl="1">
              <a:buFont typeface="Wingdings" panose="05000000000000000000" pitchFamily="2" charset="2"/>
              <a:buChar char="§"/>
            </a:pPr>
            <a:r>
              <a:rPr lang="en-US" dirty="0" smtClean="0">
                <a:hlinkClick r:id="rId4"/>
              </a:rPr>
              <a:t>http://</a:t>
            </a:r>
            <a:r>
              <a:rPr lang="en-US" dirty="0">
                <a:hlinkClick r:id="rId4"/>
              </a:rPr>
              <a:t>mynameismjp.wordpress.com/2012/10/28/msaa-resolve-filters/</a:t>
            </a:r>
            <a:endParaRPr lang="en-US" dirty="0" smtClean="0"/>
          </a:p>
          <a:p>
            <a:pPr lvl="1"/>
            <a:endParaRPr lang="en-US" dirty="0" smtClean="0"/>
          </a:p>
          <a:p>
            <a:endParaRPr lang="en-US" dirty="0" smtClean="0"/>
          </a:p>
          <a:p>
            <a:pPr lvl="1"/>
            <a:endParaRPr lang="en-US" dirty="0" smtClean="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327" y="1754909"/>
            <a:ext cx="3708400" cy="3708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0614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097" y="4112724"/>
            <a:ext cx="4219806" cy="26063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14450" y="210649"/>
            <a:ext cx="10515600" cy="689952"/>
          </a:xfrm>
        </p:spPr>
        <p:txBody>
          <a:bodyPr>
            <a:normAutofit/>
          </a:bodyPr>
          <a:lstStyle/>
          <a:p>
            <a:pPr algn="r"/>
            <a:r>
              <a:rPr lang="en-US" sz="3600" dirty="0" smtClean="0">
                <a:solidFill>
                  <a:schemeClr val="accent2"/>
                </a:solidFill>
              </a:rPr>
              <a:t>Why Wide Filtering?</a:t>
            </a:r>
            <a:endParaRPr lang="en-US" sz="3600" dirty="0">
              <a:solidFill>
                <a:schemeClr val="accent2"/>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667" y="1238903"/>
            <a:ext cx="4208992" cy="259967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5383" y="1238903"/>
            <a:ext cx="4208993" cy="2599672"/>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2019828" y="1498599"/>
            <a:ext cx="2184401"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lumMod val="10000"/>
                  </a:schemeClr>
                </a:solidFill>
              </a:rPr>
              <a:t>Point Sampling</a:t>
            </a:r>
            <a:endParaRPr lang="en-US" dirty="0">
              <a:solidFill>
                <a:schemeClr val="bg1">
                  <a:lumMod val="10000"/>
                </a:schemeClr>
              </a:solidFill>
            </a:endParaRPr>
          </a:p>
        </p:txBody>
      </p:sp>
      <p:sp>
        <p:nvSpPr>
          <p:cNvPr id="8" name="TextBox 7"/>
          <p:cNvSpPr txBox="1"/>
          <p:nvPr/>
        </p:nvSpPr>
        <p:spPr>
          <a:xfrm>
            <a:off x="7279324" y="1498599"/>
            <a:ext cx="3304175"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lumMod val="10000"/>
                  </a:schemeClr>
                </a:solidFill>
              </a:rPr>
              <a:t>Box Filtered Oversampling</a:t>
            </a:r>
            <a:endParaRPr lang="en-US" dirty="0">
              <a:solidFill>
                <a:schemeClr val="bg1">
                  <a:lumMod val="10000"/>
                </a:schemeClr>
              </a:solidFill>
            </a:endParaRPr>
          </a:p>
        </p:txBody>
      </p:sp>
      <p:sp>
        <p:nvSpPr>
          <p:cNvPr id="9" name="TextBox 8"/>
          <p:cNvSpPr txBox="1"/>
          <p:nvPr/>
        </p:nvSpPr>
        <p:spPr>
          <a:xfrm>
            <a:off x="4660107" y="4382212"/>
            <a:ext cx="3002226"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solidFill>
                  <a:schemeClr val="bg1">
                    <a:lumMod val="10000"/>
                  </a:schemeClr>
                </a:solidFill>
              </a:rPr>
              <a:t>Wide </a:t>
            </a:r>
            <a:r>
              <a:rPr lang="en-US" dirty="0" err="1" smtClean="0">
                <a:solidFill>
                  <a:schemeClr val="bg1">
                    <a:lumMod val="10000"/>
                  </a:schemeClr>
                </a:solidFill>
              </a:rPr>
              <a:t>Guassian</a:t>
            </a:r>
            <a:r>
              <a:rPr lang="en-US" dirty="0" smtClean="0">
                <a:solidFill>
                  <a:schemeClr val="bg1">
                    <a:lumMod val="10000"/>
                  </a:schemeClr>
                </a:solidFill>
              </a:rPr>
              <a:t> Filtering</a:t>
            </a:r>
            <a:endParaRPr lang="en-US" dirty="0">
              <a:solidFill>
                <a:schemeClr val="bg1">
                  <a:lumMod val="10000"/>
                </a:schemeClr>
              </a:solidFill>
            </a:endParaRPr>
          </a:p>
        </p:txBody>
      </p:sp>
    </p:spTree>
    <p:extLst>
      <p:ext uri="{BB962C8B-B14F-4D97-AF65-F5344CB8AC3E}">
        <p14:creationId xmlns:p14="http://schemas.microsoft.com/office/powerpoint/2010/main" val="2933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7"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28750" y="212164"/>
            <a:ext cx="10515600" cy="689952"/>
          </a:xfrm>
        </p:spPr>
        <p:txBody>
          <a:bodyPr>
            <a:normAutofit/>
          </a:bodyPr>
          <a:lstStyle/>
          <a:p>
            <a:pPr algn="r"/>
            <a:r>
              <a:rPr lang="en-US" sz="3600" dirty="0" smtClean="0">
                <a:solidFill>
                  <a:schemeClr val="accent2"/>
                </a:solidFill>
              </a:rPr>
              <a:t>MSAA with HDR</a:t>
            </a:r>
            <a:endParaRPr lang="en-US" sz="3600" dirty="0">
              <a:solidFill>
                <a:schemeClr val="accent2"/>
              </a:solidFill>
            </a:endParaRPr>
          </a:p>
        </p:txBody>
      </p:sp>
      <p:sp>
        <p:nvSpPr>
          <p:cNvPr id="6" name="Content Placeholder 2"/>
          <p:cNvSpPr>
            <a:spLocks noGrp="1"/>
          </p:cNvSpPr>
          <p:nvPr>
            <p:ph idx="1"/>
          </p:nvPr>
        </p:nvSpPr>
        <p:spPr>
          <a:xfrm>
            <a:off x="357606" y="1530715"/>
            <a:ext cx="7918176" cy="4557470"/>
          </a:xfrm>
        </p:spPr>
        <p:txBody>
          <a:bodyPr/>
          <a:lstStyle/>
          <a:p>
            <a:pPr>
              <a:lnSpc>
                <a:spcPct val="100000"/>
              </a:lnSpc>
              <a:buFont typeface="Wingdings" panose="05000000000000000000" pitchFamily="2" charset="2"/>
              <a:buChar char="§"/>
            </a:pPr>
            <a:r>
              <a:rPr lang="en-US" dirty="0" smtClean="0"/>
              <a:t>Non-linear tone mapping </a:t>
            </a:r>
          </a:p>
          <a:p>
            <a:pPr lvl="1">
              <a:lnSpc>
                <a:spcPct val="100000"/>
              </a:lnSpc>
              <a:buFont typeface="Wingdings" panose="05000000000000000000" pitchFamily="2" charset="2"/>
              <a:buChar char="§"/>
            </a:pPr>
            <a:r>
              <a:rPr lang="en-US" dirty="0" smtClean="0"/>
              <a:t>“Kills” AA in extreme cases</a:t>
            </a:r>
          </a:p>
          <a:p>
            <a:pPr lvl="1">
              <a:lnSpc>
                <a:spcPct val="100000"/>
              </a:lnSpc>
              <a:buFont typeface="Wingdings" panose="05000000000000000000" pitchFamily="2" charset="2"/>
              <a:buChar char="§"/>
            </a:pPr>
            <a:r>
              <a:rPr lang="en-US" dirty="0" smtClean="0"/>
              <a:t>Clamp is especially bad!</a:t>
            </a:r>
          </a:p>
          <a:p>
            <a:pPr>
              <a:lnSpc>
                <a:spcPct val="100000"/>
              </a:lnSpc>
              <a:buFont typeface="Wingdings" panose="05000000000000000000" pitchFamily="2" charset="2"/>
              <a:buChar char="§"/>
            </a:pPr>
            <a:r>
              <a:rPr lang="en-US" dirty="0" smtClean="0"/>
              <a:t>Need to </a:t>
            </a:r>
            <a:r>
              <a:rPr lang="en-US" dirty="0" err="1" smtClean="0"/>
              <a:t>tonemap</a:t>
            </a:r>
            <a:r>
              <a:rPr lang="en-US" dirty="0" smtClean="0"/>
              <a:t> after </a:t>
            </a:r>
            <a:r>
              <a:rPr lang="en-US" dirty="0" err="1" smtClean="0"/>
              <a:t>postFX</a:t>
            </a:r>
            <a:endParaRPr lang="en-US" dirty="0" smtClean="0"/>
          </a:p>
          <a:p>
            <a:pPr lvl="1">
              <a:lnSpc>
                <a:spcPct val="100000"/>
              </a:lnSpc>
              <a:buFont typeface="Wingdings" panose="05000000000000000000" pitchFamily="2" charset="2"/>
              <a:buChar char="§"/>
            </a:pPr>
            <a:r>
              <a:rPr lang="en-US" dirty="0" smtClean="0"/>
              <a:t>Post-processing needs HDR</a:t>
            </a:r>
          </a:p>
          <a:p>
            <a:pPr>
              <a:lnSpc>
                <a:spcPct val="100000"/>
              </a:lnSpc>
              <a:buFont typeface="Wingdings" panose="05000000000000000000" pitchFamily="2" charset="2"/>
              <a:buChar char="§"/>
            </a:pPr>
            <a:r>
              <a:rPr lang="en-US" dirty="0" smtClean="0"/>
              <a:t>Expensive solution [</a:t>
            </a:r>
            <a:r>
              <a:rPr lang="en-US" dirty="0" smtClean="0"/>
              <a:t>Persson08</a:t>
            </a:r>
            <a:r>
              <a:rPr lang="en-US" dirty="0" smtClean="0"/>
              <a:t>]:</a:t>
            </a:r>
          </a:p>
          <a:p>
            <a:pPr lvl="1">
              <a:lnSpc>
                <a:spcPct val="100000"/>
              </a:lnSpc>
              <a:buFont typeface="Wingdings" panose="05000000000000000000" pitchFamily="2" charset="2"/>
              <a:buChar char="§"/>
            </a:pPr>
            <a:r>
              <a:rPr lang="en-US" dirty="0" smtClean="0"/>
              <a:t>Post-process at MSAA resolution</a:t>
            </a:r>
          </a:p>
          <a:p>
            <a:pPr lvl="1">
              <a:lnSpc>
                <a:spcPct val="100000"/>
              </a:lnSpc>
              <a:buFont typeface="Wingdings" panose="05000000000000000000" pitchFamily="2" charset="2"/>
              <a:buChar char="§"/>
            </a:pPr>
            <a:r>
              <a:rPr lang="en-US" dirty="0" smtClean="0"/>
              <a:t>Resolve right after tone mapping</a:t>
            </a:r>
          </a:p>
          <a:p>
            <a:pPr lvl="1"/>
            <a:endParaRPr lang="en-US" dirty="0" smtClean="0"/>
          </a:p>
          <a:p>
            <a:endParaRPr lang="en-US" dirty="0" smtClean="0"/>
          </a:p>
          <a:p>
            <a:pPr lvl="1"/>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686" y="1777704"/>
            <a:ext cx="4571428" cy="40634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8774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57604" y="1530715"/>
            <a:ext cx="10551821" cy="4557470"/>
          </a:xfrm>
        </p:spPr>
        <p:txBody>
          <a:bodyPr/>
          <a:lstStyle/>
          <a:p>
            <a:pPr>
              <a:lnSpc>
                <a:spcPct val="100000"/>
              </a:lnSpc>
              <a:buFont typeface="Wingdings" panose="05000000000000000000" pitchFamily="2" charset="2"/>
              <a:buChar char="§"/>
            </a:pPr>
            <a:r>
              <a:rPr lang="en-US" dirty="0" smtClean="0"/>
              <a:t>Cheap Solution:</a:t>
            </a:r>
          </a:p>
          <a:p>
            <a:pPr lvl="1">
              <a:lnSpc>
                <a:spcPct val="100000"/>
              </a:lnSpc>
              <a:buFont typeface="Wingdings" panose="05000000000000000000" pitchFamily="2" charset="2"/>
              <a:buChar char="§"/>
            </a:pPr>
            <a:r>
              <a:rPr lang="en-US" dirty="0" smtClean="0"/>
              <a:t>Tone map subsamples, resolve, then invert tone mapping</a:t>
            </a:r>
          </a:p>
          <a:p>
            <a:pPr lvl="1">
              <a:lnSpc>
                <a:spcPct val="100000"/>
              </a:lnSpc>
              <a:buFont typeface="Wingdings" panose="05000000000000000000" pitchFamily="2" charset="2"/>
              <a:buChar char="§"/>
            </a:pPr>
            <a:r>
              <a:rPr lang="en-US" dirty="0" smtClean="0"/>
              <a:t>Complex operators are not trivial to invert</a:t>
            </a:r>
          </a:p>
          <a:p>
            <a:pPr>
              <a:lnSpc>
                <a:spcPct val="100000"/>
              </a:lnSpc>
              <a:buFont typeface="Wingdings" panose="05000000000000000000" pitchFamily="2" charset="2"/>
              <a:buChar char="§"/>
            </a:pPr>
            <a:r>
              <a:rPr lang="en-US" dirty="0" smtClean="0"/>
              <a:t>Even cheaper:</a:t>
            </a:r>
          </a:p>
          <a:p>
            <a:pPr lvl="1">
              <a:lnSpc>
                <a:spcPct val="100000"/>
              </a:lnSpc>
              <a:buFont typeface="Wingdings" panose="05000000000000000000" pitchFamily="2" charset="2"/>
              <a:buChar char="§"/>
            </a:pPr>
            <a:r>
              <a:rPr lang="en-US" dirty="0" smtClean="0"/>
              <a:t>Approximate tone mapping with simple operator (</a:t>
            </a:r>
            <a:r>
              <a:rPr lang="en-US" dirty="0" err="1" smtClean="0"/>
              <a:t>Reinhard</a:t>
            </a:r>
            <a:r>
              <a:rPr lang="en-US" dirty="0" smtClean="0"/>
              <a:t>)</a:t>
            </a:r>
          </a:p>
          <a:p>
            <a:pPr lvl="1">
              <a:lnSpc>
                <a:spcPct val="100000"/>
              </a:lnSpc>
              <a:buFont typeface="Wingdings" panose="05000000000000000000" pitchFamily="2" charset="2"/>
              <a:buChar char="§"/>
            </a:pPr>
            <a:r>
              <a:rPr lang="en-US" dirty="0" smtClean="0"/>
              <a:t>Basically weight samples by 1 / (1 + Luminance)</a:t>
            </a:r>
          </a:p>
          <a:p>
            <a:pPr lvl="2">
              <a:lnSpc>
                <a:spcPct val="100000"/>
              </a:lnSpc>
              <a:buFont typeface="Wingdings" panose="05000000000000000000" pitchFamily="2" charset="2"/>
              <a:buChar char="§"/>
            </a:pPr>
            <a:r>
              <a:rPr lang="en-US" dirty="0" smtClean="0"/>
              <a:t>Bonus: suppress small highlights for less flickering</a:t>
            </a:r>
          </a:p>
          <a:p>
            <a:pPr lvl="1">
              <a:lnSpc>
                <a:spcPct val="100000"/>
              </a:lnSpc>
              <a:buFont typeface="Wingdings" panose="05000000000000000000" pitchFamily="2" charset="2"/>
              <a:buChar char="§"/>
            </a:pPr>
            <a:r>
              <a:rPr lang="en-US" dirty="0" smtClean="0"/>
              <a:t>See </a:t>
            </a:r>
            <a:r>
              <a:rPr lang="en-US" dirty="0" smtClean="0"/>
              <a:t>[Karis14] and [Karis12]</a:t>
            </a:r>
            <a:endParaRPr lang="en-US" dirty="0" smtClean="0"/>
          </a:p>
          <a:p>
            <a:endParaRPr lang="en-US" dirty="0" smtClean="0"/>
          </a:p>
          <a:p>
            <a:pPr lvl="1"/>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4287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MSAA with HDR</a:t>
            </a:r>
            <a:endParaRPr lang="en-US" sz="3600" dirty="0">
              <a:solidFill>
                <a:schemeClr val="accent2"/>
              </a:solidFill>
            </a:endParaRPr>
          </a:p>
        </p:txBody>
      </p:sp>
    </p:spTree>
    <p:extLst>
      <p:ext uri="{BB962C8B-B14F-4D97-AF65-F5344CB8AC3E}">
        <p14:creationId xmlns:p14="http://schemas.microsoft.com/office/powerpoint/2010/main" val="3518696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42010"/>
            <a:ext cx="9133104" cy="434069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190" y="1395971"/>
            <a:ext cx="3334215" cy="1714739"/>
          </a:xfrm>
          <a:prstGeom prst="rect">
            <a:avLst/>
          </a:prstGeom>
          <a:effectLst>
            <a:outerShdw blurRad="50800" dist="38100" dir="2700000" algn="tl" rotWithShape="0">
              <a:prstClr val="black">
                <a:alpha val="40000"/>
              </a:prstClr>
            </a:outerShdw>
          </a:effectLst>
        </p:spPr>
      </p:pic>
      <p:cxnSp>
        <p:nvCxnSpPr>
          <p:cNvPr id="11" name="Straight Connector 10"/>
          <p:cNvCxnSpPr/>
          <p:nvPr/>
        </p:nvCxnSpPr>
        <p:spPr>
          <a:xfrm flipV="1">
            <a:off x="5294811" y="1402080"/>
            <a:ext cx="2377440" cy="2177143"/>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9509" y="3110710"/>
            <a:ext cx="4601896" cy="1043279"/>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10" name="Title 1"/>
          <p:cNvSpPr txBox="1">
            <a:spLocks/>
          </p:cNvSpPr>
          <p:nvPr/>
        </p:nvSpPr>
        <p:spPr>
          <a:xfrm>
            <a:off x="14287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MSAA with HDR</a:t>
            </a:r>
            <a:endParaRPr lang="en-US" sz="3600" dirty="0">
              <a:solidFill>
                <a:schemeClr val="accent2"/>
              </a:solidFill>
            </a:endParaRPr>
          </a:p>
        </p:txBody>
      </p:sp>
    </p:spTree>
    <p:extLst>
      <p:ext uri="{BB962C8B-B14F-4D97-AF65-F5344CB8AC3E}">
        <p14:creationId xmlns:p14="http://schemas.microsoft.com/office/powerpoint/2010/main" val="25358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1" y="1942011"/>
            <a:ext cx="9133104" cy="434069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57325" y="212164"/>
            <a:ext cx="10515600" cy="689952"/>
          </a:xfrm>
        </p:spPr>
        <p:txBody>
          <a:bodyPr>
            <a:normAutofit/>
          </a:bodyPr>
          <a:lstStyle/>
          <a:p>
            <a:pPr algn="r"/>
            <a:r>
              <a:rPr lang="en-US" sz="3600" dirty="0" smtClean="0">
                <a:solidFill>
                  <a:schemeClr val="accent2"/>
                </a:solidFill>
              </a:rPr>
              <a:t>Inverse Luminance Filter</a:t>
            </a:r>
            <a:endParaRPr lang="en-US" sz="3600" dirty="0">
              <a:solidFill>
                <a:schemeClr val="accent2"/>
              </a:solidFill>
            </a:endParaRPr>
          </a:p>
        </p:txBody>
      </p:sp>
      <p:cxnSp>
        <p:nvCxnSpPr>
          <p:cNvPr id="11" name="Straight Connector 10"/>
          <p:cNvCxnSpPr/>
          <p:nvPr/>
        </p:nvCxnSpPr>
        <p:spPr>
          <a:xfrm flipV="1">
            <a:off x="5294811" y="1402080"/>
            <a:ext cx="2377440" cy="2177143"/>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9509" y="3110710"/>
            <a:ext cx="4601896" cy="1043279"/>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189" y="1395971"/>
            <a:ext cx="3334215" cy="1714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837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33805" y="2187940"/>
            <a:ext cx="8776870" cy="3079385"/>
          </a:xfrm>
        </p:spPr>
        <p:txBody>
          <a:bodyPr/>
          <a:lstStyle/>
          <a:p>
            <a:pPr>
              <a:lnSpc>
                <a:spcPct val="100000"/>
              </a:lnSpc>
              <a:buFont typeface="Wingdings" panose="05000000000000000000" pitchFamily="2" charset="2"/>
              <a:buChar char="§"/>
            </a:pPr>
            <a:r>
              <a:rPr lang="en-US" dirty="0" smtClean="0"/>
              <a:t>Need to account for exposure!</a:t>
            </a:r>
          </a:p>
          <a:p>
            <a:pPr lvl="1">
              <a:lnSpc>
                <a:spcPct val="100000"/>
              </a:lnSpc>
              <a:buFont typeface="Wingdings" panose="05000000000000000000" pitchFamily="2" charset="2"/>
              <a:buChar char="§"/>
            </a:pPr>
            <a:r>
              <a:rPr lang="en-US" dirty="0" smtClean="0"/>
              <a:t>Don’t want to </a:t>
            </a:r>
            <a:r>
              <a:rPr lang="en-US" dirty="0" err="1" smtClean="0"/>
              <a:t>overdarken</a:t>
            </a:r>
            <a:r>
              <a:rPr lang="en-US" dirty="0" smtClean="0"/>
              <a:t> highlights</a:t>
            </a:r>
          </a:p>
          <a:p>
            <a:pPr lvl="1">
              <a:lnSpc>
                <a:spcPct val="100000"/>
              </a:lnSpc>
              <a:buFont typeface="Wingdings" panose="05000000000000000000" pitchFamily="2" charset="2"/>
              <a:buChar char="§"/>
            </a:pPr>
            <a:r>
              <a:rPr lang="en-US" dirty="0" smtClean="0"/>
              <a:t>Better matches final tone mapping step</a:t>
            </a:r>
          </a:p>
          <a:p>
            <a:pPr>
              <a:lnSpc>
                <a:spcPct val="100000"/>
              </a:lnSpc>
              <a:buFont typeface="Wingdings" panose="05000000000000000000" pitchFamily="2" charset="2"/>
              <a:buChar char="§"/>
            </a:pPr>
            <a:r>
              <a:rPr lang="en-US" dirty="0" smtClean="0"/>
              <a:t>Can still offset exposure by 1 or 2 stops</a:t>
            </a:r>
            <a:endParaRPr lang="en-US" dirty="0"/>
          </a:p>
          <a:p>
            <a:pPr lvl="1">
              <a:lnSpc>
                <a:spcPct val="100000"/>
              </a:lnSpc>
              <a:buFont typeface="Wingdings" panose="05000000000000000000" pitchFamily="2" charset="2"/>
              <a:buChar char="§"/>
            </a:pPr>
            <a:r>
              <a:rPr lang="en-US" dirty="0" smtClean="0"/>
              <a:t>Balance </a:t>
            </a:r>
            <a:r>
              <a:rPr lang="en-US" dirty="0" err="1" smtClean="0"/>
              <a:t>overdarkening</a:t>
            </a:r>
            <a:r>
              <a:rPr lang="en-US" dirty="0" smtClean="0"/>
              <a:t> vs. suppressing highlights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4287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MSAA with HDR</a:t>
            </a:r>
            <a:endParaRPr lang="en-US" sz="3600" dirty="0">
              <a:solidFill>
                <a:schemeClr val="accent2"/>
              </a:solidFill>
            </a:endParaRPr>
          </a:p>
        </p:txBody>
      </p:sp>
    </p:spTree>
    <p:extLst>
      <p:ext uri="{BB962C8B-B14F-4D97-AF65-F5344CB8AC3E}">
        <p14:creationId xmlns:p14="http://schemas.microsoft.com/office/powerpoint/2010/main" val="7431872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942011"/>
            <a:ext cx="9133104" cy="4340696"/>
          </a:xfrm>
          <a:prstGeom prst="rect">
            <a:avLst/>
          </a:prstGeom>
          <a:effectLst>
            <a:outerShdw blurRad="50800" dist="38100" dir="2700000" algn="tl" rotWithShape="0">
              <a:prstClr val="black">
                <a:alpha val="40000"/>
              </a:prstClr>
            </a:outerShdw>
          </a:effectLst>
        </p:spPr>
      </p:pic>
      <p:cxnSp>
        <p:nvCxnSpPr>
          <p:cNvPr id="11" name="Straight Connector 10"/>
          <p:cNvCxnSpPr/>
          <p:nvPr/>
        </p:nvCxnSpPr>
        <p:spPr>
          <a:xfrm flipV="1">
            <a:off x="5294811" y="1402080"/>
            <a:ext cx="2377440" cy="2177143"/>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9509" y="3110710"/>
            <a:ext cx="4601896" cy="1043279"/>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189" y="1395971"/>
            <a:ext cx="3334215" cy="171473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9" name="Title 1"/>
          <p:cNvSpPr txBox="1">
            <a:spLocks/>
          </p:cNvSpPr>
          <p:nvPr/>
        </p:nvSpPr>
        <p:spPr>
          <a:xfrm>
            <a:off x="1457325"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Inverse Luminance Filter</a:t>
            </a:r>
            <a:endParaRPr lang="en-US" sz="3600" dirty="0">
              <a:solidFill>
                <a:schemeClr val="accent2"/>
              </a:solidFill>
            </a:endParaRPr>
          </a:p>
        </p:txBody>
      </p:sp>
    </p:spTree>
    <p:extLst>
      <p:ext uri="{BB962C8B-B14F-4D97-AF65-F5344CB8AC3E}">
        <p14:creationId xmlns:p14="http://schemas.microsoft.com/office/powerpoint/2010/main" val="28939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42011"/>
            <a:ext cx="9133107" cy="434069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66850" y="216386"/>
            <a:ext cx="10515600" cy="689952"/>
          </a:xfrm>
        </p:spPr>
        <p:txBody>
          <a:bodyPr>
            <a:normAutofit/>
          </a:bodyPr>
          <a:lstStyle/>
          <a:p>
            <a:pPr algn="r"/>
            <a:r>
              <a:rPr lang="en-US" sz="3600" dirty="0" smtClean="0">
                <a:solidFill>
                  <a:schemeClr val="accent2"/>
                </a:solidFill>
              </a:rPr>
              <a:t>Inverse Luminance Filter – Exposure +10</a:t>
            </a:r>
            <a:endParaRPr lang="en-US" sz="3600" dirty="0">
              <a:solidFill>
                <a:schemeClr val="accent2"/>
              </a:solidFill>
            </a:endParaRPr>
          </a:p>
        </p:txBody>
      </p:sp>
      <p:cxnSp>
        <p:nvCxnSpPr>
          <p:cNvPr id="11" name="Straight Connector 10"/>
          <p:cNvCxnSpPr/>
          <p:nvPr/>
        </p:nvCxnSpPr>
        <p:spPr>
          <a:xfrm flipV="1">
            <a:off x="5294811" y="1402080"/>
            <a:ext cx="2377440" cy="2177143"/>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9509" y="3110710"/>
            <a:ext cx="4601896" cy="1043279"/>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251" y="1395971"/>
            <a:ext cx="3334215" cy="1714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66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92381" y="210649"/>
            <a:ext cx="10515600" cy="689952"/>
          </a:xfrm>
        </p:spPr>
        <p:txBody>
          <a:bodyPr>
            <a:normAutofit/>
          </a:bodyPr>
          <a:lstStyle/>
          <a:p>
            <a:pPr algn="r"/>
            <a:r>
              <a:rPr lang="en-US" sz="3600" dirty="0" smtClean="0">
                <a:solidFill>
                  <a:schemeClr val="accent2"/>
                </a:solidFill>
              </a:rPr>
              <a:t>Forward+ Renderer</a:t>
            </a:r>
            <a:endParaRPr lang="en-US" sz="3600" dirty="0">
              <a:solidFill>
                <a:schemeClr val="accent2"/>
              </a:solidFill>
            </a:endParaRPr>
          </a:p>
        </p:txBody>
      </p:sp>
      <p:sp>
        <p:nvSpPr>
          <p:cNvPr id="6" name="Content Placeholder 2"/>
          <p:cNvSpPr>
            <a:spLocks noGrp="1"/>
          </p:cNvSpPr>
          <p:nvPr>
            <p:ph idx="1"/>
          </p:nvPr>
        </p:nvSpPr>
        <p:spPr>
          <a:xfrm>
            <a:off x="293598" y="1559290"/>
            <a:ext cx="7338594" cy="4351338"/>
          </a:xfrm>
        </p:spPr>
        <p:txBody>
          <a:bodyPr>
            <a:normAutofit/>
          </a:bodyPr>
          <a:lstStyle/>
          <a:p>
            <a:pPr>
              <a:lnSpc>
                <a:spcPct val="100000"/>
              </a:lnSpc>
              <a:buFont typeface="Wingdings" panose="05000000000000000000" pitchFamily="2" charset="2"/>
              <a:buChar char="§"/>
            </a:pPr>
            <a:r>
              <a:rPr lang="en-US" dirty="0" smtClean="0"/>
              <a:t>Depth </a:t>
            </a:r>
            <a:r>
              <a:rPr lang="en-US" dirty="0" err="1" smtClean="0"/>
              <a:t>prepass</a:t>
            </a:r>
            <a:endParaRPr lang="en-US" dirty="0" smtClean="0"/>
          </a:p>
          <a:p>
            <a:pPr lvl="1">
              <a:lnSpc>
                <a:spcPct val="100000"/>
              </a:lnSpc>
              <a:buFont typeface="Wingdings" panose="05000000000000000000" pitchFamily="2" charset="2"/>
              <a:buChar char="§"/>
            </a:pPr>
            <a:r>
              <a:rPr lang="en-US" dirty="0" smtClean="0"/>
              <a:t>Also vertex normal and velocity</a:t>
            </a:r>
          </a:p>
          <a:p>
            <a:pPr>
              <a:lnSpc>
                <a:spcPct val="100000"/>
              </a:lnSpc>
              <a:buFont typeface="Wingdings" panose="05000000000000000000" pitchFamily="2" charset="2"/>
              <a:buChar char="§"/>
            </a:pPr>
            <a:r>
              <a:rPr lang="en-US" dirty="0" smtClean="0"/>
              <a:t>Compute per-tile lists</a:t>
            </a:r>
          </a:p>
          <a:p>
            <a:pPr lvl="1">
              <a:lnSpc>
                <a:spcPct val="100000"/>
              </a:lnSpc>
              <a:buFont typeface="Wingdings" panose="05000000000000000000" pitchFamily="2" charset="2"/>
              <a:buChar char="§"/>
            </a:pPr>
            <a:r>
              <a:rPr lang="en-US" dirty="0" smtClean="0"/>
              <a:t>Culled using depth buffer</a:t>
            </a:r>
          </a:p>
          <a:p>
            <a:pPr lvl="1">
              <a:lnSpc>
                <a:spcPct val="100000"/>
              </a:lnSpc>
              <a:buFont typeface="Wingdings" panose="05000000000000000000" pitchFamily="2" charset="2"/>
              <a:buChar char="§"/>
            </a:pPr>
            <a:r>
              <a:rPr lang="en-US" dirty="0" smtClean="0"/>
              <a:t>Separate list for </a:t>
            </a:r>
            <a:r>
              <a:rPr lang="en-US" dirty="0" err="1" smtClean="0"/>
              <a:t>transparents</a:t>
            </a:r>
            <a:endParaRPr lang="en-US" dirty="0" smtClean="0"/>
          </a:p>
          <a:p>
            <a:pPr lvl="1">
              <a:lnSpc>
                <a:spcPct val="100000"/>
              </a:lnSpc>
              <a:buFont typeface="Wingdings" panose="05000000000000000000" pitchFamily="2" charset="2"/>
              <a:buChar char="§"/>
            </a:pPr>
            <a:r>
              <a:rPr lang="en-US" dirty="0" err="1" smtClean="0"/>
              <a:t>Async</a:t>
            </a:r>
            <a:r>
              <a:rPr lang="en-US" dirty="0" smtClean="0"/>
              <a:t> compute -&gt; mostly free</a:t>
            </a:r>
          </a:p>
          <a:p>
            <a:pPr>
              <a:lnSpc>
                <a:spcPct val="100000"/>
              </a:lnSpc>
              <a:buFont typeface="Wingdings" panose="05000000000000000000" pitchFamily="2" charset="2"/>
              <a:buChar char="§"/>
            </a:pPr>
            <a:r>
              <a:rPr lang="en-US" dirty="0" smtClean="0"/>
              <a:t>Cheaper MSAA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1383" y="2148490"/>
            <a:ext cx="5316335" cy="2990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197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497" y="1942011"/>
            <a:ext cx="9138798" cy="43434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85900" y="216385"/>
            <a:ext cx="10515600" cy="689952"/>
          </a:xfrm>
        </p:spPr>
        <p:txBody>
          <a:bodyPr>
            <a:normAutofit fontScale="90000"/>
          </a:bodyPr>
          <a:lstStyle/>
          <a:p>
            <a:pPr algn="r"/>
            <a:r>
              <a:rPr lang="en-US" sz="3600" dirty="0" smtClean="0">
                <a:solidFill>
                  <a:schemeClr val="accent2"/>
                </a:solidFill>
              </a:rPr>
              <a:t>Fixed Inverse Luminance Filter – Exposure +10</a:t>
            </a:r>
            <a:endParaRPr lang="en-US" sz="3600" dirty="0">
              <a:solidFill>
                <a:schemeClr val="accent2"/>
              </a:solidFill>
            </a:endParaRPr>
          </a:p>
        </p:txBody>
      </p:sp>
      <p:cxnSp>
        <p:nvCxnSpPr>
          <p:cNvPr id="11" name="Straight Connector 10"/>
          <p:cNvCxnSpPr/>
          <p:nvPr/>
        </p:nvCxnSpPr>
        <p:spPr>
          <a:xfrm flipV="1">
            <a:off x="5294811" y="1402080"/>
            <a:ext cx="2377440" cy="2177143"/>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409509" y="3110710"/>
            <a:ext cx="4601896" cy="1043279"/>
          </a:xfrm>
          <a:prstGeom prst="line">
            <a:avLst/>
          </a:prstGeom>
          <a:ln w="1905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9659" y="1395970"/>
            <a:ext cx="3334215" cy="17147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163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38798" y="212164"/>
            <a:ext cx="10515600" cy="689952"/>
          </a:xfrm>
        </p:spPr>
        <p:txBody>
          <a:bodyPr>
            <a:normAutofit/>
          </a:bodyPr>
          <a:lstStyle/>
          <a:p>
            <a:pPr algn="r"/>
            <a:r>
              <a:rPr lang="en-US" sz="3600" dirty="0" smtClean="0">
                <a:solidFill>
                  <a:schemeClr val="accent2"/>
                </a:solidFill>
              </a:rPr>
              <a:t>Resolve Filter Sample Code</a:t>
            </a:r>
            <a:endParaRPr lang="en-US" sz="3600" dirty="0">
              <a:solidFill>
                <a:schemeClr val="accent2"/>
              </a:solidFill>
            </a:endParaRPr>
          </a:p>
        </p:txBody>
      </p:sp>
      <p:sp>
        <p:nvSpPr>
          <p:cNvPr id="4" name="TextBox 3"/>
          <p:cNvSpPr txBox="1"/>
          <p:nvPr/>
        </p:nvSpPr>
        <p:spPr>
          <a:xfrm>
            <a:off x="966656" y="2447112"/>
            <a:ext cx="10787742" cy="2246769"/>
          </a:xfrm>
          <a:prstGeom prst="rect">
            <a:avLst/>
          </a:prstGeom>
          <a:noFill/>
        </p:spPr>
        <p:txBody>
          <a:bodyPr wrap="square" rtlCol="0">
            <a:spAutoFit/>
          </a:bodyPr>
          <a:lstStyle/>
          <a:p>
            <a:r>
              <a:rPr lang="en-US" sz="2000" dirty="0">
                <a:latin typeface="Consolas" panose="020B0609020204030204" pitchFamily="49" charset="0"/>
                <a:cs typeface="Consolas" panose="020B0609020204030204" pitchFamily="49" charset="0"/>
              </a:rPr>
              <a:t>float3 sample = </a:t>
            </a:r>
            <a:r>
              <a:rPr lang="en-US" sz="2000" dirty="0" err="1">
                <a:latin typeface="Consolas" panose="020B0609020204030204" pitchFamily="49" charset="0"/>
                <a:cs typeface="Consolas" panose="020B0609020204030204" pitchFamily="49" charset="0"/>
              </a:rPr>
              <a:t>InputTexture.Load</a:t>
            </a:r>
            <a:r>
              <a:rPr lang="en-US" sz="2000" dirty="0">
                <a:latin typeface="Consolas" panose="020B0609020204030204" pitchFamily="49" charset="0"/>
                <a:cs typeface="Consolas" panose="020B0609020204030204" pitchFamily="49" charset="0"/>
              </a:rPr>
              <a:t>(uint2(</a:t>
            </a:r>
            <a:r>
              <a:rPr lang="en-US" sz="2000" dirty="0" err="1">
                <a:latin typeface="Consolas" panose="020B0609020204030204" pitchFamily="49" charset="0"/>
                <a:cs typeface="Consolas" panose="020B0609020204030204" pitchFamily="49" charset="0"/>
              </a:rPr>
              <a:t>samplePos</a:t>
            </a:r>
            <a:r>
              <a:rPr lang="en-US" sz="2000" dirty="0">
                <a:latin typeface="Consolas" panose="020B0609020204030204" pitchFamily="49" charset="0"/>
                <a:cs typeface="Consolas" panose="020B0609020204030204" pitchFamily="49" charset="0"/>
              </a:rPr>
              <a:t>), </a:t>
            </a:r>
            <a:r>
              <a:rPr lang="en-US" sz="2000" dirty="0" err="1">
                <a:latin typeface="Consolas" panose="020B0609020204030204" pitchFamily="49" charset="0"/>
                <a:cs typeface="Consolas" panose="020B0609020204030204" pitchFamily="49" charset="0"/>
              </a:rPr>
              <a:t>subSampleIdx</a:t>
            </a:r>
            <a:r>
              <a:rPr lang="en-US" sz="2000" dirty="0">
                <a:latin typeface="Consolas" panose="020B0609020204030204" pitchFamily="49" charset="0"/>
                <a:cs typeface="Consolas" panose="020B0609020204030204" pitchFamily="49" charset="0"/>
              </a:rPr>
              <a:t>).xyz;</a:t>
            </a:r>
          </a:p>
          <a:p>
            <a:r>
              <a:rPr lang="en-US" sz="2000" dirty="0">
                <a:latin typeface="Consolas" panose="020B0609020204030204" pitchFamily="49" charset="0"/>
                <a:cs typeface="Consolas" panose="020B0609020204030204" pitchFamily="49" charset="0"/>
              </a:rPr>
              <a:t>float weight = Filter(</a:t>
            </a:r>
            <a:r>
              <a:rPr lang="en-US" sz="2000" dirty="0" err="1">
                <a:latin typeface="Consolas" panose="020B0609020204030204" pitchFamily="49" charset="0"/>
                <a:cs typeface="Consolas" panose="020B0609020204030204" pitchFamily="49" charset="0"/>
              </a:rPr>
              <a:t>sampleDist</a:t>
            </a:r>
            <a:r>
              <a:rPr lang="en-US" sz="2000" dirty="0">
                <a:latin typeface="Consolas" panose="020B0609020204030204" pitchFamily="49" charset="0"/>
                <a:cs typeface="Consolas" panose="020B0609020204030204" pitchFamily="49" charset="0"/>
              </a:rPr>
              <a:t>);  </a:t>
            </a:r>
            <a:r>
              <a:rPr lang="en-US" sz="2000" dirty="0">
                <a:solidFill>
                  <a:srgbClr val="92D050"/>
                </a:solidFill>
                <a:latin typeface="Consolas" panose="020B0609020204030204" pitchFamily="49" charset="0"/>
                <a:cs typeface="Consolas" panose="020B0609020204030204" pitchFamily="49" charset="0"/>
              </a:rPr>
              <a:t>// </a:t>
            </a:r>
            <a:r>
              <a:rPr lang="en-US" sz="2000" dirty="0" err="1" smtClean="0">
                <a:solidFill>
                  <a:srgbClr val="92D050"/>
                </a:solidFill>
                <a:latin typeface="Consolas" panose="020B0609020204030204" pitchFamily="49" charset="0"/>
                <a:cs typeface="Consolas" panose="020B0609020204030204" pitchFamily="49" charset="0"/>
              </a:rPr>
              <a:t>Bicubic</a:t>
            </a:r>
            <a:r>
              <a:rPr lang="en-US" sz="2000" dirty="0" smtClean="0">
                <a:solidFill>
                  <a:srgbClr val="92D050"/>
                </a:solidFill>
                <a:latin typeface="Consolas" panose="020B0609020204030204" pitchFamily="49" charset="0"/>
                <a:cs typeface="Consolas" panose="020B0609020204030204" pitchFamily="49" charset="0"/>
              </a:rPr>
              <a:t>, Gaussian, etc.</a:t>
            </a:r>
            <a:endParaRPr lang="en-US" sz="2000" dirty="0">
              <a:solidFill>
                <a:srgbClr val="92D050"/>
              </a:solidFill>
              <a:latin typeface="Consolas" panose="020B0609020204030204" pitchFamily="49" charset="0"/>
              <a:cs typeface="Consolas" panose="020B0609020204030204" pitchFamily="49" charset="0"/>
            </a:endParaRPr>
          </a:p>
          <a:p>
            <a:r>
              <a:rPr lang="en-US" sz="2000" dirty="0">
                <a:latin typeface="Consolas" panose="020B0609020204030204" pitchFamily="49" charset="0"/>
                <a:cs typeface="Consolas" panose="020B0609020204030204" pitchFamily="49" charset="0"/>
              </a:rPr>
              <a:t>float </a:t>
            </a:r>
            <a:r>
              <a:rPr lang="en-US" sz="2000" dirty="0" err="1">
                <a:latin typeface="Consolas" panose="020B0609020204030204" pitchFamily="49" charset="0"/>
                <a:cs typeface="Consolas" panose="020B0609020204030204" pitchFamily="49" charset="0"/>
              </a:rPr>
              <a:t>sampleLum</a:t>
            </a:r>
            <a:r>
              <a:rPr lang="en-US" sz="2000" dirty="0">
                <a:latin typeface="Consolas" panose="020B0609020204030204" pitchFamily="49" charset="0"/>
                <a:cs typeface="Consolas" panose="020B0609020204030204" pitchFamily="49" charset="0"/>
              </a:rPr>
              <a:t> = Luminance(sample);</a:t>
            </a:r>
          </a:p>
          <a:p>
            <a:r>
              <a:rPr lang="en-US" sz="2000" dirty="0" err="1">
                <a:latin typeface="Consolas" panose="020B0609020204030204" pitchFamily="49" charset="0"/>
                <a:cs typeface="Consolas" panose="020B0609020204030204" pitchFamily="49" charset="0"/>
              </a:rPr>
              <a:t>sampleLum</a:t>
            </a:r>
            <a:r>
              <a:rPr lang="en-US" sz="2000" dirty="0">
                <a:latin typeface="Consolas" panose="020B0609020204030204" pitchFamily="49" charset="0"/>
                <a:cs typeface="Consolas" panose="020B0609020204030204" pitchFamily="49" charset="0"/>
              </a:rPr>
              <a:t> *= exposure * exp2(</a:t>
            </a:r>
            <a:r>
              <a:rPr lang="en-US" sz="2000" dirty="0" err="1">
                <a:latin typeface="Consolas" panose="020B0609020204030204" pitchFamily="49" charset="0"/>
                <a:cs typeface="Consolas" panose="020B0609020204030204" pitchFamily="49" charset="0"/>
              </a:rPr>
              <a:t>ExposureOffset</a:t>
            </a:r>
            <a:r>
              <a:rPr lang="en-US" sz="2000" dirty="0">
                <a:latin typeface="Consolas" panose="020B0609020204030204" pitchFamily="49" charset="0"/>
                <a:cs typeface="Consolas" panose="020B0609020204030204" pitchFamily="49" charset="0"/>
              </a:rPr>
              <a:t>); </a:t>
            </a:r>
            <a:r>
              <a:rPr lang="en-US" sz="2000" dirty="0" smtClean="0">
                <a:solidFill>
                  <a:srgbClr val="92D050"/>
                </a:solidFill>
                <a:latin typeface="Consolas" panose="020B0609020204030204" pitchFamily="49" charset="0"/>
                <a:cs typeface="Consolas" panose="020B0609020204030204" pitchFamily="49" charset="0"/>
              </a:rPr>
              <a:t>// </a:t>
            </a:r>
            <a:r>
              <a:rPr lang="en-US" sz="2000" dirty="0" err="1">
                <a:solidFill>
                  <a:srgbClr val="92D050"/>
                </a:solidFill>
                <a:latin typeface="Consolas" panose="020B0609020204030204" pitchFamily="49" charset="0"/>
                <a:cs typeface="Consolas" panose="020B0609020204030204" pitchFamily="49" charset="0"/>
              </a:rPr>
              <a:t>ExposureOffset</a:t>
            </a:r>
            <a:r>
              <a:rPr lang="en-US" sz="2000" dirty="0">
                <a:solidFill>
                  <a:srgbClr val="92D050"/>
                </a:solidFill>
                <a:latin typeface="Consolas" panose="020B0609020204030204" pitchFamily="49" charset="0"/>
                <a:cs typeface="Consolas" panose="020B0609020204030204" pitchFamily="49" charset="0"/>
              </a:rPr>
              <a:t> ~= -2.0</a:t>
            </a:r>
          </a:p>
          <a:p>
            <a:r>
              <a:rPr lang="en-US" sz="2000" dirty="0">
                <a:latin typeface="Consolas" panose="020B0609020204030204" pitchFamily="49" charset="0"/>
                <a:cs typeface="Consolas" panose="020B0609020204030204" pitchFamily="49" charset="0"/>
              </a:rPr>
              <a:t>weight *= 1.0f / (1.0f + </a:t>
            </a:r>
            <a:r>
              <a:rPr lang="en-US" sz="2000" dirty="0" err="1">
                <a:latin typeface="Consolas" panose="020B0609020204030204" pitchFamily="49" charset="0"/>
                <a:cs typeface="Consolas" panose="020B0609020204030204" pitchFamily="49" charset="0"/>
              </a:rPr>
              <a:t>sampleLum</a:t>
            </a:r>
            <a:r>
              <a:rPr lang="en-US" sz="2000" dirty="0">
                <a:latin typeface="Consolas" panose="020B0609020204030204" pitchFamily="49" charset="0"/>
                <a:cs typeface="Consolas" panose="020B0609020204030204" pitchFamily="49" charset="0"/>
              </a:rPr>
              <a:t>);</a:t>
            </a:r>
          </a:p>
          <a:p>
            <a:r>
              <a:rPr lang="en-US" sz="2000" dirty="0">
                <a:latin typeface="Consolas" panose="020B0609020204030204" pitchFamily="49" charset="0"/>
                <a:cs typeface="Consolas" panose="020B0609020204030204" pitchFamily="49" charset="0"/>
              </a:rPr>
              <a:t>sum += sample * weight;</a:t>
            </a:r>
          </a:p>
          <a:p>
            <a:r>
              <a:rPr lang="en-US" sz="2000" dirty="0" err="1">
                <a:latin typeface="Consolas" panose="020B0609020204030204" pitchFamily="49" charset="0"/>
                <a:cs typeface="Consolas" panose="020B0609020204030204" pitchFamily="49" charset="0"/>
              </a:rPr>
              <a:t>totalWeight</a:t>
            </a:r>
            <a:r>
              <a:rPr lang="en-US" sz="2000" dirty="0">
                <a:latin typeface="Consolas" panose="020B0609020204030204" pitchFamily="49" charset="0"/>
                <a:cs typeface="Consolas" panose="020B0609020204030204" pitchFamily="49" charset="0"/>
              </a:rPr>
              <a:t> += weight;</a:t>
            </a:r>
          </a:p>
        </p:txBody>
      </p:sp>
    </p:spTree>
    <p:extLst>
      <p:ext uri="{BB962C8B-B14F-4D97-AF65-F5344CB8AC3E}">
        <p14:creationId xmlns:p14="http://schemas.microsoft.com/office/powerpoint/2010/main" val="211330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Temporal AA</a:t>
            </a:r>
            <a:endParaRPr lang="en-US" sz="3600" dirty="0">
              <a:solidFill>
                <a:schemeClr val="accent2"/>
              </a:solidFill>
            </a:endParaRPr>
          </a:p>
        </p:txBody>
      </p:sp>
      <p:sp>
        <p:nvSpPr>
          <p:cNvPr id="6" name="Content Placeholder 2"/>
          <p:cNvSpPr>
            <a:spLocks noGrp="1"/>
          </p:cNvSpPr>
          <p:nvPr>
            <p:ph idx="1"/>
          </p:nvPr>
        </p:nvSpPr>
        <p:spPr>
          <a:xfrm>
            <a:off x="357605" y="2233449"/>
            <a:ext cx="8324577" cy="3388418"/>
          </a:xfrm>
        </p:spPr>
        <p:txBody>
          <a:bodyPr>
            <a:normAutofit/>
          </a:bodyPr>
          <a:lstStyle/>
          <a:p>
            <a:pPr>
              <a:lnSpc>
                <a:spcPct val="100000"/>
              </a:lnSpc>
              <a:buFont typeface="Wingdings" panose="05000000000000000000" pitchFamily="2" charset="2"/>
              <a:buChar char="§"/>
            </a:pPr>
            <a:r>
              <a:rPr lang="en-US" dirty="0" smtClean="0"/>
              <a:t>Primary goal: reduce specular flickering</a:t>
            </a:r>
          </a:p>
          <a:p>
            <a:pPr lvl="1">
              <a:lnSpc>
                <a:spcPct val="100000"/>
              </a:lnSpc>
              <a:buFont typeface="Wingdings" panose="05000000000000000000" pitchFamily="2" charset="2"/>
              <a:buChar char="§"/>
            </a:pPr>
            <a:r>
              <a:rPr lang="en-US" dirty="0" err="1" smtClean="0"/>
              <a:t>Prefiltering</a:t>
            </a:r>
            <a:r>
              <a:rPr lang="en-US" dirty="0" smtClean="0"/>
              <a:t> wasn’t enough</a:t>
            </a:r>
          </a:p>
          <a:p>
            <a:pPr>
              <a:lnSpc>
                <a:spcPct val="100000"/>
              </a:lnSpc>
              <a:buFont typeface="Wingdings" panose="05000000000000000000" pitchFamily="2" charset="2"/>
              <a:buChar char="§"/>
            </a:pPr>
            <a:r>
              <a:rPr lang="en-US" dirty="0" smtClean="0"/>
              <a:t>Major inspirations:</a:t>
            </a:r>
          </a:p>
          <a:p>
            <a:pPr lvl="1">
              <a:lnSpc>
                <a:spcPct val="100000"/>
              </a:lnSpc>
              <a:buFont typeface="Wingdings" panose="05000000000000000000" pitchFamily="2" charset="2"/>
              <a:buChar char="§"/>
            </a:pPr>
            <a:r>
              <a:rPr lang="en-US" dirty="0" smtClean="0"/>
              <a:t>TXAA </a:t>
            </a:r>
          </a:p>
          <a:p>
            <a:pPr lvl="1">
              <a:lnSpc>
                <a:spcPct val="100000"/>
              </a:lnSpc>
              <a:buFont typeface="Wingdings" panose="05000000000000000000" pitchFamily="2" charset="2"/>
              <a:buChar char="§"/>
            </a:pPr>
            <a:r>
              <a:rPr lang="en-US" dirty="0" smtClean="0"/>
              <a:t>SMAA 1TX [</a:t>
            </a:r>
            <a:r>
              <a:rPr lang="en-US" dirty="0" smtClean="0"/>
              <a:t>Sousa13</a:t>
            </a:r>
            <a:r>
              <a:rPr lang="en-US" dirty="0" smtClean="0"/>
              <a:t>]</a:t>
            </a:r>
          </a:p>
          <a:p>
            <a:pPr lvl="1">
              <a:lnSpc>
                <a:spcPct val="100000"/>
              </a:lnSpc>
              <a:buFont typeface="Wingdings" panose="05000000000000000000" pitchFamily="2" charset="2"/>
              <a:buChar char="§"/>
            </a:pPr>
            <a:r>
              <a:rPr lang="en-US" dirty="0" smtClean="0"/>
              <a:t>Dust 514 [</a:t>
            </a:r>
            <a:r>
              <a:rPr lang="en-US" dirty="0" smtClean="0"/>
              <a:t>Malan12]</a:t>
            </a:r>
          </a:p>
          <a:p>
            <a:pPr lvl="1">
              <a:lnSpc>
                <a:spcPct val="100000"/>
              </a:lnSpc>
              <a:buFont typeface="Wingdings" panose="05000000000000000000" pitchFamily="2" charset="2"/>
              <a:buChar char="§"/>
            </a:pPr>
            <a:r>
              <a:rPr lang="en-US" dirty="0" err="1" smtClean="0"/>
              <a:t>Killzone</a:t>
            </a:r>
            <a:r>
              <a:rPr lang="en-US" dirty="0" smtClean="0"/>
              <a:t>: Shadow Fall [Valient14]</a:t>
            </a:r>
            <a:endParaRPr lang="en-US" dirty="0" smtClean="0"/>
          </a:p>
        </p:txBody>
      </p:sp>
    </p:spTree>
    <p:extLst>
      <p:ext uri="{BB962C8B-B14F-4D97-AF65-F5344CB8AC3E}">
        <p14:creationId xmlns:p14="http://schemas.microsoft.com/office/powerpoint/2010/main" val="2570176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57605" y="1530715"/>
            <a:ext cx="8324577" cy="4557470"/>
          </a:xfrm>
        </p:spPr>
        <p:txBody>
          <a:bodyPr/>
          <a:lstStyle/>
          <a:p>
            <a:pPr>
              <a:lnSpc>
                <a:spcPct val="100000"/>
              </a:lnSpc>
              <a:buFont typeface="Wingdings" panose="05000000000000000000" pitchFamily="2" charset="2"/>
              <a:buChar char="§"/>
            </a:pPr>
            <a:r>
              <a:rPr lang="en-US" dirty="0" smtClean="0"/>
              <a:t>Accumulate multiple samples </a:t>
            </a:r>
          </a:p>
          <a:p>
            <a:pPr lvl="1">
              <a:lnSpc>
                <a:spcPct val="100000"/>
              </a:lnSpc>
              <a:buFont typeface="Wingdings" panose="05000000000000000000" pitchFamily="2" charset="2"/>
              <a:buChar char="§"/>
            </a:pPr>
            <a:r>
              <a:rPr lang="en-US" dirty="0" smtClean="0"/>
              <a:t>Exponential moving average</a:t>
            </a:r>
          </a:p>
          <a:p>
            <a:pPr lvl="1">
              <a:lnSpc>
                <a:spcPct val="100000"/>
              </a:lnSpc>
              <a:buFont typeface="Wingdings" panose="05000000000000000000" pitchFamily="2" charset="2"/>
              <a:buChar char="§"/>
            </a:pPr>
            <a:r>
              <a:rPr lang="en-US" dirty="0" err="1" smtClean="0"/>
              <a:t>Reproject</a:t>
            </a:r>
            <a:r>
              <a:rPr lang="en-US" dirty="0" smtClean="0"/>
              <a:t> previous frame using velocity buffer</a:t>
            </a:r>
          </a:p>
          <a:p>
            <a:pPr>
              <a:lnSpc>
                <a:spcPct val="100000"/>
              </a:lnSpc>
              <a:buFont typeface="Wingdings" panose="05000000000000000000" pitchFamily="2" charset="2"/>
              <a:buChar char="§"/>
            </a:pPr>
            <a:r>
              <a:rPr lang="en-US" dirty="0" smtClean="0"/>
              <a:t>Weight and clamp using neighborhood min/max</a:t>
            </a:r>
          </a:p>
          <a:p>
            <a:pPr lvl="1">
              <a:lnSpc>
                <a:spcPct val="100000"/>
              </a:lnSpc>
              <a:buFont typeface="Wingdings" panose="05000000000000000000" pitchFamily="2" charset="2"/>
              <a:buChar char="§"/>
            </a:pPr>
            <a:r>
              <a:rPr lang="en-US" dirty="0" smtClean="0"/>
              <a:t>Min/max computed during MSAA resolve</a:t>
            </a:r>
          </a:p>
          <a:p>
            <a:pPr>
              <a:lnSpc>
                <a:spcPct val="100000"/>
              </a:lnSpc>
              <a:buFont typeface="Wingdings" panose="05000000000000000000" pitchFamily="2" charset="2"/>
              <a:buChar char="§"/>
            </a:pPr>
            <a:r>
              <a:rPr lang="en-US" dirty="0" smtClean="0"/>
              <a:t>No jittering</a:t>
            </a:r>
          </a:p>
          <a:p>
            <a:pPr lvl="1">
              <a:lnSpc>
                <a:spcPct val="100000"/>
              </a:lnSpc>
              <a:buFont typeface="Wingdings" panose="05000000000000000000" pitchFamily="2" charset="2"/>
              <a:buChar char="§"/>
            </a:pPr>
            <a:r>
              <a:rPr lang="en-US" dirty="0" smtClean="0"/>
              <a:t>Didn’t have time to fully integrate</a:t>
            </a:r>
          </a:p>
          <a:p>
            <a:pPr lvl="1">
              <a:lnSpc>
                <a:spcPct val="100000"/>
              </a:lnSpc>
              <a:buFont typeface="Wingdings" panose="05000000000000000000" pitchFamily="2" charset="2"/>
              <a:buChar char="§"/>
            </a:pPr>
            <a:r>
              <a:rPr lang="en-US" dirty="0" smtClean="0"/>
              <a:t>Camera was always moving anyway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Temporal AA</a:t>
            </a:r>
            <a:endParaRPr lang="en-US" sz="3600" dirty="0">
              <a:solidFill>
                <a:schemeClr val="accent2"/>
              </a:solidFill>
            </a:endParaRPr>
          </a:p>
        </p:txBody>
      </p:sp>
    </p:spTree>
    <p:extLst>
      <p:ext uri="{BB962C8B-B14F-4D97-AF65-F5344CB8AC3E}">
        <p14:creationId xmlns:p14="http://schemas.microsoft.com/office/powerpoint/2010/main" val="783717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38250" y="212164"/>
            <a:ext cx="10515600" cy="689952"/>
          </a:xfrm>
        </p:spPr>
        <p:txBody>
          <a:bodyPr>
            <a:normAutofit/>
          </a:bodyPr>
          <a:lstStyle/>
          <a:p>
            <a:pPr algn="r"/>
            <a:r>
              <a:rPr lang="en-US" sz="3600" dirty="0" smtClean="0">
                <a:solidFill>
                  <a:schemeClr val="accent2"/>
                </a:solidFill>
              </a:rPr>
              <a:t>Post-AA Sharpening</a:t>
            </a:r>
            <a:endParaRPr lang="en-US" sz="3600" dirty="0">
              <a:solidFill>
                <a:schemeClr val="accent2"/>
              </a:solidFill>
            </a:endParaRPr>
          </a:p>
        </p:txBody>
      </p:sp>
      <p:sp>
        <p:nvSpPr>
          <p:cNvPr id="6" name="Content Placeholder 2"/>
          <p:cNvSpPr>
            <a:spLocks noGrp="1"/>
          </p:cNvSpPr>
          <p:nvPr>
            <p:ph idx="1"/>
          </p:nvPr>
        </p:nvSpPr>
        <p:spPr>
          <a:xfrm>
            <a:off x="348081" y="1692640"/>
            <a:ext cx="7872284" cy="4557470"/>
          </a:xfrm>
        </p:spPr>
        <p:txBody>
          <a:bodyPr/>
          <a:lstStyle/>
          <a:p>
            <a:pPr>
              <a:lnSpc>
                <a:spcPct val="100000"/>
              </a:lnSpc>
              <a:buFont typeface="Wingdings" panose="05000000000000000000" pitchFamily="2" charset="2"/>
              <a:buChar char="§"/>
            </a:pPr>
            <a:r>
              <a:rPr lang="en-US" dirty="0" smtClean="0"/>
              <a:t>“Soft” look from wide resolve</a:t>
            </a:r>
          </a:p>
          <a:p>
            <a:pPr lvl="1">
              <a:lnSpc>
                <a:spcPct val="100000"/>
              </a:lnSpc>
              <a:buFont typeface="Wingdings" panose="05000000000000000000" pitchFamily="2" charset="2"/>
              <a:buChar char="§"/>
            </a:pPr>
            <a:r>
              <a:rPr lang="en-US" dirty="0" smtClean="0"/>
              <a:t>Consistent with the visual style</a:t>
            </a:r>
          </a:p>
          <a:p>
            <a:pPr lvl="1">
              <a:lnSpc>
                <a:spcPct val="100000"/>
              </a:lnSpc>
              <a:buFont typeface="Wingdings" panose="05000000000000000000" pitchFamily="2" charset="2"/>
              <a:buChar char="§"/>
            </a:pPr>
            <a:r>
              <a:rPr lang="en-US" dirty="0" smtClean="0"/>
              <a:t>Definitely not for everybody</a:t>
            </a:r>
          </a:p>
          <a:p>
            <a:pPr lvl="1">
              <a:lnSpc>
                <a:spcPct val="100000"/>
              </a:lnSpc>
              <a:buFont typeface="Wingdings" panose="05000000000000000000" pitchFamily="2" charset="2"/>
              <a:buChar char="§"/>
            </a:pPr>
            <a:r>
              <a:rPr lang="en-US" dirty="0" smtClean="0"/>
              <a:t>Some gameplay implications</a:t>
            </a:r>
          </a:p>
          <a:p>
            <a:pPr>
              <a:lnSpc>
                <a:spcPct val="100000"/>
              </a:lnSpc>
              <a:buFont typeface="Wingdings" panose="05000000000000000000" pitchFamily="2" charset="2"/>
              <a:buChar char="§"/>
            </a:pPr>
            <a:r>
              <a:rPr lang="en-US" dirty="0" smtClean="0"/>
              <a:t>Can add sharpening filter post AA</a:t>
            </a:r>
          </a:p>
          <a:p>
            <a:pPr lvl="1">
              <a:lnSpc>
                <a:spcPct val="100000"/>
              </a:lnSpc>
              <a:buFont typeface="Wingdings" panose="05000000000000000000" pitchFamily="2" charset="2"/>
              <a:buChar char="§"/>
            </a:pPr>
            <a:r>
              <a:rPr lang="en-US" dirty="0" err="1" smtClean="0"/>
              <a:t>Unsharp</a:t>
            </a:r>
            <a:r>
              <a:rPr lang="en-US" dirty="0" smtClean="0"/>
              <a:t> mask is really simple</a:t>
            </a:r>
          </a:p>
          <a:p>
            <a:pPr lvl="1">
              <a:lnSpc>
                <a:spcPct val="100000"/>
              </a:lnSpc>
              <a:buFont typeface="Wingdings" panose="05000000000000000000" pitchFamily="2" charset="2"/>
              <a:buChar char="§"/>
            </a:pPr>
            <a:r>
              <a:rPr lang="en-US" dirty="0" smtClean="0"/>
              <a:t>Don’t go too crazy!</a:t>
            </a:r>
          </a:p>
        </p:txBody>
      </p:sp>
      <p:pic>
        <p:nvPicPr>
          <p:cNvPr id="5" name="Picture 4"/>
          <p:cNvPicPr>
            <a:picLocks noChangeAspect="1"/>
          </p:cNvPicPr>
          <p:nvPr/>
        </p:nvPicPr>
        <p:blipFill>
          <a:blip r:embed="rId4"/>
          <a:stretch>
            <a:fillRect/>
          </a:stretch>
        </p:blipFill>
        <p:spPr>
          <a:xfrm>
            <a:off x="7202125" y="1692640"/>
            <a:ext cx="4475415" cy="41262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4029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Sharpening = 0.0</a:t>
            </a:r>
            <a:endParaRPr lang="en-US" sz="3600" dirty="0">
              <a:solidFill>
                <a:schemeClr val="accent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658" y="1246909"/>
            <a:ext cx="9664684" cy="5159106"/>
          </a:xfrm>
          <a:prstGeom prst="rect">
            <a:avLst/>
          </a:prstGeom>
          <a:effectLst>
            <a:outerShdw blurRad="50800" dist="38100" dir="2700000" algn="tl" rotWithShape="0">
              <a:prstClr val="black">
                <a:alpha val="40000"/>
              </a:prstClr>
            </a:outerShdw>
          </a:effectLst>
        </p:spPr>
      </p:pic>
      <p:cxnSp>
        <p:nvCxnSpPr>
          <p:cNvPr id="8" name="Straight Connector 7"/>
          <p:cNvCxnSpPr/>
          <p:nvPr/>
        </p:nvCxnSpPr>
        <p:spPr>
          <a:xfrm flipV="1">
            <a:off x="2077924" y="3140364"/>
            <a:ext cx="3851821" cy="538316"/>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736035" y="3906982"/>
            <a:ext cx="1412910" cy="1962754"/>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924" y="3678680"/>
            <a:ext cx="3658111" cy="21910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644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125" y="1246909"/>
            <a:ext cx="9664684" cy="515910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Sharpening = 0.5</a:t>
            </a:r>
            <a:endParaRPr lang="en-US" sz="3600" dirty="0">
              <a:solidFill>
                <a:schemeClr val="accent2"/>
              </a:solidFill>
            </a:endParaRPr>
          </a:p>
        </p:txBody>
      </p:sp>
      <p:cxnSp>
        <p:nvCxnSpPr>
          <p:cNvPr id="8" name="Straight Connector 7"/>
          <p:cNvCxnSpPr/>
          <p:nvPr/>
        </p:nvCxnSpPr>
        <p:spPr>
          <a:xfrm flipV="1">
            <a:off x="2077924" y="3140364"/>
            <a:ext cx="3851821" cy="538316"/>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736035" y="3906982"/>
            <a:ext cx="1412910" cy="1962754"/>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924" y="3678680"/>
            <a:ext cx="3658111" cy="21910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81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659" y="1246909"/>
            <a:ext cx="9664684" cy="515910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Sharpening = 1.0</a:t>
            </a:r>
            <a:endParaRPr lang="en-US" sz="3600" dirty="0">
              <a:solidFill>
                <a:schemeClr val="accent2"/>
              </a:solidFill>
            </a:endParaRPr>
          </a:p>
        </p:txBody>
      </p:sp>
      <p:cxnSp>
        <p:nvCxnSpPr>
          <p:cNvPr id="8" name="Straight Connector 7"/>
          <p:cNvCxnSpPr/>
          <p:nvPr/>
        </p:nvCxnSpPr>
        <p:spPr>
          <a:xfrm flipV="1">
            <a:off x="2077924" y="3140364"/>
            <a:ext cx="3851821" cy="538316"/>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736035" y="3906982"/>
            <a:ext cx="1412910" cy="1962754"/>
          </a:xfrm>
          <a:prstGeom prst="line">
            <a:avLst/>
          </a:prstGeom>
          <a:ln w="38100">
            <a:solidFill>
              <a:srgbClr val="FF010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923" y="3678680"/>
            <a:ext cx="3658111" cy="21910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98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85875" y="210649"/>
            <a:ext cx="10515600" cy="689952"/>
          </a:xfrm>
        </p:spPr>
        <p:txBody>
          <a:bodyPr>
            <a:normAutofit/>
          </a:bodyPr>
          <a:lstStyle/>
          <a:p>
            <a:pPr algn="r"/>
            <a:r>
              <a:rPr lang="en-US" sz="3600" dirty="0" smtClean="0">
                <a:solidFill>
                  <a:schemeClr val="accent2"/>
                </a:solidFill>
              </a:rPr>
              <a:t>AA Performance in The Order</a:t>
            </a:r>
            <a:endParaRPr lang="en-US" sz="3600" dirty="0">
              <a:solidFill>
                <a:schemeClr val="accent2"/>
              </a:solidFill>
            </a:endParaRPr>
          </a:p>
        </p:txBody>
      </p:sp>
      <p:graphicFrame>
        <p:nvGraphicFramePr>
          <p:cNvPr id="7" name="Table 6"/>
          <p:cNvGraphicFramePr>
            <a:graphicFrameLocks noGrp="1"/>
          </p:cNvGraphicFramePr>
          <p:nvPr>
            <p:extLst/>
          </p:nvPr>
        </p:nvGraphicFramePr>
        <p:xfrm>
          <a:off x="661848" y="1479370"/>
          <a:ext cx="10889648" cy="451975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97279"/>
                <a:gridCol w="1062446"/>
                <a:gridCol w="1358537"/>
                <a:gridCol w="1280160"/>
                <a:gridCol w="1463040"/>
                <a:gridCol w="1820091"/>
                <a:gridCol w="1375955"/>
                <a:gridCol w="1432140"/>
              </a:tblGrid>
              <a:tr h="730660">
                <a:tc>
                  <a:txBody>
                    <a:bodyPr/>
                    <a:lstStyle/>
                    <a:p>
                      <a:r>
                        <a:rPr lang="en-US" sz="1600" b="1" dirty="0" smtClean="0">
                          <a:latin typeface="Calibri" panose="020F0502020204030204" pitchFamily="34" charset="0"/>
                        </a:rPr>
                        <a:t>Color</a:t>
                      </a:r>
                      <a:r>
                        <a:rPr lang="en-US" sz="1600" b="1" baseline="0" dirty="0" smtClean="0">
                          <a:latin typeface="Calibri" panose="020F0502020204030204" pitchFamily="34" charset="0"/>
                        </a:rPr>
                        <a:t> Fragments</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Coverage Samples</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Resolve Type</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Temporal AA</a:t>
                      </a:r>
                      <a:r>
                        <a:rPr lang="en-US" sz="1600" b="1" baseline="0" dirty="0" smtClean="0">
                          <a:latin typeface="Calibri" panose="020F0502020204030204" pitchFamily="34" charset="0"/>
                        </a:rPr>
                        <a:t> Enabled</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Main Pass (</a:t>
                      </a:r>
                      <a:r>
                        <a:rPr lang="en-US" sz="1600" b="1" dirty="0" err="1" smtClean="0">
                          <a:latin typeface="Calibri" panose="020F0502020204030204" pitchFamily="34" charset="0"/>
                        </a:rPr>
                        <a:t>ms</a:t>
                      </a:r>
                      <a:r>
                        <a:rPr lang="en-US" sz="1600" b="1" dirty="0" smtClean="0">
                          <a:latin typeface="Calibri" panose="020F0502020204030204" pitchFamily="34" charset="0"/>
                        </a:rPr>
                        <a:t>)</a:t>
                      </a:r>
                      <a:endParaRPr lang="en-US" sz="1600" b="1" dirty="0">
                        <a:latin typeface="Calibri" panose="020F0502020204030204" pitchFamily="34" charset="0"/>
                      </a:endParaRPr>
                    </a:p>
                  </a:txBody>
                  <a:tcPr/>
                </a:tc>
                <a:tc>
                  <a:txBody>
                    <a:bodyPr/>
                    <a:lstStyle/>
                    <a:p>
                      <a:r>
                        <a:rPr lang="en-US" sz="1600" b="1" dirty="0" err="1" smtClean="0">
                          <a:latin typeface="Calibri" panose="020F0502020204030204" pitchFamily="34" charset="0"/>
                        </a:rPr>
                        <a:t>Transparents</a:t>
                      </a:r>
                      <a:r>
                        <a:rPr lang="en-US" sz="1600" b="1" dirty="0" smtClean="0">
                          <a:latin typeface="Calibri" panose="020F0502020204030204" pitchFamily="34" charset="0"/>
                        </a:rPr>
                        <a:t> (</a:t>
                      </a:r>
                      <a:r>
                        <a:rPr lang="en-US" sz="1600" b="1" dirty="0" err="1" smtClean="0">
                          <a:latin typeface="Calibri" panose="020F0502020204030204" pitchFamily="34" charset="0"/>
                        </a:rPr>
                        <a:t>ms</a:t>
                      </a:r>
                      <a:r>
                        <a:rPr lang="en-US" sz="1600" b="1" dirty="0" smtClean="0">
                          <a:latin typeface="Calibri" panose="020F0502020204030204" pitchFamily="34" charset="0"/>
                        </a:rPr>
                        <a:t>)</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Resolve (</a:t>
                      </a:r>
                      <a:r>
                        <a:rPr lang="en-US" sz="1600" b="1" dirty="0" err="1" smtClean="0">
                          <a:latin typeface="Calibri" panose="020F0502020204030204" pitchFamily="34" charset="0"/>
                        </a:rPr>
                        <a:t>ms</a:t>
                      </a:r>
                      <a:r>
                        <a:rPr lang="en-US" sz="1600" b="1" dirty="0" smtClean="0">
                          <a:latin typeface="Calibri" panose="020F0502020204030204" pitchFamily="34" charset="0"/>
                        </a:rPr>
                        <a:t>)</a:t>
                      </a:r>
                      <a:endParaRPr lang="en-US" sz="1600" b="1" dirty="0">
                        <a:latin typeface="Calibri" panose="020F0502020204030204" pitchFamily="34" charset="0"/>
                      </a:endParaRPr>
                    </a:p>
                  </a:txBody>
                  <a:tcPr/>
                </a:tc>
                <a:tc>
                  <a:txBody>
                    <a:bodyPr/>
                    <a:lstStyle/>
                    <a:p>
                      <a:r>
                        <a:rPr lang="en-US" sz="1600" b="1" dirty="0" smtClean="0">
                          <a:latin typeface="Calibri" panose="020F0502020204030204" pitchFamily="34" charset="0"/>
                        </a:rPr>
                        <a:t>Total (</a:t>
                      </a:r>
                      <a:r>
                        <a:rPr lang="en-US" sz="1600" b="1" dirty="0" err="1" smtClean="0">
                          <a:latin typeface="Calibri" panose="020F0502020204030204" pitchFamily="34" charset="0"/>
                        </a:rPr>
                        <a:t>ms</a:t>
                      </a:r>
                      <a:r>
                        <a:rPr lang="en-US" sz="1600" b="1" dirty="0" smtClean="0">
                          <a:latin typeface="Calibri" panose="020F0502020204030204" pitchFamily="34" charset="0"/>
                        </a:rPr>
                        <a:t>)</a:t>
                      </a:r>
                      <a:endParaRPr lang="en-US" sz="1600" b="1" dirty="0">
                        <a:latin typeface="Calibri" panose="020F0502020204030204" pitchFamily="34" charset="0"/>
                      </a:endParaRPr>
                    </a:p>
                  </a:txBody>
                  <a:tcPr/>
                </a:tc>
              </a:tr>
              <a:tr h="310636">
                <a:tc>
                  <a:txBody>
                    <a:bodyPr/>
                    <a:lstStyle/>
                    <a:p>
                      <a:r>
                        <a:rPr lang="en-US" sz="1800" dirty="0" smtClean="0">
                          <a:solidFill>
                            <a:schemeClr val="accent1">
                              <a:lumMod val="50000"/>
                            </a:schemeClr>
                          </a:solidFill>
                          <a:latin typeface="Calibri" panose="020F0502020204030204" pitchFamily="34" charset="0"/>
                        </a:rPr>
                        <a:t>1</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HW</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N/A</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7.35</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N/A</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15.7</a:t>
                      </a:r>
                      <a:endParaRPr lang="en-US" dirty="0">
                        <a:solidFill>
                          <a:schemeClr val="accent1">
                            <a:lumMod val="50000"/>
                          </a:schemeClr>
                        </a:solidFill>
                        <a:latin typeface="Calibri" panose="020F0502020204030204" pitchFamily="34" charset="0"/>
                      </a:endParaRPr>
                    </a:p>
                  </a:txBody>
                  <a:tcPr/>
                </a:tc>
              </a:tr>
              <a:tr h="310636">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HW</a:t>
                      </a:r>
                      <a:endParaRPr lang="en-US" dirty="0">
                        <a:solidFill>
                          <a:schemeClr val="accent1">
                            <a:lumMod val="50000"/>
                          </a:schemeClr>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50000"/>
                            </a:schemeClr>
                          </a:solidFill>
                          <a:latin typeface="Calibri" panose="020F0502020204030204" pitchFamily="34" charset="0"/>
                        </a:rPr>
                        <a:t>N/A</a:t>
                      </a:r>
                    </a:p>
                  </a:txBody>
                  <a:tcPr/>
                </a:tc>
                <a:tc>
                  <a:txBody>
                    <a:bodyPr/>
                    <a:lstStyle/>
                    <a:p>
                      <a:r>
                        <a:rPr lang="en-US" dirty="0" smtClean="0">
                          <a:solidFill>
                            <a:schemeClr val="accent1">
                              <a:lumMod val="50000"/>
                            </a:schemeClr>
                          </a:solidFill>
                          <a:latin typeface="Calibri" panose="020F0502020204030204" pitchFamily="34" charset="0"/>
                        </a:rPr>
                        <a:t>7.90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0.68</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0.50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17.1</a:t>
                      </a:r>
                      <a:endParaRPr lang="en-US" dirty="0">
                        <a:solidFill>
                          <a:schemeClr val="accent1">
                            <a:lumMod val="50000"/>
                          </a:schemeClr>
                        </a:solidFill>
                        <a:latin typeface="Calibri" panose="020F0502020204030204" pitchFamily="34" charset="0"/>
                      </a:endParaRPr>
                    </a:p>
                  </a:txBody>
                  <a:tcPr/>
                </a:tc>
              </a:tr>
              <a:tr h="445000">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False</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7.90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0.68</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0.41</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17.1</a:t>
                      </a:r>
                      <a:endParaRPr lang="en-US" dirty="0">
                        <a:solidFill>
                          <a:schemeClr val="accent1">
                            <a:lumMod val="50000"/>
                          </a:schemeClr>
                        </a:solidFill>
                        <a:latin typeface="Calibri" panose="020F0502020204030204" pitchFamily="34" charset="0"/>
                      </a:endParaRPr>
                    </a:p>
                  </a:txBody>
                  <a:tcPr/>
                </a:tc>
              </a:tr>
              <a:tr h="374468">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True</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7.90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0.68</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0.78</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17.4</a:t>
                      </a:r>
                      <a:endParaRPr lang="en-US" dirty="0">
                        <a:solidFill>
                          <a:schemeClr val="accent1">
                            <a:lumMod val="50000"/>
                          </a:schemeClr>
                        </a:solidFill>
                        <a:latin typeface="Calibri" panose="020F0502020204030204" pitchFamily="34" charset="0"/>
                      </a:endParaRPr>
                    </a:p>
                  </a:txBody>
                  <a:tcPr/>
                </a:tc>
              </a:tr>
              <a:tr h="310636">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HW </a:t>
                      </a:r>
                      <a:endParaRPr lang="en-US" dirty="0">
                        <a:solidFill>
                          <a:schemeClr val="accent1">
                            <a:lumMod val="50000"/>
                          </a:schemeClr>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50000"/>
                            </a:schemeClr>
                          </a:solidFill>
                          <a:latin typeface="Calibri" panose="020F0502020204030204" pitchFamily="34" charset="0"/>
                        </a:rPr>
                        <a:t>N/A</a:t>
                      </a:r>
                    </a:p>
                  </a:txBody>
                  <a:tcPr/>
                </a:tc>
                <a:tc>
                  <a:txBody>
                    <a:bodyPr/>
                    <a:lstStyle/>
                    <a:p>
                      <a:r>
                        <a:rPr lang="en-US" dirty="0" smtClean="0">
                          <a:solidFill>
                            <a:schemeClr val="accent1">
                              <a:lumMod val="50000"/>
                            </a:schemeClr>
                          </a:solidFill>
                          <a:latin typeface="Calibri" panose="020F0502020204030204" pitchFamily="34" charset="0"/>
                        </a:rPr>
                        <a:t>8.40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0.50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17.7</a:t>
                      </a:r>
                      <a:endParaRPr lang="en-US" dirty="0">
                        <a:solidFill>
                          <a:schemeClr val="accent1">
                            <a:lumMod val="50000"/>
                          </a:schemeClr>
                        </a:solidFill>
                        <a:latin typeface="Calibri" panose="020F0502020204030204" pitchFamily="34" charset="0"/>
                      </a:endParaRPr>
                    </a:p>
                  </a:txBody>
                  <a:tcPr/>
                </a:tc>
              </a:tr>
              <a:tr h="310636">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False</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8.40</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0.61</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17.8</a:t>
                      </a:r>
                      <a:endParaRPr lang="en-US" dirty="0">
                        <a:solidFill>
                          <a:schemeClr val="accent1">
                            <a:lumMod val="50000"/>
                          </a:schemeClr>
                        </a:solidFill>
                        <a:latin typeface="Calibri" panose="020F0502020204030204" pitchFamily="34" charset="0"/>
                      </a:endParaRPr>
                    </a:p>
                  </a:txBody>
                  <a:tcPr/>
                </a:tc>
              </a:tr>
              <a:tr h="409303">
                <a:tc>
                  <a:txBody>
                    <a:bodyPr/>
                    <a:lstStyle/>
                    <a:p>
                      <a:r>
                        <a:rPr lang="en-US" dirty="0" smtClean="0">
                          <a:solidFill>
                            <a:schemeClr val="accent1">
                              <a:lumMod val="50000"/>
                            </a:schemeClr>
                          </a:solidFill>
                          <a:latin typeface="Calibri" panose="020F0502020204030204" pitchFamily="34" charset="0"/>
                        </a:rPr>
                        <a:t>2</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True</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8.40</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1.02</a:t>
                      </a:r>
                      <a:endParaRPr lang="en-US" dirty="0">
                        <a:solidFill>
                          <a:schemeClr val="accent1">
                            <a:lumMod val="50000"/>
                          </a:schemeClr>
                        </a:solidFill>
                        <a:latin typeface="Calibri" panose="020F0502020204030204" pitchFamily="34" charset="0"/>
                      </a:endParaRPr>
                    </a:p>
                  </a:txBody>
                  <a:tcPr>
                    <a:solidFill>
                      <a:srgbClr val="D2DEEF"/>
                    </a:solidFill>
                  </a:tcPr>
                </a:tc>
                <a:tc>
                  <a:txBody>
                    <a:bodyPr/>
                    <a:lstStyle/>
                    <a:p>
                      <a:r>
                        <a:rPr lang="en-US" dirty="0" smtClean="0">
                          <a:solidFill>
                            <a:schemeClr val="accent1">
                              <a:lumMod val="50000"/>
                            </a:schemeClr>
                          </a:solidFill>
                          <a:latin typeface="Calibri" panose="020F0502020204030204" pitchFamily="34" charset="0"/>
                        </a:rPr>
                        <a:t>18.2</a:t>
                      </a:r>
                    </a:p>
                  </a:txBody>
                  <a:tcPr>
                    <a:solidFill>
                      <a:srgbClr val="D2DEEF"/>
                    </a:solidFill>
                  </a:tcPr>
                </a:tc>
              </a:tr>
              <a:tr h="357385">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HW </a:t>
                      </a:r>
                      <a:endParaRPr lang="en-US" dirty="0">
                        <a:solidFill>
                          <a:schemeClr val="accent1">
                            <a:lumMod val="50000"/>
                          </a:schemeClr>
                        </a:solidFill>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50000"/>
                            </a:schemeClr>
                          </a:solidFill>
                          <a:latin typeface="Calibri" panose="020F0502020204030204" pitchFamily="34" charset="0"/>
                        </a:rPr>
                        <a:t>N/A</a:t>
                      </a:r>
                    </a:p>
                  </a:txBody>
                  <a:tcPr/>
                </a:tc>
                <a:tc>
                  <a:txBody>
                    <a:bodyPr/>
                    <a:lstStyle/>
                    <a:p>
                      <a:r>
                        <a:rPr lang="en-US" dirty="0" smtClean="0">
                          <a:solidFill>
                            <a:schemeClr val="accent1">
                              <a:lumMod val="50000"/>
                            </a:schemeClr>
                          </a:solidFill>
                          <a:latin typeface="Calibri" panose="020F0502020204030204" pitchFamily="34" charset="0"/>
                        </a:rPr>
                        <a:t>8.55</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0.56</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19.0</a:t>
                      </a:r>
                      <a:endParaRPr lang="en-US" dirty="0">
                        <a:solidFill>
                          <a:schemeClr val="accent1">
                            <a:lumMod val="50000"/>
                          </a:schemeClr>
                        </a:solidFill>
                        <a:latin typeface="Calibri" panose="020F0502020204030204" pitchFamily="34" charset="0"/>
                      </a:endParaRPr>
                    </a:p>
                  </a:txBody>
                  <a:tcPr/>
                </a:tc>
              </a:tr>
              <a:tr h="357051">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False</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8.55</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0.63</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19.1</a:t>
                      </a:r>
                      <a:endParaRPr lang="en-US" dirty="0">
                        <a:solidFill>
                          <a:schemeClr val="accent1">
                            <a:lumMod val="50000"/>
                          </a:schemeClr>
                        </a:solidFill>
                        <a:latin typeface="Calibri" panose="020F0502020204030204" pitchFamily="34" charset="0"/>
                      </a:endParaRPr>
                    </a:p>
                  </a:txBody>
                  <a:tcPr/>
                </a:tc>
              </a:tr>
              <a:tr h="310636">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4</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Custom</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True</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8.55</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0.72</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1.03</a:t>
                      </a:r>
                      <a:endParaRPr lang="en-US" dirty="0">
                        <a:solidFill>
                          <a:schemeClr val="accent1">
                            <a:lumMod val="50000"/>
                          </a:schemeClr>
                        </a:solidFill>
                        <a:latin typeface="Calibri" panose="020F0502020204030204" pitchFamily="34" charset="0"/>
                      </a:endParaRPr>
                    </a:p>
                  </a:txBody>
                  <a:tcPr/>
                </a:tc>
                <a:tc>
                  <a:txBody>
                    <a:bodyPr/>
                    <a:lstStyle/>
                    <a:p>
                      <a:r>
                        <a:rPr lang="en-US" dirty="0" smtClean="0">
                          <a:solidFill>
                            <a:schemeClr val="accent1">
                              <a:lumMod val="50000"/>
                            </a:schemeClr>
                          </a:solidFill>
                          <a:latin typeface="Calibri" panose="020F0502020204030204" pitchFamily="34" charset="0"/>
                        </a:rPr>
                        <a:t>19.5</a:t>
                      </a:r>
                      <a:endParaRPr lang="en-US" dirty="0">
                        <a:solidFill>
                          <a:schemeClr val="accent1">
                            <a:lumMod val="50000"/>
                          </a:schemeClr>
                        </a:solidFill>
                        <a:latin typeface="Calibri" panose="020F0502020204030204" pitchFamily="34" charset="0"/>
                      </a:endParaRPr>
                    </a:p>
                  </a:txBody>
                  <a:tcPr/>
                </a:tc>
              </a:tr>
            </a:tbl>
          </a:graphicData>
        </a:graphic>
      </p:graphicFrame>
      <p:sp>
        <p:nvSpPr>
          <p:cNvPr id="8" name="Rectangle 7"/>
          <p:cNvSpPr/>
          <p:nvPr/>
        </p:nvSpPr>
        <p:spPr>
          <a:xfrm>
            <a:off x="655492" y="4466070"/>
            <a:ext cx="10888807" cy="397164"/>
          </a:xfrm>
          <a:prstGeom prst="rect">
            <a:avLst/>
          </a:prstGeom>
          <a:noFill/>
          <a:ln w="34925">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27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09700" y="210649"/>
            <a:ext cx="10515600" cy="689952"/>
          </a:xfrm>
        </p:spPr>
        <p:txBody>
          <a:bodyPr>
            <a:normAutofit/>
          </a:bodyPr>
          <a:lstStyle/>
          <a:p>
            <a:pPr algn="r"/>
            <a:r>
              <a:rPr lang="en-US" sz="3600" dirty="0" smtClean="0">
                <a:solidFill>
                  <a:schemeClr val="accent2"/>
                </a:solidFill>
              </a:rPr>
              <a:t>AA Memory Overhead in The Order</a:t>
            </a:r>
            <a:endParaRPr lang="en-US" sz="3600" dirty="0">
              <a:solidFill>
                <a:schemeClr val="accent2"/>
              </a:solidFill>
            </a:endParaRPr>
          </a:p>
        </p:txBody>
      </p:sp>
      <p:graphicFrame>
        <p:nvGraphicFramePr>
          <p:cNvPr id="7" name="Table 6"/>
          <p:cNvGraphicFramePr>
            <a:graphicFrameLocks noGrp="1"/>
          </p:cNvGraphicFramePr>
          <p:nvPr>
            <p:extLst/>
          </p:nvPr>
        </p:nvGraphicFramePr>
        <p:xfrm>
          <a:off x="1717962" y="2055479"/>
          <a:ext cx="9217892" cy="295195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07900"/>
                <a:gridCol w="2196247"/>
                <a:gridCol w="2454524"/>
                <a:gridCol w="2459221"/>
              </a:tblGrid>
              <a:tr h="632296">
                <a:tc>
                  <a:txBody>
                    <a:bodyPr/>
                    <a:lstStyle/>
                    <a:p>
                      <a:r>
                        <a:rPr lang="en-US" sz="2000" dirty="0" smtClean="0">
                          <a:latin typeface="Calibri" panose="020F0502020204030204" pitchFamily="34" charset="0"/>
                        </a:rPr>
                        <a:t>Color</a:t>
                      </a:r>
                      <a:r>
                        <a:rPr lang="en-US" sz="2000" baseline="0" dirty="0" smtClean="0">
                          <a:latin typeface="Calibri" panose="020F0502020204030204" pitchFamily="34" charset="0"/>
                        </a:rPr>
                        <a:t> Fragments</a:t>
                      </a:r>
                      <a:endParaRPr lang="en-US" sz="2000" dirty="0">
                        <a:latin typeface="Calibri" panose="020F0502020204030204" pitchFamily="34" charset="0"/>
                      </a:endParaRPr>
                    </a:p>
                  </a:txBody>
                  <a:tcPr/>
                </a:tc>
                <a:tc>
                  <a:txBody>
                    <a:bodyPr/>
                    <a:lstStyle/>
                    <a:p>
                      <a:r>
                        <a:rPr lang="en-US" sz="2000" dirty="0" smtClean="0">
                          <a:latin typeface="Calibri" panose="020F0502020204030204" pitchFamily="34" charset="0"/>
                        </a:rPr>
                        <a:t>Coverage Samples</a:t>
                      </a:r>
                      <a:endParaRPr lang="en-US" sz="2000" dirty="0">
                        <a:latin typeface="Calibri" panose="020F0502020204030204" pitchFamily="34" charset="0"/>
                      </a:endParaRPr>
                    </a:p>
                  </a:txBody>
                  <a:tcPr/>
                </a:tc>
                <a:tc>
                  <a:txBody>
                    <a:bodyPr/>
                    <a:lstStyle/>
                    <a:p>
                      <a:r>
                        <a:rPr lang="en-US" sz="2000" dirty="0" smtClean="0">
                          <a:latin typeface="Calibri" panose="020F0502020204030204" pitchFamily="34" charset="0"/>
                        </a:rPr>
                        <a:t>Color Target (MB)</a:t>
                      </a:r>
                      <a:endParaRPr lang="en-US" sz="2000" dirty="0">
                        <a:latin typeface="Calibri" panose="020F0502020204030204" pitchFamily="34" charset="0"/>
                      </a:endParaRPr>
                    </a:p>
                  </a:txBody>
                  <a:tcPr/>
                </a:tc>
                <a:tc>
                  <a:txBody>
                    <a:bodyPr/>
                    <a:lstStyle/>
                    <a:p>
                      <a:r>
                        <a:rPr lang="en-US" sz="2000" dirty="0" smtClean="0">
                          <a:latin typeface="Calibri" panose="020F0502020204030204" pitchFamily="34" charset="0"/>
                        </a:rPr>
                        <a:t>Depth Buffer (MB)</a:t>
                      </a:r>
                      <a:endParaRPr lang="en-US" sz="2000" dirty="0">
                        <a:latin typeface="Calibri" panose="020F0502020204030204" pitchFamily="34" charset="0"/>
                      </a:endParaRPr>
                    </a:p>
                  </a:txBody>
                  <a:tcPr/>
                </a:tc>
              </a:tr>
              <a:tr h="547032">
                <a:tc>
                  <a:txBody>
                    <a:bodyPr/>
                    <a:lstStyle/>
                    <a:p>
                      <a:r>
                        <a:rPr lang="en-US" sz="2000" dirty="0" smtClean="0">
                          <a:solidFill>
                            <a:schemeClr val="accent1">
                              <a:lumMod val="50000"/>
                            </a:schemeClr>
                          </a:solidFill>
                          <a:latin typeface="Calibri" panose="020F0502020204030204" pitchFamily="34" charset="0"/>
                        </a:rPr>
                        <a:t>1</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1</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12.187</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7.125</a:t>
                      </a:r>
                      <a:endParaRPr lang="en-US" sz="2000" dirty="0">
                        <a:solidFill>
                          <a:schemeClr val="accent1">
                            <a:lumMod val="50000"/>
                          </a:schemeClr>
                        </a:solidFill>
                        <a:latin typeface="Calibri" panose="020F0502020204030204" pitchFamily="34" charset="0"/>
                      </a:endParaRPr>
                    </a:p>
                  </a:txBody>
                  <a:tcPr anchor="ctr"/>
                </a:tc>
              </a:tr>
              <a:tr h="547032">
                <a:tc>
                  <a:txBody>
                    <a:bodyPr/>
                    <a:lstStyle/>
                    <a:p>
                      <a:r>
                        <a:rPr lang="en-US" sz="2000" dirty="0" smtClean="0">
                          <a:solidFill>
                            <a:schemeClr val="accent1">
                              <a:lumMod val="50000"/>
                            </a:schemeClr>
                          </a:solidFill>
                          <a:latin typeface="Calibri" panose="020F0502020204030204" pitchFamily="34" charset="0"/>
                        </a:rPr>
                        <a:t>2</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2</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26.141</a:t>
                      </a:r>
                      <a:endParaRPr lang="en-US" sz="2000" dirty="0">
                        <a:solidFill>
                          <a:schemeClr val="accent1">
                            <a:lumMod val="50000"/>
                          </a:schemeClr>
                        </a:solidFill>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accent1">
                              <a:lumMod val="50000"/>
                            </a:schemeClr>
                          </a:solidFill>
                          <a:latin typeface="Calibri" panose="020F0502020204030204" pitchFamily="34" charset="0"/>
                        </a:rPr>
                        <a:t>13.25</a:t>
                      </a:r>
                    </a:p>
                  </a:txBody>
                  <a:tcPr anchor="ctr"/>
                </a:tc>
              </a:tr>
              <a:tr h="665543">
                <a:tc>
                  <a:txBody>
                    <a:bodyPr/>
                    <a:lstStyle/>
                    <a:p>
                      <a:r>
                        <a:rPr lang="en-US" sz="2000" dirty="0" smtClean="0">
                          <a:solidFill>
                            <a:schemeClr val="accent1">
                              <a:lumMod val="50000"/>
                            </a:schemeClr>
                          </a:solidFill>
                          <a:latin typeface="Calibri" panose="020F0502020204030204" pitchFamily="34" charset="0"/>
                        </a:rPr>
                        <a:t>2</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4</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26.141</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13.25</a:t>
                      </a:r>
                      <a:endParaRPr lang="en-US" sz="2000" dirty="0">
                        <a:solidFill>
                          <a:schemeClr val="accent1">
                            <a:lumMod val="50000"/>
                          </a:schemeClr>
                        </a:solidFill>
                        <a:latin typeface="Calibri" panose="020F0502020204030204" pitchFamily="34" charset="0"/>
                      </a:endParaRPr>
                    </a:p>
                  </a:txBody>
                  <a:tcPr anchor="ctr"/>
                </a:tc>
              </a:tr>
              <a:tr h="560055">
                <a:tc>
                  <a:txBody>
                    <a:bodyPr/>
                    <a:lstStyle/>
                    <a:p>
                      <a:r>
                        <a:rPr lang="en-US" sz="2000" dirty="0" smtClean="0">
                          <a:solidFill>
                            <a:schemeClr val="accent1">
                              <a:lumMod val="50000"/>
                            </a:schemeClr>
                          </a:solidFill>
                          <a:latin typeface="Calibri" panose="020F0502020204030204" pitchFamily="34" charset="0"/>
                        </a:rPr>
                        <a:t>4</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4</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50.515</a:t>
                      </a:r>
                      <a:endParaRPr lang="en-US" sz="2000" dirty="0">
                        <a:solidFill>
                          <a:schemeClr val="accent1">
                            <a:lumMod val="50000"/>
                          </a:schemeClr>
                        </a:solidFill>
                        <a:latin typeface="Calibri" panose="020F0502020204030204" pitchFamily="34" charset="0"/>
                      </a:endParaRPr>
                    </a:p>
                  </a:txBody>
                  <a:tcPr anchor="ctr"/>
                </a:tc>
                <a:tc>
                  <a:txBody>
                    <a:bodyPr/>
                    <a:lstStyle/>
                    <a:p>
                      <a:r>
                        <a:rPr lang="en-US" sz="2000" dirty="0" smtClean="0">
                          <a:solidFill>
                            <a:schemeClr val="accent1">
                              <a:lumMod val="50000"/>
                            </a:schemeClr>
                          </a:solidFill>
                          <a:latin typeface="Calibri" panose="020F0502020204030204" pitchFamily="34" charset="0"/>
                        </a:rPr>
                        <a:t>26.375</a:t>
                      </a:r>
                      <a:endParaRPr lang="en-US" sz="2000" dirty="0">
                        <a:solidFill>
                          <a:schemeClr val="accent1">
                            <a:lumMod val="50000"/>
                          </a:schemeClr>
                        </a:solidFill>
                        <a:latin typeface="Calibri" panose="020F0502020204030204" pitchFamily="34" charset="0"/>
                      </a:endParaRPr>
                    </a:p>
                  </a:txBody>
                  <a:tcPr anchor="ctr"/>
                </a:tc>
              </a:tr>
            </a:tbl>
          </a:graphicData>
        </a:graphic>
      </p:graphicFrame>
      <p:sp>
        <p:nvSpPr>
          <p:cNvPr id="8" name="Rectangle 7"/>
          <p:cNvSpPr/>
          <p:nvPr/>
        </p:nvSpPr>
        <p:spPr>
          <a:xfrm>
            <a:off x="1717960" y="3796147"/>
            <a:ext cx="9217895" cy="637310"/>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935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92381" y="210649"/>
            <a:ext cx="10515600" cy="689952"/>
          </a:xfrm>
        </p:spPr>
        <p:txBody>
          <a:bodyPr>
            <a:normAutofit/>
          </a:bodyPr>
          <a:lstStyle/>
          <a:p>
            <a:pPr algn="r"/>
            <a:r>
              <a:rPr lang="en-US" sz="3600" dirty="0" smtClean="0">
                <a:solidFill>
                  <a:schemeClr val="accent2"/>
                </a:solidFill>
              </a:rPr>
              <a:t>Forward+ Renderer</a:t>
            </a:r>
            <a:endParaRPr lang="en-US" sz="3600" dirty="0">
              <a:solidFill>
                <a:schemeClr val="accent2"/>
              </a:solidFill>
            </a:endParaRPr>
          </a:p>
        </p:txBody>
      </p:sp>
      <p:sp>
        <p:nvSpPr>
          <p:cNvPr id="6" name="Content Placeholder 2"/>
          <p:cNvSpPr>
            <a:spLocks noGrp="1"/>
          </p:cNvSpPr>
          <p:nvPr>
            <p:ph idx="1"/>
          </p:nvPr>
        </p:nvSpPr>
        <p:spPr>
          <a:xfrm>
            <a:off x="357605" y="1530715"/>
            <a:ext cx="8262520" cy="4351338"/>
          </a:xfrm>
        </p:spPr>
        <p:txBody>
          <a:bodyPr>
            <a:normAutofit/>
          </a:bodyPr>
          <a:lstStyle/>
          <a:p>
            <a:pPr>
              <a:lnSpc>
                <a:spcPct val="100000"/>
              </a:lnSpc>
              <a:buFont typeface="Wingdings" panose="05000000000000000000" pitchFamily="2" charset="2"/>
              <a:buChar char="§"/>
            </a:pPr>
            <a:r>
              <a:rPr lang="en-US" dirty="0" smtClean="0"/>
              <a:t>Generated per-material pixel </a:t>
            </a:r>
            <a:r>
              <a:rPr lang="en-US" dirty="0" err="1" smtClean="0"/>
              <a:t>shaders</a:t>
            </a:r>
            <a:endParaRPr lang="en-US" dirty="0" smtClean="0"/>
          </a:p>
          <a:p>
            <a:pPr lvl="1">
              <a:lnSpc>
                <a:spcPct val="100000"/>
              </a:lnSpc>
              <a:buFont typeface="Wingdings" panose="05000000000000000000" pitchFamily="2" charset="2"/>
              <a:buChar char="§"/>
            </a:pPr>
            <a:r>
              <a:rPr lang="en-US" dirty="0" smtClean="0"/>
              <a:t>Fully compiler-optimized material + lighting pipeline</a:t>
            </a:r>
          </a:p>
          <a:p>
            <a:pPr lvl="1">
              <a:lnSpc>
                <a:spcPct val="100000"/>
              </a:lnSpc>
              <a:buFont typeface="Wingdings" panose="05000000000000000000" pitchFamily="2" charset="2"/>
              <a:buChar char="§"/>
            </a:pPr>
            <a:r>
              <a:rPr lang="en-US" dirty="0" smtClean="0">
                <a:sym typeface="Wingdings" panose="05000000000000000000" pitchFamily="2" charset="2"/>
              </a:rPr>
              <a:t>Harder to hand-optimize optimize all cases</a:t>
            </a:r>
          </a:p>
          <a:p>
            <a:pPr>
              <a:lnSpc>
                <a:spcPct val="100000"/>
              </a:lnSpc>
              <a:buFont typeface="Wingdings" panose="05000000000000000000" pitchFamily="2" charset="2"/>
              <a:buChar char="§"/>
            </a:pPr>
            <a:r>
              <a:rPr lang="en-US" dirty="0" smtClean="0"/>
              <a:t>Some GPR problems, fixed before shipping</a:t>
            </a:r>
          </a:p>
          <a:p>
            <a:pPr lvl="1">
              <a:lnSpc>
                <a:spcPct val="100000"/>
              </a:lnSpc>
              <a:buFont typeface="Wingdings" panose="05000000000000000000" pitchFamily="2" charset="2"/>
              <a:buChar char="§"/>
            </a:pPr>
            <a:r>
              <a:rPr lang="en-US" dirty="0" smtClean="0"/>
              <a:t>Function of parameters used by lighting</a:t>
            </a:r>
          </a:p>
          <a:p>
            <a:pPr lvl="1">
              <a:lnSpc>
                <a:spcPct val="100000"/>
              </a:lnSpc>
              <a:buFont typeface="Wingdings" panose="05000000000000000000" pitchFamily="2" charset="2"/>
              <a:buChar char="§"/>
            </a:pPr>
            <a:r>
              <a:rPr lang="en-US" dirty="0" smtClean="0"/>
              <a:t>Had some help from Sony compiler team</a:t>
            </a:r>
            <a:endParaRPr lang="en-US" dirty="0"/>
          </a:p>
        </p:txBody>
      </p:sp>
    </p:spTree>
    <p:extLst>
      <p:ext uri="{BB962C8B-B14F-4D97-AF65-F5344CB8AC3E}">
        <p14:creationId xmlns:p14="http://schemas.microsoft.com/office/powerpoint/2010/main" val="2564499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09700" y="210649"/>
            <a:ext cx="10515600" cy="689952"/>
          </a:xfrm>
        </p:spPr>
        <p:txBody>
          <a:bodyPr>
            <a:normAutofit/>
          </a:bodyPr>
          <a:lstStyle/>
          <a:p>
            <a:pPr algn="r"/>
            <a:r>
              <a:rPr lang="en-US" sz="3600" dirty="0" smtClean="0">
                <a:solidFill>
                  <a:schemeClr val="accent2"/>
                </a:solidFill>
              </a:rPr>
              <a:t>The Order: No AA</a:t>
            </a:r>
            <a:endParaRPr lang="en-US" sz="3600" dirty="0">
              <a:solidFill>
                <a:schemeClr val="accent2"/>
              </a:solidFill>
            </a:endParaRPr>
          </a:p>
        </p:txBody>
      </p:sp>
      <p:pic>
        <p:nvPicPr>
          <p:cNvPr id="4" name="NoMSA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54630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09700" y="210649"/>
            <a:ext cx="10515600" cy="689952"/>
          </a:xfrm>
        </p:spPr>
        <p:txBody>
          <a:bodyPr>
            <a:normAutofit/>
          </a:bodyPr>
          <a:lstStyle/>
          <a:p>
            <a:pPr algn="r"/>
            <a:r>
              <a:rPr lang="en-US" sz="3600" dirty="0" smtClean="0">
                <a:solidFill>
                  <a:schemeClr val="accent2"/>
                </a:solidFill>
              </a:rPr>
              <a:t>The Order: With AA</a:t>
            </a:r>
            <a:endParaRPr lang="en-US" sz="3600" dirty="0">
              <a:solidFill>
                <a:schemeClr val="accent2"/>
              </a:solidFill>
            </a:endParaRPr>
          </a:p>
        </p:txBody>
      </p:sp>
      <p:pic>
        <p:nvPicPr>
          <p:cNvPr id="3" name="FullMSA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135500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The Order – No AA</a:t>
            </a:r>
            <a:endParaRPr lang="en-US" sz="3600" dirty="0">
              <a:solidFill>
                <a:schemeClr val="accent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6650"/>
            <a:ext cx="12192000" cy="508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6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650"/>
            <a:ext cx="12192000" cy="50800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28725" y="212164"/>
            <a:ext cx="10515600" cy="689952"/>
          </a:xfrm>
        </p:spPr>
        <p:txBody>
          <a:bodyPr>
            <a:normAutofit/>
          </a:bodyPr>
          <a:lstStyle/>
          <a:p>
            <a:pPr algn="r"/>
            <a:r>
              <a:rPr lang="en-US" sz="3600" dirty="0" smtClean="0">
                <a:solidFill>
                  <a:schemeClr val="accent2"/>
                </a:solidFill>
              </a:rPr>
              <a:t>The Order – Full AA</a:t>
            </a:r>
            <a:endParaRPr lang="en-US" sz="3600" dirty="0">
              <a:solidFill>
                <a:schemeClr val="accent2"/>
              </a:solidFill>
            </a:endParaRPr>
          </a:p>
        </p:txBody>
      </p:sp>
    </p:spTree>
    <p:extLst>
      <p:ext uri="{BB962C8B-B14F-4D97-AF65-F5344CB8AC3E}">
        <p14:creationId xmlns:p14="http://schemas.microsoft.com/office/powerpoint/2010/main" val="385108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39995"/>
            <a:ext cx="12192000" cy="6985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62702" y="5439995"/>
            <a:ext cx="6988375" cy="714044"/>
          </a:xfrm>
        </p:spPr>
        <p:txBody>
          <a:bodyPr>
            <a:normAutofit/>
          </a:bodyPr>
          <a:lstStyle/>
          <a:p>
            <a:pPr algn="l"/>
            <a:r>
              <a:rPr lang="en-US" sz="4000" dirty="0" smtClean="0">
                <a:solidFill>
                  <a:schemeClr val="accent2"/>
                </a:solidFill>
              </a:rPr>
              <a:t>Shadows</a:t>
            </a:r>
            <a:endParaRPr lang="en-US" sz="4000" dirty="0">
              <a:solidFill>
                <a:schemeClr val="accent2"/>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6807"/>
          <a:stretch/>
        </p:blipFill>
        <p:spPr>
          <a:xfrm>
            <a:off x="0" y="-9525"/>
            <a:ext cx="12192000" cy="5449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20763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514475" y="212164"/>
            <a:ext cx="10515600" cy="689952"/>
          </a:xfrm>
        </p:spPr>
        <p:txBody>
          <a:bodyPr>
            <a:normAutofit/>
          </a:bodyPr>
          <a:lstStyle/>
          <a:p>
            <a:pPr algn="r"/>
            <a:r>
              <a:rPr lang="en-US" sz="3600" dirty="0" smtClean="0">
                <a:solidFill>
                  <a:schemeClr val="accent2"/>
                </a:solidFill>
              </a:rPr>
              <a:t>Shadow Basics</a:t>
            </a:r>
            <a:endParaRPr lang="en-US" sz="3600" dirty="0">
              <a:solidFill>
                <a:schemeClr val="accent2"/>
              </a:solidFill>
            </a:endParaRPr>
          </a:p>
        </p:txBody>
      </p:sp>
      <p:sp>
        <p:nvSpPr>
          <p:cNvPr id="6" name="Content Placeholder 2"/>
          <p:cNvSpPr>
            <a:spLocks noGrp="1"/>
          </p:cNvSpPr>
          <p:nvPr>
            <p:ph idx="1"/>
          </p:nvPr>
        </p:nvSpPr>
        <p:spPr>
          <a:xfrm>
            <a:off x="357605" y="1429114"/>
            <a:ext cx="6995695" cy="4882785"/>
          </a:xfrm>
        </p:spPr>
        <p:txBody>
          <a:bodyPr>
            <a:normAutofit/>
          </a:bodyPr>
          <a:lstStyle/>
          <a:p>
            <a:pPr>
              <a:lnSpc>
                <a:spcPct val="100000"/>
              </a:lnSpc>
              <a:buFont typeface="Wingdings" panose="05000000000000000000" pitchFamily="2" charset="2"/>
              <a:buChar char="§"/>
            </a:pPr>
            <a:r>
              <a:rPr lang="en-US" dirty="0" smtClean="0"/>
              <a:t>16 spot light shadow casters</a:t>
            </a:r>
          </a:p>
          <a:p>
            <a:pPr>
              <a:lnSpc>
                <a:spcPct val="100000"/>
              </a:lnSpc>
              <a:buFont typeface="Wingdings" panose="05000000000000000000" pitchFamily="2" charset="2"/>
              <a:buChar char="§"/>
            </a:pPr>
            <a:r>
              <a:rPr lang="en-US" dirty="0" smtClean="0"/>
              <a:t>1 directional light with 4 cascades</a:t>
            </a:r>
          </a:p>
          <a:p>
            <a:pPr lvl="1">
              <a:lnSpc>
                <a:spcPct val="100000"/>
              </a:lnSpc>
              <a:buFont typeface="Wingdings" panose="05000000000000000000" pitchFamily="2" charset="2"/>
              <a:buChar char="§"/>
            </a:pPr>
            <a:r>
              <a:rPr lang="en-US" dirty="0" smtClean="0"/>
              <a:t>Tools supported 2 directional lights</a:t>
            </a:r>
          </a:p>
          <a:p>
            <a:pPr>
              <a:lnSpc>
                <a:spcPct val="100000"/>
              </a:lnSpc>
              <a:buFont typeface="Wingdings" panose="05000000000000000000" pitchFamily="2" charset="2"/>
              <a:buChar char="§"/>
            </a:pPr>
            <a:r>
              <a:rPr lang="en-US" dirty="0" smtClean="0"/>
              <a:t>Keep it simple:</a:t>
            </a:r>
          </a:p>
          <a:p>
            <a:pPr lvl="1">
              <a:lnSpc>
                <a:spcPct val="100000"/>
              </a:lnSpc>
              <a:buFont typeface="Wingdings" panose="05000000000000000000" pitchFamily="2" charset="2"/>
              <a:buChar char="§"/>
            </a:pPr>
            <a:r>
              <a:rPr lang="en-US" dirty="0" smtClean="0"/>
              <a:t>1 texture array for spotlights, </a:t>
            </a:r>
            <a:br>
              <a:rPr lang="en-US" dirty="0" smtClean="0"/>
            </a:br>
            <a:r>
              <a:rPr lang="en-US" dirty="0" smtClean="0"/>
              <a:t>1 for cascades</a:t>
            </a:r>
          </a:p>
          <a:p>
            <a:pPr lvl="1">
              <a:lnSpc>
                <a:spcPct val="100000"/>
              </a:lnSpc>
              <a:buFont typeface="Wingdings" panose="05000000000000000000" pitchFamily="2" charset="2"/>
              <a:buChar char="§"/>
            </a:pPr>
            <a:r>
              <a:rPr lang="en-US" dirty="0" smtClean="0"/>
              <a:t>Sampled in forward pass</a:t>
            </a:r>
          </a:p>
          <a:p>
            <a:pPr>
              <a:lnSpc>
                <a:spcPct val="100000"/>
              </a:lnSpc>
              <a:buFont typeface="Wingdings" panose="05000000000000000000" pitchFamily="2" charset="2"/>
              <a:buChar char="§"/>
            </a:pPr>
            <a:r>
              <a:rPr lang="en-US" dirty="0" smtClean="0"/>
              <a:t>Cached spotlight shadows </a:t>
            </a:r>
          </a:p>
          <a:p>
            <a:pPr lvl="1">
              <a:lnSpc>
                <a:spcPct val="100000"/>
              </a:lnSpc>
              <a:buFont typeface="Wingdings" panose="05000000000000000000" pitchFamily="2" charset="2"/>
              <a:buChar char="§"/>
            </a:pPr>
            <a:r>
              <a:rPr lang="en-US" dirty="0" smtClean="0"/>
              <a:t>Throttle updates based on distance</a:t>
            </a:r>
          </a:p>
          <a:p>
            <a:pPr lvl="1">
              <a:lnSpc>
                <a:spcPct val="100000"/>
              </a:lnSpc>
              <a:buFont typeface="Wingdings" panose="05000000000000000000" pitchFamily="2" charset="2"/>
              <a:buChar char="§"/>
            </a:pPr>
            <a:r>
              <a:rPr lang="en-US" dirty="0" smtClean="0"/>
              <a:t>Don’t regenerate if nothing moved</a:t>
            </a:r>
          </a:p>
          <a:p>
            <a:pPr lvl="1"/>
            <a:endParaRPr lang="en-US" dirty="0" smtClean="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758" y="1352711"/>
            <a:ext cx="3209925" cy="237681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3400" y="3940175"/>
            <a:ext cx="3820642" cy="23717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3494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497" y="1980800"/>
            <a:ext cx="5219044" cy="34671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66850" y="212164"/>
            <a:ext cx="10515600" cy="689952"/>
          </a:xfrm>
        </p:spPr>
        <p:txBody>
          <a:bodyPr>
            <a:normAutofit/>
          </a:bodyPr>
          <a:lstStyle/>
          <a:p>
            <a:pPr algn="r"/>
            <a:r>
              <a:rPr lang="en-US" sz="3600" dirty="0" smtClean="0">
                <a:solidFill>
                  <a:schemeClr val="accent2"/>
                </a:solidFill>
              </a:rPr>
              <a:t>Precomputed Shadow Visibility</a:t>
            </a:r>
            <a:endParaRPr lang="en-US" sz="3600" dirty="0">
              <a:solidFill>
                <a:schemeClr val="accent2"/>
              </a:solidFill>
            </a:endParaRPr>
          </a:p>
        </p:txBody>
      </p:sp>
      <p:sp>
        <p:nvSpPr>
          <p:cNvPr id="6" name="Content Placeholder 2"/>
          <p:cNvSpPr>
            <a:spLocks noGrp="1"/>
          </p:cNvSpPr>
          <p:nvPr>
            <p:ph idx="1"/>
          </p:nvPr>
        </p:nvSpPr>
        <p:spPr>
          <a:xfrm>
            <a:off x="262355" y="1869380"/>
            <a:ext cx="6281320" cy="4557470"/>
          </a:xfrm>
        </p:spPr>
        <p:txBody>
          <a:bodyPr/>
          <a:lstStyle/>
          <a:p>
            <a:pPr>
              <a:lnSpc>
                <a:spcPct val="100000"/>
              </a:lnSpc>
              <a:buFont typeface="Wingdings" panose="05000000000000000000" pitchFamily="2" charset="2"/>
              <a:buChar char="§"/>
            </a:pPr>
            <a:r>
              <a:rPr lang="en-US" dirty="0" smtClean="0"/>
              <a:t>Extension of system used for primary visibility</a:t>
            </a:r>
          </a:p>
          <a:p>
            <a:pPr lvl="1">
              <a:lnSpc>
                <a:spcPct val="100000"/>
              </a:lnSpc>
              <a:buFont typeface="Wingdings" panose="05000000000000000000" pitchFamily="2" charset="2"/>
              <a:buChar char="§"/>
            </a:pPr>
            <a:r>
              <a:rPr lang="en-US" dirty="0" smtClean="0"/>
              <a:t>Precomputed during level build</a:t>
            </a:r>
          </a:p>
          <a:p>
            <a:pPr lvl="1">
              <a:lnSpc>
                <a:spcPct val="100000"/>
              </a:lnSpc>
              <a:buFont typeface="Wingdings" panose="05000000000000000000" pitchFamily="2" charset="2"/>
              <a:buChar char="§"/>
            </a:pPr>
            <a:r>
              <a:rPr lang="en-US" dirty="0" smtClean="0"/>
              <a:t>For non-moving lights only</a:t>
            </a:r>
          </a:p>
          <a:p>
            <a:pPr>
              <a:lnSpc>
                <a:spcPct val="100000"/>
              </a:lnSpc>
              <a:buFont typeface="Wingdings" panose="05000000000000000000" pitchFamily="2" charset="2"/>
              <a:buChar char="§"/>
            </a:pPr>
            <a:r>
              <a:rPr lang="en-US" dirty="0" smtClean="0"/>
              <a:t>For spotlights:</a:t>
            </a:r>
          </a:p>
          <a:p>
            <a:pPr lvl="1">
              <a:lnSpc>
                <a:spcPct val="100000"/>
              </a:lnSpc>
              <a:buFont typeface="Wingdings" panose="05000000000000000000" pitchFamily="2" charset="2"/>
              <a:buChar char="§"/>
            </a:pPr>
            <a:r>
              <a:rPr lang="en-US" dirty="0" smtClean="0"/>
              <a:t>Rasterize mesh ID’s from light POV</a:t>
            </a:r>
          </a:p>
          <a:p>
            <a:pPr lvl="1">
              <a:lnSpc>
                <a:spcPct val="100000"/>
              </a:lnSpc>
              <a:buFont typeface="Wingdings" panose="05000000000000000000" pitchFamily="2" charset="2"/>
              <a:buChar char="§"/>
            </a:pPr>
            <a:r>
              <a:rPr lang="en-US" dirty="0" smtClean="0"/>
              <a:t>Use stencil to mark casters </a:t>
            </a:r>
            <a:br>
              <a:rPr lang="en-US" dirty="0" smtClean="0"/>
            </a:br>
            <a:r>
              <a:rPr lang="en-US" dirty="0" smtClean="0"/>
              <a:t>(count &gt;=2)</a:t>
            </a:r>
          </a:p>
          <a:p>
            <a:endParaRPr lang="en-US" dirty="0" smtClean="0"/>
          </a:p>
          <a:p>
            <a:pPr lvl="1"/>
            <a:endParaRPr lang="en-US" dirty="0" smtClean="0"/>
          </a:p>
        </p:txBody>
      </p:sp>
    </p:spTree>
    <p:extLst>
      <p:ext uri="{BB962C8B-B14F-4D97-AF65-F5344CB8AC3E}">
        <p14:creationId xmlns:p14="http://schemas.microsoft.com/office/powerpoint/2010/main" val="10942854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57605" y="2167499"/>
            <a:ext cx="6728995" cy="3785626"/>
          </a:xfrm>
        </p:spPr>
        <p:txBody>
          <a:bodyPr>
            <a:normAutofit/>
          </a:bodyPr>
          <a:lstStyle/>
          <a:p>
            <a:pPr>
              <a:lnSpc>
                <a:spcPct val="100000"/>
              </a:lnSpc>
              <a:buFont typeface="Wingdings" panose="05000000000000000000" pitchFamily="2" charset="2"/>
              <a:buChar char="§"/>
            </a:pPr>
            <a:r>
              <a:rPr lang="en-US" dirty="0" smtClean="0"/>
              <a:t>For directional lights:</a:t>
            </a:r>
          </a:p>
          <a:p>
            <a:pPr lvl="1">
              <a:lnSpc>
                <a:spcPct val="100000"/>
              </a:lnSpc>
              <a:buFont typeface="Wingdings" panose="05000000000000000000" pitchFamily="2" charset="2"/>
              <a:buChar char="§"/>
            </a:pPr>
            <a:r>
              <a:rPr lang="en-US" dirty="0" smtClean="0"/>
              <a:t>Split level into </a:t>
            </a:r>
            <a:r>
              <a:rPr lang="en-US" dirty="0" err="1" smtClean="0"/>
              <a:t>NxN</a:t>
            </a:r>
            <a:r>
              <a:rPr lang="en-US" dirty="0" smtClean="0"/>
              <a:t> tiles in light space</a:t>
            </a:r>
          </a:p>
          <a:p>
            <a:pPr lvl="1">
              <a:lnSpc>
                <a:spcPct val="100000"/>
              </a:lnSpc>
              <a:buFont typeface="Wingdings" panose="05000000000000000000" pitchFamily="2" charset="2"/>
              <a:buChar char="§"/>
            </a:pPr>
            <a:r>
              <a:rPr lang="en-US" dirty="0" smtClean="0"/>
              <a:t>Determine potential shadow casters</a:t>
            </a:r>
          </a:p>
          <a:p>
            <a:pPr lvl="1">
              <a:lnSpc>
                <a:spcPct val="100000"/>
              </a:lnSpc>
              <a:buFont typeface="Wingdings" panose="05000000000000000000" pitchFamily="2" charset="2"/>
              <a:buChar char="§"/>
            </a:pPr>
            <a:r>
              <a:rPr lang="en-US" dirty="0" smtClean="0"/>
              <a:t>For each camera sample point:</a:t>
            </a:r>
          </a:p>
          <a:p>
            <a:pPr lvl="2">
              <a:lnSpc>
                <a:spcPct val="100000"/>
              </a:lnSpc>
              <a:buFont typeface="Wingdings" panose="05000000000000000000" pitchFamily="2" charset="2"/>
              <a:buChar char="§"/>
            </a:pPr>
            <a:r>
              <a:rPr lang="en-US" dirty="0" smtClean="0"/>
              <a:t>Render camera-visible meshes</a:t>
            </a:r>
          </a:p>
          <a:p>
            <a:pPr lvl="2">
              <a:lnSpc>
                <a:spcPct val="100000"/>
              </a:lnSpc>
              <a:buFont typeface="Wingdings" panose="05000000000000000000" pitchFamily="2" charset="2"/>
              <a:buChar char="§"/>
            </a:pPr>
            <a:r>
              <a:rPr lang="en-US" dirty="0" smtClean="0"/>
              <a:t>Render potential shadow casters</a:t>
            </a:r>
          </a:p>
          <a:p>
            <a:pPr lvl="2">
              <a:lnSpc>
                <a:spcPct val="100000"/>
              </a:lnSpc>
              <a:buFont typeface="Wingdings" panose="05000000000000000000" pitchFamily="2" charset="2"/>
              <a:buChar char="§"/>
            </a:pPr>
            <a:r>
              <a:rPr lang="en-US" dirty="0" smtClean="0"/>
              <a:t>If stencil &gt;=2, add to final shadow visibility list</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4668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Precomputed Shadow Visibility</a:t>
            </a:r>
            <a:endParaRPr lang="en-US" sz="3600" dirty="0">
              <a:solidFill>
                <a:schemeClr val="accent2"/>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091" y="1221814"/>
            <a:ext cx="4090909" cy="54457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60293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52550" y="212164"/>
            <a:ext cx="10515600" cy="689952"/>
          </a:xfrm>
        </p:spPr>
        <p:txBody>
          <a:bodyPr>
            <a:normAutofit/>
          </a:bodyPr>
          <a:lstStyle/>
          <a:p>
            <a:pPr algn="r"/>
            <a:r>
              <a:rPr lang="en-US" sz="3600" dirty="0" smtClean="0">
                <a:solidFill>
                  <a:schemeClr val="accent2"/>
                </a:solidFill>
              </a:rPr>
              <a:t>EVSM</a:t>
            </a:r>
            <a:endParaRPr lang="en-US" sz="3600" dirty="0">
              <a:solidFill>
                <a:schemeClr val="accent2"/>
              </a:solidFill>
            </a:endParaRPr>
          </a:p>
        </p:txBody>
      </p:sp>
      <p:sp>
        <p:nvSpPr>
          <p:cNvPr id="6" name="Content Placeholder 2"/>
          <p:cNvSpPr>
            <a:spLocks noGrp="1"/>
          </p:cNvSpPr>
          <p:nvPr>
            <p:ph idx="1"/>
          </p:nvPr>
        </p:nvSpPr>
        <p:spPr>
          <a:xfrm>
            <a:off x="235800" y="2064114"/>
            <a:ext cx="6374550" cy="4085861"/>
          </a:xfrm>
        </p:spPr>
        <p:txBody>
          <a:bodyPr>
            <a:normAutofit/>
          </a:bodyPr>
          <a:lstStyle/>
          <a:p>
            <a:pPr>
              <a:lnSpc>
                <a:spcPct val="100000"/>
              </a:lnSpc>
              <a:buFont typeface="Wingdings" panose="05000000000000000000" pitchFamily="2" charset="2"/>
              <a:buChar char="§"/>
            </a:pPr>
            <a:r>
              <a:rPr lang="en-US" dirty="0" smtClean="0"/>
              <a:t>Used EVSM for all shadows</a:t>
            </a:r>
          </a:p>
          <a:p>
            <a:pPr>
              <a:lnSpc>
                <a:spcPct val="100000"/>
              </a:lnSpc>
              <a:buFont typeface="Wingdings" panose="05000000000000000000" pitchFamily="2" charset="2"/>
              <a:buChar char="§"/>
            </a:pPr>
            <a:r>
              <a:rPr lang="en-US" dirty="0" smtClean="0"/>
              <a:t>Pros:</a:t>
            </a:r>
          </a:p>
          <a:p>
            <a:pPr lvl="1">
              <a:lnSpc>
                <a:spcPct val="100000"/>
              </a:lnSpc>
              <a:buFont typeface="Wingdings" panose="05000000000000000000" pitchFamily="2" charset="2"/>
              <a:buChar char="§"/>
            </a:pPr>
            <a:r>
              <a:rPr lang="en-US" dirty="0" smtClean="0"/>
              <a:t>No bias! Less noodling</a:t>
            </a:r>
          </a:p>
          <a:p>
            <a:pPr lvl="1">
              <a:lnSpc>
                <a:spcPct val="100000"/>
              </a:lnSpc>
              <a:buFont typeface="Wingdings" panose="05000000000000000000" pitchFamily="2" charset="2"/>
              <a:buChar char="§"/>
            </a:pPr>
            <a:r>
              <a:rPr lang="en-US" dirty="0" smtClean="0"/>
              <a:t>HW filtering (trilinear, anisotropic)</a:t>
            </a:r>
          </a:p>
          <a:p>
            <a:pPr lvl="1">
              <a:lnSpc>
                <a:spcPct val="100000"/>
              </a:lnSpc>
              <a:buFont typeface="Wingdings" panose="05000000000000000000" pitchFamily="2" charset="2"/>
              <a:buChar char="§"/>
            </a:pPr>
            <a:r>
              <a:rPr lang="en-US" dirty="0" smtClean="0"/>
              <a:t>Pre-filtering is a good fit for </a:t>
            </a:r>
            <a:br>
              <a:rPr lang="en-US" dirty="0" smtClean="0"/>
            </a:br>
            <a:r>
              <a:rPr lang="en-US" dirty="0" smtClean="0"/>
              <a:t>forward rendering</a:t>
            </a:r>
          </a:p>
          <a:p>
            <a:pPr lvl="2">
              <a:lnSpc>
                <a:spcPct val="100000"/>
              </a:lnSpc>
              <a:buFont typeface="Wingdings" panose="05000000000000000000" pitchFamily="2" charset="2"/>
              <a:buChar char="§"/>
            </a:pPr>
            <a:r>
              <a:rPr lang="en-US" dirty="0" smtClean="0"/>
              <a:t>Helped reduce GPR pressure</a:t>
            </a:r>
          </a:p>
          <a:p>
            <a:pPr lvl="2">
              <a:lnSpc>
                <a:spcPct val="100000"/>
              </a:lnSpc>
              <a:buFont typeface="Wingdings" panose="05000000000000000000" pitchFamily="2" charset="2"/>
              <a:buChar char="§"/>
            </a:pPr>
            <a:r>
              <a:rPr lang="en-US" dirty="0" smtClean="0"/>
              <a:t>Works great with caching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307" y="2422253"/>
            <a:ext cx="5003613" cy="28609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2012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52550" y="212164"/>
            <a:ext cx="10515600" cy="689952"/>
          </a:xfrm>
        </p:spPr>
        <p:txBody>
          <a:bodyPr>
            <a:normAutofit/>
          </a:bodyPr>
          <a:lstStyle/>
          <a:p>
            <a:pPr algn="r"/>
            <a:r>
              <a:rPr lang="en-US" sz="3600" dirty="0" smtClean="0">
                <a:solidFill>
                  <a:schemeClr val="accent2"/>
                </a:solidFill>
              </a:rPr>
              <a:t>EVSM</a:t>
            </a:r>
            <a:endParaRPr lang="en-US" sz="3600" dirty="0">
              <a:solidFill>
                <a:schemeClr val="accent2"/>
              </a:solidFill>
            </a:endParaRPr>
          </a:p>
        </p:txBody>
      </p:sp>
      <p:sp>
        <p:nvSpPr>
          <p:cNvPr id="6" name="Content Placeholder 2"/>
          <p:cNvSpPr>
            <a:spLocks noGrp="1"/>
          </p:cNvSpPr>
          <p:nvPr>
            <p:ph idx="1"/>
          </p:nvPr>
        </p:nvSpPr>
        <p:spPr>
          <a:xfrm>
            <a:off x="357606" y="1530714"/>
            <a:ext cx="6700420" cy="5113925"/>
          </a:xfrm>
        </p:spPr>
        <p:txBody>
          <a:bodyPr>
            <a:normAutofit/>
          </a:bodyPr>
          <a:lstStyle/>
          <a:p>
            <a:pPr>
              <a:lnSpc>
                <a:spcPct val="100000"/>
              </a:lnSpc>
              <a:buFont typeface="Wingdings" panose="05000000000000000000" pitchFamily="2" charset="2"/>
              <a:buChar char="§"/>
            </a:pPr>
            <a:r>
              <a:rPr lang="en-US" dirty="0" smtClean="0"/>
              <a:t>Filtering/conversion pipelined with rasterization</a:t>
            </a:r>
          </a:p>
          <a:p>
            <a:pPr lvl="1">
              <a:lnSpc>
                <a:spcPct val="100000"/>
              </a:lnSpc>
              <a:buFont typeface="Wingdings" panose="05000000000000000000" pitchFamily="2" charset="2"/>
              <a:buChar char="§"/>
            </a:pPr>
            <a:r>
              <a:rPr lang="en-US" dirty="0" err="1" smtClean="0"/>
              <a:t>Async</a:t>
            </a:r>
            <a:r>
              <a:rPr lang="en-US" dirty="0" smtClean="0"/>
              <a:t> compute (thanks Tobias!)</a:t>
            </a:r>
          </a:p>
          <a:p>
            <a:pPr lvl="1">
              <a:lnSpc>
                <a:spcPct val="100000"/>
              </a:lnSpc>
              <a:buFont typeface="Wingdings" panose="05000000000000000000" pitchFamily="2" charset="2"/>
              <a:buChar char="§"/>
            </a:pPr>
            <a:r>
              <a:rPr lang="en-US" dirty="0" smtClean="0"/>
              <a:t>Used depth metadata to skip “flat” depth tiles</a:t>
            </a:r>
          </a:p>
          <a:p>
            <a:pPr>
              <a:lnSpc>
                <a:spcPct val="100000"/>
              </a:lnSpc>
              <a:buFont typeface="Wingdings" panose="05000000000000000000" pitchFamily="2" charset="2"/>
              <a:buChar char="§"/>
            </a:pPr>
            <a:r>
              <a:rPr lang="en-US" dirty="0" smtClean="0"/>
              <a:t>4xMSAA during depth rendering </a:t>
            </a:r>
          </a:p>
          <a:p>
            <a:pPr lvl="1">
              <a:lnSpc>
                <a:spcPct val="100000"/>
              </a:lnSpc>
              <a:buFont typeface="Wingdings" panose="05000000000000000000" pitchFamily="2" charset="2"/>
              <a:buChar char="§"/>
            </a:pPr>
            <a:r>
              <a:rPr lang="en-US" dirty="0" smtClean="0"/>
              <a:t>Double effective resolution</a:t>
            </a:r>
          </a:p>
          <a:p>
            <a:pPr lvl="1">
              <a:lnSpc>
                <a:spcPct val="100000"/>
              </a:lnSpc>
              <a:buFont typeface="Wingdings" panose="05000000000000000000" pitchFamily="2" charset="2"/>
              <a:buChar char="§"/>
            </a:pPr>
            <a:r>
              <a:rPr lang="en-US" dirty="0" smtClean="0"/>
              <a:t>512x512 for spotlights, 1024x1024 cascades</a:t>
            </a:r>
          </a:p>
          <a:p>
            <a:pPr lvl="1">
              <a:lnSpc>
                <a:spcPct val="100000"/>
              </a:lnSpc>
              <a:buFont typeface="Wingdings" panose="05000000000000000000" pitchFamily="2" charset="2"/>
              <a:buChar char="§"/>
            </a:pPr>
            <a:r>
              <a:rPr lang="en-US" dirty="0" smtClean="0"/>
              <a:t>A2C for 3-bit translucent shadows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94"/>
          <a:stretch/>
        </p:blipFill>
        <p:spPr>
          <a:xfrm>
            <a:off x="7334500" y="2524125"/>
            <a:ext cx="4210822" cy="2567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9687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76350" y="210649"/>
            <a:ext cx="10515600" cy="689952"/>
          </a:xfrm>
        </p:spPr>
        <p:txBody>
          <a:bodyPr>
            <a:normAutofit/>
          </a:bodyPr>
          <a:lstStyle/>
          <a:p>
            <a:pPr algn="r"/>
            <a:r>
              <a:rPr lang="en-US" sz="3600" dirty="0" smtClean="0">
                <a:solidFill>
                  <a:schemeClr val="accent2"/>
                </a:solidFill>
              </a:rPr>
              <a:t>GPU Performance Breakdown</a:t>
            </a:r>
            <a:endParaRPr lang="en-US" sz="3600" dirty="0">
              <a:solidFill>
                <a:schemeClr val="accent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13077151"/>
              </p:ext>
            </p:extLst>
          </p:nvPr>
        </p:nvGraphicFramePr>
        <p:xfrm>
          <a:off x="2400297" y="1285878"/>
          <a:ext cx="7524752" cy="490430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810128"/>
                <a:gridCol w="2714624"/>
              </a:tblGrid>
              <a:tr h="541288">
                <a:tc>
                  <a:txBody>
                    <a:bodyPr/>
                    <a:lstStyle/>
                    <a:p>
                      <a:r>
                        <a:rPr lang="en-US" sz="2800" b="0" dirty="0" smtClean="0"/>
                        <a:t>Pass</a:t>
                      </a:r>
                      <a:endParaRPr lang="en-US" sz="2800" b="0" dirty="0"/>
                    </a:p>
                  </a:txBody>
                  <a:tcPr/>
                </a:tc>
                <a:tc>
                  <a:txBody>
                    <a:bodyPr/>
                    <a:lstStyle/>
                    <a:p>
                      <a:pPr algn="r"/>
                      <a:r>
                        <a:rPr lang="en-US" sz="2800" b="0" dirty="0" smtClean="0"/>
                        <a:t>Time</a:t>
                      </a:r>
                      <a:r>
                        <a:rPr lang="en-US" sz="2800" b="0" baseline="0" dirty="0" smtClean="0"/>
                        <a:t> (</a:t>
                      </a:r>
                      <a:r>
                        <a:rPr lang="en-US" sz="2800" b="0" baseline="0" dirty="0" err="1" smtClean="0"/>
                        <a:t>ms</a:t>
                      </a:r>
                      <a:r>
                        <a:rPr lang="en-US" sz="2800" b="0" baseline="0" dirty="0" smtClean="0"/>
                        <a:t>)</a:t>
                      </a:r>
                      <a:endParaRPr lang="en-US" sz="2800" b="0" dirty="0"/>
                    </a:p>
                  </a:txBody>
                  <a:tcPr/>
                </a:tc>
              </a:tr>
              <a:tr h="436302">
                <a:tc>
                  <a:txBody>
                    <a:bodyPr/>
                    <a:lstStyle/>
                    <a:p>
                      <a:r>
                        <a:rPr lang="en-US" sz="2000" dirty="0" err="1" smtClean="0">
                          <a:solidFill>
                            <a:schemeClr val="accent5">
                              <a:lumMod val="75000"/>
                            </a:schemeClr>
                          </a:solidFill>
                        </a:rPr>
                        <a:t>Prepass</a:t>
                      </a:r>
                      <a:endParaRPr lang="en-US" sz="2000" dirty="0" smtClean="0">
                        <a:solidFill>
                          <a:schemeClr val="accent5">
                            <a:lumMod val="75000"/>
                          </a:schemeClr>
                        </a:solidFill>
                      </a:endParaRPr>
                    </a:p>
                  </a:txBody>
                  <a:tcPr/>
                </a:tc>
                <a:tc>
                  <a:txBody>
                    <a:bodyPr/>
                    <a:lstStyle/>
                    <a:p>
                      <a:pPr algn="r"/>
                      <a:r>
                        <a:rPr lang="en-US" dirty="0" smtClean="0">
                          <a:solidFill>
                            <a:schemeClr val="accent5">
                              <a:lumMod val="75000"/>
                            </a:schemeClr>
                          </a:solidFill>
                        </a:rPr>
                        <a:t>2.2 - 3.4</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Hybrid Decals</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0.0 - 0.5</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Occlusion</a:t>
                      </a:r>
                      <a:r>
                        <a:rPr lang="en-US" sz="2000" baseline="0" dirty="0" smtClean="0">
                          <a:solidFill>
                            <a:schemeClr val="accent5">
                              <a:lumMod val="75000"/>
                            </a:schemeClr>
                          </a:solidFill>
                        </a:rPr>
                        <a:t> Volumes (</a:t>
                      </a:r>
                      <a:r>
                        <a:rPr lang="en-US" sz="2000" baseline="0" dirty="0" err="1" smtClean="0">
                          <a:solidFill>
                            <a:schemeClr val="accent5">
                              <a:lumMod val="75000"/>
                            </a:schemeClr>
                          </a:solidFill>
                        </a:rPr>
                        <a:t>async</a:t>
                      </a:r>
                      <a:r>
                        <a:rPr lang="en-US" sz="2000" baseline="0" dirty="0" smtClean="0">
                          <a:solidFill>
                            <a:schemeClr val="accent5">
                              <a:lumMod val="75000"/>
                            </a:schemeClr>
                          </a:solidFill>
                        </a:rPr>
                        <a:t>)</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0.5 - 1.0</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Lighting Lists (</a:t>
                      </a:r>
                      <a:r>
                        <a:rPr lang="en-US" sz="2000" dirty="0" err="1" smtClean="0">
                          <a:solidFill>
                            <a:schemeClr val="accent5">
                              <a:lumMod val="75000"/>
                            </a:schemeClr>
                          </a:solidFill>
                        </a:rPr>
                        <a:t>async</a:t>
                      </a:r>
                      <a:r>
                        <a:rPr lang="en-US" sz="2000" dirty="0" smtClean="0">
                          <a:solidFill>
                            <a:schemeClr val="accent5">
                              <a:lumMod val="75000"/>
                            </a:schemeClr>
                          </a:solidFill>
                        </a:rPr>
                        <a:t>)</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1.0</a:t>
                      </a:r>
                      <a:r>
                        <a:rPr lang="en-US" baseline="0" dirty="0" smtClean="0">
                          <a:solidFill>
                            <a:schemeClr val="accent5">
                              <a:lumMod val="75000"/>
                            </a:schemeClr>
                          </a:solidFill>
                        </a:rPr>
                        <a:t> – 1.1</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Shadows</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2.3 – 5.1</a:t>
                      </a:r>
                      <a:endParaRPr lang="en-US" dirty="0">
                        <a:solidFill>
                          <a:schemeClr val="accent5">
                            <a:lumMod val="75000"/>
                          </a:schemeClr>
                        </a:solidFill>
                      </a:endParaRPr>
                    </a:p>
                  </a:txBody>
                  <a:tcPr/>
                </a:tc>
              </a:tr>
              <a:tr h="436302">
                <a:tc>
                  <a:txBody>
                    <a:bodyPr/>
                    <a:lstStyle/>
                    <a:p>
                      <a:r>
                        <a:rPr lang="en-US" sz="2000" dirty="0" err="1" smtClean="0">
                          <a:solidFill>
                            <a:schemeClr val="accent5">
                              <a:lumMod val="75000"/>
                            </a:schemeClr>
                          </a:solidFill>
                        </a:rPr>
                        <a:t>Opaques</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6.7 – 9.0</a:t>
                      </a:r>
                      <a:endParaRPr lang="en-US" dirty="0">
                        <a:solidFill>
                          <a:schemeClr val="accent5">
                            <a:lumMod val="75000"/>
                          </a:schemeClr>
                        </a:solidFill>
                      </a:endParaRPr>
                    </a:p>
                  </a:txBody>
                  <a:tcPr/>
                </a:tc>
              </a:tr>
              <a:tr h="436302">
                <a:tc>
                  <a:txBody>
                    <a:bodyPr/>
                    <a:lstStyle/>
                    <a:p>
                      <a:r>
                        <a:rPr lang="en-US" sz="2000" dirty="0" err="1" smtClean="0">
                          <a:solidFill>
                            <a:schemeClr val="accent5">
                              <a:lumMod val="75000"/>
                            </a:schemeClr>
                          </a:solidFill>
                        </a:rPr>
                        <a:t>Transparents</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1.5 – 9.5 </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Particles</a:t>
                      </a:r>
                      <a:r>
                        <a:rPr lang="en-US" sz="2000" baseline="0" dirty="0" smtClean="0">
                          <a:solidFill>
                            <a:schemeClr val="accent5">
                              <a:lumMod val="75000"/>
                            </a:schemeClr>
                          </a:solidFill>
                        </a:rPr>
                        <a:t> and </a:t>
                      </a:r>
                      <a:r>
                        <a:rPr lang="en-US" sz="2000" baseline="0" dirty="0" err="1" smtClean="0">
                          <a:solidFill>
                            <a:schemeClr val="accent5">
                              <a:lumMod val="75000"/>
                            </a:schemeClr>
                          </a:solidFill>
                        </a:rPr>
                        <a:t>Volumetrics</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2.0</a:t>
                      </a:r>
                      <a:r>
                        <a:rPr lang="en-US" baseline="0" dirty="0" smtClean="0">
                          <a:solidFill>
                            <a:schemeClr val="accent5">
                              <a:lumMod val="75000"/>
                            </a:schemeClr>
                          </a:solidFill>
                        </a:rPr>
                        <a:t> – 2.5</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Full Screen FX</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3.0 – 3.5</a:t>
                      </a:r>
                      <a:endParaRPr lang="en-US" dirty="0">
                        <a:solidFill>
                          <a:schemeClr val="accent5">
                            <a:lumMod val="75000"/>
                          </a:schemeClr>
                        </a:solidFill>
                      </a:endParaRPr>
                    </a:p>
                  </a:txBody>
                  <a:tcPr/>
                </a:tc>
              </a:tr>
              <a:tr h="436302">
                <a:tc>
                  <a:txBody>
                    <a:bodyPr/>
                    <a:lstStyle/>
                    <a:p>
                      <a:r>
                        <a:rPr lang="en-US" sz="2000" dirty="0" smtClean="0">
                          <a:solidFill>
                            <a:schemeClr val="accent5">
                              <a:lumMod val="75000"/>
                            </a:schemeClr>
                          </a:solidFill>
                        </a:rPr>
                        <a:t>UI</a:t>
                      </a:r>
                      <a:endParaRPr lang="en-US" sz="2000" dirty="0">
                        <a:solidFill>
                          <a:schemeClr val="accent5">
                            <a:lumMod val="75000"/>
                          </a:schemeClr>
                        </a:solidFill>
                      </a:endParaRPr>
                    </a:p>
                  </a:txBody>
                  <a:tcPr/>
                </a:tc>
                <a:tc>
                  <a:txBody>
                    <a:bodyPr/>
                    <a:lstStyle/>
                    <a:p>
                      <a:pPr algn="r"/>
                      <a:r>
                        <a:rPr lang="en-US" dirty="0" smtClean="0">
                          <a:solidFill>
                            <a:schemeClr val="accent5">
                              <a:lumMod val="75000"/>
                            </a:schemeClr>
                          </a:solidFill>
                        </a:rPr>
                        <a:t>0.0 – 0.5</a:t>
                      </a:r>
                      <a:endParaRPr lang="en-US" dirty="0">
                        <a:solidFill>
                          <a:schemeClr val="accent5">
                            <a:lumMod val="75000"/>
                          </a:schemeClr>
                        </a:solidFill>
                      </a:endParaRPr>
                    </a:p>
                  </a:txBody>
                  <a:tcPr/>
                </a:tc>
              </a:tr>
            </a:tbl>
          </a:graphicData>
        </a:graphic>
      </p:graphicFrame>
      <p:sp>
        <p:nvSpPr>
          <p:cNvPr id="3" name="Rectangle 2"/>
          <p:cNvSpPr/>
          <p:nvPr/>
        </p:nvSpPr>
        <p:spPr>
          <a:xfrm>
            <a:off x="9391650" y="4457700"/>
            <a:ext cx="504825" cy="361950"/>
          </a:xfrm>
          <a:prstGeom prst="rect">
            <a:avLst/>
          </a:prstGeom>
          <a:noFill/>
          <a:ln w="38100">
            <a:solidFill>
              <a:srgbClr val="FF0000"/>
            </a:solidFill>
          </a:ln>
          <a:effectLst>
            <a:outerShdw blurRad="50800" dist="38100" dir="2700000" algn="tl" rotWithShape="0">
              <a:schemeClr val="bg1">
                <a:lumMod val="1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829925" y="4407842"/>
            <a:ext cx="123825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0000"/>
                </a:solidFill>
              </a:rPr>
              <a:t>Hair </a:t>
            </a:r>
            <a:r>
              <a:rPr lang="en-US" sz="2400" dirty="0" smtClean="0">
                <a:solidFill>
                  <a:srgbClr val="FF0000"/>
                </a:solidFill>
                <a:sym typeface="Wingdings" panose="05000000000000000000" pitchFamily="2" charset="2"/>
              </a:rPr>
              <a:t></a:t>
            </a:r>
            <a:endParaRPr lang="en-US" sz="2400" dirty="0">
              <a:solidFill>
                <a:srgbClr val="FF0000"/>
              </a:solidFill>
            </a:endParaRPr>
          </a:p>
        </p:txBody>
      </p:sp>
      <p:sp>
        <p:nvSpPr>
          <p:cNvPr id="7" name="Right Arrow 6"/>
          <p:cNvSpPr/>
          <p:nvPr/>
        </p:nvSpPr>
        <p:spPr>
          <a:xfrm rot="10800000">
            <a:off x="10000871" y="4497147"/>
            <a:ext cx="762757" cy="283054"/>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07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86155" y="1530715"/>
            <a:ext cx="8324577" cy="4887502"/>
          </a:xfrm>
        </p:spPr>
        <p:txBody>
          <a:bodyPr/>
          <a:lstStyle/>
          <a:p>
            <a:pPr>
              <a:lnSpc>
                <a:spcPct val="100000"/>
              </a:lnSpc>
              <a:buFont typeface="Wingdings" panose="05000000000000000000" pitchFamily="2" charset="2"/>
              <a:buChar char="§"/>
            </a:pPr>
            <a:r>
              <a:rPr lang="en-US" dirty="0" smtClean="0"/>
              <a:t>Cons:</a:t>
            </a:r>
          </a:p>
          <a:p>
            <a:pPr lvl="1">
              <a:lnSpc>
                <a:spcPct val="100000"/>
              </a:lnSpc>
              <a:buFont typeface="Wingdings" panose="05000000000000000000" pitchFamily="2" charset="2"/>
              <a:buChar char="§"/>
            </a:pPr>
            <a:r>
              <a:rPr lang="en-US" dirty="0" smtClean="0"/>
              <a:t>Used 16-bit for performance reasons </a:t>
            </a:r>
            <a:r>
              <a:rPr lang="en-US" dirty="0" smtClean="0">
                <a:sym typeface="Wingdings" panose="05000000000000000000" pitchFamily="2" charset="2"/>
              </a:rPr>
              <a:t></a:t>
            </a:r>
          </a:p>
          <a:p>
            <a:pPr lvl="1">
              <a:lnSpc>
                <a:spcPct val="100000"/>
              </a:lnSpc>
              <a:buFont typeface="Wingdings" panose="05000000000000000000" pitchFamily="2" charset="2"/>
              <a:buChar char="§"/>
            </a:pPr>
            <a:r>
              <a:rPr lang="en-US" dirty="0" smtClean="0">
                <a:sym typeface="Wingdings" panose="05000000000000000000" pitchFamily="2" charset="2"/>
              </a:rPr>
              <a:t>Leaking more prevalent</a:t>
            </a:r>
          </a:p>
          <a:p>
            <a:pPr lvl="2">
              <a:lnSpc>
                <a:spcPct val="100000"/>
              </a:lnSpc>
              <a:buFont typeface="Wingdings" panose="05000000000000000000" pitchFamily="2" charset="2"/>
              <a:buChar char="§"/>
            </a:pPr>
            <a:r>
              <a:rPr lang="en-US" dirty="0" smtClean="0">
                <a:sym typeface="Wingdings" panose="05000000000000000000" pitchFamily="2" charset="2"/>
              </a:rPr>
              <a:t>Less aggressive exponential warp</a:t>
            </a:r>
          </a:p>
          <a:p>
            <a:pPr lvl="1">
              <a:lnSpc>
                <a:spcPct val="100000"/>
              </a:lnSpc>
              <a:buFont typeface="Wingdings" panose="05000000000000000000" pitchFamily="2" charset="2"/>
              <a:buChar char="§"/>
            </a:pPr>
            <a:r>
              <a:rPr lang="en-US" dirty="0" smtClean="0">
                <a:sym typeface="Wingdings" panose="05000000000000000000" pitchFamily="2" charset="2"/>
              </a:rPr>
              <a:t>Precision issues for large depth ranges</a:t>
            </a:r>
          </a:p>
          <a:p>
            <a:pPr lvl="2">
              <a:lnSpc>
                <a:spcPct val="100000"/>
              </a:lnSpc>
              <a:buFont typeface="Wingdings" panose="05000000000000000000" pitchFamily="2" charset="2"/>
              <a:buChar char="§"/>
            </a:pPr>
            <a:r>
              <a:rPr lang="en-US" dirty="0" smtClean="0">
                <a:sym typeface="Wingdings" panose="05000000000000000000" pitchFamily="2" charset="2"/>
              </a:rPr>
              <a:t>Manually constrained spotlight min/max distance</a:t>
            </a:r>
          </a:p>
          <a:p>
            <a:pPr lvl="1">
              <a:lnSpc>
                <a:spcPct val="100000"/>
              </a:lnSpc>
              <a:buFont typeface="Wingdings" panose="05000000000000000000" pitchFamily="2" charset="2"/>
              <a:buChar char="§"/>
            </a:pPr>
            <a:r>
              <a:rPr lang="en-US" dirty="0" smtClean="0">
                <a:sym typeface="Wingdings" panose="05000000000000000000" pitchFamily="2" charset="2"/>
              </a:rPr>
              <a:t>Pre-filtering still expensive</a:t>
            </a:r>
            <a:endParaRPr lang="en-US" dirty="0">
              <a:sym typeface="Wingdings" panose="05000000000000000000" pitchFamily="2" charset="2"/>
            </a:endParaRPr>
          </a:p>
          <a:p>
            <a:pPr lvl="2">
              <a:lnSpc>
                <a:spcPct val="100000"/>
              </a:lnSpc>
              <a:buFont typeface="Wingdings" panose="05000000000000000000" pitchFamily="2" charset="2"/>
              <a:buChar char="§"/>
            </a:pPr>
            <a:r>
              <a:rPr lang="en-US" dirty="0" smtClean="0">
                <a:sym typeface="Wingdings" panose="05000000000000000000" pitchFamily="2" charset="2"/>
              </a:rPr>
              <a:t>~0.5ms for 1024x1024 with max filtering</a:t>
            </a:r>
          </a:p>
          <a:p>
            <a:pPr lvl="2">
              <a:lnSpc>
                <a:spcPct val="100000"/>
              </a:lnSpc>
              <a:buFont typeface="Wingdings" panose="05000000000000000000" pitchFamily="2" charset="2"/>
              <a:buChar char="§"/>
            </a:pPr>
            <a:r>
              <a:rPr lang="en-US" dirty="0" err="1" smtClean="0">
                <a:sym typeface="Wingdings" panose="05000000000000000000" pitchFamily="2" charset="2"/>
              </a:rPr>
              <a:t>Async</a:t>
            </a:r>
            <a:r>
              <a:rPr lang="en-US" dirty="0" smtClean="0">
                <a:sym typeface="Wingdings" panose="05000000000000000000" pitchFamily="2" charset="2"/>
              </a:rPr>
              <a:t> softens the blow</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smtClean="0">
                <a:solidFill>
                  <a:schemeClr val="accent2"/>
                </a:solidFill>
              </a:rPr>
              <a:t>EVSM</a:t>
            </a:r>
            <a:endParaRPr lang="en-US" sz="3600" dirty="0">
              <a:solidFill>
                <a:schemeClr val="accent2"/>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025" y="1371009"/>
            <a:ext cx="3325166" cy="2200275"/>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1284" y="3829528"/>
            <a:ext cx="3610749" cy="22183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0445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EVSM - Leaking</a:t>
            </a:r>
            <a:endParaRPr lang="en-US" sz="3600" dirty="0">
              <a:solidFill>
                <a:schemeClr val="accent2"/>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534" y="1237671"/>
            <a:ext cx="7818931" cy="5173817"/>
          </a:xfrm>
          <a:prstGeom prst="rect">
            <a:avLst/>
          </a:prstGeom>
          <a:effectLst>
            <a:outerShdw blurRad="50800" dist="38100" dir="2700000" algn="tl" rotWithShape="0">
              <a:prstClr val="black">
                <a:alpha val="40000"/>
              </a:prstClr>
            </a:outerShdw>
          </a:effectLst>
        </p:spPr>
      </p:pic>
      <p:sp>
        <p:nvSpPr>
          <p:cNvPr id="9" name="Rectangle 8"/>
          <p:cNvSpPr/>
          <p:nvPr/>
        </p:nvSpPr>
        <p:spPr>
          <a:xfrm>
            <a:off x="2937163" y="1690254"/>
            <a:ext cx="1209964" cy="932873"/>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37163" y="3358142"/>
            <a:ext cx="1209964" cy="932873"/>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87963" y="4903795"/>
            <a:ext cx="1209964" cy="1127550"/>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06487" y="2549236"/>
            <a:ext cx="525754" cy="503382"/>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06487" y="3177524"/>
            <a:ext cx="525754" cy="503382"/>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06487" y="3824578"/>
            <a:ext cx="525754" cy="503382"/>
          </a:xfrm>
          <a:prstGeom prst="rect">
            <a:avLst/>
          </a:prstGeom>
          <a:noFill/>
          <a:ln w="38100">
            <a:solidFill>
              <a:srgbClr val="FF0000"/>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70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EVSM – Precision Issues</a:t>
            </a:r>
            <a:endParaRPr lang="en-US" sz="3600" dirty="0">
              <a:solidFill>
                <a:schemeClr val="accent2"/>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236" y="1194104"/>
            <a:ext cx="8022819" cy="492897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7564" y="3736775"/>
            <a:ext cx="3493920" cy="2707788"/>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flipH="1" flipV="1">
            <a:off x="4294909" y="3736775"/>
            <a:ext cx="3112656" cy="270778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193435" y="3121891"/>
            <a:ext cx="5708050" cy="614884"/>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3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SDSM</a:t>
            </a:r>
            <a:endParaRPr lang="en-US" sz="3600" dirty="0">
              <a:solidFill>
                <a:schemeClr val="accent2"/>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8533" y="1323414"/>
            <a:ext cx="3789617" cy="4835236"/>
          </a:xfrm>
          <a:prstGeom prst="rect">
            <a:avLst/>
          </a:prstGeom>
          <a:effectLst>
            <a:outerShdw blurRad="50800" dist="38100" dir="2700000" algn="tl" rotWithShape="0">
              <a:prstClr val="black">
                <a:alpha val="40000"/>
              </a:prstClr>
            </a:outerShdw>
          </a:effectLst>
        </p:spPr>
      </p:pic>
      <p:sp>
        <p:nvSpPr>
          <p:cNvPr id="6" name="Content Placeholder 2"/>
          <p:cNvSpPr>
            <a:spLocks noGrp="1"/>
          </p:cNvSpPr>
          <p:nvPr>
            <p:ph idx="1"/>
          </p:nvPr>
        </p:nvSpPr>
        <p:spPr>
          <a:xfrm>
            <a:off x="542333" y="1733915"/>
            <a:ext cx="7992068" cy="4887502"/>
          </a:xfrm>
        </p:spPr>
        <p:txBody>
          <a:bodyPr/>
          <a:lstStyle/>
          <a:p>
            <a:pPr>
              <a:lnSpc>
                <a:spcPct val="100000"/>
              </a:lnSpc>
              <a:buFont typeface="Wingdings" panose="05000000000000000000" pitchFamily="2" charset="2"/>
              <a:buChar char="§"/>
            </a:pPr>
            <a:r>
              <a:rPr lang="en-US" dirty="0" smtClean="0"/>
              <a:t>SDSM-style analysis for cascades</a:t>
            </a:r>
          </a:p>
          <a:p>
            <a:pPr lvl="1">
              <a:lnSpc>
                <a:spcPct val="100000"/>
              </a:lnSpc>
              <a:buFont typeface="Wingdings" panose="05000000000000000000" pitchFamily="2" charset="2"/>
              <a:buChar char="§"/>
            </a:pPr>
            <a:r>
              <a:rPr lang="en-US" dirty="0" smtClean="0">
                <a:sym typeface="Wingdings" panose="05000000000000000000" pitchFamily="2" charset="2"/>
              </a:rPr>
              <a:t>Analyze depth buffer</a:t>
            </a:r>
          </a:p>
          <a:p>
            <a:pPr lvl="1">
              <a:lnSpc>
                <a:spcPct val="100000"/>
              </a:lnSpc>
              <a:buFont typeface="Wingdings" panose="05000000000000000000" pitchFamily="2" charset="2"/>
              <a:buChar char="§"/>
            </a:pPr>
            <a:r>
              <a:rPr lang="en-US" dirty="0" smtClean="0">
                <a:sym typeface="Wingdings" panose="05000000000000000000" pitchFamily="2" charset="2"/>
              </a:rPr>
              <a:t>Constrain cascades based </a:t>
            </a:r>
            <a:br>
              <a:rPr lang="en-US" dirty="0" smtClean="0">
                <a:sym typeface="Wingdings" panose="05000000000000000000" pitchFamily="2" charset="2"/>
              </a:rPr>
            </a:br>
            <a:r>
              <a:rPr lang="en-US" dirty="0" smtClean="0">
                <a:sym typeface="Wingdings" panose="05000000000000000000" pitchFamily="2" charset="2"/>
              </a:rPr>
              <a:t>on visible surfaces</a:t>
            </a:r>
          </a:p>
          <a:p>
            <a:pPr>
              <a:lnSpc>
                <a:spcPct val="100000"/>
              </a:lnSpc>
              <a:buFont typeface="Wingdings" panose="05000000000000000000" pitchFamily="2" charset="2"/>
              <a:buChar char="§"/>
            </a:pPr>
            <a:r>
              <a:rPr lang="en-US" dirty="0">
                <a:sym typeface="Wingdings" panose="05000000000000000000" pitchFamily="2" charset="2"/>
              </a:rPr>
              <a:t>C</a:t>
            </a:r>
            <a:r>
              <a:rPr lang="en-US" dirty="0" smtClean="0">
                <a:sym typeface="Wingdings" panose="05000000000000000000" pitchFamily="2" charset="2"/>
              </a:rPr>
              <a:t>omputed min/max view space XYZ</a:t>
            </a:r>
          </a:p>
          <a:p>
            <a:pPr lvl="1">
              <a:lnSpc>
                <a:spcPct val="100000"/>
              </a:lnSpc>
              <a:buFont typeface="Wingdings" panose="05000000000000000000" pitchFamily="2" charset="2"/>
              <a:buChar char="§"/>
            </a:pPr>
            <a:r>
              <a:rPr lang="en-US" dirty="0" smtClean="0">
                <a:sym typeface="Wingdings" panose="05000000000000000000" pitchFamily="2" charset="2"/>
              </a:rPr>
              <a:t>Single pass with optimized atomics</a:t>
            </a:r>
          </a:p>
          <a:p>
            <a:pPr lvl="1">
              <a:lnSpc>
                <a:spcPct val="100000"/>
              </a:lnSpc>
              <a:buFont typeface="Wingdings" panose="05000000000000000000" pitchFamily="2" charset="2"/>
              <a:buChar char="§"/>
            </a:pPr>
            <a:r>
              <a:rPr lang="en-US" dirty="0" smtClean="0">
                <a:sym typeface="Wingdings" panose="05000000000000000000" pitchFamily="2" charset="2"/>
              </a:rPr>
              <a:t>Ideally compute AABB in light space </a:t>
            </a:r>
            <a:br>
              <a:rPr lang="en-US" dirty="0" smtClean="0">
                <a:sym typeface="Wingdings" panose="05000000000000000000" pitchFamily="2" charset="2"/>
              </a:rPr>
            </a:br>
            <a:r>
              <a:rPr lang="en-US" dirty="0" smtClean="0">
                <a:sym typeface="Wingdings" panose="05000000000000000000" pitchFamily="2" charset="2"/>
              </a:rPr>
              <a:t>per-cascade</a:t>
            </a:r>
          </a:p>
        </p:txBody>
      </p:sp>
    </p:spTree>
    <p:extLst>
      <p:ext uri="{BB962C8B-B14F-4D97-AF65-F5344CB8AC3E}">
        <p14:creationId xmlns:p14="http://schemas.microsoft.com/office/powerpoint/2010/main" val="2248757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SDSM</a:t>
            </a:r>
            <a:endParaRPr lang="en-US" sz="3600" dirty="0">
              <a:solidFill>
                <a:schemeClr val="accent2"/>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8533" y="1323414"/>
            <a:ext cx="3789617" cy="4835236"/>
          </a:xfrm>
          <a:prstGeom prst="rect">
            <a:avLst/>
          </a:prstGeom>
          <a:effectLst>
            <a:outerShdw blurRad="50800" dist="38100" dir="2700000" algn="tl" rotWithShape="0">
              <a:prstClr val="black">
                <a:alpha val="40000"/>
              </a:prstClr>
            </a:outerShdw>
          </a:effectLst>
        </p:spPr>
      </p:pic>
      <p:sp>
        <p:nvSpPr>
          <p:cNvPr id="8" name="Content Placeholder 2"/>
          <p:cNvSpPr txBox="1">
            <a:spLocks/>
          </p:cNvSpPr>
          <p:nvPr/>
        </p:nvSpPr>
        <p:spPr>
          <a:xfrm>
            <a:off x="126696" y="1970498"/>
            <a:ext cx="8324577" cy="3727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smtClean="0">
                <a:sym typeface="Wingdings" panose="05000000000000000000" pitchFamily="2" charset="2"/>
              </a:rPr>
              <a:t>Shipped with 1 frame of lag on </a:t>
            </a:r>
            <a:r>
              <a:rPr lang="en-US" dirty="0" err="1" smtClean="0">
                <a:sym typeface="Wingdings" panose="05000000000000000000" pitchFamily="2" charset="2"/>
              </a:rPr>
              <a:t>readback</a:t>
            </a:r>
            <a:endParaRPr lang="en-US" dirty="0" smtClean="0">
              <a:sym typeface="Wingdings" panose="05000000000000000000" pitchFamily="2" charset="2"/>
            </a:endParaRPr>
          </a:p>
          <a:p>
            <a:pPr lvl="1">
              <a:buFont typeface="Wingdings" panose="05000000000000000000" pitchFamily="2" charset="2"/>
              <a:buChar char="§"/>
            </a:pPr>
            <a:r>
              <a:rPr lang="en-US" dirty="0" smtClean="0">
                <a:sym typeface="Wingdings" panose="05000000000000000000" pitchFamily="2" charset="2"/>
              </a:rPr>
              <a:t>Planned a GPU path, ran out of time</a:t>
            </a:r>
          </a:p>
          <a:p>
            <a:pPr>
              <a:buFont typeface="Wingdings" panose="05000000000000000000" pitchFamily="2" charset="2"/>
              <a:buChar char="§"/>
            </a:pPr>
            <a:r>
              <a:rPr lang="en-US" dirty="0" smtClean="0">
                <a:sym typeface="Wingdings" panose="05000000000000000000" pitchFamily="2" charset="2"/>
              </a:rPr>
              <a:t>“Time warp” trick to reduce artifacts:</a:t>
            </a:r>
          </a:p>
          <a:p>
            <a:pPr lvl="1">
              <a:buFont typeface="Wingdings" panose="05000000000000000000" pitchFamily="2" charset="2"/>
              <a:buChar char="§"/>
            </a:pPr>
            <a:r>
              <a:rPr lang="en-US" dirty="0" smtClean="0">
                <a:sym typeface="Wingdings" panose="05000000000000000000" pitchFamily="2" charset="2"/>
              </a:rPr>
              <a:t>Compute velocity for each pixel</a:t>
            </a:r>
          </a:p>
          <a:p>
            <a:pPr lvl="1">
              <a:buFont typeface="Wingdings" panose="05000000000000000000" pitchFamily="2" charset="2"/>
              <a:buChar char="§"/>
            </a:pPr>
            <a:r>
              <a:rPr lang="en-US" dirty="0" smtClean="0">
                <a:sym typeface="Wingdings" panose="05000000000000000000" pitchFamily="2" charset="2"/>
              </a:rPr>
              <a:t>Predict next frame position</a:t>
            </a:r>
          </a:p>
          <a:p>
            <a:pPr lvl="1">
              <a:buFont typeface="Wingdings" panose="05000000000000000000" pitchFamily="2" charset="2"/>
              <a:buChar char="§"/>
            </a:pPr>
            <a:r>
              <a:rPr lang="en-US" dirty="0" smtClean="0">
                <a:sym typeface="Wingdings" panose="05000000000000000000" pitchFamily="2" charset="2"/>
              </a:rPr>
              <a:t>Expand AABB to cover next frame position</a:t>
            </a:r>
          </a:p>
          <a:p>
            <a:pPr>
              <a:buFont typeface="Wingdings" panose="05000000000000000000" pitchFamily="2" charset="2"/>
              <a:buChar char="§"/>
            </a:pPr>
            <a:r>
              <a:rPr lang="en-US" dirty="0" smtClean="0">
                <a:sym typeface="Wingdings" panose="05000000000000000000" pitchFamily="2" charset="2"/>
              </a:rPr>
              <a:t>Wasn’t stable!</a:t>
            </a:r>
          </a:p>
          <a:p>
            <a:pPr lvl="1">
              <a:buFont typeface="Wingdings" panose="05000000000000000000" pitchFamily="2" charset="2"/>
              <a:buChar char="§"/>
            </a:pPr>
            <a:r>
              <a:rPr lang="en-US" dirty="0" smtClean="0">
                <a:sym typeface="Wingdings" panose="05000000000000000000" pitchFamily="2" charset="2"/>
              </a:rPr>
              <a:t>Really need to revisit</a:t>
            </a:r>
          </a:p>
        </p:txBody>
      </p:sp>
    </p:spTree>
    <p:extLst>
      <p:ext uri="{BB962C8B-B14F-4D97-AF65-F5344CB8AC3E}">
        <p14:creationId xmlns:p14="http://schemas.microsoft.com/office/powerpoint/2010/main" val="26196454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SDSM Disabled</a:t>
            </a:r>
            <a:endParaRPr lang="en-US" sz="3600" dirty="0">
              <a:solidFill>
                <a:schemeClr val="accent2"/>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164" y="1189673"/>
            <a:ext cx="7878618" cy="53641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052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164" y="1189674"/>
            <a:ext cx="7878618" cy="536416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7" name="Title 1"/>
          <p:cNvSpPr txBox="1">
            <a:spLocks/>
          </p:cNvSpPr>
          <p:nvPr/>
        </p:nvSpPr>
        <p:spPr>
          <a:xfrm>
            <a:off x="1352550" y="212164"/>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SDSM Enabled</a:t>
            </a:r>
            <a:endParaRPr lang="en-US" sz="3600" dirty="0">
              <a:solidFill>
                <a:schemeClr val="accent2"/>
              </a:solidFill>
            </a:endParaRPr>
          </a:p>
        </p:txBody>
      </p:sp>
    </p:spTree>
    <p:extLst>
      <p:ext uri="{BB962C8B-B14F-4D97-AF65-F5344CB8AC3E}">
        <p14:creationId xmlns:p14="http://schemas.microsoft.com/office/powerpoint/2010/main" val="18010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57300" y="212164"/>
            <a:ext cx="10515600" cy="689952"/>
          </a:xfrm>
        </p:spPr>
        <p:txBody>
          <a:bodyPr>
            <a:normAutofit/>
          </a:bodyPr>
          <a:lstStyle/>
          <a:p>
            <a:pPr algn="r"/>
            <a:r>
              <a:rPr lang="en-US" sz="3600" dirty="0" smtClean="0">
                <a:solidFill>
                  <a:schemeClr val="accent2"/>
                </a:solidFill>
              </a:rPr>
              <a:t>Acknowledgements</a:t>
            </a:r>
            <a:endParaRPr lang="en-US" sz="3600" dirty="0">
              <a:solidFill>
                <a:schemeClr val="accent2"/>
              </a:solidFill>
            </a:endParaRPr>
          </a:p>
        </p:txBody>
      </p:sp>
      <p:sp>
        <p:nvSpPr>
          <p:cNvPr id="6" name="Content Placeholder 2"/>
          <p:cNvSpPr>
            <a:spLocks noGrp="1"/>
          </p:cNvSpPr>
          <p:nvPr>
            <p:ph idx="1"/>
          </p:nvPr>
        </p:nvSpPr>
        <p:spPr>
          <a:xfrm>
            <a:off x="357605" y="1530715"/>
            <a:ext cx="8324577" cy="4887502"/>
          </a:xfrm>
        </p:spPr>
        <p:txBody>
          <a:bodyPr/>
          <a:lstStyle/>
          <a:p>
            <a:pPr>
              <a:buFont typeface="Wingdings" panose="05000000000000000000" pitchFamily="2" charset="2"/>
              <a:buChar char="§"/>
            </a:pPr>
            <a:endParaRPr lang="en-US" dirty="0" smtClean="0">
              <a:sym typeface="Wingdings" panose="05000000000000000000" pitchFamily="2" charset="2"/>
            </a:endParaRPr>
          </a:p>
          <a:p>
            <a:pPr>
              <a:buFont typeface="Wingdings" panose="05000000000000000000" pitchFamily="2" charset="2"/>
              <a:buChar char="§"/>
            </a:pPr>
            <a:r>
              <a:rPr lang="en-US" dirty="0" smtClean="0">
                <a:sym typeface="Wingdings" panose="05000000000000000000" pitchFamily="2" charset="2"/>
              </a:rPr>
              <a:t>Timothy </a:t>
            </a:r>
            <a:r>
              <a:rPr lang="en-US" dirty="0" err="1" smtClean="0">
                <a:sym typeface="Wingdings" panose="05000000000000000000" pitchFamily="2" charset="2"/>
              </a:rPr>
              <a:t>Lottes</a:t>
            </a:r>
            <a:endParaRPr lang="en-US" dirty="0" smtClean="0">
              <a:sym typeface="Wingdings" panose="05000000000000000000" pitchFamily="2" charset="2"/>
            </a:endParaRPr>
          </a:p>
          <a:p>
            <a:pPr>
              <a:buFont typeface="Wingdings" panose="05000000000000000000" pitchFamily="2" charset="2"/>
              <a:buChar char="§"/>
            </a:pPr>
            <a:r>
              <a:rPr lang="en-US" dirty="0" smtClean="0">
                <a:sym typeface="Wingdings" panose="05000000000000000000" pitchFamily="2" charset="2"/>
              </a:rPr>
              <a:t>Andrew </a:t>
            </a:r>
            <a:r>
              <a:rPr lang="en-US" dirty="0" err="1" smtClean="0">
                <a:sym typeface="Wingdings" panose="05000000000000000000" pitchFamily="2" charset="2"/>
              </a:rPr>
              <a:t>Lauritzen</a:t>
            </a:r>
            <a:endParaRPr lang="en-US" dirty="0" smtClean="0">
              <a:sym typeface="Wingdings" panose="05000000000000000000" pitchFamily="2" charset="2"/>
            </a:endParaRPr>
          </a:p>
          <a:p>
            <a:pPr>
              <a:buFont typeface="Wingdings" panose="05000000000000000000" pitchFamily="2" charset="2"/>
              <a:buChar char="§"/>
            </a:pPr>
            <a:r>
              <a:rPr lang="en-US" dirty="0" smtClean="0">
                <a:sym typeface="Wingdings" panose="05000000000000000000" pitchFamily="2" charset="2"/>
              </a:rPr>
              <a:t>Brian Karis</a:t>
            </a:r>
          </a:p>
          <a:p>
            <a:pPr>
              <a:buFont typeface="Wingdings" panose="05000000000000000000" pitchFamily="2" charset="2"/>
              <a:buChar char="§"/>
            </a:pPr>
            <a:r>
              <a:rPr lang="en-US" dirty="0" smtClean="0">
                <a:sym typeface="Wingdings" panose="05000000000000000000" pitchFamily="2" charset="2"/>
              </a:rPr>
              <a:t>Dave Neubelt</a:t>
            </a:r>
          </a:p>
          <a:p>
            <a:pPr>
              <a:buFont typeface="Wingdings" panose="05000000000000000000" pitchFamily="2" charset="2"/>
              <a:buChar char="§"/>
            </a:pPr>
            <a:r>
              <a:rPr lang="en-US" dirty="0" smtClean="0">
                <a:sym typeface="Wingdings" panose="05000000000000000000" pitchFamily="2" charset="2"/>
              </a:rPr>
              <a:t>Jamie Hayes</a:t>
            </a:r>
          </a:p>
          <a:p>
            <a:pPr>
              <a:buFont typeface="Wingdings" panose="05000000000000000000" pitchFamily="2" charset="2"/>
              <a:buChar char="§"/>
            </a:pPr>
            <a:endParaRPr lang="en-US" dirty="0" smtClean="0">
              <a:sym typeface="Wingdings" panose="05000000000000000000" pitchFamily="2" charset="2"/>
            </a:endParaRPr>
          </a:p>
          <a:p>
            <a:endParaRPr lang="en-US" dirty="0" smtClean="0">
              <a:sym typeface="Wingdings" panose="05000000000000000000" pitchFamily="2" charset="2"/>
            </a:endParaRPr>
          </a:p>
          <a:p>
            <a:pPr lvl="1"/>
            <a:endParaRPr lang="en-US" dirty="0" smtClean="0">
              <a:sym typeface="Wingdings" panose="05000000000000000000" pitchFamily="2" charset="2"/>
            </a:endParaRP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sp>
        <p:nvSpPr>
          <p:cNvPr id="5" name="Content Placeholder 2"/>
          <p:cNvSpPr txBox="1">
            <a:spLocks/>
          </p:cNvSpPr>
          <p:nvPr/>
        </p:nvSpPr>
        <p:spPr>
          <a:xfrm>
            <a:off x="357605" y="1530715"/>
            <a:ext cx="7250064" cy="2736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dirty="0" smtClean="0">
                <a:sym typeface="Wingdings" panose="05000000000000000000" pitchFamily="2" charset="2"/>
              </a:rPr>
              <a:t>Natalya </a:t>
            </a:r>
            <a:r>
              <a:rPr lang="en-US" dirty="0" err="1" smtClean="0">
                <a:sym typeface="Wingdings" panose="05000000000000000000" pitchFamily="2" charset="2"/>
              </a:rPr>
              <a:t>Tatarchuk</a:t>
            </a:r>
            <a:endParaRPr lang="en-US" dirty="0" smtClean="0">
              <a:sym typeface="Wingdings" panose="05000000000000000000" pitchFamily="2" charset="2"/>
            </a:endParaRPr>
          </a:p>
        </p:txBody>
      </p:sp>
    </p:spTree>
    <p:extLst>
      <p:ext uri="{BB962C8B-B14F-4D97-AF65-F5344CB8AC3E}">
        <p14:creationId xmlns:p14="http://schemas.microsoft.com/office/powerpoint/2010/main" val="37983901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94" r="1861" b="-426"/>
          <a:stretch/>
        </p:blipFill>
        <p:spPr>
          <a:xfrm>
            <a:off x="0" y="1112765"/>
            <a:ext cx="12192000" cy="599439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76350" y="212164"/>
            <a:ext cx="10515600" cy="689952"/>
          </a:xfrm>
        </p:spPr>
        <p:txBody>
          <a:bodyPr>
            <a:normAutofit/>
          </a:bodyPr>
          <a:lstStyle/>
          <a:p>
            <a:pPr algn="r"/>
            <a:r>
              <a:rPr lang="en-US" sz="3600" dirty="0" smtClean="0">
                <a:solidFill>
                  <a:schemeClr val="accent2"/>
                </a:solidFill>
              </a:rPr>
              <a:t>Questions?</a:t>
            </a:r>
            <a:endParaRPr lang="en-US" sz="3600" dirty="0">
              <a:solidFill>
                <a:schemeClr val="accent2"/>
              </a:solidFill>
            </a:endParaRPr>
          </a:p>
        </p:txBody>
      </p:sp>
      <p:sp>
        <p:nvSpPr>
          <p:cNvPr id="7" name="Rectangle 6"/>
          <p:cNvSpPr/>
          <p:nvPr/>
        </p:nvSpPr>
        <p:spPr bwMode="auto">
          <a:xfrm>
            <a:off x="-359664" y="1455156"/>
            <a:ext cx="13142976" cy="4122684"/>
          </a:xfrm>
          <a:prstGeom prst="rect">
            <a:avLst/>
          </a:prstGeom>
          <a:solidFill>
            <a:schemeClr val="tx1">
              <a:lumMod val="25000"/>
              <a:alpha val="79000"/>
            </a:schemeClr>
          </a:solidFill>
          <a:ln w="12700">
            <a:solidFill>
              <a:schemeClr val="bg1">
                <a:alpha val="40000"/>
              </a:schemeClr>
            </a:solidFill>
          </a:ln>
          <a:effectLst>
            <a:outerShdw blurRad="50800" dist="76200" dir="5400000" algn="ctr" rotWithShape="0">
              <a:srgbClr val="000000">
                <a:alpha val="39000"/>
              </a:srgbClr>
            </a:outerShdw>
          </a:effectLst>
          <a:extLst/>
        </p:spPr>
        <p:txBody>
          <a:bodyPr/>
          <a:lstStyle/>
          <a:p>
            <a:pPr algn="ctr" eaLnBrk="1" hangingPunct="1">
              <a:defRPr/>
            </a:pPr>
            <a:endParaRPr lang="en-US" sz="3600" baseline="-25000" dirty="0">
              <a:latin typeface="+mj-lt"/>
            </a:endParaRPr>
          </a:p>
        </p:txBody>
      </p:sp>
      <p:sp>
        <p:nvSpPr>
          <p:cNvPr id="6" name="Content Placeholder 2"/>
          <p:cNvSpPr>
            <a:spLocks noGrp="1"/>
          </p:cNvSpPr>
          <p:nvPr>
            <p:ph idx="1"/>
          </p:nvPr>
        </p:nvSpPr>
        <p:spPr>
          <a:xfrm>
            <a:off x="357605" y="1530715"/>
            <a:ext cx="8324577" cy="4887502"/>
          </a:xfrm>
          <a:effectLst>
            <a:outerShdw blurRad="50800" dist="38100" dir="2700000" algn="tl" rotWithShape="0">
              <a:prstClr val="black">
                <a:alpha val="40000"/>
              </a:prstClr>
            </a:outerShdw>
          </a:effectLst>
        </p:spPr>
        <p:txBody>
          <a:bodyPr/>
          <a:lstStyle/>
          <a:p>
            <a:pPr marL="0" indent="0">
              <a:buNone/>
            </a:pPr>
            <a:r>
              <a:rPr lang="en-US" dirty="0" smtClean="0">
                <a:sym typeface="Wingdings" panose="05000000000000000000" pitchFamily="2" charset="2"/>
              </a:rPr>
              <a:t>Contact info:</a:t>
            </a:r>
          </a:p>
          <a:p>
            <a:pPr marL="457200" lvl="1" indent="0">
              <a:buNone/>
            </a:pPr>
            <a:r>
              <a:rPr lang="en-US" dirty="0" smtClean="0">
                <a:sym typeface="Wingdings" panose="05000000000000000000" pitchFamily="2" charset="2"/>
                <a:hlinkClick r:id="rId5"/>
              </a:rPr>
              <a:t>matt@readyatdawn.com</a:t>
            </a:r>
            <a:endParaRPr lang="en-US" dirty="0" smtClean="0">
              <a:sym typeface="Wingdings" panose="05000000000000000000" pitchFamily="2" charset="2"/>
            </a:endParaRPr>
          </a:p>
          <a:p>
            <a:pPr marL="457200" lvl="1" indent="0">
              <a:buNone/>
            </a:pPr>
            <a:r>
              <a:rPr lang="en-US" dirty="0" smtClean="0">
                <a:sym typeface="Wingdings" panose="05000000000000000000" pitchFamily="2" charset="2"/>
              </a:rPr>
              <a:t>@</a:t>
            </a:r>
            <a:r>
              <a:rPr lang="en-US" dirty="0" err="1" smtClean="0">
                <a:sym typeface="Wingdings" panose="05000000000000000000" pitchFamily="2" charset="2"/>
              </a:rPr>
              <a:t>mynameismjp</a:t>
            </a:r>
            <a:endParaRPr lang="en-US" dirty="0" smtClean="0">
              <a:sym typeface="Wingdings" panose="05000000000000000000" pitchFamily="2" charset="2"/>
            </a:endParaRPr>
          </a:p>
          <a:p>
            <a:pPr marL="457200" lvl="1" indent="0">
              <a:buNone/>
            </a:pPr>
            <a:r>
              <a:rPr lang="en-US" dirty="0" smtClean="0">
                <a:sym typeface="Wingdings" panose="05000000000000000000" pitchFamily="2" charset="2"/>
                <a:hlinkClick r:id="rId6"/>
              </a:rPr>
              <a:t>http://</a:t>
            </a:r>
            <a:r>
              <a:rPr lang="en-US" dirty="0">
                <a:sym typeface="Wingdings" panose="05000000000000000000" pitchFamily="2" charset="2"/>
                <a:hlinkClick r:id="rId6"/>
              </a:rPr>
              <a:t>mynameismjp.wordpress.com</a:t>
            </a:r>
            <a:r>
              <a:rPr lang="en-US" dirty="0">
                <a:sym typeface="Wingdings" panose="05000000000000000000" pitchFamily="2" charset="2"/>
              </a:rPr>
              <a:t>/</a:t>
            </a:r>
            <a:endParaRPr lang="en-US" dirty="0" smtClean="0">
              <a:sym typeface="Wingdings" panose="05000000000000000000" pitchFamily="2" charset="2"/>
            </a:endParaRPr>
          </a:p>
          <a:p>
            <a:pPr lvl="1"/>
            <a:endParaRPr lang="en-US" dirty="0" smtClean="0">
              <a:sym typeface="Wingdings" panose="05000000000000000000" pitchFamily="2" charset="2"/>
            </a:endParaRPr>
          </a:p>
          <a:p>
            <a:pPr marL="0" indent="0">
              <a:buNone/>
            </a:pPr>
            <a:r>
              <a:rPr lang="en-US" dirty="0" smtClean="0">
                <a:sym typeface="Wingdings" panose="05000000000000000000" pitchFamily="2" charset="2"/>
              </a:rPr>
              <a:t>Antialiasing sample code:</a:t>
            </a:r>
          </a:p>
          <a:p>
            <a:pPr marL="457200" lvl="1" indent="0">
              <a:buNone/>
            </a:pPr>
            <a:r>
              <a:rPr lang="en-US" dirty="0" smtClean="0">
                <a:sym typeface="Wingdings" panose="05000000000000000000" pitchFamily="2" charset="2"/>
                <a:hlinkClick r:id="rId7"/>
              </a:rPr>
              <a:t>http://</a:t>
            </a:r>
            <a:r>
              <a:rPr lang="en-US" dirty="0">
                <a:sym typeface="Wingdings" panose="05000000000000000000" pitchFamily="2" charset="2"/>
                <a:hlinkClick r:id="rId7"/>
              </a:rPr>
              <a:t>github.com/TheRealMJP/MSAAFilter</a:t>
            </a:r>
            <a:endParaRPr lang="en-US" dirty="0" smtClean="0">
              <a:sym typeface="Wingdings" panose="05000000000000000000" pitchFamily="2" charset="2"/>
            </a:endParaRPr>
          </a:p>
          <a:p>
            <a:endParaRPr lang="en-US" dirty="0" smtClean="0">
              <a:sym typeface="Wingdings" panose="05000000000000000000" pitchFamily="2" charset="2"/>
            </a:endParaRPr>
          </a:p>
          <a:p>
            <a:pPr marL="0" indent="0">
              <a:buNone/>
            </a:pPr>
            <a:r>
              <a:rPr lang="en-US" dirty="0" smtClean="0">
                <a:sym typeface="Wingdings" panose="05000000000000000000" pitchFamily="2" charset="2"/>
              </a:rPr>
              <a:t>Slides available at www.readyatdawn.com</a:t>
            </a:r>
          </a:p>
        </p:txBody>
      </p:sp>
    </p:spTree>
    <p:extLst>
      <p:ext uri="{BB962C8B-B14F-4D97-AF65-F5344CB8AC3E}">
        <p14:creationId xmlns:p14="http://schemas.microsoft.com/office/powerpoint/2010/main" val="16781475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00175" y="212164"/>
            <a:ext cx="10515600" cy="689952"/>
          </a:xfrm>
        </p:spPr>
        <p:txBody>
          <a:bodyPr>
            <a:normAutofit/>
          </a:bodyPr>
          <a:lstStyle/>
          <a:p>
            <a:pPr algn="r"/>
            <a:r>
              <a:rPr lang="en-US" sz="3600" dirty="0" smtClean="0">
                <a:solidFill>
                  <a:schemeClr val="accent2"/>
                </a:solidFill>
              </a:rPr>
              <a:t>References</a:t>
            </a:r>
            <a:endParaRPr lang="en-US" sz="3600" dirty="0">
              <a:solidFill>
                <a:schemeClr val="accent2"/>
              </a:solidFill>
            </a:endParaRPr>
          </a:p>
        </p:txBody>
      </p:sp>
      <p:sp>
        <p:nvSpPr>
          <p:cNvPr id="6" name="Content Placeholder 2"/>
          <p:cNvSpPr>
            <a:spLocks noGrp="1"/>
          </p:cNvSpPr>
          <p:nvPr>
            <p:ph idx="1"/>
          </p:nvPr>
        </p:nvSpPr>
        <p:spPr>
          <a:xfrm>
            <a:off x="357605" y="1530715"/>
            <a:ext cx="8324577" cy="4887502"/>
          </a:xfrm>
        </p:spPr>
        <p:txBody>
          <a:bodyPr/>
          <a:lstStyle/>
          <a:p>
            <a:endParaRPr lang="en-US" dirty="0" smtClean="0">
              <a:sym typeface="Wingdings" panose="05000000000000000000" pitchFamily="2" charset="2"/>
            </a:endParaRPr>
          </a:p>
          <a:p>
            <a:pPr lvl="1"/>
            <a:endParaRPr lang="en-US" dirty="0" smtClean="0">
              <a:sym typeface="Wingdings" panose="05000000000000000000" pitchFamily="2" charset="2"/>
            </a:endParaRP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sp>
        <p:nvSpPr>
          <p:cNvPr id="3" name="TextBox 2"/>
          <p:cNvSpPr txBox="1"/>
          <p:nvPr/>
        </p:nvSpPr>
        <p:spPr>
          <a:xfrm>
            <a:off x="357605" y="1320066"/>
            <a:ext cx="11438466" cy="4093428"/>
          </a:xfrm>
          <a:prstGeom prst="rect">
            <a:avLst/>
          </a:prstGeom>
          <a:noFill/>
        </p:spPr>
        <p:txBody>
          <a:bodyPr wrap="square" rtlCol="0">
            <a:spAutoFit/>
          </a:bodyPr>
          <a:lstStyle/>
          <a:p>
            <a:r>
              <a:rPr lang="en-US" sz="2000" dirty="0" smtClean="0"/>
              <a:t>[Drobot14] </a:t>
            </a:r>
            <a:r>
              <a:rPr lang="en-US" sz="2000" dirty="0" smtClean="0">
                <a:hlinkClick r:id="rId4"/>
              </a:rPr>
              <a:t>Hybrid Reconstruction Anti Aliasing</a:t>
            </a:r>
            <a:r>
              <a:rPr lang="en-US" sz="2000" dirty="0" smtClean="0"/>
              <a:t> </a:t>
            </a:r>
          </a:p>
          <a:p>
            <a:r>
              <a:rPr lang="en-US" sz="2000" dirty="0" smtClean="0"/>
              <a:t>[Karis12] </a:t>
            </a:r>
            <a:r>
              <a:rPr lang="en-US" sz="2000" dirty="0" smtClean="0">
                <a:hlinkClick r:id="rId5" action="ppaction://hlinkfile"/>
              </a:rPr>
              <a:t>Tone Mapping</a:t>
            </a:r>
            <a:r>
              <a:rPr lang="en-US" sz="2000" dirty="0" smtClean="0"/>
              <a:t> </a:t>
            </a:r>
            <a:br>
              <a:rPr lang="en-US" sz="2000" dirty="0" smtClean="0"/>
            </a:br>
            <a:r>
              <a:rPr lang="en-US" sz="2000" dirty="0" smtClean="0"/>
              <a:t>[Karis14] </a:t>
            </a:r>
            <a:r>
              <a:rPr lang="en-US" sz="2000" dirty="0" smtClean="0">
                <a:hlinkClick r:id="rId6"/>
              </a:rPr>
              <a:t>High Quality Temporal </a:t>
            </a:r>
            <a:r>
              <a:rPr lang="en-US" sz="2000" dirty="0" err="1" smtClean="0">
                <a:hlinkClick r:id="rId6"/>
              </a:rPr>
              <a:t>Supersampling</a:t>
            </a:r>
            <a:endParaRPr lang="en-US" sz="2000" dirty="0" smtClean="0"/>
          </a:p>
          <a:p>
            <a:r>
              <a:rPr lang="en-US" sz="2000" dirty="0" smtClean="0"/>
              <a:t>[Kim12] </a:t>
            </a:r>
            <a:r>
              <a:rPr lang="en-US" sz="2000" dirty="0" smtClean="0">
                <a:hlinkClick r:id="rId7"/>
              </a:rPr>
              <a:t>Screen Space Decals in Warhammer 40,000: Space Marine</a:t>
            </a:r>
            <a:endParaRPr lang="en-US" sz="2000" dirty="0" smtClean="0"/>
          </a:p>
          <a:p>
            <a:r>
              <a:rPr lang="en-US" sz="2000" dirty="0" smtClean="0"/>
              <a:t>[Hill12] </a:t>
            </a:r>
            <a:r>
              <a:rPr lang="en-US" sz="2000" dirty="0" smtClean="0">
                <a:hlinkClick r:id="rId8"/>
              </a:rPr>
              <a:t>Rock-Solid Shading: Image Stability Without Sacrificing Detail</a:t>
            </a:r>
            <a:endParaRPr lang="en-US" sz="2000" dirty="0" smtClean="0"/>
          </a:p>
          <a:p>
            <a:r>
              <a:rPr lang="en-US" sz="2000" dirty="0" smtClean="0"/>
              <a:t>[Malan12] </a:t>
            </a:r>
            <a:r>
              <a:rPr lang="en-US" sz="2000" dirty="0" smtClean="0">
                <a:hlinkClick r:id="rId9"/>
              </a:rPr>
              <a:t>Real-Time Global Illumination and Reflections in Dust 514</a:t>
            </a:r>
            <a:endParaRPr lang="en-US" sz="2000" dirty="0" smtClean="0"/>
          </a:p>
          <a:p>
            <a:r>
              <a:rPr lang="en-US" sz="2000" dirty="0" smtClean="0"/>
              <a:t>[Mikkelson10] </a:t>
            </a:r>
            <a:r>
              <a:rPr lang="en-US" sz="2000" dirty="0" smtClean="0">
                <a:hlinkClick r:id="rId10"/>
              </a:rPr>
              <a:t>Bump Mapping </a:t>
            </a:r>
            <a:r>
              <a:rPr lang="en-US" sz="2000" dirty="0" err="1" smtClean="0">
                <a:hlinkClick r:id="rId10"/>
              </a:rPr>
              <a:t>Unparameterized</a:t>
            </a:r>
            <a:r>
              <a:rPr lang="en-US" sz="2000" dirty="0" smtClean="0">
                <a:hlinkClick r:id="rId10"/>
              </a:rPr>
              <a:t> Surfaces on the GPU</a:t>
            </a:r>
            <a:endParaRPr lang="en-US" sz="2000" dirty="0" smtClean="0"/>
          </a:p>
          <a:p>
            <a:r>
              <a:rPr lang="en-US" sz="2000" dirty="0" smtClean="0"/>
              <a:t>[Mitchell88] </a:t>
            </a:r>
            <a:r>
              <a:rPr lang="en-US" sz="2000" dirty="0" smtClean="0">
                <a:hlinkClick r:id="rId11"/>
              </a:rPr>
              <a:t>Reconstruction Filters in Computer Graphics</a:t>
            </a:r>
            <a:endParaRPr lang="en-US" sz="2000" dirty="0" smtClean="0"/>
          </a:p>
          <a:p>
            <a:r>
              <a:rPr lang="en-US" sz="2000" dirty="0" smtClean="0"/>
              <a:t>[Neubelt13] </a:t>
            </a:r>
            <a:r>
              <a:rPr lang="en-US" sz="2000" dirty="0" smtClean="0">
                <a:hlinkClick r:id="rId12"/>
              </a:rPr>
              <a:t>Crafting a Next-Gen Material Pipeline for The Order: 1886</a:t>
            </a:r>
            <a:endParaRPr lang="en-US" sz="2000" dirty="0" smtClean="0"/>
          </a:p>
          <a:p>
            <a:r>
              <a:rPr lang="en-US" sz="2000" dirty="0" smtClean="0"/>
              <a:t>[Valient14] </a:t>
            </a:r>
            <a:r>
              <a:rPr lang="en-US" sz="2000" dirty="0" smtClean="0">
                <a:hlinkClick r:id="rId13"/>
              </a:rPr>
              <a:t>Taking </a:t>
            </a:r>
            <a:r>
              <a:rPr lang="en-US" sz="2000" dirty="0" err="1" smtClean="0">
                <a:hlinkClick r:id="rId13"/>
              </a:rPr>
              <a:t>Killzone</a:t>
            </a:r>
            <a:r>
              <a:rPr lang="en-US" sz="2000" dirty="0" smtClean="0">
                <a:hlinkClick r:id="rId13"/>
              </a:rPr>
              <a:t> Shadow Fall Image Quality into the Next Generation</a:t>
            </a:r>
            <a:endParaRPr lang="en-US" sz="2000" dirty="0" smtClean="0"/>
          </a:p>
          <a:p>
            <a:r>
              <a:rPr lang="en-US" sz="2000" dirty="0" smtClean="0"/>
              <a:t>[Sousa13] </a:t>
            </a:r>
            <a:r>
              <a:rPr lang="en-US" sz="2000" dirty="0" smtClean="0">
                <a:hlinkClick r:id="rId14"/>
              </a:rPr>
              <a:t>Graphics Gems from </a:t>
            </a:r>
            <a:r>
              <a:rPr lang="en-US" sz="2000" dirty="0" err="1" smtClean="0">
                <a:hlinkClick r:id="rId14"/>
              </a:rPr>
              <a:t>CryEngine</a:t>
            </a:r>
            <a:r>
              <a:rPr lang="en-US" sz="2000" dirty="0" smtClean="0">
                <a:hlinkClick r:id="rId14"/>
              </a:rPr>
              <a:t> 3</a:t>
            </a:r>
            <a:endParaRPr lang="en-US" sz="2000" dirty="0" smtClean="0"/>
          </a:p>
          <a:p>
            <a:r>
              <a:rPr lang="en-US" sz="2000" dirty="0" smtClean="0"/>
              <a:t>[Persson08] </a:t>
            </a:r>
            <a:r>
              <a:rPr lang="en-US" sz="2000" dirty="0" smtClean="0">
                <a:hlinkClick r:id="rId15"/>
              </a:rPr>
              <a:t>Custom Resolve</a:t>
            </a:r>
            <a:endParaRPr lang="en-US" sz="2000" dirty="0" smtClean="0"/>
          </a:p>
          <a:p>
            <a:r>
              <a:rPr lang="en-US" sz="2000" dirty="0" smtClean="0"/>
              <a:t>[Pettineo12] </a:t>
            </a:r>
            <a:r>
              <a:rPr lang="en-US" sz="2000" dirty="0" smtClean="0">
                <a:hlinkClick r:id="rId16"/>
              </a:rPr>
              <a:t>Experimenting With Reconstruction Filters For MSAA Resolve</a:t>
            </a:r>
            <a:endParaRPr lang="en-US" sz="2000" dirty="0"/>
          </a:p>
        </p:txBody>
      </p:sp>
    </p:spTree>
    <p:extLst>
      <p:ext uri="{BB962C8B-B14F-4D97-AF65-F5344CB8AC3E}">
        <p14:creationId xmlns:p14="http://schemas.microsoft.com/office/powerpoint/2010/main" val="3111767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993"/>
          <a:stretch/>
        </p:blipFill>
        <p:spPr>
          <a:xfrm>
            <a:off x="0" y="-394637"/>
            <a:ext cx="12192000" cy="582328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39995"/>
            <a:ext cx="12192000" cy="6985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62702" y="5439995"/>
            <a:ext cx="6988375" cy="714044"/>
          </a:xfrm>
        </p:spPr>
        <p:txBody>
          <a:bodyPr>
            <a:normAutofit/>
          </a:bodyPr>
          <a:lstStyle/>
          <a:p>
            <a:pPr algn="l"/>
            <a:r>
              <a:rPr lang="en-US" sz="4000" dirty="0" smtClean="0">
                <a:solidFill>
                  <a:schemeClr val="accent2"/>
                </a:solidFill>
              </a:rPr>
              <a:t>Antialiasing</a:t>
            </a:r>
            <a:endParaRPr lang="en-US" sz="4000" dirty="0">
              <a:solidFill>
                <a:schemeClr val="accent2"/>
              </a:solidFill>
            </a:endParaRPr>
          </a:p>
        </p:txBody>
      </p:sp>
    </p:spTree>
    <p:extLst>
      <p:ext uri="{BB962C8B-B14F-4D97-AF65-F5344CB8AC3E}">
        <p14:creationId xmlns:p14="http://schemas.microsoft.com/office/powerpoint/2010/main" val="34982840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57605" y="1530715"/>
            <a:ext cx="8324577" cy="4887502"/>
          </a:xfrm>
        </p:spPr>
        <p:txBody>
          <a:bodyPr/>
          <a:lstStyle/>
          <a:p>
            <a:endParaRPr lang="en-US" dirty="0" smtClean="0">
              <a:sym typeface="Wingdings" panose="05000000000000000000" pitchFamily="2" charset="2"/>
            </a:endParaRPr>
          </a:p>
          <a:p>
            <a:pPr lvl="1"/>
            <a:endParaRPr lang="en-US" dirty="0" smtClean="0">
              <a:sym typeface="Wingdings" panose="05000000000000000000" pitchFamily="2" charset="2"/>
            </a:endParaRP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sp>
        <p:nvSpPr>
          <p:cNvPr id="3" name="Title 2"/>
          <p:cNvSpPr>
            <a:spLocks noGrp="1"/>
          </p:cNvSpPr>
          <p:nvPr>
            <p:ph type="title"/>
          </p:nvPr>
        </p:nvSpPr>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39995"/>
            <a:ext cx="12192000" cy="69850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62702" y="5439995"/>
            <a:ext cx="6988375" cy="714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accent2"/>
                </a:solidFill>
              </a:rPr>
              <a:t>Bonus Slides</a:t>
            </a:r>
            <a:endParaRPr lang="en-US" sz="4000" dirty="0">
              <a:solidFill>
                <a:schemeClr val="accent2"/>
              </a:solidFill>
            </a:endParaRPr>
          </a:p>
        </p:txBody>
      </p:sp>
    </p:spTree>
    <p:extLst>
      <p:ext uri="{BB962C8B-B14F-4D97-AF65-F5344CB8AC3E}">
        <p14:creationId xmlns:p14="http://schemas.microsoft.com/office/powerpoint/2010/main" val="9451245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39995"/>
            <a:ext cx="12192000" cy="6985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62702" y="5439995"/>
            <a:ext cx="6988375" cy="714044"/>
          </a:xfrm>
        </p:spPr>
        <p:txBody>
          <a:bodyPr>
            <a:normAutofit/>
          </a:bodyPr>
          <a:lstStyle/>
          <a:p>
            <a:pPr algn="l"/>
            <a:r>
              <a:rPr lang="en-US" sz="4000" dirty="0" smtClean="0">
                <a:solidFill>
                  <a:schemeClr val="accent2"/>
                </a:solidFill>
              </a:rPr>
              <a:t>Decals</a:t>
            </a:r>
            <a:endParaRPr lang="en-US" sz="4000" dirty="0">
              <a:solidFill>
                <a:schemeClr val="accent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654" y="2518"/>
            <a:ext cx="8418692" cy="54374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5936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76350" y="212164"/>
            <a:ext cx="10515600" cy="689952"/>
          </a:xfrm>
        </p:spPr>
        <p:txBody>
          <a:bodyPr>
            <a:normAutofit/>
          </a:bodyPr>
          <a:lstStyle/>
          <a:p>
            <a:pPr algn="r"/>
            <a:r>
              <a:rPr lang="en-US" sz="3600" dirty="0" smtClean="0">
                <a:solidFill>
                  <a:schemeClr val="accent2"/>
                </a:solidFill>
              </a:rPr>
              <a:t>Decals Overview</a:t>
            </a:r>
            <a:endParaRPr lang="en-US" sz="3600" dirty="0">
              <a:solidFill>
                <a:schemeClr val="accent2"/>
              </a:solidFill>
            </a:endParaRPr>
          </a:p>
        </p:txBody>
      </p:sp>
      <p:sp>
        <p:nvSpPr>
          <p:cNvPr id="6" name="Content Placeholder 2"/>
          <p:cNvSpPr>
            <a:spLocks noGrp="1"/>
          </p:cNvSpPr>
          <p:nvPr>
            <p:ph idx="1"/>
          </p:nvPr>
        </p:nvSpPr>
        <p:spPr>
          <a:xfrm>
            <a:off x="174864" y="2318208"/>
            <a:ext cx="6308232" cy="3360216"/>
          </a:xfrm>
        </p:spPr>
        <p:txBody>
          <a:bodyPr>
            <a:normAutofit/>
          </a:bodyPr>
          <a:lstStyle/>
          <a:p>
            <a:pPr>
              <a:lnSpc>
                <a:spcPct val="100000"/>
              </a:lnSpc>
              <a:buFont typeface="Wingdings" panose="05000000000000000000" pitchFamily="2" charset="2"/>
              <a:buChar char="§"/>
            </a:pPr>
            <a:r>
              <a:rPr lang="en-US" dirty="0" smtClean="0">
                <a:sym typeface="Wingdings" panose="05000000000000000000" pitchFamily="2" charset="2"/>
              </a:rPr>
              <a:t>Popular technique: G-Buffer </a:t>
            </a:r>
            <a:r>
              <a:rPr lang="en-US" dirty="0" smtClean="0">
                <a:sym typeface="Wingdings" panose="05000000000000000000" pitchFamily="2" charset="2"/>
              </a:rPr>
              <a:t>blending [Kim12]</a:t>
            </a:r>
            <a:endParaRPr lang="en-US" dirty="0" smtClean="0">
              <a:sym typeface="Wingdings" panose="05000000000000000000" pitchFamily="2" charset="2"/>
            </a:endParaRPr>
          </a:p>
          <a:p>
            <a:pPr lvl="1">
              <a:lnSpc>
                <a:spcPct val="100000"/>
              </a:lnSpc>
              <a:buFont typeface="Wingdings" panose="05000000000000000000" pitchFamily="2" charset="2"/>
              <a:buChar char="§"/>
            </a:pPr>
            <a:r>
              <a:rPr lang="en-US" dirty="0" smtClean="0">
                <a:sym typeface="Wingdings" panose="05000000000000000000" pitchFamily="2" charset="2"/>
              </a:rPr>
              <a:t>Modify material properties before lighting</a:t>
            </a:r>
          </a:p>
          <a:p>
            <a:pPr lvl="1">
              <a:lnSpc>
                <a:spcPct val="100000"/>
              </a:lnSpc>
              <a:buFont typeface="Wingdings" panose="05000000000000000000" pitchFamily="2" charset="2"/>
              <a:buChar char="§"/>
            </a:pPr>
            <a:r>
              <a:rPr lang="en-US" dirty="0" smtClean="0">
                <a:sym typeface="Wingdings" panose="05000000000000000000" pitchFamily="2" charset="2"/>
              </a:rPr>
              <a:t>Works well with projective decals</a:t>
            </a:r>
          </a:p>
          <a:p>
            <a:pPr>
              <a:lnSpc>
                <a:spcPct val="100000"/>
              </a:lnSpc>
              <a:buFont typeface="Wingdings" panose="05000000000000000000" pitchFamily="2" charset="2"/>
              <a:buChar char="§"/>
            </a:pPr>
            <a:r>
              <a:rPr lang="en-US" dirty="0" smtClean="0">
                <a:sym typeface="Wingdings" panose="05000000000000000000" pitchFamily="2" charset="2"/>
              </a:rPr>
              <a:t>We have no G-Buffer!</a:t>
            </a:r>
          </a:p>
          <a:p>
            <a:pPr lvl="1">
              <a:lnSpc>
                <a:spcPct val="100000"/>
              </a:lnSpc>
              <a:buFont typeface="Wingdings" panose="05000000000000000000" pitchFamily="2" charset="2"/>
              <a:buChar char="§"/>
            </a:pPr>
            <a:r>
              <a:rPr lang="en-US" dirty="0" smtClean="0">
                <a:sym typeface="Wingdings" panose="05000000000000000000" pitchFamily="2" charset="2"/>
              </a:rPr>
              <a:t>What do we do?</a:t>
            </a:r>
          </a:p>
        </p:txBody>
      </p:sp>
      <p:sp>
        <p:nvSpPr>
          <p:cNvPr id="5" name="TextBox 4"/>
          <p:cNvSpPr txBox="1"/>
          <p:nvPr/>
        </p:nvSpPr>
        <p:spPr>
          <a:xfrm>
            <a:off x="7403110" y="5063837"/>
            <a:ext cx="4174835" cy="923330"/>
          </a:xfrm>
          <a:prstGeom prst="rect">
            <a:avLst/>
          </a:prstGeom>
          <a:noFill/>
        </p:spPr>
        <p:txBody>
          <a:bodyPr wrap="square" rtlCol="0">
            <a:spAutoFit/>
          </a:bodyPr>
          <a:lstStyle/>
          <a:p>
            <a:pPr algn="ctr"/>
            <a:r>
              <a:rPr lang="en-US" dirty="0" smtClean="0"/>
              <a:t>From </a:t>
            </a:r>
            <a:r>
              <a:rPr lang="en-US" i="1" dirty="0" smtClean="0"/>
              <a:t>Screen </a:t>
            </a:r>
            <a:r>
              <a:rPr lang="en-US" i="1" dirty="0"/>
              <a:t>Space Decals in Warhammer 40,000: Space </a:t>
            </a:r>
            <a:r>
              <a:rPr lang="en-US" i="1" dirty="0" smtClean="0"/>
              <a:t>Marine</a:t>
            </a:r>
            <a:endParaRPr lang="en-US" i="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408" y="2318208"/>
            <a:ext cx="4375768" cy="26277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4785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66850" y="212164"/>
            <a:ext cx="10515600" cy="689952"/>
          </a:xfrm>
        </p:spPr>
        <p:txBody>
          <a:bodyPr>
            <a:normAutofit/>
          </a:bodyPr>
          <a:lstStyle/>
          <a:p>
            <a:pPr algn="r"/>
            <a:r>
              <a:rPr lang="en-US" sz="3600" dirty="0" smtClean="0">
                <a:solidFill>
                  <a:schemeClr val="accent2"/>
                </a:solidFill>
              </a:rPr>
              <a:t>Traditional Decals</a:t>
            </a:r>
            <a:endParaRPr lang="en-US" sz="3600" dirty="0">
              <a:solidFill>
                <a:schemeClr val="accent2"/>
              </a:solidFill>
            </a:endParaRPr>
          </a:p>
        </p:txBody>
      </p:sp>
      <p:sp>
        <p:nvSpPr>
          <p:cNvPr id="6" name="Content Placeholder 2"/>
          <p:cNvSpPr>
            <a:spLocks noGrp="1"/>
          </p:cNvSpPr>
          <p:nvPr>
            <p:ph idx="1"/>
          </p:nvPr>
        </p:nvSpPr>
        <p:spPr>
          <a:xfrm>
            <a:off x="357605" y="1530715"/>
            <a:ext cx="7262395" cy="4887502"/>
          </a:xfrm>
        </p:spPr>
        <p:txBody>
          <a:bodyPr/>
          <a:lstStyle/>
          <a:p>
            <a:pPr>
              <a:lnSpc>
                <a:spcPct val="100000"/>
              </a:lnSpc>
              <a:buFont typeface="Wingdings" panose="05000000000000000000" pitchFamily="2" charset="2"/>
              <a:buChar char="§"/>
            </a:pPr>
            <a:r>
              <a:rPr lang="en-US" dirty="0" smtClean="0">
                <a:sym typeface="Wingdings" panose="05000000000000000000" pitchFamily="2" charset="2"/>
              </a:rPr>
              <a:t>General case: old-school decals</a:t>
            </a:r>
          </a:p>
          <a:p>
            <a:pPr>
              <a:lnSpc>
                <a:spcPct val="100000"/>
              </a:lnSpc>
              <a:buFont typeface="Wingdings" panose="05000000000000000000" pitchFamily="2" charset="2"/>
              <a:buChar char="§"/>
            </a:pPr>
            <a:r>
              <a:rPr lang="en-US" dirty="0" smtClean="0">
                <a:sym typeface="Wingdings" panose="05000000000000000000" pitchFamily="2" charset="2"/>
              </a:rPr>
              <a:t>Render with transparent blending</a:t>
            </a:r>
          </a:p>
          <a:p>
            <a:pPr lvl="1">
              <a:lnSpc>
                <a:spcPct val="100000"/>
              </a:lnSpc>
              <a:buFont typeface="Wingdings" panose="05000000000000000000" pitchFamily="2" charset="2"/>
              <a:buChar char="§"/>
            </a:pPr>
            <a:r>
              <a:rPr lang="en-US" dirty="0" smtClean="0">
                <a:sym typeface="Wingdings" panose="05000000000000000000" pitchFamily="2" charset="2"/>
              </a:rPr>
              <a:t>Fully lit</a:t>
            </a:r>
          </a:p>
          <a:p>
            <a:pPr lvl="1">
              <a:lnSpc>
                <a:spcPct val="100000"/>
              </a:lnSpc>
              <a:buFont typeface="Wingdings" panose="05000000000000000000" pitchFamily="2" charset="2"/>
              <a:buChar char="§"/>
            </a:pPr>
            <a:r>
              <a:rPr lang="en-US" dirty="0" smtClean="0">
                <a:sym typeface="Wingdings" panose="05000000000000000000" pitchFamily="2" charset="2"/>
              </a:rPr>
              <a:t>Pixel </a:t>
            </a:r>
            <a:r>
              <a:rPr lang="en-US" dirty="0" err="1" smtClean="0">
                <a:sym typeface="Wingdings" panose="05000000000000000000" pitchFamily="2" charset="2"/>
              </a:rPr>
              <a:t>shader</a:t>
            </a:r>
            <a:r>
              <a:rPr lang="en-US" dirty="0" smtClean="0">
                <a:sym typeface="Wingdings" panose="05000000000000000000" pitchFamily="2" charset="2"/>
              </a:rPr>
              <a:t> overdraw! </a:t>
            </a:r>
          </a:p>
          <a:p>
            <a:pPr>
              <a:lnSpc>
                <a:spcPct val="100000"/>
              </a:lnSpc>
              <a:buFont typeface="Wingdings" panose="05000000000000000000" pitchFamily="2" charset="2"/>
              <a:buChar char="§"/>
            </a:pPr>
            <a:r>
              <a:rPr lang="en-US" dirty="0" smtClean="0">
                <a:sym typeface="Wingdings" panose="05000000000000000000" pitchFamily="2" charset="2"/>
              </a:rPr>
              <a:t>Static decals only</a:t>
            </a:r>
          </a:p>
          <a:p>
            <a:pPr lvl="1">
              <a:lnSpc>
                <a:spcPct val="100000"/>
              </a:lnSpc>
              <a:buFont typeface="Wingdings" panose="05000000000000000000" pitchFamily="2" charset="2"/>
              <a:buChar char="§"/>
            </a:pPr>
            <a:r>
              <a:rPr lang="en-US" dirty="0" smtClean="0">
                <a:sym typeface="Wingdings" panose="05000000000000000000" pitchFamily="2" charset="2"/>
              </a:rPr>
              <a:t>Hand-authored geo</a:t>
            </a:r>
            <a:endParaRPr lang="en-US" dirty="0">
              <a:sym typeface="Wingdings" panose="05000000000000000000" pitchFamily="2" charset="2"/>
            </a:endParaRPr>
          </a:p>
          <a:p>
            <a:pPr>
              <a:lnSpc>
                <a:spcPct val="100000"/>
              </a:lnSpc>
              <a:buFont typeface="Wingdings" panose="05000000000000000000" pitchFamily="2" charset="2"/>
              <a:buChar char="§"/>
            </a:pPr>
            <a:r>
              <a:rPr lang="en-US" dirty="0" smtClean="0">
                <a:sym typeface="Wingdings" panose="05000000000000000000" pitchFamily="2" charset="2"/>
              </a:rPr>
              <a:t>Blend with underlying normal</a:t>
            </a:r>
          </a:p>
          <a:p>
            <a:pPr lvl="1">
              <a:lnSpc>
                <a:spcPct val="100000"/>
              </a:lnSpc>
              <a:buFont typeface="Wingdings" panose="05000000000000000000" pitchFamily="2" charset="2"/>
              <a:buChar char="§"/>
            </a:pPr>
            <a:r>
              <a:rPr lang="en-US" dirty="0" smtClean="0">
                <a:sym typeface="Wingdings" panose="05000000000000000000" pitchFamily="2" charset="2"/>
              </a:rPr>
              <a:t>Static opaque geo writes normal to MRT1 during main pass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866" y="4482380"/>
            <a:ext cx="2931408" cy="1643293"/>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9234" y="2062713"/>
            <a:ext cx="3412495" cy="261491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404" y="1323414"/>
            <a:ext cx="2112400" cy="2781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8095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43025" y="212164"/>
            <a:ext cx="10515600" cy="689952"/>
          </a:xfrm>
        </p:spPr>
        <p:txBody>
          <a:bodyPr>
            <a:normAutofit/>
          </a:bodyPr>
          <a:lstStyle/>
          <a:p>
            <a:pPr algn="r"/>
            <a:r>
              <a:rPr lang="en-US" sz="3600" dirty="0" smtClean="0">
                <a:solidFill>
                  <a:schemeClr val="accent2"/>
                </a:solidFill>
              </a:rPr>
              <a:t>Hybrid Decals</a:t>
            </a:r>
            <a:endParaRPr lang="en-US" sz="3600" dirty="0">
              <a:solidFill>
                <a:schemeClr val="accent2"/>
              </a:solidFill>
            </a:endParaRPr>
          </a:p>
        </p:txBody>
      </p:sp>
      <p:sp>
        <p:nvSpPr>
          <p:cNvPr id="6" name="Content Placeholder 2"/>
          <p:cNvSpPr>
            <a:spLocks noGrp="1"/>
          </p:cNvSpPr>
          <p:nvPr>
            <p:ph idx="1"/>
          </p:nvPr>
        </p:nvSpPr>
        <p:spPr>
          <a:xfrm>
            <a:off x="348080" y="1323414"/>
            <a:ext cx="8324577" cy="4887502"/>
          </a:xfrm>
        </p:spPr>
        <p:txBody>
          <a:bodyPr/>
          <a:lstStyle/>
          <a:p>
            <a:pPr>
              <a:lnSpc>
                <a:spcPct val="100000"/>
              </a:lnSpc>
              <a:buFont typeface="Wingdings" panose="05000000000000000000" pitchFamily="2" charset="2"/>
              <a:buChar char="§"/>
            </a:pPr>
            <a:r>
              <a:rPr lang="en-US" dirty="0" smtClean="0">
                <a:sym typeface="Wingdings" panose="05000000000000000000" pitchFamily="2" charset="2"/>
              </a:rPr>
              <a:t>Special cases: hybrid approach</a:t>
            </a:r>
          </a:p>
          <a:p>
            <a:pPr lvl="1">
              <a:lnSpc>
                <a:spcPct val="100000"/>
              </a:lnSpc>
              <a:buFont typeface="Wingdings" panose="05000000000000000000" pitchFamily="2" charset="2"/>
              <a:buChar char="§"/>
            </a:pPr>
            <a:r>
              <a:rPr lang="en-US" dirty="0" smtClean="0">
                <a:sym typeface="Wingdings" panose="05000000000000000000" pitchFamily="2" charset="2"/>
              </a:rPr>
              <a:t>Craters, blood, and scorch marks</a:t>
            </a:r>
          </a:p>
          <a:p>
            <a:pPr>
              <a:lnSpc>
                <a:spcPct val="100000"/>
              </a:lnSpc>
              <a:buFont typeface="Wingdings" panose="05000000000000000000" pitchFamily="2" charset="2"/>
              <a:buChar char="§"/>
            </a:pPr>
            <a:r>
              <a:rPr lang="en-US" dirty="0" smtClean="0">
                <a:sym typeface="Wingdings" panose="05000000000000000000" pitchFamily="2" charset="2"/>
              </a:rPr>
              <a:t>Deferred pass to accumulate </a:t>
            </a:r>
          </a:p>
          <a:p>
            <a:pPr lvl="1">
              <a:lnSpc>
                <a:spcPct val="100000"/>
              </a:lnSpc>
              <a:buFont typeface="Wingdings" panose="05000000000000000000" pitchFamily="2" charset="2"/>
              <a:buChar char="§"/>
            </a:pPr>
            <a:r>
              <a:rPr lang="en-US" dirty="0" smtClean="0">
                <a:sym typeface="Wingdings" panose="05000000000000000000" pitchFamily="2" charset="2"/>
              </a:rPr>
              <a:t>Use depth for projection</a:t>
            </a:r>
          </a:p>
          <a:p>
            <a:pPr lvl="1">
              <a:lnSpc>
                <a:spcPct val="100000"/>
              </a:lnSpc>
              <a:buFont typeface="Wingdings" panose="05000000000000000000" pitchFamily="2" charset="2"/>
              <a:buChar char="§"/>
            </a:pPr>
            <a:r>
              <a:rPr lang="en-US" dirty="0" smtClean="0">
                <a:sym typeface="Wingdings" panose="05000000000000000000" pitchFamily="2" charset="2"/>
              </a:rPr>
              <a:t>Additive blend into fp16 render target</a:t>
            </a:r>
          </a:p>
          <a:p>
            <a:pPr>
              <a:lnSpc>
                <a:spcPct val="100000"/>
              </a:lnSpc>
              <a:buFont typeface="Wingdings" panose="05000000000000000000" pitchFamily="2" charset="2"/>
              <a:buChar char="§"/>
            </a:pPr>
            <a:r>
              <a:rPr lang="en-US" dirty="0" smtClean="0">
                <a:sym typeface="Wingdings" panose="05000000000000000000" pitchFamily="2" charset="2"/>
              </a:rPr>
              <a:t>Main forward pass reads decal buffer, modifies material properties</a:t>
            </a:r>
          </a:p>
        </p:txBody>
      </p:sp>
      <p:graphicFrame>
        <p:nvGraphicFramePr>
          <p:cNvPr id="4" name="Table 3"/>
          <p:cNvGraphicFramePr>
            <a:graphicFrameLocks noGrp="1"/>
          </p:cNvGraphicFramePr>
          <p:nvPr>
            <p:extLst/>
          </p:nvPr>
        </p:nvGraphicFramePr>
        <p:xfrm>
          <a:off x="1436639" y="5052676"/>
          <a:ext cx="9145636" cy="112010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30536"/>
                <a:gridCol w="2247900"/>
                <a:gridCol w="2247900"/>
                <a:gridCol w="2019300"/>
              </a:tblGrid>
              <a:tr h="378284">
                <a:tc>
                  <a:txBody>
                    <a:bodyPr/>
                    <a:lstStyle/>
                    <a:p>
                      <a:r>
                        <a:rPr lang="en-US" sz="2800" dirty="0" smtClean="0"/>
                        <a:t>R</a:t>
                      </a:r>
                      <a:endParaRPr lang="en-US" sz="2800" dirty="0"/>
                    </a:p>
                  </a:txBody>
                  <a:tcPr anchor="ctr"/>
                </a:tc>
                <a:tc>
                  <a:txBody>
                    <a:bodyPr/>
                    <a:lstStyle/>
                    <a:p>
                      <a:r>
                        <a:rPr lang="en-US" sz="2800" dirty="0" smtClean="0"/>
                        <a:t>G</a:t>
                      </a:r>
                      <a:endParaRPr lang="en-US" sz="2800" dirty="0"/>
                    </a:p>
                  </a:txBody>
                  <a:tcPr anchor="ctr"/>
                </a:tc>
                <a:tc>
                  <a:txBody>
                    <a:bodyPr/>
                    <a:lstStyle/>
                    <a:p>
                      <a:r>
                        <a:rPr lang="en-US" sz="2800" dirty="0" smtClean="0"/>
                        <a:t>B</a:t>
                      </a:r>
                      <a:endParaRPr lang="en-US" sz="2800" dirty="0"/>
                    </a:p>
                  </a:txBody>
                  <a:tcPr anchor="ctr"/>
                </a:tc>
                <a:tc>
                  <a:txBody>
                    <a:bodyPr/>
                    <a:lstStyle/>
                    <a:p>
                      <a:r>
                        <a:rPr lang="en-US" sz="2800" dirty="0" smtClean="0"/>
                        <a:t>A</a:t>
                      </a:r>
                      <a:endParaRPr lang="en-US" sz="2800" dirty="0"/>
                    </a:p>
                  </a:txBody>
                  <a:tcPr anchor="ctr"/>
                </a:tc>
              </a:tr>
              <a:tr h="601945">
                <a:tc>
                  <a:txBody>
                    <a:bodyPr/>
                    <a:lstStyle/>
                    <a:p>
                      <a:r>
                        <a:rPr lang="en-US" sz="2000" dirty="0" smtClean="0">
                          <a:solidFill>
                            <a:schemeClr val="accent5">
                              <a:lumMod val="75000"/>
                            </a:schemeClr>
                          </a:solidFill>
                        </a:rPr>
                        <a:t>Crater layer blend</a:t>
                      </a:r>
                    </a:p>
                  </a:txBody>
                  <a:tcPr anchor="ctr"/>
                </a:tc>
                <a:tc>
                  <a:txBody>
                    <a:bodyPr/>
                    <a:lstStyle/>
                    <a:p>
                      <a:r>
                        <a:rPr lang="en-US" dirty="0" smtClean="0">
                          <a:solidFill>
                            <a:schemeClr val="accent5">
                              <a:lumMod val="75000"/>
                            </a:schemeClr>
                          </a:solidFill>
                        </a:rPr>
                        <a:t>Crater height</a:t>
                      </a:r>
                      <a:endParaRPr lang="en-US" dirty="0">
                        <a:solidFill>
                          <a:schemeClr val="accent5">
                            <a:lumMod val="75000"/>
                          </a:schemeClr>
                        </a:solidFill>
                      </a:endParaRPr>
                    </a:p>
                  </a:txBody>
                  <a:tcPr anchor="ctr"/>
                </a:tc>
                <a:tc>
                  <a:txBody>
                    <a:bodyPr/>
                    <a:lstStyle/>
                    <a:p>
                      <a:r>
                        <a:rPr lang="en-US" dirty="0" smtClean="0">
                          <a:solidFill>
                            <a:schemeClr val="accent5">
                              <a:lumMod val="75000"/>
                            </a:schemeClr>
                          </a:solidFill>
                        </a:rPr>
                        <a:t>Blood</a:t>
                      </a:r>
                      <a:r>
                        <a:rPr lang="en-US" baseline="0" dirty="0" smtClean="0">
                          <a:solidFill>
                            <a:schemeClr val="accent5">
                              <a:lumMod val="75000"/>
                            </a:schemeClr>
                          </a:solidFill>
                        </a:rPr>
                        <a:t> amount</a:t>
                      </a:r>
                      <a:endParaRPr lang="en-US" dirty="0">
                        <a:solidFill>
                          <a:schemeClr val="accent5">
                            <a:lumMod val="75000"/>
                          </a:schemeClr>
                        </a:solidFill>
                      </a:endParaRPr>
                    </a:p>
                  </a:txBody>
                  <a:tcPr anchor="ctr"/>
                </a:tc>
                <a:tc>
                  <a:txBody>
                    <a:bodyPr/>
                    <a:lstStyle/>
                    <a:p>
                      <a:r>
                        <a:rPr lang="en-US" dirty="0" smtClean="0">
                          <a:solidFill>
                            <a:schemeClr val="accent5">
                              <a:lumMod val="75000"/>
                            </a:schemeClr>
                          </a:solidFill>
                        </a:rPr>
                        <a:t>Scorch amount</a:t>
                      </a:r>
                      <a:endParaRPr lang="en-US" dirty="0">
                        <a:solidFill>
                          <a:schemeClr val="accent5">
                            <a:lumMod val="75000"/>
                          </a:schemeClr>
                        </a:solidFill>
                      </a:endParaRPr>
                    </a:p>
                  </a:txBody>
                  <a:tcPr anchor="ctr"/>
                </a:tc>
              </a:tr>
            </a:tbl>
          </a:graphicData>
        </a:graphic>
      </p:graphicFrame>
    </p:spTree>
    <p:extLst>
      <p:ext uri="{BB962C8B-B14F-4D97-AF65-F5344CB8AC3E}">
        <p14:creationId xmlns:p14="http://schemas.microsoft.com/office/powerpoint/2010/main" val="38842921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33500" y="212164"/>
            <a:ext cx="10515600" cy="689952"/>
          </a:xfrm>
        </p:spPr>
        <p:txBody>
          <a:bodyPr>
            <a:normAutofit/>
          </a:bodyPr>
          <a:lstStyle/>
          <a:p>
            <a:pPr algn="r"/>
            <a:r>
              <a:rPr lang="en-US" sz="3600" dirty="0" smtClean="0">
                <a:solidFill>
                  <a:schemeClr val="accent2"/>
                </a:solidFill>
              </a:rPr>
              <a:t>Hybrid Decals - Crater</a:t>
            </a:r>
            <a:endParaRPr lang="en-US" sz="3600" dirty="0">
              <a:solidFill>
                <a:schemeClr val="accent2"/>
              </a:solidFill>
            </a:endParaRPr>
          </a:p>
        </p:txBody>
      </p:sp>
      <p:sp>
        <p:nvSpPr>
          <p:cNvPr id="6" name="Content Placeholder 2"/>
          <p:cNvSpPr>
            <a:spLocks noGrp="1"/>
          </p:cNvSpPr>
          <p:nvPr>
            <p:ph idx="1"/>
          </p:nvPr>
        </p:nvSpPr>
        <p:spPr>
          <a:xfrm>
            <a:off x="357605" y="1530715"/>
            <a:ext cx="7167145" cy="4887502"/>
          </a:xfrm>
        </p:spPr>
        <p:txBody>
          <a:bodyPr/>
          <a:lstStyle/>
          <a:p>
            <a:pPr>
              <a:lnSpc>
                <a:spcPct val="100000"/>
              </a:lnSpc>
              <a:buFont typeface="Wingdings" panose="05000000000000000000" pitchFamily="2" charset="2"/>
              <a:buChar char="§"/>
            </a:pPr>
            <a:r>
              <a:rPr lang="en-US" dirty="0" smtClean="0">
                <a:sym typeface="Wingdings" panose="05000000000000000000" pitchFamily="2" charset="2"/>
              </a:rPr>
              <a:t>Primarily used for bullet impacts</a:t>
            </a:r>
          </a:p>
          <a:p>
            <a:pPr>
              <a:lnSpc>
                <a:spcPct val="100000"/>
              </a:lnSpc>
              <a:buFont typeface="Wingdings" panose="05000000000000000000" pitchFamily="2" charset="2"/>
              <a:buChar char="§"/>
            </a:pPr>
            <a:r>
              <a:rPr lang="en-US" dirty="0" smtClean="0">
                <a:sym typeface="Wingdings" panose="05000000000000000000" pitchFamily="2" charset="2"/>
              </a:rPr>
              <a:t>R channel triggers layer blending</a:t>
            </a:r>
          </a:p>
          <a:p>
            <a:pPr lvl="1">
              <a:lnSpc>
                <a:spcPct val="100000"/>
              </a:lnSpc>
              <a:buFont typeface="Wingdings" panose="05000000000000000000" pitchFamily="2" charset="2"/>
              <a:buChar char="§"/>
            </a:pPr>
            <a:r>
              <a:rPr lang="en-US" dirty="0" smtClean="0">
                <a:sym typeface="Wingdings" panose="05000000000000000000" pitchFamily="2" charset="2"/>
              </a:rPr>
              <a:t>Full set of properties for damage layer</a:t>
            </a:r>
          </a:p>
          <a:p>
            <a:pPr lvl="1">
              <a:lnSpc>
                <a:spcPct val="100000"/>
              </a:lnSpc>
              <a:buFont typeface="Wingdings" panose="05000000000000000000" pitchFamily="2" charset="2"/>
              <a:buChar char="§"/>
            </a:pPr>
            <a:r>
              <a:rPr lang="en-US" dirty="0" smtClean="0">
                <a:sym typeface="Wingdings" panose="05000000000000000000" pitchFamily="2" charset="2"/>
              </a:rPr>
              <a:t>Material determines the look</a:t>
            </a:r>
          </a:p>
          <a:p>
            <a:pPr>
              <a:lnSpc>
                <a:spcPct val="100000"/>
              </a:lnSpc>
              <a:buFont typeface="Wingdings" panose="05000000000000000000" pitchFamily="2" charset="2"/>
              <a:buChar char="§"/>
            </a:pPr>
            <a:r>
              <a:rPr lang="en-US" dirty="0" smtClean="0">
                <a:sym typeface="Wingdings" panose="05000000000000000000" pitchFamily="2" charset="2"/>
              </a:rPr>
              <a:t>G channel treated as height map</a:t>
            </a:r>
          </a:p>
          <a:p>
            <a:pPr lvl="1">
              <a:lnSpc>
                <a:spcPct val="100000"/>
              </a:lnSpc>
              <a:buFont typeface="Wingdings" panose="05000000000000000000" pitchFamily="2" charset="2"/>
              <a:buChar char="§"/>
            </a:pPr>
            <a:r>
              <a:rPr lang="en-US" dirty="0" smtClean="0">
                <a:sym typeface="Wingdings" panose="05000000000000000000" pitchFamily="2" charset="2"/>
              </a:rPr>
              <a:t>Perturb normal using height derivatives</a:t>
            </a:r>
          </a:p>
          <a:p>
            <a:pPr lvl="1">
              <a:lnSpc>
                <a:spcPct val="100000"/>
              </a:lnSpc>
              <a:buFont typeface="Wingdings" panose="05000000000000000000" pitchFamily="2" charset="2"/>
              <a:buChar char="§"/>
            </a:pPr>
            <a:r>
              <a:rPr lang="en-US" dirty="0" smtClean="0">
                <a:sym typeface="Wingdings" panose="05000000000000000000" pitchFamily="2" charset="2"/>
              </a:rPr>
              <a:t>See [</a:t>
            </a:r>
            <a:r>
              <a:rPr lang="en-US" dirty="0" smtClean="0">
                <a:sym typeface="Wingdings" panose="05000000000000000000" pitchFamily="2" charset="2"/>
              </a:rPr>
              <a:t>Mikkelson10]</a:t>
            </a:r>
            <a:endParaRPr lang="en-US" dirty="0" smtClean="0">
              <a:sym typeface="Wingdings" panose="05000000000000000000" pitchFamily="2" charset="2"/>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997" y="1242387"/>
            <a:ext cx="3383518" cy="253535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0969" r="8450"/>
          <a:stretch/>
        </p:blipFill>
        <p:spPr>
          <a:xfrm>
            <a:off x="7692997" y="3907367"/>
            <a:ext cx="3383518" cy="24864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01582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33500" y="212164"/>
            <a:ext cx="10515600" cy="689952"/>
          </a:xfrm>
        </p:spPr>
        <p:txBody>
          <a:bodyPr>
            <a:normAutofit/>
          </a:bodyPr>
          <a:lstStyle/>
          <a:p>
            <a:pPr algn="r"/>
            <a:r>
              <a:rPr lang="en-US" sz="3600" dirty="0" smtClean="0">
                <a:solidFill>
                  <a:schemeClr val="accent2"/>
                </a:solidFill>
              </a:rPr>
              <a:t>Hybrid Decals - Crater</a:t>
            </a:r>
            <a:endParaRPr lang="en-US" sz="3600" dirty="0">
              <a:solidFill>
                <a:schemeClr val="accent2"/>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911" y="1247775"/>
            <a:ext cx="8750178" cy="5181600"/>
          </a:xfrm>
          <a:prstGeom prst="rect">
            <a:avLst/>
          </a:prstGeom>
          <a:effectLst>
            <a:outerShdw blurRad="50800" dist="38100" dir="2700000" algn="tl" rotWithShape="0">
              <a:prstClr val="black">
                <a:alpha val="40000"/>
              </a:prstClr>
            </a:outerShdw>
          </a:effectLst>
        </p:spPr>
      </p:pic>
      <p:cxnSp>
        <p:nvCxnSpPr>
          <p:cNvPr id="14" name="Straight Connector 13"/>
          <p:cNvCxnSpPr/>
          <p:nvPr/>
        </p:nvCxnSpPr>
        <p:spPr>
          <a:xfrm flipV="1">
            <a:off x="1333500" y="3162300"/>
            <a:ext cx="4210050" cy="466725"/>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602424" y="4267200"/>
            <a:ext cx="1922201" cy="2297186"/>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0" y="3629025"/>
            <a:ext cx="3268924" cy="2935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627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04925" y="212164"/>
            <a:ext cx="10515600" cy="689952"/>
          </a:xfrm>
        </p:spPr>
        <p:txBody>
          <a:bodyPr>
            <a:normAutofit/>
          </a:bodyPr>
          <a:lstStyle/>
          <a:p>
            <a:pPr algn="r"/>
            <a:r>
              <a:rPr lang="en-US" sz="3600" dirty="0" smtClean="0">
                <a:solidFill>
                  <a:schemeClr val="accent2"/>
                </a:solidFill>
              </a:rPr>
              <a:t>Hybrid Decals - Blood</a:t>
            </a:r>
            <a:endParaRPr lang="en-US" sz="3600" dirty="0">
              <a:solidFill>
                <a:schemeClr val="accent2"/>
              </a:solidFill>
            </a:endParaRPr>
          </a:p>
        </p:txBody>
      </p:sp>
      <p:sp>
        <p:nvSpPr>
          <p:cNvPr id="6" name="Content Placeholder 2"/>
          <p:cNvSpPr>
            <a:spLocks noGrp="1"/>
          </p:cNvSpPr>
          <p:nvPr>
            <p:ph idx="1"/>
          </p:nvPr>
        </p:nvSpPr>
        <p:spPr>
          <a:xfrm>
            <a:off x="349138" y="1970498"/>
            <a:ext cx="8324577" cy="4887502"/>
          </a:xfrm>
        </p:spPr>
        <p:txBody>
          <a:bodyPr/>
          <a:lstStyle/>
          <a:p>
            <a:pPr>
              <a:lnSpc>
                <a:spcPct val="100000"/>
              </a:lnSpc>
              <a:buFont typeface="Wingdings" panose="05000000000000000000" pitchFamily="2" charset="2"/>
              <a:buChar char="§"/>
            </a:pPr>
            <a:r>
              <a:rPr lang="en-US" dirty="0">
                <a:sym typeface="Wingdings" panose="05000000000000000000" pitchFamily="2" charset="2"/>
              </a:rPr>
              <a:t>B</a:t>
            </a:r>
            <a:r>
              <a:rPr lang="en-US" dirty="0" smtClean="0">
                <a:sym typeface="Wingdings" panose="05000000000000000000" pitchFamily="2" charset="2"/>
              </a:rPr>
              <a:t>lend in blood surface properties</a:t>
            </a:r>
          </a:p>
          <a:p>
            <a:pPr lvl="1">
              <a:lnSpc>
                <a:spcPct val="100000"/>
              </a:lnSpc>
              <a:buFont typeface="Wingdings" panose="05000000000000000000" pitchFamily="2" charset="2"/>
              <a:buChar char="§"/>
            </a:pPr>
            <a:r>
              <a:rPr lang="en-US" dirty="0" smtClean="0">
                <a:sym typeface="Wingdings" panose="05000000000000000000" pitchFamily="2" charset="2"/>
              </a:rPr>
              <a:t>Red diffuse, smooth specular, </a:t>
            </a:r>
            <a:r>
              <a:rPr lang="en-US" dirty="0">
                <a:sym typeface="Wingdings" panose="05000000000000000000" pitchFamily="2" charset="2"/>
              </a:rPr>
              <a:t/>
            </a:r>
            <a:br>
              <a:rPr lang="en-US" dirty="0">
                <a:sym typeface="Wingdings" panose="05000000000000000000" pitchFamily="2" charset="2"/>
              </a:rPr>
            </a:br>
            <a:r>
              <a:rPr lang="en-US" dirty="0" smtClean="0">
                <a:sym typeface="Wingdings" panose="05000000000000000000" pitchFamily="2" charset="2"/>
              </a:rPr>
              <a:t>smooth normal</a:t>
            </a:r>
          </a:p>
          <a:p>
            <a:pPr>
              <a:lnSpc>
                <a:spcPct val="100000"/>
              </a:lnSpc>
              <a:buFont typeface="Wingdings" panose="05000000000000000000" pitchFamily="2" charset="2"/>
              <a:buChar char="§"/>
            </a:pPr>
            <a:r>
              <a:rPr lang="en-US" dirty="0" smtClean="0">
                <a:sym typeface="Wingdings" panose="05000000000000000000" pitchFamily="2" charset="2"/>
              </a:rPr>
              <a:t>Adjust blend factor using height map</a:t>
            </a:r>
          </a:p>
          <a:p>
            <a:pPr lvl="1">
              <a:lnSpc>
                <a:spcPct val="100000"/>
              </a:lnSpc>
              <a:buFont typeface="Wingdings" panose="05000000000000000000" pitchFamily="2" charset="2"/>
              <a:buChar char="§"/>
            </a:pPr>
            <a:r>
              <a:rPr lang="en-US" dirty="0" smtClean="0">
                <a:sym typeface="Wingdings" panose="05000000000000000000" pitchFamily="2" charset="2"/>
              </a:rPr>
              <a:t>Accumulate more in cracks</a:t>
            </a:r>
          </a:p>
          <a:p>
            <a:pPr>
              <a:lnSpc>
                <a:spcPct val="100000"/>
              </a:lnSpc>
              <a:buFont typeface="Wingdings" panose="05000000000000000000" pitchFamily="2" charset="2"/>
              <a:buChar char="§"/>
            </a:pPr>
            <a:r>
              <a:rPr lang="en-US" dirty="0" smtClean="0">
                <a:sym typeface="Wingdings" panose="05000000000000000000" pitchFamily="2" charset="2"/>
              </a:rPr>
              <a:t>Use derivatives to round off edges</a:t>
            </a:r>
          </a:p>
          <a:p>
            <a:pPr lvl="1">
              <a:lnSpc>
                <a:spcPct val="100000"/>
              </a:lnSpc>
              <a:buFont typeface="Wingdings" panose="05000000000000000000" pitchFamily="2" charset="2"/>
              <a:buChar char="§"/>
            </a:pPr>
            <a:r>
              <a:rPr lang="en-US" dirty="0" smtClean="0">
                <a:sym typeface="Wingdings" panose="05000000000000000000" pitchFamily="2" charset="2"/>
              </a:rPr>
              <a:t>Gives blood a “pooled” look</a:t>
            </a:r>
          </a:p>
          <a:p>
            <a:endParaRPr lang="en-US" dirty="0" smtClean="0">
              <a:sym typeface="Wingdings" panose="05000000000000000000" pitchFamily="2" charset="2"/>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5665" y="1891240"/>
            <a:ext cx="4024860" cy="34157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19894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304925" y="212164"/>
            <a:ext cx="10515600" cy="689952"/>
          </a:xfrm>
        </p:spPr>
        <p:txBody>
          <a:bodyPr>
            <a:normAutofit/>
          </a:bodyPr>
          <a:lstStyle/>
          <a:p>
            <a:pPr algn="r"/>
            <a:r>
              <a:rPr lang="en-US" sz="3600" dirty="0" smtClean="0">
                <a:solidFill>
                  <a:schemeClr val="accent2"/>
                </a:solidFill>
              </a:rPr>
              <a:t>Hybrid Decals - Blood</a:t>
            </a:r>
            <a:endParaRPr lang="en-US" sz="3600" dirty="0">
              <a:solidFill>
                <a:schemeClr val="accent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8339" y="1323414"/>
            <a:ext cx="6075321" cy="5155947"/>
          </a:xfrm>
          <a:prstGeom prst="rect">
            <a:avLst/>
          </a:prstGeom>
          <a:effectLst>
            <a:outerShdw blurRad="50800" dist="38100" dir="2700000" algn="tl" rotWithShape="0">
              <a:prstClr val="black">
                <a:alpha val="40000"/>
              </a:prstClr>
            </a:outerShdw>
          </a:effectLst>
        </p:spPr>
      </p:pic>
      <p:cxnSp>
        <p:nvCxnSpPr>
          <p:cNvPr id="11" name="Straight Connector 10"/>
          <p:cNvCxnSpPr/>
          <p:nvPr/>
        </p:nvCxnSpPr>
        <p:spPr>
          <a:xfrm flipV="1">
            <a:off x="1915179" y="3676650"/>
            <a:ext cx="3771246" cy="86041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183262" y="4248150"/>
            <a:ext cx="1912737" cy="244186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5179" y="4537060"/>
            <a:ext cx="2286319" cy="2152950"/>
          </a:xfrm>
          <a:prstGeom prst="rect">
            <a:avLst/>
          </a:prstGeom>
          <a:effectLst>
            <a:outerShdw blurRad="50800" dist="38100" dir="2700000" algn="tl" rotWithShape="0">
              <a:prstClr val="black">
                <a:alpha val="40000"/>
              </a:prstClr>
            </a:outerShdw>
          </a:effectLst>
        </p:spPr>
      </p:pic>
      <p:cxnSp>
        <p:nvCxnSpPr>
          <p:cNvPr id="14" name="Straight Connector 13"/>
          <p:cNvCxnSpPr/>
          <p:nvPr/>
        </p:nvCxnSpPr>
        <p:spPr>
          <a:xfrm flipV="1">
            <a:off x="4933950" y="1752460"/>
            <a:ext cx="3647915" cy="72404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0625" y="3085630"/>
            <a:ext cx="3581240" cy="667359"/>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865" y="1752460"/>
            <a:ext cx="2286319" cy="20005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209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466850" y="212164"/>
            <a:ext cx="10515600" cy="689952"/>
          </a:xfrm>
        </p:spPr>
        <p:txBody>
          <a:bodyPr>
            <a:normAutofit/>
          </a:bodyPr>
          <a:lstStyle/>
          <a:p>
            <a:pPr algn="r"/>
            <a:r>
              <a:rPr lang="en-US" sz="3600" dirty="0" smtClean="0">
                <a:solidFill>
                  <a:schemeClr val="accent2"/>
                </a:solidFill>
              </a:rPr>
              <a:t>Hybrid Decals - Scorching</a:t>
            </a:r>
            <a:endParaRPr lang="en-US" sz="3600" dirty="0">
              <a:solidFill>
                <a:schemeClr val="accent2"/>
              </a:solidFill>
            </a:endParaRPr>
          </a:p>
        </p:txBody>
      </p:sp>
      <p:sp>
        <p:nvSpPr>
          <p:cNvPr id="6" name="Content Placeholder 2"/>
          <p:cNvSpPr>
            <a:spLocks noGrp="1"/>
          </p:cNvSpPr>
          <p:nvPr>
            <p:ph idx="1"/>
          </p:nvPr>
        </p:nvSpPr>
        <p:spPr>
          <a:xfrm>
            <a:off x="357605" y="1502140"/>
            <a:ext cx="8324577" cy="2069735"/>
          </a:xfrm>
        </p:spPr>
        <p:txBody>
          <a:bodyPr/>
          <a:lstStyle/>
          <a:p>
            <a:pPr>
              <a:lnSpc>
                <a:spcPct val="100000"/>
              </a:lnSpc>
              <a:buFont typeface="Wingdings" panose="05000000000000000000" pitchFamily="2" charset="2"/>
              <a:buChar char="§"/>
            </a:pPr>
            <a:r>
              <a:rPr lang="en-US" dirty="0" smtClean="0">
                <a:sym typeface="Wingdings" panose="05000000000000000000" pitchFamily="2" charset="2"/>
              </a:rPr>
              <a:t>Simple: just blends in scorch properties</a:t>
            </a:r>
          </a:p>
          <a:p>
            <a:pPr lvl="1">
              <a:lnSpc>
                <a:spcPct val="100000"/>
              </a:lnSpc>
              <a:buFont typeface="Wingdings" panose="05000000000000000000" pitchFamily="2" charset="2"/>
              <a:buChar char="§"/>
            </a:pPr>
            <a:r>
              <a:rPr lang="en-US" dirty="0" smtClean="0">
                <a:sym typeface="Wingdings" panose="05000000000000000000" pitchFamily="2" charset="2"/>
              </a:rPr>
              <a:t>Black diffuse, </a:t>
            </a:r>
          </a:p>
          <a:p>
            <a:pPr lvl="1">
              <a:lnSpc>
                <a:spcPct val="100000"/>
              </a:lnSpc>
              <a:buFont typeface="Wingdings" panose="05000000000000000000" pitchFamily="2" charset="2"/>
              <a:buChar char="§"/>
            </a:pPr>
            <a:r>
              <a:rPr lang="en-US" dirty="0">
                <a:sym typeface="Wingdings" panose="05000000000000000000" pitchFamily="2" charset="2"/>
              </a:rPr>
              <a:t>V</a:t>
            </a:r>
            <a:r>
              <a:rPr lang="en-US" dirty="0" smtClean="0">
                <a:sym typeface="Wingdings" panose="05000000000000000000" pitchFamily="2" charset="2"/>
              </a:rPr>
              <a:t>ery rough specular</a:t>
            </a: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680121"/>
            <a:ext cx="5342873" cy="3158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9509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181100" y="210649"/>
            <a:ext cx="10515600" cy="689952"/>
          </a:xfrm>
        </p:spPr>
        <p:txBody>
          <a:bodyPr>
            <a:normAutofit/>
          </a:bodyPr>
          <a:lstStyle/>
          <a:p>
            <a:pPr algn="r"/>
            <a:r>
              <a:rPr lang="en-US" sz="3600" dirty="0" smtClean="0">
                <a:solidFill>
                  <a:schemeClr val="accent2"/>
                </a:solidFill>
              </a:rPr>
              <a:t>Antialiasing - Goals</a:t>
            </a:r>
            <a:endParaRPr lang="en-US" sz="3600" dirty="0">
              <a:solidFill>
                <a:schemeClr val="accent2"/>
              </a:solidFill>
            </a:endParaRPr>
          </a:p>
        </p:txBody>
      </p:sp>
      <p:sp>
        <p:nvSpPr>
          <p:cNvPr id="6" name="Content Placeholder 2"/>
          <p:cNvSpPr>
            <a:spLocks noGrp="1"/>
          </p:cNvSpPr>
          <p:nvPr>
            <p:ph idx="1"/>
          </p:nvPr>
        </p:nvSpPr>
        <p:spPr>
          <a:xfrm>
            <a:off x="348081" y="1740265"/>
            <a:ext cx="7338594" cy="4351338"/>
          </a:xfrm>
        </p:spPr>
        <p:txBody>
          <a:bodyPr/>
          <a:lstStyle/>
          <a:p>
            <a:pPr>
              <a:lnSpc>
                <a:spcPct val="100000"/>
              </a:lnSpc>
              <a:buFont typeface="Wingdings" panose="05000000000000000000" pitchFamily="2" charset="2"/>
              <a:buChar char="§"/>
            </a:pPr>
            <a:r>
              <a:rPr lang="en-US" dirty="0" smtClean="0"/>
              <a:t>What do we want from AA in 2015?</a:t>
            </a:r>
          </a:p>
          <a:p>
            <a:pPr>
              <a:lnSpc>
                <a:spcPct val="100000"/>
              </a:lnSpc>
              <a:buFont typeface="Wingdings" panose="05000000000000000000" pitchFamily="2" charset="2"/>
              <a:buChar char="§"/>
            </a:pPr>
            <a:r>
              <a:rPr lang="en-US" dirty="0" smtClean="0"/>
              <a:t>Good screenshots? </a:t>
            </a:r>
          </a:p>
          <a:p>
            <a:pPr lvl="1">
              <a:lnSpc>
                <a:spcPct val="100000"/>
              </a:lnSpc>
              <a:buFont typeface="Wingdings" panose="05000000000000000000" pitchFamily="2" charset="2"/>
              <a:buChar char="§"/>
            </a:pPr>
            <a:r>
              <a:rPr lang="en-US" dirty="0" smtClean="0"/>
              <a:t>We can do that already</a:t>
            </a:r>
          </a:p>
          <a:p>
            <a:pPr>
              <a:lnSpc>
                <a:spcPct val="100000"/>
              </a:lnSpc>
              <a:buFont typeface="Wingdings" panose="05000000000000000000" pitchFamily="2" charset="2"/>
              <a:buChar char="§"/>
            </a:pPr>
            <a:r>
              <a:rPr lang="en-US" dirty="0" smtClean="0"/>
              <a:t>Temporally stable output</a:t>
            </a:r>
          </a:p>
          <a:p>
            <a:pPr lvl="1">
              <a:lnSpc>
                <a:spcPct val="100000"/>
              </a:lnSpc>
              <a:buFont typeface="Wingdings" panose="05000000000000000000" pitchFamily="2" charset="2"/>
              <a:buChar char="§"/>
            </a:pPr>
            <a:r>
              <a:rPr lang="en-US" dirty="0" smtClean="0"/>
              <a:t>Much harder!</a:t>
            </a:r>
          </a:p>
          <a:p>
            <a:pPr lvl="1">
              <a:lnSpc>
                <a:spcPct val="100000"/>
              </a:lnSpc>
              <a:buFont typeface="Wingdings" panose="05000000000000000000" pitchFamily="2" charset="2"/>
              <a:buChar char="§"/>
            </a:pPr>
            <a:r>
              <a:rPr lang="en-US" dirty="0" smtClean="0"/>
              <a:t>Major difference between VFX and games</a:t>
            </a:r>
          </a:p>
          <a:p>
            <a:pPr lvl="1">
              <a:lnSpc>
                <a:spcPct val="100000"/>
              </a:lnSpc>
              <a:buFont typeface="Wingdings" panose="05000000000000000000" pitchFamily="2" charset="2"/>
              <a:buChar char="§"/>
            </a:pPr>
            <a:r>
              <a:rPr lang="en-US" dirty="0" smtClean="0"/>
              <a:t>Kill the flicker!</a:t>
            </a:r>
          </a:p>
        </p:txBody>
      </p:sp>
    </p:spTree>
    <p:extLst>
      <p:ext uri="{BB962C8B-B14F-4D97-AF65-F5344CB8AC3E}">
        <p14:creationId xmlns:p14="http://schemas.microsoft.com/office/powerpoint/2010/main" val="1458456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38250" y="212164"/>
            <a:ext cx="10515600" cy="689952"/>
          </a:xfrm>
        </p:spPr>
        <p:txBody>
          <a:bodyPr>
            <a:normAutofit/>
          </a:bodyPr>
          <a:lstStyle/>
          <a:p>
            <a:pPr algn="r"/>
            <a:r>
              <a:rPr lang="en-US" sz="3600" dirty="0" smtClean="0">
                <a:solidFill>
                  <a:schemeClr val="accent2"/>
                </a:solidFill>
              </a:rPr>
              <a:t>Hybrid Decals</a:t>
            </a:r>
            <a:endParaRPr lang="en-US" sz="3600" dirty="0">
              <a:solidFill>
                <a:schemeClr val="accent2"/>
              </a:solidFill>
            </a:endParaRPr>
          </a:p>
        </p:txBody>
      </p:sp>
      <p:sp>
        <p:nvSpPr>
          <p:cNvPr id="6" name="Content Placeholder 2"/>
          <p:cNvSpPr>
            <a:spLocks noGrp="1"/>
          </p:cNvSpPr>
          <p:nvPr>
            <p:ph idx="1"/>
          </p:nvPr>
        </p:nvSpPr>
        <p:spPr>
          <a:xfrm>
            <a:off x="357605" y="1530715"/>
            <a:ext cx="8324577" cy="4887502"/>
          </a:xfrm>
        </p:spPr>
        <p:txBody>
          <a:bodyPr/>
          <a:lstStyle/>
          <a:p>
            <a:pPr>
              <a:lnSpc>
                <a:spcPct val="100000"/>
              </a:lnSpc>
              <a:buFont typeface="Wingdings" panose="05000000000000000000" pitchFamily="2" charset="2"/>
              <a:buChar char="§"/>
            </a:pPr>
            <a:r>
              <a:rPr lang="en-US" dirty="0" smtClean="0">
                <a:sym typeface="Wingdings" panose="05000000000000000000" pitchFamily="2" charset="2"/>
              </a:rPr>
              <a:t>Pros:</a:t>
            </a:r>
          </a:p>
          <a:p>
            <a:pPr lvl="1">
              <a:lnSpc>
                <a:spcPct val="100000"/>
              </a:lnSpc>
              <a:buFont typeface="Wingdings" panose="05000000000000000000" pitchFamily="2" charset="2"/>
              <a:buChar char="§"/>
            </a:pPr>
            <a:r>
              <a:rPr lang="en-US" dirty="0" smtClean="0">
                <a:sym typeface="Wingdings" panose="05000000000000000000" pitchFamily="2" charset="2"/>
              </a:rPr>
              <a:t>Pretty cheap to accumulate (only 1 RT)</a:t>
            </a:r>
          </a:p>
          <a:p>
            <a:pPr lvl="1">
              <a:lnSpc>
                <a:spcPct val="100000"/>
              </a:lnSpc>
              <a:buFont typeface="Wingdings" panose="05000000000000000000" pitchFamily="2" charset="2"/>
              <a:buChar char="§"/>
            </a:pPr>
            <a:r>
              <a:rPr lang="en-US" dirty="0" smtClean="0">
                <a:sym typeface="Wingdings" panose="05000000000000000000" pitchFamily="2" charset="2"/>
              </a:rPr>
              <a:t>Full control over crater properties</a:t>
            </a:r>
          </a:p>
          <a:p>
            <a:pPr lvl="1">
              <a:lnSpc>
                <a:spcPct val="100000"/>
              </a:lnSpc>
              <a:buFont typeface="Wingdings" panose="05000000000000000000" pitchFamily="2" charset="2"/>
              <a:buChar char="§"/>
            </a:pPr>
            <a:r>
              <a:rPr lang="en-US" dirty="0" smtClean="0">
                <a:sym typeface="Wingdings" panose="05000000000000000000" pitchFamily="2" charset="2"/>
              </a:rPr>
              <a:t>All properties can accumulate</a:t>
            </a:r>
          </a:p>
          <a:p>
            <a:pPr lvl="2">
              <a:lnSpc>
                <a:spcPct val="100000"/>
              </a:lnSpc>
              <a:buFont typeface="Wingdings" panose="05000000000000000000" pitchFamily="2" charset="2"/>
              <a:buChar char="§"/>
            </a:pPr>
            <a:r>
              <a:rPr lang="en-US" dirty="0" smtClean="0">
                <a:sym typeface="Wingdings" panose="05000000000000000000" pitchFamily="2" charset="2"/>
              </a:rPr>
              <a:t>No issues with overlapping decals</a:t>
            </a:r>
          </a:p>
          <a:p>
            <a:pPr>
              <a:lnSpc>
                <a:spcPct val="100000"/>
              </a:lnSpc>
              <a:buFont typeface="Wingdings" panose="05000000000000000000" pitchFamily="2" charset="2"/>
              <a:buChar char="§"/>
            </a:pPr>
            <a:r>
              <a:rPr lang="en-US" dirty="0" smtClean="0">
                <a:sym typeface="Wingdings" panose="05000000000000000000" pitchFamily="2" charset="2"/>
              </a:rPr>
              <a:t>Cons:</a:t>
            </a:r>
          </a:p>
          <a:p>
            <a:pPr lvl="1">
              <a:lnSpc>
                <a:spcPct val="100000"/>
              </a:lnSpc>
              <a:buFont typeface="Wingdings" panose="05000000000000000000" pitchFamily="2" charset="2"/>
              <a:buChar char="§"/>
            </a:pPr>
            <a:r>
              <a:rPr lang="en-US" dirty="0" smtClean="0">
                <a:sym typeface="Wingdings" panose="05000000000000000000" pitchFamily="2" charset="2"/>
              </a:rPr>
              <a:t>Very limiting</a:t>
            </a:r>
          </a:p>
          <a:p>
            <a:pPr lvl="1">
              <a:lnSpc>
                <a:spcPct val="100000"/>
              </a:lnSpc>
              <a:buFont typeface="Wingdings" panose="05000000000000000000" pitchFamily="2" charset="2"/>
              <a:buChar char="§"/>
            </a:pPr>
            <a:r>
              <a:rPr lang="en-US" dirty="0" smtClean="0">
                <a:sym typeface="Wingdings" panose="05000000000000000000" pitchFamily="2" charset="2"/>
              </a:rPr>
              <a:t>Forward pixel </a:t>
            </a:r>
            <a:r>
              <a:rPr lang="en-US" dirty="0" err="1" smtClean="0">
                <a:sym typeface="Wingdings" panose="05000000000000000000" pitchFamily="2" charset="2"/>
              </a:rPr>
              <a:t>shaders</a:t>
            </a:r>
            <a:r>
              <a:rPr lang="en-US" dirty="0" smtClean="0">
                <a:sym typeface="Wingdings" panose="05000000000000000000" pitchFamily="2" charset="2"/>
              </a:rPr>
              <a:t> more complicated</a:t>
            </a:r>
          </a:p>
          <a:p>
            <a:pPr lvl="2">
              <a:lnSpc>
                <a:spcPct val="100000"/>
              </a:lnSpc>
              <a:buFont typeface="Wingdings" panose="05000000000000000000" pitchFamily="2" charset="2"/>
              <a:buChar char="§"/>
            </a:pPr>
            <a:r>
              <a:rPr lang="en-US" dirty="0" smtClean="0">
                <a:sym typeface="Wingdings" panose="05000000000000000000" pitchFamily="2" charset="2"/>
              </a:rPr>
              <a:t>Needs logic and properties for decals</a:t>
            </a:r>
          </a:p>
          <a:p>
            <a:pPr lvl="1"/>
            <a:endParaRPr lang="en-US" dirty="0" smtClean="0">
              <a:sym typeface="Wingdings" panose="05000000000000000000" pitchFamily="2" charset="2"/>
            </a:endParaRP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51" r="8320"/>
          <a:stretch/>
        </p:blipFill>
        <p:spPr>
          <a:xfrm>
            <a:off x="8143875" y="1640840"/>
            <a:ext cx="3220790" cy="23336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182" y="2582182"/>
            <a:ext cx="3190040" cy="18859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6535" y="3582090"/>
            <a:ext cx="2775469" cy="23554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06802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5"/>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38250" y="212164"/>
            <a:ext cx="10515600" cy="689952"/>
          </a:xfrm>
        </p:spPr>
        <p:txBody>
          <a:bodyPr>
            <a:normAutofit/>
          </a:bodyPr>
          <a:lstStyle/>
          <a:p>
            <a:pPr algn="r"/>
            <a:r>
              <a:rPr lang="en-US" sz="3600" dirty="0" smtClean="0">
                <a:solidFill>
                  <a:schemeClr val="accent2"/>
                </a:solidFill>
              </a:rPr>
              <a:t>Hybrid Decals – Future Work</a:t>
            </a:r>
            <a:endParaRPr lang="en-US" sz="3600" dirty="0">
              <a:solidFill>
                <a:schemeClr val="accent2"/>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951" r="8320"/>
          <a:stretch/>
        </p:blipFill>
        <p:spPr>
          <a:xfrm>
            <a:off x="8143875" y="1640840"/>
            <a:ext cx="3220790" cy="23336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182" y="2582182"/>
            <a:ext cx="3190040" cy="18859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6535" y="3582090"/>
            <a:ext cx="2775469" cy="2355459"/>
          </a:xfrm>
          <a:prstGeom prst="rect">
            <a:avLst/>
          </a:prstGeom>
          <a:effectLst>
            <a:outerShdw blurRad="50800" dist="38100" dir="2700000" algn="tl" rotWithShape="0">
              <a:prstClr val="black">
                <a:alpha val="40000"/>
              </a:prstClr>
            </a:outerShdw>
          </a:effectLst>
        </p:spPr>
      </p:pic>
      <p:sp>
        <p:nvSpPr>
          <p:cNvPr id="9" name="Content Placeholder 2"/>
          <p:cNvSpPr txBox="1">
            <a:spLocks/>
          </p:cNvSpPr>
          <p:nvPr/>
        </p:nvSpPr>
        <p:spPr>
          <a:xfrm>
            <a:off x="631205" y="2092690"/>
            <a:ext cx="7081420" cy="3165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dirty="0" smtClean="0">
                <a:sym typeface="Wingdings" panose="05000000000000000000" pitchFamily="2" charset="2"/>
              </a:rPr>
              <a:t>More flexible decal types</a:t>
            </a:r>
          </a:p>
          <a:p>
            <a:pPr>
              <a:lnSpc>
                <a:spcPct val="100000"/>
              </a:lnSpc>
              <a:buFont typeface="Wingdings" panose="05000000000000000000" pitchFamily="2" charset="2"/>
              <a:buChar char="§"/>
            </a:pPr>
            <a:r>
              <a:rPr lang="en-US" dirty="0" smtClean="0">
                <a:sym typeface="Wingdings" panose="05000000000000000000" pitchFamily="2" charset="2"/>
              </a:rPr>
              <a:t>Arbitrary projective decals</a:t>
            </a:r>
          </a:p>
          <a:p>
            <a:pPr lvl="1">
              <a:lnSpc>
                <a:spcPct val="100000"/>
              </a:lnSpc>
              <a:buFont typeface="Wingdings" panose="05000000000000000000" pitchFamily="2" charset="2"/>
              <a:buChar char="§"/>
            </a:pPr>
            <a:r>
              <a:rPr lang="en-US" dirty="0" smtClean="0">
                <a:sym typeface="Wingdings" panose="05000000000000000000" pitchFamily="2" charset="2"/>
              </a:rPr>
              <a:t>Use dynamic indexing into </a:t>
            </a:r>
            <a:r>
              <a:rPr lang="en-US" dirty="0" err="1" smtClean="0">
                <a:sym typeface="Wingdings" panose="05000000000000000000" pitchFamily="2" charset="2"/>
              </a:rPr>
              <a:t>bindless</a:t>
            </a:r>
            <a:r>
              <a:rPr lang="en-US" dirty="0" smtClean="0">
                <a:sym typeface="Wingdings" panose="05000000000000000000" pitchFamily="2" charset="2"/>
              </a:rPr>
              <a:t> texture arrays</a:t>
            </a:r>
          </a:p>
          <a:p>
            <a:pPr>
              <a:lnSpc>
                <a:spcPct val="100000"/>
              </a:lnSpc>
              <a:buFont typeface="Wingdings" panose="05000000000000000000" pitchFamily="2" charset="2"/>
              <a:buChar char="§"/>
            </a:pPr>
            <a:r>
              <a:rPr lang="en-US" dirty="0" smtClean="0">
                <a:sym typeface="Wingdings" panose="05000000000000000000" pitchFamily="2" charset="2"/>
              </a:rPr>
              <a:t>Object-space accumulation</a:t>
            </a:r>
          </a:p>
          <a:p>
            <a:pPr lvl="1">
              <a:lnSpc>
                <a:spcPct val="100000"/>
              </a:lnSpc>
              <a:buFont typeface="Wingdings" panose="05000000000000000000" pitchFamily="2" charset="2"/>
              <a:buChar char="§"/>
            </a:pPr>
            <a:r>
              <a:rPr lang="en-US" dirty="0" smtClean="0">
                <a:sym typeface="Wingdings" panose="05000000000000000000" pitchFamily="2" charset="2"/>
              </a:rPr>
              <a:t>See [Star Citizen GDC 2015]</a:t>
            </a:r>
          </a:p>
          <a:p>
            <a:pPr lvl="1"/>
            <a:endParaRPr lang="en-US" dirty="0" smtClean="0">
              <a:sym typeface="Wingdings" panose="05000000000000000000" pitchFamily="2" charset="2"/>
            </a:endParaRPr>
          </a:p>
          <a:p>
            <a:pPr lvl="1"/>
            <a:endParaRPr lang="en-US" dirty="0" smtClean="0">
              <a:sym typeface="Wingdings" panose="05000000000000000000" pitchFamily="2" charset="2"/>
            </a:endParaRPr>
          </a:p>
          <a:p>
            <a:endParaRPr lang="en-US" dirty="0" smtClean="0">
              <a:sym typeface="Wingdings" panose="05000000000000000000" pitchFamily="2" charset="2"/>
            </a:endParaRPr>
          </a:p>
        </p:txBody>
      </p:sp>
    </p:spTree>
    <p:extLst>
      <p:ext uri="{BB962C8B-B14F-4D97-AF65-F5344CB8AC3E}">
        <p14:creationId xmlns:p14="http://schemas.microsoft.com/office/powerpoint/2010/main" val="2801650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54177" y="2216515"/>
            <a:ext cx="5936895" cy="2365010"/>
          </a:xfrm>
        </p:spPr>
        <p:txBody>
          <a:bodyPr/>
          <a:lstStyle/>
          <a:p>
            <a:pPr>
              <a:lnSpc>
                <a:spcPct val="100000"/>
              </a:lnSpc>
              <a:buFont typeface="Wingdings" panose="05000000000000000000" pitchFamily="2" charset="2"/>
              <a:buChar char="§"/>
            </a:pPr>
            <a:r>
              <a:rPr lang="en-US" dirty="0" smtClean="0"/>
              <a:t>Not </a:t>
            </a:r>
            <a:r>
              <a:rPr lang="en-US" dirty="0" smtClean="0"/>
              <a:t>for us</a:t>
            </a:r>
            <a:endParaRPr lang="en-US" dirty="0" smtClean="0"/>
          </a:p>
          <a:p>
            <a:pPr>
              <a:lnSpc>
                <a:spcPct val="100000"/>
              </a:lnSpc>
              <a:buFont typeface="Wingdings" panose="05000000000000000000" pitchFamily="2" charset="2"/>
              <a:buChar char="§"/>
            </a:pPr>
            <a:r>
              <a:rPr lang="en-US" dirty="0" smtClean="0"/>
              <a:t>Flickering still noticeable</a:t>
            </a:r>
          </a:p>
          <a:p>
            <a:pPr lvl="1">
              <a:lnSpc>
                <a:spcPct val="100000"/>
              </a:lnSpc>
              <a:buFont typeface="Wingdings" panose="05000000000000000000" pitchFamily="2" charset="2"/>
              <a:buChar char="§"/>
            </a:pPr>
            <a:r>
              <a:rPr lang="en-US" dirty="0" smtClean="0"/>
              <a:t>Our eyes are good at noticing it</a:t>
            </a:r>
          </a:p>
          <a:p>
            <a:pPr>
              <a:lnSpc>
                <a:spcPct val="100000"/>
              </a:lnSpc>
              <a:buFont typeface="Wingdings" panose="05000000000000000000" pitchFamily="2" charset="2"/>
              <a:buChar char="§"/>
            </a:pPr>
            <a:r>
              <a:rPr lang="en-US" dirty="0" smtClean="0"/>
              <a:t>We still need image stability!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457325" y="210649"/>
            <a:ext cx="10515600" cy="6899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solidFill>
                  <a:schemeClr val="accent2"/>
                </a:solidFill>
              </a:rPr>
              <a:t>Isn’t 1080p + </a:t>
            </a:r>
            <a:r>
              <a:rPr lang="en-US" sz="3600" dirty="0" err="1" smtClean="0">
                <a:solidFill>
                  <a:schemeClr val="accent2"/>
                </a:solidFill>
              </a:rPr>
              <a:t>PostAA</a:t>
            </a:r>
            <a:r>
              <a:rPr lang="en-US" sz="3600" dirty="0" smtClean="0">
                <a:solidFill>
                  <a:schemeClr val="accent2"/>
                </a:solidFill>
              </a:rPr>
              <a:t> “Good Enough?”</a:t>
            </a:r>
            <a:endParaRPr lang="en-US" sz="3600" dirty="0">
              <a:solidFill>
                <a:schemeClr val="accent2"/>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239" y="1882508"/>
            <a:ext cx="5333563" cy="3640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779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11125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257300" y="210649"/>
            <a:ext cx="10515600" cy="689952"/>
          </a:xfrm>
        </p:spPr>
        <p:txBody>
          <a:bodyPr>
            <a:normAutofit/>
          </a:bodyPr>
          <a:lstStyle/>
          <a:p>
            <a:pPr algn="r"/>
            <a:r>
              <a:rPr lang="en-US" sz="3600" dirty="0" smtClean="0">
                <a:solidFill>
                  <a:schemeClr val="accent2"/>
                </a:solidFill>
              </a:rPr>
              <a:t>What Causes Flickering?</a:t>
            </a:r>
            <a:endParaRPr lang="en-US" sz="3600" dirty="0">
              <a:solidFill>
                <a:schemeClr val="accent2"/>
              </a:solidFill>
            </a:endParaRPr>
          </a:p>
        </p:txBody>
      </p:sp>
      <p:sp>
        <p:nvSpPr>
          <p:cNvPr id="6" name="Content Placeholder 2"/>
          <p:cNvSpPr>
            <a:spLocks noGrp="1"/>
          </p:cNvSpPr>
          <p:nvPr>
            <p:ph idx="1"/>
          </p:nvPr>
        </p:nvSpPr>
        <p:spPr>
          <a:xfrm>
            <a:off x="290931" y="1838417"/>
            <a:ext cx="5644202" cy="4351338"/>
          </a:xfrm>
        </p:spPr>
        <p:txBody>
          <a:bodyPr/>
          <a:lstStyle/>
          <a:p>
            <a:pPr>
              <a:lnSpc>
                <a:spcPct val="100000"/>
              </a:lnSpc>
              <a:buFont typeface="Wingdings" panose="05000000000000000000" pitchFamily="2" charset="2"/>
              <a:buChar char="§"/>
            </a:pPr>
            <a:r>
              <a:rPr lang="en-US" dirty="0" smtClean="0"/>
              <a:t>High-frequency signals</a:t>
            </a:r>
          </a:p>
          <a:p>
            <a:pPr>
              <a:lnSpc>
                <a:spcPct val="100000"/>
              </a:lnSpc>
              <a:buFont typeface="Wingdings" panose="05000000000000000000" pitchFamily="2" charset="2"/>
              <a:buChar char="§"/>
            </a:pPr>
            <a:r>
              <a:rPr lang="en-US" dirty="0" err="1" smtClean="0"/>
              <a:t>Undersampling</a:t>
            </a:r>
            <a:endParaRPr lang="en-US" dirty="0" smtClean="0"/>
          </a:p>
          <a:p>
            <a:pPr lvl="1">
              <a:lnSpc>
                <a:spcPct val="100000"/>
              </a:lnSpc>
              <a:buFont typeface="Wingdings" panose="05000000000000000000" pitchFamily="2" charset="2"/>
              <a:buChar char="§"/>
            </a:pPr>
            <a:r>
              <a:rPr lang="en-US" dirty="0" smtClean="0"/>
              <a:t>Spatial </a:t>
            </a:r>
            <a:r>
              <a:rPr lang="en-US" i="1" dirty="0" smtClean="0"/>
              <a:t>and</a:t>
            </a:r>
            <a:r>
              <a:rPr lang="en-US" dirty="0" smtClean="0"/>
              <a:t> temporal!</a:t>
            </a:r>
          </a:p>
          <a:p>
            <a:pPr>
              <a:lnSpc>
                <a:spcPct val="100000"/>
              </a:lnSpc>
              <a:buFont typeface="Wingdings" panose="05000000000000000000" pitchFamily="2" charset="2"/>
              <a:buChar char="§"/>
            </a:pPr>
            <a:r>
              <a:rPr lang="en-US" dirty="0" smtClean="0"/>
              <a:t>Moving sample points</a:t>
            </a:r>
          </a:p>
          <a:p>
            <a:pPr>
              <a:lnSpc>
                <a:spcPct val="100000"/>
              </a:lnSpc>
              <a:buFont typeface="Wingdings" panose="05000000000000000000" pitchFamily="2" charset="2"/>
              <a:buChar char="§"/>
            </a:pPr>
            <a:r>
              <a:rPr lang="en-US" dirty="0" smtClean="0"/>
              <a:t>Bad filtering</a:t>
            </a:r>
          </a:p>
          <a:p>
            <a:pPr lvl="1"/>
            <a:r>
              <a:rPr lang="en-US" dirty="0" smtClean="0"/>
              <a:t>Need to consider frequency response</a:t>
            </a:r>
          </a:p>
          <a:p>
            <a:pPr lvl="1"/>
            <a:r>
              <a:rPr lang="en-US" dirty="0" smtClean="0"/>
              <a:t>Can introduce </a:t>
            </a:r>
            <a:r>
              <a:rPr lang="en-US" dirty="0" err="1" smtClean="0"/>
              <a:t>postaliasing</a:t>
            </a:r>
            <a:endParaRPr lang="en-US" dirty="0" smtClean="0"/>
          </a:p>
          <a:p>
            <a:endParaRPr lang="en-US"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7842" y="2024304"/>
            <a:ext cx="2508083" cy="154911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957" t="10502" r="20003" b="10382"/>
          <a:stretch/>
        </p:blipFill>
        <p:spPr>
          <a:xfrm>
            <a:off x="6003088" y="1959648"/>
            <a:ext cx="2099512" cy="1708728"/>
          </a:xfrm>
          <a:prstGeom prst="rect">
            <a:avLst/>
          </a:prstGeom>
          <a:effectLst>
            <a:outerShdw blurRad="50800" dist="38100" dir="2700000" algn="tl" rotWithShape="0">
              <a:prstClr val="black">
                <a:alpha val="40000"/>
              </a:prstClr>
            </a:outerShdw>
          </a:effectLst>
        </p:spPr>
      </p:pic>
      <p:sp>
        <p:nvSpPr>
          <p:cNvPr id="8" name="Down Arrow 7"/>
          <p:cNvSpPr/>
          <p:nvPr/>
        </p:nvSpPr>
        <p:spPr>
          <a:xfrm rot="16200000">
            <a:off x="8549821" y="2523209"/>
            <a:ext cx="444835" cy="822034"/>
          </a:xfrm>
          <a:prstGeom prst="downArrow">
            <a:avLst/>
          </a:prstGeom>
          <a:solidFill>
            <a:srgbClr val="FF0000"/>
          </a:solidFill>
          <a:ln cap="flat">
            <a:solidFill>
              <a:srgbClr val="FF0000"/>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192915"/>
            <a:ext cx="5579533" cy="1392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138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RAD">
      <a:dk1>
        <a:srgbClr val="E1E1E1"/>
      </a:dk1>
      <a:lt1>
        <a:srgbClr val="E7E6E6"/>
      </a:lt1>
      <a:dk2>
        <a:srgbClr val="44546A"/>
      </a:dk2>
      <a:lt2>
        <a:srgbClr val="E7E6E6"/>
      </a:lt2>
      <a:accent1>
        <a:srgbClr val="5B9BD5"/>
      </a:accent1>
      <a:accent2>
        <a:srgbClr val="B79F75"/>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D9373022-CB1E-4890-8B04-4D35FFA58AC6}" vid="{905314E7-9AAB-4025-B11B-8D69E83371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2510</TotalTime>
  <Words>10380</Words>
  <Application>Microsoft Office PowerPoint</Application>
  <PresentationFormat>Widescreen</PresentationFormat>
  <Paragraphs>695</Paragraphs>
  <Slides>71</Slides>
  <Notes>71</Notes>
  <HiddenSlides>2</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Consolas</vt:lpstr>
      <vt:lpstr>Verdana</vt:lpstr>
      <vt:lpstr>Wingdings</vt:lpstr>
      <vt:lpstr>template</vt:lpstr>
      <vt:lpstr>Rendering The Alternate History of The Order: 1886</vt:lpstr>
      <vt:lpstr>Overview</vt:lpstr>
      <vt:lpstr>Forward+ Renderer</vt:lpstr>
      <vt:lpstr>Forward+ Renderer</vt:lpstr>
      <vt:lpstr>GPU Performance Breakdown</vt:lpstr>
      <vt:lpstr>Antialiasing</vt:lpstr>
      <vt:lpstr>Antialiasing - Goals</vt:lpstr>
      <vt:lpstr>PowerPoint Presentation</vt:lpstr>
      <vt:lpstr>What Causes Flickering?</vt:lpstr>
      <vt:lpstr>Anatomy of a Flicker</vt:lpstr>
      <vt:lpstr>Reconstruction Filters</vt:lpstr>
      <vt:lpstr>Reconstruction Filters - Box</vt:lpstr>
      <vt:lpstr>Reconstruction Filters - Triangle</vt:lpstr>
      <vt:lpstr>Reconstruction Filters - Sinc</vt:lpstr>
      <vt:lpstr>Sources of Aliasing</vt:lpstr>
      <vt:lpstr>Geometric Aliasing</vt:lpstr>
      <vt:lpstr>Specular Aliasing</vt:lpstr>
      <vt:lpstr>Antialiasing in The Order</vt:lpstr>
      <vt:lpstr>MSAA for Intermediate Passes</vt:lpstr>
      <vt:lpstr>Depth of Field with MSAA</vt:lpstr>
      <vt:lpstr>MSAA Custom Resolve</vt:lpstr>
      <vt:lpstr>Why Wide Filtering?</vt:lpstr>
      <vt:lpstr>MSAA with HDR</vt:lpstr>
      <vt:lpstr>PowerPoint Presentation</vt:lpstr>
      <vt:lpstr>PowerPoint Presentation</vt:lpstr>
      <vt:lpstr>Inverse Luminance Filter</vt:lpstr>
      <vt:lpstr>PowerPoint Presentation</vt:lpstr>
      <vt:lpstr>PowerPoint Presentation</vt:lpstr>
      <vt:lpstr>Inverse Luminance Filter – Exposure +10</vt:lpstr>
      <vt:lpstr>Fixed Inverse Luminance Filter – Exposure +10</vt:lpstr>
      <vt:lpstr>Resolve Filter Sample Code</vt:lpstr>
      <vt:lpstr>Temporal AA</vt:lpstr>
      <vt:lpstr>Temporal AA</vt:lpstr>
      <vt:lpstr>Post-AA Sharpening</vt:lpstr>
      <vt:lpstr>Sharpening = 0.0</vt:lpstr>
      <vt:lpstr>Sharpening = 0.5</vt:lpstr>
      <vt:lpstr>Sharpening = 1.0</vt:lpstr>
      <vt:lpstr>AA Performance in The Order</vt:lpstr>
      <vt:lpstr>AA Memory Overhead in The Order</vt:lpstr>
      <vt:lpstr>The Order: No AA</vt:lpstr>
      <vt:lpstr>The Order: With AA</vt:lpstr>
      <vt:lpstr>The Order – No AA</vt:lpstr>
      <vt:lpstr>The Order – Full AA</vt:lpstr>
      <vt:lpstr>Shadows</vt:lpstr>
      <vt:lpstr>Shadow Basics</vt:lpstr>
      <vt:lpstr>Precomputed Shadow Visibility</vt:lpstr>
      <vt:lpstr>PowerPoint Presentation</vt:lpstr>
      <vt:lpstr>EVSM</vt:lpstr>
      <vt:lpstr>EVSM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Questions?</vt:lpstr>
      <vt:lpstr>References</vt:lpstr>
      <vt:lpstr>PowerPoint Presentation</vt:lpstr>
      <vt:lpstr>Decals</vt:lpstr>
      <vt:lpstr>Decals Overview</vt:lpstr>
      <vt:lpstr>Traditional Decals</vt:lpstr>
      <vt:lpstr>Hybrid Decals</vt:lpstr>
      <vt:lpstr>Hybrid Decals - Crater</vt:lpstr>
      <vt:lpstr>Hybrid Decals - Crater</vt:lpstr>
      <vt:lpstr>Hybrid Decals - Blood</vt:lpstr>
      <vt:lpstr>Hybrid Decals - Blood</vt:lpstr>
      <vt:lpstr>Hybrid Decals - Scorching</vt:lpstr>
      <vt:lpstr>Hybrid Decals</vt:lpstr>
      <vt:lpstr>Hybrid Decals – Future Work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Anti-aliasing</dc:title>
  <dc:creator>Matt Pettineo</dc:creator>
  <cp:lastModifiedBy>Matt Pettineo</cp:lastModifiedBy>
  <cp:revision>728</cp:revision>
  <dcterms:created xsi:type="dcterms:W3CDTF">2015-07-02T04:35:47Z</dcterms:created>
  <dcterms:modified xsi:type="dcterms:W3CDTF">2015-08-07T21:41:44Z</dcterms:modified>
</cp:coreProperties>
</file>