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96" r:id="rId2"/>
    <p:sldMasterId id="2147483684" r:id="rId3"/>
  </p:sldMasterIdLst>
  <p:notesMasterIdLst>
    <p:notesMasterId r:id="rId64"/>
  </p:notesMasterIdLst>
  <p:sldIdLst>
    <p:sldId id="257" r:id="rId4"/>
    <p:sldId id="327" r:id="rId5"/>
    <p:sldId id="328" r:id="rId6"/>
    <p:sldId id="329" r:id="rId7"/>
    <p:sldId id="384" r:id="rId8"/>
    <p:sldId id="330" r:id="rId9"/>
    <p:sldId id="331" r:id="rId10"/>
    <p:sldId id="332" r:id="rId11"/>
    <p:sldId id="333" r:id="rId12"/>
    <p:sldId id="334" r:id="rId13"/>
    <p:sldId id="335" r:id="rId14"/>
    <p:sldId id="336" r:id="rId15"/>
    <p:sldId id="337" r:id="rId16"/>
    <p:sldId id="338" r:id="rId17"/>
    <p:sldId id="339" r:id="rId18"/>
    <p:sldId id="340" r:id="rId19"/>
    <p:sldId id="341" r:id="rId20"/>
    <p:sldId id="342" r:id="rId21"/>
    <p:sldId id="343" r:id="rId22"/>
    <p:sldId id="344" r:id="rId23"/>
    <p:sldId id="345" r:id="rId24"/>
    <p:sldId id="346" r:id="rId25"/>
    <p:sldId id="347" r:id="rId26"/>
    <p:sldId id="348" r:id="rId27"/>
    <p:sldId id="349" r:id="rId28"/>
    <p:sldId id="350" r:id="rId29"/>
    <p:sldId id="351" r:id="rId30"/>
    <p:sldId id="352" r:id="rId31"/>
    <p:sldId id="353" r:id="rId32"/>
    <p:sldId id="354" r:id="rId33"/>
    <p:sldId id="355" r:id="rId34"/>
    <p:sldId id="356" r:id="rId35"/>
    <p:sldId id="357" r:id="rId36"/>
    <p:sldId id="358" r:id="rId37"/>
    <p:sldId id="359" r:id="rId38"/>
    <p:sldId id="360" r:id="rId39"/>
    <p:sldId id="361" r:id="rId40"/>
    <p:sldId id="362" r:id="rId41"/>
    <p:sldId id="363" r:id="rId42"/>
    <p:sldId id="364" r:id="rId43"/>
    <p:sldId id="365" r:id="rId44"/>
    <p:sldId id="366" r:id="rId45"/>
    <p:sldId id="367" r:id="rId46"/>
    <p:sldId id="368" r:id="rId47"/>
    <p:sldId id="369" r:id="rId48"/>
    <p:sldId id="370" r:id="rId49"/>
    <p:sldId id="371" r:id="rId50"/>
    <p:sldId id="372" r:id="rId51"/>
    <p:sldId id="373" r:id="rId52"/>
    <p:sldId id="374" r:id="rId53"/>
    <p:sldId id="375" r:id="rId54"/>
    <p:sldId id="376" r:id="rId55"/>
    <p:sldId id="377" r:id="rId56"/>
    <p:sldId id="378" r:id="rId57"/>
    <p:sldId id="379" r:id="rId58"/>
    <p:sldId id="380" r:id="rId59"/>
    <p:sldId id="381" r:id="rId60"/>
    <p:sldId id="279" r:id="rId61"/>
    <p:sldId id="382" r:id="rId62"/>
    <p:sldId id="383" r:id="rId63"/>
  </p:sldIdLst>
  <p:sldSz cx="9144000" cy="5143500" type="screen16x9"/>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Arial" charset="0"/>
        <a:ea typeface="ＭＳ Ｐゴシック" pitchFamily="8" charset="-128"/>
        <a:cs typeface="+mn-cs"/>
      </a:defRPr>
    </a:lvl1pPr>
    <a:lvl2pPr marL="457200" algn="l" defTabSz="457200" rtl="0" eaLnBrk="0" fontAlgn="base" hangingPunct="0">
      <a:spcBef>
        <a:spcPct val="0"/>
      </a:spcBef>
      <a:spcAft>
        <a:spcPct val="0"/>
      </a:spcAft>
      <a:defRPr kern="1200">
        <a:solidFill>
          <a:schemeClr val="tx1"/>
        </a:solidFill>
        <a:latin typeface="Arial" charset="0"/>
        <a:ea typeface="ＭＳ Ｐゴシック" pitchFamily="8" charset="-128"/>
        <a:cs typeface="+mn-cs"/>
      </a:defRPr>
    </a:lvl2pPr>
    <a:lvl3pPr marL="914400" algn="l" defTabSz="457200" rtl="0" eaLnBrk="0" fontAlgn="base" hangingPunct="0">
      <a:spcBef>
        <a:spcPct val="0"/>
      </a:spcBef>
      <a:spcAft>
        <a:spcPct val="0"/>
      </a:spcAft>
      <a:defRPr kern="1200">
        <a:solidFill>
          <a:schemeClr val="tx1"/>
        </a:solidFill>
        <a:latin typeface="Arial" charset="0"/>
        <a:ea typeface="ＭＳ Ｐゴシック" pitchFamily="8" charset="-128"/>
        <a:cs typeface="+mn-cs"/>
      </a:defRPr>
    </a:lvl3pPr>
    <a:lvl4pPr marL="1371600" algn="l" defTabSz="457200" rtl="0" eaLnBrk="0" fontAlgn="base" hangingPunct="0">
      <a:spcBef>
        <a:spcPct val="0"/>
      </a:spcBef>
      <a:spcAft>
        <a:spcPct val="0"/>
      </a:spcAft>
      <a:defRPr kern="1200">
        <a:solidFill>
          <a:schemeClr val="tx1"/>
        </a:solidFill>
        <a:latin typeface="Arial" charset="0"/>
        <a:ea typeface="ＭＳ Ｐゴシック" pitchFamily="8" charset="-128"/>
        <a:cs typeface="+mn-cs"/>
      </a:defRPr>
    </a:lvl4pPr>
    <a:lvl5pPr marL="1828800" algn="l" defTabSz="457200" rtl="0" eaLnBrk="0" fontAlgn="base" hangingPunct="0">
      <a:spcBef>
        <a:spcPct val="0"/>
      </a:spcBef>
      <a:spcAft>
        <a:spcPct val="0"/>
      </a:spcAft>
      <a:defRPr kern="1200">
        <a:solidFill>
          <a:schemeClr val="tx1"/>
        </a:solidFill>
        <a:latin typeface="Arial" charset="0"/>
        <a:ea typeface="ＭＳ Ｐゴシック" pitchFamily="8" charset="-128"/>
        <a:cs typeface="+mn-cs"/>
      </a:defRPr>
    </a:lvl5pPr>
    <a:lvl6pPr marL="2286000" algn="l" defTabSz="914400" rtl="0" eaLnBrk="1" latinLnBrk="0" hangingPunct="1">
      <a:defRPr kern="1200">
        <a:solidFill>
          <a:schemeClr val="tx1"/>
        </a:solidFill>
        <a:latin typeface="Arial" charset="0"/>
        <a:ea typeface="ＭＳ Ｐゴシック" pitchFamily="8" charset="-128"/>
        <a:cs typeface="+mn-cs"/>
      </a:defRPr>
    </a:lvl6pPr>
    <a:lvl7pPr marL="2743200" algn="l" defTabSz="914400" rtl="0" eaLnBrk="1" latinLnBrk="0" hangingPunct="1">
      <a:defRPr kern="1200">
        <a:solidFill>
          <a:schemeClr val="tx1"/>
        </a:solidFill>
        <a:latin typeface="Arial" charset="0"/>
        <a:ea typeface="ＭＳ Ｐゴシック" pitchFamily="8" charset="-128"/>
        <a:cs typeface="+mn-cs"/>
      </a:defRPr>
    </a:lvl7pPr>
    <a:lvl8pPr marL="3200400" algn="l" defTabSz="914400" rtl="0" eaLnBrk="1" latinLnBrk="0" hangingPunct="1">
      <a:defRPr kern="1200">
        <a:solidFill>
          <a:schemeClr val="tx1"/>
        </a:solidFill>
        <a:latin typeface="Arial" charset="0"/>
        <a:ea typeface="ＭＳ Ｐゴシック" pitchFamily="8" charset="-128"/>
        <a:cs typeface="+mn-cs"/>
      </a:defRPr>
    </a:lvl8pPr>
    <a:lvl9pPr marL="3657600" algn="l" defTabSz="914400" rtl="0" eaLnBrk="1" latinLnBrk="0" hangingPunct="1">
      <a:defRPr kern="1200">
        <a:solidFill>
          <a:schemeClr val="tx1"/>
        </a:solidFill>
        <a:latin typeface="Arial" charset="0"/>
        <a:ea typeface="ＭＳ Ｐゴシック" pitchFamily="8" charset="-128"/>
        <a:cs typeface="+mn-cs"/>
      </a:defRPr>
    </a:lvl9pPr>
  </p:defaultTextStyle>
  <p:extLst>
    <p:ext uri="{521415D9-36F7-43E2-AB2F-B90AF26B5E84}">
      <p14:sectionLst xmlns:p14="http://schemas.microsoft.com/office/powerpoint/2010/main">
        <p14:section name="Default Section" id="{BFEC6569-0CCA-4990-AA85-2880964554DD}">
          <p14:sldIdLst>
            <p14:sldId id="257"/>
            <p14:sldId id="327"/>
          </p14:sldIdLst>
        </p14:section>
        <p14:section name="ACU" id="{41DCD52E-F0C9-49A1-9CDB-2E75A786925B}">
          <p14:sldIdLst>
            <p14:sldId id="328"/>
            <p14:sldId id="329"/>
            <p14:sldId id="384"/>
            <p14:sldId id="330"/>
            <p14:sldId id="331"/>
            <p14:sldId id="332"/>
            <p14:sldId id="333"/>
            <p14:sldId id="334"/>
            <p14:sldId id="335"/>
            <p14:sldId id="336"/>
            <p14:sldId id="337"/>
            <p14:sldId id="338"/>
            <p14:sldId id="339"/>
            <p14:sldId id="340"/>
            <p14:sldId id="341"/>
            <p14:sldId id="342"/>
            <p14:sldId id="343"/>
            <p14:sldId id="344"/>
            <p14:sldId id="345"/>
            <p14:sldId id="346"/>
            <p14:sldId id="347"/>
            <p14:sldId id="348"/>
            <p14:sldId id="349"/>
            <p14:sldId id="350"/>
            <p14:sldId id="351"/>
            <p14:sldId id="352"/>
            <p14:sldId id="353"/>
            <p14:sldId id="354"/>
            <p14:sldId id="355"/>
            <p14:sldId id="356"/>
            <p14:sldId id="357"/>
            <p14:sldId id="358"/>
            <p14:sldId id="359"/>
            <p14:sldId id="360"/>
            <p14:sldId id="361"/>
            <p14:sldId id="362"/>
          </p14:sldIdLst>
        </p14:section>
        <p14:section name="RedLynx" id="{638158CB-BAC5-4851-863A-846DE9C79FE2}">
          <p14:sldIdLst>
            <p14:sldId id="363"/>
            <p14:sldId id="364"/>
            <p14:sldId id="365"/>
            <p14:sldId id="366"/>
            <p14:sldId id="367"/>
            <p14:sldId id="368"/>
            <p14:sldId id="369"/>
            <p14:sldId id="370"/>
            <p14:sldId id="371"/>
            <p14:sldId id="372"/>
            <p14:sldId id="373"/>
            <p14:sldId id="374"/>
            <p14:sldId id="375"/>
            <p14:sldId id="376"/>
            <p14:sldId id="377"/>
            <p14:sldId id="378"/>
            <p14:sldId id="379"/>
            <p14:sldId id="380"/>
            <p14:sldId id="381"/>
            <p14:sldId id="279"/>
            <p14:sldId id="382"/>
            <p14:sldId id="383"/>
          </p14:sldIdLst>
        </p14:section>
      </p14:sectionLst>
    </p:ex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tephen Hill" initials="" lastIdx="15"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2C"/>
    <a:srgbClr val="4146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35" autoAdjust="0"/>
    <p:restoredTop sz="78564" autoAdjust="0"/>
  </p:normalViewPr>
  <p:slideViewPr>
    <p:cSldViewPr snapToGrid="0" snapToObjects="1">
      <p:cViewPr varScale="1">
        <p:scale>
          <a:sx n="90" d="100"/>
          <a:sy n="90" d="100"/>
        </p:scale>
        <p:origin x="-950" y="-72"/>
      </p:cViewPr>
      <p:guideLst>
        <p:guide orient="horz" pos="162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0E4FA5-1A67-408F-B1A0-9A7E1EEC2476}" type="doc">
      <dgm:prSet loTypeId="urn:microsoft.com/office/officeart/2005/8/layout/process2" loCatId="process" qsTypeId="urn:microsoft.com/office/officeart/2005/8/quickstyle/simple1" qsCatId="simple" csTypeId="urn:microsoft.com/office/officeart/2005/8/colors/accent1_2" csCatId="accent1" phldr="1"/>
      <dgm:spPr/>
    </dgm:pt>
    <dgm:pt modelId="{E8A8FBD2-36DB-4FFD-9C5C-9612F242F794}">
      <dgm:prSet phldrT="[Text]"/>
      <dgm:spPr>
        <a:xfrm>
          <a:off x="315155" y="711957"/>
          <a:ext cx="919088" cy="474368"/>
        </a:xfrm>
        <a:solidFill>
          <a:srgbClr val="2187C1"/>
        </a:solidFill>
        <a:ln w="25400" cap="flat" cmpd="sng" algn="ctr">
          <a:noFill/>
          <a:prstDash val="solid"/>
        </a:ln>
        <a:effectLst/>
      </dgm:spPr>
      <dgm:t>
        <a:bodyPr/>
        <a:lstStyle/>
        <a:p>
          <a:r>
            <a:rPr lang="en-US" dirty="0" smtClean="0">
              <a:solidFill>
                <a:srgbClr val="FFFFFF"/>
              </a:solidFill>
              <a:latin typeface="Georgia"/>
              <a:ea typeface="+mn-ea"/>
              <a:cs typeface="+mn-cs"/>
            </a:rPr>
            <a:t>Object culling</a:t>
          </a:r>
          <a:endParaRPr lang="en-US" dirty="0">
            <a:solidFill>
              <a:srgbClr val="FFFFFF"/>
            </a:solidFill>
            <a:latin typeface="Georgia"/>
            <a:ea typeface="+mn-ea"/>
            <a:cs typeface="+mn-cs"/>
          </a:endParaRPr>
        </a:p>
      </dgm:t>
    </dgm:pt>
    <dgm:pt modelId="{69CC1F46-DB32-495B-851B-27605C8D31D2}" type="parTrans" cxnId="{E4170BCB-2ECA-4B75-94EF-D2936552CCD2}">
      <dgm:prSet/>
      <dgm:spPr/>
      <dgm:t>
        <a:bodyPr/>
        <a:lstStyle/>
        <a:p>
          <a:endParaRPr lang="en-US"/>
        </a:p>
      </dgm:t>
    </dgm:pt>
    <dgm:pt modelId="{57C5A7F3-C431-4DB1-8E15-BD1ADADB8ED5}" type="sibTrans" cxnId="{E4170BCB-2ECA-4B75-94EF-D2936552CCD2}">
      <dgm:prSet/>
      <dgm:spPr>
        <a:xfrm rot="5400000">
          <a:off x="685755" y="1198184"/>
          <a:ext cx="177888" cy="213465"/>
        </a:xfrm>
        <a:solidFill>
          <a:srgbClr val="231F20"/>
        </a:solidFill>
        <a:ln>
          <a:noFill/>
        </a:ln>
        <a:effectLst/>
      </dgm:spPr>
      <dgm:t>
        <a:bodyPr/>
        <a:lstStyle/>
        <a:p>
          <a:endParaRPr lang="en-US">
            <a:solidFill>
              <a:srgbClr val="FFFFFF"/>
            </a:solidFill>
            <a:latin typeface="Georgia"/>
            <a:ea typeface="+mn-ea"/>
            <a:cs typeface="+mn-cs"/>
          </a:endParaRPr>
        </a:p>
      </dgm:t>
    </dgm:pt>
    <dgm:pt modelId="{F18455AC-3EAE-4FDB-8E7C-95F7FC6AD337}">
      <dgm:prSet phldrT="[Text]"/>
      <dgm:spPr>
        <a:xfrm>
          <a:off x="315155" y="2846613"/>
          <a:ext cx="919088" cy="474368"/>
        </a:xfrm>
        <a:solidFill>
          <a:srgbClr val="2187C1"/>
        </a:solidFill>
        <a:ln w="25400" cap="flat" cmpd="sng" algn="ctr">
          <a:noFill/>
          <a:prstDash val="solid"/>
        </a:ln>
        <a:effectLst/>
      </dgm:spPr>
      <dgm:t>
        <a:bodyPr/>
        <a:lstStyle/>
        <a:p>
          <a:r>
            <a:rPr lang="en-US" dirty="0" smtClean="0">
              <a:solidFill>
                <a:srgbClr val="FFFFFF"/>
              </a:solidFill>
              <a:latin typeface="Georgia"/>
              <a:ea typeface="+mn-ea"/>
              <a:cs typeface="+mn-cs"/>
            </a:rPr>
            <a:t>Draw</a:t>
          </a:r>
          <a:endParaRPr lang="en-US" dirty="0">
            <a:solidFill>
              <a:srgbClr val="FFFFFF"/>
            </a:solidFill>
            <a:latin typeface="Georgia"/>
            <a:ea typeface="+mn-ea"/>
            <a:cs typeface="+mn-cs"/>
          </a:endParaRPr>
        </a:p>
      </dgm:t>
    </dgm:pt>
    <dgm:pt modelId="{4B472102-5618-4C2B-933C-083ABB9C9413}" type="parTrans" cxnId="{B871BE05-F4FE-4A51-96BC-3EE30DFF7BC4}">
      <dgm:prSet/>
      <dgm:spPr/>
      <dgm:t>
        <a:bodyPr/>
        <a:lstStyle/>
        <a:p>
          <a:endParaRPr lang="en-US"/>
        </a:p>
      </dgm:t>
    </dgm:pt>
    <dgm:pt modelId="{E544589D-34C9-4FE1-9EAC-FB80D81ABDBF}" type="sibTrans" cxnId="{B871BE05-F4FE-4A51-96BC-3EE30DFF7BC4}">
      <dgm:prSet/>
      <dgm:spPr/>
      <dgm:t>
        <a:bodyPr/>
        <a:lstStyle/>
        <a:p>
          <a:endParaRPr lang="en-US"/>
        </a:p>
      </dgm:t>
    </dgm:pt>
    <dgm:pt modelId="{BC443EDB-5AEF-419A-94E5-DFC3A0E6B410}">
      <dgm:prSet phldrT="[Text]"/>
      <dgm:spPr>
        <a:xfrm>
          <a:off x="315155" y="1423509"/>
          <a:ext cx="919088" cy="474368"/>
        </a:xfrm>
        <a:solidFill>
          <a:srgbClr val="2187C1"/>
        </a:solidFill>
        <a:ln w="25400" cap="flat" cmpd="sng" algn="ctr">
          <a:noFill/>
          <a:prstDash val="solid"/>
        </a:ln>
        <a:effectLst/>
      </dgm:spPr>
      <dgm:t>
        <a:bodyPr/>
        <a:lstStyle/>
        <a:p>
          <a:r>
            <a:rPr lang="en-US" dirty="0" smtClean="0">
              <a:solidFill>
                <a:srgbClr val="FFFFFF"/>
              </a:solidFill>
              <a:latin typeface="Georgia"/>
              <a:ea typeface="+mn-ea"/>
              <a:cs typeface="+mn-cs"/>
            </a:rPr>
            <a:t>Cluster culling</a:t>
          </a:r>
          <a:endParaRPr lang="en-US" dirty="0">
            <a:solidFill>
              <a:srgbClr val="FFFFFF"/>
            </a:solidFill>
            <a:latin typeface="Georgia"/>
            <a:ea typeface="+mn-ea"/>
            <a:cs typeface="+mn-cs"/>
          </a:endParaRPr>
        </a:p>
      </dgm:t>
    </dgm:pt>
    <dgm:pt modelId="{4CA6B0F7-CEEE-401E-8962-8A2B39E3BB79}" type="parTrans" cxnId="{B2E98D05-C2B5-47F4-AD48-B136E924A6EE}">
      <dgm:prSet/>
      <dgm:spPr/>
      <dgm:t>
        <a:bodyPr/>
        <a:lstStyle/>
        <a:p>
          <a:endParaRPr lang="en-US"/>
        </a:p>
      </dgm:t>
    </dgm:pt>
    <dgm:pt modelId="{3FE1B896-0527-4E6D-910D-15DECAA68938}" type="sibTrans" cxnId="{B2E98D05-C2B5-47F4-AD48-B136E924A6EE}">
      <dgm:prSet/>
      <dgm:spPr>
        <a:xfrm rot="5400000">
          <a:off x="685755" y="1909736"/>
          <a:ext cx="177888" cy="213465"/>
        </a:xfrm>
        <a:solidFill>
          <a:srgbClr val="231F20"/>
        </a:solidFill>
        <a:ln>
          <a:noFill/>
        </a:ln>
        <a:effectLst/>
      </dgm:spPr>
      <dgm:t>
        <a:bodyPr/>
        <a:lstStyle/>
        <a:p>
          <a:endParaRPr lang="en-US">
            <a:solidFill>
              <a:srgbClr val="FFFFFF"/>
            </a:solidFill>
            <a:latin typeface="Georgia"/>
            <a:ea typeface="+mn-ea"/>
            <a:cs typeface="+mn-cs"/>
          </a:endParaRPr>
        </a:p>
      </dgm:t>
    </dgm:pt>
    <dgm:pt modelId="{5201F1DF-EC06-4CCC-AC8F-502D22093E51}">
      <dgm:prSet phldrT="[Text]"/>
      <dgm:spPr>
        <a:xfrm>
          <a:off x="315155" y="2135061"/>
          <a:ext cx="919088" cy="474368"/>
        </a:xfrm>
        <a:solidFill>
          <a:srgbClr val="2187C1"/>
        </a:solidFill>
        <a:ln w="25400" cap="flat" cmpd="sng" algn="ctr">
          <a:noFill/>
          <a:prstDash val="solid"/>
        </a:ln>
        <a:effectLst/>
      </dgm:spPr>
      <dgm:t>
        <a:bodyPr/>
        <a:lstStyle/>
        <a:p>
          <a:r>
            <a:rPr lang="en-US" dirty="0" smtClean="0">
              <a:solidFill>
                <a:srgbClr val="FFFFFF"/>
              </a:solidFill>
              <a:latin typeface="Georgia"/>
              <a:ea typeface="+mn-ea"/>
              <a:cs typeface="+mn-cs"/>
            </a:rPr>
            <a:t>Depth sort clusters</a:t>
          </a:r>
          <a:endParaRPr lang="en-US" dirty="0">
            <a:solidFill>
              <a:srgbClr val="FFFFFF"/>
            </a:solidFill>
            <a:latin typeface="Georgia"/>
            <a:ea typeface="+mn-ea"/>
            <a:cs typeface="+mn-cs"/>
          </a:endParaRPr>
        </a:p>
      </dgm:t>
    </dgm:pt>
    <dgm:pt modelId="{5A6FC513-0010-4527-9B82-45C287FE1E67}" type="parTrans" cxnId="{3D98E291-2915-4098-9893-0119595ACE98}">
      <dgm:prSet/>
      <dgm:spPr/>
      <dgm:t>
        <a:bodyPr/>
        <a:lstStyle/>
        <a:p>
          <a:endParaRPr lang="en-US"/>
        </a:p>
      </dgm:t>
    </dgm:pt>
    <dgm:pt modelId="{3CCAEF18-BCE4-4284-9302-4E9152BD60DD}" type="sibTrans" cxnId="{3D98E291-2915-4098-9893-0119595ACE98}">
      <dgm:prSet/>
      <dgm:spPr>
        <a:xfrm rot="5400000">
          <a:off x="685755" y="2621288"/>
          <a:ext cx="177888" cy="213465"/>
        </a:xfrm>
        <a:solidFill>
          <a:srgbClr val="231F20"/>
        </a:solidFill>
        <a:ln>
          <a:noFill/>
        </a:ln>
        <a:effectLst/>
      </dgm:spPr>
      <dgm:t>
        <a:bodyPr/>
        <a:lstStyle/>
        <a:p>
          <a:endParaRPr lang="en-US">
            <a:solidFill>
              <a:srgbClr val="FFFFFF"/>
            </a:solidFill>
            <a:latin typeface="Georgia"/>
            <a:ea typeface="+mn-ea"/>
            <a:cs typeface="+mn-cs"/>
          </a:endParaRPr>
        </a:p>
      </dgm:t>
    </dgm:pt>
    <dgm:pt modelId="{32854708-29AE-426E-81D4-04A520980DAB}">
      <dgm:prSet phldrT="[Text]"/>
      <dgm:spPr>
        <a:xfrm>
          <a:off x="315155" y="405"/>
          <a:ext cx="919088" cy="474368"/>
        </a:xfrm>
        <a:noFill/>
        <a:ln w="25400" cap="flat" cmpd="sng" algn="ctr">
          <a:noFill/>
          <a:prstDash val="solid"/>
        </a:ln>
        <a:effectLst/>
      </dgm:spPr>
      <dgm:t>
        <a:bodyPr/>
        <a:lstStyle/>
        <a:p>
          <a:r>
            <a:rPr lang="en-US" dirty="0" smtClean="0">
              <a:solidFill>
                <a:srgbClr val="231F20"/>
              </a:solidFill>
              <a:latin typeface="Georgia"/>
              <a:ea typeface="+mn-ea"/>
              <a:cs typeface="+mn-cs"/>
            </a:rPr>
            <a:t>Object list</a:t>
          </a:r>
          <a:endParaRPr lang="en-US" dirty="0">
            <a:solidFill>
              <a:srgbClr val="231F20"/>
            </a:solidFill>
            <a:latin typeface="Georgia"/>
            <a:ea typeface="+mn-ea"/>
            <a:cs typeface="+mn-cs"/>
          </a:endParaRPr>
        </a:p>
      </dgm:t>
    </dgm:pt>
    <dgm:pt modelId="{C9AD532D-7547-4A0B-BD92-7B84218FFA6C}" type="parTrans" cxnId="{0BFD9A7F-0C96-4555-AF8E-9BD321ED017E}">
      <dgm:prSet/>
      <dgm:spPr/>
      <dgm:t>
        <a:bodyPr/>
        <a:lstStyle/>
        <a:p>
          <a:endParaRPr lang="en-US"/>
        </a:p>
      </dgm:t>
    </dgm:pt>
    <dgm:pt modelId="{EF1DB096-CD70-40F5-B8C7-C3C24523F61C}" type="sibTrans" cxnId="{0BFD9A7F-0C96-4555-AF8E-9BD321ED017E}">
      <dgm:prSet/>
      <dgm:spPr>
        <a:xfrm rot="5400000">
          <a:off x="685755" y="486632"/>
          <a:ext cx="177888" cy="213465"/>
        </a:xfrm>
        <a:solidFill>
          <a:srgbClr val="231F20"/>
        </a:solidFill>
        <a:ln>
          <a:noFill/>
        </a:ln>
        <a:effectLst/>
      </dgm:spPr>
      <dgm:t>
        <a:bodyPr/>
        <a:lstStyle/>
        <a:p>
          <a:endParaRPr lang="en-US">
            <a:solidFill>
              <a:srgbClr val="FFFFFF"/>
            </a:solidFill>
            <a:latin typeface="Georgia"/>
            <a:ea typeface="+mn-ea"/>
            <a:cs typeface="+mn-cs"/>
          </a:endParaRPr>
        </a:p>
      </dgm:t>
    </dgm:pt>
    <dgm:pt modelId="{8EC88EAB-E119-4377-BB53-AE3736F92443}" type="pres">
      <dgm:prSet presAssocID="{DF0E4FA5-1A67-408F-B1A0-9A7E1EEC2476}" presName="linearFlow" presStyleCnt="0">
        <dgm:presLayoutVars>
          <dgm:resizeHandles val="exact"/>
        </dgm:presLayoutVars>
      </dgm:prSet>
      <dgm:spPr/>
    </dgm:pt>
    <dgm:pt modelId="{9F5C77B9-91A1-46AF-A025-6E6D2CF2418D}" type="pres">
      <dgm:prSet presAssocID="{32854708-29AE-426E-81D4-04A520980DAB}" presName="node" presStyleLbl="node1" presStyleIdx="0" presStyleCnt="5">
        <dgm:presLayoutVars>
          <dgm:bulletEnabled val="1"/>
        </dgm:presLayoutVars>
      </dgm:prSet>
      <dgm:spPr>
        <a:prstGeom prst="roundRect">
          <a:avLst>
            <a:gd name="adj" fmla="val 10000"/>
          </a:avLst>
        </a:prstGeom>
      </dgm:spPr>
      <dgm:t>
        <a:bodyPr/>
        <a:lstStyle/>
        <a:p>
          <a:endParaRPr lang="en-US"/>
        </a:p>
      </dgm:t>
    </dgm:pt>
    <dgm:pt modelId="{973A4F3E-398B-4D20-A17F-09F8E3E0CFA3}" type="pres">
      <dgm:prSet presAssocID="{EF1DB096-CD70-40F5-B8C7-C3C24523F61C}" presName="sibTrans" presStyleLbl="sibTrans2D1" presStyleIdx="0" presStyleCnt="4"/>
      <dgm:spPr>
        <a:prstGeom prst="rightArrow">
          <a:avLst>
            <a:gd name="adj1" fmla="val 60000"/>
            <a:gd name="adj2" fmla="val 50000"/>
          </a:avLst>
        </a:prstGeom>
      </dgm:spPr>
      <dgm:t>
        <a:bodyPr/>
        <a:lstStyle/>
        <a:p>
          <a:endParaRPr lang="en-US"/>
        </a:p>
      </dgm:t>
    </dgm:pt>
    <dgm:pt modelId="{9098394B-1026-4A35-8914-B3463D928B73}" type="pres">
      <dgm:prSet presAssocID="{EF1DB096-CD70-40F5-B8C7-C3C24523F61C}" presName="connectorText" presStyleLbl="sibTrans2D1" presStyleIdx="0" presStyleCnt="4"/>
      <dgm:spPr/>
      <dgm:t>
        <a:bodyPr/>
        <a:lstStyle/>
        <a:p>
          <a:endParaRPr lang="en-US"/>
        </a:p>
      </dgm:t>
    </dgm:pt>
    <dgm:pt modelId="{7D311364-D964-4332-A8BB-0EA78E5A734A}" type="pres">
      <dgm:prSet presAssocID="{E8A8FBD2-36DB-4FFD-9C5C-9612F242F794}" presName="node" presStyleLbl="node1" presStyleIdx="1" presStyleCnt="5">
        <dgm:presLayoutVars>
          <dgm:bulletEnabled val="1"/>
        </dgm:presLayoutVars>
      </dgm:prSet>
      <dgm:spPr>
        <a:prstGeom prst="roundRect">
          <a:avLst>
            <a:gd name="adj" fmla="val 10000"/>
          </a:avLst>
        </a:prstGeom>
      </dgm:spPr>
      <dgm:t>
        <a:bodyPr/>
        <a:lstStyle/>
        <a:p>
          <a:endParaRPr lang="en-US"/>
        </a:p>
      </dgm:t>
    </dgm:pt>
    <dgm:pt modelId="{DC6EBFE6-FE68-4129-ABBF-6D6B4AF2B214}" type="pres">
      <dgm:prSet presAssocID="{57C5A7F3-C431-4DB1-8E15-BD1ADADB8ED5}" presName="sibTrans" presStyleLbl="sibTrans2D1" presStyleIdx="1" presStyleCnt="4"/>
      <dgm:spPr>
        <a:prstGeom prst="rightArrow">
          <a:avLst>
            <a:gd name="adj1" fmla="val 60000"/>
            <a:gd name="adj2" fmla="val 50000"/>
          </a:avLst>
        </a:prstGeom>
      </dgm:spPr>
      <dgm:t>
        <a:bodyPr/>
        <a:lstStyle/>
        <a:p>
          <a:endParaRPr lang="en-US"/>
        </a:p>
      </dgm:t>
    </dgm:pt>
    <dgm:pt modelId="{9F0159DC-F8BE-47F2-B72C-8D33A9A241C2}" type="pres">
      <dgm:prSet presAssocID="{57C5A7F3-C431-4DB1-8E15-BD1ADADB8ED5}" presName="connectorText" presStyleLbl="sibTrans2D1" presStyleIdx="1" presStyleCnt="4"/>
      <dgm:spPr/>
      <dgm:t>
        <a:bodyPr/>
        <a:lstStyle/>
        <a:p>
          <a:endParaRPr lang="en-US"/>
        </a:p>
      </dgm:t>
    </dgm:pt>
    <dgm:pt modelId="{2FC5BBD1-987D-4540-9917-5DFCA5FD4D0B}" type="pres">
      <dgm:prSet presAssocID="{BC443EDB-5AEF-419A-94E5-DFC3A0E6B410}" presName="node" presStyleLbl="node1" presStyleIdx="2" presStyleCnt="5">
        <dgm:presLayoutVars>
          <dgm:bulletEnabled val="1"/>
        </dgm:presLayoutVars>
      </dgm:prSet>
      <dgm:spPr>
        <a:prstGeom prst="roundRect">
          <a:avLst>
            <a:gd name="adj" fmla="val 10000"/>
          </a:avLst>
        </a:prstGeom>
      </dgm:spPr>
      <dgm:t>
        <a:bodyPr/>
        <a:lstStyle/>
        <a:p>
          <a:endParaRPr lang="en-US"/>
        </a:p>
      </dgm:t>
    </dgm:pt>
    <dgm:pt modelId="{E76F4B9D-0B2B-40F4-84C4-DCB44C09C385}" type="pres">
      <dgm:prSet presAssocID="{3FE1B896-0527-4E6D-910D-15DECAA68938}" presName="sibTrans" presStyleLbl="sibTrans2D1" presStyleIdx="2" presStyleCnt="4"/>
      <dgm:spPr>
        <a:prstGeom prst="rightArrow">
          <a:avLst>
            <a:gd name="adj1" fmla="val 60000"/>
            <a:gd name="adj2" fmla="val 50000"/>
          </a:avLst>
        </a:prstGeom>
      </dgm:spPr>
      <dgm:t>
        <a:bodyPr/>
        <a:lstStyle/>
        <a:p>
          <a:endParaRPr lang="en-US"/>
        </a:p>
      </dgm:t>
    </dgm:pt>
    <dgm:pt modelId="{15235541-EC5F-4E79-B265-230F63D1B353}" type="pres">
      <dgm:prSet presAssocID="{3FE1B896-0527-4E6D-910D-15DECAA68938}" presName="connectorText" presStyleLbl="sibTrans2D1" presStyleIdx="2" presStyleCnt="4"/>
      <dgm:spPr/>
      <dgm:t>
        <a:bodyPr/>
        <a:lstStyle/>
        <a:p>
          <a:endParaRPr lang="en-US"/>
        </a:p>
      </dgm:t>
    </dgm:pt>
    <dgm:pt modelId="{87C1C25D-D169-4B13-85BA-F5CC5A63B621}" type="pres">
      <dgm:prSet presAssocID="{5201F1DF-EC06-4CCC-AC8F-502D22093E51}" presName="node" presStyleLbl="node1" presStyleIdx="3" presStyleCnt="5">
        <dgm:presLayoutVars>
          <dgm:bulletEnabled val="1"/>
        </dgm:presLayoutVars>
      </dgm:prSet>
      <dgm:spPr>
        <a:prstGeom prst="roundRect">
          <a:avLst>
            <a:gd name="adj" fmla="val 10000"/>
          </a:avLst>
        </a:prstGeom>
      </dgm:spPr>
      <dgm:t>
        <a:bodyPr/>
        <a:lstStyle/>
        <a:p>
          <a:endParaRPr lang="en-US"/>
        </a:p>
      </dgm:t>
    </dgm:pt>
    <dgm:pt modelId="{50AAD928-C83C-47C4-A5CE-FC9A2DB5CD19}" type="pres">
      <dgm:prSet presAssocID="{3CCAEF18-BCE4-4284-9302-4E9152BD60DD}" presName="sibTrans" presStyleLbl="sibTrans2D1" presStyleIdx="3" presStyleCnt="4"/>
      <dgm:spPr>
        <a:prstGeom prst="rightArrow">
          <a:avLst>
            <a:gd name="adj1" fmla="val 60000"/>
            <a:gd name="adj2" fmla="val 50000"/>
          </a:avLst>
        </a:prstGeom>
      </dgm:spPr>
      <dgm:t>
        <a:bodyPr/>
        <a:lstStyle/>
        <a:p>
          <a:endParaRPr lang="en-US"/>
        </a:p>
      </dgm:t>
    </dgm:pt>
    <dgm:pt modelId="{F1AEBCFF-2482-4FD8-AE0A-26E41797E060}" type="pres">
      <dgm:prSet presAssocID="{3CCAEF18-BCE4-4284-9302-4E9152BD60DD}" presName="connectorText" presStyleLbl="sibTrans2D1" presStyleIdx="3" presStyleCnt="4"/>
      <dgm:spPr/>
      <dgm:t>
        <a:bodyPr/>
        <a:lstStyle/>
        <a:p>
          <a:endParaRPr lang="en-US"/>
        </a:p>
      </dgm:t>
    </dgm:pt>
    <dgm:pt modelId="{091D23AE-AB9A-4F56-8808-1FA36789260C}" type="pres">
      <dgm:prSet presAssocID="{F18455AC-3EAE-4FDB-8E7C-95F7FC6AD337}" presName="node" presStyleLbl="node1" presStyleIdx="4" presStyleCnt="5">
        <dgm:presLayoutVars>
          <dgm:bulletEnabled val="1"/>
        </dgm:presLayoutVars>
      </dgm:prSet>
      <dgm:spPr>
        <a:prstGeom prst="roundRect">
          <a:avLst>
            <a:gd name="adj" fmla="val 10000"/>
          </a:avLst>
        </a:prstGeom>
      </dgm:spPr>
      <dgm:t>
        <a:bodyPr/>
        <a:lstStyle/>
        <a:p>
          <a:endParaRPr lang="en-US"/>
        </a:p>
      </dgm:t>
    </dgm:pt>
  </dgm:ptLst>
  <dgm:cxnLst>
    <dgm:cxn modelId="{91F8B0B4-9F53-4FD9-A5F6-7346590EA346}" type="presOf" srcId="{EF1DB096-CD70-40F5-B8C7-C3C24523F61C}" destId="{9098394B-1026-4A35-8914-B3463D928B73}" srcOrd="1" destOrd="0" presId="urn:microsoft.com/office/officeart/2005/8/layout/process2"/>
    <dgm:cxn modelId="{D8ECFCAF-136E-4D6B-BCC8-BC90013041E0}" type="presOf" srcId="{EF1DB096-CD70-40F5-B8C7-C3C24523F61C}" destId="{973A4F3E-398B-4D20-A17F-09F8E3E0CFA3}" srcOrd="0" destOrd="0" presId="urn:microsoft.com/office/officeart/2005/8/layout/process2"/>
    <dgm:cxn modelId="{B2E98D05-C2B5-47F4-AD48-B136E924A6EE}" srcId="{DF0E4FA5-1A67-408F-B1A0-9A7E1EEC2476}" destId="{BC443EDB-5AEF-419A-94E5-DFC3A0E6B410}" srcOrd="2" destOrd="0" parTransId="{4CA6B0F7-CEEE-401E-8962-8A2B39E3BB79}" sibTransId="{3FE1B896-0527-4E6D-910D-15DECAA68938}"/>
    <dgm:cxn modelId="{AF0D1697-EC08-46CA-8DAA-9B3E7E143134}" type="presOf" srcId="{F18455AC-3EAE-4FDB-8E7C-95F7FC6AD337}" destId="{091D23AE-AB9A-4F56-8808-1FA36789260C}" srcOrd="0" destOrd="0" presId="urn:microsoft.com/office/officeart/2005/8/layout/process2"/>
    <dgm:cxn modelId="{E46369E2-558D-4DFE-A7C9-4F16EF106A05}" type="presOf" srcId="{57C5A7F3-C431-4DB1-8E15-BD1ADADB8ED5}" destId="{9F0159DC-F8BE-47F2-B72C-8D33A9A241C2}" srcOrd="1" destOrd="0" presId="urn:microsoft.com/office/officeart/2005/8/layout/process2"/>
    <dgm:cxn modelId="{7128F1A2-477D-478A-98A1-682198D3FF8D}" type="presOf" srcId="{32854708-29AE-426E-81D4-04A520980DAB}" destId="{9F5C77B9-91A1-46AF-A025-6E6D2CF2418D}" srcOrd="0" destOrd="0" presId="urn:microsoft.com/office/officeart/2005/8/layout/process2"/>
    <dgm:cxn modelId="{0BFD9A7F-0C96-4555-AF8E-9BD321ED017E}" srcId="{DF0E4FA5-1A67-408F-B1A0-9A7E1EEC2476}" destId="{32854708-29AE-426E-81D4-04A520980DAB}" srcOrd="0" destOrd="0" parTransId="{C9AD532D-7547-4A0B-BD92-7B84218FFA6C}" sibTransId="{EF1DB096-CD70-40F5-B8C7-C3C24523F61C}"/>
    <dgm:cxn modelId="{91FA3A20-525A-447A-9D71-29F5AB8F0C07}" type="presOf" srcId="{BC443EDB-5AEF-419A-94E5-DFC3A0E6B410}" destId="{2FC5BBD1-987D-4540-9917-5DFCA5FD4D0B}" srcOrd="0" destOrd="0" presId="urn:microsoft.com/office/officeart/2005/8/layout/process2"/>
    <dgm:cxn modelId="{431D0CCA-64A3-4C35-8ED2-B67C72C9D742}" type="presOf" srcId="{3FE1B896-0527-4E6D-910D-15DECAA68938}" destId="{15235541-EC5F-4E79-B265-230F63D1B353}" srcOrd="1" destOrd="0" presId="urn:microsoft.com/office/officeart/2005/8/layout/process2"/>
    <dgm:cxn modelId="{0AE46F09-6AF5-4A25-937C-B58A2BEC627D}" type="presOf" srcId="{DF0E4FA5-1A67-408F-B1A0-9A7E1EEC2476}" destId="{8EC88EAB-E119-4377-BB53-AE3736F92443}" srcOrd="0" destOrd="0" presId="urn:microsoft.com/office/officeart/2005/8/layout/process2"/>
    <dgm:cxn modelId="{0ADFE12F-DC05-4D5A-9063-FB21221B620A}" type="presOf" srcId="{3CCAEF18-BCE4-4284-9302-4E9152BD60DD}" destId="{50AAD928-C83C-47C4-A5CE-FC9A2DB5CD19}" srcOrd="0" destOrd="0" presId="urn:microsoft.com/office/officeart/2005/8/layout/process2"/>
    <dgm:cxn modelId="{A0F177BF-D142-4C78-A3BB-4A5B6766E273}" type="presOf" srcId="{57C5A7F3-C431-4DB1-8E15-BD1ADADB8ED5}" destId="{DC6EBFE6-FE68-4129-ABBF-6D6B4AF2B214}" srcOrd="0" destOrd="0" presId="urn:microsoft.com/office/officeart/2005/8/layout/process2"/>
    <dgm:cxn modelId="{B871BE05-F4FE-4A51-96BC-3EE30DFF7BC4}" srcId="{DF0E4FA5-1A67-408F-B1A0-9A7E1EEC2476}" destId="{F18455AC-3EAE-4FDB-8E7C-95F7FC6AD337}" srcOrd="4" destOrd="0" parTransId="{4B472102-5618-4C2B-933C-083ABB9C9413}" sibTransId="{E544589D-34C9-4FE1-9EAC-FB80D81ABDBF}"/>
    <dgm:cxn modelId="{FB28CAD7-1DBF-408B-A1CC-9EA43262CDDB}" type="presOf" srcId="{3FE1B896-0527-4E6D-910D-15DECAA68938}" destId="{E76F4B9D-0B2B-40F4-84C4-DCB44C09C385}" srcOrd="0" destOrd="0" presId="urn:microsoft.com/office/officeart/2005/8/layout/process2"/>
    <dgm:cxn modelId="{3D98E291-2915-4098-9893-0119595ACE98}" srcId="{DF0E4FA5-1A67-408F-B1A0-9A7E1EEC2476}" destId="{5201F1DF-EC06-4CCC-AC8F-502D22093E51}" srcOrd="3" destOrd="0" parTransId="{5A6FC513-0010-4527-9B82-45C287FE1E67}" sibTransId="{3CCAEF18-BCE4-4284-9302-4E9152BD60DD}"/>
    <dgm:cxn modelId="{178810AE-3F7E-4D6C-A403-71D63D410D07}" type="presOf" srcId="{3CCAEF18-BCE4-4284-9302-4E9152BD60DD}" destId="{F1AEBCFF-2482-4FD8-AE0A-26E41797E060}" srcOrd="1" destOrd="0" presId="urn:microsoft.com/office/officeart/2005/8/layout/process2"/>
    <dgm:cxn modelId="{DC58B2A4-443D-400B-9833-2F7E9AAC8C97}" type="presOf" srcId="{E8A8FBD2-36DB-4FFD-9C5C-9612F242F794}" destId="{7D311364-D964-4332-A8BB-0EA78E5A734A}" srcOrd="0" destOrd="0" presId="urn:microsoft.com/office/officeart/2005/8/layout/process2"/>
    <dgm:cxn modelId="{E4170BCB-2ECA-4B75-94EF-D2936552CCD2}" srcId="{DF0E4FA5-1A67-408F-B1A0-9A7E1EEC2476}" destId="{E8A8FBD2-36DB-4FFD-9C5C-9612F242F794}" srcOrd="1" destOrd="0" parTransId="{69CC1F46-DB32-495B-851B-27605C8D31D2}" sibTransId="{57C5A7F3-C431-4DB1-8E15-BD1ADADB8ED5}"/>
    <dgm:cxn modelId="{050FF1F5-5212-4767-A157-7E554BB6E747}" type="presOf" srcId="{5201F1DF-EC06-4CCC-AC8F-502D22093E51}" destId="{87C1C25D-D169-4B13-85BA-F5CC5A63B621}" srcOrd="0" destOrd="0" presId="urn:microsoft.com/office/officeart/2005/8/layout/process2"/>
    <dgm:cxn modelId="{59CA6153-E8D7-415F-AB98-124AD2EAC98F}" type="presParOf" srcId="{8EC88EAB-E119-4377-BB53-AE3736F92443}" destId="{9F5C77B9-91A1-46AF-A025-6E6D2CF2418D}" srcOrd="0" destOrd="0" presId="urn:microsoft.com/office/officeart/2005/8/layout/process2"/>
    <dgm:cxn modelId="{8D64FB32-775C-4C60-9BE9-DD82A30725ED}" type="presParOf" srcId="{8EC88EAB-E119-4377-BB53-AE3736F92443}" destId="{973A4F3E-398B-4D20-A17F-09F8E3E0CFA3}" srcOrd="1" destOrd="0" presId="urn:microsoft.com/office/officeart/2005/8/layout/process2"/>
    <dgm:cxn modelId="{2DE77709-C59A-41F0-9785-2FDFB0079BA0}" type="presParOf" srcId="{973A4F3E-398B-4D20-A17F-09F8E3E0CFA3}" destId="{9098394B-1026-4A35-8914-B3463D928B73}" srcOrd="0" destOrd="0" presId="urn:microsoft.com/office/officeart/2005/8/layout/process2"/>
    <dgm:cxn modelId="{0095FD4B-E8A1-4A44-9AE0-BF47057F6EAC}" type="presParOf" srcId="{8EC88EAB-E119-4377-BB53-AE3736F92443}" destId="{7D311364-D964-4332-A8BB-0EA78E5A734A}" srcOrd="2" destOrd="0" presId="urn:microsoft.com/office/officeart/2005/8/layout/process2"/>
    <dgm:cxn modelId="{87E8377A-7193-4749-A336-4F35911D1645}" type="presParOf" srcId="{8EC88EAB-E119-4377-BB53-AE3736F92443}" destId="{DC6EBFE6-FE68-4129-ABBF-6D6B4AF2B214}" srcOrd="3" destOrd="0" presId="urn:microsoft.com/office/officeart/2005/8/layout/process2"/>
    <dgm:cxn modelId="{46D703EB-D761-4FE6-9C09-FC5A5D514425}" type="presParOf" srcId="{DC6EBFE6-FE68-4129-ABBF-6D6B4AF2B214}" destId="{9F0159DC-F8BE-47F2-B72C-8D33A9A241C2}" srcOrd="0" destOrd="0" presId="urn:microsoft.com/office/officeart/2005/8/layout/process2"/>
    <dgm:cxn modelId="{49F07D4B-2506-4B18-8D51-7BF0D6767287}" type="presParOf" srcId="{8EC88EAB-E119-4377-BB53-AE3736F92443}" destId="{2FC5BBD1-987D-4540-9917-5DFCA5FD4D0B}" srcOrd="4" destOrd="0" presId="urn:microsoft.com/office/officeart/2005/8/layout/process2"/>
    <dgm:cxn modelId="{BD015412-BBF4-443F-968B-B4628F7E5EDC}" type="presParOf" srcId="{8EC88EAB-E119-4377-BB53-AE3736F92443}" destId="{E76F4B9D-0B2B-40F4-84C4-DCB44C09C385}" srcOrd="5" destOrd="0" presId="urn:microsoft.com/office/officeart/2005/8/layout/process2"/>
    <dgm:cxn modelId="{B2EE1FC1-9CDF-41E0-8EED-AF659CABEBAC}" type="presParOf" srcId="{E76F4B9D-0B2B-40F4-84C4-DCB44C09C385}" destId="{15235541-EC5F-4E79-B265-230F63D1B353}" srcOrd="0" destOrd="0" presId="urn:microsoft.com/office/officeart/2005/8/layout/process2"/>
    <dgm:cxn modelId="{417A761A-12BD-4CF8-8F65-82B43B4E5E19}" type="presParOf" srcId="{8EC88EAB-E119-4377-BB53-AE3736F92443}" destId="{87C1C25D-D169-4B13-85BA-F5CC5A63B621}" srcOrd="6" destOrd="0" presId="urn:microsoft.com/office/officeart/2005/8/layout/process2"/>
    <dgm:cxn modelId="{2D443754-6999-41EA-85A8-8B99CD70F79E}" type="presParOf" srcId="{8EC88EAB-E119-4377-BB53-AE3736F92443}" destId="{50AAD928-C83C-47C4-A5CE-FC9A2DB5CD19}" srcOrd="7" destOrd="0" presId="urn:microsoft.com/office/officeart/2005/8/layout/process2"/>
    <dgm:cxn modelId="{457DDBF5-D652-46D4-B996-5B053B71978D}" type="presParOf" srcId="{50AAD928-C83C-47C4-A5CE-FC9A2DB5CD19}" destId="{F1AEBCFF-2482-4FD8-AE0A-26E41797E060}" srcOrd="0" destOrd="0" presId="urn:microsoft.com/office/officeart/2005/8/layout/process2"/>
    <dgm:cxn modelId="{613EEED4-2D9A-409B-8262-0DD89632234B}" type="presParOf" srcId="{8EC88EAB-E119-4377-BB53-AE3736F92443}" destId="{091D23AE-AB9A-4F56-8808-1FA36789260C}" srcOrd="8"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E0C68B0-ACDD-41B6-9438-BACCD0827D2B}" type="doc">
      <dgm:prSet loTypeId="urn:microsoft.com/office/officeart/2005/8/layout/process1" loCatId="process" qsTypeId="urn:microsoft.com/office/officeart/2005/8/quickstyle/simple1" qsCatId="simple" csTypeId="urn:microsoft.com/office/officeart/2005/8/colors/accent1_2" csCatId="accent1" phldr="1"/>
      <dgm:spPr/>
    </dgm:pt>
    <dgm:pt modelId="{9819D343-999B-4C17-8978-D54441C404DC}">
      <dgm:prSet phldrT="[Text]"/>
      <dgm:spPr>
        <a:xfrm>
          <a:off x="2908" y="8043"/>
          <a:ext cx="869421" cy="521652"/>
        </a:xfrm>
        <a:solidFill>
          <a:srgbClr val="B91F3D"/>
        </a:solidFill>
        <a:ln w="25400" cap="flat" cmpd="sng" algn="ctr">
          <a:solidFill>
            <a:srgbClr val="231F20"/>
          </a:solidFill>
          <a:prstDash val="solid"/>
        </a:ln>
        <a:effectLst/>
      </dgm:spPr>
      <dgm:t>
        <a:bodyPr/>
        <a:lstStyle/>
        <a:p>
          <a:r>
            <a:rPr lang="en-US" dirty="0" smtClean="0">
              <a:solidFill>
                <a:srgbClr val="FFFFFF"/>
              </a:solidFill>
              <a:latin typeface="Georgia"/>
              <a:ea typeface="+mn-ea"/>
              <a:cs typeface="+mn-cs"/>
            </a:rPr>
            <a:t>First</a:t>
          </a:r>
        </a:p>
        <a:p>
          <a:r>
            <a:rPr lang="en-US" dirty="0" smtClean="0">
              <a:solidFill>
                <a:srgbClr val="FFFFFF"/>
              </a:solidFill>
              <a:latin typeface="Georgia"/>
              <a:ea typeface="+mn-ea"/>
              <a:cs typeface="+mn-cs"/>
            </a:rPr>
            <a:t>phase</a:t>
          </a:r>
          <a:endParaRPr lang="en-US" dirty="0">
            <a:solidFill>
              <a:srgbClr val="FFFFFF"/>
            </a:solidFill>
            <a:latin typeface="Georgia"/>
            <a:ea typeface="+mn-ea"/>
            <a:cs typeface="+mn-cs"/>
          </a:endParaRPr>
        </a:p>
      </dgm:t>
    </dgm:pt>
    <dgm:pt modelId="{3DEFD6DA-F656-4186-9356-617C7CF6F214}" type="parTrans" cxnId="{92F11BD9-7C96-44FB-A8D7-D7EC52D79F94}">
      <dgm:prSet/>
      <dgm:spPr/>
      <dgm:t>
        <a:bodyPr/>
        <a:lstStyle/>
        <a:p>
          <a:endParaRPr lang="en-US"/>
        </a:p>
      </dgm:t>
    </dgm:pt>
    <dgm:pt modelId="{6BF8B44F-59FB-438F-A3AB-B4B1A28C43E1}" type="sibTrans" cxnId="{92F11BD9-7C96-44FB-A8D7-D7EC52D79F94}">
      <dgm:prSet/>
      <dgm:spPr>
        <a:xfrm>
          <a:off x="959272" y="161061"/>
          <a:ext cx="184317" cy="215616"/>
        </a:xfrm>
        <a:solidFill>
          <a:srgbClr val="B91F3D"/>
        </a:solidFill>
        <a:ln>
          <a:noFill/>
        </a:ln>
        <a:effectLst/>
      </dgm:spPr>
      <dgm:t>
        <a:bodyPr/>
        <a:lstStyle/>
        <a:p>
          <a:endParaRPr lang="en-US">
            <a:solidFill>
              <a:srgbClr val="FFFFFF"/>
            </a:solidFill>
            <a:latin typeface="Georgia"/>
            <a:ea typeface="+mn-ea"/>
            <a:cs typeface="+mn-cs"/>
          </a:endParaRPr>
        </a:p>
      </dgm:t>
    </dgm:pt>
    <dgm:pt modelId="{D20B2D9E-F205-4C4F-BAB7-AD56254A15D5}">
      <dgm:prSet phldrT="[Text]"/>
      <dgm:spPr>
        <a:xfrm>
          <a:off x="1220099" y="8043"/>
          <a:ext cx="869421" cy="521652"/>
        </a:xfrm>
        <a:solidFill>
          <a:srgbClr val="B91F3D"/>
        </a:solidFill>
        <a:ln w="25400" cap="flat" cmpd="sng" algn="ctr">
          <a:solidFill>
            <a:srgbClr val="231F20"/>
          </a:solidFill>
          <a:prstDash val="solid"/>
        </a:ln>
        <a:effectLst/>
      </dgm:spPr>
      <dgm:t>
        <a:bodyPr/>
        <a:lstStyle/>
        <a:p>
          <a:r>
            <a:rPr lang="en-US" dirty="0" smtClean="0">
              <a:solidFill>
                <a:srgbClr val="FFFFFF"/>
              </a:solidFill>
              <a:latin typeface="Georgia"/>
              <a:ea typeface="+mn-ea"/>
              <a:cs typeface="+mn-cs"/>
            </a:rPr>
            <a:t>Down-</a:t>
          </a:r>
        </a:p>
        <a:p>
          <a:r>
            <a:rPr lang="en-US" dirty="0" smtClean="0">
              <a:solidFill>
                <a:srgbClr val="FFFFFF"/>
              </a:solidFill>
              <a:latin typeface="Georgia"/>
              <a:ea typeface="+mn-ea"/>
              <a:cs typeface="+mn-cs"/>
            </a:rPr>
            <a:t>sample</a:t>
          </a:r>
          <a:endParaRPr lang="en-US" dirty="0">
            <a:solidFill>
              <a:srgbClr val="FFFFFF"/>
            </a:solidFill>
            <a:latin typeface="Georgia"/>
            <a:ea typeface="+mn-ea"/>
            <a:cs typeface="+mn-cs"/>
          </a:endParaRPr>
        </a:p>
      </dgm:t>
    </dgm:pt>
    <dgm:pt modelId="{17D7FC59-381B-409C-B8FC-CE8EF22D170B}" type="parTrans" cxnId="{1676B331-CEDA-4F0C-B41E-C0FEE9E99696}">
      <dgm:prSet/>
      <dgm:spPr/>
      <dgm:t>
        <a:bodyPr/>
        <a:lstStyle/>
        <a:p>
          <a:endParaRPr lang="en-US"/>
        </a:p>
      </dgm:t>
    </dgm:pt>
    <dgm:pt modelId="{2E76BA98-E0BE-4CE9-81F0-A35164687183}" type="sibTrans" cxnId="{1676B331-CEDA-4F0C-B41E-C0FEE9E99696}">
      <dgm:prSet/>
      <dgm:spPr>
        <a:xfrm rot="21577337">
          <a:off x="2177187" y="157005"/>
          <a:ext cx="185862" cy="215616"/>
        </a:xfrm>
        <a:solidFill>
          <a:srgbClr val="B91F3D"/>
        </a:solidFill>
        <a:ln>
          <a:noFill/>
        </a:ln>
        <a:effectLst/>
      </dgm:spPr>
      <dgm:t>
        <a:bodyPr/>
        <a:lstStyle/>
        <a:p>
          <a:endParaRPr lang="en-US">
            <a:solidFill>
              <a:srgbClr val="FFFFFF"/>
            </a:solidFill>
            <a:latin typeface="Georgia"/>
            <a:ea typeface="+mn-ea"/>
            <a:cs typeface="+mn-cs"/>
          </a:endParaRPr>
        </a:p>
      </dgm:t>
    </dgm:pt>
    <dgm:pt modelId="{E507F903-1321-43F7-8E15-A4938A4B1046}">
      <dgm:prSet phldrT="[Text]"/>
      <dgm:spPr>
        <a:xfrm>
          <a:off x="2440196" y="0"/>
          <a:ext cx="869421" cy="521652"/>
        </a:xfrm>
        <a:solidFill>
          <a:srgbClr val="B91F3D"/>
        </a:solidFill>
        <a:ln w="25400" cap="flat" cmpd="sng" algn="ctr">
          <a:solidFill>
            <a:srgbClr val="231F20"/>
          </a:solidFill>
          <a:prstDash val="solid"/>
        </a:ln>
        <a:effectLst/>
      </dgm:spPr>
      <dgm:t>
        <a:bodyPr/>
        <a:lstStyle/>
        <a:p>
          <a:r>
            <a:rPr lang="en-US" dirty="0" smtClean="0">
              <a:solidFill>
                <a:srgbClr val="FFFFFF"/>
              </a:solidFill>
              <a:latin typeface="Georgia"/>
              <a:ea typeface="+mn-ea"/>
              <a:cs typeface="+mn-cs"/>
            </a:rPr>
            <a:t>Second</a:t>
          </a:r>
        </a:p>
        <a:p>
          <a:r>
            <a:rPr lang="en-US" dirty="0" smtClean="0">
              <a:solidFill>
                <a:srgbClr val="FFFFFF"/>
              </a:solidFill>
              <a:latin typeface="Georgia"/>
              <a:ea typeface="+mn-ea"/>
              <a:cs typeface="+mn-cs"/>
            </a:rPr>
            <a:t>phase</a:t>
          </a:r>
          <a:endParaRPr lang="en-US" dirty="0">
            <a:solidFill>
              <a:srgbClr val="FFFFFF"/>
            </a:solidFill>
            <a:latin typeface="Georgia"/>
            <a:ea typeface="+mn-ea"/>
            <a:cs typeface="+mn-cs"/>
          </a:endParaRPr>
        </a:p>
      </dgm:t>
    </dgm:pt>
    <dgm:pt modelId="{7A344A77-BA72-44FD-8D73-12B11F11ACA1}" type="parTrans" cxnId="{3865135B-87A3-46B2-A45A-1638A799FAE3}">
      <dgm:prSet/>
      <dgm:spPr/>
      <dgm:t>
        <a:bodyPr/>
        <a:lstStyle/>
        <a:p>
          <a:endParaRPr lang="en-US"/>
        </a:p>
      </dgm:t>
    </dgm:pt>
    <dgm:pt modelId="{E7E6623F-9D8D-4627-81C5-022D224CF41D}" type="sibTrans" cxnId="{3865135B-87A3-46B2-A45A-1638A799FAE3}">
      <dgm:prSet/>
      <dgm:spPr/>
      <dgm:t>
        <a:bodyPr/>
        <a:lstStyle/>
        <a:p>
          <a:endParaRPr lang="en-US"/>
        </a:p>
      </dgm:t>
    </dgm:pt>
    <dgm:pt modelId="{63F25C89-0DF7-4425-8CA9-2A00C926E15E}" type="pres">
      <dgm:prSet presAssocID="{9E0C68B0-ACDD-41B6-9438-BACCD0827D2B}" presName="Name0" presStyleCnt="0">
        <dgm:presLayoutVars>
          <dgm:dir/>
          <dgm:resizeHandles val="exact"/>
        </dgm:presLayoutVars>
      </dgm:prSet>
      <dgm:spPr/>
    </dgm:pt>
    <dgm:pt modelId="{5AE88BCA-6457-43DD-900D-AAA7D8FB4CE1}" type="pres">
      <dgm:prSet presAssocID="{9819D343-999B-4C17-8978-D54441C404DC}" presName="node" presStyleLbl="node1" presStyleIdx="0" presStyleCnt="3">
        <dgm:presLayoutVars>
          <dgm:bulletEnabled val="1"/>
        </dgm:presLayoutVars>
      </dgm:prSet>
      <dgm:spPr>
        <a:prstGeom prst="roundRect">
          <a:avLst>
            <a:gd name="adj" fmla="val 10000"/>
          </a:avLst>
        </a:prstGeom>
      </dgm:spPr>
      <dgm:t>
        <a:bodyPr/>
        <a:lstStyle/>
        <a:p>
          <a:endParaRPr lang="en-US"/>
        </a:p>
      </dgm:t>
    </dgm:pt>
    <dgm:pt modelId="{1B27428E-1DB1-4DAB-8899-AFD2FB32B117}" type="pres">
      <dgm:prSet presAssocID="{6BF8B44F-59FB-438F-A3AB-B4B1A28C43E1}" presName="sibTrans" presStyleLbl="sibTrans2D1" presStyleIdx="0" presStyleCnt="2"/>
      <dgm:spPr>
        <a:prstGeom prst="rightArrow">
          <a:avLst>
            <a:gd name="adj1" fmla="val 60000"/>
            <a:gd name="adj2" fmla="val 50000"/>
          </a:avLst>
        </a:prstGeom>
      </dgm:spPr>
      <dgm:t>
        <a:bodyPr/>
        <a:lstStyle/>
        <a:p>
          <a:endParaRPr lang="en-US"/>
        </a:p>
      </dgm:t>
    </dgm:pt>
    <dgm:pt modelId="{35F1D99E-11CA-40BB-A8D7-AE97C10F19B1}" type="pres">
      <dgm:prSet presAssocID="{6BF8B44F-59FB-438F-A3AB-B4B1A28C43E1}" presName="connectorText" presStyleLbl="sibTrans2D1" presStyleIdx="0" presStyleCnt="2"/>
      <dgm:spPr/>
      <dgm:t>
        <a:bodyPr/>
        <a:lstStyle/>
        <a:p>
          <a:endParaRPr lang="en-US"/>
        </a:p>
      </dgm:t>
    </dgm:pt>
    <dgm:pt modelId="{F08E04F4-E618-4FDC-8A12-70210C09E61B}" type="pres">
      <dgm:prSet presAssocID="{D20B2D9E-F205-4C4F-BAB7-AD56254A15D5}" presName="node" presStyleLbl="node1" presStyleIdx="1" presStyleCnt="3">
        <dgm:presLayoutVars>
          <dgm:bulletEnabled val="1"/>
        </dgm:presLayoutVars>
      </dgm:prSet>
      <dgm:spPr>
        <a:prstGeom prst="roundRect">
          <a:avLst>
            <a:gd name="adj" fmla="val 10000"/>
          </a:avLst>
        </a:prstGeom>
      </dgm:spPr>
      <dgm:t>
        <a:bodyPr/>
        <a:lstStyle/>
        <a:p>
          <a:endParaRPr lang="en-US"/>
        </a:p>
      </dgm:t>
    </dgm:pt>
    <dgm:pt modelId="{227FBF1F-FC14-41DD-995A-B8B03D195832}" type="pres">
      <dgm:prSet presAssocID="{2E76BA98-E0BE-4CE9-81F0-A35164687183}" presName="sibTrans" presStyleLbl="sibTrans2D1" presStyleIdx="1" presStyleCnt="2"/>
      <dgm:spPr>
        <a:prstGeom prst="rightArrow">
          <a:avLst>
            <a:gd name="adj1" fmla="val 60000"/>
            <a:gd name="adj2" fmla="val 50000"/>
          </a:avLst>
        </a:prstGeom>
      </dgm:spPr>
      <dgm:t>
        <a:bodyPr/>
        <a:lstStyle/>
        <a:p>
          <a:endParaRPr lang="en-US"/>
        </a:p>
      </dgm:t>
    </dgm:pt>
    <dgm:pt modelId="{5DB999C9-5A43-46E1-B398-93E93F79462F}" type="pres">
      <dgm:prSet presAssocID="{2E76BA98-E0BE-4CE9-81F0-A35164687183}" presName="connectorText" presStyleLbl="sibTrans2D1" presStyleIdx="1" presStyleCnt="2"/>
      <dgm:spPr/>
      <dgm:t>
        <a:bodyPr/>
        <a:lstStyle/>
        <a:p>
          <a:endParaRPr lang="en-US"/>
        </a:p>
      </dgm:t>
    </dgm:pt>
    <dgm:pt modelId="{D7A49EF3-9D88-4435-96D0-78E3D872EF58}" type="pres">
      <dgm:prSet presAssocID="{E507F903-1321-43F7-8E15-A4938A4B1046}" presName="node" presStyleLbl="node1" presStyleIdx="2" presStyleCnt="3" custLinFactNeighborX="836" custLinFactNeighborY="-2362">
        <dgm:presLayoutVars>
          <dgm:bulletEnabled val="1"/>
        </dgm:presLayoutVars>
      </dgm:prSet>
      <dgm:spPr>
        <a:prstGeom prst="roundRect">
          <a:avLst>
            <a:gd name="adj" fmla="val 10000"/>
          </a:avLst>
        </a:prstGeom>
      </dgm:spPr>
      <dgm:t>
        <a:bodyPr/>
        <a:lstStyle/>
        <a:p>
          <a:endParaRPr lang="en-US"/>
        </a:p>
      </dgm:t>
    </dgm:pt>
  </dgm:ptLst>
  <dgm:cxnLst>
    <dgm:cxn modelId="{418D63E0-C9BE-4BB5-BC85-B990523978BC}" type="presOf" srcId="{2E76BA98-E0BE-4CE9-81F0-A35164687183}" destId="{5DB999C9-5A43-46E1-B398-93E93F79462F}" srcOrd="1" destOrd="0" presId="urn:microsoft.com/office/officeart/2005/8/layout/process1"/>
    <dgm:cxn modelId="{6B0B226C-4465-41B0-B855-43F83D35B64C}" type="presOf" srcId="{E507F903-1321-43F7-8E15-A4938A4B1046}" destId="{D7A49EF3-9D88-4435-96D0-78E3D872EF58}" srcOrd="0" destOrd="0" presId="urn:microsoft.com/office/officeart/2005/8/layout/process1"/>
    <dgm:cxn modelId="{E0A57FD6-1064-4BD7-A5F0-8E11FF686589}" type="presOf" srcId="{D20B2D9E-F205-4C4F-BAB7-AD56254A15D5}" destId="{F08E04F4-E618-4FDC-8A12-70210C09E61B}" srcOrd="0" destOrd="0" presId="urn:microsoft.com/office/officeart/2005/8/layout/process1"/>
    <dgm:cxn modelId="{5012907F-09CE-4EA7-8244-0385EBAD0BF1}" type="presOf" srcId="{6BF8B44F-59FB-438F-A3AB-B4B1A28C43E1}" destId="{1B27428E-1DB1-4DAB-8899-AFD2FB32B117}" srcOrd="0" destOrd="0" presId="urn:microsoft.com/office/officeart/2005/8/layout/process1"/>
    <dgm:cxn modelId="{92F11BD9-7C96-44FB-A8D7-D7EC52D79F94}" srcId="{9E0C68B0-ACDD-41B6-9438-BACCD0827D2B}" destId="{9819D343-999B-4C17-8978-D54441C404DC}" srcOrd="0" destOrd="0" parTransId="{3DEFD6DA-F656-4186-9356-617C7CF6F214}" sibTransId="{6BF8B44F-59FB-438F-A3AB-B4B1A28C43E1}"/>
    <dgm:cxn modelId="{3865135B-87A3-46B2-A45A-1638A799FAE3}" srcId="{9E0C68B0-ACDD-41B6-9438-BACCD0827D2B}" destId="{E507F903-1321-43F7-8E15-A4938A4B1046}" srcOrd="2" destOrd="0" parTransId="{7A344A77-BA72-44FD-8D73-12B11F11ACA1}" sibTransId="{E7E6623F-9D8D-4627-81C5-022D224CF41D}"/>
    <dgm:cxn modelId="{CA74C6BB-86B0-4C30-B4BE-2F8A6EA75F1E}" type="presOf" srcId="{6BF8B44F-59FB-438F-A3AB-B4B1A28C43E1}" destId="{35F1D99E-11CA-40BB-A8D7-AE97C10F19B1}" srcOrd="1" destOrd="0" presId="urn:microsoft.com/office/officeart/2005/8/layout/process1"/>
    <dgm:cxn modelId="{2A76B458-8278-4695-B101-DC60B9754208}" type="presOf" srcId="{9E0C68B0-ACDD-41B6-9438-BACCD0827D2B}" destId="{63F25C89-0DF7-4425-8CA9-2A00C926E15E}" srcOrd="0" destOrd="0" presId="urn:microsoft.com/office/officeart/2005/8/layout/process1"/>
    <dgm:cxn modelId="{1676B331-CEDA-4F0C-B41E-C0FEE9E99696}" srcId="{9E0C68B0-ACDD-41B6-9438-BACCD0827D2B}" destId="{D20B2D9E-F205-4C4F-BAB7-AD56254A15D5}" srcOrd="1" destOrd="0" parTransId="{17D7FC59-381B-409C-B8FC-CE8EF22D170B}" sibTransId="{2E76BA98-E0BE-4CE9-81F0-A35164687183}"/>
    <dgm:cxn modelId="{352B6739-CCA9-40E7-874E-4B6B274AB679}" type="presOf" srcId="{2E76BA98-E0BE-4CE9-81F0-A35164687183}" destId="{227FBF1F-FC14-41DD-995A-B8B03D195832}" srcOrd="0" destOrd="0" presId="urn:microsoft.com/office/officeart/2005/8/layout/process1"/>
    <dgm:cxn modelId="{58FADFD0-6892-4987-8377-B5AC608022E8}" type="presOf" srcId="{9819D343-999B-4C17-8978-D54441C404DC}" destId="{5AE88BCA-6457-43DD-900D-AAA7D8FB4CE1}" srcOrd="0" destOrd="0" presId="urn:microsoft.com/office/officeart/2005/8/layout/process1"/>
    <dgm:cxn modelId="{440A0EC7-7847-4E9E-BC60-ADB57F8BD52E}" type="presParOf" srcId="{63F25C89-0DF7-4425-8CA9-2A00C926E15E}" destId="{5AE88BCA-6457-43DD-900D-AAA7D8FB4CE1}" srcOrd="0" destOrd="0" presId="urn:microsoft.com/office/officeart/2005/8/layout/process1"/>
    <dgm:cxn modelId="{D634B0D9-9B19-47E1-BC25-6333BC668908}" type="presParOf" srcId="{63F25C89-0DF7-4425-8CA9-2A00C926E15E}" destId="{1B27428E-1DB1-4DAB-8899-AFD2FB32B117}" srcOrd="1" destOrd="0" presId="urn:microsoft.com/office/officeart/2005/8/layout/process1"/>
    <dgm:cxn modelId="{E9820A19-62C3-40C3-9517-52411E1296AA}" type="presParOf" srcId="{1B27428E-1DB1-4DAB-8899-AFD2FB32B117}" destId="{35F1D99E-11CA-40BB-A8D7-AE97C10F19B1}" srcOrd="0" destOrd="0" presId="urn:microsoft.com/office/officeart/2005/8/layout/process1"/>
    <dgm:cxn modelId="{010A02BE-5D54-4A5F-AD7E-D367A9244B29}" type="presParOf" srcId="{63F25C89-0DF7-4425-8CA9-2A00C926E15E}" destId="{F08E04F4-E618-4FDC-8A12-70210C09E61B}" srcOrd="2" destOrd="0" presId="urn:microsoft.com/office/officeart/2005/8/layout/process1"/>
    <dgm:cxn modelId="{2BE2AC42-3423-4545-AC2A-E1B6914D4F83}" type="presParOf" srcId="{63F25C89-0DF7-4425-8CA9-2A00C926E15E}" destId="{227FBF1F-FC14-41DD-995A-B8B03D195832}" srcOrd="3" destOrd="0" presId="urn:microsoft.com/office/officeart/2005/8/layout/process1"/>
    <dgm:cxn modelId="{C4B3DCEE-6EC8-473B-8E71-D63AC5064F04}" type="presParOf" srcId="{227FBF1F-FC14-41DD-995A-B8B03D195832}" destId="{5DB999C9-5A43-46E1-B398-93E93F79462F}" srcOrd="0" destOrd="0" presId="urn:microsoft.com/office/officeart/2005/8/layout/process1"/>
    <dgm:cxn modelId="{58BCCD79-0E88-4586-93CB-BD5F46681E8F}" type="presParOf" srcId="{63F25C89-0DF7-4425-8CA9-2A00C926E15E}" destId="{D7A49EF3-9D88-4435-96D0-78E3D872EF58}" srcOrd="4" destOrd="0" presId="urn:microsoft.com/office/officeart/2005/8/layout/process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ea typeface="ＭＳ Ｐゴシック" panose="020B0600070205080204" pitchFamily="34" charset="-128"/>
              </a:defRPr>
            </a:lvl1pPr>
          </a:lstStyle>
          <a:p>
            <a:pPr>
              <a:defRPr/>
            </a:pPr>
            <a:fld id="{16C48E5A-349D-41F1-9867-B56699952C29}" type="datetime1">
              <a:rPr lang="en-US" altLang="en-US"/>
              <a:pPr>
                <a:defRPr/>
              </a:pPr>
              <a:t>8/12/2015</a:t>
            </a:fld>
            <a:endParaRPr lang="en-US" alt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Calibri" pitchFamily="8" charset="0"/>
              </a:defRPr>
            </a:lvl1pPr>
          </a:lstStyle>
          <a:p>
            <a:pPr>
              <a:defRPr/>
            </a:pPr>
            <a:fld id="{2AE30BBB-3A1E-4440-A4BE-776FC99A342D}" type="slidenum">
              <a:rPr lang="en-US" altLang="en-US"/>
              <a:pPr>
                <a:defRPr/>
              </a:pPr>
              <a:t>‹#›</a:t>
            </a:fld>
            <a:endParaRPr lang="en-US" altLang="en-US"/>
          </a:p>
        </p:txBody>
      </p:sp>
    </p:spTree>
    <p:extLst>
      <p:ext uri="{BB962C8B-B14F-4D97-AF65-F5344CB8AC3E}">
        <p14:creationId xmlns:p14="http://schemas.microsoft.com/office/powerpoint/2010/main" val="1332504354"/>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08" charset="-128"/>
        <a:cs typeface="ＭＳ Ｐゴシック" pitchFamily="-108"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08"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08"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08"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Hi, my name is Ulrich Haar and I will talk about the GPU-Driven rendering pipeline</a:t>
            </a:r>
            <a:r>
              <a:rPr lang="en-CA" baseline="0" dirty="0" smtClean="0"/>
              <a:t> we developed for Assassin’s Creed Unity at </a:t>
            </a:r>
            <a:r>
              <a:rPr lang="en-CA" baseline="0" dirty="0" err="1" smtClean="0"/>
              <a:t>Ubisoft</a:t>
            </a:r>
            <a:r>
              <a:rPr lang="en-CA" baseline="0" dirty="0" smtClean="0"/>
              <a:t> Montreal. Sebastian Aaltonen will then talk about a related GPU-Driven rendering pipeline they developed at </a:t>
            </a:r>
            <a:r>
              <a:rPr lang="en-CA" baseline="0" dirty="0" err="1" smtClean="0"/>
              <a:t>RedLynx</a:t>
            </a:r>
            <a:r>
              <a:rPr lang="en-CA" baseline="0" dirty="0" smtClean="0"/>
              <a:t> another </a:t>
            </a:r>
            <a:r>
              <a:rPr lang="en-CA" baseline="0" dirty="0" err="1" smtClean="0"/>
              <a:t>Ubisoft</a:t>
            </a:r>
            <a:r>
              <a:rPr lang="en-CA" baseline="0" dirty="0" smtClean="0"/>
              <a:t> studio. As my talk is the first part, I will cover a few subjects that are shared between our and </a:t>
            </a:r>
            <a:r>
              <a:rPr lang="en-CA" baseline="0" dirty="0" err="1" smtClean="0"/>
              <a:t>RedLynx’s</a:t>
            </a:r>
            <a:r>
              <a:rPr lang="en-CA" baseline="0" dirty="0" smtClean="0"/>
              <a:t> pipeline. Sebastian will then talk about the specifics of their approach in the second part.</a:t>
            </a:r>
            <a:endParaRPr lang="fr-FR" dirty="0"/>
          </a:p>
        </p:txBody>
      </p:sp>
      <p:sp>
        <p:nvSpPr>
          <p:cNvPr id="4" name="Slide Number Placeholder 3"/>
          <p:cNvSpPr>
            <a:spLocks noGrp="1"/>
          </p:cNvSpPr>
          <p:nvPr>
            <p:ph type="sldNum" sz="quarter" idx="10"/>
          </p:nvPr>
        </p:nvSpPr>
        <p:spPr/>
        <p:txBody>
          <a:bodyPr/>
          <a:lstStyle/>
          <a:p>
            <a:pPr>
              <a:defRPr/>
            </a:pPr>
            <a:fld id="{2AE30BBB-3A1E-4440-A4BE-776FC99A342D}" type="slidenum">
              <a:rPr lang="en-US" altLang="en-US" smtClean="0"/>
              <a:pPr>
                <a:defRPr/>
              </a:pPr>
              <a:t>2</a:t>
            </a:fld>
            <a:endParaRPr lang="en-US" altLang="en-US"/>
          </a:p>
        </p:txBody>
      </p:sp>
    </p:spTree>
    <p:extLst>
      <p:ext uri="{BB962C8B-B14F-4D97-AF65-F5344CB8AC3E}">
        <p14:creationId xmlns:p14="http://schemas.microsoft.com/office/powerpoint/2010/main" val="12688896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dirty="0" smtClean="0"/>
              <a:t>This does not only allow us to batch</a:t>
            </a:r>
            <a:r>
              <a:rPr lang="fi-FI" baseline="0" dirty="0" smtClean="0"/>
              <a:t> much more aggressively, but also allows more fine grained GPU frustum and occlusion culling. </a:t>
            </a:r>
          </a:p>
          <a:p>
            <a:pPr marL="0" marR="0" indent="0" algn="l" defTabSz="457200" rtl="0" eaLnBrk="0" fontAlgn="base" latinLnBrk="0" hangingPunct="0">
              <a:lnSpc>
                <a:spcPct val="100000"/>
              </a:lnSpc>
              <a:spcBef>
                <a:spcPct val="30000"/>
              </a:spcBef>
              <a:spcAft>
                <a:spcPct val="0"/>
              </a:spcAft>
              <a:buClrTx/>
              <a:buSzTx/>
              <a:buFontTx/>
              <a:buNone/>
              <a:tabLst/>
              <a:defRPr/>
            </a:pPr>
            <a:r>
              <a:rPr lang="fi-FI" baseline="0" dirty="0" smtClean="0"/>
              <a:t>As GPU occlusion culling against a depth mip chain looses accuracy with larger object bounds, while beeing very efficient with large numbers of object, this is a good fit.</a:t>
            </a:r>
          </a:p>
          <a:p>
            <a:r>
              <a:rPr lang="fi-FI" baseline="0" dirty="0" smtClean="0"/>
              <a:t>I will not  go into more detail on GPU occlusion culling here, but I recommend the excellent references. </a:t>
            </a:r>
          </a:p>
          <a:p>
            <a:r>
              <a:rPr lang="fi-FI" baseline="0" dirty="0" smtClean="0"/>
              <a:t>It is also interesting to note, that more fine grained culling does not only cull more vertices, but also prevents some potential overdraw as in the image on the right. It also helps artists as they don’t have to worry about object sizes anymore to manually manage effective culling.</a:t>
            </a:r>
          </a:p>
          <a:p>
            <a:r>
              <a:rPr lang="fi-FI" baseline="0" dirty="0" smtClean="0"/>
              <a:t>Additionally the manual vertex fetch is actually slightly faster than the automatic one and this approach could also allow cluster depth sorting which can reduce overdraw similiar to a depth pre-pass.</a:t>
            </a:r>
            <a:endParaRPr lang="fi-FI" dirty="0" smtClean="0"/>
          </a:p>
          <a:p>
            <a:endParaRPr lang="fi-FI" dirty="0" smtClean="0"/>
          </a:p>
        </p:txBody>
      </p:sp>
      <p:sp>
        <p:nvSpPr>
          <p:cNvPr id="4" name="Slide Number Placeholder 3"/>
          <p:cNvSpPr>
            <a:spLocks noGrp="1"/>
          </p:cNvSpPr>
          <p:nvPr>
            <p:ph type="sldNum" sz="quarter" idx="10"/>
          </p:nvPr>
        </p:nvSpPr>
        <p:spPr/>
        <p:txBody>
          <a:bodyPr/>
          <a:lstStyle/>
          <a:p>
            <a:pPr>
              <a:defRPr/>
            </a:pPr>
            <a:fld id="{2AE30BBB-3A1E-4440-A4BE-776FC99A342D}" type="slidenum">
              <a:rPr lang="en-US" altLang="en-US" smtClean="0"/>
              <a:pPr>
                <a:defRPr/>
              </a:pPr>
              <a:t>11</a:t>
            </a:fld>
            <a:endParaRPr lang="en-US" altLang="en-US"/>
          </a:p>
        </p:txBody>
      </p:sp>
    </p:spTree>
    <p:extLst>
      <p:ext uri="{BB962C8B-B14F-4D97-AF65-F5344CB8AC3E}">
        <p14:creationId xmlns:p14="http://schemas.microsoft.com/office/powerpoint/2010/main" val="1182332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r>
              <a:rPr lang="fi-FI" dirty="0" smtClean="0"/>
              <a:t>While the stripped triangle</a:t>
            </a:r>
            <a:r>
              <a:rPr lang="fi-FI" baseline="0" dirty="0" smtClean="0"/>
              <a:t> instance rendering approach </a:t>
            </a:r>
            <a:r>
              <a:rPr lang="fi-FI" dirty="0" smtClean="0"/>
              <a:t>to mesh cluster rendering works</a:t>
            </a:r>
            <a:r>
              <a:rPr lang="fi-FI" baseline="0" dirty="0" smtClean="0"/>
              <a:t> well on all current platforms, for Assassin’s Creed Unity we changed to a different approach  shortly before shipping. This was done mostly to help reduce memory and fix the non-deterministic cluster order that led to z-fighting with improperly aligned building modules. </a:t>
            </a:r>
          </a:p>
          <a:p>
            <a:r>
              <a:rPr lang="fi-FI" baseline="0" dirty="0" smtClean="0"/>
              <a:t>Other approaches like a manual index buffer and cluster depth sorting could have fixed these problems as well, but instead we opted to use a similar mesh cluster rendering approach using indexed geometry batching with the newly available MultiDrawIndexedInstancedIndirect. For this approach we optimise the mesh with a traditional vertex cache optimiser that favours mesh locality and then split them into uniform 64 triangle clusters. </a:t>
            </a:r>
          </a:p>
          <a:p>
            <a:endParaRPr lang="fi-FI" baseline="0" dirty="0" smtClean="0"/>
          </a:p>
          <a:p>
            <a:r>
              <a:rPr lang="fi-FI" baseline="0" dirty="0" smtClean="0"/>
              <a:t>The simplest approach would have been to use one cluster per sub-drawcall, but this would have required larger clusters to be efficient on the GPU. Instead we chose one sub-drawcall to render one object instance or one mesh and transform. This allows a deterministic instance order and variable cluster sizes. We use 64 triangle clusters for static meshes and full mesh clusters for deformed meshes, where we could not determine the per cluster bounds easily anyways.</a:t>
            </a:r>
          </a:p>
          <a:p>
            <a:r>
              <a:rPr lang="fi-FI" baseline="0" dirty="0" smtClean="0"/>
              <a:t>This approach requires us to append a per instance index buffer on the fly which adds additional GPU cost, but also allows us to efficiently cull some backfacing triangles.</a:t>
            </a:r>
          </a:p>
          <a:p>
            <a:endParaRPr lang="fi-FI" baseline="0" dirty="0" smtClean="0"/>
          </a:p>
          <a:p>
            <a:r>
              <a:rPr lang="fi-FI" dirty="0" smtClean="0"/>
              <a:t>------------------------------------------</a:t>
            </a:r>
          </a:p>
          <a:p>
            <a:endParaRPr lang="fi-FI" dirty="0" smtClean="0"/>
          </a:p>
          <a:p>
            <a:endParaRPr lang="fi-FI" dirty="0" smtClean="0"/>
          </a:p>
          <a:p>
            <a:r>
              <a:rPr lang="fi-FI" dirty="0" smtClean="0"/>
              <a:t>Memory:</a:t>
            </a:r>
            <a:r>
              <a:rPr lang="fi-FI" baseline="0" dirty="0" smtClean="0"/>
              <a:t> Overall the memory for meshes increased by almost the factor 2. We could have used a manual index buffer to reduce memory at the cost of another indirection in the vertex shader. </a:t>
            </a:r>
          </a:p>
          <a:p>
            <a:r>
              <a:rPr lang="fi-FI" baseline="0" dirty="0" smtClean="0"/>
              <a:t>Order: </a:t>
            </a:r>
            <a:r>
              <a:rPr lang="fr-CA" dirty="0" smtClean="0"/>
              <a:t>In </a:t>
            </a:r>
            <a:r>
              <a:rPr lang="fr-CA" dirty="0" err="1" smtClean="0"/>
              <a:t>our</a:t>
            </a:r>
            <a:r>
              <a:rPr lang="fr-CA" dirty="0" smtClean="0"/>
              <a:t> case non-</a:t>
            </a:r>
            <a:r>
              <a:rPr lang="fr-CA" dirty="0" err="1" smtClean="0"/>
              <a:t>deterministic</a:t>
            </a:r>
            <a:r>
              <a:rPr lang="fr-CA" dirty="0" smtClean="0"/>
              <a:t> </a:t>
            </a:r>
            <a:r>
              <a:rPr lang="fr-CA" dirty="0" err="1" smtClean="0"/>
              <a:t>render</a:t>
            </a:r>
            <a:r>
              <a:rPr lang="fr-CA" dirty="0" smtClean="0"/>
              <a:t> </a:t>
            </a:r>
            <a:r>
              <a:rPr lang="fr-CA" dirty="0" err="1" smtClean="0"/>
              <a:t>order</a:t>
            </a:r>
            <a:r>
              <a:rPr lang="fr-CA" dirty="0" smtClean="0"/>
              <a:t> </a:t>
            </a:r>
            <a:r>
              <a:rPr lang="fr-CA" dirty="0" err="1" smtClean="0"/>
              <a:t>would</a:t>
            </a:r>
            <a:r>
              <a:rPr lang="fr-CA" dirty="0" smtClean="0"/>
              <a:t> lead</a:t>
            </a:r>
            <a:r>
              <a:rPr lang="fr-CA" baseline="0" dirty="0" smtClean="0"/>
              <a:t> to z-</a:t>
            </a:r>
            <a:r>
              <a:rPr lang="fr-CA" baseline="0" dirty="0" err="1" smtClean="0"/>
              <a:t>fighting</a:t>
            </a:r>
            <a:r>
              <a:rPr lang="fr-CA" baseline="0" dirty="0" smtClean="0"/>
              <a:t> </a:t>
            </a:r>
            <a:r>
              <a:rPr lang="fr-CA" baseline="0" dirty="0" err="1" smtClean="0"/>
              <a:t>between</a:t>
            </a:r>
            <a:r>
              <a:rPr lang="fr-CA" baseline="0" dirty="0" smtClean="0"/>
              <a:t> </a:t>
            </a:r>
            <a:r>
              <a:rPr lang="fr-CA" baseline="0" dirty="0" err="1" smtClean="0"/>
              <a:t>different</a:t>
            </a:r>
            <a:r>
              <a:rPr lang="fr-CA" baseline="0" dirty="0" smtClean="0"/>
              <a:t> modules </a:t>
            </a:r>
            <a:r>
              <a:rPr lang="fr-CA" baseline="0" dirty="0" err="1" smtClean="0"/>
              <a:t>that</a:t>
            </a:r>
            <a:r>
              <a:rPr lang="fr-CA" baseline="0" dirty="0" smtClean="0"/>
              <a:t> </a:t>
            </a:r>
            <a:r>
              <a:rPr lang="fr-CA" baseline="0" dirty="0" err="1" smtClean="0"/>
              <a:t>were</a:t>
            </a:r>
            <a:r>
              <a:rPr lang="fr-CA" baseline="0" dirty="0" smtClean="0"/>
              <a:t> not </a:t>
            </a:r>
            <a:r>
              <a:rPr lang="fr-CA" baseline="0" dirty="0" err="1" smtClean="0"/>
              <a:t>aligned</a:t>
            </a:r>
            <a:r>
              <a:rPr lang="fr-CA" baseline="0" dirty="0" smtClean="0"/>
              <a:t>/</a:t>
            </a:r>
            <a:r>
              <a:rPr lang="fr-CA" baseline="0" dirty="0" err="1" smtClean="0"/>
              <a:t>quantized</a:t>
            </a:r>
            <a:r>
              <a:rPr lang="fr-CA" baseline="0" dirty="0" smtClean="0"/>
              <a:t> </a:t>
            </a:r>
            <a:r>
              <a:rPr lang="fr-CA" baseline="0" dirty="0" err="1" smtClean="0"/>
              <a:t>perfectly</a:t>
            </a:r>
            <a:r>
              <a:rPr lang="fr-CA" baseline="0" dirty="0" smtClean="0"/>
              <a:t>.</a:t>
            </a:r>
          </a:p>
          <a:p>
            <a:r>
              <a:rPr lang="fr-CA" baseline="0" dirty="0" err="1" smtClean="0"/>
              <a:t>Geometry</a:t>
            </a:r>
            <a:r>
              <a:rPr lang="fr-CA" baseline="0" dirty="0" smtClean="0"/>
              <a:t> </a:t>
            </a:r>
            <a:r>
              <a:rPr lang="fr-CA" baseline="0" dirty="0" err="1" smtClean="0"/>
              <a:t>only</a:t>
            </a:r>
            <a:r>
              <a:rPr lang="fr-CA" baseline="0" dirty="0" smtClean="0"/>
              <a:t> </a:t>
            </a:r>
            <a:r>
              <a:rPr lang="fr-CA" baseline="0" dirty="0" err="1" smtClean="0"/>
              <a:t>rendering</a:t>
            </a:r>
            <a:r>
              <a:rPr lang="fr-CA" baseline="0" dirty="0" smtClean="0"/>
              <a:t> in the </a:t>
            </a:r>
            <a:r>
              <a:rPr lang="fr-CA" baseline="0" dirty="0" err="1" smtClean="0"/>
              <a:t>shadow</a:t>
            </a:r>
            <a:r>
              <a:rPr lang="fr-CA" baseline="0" dirty="0" smtClean="0"/>
              <a:t> and </a:t>
            </a:r>
            <a:r>
              <a:rPr lang="fr-CA" baseline="0" dirty="0" err="1" smtClean="0"/>
              <a:t>visibility</a:t>
            </a:r>
            <a:r>
              <a:rPr lang="fr-CA" baseline="0" dirty="0" smtClean="0"/>
              <a:t> </a:t>
            </a:r>
            <a:r>
              <a:rPr lang="fr-CA" baseline="0" dirty="0" err="1" smtClean="0"/>
              <a:t>pass</a:t>
            </a:r>
            <a:r>
              <a:rPr lang="fr-CA" baseline="0" dirty="0" smtClean="0"/>
              <a:t> </a:t>
            </a:r>
            <a:r>
              <a:rPr lang="fr-CA" baseline="0" dirty="0" err="1" smtClean="0"/>
              <a:t>was</a:t>
            </a:r>
            <a:r>
              <a:rPr lang="fr-CA" baseline="0" dirty="0" smtClean="0"/>
              <a:t> </a:t>
            </a:r>
            <a:r>
              <a:rPr lang="fr-CA" baseline="0" dirty="0" err="1" smtClean="0"/>
              <a:t>limited</a:t>
            </a:r>
            <a:r>
              <a:rPr lang="fr-CA" baseline="0" dirty="0" smtClean="0"/>
              <a:t> by the triangle </a:t>
            </a:r>
            <a:r>
              <a:rPr lang="fr-CA" baseline="0" dirty="0" err="1" smtClean="0"/>
              <a:t>throughput</a:t>
            </a:r>
            <a:r>
              <a:rPr lang="fr-CA" baseline="0" dirty="0" smtClean="0"/>
              <a:t> and vertex </a:t>
            </a:r>
            <a:r>
              <a:rPr lang="fr-CA" baseline="0" dirty="0" err="1" smtClean="0"/>
              <a:t>wave</a:t>
            </a:r>
            <a:r>
              <a:rPr lang="fr-CA" baseline="0" dirty="0" smtClean="0"/>
              <a:t> </a:t>
            </a:r>
            <a:r>
              <a:rPr lang="fr-CA" baseline="0" dirty="0" err="1" smtClean="0"/>
              <a:t>launch</a:t>
            </a:r>
            <a:r>
              <a:rPr lang="fr-CA" baseline="0" dirty="0" smtClean="0"/>
              <a:t> rate.</a:t>
            </a:r>
          </a:p>
          <a:p>
            <a:endParaRPr lang="fr-CA" baseline="0" dirty="0" smtClean="0"/>
          </a:p>
          <a:p>
            <a:pPr>
              <a:buClr>
                <a:srgbClr val="0D89A3"/>
              </a:buClr>
            </a:pPr>
            <a:r>
              <a:rPr lang="fr-FR" sz="2800" b="0" i="0" dirty="0" smtClean="0"/>
              <a:t>One </a:t>
            </a:r>
            <a:r>
              <a:rPr lang="fr-FR" sz="2800" b="0" i="0" dirty="0" err="1" smtClean="0"/>
              <a:t>drawcall</a:t>
            </a:r>
            <a:r>
              <a:rPr lang="fr-FR" sz="2800" b="0" i="0" dirty="0" smtClean="0"/>
              <a:t> per instance </a:t>
            </a:r>
            <a:r>
              <a:rPr lang="fr-FR" sz="2800" b="0" i="0" dirty="0" err="1" smtClean="0"/>
              <a:t>results</a:t>
            </a:r>
            <a:r>
              <a:rPr lang="fr-FR" sz="2800" b="0" i="0" dirty="0" smtClean="0"/>
              <a:t> in:</a:t>
            </a:r>
            <a:endParaRPr lang="fr-FR" sz="3200" b="0" i="0" dirty="0" smtClean="0"/>
          </a:p>
          <a:p>
            <a:pPr>
              <a:buClr>
                <a:srgbClr val="0D89A3"/>
              </a:buClr>
            </a:pPr>
            <a:r>
              <a:rPr lang="fr-FR" sz="3200" b="0" i="0" baseline="0" dirty="0" smtClean="0"/>
              <a:t> * </a:t>
            </a:r>
            <a:r>
              <a:rPr lang="fr-FR" dirty="0" err="1" smtClean="0"/>
              <a:t>Deterministic</a:t>
            </a:r>
            <a:r>
              <a:rPr lang="fr-FR" dirty="0" smtClean="0"/>
              <a:t> instance </a:t>
            </a:r>
            <a:r>
              <a:rPr lang="fr-FR" dirty="0" err="1" smtClean="0"/>
              <a:t>order</a:t>
            </a:r>
            <a:r>
              <a:rPr lang="fr-FR" dirty="0" smtClean="0"/>
              <a:t> </a:t>
            </a:r>
          </a:p>
          <a:p>
            <a:pPr>
              <a:buClr>
                <a:srgbClr val="0D89A3"/>
              </a:buClr>
            </a:pPr>
            <a:r>
              <a:rPr lang="fr-FR" baseline="0" dirty="0" smtClean="0"/>
              <a:t> * </a:t>
            </a:r>
            <a:r>
              <a:rPr lang="fr-FR" dirty="0" err="1" smtClean="0"/>
              <a:t>Appending</a:t>
            </a:r>
            <a:r>
              <a:rPr lang="fr-FR" dirty="0" smtClean="0"/>
              <a:t> index buffer </a:t>
            </a:r>
            <a:r>
              <a:rPr lang="fr-FR" dirty="0" err="1" smtClean="0"/>
              <a:t>allows</a:t>
            </a:r>
            <a:r>
              <a:rPr lang="fr-FR" dirty="0" smtClean="0"/>
              <a:t> cheap triangle </a:t>
            </a:r>
            <a:r>
              <a:rPr lang="fr-FR" dirty="0" err="1" smtClean="0"/>
              <a:t>culling</a:t>
            </a:r>
            <a:endParaRPr lang="fr-FR" dirty="0" smtClean="0"/>
          </a:p>
          <a:p>
            <a:pPr>
              <a:buClr>
                <a:srgbClr val="0D89A3"/>
              </a:buClr>
            </a:pPr>
            <a:r>
              <a:rPr lang="fr-FR" baseline="0" dirty="0" smtClean="0"/>
              <a:t> * </a:t>
            </a:r>
            <a:r>
              <a:rPr lang="fr-FR" dirty="0" err="1" smtClean="0"/>
              <a:t>Same</a:t>
            </a:r>
            <a:r>
              <a:rPr lang="fr-FR" dirty="0" smtClean="0"/>
              <a:t> pipeline </a:t>
            </a:r>
            <a:r>
              <a:rPr lang="fr-FR" dirty="0" err="1" smtClean="0"/>
              <a:t>feasible</a:t>
            </a:r>
            <a:r>
              <a:rPr lang="fr-FR" dirty="0" smtClean="0"/>
              <a:t> on PC </a:t>
            </a:r>
            <a:r>
              <a:rPr lang="fr-FR" dirty="0" err="1" smtClean="0"/>
              <a:t>using</a:t>
            </a:r>
            <a:r>
              <a:rPr lang="fr-FR" dirty="0" smtClean="0"/>
              <a:t> </a:t>
            </a:r>
            <a:r>
              <a:rPr lang="fr-FR" dirty="0" err="1" smtClean="0"/>
              <a:t>individual</a:t>
            </a:r>
            <a:r>
              <a:rPr lang="fr-FR" dirty="0" smtClean="0"/>
              <a:t> </a:t>
            </a:r>
            <a:r>
              <a:rPr lang="fr-FR" dirty="0" err="1" smtClean="0"/>
              <a:t>drawcalls</a:t>
            </a:r>
            <a:endParaRPr lang="fr-FR" dirty="0" smtClean="0"/>
          </a:p>
          <a:p>
            <a:pPr>
              <a:buClr>
                <a:srgbClr val="0D89A3"/>
              </a:buClr>
            </a:pPr>
            <a:r>
              <a:rPr lang="fr-FR" baseline="0" dirty="0" smtClean="0"/>
              <a:t> * </a:t>
            </a:r>
            <a:r>
              <a:rPr lang="fr-FR" dirty="0" smtClean="0"/>
              <a:t>Supports variable cluster size</a:t>
            </a:r>
          </a:p>
          <a:p>
            <a:endParaRPr lang="fr-CA" dirty="0" smtClean="0"/>
          </a:p>
          <a:p>
            <a:pPr lvl="0">
              <a:buClr>
                <a:srgbClr val="0D89A3"/>
              </a:buClr>
            </a:pPr>
            <a:r>
              <a:rPr lang="fr-FR" sz="3000" b="0" i="0" dirty="0" err="1" smtClean="0"/>
              <a:t>We</a:t>
            </a:r>
            <a:r>
              <a:rPr lang="fr-FR" sz="3000" b="0" i="0" dirty="0" smtClean="0"/>
              <a:t> </a:t>
            </a:r>
            <a:r>
              <a:rPr lang="fr-FR" sz="3000" b="0" i="0" dirty="0" err="1" smtClean="0"/>
              <a:t>used</a:t>
            </a:r>
            <a:r>
              <a:rPr lang="fr-FR" sz="3000" b="0" i="0" dirty="0" smtClean="0"/>
              <a:t> 64 triangles per cluster for </a:t>
            </a:r>
            <a:r>
              <a:rPr lang="fr-FR" sz="3000" b="0" i="0" dirty="0" err="1" smtClean="0"/>
              <a:t>fast</a:t>
            </a:r>
            <a:r>
              <a:rPr lang="fr-FR" sz="3000" b="0" i="0" dirty="0" smtClean="0"/>
              <a:t> index compaction </a:t>
            </a:r>
            <a:r>
              <a:rPr lang="fr-FR" sz="3000" b="0" i="0" dirty="0" err="1" smtClean="0"/>
              <a:t>when</a:t>
            </a:r>
            <a:r>
              <a:rPr lang="fr-FR" sz="3000" b="0" i="0" baseline="0" dirty="0" smtClean="0"/>
              <a:t> the indices </a:t>
            </a:r>
            <a:r>
              <a:rPr lang="fr-FR" sz="3000" b="0" i="0" baseline="0" dirty="0" err="1" smtClean="0"/>
              <a:t>get</a:t>
            </a:r>
            <a:r>
              <a:rPr lang="fr-FR" sz="3000" b="0" i="0" baseline="0" dirty="0" smtClean="0"/>
              <a:t> </a:t>
            </a:r>
            <a:r>
              <a:rPr lang="fr-FR" sz="3000" b="0" i="0" baseline="0" dirty="0" err="1" smtClean="0"/>
              <a:t>appended</a:t>
            </a:r>
            <a:r>
              <a:rPr lang="fr-FR" sz="3000" b="0" i="0" baseline="0" dirty="0" smtClean="0"/>
              <a:t> </a:t>
            </a:r>
            <a:r>
              <a:rPr lang="fr-FR" sz="3000" b="0" i="0" baseline="0" dirty="0" err="1" smtClean="0"/>
              <a:t>into</a:t>
            </a:r>
            <a:r>
              <a:rPr lang="fr-FR" sz="3000" b="0" i="0" baseline="0" dirty="0" smtClean="0"/>
              <a:t> a </a:t>
            </a:r>
            <a:r>
              <a:rPr lang="fr-FR" sz="3000" b="0" i="0" baseline="0" dirty="0" err="1" smtClean="0"/>
              <a:t>dynamic</a:t>
            </a:r>
            <a:r>
              <a:rPr lang="fr-FR" sz="3000" b="0" i="0" baseline="0" dirty="0" smtClean="0"/>
              <a:t> index buffer. Note </a:t>
            </a:r>
            <a:r>
              <a:rPr lang="fr-FR" sz="3000" b="0" i="0" baseline="0" dirty="0" err="1" smtClean="0"/>
              <a:t>that</a:t>
            </a:r>
            <a:r>
              <a:rPr lang="fr-FR" sz="3000" b="0" i="0" baseline="0" dirty="0" smtClean="0"/>
              <a:t> </a:t>
            </a:r>
            <a:r>
              <a:rPr lang="fr-FR" sz="3000" dirty="0" smtClean="0"/>
              <a:t>64 triangles per cluster </a:t>
            </a:r>
            <a:r>
              <a:rPr lang="fr-FR" sz="3000" dirty="0" err="1" smtClean="0"/>
              <a:t>does</a:t>
            </a:r>
            <a:r>
              <a:rPr lang="fr-FR" sz="3000" dirty="0" smtClean="0"/>
              <a:t> not </a:t>
            </a:r>
            <a:r>
              <a:rPr lang="fr-FR" sz="3000" dirty="0" err="1" smtClean="0"/>
              <a:t>mean</a:t>
            </a:r>
            <a:r>
              <a:rPr lang="fr-FR" sz="3000" dirty="0" smtClean="0"/>
              <a:t> </a:t>
            </a:r>
            <a:r>
              <a:rPr lang="fr-FR" sz="3000" dirty="0" err="1" smtClean="0"/>
              <a:t>we</a:t>
            </a:r>
            <a:r>
              <a:rPr lang="fr-FR" sz="3000" dirty="0" smtClean="0"/>
              <a:t> </a:t>
            </a:r>
            <a:r>
              <a:rPr lang="fr-FR" sz="3000" dirty="0" err="1" smtClean="0"/>
              <a:t>get</a:t>
            </a:r>
            <a:r>
              <a:rPr lang="fr-FR" sz="3000" dirty="0" smtClean="0"/>
              <a:t> 64 vertex threads</a:t>
            </a:r>
            <a:r>
              <a:rPr lang="fr-FR" sz="3000" baseline="0" dirty="0" smtClean="0"/>
              <a:t> </a:t>
            </a:r>
            <a:r>
              <a:rPr lang="fr-FR" sz="3000" dirty="0" smtClean="0"/>
              <a:t>but </a:t>
            </a:r>
            <a:r>
              <a:rPr lang="fr-FR" sz="3000" dirty="0" err="1" smtClean="0"/>
              <a:t>overall</a:t>
            </a:r>
            <a:r>
              <a:rPr lang="fr-FR" sz="3000" dirty="0" smtClean="0"/>
              <a:t> the vertex </a:t>
            </a:r>
            <a:r>
              <a:rPr lang="fr-FR" sz="3000" dirty="0" err="1" smtClean="0"/>
              <a:t>wave</a:t>
            </a:r>
            <a:r>
              <a:rPr lang="fr-FR" sz="3000" dirty="0" smtClean="0"/>
              <a:t> </a:t>
            </a:r>
            <a:r>
              <a:rPr lang="fr-FR" sz="3000" dirty="0" err="1" smtClean="0"/>
              <a:t>occupancy</a:t>
            </a:r>
            <a:r>
              <a:rPr lang="fr-FR" sz="3000" dirty="0" smtClean="0"/>
              <a:t> </a:t>
            </a:r>
            <a:r>
              <a:rPr lang="fr-FR" sz="3000" dirty="0" err="1" smtClean="0"/>
              <a:t>was</a:t>
            </a:r>
            <a:r>
              <a:rPr lang="fr-FR" sz="3000" dirty="0" smtClean="0"/>
              <a:t> </a:t>
            </a:r>
            <a:r>
              <a:rPr lang="fr-FR" sz="3000" dirty="0" err="1" smtClean="0"/>
              <a:t>still</a:t>
            </a:r>
            <a:r>
              <a:rPr lang="fr-FR" sz="3000" dirty="0" smtClean="0"/>
              <a:t> </a:t>
            </a:r>
            <a:r>
              <a:rPr lang="fr-FR" sz="3000" dirty="0" err="1" smtClean="0"/>
              <a:t>quite</a:t>
            </a:r>
            <a:r>
              <a:rPr lang="fr-FR" sz="3000" dirty="0" smtClean="0"/>
              <a:t> high (~60).</a:t>
            </a:r>
          </a:p>
          <a:p>
            <a:pPr lvl="0">
              <a:buClr>
                <a:srgbClr val="0D89A3"/>
              </a:buClr>
            </a:pPr>
            <a:endParaRPr lang="fr-CA" sz="3000" b="0" i="0" dirty="0" smtClean="0"/>
          </a:p>
          <a:p>
            <a:pPr lvl="0">
              <a:buClr>
                <a:srgbClr val="0D89A3"/>
              </a:buClr>
            </a:pPr>
            <a:r>
              <a:rPr lang="fr-CA" sz="3000" b="0" i="0" dirty="0" err="1" smtClean="0"/>
              <a:t>Using</a:t>
            </a:r>
            <a:r>
              <a:rPr lang="fr-CA" sz="3000" b="0" i="0" dirty="0" smtClean="0"/>
              <a:t> </a:t>
            </a:r>
            <a:r>
              <a:rPr lang="fr-CA" sz="3000" b="0" i="0" dirty="0" err="1" smtClean="0"/>
              <a:t>MultiDrawIndirect</a:t>
            </a:r>
            <a:r>
              <a:rPr lang="fr-CA" sz="3000" b="0" i="0" baseline="0" dirty="0" smtClean="0"/>
              <a:t> </a:t>
            </a:r>
            <a:r>
              <a:rPr lang="fr-CA" sz="3000" b="0" i="0" baseline="0" dirty="0" err="1" smtClean="0"/>
              <a:t>also</a:t>
            </a:r>
            <a:r>
              <a:rPr lang="fr-CA" sz="3000" b="0" i="0" baseline="0" dirty="0" smtClean="0"/>
              <a:t> </a:t>
            </a:r>
            <a:r>
              <a:rPr lang="fr-CA" sz="3000" b="0" i="0" baseline="0" dirty="0" err="1" smtClean="0"/>
              <a:t>allowed</a:t>
            </a:r>
            <a:r>
              <a:rPr lang="fr-CA" sz="3000" b="0" i="0" baseline="0" dirty="0" smtClean="0"/>
              <a:t> us to use full </a:t>
            </a:r>
            <a:r>
              <a:rPr lang="fr-CA" sz="3000" b="0" i="0" baseline="0" dirty="0" err="1" smtClean="0"/>
              <a:t>mesh</a:t>
            </a:r>
            <a:r>
              <a:rPr lang="fr-CA" sz="3000" b="0" i="0" baseline="0" dirty="0" smtClean="0"/>
              <a:t> clusters for </a:t>
            </a:r>
            <a:r>
              <a:rPr lang="fr-CA" sz="3000" b="0" i="0" baseline="0" dirty="0" err="1" smtClean="0"/>
              <a:t>dynamic</a:t>
            </a:r>
            <a:r>
              <a:rPr lang="fr-CA" sz="3000" b="0" i="0" baseline="0" dirty="0" smtClean="0"/>
              <a:t> </a:t>
            </a:r>
            <a:r>
              <a:rPr lang="fr-CA" sz="3000" b="0" i="0" baseline="0" dirty="0" err="1" smtClean="0"/>
              <a:t>meshes</a:t>
            </a:r>
            <a:r>
              <a:rPr lang="fr-CA" sz="3000" b="0" i="0" baseline="0" dirty="0" smtClean="0"/>
              <a:t> </a:t>
            </a:r>
            <a:r>
              <a:rPr lang="fr-CA" sz="3000" b="0" i="0" baseline="0" dirty="0" err="1" smtClean="0"/>
              <a:t>that</a:t>
            </a:r>
            <a:r>
              <a:rPr lang="fr-CA" sz="3000" b="0" i="0" baseline="0" dirty="0" smtClean="0"/>
              <a:t> do not </a:t>
            </a:r>
            <a:r>
              <a:rPr lang="fr-CA" sz="3000" b="0" i="0" baseline="0" dirty="0" err="1" smtClean="0"/>
              <a:t>benefit</a:t>
            </a:r>
            <a:r>
              <a:rPr lang="fr-CA" sz="3000" b="0" i="0" baseline="0" dirty="0" smtClean="0"/>
              <a:t> </a:t>
            </a:r>
            <a:r>
              <a:rPr lang="fr-CA" sz="3000" b="0" i="0" baseline="0" dirty="0" err="1" smtClean="0"/>
              <a:t>from</a:t>
            </a:r>
            <a:r>
              <a:rPr lang="fr-CA" sz="3000" b="0" i="0" baseline="0" dirty="0" smtClean="0"/>
              <a:t> </a:t>
            </a:r>
            <a:r>
              <a:rPr lang="fr-CA" sz="3000" b="0" i="0" baseline="0" dirty="0" err="1" smtClean="0"/>
              <a:t>smaller</a:t>
            </a:r>
            <a:r>
              <a:rPr lang="fr-CA" sz="3000" b="0" i="0" baseline="0" dirty="0" smtClean="0"/>
              <a:t> clusters as </a:t>
            </a:r>
            <a:r>
              <a:rPr lang="fr-CA" sz="3000" b="0" i="0" baseline="0" dirty="0" err="1" smtClean="0"/>
              <a:t>we</a:t>
            </a:r>
            <a:r>
              <a:rPr lang="fr-CA" sz="3000" b="0" i="0" baseline="0" dirty="0" smtClean="0"/>
              <a:t> </a:t>
            </a:r>
            <a:r>
              <a:rPr lang="fr-CA" sz="3000" b="0" i="0" baseline="0" dirty="0" err="1" smtClean="0"/>
              <a:t>cannot</a:t>
            </a:r>
            <a:r>
              <a:rPr lang="fr-CA" sz="3000" b="0" i="0" baseline="0" dirty="0" smtClean="0"/>
              <a:t> </a:t>
            </a:r>
            <a:r>
              <a:rPr lang="fr-CA" sz="3000" b="0" i="0" baseline="0" dirty="0" err="1" smtClean="0"/>
              <a:t>determine</a:t>
            </a:r>
            <a:r>
              <a:rPr lang="fr-CA" sz="3000" b="0" i="0" baseline="0" dirty="0" smtClean="0"/>
              <a:t> the </a:t>
            </a:r>
            <a:r>
              <a:rPr lang="fr-CA" sz="3000" b="0" i="0" baseline="0" dirty="0" err="1" smtClean="0"/>
              <a:t>culling</a:t>
            </a:r>
            <a:r>
              <a:rPr lang="fr-CA" sz="3000" b="0" i="0" baseline="0" dirty="0" smtClean="0"/>
              <a:t> </a:t>
            </a:r>
            <a:r>
              <a:rPr lang="fr-CA" sz="3000" b="0" i="0" baseline="0" dirty="0" err="1" smtClean="0"/>
              <a:t>bounds</a:t>
            </a:r>
            <a:r>
              <a:rPr lang="fr-CA" sz="3000" b="0" i="0" baseline="0" dirty="0" smtClean="0"/>
              <a:t> </a:t>
            </a:r>
            <a:r>
              <a:rPr lang="fr-CA" sz="3000" b="0" i="0" baseline="0" dirty="0" err="1" smtClean="0"/>
              <a:t>dynamically</a:t>
            </a:r>
            <a:r>
              <a:rPr lang="fr-CA" sz="3000" b="0" i="0" baseline="0" dirty="0" smtClean="0"/>
              <a:t> (</a:t>
            </a:r>
            <a:r>
              <a:rPr lang="fr-CA" sz="3000" b="0" i="0" baseline="0" dirty="0" err="1" smtClean="0"/>
              <a:t>e.g</a:t>
            </a:r>
            <a:r>
              <a:rPr lang="fr-CA" sz="3000" b="0" i="0" baseline="0" dirty="0" smtClean="0"/>
              <a:t>. </a:t>
            </a:r>
            <a:r>
              <a:rPr lang="fr-CA" sz="3000" b="0" i="0" baseline="0" dirty="0" err="1" smtClean="0"/>
              <a:t>skinned</a:t>
            </a:r>
            <a:r>
              <a:rPr lang="fr-CA" sz="3000" b="0" i="0" baseline="0" dirty="0" smtClean="0"/>
              <a:t> </a:t>
            </a:r>
            <a:r>
              <a:rPr lang="fr-CA" sz="3000" b="0" i="0" baseline="0" dirty="0" err="1" smtClean="0"/>
              <a:t>meshes</a:t>
            </a:r>
            <a:r>
              <a:rPr lang="fr-CA" sz="3000" b="0" i="0" baseline="0" dirty="0" smtClean="0"/>
              <a:t>)</a:t>
            </a:r>
            <a:endParaRPr lang="fr-FR" sz="3000" b="0" i="0" dirty="0" smtClean="0"/>
          </a:p>
          <a:p>
            <a:endParaRPr lang="fr-CA" dirty="0" smtClean="0"/>
          </a:p>
          <a:p>
            <a:endParaRPr lang="fi-FI" dirty="0" smtClean="0"/>
          </a:p>
        </p:txBody>
      </p:sp>
      <p:sp>
        <p:nvSpPr>
          <p:cNvPr id="4" name="Slide Number Placeholder 3"/>
          <p:cNvSpPr>
            <a:spLocks noGrp="1"/>
          </p:cNvSpPr>
          <p:nvPr>
            <p:ph type="sldNum" sz="quarter" idx="10"/>
          </p:nvPr>
        </p:nvSpPr>
        <p:spPr/>
        <p:txBody>
          <a:bodyPr/>
          <a:lstStyle/>
          <a:p>
            <a:pPr>
              <a:defRPr/>
            </a:pPr>
            <a:fld id="{2AE30BBB-3A1E-4440-A4BE-776FC99A342D}" type="slidenum">
              <a:rPr lang="en-US" altLang="en-US" smtClean="0"/>
              <a:pPr>
                <a:defRPr/>
              </a:pPr>
              <a:t>12</a:t>
            </a:fld>
            <a:endParaRPr lang="en-US" altLang="en-US"/>
          </a:p>
        </p:txBody>
      </p:sp>
    </p:spTree>
    <p:extLst>
      <p:ext uri="{BB962C8B-B14F-4D97-AF65-F5344CB8AC3E}">
        <p14:creationId xmlns:p14="http://schemas.microsoft.com/office/powerpoint/2010/main" val="40817781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fi-FI" dirty="0" smtClean="0"/>
              <a:t>This</a:t>
            </a:r>
            <a:r>
              <a:rPr lang="fi-FI" baseline="0" dirty="0" smtClean="0"/>
              <a:t> is an overview of the rendering pipeline. On the CPU side,  we still perform very coarse frustum culling and then batch all un-culled objects together by material. On the GPU we start with per-instance frustum and occlusion culling. Then we perfrom a cluster expansion step before we cull clusters against the frustum and occlusion depth. Some backfacing triangles are then culled during compaction of the index buffer, which is then used by the multi-drawcall. All deformed objects just bypass the cluster specific parts of the pipeline.</a:t>
            </a:r>
            <a:endParaRPr lang="fi-FI" dirty="0" smtClean="0"/>
          </a:p>
          <a:p>
            <a:endParaRPr lang="fi-FI" dirty="0" smtClean="0"/>
          </a:p>
        </p:txBody>
      </p:sp>
      <p:sp>
        <p:nvSpPr>
          <p:cNvPr id="4" name="Slide Number Placeholder 3"/>
          <p:cNvSpPr>
            <a:spLocks noGrp="1"/>
          </p:cNvSpPr>
          <p:nvPr>
            <p:ph type="sldNum" sz="quarter" idx="10"/>
          </p:nvPr>
        </p:nvSpPr>
        <p:spPr/>
        <p:txBody>
          <a:bodyPr/>
          <a:lstStyle/>
          <a:p>
            <a:pPr>
              <a:defRPr/>
            </a:pPr>
            <a:fld id="{2AE30BBB-3A1E-4440-A4BE-776FC99A342D}" type="slidenum">
              <a:rPr lang="en-US" altLang="en-US" smtClean="0"/>
              <a:pPr>
                <a:defRPr/>
              </a:pPr>
              <a:t>13</a:t>
            </a:fld>
            <a:endParaRPr lang="en-US" altLang="en-US"/>
          </a:p>
        </p:txBody>
      </p:sp>
    </p:spTree>
    <p:extLst>
      <p:ext uri="{BB962C8B-B14F-4D97-AF65-F5344CB8AC3E}">
        <p14:creationId xmlns:p14="http://schemas.microsoft.com/office/powerpoint/2010/main" val="769792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fr-CA" dirty="0" smtClean="0"/>
              <a:t>As </a:t>
            </a:r>
            <a:r>
              <a:rPr lang="fr-CA" dirty="0" err="1" smtClean="0"/>
              <a:t>mentioned</a:t>
            </a:r>
            <a:r>
              <a:rPr lang="fr-CA" dirty="0" smtClean="0"/>
              <a:t> </a:t>
            </a:r>
            <a:r>
              <a:rPr lang="fr-CA" dirty="0" err="1" smtClean="0"/>
              <a:t>before</a:t>
            </a:r>
            <a:r>
              <a:rPr lang="fr-CA" dirty="0" smtClean="0"/>
              <a:t> on the CPU </a:t>
            </a:r>
            <a:r>
              <a:rPr lang="fr-CA" dirty="0" err="1" smtClean="0"/>
              <a:t>we</a:t>
            </a:r>
            <a:r>
              <a:rPr lang="fr-CA" dirty="0" smtClean="0"/>
              <a:t> </a:t>
            </a:r>
            <a:r>
              <a:rPr lang="fr-CA" dirty="0" err="1" smtClean="0"/>
              <a:t>perform</a:t>
            </a:r>
            <a:r>
              <a:rPr lang="fr-CA" dirty="0" smtClean="0"/>
              <a:t> </a:t>
            </a:r>
            <a:r>
              <a:rPr lang="fr-CA" dirty="0" err="1" smtClean="0"/>
              <a:t>very</a:t>
            </a:r>
            <a:r>
              <a:rPr lang="fr-CA" baseline="0" dirty="0" smtClean="0"/>
              <a:t> </a:t>
            </a:r>
            <a:r>
              <a:rPr lang="fr-CA" baseline="0" dirty="0" err="1" smtClean="0"/>
              <a:t>coarse</a:t>
            </a:r>
            <a:r>
              <a:rPr lang="fr-CA" baseline="0" dirty="0" smtClean="0"/>
              <a:t> quad </a:t>
            </a:r>
            <a:r>
              <a:rPr lang="fr-CA" baseline="0" dirty="0" err="1" smtClean="0"/>
              <a:t>tree</a:t>
            </a:r>
            <a:r>
              <a:rPr lang="fr-CA" baseline="0" dirty="0" smtClean="0"/>
              <a:t> </a:t>
            </a:r>
            <a:r>
              <a:rPr lang="fr-CA" baseline="0" dirty="0" err="1" smtClean="0"/>
              <a:t>culling</a:t>
            </a:r>
            <a:r>
              <a:rPr lang="fr-CA" baseline="0" dirty="0" smtClean="0"/>
              <a:t>. </a:t>
            </a:r>
          </a:p>
          <a:p>
            <a:r>
              <a:rPr lang="fr-CA" baseline="0" dirty="0" err="1" smtClean="0"/>
              <a:t>We</a:t>
            </a:r>
            <a:r>
              <a:rPr lang="fr-CA" baseline="0" dirty="0" smtClean="0"/>
              <a:t> </a:t>
            </a:r>
            <a:r>
              <a:rPr lang="fr-CA" baseline="0" dirty="0" err="1" smtClean="0"/>
              <a:t>then</a:t>
            </a:r>
            <a:r>
              <a:rPr lang="fr-CA" baseline="0" dirty="0" smtClean="0"/>
              <a:t> update all the per instance data </a:t>
            </a:r>
            <a:r>
              <a:rPr lang="fr-CA" baseline="0" dirty="0" err="1" smtClean="0"/>
              <a:t>like</a:t>
            </a:r>
            <a:r>
              <a:rPr lang="fr-CA" baseline="0" dirty="0" smtClean="0"/>
              <a:t> </a:t>
            </a:r>
            <a:r>
              <a:rPr lang="fr-CA" baseline="0" dirty="0" err="1" smtClean="0"/>
              <a:t>transform</a:t>
            </a:r>
            <a:r>
              <a:rPr lang="fr-CA" baseline="0" dirty="0" smtClean="0"/>
              <a:t> etc. in a </a:t>
            </a:r>
            <a:r>
              <a:rPr lang="fr-CA" baseline="0" dirty="0" err="1" smtClean="0"/>
              <a:t>gpu</a:t>
            </a:r>
            <a:r>
              <a:rPr lang="fr-CA" baseline="0" dirty="0" smtClean="0"/>
              <a:t> ring buffer for </a:t>
            </a:r>
            <a:r>
              <a:rPr lang="fr-CA" baseline="0" dirty="0" err="1" smtClean="0"/>
              <a:t>dynamic</a:t>
            </a:r>
            <a:r>
              <a:rPr lang="fr-CA" baseline="0" dirty="0" smtClean="0"/>
              <a:t> </a:t>
            </a:r>
            <a:r>
              <a:rPr lang="fr-CA" baseline="0" dirty="0" err="1" smtClean="0"/>
              <a:t>objects</a:t>
            </a:r>
            <a:r>
              <a:rPr lang="fr-CA" baseline="0" dirty="0" smtClean="0"/>
              <a:t> and </a:t>
            </a:r>
            <a:r>
              <a:rPr lang="fr-CA" baseline="0" dirty="0" err="1" smtClean="0"/>
              <a:t>build</a:t>
            </a:r>
            <a:r>
              <a:rPr lang="fr-CA" baseline="0" dirty="0" smtClean="0"/>
              <a:t> a hash of all the non-</a:t>
            </a:r>
            <a:r>
              <a:rPr lang="fr-CA" baseline="0" dirty="0" err="1" smtClean="0"/>
              <a:t>gpu</a:t>
            </a:r>
            <a:r>
              <a:rPr lang="fr-CA" baseline="0" dirty="0" smtClean="0"/>
              <a:t>-</a:t>
            </a:r>
            <a:r>
              <a:rPr lang="fr-CA" baseline="0" dirty="0" err="1" smtClean="0"/>
              <a:t>instancable</a:t>
            </a:r>
            <a:r>
              <a:rPr lang="fr-CA" baseline="0" dirty="0" smtClean="0"/>
              <a:t> data. </a:t>
            </a:r>
          </a:p>
          <a:p>
            <a:r>
              <a:rPr lang="fr-CA" baseline="0" dirty="0" err="1" smtClean="0"/>
              <a:t>Drawcalls</a:t>
            </a:r>
            <a:r>
              <a:rPr lang="fr-CA" baseline="0" dirty="0" smtClean="0"/>
              <a:t> are </a:t>
            </a:r>
            <a:r>
              <a:rPr lang="fr-CA" baseline="0" dirty="0" err="1" smtClean="0"/>
              <a:t>then</a:t>
            </a:r>
            <a:r>
              <a:rPr lang="fr-CA" baseline="0" dirty="0" smtClean="0"/>
              <a:t> </a:t>
            </a:r>
            <a:r>
              <a:rPr lang="fr-CA" baseline="0" dirty="0" err="1" smtClean="0"/>
              <a:t>merged</a:t>
            </a:r>
            <a:r>
              <a:rPr lang="fr-CA" baseline="0" dirty="0" smtClean="0"/>
              <a:t> </a:t>
            </a:r>
            <a:r>
              <a:rPr lang="fr-CA" baseline="0" dirty="0" err="1" smtClean="0"/>
              <a:t>based</a:t>
            </a:r>
            <a:r>
              <a:rPr lang="fr-CA" baseline="0" dirty="0" smtClean="0"/>
              <a:t> on </a:t>
            </a:r>
            <a:r>
              <a:rPr lang="fr-CA" baseline="0" dirty="0" err="1" smtClean="0"/>
              <a:t>this</a:t>
            </a:r>
            <a:r>
              <a:rPr lang="fr-CA" baseline="0" dirty="0" smtClean="0"/>
              <a:t> hash and a </a:t>
            </a:r>
            <a:r>
              <a:rPr lang="fr-CA" baseline="0" dirty="0" err="1" smtClean="0"/>
              <a:t>stream</a:t>
            </a:r>
            <a:r>
              <a:rPr lang="fr-CA" baseline="0" dirty="0" smtClean="0"/>
              <a:t> of instances </a:t>
            </a:r>
            <a:r>
              <a:rPr lang="fr-CA" baseline="0" dirty="0" err="1" smtClean="0"/>
              <a:t>is</a:t>
            </a:r>
            <a:r>
              <a:rPr lang="fr-CA" baseline="0" dirty="0" smtClean="0"/>
              <a:t> </a:t>
            </a:r>
            <a:r>
              <a:rPr lang="fr-CA" baseline="0" dirty="0" err="1" smtClean="0"/>
              <a:t>built</a:t>
            </a:r>
            <a:r>
              <a:rPr lang="fr-CA" baseline="0" dirty="0" smtClean="0"/>
              <a:t> for the GPU part of the pipeline.</a:t>
            </a:r>
            <a:endParaRPr lang="fr-CA" dirty="0" smtClean="0"/>
          </a:p>
          <a:p>
            <a:endParaRPr lang="fr-CA" dirty="0" smtClean="0"/>
          </a:p>
          <a:p>
            <a:endParaRPr lang="fr-CA" dirty="0" smtClean="0"/>
          </a:p>
          <a:p>
            <a:r>
              <a:rPr lang="fr-CA" dirty="0" smtClean="0"/>
              <a:t>-----------------------------------------------</a:t>
            </a:r>
          </a:p>
          <a:p>
            <a:r>
              <a:rPr lang="fr-CA" dirty="0" err="1" smtClean="0"/>
              <a:t>Granularity</a:t>
            </a:r>
            <a:r>
              <a:rPr lang="fr-CA" baseline="0" dirty="0" smtClean="0"/>
              <a:t> of </a:t>
            </a:r>
            <a:r>
              <a:rPr lang="fr-CA" baseline="0" dirty="0" err="1" smtClean="0"/>
              <a:t>objects</a:t>
            </a:r>
            <a:r>
              <a:rPr lang="fr-CA" baseline="0" dirty="0" smtClean="0"/>
              <a:t> in the </a:t>
            </a:r>
            <a:r>
              <a:rPr lang="fr-CA" baseline="0" dirty="0" err="1" smtClean="0"/>
              <a:t>quadtree</a:t>
            </a:r>
            <a:r>
              <a:rPr lang="fr-CA" baseline="0" dirty="0" smtClean="0"/>
              <a:t> varies </a:t>
            </a:r>
            <a:r>
              <a:rPr lang="fr-CA" baseline="0" dirty="0" err="1" smtClean="0"/>
              <a:t>based</a:t>
            </a:r>
            <a:r>
              <a:rPr lang="fr-CA" baseline="0" dirty="0" smtClean="0"/>
              <a:t> on data.</a:t>
            </a:r>
          </a:p>
          <a:p>
            <a:r>
              <a:rPr lang="fr-CA" baseline="0" dirty="0" smtClean="0"/>
              <a:t> * </a:t>
            </a:r>
            <a:r>
              <a:rPr lang="fr-CA" baseline="0" dirty="0" err="1" smtClean="0"/>
              <a:t>Houses</a:t>
            </a:r>
            <a:endParaRPr lang="fr-CA" baseline="0" dirty="0" smtClean="0"/>
          </a:p>
          <a:p>
            <a:r>
              <a:rPr lang="fr-CA" baseline="0" dirty="0" smtClean="0"/>
              <a:t> * Large </a:t>
            </a:r>
            <a:r>
              <a:rPr lang="fr-CA" baseline="0" dirty="0" err="1" smtClean="0"/>
              <a:t>meshes</a:t>
            </a:r>
            <a:endParaRPr lang="fr-CA" baseline="0" dirty="0" smtClean="0"/>
          </a:p>
          <a:p>
            <a:r>
              <a:rPr lang="fr-CA" baseline="0" dirty="0" smtClean="0"/>
              <a:t> * </a:t>
            </a:r>
            <a:r>
              <a:rPr lang="fr-CA" baseline="0" dirty="0" err="1" smtClean="0"/>
              <a:t>some</a:t>
            </a:r>
            <a:r>
              <a:rPr lang="fr-CA" baseline="0" dirty="0" smtClean="0"/>
              <a:t> </a:t>
            </a:r>
            <a:r>
              <a:rPr lang="fr-CA" baseline="0" dirty="0" err="1" smtClean="0"/>
              <a:t>individual</a:t>
            </a:r>
            <a:r>
              <a:rPr lang="fr-CA" baseline="0" dirty="0" smtClean="0"/>
              <a:t> </a:t>
            </a:r>
            <a:r>
              <a:rPr lang="fr-CA" baseline="0" dirty="0" err="1" smtClean="0"/>
              <a:t>meshes</a:t>
            </a:r>
            <a:endParaRPr lang="fr-CA" baseline="0" dirty="0" smtClean="0"/>
          </a:p>
          <a:p>
            <a:r>
              <a:rPr lang="fr-CA" baseline="0" dirty="0" smtClean="0"/>
              <a:t> * </a:t>
            </a:r>
            <a:r>
              <a:rPr lang="fr-CA" baseline="0" dirty="0" err="1" smtClean="0"/>
              <a:t>small</a:t>
            </a:r>
            <a:r>
              <a:rPr lang="fr-CA" baseline="0" dirty="0" smtClean="0"/>
              <a:t> </a:t>
            </a:r>
            <a:r>
              <a:rPr lang="fr-CA" baseline="0" dirty="0" err="1" smtClean="0"/>
              <a:t>dynamic</a:t>
            </a:r>
            <a:r>
              <a:rPr lang="fr-CA" baseline="0" dirty="0" smtClean="0"/>
              <a:t> </a:t>
            </a:r>
            <a:r>
              <a:rPr lang="fr-CA" baseline="0" dirty="0" err="1" smtClean="0"/>
              <a:t>meshes</a:t>
            </a:r>
            <a:r>
              <a:rPr lang="fr-CA" baseline="0" dirty="0" smtClean="0"/>
              <a:t> </a:t>
            </a:r>
            <a:r>
              <a:rPr lang="fr-CA" baseline="0" dirty="0" err="1" smtClean="0"/>
              <a:t>like</a:t>
            </a:r>
            <a:r>
              <a:rPr lang="fr-CA" baseline="0" dirty="0" smtClean="0"/>
              <a:t> </a:t>
            </a:r>
            <a:r>
              <a:rPr lang="fr-CA" baseline="0" dirty="0" err="1" smtClean="0"/>
              <a:t>characters</a:t>
            </a:r>
            <a:endParaRPr lang="fr-CA"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endParaRPr lang="fr-CA" dirty="0" smtClean="0"/>
          </a:p>
          <a:p>
            <a:pPr marL="0" marR="0" indent="0" algn="l" defTabSz="457200" rtl="0" eaLnBrk="0" fontAlgn="base" latinLnBrk="0" hangingPunct="0">
              <a:lnSpc>
                <a:spcPct val="100000"/>
              </a:lnSpc>
              <a:spcBef>
                <a:spcPct val="30000"/>
              </a:spcBef>
              <a:spcAft>
                <a:spcPct val="0"/>
              </a:spcAft>
              <a:buClrTx/>
              <a:buSzTx/>
              <a:buFontTx/>
              <a:buNone/>
              <a:tabLst/>
              <a:defRPr/>
            </a:pPr>
            <a:endParaRPr lang="fr-CA"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fr-CA" dirty="0" err="1" smtClean="0"/>
              <a:t>We</a:t>
            </a:r>
            <a:r>
              <a:rPr lang="fr-CA" dirty="0" smtClean="0"/>
              <a:t> update the </a:t>
            </a:r>
            <a:r>
              <a:rPr lang="fr-CA" dirty="0" err="1" smtClean="0"/>
              <a:t>instancable</a:t>
            </a:r>
            <a:r>
              <a:rPr lang="fr-CA" dirty="0" smtClean="0"/>
              <a:t> data in the ring buffer (or </a:t>
            </a:r>
            <a:r>
              <a:rPr lang="fr-CA" dirty="0" err="1" smtClean="0"/>
              <a:t>another</a:t>
            </a:r>
            <a:r>
              <a:rPr lang="fr-CA" dirty="0" smtClean="0"/>
              <a:t> section of </a:t>
            </a:r>
            <a:r>
              <a:rPr lang="fr-CA" dirty="0" err="1" smtClean="0"/>
              <a:t>that</a:t>
            </a:r>
            <a:r>
              <a:rPr lang="fr-CA" dirty="0" smtClean="0"/>
              <a:t> buffer for </a:t>
            </a:r>
            <a:r>
              <a:rPr lang="fr-CA" dirty="0" err="1" smtClean="0"/>
              <a:t>static</a:t>
            </a:r>
            <a:r>
              <a:rPr lang="fr-CA" dirty="0" smtClean="0"/>
              <a:t> </a:t>
            </a:r>
            <a:r>
              <a:rPr lang="fr-CA" dirty="0" err="1" smtClean="0"/>
              <a:t>objects</a:t>
            </a:r>
            <a:r>
              <a:rPr lang="fr-CA" dirty="0" smtClean="0"/>
              <a:t>) and </a:t>
            </a:r>
            <a:r>
              <a:rPr lang="fr-CA" dirty="0" err="1" smtClean="0"/>
              <a:t>then</a:t>
            </a:r>
            <a:r>
              <a:rPr lang="fr-CA" dirty="0" smtClean="0"/>
              <a:t> </a:t>
            </a:r>
            <a:r>
              <a:rPr lang="fr-CA" dirty="0" err="1" smtClean="0"/>
              <a:t>build</a:t>
            </a:r>
            <a:r>
              <a:rPr lang="fr-CA" dirty="0" smtClean="0"/>
              <a:t> a </a:t>
            </a:r>
            <a:r>
              <a:rPr lang="fr-CA" dirty="0" err="1" smtClean="0"/>
              <a:t>list</a:t>
            </a:r>
            <a:r>
              <a:rPr lang="fr-CA" dirty="0" smtClean="0"/>
              <a:t> of 8 offsets per instance.</a:t>
            </a:r>
            <a:r>
              <a:rPr lang="fr-CA" baseline="0" dirty="0" smtClean="0"/>
              <a:t> </a:t>
            </a:r>
            <a:r>
              <a:rPr lang="fr-CA" baseline="0" dirty="0" err="1" smtClean="0"/>
              <a:t>These</a:t>
            </a:r>
            <a:r>
              <a:rPr lang="fr-CA" baseline="0" dirty="0" smtClean="0"/>
              <a:t> 8 offsets </a:t>
            </a:r>
            <a:r>
              <a:rPr lang="fr-CA" baseline="0" dirty="0" err="1" smtClean="0"/>
              <a:t>contain</a:t>
            </a:r>
            <a:r>
              <a:rPr lang="fr-CA" baseline="0" dirty="0" smtClean="0"/>
              <a:t> all the pointers to the </a:t>
            </a:r>
            <a:r>
              <a:rPr lang="fr-CA" baseline="0" dirty="0" err="1" smtClean="0"/>
              <a:t>different</a:t>
            </a:r>
            <a:r>
              <a:rPr lang="fr-CA" baseline="0" dirty="0" smtClean="0"/>
              <a:t> data </a:t>
            </a:r>
            <a:r>
              <a:rPr lang="fr-CA" baseline="0" dirty="0" err="1" smtClean="0"/>
              <a:t>necessary</a:t>
            </a:r>
            <a:r>
              <a:rPr lang="fr-CA" baseline="0" dirty="0" smtClean="0"/>
              <a:t> to </a:t>
            </a:r>
            <a:r>
              <a:rPr lang="fr-CA" baseline="0" dirty="0" err="1" smtClean="0"/>
              <a:t>render</a:t>
            </a:r>
            <a:r>
              <a:rPr lang="fr-CA" baseline="0" dirty="0" smtClean="0"/>
              <a:t> the instance. </a:t>
            </a:r>
            <a:r>
              <a:rPr lang="fr-CA" baseline="0" dirty="0" err="1" smtClean="0"/>
              <a:t>Like</a:t>
            </a:r>
            <a:r>
              <a:rPr lang="fr-CA" baseline="0" dirty="0" smtClean="0"/>
              <a:t> vertex buffer location, </a:t>
            </a:r>
            <a:r>
              <a:rPr lang="fr-CA" baseline="0" dirty="0" err="1" smtClean="0"/>
              <a:t>extents</a:t>
            </a:r>
            <a:r>
              <a:rPr lang="fr-CA" baseline="0" dirty="0" smtClean="0"/>
              <a:t>, </a:t>
            </a:r>
            <a:r>
              <a:rPr lang="fr-CA" baseline="0" dirty="0" err="1" smtClean="0"/>
              <a:t>transform</a:t>
            </a:r>
            <a:r>
              <a:rPr lang="fr-CA" baseline="0" dirty="0" smtClean="0"/>
              <a:t> etc.</a:t>
            </a:r>
          </a:p>
          <a:p>
            <a:pPr marL="0" marR="0" indent="0" algn="l" defTabSz="457200" rtl="0" eaLnBrk="0" fontAlgn="base" latinLnBrk="0" hangingPunct="0">
              <a:lnSpc>
                <a:spcPct val="100000"/>
              </a:lnSpc>
              <a:spcBef>
                <a:spcPct val="30000"/>
              </a:spcBef>
              <a:spcAft>
                <a:spcPct val="0"/>
              </a:spcAft>
              <a:buClrTx/>
              <a:buSzTx/>
              <a:buFontTx/>
              <a:buNone/>
              <a:tabLst/>
              <a:defRPr/>
            </a:pPr>
            <a:endParaRPr lang="fr-CA" baseline="0" dirty="0" smtClean="0"/>
          </a:p>
          <a:p>
            <a:r>
              <a:rPr lang="fr-CA" dirty="0" err="1" smtClean="0"/>
              <a:t>Drawcalls</a:t>
            </a:r>
            <a:r>
              <a:rPr lang="fr-CA" baseline="0" dirty="0" smtClean="0"/>
              <a:t> are </a:t>
            </a:r>
            <a:r>
              <a:rPr lang="fr-CA" baseline="0" dirty="0" err="1" smtClean="0"/>
              <a:t>sorted</a:t>
            </a:r>
            <a:r>
              <a:rPr lang="fr-CA" baseline="0" dirty="0" smtClean="0"/>
              <a:t> by distance </a:t>
            </a:r>
            <a:r>
              <a:rPr lang="fr-CA" baseline="0" dirty="0" err="1" smtClean="0"/>
              <a:t>before</a:t>
            </a:r>
            <a:r>
              <a:rPr lang="fr-CA" baseline="0" dirty="0" smtClean="0"/>
              <a:t> </a:t>
            </a:r>
            <a:r>
              <a:rPr lang="fr-CA" baseline="0" dirty="0" err="1" smtClean="0"/>
              <a:t>merging</a:t>
            </a:r>
            <a:r>
              <a:rPr lang="fr-CA" baseline="0" dirty="0" smtClean="0"/>
              <a:t>. </a:t>
            </a:r>
            <a:r>
              <a:rPr lang="fr-CA" baseline="0" dirty="0" err="1" smtClean="0"/>
              <a:t>Obviously</a:t>
            </a:r>
            <a:r>
              <a:rPr lang="fr-CA" baseline="0" dirty="0" smtClean="0"/>
              <a:t> </a:t>
            </a:r>
            <a:r>
              <a:rPr lang="fr-CA" baseline="0" dirty="0" err="1" smtClean="0"/>
              <a:t>sorting</a:t>
            </a:r>
            <a:r>
              <a:rPr lang="fr-CA" baseline="0" dirty="0" smtClean="0"/>
              <a:t> by </a:t>
            </a:r>
            <a:r>
              <a:rPr lang="fr-CA" baseline="0" dirty="0" err="1" smtClean="0"/>
              <a:t>bounds</a:t>
            </a:r>
            <a:r>
              <a:rPr lang="fr-CA" baseline="0" dirty="0" smtClean="0"/>
              <a:t> </a:t>
            </a:r>
            <a:r>
              <a:rPr lang="fr-CA" baseline="0" dirty="0" err="1" smtClean="0"/>
              <a:t>does</a:t>
            </a:r>
            <a:r>
              <a:rPr lang="fr-CA" baseline="0" dirty="0" smtClean="0"/>
              <a:t> not </a:t>
            </a:r>
            <a:r>
              <a:rPr lang="fr-CA" baseline="0" dirty="0" err="1" smtClean="0"/>
              <a:t>give</a:t>
            </a:r>
            <a:r>
              <a:rPr lang="fr-CA" baseline="0" dirty="0" smtClean="0"/>
              <a:t> </a:t>
            </a:r>
            <a:r>
              <a:rPr lang="fr-CA" baseline="0" dirty="0" err="1" smtClean="0"/>
              <a:t>perfect</a:t>
            </a:r>
            <a:r>
              <a:rPr lang="fr-CA" baseline="0" dirty="0" smtClean="0"/>
              <a:t> </a:t>
            </a:r>
            <a:r>
              <a:rPr lang="fr-CA" baseline="0" dirty="0" err="1" smtClean="0"/>
              <a:t>depth</a:t>
            </a:r>
            <a:r>
              <a:rPr lang="fr-CA" baseline="0" dirty="0" smtClean="0"/>
              <a:t> </a:t>
            </a:r>
            <a:r>
              <a:rPr lang="fr-CA" baseline="0" dirty="0" err="1" smtClean="0"/>
              <a:t>sorting</a:t>
            </a:r>
            <a:r>
              <a:rPr lang="fr-CA" baseline="0" dirty="0" smtClean="0"/>
              <a:t>, but </a:t>
            </a:r>
            <a:r>
              <a:rPr lang="fr-CA" baseline="0" dirty="0" err="1" smtClean="0"/>
              <a:t>much</a:t>
            </a:r>
            <a:r>
              <a:rPr lang="fr-CA" baseline="0" dirty="0" smtClean="0"/>
              <a:t> </a:t>
            </a:r>
            <a:r>
              <a:rPr lang="fr-CA" baseline="0" dirty="0" err="1" smtClean="0"/>
              <a:t>better</a:t>
            </a:r>
            <a:r>
              <a:rPr lang="fr-CA" baseline="0" dirty="0" smtClean="0"/>
              <a:t> </a:t>
            </a:r>
            <a:r>
              <a:rPr lang="fr-CA" baseline="0" dirty="0" err="1" smtClean="0"/>
              <a:t>than</a:t>
            </a:r>
            <a:r>
              <a:rPr lang="fr-CA" baseline="0" dirty="0" smtClean="0"/>
              <a:t> </a:t>
            </a:r>
            <a:r>
              <a:rPr lang="fr-CA" baseline="0" dirty="0" err="1" smtClean="0"/>
              <a:t>after</a:t>
            </a:r>
            <a:r>
              <a:rPr lang="fr-CA" baseline="0" dirty="0" smtClean="0"/>
              <a:t> </a:t>
            </a:r>
            <a:r>
              <a:rPr lang="fr-CA" baseline="0" dirty="0" err="1" smtClean="0"/>
              <a:t>merging</a:t>
            </a:r>
            <a:r>
              <a:rPr lang="fr-CA" baseline="0" dirty="0" smtClean="0"/>
              <a:t>.</a:t>
            </a:r>
          </a:p>
          <a:p>
            <a:r>
              <a:rPr lang="fr-CA" baseline="0" dirty="0" smtClean="0"/>
              <a:t>The </a:t>
            </a:r>
            <a:r>
              <a:rPr lang="fr-CA" baseline="0" dirty="0" err="1" smtClean="0"/>
              <a:t>order</a:t>
            </a:r>
            <a:r>
              <a:rPr lang="fr-CA" baseline="0" dirty="0" smtClean="0"/>
              <a:t> of instances </a:t>
            </a:r>
            <a:r>
              <a:rPr lang="fr-CA" baseline="0" dirty="0" err="1" smtClean="0"/>
              <a:t>within</a:t>
            </a:r>
            <a:r>
              <a:rPr lang="fr-CA" baseline="0" dirty="0" smtClean="0"/>
              <a:t> one </a:t>
            </a:r>
            <a:r>
              <a:rPr lang="fr-CA" baseline="0" dirty="0" err="1" smtClean="0"/>
              <a:t>drawcall</a:t>
            </a:r>
            <a:r>
              <a:rPr lang="fr-CA" baseline="0" dirty="0" smtClean="0"/>
              <a:t> </a:t>
            </a:r>
            <a:r>
              <a:rPr lang="fr-CA" baseline="0" dirty="0" err="1" smtClean="0"/>
              <a:t>retains</a:t>
            </a:r>
            <a:r>
              <a:rPr lang="fr-CA" baseline="0" dirty="0" smtClean="0"/>
              <a:t> the original </a:t>
            </a:r>
            <a:r>
              <a:rPr lang="fr-CA" baseline="0" dirty="0" err="1" smtClean="0"/>
              <a:t>drawcall</a:t>
            </a:r>
            <a:r>
              <a:rPr lang="fr-CA" baseline="0" dirty="0" smtClean="0"/>
              <a:t> </a:t>
            </a:r>
            <a:r>
              <a:rPr lang="fr-CA" baseline="0" dirty="0" err="1" smtClean="0"/>
              <a:t>order</a:t>
            </a:r>
            <a:r>
              <a:rPr lang="fr-CA" baseline="0" dirty="0" smtClean="0"/>
              <a:t> </a:t>
            </a:r>
            <a:r>
              <a:rPr lang="fr-CA" baseline="0" dirty="0" err="1" smtClean="0"/>
              <a:t>so</a:t>
            </a:r>
            <a:r>
              <a:rPr lang="fr-CA" baseline="0" dirty="0" smtClean="0"/>
              <a:t> </a:t>
            </a:r>
            <a:r>
              <a:rPr lang="fr-CA" baseline="0" dirty="0" err="1" smtClean="0"/>
              <a:t>that</a:t>
            </a:r>
            <a:r>
              <a:rPr lang="fr-CA" baseline="0" dirty="0" smtClean="0"/>
              <a:t> as </a:t>
            </a:r>
            <a:r>
              <a:rPr lang="fr-CA" baseline="0" dirty="0" err="1" smtClean="0"/>
              <a:t>we</a:t>
            </a:r>
            <a:r>
              <a:rPr lang="fr-CA" baseline="0" dirty="0" smtClean="0"/>
              <a:t> batch more </a:t>
            </a:r>
            <a:r>
              <a:rPr lang="fr-CA" baseline="0" dirty="0" err="1" smtClean="0"/>
              <a:t>we</a:t>
            </a:r>
            <a:r>
              <a:rPr lang="fr-CA" baseline="0" dirty="0" smtClean="0"/>
              <a:t> </a:t>
            </a:r>
            <a:r>
              <a:rPr lang="fr-CA" baseline="0" dirty="0" err="1" smtClean="0"/>
              <a:t>will</a:t>
            </a:r>
            <a:r>
              <a:rPr lang="fr-CA" baseline="0" dirty="0" smtClean="0"/>
              <a:t> </a:t>
            </a:r>
            <a:r>
              <a:rPr lang="fr-CA" baseline="0" dirty="0" err="1" smtClean="0"/>
              <a:t>again</a:t>
            </a:r>
            <a:r>
              <a:rPr lang="fr-CA" baseline="0" dirty="0" smtClean="0"/>
              <a:t> </a:t>
            </a:r>
            <a:r>
              <a:rPr lang="fr-CA" baseline="0" dirty="0" err="1" smtClean="0"/>
              <a:t>approach</a:t>
            </a:r>
            <a:r>
              <a:rPr lang="fr-CA" baseline="0" dirty="0" smtClean="0"/>
              <a:t> the original front-to-back </a:t>
            </a:r>
            <a:r>
              <a:rPr lang="fr-CA" baseline="0" dirty="0" err="1" smtClean="0"/>
              <a:t>order</a:t>
            </a:r>
            <a:r>
              <a:rPr lang="fr-CA" baseline="0" dirty="0" smtClean="0"/>
              <a:t>.</a:t>
            </a:r>
            <a:endParaRPr lang="fr-CA" dirty="0" smtClean="0"/>
          </a:p>
          <a:p>
            <a:pPr marL="0" marR="0" indent="0" algn="l" defTabSz="457200" rtl="0" eaLnBrk="0" fontAlgn="base" latinLnBrk="0" hangingPunct="0">
              <a:lnSpc>
                <a:spcPct val="100000"/>
              </a:lnSpc>
              <a:spcBef>
                <a:spcPct val="30000"/>
              </a:spcBef>
              <a:spcAft>
                <a:spcPct val="0"/>
              </a:spcAft>
              <a:buClrTx/>
              <a:buSzTx/>
              <a:buFontTx/>
              <a:buNone/>
              <a:tabLst/>
              <a:defRPr/>
            </a:pPr>
            <a:endParaRPr lang="fr-CA"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fr-CA" dirty="0" smtClean="0"/>
              <a:t>Due to the limitations of the </a:t>
            </a:r>
            <a:r>
              <a:rPr lang="fr-CA" dirty="0" err="1" smtClean="0"/>
              <a:t>legacy</a:t>
            </a:r>
            <a:r>
              <a:rPr lang="fr-CA" dirty="0" smtClean="0"/>
              <a:t> </a:t>
            </a:r>
            <a:r>
              <a:rPr lang="fr-CA" dirty="0" err="1" smtClean="0"/>
              <a:t>tech</a:t>
            </a:r>
            <a:r>
              <a:rPr lang="fr-CA" dirty="0" smtClean="0"/>
              <a:t> </a:t>
            </a:r>
            <a:r>
              <a:rPr lang="fr-CA" dirty="0" err="1" smtClean="0"/>
              <a:t>we</a:t>
            </a:r>
            <a:r>
              <a:rPr lang="fr-CA" dirty="0" smtClean="0"/>
              <a:t> </a:t>
            </a:r>
            <a:r>
              <a:rPr lang="fr-CA" dirty="0" err="1" smtClean="0"/>
              <a:t>ended</a:t>
            </a:r>
            <a:r>
              <a:rPr lang="fr-CA" dirty="0" smtClean="0"/>
              <a:t> up </a:t>
            </a:r>
            <a:r>
              <a:rPr lang="fr-CA" dirty="0" err="1" smtClean="0"/>
              <a:t>quite</a:t>
            </a:r>
            <a:r>
              <a:rPr lang="fr-CA" dirty="0" smtClean="0"/>
              <a:t> far </a:t>
            </a:r>
            <a:r>
              <a:rPr lang="fr-CA" dirty="0" err="1" smtClean="0"/>
              <a:t>from</a:t>
            </a:r>
            <a:r>
              <a:rPr lang="fr-CA" dirty="0" smtClean="0"/>
              <a:t> the </a:t>
            </a:r>
            <a:r>
              <a:rPr lang="fr-CA" dirty="0" err="1" smtClean="0"/>
              <a:t>ideal</a:t>
            </a:r>
            <a:r>
              <a:rPr lang="fr-CA" dirty="0" smtClean="0"/>
              <a:t> CPU goal « </a:t>
            </a:r>
            <a:r>
              <a:rPr lang="fr-CA" dirty="0" err="1" smtClean="0"/>
              <a:t>draw</a:t>
            </a:r>
            <a:r>
              <a:rPr lang="fr-CA" dirty="0" smtClean="0"/>
              <a:t> </a:t>
            </a:r>
            <a:r>
              <a:rPr lang="fr-CA" dirty="0" err="1" smtClean="0"/>
              <a:t>scene</a:t>
            </a:r>
            <a:r>
              <a:rPr lang="fr-CA" dirty="0" smtClean="0"/>
              <a:t> »-command. </a:t>
            </a:r>
            <a:r>
              <a:rPr lang="fr-CA" dirty="0" err="1" smtClean="0"/>
              <a:t>Instead</a:t>
            </a:r>
            <a:r>
              <a:rPr lang="fr-CA" baseline="0" dirty="0" smtClean="0"/>
              <a:t> </a:t>
            </a:r>
            <a:r>
              <a:rPr lang="fr-CA" baseline="0" dirty="0" err="1" smtClean="0"/>
              <a:t>we</a:t>
            </a:r>
            <a:r>
              <a:rPr lang="fr-CA" baseline="0" dirty="0" smtClean="0"/>
              <a:t> </a:t>
            </a:r>
            <a:r>
              <a:rPr lang="fr-CA" baseline="0" dirty="0" err="1" smtClean="0"/>
              <a:t>still</a:t>
            </a:r>
            <a:r>
              <a:rPr lang="fr-CA" baseline="0" dirty="0" smtClean="0"/>
              <a:t> </a:t>
            </a:r>
            <a:r>
              <a:rPr lang="fr-CA" baseline="0" dirty="0" err="1" smtClean="0"/>
              <a:t>need</a:t>
            </a:r>
            <a:r>
              <a:rPr lang="fr-CA" baseline="0" dirty="0" smtClean="0"/>
              <a:t> to </a:t>
            </a:r>
            <a:r>
              <a:rPr lang="fr-CA" baseline="0" dirty="0" err="1" smtClean="0"/>
              <a:t>touch</a:t>
            </a:r>
            <a:r>
              <a:rPr lang="fr-CA" baseline="0" dirty="0" smtClean="0"/>
              <a:t> </a:t>
            </a:r>
            <a:r>
              <a:rPr lang="fr-CA" baseline="0" dirty="0" err="1" smtClean="0"/>
              <a:t>even</a:t>
            </a:r>
            <a:r>
              <a:rPr lang="fr-CA" baseline="0" dirty="0" smtClean="0"/>
              <a:t> </a:t>
            </a:r>
            <a:r>
              <a:rPr lang="fr-CA" baseline="0" dirty="0" err="1" smtClean="0"/>
              <a:t>static</a:t>
            </a:r>
            <a:r>
              <a:rPr lang="fr-CA" baseline="0" dirty="0" smtClean="0"/>
              <a:t> </a:t>
            </a:r>
            <a:r>
              <a:rPr lang="fr-CA" baseline="0" dirty="0" err="1" smtClean="0"/>
              <a:t>objects</a:t>
            </a:r>
            <a:r>
              <a:rPr lang="fr-CA" baseline="0" dirty="0" smtClean="0"/>
              <a:t> on CPU and </a:t>
            </a:r>
            <a:r>
              <a:rPr lang="fr-CA" baseline="0" dirty="0" err="1" smtClean="0"/>
              <a:t>can</a:t>
            </a:r>
            <a:r>
              <a:rPr lang="fr-CA" baseline="0" dirty="0" smtClean="0"/>
              <a:t> </a:t>
            </a:r>
            <a:r>
              <a:rPr lang="fr-CA" baseline="0" dirty="0" err="1" smtClean="0"/>
              <a:t>only</a:t>
            </a:r>
            <a:r>
              <a:rPr lang="fr-CA" baseline="0" dirty="0" smtClean="0"/>
              <a:t> </a:t>
            </a:r>
            <a:r>
              <a:rPr lang="fr-CA" baseline="0" dirty="0" err="1" smtClean="0"/>
              <a:t>draw</a:t>
            </a:r>
            <a:r>
              <a:rPr lang="fr-CA" baseline="0" dirty="0" smtClean="0"/>
              <a:t> </a:t>
            </a:r>
            <a:r>
              <a:rPr lang="fr-CA" baseline="0" dirty="0" err="1" smtClean="0"/>
              <a:t>objects</a:t>
            </a:r>
            <a:r>
              <a:rPr lang="fr-CA" baseline="0" dirty="0" smtClean="0"/>
              <a:t> </a:t>
            </a:r>
            <a:r>
              <a:rPr lang="fr-CA" baseline="0" dirty="0" err="1" smtClean="0"/>
              <a:t>with</a:t>
            </a:r>
            <a:r>
              <a:rPr lang="fr-CA" baseline="0" dirty="0" smtClean="0"/>
              <a:t> the </a:t>
            </a:r>
            <a:r>
              <a:rPr lang="fr-CA" baseline="0" dirty="0" err="1" smtClean="0"/>
              <a:t>same</a:t>
            </a:r>
            <a:r>
              <a:rPr lang="fr-CA" baseline="0" dirty="0" smtClean="0"/>
              <a:t> </a:t>
            </a:r>
            <a:r>
              <a:rPr lang="fr-CA" baseline="0" dirty="0" err="1" smtClean="0"/>
              <a:t>material</a:t>
            </a:r>
            <a:r>
              <a:rPr lang="fr-CA" baseline="0" dirty="0" smtClean="0"/>
              <a:t> </a:t>
            </a:r>
            <a:r>
              <a:rPr lang="fr-CA" baseline="0" dirty="0" err="1" smtClean="0"/>
              <a:t>together</a:t>
            </a:r>
            <a:r>
              <a:rPr lang="fr-CA" baseline="0" dirty="0" smtClean="0"/>
              <a:t>.</a:t>
            </a:r>
            <a:endParaRPr lang="fr-CA" dirty="0" smtClean="0"/>
          </a:p>
          <a:p>
            <a:endParaRPr lang="fi-FI" dirty="0" smtClean="0"/>
          </a:p>
        </p:txBody>
      </p:sp>
      <p:sp>
        <p:nvSpPr>
          <p:cNvPr id="4" name="Slide Number Placeholder 3"/>
          <p:cNvSpPr>
            <a:spLocks noGrp="1"/>
          </p:cNvSpPr>
          <p:nvPr>
            <p:ph type="sldNum" sz="quarter" idx="10"/>
          </p:nvPr>
        </p:nvSpPr>
        <p:spPr/>
        <p:txBody>
          <a:bodyPr/>
          <a:lstStyle/>
          <a:p>
            <a:pPr>
              <a:defRPr/>
            </a:pPr>
            <a:fld id="{2AE30BBB-3A1E-4440-A4BE-776FC99A342D}" type="slidenum">
              <a:rPr lang="en-US" altLang="en-US" smtClean="0"/>
              <a:pPr>
                <a:defRPr/>
              </a:pPr>
              <a:t>14</a:t>
            </a:fld>
            <a:endParaRPr lang="en-US" altLang="en-US"/>
          </a:p>
        </p:txBody>
      </p:sp>
    </p:spTree>
    <p:extLst>
      <p:ext uri="{BB962C8B-B14F-4D97-AF65-F5344CB8AC3E}">
        <p14:creationId xmlns:p14="http://schemas.microsoft.com/office/powerpoint/2010/main" val="24899435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dirty="0" smtClean="0"/>
              <a:t>This stream of instances contains a</a:t>
            </a:r>
            <a:r>
              <a:rPr lang="fi-FI" baseline="0" dirty="0" smtClean="0"/>
              <a:t> list of offsets into a GPU-buffer per instance that allows the GPU to access information like transform, instance bounds etc.</a:t>
            </a:r>
          </a:p>
        </p:txBody>
      </p:sp>
      <p:sp>
        <p:nvSpPr>
          <p:cNvPr id="4" name="Slide Number Placeholder 3"/>
          <p:cNvSpPr>
            <a:spLocks noGrp="1"/>
          </p:cNvSpPr>
          <p:nvPr>
            <p:ph type="sldNum" sz="quarter" idx="10"/>
          </p:nvPr>
        </p:nvSpPr>
        <p:spPr/>
        <p:txBody>
          <a:bodyPr/>
          <a:lstStyle/>
          <a:p>
            <a:pPr>
              <a:defRPr/>
            </a:pPr>
            <a:fld id="{2AE30BBB-3A1E-4440-A4BE-776FC99A342D}" type="slidenum">
              <a:rPr lang="en-US" altLang="en-US" smtClean="0"/>
              <a:pPr>
                <a:defRPr/>
              </a:pPr>
              <a:t>15</a:t>
            </a:fld>
            <a:endParaRPr lang="en-US" altLang="en-US"/>
          </a:p>
        </p:txBody>
      </p:sp>
    </p:spTree>
    <p:extLst>
      <p:ext uri="{BB962C8B-B14F-4D97-AF65-F5344CB8AC3E}">
        <p14:creationId xmlns:p14="http://schemas.microsoft.com/office/powerpoint/2010/main" val="33202437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dirty="0" smtClean="0"/>
              <a:t>The GPU then uses this information to frustum and occlusion cull the instance</a:t>
            </a:r>
            <a:r>
              <a:rPr lang="fi-FI" baseline="0" dirty="0" smtClean="0"/>
              <a:t> stream. For all instances that pass culling a list of cluster chunks is emitted. </a:t>
            </a:r>
            <a:endParaRPr lang="fi-FI" dirty="0" smtClean="0"/>
          </a:p>
        </p:txBody>
      </p:sp>
      <p:sp>
        <p:nvSpPr>
          <p:cNvPr id="4" name="Slide Number Placeholder 3"/>
          <p:cNvSpPr>
            <a:spLocks noGrp="1"/>
          </p:cNvSpPr>
          <p:nvPr>
            <p:ph type="sldNum" sz="quarter" idx="10"/>
          </p:nvPr>
        </p:nvSpPr>
        <p:spPr/>
        <p:txBody>
          <a:bodyPr/>
          <a:lstStyle/>
          <a:p>
            <a:pPr>
              <a:defRPr/>
            </a:pPr>
            <a:fld id="{2AE30BBB-3A1E-4440-A4BE-776FC99A342D}" type="slidenum">
              <a:rPr lang="en-US" altLang="en-US" smtClean="0"/>
              <a:pPr>
                <a:defRPr/>
              </a:pPr>
              <a:t>16</a:t>
            </a:fld>
            <a:endParaRPr lang="en-US" altLang="en-US"/>
          </a:p>
        </p:txBody>
      </p:sp>
    </p:spTree>
    <p:extLst>
      <p:ext uri="{BB962C8B-B14F-4D97-AF65-F5344CB8AC3E}">
        <p14:creationId xmlns:p14="http://schemas.microsoft.com/office/powerpoint/2010/main" val="34766780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dirty="0" smtClean="0"/>
              <a:t>We use the intermediate step of cluster chunk expansion (instead of direct cluster expansion) because the number of clusters per mesh varies dramatically</a:t>
            </a:r>
            <a:r>
              <a:rPr lang="fi-FI" baseline="0" dirty="0" smtClean="0"/>
              <a:t> (1-1000). Immediate cluster export would often be very unbalanced between GPU threads within a wavefront. Each cluster chunk instead exports a maximum of 64 clusters.</a:t>
            </a:r>
            <a:endParaRPr lang="fi-FI" dirty="0" smtClean="0"/>
          </a:p>
        </p:txBody>
      </p:sp>
      <p:sp>
        <p:nvSpPr>
          <p:cNvPr id="4" name="Slide Number Placeholder 3"/>
          <p:cNvSpPr>
            <a:spLocks noGrp="1"/>
          </p:cNvSpPr>
          <p:nvPr>
            <p:ph type="sldNum" sz="quarter" idx="10"/>
          </p:nvPr>
        </p:nvSpPr>
        <p:spPr/>
        <p:txBody>
          <a:bodyPr/>
          <a:lstStyle/>
          <a:p>
            <a:pPr>
              <a:defRPr/>
            </a:pPr>
            <a:fld id="{2AE30BBB-3A1E-4440-A4BE-776FC99A342D}" type="slidenum">
              <a:rPr lang="en-US" altLang="en-US" smtClean="0"/>
              <a:pPr>
                <a:defRPr/>
              </a:pPr>
              <a:t>17</a:t>
            </a:fld>
            <a:endParaRPr lang="en-US" altLang="en-US"/>
          </a:p>
        </p:txBody>
      </p:sp>
    </p:spTree>
    <p:extLst>
      <p:ext uri="{BB962C8B-B14F-4D97-AF65-F5344CB8AC3E}">
        <p14:creationId xmlns:p14="http://schemas.microsoft.com/office/powerpoint/2010/main" val="16667586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dirty="0" smtClean="0"/>
              <a:t>The cluster culling step then uses the</a:t>
            </a:r>
            <a:r>
              <a:rPr lang="fi-FI" baseline="0" dirty="0" smtClean="0"/>
              <a:t> instance transform and each individual cluster’s bounds to cull the clusters against the frustum and occlusion. For each cluster we also fetch a view dependent triangle mask for pre-baked triangle backface culling. Clusters that pass culling, export an index compaction job that consist of the triangle mask and the index read and write offsets. These offsets are determined using atomic operations on the associated instance drawcall primtive count.</a:t>
            </a:r>
            <a:endParaRPr lang="fi-FI" dirty="0" smtClean="0"/>
          </a:p>
        </p:txBody>
      </p:sp>
      <p:sp>
        <p:nvSpPr>
          <p:cNvPr id="4" name="Slide Number Placeholder 3"/>
          <p:cNvSpPr>
            <a:spLocks noGrp="1"/>
          </p:cNvSpPr>
          <p:nvPr>
            <p:ph type="sldNum" sz="quarter" idx="10"/>
          </p:nvPr>
        </p:nvSpPr>
        <p:spPr/>
        <p:txBody>
          <a:bodyPr/>
          <a:lstStyle/>
          <a:p>
            <a:pPr>
              <a:defRPr/>
            </a:pPr>
            <a:fld id="{2AE30BBB-3A1E-4440-A4BE-776FC99A342D}" type="slidenum">
              <a:rPr lang="en-US" altLang="en-US" smtClean="0"/>
              <a:pPr>
                <a:defRPr/>
              </a:pPr>
              <a:t>18</a:t>
            </a:fld>
            <a:endParaRPr lang="en-US" altLang="en-US"/>
          </a:p>
        </p:txBody>
      </p:sp>
    </p:spTree>
    <p:extLst>
      <p:ext uri="{BB962C8B-B14F-4D97-AF65-F5344CB8AC3E}">
        <p14:creationId xmlns:p14="http://schemas.microsoft.com/office/powerpoint/2010/main" val="20792926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dirty="0" smtClean="0"/>
              <a:t>Index compaction for</a:t>
            </a:r>
            <a:r>
              <a:rPr lang="fi-FI" baseline="0" dirty="0" smtClean="0"/>
              <a:t> all unculled clusters then happens into a dynamic index buffer.</a:t>
            </a:r>
            <a:endParaRPr lang="fi-FI" dirty="0" smtClean="0"/>
          </a:p>
          <a:p>
            <a:r>
              <a:rPr lang="fi-FI" dirty="0" smtClean="0"/>
              <a:t>Space</a:t>
            </a:r>
            <a:r>
              <a:rPr lang="fi-FI" baseline="0" dirty="0" smtClean="0"/>
              <a:t> in this compacted index buffer is allocated on CPU, so the full (unculled) amount of indices must be allocated for each mesh instance.</a:t>
            </a:r>
          </a:p>
          <a:p>
            <a:r>
              <a:rPr lang="fi-FI" baseline="0" dirty="0" smtClean="0"/>
              <a:t>As the compacted index buffer is quite small (8mb) this means that one renderpass cannot fit completely into the buffer. Large passes are split up, so that index buffer compaction and multi-draw rendering can be interleaved.</a:t>
            </a:r>
            <a:endParaRPr lang="fi-FI" dirty="0" smtClean="0"/>
          </a:p>
        </p:txBody>
      </p:sp>
      <p:sp>
        <p:nvSpPr>
          <p:cNvPr id="4" name="Slide Number Placeholder 3"/>
          <p:cNvSpPr>
            <a:spLocks noGrp="1"/>
          </p:cNvSpPr>
          <p:nvPr>
            <p:ph type="sldNum" sz="quarter" idx="10"/>
          </p:nvPr>
        </p:nvSpPr>
        <p:spPr/>
        <p:txBody>
          <a:bodyPr/>
          <a:lstStyle/>
          <a:p>
            <a:pPr>
              <a:defRPr/>
            </a:pPr>
            <a:fld id="{2AE30BBB-3A1E-4440-A4BE-776FC99A342D}" type="slidenum">
              <a:rPr lang="en-US" altLang="en-US" smtClean="0"/>
              <a:pPr>
                <a:defRPr/>
              </a:pPr>
              <a:t>19</a:t>
            </a:fld>
            <a:endParaRPr lang="en-US" altLang="en-US"/>
          </a:p>
        </p:txBody>
      </p:sp>
    </p:spTree>
    <p:extLst>
      <p:ext uri="{BB962C8B-B14F-4D97-AF65-F5344CB8AC3E}">
        <p14:creationId xmlns:p14="http://schemas.microsoft.com/office/powerpoint/2010/main" val="14301671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altLang="fi-FI" sz="2800" dirty="0" smtClean="0">
                <a:ea typeface="ＭＳ Ｐゴシック" pitchFamily="8" charset="-128"/>
              </a:rPr>
              <a:t>At this point index compaction removes triangles culled by</a:t>
            </a:r>
            <a:r>
              <a:rPr lang="en-US" altLang="fi-FI" sz="2800" baseline="0" dirty="0" smtClean="0">
                <a:ea typeface="ＭＳ Ｐゴシック" pitchFamily="8" charset="-128"/>
              </a:rPr>
              <a:t> per cluster culling and triangle </a:t>
            </a:r>
            <a:r>
              <a:rPr lang="en-US" altLang="fi-FI" sz="2800" baseline="0" dirty="0" err="1" smtClean="0">
                <a:ea typeface="ＭＳ Ｐゴシック" pitchFamily="8" charset="-128"/>
              </a:rPr>
              <a:t>backface</a:t>
            </a:r>
            <a:r>
              <a:rPr lang="en-US" altLang="fi-FI" sz="2800" baseline="0" dirty="0" smtClean="0">
                <a:ea typeface="ＭＳ Ｐゴシック" pitchFamily="8" charset="-128"/>
              </a:rPr>
              <a:t> culling. Within each index compaction compute job one </a:t>
            </a:r>
            <a:r>
              <a:rPr lang="en-US" altLang="fi-FI" sz="2800" baseline="0" dirty="0" err="1" smtClean="0">
                <a:ea typeface="ＭＳ Ｐゴシック" pitchFamily="8" charset="-128"/>
              </a:rPr>
              <a:t>wavefront</a:t>
            </a:r>
            <a:r>
              <a:rPr lang="en-US" altLang="fi-FI" sz="2800" baseline="0" dirty="0" smtClean="0">
                <a:ea typeface="ＭＳ Ｐゴシック" pitchFamily="8" charset="-128"/>
              </a:rPr>
              <a:t> handles one cluster and each thread handles one triangle completely independent of the other threads and </a:t>
            </a:r>
            <a:r>
              <a:rPr lang="en-US" altLang="fi-FI" sz="2800" baseline="0" dirty="0" err="1" smtClean="0">
                <a:ea typeface="ＭＳ Ｐゴシック" pitchFamily="8" charset="-128"/>
              </a:rPr>
              <a:t>wavefronts</a:t>
            </a:r>
            <a:r>
              <a:rPr lang="en-US" altLang="fi-FI" sz="2800" baseline="0" dirty="0" smtClean="0">
                <a:ea typeface="ＭＳ Ｐゴシック" pitchFamily="8" charset="-128"/>
              </a:rPr>
              <a:t>. Based on the triangle mask and input-/output offsets emitted by the cluster culling step each thread calculates the output write position into the dynamic index buffer independently and copies 3 triangle indices. This step takes 5-10% of geometry rendering.</a:t>
            </a:r>
          </a:p>
          <a:p>
            <a:endParaRPr lang="en-US" altLang="fi-FI" sz="2800" baseline="0" dirty="0" smtClean="0">
              <a:ea typeface="ＭＳ Ｐゴシック" pitchFamily="8" charset="-128"/>
            </a:endParaRPr>
          </a:p>
          <a:p>
            <a:endParaRPr lang="en-US" altLang="fi-FI" sz="2800" dirty="0" smtClean="0">
              <a:ea typeface="ＭＳ Ｐゴシック" pitchFamily="8" charset="-128"/>
            </a:endParaRPr>
          </a:p>
          <a:p>
            <a:endParaRPr lang="fi-FI" sz="2800" dirty="0" smtClean="0"/>
          </a:p>
        </p:txBody>
      </p:sp>
      <p:sp>
        <p:nvSpPr>
          <p:cNvPr id="4" name="Slide Number Placeholder 3"/>
          <p:cNvSpPr>
            <a:spLocks noGrp="1"/>
          </p:cNvSpPr>
          <p:nvPr>
            <p:ph type="sldNum" sz="quarter" idx="10"/>
          </p:nvPr>
        </p:nvSpPr>
        <p:spPr/>
        <p:txBody>
          <a:bodyPr/>
          <a:lstStyle/>
          <a:p>
            <a:pPr>
              <a:defRPr/>
            </a:pPr>
            <a:fld id="{2AE30BBB-3A1E-4440-A4BE-776FC99A342D}" type="slidenum">
              <a:rPr lang="en-US" altLang="en-US" smtClean="0"/>
              <a:pPr>
                <a:defRPr/>
              </a:pPr>
              <a:t>20</a:t>
            </a:fld>
            <a:endParaRPr lang="en-US" altLang="en-US"/>
          </a:p>
        </p:txBody>
      </p:sp>
    </p:spTree>
    <p:extLst>
      <p:ext uri="{BB962C8B-B14F-4D97-AF65-F5344CB8AC3E}">
        <p14:creationId xmlns:p14="http://schemas.microsoft.com/office/powerpoint/2010/main" val="2916845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CA" baseline="0" dirty="0" smtClean="0"/>
              <a:t>I will start with the motivation and history for both </a:t>
            </a:r>
            <a:r>
              <a:rPr lang="en-CA" baseline="0" dirty="0" err="1" smtClean="0"/>
              <a:t>RedLynx</a:t>
            </a:r>
            <a:r>
              <a:rPr lang="en-CA" baseline="0" dirty="0" smtClean="0"/>
              <a:t> and </a:t>
            </a:r>
            <a:r>
              <a:rPr lang="en-CA" baseline="0" dirty="0" err="1" smtClean="0"/>
              <a:t>Ubisoft</a:t>
            </a:r>
            <a:r>
              <a:rPr lang="en-CA" baseline="0" dirty="0" smtClean="0"/>
              <a:t> Montreal to develop this kind of GPU-driven rendering pipeline, then do a brief introduction to the mesh cluster rendering that is used in both pipelines. After that I will give a detailed overview of the rendering pipeline on ACU and finish with an overview of occlusion depth generation techniques used and some results.</a:t>
            </a:r>
            <a:endParaRPr lang="fr-FR" dirty="0" smtClean="0"/>
          </a:p>
          <a:p>
            <a:endParaRPr lang="fr-FR" dirty="0"/>
          </a:p>
        </p:txBody>
      </p:sp>
      <p:sp>
        <p:nvSpPr>
          <p:cNvPr id="4" name="Slide Number Placeholder 3"/>
          <p:cNvSpPr>
            <a:spLocks noGrp="1"/>
          </p:cNvSpPr>
          <p:nvPr>
            <p:ph type="sldNum" sz="quarter" idx="10"/>
          </p:nvPr>
        </p:nvSpPr>
        <p:spPr/>
        <p:txBody>
          <a:bodyPr/>
          <a:lstStyle/>
          <a:p>
            <a:pPr>
              <a:defRPr/>
            </a:pPr>
            <a:fld id="{2AE30BBB-3A1E-4440-A4BE-776FC99A342D}" type="slidenum">
              <a:rPr lang="en-US" altLang="en-US" smtClean="0"/>
              <a:pPr>
                <a:defRPr/>
              </a:pPr>
              <a:t>3</a:t>
            </a:fld>
            <a:endParaRPr lang="en-US" altLang="en-US"/>
          </a:p>
        </p:txBody>
      </p:sp>
    </p:spTree>
    <p:extLst>
      <p:ext uri="{BB962C8B-B14F-4D97-AF65-F5344CB8AC3E}">
        <p14:creationId xmlns:p14="http://schemas.microsoft.com/office/powerpoint/2010/main" val="28504084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dirty="0" smtClean="0"/>
              <a:t>We then use one MultiDrawIndexInstancedIndirect call per batch</a:t>
            </a:r>
            <a:r>
              <a:rPr lang="fi-FI" baseline="0" dirty="0" smtClean="0"/>
              <a:t> to render groups of drawcalls generated using the atomic operations during cluster culling.</a:t>
            </a:r>
            <a:endParaRPr lang="fi-FI" dirty="0" smtClean="0"/>
          </a:p>
        </p:txBody>
      </p:sp>
      <p:sp>
        <p:nvSpPr>
          <p:cNvPr id="4" name="Slide Number Placeholder 3"/>
          <p:cNvSpPr>
            <a:spLocks noGrp="1"/>
          </p:cNvSpPr>
          <p:nvPr>
            <p:ph type="sldNum" sz="quarter" idx="10"/>
          </p:nvPr>
        </p:nvSpPr>
        <p:spPr/>
        <p:txBody>
          <a:bodyPr/>
          <a:lstStyle/>
          <a:p>
            <a:pPr>
              <a:defRPr/>
            </a:pPr>
            <a:fld id="{2AE30BBB-3A1E-4440-A4BE-776FC99A342D}" type="slidenum">
              <a:rPr lang="en-US" altLang="en-US" smtClean="0"/>
              <a:pPr>
                <a:defRPr/>
              </a:pPr>
              <a:t>21</a:t>
            </a:fld>
            <a:endParaRPr lang="en-US" altLang="en-US"/>
          </a:p>
        </p:txBody>
      </p:sp>
    </p:spTree>
    <p:extLst>
      <p:ext uri="{BB962C8B-B14F-4D97-AF65-F5344CB8AC3E}">
        <p14:creationId xmlns:p14="http://schemas.microsoft.com/office/powerpoint/2010/main" val="42556124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dirty="0" smtClean="0"/>
              <a:t>As mentioned earlier cluster culling also fetches a view dependent triangle mask to determine the number of visibile triangles</a:t>
            </a:r>
            <a:r>
              <a:rPr lang="fi-FI" baseline="0" dirty="0" smtClean="0"/>
              <a:t> within a cluster.</a:t>
            </a:r>
          </a:p>
          <a:p>
            <a:r>
              <a:rPr lang="fi-FI" baseline="0" dirty="0" smtClean="0"/>
              <a:t>The idea exploited here is that we can bake visibility of triangles within a cluster for all pixel frustums of a cluster centered cubemap.</a:t>
            </a:r>
          </a:p>
          <a:p>
            <a:r>
              <a:rPr lang="fi-FI" baseline="0" dirty="0" smtClean="0"/>
              <a:t>For example if the camera is within the yellow pixel’s frustum for the shown cluster, we can fetch the precomputed visibility for the green triangle just based on the camera and cluster position, without any access to the actual geometry. In the same way we can fetch the visibility of all 64 triangles in the cluster at once and then use bitcount on this mask to determine the number of visible triangles that we need to allocated output space for.</a:t>
            </a:r>
          </a:p>
        </p:txBody>
      </p:sp>
      <p:sp>
        <p:nvSpPr>
          <p:cNvPr id="4" name="Slide Number Placeholder 3"/>
          <p:cNvSpPr>
            <a:spLocks noGrp="1"/>
          </p:cNvSpPr>
          <p:nvPr>
            <p:ph type="sldNum" sz="quarter" idx="10"/>
          </p:nvPr>
        </p:nvSpPr>
        <p:spPr/>
        <p:txBody>
          <a:bodyPr/>
          <a:lstStyle/>
          <a:p>
            <a:pPr>
              <a:defRPr/>
            </a:pPr>
            <a:fld id="{2AE30BBB-3A1E-4440-A4BE-776FC99A342D}" type="slidenum">
              <a:rPr lang="en-US" altLang="en-US" smtClean="0"/>
              <a:pPr>
                <a:defRPr/>
              </a:pPr>
              <a:t>22</a:t>
            </a:fld>
            <a:endParaRPr lang="en-US" altLang="en-US"/>
          </a:p>
        </p:txBody>
      </p:sp>
    </p:spTree>
    <p:extLst>
      <p:ext uri="{BB962C8B-B14F-4D97-AF65-F5344CB8AC3E}">
        <p14:creationId xmlns:p14="http://schemas.microsoft.com/office/powerpoint/2010/main" val="39147992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dirty="0" smtClean="0"/>
              <a:t>Another view of the same principle. The box is the cluster extents, the line segments with arrow represent</a:t>
            </a:r>
            <a:r>
              <a:rPr lang="fi-FI" baseline="0" dirty="0" smtClean="0"/>
              <a:t> the triangle and orientation. The darker area on the right is the yellow cubemap pixel’s frustum.</a:t>
            </a:r>
            <a:endParaRPr lang="fi-FI" dirty="0" smtClean="0"/>
          </a:p>
          <a:p>
            <a:r>
              <a:rPr lang="fi-FI" dirty="0" smtClean="0"/>
              <a:t>Visibility of each triangle within a cluster for one cubemap</a:t>
            </a:r>
            <a:r>
              <a:rPr lang="fi-FI" baseline="0" dirty="0" smtClean="0"/>
              <a:t> pixel </a:t>
            </a:r>
            <a:r>
              <a:rPr lang="fi-FI" dirty="0" smtClean="0"/>
              <a:t>is calculated by intersecting the triangle’s half space with the polyhedron defined</a:t>
            </a:r>
            <a:r>
              <a:rPr lang="fi-FI" baseline="0" dirty="0" smtClean="0"/>
              <a:t> by the frustum through the pixel. If the camera is within the cluster bounds itself, all triangles are treated as visibile.</a:t>
            </a:r>
            <a:endParaRPr lang="fi-FI" dirty="0" smtClean="0"/>
          </a:p>
        </p:txBody>
      </p:sp>
      <p:sp>
        <p:nvSpPr>
          <p:cNvPr id="4" name="Slide Number Placeholder 3"/>
          <p:cNvSpPr>
            <a:spLocks noGrp="1"/>
          </p:cNvSpPr>
          <p:nvPr>
            <p:ph type="sldNum" sz="quarter" idx="10"/>
          </p:nvPr>
        </p:nvSpPr>
        <p:spPr/>
        <p:txBody>
          <a:bodyPr/>
          <a:lstStyle/>
          <a:p>
            <a:pPr>
              <a:defRPr/>
            </a:pPr>
            <a:fld id="{2AE30BBB-3A1E-4440-A4BE-776FC99A342D}" type="slidenum">
              <a:rPr lang="en-US" altLang="en-US" smtClean="0"/>
              <a:pPr>
                <a:defRPr/>
              </a:pPr>
              <a:t>23</a:t>
            </a:fld>
            <a:endParaRPr lang="en-US" altLang="en-US"/>
          </a:p>
        </p:txBody>
      </p:sp>
    </p:spTree>
    <p:extLst>
      <p:ext uri="{BB962C8B-B14F-4D97-AF65-F5344CB8AC3E}">
        <p14:creationId xmlns:p14="http://schemas.microsoft.com/office/powerpoint/2010/main" val="36229458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fi-FI" dirty="0" smtClean="0"/>
              <a:t>On</a:t>
            </a:r>
            <a:r>
              <a:rPr lang="fi-FI" baseline="0" dirty="0" smtClean="0"/>
              <a:t> ACU we only used one pixel per cubemap face or 6bits per triangle for memory reasons. This gives less effective culling than is possible with a higher pixel count. We cut the cubemap pixel frustum at a quite aggressive distance to increase this a bit but this can lead to false positives at oblique angles. In total this resulted in about 10-30% of triangles culled for all rigid geometry.</a:t>
            </a:r>
            <a:endParaRPr lang="fi-FI" dirty="0" smtClean="0"/>
          </a:p>
          <a:p>
            <a:endParaRPr lang="fi-FI" dirty="0" smtClean="0"/>
          </a:p>
        </p:txBody>
      </p:sp>
      <p:sp>
        <p:nvSpPr>
          <p:cNvPr id="4" name="Slide Number Placeholder 3"/>
          <p:cNvSpPr>
            <a:spLocks noGrp="1"/>
          </p:cNvSpPr>
          <p:nvPr>
            <p:ph type="sldNum" sz="quarter" idx="10"/>
          </p:nvPr>
        </p:nvSpPr>
        <p:spPr/>
        <p:txBody>
          <a:bodyPr/>
          <a:lstStyle/>
          <a:p>
            <a:pPr>
              <a:defRPr/>
            </a:pPr>
            <a:fld id="{2AE30BBB-3A1E-4440-A4BE-776FC99A342D}" type="slidenum">
              <a:rPr lang="en-US" altLang="en-US" smtClean="0"/>
              <a:pPr>
                <a:defRPr/>
              </a:pPr>
              <a:t>24</a:t>
            </a:fld>
            <a:endParaRPr lang="en-US" altLang="en-US"/>
          </a:p>
        </p:txBody>
      </p:sp>
    </p:spTree>
    <p:extLst>
      <p:ext uri="{BB962C8B-B14F-4D97-AF65-F5344CB8AC3E}">
        <p14:creationId xmlns:p14="http://schemas.microsoft.com/office/powerpoint/2010/main" val="15456332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dirty="0" smtClean="0"/>
              <a:t>Obviously GPU occlusion culling can only be effective with good occlusion depth to test the (sub-)object’s visibility against.</a:t>
            </a:r>
            <a:r>
              <a:rPr lang="fi-FI" baseline="0" dirty="0" smtClean="0"/>
              <a:t> Here is a fairly typical (but certainly not worst-case) scene from Assassin’s Creed Unity to give you an overview of how we generate the different types of occlusion depths.</a:t>
            </a:r>
            <a:endParaRPr lang="fi-FI" dirty="0" smtClean="0"/>
          </a:p>
        </p:txBody>
      </p:sp>
      <p:sp>
        <p:nvSpPr>
          <p:cNvPr id="4" name="Slide Number Placeholder 3"/>
          <p:cNvSpPr>
            <a:spLocks noGrp="1"/>
          </p:cNvSpPr>
          <p:nvPr>
            <p:ph type="sldNum" sz="quarter" idx="10"/>
          </p:nvPr>
        </p:nvSpPr>
        <p:spPr/>
        <p:txBody>
          <a:bodyPr/>
          <a:lstStyle/>
          <a:p>
            <a:pPr>
              <a:defRPr/>
            </a:pPr>
            <a:fld id="{2AE30BBB-3A1E-4440-A4BE-776FC99A342D}" type="slidenum">
              <a:rPr lang="en-US" altLang="en-US" smtClean="0"/>
              <a:pPr>
                <a:defRPr/>
              </a:pPr>
              <a:t>25</a:t>
            </a:fld>
            <a:endParaRPr lang="en-US" altLang="en-US"/>
          </a:p>
        </p:txBody>
      </p:sp>
    </p:spTree>
    <p:extLst>
      <p:ext uri="{BB962C8B-B14F-4D97-AF65-F5344CB8AC3E}">
        <p14:creationId xmlns:p14="http://schemas.microsoft.com/office/powerpoint/2010/main" val="8624267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dirty="0" err="1" smtClean="0"/>
              <a:t>We</a:t>
            </a:r>
            <a:r>
              <a:rPr lang="fr-CA" dirty="0" smtClean="0"/>
              <a:t> </a:t>
            </a:r>
            <a:r>
              <a:rPr lang="fr-CA" dirty="0" err="1" smtClean="0"/>
              <a:t>start</a:t>
            </a:r>
            <a:r>
              <a:rPr lang="fr-CA" dirty="0" smtClean="0"/>
              <a:t> </a:t>
            </a:r>
            <a:r>
              <a:rPr lang="fr-CA" dirty="0" err="1" smtClean="0"/>
              <a:t>with</a:t>
            </a:r>
            <a:r>
              <a:rPr lang="fr-CA" dirty="0" smtClean="0"/>
              <a:t> a </a:t>
            </a:r>
            <a:r>
              <a:rPr lang="fr-CA" dirty="0" err="1" smtClean="0"/>
              <a:t>depth</a:t>
            </a:r>
            <a:r>
              <a:rPr lang="fr-CA" dirty="0" smtClean="0"/>
              <a:t> </a:t>
            </a:r>
            <a:r>
              <a:rPr lang="fr-CA" dirty="0" err="1" smtClean="0"/>
              <a:t>pre-pass</a:t>
            </a:r>
            <a:r>
              <a:rPr lang="fr-CA" dirty="0" smtClean="0"/>
              <a:t> </a:t>
            </a:r>
            <a:r>
              <a:rPr lang="fr-CA" dirty="0" err="1" smtClean="0"/>
              <a:t>rendering</a:t>
            </a:r>
            <a:r>
              <a:rPr lang="fr-CA" dirty="0" smtClean="0"/>
              <a:t> of the n best </a:t>
            </a:r>
            <a:r>
              <a:rPr lang="fr-CA" dirty="0" err="1" smtClean="0"/>
              <a:t>occluders</a:t>
            </a:r>
            <a:r>
              <a:rPr lang="fr-CA" dirty="0" smtClean="0"/>
              <a:t>. This serves </a:t>
            </a:r>
            <a:r>
              <a:rPr lang="fr-CA" dirty="0" err="1" smtClean="0"/>
              <a:t>both</a:t>
            </a:r>
            <a:r>
              <a:rPr lang="fr-CA" dirty="0" smtClean="0"/>
              <a:t> as occlusion </a:t>
            </a:r>
            <a:r>
              <a:rPr lang="fr-CA" dirty="0" err="1" smtClean="0"/>
              <a:t>depth</a:t>
            </a:r>
            <a:r>
              <a:rPr lang="fr-CA" dirty="0" smtClean="0"/>
              <a:t> for the GPU </a:t>
            </a:r>
            <a:r>
              <a:rPr lang="fr-CA" dirty="0" err="1" smtClean="0"/>
              <a:t>culling</a:t>
            </a:r>
            <a:r>
              <a:rPr lang="fr-CA" dirty="0" smtClean="0"/>
              <a:t> and </a:t>
            </a:r>
            <a:r>
              <a:rPr lang="fr-CA" dirty="0" err="1" smtClean="0"/>
              <a:t>also</a:t>
            </a:r>
            <a:r>
              <a:rPr lang="fr-CA" dirty="0" smtClean="0"/>
              <a:t> to prime H-TILE and </a:t>
            </a:r>
            <a:r>
              <a:rPr lang="fr-CA" dirty="0" err="1" smtClean="0"/>
              <a:t>depth</a:t>
            </a:r>
            <a:r>
              <a:rPr lang="fr-CA" dirty="0" smtClean="0"/>
              <a:t> for </a:t>
            </a:r>
            <a:r>
              <a:rPr lang="fr-CA" dirty="0" err="1" smtClean="0"/>
              <a:t>early</a:t>
            </a:r>
            <a:r>
              <a:rPr lang="fr-CA" dirty="0" smtClean="0"/>
              <a:t>-z</a:t>
            </a:r>
            <a:r>
              <a:rPr lang="fr-CA" baseline="0" dirty="0" smtClean="0"/>
              <a:t> for the </a:t>
            </a:r>
            <a:r>
              <a:rPr lang="fr-CA" baseline="0" dirty="0" err="1" smtClean="0"/>
              <a:t>actual</a:t>
            </a:r>
            <a:r>
              <a:rPr lang="fr-CA" baseline="0" dirty="0" smtClean="0"/>
              <a:t> </a:t>
            </a:r>
            <a:r>
              <a:rPr lang="fr-CA" baseline="0" dirty="0" err="1" smtClean="0"/>
              <a:t>rendering</a:t>
            </a:r>
            <a:r>
              <a:rPr lang="fr-CA" baseline="0" dirty="0" smtClean="0"/>
              <a:t>. This </a:t>
            </a:r>
            <a:r>
              <a:rPr lang="fr-CA" baseline="0" dirty="0" err="1" smtClean="0"/>
              <a:t>helps</a:t>
            </a:r>
            <a:r>
              <a:rPr lang="fr-CA" baseline="0" dirty="0" smtClean="0"/>
              <a:t> as </a:t>
            </a:r>
            <a:r>
              <a:rPr lang="fr-CA" baseline="0" dirty="0" err="1" smtClean="0"/>
              <a:t>we</a:t>
            </a:r>
            <a:r>
              <a:rPr lang="fr-CA" baseline="0" dirty="0" smtClean="0"/>
              <a:t> </a:t>
            </a:r>
            <a:r>
              <a:rPr lang="fr-CA" baseline="0" dirty="0" err="1" smtClean="0"/>
              <a:t>can</a:t>
            </a:r>
            <a:r>
              <a:rPr lang="fr-CA" baseline="0" dirty="0" smtClean="0"/>
              <a:t> </a:t>
            </a:r>
            <a:r>
              <a:rPr lang="fr-CA" baseline="0" dirty="0" err="1" smtClean="0"/>
              <a:t>lose</a:t>
            </a:r>
            <a:r>
              <a:rPr lang="fr-CA" baseline="0" dirty="0" smtClean="0"/>
              <a:t> </a:t>
            </a:r>
            <a:r>
              <a:rPr lang="fr-CA" baseline="0" dirty="0" err="1" smtClean="0"/>
              <a:t>some</a:t>
            </a:r>
            <a:r>
              <a:rPr lang="fr-CA" baseline="0" dirty="0" smtClean="0"/>
              <a:t> front-to-back </a:t>
            </a:r>
            <a:r>
              <a:rPr lang="fr-CA" baseline="0" dirty="0" err="1" smtClean="0"/>
              <a:t>ordering</a:t>
            </a:r>
            <a:r>
              <a:rPr lang="fr-CA" baseline="0" dirty="0" smtClean="0"/>
              <a:t> due to the more </a:t>
            </a:r>
            <a:r>
              <a:rPr lang="fr-CA" baseline="0" dirty="0" err="1" smtClean="0"/>
              <a:t>general</a:t>
            </a:r>
            <a:r>
              <a:rPr lang="fr-CA" baseline="0" dirty="0" smtClean="0"/>
              <a:t> </a:t>
            </a:r>
            <a:r>
              <a:rPr lang="fr-CA" baseline="0" dirty="0" err="1" smtClean="0"/>
              <a:t>batching</a:t>
            </a:r>
            <a:r>
              <a:rPr lang="fr-CA" baseline="0" dirty="0" smtClean="0"/>
              <a:t>.</a:t>
            </a:r>
          </a:p>
          <a:p>
            <a:r>
              <a:rPr lang="fr-CA" baseline="0" dirty="0" smtClean="0"/>
              <a:t>This </a:t>
            </a:r>
            <a:r>
              <a:rPr lang="fr-CA" baseline="0" dirty="0" err="1" smtClean="0"/>
              <a:t>is</a:t>
            </a:r>
            <a:r>
              <a:rPr lang="fr-CA" baseline="0" dirty="0" smtClean="0"/>
              <a:t> </a:t>
            </a:r>
            <a:r>
              <a:rPr lang="fr-CA" baseline="0" dirty="0" err="1" smtClean="0"/>
              <a:t>then</a:t>
            </a:r>
            <a:r>
              <a:rPr lang="fr-CA" baseline="0" dirty="0" smtClean="0"/>
              <a:t> max-</a:t>
            </a:r>
            <a:r>
              <a:rPr lang="fr-CA" baseline="0" dirty="0" err="1" smtClean="0"/>
              <a:t>downsampled</a:t>
            </a:r>
            <a:r>
              <a:rPr lang="fr-CA" baseline="0" dirty="0" smtClean="0"/>
              <a:t> to 512x256 and </a:t>
            </a:r>
            <a:r>
              <a:rPr lang="fr-CA" baseline="0" dirty="0" err="1" smtClean="0"/>
              <a:t>combined</a:t>
            </a:r>
            <a:r>
              <a:rPr lang="fr-CA" baseline="0" dirty="0" smtClean="0"/>
              <a:t> </a:t>
            </a:r>
            <a:r>
              <a:rPr lang="fr-CA" baseline="0" dirty="0" err="1" smtClean="0"/>
              <a:t>with</a:t>
            </a:r>
            <a:r>
              <a:rPr lang="fr-CA" baseline="0" dirty="0" smtClean="0"/>
              <a:t> a </a:t>
            </a:r>
            <a:r>
              <a:rPr lang="fr-CA" baseline="0" dirty="0" err="1" smtClean="0"/>
              <a:t>reprojection</a:t>
            </a:r>
            <a:r>
              <a:rPr lang="fr-CA" baseline="0" dirty="0" smtClean="0"/>
              <a:t> of a 1/16 </a:t>
            </a:r>
            <a:r>
              <a:rPr lang="fr-CA" baseline="0" dirty="0" err="1" smtClean="0"/>
              <a:t>low</a:t>
            </a:r>
            <a:r>
              <a:rPr lang="fr-CA" baseline="0" dirty="0" smtClean="0"/>
              <a:t> </a:t>
            </a:r>
            <a:r>
              <a:rPr lang="fr-CA" baseline="0" dirty="0" err="1" smtClean="0"/>
              <a:t>resolution</a:t>
            </a:r>
            <a:r>
              <a:rPr lang="fr-CA" baseline="0" dirty="0" smtClean="0"/>
              <a:t> version of last </a:t>
            </a:r>
            <a:r>
              <a:rPr lang="fr-CA" baseline="0" dirty="0" err="1" smtClean="0"/>
              <a:t>frame’s</a:t>
            </a:r>
            <a:r>
              <a:rPr lang="fr-CA" baseline="0" dirty="0" smtClean="0"/>
              <a:t> </a:t>
            </a:r>
            <a:r>
              <a:rPr lang="fr-CA" baseline="0" dirty="0" err="1" smtClean="0"/>
              <a:t>depth</a:t>
            </a:r>
            <a:r>
              <a:rPr lang="fr-CA" baseline="0" dirty="0" smtClean="0"/>
              <a:t>.</a:t>
            </a:r>
            <a:endParaRPr lang="fr-CA" dirty="0" smtClean="0"/>
          </a:p>
          <a:p>
            <a:endParaRPr lang="fr-CA" dirty="0" smtClean="0"/>
          </a:p>
          <a:p>
            <a:r>
              <a:rPr lang="fr-CA" dirty="0" smtClean="0"/>
              <a:t>--------------------------</a:t>
            </a:r>
          </a:p>
          <a:p>
            <a:endParaRPr lang="fr-CA" dirty="0" smtClean="0"/>
          </a:p>
          <a:p>
            <a:r>
              <a:rPr lang="fr-CA" dirty="0" err="1" smtClean="0"/>
              <a:t>Occluders</a:t>
            </a:r>
            <a:r>
              <a:rPr lang="fr-CA" dirty="0" smtClean="0"/>
              <a:t> are</a:t>
            </a:r>
            <a:r>
              <a:rPr lang="fr-CA" baseline="0" dirty="0" smtClean="0"/>
              <a:t> </a:t>
            </a:r>
            <a:r>
              <a:rPr lang="fr-CA" baseline="0" dirty="0" err="1" smtClean="0"/>
              <a:t>selected</a:t>
            </a:r>
            <a:r>
              <a:rPr lang="fr-CA" baseline="0" dirty="0" smtClean="0"/>
              <a:t> </a:t>
            </a:r>
            <a:r>
              <a:rPr lang="fr-CA" baseline="0" dirty="0" err="1" smtClean="0"/>
              <a:t>based</a:t>
            </a:r>
            <a:r>
              <a:rPr lang="fr-CA" baseline="0" dirty="0" smtClean="0"/>
              <a:t> on </a:t>
            </a:r>
            <a:r>
              <a:rPr lang="fr-CA" baseline="0" dirty="0" err="1" smtClean="0"/>
              <a:t>bounding</a:t>
            </a:r>
            <a:r>
              <a:rPr lang="fr-CA" baseline="0" dirty="0" smtClean="0"/>
              <a:t> volume and </a:t>
            </a:r>
            <a:r>
              <a:rPr lang="fr-CA" baseline="0" dirty="0" err="1" smtClean="0"/>
              <a:t>artist</a:t>
            </a:r>
            <a:r>
              <a:rPr lang="fr-CA" baseline="0" dirty="0" smtClean="0"/>
              <a:t> set flags. Of </a:t>
            </a:r>
            <a:r>
              <a:rPr lang="fr-CA" baseline="0" dirty="0" err="1" smtClean="0"/>
              <a:t>these</a:t>
            </a:r>
            <a:r>
              <a:rPr lang="fr-CA" baseline="0" dirty="0" smtClean="0"/>
              <a:t> </a:t>
            </a:r>
            <a:r>
              <a:rPr lang="fr-CA" baseline="0" dirty="0" err="1" smtClean="0"/>
              <a:t>occluder</a:t>
            </a:r>
            <a:r>
              <a:rPr lang="fr-CA" baseline="0" dirty="0" smtClean="0"/>
              <a:t> </a:t>
            </a:r>
            <a:r>
              <a:rPr lang="fr-CA" baseline="0" dirty="0" err="1" smtClean="0"/>
              <a:t>meshes</a:t>
            </a:r>
            <a:r>
              <a:rPr lang="fr-CA" baseline="0" dirty="0" smtClean="0"/>
              <a:t> the 300 </a:t>
            </a:r>
            <a:r>
              <a:rPr lang="fr-CA" baseline="0" dirty="0" err="1" smtClean="0"/>
              <a:t>nearest</a:t>
            </a:r>
            <a:r>
              <a:rPr lang="fr-CA" baseline="0" dirty="0" smtClean="0"/>
              <a:t> to the camera are </a:t>
            </a:r>
            <a:r>
              <a:rPr lang="fr-CA" baseline="0" dirty="0" err="1" smtClean="0"/>
              <a:t>chosen</a:t>
            </a:r>
            <a:r>
              <a:rPr lang="fr-CA" baseline="0" dirty="0" smtClean="0"/>
              <a:t>, of triangle count and surface area.</a:t>
            </a:r>
            <a:endParaRPr lang="fr-CA" dirty="0" smtClean="0"/>
          </a:p>
          <a:p>
            <a:r>
              <a:rPr lang="fr-CA" dirty="0" err="1" smtClean="0"/>
              <a:t>We</a:t>
            </a:r>
            <a:r>
              <a:rPr lang="fr-CA" dirty="0" smtClean="0"/>
              <a:t> </a:t>
            </a:r>
            <a:r>
              <a:rPr lang="fr-CA" dirty="0" err="1" smtClean="0"/>
              <a:t>tried</a:t>
            </a:r>
            <a:r>
              <a:rPr lang="fr-CA" dirty="0" smtClean="0"/>
              <a:t> </a:t>
            </a:r>
            <a:r>
              <a:rPr lang="fr-CA" dirty="0" err="1" smtClean="0"/>
              <a:t>different</a:t>
            </a:r>
            <a:r>
              <a:rPr lang="fr-CA" dirty="0" smtClean="0"/>
              <a:t> </a:t>
            </a:r>
            <a:r>
              <a:rPr lang="fr-CA" dirty="0" err="1" smtClean="0"/>
              <a:t>heuristics</a:t>
            </a:r>
            <a:r>
              <a:rPr lang="fr-CA" dirty="0" smtClean="0"/>
              <a:t> (</a:t>
            </a:r>
            <a:r>
              <a:rPr lang="fr-CA" dirty="0" err="1" smtClean="0"/>
              <a:t>merged</a:t>
            </a:r>
            <a:r>
              <a:rPr lang="fr-CA" dirty="0" smtClean="0"/>
              <a:t> </a:t>
            </a:r>
            <a:r>
              <a:rPr lang="fr-CA" dirty="0" err="1" smtClean="0"/>
              <a:t>screen-space</a:t>
            </a:r>
            <a:r>
              <a:rPr lang="fr-CA" dirty="0" smtClean="0"/>
              <a:t> </a:t>
            </a:r>
            <a:r>
              <a:rPr lang="fr-CA" dirty="0" err="1" smtClean="0"/>
              <a:t>projected</a:t>
            </a:r>
            <a:r>
              <a:rPr lang="fr-CA" dirty="0" smtClean="0"/>
              <a:t> size)</a:t>
            </a:r>
            <a:r>
              <a:rPr lang="fr-CA" baseline="0" dirty="0" smtClean="0"/>
              <a:t> but due to time </a:t>
            </a:r>
            <a:r>
              <a:rPr lang="fr-CA" baseline="0" dirty="0" err="1" smtClean="0"/>
              <a:t>constraints</a:t>
            </a:r>
            <a:r>
              <a:rPr lang="fr-CA" baseline="0" dirty="0" smtClean="0"/>
              <a:t> </a:t>
            </a:r>
            <a:r>
              <a:rPr lang="fr-CA" baseline="0" dirty="0" err="1" smtClean="0"/>
              <a:t>shipped</a:t>
            </a:r>
            <a:r>
              <a:rPr lang="fr-CA" baseline="0" dirty="0" smtClean="0"/>
              <a:t> </a:t>
            </a:r>
            <a:r>
              <a:rPr lang="fr-CA" baseline="0" dirty="0" err="1" smtClean="0"/>
              <a:t>with</a:t>
            </a:r>
            <a:r>
              <a:rPr lang="fr-CA" baseline="0" dirty="0" smtClean="0"/>
              <a:t> the simple distance </a:t>
            </a:r>
            <a:r>
              <a:rPr lang="fr-CA" baseline="0" dirty="0" err="1" smtClean="0"/>
              <a:t>heuristic</a:t>
            </a:r>
            <a:r>
              <a:rPr lang="fr-CA" baseline="0" dirty="0" smtClean="0"/>
              <a:t>.</a:t>
            </a:r>
          </a:p>
          <a:p>
            <a:r>
              <a:rPr lang="fr-CA" baseline="0" dirty="0" err="1" smtClean="0"/>
              <a:t>Meshes</a:t>
            </a:r>
            <a:r>
              <a:rPr lang="fr-CA" baseline="0" dirty="0" smtClean="0"/>
              <a:t> </a:t>
            </a:r>
            <a:r>
              <a:rPr lang="fr-CA" baseline="0" dirty="0" err="1" smtClean="0"/>
              <a:t>with</a:t>
            </a:r>
            <a:r>
              <a:rPr lang="fr-CA" baseline="0" dirty="0" smtClean="0"/>
              <a:t> alpha-</a:t>
            </a:r>
            <a:r>
              <a:rPr lang="fr-CA" baseline="0" dirty="0" err="1" smtClean="0"/>
              <a:t>tested</a:t>
            </a:r>
            <a:r>
              <a:rPr lang="fr-CA" baseline="0" dirty="0" smtClean="0"/>
              <a:t> </a:t>
            </a:r>
            <a:r>
              <a:rPr lang="fr-CA" baseline="0" dirty="0" err="1" smtClean="0"/>
              <a:t>geometry</a:t>
            </a:r>
            <a:r>
              <a:rPr lang="fr-CA" baseline="0" dirty="0" smtClean="0"/>
              <a:t> are </a:t>
            </a:r>
            <a:r>
              <a:rPr lang="fr-CA" baseline="0" dirty="0" err="1" smtClean="0"/>
              <a:t>rejected</a:t>
            </a:r>
            <a:r>
              <a:rPr lang="fr-CA" baseline="0" dirty="0" smtClean="0"/>
              <a:t> </a:t>
            </a:r>
            <a:r>
              <a:rPr lang="fr-CA" baseline="0" dirty="0" err="1" smtClean="0"/>
              <a:t>during</a:t>
            </a:r>
            <a:r>
              <a:rPr lang="fr-CA" baseline="0" dirty="0" smtClean="0"/>
              <a:t> the occlusion </a:t>
            </a:r>
            <a:r>
              <a:rPr lang="fr-CA" baseline="0" dirty="0" err="1" smtClean="0"/>
              <a:t>depth</a:t>
            </a:r>
            <a:r>
              <a:rPr lang="fr-CA" baseline="0" dirty="0" smtClean="0"/>
              <a:t> </a:t>
            </a:r>
            <a:r>
              <a:rPr lang="fr-CA" baseline="0" dirty="0" err="1" smtClean="0"/>
              <a:t>rendering</a:t>
            </a:r>
            <a:r>
              <a:rPr lang="fr-CA" baseline="0" dirty="0" smtClean="0"/>
              <a:t>.</a:t>
            </a:r>
          </a:p>
          <a:p>
            <a:r>
              <a:rPr lang="fr-CA" baseline="0" dirty="0" smtClean="0"/>
              <a:t>No occlusion </a:t>
            </a:r>
            <a:r>
              <a:rPr lang="fr-CA" baseline="0" dirty="0" err="1" smtClean="0"/>
              <a:t>culling</a:t>
            </a:r>
            <a:r>
              <a:rPr lang="fr-CA" baseline="0" dirty="0" smtClean="0"/>
              <a:t> </a:t>
            </a:r>
            <a:r>
              <a:rPr lang="fr-CA" baseline="0" dirty="0" err="1" smtClean="0"/>
              <a:t>is</a:t>
            </a:r>
            <a:r>
              <a:rPr lang="fr-CA" baseline="0" dirty="0" smtClean="0"/>
              <a:t> </a:t>
            </a:r>
            <a:r>
              <a:rPr lang="fr-CA" baseline="0" dirty="0" err="1" smtClean="0"/>
              <a:t>performed</a:t>
            </a:r>
            <a:r>
              <a:rPr lang="fr-CA" baseline="0" dirty="0" smtClean="0"/>
              <a:t> </a:t>
            </a:r>
            <a:r>
              <a:rPr lang="fr-CA" baseline="0" dirty="0" err="1" smtClean="0"/>
              <a:t>during</a:t>
            </a:r>
            <a:r>
              <a:rPr lang="fr-CA" baseline="0" dirty="0" smtClean="0"/>
              <a:t> </a:t>
            </a:r>
            <a:r>
              <a:rPr lang="fr-CA" baseline="0" dirty="0" err="1" smtClean="0"/>
              <a:t>this</a:t>
            </a:r>
            <a:r>
              <a:rPr lang="fr-CA" baseline="0" dirty="0" smtClean="0"/>
              <a:t> </a:t>
            </a:r>
            <a:r>
              <a:rPr lang="fr-CA" baseline="0" dirty="0" err="1" smtClean="0"/>
              <a:t>pass</a:t>
            </a:r>
            <a:r>
              <a:rPr lang="fr-CA" baseline="0" dirty="0" smtClean="0"/>
              <a:t>, </a:t>
            </a:r>
            <a:r>
              <a:rPr lang="fr-CA" baseline="0" dirty="0" err="1" smtClean="0"/>
              <a:t>although</a:t>
            </a:r>
            <a:r>
              <a:rPr lang="fr-CA" baseline="0" dirty="0" smtClean="0"/>
              <a:t> </a:t>
            </a:r>
            <a:r>
              <a:rPr lang="fr-CA" baseline="0" dirty="0" err="1" smtClean="0"/>
              <a:t>it</a:t>
            </a:r>
            <a:r>
              <a:rPr lang="fr-CA" baseline="0" dirty="0" smtClean="0"/>
              <a:t> </a:t>
            </a:r>
            <a:r>
              <a:rPr lang="fr-CA" baseline="0" dirty="0" err="1" smtClean="0"/>
              <a:t>would</a:t>
            </a:r>
            <a:r>
              <a:rPr lang="fr-CA" baseline="0" dirty="0" smtClean="0"/>
              <a:t> </a:t>
            </a:r>
            <a:r>
              <a:rPr lang="fr-CA" baseline="0" dirty="0" err="1" smtClean="0"/>
              <a:t>be</a:t>
            </a:r>
            <a:r>
              <a:rPr lang="fr-CA" baseline="0" dirty="0" smtClean="0"/>
              <a:t> possible to </a:t>
            </a:r>
            <a:r>
              <a:rPr lang="fr-CA" baseline="0" dirty="0" err="1" smtClean="0"/>
              <a:t>reproject</a:t>
            </a:r>
            <a:r>
              <a:rPr lang="fr-CA" baseline="0" dirty="0" smtClean="0"/>
              <a:t> last </a:t>
            </a:r>
            <a:r>
              <a:rPr lang="fr-CA" baseline="0" dirty="0" err="1" smtClean="0"/>
              <a:t>frame’s</a:t>
            </a:r>
            <a:r>
              <a:rPr lang="fr-CA" baseline="0" dirty="0" smtClean="0"/>
              <a:t> </a:t>
            </a:r>
            <a:r>
              <a:rPr lang="fr-CA" baseline="0" dirty="0" err="1" smtClean="0"/>
              <a:t>depth</a:t>
            </a:r>
            <a:r>
              <a:rPr lang="fr-CA" baseline="0" dirty="0" smtClean="0"/>
              <a:t> first and use </a:t>
            </a:r>
            <a:r>
              <a:rPr lang="fr-CA" baseline="0" dirty="0" err="1" smtClean="0"/>
              <a:t>that</a:t>
            </a:r>
            <a:r>
              <a:rPr lang="fr-CA" baseline="0" dirty="0" smtClean="0"/>
              <a:t> as occlusion </a:t>
            </a:r>
            <a:r>
              <a:rPr lang="fr-CA" baseline="0" dirty="0" err="1" smtClean="0"/>
              <a:t>culling</a:t>
            </a:r>
            <a:r>
              <a:rPr lang="fr-CA" baseline="0" dirty="0" smtClean="0"/>
              <a:t> </a:t>
            </a:r>
            <a:r>
              <a:rPr lang="fr-CA" baseline="0" dirty="0" err="1" smtClean="0"/>
              <a:t>depth</a:t>
            </a:r>
            <a:r>
              <a:rPr lang="fr-CA" baseline="0" dirty="0" smtClean="0"/>
              <a:t> for the occlusion </a:t>
            </a:r>
            <a:r>
              <a:rPr lang="fr-CA" baseline="0" dirty="0" err="1" smtClean="0"/>
              <a:t>depth</a:t>
            </a:r>
            <a:r>
              <a:rPr lang="fr-CA" baseline="0" dirty="0" smtClean="0"/>
              <a:t> </a:t>
            </a:r>
            <a:r>
              <a:rPr lang="fr-CA" baseline="0" dirty="0" err="1" smtClean="0"/>
              <a:t>generation</a:t>
            </a:r>
            <a:r>
              <a:rPr lang="fr-CA" baseline="0" dirty="0" smtClean="0"/>
              <a:t> </a:t>
            </a:r>
            <a:r>
              <a:rPr lang="fr-CA" baseline="0" dirty="0" err="1" smtClean="0"/>
              <a:t>pass</a:t>
            </a:r>
            <a:r>
              <a:rPr lang="fr-CA" baseline="0" dirty="0" smtClean="0"/>
              <a:t>.</a:t>
            </a:r>
          </a:p>
          <a:p>
            <a:endParaRPr lang="fi-FI" dirty="0" smtClean="0"/>
          </a:p>
        </p:txBody>
      </p:sp>
      <p:sp>
        <p:nvSpPr>
          <p:cNvPr id="4" name="Slide Number Placeholder 3"/>
          <p:cNvSpPr>
            <a:spLocks noGrp="1"/>
          </p:cNvSpPr>
          <p:nvPr>
            <p:ph type="sldNum" sz="quarter" idx="10"/>
          </p:nvPr>
        </p:nvSpPr>
        <p:spPr/>
        <p:txBody>
          <a:bodyPr/>
          <a:lstStyle/>
          <a:p>
            <a:pPr>
              <a:defRPr/>
            </a:pPr>
            <a:fld id="{2AE30BBB-3A1E-4440-A4BE-776FC99A342D}" type="slidenum">
              <a:rPr lang="en-US" altLang="en-US" smtClean="0"/>
              <a:pPr>
                <a:defRPr/>
              </a:pPr>
              <a:t>26</a:t>
            </a:fld>
            <a:endParaRPr lang="en-US" altLang="en-US"/>
          </a:p>
        </p:txBody>
      </p:sp>
    </p:spTree>
    <p:extLst>
      <p:ext uri="{BB962C8B-B14F-4D97-AF65-F5344CB8AC3E}">
        <p14:creationId xmlns:p14="http://schemas.microsoft.com/office/powerpoint/2010/main" val="28053410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dirty="0" smtClean="0"/>
              <a:t>This </a:t>
            </a:r>
            <a:r>
              <a:rPr lang="fr-CA" dirty="0" err="1" smtClean="0"/>
              <a:t>is</a:t>
            </a:r>
            <a:r>
              <a:rPr lang="fr-CA" dirty="0" smtClean="0"/>
              <a:t> </a:t>
            </a:r>
            <a:r>
              <a:rPr lang="fr-CA" dirty="0" err="1" smtClean="0"/>
              <a:t>just</a:t>
            </a:r>
            <a:r>
              <a:rPr lang="fr-CA" dirty="0" smtClean="0"/>
              <a:t> a cheap </a:t>
            </a:r>
            <a:r>
              <a:rPr lang="fr-CA" dirty="0" err="1" smtClean="0"/>
              <a:t>way</a:t>
            </a:r>
            <a:r>
              <a:rPr lang="fr-CA" dirty="0" smtClean="0"/>
              <a:t> to </a:t>
            </a:r>
            <a:r>
              <a:rPr lang="fr-CA" dirty="0" err="1" smtClean="0"/>
              <a:t>fill</a:t>
            </a:r>
            <a:r>
              <a:rPr lang="fr-CA" dirty="0" smtClean="0"/>
              <a:t> </a:t>
            </a:r>
            <a:r>
              <a:rPr lang="fr-CA" dirty="0" err="1" smtClean="0"/>
              <a:t>holes</a:t>
            </a:r>
            <a:r>
              <a:rPr lang="fr-CA" dirty="0" smtClean="0"/>
              <a:t> in </a:t>
            </a:r>
            <a:r>
              <a:rPr lang="fr-CA" dirty="0" err="1" smtClean="0"/>
              <a:t>our</a:t>
            </a:r>
            <a:r>
              <a:rPr lang="fr-CA" dirty="0" smtClean="0"/>
              <a:t> occlusion</a:t>
            </a:r>
            <a:r>
              <a:rPr lang="fr-CA" baseline="0" dirty="0" smtClean="0"/>
              <a:t> </a:t>
            </a:r>
            <a:r>
              <a:rPr lang="fr-CA" baseline="0" dirty="0" err="1" smtClean="0"/>
              <a:t>depth</a:t>
            </a:r>
            <a:r>
              <a:rPr lang="fr-CA" baseline="0" dirty="0" smtClean="0"/>
              <a:t> </a:t>
            </a:r>
            <a:r>
              <a:rPr lang="fr-CA" baseline="0" dirty="0" err="1" smtClean="0"/>
              <a:t>pre-pass</a:t>
            </a:r>
            <a:r>
              <a:rPr lang="fr-CA" baseline="0" dirty="0" smtClean="0"/>
              <a:t>.</a:t>
            </a:r>
            <a:endParaRPr lang="fr-CA" dirty="0" smtClean="0"/>
          </a:p>
          <a:p>
            <a:r>
              <a:rPr lang="fr-CA" dirty="0" err="1" smtClean="0"/>
              <a:t>Holes</a:t>
            </a:r>
            <a:r>
              <a:rPr lang="fr-CA" dirty="0" smtClean="0"/>
              <a:t> </a:t>
            </a:r>
            <a:r>
              <a:rPr lang="fr-CA" dirty="0" err="1" smtClean="0"/>
              <a:t>can</a:t>
            </a:r>
            <a:r>
              <a:rPr lang="fr-CA" dirty="0" smtClean="0"/>
              <a:t> </a:t>
            </a:r>
            <a:r>
              <a:rPr lang="fr-CA" dirty="0" err="1" smtClean="0"/>
              <a:t>be</a:t>
            </a:r>
            <a:r>
              <a:rPr lang="fr-CA" dirty="0" smtClean="0"/>
              <a:t> </a:t>
            </a:r>
            <a:r>
              <a:rPr lang="fr-CA" dirty="0" err="1" smtClean="0"/>
              <a:t>from</a:t>
            </a:r>
            <a:r>
              <a:rPr lang="fr-CA" dirty="0" smtClean="0"/>
              <a:t> </a:t>
            </a:r>
            <a:r>
              <a:rPr lang="fr-CA" dirty="0" err="1" smtClean="0"/>
              <a:t>objects</a:t>
            </a:r>
            <a:r>
              <a:rPr lang="fr-CA" dirty="0" smtClean="0"/>
              <a:t> </a:t>
            </a:r>
            <a:r>
              <a:rPr lang="fr-CA" dirty="0" err="1" smtClean="0"/>
              <a:t>that</a:t>
            </a:r>
            <a:r>
              <a:rPr lang="fr-CA" dirty="0" smtClean="0"/>
              <a:t> are </a:t>
            </a:r>
            <a:r>
              <a:rPr lang="fr-CA" dirty="0" err="1" smtClean="0"/>
              <a:t>rejected</a:t>
            </a:r>
            <a:r>
              <a:rPr lang="fr-CA" dirty="0" smtClean="0"/>
              <a:t> as </a:t>
            </a:r>
            <a:r>
              <a:rPr lang="fr-CA" dirty="0" err="1" smtClean="0"/>
              <a:t>occluders</a:t>
            </a:r>
            <a:r>
              <a:rPr lang="fr-CA" dirty="0" smtClean="0"/>
              <a:t>, </a:t>
            </a:r>
            <a:r>
              <a:rPr lang="fr-CA" dirty="0" err="1" smtClean="0"/>
              <a:t>bad</a:t>
            </a:r>
            <a:r>
              <a:rPr lang="fr-CA" dirty="0" smtClean="0"/>
              <a:t> </a:t>
            </a:r>
            <a:r>
              <a:rPr lang="fr-CA" dirty="0" err="1" smtClean="0"/>
              <a:t>occluder</a:t>
            </a:r>
            <a:r>
              <a:rPr lang="fr-CA" dirty="0" smtClean="0"/>
              <a:t> </a:t>
            </a:r>
            <a:r>
              <a:rPr lang="fr-CA" dirty="0" err="1" smtClean="0"/>
              <a:t>selection</a:t>
            </a:r>
            <a:r>
              <a:rPr lang="fr-CA" dirty="0" smtClean="0"/>
              <a:t> or alpha-</a:t>
            </a:r>
            <a:r>
              <a:rPr lang="fr-CA" dirty="0" err="1" smtClean="0"/>
              <a:t>tested</a:t>
            </a:r>
            <a:r>
              <a:rPr lang="fr-CA" dirty="0" smtClean="0"/>
              <a:t> </a:t>
            </a:r>
            <a:r>
              <a:rPr lang="fr-CA" dirty="0" err="1" smtClean="0"/>
              <a:t>geometry</a:t>
            </a:r>
            <a:r>
              <a:rPr lang="fr-CA" dirty="0" smtClean="0"/>
              <a:t>.</a:t>
            </a:r>
          </a:p>
          <a:p>
            <a:r>
              <a:rPr lang="fr-CA" dirty="0" smtClean="0"/>
              <a:t>The </a:t>
            </a:r>
            <a:r>
              <a:rPr lang="fr-CA" dirty="0" err="1" smtClean="0"/>
              <a:t>reprojection</a:t>
            </a:r>
            <a:r>
              <a:rPr lang="fr-CA" baseline="0" dirty="0" smtClean="0"/>
              <a:t> </a:t>
            </a:r>
            <a:r>
              <a:rPr lang="fr-CA" baseline="0" dirty="0" err="1" smtClean="0"/>
              <a:t>fills</a:t>
            </a:r>
            <a:r>
              <a:rPr lang="fr-CA" baseline="0" dirty="0" smtClean="0"/>
              <a:t> </a:t>
            </a:r>
            <a:r>
              <a:rPr lang="fr-CA" baseline="0" dirty="0" err="1" smtClean="0"/>
              <a:t>these</a:t>
            </a:r>
            <a:r>
              <a:rPr lang="fr-CA" baseline="0" dirty="0" smtClean="0"/>
              <a:t> </a:t>
            </a:r>
            <a:r>
              <a:rPr lang="fr-CA" baseline="0" dirty="0" err="1" smtClean="0"/>
              <a:t>holes</a:t>
            </a:r>
            <a:r>
              <a:rPr lang="fr-CA" baseline="0" dirty="0" smtClean="0"/>
              <a:t> </a:t>
            </a:r>
            <a:r>
              <a:rPr lang="fr-CA" baseline="0" dirty="0" err="1" smtClean="0"/>
              <a:t>reliably</a:t>
            </a:r>
            <a:r>
              <a:rPr lang="fr-CA" baseline="0" dirty="0" smtClean="0"/>
              <a:t> </a:t>
            </a:r>
            <a:r>
              <a:rPr lang="fr-CA" baseline="0" dirty="0" err="1" smtClean="0"/>
              <a:t>when</a:t>
            </a:r>
            <a:r>
              <a:rPr lang="fr-CA" baseline="0" dirty="0" smtClean="0"/>
              <a:t> the camera </a:t>
            </a:r>
            <a:r>
              <a:rPr lang="fr-CA" baseline="0" dirty="0" err="1" smtClean="0"/>
              <a:t>is</a:t>
            </a:r>
            <a:r>
              <a:rPr lang="fr-CA" baseline="0" dirty="0" smtClean="0"/>
              <a:t> </a:t>
            </a:r>
            <a:r>
              <a:rPr lang="fr-CA" baseline="0" dirty="0" err="1" smtClean="0"/>
              <a:t>static</a:t>
            </a:r>
            <a:r>
              <a:rPr lang="fr-CA" baseline="0" dirty="0" smtClean="0"/>
              <a:t> but </a:t>
            </a:r>
            <a:r>
              <a:rPr lang="fr-CA" baseline="0" dirty="0" err="1" smtClean="0"/>
              <a:t>also</a:t>
            </a:r>
            <a:r>
              <a:rPr lang="fr-CA" baseline="0" dirty="0" smtClean="0"/>
              <a:t> </a:t>
            </a:r>
            <a:r>
              <a:rPr lang="fr-CA" baseline="0" dirty="0" err="1" smtClean="0"/>
              <a:t>produces</a:t>
            </a:r>
            <a:r>
              <a:rPr lang="fr-CA" baseline="0" dirty="0" smtClean="0"/>
              <a:t> </a:t>
            </a:r>
            <a:r>
              <a:rPr lang="fr-CA" baseline="0" dirty="0" err="1" smtClean="0"/>
              <a:t>holes</a:t>
            </a:r>
            <a:r>
              <a:rPr lang="fr-CA" baseline="0" dirty="0" smtClean="0"/>
              <a:t> </a:t>
            </a:r>
            <a:r>
              <a:rPr lang="fr-CA" baseline="0" dirty="0" err="1" smtClean="0"/>
              <a:t>when</a:t>
            </a:r>
            <a:r>
              <a:rPr lang="fr-CA" baseline="0" dirty="0" smtClean="0"/>
              <a:t> the camera </a:t>
            </a:r>
            <a:r>
              <a:rPr lang="fr-CA" baseline="0" dirty="0" err="1" smtClean="0"/>
              <a:t>is</a:t>
            </a:r>
            <a:r>
              <a:rPr lang="fr-CA" baseline="0" dirty="0" smtClean="0"/>
              <a:t> </a:t>
            </a:r>
            <a:r>
              <a:rPr lang="fr-CA" baseline="0" dirty="0" err="1" smtClean="0"/>
              <a:t>moving</a:t>
            </a:r>
            <a:r>
              <a:rPr lang="fr-CA" baseline="0" dirty="0" smtClean="0"/>
              <a:t> at the </a:t>
            </a:r>
            <a:r>
              <a:rPr lang="fr-CA" baseline="0" dirty="0" err="1" smtClean="0"/>
              <a:t>screen</a:t>
            </a:r>
            <a:r>
              <a:rPr lang="fr-CA" baseline="0" dirty="0" smtClean="0"/>
              <a:t> </a:t>
            </a:r>
            <a:r>
              <a:rPr lang="fr-CA" baseline="0" dirty="0" err="1" smtClean="0"/>
              <a:t>borders</a:t>
            </a:r>
            <a:r>
              <a:rPr lang="fr-CA" baseline="0" dirty="0" smtClean="0"/>
              <a:t> or due to </a:t>
            </a:r>
            <a:r>
              <a:rPr lang="fr-CA" baseline="0" dirty="0" err="1" smtClean="0"/>
              <a:t>parallax</a:t>
            </a:r>
            <a:r>
              <a:rPr lang="fr-CA" baseline="0" dirty="0" smtClean="0"/>
              <a:t> rejection.</a:t>
            </a:r>
          </a:p>
          <a:p>
            <a:r>
              <a:rPr lang="fr-CA" baseline="0" dirty="0" smtClean="0"/>
              <a:t>False occlusion </a:t>
            </a:r>
            <a:r>
              <a:rPr lang="fr-CA" baseline="0" dirty="0" err="1" smtClean="0"/>
              <a:t>is</a:t>
            </a:r>
            <a:r>
              <a:rPr lang="fr-CA" baseline="0" dirty="0" smtClean="0"/>
              <a:t> possible </a:t>
            </a:r>
            <a:r>
              <a:rPr lang="fr-CA" baseline="0" dirty="0" err="1" smtClean="0"/>
              <a:t>from</a:t>
            </a:r>
            <a:r>
              <a:rPr lang="fr-CA" baseline="0" dirty="0" smtClean="0"/>
              <a:t> large </a:t>
            </a:r>
            <a:r>
              <a:rPr lang="fr-CA" baseline="0" dirty="0" err="1" smtClean="0"/>
              <a:t>moving</a:t>
            </a:r>
            <a:r>
              <a:rPr lang="fr-CA" baseline="0" dirty="0" smtClean="0"/>
              <a:t> </a:t>
            </a:r>
            <a:r>
              <a:rPr lang="fr-CA" baseline="0" dirty="0" err="1" smtClean="0"/>
              <a:t>objects</a:t>
            </a:r>
            <a:r>
              <a:rPr lang="fr-CA" baseline="0" dirty="0" smtClean="0"/>
              <a:t> in the last </a:t>
            </a:r>
            <a:r>
              <a:rPr lang="fr-CA" baseline="0" dirty="0" err="1" smtClean="0"/>
              <a:t>frame’s</a:t>
            </a:r>
            <a:r>
              <a:rPr lang="fr-CA" baseline="0" dirty="0" smtClean="0"/>
              <a:t> </a:t>
            </a:r>
            <a:r>
              <a:rPr lang="fr-CA" baseline="0" dirty="0" err="1" smtClean="0"/>
              <a:t>depth</a:t>
            </a:r>
            <a:r>
              <a:rPr lang="fr-CA" baseline="0" dirty="0" smtClean="0"/>
              <a:t>. </a:t>
            </a:r>
            <a:r>
              <a:rPr lang="fr-CA" baseline="0" dirty="0" err="1" smtClean="0"/>
              <a:t>We</a:t>
            </a:r>
            <a:r>
              <a:rPr lang="fr-CA" baseline="0" dirty="0" smtClean="0"/>
              <a:t> </a:t>
            </a:r>
            <a:r>
              <a:rPr lang="fr-CA" baseline="0" dirty="0" err="1" smtClean="0"/>
              <a:t>reject</a:t>
            </a:r>
            <a:r>
              <a:rPr lang="fr-CA" baseline="0" dirty="0" smtClean="0"/>
              <a:t> </a:t>
            </a:r>
            <a:r>
              <a:rPr lang="fr-CA" baseline="0" dirty="0" err="1" smtClean="0"/>
              <a:t>occluders</a:t>
            </a:r>
            <a:r>
              <a:rPr lang="fr-CA" baseline="0" dirty="0" smtClean="0"/>
              <a:t> </a:t>
            </a:r>
            <a:r>
              <a:rPr lang="fr-CA" baseline="0" dirty="0" err="1" smtClean="0"/>
              <a:t>near</a:t>
            </a:r>
            <a:r>
              <a:rPr lang="fr-CA" baseline="0" dirty="0" smtClean="0"/>
              <a:t> the camera </a:t>
            </a:r>
            <a:r>
              <a:rPr lang="fr-CA" baseline="0" dirty="0" err="1" smtClean="0"/>
              <a:t>during</a:t>
            </a:r>
            <a:r>
              <a:rPr lang="fr-CA" baseline="0" dirty="0" smtClean="0"/>
              <a:t> </a:t>
            </a:r>
            <a:r>
              <a:rPr lang="fr-CA" baseline="0" dirty="0" err="1" smtClean="0"/>
              <a:t>reprojection</a:t>
            </a:r>
            <a:r>
              <a:rPr lang="fr-CA" baseline="0" dirty="0" smtClean="0"/>
              <a:t> to </a:t>
            </a:r>
            <a:r>
              <a:rPr lang="fr-CA" baseline="0" dirty="0" err="1" smtClean="0"/>
              <a:t>avoid</a:t>
            </a:r>
            <a:r>
              <a:rPr lang="fr-CA" baseline="0" dirty="0" smtClean="0"/>
              <a:t> </a:t>
            </a:r>
            <a:r>
              <a:rPr lang="fr-CA" baseline="0" dirty="0" err="1" smtClean="0"/>
              <a:t>this</a:t>
            </a:r>
            <a:r>
              <a:rPr lang="fr-CA" baseline="0" dirty="0" smtClean="0"/>
              <a:t> in </a:t>
            </a:r>
            <a:r>
              <a:rPr lang="fr-CA" baseline="0" dirty="0" err="1" smtClean="0"/>
              <a:t>most</a:t>
            </a:r>
            <a:r>
              <a:rPr lang="fr-CA" baseline="0" dirty="0" smtClean="0"/>
              <a:t> cases.</a:t>
            </a:r>
          </a:p>
          <a:p>
            <a:r>
              <a:rPr lang="fi-FI" dirty="0" smtClean="0"/>
              <a:t>Finally</a:t>
            </a:r>
            <a:r>
              <a:rPr lang="fi-FI" baseline="0" dirty="0" smtClean="0"/>
              <a:t> we generate a mip-hierarchy for GPU culling.</a:t>
            </a:r>
            <a:endParaRPr lang="fi-FI" dirty="0" smtClean="0"/>
          </a:p>
        </p:txBody>
      </p:sp>
      <p:sp>
        <p:nvSpPr>
          <p:cNvPr id="4" name="Slide Number Placeholder 3"/>
          <p:cNvSpPr>
            <a:spLocks noGrp="1"/>
          </p:cNvSpPr>
          <p:nvPr>
            <p:ph type="sldNum" sz="quarter" idx="10"/>
          </p:nvPr>
        </p:nvSpPr>
        <p:spPr/>
        <p:txBody>
          <a:bodyPr/>
          <a:lstStyle/>
          <a:p>
            <a:pPr>
              <a:defRPr/>
            </a:pPr>
            <a:fld id="{2AE30BBB-3A1E-4440-A4BE-776FC99A342D}" type="slidenum">
              <a:rPr lang="en-US" altLang="en-US" smtClean="0"/>
              <a:pPr>
                <a:defRPr/>
              </a:pPr>
              <a:t>27</a:t>
            </a:fld>
            <a:endParaRPr lang="en-US" altLang="en-US"/>
          </a:p>
        </p:txBody>
      </p:sp>
    </p:spTree>
    <p:extLst>
      <p:ext uri="{BB962C8B-B14F-4D97-AF65-F5344CB8AC3E}">
        <p14:creationId xmlns:p14="http://schemas.microsoft.com/office/powerpoint/2010/main" val="39040010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dirty="0" err="1" smtClean="0"/>
              <a:t>We</a:t>
            </a:r>
            <a:r>
              <a:rPr lang="fr-CA" dirty="0" smtClean="0"/>
              <a:t> </a:t>
            </a:r>
            <a:r>
              <a:rPr lang="fr-CA" dirty="0" err="1" smtClean="0"/>
              <a:t>also</a:t>
            </a:r>
            <a:r>
              <a:rPr lang="fr-CA" baseline="0" dirty="0" smtClean="0"/>
              <a:t> </a:t>
            </a:r>
            <a:r>
              <a:rPr lang="fr-CA" baseline="0" dirty="0" err="1" smtClean="0"/>
              <a:t>generate</a:t>
            </a:r>
            <a:r>
              <a:rPr lang="fr-CA" baseline="0" dirty="0" smtClean="0"/>
              <a:t> a 64x64 </a:t>
            </a:r>
            <a:r>
              <a:rPr lang="fr-CA" baseline="0" dirty="0" err="1" smtClean="0"/>
              <a:t>low</a:t>
            </a:r>
            <a:r>
              <a:rPr lang="fr-CA" baseline="0" dirty="0" smtClean="0"/>
              <a:t> </a:t>
            </a:r>
            <a:r>
              <a:rPr lang="fr-CA" baseline="0" dirty="0" err="1" smtClean="0"/>
              <a:t>resolution</a:t>
            </a:r>
            <a:r>
              <a:rPr lang="fr-CA" baseline="0" dirty="0" smtClean="0"/>
              <a:t> occlusion </a:t>
            </a:r>
            <a:r>
              <a:rPr lang="fr-CA" baseline="0" dirty="0" err="1" smtClean="0"/>
              <a:t>depth</a:t>
            </a:r>
            <a:r>
              <a:rPr lang="fr-CA" baseline="0" dirty="0" smtClean="0"/>
              <a:t> for </a:t>
            </a:r>
            <a:r>
              <a:rPr lang="fr-CA" baseline="0" dirty="0" err="1" smtClean="0"/>
              <a:t>each</a:t>
            </a:r>
            <a:r>
              <a:rPr lang="fr-CA" baseline="0" dirty="0" smtClean="0"/>
              <a:t> cascade of the </a:t>
            </a:r>
            <a:r>
              <a:rPr lang="fr-CA" baseline="0" dirty="0" err="1" smtClean="0"/>
              <a:t>cascaded</a:t>
            </a:r>
            <a:r>
              <a:rPr lang="fr-CA" baseline="0" dirty="0" smtClean="0"/>
              <a:t> </a:t>
            </a:r>
            <a:r>
              <a:rPr lang="fr-CA" baseline="0" dirty="0" err="1" smtClean="0"/>
              <a:t>shadowmap</a:t>
            </a:r>
            <a:r>
              <a:rPr lang="fr-CA" baseline="0" dirty="0" smtClean="0"/>
              <a:t>.</a:t>
            </a:r>
          </a:p>
          <a:p>
            <a:r>
              <a:rPr lang="fr-CA" baseline="0" dirty="0" smtClean="0"/>
              <a:t>The first </a:t>
            </a:r>
            <a:r>
              <a:rPr lang="fr-CA" baseline="0" dirty="0" err="1" smtClean="0"/>
              <a:t>step</a:t>
            </a:r>
            <a:r>
              <a:rPr lang="fr-CA" baseline="0" dirty="0" smtClean="0"/>
              <a:t> </a:t>
            </a:r>
            <a:r>
              <a:rPr lang="fr-CA" baseline="0" dirty="0" err="1" smtClean="0"/>
              <a:t>is</a:t>
            </a:r>
            <a:r>
              <a:rPr lang="fr-CA" baseline="0" dirty="0" smtClean="0"/>
              <a:t> to </a:t>
            </a:r>
            <a:r>
              <a:rPr lang="fr-CA" baseline="0" dirty="0" err="1" smtClean="0"/>
              <a:t>generate</a:t>
            </a:r>
            <a:r>
              <a:rPr lang="fr-CA" baseline="0" dirty="0" smtClean="0"/>
              <a:t> occlusion </a:t>
            </a:r>
            <a:r>
              <a:rPr lang="fr-CA" baseline="0" dirty="0" err="1" smtClean="0"/>
              <a:t>depth</a:t>
            </a:r>
            <a:r>
              <a:rPr lang="fr-CA" baseline="0" dirty="0" smtClean="0"/>
              <a:t> </a:t>
            </a:r>
            <a:r>
              <a:rPr lang="fr-CA" baseline="0" dirty="0" err="1" smtClean="0"/>
              <a:t>based</a:t>
            </a:r>
            <a:r>
              <a:rPr lang="fr-CA" baseline="0" dirty="0" smtClean="0"/>
              <a:t> on possible </a:t>
            </a:r>
            <a:r>
              <a:rPr lang="fr-CA" baseline="0" dirty="0" err="1" smtClean="0"/>
              <a:t>shadow</a:t>
            </a:r>
            <a:r>
              <a:rPr lang="fr-CA" baseline="0" dirty="0" smtClean="0"/>
              <a:t> </a:t>
            </a:r>
            <a:r>
              <a:rPr lang="fr-CA" baseline="0" dirty="0" err="1" smtClean="0"/>
              <a:t>receivers</a:t>
            </a:r>
            <a:r>
              <a:rPr lang="fr-CA" baseline="0" dirty="0" smtClean="0"/>
              <a:t> </a:t>
            </a:r>
            <a:r>
              <a:rPr lang="fr-CA" baseline="0" dirty="0" err="1" smtClean="0"/>
              <a:t>obtained</a:t>
            </a:r>
            <a:r>
              <a:rPr lang="fr-CA" baseline="0" dirty="0" smtClean="0"/>
              <a:t> by </a:t>
            </a:r>
            <a:r>
              <a:rPr lang="fr-CA" baseline="0" dirty="0" err="1" smtClean="0"/>
              <a:t>reprojection</a:t>
            </a:r>
            <a:r>
              <a:rPr lang="fr-CA" baseline="0" dirty="0" smtClean="0"/>
              <a:t> </a:t>
            </a:r>
            <a:r>
              <a:rPr lang="fr-CA" baseline="0" dirty="0" err="1" smtClean="0"/>
              <a:t>into</a:t>
            </a:r>
            <a:r>
              <a:rPr lang="fr-CA" baseline="0" dirty="0" smtClean="0"/>
              <a:t> light </a:t>
            </a:r>
            <a:r>
              <a:rPr lang="fr-CA" baseline="0" dirty="0" err="1" smtClean="0"/>
              <a:t>space</a:t>
            </a:r>
            <a:r>
              <a:rPr lang="fr-CA" baseline="0" dirty="0" smtClean="0"/>
              <a:t> of the camera </a:t>
            </a:r>
            <a:r>
              <a:rPr lang="fr-CA" baseline="0" dirty="0" err="1" smtClean="0"/>
              <a:t>depth</a:t>
            </a:r>
            <a:r>
              <a:rPr lang="fr-CA" baseline="0" dirty="0" smtClean="0"/>
              <a:t>. A bit more </a:t>
            </a:r>
            <a:r>
              <a:rPr lang="fr-CA" baseline="0" dirty="0" err="1" smtClean="0"/>
              <a:t>detail</a:t>
            </a:r>
            <a:r>
              <a:rPr lang="fr-CA" baseline="0" dirty="0" smtClean="0"/>
              <a:t> on </a:t>
            </a:r>
            <a:r>
              <a:rPr lang="fr-CA" baseline="0" dirty="0" err="1" smtClean="0"/>
              <a:t>this</a:t>
            </a:r>
            <a:r>
              <a:rPr lang="fr-CA" baseline="0" dirty="0" smtClean="0"/>
              <a:t> in the </a:t>
            </a:r>
            <a:r>
              <a:rPr lang="fr-CA" baseline="0" dirty="0" err="1" smtClean="0"/>
              <a:t>next</a:t>
            </a:r>
            <a:r>
              <a:rPr lang="fr-CA" baseline="0" dirty="0" smtClean="0"/>
              <a:t> slides.</a:t>
            </a:r>
            <a:endParaRPr lang="fr-CA" dirty="0" smtClean="0"/>
          </a:p>
          <a:p>
            <a:r>
              <a:rPr lang="fr-CA" dirty="0" smtClean="0"/>
              <a:t>This </a:t>
            </a:r>
            <a:r>
              <a:rPr lang="fr-CA" dirty="0" err="1" smtClean="0"/>
              <a:t>is</a:t>
            </a:r>
            <a:r>
              <a:rPr lang="fr-CA" dirty="0" smtClean="0"/>
              <a:t> </a:t>
            </a:r>
            <a:r>
              <a:rPr lang="fr-CA" dirty="0" err="1" smtClean="0"/>
              <a:t>then</a:t>
            </a:r>
            <a:r>
              <a:rPr lang="fr-CA" dirty="0" smtClean="0"/>
              <a:t> </a:t>
            </a:r>
            <a:r>
              <a:rPr lang="fr-CA" dirty="0" err="1" smtClean="0"/>
              <a:t>combined</a:t>
            </a:r>
            <a:r>
              <a:rPr lang="fr-CA" dirty="0" smtClean="0"/>
              <a:t> </a:t>
            </a:r>
            <a:r>
              <a:rPr lang="fr-CA" dirty="0" err="1" smtClean="0"/>
              <a:t>with</a:t>
            </a:r>
            <a:r>
              <a:rPr lang="fr-CA" baseline="0" dirty="0" smtClean="0"/>
              <a:t> a </a:t>
            </a:r>
            <a:r>
              <a:rPr lang="fr-CA" baseline="0" dirty="0" err="1" smtClean="0"/>
              <a:t>low</a:t>
            </a:r>
            <a:r>
              <a:rPr lang="fr-CA" baseline="0" dirty="0" smtClean="0"/>
              <a:t> </a:t>
            </a:r>
            <a:r>
              <a:rPr lang="fr-CA" baseline="0" dirty="0" err="1" smtClean="0"/>
              <a:t>resolution</a:t>
            </a:r>
            <a:r>
              <a:rPr lang="fr-CA" baseline="0" dirty="0" smtClean="0"/>
              <a:t>, </a:t>
            </a:r>
            <a:r>
              <a:rPr lang="fr-CA" baseline="0" dirty="0" err="1" smtClean="0"/>
              <a:t>reprojected</a:t>
            </a:r>
            <a:r>
              <a:rPr lang="fr-CA" baseline="0" dirty="0" smtClean="0"/>
              <a:t> version of last </a:t>
            </a:r>
            <a:r>
              <a:rPr lang="fr-CA" baseline="0" dirty="0" err="1" smtClean="0"/>
              <a:t>frame’s</a:t>
            </a:r>
            <a:r>
              <a:rPr lang="fr-CA" baseline="0" dirty="0" smtClean="0"/>
              <a:t> </a:t>
            </a:r>
            <a:r>
              <a:rPr lang="fr-CA" baseline="0" dirty="0" err="1" smtClean="0"/>
              <a:t>shadowmap</a:t>
            </a:r>
            <a:r>
              <a:rPr lang="fr-CA" baseline="0" dirty="0" smtClean="0"/>
              <a:t>. </a:t>
            </a:r>
            <a:r>
              <a:rPr lang="fr-CA" baseline="0" dirty="0" err="1" smtClean="0"/>
              <a:t>Again</a:t>
            </a:r>
            <a:r>
              <a:rPr lang="fr-CA" baseline="0" dirty="0" smtClean="0"/>
              <a:t> </a:t>
            </a:r>
            <a:r>
              <a:rPr lang="fr-CA" baseline="0" dirty="0" err="1" smtClean="0"/>
              <a:t>this</a:t>
            </a:r>
            <a:r>
              <a:rPr lang="fr-CA" baseline="0" dirty="0" smtClean="0"/>
              <a:t> </a:t>
            </a:r>
            <a:r>
              <a:rPr lang="fr-CA" baseline="0" dirty="0" err="1" smtClean="0"/>
              <a:t>step</a:t>
            </a:r>
            <a:r>
              <a:rPr lang="fr-CA" baseline="0" dirty="0" smtClean="0"/>
              <a:t> </a:t>
            </a:r>
            <a:r>
              <a:rPr lang="fr-CA" baseline="0" dirty="0" err="1" smtClean="0"/>
              <a:t>could</a:t>
            </a:r>
            <a:r>
              <a:rPr lang="fr-CA" baseline="0" dirty="0" smtClean="0"/>
              <a:t> </a:t>
            </a:r>
            <a:r>
              <a:rPr lang="fr-CA" baseline="0" dirty="0" err="1" smtClean="0"/>
              <a:t>introduce</a:t>
            </a:r>
            <a:r>
              <a:rPr lang="fr-CA" baseline="0" dirty="0" smtClean="0"/>
              <a:t> false positives </a:t>
            </a:r>
            <a:r>
              <a:rPr lang="fr-CA" baseline="0" dirty="0" err="1" smtClean="0"/>
              <a:t>from</a:t>
            </a:r>
            <a:r>
              <a:rPr lang="fr-CA" baseline="0" dirty="0" smtClean="0"/>
              <a:t> large </a:t>
            </a:r>
            <a:r>
              <a:rPr lang="fr-CA" baseline="0" dirty="0" err="1" smtClean="0"/>
              <a:t>fast</a:t>
            </a:r>
            <a:r>
              <a:rPr lang="fr-CA" baseline="0" dirty="0" smtClean="0"/>
              <a:t> </a:t>
            </a:r>
            <a:r>
              <a:rPr lang="fr-CA" baseline="0" dirty="0" err="1" smtClean="0"/>
              <a:t>moving</a:t>
            </a:r>
            <a:r>
              <a:rPr lang="fr-CA" baseline="0" dirty="0" smtClean="0"/>
              <a:t> </a:t>
            </a:r>
            <a:r>
              <a:rPr lang="fr-CA" baseline="0" dirty="0" err="1" smtClean="0"/>
              <a:t>occluders</a:t>
            </a:r>
            <a:r>
              <a:rPr lang="fr-CA" baseline="0" dirty="0" smtClean="0"/>
              <a:t>, but </a:t>
            </a:r>
            <a:r>
              <a:rPr lang="fr-CA" baseline="0" dirty="0" err="1" smtClean="0"/>
              <a:t>we</a:t>
            </a:r>
            <a:r>
              <a:rPr lang="fr-CA" baseline="0" dirty="0" smtClean="0"/>
              <a:t> </a:t>
            </a:r>
            <a:r>
              <a:rPr lang="fr-CA" baseline="0" dirty="0" err="1" smtClean="0"/>
              <a:t>did</a:t>
            </a:r>
            <a:r>
              <a:rPr lang="fr-CA" baseline="0" dirty="0" smtClean="0"/>
              <a:t> not have </a:t>
            </a:r>
            <a:r>
              <a:rPr lang="fr-CA" baseline="0" dirty="0" err="1" smtClean="0"/>
              <a:t>these</a:t>
            </a:r>
            <a:r>
              <a:rPr lang="fr-CA" baseline="0" dirty="0" smtClean="0"/>
              <a:t> in the </a:t>
            </a:r>
            <a:r>
              <a:rPr lang="fr-CA" baseline="0" dirty="0" err="1" smtClean="0"/>
              <a:t>game</a:t>
            </a:r>
            <a:r>
              <a:rPr lang="fr-CA" baseline="0" dirty="0" smtClean="0"/>
              <a:t>.</a:t>
            </a:r>
            <a:endParaRPr lang="fr-CA" dirty="0" smtClean="0"/>
          </a:p>
          <a:p>
            <a:r>
              <a:rPr lang="fr-CA" dirty="0" smtClean="0"/>
              <a:t>The</a:t>
            </a:r>
            <a:r>
              <a:rPr lang="fr-CA" baseline="0" dirty="0" smtClean="0"/>
              <a:t> </a:t>
            </a:r>
            <a:r>
              <a:rPr lang="fr-CA" baseline="0" dirty="0" err="1" smtClean="0"/>
              <a:t>downsampled</a:t>
            </a:r>
            <a:r>
              <a:rPr lang="fr-CA" baseline="0" dirty="0" smtClean="0"/>
              <a:t> </a:t>
            </a:r>
            <a:r>
              <a:rPr lang="fr-CA" baseline="0" dirty="0" err="1" smtClean="0"/>
              <a:t>shadowmap</a:t>
            </a:r>
            <a:r>
              <a:rPr lang="fr-CA" baseline="0" dirty="0" smtClean="0"/>
              <a:t> </a:t>
            </a:r>
            <a:r>
              <a:rPr lang="fr-CA" baseline="0" dirty="0" err="1" smtClean="0"/>
              <a:t>from</a:t>
            </a:r>
            <a:r>
              <a:rPr lang="fr-CA" baseline="0" dirty="0" smtClean="0"/>
              <a:t> last frame </a:t>
            </a:r>
            <a:r>
              <a:rPr lang="fr-CA" baseline="0" dirty="0" err="1" smtClean="0"/>
              <a:t>is</a:t>
            </a:r>
            <a:r>
              <a:rPr lang="fr-CA" baseline="0" dirty="0" smtClean="0"/>
              <a:t> </a:t>
            </a:r>
            <a:r>
              <a:rPr lang="fr-CA" baseline="0" dirty="0" err="1" smtClean="0"/>
              <a:t>available</a:t>
            </a:r>
            <a:r>
              <a:rPr lang="fr-CA" baseline="0" dirty="0" smtClean="0"/>
              <a:t> as the </a:t>
            </a:r>
            <a:r>
              <a:rPr lang="fr-CA" baseline="0" dirty="0" err="1" smtClean="0"/>
              <a:t>downsample</a:t>
            </a:r>
            <a:r>
              <a:rPr lang="fr-CA" baseline="0" dirty="0" smtClean="0"/>
              <a:t> </a:t>
            </a:r>
            <a:r>
              <a:rPr lang="fr-CA" baseline="0" dirty="0" err="1" smtClean="0"/>
              <a:t>is</a:t>
            </a:r>
            <a:r>
              <a:rPr lang="fr-CA" baseline="0" dirty="0" smtClean="0"/>
              <a:t> </a:t>
            </a:r>
            <a:r>
              <a:rPr lang="fr-CA" baseline="0" dirty="0" err="1" smtClean="0"/>
              <a:t>shared</a:t>
            </a:r>
            <a:r>
              <a:rPr lang="fr-CA" baseline="0" dirty="0" smtClean="0"/>
              <a:t> </a:t>
            </a:r>
            <a:r>
              <a:rPr lang="fr-CA" baseline="0" dirty="0" err="1" smtClean="0"/>
              <a:t>with</a:t>
            </a:r>
            <a:r>
              <a:rPr lang="fr-CA" baseline="0" dirty="0" smtClean="0"/>
              <a:t> the </a:t>
            </a:r>
            <a:r>
              <a:rPr lang="fr-CA" baseline="0" dirty="0" err="1" smtClean="0"/>
              <a:t>generation</a:t>
            </a:r>
            <a:r>
              <a:rPr lang="fr-CA" baseline="0" dirty="0" smtClean="0"/>
              <a:t> of the </a:t>
            </a:r>
            <a:r>
              <a:rPr lang="fr-CA" baseline="0" dirty="0" err="1" smtClean="0"/>
              <a:t>exponential</a:t>
            </a:r>
            <a:r>
              <a:rPr lang="fr-CA" baseline="0" dirty="0" smtClean="0"/>
              <a:t> </a:t>
            </a:r>
            <a:r>
              <a:rPr lang="fr-CA" baseline="0" dirty="0" err="1" smtClean="0"/>
              <a:t>shadowmap</a:t>
            </a:r>
            <a:r>
              <a:rPr lang="fr-CA" baseline="0" dirty="0" smtClean="0"/>
              <a:t> for </a:t>
            </a:r>
            <a:r>
              <a:rPr lang="fr-CA" baseline="0" dirty="0" err="1" smtClean="0"/>
              <a:t>fog</a:t>
            </a:r>
            <a:endParaRPr lang="fr-CA" baseline="0" dirty="0" smtClean="0"/>
          </a:p>
          <a:p>
            <a:endParaRPr lang="fi-FI" dirty="0" smtClean="0"/>
          </a:p>
        </p:txBody>
      </p:sp>
      <p:sp>
        <p:nvSpPr>
          <p:cNvPr id="4" name="Slide Number Placeholder 3"/>
          <p:cNvSpPr>
            <a:spLocks noGrp="1"/>
          </p:cNvSpPr>
          <p:nvPr>
            <p:ph type="sldNum" sz="quarter" idx="10"/>
          </p:nvPr>
        </p:nvSpPr>
        <p:spPr/>
        <p:txBody>
          <a:bodyPr/>
          <a:lstStyle/>
          <a:p>
            <a:pPr>
              <a:defRPr/>
            </a:pPr>
            <a:fld id="{2AE30BBB-3A1E-4440-A4BE-776FC99A342D}" type="slidenum">
              <a:rPr lang="en-US" altLang="en-US" smtClean="0"/>
              <a:pPr>
                <a:defRPr/>
              </a:pPr>
              <a:t>28</a:t>
            </a:fld>
            <a:endParaRPr lang="en-US" altLang="en-US"/>
          </a:p>
        </p:txBody>
      </p:sp>
    </p:spTree>
    <p:extLst>
      <p:ext uri="{BB962C8B-B14F-4D97-AF65-F5344CB8AC3E}">
        <p14:creationId xmlns:p14="http://schemas.microsoft.com/office/powerpoint/2010/main" val="34911171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dirty="0" smtClean="0"/>
              <a:t>Camera depth</a:t>
            </a:r>
            <a:r>
              <a:rPr lang="fi-FI" baseline="0" dirty="0" smtClean="0"/>
              <a:t> reprojection aims at removing shadow casters that cannot have any visible shadow receivers. In this example scene all shadow casters in the courtyard of the house block in front of the player cannot contribute to the image as the courtyard itself is occluded by the front of the building.</a:t>
            </a:r>
            <a:endParaRPr lang="fi-FI" dirty="0" smtClean="0"/>
          </a:p>
        </p:txBody>
      </p:sp>
      <p:sp>
        <p:nvSpPr>
          <p:cNvPr id="4" name="Slide Number Placeholder 3"/>
          <p:cNvSpPr>
            <a:spLocks noGrp="1"/>
          </p:cNvSpPr>
          <p:nvPr>
            <p:ph type="sldNum" sz="quarter" idx="10"/>
          </p:nvPr>
        </p:nvSpPr>
        <p:spPr/>
        <p:txBody>
          <a:bodyPr/>
          <a:lstStyle/>
          <a:p>
            <a:pPr>
              <a:defRPr/>
            </a:pPr>
            <a:fld id="{2AE30BBB-3A1E-4440-A4BE-776FC99A342D}" type="slidenum">
              <a:rPr lang="en-US" altLang="en-US" smtClean="0"/>
              <a:pPr>
                <a:defRPr/>
              </a:pPr>
              <a:t>29</a:t>
            </a:fld>
            <a:endParaRPr lang="en-US" altLang="en-US"/>
          </a:p>
        </p:txBody>
      </p:sp>
    </p:spTree>
    <p:extLst>
      <p:ext uri="{BB962C8B-B14F-4D97-AF65-F5344CB8AC3E}">
        <p14:creationId xmlns:p14="http://schemas.microsoft.com/office/powerpoint/2010/main" val="16798773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dirty="0" smtClean="0"/>
              <a:t>I </a:t>
            </a:r>
            <a:r>
              <a:rPr lang="fr-CA" dirty="0" err="1" smtClean="0"/>
              <a:t>hope</a:t>
            </a:r>
            <a:r>
              <a:rPr lang="fr-CA" dirty="0" smtClean="0"/>
              <a:t> a </a:t>
            </a:r>
            <a:r>
              <a:rPr lang="fr-CA" dirty="0" err="1" smtClean="0"/>
              <a:t>schematic</a:t>
            </a:r>
            <a:r>
              <a:rPr lang="fr-CA" dirty="0" smtClean="0"/>
              <a:t> </a:t>
            </a:r>
            <a:r>
              <a:rPr lang="fr-CA" dirty="0" err="1" smtClean="0"/>
              <a:t>can</a:t>
            </a:r>
            <a:r>
              <a:rPr lang="fr-CA" dirty="0" smtClean="0"/>
              <a:t> </a:t>
            </a:r>
            <a:r>
              <a:rPr lang="fr-CA" dirty="0" err="1" smtClean="0"/>
              <a:t>make</a:t>
            </a:r>
            <a:r>
              <a:rPr lang="fr-CA" dirty="0" smtClean="0"/>
              <a:t> </a:t>
            </a:r>
            <a:r>
              <a:rPr lang="fr-CA" dirty="0" err="1" smtClean="0"/>
              <a:t>this</a:t>
            </a:r>
            <a:r>
              <a:rPr lang="fr-CA" dirty="0" smtClean="0"/>
              <a:t> a bit </a:t>
            </a:r>
            <a:r>
              <a:rPr lang="fr-CA" dirty="0" err="1" smtClean="0"/>
              <a:t>clearer</a:t>
            </a:r>
            <a:r>
              <a:rPr lang="fr-CA" dirty="0" smtClean="0"/>
              <a:t>.</a:t>
            </a:r>
          </a:p>
          <a:p>
            <a:r>
              <a:rPr lang="fr-CA" dirty="0" smtClean="0"/>
              <a:t>Yellow </a:t>
            </a:r>
            <a:r>
              <a:rPr lang="fr-CA" dirty="0" err="1" smtClean="0"/>
              <a:t>arrows</a:t>
            </a:r>
            <a:r>
              <a:rPr lang="fr-CA" dirty="0" smtClean="0"/>
              <a:t> show the</a:t>
            </a:r>
            <a:r>
              <a:rPr lang="fr-CA" baseline="0" dirty="0" smtClean="0"/>
              <a:t> </a:t>
            </a:r>
            <a:r>
              <a:rPr lang="fr-CA" baseline="0" dirty="0" err="1" smtClean="0"/>
              <a:t>sun</a:t>
            </a:r>
            <a:r>
              <a:rPr lang="fr-CA" baseline="0" dirty="0" smtClean="0"/>
              <a:t> direction</a:t>
            </a:r>
          </a:p>
          <a:p>
            <a:r>
              <a:rPr lang="fr-CA" baseline="0" dirty="0" err="1" smtClean="0"/>
              <a:t>Red</a:t>
            </a:r>
            <a:r>
              <a:rPr lang="fr-CA" baseline="0" dirty="0" smtClean="0"/>
              <a:t> </a:t>
            </a:r>
            <a:r>
              <a:rPr lang="fr-CA" baseline="0" dirty="0" err="1" smtClean="0"/>
              <a:t>lines</a:t>
            </a:r>
            <a:r>
              <a:rPr lang="fr-CA" baseline="0" dirty="0" smtClean="0"/>
              <a:t> show the </a:t>
            </a:r>
            <a:r>
              <a:rPr lang="fr-CA" baseline="0" dirty="0" err="1" smtClean="0"/>
              <a:t>extents</a:t>
            </a:r>
            <a:r>
              <a:rPr lang="fr-CA" baseline="0" dirty="0" smtClean="0"/>
              <a:t> of one </a:t>
            </a:r>
            <a:r>
              <a:rPr lang="fr-CA" baseline="0" dirty="0" err="1" smtClean="0"/>
              <a:t>shadow</a:t>
            </a:r>
            <a:r>
              <a:rPr lang="fr-CA" baseline="0" dirty="0" smtClean="0"/>
              <a:t> </a:t>
            </a:r>
            <a:r>
              <a:rPr lang="fr-CA" baseline="0" dirty="0" err="1" smtClean="0"/>
              <a:t>map</a:t>
            </a:r>
            <a:r>
              <a:rPr lang="fr-CA" baseline="0" dirty="0" smtClean="0"/>
              <a:t> cascade</a:t>
            </a:r>
          </a:p>
          <a:p>
            <a:r>
              <a:rPr lang="fr-CA" baseline="0" dirty="0" err="1" smtClean="0"/>
              <a:t>Red</a:t>
            </a:r>
            <a:r>
              <a:rPr lang="fr-CA" baseline="0" dirty="0" smtClean="0"/>
              <a:t> </a:t>
            </a:r>
            <a:r>
              <a:rPr lang="fr-CA" baseline="0" dirty="0" err="1" smtClean="0"/>
              <a:t>objects</a:t>
            </a:r>
            <a:r>
              <a:rPr lang="fr-CA" baseline="0" dirty="0" smtClean="0"/>
              <a:t> are </a:t>
            </a:r>
            <a:r>
              <a:rPr lang="fr-CA" baseline="0" dirty="0" err="1" smtClean="0"/>
              <a:t>shadow</a:t>
            </a:r>
            <a:r>
              <a:rPr lang="fr-CA" baseline="0" dirty="0" smtClean="0"/>
              <a:t> </a:t>
            </a:r>
            <a:r>
              <a:rPr lang="fr-CA" baseline="0" dirty="0" err="1" smtClean="0"/>
              <a:t>casters</a:t>
            </a:r>
            <a:r>
              <a:rPr lang="fr-CA" baseline="0" dirty="0" smtClean="0"/>
              <a:t> </a:t>
            </a:r>
            <a:r>
              <a:rPr lang="fr-CA" baseline="0" dirty="0" err="1" smtClean="0"/>
              <a:t>that</a:t>
            </a:r>
            <a:r>
              <a:rPr lang="fr-CA" baseline="0" dirty="0" smtClean="0"/>
              <a:t> </a:t>
            </a:r>
            <a:r>
              <a:rPr lang="fr-CA" baseline="0" dirty="0" err="1" smtClean="0"/>
              <a:t>cannot</a:t>
            </a:r>
            <a:r>
              <a:rPr lang="fr-CA" baseline="0" dirty="0" smtClean="0"/>
              <a:t> have a </a:t>
            </a:r>
            <a:r>
              <a:rPr lang="fr-CA" baseline="0" dirty="0" err="1" smtClean="0"/>
              <a:t>valid</a:t>
            </a:r>
            <a:r>
              <a:rPr lang="fr-CA" baseline="0" dirty="0" smtClean="0"/>
              <a:t> </a:t>
            </a:r>
            <a:r>
              <a:rPr lang="fr-CA" baseline="0" dirty="0" err="1" smtClean="0"/>
              <a:t>receiver</a:t>
            </a:r>
            <a:r>
              <a:rPr lang="fr-CA" baseline="0" dirty="0" smtClean="0"/>
              <a:t> as all possible </a:t>
            </a:r>
            <a:r>
              <a:rPr lang="fr-CA" baseline="0" dirty="0" err="1" smtClean="0"/>
              <a:t>receivers</a:t>
            </a:r>
            <a:r>
              <a:rPr lang="fr-CA" baseline="0" dirty="0" smtClean="0"/>
              <a:t> are </a:t>
            </a:r>
            <a:r>
              <a:rPr lang="fr-CA" baseline="0" dirty="0" err="1" smtClean="0"/>
              <a:t>hidden</a:t>
            </a:r>
            <a:r>
              <a:rPr lang="fr-CA" baseline="0" dirty="0" smtClean="0"/>
              <a:t> by the </a:t>
            </a:r>
            <a:r>
              <a:rPr lang="fr-CA" baseline="0" dirty="0" err="1" smtClean="0"/>
              <a:t>ground</a:t>
            </a:r>
            <a:r>
              <a:rPr lang="fr-CA" baseline="0" dirty="0" smtClean="0"/>
              <a:t> and </a:t>
            </a:r>
            <a:r>
              <a:rPr lang="fr-CA" baseline="0" dirty="0" err="1" smtClean="0"/>
              <a:t>blue</a:t>
            </a:r>
            <a:r>
              <a:rPr lang="fr-CA" baseline="0" dirty="0" smtClean="0"/>
              <a:t> </a:t>
            </a:r>
            <a:r>
              <a:rPr lang="fr-CA" baseline="0" dirty="0" err="1" smtClean="0"/>
              <a:t>objects</a:t>
            </a:r>
            <a:r>
              <a:rPr lang="fr-CA" baseline="0" dirty="0" smtClean="0"/>
              <a:t>.</a:t>
            </a:r>
          </a:p>
          <a:p>
            <a:endParaRPr lang="fi-FI" dirty="0" smtClean="0"/>
          </a:p>
        </p:txBody>
      </p:sp>
      <p:sp>
        <p:nvSpPr>
          <p:cNvPr id="4" name="Slide Number Placeholder 3"/>
          <p:cNvSpPr>
            <a:spLocks noGrp="1"/>
          </p:cNvSpPr>
          <p:nvPr>
            <p:ph type="sldNum" sz="quarter" idx="10"/>
          </p:nvPr>
        </p:nvSpPr>
        <p:spPr/>
        <p:txBody>
          <a:bodyPr/>
          <a:lstStyle/>
          <a:p>
            <a:pPr>
              <a:defRPr/>
            </a:pPr>
            <a:fld id="{2AE30BBB-3A1E-4440-A4BE-776FC99A342D}" type="slidenum">
              <a:rPr lang="en-US" altLang="en-US" smtClean="0"/>
              <a:pPr>
                <a:defRPr/>
              </a:pPr>
              <a:t>30</a:t>
            </a:fld>
            <a:endParaRPr lang="en-US" altLang="en-US"/>
          </a:p>
        </p:txBody>
      </p:sp>
    </p:spTree>
    <p:extLst>
      <p:ext uri="{BB962C8B-B14F-4D97-AF65-F5344CB8AC3E}">
        <p14:creationId xmlns:p14="http://schemas.microsoft.com/office/powerpoint/2010/main" val="3825354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sz="1200" b="0" kern="1200" dirty="0" smtClean="0">
                <a:solidFill>
                  <a:schemeClr val="tx1"/>
                </a:solidFill>
                <a:effectLst/>
                <a:latin typeface="+mn-lt"/>
                <a:ea typeface="ＭＳ Ｐゴシック" pitchFamily="-108" charset="-128"/>
                <a:cs typeface="ＭＳ Ｐゴシック" pitchFamily="-108" charset="-128"/>
              </a:rPr>
              <a:t>GPU-Driven Rendering: What do we really mean by this?</a:t>
            </a:r>
          </a:p>
          <a:p>
            <a:r>
              <a:rPr lang="en-CA" sz="1200" b="0" kern="1200" dirty="0" smtClean="0">
                <a:solidFill>
                  <a:schemeClr val="tx1"/>
                </a:solidFill>
                <a:effectLst/>
                <a:latin typeface="+mn-lt"/>
                <a:ea typeface="ＭＳ Ｐゴシック" pitchFamily="-108" charset="-128"/>
                <a:cs typeface="ＭＳ Ｐゴシック" pitchFamily="-108" charset="-128"/>
              </a:rPr>
              <a:t>The most</a:t>
            </a:r>
            <a:r>
              <a:rPr lang="en-CA" sz="1200" b="0" kern="1200" baseline="0" dirty="0" smtClean="0">
                <a:solidFill>
                  <a:schemeClr val="tx1"/>
                </a:solidFill>
                <a:effectLst/>
                <a:latin typeface="+mn-lt"/>
                <a:ea typeface="ＭＳ Ｐゴシック" pitchFamily="-108" charset="-128"/>
                <a:cs typeface="ＭＳ Ｐゴシック" pitchFamily="-108" charset="-128"/>
              </a:rPr>
              <a:t> important aspect for us is that we shift control over which objects actually get rendered and to what viewport from the CPU to the GPU, so that the GPU could ideally render a full scene without the CPU ever touching any of the objects. The broad rationale for this is that as scenes and algorithm scale, the GPU is more efficient to cull the massive amount of objects and it has zero latency visibility information available.</a:t>
            </a:r>
          </a:p>
          <a:p>
            <a:r>
              <a:rPr lang="en-CA" sz="1200" b="0" kern="1200" baseline="0" dirty="0" smtClean="0">
                <a:solidFill>
                  <a:schemeClr val="tx1"/>
                </a:solidFill>
                <a:effectLst/>
                <a:latin typeface="+mn-lt"/>
                <a:ea typeface="ＭＳ Ｐゴシック" pitchFamily="-108" charset="-128"/>
                <a:cs typeface="ＭＳ Ｐゴシック" pitchFamily="-108" charset="-128"/>
              </a:rPr>
              <a:t>As you will see, for a game like AC with its technology that slowly evolved over time, we are still quite far from this ideal state.</a:t>
            </a:r>
            <a:endParaRPr lang="fr-FR" sz="1200" b="1" kern="1200" dirty="0" smtClean="0">
              <a:solidFill>
                <a:schemeClr val="tx1"/>
              </a:solidFill>
              <a:effectLst/>
              <a:latin typeface="+mn-lt"/>
              <a:ea typeface="ＭＳ Ｐゴシック" pitchFamily="-108" charset="-128"/>
              <a:cs typeface="ＭＳ Ｐゴシック" pitchFamily="-108" charset="-128"/>
            </a:endParaRPr>
          </a:p>
          <a:p>
            <a:endParaRPr lang="fr-FR" sz="1200" b="1" kern="1200" dirty="0" smtClean="0">
              <a:solidFill>
                <a:schemeClr val="tx1"/>
              </a:solidFill>
              <a:effectLst/>
              <a:latin typeface="+mn-lt"/>
              <a:ea typeface="ＭＳ Ｐゴシック" pitchFamily="-108" charset="-128"/>
              <a:cs typeface="ＭＳ Ｐゴシック" pitchFamily="-108" charset="-128"/>
            </a:endParaRPr>
          </a:p>
        </p:txBody>
      </p:sp>
      <p:sp>
        <p:nvSpPr>
          <p:cNvPr id="4" name="Slide Number Placeholder 3"/>
          <p:cNvSpPr>
            <a:spLocks noGrp="1"/>
          </p:cNvSpPr>
          <p:nvPr>
            <p:ph type="sldNum" sz="quarter" idx="10"/>
          </p:nvPr>
        </p:nvSpPr>
        <p:spPr/>
        <p:txBody>
          <a:bodyPr/>
          <a:lstStyle/>
          <a:p>
            <a:pPr>
              <a:defRPr/>
            </a:pPr>
            <a:fld id="{2AE30BBB-3A1E-4440-A4BE-776FC99A342D}" type="slidenum">
              <a:rPr lang="en-US" altLang="en-US" smtClean="0"/>
              <a:pPr>
                <a:defRPr/>
              </a:pPr>
              <a:t>4</a:t>
            </a:fld>
            <a:endParaRPr lang="en-US" altLang="en-US"/>
          </a:p>
        </p:txBody>
      </p:sp>
    </p:spTree>
    <p:extLst>
      <p:ext uri="{BB962C8B-B14F-4D97-AF65-F5344CB8AC3E}">
        <p14:creationId xmlns:p14="http://schemas.microsoft.com/office/powerpoint/2010/main" val="26301769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dirty="0" smtClean="0"/>
              <a:t>Now the bright</a:t>
            </a:r>
            <a:r>
              <a:rPr lang="fi-FI" baseline="0" dirty="0" smtClean="0"/>
              <a:t> yellow area marks the horizon created by the foreground objects, below which shadow receivers are invisible. Every shadow caster further away (in light space) than this horizon can be culled. </a:t>
            </a:r>
          </a:p>
          <a:p>
            <a:r>
              <a:rPr lang="fi-FI" baseline="0" dirty="0" smtClean="0"/>
              <a:t>The depth in light space (aka in the direction of the yellow arrows) of the red line on top of the yellow area is what we need to compute to use for occlusion culling.</a:t>
            </a:r>
            <a:endParaRPr lang="fi-FI" dirty="0" smtClean="0"/>
          </a:p>
        </p:txBody>
      </p:sp>
      <p:sp>
        <p:nvSpPr>
          <p:cNvPr id="4" name="Slide Number Placeholder 3"/>
          <p:cNvSpPr>
            <a:spLocks noGrp="1"/>
          </p:cNvSpPr>
          <p:nvPr>
            <p:ph type="sldNum" sz="quarter" idx="10"/>
          </p:nvPr>
        </p:nvSpPr>
        <p:spPr/>
        <p:txBody>
          <a:bodyPr/>
          <a:lstStyle/>
          <a:p>
            <a:pPr>
              <a:defRPr/>
            </a:pPr>
            <a:fld id="{2AE30BBB-3A1E-4440-A4BE-776FC99A342D}" type="slidenum">
              <a:rPr lang="en-US" altLang="en-US" smtClean="0"/>
              <a:pPr>
                <a:defRPr/>
              </a:pPr>
              <a:t>31</a:t>
            </a:fld>
            <a:endParaRPr lang="en-US" altLang="en-US"/>
          </a:p>
        </p:txBody>
      </p:sp>
    </p:spTree>
    <p:extLst>
      <p:ext uri="{BB962C8B-B14F-4D97-AF65-F5344CB8AC3E}">
        <p14:creationId xmlns:p14="http://schemas.microsoft.com/office/powerpoint/2010/main" val="9762817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dirty="0" smtClean="0"/>
              <a:t>If </a:t>
            </a:r>
            <a:r>
              <a:rPr lang="fr-CA" dirty="0" err="1" smtClean="0"/>
              <a:t>we</a:t>
            </a:r>
            <a:r>
              <a:rPr lang="fr-CA" dirty="0" smtClean="0"/>
              <a:t> </a:t>
            </a:r>
            <a:r>
              <a:rPr lang="fr-CA" dirty="0" err="1" smtClean="0"/>
              <a:t>render</a:t>
            </a:r>
            <a:r>
              <a:rPr lang="fr-CA" dirty="0" smtClean="0"/>
              <a:t> a</a:t>
            </a:r>
            <a:r>
              <a:rPr lang="fr-CA" baseline="0" dirty="0" smtClean="0"/>
              <a:t> </a:t>
            </a:r>
            <a:r>
              <a:rPr lang="fr-CA" dirty="0" smtClean="0"/>
              <a:t>cube for </a:t>
            </a:r>
            <a:r>
              <a:rPr lang="fr-CA" dirty="0" err="1" smtClean="0"/>
              <a:t>each</a:t>
            </a:r>
            <a:r>
              <a:rPr lang="fr-CA" dirty="0" smtClean="0"/>
              <a:t> pixel in the camera</a:t>
            </a:r>
            <a:r>
              <a:rPr lang="fr-CA" baseline="0" dirty="0" smtClean="0"/>
              <a:t> </a:t>
            </a:r>
            <a:r>
              <a:rPr lang="fr-CA" baseline="0" dirty="0" err="1" smtClean="0"/>
              <a:t>depth</a:t>
            </a:r>
            <a:r>
              <a:rPr lang="fr-CA" baseline="0" dirty="0" smtClean="0"/>
              <a:t>, </a:t>
            </a:r>
            <a:r>
              <a:rPr lang="fr-CA" baseline="0" dirty="0" err="1" smtClean="0"/>
              <a:t>extruded</a:t>
            </a:r>
            <a:r>
              <a:rPr lang="fr-CA" baseline="0" dirty="0" smtClean="0"/>
              <a:t> </a:t>
            </a:r>
            <a:r>
              <a:rPr lang="fr-CA" baseline="0" dirty="0" err="1" smtClean="0"/>
              <a:t>from</a:t>
            </a:r>
            <a:r>
              <a:rPr lang="fr-CA" baseline="0" dirty="0" smtClean="0"/>
              <a:t> the </a:t>
            </a:r>
            <a:r>
              <a:rPr lang="fr-CA" baseline="0" dirty="0" err="1" smtClean="0"/>
              <a:t>near</a:t>
            </a:r>
            <a:r>
              <a:rPr lang="fr-CA" baseline="0" dirty="0" smtClean="0"/>
              <a:t> plane to the value of the camera </a:t>
            </a:r>
            <a:r>
              <a:rPr lang="fr-CA" baseline="0" dirty="0" err="1" smtClean="0"/>
              <a:t>depth</a:t>
            </a:r>
            <a:r>
              <a:rPr lang="fr-CA" baseline="0" dirty="0" smtClean="0"/>
              <a:t> </a:t>
            </a:r>
            <a:r>
              <a:rPr lang="fr-CA" baseline="0" dirty="0" err="1" smtClean="0"/>
              <a:t>we</a:t>
            </a:r>
            <a:r>
              <a:rPr lang="fr-CA" baseline="0" dirty="0" smtClean="0"/>
              <a:t> </a:t>
            </a:r>
            <a:r>
              <a:rPr lang="fr-CA" baseline="0" dirty="0" err="1" smtClean="0"/>
              <a:t>get</a:t>
            </a:r>
            <a:r>
              <a:rPr lang="fr-CA" baseline="0" dirty="0" smtClean="0"/>
              <a:t> </a:t>
            </a:r>
            <a:r>
              <a:rPr lang="fr-CA" baseline="0" dirty="0" err="1" smtClean="0"/>
              <a:t>these</a:t>
            </a:r>
            <a:r>
              <a:rPr lang="fr-CA" baseline="0" dirty="0" smtClean="0"/>
              <a:t> </a:t>
            </a:r>
            <a:r>
              <a:rPr lang="fr-CA" baseline="0" dirty="0" err="1" smtClean="0"/>
              <a:t>yellow</a:t>
            </a:r>
            <a:r>
              <a:rPr lang="fr-CA" baseline="0" dirty="0" smtClean="0"/>
              <a:t> cubes.</a:t>
            </a:r>
            <a:endParaRPr lang="fr-CA" dirty="0" smtClean="0"/>
          </a:p>
          <a:p>
            <a:endParaRPr lang="fr-CA" dirty="0" smtClean="0"/>
          </a:p>
        </p:txBody>
      </p:sp>
      <p:sp>
        <p:nvSpPr>
          <p:cNvPr id="4" name="Slide Number Placeholder 3"/>
          <p:cNvSpPr>
            <a:spLocks noGrp="1"/>
          </p:cNvSpPr>
          <p:nvPr>
            <p:ph type="sldNum" sz="quarter" idx="10"/>
          </p:nvPr>
        </p:nvSpPr>
        <p:spPr/>
        <p:txBody>
          <a:bodyPr/>
          <a:lstStyle/>
          <a:p>
            <a:pPr>
              <a:defRPr/>
            </a:pPr>
            <a:fld id="{2AE30BBB-3A1E-4440-A4BE-776FC99A342D}" type="slidenum">
              <a:rPr lang="en-US" altLang="en-US" smtClean="0"/>
              <a:pPr>
                <a:defRPr/>
              </a:pPr>
              <a:t>32</a:t>
            </a:fld>
            <a:endParaRPr lang="en-US" altLang="en-US"/>
          </a:p>
        </p:txBody>
      </p:sp>
    </p:spTree>
    <p:extLst>
      <p:ext uri="{BB962C8B-B14F-4D97-AF65-F5344CB8AC3E}">
        <p14:creationId xmlns:p14="http://schemas.microsoft.com/office/powerpoint/2010/main" val="9186359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fr-CA" dirty="0" err="1" smtClean="0"/>
              <a:t>Now</a:t>
            </a:r>
            <a:r>
              <a:rPr lang="fr-CA" dirty="0" smtClean="0"/>
              <a:t> </a:t>
            </a:r>
            <a:r>
              <a:rPr lang="fr-CA" dirty="0" err="1" smtClean="0"/>
              <a:t>you</a:t>
            </a:r>
            <a:r>
              <a:rPr lang="fr-CA" dirty="0" smtClean="0"/>
              <a:t> </a:t>
            </a:r>
            <a:r>
              <a:rPr lang="fr-CA" dirty="0" err="1" smtClean="0"/>
              <a:t>can</a:t>
            </a:r>
            <a:r>
              <a:rPr lang="fr-CA" dirty="0" smtClean="0"/>
              <a:t> </a:t>
            </a:r>
            <a:r>
              <a:rPr lang="fr-CA" dirty="0" err="1" smtClean="0"/>
              <a:t>see</a:t>
            </a:r>
            <a:r>
              <a:rPr lang="fr-CA" dirty="0" smtClean="0"/>
              <a:t> </a:t>
            </a:r>
            <a:r>
              <a:rPr lang="fr-CA" dirty="0" err="1" smtClean="0"/>
              <a:t>that</a:t>
            </a:r>
            <a:r>
              <a:rPr lang="fr-CA" dirty="0" smtClean="0"/>
              <a:t> the green line, </a:t>
            </a:r>
            <a:r>
              <a:rPr lang="fr-CA" dirty="0" err="1" smtClean="0"/>
              <a:t>which</a:t>
            </a:r>
            <a:r>
              <a:rPr lang="fr-CA" dirty="0" smtClean="0"/>
              <a:t> </a:t>
            </a:r>
            <a:r>
              <a:rPr lang="fr-CA" dirty="0" err="1" smtClean="0"/>
              <a:t>is</a:t>
            </a:r>
            <a:r>
              <a:rPr lang="fr-CA" dirty="0" smtClean="0"/>
              <a:t> the max </a:t>
            </a:r>
            <a:r>
              <a:rPr lang="fr-CA" dirty="0" err="1" smtClean="0"/>
              <a:t>depth</a:t>
            </a:r>
            <a:r>
              <a:rPr lang="fr-CA" dirty="0" smtClean="0"/>
              <a:t> </a:t>
            </a:r>
            <a:r>
              <a:rPr lang="fr-CA" dirty="0" err="1" smtClean="0"/>
              <a:t>rendering</a:t>
            </a:r>
            <a:r>
              <a:rPr lang="fr-CA" dirty="0" smtClean="0"/>
              <a:t> of </a:t>
            </a:r>
            <a:r>
              <a:rPr lang="fr-CA" dirty="0" err="1" smtClean="0"/>
              <a:t>those</a:t>
            </a:r>
            <a:r>
              <a:rPr lang="fr-CA" baseline="0" dirty="0" smtClean="0"/>
              <a:t> cubes in light </a:t>
            </a:r>
            <a:r>
              <a:rPr lang="fr-CA" baseline="0" dirty="0" err="1" smtClean="0"/>
              <a:t>space</a:t>
            </a:r>
            <a:r>
              <a:rPr lang="fr-CA" baseline="0" dirty="0" smtClean="0"/>
              <a:t>,</a:t>
            </a:r>
            <a:r>
              <a:rPr lang="fr-CA" dirty="0" smtClean="0"/>
              <a:t> </a:t>
            </a:r>
            <a:r>
              <a:rPr lang="fr-CA" dirty="0" err="1" smtClean="0"/>
              <a:t>is</a:t>
            </a:r>
            <a:r>
              <a:rPr lang="fr-CA" dirty="0" smtClean="0"/>
              <a:t> the </a:t>
            </a:r>
            <a:r>
              <a:rPr lang="fr-CA" dirty="0" err="1" smtClean="0"/>
              <a:t>same</a:t>
            </a:r>
            <a:r>
              <a:rPr lang="fr-CA" dirty="0" smtClean="0"/>
              <a:t> as the </a:t>
            </a:r>
            <a:r>
              <a:rPr lang="fr-CA" dirty="0" err="1" smtClean="0"/>
              <a:t>red</a:t>
            </a:r>
            <a:r>
              <a:rPr lang="fr-CA" dirty="0" smtClean="0"/>
              <a:t> line </a:t>
            </a:r>
            <a:r>
              <a:rPr lang="fr-CA" dirty="0" err="1" smtClean="0"/>
              <a:t>mentioned</a:t>
            </a:r>
            <a:r>
              <a:rPr lang="fr-CA" dirty="0" smtClean="0"/>
              <a:t> </a:t>
            </a:r>
            <a:r>
              <a:rPr lang="fr-CA" dirty="0" err="1" smtClean="0"/>
              <a:t>earlier</a:t>
            </a:r>
            <a:r>
              <a:rPr lang="fr-CA" baseline="0" dirty="0" smtClean="0"/>
              <a:t>. </a:t>
            </a:r>
          </a:p>
          <a:p>
            <a:r>
              <a:rPr lang="fr-CA" baseline="0" dirty="0" err="1" smtClean="0"/>
              <a:t>Obviously</a:t>
            </a:r>
            <a:r>
              <a:rPr lang="fr-CA" baseline="0" dirty="0" smtClean="0"/>
              <a:t> </a:t>
            </a:r>
            <a:r>
              <a:rPr lang="fr-CA" baseline="0" dirty="0" err="1" smtClean="0"/>
              <a:t>it</a:t>
            </a:r>
            <a:r>
              <a:rPr lang="fr-CA" baseline="0" dirty="0" smtClean="0"/>
              <a:t> </a:t>
            </a:r>
            <a:r>
              <a:rPr lang="fr-CA" baseline="0" dirty="0" err="1" smtClean="0"/>
              <a:t>would</a:t>
            </a:r>
            <a:r>
              <a:rPr lang="fr-CA" baseline="0" dirty="0" smtClean="0"/>
              <a:t> </a:t>
            </a:r>
            <a:r>
              <a:rPr lang="fr-CA" baseline="0" dirty="0" err="1" smtClean="0"/>
              <a:t>be</a:t>
            </a:r>
            <a:r>
              <a:rPr lang="fr-CA" baseline="0" dirty="0" smtClean="0"/>
              <a:t> </a:t>
            </a:r>
            <a:r>
              <a:rPr lang="fr-CA" baseline="0" dirty="0" err="1" smtClean="0"/>
              <a:t>too</a:t>
            </a:r>
            <a:r>
              <a:rPr lang="fr-CA" baseline="0" dirty="0" smtClean="0"/>
              <a:t> </a:t>
            </a:r>
            <a:r>
              <a:rPr lang="fr-CA" baseline="0" dirty="0" err="1" smtClean="0"/>
              <a:t>many</a:t>
            </a:r>
            <a:r>
              <a:rPr lang="fr-CA" baseline="0" dirty="0" smtClean="0"/>
              <a:t> cubes to </a:t>
            </a:r>
            <a:r>
              <a:rPr lang="fr-CA" baseline="0" dirty="0" err="1" smtClean="0"/>
              <a:t>render</a:t>
            </a:r>
            <a:r>
              <a:rPr lang="fr-CA" baseline="0" dirty="0" smtClean="0"/>
              <a:t> one for </a:t>
            </a:r>
            <a:r>
              <a:rPr lang="fr-CA" baseline="0" dirty="0" err="1" smtClean="0"/>
              <a:t>each</a:t>
            </a:r>
            <a:r>
              <a:rPr lang="fr-CA" baseline="0" dirty="0" smtClean="0"/>
              <a:t> pixel of the camera </a:t>
            </a:r>
            <a:r>
              <a:rPr lang="fr-CA" baseline="0" dirty="0" err="1" smtClean="0"/>
              <a:t>depth</a:t>
            </a:r>
            <a:r>
              <a:rPr lang="fr-CA" baseline="0" dirty="0" smtClean="0"/>
              <a:t> image. </a:t>
            </a:r>
            <a:r>
              <a:rPr lang="fr-CA" baseline="0" dirty="0" err="1" smtClean="0"/>
              <a:t>Instead</a:t>
            </a:r>
            <a:r>
              <a:rPr lang="fr-CA" baseline="0" dirty="0" smtClean="0"/>
              <a:t> </a:t>
            </a:r>
            <a:r>
              <a:rPr lang="fr-CA" baseline="0" dirty="0" err="1" smtClean="0"/>
              <a:t>we</a:t>
            </a:r>
            <a:r>
              <a:rPr lang="fr-CA" baseline="0" dirty="0" smtClean="0"/>
              <a:t> </a:t>
            </a:r>
            <a:r>
              <a:rPr lang="fr-CA" baseline="0" dirty="0" err="1" smtClean="0"/>
              <a:t>render</a:t>
            </a:r>
            <a:r>
              <a:rPr lang="fr-CA" baseline="0" dirty="0" smtClean="0"/>
              <a:t> one cube for </a:t>
            </a:r>
            <a:r>
              <a:rPr lang="fr-CA" baseline="0" dirty="0" err="1" smtClean="0"/>
              <a:t>each</a:t>
            </a:r>
            <a:r>
              <a:rPr lang="fr-CA" baseline="0" dirty="0" smtClean="0"/>
              <a:t> 16x16 </a:t>
            </a:r>
            <a:r>
              <a:rPr lang="fr-CA" baseline="0" dirty="0" err="1" smtClean="0"/>
              <a:t>tile</a:t>
            </a:r>
            <a:r>
              <a:rPr lang="fr-CA" baseline="0" dirty="0" smtClean="0"/>
              <a:t> of the camera </a:t>
            </a:r>
            <a:r>
              <a:rPr lang="fr-CA" baseline="0" dirty="0" err="1" smtClean="0"/>
              <a:t>depth</a:t>
            </a:r>
            <a:r>
              <a:rPr lang="fr-CA" baseline="0" dirty="0" smtClean="0"/>
              <a:t> and use the maximum </a:t>
            </a:r>
            <a:r>
              <a:rPr lang="fr-CA" baseline="0" dirty="0" err="1" smtClean="0"/>
              <a:t>depth</a:t>
            </a:r>
            <a:r>
              <a:rPr lang="fr-CA" baseline="0" dirty="0" smtClean="0"/>
              <a:t> per </a:t>
            </a:r>
            <a:r>
              <a:rPr lang="fr-CA" baseline="0" dirty="0" err="1" smtClean="0"/>
              <a:t>tile</a:t>
            </a:r>
            <a:r>
              <a:rPr lang="fr-CA" baseline="0" dirty="0" smtClean="0"/>
              <a:t>. </a:t>
            </a:r>
            <a:r>
              <a:rPr lang="fr-CA" baseline="0" dirty="0" err="1" smtClean="0"/>
              <a:t>Then</a:t>
            </a:r>
            <a:r>
              <a:rPr lang="fr-CA" baseline="0" dirty="0" smtClean="0"/>
              <a:t> the green line </a:t>
            </a:r>
            <a:r>
              <a:rPr lang="fr-CA" baseline="0" dirty="0" err="1" smtClean="0"/>
              <a:t>becomes</a:t>
            </a:r>
            <a:r>
              <a:rPr lang="fr-CA" baseline="0" dirty="0" smtClean="0"/>
              <a:t> a conservative approximation of the </a:t>
            </a:r>
            <a:r>
              <a:rPr lang="fr-CA" baseline="0" dirty="0" err="1" smtClean="0"/>
              <a:t>red</a:t>
            </a:r>
            <a:r>
              <a:rPr lang="fr-CA" baseline="0" dirty="0" smtClean="0"/>
              <a:t> line.</a:t>
            </a:r>
          </a:p>
          <a:p>
            <a:r>
              <a:rPr lang="fr-CA" baseline="0" dirty="0" err="1" smtClean="0"/>
              <a:t>When</a:t>
            </a:r>
            <a:r>
              <a:rPr lang="fr-CA" baseline="0" dirty="0" smtClean="0"/>
              <a:t> </a:t>
            </a:r>
            <a:r>
              <a:rPr lang="fr-CA" baseline="0" dirty="0" err="1" smtClean="0"/>
              <a:t>rendering</a:t>
            </a:r>
            <a:r>
              <a:rPr lang="fr-CA" baseline="0" dirty="0" smtClean="0"/>
              <a:t> the cubes in light </a:t>
            </a:r>
            <a:r>
              <a:rPr lang="fr-CA" baseline="0" dirty="0" err="1" smtClean="0"/>
              <a:t>space</a:t>
            </a:r>
            <a:r>
              <a:rPr lang="fr-CA" baseline="0" dirty="0" smtClean="0"/>
              <a:t> </a:t>
            </a:r>
            <a:r>
              <a:rPr lang="fr-CA" baseline="0" dirty="0" err="1" smtClean="0"/>
              <a:t>it</a:t>
            </a:r>
            <a:r>
              <a:rPr lang="fr-CA" baseline="0" dirty="0" smtClean="0"/>
              <a:t> </a:t>
            </a:r>
            <a:r>
              <a:rPr lang="fr-CA" baseline="0" dirty="0" err="1" smtClean="0"/>
              <a:t>is</a:t>
            </a:r>
            <a:r>
              <a:rPr lang="fr-CA" baseline="0" dirty="0" smtClean="0"/>
              <a:t> important to pad </a:t>
            </a:r>
            <a:r>
              <a:rPr lang="fr-CA" baseline="0" dirty="0" err="1" smtClean="0"/>
              <a:t>them</a:t>
            </a:r>
            <a:r>
              <a:rPr lang="fr-CA" baseline="0" dirty="0" smtClean="0"/>
              <a:t> to a minimum size of one pixel and </a:t>
            </a:r>
            <a:r>
              <a:rPr lang="fr-CA" baseline="0" dirty="0" err="1" smtClean="0"/>
              <a:t>also</a:t>
            </a:r>
            <a:r>
              <a:rPr lang="fr-CA" baseline="0" dirty="0" smtClean="0"/>
              <a:t> </a:t>
            </a:r>
            <a:r>
              <a:rPr lang="fr-CA" baseline="0" dirty="0" err="1" smtClean="0"/>
              <a:t>account</a:t>
            </a:r>
            <a:r>
              <a:rPr lang="fr-CA" baseline="0" dirty="0" smtClean="0"/>
              <a:t> for the maximum </a:t>
            </a:r>
            <a:r>
              <a:rPr lang="fr-CA" baseline="0" dirty="0" err="1" smtClean="0"/>
              <a:t>shadow</a:t>
            </a:r>
            <a:r>
              <a:rPr lang="fr-CA" baseline="0" dirty="0" smtClean="0"/>
              <a:t> </a:t>
            </a:r>
            <a:r>
              <a:rPr lang="fr-CA" baseline="0" dirty="0" err="1" smtClean="0"/>
              <a:t>filter</a:t>
            </a:r>
            <a:r>
              <a:rPr lang="fr-CA" baseline="0" dirty="0" smtClean="0"/>
              <a:t> size.</a:t>
            </a:r>
          </a:p>
          <a:p>
            <a:endParaRPr lang="fi-FI" dirty="0" smtClean="0"/>
          </a:p>
          <a:p>
            <a:r>
              <a:rPr lang="fi-FI" dirty="0" smtClean="0"/>
              <a:t>-----------------------</a:t>
            </a:r>
          </a:p>
          <a:p>
            <a:endParaRPr lang="fi-FI"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fr-CA" baseline="0" dirty="0" smtClean="0"/>
              <a:t>Note </a:t>
            </a:r>
            <a:r>
              <a:rPr lang="fr-CA" baseline="0" dirty="0" err="1" smtClean="0"/>
              <a:t>that</a:t>
            </a:r>
            <a:r>
              <a:rPr lang="fr-CA" baseline="0" dirty="0" smtClean="0"/>
              <a:t> </a:t>
            </a:r>
            <a:r>
              <a:rPr lang="fr-CA" baseline="0" dirty="0" err="1" smtClean="0"/>
              <a:t>when</a:t>
            </a:r>
            <a:r>
              <a:rPr lang="fr-CA" baseline="0" dirty="0" smtClean="0"/>
              <a:t> </a:t>
            </a:r>
            <a:r>
              <a:rPr lang="fr-CA" baseline="0" dirty="0" err="1" smtClean="0"/>
              <a:t>there</a:t>
            </a:r>
            <a:r>
              <a:rPr lang="fr-CA" baseline="0" dirty="0" smtClean="0"/>
              <a:t> </a:t>
            </a:r>
            <a:r>
              <a:rPr lang="fr-CA" baseline="0" dirty="0" err="1" smtClean="0"/>
              <a:t>aren’t</a:t>
            </a:r>
            <a:r>
              <a:rPr lang="fr-CA" baseline="0" dirty="0" smtClean="0"/>
              <a:t> </a:t>
            </a:r>
            <a:r>
              <a:rPr lang="fr-CA" baseline="0" dirty="0" err="1" smtClean="0"/>
              <a:t>any</a:t>
            </a:r>
            <a:r>
              <a:rPr lang="fr-CA" baseline="0" dirty="0" smtClean="0"/>
              <a:t> transparent </a:t>
            </a:r>
            <a:r>
              <a:rPr lang="fr-CA" baseline="0" dirty="0" err="1" smtClean="0"/>
              <a:t>shadow</a:t>
            </a:r>
            <a:r>
              <a:rPr lang="fr-CA" baseline="0" dirty="0" smtClean="0"/>
              <a:t> </a:t>
            </a:r>
            <a:r>
              <a:rPr lang="fr-CA" baseline="0" dirty="0" err="1" smtClean="0"/>
              <a:t>receivers</a:t>
            </a:r>
            <a:r>
              <a:rPr lang="fr-CA" baseline="0" dirty="0" smtClean="0"/>
              <a:t> </a:t>
            </a:r>
            <a:r>
              <a:rPr lang="fr-CA" baseline="0" dirty="0" err="1" smtClean="0"/>
              <a:t>it</a:t>
            </a:r>
            <a:r>
              <a:rPr lang="fr-CA" baseline="0" dirty="0" smtClean="0"/>
              <a:t> </a:t>
            </a:r>
            <a:r>
              <a:rPr lang="fr-CA" baseline="0" dirty="0" err="1" smtClean="0"/>
              <a:t>would</a:t>
            </a:r>
            <a:r>
              <a:rPr lang="fr-CA" baseline="0" dirty="0" smtClean="0"/>
              <a:t> </a:t>
            </a:r>
            <a:r>
              <a:rPr lang="fr-CA" baseline="0" dirty="0" err="1" smtClean="0"/>
              <a:t>be</a:t>
            </a:r>
            <a:r>
              <a:rPr lang="fr-CA" baseline="0" dirty="0" smtClean="0"/>
              <a:t> possible to extrude the cubes not </a:t>
            </a:r>
            <a:r>
              <a:rPr lang="fr-CA" baseline="0" dirty="0" err="1" smtClean="0"/>
              <a:t>from</a:t>
            </a:r>
            <a:r>
              <a:rPr lang="fr-CA" baseline="0" dirty="0" smtClean="0"/>
              <a:t> the camera </a:t>
            </a:r>
            <a:r>
              <a:rPr lang="fr-CA" baseline="0" dirty="0" err="1" smtClean="0"/>
              <a:t>near</a:t>
            </a:r>
            <a:r>
              <a:rPr lang="fr-CA" baseline="0" dirty="0" smtClean="0"/>
              <a:t> plane but </a:t>
            </a:r>
            <a:r>
              <a:rPr lang="fr-CA" baseline="0" dirty="0" err="1" smtClean="0"/>
              <a:t>from</a:t>
            </a:r>
            <a:r>
              <a:rPr lang="fr-CA" baseline="0" dirty="0" smtClean="0"/>
              <a:t> the min-</a:t>
            </a:r>
            <a:r>
              <a:rPr lang="fr-CA" baseline="0" dirty="0" err="1" smtClean="0"/>
              <a:t>depth</a:t>
            </a:r>
            <a:r>
              <a:rPr lang="fr-CA" baseline="0" dirty="0" smtClean="0"/>
              <a:t> per </a:t>
            </a:r>
            <a:r>
              <a:rPr lang="fr-CA" baseline="0" dirty="0" err="1" smtClean="0"/>
              <a:t>tile</a:t>
            </a:r>
            <a:r>
              <a:rPr lang="fr-CA" baseline="0" dirty="0" smtClean="0"/>
              <a:t>. Under </a:t>
            </a:r>
            <a:r>
              <a:rPr lang="fr-CA" baseline="0" dirty="0" err="1" smtClean="0"/>
              <a:t>these</a:t>
            </a:r>
            <a:r>
              <a:rPr lang="fr-CA" baseline="0" dirty="0" smtClean="0"/>
              <a:t> conditions the far plane </a:t>
            </a:r>
            <a:r>
              <a:rPr lang="fr-CA" baseline="0" dirty="0" err="1" smtClean="0"/>
              <a:t>could</a:t>
            </a:r>
            <a:r>
              <a:rPr lang="fr-CA" baseline="0" dirty="0" smtClean="0"/>
              <a:t> </a:t>
            </a:r>
            <a:r>
              <a:rPr lang="fr-CA" baseline="0" dirty="0" err="1" smtClean="0"/>
              <a:t>be</a:t>
            </a:r>
            <a:r>
              <a:rPr lang="fr-CA" baseline="0" dirty="0" smtClean="0"/>
              <a:t> </a:t>
            </a:r>
            <a:r>
              <a:rPr lang="fr-CA" baseline="0" dirty="0" err="1" smtClean="0"/>
              <a:t>rejected</a:t>
            </a:r>
            <a:r>
              <a:rPr lang="fr-CA" baseline="0" dirty="0" smtClean="0"/>
              <a:t> </a:t>
            </a:r>
            <a:r>
              <a:rPr lang="fr-CA" baseline="0" dirty="0" err="1" smtClean="0"/>
              <a:t>during</a:t>
            </a:r>
            <a:r>
              <a:rPr lang="fr-CA" baseline="0" dirty="0" smtClean="0"/>
              <a:t> the max </a:t>
            </a:r>
            <a:r>
              <a:rPr lang="fr-CA" baseline="0" dirty="0" err="1" smtClean="0"/>
              <a:t>downsampling</a:t>
            </a:r>
            <a:r>
              <a:rPr lang="fr-CA" baseline="0" dirty="0" smtClean="0"/>
              <a:t> as </a:t>
            </a:r>
            <a:r>
              <a:rPr lang="fr-CA" baseline="0" dirty="0" err="1" smtClean="0"/>
              <a:t>well</a:t>
            </a:r>
            <a:r>
              <a:rPr lang="fr-CA" baseline="0" dirty="0" smtClean="0"/>
              <a:t>. This </a:t>
            </a:r>
            <a:r>
              <a:rPr lang="fr-CA" baseline="0" dirty="0" err="1" smtClean="0"/>
              <a:t>produces</a:t>
            </a:r>
            <a:r>
              <a:rPr lang="fr-CA" baseline="0" dirty="0" smtClean="0"/>
              <a:t> </a:t>
            </a:r>
            <a:r>
              <a:rPr lang="fr-CA" baseline="0" dirty="0" err="1" smtClean="0"/>
              <a:t>much</a:t>
            </a:r>
            <a:r>
              <a:rPr lang="fr-CA" baseline="0" dirty="0" smtClean="0"/>
              <a:t> </a:t>
            </a:r>
            <a:r>
              <a:rPr lang="fr-CA" baseline="0" dirty="0" err="1" smtClean="0"/>
              <a:t>tighter</a:t>
            </a:r>
            <a:r>
              <a:rPr lang="fr-CA" baseline="0" dirty="0" smtClean="0"/>
              <a:t> cube </a:t>
            </a:r>
            <a:r>
              <a:rPr lang="fr-CA" baseline="0" dirty="0" err="1" smtClean="0"/>
              <a:t>rendering</a:t>
            </a:r>
            <a:r>
              <a:rPr lang="fr-CA" baseline="0" dirty="0" smtClean="0"/>
              <a:t>.</a:t>
            </a:r>
          </a:p>
          <a:p>
            <a:pPr marL="0" marR="0" indent="0" algn="l" defTabSz="457200" rtl="0" eaLnBrk="0" fontAlgn="base" latinLnBrk="0" hangingPunct="0">
              <a:lnSpc>
                <a:spcPct val="100000"/>
              </a:lnSpc>
              <a:spcBef>
                <a:spcPct val="30000"/>
              </a:spcBef>
              <a:spcAft>
                <a:spcPct val="0"/>
              </a:spcAft>
              <a:buClrTx/>
              <a:buSzTx/>
              <a:buFontTx/>
              <a:buNone/>
              <a:tabLst/>
              <a:defRPr/>
            </a:pPr>
            <a:endParaRPr lang="fr-CA"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fr-CA" baseline="0" dirty="0" err="1" smtClean="0"/>
              <a:t>When</a:t>
            </a:r>
            <a:r>
              <a:rPr lang="fr-CA" baseline="0" dirty="0" smtClean="0"/>
              <a:t> </a:t>
            </a:r>
            <a:r>
              <a:rPr lang="fr-CA" baseline="0" dirty="0" err="1" smtClean="0"/>
              <a:t>rendering</a:t>
            </a:r>
            <a:r>
              <a:rPr lang="fr-CA" baseline="0" dirty="0" smtClean="0"/>
              <a:t> the cubes </a:t>
            </a:r>
            <a:r>
              <a:rPr lang="fr-CA" baseline="0" dirty="0" err="1" smtClean="0"/>
              <a:t>it</a:t>
            </a:r>
            <a:r>
              <a:rPr lang="fr-CA" baseline="0" dirty="0" smtClean="0"/>
              <a:t> </a:t>
            </a:r>
            <a:r>
              <a:rPr lang="fr-CA" baseline="0" dirty="0" err="1" smtClean="0"/>
              <a:t>is</a:t>
            </a:r>
            <a:r>
              <a:rPr lang="fr-CA" baseline="0" dirty="0" smtClean="0"/>
              <a:t> important to output </a:t>
            </a:r>
            <a:r>
              <a:rPr lang="fr-CA" baseline="0" dirty="0" err="1" smtClean="0"/>
              <a:t>depth</a:t>
            </a:r>
            <a:r>
              <a:rPr lang="fr-CA" baseline="0" dirty="0" smtClean="0"/>
              <a:t> </a:t>
            </a:r>
            <a:r>
              <a:rPr lang="fr-CA" baseline="0" dirty="0" err="1" smtClean="0"/>
              <a:t>directly</a:t>
            </a:r>
            <a:r>
              <a:rPr lang="fr-CA" baseline="0" dirty="0" smtClean="0"/>
              <a:t> in the pixel </a:t>
            </a:r>
            <a:r>
              <a:rPr lang="fr-CA" baseline="0" dirty="0" err="1" smtClean="0"/>
              <a:t>shader</a:t>
            </a:r>
            <a:r>
              <a:rPr lang="fr-CA" baseline="0" dirty="0" smtClean="0"/>
              <a:t> and use a </a:t>
            </a:r>
            <a:r>
              <a:rPr lang="fr-CA" baseline="0" dirty="0" err="1" smtClean="0"/>
              <a:t>texcoord</a:t>
            </a:r>
            <a:r>
              <a:rPr lang="fr-CA" baseline="0" dirty="0" smtClean="0"/>
              <a:t> </a:t>
            </a:r>
            <a:r>
              <a:rPr lang="fr-CA" baseline="0" dirty="0" err="1" smtClean="0"/>
              <a:t>interpolator</a:t>
            </a:r>
            <a:r>
              <a:rPr lang="fr-CA" baseline="0" dirty="0" smtClean="0"/>
              <a:t> to </a:t>
            </a:r>
            <a:r>
              <a:rPr lang="fr-CA" baseline="0" dirty="0" err="1" smtClean="0"/>
              <a:t>derive</a:t>
            </a:r>
            <a:r>
              <a:rPr lang="fr-CA" baseline="0" dirty="0" smtClean="0"/>
              <a:t> the pixel </a:t>
            </a:r>
            <a:r>
              <a:rPr lang="fr-CA" baseline="0" dirty="0" err="1" smtClean="0"/>
              <a:t>depth</a:t>
            </a:r>
            <a:r>
              <a:rPr lang="fr-CA" baseline="0" dirty="0" smtClean="0"/>
              <a:t> </a:t>
            </a:r>
            <a:r>
              <a:rPr lang="fr-CA" baseline="0" dirty="0" err="1" smtClean="0"/>
              <a:t>instead</a:t>
            </a:r>
            <a:r>
              <a:rPr lang="fr-CA" baseline="0" dirty="0" smtClean="0"/>
              <a:t> of the </a:t>
            </a:r>
            <a:r>
              <a:rPr lang="fr-CA" baseline="0" dirty="0" err="1" smtClean="0"/>
              <a:t>depth</a:t>
            </a:r>
            <a:r>
              <a:rPr lang="fr-CA" baseline="0" dirty="0" smtClean="0"/>
              <a:t> </a:t>
            </a:r>
            <a:r>
              <a:rPr lang="fr-CA" baseline="0" dirty="0" err="1" smtClean="0"/>
              <a:t>provided</a:t>
            </a:r>
            <a:r>
              <a:rPr lang="fr-CA" baseline="0" dirty="0" smtClean="0"/>
              <a:t> by the </a:t>
            </a:r>
            <a:r>
              <a:rPr lang="fr-CA" baseline="0" dirty="0" err="1" smtClean="0"/>
              <a:t>fixed</a:t>
            </a:r>
            <a:r>
              <a:rPr lang="fr-CA" baseline="0" dirty="0" smtClean="0"/>
              <a:t> </a:t>
            </a:r>
            <a:r>
              <a:rPr lang="fr-CA" baseline="0" dirty="0" err="1" smtClean="0"/>
              <a:t>function</a:t>
            </a:r>
            <a:r>
              <a:rPr lang="fr-CA" baseline="0" dirty="0" smtClean="0"/>
              <a:t> pipeline as </a:t>
            </a:r>
            <a:r>
              <a:rPr lang="fr-CA" baseline="0" dirty="0" err="1" smtClean="0"/>
              <a:t>this</a:t>
            </a:r>
            <a:r>
              <a:rPr lang="fr-CA" baseline="0" dirty="0" smtClean="0"/>
              <a:t> </a:t>
            </a:r>
            <a:r>
              <a:rPr lang="fr-CA" baseline="0" dirty="0" err="1" smtClean="0"/>
              <a:t>is</a:t>
            </a:r>
            <a:r>
              <a:rPr lang="fr-CA" baseline="0" dirty="0" smtClean="0"/>
              <a:t> </a:t>
            </a:r>
            <a:r>
              <a:rPr lang="fr-CA" baseline="0" dirty="0" err="1" smtClean="0"/>
              <a:t>too</a:t>
            </a:r>
            <a:r>
              <a:rPr lang="fr-CA" baseline="0" dirty="0" smtClean="0"/>
              <a:t> </a:t>
            </a:r>
            <a:r>
              <a:rPr lang="fr-CA" baseline="0" dirty="0" err="1" smtClean="0"/>
              <a:t>imprecise</a:t>
            </a:r>
            <a:r>
              <a:rPr lang="fr-CA" baseline="0" dirty="0" smtClean="0"/>
              <a:t> for triangles </a:t>
            </a:r>
            <a:r>
              <a:rPr lang="fr-CA" baseline="0" dirty="0" err="1" smtClean="0"/>
              <a:t>that</a:t>
            </a:r>
            <a:r>
              <a:rPr lang="fr-CA" baseline="0" dirty="0" smtClean="0"/>
              <a:t> are </a:t>
            </a:r>
            <a:r>
              <a:rPr lang="fr-CA" baseline="0" dirty="0" err="1" smtClean="0"/>
              <a:t>almost</a:t>
            </a:r>
            <a:r>
              <a:rPr lang="fr-CA" baseline="0" dirty="0" smtClean="0"/>
              <a:t> </a:t>
            </a:r>
            <a:r>
              <a:rPr lang="fr-CA" baseline="0" dirty="0" err="1" smtClean="0"/>
              <a:t>parallel</a:t>
            </a:r>
            <a:r>
              <a:rPr lang="fr-CA" baseline="0" dirty="0" smtClean="0"/>
              <a:t> </a:t>
            </a:r>
            <a:r>
              <a:rPr lang="fr-CA" baseline="0" dirty="0" err="1" smtClean="0"/>
              <a:t>with</a:t>
            </a:r>
            <a:r>
              <a:rPr lang="fr-CA" baseline="0" dirty="0" smtClean="0"/>
              <a:t> the light direction. </a:t>
            </a:r>
          </a:p>
          <a:p>
            <a:endParaRPr lang="fi-FI" dirty="0" smtClean="0"/>
          </a:p>
        </p:txBody>
      </p:sp>
      <p:sp>
        <p:nvSpPr>
          <p:cNvPr id="4" name="Slide Number Placeholder 3"/>
          <p:cNvSpPr>
            <a:spLocks noGrp="1"/>
          </p:cNvSpPr>
          <p:nvPr>
            <p:ph type="sldNum" sz="quarter" idx="10"/>
          </p:nvPr>
        </p:nvSpPr>
        <p:spPr/>
        <p:txBody>
          <a:bodyPr/>
          <a:lstStyle/>
          <a:p>
            <a:pPr>
              <a:defRPr/>
            </a:pPr>
            <a:fld id="{2AE30BBB-3A1E-4440-A4BE-776FC99A342D}" type="slidenum">
              <a:rPr lang="en-US" altLang="en-US" smtClean="0"/>
              <a:pPr>
                <a:defRPr/>
              </a:pPr>
              <a:t>33</a:t>
            </a:fld>
            <a:endParaRPr lang="en-US" altLang="en-US"/>
          </a:p>
        </p:txBody>
      </p:sp>
    </p:spTree>
    <p:extLst>
      <p:ext uri="{BB962C8B-B14F-4D97-AF65-F5344CB8AC3E}">
        <p14:creationId xmlns:p14="http://schemas.microsoft.com/office/powerpoint/2010/main" val="36810216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i-FI" dirty="0" smtClean="0"/>
              <a:t>Camera depth</a:t>
            </a:r>
            <a:r>
              <a:rPr lang="fi-FI" baseline="0" dirty="0" smtClean="0"/>
              <a:t> reprojection in light space for the example scene.</a:t>
            </a:r>
            <a:endParaRPr lang="fi-FI" dirty="0" smtClean="0"/>
          </a:p>
        </p:txBody>
      </p:sp>
      <p:sp>
        <p:nvSpPr>
          <p:cNvPr id="4" name="Slide Number Placeholder 3"/>
          <p:cNvSpPr>
            <a:spLocks noGrp="1"/>
          </p:cNvSpPr>
          <p:nvPr>
            <p:ph type="sldNum" sz="quarter" idx="10"/>
          </p:nvPr>
        </p:nvSpPr>
        <p:spPr/>
        <p:txBody>
          <a:bodyPr/>
          <a:lstStyle/>
          <a:p>
            <a:pPr>
              <a:defRPr/>
            </a:pPr>
            <a:fld id="{2AE30BBB-3A1E-4440-A4BE-776FC99A342D}" type="slidenum">
              <a:rPr lang="en-US" altLang="en-US" smtClean="0"/>
              <a:pPr>
                <a:defRPr/>
              </a:pPr>
              <a:t>34</a:t>
            </a:fld>
            <a:endParaRPr lang="en-US" altLang="en-US"/>
          </a:p>
        </p:txBody>
      </p:sp>
    </p:spTree>
    <p:extLst>
      <p:ext uri="{BB962C8B-B14F-4D97-AF65-F5344CB8AC3E}">
        <p14:creationId xmlns:p14="http://schemas.microsoft.com/office/powerpoint/2010/main" val="35700254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i-FI" dirty="0" smtClean="0"/>
          </a:p>
        </p:txBody>
      </p:sp>
      <p:sp>
        <p:nvSpPr>
          <p:cNvPr id="4" name="Slide Number Placeholder 3"/>
          <p:cNvSpPr>
            <a:spLocks noGrp="1"/>
          </p:cNvSpPr>
          <p:nvPr>
            <p:ph type="sldNum" sz="quarter" idx="10"/>
          </p:nvPr>
        </p:nvSpPr>
        <p:spPr/>
        <p:txBody>
          <a:bodyPr/>
          <a:lstStyle/>
          <a:p>
            <a:pPr>
              <a:defRPr/>
            </a:pPr>
            <a:fld id="{2AE30BBB-3A1E-4440-A4BE-776FC99A342D}" type="slidenum">
              <a:rPr lang="en-US" altLang="en-US" smtClean="0"/>
              <a:pPr>
                <a:defRPr/>
              </a:pPr>
              <a:t>35</a:t>
            </a:fld>
            <a:endParaRPr lang="en-US" altLang="en-US"/>
          </a:p>
        </p:txBody>
      </p:sp>
    </p:spTree>
    <p:extLst>
      <p:ext uri="{BB962C8B-B14F-4D97-AF65-F5344CB8AC3E}">
        <p14:creationId xmlns:p14="http://schemas.microsoft.com/office/powerpoint/2010/main" val="26464851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fi-FI" dirty="0" smtClean="0"/>
              <a:t>Similiar to </a:t>
            </a:r>
            <a:r>
              <a:rPr lang="en-US" altLang="fi-FI" dirty="0" smtClean="0">
                <a:ea typeface="ＭＳ Ｐゴシック" pitchFamily="8" charset="-128"/>
              </a:rPr>
              <a:t>[Silvennoinen2012]</a:t>
            </a:r>
            <a:r>
              <a:rPr lang="en-US" altLang="fi-FI" baseline="0" dirty="0" smtClean="0">
                <a:ea typeface="ＭＳ Ｐゴシック" pitchFamily="8" charset="-128"/>
              </a:rPr>
              <a:t> </a:t>
            </a:r>
            <a:r>
              <a:rPr lang="fi-FI" dirty="0" smtClean="0"/>
              <a:t>but we produce</a:t>
            </a:r>
            <a:r>
              <a:rPr lang="fi-FI" baseline="0" dirty="0" smtClean="0"/>
              <a:t> a depth buffer, not a mask. As we cannot use the min-depth for each tile and have to include the far distance, a mask would lead to much lower culling efficiency.</a:t>
            </a:r>
          </a:p>
          <a:p>
            <a:endParaRPr lang="fi-FI" baseline="0" dirty="0" smtClean="0"/>
          </a:p>
          <a:p>
            <a:r>
              <a:rPr lang="fr-CA" baseline="0" dirty="0" smtClean="0"/>
              <a:t>As </a:t>
            </a:r>
            <a:r>
              <a:rPr lang="fr-CA" baseline="0" dirty="0" err="1" smtClean="0"/>
              <a:t>we</a:t>
            </a:r>
            <a:r>
              <a:rPr lang="fr-CA" baseline="0" dirty="0" smtClean="0"/>
              <a:t> are </a:t>
            </a:r>
            <a:r>
              <a:rPr lang="fr-CA" baseline="0" dirty="0" err="1" smtClean="0"/>
              <a:t>using</a:t>
            </a:r>
            <a:r>
              <a:rPr lang="fr-CA" baseline="0" dirty="0" smtClean="0"/>
              <a:t> </a:t>
            </a:r>
            <a:r>
              <a:rPr lang="fr-CA" baseline="0" dirty="0" err="1" smtClean="0"/>
              <a:t>exponential</a:t>
            </a:r>
            <a:r>
              <a:rPr lang="fr-CA" baseline="0" dirty="0" smtClean="0"/>
              <a:t> </a:t>
            </a:r>
            <a:r>
              <a:rPr lang="fr-CA" baseline="0" dirty="0" err="1" smtClean="0"/>
              <a:t>shadowmaps</a:t>
            </a:r>
            <a:r>
              <a:rPr lang="fr-CA" baseline="0" dirty="0" smtClean="0"/>
              <a:t> for the </a:t>
            </a:r>
            <a:r>
              <a:rPr lang="fr-CA" baseline="0" dirty="0" err="1" smtClean="0"/>
              <a:t>volumetric</a:t>
            </a:r>
            <a:r>
              <a:rPr lang="fr-CA" baseline="0" dirty="0" smtClean="0"/>
              <a:t> </a:t>
            </a:r>
            <a:r>
              <a:rPr lang="fr-CA" baseline="0" dirty="0" err="1" smtClean="0"/>
              <a:t>fog</a:t>
            </a:r>
            <a:r>
              <a:rPr lang="fr-CA" baseline="0" dirty="0" smtClean="0"/>
              <a:t> </a:t>
            </a:r>
            <a:r>
              <a:rPr lang="fr-CA" baseline="0" dirty="0" err="1" smtClean="0"/>
              <a:t>we</a:t>
            </a:r>
            <a:r>
              <a:rPr lang="fr-CA" baseline="0" dirty="0" smtClean="0"/>
              <a:t> </a:t>
            </a:r>
            <a:r>
              <a:rPr lang="fr-CA" baseline="0" dirty="0" err="1" smtClean="0"/>
              <a:t>would</a:t>
            </a:r>
            <a:r>
              <a:rPr lang="fr-CA" baseline="0" dirty="0" smtClean="0"/>
              <a:t> have to </a:t>
            </a:r>
            <a:r>
              <a:rPr lang="fr-CA" baseline="0" dirty="0" err="1" smtClean="0"/>
              <a:t>account</a:t>
            </a:r>
            <a:r>
              <a:rPr lang="fr-CA" baseline="0" dirty="0" smtClean="0"/>
              <a:t> for a </a:t>
            </a:r>
            <a:r>
              <a:rPr lang="fr-CA" baseline="0" dirty="0" err="1" smtClean="0"/>
              <a:t>very</a:t>
            </a:r>
            <a:r>
              <a:rPr lang="fr-CA" baseline="0" dirty="0" smtClean="0"/>
              <a:t> </a:t>
            </a:r>
            <a:r>
              <a:rPr lang="fr-CA" baseline="0" dirty="0" err="1" smtClean="0"/>
              <a:t>shadow</a:t>
            </a:r>
            <a:r>
              <a:rPr lang="fr-CA" baseline="0" dirty="0" smtClean="0"/>
              <a:t> large </a:t>
            </a:r>
            <a:r>
              <a:rPr lang="fr-CA" baseline="0" dirty="0" err="1" smtClean="0"/>
              <a:t>filter</a:t>
            </a:r>
            <a:r>
              <a:rPr lang="fr-CA" baseline="0" dirty="0" smtClean="0"/>
              <a:t>. </a:t>
            </a:r>
          </a:p>
          <a:p>
            <a:r>
              <a:rPr lang="fr-CA" baseline="0" dirty="0" err="1" smtClean="0"/>
              <a:t>Instead</a:t>
            </a:r>
            <a:r>
              <a:rPr lang="fr-CA" baseline="0" dirty="0" smtClean="0"/>
              <a:t> </a:t>
            </a:r>
            <a:r>
              <a:rPr lang="fr-CA" baseline="0" dirty="0" err="1" smtClean="0"/>
              <a:t>we</a:t>
            </a:r>
            <a:r>
              <a:rPr lang="fr-CA" baseline="0" dirty="0" smtClean="0"/>
              <a:t> </a:t>
            </a:r>
            <a:r>
              <a:rPr lang="fr-CA" baseline="0" dirty="0" err="1" smtClean="0"/>
              <a:t>fill</a:t>
            </a:r>
            <a:r>
              <a:rPr lang="fr-CA" baseline="0" dirty="0" smtClean="0"/>
              <a:t> </a:t>
            </a:r>
            <a:r>
              <a:rPr lang="fr-CA" baseline="0" dirty="0" err="1" smtClean="0"/>
              <a:t>holes</a:t>
            </a:r>
            <a:r>
              <a:rPr lang="fr-CA" baseline="0" dirty="0" smtClean="0"/>
              <a:t> </a:t>
            </a:r>
            <a:r>
              <a:rPr lang="fr-CA" baseline="0" dirty="0" err="1" smtClean="0"/>
              <a:t>created</a:t>
            </a:r>
            <a:r>
              <a:rPr lang="fr-CA" baseline="0" dirty="0" smtClean="0"/>
              <a:t> by the </a:t>
            </a:r>
            <a:r>
              <a:rPr lang="fr-CA" baseline="0" dirty="0" err="1" smtClean="0"/>
              <a:t>shadow</a:t>
            </a:r>
            <a:r>
              <a:rPr lang="fr-CA" baseline="0" dirty="0" smtClean="0"/>
              <a:t> </a:t>
            </a:r>
            <a:r>
              <a:rPr lang="fr-CA" baseline="0" dirty="0" err="1" smtClean="0"/>
              <a:t>caster</a:t>
            </a:r>
            <a:r>
              <a:rPr lang="fr-CA" baseline="0" dirty="0" smtClean="0"/>
              <a:t> </a:t>
            </a:r>
            <a:r>
              <a:rPr lang="fr-CA" baseline="0" dirty="0" err="1" smtClean="0"/>
              <a:t>culling</a:t>
            </a:r>
            <a:r>
              <a:rPr lang="fr-CA" baseline="0" dirty="0" smtClean="0"/>
              <a:t> </a:t>
            </a:r>
            <a:r>
              <a:rPr lang="fr-CA" baseline="0" dirty="0" err="1" smtClean="0"/>
              <a:t>during</a:t>
            </a:r>
            <a:r>
              <a:rPr lang="fr-CA" baseline="0" dirty="0" smtClean="0"/>
              <a:t> the </a:t>
            </a:r>
            <a:r>
              <a:rPr lang="fr-CA" baseline="0" dirty="0" err="1" smtClean="0"/>
              <a:t>generation</a:t>
            </a:r>
            <a:r>
              <a:rPr lang="fr-CA" baseline="0" dirty="0" smtClean="0"/>
              <a:t> of the </a:t>
            </a:r>
            <a:r>
              <a:rPr lang="fr-CA" baseline="0" dirty="0" err="1" smtClean="0"/>
              <a:t>exponential</a:t>
            </a:r>
            <a:r>
              <a:rPr lang="fr-CA" baseline="0" dirty="0" smtClean="0"/>
              <a:t> </a:t>
            </a:r>
            <a:r>
              <a:rPr lang="fr-CA" baseline="0" dirty="0" err="1" smtClean="0"/>
              <a:t>shadowmap</a:t>
            </a:r>
            <a:r>
              <a:rPr lang="fr-CA" baseline="0" dirty="0" smtClean="0"/>
              <a:t> </a:t>
            </a:r>
            <a:r>
              <a:rPr lang="fr-CA" baseline="0" dirty="0" err="1" smtClean="0"/>
              <a:t>with</a:t>
            </a:r>
            <a:r>
              <a:rPr lang="fr-CA" baseline="0" dirty="0" smtClean="0"/>
              <a:t> the </a:t>
            </a:r>
            <a:r>
              <a:rPr lang="fr-CA" baseline="0" dirty="0" err="1" smtClean="0"/>
              <a:t>reprojected</a:t>
            </a:r>
            <a:r>
              <a:rPr lang="fr-CA" baseline="0" dirty="0" smtClean="0"/>
              <a:t> camera </a:t>
            </a:r>
            <a:r>
              <a:rPr lang="fr-CA" baseline="0" dirty="0" err="1" smtClean="0"/>
              <a:t>depth</a:t>
            </a:r>
            <a:r>
              <a:rPr lang="fr-CA" baseline="0" dirty="0" smtClean="0"/>
              <a:t>. The </a:t>
            </a:r>
            <a:r>
              <a:rPr lang="fr-CA" baseline="0" dirty="0" err="1" smtClean="0"/>
              <a:t>idea</a:t>
            </a:r>
            <a:r>
              <a:rPr lang="fr-CA" baseline="0" dirty="0" smtClean="0"/>
              <a:t> </a:t>
            </a:r>
            <a:r>
              <a:rPr lang="fr-CA" baseline="0" dirty="0" err="1" smtClean="0"/>
              <a:t>here</a:t>
            </a:r>
            <a:r>
              <a:rPr lang="fr-CA" baseline="0" dirty="0" smtClean="0"/>
              <a:t> </a:t>
            </a:r>
            <a:r>
              <a:rPr lang="fr-CA" baseline="0" dirty="0" err="1" smtClean="0"/>
              <a:t>is</a:t>
            </a:r>
            <a:r>
              <a:rPr lang="fr-CA" baseline="0" dirty="0" smtClean="0"/>
              <a:t> </a:t>
            </a:r>
            <a:r>
              <a:rPr lang="fr-CA" baseline="0" dirty="0" err="1" smtClean="0"/>
              <a:t>that</a:t>
            </a:r>
            <a:r>
              <a:rPr lang="fr-CA" baseline="0" dirty="0" smtClean="0"/>
              <a:t> the horizon </a:t>
            </a:r>
            <a:r>
              <a:rPr lang="fr-CA" baseline="0" dirty="0" err="1" smtClean="0"/>
              <a:t>is</a:t>
            </a:r>
            <a:r>
              <a:rPr lang="fr-CA" baseline="0" dirty="0" smtClean="0"/>
              <a:t> </a:t>
            </a:r>
            <a:r>
              <a:rPr lang="fr-CA" baseline="0" dirty="0" err="1" smtClean="0"/>
              <a:t>most</a:t>
            </a:r>
            <a:r>
              <a:rPr lang="fr-CA" baseline="0" dirty="0" smtClean="0"/>
              <a:t> </a:t>
            </a:r>
            <a:r>
              <a:rPr lang="fr-CA" baseline="0" dirty="0" err="1" smtClean="0"/>
              <a:t>likely</a:t>
            </a:r>
            <a:r>
              <a:rPr lang="fr-CA" baseline="0" dirty="0" smtClean="0"/>
              <a:t> a </a:t>
            </a:r>
            <a:r>
              <a:rPr lang="fr-CA" baseline="0" dirty="0" err="1" smtClean="0"/>
              <a:t>better</a:t>
            </a:r>
            <a:r>
              <a:rPr lang="fr-CA" baseline="0" dirty="0" smtClean="0"/>
              <a:t> approximation of the </a:t>
            </a:r>
            <a:r>
              <a:rPr lang="fr-CA" baseline="0" dirty="0" err="1" smtClean="0"/>
              <a:t>unculled</a:t>
            </a:r>
            <a:r>
              <a:rPr lang="fr-CA" baseline="0" dirty="0" smtClean="0"/>
              <a:t> </a:t>
            </a:r>
            <a:r>
              <a:rPr lang="fr-CA" baseline="0" dirty="0" err="1" smtClean="0"/>
              <a:t>shadowmap</a:t>
            </a:r>
            <a:r>
              <a:rPr lang="fr-CA" baseline="0" dirty="0" smtClean="0"/>
              <a:t> </a:t>
            </a:r>
            <a:r>
              <a:rPr lang="fr-CA" baseline="0" dirty="0" err="1" smtClean="0"/>
              <a:t>than</a:t>
            </a:r>
            <a:r>
              <a:rPr lang="fr-CA" baseline="0" dirty="0" smtClean="0"/>
              <a:t> the far plane. </a:t>
            </a:r>
            <a:r>
              <a:rPr lang="fr-CA" baseline="0" dirty="0" err="1" smtClean="0"/>
              <a:t>Especially</a:t>
            </a:r>
            <a:r>
              <a:rPr lang="fr-CA" baseline="0" dirty="0" smtClean="0"/>
              <a:t> as for </a:t>
            </a:r>
            <a:r>
              <a:rPr lang="fr-CA" baseline="0" dirty="0" err="1" smtClean="0"/>
              <a:t>exponential</a:t>
            </a:r>
            <a:r>
              <a:rPr lang="fr-CA" baseline="0" dirty="0" smtClean="0"/>
              <a:t> </a:t>
            </a:r>
            <a:r>
              <a:rPr lang="fr-CA" baseline="0" dirty="0" err="1" smtClean="0"/>
              <a:t>shadowmaps</a:t>
            </a:r>
            <a:r>
              <a:rPr lang="fr-CA" baseline="0" dirty="0" smtClean="0"/>
              <a:t> large values (</a:t>
            </a:r>
            <a:r>
              <a:rPr lang="fr-CA" baseline="0" dirty="0" err="1" smtClean="0"/>
              <a:t>like</a:t>
            </a:r>
            <a:r>
              <a:rPr lang="fr-CA" baseline="0" dirty="0" smtClean="0"/>
              <a:t> the far plane) </a:t>
            </a:r>
            <a:r>
              <a:rPr lang="fr-CA" baseline="0" dirty="0" err="1" smtClean="0"/>
              <a:t>dominate</a:t>
            </a:r>
            <a:r>
              <a:rPr lang="fr-CA" baseline="0" dirty="0" smtClean="0"/>
              <a:t> the values in the </a:t>
            </a:r>
            <a:r>
              <a:rPr lang="fr-CA" baseline="0" dirty="0" err="1" smtClean="0"/>
              <a:t>filter</a:t>
            </a:r>
            <a:r>
              <a:rPr lang="fr-CA" baseline="0" dirty="0" smtClean="0"/>
              <a:t> </a:t>
            </a:r>
            <a:r>
              <a:rPr lang="fr-CA" baseline="0" dirty="0" err="1" smtClean="0"/>
              <a:t>region</a:t>
            </a:r>
            <a:r>
              <a:rPr lang="fr-CA" baseline="0" dirty="0" smtClean="0"/>
              <a:t>.</a:t>
            </a:r>
            <a:endParaRPr lang="fi-FI" dirty="0" smtClean="0"/>
          </a:p>
          <a:p>
            <a:endParaRPr lang="fi-FI" dirty="0" smtClean="0"/>
          </a:p>
        </p:txBody>
      </p:sp>
      <p:sp>
        <p:nvSpPr>
          <p:cNvPr id="4" name="Slide Number Placeholder 3"/>
          <p:cNvSpPr>
            <a:spLocks noGrp="1"/>
          </p:cNvSpPr>
          <p:nvPr>
            <p:ph type="sldNum" sz="quarter" idx="10"/>
          </p:nvPr>
        </p:nvSpPr>
        <p:spPr/>
        <p:txBody>
          <a:bodyPr/>
          <a:lstStyle/>
          <a:p>
            <a:pPr>
              <a:defRPr/>
            </a:pPr>
            <a:fld id="{2AE30BBB-3A1E-4440-A4BE-776FC99A342D}" type="slidenum">
              <a:rPr lang="en-US" altLang="en-US" smtClean="0"/>
              <a:pPr>
                <a:defRPr/>
              </a:pPr>
              <a:t>36</a:t>
            </a:fld>
            <a:endParaRPr lang="en-US" altLang="en-US"/>
          </a:p>
        </p:txBody>
      </p:sp>
    </p:spTree>
    <p:extLst>
      <p:ext uri="{BB962C8B-B14F-4D97-AF65-F5344CB8AC3E}">
        <p14:creationId xmlns:p14="http://schemas.microsoft.com/office/powerpoint/2010/main" val="9448647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And</a:t>
            </a:r>
            <a:r>
              <a:rPr lang="en-CA" baseline="0" dirty="0" smtClean="0"/>
              <a:t> now a quick overview of the results for Assassin’s Creed Unity. We achieved the main goal, which was to reduce the CPU cost per object compared to previous ACs even though we would have liked to do even better, but due to some legacy features like CPU driven LOD transitions, even completely static geometry still needed more CPU work than necessary.</a:t>
            </a:r>
          </a:p>
          <a:p>
            <a:r>
              <a:rPr lang="en-CA" baseline="0" dirty="0" smtClean="0"/>
              <a:t>On the GPU we achieved significantly more effective culling, but this translates to only a small gain overall for the geometry rendering. We also had to move the </a:t>
            </a:r>
            <a:r>
              <a:rPr lang="en-CA" baseline="0" dirty="0" err="1" smtClean="0"/>
              <a:t>gpu</a:t>
            </a:r>
            <a:r>
              <a:rPr lang="en-CA" baseline="0" dirty="0" smtClean="0"/>
              <a:t> pipeline to </a:t>
            </a:r>
            <a:r>
              <a:rPr lang="en-CA" baseline="0" dirty="0" err="1" smtClean="0"/>
              <a:t>async</a:t>
            </a:r>
            <a:r>
              <a:rPr lang="en-CA" baseline="0" dirty="0" smtClean="0"/>
              <a:t> compute to remove the cost from the many stalls required for dependent compute jobs and compute jobs. For many passes the compute jobs of the </a:t>
            </a:r>
            <a:r>
              <a:rPr lang="en-CA" baseline="0" dirty="0" err="1" smtClean="0"/>
              <a:t>gpu</a:t>
            </a:r>
            <a:r>
              <a:rPr lang="en-CA" baseline="0" dirty="0" smtClean="0"/>
              <a:t> pipeline also do not completely fill the </a:t>
            </a:r>
            <a:r>
              <a:rPr lang="en-CA" baseline="0" dirty="0" err="1" smtClean="0"/>
              <a:t>gpu</a:t>
            </a:r>
            <a:r>
              <a:rPr lang="en-CA" baseline="0" dirty="0" smtClean="0"/>
              <a:t>, wasting time if not done in parallel with rendering.</a:t>
            </a:r>
          </a:p>
          <a:p>
            <a:r>
              <a:rPr lang="en-CA" baseline="0" dirty="0" smtClean="0"/>
              <a:t>Shadow occlusion culling saves a significant amount of shadow rendering time (1-3 </a:t>
            </a:r>
            <a:r>
              <a:rPr lang="en-CA" baseline="0" dirty="0" err="1" smtClean="0"/>
              <a:t>ms</a:t>
            </a:r>
            <a:r>
              <a:rPr lang="en-CA" baseline="0" dirty="0" smtClean="0"/>
              <a:t> reliably with our data)</a:t>
            </a:r>
          </a:p>
        </p:txBody>
      </p:sp>
      <p:sp>
        <p:nvSpPr>
          <p:cNvPr id="4" name="Slide Number Placeholder 3"/>
          <p:cNvSpPr>
            <a:spLocks noGrp="1"/>
          </p:cNvSpPr>
          <p:nvPr>
            <p:ph type="sldNum" sz="quarter" idx="10"/>
          </p:nvPr>
        </p:nvSpPr>
        <p:spPr/>
        <p:txBody>
          <a:bodyPr/>
          <a:lstStyle/>
          <a:p>
            <a:pPr>
              <a:defRPr/>
            </a:pPr>
            <a:fld id="{2AE30BBB-3A1E-4440-A4BE-776FC99A342D}" type="slidenum">
              <a:rPr lang="en-US" altLang="en-US" smtClean="0"/>
              <a:pPr>
                <a:defRPr/>
              </a:pPr>
              <a:t>37</a:t>
            </a:fld>
            <a:endParaRPr lang="en-US" altLang="en-US"/>
          </a:p>
        </p:txBody>
      </p:sp>
    </p:spTree>
    <p:extLst>
      <p:ext uri="{BB962C8B-B14F-4D97-AF65-F5344CB8AC3E}">
        <p14:creationId xmlns:p14="http://schemas.microsoft.com/office/powerpoint/2010/main" val="36573840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CA" dirty="0" smtClean="0"/>
              <a:t>In the future use of </a:t>
            </a:r>
            <a:r>
              <a:rPr lang="en-CA" dirty="0" err="1" smtClean="0"/>
              <a:t>bindless</a:t>
            </a:r>
            <a:r>
              <a:rPr lang="en-CA" dirty="0" smtClean="0"/>
              <a:t> textures will allow us to further</a:t>
            </a:r>
            <a:r>
              <a:rPr lang="en-CA" baseline="0" dirty="0" smtClean="0"/>
              <a:t> reduce the number of </a:t>
            </a:r>
            <a:r>
              <a:rPr lang="en-CA" baseline="0" dirty="0" err="1" smtClean="0"/>
              <a:t>drawcalls</a:t>
            </a:r>
            <a:r>
              <a:rPr lang="en-CA" baseline="0" dirty="0" smtClean="0"/>
              <a:t> significantly. Apart from the CPU benefits this will also help with the problem of increased GPU overdraw due to the unpredictable drawing order of batched meshes. As the number of </a:t>
            </a:r>
            <a:r>
              <a:rPr lang="en-CA" baseline="0" dirty="0" err="1" smtClean="0"/>
              <a:t>drawcalls</a:t>
            </a:r>
            <a:r>
              <a:rPr lang="en-CA" baseline="0" dirty="0" smtClean="0"/>
              <a:t> becomes very low, the drawing order will once again approach the order sorted by object center camera distance. With a very low number of </a:t>
            </a:r>
            <a:r>
              <a:rPr lang="en-CA" baseline="0" dirty="0" err="1" smtClean="0"/>
              <a:t>drawcalls</a:t>
            </a:r>
            <a:r>
              <a:rPr lang="en-CA" baseline="0" dirty="0" smtClean="0"/>
              <a:t> actual cluster camera distance sorting could become feasible.</a:t>
            </a:r>
          </a:p>
          <a:p>
            <a:endParaRPr lang="en-CA" baseline="0" dirty="0" smtClean="0"/>
          </a:p>
          <a:p>
            <a:r>
              <a:rPr lang="en-CA" baseline="0" dirty="0" smtClean="0"/>
              <a:t>As DX12/</a:t>
            </a:r>
            <a:r>
              <a:rPr lang="en-CA" baseline="0" dirty="0" err="1" smtClean="0"/>
              <a:t>Vulkan</a:t>
            </a:r>
            <a:r>
              <a:rPr lang="en-CA" baseline="0" dirty="0" smtClean="0"/>
              <a:t> reduces the cost per individual </a:t>
            </a:r>
            <a:r>
              <a:rPr lang="en-CA" baseline="0" dirty="0" err="1" smtClean="0"/>
              <a:t>drawcall</a:t>
            </a:r>
            <a:r>
              <a:rPr lang="en-CA" baseline="0" dirty="0" smtClean="0"/>
              <a:t> significantly, the biggest immediate benefit of a GPU-driven rendering pipeline (given the rendering algorithms and data used in ACU) would be reduced. Whether this kind of pipeline provides a benefit under DX12/</a:t>
            </a:r>
            <a:r>
              <a:rPr lang="en-CA" baseline="0" dirty="0" err="1" smtClean="0"/>
              <a:t>Vulkan</a:t>
            </a:r>
            <a:r>
              <a:rPr lang="en-CA" baseline="0" dirty="0" smtClean="0"/>
              <a:t> will depend on the data and rendering algorithms that are used going forward. </a:t>
            </a:r>
          </a:p>
          <a:p>
            <a:r>
              <a:rPr lang="en-CA" baseline="0" dirty="0" smtClean="0"/>
              <a:t>The next part of the talk will show some of the very interesting possibilities.</a:t>
            </a:r>
          </a:p>
          <a:p>
            <a:endParaRPr lang="en-CA" baseline="0" dirty="0" smtClean="0"/>
          </a:p>
          <a:p>
            <a:r>
              <a:rPr lang="en-CA" baseline="0" dirty="0" smtClean="0"/>
              <a:t>---------------------------------</a:t>
            </a:r>
          </a:p>
          <a:p>
            <a:r>
              <a:rPr lang="fr-FR" sz="1200" b="1" kern="1200" dirty="0" smtClean="0">
                <a:solidFill>
                  <a:schemeClr val="tx1"/>
                </a:solidFill>
                <a:effectLst/>
                <a:latin typeface="+mn-lt"/>
                <a:ea typeface="ＭＳ Ｐゴシック" pitchFamily="-108" charset="-128"/>
                <a:cs typeface="ＭＳ Ｐゴシック" pitchFamily="-108" charset="-128"/>
              </a:rPr>
              <a:t>GPU-</a:t>
            </a:r>
            <a:r>
              <a:rPr lang="fr-FR" sz="1200" b="1" kern="1200" dirty="0" err="1" smtClean="0">
                <a:solidFill>
                  <a:schemeClr val="tx1"/>
                </a:solidFill>
                <a:effectLst/>
                <a:latin typeface="+mn-lt"/>
                <a:ea typeface="ＭＳ Ｐゴシック" pitchFamily="-108" charset="-128"/>
                <a:cs typeface="ＭＳ Ｐゴシック" pitchFamily="-108" charset="-128"/>
              </a:rPr>
              <a:t>driven</a:t>
            </a:r>
            <a:r>
              <a:rPr lang="fr-FR" sz="1200" b="1" kern="1200" dirty="0" smtClean="0">
                <a:solidFill>
                  <a:schemeClr val="tx1"/>
                </a:solidFill>
                <a:effectLst/>
                <a:latin typeface="+mn-lt"/>
                <a:ea typeface="ＭＳ Ｐゴシック" pitchFamily="-108" charset="-128"/>
                <a:cs typeface="ＭＳ Ｐゴシック" pitchFamily="-108" charset="-128"/>
              </a:rPr>
              <a:t> </a:t>
            </a:r>
            <a:r>
              <a:rPr lang="fr-FR" sz="1200" b="1" kern="1200" dirty="0" err="1" smtClean="0">
                <a:solidFill>
                  <a:schemeClr val="tx1"/>
                </a:solidFill>
                <a:effectLst/>
                <a:latin typeface="+mn-lt"/>
                <a:ea typeface="ＭＳ Ｐゴシック" pitchFamily="-108" charset="-128"/>
                <a:cs typeface="ＭＳ Ｐゴシック" pitchFamily="-108" charset="-128"/>
              </a:rPr>
              <a:t>still</a:t>
            </a:r>
            <a:r>
              <a:rPr lang="fr-FR" sz="1200" b="1" kern="1200" dirty="0" smtClean="0">
                <a:solidFill>
                  <a:schemeClr val="tx1"/>
                </a:solidFill>
                <a:effectLst/>
                <a:latin typeface="+mn-lt"/>
                <a:ea typeface="ＭＳ Ｐゴシック" pitchFamily="-108" charset="-128"/>
                <a:cs typeface="ＭＳ Ｐゴシック" pitchFamily="-108" charset="-128"/>
              </a:rPr>
              <a:t> has </a:t>
            </a:r>
            <a:r>
              <a:rPr lang="fr-FR" sz="1200" b="1" kern="1200" dirty="0" err="1" smtClean="0">
                <a:solidFill>
                  <a:schemeClr val="tx1"/>
                </a:solidFill>
                <a:effectLst/>
                <a:latin typeface="+mn-lt"/>
                <a:ea typeface="ＭＳ Ｐゴシック" pitchFamily="-108" charset="-128"/>
                <a:cs typeface="ＭＳ Ｐゴシック" pitchFamily="-108" charset="-128"/>
              </a:rPr>
              <a:t>advantages</a:t>
            </a:r>
            <a:r>
              <a:rPr lang="fr-FR" sz="1200" b="1" kern="1200" dirty="0" smtClean="0">
                <a:solidFill>
                  <a:schemeClr val="tx1"/>
                </a:solidFill>
                <a:effectLst/>
                <a:latin typeface="+mn-lt"/>
                <a:ea typeface="ＭＳ Ｐゴシック" pitchFamily="-108" charset="-128"/>
                <a:cs typeface="ＭＳ Ｐゴシック" pitchFamily="-108" charset="-128"/>
              </a:rPr>
              <a:t>:</a:t>
            </a:r>
            <a:endParaRPr lang="fr-FR" sz="1200" kern="1200" dirty="0" smtClean="0">
              <a:solidFill>
                <a:schemeClr val="tx1"/>
              </a:solidFill>
              <a:effectLst/>
              <a:latin typeface="+mn-lt"/>
              <a:ea typeface="ＭＳ Ｐゴシック" pitchFamily="-108" charset="-128"/>
              <a:cs typeface="ＭＳ Ｐゴシック" pitchFamily="-108" charset="-128"/>
            </a:endParaRPr>
          </a:p>
          <a:p>
            <a:r>
              <a:rPr lang="fr-FR" sz="1200" kern="1200" dirty="0" smtClean="0">
                <a:solidFill>
                  <a:schemeClr val="tx1"/>
                </a:solidFill>
                <a:effectLst/>
                <a:latin typeface="+mn-lt"/>
                <a:ea typeface="ＭＳ Ｐゴシック" pitchFamily="-108" charset="-128"/>
                <a:cs typeface="ＭＳ Ｐゴシック" pitchFamily="-108" charset="-128"/>
              </a:rPr>
              <a:t>   - </a:t>
            </a:r>
            <a:r>
              <a:rPr lang="fr-FR" sz="1200" kern="1200" dirty="0" err="1" smtClean="0">
                <a:solidFill>
                  <a:schemeClr val="tx1"/>
                </a:solidFill>
                <a:effectLst/>
                <a:latin typeface="+mn-lt"/>
                <a:ea typeface="ＭＳ Ｐゴシック" pitchFamily="-108" charset="-128"/>
                <a:cs typeface="ＭＳ Ｐゴシック" pitchFamily="-108" charset="-128"/>
              </a:rPr>
              <a:t>With</a:t>
            </a:r>
            <a:r>
              <a:rPr lang="fr-FR" sz="1200" kern="1200" dirty="0" smtClean="0">
                <a:solidFill>
                  <a:schemeClr val="tx1"/>
                </a:solidFill>
                <a:effectLst/>
                <a:latin typeface="+mn-lt"/>
                <a:ea typeface="ＭＳ Ｐゴシック" pitchFamily="-108" charset="-128"/>
                <a:cs typeface="ＭＳ Ｐゴシック" pitchFamily="-108" charset="-128"/>
              </a:rPr>
              <a:t> DX12 (</a:t>
            </a:r>
            <a:r>
              <a:rPr lang="fr-FR" sz="1200" kern="1200" dirty="0" err="1" smtClean="0">
                <a:solidFill>
                  <a:schemeClr val="tx1"/>
                </a:solidFill>
                <a:effectLst/>
                <a:latin typeface="+mn-lt"/>
                <a:ea typeface="ＭＳ Ｐゴシック" pitchFamily="-108" charset="-128"/>
                <a:cs typeface="ＭＳ Ｐゴシック" pitchFamily="-108" charset="-128"/>
              </a:rPr>
              <a:t>especially</a:t>
            </a:r>
            <a:r>
              <a:rPr lang="fr-FR" sz="1200" kern="1200" dirty="0" smtClean="0">
                <a:solidFill>
                  <a:schemeClr val="tx1"/>
                </a:solidFill>
                <a:effectLst/>
                <a:latin typeface="+mn-lt"/>
                <a:ea typeface="ＭＳ Ｐゴシック" pitchFamily="-108" charset="-128"/>
                <a:cs typeface="ＭＳ Ｐゴシック" pitchFamily="-108" charset="-128"/>
              </a:rPr>
              <a:t> on PC), the CPU </a:t>
            </a:r>
            <a:r>
              <a:rPr lang="fr-FR" sz="1200" kern="1200" dirty="0" err="1" smtClean="0">
                <a:solidFill>
                  <a:schemeClr val="tx1"/>
                </a:solidFill>
                <a:effectLst/>
                <a:latin typeface="+mn-lt"/>
                <a:ea typeface="ＭＳ Ｐゴシック" pitchFamily="-108" charset="-128"/>
                <a:cs typeface="ＭＳ Ｐゴシック" pitchFamily="-108" charset="-128"/>
              </a:rPr>
              <a:t>still</a:t>
            </a:r>
            <a:r>
              <a:rPr lang="fr-FR" sz="1200" kern="1200" dirty="0" smtClean="0">
                <a:solidFill>
                  <a:schemeClr val="tx1"/>
                </a:solidFill>
                <a:effectLst/>
                <a:latin typeface="+mn-lt"/>
                <a:ea typeface="ＭＳ Ｐゴシック" pitchFamily="-108" charset="-128"/>
                <a:cs typeface="ＭＳ Ｐゴシック" pitchFamily="-108" charset="-128"/>
              </a:rPr>
              <a:t> </a:t>
            </a:r>
            <a:r>
              <a:rPr lang="fr-FR" sz="1200" kern="1200" dirty="0" err="1" smtClean="0">
                <a:solidFill>
                  <a:schemeClr val="tx1"/>
                </a:solidFill>
                <a:effectLst/>
                <a:latin typeface="+mn-lt"/>
                <a:ea typeface="ＭＳ Ｐゴシック" pitchFamily="-108" charset="-128"/>
                <a:cs typeface="ＭＳ Ｐゴシック" pitchFamily="-108" charset="-128"/>
              </a:rPr>
              <a:t>doesn't</a:t>
            </a:r>
            <a:r>
              <a:rPr lang="fr-FR" sz="1200" kern="1200" dirty="0" smtClean="0">
                <a:solidFill>
                  <a:schemeClr val="tx1"/>
                </a:solidFill>
                <a:effectLst/>
                <a:latin typeface="+mn-lt"/>
                <a:ea typeface="ＭＳ Ｐゴシック" pitchFamily="-108" charset="-128"/>
                <a:cs typeface="ＭＳ Ｐゴシック" pitchFamily="-108" charset="-128"/>
              </a:rPr>
              <a:t> have </a:t>
            </a:r>
            <a:r>
              <a:rPr lang="fr-FR" sz="1200" kern="1200" dirty="0" err="1" smtClean="0">
                <a:solidFill>
                  <a:schemeClr val="tx1"/>
                </a:solidFill>
                <a:effectLst/>
                <a:latin typeface="+mn-lt"/>
                <a:ea typeface="ＭＳ Ｐゴシック" pitchFamily="-108" charset="-128"/>
                <a:cs typeface="ＭＳ Ｐゴシック" pitchFamily="-108" charset="-128"/>
              </a:rPr>
              <a:t>low</a:t>
            </a:r>
            <a:r>
              <a:rPr lang="fr-FR" sz="1200" kern="1200" dirty="0" smtClean="0">
                <a:solidFill>
                  <a:schemeClr val="tx1"/>
                </a:solidFill>
                <a:effectLst/>
                <a:latin typeface="+mn-lt"/>
                <a:ea typeface="ＭＳ Ｐゴシック" pitchFamily="-108" charset="-128"/>
                <a:cs typeface="ＭＳ Ｐゴシック" pitchFamily="-108" charset="-128"/>
              </a:rPr>
              <a:t> </a:t>
            </a:r>
            <a:r>
              <a:rPr lang="fr-FR" sz="1200" kern="1200" dirty="0" err="1" smtClean="0">
                <a:solidFill>
                  <a:schemeClr val="tx1"/>
                </a:solidFill>
                <a:effectLst/>
                <a:latin typeface="+mn-lt"/>
                <a:ea typeface="ＭＳ Ｐゴシック" pitchFamily="-108" charset="-128"/>
                <a:cs typeface="ＭＳ Ｐゴシック" pitchFamily="-108" charset="-128"/>
              </a:rPr>
              <a:t>latency</a:t>
            </a:r>
            <a:r>
              <a:rPr lang="fr-FR" sz="1200" kern="1200" dirty="0" smtClean="0">
                <a:solidFill>
                  <a:schemeClr val="tx1"/>
                </a:solidFill>
                <a:effectLst/>
                <a:latin typeface="+mn-lt"/>
                <a:ea typeface="ＭＳ Ｐゴシック" pitchFamily="-108" charset="-128"/>
                <a:cs typeface="ＭＳ Ｐゴシック" pitchFamily="-108" charset="-128"/>
              </a:rPr>
              <a:t> </a:t>
            </a:r>
            <a:r>
              <a:rPr lang="fr-FR" sz="1200" kern="1200" dirty="0" err="1" smtClean="0">
                <a:solidFill>
                  <a:schemeClr val="tx1"/>
                </a:solidFill>
                <a:effectLst/>
                <a:latin typeface="+mn-lt"/>
                <a:ea typeface="ＭＳ Ｐゴシック" pitchFamily="-108" charset="-128"/>
                <a:cs typeface="ＭＳ Ｐゴシック" pitchFamily="-108" charset="-128"/>
              </a:rPr>
              <a:t>access</a:t>
            </a:r>
            <a:r>
              <a:rPr lang="fr-FR" sz="1200" kern="1200" dirty="0" smtClean="0">
                <a:solidFill>
                  <a:schemeClr val="tx1"/>
                </a:solidFill>
                <a:effectLst/>
                <a:latin typeface="+mn-lt"/>
                <a:ea typeface="ＭＳ Ｐゴシック" pitchFamily="-108" charset="-128"/>
                <a:cs typeface="ＭＳ Ｐゴシック" pitchFamily="-108" charset="-128"/>
              </a:rPr>
              <a:t> to GPU </a:t>
            </a:r>
            <a:r>
              <a:rPr lang="fr-FR" sz="1200" kern="1200" dirty="0" err="1" smtClean="0">
                <a:solidFill>
                  <a:schemeClr val="tx1"/>
                </a:solidFill>
                <a:effectLst/>
                <a:latin typeface="+mn-lt"/>
                <a:ea typeface="ＭＳ Ｐゴシック" pitchFamily="-108" charset="-128"/>
                <a:cs typeface="ＭＳ Ｐゴシック" pitchFamily="-108" charset="-128"/>
              </a:rPr>
              <a:t>depth</a:t>
            </a:r>
            <a:r>
              <a:rPr lang="fr-FR" sz="1200" kern="1200" dirty="0" smtClean="0">
                <a:solidFill>
                  <a:schemeClr val="tx1"/>
                </a:solidFill>
                <a:effectLst/>
                <a:latin typeface="+mn-lt"/>
                <a:ea typeface="ＭＳ Ｐゴシック" pitchFamily="-108" charset="-128"/>
                <a:cs typeface="ＭＳ Ｐゴシック" pitchFamily="-108" charset="-128"/>
              </a:rPr>
              <a:t> buffer --&gt;  CPU </a:t>
            </a:r>
            <a:r>
              <a:rPr lang="fr-FR" sz="1200" kern="1200" dirty="0" err="1" smtClean="0">
                <a:solidFill>
                  <a:schemeClr val="tx1"/>
                </a:solidFill>
                <a:effectLst/>
                <a:latin typeface="+mn-lt"/>
                <a:ea typeface="ＭＳ Ｐゴシック" pitchFamily="-108" charset="-128"/>
                <a:cs typeface="ＭＳ Ｐゴシック" pitchFamily="-108" charset="-128"/>
              </a:rPr>
              <a:t>cannot</a:t>
            </a:r>
            <a:r>
              <a:rPr lang="fr-FR" sz="1200" kern="1200" dirty="0" smtClean="0">
                <a:solidFill>
                  <a:schemeClr val="tx1"/>
                </a:solidFill>
                <a:effectLst/>
                <a:latin typeface="+mn-lt"/>
                <a:ea typeface="ＭＳ Ｐゴシック" pitchFamily="-108" charset="-128"/>
                <a:cs typeface="ＭＳ Ｐゴシック" pitchFamily="-108" charset="-128"/>
              </a:rPr>
              <a:t> </a:t>
            </a:r>
            <a:r>
              <a:rPr lang="fr-FR" sz="1200" kern="1200" dirty="0" err="1" smtClean="0">
                <a:solidFill>
                  <a:schemeClr val="tx1"/>
                </a:solidFill>
                <a:effectLst/>
                <a:latin typeface="+mn-lt"/>
                <a:ea typeface="ＭＳ Ｐゴシック" pitchFamily="-108" charset="-128"/>
                <a:cs typeface="ＭＳ Ｐゴシック" pitchFamily="-108" charset="-128"/>
              </a:rPr>
              <a:t>cull</a:t>
            </a:r>
            <a:r>
              <a:rPr lang="fr-FR" sz="1200" kern="1200" dirty="0" smtClean="0">
                <a:solidFill>
                  <a:schemeClr val="tx1"/>
                </a:solidFill>
                <a:effectLst/>
                <a:latin typeface="+mn-lt"/>
                <a:ea typeface="ＭＳ Ｐゴシック" pitchFamily="-108" charset="-128"/>
                <a:cs typeface="ＭＳ Ｐゴシック" pitchFamily="-108" charset="-128"/>
              </a:rPr>
              <a:t> </a:t>
            </a:r>
            <a:r>
              <a:rPr lang="fr-FR" sz="1200" kern="1200" dirty="0" err="1" smtClean="0">
                <a:solidFill>
                  <a:schemeClr val="tx1"/>
                </a:solidFill>
                <a:effectLst/>
                <a:latin typeface="+mn-lt"/>
                <a:ea typeface="ＭＳ Ｐゴシック" pitchFamily="-108" charset="-128"/>
                <a:cs typeface="ＭＳ Ｐゴシック" pitchFamily="-108" charset="-128"/>
              </a:rPr>
              <a:t>shadows</a:t>
            </a:r>
            <a:r>
              <a:rPr lang="fr-FR" sz="1200" kern="1200" dirty="0" smtClean="0">
                <a:solidFill>
                  <a:schemeClr val="tx1"/>
                </a:solidFill>
                <a:effectLst/>
                <a:latin typeface="+mn-lt"/>
                <a:ea typeface="ＭＳ Ｐゴシック" pitchFamily="-108" charset="-128"/>
                <a:cs typeface="ＭＳ Ｐゴシック" pitchFamily="-108" charset="-128"/>
              </a:rPr>
              <a:t> </a:t>
            </a:r>
            <a:r>
              <a:rPr lang="fr-FR" sz="1200" kern="1200" dirty="0" err="1" smtClean="0">
                <a:solidFill>
                  <a:schemeClr val="tx1"/>
                </a:solidFill>
                <a:effectLst/>
                <a:latin typeface="+mn-lt"/>
                <a:ea typeface="ＭＳ Ｐゴシック" pitchFamily="-108" charset="-128"/>
                <a:cs typeface="ＭＳ Ｐゴシック" pitchFamily="-108" charset="-128"/>
              </a:rPr>
              <a:t>based</a:t>
            </a:r>
            <a:r>
              <a:rPr lang="fr-FR" sz="1200" kern="1200" dirty="0" smtClean="0">
                <a:solidFill>
                  <a:schemeClr val="tx1"/>
                </a:solidFill>
                <a:effectLst/>
                <a:latin typeface="+mn-lt"/>
                <a:ea typeface="ＭＳ Ｐゴシック" pitchFamily="-108" charset="-128"/>
                <a:cs typeface="ＭＳ Ｐゴシック" pitchFamily="-108" charset="-128"/>
              </a:rPr>
              <a:t> on visible pixels.</a:t>
            </a:r>
          </a:p>
          <a:p>
            <a:r>
              <a:rPr lang="fr-FR" sz="1200" kern="1200" dirty="0" smtClean="0">
                <a:solidFill>
                  <a:schemeClr val="tx1"/>
                </a:solidFill>
                <a:effectLst/>
                <a:latin typeface="+mn-lt"/>
                <a:ea typeface="ＭＳ Ｐゴシック" pitchFamily="-108" charset="-128"/>
                <a:cs typeface="ＭＳ Ｐゴシック" pitchFamily="-108" charset="-128"/>
              </a:rPr>
              <a:t>   - CPU </a:t>
            </a:r>
            <a:r>
              <a:rPr lang="fr-FR" sz="1200" kern="1200" dirty="0" err="1" smtClean="0">
                <a:solidFill>
                  <a:schemeClr val="tx1"/>
                </a:solidFill>
                <a:effectLst/>
                <a:latin typeface="+mn-lt"/>
                <a:ea typeface="ＭＳ Ｐゴシック" pitchFamily="-108" charset="-128"/>
                <a:cs typeface="ＭＳ Ｐゴシック" pitchFamily="-108" charset="-128"/>
              </a:rPr>
              <a:t>is</a:t>
            </a:r>
            <a:r>
              <a:rPr lang="fr-FR" sz="1200" kern="1200" dirty="0" smtClean="0">
                <a:solidFill>
                  <a:schemeClr val="tx1"/>
                </a:solidFill>
                <a:effectLst/>
                <a:latin typeface="+mn-lt"/>
                <a:ea typeface="ＭＳ Ｐゴシック" pitchFamily="-108" charset="-128"/>
                <a:cs typeface="ＭＳ Ｐゴシック" pitchFamily="-108" charset="-128"/>
              </a:rPr>
              <a:t> </a:t>
            </a:r>
            <a:r>
              <a:rPr lang="fr-FR" sz="1200" kern="1200" dirty="0" err="1" smtClean="0">
                <a:solidFill>
                  <a:schemeClr val="tx1"/>
                </a:solidFill>
                <a:effectLst/>
                <a:latin typeface="+mn-lt"/>
                <a:ea typeface="ＭＳ Ｐゴシック" pitchFamily="-108" charset="-128"/>
                <a:cs typeface="ＭＳ Ｐゴシック" pitchFamily="-108" charset="-128"/>
              </a:rPr>
              <a:t>still</a:t>
            </a:r>
            <a:r>
              <a:rPr lang="fr-FR" sz="1200" kern="1200" dirty="0" smtClean="0">
                <a:solidFill>
                  <a:schemeClr val="tx1"/>
                </a:solidFill>
                <a:effectLst/>
                <a:latin typeface="+mn-lt"/>
                <a:ea typeface="ＭＳ Ｐゴシック" pitchFamily="-108" charset="-128"/>
                <a:cs typeface="ＭＳ Ｐゴシック" pitchFamily="-108" charset="-128"/>
              </a:rPr>
              <a:t> </a:t>
            </a:r>
            <a:r>
              <a:rPr lang="fr-FR" sz="1200" kern="1200" dirty="0" err="1" smtClean="0">
                <a:solidFill>
                  <a:schemeClr val="tx1"/>
                </a:solidFill>
                <a:effectLst/>
                <a:latin typeface="+mn-lt"/>
                <a:ea typeface="ＭＳ Ｐゴシック" pitchFamily="-108" charset="-128"/>
                <a:cs typeface="ＭＳ Ｐゴシック" pitchFamily="-108" charset="-128"/>
              </a:rPr>
              <a:t>bad</a:t>
            </a:r>
            <a:r>
              <a:rPr lang="fr-FR" sz="1200" kern="1200" dirty="0" smtClean="0">
                <a:solidFill>
                  <a:schemeClr val="tx1"/>
                </a:solidFill>
                <a:effectLst/>
                <a:latin typeface="+mn-lt"/>
                <a:ea typeface="ＭＳ Ｐゴシック" pitchFamily="-108" charset="-128"/>
                <a:cs typeface="ＭＳ Ｐゴシック" pitchFamily="-108" charset="-128"/>
              </a:rPr>
              <a:t> at </a:t>
            </a:r>
            <a:r>
              <a:rPr lang="fr-FR" sz="1200" kern="1200" dirty="0" err="1" smtClean="0">
                <a:solidFill>
                  <a:schemeClr val="tx1"/>
                </a:solidFill>
                <a:effectLst/>
                <a:latin typeface="+mn-lt"/>
                <a:ea typeface="ＭＳ Ｐゴシック" pitchFamily="-108" charset="-128"/>
                <a:cs typeface="ＭＳ Ｐゴシック" pitchFamily="-108" charset="-128"/>
              </a:rPr>
              <a:t>culling</a:t>
            </a:r>
            <a:r>
              <a:rPr lang="fr-FR" sz="1200" kern="1200" dirty="0" smtClean="0">
                <a:solidFill>
                  <a:schemeClr val="tx1"/>
                </a:solidFill>
                <a:effectLst/>
                <a:latin typeface="+mn-lt"/>
                <a:ea typeface="ＭＳ Ｐゴシック" pitchFamily="-108" charset="-128"/>
                <a:cs typeface="ＭＳ Ｐゴシック" pitchFamily="-108" charset="-128"/>
              </a:rPr>
              <a:t> 100k+ </a:t>
            </a:r>
            <a:r>
              <a:rPr lang="fr-FR" sz="1200" kern="1200" dirty="0" err="1" smtClean="0">
                <a:solidFill>
                  <a:schemeClr val="tx1"/>
                </a:solidFill>
                <a:effectLst/>
                <a:latin typeface="+mn-lt"/>
                <a:ea typeface="ＭＳ Ｐゴシック" pitchFamily="-108" charset="-128"/>
                <a:cs typeface="ＭＳ Ｐゴシック" pitchFamily="-108" charset="-128"/>
              </a:rPr>
              <a:t>objects</a:t>
            </a:r>
            <a:r>
              <a:rPr lang="fr-FR" sz="1200" kern="1200" dirty="0" smtClean="0">
                <a:solidFill>
                  <a:schemeClr val="tx1"/>
                </a:solidFill>
                <a:effectLst/>
                <a:latin typeface="+mn-lt"/>
                <a:ea typeface="ＭＳ Ｐゴシック" pitchFamily="-108" charset="-128"/>
                <a:cs typeface="ＭＳ Ｐゴシック" pitchFamily="-108" charset="-128"/>
              </a:rPr>
              <a:t> at </a:t>
            </a:r>
            <a:r>
              <a:rPr lang="fr-FR" sz="1200" kern="1200" dirty="0" err="1" smtClean="0">
                <a:solidFill>
                  <a:schemeClr val="tx1"/>
                </a:solidFill>
                <a:effectLst/>
                <a:latin typeface="+mn-lt"/>
                <a:ea typeface="ＭＳ Ｐゴシック" pitchFamily="-108" charset="-128"/>
                <a:cs typeface="ＭＳ Ｐゴシック" pitchFamily="-108" charset="-128"/>
              </a:rPr>
              <a:t>sub-object</a:t>
            </a:r>
            <a:r>
              <a:rPr lang="fr-FR" sz="1200" kern="1200" dirty="0" smtClean="0">
                <a:solidFill>
                  <a:schemeClr val="tx1"/>
                </a:solidFill>
                <a:effectLst/>
                <a:latin typeface="+mn-lt"/>
                <a:ea typeface="ＭＳ Ｐゴシック" pitchFamily="-108" charset="-128"/>
                <a:cs typeface="ＭＳ Ｐゴシック" pitchFamily="-108" charset="-128"/>
              </a:rPr>
              <a:t> </a:t>
            </a:r>
            <a:r>
              <a:rPr lang="fr-FR" sz="1200" kern="1200" dirty="0" err="1" smtClean="0">
                <a:solidFill>
                  <a:schemeClr val="tx1"/>
                </a:solidFill>
                <a:effectLst/>
                <a:latin typeface="+mn-lt"/>
                <a:ea typeface="ＭＳ Ｐゴシック" pitchFamily="-108" charset="-128"/>
                <a:cs typeface="ＭＳ Ｐゴシック" pitchFamily="-108" charset="-128"/>
              </a:rPr>
              <a:t>granularity</a:t>
            </a:r>
            <a:r>
              <a:rPr lang="fr-FR" sz="1200" kern="1200" dirty="0" smtClean="0">
                <a:solidFill>
                  <a:schemeClr val="tx1"/>
                </a:solidFill>
                <a:effectLst/>
                <a:latin typeface="+mn-lt"/>
                <a:ea typeface="ＭＳ Ｐゴシック" pitchFamily="-108" charset="-128"/>
                <a:cs typeface="ＭＳ Ｐゴシック" pitchFamily="-108" charset="-128"/>
              </a:rPr>
              <a:t> (= more </a:t>
            </a:r>
            <a:r>
              <a:rPr lang="fr-FR" sz="1200" kern="1200" dirty="0" err="1" smtClean="0">
                <a:solidFill>
                  <a:schemeClr val="tx1"/>
                </a:solidFill>
                <a:effectLst/>
                <a:latin typeface="+mn-lt"/>
                <a:ea typeface="ＭＳ Ｐゴシック" pitchFamily="-108" charset="-128"/>
                <a:cs typeface="ＭＳ Ｐゴシック" pitchFamily="-108" charset="-128"/>
              </a:rPr>
              <a:t>than</a:t>
            </a:r>
            <a:r>
              <a:rPr lang="fr-FR" sz="1200" kern="1200" dirty="0" smtClean="0">
                <a:solidFill>
                  <a:schemeClr val="tx1"/>
                </a:solidFill>
                <a:effectLst/>
                <a:latin typeface="+mn-lt"/>
                <a:ea typeface="ＭＳ Ｐゴシック" pitchFamily="-108" charset="-128"/>
                <a:cs typeface="ＭＳ Ｐゴシック" pitchFamily="-108" charset="-128"/>
              </a:rPr>
              <a:t> a million </a:t>
            </a:r>
            <a:r>
              <a:rPr lang="fr-FR" sz="1200" kern="1200" dirty="0" err="1" smtClean="0">
                <a:solidFill>
                  <a:schemeClr val="tx1"/>
                </a:solidFill>
                <a:effectLst/>
                <a:latin typeface="+mn-lt"/>
                <a:ea typeface="ＭＳ Ｐゴシック" pitchFamily="-108" charset="-128"/>
                <a:cs typeface="ＭＳ Ｐゴシック" pitchFamily="-108" charset="-128"/>
              </a:rPr>
              <a:t>visibility</a:t>
            </a:r>
            <a:r>
              <a:rPr lang="fr-FR" sz="1200" kern="1200" dirty="0" smtClean="0">
                <a:solidFill>
                  <a:schemeClr val="tx1"/>
                </a:solidFill>
                <a:effectLst/>
                <a:latin typeface="+mn-lt"/>
                <a:ea typeface="ＭＳ Ｐゴシック" pitchFamily="-108" charset="-128"/>
                <a:cs typeface="ＭＳ Ｐゴシック" pitchFamily="-108" charset="-128"/>
              </a:rPr>
              <a:t> tests per </a:t>
            </a:r>
            <a:r>
              <a:rPr lang="fr-FR" sz="1200" kern="1200" dirty="0" err="1" smtClean="0">
                <a:solidFill>
                  <a:schemeClr val="tx1"/>
                </a:solidFill>
                <a:effectLst/>
                <a:latin typeface="+mn-lt"/>
                <a:ea typeface="ＭＳ Ｐゴシック" pitchFamily="-108" charset="-128"/>
                <a:cs typeface="ＭＳ Ｐゴシック" pitchFamily="-108" charset="-128"/>
              </a:rPr>
              <a:t>frustum</a:t>
            </a:r>
            <a:r>
              <a:rPr lang="fr-FR" sz="1200" kern="1200" dirty="0" smtClean="0">
                <a:solidFill>
                  <a:schemeClr val="tx1"/>
                </a:solidFill>
                <a:effectLst/>
                <a:latin typeface="+mn-lt"/>
                <a:ea typeface="ＭＳ Ｐゴシック" pitchFamily="-108" charset="-128"/>
                <a:cs typeface="ＭＳ Ｐゴシック" pitchFamily="-108" charset="-128"/>
              </a:rPr>
              <a:t>).</a:t>
            </a:r>
          </a:p>
          <a:p>
            <a:r>
              <a:rPr lang="fr-FR" sz="1200" kern="1200" dirty="0" smtClean="0">
                <a:solidFill>
                  <a:schemeClr val="tx1"/>
                </a:solidFill>
                <a:effectLst/>
                <a:latin typeface="+mn-lt"/>
                <a:ea typeface="ＭＳ Ｐゴシック" pitchFamily="-108" charset="-128"/>
                <a:cs typeface="ＭＳ Ｐゴシック" pitchFamily="-108" charset="-128"/>
              </a:rPr>
              <a:t>   - GPU </a:t>
            </a:r>
            <a:r>
              <a:rPr lang="fr-FR" sz="1200" kern="1200" dirty="0" err="1" smtClean="0">
                <a:solidFill>
                  <a:schemeClr val="tx1"/>
                </a:solidFill>
                <a:effectLst/>
                <a:latin typeface="+mn-lt"/>
                <a:ea typeface="ＭＳ Ｐゴシック" pitchFamily="-108" charset="-128"/>
                <a:cs typeface="ＭＳ Ｐゴシック" pitchFamily="-108" charset="-128"/>
              </a:rPr>
              <a:t>driven</a:t>
            </a:r>
            <a:r>
              <a:rPr lang="fr-FR" sz="1200" kern="1200" dirty="0" smtClean="0">
                <a:solidFill>
                  <a:schemeClr val="tx1"/>
                </a:solidFill>
                <a:effectLst/>
                <a:latin typeface="+mn-lt"/>
                <a:ea typeface="ＭＳ Ｐゴシック" pitchFamily="-108" charset="-128"/>
                <a:cs typeface="ＭＳ Ｐゴシック" pitchFamily="-108" charset="-128"/>
              </a:rPr>
              <a:t> </a:t>
            </a:r>
            <a:r>
              <a:rPr lang="fr-FR" sz="1200" kern="1200" dirty="0" err="1" smtClean="0">
                <a:solidFill>
                  <a:schemeClr val="tx1"/>
                </a:solidFill>
                <a:effectLst/>
                <a:latin typeface="+mn-lt"/>
                <a:ea typeface="ＭＳ Ｐゴシック" pitchFamily="-108" charset="-128"/>
                <a:cs typeface="ＭＳ Ｐゴシック" pitchFamily="-108" charset="-128"/>
              </a:rPr>
              <a:t>culling</a:t>
            </a:r>
            <a:r>
              <a:rPr lang="fr-FR" sz="1200" kern="1200" dirty="0" smtClean="0">
                <a:solidFill>
                  <a:schemeClr val="tx1"/>
                </a:solidFill>
                <a:effectLst/>
                <a:latin typeface="+mn-lt"/>
                <a:ea typeface="ＭＳ Ｐゴシック" pitchFamily="-108" charset="-128"/>
                <a:cs typeface="ＭＳ Ｐゴシック" pitchFamily="-108" charset="-128"/>
              </a:rPr>
              <a:t> </a:t>
            </a:r>
            <a:r>
              <a:rPr lang="fr-FR" sz="1200" kern="1200" dirty="0" err="1" smtClean="0">
                <a:solidFill>
                  <a:schemeClr val="tx1"/>
                </a:solidFill>
                <a:effectLst/>
                <a:latin typeface="+mn-lt"/>
                <a:ea typeface="ＭＳ Ｐゴシック" pitchFamily="-108" charset="-128"/>
                <a:cs typeface="ＭＳ Ｐゴシック" pitchFamily="-108" charset="-128"/>
              </a:rPr>
              <a:t>is</a:t>
            </a:r>
            <a:r>
              <a:rPr lang="fr-FR" sz="1200" kern="1200" dirty="0" smtClean="0">
                <a:solidFill>
                  <a:schemeClr val="tx1"/>
                </a:solidFill>
                <a:effectLst/>
                <a:latin typeface="+mn-lt"/>
                <a:ea typeface="ＭＳ Ｐゴシック" pitchFamily="-108" charset="-128"/>
                <a:cs typeface="ＭＳ Ｐゴシック" pitchFamily="-108" charset="-128"/>
              </a:rPr>
              <a:t> more power efficient. </a:t>
            </a:r>
            <a:r>
              <a:rPr lang="fr-FR" sz="1200" kern="1200" dirty="0" err="1" smtClean="0">
                <a:solidFill>
                  <a:schemeClr val="tx1"/>
                </a:solidFill>
                <a:effectLst/>
                <a:latin typeface="+mn-lt"/>
                <a:ea typeface="ＭＳ Ｐゴシック" pitchFamily="-108" charset="-128"/>
                <a:cs typeface="ＭＳ Ｐゴシック" pitchFamily="-108" charset="-128"/>
              </a:rPr>
              <a:t>Reduced</a:t>
            </a:r>
            <a:r>
              <a:rPr lang="fr-FR" sz="1200" kern="1200" dirty="0" smtClean="0">
                <a:solidFill>
                  <a:schemeClr val="tx1"/>
                </a:solidFill>
                <a:effectLst/>
                <a:latin typeface="+mn-lt"/>
                <a:ea typeface="ＭＳ Ｐゴシック" pitchFamily="-108" charset="-128"/>
                <a:cs typeface="ＭＳ Ｐゴシック" pitchFamily="-108" charset="-128"/>
              </a:rPr>
              <a:t> power usage </a:t>
            </a:r>
            <a:r>
              <a:rPr lang="fr-FR" sz="1200" kern="1200" dirty="0" err="1" smtClean="0">
                <a:solidFill>
                  <a:schemeClr val="tx1"/>
                </a:solidFill>
                <a:effectLst/>
                <a:latin typeface="+mn-lt"/>
                <a:ea typeface="ＭＳ Ｐゴシック" pitchFamily="-108" charset="-128"/>
                <a:cs typeface="ＭＳ Ｐゴシック" pitchFamily="-108" charset="-128"/>
              </a:rPr>
              <a:t>increases</a:t>
            </a:r>
            <a:r>
              <a:rPr lang="fr-FR" sz="1200" kern="1200" dirty="0" smtClean="0">
                <a:solidFill>
                  <a:schemeClr val="tx1"/>
                </a:solidFill>
                <a:effectLst/>
                <a:latin typeface="+mn-lt"/>
                <a:ea typeface="ＭＳ Ｐゴシック" pitchFamily="-108" charset="-128"/>
                <a:cs typeface="ＭＳ Ｐゴシック" pitchFamily="-108" charset="-128"/>
              </a:rPr>
              <a:t> CPU &amp; GPU </a:t>
            </a:r>
            <a:r>
              <a:rPr lang="fr-FR" sz="1200" kern="1200" dirty="0" err="1" smtClean="0">
                <a:solidFill>
                  <a:schemeClr val="tx1"/>
                </a:solidFill>
                <a:effectLst/>
                <a:latin typeface="+mn-lt"/>
                <a:ea typeface="ＭＳ Ｐゴシック" pitchFamily="-108" charset="-128"/>
                <a:cs typeface="ＭＳ Ｐゴシック" pitchFamily="-108" charset="-128"/>
              </a:rPr>
              <a:t>clocks</a:t>
            </a:r>
            <a:r>
              <a:rPr lang="fr-FR" sz="1200" kern="1200" dirty="0" smtClean="0">
                <a:solidFill>
                  <a:schemeClr val="tx1"/>
                </a:solidFill>
                <a:effectLst/>
                <a:latin typeface="+mn-lt"/>
                <a:ea typeface="ＭＳ Ｐゴシック" pitchFamily="-108" charset="-128"/>
                <a:cs typeface="ＭＳ Ｐゴシック" pitchFamily="-108" charset="-128"/>
              </a:rPr>
              <a:t> -&gt; </a:t>
            </a:r>
            <a:r>
              <a:rPr lang="fr-FR" sz="1200" kern="1200" dirty="0" err="1" smtClean="0">
                <a:solidFill>
                  <a:schemeClr val="tx1"/>
                </a:solidFill>
                <a:effectLst/>
                <a:latin typeface="+mn-lt"/>
                <a:ea typeface="ＭＳ Ｐゴシック" pitchFamily="-108" charset="-128"/>
                <a:cs typeface="ＭＳ Ｐゴシック" pitchFamily="-108" charset="-128"/>
              </a:rPr>
              <a:t>runs</a:t>
            </a:r>
            <a:r>
              <a:rPr lang="fr-FR" sz="1200" kern="1200" dirty="0" smtClean="0">
                <a:solidFill>
                  <a:schemeClr val="tx1"/>
                </a:solidFill>
                <a:effectLst/>
                <a:latin typeface="+mn-lt"/>
                <a:ea typeface="ＭＳ Ｐゴシック" pitchFamily="-108" charset="-128"/>
                <a:cs typeface="ＭＳ Ｐゴシック" pitchFamily="-108" charset="-128"/>
              </a:rPr>
              <a:t> </a:t>
            </a:r>
            <a:r>
              <a:rPr lang="fr-FR" sz="1200" kern="1200" dirty="0" err="1" smtClean="0">
                <a:solidFill>
                  <a:schemeClr val="tx1"/>
                </a:solidFill>
                <a:effectLst/>
                <a:latin typeface="+mn-lt"/>
                <a:ea typeface="ＭＳ Ｐゴシック" pitchFamily="-108" charset="-128"/>
                <a:cs typeface="ＭＳ Ｐゴシック" pitchFamily="-108" charset="-128"/>
              </a:rPr>
              <a:t>faster</a:t>
            </a:r>
            <a:r>
              <a:rPr lang="fr-FR" sz="1200" kern="1200" dirty="0" smtClean="0">
                <a:solidFill>
                  <a:schemeClr val="tx1"/>
                </a:solidFill>
                <a:effectLst/>
                <a:latin typeface="+mn-lt"/>
                <a:ea typeface="ＭＳ Ｐゴシック" pitchFamily="-108" charset="-128"/>
                <a:cs typeface="ＭＳ Ｐゴシック" pitchFamily="-108" charset="-128"/>
              </a:rPr>
              <a:t>.</a:t>
            </a:r>
          </a:p>
          <a:p>
            <a:r>
              <a:rPr lang="fr-FR" sz="1200" kern="1200" dirty="0" smtClean="0">
                <a:solidFill>
                  <a:schemeClr val="tx1"/>
                </a:solidFill>
                <a:effectLst/>
                <a:latin typeface="+mn-lt"/>
                <a:ea typeface="ＭＳ Ｐゴシック" pitchFamily="-108" charset="-128"/>
                <a:cs typeface="ＭＳ Ｐゴシック" pitchFamily="-108" charset="-128"/>
              </a:rPr>
              <a:t>   - Reference: </a:t>
            </a:r>
            <a:r>
              <a:rPr lang="fr-FR" sz="1200" kern="1200" dirty="0" err="1" smtClean="0">
                <a:solidFill>
                  <a:schemeClr val="tx1"/>
                </a:solidFill>
                <a:effectLst/>
                <a:latin typeface="+mn-lt"/>
                <a:ea typeface="ＭＳ Ｐゴシック" pitchFamily="-108" charset="-128"/>
                <a:cs typeface="ＭＳ Ｐゴシック" pitchFamily="-108" charset="-128"/>
              </a:rPr>
              <a:t>Modified</a:t>
            </a:r>
            <a:r>
              <a:rPr lang="fr-FR" sz="1200" kern="1200" dirty="0" smtClean="0">
                <a:solidFill>
                  <a:schemeClr val="tx1"/>
                </a:solidFill>
                <a:effectLst/>
                <a:latin typeface="+mn-lt"/>
                <a:ea typeface="ＭＳ Ｐゴシック" pitchFamily="-108" charset="-128"/>
                <a:cs typeface="ＭＳ Ｐゴシック" pitchFamily="-108" charset="-128"/>
              </a:rPr>
              <a:t> Intel DirectX 12 </a:t>
            </a:r>
            <a:r>
              <a:rPr lang="fr-FR" sz="1200" kern="1200" dirty="0" err="1" smtClean="0">
                <a:solidFill>
                  <a:schemeClr val="tx1"/>
                </a:solidFill>
                <a:effectLst/>
                <a:latin typeface="+mn-lt"/>
                <a:ea typeface="ＭＳ Ｐゴシック" pitchFamily="-108" charset="-128"/>
                <a:cs typeface="ＭＳ Ｐゴシック" pitchFamily="-108" charset="-128"/>
              </a:rPr>
              <a:t>asteroids</a:t>
            </a:r>
            <a:r>
              <a:rPr lang="fr-FR" sz="1200" kern="1200" dirty="0" smtClean="0">
                <a:solidFill>
                  <a:schemeClr val="tx1"/>
                </a:solidFill>
                <a:effectLst/>
                <a:latin typeface="+mn-lt"/>
                <a:ea typeface="ＭＳ Ｐゴシック" pitchFamily="-108" charset="-128"/>
                <a:cs typeface="ＭＳ Ｐゴシック" pitchFamily="-108" charset="-128"/>
              </a:rPr>
              <a:t> </a:t>
            </a:r>
            <a:r>
              <a:rPr lang="fr-FR" sz="1200" kern="1200" dirty="0" err="1" smtClean="0">
                <a:solidFill>
                  <a:schemeClr val="tx1"/>
                </a:solidFill>
                <a:effectLst/>
                <a:latin typeface="+mn-lt"/>
                <a:ea typeface="ＭＳ Ｐゴシック" pitchFamily="-108" charset="-128"/>
                <a:cs typeface="ＭＳ Ｐゴシック" pitchFamily="-108" charset="-128"/>
              </a:rPr>
              <a:t>demo</a:t>
            </a:r>
            <a:r>
              <a:rPr lang="fr-FR" sz="1200" kern="1200" dirty="0" smtClean="0">
                <a:solidFill>
                  <a:schemeClr val="tx1"/>
                </a:solidFill>
                <a:effectLst/>
                <a:latin typeface="+mn-lt"/>
                <a:ea typeface="ＭＳ Ｐゴシック" pitchFamily="-108" charset="-128"/>
                <a:cs typeface="ＭＳ Ｐゴシック" pitchFamily="-108" charset="-128"/>
              </a:rPr>
              <a:t> </a:t>
            </a:r>
            <a:r>
              <a:rPr lang="fr-FR" sz="1200" kern="1200" dirty="0" err="1" smtClean="0">
                <a:solidFill>
                  <a:schemeClr val="tx1"/>
                </a:solidFill>
                <a:effectLst/>
                <a:latin typeface="+mn-lt"/>
                <a:ea typeface="ＭＳ Ｐゴシック" pitchFamily="-108" charset="-128"/>
                <a:cs typeface="ＭＳ Ｐゴシック" pitchFamily="-108" charset="-128"/>
              </a:rPr>
              <a:t>with</a:t>
            </a:r>
            <a:r>
              <a:rPr lang="fr-FR" sz="1200" kern="1200" dirty="0" smtClean="0">
                <a:solidFill>
                  <a:schemeClr val="tx1"/>
                </a:solidFill>
                <a:effectLst/>
                <a:latin typeface="+mn-lt"/>
                <a:ea typeface="ＭＳ Ｐゴシック" pitchFamily="-108" charset="-128"/>
                <a:cs typeface="ＭＳ Ｐゴシック" pitchFamily="-108" charset="-128"/>
              </a:rPr>
              <a:t> </a:t>
            </a:r>
            <a:r>
              <a:rPr lang="fr-FR" sz="1200" kern="1200" dirty="0" err="1" smtClean="0">
                <a:solidFill>
                  <a:schemeClr val="tx1"/>
                </a:solidFill>
                <a:effectLst/>
                <a:latin typeface="+mn-lt"/>
                <a:ea typeface="ＭＳ Ｐゴシック" pitchFamily="-108" charset="-128"/>
                <a:cs typeface="ＭＳ Ｐゴシック" pitchFamily="-108" charset="-128"/>
              </a:rPr>
              <a:t>ExecuteIndirect</a:t>
            </a:r>
            <a:r>
              <a:rPr lang="fr-FR" sz="1200" kern="1200" dirty="0" smtClean="0">
                <a:solidFill>
                  <a:schemeClr val="tx1"/>
                </a:solidFill>
                <a:effectLst/>
                <a:latin typeface="+mn-lt"/>
                <a:ea typeface="ＭＳ Ｐゴシック" pitchFamily="-108" charset="-128"/>
                <a:cs typeface="ＭＳ Ｐゴシック" pitchFamily="-108" charset="-128"/>
              </a:rPr>
              <a:t>. </a:t>
            </a:r>
            <a:r>
              <a:rPr lang="fr-FR" sz="1200" kern="1200" dirty="0" err="1" smtClean="0">
                <a:solidFill>
                  <a:schemeClr val="tx1"/>
                </a:solidFill>
                <a:effectLst/>
                <a:latin typeface="+mn-lt"/>
                <a:ea typeface="ＭＳ Ｐゴシック" pitchFamily="-108" charset="-128"/>
                <a:cs typeface="ＭＳ Ｐゴシック" pitchFamily="-108" charset="-128"/>
              </a:rPr>
              <a:t>Runs</a:t>
            </a:r>
            <a:r>
              <a:rPr lang="fr-FR" sz="1200" kern="1200" dirty="0" smtClean="0">
                <a:solidFill>
                  <a:schemeClr val="tx1"/>
                </a:solidFill>
                <a:effectLst/>
                <a:latin typeface="+mn-lt"/>
                <a:ea typeface="ＭＳ Ｐゴシック" pitchFamily="-108" charset="-128"/>
                <a:cs typeface="ＭＳ Ｐゴシック" pitchFamily="-108" charset="-128"/>
              </a:rPr>
              <a:t> </a:t>
            </a:r>
            <a:r>
              <a:rPr lang="fr-FR" sz="1200" kern="1200" dirty="0" err="1" smtClean="0">
                <a:solidFill>
                  <a:schemeClr val="tx1"/>
                </a:solidFill>
                <a:effectLst/>
                <a:latin typeface="+mn-lt"/>
                <a:ea typeface="ＭＳ Ｐゴシック" pitchFamily="-108" charset="-128"/>
                <a:cs typeface="ＭＳ Ｐゴシック" pitchFamily="-108" charset="-128"/>
              </a:rPr>
              <a:t>faster</a:t>
            </a:r>
            <a:r>
              <a:rPr lang="fr-FR" sz="1200" kern="1200" dirty="0" smtClean="0">
                <a:solidFill>
                  <a:schemeClr val="tx1"/>
                </a:solidFill>
                <a:effectLst/>
                <a:latin typeface="+mn-lt"/>
                <a:ea typeface="ＭＳ Ｐゴシック" pitchFamily="-108" charset="-128"/>
                <a:cs typeface="ＭＳ Ｐゴシック" pitchFamily="-108" charset="-128"/>
              </a:rPr>
              <a:t> on Intel GPU and has </a:t>
            </a:r>
            <a:r>
              <a:rPr lang="fr-FR" sz="1200" kern="1200" dirty="0" err="1" smtClean="0">
                <a:solidFill>
                  <a:schemeClr val="tx1"/>
                </a:solidFill>
                <a:effectLst/>
                <a:latin typeface="+mn-lt"/>
                <a:ea typeface="ＭＳ Ｐゴシック" pitchFamily="-108" charset="-128"/>
                <a:cs typeface="ＭＳ Ｐゴシック" pitchFamily="-108" charset="-128"/>
              </a:rPr>
              <a:t>much</a:t>
            </a:r>
            <a:r>
              <a:rPr lang="fr-FR" sz="1200" kern="1200" dirty="0" smtClean="0">
                <a:solidFill>
                  <a:schemeClr val="tx1"/>
                </a:solidFill>
                <a:effectLst/>
                <a:latin typeface="+mn-lt"/>
                <a:ea typeface="ＭＳ Ｐゴシック" pitchFamily="-108" charset="-128"/>
                <a:cs typeface="ＭＳ Ｐゴシック" pitchFamily="-108" charset="-128"/>
              </a:rPr>
              <a:t> </a:t>
            </a:r>
            <a:r>
              <a:rPr lang="fr-FR" sz="1200" kern="1200" dirty="0" err="1" smtClean="0">
                <a:solidFill>
                  <a:schemeClr val="tx1"/>
                </a:solidFill>
                <a:effectLst/>
                <a:latin typeface="+mn-lt"/>
                <a:ea typeface="ＭＳ Ｐゴシック" pitchFamily="-108" charset="-128"/>
                <a:cs typeface="ＭＳ Ｐゴシック" pitchFamily="-108" charset="-128"/>
              </a:rPr>
              <a:t>lower</a:t>
            </a:r>
            <a:r>
              <a:rPr lang="fr-FR" sz="1200" kern="1200" dirty="0" smtClean="0">
                <a:solidFill>
                  <a:schemeClr val="tx1"/>
                </a:solidFill>
                <a:effectLst/>
                <a:latin typeface="+mn-lt"/>
                <a:ea typeface="ＭＳ Ｐゴシック" pitchFamily="-108" charset="-128"/>
                <a:cs typeface="ＭＳ Ｐゴシック" pitchFamily="-108" charset="-128"/>
              </a:rPr>
              <a:t> CPU usage.</a:t>
            </a:r>
          </a:p>
          <a:p>
            <a:endParaRPr lang="en-CA"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CA" baseline="0" dirty="0" smtClean="0"/>
              <a:t>With more control over </a:t>
            </a:r>
            <a:r>
              <a:rPr lang="en-CA" baseline="0" dirty="0" err="1" smtClean="0"/>
              <a:t>async</a:t>
            </a:r>
            <a:r>
              <a:rPr lang="en-CA" baseline="0" dirty="0" smtClean="0"/>
              <a:t> compute we hope to move the non-rendering part of the GPU-driven pipeline into </a:t>
            </a:r>
            <a:r>
              <a:rPr lang="en-CA" baseline="0" dirty="0" err="1" smtClean="0"/>
              <a:t>async</a:t>
            </a:r>
            <a:r>
              <a:rPr lang="en-CA" baseline="0" dirty="0" smtClean="0"/>
              <a:t> compute  to remove all pipeline bubbles due to many small synchronous compute jobs (e.g. the compute jobs to generate the compute arguments for the next indirect compute job). We do already run other GPU-tasks in parallel during geometry only rendering (shadow, visibility), but do to the very coarse load balancing between </a:t>
            </a:r>
            <a:r>
              <a:rPr lang="en-CA" baseline="0" dirty="0" err="1" smtClean="0"/>
              <a:t>async</a:t>
            </a:r>
            <a:r>
              <a:rPr lang="en-CA" baseline="0" dirty="0" smtClean="0"/>
              <a:t> and graphics pipeline, the </a:t>
            </a:r>
            <a:r>
              <a:rPr lang="en-CA" baseline="0" dirty="0" err="1" smtClean="0"/>
              <a:t>async</a:t>
            </a:r>
            <a:r>
              <a:rPr lang="en-CA" baseline="0" dirty="0" smtClean="0"/>
              <a:t> compute jobs do not fully utilise the GPU during bubbles in the graphics pipe.</a:t>
            </a:r>
          </a:p>
          <a:p>
            <a:endParaRPr lang="fr-FR" dirty="0"/>
          </a:p>
        </p:txBody>
      </p:sp>
      <p:sp>
        <p:nvSpPr>
          <p:cNvPr id="4" name="Slide Number Placeholder 3"/>
          <p:cNvSpPr>
            <a:spLocks noGrp="1"/>
          </p:cNvSpPr>
          <p:nvPr>
            <p:ph type="sldNum" sz="quarter" idx="10"/>
          </p:nvPr>
        </p:nvSpPr>
        <p:spPr/>
        <p:txBody>
          <a:bodyPr/>
          <a:lstStyle/>
          <a:p>
            <a:pPr>
              <a:defRPr/>
            </a:pPr>
            <a:fld id="{2AE30BBB-3A1E-4440-A4BE-776FC99A342D}" type="slidenum">
              <a:rPr lang="en-US" altLang="en-US" smtClean="0"/>
              <a:pPr>
                <a:defRPr/>
              </a:pPr>
              <a:t>38</a:t>
            </a:fld>
            <a:endParaRPr lang="en-US" altLang="en-US"/>
          </a:p>
        </p:txBody>
      </p:sp>
    </p:spTree>
    <p:extLst>
      <p:ext uri="{BB962C8B-B14F-4D97-AF65-F5344CB8AC3E}">
        <p14:creationId xmlns:p14="http://schemas.microsoft.com/office/powerpoint/2010/main" val="36660245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noProof="0" dirty="0" smtClean="0"/>
              <a:t>Hi, my name</a:t>
            </a:r>
            <a:r>
              <a:rPr lang="en-US" baseline="0" noProof="0" dirty="0" smtClean="0"/>
              <a:t> is</a:t>
            </a:r>
            <a:r>
              <a:rPr lang="en-US" noProof="0" dirty="0" smtClean="0"/>
              <a:t> Sebastian Aaltonen. I work as a Senior Lead programmer at </a:t>
            </a:r>
            <a:r>
              <a:rPr lang="en-US" noProof="0" dirty="0" err="1" smtClean="0"/>
              <a:t>RedLynx</a:t>
            </a:r>
            <a:r>
              <a:rPr lang="en-US" noProof="0" dirty="0" smtClean="0"/>
              <a:t>. We have been a part of </a:t>
            </a:r>
            <a:r>
              <a:rPr lang="en-US" noProof="0" dirty="0" err="1" smtClean="0"/>
              <a:t>Ubisoft</a:t>
            </a:r>
            <a:r>
              <a:rPr lang="en-US" baseline="0" noProof="0" dirty="0" smtClean="0"/>
              <a:t> for almost four years now.</a:t>
            </a:r>
          </a:p>
          <a:p>
            <a:r>
              <a:rPr lang="en-US" baseline="0" noProof="0" dirty="0" smtClean="0"/>
              <a:t>Today I am going to be talking about GPU-driven rendering. Our core technology is similar to Montreal’s since we have been sharing lots of ideas. </a:t>
            </a:r>
          </a:p>
          <a:p>
            <a:r>
              <a:rPr lang="en-US" baseline="0" noProof="0" dirty="0" smtClean="0"/>
              <a:t>In my part of the presentation I am going to focus on the differences between our technologies.</a:t>
            </a:r>
          </a:p>
          <a:p>
            <a:endParaRPr lang="en-US" noProof="0" dirty="0" smtClean="0"/>
          </a:p>
          <a:p>
            <a:r>
              <a:rPr lang="en-US" noProof="0" dirty="0" smtClean="0"/>
              <a:t>Virtual texturing</a:t>
            </a:r>
            <a:r>
              <a:rPr lang="en-US" baseline="0" noProof="0" dirty="0" smtClean="0"/>
              <a:t> is the biggest difference. It combines perfectly with GPU-driven rendering, allowing us to reduce the draw call count to the bare minimum.</a:t>
            </a:r>
          </a:p>
          <a:p>
            <a:endParaRPr lang="en-US" baseline="0" noProof="0" dirty="0" smtClean="0"/>
          </a:p>
          <a:p>
            <a:r>
              <a:rPr lang="en-US" baseline="0" noProof="0" dirty="0" smtClean="0"/>
              <a:t>Deferred texturing is not a new idea. When combined with virtual texturing and GPU-driven rendering, it starts to make a lot of sense.</a:t>
            </a:r>
          </a:p>
          <a:p>
            <a:r>
              <a:rPr lang="en-US" baseline="0" noProof="0" dirty="0" smtClean="0"/>
              <a:t>I will be talking about our implementation details and our optimized G-buffer layout, including an important optimization, we call the ”MSAA Trick”.</a:t>
            </a:r>
          </a:p>
          <a:p>
            <a:endParaRPr lang="en-US" noProof="0" dirty="0" smtClean="0"/>
          </a:p>
          <a:p>
            <a:r>
              <a:rPr lang="en-US" noProof="0" dirty="0" smtClean="0"/>
              <a:t>Our occlusion culling differs</a:t>
            </a:r>
            <a:r>
              <a:rPr lang="en-US" baseline="0" noProof="0" dirty="0" smtClean="0"/>
              <a:t> from the AC: Unity culling system. Our studio’s UGC (user generated content) focus mandates slightly different technical choices.</a:t>
            </a:r>
            <a:endParaRPr lang="en-US" noProof="0" dirty="0" smtClean="0"/>
          </a:p>
          <a:p>
            <a:r>
              <a:rPr lang="en-US" noProof="0" dirty="0" smtClean="0"/>
              <a:t>We have a different shadow mapping pipeline as well</a:t>
            </a:r>
            <a:r>
              <a:rPr lang="en-US" baseline="0" noProof="0" dirty="0" smtClean="0"/>
              <a:t>. It is based on the same principles as our virtual texturing system.</a:t>
            </a:r>
            <a:endParaRPr lang="en-US" noProof="0" dirty="0" smtClean="0"/>
          </a:p>
        </p:txBody>
      </p:sp>
      <p:sp>
        <p:nvSpPr>
          <p:cNvPr id="4" name="Dian numeron paikkamerkki 3"/>
          <p:cNvSpPr>
            <a:spLocks noGrp="1"/>
          </p:cNvSpPr>
          <p:nvPr>
            <p:ph type="sldNum" sz="quarter" idx="10"/>
          </p:nvPr>
        </p:nvSpPr>
        <p:spPr/>
        <p:txBody>
          <a:bodyPr/>
          <a:lstStyle/>
          <a:p>
            <a:pPr>
              <a:defRPr/>
            </a:pPr>
            <a:fld id="{2AE30BBB-3A1E-4440-A4BE-776FC99A342D}" type="slidenum">
              <a:rPr lang="en-US" altLang="en-US" smtClean="0"/>
              <a:pPr>
                <a:defRPr/>
              </a:pPr>
              <a:t>39</a:t>
            </a:fld>
            <a:endParaRPr lang="en-US" altLang="en-US"/>
          </a:p>
        </p:txBody>
      </p:sp>
    </p:spTree>
    <p:extLst>
      <p:ext uri="{BB962C8B-B14F-4D97-AF65-F5344CB8AC3E}">
        <p14:creationId xmlns:p14="http://schemas.microsoft.com/office/powerpoint/2010/main" val="5215264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noProof="0" dirty="0" err="1" smtClean="0"/>
              <a:t>RedLynx</a:t>
            </a:r>
            <a:r>
              <a:rPr lang="en-US" noProof="0" dirty="0" smtClean="0"/>
              <a:t> has been using</a:t>
            </a:r>
            <a:r>
              <a:rPr lang="en-US" baseline="0" noProof="0" dirty="0" smtClean="0"/>
              <a:t> virtual texturing for 5 years now. We have shipped two games with it, Trials Evolution and Trials Fusion. </a:t>
            </a:r>
          </a:p>
          <a:p>
            <a:endParaRPr lang="en-US" baseline="0" noProof="0" dirty="0" smtClean="0"/>
          </a:p>
          <a:p>
            <a:r>
              <a:rPr lang="en-US" baseline="0" noProof="0" dirty="0" smtClean="0"/>
              <a:t>The key idea in virtual texturing is to keep only the visible set of texture data in memory. </a:t>
            </a:r>
          </a:p>
          <a:p>
            <a:r>
              <a:rPr lang="en-US" baseline="0" noProof="0" dirty="0" smtClean="0"/>
              <a:t>This is accomplished by splitting the textures to small tiles, called pages. </a:t>
            </a:r>
          </a:p>
          <a:p>
            <a:r>
              <a:rPr lang="en-US" baseline="0" noProof="0" dirty="0" smtClean="0"/>
              <a:t>Page ID pass gives us exact information about the page and mip level accessed by each pixel in the screen. This data is loaded to a constant size (LRU) cache.</a:t>
            </a:r>
          </a:p>
          <a:p>
            <a:endParaRPr lang="en-US" baseline="0" noProof="0" dirty="0" smtClean="0"/>
          </a:p>
          <a:p>
            <a:r>
              <a:rPr lang="en-US" noProof="0" dirty="0" smtClean="0"/>
              <a:t>Our implementation</a:t>
            </a:r>
            <a:r>
              <a:rPr lang="en-US" baseline="0" noProof="0" dirty="0" smtClean="0"/>
              <a:t> is based on 256k^2 virtual address space. All our textures are fit to this single big atlas. </a:t>
            </a:r>
          </a:p>
          <a:p>
            <a:r>
              <a:rPr lang="en-US" baseline="0" noProof="0" dirty="0" smtClean="0"/>
              <a:t>We split the big virtual atlas to 128x128 texel pages.</a:t>
            </a:r>
          </a:p>
          <a:p>
            <a:endParaRPr lang="en-US" baseline="0" noProof="0" dirty="0" smtClean="0"/>
          </a:p>
          <a:p>
            <a:r>
              <a:rPr lang="en-US" baseline="0" noProof="0" dirty="0" smtClean="0"/>
              <a:t>At runtime we have a 8k texture atlas for storing the currently resident pages. </a:t>
            </a:r>
          </a:p>
          <a:p>
            <a:r>
              <a:rPr lang="en-US" baseline="0" noProof="0" dirty="0" smtClean="0"/>
              <a:t>Our texture cache has five array slices to store all the material properties we need: albedo, specular, roughness, normal, and so on. The texture cache is DXT compressed.</a:t>
            </a:r>
          </a:p>
        </p:txBody>
      </p:sp>
      <p:sp>
        <p:nvSpPr>
          <p:cNvPr id="4" name="Dian numeron paikkamerkki 3"/>
          <p:cNvSpPr>
            <a:spLocks noGrp="1"/>
          </p:cNvSpPr>
          <p:nvPr>
            <p:ph type="sldNum" sz="quarter" idx="10"/>
          </p:nvPr>
        </p:nvSpPr>
        <p:spPr/>
        <p:txBody>
          <a:bodyPr/>
          <a:lstStyle/>
          <a:p>
            <a:pPr>
              <a:defRPr/>
            </a:pPr>
            <a:fld id="{2AE30BBB-3A1E-4440-A4BE-776FC99A342D}" type="slidenum">
              <a:rPr lang="en-US" altLang="en-US" smtClean="0"/>
              <a:pPr>
                <a:defRPr/>
              </a:pPr>
              <a:t>40</a:t>
            </a:fld>
            <a:endParaRPr lang="en-US" altLang="en-US"/>
          </a:p>
        </p:txBody>
      </p:sp>
    </p:spTree>
    <p:extLst>
      <p:ext uri="{BB962C8B-B14F-4D97-AF65-F5344CB8AC3E}">
        <p14:creationId xmlns:p14="http://schemas.microsoft.com/office/powerpoint/2010/main" val="2852726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fi-FI" dirty="0" smtClean="0"/>
              <a:t>RedLynx games focus heavily on user generated content (UGC). Levels</a:t>
            </a:r>
            <a:r>
              <a:rPr lang="fi-FI" baseline="0" dirty="0" smtClean="0"/>
              <a:t> are built from small pieces, including the backgrounds. Draw distance is high.</a:t>
            </a:r>
          </a:p>
          <a:p>
            <a:endParaRPr lang="fi-FI" baseline="0" dirty="0" smtClean="0"/>
          </a:p>
          <a:p>
            <a:r>
              <a:rPr lang="fi-FI" baseline="0" dirty="0" smtClean="0"/>
              <a:t>Levels are downloaded from a server. Limited level size makes baked lighting impossible. Shadow map rendering amplifies the draw call count roughly by a factor of three.</a:t>
            </a:r>
          </a:p>
          <a:p>
            <a:endParaRPr lang="fi-FI" dirty="0" smtClean="0"/>
          </a:p>
          <a:p>
            <a:r>
              <a:rPr lang="fi-FI" dirty="0" smtClean="0"/>
              <a:t>P</a:t>
            </a:r>
            <a:r>
              <a:rPr lang="fi-FI" baseline="0" dirty="0" smtClean="0"/>
              <a:t>hysics simulation and visual scripting system consume a lot of CPU time.</a:t>
            </a:r>
          </a:p>
          <a:p>
            <a:endParaRPr lang="fi-FI" dirty="0" smtClean="0"/>
          </a:p>
          <a:p>
            <a:r>
              <a:rPr lang="fi-FI" dirty="0" smtClean="0"/>
              <a:t>---</a:t>
            </a:r>
          </a:p>
          <a:p>
            <a:endParaRPr lang="fi-FI" dirty="0" smtClean="0"/>
          </a:p>
          <a:p>
            <a:r>
              <a:rPr lang="fi-FI" dirty="0" smtClean="0"/>
              <a:t>Background info:</a:t>
            </a:r>
          </a:p>
          <a:p>
            <a:endParaRPr lang="fi-FI" dirty="0" smtClean="0"/>
          </a:p>
          <a:p>
            <a:r>
              <a:rPr lang="fi-FI" dirty="0" smtClean="0"/>
              <a:t>RedLynx started prototyping GPU-driven rendering already on Xbox 360</a:t>
            </a:r>
            <a:r>
              <a:rPr lang="fi-FI" baseline="0" dirty="0" smtClean="0"/>
              <a:t> u</a:t>
            </a:r>
            <a:r>
              <a:rPr lang="fi-FI" dirty="0" smtClean="0"/>
              <a:t>sing programmable vertex fetch and memexport. Due to the hardware limitiations</a:t>
            </a:r>
            <a:r>
              <a:rPr lang="fi-FI" baseline="0" dirty="0" smtClean="0"/>
              <a:t> the </a:t>
            </a:r>
            <a:r>
              <a:rPr lang="fi-FI" dirty="0" smtClean="0"/>
              <a:t>performance trade-off was not acceptable at that time.</a:t>
            </a:r>
          </a:p>
          <a:p>
            <a:pPr lvl="1"/>
            <a:endParaRPr lang="fi-FI" dirty="0" smtClean="0"/>
          </a:p>
          <a:p>
            <a:r>
              <a:rPr lang="fi-FI" dirty="0" smtClean="0"/>
              <a:t>Merge-Instancing [Persson, 2012] was a starting point for RedLynx</a:t>
            </a:r>
            <a:r>
              <a:rPr lang="fi-FI" baseline="0" dirty="0" smtClean="0"/>
              <a:t> </a:t>
            </a:r>
            <a:r>
              <a:rPr lang="fi-FI" dirty="0" smtClean="0"/>
              <a:t>research.</a:t>
            </a:r>
            <a:r>
              <a:rPr lang="fi-FI" baseline="0" dirty="0" smtClean="0"/>
              <a:t> </a:t>
            </a:r>
            <a:r>
              <a:rPr lang="fi-FI" dirty="0" smtClean="0"/>
              <a:t>This technique used Xbox 360 programmable vertex fetch to merge meshes together on fly in vertex shader. No vertex or index data replication in memory was needed to render multiple different meshes at once.</a:t>
            </a:r>
            <a:r>
              <a:rPr lang="fi-FI" baseline="0" dirty="0" smtClean="0"/>
              <a:t> </a:t>
            </a:r>
            <a:r>
              <a:rPr lang="fi-FI" dirty="0" smtClean="0"/>
              <a:t>This technique emulates index buffering in the vertex shader, forcing the vertex shader to run 3 times per triangle. Post vertex cache is not used, causing</a:t>
            </a:r>
            <a:r>
              <a:rPr lang="fi-FI" baseline="0" dirty="0" smtClean="0"/>
              <a:t> a big performance hit</a:t>
            </a:r>
            <a:r>
              <a:rPr lang="fi-FI" dirty="0" smtClean="0"/>
              <a:t>.</a:t>
            </a:r>
          </a:p>
          <a:p>
            <a:endParaRPr lang="fi-FI" dirty="0" smtClean="0"/>
          </a:p>
        </p:txBody>
      </p:sp>
      <p:sp>
        <p:nvSpPr>
          <p:cNvPr id="4" name="Slide Number Placeholder 3"/>
          <p:cNvSpPr>
            <a:spLocks noGrp="1"/>
          </p:cNvSpPr>
          <p:nvPr>
            <p:ph type="sldNum" sz="quarter" idx="10"/>
          </p:nvPr>
        </p:nvSpPr>
        <p:spPr/>
        <p:txBody>
          <a:bodyPr/>
          <a:lstStyle/>
          <a:p>
            <a:pPr>
              <a:defRPr/>
            </a:pPr>
            <a:fld id="{2AE30BBB-3A1E-4440-A4BE-776FC99A342D}" type="slidenum">
              <a:rPr lang="en-US" altLang="en-US" smtClean="0"/>
              <a:pPr>
                <a:defRPr/>
              </a:pPr>
              <a:t>5</a:t>
            </a:fld>
            <a:endParaRPr lang="en-US" altLang="en-US"/>
          </a:p>
        </p:txBody>
      </p:sp>
    </p:spTree>
    <p:extLst>
      <p:ext uri="{BB962C8B-B14F-4D97-AF65-F5344CB8AC3E}">
        <p14:creationId xmlns:p14="http://schemas.microsoft.com/office/powerpoint/2010/main" val="6657975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noProof="0" dirty="0" smtClean="0"/>
              <a:t>Virtual texturing is the biggest difference</a:t>
            </a:r>
            <a:r>
              <a:rPr lang="en-US" baseline="0" noProof="0" dirty="0" smtClean="0"/>
              <a:t> between the GPU-driven pipelines of </a:t>
            </a:r>
            <a:r>
              <a:rPr lang="en-US" baseline="0" noProof="0" dirty="0" err="1" smtClean="0"/>
              <a:t>RedLynx</a:t>
            </a:r>
            <a:r>
              <a:rPr lang="en-US" baseline="0" noProof="0" dirty="0" smtClean="0"/>
              <a:t> and </a:t>
            </a:r>
            <a:r>
              <a:rPr lang="en-US" baseline="0" noProof="0" dirty="0" err="1" smtClean="0"/>
              <a:t>Ubisoft</a:t>
            </a:r>
            <a:r>
              <a:rPr lang="en-US" baseline="0" noProof="0" dirty="0" smtClean="0"/>
              <a:t> Montreal. </a:t>
            </a:r>
          </a:p>
          <a:p>
            <a:endParaRPr lang="en-US" baseline="0" noProof="0" dirty="0" smtClean="0"/>
          </a:p>
          <a:p>
            <a:r>
              <a:rPr lang="en-US" baseline="0" noProof="0" dirty="0" smtClean="0"/>
              <a:t>Virtual texturing combines very well with GPU-driven rendering.</a:t>
            </a:r>
          </a:p>
          <a:p>
            <a:r>
              <a:rPr lang="en-US" baseline="0" noProof="0" dirty="0" smtClean="0"/>
              <a:t>It provides access to all the visible texture data using just a single texture binding. </a:t>
            </a:r>
          </a:p>
          <a:p>
            <a:endParaRPr lang="en-US" baseline="0" noProof="0" dirty="0" smtClean="0"/>
          </a:p>
          <a:p>
            <a:r>
              <a:rPr lang="en-US" baseline="0" noProof="0" dirty="0" smtClean="0"/>
              <a:t>This is a key feature for GPU-driven rendering, as it allows the GPU to efficiently fetch data from any amount of textures in a single draw call.</a:t>
            </a:r>
          </a:p>
          <a:p>
            <a:r>
              <a:rPr lang="en-US" baseline="0" noProof="0" dirty="0" smtClean="0"/>
              <a:t>This means that we do not need to batch by textures anymore. </a:t>
            </a:r>
          </a:p>
        </p:txBody>
      </p:sp>
      <p:sp>
        <p:nvSpPr>
          <p:cNvPr id="4" name="Dian numeron paikkamerkki 3"/>
          <p:cNvSpPr>
            <a:spLocks noGrp="1"/>
          </p:cNvSpPr>
          <p:nvPr>
            <p:ph type="sldNum" sz="quarter" idx="10"/>
          </p:nvPr>
        </p:nvSpPr>
        <p:spPr/>
        <p:txBody>
          <a:bodyPr/>
          <a:lstStyle/>
          <a:p>
            <a:pPr>
              <a:defRPr/>
            </a:pPr>
            <a:fld id="{2AE30BBB-3A1E-4440-A4BE-776FC99A342D}" type="slidenum">
              <a:rPr lang="en-US" altLang="en-US" smtClean="0"/>
              <a:pPr>
                <a:defRPr/>
              </a:pPr>
              <a:t>41</a:t>
            </a:fld>
            <a:endParaRPr lang="en-US" altLang="en-US"/>
          </a:p>
        </p:txBody>
      </p:sp>
    </p:spTree>
    <p:extLst>
      <p:ext uri="{BB962C8B-B14F-4D97-AF65-F5344CB8AC3E}">
        <p14:creationId xmlns:p14="http://schemas.microsoft.com/office/powerpoint/2010/main" val="1641453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baseline="0" noProof="0" dirty="0" smtClean="0"/>
              <a:t>As Ulrich described earlier, the GPU-driven pipeline has access to all the mesh data at once. </a:t>
            </a:r>
          </a:p>
          <a:p>
            <a:r>
              <a:rPr lang="en-US" baseline="0" noProof="0" dirty="0" smtClean="0"/>
              <a:t>With virtual texturing we also have access to all the texture data at once, meaning that we can render the whole scene using just a single draw call.</a:t>
            </a:r>
          </a:p>
          <a:p>
            <a:endParaRPr lang="fi-FI" baseline="0" noProof="0" dirty="0" smtClean="0"/>
          </a:p>
          <a:p>
            <a:r>
              <a:rPr lang="fi-FI" baseline="0" noProof="0" dirty="0" smtClean="0"/>
              <a:t>We handle different vertex animation types by branching in the shader. With modern GPUs this is fast. We have measured around 2% extra rendering cost with 3 different complex animation types, including skinning.</a:t>
            </a:r>
          </a:p>
          <a:p>
            <a:endParaRPr lang="fi-FI" baseline="0" noProof="0" dirty="0" smtClean="0"/>
          </a:p>
          <a:p>
            <a:r>
              <a:rPr lang="fi-FI" baseline="0" noProof="0" dirty="0" smtClean="0"/>
              <a:t>Rendering everything in a single draw call brings us some advantages. We can depth sort the clusters of the whole scene and render all the geometry front to back at cluster granularity. This provides similar reduction of overdraw than depth prepass but without requiring a costly extra rendering pass. </a:t>
            </a:r>
          </a:p>
          <a:p>
            <a:endParaRPr lang="fi-FI" baseline="0" noProof="0" dirty="0" smtClean="0"/>
          </a:p>
          <a:p>
            <a:r>
              <a:rPr lang="fi-FI" baseline="0" noProof="0" dirty="0" smtClean="0"/>
              <a:t>This pipeline can also be used to render transparencies in inverse depth order. Cluster granularity sorting provides cheap OIT approximation that works correctly in most cases.</a:t>
            </a:r>
            <a:endParaRPr lang="en-US" baseline="0" noProof="0" dirty="0" smtClean="0"/>
          </a:p>
        </p:txBody>
      </p:sp>
      <p:sp>
        <p:nvSpPr>
          <p:cNvPr id="4" name="Dian numeron paikkamerkki 3"/>
          <p:cNvSpPr>
            <a:spLocks noGrp="1"/>
          </p:cNvSpPr>
          <p:nvPr>
            <p:ph type="sldNum" sz="quarter" idx="10"/>
          </p:nvPr>
        </p:nvSpPr>
        <p:spPr/>
        <p:txBody>
          <a:bodyPr/>
          <a:lstStyle/>
          <a:p>
            <a:pPr>
              <a:defRPr/>
            </a:pPr>
            <a:fld id="{2AE30BBB-3A1E-4440-A4BE-776FC99A342D}" type="slidenum">
              <a:rPr lang="en-US" altLang="en-US" smtClean="0"/>
              <a:pPr>
                <a:defRPr/>
              </a:pPr>
              <a:t>42</a:t>
            </a:fld>
            <a:endParaRPr lang="en-US" altLang="en-US"/>
          </a:p>
        </p:txBody>
      </p:sp>
    </p:spTree>
    <p:extLst>
      <p:ext uri="{BB962C8B-B14F-4D97-AF65-F5344CB8AC3E}">
        <p14:creationId xmlns:p14="http://schemas.microsoft.com/office/powerpoint/2010/main" val="18364230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noProof="0" dirty="0" smtClean="0"/>
              <a:t>Virtual texturing has also other important</a:t>
            </a:r>
            <a:r>
              <a:rPr lang="en-US" baseline="0" noProof="0" dirty="0" smtClean="0"/>
              <a:t> </a:t>
            </a:r>
            <a:r>
              <a:rPr lang="en-US" noProof="0" dirty="0" smtClean="0"/>
              <a:t>advantages over competing solutions, such as </a:t>
            </a:r>
            <a:r>
              <a:rPr lang="en-US" noProof="0" dirty="0" err="1" smtClean="0"/>
              <a:t>bindless</a:t>
            </a:r>
            <a:r>
              <a:rPr lang="en-US" noProof="0" dirty="0" smtClean="0"/>
              <a:t> textures.</a:t>
            </a:r>
          </a:p>
          <a:p>
            <a:endParaRPr lang="fi-FI" noProof="0" dirty="0" smtClean="0"/>
          </a:p>
          <a:p>
            <a:r>
              <a:rPr lang="en-US" noProof="0" dirty="0" smtClean="0"/>
              <a:t>We store complex</a:t>
            </a:r>
            <a:r>
              <a:rPr lang="en-US" baseline="0" noProof="0" dirty="0" smtClean="0"/>
              <a:t> material blending results and decal rendering results into the virtual texture cache. </a:t>
            </a:r>
          </a:p>
          <a:p>
            <a:r>
              <a:rPr lang="en-US" baseline="0" noProof="0" dirty="0" smtClean="0"/>
              <a:t>Caching amortizes the cost of these bandwidth heavy operations over hundreds of frames. </a:t>
            </a:r>
          </a:p>
          <a:p>
            <a:r>
              <a:rPr lang="en-US" baseline="0" noProof="0" dirty="0" smtClean="0"/>
              <a:t>This makes it possible for our level designers to place a lot of decals and use a lot material variety in their levels, while still maintaining the 60 fps locked frame rate.</a:t>
            </a:r>
          </a:p>
          <a:p>
            <a:endParaRPr lang="en-US" noProof="0" dirty="0" smtClean="0"/>
          </a:p>
          <a:p>
            <a:r>
              <a:rPr lang="en-US" noProof="0" dirty="0" smtClean="0"/>
              <a:t>Virtual texturing</a:t>
            </a:r>
            <a:r>
              <a:rPr lang="en-US" baseline="0" noProof="0" dirty="0" smtClean="0"/>
              <a:t> provides us constant memory footprint for texture data, regardless of the number of texture assets and the resolution of textures used. </a:t>
            </a:r>
          </a:p>
          <a:p>
            <a:r>
              <a:rPr lang="en-US" baseline="0" noProof="0" dirty="0" smtClean="0"/>
              <a:t>Our level designers do not need to care about texture memory budget, making their life easier. </a:t>
            </a:r>
          </a:p>
          <a:p>
            <a:r>
              <a:rPr lang="en-US" baseline="0" noProof="0" dirty="0" smtClean="0"/>
              <a:t>This is especially important for user generated content, as we can’t assume that the players have technical knowledge.</a:t>
            </a:r>
            <a:endParaRPr lang="en-US" noProof="0" dirty="0" smtClean="0"/>
          </a:p>
          <a:p>
            <a:endParaRPr lang="en-US" noProof="0" dirty="0" smtClean="0"/>
          </a:p>
        </p:txBody>
      </p:sp>
      <p:sp>
        <p:nvSpPr>
          <p:cNvPr id="4" name="Dian numeron paikkamerkki 3"/>
          <p:cNvSpPr>
            <a:spLocks noGrp="1"/>
          </p:cNvSpPr>
          <p:nvPr>
            <p:ph type="sldNum" sz="quarter" idx="10"/>
          </p:nvPr>
        </p:nvSpPr>
        <p:spPr/>
        <p:txBody>
          <a:bodyPr/>
          <a:lstStyle/>
          <a:p>
            <a:pPr>
              <a:defRPr/>
            </a:pPr>
            <a:fld id="{2AE30BBB-3A1E-4440-A4BE-776FC99A342D}" type="slidenum">
              <a:rPr lang="en-US" altLang="en-US" smtClean="0"/>
              <a:pPr>
                <a:defRPr/>
              </a:pPr>
              <a:t>43</a:t>
            </a:fld>
            <a:endParaRPr lang="en-US" altLang="en-US"/>
          </a:p>
        </p:txBody>
      </p:sp>
    </p:spTree>
    <p:extLst>
      <p:ext uri="{BB962C8B-B14F-4D97-AF65-F5344CB8AC3E}">
        <p14:creationId xmlns:p14="http://schemas.microsoft.com/office/powerpoint/2010/main" val="36171915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noProof="0" dirty="0" smtClean="0"/>
              <a:t>Deferred texturing is not a new idea. The first reference I found was a forum post from 2007 </a:t>
            </a:r>
            <a:r>
              <a:rPr lang="en-US" baseline="0" noProof="0" dirty="0" smtClean="0"/>
              <a:t>(http://www.gamedev.net/topic/471781-deferred-texture-mapping/). As far as I know, this technique has not been used in any shipped game yet. The reason being that there has been many open issues in implementing the per pixel texture store and fetch in an efficient and robust manner.</a:t>
            </a:r>
          </a:p>
          <a:p>
            <a:endParaRPr lang="en-US" baseline="0" noProof="0" dirty="0" smtClean="0"/>
          </a:p>
          <a:p>
            <a:r>
              <a:rPr lang="en-US" baseline="0" noProof="0" dirty="0" smtClean="0"/>
              <a:t>Nathan Reed’s blog post from last year (http://www.reedbeta.com/blog/2014/03/25/deferred-texturing/) proposes solutions to these problems. However the proposed solutions increase the G-buffer storage to 144 bits assuming you need important features such as anisotropic filtering. This is not a win compared to traditional deferred rendering.</a:t>
            </a:r>
          </a:p>
          <a:p>
            <a:endParaRPr lang="en-US" noProof="0" dirty="0" smtClean="0"/>
          </a:p>
          <a:p>
            <a:r>
              <a:rPr lang="en-US" noProof="0" dirty="0" smtClean="0"/>
              <a:t>A key feature in our pipeline</a:t>
            </a:r>
            <a:r>
              <a:rPr lang="en-US" baseline="0" noProof="0" dirty="0" smtClean="0"/>
              <a:t> is that we</a:t>
            </a:r>
            <a:r>
              <a:rPr lang="en-US" noProof="0" dirty="0" smtClean="0"/>
              <a:t> have all the potentially visible texture</a:t>
            </a:r>
            <a:r>
              <a:rPr lang="en-US" baseline="0" noProof="0" dirty="0" smtClean="0"/>
              <a:t> data loaded into our 8k texture atlas. </a:t>
            </a:r>
          </a:p>
          <a:p>
            <a:r>
              <a:rPr lang="en-US" baseline="0" noProof="0" dirty="0" smtClean="0"/>
              <a:t>UV coordinate to this atlas is enough to represent any potentially visible texel. </a:t>
            </a:r>
          </a:p>
          <a:p>
            <a:r>
              <a:rPr lang="en-US" baseline="0" noProof="0" dirty="0" smtClean="0"/>
              <a:t>The dimensions of the cache are drastically smaller than the big 256k virtual texture. This allows us to use a 16+16 bit UV presentation. </a:t>
            </a:r>
          </a:p>
          <a:p>
            <a:r>
              <a:rPr lang="en-US" baseline="0" noProof="0" dirty="0" smtClean="0"/>
              <a:t>This provides 8 x 8 subpixel precision for texture filtering. In practice this is enough for good quality.</a:t>
            </a:r>
          </a:p>
        </p:txBody>
      </p:sp>
      <p:sp>
        <p:nvSpPr>
          <p:cNvPr id="4" name="Dian numeron paikkamerkki 3"/>
          <p:cNvSpPr>
            <a:spLocks noGrp="1"/>
          </p:cNvSpPr>
          <p:nvPr>
            <p:ph type="sldNum" sz="quarter" idx="10"/>
          </p:nvPr>
        </p:nvSpPr>
        <p:spPr/>
        <p:txBody>
          <a:bodyPr/>
          <a:lstStyle/>
          <a:p>
            <a:pPr>
              <a:defRPr/>
            </a:pPr>
            <a:fld id="{2AE30BBB-3A1E-4440-A4BE-776FC99A342D}" type="slidenum">
              <a:rPr lang="en-US" altLang="en-US" smtClean="0"/>
              <a:pPr>
                <a:defRPr/>
              </a:pPr>
              <a:t>44</a:t>
            </a:fld>
            <a:endParaRPr lang="en-US" altLang="en-US"/>
          </a:p>
        </p:txBody>
      </p:sp>
    </p:spTree>
    <p:extLst>
      <p:ext uri="{BB962C8B-B14F-4D97-AF65-F5344CB8AC3E}">
        <p14:creationId xmlns:p14="http://schemas.microsoft.com/office/powerpoint/2010/main" val="37393315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normAutofit lnSpcReduction="10000"/>
          </a:bodyPr>
          <a:lstStyle/>
          <a:p>
            <a:r>
              <a:rPr lang="en-US" noProof="0" dirty="0" smtClean="0"/>
              <a:t>UV and depth alone</a:t>
            </a:r>
            <a:r>
              <a:rPr lang="en-US" baseline="0" noProof="0" dirty="0" smtClean="0"/>
              <a:t> are</a:t>
            </a:r>
            <a:r>
              <a:rPr lang="en-US" noProof="0" dirty="0" smtClean="0"/>
              <a:t> not enough to render</a:t>
            </a:r>
            <a:r>
              <a:rPr lang="en-US" baseline="0" noProof="0" dirty="0" smtClean="0"/>
              <a:t> modern games. You need gradients for anisotropic filtering and tangent frame for lighting.</a:t>
            </a:r>
          </a:p>
          <a:p>
            <a:endParaRPr lang="en-US" noProof="0" dirty="0" smtClean="0"/>
          </a:p>
          <a:p>
            <a:r>
              <a:rPr lang="en-US" noProof="0" dirty="0" smtClean="0"/>
              <a:t>Gradients take a lot of</a:t>
            </a:r>
            <a:r>
              <a:rPr lang="en-US" baseline="0" noProof="0" dirty="0" smtClean="0"/>
              <a:t> space, so we don’t want to store them. Luckily for us, we have a G-buffer filled with UV coordinates, allowing us to calculate the gradients in screen space. Gradient calculation works well for continuous surfaces, but breaks at discontinuities. To solve this problem, we compare the neighbor pixel from both negative and positive x and y side, and take the ones with smaller UV differences. This gives priority to the neighbor belonging to the same surface. </a:t>
            </a:r>
          </a:p>
          <a:p>
            <a:endParaRPr lang="en-US" baseline="0" noProof="0" dirty="0" smtClean="0"/>
          </a:p>
          <a:p>
            <a:r>
              <a:rPr lang="en-US" baseline="0" noProof="0" dirty="0" smtClean="0"/>
              <a:t>If the UV distance of the selected neighbor is more than N texels, where N is the anisotropy level, we know that the neighbor search failed. In this case we revert back to bilinear filtering. This case occurs most frequently in subpixel thin geometry. This is not a problem in practice, since the slightly increased texture blur from bilinear filtering is not easy to see in one pixel wide features.</a:t>
            </a:r>
          </a:p>
          <a:p>
            <a:endParaRPr lang="en-US" noProof="0" dirty="0" smtClean="0"/>
          </a:p>
          <a:p>
            <a:r>
              <a:rPr lang="en-US" noProof="0" dirty="0" smtClean="0"/>
              <a:t>We store tangent frame as 32 bit normalized quaternion. The 2 bit alpha</a:t>
            </a:r>
            <a:r>
              <a:rPr lang="en-US" baseline="0" noProof="0" dirty="0" smtClean="0"/>
              <a:t> channel is used to store the major axis index.</a:t>
            </a:r>
          </a:p>
          <a:p>
            <a:r>
              <a:rPr lang="en-US" noProof="0" dirty="0" smtClean="0"/>
              <a:t>Virtual texturing provides</a:t>
            </a:r>
            <a:r>
              <a:rPr lang="en-US" baseline="0" noProof="0" dirty="0" smtClean="0"/>
              <a:t> us per page properties, such as </a:t>
            </a:r>
            <a:r>
              <a:rPr lang="en-US" baseline="0" noProof="0" dirty="0" err="1" smtClean="0"/>
              <a:t>mip</a:t>
            </a:r>
            <a:r>
              <a:rPr lang="en-US" baseline="0" noProof="0" dirty="0" smtClean="0"/>
              <a:t>, material id and colorize color for free. We don’t need to store this data to the G-buffer. </a:t>
            </a:r>
          </a:p>
          <a:p>
            <a:r>
              <a:rPr lang="en-US" baseline="0" noProof="0" dirty="0" smtClean="0"/>
              <a:t>Page index can be simply calculated from the UV by dividing it by 128.</a:t>
            </a:r>
            <a:endParaRPr lang="en-US" noProof="0" dirty="0"/>
          </a:p>
        </p:txBody>
      </p:sp>
      <p:sp>
        <p:nvSpPr>
          <p:cNvPr id="4" name="Dian numeron paikkamerkki 3"/>
          <p:cNvSpPr>
            <a:spLocks noGrp="1"/>
          </p:cNvSpPr>
          <p:nvPr>
            <p:ph type="sldNum" sz="quarter" idx="10"/>
          </p:nvPr>
        </p:nvSpPr>
        <p:spPr/>
        <p:txBody>
          <a:bodyPr/>
          <a:lstStyle/>
          <a:p>
            <a:pPr>
              <a:defRPr/>
            </a:pPr>
            <a:fld id="{2AE30BBB-3A1E-4440-A4BE-776FC99A342D}" type="slidenum">
              <a:rPr lang="en-US" altLang="en-US" smtClean="0"/>
              <a:pPr>
                <a:defRPr/>
              </a:pPr>
              <a:t>45</a:t>
            </a:fld>
            <a:endParaRPr lang="en-US" altLang="en-US"/>
          </a:p>
        </p:txBody>
      </p:sp>
    </p:spTree>
    <p:extLst>
      <p:ext uri="{BB962C8B-B14F-4D97-AF65-F5344CB8AC3E}">
        <p14:creationId xmlns:p14="http://schemas.microsoft.com/office/powerpoint/2010/main" val="30271864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noProof="0" dirty="0" smtClean="0"/>
              <a:t>Recap:</a:t>
            </a:r>
          </a:p>
          <a:p>
            <a:r>
              <a:rPr lang="en-US" noProof="0" dirty="0" smtClean="0"/>
              <a:t>Total 64 bits</a:t>
            </a:r>
            <a:r>
              <a:rPr lang="en-US" baseline="0" noProof="0" dirty="0" smtClean="0"/>
              <a:t> per pixel. Full fill rate on modern GPUs, such as GCN. Multiple render targets are not needed.</a:t>
            </a:r>
          </a:p>
          <a:p>
            <a:r>
              <a:rPr lang="en-US" noProof="0" dirty="0" smtClean="0"/>
              <a:t>Overdraw</a:t>
            </a:r>
            <a:r>
              <a:rPr lang="en-US" baseline="0" noProof="0" dirty="0" smtClean="0"/>
              <a:t> is cheap, since all texture sampling and most ALU is deferred to the lighting compute shader.</a:t>
            </a:r>
          </a:p>
          <a:p>
            <a:r>
              <a:rPr lang="en-US" noProof="0" dirty="0" smtClean="0"/>
              <a:t>Quad efficiency doesn’t matter as much, as all the heavy work</a:t>
            </a:r>
            <a:r>
              <a:rPr lang="en-US" baseline="0" noProof="0" dirty="0" smtClean="0"/>
              <a:t> is done in the lighting compute shader. This means that high-poly content runs faster.</a:t>
            </a:r>
          </a:p>
          <a:p>
            <a:endParaRPr lang="en-US" baseline="0" noProof="0" dirty="0" smtClean="0"/>
          </a:p>
          <a:p>
            <a:r>
              <a:rPr lang="en-US" baseline="0" noProof="0" dirty="0" smtClean="0"/>
              <a:t>Deferred texturing combines very well with virtual texturing. The UV buffer functions as a page ID pass. </a:t>
            </a:r>
          </a:p>
          <a:p>
            <a:r>
              <a:rPr lang="en-US" baseline="0" noProof="0" dirty="0" smtClean="0"/>
              <a:t>If some pixels have a gradient vector with length below 0.5, we know that more detailed texture page needs to be loaded to this area.</a:t>
            </a:r>
          </a:p>
        </p:txBody>
      </p:sp>
      <p:sp>
        <p:nvSpPr>
          <p:cNvPr id="4" name="Dian numeron paikkamerkki 3"/>
          <p:cNvSpPr>
            <a:spLocks noGrp="1"/>
          </p:cNvSpPr>
          <p:nvPr>
            <p:ph type="sldNum" sz="quarter" idx="10"/>
          </p:nvPr>
        </p:nvSpPr>
        <p:spPr/>
        <p:txBody>
          <a:bodyPr/>
          <a:lstStyle/>
          <a:p>
            <a:pPr>
              <a:defRPr/>
            </a:pPr>
            <a:fld id="{2AE30BBB-3A1E-4440-A4BE-776FC99A342D}" type="slidenum">
              <a:rPr lang="en-US" altLang="en-US" smtClean="0"/>
              <a:pPr>
                <a:defRPr/>
              </a:pPr>
              <a:t>46</a:t>
            </a:fld>
            <a:endParaRPr lang="en-US" altLang="en-US"/>
          </a:p>
        </p:txBody>
      </p:sp>
    </p:spTree>
    <p:extLst>
      <p:ext uri="{BB962C8B-B14F-4D97-AF65-F5344CB8AC3E}">
        <p14:creationId xmlns:p14="http://schemas.microsoft.com/office/powerpoint/2010/main" val="13473015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noProof="0" dirty="0" smtClean="0"/>
              <a:t>Here are some comparison screenshots</a:t>
            </a:r>
            <a:r>
              <a:rPr lang="en-US" baseline="0" noProof="0" dirty="0" smtClean="0"/>
              <a:t> </a:t>
            </a:r>
            <a:r>
              <a:rPr lang="en-US" noProof="0" dirty="0" smtClean="0"/>
              <a:t>showing the gradient reconstruction quality</a:t>
            </a:r>
            <a:r>
              <a:rPr lang="en-US" baseline="0" noProof="0" dirty="0" smtClean="0"/>
              <a:t>. As you can see, the results are very close to ground truth. </a:t>
            </a:r>
            <a:endParaRPr lang="en-US" noProof="0" dirty="0" smtClean="0"/>
          </a:p>
        </p:txBody>
      </p:sp>
      <p:sp>
        <p:nvSpPr>
          <p:cNvPr id="4" name="Dian numeron paikkamerkki 3"/>
          <p:cNvSpPr>
            <a:spLocks noGrp="1"/>
          </p:cNvSpPr>
          <p:nvPr>
            <p:ph type="sldNum" sz="quarter" idx="10"/>
          </p:nvPr>
        </p:nvSpPr>
        <p:spPr/>
        <p:txBody>
          <a:bodyPr/>
          <a:lstStyle/>
          <a:p>
            <a:pPr>
              <a:defRPr/>
            </a:pPr>
            <a:fld id="{2AE30BBB-3A1E-4440-A4BE-776FC99A342D}" type="slidenum">
              <a:rPr lang="en-US" altLang="en-US" smtClean="0"/>
              <a:pPr>
                <a:defRPr/>
              </a:pPr>
              <a:t>47</a:t>
            </a:fld>
            <a:endParaRPr lang="en-US" altLang="en-US"/>
          </a:p>
        </p:txBody>
      </p:sp>
    </p:spTree>
    <p:extLst>
      <p:ext uri="{BB962C8B-B14F-4D97-AF65-F5344CB8AC3E}">
        <p14:creationId xmlns:p14="http://schemas.microsoft.com/office/powerpoint/2010/main" val="29533829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noProof="0" dirty="0" smtClean="0"/>
              <a:t>We have developed an additional optimization</a:t>
            </a:r>
            <a:r>
              <a:rPr lang="en-US" baseline="0" noProof="0" dirty="0" smtClean="0"/>
              <a:t> over the virtual deferred texturing pipeline. We call it the MSAA trick.</a:t>
            </a:r>
          </a:p>
          <a:p>
            <a:endParaRPr lang="en-US" baseline="0" noProof="0" dirty="0" smtClean="0"/>
          </a:p>
          <a:p>
            <a:r>
              <a:rPr lang="en-US" noProof="0" dirty="0" smtClean="0"/>
              <a:t>The</a:t>
            </a:r>
            <a:r>
              <a:rPr lang="en-US" baseline="0" noProof="0" dirty="0" smtClean="0"/>
              <a:t> key observation leading to this research was that both UV and tangent can be interpolated across triangle surfaces with no quality loss.</a:t>
            </a:r>
          </a:p>
          <a:p>
            <a:endParaRPr lang="en-US" baseline="0" noProof="0" dirty="0" smtClean="0"/>
          </a:p>
          <a:p>
            <a:r>
              <a:rPr lang="en-US" baseline="0" noProof="0" dirty="0" smtClean="0"/>
              <a:t>This led to an idea to store the G-buffer at lower resolution and interpolate the missing data.</a:t>
            </a:r>
          </a:p>
          <a:p>
            <a:endParaRPr lang="en-US" baseline="0" noProof="0" dirty="0" smtClean="0"/>
          </a:p>
          <a:p>
            <a:r>
              <a:rPr lang="en-US" baseline="0" noProof="0" dirty="0" smtClean="0"/>
              <a:t>We render at 2x2 lower resolution using MSAA. </a:t>
            </a:r>
          </a:p>
          <a:p>
            <a:r>
              <a:rPr lang="en-US" baseline="0" noProof="0" dirty="0" smtClean="0"/>
              <a:t>We can use GCN programmable sampling patterns to create an ordered grid that matches the higher resolution pixel centers.</a:t>
            </a:r>
          </a:p>
          <a:p>
            <a:endParaRPr lang="en-US" baseline="0" noProof="0" dirty="0" smtClean="0"/>
          </a:p>
          <a:p>
            <a:r>
              <a:rPr lang="en-US" noProof="0" dirty="0" smtClean="0"/>
              <a:t>Lighting</a:t>
            </a:r>
            <a:r>
              <a:rPr lang="en-US" baseline="0" noProof="0" dirty="0" smtClean="0"/>
              <a:t> compute shader loads each individual MSAA sample of the G-buffer using the </a:t>
            </a:r>
            <a:r>
              <a:rPr lang="en-US" baseline="0" noProof="0" dirty="0" err="1" smtClean="0"/>
              <a:t>multisample</a:t>
            </a:r>
            <a:r>
              <a:rPr lang="en-US" baseline="0" noProof="0" dirty="0" smtClean="0"/>
              <a:t> load instruction.</a:t>
            </a:r>
            <a:endParaRPr lang="en-US" noProof="0" dirty="0" smtClean="0"/>
          </a:p>
        </p:txBody>
      </p:sp>
      <p:sp>
        <p:nvSpPr>
          <p:cNvPr id="4" name="Dian numeron paikkamerkki 3"/>
          <p:cNvSpPr>
            <a:spLocks noGrp="1"/>
          </p:cNvSpPr>
          <p:nvPr>
            <p:ph type="sldNum" sz="quarter" idx="10"/>
          </p:nvPr>
        </p:nvSpPr>
        <p:spPr/>
        <p:txBody>
          <a:bodyPr/>
          <a:lstStyle/>
          <a:p>
            <a:pPr>
              <a:defRPr/>
            </a:pPr>
            <a:fld id="{2AE30BBB-3A1E-4440-A4BE-776FC99A342D}" type="slidenum">
              <a:rPr lang="en-US" altLang="en-US" smtClean="0"/>
              <a:pPr>
                <a:defRPr/>
              </a:pPr>
              <a:t>48</a:t>
            </a:fld>
            <a:endParaRPr lang="en-US" altLang="en-US"/>
          </a:p>
        </p:txBody>
      </p:sp>
    </p:spTree>
    <p:extLst>
      <p:ext uri="{BB962C8B-B14F-4D97-AF65-F5344CB8AC3E}">
        <p14:creationId xmlns:p14="http://schemas.microsoft.com/office/powerpoint/2010/main" val="2789518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noProof="0" dirty="0" smtClean="0"/>
              <a:t>We reconstruct</a:t>
            </a:r>
            <a:r>
              <a:rPr lang="en-US" baseline="0" noProof="0" dirty="0" smtClean="0"/>
              <a:t> the 1080p G-buffer at the beginning of the lighting compute shader, using the fast LDS memory to store the temporary reconstructed result. </a:t>
            </a:r>
          </a:p>
          <a:p>
            <a:r>
              <a:rPr lang="en-US" baseline="0" noProof="0" dirty="0" smtClean="0"/>
              <a:t>SIMD lane swizzles can also be used on consoles to speed up this step.</a:t>
            </a:r>
            <a:endParaRPr lang="en-US" noProof="0" dirty="0" smtClean="0"/>
          </a:p>
          <a:p>
            <a:endParaRPr lang="en-US" noProof="0" dirty="0" smtClean="0"/>
          </a:p>
          <a:p>
            <a:r>
              <a:rPr lang="en-US" noProof="0" dirty="0" smtClean="0"/>
              <a:t>MSAA hardware runs</a:t>
            </a:r>
            <a:r>
              <a:rPr lang="en-US" baseline="0" noProof="0" dirty="0" smtClean="0"/>
              <a:t> the pixel </a:t>
            </a:r>
            <a:r>
              <a:rPr lang="en-US" baseline="0" noProof="0" dirty="0" err="1" smtClean="0"/>
              <a:t>shader</a:t>
            </a:r>
            <a:r>
              <a:rPr lang="en-US" baseline="0" noProof="0" dirty="0" smtClean="0"/>
              <a:t> and stores the results multiple times for pixels that cover multiple triangles.</a:t>
            </a:r>
          </a:p>
          <a:p>
            <a:r>
              <a:rPr lang="en-US" baseline="0" noProof="0" dirty="0" smtClean="0"/>
              <a:t>For our purpose, it is important to notice that this guarantees that sample frequency data is available for both sides of the triangle edges.</a:t>
            </a:r>
          </a:p>
          <a:p>
            <a:r>
              <a:rPr lang="en-US" baseline="0" noProof="0" dirty="0" smtClean="0"/>
              <a:t>This allows us to reconstruct the edge pixels at native resolution.</a:t>
            </a:r>
          </a:p>
          <a:p>
            <a:endParaRPr lang="en-US" baseline="0" noProof="0" dirty="0" smtClean="0"/>
          </a:p>
          <a:p>
            <a:r>
              <a:rPr lang="en-US" baseline="0" noProof="0" dirty="0" smtClean="0"/>
              <a:t>As MSAA handles the triangle edges, we only need to do trivial interpolation inside the triangles to reconstruct 1080p UV and tangent. </a:t>
            </a:r>
          </a:p>
          <a:p>
            <a:r>
              <a:rPr lang="en-US" baseline="0" noProof="0" dirty="0" smtClean="0"/>
              <a:t>However the interpolation is not perspective correct, producing minor differences compared to native rendering.</a:t>
            </a:r>
          </a:p>
          <a:p>
            <a:endParaRPr lang="fi-FI" baseline="0" noProof="0" dirty="0" smtClean="0"/>
          </a:p>
        </p:txBody>
      </p:sp>
      <p:sp>
        <p:nvSpPr>
          <p:cNvPr id="4" name="Dian numeron paikkamerkki 3"/>
          <p:cNvSpPr>
            <a:spLocks noGrp="1"/>
          </p:cNvSpPr>
          <p:nvPr>
            <p:ph type="sldNum" sz="quarter" idx="10"/>
          </p:nvPr>
        </p:nvSpPr>
        <p:spPr/>
        <p:txBody>
          <a:bodyPr/>
          <a:lstStyle/>
          <a:p>
            <a:pPr>
              <a:defRPr/>
            </a:pPr>
            <a:fld id="{2AE30BBB-3A1E-4440-A4BE-776FC99A342D}" type="slidenum">
              <a:rPr lang="en-US" altLang="en-US" smtClean="0"/>
              <a:pPr>
                <a:defRPr/>
              </a:pPr>
              <a:t>49</a:t>
            </a:fld>
            <a:endParaRPr lang="en-US" altLang="en-US"/>
          </a:p>
        </p:txBody>
      </p:sp>
    </p:spTree>
    <p:extLst>
      <p:ext uri="{BB962C8B-B14F-4D97-AF65-F5344CB8AC3E}">
        <p14:creationId xmlns:p14="http://schemas.microsoft.com/office/powerpoint/2010/main" val="1773162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noProof="0" dirty="0" smtClean="0"/>
              <a:t>This benchmark uses a 128</a:t>
            </a:r>
            <a:r>
              <a:rPr lang="fi-FI" baseline="0" noProof="0" dirty="0" smtClean="0"/>
              <a:t> bits per pixel G-buffer layout and packs four 2xMSAA pixels into a single 8xMSAA pixel. Quality matches 2xMSAA.</a:t>
            </a:r>
          </a:p>
          <a:p>
            <a:endParaRPr lang="en-US" noProof="0" dirty="0" smtClean="0"/>
          </a:p>
          <a:p>
            <a:r>
              <a:rPr lang="en-US" noProof="0" dirty="0" smtClean="0"/>
              <a:t>Pixel </a:t>
            </a:r>
            <a:r>
              <a:rPr lang="en-US" noProof="0" dirty="0" err="1" smtClean="0"/>
              <a:t>shader</a:t>
            </a:r>
            <a:r>
              <a:rPr lang="en-US" noProof="0" dirty="0" smtClean="0"/>
              <a:t> waves are roughly cut by half and the rendering time is roughly cut by one third.</a:t>
            </a:r>
            <a:endParaRPr lang="en-US" baseline="0" noProof="0" dirty="0" smtClean="0"/>
          </a:p>
          <a:p>
            <a:r>
              <a:rPr lang="en-US" baseline="0" noProof="0" dirty="0" smtClean="0"/>
              <a:t>DRAM accesses are also reduced, as we can fit the most accessed MSAA subsample plane completely to ESRAM.</a:t>
            </a:r>
          </a:p>
        </p:txBody>
      </p:sp>
      <p:sp>
        <p:nvSpPr>
          <p:cNvPr id="4" name="Dian numeron paikkamerkki 3"/>
          <p:cNvSpPr>
            <a:spLocks noGrp="1"/>
          </p:cNvSpPr>
          <p:nvPr>
            <p:ph type="sldNum" sz="quarter" idx="10"/>
          </p:nvPr>
        </p:nvSpPr>
        <p:spPr/>
        <p:txBody>
          <a:bodyPr/>
          <a:lstStyle/>
          <a:p>
            <a:pPr>
              <a:defRPr/>
            </a:pPr>
            <a:fld id="{2AE30BBB-3A1E-4440-A4BE-776FC99A342D}" type="slidenum">
              <a:rPr lang="en-US" altLang="en-US" smtClean="0"/>
              <a:pPr>
                <a:defRPr/>
              </a:pPr>
              <a:t>50</a:t>
            </a:fld>
            <a:endParaRPr lang="en-US" altLang="en-US"/>
          </a:p>
        </p:txBody>
      </p:sp>
    </p:spTree>
    <p:extLst>
      <p:ext uri="{BB962C8B-B14F-4D97-AF65-F5344CB8AC3E}">
        <p14:creationId xmlns:p14="http://schemas.microsoft.com/office/powerpoint/2010/main" val="21494581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dirty="0" smtClean="0"/>
              <a:t>For Assassin’s Creed Unity the </a:t>
            </a:r>
            <a:r>
              <a:rPr lang="fr-CA" dirty="0" err="1" smtClean="0"/>
              <a:t>same</a:t>
            </a:r>
            <a:r>
              <a:rPr lang="fr-CA" dirty="0" smtClean="0"/>
              <a:t> </a:t>
            </a:r>
            <a:r>
              <a:rPr lang="fr-CA" dirty="0" err="1" smtClean="0"/>
              <a:t>approach</a:t>
            </a:r>
            <a:r>
              <a:rPr lang="fr-CA" baseline="0" dirty="0" smtClean="0"/>
              <a:t> </a:t>
            </a:r>
            <a:r>
              <a:rPr lang="fr-CA" baseline="0" dirty="0" err="1" smtClean="0"/>
              <a:t>was</a:t>
            </a:r>
            <a:r>
              <a:rPr lang="fr-CA" baseline="0" dirty="0" smtClean="0"/>
              <a:t> a </a:t>
            </a:r>
            <a:r>
              <a:rPr lang="fr-CA" baseline="0" dirty="0" err="1" smtClean="0"/>
              <a:t>very</a:t>
            </a:r>
            <a:r>
              <a:rPr lang="fr-CA" baseline="0" dirty="0" smtClean="0"/>
              <a:t> good fit, but for </a:t>
            </a:r>
            <a:r>
              <a:rPr lang="fr-CA" baseline="0" dirty="0" err="1" smtClean="0"/>
              <a:t>somewhat</a:t>
            </a:r>
            <a:r>
              <a:rPr lang="fr-CA" baseline="0" dirty="0" smtClean="0"/>
              <a:t> </a:t>
            </a:r>
            <a:r>
              <a:rPr lang="fr-CA" baseline="0" dirty="0" err="1" smtClean="0"/>
              <a:t>different</a:t>
            </a:r>
            <a:r>
              <a:rPr lang="fr-CA" baseline="0" dirty="0" smtClean="0"/>
              <a:t> </a:t>
            </a:r>
            <a:r>
              <a:rPr lang="fr-CA" baseline="0" dirty="0" err="1" smtClean="0"/>
              <a:t>reasons</a:t>
            </a:r>
            <a:r>
              <a:rPr lang="fr-CA" baseline="0" dirty="0" smtClean="0"/>
              <a:t>.</a:t>
            </a:r>
            <a:endParaRPr lang="fr-CA" dirty="0" smtClean="0"/>
          </a:p>
          <a:p>
            <a:r>
              <a:rPr lang="fr-CA" dirty="0" smtClean="0"/>
              <a:t>Assassin’s Creed Unity </a:t>
            </a:r>
            <a:r>
              <a:rPr lang="fr-CA" dirty="0" err="1" smtClean="0"/>
              <a:t>was</a:t>
            </a:r>
            <a:r>
              <a:rPr lang="fr-CA" dirty="0" smtClean="0"/>
              <a:t> the first Assassin’s Creed </a:t>
            </a:r>
            <a:r>
              <a:rPr lang="fr-CA" dirty="0" err="1" smtClean="0"/>
              <a:t>built</a:t>
            </a:r>
            <a:r>
              <a:rPr lang="fr-CA" baseline="0" dirty="0" smtClean="0"/>
              <a:t> </a:t>
            </a:r>
            <a:r>
              <a:rPr lang="fr-CA" baseline="0" dirty="0" err="1" smtClean="0"/>
              <a:t>entirely</a:t>
            </a:r>
            <a:r>
              <a:rPr lang="fr-CA" baseline="0" dirty="0" smtClean="0"/>
              <a:t> for the new </a:t>
            </a:r>
            <a:r>
              <a:rPr lang="fr-CA" baseline="0" dirty="0" err="1" smtClean="0"/>
              <a:t>generation</a:t>
            </a:r>
            <a:r>
              <a:rPr lang="fr-CA" baseline="0" dirty="0" smtClean="0"/>
              <a:t> of hardware and </a:t>
            </a:r>
            <a:r>
              <a:rPr lang="fr-CA" baseline="0" dirty="0" err="1" smtClean="0"/>
              <a:t>this</a:t>
            </a:r>
            <a:r>
              <a:rPr lang="fr-CA" baseline="0" dirty="0" smtClean="0"/>
              <a:t> </a:t>
            </a:r>
            <a:r>
              <a:rPr lang="fr-CA" baseline="0" dirty="0" err="1" smtClean="0"/>
              <a:t>meant</a:t>
            </a:r>
            <a:r>
              <a:rPr lang="fr-CA" baseline="0" dirty="0" smtClean="0"/>
              <a:t> </a:t>
            </a:r>
            <a:r>
              <a:rPr lang="fr-CA" baseline="0" dirty="0" err="1" smtClean="0"/>
              <a:t>that</a:t>
            </a:r>
            <a:r>
              <a:rPr lang="fr-CA" baseline="0" dirty="0" smtClean="0"/>
              <a:t> the </a:t>
            </a:r>
            <a:r>
              <a:rPr lang="fr-CA" baseline="0" dirty="0" err="1" smtClean="0"/>
              <a:t>artists</a:t>
            </a:r>
            <a:r>
              <a:rPr lang="fr-CA" baseline="0" dirty="0" smtClean="0"/>
              <a:t> </a:t>
            </a:r>
            <a:r>
              <a:rPr lang="fr-CA" baseline="0" dirty="0" err="1" smtClean="0"/>
              <a:t>massively</a:t>
            </a:r>
            <a:r>
              <a:rPr lang="fr-CA" baseline="0" dirty="0" smtClean="0"/>
              <a:t> </a:t>
            </a:r>
            <a:r>
              <a:rPr lang="fr-CA" baseline="0" dirty="0" err="1" smtClean="0"/>
              <a:t>increased</a:t>
            </a:r>
            <a:r>
              <a:rPr lang="fr-CA" baseline="0" dirty="0" smtClean="0"/>
              <a:t> the </a:t>
            </a:r>
            <a:r>
              <a:rPr lang="fr-CA" baseline="0" dirty="0" err="1" smtClean="0"/>
              <a:t>amount</a:t>
            </a:r>
            <a:r>
              <a:rPr lang="fr-CA" baseline="0" dirty="0" smtClean="0"/>
              <a:t> of </a:t>
            </a:r>
            <a:r>
              <a:rPr lang="fr-CA" baseline="0" dirty="0" err="1" smtClean="0"/>
              <a:t>geometry</a:t>
            </a:r>
            <a:r>
              <a:rPr lang="fr-CA" baseline="0" dirty="0" smtClean="0"/>
              <a:t> to model a </a:t>
            </a:r>
            <a:r>
              <a:rPr lang="fr-CA" baseline="0" dirty="0" err="1" smtClean="0"/>
              <a:t>realistic</a:t>
            </a:r>
            <a:r>
              <a:rPr lang="fr-CA" baseline="0" dirty="0" smtClean="0"/>
              <a:t> Paris.</a:t>
            </a:r>
            <a:endParaRPr lang="fr-CA" dirty="0" smtClean="0"/>
          </a:p>
        </p:txBody>
      </p:sp>
      <p:sp>
        <p:nvSpPr>
          <p:cNvPr id="4" name="Slide Number Placeholder 3"/>
          <p:cNvSpPr>
            <a:spLocks noGrp="1"/>
          </p:cNvSpPr>
          <p:nvPr>
            <p:ph type="sldNum" sz="quarter" idx="10"/>
          </p:nvPr>
        </p:nvSpPr>
        <p:spPr/>
        <p:txBody>
          <a:bodyPr/>
          <a:lstStyle/>
          <a:p>
            <a:pPr>
              <a:defRPr/>
            </a:pPr>
            <a:fld id="{2AE30BBB-3A1E-4440-A4BE-776FC99A342D}" type="slidenum">
              <a:rPr lang="en-US" altLang="en-US" smtClean="0"/>
              <a:pPr>
                <a:defRPr/>
              </a:pPr>
              <a:t>6</a:t>
            </a:fld>
            <a:endParaRPr lang="en-US" altLang="en-US"/>
          </a:p>
        </p:txBody>
      </p:sp>
    </p:spTree>
    <p:extLst>
      <p:ext uri="{BB962C8B-B14F-4D97-AF65-F5344CB8AC3E}">
        <p14:creationId xmlns:p14="http://schemas.microsoft.com/office/powerpoint/2010/main" val="22970982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normAutofit lnSpcReduction="10000"/>
          </a:bodyPr>
          <a:lstStyle/>
          <a:p>
            <a:r>
              <a:rPr lang="en-US" noProof="0" dirty="0" smtClean="0"/>
              <a:t>I will be talking about our occlusion culling next.</a:t>
            </a:r>
            <a:r>
              <a:rPr lang="en-US" baseline="0" noProof="0" dirty="0" smtClean="0"/>
              <a:t> </a:t>
            </a:r>
            <a:r>
              <a:rPr lang="en-US" noProof="0" dirty="0" smtClean="0"/>
              <a:t>Our culling pipeline differs a bit from the</a:t>
            </a:r>
            <a:r>
              <a:rPr lang="en-US" baseline="0" noProof="0" dirty="0" smtClean="0"/>
              <a:t> AC: Unity pipeline described by Ulrich.</a:t>
            </a:r>
          </a:p>
          <a:p>
            <a:endParaRPr lang="en-US" baseline="0" noProof="0" dirty="0" smtClean="0"/>
          </a:p>
          <a:p>
            <a:r>
              <a:rPr lang="en-US" noProof="0" dirty="0" smtClean="0"/>
              <a:t>The biggest difference</a:t>
            </a:r>
            <a:r>
              <a:rPr lang="en-US" baseline="0" noProof="0" dirty="0" smtClean="0"/>
              <a:t> is that we do not perform an extra occlusion geometry pass. We wanted to stay away from a coarse occlusion pass, because our content needs pixel perfect occlusion. </a:t>
            </a:r>
          </a:p>
          <a:p>
            <a:endParaRPr lang="en-US" baseline="0" noProof="0" dirty="0" smtClean="0"/>
          </a:p>
          <a:p>
            <a:r>
              <a:rPr lang="en-US" noProof="0" dirty="0" smtClean="0"/>
              <a:t>We don’t have big structural objects. All the big level structures are build by the users from small separate objects that can be freely placed. A wall</a:t>
            </a:r>
            <a:r>
              <a:rPr lang="en-US" baseline="0" noProof="0" dirty="0" smtClean="0"/>
              <a:t> built from a pile of random objects would contain a lot of small holes, if low polygon conservative occlusion proxies were used. The performance would be bad, and the player would not understand why. </a:t>
            </a:r>
          </a:p>
          <a:p>
            <a:endParaRPr lang="en-US" baseline="0" noProof="0" dirty="0" smtClean="0"/>
          </a:p>
          <a:p>
            <a:r>
              <a:rPr lang="en-US" baseline="0" noProof="0" dirty="0" smtClean="0"/>
              <a:t>Instead we base our occlusion culling on actual G-buffer depth data. </a:t>
            </a:r>
            <a:r>
              <a:rPr lang="en-US" noProof="0" dirty="0" smtClean="0"/>
              <a:t>We generate a depth pyramid from the depth buffer</a:t>
            </a:r>
            <a:r>
              <a:rPr lang="en-US" baseline="0" noProof="0" dirty="0" smtClean="0"/>
              <a:t>. Pyramid is generated from the GCN HTILE min/max depth buffer. This makes the pyramid generation roughly 12x faster compared to naive full resolution recursive down sample.</a:t>
            </a:r>
          </a:p>
          <a:p>
            <a:endParaRPr lang="en-US" noProof="0" dirty="0" smtClean="0"/>
          </a:p>
          <a:p>
            <a:r>
              <a:rPr lang="en-US" noProof="0" dirty="0" smtClean="0"/>
              <a:t>Our</a:t>
            </a:r>
            <a:r>
              <a:rPr lang="en-US" baseline="0" noProof="0" dirty="0" smtClean="0"/>
              <a:t> occlusion test uses a single gather4 sample instruction to get all four samples at once that cover the object.</a:t>
            </a:r>
            <a:endParaRPr lang="en-US" noProof="0" dirty="0"/>
          </a:p>
        </p:txBody>
      </p:sp>
      <p:sp>
        <p:nvSpPr>
          <p:cNvPr id="4" name="Dian numeron paikkamerkki 3"/>
          <p:cNvSpPr>
            <a:spLocks noGrp="1"/>
          </p:cNvSpPr>
          <p:nvPr>
            <p:ph type="sldNum" sz="quarter" idx="10"/>
          </p:nvPr>
        </p:nvSpPr>
        <p:spPr/>
        <p:txBody>
          <a:bodyPr/>
          <a:lstStyle/>
          <a:p>
            <a:pPr>
              <a:defRPr/>
            </a:pPr>
            <a:fld id="{2AE30BBB-3A1E-4440-A4BE-776FC99A342D}" type="slidenum">
              <a:rPr lang="en-US" altLang="en-US" smtClean="0"/>
              <a:pPr>
                <a:defRPr/>
              </a:pPr>
              <a:t>51</a:t>
            </a:fld>
            <a:endParaRPr lang="en-US" altLang="en-US"/>
          </a:p>
        </p:txBody>
      </p:sp>
    </p:spTree>
    <p:extLst>
      <p:ext uri="{BB962C8B-B14F-4D97-AF65-F5344CB8AC3E}">
        <p14:creationId xmlns:p14="http://schemas.microsoft.com/office/powerpoint/2010/main" val="28286528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noProof="0" dirty="0" smtClean="0"/>
              <a:t>We split our culling and rendering to two</a:t>
            </a:r>
            <a:r>
              <a:rPr lang="en-US" baseline="0" noProof="0" dirty="0" smtClean="0"/>
              <a:t> phases. </a:t>
            </a:r>
          </a:p>
          <a:p>
            <a:endParaRPr lang="en-US" baseline="0" noProof="0" dirty="0" smtClean="0"/>
          </a:p>
          <a:p>
            <a:r>
              <a:rPr lang="en-US" baseline="0" noProof="0" dirty="0" smtClean="0"/>
              <a:t>We first perform viewport culling and occlusion culling for objects using the last frame’s depth pyramid. This can be considered as an occlusion hint.</a:t>
            </a:r>
          </a:p>
          <a:p>
            <a:r>
              <a:rPr lang="en-US" baseline="0" noProof="0" dirty="0" smtClean="0"/>
              <a:t>For passed objects, we perform cluster granularity viewport, back-face and occlusion tests, and emit cluster ids to an append buffer for rendering. </a:t>
            </a:r>
          </a:p>
          <a:p>
            <a:endParaRPr lang="en-US" baseline="0" noProof="0" dirty="0" smtClean="0"/>
          </a:p>
          <a:p>
            <a:r>
              <a:rPr lang="en-US" noProof="0" dirty="0" smtClean="0"/>
              <a:t>In the second phase, we</a:t>
            </a:r>
            <a:r>
              <a:rPr lang="en-US" baseline="0" noProof="0" dirty="0" smtClean="0"/>
              <a:t> first refresh the depth pyramid with the newly rendered partial frame.</a:t>
            </a:r>
          </a:p>
          <a:p>
            <a:r>
              <a:rPr lang="en-US" noProof="0" dirty="0" smtClean="0"/>
              <a:t>For all the objects and clusters</a:t>
            </a:r>
            <a:r>
              <a:rPr lang="en-US" baseline="0" noProof="0" dirty="0" smtClean="0"/>
              <a:t> that passed the other tests, but failed the occlusion tests, we perform the occlusion test again. </a:t>
            </a:r>
          </a:p>
          <a:p>
            <a:r>
              <a:rPr lang="en-US" baseline="0" noProof="0" dirty="0" smtClean="0"/>
              <a:t>False negatives are rendered to produce a perfect image.</a:t>
            </a:r>
          </a:p>
          <a:p>
            <a:endParaRPr lang="en-US" noProof="0" dirty="0" smtClean="0"/>
          </a:p>
          <a:p>
            <a:r>
              <a:rPr lang="en-US" noProof="0" dirty="0" smtClean="0"/>
              <a:t>This culling method would not be possible without GPU-driven rendering, since</a:t>
            </a:r>
            <a:r>
              <a:rPr lang="en-US" baseline="0" noProof="0" dirty="0" smtClean="0"/>
              <a:t> it requires low latency access to the data generated by the GPU in the previous step.</a:t>
            </a:r>
          </a:p>
          <a:p>
            <a:r>
              <a:rPr lang="en-US" noProof="0" dirty="0" smtClean="0"/>
              <a:t>A</a:t>
            </a:r>
            <a:r>
              <a:rPr lang="en-US" baseline="0" noProof="0" dirty="0" smtClean="0"/>
              <a:t> CPU round trip in the middle of the frame would badly stall the GPU.</a:t>
            </a:r>
          </a:p>
        </p:txBody>
      </p:sp>
      <p:sp>
        <p:nvSpPr>
          <p:cNvPr id="4" name="Dian numeron paikkamerkki 3"/>
          <p:cNvSpPr>
            <a:spLocks noGrp="1"/>
          </p:cNvSpPr>
          <p:nvPr>
            <p:ph type="sldNum" sz="quarter" idx="10"/>
          </p:nvPr>
        </p:nvSpPr>
        <p:spPr/>
        <p:txBody>
          <a:bodyPr/>
          <a:lstStyle/>
          <a:p>
            <a:pPr>
              <a:defRPr/>
            </a:pPr>
            <a:fld id="{2AE30BBB-3A1E-4440-A4BE-776FC99A342D}" type="slidenum">
              <a:rPr lang="en-US" altLang="en-US" smtClean="0"/>
              <a:pPr>
                <a:defRPr/>
              </a:pPr>
              <a:t>52</a:t>
            </a:fld>
            <a:endParaRPr lang="en-US" altLang="en-US"/>
          </a:p>
        </p:txBody>
      </p:sp>
    </p:spTree>
    <p:extLst>
      <p:ext uri="{BB962C8B-B14F-4D97-AF65-F5344CB8AC3E}">
        <p14:creationId xmlns:p14="http://schemas.microsoft.com/office/powerpoint/2010/main" val="13467446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noProof="0" dirty="0" smtClean="0"/>
              <a:t>In</a:t>
            </a:r>
            <a:r>
              <a:rPr lang="en-US" baseline="0" noProof="0" dirty="0" smtClean="0"/>
              <a:t> this torture test, we render 250,000 separate moving objects. This kind of sparse object cloud would be a nightmare for existing more coarse occlusion culling systems.</a:t>
            </a:r>
          </a:p>
          <a:p>
            <a:r>
              <a:rPr lang="en-US" baseline="0" noProof="0" dirty="0" smtClean="0"/>
              <a:t>To ensure that the GPU L2 cache will not hold all the mesh data, we randomly populate the scene with 1 GB of different meshes.</a:t>
            </a:r>
          </a:p>
          <a:p>
            <a:endParaRPr lang="en-US" noProof="0" dirty="0" smtClean="0"/>
          </a:p>
          <a:p>
            <a:r>
              <a:rPr lang="en-US" noProof="0" dirty="0" smtClean="0"/>
              <a:t>In</a:t>
            </a:r>
            <a:r>
              <a:rPr lang="en-US" baseline="0" noProof="0" dirty="0" smtClean="0"/>
              <a:t> this benchmark we used the DirectX 11 code path, with 64 vertex stripped clusters. </a:t>
            </a:r>
            <a:r>
              <a:rPr lang="en-US" baseline="0" noProof="0" dirty="0" err="1" smtClean="0"/>
              <a:t>MultiDrawIndirect</a:t>
            </a:r>
            <a:r>
              <a:rPr lang="en-US" baseline="0" noProof="0" dirty="0" smtClean="0"/>
              <a:t> would not benefit a scene with such a high count of low polygon objects. </a:t>
            </a:r>
          </a:p>
          <a:p>
            <a:endParaRPr lang="en-US" baseline="0" noProof="0" dirty="0" smtClean="0"/>
          </a:p>
          <a:p>
            <a:r>
              <a:rPr lang="en-US" baseline="0" noProof="0" dirty="0" smtClean="0"/>
              <a:t>Textures are sampled in the lighting shader from the 8k^2 texture cache, as described in the previous slides. </a:t>
            </a:r>
          </a:p>
          <a:p>
            <a:endParaRPr lang="en-US" baseline="0" noProof="0" dirty="0" smtClean="0"/>
          </a:p>
          <a:p>
            <a:r>
              <a:rPr lang="en-US" baseline="0" noProof="0" dirty="0" smtClean="0"/>
              <a:t>We use two draw calls to render this scene.</a:t>
            </a:r>
          </a:p>
        </p:txBody>
      </p:sp>
      <p:sp>
        <p:nvSpPr>
          <p:cNvPr id="4" name="Dian numeron paikkamerkki 3"/>
          <p:cNvSpPr>
            <a:spLocks noGrp="1"/>
          </p:cNvSpPr>
          <p:nvPr>
            <p:ph type="sldNum" sz="quarter" idx="10"/>
          </p:nvPr>
        </p:nvSpPr>
        <p:spPr/>
        <p:txBody>
          <a:bodyPr/>
          <a:lstStyle/>
          <a:p>
            <a:pPr>
              <a:defRPr/>
            </a:pPr>
            <a:fld id="{2AE30BBB-3A1E-4440-A4BE-776FC99A342D}" type="slidenum">
              <a:rPr lang="en-US" altLang="en-US" smtClean="0"/>
              <a:pPr>
                <a:defRPr/>
              </a:pPr>
              <a:t>53</a:t>
            </a:fld>
            <a:endParaRPr lang="en-US" altLang="en-US"/>
          </a:p>
        </p:txBody>
      </p:sp>
    </p:spTree>
    <p:extLst>
      <p:ext uri="{BB962C8B-B14F-4D97-AF65-F5344CB8AC3E}">
        <p14:creationId xmlns:p14="http://schemas.microsoft.com/office/powerpoint/2010/main" val="8210359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noProof="0" dirty="0" smtClean="0"/>
              <a:t>As</a:t>
            </a:r>
            <a:r>
              <a:rPr lang="en-US" baseline="0" noProof="0" dirty="0" smtClean="0"/>
              <a:t> you can see from the results, the GPU-driven culling and setup steps are very fast. In total these steps use less than 0.5 milliseconds of GPU time. </a:t>
            </a:r>
          </a:p>
          <a:p>
            <a:r>
              <a:rPr lang="en-US" baseline="0" noProof="0" dirty="0" smtClean="0"/>
              <a:t>I must emphasize that this is not lost GPU time. The cluster granularity culling shaves off more GPU cycles from the G-buffer step than the whole GPU-driven pipeline consumes.</a:t>
            </a:r>
          </a:p>
          <a:p>
            <a:endParaRPr lang="en-US" baseline="0" noProof="0" dirty="0" smtClean="0"/>
          </a:p>
          <a:p>
            <a:r>
              <a:rPr lang="en-US" noProof="0" dirty="0" smtClean="0"/>
              <a:t>In our previous game, Trials Fusion, we used 50%</a:t>
            </a:r>
            <a:r>
              <a:rPr lang="en-US" baseline="0" noProof="0" dirty="0" smtClean="0"/>
              <a:t> of our total CPU time for these same tasks. Now our total rendering CPU cost is just 0.2 milliseconds on a single CPU core.</a:t>
            </a:r>
          </a:p>
          <a:p>
            <a:r>
              <a:rPr lang="en-US" noProof="0" dirty="0" smtClean="0"/>
              <a:t>This allows the game</a:t>
            </a:r>
            <a:r>
              <a:rPr lang="en-US" baseline="0" noProof="0" dirty="0" smtClean="0"/>
              <a:t> play programmers </a:t>
            </a:r>
            <a:r>
              <a:rPr lang="en-US" noProof="0" dirty="0" smtClean="0"/>
              <a:t>to create much more lifelike </a:t>
            </a:r>
            <a:r>
              <a:rPr lang="en-US" baseline="0" noProof="0" dirty="0" smtClean="0"/>
              <a:t>dynamic environments with more sophisticated physics and destruction.</a:t>
            </a:r>
          </a:p>
        </p:txBody>
      </p:sp>
      <p:sp>
        <p:nvSpPr>
          <p:cNvPr id="4" name="Dian numeron paikkamerkki 3"/>
          <p:cNvSpPr>
            <a:spLocks noGrp="1"/>
          </p:cNvSpPr>
          <p:nvPr>
            <p:ph type="sldNum" sz="quarter" idx="10"/>
          </p:nvPr>
        </p:nvSpPr>
        <p:spPr/>
        <p:txBody>
          <a:bodyPr/>
          <a:lstStyle/>
          <a:p>
            <a:pPr>
              <a:defRPr/>
            </a:pPr>
            <a:fld id="{2AE30BBB-3A1E-4440-A4BE-776FC99A342D}" type="slidenum">
              <a:rPr lang="en-US" altLang="en-US" smtClean="0"/>
              <a:pPr>
                <a:defRPr/>
              </a:pPr>
              <a:t>54</a:t>
            </a:fld>
            <a:endParaRPr lang="en-US" altLang="en-US"/>
          </a:p>
        </p:txBody>
      </p:sp>
    </p:spTree>
    <p:extLst>
      <p:ext uri="{BB962C8B-B14F-4D97-AF65-F5344CB8AC3E}">
        <p14:creationId xmlns:p14="http://schemas.microsoft.com/office/powerpoint/2010/main" val="34517980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normAutofit lnSpcReduction="10000"/>
          </a:bodyPr>
          <a:lstStyle/>
          <a:p>
            <a:r>
              <a:rPr lang="en-US" noProof="0" dirty="0" smtClean="0"/>
              <a:t>We have chosen</a:t>
            </a:r>
            <a:r>
              <a:rPr lang="en-US" baseline="0" noProof="0" dirty="0" smtClean="0"/>
              <a:t> a bit different approach for our shadow mapping compared to the </a:t>
            </a:r>
            <a:r>
              <a:rPr lang="en-US" baseline="0" noProof="0" dirty="0" err="1" smtClean="0"/>
              <a:t>Ubisoft</a:t>
            </a:r>
            <a:r>
              <a:rPr lang="en-US" baseline="0" noProof="0" dirty="0" smtClean="0"/>
              <a:t> Montreal team.</a:t>
            </a:r>
          </a:p>
          <a:p>
            <a:endParaRPr lang="en-US" noProof="0" dirty="0" smtClean="0"/>
          </a:p>
          <a:p>
            <a:r>
              <a:rPr lang="en-US" baseline="0" noProof="0" dirty="0" smtClean="0"/>
              <a:t>In 2001 Fernando described a technique they called Adaptive Shadow Maps. </a:t>
            </a:r>
          </a:p>
          <a:p>
            <a:r>
              <a:rPr lang="en-US" baseline="0" noProof="0" dirty="0" smtClean="0"/>
              <a:t>This technique split the shadow map to small tiles and rendered those tiles at different resolution based on distance.</a:t>
            </a:r>
          </a:p>
          <a:p>
            <a:endParaRPr lang="en-US" baseline="0" noProof="0" dirty="0" smtClean="0"/>
          </a:p>
          <a:p>
            <a:r>
              <a:rPr lang="en-US" baseline="0" noProof="0" dirty="0" smtClean="0"/>
              <a:t>The biggest problem with this technique was that it required the GPU to send the depth buffer data to the CPU in the middle of the frame. </a:t>
            </a:r>
          </a:p>
          <a:p>
            <a:r>
              <a:rPr lang="en-US" baseline="0" noProof="0" dirty="0" smtClean="0"/>
              <a:t>CPU analyzed the depth buffer, updated the culling structures and performed draw calls for the needed shadow pages. This stalled the GPU, resulting in less than stellar performance.</a:t>
            </a:r>
          </a:p>
          <a:p>
            <a:endParaRPr lang="en-US" baseline="0" noProof="0" dirty="0" smtClean="0"/>
          </a:p>
          <a:p>
            <a:r>
              <a:rPr lang="en-US" noProof="0" dirty="0" smtClean="0"/>
              <a:t>GPU-driven culling solves the</a:t>
            </a:r>
            <a:r>
              <a:rPr lang="en-US" baseline="0" noProof="0" dirty="0" smtClean="0"/>
              <a:t> issues in virtual shadow mapping performance. </a:t>
            </a:r>
          </a:p>
          <a:p>
            <a:r>
              <a:rPr lang="en-US" baseline="0" noProof="0" dirty="0" smtClean="0"/>
              <a:t>We do not need a CPU roundtrip in the middle of the frame, and our cluster granularity culling removes most of the vertex processing overhead at the page edges.</a:t>
            </a:r>
          </a:p>
          <a:p>
            <a:r>
              <a:rPr lang="en-US" baseline="0" noProof="0" dirty="0" smtClean="0"/>
              <a:t>DirectX 12 extends render target array index to vertex shader, allowing us to sidestep the geometry shader. This allows us to efficiently render all the shadow pages at once.</a:t>
            </a:r>
            <a:endParaRPr lang="en-US" noProof="0" dirty="0" smtClean="0"/>
          </a:p>
        </p:txBody>
      </p:sp>
      <p:sp>
        <p:nvSpPr>
          <p:cNvPr id="4" name="Dian numeron paikkamerkki 3"/>
          <p:cNvSpPr>
            <a:spLocks noGrp="1"/>
          </p:cNvSpPr>
          <p:nvPr>
            <p:ph type="sldNum" sz="quarter" idx="10"/>
          </p:nvPr>
        </p:nvSpPr>
        <p:spPr/>
        <p:txBody>
          <a:bodyPr/>
          <a:lstStyle/>
          <a:p>
            <a:pPr>
              <a:defRPr/>
            </a:pPr>
            <a:fld id="{2AE30BBB-3A1E-4440-A4BE-776FC99A342D}" type="slidenum">
              <a:rPr lang="en-US" altLang="en-US" smtClean="0"/>
              <a:pPr>
                <a:defRPr/>
              </a:pPr>
              <a:t>55</a:t>
            </a:fld>
            <a:endParaRPr lang="en-US" altLang="en-US"/>
          </a:p>
        </p:txBody>
      </p:sp>
    </p:spTree>
    <p:extLst>
      <p:ext uri="{BB962C8B-B14F-4D97-AF65-F5344CB8AC3E}">
        <p14:creationId xmlns:p14="http://schemas.microsoft.com/office/powerpoint/2010/main" val="425802118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noProof="0" dirty="0" smtClean="0"/>
              <a:t>Virtual shadow mapping produces</a:t>
            </a:r>
            <a:r>
              <a:rPr lang="en-US" baseline="0" noProof="0" dirty="0" smtClean="0"/>
              <a:t> an image that has minimal amount of under- and oversampling. </a:t>
            </a:r>
          </a:p>
          <a:p>
            <a:r>
              <a:rPr lang="en-US" baseline="0" noProof="0" dirty="0" smtClean="0"/>
              <a:t>Resolution of the shadow map closely matches the screen resolution in all areas.</a:t>
            </a:r>
            <a:endParaRPr lang="en-US" noProof="0" dirty="0" smtClean="0"/>
          </a:p>
          <a:p>
            <a:endParaRPr lang="en-US" noProof="0" dirty="0" smtClean="0"/>
          </a:p>
          <a:p>
            <a:r>
              <a:rPr lang="en-US" noProof="0" dirty="0" smtClean="0"/>
              <a:t>Performance</a:t>
            </a:r>
            <a:r>
              <a:rPr lang="en-US" baseline="0" noProof="0" dirty="0" smtClean="0"/>
              <a:t> is very good, especially in complex scenes. We have measured up to 3.5x advantage over SDSM in the previously shown object cloud test scene.</a:t>
            </a:r>
          </a:p>
          <a:p>
            <a:r>
              <a:rPr lang="en-US" baseline="0" noProof="0" dirty="0" smtClean="0"/>
              <a:t>In simple scenes virtual shadow mapping is slightly slower than SDSM and cascaded shadow mapping in general, but it provides higher quality.</a:t>
            </a:r>
          </a:p>
          <a:p>
            <a:endParaRPr lang="fi-FI" noProof="0" dirty="0" smtClean="0"/>
          </a:p>
          <a:p>
            <a:r>
              <a:rPr lang="en-US" noProof="0" dirty="0" smtClean="0"/>
              <a:t>Further</a:t>
            </a:r>
            <a:r>
              <a:rPr lang="en-US" baseline="0" noProof="0" dirty="0" smtClean="0"/>
              <a:t> optimizations, such as data reuse by XOR hashing page contents will make virtual shadow mapping even faster.</a:t>
            </a:r>
          </a:p>
        </p:txBody>
      </p:sp>
      <p:sp>
        <p:nvSpPr>
          <p:cNvPr id="4" name="Dian numeron paikkamerkki 3"/>
          <p:cNvSpPr>
            <a:spLocks noGrp="1"/>
          </p:cNvSpPr>
          <p:nvPr>
            <p:ph type="sldNum" sz="quarter" idx="10"/>
          </p:nvPr>
        </p:nvSpPr>
        <p:spPr/>
        <p:txBody>
          <a:bodyPr/>
          <a:lstStyle/>
          <a:p>
            <a:pPr>
              <a:defRPr/>
            </a:pPr>
            <a:fld id="{2AE30BBB-3A1E-4440-A4BE-776FC99A342D}" type="slidenum">
              <a:rPr lang="en-US" altLang="en-US" smtClean="0"/>
              <a:pPr>
                <a:defRPr/>
              </a:pPr>
              <a:t>56</a:t>
            </a:fld>
            <a:endParaRPr lang="en-US" altLang="en-US"/>
          </a:p>
        </p:txBody>
      </p:sp>
    </p:spTree>
    <p:extLst>
      <p:ext uri="{BB962C8B-B14F-4D97-AF65-F5344CB8AC3E}">
        <p14:creationId xmlns:p14="http://schemas.microsoft.com/office/powerpoint/2010/main" val="212232514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baseline="0" noProof="0" dirty="0" smtClean="0"/>
              <a:t>We like DirectX 12 a lot. Lots of new features for graphics rendering and a new manual resource management model that matches console development better.</a:t>
            </a:r>
          </a:p>
          <a:p>
            <a:r>
              <a:rPr lang="fi-FI" baseline="0" noProof="0" dirty="0" smtClean="0"/>
              <a:t>DirectCompute however didn’t get much improvements. There are some important features supported by other PC compute APIs that are missing. </a:t>
            </a:r>
          </a:p>
          <a:p>
            <a:endParaRPr lang="fi-FI" baseline="0" noProof="0" dirty="0" smtClean="0"/>
          </a:p>
          <a:p>
            <a:r>
              <a:rPr lang="fi-FI" baseline="0" noProof="0" dirty="0" smtClean="0"/>
              <a:t>There are some missing graphics features compared to next gen consoles as well. Hopefully we will get these features in feature level 12_3.</a:t>
            </a:r>
          </a:p>
          <a:p>
            <a:endParaRPr lang="fi-FI" baseline="0" noProof="0" dirty="0" smtClean="0"/>
          </a:p>
        </p:txBody>
      </p:sp>
      <p:sp>
        <p:nvSpPr>
          <p:cNvPr id="4" name="Dian numeron paikkamerkki 3"/>
          <p:cNvSpPr>
            <a:spLocks noGrp="1"/>
          </p:cNvSpPr>
          <p:nvPr>
            <p:ph type="sldNum" sz="quarter" idx="10"/>
          </p:nvPr>
        </p:nvSpPr>
        <p:spPr/>
        <p:txBody>
          <a:bodyPr/>
          <a:lstStyle/>
          <a:p>
            <a:pPr>
              <a:defRPr/>
            </a:pPr>
            <a:fld id="{2AE30BBB-3A1E-4440-A4BE-776FC99A342D}" type="slidenum">
              <a:rPr lang="en-US" altLang="en-US" smtClean="0"/>
              <a:pPr>
                <a:defRPr/>
              </a:pPr>
              <a:t>57</a:t>
            </a:fld>
            <a:endParaRPr lang="en-US" altLang="en-US"/>
          </a:p>
        </p:txBody>
      </p:sp>
    </p:spTree>
    <p:extLst>
      <p:ext uri="{BB962C8B-B14F-4D97-AF65-F5344CB8AC3E}">
        <p14:creationId xmlns:p14="http://schemas.microsoft.com/office/powerpoint/2010/main" val="93210771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b="1" kern="1200" dirty="0" smtClean="0">
                <a:solidFill>
                  <a:schemeClr val="tx1"/>
                </a:solidFill>
                <a:effectLst/>
                <a:latin typeface="+mn-lt"/>
                <a:ea typeface="ＭＳ Ｐゴシック" pitchFamily="-108" charset="-128"/>
                <a:cs typeface="ＭＳ Ｐゴシック" pitchFamily="-108" charset="-128"/>
              </a:rPr>
              <a:t>March of the </a:t>
            </a:r>
            <a:r>
              <a:rPr lang="en-US" sz="1200" b="1" kern="1200" dirty="0" err="1" smtClean="0">
                <a:solidFill>
                  <a:schemeClr val="tx1"/>
                </a:solidFill>
                <a:effectLst/>
                <a:latin typeface="+mn-lt"/>
                <a:ea typeface="ＭＳ Ｐゴシック" pitchFamily="-108" charset="-128"/>
                <a:cs typeface="ＭＳ Ｐゴシック" pitchFamily="-108" charset="-128"/>
              </a:rPr>
              <a:t>Froblins</a:t>
            </a:r>
            <a:r>
              <a:rPr lang="en-US" sz="1200" b="1" kern="1200" dirty="0" smtClean="0">
                <a:solidFill>
                  <a:schemeClr val="tx1"/>
                </a:solidFill>
                <a:effectLst/>
                <a:latin typeface="+mn-lt"/>
                <a:ea typeface="ＭＳ Ｐゴシック" pitchFamily="-108" charset="-128"/>
                <a:cs typeface="ＭＳ Ｐゴシック" pitchFamily="-108" charset="-128"/>
              </a:rPr>
              <a:t>: simulation and rendering massive crowds of intelligent and detailed creatures on GPU</a:t>
            </a:r>
          </a:p>
          <a:p>
            <a:pPr marL="0" marR="0" indent="0" algn="l" defTabSz="457200" rtl="0" eaLnBrk="0" fontAlgn="base" latinLnBrk="0" hangingPunct="0">
              <a:lnSpc>
                <a:spcPct val="100000"/>
              </a:lnSpc>
              <a:spcBef>
                <a:spcPct val="30000"/>
              </a:spcBef>
              <a:spcAft>
                <a:spcPct val="0"/>
              </a:spcAft>
              <a:buClrTx/>
              <a:buSzTx/>
              <a:buFontTx/>
              <a:buNone/>
              <a:tabLst/>
              <a:defRPr/>
            </a:pPr>
            <a:endParaRPr lang="fi-FI" dirty="0" smtClean="0"/>
          </a:p>
        </p:txBody>
      </p:sp>
      <p:sp>
        <p:nvSpPr>
          <p:cNvPr id="4" name="Dian numeron paikkamerkki 3"/>
          <p:cNvSpPr>
            <a:spLocks noGrp="1"/>
          </p:cNvSpPr>
          <p:nvPr>
            <p:ph type="sldNum" sz="quarter" idx="10"/>
          </p:nvPr>
        </p:nvSpPr>
        <p:spPr/>
        <p:txBody>
          <a:bodyPr/>
          <a:lstStyle/>
          <a:p>
            <a:pPr>
              <a:defRPr/>
            </a:pPr>
            <a:fld id="{2AE30BBB-3A1E-4440-A4BE-776FC99A342D}" type="slidenum">
              <a:rPr lang="en-US" altLang="en-US" smtClean="0"/>
              <a:pPr>
                <a:defRPr/>
              </a:pPr>
              <a:t>58</a:t>
            </a:fld>
            <a:endParaRPr lang="en-US" altLang="en-US"/>
          </a:p>
        </p:txBody>
      </p:sp>
    </p:spTree>
    <p:extLst>
      <p:ext uri="{BB962C8B-B14F-4D97-AF65-F5344CB8AC3E}">
        <p14:creationId xmlns:p14="http://schemas.microsoft.com/office/powerpoint/2010/main" val="69812691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smtClean="0"/>
          </a:p>
        </p:txBody>
      </p:sp>
      <p:sp>
        <p:nvSpPr>
          <p:cNvPr id="4" name="Dian numeron paikkamerkki 3"/>
          <p:cNvSpPr>
            <a:spLocks noGrp="1"/>
          </p:cNvSpPr>
          <p:nvPr>
            <p:ph type="sldNum" sz="quarter" idx="10"/>
          </p:nvPr>
        </p:nvSpPr>
        <p:spPr/>
        <p:txBody>
          <a:bodyPr/>
          <a:lstStyle/>
          <a:p>
            <a:pPr>
              <a:defRPr/>
            </a:pPr>
            <a:fld id="{2AE30BBB-3A1E-4440-A4BE-776FC99A342D}" type="slidenum">
              <a:rPr lang="en-US" altLang="en-US" smtClean="0"/>
              <a:pPr>
                <a:defRPr/>
              </a:pPr>
              <a:t>59</a:t>
            </a:fld>
            <a:endParaRPr lang="en-US" altLang="en-US"/>
          </a:p>
        </p:txBody>
      </p:sp>
    </p:spTree>
    <p:extLst>
      <p:ext uri="{BB962C8B-B14F-4D97-AF65-F5344CB8AC3E}">
        <p14:creationId xmlns:p14="http://schemas.microsoft.com/office/powerpoint/2010/main" val="191290014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8" charset="-128"/>
            </a:endParaRPr>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8" charset="0"/>
                <a:ea typeface="ＭＳ Ｐゴシック" pitchFamily="8" charset="-128"/>
              </a:defRPr>
            </a:lvl1pPr>
            <a:lvl2pPr marL="37931725" indent="-37474525">
              <a:spcBef>
                <a:spcPct val="30000"/>
              </a:spcBef>
              <a:defRPr sz="1200">
                <a:solidFill>
                  <a:schemeClr val="tx1"/>
                </a:solidFill>
                <a:latin typeface="Calibri" pitchFamily="8" charset="0"/>
                <a:ea typeface="ＭＳ Ｐゴシック" pitchFamily="8" charset="-128"/>
              </a:defRPr>
            </a:lvl2pPr>
            <a:lvl3pPr marL="1143000" indent="-228600">
              <a:spcBef>
                <a:spcPct val="30000"/>
              </a:spcBef>
              <a:defRPr sz="1200">
                <a:solidFill>
                  <a:schemeClr val="tx1"/>
                </a:solidFill>
                <a:latin typeface="Calibri" pitchFamily="8" charset="0"/>
                <a:ea typeface="ＭＳ Ｐゴシック" pitchFamily="8" charset="-128"/>
              </a:defRPr>
            </a:lvl3pPr>
            <a:lvl4pPr marL="1600200" indent="-228600">
              <a:spcBef>
                <a:spcPct val="30000"/>
              </a:spcBef>
              <a:defRPr sz="1200">
                <a:solidFill>
                  <a:schemeClr val="tx1"/>
                </a:solidFill>
                <a:latin typeface="Calibri" pitchFamily="8" charset="0"/>
                <a:ea typeface="ＭＳ Ｐゴシック" pitchFamily="8" charset="-128"/>
              </a:defRPr>
            </a:lvl4pPr>
            <a:lvl5pPr marL="2057400" indent="-228600">
              <a:spcBef>
                <a:spcPct val="30000"/>
              </a:spcBef>
              <a:defRPr sz="1200">
                <a:solidFill>
                  <a:schemeClr val="tx1"/>
                </a:solidFill>
                <a:latin typeface="Calibri" pitchFamily="8" charset="0"/>
                <a:ea typeface="ＭＳ Ｐゴシック" pitchFamily="8" charset="-128"/>
              </a:defRPr>
            </a:lvl5pPr>
            <a:lvl6pPr marL="2514600" indent="-228600" defTabSz="457200" eaLnBrk="0" fontAlgn="base" hangingPunct="0">
              <a:spcBef>
                <a:spcPct val="30000"/>
              </a:spcBef>
              <a:spcAft>
                <a:spcPct val="0"/>
              </a:spcAft>
              <a:defRPr sz="1200">
                <a:solidFill>
                  <a:schemeClr val="tx1"/>
                </a:solidFill>
                <a:latin typeface="Calibri" pitchFamily="8" charset="0"/>
                <a:ea typeface="ＭＳ Ｐゴシック" pitchFamily="8" charset="-128"/>
              </a:defRPr>
            </a:lvl6pPr>
            <a:lvl7pPr marL="2971800" indent="-228600" defTabSz="457200" eaLnBrk="0" fontAlgn="base" hangingPunct="0">
              <a:spcBef>
                <a:spcPct val="30000"/>
              </a:spcBef>
              <a:spcAft>
                <a:spcPct val="0"/>
              </a:spcAft>
              <a:defRPr sz="1200">
                <a:solidFill>
                  <a:schemeClr val="tx1"/>
                </a:solidFill>
                <a:latin typeface="Calibri" pitchFamily="8" charset="0"/>
                <a:ea typeface="ＭＳ Ｐゴシック" pitchFamily="8" charset="-128"/>
              </a:defRPr>
            </a:lvl7pPr>
            <a:lvl8pPr marL="3429000" indent="-228600" defTabSz="457200" eaLnBrk="0" fontAlgn="base" hangingPunct="0">
              <a:spcBef>
                <a:spcPct val="30000"/>
              </a:spcBef>
              <a:spcAft>
                <a:spcPct val="0"/>
              </a:spcAft>
              <a:defRPr sz="1200">
                <a:solidFill>
                  <a:schemeClr val="tx1"/>
                </a:solidFill>
                <a:latin typeface="Calibri" pitchFamily="8" charset="0"/>
                <a:ea typeface="ＭＳ Ｐゴシック" pitchFamily="8" charset="-128"/>
              </a:defRPr>
            </a:lvl8pPr>
            <a:lvl9pPr marL="3886200" indent="-228600" defTabSz="457200" eaLnBrk="0" fontAlgn="base" hangingPunct="0">
              <a:spcBef>
                <a:spcPct val="30000"/>
              </a:spcBef>
              <a:spcAft>
                <a:spcPct val="0"/>
              </a:spcAft>
              <a:defRPr sz="1200">
                <a:solidFill>
                  <a:schemeClr val="tx1"/>
                </a:solidFill>
                <a:latin typeface="Calibri" pitchFamily="8" charset="0"/>
                <a:ea typeface="ＭＳ Ｐゴシック" pitchFamily="8" charset="-128"/>
              </a:defRPr>
            </a:lvl9pPr>
          </a:lstStyle>
          <a:p>
            <a:pPr>
              <a:spcBef>
                <a:spcPct val="0"/>
              </a:spcBef>
            </a:pPr>
            <a:fld id="{E16216C4-1603-4C37-B6DC-6C751D960303}" type="slidenum">
              <a:rPr lang="en-US" altLang="en-US"/>
              <a:pPr>
                <a:spcBef>
                  <a:spcPct val="0"/>
                </a:spcBef>
              </a:pPr>
              <a:t>60</a:t>
            </a:fld>
            <a:endParaRPr lang="en-US" altLang="en-US"/>
          </a:p>
        </p:txBody>
      </p:sp>
    </p:spTree>
    <p:extLst>
      <p:ext uri="{BB962C8B-B14F-4D97-AF65-F5344CB8AC3E}">
        <p14:creationId xmlns:p14="http://schemas.microsoft.com/office/powerpoint/2010/main" val="35470455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baseline="0" dirty="0" smtClean="0"/>
              <a:t>At the </a:t>
            </a:r>
            <a:r>
              <a:rPr lang="fr-CA" baseline="0" dirty="0" err="1" smtClean="0"/>
              <a:t>same</a:t>
            </a:r>
            <a:r>
              <a:rPr lang="fr-CA" baseline="0" dirty="0" smtClean="0"/>
              <a:t> time Unity </a:t>
            </a:r>
            <a:r>
              <a:rPr lang="fr-CA" baseline="0" dirty="0" err="1" smtClean="0"/>
              <a:t>was</a:t>
            </a:r>
            <a:r>
              <a:rPr lang="fr-CA" baseline="0" dirty="0" smtClean="0"/>
              <a:t> the first Assassin’s Creed </a:t>
            </a:r>
            <a:r>
              <a:rPr lang="fr-CA" baseline="0" dirty="0" err="1" smtClean="0"/>
              <a:t>that</a:t>
            </a:r>
            <a:r>
              <a:rPr lang="fr-CA" baseline="0" dirty="0" smtClean="0"/>
              <a:t> </a:t>
            </a:r>
            <a:r>
              <a:rPr lang="fr-CA" baseline="0" dirty="0" err="1" smtClean="0"/>
              <a:t>had</a:t>
            </a:r>
            <a:r>
              <a:rPr lang="fr-CA" baseline="0" dirty="0" smtClean="0"/>
              <a:t> to deal </a:t>
            </a:r>
            <a:r>
              <a:rPr lang="fr-CA" baseline="0" dirty="0" err="1" smtClean="0"/>
              <a:t>with</a:t>
            </a:r>
            <a:r>
              <a:rPr lang="fr-CA" baseline="0" dirty="0" smtClean="0"/>
              <a:t> </a:t>
            </a:r>
            <a:r>
              <a:rPr lang="fr-CA" baseline="0" dirty="0" err="1" smtClean="0"/>
              <a:t>seamless</a:t>
            </a:r>
            <a:r>
              <a:rPr lang="fr-CA" baseline="0" dirty="0" smtClean="0"/>
              <a:t> </a:t>
            </a:r>
            <a:r>
              <a:rPr lang="fr-CA" baseline="0" dirty="0" err="1" smtClean="0"/>
              <a:t>interior</a:t>
            </a:r>
            <a:r>
              <a:rPr lang="fr-CA" baseline="0" dirty="0" smtClean="0"/>
              <a:t> </a:t>
            </a:r>
            <a:r>
              <a:rPr lang="fr-CA" baseline="0" dirty="0" err="1" smtClean="0"/>
              <a:t>spaces</a:t>
            </a:r>
            <a:r>
              <a:rPr lang="fr-CA" baseline="0" dirty="0" smtClean="0"/>
              <a:t> </a:t>
            </a:r>
            <a:r>
              <a:rPr lang="fr-CA" baseline="0" dirty="0" err="1" smtClean="0"/>
              <a:t>adding</a:t>
            </a:r>
            <a:r>
              <a:rPr lang="fr-CA" baseline="0" dirty="0" smtClean="0"/>
              <a:t> </a:t>
            </a:r>
            <a:r>
              <a:rPr lang="fr-CA" baseline="0" dirty="0" err="1" smtClean="0"/>
              <a:t>even</a:t>
            </a:r>
            <a:r>
              <a:rPr lang="fr-CA" baseline="0" dirty="0" smtClean="0"/>
              <a:t> more </a:t>
            </a:r>
            <a:r>
              <a:rPr lang="fr-CA" baseline="0" dirty="0" err="1" smtClean="0"/>
              <a:t>geometry</a:t>
            </a:r>
            <a:r>
              <a:rPr lang="fr-CA" baseline="0" dirty="0" smtClean="0"/>
              <a:t> to </a:t>
            </a:r>
            <a:r>
              <a:rPr lang="fr-CA" baseline="0" dirty="0" err="1" smtClean="0"/>
              <a:t>be</a:t>
            </a:r>
            <a:r>
              <a:rPr lang="fr-CA" baseline="0" dirty="0" smtClean="0"/>
              <a:t> </a:t>
            </a:r>
            <a:r>
              <a:rPr lang="fr-CA" baseline="0" dirty="0" err="1" smtClean="0"/>
              <a:t>processed</a:t>
            </a:r>
            <a:r>
              <a:rPr lang="fr-CA" baseline="0" dirty="0" smtClean="0"/>
              <a:t>.</a:t>
            </a:r>
          </a:p>
        </p:txBody>
      </p:sp>
      <p:sp>
        <p:nvSpPr>
          <p:cNvPr id="4" name="Slide Number Placeholder 3"/>
          <p:cNvSpPr>
            <a:spLocks noGrp="1"/>
          </p:cNvSpPr>
          <p:nvPr>
            <p:ph type="sldNum" sz="quarter" idx="10"/>
          </p:nvPr>
        </p:nvSpPr>
        <p:spPr/>
        <p:txBody>
          <a:bodyPr/>
          <a:lstStyle/>
          <a:p>
            <a:pPr>
              <a:defRPr/>
            </a:pPr>
            <a:fld id="{2AE30BBB-3A1E-4440-A4BE-776FC99A342D}" type="slidenum">
              <a:rPr lang="en-US" altLang="en-US" smtClean="0"/>
              <a:pPr>
                <a:defRPr/>
              </a:pPr>
              <a:t>7</a:t>
            </a:fld>
            <a:endParaRPr lang="en-US" altLang="en-US"/>
          </a:p>
        </p:txBody>
      </p:sp>
    </p:spTree>
    <p:extLst>
      <p:ext uri="{BB962C8B-B14F-4D97-AF65-F5344CB8AC3E}">
        <p14:creationId xmlns:p14="http://schemas.microsoft.com/office/powerpoint/2010/main" val="41238887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baseline="0" dirty="0" smtClean="0"/>
              <a:t>And more </a:t>
            </a:r>
            <a:r>
              <a:rPr lang="fr-CA" baseline="0" dirty="0" err="1" smtClean="0"/>
              <a:t>numerous</a:t>
            </a:r>
            <a:r>
              <a:rPr lang="fr-CA" baseline="0" dirty="0" smtClean="0"/>
              <a:t> and more </a:t>
            </a:r>
            <a:r>
              <a:rPr lang="fr-CA" baseline="0" dirty="0" err="1" smtClean="0"/>
              <a:t>detailed</a:t>
            </a:r>
            <a:r>
              <a:rPr lang="fr-CA" baseline="0" dirty="0" smtClean="0"/>
              <a:t> </a:t>
            </a:r>
            <a:r>
              <a:rPr lang="fr-CA" baseline="0" dirty="0" err="1" smtClean="0"/>
              <a:t>crowd</a:t>
            </a:r>
            <a:r>
              <a:rPr lang="fr-CA" baseline="0" dirty="0" smtClean="0"/>
              <a:t> </a:t>
            </a:r>
            <a:r>
              <a:rPr lang="fr-CA" baseline="0" dirty="0" err="1" smtClean="0"/>
              <a:t>characters</a:t>
            </a:r>
            <a:r>
              <a:rPr lang="fr-CA" baseline="0" dirty="0" smtClean="0"/>
              <a:t> </a:t>
            </a:r>
            <a:r>
              <a:rPr lang="fr-CA" baseline="0" dirty="0" err="1" smtClean="0"/>
              <a:t>added</a:t>
            </a:r>
            <a:r>
              <a:rPr lang="fr-CA" baseline="0" dirty="0" smtClean="0"/>
              <a:t> </a:t>
            </a:r>
            <a:r>
              <a:rPr lang="fr-CA" baseline="0" dirty="0" err="1" smtClean="0"/>
              <a:t>further</a:t>
            </a:r>
            <a:r>
              <a:rPr lang="fr-CA" baseline="0" dirty="0" smtClean="0"/>
              <a:t> pressure to the </a:t>
            </a:r>
            <a:r>
              <a:rPr lang="fr-CA" baseline="0" dirty="0" err="1" smtClean="0"/>
              <a:t>rendering</a:t>
            </a:r>
            <a:r>
              <a:rPr lang="fr-CA" baseline="0" dirty="0" smtClean="0"/>
              <a:t> pipeline.</a:t>
            </a:r>
          </a:p>
        </p:txBody>
      </p:sp>
      <p:sp>
        <p:nvSpPr>
          <p:cNvPr id="4" name="Slide Number Placeholder 3"/>
          <p:cNvSpPr>
            <a:spLocks noGrp="1"/>
          </p:cNvSpPr>
          <p:nvPr>
            <p:ph type="sldNum" sz="quarter" idx="10"/>
          </p:nvPr>
        </p:nvSpPr>
        <p:spPr/>
        <p:txBody>
          <a:bodyPr/>
          <a:lstStyle/>
          <a:p>
            <a:pPr>
              <a:defRPr/>
            </a:pPr>
            <a:fld id="{2AE30BBB-3A1E-4440-A4BE-776FC99A342D}" type="slidenum">
              <a:rPr lang="en-US" altLang="en-US" smtClean="0"/>
              <a:pPr>
                <a:defRPr/>
              </a:pPr>
              <a:t>8</a:t>
            </a:fld>
            <a:endParaRPr lang="en-US" altLang="en-US"/>
          </a:p>
        </p:txBody>
      </p:sp>
    </p:spTree>
    <p:extLst>
      <p:ext uri="{BB962C8B-B14F-4D97-AF65-F5344CB8AC3E}">
        <p14:creationId xmlns:p14="http://schemas.microsoft.com/office/powerpoint/2010/main" val="41288448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dirty="0" smtClean="0"/>
              <a:t>To </a:t>
            </a:r>
            <a:r>
              <a:rPr lang="fr-CA" dirty="0" err="1" smtClean="0"/>
              <a:t>be</a:t>
            </a:r>
            <a:r>
              <a:rPr lang="fr-CA" dirty="0" smtClean="0"/>
              <a:t> able to </a:t>
            </a:r>
            <a:r>
              <a:rPr lang="fr-CA" dirty="0" err="1" smtClean="0"/>
              <a:t>create</a:t>
            </a:r>
            <a:r>
              <a:rPr lang="fr-CA" dirty="0" smtClean="0"/>
              <a:t> </a:t>
            </a:r>
            <a:r>
              <a:rPr lang="fr-CA" dirty="0" err="1" smtClean="0"/>
              <a:t>such</a:t>
            </a:r>
            <a:r>
              <a:rPr lang="fr-CA" dirty="0" smtClean="0"/>
              <a:t> a large </a:t>
            </a:r>
            <a:r>
              <a:rPr lang="fr-CA" dirty="0" err="1" smtClean="0"/>
              <a:t>play</a:t>
            </a:r>
            <a:r>
              <a:rPr lang="fr-CA" dirty="0" smtClean="0"/>
              <a:t> area the first </a:t>
            </a:r>
            <a:r>
              <a:rPr lang="fr-CA" dirty="0" err="1" smtClean="0"/>
              <a:t>pass</a:t>
            </a:r>
            <a:r>
              <a:rPr lang="fr-CA" dirty="0" smtClean="0"/>
              <a:t> of city construction </a:t>
            </a:r>
            <a:r>
              <a:rPr lang="fr-CA" dirty="0" err="1" smtClean="0"/>
              <a:t>was</a:t>
            </a:r>
            <a:r>
              <a:rPr lang="fr-CA" dirty="0" smtClean="0"/>
              <a:t> </a:t>
            </a:r>
            <a:r>
              <a:rPr lang="fr-CA" dirty="0" err="1" smtClean="0"/>
              <a:t>also</a:t>
            </a:r>
            <a:r>
              <a:rPr lang="fr-CA" dirty="0" smtClean="0"/>
              <a:t> </a:t>
            </a:r>
            <a:r>
              <a:rPr lang="fr-CA" dirty="0" err="1" smtClean="0"/>
              <a:t>partially</a:t>
            </a:r>
            <a:r>
              <a:rPr lang="fr-CA" dirty="0" smtClean="0"/>
              <a:t> </a:t>
            </a:r>
            <a:r>
              <a:rPr lang="fr-CA" dirty="0" err="1" smtClean="0"/>
              <a:t>automated</a:t>
            </a:r>
            <a:r>
              <a:rPr lang="fr-CA" baseline="0" dirty="0" smtClean="0"/>
              <a:t> </a:t>
            </a:r>
            <a:r>
              <a:rPr lang="fr-CA" baseline="0" dirty="0" err="1" smtClean="0"/>
              <a:t>using</a:t>
            </a:r>
            <a:r>
              <a:rPr lang="fr-CA" baseline="0" dirty="0" smtClean="0"/>
              <a:t> </a:t>
            </a:r>
            <a:r>
              <a:rPr lang="fr-CA" baseline="0" dirty="0" err="1" smtClean="0"/>
              <a:t>hundreds</a:t>
            </a:r>
            <a:r>
              <a:rPr lang="fr-CA" baseline="0" dirty="0" smtClean="0"/>
              <a:t> of </a:t>
            </a:r>
            <a:r>
              <a:rPr lang="fr-CA" baseline="0" dirty="0" err="1" smtClean="0"/>
              <a:t>reusable</a:t>
            </a:r>
            <a:r>
              <a:rPr lang="fr-CA" baseline="0" dirty="0" smtClean="0"/>
              <a:t> building modules to </a:t>
            </a:r>
            <a:r>
              <a:rPr lang="fr-CA" baseline="0" dirty="0" err="1" smtClean="0"/>
              <a:t>create</a:t>
            </a:r>
            <a:r>
              <a:rPr lang="fr-CA" baseline="0" dirty="0" smtClean="0"/>
              <a:t> a </a:t>
            </a:r>
            <a:r>
              <a:rPr lang="fr-CA" baseline="0" dirty="0" err="1" smtClean="0"/>
              <a:t>wide</a:t>
            </a:r>
            <a:r>
              <a:rPr lang="fr-CA" baseline="0" dirty="0" smtClean="0"/>
              <a:t> </a:t>
            </a:r>
            <a:r>
              <a:rPr lang="fr-CA" baseline="0" dirty="0" err="1" smtClean="0"/>
              <a:t>variety</a:t>
            </a:r>
            <a:r>
              <a:rPr lang="fr-CA" baseline="0" dirty="0" smtClean="0"/>
              <a:t> of house blocks. </a:t>
            </a:r>
            <a:endParaRPr lang="fr-CA" dirty="0" smtClean="0"/>
          </a:p>
          <a:p>
            <a:r>
              <a:rPr lang="fr-CA" baseline="0" dirty="0" smtClean="0"/>
              <a:t>A </a:t>
            </a:r>
            <a:r>
              <a:rPr lang="fr-CA" baseline="0" dirty="0" err="1" smtClean="0"/>
              <a:t>naive</a:t>
            </a:r>
            <a:r>
              <a:rPr lang="fr-CA" baseline="0" dirty="0" smtClean="0"/>
              <a:t> one module – one </a:t>
            </a:r>
            <a:r>
              <a:rPr lang="fr-CA" baseline="0" dirty="0" err="1" smtClean="0"/>
              <a:t>drawcall</a:t>
            </a:r>
            <a:r>
              <a:rPr lang="fr-CA" baseline="0" dirty="0" smtClean="0"/>
              <a:t> </a:t>
            </a:r>
            <a:r>
              <a:rPr lang="fr-CA" baseline="0" dirty="0" err="1" smtClean="0"/>
              <a:t>approach</a:t>
            </a:r>
            <a:r>
              <a:rPr lang="fr-CA" baseline="0" dirty="0" smtClean="0"/>
              <a:t> </a:t>
            </a:r>
            <a:r>
              <a:rPr lang="fr-CA" baseline="0" dirty="0" err="1" smtClean="0"/>
              <a:t>would</a:t>
            </a:r>
            <a:r>
              <a:rPr lang="fr-CA" baseline="0" dirty="0" smtClean="0"/>
              <a:t> have </a:t>
            </a:r>
            <a:r>
              <a:rPr lang="fr-CA" baseline="0" dirty="0" err="1" smtClean="0"/>
              <a:t>led</a:t>
            </a:r>
            <a:r>
              <a:rPr lang="fr-CA" baseline="0" dirty="0" smtClean="0"/>
              <a:t> to &gt;50000 </a:t>
            </a:r>
            <a:r>
              <a:rPr lang="fr-CA" baseline="0" dirty="0" err="1" smtClean="0"/>
              <a:t>drawcalls</a:t>
            </a:r>
            <a:r>
              <a:rPr lang="fr-CA" baseline="0" dirty="0" smtClean="0"/>
              <a:t>. </a:t>
            </a:r>
            <a:r>
              <a:rPr lang="fr-CA" baseline="0" dirty="0" err="1" smtClean="0"/>
              <a:t>Even</a:t>
            </a:r>
            <a:r>
              <a:rPr lang="fr-CA" baseline="0" dirty="0" smtClean="0"/>
              <a:t> </a:t>
            </a:r>
            <a:r>
              <a:rPr lang="fr-CA" baseline="0" dirty="0" err="1" smtClean="0"/>
              <a:t>instancing</a:t>
            </a:r>
            <a:r>
              <a:rPr lang="fr-CA" baseline="0" dirty="0" smtClean="0"/>
              <a:t> per </a:t>
            </a:r>
            <a:r>
              <a:rPr lang="fr-CA" baseline="0" dirty="0" err="1" smtClean="0"/>
              <a:t>mesh</a:t>
            </a:r>
            <a:r>
              <a:rPr lang="fr-CA" baseline="0" dirty="0" smtClean="0"/>
              <a:t> </a:t>
            </a:r>
            <a:r>
              <a:rPr lang="fr-CA" baseline="0" dirty="0" err="1" smtClean="0"/>
              <a:t>would</a:t>
            </a:r>
            <a:r>
              <a:rPr lang="fr-CA" baseline="0" dirty="0" smtClean="0"/>
              <a:t> </a:t>
            </a:r>
            <a:r>
              <a:rPr lang="fr-CA" baseline="0" dirty="0" err="1" smtClean="0"/>
              <a:t>still</a:t>
            </a:r>
            <a:r>
              <a:rPr lang="fr-CA" baseline="0" dirty="0" smtClean="0"/>
              <a:t> have </a:t>
            </a:r>
            <a:r>
              <a:rPr lang="fr-CA" baseline="0" dirty="0" err="1" smtClean="0"/>
              <a:t>required</a:t>
            </a:r>
            <a:r>
              <a:rPr lang="fr-CA" baseline="0" dirty="0" smtClean="0"/>
              <a:t> more </a:t>
            </a:r>
            <a:r>
              <a:rPr lang="fr-CA" baseline="0" dirty="0" err="1" smtClean="0"/>
              <a:t>than</a:t>
            </a:r>
            <a:r>
              <a:rPr lang="fr-CA" baseline="0" dirty="0" smtClean="0"/>
              <a:t> 15000 </a:t>
            </a:r>
            <a:r>
              <a:rPr lang="fr-CA" baseline="0" dirty="0" err="1" smtClean="0"/>
              <a:t>drawcalls</a:t>
            </a:r>
            <a:r>
              <a:rPr lang="fr-CA" baseline="0" dirty="0" smtClean="0"/>
              <a:t>. </a:t>
            </a:r>
          </a:p>
          <a:p>
            <a:r>
              <a:rPr lang="fr-CA" baseline="0" dirty="0" smtClean="0"/>
              <a:t>On consoles the CPU </a:t>
            </a:r>
            <a:r>
              <a:rPr lang="fr-CA" baseline="0" dirty="0" err="1" smtClean="0"/>
              <a:t>was</a:t>
            </a:r>
            <a:r>
              <a:rPr lang="fr-CA" baseline="0" dirty="0" smtClean="0"/>
              <a:t> </a:t>
            </a:r>
            <a:r>
              <a:rPr lang="fr-CA" baseline="0" dirty="0" err="1" smtClean="0"/>
              <a:t>also</a:t>
            </a:r>
            <a:r>
              <a:rPr lang="fr-CA" baseline="0" dirty="0" smtClean="0"/>
              <a:t> </a:t>
            </a:r>
            <a:r>
              <a:rPr lang="fr-CA" baseline="0" dirty="0" err="1" smtClean="0"/>
              <a:t>showing</a:t>
            </a:r>
            <a:r>
              <a:rPr lang="fr-CA" baseline="0" dirty="0" smtClean="0"/>
              <a:t> to </a:t>
            </a:r>
            <a:r>
              <a:rPr lang="fr-CA" baseline="0" dirty="0" err="1" smtClean="0"/>
              <a:t>be</a:t>
            </a:r>
            <a:r>
              <a:rPr lang="fr-CA" baseline="0" dirty="0" smtClean="0"/>
              <a:t> the </a:t>
            </a:r>
            <a:r>
              <a:rPr lang="fr-CA" baseline="0" dirty="0" err="1" smtClean="0"/>
              <a:t>scarcest</a:t>
            </a:r>
            <a:r>
              <a:rPr lang="fr-CA" baseline="0" dirty="0" smtClean="0"/>
              <a:t> </a:t>
            </a:r>
            <a:r>
              <a:rPr lang="fr-CA" baseline="0" dirty="0" err="1" smtClean="0"/>
              <a:t>resource</a:t>
            </a:r>
            <a:r>
              <a:rPr lang="fr-CA" baseline="0" dirty="0" smtClean="0"/>
              <a:t>, </a:t>
            </a:r>
            <a:r>
              <a:rPr lang="fr-CA" baseline="0" dirty="0" err="1" smtClean="0"/>
              <a:t>so</a:t>
            </a:r>
            <a:r>
              <a:rPr lang="fr-CA" baseline="0" dirty="0" smtClean="0"/>
              <a:t> </a:t>
            </a:r>
            <a:r>
              <a:rPr lang="fr-CA" baseline="0" dirty="0" err="1" smtClean="0"/>
              <a:t>we</a:t>
            </a:r>
            <a:r>
              <a:rPr lang="fr-CA" baseline="0" dirty="0" smtClean="0"/>
              <a:t> </a:t>
            </a:r>
            <a:r>
              <a:rPr lang="fr-CA" baseline="0" dirty="0" err="1" smtClean="0"/>
              <a:t>had</a:t>
            </a:r>
            <a:r>
              <a:rPr lang="fr-CA" baseline="0" dirty="0" smtClean="0"/>
              <a:t> to </a:t>
            </a:r>
            <a:r>
              <a:rPr lang="fr-CA" baseline="0" dirty="0" err="1" smtClean="0"/>
              <a:t>reduce</a:t>
            </a:r>
            <a:r>
              <a:rPr lang="fr-CA" baseline="0" dirty="0" smtClean="0"/>
              <a:t> the CPU </a:t>
            </a:r>
            <a:r>
              <a:rPr lang="fr-CA" baseline="0" dirty="0" err="1" smtClean="0"/>
              <a:t>cost</a:t>
            </a:r>
            <a:r>
              <a:rPr lang="fr-CA" baseline="0" dirty="0" smtClean="0"/>
              <a:t> of </a:t>
            </a:r>
            <a:r>
              <a:rPr lang="fr-CA" baseline="0" dirty="0" err="1" smtClean="0"/>
              <a:t>rendering</a:t>
            </a:r>
            <a:r>
              <a:rPr lang="fr-CA" baseline="0" dirty="0" smtClean="0"/>
              <a:t> </a:t>
            </a:r>
            <a:r>
              <a:rPr lang="fr-CA" baseline="0" dirty="0" err="1" smtClean="0"/>
              <a:t>compared</a:t>
            </a:r>
            <a:r>
              <a:rPr lang="fr-CA" baseline="0" dirty="0" smtClean="0"/>
              <a:t> to </a:t>
            </a:r>
            <a:r>
              <a:rPr lang="fr-CA" baseline="0" dirty="0" err="1" smtClean="0"/>
              <a:t>previous</a:t>
            </a:r>
            <a:r>
              <a:rPr lang="fr-CA" baseline="0" dirty="0" smtClean="0"/>
              <a:t> Assassin’s Creed </a:t>
            </a:r>
            <a:r>
              <a:rPr lang="fr-CA" baseline="0" dirty="0" err="1" smtClean="0"/>
              <a:t>despite</a:t>
            </a:r>
            <a:r>
              <a:rPr lang="fr-CA" baseline="0" dirty="0" smtClean="0"/>
              <a:t> the </a:t>
            </a:r>
            <a:r>
              <a:rPr lang="fr-CA" baseline="0" dirty="0" err="1" smtClean="0"/>
              <a:t>much</a:t>
            </a:r>
            <a:r>
              <a:rPr lang="fr-CA" baseline="0" dirty="0" smtClean="0"/>
              <a:t> </a:t>
            </a:r>
            <a:r>
              <a:rPr lang="fr-CA" baseline="0" dirty="0" err="1" smtClean="0"/>
              <a:t>higher</a:t>
            </a:r>
            <a:r>
              <a:rPr lang="fr-CA" baseline="0" dirty="0" smtClean="0"/>
              <a:t> instance count by </a:t>
            </a:r>
            <a:r>
              <a:rPr lang="fr-CA" baseline="0" dirty="0" err="1" smtClean="0"/>
              <a:t>using</a:t>
            </a:r>
            <a:r>
              <a:rPr lang="fr-CA" baseline="0" dirty="0" smtClean="0"/>
              <a:t> more </a:t>
            </a:r>
            <a:r>
              <a:rPr lang="fr-CA" baseline="0" dirty="0" err="1" smtClean="0"/>
              <a:t>aggressive</a:t>
            </a:r>
            <a:r>
              <a:rPr lang="fr-CA" baseline="0" dirty="0" smtClean="0"/>
              <a:t> </a:t>
            </a:r>
            <a:r>
              <a:rPr lang="fr-CA" baseline="0" dirty="0" err="1" smtClean="0"/>
              <a:t>batching</a:t>
            </a:r>
            <a:r>
              <a:rPr lang="fr-CA" baseline="0" dirty="0" smtClean="0"/>
              <a:t>, </a:t>
            </a:r>
            <a:r>
              <a:rPr lang="fr-CA" baseline="0" dirty="0" err="1" smtClean="0"/>
              <a:t>while</a:t>
            </a:r>
            <a:r>
              <a:rPr lang="fr-CA" baseline="0" dirty="0" smtClean="0"/>
              <a:t> at the </a:t>
            </a:r>
            <a:r>
              <a:rPr lang="fr-CA" baseline="0" dirty="0" err="1" smtClean="0"/>
              <a:t>same</a:t>
            </a:r>
            <a:r>
              <a:rPr lang="fr-CA" baseline="0" dirty="0" smtClean="0"/>
              <a:t> time </a:t>
            </a:r>
            <a:r>
              <a:rPr lang="fr-CA" baseline="0" dirty="0" err="1" smtClean="0"/>
              <a:t>reducing</a:t>
            </a:r>
            <a:r>
              <a:rPr lang="fr-CA" baseline="0" dirty="0" smtClean="0"/>
              <a:t> the </a:t>
            </a:r>
            <a:r>
              <a:rPr lang="fr-CA" baseline="0" dirty="0" err="1" smtClean="0"/>
              <a:t>geometry</a:t>
            </a:r>
            <a:r>
              <a:rPr lang="fr-CA" baseline="0" dirty="0" smtClean="0"/>
              <a:t> pressure </a:t>
            </a:r>
            <a:r>
              <a:rPr lang="fr-CA" baseline="0" dirty="0" err="1" smtClean="0"/>
              <a:t>with</a:t>
            </a:r>
            <a:r>
              <a:rPr lang="fr-CA" baseline="0" dirty="0" smtClean="0"/>
              <a:t> more effective </a:t>
            </a:r>
            <a:r>
              <a:rPr lang="fr-CA" baseline="0" dirty="0" err="1" smtClean="0"/>
              <a:t>culling</a:t>
            </a:r>
            <a:r>
              <a:rPr lang="fr-CA" baseline="0" dirty="0" smtClean="0"/>
              <a:t>.</a:t>
            </a:r>
          </a:p>
          <a:p>
            <a:r>
              <a:rPr lang="fr-CA" baseline="0" dirty="0" err="1" smtClean="0"/>
              <a:t>Fortunately</a:t>
            </a:r>
            <a:r>
              <a:rPr lang="fr-CA" baseline="0" dirty="0" smtClean="0"/>
              <a:t> </a:t>
            </a:r>
            <a:r>
              <a:rPr lang="fr-CA" baseline="0" dirty="0" err="1" smtClean="0"/>
              <a:t>this</a:t>
            </a:r>
            <a:r>
              <a:rPr lang="fr-CA" baseline="0" dirty="0" smtClean="0"/>
              <a:t> </a:t>
            </a:r>
            <a:r>
              <a:rPr lang="fr-CA" baseline="0" dirty="0" err="1" smtClean="0"/>
              <a:t>is</a:t>
            </a:r>
            <a:r>
              <a:rPr lang="fr-CA" baseline="0" dirty="0" smtClean="0"/>
              <a:t> </a:t>
            </a:r>
            <a:r>
              <a:rPr lang="fr-CA" baseline="0" dirty="0" err="1" smtClean="0"/>
              <a:t>exactly</a:t>
            </a:r>
            <a:r>
              <a:rPr lang="fr-CA" baseline="0" dirty="0" smtClean="0"/>
              <a:t> </a:t>
            </a:r>
            <a:r>
              <a:rPr lang="fr-CA" baseline="0" dirty="0" err="1" smtClean="0"/>
              <a:t>what</a:t>
            </a:r>
            <a:r>
              <a:rPr lang="fr-CA" baseline="0" dirty="0" smtClean="0"/>
              <a:t> </a:t>
            </a:r>
            <a:r>
              <a:rPr lang="fr-CA" baseline="0" dirty="0" err="1" smtClean="0"/>
              <a:t>mesh</a:t>
            </a:r>
            <a:r>
              <a:rPr lang="fr-CA" baseline="0" dirty="0" smtClean="0"/>
              <a:t> cluster </a:t>
            </a:r>
            <a:r>
              <a:rPr lang="fr-CA" baseline="0" dirty="0" err="1" smtClean="0"/>
              <a:t>rendering</a:t>
            </a:r>
            <a:r>
              <a:rPr lang="fr-CA" baseline="0" dirty="0" smtClean="0"/>
              <a:t> </a:t>
            </a:r>
            <a:r>
              <a:rPr lang="fr-CA" baseline="0" dirty="0" err="1" smtClean="0"/>
              <a:t>makes</a:t>
            </a:r>
            <a:r>
              <a:rPr lang="fr-CA" baseline="0" dirty="0" smtClean="0"/>
              <a:t> possible.</a:t>
            </a:r>
          </a:p>
          <a:p>
            <a:endParaRPr lang="fr-CA" baseline="0" dirty="0" smtClean="0"/>
          </a:p>
        </p:txBody>
      </p:sp>
      <p:sp>
        <p:nvSpPr>
          <p:cNvPr id="4" name="Slide Number Placeholder 3"/>
          <p:cNvSpPr>
            <a:spLocks noGrp="1"/>
          </p:cNvSpPr>
          <p:nvPr>
            <p:ph type="sldNum" sz="quarter" idx="10"/>
          </p:nvPr>
        </p:nvSpPr>
        <p:spPr/>
        <p:txBody>
          <a:bodyPr/>
          <a:lstStyle/>
          <a:p>
            <a:pPr>
              <a:defRPr/>
            </a:pPr>
            <a:fld id="{2AE30BBB-3A1E-4440-A4BE-776FC99A342D}" type="slidenum">
              <a:rPr lang="en-US" altLang="en-US" smtClean="0"/>
              <a:pPr>
                <a:defRPr/>
              </a:pPr>
              <a:t>9</a:t>
            </a:fld>
            <a:endParaRPr lang="en-US" altLang="en-US"/>
          </a:p>
        </p:txBody>
      </p:sp>
    </p:spTree>
    <p:extLst>
      <p:ext uri="{BB962C8B-B14F-4D97-AF65-F5344CB8AC3E}">
        <p14:creationId xmlns:p14="http://schemas.microsoft.com/office/powerpoint/2010/main" val="38887125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fi-FI" dirty="0" smtClean="0"/>
              <a:t>Mesh cluster rendering allows much more aggressive batching while it increases</a:t>
            </a:r>
            <a:r>
              <a:rPr lang="fi-FI" baseline="0" dirty="0" smtClean="0"/>
              <a:t> culling granularity at the same time.</a:t>
            </a:r>
            <a:endParaRPr lang="fi-FI" dirty="0" smtClean="0"/>
          </a:p>
          <a:p>
            <a:r>
              <a:rPr lang="fi-FI" dirty="0" smtClean="0"/>
              <a:t>Because the GPU</a:t>
            </a:r>
            <a:r>
              <a:rPr lang="fi-FI" baseline="0" dirty="0" smtClean="0"/>
              <a:t> index fetch is not programmable, the only way to render different meshes efficiently with a single drawcall using instances, is to enforce a shared topology between all meshes. We chose the good old friend ”vertex strip” as this fixed topology and split all meshes into clusters of 64 vertex strips, so 62 triangles per cluster.</a:t>
            </a:r>
            <a:endParaRPr lang="fi-FI" dirty="0" smtClean="0"/>
          </a:p>
          <a:p>
            <a:r>
              <a:rPr lang="fi-FI" baseline="0" dirty="0" smtClean="0"/>
              <a:t>Other topologies for example 32 quads could have been used with a fixed index buffer. But whatever the choosen fixed topology, degenerate vertices must be inserted to make an arbitrary mesh fit the topology (for example 4 vertices between strips ) and pad the end of each mesh to a full cluster.</a:t>
            </a:r>
          </a:p>
          <a:p>
            <a:r>
              <a:rPr lang="fi-FI" dirty="0" smtClean="0"/>
              <a:t>Post edit we run a post</a:t>
            </a:r>
            <a:r>
              <a:rPr lang="fi-FI" baseline="0" dirty="0" smtClean="0"/>
              <a:t> process on a mesh that builds triangle strips from the mesh and then uses a greedy algorithm to build local clusters from these strips. </a:t>
            </a:r>
          </a:p>
          <a:p>
            <a:r>
              <a:rPr lang="fi-FI" baseline="0" dirty="0" smtClean="0"/>
              <a:t>As we want to fetch different vertices for each cluster we cannot rely on the fixed function vertex fetch but instead need to fetch all data manually using the vertex and instance id.</a:t>
            </a:r>
          </a:p>
          <a:p>
            <a:r>
              <a:rPr lang="fi-FI" baseline="0" dirty="0" smtClean="0"/>
              <a:t>This way we can render an arbitray number of meshes using one call to DrawInstancedIndirect. The arguments and a stream of cluster information is generated by a GPU compute job that performs culling per cluster.</a:t>
            </a:r>
            <a:endParaRPr lang="fi-FI" dirty="0" smtClean="0"/>
          </a:p>
          <a:p>
            <a:endParaRPr lang="fi-FI" dirty="0" smtClean="0"/>
          </a:p>
          <a:p>
            <a:r>
              <a:rPr lang="fi-FI" dirty="0" smtClean="0"/>
              <a:t>--------------------------------</a:t>
            </a:r>
          </a:p>
          <a:p>
            <a:r>
              <a:rPr lang="fi-FI" baseline="0" dirty="0" smtClean="0"/>
              <a:t>For stripped rendering every necessary strip cut adds 4 redundant vertices and 4 redundant triangles (relevant for memory, vertex shading cost and max triangle throughput)</a:t>
            </a:r>
          </a:p>
          <a:p>
            <a:endParaRPr lang="fi-FI" baseline="0" dirty="0" smtClean="0"/>
          </a:p>
          <a:p>
            <a:r>
              <a:rPr lang="fi-FI" dirty="0" smtClean="0"/>
              <a:t>We split our meshes to fixed size 64 vertex</a:t>
            </a:r>
            <a:br>
              <a:rPr lang="fi-FI" dirty="0" smtClean="0"/>
            </a:br>
            <a:r>
              <a:rPr lang="fi-FI" dirty="0" smtClean="0"/>
              <a:t>(= 62 triangle) instances.</a:t>
            </a:r>
          </a:p>
          <a:p>
            <a:pPr lvl="1"/>
            <a:r>
              <a:rPr lang="fi-FI" dirty="0" smtClean="0"/>
              <a:t>Use a greedy offline clustering algorithm.</a:t>
            </a:r>
          </a:p>
          <a:p>
            <a:pPr lvl="1"/>
            <a:r>
              <a:rPr lang="fi-FI" dirty="0" smtClean="0"/>
              <a:t>Fetching vertex and instance data is O(1).</a:t>
            </a:r>
          </a:p>
          <a:p>
            <a:r>
              <a:rPr lang="fi-FI" dirty="0" smtClean="0"/>
              <a:t>Bonus: DirectX 11 DrawInstancedIndirect</a:t>
            </a:r>
            <a:r>
              <a:rPr lang="fi-FI" baseline="0" dirty="0" smtClean="0"/>
              <a:t> </a:t>
            </a:r>
            <a:r>
              <a:rPr lang="fi-FI" dirty="0" smtClean="0"/>
              <a:t>adds a free strip cut after each instance </a:t>
            </a:r>
            <a:r>
              <a:rPr lang="fi-FI" dirty="0" smtClean="0">
                <a:sym typeface="Wingdings" panose="05000000000000000000" pitchFamily="2" charset="2"/>
              </a:rPr>
              <a:t></a:t>
            </a:r>
            <a:endParaRPr lang="fi-FI" dirty="0" smtClean="0"/>
          </a:p>
          <a:p>
            <a:r>
              <a:rPr lang="fi-FI" dirty="0" smtClean="0"/>
              <a:t>Programmable vertex fetch is not available on PC.</a:t>
            </a:r>
          </a:p>
          <a:p>
            <a:r>
              <a:rPr lang="fi-FI" dirty="0" smtClean="0"/>
              <a:t>We read vertices using a Shader</a:t>
            </a:r>
            <a:r>
              <a:rPr lang="fi-FI" baseline="0" dirty="0" smtClean="0"/>
              <a:t> Resource View (</a:t>
            </a:r>
            <a:r>
              <a:rPr lang="fi-FI" dirty="0" smtClean="0"/>
              <a:t>SRV). Vertex data is stored in SoA layout. This improves GPU latency hiding. Outperforms hardware vertex buffers on GCN.</a:t>
            </a:r>
          </a:p>
          <a:p>
            <a:endParaRPr lang="fi-FI" dirty="0" smtClean="0"/>
          </a:p>
        </p:txBody>
      </p:sp>
      <p:sp>
        <p:nvSpPr>
          <p:cNvPr id="4" name="Slide Number Placeholder 3"/>
          <p:cNvSpPr>
            <a:spLocks noGrp="1"/>
          </p:cNvSpPr>
          <p:nvPr>
            <p:ph type="sldNum" sz="quarter" idx="10"/>
          </p:nvPr>
        </p:nvSpPr>
        <p:spPr/>
        <p:txBody>
          <a:bodyPr/>
          <a:lstStyle/>
          <a:p>
            <a:pPr>
              <a:defRPr/>
            </a:pPr>
            <a:fld id="{2AE30BBB-3A1E-4440-A4BE-776FC99A342D}" type="slidenum">
              <a:rPr lang="en-US" altLang="en-US" smtClean="0"/>
              <a:pPr>
                <a:defRPr/>
              </a:pPr>
              <a:t>10</a:t>
            </a:fld>
            <a:endParaRPr lang="en-US" altLang="en-US"/>
          </a:p>
        </p:txBody>
      </p:sp>
    </p:spTree>
    <p:extLst>
      <p:ext uri="{BB962C8B-B14F-4D97-AF65-F5344CB8AC3E}">
        <p14:creationId xmlns:p14="http://schemas.microsoft.com/office/powerpoint/2010/main" val="384934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6428D5D0-9DF5-4E77-A856-7764E6D003E4}" type="datetime1">
              <a:rPr lang="en-US" altLang="en-US"/>
              <a:pPr>
                <a:defRPr/>
              </a:pPr>
              <a:t>8/12/2015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DE7B5BF-AB53-4627-8084-06910D82D643}" type="slidenum">
              <a:rPr lang="en-US" altLang="en-US"/>
              <a:pPr>
                <a:defRPr/>
              </a:pPr>
              <a:t>‹#›</a:t>
            </a:fld>
            <a:endParaRPr lang="en-US" altLang="en-US"/>
          </a:p>
        </p:txBody>
      </p:sp>
    </p:spTree>
    <p:extLst>
      <p:ext uri="{BB962C8B-B14F-4D97-AF65-F5344CB8AC3E}">
        <p14:creationId xmlns:p14="http://schemas.microsoft.com/office/powerpoint/2010/main" val="32846049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54F041C-E4AC-4D6C-9B2A-DF6127E604BB}" type="datetime1">
              <a:rPr lang="en-US" altLang="en-US"/>
              <a:pPr>
                <a:defRPr/>
              </a:pPr>
              <a:t>8/12/2015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7A6E182-5260-4B3B-9769-8613E76FFFD9}" type="slidenum">
              <a:rPr lang="en-US" altLang="en-US"/>
              <a:pPr>
                <a:defRPr/>
              </a:pPr>
              <a:t>‹#›</a:t>
            </a:fld>
            <a:endParaRPr lang="en-US" altLang="en-US"/>
          </a:p>
        </p:txBody>
      </p:sp>
    </p:spTree>
    <p:extLst>
      <p:ext uri="{BB962C8B-B14F-4D97-AF65-F5344CB8AC3E}">
        <p14:creationId xmlns:p14="http://schemas.microsoft.com/office/powerpoint/2010/main" val="3915908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28828AB-6E8D-4C63-9308-0563B0410896}" type="datetime1">
              <a:rPr lang="en-US" altLang="en-US"/>
              <a:pPr>
                <a:defRPr/>
              </a:pPr>
              <a:t>8/12/2015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AFD0E56-13E6-481D-89DE-4B381E7069C2}" type="slidenum">
              <a:rPr lang="en-US" altLang="en-US"/>
              <a:pPr>
                <a:defRPr/>
              </a:pPr>
              <a:t>‹#›</a:t>
            </a:fld>
            <a:endParaRPr lang="en-US" altLang="en-US"/>
          </a:p>
        </p:txBody>
      </p:sp>
    </p:spTree>
    <p:extLst>
      <p:ext uri="{BB962C8B-B14F-4D97-AF65-F5344CB8AC3E}">
        <p14:creationId xmlns:p14="http://schemas.microsoft.com/office/powerpoint/2010/main" val="24271640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9065238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3"/>
            <a:ext cx="2133600" cy="274637"/>
          </a:xfrm>
          <a:prstGeom prst="rect">
            <a:avLst/>
          </a:prstGeom>
        </p:spPr>
        <p:txBody>
          <a:bodyPr/>
          <a:lstStyle>
            <a:lvl1pPr>
              <a:defRPr/>
            </a:lvl1pPr>
          </a:lstStyle>
          <a:p>
            <a:pPr>
              <a:defRPr/>
            </a:pPr>
            <a:fld id="{6C5CCA3A-95CA-41AD-87B8-9D4AE3B1A749}" type="datetime1">
              <a:rPr lang="en-US" altLang="en-US"/>
              <a:pPr>
                <a:defRPr/>
              </a:pPr>
              <a:t>8/12/2015</a:t>
            </a:fld>
            <a:endParaRPr lang="en-US" altLang="en-US"/>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4767263"/>
            <a:ext cx="2133600" cy="274637"/>
          </a:xfrm>
          <a:prstGeom prst="rect">
            <a:avLst/>
          </a:prstGeom>
        </p:spPr>
        <p:txBody>
          <a:bodyPr/>
          <a:lstStyle>
            <a:lvl1pPr>
              <a:defRPr/>
            </a:lvl1pPr>
          </a:lstStyle>
          <a:p>
            <a:pPr>
              <a:defRPr/>
            </a:pPr>
            <a:fld id="{5CE91303-716E-4667-BDE2-1A42199070D4}" type="slidenum">
              <a:rPr lang="en-US" altLang="en-US"/>
              <a:pPr>
                <a:defRPr/>
              </a:pPr>
              <a:t>‹#›</a:t>
            </a:fld>
            <a:endParaRPr lang="en-US" altLang="en-US"/>
          </a:p>
        </p:txBody>
      </p:sp>
    </p:spTree>
    <p:extLst>
      <p:ext uri="{BB962C8B-B14F-4D97-AF65-F5344CB8AC3E}">
        <p14:creationId xmlns:p14="http://schemas.microsoft.com/office/powerpoint/2010/main" val="11642328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4767263"/>
            <a:ext cx="2133600" cy="274637"/>
          </a:xfrm>
          <a:prstGeom prst="rect">
            <a:avLst/>
          </a:prstGeom>
        </p:spPr>
        <p:txBody>
          <a:bodyPr/>
          <a:lstStyle>
            <a:lvl1pPr>
              <a:defRPr/>
            </a:lvl1pPr>
          </a:lstStyle>
          <a:p>
            <a:pPr>
              <a:defRPr/>
            </a:pPr>
            <a:fld id="{D19DB3E2-1AD1-4B45-BA27-7AF84189D5EA}" type="datetime1">
              <a:rPr lang="en-US" altLang="en-US"/>
              <a:pPr>
                <a:defRPr/>
              </a:pPr>
              <a:t>8/12/2015</a:t>
            </a:fld>
            <a:endParaRPr lang="en-US" altLang="en-US"/>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4767263"/>
            <a:ext cx="2133600" cy="274637"/>
          </a:xfrm>
          <a:prstGeom prst="rect">
            <a:avLst/>
          </a:prstGeom>
        </p:spPr>
        <p:txBody>
          <a:bodyPr/>
          <a:lstStyle>
            <a:lvl1pPr>
              <a:defRPr/>
            </a:lvl1pPr>
          </a:lstStyle>
          <a:p>
            <a:pPr>
              <a:defRPr/>
            </a:pPr>
            <a:fld id="{ED1E79E6-955E-400C-9E0B-70B6C4D94242}" type="slidenum">
              <a:rPr lang="en-US" altLang="en-US"/>
              <a:pPr>
                <a:defRPr/>
              </a:pPr>
              <a:t>‹#›</a:t>
            </a:fld>
            <a:endParaRPr lang="en-US" altLang="en-US"/>
          </a:p>
        </p:txBody>
      </p:sp>
    </p:spTree>
    <p:extLst>
      <p:ext uri="{BB962C8B-B14F-4D97-AF65-F5344CB8AC3E}">
        <p14:creationId xmlns:p14="http://schemas.microsoft.com/office/powerpoint/2010/main" val="19129709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104244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a:xfrm>
            <a:off x="457200" y="4767263"/>
            <a:ext cx="2133600" cy="274637"/>
          </a:xfrm>
          <a:prstGeom prst="rect">
            <a:avLst/>
          </a:prstGeom>
        </p:spPr>
        <p:txBody>
          <a:bodyPr/>
          <a:lstStyle>
            <a:lvl1pPr>
              <a:defRPr/>
            </a:lvl1pPr>
          </a:lstStyle>
          <a:p>
            <a:pPr>
              <a:defRPr/>
            </a:pPr>
            <a:fld id="{C9AA9644-EB84-48D5-A2F6-0A976C77FC2A}" type="datetime1">
              <a:rPr lang="en-US" altLang="en-US"/>
              <a:pPr>
                <a:defRPr/>
              </a:pPr>
              <a:t>8/12/2015</a:t>
            </a:fld>
            <a:endParaRPr lang="en-US" altLang="en-US"/>
          </a:p>
        </p:txBody>
      </p:sp>
      <p:sp>
        <p:nvSpPr>
          <p:cNvPr id="8" name="Footer Placeholder 4"/>
          <p:cNvSpPr>
            <a:spLocks noGrp="1"/>
          </p:cNvSpPr>
          <p:nvPr>
            <p:ph type="ftr" sz="quarter" idx="11"/>
          </p:nvPr>
        </p:nvSpPr>
        <p:spPr>
          <a:xfrm>
            <a:off x="3124200" y="4767263"/>
            <a:ext cx="2895600" cy="274637"/>
          </a:xfrm>
          <a:prstGeom prst="rect">
            <a:avLst/>
          </a:prstGeom>
        </p:spPr>
        <p:txBody>
          <a:bodyPr/>
          <a:lstStyle>
            <a:lvl1pPr>
              <a:defRPr/>
            </a:lvl1pPr>
          </a:lstStyle>
          <a:p>
            <a:pPr>
              <a:defRPr/>
            </a:pPr>
            <a:endParaRPr lang="en-US"/>
          </a:p>
        </p:txBody>
      </p:sp>
      <p:sp>
        <p:nvSpPr>
          <p:cNvPr id="9" name="Slide Number Placeholder 5"/>
          <p:cNvSpPr>
            <a:spLocks noGrp="1"/>
          </p:cNvSpPr>
          <p:nvPr>
            <p:ph type="sldNum" sz="quarter" idx="12"/>
          </p:nvPr>
        </p:nvSpPr>
        <p:spPr>
          <a:xfrm>
            <a:off x="6553200" y="4767263"/>
            <a:ext cx="2133600" cy="274637"/>
          </a:xfrm>
          <a:prstGeom prst="rect">
            <a:avLst/>
          </a:prstGeom>
        </p:spPr>
        <p:txBody>
          <a:bodyPr/>
          <a:lstStyle>
            <a:lvl1pPr>
              <a:defRPr/>
            </a:lvl1pPr>
          </a:lstStyle>
          <a:p>
            <a:pPr>
              <a:defRPr/>
            </a:pPr>
            <a:fld id="{E6867782-06B6-4A0F-B3A4-F5B6BA54BCA6}" type="slidenum">
              <a:rPr lang="en-US" altLang="en-US"/>
              <a:pPr>
                <a:defRPr/>
              </a:pPr>
              <a:t>‹#›</a:t>
            </a:fld>
            <a:endParaRPr lang="en-US" altLang="en-US"/>
          </a:p>
        </p:txBody>
      </p:sp>
    </p:spTree>
    <p:extLst>
      <p:ext uri="{BB962C8B-B14F-4D97-AF65-F5344CB8AC3E}">
        <p14:creationId xmlns:p14="http://schemas.microsoft.com/office/powerpoint/2010/main" val="32867917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a:xfrm>
            <a:off x="457200" y="4767263"/>
            <a:ext cx="2133600" cy="274637"/>
          </a:xfrm>
          <a:prstGeom prst="rect">
            <a:avLst/>
          </a:prstGeom>
        </p:spPr>
        <p:txBody>
          <a:bodyPr/>
          <a:lstStyle>
            <a:lvl1pPr>
              <a:defRPr/>
            </a:lvl1pPr>
          </a:lstStyle>
          <a:p>
            <a:pPr>
              <a:defRPr/>
            </a:pPr>
            <a:fld id="{E870E21C-C0F2-4E3F-93E5-91490EBB7460}" type="datetime1">
              <a:rPr lang="en-US" altLang="en-US"/>
              <a:pPr>
                <a:defRPr/>
              </a:pPr>
              <a:t>8/12/2015</a:t>
            </a:fld>
            <a:endParaRPr lang="en-US" altLang="en-US"/>
          </a:p>
        </p:txBody>
      </p:sp>
      <p:sp>
        <p:nvSpPr>
          <p:cNvPr id="5" name="Slide Number Placeholder 5"/>
          <p:cNvSpPr>
            <a:spLocks noGrp="1"/>
          </p:cNvSpPr>
          <p:nvPr>
            <p:ph type="sldNum" sz="quarter" idx="12"/>
          </p:nvPr>
        </p:nvSpPr>
        <p:spPr>
          <a:xfrm>
            <a:off x="6553200" y="4767263"/>
            <a:ext cx="2133600" cy="274637"/>
          </a:xfrm>
          <a:prstGeom prst="rect">
            <a:avLst/>
          </a:prstGeom>
        </p:spPr>
        <p:txBody>
          <a:bodyPr/>
          <a:lstStyle>
            <a:lvl1pPr>
              <a:defRPr/>
            </a:lvl1pPr>
          </a:lstStyle>
          <a:p>
            <a:pPr>
              <a:defRPr/>
            </a:pPr>
            <a:fld id="{D7894CEF-736F-4C8C-BB34-F6E167AE814B}" type="slidenum">
              <a:rPr lang="en-US" altLang="en-US"/>
              <a:pPr>
                <a:defRPr/>
              </a:pPr>
              <a:t>‹#›</a:t>
            </a:fld>
            <a:endParaRPr lang="en-US" altLang="en-US"/>
          </a:p>
        </p:txBody>
      </p:sp>
    </p:spTree>
    <p:extLst>
      <p:ext uri="{BB962C8B-B14F-4D97-AF65-F5344CB8AC3E}">
        <p14:creationId xmlns:p14="http://schemas.microsoft.com/office/powerpoint/2010/main" val="21012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4767263"/>
            <a:ext cx="2133600" cy="274637"/>
          </a:xfrm>
          <a:prstGeom prst="rect">
            <a:avLst/>
          </a:prstGeom>
        </p:spPr>
        <p:txBody>
          <a:bodyPr/>
          <a:lstStyle>
            <a:lvl1pPr>
              <a:defRPr/>
            </a:lvl1pPr>
          </a:lstStyle>
          <a:p>
            <a:pPr>
              <a:defRPr/>
            </a:pPr>
            <a:fld id="{AEA695C5-5460-4415-ACE5-813E6676B793}" type="datetime1">
              <a:rPr lang="en-US" altLang="en-US"/>
              <a:pPr>
                <a:defRPr/>
              </a:pPr>
              <a:t>8/12/2015</a:t>
            </a:fld>
            <a:endParaRPr lang="en-US" altLang="en-US"/>
          </a:p>
        </p:txBody>
      </p:sp>
      <p:sp>
        <p:nvSpPr>
          <p:cNvPr id="3" name="Footer Placeholder 4"/>
          <p:cNvSpPr>
            <a:spLocks noGrp="1"/>
          </p:cNvSpPr>
          <p:nvPr>
            <p:ph type="ftr" sz="quarter" idx="11"/>
          </p:nvPr>
        </p:nvSpPr>
        <p:spPr>
          <a:xfrm>
            <a:off x="3124200" y="4767263"/>
            <a:ext cx="2895600" cy="274637"/>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a:xfrm>
            <a:off x="6553200" y="4767263"/>
            <a:ext cx="2133600" cy="274637"/>
          </a:xfrm>
          <a:prstGeom prst="rect">
            <a:avLst/>
          </a:prstGeom>
        </p:spPr>
        <p:txBody>
          <a:bodyPr/>
          <a:lstStyle>
            <a:lvl1pPr>
              <a:defRPr/>
            </a:lvl1pPr>
          </a:lstStyle>
          <a:p>
            <a:pPr>
              <a:defRPr/>
            </a:pPr>
            <a:fld id="{F520E40A-4B6D-4B46-B459-D1AE52A97649}" type="slidenum">
              <a:rPr lang="en-US" altLang="en-US"/>
              <a:pPr>
                <a:defRPr/>
              </a:pPr>
              <a:t>‹#›</a:t>
            </a:fld>
            <a:endParaRPr lang="en-US" altLang="en-US"/>
          </a:p>
        </p:txBody>
      </p:sp>
    </p:spTree>
    <p:extLst>
      <p:ext uri="{BB962C8B-B14F-4D97-AF65-F5344CB8AC3E}">
        <p14:creationId xmlns:p14="http://schemas.microsoft.com/office/powerpoint/2010/main" val="6841608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xfrm>
            <a:off x="457200" y="4767263"/>
            <a:ext cx="2133600" cy="274637"/>
          </a:xfrm>
          <a:prstGeom prst="rect">
            <a:avLst/>
          </a:prstGeom>
        </p:spPr>
        <p:txBody>
          <a:bodyPr/>
          <a:lstStyle>
            <a:lvl1pPr>
              <a:defRPr/>
            </a:lvl1pPr>
          </a:lstStyle>
          <a:p>
            <a:pPr>
              <a:defRPr/>
            </a:pPr>
            <a:fld id="{9E4FD9F6-23EA-4279-A4F4-B58CD1885D0B}" type="datetime1">
              <a:rPr lang="en-US" altLang="en-US"/>
              <a:pPr>
                <a:defRPr/>
              </a:pPr>
              <a:t>8/12/2015</a:t>
            </a:fld>
            <a:endParaRPr lang="en-US" altLang="en-US"/>
          </a:p>
        </p:txBody>
      </p:sp>
      <p:sp>
        <p:nvSpPr>
          <p:cNvPr id="6" name="Footer Placeholder 4"/>
          <p:cNvSpPr>
            <a:spLocks noGrp="1"/>
          </p:cNvSpPr>
          <p:nvPr>
            <p:ph type="ftr" sz="quarter" idx="11"/>
          </p:nvPr>
        </p:nvSpPr>
        <p:spPr>
          <a:xfrm>
            <a:off x="3124200" y="4767263"/>
            <a:ext cx="2895600" cy="274637"/>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6553200" y="4767263"/>
            <a:ext cx="2133600" cy="274637"/>
          </a:xfrm>
          <a:prstGeom prst="rect">
            <a:avLst/>
          </a:prstGeom>
        </p:spPr>
        <p:txBody>
          <a:bodyPr/>
          <a:lstStyle>
            <a:lvl1pPr>
              <a:defRPr/>
            </a:lvl1pPr>
          </a:lstStyle>
          <a:p>
            <a:pPr>
              <a:defRPr/>
            </a:pPr>
            <a:fld id="{AC622572-7DA0-45C7-8244-EFBEF36F65C2}" type="slidenum">
              <a:rPr lang="en-US" altLang="en-US"/>
              <a:pPr>
                <a:defRPr/>
              </a:pPr>
              <a:t>‹#›</a:t>
            </a:fld>
            <a:endParaRPr lang="en-US" altLang="en-US"/>
          </a:p>
        </p:txBody>
      </p:sp>
    </p:spTree>
    <p:extLst>
      <p:ext uri="{BB962C8B-B14F-4D97-AF65-F5344CB8AC3E}">
        <p14:creationId xmlns:p14="http://schemas.microsoft.com/office/powerpoint/2010/main" val="1753233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C5CCA3A-95CA-41AD-87B8-9D4AE3B1A749}" type="datetime1">
              <a:rPr lang="en-US" altLang="en-US"/>
              <a:pPr>
                <a:defRPr/>
              </a:pPr>
              <a:t>8/12/2015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CE91303-716E-4667-BDE2-1A42199070D4}" type="slidenum">
              <a:rPr lang="en-US" altLang="en-US"/>
              <a:pPr>
                <a:defRPr/>
              </a:pPr>
              <a:t>‹#›</a:t>
            </a:fld>
            <a:endParaRPr lang="en-US" altLang="en-US"/>
          </a:p>
        </p:txBody>
      </p:sp>
    </p:spTree>
    <p:extLst>
      <p:ext uri="{BB962C8B-B14F-4D97-AF65-F5344CB8AC3E}">
        <p14:creationId xmlns:p14="http://schemas.microsoft.com/office/powerpoint/2010/main" val="1340092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xfrm>
            <a:off x="457200" y="4767263"/>
            <a:ext cx="2133600" cy="274637"/>
          </a:xfrm>
          <a:prstGeom prst="rect">
            <a:avLst/>
          </a:prstGeom>
        </p:spPr>
        <p:txBody>
          <a:bodyPr/>
          <a:lstStyle>
            <a:lvl1pPr>
              <a:defRPr/>
            </a:lvl1pPr>
          </a:lstStyle>
          <a:p>
            <a:pPr>
              <a:defRPr/>
            </a:pPr>
            <a:fld id="{F15B9DF4-93A3-4E29-BE10-C063427582F3}" type="datetime1">
              <a:rPr lang="en-US" altLang="en-US"/>
              <a:pPr>
                <a:defRPr/>
              </a:pPr>
              <a:t>8/12/2015</a:t>
            </a:fld>
            <a:endParaRPr lang="en-US" altLang="en-US"/>
          </a:p>
        </p:txBody>
      </p:sp>
      <p:sp>
        <p:nvSpPr>
          <p:cNvPr id="6" name="Footer Placeholder 4"/>
          <p:cNvSpPr>
            <a:spLocks noGrp="1"/>
          </p:cNvSpPr>
          <p:nvPr>
            <p:ph type="ftr" sz="quarter" idx="11"/>
          </p:nvPr>
        </p:nvSpPr>
        <p:spPr>
          <a:xfrm>
            <a:off x="3124200" y="4767263"/>
            <a:ext cx="2895600" cy="274637"/>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6553200" y="4767263"/>
            <a:ext cx="2133600" cy="274637"/>
          </a:xfrm>
          <a:prstGeom prst="rect">
            <a:avLst/>
          </a:prstGeom>
        </p:spPr>
        <p:txBody>
          <a:bodyPr/>
          <a:lstStyle>
            <a:lvl1pPr>
              <a:defRPr/>
            </a:lvl1pPr>
          </a:lstStyle>
          <a:p>
            <a:pPr>
              <a:defRPr/>
            </a:pPr>
            <a:fld id="{8B886642-75D0-47FA-B75B-399119F06F4B}" type="slidenum">
              <a:rPr lang="en-US" altLang="en-US"/>
              <a:pPr>
                <a:defRPr/>
              </a:pPr>
              <a:t>‹#›</a:t>
            </a:fld>
            <a:endParaRPr lang="en-US" altLang="en-US"/>
          </a:p>
        </p:txBody>
      </p:sp>
    </p:spTree>
    <p:extLst>
      <p:ext uri="{BB962C8B-B14F-4D97-AF65-F5344CB8AC3E}">
        <p14:creationId xmlns:p14="http://schemas.microsoft.com/office/powerpoint/2010/main" val="23093123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3"/>
            <a:ext cx="2133600" cy="274637"/>
          </a:xfrm>
          <a:prstGeom prst="rect">
            <a:avLst/>
          </a:prstGeom>
        </p:spPr>
        <p:txBody>
          <a:bodyPr/>
          <a:lstStyle>
            <a:lvl1pPr>
              <a:defRPr/>
            </a:lvl1pPr>
          </a:lstStyle>
          <a:p>
            <a:pPr>
              <a:defRPr/>
            </a:pPr>
            <a:fld id="{554F041C-E4AC-4D6C-9B2A-DF6127E604BB}" type="datetime1">
              <a:rPr lang="en-US" altLang="en-US"/>
              <a:pPr>
                <a:defRPr/>
              </a:pPr>
              <a:t>8/12/2015</a:t>
            </a:fld>
            <a:endParaRPr lang="en-US" altLang="en-US"/>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4767263"/>
            <a:ext cx="2133600" cy="274637"/>
          </a:xfrm>
          <a:prstGeom prst="rect">
            <a:avLst/>
          </a:prstGeom>
        </p:spPr>
        <p:txBody>
          <a:bodyPr/>
          <a:lstStyle>
            <a:lvl1pPr>
              <a:defRPr/>
            </a:lvl1pPr>
          </a:lstStyle>
          <a:p>
            <a:pPr>
              <a:defRPr/>
            </a:pPr>
            <a:fld id="{17A6E182-5260-4B3B-9769-8613E76FFFD9}" type="slidenum">
              <a:rPr lang="en-US" altLang="en-US"/>
              <a:pPr>
                <a:defRPr/>
              </a:pPr>
              <a:t>‹#›</a:t>
            </a:fld>
            <a:endParaRPr lang="en-US" altLang="en-US"/>
          </a:p>
        </p:txBody>
      </p:sp>
    </p:spTree>
    <p:extLst>
      <p:ext uri="{BB962C8B-B14F-4D97-AF65-F5344CB8AC3E}">
        <p14:creationId xmlns:p14="http://schemas.microsoft.com/office/powerpoint/2010/main" val="38526152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3"/>
            <a:ext cx="2133600" cy="274637"/>
          </a:xfrm>
          <a:prstGeom prst="rect">
            <a:avLst/>
          </a:prstGeom>
        </p:spPr>
        <p:txBody>
          <a:bodyPr/>
          <a:lstStyle>
            <a:lvl1pPr>
              <a:defRPr/>
            </a:lvl1pPr>
          </a:lstStyle>
          <a:p>
            <a:pPr>
              <a:defRPr/>
            </a:pPr>
            <a:fld id="{828828AB-6E8D-4C63-9308-0563B0410896}" type="datetime1">
              <a:rPr lang="en-US" altLang="en-US"/>
              <a:pPr>
                <a:defRPr/>
              </a:pPr>
              <a:t>8/12/2015</a:t>
            </a:fld>
            <a:endParaRPr lang="en-US" altLang="en-US"/>
          </a:p>
        </p:txBody>
      </p:sp>
      <p:sp>
        <p:nvSpPr>
          <p:cNvPr id="5" name="Footer Placeholder 4"/>
          <p:cNvSpPr>
            <a:spLocks noGrp="1"/>
          </p:cNvSpPr>
          <p:nvPr>
            <p:ph type="ftr" sz="quarter" idx="11"/>
          </p:nvPr>
        </p:nvSpPr>
        <p:spPr>
          <a:xfrm>
            <a:off x="3124200" y="4767263"/>
            <a:ext cx="2895600" cy="274637"/>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4767263"/>
            <a:ext cx="2133600" cy="274637"/>
          </a:xfrm>
          <a:prstGeom prst="rect">
            <a:avLst/>
          </a:prstGeom>
        </p:spPr>
        <p:txBody>
          <a:bodyPr/>
          <a:lstStyle>
            <a:lvl1pPr>
              <a:defRPr/>
            </a:lvl1pPr>
          </a:lstStyle>
          <a:p>
            <a:pPr>
              <a:defRPr/>
            </a:pPr>
            <a:fld id="{1AFD0E56-13E6-481D-89DE-4B381E7069C2}" type="slidenum">
              <a:rPr lang="en-US" altLang="en-US"/>
              <a:pPr>
                <a:defRPr/>
              </a:pPr>
              <a:t>‹#›</a:t>
            </a:fld>
            <a:endParaRPr lang="en-US" altLang="en-US"/>
          </a:p>
        </p:txBody>
      </p:sp>
    </p:spTree>
    <p:extLst>
      <p:ext uri="{BB962C8B-B14F-4D97-AF65-F5344CB8AC3E}">
        <p14:creationId xmlns:p14="http://schemas.microsoft.com/office/powerpoint/2010/main" val="34904305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41490021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lvl1pPr>
              <a:defRPr/>
            </a:lvl1pPr>
          </a:lstStyle>
          <a:p>
            <a:pPr>
              <a:defRPr/>
            </a:pPr>
            <a:r>
              <a:rPr lang="fr-FR" dirty="0" smtClean="0"/>
              <a:t>SIGGRAPH 2015: </a:t>
            </a:r>
            <a:r>
              <a:rPr lang="fr-FR" dirty="0" err="1" smtClean="0"/>
              <a:t>Advances</a:t>
            </a:r>
            <a:r>
              <a:rPr lang="fr-FR" dirty="0" smtClean="0"/>
              <a:t> in Real-Time </a:t>
            </a:r>
            <a:r>
              <a:rPr lang="fr-FR" dirty="0" err="1" smtClean="0"/>
              <a:t>Rendering</a:t>
            </a:r>
            <a:r>
              <a:rPr lang="fr-FR" dirty="0" smtClean="0"/>
              <a:t> course</a:t>
            </a:r>
            <a:endParaRPr lang="en-US" altLang="fi-FI" dirty="0" smtClean="0">
              <a:ea typeface="ＭＳ Ｐゴシック" pitchFamily="8" charset="-128"/>
            </a:endParaRPr>
          </a:p>
          <a:p>
            <a:pPr>
              <a:defRPr/>
            </a:pPr>
            <a:endParaRPr lang="en-US" dirty="0"/>
          </a:p>
        </p:txBody>
      </p:sp>
    </p:spTree>
    <p:extLst>
      <p:ext uri="{BB962C8B-B14F-4D97-AF65-F5344CB8AC3E}">
        <p14:creationId xmlns:p14="http://schemas.microsoft.com/office/powerpoint/2010/main" val="22722940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4767263"/>
            <a:ext cx="2133600" cy="274637"/>
          </a:xfrm>
          <a:prstGeom prst="rect">
            <a:avLst/>
          </a:prstGeom>
        </p:spPr>
        <p:txBody>
          <a:bodyPr/>
          <a:lstStyle>
            <a:lvl1pPr>
              <a:defRPr/>
            </a:lvl1pPr>
          </a:lstStyle>
          <a:p>
            <a:pPr>
              <a:defRPr/>
            </a:pPr>
            <a:fld id="{D19DB3E2-1AD1-4B45-BA27-7AF84189D5EA}" type="datetime1">
              <a:rPr lang="en-US" altLang="en-US"/>
              <a:pPr>
                <a:defRPr/>
              </a:pPr>
              <a:t>8/12/2015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4767263"/>
            <a:ext cx="2133600" cy="274637"/>
          </a:xfrm>
          <a:prstGeom prst="rect">
            <a:avLst/>
          </a:prstGeom>
        </p:spPr>
        <p:txBody>
          <a:bodyPr/>
          <a:lstStyle>
            <a:lvl1pPr>
              <a:defRPr/>
            </a:lvl1pPr>
          </a:lstStyle>
          <a:p>
            <a:pPr>
              <a:defRPr/>
            </a:pPr>
            <a:fld id="{ED1E79E6-955E-400C-9E0B-70B6C4D94242}" type="slidenum">
              <a:rPr lang="en-US" altLang="en-US"/>
              <a:pPr>
                <a:defRPr/>
              </a:pPr>
              <a:t>‹#›</a:t>
            </a:fld>
            <a:endParaRPr lang="en-US" altLang="en-US"/>
          </a:p>
        </p:txBody>
      </p:sp>
    </p:spTree>
    <p:extLst>
      <p:ext uri="{BB962C8B-B14F-4D97-AF65-F5344CB8AC3E}">
        <p14:creationId xmlns:p14="http://schemas.microsoft.com/office/powerpoint/2010/main" val="13169191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a:xfrm>
            <a:off x="457200" y="4767263"/>
            <a:ext cx="2133600" cy="274637"/>
          </a:xfrm>
          <a:prstGeom prst="rect">
            <a:avLst/>
          </a:prstGeom>
        </p:spPr>
        <p:txBody>
          <a:bodyPr/>
          <a:lstStyle>
            <a:lvl1pPr>
              <a:defRPr/>
            </a:lvl1pPr>
          </a:lstStyle>
          <a:p>
            <a:pPr>
              <a:defRPr/>
            </a:pPr>
            <a:fld id="{6C4AB6B4-8040-4962-916B-ABA24D97982F}" type="datetime1">
              <a:rPr lang="en-US" altLang="en-US"/>
              <a:pPr>
                <a:defRPr/>
              </a:pPr>
              <a:t>8/12/2015</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6553200" y="4767263"/>
            <a:ext cx="2133600" cy="274637"/>
          </a:xfrm>
          <a:prstGeom prst="rect">
            <a:avLst/>
          </a:prstGeom>
        </p:spPr>
        <p:txBody>
          <a:bodyPr/>
          <a:lstStyle>
            <a:lvl1pPr>
              <a:defRPr/>
            </a:lvl1pPr>
          </a:lstStyle>
          <a:p>
            <a:pPr>
              <a:defRPr/>
            </a:pPr>
            <a:fld id="{85CF163D-4D07-4052-A018-72C03BDF449B}" type="slidenum">
              <a:rPr lang="en-US" altLang="en-US"/>
              <a:pPr>
                <a:defRPr/>
              </a:pPr>
              <a:t>‹#›</a:t>
            </a:fld>
            <a:endParaRPr lang="en-US" altLang="en-US"/>
          </a:p>
        </p:txBody>
      </p:sp>
    </p:spTree>
    <p:extLst>
      <p:ext uri="{BB962C8B-B14F-4D97-AF65-F5344CB8AC3E}">
        <p14:creationId xmlns:p14="http://schemas.microsoft.com/office/powerpoint/2010/main" val="25941982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a:xfrm>
            <a:off x="457200" y="4767263"/>
            <a:ext cx="2133600" cy="274637"/>
          </a:xfrm>
          <a:prstGeom prst="rect">
            <a:avLst/>
          </a:prstGeom>
        </p:spPr>
        <p:txBody>
          <a:bodyPr/>
          <a:lstStyle>
            <a:lvl1pPr>
              <a:defRPr/>
            </a:lvl1pPr>
          </a:lstStyle>
          <a:p>
            <a:pPr>
              <a:defRPr/>
            </a:pPr>
            <a:fld id="{C9AA9644-EB84-48D5-A2F6-0A976C77FC2A}" type="datetime1">
              <a:rPr lang="en-US" altLang="en-US"/>
              <a:pPr>
                <a:defRPr/>
              </a:pPr>
              <a:t>8/12/2015</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a:xfrm>
            <a:off x="6553200" y="4767263"/>
            <a:ext cx="2133600" cy="274637"/>
          </a:xfrm>
          <a:prstGeom prst="rect">
            <a:avLst/>
          </a:prstGeom>
        </p:spPr>
        <p:txBody>
          <a:bodyPr/>
          <a:lstStyle>
            <a:lvl1pPr>
              <a:defRPr/>
            </a:lvl1pPr>
          </a:lstStyle>
          <a:p>
            <a:pPr>
              <a:defRPr/>
            </a:pPr>
            <a:fld id="{E6867782-06B6-4A0F-B3A4-F5B6BA54BCA6}" type="slidenum">
              <a:rPr lang="en-US" altLang="en-US"/>
              <a:pPr>
                <a:defRPr/>
              </a:pPr>
              <a:t>‹#›</a:t>
            </a:fld>
            <a:endParaRPr lang="en-US" altLang="en-US"/>
          </a:p>
        </p:txBody>
      </p:sp>
    </p:spTree>
    <p:extLst>
      <p:ext uri="{BB962C8B-B14F-4D97-AF65-F5344CB8AC3E}">
        <p14:creationId xmlns:p14="http://schemas.microsoft.com/office/powerpoint/2010/main" val="41499965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a:xfrm>
            <a:off x="457200" y="4767263"/>
            <a:ext cx="2133600" cy="274637"/>
          </a:xfrm>
          <a:prstGeom prst="rect">
            <a:avLst/>
          </a:prstGeom>
        </p:spPr>
        <p:txBody>
          <a:bodyPr/>
          <a:lstStyle>
            <a:lvl1pPr>
              <a:defRPr/>
            </a:lvl1pPr>
          </a:lstStyle>
          <a:p>
            <a:pPr>
              <a:defRPr/>
            </a:pPr>
            <a:fld id="{E870E21C-C0F2-4E3F-93E5-91490EBB7460}" type="datetime1">
              <a:rPr lang="en-US" altLang="en-US"/>
              <a:pPr>
                <a:defRPr/>
              </a:pPr>
              <a:t>8/12/2015</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a:xfrm>
            <a:off x="6553200" y="4767263"/>
            <a:ext cx="2133600" cy="274637"/>
          </a:xfrm>
          <a:prstGeom prst="rect">
            <a:avLst/>
          </a:prstGeom>
        </p:spPr>
        <p:txBody>
          <a:bodyPr/>
          <a:lstStyle>
            <a:lvl1pPr>
              <a:defRPr/>
            </a:lvl1pPr>
          </a:lstStyle>
          <a:p>
            <a:pPr>
              <a:defRPr/>
            </a:pPr>
            <a:fld id="{D7894CEF-736F-4C8C-BB34-F6E167AE814B}" type="slidenum">
              <a:rPr lang="en-US" altLang="en-US"/>
              <a:pPr>
                <a:defRPr/>
              </a:pPr>
              <a:t>‹#›</a:t>
            </a:fld>
            <a:endParaRPr lang="en-US" altLang="en-US"/>
          </a:p>
        </p:txBody>
      </p:sp>
    </p:spTree>
    <p:extLst>
      <p:ext uri="{BB962C8B-B14F-4D97-AF65-F5344CB8AC3E}">
        <p14:creationId xmlns:p14="http://schemas.microsoft.com/office/powerpoint/2010/main" val="4606257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4767263"/>
            <a:ext cx="2133600" cy="274637"/>
          </a:xfrm>
          <a:prstGeom prst="rect">
            <a:avLst/>
          </a:prstGeom>
        </p:spPr>
        <p:txBody>
          <a:bodyPr/>
          <a:lstStyle>
            <a:lvl1pPr>
              <a:defRPr/>
            </a:lvl1pPr>
          </a:lstStyle>
          <a:p>
            <a:pPr>
              <a:defRPr/>
            </a:pPr>
            <a:fld id="{AEA695C5-5460-4415-ACE5-813E6676B793}" type="datetime1">
              <a:rPr lang="en-US" altLang="en-US"/>
              <a:pPr>
                <a:defRPr/>
              </a:pPr>
              <a:t>8/12/2015</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a:xfrm>
            <a:off x="6553200" y="4767263"/>
            <a:ext cx="2133600" cy="274637"/>
          </a:xfrm>
          <a:prstGeom prst="rect">
            <a:avLst/>
          </a:prstGeom>
        </p:spPr>
        <p:txBody>
          <a:bodyPr/>
          <a:lstStyle>
            <a:lvl1pPr>
              <a:defRPr/>
            </a:lvl1pPr>
          </a:lstStyle>
          <a:p>
            <a:pPr>
              <a:defRPr/>
            </a:pPr>
            <a:fld id="{F520E40A-4B6D-4B46-B459-D1AE52A97649}" type="slidenum">
              <a:rPr lang="en-US" altLang="en-US"/>
              <a:pPr>
                <a:defRPr/>
              </a:pPr>
              <a:t>‹#›</a:t>
            </a:fld>
            <a:endParaRPr lang="en-US" altLang="en-US"/>
          </a:p>
        </p:txBody>
      </p:sp>
    </p:spTree>
    <p:extLst>
      <p:ext uri="{BB962C8B-B14F-4D97-AF65-F5344CB8AC3E}">
        <p14:creationId xmlns:p14="http://schemas.microsoft.com/office/powerpoint/2010/main" val="7507838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19DB3E2-1AD1-4B45-BA27-7AF84189D5EA}" type="datetime1">
              <a:rPr lang="en-US" altLang="en-US"/>
              <a:pPr>
                <a:defRPr/>
              </a:pPr>
              <a:t>8/12/2015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D1E79E6-955E-400C-9E0B-70B6C4D94242}" type="slidenum">
              <a:rPr lang="en-US" altLang="en-US"/>
              <a:pPr>
                <a:defRPr/>
              </a:pPr>
              <a:t>‹#›</a:t>
            </a:fld>
            <a:endParaRPr lang="en-US" altLang="en-US"/>
          </a:p>
        </p:txBody>
      </p:sp>
    </p:spTree>
    <p:extLst>
      <p:ext uri="{BB962C8B-B14F-4D97-AF65-F5344CB8AC3E}">
        <p14:creationId xmlns:p14="http://schemas.microsoft.com/office/powerpoint/2010/main" val="26205460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xfrm>
            <a:off x="457200" y="4767263"/>
            <a:ext cx="2133600" cy="274637"/>
          </a:xfrm>
          <a:prstGeom prst="rect">
            <a:avLst/>
          </a:prstGeom>
        </p:spPr>
        <p:txBody>
          <a:bodyPr/>
          <a:lstStyle>
            <a:lvl1pPr>
              <a:defRPr/>
            </a:lvl1pPr>
          </a:lstStyle>
          <a:p>
            <a:pPr>
              <a:defRPr/>
            </a:pPr>
            <a:fld id="{9E4FD9F6-23EA-4279-A4F4-B58CD1885D0B}" type="datetime1">
              <a:rPr lang="en-US" altLang="en-US"/>
              <a:pPr>
                <a:defRPr/>
              </a:pPr>
              <a:t>8/12/2015</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6553200" y="4767263"/>
            <a:ext cx="2133600" cy="274637"/>
          </a:xfrm>
          <a:prstGeom prst="rect">
            <a:avLst/>
          </a:prstGeom>
        </p:spPr>
        <p:txBody>
          <a:bodyPr/>
          <a:lstStyle>
            <a:lvl1pPr>
              <a:defRPr/>
            </a:lvl1pPr>
          </a:lstStyle>
          <a:p>
            <a:pPr>
              <a:defRPr/>
            </a:pPr>
            <a:fld id="{AC622572-7DA0-45C7-8244-EFBEF36F65C2}" type="slidenum">
              <a:rPr lang="en-US" altLang="en-US"/>
              <a:pPr>
                <a:defRPr/>
              </a:pPr>
              <a:t>‹#›</a:t>
            </a:fld>
            <a:endParaRPr lang="en-US" altLang="en-US"/>
          </a:p>
        </p:txBody>
      </p:sp>
    </p:spTree>
    <p:extLst>
      <p:ext uri="{BB962C8B-B14F-4D97-AF65-F5344CB8AC3E}">
        <p14:creationId xmlns:p14="http://schemas.microsoft.com/office/powerpoint/2010/main" val="5139552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xfrm>
            <a:off x="457200" y="4767263"/>
            <a:ext cx="2133600" cy="274637"/>
          </a:xfrm>
          <a:prstGeom prst="rect">
            <a:avLst/>
          </a:prstGeom>
        </p:spPr>
        <p:txBody>
          <a:bodyPr/>
          <a:lstStyle>
            <a:lvl1pPr>
              <a:defRPr/>
            </a:lvl1pPr>
          </a:lstStyle>
          <a:p>
            <a:pPr>
              <a:defRPr/>
            </a:pPr>
            <a:fld id="{F15B9DF4-93A3-4E29-BE10-C063427582F3}" type="datetime1">
              <a:rPr lang="en-US" altLang="en-US"/>
              <a:pPr>
                <a:defRPr/>
              </a:pPr>
              <a:t>8/12/2015</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6553200" y="4767263"/>
            <a:ext cx="2133600" cy="274637"/>
          </a:xfrm>
          <a:prstGeom prst="rect">
            <a:avLst/>
          </a:prstGeom>
        </p:spPr>
        <p:txBody>
          <a:bodyPr/>
          <a:lstStyle>
            <a:lvl1pPr>
              <a:defRPr/>
            </a:lvl1pPr>
          </a:lstStyle>
          <a:p>
            <a:pPr>
              <a:defRPr/>
            </a:pPr>
            <a:fld id="{8B886642-75D0-47FA-B75B-399119F06F4B}" type="slidenum">
              <a:rPr lang="en-US" altLang="en-US"/>
              <a:pPr>
                <a:defRPr/>
              </a:pPr>
              <a:t>‹#›</a:t>
            </a:fld>
            <a:endParaRPr lang="en-US" altLang="en-US"/>
          </a:p>
        </p:txBody>
      </p:sp>
    </p:spTree>
    <p:extLst>
      <p:ext uri="{BB962C8B-B14F-4D97-AF65-F5344CB8AC3E}">
        <p14:creationId xmlns:p14="http://schemas.microsoft.com/office/powerpoint/2010/main" val="20409021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3"/>
            <a:ext cx="2133600" cy="274637"/>
          </a:xfrm>
          <a:prstGeom prst="rect">
            <a:avLst/>
          </a:prstGeom>
        </p:spPr>
        <p:txBody>
          <a:bodyPr/>
          <a:lstStyle>
            <a:lvl1pPr>
              <a:defRPr/>
            </a:lvl1pPr>
          </a:lstStyle>
          <a:p>
            <a:pPr>
              <a:defRPr/>
            </a:pPr>
            <a:fld id="{554F041C-E4AC-4D6C-9B2A-DF6127E604BB}" type="datetime1">
              <a:rPr lang="en-US" altLang="en-US"/>
              <a:pPr>
                <a:defRPr/>
              </a:pPr>
              <a:t>8/12/2015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4767263"/>
            <a:ext cx="2133600" cy="274637"/>
          </a:xfrm>
          <a:prstGeom prst="rect">
            <a:avLst/>
          </a:prstGeom>
        </p:spPr>
        <p:txBody>
          <a:bodyPr/>
          <a:lstStyle>
            <a:lvl1pPr>
              <a:defRPr/>
            </a:lvl1pPr>
          </a:lstStyle>
          <a:p>
            <a:pPr>
              <a:defRPr/>
            </a:pPr>
            <a:fld id="{17A6E182-5260-4B3B-9769-8613E76FFFD9}" type="slidenum">
              <a:rPr lang="en-US" altLang="en-US"/>
              <a:pPr>
                <a:defRPr/>
              </a:pPr>
              <a:t>‹#›</a:t>
            </a:fld>
            <a:endParaRPr lang="en-US" altLang="en-US"/>
          </a:p>
        </p:txBody>
      </p:sp>
    </p:spTree>
    <p:extLst>
      <p:ext uri="{BB962C8B-B14F-4D97-AF65-F5344CB8AC3E}">
        <p14:creationId xmlns:p14="http://schemas.microsoft.com/office/powerpoint/2010/main" val="13675888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3"/>
            <a:ext cx="2133600" cy="274637"/>
          </a:xfrm>
          <a:prstGeom prst="rect">
            <a:avLst/>
          </a:prstGeom>
        </p:spPr>
        <p:txBody>
          <a:bodyPr/>
          <a:lstStyle>
            <a:lvl1pPr>
              <a:defRPr/>
            </a:lvl1pPr>
          </a:lstStyle>
          <a:p>
            <a:pPr>
              <a:defRPr/>
            </a:pPr>
            <a:fld id="{828828AB-6E8D-4C63-9308-0563B0410896}" type="datetime1">
              <a:rPr lang="en-US" altLang="en-US"/>
              <a:pPr>
                <a:defRPr/>
              </a:pPr>
              <a:t>8/12/2015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4767263"/>
            <a:ext cx="2133600" cy="274637"/>
          </a:xfrm>
          <a:prstGeom prst="rect">
            <a:avLst/>
          </a:prstGeom>
        </p:spPr>
        <p:txBody>
          <a:bodyPr/>
          <a:lstStyle>
            <a:lvl1pPr>
              <a:defRPr/>
            </a:lvl1pPr>
          </a:lstStyle>
          <a:p>
            <a:pPr>
              <a:defRPr/>
            </a:pPr>
            <a:fld id="{1AFD0E56-13E6-481D-89DE-4B381E7069C2}" type="slidenum">
              <a:rPr lang="en-US" altLang="en-US"/>
              <a:pPr>
                <a:defRPr/>
              </a:pPr>
              <a:t>‹#›</a:t>
            </a:fld>
            <a:endParaRPr lang="en-US" altLang="en-US"/>
          </a:p>
        </p:txBody>
      </p:sp>
    </p:spTree>
    <p:extLst>
      <p:ext uri="{BB962C8B-B14F-4D97-AF65-F5344CB8AC3E}">
        <p14:creationId xmlns:p14="http://schemas.microsoft.com/office/powerpoint/2010/main" val="37707379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C4AB6B4-8040-4962-916B-ABA24D97982F}" type="datetime1">
              <a:rPr lang="en-US" altLang="en-US"/>
              <a:pPr>
                <a:defRPr/>
              </a:pPr>
              <a:t>8/12/2015</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5CF163D-4D07-4052-A018-72C03BDF449B}" type="slidenum">
              <a:rPr lang="en-US" altLang="en-US"/>
              <a:pPr>
                <a:defRPr/>
              </a:pPr>
              <a:t>‹#›</a:t>
            </a:fld>
            <a:endParaRPr lang="en-US" altLang="en-US"/>
          </a:p>
        </p:txBody>
      </p:sp>
    </p:spTree>
    <p:extLst>
      <p:ext uri="{BB962C8B-B14F-4D97-AF65-F5344CB8AC3E}">
        <p14:creationId xmlns:p14="http://schemas.microsoft.com/office/powerpoint/2010/main" val="3105221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C9AA9644-EB84-48D5-A2F6-0A976C77FC2A}" type="datetime1">
              <a:rPr lang="en-US" altLang="en-US"/>
              <a:pPr>
                <a:defRPr/>
              </a:pPr>
              <a:t>8/12/2015</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6867782-06B6-4A0F-B3A4-F5B6BA54BCA6}" type="slidenum">
              <a:rPr lang="en-US" altLang="en-US"/>
              <a:pPr>
                <a:defRPr/>
              </a:pPr>
              <a:t>‹#›</a:t>
            </a:fld>
            <a:endParaRPr lang="en-US" altLang="en-US"/>
          </a:p>
        </p:txBody>
      </p:sp>
    </p:spTree>
    <p:extLst>
      <p:ext uri="{BB962C8B-B14F-4D97-AF65-F5344CB8AC3E}">
        <p14:creationId xmlns:p14="http://schemas.microsoft.com/office/powerpoint/2010/main" val="39227447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870E21C-C0F2-4E3F-93E5-91490EBB7460}" type="datetime1">
              <a:rPr lang="en-US" altLang="en-US"/>
              <a:pPr>
                <a:defRPr/>
              </a:pPr>
              <a:t>8/12/2015</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7894CEF-736F-4C8C-BB34-F6E167AE814B}" type="slidenum">
              <a:rPr lang="en-US" altLang="en-US"/>
              <a:pPr>
                <a:defRPr/>
              </a:pPr>
              <a:t>‹#›</a:t>
            </a:fld>
            <a:endParaRPr lang="en-US" altLang="en-US"/>
          </a:p>
        </p:txBody>
      </p:sp>
    </p:spTree>
    <p:extLst>
      <p:ext uri="{BB962C8B-B14F-4D97-AF65-F5344CB8AC3E}">
        <p14:creationId xmlns:p14="http://schemas.microsoft.com/office/powerpoint/2010/main" val="12798247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EA695C5-5460-4415-ACE5-813E6676B793}" type="datetime1">
              <a:rPr lang="en-US" altLang="en-US"/>
              <a:pPr>
                <a:defRPr/>
              </a:pPr>
              <a:t>8/12/2015</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520E40A-4B6D-4B46-B459-D1AE52A97649}" type="slidenum">
              <a:rPr lang="en-US" altLang="en-US"/>
              <a:pPr>
                <a:defRPr/>
              </a:pPr>
              <a:t>‹#›</a:t>
            </a:fld>
            <a:endParaRPr lang="en-US" altLang="en-US"/>
          </a:p>
        </p:txBody>
      </p:sp>
    </p:spTree>
    <p:extLst>
      <p:ext uri="{BB962C8B-B14F-4D97-AF65-F5344CB8AC3E}">
        <p14:creationId xmlns:p14="http://schemas.microsoft.com/office/powerpoint/2010/main" val="33189410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E4FD9F6-23EA-4279-A4F4-B58CD1885D0B}" type="datetime1">
              <a:rPr lang="en-US" altLang="en-US"/>
              <a:pPr>
                <a:defRPr/>
              </a:pPr>
              <a:t>8/12/2015</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C622572-7DA0-45C7-8244-EFBEF36F65C2}" type="slidenum">
              <a:rPr lang="en-US" altLang="en-US"/>
              <a:pPr>
                <a:defRPr/>
              </a:pPr>
              <a:t>‹#›</a:t>
            </a:fld>
            <a:endParaRPr lang="en-US" altLang="en-US"/>
          </a:p>
        </p:txBody>
      </p:sp>
    </p:spTree>
    <p:extLst>
      <p:ext uri="{BB962C8B-B14F-4D97-AF65-F5344CB8AC3E}">
        <p14:creationId xmlns:p14="http://schemas.microsoft.com/office/powerpoint/2010/main" val="3308196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15B9DF4-93A3-4E29-BE10-C063427582F3}" type="datetime1">
              <a:rPr lang="en-US" altLang="en-US"/>
              <a:pPr>
                <a:defRPr/>
              </a:pPr>
              <a:t>8/12/2015</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B886642-75D0-47FA-B75B-399119F06F4B}" type="slidenum">
              <a:rPr lang="en-US" altLang="en-US"/>
              <a:pPr>
                <a:defRPr/>
              </a:pPr>
              <a:t>‹#›</a:t>
            </a:fld>
            <a:endParaRPr lang="en-US" altLang="en-US"/>
          </a:p>
        </p:txBody>
      </p:sp>
    </p:spTree>
    <p:extLst>
      <p:ext uri="{BB962C8B-B14F-4D97-AF65-F5344CB8AC3E}">
        <p14:creationId xmlns:p14="http://schemas.microsoft.com/office/powerpoint/2010/main" val="40795321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4C75A5"/>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4767263"/>
            <a:ext cx="2133600" cy="274637"/>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FFFFFF"/>
                </a:solidFill>
                <a:latin typeface="Arial" panose="020B0604020202020204" pitchFamily="34" charset="0"/>
                <a:ea typeface="ＭＳ Ｐゴシック" panose="020B0600070205080204" pitchFamily="34" charset="-128"/>
              </a:defRPr>
            </a:lvl1pPr>
          </a:lstStyle>
          <a:p>
            <a:pPr>
              <a:defRPr/>
            </a:pPr>
            <a:fld id="{087A66D8-35F7-44AF-B4D4-79E5C4AD812E}" type="datetime1">
              <a:rPr lang="en-US" altLang="en-US"/>
              <a:pPr>
                <a:defRPr/>
              </a:pPr>
              <a:t>8/12/2015</a:t>
            </a:fld>
            <a:endParaRPr lang="en-US" altLang="en-US"/>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rgbClr val="FFFFFF"/>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96A6C1"/>
                </a:solidFill>
              </a:defRPr>
            </a:lvl1pPr>
          </a:lstStyle>
          <a:p>
            <a:pPr>
              <a:defRPr/>
            </a:pPr>
            <a:fld id="{0D9751E8-E676-4CFE-AF1C-609E2E3202F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0" fontAlgn="base" hangingPunct="0">
        <a:spcBef>
          <a:spcPct val="0"/>
        </a:spcBef>
        <a:spcAft>
          <a:spcPct val="0"/>
        </a:spcAft>
        <a:defRPr sz="4400" kern="1200">
          <a:solidFill>
            <a:schemeClr val="bg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5pPr>
      <a:lvl6pPr marL="457200" algn="ctr" defTabSz="457200"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6pPr>
      <a:lvl7pPr marL="914400" algn="ctr" defTabSz="457200"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7pPr>
      <a:lvl8pPr marL="1371600" algn="ctr" defTabSz="457200"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8pPr>
      <a:lvl9pPr marL="1828800" algn="ctr" defTabSz="457200"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bg1"/>
          </a:solidFill>
          <a:latin typeface="+mn-lt"/>
          <a:ea typeface="ＭＳ Ｐゴシック" pitchFamily="-108" charset="-128"/>
          <a:cs typeface="ＭＳ Ｐゴシック" pitchFamily="-108" charset="-128"/>
        </a:defRPr>
      </a:lvl1pPr>
      <a:lvl2pPr marL="742950" indent="-285750" algn="l" defTabSz="457200" rtl="0" eaLnBrk="0" fontAlgn="base" hangingPunct="0">
        <a:spcBef>
          <a:spcPct val="20000"/>
        </a:spcBef>
        <a:spcAft>
          <a:spcPct val="0"/>
        </a:spcAft>
        <a:buFont typeface="Arial" charset="0"/>
        <a:buChar char="–"/>
        <a:defRPr sz="2800" kern="1200">
          <a:solidFill>
            <a:schemeClr val="bg1"/>
          </a:solidFill>
          <a:latin typeface="+mn-lt"/>
          <a:ea typeface="ＭＳ Ｐゴシック" pitchFamily="-108"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bg1"/>
          </a:solidFill>
          <a:latin typeface="+mn-lt"/>
          <a:ea typeface="ＭＳ Ｐゴシック" pitchFamily="-108"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bg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bg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42545633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457200" rtl="0" eaLnBrk="0" fontAlgn="base" hangingPunct="0">
        <a:spcBef>
          <a:spcPct val="0"/>
        </a:spcBef>
        <a:spcAft>
          <a:spcPct val="0"/>
        </a:spcAft>
        <a:defRPr sz="4400" kern="1200">
          <a:solidFill>
            <a:schemeClr val="bg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5pPr>
      <a:lvl6pPr marL="457200" algn="ctr" defTabSz="457200"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6pPr>
      <a:lvl7pPr marL="914400" algn="ctr" defTabSz="457200"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7pPr>
      <a:lvl8pPr marL="1371600" algn="ctr" defTabSz="457200"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8pPr>
      <a:lvl9pPr marL="1828800" algn="ctr" defTabSz="457200"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bg1"/>
          </a:solidFill>
          <a:latin typeface="+mn-lt"/>
          <a:ea typeface="ＭＳ Ｐゴシック" pitchFamily="-108" charset="-128"/>
          <a:cs typeface="ＭＳ Ｐゴシック" pitchFamily="-108" charset="-128"/>
        </a:defRPr>
      </a:lvl1pPr>
      <a:lvl2pPr marL="742950" indent="-285750" algn="l" defTabSz="457200" rtl="0" eaLnBrk="0" fontAlgn="base" hangingPunct="0">
        <a:spcBef>
          <a:spcPct val="20000"/>
        </a:spcBef>
        <a:spcAft>
          <a:spcPct val="0"/>
        </a:spcAft>
        <a:buFont typeface="Arial" charset="0"/>
        <a:buChar char="–"/>
        <a:defRPr sz="2800" kern="1200">
          <a:solidFill>
            <a:schemeClr val="bg1"/>
          </a:solidFill>
          <a:latin typeface="+mn-lt"/>
          <a:ea typeface="ＭＳ Ｐゴシック" pitchFamily="-108"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bg1"/>
          </a:solidFill>
          <a:latin typeface="+mn-lt"/>
          <a:ea typeface="ＭＳ Ｐゴシック" pitchFamily="-108"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bg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bg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4C75A5"/>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blipFill dpi="0" rotWithShape="1">
            <a:blip r:embed="rId13" cstate="screen">
              <a:alphaModFix amt="7000"/>
              <a:extLst>
                <a:ext uri="{28A0092B-C50C-407E-A947-70E740481C1C}">
                  <a14:useLocalDpi xmlns:a14="http://schemas.microsoft.com/office/drawing/2010/main"/>
                </a:ext>
              </a:extLst>
            </a:blip>
            <a:srcRect/>
            <a:stretch>
              <a:fillRect/>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26" name="Title Placeholder 1"/>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 name="Footer Placeholder 4"/>
          <p:cNvSpPr>
            <a:spLocks noGrp="1"/>
          </p:cNvSpPr>
          <p:nvPr>
            <p:ph type="ftr" sz="quarter" idx="3"/>
          </p:nvPr>
        </p:nvSpPr>
        <p:spPr>
          <a:xfrm>
            <a:off x="1524000" y="4973114"/>
            <a:ext cx="6035040" cy="274637"/>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rgbClr val="FFFFFF"/>
                </a:solidFill>
                <a:latin typeface="+mn-lt"/>
                <a:ea typeface="+mn-ea"/>
                <a:cs typeface="+mn-cs"/>
              </a:defRPr>
            </a:lvl1pPr>
          </a:lstStyle>
          <a:p>
            <a:pPr>
              <a:defRPr/>
            </a:pPr>
            <a:r>
              <a:rPr lang="fr-FR" dirty="0" smtClean="0"/>
              <a:t>SIGGRAPH 2015: </a:t>
            </a:r>
            <a:r>
              <a:rPr lang="fr-FR" dirty="0" err="1" smtClean="0"/>
              <a:t>Advances</a:t>
            </a:r>
            <a:r>
              <a:rPr lang="fr-FR" dirty="0" smtClean="0"/>
              <a:t> in Real-Time </a:t>
            </a:r>
            <a:r>
              <a:rPr lang="fr-FR" dirty="0" err="1" smtClean="0"/>
              <a:t>Rendering</a:t>
            </a:r>
            <a:r>
              <a:rPr lang="fr-FR" dirty="0" smtClean="0"/>
              <a:t> course</a:t>
            </a:r>
            <a:endParaRPr lang="en-US" altLang="fi-FI" dirty="0" smtClean="0">
              <a:ea typeface="ＭＳ Ｐゴシック" pitchFamily="8" charset="-128"/>
            </a:endParaRPr>
          </a:p>
          <a:p>
            <a:pPr>
              <a:defRPr/>
            </a:pPr>
            <a:endParaRPr lang="en-US" dirty="0"/>
          </a:p>
        </p:txBody>
      </p:sp>
    </p:spTree>
    <p:extLst>
      <p:ext uri="{BB962C8B-B14F-4D97-AF65-F5344CB8AC3E}">
        <p14:creationId xmlns:p14="http://schemas.microsoft.com/office/powerpoint/2010/main" val="321335426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57200" rtl="0" eaLnBrk="0" fontAlgn="base" hangingPunct="0">
        <a:spcBef>
          <a:spcPct val="0"/>
        </a:spcBef>
        <a:spcAft>
          <a:spcPct val="0"/>
        </a:spcAft>
        <a:defRPr sz="4400" kern="1200">
          <a:solidFill>
            <a:schemeClr val="bg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5pPr>
      <a:lvl6pPr marL="457200" algn="ctr" defTabSz="457200"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6pPr>
      <a:lvl7pPr marL="914400" algn="ctr" defTabSz="457200"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7pPr>
      <a:lvl8pPr marL="1371600" algn="ctr" defTabSz="457200"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8pPr>
      <a:lvl9pPr marL="1828800" algn="ctr" defTabSz="457200"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bg1"/>
          </a:solidFill>
          <a:latin typeface="+mn-lt"/>
          <a:ea typeface="ＭＳ Ｐゴシック" pitchFamily="-108" charset="-128"/>
          <a:cs typeface="ＭＳ Ｐゴシック" pitchFamily="-108" charset="-128"/>
        </a:defRPr>
      </a:lvl1pPr>
      <a:lvl2pPr marL="742950" indent="-285750" algn="l" defTabSz="457200" rtl="0" eaLnBrk="0" fontAlgn="base" hangingPunct="0">
        <a:spcBef>
          <a:spcPct val="20000"/>
        </a:spcBef>
        <a:spcAft>
          <a:spcPct val="0"/>
        </a:spcAft>
        <a:buFont typeface="Arial" charset="0"/>
        <a:buChar char="–"/>
        <a:defRPr sz="2800" kern="1200">
          <a:solidFill>
            <a:schemeClr val="bg1"/>
          </a:solidFill>
          <a:latin typeface="+mn-lt"/>
          <a:ea typeface="ＭＳ Ｐゴシック" pitchFamily="-108"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bg1"/>
          </a:solidFill>
          <a:latin typeface="+mn-lt"/>
          <a:ea typeface="ＭＳ Ｐゴシック" pitchFamily="-108"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bg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bg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4.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24.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2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24.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2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6.png"/><Relationship Id="rId7"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3.xml"/><Relationship Id="rId1" Type="http://schemas.openxmlformats.org/officeDocument/2006/relationships/slideLayout" Target="../slideLayouts/slideLayout24.xml"/><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4.xml"/><Relationship Id="rId1" Type="http://schemas.openxmlformats.org/officeDocument/2006/relationships/slideLayout" Target="../slideLayouts/slideLayout24.xml"/><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24.xml"/><Relationship Id="rId5" Type="http://schemas.openxmlformats.org/officeDocument/2006/relationships/image" Target="../media/image35.png"/><Relationship Id="rId4" Type="http://schemas.openxmlformats.org/officeDocument/2006/relationships/image" Target="../media/image34.png"/></Relationships>
</file>

<file path=ppt/slides/_rels/slide3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9.xml"/><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0.xml"/><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37.png"/></Relationships>
</file>

<file path=ppt/slides/_rels/slide4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1.xml"/><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37.png"/></Relationships>
</file>

<file path=ppt/slides/_rels/slide4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2.xml"/><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37.png"/></Relationships>
</file>

<file path=ppt/slides/_rels/slide4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4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4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47.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image" Target="../media/image36.jpg"/><Relationship Id="rId7" Type="http://schemas.openxmlformats.org/officeDocument/2006/relationships/image" Target="../media/image43.jpg"/><Relationship Id="rId2" Type="http://schemas.openxmlformats.org/officeDocument/2006/relationships/notesSlide" Target="../notesSlides/notesSlide46.xml"/><Relationship Id="rId1" Type="http://schemas.openxmlformats.org/officeDocument/2006/relationships/slideLayout" Target="../slideLayouts/slideLayout4.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 Id="rId9" Type="http://schemas.openxmlformats.org/officeDocument/2006/relationships/image" Target="../media/image45.jpg"/></Relationships>
</file>

<file path=ppt/slides/_rels/slide4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7.xml"/><Relationship Id="rId1" Type="http://schemas.openxmlformats.org/officeDocument/2006/relationships/slideLayout" Target="../slideLayouts/slideLayout4.xml"/><Relationship Id="rId5" Type="http://schemas.openxmlformats.org/officeDocument/2006/relationships/image" Target="../media/image370.png"/><Relationship Id="rId4" Type="http://schemas.openxmlformats.org/officeDocument/2006/relationships/image" Target="../media/image46.png"/></Relationships>
</file>

<file path=ppt/slides/_rels/slide4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8.xml"/><Relationship Id="rId1" Type="http://schemas.openxmlformats.org/officeDocument/2006/relationships/slideLayout" Target="../slideLayouts/slideLayout4.xml"/><Relationship Id="rId5" Type="http://schemas.openxmlformats.org/officeDocument/2006/relationships/image" Target="../media/image80.png"/><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0.xml"/><Relationship Id="rId1" Type="http://schemas.openxmlformats.org/officeDocument/2006/relationships/slideLayout" Target="../slideLayouts/slideLayout4.xml"/><Relationship Id="rId5" Type="http://schemas.openxmlformats.org/officeDocument/2006/relationships/image" Target="../media/image48.png"/><Relationship Id="rId4" Type="http://schemas.openxmlformats.org/officeDocument/2006/relationships/image" Target="../media/image47.png"/></Relationships>
</file>

<file path=ppt/slides/_rels/slide52.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image" Target="../media/image36.jpg"/><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notesSlide" Target="../notesSlides/notesSlide51.xml"/><Relationship Id="rId1" Type="http://schemas.openxmlformats.org/officeDocument/2006/relationships/slideLayout" Target="../slideLayouts/slideLayout4.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s>
</file>

<file path=ppt/slides/_rels/slide5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2.xml"/><Relationship Id="rId1" Type="http://schemas.openxmlformats.org/officeDocument/2006/relationships/slideLayout" Target="../slideLayouts/slideLayout4.xml"/><Relationship Id="rId5" Type="http://schemas.openxmlformats.org/officeDocument/2006/relationships/image" Target="../media/image48.png"/><Relationship Id="rId4" Type="http://schemas.openxmlformats.org/officeDocument/2006/relationships/image" Target="../media/image47.png"/></Relationships>
</file>

<file path=ppt/slides/_rels/slide5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4.xml"/><Relationship Id="rId1" Type="http://schemas.openxmlformats.org/officeDocument/2006/relationships/slideLayout" Target="../slideLayouts/slideLayout4.xml"/><Relationship Id="rId5" Type="http://schemas.openxmlformats.org/officeDocument/2006/relationships/image" Target="../media/image50.jpeg"/><Relationship Id="rId4" Type="http://schemas.openxmlformats.org/officeDocument/2006/relationships/image" Target="../media/image49.jpeg"/></Relationships>
</file>

<file path=ppt/slides/_rels/slide5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5.xml"/><Relationship Id="rId1" Type="http://schemas.openxmlformats.org/officeDocument/2006/relationships/slideLayout" Target="../slideLayouts/slideLayout4.xml"/><Relationship Id="rId5" Type="http://schemas.openxmlformats.org/officeDocument/2006/relationships/image" Target="../media/image50.jpeg"/><Relationship Id="rId4" Type="http://schemas.openxmlformats.org/officeDocument/2006/relationships/image" Target="../media/image49.jpeg"/></Relationships>
</file>

<file path=ppt/slides/_rels/slide57.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36.jpg"/><Relationship Id="rId7" Type="http://schemas.openxmlformats.org/officeDocument/2006/relationships/image" Target="../media/image54.jpeg"/><Relationship Id="rId2" Type="http://schemas.openxmlformats.org/officeDocument/2006/relationships/notesSlide" Target="../notesSlides/notesSlide56.xml"/><Relationship Id="rId1" Type="http://schemas.openxmlformats.org/officeDocument/2006/relationships/slideLayout" Target="../slideLayouts/slideLayout4.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png"/></Relationships>
</file>

<file path=ppt/slides/_rels/slide5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descr="S15_main.pdf"/>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1923"/>
    </mc:Choice>
    <mc:Fallback xmlns="">
      <p:transition spd="slow" advTm="1923"/>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CA" altLang="fi-FI" noProof="0" dirty="0" smtClean="0">
                <a:ea typeface="ＭＳ Ｐゴシック" pitchFamily="8" charset="-128"/>
              </a:rPr>
              <a:t>Mesh Cluster Rendering</a:t>
            </a:r>
          </a:p>
        </p:txBody>
      </p:sp>
      <p:sp>
        <p:nvSpPr>
          <p:cNvPr id="4099" name="Content Placeholder 2"/>
          <p:cNvSpPr>
            <a:spLocks noGrp="1"/>
          </p:cNvSpPr>
          <p:nvPr>
            <p:ph idx="1"/>
          </p:nvPr>
        </p:nvSpPr>
        <p:spPr>
          <a:xfrm>
            <a:off x="457199" y="1200150"/>
            <a:ext cx="5789077" cy="3394075"/>
          </a:xfrm>
        </p:spPr>
        <p:txBody>
          <a:bodyPr/>
          <a:lstStyle/>
          <a:p>
            <a:r>
              <a:rPr lang="en-CA" altLang="fi-FI" sz="2400" noProof="0" dirty="0" smtClean="0">
                <a:ea typeface="ＭＳ Ｐゴシック" pitchFamily="8" charset="-128"/>
              </a:rPr>
              <a:t>Fixed topology (64 vertex strip)</a:t>
            </a:r>
          </a:p>
          <a:p>
            <a:r>
              <a:rPr lang="en-CA" altLang="fi-FI" sz="2400" noProof="0" dirty="0" smtClean="0">
                <a:ea typeface="ＭＳ Ｐゴシック" pitchFamily="8" charset="-128"/>
              </a:rPr>
              <a:t>Split &amp; rearrange all meshes to fit fixed topology (insert degenerate triangles)</a:t>
            </a:r>
          </a:p>
          <a:p>
            <a:r>
              <a:rPr lang="en-CA" altLang="fi-FI" sz="2400" noProof="0" dirty="0" smtClean="0">
                <a:ea typeface="ＭＳ Ｐゴシック" pitchFamily="8" charset="-128"/>
              </a:rPr>
              <a:t>Fetch vertices manually in VS from shared buffer </a:t>
            </a:r>
            <a:r>
              <a:rPr lang="en-CA" altLang="fi-FI" sz="2000" noProof="0" dirty="0" smtClean="0">
                <a:ea typeface="ＭＳ Ｐゴシック" pitchFamily="8" charset="-128"/>
              </a:rPr>
              <a:t>[Riccio13]</a:t>
            </a:r>
          </a:p>
          <a:p>
            <a:r>
              <a:rPr lang="en-CA" sz="2400" noProof="0" dirty="0" err="1" smtClean="0"/>
              <a:t>DrawInstancedIndirect</a:t>
            </a:r>
            <a:r>
              <a:rPr lang="en-CA" sz="2400" noProof="0" dirty="0" smtClean="0"/>
              <a:t> </a:t>
            </a:r>
          </a:p>
          <a:p>
            <a:r>
              <a:rPr lang="en-CA" altLang="fi-FI" sz="2400" noProof="0" dirty="0" smtClean="0">
                <a:ea typeface="ＭＳ Ｐゴシック" pitchFamily="8" charset="-128"/>
              </a:rPr>
              <a:t>GPU culling outputs cluster list </a:t>
            </a:r>
          </a:p>
          <a:p>
            <a:pPr marL="0" indent="0">
              <a:buNone/>
            </a:pPr>
            <a:r>
              <a:rPr lang="en-CA" altLang="fi-FI" sz="2400" noProof="0" dirty="0" smtClean="0">
                <a:ea typeface="ＭＳ Ｐゴシック" pitchFamily="8" charset="-128"/>
              </a:rPr>
              <a:t>    &amp; </a:t>
            </a:r>
            <a:r>
              <a:rPr lang="en-CA" altLang="fi-FI" sz="2400" noProof="0" dirty="0" err="1" smtClean="0">
                <a:ea typeface="ＭＳ Ｐゴシック" pitchFamily="8" charset="-128"/>
              </a:rPr>
              <a:t>drawcall</a:t>
            </a:r>
            <a:r>
              <a:rPr lang="en-CA" altLang="fi-FI" sz="2400" noProof="0" dirty="0" smtClean="0">
                <a:ea typeface="ＭＳ Ｐゴシック" pitchFamily="8" charset="-128"/>
              </a:rPr>
              <a:t> </a:t>
            </a:r>
            <a:r>
              <a:rPr lang="en-CA" altLang="fi-FI" sz="2400" noProof="0" dirty="0" err="1" smtClean="0">
                <a:ea typeface="ＭＳ Ｐゴシック" pitchFamily="8" charset="-128"/>
              </a:rPr>
              <a:t>args</a:t>
            </a:r>
            <a:endParaRPr lang="en-CA" altLang="fi-FI" sz="24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a:ea typeface="ＭＳ Ｐゴシック" pitchFamily="8" charset="-128"/>
            </a:endParaRPr>
          </a:p>
        </p:txBody>
      </p:sp>
      <p:pic>
        <p:nvPicPr>
          <p:cNvPr id="4117" name="Picture 41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7296" y="1063625"/>
            <a:ext cx="1842412" cy="1811007"/>
          </a:xfrm>
          <a:prstGeom prst="rect">
            <a:avLst/>
          </a:prstGeom>
        </p:spPr>
      </p:pic>
      <p:pic>
        <p:nvPicPr>
          <p:cNvPr id="4119" name="Picture 41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7821" y="2874632"/>
            <a:ext cx="1981361" cy="1992781"/>
          </a:xfrm>
          <a:prstGeom prst="rect">
            <a:avLst/>
          </a:prstGeom>
        </p:spPr>
      </p:pic>
      <p:sp>
        <p:nvSpPr>
          <p:cNvPr id="6" name="Footer Placeholder 4"/>
          <p:cNvSpPr>
            <a:spLocks noGrp="1"/>
          </p:cNvSpPr>
          <p:nvPr>
            <p:ph type="ftr" sz="quarter" idx="11"/>
          </p:nvPr>
        </p:nvSpPr>
        <p:spPr>
          <a:xfrm>
            <a:off x="1524000" y="4923010"/>
            <a:ext cx="6035040" cy="274637"/>
          </a:xfrm>
        </p:spPr>
        <p:txBody>
          <a:bodyPr/>
          <a:lstStyle>
            <a:lvl1pPr>
              <a:defRPr/>
            </a:lvl1pPr>
          </a:lstStyle>
          <a:p>
            <a:pPr>
              <a:defRPr/>
            </a:pPr>
            <a:endParaRPr lang="fr-FR" sz="1000" dirty="0" smtClean="0"/>
          </a:p>
          <a:p>
            <a:pPr>
              <a:defRPr/>
            </a:pPr>
            <a:r>
              <a:rPr lang="fr-FR" sz="1000" dirty="0" smtClean="0"/>
              <a:t>SIGGRAPH 2015: </a:t>
            </a:r>
            <a:r>
              <a:rPr lang="fr-FR" sz="1000" dirty="0" err="1" smtClean="0"/>
              <a:t>Advances</a:t>
            </a:r>
            <a:r>
              <a:rPr lang="fr-FR" sz="1000" dirty="0" smtClean="0"/>
              <a:t> in Real-Time </a:t>
            </a:r>
            <a:r>
              <a:rPr lang="fr-FR" sz="1000" dirty="0" err="1" smtClean="0"/>
              <a:t>Rendering</a:t>
            </a:r>
            <a:r>
              <a:rPr lang="fr-FR" sz="1000" dirty="0" smtClean="0"/>
              <a:t> course</a:t>
            </a:r>
            <a:endParaRPr lang="en-US" altLang="fi-FI" sz="1000" dirty="0" smtClean="0">
              <a:ea typeface="ＭＳ Ｐゴシック" pitchFamily="8" charset="-128"/>
            </a:endParaRPr>
          </a:p>
          <a:p>
            <a:pPr>
              <a:defRPr/>
            </a:pPr>
            <a:endParaRPr lang="en-US" sz="1000" dirty="0"/>
          </a:p>
        </p:txBody>
      </p:sp>
    </p:spTree>
    <p:extLst>
      <p:ext uri="{BB962C8B-B14F-4D97-AF65-F5344CB8AC3E}">
        <p14:creationId xmlns:p14="http://schemas.microsoft.com/office/powerpoint/2010/main" val="22473361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8000" t="19649" r="29792" b="15161"/>
          <a:stretch/>
        </p:blipFill>
        <p:spPr>
          <a:xfrm>
            <a:off x="6144773" y="1200150"/>
            <a:ext cx="1959480" cy="1819517"/>
          </a:xfrm>
          <a:prstGeom prst="rect">
            <a:avLst/>
          </a:prstGeom>
        </p:spPr>
      </p:pic>
      <p:sp>
        <p:nvSpPr>
          <p:cNvPr id="4098" name="Title 1"/>
          <p:cNvSpPr>
            <a:spLocks noGrp="1"/>
          </p:cNvSpPr>
          <p:nvPr>
            <p:ph type="title"/>
          </p:nvPr>
        </p:nvSpPr>
        <p:spPr/>
        <p:txBody>
          <a:bodyPr/>
          <a:lstStyle/>
          <a:p>
            <a:r>
              <a:rPr lang="en-CA" altLang="fi-FI" noProof="0" dirty="0" smtClean="0">
                <a:ea typeface="ＭＳ Ｐゴシック" pitchFamily="8" charset="-128"/>
              </a:rPr>
              <a:t>Mesh Cluster Rendering</a:t>
            </a:r>
          </a:p>
        </p:txBody>
      </p:sp>
      <p:sp>
        <p:nvSpPr>
          <p:cNvPr id="4099" name="Content Placeholder 2"/>
          <p:cNvSpPr>
            <a:spLocks noGrp="1"/>
          </p:cNvSpPr>
          <p:nvPr>
            <p:ph idx="1"/>
          </p:nvPr>
        </p:nvSpPr>
        <p:spPr>
          <a:xfrm>
            <a:off x="457200" y="1200150"/>
            <a:ext cx="5459746" cy="3394075"/>
          </a:xfrm>
        </p:spPr>
        <p:txBody>
          <a:bodyPr/>
          <a:lstStyle/>
          <a:p>
            <a:r>
              <a:rPr lang="en-CA" altLang="fi-FI" sz="2800" noProof="0" dirty="0" smtClean="0">
                <a:ea typeface="ＭＳ Ｐゴシック" pitchFamily="8" charset="-128"/>
              </a:rPr>
              <a:t>Arbitrary number of meshes in single </a:t>
            </a:r>
            <a:r>
              <a:rPr lang="en-CA" altLang="fi-FI" sz="2800" noProof="0" dirty="0" err="1" smtClean="0">
                <a:ea typeface="ＭＳ Ｐゴシック" pitchFamily="8" charset="-128"/>
              </a:rPr>
              <a:t>drawcall</a:t>
            </a:r>
            <a:endParaRPr lang="en-CA" altLang="fi-FI" sz="2800" noProof="0" dirty="0" smtClean="0">
              <a:ea typeface="ＭＳ Ｐゴシック" pitchFamily="8" charset="-128"/>
            </a:endParaRPr>
          </a:p>
          <a:p>
            <a:r>
              <a:rPr lang="en-CA" altLang="fi-FI" sz="2800" noProof="0" dirty="0" smtClean="0">
                <a:ea typeface="ＭＳ Ｐゴシック" pitchFamily="8" charset="-128"/>
              </a:rPr>
              <a:t>GPU-culled by cluster bounds </a:t>
            </a:r>
            <a:r>
              <a:rPr lang="en-CA" sz="2400" noProof="0" dirty="0" smtClean="0"/>
              <a:t>[Greene93] [Shopf08] [Hill11]</a:t>
            </a:r>
            <a:r>
              <a:rPr lang="en-CA" sz="2800" noProof="0" dirty="0" smtClean="0"/>
              <a:t> </a:t>
            </a:r>
            <a:endParaRPr lang="en-CA" altLang="fi-FI" sz="2800" noProof="0" dirty="0" smtClean="0">
              <a:ea typeface="ＭＳ Ｐゴシック" pitchFamily="8" charset="-128"/>
            </a:endParaRPr>
          </a:p>
          <a:p>
            <a:r>
              <a:rPr lang="en-CA" altLang="fi-FI" sz="2800" noProof="0" dirty="0" smtClean="0">
                <a:ea typeface="ＭＳ Ｐゴシック" pitchFamily="8" charset="-128"/>
              </a:rPr>
              <a:t>Faster vertex fetch</a:t>
            </a:r>
            <a:endParaRPr lang="en-CA" altLang="fi-FI" sz="2400" noProof="0" dirty="0" smtClean="0">
              <a:ea typeface="ＭＳ Ｐゴシック" pitchFamily="8" charset="-128"/>
            </a:endParaRPr>
          </a:p>
          <a:p>
            <a:r>
              <a:rPr lang="en-CA" sz="2800" noProof="0" dirty="0" smtClean="0"/>
              <a:t>Cluster depth sorting</a:t>
            </a:r>
          </a:p>
          <a:p>
            <a:endParaRPr lang="en-CA" altLang="fi-FI" noProof="0" dirty="0" smtClean="0">
              <a:ea typeface="ＭＳ Ｐゴシック" pitchFamily="8" charset="-128"/>
            </a:endParaRPr>
          </a:p>
          <a:p>
            <a:endParaRPr lang="en-CA" altLang="fi-FI" noProof="0" dirty="0" smtClean="0">
              <a:ea typeface="ＭＳ Ｐゴシック" pitchFamily="8" charset="-128"/>
            </a:endParaRPr>
          </a:p>
          <a:p>
            <a:endParaRPr lang="en-CA" altLang="fi-FI" noProof="0" dirty="0" smtClean="0">
              <a:ea typeface="ＭＳ Ｐゴシック" pitchFamily="8" charset="-128"/>
            </a:endParaRPr>
          </a:p>
          <a:p>
            <a:endParaRPr lang="en-CA" altLang="fi-FI" noProof="0" dirty="0" smtClean="0">
              <a:ea typeface="ＭＳ Ｐゴシック" pitchFamily="8" charset="-128"/>
            </a:endParaRPr>
          </a:p>
          <a:p>
            <a:endParaRPr lang="en-CA" altLang="fi-FI" noProof="0" dirty="0" smtClean="0">
              <a:ea typeface="ＭＳ Ｐゴシック" pitchFamily="8" charset="-128"/>
            </a:endParaRPr>
          </a:p>
          <a:p>
            <a:endParaRPr lang="en-CA" altLang="fi-FI" noProof="0" dirty="0" smtClean="0">
              <a:ea typeface="ＭＳ Ｐゴシック" pitchFamily="8" charset="-128"/>
            </a:endParaRPr>
          </a:p>
          <a:p>
            <a:endParaRPr lang="en-CA" altLang="fi-FI" noProof="0" dirty="0" smtClean="0">
              <a:ea typeface="ＭＳ Ｐゴシック" pitchFamily="8" charset="-128"/>
            </a:endParaRPr>
          </a:p>
          <a:p>
            <a:endParaRPr lang="en-CA" altLang="fi-FI" noProof="0" dirty="0">
              <a:ea typeface="ＭＳ Ｐゴシック" pitchFamily="8" charset="-128"/>
            </a:endParaRPr>
          </a:p>
        </p:txBody>
      </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15548" t="20256" r="29779" b="13530"/>
          <a:stretch/>
        </p:blipFill>
        <p:spPr>
          <a:xfrm>
            <a:off x="6126479" y="3045793"/>
            <a:ext cx="1977773" cy="1881382"/>
          </a:xfrm>
          <a:prstGeom prst="rect">
            <a:avLst/>
          </a:prstGeom>
        </p:spPr>
      </p:pic>
      <p:sp>
        <p:nvSpPr>
          <p:cNvPr id="6" name="Footer Placeholder 4"/>
          <p:cNvSpPr>
            <a:spLocks noGrp="1"/>
          </p:cNvSpPr>
          <p:nvPr>
            <p:ph type="ftr" sz="quarter" idx="11"/>
          </p:nvPr>
        </p:nvSpPr>
        <p:spPr>
          <a:xfrm>
            <a:off x="1524000" y="4923010"/>
            <a:ext cx="6035040" cy="274637"/>
          </a:xfrm>
        </p:spPr>
        <p:txBody>
          <a:bodyPr/>
          <a:lstStyle>
            <a:lvl1pPr>
              <a:defRPr/>
            </a:lvl1pPr>
          </a:lstStyle>
          <a:p>
            <a:pPr>
              <a:defRPr/>
            </a:pPr>
            <a:endParaRPr lang="fr-FR" sz="1000" dirty="0" smtClean="0"/>
          </a:p>
          <a:p>
            <a:pPr>
              <a:defRPr/>
            </a:pPr>
            <a:r>
              <a:rPr lang="fr-FR" sz="1000" dirty="0" smtClean="0"/>
              <a:t>SIGGRAPH 2015: </a:t>
            </a:r>
            <a:r>
              <a:rPr lang="fr-FR" sz="1000" dirty="0" err="1" smtClean="0"/>
              <a:t>Advances</a:t>
            </a:r>
            <a:r>
              <a:rPr lang="fr-FR" sz="1000" dirty="0" smtClean="0"/>
              <a:t> in Real-Time </a:t>
            </a:r>
            <a:r>
              <a:rPr lang="fr-FR" sz="1000" dirty="0" err="1" smtClean="0"/>
              <a:t>Rendering</a:t>
            </a:r>
            <a:r>
              <a:rPr lang="fr-FR" sz="1000" dirty="0" smtClean="0"/>
              <a:t> course</a:t>
            </a:r>
            <a:endParaRPr lang="en-US" altLang="fi-FI" sz="1000" dirty="0" smtClean="0">
              <a:ea typeface="ＭＳ Ｐゴシック" pitchFamily="8" charset="-128"/>
            </a:endParaRPr>
          </a:p>
          <a:p>
            <a:pPr>
              <a:defRPr/>
            </a:pPr>
            <a:endParaRPr lang="en-US" sz="1000" dirty="0"/>
          </a:p>
        </p:txBody>
      </p:sp>
    </p:spTree>
    <p:extLst>
      <p:ext uri="{BB962C8B-B14F-4D97-AF65-F5344CB8AC3E}">
        <p14:creationId xmlns:p14="http://schemas.microsoft.com/office/powerpoint/2010/main" val="13853846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CA" altLang="fi-FI" noProof="0" dirty="0" smtClean="0">
                <a:ea typeface="ＭＳ Ｐゴシック" pitchFamily="8" charset="-128"/>
              </a:rPr>
              <a:t>Mesh Cluster Rendering (ACU)</a:t>
            </a:r>
          </a:p>
        </p:txBody>
      </p:sp>
      <p:sp>
        <p:nvSpPr>
          <p:cNvPr id="4099" name="Content Placeholder 2"/>
          <p:cNvSpPr>
            <a:spLocks noGrp="1"/>
          </p:cNvSpPr>
          <p:nvPr>
            <p:ph idx="1"/>
          </p:nvPr>
        </p:nvSpPr>
        <p:spPr/>
        <p:txBody>
          <a:bodyPr/>
          <a:lstStyle/>
          <a:p>
            <a:r>
              <a:rPr lang="en-CA" altLang="fi-FI" noProof="0" dirty="0" smtClean="0">
                <a:ea typeface="ＭＳ Ｐゴシック" pitchFamily="8" charset="-128"/>
              </a:rPr>
              <a:t>Problems with triangle strips:</a:t>
            </a:r>
          </a:p>
          <a:p>
            <a:pPr lvl="1"/>
            <a:r>
              <a:rPr lang="en-CA" altLang="fi-FI" noProof="0" dirty="0" smtClean="0">
                <a:ea typeface="ＭＳ Ｐゴシック" pitchFamily="8" charset="-128"/>
              </a:rPr>
              <a:t>Memory increase due to degenerate triangles </a:t>
            </a:r>
          </a:p>
          <a:p>
            <a:pPr lvl="1"/>
            <a:r>
              <a:rPr lang="en-CA" altLang="fi-FI" noProof="0" dirty="0" smtClean="0">
                <a:ea typeface="ＭＳ Ｐゴシック" pitchFamily="8" charset="-128"/>
              </a:rPr>
              <a:t>Non-deterministic cluster order</a:t>
            </a:r>
          </a:p>
          <a:p>
            <a:r>
              <a:rPr lang="en-CA" noProof="0" dirty="0" err="1" smtClean="0"/>
              <a:t>MultiDrawIndexedInstancedIndirect</a:t>
            </a:r>
            <a:r>
              <a:rPr lang="en-CA" altLang="fi-FI" noProof="0" dirty="0" smtClean="0">
                <a:ea typeface="ＭＳ Ｐゴシック" pitchFamily="8" charset="-128"/>
              </a:rPr>
              <a:t>:</a:t>
            </a:r>
          </a:p>
          <a:p>
            <a:pPr lvl="1"/>
            <a:r>
              <a:rPr lang="en-CA" altLang="fi-FI" noProof="0" dirty="0" smtClean="0">
                <a:ea typeface="ＭＳ Ｐゴシック" pitchFamily="8" charset="-128"/>
              </a:rPr>
              <a:t>One (sub-)</a:t>
            </a:r>
            <a:r>
              <a:rPr lang="en-CA" altLang="fi-FI" noProof="0" dirty="0" err="1" smtClean="0">
                <a:ea typeface="ＭＳ Ｐゴシック" pitchFamily="8" charset="-128"/>
              </a:rPr>
              <a:t>drawcall</a:t>
            </a:r>
            <a:r>
              <a:rPr lang="en-CA" altLang="fi-FI" noProof="0" dirty="0" smtClean="0">
                <a:ea typeface="ＭＳ Ｐゴシック" pitchFamily="8" charset="-128"/>
              </a:rPr>
              <a:t> per instance</a:t>
            </a:r>
          </a:p>
          <a:p>
            <a:pPr lvl="1"/>
            <a:r>
              <a:rPr lang="en-CA" altLang="fi-FI" noProof="0" dirty="0" smtClean="0">
                <a:ea typeface="ＭＳ Ｐゴシック" pitchFamily="8" charset="-128"/>
              </a:rPr>
              <a:t>64 triangles per cluster</a:t>
            </a:r>
          </a:p>
          <a:p>
            <a:pPr lvl="1"/>
            <a:r>
              <a:rPr lang="en-CA" altLang="fi-FI" noProof="0" dirty="0" smtClean="0">
                <a:ea typeface="ＭＳ Ｐゴシック" pitchFamily="8" charset="-128"/>
              </a:rPr>
              <a:t>Requires appending index buffer on the fly</a:t>
            </a:r>
          </a:p>
          <a:p>
            <a:endParaRPr lang="en-CA" noProof="0" dirty="0" smtClean="0"/>
          </a:p>
          <a:p>
            <a:endParaRPr lang="en-CA" altLang="fi-FI" noProof="0" dirty="0" smtClean="0">
              <a:ea typeface="ＭＳ Ｐゴシック" pitchFamily="8" charset="-128"/>
            </a:endParaRPr>
          </a:p>
          <a:p>
            <a:endParaRPr lang="en-CA" altLang="fi-FI" noProof="0" dirty="0" smtClean="0">
              <a:ea typeface="ＭＳ Ｐゴシック" pitchFamily="8" charset="-128"/>
            </a:endParaRPr>
          </a:p>
          <a:p>
            <a:endParaRPr lang="en-CA" altLang="fi-FI" noProof="0" dirty="0" smtClean="0">
              <a:ea typeface="ＭＳ Ｐゴシック" pitchFamily="8" charset="-128"/>
            </a:endParaRPr>
          </a:p>
          <a:p>
            <a:endParaRPr lang="en-CA" altLang="fi-FI" noProof="0" dirty="0" smtClean="0">
              <a:ea typeface="ＭＳ Ｐゴシック" pitchFamily="8" charset="-128"/>
            </a:endParaRPr>
          </a:p>
          <a:p>
            <a:endParaRPr lang="en-CA" altLang="fi-FI" noProof="0" dirty="0" smtClean="0">
              <a:ea typeface="ＭＳ Ｐゴシック" pitchFamily="8" charset="-128"/>
            </a:endParaRPr>
          </a:p>
          <a:p>
            <a:endParaRPr lang="en-CA" altLang="fi-FI" noProof="0" dirty="0" smtClean="0">
              <a:ea typeface="ＭＳ Ｐゴシック" pitchFamily="8" charset="-128"/>
            </a:endParaRPr>
          </a:p>
          <a:p>
            <a:endParaRPr lang="en-CA" altLang="fi-FI" noProof="0" dirty="0" smtClean="0">
              <a:ea typeface="ＭＳ Ｐゴシック" pitchFamily="8" charset="-128"/>
            </a:endParaRPr>
          </a:p>
          <a:p>
            <a:endParaRPr lang="en-CA" altLang="fi-FI" noProof="0" dirty="0">
              <a:ea typeface="ＭＳ Ｐゴシック" pitchFamily="8" charset="-128"/>
            </a:endParaRPr>
          </a:p>
        </p:txBody>
      </p:sp>
      <p:sp>
        <p:nvSpPr>
          <p:cNvPr id="4" name="Footer Placeholder 4"/>
          <p:cNvSpPr>
            <a:spLocks noGrp="1"/>
          </p:cNvSpPr>
          <p:nvPr>
            <p:ph type="ftr" sz="quarter" idx="11"/>
          </p:nvPr>
        </p:nvSpPr>
        <p:spPr>
          <a:xfrm>
            <a:off x="1524000" y="4923010"/>
            <a:ext cx="6035040" cy="274637"/>
          </a:xfrm>
        </p:spPr>
        <p:txBody>
          <a:bodyPr/>
          <a:lstStyle>
            <a:lvl1pPr>
              <a:defRPr/>
            </a:lvl1pPr>
          </a:lstStyle>
          <a:p>
            <a:pPr>
              <a:defRPr/>
            </a:pPr>
            <a:endParaRPr lang="fr-FR" sz="1000" dirty="0" smtClean="0"/>
          </a:p>
          <a:p>
            <a:pPr>
              <a:defRPr/>
            </a:pPr>
            <a:r>
              <a:rPr lang="fr-FR" sz="1000" dirty="0" smtClean="0"/>
              <a:t>SIGGRAPH 2015: </a:t>
            </a:r>
            <a:r>
              <a:rPr lang="fr-FR" sz="1000" dirty="0" err="1" smtClean="0"/>
              <a:t>Advances</a:t>
            </a:r>
            <a:r>
              <a:rPr lang="fr-FR" sz="1000" dirty="0" smtClean="0"/>
              <a:t> in Real-Time </a:t>
            </a:r>
            <a:r>
              <a:rPr lang="fr-FR" sz="1000" dirty="0" err="1" smtClean="0"/>
              <a:t>Rendering</a:t>
            </a:r>
            <a:r>
              <a:rPr lang="fr-FR" sz="1000" dirty="0" smtClean="0"/>
              <a:t> course</a:t>
            </a:r>
            <a:endParaRPr lang="en-US" altLang="fi-FI" sz="1000" dirty="0" smtClean="0">
              <a:ea typeface="ＭＳ Ｐゴシック" pitchFamily="8" charset="-128"/>
            </a:endParaRPr>
          </a:p>
          <a:p>
            <a:pPr>
              <a:defRPr/>
            </a:pPr>
            <a:endParaRPr lang="en-US" sz="1000" dirty="0"/>
          </a:p>
        </p:txBody>
      </p:sp>
    </p:spTree>
    <p:extLst>
      <p:ext uri="{BB962C8B-B14F-4D97-AF65-F5344CB8AC3E}">
        <p14:creationId xmlns:p14="http://schemas.microsoft.com/office/powerpoint/2010/main" val="32641906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CA" altLang="fi-FI" noProof="0" dirty="0" smtClean="0">
                <a:solidFill>
                  <a:schemeClr val="bg2"/>
                </a:solidFill>
                <a:ea typeface="ＭＳ Ｐゴシック" pitchFamily="8" charset="-128"/>
              </a:rPr>
              <a:t>Rendering Pipeline Overview</a:t>
            </a:r>
            <a:endParaRPr lang="en-CA" altLang="fi-FI" noProof="0" dirty="0">
              <a:solidFill>
                <a:schemeClr val="bg2"/>
              </a:solidFill>
              <a:ea typeface="ＭＳ Ｐゴシック" pitchFamily="8" charset="-128"/>
            </a:endParaRPr>
          </a:p>
        </p:txBody>
      </p:sp>
      <p:sp>
        <p:nvSpPr>
          <p:cNvPr id="4099" name="Content Placeholder 2"/>
          <p:cNvSpPr>
            <a:spLocks noGrp="1"/>
          </p:cNvSpPr>
          <p:nvPr>
            <p:ph idx="1"/>
          </p:nvPr>
        </p:nvSpPr>
        <p:spPr/>
        <p:txBody>
          <a:bodyPr/>
          <a:lstStyle/>
          <a:p>
            <a:pPr marL="0" indent="0">
              <a:buNone/>
            </a:pPr>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a:ea typeface="ＭＳ Ｐゴシック" pitchFamily="8" charset="-128"/>
            </a:endParaRPr>
          </a:p>
        </p:txBody>
      </p:sp>
      <p:sp>
        <p:nvSpPr>
          <p:cNvPr id="20" name="Flowchart: Alternate Process 19"/>
          <p:cNvSpPr/>
          <p:nvPr/>
        </p:nvSpPr>
        <p:spPr>
          <a:xfrm>
            <a:off x="772888" y="4173902"/>
            <a:ext cx="6281055" cy="365760"/>
          </a:xfrm>
          <a:prstGeom prst="flowChartAlternateProcess">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600" dirty="0" smtClean="0">
                <a:solidFill>
                  <a:schemeClr val="bg1"/>
                </a:solidFill>
                <a:latin typeface="Consolas" panose="020B0609020204030204" pitchFamily="49" charset="0"/>
                <a:cs typeface="Consolas" panose="020B0609020204030204" pitchFamily="49" charset="0"/>
              </a:rPr>
              <a:t>MULTI-DRAW</a:t>
            </a:r>
            <a:endParaRPr lang="fr-CA" sz="1600" dirty="0">
              <a:solidFill>
                <a:schemeClr val="bg1"/>
              </a:solidFill>
              <a:latin typeface="Consolas" panose="020B0609020204030204" pitchFamily="49" charset="0"/>
              <a:cs typeface="Consolas" panose="020B0609020204030204" pitchFamily="49" charset="0"/>
            </a:endParaRPr>
          </a:p>
        </p:txBody>
      </p:sp>
      <p:sp>
        <p:nvSpPr>
          <p:cNvPr id="21" name="Flowchart: Alternate Process 20"/>
          <p:cNvSpPr/>
          <p:nvPr/>
        </p:nvSpPr>
        <p:spPr>
          <a:xfrm>
            <a:off x="2879519" y="1031057"/>
            <a:ext cx="2274073" cy="36576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200" dirty="0" smtClean="0">
                <a:latin typeface="Consolas" panose="020B0609020204030204" pitchFamily="49" charset="0"/>
                <a:cs typeface="Consolas" panose="020B0609020204030204" pitchFamily="49" charset="0"/>
              </a:rPr>
              <a:t>COARSE FRUSTUM CULLING</a:t>
            </a:r>
            <a:endParaRPr lang="fr-CA" sz="1200" dirty="0">
              <a:latin typeface="Consolas" panose="020B0609020204030204" pitchFamily="49" charset="0"/>
              <a:cs typeface="Consolas" panose="020B0609020204030204" pitchFamily="49" charset="0"/>
            </a:endParaRPr>
          </a:p>
        </p:txBody>
      </p:sp>
      <p:sp>
        <p:nvSpPr>
          <p:cNvPr id="22" name="Flowchart: Alternate Process 21"/>
          <p:cNvSpPr/>
          <p:nvPr/>
        </p:nvSpPr>
        <p:spPr>
          <a:xfrm>
            <a:off x="2879517" y="1911355"/>
            <a:ext cx="2274073" cy="36576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dirty="0" smtClean="0">
                <a:latin typeface="Consolas" panose="020B0609020204030204" pitchFamily="49" charset="0"/>
                <a:cs typeface="Consolas" panose="020B0609020204030204" pitchFamily="49" charset="0"/>
              </a:rPr>
              <a:t>BATCH DRAWCALLS</a:t>
            </a:r>
            <a:endParaRPr lang="fr-CA" sz="1400" dirty="0">
              <a:latin typeface="Consolas" panose="020B0609020204030204" pitchFamily="49" charset="0"/>
              <a:cs typeface="Consolas" panose="020B0609020204030204" pitchFamily="49" charset="0"/>
            </a:endParaRPr>
          </a:p>
        </p:txBody>
      </p:sp>
      <p:sp>
        <p:nvSpPr>
          <p:cNvPr id="23" name="Flowchart: Alternate Process 22"/>
          <p:cNvSpPr/>
          <p:nvPr/>
        </p:nvSpPr>
        <p:spPr>
          <a:xfrm>
            <a:off x="772887" y="2346837"/>
            <a:ext cx="6281056" cy="365760"/>
          </a:xfrm>
          <a:prstGeom prst="flowChartAlternateProcess">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dirty="0" smtClean="0">
                <a:latin typeface="Consolas" panose="020B0609020204030204" pitchFamily="49" charset="0"/>
                <a:cs typeface="Consolas" panose="020B0609020204030204" pitchFamily="49" charset="0"/>
              </a:rPr>
              <a:t>INSTANCE CULLING </a:t>
            </a:r>
            <a:r>
              <a:rPr lang="fr-CA" sz="1200" dirty="0" smtClean="0">
                <a:latin typeface="Consolas" panose="020B0609020204030204" pitchFamily="49" charset="0"/>
                <a:cs typeface="Consolas" panose="020B0609020204030204" pitchFamily="49" charset="0"/>
              </a:rPr>
              <a:t>(FRUSTUM/OCCLUSION)</a:t>
            </a:r>
            <a:endParaRPr lang="fr-CA" sz="1400" dirty="0">
              <a:latin typeface="Consolas" panose="020B0609020204030204" pitchFamily="49" charset="0"/>
              <a:cs typeface="Consolas" panose="020B0609020204030204" pitchFamily="49" charset="0"/>
            </a:endParaRPr>
          </a:p>
        </p:txBody>
      </p:sp>
      <p:sp>
        <p:nvSpPr>
          <p:cNvPr id="24" name="Flowchart: Alternate Process 23"/>
          <p:cNvSpPr/>
          <p:nvPr/>
        </p:nvSpPr>
        <p:spPr>
          <a:xfrm>
            <a:off x="772888" y="2793077"/>
            <a:ext cx="3842655" cy="365760"/>
          </a:xfrm>
          <a:prstGeom prst="flowChartAlternateProcess">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dirty="0" smtClean="0">
                <a:latin typeface="Consolas" panose="020B0609020204030204" pitchFamily="49" charset="0"/>
                <a:cs typeface="Consolas" panose="020B0609020204030204" pitchFamily="49" charset="0"/>
              </a:rPr>
              <a:t>CLUSTER CHUNK EXPANSION</a:t>
            </a:r>
            <a:endParaRPr lang="fr-CA" sz="1400" dirty="0">
              <a:latin typeface="Consolas" panose="020B0609020204030204" pitchFamily="49" charset="0"/>
              <a:cs typeface="Consolas" panose="020B0609020204030204" pitchFamily="49" charset="0"/>
            </a:endParaRPr>
          </a:p>
        </p:txBody>
      </p:sp>
      <p:sp>
        <p:nvSpPr>
          <p:cNvPr id="25" name="Flowchart: Alternate Process 24"/>
          <p:cNvSpPr/>
          <p:nvPr/>
        </p:nvSpPr>
        <p:spPr>
          <a:xfrm>
            <a:off x="772887" y="3240774"/>
            <a:ext cx="3842656" cy="365760"/>
          </a:xfrm>
          <a:prstGeom prst="flowChartAlternateProcess">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dirty="0" smtClean="0">
                <a:latin typeface="Consolas" panose="020B0609020204030204" pitchFamily="49" charset="0"/>
                <a:cs typeface="Consolas" panose="020B0609020204030204" pitchFamily="49" charset="0"/>
              </a:rPr>
              <a:t>CLUSTER CULLING </a:t>
            </a:r>
            <a:r>
              <a:rPr lang="fr-CA" sz="1200" dirty="0" smtClean="0">
                <a:latin typeface="Consolas" panose="020B0609020204030204" pitchFamily="49" charset="0"/>
                <a:cs typeface="Consolas" panose="020B0609020204030204" pitchFamily="49" charset="0"/>
              </a:rPr>
              <a:t>(</a:t>
            </a:r>
            <a:r>
              <a:rPr lang="fr-CA" sz="1200" dirty="0" smtClean="0">
                <a:solidFill>
                  <a:schemeClr val="bg1"/>
                </a:solidFill>
                <a:latin typeface="Consolas" panose="020B0609020204030204" pitchFamily="49" charset="0"/>
                <a:cs typeface="Consolas" panose="020B0609020204030204" pitchFamily="49" charset="0"/>
              </a:rPr>
              <a:t>FRUSTUM/OCCLUSION/TRIANGLE BACKFACE)</a:t>
            </a:r>
            <a:endParaRPr lang="fr-CA" sz="1200" dirty="0">
              <a:solidFill>
                <a:schemeClr val="bg1"/>
              </a:solidFill>
              <a:latin typeface="Consolas" panose="020B0609020204030204" pitchFamily="49" charset="0"/>
              <a:cs typeface="Consolas" panose="020B0609020204030204" pitchFamily="49" charset="0"/>
            </a:endParaRPr>
          </a:p>
        </p:txBody>
      </p:sp>
      <p:sp>
        <p:nvSpPr>
          <p:cNvPr id="26" name="Flowchart: Alternate Process 25"/>
          <p:cNvSpPr/>
          <p:nvPr/>
        </p:nvSpPr>
        <p:spPr>
          <a:xfrm>
            <a:off x="772887" y="3701190"/>
            <a:ext cx="3842655" cy="365760"/>
          </a:xfrm>
          <a:prstGeom prst="flowChartAlternateProcess">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dirty="0" smtClean="0">
                <a:solidFill>
                  <a:schemeClr val="bg1"/>
                </a:solidFill>
                <a:latin typeface="Consolas" panose="020B0609020204030204" pitchFamily="49" charset="0"/>
                <a:cs typeface="Consolas" panose="020B0609020204030204" pitchFamily="49" charset="0"/>
              </a:rPr>
              <a:t>INDEX BUFFER COMPACTION</a:t>
            </a:r>
            <a:endParaRPr lang="fr-CA" sz="1400" dirty="0">
              <a:solidFill>
                <a:schemeClr val="bg1"/>
              </a:solidFill>
              <a:latin typeface="Consolas" panose="020B0609020204030204" pitchFamily="49" charset="0"/>
              <a:cs typeface="Consolas" panose="020B0609020204030204" pitchFamily="49" charset="0"/>
            </a:endParaRPr>
          </a:p>
        </p:txBody>
      </p:sp>
      <p:sp>
        <p:nvSpPr>
          <p:cNvPr id="29" name="Flowchart: Alternate Process 28"/>
          <p:cNvSpPr/>
          <p:nvPr/>
        </p:nvSpPr>
        <p:spPr>
          <a:xfrm>
            <a:off x="7390842" y="1053312"/>
            <a:ext cx="316727" cy="36576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100" dirty="0"/>
          </a:p>
        </p:txBody>
      </p:sp>
      <p:sp>
        <p:nvSpPr>
          <p:cNvPr id="30" name="Flowchart: Alternate Process 29"/>
          <p:cNvSpPr/>
          <p:nvPr/>
        </p:nvSpPr>
        <p:spPr>
          <a:xfrm>
            <a:off x="7390841" y="1514487"/>
            <a:ext cx="316727" cy="365760"/>
          </a:xfrm>
          <a:prstGeom prst="flowChartAlternateProcess">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100" dirty="0"/>
          </a:p>
        </p:txBody>
      </p:sp>
      <p:sp>
        <p:nvSpPr>
          <p:cNvPr id="32" name="Flowchart: Alternate Process 31"/>
          <p:cNvSpPr/>
          <p:nvPr/>
        </p:nvSpPr>
        <p:spPr>
          <a:xfrm>
            <a:off x="2879518" y="1474029"/>
            <a:ext cx="2274073" cy="36576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100" dirty="0" smtClean="0">
                <a:latin typeface="Consolas" panose="020B0609020204030204" pitchFamily="49" charset="0"/>
                <a:cs typeface="Consolas" panose="020B0609020204030204" pitchFamily="49" charset="0"/>
              </a:rPr>
              <a:t>BUILD BATCH HASH</a:t>
            </a:r>
            <a:br>
              <a:rPr lang="fr-CA" sz="1100" dirty="0" smtClean="0">
                <a:latin typeface="Consolas" panose="020B0609020204030204" pitchFamily="49" charset="0"/>
                <a:cs typeface="Consolas" panose="020B0609020204030204" pitchFamily="49" charset="0"/>
              </a:rPr>
            </a:br>
            <a:r>
              <a:rPr lang="fr-CA" sz="1100" dirty="0" smtClean="0">
                <a:latin typeface="Consolas" panose="020B0609020204030204" pitchFamily="49" charset="0"/>
                <a:cs typeface="Consolas" panose="020B0609020204030204" pitchFamily="49" charset="0"/>
              </a:rPr>
              <a:t>UPDATE INSTANCE GPU DATA</a:t>
            </a:r>
            <a:endParaRPr lang="fr-CA" sz="1100" dirty="0">
              <a:latin typeface="Consolas" panose="020B0609020204030204" pitchFamily="49" charset="0"/>
              <a:cs typeface="Consolas" panose="020B0609020204030204" pitchFamily="49" charset="0"/>
            </a:endParaRPr>
          </a:p>
        </p:txBody>
      </p:sp>
      <p:sp>
        <p:nvSpPr>
          <p:cNvPr id="33" name="TextBox 32"/>
          <p:cNvSpPr txBox="1"/>
          <p:nvPr/>
        </p:nvSpPr>
        <p:spPr>
          <a:xfrm>
            <a:off x="7707569" y="1067268"/>
            <a:ext cx="737702" cy="338554"/>
          </a:xfrm>
          <a:prstGeom prst="rect">
            <a:avLst/>
          </a:prstGeom>
          <a:noFill/>
        </p:spPr>
        <p:txBody>
          <a:bodyPr wrap="none" rtlCol="0">
            <a:spAutoFit/>
          </a:bodyPr>
          <a:lstStyle/>
          <a:p>
            <a:r>
              <a:rPr lang="fr-CA" sz="1600" b="1" dirty="0" smtClean="0">
                <a:solidFill>
                  <a:schemeClr val="bg1"/>
                </a:solidFill>
              </a:rPr>
              <a:t>- </a:t>
            </a:r>
            <a:r>
              <a:rPr lang="fr-CA" sz="1600" b="1" dirty="0" smtClean="0">
                <a:solidFill>
                  <a:schemeClr val="bg1"/>
                </a:solidFill>
                <a:latin typeface="Univers 55" pitchFamily="34" charset="0"/>
              </a:rPr>
              <a:t>CPU</a:t>
            </a:r>
            <a:endParaRPr lang="fr-CA" sz="1600" b="1" dirty="0">
              <a:solidFill>
                <a:schemeClr val="bg1"/>
              </a:solidFill>
              <a:latin typeface="Univers 55" pitchFamily="34" charset="0"/>
            </a:endParaRPr>
          </a:p>
        </p:txBody>
      </p:sp>
      <p:sp>
        <p:nvSpPr>
          <p:cNvPr id="34" name="TextBox 33"/>
          <p:cNvSpPr txBox="1"/>
          <p:nvPr/>
        </p:nvSpPr>
        <p:spPr>
          <a:xfrm>
            <a:off x="7715674" y="1528090"/>
            <a:ext cx="756938" cy="338554"/>
          </a:xfrm>
          <a:prstGeom prst="rect">
            <a:avLst/>
          </a:prstGeom>
          <a:noFill/>
        </p:spPr>
        <p:txBody>
          <a:bodyPr wrap="none" rtlCol="0">
            <a:spAutoFit/>
          </a:bodyPr>
          <a:lstStyle/>
          <a:p>
            <a:r>
              <a:rPr lang="fr-CA" sz="1600" b="1" dirty="0" smtClean="0">
                <a:solidFill>
                  <a:schemeClr val="bg1"/>
                </a:solidFill>
                <a:latin typeface="Univers 55" pitchFamily="34" charset="0"/>
              </a:rPr>
              <a:t>- GPU</a:t>
            </a:r>
            <a:endParaRPr lang="fr-CA" sz="1600" b="1" dirty="0">
              <a:solidFill>
                <a:schemeClr val="bg1"/>
              </a:solidFill>
              <a:latin typeface="Univers 55" pitchFamily="34" charset="0"/>
            </a:endParaRPr>
          </a:p>
        </p:txBody>
      </p:sp>
      <p:sp>
        <p:nvSpPr>
          <p:cNvPr id="36" name="Striped Right Arrow 35"/>
          <p:cNvSpPr/>
          <p:nvPr/>
        </p:nvSpPr>
        <p:spPr>
          <a:xfrm rot="5400000">
            <a:off x="5177232" y="2954405"/>
            <a:ext cx="1241215" cy="962108"/>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7" name="Footer Placeholder 4"/>
          <p:cNvSpPr>
            <a:spLocks noGrp="1"/>
          </p:cNvSpPr>
          <p:nvPr>
            <p:ph type="ftr" sz="quarter" idx="11"/>
          </p:nvPr>
        </p:nvSpPr>
        <p:spPr>
          <a:xfrm>
            <a:off x="1524000" y="4923010"/>
            <a:ext cx="6035040" cy="274637"/>
          </a:xfrm>
        </p:spPr>
        <p:txBody>
          <a:bodyPr/>
          <a:lstStyle>
            <a:lvl1pPr>
              <a:defRPr/>
            </a:lvl1pPr>
          </a:lstStyle>
          <a:p>
            <a:pPr>
              <a:defRPr/>
            </a:pPr>
            <a:endParaRPr lang="fr-FR" sz="1000" dirty="0" smtClean="0"/>
          </a:p>
          <a:p>
            <a:pPr>
              <a:defRPr/>
            </a:pPr>
            <a:r>
              <a:rPr lang="fr-FR" sz="1000" dirty="0" smtClean="0"/>
              <a:t>SIGGRAPH 2015: </a:t>
            </a:r>
            <a:r>
              <a:rPr lang="fr-FR" sz="1000" dirty="0" err="1" smtClean="0"/>
              <a:t>Advances</a:t>
            </a:r>
            <a:r>
              <a:rPr lang="fr-FR" sz="1000" dirty="0" smtClean="0"/>
              <a:t> in Real-Time </a:t>
            </a:r>
            <a:r>
              <a:rPr lang="fr-FR" sz="1000" dirty="0" err="1" smtClean="0"/>
              <a:t>Rendering</a:t>
            </a:r>
            <a:r>
              <a:rPr lang="fr-FR" sz="1000" dirty="0" smtClean="0"/>
              <a:t> course</a:t>
            </a:r>
            <a:endParaRPr lang="en-US" altLang="fi-FI" sz="1000" dirty="0" smtClean="0">
              <a:ea typeface="ＭＳ Ｐゴシック" pitchFamily="8" charset="-128"/>
            </a:endParaRPr>
          </a:p>
          <a:p>
            <a:pPr>
              <a:defRPr/>
            </a:pPr>
            <a:endParaRPr lang="en-US" sz="1000" dirty="0"/>
          </a:p>
        </p:txBody>
      </p:sp>
    </p:spTree>
    <p:extLst>
      <p:ext uri="{BB962C8B-B14F-4D97-AF65-F5344CB8AC3E}">
        <p14:creationId xmlns:p14="http://schemas.microsoft.com/office/powerpoint/2010/main" val="371707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CA" altLang="fi-FI" noProof="0" dirty="0" smtClean="0">
                <a:ea typeface="ＭＳ Ｐゴシック" pitchFamily="8" charset="-128"/>
              </a:rPr>
              <a:t>Rendering pipeline overview</a:t>
            </a:r>
          </a:p>
        </p:txBody>
      </p:sp>
      <p:sp>
        <p:nvSpPr>
          <p:cNvPr id="3" name="Content Placeholder 2"/>
          <p:cNvSpPr>
            <a:spLocks noGrp="1"/>
          </p:cNvSpPr>
          <p:nvPr>
            <p:ph idx="1"/>
          </p:nvPr>
        </p:nvSpPr>
        <p:spPr/>
        <p:txBody>
          <a:bodyPr/>
          <a:lstStyle/>
          <a:p>
            <a:r>
              <a:rPr lang="en-CA" sz="2400" noProof="0" dirty="0" smtClean="0"/>
              <a:t>CPU quad tree culling</a:t>
            </a:r>
          </a:p>
          <a:p>
            <a:r>
              <a:rPr lang="en-CA" sz="2400" noProof="0" dirty="0" smtClean="0"/>
              <a:t>Per instance data:</a:t>
            </a:r>
          </a:p>
          <a:p>
            <a:pPr lvl="1"/>
            <a:r>
              <a:rPr lang="en-CA" sz="2400" noProof="0" dirty="0" smtClean="0"/>
              <a:t>E.g. transform, LOD factor...</a:t>
            </a:r>
          </a:p>
          <a:p>
            <a:pPr lvl="1"/>
            <a:r>
              <a:rPr lang="en-CA" sz="2400" noProof="0" dirty="0" smtClean="0"/>
              <a:t>Updated in GPU ring buffer</a:t>
            </a:r>
          </a:p>
          <a:p>
            <a:pPr lvl="1"/>
            <a:r>
              <a:rPr lang="en-CA" sz="2400" noProof="0" dirty="0" smtClean="0"/>
              <a:t>Persistent for static instances</a:t>
            </a:r>
          </a:p>
          <a:p>
            <a:r>
              <a:rPr lang="en-CA" sz="2400" noProof="0" dirty="0" err="1" smtClean="0"/>
              <a:t>Drawcall</a:t>
            </a:r>
            <a:r>
              <a:rPr lang="en-CA" sz="2400" noProof="0" dirty="0" smtClean="0"/>
              <a:t> hash build on non-instanced data:</a:t>
            </a:r>
          </a:p>
          <a:p>
            <a:pPr lvl="1"/>
            <a:r>
              <a:rPr lang="en-CA" sz="2400" noProof="0" dirty="0" smtClean="0"/>
              <a:t>E.g. material, </a:t>
            </a:r>
            <a:r>
              <a:rPr lang="en-CA" sz="2400" noProof="0" dirty="0" err="1" smtClean="0"/>
              <a:t>renderstate</a:t>
            </a:r>
            <a:r>
              <a:rPr lang="en-CA" sz="2400" noProof="0" dirty="0" smtClean="0"/>
              <a:t>, …</a:t>
            </a:r>
          </a:p>
          <a:p>
            <a:r>
              <a:rPr lang="en-CA" sz="2400" noProof="0" dirty="0" err="1" smtClean="0"/>
              <a:t>Drawcalls</a:t>
            </a:r>
            <a:r>
              <a:rPr lang="en-CA" sz="2400" noProof="0" dirty="0" smtClean="0"/>
              <a:t> merged based on hash</a:t>
            </a:r>
            <a:endParaRPr lang="en-CA" sz="2400" noProof="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4873" y="1085849"/>
            <a:ext cx="2031927" cy="2216647"/>
          </a:xfrm>
          <a:prstGeom prst="rect">
            <a:avLst/>
          </a:prstGeom>
        </p:spPr>
      </p:pic>
      <p:sp>
        <p:nvSpPr>
          <p:cNvPr id="5" name="Footer Placeholder 4"/>
          <p:cNvSpPr>
            <a:spLocks noGrp="1"/>
          </p:cNvSpPr>
          <p:nvPr>
            <p:ph type="ftr" sz="quarter" idx="11"/>
          </p:nvPr>
        </p:nvSpPr>
        <p:spPr>
          <a:xfrm>
            <a:off x="1524000" y="4923010"/>
            <a:ext cx="6035040" cy="274637"/>
          </a:xfrm>
        </p:spPr>
        <p:txBody>
          <a:bodyPr/>
          <a:lstStyle>
            <a:lvl1pPr>
              <a:defRPr/>
            </a:lvl1pPr>
          </a:lstStyle>
          <a:p>
            <a:pPr>
              <a:defRPr/>
            </a:pPr>
            <a:endParaRPr lang="fr-FR" sz="1000" dirty="0" smtClean="0"/>
          </a:p>
          <a:p>
            <a:pPr>
              <a:defRPr/>
            </a:pPr>
            <a:r>
              <a:rPr lang="fr-FR" sz="1000" dirty="0" smtClean="0"/>
              <a:t>SIGGRAPH 2015: </a:t>
            </a:r>
            <a:r>
              <a:rPr lang="fr-FR" sz="1000" dirty="0" err="1" smtClean="0"/>
              <a:t>Advances</a:t>
            </a:r>
            <a:r>
              <a:rPr lang="fr-FR" sz="1000" dirty="0" smtClean="0"/>
              <a:t> in Real-Time </a:t>
            </a:r>
            <a:r>
              <a:rPr lang="fr-FR" sz="1000" dirty="0" err="1" smtClean="0"/>
              <a:t>Rendering</a:t>
            </a:r>
            <a:r>
              <a:rPr lang="fr-FR" sz="1000" dirty="0" smtClean="0"/>
              <a:t> course</a:t>
            </a:r>
            <a:endParaRPr lang="en-US" altLang="fi-FI" sz="1000" dirty="0" smtClean="0">
              <a:ea typeface="ＭＳ Ｐゴシック" pitchFamily="8" charset="-128"/>
            </a:endParaRPr>
          </a:p>
          <a:p>
            <a:pPr>
              <a:defRPr/>
            </a:pPr>
            <a:endParaRPr lang="en-US" sz="1000" dirty="0"/>
          </a:p>
        </p:txBody>
      </p:sp>
    </p:spTree>
    <p:extLst>
      <p:ext uri="{BB962C8B-B14F-4D97-AF65-F5344CB8AC3E}">
        <p14:creationId xmlns:p14="http://schemas.microsoft.com/office/powerpoint/2010/main" val="38666884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4"/>
          <p:cNvSpPr>
            <a:spLocks noGrp="1"/>
          </p:cNvSpPr>
          <p:nvPr>
            <p:ph type="ftr" sz="quarter" idx="11"/>
          </p:nvPr>
        </p:nvSpPr>
        <p:spPr>
          <a:xfrm>
            <a:off x="1524000" y="4923010"/>
            <a:ext cx="6035040" cy="274637"/>
          </a:xfrm>
        </p:spPr>
        <p:txBody>
          <a:bodyPr/>
          <a:lstStyle>
            <a:lvl1pPr>
              <a:defRPr/>
            </a:lvl1pPr>
          </a:lstStyle>
          <a:p>
            <a:pPr>
              <a:defRPr/>
            </a:pPr>
            <a:endParaRPr lang="fr-FR" sz="1000" dirty="0" smtClean="0"/>
          </a:p>
          <a:p>
            <a:pPr>
              <a:defRPr/>
            </a:pPr>
            <a:r>
              <a:rPr lang="fr-FR" sz="1000" dirty="0" smtClean="0"/>
              <a:t>SIGGRAPH 2015: </a:t>
            </a:r>
            <a:r>
              <a:rPr lang="fr-FR" sz="1000" dirty="0" err="1" smtClean="0"/>
              <a:t>Advances</a:t>
            </a:r>
            <a:r>
              <a:rPr lang="fr-FR" sz="1000" dirty="0" smtClean="0"/>
              <a:t> in Real-Time </a:t>
            </a:r>
            <a:r>
              <a:rPr lang="fr-FR" sz="1000" dirty="0" err="1" smtClean="0"/>
              <a:t>Rendering</a:t>
            </a:r>
            <a:r>
              <a:rPr lang="fr-FR" sz="1000" dirty="0" smtClean="0"/>
              <a:t> course</a:t>
            </a:r>
            <a:endParaRPr lang="en-US" altLang="fi-FI" sz="1000" dirty="0" smtClean="0">
              <a:ea typeface="ＭＳ Ｐゴシック" pitchFamily="8" charset="-128"/>
            </a:endParaRPr>
          </a:p>
          <a:p>
            <a:pPr>
              <a:defRPr/>
            </a:pPr>
            <a:endParaRPr lang="en-US" sz="1000" dirty="0"/>
          </a:p>
        </p:txBody>
      </p:sp>
      <p:sp>
        <p:nvSpPr>
          <p:cNvPr id="4" name="Rectangle 3"/>
          <p:cNvSpPr/>
          <p:nvPr/>
        </p:nvSpPr>
        <p:spPr>
          <a:xfrm>
            <a:off x="635619" y="1932354"/>
            <a:ext cx="1338147" cy="836341"/>
          </a:xfrm>
          <a:prstGeom prst="rect">
            <a:avLst/>
          </a:prstGeom>
          <a:gradFill>
            <a:gsLst>
              <a:gs pos="0">
                <a:srgbClr val="FFC000"/>
              </a:gs>
              <a:gs pos="100000">
                <a:srgbClr val="FFC000"/>
              </a:gs>
            </a:gsLst>
          </a:gradFill>
        </p:spPr>
        <p:style>
          <a:lnRef idx="1">
            <a:schemeClr val="accent1"/>
          </a:lnRef>
          <a:fillRef idx="3">
            <a:schemeClr val="accent1"/>
          </a:fillRef>
          <a:effectRef idx="2">
            <a:schemeClr val="accent1"/>
          </a:effectRef>
          <a:fontRef idx="minor">
            <a:schemeClr val="lt1"/>
          </a:fontRef>
        </p:style>
        <p:txBody>
          <a:bodyPr rtlCol="0" anchor="ctr"/>
          <a:lstStyle/>
          <a:p>
            <a:r>
              <a:rPr lang="en-CA" sz="1400" dirty="0" smtClean="0">
                <a:solidFill>
                  <a:srgbClr val="41464C"/>
                </a:solidFill>
              </a:rPr>
              <a:t>Transform</a:t>
            </a:r>
          </a:p>
          <a:p>
            <a:r>
              <a:rPr lang="en-CA" sz="1400" dirty="0" smtClean="0">
                <a:solidFill>
                  <a:srgbClr val="41464C"/>
                </a:solidFill>
              </a:rPr>
              <a:t>Bounds</a:t>
            </a:r>
          </a:p>
          <a:p>
            <a:r>
              <a:rPr lang="en-CA" sz="1400" dirty="0" smtClean="0">
                <a:solidFill>
                  <a:srgbClr val="41464C"/>
                </a:solidFill>
              </a:rPr>
              <a:t>Mesh</a:t>
            </a:r>
            <a:endParaRPr lang="fr-FR" sz="1400" dirty="0">
              <a:solidFill>
                <a:srgbClr val="41464C"/>
              </a:solidFill>
            </a:endParaRPr>
          </a:p>
        </p:txBody>
      </p:sp>
      <p:sp>
        <p:nvSpPr>
          <p:cNvPr id="4098" name="Title 1"/>
          <p:cNvSpPr>
            <a:spLocks noGrp="1"/>
          </p:cNvSpPr>
          <p:nvPr>
            <p:ph type="title"/>
          </p:nvPr>
        </p:nvSpPr>
        <p:spPr/>
        <p:txBody>
          <a:bodyPr/>
          <a:lstStyle/>
          <a:p>
            <a:r>
              <a:rPr lang="en-CA" altLang="fi-FI" noProof="0" dirty="0" smtClean="0">
                <a:ea typeface="ＭＳ Ｐゴシック" pitchFamily="8" charset="-128"/>
              </a:rPr>
              <a:t>Rendering Pipeline Overview</a:t>
            </a:r>
          </a:p>
        </p:txBody>
      </p:sp>
      <p:sp>
        <p:nvSpPr>
          <p:cNvPr id="4099" name="Content Placeholder 2"/>
          <p:cNvSpPr>
            <a:spLocks noGrp="1"/>
          </p:cNvSpPr>
          <p:nvPr>
            <p:ph idx="1"/>
          </p:nvPr>
        </p:nvSpPr>
        <p:spPr/>
        <p:txBody>
          <a:bodyPr/>
          <a:lstStyle/>
          <a:p>
            <a:pPr marL="0" indent="0">
              <a:buNone/>
            </a:pPr>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a:ea typeface="ＭＳ Ｐゴシック" pitchFamily="8" charset="-128"/>
            </a:endParaRPr>
          </a:p>
        </p:txBody>
      </p:sp>
      <p:sp>
        <p:nvSpPr>
          <p:cNvPr id="15" name="Flowchart: Alternate Process 14"/>
          <p:cNvSpPr/>
          <p:nvPr/>
        </p:nvSpPr>
        <p:spPr>
          <a:xfrm>
            <a:off x="272146" y="4654888"/>
            <a:ext cx="6281055" cy="365760"/>
          </a:xfrm>
          <a:prstGeom prst="flowChartAlternateProcess">
            <a:avLst/>
          </a:prstGeom>
          <a:solidFill>
            <a:schemeClr val="accent3">
              <a:lumMod val="75000"/>
              <a:alpha val="49000"/>
            </a:schemeClr>
          </a:solidFill>
          <a:ln>
            <a:solidFill>
              <a:schemeClr val="accent1">
                <a:shade val="5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600" dirty="0" smtClean="0">
                <a:solidFill>
                  <a:schemeClr val="bg1"/>
                </a:solidFill>
                <a:latin typeface="Consolas" panose="020B0609020204030204" pitchFamily="49" charset="0"/>
                <a:cs typeface="Consolas" panose="020B0609020204030204" pitchFamily="49" charset="0"/>
              </a:rPr>
              <a:t>MULTI-DRAW</a:t>
            </a:r>
            <a:endParaRPr lang="fr-CA" sz="1600" dirty="0">
              <a:solidFill>
                <a:schemeClr val="bg1"/>
              </a:solidFill>
              <a:latin typeface="Consolas" panose="020B0609020204030204" pitchFamily="49" charset="0"/>
              <a:cs typeface="Consolas" panose="020B0609020204030204" pitchFamily="49" charset="0"/>
            </a:endParaRPr>
          </a:p>
        </p:txBody>
      </p:sp>
      <p:sp>
        <p:nvSpPr>
          <p:cNvPr id="16" name="Flowchart: Alternate Process 15"/>
          <p:cNvSpPr/>
          <p:nvPr/>
        </p:nvSpPr>
        <p:spPr>
          <a:xfrm>
            <a:off x="272145" y="1110882"/>
            <a:ext cx="6281056" cy="365760"/>
          </a:xfrm>
          <a:prstGeom prst="flowChartAlternateProcess">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dirty="0" smtClean="0">
                <a:latin typeface="Consolas" panose="020B0609020204030204" pitchFamily="49" charset="0"/>
                <a:cs typeface="Consolas" panose="020B0609020204030204" pitchFamily="49" charset="0"/>
              </a:rPr>
              <a:t>INSTANCE CULLING </a:t>
            </a:r>
            <a:r>
              <a:rPr lang="fr-CA" sz="1200" dirty="0" smtClean="0">
                <a:latin typeface="Consolas" panose="020B0609020204030204" pitchFamily="49" charset="0"/>
                <a:cs typeface="Consolas" panose="020B0609020204030204" pitchFamily="49" charset="0"/>
              </a:rPr>
              <a:t>(FRUSTUM/OCCLUSION)</a:t>
            </a:r>
            <a:endParaRPr lang="fr-CA" sz="1400" dirty="0">
              <a:latin typeface="Consolas" panose="020B0609020204030204" pitchFamily="49" charset="0"/>
              <a:cs typeface="Consolas" panose="020B0609020204030204" pitchFamily="49" charset="0"/>
            </a:endParaRPr>
          </a:p>
        </p:txBody>
      </p:sp>
      <p:sp>
        <p:nvSpPr>
          <p:cNvPr id="19" name="Flowchart: Alternate Process 18"/>
          <p:cNvSpPr/>
          <p:nvPr/>
        </p:nvSpPr>
        <p:spPr>
          <a:xfrm>
            <a:off x="272145" y="3295204"/>
            <a:ext cx="3842655" cy="365760"/>
          </a:xfrm>
          <a:prstGeom prst="flowChartAlternateProcess">
            <a:avLst/>
          </a:prstGeom>
          <a:solidFill>
            <a:schemeClr val="accent3">
              <a:lumMod val="75000"/>
              <a:alpha val="49000"/>
            </a:schemeClr>
          </a:solidFill>
          <a:ln>
            <a:solidFill>
              <a:schemeClr val="accent1">
                <a:shade val="5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dirty="0" smtClean="0">
                <a:latin typeface="Consolas" panose="020B0609020204030204" pitchFamily="49" charset="0"/>
                <a:cs typeface="Consolas" panose="020B0609020204030204" pitchFamily="49" charset="0"/>
              </a:rPr>
              <a:t>CLUSTER CHUNK EXPANSION</a:t>
            </a:r>
            <a:endParaRPr lang="fr-CA" sz="1400" dirty="0">
              <a:latin typeface="Consolas" panose="020B0609020204030204" pitchFamily="49" charset="0"/>
              <a:cs typeface="Consolas" panose="020B0609020204030204" pitchFamily="49" charset="0"/>
            </a:endParaRPr>
          </a:p>
        </p:txBody>
      </p:sp>
      <p:sp>
        <p:nvSpPr>
          <p:cNvPr id="22" name="Flowchart: Alternate Process 21"/>
          <p:cNvSpPr/>
          <p:nvPr/>
        </p:nvSpPr>
        <p:spPr>
          <a:xfrm>
            <a:off x="272145" y="3752637"/>
            <a:ext cx="3842656" cy="365760"/>
          </a:xfrm>
          <a:prstGeom prst="flowChartAlternateProcess">
            <a:avLst/>
          </a:prstGeom>
          <a:solidFill>
            <a:schemeClr val="accent3">
              <a:lumMod val="75000"/>
              <a:alpha val="49000"/>
            </a:schemeClr>
          </a:solidFill>
          <a:ln>
            <a:solidFill>
              <a:schemeClr val="accent1">
                <a:shade val="5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dirty="0" smtClean="0">
                <a:latin typeface="Consolas" panose="020B0609020204030204" pitchFamily="49" charset="0"/>
                <a:cs typeface="Consolas" panose="020B0609020204030204" pitchFamily="49" charset="0"/>
              </a:rPr>
              <a:t>CLUSTER CULLING </a:t>
            </a:r>
            <a:r>
              <a:rPr lang="fr-CA" sz="1200" dirty="0" smtClean="0">
                <a:latin typeface="Consolas" panose="020B0609020204030204" pitchFamily="49" charset="0"/>
                <a:cs typeface="Consolas" panose="020B0609020204030204" pitchFamily="49" charset="0"/>
              </a:rPr>
              <a:t>(</a:t>
            </a:r>
            <a:r>
              <a:rPr lang="fr-CA" sz="1200" dirty="0" smtClean="0">
                <a:solidFill>
                  <a:schemeClr val="bg1"/>
                </a:solidFill>
                <a:latin typeface="Consolas" panose="020B0609020204030204" pitchFamily="49" charset="0"/>
                <a:cs typeface="Consolas" panose="020B0609020204030204" pitchFamily="49" charset="0"/>
              </a:rPr>
              <a:t>FRUSTUM/OCCLUSION/TRIANGLE BACKFACE)</a:t>
            </a:r>
            <a:endParaRPr lang="fr-CA" sz="1200" dirty="0">
              <a:solidFill>
                <a:schemeClr val="bg1"/>
              </a:solidFill>
              <a:latin typeface="Consolas" panose="020B0609020204030204" pitchFamily="49" charset="0"/>
              <a:cs typeface="Consolas" panose="020B0609020204030204" pitchFamily="49" charset="0"/>
            </a:endParaRPr>
          </a:p>
        </p:txBody>
      </p:sp>
      <p:sp>
        <p:nvSpPr>
          <p:cNvPr id="23" name="Flowchart: Alternate Process 22"/>
          <p:cNvSpPr/>
          <p:nvPr/>
        </p:nvSpPr>
        <p:spPr>
          <a:xfrm>
            <a:off x="272145" y="4192811"/>
            <a:ext cx="3842655" cy="365760"/>
          </a:xfrm>
          <a:prstGeom prst="flowChartAlternateProcess">
            <a:avLst/>
          </a:prstGeom>
          <a:solidFill>
            <a:schemeClr val="accent3">
              <a:lumMod val="75000"/>
              <a:alpha val="49000"/>
            </a:schemeClr>
          </a:solidFill>
          <a:ln>
            <a:solidFill>
              <a:schemeClr val="accent1">
                <a:shade val="5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dirty="0" smtClean="0">
                <a:solidFill>
                  <a:schemeClr val="bg1"/>
                </a:solidFill>
                <a:latin typeface="Consolas" panose="020B0609020204030204" pitchFamily="49" charset="0"/>
                <a:cs typeface="Consolas" panose="020B0609020204030204" pitchFamily="49" charset="0"/>
              </a:rPr>
              <a:t>INDEX BUFFER COMPACTION</a:t>
            </a:r>
            <a:endParaRPr lang="fr-CA" sz="1400" dirty="0">
              <a:solidFill>
                <a:schemeClr val="bg1"/>
              </a:solidFill>
              <a:latin typeface="Consolas" panose="020B0609020204030204" pitchFamily="49" charset="0"/>
              <a:cs typeface="Consolas" panose="020B0609020204030204" pitchFamily="49" charset="0"/>
            </a:endParaRPr>
          </a:p>
        </p:txBody>
      </p:sp>
      <p:sp>
        <p:nvSpPr>
          <p:cNvPr id="2" name="Rectangle 1"/>
          <p:cNvSpPr/>
          <p:nvPr/>
        </p:nvSpPr>
        <p:spPr>
          <a:xfrm>
            <a:off x="457200" y="1607860"/>
            <a:ext cx="1260088" cy="29542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smtClean="0"/>
              <a:t>Instance0</a:t>
            </a:r>
            <a:endParaRPr lang="fr-FR" dirty="0"/>
          </a:p>
        </p:txBody>
      </p:sp>
      <p:sp>
        <p:nvSpPr>
          <p:cNvPr id="27" name="Rectangle 26"/>
          <p:cNvSpPr/>
          <p:nvPr/>
        </p:nvSpPr>
        <p:spPr>
          <a:xfrm>
            <a:off x="1717288" y="1606412"/>
            <a:ext cx="1260088" cy="29542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smtClean="0"/>
              <a:t>Instance1</a:t>
            </a:r>
            <a:endParaRPr lang="fr-FR" dirty="0"/>
          </a:p>
        </p:txBody>
      </p:sp>
      <p:sp>
        <p:nvSpPr>
          <p:cNvPr id="28" name="Rectangle 27"/>
          <p:cNvSpPr/>
          <p:nvPr/>
        </p:nvSpPr>
        <p:spPr>
          <a:xfrm>
            <a:off x="2977376" y="1607860"/>
            <a:ext cx="1260088" cy="29397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smtClean="0"/>
              <a:t>Instance2</a:t>
            </a:r>
            <a:endParaRPr lang="fr-FR" dirty="0"/>
          </a:p>
        </p:txBody>
      </p:sp>
      <p:sp>
        <p:nvSpPr>
          <p:cNvPr id="3" name="TextBox 2"/>
          <p:cNvSpPr txBox="1"/>
          <p:nvPr/>
        </p:nvSpPr>
        <p:spPr>
          <a:xfrm>
            <a:off x="5497552" y="1476642"/>
            <a:ext cx="543739" cy="523220"/>
          </a:xfrm>
          <a:prstGeom prst="rect">
            <a:avLst/>
          </a:prstGeom>
          <a:noFill/>
        </p:spPr>
        <p:txBody>
          <a:bodyPr wrap="none" rtlCol="0">
            <a:spAutoFit/>
          </a:bodyPr>
          <a:lstStyle/>
          <a:p>
            <a:r>
              <a:rPr lang="en-CA" sz="2800" dirty="0" smtClean="0">
                <a:solidFill>
                  <a:schemeClr val="bg1"/>
                </a:solidFill>
              </a:rPr>
              <a:t>…</a:t>
            </a:r>
            <a:endParaRPr lang="fr-FR" sz="2800" dirty="0">
              <a:solidFill>
                <a:schemeClr val="bg1"/>
              </a:solidFill>
            </a:endParaRPr>
          </a:p>
        </p:txBody>
      </p:sp>
      <p:sp>
        <p:nvSpPr>
          <p:cNvPr id="30" name="Rectangle 29"/>
          <p:cNvSpPr/>
          <p:nvPr/>
        </p:nvSpPr>
        <p:spPr>
          <a:xfrm>
            <a:off x="4237464" y="1606412"/>
            <a:ext cx="1260088" cy="29542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smtClean="0"/>
              <a:t>Instance3</a:t>
            </a:r>
            <a:endParaRPr lang="fr-FR" dirty="0"/>
          </a:p>
        </p:txBody>
      </p:sp>
      <p:sp>
        <p:nvSpPr>
          <p:cNvPr id="5" name="Rectangle 4"/>
          <p:cNvSpPr/>
          <p:nvPr/>
        </p:nvSpPr>
        <p:spPr>
          <a:xfrm>
            <a:off x="2286000" y="1971586"/>
            <a:ext cx="4572000" cy="1200329"/>
          </a:xfrm>
          <a:prstGeom prst="rect">
            <a:avLst/>
          </a:prstGeom>
        </p:spPr>
        <p:txBody>
          <a:bodyPr>
            <a:spAutoFit/>
          </a:bodyPr>
          <a:lstStyle/>
          <a:p>
            <a:r>
              <a:rPr lang="fi-FI" dirty="0"/>
              <a:t>This stream of instances contains a list of offsets into a GPU-buffer per instance that allows the GPU to access information like transform, instance bounds etc.</a:t>
            </a:r>
          </a:p>
        </p:txBody>
      </p:sp>
    </p:spTree>
    <p:extLst>
      <p:ext uri="{BB962C8B-B14F-4D97-AF65-F5344CB8AC3E}">
        <p14:creationId xmlns:p14="http://schemas.microsoft.com/office/powerpoint/2010/main" val="28022369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ooter Placeholder 4"/>
          <p:cNvSpPr>
            <a:spLocks noGrp="1"/>
          </p:cNvSpPr>
          <p:nvPr>
            <p:ph type="ftr" sz="quarter" idx="11"/>
          </p:nvPr>
        </p:nvSpPr>
        <p:spPr>
          <a:xfrm>
            <a:off x="1524000" y="4923010"/>
            <a:ext cx="6035040" cy="274637"/>
          </a:xfrm>
        </p:spPr>
        <p:txBody>
          <a:bodyPr/>
          <a:lstStyle>
            <a:lvl1pPr>
              <a:defRPr/>
            </a:lvl1pPr>
          </a:lstStyle>
          <a:p>
            <a:pPr>
              <a:defRPr/>
            </a:pPr>
            <a:endParaRPr lang="fr-FR" sz="1000" dirty="0" smtClean="0"/>
          </a:p>
          <a:p>
            <a:pPr>
              <a:defRPr/>
            </a:pPr>
            <a:r>
              <a:rPr lang="fr-FR" sz="1000" dirty="0" smtClean="0"/>
              <a:t>SIGGRAPH 2015: </a:t>
            </a:r>
            <a:r>
              <a:rPr lang="fr-FR" sz="1000" dirty="0" err="1" smtClean="0"/>
              <a:t>Advances</a:t>
            </a:r>
            <a:r>
              <a:rPr lang="fr-FR" sz="1000" dirty="0" smtClean="0"/>
              <a:t> in Real-Time </a:t>
            </a:r>
            <a:r>
              <a:rPr lang="fr-FR" sz="1000" dirty="0" err="1" smtClean="0"/>
              <a:t>Rendering</a:t>
            </a:r>
            <a:r>
              <a:rPr lang="fr-FR" sz="1000" dirty="0" smtClean="0"/>
              <a:t> course</a:t>
            </a:r>
            <a:endParaRPr lang="en-US" altLang="fi-FI" sz="1000" dirty="0" smtClean="0">
              <a:ea typeface="ＭＳ Ｐゴシック" pitchFamily="8" charset="-128"/>
            </a:endParaRPr>
          </a:p>
          <a:p>
            <a:pPr>
              <a:defRPr/>
            </a:pPr>
            <a:endParaRPr lang="en-US" sz="1000" dirty="0"/>
          </a:p>
        </p:txBody>
      </p:sp>
      <p:sp>
        <p:nvSpPr>
          <p:cNvPr id="4098" name="Title 1"/>
          <p:cNvSpPr>
            <a:spLocks noGrp="1"/>
          </p:cNvSpPr>
          <p:nvPr>
            <p:ph type="title"/>
          </p:nvPr>
        </p:nvSpPr>
        <p:spPr/>
        <p:txBody>
          <a:bodyPr/>
          <a:lstStyle/>
          <a:p>
            <a:r>
              <a:rPr lang="en-CA" altLang="fi-FI" noProof="0" dirty="0" smtClean="0">
                <a:ea typeface="ＭＳ Ｐゴシック" pitchFamily="8" charset="-128"/>
              </a:rPr>
              <a:t>Rendering Pipeline Overview</a:t>
            </a:r>
          </a:p>
        </p:txBody>
      </p:sp>
      <p:sp>
        <p:nvSpPr>
          <p:cNvPr id="4099" name="Content Placeholder 2"/>
          <p:cNvSpPr>
            <a:spLocks noGrp="1"/>
          </p:cNvSpPr>
          <p:nvPr>
            <p:ph idx="1"/>
          </p:nvPr>
        </p:nvSpPr>
        <p:spPr/>
        <p:txBody>
          <a:bodyPr/>
          <a:lstStyle/>
          <a:p>
            <a:pPr marL="0" indent="0">
              <a:buNone/>
            </a:pPr>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a:ea typeface="ＭＳ Ｐゴシック" pitchFamily="8" charset="-128"/>
            </a:endParaRPr>
          </a:p>
        </p:txBody>
      </p:sp>
      <p:sp>
        <p:nvSpPr>
          <p:cNvPr id="48" name="Rectangle 47"/>
          <p:cNvSpPr/>
          <p:nvPr/>
        </p:nvSpPr>
        <p:spPr>
          <a:xfrm>
            <a:off x="635619" y="2560514"/>
            <a:ext cx="1338147" cy="633330"/>
          </a:xfrm>
          <a:prstGeom prst="rect">
            <a:avLst/>
          </a:prstGeom>
          <a:gradFill>
            <a:gsLst>
              <a:gs pos="0">
                <a:srgbClr val="FFC000"/>
              </a:gs>
              <a:gs pos="100000">
                <a:srgbClr val="FFC000"/>
              </a:gs>
            </a:gsLst>
          </a:gradFill>
        </p:spPr>
        <p:style>
          <a:lnRef idx="1">
            <a:schemeClr val="accent1"/>
          </a:lnRef>
          <a:fillRef idx="3">
            <a:schemeClr val="accent1"/>
          </a:fillRef>
          <a:effectRef idx="2">
            <a:schemeClr val="accent1"/>
          </a:effectRef>
          <a:fontRef idx="minor">
            <a:schemeClr val="lt1"/>
          </a:fontRef>
        </p:style>
        <p:txBody>
          <a:bodyPr rtlCol="0" anchor="ctr"/>
          <a:lstStyle/>
          <a:p>
            <a:r>
              <a:rPr lang="en-CA" sz="1400" dirty="0" smtClean="0">
                <a:solidFill>
                  <a:srgbClr val="41464C"/>
                </a:solidFill>
              </a:rPr>
              <a:t>Instance </a:t>
            </a:r>
            <a:r>
              <a:rPr lang="en-CA" sz="1400" dirty="0" err="1" smtClean="0">
                <a:solidFill>
                  <a:srgbClr val="41464C"/>
                </a:solidFill>
              </a:rPr>
              <a:t>Idx</a:t>
            </a:r>
            <a:endParaRPr lang="en-CA" sz="1400" dirty="0" smtClean="0">
              <a:solidFill>
                <a:srgbClr val="41464C"/>
              </a:solidFill>
            </a:endParaRPr>
          </a:p>
          <a:p>
            <a:r>
              <a:rPr lang="en-CA" sz="1400" dirty="0" smtClean="0">
                <a:solidFill>
                  <a:srgbClr val="41464C"/>
                </a:solidFill>
              </a:rPr>
              <a:t>Chunk </a:t>
            </a:r>
            <a:r>
              <a:rPr lang="en-CA" sz="1400" dirty="0" err="1" smtClean="0">
                <a:solidFill>
                  <a:srgbClr val="41464C"/>
                </a:solidFill>
              </a:rPr>
              <a:t>Idx</a:t>
            </a:r>
            <a:endParaRPr lang="fr-FR" sz="1400" dirty="0">
              <a:solidFill>
                <a:srgbClr val="41464C"/>
              </a:solidFill>
            </a:endParaRPr>
          </a:p>
        </p:txBody>
      </p:sp>
      <p:sp>
        <p:nvSpPr>
          <p:cNvPr id="15" name="Flowchart: Alternate Process 14"/>
          <p:cNvSpPr/>
          <p:nvPr/>
        </p:nvSpPr>
        <p:spPr>
          <a:xfrm>
            <a:off x="272146" y="4654888"/>
            <a:ext cx="6281055" cy="365760"/>
          </a:xfrm>
          <a:prstGeom prst="flowChartAlternateProcess">
            <a:avLst/>
          </a:prstGeom>
          <a:solidFill>
            <a:schemeClr val="accent3">
              <a:lumMod val="75000"/>
              <a:alpha val="49000"/>
            </a:schemeClr>
          </a:solidFill>
          <a:ln>
            <a:solidFill>
              <a:schemeClr val="accent1">
                <a:shade val="5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600" dirty="0" smtClean="0">
                <a:solidFill>
                  <a:schemeClr val="bg1"/>
                </a:solidFill>
                <a:latin typeface="Consolas" panose="020B0609020204030204" pitchFamily="49" charset="0"/>
                <a:cs typeface="Consolas" panose="020B0609020204030204" pitchFamily="49" charset="0"/>
              </a:rPr>
              <a:t>MULTI-DRAW</a:t>
            </a:r>
            <a:endParaRPr lang="fr-CA" sz="1600" dirty="0">
              <a:solidFill>
                <a:schemeClr val="bg1"/>
              </a:solidFill>
              <a:latin typeface="Consolas" panose="020B0609020204030204" pitchFamily="49" charset="0"/>
              <a:cs typeface="Consolas" panose="020B0609020204030204" pitchFamily="49" charset="0"/>
            </a:endParaRPr>
          </a:p>
        </p:txBody>
      </p:sp>
      <p:sp>
        <p:nvSpPr>
          <p:cNvPr id="16" name="Flowchart: Alternate Process 15"/>
          <p:cNvSpPr/>
          <p:nvPr/>
        </p:nvSpPr>
        <p:spPr>
          <a:xfrm>
            <a:off x="272145" y="1110882"/>
            <a:ext cx="6281056" cy="365760"/>
          </a:xfrm>
          <a:prstGeom prst="flowChartAlternateProcess">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dirty="0" smtClean="0">
                <a:latin typeface="Consolas" panose="020B0609020204030204" pitchFamily="49" charset="0"/>
                <a:cs typeface="Consolas" panose="020B0609020204030204" pitchFamily="49" charset="0"/>
              </a:rPr>
              <a:t>INSTANCE CULLING </a:t>
            </a:r>
            <a:r>
              <a:rPr lang="fr-CA" sz="1200" dirty="0" smtClean="0">
                <a:latin typeface="Consolas" panose="020B0609020204030204" pitchFamily="49" charset="0"/>
                <a:cs typeface="Consolas" panose="020B0609020204030204" pitchFamily="49" charset="0"/>
              </a:rPr>
              <a:t>(FRUSTUM/OCCLUSION)</a:t>
            </a:r>
            <a:endParaRPr lang="fr-CA" sz="1400" dirty="0">
              <a:latin typeface="Consolas" panose="020B0609020204030204" pitchFamily="49" charset="0"/>
              <a:cs typeface="Consolas" panose="020B0609020204030204" pitchFamily="49" charset="0"/>
            </a:endParaRPr>
          </a:p>
        </p:txBody>
      </p:sp>
      <p:sp>
        <p:nvSpPr>
          <p:cNvPr id="19" name="Flowchart: Alternate Process 18"/>
          <p:cNvSpPr/>
          <p:nvPr/>
        </p:nvSpPr>
        <p:spPr>
          <a:xfrm>
            <a:off x="272145" y="3295204"/>
            <a:ext cx="3842655" cy="365760"/>
          </a:xfrm>
          <a:prstGeom prst="flowChartAlternateProcess">
            <a:avLst/>
          </a:prstGeom>
          <a:solidFill>
            <a:schemeClr val="accent3">
              <a:lumMod val="75000"/>
              <a:alpha val="49000"/>
            </a:schemeClr>
          </a:solidFill>
          <a:ln>
            <a:solidFill>
              <a:schemeClr val="accent1">
                <a:shade val="5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dirty="0" smtClean="0">
                <a:latin typeface="Consolas" panose="020B0609020204030204" pitchFamily="49" charset="0"/>
                <a:cs typeface="Consolas" panose="020B0609020204030204" pitchFamily="49" charset="0"/>
              </a:rPr>
              <a:t>CLUSTER CHUNK EXPANSION</a:t>
            </a:r>
            <a:endParaRPr lang="fr-CA" sz="1400" dirty="0">
              <a:latin typeface="Consolas" panose="020B0609020204030204" pitchFamily="49" charset="0"/>
              <a:cs typeface="Consolas" panose="020B0609020204030204" pitchFamily="49" charset="0"/>
            </a:endParaRPr>
          </a:p>
        </p:txBody>
      </p:sp>
      <p:sp>
        <p:nvSpPr>
          <p:cNvPr id="22" name="Flowchart: Alternate Process 21"/>
          <p:cNvSpPr/>
          <p:nvPr/>
        </p:nvSpPr>
        <p:spPr>
          <a:xfrm>
            <a:off x="272145" y="3752637"/>
            <a:ext cx="3842656" cy="365760"/>
          </a:xfrm>
          <a:prstGeom prst="flowChartAlternateProcess">
            <a:avLst/>
          </a:prstGeom>
          <a:solidFill>
            <a:schemeClr val="accent3">
              <a:lumMod val="75000"/>
              <a:alpha val="49000"/>
            </a:schemeClr>
          </a:solidFill>
          <a:ln>
            <a:solidFill>
              <a:schemeClr val="accent1">
                <a:shade val="5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dirty="0" smtClean="0">
                <a:latin typeface="Consolas" panose="020B0609020204030204" pitchFamily="49" charset="0"/>
                <a:cs typeface="Consolas" panose="020B0609020204030204" pitchFamily="49" charset="0"/>
              </a:rPr>
              <a:t>CLUSTER CULLING </a:t>
            </a:r>
            <a:r>
              <a:rPr lang="fr-CA" sz="1200" dirty="0" smtClean="0">
                <a:latin typeface="Consolas" panose="020B0609020204030204" pitchFamily="49" charset="0"/>
                <a:cs typeface="Consolas" panose="020B0609020204030204" pitchFamily="49" charset="0"/>
              </a:rPr>
              <a:t>(</a:t>
            </a:r>
            <a:r>
              <a:rPr lang="fr-CA" sz="1200" dirty="0" smtClean="0">
                <a:solidFill>
                  <a:schemeClr val="bg1"/>
                </a:solidFill>
                <a:latin typeface="Consolas" panose="020B0609020204030204" pitchFamily="49" charset="0"/>
                <a:cs typeface="Consolas" panose="020B0609020204030204" pitchFamily="49" charset="0"/>
              </a:rPr>
              <a:t>FRUSTUM/OCCLUSION/TRIANGLE BACKFACE)</a:t>
            </a:r>
            <a:endParaRPr lang="fr-CA" sz="1200" dirty="0">
              <a:solidFill>
                <a:schemeClr val="bg1"/>
              </a:solidFill>
              <a:latin typeface="Consolas" panose="020B0609020204030204" pitchFamily="49" charset="0"/>
              <a:cs typeface="Consolas" panose="020B0609020204030204" pitchFamily="49" charset="0"/>
            </a:endParaRPr>
          </a:p>
        </p:txBody>
      </p:sp>
      <p:sp>
        <p:nvSpPr>
          <p:cNvPr id="23" name="Flowchart: Alternate Process 22"/>
          <p:cNvSpPr/>
          <p:nvPr/>
        </p:nvSpPr>
        <p:spPr>
          <a:xfrm>
            <a:off x="272145" y="4192811"/>
            <a:ext cx="3842655" cy="365760"/>
          </a:xfrm>
          <a:prstGeom prst="flowChartAlternateProcess">
            <a:avLst/>
          </a:prstGeom>
          <a:solidFill>
            <a:schemeClr val="accent3">
              <a:lumMod val="75000"/>
              <a:alpha val="49000"/>
            </a:schemeClr>
          </a:solidFill>
          <a:ln>
            <a:solidFill>
              <a:schemeClr val="accent1">
                <a:shade val="5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dirty="0" smtClean="0">
                <a:solidFill>
                  <a:schemeClr val="bg1"/>
                </a:solidFill>
                <a:latin typeface="Consolas" panose="020B0609020204030204" pitchFamily="49" charset="0"/>
                <a:cs typeface="Consolas" panose="020B0609020204030204" pitchFamily="49" charset="0"/>
              </a:rPr>
              <a:t>INDEX BUFFER COMPACTION</a:t>
            </a:r>
            <a:endParaRPr lang="fr-CA" sz="1400" dirty="0">
              <a:solidFill>
                <a:schemeClr val="bg1"/>
              </a:solidFill>
              <a:latin typeface="Consolas" panose="020B0609020204030204" pitchFamily="49" charset="0"/>
              <a:cs typeface="Consolas" panose="020B0609020204030204" pitchFamily="49" charset="0"/>
            </a:endParaRPr>
          </a:p>
        </p:txBody>
      </p:sp>
      <p:sp>
        <p:nvSpPr>
          <p:cNvPr id="2" name="Rectangle 1"/>
          <p:cNvSpPr/>
          <p:nvPr/>
        </p:nvSpPr>
        <p:spPr>
          <a:xfrm>
            <a:off x="457200" y="1607860"/>
            <a:ext cx="1260088" cy="29542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smtClean="0"/>
              <a:t>Instance0</a:t>
            </a:r>
            <a:endParaRPr lang="fr-FR" dirty="0"/>
          </a:p>
        </p:txBody>
      </p:sp>
      <p:sp>
        <p:nvSpPr>
          <p:cNvPr id="27" name="Rectangle 26"/>
          <p:cNvSpPr/>
          <p:nvPr/>
        </p:nvSpPr>
        <p:spPr>
          <a:xfrm>
            <a:off x="1717288" y="1606412"/>
            <a:ext cx="1260088" cy="29542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smtClean="0"/>
              <a:t>Instance1</a:t>
            </a:r>
            <a:endParaRPr lang="fr-FR" dirty="0"/>
          </a:p>
        </p:txBody>
      </p:sp>
      <p:sp>
        <p:nvSpPr>
          <p:cNvPr id="28" name="Rectangle 27"/>
          <p:cNvSpPr/>
          <p:nvPr/>
        </p:nvSpPr>
        <p:spPr>
          <a:xfrm>
            <a:off x="2977376" y="1600116"/>
            <a:ext cx="1260088" cy="301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smtClean="0"/>
              <a:t>Instance2</a:t>
            </a:r>
            <a:endParaRPr lang="fr-FR" dirty="0"/>
          </a:p>
        </p:txBody>
      </p:sp>
      <p:sp>
        <p:nvSpPr>
          <p:cNvPr id="13" name="Rectangle 12"/>
          <p:cNvSpPr/>
          <p:nvPr/>
        </p:nvSpPr>
        <p:spPr>
          <a:xfrm>
            <a:off x="457200" y="2254413"/>
            <a:ext cx="1260088" cy="295423"/>
          </a:xfrm>
          <a:prstGeom prst="rect">
            <a:avLst/>
          </a:prstGeom>
          <a:gradFill>
            <a:gsLst>
              <a:gs pos="0">
                <a:srgbClr val="00B050"/>
              </a:gs>
              <a:gs pos="100000">
                <a:srgbClr val="92D05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smtClean="0"/>
              <a:t>Chunk1_0</a:t>
            </a:r>
            <a:endParaRPr lang="fr-FR" dirty="0"/>
          </a:p>
        </p:txBody>
      </p:sp>
      <p:sp>
        <p:nvSpPr>
          <p:cNvPr id="14" name="Rectangle 13"/>
          <p:cNvSpPr/>
          <p:nvPr/>
        </p:nvSpPr>
        <p:spPr>
          <a:xfrm>
            <a:off x="1717288" y="2254413"/>
            <a:ext cx="1260088" cy="295423"/>
          </a:xfrm>
          <a:prstGeom prst="rect">
            <a:avLst/>
          </a:prstGeom>
          <a:gradFill>
            <a:gsLst>
              <a:gs pos="0">
                <a:srgbClr val="00B050"/>
              </a:gs>
              <a:gs pos="100000">
                <a:srgbClr val="92D05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smtClean="0"/>
              <a:t>Chunk2_0</a:t>
            </a:r>
            <a:endParaRPr lang="fr-FR" dirty="0"/>
          </a:p>
        </p:txBody>
      </p:sp>
      <p:sp>
        <p:nvSpPr>
          <p:cNvPr id="17" name="Rectangle 16"/>
          <p:cNvSpPr/>
          <p:nvPr/>
        </p:nvSpPr>
        <p:spPr>
          <a:xfrm>
            <a:off x="2988527" y="2251336"/>
            <a:ext cx="1260088" cy="298500"/>
          </a:xfrm>
          <a:prstGeom prst="rect">
            <a:avLst/>
          </a:prstGeom>
          <a:gradFill>
            <a:gsLst>
              <a:gs pos="0">
                <a:srgbClr val="00B050"/>
              </a:gs>
              <a:gs pos="100000">
                <a:srgbClr val="92D05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smtClean="0"/>
              <a:t>Chunk2_1</a:t>
            </a:r>
            <a:endParaRPr lang="fr-FR" dirty="0"/>
          </a:p>
        </p:txBody>
      </p:sp>
      <p:sp>
        <p:nvSpPr>
          <p:cNvPr id="18" name="Rectangle 17"/>
          <p:cNvSpPr/>
          <p:nvPr/>
        </p:nvSpPr>
        <p:spPr>
          <a:xfrm>
            <a:off x="4259766" y="2254486"/>
            <a:ext cx="1260088" cy="298500"/>
          </a:xfrm>
          <a:prstGeom prst="rect">
            <a:avLst/>
          </a:prstGeom>
          <a:gradFill>
            <a:gsLst>
              <a:gs pos="0">
                <a:srgbClr val="00B050"/>
              </a:gs>
              <a:gs pos="100000">
                <a:srgbClr val="92D05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smtClean="0"/>
              <a:t>Chunk2_2</a:t>
            </a:r>
            <a:endParaRPr lang="fr-FR" dirty="0"/>
          </a:p>
        </p:txBody>
      </p:sp>
      <p:sp>
        <p:nvSpPr>
          <p:cNvPr id="20" name="TextBox 19"/>
          <p:cNvSpPr txBox="1"/>
          <p:nvPr/>
        </p:nvSpPr>
        <p:spPr>
          <a:xfrm>
            <a:off x="5526765" y="2113492"/>
            <a:ext cx="543739" cy="523220"/>
          </a:xfrm>
          <a:prstGeom prst="rect">
            <a:avLst/>
          </a:prstGeom>
          <a:noFill/>
        </p:spPr>
        <p:txBody>
          <a:bodyPr wrap="none" rtlCol="0">
            <a:spAutoFit/>
          </a:bodyPr>
          <a:lstStyle/>
          <a:p>
            <a:r>
              <a:rPr lang="en-CA" sz="2800" dirty="0" smtClean="0">
                <a:solidFill>
                  <a:schemeClr val="bg1"/>
                </a:solidFill>
              </a:rPr>
              <a:t>…</a:t>
            </a:r>
            <a:endParaRPr lang="fr-FR" sz="2800" dirty="0">
              <a:solidFill>
                <a:schemeClr val="bg1"/>
              </a:solidFill>
            </a:endParaRPr>
          </a:p>
        </p:txBody>
      </p:sp>
      <p:cxnSp>
        <p:nvCxnSpPr>
          <p:cNvPr id="5" name="Straight Arrow Connector 4"/>
          <p:cNvCxnSpPr>
            <a:stCxn id="28" idx="2"/>
            <a:endCxn id="14" idx="0"/>
          </p:cNvCxnSpPr>
          <p:nvPr/>
        </p:nvCxnSpPr>
        <p:spPr>
          <a:xfrm flipH="1">
            <a:off x="2347332" y="1901835"/>
            <a:ext cx="1260088" cy="352578"/>
          </a:xfrm>
          <a:prstGeom prst="straightConnector1">
            <a:avLst/>
          </a:prstGeom>
          <a:ln w="38100">
            <a:solidFill>
              <a:srgbClr val="92D050"/>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28" idx="2"/>
            <a:endCxn id="17" idx="0"/>
          </p:cNvCxnSpPr>
          <p:nvPr/>
        </p:nvCxnSpPr>
        <p:spPr>
          <a:xfrm>
            <a:off x="3607420" y="1901835"/>
            <a:ext cx="11151" cy="349501"/>
          </a:xfrm>
          <a:prstGeom prst="straightConnector1">
            <a:avLst/>
          </a:prstGeom>
          <a:ln w="38100">
            <a:solidFill>
              <a:srgbClr val="92D050"/>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28" idx="2"/>
            <a:endCxn id="18" idx="0"/>
          </p:cNvCxnSpPr>
          <p:nvPr/>
        </p:nvCxnSpPr>
        <p:spPr>
          <a:xfrm>
            <a:off x="3607420" y="1901835"/>
            <a:ext cx="1282390" cy="352651"/>
          </a:xfrm>
          <a:prstGeom prst="straightConnector1">
            <a:avLst/>
          </a:prstGeom>
          <a:ln w="38100">
            <a:solidFill>
              <a:srgbClr val="92D050"/>
            </a:solidFill>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a:stCxn id="27" idx="2"/>
            <a:endCxn id="13" idx="0"/>
          </p:cNvCxnSpPr>
          <p:nvPr/>
        </p:nvCxnSpPr>
        <p:spPr>
          <a:xfrm flipH="1">
            <a:off x="1087244" y="1901835"/>
            <a:ext cx="1260088" cy="352578"/>
          </a:xfrm>
          <a:prstGeom prst="straightConnector1">
            <a:avLst/>
          </a:prstGeom>
          <a:ln w="38100">
            <a:solidFill>
              <a:srgbClr val="92D050"/>
            </a:solidFill>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459458" y="1607860"/>
            <a:ext cx="1246679" cy="290898"/>
          </a:xfrm>
          <a:prstGeom prst="straightConnector1">
            <a:avLst/>
          </a:prstGeom>
          <a:ln w="38100">
            <a:solidFill>
              <a:schemeClr val="accent3">
                <a:lumMod val="60000"/>
                <a:lumOff val="40000"/>
              </a:schemeClr>
            </a:solidFill>
            <a:tailEnd type="none"/>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V="1">
            <a:off x="457200" y="1572959"/>
            <a:ext cx="1248937" cy="323167"/>
          </a:xfrm>
          <a:prstGeom prst="straightConnector1">
            <a:avLst/>
          </a:prstGeom>
          <a:ln w="38100">
            <a:solidFill>
              <a:schemeClr val="accent3">
                <a:lumMod val="60000"/>
                <a:lumOff val="40000"/>
              </a:schemeClr>
            </a:solidFill>
            <a:tailEnd type="none"/>
          </a:ln>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5497552" y="1476642"/>
            <a:ext cx="543739" cy="523220"/>
          </a:xfrm>
          <a:prstGeom prst="rect">
            <a:avLst/>
          </a:prstGeom>
          <a:noFill/>
        </p:spPr>
        <p:txBody>
          <a:bodyPr wrap="none" rtlCol="0">
            <a:spAutoFit/>
          </a:bodyPr>
          <a:lstStyle/>
          <a:p>
            <a:r>
              <a:rPr lang="en-CA" sz="2800" dirty="0" smtClean="0">
                <a:solidFill>
                  <a:schemeClr val="bg1"/>
                </a:solidFill>
              </a:rPr>
              <a:t>…</a:t>
            </a:r>
            <a:endParaRPr lang="fr-FR" sz="2800" dirty="0">
              <a:solidFill>
                <a:schemeClr val="bg1"/>
              </a:solidFill>
            </a:endParaRPr>
          </a:p>
        </p:txBody>
      </p:sp>
      <p:sp>
        <p:nvSpPr>
          <p:cNvPr id="37" name="Rectangle 36"/>
          <p:cNvSpPr/>
          <p:nvPr/>
        </p:nvSpPr>
        <p:spPr>
          <a:xfrm>
            <a:off x="4237464" y="1600116"/>
            <a:ext cx="1260088" cy="3017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smtClean="0"/>
              <a:t>Instance3</a:t>
            </a:r>
            <a:endParaRPr lang="fr-FR" dirty="0"/>
          </a:p>
        </p:txBody>
      </p:sp>
      <p:cxnSp>
        <p:nvCxnSpPr>
          <p:cNvPr id="38" name="Straight Arrow Connector 37"/>
          <p:cNvCxnSpPr/>
          <p:nvPr/>
        </p:nvCxnSpPr>
        <p:spPr>
          <a:xfrm>
            <a:off x="4222995" y="1626029"/>
            <a:ext cx="1246679" cy="290898"/>
          </a:xfrm>
          <a:prstGeom prst="straightConnector1">
            <a:avLst/>
          </a:prstGeom>
          <a:ln w="38100">
            <a:solidFill>
              <a:schemeClr val="accent3">
                <a:lumMod val="60000"/>
                <a:lumOff val="40000"/>
              </a:schemeClr>
            </a:solidFill>
            <a:tailEnd type="none"/>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flipV="1">
            <a:off x="4220737" y="1591128"/>
            <a:ext cx="1248937" cy="323167"/>
          </a:xfrm>
          <a:prstGeom prst="straightConnector1">
            <a:avLst/>
          </a:prstGeom>
          <a:ln w="38100">
            <a:solidFill>
              <a:schemeClr val="accent3">
                <a:lumMod val="60000"/>
                <a:lumOff val="40000"/>
              </a:schemeClr>
            </a:solidFill>
            <a:tailEnd type="non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836420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ooter Placeholder 4"/>
          <p:cNvSpPr>
            <a:spLocks noGrp="1"/>
          </p:cNvSpPr>
          <p:nvPr>
            <p:ph type="ftr" sz="quarter" idx="11"/>
          </p:nvPr>
        </p:nvSpPr>
        <p:spPr>
          <a:xfrm>
            <a:off x="1524000" y="4923010"/>
            <a:ext cx="6035040" cy="274637"/>
          </a:xfrm>
        </p:spPr>
        <p:txBody>
          <a:bodyPr/>
          <a:lstStyle>
            <a:lvl1pPr>
              <a:defRPr/>
            </a:lvl1pPr>
          </a:lstStyle>
          <a:p>
            <a:pPr>
              <a:defRPr/>
            </a:pPr>
            <a:endParaRPr lang="fr-FR" sz="1000" dirty="0" smtClean="0"/>
          </a:p>
          <a:p>
            <a:pPr>
              <a:defRPr/>
            </a:pPr>
            <a:r>
              <a:rPr lang="fr-FR" sz="1000" dirty="0" smtClean="0"/>
              <a:t>SIGGRAPH 2015: </a:t>
            </a:r>
            <a:r>
              <a:rPr lang="fr-FR" sz="1000" dirty="0" err="1" smtClean="0"/>
              <a:t>Advances</a:t>
            </a:r>
            <a:r>
              <a:rPr lang="fr-FR" sz="1000" dirty="0" smtClean="0"/>
              <a:t> in Real-Time </a:t>
            </a:r>
            <a:r>
              <a:rPr lang="fr-FR" sz="1000" dirty="0" err="1" smtClean="0"/>
              <a:t>Rendering</a:t>
            </a:r>
            <a:r>
              <a:rPr lang="fr-FR" sz="1000" dirty="0" smtClean="0"/>
              <a:t> course</a:t>
            </a:r>
            <a:endParaRPr lang="en-US" altLang="fi-FI" sz="1000" dirty="0" smtClean="0">
              <a:ea typeface="ＭＳ Ｐゴシック" pitchFamily="8" charset="-128"/>
            </a:endParaRPr>
          </a:p>
          <a:p>
            <a:pPr>
              <a:defRPr/>
            </a:pPr>
            <a:endParaRPr lang="en-US" sz="1000" dirty="0"/>
          </a:p>
        </p:txBody>
      </p:sp>
      <p:sp>
        <p:nvSpPr>
          <p:cNvPr id="60" name="Rectangle 59"/>
          <p:cNvSpPr/>
          <p:nvPr/>
        </p:nvSpPr>
        <p:spPr>
          <a:xfrm>
            <a:off x="566121" y="3032460"/>
            <a:ext cx="1338147" cy="633330"/>
          </a:xfrm>
          <a:prstGeom prst="rect">
            <a:avLst/>
          </a:prstGeom>
          <a:gradFill>
            <a:gsLst>
              <a:gs pos="0">
                <a:srgbClr val="FFC000"/>
              </a:gs>
              <a:gs pos="100000">
                <a:srgbClr val="FFC000"/>
              </a:gs>
            </a:gsLst>
          </a:gradFill>
        </p:spPr>
        <p:style>
          <a:lnRef idx="1">
            <a:schemeClr val="accent1"/>
          </a:lnRef>
          <a:fillRef idx="3">
            <a:schemeClr val="accent1"/>
          </a:fillRef>
          <a:effectRef idx="2">
            <a:schemeClr val="accent1"/>
          </a:effectRef>
          <a:fontRef idx="minor">
            <a:schemeClr val="lt1"/>
          </a:fontRef>
        </p:style>
        <p:txBody>
          <a:bodyPr rtlCol="0" anchor="ctr"/>
          <a:lstStyle/>
          <a:p>
            <a:r>
              <a:rPr lang="en-CA" sz="1400" dirty="0" smtClean="0">
                <a:solidFill>
                  <a:srgbClr val="41464C"/>
                </a:solidFill>
              </a:rPr>
              <a:t>Instance </a:t>
            </a:r>
            <a:r>
              <a:rPr lang="en-CA" sz="1400" dirty="0" err="1" smtClean="0">
                <a:solidFill>
                  <a:srgbClr val="41464C"/>
                </a:solidFill>
              </a:rPr>
              <a:t>Idx</a:t>
            </a:r>
            <a:endParaRPr lang="en-CA" sz="1400" dirty="0" smtClean="0">
              <a:solidFill>
                <a:srgbClr val="41464C"/>
              </a:solidFill>
            </a:endParaRPr>
          </a:p>
          <a:p>
            <a:r>
              <a:rPr lang="en-CA" sz="1400" dirty="0" smtClean="0">
                <a:solidFill>
                  <a:srgbClr val="41464C"/>
                </a:solidFill>
              </a:rPr>
              <a:t>Cluster </a:t>
            </a:r>
            <a:r>
              <a:rPr lang="en-CA" sz="1400" dirty="0" err="1" smtClean="0">
                <a:solidFill>
                  <a:srgbClr val="41464C"/>
                </a:solidFill>
              </a:rPr>
              <a:t>Idx</a:t>
            </a:r>
            <a:endParaRPr lang="fr-FR" sz="1400" dirty="0">
              <a:solidFill>
                <a:srgbClr val="41464C"/>
              </a:solidFill>
            </a:endParaRPr>
          </a:p>
        </p:txBody>
      </p:sp>
      <p:sp>
        <p:nvSpPr>
          <p:cNvPr id="4098" name="Title 1"/>
          <p:cNvSpPr>
            <a:spLocks noGrp="1"/>
          </p:cNvSpPr>
          <p:nvPr>
            <p:ph type="title"/>
          </p:nvPr>
        </p:nvSpPr>
        <p:spPr/>
        <p:txBody>
          <a:bodyPr/>
          <a:lstStyle/>
          <a:p>
            <a:r>
              <a:rPr lang="en-CA" altLang="fi-FI" noProof="0" dirty="0" smtClean="0">
                <a:ea typeface="ＭＳ Ｐゴシック" pitchFamily="8" charset="-128"/>
              </a:rPr>
              <a:t>Rendering Pipeline Overview</a:t>
            </a:r>
          </a:p>
        </p:txBody>
      </p:sp>
      <p:sp>
        <p:nvSpPr>
          <p:cNvPr id="4099" name="Content Placeholder 2"/>
          <p:cNvSpPr>
            <a:spLocks noGrp="1"/>
          </p:cNvSpPr>
          <p:nvPr>
            <p:ph idx="1"/>
          </p:nvPr>
        </p:nvSpPr>
        <p:spPr/>
        <p:txBody>
          <a:bodyPr/>
          <a:lstStyle/>
          <a:p>
            <a:pPr marL="0" indent="0">
              <a:buNone/>
            </a:pPr>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a:ea typeface="ＭＳ Ｐゴシック" pitchFamily="8" charset="-128"/>
            </a:endParaRPr>
          </a:p>
        </p:txBody>
      </p:sp>
      <p:sp>
        <p:nvSpPr>
          <p:cNvPr id="15" name="Flowchart: Alternate Process 14"/>
          <p:cNvSpPr/>
          <p:nvPr/>
        </p:nvSpPr>
        <p:spPr>
          <a:xfrm>
            <a:off x="272146" y="4654888"/>
            <a:ext cx="6281055" cy="365760"/>
          </a:xfrm>
          <a:prstGeom prst="flowChartAlternateProcess">
            <a:avLst/>
          </a:prstGeom>
          <a:solidFill>
            <a:schemeClr val="accent3">
              <a:lumMod val="75000"/>
              <a:alpha val="49000"/>
            </a:schemeClr>
          </a:solidFill>
          <a:ln>
            <a:solidFill>
              <a:schemeClr val="accent1">
                <a:shade val="5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600" dirty="0" smtClean="0">
                <a:solidFill>
                  <a:schemeClr val="bg1"/>
                </a:solidFill>
                <a:latin typeface="Consolas" panose="020B0609020204030204" pitchFamily="49" charset="0"/>
                <a:cs typeface="Consolas" panose="020B0609020204030204" pitchFamily="49" charset="0"/>
              </a:rPr>
              <a:t>MULTI-DRAW</a:t>
            </a:r>
            <a:endParaRPr lang="fr-CA" sz="1600" dirty="0">
              <a:solidFill>
                <a:schemeClr val="bg1"/>
              </a:solidFill>
              <a:latin typeface="Consolas" panose="020B0609020204030204" pitchFamily="49" charset="0"/>
              <a:cs typeface="Consolas" panose="020B0609020204030204" pitchFamily="49" charset="0"/>
            </a:endParaRPr>
          </a:p>
        </p:txBody>
      </p:sp>
      <p:sp>
        <p:nvSpPr>
          <p:cNvPr id="16" name="Flowchart: Alternate Process 15"/>
          <p:cNvSpPr/>
          <p:nvPr/>
        </p:nvSpPr>
        <p:spPr>
          <a:xfrm>
            <a:off x="272145" y="1110882"/>
            <a:ext cx="6281056" cy="365760"/>
          </a:xfrm>
          <a:prstGeom prst="flowChartAlternateProcess">
            <a:avLst/>
          </a:prstGeom>
          <a:solidFill>
            <a:schemeClr val="accent3">
              <a:lumMod val="75000"/>
              <a:alpha val="50000"/>
            </a:schemeClr>
          </a:solidFill>
          <a:ln>
            <a:solidFill>
              <a:schemeClr val="accent1">
                <a:shade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dirty="0" smtClean="0">
                <a:latin typeface="Consolas" panose="020B0609020204030204" pitchFamily="49" charset="0"/>
                <a:cs typeface="Consolas" panose="020B0609020204030204" pitchFamily="49" charset="0"/>
              </a:rPr>
              <a:t>INSTANCE CULLING </a:t>
            </a:r>
            <a:r>
              <a:rPr lang="fr-CA" sz="1200" dirty="0" smtClean="0">
                <a:latin typeface="Consolas" panose="020B0609020204030204" pitchFamily="49" charset="0"/>
                <a:cs typeface="Consolas" panose="020B0609020204030204" pitchFamily="49" charset="0"/>
              </a:rPr>
              <a:t>(FRUSTUM/OCCLUSION)</a:t>
            </a:r>
            <a:endParaRPr lang="fr-CA" sz="1400" dirty="0">
              <a:latin typeface="Consolas" panose="020B0609020204030204" pitchFamily="49" charset="0"/>
              <a:cs typeface="Consolas" panose="020B0609020204030204" pitchFamily="49" charset="0"/>
            </a:endParaRPr>
          </a:p>
        </p:txBody>
      </p:sp>
      <p:sp>
        <p:nvSpPr>
          <p:cNvPr id="19" name="Flowchart: Alternate Process 18"/>
          <p:cNvSpPr/>
          <p:nvPr/>
        </p:nvSpPr>
        <p:spPr>
          <a:xfrm>
            <a:off x="272146" y="1545396"/>
            <a:ext cx="3842655" cy="365760"/>
          </a:xfrm>
          <a:prstGeom prst="flowChartAlternateProcess">
            <a:avLst/>
          </a:prstGeom>
          <a:solidFill>
            <a:schemeClr val="accent3">
              <a:lumMod val="75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dirty="0" smtClean="0">
                <a:latin typeface="Consolas" panose="020B0609020204030204" pitchFamily="49" charset="0"/>
                <a:cs typeface="Consolas" panose="020B0609020204030204" pitchFamily="49" charset="0"/>
              </a:rPr>
              <a:t>CLUSTER CHUNK EXPANSION</a:t>
            </a:r>
            <a:endParaRPr lang="fr-CA" sz="1400" dirty="0">
              <a:latin typeface="Consolas" panose="020B0609020204030204" pitchFamily="49" charset="0"/>
              <a:cs typeface="Consolas" panose="020B0609020204030204" pitchFamily="49" charset="0"/>
            </a:endParaRPr>
          </a:p>
        </p:txBody>
      </p:sp>
      <p:sp>
        <p:nvSpPr>
          <p:cNvPr id="22" name="Flowchart: Alternate Process 21"/>
          <p:cNvSpPr/>
          <p:nvPr/>
        </p:nvSpPr>
        <p:spPr>
          <a:xfrm>
            <a:off x="272145" y="3752637"/>
            <a:ext cx="3842656" cy="365760"/>
          </a:xfrm>
          <a:prstGeom prst="flowChartAlternateProcess">
            <a:avLst/>
          </a:prstGeom>
          <a:solidFill>
            <a:schemeClr val="accent3">
              <a:lumMod val="75000"/>
              <a:alpha val="49000"/>
            </a:schemeClr>
          </a:solidFill>
          <a:ln>
            <a:solidFill>
              <a:schemeClr val="accent1">
                <a:shade val="5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dirty="0" smtClean="0">
                <a:latin typeface="Consolas" panose="020B0609020204030204" pitchFamily="49" charset="0"/>
                <a:cs typeface="Consolas" panose="020B0609020204030204" pitchFamily="49" charset="0"/>
              </a:rPr>
              <a:t>CLUSTER CULLING </a:t>
            </a:r>
            <a:r>
              <a:rPr lang="fr-CA" sz="1200" dirty="0" smtClean="0">
                <a:latin typeface="Consolas" panose="020B0609020204030204" pitchFamily="49" charset="0"/>
                <a:cs typeface="Consolas" panose="020B0609020204030204" pitchFamily="49" charset="0"/>
              </a:rPr>
              <a:t>(</a:t>
            </a:r>
            <a:r>
              <a:rPr lang="fr-CA" sz="1200" dirty="0" smtClean="0">
                <a:solidFill>
                  <a:schemeClr val="bg1"/>
                </a:solidFill>
                <a:latin typeface="Consolas" panose="020B0609020204030204" pitchFamily="49" charset="0"/>
                <a:cs typeface="Consolas" panose="020B0609020204030204" pitchFamily="49" charset="0"/>
              </a:rPr>
              <a:t>FRUSTUM/OCCLUSION/TRIANGLE BACKFACE)</a:t>
            </a:r>
            <a:endParaRPr lang="fr-CA" sz="1200" dirty="0">
              <a:solidFill>
                <a:schemeClr val="bg1"/>
              </a:solidFill>
              <a:latin typeface="Consolas" panose="020B0609020204030204" pitchFamily="49" charset="0"/>
              <a:cs typeface="Consolas" panose="020B0609020204030204" pitchFamily="49" charset="0"/>
            </a:endParaRPr>
          </a:p>
        </p:txBody>
      </p:sp>
      <p:sp>
        <p:nvSpPr>
          <p:cNvPr id="23" name="Flowchart: Alternate Process 22"/>
          <p:cNvSpPr/>
          <p:nvPr/>
        </p:nvSpPr>
        <p:spPr>
          <a:xfrm>
            <a:off x="272145" y="4192811"/>
            <a:ext cx="3842655" cy="365760"/>
          </a:xfrm>
          <a:prstGeom prst="flowChartAlternateProcess">
            <a:avLst/>
          </a:prstGeom>
          <a:solidFill>
            <a:schemeClr val="accent3">
              <a:lumMod val="75000"/>
              <a:alpha val="49000"/>
            </a:schemeClr>
          </a:solidFill>
          <a:ln>
            <a:solidFill>
              <a:schemeClr val="accent1">
                <a:shade val="5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dirty="0" smtClean="0">
                <a:solidFill>
                  <a:schemeClr val="bg1"/>
                </a:solidFill>
                <a:latin typeface="Consolas" panose="020B0609020204030204" pitchFamily="49" charset="0"/>
                <a:cs typeface="Consolas" panose="020B0609020204030204" pitchFamily="49" charset="0"/>
              </a:rPr>
              <a:t>INDEX BUFFER COMPACTION</a:t>
            </a:r>
            <a:endParaRPr lang="fr-CA" sz="1400" dirty="0">
              <a:solidFill>
                <a:schemeClr val="bg1"/>
              </a:solidFill>
              <a:latin typeface="Consolas" panose="020B0609020204030204" pitchFamily="49" charset="0"/>
              <a:cs typeface="Consolas" panose="020B0609020204030204" pitchFamily="49" charset="0"/>
            </a:endParaRPr>
          </a:p>
        </p:txBody>
      </p:sp>
      <p:sp>
        <p:nvSpPr>
          <p:cNvPr id="40" name="Rectangle 39"/>
          <p:cNvSpPr/>
          <p:nvPr/>
        </p:nvSpPr>
        <p:spPr>
          <a:xfrm>
            <a:off x="457200" y="2064846"/>
            <a:ext cx="1260088" cy="295423"/>
          </a:xfrm>
          <a:prstGeom prst="rect">
            <a:avLst/>
          </a:prstGeom>
          <a:gradFill>
            <a:gsLst>
              <a:gs pos="0">
                <a:srgbClr val="00B050"/>
              </a:gs>
              <a:gs pos="100000">
                <a:srgbClr val="92D05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smtClean="0"/>
              <a:t>Chunk1_0</a:t>
            </a:r>
            <a:endParaRPr lang="fr-FR" dirty="0"/>
          </a:p>
        </p:txBody>
      </p:sp>
      <p:sp>
        <p:nvSpPr>
          <p:cNvPr id="41" name="Rectangle 40"/>
          <p:cNvSpPr/>
          <p:nvPr/>
        </p:nvSpPr>
        <p:spPr>
          <a:xfrm>
            <a:off x="1717288" y="2064846"/>
            <a:ext cx="1260088" cy="295423"/>
          </a:xfrm>
          <a:prstGeom prst="rect">
            <a:avLst/>
          </a:prstGeom>
          <a:gradFill>
            <a:gsLst>
              <a:gs pos="0">
                <a:srgbClr val="00B050"/>
              </a:gs>
              <a:gs pos="100000">
                <a:srgbClr val="92D05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smtClean="0"/>
              <a:t>Chunk2_0</a:t>
            </a:r>
            <a:endParaRPr lang="fr-FR" dirty="0"/>
          </a:p>
        </p:txBody>
      </p:sp>
      <p:sp>
        <p:nvSpPr>
          <p:cNvPr id="42" name="Rectangle 41"/>
          <p:cNvSpPr/>
          <p:nvPr/>
        </p:nvSpPr>
        <p:spPr>
          <a:xfrm>
            <a:off x="2988527" y="2061769"/>
            <a:ext cx="1260088" cy="298500"/>
          </a:xfrm>
          <a:prstGeom prst="rect">
            <a:avLst/>
          </a:prstGeom>
          <a:gradFill>
            <a:gsLst>
              <a:gs pos="0">
                <a:srgbClr val="00B050"/>
              </a:gs>
              <a:gs pos="100000">
                <a:srgbClr val="92D05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smtClean="0"/>
              <a:t>Chunk2_1</a:t>
            </a:r>
            <a:endParaRPr lang="fr-FR" dirty="0"/>
          </a:p>
        </p:txBody>
      </p:sp>
      <p:sp>
        <p:nvSpPr>
          <p:cNvPr id="43" name="Rectangle 42"/>
          <p:cNvSpPr/>
          <p:nvPr/>
        </p:nvSpPr>
        <p:spPr>
          <a:xfrm>
            <a:off x="4259766" y="2064919"/>
            <a:ext cx="1260088" cy="298500"/>
          </a:xfrm>
          <a:prstGeom prst="rect">
            <a:avLst/>
          </a:prstGeom>
          <a:gradFill>
            <a:gsLst>
              <a:gs pos="0">
                <a:srgbClr val="00B050"/>
              </a:gs>
              <a:gs pos="100000">
                <a:srgbClr val="92D05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smtClean="0"/>
              <a:t>Chunk2_2</a:t>
            </a:r>
            <a:endParaRPr lang="fr-FR" dirty="0"/>
          </a:p>
        </p:txBody>
      </p:sp>
      <p:sp>
        <p:nvSpPr>
          <p:cNvPr id="44" name="TextBox 43"/>
          <p:cNvSpPr txBox="1"/>
          <p:nvPr/>
        </p:nvSpPr>
        <p:spPr>
          <a:xfrm>
            <a:off x="5526765" y="1923925"/>
            <a:ext cx="543739" cy="523220"/>
          </a:xfrm>
          <a:prstGeom prst="rect">
            <a:avLst/>
          </a:prstGeom>
          <a:noFill/>
        </p:spPr>
        <p:txBody>
          <a:bodyPr wrap="none" rtlCol="0">
            <a:spAutoFit/>
          </a:bodyPr>
          <a:lstStyle/>
          <a:p>
            <a:r>
              <a:rPr lang="en-CA" sz="2800" dirty="0" smtClean="0">
                <a:solidFill>
                  <a:schemeClr val="bg1"/>
                </a:solidFill>
              </a:rPr>
              <a:t>…</a:t>
            </a:r>
            <a:endParaRPr lang="fr-FR" sz="2800" dirty="0">
              <a:solidFill>
                <a:schemeClr val="bg1"/>
              </a:solidFill>
            </a:endParaRPr>
          </a:p>
        </p:txBody>
      </p:sp>
      <p:sp>
        <p:nvSpPr>
          <p:cNvPr id="45" name="Rectangle 44"/>
          <p:cNvSpPr/>
          <p:nvPr/>
        </p:nvSpPr>
        <p:spPr>
          <a:xfrm>
            <a:off x="457200" y="2785456"/>
            <a:ext cx="1405054" cy="295423"/>
          </a:xfrm>
          <a:prstGeom prst="rect">
            <a:avLst/>
          </a:prstGeom>
          <a:gradFill>
            <a:gsLst>
              <a:gs pos="0">
                <a:schemeClr val="tx2">
                  <a:lumMod val="75000"/>
                </a:schemeClr>
              </a:gs>
              <a:gs pos="100000">
                <a:schemeClr val="tx1">
                  <a:lumMod val="40000"/>
                  <a:lumOff val="6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smtClean="0"/>
              <a:t>Cluster1_0</a:t>
            </a:r>
            <a:endParaRPr lang="fr-FR" dirty="0"/>
          </a:p>
        </p:txBody>
      </p:sp>
      <p:sp>
        <p:nvSpPr>
          <p:cNvPr id="46" name="Rectangle 45"/>
          <p:cNvSpPr/>
          <p:nvPr/>
        </p:nvSpPr>
        <p:spPr>
          <a:xfrm>
            <a:off x="1862254" y="2790144"/>
            <a:ext cx="1405054" cy="290735"/>
          </a:xfrm>
          <a:prstGeom prst="rect">
            <a:avLst/>
          </a:prstGeom>
          <a:gradFill>
            <a:gsLst>
              <a:gs pos="0">
                <a:schemeClr val="tx2">
                  <a:lumMod val="75000"/>
                </a:schemeClr>
              </a:gs>
              <a:gs pos="100000">
                <a:schemeClr val="tx1">
                  <a:lumMod val="40000"/>
                  <a:lumOff val="6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smtClean="0"/>
              <a:t>Cluster1_1</a:t>
            </a:r>
            <a:endParaRPr lang="fr-FR" dirty="0"/>
          </a:p>
        </p:txBody>
      </p:sp>
      <p:sp>
        <p:nvSpPr>
          <p:cNvPr id="48" name="Rectangle 47"/>
          <p:cNvSpPr/>
          <p:nvPr/>
        </p:nvSpPr>
        <p:spPr>
          <a:xfrm>
            <a:off x="3276918" y="2791919"/>
            <a:ext cx="1405054" cy="290735"/>
          </a:xfrm>
          <a:prstGeom prst="rect">
            <a:avLst/>
          </a:prstGeom>
          <a:gradFill>
            <a:gsLst>
              <a:gs pos="0">
                <a:schemeClr val="tx2">
                  <a:lumMod val="75000"/>
                </a:schemeClr>
              </a:gs>
              <a:gs pos="100000">
                <a:schemeClr val="tx1">
                  <a:lumMod val="40000"/>
                  <a:lumOff val="6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smtClean="0"/>
              <a:t>Cluster2_0</a:t>
            </a:r>
            <a:endParaRPr lang="fr-FR" dirty="0"/>
          </a:p>
        </p:txBody>
      </p:sp>
      <p:sp>
        <p:nvSpPr>
          <p:cNvPr id="50" name="TextBox 49"/>
          <p:cNvSpPr txBox="1"/>
          <p:nvPr/>
        </p:nvSpPr>
        <p:spPr>
          <a:xfrm>
            <a:off x="6054622" y="2669213"/>
            <a:ext cx="543739" cy="523220"/>
          </a:xfrm>
          <a:prstGeom prst="rect">
            <a:avLst/>
          </a:prstGeom>
          <a:noFill/>
        </p:spPr>
        <p:txBody>
          <a:bodyPr wrap="none" rtlCol="0">
            <a:spAutoFit/>
          </a:bodyPr>
          <a:lstStyle/>
          <a:p>
            <a:r>
              <a:rPr lang="en-CA" sz="2800" dirty="0" smtClean="0">
                <a:solidFill>
                  <a:schemeClr val="bg1"/>
                </a:solidFill>
              </a:rPr>
              <a:t>…</a:t>
            </a:r>
            <a:endParaRPr lang="fr-FR" sz="2800" dirty="0">
              <a:solidFill>
                <a:schemeClr val="bg1"/>
              </a:solidFill>
            </a:endParaRPr>
          </a:p>
        </p:txBody>
      </p:sp>
      <p:sp>
        <p:nvSpPr>
          <p:cNvPr id="51" name="Rectangle 50"/>
          <p:cNvSpPr/>
          <p:nvPr/>
        </p:nvSpPr>
        <p:spPr>
          <a:xfrm>
            <a:off x="6568134" y="2796744"/>
            <a:ext cx="1580872" cy="290735"/>
          </a:xfrm>
          <a:prstGeom prst="rect">
            <a:avLst/>
          </a:prstGeom>
          <a:gradFill>
            <a:gsLst>
              <a:gs pos="0">
                <a:schemeClr val="tx2">
                  <a:lumMod val="75000"/>
                </a:schemeClr>
              </a:gs>
              <a:gs pos="100000">
                <a:schemeClr val="tx1">
                  <a:lumMod val="40000"/>
                  <a:lumOff val="6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smtClean="0"/>
              <a:t>Cluster2_64</a:t>
            </a:r>
            <a:endParaRPr lang="fr-FR" dirty="0"/>
          </a:p>
        </p:txBody>
      </p:sp>
      <p:sp>
        <p:nvSpPr>
          <p:cNvPr id="52" name="TextBox 51"/>
          <p:cNvSpPr txBox="1"/>
          <p:nvPr/>
        </p:nvSpPr>
        <p:spPr>
          <a:xfrm>
            <a:off x="8098795" y="2675676"/>
            <a:ext cx="543739" cy="523220"/>
          </a:xfrm>
          <a:prstGeom prst="rect">
            <a:avLst/>
          </a:prstGeom>
          <a:noFill/>
        </p:spPr>
        <p:txBody>
          <a:bodyPr wrap="none" rtlCol="0">
            <a:spAutoFit/>
          </a:bodyPr>
          <a:lstStyle/>
          <a:p>
            <a:r>
              <a:rPr lang="en-CA" sz="2800" dirty="0" smtClean="0">
                <a:solidFill>
                  <a:schemeClr val="bg1"/>
                </a:solidFill>
              </a:rPr>
              <a:t>…</a:t>
            </a:r>
            <a:endParaRPr lang="fr-FR" sz="2800" dirty="0">
              <a:solidFill>
                <a:schemeClr val="bg1"/>
              </a:solidFill>
            </a:endParaRPr>
          </a:p>
        </p:txBody>
      </p:sp>
      <p:cxnSp>
        <p:nvCxnSpPr>
          <p:cNvPr id="53" name="Straight Arrow Connector 52"/>
          <p:cNvCxnSpPr>
            <a:stCxn id="40" idx="2"/>
            <a:endCxn id="45" idx="0"/>
          </p:cNvCxnSpPr>
          <p:nvPr/>
        </p:nvCxnSpPr>
        <p:spPr>
          <a:xfrm>
            <a:off x="1087244" y="2360269"/>
            <a:ext cx="72483" cy="425187"/>
          </a:xfrm>
          <a:prstGeom prst="straightConnector1">
            <a:avLst/>
          </a:prstGeom>
          <a:ln w="38100">
            <a:solidFill>
              <a:srgbClr val="92D050"/>
            </a:solidFill>
            <a:tailEnd type="triangle"/>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a:stCxn id="40" idx="2"/>
            <a:endCxn id="46" idx="0"/>
          </p:cNvCxnSpPr>
          <p:nvPr/>
        </p:nvCxnSpPr>
        <p:spPr>
          <a:xfrm>
            <a:off x="1087244" y="2360269"/>
            <a:ext cx="1477537" cy="429875"/>
          </a:xfrm>
          <a:prstGeom prst="straightConnector1">
            <a:avLst/>
          </a:prstGeom>
          <a:ln w="38100">
            <a:solidFill>
              <a:srgbClr val="92D050"/>
            </a:solidFill>
            <a:tailEnd type="triangle"/>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a:stCxn id="41" idx="2"/>
            <a:endCxn id="48" idx="0"/>
          </p:cNvCxnSpPr>
          <p:nvPr/>
        </p:nvCxnSpPr>
        <p:spPr>
          <a:xfrm>
            <a:off x="2347332" y="2360269"/>
            <a:ext cx="1632113" cy="431650"/>
          </a:xfrm>
          <a:prstGeom prst="straightConnector1">
            <a:avLst/>
          </a:prstGeom>
          <a:ln w="38100">
            <a:solidFill>
              <a:srgbClr val="92D050"/>
            </a:solidFill>
            <a:tailEnd type="triangle"/>
          </a:ln>
        </p:spPr>
        <p:style>
          <a:lnRef idx="2">
            <a:schemeClr val="accent1"/>
          </a:lnRef>
          <a:fillRef idx="0">
            <a:schemeClr val="accent1"/>
          </a:fillRef>
          <a:effectRef idx="1">
            <a:schemeClr val="accent1"/>
          </a:effectRef>
          <a:fontRef idx="minor">
            <a:schemeClr val="tx1"/>
          </a:fontRef>
        </p:style>
      </p:cxnSp>
      <p:sp>
        <p:nvSpPr>
          <p:cNvPr id="56" name="Rectangle 55"/>
          <p:cNvSpPr/>
          <p:nvPr/>
        </p:nvSpPr>
        <p:spPr>
          <a:xfrm>
            <a:off x="4691582" y="2787598"/>
            <a:ext cx="1405054" cy="290735"/>
          </a:xfrm>
          <a:prstGeom prst="rect">
            <a:avLst/>
          </a:prstGeom>
          <a:gradFill>
            <a:gsLst>
              <a:gs pos="0">
                <a:schemeClr val="tx2">
                  <a:lumMod val="75000"/>
                </a:schemeClr>
              </a:gs>
              <a:gs pos="100000">
                <a:schemeClr val="tx1">
                  <a:lumMod val="40000"/>
                  <a:lumOff val="6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smtClean="0"/>
              <a:t>Cluster2_1</a:t>
            </a:r>
            <a:endParaRPr lang="fr-FR" dirty="0"/>
          </a:p>
        </p:txBody>
      </p:sp>
      <p:cxnSp>
        <p:nvCxnSpPr>
          <p:cNvPr id="57" name="Straight Arrow Connector 56"/>
          <p:cNvCxnSpPr>
            <a:stCxn id="41" idx="2"/>
            <a:endCxn id="56" idx="0"/>
          </p:cNvCxnSpPr>
          <p:nvPr/>
        </p:nvCxnSpPr>
        <p:spPr>
          <a:xfrm>
            <a:off x="2347332" y="2360269"/>
            <a:ext cx="3046777" cy="427329"/>
          </a:xfrm>
          <a:prstGeom prst="straightConnector1">
            <a:avLst/>
          </a:prstGeom>
          <a:ln w="38100">
            <a:solidFill>
              <a:srgbClr val="92D050"/>
            </a:solidFill>
            <a:tailEnd type="triangle"/>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a:stCxn id="42" idx="2"/>
            <a:endCxn id="51" idx="0"/>
          </p:cNvCxnSpPr>
          <p:nvPr/>
        </p:nvCxnSpPr>
        <p:spPr>
          <a:xfrm>
            <a:off x="3618571" y="2360269"/>
            <a:ext cx="3739999" cy="436475"/>
          </a:xfrm>
          <a:prstGeom prst="straightConnector1">
            <a:avLst/>
          </a:prstGeom>
          <a:ln w="38100">
            <a:solidFill>
              <a:srgbClr val="92D05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774660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ooter Placeholder 4"/>
          <p:cNvSpPr>
            <a:spLocks noGrp="1"/>
          </p:cNvSpPr>
          <p:nvPr>
            <p:ph type="ftr" sz="quarter" idx="11"/>
          </p:nvPr>
        </p:nvSpPr>
        <p:spPr>
          <a:xfrm>
            <a:off x="1524000" y="4923010"/>
            <a:ext cx="6035040" cy="274637"/>
          </a:xfrm>
        </p:spPr>
        <p:txBody>
          <a:bodyPr/>
          <a:lstStyle>
            <a:lvl1pPr>
              <a:defRPr/>
            </a:lvl1pPr>
          </a:lstStyle>
          <a:p>
            <a:pPr>
              <a:defRPr/>
            </a:pPr>
            <a:endParaRPr lang="fr-FR" sz="1000" dirty="0" smtClean="0"/>
          </a:p>
          <a:p>
            <a:pPr>
              <a:defRPr/>
            </a:pPr>
            <a:r>
              <a:rPr lang="fr-FR" sz="1000" dirty="0" smtClean="0"/>
              <a:t>SIGGRAPH 2015: </a:t>
            </a:r>
            <a:r>
              <a:rPr lang="fr-FR" sz="1000" dirty="0" err="1" smtClean="0"/>
              <a:t>Advances</a:t>
            </a:r>
            <a:r>
              <a:rPr lang="fr-FR" sz="1000" dirty="0" smtClean="0"/>
              <a:t> in Real-Time </a:t>
            </a:r>
            <a:r>
              <a:rPr lang="fr-FR" sz="1000" dirty="0" err="1" smtClean="0"/>
              <a:t>Rendering</a:t>
            </a:r>
            <a:r>
              <a:rPr lang="fr-FR" sz="1000" dirty="0" smtClean="0"/>
              <a:t> course</a:t>
            </a:r>
            <a:endParaRPr lang="en-US" altLang="fi-FI" sz="1000" dirty="0" smtClean="0">
              <a:ea typeface="ＭＳ Ｐゴシック" pitchFamily="8" charset="-128"/>
            </a:endParaRPr>
          </a:p>
          <a:p>
            <a:pPr>
              <a:defRPr/>
            </a:pPr>
            <a:endParaRPr lang="en-US" sz="1000" dirty="0"/>
          </a:p>
        </p:txBody>
      </p:sp>
      <p:sp>
        <p:nvSpPr>
          <p:cNvPr id="66" name="Rectangle 65"/>
          <p:cNvSpPr/>
          <p:nvPr/>
        </p:nvSpPr>
        <p:spPr>
          <a:xfrm>
            <a:off x="542415" y="3446913"/>
            <a:ext cx="1678843" cy="633330"/>
          </a:xfrm>
          <a:prstGeom prst="rect">
            <a:avLst/>
          </a:prstGeom>
          <a:gradFill>
            <a:gsLst>
              <a:gs pos="0">
                <a:srgbClr val="FFC000"/>
              </a:gs>
              <a:gs pos="100000">
                <a:srgbClr val="FFC000"/>
              </a:gs>
            </a:gsLst>
          </a:gradFill>
        </p:spPr>
        <p:style>
          <a:lnRef idx="1">
            <a:schemeClr val="accent1"/>
          </a:lnRef>
          <a:fillRef idx="3">
            <a:schemeClr val="accent1"/>
          </a:fillRef>
          <a:effectRef idx="2">
            <a:schemeClr val="accent1"/>
          </a:effectRef>
          <a:fontRef idx="minor">
            <a:schemeClr val="lt1"/>
          </a:fontRef>
        </p:style>
        <p:txBody>
          <a:bodyPr rtlCol="0" anchor="ctr"/>
          <a:lstStyle/>
          <a:p>
            <a:r>
              <a:rPr lang="en-CA" sz="1400" dirty="0" smtClean="0">
                <a:solidFill>
                  <a:srgbClr val="41464C"/>
                </a:solidFill>
              </a:rPr>
              <a:t>Triangle Mask</a:t>
            </a:r>
          </a:p>
          <a:p>
            <a:r>
              <a:rPr lang="en-CA" sz="1400" dirty="0" smtClean="0">
                <a:solidFill>
                  <a:srgbClr val="41464C"/>
                </a:solidFill>
              </a:rPr>
              <a:t>Read/Write Offsets</a:t>
            </a:r>
            <a:endParaRPr lang="fr-FR" sz="1400" dirty="0">
              <a:solidFill>
                <a:srgbClr val="41464C"/>
              </a:solidFill>
            </a:endParaRPr>
          </a:p>
        </p:txBody>
      </p:sp>
      <p:sp>
        <p:nvSpPr>
          <p:cNvPr id="4098" name="Title 1"/>
          <p:cNvSpPr>
            <a:spLocks noGrp="1"/>
          </p:cNvSpPr>
          <p:nvPr>
            <p:ph type="title"/>
          </p:nvPr>
        </p:nvSpPr>
        <p:spPr/>
        <p:txBody>
          <a:bodyPr/>
          <a:lstStyle/>
          <a:p>
            <a:r>
              <a:rPr lang="en-CA" altLang="fi-FI" noProof="0" dirty="0" smtClean="0">
                <a:ea typeface="ＭＳ Ｐゴシック" pitchFamily="8" charset="-128"/>
              </a:rPr>
              <a:t>Rendering Pipeline Overview</a:t>
            </a:r>
          </a:p>
        </p:txBody>
      </p:sp>
      <p:sp>
        <p:nvSpPr>
          <p:cNvPr id="4099" name="Content Placeholder 2"/>
          <p:cNvSpPr>
            <a:spLocks noGrp="1"/>
          </p:cNvSpPr>
          <p:nvPr>
            <p:ph idx="1"/>
          </p:nvPr>
        </p:nvSpPr>
        <p:spPr/>
        <p:txBody>
          <a:bodyPr/>
          <a:lstStyle/>
          <a:p>
            <a:pPr marL="0" indent="0">
              <a:buNone/>
            </a:pPr>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a:ea typeface="ＭＳ Ｐゴシック" pitchFamily="8" charset="-128"/>
            </a:endParaRPr>
          </a:p>
        </p:txBody>
      </p:sp>
      <p:sp>
        <p:nvSpPr>
          <p:cNvPr id="15" name="Flowchart: Alternate Process 14"/>
          <p:cNvSpPr/>
          <p:nvPr/>
        </p:nvSpPr>
        <p:spPr>
          <a:xfrm>
            <a:off x="272146" y="4654888"/>
            <a:ext cx="6281055" cy="365760"/>
          </a:xfrm>
          <a:prstGeom prst="flowChartAlternateProcess">
            <a:avLst/>
          </a:prstGeom>
          <a:solidFill>
            <a:schemeClr val="accent3">
              <a:lumMod val="75000"/>
              <a:alpha val="49000"/>
            </a:schemeClr>
          </a:solidFill>
          <a:ln>
            <a:solidFill>
              <a:schemeClr val="accent1">
                <a:shade val="5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600" dirty="0" smtClean="0">
                <a:solidFill>
                  <a:schemeClr val="bg1"/>
                </a:solidFill>
                <a:latin typeface="Consolas" panose="020B0609020204030204" pitchFamily="49" charset="0"/>
                <a:cs typeface="Consolas" panose="020B0609020204030204" pitchFamily="49" charset="0"/>
              </a:rPr>
              <a:t>MULTI-DRAW</a:t>
            </a:r>
            <a:endParaRPr lang="fr-CA" sz="1600" dirty="0">
              <a:solidFill>
                <a:schemeClr val="bg1"/>
              </a:solidFill>
              <a:latin typeface="Consolas" panose="020B0609020204030204" pitchFamily="49" charset="0"/>
              <a:cs typeface="Consolas" panose="020B0609020204030204" pitchFamily="49" charset="0"/>
            </a:endParaRPr>
          </a:p>
        </p:txBody>
      </p:sp>
      <p:sp>
        <p:nvSpPr>
          <p:cNvPr id="16" name="Flowchart: Alternate Process 15"/>
          <p:cNvSpPr/>
          <p:nvPr/>
        </p:nvSpPr>
        <p:spPr>
          <a:xfrm>
            <a:off x="272145" y="1110882"/>
            <a:ext cx="6281056" cy="365760"/>
          </a:xfrm>
          <a:prstGeom prst="flowChartAlternateProcess">
            <a:avLst/>
          </a:prstGeom>
          <a:solidFill>
            <a:schemeClr val="accent3">
              <a:lumMod val="75000"/>
              <a:alpha val="50000"/>
            </a:schemeClr>
          </a:solidFill>
          <a:ln>
            <a:solidFill>
              <a:schemeClr val="accent1">
                <a:shade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dirty="0" smtClean="0">
                <a:latin typeface="Consolas" panose="020B0609020204030204" pitchFamily="49" charset="0"/>
                <a:cs typeface="Consolas" panose="020B0609020204030204" pitchFamily="49" charset="0"/>
              </a:rPr>
              <a:t>INSTANCE CULLING </a:t>
            </a:r>
            <a:r>
              <a:rPr lang="fr-CA" sz="1200" dirty="0" smtClean="0">
                <a:latin typeface="Consolas" panose="020B0609020204030204" pitchFamily="49" charset="0"/>
                <a:cs typeface="Consolas" panose="020B0609020204030204" pitchFamily="49" charset="0"/>
              </a:rPr>
              <a:t>(FRUSTUM/OCCLUSION)</a:t>
            </a:r>
            <a:endParaRPr lang="fr-CA" sz="1400" dirty="0">
              <a:latin typeface="Consolas" panose="020B0609020204030204" pitchFamily="49" charset="0"/>
              <a:cs typeface="Consolas" panose="020B0609020204030204" pitchFamily="49" charset="0"/>
            </a:endParaRPr>
          </a:p>
        </p:txBody>
      </p:sp>
      <p:sp>
        <p:nvSpPr>
          <p:cNvPr id="19" name="Flowchart: Alternate Process 18"/>
          <p:cNvSpPr/>
          <p:nvPr/>
        </p:nvSpPr>
        <p:spPr>
          <a:xfrm>
            <a:off x="272146" y="1545396"/>
            <a:ext cx="3842655" cy="365760"/>
          </a:xfrm>
          <a:prstGeom prst="flowChartAlternateProcess">
            <a:avLst/>
          </a:prstGeom>
          <a:solidFill>
            <a:schemeClr val="accent3">
              <a:lumMod val="75000"/>
              <a:alpha val="50000"/>
            </a:schemeClr>
          </a:solidFill>
          <a:ln>
            <a:solidFill>
              <a:schemeClr val="accent1">
                <a:shade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dirty="0" smtClean="0">
                <a:latin typeface="Consolas" panose="020B0609020204030204" pitchFamily="49" charset="0"/>
                <a:cs typeface="Consolas" panose="020B0609020204030204" pitchFamily="49" charset="0"/>
              </a:rPr>
              <a:t>CLUSTER CHUNK EXPANSION</a:t>
            </a:r>
            <a:endParaRPr lang="fr-CA" sz="1400" dirty="0">
              <a:latin typeface="Consolas" panose="020B0609020204030204" pitchFamily="49" charset="0"/>
              <a:cs typeface="Consolas" panose="020B0609020204030204" pitchFamily="49" charset="0"/>
            </a:endParaRPr>
          </a:p>
        </p:txBody>
      </p:sp>
      <p:sp>
        <p:nvSpPr>
          <p:cNvPr id="22" name="Flowchart: Alternate Process 21"/>
          <p:cNvSpPr/>
          <p:nvPr/>
        </p:nvSpPr>
        <p:spPr>
          <a:xfrm>
            <a:off x="272145" y="2001896"/>
            <a:ext cx="3842656" cy="365760"/>
          </a:xfrm>
          <a:prstGeom prst="flowChartAlternateProcess">
            <a:avLst/>
          </a:prstGeom>
          <a:solidFill>
            <a:schemeClr val="accent3">
              <a:lumMod val="75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dirty="0" smtClean="0">
                <a:latin typeface="Consolas" panose="020B0609020204030204" pitchFamily="49" charset="0"/>
                <a:cs typeface="Consolas" panose="020B0609020204030204" pitchFamily="49" charset="0"/>
              </a:rPr>
              <a:t>CLUSTER CULLING </a:t>
            </a:r>
            <a:r>
              <a:rPr lang="fr-CA" sz="1200" dirty="0" smtClean="0">
                <a:latin typeface="Consolas" panose="020B0609020204030204" pitchFamily="49" charset="0"/>
                <a:cs typeface="Consolas" panose="020B0609020204030204" pitchFamily="49" charset="0"/>
              </a:rPr>
              <a:t>(</a:t>
            </a:r>
            <a:r>
              <a:rPr lang="fr-CA" sz="1200" dirty="0" smtClean="0">
                <a:solidFill>
                  <a:schemeClr val="bg1"/>
                </a:solidFill>
                <a:latin typeface="Consolas" panose="020B0609020204030204" pitchFamily="49" charset="0"/>
                <a:cs typeface="Consolas" panose="020B0609020204030204" pitchFamily="49" charset="0"/>
              </a:rPr>
              <a:t>FRUSTUM/OCCLUSION/TRIANGLE BACKFACE)</a:t>
            </a:r>
            <a:endParaRPr lang="fr-CA" sz="1200" dirty="0">
              <a:solidFill>
                <a:schemeClr val="bg1"/>
              </a:solidFill>
              <a:latin typeface="Consolas" panose="020B0609020204030204" pitchFamily="49" charset="0"/>
              <a:cs typeface="Consolas" panose="020B0609020204030204" pitchFamily="49" charset="0"/>
            </a:endParaRPr>
          </a:p>
        </p:txBody>
      </p:sp>
      <p:sp>
        <p:nvSpPr>
          <p:cNvPr id="23" name="Flowchart: Alternate Process 22"/>
          <p:cNvSpPr/>
          <p:nvPr/>
        </p:nvSpPr>
        <p:spPr>
          <a:xfrm>
            <a:off x="272145" y="4192811"/>
            <a:ext cx="3842655" cy="365760"/>
          </a:xfrm>
          <a:prstGeom prst="flowChartAlternateProcess">
            <a:avLst/>
          </a:prstGeom>
          <a:solidFill>
            <a:schemeClr val="accent3">
              <a:lumMod val="75000"/>
              <a:alpha val="49000"/>
            </a:schemeClr>
          </a:solidFill>
          <a:ln>
            <a:solidFill>
              <a:schemeClr val="accent1">
                <a:shade val="5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dirty="0" smtClean="0">
                <a:solidFill>
                  <a:schemeClr val="bg1"/>
                </a:solidFill>
                <a:latin typeface="Consolas" panose="020B0609020204030204" pitchFamily="49" charset="0"/>
                <a:cs typeface="Consolas" panose="020B0609020204030204" pitchFamily="49" charset="0"/>
              </a:rPr>
              <a:t>INDEX BUFFER COMPACTION</a:t>
            </a:r>
            <a:endParaRPr lang="fr-CA" sz="1400" dirty="0">
              <a:solidFill>
                <a:schemeClr val="bg1"/>
              </a:solidFill>
              <a:latin typeface="Consolas" panose="020B0609020204030204" pitchFamily="49" charset="0"/>
              <a:cs typeface="Consolas" panose="020B0609020204030204" pitchFamily="49" charset="0"/>
            </a:endParaRPr>
          </a:p>
        </p:txBody>
      </p:sp>
      <p:sp>
        <p:nvSpPr>
          <p:cNvPr id="45" name="Rectangle 44"/>
          <p:cNvSpPr/>
          <p:nvPr/>
        </p:nvSpPr>
        <p:spPr>
          <a:xfrm>
            <a:off x="457200" y="2528983"/>
            <a:ext cx="1405054" cy="295423"/>
          </a:xfrm>
          <a:prstGeom prst="rect">
            <a:avLst/>
          </a:prstGeom>
          <a:gradFill>
            <a:gsLst>
              <a:gs pos="0">
                <a:schemeClr val="tx2">
                  <a:lumMod val="75000"/>
                </a:schemeClr>
              </a:gs>
              <a:gs pos="100000">
                <a:schemeClr val="tx1">
                  <a:lumMod val="40000"/>
                  <a:lumOff val="6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smtClean="0"/>
              <a:t>Cluster1_0</a:t>
            </a:r>
            <a:endParaRPr lang="fr-FR" dirty="0"/>
          </a:p>
        </p:txBody>
      </p:sp>
      <p:sp>
        <p:nvSpPr>
          <p:cNvPr id="46" name="Rectangle 45"/>
          <p:cNvSpPr/>
          <p:nvPr/>
        </p:nvSpPr>
        <p:spPr>
          <a:xfrm>
            <a:off x="1862254" y="2533671"/>
            <a:ext cx="1405054" cy="290735"/>
          </a:xfrm>
          <a:prstGeom prst="rect">
            <a:avLst/>
          </a:prstGeom>
          <a:gradFill>
            <a:gsLst>
              <a:gs pos="0">
                <a:schemeClr val="tx2">
                  <a:lumMod val="75000"/>
                </a:schemeClr>
              </a:gs>
              <a:gs pos="100000">
                <a:schemeClr val="tx1">
                  <a:lumMod val="40000"/>
                  <a:lumOff val="6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smtClean="0"/>
              <a:t>Cluster1_1</a:t>
            </a:r>
            <a:endParaRPr lang="fr-FR" dirty="0"/>
          </a:p>
        </p:txBody>
      </p:sp>
      <p:sp>
        <p:nvSpPr>
          <p:cNvPr id="48" name="Rectangle 47"/>
          <p:cNvSpPr/>
          <p:nvPr/>
        </p:nvSpPr>
        <p:spPr>
          <a:xfrm>
            <a:off x="3276918" y="2535446"/>
            <a:ext cx="1405054" cy="290735"/>
          </a:xfrm>
          <a:prstGeom prst="rect">
            <a:avLst/>
          </a:prstGeom>
          <a:gradFill>
            <a:gsLst>
              <a:gs pos="0">
                <a:schemeClr val="tx2">
                  <a:lumMod val="75000"/>
                </a:schemeClr>
              </a:gs>
              <a:gs pos="100000">
                <a:schemeClr val="tx1">
                  <a:lumMod val="40000"/>
                  <a:lumOff val="6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smtClean="0"/>
              <a:t>Cluster2_0</a:t>
            </a:r>
            <a:endParaRPr lang="fr-FR" dirty="0"/>
          </a:p>
        </p:txBody>
      </p:sp>
      <p:sp>
        <p:nvSpPr>
          <p:cNvPr id="50" name="TextBox 49"/>
          <p:cNvSpPr txBox="1"/>
          <p:nvPr/>
        </p:nvSpPr>
        <p:spPr>
          <a:xfrm>
            <a:off x="6054622" y="2423891"/>
            <a:ext cx="543739" cy="523220"/>
          </a:xfrm>
          <a:prstGeom prst="rect">
            <a:avLst/>
          </a:prstGeom>
          <a:noFill/>
        </p:spPr>
        <p:txBody>
          <a:bodyPr wrap="none" rtlCol="0">
            <a:spAutoFit/>
          </a:bodyPr>
          <a:lstStyle/>
          <a:p>
            <a:r>
              <a:rPr lang="en-CA" sz="2800" dirty="0" smtClean="0">
                <a:solidFill>
                  <a:schemeClr val="bg1"/>
                </a:solidFill>
              </a:rPr>
              <a:t>…</a:t>
            </a:r>
            <a:endParaRPr lang="fr-FR" sz="2800" dirty="0">
              <a:solidFill>
                <a:schemeClr val="bg1"/>
              </a:solidFill>
            </a:endParaRPr>
          </a:p>
        </p:txBody>
      </p:sp>
      <p:sp>
        <p:nvSpPr>
          <p:cNvPr id="51" name="Rectangle 50"/>
          <p:cNvSpPr/>
          <p:nvPr/>
        </p:nvSpPr>
        <p:spPr>
          <a:xfrm>
            <a:off x="6568134" y="2540271"/>
            <a:ext cx="1580872" cy="290735"/>
          </a:xfrm>
          <a:prstGeom prst="rect">
            <a:avLst/>
          </a:prstGeom>
          <a:gradFill>
            <a:gsLst>
              <a:gs pos="0">
                <a:schemeClr val="tx2">
                  <a:lumMod val="75000"/>
                </a:schemeClr>
              </a:gs>
              <a:gs pos="100000">
                <a:schemeClr val="tx1">
                  <a:lumMod val="40000"/>
                  <a:lumOff val="6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smtClean="0"/>
              <a:t>Cluster2_64</a:t>
            </a:r>
            <a:endParaRPr lang="fr-FR" dirty="0"/>
          </a:p>
        </p:txBody>
      </p:sp>
      <p:sp>
        <p:nvSpPr>
          <p:cNvPr id="52" name="TextBox 51"/>
          <p:cNvSpPr txBox="1"/>
          <p:nvPr/>
        </p:nvSpPr>
        <p:spPr>
          <a:xfrm>
            <a:off x="8098795" y="2419203"/>
            <a:ext cx="543739" cy="523220"/>
          </a:xfrm>
          <a:prstGeom prst="rect">
            <a:avLst/>
          </a:prstGeom>
          <a:noFill/>
        </p:spPr>
        <p:txBody>
          <a:bodyPr wrap="none" rtlCol="0">
            <a:spAutoFit/>
          </a:bodyPr>
          <a:lstStyle/>
          <a:p>
            <a:r>
              <a:rPr lang="en-CA" sz="2800" dirty="0" smtClean="0">
                <a:solidFill>
                  <a:schemeClr val="bg1"/>
                </a:solidFill>
              </a:rPr>
              <a:t>…</a:t>
            </a:r>
            <a:endParaRPr lang="fr-FR" sz="2800" dirty="0">
              <a:solidFill>
                <a:schemeClr val="bg1"/>
              </a:solidFill>
            </a:endParaRPr>
          </a:p>
        </p:txBody>
      </p:sp>
      <p:sp>
        <p:nvSpPr>
          <p:cNvPr id="56" name="Rectangle 55"/>
          <p:cNvSpPr/>
          <p:nvPr/>
        </p:nvSpPr>
        <p:spPr>
          <a:xfrm>
            <a:off x="4691582" y="2531125"/>
            <a:ext cx="1405054" cy="290735"/>
          </a:xfrm>
          <a:prstGeom prst="rect">
            <a:avLst/>
          </a:prstGeom>
          <a:gradFill>
            <a:gsLst>
              <a:gs pos="0">
                <a:schemeClr val="tx2">
                  <a:lumMod val="75000"/>
                </a:schemeClr>
              </a:gs>
              <a:gs pos="100000">
                <a:schemeClr val="tx1">
                  <a:lumMod val="40000"/>
                  <a:lumOff val="6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smtClean="0"/>
              <a:t>Cluster2_1</a:t>
            </a:r>
            <a:endParaRPr lang="fr-FR" dirty="0"/>
          </a:p>
        </p:txBody>
      </p:sp>
      <p:cxnSp>
        <p:nvCxnSpPr>
          <p:cNvPr id="26" name="Straight Arrow Connector 25"/>
          <p:cNvCxnSpPr/>
          <p:nvPr/>
        </p:nvCxnSpPr>
        <p:spPr>
          <a:xfrm>
            <a:off x="457200" y="2531126"/>
            <a:ext cx="1405054" cy="299880"/>
          </a:xfrm>
          <a:prstGeom prst="straightConnector1">
            <a:avLst/>
          </a:prstGeom>
          <a:ln w="38100">
            <a:solidFill>
              <a:schemeClr val="accent3">
                <a:lumMod val="60000"/>
                <a:lumOff val="40000"/>
              </a:schemeClr>
            </a:solidFill>
            <a:tailEnd type="none"/>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V="1">
            <a:off x="457200" y="2531126"/>
            <a:ext cx="1405054" cy="312854"/>
          </a:xfrm>
          <a:prstGeom prst="straightConnector1">
            <a:avLst/>
          </a:prstGeom>
          <a:ln w="38100">
            <a:solidFill>
              <a:schemeClr val="accent3">
                <a:lumMod val="60000"/>
                <a:lumOff val="40000"/>
              </a:schemeClr>
            </a:solidFill>
            <a:tailEnd type="none"/>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3263656" y="2527579"/>
            <a:ext cx="1405054" cy="299880"/>
          </a:xfrm>
          <a:prstGeom prst="straightConnector1">
            <a:avLst/>
          </a:prstGeom>
          <a:ln w="38100">
            <a:solidFill>
              <a:schemeClr val="accent3">
                <a:lumMod val="60000"/>
                <a:lumOff val="40000"/>
              </a:schemeClr>
            </a:solidFill>
            <a:tailEnd type="none"/>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V="1">
            <a:off x="3263656" y="2527579"/>
            <a:ext cx="1405054" cy="312854"/>
          </a:xfrm>
          <a:prstGeom prst="straightConnector1">
            <a:avLst/>
          </a:prstGeom>
          <a:ln w="38100">
            <a:solidFill>
              <a:schemeClr val="accent3">
                <a:lumMod val="60000"/>
                <a:lumOff val="40000"/>
              </a:schemeClr>
            </a:solidFill>
            <a:tailEnd type="none"/>
          </a:ln>
        </p:spPr>
        <p:style>
          <a:lnRef idx="2">
            <a:schemeClr val="accent1"/>
          </a:lnRef>
          <a:fillRef idx="0">
            <a:schemeClr val="accent1"/>
          </a:fillRef>
          <a:effectRef idx="1">
            <a:schemeClr val="accent1"/>
          </a:effectRef>
          <a:fontRef idx="minor">
            <a:schemeClr val="tx1"/>
          </a:fontRef>
        </p:style>
      </p:cxnSp>
      <p:sp>
        <p:nvSpPr>
          <p:cNvPr id="47" name="Rectangle 46"/>
          <p:cNvSpPr/>
          <p:nvPr/>
        </p:nvSpPr>
        <p:spPr>
          <a:xfrm>
            <a:off x="457200" y="3187980"/>
            <a:ext cx="1405054" cy="290735"/>
          </a:xfrm>
          <a:prstGeom prst="rect">
            <a:avLst/>
          </a:prstGeom>
          <a:gradFill>
            <a:gsLst>
              <a:gs pos="0">
                <a:schemeClr val="accent4">
                  <a:lumMod val="50000"/>
                </a:schemeClr>
              </a:gs>
              <a:gs pos="100000">
                <a:schemeClr val="accent4">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smtClean="0"/>
              <a:t>Index1_1</a:t>
            </a:r>
            <a:endParaRPr lang="fr-FR" dirty="0"/>
          </a:p>
        </p:txBody>
      </p:sp>
      <p:sp>
        <p:nvSpPr>
          <p:cNvPr id="49" name="Rectangle 48"/>
          <p:cNvSpPr/>
          <p:nvPr/>
        </p:nvSpPr>
        <p:spPr>
          <a:xfrm>
            <a:off x="1860713" y="3188423"/>
            <a:ext cx="1405054" cy="290735"/>
          </a:xfrm>
          <a:prstGeom prst="rect">
            <a:avLst/>
          </a:prstGeom>
          <a:gradFill>
            <a:gsLst>
              <a:gs pos="0">
                <a:schemeClr val="accent4">
                  <a:lumMod val="50000"/>
                </a:schemeClr>
              </a:gs>
              <a:gs pos="100000">
                <a:schemeClr val="accent4">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smtClean="0"/>
              <a:t>Index2_1</a:t>
            </a:r>
            <a:endParaRPr lang="fr-FR" dirty="0"/>
          </a:p>
        </p:txBody>
      </p:sp>
      <p:sp>
        <p:nvSpPr>
          <p:cNvPr id="59" name="TextBox 58"/>
          <p:cNvSpPr txBox="1"/>
          <p:nvPr/>
        </p:nvSpPr>
        <p:spPr>
          <a:xfrm>
            <a:off x="3263656" y="3047084"/>
            <a:ext cx="543739" cy="523220"/>
          </a:xfrm>
          <a:prstGeom prst="rect">
            <a:avLst/>
          </a:prstGeom>
          <a:noFill/>
        </p:spPr>
        <p:txBody>
          <a:bodyPr wrap="none" rtlCol="0">
            <a:spAutoFit/>
          </a:bodyPr>
          <a:lstStyle/>
          <a:p>
            <a:r>
              <a:rPr lang="en-CA" sz="2800" dirty="0" smtClean="0">
                <a:solidFill>
                  <a:schemeClr val="bg1"/>
                </a:solidFill>
              </a:rPr>
              <a:t>…</a:t>
            </a:r>
            <a:endParaRPr lang="fr-FR" sz="2800" dirty="0">
              <a:solidFill>
                <a:schemeClr val="bg1"/>
              </a:solidFill>
            </a:endParaRPr>
          </a:p>
        </p:txBody>
      </p:sp>
      <p:sp>
        <p:nvSpPr>
          <p:cNvPr id="60" name="Rectangle 59"/>
          <p:cNvSpPr/>
          <p:nvPr/>
        </p:nvSpPr>
        <p:spPr>
          <a:xfrm>
            <a:off x="3794133" y="3172729"/>
            <a:ext cx="1405054" cy="290735"/>
          </a:xfrm>
          <a:prstGeom prst="rect">
            <a:avLst/>
          </a:prstGeom>
          <a:gradFill>
            <a:gsLst>
              <a:gs pos="0">
                <a:schemeClr val="accent4">
                  <a:lumMod val="50000"/>
                </a:schemeClr>
              </a:gs>
              <a:gs pos="100000">
                <a:schemeClr val="accent4">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smtClean="0"/>
              <a:t>Index2_64</a:t>
            </a:r>
            <a:endParaRPr lang="fr-FR" dirty="0"/>
          </a:p>
        </p:txBody>
      </p:sp>
      <p:sp>
        <p:nvSpPr>
          <p:cNvPr id="61" name="TextBox 60"/>
          <p:cNvSpPr txBox="1"/>
          <p:nvPr/>
        </p:nvSpPr>
        <p:spPr>
          <a:xfrm>
            <a:off x="5182160" y="3041189"/>
            <a:ext cx="543739" cy="523220"/>
          </a:xfrm>
          <a:prstGeom prst="rect">
            <a:avLst/>
          </a:prstGeom>
          <a:noFill/>
        </p:spPr>
        <p:txBody>
          <a:bodyPr wrap="none" rtlCol="0">
            <a:spAutoFit/>
          </a:bodyPr>
          <a:lstStyle/>
          <a:p>
            <a:r>
              <a:rPr lang="en-CA" sz="2800" dirty="0" smtClean="0">
                <a:solidFill>
                  <a:schemeClr val="bg1"/>
                </a:solidFill>
              </a:rPr>
              <a:t>…</a:t>
            </a:r>
            <a:endParaRPr lang="fr-FR" sz="2800" dirty="0">
              <a:solidFill>
                <a:schemeClr val="bg1"/>
              </a:solidFill>
            </a:endParaRPr>
          </a:p>
        </p:txBody>
      </p:sp>
      <p:cxnSp>
        <p:nvCxnSpPr>
          <p:cNvPr id="63" name="Straight Arrow Connector 62"/>
          <p:cNvCxnSpPr>
            <a:stCxn id="46" idx="2"/>
            <a:endCxn id="47" idx="0"/>
          </p:cNvCxnSpPr>
          <p:nvPr/>
        </p:nvCxnSpPr>
        <p:spPr>
          <a:xfrm flipH="1">
            <a:off x="1159727" y="2824406"/>
            <a:ext cx="1405054" cy="363574"/>
          </a:xfrm>
          <a:prstGeom prst="straightConnector1">
            <a:avLst/>
          </a:prstGeom>
          <a:ln w="38100">
            <a:solidFill>
              <a:srgbClr val="92D050"/>
            </a:solidFill>
            <a:tailEnd type="triangle"/>
          </a:ln>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a:stCxn id="56" idx="2"/>
            <a:endCxn id="49" idx="0"/>
          </p:cNvCxnSpPr>
          <p:nvPr/>
        </p:nvCxnSpPr>
        <p:spPr>
          <a:xfrm flipH="1">
            <a:off x="2563240" y="2821860"/>
            <a:ext cx="2830869" cy="366563"/>
          </a:xfrm>
          <a:prstGeom prst="straightConnector1">
            <a:avLst/>
          </a:prstGeom>
          <a:ln w="38100">
            <a:solidFill>
              <a:srgbClr val="92D050"/>
            </a:solidFill>
            <a:tailEnd type="triangle"/>
          </a:ln>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a:stCxn id="51" idx="2"/>
            <a:endCxn id="60" idx="0"/>
          </p:cNvCxnSpPr>
          <p:nvPr/>
        </p:nvCxnSpPr>
        <p:spPr>
          <a:xfrm flipH="1">
            <a:off x="4496660" y="2831006"/>
            <a:ext cx="2861910" cy="341723"/>
          </a:xfrm>
          <a:prstGeom prst="straightConnector1">
            <a:avLst/>
          </a:prstGeom>
          <a:ln w="38100">
            <a:solidFill>
              <a:srgbClr val="92D05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380403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Footer Placeholder 4"/>
          <p:cNvSpPr>
            <a:spLocks noGrp="1"/>
          </p:cNvSpPr>
          <p:nvPr>
            <p:ph type="ftr" sz="quarter" idx="11"/>
          </p:nvPr>
        </p:nvSpPr>
        <p:spPr>
          <a:xfrm>
            <a:off x="1524000" y="4923010"/>
            <a:ext cx="6035040" cy="274637"/>
          </a:xfrm>
        </p:spPr>
        <p:txBody>
          <a:bodyPr/>
          <a:lstStyle>
            <a:lvl1pPr>
              <a:defRPr/>
            </a:lvl1pPr>
          </a:lstStyle>
          <a:p>
            <a:pPr>
              <a:defRPr/>
            </a:pPr>
            <a:endParaRPr lang="fr-FR" sz="1000" dirty="0" smtClean="0"/>
          </a:p>
          <a:p>
            <a:pPr>
              <a:defRPr/>
            </a:pPr>
            <a:r>
              <a:rPr lang="fr-FR" sz="1000" dirty="0" smtClean="0"/>
              <a:t>SIGGRAPH 2015: </a:t>
            </a:r>
            <a:r>
              <a:rPr lang="fr-FR" sz="1000" dirty="0" err="1" smtClean="0"/>
              <a:t>Advances</a:t>
            </a:r>
            <a:r>
              <a:rPr lang="fr-FR" sz="1000" dirty="0" smtClean="0"/>
              <a:t> in Real-Time </a:t>
            </a:r>
            <a:r>
              <a:rPr lang="fr-FR" sz="1000" dirty="0" err="1" smtClean="0"/>
              <a:t>Rendering</a:t>
            </a:r>
            <a:r>
              <a:rPr lang="fr-FR" sz="1000" dirty="0" smtClean="0"/>
              <a:t> course</a:t>
            </a:r>
            <a:endParaRPr lang="en-US" altLang="fi-FI" sz="1000" dirty="0" smtClean="0">
              <a:ea typeface="ＭＳ Ｐゴシック" pitchFamily="8" charset="-128"/>
            </a:endParaRPr>
          </a:p>
          <a:p>
            <a:pPr>
              <a:defRPr/>
            </a:pPr>
            <a:endParaRPr lang="en-US" sz="1000" dirty="0"/>
          </a:p>
        </p:txBody>
      </p:sp>
      <p:sp>
        <p:nvSpPr>
          <p:cNvPr id="4098" name="Title 1"/>
          <p:cNvSpPr>
            <a:spLocks noGrp="1"/>
          </p:cNvSpPr>
          <p:nvPr>
            <p:ph type="title"/>
          </p:nvPr>
        </p:nvSpPr>
        <p:spPr/>
        <p:txBody>
          <a:bodyPr/>
          <a:lstStyle/>
          <a:p>
            <a:r>
              <a:rPr lang="en-CA" altLang="fi-FI" noProof="0" dirty="0" smtClean="0">
                <a:ea typeface="ＭＳ Ｐゴシック" pitchFamily="8" charset="-128"/>
              </a:rPr>
              <a:t>Rendering Pipeline Overview</a:t>
            </a:r>
          </a:p>
        </p:txBody>
      </p:sp>
      <p:sp>
        <p:nvSpPr>
          <p:cNvPr id="4099" name="Content Placeholder 2"/>
          <p:cNvSpPr>
            <a:spLocks noGrp="1"/>
          </p:cNvSpPr>
          <p:nvPr>
            <p:ph idx="1"/>
          </p:nvPr>
        </p:nvSpPr>
        <p:spPr/>
        <p:txBody>
          <a:bodyPr/>
          <a:lstStyle/>
          <a:p>
            <a:pPr marL="0" indent="0">
              <a:buNone/>
            </a:pPr>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a:ea typeface="ＭＳ Ｐゴシック" pitchFamily="8" charset="-128"/>
            </a:endParaRPr>
          </a:p>
        </p:txBody>
      </p:sp>
      <p:sp>
        <p:nvSpPr>
          <p:cNvPr id="15" name="Flowchart: Alternate Process 14"/>
          <p:cNvSpPr/>
          <p:nvPr/>
        </p:nvSpPr>
        <p:spPr>
          <a:xfrm>
            <a:off x="272146" y="4654888"/>
            <a:ext cx="6281055" cy="365760"/>
          </a:xfrm>
          <a:prstGeom prst="flowChartAlternateProcess">
            <a:avLst/>
          </a:prstGeom>
          <a:solidFill>
            <a:schemeClr val="accent3">
              <a:lumMod val="75000"/>
              <a:alpha val="49000"/>
            </a:schemeClr>
          </a:solidFill>
          <a:ln>
            <a:solidFill>
              <a:schemeClr val="accent1">
                <a:shade val="5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600" dirty="0" smtClean="0">
                <a:solidFill>
                  <a:schemeClr val="bg1"/>
                </a:solidFill>
                <a:latin typeface="Consolas" panose="020B0609020204030204" pitchFamily="49" charset="0"/>
                <a:cs typeface="Consolas" panose="020B0609020204030204" pitchFamily="49" charset="0"/>
              </a:rPr>
              <a:t>MULTI-DRAW</a:t>
            </a:r>
            <a:endParaRPr lang="fr-CA" sz="1600" dirty="0">
              <a:solidFill>
                <a:schemeClr val="bg1"/>
              </a:solidFill>
              <a:latin typeface="Consolas" panose="020B0609020204030204" pitchFamily="49" charset="0"/>
              <a:cs typeface="Consolas" panose="020B0609020204030204" pitchFamily="49" charset="0"/>
            </a:endParaRPr>
          </a:p>
        </p:txBody>
      </p:sp>
      <p:sp>
        <p:nvSpPr>
          <p:cNvPr id="16" name="Flowchart: Alternate Process 15"/>
          <p:cNvSpPr/>
          <p:nvPr/>
        </p:nvSpPr>
        <p:spPr>
          <a:xfrm>
            <a:off x="272145" y="1110882"/>
            <a:ext cx="6281056" cy="365760"/>
          </a:xfrm>
          <a:prstGeom prst="flowChartAlternateProcess">
            <a:avLst/>
          </a:prstGeom>
          <a:solidFill>
            <a:schemeClr val="accent3">
              <a:lumMod val="75000"/>
              <a:alpha val="50000"/>
            </a:schemeClr>
          </a:solidFill>
          <a:ln>
            <a:solidFill>
              <a:schemeClr val="accent1">
                <a:shade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dirty="0" smtClean="0">
                <a:latin typeface="Consolas" panose="020B0609020204030204" pitchFamily="49" charset="0"/>
                <a:cs typeface="Consolas" panose="020B0609020204030204" pitchFamily="49" charset="0"/>
              </a:rPr>
              <a:t>INSTANCE CULLING </a:t>
            </a:r>
            <a:r>
              <a:rPr lang="fr-CA" sz="1200" dirty="0" smtClean="0">
                <a:latin typeface="Consolas" panose="020B0609020204030204" pitchFamily="49" charset="0"/>
                <a:cs typeface="Consolas" panose="020B0609020204030204" pitchFamily="49" charset="0"/>
              </a:rPr>
              <a:t>(FRUSTUM/OCCLUSION)</a:t>
            </a:r>
            <a:endParaRPr lang="fr-CA" sz="1400" dirty="0">
              <a:latin typeface="Consolas" panose="020B0609020204030204" pitchFamily="49" charset="0"/>
              <a:cs typeface="Consolas" panose="020B0609020204030204" pitchFamily="49" charset="0"/>
            </a:endParaRPr>
          </a:p>
        </p:txBody>
      </p:sp>
      <p:sp>
        <p:nvSpPr>
          <p:cNvPr id="19" name="Flowchart: Alternate Process 18"/>
          <p:cNvSpPr/>
          <p:nvPr/>
        </p:nvSpPr>
        <p:spPr>
          <a:xfrm>
            <a:off x="272146" y="1545396"/>
            <a:ext cx="3842655" cy="365760"/>
          </a:xfrm>
          <a:prstGeom prst="flowChartAlternateProcess">
            <a:avLst/>
          </a:prstGeom>
          <a:solidFill>
            <a:schemeClr val="accent3">
              <a:lumMod val="75000"/>
              <a:alpha val="50000"/>
            </a:schemeClr>
          </a:solidFill>
          <a:ln>
            <a:solidFill>
              <a:schemeClr val="accent1">
                <a:shade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dirty="0" smtClean="0">
                <a:latin typeface="Consolas" panose="020B0609020204030204" pitchFamily="49" charset="0"/>
                <a:cs typeface="Consolas" panose="020B0609020204030204" pitchFamily="49" charset="0"/>
              </a:rPr>
              <a:t>CLUSTER CHUNK EXPANSION</a:t>
            </a:r>
            <a:endParaRPr lang="fr-CA" sz="1400" dirty="0">
              <a:latin typeface="Consolas" panose="020B0609020204030204" pitchFamily="49" charset="0"/>
              <a:cs typeface="Consolas" panose="020B0609020204030204" pitchFamily="49" charset="0"/>
            </a:endParaRPr>
          </a:p>
        </p:txBody>
      </p:sp>
      <p:sp>
        <p:nvSpPr>
          <p:cNvPr id="22" name="Flowchart: Alternate Process 21"/>
          <p:cNvSpPr/>
          <p:nvPr/>
        </p:nvSpPr>
        <p:spPr>
          <a:xfrm>
            <a:off x="272145" y="2001896"/>
            <a:ext cx="3842656" cy="365760"/>
          </a:xfrm>
          <a:prstGeom prst="flowChartAlternateProcess">
            <a:avLst/>
          </a:prstGeom>
          <a:solidFill>
            <a:schemeClr val="accent3">
              <a:lumMod val="75000"/>
              <a:alpha val="50000"/>
            </a:schemeClr>
          </a:solidFill>
          <a:ln>
            <a:solidFill>
              <a:schemeClr val="accent1">
                <a:shade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dirty="0" smtClean="0">
                <a:latin typeface="Consolas" panose="020B0609020204030204" pitchFamily="49" charset="0"/>
                <a:cs typeface="Consolas" panose="020B0609020204030204" pitchFamily="49" charset="0"/>
              </a:rPr>
              <a:t>CLUSTER CULLING </a:t>
            </a:r>
            <a:r>
              <a:rPr lang="fr-CA" sz="1200" dirty="0" smtClean="0">
                <a:latin typeface="Consolas" panose="020B0609020204030204" pitchFamily="49" charset="0"/>
                <a:cs typeface="Consolas" panose="020B0609020204030204" pitchFamily="49" charset="0"/>
              </a:rPr>
              <a:t>(</a:t>
            </a:r>
            <a:r>
              <a:rPr lang="fr-CA" sz="1200" dirty="0" smtClean="0">
                <a:solidFill>
                  <a:schemeClr val="bg1"/>
                </a:solidFill>
                <a:latin typeface="Consolas" panose="020B0609020204030204" pitchFamily="49" charset="0"/>
                <a:cs typeface="Consolas" panose="020B0609020204030204" pitchFamily="49" charset="0"/>
              </a:rPr>
              <a:t>FRUSTUM/OCCLUSION/TRIANGLE BACKFACE)</a:t>
            </a:r>
            <a:endParaRPr lang="fr-CA" sz="1200" dirty="0">
              <a:solidFill>
                <a:schemeClr val="bg1"/>
              </a:solidFill>
              <a:latin typeface="Consolas" panose="020B0609020204030204" pitchFamily="49" charset="0"/>
              <a:cs typeface="Consolas" panose="020B0609020204030204" pitchFamily="49" charset="0"/>
            </a:endParaRPr>
          </a:p>
        </p:txBody>
      </p:sp>
      <p:sp>
        <p:nvSpPr>
          <p:cNvPr id="23" name="Flowchart: Alternate Process 22"/>
          <p:cNvSpPr/>
          <p:nvPr/>
        </p:nvSpPr>
        <p:spPr>
          <a:xfrm>
            <a:off x="272145" y="2464372"/>
            <a:ext cx="3842655" cy="365760"/>
          </a:xfrm>
          <a:prstGeom prst="flowChartAlternateProcess">
            <a:avLst/>
          </a:prstGeom>
          <a:solidFill>
            <a:schemeClr val="accent3">
              <a:lumMod val="75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dirty="0" smtClean="0">
                <a:solidFill>
                  <a:schemeClr val="bg1"/>
                </a:solidFill>
                <a:latin typeface="Consolas" panose="020B0609020204030204" pitchFamily="49" charset="0"/>
                <a:cs typeface="Consolas" panose="020B0609020204030204" pitchFamily="49" charset="0"/>
              </a:rPr>
              <a:t>INDEX BUFFER COMPACTION</a:t>
            </a:r>
            <a:endParaRPr lang="fr-CA" sz="1400" dirty="0">
              <a:solidFill>
                <a:schemeClr val="bg1"/>
              </a:solidFill>
              <a:latin typeface="Consolas" panose="020B0609020204030204" pitchFamily="49" charset="0"/>
              <a:cs typeface="Consolas" panose="020B0609020204030204" pitchFamily="49" charset="0"/>
            </a:endParaRPr>
          </a:p>
        </p:txBody>
      </p:sp>
      <p:sp>
        <p:nvSpPr>
          <p:cNvPr id="47" name="Rectangle 46"/>
          <p:cNvSpPr/>
          <p:nvPr/>
        </p:nvSpPr>
        <p:spPr>
          <a:xfrm>
            <a:off x="457200" y="2976111"/>
            <a:ext cx="1405054" cy="290735"/>
          </a:xfrm>
          <a:prstGeom prst="rect">
            <a:avLst/>
          </a:prstGeom>
          <a:gradFill>
            <a:gsLst>
              <a:gs pos="0">
                <a:schemeClr val="accent4">
                  <a:lumMod val="50000"/>
                </a:schemeClr>
              </a:gs>
              <a:gs pos="100000">
                <a:schemeClr val="accent4">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smtClean="0"/>
              <a:t>Index1_1</a:t>
            </a:r>
            <a:endParaRPr lang="fr-FR" dirty="0"/>
          </a:p>
        </p:txBody>
      </p:sp>
      <p:sp>
        <p:nvSpPr>
          <p:cNvPr id="49" name="Rectangle 48"/>
          <p:cNvSpPr/>
          <p:nvPr/>
        </p:nvSpPr>
        <p:spPr>
          <a:xfrm>
            <a:off x="1860713" y="2976554"/>
            <a:ext cx="1405054" cy="290735"/>
          </a:xfrm>
          <a:prstGeom prst="rect">
            <a:avLst/>
          </a:prstGeom>
          <a:gradFill>
            <a:gsLst>
              <a:gs pos="0">
                <a:schemeClr val="accent4">
                  <a:lumMod val="50000"/>
                </a:schemeClr>
              </a:gs>
              <a:gs pos="100000">
                <a:schemeClr val="accent4">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smtClean="0"/>
              <a:t>Index2_1</a:t>
            </a:r>
            <a:endParaRPr lang="fr-FR" dirty="0"/>
          </a:p>
        </p:txBody>
      </p:sp>
      <p:sp>
        <p:nvSpPr>
          <p:cNvPr id="59" name="TextBox 58"/>
          <p:cNvSpPr txBox="1"/>
          <p:nvPr/>
        </p:nvSpPr>
        <p:spPr>
          <a:xfrm>
            <a:off x="3263656" y="2835215"/>
            <a:ext cx="543739" cy="523220"/>
          </a:xfrm>
          <a:prstGeom prst="rect">
            <a:avLst/>
          </a:prstGeom>
          <a:noFill/>
        </p:spPr>
        <p:txBody>
          <a:bodyPr wrap="none" rtlCol="0">
            <a:spAutoFit/>
          </a:bodyPr>
          <a:lstStyle/>
          <a:p>
            <a:r>
              <a:rPr lang="en-CA" sz="2800" dirty="0" smtClean="0">
                <a:solidFill>
                  <a:schemeClr val="bg1"/>
                </a:solidFill>
              </a:rPr>
              <a:t>…</a:t>
            </a:r>
            <a:endParaRPr lang="fr-FR" sz="2800" dirty="0">
              <a:solidFill>
                <a:schemeClr val="bg1"/>
              </a:solidFill>
            </a:endParaRPr>
          </a:p>
        </p:txBody>
      </p:sp>
      <p:sp>
        <p:nvSpPr>
          <p:cNvPr id="60" name="Rectangle 59"/>
          <p:cNvSpPr/>
          <p:nvPr/>
        </p:nvSpPr>
        <p:spPr>
          <a:xfrm>
            <a:off x="3794133" y="2960860"/>
            <a:ext cx="1405054" cy="290735"/>
          </a:xfrm>
          <a:prstGeom prst="rect">
            <a:avLst/>
          </a:prstGeom>
          <a:gradFill>
            <a:gsLst>
              <a:gs pos="0">
                <a:schemeClr val="accent4">
                  <a:lumMod val="50000"/>
                </a:schemeClr>
              </a:gs>
              <a:gs pos="100000">
                <a:schemeClr val="accent4">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smtClean="0"/>
              <a:t>Index2_64</a:t>
            </a:r>
            <a:endParaRPr lang="fr-FR" dirty="0"/>
          </a:p>
        </p:txBody>
      </p:sp>
      <p:sp>
        <p:nvSpPr>
          <p:cNvPr id="61" name="TextBox 60"/>
          <p:cNvSpPr txBox="1"/>
          <p:nvPr/>
        </p:nvSpPr>
        <p:spPr>
          <a:xfrm>
            <a:off x="5182158" y="2829320"/>
            <a:ext cx="543739" cy="523220"/>
          </a:xfrm>
          <a:prstGeom prst="rect">
            <a:avLst/>
          </a:prstGeom>
          <a:noFill/>
        </p:spPr>
        <p:txBody>
          <a:bodyPr wrap="none" rtlCol="0">
            <a:spAutoFit/>
          </a:bodyPr>
          <a:lstStyle/>
          <a:p>
            <a:r>
              <a:rPr lang="en-CA" sz="2800" dirty="0" smtClean="0">
                <a:solidFill>
                  <a:schemeClr val="bg1"/>
                </a:solidFill>
              </a:rPr>
              <a:t>…</a:t>
            </a:r>
            <a:endParaRPr lang="fr-FR" sz="2800" dirty="0">
              <a:solidFill>
                <a:schemeClr val="bg1"/>
              </a:solidFill>
            </a:endParaRPr>
          </a:p>
        </p:txBody>
      </p:sp>
      <p:sp>
        <p:nvSpPr>
          <p:cNvPr id="29" name="Rectangle 28"/>
          <p:cNvSpPr/>
          <p:nvPr/>
        </p:nvSpPr>
        <p:spPr>
          <a:xfrm>
            <a:off x="457199" y="3725408"/>
            <a:ext cx="8386365" cy="765175"/>
          </a:xfrm>
          <a:prstGeom prst="rect">
            <a:avLst/>
          </a:prstGeom>
          <a:solidFill>
            <a:schemeClr val="tx2">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3200" dirty="0" err="1" smtClean="0">
                <a:solidFill>
                  <a:schemeClr val="tx1">
                    <a:lumMod val="60000"/>
                    <a:lumOff val="40000"/>
                  </a:schemeClr>
                </a:solidFill>
                <a:latin typeface="Consolas" panose="020B0609020204030204" pitchFamily="49" charset="0"/>
                <a:cs typeface="Consolas" panose="020B0609020204030204" pitchFamily="49" charset="0"/>
              </a:rPr>
              <a:t>Compacted</a:t>
            </a:r>
            <a:r>
              <a:rPr lang="fr-CA" sz="3200" dirty="0" smtClean="0">
                <a:solidFill>
                  <a:schemeClr val="tx1">
                    <a:lumMod val="60000"/>
                    <a:lumOff val="40000"/>
                  </a:schemeClr>
                </a:solidFill>
                <a:latin typeface="Consolas" panose="020B0609020204030204" pitchFamily="49" charset="0"/>
                <a:cs typeface="Consolas" panose="020B0609020204030204" pitchFamily="49" charset="0"/>
              </a:rPr>
              <a:t> index buffer</a:t>
            </a:r>
            <a:endParaRPr lang="fr-CA" sz="3200" dirty="0">
              <a:solidFill>
                <a:schemeClr val="tx1">
                  <a:lumMod val="60000"/>
                  <a:lumOff val="40000"/>
                </a:schemeClr>
              </a:solidFill>
              <a:latin typeface="Consolas" panose="020B0609020204030204" pitchFamily="49" charset="0"/>
              <a:cs typeface="Consolas" panose="020B0609020204030204" pitchFamily="49" charset="0"/>
            </a:endParaRPr>
          </a:p>
        </p:txBody>
      </p:sp>
      <p:sp>
        <p:nvSpPr>
          <p:cNvPr id="30" name="Rectangle 29"/>
          <p:cNvSpPr/>
          <p:nvPr/>
        </p:nvSpPr>
        <p:spPr>
          <a:xfrm>
            <a:off x="457200" y="3725408"/>
            <a:ext cx="1115122" cy="290735"/>
          </a:xfrm>
          <a:prstGeom prst="rect">
            <a:avLst/>
          </a:prstGeom>
          <a:gradFill>
            <a:gsLst>
              <a:gs pos="0">
                <a:schemeClr val="accent2">
                  <a:lumMod val="50000"/>
                </a:schemeClr>
              </a:gs>
              <a:gs pos="100000">
                <a:schemeClr val="accent2">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smtClean="0"/>
              <a:t>0</a:t>
            </a:r>
            <a:endParaRPr lang="fr-FR" dirty="0"/>
          </a:p>
        </p:txBody>
      </p:sp>
      <p:sp>
        <p:nvSpPr>
          <p:cNvPr id="35" name="Rectangle 34"/>
          <p:cNvSpPr/>
          <p:nvPr/>
        </p:nvSpPr>
        <p:spPr>
          <a:xfrm>
            <a:off x="1572322" y="3726080"/>
            <a:ext cx="1115122" cy="290735"/>
          </a:xfrm>
          <a:prstGeom prst="rect">
            <a:avLst/>
          </a:prstGeom>
          <a:gradFill>
            <a:gsLst>
              <a:gs pos="0">
                <a:schemeClr val="accent2">
                  <a:lumMod val="50000"/>
                </a:schemeClr>
              </a:gs>
              <a:gs pos="100000">
                <a:schemeClr val="accent2">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smtClean="0"/>
              <a:t>1</a:t>
            </a:r>
            <a:endParaRPr lang="fr-FR" dirty="0"/>
          </a:p>
        </p:txBody>
      </p:sp>
      <p:sp>
        <p:nvSpPr>
          <p:cNvPr id="36" name="Rectangle 35"/>
          <p:cNvSpPr/>
          <p:nvPr/>
        </p:nvSpPr>
        <p:spPr>
          <a:xfrm>
            <a:off x="2728397" y="3728872"/>
            <a:ext cx="1115122" cy="290735"/>
          </a:xfrm>
          <a:prstGeom prst="rect">
            <a:avLst/>
          </a:prstGeom>
          <a:gradFill>
            <a:gsLst>
              <a:gs pos="0">
                <a:schemeClr val="accent2">
                  <a:lumMod val="50000"/>
                </a:schemeClr>
              </a:gs>
              <a:gs pos="100000">
                <a:schemeClr val="accent2">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smtClean="0"/>
              <a:t>0</a:t>
            </a:r>
            <a:endParaRPr lang="fr-FR" dirty="0"/>
          </a:p>
        </p:txBody>
      </p:sp>
      <p:sp>
        <p:nvSpPr>
          <p:cNvPr id="37" name="Rectangle 36"/>
          <p:cNvSpPr/>
          <p:nvPr/>
        </p:nvSpPr>
        <p:spPr>
          <a:xfrm>
            <a:off x="3853738" y="3725350"/>
            <a:ext cx="1115122" cy="290735"/>
          </a:xfrm>
          <a:prstGeom prst="rect">
            <a:avLst/>
          </a:prstGeom>
          <a:gradFill>
            <a:gsLst>
              <a:gs pos="0">
                <a:schemeClr val="accent2">
                  <a:lumMod val="50000"/>
                </a:schemeClr>
              </a:gs>
              <a:gs pos="100000">
                <a:schemeClr val="accent2">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smtClean="0"/>
              <a:t>1</a:t>
            </a:r>
            <a:endParaRPr lang="fr-FR" dirty="0"/>
          </a:p>
        </p:txBody>
      </p:sp>
      <p:sp>
        <p:nvSpPr>
          <p:cNvPr id="38" name="Rectangle 37"/>
          <p:cNvSpPr/>
          <p:nvPr/>
        </p:nvSpPr>
        <p:spPr>
          <a:xfrm>
            <a:off x="5020032" y="3728872"/>
            <a:ext cx="1115122" cy="287214"/>
          </a:xfrm>
          <a:prstGeom prst="rect">
            <a:avLst/>
          </a:prstGeom>
          <a:gradFill>
            <a:gsLst>
              <a:gs pos="0">
                <a:schemeClr val="accent2">
                  <a:lumMod val="50000"/>
                </a:schemeClr>
              </a:gs>
              <a:gs pos="100000">
                <a:schemeClr val="accent2">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smtClean="0"/>
              <a:t>0</a:t>
            </a:r>
            <a:endParaRPr lang="fr-FR" dirty="0"/>
          </a:p>
        </p:txBody>
      </p:sp>
      <p:sp>
        <p:nvSpPr>
          <p:cNvPr id="39" name="Rectangle 38"/>
          <p:cNvSpPr/>
          <p:nvPr/>
        </p:nvSpPr>
        <p:spPr>
          <a:xfrm>
            <a:off x="6140790" y="3728872"/>
            <a:ext cx="1115122" cy="287864"/>
          </a:xfrm>
          <a:prstGeom prst="rect">
            <a:avLst/>
          </a:prstGeom>
          <a:gradFill>
            <a:gsLst>
              <a:gs pos="0">
                <a:schemeClr val="accent2">
                  <a:lumMod val="50000"/>
                </a:schemeClr>
              </a:gs>
              <a:gs pos="100000">
                <a:schemeClr val="accent2">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smtClean="0"/>
              <a:t>1</a:t>
            </a:r>
            <a:endParaRPr lang="fr-FR" dirty="0"/>
          </a:p>
        </p:txBody>
      </p:sp>
      <p:sp>
        <p:nvSpPr>
          <p:cNvPr id="40" name="Rectangle 39"/>
          <p:cNvSpPr/>
          <p:nvPr/>
        </p:nvSpPr>
        <p:spPr>
          <a:xfrm>
            <a:off x="7274563" y="3728335"/>
            <a:ext cx="1115122" cy="284240"/>
          </a:xfrm>
          <a:prstGeom prst="rect">
            <a:avLst/>
          </a:prstGeom>
          <a:gradFill>
            <a:gsLst>
              <a:gs pos="0">
                <a:schemeClr val="accent2">
                  <a:lumMod val="50000"/>
                </a:schemeClr>
              </a:gs>
              <a:gs pos="100000">
                <a:schemeClr val="accent2">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smtClean="0"/>
              <a:t>2</a:t>
            </a:r>
            <a:endParaRPr lang="fr-FR" dirty="0"/>
          </a:p>
        </p:txBody>
      </p:sp>
      <p:sp>
        <p:nvSpPr>
          <p:cNvPr id="41" name="TextBox 40"/>
          <p:cNvSpPr txBox="1"/>
          <p:nvPr/>
        </p:nvSpPr>
        <p:spPr>
          <a:xfrm>
            <a:off x="8299826" y="3616972"/>
            <a:ext cx="543739" cy="523220"/>
          </a:xfrm>
          <a:prstGeom prst="rect">
            <a:avLst/>
          </a:prstGeom>
          <a:noFill/>
        </p:spPr>
        <p:txBody>
          <a:bodyPr wrap="none" rtlCol="0">
            <a:spAutoFit/>
          </a:bodyPr>
          <a:lstStyle/>
          <a:p>
            <a:r>
              <a:rPr lang="en-CA" sz="2800" dirty="0" smtClean="0">
                <a:solidFill>
                  <a:schemeClr val="bg1"/>
                </a:solidFill>
              </a:rPr>
              <a:t>…</a:t>
            </a:r>
            <a:endParaRPr lang="fr-FR" sz="2800" dirty="0">
              <a:solidFill>
                <a:schemeClr val="bg1"/>
              </a:solidFill>
            </a:endParaRPr>
          </a:p>
        </p:txBody>
      </p:sp>
      <p:sp>
        <p:nvSpPr>
          <p:cNvPr id="2" name="TextBox 1"/>
          <p:cNvSpPr txBox="1"/>
          <p:nvPr/>
        </p:nvSpPr>
        <p:spPr>
          <a:xfrm>
            <a:off x="969633" y="3414917"/>
            <a:ext cx="1184940" cy="369332"/>
          </a:xfrm>
          <a:prstGeom prst="rect">
            <a:avLst/>
          </a:prstGeom>
          <a:noFill/>
        </p:spPr>
        <p:txBody>
          <a:bodyPr wrap="none" rtlCol="0">
            <a:spAutoFit/>
          </a:bodyPr>
          <a:lstStyle/>
          <a:p>
            <a:r>
              <a:rPr lang="en-CA" dirty="0" smtClean="0">
                <a:solidFill>
                  <a:schemeClr val="bg1"/>
                </a:solidFill>
              </a:rPr>
              <a:t>Instance0</a:t>
            </a:r>
            <a:endParaRPr lang="fr-FR" dirty="0">
              <a:solidFill>
                <a:schemeClr val="bg1"/>
              </a:solidFill>
            </a:endParaRPr>
          </a:p>
        </p:txBody>
      </p:sp>
      <p:sp>
        <p:nvSpPr>
          <p:cNvPr id="42" name="TextBox 41"/>
          <p:cNvSpPr txBox="1"/>
          <p:nvPr/>
        </p:nvSpPr>
        <p:spPr>
          <a:xfrm>
            <a:off x="3308068" y="3409893"/>
            <a:ext cx="1184940" cy="369332"/>
          </a:xfrm>
          <a:prstGeom prst="rect">
            <a:avLst/>
          </a:prstGeom>
          <a:noFill/>
        </p:spPr>
        <p:txBody>
          <a:bodyPr wrap="none" rtlCol="0">
            <a:spAutoFit/>
          </a:bodyPr>
          <a:lstStyle/>
          <a:p>
            <a:r>
              <a:rPr lang="en-CA" dirty="0" smtClean="0">
                <a:solidFill>
                  <a:schemeClr val="bg1"/>
                </a:solidFill>
              </a:rPr>
              <a:t>Instance1</a:t>
            </a:r>
            <a:endParaRPr lang="fr-FR" dirty="0">
              <a:solidFill>
                <a:schemeClr val="bg1"/>
              </a:solidFill>
            </a:endParaRPr>
          </a:p>
        </p:txBody>
      </p:sp>
      <p:sp>
        <p:nvSpPr>
          <p:cNvPr id="43" name="TextBox 42"/>
          <p:cNvSpPr txBox="1"/>
          <p:nvPr/>
        </p:nvSpPr>
        <p:spPr>
          <a:xfrm>
            <a:off x="6123076" y="3407024"/>
            <a:ext cx="1184940" cy="369332"/>
          </a:xfrm>
          <a:prstGeom prst="rect">
            <a:avLst/>
          </a:prstGeom>
          <a:noFill/>
        </p:spPr>
        <p:txBody>
          <a:bodyPr wrap="none" rtlCol="0">
            <a:spAutoFit/>
          </a:bodyPr>
          <a:lstStyle/>
          <a:p>
            <a:r>
              <a:rPr lang="en-CA" dirty="0" smtClean="0">
                <a:solidFill>
                  <a:schemeClr val="bg1"/>
                </a:solidFill>
              </a:rPr>
              <a:t>Instance2</a:t>
            </a:r>
            <a:endParaRPr lang="fr-FR" dirty="0">
              <a:solidFill>
                <a:schemeClr val="bg1"/>
              </a:solidFill>
            </a:endParaRPr>
          </a:p>
        </p:txBody>
      </p:sp>
      <p:grpSp>
        <p:nvGrpSpPr>
          <p:cNvPr id="44" name="Group 43"/>
          <p:cNvGrpSpPr/>
          <p:nvPr/>
        </p:nvGrpSpPr>
        <p:grpSpPr>
          <a:xfrm>
            <a:off x="5852328" y="1117874"/>
            <a:ext cx="2868498" cy="2172025"/>
            <a:chOff x="5431328" y="951953"/>
            <a:chExt cx="3373616" cy="2410050"/>
          </a:xfrm>
        </p:grpSpPr>
        <p:cxnSp>
          <p:nvCxnSpPr>
            <p:cNvPr id="53" name="Straight Arrow Connector 52"/>
            <p:cNvCxnSpPr/>
            <p:nvPr/>
          </p:nvCxnSpPr>
          <p:spPr>
            <a:xfrm flipH="1" flipV="1">
              <a:off x="5569971" y="2297760"/>
              <a:ext cx="6350" cy="52592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H="1" flipV="1">
              <a:off x="6211945" y="2290220"/>
              <a:ext cx="6350" cy="52592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H="1" flipV="1">
              <a:off x="7041763" y="2296414"/>
              <a:ext cx="6350" cy="52592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H="1" flipV="1">
              <a:off x="7773791" y="2294826"/>
              <a:ext cx="6350" cy="52592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58" name="Rounded Rectangle 57"/>
            <p:cNvSpPr/>
            <p:nvPr/>
          </p:nvSpPr>
          <p:spPr>
            <a:xfrm>
              <a:off x="5431328" y="2886636"/>
              <a:ext cx="3373615" cy="4753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000" dirty="0" smtClean="0">
                  <a:latin typeface="Consolas" panose="020B0609020204030204" pitchFamily="49" charset="0"/>
                  <a:cs typeface="Consolas" panose="020B0609020204030204" pitchFamily="49" charset="0"/>
                </a:rPr>
                <a:t>INDEX COMPACTION</a:t>
              </a:r>
              <a:endParaRPr lang="fr-CA" sz="2000" dirty="0">
                <a:latin typeface="Consolas" panose="020B0609020204030204" pitchFamily="49" charset="0"/>
                <a:cs typeface="Consolas" panose="020B0609020204030204" pitchFamily="49" charset="0"/>
              </a:endParaRPr>
            </a:p>
          </p:txBody>
        </p:sp>
        <p:pic>
          <p:nvPicPr>
            <p:cNvPr id="66" name="Picture 65"/>
            <p:cNvPicPr>
              <a:picLocks noChangeAspect="1"/>
            </p:cNvPicPr>
            <p:nvPr/>
          </p:nvPicPr>
          <p:blipFill>
            <a:blip r:embed="rId3"/>
            <a:stretch>
              <a:fillRect/>
            </a:stretch>
          </p:blipFill>
          <p:spPr>
            <a:xfrm>
              <a:off x="5431329" y="951953"/>
              <a:ext cx="3373615" cy="1303020"/>
            </a:xfrm>
            <a:prstGeom prst="rect">
              <a:avLst/>
            </a:prstGeom>
          </p:spPr>
        </p:pic>
      </p:grpSp>
    </p:spTree>
    <p:extLst>
      <p:ext uri="{BB962C8B-B14F-4D97-AF65-F5344CB8AC3E}">
        <p14:creationId xmlns:p14="http://schemas.microsoft.com/office/powerpoint/2010/main" val="20048624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a:xfrm>
            <a:off x="685800" y="1598613"/>
            <a:ext cx="7772400" cy="1101725"/>
          </a:xfrm>
        </p:spPr>
        <p:txBody>
          <a:bodyPr/>
          <a:lstStyle/>
          <a:p>
            <a:r>
              <a:rPr lang="en-CA" altLang="fi-FI" noProof="0" dirty="0" smtClean="0">
                <a:ea typeface="ＭＳ Ｐゴシック" pitchFamily="8" charset="-128"/>
              </a:rPr>
              <a:t>GPU-Driven Rendering Pipelines</a:t>
            </a:r>
          </a:p>
        </p:txBody>
      </p:sp>
      <p:sp>
        <p:nvSpPr>
          <p:cNvPr id="3075" name="Subtitle 2"/>
          <p:cNvSpPr>
            <a:spLocks noGrp="1"/>
          </p:cNvSpPr>
          <p:nvPr>
            <p:ph type="subTitle" idx="1"/>
          </p:nvPr>
        </p:nvSpPr>
        <p:spPr/>
        <p:txBody>
          <a:bodyPr/>
          <a:lstStyle/>
          <a:p>
            <a:endParaRPr lang="en-CA" altLang="fi-FI" noProof="0" dirty="0" smtClean="0">
              <a:ea typeface="ＭＳ Ｐゴシック" pitchFamily="8" charset="-128"/>
            </a:endParaRPr>
          </a:p>
          <a:p>
            <a:r>
              <a:rPr lang="en-CA" altLang="fi-FI" sz="1400" noProof="0" dirty="0" smtClean="0">
                <a:ea typeface="ＭＳ Ｐゴシック" pitchFamily="8" charset="-128"/>
              </a:rPr>
              <a:t>Ulrich Haar, Lead Programmer 3D, </a:t>
            </a:r>
            <a:r>
              <a:rPr lang="en-CA" altLang="fi-FI" sz="1400" noProof="0" dirty="0" err="1" smtClean="0">
                <a:ea typeface="ＭＳ Ｐゴシック" pitchFamily="8" charset="-128"/>
              </a:rPr>
              <a:t>Ubisoft</a:t>
            </a:r>
            <a:r>
              <a:rPr lang="en-CA" altLang="fi-FI" sz="1400" noProof="0" dirty="0" smtClean="0">
                <a:ea typeface="ＭＳ Ｐゴシック" pitchFamily="8" charset="-128"/>
              </a:rPr>
              <a:t> Montreal</a:t>
            </a:r>
          </a:p>
          <a:p>
            <a:r>
              <a:rPr lang="en-CA" altLang="fi-FI" sz="1400" noProof="0" dirty="0" smtClean="0">
                <a:ea typeface="ＭＳ Ｐゴシック" pitchFamily="8" charset="-128"/>
              </a:rPr>
              <a:t>Sebastian Aaltonen, Senior Lead Programmer, </a:t>
            </a:r>
            <a:r>
              <a:rPr lang="en-US" altLang="fi-FI" sz="1400" dirty="0" err="1">
                <a:ea typeface="ＭＳ Ｐゴシック" pitchFamily="8" charset="-128"/>
              </a:rPr>
              <a:t>RedLynx</a:t>
            </a:r>
            <a:r>
              <a:rPr lang="en-US" altLang="fi-FI" sz="1400" dirty="0">
                <a:ea typeface="ＭＳ Ｐゴシック" pitchFamily="8" charset="-128"/>
              </a:rPr>
              <a:t> a </a:t>
            </a:r>
            <a:r>
              <a:rPr lang="en-US" altLang="fi-FI" sz="1400" dirty="0" err="1">
                <a:ea typeface="ＭＳ Ｐゴシック" pitchFamily="8" charset="-128"/>
              </a:rPr>
              <a:t>Ubisoft</a:t>
            </a:r>
            <a:r>
              <a:rPr lang="en-US" altLang="fi-FI" sz="1400" dirty="0">
                <a:ea typeface="ＭＳ Ｐゴシック" pitchFamily="8" charset="-128"/>
              </a:rPr>
              <a:t> Studio</a:t>
            </a:r>
          </a:p>
          <a:p>
            <a:endParaRPr lang="en-CA" altLang="fi-FI" sz="1400" noProof="0" dirty="0" smtClean="0">
              <a:ea typeface="ＭＳ Ｐゴシック" pitchFamily="8" charset="-128"/>
            </a:endParaRPr>
          </a:p>
        </p:txBody>
      </p:sp>
      <p:sp>
        <p:nvSpPr>
          <p:cNvPr id="4" name="Subtitle 2"/>
          <p:cNvSpPr txBox="1">
            <a:spLocks/>
          </p:cNvSpPr>
          <p:nvPr/>
        </p:nvSpPr>
        <p:spPr bwMode="auto">
          <a:xfrm>
            <a:off x="1" y="284163"/>
            <a:ext cx="9144000" cy="982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defTabSz="457200" rtl="0" eaLnBrk="0" fontAlgn="base" hangingPunct="0">
              <a:spcBef>
                <a:spcPct val="20000"/>
              </a:spcBef>
              <a:spcAft>
                <a:spcPct val="0"/>
              </a:spcAft>
              <a:buFont typeface="Arial" charset="0"/>
              <a:buNone/>
              <a:defRPr sz="3200" kern="1200">
                <a:solidFill>
                  <a:schemeClr val="bg1"/>
                </a:solidFill>
                <a:latin typeface="+mn-lt"/>
                <a:ea typeface="ＭＳ Ｐゴシック" pitchFamily="-108" charset="-128"/>
                <a:cs typeface="ＭＳ Ｐゴシック" pitchFamily="-108" charset="-128"/>
              </a:defRPr>
            </a:lvl1pPr>
            <a:lvl2pPr marL="457200" indent="0" algn="ctr" defTabSz="457200" rtl="0" eaLnBrk="0" fontAlgn="base" hangingPunct="0">
              <a:spcBef>
                <a:spcPct val="20000"/>
              </a:spcBef>
              <a:spcAft>
                <a:spcPct val="0"/>
              </a:spcAft>
              <a:buFont typeface="Arial" charset="0"/>
              <a:buNone/>
              <a:defRPr sz="2800" kern="1200">
                <a:solidFill>
                  <a:schemeClr val="tx1">
                    <a:tint val="75000"/>
                  </a:schemeClr>
                </a:solidFill>
                <a:latin typeface="+mn-lt"/>
                <a:ea typeface="ＭＳ Ｐゴシック" pitchFamily="-108" charset="-128"/>
                <a:cs typeface="+mn-cs"/>
              </a:defRPr>
            </a:lvl2pPr>
            <a:lvl3pPr marL="914400" indent="0" algn="ctr" defTabSz="457200" rtl="0" eaLnBrk="0" fontAlgn="base" hangingPunct="0">
              <a:spcBef>
                <a:spcPct val="20000"/>
              </a:spcBef>
              <a:spcAft>
                <a:spcPct val="0"/>
              </a:spcAft>
              <a:buFont typeface="Arial" charset="0"/>
              <a:buNone/>
              <a:defRPr sz="2400" kern="1200">
                <a:solidFill>
                  <a:schemeClr val="tx1">
                    <a:tint val="75000"/>
                  </a:schemeClr>
                </a:solidFill>
                <a:latin typeface="+mn-lt"/>
                <a:ea typeface="ＭＳ Ｐゴシック" pitchFamily="-108" charset="-128"/>
                <a:cs typeface="+mn-cs"/>
              </a:defRPr>
            </a:lvl3pPr>
            <a:lvl4pPr marL="13716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pitchFamily="-108" charset="-128"/>
                <a:cs typeface="+mn-cs"/>
              </a:defRPr>
            </a:lvl4pPr>
            <a:lvl5pPr marL="18288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pitchFamily="-108" charset="-128"/>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fr-FR" sz="2400" dirty="0"/>
              <a:t>SIGGRAPH </a:t>
            </a:r>
            <a:r>
              <a:rPr lang="fr-FR" sz="2400" dirty="0" smtClean="0"/>
              <a:t>2015: </a:t>
            </a:r>
            <a:r>
              <a:rPr lang="fr-FR" sz="2400" dirty="0" err="1" smtClean="0"/>
              <a:t>Advances</a:t>
            </a:r>
            <a:r>
              <a:rPr lang="fr-FR" sz="2400" dirty="0" smtClean="0"/>
              <a:t> </a:t>
            </a:r>
            <a:r>
              <a:rPr lang="fr-FR" sz="2400" dirty="0"/>
              <a:t>in Real-Time </a:t>
            </a:r>
            <a:r>
              <a:rPr lang="fr-FR" sz="2400" dirty="0" err="1"/>
              <a:t>Rendering</a:t>
            </a:r>
            <a:r>
              <a:rPr lang="fr-FR" sz="2400" dirty="0"/>
              <a:t> </a:t>
            </a:r>
            <a:r>
              <a:rPr lang="fr-FR" sz="2400" dirty="0" smtClean="0"/>
              <a:t>in </a:t>
            </a:r>
            <a:r>
              <a:rPr lang="fr-FR" sz="2400" dirty="0" err="1" smtClean="0"/>
              <a:t>Games</a:t>
            </a:r>
            <a:endParaRPr lang="en-US" altLang="fi-FI" sz="2400" dirty="0" smtClean="0">
              <a:ea typeface="ＭＳ Ｐゴシック" pitchFamily="8" charset="-128"/>
            </a:endParaRPr>
          </a:p>
        </p:txBody>
      </p:sp>
    </p:spTree>
    <p:extLst>
      <p:ext uri="{BB962C8B-B14F-4D97-AF65-F5344CB8AC3E}">
        <p14:creationId xmlns:p14="http://schemas.microsoft.com/office/powerpoint/2010/main" val="4060908139"/>
      </p:ext>
    </p:extLst>
  </p:cSld>
  <p:clrMapOvr>
    <a:masterClrMapping/>
  </p:clrMapOvr>
  <mc:AlternateContent xmlns:mc="http://schemas.openxmlformats.org/markup-compatibility/2006" xmlns:p14="http://schemas.microsoft.com/office/powerpoint/2010/main">
    <mc:Choice Requires="p14">
      <p:transition spd="slow" p14:dur="2000" advTm="2128"/>
    </mc:Choice>
    <mc:Fallback xmlns="">
      <p:transition spd="slow" advTm="2128"/>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ooter Placeholder 4"/>
          <p:cNvSpPr>
            <a:spLocks noGrp="1"/>
          </p:cNvSpPr>
          <p:nvPr>
            <p:ph type="ftr" sz="quarter" idx="11"/>
          </p:nvPr>
        </p:nvSpPr>
        <p:spPr>
          <a:xfrm>
            <a:off x="1524000" y="4923010"/>
            <a:ext cx="6035040" cy="274637"/>
          </a:xfrm>
        </p:spPr>
        <p:txBody>
          <a:bodyPr/>
          <a:lstStyle>
            <a:lvl1pPr>
              <a:defRPr/>
            </a:lvl1pPr>
          </a:lstStyle>
          <a:p>
            <a:pPr>
              <a:defRPr/>
            </a:pPr>
            <a:endParaRPr lang="fr-FR" sz="1000" dirty="0" smtClean="0"/>
          </a:p>
          <a:p>
            <a:pPr>
              <a:defRPr/>
            </a:pPr>
            <a:r>
              <a:rPr lang="fr-FR" sz="1000" dirty="0" smtClean="0"/>
              <a:t>SIGGRAPH 2015: </a:t>
            </a:r>
            <a:r>
              <a:rPr lang="fr-FR" sz="1000" dirty="0" err="1" smtClean="0"/>
              <a:t>Advances</a:t>
            </a:r>
            <a:r>
              <a:rPr lang="fr-FR" sz="1000" dirty="0" smtClean="0"/>
              <a:t> in Real-Time </a:t>
            </a:r>
            <a:r>
              <a:rPr lang="fr-FR" sz="1000" dirty="0" err="1" smtClean="0"/>
              <a:t>Rendering</a:t>
            </a:r>
            <a:r>
              <a:rPr lang="fr-FR" sz="1000" dirty="0" smtClean="0"/>
              <a:t> course</a:t>
            </a:r>
            <a:endParaRPr lang="en-US" altLang="fi-FI" sz="1000" dirty="0" smtClean="0">
              <a:ea typeface="ＭＳ Ｐゴシック" pitchFamily="8" charset="-128"/>
            </a:endParaRPr>
          </a:p>
          <a:p>
            <a:pPr>
              <a:defRPr/>
            </a:pPr>
            <a:endParaRPr lang="en-US" sz="1000" dirty="0"/>
          </a:p>
        </p:txBody>
      </p:sp>
      <p:sp>
        <p:nvSpPr>
          <p:cNvPr id="4098" name="Title 1"/>
          <p:cNvSpPr>
            <a:spLocks noGrp="1"/>
          </p:cNvSpPr>
          <p:nvPr>
            <p:ph type="title"/>
          </p:nvPr>
        </p:nvSpPr>
        <p:spPr/>
        <p:txBody>
          <a:bodyPr/>
          <a:lstStyle/>
          <a:p>
            <a:r>
              <a:rPr lang="en-CA" altLang="fi-FI" noProof="0" dirty="0" smtClean="0">
                <a:ea typeface="ＭＳ Ｐゴシック" pitchFamily="8" charset="-128"/>
              </a:rPr>
              <a:t>Rendering Pipeline Overview</a:t>
            </a:r>
          </a:p>
        </p:txBody>
      </p:sp>
      <p:sp>
        <p:nvSpPr>
          <p:cNvPr id="4099" name="Content Placeholder 2"/>
          <p:cNvSpPr>
            <a:spLocks noGrp="1"/>
          </p:cNvSpPr>
          <p:nvPr>
            <p:ph idx="1"/>
          </p:nvPr>
        </p:nvSpPr>
        <p:spPr/>
        <p:txBody>
          <a:bodyPr/>
          <a:lstStyle/>
          <a:p>
            <a:pPr marL="0" indent="0">
              <a:buNone/>
            </a:pPr>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a:ea typeface="ＭＳ Ｐゴシック" pitchFamily="8" charset="-128"/>
            </a:endParaRPr>
          </a:p>
        </p:txBody>
      </p:sp>
      <p:sp>
        <p:nvSpPr>
          <p:cNvPr id="29" name="Rectangle 28"/>
          <p:cNvSpPr/>
          <p:nvPr/>
        </p:nvSpPr>
        <p:spPr>
          <a:xfrm>
            <a:off x="457199" y="3725408"/>
            <a:ext cx="8386365" cy="765175"/>
          </a:xfrm>
          <a:prstGeom prst="rect">
            <a:avLst/>
          </a:prstGeom>
          <a:solidFill>
            <a:schemeClr val="tx2">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3200" dirty="0">
              <a:solidFill>
                <a:schemeClr val="tx1">
                  <a:lumMod val="60000"/>
                  <a:lumOff val="40000"/>
                </a:schemeClr>
              </a:solidFill>
              <a:latin typeface="Consolas" panose="020B0609020204030204" pitchFamily="49" charset="0"/>
              <a:cs typeface="Consolas" panose="020B0609020204030204" pitchFamily="49" charset="0"/>
            </a:endParaRPr>
          </a:p>
        </p:txBody>
      </p:sp>
      <p:sp>
        <p:nvSpPr>
          <p:cNvPr id="55" name="Rectangle 54"/>
          <p:cNvSpPr/>
          <p:nvPr/>
        </p:nvSpPr>
        <p:spPr>
          <a:xfrm>
            <a:off x="457200" y="3725408"/>
            <a:ext cx="1115122" cy="290735"/>
          </a:xfrm>
          <a:prstGeom prst="rect">
            <a:avLst/>
          </a:prstGeom>
          <a:gradFill>
            <a:gsLst>
              <a:gs pos="0">
                <a:schemeClr val="accent2">
                  <a:lumMod val="50000"/>
                  <a:alpha val="20000"/>
                </a:schemeClr>
              </a:gs>
              <a:gs pos="100000">
                <a:schemeClr val="accent2">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smtClean="0">
                <a:solidFill>
                  <a:schemeClr val="bg2">
                    <a:lumMod val="50000"/>
                  </a:schemeClr>
                </a:solidFill>
              </a:rPr>
              <a:t>0</a:t>
            </a:r>
            <a:endParaRPr lang="fr-FR" dirty="0">
              <a:solidFill>
                <a:schemeClr val="bg2">
                  <a:lumMod val="50000"/>
                </a:schemeClr>
              </a:solidFill>
            </a:endParaRPr>
          </a:p>
        </p:txBody>
      </p:sp>
      <p:sp>
        <p:nvSpPr>
          <p:cNvPr id="56" name="Rectangle 55"/>
          <p:cNvSpPr/>
          <p:nvPr/>
        </p:nvSpPr>
        <p:spPr>
          <a:xfrm>
            <a:off x="1572322" y="3726080"/>
            <a:ext cx="1115122" cy="290735"/>
          </a:xfrm>
          <a:prstGeom prst="rect">
            <a:avLst/>
          </a:prstGeom>
          <a:gradFill>
            <a:gsLst>
              <a:gs pos="0">
                <a:schemeClr val="accent2">
                  <a:lumMod val="50000"/>
                  <a:alpha val="20000"/>
                </a:schemeClr>
              </a:gs>
              <a:gs pos="100000">
                <a:schemeClr val="accent2">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smtClean="0">
                <a:solidFill>
                  <a:schemeClr val="bg2">
                    <a:lumMod val="50000"/>
                  </a:schemeClr>
                </a:solidFill>
              </a:rPr>
              <a:t>1</a:t>
            </a:r>
            <a:endParaRPr lang="fr-FR" dirty="0">
              <a:solidFill>
                <a:schemeClr val="bg2">
                  <a:lumMod val="50000"/>
                </a:schemeClr>
              </a:solidFill>
            </a:endParaRPr>
          </a:p>
        </p:txBody>
      </p:sp>
      <p:sp>
        <p:nvSpPr>
          <p:cNvPr id="57" name="Rectangle 56"/>
          <p:cNvSpPr/>
          <p:nvPr/>
        </p:nvSpPr>
        <p:spPr>
          <a:xfrm>
            <a:off x="2728397" y="3728872"/>
            <a:ext cx="1115122" cy="290735"/>
          </a:xfrm>
          <a:prstGeom prst="rect">
            <a:avLst/>
          </a:prstGeom>
          <a:gradFill>
            <a:gsLst>
              <a:gs pos="0">
                <a:schemeClr val="accent2">
                  <a:lumMod val="50000"/>
                  <a:alpha val="20000"/>
                </a:schemeClr>
              </a:gs>
              <a:gs pos="100000">
                <a:schemeClr val="accent2">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smtClean="0"/>
              <a:t>0</a:t>
            </a:r>
            <a:endParaRPr lang="fr-FR" dirty="0"/>
          </a:p>
        </p:txBody>
      </p:sp>
      <p:sp>
        <p:nvSpPr>
          <p:cNvPr id="58" name="Rectangle 57"/>
          <p:cNvSpPr/>
          <p:nvPr/>
        </p:nvSpPr>
        <p:spPr>
          <a:xfrm>
            <a:off x="3853738" y="3725350"/>
            <a:ext cx="1115122" cy="290735"/>
          </a:xfrm>
          <a:prstGeom prst="rect">
            <a:avLst/>
          </a:prstGeom>
          <a:gradFill>
            <a:gsLst>
              <a:gs pos="0">
                <a:schemeClr val="accent2">
                  <a:lumMod val="50000"/>
                  <a:alpha val="20000"/>
                </a:schemeClr>
              </a:gs>
              <a:gs pos="100000">
                <a:schemeClr val="accent2">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smtClean="0">
                <a:solidFill>
                  <a:schemeClr val="bg2">
                    <a:lumMod val="50000"/>
                  </a:schemeClr>
                </a:solidFill>
              </a:rPr>
              <a:t>1</a:t>
            </a:r>
            <a:endParaRPr lang="fr-FR" dirty="0">
              <a:solidFill>
                <a:schemeClr val="bg2">
                  <a:lumMod val="50000"/>
                </a:schemeClr>
              </a:solidFill>
            </a:endParaRPr>
          </a:p>
        </p:txBody>
      </p:sp>
      <p:sp>
        <p:nvSpPr>
          <p:cNvPr id="62" name="Rectangle 61"/>
          <p:cNvSpPr/>
          <p:nvPr/>
        </p:nvSpPr>
        <p:spPr>
          <a:xfrm>
            <a:off x="5020032" y="3728872"/>
            <a:ext cx="1115122" cy="287214"/>
          </a:xfrm>
          <a:prstGeom prst="rect">
            <a:avLst/>
          </a:prstGeom>
          <a:gradFill>
            <a:gsLst>
              <a:gs pos="0">
                <a:schemeClr val="accent2">
                  <a:lumMod val="50000"/>
                  <a:alpha val="20000"/>
                </a:schemeClr>
              </a:gs>
              <a:gs pos="100000">
                <a:schemeClr val="accent2">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smtClean="0">
                <a:solidFill>
                  <a:schemeClr val="bg2">
                    <a:lumMod val="50000"/>
                  </a:schemeClr>
                </a:solidFill>
              </a:rPr>
              <a:t>0</a:t>
            </a:r>
            <a:endParaRPr lang="fr-FR" dirty="0">
              <a:solidFill>
                <a:schemeClr val="bg2">
                  <a:lumMod val="50000"/>
                </a:schemeClr>
              </a:solidFill>
            </a:endParaRPr>
          </a:p>
        </p:txBody>
      </p:sp>
      <p:sp>
        <p:nvSpPr>
          <p:cNvPr id="63" name="Rectangle 62"/>
          <p:cNvSpPr/>
          <p:nvPr/>
        </p:nvSpPr>
        <p:spPr>
          <a:xfrm>
            <a:off x="6140790" y="3728872"/>
            <a:ext cx="1115122" cy="287864"/>
          </a:xfrm>
          <a:prstGeom prst="rect">
            <a:avLst/>
          </a:prstGeom>
          <a:gradFill>
            <a:gsLst>
              <a:gs pos="0">
                <a:schemeClr val="accent2">
                  <a:lumMod val="50000"/>
                  <a:alpha val="20000"/>
                </a:schemeClr>
              </a:gs>
              <a:gs pos="100000">
                <a:schemeClr val="accent2">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smtClean="0">
                <a:solidFill>
                  <a:schemeClr val="bg2">
                    <a:lumMod val="50000"/>
                  </a:schemeClr>
                </a:solidFill>
              </a:rPr>
              <a:t>1</a:t>
            </a:r>
            <a:endParaRPr lang="fr-FR" dirty="0">
              <a:solidFill>
                <a:schemeClr val="bg2">
                  <a:lumMod val="50000"/>
                </a:schemeClr>
              </a:solidFill>
            </a:endParaRPr>
          </a:p>
        </p:txBody>
      </p:sp>
      <p:sp>
        <p:nvSpPr>
          <p:cNvPr id="64" name="Rectangle 63"/>
          <p:cNvSpPr/>
          <p:nvPr/>
        </p:nvSpPr>
        <p:spPr>
          <a:xfrm>
            <a:off x="7274563" y="3728335"/>
            <a:ext cx="1115122" cy="284240"/>
          </a:xfrm>
          <a:prstGeom prst="rect">
            <a:avLst/>
          </a:prstGeom>
          <a:gradFill>
            <a:gsLst>
              <a:gs pos="0">
                <a:schemeClr val="accent2">
                  <a:lumMod val="50000"/>
                  <a:alpha val="20000"/>
                </a:schemeClr>
              </a:gs>
              <a:gs pos="100000">
                <a:schemeClr val="accent2">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smtClean="0">
                <a:solidFill>
                  <a:schemeClr val="bg2">
                    <a:lumMod val="50000"/>
                  </a:schemeClr>
                </a:solidFill>
              </a:rPr>
              <a:t>2</a:t>
            </a:r>
            <a:endParaRPr lang="fr-FR" dirty="0">
              <a:solidFill>
                <a:schemeClr val="bg2">
                  <a:lumMod val="50000"/>
                </a:schemeClr>
              </a:solidFill>
            </a:endParaRPr>
          </a:p>
        </p:txBody>
      </p:sp>
      <p:sp>
        <p:nvSpPr>
          <p:cNvPr id="15" name="Flowchart: Alternate Process 14"/>
          <p:cNvSpPr/>
          <p:nvPr/>
        </p:nvSpPr>
        <p:spPr>
          <a:xfrm>
            <a:off x="272146" y="4654888"/>
            <a:ext cx="6281055" cy="365760"/>
          </a:xfrm>
          <a:prstGeom prst="flowChartAlternateProcess">
            <a:avLst/>
          </a:prstGeom>
          <a:solidFill>
            <a:schemeClr val="accent3">
              <a:lumMod val="75000"/>
              <a:alpha val="49000"/>
            </a:schemeClr>
          </a:solidFill>
          <a:ln>
            <a:solidFill>
              <a:schemeClr val="accent1">
                <a:shade val="5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600" dirty="0" smtClean="0">
                <a:solidFill>
                  <a:schemeClr val="bg1"/>
                </a:solidFill>
                <a:latin typeface="Consolas" panose="020B0609020204030204" pitchFamily="49" charset="0"/>
                <a:cs typeface="Consolas" panose="020B0609020204030204" pitchFamily="49" charset="0"/>
              </a:rPr>
              <a:t>MULTI-DRAW</a:t>
            </a:r>
            <a:endParaRPr lang="fr-CA" sz="1600" dirty="0">
              <a:solidFill>
                <a:schemeClr val="bg1"/>
              </a:solidFill>
              <a:latin typeface="Consolas" panose="020B0609020204030204" pitchFamily="49" charset="0"/>
              <a:cs typeface="Consolas" panose="020B0609020204030204" pitchFamily="49" charset="0"/>
            </a:endParaRPr>
          </a:p>
        </p:txBody>
      </p:sp>
      <p:sp>
        <p:nvSpPr>
          <p:cNvPr id="16" name="Flowchart: Alternate Process 15"/>
          <p:cNvSpPr/>
          <p:nvPr/>
        </p:nvSpPr>
        <p:spPr>
          <a:xfrm>
            <a:off x="272145" y="1110882"/>
            <a:ext cx="6281056" cy="365760"/>
          </a:xfrm>
          <a:prstGeom prst="flowChartAlternateProcess">
            <a:avLst/>
          </a:prstGeom>
          <a:solidFill>
            <a:schemeClr val="accent3">
              <a:lumMod val="75000"/>
              <a:alpha val="50000"/>
            </a:schemeClr>
          </a:solidFill>
          <a:ln>
            <a:solidFill>
              <a:schemeClr val="accent1">
                <a:shade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dirty="0" smtClean="0">
                <a:latin typeface="Consolas" panose="020B0609020204030204" pitchFamily="49" charset="0"/>
                <a:cs typeface="Consolas" panose="020B0609020204030204" pitchFamily="49" charset="0"/>
              </a:rPr>
              <a:t>INSTANCE CULLING </a:t>
            </a:r>
            <a:r>
              <a:rPr lang="fr-CA" sz="1200" dirty="0" smtClean="0">
                <a:latin typeface="Consolas" panose="020B0609020204030204" pitchFamily="49" charset="0"/>
                <a:cs typeface="Consolas" panose="020B0609020204030204" pitchFamily="49" charset="0"/>
              </a:rPr>
              <a:t>(FRUSTUM/OCCLUSION)</a:t>
            </a:r>
            <a:endParaRPr lang="fr-CA" sz="1400" dirty="0">
              <a:latin typeface="Consolas" panose="020B0609020204030204" pitchFamily="49" charset="0"/>
              <a:cs typeface="Consolas" panose="020B0609020204030204" pitchFamily="49" charset="0"/>
            </a:endParaRPr>
          </a:p>
        </p:txBody>
      </p:sp>
      <p:sp>
        <p:nvSpPr>
          <p:cNvPr id="19" name="Flowchart: Alternate Process 18"/>
          <p:cNvSpPr/>
          <p:nvPr/>
        </p:nvSpPr>
        <p:spPr>
          <a:xfrm>
            <a:off x="272146" y="1545396"/>
            <a:ext cx="3842655" cy="365760"/>
          </a:xfrm>
          <a:prstGeom prst="flowChartAlternateProcess">
            <a:avLst/>
          </a:prstGeom>
          <a:solidFill>
            <a:schemeClr val="accent3">
              <a:lumMod val="75000"/>
              <a:alpha val="50000"/>
            </a:schemeClr>
          </a:solidFill>
          <a:ln>
            <a:solidFill>
              <a:schemeClr val="accent1">
                <a:shade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dirty="0" smtClean="0">
                <a:latin typeface="Consolas" panose="020B0609020204030204" pitchFamily="49" charset="0"/>
                <a:cs typeface="Consolas" panose="020B0609020204030204" pitchFamily="49" charset="0"/>
              </a:rPr>
              <a:t>CLUSTER CHUNK EXPANSION</a:t>
            </a:r>
            <a:endParaRPr lang="fr-CA" sz="1400" dirty="0">
              <a:latin typeface="Consolas" panose="020B0609020204030204" pitchFamily="49" charset="0"/>
              <a:cs typeface="Consolas" panose="020B0609020204030204" pitchFamily="49" charset="0"/>
            </a:endParaRPr>
          </a:p>
        </p:txBody>
      </p:sp>
      <p:sp>
        <p:nvSpPr>
          <p:cNvPr id="22" name="Flowchart: Alternate Process 21"/>
          <p:cNvSpPr/>
          <p:nvPr/>
        </p:nvSpPr>
        <p:spPr>
          <a:xfrm>
            <a:off x="272145" y="2001896"/>
            <a:ext cx="3842656" cy="365760"/>
          </a:xfrm>
          <a:prstGeom prst="flowChartAlternateProcess">
            <a:avLst/>
          </a:prstGeom>
          <a:solidFill>
            <a:schemeClr val="accent3">
              <a:lumMod val="75000"/>
              <a:alpha val="50000"/>
            </a:schemeClr>
          </a:solidFill>
          <a:ln>
            <a:solidFill>
              <a:schemeClr val="accent1">
                <a:shade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dirty="0" smtClean="0">
                <a:latin typeface="Consolas" panose="020B0609020204030204" pitchFamily="49" charset="0"/>
                <a:cs typeface="Consolas" panose="020B0609020204030204" pitchFamily="49" charset="0"/>
              </a:rPr>
              <a:t>CLUSTER CULLING </a:t>
            </a:r>
            <a:r>
              <a:rPr lang="fr-CA" sz="1200" dirty="0" smtClean="0">
                <a:latin typeface="Consolas" panose="020B0609020204030204" pitchFamily="49" charset="0"/>
                <a:cs typeface="Consolas" panose="020B0609020204030204" pitchFamily="49" charset="0"/>
              </a:rPr>
              <a:t>(</a:t>
            </a:r>
            <a:r>
              <a:rPr lang="fr-CA" sz="1200" dirty="0" smtClean="0">
                <a:solidFill>
                  <a:schemeClr val="bg1"/>
                </a:solidFill>
                <a:latin typeface="Consolas" panose="020B0609020204030204" pitchFamily="49" charset="0"/>
                <a:cs typeface="Consolas" panose="020B0609020204030204" pitchFamily="49" charset="0"/>
              </a:rPr>
              <a:t>FRUSTUM/OCCLUSION/TRIANGLE BACKFACE)</a:t>
            </a:r>
            <a:endParaRPr lang="fr-CA" sz="1200" dirty="0">
              <a:solidFill>
                <a:schemeClr val="bg1"/>
              </a:solidFill>
              <a:latin typeface="Consolas" panose="020B0609020204030204" pitchFamily="49" charset="0"/>
              <a:cs typeface="Consolas" panose="020B0609020204030204" pitchFamily="49" charset="0"/>
            </a:endParaRPr>
          </a:p>
        </p:txBody>
      </p:sp>
      <p:sp>
        <p:nvSpPr>
          <p:cNvPr id="23" name="Flowchart: Alternate Process 22"/>
          <p:cNvSpPr/>
          <p:nvPr/>
        </p:nvSpPr>
        <p:spPr>
          <a:xfrm>
            <a:off x="272145" y="2464372"/>
            <a:ext cx="3842655" cy="365760"/>
          </a:xfrm>
          <a:prstGeom prst="flowChartAlternateProcess">
            <a:avLst/>
          </a:prstGeom>
          <a:solidFill>
            <a:schemeClr val="accent3">
              <a:lumMod val="75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dirty="0" smtClean="0">
                <a:solidFill>
                  <a:schemeClr val="bg1"/>
                </a:solidFill>
                <a:latin typeface="Consolas" panose="020B0609020204030204" pitchFamily="49" charset="0"/>
                <a:cs typeface="Consolas" panose="020B0609020204030204" pitchFamily="49" charset="0"/>
              </a:rPr>
              <a:t>INDEX BUFFER COMPACTION</a:t>
            </a:r>
            <a:endParaRPr lang="fr-CA" sz="1400" dirty="0">
              <a:solidFill>
                <a:schemeClr val="bg1"/>
              </a:solidFill>
              <a:latin typeface="Consolas" panose="020B0609020204030204" pitchFamily="49" charset="0"/>
              <a:cs typeface="Consolas" panose="020B0609020204030204" pitchFamily="49" charset="0"/>
            </a:endParaRPr>
          </a:p>
        </p:txBody>
      </p:sp>
      <p:sp>
        <p:nvSpPr>
          <p:cNvPr id="47" name="Rectangle 46"/>
          <p:cNvSpPr/>
          <p:nvPr/>
        </p:nvSpPr>
        <p:spPr>
          <a:xfrm>
            <a:off x="457200" y="2976111"/>
            <a:ext cx="1405054" cy="290735"/>
          </a:xfrm>
          <a:prstGeom prst="rect">
            <a:avLst/>
          </a:prstGeom>
          <a:gradFill>
            <a:gsLst>
              <a:gs pos="0">
                <a:schemeClr val="accent4">
                  <a:lumMod val="50000"/>
                </a:schemeClr>
              </a:gs>
              <a:gs pos="100000">
                <a:schemeClr val="accent4">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smtClean="0"/>
              <a:t>Index1_1</a:t>
            </a:r>
            <a:endParaRPr lang="fr-FR" dirty="0"/>
          </a:p>
        </p:txBody>
      </p:sp>
      <p:sp>
        <p:nvSpPr>
          <p:cNvPr id="49" name="Rectangle 48"/>
          <p:cNvSpPr/>
          <p:nvPr/>
        </p:nvSpPr>
        <p:spPr>
          <a:xfrm>
            <a:off x="1860713" y="2976554"/>
            <a:ext cx="1405054" cy="290735"/>
          </a:xfrm>
          <a:prstGeom prst="rect">
            <a:avLst/>
          </a:prstGeom>
          <a:gradFill>
            <a:gsLst>
              <a:gs pos="0">
                <a:schemeClr val="accent4">
                  <a:lumMod val="50000"/>
                </a:schemeClr>
              </a:gs>
              <a:gs pos="100000">
                <a:schemeClr val="accent4">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smtClean="0"/>
              <a:t>Index2_1</a:t>
            </a:r>
            <a:endParaRPr lang="fr-FR" dirty="0"/>
          </a:p>
        </p:txBody>
      </p:sp>
      <p:sp>
        <p:nvSpPr>
          <p:cNvPr id="59" name="TextBox 58"/>
          <p:cNvSpPr txBox="1"/>
          <p:nvPr/>
        </p:nvSpPr>
        <p:spPr>
          <a:xfrm>
            <a:off x="3263656" y="2835215"/>
            <a:ext cx="543739" cy="523220"/>
          </a:xfrm>
          <a:prstGeom prst="rect">
            <a:avLst/>
          </a:prstGeom>
          <a:noFill/>
        </p:spPr>
        <p:txBody>
          <a:bodyPr wrap="none" rtlCol="0">
            <a:spAutoFit/>
          </a:bodyPr>
          <a:lstStyle/>
          <a:p>
            <a:r>
              <a:rPr lang="en-CA" sz="2800" dirty="0" smtClean="0">
                <a:solidFill>
                  <a:schemeClr val="bg1"/>
                </a:solidFill>
              </a:rPr>
              <a:t>…</a:t>
            </a:r>
            <a:endParaRPr lang="fr-FR" sz="2800" dirty="0">
              <a:solidFill>
                <a:schemeClr val="bg1"/>
              </a:solidFill>
            </a:endParaRPr>
          </a:p>
        </p:txBody>
      </p:sp>
      <p:sp>
        <p:nvSpPr>
          <p:cNvPr id="60" name="Rectangle 59"/>
          <p:cNvSpPr/>
          <p:nvPr/>
        </p:nvSpPr>
        <p:spPr>
          <a:xfrm>
            <a:off x="3794133" y="2960860"/>
            <a:ext cx="1405054" cy="290735"/>
          </a:xfrm>
          <a:prstGeom prst="rect">
            <a:avLst/>
          </a:prstGeom>
          <a:gradFill>
            <a:gsLst>
              <a:gs pos="0">
                <a:schemeClr val="accent4">
                  <a:lumMod val="50000"/>
                </a:schemeClr>
              </a:gs>
              <a:gs pos="100000">
                <a:schemeClr val="accent4">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smtClean="0"/>
              <a:t>Index2_64</a:t>
            </a:r>
            <a:endParaRPr lang="fr-FR" dirty="0"/>
          </a:p>
        </p:txBody>
      </p:sp>
      <p:sp>
        <p:nvSpPr>
          <p:cNvPr id="61" name="TextBox 60"/>
          <p:cNvSpPr txBox="1"/>
          <p:nvPr/>
        </p:nvSpPr>
        <p:spPr>
          <a:xfrm>
            <a:off x="5182158" y="2829320"/>
            <a:ext cx="543739" cy="523220"/>
          </a:xfrm>
          <a:prstGeom prst="rect">
            <a:avLst/>
          </a:prstGeom>
          <a:noFill/>
        </p:spPr>
        <p:txBody>
          <a:bodyPr wrap="none" rtlCol="0">
            <a:spAutoFit/>
          </a:bodyPr>
          <a:lstStyle/>
          <a:p>
            <a:r>
              <a:rPr lang="en-CA" sz="2800" dirty="0" smtClean="0">
                <a:solidFill>
                  <a:schemeClr val="bg1"/>
                </a:solidFill>
              </a:rPr>
              <a:t>…</a:t>
            </a:r>
            <a:endParaRPr lang="fr-FR" sz="2800" dirty="0">
              <a:solidFill>
                <a:schemeClr val="bg1"/>
              </a:solidFill>
            </a:endParaRPr>
          </a:p>
        </p:txBody>
      </p:sp>
      <p:sp>
        <p:nvSpPr>
          <p:cNvPr id="41" name="TextBox 40"/>
          <p:cNvSpPr txBox="1"/>
          <p:nvPr/>
        </p:nvSpPr>
        <p:spPr>
          <a:xfrm>
            <a:off x="8299826" y="3616972"/>
            <a:ext cx="543739" cy="523220"/>
          </a:xfrm>
          <a:prstGeom prst="rect">
            <a:avLst/>
          </a:prstGeom>
          <a:noFill/>
        </p:spPr>
        <p:txBody>
          <a:bodyPr wrap="none" rtlCol="0">
            <a:spAutoFit/>
          </a:bodyPr>
          <a:lstStyle/>
          <a:p>
            <a:r>
              <a:rPr lang="en-CA" sz="2800" dirty="0" smtClean="0">
                <a:solidFill>
                  <a:schemeClr val="bg1"/>
                </a:solidFill>
              </a:rPr>
              <a:t>…</a:t>
            </a:r>
            <a:endParaRPr lang="fr-FR" sz="2800" dirty="0">
              <a:solidFill>
                <a:schemeClr val="bg1"/>
              </a:solidFill>
            </a:endParaRPr>
          </a:p>
        </p:txBody>
      </p:sp>
      <p:sp>
        <p:nvSpPr>
          <p:cNvPr id="27" name="Rectangle 26"/>
          <p:cNvSpPr/>
          <p:nvPr/>
        </p:nvSpPr>
        <p:spPr>
          <a:xfrm>
            <a:off x="2734400" y="3732519"/>
            <a:ext cx="822223" cy="290735"/>
          </a:xfrm>
          <a:prstGeom prst="rect">
            <a:avLst/>
          </a:prstGeom>
          <a:gradFill>
            <a:gsLst>
              <a:gs pos="0">
                <a:schemeClr val="accent2">
                  <a:lumMod val="50000"/>
                </a:schemeClr>
              </a:gs>
              <a:gs pos="100000">
                <a:schemeClr val="accent2">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smtClean="0"/>
              <a:t>1</a:t>
            </a:r>
            <a:endParaRPr lang="fr-FR" dirty="0"/>
          </a:p>
        </p:txBody>
      </p:sp>
      <p:cxnSp>
        <p:nvCxnSpPr>
          <p:cNvPr id="28" name="Straight Arrow Connector 27"/>
          <p:cNvCxnSpPr>
            <a:stCxn id="47" idx="2"/>
            <a:endCxn id="27" idx="0"/>
          </p:cNvCxnSpPr>
          <p:nvPr/>
        </p:nvCxnSpPr>
        <p:spPr>
          <a:xfrm>
            <a:off x="1159727" y="3266846"/>
            <a:ext cx="1985785" cy="465673"/>
          </a:xfrm>
          <a:prstGeom prst="straightConnector1">
            <a:avLst/>
          </a:prstGeom>
          <a:ln w="38100">
            <a:solidFill>
              <a:srgbClr val="92D050"/>
            </a:solidFill>
            <a:tailEnd type="triangle"/>
          </a:ln>
        </p:spPr>
        <p:style>
          <a:lnRef idx="2">
            <a:schemeClr val="accent1"/>
          </a:lnRef>
          <a:fillRef idx="0">
            <a:schemeClr val="accent1"/>
          </a:fillRef>
          <a:effectRef idx="1">
            <a:schemeClr val="accent1"/>
          </a:effectRef>
          <a:fontRef idx="minor">
            <a:schemeClr val="tx1"/>
          </a:fontRef>
        </p:style>
      </p:cxnSp>
      <p:sp>
        <p:nvSpPr>
          <p:cNvPr id="31" name="Rectangle 30"/>
          <p:cNvSpPr/>
          <p:nvPr/>
        </p:nvSpPr>
        <p:spPr>
          <a:xfrm>
            <a:off x="5024670" y="3739551"/>
            <a:ext cx="969629" cy="290735"/>
          </a:xfrm>
          <a:prstGeom prst="rect">
            <a:avLst/>
          </a:prstGeom>
          <a:gradFill>
            <a:gsLst>
              <a:gs pos="0">
                <a:schemeClr val="accent2">
                  <a:lumMod val="50000"/>
                </a:schemeClr>
              </a:gs>
              <a:gs pos="100000">
                <a:schemeClr val="accent2">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smtClean="0"/>
              <a:t>1</a:t>
            </a:r>
            <a:endParaRPr lang="fr-FR" dirty="0"/>
          </a:p>
        </p:txBody>
      </p:sp>
      <p:sp>
        <p:nvSpPr>
          <p:cNvPr id="33" name="Rectangle 32"/>
          <p:cNvSpPr/>
          <p:nvPr/>
        </p:nvSpPr>
        <p:spPr>
          <a:xfrm>
            <a:off x="6735547" y="3740080"/>
            <a:ext cx="723960" cy="286088"/>
          </a:xfrm>
          <a:prstGeom prst="rect">
            <a:avLst/>
          </a:prstGeom>
          <a:gradFill>
            <a:gsLst>
              <a:gs pos="0">
                <a:schemeClr val="accent2">
                  <a:lumMod val="50000"/>
                </a:schemeClr>
              </a:gs>
              <a:gs pos="100000">
                <a:schemeClr val="accent2">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a:t>3</a:t>
            </a:r>
            <a:endParaRPr lang="fr-FR" dirty="0"/>
          </a:p>
        </p:txBody>
      </p:sp>
      <p:sp>
        <p:nvSpPr>
          <p:cNvPr id="34" name="Rectangle 33"/>
          <p:cNvSpPr/>
          <p:nvPr/>
        </p:nvSpPr>
        <p:spPr>
          <a:xfrm>
            <a:off x="6002943" y="3738124"/>
            <a:ext cx="723960" cy="290735"/>
          </a:xfrm>
          <a:prstGeom prst="rect">
            <a:avLst/>
          </a:prstGeom>
          <a:gradFill>
            <a:gsLst>
              <a:gs pos="0">
                <a:schemeClr val="accent2">
                  <a:lumMod val="50000"/>
                </a:schemeClr>
              </a:gs>
              <a:gs pos="100000">
                <a:schemeClr val="accent2">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smtClean="0"/>
              <a:t>64</a:t>
            </a:r>
          </a:p>
        </p:txBody>
      </p:sp>
      <p:sp>
        <p:nvSpPr>
          <p:cNvPr id="44" name="Rectangle 43"/>
          <p:cNvSpPr/>
          <p:nvPr/>
        </p:nvSpPr>
        <p:spPr>
          <a:xfrm>
            <a:off x="7459507" y="3735432"/>
            <a:ext cx="723960" cy="290735"/>
          </a:xfrm>
          <a:prstGeom prst="rect">
            <a:avLst/>
          </a:prstGeom>
          <a:gradFill>
            <a:gsLst>
              <a:gs pos="0">
                <a:schemeClr val="accent2">
                  <a:lumMod val="50000"/>
                </a:schemeClr>
              </a:gs>
              <a:gs pos="100000">
                <a:schemeClr val="accent2">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smtClean="0"/>
              <a:t>8</a:t>
            </a:r>
          </a:p>
        </p:txBody>
      </p:sp>
      <p:cxnSp>
        <p:nvCxnSpPr>
          <p:cNvPr id="45" name="Straight Arrow Connector 44"/>
          <p:cNvCxnSpPr>
            <a:stCxn id="49" idx="2"/>
            <a:endCxn id="31" idx="0"/>
          </p:cNvCxnSpPr>
          <p:nvPr/>
        </p:nvCxnSpPr>
        <p:spPr>
          <a:xfrm>
            <a:off x="2563240" y="3267289"/>
            <a:ext cx="2946245" cy="472262"/>
          </a:xfrm>
          <a:prstGeom prst="straightConnector1">
            <a:avLst/>
          </a:prstGeom>
          <a:ln w="38100">
            <a:solidFill>
              <a:srgbClr val="92D050"/>
            </a:solidFill>
            <a:tailEnd type="triangle"/>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a:stCxn id="60" idx="2"/>
            <a:endCxn id="34" idx="0"/>
          </p:cNvCxnSpPr>
          <p:nvPr/>
        </p:nvCxnSpPr>
        <p:spPr>
          <a:xfrm>
            <a:off x="4496660" y="3251595"/>
            <a:ext cx="1868263" cy="486529"/>
          </a:xfrm>
          <a:prstGeom prst="straightConnector1">
            <a:avLst/>
          </a:prstGeom>
          <a:ln w="38100">
            <a:solidFill>
              <a:srgbClr val="92D05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619774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CA" altLang="fi-FI" noProof="0" dirty="0" smtClean="0">
                <a:ea typeface="ＭＳ Ｐゴシック" pitchFamily="8" charset="-128"/>
              </a:rPr>
              <a:t>Rendering Pipeline Overview</a:t>
            </a:r>
          </a:p>
        </p:txBody>
      </p:sp>
      <p:sp>
        <p:nvSpPr>
          <p:cNvPr id="4099" name="Content Placeholder 2"/>
          <p:cNvSpPr>
            <a:spLocks noGrp="1"/>
          </p:cNvSpPr>
          <p:nvPr>
            <p:ph idx="1"/>
          </p:nvPr>
        </p:nvSpPr>
        <p:spPr/>
        <p:txBody>
          <a:bodyPr/>
          <a:lstStyle/>
          <a:p>
            <a:pPr marL="0" indent="0">
              <a:buNone/>
            </a:pPr>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a:ea typeface="ＭＳ Ｐゴシック" pitchFamily="8" charset="-128"/>
            </a:endParaRPr>
          </a:p>
        </p:txBody>
      </p:sp>
      <p:sp>
        <p:nvSpPr>
          <p:cNvPr id="15" name="Flowchart: Alternate Process 14"/>
          <p:cNvSpPr/>
          <p:nvPr/>
        </p:nvSpPr>
        <p:spPr>
          <a:xfrm>
            <a:off x="272146" y="2935767"/>
            <a:ext cx="6281055" cy="365760"/>
          </a:xfrm>
          <a:prstGeom prst="flowChartAlternateProcess">
            <a:avLst/>
          </a:prstGeom>
          <a:solidFill>
            <a:schemeClr val="accent3">
              <a:lumMod val="75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600" dirty="0" smtClean="0">
                <a:solidFill>
                  <a:schemeClr val="bg1"/>
                </a:solidFill>
                <a:latin typeface="Consolas" panose="020B0609020204030204" pitchFamily="49" charset="0"/>
                <a:cs typeface="Consolas" panose="020B0609020204030204" pitchFamily="49" charset="0"/>
              </a:rPr>
              <a:t>MULTI-DRAW</a:t>
            </a:r>
            <a:endParaRPr lang="fr-CA" sz="1600" dirty="0">
              <a:solidFill>
                <a:schemeClr val="bg1"/>
              </a:solidFill>
              <a:latin typeface="Consolas" panose="020B0609020204030204" pitchFamily="49" charset="0"/>
              <a:cs typeface="Consolas" panose="020B0609020204030204" pitchFamily="49" charset="0"/>
            </a:endParaRPr>
          </a:p>
        </p:txBody>
      </p:sp>
      <p:sp>
        <p:nvSpPr>
          <p:cNvPr id="16" name="Flowchart: Alternate Process 15"/>
          <p:cNvSpPr/>
          <p:nvPr/>
        </p:nvSpPr>
        <p:spPr>
          <a:xfrm>
            <a:off x="272145" y="1110882"/>
            <a:ext cx="6281056" cy="365760"/>
          </a:xfrm>
          <a:prstGeom prst="flowChartAlternateProcess">
            <a:avLst/>
          </a:prstGeom>
          <a:solidFill>
            <a:schemeClr val="accent3">
              <a:lumMod val="75000"/>
              <a:alpha val="50000"/>
            </a:schemeClr>
          </a:solidFill>
          <a:ln>
            <a:solidFill>
              <a:schemeClr val="accent1">
                <a:shade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dirty="0" smtClean="0">
                <a:latin typeface="Consolas" panose="020B0609020204030204" pitchFamily="49" charset="0"/>
                <a:cs typeface="Consolas" panose="020B0609020204030204" pitchFamily="49" charset="0"/>
              </a:rPr>
              <a:t>INSTANCE CULLING </a:t>
            </a:r>
            <a:r>
              <a:rPr lang="fr-CA" sz="1200" dirty="0" smtClean="0">
                <a:latin typeface="Consolas" panose="020B0609020204030204" pitchFamily="49" charset="0"/>
                <a:cs typeface="Consolas" panose="020B0609020204030204" pitchFamily="49" charset="0"/>
              </a:rPr>
              <a:t>(FRUSTUM/OCCLUSION)</a:t>
            </a:r>
            <a:endParaRPr lang="fr-CA" sz="1400" dirty="0">
              <a:latin typeface="Consolas" panose="020B0609020204030204" pitchFamily="49" charset="0"/>
              <a:cs typeface="Consolas" panose="020B0609020204030204" pitchFamily="49" charset="0"/>
            </a:endParaRPr>
          </a:p>
        </p:txBody>
      </p:sp>
      <p:sp>
        <p:nvSpPr>
          <p:cNvPr id="19" name="Flowchart: Alternate Process 18"/>
          <p:cNvSpPr/>
          <p:nvPr/>
        </p:nvSpPr>
        <p:spPr>
          <a:xfrm>
            <a:off x="272146" y="1545396"/>
            <a:ext cx="3842655" cy="365760"/>
          </a:xfrm>
          <a:prstGeom prst="flowChartAlternateProcess">
            <a:avLst/>
          </a:prstGeom>
          <a:solidFill>
            <a:schemeClr val="accent3">
              <a:lumMod val="75000"/>
              <a:alpha val="50000"/>
            </a:schemeClr>
          </a:solidFill>
          <a:ln>
            <a:solidFill>
              <a:schemeClr val="accent1">
                <a:shade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dirty="0" smtClean="0">
                <a:latin typeface="Consolas" panose="020B0609020204030204" pitchFamily="49" charset="0"/>
                <a:cs typeface="Consolas" panose="020B0609020204030204" pitchFamily="49" charset="0"/>
              </a:rPr>
              <a:t>CLUSTER CHUNK EXPANSION</a:t>
            </a:r>
            <a:endParaRPr lang="fr-CA" sz="1400" dirty="0">
              <a:latin typeface="Consolas" panose="020B0609020204030204" pitchFamily="49" charset="0"/>
              <a:cs typeface="Consolas" panose="020B0609020204030204" pitchFamily="49" charset="0"/>
            </a:endParaRPr>
          </a:p>
        </p:txBody>
      </p:sp>
      <p:sp>
        <p:nvSpPr>
          <p:cNvPr id="22" name="Flowchart: Alternate Process 21"/>
          <p:cNvSpPr/>
          <p:nvPr/>
        </p:nvSpPr>
        <p:spPr>
          <a:xfrm>
            <a:off x="272145" y="2001896"/>
            <a:ext cx="3842656" cy="365760"/>
          </a:xfrm>
          <a:prstGeom prst="flowChartAlternateProcess">
            <a:avLst/>
          </a:prstGeom>
          <a:solidFill>
            <a:schemeClr val="accent3">
              <a:lumMod val="75000"/>
              <a:alpha val="50000"/>
            </a:schemeClr>
          </a:solidFill>
          <a:ln>
            <a:solidFill>
              <a:schemeClr val="accent1">
                <a:shade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dirty="0" smtClean="0">
                <a:latin typeface="Consolas" panose="020B0609020204030204" pitchFamily="49" charset="0"/>
                <a:cs typeface="Consolas" panose="020B0609020204030204" pitchFamily="49" charset="0"/>
              </a:rPr>
              <a:t>CLUSTER CULLING </a:t>
            </a:r>
            <a:r>
              <a:rPr lang="fr-CA" sz="1200" dirty="0" smtClean="0">
                <a:latin typeface="Consolas" panose="020B0609020204030204" pitchFamily="49" charset="0"/>
                <a:cs typeface="Consolas" panose="020B0609020204030204" pitchFamily="49" charset="0"/>
              </a:rPr>
              <a:t>(</a:t>
            </a:r>
            <a:r>
              <a:rPr lang="fr-CA" sz="1200" dirty="0" smtClean="0">
                <a:solidFill>
                  <a:schemeClr val="bg1"/>
                </a:solidFill>
                <a:latin typeface="Consolas" panose="020B0609020204030204" pitchFamily="49" charset="0"/>
                <a:cs typeface="Consolas" panose="020B0609020204030204" pitchFamily="49" charset="0"/>
              </a:rPr>
              <a:t>FRUSTUM/OCCLUSION/TRIANGLE BACKFACE)</a:t>
            </a:r>
            <a:endParaRPr lang="fr-CA" sz="1200" dirty="0">
              <a:solidFill>
                <a:schemeClr val="bg1"/>
              </a:solidFill>
              <a:latin typeface="Consolas" panose="020B0609020204030204" pitchFamily="49" charset="0"/>
              <a:cs typeface="Consolas" panose="020B0609020204030204" pitchFamily="49" charset="0"/>
            </a:endParaRPr>
          </a:p>
        </p:txBody>
      </p:sp>
      <p:sp>
        <p:nvSpPr>
          <p:cNvPr id="23" name="Flowchart: Alternate Process 22"/>
          <p:cNvSpPr/>
          <p:nvPr/>
        </p:nvSpPr>
        <p:spPr>
          <a:xfrm>
            <a:off x="272145" y="2464372"/>
            <a:ext cx="3842655" cy="365760"/>
          </a:xfrm>
          <a:prstGeom prst="flowChartAlternateProcess">
            <a:avLst/>
          </a:prstGeom>
          <a:solidFill>
            <a:schemeClr val="accent3">
              <a:lumMod val="75000"/>
              <a:alpha val="50000"/>
            </a:schemeClr>
          </a:solidFill>
          <a:ln>
            <a:solidFill>
              <a:schemeClr val="accent1">
                <a:shade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dirty="0" smtClean="0">
                <a:solidFill>
                  <a:schemeClr val="bg1"/>
                </a:solidFill>
                <a:latin typeface="Consolas" panose="020B0609020204030204" pitchFamily="49" charset="0"/>
                <a:cs typeface="Consolas" panose="020B0609020204030204" pitchFamily="49" charset="0"/>
              </a:rPr>
              <a:t>INDEX BUFFER COMPACTION</a:t>
            </a:r>
            <a:endParaRPr lang="fr-CA" sz="1400" dirty="0">
              <a:solidFill>
                <a:schemeClr val="bg1"/>
              </a:solidFill>
              <a:latin typeface="Consolas" panose="020B0609020204030204" pitchFamily="49" charset="0"/>
              <a:cs typeface="Consolas" panose="020B0609020204030204" pitchFamily="49" charset="0"/>
            </a:endParaRPr>
          </a:p>
        </p:txBody>
      </p:sp>
      <p:sp>
        <p:nvSpPr>
          <p:cNvPr id="29" name="Rectangle 28"/>
          <p:cNvSpPr/>
          <p:nvPr/>
        </p:nvSpPr>
        <p:spPr>
          <a:xfrm>
            <a:off x="457199" y="4048787"/>
            <a:ext cx="8386365" cy="765175"/>
          </a:xfrm>
          <a:prstGeom prst="rect">
            <a:avLst/>
          </a:prstGeom>
          <a:solidFill>
            <a:schemeClr val="tx2">
              <a:lumMod val="7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3200" dirty="0">
              <a:solidFill>
                <a:schemeClr val="tx1">
                  <a:lumMod val="60000"/>
                  <a:lumOff val="40000"/>
                </a:schemeClr>
              </a:solidFill>
              <a:latin typeface="Consolas" panose="020B0609020204030204" pitchFamily="49" charset="0"/>
              <a:cs typeface="Consolas" panose="020B0609020204030204" pitchFamily="49" charset="0"/>
            </a:endParaRPr>
          </a:p>
        </p:txBody>
      </p:sp>
      <p:sp>
        <p:nvSpPr>
          <p:cNvPr id="41" name="TextBox 40"/>
          <p:cNvSpPr txBox="1"/>
          <p:nvPr/>
        </p:nvSpPr>
        <p:spPr>
          <a:xfrm>
            <a:off x="8299826" y="3940351"/>
            <a:ext cx="543739" cy="523220"/>
          </a:xfrm>
          <a:prstGeom prst="rect">
            <a:avLst/>
          </a:prstGeom>
          <a:noFill/>
        </p:spPr>
        <p:txBody>
          <a:bodyPr wrap="none" rtlCol="0">
            <a:spAutoFit/>
          </a:bodyPr>
          <a:lstStyle/>
          <a:p>
            <a:r>
              <a:rPr lang="en-CA" sz="2800" dirty="0" smtClean="0">
                <a:solidFill>
                  <a:schemeClr val="bg1"/>
                </a:solidFill>
              </a:rPr>
              <a:t>…</a:t>
            </a:r>
            <a:endParaRPr lang="fr-FR" sz="2800" dirty="0">
              <a:solidFill>
                <a:schemeClr val="bg1"/>
              </a:solidFill>
            </a:endParaRPr>
          </a:p>
        </p:txBody>
      </p:sp>
      <p:sp>
        <p:nvSpPr>
          <p:cNvPr id="32" name="TextBox 31"/>
          <p:cNvSpPr txBox="1"/>
          <p:nvPr/>
        </p:nvSpPr>
        <p:spPr>
          <a:xfrm>
            <a:off x="310438" y="3425176"/>
            <a:ext cx="1261884" cy="369332"/>
          </a:xfrm>
          <a:prstGeom prst="rect">
            <a:avLst/>
          </a:prstGeom>
          <a:noFill/>
        </p:spPr>
        <p:txBody>
          <a:bodyPr wrap="none" rtlCol="0">
            <a:spAutoFit/>
          </a:bodyPr>
          <a:lstStyle/>
          <a:p>
            <a:r>
              <a:rPr lang="en-CA" dirty="0" err="1" smtClean="0">
                <a:solidFill>
                  <a:schemeClr val="bg1"/>
                </a:solidFill>
              </a:rPr>
              <a:t>Drawcall</a:t>
            </a:r>
            <a:r>
              <a:rPr lang="en-CA" dirty="0" smtClean="0">
                <a:solidFill>
                  <a:schemeClr val="bg1"/>
                </a:solidFill>
              </a:rPr>
              <a:t> 0</a:t>
            </a:r>
            <a:endParaRPr lang="fr-FR" dirty="0">
              <a:solidFill>
                <a:schemeClr val="bg1"/>
              </a:solidFill>
            </a:endParaRPr>
          </a:p>
        </p:txBody>
      </p:sp>
      <p:sp>
        <p:nvSpPr>
          <p:cNvPr id="42" name="TextBox 41"/>
          <p:cNvSpPr txBox="1"/>
          <p:nvPr/>
        </p:nvSpPr>
        <p:spPr>
          <a:xfrm>
            <a:off x="2514569" y="3429991"/>
            <a:ext cx="1261884" cy="369332"/>
          </a:xfrm>
          <a:prstGeom prst="rect">
            <a:avLst/>
          </a:prstGeom>
          <a:noFill/>
        </p:spPr>
        <p:txBody>
          <a:bodyPr wrap="none" rtlCol="0">
            <a:spAutoFit/>
          </a:bodyPr>
          <a:lstStyle/>
          <a:p>
            <a:r>
              <a:rPr lang="en-CA" dirty="0" err="1" smtClean="0">
                <a:solidFill>
                  <a:schemeClr val="bg1"/>
                </a:solidFill>
              </a:rPr>
              <a:t>Drawcall</a:t>
            </a:r>
            <a:r>
              <a:rPr lang="en-CA" dirty="0" smtClean="0">
                <a:solidFill>
                  <a:schemeClr val="bg1"/>
                </a:solidFill>
              </a:rPr>
              <a:t> 1</a:t>
            </a:r>
            <a:endParaRPr lang="fr-FR" dirty="0">
              <a:solidFill>
                <a:schemeClr val="bg1"/>
              </a:solidFill>
            </a:endParaRPr>
          </a:p>
        </p:txBody>
      </p:sp>
      <p:sp>
        <p:nvSpPr>
          <p:cNvPr id="43" name="TextBox 42"/>
          <p:cNvSpPr txBox="1"/>
          <p:nvPr/>
        </p:nvSpPr>
        <p:spPr>
          <a:xfrm>
            <a:off x="5993967" y="3414917"/>
            <a:ext cx="1261884" cy="369332"/>
          </a:xfrm>
          <a:prstGeom prst="rect">
            <a:avLst/>
          </a:prstGeom>
          <a:noFill/>
        </p:spPr>
        <p:txBody>
          <a:bodyPr wrap="none" rtlCol="0">
            <a:spAutoFit/>
          </a:bodyPr>
          <a:lstStyle/>
          <a:p>
            <a:r>
              <a:rPr lang="en-CA" dirty="0" err="1" smtClean="0">
                <a:solidFill>
                  <a:schemeClr val="bg1"/>
                </a:solidFill>
              </a:rPr>
              <a:t>Drawcall</a:t>
            </a:r>
            <a:r>
              <a:rPr lang="en-CA" dirty="0" smtClean="0">
                <a:solidFill>
                  <a:schemeClr val="bg1"/>
                </a:solidFill>
              </a:rPr>
              <a:t> 2</a:t>
            </a:r>
            <a:endParaRPr lang="fr-FR" dirty="0">
              <a:solidFill>
                <a:schemeClr val="bg1"/>
              </a:solidFill>
            </a:endParaRPr>
          </a:p>
        </p:txBody>
      </p:sp>
      <p:cxnSp>
        <p:nvCxnSpPr>
          <p:cNvPr id="3" name="Straight Connector 2"/>
          <p:cNvCxnSpPr/>
          <p:nvPr/>
        </p:nvCxnSpPr>
        <p:spPr>
          <a:xfrm>
            <a:off x="2734400" y="3895747"/>
            <a:ext cx="822223" cy="0"/>
          </a:xfrm>
          <a:prstGeom prst="line">
            <a:avLst/>
          </a:prstGeom>
          <a:ln w="38100">
            <a:solidFill>
              <a:srgbClr val="92D050"/>
            </a:solidFill>
            <a:headEnd type="diamond" w="lg" len="lg"/>
            <a:tailEnd type="diamond" w="lg" len="lg"/>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5020032" y="3895747"/>
            <a:ext cx="3153161" cy="0"/>
          </a:xfrm>
          <a:prstGeom prst="line">
            <a:avLst/>
          </a:prstGeom>
          <a:ln w="38100">
            <a:solidFill>
              <a:srgbClr val="92D050"/>
            </a:solidFill>
            <a:headEnd type="diamond" w="lg" len="lg"/>
            <a:tailEnd type="diamond" w="lg" len="lg"/>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457200" y="3895747"/>
            <a:ext cx="89210" cy="0"/>
          </a:xfrm>
          <a:prstGeom prst="line">
            <a:avLst/>
          </a:prstGeom>
          <a:ln w="38100">
            <a:solidFill>
              <a:srgbClr val="92D050"/>
            </a:solidFill>
            <a:headEnd type="diamond" w="lg" len="lg"/>
            <a:tailEnd type="diamond" w="lg" len="lg"/>
          </a:ln>
        </p:spPr>
        <p:style>
          <a:lnRef idx="2">
            <a:schemeClr val="accent1"/>
          </a:lnRef>
          <a:fillRef idx="0">
            <a:schemeClr val="accent1"/>
          </a:fillRef>
          <a:effectRef idx="1">
            <a:schemeClr val="accent1"/>
          </a:effectRef>
          <a:fontRef idx="minor">
            <a:schemeClr val="tx1"/>
          </a:fontRef>
        </p:style>
      </p:cxnSp>
      <p:sp>
        <p:nvSpPr>
          <p:cNvPr id="51" name="Rectangle 50"/>
          <p:cNvSpPr/>
          <p:nvPr/>
        </p:nvSpPr>
        <p:spPr>
          <a:xfrm>
            <a:off x="457200" y="4054183"/>
            <a:ext cx="1115122" cy="290735"/>
          </a:xfrm>
          <a:prstGeom prst="rect">
            <a:avLst/>
          </a:prstGeom>
          <a:gradFill>
            <a:gsLst>
              <a:gs pos="0">
                <a:schemeClr val="accent2">
                  <a:lumMod val="50000"/>
                  <a:alpha val="20000"/>
                </a:schemeClr>
              </a:gs>
              <a:gs pos="100000">
                <a:schemeClr val="accent2">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smtClean="0">
                <a:solidFill>
                  <a:schemeClr val="bg2">
                    <a:lumMod val="50000"/>
                  </a:schemeClr>
                </a:solidFill>
              </a:rPr>
              <a:t>0</a:t>
            </a:r>
            <a:endParaRPr lang="fr-FR" dirty="0">
              <a:solidFill>
                <a:schemeClr val="bg2">
                  <a:lumMod val="50000"/>
                </a:schemeClr>
              </a:solidFill>
            </a:endParaRPr>
          </a:p>
        </p:txBody>
      </p:sp>
      <p:sp>
        <p:nvSpPr>
          <p:cNvPr id="52" name="Rectangle 51"/>
          <p:cNvSpPr/>
          <p:nvPr/>
        </p:nvSpPr>
        <p:spPr>
          <a:xfrm>
            <a:off x="1572322" y="4054855"/>
            <a:ext cx="1115122" cy="290735"/>
          </a:xfrm>
          <a:prstGeom prst="rect">
            <a:avLst/>
          </a:prstGeom>
          <a:gradFill>
            <a:gsLst>
              <a:gs pos="0">
                <a:schemeClr val="accent2">
                  <a:lumMod val="50000"/>
                  <a:alpha val="20000"/>
                </a:schemeClr>
              </a:gs>
              <a:gs pos="100000">
                <a:schemeClr val="accent2">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smtClean="0">
                <a:solidFill>
                  <a:schemeClr val="bg2">
                    <a:lumMod val="50000"/>
                  </a:schemeClr>
                </a:solidFill>
              </a:rPr>
              <a:t>1</a:t>
            </a:r>
            <a:endParaRPr lang="fr-FR" dirty="0">
              <a:solidFill>
                <a:schemeClr val="bg2">
                  <a:lumMod val="50000"/>
                </a:schemeClr>
              </a:solidFill>
            </a:endParaRPr>
          </a:p>
        </p:txBody>
      </p:sp>
      <p:sp>
        <p:nvSpPr>
          <p:cNvPr id="53" name="Rectangle 52"/>
          <p:cNvSpPr/>
          <p:nvPr/>
        </p:nvSpPr>
        <p:spPr>
          <a:xfrm>
            <a:off x="2728397" y="4057647"/>
            <a:ext cx="1115122" cy="290735"/>
          </a:xfrm>
          <a:prstGeom prst="rect">
            <a:avLst/>
          </a:prstGeom>
          <a:gradFill>
            <a:gsLst>
              <a:gs pos="0">
                <a:schemeClr val="accent2">
                  <a:lumMod val="50000"/>
                  <a:alpha val="20000"/>
                </a:schemeClr>
              </a:gs>
              <a:gs pos="100000">
                <a:schemeClr val="accent2">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smtClean="0"/>
              <a:t>0</a:t>
            </a:r>
            <a:endParaRPr lang="fr-FR" dirty="0"/>
          </a:p>
        </p:txBody>
      </p:sp>
      <p:sp>
        <p:nvSpPr>
          <p:cNvPr id="54" name="Rectangle 53"/>
          <p:cNvSpPr/>
          <p:nvPr/>
        </p:nvSpPr>
        <p:spPr>
          <a:xfrm>
            <a:off x="3853738" y="4054125"/>
            <a:ext cx="1115122" cy="290735"/>
          </a:xfrm>
          <a:prstGeom prst="rect">
            <a:avLst/>
          </a:prstGeom>
          <a:gradFill>
            <a:gsLst>
              <a:gs pos="0">
                <a:schemeClr val="accent2">
                  <a:lumMod val="50000"/>
                  <a:alpha val="20000"/>
                </a:schemeClr>
              </a:gs>
              <a:gs pos="100000">
                <a:schemeClr val="accent2">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smtClean="0">
                <a:solidFill>
                  <a:schemeClr val="bg2">
                    <a:lumMod val="50000"/>
                  </a:schemeClr>
                </a:solidFill>
              </a:rPr>
              <a:t>1</a:t>
            </a:r>
            <a:endParaRPr lang="fr-FR" dirty="0">
              <a:solidFill>
                <a:schemeClr val="bg2">
                  <a:lumMod val="50000"/>
                </a:schemeClr>
              </a:solidFill>
            </a:endParaRPr>
          </a:p>
        </p:txBody>
      </p:sp>
      <p:sp>
        <p:nvSpPr>
          <p:cNvPr id="55" name="Rectangle 54"/>
          <p:cNvSpPr/>
          <p:nvPr/>
        </p:nvSpPr>
        <p:spPr>
          <a:xfrm>
            <a:off x="5020032" y="4057647"/>
            <a:ext cx="1115122" cy="287214"/>
          </a:xfrm>
          <a:prstGeom prst="rect">
            <a:avLst/>
          </a:prstGeom>
          <a:gradFill>
            <a:gsLst>
              <a:gs pos="0">
                <a:schemeClr val="accent2">
                  <a:lumMod val="50000"/>
                  <a:alpha val="20000"/>
                </a:schemeClr>
              </a:gs>
              <a:gs pos="100000">
                <a:schemeClr val="accent2">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smtClean="0">
                <a:solidFill>
                  <a:schemeClr val="bg2">
                    <a:lumMod val="50000"/>
                  </a:schemeClr>
                </a:solidFill>
              </a:rPr>
              <a:t>0</a:t>
            </a:r>
            <a:endParaRPr lang="fr-FR" dirty="0">
              <a:solidFill>
                <a:schemeClr val="bg2">
                  <a:lumMod val="50000"/>
                </a:schemeClr>
              </a:solidFill>
            </a:endParaRPr>
          </a:p>
        </p:txBody>
      </p:sp>
      <p:sp>
        <p:nvSpPr>
          <p:cNvPr id="56" name="Rectangle 55"/>
          <p:cNvSpPr/>
          <p:nvPr/>
        </p:nvSpPr>
        <p:spPr>
          <a:xfrm>
            <a:off x="6140790" y="4057647"/>
            <a:ext cx="1115122" cy="287864"/>
          </a:xfrm>
          <a:prstGeom prst="rect">
            <a:avLst/>
          </a:prstGeom>
          <a:gradFill>
            <a:gsLst>
              <a:gs pos="0">
                <a:schemeClr val="accent2">
                  <a:lumMod val="50000"/>
                  <a:alpha val="20000"/>
                </a:schemeClr>
              </a:gs>
              <a:gs pos="100000">
                <a:schemeClr val="accent2">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smtClean="0">
                <a:solidFill>
                  <a:schemeClr val="bg2">
                    <a:lumMod val="50000"/>
                  </a:schemeClr>
                </a:solidFill>
              </a:rPr>
              <a:t>1</a:t>
            </a:r>
            <a:endParaRPr lang="fr-FR" dirty="0">
              <a:solidFill>
                <a:schemeClr val="bg2">
                  <a:lumMod val="50000"/>
                </a:schemeClr>
              </a:solidFill>
            </a:endParaRPr>
          </a:p>
        </p:txBody>
      </p:sp>
      <p:sp>
        <p:nvSpPr>
          <p:cNvPr id="57" name="Rectangle 56"/>
          <p:cNvSpPr/>
          <p:nvPr/>
        </p:nvSpPr>
        <p:spPr>
          <a:xfrm>
            <a:off x="7274563" y="4057110"/>
            <a:ext cx="1115122" cy="284240"/>
          </a:xfrm>
          <a:prstGeom prst="rect">
            <a:avLst/>
          </a:prstGeom>
          <a:gradFill>
            <a:gsLst>
              <a:gs pos="0">
                <a:schemeClr val="accent2">
                  <a:lumMod val="50000"/>
                  <a:alpha val="20000"/>
                </a:schemeClr>
              </a:gs>
              <a:gs pos="100000">
                <a:schemeClr val="accent2">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smtClean="0">
                <a:solidFill>
                  <a:schemeClr val="bg2">
                    <a:lumMod val="50000"/>
                  </a:schemeClr>
                </a:solidFill>
              </a:rPr>
              <a:t>2</a:t>
            </a:r>
            <a:endParaRPr lang="fr-FR" dirty="0">
              <a:solidFill>
                <a:schemeClr val="bg2">
                  <a:lumMod val="50000"/>
                </a:schemeClr>
              </a:solidFill>
            </a:endParaRPr>
          </a:p>
        </p:txBody>
      </p:sp>
      <p:sp>
        <p:nvSpPr>
          <p:cNvPr id="58" name="Rectangle 57"/>
          <p:cNvSpPr/>
          <p:nvPr/>
        </p:nvSpPr>
        <p:spPr>
          <a:xfrm>
            <a:off x="2734400" y="4061294"/>
            <a:ext cx="822223" cy="290735"/>
          </a:xfrm>
          <a:prstGeom prst="rect">
            <a:avLst/>
          </a:prstGeom>
          <a:gradFill>
            <a:gsLst>
              <a:gs pos="0">
                <a:schemeClr val="accent2">
                  <a:lumMod val="50000"/>
                </a:schemeClr>
              </a:gs>
              <a:gs pos="100000">
                <a:schemeClr val="accent2">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smtClean="0"/>
              <a:t>1</a:t>
            </a:r>
            <a:endParaRPr lang="fr-FR" dirty="0"/>
          </a:p>
        </p:txBody>
      </p:sp>
      <p:sp>
        <p:nvSpPr>
          <p:cNvPr id="62" name="Rectangle 61"/>
          <p:cNvSpPr/>
          <p:nvPr/>
        </p:nvSpPr>
        <p:spPr>
          <a:xfrm>
            <a:off x="5024670" y="4068326"/>
            <a:ext cx="969629" cy="290735"/>
          </a:xfrm>
          <a:prstGeom prst="rect">
            <a:avLst/>
          </a:prstGeom>
          <a:gradFill>
            <a:gsLst>
              <a:gs pos="0">
                <a:schemeClr val="accent2">
                  <a:lumMod val="50000"/>
                </a:schemeClr>
              </a:gs>
              <a:gs pos="100000">
                <a:schemeClr val="accent2">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smtClean="0"/>
              <a:t>1</a:t>
            </a:r>
            <a:endParaRPr lang="fr-FR" dirty="0"/>
          </a:p>
        </p:txBody>
      </p:sp>
      <p:sp>
        <p:nvSpPr>
          <p:cNvPr id="63" name="Rectangle 62"/>
          <p:cNvSpPr/>
          <p:nvPr/>
        </p:nvSpPr>
        <p:spPr>
          <a:xfrm>
            <a:off x="6735547" y="4068855"/>
            <a:ext cx="723960" cy="286088"/>
          </a:xfrm>
          <a:prstGeom prst="rect">
            <a:avLst/>
          </a:prstGeom>
          <a:gradFill>
            <a:gsLst>
              <a:gs pos="0">
                <a:schemeClr val="accent2">
                  <a:lumMod val="50000"/>
                </a:schemeClr>
              </a:gs>
              <a:gs pos="100000">
                <a:schemeClr val="accent2">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a:t>3</a:t>
            </a:r>
            <a:endParaRPr lang="fr-FR" dirty="0"/>
          </a:p>
        </p:txBody>
      </p:sp>
      <p:sp>
        <p:nvSpPr>
          <p:cNvPr id="64" name="Rectangle 63"/>
          <p:cNvSpPr/>
          <p:nvPr/>
        </p:nvSpPr>
        <p:spPr>
          <a:xfrm>
            <a:off x="6002943" y="4066899"/>
            <a:ext cx="723960" cy="290735"/>
          </a:xfrm>
          <a:prstGeom prst="rect">
            <a:avLst/>
          </a:prstGeom>
          <a:gradFill>
            <a:gsLst>
              <a:gs pos="0">
                <a:schemeClr val="accent2">
                  <a:lumMod val="50000"/>
                </a:schemeClr>
              </a:gs>
              <a:gs pos="100000">
                <a:schemeClr val="accent2">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smtClean="0"/>
              <a:t>64</a:t>
            </a:r>
          </a:p>
        </p:txBody>
      </p:sp>
      <p:sp>
        <p:nvSpPr>
          <p:cNvPr id="65" name="Rectangle 64"/>
          <p:cNvSpPr/>
          <p:nvPr/>
        </p:nvSpPr>
        <p:spPr>
          <a:xfrm>
            <a:off x="7459507" y="4064207"/>
            <a:ext cx="723960" cy="290735"/>
          </a:xfrm>
          <a:prstGeom prst="rect">
            <a:avLst/>
          </a:prstGeom>
          <a:gradFill>
            <a:gsLst>
              <a:gs pos="0">
                <a:schemeClr val="accent2">
                  <a:lumMod val="50000"/>
                </a:schemeClr>
              </a:gs>
              <a:gs pos="100000">
                <a:schemeClr val="accent2">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smtClean="0"/>
              <a:t>8</a:t>
            </a:r>
          </a:p>
        </p:txBody>
      </p:sp>
      <p:sp>
        <p:nvSpPr>
          <p:cNvPr id="30" name="Footer Placeholder 4"/>
          <p:cNvSpPr>
            <a:spLocks noGrp="1"/>
          </p:cNvSpPr>
          <p:nvPr>
            <p:ph type="ftr" sz="quarter" idx="11"/>
          </p:nvPr>
        </p:nvSpPr>
        <p:spPr>
          <a:xfrm>
            <a:off x="1524000" y="4923010"/>
            <a:ext cx="6035040" cy="274637"/>
          </a:xfrm>
        </p:spPr>
        <p:txBody>
          <a:bodyPr/>
          <a:lstStyle>
            <a:lvl1pPr>
              <a:defRPr/>
            </a:lvl1pPr>
          </a:lstStyle>
          <a:p>
            <a:pPr>
              <a:defRPr/>
            </a:pPr>
            <a:endParaRPr lang="fr-FR" sz="1000" dirty="0" smtClean="0"/>
          </a:p>
          <a:p>
            <a:pPr>
              <a:defRPr/>
            </a:pPr>
            <a:r>
              <a:rPr lang="fr-FR" sz="1000" dirty="0" smtClean="0"/>
              <a:t>SIGGRAPH 2015: </a:t>
            </a:r>
            <a:r>
              <a:rPr lang="fr-FR" sz="1000" dirty="0" err="1" smtClean="0"/>
              <a:t>Advances</a:t>
            </a:r>
            <a:r>
              <a:rPr lang="fr-FR" sz="1000" dirty="0" smtClean="0"/>
              <a:t> in Real-Time </a:t>
            </a:r>
            <a:r>
              <a:rPr lang="fr-FR" sz="1000" dirty="0" err="1" smtClean="0"/>
              <a:t>Rendering</a:t>
            </a:r>
            <a:r>
              <a:rPr lang="fr-FR" sz="1000" dirty="0" smtClean="0"/>
              <a:t> course</a:t>
            </a:r>
            <a:endParaRPr lang="en-US" altLang="fi-FI" sz="1000" dirty="0" smtClean="0">
              <a:ea typeface="ＭＳ Ｐゴシック" pitchFamily="8" charset="-128"/>
            </a:endParaRPr>
          </a:p>
          <a:p>
            <a:pPr>
              <a:defRPr/>
            </a:pPr>
            <a:endParaRPr lang="en-US" sz="1000" dirty="0"/>
          </a:p>
        </p:txBody>
      </p:sp>
    </p:spTree>
    <p:extLst>
      <p:ext uri="{BB962C8B-B14F-4D97-AF65-F5344CB8AC3E}">
        <p14:creationId xmlns:p14="http://schemas.microsoft.com/office/powerpoint/2010/main" val="23162385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CA" altLang="fi-FI" noProof="0" dirty="0" smtClean="0">
                <a:solidFill>
                  <a:schemeClr val="bg2"/>
                </a:solidFill>
                <a:ea typeface="ＭＳ Ｐゴシック" pitchFamily="8" charset="-128"/>
              </a:rPr>
              <a:t>Static Triangle </a:t>
            </a:r>
            <a:r>
              <a:rPr lang="en-CA" altLang="fi-FI" noProof="0" dirty="0" err="1" smtClean="0">
                <a:solidFill>
                  <a:schemeClr val="bg2"/>
                </a:solidFill>
                <a:ea typeface="ＭＳ Ｐゴシック" pitchFamily="8" charset="-128"/>
              </a:rPr>
              <a:t>Backface</a:t>
            </a:r>
            <a:r>
              <a:rPr lang="en-CA" altLang="fi-FI" noProof="0" dirty="0" smtClean="0">
                <a:solidFill>
                  <a:schemeClr val="bg2"/>
                </a:solidFill>
                <a:ea typeface="ＭＳ Ｐゴシック" pitchFamily="8" charset="-128"/>
              </a:rPr>
              <a:t> Culling</a:t>
            </a:r>
            <a:endParaRPr lang="en-CA" altLang="fi-FI" noProof="0" dirty="0">
              <a:solidFill>
                <a:schemeClr val="bg2"/>
              </a:solidFill>
              <a:ea typeface="ＭＳ Ｐゴシック" pitchFamily="8" charset="-128"/>
            </a:endParaRPr>
          </a:p>
        </p:txBody>
      </p:sp>
      <p:sp>
        <p:nvSpPr>
          <p:cNvPr id="4099" name="Content Placeholder 2"/>
          <p:cNvSpPr>
            <a:spLocks noGrp="1"/>
          </p:cNvSpPr>
          <p:nvPr>
            <p:ph idx="1"/>
          </p:nvPr>
        </p:nvSpPr>
        <p:spPr/>
        <p:txBody>
          <a:bodyPr/>
          <a:lstStyle/>
          <a:p>
            <a:pPr marL="0" indent="0">
              <a:buNone/>
            </a:pPr>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a:ea typeface="ＭＳ Ｐゴシック" pitchFamily="8" charset="-128"/>
            </a:endParaRPr>
          </a:p>
        </p:txBody>
      </p:sp>
      <p:sp>
        <p:nvSpPr>
          <p:cNvPr id="20" name="Content Placeholder 2"/>
          <p:cNvSpPr txBox="1">
            <a:spLocks/>
          </p:cNvSpPr>
          <p:nvPr/>
        </p:nvSpPr>
        <p:spPr bwMode="auto">
          <a:xfrm>
            <a:off x="3449928" y="1200150"/>
            <a:ext cx="5236872"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bg1"/>
                </a:solidFill>
                <a:latin typeface="+mn-lt"/>
                <a:ea typeface="ＭＳ Ｐゴシック" pitchFamily="-108" charset="-128"/>
                <a:cs typeface="ＭＳ Ｐゴシック" pitchFamily="-108" charset="-128"/>
              </a:defRPr>
            </a:lvl1pPr>
            <a:lvl2pPr marL="742950" indent="-285750" algn="l" defTabSz="457200" rtl="0" eaLnBrk="0" fontAlgn="base" hangingPunct="0">
              <a:spcBef>
                <a:spcPct val="20000"/>
              </a:spcBef>
              <a:spcAft>
                <a:spcPct val="0"/>
              </a:spcAft>
              <a:buFont typeface="Arial" charset="0"/>
              <a:buChar char="–"/>
              <a:defRPr sz="2800" kern="1200">
                <a:solidFill>
                  <a:schemeClr val="bg1"/>
                </a:solidFill>
                <a:latin typeface="+mn-lt"/>
                <a:ea typeface="ＭＳ Ｐゴシック" pitchFamily="-108"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bg1"/>
                </a:solidFill>
                <a:latin typeface="+mn-lt"/>
                <a:ea typeface="ＭＳ Ｐゴシック" pitchFamily="-108"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bg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bg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dirty="0" err="1"/>
              <a:t>Bake</a:t>
            </a:r>
            <a:r>
              <a:rPr lang="fr-FR" dirty="0"/>
              <a:t> </a:t>
            </a:r>
            <a:r>
              <a:rPr lang="fr-FR" dirty="0" smtClean="0"/>
              <a:t>triangle </a:t>
            </a:r>
            <a:r>
              <a:rPr lang="fr-FR" dirty="0" err="1"/>
              <a:t>visibility</a:t>
            </a:r>
            <a:r>
              <a:rPr lang="fr-FR" dirty="0"/>
              <a:t> </a:t>
            </a:r>
            <a:r>
              <a:rPr lang="fr-FR" dirty="0" smtClean="0"/>
              <a:t>for pixel </a:t>
            </a:r>
            <a:r>
              <a:rPr lang="fr-FR" dirty="0" err="1" smtClean="0"/>
              <a:t>frustums</a:t>
            </a:r>
            <a:r>
              <a:rPr lang="fr-FR" dirty="0" smtClean="0"/>
              <a:t> of cluster </a:t>
            </a:r>
            <a:r>
              <a:rPr lang="fr-FR" dirty="0" err="1" smtClean="0"/>
              <a:t>centered</a:t>
            </a:r>
            <a:r>
              <a:rPr lang="fr-FR" dirty="0" smtClean="0"/>
              <a:t> </a:t>
            </a:r>
            <a:r>
              <a:rPr lang="fr-FR" dirty="0" err="1" smtClean="0"/>
              <a:t>cubemap</a:t>
            </a:r>
            <a:endParaRPr lang="fr-FR" dirty="0" smtClean="0"/>
          </a:p>
          <a:p>
            <a:r>
              <a:rPr lang="fr-CA" altLang="fi-FI" dirty="0" err="1" smtClean="0">
                <a:ea typeface="ＭＳ Ｐゴシック" pitchFamily="8" charset="-128"/>
              </a:rPr>
              <a:t>Cubemap</a:t>
            </a:r>
            <a:r>
              <a:rPr lang="fr-CA" altLang="fi-FI" dirty="0" smtClean="0">
                <a:ea typeface="ＭＳ Ｐゴシック" pitchFamily="8" charset="-128"/>
              </a:rPr>
              <a:t> </a:t>
            </a:r>
            <a:r>
              <a:rPr lang="fr-CA" altLang="fi-FI" dirty="0" err="1" smtClean="0">
                <a:ea typeface="ＭＳ Ｐゴシック" pitchFamily="8" charset="-128"/>
              </a:rPr>
              <a:t>lookup</a:t>
            </a:r>
            <a:r>
              <a:rPr lang="fr-CA" altLang="fi-FI" dirty="0" smtClean="0">
                <a:ea typeface="ＭＳ Ｐゴシック" pitchFamily="8" charset="-128"/>
              </a:rPr>
              <a:t> </a:t>
            </a:r>
            <a:r>
              <a:rPr lang="fr-CA" altLang="fi-FI" dirty="0" err="1" smtClean="0">
                <a:ea typeface="ＭＳ Ｐゴシック" pitchFamily="8" charset="-128"/>
              </a:rPr>
              <a:t>based</a:t>
            </a:r>
            <a:r>
              <a:rPr lang="fr-CA" altLang="fi-FI" dirty="0" smtClean="0">
                <a:ea typeface="ＭＳ Ｐゴシック" pitchFamily="8" charset="-128"/>
              </a:rPr>
              <a:t> on camera</a:t>
            </a:r>
          </a:p>
          <a:p>
            <a:r>
              <a:rPr lang="fr-CA" altLang="fi-FI" dirty="0" err="1" smtClean="0">
                <a:ea typeface="ＭＳ Ｐゴシック" pitchFamily="8" charset="-128"/>
              </a:rPr>
              <a:t>Fetch</a:t>
            </a:r>
            <a:r>
              <a:rPr lang="fr-CA" altLang="fi-FI" dirty="0" smtClean="0">
                <a:ea typeface="ＭＳ Ｐゴシック" pitchFamily="8" charset="-128"/>
              </a:rPr>
              <a:t> 64 bits for </a:t>
            </a:r>
            <a:r>
              <a:rPr lang="fr-CA" altLang="fi-FI" dirty="0" err="1" smtClean="0">
                <a:ea typeface="ＭＳ Ｐゴシック" pitchFamily="8" charset="-128"/>
              </a:rPr>
              <a:t>visibility</a:t>
            </a:r>
            <a:r>
              <a:rPr lang="fr-CA" altLang="fi-FI" dirty="0" smtClean="0">
                <a:ea typeface="ＭＳ Ｐゴシック" pitchFamily="8" charset="-128"/>
              </a:rPr>
              <a:t> of all triangles in cluster</a:t>
            </a:r>
            <a:endParaRPr lang="en-US" altLang="fi-FI" dirty="0" smtClean="0">
              <a:ea typeface="ＭＳ Ｐゴシック" pitchFamily="8" charset="-128"/>
            </a:endParaRPr>
          </a:p>
        </p:txBody>
      </p:sp>
      <p:sp>
        <p:nvSpPr>
          <p:cNvPr id="5" name="Cube 4"/>
          <p:cNvSpPr/>
          <p:nvPr/>
        </p:nvSpPr>
        <p:spPr>
          <a:xfrm>
            <a:off x="333155" y="1459346"/>
            <a:ext cx="1863746" cy="1799679"/>
          </a:xfrm>
          <a:prstGeom prst="cube">
            <a:avLst/>
          </a:prstGeom>
          <a:solidFill>
            <a:schemeClr val="accent1">
              <a:alpha val="6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Rectangle 7"/>
          <p:cNvSpPr/>
          <p:nvPr/>
        </p:nvSpPr>
        <p:spPr>
          <a:xfrm>
            <a:off x="1750621" y="2368815"/>
            <a:ext cx="256061" cy="884183"/>
          </a:xfrm>
          <a:custGeom>
            <a:avLst/>
            <a:gdLst>
              <a:gd name="connsiteX0" fmla="*/ 0 w 446280"/>
              <a:gd name="connsiteY0" fmla="*/ 0 h 319033"/>
              <a:gd name="connsiteX1" fmla="*/ 446280 w 446280"/>
              <a:gd name="connsiteY1" fmla="*/ 0 h 319033"/>
              <a:gd name="connsiteX2" fmla="*/ 446280 w 446280"/>
              <a:gd name="connsiteY2" fmla="*/ 319033 h 319033"/>
              <a:gd name="connsiteX3" fmla="*/ 0 w 446280"/>
              <a:gd name="connsiteY3" fmla="*/ 319033 h 319033"/>
              <a:gd name="connsiteX4" fmla="*/ 0 w 446280"/>
              <a:gd name="connsiteY4" fmla="*/ 0 h 319033"/>
              <a:gd name="connsiteX0" fmla="*/ 0 w 446280"/>
              <a:gd name="connsiteY0" fmla="*/ 222214 h 541247"/>
              <a:gd name="connsiteX1" fmla="*/ 24185 w 446280"/>
              <a:gd name="connsiteY1" fmla="*/ 0 h 541247"/>
              <a:gd name="connsiteX2" fmla="*/ 446280 w 446280"/>
              <a:gd name="connsiteY2" fmla="*/ 222214 h 541247"/>
              <a:gd name="connsiteX3" fmla="*/ 446280 w 446280"/>
              <a:gd name="connsiteY3" fmla="*/ 541247 h 541247"/>
              <a:gd name="connsiteX4" fmla="*/ 0 w 446280"/>
              <a:gd name="connsiteY4" fmla="*/ 541247 h 541247"/>
              <a:gd name="connsiteX5" fmla="*/ 0 w 446280"/>
              <a:gd name="connsiteY5" fmla="*/ 222214 h 541247"/>
              <a:gd name="connsiteX0" fmla="*/ 0 w 446280"/>
              <a:gd name="connsiteY0" fmla="*/ 412750 h 731783"/>
              <a:gd name="connsiteX1" fmla="*/ 24185 w 446280"/>
              <a:gd name="connsiteY1" fmla="*/ 190536 h 731783"/>
              <a:gd name="connsiteX2" fmla="*/ 249430 w 446280"/>
              <a:gd name="connsiteY2" fmla="*/ 0 h 731783"/>
              <a:gd name="connsiteX3" fmla="*/ 446280 w 446280"/>
              <a:gd name="connsiteY3" fmla="*/ 731783 h 731783"/>
              <a:gd name="connsiteX4" fmla="*/ 0 w 446280"/>
              <a:gd name="connsiteY4" fmla="*/ 731783 h 731783"/>
              <a:gd name="connsiteX5" fmla="*/ 0 w 446280"/>
              <a:gd name="connsiteY5" fmla="*/ 412750 h 731783"/>
              <a:gd name="connsiteX0" fmla="*/ 0 w 249430"/>
              <a:gd name="connsiteY0" fmla="*/ 412750 h 731783"/>
              <a:gd name="connsiteX1" fmla="*/ 24185 w 249430"/>
              <a:gd name="connsiteY1" fmla="*/ 190536 h 731783"/>
              <a:gd name="connsiteX2" fmla="*/ 249430 w 249430"/>
              <a:gd name="connsiteY2" fmla="*/ 0 h 731783"/>
              <a:gd name="connsiteX3" fmla="*/ 243080 w 249430"/>
              <a:gd name="connsiteY3" fmla="*/ 661933 h 731783"/>
              <a:gd name="connsiteX4" fmla="*/ 0 w 249430"/>
              <a:gd name="connsiteY4" fmla="*/ 731783 h 731783"/>
              <a:gd name="connsiteX5" fmla="*/ 0 w 249430"/>
              <a:gd name="connsiteY5" fmla="*/ 412750 h 731783"/>
              <a:gd name="connsiteX0" fmla="*/ 0 w 256061"/>
              <a:gd name="connsiteY0" fmla="*/ 412750 h 731783"/>
              <a:gd name="connsiteX1" fmla="*/ 24185 w 256061"/>
              <a:gd name="connsiteY1" fmla="*/ 190536 h 731783"/>
              <a:gd name="connsiteX2" fmla="*/ 249430 w 256061"/>
              <a:gd name="connsiteY2" fmla="*/ 0 h 731783"/>
              <a:gd name="connsiteX3" fmla="*/ 255780 w 256061"/>
              <a:gd name="connsiteY3" fmla="*/ 611133 h 731783"/>
              <a:gd name="connsiteX4" fmla="*/ 0 w 256061"/>
              <a:gd name="connsiteY4" fmla="*/ 731783 h 731783"/>
              <a:gd name="connsiteX5" fmla="*/ 0 w 256061"/>
              <a:gd name="connsiteY5" fmla="*/ 412750 h 731783"/>
              <a:gd name="connsiteX0" fmla="*/ 0 w 256061"/>
              <a:gd name="connsiteY0" fmla="*/ 412750 h 858783"/>
              <a:gd name="connsiteX1" fmla="*/ 24185 w 256061"/>
              <a:gd name="connsiteY1" fmla="*/ 190536 h 858783"/>
              <a:gd name="connsiteX2" fmla="*/ 249430 w 256061"/>
              <a:gd name="connsiteY2" fmla="*/ 0 h 858783"/>
              <a:gd name="connsiteX3" fmla="*/ 255780 w 256061"/>
              <a:gd name="connsiteY3" fmla="*/ 611133 h 858783"/>
              <a:gd name="connsiteX4" fmla="*/ 6350 w 256061"/>
              <a:gd name="connsiteY4" fmla="*/ 858783 h 858783"/>
              <a:gd name="connsiteX5" fmla="*/ 0 w 256061"/>
              <a:gd name="connsiteY5" fmla="*/ 412750 h 858783"/>
              <a:gd name="connsiteX0" fmla="*/ 0 w 256061"/>
              <a:gd name="connsiteY0" fmla="*/ 412750 h 858783"/>
              <a:gd name="connsiteX1" fmla="*/ 5135 w 256061"/>
              <a:gd name="connsiteY1" fmla="*/ 152436 h 858783"/>
              <a:gd name="connsiteX2" fmla="*/ 249430 w 256061"/>
              <a:gd name="connsiteY2" fmla="*/ 0 h 858783"/>
              <a:gd name="connsiteX3" fmla="*/ 255780 w 256061"/>
              <a:gd name="connsiteY3" fmla="*/ 611133 h 858783"/>
              <a:gd name="connsiteX4" fmla="*/ 6350 w 256061"/>
              <a:gd name="connsiteY4" fmla="*/ 858783 h 858783"/>
              <a:gd name="connsiteX5" fmla="*/ 0 w 256061"/>
              <a:gd name="connsiteY5" fmla="*/ 412750 h 858783"/>
              <a:gd name="connsiteX0" fmla="*/ 0 w 256061"/>
              <a:gd name="connsiteY0" fmla="*/ 438150 h 884183"/>
              <a:gd name="connsiteX1" fmla="*/ 5135 w 256061"/>
              <a:gd name="connsiteY1" fmla="*/ 177836 h 884183"/>
              <a:gd name="connsiteX2" fmla="*/ 249430 w 256061"/>
              <a:gd name="connsiteY2" fmla="*/ 0 h 884183"/>
              <a:gd name="connsiteX3" fmla="*/ 255780 w 256061"/>
              <a:gd name="connsiteY3" fmla="*/ 636533 h 884183"/>
              <a:gd name="connsiteX4" fmla="*/ 6350 w 256061"/>
              <a:gd name="connsiteY4" fmla="*/ 884183 h 884183"/>
              <a:gd name="connsiteX5" fmla="*/ 0 w 256061"/>
              <a:gd name="connsiteY5" fmla="*/ 438150 h 884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6061" h="884183">
                <a:moveTo>
                  <a:pt x="0" y="438150"/>
                </a:moveTo>
                <a:cubicBezTo>
                  <a:pt x="8062" y="438162"/>
                  <a:pt x="-2927" y="177824"/>
                  <a:pt x="5135" y="177836"/>
                </a:cubicBezTo>
                <a:lnTo>
                  <a:pt x="249430" y="0"/>
                </a:lnTo>
                <a:cubicBezTo>
                  <a:pt x="247313" y="220644"/>
                  <a:pt x="257897" y="415889"/>
                  <a:pt x="255780" y="636533"/>
                </a:cubicBezTo>
                <a:lnTo>
                  <a:pt x="6350" y="884183"/>
                </a:lnTo>
                <a:cubicBezTo>
                  <a:pt x="4233" y="735505"/>
                  <a:pt x="2117" y="586828"/>
                  <a:pt x="0" y="438150"/>
                </a:cubicBez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7" name="Straight Connector 6"/>
          <p:cNvCxnSpPr/>
          <p:nvPr/>
        </p:nvCxnSpPr>
        <p:spPr>
          <a:xfrm>
            <a:off x="1754260" y="3259025"/>
            <a:ext cx="1153192" cy="1094949"/>
          </a:xfrm>
          <a:prstGeom prst="line">
            <a:avLst/>
          </a:prstGeom>
          <a:ln w="19050">
            <a:solidFill>
              <a:schemeClr val="accent3">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1754261" y="2359185"/>
            <a:ext cx="255616" cy="184397"/>
          </a:xfrm>
          <a:prstGeom prst="line">
            <a:avLst/>
          </a:prstGeom>
          <a:ln w="19050">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2009877" y="2359185"/>
            <a:ext cx="0" cy="638843"/>
          </a:xfrm>
          <a:prstGeom prst="line">
            <a:avLst/>
          </a:prstGeom>
          <a:ln w="19050">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1754260" y="2998028"/>
            <a:ext cx="255617" cy="260998"/>
          </a:xfrm>
          <a:prstGeom prst="line">
            <a:avLst/>
          </a:prstGeom>
          <a:ln w="19050">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endCxn id="5" idx="4"/>
          </p:cNvCxnSpPr>
          <p:nvPr/>
        </p:nvCxnSpPr>
        <p:spPr>
          <a:xfrm flipH="1" flipV="1">
            <a:off x="1746981" y="2584145"/>
            <a:ext cx="7281" cy="674881"/>
          </a:xfrm>
          <a:prstGeom prst="line">
            <a:avLst/>
          </a:prstGeom>
          <a:ln w="19050">
            <a:solidFill>
              <a:schemeClr val="accent3">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003527" y="2998028"/>
            <a:ext cx="1495850" cy="611540"/>
          </a:xfrm>
          <a:prstGeom prst="line">
            <a:avLst/>
          </a:prstGeom>
          <a:ln w="19050">
            <a:solidFill>
              <a:schemeClr val="accent3">
                <a:lumMod val="60000"/>
                <a:lumOff val="40000"/>
                <a:alpha val="41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003527" y="2367400"/>
            <a:ext cx="1495850" cy="267913"/>
          </a:xfrm>
          <a:prstGeom prst="line">
            <a:avLst/>
          </a:prstGeom>
          <a:ln w="19050">
            <a:solidFill>
              <a:schemeClr val="accent3">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746009" y="2552314"/>
            <a:ext cx="1097377" cy="573684"/>
          </a:xfrm>
          <a:prstGeom prst="line">
            <a:avLst/>
          </a:prstGeom>
          <a:ln w="19050">
            <a:solidFill>
              <a:schemeClr val="accent3">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5" name="Right Triangle 14"/>
          <p:cNvSpPr/>
          <p:nvPr/>
        </p:nvSpPr>
        <p:spPr>
          <a:xfrm rot="5933493">
            <a:off x="992306" y="2329317"/>
            <a:ext cx="471761" cy="423713"/>
          </a:xfrm>
          <a:prstGeom prst="rtTriangle">
            <a:avLst/>
          </a:pr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19" name="Group 18"/>
          <p:cNvGrpSpPr/>
          <p:nvPr/>
        </p:nvGrpSpPr>
        <p:grpSpPr>
          <a:xfrm rot="12528717">
            <a:off x="2636300" y="3421167"/>
            <a:ext cx="779488" cy="607770"/>
            <a:chOff x="764499" y="4353974"/>
            <a:chExt cx="779488" cy="607770"/>
          </a:xfrm>
        </p:grpSpPr>
        <p:sp>
          <p:nvSpPr>
            <p:cNvPr id="2" name="Oval 1"/>
            <p:cNvSpPr/>
            <p:nvPr/>
          </p:nvSpPr>
          <p:spPr>
            <a:xfrm>
              <a:off x="764499" y="4353974"/>
              <a:ext cx="779488" cy="607770"/>
            </a:xfrm>
            <a:prstGeom prst="ellipse">
              <a:avLst/>
            </a:prstGeom>
            <a:gradFill>
              <a:gsLst>
                <a:gs pos="0">
                  <a:srgbClr val="00002C"/>
                </a:gs>
                <a:gs pos="100000">
                  <a:schemeClr val="bg1">
                    <a:lumMod val="50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 name="Rounded Rectangle 2"/>
            <p:cNvSpPr/>
            <p:nvPr/>
          </p:nvSpPr>
          <p:spPr>
            <a:xfrm>
              <a:off x="897208" y="4522947"/>
              <a:ext cx="367820" cy="269823"/>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8" name="Isosceles Triangle 17"/>
            <p:cNvSpPr/>
            <p:nvPr/>
          </p:nvSpPr>
          <p:spPr>
            <a:xfrm rot="16200000">
              <a:off x="1141443" y="4513717"/>
              <a:ext cx="247170" cy="288282"/>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21" name="Footer Placeholder 4"/>
          <p:cNvSpPr>
            <a:spLocks noGrp="1"/>
          </p:cNvSpPr>
          <p:nvPr>
            <p:ph type="ftr" sz="quarter" idx="11"/>
          </p:nvPr>
        </p:nvSpPr>
        <p:spPr>
          <a:xfrm>
            <a:off x="1524000" y="4923010"/>
            <a:ext cx="6035040" cy="274637"/>
          </a:xfrm>
        </p:spPr>
        <p:txBody>
          <a:bodyPr/>
          <a:lstStyle>
            <a:lvl1pPr>
              <a:defRPr/>
            </a:lvl1pPr>
          </a:lstStyle>
          <a:p>
            <a:pPr>
              <a:defRPr/>
            </a:pPr>
            <a:endParaRPr lang="fr-FR" sz="1000" dirty="0" smtClean="0"/>
          </a:p>
          <a:p>
            <a:pPr>
              <a:defRPr/>
            </a:pPr>
            <a:r>
              <a:rPr lang="fr-FR" sz="1000" dirty="0" smtClean="0"/>
              <a:t>SIGGRAPH 2015: </a:t>
            </a:r>
            <a:r>
              <a:rPr lang="fr-FR" sz="1000" dirty="0" err="1" smtClean="0"/>
              <a:t>Advances</a:t>
            </a:r>
            <a:r>
              <a:rPr lang="fr-FR" sz="1000" dirty="0" smtClean="0"/>
              <a:t> in Real-Time </a:t>
            </a:r>
            <a:r>
              <a:rPr lang="fr-FR" sz="1000" dirty="0" err="1" smtClean="0"/>
              <a:t>Rendering</a:t>
            </a:r>
            <a:r>
              <a:rPr lang="fr-FR" sz="1000" dirty="0" smtClean="0"/>
              <a:t> course</a:t>
            </a:r>
            <a:endParaRPr lang="en-US" altLang="fi-FI" sz="1000" dirty="0" smtClean="0">
              <a:ea typeface="ＭＳ Ｐゴシック" pitchFamily="8" charset="-128"/>
            </a:endParaRPr>
          </a:p>
          <a:p>
            <a:pPr>
              <a:defRPr/>
            </a:pPr>
            <a:endParaRPr lang="en-US" sz="1000" dirty="0"/>
          </a:p>
        </p:txBody>
      </p:sp>
    </p:spTree>
    <p:extLst>
      <p:ext uri="{BB962C8B-B14F-4D97-AF65-F5344CB8AC3E}">
        <p14:creationId xmlns:p14="http://schemas.microsoft.com/office/powerpoint/2010/main" val="12770505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hord 26"/>
          <p:cNvSpPr/>
          <p:nvPr/>
        </p:nvSpPr>
        <p:spPr>
          <a:xfrm rot="9676027">
            <a:off x="2107715" y="2140354"/>
            <a:ext cx="1422400" cy="1492047"/>
          </a:xfrm>
          <a:prstGeom prst="chord">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8" name="Chord 27"/>
          <p:cNvSpPr/>
          <p:nvPr/>
        </p:nvSpPr>
        <p:spPr>
          <a:xfrm rot="17093722">
            <a:off x="1787383" y="3573696"/>
            <a:ext cx="1422400" cy="1492047"/>
          </a:xfrm>
          <a:prstGeom prst="chord">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0" name="Content Placeholder 2"/>
          <p:cNvSpPr txBox="1">
            <a:spLocks/>
          </p:cNvSpPr>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bg1"/>
                </a:solidFill>
                <a:latin typeface="+mn-lt"/>
                <a:ea typeface="ＭＳ Ｐゴシック" pitchFamily="-108" charset="-128"/>
                <a:cs typeface="ＭＳ Ｐゴシック" pitchFamily="-108" charset="-128"/>
              </a:defRPr>
            </a:lvl1pPr>
            <a:lvl2pPr marL="742950" indent="-285750" algn="l" defTabSz="457200" rtl="0" eaLnBrk="0" fontAlgn="base" hangingPunct="0">
              <a:spcBef>
                <a:spcPct val="20000"/>
              </a:spcBef>
              <a:spcAft>
                <a:spcPct val="0"/>
              </a:spcAft>
              <a:buFont typeface="Arial" charset="0"/>
              <a:buChar char="–"/>
              <a:defRPr sz="2800" kern="1200">
                <a:solidFill>
                  <a:schemeClr val="bg1"/>
                </a:solidFill>
                <a:latin typeface="+mn-lt"/>
                <a:ea typeface="ＭＳ Ｐゴシック" pitchFamily="-108"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bg1"/>
                </a:solidFill>
                <a:latin typeface="+mn-lt"/>
                <a:ea typeface="ＭＳ Ｐゴシック" pitchFamily="-108"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bg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bg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altLang="fi-FI" dirty="0">
                <a:ea typeface="ＭＳ Ｐゴシック" pitchFamily="8" charset="-128"/>
              </a:rPr>
              <a:t> </a:t>
            </a:r>
            <a:endParaRPr lang="en-US" altLang="fi-FI" dirty="0" smtClean="0">
              <a:ea typeface="ＭＳ Ｐゴシック" pitchFamily="8" charset="-128"/>
            </a:endParaRPr>
          </a:p>
        </p:txBody>
      </p:sp>
      <p:sp>
        <p:nvSpPr>
          <p:cNvPr id="5" name="Rectangle 4"/>
          <p:cNvSpPr/>
          <p:nvPr/>
        </p:nvSpPr>
        <p:spPr>
          <a:xfrm>
            <a:off x="1191856" y="2551001"/>
            <a:ext cx="2221127" cy="1921987"/>
          </a:xfrm>
          <a:prstGeom prst="rect">
            <a:avLst/>
          </a:prstGeom>
          <a:solidFill>
            <a:schemeClr val="accent1">
              <a:alpha val="1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6" name="Chord 25"/>
          <p:cNvSpPr/>
          <p:nvPr/>
        </p:nvSpPr>
        <p:spPr>
          <a:xfrm rot="3561732">
            <a:off x="692433" y="2078716"/>
            <a:ext cx="1422400" cy="1492047"/>
          </a:xfrm>
          <a:prstGeom prst="chord">
            <a:avLst/>
          </a:prstGeom>
          <a:solidFill>
            <a:srgbClr val="FF000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098" name="Title 1"/>
          <p:cNvSpPr>
            <a:spLocks noGrp="1"/>
          </p:cNvSpPr>
          <p:nvPr>
            <p:ph type="title"/>
          </p:nvPr>
        </p:nvSpPr>
        <p:spPr/>
        <p:txBody>
          <a:bodyPr/>
          <a:lstStyle/>
          <a:p>
            <a:r>
              <a:rPr lang="en-CA" altLang="fi-FI" noProof="0" dirty="0" smtClean="0">
                <a:solidFill>
                  <a:schemeClr val="bg2"/>
                </a:solidFill>
                <a:ea typeface="ＭＳ Ｐゴシック" pitchFamily="8" charset="-128"/>
              </a:rPr>
              <a:t>Static Triangle </a:t>
            </a:r>
            <a:r>
              <a:rPr lang="en-CA" altLang="fi-FI" noProof="0" dirty="0" err="1" smtClean="0">
                <a:solidFill>
                  <a:schemeClr val="bg2"/>
                </a:solidFill>
                <a:ea typeface="ＭＳ Ｐゴシック" pitchFamily="8" charset="-128"/>
              </a:rPr>
              <a:t>Backface</a:t>
            </a:r>
            <a:r>
              <a:rPr lang="en-CA" altLang="fi-FI" noProof="0" dirty="0" smtClean="0">
                <a:solidFill>
                  <a:schemeClr val="bg2"/>
                </a:solidFill>
                <a:ea typeface="ＭＳ Ｐゴシック" pitchFamily="8" charset="-128"/>
              </a:rPr>
              <a:t> Culling</a:t>
            </a:r>
            <a:endParaRPr lang="en-CA" altLang="fi-FI" noProof="0" dirty="0" smtClean="0">
              <a:ea typeface="ＭＳ Ｐゴシック" pitchFamily="8" charset="-128"/>
            </a:endParaRPr>
          </a:p>
        </p:txBody>
      </p:sp>
      <p:sp>
        <p:nvSpPr>
          <p:cNvPr id="4099" name="Content Placeholder 2"/>
          <p:cNvSpPr>
            <a:spLocks noGrp="1"/>
          </p:cNvSpPr>
          <p:nvPr>
            <p:ph idx="1"/>
          </p:nvPr>
        </p:nvSpPr>
        <p:spPr/>
        <p:txBody>
          <a:bodyPr/>
          <a:lstStyle/>
          <a:p>
            <a:pPr marL="0" indent="0">
              <a:buNone/>
            </a:pPr>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a:ea typeface="ＭＳ Ｐゴシック" pitchFamily="8" charset="-128"/>
            </a:endParaRPr>
          </a:p>
        </p:txBody>
      </p:sp>
      <p:sp>
        <p:nvSpPr>
          <p:cNvPr id="7" name="Espace réservé du contenu 2"/>
          <p:cNvSpPr txBox="1">
            <a:spLocks/>
          </p:cNvSpPr>
          <p:nvPr/>
        </p:nvSpPr>
        <p:spPr>
          <a:xfrm>
            <a:off x="956938" y="1077478"/>
            <a:ext cx="7400794" cy="361100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b="1" i="1"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0D89A3"/>
              </a:buClr>
              <a:buNone/>
            </a:pPr>
            <a:endParaRPr lang="fr-FR" b="0" i="0" dirty="0"/>
          </a:p>
        </p:txBody>
      </p:sp>
      <p:sp>
        <p:nvSpPr>
          <p:cNvPr id="8" name="Oval 7"/>
          <p:cNvSpPr/>
          <p:nvPr/>
        </p:nvSpPr>
        <p:spPr>
          <a:xfrm>
            <a:off x="2253966" y="3462488"/>
            <a:ext cx="96905" cy="9901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9" name="Straight Connector 8"/>
          <p:cNvCxnSpPr>
            <a:stCxn id="8" idx="6"/>
          </p:cNvCxnSpPr>
          <p:nvPr/>
        </p:nvCxnSpPr>
        <p:spPr>
          <a:xfrm flipV="1">
            <a:off x="2350871" y="3462488"/>
            <a:ext cx="6892140" cy="49506"/>
          </a:xfrm>
          <a:prstGeom prst="line">
            <a:avLst/>
          </a:prstGeom>
          <a:ln w="19050">
            <a:solidFill>
              <a:schemeClr val="accent3">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8" idx="7"/>
          </p:cNvCxnSpPr>
          <p:nvPr/>
        </p:nvCxnSpPr>
        <p:spPr>
          <a:xfrm flipV="1">
            <a:off x="2336680" y="-40769"/>
            <a:ext cx="4052472" cy="3517757"/>
          </a:xfrm>
          <a:prstGeom prst="line">
            <a:avLst/>
          </a:prstGeom>
          <a:ln w="19050">
            <a:solidFill>
              <a:schemeClr val="accent3">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1403633" y="2690783"/>
            <a:ext cx="445552" cy="579507"/>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flipV="1">
            <a:off x="1403633" y="2824739"/>
            <a:ext cx="222776" cy="155796"/>
          </a:xfrm>
          <a:prstGeom prst="line">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2452961" y="2882981"/>
            <a:ext cx="307712" cy="361586"/>
          </a:xfrm>
          <a:prstGeom prst="line">
            <a:avLst/>
          </a:prstGeom>
          <a:ln w="444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2606816" y="2886378"/>
            <a:ext cx="212099" cy="177395"/>
          </a:xfrm>
          <a:prstGeom prst="line">
            <a:avLst/>
          </a:prstGeom>
          <a:ln w="4445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3477050" y="-34944"/>
            <a:ext cx="2970344" cy="2597594"/>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477050" y="2562650"/>
            <a:ext cx="0" cy="899838"/>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3477050" y="3418808"/>
            <a:ext cx="5707719" cy="4368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8" name="Freeform 17"/>
          <p:cNvSpPr/>
          <p:nvPr/>
        </p:nvSpPr>
        <p:spPr>
          <a:xfrm>
            <a:off x="3488698" y="-11648"/>
            <a:ext cx="5725192" cy="3477049"/>
          </a:xfrm>
          <a:custGeom>
            <a:avLst/>
            <a:gdLst>
              <a:gd name="connsiteX0" fmla="*/ 2929575 w 5725192"/>
              <a:gd name="connsiteY0" fmla="*/ 5824 h 3477049"/>
              <a:gd name="connsiteX1" fmla="*/ 0 w 5725192"/>
              <a:gd name="connsiteY1" fmla="*/ 2585946 h 3477049"/>
              <a:gd name="connsiteX2" fmla="*/ 0 w 5725192"/>
              <a:gd name="connsiteY2" fmla="*/ 3477049 h 3477049"/>
              <a:gd name="connsiteX3" fmla="*/ 5725192 w 5725192"/>
              <a:gd name="connsiteY3" fmla="*/ 3430456 h 3477049"/>
              <a:gd name="connsiteX4" fmla="*/ 5707720 w 5725192"/>
              <a:gd name="connsiteY4" fmla="*/ 0 h 3477049"/>
              <a:gd name="connsiteX5" fmla="*/ 2929575 w 5725192"/>
              <a:gd name="connsiteY5" fmla="*/ 5824 h 347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5192" h="3477049">
                <a:moveTo>
                  <a:pt x="2929575" y="5824"/>
                </a:moveTo>
                <a:lnTo>
                  <a:pt x="0" y="2585946"/>
                </a:lnTo>
                <a:lnTo>
                  <a:pt x="0" y="3477049"/>
                </a:lnTo>
                <a:lnTo>
                  <a:pt x="5725192" y="3430456"/>
                </a:lnTo>
                <a:lnTo>
                  <a:pt x="5707720" y="0"/>
                </a:lnTo>
                <a:lnTo>
                  <a:pt x="2929575" y="5824"/>
                </a:lnTo>
                <a:close/>
              </a:path>
            </a:pathLst>
          </a:custGeom>
          <a:solidFill>
            <a:srgbClr val="00B050">
              <a:alpha val="2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19" name="Straight Connector 18"/>
          <p:cNvCxnSpPr/>
          <p:nvPr/>
        </p:nvCxnSpPr>
        <p:spPr>
          <a:xfrm flipV="1">
            <a:off x="2073417" y="3992492"/>
            <a:ext cx="745498" cy="107747"/>
          </a:xfrm>
          <a:prstGeom prst="line">
            <a:avLst/>
          </a:prstGeom>
          <a:ln w="444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457814" y="4046365"/>
            <a:ext cx="40769" cy="251897"/>
          </a:xfrm>
          <a:prstGeom prst="line">
            <a:avLst/>
          </a:prstGeom>
          <a:ln w="4445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2823525" y="3121773"/>
            <a:ext cx="6361244" cy="870235"/>
          </a:xfrm>
          <a:prstGeom prst="line">
            <a:avLst/>
          </a:prstGeom>
          <a:ln w="34925">
            <a:solidFill>
              <a:srgbClr val="92D050"/>
            </a:solidFill>
            <a:prstDash val="sysDot"/>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6762466" y="3388229"/>
            <a:ext cx="96905" cy="9901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24" name="Straight Connector 23"/>
          <p:cNvCxnSpPr/>
          <p:nvPr/>
        </p:nvCxnSpPr>
        <p:spPr>
          <a:xfrm flipV="1">
            <a:off x="1849185" y="-40769"/>
            <a:ext cx="2094165" cy="2731554"/>
          </a:xfrm>
          <a:prstGeom prst="line">
            <a:avLst/>
          </a:prstGeom>
          <a:ln w="34925">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412983" y="2551001"/>
            <a:ext cx="0" cy="960994"/>
          </a:xfrm>
          <a:prstGeom prst="line">
            <a:avLst/>
          </a:prstGeom>
          <a:ln w="101600">
            <a:solidFill>
              <a:srgbClr val="FFFF00"/>
            </a:solidFill>
          </a:ln>
        </p:spPr>
        <p:style>
          <a:lnRef idx="1">
            <a:schemeClr val="accent1"/>
          </a:lnRef>
          <a:fillRef idx="0">
            <a:schemeClr val="accent1"/>
          </a:fillRef>
          <a:effectRef idx="0">
            <a:schemeClr val="accent1"/>
          </a:effectRef>
          <a:fontRef idx="minor">
            <a:schemeClr val="tx1"/>
          </a:fontRef>
        </p:style>
      </p:cxnSp>
      <p:grpSp>
        <p:nvGrpSpPr>
          <p:cNvPr id="29" name="Group 28"/>
          <p:cNvGrpSpPr/>
          <p:nvPr/>
        </p:nvGrpSpPr>
        <p:grpSpPr>
          <a:xfrm rot="9383871">
            <a:off x="7988915" y="1118708"/>
            <a:ext cx="779488" cy="607770"/>
            <a:chOff x="764499" y="4353974"/>
            <a:chExt cx="779488" cy="607770"/>
          </a:xfrm>
        </p:grpSpPr>
        <p:sp>
          <p:nvSpPr>
            <p:cNvPr id="30" name="Oval 29"/>
            <p:cNvSpPr/>
            <p:nvPr/>
          </p:nvSpPr>
          <p:spPr>
            <a:xfrm>
              <a:off x="764499" y="4353974"/>
              <a:ext cx="779488" cy="607770"/>
            </a:xfrm>
            <a:prstGeom prst="ellipse">
              <a:avLst/>
            </a:prstGeom>
            <a:gradFill>
              <a:gsLst>
                <a:gs pos="0">
                  <a:srgbClr val="00002C"/>
                </a:gs>
                <a:gs pos="100000">
                  <a:schemeClr val="bg1">
                    <a:lumMod val="50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1" name="Rounded Rectangle 30"/>
            <p:cNvSpPr/>
            <p:nvPr/>
          </p:nvSpPr>
          <p:spPr>
            <a:xfrm>
              <a:off x="897208" y="4522947"/>
              <a:ext cx="367820" cy="269823"/>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2" name="Isosceles Triangle 31"/>
            <p:cNvSpPr/>
            <p:nvPr/>
          </p:nvSpPr>
          <p:spPr>
            <a:xfrm rot="16200000">
              <a:off x="1141443" y="4513717"/>
              <a:ext cx="247170" cy="288282"/>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33" name="Footer Placeholder 4"/>
          <p:cNvSpPr>
            <a:spLocks noGrp="1"/>
          </p:cNvSpPr>
          <p:nvPr>
            <p:ph type="ftr" sz="quarter" idx="11"/>
          </p:nvPr>
        </p:nvSpPr>
        <p:spPr>
          <a:xfrm>
            <a:off x="1524000" y="4923010"/>
            <a:ext cx="6035040" cy="274637"/>
          </a:xfrm>
        </p:spPr>
        <p:txBody>
          <a:bodyPr/>
          <a:lstStyle>
            <a:lvl1pPr>
              <a:defRPr/>
            </a:lvl1pPr>
          </a:lstStyle>
          <a:p>
            <a:pPr>
              <a:defRPr/>
            </a:pPr>
            <a:endParaRPr lang="fr-FR" sz="1000" dirty="0" smtClean="0"/>
          </a:p>
          <a:p>
            <a:pPr>
              <a:defRPr/>
            </a:pPr>
            <a:r>
              <a:rPr lang="fr-FR" sz="1000" dirty="0" smtClean="0"/>
              <a:t>SIGGRAPH 2015: </a:t>
            </a:r>
            <a:r>
              <a:rPr lang="fr-FR" sz="1000" dirty="0" err="1" smtClean="0"/>
              <a:t>Advances</a:t>
            </a:r>
            <a:r>
              <a:rPr lang="fr-FR" sz="1000" dirty="0" smtClean="0"/>
              <a:t> in Real-Time </a:t>
            </a:r>
            <a:r>
              <a:rPr lang="fr-FR" sz="1000" dirty="0" err="1" smtClean="0"/>
              <a:t>Rendering</a:t>
            </a:r>
            <a:r>
              <a:rPr lang="fr-FR" sz="1000" dirty="0" smtClean="0"/>
              <a:t> course</a:t>
            </a:r>
            <a:endParaRPr lang="en-US" altLang="fi-FI" sz="1000" dirty="0" smtClean="0">
              <a:ea typeface="ＭＳ Ｐゴシック" pitchFamily="8" charset="-128"/>
            </a:endParaRPr>
          </a:p>
          <a:p>
            <a:pPr>
              <a:defRPr/>
            </a:pPr>
            <a:endParaRPr lang="en-US" sz="1000" dirty="0"/>
          </a:p>
        </p:txBody>
      </p:sp>
    </p:spTree>
    <p:extLst>
      <p:ext uri="{BB962C8B-B14F-4D97-AF65-F5344CB8AC3E}">
        <p14:creationId xmlns:p14="http://schemas.microsoft.com/office/powerpoint/2010/main" val="5635676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CA" altLang="fi-FI" noProof="0" dirty="0" smtClean="0">
                <a:solidFill>
                  <a:schemeClr val="bg2"/>
                </a:solidFill>
                <a:ea typeface="ＭＳ Ｐゴシック" pitchFamily="8" charset="-128"/>
              </a:rPr>
              <a:t>Static Triangle </a:t>
            </a:r>
            <a:r>
              <a:rPr lang="en-CA" altLang="fi-FI" noProof="0" dirty="0" err="1" smtClean="0">
                <a:solidFill>
                  <a:schemeClr val="bg2"/>
                </a:solidFill>
                <a:ea typeface="ＭＳ Ｐゴシック" pitchFamily="8" charset="-128"/>
              </a:rPr>
              <a:t>Backface</a:t>
            </a:r>
            <a:r>
              <a:rPr lang="en-CA" altLang="fi-FI" noProof="0" dirty="0" smtClean="0">
                <a:solidFill>
                  <a:schemeClr val="bg2"/>
                </a:solidFill>
                <a:ea typeface="ＭＳ Ｐゴシック" pitchFamily="8" charset="-128"/>
              </a:rPr>
              <a:t> Culling</a:t>
            </a:r>
            <a:endParaRPr lang="en-CA" altLang="fi-FI" noProof="0" dirty="0" smtClean="0">
              <a:ea typeface="ＭＳ Ｐゴシック" pitchFamily="8" charset="-128"/>
            </a:endParaRPr>
          </a:p>
        </p:txBody>
      </p:sp>
      <p:sp>
        <p:nvSpPr>
          <p:cNvPr id="4099" name="Content Placeholder 2"/>
          <p:cNvSpPr>
            <a:spLocks noGrp="1"/>
          </p:cNvSpPr>
          <p:nvPr>
            <p:ph idx="1"/>
          </p:nvPr>
        </p:nvSpPr>
        <p:spPr/>
        <p:txBody>
          <a:bodyPr/>
          <a:lstStyle/>
          <a:p>
            <a:pPr marL="0" indent="0">
              <a:buNone/>
            </a:pPr>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a:ea typeface="ＭＳ Ｐゴシック" pitchFamily="8" charset="-128"/>
            </a:endParaRPr>
          </a:p>
        </p:txBody>
      </p:sp>
      <p:sp>
        <p:nvSpPr>
          <p:cNvPr id="20" name="Content Placeholder 2"/>
          <p:cNvSpPr txBox="1">
            <a:spLocks/>
          </p:cNvSpPr>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bg1"/>
                </a:solidFill>
                <a:latin typeface="+mn-lt"/>
                <a:ea typeface="ＭＳ Ｐゴシック" pitchFamily="-108" charset="-128"/>
                <a:cs typeface="ＭＳ Ｐゴシック" pitchFamily="-108" charset="-128"/>
              </a:defRPr>
            </a:lvl1pPr>
            <a:lvl2pPr marL="742950" indent="-285750" algn="l" defTabSz="457200" rtl="0" eaLnBrk="0" fontAlgn="base" hangingPunct="0">
              <a:spcBef>
                <a:spcPct val="20000"/>
              </a:spcBef>
              <a:spcAft>
                <a:spcPct val="0"/>
              </a:spcAft>
              <a:buFont typeface="Arial" charset="0"/>
              <a:buChar char="–"/>
              <a:defRPr sz="2800" kern="1200">
                <a:solidFill>
                  <a:schemeClr val="bg1"/>
                </a:solidFill>
                <a:latin typeface="+mn-lt"/>
                <a:ea typeface="ＭＳ Ｐゴシック" pitchFamily="-108"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bg1"/>
                </a:solidFill>
                <a:latin typeface="+mn-lt"/>
                <a:ea typeface="ＭＳ Ｐゴシック" pitchFamily="-108"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bg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bg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fi-FI" dirty="0" smtClean="0">
                <a:ea typeface="ＭＳ Ｐゴシック" pitchFamily="8" charset="-128"/>
              </a:rPr>
              <a:t>Only one pixel per </a:t>
            </a:r>
            <a:r>
              <a:rPr lang="en-US" altLang="fi-FI" dirty="0" err="1" smtClean="0">
                <a:ea typeface="ＭＳ Ｐゴシック" pitchFamily="8" charset="-128"/>
              </a:rPr>
              <a:t>cubemap</a:t>
            </a:r>
            <a:r>
              <a:rPr lang="en-US" altLang="fi-FI" dirty="0" smtClean="0">
                <a:ea typeface="ＭＳ Ｐゴシック" pitchFamily="8" charset="-128"/>
              </a:rPr>
              <a:t> face (6 bits per triangle)</a:t>
            </a:r>
          </a:p>
          <a:p>
            <a:r>
              <a:rPr lang="en-US" altLang="fi-FI" dirty="0" smtClean="0">
                <a:ea typeface="ＭＳ Ｐゴシック" pitchFamily="8" charset="-128"/>
              </a:rPr>
              <a:t>Pixel frustum is cut at distance to increase culling efficiency (possible false positives at oblique angles)</a:t>
            </a:r>
          </a:p>
          <a:p>
            <a:r>
              <a:rPr lang="en-US" altLang="fi-FI" dirty="0">
                <a:ea typeface="ＭＳ Ｐゴシック" pitchFamily="8" charset="-128"/>
              </a:rPr>
              <a:t>1</a:t>
            </a:r>
            <a:r>
              <a:rPr lang="en-US" altLang="fi-FI" dirty="0" smtClean="0">
                <a:ea typeface="ＭＳ Ｐゴシック" pitchFamily="8" charset="-128"/>
              </a:rPr>
              <a:t>0-30% triangles culled</a:t>
            </a:r>
          </a:p>
        </p:txBody>
      </p:sp>
      <p:sp>
        <p:nvSpPr>
          <p:cNvPr id="5" name="Footer Placeholder 4"/>
          <p:cNvSpPr>
            <a:spLocks noGrp="1"/>
          </p:cNvSpPr>
          <p:nvPr>
            <p:ph type="ftr" sz="quarter" idx="11"/>
          </p:nvPr>
        </p:nvSpPr>
        <p:spPr>
          <a:xfrm>
            <a:off x="1524000" y="4923010"/>
            <a:ext cx="6035040" cy="274637"/>
          </a:xfrm>
        </p:spPr>
        <p:txBody>
          <a:bodyPr/>
          <a:lstStyle>
            <a:lvl1pPr>
              <a:defRPr/>
            </a:lvl1pPr>
          </a:lstStyle>
          <a:p>
            <a:pPr>
              <a:defRPr/>
            </a:pPr>
            <a:endParaRPr lang="fr-FR" sz="1000" dirty="0" smtClean="0"/>
          </a:p>
          <a:p>
            <a:pPr>
              <a:defRPr/>
            </a:pPr>
            <a:r>
              <a:rPr lang="fr-FR" sz="1000" dirty="0" smtClean="0"/>
              <a:t>SIGGRAPH 2015: </a:t>
            </a:r>
            <a:r>
              <a:rPr lang="fr-FR" sz="1000" dirty="0" err="1" smtClean="0"/>
              <a:t>Advances</a:t>
            </a:r>
            <a:r>
              <a:rPr lang="fr-FR" sz="1000" dirty="0" smtClean="0"/>
              <a:t> in Real-Time </a:t>
            </a:r>
            <a:r>
              <a:rPr lang="fr-FR" sz="1000" dirty="0" err="1" smtClean="0"/>
              <a:t>Rendering</a:t>
            </a:r>
            <a:r>
              <a:rPr lang="fr-FR" sz="1000" dirty="0" smtClean="0"/>
              <a:t> course</a:t>
            </a:r>
            <a:endParaRPr lang="en-US" altLang="fi-FI" sz="1000" dirty="0" smtClean="0">
              <a:ea typeface="ＭＳ Ｐゴシック" pitchFamily="8" charset="-128"/>
            </a:endParaRPr>
          </a:p>
          <a:p>
            <a:pPr>
              <a:defRPr/>
            </a:pPr>
            <a:endParaRPr lang="en-US" sz="1000" dirty="0"/>
          </a:p>
        </p:txBody>
      </p:sp>
    </p:spTree>
    <p:extLst>
      <p:ext uri="{BB962C8B-B14F-4D97-AF65-F5344CB8AC3E}">
        <p14:creationId xmlns:p14="http://schemas.microsoft.com/office/powerpoint/2010/main" val="28087973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p:cNvSpPr>
          <p:nvPr/>
        </p:nvSpPr>
        <p:spPr>
          <a:xfrm>
            <a:off x="-9145" y="-9144"/>
            <a:ext cx="9235440" cy="5212080"/>
          </a:xfrm>
          <a:prstGeom prst="rect">
            <a:avLst/>
          </a:prstGeom>
          <a:blipFill>
            <a:blip r:embed="rId3"/>
            <a:stretch>
              <a:fillRect/>
            </a:stretch>
          </a:blip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098" name="Title 1"/>
          <p:cNvSpPr>
            <a:spLocks noGrp="1"/>
          </p:cNvSpPr>
          <p:nvPr>
            <p:ph type="title"/>
          </p:nvPr>
        </p:nvSpPr>
        <p:spPr/>
        <p:txBody>
          <a:bodyPr/>
          <a:lstStyle/>
          <a:p>
            <a:r>
              <a:rPr lang="en-CA" altLang="fi-FI" noProof="0" dirty="0" smtClean="0">
                <a:solidFill>
                  <a:schemeClr val="bg2"/>
                </a:solidFill>
                <a:ea typeface="ＭＳ Ｐゴシック" pitchFamily="8" charset="-128"/>
              </a:rPr>
              <a:t>Occlusion Depth Generation</a:t>
            </a:r>
            <a:endParaRPr lang="en-CA" altLang="fi-FI" noProof="0" dirty="0">
              <a:solidFill>
                <a:schemeClr val="bg2"/>
              </a:solidFill>
              <a:ea typeface="ＭＳ Ｐゴシック" pitchFamily="8" charset="-128"/>
            </a:endParaRPr>
          </a:p>
        </p:txBody>
      </p:sp>
      <p:sp>
        <p:nvSpPr>
          <p:cNvPr id="4099" name="Content Placeholder 2"/>
          <p:cNvSpPr>
            <a:spLocks noGrp="1"/>
          </p:cNvSpPr>
          <p:nvPr>
            <p:ph idx="1"/>
          </p:nvPr>
        </p:nvSpPr>
        <p:spPr/>
        <p:txBody>
          <a:bodyPr/>
          <a:lstStyle/>
          <a:p>
            <a:pPr marL="0" indent="0">
              <a:buNone/>
            </a:pPr>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a:ea typeface="ＭＳ Ｐゴシック" pitchFamily="8" charset="-128"/>
            </a:endParaRPr>
          </a:p>
        </p:txBody>
      </p:sp>
      <p:sp>
        <p:nvSpPr>
          <p:cNvPr id="5" name="Footer Placeholder 4"/>
          <p:cNvSpPr>
            <a:spLocks noGrp="1"/>
          </p:cNvSpPr>
          <p:nvPr>
            <p:ph type="ftr" sz="quarter" idx="11"/>
          </p:nvPr>
        </p:nvSpPr>
        <p:spPr>
          <a:xfrm>
            <a:off x="1524000" y="4923010"/>
            <a:ext cx="6035040" cy="274637"/>
          </a:xfrm>
        </p:spPr>
        <p:txBody>
          <a:bodyPr/>
          <a:lstStyle>
            <a:lvl1pPr>
              <a:defRPr/>
            </a:lvl1pPr>
          </a:lstStyle>
          <a:p>
            <a:pPr>
              <a:defRPr/>
            </a:pPr>
            <a:endParaRPr lang="fr-FR" sz="1000" dirty="0" smtClean="0"/>
          </a:p>
          <a:p>
            <a:pPr>
              <a:defRPr/>
            </a:pPr>
            <a:r>
              <a:rPr lang="fr-FR" sz="1000" dirty="0" smtClean="0"/>
              <a:t>SIGGRAPH 2015: </a:t>
            </a:r>
            <a:r>
              <a:rPr lang="fr-FR" sz="1000" dirty="0" err="1" smtClean="0"/>
              <a:t>Advances</a:t>
            </a:r>
            <a:r>
              <a:rPr lang="fr-FR" sz="1000" dirty="0" smtClean="0"/>
              <a:t> in Real-Time </a:t>
            </a:r>
            <a:r>
              <a:rPr lang="fr-FR" sz="1000" dirty="0" err="1" smtClean="0"/>
              <a:t>Rendering</a:t>
            </a:r>
            <a:r>
              <a:rPr lang="fr-FR" sz="1000" dirty="0" smtClean="0"/>
              <a:t> course</a:t>
            </a:r>
            <a:endParaRPr lang="en-US" altLang="fi-FI" sz="1000" dirty="0" smtClean="0">
              <a:ea typeface="ＭＳ Ｐゴシック" pitchFamily="8" charset="-128"/>
            </a:endParaRPr>
          </a:p>
          <a:p>
            <a:pPr>
              <a:defRPr/>
            </a:pPr>
            <a:endParaRPr lang="en-US" sz="1000" dirty="0"/>
          </a:p>
        </p:txBody>
      </p:sp>
    </p:spTree>
    <p:extLst>
      <p:ext uri="{BB962C8B-B14F-4D97-AF65-F5344CB8AC3E}">
        <p14:creationId xmlns:p14="http://schemas.microsoft.com/office/powerpoint/2010/main" val="27271301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9145" y="-9145"/>
            <a:ext cx="9235440" cy="5212080"/>
          </a:xfrm>
          <a:prstGeom prst="rect">
            <a:avLst/>
          </a:prstGeom>
          <a:blipFill>
            <a:blip r:embed="rId3"/>
            <a:stretch>
              <a:fillRect/>
            </a:stretch>
          </a:blip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098" name="Title 1"/>
          <p:cNvSpPr>
            <a:spLocks noGrp="1"/>
          </p:cNvSpPr>
          <p:nvPr>
            <p:ph type="title"/>
          </p:nvPr>
        </p:nvSpPr>
        <p:spPr/>
        <p:txBody>
          <a:bodyPr/>
          <a:lstStyle/>
          <a:p>
            <a:r>
              <a:rPr lang="en-CA" altLang="fi-FI" noProof="0" dirty="0" smtClean="0">
                <a:solidFill>
                  <a:schemeClr val="bg2"/>
                </a:solidFill>
                <a:ea typeface="ＭＳ Ｐゴシック" pitchFamily="8" charset="-128"/>
              </a:rPr>
              <a:t>Occlusion Depth Generation</a:t>
            </a:r>
            <a:endParaRPr lang="en-CA" altLang="fi-FI" noProof="0" dirty="0">
              <a:solidFill>
                <a:schemeClr val="bg2"/>
              </a:solidFill>
              <a:ea typeface="ＭＳ Ｐゴシック" pitchFamily="8" charset="-128"/>
            </a:endParaRPr>
          </a:p>
        </p:txBody>
      </p:sp>
      <p:sp>
        <p:nvSpPr>
          <p:cNvPr id="4099" name="Content Placeholder 2"/>
          <p:cNvSpPr>
            <a:spLocks noGrp="1"/>
          </p:cNvSpPr>
          <p:nvPr>
            <p:ph idx="1"/>
          </p:nvPr>
        </p:nvSpPr>
        <p:spPr/>
        <p:txBody>
          <a:bodyPr/>
          <a:lstStyle/>
          <a:p>
            <a:pPr marL="0" indent="0">
              <a:buNone/>
            </a:pPr>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a:ea typeface="ＭＳ Ｐゴシック" pitchFamily="8" charset="-128"/>
            </a:endParaRPr>
          </a:p>
        </p:txBody>
      </p:sp>
      <p:sp>
        <p:nvSpPr>
          <p:cNvPr id="20" name="Content Placeholder 2"/>
          <p:cNvSpPr txBox="1">
            <a:spLocks/>
          </p:cNvSpPr>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bg1"/>
                </a:solidFill>
                <a:latin typeface="+mn-lt"/>
                <a:ea typeface="ＭＳ Ｐゴシック" pitchFamily="-108" charset="-128"/>
                <a:cs typeface="ＭＳ Ｐゴシック" pitchFamily="-108" charset="-128"/>
              </a:defRPr>
            </a:lvl1pPr>
            <a:lvl2pPr marL="742950" indent="-285750" algn="l" defTabSz="457200" rtl="0" eaLnBrk="0" fontAlgn="base" hangingPunct="0">
              <a:spcBef>
                <a:spcPct val="20000"/>
              </a:spcBef>
              <a:spcAft>
                <a:spcPct val="0"/>
              </a:spcAft>
              <a:buFont typeface="Arial" charset="0"/>
              <a:buChar char="–"/>
              <a:defRPr sz="2800" kern="1200">
                <a:solidFill>
                  <a:schemeClr val="bg1"/>
                </a:solidFill>
                <a:latin typeface="+mn-lt"/>
                <a:ea typeface="ＭＳ Ｐゴシック" pitchFamily="-108"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bg1"/>
                </a:solidFill>
                <a:latin typeface="+mn-lt"/>
                <a:ea typeface="ＭＳ Ｐゴシック" pitchFamily="-108"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bg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bg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altLang="fi-FI" dirty="0" smtClean="0">
              <a:ea typeface="ＭＳ Ｐゴシック" pitchFamily="8" charset="-128"/>
            </a:endParaRPr>
          </a:p>
        </p:txBody>
      </p:sp>
      <p:sp>
        <p:nvSpPr>
          <p:cNvPr id="6" name="Rectangle 5"/>
          <p:cNvSpPr/>
          <p:nvPr/>
        </p:nvSpPr>
        <p:spPr>
          <a:xfrm>
            <a:off x="6032499" y="3910588"/>
            <a:ext cx="876302" cy="8106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err="1" smtClean="0"/>
              <a:t>Hierarchy</a:t>
            </a:r>
            <a:endParaRPr lang="fr-CA" dirty="0"/>
          </a:p>
        </p:txBody>
      </p:sp>
      <p:sp>
        <p:nvSpPr>
          <p:cNvPr id="7" name="Rectangle 6"/>
          <p:cNvSpPr/>
          <p:nvPr/>
        </p:nvSpPr>
        <p:spPr>
          <a:xfrm>
            <a:off x="6521449" y="4373598"/>
            <a:ext cx="438151" cy="4053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8" name="Rectangle 7"/>
          <p:cNvSpPr/>
          <p:nvPr/>
        </p:nvSpPr>
        <p:spPr>
          <a:xfrm>
            <a:off x="6791325" y="4594766"/>
            <a:ext cx="234952" cy="2529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9" name="Rectangle 8"/>
          <p:cNvSpPr/>
          <p:nvPr/>
        </p:nvSpPr>
        <p:spPr>
          <a:xfrm>
            <a:off x="6967539" y="4757232"/>
            <a:ext cx="117476" cy="1264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10"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6247" y="2324109"/>
            <a:ext cx="2279506" cy="1426727"/>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1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16247" y="3847766"/>
            <a:ext cx="1649194" cy="1032219"/>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12"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03238" y="4225295"/>
            <a:ext cx="1106291" cy="705490"/>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13"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26102" y="4578040"/>
            <a:ext cx="772738" cy="441184"/>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14"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19422" y="4767526"/>
            <a:ext cx="553329" cy="251698"/>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15"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27954" y="4876359"/>
            <a:ext cx="296007" cy="185746"/>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16"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16247" y="882876"/>
            <a:ext cx="2283192" cy="1360979"/>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
        <p:nvSpPr>
          <p:cNvPr id="18" name="Content Placeholder 2"/>
          <p:cNvSpPr txBox="1">
            <a:spLocks/>
          </p:cNvSpPr>
          <p:nvPr/>
        </p:nvSpPr>
        <p:spPr bwMode="auto">
          <a:xfrm>
            <a:off x="609600" y="1352550"/>
            <a:ext cx="5454649"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bg1"/>
                </a:solidFill>
                <a:latin typeface="+mn-lt"/>
                <a:ea typeface="ＭＳ Ｐゴシック" pitchFamily="-108" charset="-128"/>
                <a:cs typeface="ＭＳ Ｐゴシック" pitchFamily="-108" charset="-128"/>
              </a:defRPr>
            </a:lvl1pPr>
            <a:lvl2pPr marL="742950" indent="-285750" algn="l" defTabSz="457200" rtl="0" eaLnBrk="0" fontAlgn="base" hangingPunct="0">
              <a:spcBef>
                <a:spcPct val="20000"/>
              </a:spcBef>
              <a:spcAft>
                <a:spcPct val="0"/>
              </a:spcAft>
              <a:buFont typeface="Arial" charset="0"/>
              <a:buChar char="–"/>
              <a:defRPr sz="2800" kern="1200">
                <a:solidFill>
                  <a:schemeClr val="bg1"/>
                </a:solidFill>
                <a:latin typeface="+mn-lt"/>
                <a:ea typeface="ＭＳ Ｐゴシック" pitchFamily="-108"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bg1"/>
                </a:solidFill>
                <a:latin typeface="+mn-lt"/>
                <a:ea typeface="ＭＳ Ｐゴシック" pitchFamily="-108"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bg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bg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fi-FI" sz="2400" dirty="0" smtClean="0">
                <a:ea typeface="ＭＳ Ｐゴシック" pitchFamily="8" charset="-128"/>
              </a:rPr>
              <a:t>Depth pre-pass with best </a:t>
            </a:r>
            <a:r>
              <a:rPr lang="en-US" altLang="fi-FI" sz="2400" dirty="0" err="1" smtClean="0">
                <a:ea typeface="ＭＳ Ｐゴシック" pitchFamily="8" charset="-128"/>
              </a:rPr>
              <a:t>occluders</a:t>
            </a:r>
            <a:endParaRPr lang="en-US" altLang="fi-FI" sz="2000" dirty="0">
              <a:solidFill>
                <a:srgbClr val="FFC000"/>
              </a:solidFill>
              <a:ea typeface="ＭＳ Ｐゴシック" pitchFamily="8" charset="-128"/>
            </a:endParaRPr>
          </a:p>
          <a:p>
            <a:r>
              <a:rPr lang="fr-FR" sz="2400" dirty="0" err="1" smtClean="0"/>
              <a:t>Rendered</a:t>
            </a:r>
            <a:r>
              <a:rPr lang="fr-FR" sz="2400" dirty="0" smtClean="0"/>
              <a:t> </a:t>
            </a:r>
            <a:r>
              <a:rPr lang="fr-FR" sz="2400" dirty="0"/>
              <a:t>in full </a:t>
            </a:r>
            <a:r>
              <a:rPr lang="fr-FR" sz="2400" dirty="0" err="1"/>
              <a:t>resolution</a:t>
            </a:r>
            <a:r>
              <a:rPr lang="fr-FR" sz="2400" dirty="0"/>
              <a:t> for High-Z and </a:t>
            </a:r>
            <a:r>
              <a:rPr lang="fr-FR" sz="2400" dirty="0" err="1" smtClean="0"/>
              <a:t>Early</a:t>
            </a:r>
            <a:r>
              <a:rPr lang="fr-FR" sz="2400" dirty="0" smtClean="0"/>
              <a:t>-Z</a:t>
            </a:r>
          </a:p>
          <a:p>
            <a:r>
              <a:rPr lang="fr-FR" sz="2400" dirty="0" err="1" smtClean="0"/>
              <a:t>Downsampled</a:t>
            </a:r>
            <a:r>
              <a:rPr lang="fr-FR" sz="2400" dirty="0" smtClean="0"/>
              <a:t> </a:t>
            </a:r>
            <a:r>
              <a:rPr lang="fr-FR" sz="2400" dirty="0"/>
              <a:t>to </a:t>
            </a:r>
            <a:r>
              <a:rPr lang="fr-FR" sz="2400" dirty="0" smtClean="0"/>
              <a:t>512x256</a:t>
            </a:r>
            <a:endParaRPr lang="fr-FR" sz="2000" dirty="0" smtClean="0">
              <a:solidFill>
                <a:srgbClr val="FFC000"/>
              </a:solidFill>
            </a:endParaRPr>
          </a:p>
          <a:p>
            <a:r>
              <a:rPr lang="fr-FR" sz="2400" dirty="0" err="1"/>
              <a:t>Combined</a:t>
            </a:r>
            <a:r>
              <a:rPr lang="fr-FR" sz="2400" dirty="0"/>
              <a:t> </a:t>
            </a:r>
            <a:r>
              <a:rPr lang="fr-FR" sz="2400" dirty="0" err="1"/>
              <a:t>with</a:t>
            </a:r>
            <a:r>
              <a:rPr lang="fr-FR" sz="2400" dirty="0"/>
              <a:t> </a:t>
            </a:r>
            <a:r>
              <a:rPr lang="fr-FR" sz="2400" dirty="0" err="1"/>
              <a:t>reprojection</a:t>
            </a:r>
            <a:r>
              <a:rPr lang="fr-FR" sz="2400" dirty="0"/>
              <a:t> of last </a:t>
            </a:r>
            <a:r>
              <a:rPr lang="fr-FR" sz="2400" dirty="0" err="1"/>
              <a:t>frame’s</a:t>
            </a:r>
            <a:r>
              <a:rPr lang="fr-FR" sz="2400" dirty="0"/>
              <a:t> </a:t>
            </a:r>
            <a:r>
              <a:rPr lang="fr-FR" sz="2400" dirty="0" err="1" smtClean="0"/>
              <a:t>depth</a:t>
            </a:r>
            <a:endParaRPr lang="fr-FR" sz="2000" dirty="0" smtClean="0">
              <a:solidFill>
                <a:srgbClr val="FFC000"/>
              </a:solidFill>
            </a:endParaRPr>
          </a:p>
          <a:p>
            <a:r>
              <a:rPr lang="fr-FR" sz="2400" dirty="0" err="1" smtClean="0"/>
              <a:t>Depth</a:t>
            </a:r>
            <a:r>
              <a:rPr lang="fr-FR" sz="2400" dirty="0" smtClean="0"/>
              <a:t> </a:t>
            </a:r>
            <a:r>
              <a:rPr lang="fr-FR" sz="2400" dirty="0" err="1" smtClean="0"/>
              <a:t>hierarchy</a:t>
            </a:r>
            <a:r>
              <a:rPr lang="fr-FR" sz="2400" dirty="0" smtClean="0"/>
              <a:t> for GPU </a:t>
            </a:r>
            <a:r>
              <a:rPr lang="fr-FR" sz="2400" dirty="0" err="1" smtClean="0"/>
              <a:t>culling</a:t>
            </a:r>
            <a:endParaRPr lang="fr-FR" sz="2800" dirty="0"/>
          </a:p>
        </p:txBody>
      </p:sp>
      <p:sp>
        <p:nvSpPr>
          <p:cNvPr id="21" name="Footer Placeholder 4"/>
          <p:cNvSpPr>
            <a:spLocks noGrp="1"/>
          </p:cNvSpPr>
          <p:nvPr>
            <p:ph type="ftr" sz="quarter" idx="11"/>
          </p:nvPr>
        </p:nvSpPr>
        <p:spPr>
          <a:xfrm>
            <a:off x="1524000" y="4923010"/>
            <a:ext cx="6035040" cy="274637"/>
          </a:xfrm>
        </p:spPr>
        <p:txBody>
          <a:bodyPr/>
          <a:lstStyle>
            <a:lvl1pPr>
              <a:defRPr/>
            </a:lvl1pPr>
          </a:lstStyle>
          <a:p>
            <a:pPr>
              <a:defRPr/>
            </a:pPr>
            <a:endParaRPr lang="fr-FR" sz="1000" dirty="0" smtClean="0"/>
          </a:p>
          <a:p>
            <a:pPr>
              <a:defRPr/>
            </a:pPr>
            <a:r>
              <a:rPr lang="fr-FR" sz="1000" dirty="0" smtClean="0"/>
              <a:t>SIGGRAPH 2015: </a:t>
            </a:r>
            <a:r>
              <a:rPr lang="fr-FR" sz="1000" dirty="0" err="1" smtClean="0"/>
              <a:t>Advances</a:t>
            </a:r>
            <a:r>
              <a:rPr lang="fr-FR" sz="1000" dirty="0" smtClean="0"/>
              <a:t> in Real-Time </a:t>
            </a:r>
            <a:r>
              <a:rPr lang="fr-FR" sz="1000" dirty="0" err="1" smtClean="0"/>
              <a:t>Rendering</a:t>
            </a:r>
            <a:r>
              <a:rPr lang="fr-FR" sz="1000" dirty="0" smtClean="0"/>
              <a:t> course</a:t>
            </a:r>
            <a:endParaRPr lang="en-US" altLang="fi-FI" sz="1000" dirty="0" smtClean="0">
              <a:ea typeface="ＭＳ Ｐゴシック" pitchFamily="8" charset="-128"/>
            </a:endParaRPr>
          </a:p>
          <a:p>
            <a:pPr>
              <a:defRPr/>
            </a:pPr>
            <a:endParaRPr lang="en-US" sz="1000" dirty="0"/>
          </a:p>
        </p:txBody>
      </p:sp>
    </p:spTree>
    <p:extLst>
      <p:ext uri="{BB962C8B-B14F-4D97-AF65-F5344CB8AC3E}">
        <p14:creationId xmlns:p14="http://schemas.microsoft.com/office/powerpoint/2010/main" val="7577664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9145" y="-9145"/>
            <a:ext cx="9235440" cy="5212080"/>
          </a:xfrm>
          <a:prstGeom prst="rect">
            <a:avLst/>
          </a:prstGeom>
          <a:blipFill>
            <a:blip r:embed="rId3"/>
            <a:stretch>
              <a:fillRect/>
            </a:stretch>
          </a:blip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098" name="Title 1"/>
          <p:cNvSpPr>
            <a:spLocks noGrp="1"/>
          </p:cNvSpPr>
          <p:nvPr>
            <p:ph type="title"/>
          </p:nvPr>
        </p:nvSpPr>
        <p:spPr/>
        <p:txBody>
          <a:bodyPr/>
          <a:lstStyle/>
          <a:p>
            <a:r>
              <a:rPr lang="en-CA" altLang="fi-FI" noProof="0" dirty="0" smtClean="0">
                <a:solidFill>
                  <a:schemeClr val="bg2"/>
                </a:solidFill>
                <a:ea typeface="ＭＳ Ｐゴシック" pitchFamily="8" charset="-128"/>
              </a:rPr>
              <a:t>Occlusion Depth Generation</a:t>
            </a:r>
            <a:endParaRPr lang="en-CA" altLang="fi-FI" noProof="0" dirty="0">
              <a:solidFill>
                <a:schemeClr val="bg2"/>
              </a:solidFill>
              <a:ea typeface="ＭＳ Ｐゴシック" pitchFamily="8" charset="-128"/>
            </a:endParaRPr>
          </a:p>
        </p:txBody>
      </p:sp>
      <p:sp>
        <p:nvSpPr>
          <p:cNvPr id="4099" name="Content Placeholder 2"/>
          <p:cNvSpPr>
            <a:spLocks noGrp="1"/>
          </p:cNvSpPr>
          <p:nvPr>
            <p:ph idx="1"/>
          </p:nvPr>
        </p:nvSpPr>
        <p:spPr/>
        <p:txBody>
          <a:bodyPr/>
          <a:lstStyle/>
          <a:p>
            <a:pPr marL="0" indent="0">
              <a:buNone/>
            </a:pPr>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a:ea typeface="ＭＳ Ｐゴシック" pitchFamily="8" charset="-128"/>
            </a:endParaRPr>
          </a:p>
        </p:txBody>
      </p:sp>
      <p:sp>
        <p:nvSpPr>
          <p:cNvPr id="20" name="Content Placeholder 2"/>
          <p:cNvSpPr txBox="1">
            <a:spLocks/>
          </p:cNvSpPr>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bg1"/>
                </a:solidFill>
                <a:latin typeface="+mn-lt"/>
                <a:ea typeface="ＭＳ Ｐゴシック" pitchFamily="-108" charset="-128"/>
                <a:cs typeface="ＭＳ Ｐゴシック" pitchFamily="-108" charset="-128"/>
              </a:defRPr>
            </a:lvl1pPr>
            <a:lvl2pPr marL="742950" indent="-285750" algn="l" defTabSz="457200" rtl="0" eaLnBrk="0" fontAlgn="base" hangingPunct="0">
              <a:spcBef>
                <a:spcPct val="20000"/>
              </a:spcBef>
              <a:spcAft>
                <a:spcPct val="0"/>
              </a:spcAft>
              <a:buFont typeface="Arial" charset="0"/>
              <a:buChar char="–"/>
              <a:defRPr sz="2800" kern="1200">
                <a:solidFill>
                  <a:schemeClr val="bg1"/>
                </a:solidFill>
                <a:latin typeface="+mn-lt"/>
                <a:ea typeface="ＭＳ Ｐゴシック" pitchFamily="-108"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bg1"/>
                </a:solidFill>
                <a:latin typeface="+mn-lt"/>
                <a:ea typeface="ＭＳ Ｐゴシック" pitchFamily="-108"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bg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bg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altLang="fi-FI" dirty="0" smtClean="0">
              <a:ea typeface="ＭＳ Ｐゴシック" pitchFamily="8" charset="-128"/>
            </a:endParaRPr>
          </a:p>
        </p:txBody>
      </p:sp>
      <p:sp>
        <p:nvSpPr>
          <p:cNvPr id="6" name="Rectangle 5"/>
          <p:cNvSpPr/>
          <p:nvPr/>
        </p:nvSpPr>
        <p:spPr>
          <a:xfrm>
            <a:off x="6032499" y="3910588"/>
            <a:ext cx="876302" cy="8106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err="1" smtClean="0"/>
              <a:t>Hierarchy</a:t>
            </a:r>
            <a:endParaRPr lang="fr-CA" dirty="0"/>
          </a:p>
        </p:txBody>
      </p:sp>
      <p:sp>
        <p:nvSpPr>
          <p:cNvPr id="7" name="Rectangle 6"/>
          <p:cNvSpPr/>
          <p:nvPr/>
        </p:nvSpPr>
        <p:spPr>
          <a:xfrm>
            <a:off x="6521449" y="4373598"/>
            <a:ext cx="438151" cy="4053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8" name="Rectangle 7"/>
          <p:cNvSpPr/>
          <p:nvPr/>
        </p:nvSpPr>
        <p:spPr>
          <a:xfrm>
            <a:off x="6791325" y="4594766"/>
            <a:ext cx="234952" cy="2529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9" name="Rectangle 8"/>
          <p:cNvSpPr/>
          <p:nvPr/>
        </p:nvSpPr>
        <p:spPr>
          <a:xfrm>
            <a:off x="6967539" y="4757232"/>
            <a:ext cx="117476" cy="1264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10"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6247" y="2324109"/>
            <a:ext cx="2279506" cy="1426727"/>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1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16247" y="3847766"/>
            <a:ext cx="1649194" cy="1032219"/>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12"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03238" y="4225295"/>
            <a:ext cx="1106291" cy="705490"/>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13"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26102" y="4578040"/>
            <a:ext cx="772738" cy="441184"/>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14"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19422" y="4767526"/>
            <a:ext cx="553329" cy="251698"/>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15"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27954" y="4876359"/>
            <a:ext cx="296007" cy="185746"/>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
        <p:nvSpPr>
          <p:cNvPr id="18" name="Content Placeholder 2"/>
          <p:cNvSpPr txBox="1">
            <a:spLocks/>
          </p:cNvSpPr>
          <p:nvPr/>
        </p:nvSpPr>
        <p:spPr bwMode="auto">
          <a:xfrm>
            <a:off x="609600" y="1352550"/>
            <a:ext cx="5454649"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bg1"/>
                </a:solidFill>
                <a:latin typeface="+mn-lt"/>
                <a:ea typeface="ＭＳ Ｐゴシック" pitchFamily="-108" charset="-128"/>
                <a:cs typeface="ＭＳ Ｐゴシック" pitchFamily="-108" charset="-128"/>
              </a:defRPr>
            </a:lvl1pPr>
            <a:lvl2pPr marL="742950" indent="-285750" algn="l" defTabSz="457200" rtl="0" eaLnBrk="0" fontAlgn="base" hangingPunct="0">
              <a:spcBef>
                <a:spcPct val="20000"/>
              </a:spcBef>
              <a:spcAft>
                <a:spcPct val="0"/>
              </a:spcAft>
              <a:buFont typeface="Arial" charset="0"/>
              <a:buChar char="–"/>
              <a:defRPr sz="2800" kern="1200">
                <a:solidFill>
                  <a:schemeClr val="bg1"/>
                </a:solidFill>
                <a:latin typeface="+mn-lt"/>
                <a:ea typeface="ＭＳ Ｐゴシック" pitchFamily="-108"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bg1"/>
                </a:solidFill>
                <a:latin typeface="+mn-lt"/>
                <a:ea typeface="ＭＳ Ｐゴシック" pitchFamily="-108"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bg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bg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fi-FI" sz="2400" dirty="0">
                <a:ea typeface="ＭＳ Ｐゴシック" pitchFamily="8" charset="-128"/>
              </a:rPr>
              <a:t>300 best </a:t>
            </a:r>
            <a:r>
              <a:rPr lang="en-US" altLang="fi-FI" sz="2400" dirty="0" err="1">
                <a:ea typeface="ＭＳ Ｐゴシック" pitchFamily="8" charset="-128"/>
              </a:rPr>
              <a:t>occluders</a:t>
            </a:r>
            <a:r>
              <a:rPr lang="en-US" altLang="fi-FI" sz="2400" dirty="0">
                <a:ea typeface="ＭＳ Ｐゴシック" pitchFamily="8" charset="-128"/>
              </a:rPr>
              <a:t> </a:t>
            </a:r>
            <a:r>
              <a:rPr lang="en-US" altLang="fi-FI" sz="2000" dirty="0">
                <a:solidFill>
                  <a:srgbClr val="FFC000"/>
                </a:solidFill>
                <a:ea typeface="ＭＳ Ｐゴシック" pitchFamily="8" charset="-128"/>
              </a:rPr>
              <a:t>(~600us)</a:t>
            </a:r>
          </a:p>
          <a:p>
            <a:r>
              <a:rPr lang="fr-FR" sz="2400" dirty="0" err="1"/>
              <a:t>Rendered</a:t>
            </a:r>
            <a:r>
              <a:rPr lang="fr-FR" sz="2400" dirty="0"/>
              <a:t> in full </a:t>
            </a:r>
            <a:r>
              <a:rPr lang="fr-FR" sz="2400" dirty="0" err="1"/>
              <a:t>resolution</a:t>
            </a:r>
            <a:r>
              <a:rPr lang="fr-FR" sz="2400" dirty="0"/>
              <a:t> for High-Z and </a:t>
            </a:r>
            <a:r>
              <a:rPr lang="fr-FR" sz="2400" dirty="0" err="1"/>
              <a:t>Early</a:t>
            </a:r>
            <a:r>
              <a:rPr lang="fr-FR" sz="2400" dirty="0"/>
              <a:t>-Z</a:t>
            </a:r>
          </a:p>
          <a:p>
            <a:r>
              <a:rPr lang="fr-FR" sz="2400" dirty="0" err="1"/>
              <a:t>Downsampled</a:t>
            </a:r>
            <a:r>
              <a:rPr lang="fr-FR" sz="2400" dirty="0"/>
              <a:t> to 512x256 </a:t>
            </a:r>
            <a:r>
              <a:rPr lang="fr-FR" sz="2000" dirty="0">
                <a:solidFill>
                  <a:srgbClr val="FFC000"/>
                </a:solidFill>
              </a:rPr>
              <a:t>(100us)</a:t>
            </a:r>
          </a:p>
          <a:p>
            <a:r>
              <a:rPr lang="fr-FR" sz="2400" dirty="0" err="1"/>
              <a:t>Combined</a:t>
            </a:r>
            <a:r>
              <a:rPr lang="fr-FR" sz="2400" dirty="0"/>
              <a:t> </a:t>
            </a:r>
            <a:r>
              <a:rPr lang="fr-FR" sz="2400" dirty="0" err="1"/>
              <a:t>with</a:t>
            </a:r>
            <a:r>
              <a:rPr lang="fr-FR" sz="2400" dirty="0"/>
              <a:t> </a:t>
            </a:r>
            <a:r>
              <a:rPr lang="fr-FR" sz="2400" dirty="0" err="1"/>
              <a:t>reprojection</a:t>
            </a:r>
            <a:r>
              <a:rPr lang="fr-FR" sz="2400" dirty="0"/>
              <a:t> of last </a:t>
            </a:r>
            <a:r>
              <a:rPr lang="fr-FR" sz="2400" dirty="0" err="1"/>
              <a:t>frame’s</a:t>
            </a:r>
            <a:r>
              <a:rPr lang="fr-FR" sz="2400" dirty="0"/>
              <a:t> </a:t>
            </a:r>
            <a:r>
              <a:rPr lang="fr-FR" sz="2400" dirty="0" err="1"/>
              <a:t>depth</a:t>
            </a:r>
            <a:r>
              <a:rPr lang="fr-FR" sz="2400" dirty="0"/>
              <a:t> </a:t>
            </a:r>
            <a:r>
              <a:rPr lang="fr-FR" sz="2000" dirty="0">
                <a:solidFill>
                  <a:srgbClr val="FFC000"/>
                </a:solidFill>
              </a:rPr>
              <a:t>(50us)</a:t>
            </a:r>
          </a:p>
          <a:p>
            <a:r>
              <a:rPr lang="fr-FR" sz="2400" dirty="0" err="1"/>
              <a:t>Depth</a:t>
            </a:r>
            <a:r>
              <a:rPr lang="fr-FR" sz="2400" dirty="0"/>
              <a:t> </a:t>
            </a:r>
            <a:r>
              <a:rPr lang="fr-FR" sz="2400" dirty="0" err="1"/>
              <a:t>hierarchy</a:t>
            </a:r>
            <a:r>
              <a:rPr lang="fr-FR" sz="2400" dirty="0"/>
              <a:t> for GPU </a:t>
            </a:r>
            <a:r>
              <a:rPr lang="fr-FR" sz="2400" dirty="0" err="1"/>
              <a:t>culling</a:t>
            </a:r>
            <a:r>
              <a:rPr lang="fr-FR" sz="2400" dirty="0"/>
              <a:t> </a:t>
            </a:r>
            <a:r>
              <a:rPr lang="fr-FR" sz="2000" dirty="0">
                <a:solidFill>
                  <a:srgbClr val="FFC000"/>
                </a:solidFill>
              </a:rPr>
              <a:t>(50us</a:t>
            </a:r>
            <a:r>
              <a:rPr lang="fr-FR" sz="2000" dirty="0" smtClean="0">
                <a:solidFill>
                  <a:srgbClr val="FFC000"/>
                </a:solidFill>
              </a:rPr>
              <a:t>)</a:t>
            </a:r>
            <a:endParaRPr lang="fr-FR" sz="2000" dirty="0">
              <a:solidFill>
                <a:srgbClr val="FFC000"/>
              </a:solidFill>
            </a:endParaRPr>
          </a:p>
          <a:p>
            <a:pPr marL="0" indent="0">
              <a:buNone/>
            </a:pPr>
            <a:r>
              <a:rPr lang="en-CA" sz="1800" dirty="0" smtClean="0">
                <a:solidFill>
                  <a:srgbClr val="FFC000"/>
                </a:solidFill>
              </a:rPr>
              <a:t>						(*PS4 performance )</a:t>
            </a:r>
            <a:endParaRPr lang="fr-FR" sz="1800" dirty="0">
              <a:solidFill>
                <a:srgbClr val="FFC000"/>
              </a:solidFill>
            </a:endParaRPr>
          </a:p>
        </p:txBody>
      </p:sp>
      <p:pic>
        <p:nvPicPr>
          <p:cNvPr id="23"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16247" y="882876"/>
            <a:ext cx="2283192" cy="1360979"/>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
        <p:nvSpPr>
          <p:cNvPr id="19" name="Oval 18"/>
          <p:cNvSpPr/>
          <p:nvPr/>
        </p:nvSpPr>
        <p:spPr>
          <a:xfrm>
            <a:off x="5791200" y="1327150"/>
            <a:ext cx="1293815" cy="1206500"/>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1" name="Footer Placeholder 4"/>
          <p:cNvSpPr>
            <a:spLocks noGrp="1"/>
          </p:cNvSpPr>
          <p:nvPr>
            <p:ph type="ftr" sz="quarter" idx="11"/>
          </p:nvPr>
        </p:nvSpPr>
        <p:spPr>
          <a:xfrm>
            <a:off x="1524000" y="4923010"/>
            <a:ext cx="6035040" cy="274637"/>
          </a:xfrm>
        </p:spPr>
        <p:txBody>
          <a:bodyPr/>
          <a:lstStyle>
            <a:lvl1pPr>
              <a:defRPr/>
            </a:lvl1pPr>
          </a:lstStyle>
          <a:p>
            <a:pPr>
              <a:defRPr/>
            </a:pPr>
            <a:endParaRPr lang="fr-FR" sz="1000" dirty="0" smtClean="0"/>
          </a:p>
          <a:p>
            <a:pPr>
              <a:defRPr/>
            </a:pPr>
            <a:r>
              <a:rPr lang="fr-FR" sz="1000" dirty="0" smtClean="0"/>
              <a:t>SIGGRAPH 2015: </a:t>
            </a:r>
            <a:r>
              <a:rPr lang="fr-FR" sz="1000" dirty="0" err="1" smtClean="0"/>
              <a:t>Advances</a:t>
            </a:r>
            <a:r>
              <a:rPr lang="fr-FR" sz="1000" dirty="0" smtClean="0"/>
              <a:t> in Real-Time </a:t>
            </a:r>
            <a:r>
              <a:rPr lang="fr-FR" sz="1000" dirty="0" err="1" smtClean="0"/>
              <a:t>Rendering</a:t>
            </a:r>
            <a:r>
              <a:rPr lang="fr-FR" sz="1000" dirty="0" smtClean="0"/>
              <a:t> course</a:t>
            </a:r>
            <a:endParaRPr lang="en-US" altLang="fi-FI" sz="1000" dirty="0" smtClean="0">
              <a:ea typeface="ＭＳ Ｐゴシック" pitchFamily="8" charset="-128"/>
            </a:endParaRPr>
          </a:p>
          <a:p>
            <a:pPr>
              <a:defRPr/>
            </a:pPr>
            <a:endParaRPr lang="en-US" sz="1000" dirty="0"/>
          </a:p>
        </p:txBody>
      </p:sp>
    </p:spTree>
    <p:extLst>
      <p:ext uri="{BB962C8B-B14F-4D97-AF65-F5344CB8AC3E}">
        <p14:creationId xmlns:p14="http://schemas.microsoft.com/office/powerpoint/2010/main" val="20655012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9145" y="-9145"/>
            <a:ext cx="9235440" cy="5212080"/>
          </a:xfrm>
          <a:prstGeom prst="rect">
            <a:avLst/>
          </a:prstGeom>
          <a:blipFill>
            <a:blip r:embed="rId3"/>
            <a:stretch>
              <a:fillRect/>
            </a:stretch>
          </a:blip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098" name="Title 1"/>
          <p:cNvSpPr>
            <a:spLocks noGrp="1"/>
          </p:cNvSpPr>
          <p:nvPr>
            <p:ph type="title"/>
          </p:nvPr>
        </p:nvSpPr>
        <p:spPr/>
        <p:txBody>
          <a:bodyPr/>
          <a:lstStyle/>
          <a:p>
            <a:r>
              <a:rPr lang="en-CA" altLang="fi-FI" sz="3600" noProof="0" dirty="0" smtClean="0">
                <a:solidFill>
                  <a:schemeClr val="bg2"/>
                </a:solidFill>
                <a:ea typeface="ＭＳ Ｐゴシック" pitchFamily="8" charset="-128"/>
              </a:rPr>
              <a:t>Shadow Occlusion Depth Generation</a:t>
            </a:r>
            <a:endParaRPr lang="en-CA" altLang="fi-FI" sz="3600" noProof="0" dirty="0">
              <a:solidFill>
                <a:schemeClr val="bg2"/>
              </a:solidFill>
              <a:ea typeface="ＭＳ Ｐゴシック" pitchFamily="8" charset="-128"/>
            </a:endParaRPr>
          </a:p>
        </p:txBody>
      </p:sp>
      <p:sp>
        <p:nvSpPr>
          <p:cNvPr id="4099" name="Content Placeholder 2"/>
          <p:cNvSpPr>
            <a:spLocks noGrp="1"/>
          </p:cNvSpPr>
          <p:nvPr>
            <p:ph idx="1"/>
          </p:nvPr>
        </p:nvSpPr>
        <p:spPr/>
        <p:txBody>
          <a:bodyPr/>
          <a:lstStyle/>
          <a:p>
            <a:pPr marL="0" indent="0">
              <a:buNone/>
            </a:pPr>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a:ea typeface="ＭＳ Ｐゴシック" pitchFamily="8" charset="-128"/>
            </a:endParaRPr>
          </a:p>
        </p:txBody>
      </p:sp>
      <p:sp>
        <p:nvSpPr>
          <p:cNvPr id="20" name="Content Placeholder 2"/>
          <p:cNvSpPr txBox="1">
            <a:spLocks/>
          </p:cNvSpPr>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bg1"/>
                </a:solidFill>
                <a:latin typeface="+mn-lt"/>
                <a:ea typeface="ＭＳ Ｐゴシック" pitchFamily="-108" charset="-128"/>
                <a:cs typeface="ＭＳ Ｐゴシック" pitchFamily="-108" charset="-128"/>
              </a:defRPr>
            </a:lvl1pPr>
            <a:lvl2pPr marL="742950" indent="-285750" algn="l" defTabSz="457200" rtl="0" eaLnBrk="0" fontAlgn="base" hangingPunct="0">
              <a:spcBef>
                <a:spcPct val="20000"/>
              </a:spcBef>
              <a:spcAft>
                <a:spcPct val="0"/>
              </a:spcAft>
              <a:buFont typeface="Arial" charset="0"/>
              <a:buChar char="–"/>
              <a:defRPr sz="2800" kern="1200">
                <a:solidFill>
                  <a:schemeClr val="bg1"/>
                </a:solidFill>
                <a:latin typeface="+mn-lt"/>
                <a:ea typeface="ＭＳ Ｐゴシック" pitchFamily="-108"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bg1"/>
                </a:solidFill>
                <a:latin typeface="+mn-lt"/>
                <a:ea typeface="ＭＳ Ｐゴシック" pitchFamily="-108"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bg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bg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altLang="fi-FI" dirty="0" smtClean="0">
              <a:ea typeface="ＭＳ Ｐゴシック" pitchFamily="8" charset="-128"/>
            </a:endParaRPr>
          </a:p>
        </p:txBody>
      </p:sp>
      <p:sp>
        <p:nvSpPr>
          <p:cNvPr id="18" name="Content Placeholder 2"/>
          <p:cNvSpPr txBox="1">
            <a:spLocks/>
          </p:cNvSpPr>
          <p:nvPr/>
        </p:nvSpPr>
        <p:spPr bwMode="auto">
          <a:xfrm>
            <a:off x="609600" y="1352550"/>
            <a:ext cx="5932426"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bg1"/>
                </a:solidFill>
                <a:latin typeface="+mn-lt"/>
                <a:ea typeface="ＭＳ Ｐゴシック" pitchFamily="-108" charset="-128"/>
                <a:cs typeface="ＭＳ Ｐゴシック" pitchFamily="-108" charset="-128"/>
              </a:defRPr>
            </a:lvl1pPr>
            <a:lvl2pPr marL="742950" indent="-285750" algn="l" defTabSz="457200" rtl="0" eaLnBrk="0" fontAlgn="base" hangingPunct="0">
              <a:spcBef>
                <a:spcPct val="20000"/>
              </a:spcBef>
              <a:spcAft>
                <a:spcPct val="0"/>
              </a:spcAft>
              <a:buFont typeface="Arial" charset="0"/>
              <a:buChar char="–"/>
              <a:defRPr sz="2800" kern="1200">
                <a:solidFill>
                  <a:schemeClr val="bg1"/>
                </a:solidFill>
                <a:latin typeface="+mn-lt"/>
                <a:ea typeface="ＭＳ Ｐゴシック" pitchFamily="-108"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bg1"/>
                </a:solidFill>
                <a:latin typeface="+mn-lt"/>
                <a:ea typeface="ＭＳ Ｐゴシック" pitchFamily="-108"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bg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bg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CA" sz="2800" dirty="0" smtClean="0"/>
              <a:t>For </a:t>
            </a:r>
            <a:r>
              <a:rPr lang="fr-CA" sz="2800" dirty="0" err="1" smtClean="0"/>
              <a:t>each</a:t>
            </a:r>
            <a:r>
              <a:rPr lang="fr-CA" sz="2800" dirty="0" smtClean="0"/>
              <a:t> cascade</a:t>
            </a:r>
          </a:p>
          <a:p>
            <a:r>
              <a:rPr lang="fr-CA" sz="2800" dirty="0" smtClean="0"/>
              <a:t>Camera </a:t>
            </a:r>
            <a:r>
              <a:rPr lang="fr-CA" sz="2800" dirty="0" err="1" smtClean="0"/>
              <a:t>depth</a:t>
            </a:r>
            <a:r>
              <a:rPr lang="fr-CA" sz="2800" dirty="0" smtClean="0"/>
              <a:t> </a:t>
            </a:r>
            <a:r>
              <a:rPr lang="fr-CA" sz="2800" dirty="0" err="1" smtClean="0"/>
              <a:t>reprojection</a:t>
            </a:r>
            <a:r>
              <a:rPr lang="fr-CA" sz="2800" dirty="0" smtClean="0"/>
              <a:t> </a:t>
            </a:r>
            <a:r>
              <a:rPr lang="fr-CA" sz="2400" dirty="0" smtClean="0">
                <a:solidFill>
                  <a:srgbClr val="FFC000"/>
                </a:solidFill>
              </a:rPr>
              <a:t>(~70us)</a:t>
            </a:r>
          </a:p>
          <a:p>
            <a:r>
              <a:rPr lang="fr-CA" sz="2800" dirty="0" smtClean="0"/>
              <a:t>Combine </a:t>
            </a:r>
            <a:r>
              <a:rPr lang="fr-CA" sz="2800" dirty="0" err="1" smtClean="0"/>
              <a:t>with</a:t>
            </a:r>
            <a:r>
              <a:rPr lang="fr-CA" sz="2800" dirty="0" smtClean="0"/>
              <a:t> </a:t>
            </a:r>
            <a:r>
              <a:rPr lang="fr-CA" sz="2800" dirty="0" err="1" smtClean="0"/>
              <a:t>shadow</a:t>
            </a:r>
            <a:r>
              <a:rPr lang="fr-CA" sz="2800" dirty="0" smtClean="0"/>
              <a:t> </a:t>
            </a:r>
            <a:r>
              <a:rPr lang="fr-CA" sz="2800" dirty="0" err="1" smtClean="0"/>
              <a:t>depth</a:t>
            </a:r>
            <a:r>
              <a:rPr lang="fr-CA" sz="2800" dirty="0" smtClean="0"/>
              <a:t> </a:t>
            </a:r>
            <a:r>
              <a:rPr lang="fr-CA" sz="2800" dirty="0" err="1" smtClean="0"/>
              <a:t>reprojection</a:t>
            </a:r>
            <a:r>
              <a:rPr lang="fr-CA" sz="2800" dirty="0" smtClean="0"/>
              <a:t> </a:t>
            </a:r>
            <a:r>
              <a:rPr lang="fr-CA" sz="2400" dirty="0" smtClean="0">
                <a:solidFill>
                  <a:srgbClr val="FFC000"/>
                </a:solidFill>
              </a:rPr>
              <a:t>(10us)</a:t>
            </a:r>
          </a:p>
          <a:p>
            <a:r>
              <a:rPr lang="fr-CA" sz="2800" dirty="0" err="1" smtClean="0"/>
              <a:t>Depth</a:t>
            </a:r>
            <a:r>
              <a:rPr lang="fr-CA" sz="2800" dirty="0" smtClean="0"/>
              <a:t> </a:t>
            </a:r>
            <a:r>
              <a:rPr lang="fr-CA" sz="2800" dirty="0" err="1" smtClean="0"/>
              <a:t>hierarchy</a:t>
            </a:r>
            <a:r>
              <a:rPr lang="fr-CA" sz="2800" dirty="0" smtClean="0"/>
              <a:t> for GPU </a:t>
            </a:r>
            <a:r>
              <a:rPr lang="fr-CA" sz="2800" dirty="0" err="1" smtClean="0"/>
              <a:t>culling</a:t>
            </a:r>
            <a:r>
              <a:rPr lang="fr-CA" sz="2800" dirty="0" smtClean="0"/>
              <a:t> </a:t>
            </a:r>
            <a:r>
              <a:rPr lang="fr-CA" sz="2400" dirty="0" smtClean="0">
                <a:solidFill>
                  <a:srgbClr val="FFC000"/>
                </a:solidFill>
              </a:rPr>
              <a:t>(30us)</a:t>
            </a:r>
            <a:endParaRPr lang="fr-FR" sz="2400" dirty="0">
              <a:solidFill>
                <a:srgbClr val="FFC000"/>
              </a:solidFill>
            </a:endParaRPr>
          </a:p>
        </p:txBody>
      </p:sp>
      <p:pic>
        <p:nvPicPr>
          <p:cNvPr id="21"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4048" y="823476"/>
            <a:ext cx="1610092" cy="1405373"/>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22"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7145" y="2298954"/>
            <a:ext cx="1606995" cy="1453896"/>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24"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27146" y="3848100"/>
            <a:ext cx="1024726" cy="927100"/>
          </a:xfrm>
          <a:prstGeom prst="rect">
            <a:avLst/>
          </a:prstGeom>
          <a:noFill/>
          <a:ln w="9525">
            <a:solidFill>
              <a:schemeClr val="bg1">
                <a:lumMod val="9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25"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24294" y="4229100"/>
            <a:ext cx="609600" cy="609600"/>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26"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14532" y="4532934"/>
            <a:ext cx="376582" cy="376582"/>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27" name="Picture 1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22769" y="4721225"/>
            <a:ext cx="222250" cy="222250"/>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
        <p:nvSpPr>
          <p:cNvPr id="14" name="Footer Placeholder 4"/>
          <p:cNvSpPr>
            <a:spLocks noGrp="1"/>
          </p:cNvSpPr>
          <p:nvPr>
            <p:ph type="ftr" sz="quarter" idx="11"/>
          </p:nvPr>
        </p:nvSpPr>
        <p:spPr>
          <a:xfrm>
            <a:off x="1524000" y="4923010"/>
            <a:ext cx="6035040" cy="274637"/>
          </a:xfrm>
        </p:spPr>
        <p:txBody>
          <a:bodyPr/>
          <a:lstStyle>
            <a:lvl1pPr>
              <a:defRPr/>
            </a:lvl1pPr>
          </a:lstStyle>
          <a:p>
            <a:pPr>
              <a:defRPr/>
            </a:pPr>
            <a:endParaRPr lang="fr-FR" sz="1000" dirty="0" smtClean="0"/>
          </a:p>
          <a:p>
            <a:pPr>
              <a:defRPr/>
            </a:pPr>
            <a:r>
              <a:rPr lang="fr-FR" sz="1000" dirty="0" smtClean="0"/>
              <a:t>SIGGRAPH 2015: </a:t>
            </a:r>
            <a:r>
              <a:rPr lang="fr-FR" sz="1000" dirty="0" err="1" smtClean="0"/>
              <a:t>Advances</a:t>
            </a:r>
            <a:r>
              <a:rPr lang="fr-FR" sz="1000" dirty="0" smtClean="0"/>
              <a:t> in Real-Time </a:t>
            </a:r>
            <a:r>
              <a:rPr lang="fr-FR" sz="1000" dirty="0" err="1" smtClean="0"/>
              <a:t>Rendering</a:t>
            </a:r>
            <a:r>
              <a:rPr lang="fr-FR" sz="1000" dirty="0" smtClean="0"/>
              <a:t> course</a:t>
            </a:r>
            <a:endParaRPr lang="en-US" altLang="fi-FI" sz="1000" dirty="0" smtClean="0">
              <a:ea typeface="ＭＳ Ｐゴシック" pitchFamily="8" charset="-128"/>
            </a:endParaRPr>
          </a:p>
          <a:p>
            <a:pPr>
              <a:defRPr/>
            </a:pPr>
            <a:endParaRPr lang="en-US" sz="1000" dirty="0"/>
          </a:p>
        </p:txBody>
      </p:sp>
    </p:spTree>
    <p:extLst>
      <p:ext uri="{BB962C8B-B14F-4D97-AF65-F5344CB8AC3E}">
        <p14:creationId xmlns:p14="http://schemas.microsoft.com/office/powerpoint/2010/main" val="18583462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 y="-9144"/>
            <a:ext cx="9144000" cy="5143500"/>
          </a:xfrm>
          <a:prstGeom prst="rect">
            <a:avLst/>
          </a:prstGeom>
          <a:blipFill>
            <a:blip r:embed="rId3"/>
            <a:stretch>
              <a:fillRect/>
            </a:stretch>
          </a:blip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098" name="Title 1"/>
          <p:cNvSpPr>
            <a:spLocks noGrp="1"/>
          </p:cNvSpPr>
          <p:nvPr>
            <p:ph type="title"/>
          </p:nvPr>
        </p:nvSpPr>
        <p:spPr/>
        <p:txBody>
          <a:bodyPr/>
          <a:lstStyle/>
          <a:p>
            <a:r>
              <a:rPr lang="en-CA" altLang="fi-FI" noProof="0" dirty="0" smtClean="0">
                <a:ea typeface="ＭＳ Ｐゴシック" pitchFamily="8" charset="-128"/>
              </a:rPr>
              <a:t>Camera Depth </a:t>
            </a:r>
            <a:r>
              <a:rPr lang="en-CA" altLang="fi-FI" noProof="0" dirty="0" err="1" smtClean="0">
                <a:ea typeface="ＭＳ Ｐゴシック" pitchFamily="8" charset="-128"/>
              </a:rPr>
              <a:t>Reprojection</a:t>
            </a:r>
            <a:endParaRPr lang="en-CA" altLang="fi-FI" noProof="0" dirty="0" smtClean="0">
              <a:ea typeface="ＭＳ Ｐゴシック" pitchFamily="8" charset="-128"/>
            </a:endParaRPr>
          </a:p>
        </p:txBody>
      </p:sp>
      <p:sp>
        <p:nvSpPr>
          <p:cNvPr id="4099" name="Content Placeholder 2"/>
          <p:cNvSpPr>
            <a:spLocks noGrp="1"/>
          </p:cNvSpPr>
          <p:nvPr>
            <p:ph idx="1"/>
          </p:nvPr>
        </p:nvSpPr>
        <p:spPr/>
        <p:txBody>
          <a:bodyPr/>
          <a:lstStyle/>
          <a:p>
            <a:pPr marL="0" indent="0">
              <a:buNone/>
            </a:pPr>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a:ea typeface="ＭＳ Ｐゴシック" pitchFamily="8" charset="-128"/>
            </a:endParaRPr>
          </a:p>
        </p:txBody>
      </p:sp>
      <p:sp>
        <p:nvSpPr>
          <p:cNvPr id="20" name="Content Placeholder 2"/>
          <p:cNvSpPr txBox="1">
            <a:spLocks/>
          </p:cNvSpPr>
          <p:nvPr/>
        </p:nvSpPr>
        <p:spPr bwMode="auto">
          <a:xfrm>
            <a:off x="457200" y="1200149"/>
            <a:ext cx="8238744" cy="340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bg1"/>
                </a:solidFill>
                <a:latin typeface="+mn-lt"/>
                <a:ea typeface="ＭＳ Ｐゴシック" pitchFamily="-108" charset="-128"/>
                <a:cs typeface="ＭＳ Ｐゴシック" pitchFamily="-108" charset="-128"/>
              </a:defRPr>
            </a:lvl1pPr>
            <a:lvl2pPr marL="742950" indent="-285750" algn="l" defTabSz="457200" rtl="0" eaLnBrk="0" fontAlgn="base" hangingPunct="0">
              <a:spcBef>
                <a:spcPct val="20000"/>
              </a:spcBef>
              <a:spcAft>
                <a:spcPct val="0"/>
              </a:spcAft>
              <a:buFont typeface="Arial" charset="0"/>
              <a:buChar char="–"/>
              <a:defRPr sz="2800" kern="1200">
                <a:solidFill>
                  <a:schemeClr val="bg1"/>
                </a:solidFill>
                <a:latin typeface="+mn-lt"/>
                <a:ea typeface="ＭＳ Ｐゴシック" pitchFamily="-108"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bg1"/>
                </a:solidFill>
                <a:latin typeface="+mn-lt"/>
                <a:ea typeface="ＭＳ Ｐゴシック" pitchFamily="-108"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bg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bg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altLang="fi-FI" dirty="0" smtClean="0">
                <a:ea typeface="ＭＳ Ｐゴシック" pitchFamily="8" charset="-128"/>
              </a:rPr>
              <a:t> </a:t>
            </a:r>
          </a:p>
        </p:txBody>
      </p:sp>
      <p:sp>
        <p:nvSpPr>
          <p:cNvPr id="6" name="Footer Placeholder 4"/>
          <p:cNvSpPr>
            <a:spLocks noGrp="1"/>
          </p:cNvSpPr>
          <p:nvPr>
            <p:ph type="ftr" sz="quarter" idx="11"/>
          </p:nvPr>
        </p:nvSpPr>
        <p:spPr>
          <a:xfrm>
            <a:off x="1524000" y="4923010"/>
            <a:ext cx="6035040" cy="274637"/>
          </a:xfrm>
        </p:spPr>
        <p:txBody>
          <a:bodyPr/>
          <a:lstStyle>
            <a:lvl1pPr>
              <a:defRPr/>
            </a:lvl1pPr>
          </a:lstStyle>
          <a:p>
            <a:pPr>
              <a:defRPr/>
            </a:pPr>
            <a:endParaRPr lang="fr-FR" sz="1000" dirty="0" smtClean="0"/>
          </a:p>
          <a:p>
            <a:pPr>
              <a:defRPr/>
            </a:pPr>
            <a:r>
              <a:rPr lang="fr-FR" sz="1000" dirty="0" smtClean="0"/>
              <a:t>SIGGRAPH 2015: </a:t>
            </a:r>
            <a:r>
              <a:rPr lang="fr-FR" sz="1000" dirty="0" err="1" smtClean="0"/>
              <a:t>Advances</a:t>
            </a:r>
            <a:r>
              <a:rPr lang="fr-FR" sz="1000" dirty="0" smtClean="0"/>
              <a:t> in Real-Time </a:t>
            </a:r>
            <a:r>
              <a:rPr lang="fr-FR" sz="1000" dirty="0" err="1" smtClean="0"/>
              <a:t>Rendering</a:t>
            </a:r>
            <a:r>
              <a:rPr lang="fr-FR" sz="1000" dirty="0" smtClean="0"/>
              <a:t> course</a:t>
            </a:r>
            <a:endParaRPr lang="en-US" altLang="fi-FI" sz="1000" dirty="0" smtClean="0">
              <a:ea typeface="ＭＳ Ｐゴシック" pitchFamily="8" charset="-128"/>
            </a:endParaRPr>
          </a:p>
          <a:p>
            <a:pPr>
              <a:defRPr/>
            </a:pPr>
            <a:endParaRPr lang="en-US" sz="1000" dirty="0"/>
          </a:p>
        </p:txBody>
      </p:sp>
    </p:spTree>
    <p:extLst>
      <p:ext uri="{BB962C8B-B14F-4D97-AF65-F5344CB8AC3E}">
        <p14:creationId xmlns:p14="http://schemas.microsoft.com/office/powerpoint/2010/main" val="26580743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CA" altLang="fi-FI" noProof="0" dirty="0" smtClean="0">
                <a:ea typeface="ＭＳ Ｐゴシック" pitchFamily="8" charset="-128"/>
              </a:rPr>
              <a:t>Topics</a:t>
            </a:r>
          </a:p>
        </p:txBody>
      </p:sp>
      <p:sp>
        <p:nvSpPr>
          <p:cNvPr id="4099" name="Content Placeholder 2"/>
          <p:cNvSpPr>
            <a:spLocks noGrp="1"/>
          </p:cNvSpPr>
          <p:nvPr>
            <p:ph idx="1"/>
          </p:nvPr>
        </p:nvSpPr>
        <p:spPr/>
        <p:txBody>
          <a:bodyPr/>
          <a:lstStyle/>
          <a:p>
            <a:r>
              <a:rPr lang="en-CA" altLang="fi-FI" noProof="0" dirty="0" smtClean="0">
                <a:solidFill>
                  <a:schemeClr val="bg2"/>
                </a:solidFill>
                <a:ea typeface="ＭＳ Ｐゴシック" pitchFamily="8" charset="-128"/>
              </a:rPr>
              <a:t>Motivation</a:t>
            </a:r>
          </a:p>
          <a:p>
            <a:r>
              <a:rPr lang="en-CA" altLang="fi-FI" noProof="0" dirty="0" smtClean="0">
                <a:solidFill>
                  <a:schemeClr val="bg2"/>
                </a:solidFill>
                <a:ea typeface="ＭＳ Ｐゴシック" pitchFamily="8" charset="-128"/>
              </a:rPr>
              <a:t>Mesh Cluster Rendering</a:t>
            </a:r>
          </a:p>
          <a:p>
            <a:r>
              <a:rPr lang="en-CA" altLang="fi-FI" noProof="0" dirty="0" smtClean="0">
                <a:solidFill>
                  <a:schemeClr val="bg2"/>
                </a:solidFill>
                <a:ea typeface="ＭＳ Ｐゴシック" pitchFamily="8" charset="-128"/>
              </a:rPr>
              <a:t>Rendering Pipeline Overview</a:t>
            </a:r>
          </a:p>
          <a:p>
            <a:r>
              <a:rPr lang="en-CA" altLang="fi-FI" noProof="0" dirty="0" smtClean="0">
                <a:solidFill>
                  <a:schemeClr val="bg2"/>
                </a:solidFill>
                <a:ea typeface="ＭＳ Ｐゴシック" pitchFamily="8" charset="-128"/>
              </a:rPr>
              <a:t>Occlusion Depth Generation</a:t>
            </a:r>
          </a:p>
          <a:p>
            <a:r>
              <a:rPr lang="en-CA" altLang="fi-FI" noProof="0" dirty="0" smtClean="0">
                <a:solidFill>
                  <a:schemeClr val="bg2"/>
                </a:solidFill>
                <a:ea typeface="ＭＳ Ｐゴシック" pitchFamily="8" charset="-128"/>
              </a:rPr>
              <a:t>Results and future work</a:t>
            </a:r>
          </a:p>
          <a:p>
            <a:endParaRPr lang="en-CA" altLang="fi-FI" noProof="0" dirty="0" smtClean="0">
              <a:solidFill>
                <a:schemeClr val="bg2"/>
              </a:solidFill>
              <a:ea typeface="ＭＳ Ｐゴシック" pitchFamily="8" charset="-128"/>
            </a:endParaRPr>
          </a:p>
        </p:txBody>
      </p:sp>
      <p:sp>
        <p:nvSpPr>
          <p:cNvPr id="5" name="Footer Placeholder 4"/>
          <p:cNvSpPr>
            <a:spLocks noGrp="1"/>
          </p:cNvSpPr>
          <p:nvPr>
            <p:ph type="ftr" sz="quarter" idx="11"/>
          </p:nvPr>
        </p:nvSpPr>
        <p:spPr>
          <a:xfrm>
            <a:off x="1524000" y="4923010"/>
            <a:ext cx="6035040" cy="274637"/>
          </a:xfrm>
        </p:spPr>
        <p:txBody>
          <a:bodyPr/>
          <a:lstStyle>
            <a:lvl1pPr>
              <a:defRPr/>
            </a:lvl1pPr>
          </a:lstStyle>
          <a:p>
            <a:pPr>
              <a:defRPr/>
            </a:pPr>
            <a:endParaRPr lang="fr-FR" sz="1000" dirty="0" smtClean="0"/>
          </a:p>
          <a:p>
            <a:pPr>
              <a:defRPr/>
            </a:pPr>
            <a:r>
              <a:rPr lang="fr-FR" sz="1000" dirty="0" smtClean="0"/>
              <a:t>SIGGRAPH 2015: </a:t>
            </a:r>
            <a:r>
              <a:rPr lang="fr-FR" sz="1000" dirty="0" err="1" smtClean="0"/>
              <a:t>Advances</a:t>
            </a:r>
            <a:r>
              <a:rPr lang="fr-FR" sz="1000" dirty="0" smtClean="0"/>
              <a:t> in Real-Time </a:t>
            </a:r>
            <a:r>
              <a:rPr lang="fr-FR" sz="1000" dirty="0" err="1" smtClean="0"/>
              <a:t>Rendering</a:t>
            </a:r>
            <a:r>
              <a:rPr lang="fr-FR" sz="1000" dirty="0" smtClean="0"/>
              <a:t> course</a:t>
            </a:r>
            <a:endParaRPr lang="en-US" altLang="fi-FI" sz="1000" dirty="0" smtClean="0">
              <a:ea typeface="ＭＳ Ｐゴシック" pitchFamily="8" charset="-128"/>
            </a:endParaRPr>
          </a:p>
          <a:p>
            <a:pPr>
              <a:defRPr/>
            </a:pPr>
            <a:endParaRPr lang="en-US" sz="1000" dirty="0"/>
          </a:p>
        </p:txBody>
      </p:sp>
    </p:spTree>
    <p:extLst>
      <p:ext uri="{BB962C8B-B14F-4D97-AF65-F5344CB8AC3E}">
        <p14:creationId xmlns:p14="http://schemas.microsoft.com/office/powerpoint/2010/main" val="377437352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CA" altLang="fi-FI" noProof="0" dirty="0" smtClean="0">
                <a:ea typeface="ＭＳ Ｐゴシック" pitchFamily="8" charset="-128"/>
              </a:rPr>
              <a:t>Camera Depth </a:t>
            </a:r>
            <a:r>
              <a:rPr lang="en-CA" altLang="fi-FI" noProof="0" dirty="0" err="1" smtClean="0">
                <a:ea typeface="ＭＳ Ｐゴシック" pitchFamily="8" charset="-128"/>
              </a:rPr>
              <a:t>Reprojection</a:t>
            </a:r>
            <a:endParaRPr lang="en-CA" altLang="fi-FI" noProof="0" dirty="0" smtClean="0">
              <a:ea typeface="ＭＳ Ｐゴシック" pitchFamily="8" charset="-128"/>
            </a:endParaRPr>
          </a:p>
        </p:txBody>
      </p:sp>
      <p:sp>
        <p:nvSpPr>
          <p:cNvPr id="4099" name="Content Placeholder 2"/>
          <p:cNvSpPr>
            <a:spLocks noGrp="1"/>
          </p:cNvSpPr>
          <p:nvPr>
            <p:ph idx="1"/>
          </p:nvPr>
        </p:nvSpPr>
        <p:spPr/>
        <p:txBody>
          <a:bodyPr/>
          <a:lstStyle/>
          <a:p>
            <a:pPr marL="0" indent="0">
              <a:buNone/>
            </a:pPr>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smtClean="0">
              <a:ea typeface="ＭＳ Ｐゴシック" pitchFamily="8" charset="-128"/>
            </a:endParaRPr>
          </a:p>
          <a:p>
            <a:endParaRPr lang="en-CA" altLang="fi-FI" sz="2800" noProof="0" dirty="0">
              <a:ea typeface="ＭＳ Ｐゴシック" pitchFamily="8" charset="-128"/>
            </a:endParaRPr>
          </a:p>
        </p:txBody>
      </p:sp>
      <p:sp>
        <p:nvSpPr>
          <p:cNvPr id="20" name="Content Placeholder 2"/>
          <p:cNvSpPr txBox="1">
            <a:spLocks/>
          </p:cNvSpPr>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bg1"/>
                </a:solidFill>
                <a:latin typeface="+mn-lt"/>
                <a:ea typeface="ＭＳ Ｐゴシック" pitchFamily="-108" charset="-128"/>
                <a:cs typeface="ＭＳ Ｐゴシック" pitchFamily="-108" charset="-128"/>
              </a:defRPr>
            </a:lvl1pPr>
            <a:lvl2pPr marL="742950" indent="-285750" algn="l" defTabSz="457200" rtl="0" eaLnBrk="0" fontAlgn="base" hangingPunct="0">
              <a:spcBef>
                <a:spcPct val="20000"/>
              </a:spcBef>
              <a:spcAft>
                <a:spcPct val="0"/>
              </a:spcAft>
              <a:buFont typeface="Arial" charset="0"/>
              <a:buChar char="–"/>
              <a:defRPr sz="2800" kern="1200">
                <a:solidFill>
                  <a:schemeClr val="bg1"/>
                </a:solidFill>
                <a:latin typeface="+mn-lt"/>
                <a:ea typeface="ＭＳ Ｐゴシック" pitchFamily="-108"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bg1"/>
                </a:solidFill>
                <a:latin typeface="+mn-lt"/>
                <a:ea typeface="ＭＳ Ｐゴシック" pitchFamily="-108"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bg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bg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altLang="fi-FI" dirty="0" smtClean="0">
                <a:ea typeface="ＭＳ Ｐゴシック" pitchFamily="8" charset="-128"/>
              </a:rPr>
              <a:t> </a:t>
            </a:r>
          </a:p>
        </p:txBody>
      </p:sp>
      <p:cxnSp>
        <p:nvCxnSpPr>
          <p:cNvPr id="5" name="Straight Connector 4"/>
          <p:cNvCxnSpPr/>
          <p:nvPr/>
        </p:nvCxnSpPr>
        <p:spPr>
          <a:xfrm flipV="1">
            <a:off x="1187624" y="2131829"/>
            <a:ext cx="6264696" cy="1335663"/>
          </a:xfrm>
          <a:prstGeom prst="line">
            <a:avLst/>
          </a:prstGeom>
          <a:ln>
            <a:solidFill>
              <a:schemeClr val="accent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187624" y="3467492"/>
            <a:ext cx="6264696" cy="1184616"/>
          </a:xfrm>
          <a:prstGeom prst="line">
            <a:avLst/>
          </a:prstGeom>
          <a:ln>
            <a:solidFill>
              <a:schemeClr val="accent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283968" y="699542"/>
            <a:ext cx="576064" cy="43204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921227" y="639420"/>
            <a:ext cx="576064" cy="43204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730304" y="4152900"/>
            <a:ext cx="7042096" cy="1006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 name="Rectangle 11"/>
          <p:cNvSpPr/>
          <p:nvPr/>
        </p:nvSpPr>
        <p:spPr>
          <a:xfrm>
            <a:off x="5983288" y="3628143"/>
            <a:ext cx="284466" cy="290045"/>
          </a:xfrm>
          <a:prstGeom prst="rect">
            <a:avLst/>
          </a:prstGeom>
          <a:solidFill>
            <a:srgbClr val="FF00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3" name="Rectangle 12"/>
          <p:cNvSpPr/>
          <p:nvPr/>
        </p:nvSpPr>
        <p:spPr>
          <a:xfrm>
            <a:off x="4539403" y="3853646"/>
            <a:ext cx="284466" cy="290045"/>
          </a:xfrm>
          <a:prstGeom prst="rect">
            <a:avLst/>
          </a:prstGeom>
          <a:solidFill>
            <a:srgbClr val="FF00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4" name="Rectangle 13"/>
          <p:cNvSpPr/>
          <p:nvPr/>
        </p:nvSpPr>
        <p:spPr>
          <a:xfrm>
            <a:off x="4913805" y="3110709"/>
            <a:ext cx="351160" cy="10421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5" name="Rectangle 14"/>
          <p:cNvSpPr/>
          <p:nvPr/>
        </p:nvSpPr>
        <p:spPr>
          <a:xfrm>
            <a:off x="5529733" y="3839116"/>
            <a:ext cx="284466" cy="290045"/>
          </a:xfrm>
          <a:prstGeom prst="rect">
            <a:avLst/>
          </a:prstGeom>
          <a:solidFill>
            <a:srgbClr val="FF00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6" name="Rectangle 15"/>
          <p:cNvSpPr/>
          <p:nvPr/>
        </p:nvSpPr>
        <p:spPr>
          <a:xfrm>
            <a:off x="6413553" y="3839116"/>
            <a:ext cx="284466" cy="290045"/>
          </a:xfrm>
          <a:prstGeom prst="rect">
            <a:avLst/>
          </a:prstGeom>
          <a:solidFill>
            <a:srgbClr val="FF00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7" name="Rectangle 16"/>
          <p:cNvSpPr/>
          <p:nvPr/>
        </p:nvSpPr>
        <p:spPr>
          <a:xfrm>
            <a:off x="3707904" y="3375996"/>
            <a:ext cx="432048" cy="7681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18" name="Straight Arrow Connector 17"/>
          <p:cNvCxnSpPr/>
          <p:nvPr/>
        </p:nvCxnSpPr>
        <p:spPr>
          <a:xfrm>
            <a:off x="4703274" y="536818"/>
            <a:ext cx="120595" cy="911352"/>
          </a:xfrm>
          <a:prstGeom prst="straightConnector1">
            <a:avLst/>
          </a:prstGeom>
          <a:ln w="1016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5570421" y="447918"/>
            <a:ext cx="120595" cy="911352"/>
          </a:xfrm>
          <a:prstGeom prst="straightConnector1">
            <a:avLst/>
          </a:prstGeom>
          <a:ln w="1016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6495488" y="320918"/>
            <a:ext cx="120595" cy="911352"/>
          </a:xfrm>
          <a:prstGeom prst="straightConnector1">
            <a:avLst/>
          </a:prstGeom>
          <a:ln w="10160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689133" y="3134483"/>
            <a:ext cx="779488" cy="607770"/>
            <a:chOff x="764499" y="4353974"/>
            <a:chExt cx="779488" cy="607770"/>
          </a:xfrm>
        </p:grpSpPr>
        <p:sp>
          <p:nvSpPr>
            <p:cNvPr id="23" name="Oval 22"/>
            <p:cNvSpPr/>
            <p:nvPr/>
          </p:nvSpPr>
          <p:spPr>
            <a:xfrm>
              <a:off x="764499" y="4353974"/>
              <a:ext cx="779488" cy="607770"/>
            </a:xfrm>
            <a:prstGeom prst="ellipse">
              <a:avLst/>
            </a:prstGeom>
            <a:gradFill>
              <a:gsLst>
                <a:gs pos="0">
                  <a:srgbClr val="00002C"/>
                </a:gs>
                <a:gs pos="100000">
                  <a:schemeClr val="bg1">
                    <a:lumMod val="50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4" name="Rounded Rectangle 23"/>
            <p:cNvSpPr/>
            <p:nvPr/>
          </p:nvSpPr>
          <p:spPr>
            <a:xfrm>
              <a:off x="897208" y="4522947"/>
              <a:ext cx="367820" cy="269823"/>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5" name="Isosceles Triangle 24"/>
            <p:cNvSpPr/>
            <p:nvPr/>
          </p:nvSpPr>
          <p:spPr>
            <a:xfrm rot="16200000">
              <a:off x="1141443" y="4513717"/>
              <a:ext cx="247170" cy="288282"/>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26" name="Footer Placeholder 4"/>
          <p:cNvSpPr>
            <a:spLocks noGrp="1"/>
          </p:cNvSpPr>
          <p:nvPr>
            <p:ph type="ftr" sz="quarter" idx="11"/>
          </p:nvPr>
        </p:nvSpPr>
        <p:spPr>
          <a:xfrm>
            <a:off x="1524000" y="4923010"/>
            <a:ext cx="6035040" cy="274637"/>
          </a:xfrm>
        </p:spPr>
        <p:txBody>
          <a:bodyPr/>
          <a:lstStyle>
            <a:lvl1pPr>
              <a:defRPr/>
            </a:lvl1pPr>
          </a:lstStyle>
          <a:p>
            <a:pPr>
              <a:defRPr/>
            </a:pPr>
            <a:endParaRPr lang="fr-FR" sz="1000" dirty="0" smtClean="0"/>
          </a:p>
          <a:p>
            <a:pPr>
              <a:defRPr/>
            </a:pPr>
            <a:r>
              <a:rPr lang="fr-FR" sz="1000" dirty="0" smtClean="0"/>
              <a:t>SIGGRAPH 2015: </a:t>
            </a:r>
            <a:r>
              <a:rPr lang="fr-FR" sz="1000" dirty="0" err="1" smtClean="0"/>
              <a:t>Advances</a:t>
            </a:r>
            <a:r>
              <a:rPr lang="fr-FR" sz="1000" dirty="0" smtClean="0"/>
              <a:t> in Real-Time </a:t>
            </a:r>
            <a:r>
              <a:rPr lang="fr-FR" sz="1000" dirty="0" err="1" smtClean="0"/>
              <a:t>Rendering</a:t>
            </a:r>
            <a:r>
              <a:rPr lang="fr-FR" sz="1000" dirty="0" smtClean="0"/>
              <a:t> course</a:t>
            </a:r>
            <a:endParaRPr lang="en-US" altLang="fi-FI" sz="1000" dirty="0" smtClean="0">
              <a:ea typeface="ＭＳ Ｐゴシック" pitchFamily="8" charset="-128"/>
            </a:endParaRPr>
          </a:p>
          <a:p>
            <a:pPr>
              <a:defRPr/>
            </a:pPr>
            <a:endParaRPr lang="en-US" sz="1000" dirty="0"/>
          </a:p>
        </p:txBody>
      </p:sp>
    </p:spTree>
    <p:extLst>
      <p:ext uri="{BB962C8B-B14F-4D97-AF65-F5344CB8AC3E}">
        <p14:creationId xmlns:p14="http://schemas.microsoft.com/office/powerpoint/2010/main" val="20839413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CA" altLang="fi-FI" noProof="0" dirty="0" smtClean="0">
                <a:ea typeface="ＭＳ Ｐゴシック" pitchFamily="8" charset="-128"/>
              </a:rPr>
              <a:t>Camera Depth </a:t>
            </a:r>
            <a:r>
              <a:rPr lang="en-CA" altLang="fi-FI" noProof="0" dirty="0" err="1" smtClean="0">
                <a:ea typeface="ＭＳ Ｐゴシック" pitchFamily="8" charset="-128"/>
              </a:rPr>
              <a:t>Reprojection</a:t>
            </a:r>
            <a:endParaRPr lang="en-CA" altLang="fi-FI" noProof="0" dirty="0" smtClean="0">
              <a:ea typeface="ＭＳ Ｐゴシック" pitchFamily="8" charset="-128"/>
            </a:endParaRPr>
          </a:p>
        </p:txBody>
      </p:sp>
      <p:sp>
        <p:nvSpPr>
          <p:cNvPr id="2" name="Content Placeholder 1"/>
          <p:cNvSpPr>
            <a:spLocks noGrp="1"/>
          </p:cNvSpPr>
          <p:nvPr>
            <p:ph idx="1"/>
          </p:nvPr>
        </p:nvSpPr>
        <p:spPr/>
        <p:txBody>
          <a:bodyPr/>
          <a:lstStyle/>
          <a:p>
            <a:pPr marL="0" indent="0">
              <a:buNone/>
            </a:pPr>
            <a:r>
              <a:rPr lang="en-CA" noProof="0" dirty="0" smtClean="0"/>
              <a:t> </a:t>
            </a:r>
            <a:endParaRPr lang="en-CA" noProof="0" dirty="0"/>
          </a:p>
        </p:txBody>
      </p:sp>
      <p:sp>
        <p:nvSpPr>
          <p:cNvPr id="22" name="Freeform 21"/>
          <p:cNvSpPr/>
          <p:nvPr/>
        </p:nvSpPr>
        <p:spPr>
          <a:xfrm>
            <a:off x="3714307" y="2984205"/>
            <a:ext cx="4912242" cy="2176130"/>
          </a:xfrm>
          <a:custGeom>
            <a:avLst/>
            <a:gdLst>
              <a:gd name="connsiteX0" fmla="*/ 432391 w 4912242"/>
              <a:gd name="connsiteY0" fmla="*/ 382772 h 2176130"/>
              <a:gd name="connsiteX1" fmla="*/ 1197935 w 4912242"/>
              <a:gd name="connsiteY1" fmla="*/ 354418 h 2176130"/>
              <a:gd name="connsiteX2" fmla="*/ 1212112 w 4912242"/>
              <a:gd name="connsiteY2" fmla="*/ 120502 h 2176130"/>
              <a:gd name="connsiteX3" fmla="*/ 4550735 w 4912242"/>
              <a:gd name="connsiteY3" fmla="*/ 0 h 2176130"/>
              <a:gd name="connsiteX4" fmla="*/ 4912242 w 4912242"/>
              <a:gd name="connsiteY4" fmla="*/ 2176130 h 2176130"/>
              <a:gd name="connsiteX5" fmla="*/ 198474 w 4912242"/>
              <a:gd name="connsiteY5" fmla="*/ 2176130 h 2176130"/>
              <a:gd name="connsiteX6" fmla="*/ 0 w 4912242"/>
              <a:gd name="connsiteY6" fmla="*/ 1155404 h 2176130"/>
              <a:gd name="connsiteX7" fmla="*/ 432391 w 4912242"/>
              <a:gd name="connsiteY7" fmla="*/ 382772 h 2176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12242" h="2176130">
                <a:moveTo>
                  <a:pt x="432391" y="382772"/>
                </a:moveTo>
                <a:lnTo>
                  <a:pt x="1197935" y="354418"/>
                </a:lnTo>
                <a:lnTo>
                  <a:pt x="1212112" y="120502"/>
                </a:lnTo>
                <a:lnTo>
                  <a:pt x="4550735" y="0"/>
                </a:lnTo>
                <a:lnTo>
                  <a:pt x="4912242" y="2176130"/>
                </a:lnTo>
                <a:lnTo>
                  <a:pt x="198474" y="2176130"/>
                </a:lnTo>
                <a:lnTo>
                  <a:pt x="0" y="1155404"/>
                </a:lnTo>
                <a:lnTo>
                  <a:pt x="432391" y="382772"/>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23" name="Straight Connector 22"/>
          <p:cNvCxnSpPr/>
          <p:nvPr/>
        </p:nvCxnSpPr>
        <p:spPr>
          <a:xfrm flipV="1">
            <a:off x="3707904" y="3329593"/>
            <a:ext cx="1205901" cy="46403"/>
          </a:xfrm>
          <a:prstGeom prst="line">
            <a:avLst/>
          </a:prstGeom>
          <a:ln w="5715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1187624" y="2131829"/>
            <a:ext cx="6264696" cy="1335663"/>
          </a:xfrm>
          <a:prstGeom prst="line">
            <a:avLst/>
          </a:prstGeom>
          <a:ln>
            <a:solidFill>
              <a:schemeClr val="accent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187624" y="3467492"/>
            <a:ext cx="6264696" cy="1184616"/>
          </a:xfrm>
          <a:prstGeom prst="line">
            <a:avLst/>
          </a:prstGeom>
          <a:ln>
            <a:solidFill>
              <a:schemeClr val="accent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4911380" y="2979910"/>
            <a:ext cx="3366141" cy="128002"/>
          </a:xfrm>
          <a:prstGeom prst="line">
            <a:avLst/>
          </a:prstGeom>
          <a:ln w="5715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730304" y="4152900"/>
            <a:ext cx="7042096" cy="1006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4" name="Rectangle 33"/>
          <p:cNvSpPr/>
          <p:nvPr/>
        </p:nvSpPr>
        <p:spPr>
          <a:xfrm>
            <a:off x="4913805" y="3110709"/>
            <a:ext cx="351160" cy="10421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7" name="Rectangle 36"/>
          <p:cNvSpPr/>
          <p:nvPr/>
        </p:nvSpPr>
        <p:spPr>
          <a:xfrm>
            <a:off x="3707904" y="3375996"/>
            <a:ext cx="432048" cy="7681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38" name="Straight Arrow Connector 37"/>
          <p:cNvCxnSpPr/>
          <p:nvPr/>
        </p:nvCxnSpPr>
        <p:spPr>
          <a:xfrm>
            <a:off x="4703274" y="536818"/>
            <a:ext cx="120595" cy="911352"/>
          </a:xfrm>
          <a:prstGeom prst="straightConnector1">
            <a:avLst/>
          </a:prstGeom>
          <a:ln w="1016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5570421" y="447918"/>
            <a:ext cx="120595" cy="911352"/>
          </a:xfrm>
          <a:prstGeom prst="straightConnector1">
            <a:avLst/>
          </a:prstGeom>
          <a:ln w="1016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6495488" y="320918"/>
            <a:ext cx="120595" cy="911352"/>
          </a:xfrm>
          <a:prstGeom prst="straightConnector1">
            <a:avLst/>
          </a:prstGeom>
          <a:ln w="1016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4283968" y="699542"/>
            <a:ext cx="576064" cy="43204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6921227" y="639420"/>
            <a:ext cx="576064" cy="43204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5983288" y="3628143"/>
            <a:ext cx="284466" cy="290045"/>
          </a:xfrm>
          <a:prstGeom prst="rect">
            <a:avLst/>
          </a:prstGeom>
          <a:solidFill>
            <a:srgbClr val="FF00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4" name="Rectangle 43"/>
          <p:cNvSpPr/>
          <p:nvPr/>
        </p:nvSpPr>
        <p:spPr>
          <a:xfrm>
            <a:off x="4539403" y="3853646"/>
            <a:ext cx="284466" cy="290045"/>
          </a:xfrm>
          <a:prstGeom prst="rect">
            <a:avLst/>
          </a:prstGeom>
          <a:solidFill>
            <a:srgbClr val="FF00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5" name="Rectangle 44"/>
          <p:cNvSpPr/>
          <p:nvPr/>
        </p:nvSpPr>
        <p:spPr>
          <a:xfrm>
            <a:off x="5529733" y="3839116"/>
            <a:ext cx="284466" cy="290045"/>
          </a:xfrm>
          <a:prstGeom prst="rect">
            <a:avLst/>
          </a:prstGeom>
          <a:solidFill>
            <a:srgbClr val="FF00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6" name="Rectangle 45"/>
          <p:cNvSpPr/>
          <p:nvPr/>
        </p:nvSpPr>
        <p:spPr>
          <a:xfrm>
            <a:off x="6413553" y="3839116"/>
            <a:ext cx="284466" cy="290045"/>
          </a:xfrm>
          <a:prstGeom prst="rect">
            <a:avLst/>
          </a:prstGeom>
          <a:solidFill>
            <a:srgbClr val="FF00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27" name="Group 26"/>
          <p:cNvGrpSpPr/>
          <p:nvPr/>
        </p:nvGrpSpPr>
        <p:grpSpPr>
          <a:xfrm>
            <a:off x="689133" y="3134483"/>
            <a:ext cx="779488" cy="607770"/>
            <a:chOff x="764499" y="4353974"/>
            <a:chExt cx="779488" cy="607770"/>
          </a:xfrm>
        </p:grpSpPr>
        <p:sp>
          <p:nvSpPr>
            <p:cNvPr id="28" name="Oval 27"/>
            <p:cNvSpPr/>
            <p:nvPr/>
          </p:nvSpPr>
          <p:spPr>
            <a:xfrm>
              <a:off x="764499" y="4353974"/>
              <a:ext cx="779488" cy="607770"/>
            </a:xfrm>
            <a:prstGeom prst="ellipse">
              <a:avLst/>
            </a:prstGeom>
            <a:gradFill>
              <a:gsLst>
                <a:gs pos="0">
                  <a:srgbClr val="00002C"/>
                </a:gs>
                <a:gs pos="100000">
                  <a:schemeClr val="bg1">
                    <a:lumMod val="50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2" name="Rounded Rectangle 31"/>
            <p:cNvSpPr/>
            <p:nvPr/>
          </p:nvSpPr>
          <p:spPr>
            <a:xfrm>
              <a:off x="897208" y="4522947"/>
              <a:ext cx="367820" cy="269823"/>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3" name="Isosceles Triangle 32"/>
            <p:cNvSpPr/>
            <p:nvPr/>
          </p:nvSpPr>
          <p:spPr>
            <a:xfrm rot="16200000">
              <a:off x="1141443" y="4513717"/>
              <a:ext cx="247170" cy="288282"/>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26" name="Footer Placeholder 4"/>
          <p:cNvSpPr>
            <a:spLocks noGrp="1"/>
          </p:cNvSpPr>
          <p:nvPr>
            <p:ph type="ftr" sz="quarter" idx="11"/>
          </p:nvPr>
        </p:nvSpPr>
        <p:spPr>
          <a:xfrm>
            <a:off x="1524000" y="4923010"/>
            <a:ext cx="6035040" cy="274637"/>
          </a:xfrm>
        </p:spPr>
        <p:txBody>
          <a:bodyPr/>
          <a:lstStyle>
            <a:lvl1pPr>
              <a:defRPr/>
            </a:lvl1pPr>
          </a:lstStyle>
          <a:p>
            <a:pPr>
              <a:defRPr/>
            </a:pPr>
            <a:endParaRPr lang="fr-FR" sz="1000" dirty="0" smtClean="0"/>
          </a:p>
          <a:p>
            <a:pPr>
              <a:defRPr/>
            </a:pPr>
            <a:r>
              <a:rPr lang="fr-FR" sz="1000" dirty="0" smtClean="0"/>
              <a:t>SIGGRAPH 2015: </a:t>
            </a:r>
            <a:r>
              <a:rPr lang="fr-FR" sz="1000" dirty="0" err="1" smtClean="0"/>
              <a:t>Advances</a:t>
            </a:r>
            <a:r>
              <a:rPr lang="fr-FR" sz="1000" dirty="0" smtClean="0"/>
              <a:t> in Real-Time </a:t>
            </a:r>
            <a:r>
              <a:rPr lang="fr-FR" sz="1000" dirty="0" err="1" smtClean="0"/>
              <a:t>Rendering</a:t>
            </a:r>
            <a:r>
              <a:rPr lang="fr-FR" sz="1000" dirty="0" smtClean="0"/>
              <a:t> course</a:t>
            </a:r>
            <a:endParaRPr lang="en-US" altLang="fi-FI" sz="1000" dirty="0" smtClean="0">
              <a:ea typeface="ＭＳ Ｐゴシック" pitchFamily="8" charset="-128"/>
            </a:endParaRPr>
          </a:p>
          <a:p>
            <a:pPr>
              <a:defRPr/>
            </a:pPr>
            <a:endParaRPr lang="en-US" sz="1000" dirty="0"/>
          </a:p>
        </p:txBody>
      </p:sp>
    </p:spTree>
    <p:extLst>
      <p:ext uri="{BB962C8B-B14F-4D97-AF65-F5344CB8AC3E}">
        <p14:creationId xmlns:p14="http://schemas.microsoft.com/office/powerpoint/2010/main" val="339781188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CA" altLang="fi-FI" noProof="0" dirty="0" smtClean="0">
                <a:ea typeface="ＭＳ Ｐゴシック" pitchFamily="8" charset="-128"/>
              </a:rPr>
              <a:t>Camera Depth </a:t>
            </a:r>
            <a:r>
              <a:rPr lang="en-CA" altLang="fi-FI" noProof="0" dirty="0" err="1" smtClean="0">
                <a:ea typeface="ＭＳ Ｐゴシック" pitchFamily="8" charset="-128"/>
              </a:rPr>
              <a:t>Reprojection</a:t>
            </a:r>
            <a:endParaRPr lang="en-CA" altLang="fi-FI" noProof="0" dirty="0" smtClean="0">
              <a:ea typeface="ＭＳ Ｐゴシック" pitchFamily="8" charset="-128"/>
            </a:endParaRPr>
          </a:p>
        </p:txBody>
      </p:sp>
      <p:sp>
        <p:nvSpPr>
          <p:cNvPr id="2" name="Content Placeholder 1"/>
          <p:cNvSpPr>
            <a:spLocks noGrp="1"/>
          </p:cNvSpPr>
          <p:nvPr>
            <p:ph idx="1"/>
          </p:nvPr>
        </p:nvSpPr>
        <p:spPr/>
        <p:txBody>
          <a:bodyPr/>
          <a:lstStyle/>
          <a:p>
            <a:pPr marL="0" indent="0">
              <a:buNone/>
            </a:pPr>
            <a:r>
              <a:rPr lang="en-CA" noProof="0" dirty="0" smtClean="0"/>
              <a:t> </a:t>
            </a:r>
            <a:endParaRPr lang="en-CA" noProof="0" dirty="0"/>
          </a:p>
        </p:txBody>
      </p:sp>
      <p:sp>
        <p:nvSpPr>
          <p:cNvPr id="17" name="Rectangle 16"/>
          <p:cNvSpPr/>
          <p:nvPr/>
        </p:nvSpPr>
        <p:spPr>
          <a:xfrm>
            <a:off x="4913805" y="3110709"/>
            <a:ext cx="351160" cy="10421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8" name="Rectangle 17"/>
          <p:cNvSpPr/>
          <p:nvPr/>
        </p:nvSpPr>
        <p:spPr>
          <a:xfrm>
            <a:off x="3707904" y="3375996"/>
            <a:ext cx="432048" cy="7681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19" name="Straight Connector 18"/>
          <p:cNvCxnSpPr/>
          <p:nvPr/>
        </p:nvCxnSpPr>
        <p:spPr>
          <a:xfrm flipV="1">
            <a:off x="1187624" y="2131829"/>
            <a:ext cx="6264696" cy="1335663"/>
          </a:xfrm>
          <a:prstGeom prst="line">
            <a:avLst/>
          </a:prstGeom>
          <a:ln>
            <a:solidFill>
              <a:schemeClr val="accent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187624" y="3467492"/>
            <a:ext cx="6264696" cy="1184616"/>
          </a:xfrm>
          <a:prstGeom prst="line">
            <a:avLst/>
          </a:prstGeom>
          <a:ln>
            <a:solidFill>
              <a:schemeClr val="accent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8" name="Freeform 27"/>
          <p:cNvSpPr/>
          <p:nvPr/>
        </p:nvSpPr>
        <p:spPr>
          <a:xfrm>
            <a:off x="1332614" y="3466214"/>
            <a:ext cx="2374605" cy="474921"/>
          </a:xfrm>
          <a:custGeom>
            <a:avLst/>
            <a:gdLst>
              <a:gd name="connsiteX0" fmla="*/ 0 w 2374605"/>
              <a:gd name="connsiteY0" fmla="*/ 0 h 474921"/>
              <a:gd name="connsiteX1" fmla="*/ 2374605 w 2374605"/>
              <a:gd name="connsiteY1" fmla="*/ 269358 h 474921"/>
              <a:gd name="connsiteX2" fmla="*/ 2374605 w 2374605"/>
              <a:gd name="connsiteY2" fmla="*/ 474921 h 474921"/>
              <a:gd name="connsiteX3" fmla="*/ 0 w 2374605"/>
              <a:gd name="connsiteY3" fmla="*/ 0 h 474921"/>
            </a:gdLst>
            <a:ahLst/>
            <a:cxnLst>
              <a:cxn ang="0">
                <a:pos x="connsiteX0" y="connsiteY0"/>
              </a:cxn>
              <a:cxn ang="0">
                <a:pos x="connsiteX1" y="connsiteY1"/>
              </a:cxn>
              <a:cxn ang="0">
                <a:pos x="connsiteX2" y="connsiteY2"/>
              </a:cxn>
              <a:cxn ang="0">
                <a:pos x="connsiteX3" y="connsiteY3"/>
              </a:cxn>
            </a:cxnLst>
            <a:rect l="l" t="t" r="r" b="b"/>
            <a:pathLst>
              <a:path w="2374605" h="474921">
                <a:moveTo>
                  <a:pt x="0" y="0"/>
                </a:moveTo>
                <a:lnTo>
                  <a:pt x="2374605" y="269358"/>
                </a:lnTo>
                <a:lnTo>
                  <a:pt x="2374605" y="474921"/>
                </a:lnTo>
                <a:lnTo>
                  <a:pt x="0" y="0"/>
                </a:lnTo>
                <a:close/>
              </a:path>
            </a:pathLst>
          </a:custGeom>
          <a:solidFill>
            <a:schemeClr val="accent2">
              <a:lumMod val="60000"/>
              <a:lumOff val="40000"/>
            </a:schemeClr>
          </a:solidFill>
          <a:ln w="2222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2" name="Freeform 31"/>
          <p:cNvSpPr/>
          <p:nvPr/>
        </p:nvSpPr>
        <p:spPr>
          <a:xfrm>
            <a:off x="1332614" y="3459126"/>
            <a:ext cx="2367516" cy="269358"/>
          </a:xfrm>
          <a:custGeom>
            <a:avLst/>
            <a:gdLst>
              <a:gd name="connsiteX0" fmla="*/ 0 w 2367516"/>
              <a:gd name="connsiteY0" fmla="*/ 0 h 269358"/>
              <a:gd name="connsiteX1" fmla="*/ 2367516 w 2367516"/>
              <a:gd name="connsiteY1" fmla="*/ 99237 h 269358"/>
              <a:gd name="connsiteX2" fmla="*/ 2367516 w 2367516"/>
              <a:gd name="connsiteY2" fmla="*/ 269358 h 269358"/>
              <a:gd name="connsiteX3" fmla="*/ 0 w 2367516"/>
              <a:gd name="connsiteY3" fmla="*/ 0 h 269358"/>
            </a:gdLst>
            <a:ahLst/>
            <a:cxnLst>
              <a:cxn ang="0">
                <a:pos x="connsiteX0" y="connsiteY0"/>
              </a:cxn>
              <a:cxn ang="0">
                <a:pos x="connsiteX1" y="connsiteY1"/>
              </a:cxn>
              <a:cxn ang="0">
                <a:pos x="connsiteX2" y="connsiteY2"/>
              </a:cxn>
              <a:cxn ang="0">
                <a:pos x="connsiteX3" y="connsiteY3"/>
              </a:cxn>
            </a:cxnLst>
            <a:rect l="l" t="t" r="r" b="b"/>
            <a:pathLst>
              <a:path w="2367516" h="269358">
                <a:moveTo>
                  <a:pt x="0" y="0"/>
                </a:moveTo>
                <a:lnTo>
                  <a:pt x="2367516" y="99237"/>
                </a:lnTo>
                <a:lnTo>
                  <a:pt x="2367516" y="269358"/>
                </a:lnTo>
                <a:lnTo>
                  <a:pt x="0" y="0"/>
                </a:lnTo>
                <a:close/>
              </a:path>
            </a:pathLst>
          </a:custGeom>
          <a:solidFill>
            <a:schemeClr val="accent2">
              <a:lumMod val="60000"/>
              <a:lumOff val="40000"/>
            </a:schemeClr>
          </a:solidFill>
          <a:ln w="2222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3" name="Freeform 32"/>
          <p:cNvSpPr/>
          <p:nvPr/>
        </p:nvSpPr>
        <p:spPr>
          <a:xfrm>
            <a:off x="1339701" y="3388242"/>
            <a:ext cx="3632349" cy="205563"/>
          </a:xfrm>
          <a:custGeom>
            <a:avLst/>
            <a:gdLst>
              <a:gd name="connsiteX0" fmla="*/ 0 w 3572540"/>
              <a:gd name="connsiteY0" fmla="*/ 70884 h 205563"/>
              <a:gd name="connsiteX1" fmla="*/ 3572540 w 3572540"/>
              <a:gd name="connsiteY1" fmla="*/ 205563 h 205563"/>
              <a:gd name="connsiteX2" fmla="*/ 3565451 w 3572540"/>
              <a:gd name="connsiteY2" fmla="*/ 0 h 205563"/>
              <a:gd name="connsiteX3" fmla="*/ 0 w 3572540"/>
              <a:gd name="connsiteY3" fmla="*/ 70884 h 205563"/>
            </a:gdLst>
            <a:ahLst/>
            <a:cxnLst>
              <a:cxn ang="0">
                <a:pos x="connsiteX0" y="connsiteY0"/>
              </a:cxn>
              <a:cxn ang="0">
                <a:pos x="connsiteX1" y="connsiteY1"/>
              </a:cxn>
              <a:cxn ang="0">
                <a:pos x="connsiteX2" y="connsiteY2"/>
              </a:cxn>
              <a:cxn ang="0">
                <a:pos x="connsiteX3" y="connsiteY3"/>
              </a:cxn>
            </a:cxnLst>
            <a:rect l="l" t="t" r="r" b="b"/>
            <a:pathLst>
              <a:path w="3572540" h="205563">
                <a:moveTo>
                  <a:pt x="0" y="70884"/>
                </a:moveTo>
                <a:lnTo>
                  <a:pt x="3572540" y="205563"/>
                </a:lnTo>
                <a:lnTo>
                  <a:pt x="3565451" y="0"/>
                </a:lnTo>
                <a:lnTo>
                  <a:pt x="0" y="70884"/>
                </a:lnTo>
                <a:close/>
              </a:path>
            </a:pathLst>
          </a:custGeom>
          <a:solidFill>
            <a:schemeClr val="accent2">
              <a:lumMod val="60000"/>
              <a:lumOff val="40000"/>
            </a:schemeClr>
          </a:solidFill>
          <a:ln w="2222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5" name="Freeform 34"/>
          <p:cNvSpPr/>
          <p:nvPr/>
        </p:nvSpPr>
        <p:spPr>
          <a:xfrm>
            <a:off x="1332614" y="3211033"/>
            <a:ext cx="3658911" cy="248093"/>
          </a:xfrm>
          <a:custGeom>
            <a:avLst/>
            <a:gdLst>
              <a:gd name="connsiteX0" fmla="*/ 0 w 3565451"/>
              <a:gd name="connsiteY0" fmla="*/ 248093 h 248093"/>
              <a:gd name="connsiteX1" fmla="*/ 3565451 w 3565451"/>
              <a:gd name="connsiteY1" fmla="*/ 170120 h 248093"/>
              <a:gd name="connsiteX2" fmla="*/ 3565451 w 3565451"/>
              <a:gd name="connsiteY2" fmla="*/ 0 h 248093"/>
              <a:gd name="connsiteX3" fmla="*/ 0 w 3565451"/>
              <a:gd name="connsiteY3" fmla="*/ 248093 h 248093"/>
            </a:gdLst>
            <a:ahLst/>
            <a:cxnLst>
              <a:cxn ang="0">
                <a:pos x="connsiteX0" y="connsiteY0"/>
              </a:cxn>
              <a:cxn ang="0">
                <a:pos x="connsiteX1" y="connsiteY1"/>
              </a:cxn>
              <a:cxn ang="0">
                <a:pos x="connsiteX2" y="connsiteY2"/>
              </a:cxn>
              <a:cxn ang="0">
                <a:pos x="connsiteX3" y="connsiteY3"/>
              </a:cxn>
            </a:cxnLst>
            <a:rect l="l" t="t" r="r" b="b"/>
            <a:pathLst>
              <a:path w="3565451" h="248093">
                <a:moveTo>
                  <a:pt x="0" y="248093"/>
                </a:moveTo>
                <a:lnTo>
                  <a:pt x="3565451" y="170120"/>
                </a:lnTo>
                <a:lnTo>
                  <a:pt x="3565451" y="0"/>
                </a:lnTo>
                <a:lnTo>
                  <a:pt x="0" y="248093"/>
                </a:lnTo>
                <a:close/>
              </a:path>
            </a:pathLst>
          </a:custGeom>
          <a:solidFill>
            <a:schemeClr val="accent2">
              <a:lumMod val="60000"/>
              <a:lumOff val="40000"/>
            </a:schemeClr>
          </a:solidFill>
          <a:ln w="2222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6" name="Freeform 35"/>
          <p:cNvSpPr/>
          <p:nvPr/>
        </p:nvSpPr>
        <p:spPr>
          <a:xfrm>
            <a:off x="1332614" y="2821172"/>
            <a:ext cx="5876260" cy="630865"/>
          </a:xfrm>
          <a:custGeom>
            <a:avLst/>
            <a:gdLst>
              <a:gd name="connsiteX0" fmla="*/ 0 w 5876260"/>
              <a:gd name="connsiteY0" fmla="*/ 630865 h 630865"/>
              <a:gd name="connsiteX1" fmla="*/ 5876260 w 5876260"/>
              <a:gd name="connsiteY1" fmla="*/ 205563 h 630865"/>
              <a:gd name="connsiteX2" fmla="*/ 5862084 w 5876260"/>
              <a:gd name="connsiteY2" fmla="*/ 0 h 630865"/>
              <a:gd name="connsiteX3" fmla="*/ 0 w 5876260"/>
              <a:gd name="connsiteY3" fmla="*/ 630865 h 630865"/>
            </a:gdLst>
            <a:ahLst/>
            <a:cxnLst>
              <a:cxn ang="0">
                <a:pos x="connsiteX0" y="connsiteY0"/>
              </a:cxn>
              <a:cxn ang="0">
                <a:pos x="connsiteX1" y="connsiteY1"/>
              </a:cxn>
              <a:cxn ang="0">
                <a:pos x="connsiteX2" y="connsiteY2"/>
              </a:cxn>
              <a:cxn ang="0">
                <a:pos x="connsiteX3" y="connsiteY3"/>
              </a:cxn>
            </a:cxnLst>
            <a:rect l="l" t="t" r="r" b="b"/>
            <a:pathLst>
              <a:path w="5876260" h="630865">
                <a:moveTo>
                  <a:pt x="0" y="630865"/>
                </a:moveTo>
                <a:lnTo>
                  <a:pt x="5876260" y="205563"/>
                </a:lnTo>
                <a:lnTo>
                  <a:pt x="5862084" y="0"/>
                </a:lnTo>
                <a:lnTo>
                  <a:pt x="0" y="630865"/>
                </a:lnTo>
                <a:close/>
              </a:path>
            </a:pathLst>
          </a:custGeom>
          <a:solidFill>
            <a:schemeClr val="accent2">
              <a:lumMod val="60000"/>
              <a:lumOff val="40000"/>
            </a:schemeClr>
          </a:solidFill>
          <a:ln w="2222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1" name="Freeform 40"/>
          <p:cNvSpPr/>
          <p:nvPr/>
        </p:nvSpPr>
        <p:spPr>
          <a:xfrm>
            <a:off x="1325526" y="2558902"/>
            <a:ext cx="5869172" cy="886047"/>
          </a:xfrm>
          <a:custGeom>
            <a:avLst/>
            <a:gdLst>
              <a:gd name="connsiteX0" fmla="*/ 0 w 5869172"/>
              <a:gd name="connsiteY0" fmla="*/ 886047 h 886047"/>
              <a:gd name="connsiteX1" fmla="*/ 5869172 w 5869172"/>
              <a:gd name="connsiteY1" fmla="*/ 248093 h 886047"/>
              <a:gd name="connsiteX2" fmla="*/ 5840818 w 5869172"/>
              <a:gd name="connsiteY2" fmla="*/ 0 h 886047"/>
              <a:gd name="connsiteX3" fmla="*/ 0 w 5869172"/>
              <a:gd name="connsiteY3" fmla="*/ 886047 h 886047"/>
            </a:gdLst>
            <a:ahLst/>
            <a:cxnLst>
              <a:cxn ang="0">
                <a:pos x="connsiteX0" y="connsiteY0"/>
              </a:cxn>
              <a:cxn ang="0">
                <a:pos x="connsiteX1" y="connsiteY1"/>
              </a:cxn>
              <a:cxn ang="0">
                <a:pos x="connsiteX2" y="connsiteY2"/>
              </a:cxn>
              <a:cxn ang="0">
                <a:pos x="connsiteX3" y="connsiteY3"/>
              </a:cxn>
            </a:cxnLst>
            <a:rect l="l" t="t" r="r" b="b"/>
            <a:pathLst>
              <a:path w="5869172" h="886047">
                <a:moveTo>
                  <a:pt x="0" y="886047"/>
                </a:moveTo>
                <a:lnTo>
                  <a:pt x="5869172" y="248093"/>
                </a:lnTo>
                <a:lnTo>
                  <a:pt x="5840818" y="0"/>
                </a:lnTo>
                <a:lnTo>
                  <a:pt x="0" y="886047"/>
                </a:lnTo>
                <a:close/>
              </a:path>
            </a:pathLst>
          </a:custGeom>
          <a:solidFill>
            <a:schemeClr val="accent2">
              <a:lumMod val="60000"/>
              <a:lumOff val="40000"/>
            </a:schemeClr>
          </a:solidFill>
          <a:ln w="2222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2" name="Freeform 41"/>
          <p:cNvSpPr/>
          <p:nvPr/>
        </p:nvSpPr>
        <p:spPr>
          <a:xfrm>
            <a:off x="1346791" y="2218660"/>
            <a:ext cx="5826642" cy="1233377"/>
          </a:xfrm>
          <a:custGeom>
            <a:avLst/>
            <a:gdLst>
              <a:gd name="connsiteX0" fmla="*/ 0 w 5826642"/>
              <a:gd name="connsiteY0" fmla="*/ 1233377 h 1233377"/>
              <a:gd name="connsiteX1" fmla="*/ 5826642 w 5826642"/>
              <a:gd name="connsiteY1" fmla="*/ 326066 h 1233377"/>
              <a:gd name="connsiteX2" fmla="*/ 5791200 w 5826642"/>
              <a:gd name="connsiteY2" fmla="*/ 0 h 1233377"/>
              <a:gd name="connsiteX3" fmla="*/ 0 w 5826642"/>
              <a:gd name="connsiteY3" fmla="*/ 1233377 h 1233377"/>
            </a:gdLst>
            <a:ahLst/>
            <a:cxnLst>
              <a:cxn ang="0">
                <a:pos x="connsiteX0" y="connsiteY0"/>
              </a:cxn>
              <a:cxn ang="0">
                <a:pos x="connsiteX1" y="connsiteY1"/>
              </a:cxn>
              <a:cxn ang="0">
                <a:pos x="connsiteX2" y="connsiteY2"/>
              </a:cxn>
              <a:cxn ang="0">
                <a:pos x="connsiteX3" y="connsiteY3"/>
              </a:cxn>
            </a:cxnLst>
            <a:rect l="l" t="t" r="r" b="b"/>
            <a:pathLst>
              <a:path w="5826642" h="1233377">
                <a:moveTo>
                  <a:pt x="0" y="1233377"/>
                </a:moveTo>
                <a:lnTo>
                  <a:pt x="5826642" y="326066"/>
                </a:lnTo>
                <a:lnTo>
                  <a:pt x="5791200" y="0"/>
                </a:lnTo>
                <a:lnTo>
                  <a:pt x="0" y="1233377"/>
                </a:lnTo>
                <a:close/>
              </a:path>
            </a:pathLst>
          </a:custGeom>
          <a:solidFill>
            <a:schemeClr val="accent2">
              <a:lumMod val="60000"/>
              <a:lumOff val="40000"/>
            </a:schemeClr>
          </a:solidFill>
          <a:ln w="2222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43" name="Straight Connector 42"/>
          <p:cNvCxnSpPr>
            <a:stCxn id="33" idx="1"/>
          </p:cNvCxnSpPr>
          <p:nvPr/>
        </p:nvCxnSpPr>
        <p:spPr>
          <a:xfrm flipV="1">
            <a:off x="4972050" y="3211036"/>
            <a:ext cx="3735" cy="382769"/>
          </a:xfrm>
          <a:prstGeom prst="line">
            <a:avLst/>
          </a:prstGeom>
          <a:ln w="101600">
            <a:solidFill>
              <a:srgbClr val="FFC000"/>
            </a:solidFill>
            <a:prstDash val="solid"/>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36" idx="1"/>
            <a:endCxn id="42" idx="2"/>
          </p:cNvCxnSpPr>
          <p:nvPr/>
        </p:nvCxnSpPr>
        <p:spPr>
          <a:xfrm flipH="1" flipV="1">
            <a:off x="7137991" y="2218660"/>
            <a:ext cx="70883" cy="808075"/>
          </a:xfrm>
          <a:prstGeom prst="line">
            <a:avLst/>
          </a:prstGeom>
          <a:ln w="101600">
            <a:solidFill>
              <a:srgbClr val="FFC000"/>
            </a:solidFill>
            <a:prstDash val="solid"/>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3707904" y="3548478"/>
            <a:ext cx="0" cy="383552"/>
          </a:xfrm>
          <a:prstGeom prst="line">
            <a:avLst/>
          </a:prstGeom>
          <a:ln w="101600" cmpd="sng">
            <a:solidFill>
              <a:srgbClr val="FFC000"/>
            </a:solidFill>
            <a:prstDash val="solid"/>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730304" y="4152900"/>
            <a:ext cx="7042096" cy="1006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49" name="Straight Arrow Connector 48"/>
          <p:cNvCxnSpPr/>
          <p:nvPr/>
        </p:nvCxnSpPr>
        <p:spPr>
          <a:xfrm>
            <a:off x="4703274" y="536818"/>
            <a:ext cx="120595" cy="911352"/>
          </a:xfrm>
          <a:prstGeom prst="straightConnector1">
            <a:avLst/>
          </a:prstGeom>
          <a:ln w="1016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5570421" y="447918"/>
            <a:ext cx="120595" cy="911352"/>
          </a:xfrm>
          <a:prstGeom prst="straightConnector1">
            <a:avLst/>
          </a:prstGeom>
          <a:ln w="1016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6495488" y="320918"/>
            <a:ext cx="120595" cy="911352"/>
          </a:xfrm>
          <a:prstGeom prst="straightConnector1">
            <a:avLst/>
          </a:prstGeom>
          <a:ln w="1016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4283968" y="699542"/>
            <a:ext cx="576064" cy="43204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6921227" y="639420"/>
            <a:ext cx="576064" cy="43204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58" name="Rectangle 57"/>
          <p:cNvSpPr/>
          <p:nvPr/>
        </p:nvSpPr>
        <p:spPr>
          <a:xfrm>
            <a:off x="5983288" y="3628143"/>
            <a:ext cx="284466" cy="290045"/>
          </a:xfrm>
          <a:prstGeom prst="rect">
            <a:avLst/>
          </a:prstGeom>
          <a:solidFill>
            <a:srgbClr val="FF00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9" name="Rectangle 58"/>
          <p:cNvSpPr/>
          <p:nvPr/>
        </p:nvSpPr>
        <p:spPr>
          <a:xfrm>
            <a:off x="4539403" y="3853646"/>
            <a:ext cx="284466" cy="290045"/>
          </a:xfrm>
          <a:prstGeom prst="rect">
            <a:avLst/>
          </a:prstGeom>
          <a:solidFill>
            <a:srgbClr val="FF00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0" name="Rectangle 59"/>
          <p:cNvSpPr/>
          <p:nvPr/>
        </p:nvSpPr>
        <p:spPr>
          <a:xfrm>
            <a:off x="5529733" y="3839116"/>
            <a:ext cx="284466" cy="290045"/>
          </a:xfrm>
          <a:prstGeom prst="rect">
            <a:avLst/>
          </a:prstGeom>
          <a:solidFill>
            <a:srgbClr val="FF00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1" name="Rectangle 60"/>
          <p:cNvSpPr/>
          <p:nvPr/>
        </p:nvSpPr>
        <p:spPr>
          <a:xfrm>
            <a:off x="6413553" y="3839116"/>
            <a:ext cx="284466" cy="290045"/>
          </a:xfrm>
          <a:prstGeom prst="rect">
            <a:avLst/>
          </a:prstGeom>
          <a:solidFill>
            <a:srgbClr val="FF00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30" name="Group 29"/>
          <p:cNvGrpSpPr/>
          <p:nvPr/>
        </p:nvGrpSpPr>
        <p:grpSpPr>
          <a:xfrm>
            <a:off x="689133" y="3134483"/>
            <a:ext cx="779488" cy="607770"/>
            <a:chOff x="764499" y="4353974"/>
            <a:chExt cx="779488" cy="607770"/>
          </a:xfrm>
        </p:grpSpPr>
        <p:sp>
          <p:nvSpPr>
            <p:cNvPr id="31" name="Oval 30"/>
            <p:cNvSpPr/>
            <p:nvPr/>
          </p:nvSpPr>
          <p:spPr>
            <a:xfrm>
              <a:off x="764499" y="4353974"/>
              <a:ext cx="779488" cy="607770"/>
            </a:xfrm>
            <a:prstGeom prst="ellipse">
              <a:avLst/>
            </a:prstGeom>
            <a:gradFill>
              <a:gsLst>
                <a:gs pos="0">
                  <a:srgbClr val="00002C"/>
                </a:gs>
                <a:gs pos="100000">
                  <a:schemeClr val="bg1">
                    <a:lumMod val="50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4" name="Rounded Rectangle 33"/>
            <p:cNvSpPr/>
            <p:nvPr/>
          </p:nvSpPr>
          <p:spPr>
            <a:xfrm>
              <a:off x="897208" y="4522947"/>
              <a:ext cx="367820" cy="269823"/>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7" name="Isosceles Triangle 36"/>
            <p:cNvSpPr/>
            <p:nvPr/>
          </p:nvSpPr>
          <p:spPr>
            <a:xfrm rot="16200000">
              <a:off x="1141443" y="4513717"/>
              <a:ext cx="247170" cy="288282"/>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38" name="Footer Placeholder 4"/>
          <p:cNvSpPr>
            <a:spLocks noGrp="1"/>
          </p:cNvSpPr>
          <p:nvPr>
            <p:ph type="ftr" sz="quarter" idx="11"/>
          </p:nvPr>
        </p:nvSpPr>
        <p:spPr>
          <a:xfrm>
            <a:off x="1524000" y="4923010"/>
            <a:ext cx="6035040" cy="274637"/>
          </a:xfrm>
        </p:spPr>
        <p:txBody>
          <a:bodyPr/>
          <a:lstStyle>
            <a:lvl1pPr>
              <a:defRPr/>
            </a:lvl1pPr>
          </a:lstStyle>
          <a:p>
            <a:pPr>
              <a:defRPr/>
            </a:pPr>
            <a:endParaRPr lang="fr-FR" sz="1000" dirty="0" smtClean="0"/>
          </a:p>
          <a:p>
            <a:pPr>
              <a:defRPr/>
            </a:pPr>
            <a:r>
              <a:rPr lang="fr-FR" sz="1000" dirty="0" smtClean="0"/>
              <a:t>SIGGRAPH 2015: </a:t>
            </a:r>
            <a:r>
              <a:rPr lang="fr-FR" sz="1000" dirty="0" err="1" smtClean="0"/>
              <a:t>Advances</a:t>
            </a:r>
            <a:r>
              <a:rPr lang="fr-FR" sz="1000" dirty="0" smtClean="0"/>
              <a:t> in Real-Time </a:t>
            </a:r>
            <a:r>
              <a:rPr lang="fr-FR" sz="1000" dirty="0" err="1" smtClean="0"/>
              <a:t>Rendering</a:t>
            </a:r>
            <a:r>
              <a:rPr lang="fr-FR" sz="1000" dirty="0" smtClean="0"/>
              <a:t> course</a:t>
            </a:r>
            <a:endParaRPr lang="en-US" altLang="fi-FI" sz="1000" dirty="0" smtClean="0">
              <a:ea typeface="ＭＳ Ｐゴシック" pitchFamily="8" charset="-128"/>
            </a:endParaRPr>
          </a:p>
          <a:p>
            <a:pPr>
              <a:defRPr/>
            </a:pPr>
            <a:endParaRPr lang="en-US" sz="1000" dirty="0"/>
          </a:p>
        </p:txBody>
      </p:sp>
    </p:spTree>
    <p:extLst>
      <p:ext uri="{BB962C8B-B14F-4D97-AF65-F5344CB8AC3E}">
        <p14:creationId xmlns:p14="http://schemas.microsoft.com/office/powerpoint/2010/main" val="157592325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CA" altLang="fi-FI" noProof="0" dirty="0" smtClean="0">
                <a:ea typeface="ＭＳ Ｐゴシック" pitchFamily="8" charset="-128"/>
              </a:rPr>
              <a:t>Camera Depth </a:t>
            </a:r>
            <a:r>
              <a:rPr lang="en-CA" altLang="fi-FI" noProof="0" dirty="0" err="1" smtClean="0">
                <a:ea typeface="ＭＳ Ｐゴシック" pitchFamily="8" charset="-128"/>
              </a:rPr>
              <a:t>Reprojection</a:t>
            </a:r>
            <a:endParaRPr lang="en-CA" altLang="fi-FI" noProof="0" dirty="0" smtClean="0">
              <a:ea typeface="ＭＳ Ｐゴシック" pitchFamily="8" charset="-128"/>
            </a:endParaRPr>
          </a:p>
        </p:txBody>
      </p:sp>
      <p:sp>
        <p:nvSpPr>
          <p:cNvPr id="2" name="Content Placeholder 1"/>
          <p:cNvSpPr>
            <a:spLocks noGrp="1"/>
          </p:cNvSpPr>
          <p:nvPr>
            <p:ph idx="1"/>
          </p:nvPr>
        </p:nvSpPr>
        <p:spPr/>
        <p:txBody>
          <a:bodyPr/>
          <a:lstStyle/>
          <a:p>
            <a:pPr marL="0" indent="0">
              <a:buNone/>
            </a:pPr>
            <a:r>
              <a:rPr lang="en-CA" noProof="0" dirty="0" smtClean="0"/>
              <a:t> </a:t>
            </a:r>
            <a:endParaRPr lang="en-CA" noProof="0" dirty="0"/>
          </a:p>
        </p:txBody>
      </p:sp>
      <p:sp>
        <p:nvSpPr>
          <p:cNvPr id="4" name="Rectangle 3"/>
          <p:cNvSpPr/>
          <p:nvPr/>
        </p:nvSpPr>
        <p:spPr>
          <a:xfrm>
            <a:off x="4913805" y="3110709"/>
            <a:ext cx="351160" cy="10421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 name="Rectangle 4"/>
          <p:cNvSpPr/>
          <p:nvPr/>
        </p:nvSpPr>
        <p:spPr>
          <a:xfrm>
            <a:off x="3707904" y="3375996"/>
            <a:ext cx="432048" cy="7681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6" name="Straight Connector 5"/>
          <p:cNvCxnSpPr/>
          <p:nvPr/>
        </p:nvCxnSpPr>
        <p:spPr>
          <a:xfrm flipV="1">
            <a:off x="1187624" y="2131829"/>
            <a:ext cx="6264696" cy="1335663"/>
          </a:xfrm>
          <a:prstGeom prst="line">
            <a:avLst/>
          </a:prstGeom>
          <a:ln>
            <a:solidFill>
              <a:schemeClr val="accent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187624" y="3467492"/>
            <a:ext cx="6264696" cy="1184616"/>
          </a:xfrm>
          <a:prstGeom prst="line">
            <a:avLst/>
          </a:prstGeom>
          <a:ln>
            <a:solidFill>
              <a:schemeClr val="accent2">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4703274" y="536818"/>
            <a:ext cx="120595" cy="911352"/>
          </a:xfrm>
          <a:prstGeom prst="straightConnector1">
            <a:avLst/>
          </a:prstGeom>
          <a:ln w="1016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1" name="Freeform 10"/>
          <p:cNvSpPr/>
          <p:nvPr/>
        </p:nvSpPr>
        <p:spPr>
          <a:xfrm>
            <a:off x="1332614" y="3466214"/>
            <a:ext cx="2374605" cy="474921"/>
          </a:xfrm>
          <a:custGeom>
            <a:avLst/>
            <a:gdLst>
              <a:gd name="connsiteX0" fmla="*/ 0 w 2374605"/>
              <a:gd name="connsiteY0" fmla="*/ 0 h 474921"/>
              <a:gd name="connsiteX1" fmla="*/ 2374605 w 2374605"/>
              <a:gd name="connsiteY1" fmla="*/ 269358 h 474921"/>
              <a:gd name="connsiteX2" fmla="*/ 2374605 w 2374605"/>
              <a:gd name="connsiteY2" fmla="*/ 474921 h 474921"/>
              <a:gd name="connsiteX3" fmla="*/ 0 w 2374605"/>
              <a:gd name="connsiteY3" fmla="*/ 0 h 474921"/>
            </a:gdLst>
            <a:ahLst/>
            <a:cxnLst>
              <a:cxn ang="0">
                <a:pos x="connsiteX0" y="connsiteY0"/>
              </a:cxn>
              <a:cxn ang="0">
                <a:pos x="connsiteX1" y="connsiteY1"/>
              </a:cxn>
              <a:cxn ang="0">
                <a:pos x="connsiteX2" y="connsiteY2"/>
              </a:cxn>
              <a:cxn ang="0">
                <a:pos x="connsiteX3" y="connsiteY3"/>
              </a:cxn>
            </a:cxnLst>
            <a:rect l="l" t="t" r="r" b="b"/>
            <a:pathLst>
              <a:path w="2374605" h="474921">
                <a:moveTo>
                  <a:pt x="0" y="0"/>
                </a:moveTo>
                <a:lnTo>
                  <a:pt x="2374605" y="269358"/>
                </a:lnTo>
                <a:lnTo>
                  <a:pt x="2374605" y="474921"/>
                </a:lnTo>
                <a:lnTo>
                  <a:pt x="0" y="0"/>
                </a:lnTo>
                <a:close/>
              </a:path>
            </a:pathLst>
          </a:custGeom>
          <a:solidFill>
            <a:schemeClr val="accent2">
              <a:lumMod val="60000"/>
              <a:lumOff val="40000"/>
            </a:schemeClr>
          </a:solidFill>
          <a:ln w="2222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 name="Freeform 11"/>
          <p:cNvSpPr/>
          <p:nvPr/>
        </p:nvSpPr>
        <p:spPr>
          <a:xfrm>
            <a:off x="1332614" y="3459126"/>
            <a:ext cx="2367516" cy="269358"/>
          </a:xfrm>
          <a:custGeom>
            <a:avLst/>
            <a:gdLst>
              <a:gd name="connsiteX0" fmla="*/ 0 w 2367516"/>
              <a:gd name="connsiteY0" fmla="*/ 0 h 269358"/>
              <a:gd name="connsiteX1" fmla="*/ 2367516 w 2367516"/>
              <a:gd name="connsiteY1" fmla="*/ 99237 h 269358"/>
              <a:gd name="connsiteX2" fmla="*/ 2367516 w 2367516"/>
              <a:gd name="connsiteY2" fmla="*/ 269358 h 269358"/>
              <a:gd name="connsiteX3" fmla="*/ 0 w 2367516"/>
              <a:gd name="connsiteY3" fmla="*/ 0 h 269358"/>
            </a:gdLst>
            <a:ahLst/>
            <a:cxnLst>
              <a:cxn ang="0">
                <a:pos x="connsiteX0" y="connsiteY0"/>
              </a:cxn>
              <a:cxn ang="0">
                <a:pos x="connsiteX1" y="connsiteY1"/>
              </a:cxn>
              <a:cxn ang="0">
                <a:pos x="connsiteX2" y="connsiteY2"/>
              </a:cxn>
              <a:cxn ang="0">
                <a:pos x="connsiteX3" y="connsiteY3"/>
              </a:cxn>
            </a:cxnLst>
            <a:rect l="l" t="t" r="r" b="b"/>
            <a:pathLst>
              <a:path w="2367516" h="269358">
                <a:moveTo>
                  <a:pt x="0" y="0"/>
                </a:moveTo>
                <a:lnTo>
                  <a:pt x="2367516" y="99237"/>
                </a:lnTo>
                <a:lnTo>
                  <a:pt x="2367516" y="269358"/>
                </a:lnTo>
                <a:lnTo>
                  <a:pt x="0" y="0"/>
                </a:lnTo>
                <a:close/>
              </a:path>
            </a:pathLst>
          </a:custGeom>
          <a:solidFill>
            <a:schemeClr val="accent2">
              <a:lumMod val="60000"/>
              <a:lumOff val="40000"/>
            </a:schemeClr>
          </a:solidFill>
          <a:ln w="2222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3" name="Freeform 12"/>
          <p:cNvSpPr/>
          <p:nvPr/>
        </p:nvSpPr>
        <p:spPr>
          <a:xfrm>
            <a:off x="1339701" y="3388242"/>
            <a:ext cx="3632349" cy="205563"/>
          </a:xfrm>
          <a:custGeom>
            <a:avLst/>
            <a:gdLst>
              <a:gd name="connsiteX0" fmla="*/ 0 w 3572540"/>
              <a:gd name="connsiteY0" fmla="*/ 70884 h 205563"/>
              <a:gd name="connsiteX1" fmla="*/ 3572540 w 3572540"/>
              <a:gd name="connsiteY1" fmla="*/ 205563 h 205563"/>
              <a:gd name="connsiteX2" fmla="*/ 3565451 w 3572540"/>
              <a:gd name="connsiteY2" fmla="*/ 0 h 205563"/>
              <a:gd name="connsiteX3" fmla="*/ 0 w 3572540"/>
              <a:gd name="connsiteY3" fmla="*/ 70884 h 205563"/>
            </a:gdLst>
            <a:ahLst/>
            <a:cxnLst>
              <a:cxn ang="0">
                <a:pos x="connsiteX0" y="connsiteY0"/>
              </a:cxn>
              <a:cxn ang="0">
                <a:pos x="connsiteX1" y="connsiteY1"/>
              </a:cxn>
              <a:cxn ang="0">
                <a:pos x="connsiteX2" y="connsiteY2"/>
              </a:cxn>
              <a:cxn ang="0">
                <a:pos x="connsiteX3" y="connsiteY3"/>
              </a:cxn>
            </a:cxnLst>
            <a:rect l="l" t="t" r="r" b="b"/>
            <a:pathLst>
              <a:path w="3572540" h="205563">
                <a:moveTo>
                  <a:pt x="0" y="70884"/>
                </a:moveTo>
                <a:lnTo>
                  <a:pt x="3572540" y="205563"/>
                </a:lnTo>
                <a:lnTo>
                  <a:pt x="3565451" y="0"/>
                </a:lnTo>
                <a:lnTo>
                  <a:pt x="0" y="70884"/>
                </a:lnTo>
                <a:close/>
              </a:path>
            </a:pathLst>
          </a:custGeom>
          <a:solidFill>
            <a:schemeClr val="accent2">
              <a:lumMod val="60000"/>
              <a:lumOff val="40000"/>
            </a:schemeClr>
          </a:solidFill>
          <a:ln w="2222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4" name="Freeform 13"/>
          <p:cNvSpPr/>
          <p:nvPr/>
        </p:nvSpPr>
        <p:spPr>
          <a:xfrm>
            <a:off x="1332614" y="3211033"/>
            <a:ext cx="3658911" cy="248093"/>
          </a:xfrm>
          <a:custGeom>
            <a:avLst/>
            <a:gdLst>
              <a:gd name="connsiteX0" fmla="*/ 0 w 3565451"/>
              <a:gd name="connsiteY0" fmla="*/ 248093 h 248093"/>
              <a:gd name="connsiteX1" fmla="*/ 3565451 w 3565451"/>
              <a:gd name="connsiteY1" fmla="*/ 170120 h 248093"/>
              <a:gd name="connsiteX2" fmla="*/ 3565451 w 3565451"/>
              <a:gd name="connsiteY2" fmla="*/ 0 h 248093"/>
              <a:gd name="connsiteX3" fmla="*/ 0 w 3565451"/>
              <a:gd name="connsiteY3" fmla="*/ 248093 h 248093"/>
            </a:gdLst>
            <a:ahLst/>
            <a:cxnLst>
              <a:cxn ang="0">
                <a:pos x="connsiteX0" y="connsiteY0"/>
              </a:cxn>
              <a:cxn ang="0">
                <a:pos x="connsiteX1" y="connsiteY1"/>
              </a:cxn>
              <a:cxn ang="0">
                <a:pos x="connsiteX2" y="connsiteY2"/>
              </a:cxn>
              <a:cxn ang="0">
                <a:pos x="connsiteX3" y="connsiteY3"/>
              </a:cxn>
            </a:cxnLst>
            <a:rect l="l" t="t" r="r" b="b"/>
            <a:pathLst>
              <a:path w="3565451" h="248093">
                <a:moveTo>
                  <a:pt x="0" y="248093"/>
                </a:moveTo>
                <a:lnTo>
                  <a:pt x="3565451" y="170120"/>
                </a:lnTo>
                <a:lnTo>
                  <a:pt x="3565451" y="0"/>
                </a:lnTo>
                <a:lnTo>
                  <a:pt x="0" y="248093"/>
                </a:lnTo>
                <a:close/>
              </a:path>
            </a:pathLst>
          </a:custGeom>
          <a:solidFill>
            <a:schemeClr val="accent2">
              <a:lumMod val="60000"/>
              <a:lumOff val="40000"/>
            </a:schemeClr>
          </a:solidFill>
          <a:ln w="2222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5" name="Freeform 14"/>
          <p:cNvSpPr/>
          <p:nvPr/>
        </p:nvSpPr>
        <p:spPr>
          <a:xfrm>
            <a:off x="1332614" y="2821172"/>
            <a:ext cx="5876260" cy="630865"/>
          </a:xfrm>
          <a:custGeom>
            <a:avLst/>
            <a:gdLst>
              <a:gd name="connsiteX0" fmla="*/ 0 w 5876260"/>
              <a:gd name="connsiteY0" fmla="*/ 630865 h 630865"/>
              <a:gd name="connsiteX1" fmla="*/ 5876260 w 5876260"/>
              <a:gd name="connsiteY1" fmla="*/ 205563 h 630865"/>
              <a:gd name="connsiteX2" fmla="*/ 5862084 w 5876260"/>
              <a:gd name="connsiteY2" fmla="*/ 0 h 630865"/>
              <a:gd name="connsiteX3" fmla="*/ 0 w 5876260"/>
              <a:gd name="connsiteY3" fmla="*/ 630865 h 630865"/>
            </a:gdLst>
            <a:ahLst/>
            <a:cxnLst>
              <a:cxn ang="0">
                <a:pos x="connsiteX0" y="connsiteY0"/>
              </a:cxn>
              <a:cxn ang="0">
                <a:pos x="connsiteX1" y="connsiteY1"/>
              </a:cxn>
              <a:cxn ang="0">
                <a:pos x="connsiteX2" y="connsiteY2"/>
              </a:cxn>
              <a:cxn ang="0">
                <a:pos x="connsiteX3" y="connsiteY3"/>
              </a:cxn>
            </a:cxnLst>
            <a:rect l="l" t="t" r="r" b="b"/>
            <a:pathLst>
              <a:path w="5876260" h="630865">
                <a:moveTo>
                  <a:pt x="0" y="630865"/>
                </a:moveTo>
                <a:lnTo>
                  <a:pt x="5876260" y="205563"/>
                </a:lnTo>
                <a:lnTo>
                  <a:pt x="5862084" y="0"/>
                </a:lnTo>
                <a:lnTo>
                  <a:pt x="0" y="630865"/>
                </a:lnTo>
                <a:close/>
              </a:path>
            </a:pathLst>
          </a:custGeom>
          <a:solidFill>
            <a:schemeClr val="accent2">
              <a:lumMod val="60000"/>
              <a:lumOff val="40000"/>
            </a:schemeClr>
          </a:solidFill>
          <a:ln w="2222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6" name="Freeform 15"/>
          <p:cNvSpPr/>
          <p:nvPr/>
        </p:nvSpPr>
        <p:spPr>
          <a:xfrm>
            <a:off x="1325526" y="2558902"/>
            <a:ext cx="5869172" cy="886047"/>
          </a:xfrm>
          <a:custGeom>
            <a:avLst/>
            <a:gdLst>
              <a:gd name="connsiteX0" fmla="*/ 0 w 5869172"/>
              <a:gd name="connsiteY0" fmla="*/ 886047 h 886047"/>
              <a:gd name="connsiteX1" fmla="*/ 5869172 w 5869172"/>
              <a:gd name="connsiteY1" fmla="*/ 248093 h 886047"/>
              <a:gd name="connsiteX2" fmla="*/ 5840818 w 5869172"/>
              <a:gd name="connsiteY2" fmla="*/ 0 h 886047"/>
              <a:gd name="connsiteX3" fmla="*/ 0 w 5869172"/>
              <a:gd name="connsiteY3" fmla="*/ 886047 h 886047"/>
            </a:gdLst>
            <a:ahLst/>
            <a:cxnLst>
              <a:cxn ang="0">
                <a:pos x="connsiteX0" y="connsiteY0"/>
              </a:cxn>
              <a:cxn ang="0">
                <a:pos x="connsiteX1" y="connsiteY1"/>
              </a:cxn>
              <a:cxn ang="0">
                <a:pos x="connsiteX2" y="connsiteY2"/>
              </a:cxn>
              <a:cxn ang="0">
                <a:pos x="connsiteX3" y="connsiteY3"/>
              </a:cxn>
            </a:cxnLst>
            <a:rect l="l" t="t" r="r" b="b"/>
            <a:pathLst>
              <a:path w="5869172" h="886047">
                <a:moveTo>
                  <a:pt x="0" y="886047"/>
                </a:moveTo>
                <a:lnTo>
                  <a:pt x="5869172" y="248093"/>
                </a:lnTo>
                <a:lnTo>
                  <a:pt x="5840818" y="0"/>
                </a:lnTo>
                <a:lnTo>
                  <a:pt x="0" y="886047"/>
                </a:lnTo>
                <a:close/>
              </a:path>
            </a:pathLst>
          </a:custGeom>
          <a:solidFill>
            <a:schemeClr val="accent2">
              <a:lumMod val="60000"/>
              <a:lumOff val="40000"/>
            </a:schemeClr>
          </a:solidFill>
          <a:ln w="2222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7" name="Freeform 16"/>
          <p:cNvSpPr/>
          <p:nvPr/>
        </p:nvSpPr>
        <p:spPr>
          <a:xfrm>
            <a:off x="1346791" y="2218660"/>
            <a:ext cx="5826642" cy="1233377"/>
          </a:xfrm>
          <a:custGeom>
            <a:avLst/>
            <a:gdLst>
              <a:gd name="connsiteX0" fmla="*/ 0 w 5826642"/>
              <a:gd name="connsiteY0" fmla="*/ 1233377 h 1233377"/>
              <a:gd name="connsiteX1" fmla="*/ 5826642 w 5826642"/>
              <a:gd name="connsiteY1" fmla="*/ 326066 h 1233377"/>
              <a:gd name="connsiteX2" fmla="*/ 5791200 w 5826642"/>
              <a:gd name="connsiteY2" fmla="*/ 0 h 1233377"/>
              <a:gd name="connsiteX3" fmla="*/ 0 w 5826642"/>
              <a:gd name="connsiteY3" fmla="*/ 1233377 h 1233377"/>
            </a:gdLst>
            <a:ahLst/>
            <a:cxnLst>
              <a:cxn ang="0">
                <a:pos x="connsiteX0" y="connsiteY0"/>
              </a:cxn>
              <a:cxn ang="0">
                <a:pos x="connsiteX1" y="connsiteY1"/>
              </a:cxn>
              <a:cxn ang="0">
                <a:pos x="connsiteX2" y="connsiteY2"/>
              </a:cxn>
              <a:cxn ang="0">
                <a:pos x="connsiteX3" y="connsiteY3"/>
              </a:cxn>
            </a:cxnLst>
            <a:rect l="l" t="t" r="r" b="b"/>
            <a:pathLst>
              <a:path w="5826642" h="1233377">
                <a:moveTo>
                  <a:pt x="0" y="1233377"/>
                </a:moveTo>
                <a:lnTo>
                  <a:pt x="5826642" y="326066"/>
                </a:lnTo>
                <a:lnTo>
                  <a:pt x="5791200" y="0"/>
                </a:lnTo>
                <a:lnTo>
                  <a:pt x="0" y="1233377"/>
                </a:lnTo>
                <a:close/>
              </a:path>
            </a:pathLst>
          </a:custGeom>
          <a:solidFill>
            <a:schemeClr val="accent2">
              <a:lumMod val="60000"/>
              <a:lumOff val="40000"/>
            </a:schemeClr>
          </a:solidFill>
          <a:ln w="2222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18" name="Straight Connector 17"/>
          <p:cNvCxnSpPr/>
          <p:nvPr/>
        </p:nvCxnSpPr>
        <p:spPr>
          <a:xfrm flipH="1" flipV="1">
            <a:off x="4975785" y="3211034"/>
            <a:ext cx="15740" cy="382773"/>
          </a:xfrm>
          <a:prstGeom prst="line">
            <a:avLst/>
          </a:prstGeom>
          <a:ln w="1016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15" idx="1"/>
            <a:endCxn id="17" idx="2"/>
          </p:cNvCxnSpPr>
          <p:nvPr/>
        </p:nvCxnSpPr>
        <p:spPr>
          <a:xfrm flipH="1" flipV="1">
            <a:off x="7137991" y="2218660"/>
            <a:ext cx="70883" cy="808075"/>
          </a:xfrm>
          <a:prstGeom prst="line">
            <a:avLst/>
          </a:prstGeom>
          <a:ln w="1016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3707904" y="3548478"/>
            <a:ext cx="0" cy="383552"/>
          </a:xfrm>
          <a:prstGeom prst="line">
            <a:avLst/>
          </a:prstGeom>
          <a:ln w="1016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14" idx="2"/>
          </p:cNvCxnSpPr>
          <p:nvPr/>
        </p:nvCxnSpPr>
        <p:spPr>
          <a:xfrm flipV="1">
            <a:off x="4991525" y="3053115"/>
            <a:ext cx="2217734" cy="157918"/>
          </a:xfrm>
          <a:prstGeom prst="line">
            <a:avLst/>
          </a:prstGeom>
          <a:ln w="889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endCxn id="13" idx="1"/>
          </p:cNvCxnSpPr>
          <p:nvPr/>
        </p:nvCxnSpPr>
        <p:spPr>
          <a:xfrm flipV="1">
            <a:off x="4644008" y="3593805"/>
            <a:ext cx="328042" cy="2"/>
          </a:xfrm>
          <a:prstGeom prst="line">
            <a:avLst/>
          </a:prstGeom>
          <a:ln w="88900">
            <a:solidFill>
              <a:srgbClr val="00B050"/>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730304" y="4152900"/>
            <a:ext cx="7042096" cy="1006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26" name="Straight Arrow Connector 25"/>
          <p:cNvCxnSpPr/>
          <p:nvPr/>
        </p:nvCxnSpPr>
        <p:spPr>
          <a:xfrm>
            <a:off x="5570421" y="447918"/>
            <a:ext cx="120595" cy="911352"/>
          </a:xfrm>
          <a:prstGeom prst="straightConnector1">
            <a:avLst/>
          </a:prstGeom>
          <a:ln w="1016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6495488" y="320918"/>
            <a:ext cx="120595" cy="911352"/>
          </a:xfrm>
          <a:prstGeom prst="straightConnector1">
            <a:avLst/>
          </a:prstGeom>
          <a:ln w="1016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283968" y="699542"/>
            <a:ext cx="576064" cy="43204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921227" y="639420"/>
            <a:ext cx="576064" cy="43204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5983288" y="3628143"/>
            <a:ext cx="284466" cy="290045"/>
          </a:xfrm>
          <a:prstGeom prst="rect">
            <a:avLst/>
          </a:prstGeom>
          <a:solidFill>
            <a:srgbClr val="FF00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5" name="Rectangle 34"/>
          <p:cNvSpPr/>
          <p:nvPr/>
        </p:nvSpPr>
        <p:spPr>
          <a:xfrm>
            <a:off x="4539403" y="3853646"/>
            <a:ext cx="284466" cy="290045"/>
          </a:xfrm>
          <a:prstGeom prst="rect">
            <a:avLst/>
          </a:prstGeom>
          <a:solidFill>
            <a:srgbClr val="FF00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6" name="Rectangle 35"/>
          <p:cNvSpPr/>
          <p:nvPr/>
        </p:nvSpPr>
        <p:spPr>
          <a:xfrm>
            <a:off x="5529733" y="3839116"/>
            <a:ext cx="284466" cy="290045"/>
          </a:xfrm>
          <a:prstGeom prst="rect">
            <a:avLst/>
          </a:prstGeom>
          <a:solidFill>
            <a:srgbClr val="FF00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7" name="Rectangle 36"/>
          <p:cNvSpPr/>
          <p:nvPr/>
        </p:nvSpPr>
        <p:spPr>
          <a:xfrm>
            <a:off x="6413553" y="3839116"/>
            <a:ext cx="284466" cy="290045"/>
          </a:xfrm>
          <a:prstGeom prst="rect">
            <a:avLst/>
          </a:prstGeom>
          <a:solidFill>
            <a:srgbClr val="FF00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38" name="Group 37"/>
          <p:cNvGrpSpPr/>
          <p:nvPr/>
        </p:nvGrpSpPr>
        <p:grpSpPr>
          <a:xfrm>
            <a:off x="689133" y="3134483"/>
            <a:ext cx="779488" cy="607770"/>
            <a:chOff x="764499" y="4353974"/>
            <a:chExt cx="779488" cy="607770"/>
          </a:xfrm>
        </p:grpSpPr>
        <p:sp>
          <p:nvSpPr>
            <p:cNvPr id="39" name="Oval 38"/>
            <p:cNvSpPr/>
            <p:nvPr/>
          </p:nvSpPr>
          <p:spPr>
            <a:xfrm>
              <a:off x="764499" y="4353974"/>
              <a:ext cx="779488" cy="607770"/>
            </a:xfrm>
            <a:prstGeom prst="ellipse">
              <a:avLst/>
            </a:prstGeom>
            <a:gradFill>
              <a:gsLst>
                <a:gs pos="0">
                  <a:srgbClr val="00002C"/>
                </a:gs>
                <a:gs pos="100000">
                  <a:schemeClr val="bg1">
                    <a:lumMod val="50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0" name="Rounded Rectangle 39"/>
            <p:cNvSpPr/>
            <p:nvPr/>
          </p:nvSpPr>
          <p:spPr>
            <a:xfrm>
              <a:off x="897208" y="4522947"/>
              <a:ext cx="367820" cy="269823"/>
            </a:xfrm>
            <a:prstGeom prst="round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1" name="Isosceles Triangle 40"/>
            <p:cNvSpPr/>
            <p:nvPr/>
          </p:nvSpPr>
          <p:spPr>
            <a:xfrm rot="16200000">
              <a:off x="1141443" y="4513717"/>
              <a:ext cx="247170" cy="288282"/>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42" name="Footer Placeholder 4"/>
          <p:cNvSpPr>
            <a:spLocks noGrp="1"/>
          </p:cNvSpPr>
          <p:nvPr>
            <p:ph type="ftr" sz="quarter" idx="11"/>
          </p:nvPr>
        </p:nvSpPr>
        <p:spPr>
          <a:xfrm>
            <a:off x="1524000" y="4923010"/>
            <a:ext cx="6035040" cy="274637"/>
          </a:xfrm>
        </p:spPr>
        <p:txBody>
          <a:bodyPr/>
          <a:lstStyle>
            <a:lvl1pPr>
              <a:defRPr/>
            </a:lvl1pPr>
          </a:lstStyle>
          <a:p>
            <a:pPr>
              <a:defRPr/>
            </a:pPr>
            <a:endParaRPr lang="fr-FR" sz="1000" dirty="0" smtClean="0"/>
          </a:p>
          <a:p>
            <a:pPr>
              <a:defRPr/>
            </a:pPr>
            <a:r>
              <a:rPr lang="fr-FR" sz="1000" dirty="0" smtClean="0"/>
              <a:t>SIGGRAPH 2015: </a:t>
            </a:r>
            <a:r>
              <a:rPr lang="fr-FR" sz="1000" dirty="0" err="1" smtClean="0"/>
              <a:t>Advances</a:t>
            </a:r>
            <a:r>
              <a:rPr lang="fr-FR" sz="1000" dirty="0" smtClean="0"/>
              <a:t> in Real-Time </a:t>
            </a:r>
            <a:r>
              <a:rPr lang="fr-FR" sz="1000" dirty="0" err="1" smtClean="0"/>
              <a:t>Rendering</a:t>
            </a:r>
            <a:r>
              <a:rPr lang="fr-FR" sz="1000" dirty="0" smtClean="0"/>
              <a:t> course</a:t>
            </a:r>
            <a:endParaRPr lang="en-US" altLang="fi-FI" sz="1000" dirty="0" smtClean="0">
              <a:ea typeface="ＭＳ Ｐゴシック" pitchFamily="8" charset="-128"/>
            </a:endParaRPr>
          </a:p>
          <a:p>
            <a:pPr>
              <a:defRPr/>
            </a:pPr>
            <a:endParaRPr lang="en-US" sz="1000" dirty="0"/>
          </a:p>
        </p:txBody>
      </p:sp>
    </p:spTree>
    <p:extLst>
      <p:ext uri="{BB962C8B-B14F-4D97-AF65-F5344CB8AC3E}">
        <p14:creationId xmlns:p14="http://schemas.microsoft.com/office/powerpoint/2010/main" val="70125124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27627" y="1574739"/>
            <a:ext cx="4267324" cy="2498110"/>
          </a:xfrm>
          <a:prstGeom prst="rect">
            <a:avLst/>
          </a:prstGeom>
          <a:blipFill>
            <a:blip r:embed="rId3"/>
            <a:stretch>
              <a:fillRect/>
            </a:stretch>
          </a:blip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098" name="Title 1"/>
          <p:cNvSpPr>
            <a:spLocks noGrp="1"/>
          </p:cNvSpPr>
          <p:nvPr>
            <p:ph type="title"/>
          </p:nvPr>
        </p:nvSpPr>
        <p:spPr/>
        <p:txBody>
          <a:bodyPr/>
          <a:lstStyle/>
          <a:p>
            <a:r>
              <a:rPr lang="en-CA" altLang="fi-FI" noProof="0" dirty="0" smtClean="0">
                <a:ea typeface="ＭＳ Ｐゴシック" pitchFamily="8" charset="-128"/>
              </a:rPr>
              <a:t>Camera Depth </a:t>
            </a:r>
            <a:r>
              <a:rPr lang="en-CA" altLang="fi-FI" noProof="0" dirty="0" err="1" smtClean="0">
                <a:ea typeface="ＭＳ Ｐゴシック" pitchFamily="8" charset="-128"/>
              </a:rPr>
              <a:t>Reprojection</a:t>
            </a:r>
            <a:endParaRPr lang="en-CA" altLang="fi-FI" noProof="0" dirty="0" smtClean="0">
              <a:ea typeface="ＭＳ Ｐゴシック" pitchFamily="8" charset="-128"/>
            </a:endParaRPr>
          </a:p>
        </p:txBody>
      </p:sp>
      <p:sp>
        <p:nvSpPr>
          <p:cNvPr id="2" name="Content Placeholder 1"/>
          <p:cNvSpPr>
            <a:spLocks noGrp="1"/>
          </p:cNvSpPr>
          <p:nvPr>
            <p:ph idx="1"/>
          </p:nvPr>
        </p:nvSpPr>
        <p:spPr/>
        <p:txBody>
          <a:bodyPr/>
          <a:lstStyle/>
          <a:p>
            <a:pPr marL="0" indent="0">
              <a:buNone/>
            </a:pPr>
            <a:r>
              <a:rPr lang="en-CA" noProof="0" dirty="0" smtClean="0"/>
              <a:t> </a:t>
            </a:r>
            <a:endParaRPr lang="en-CA" noProof="0" dirty="0"/>
          </a:p>
        </p:txBody>
      </p:sp>
      <p:pic>
        <p:nvPicPr>
          <p:cNvPr id="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4278" y="1571070"/>
            <a:ext cx="2406650" cy="2501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253645" y="4212936"/>
            <a:ext cx="3627916" cy="461665"/>
          </a:xfrm>
          <a:prstGeom prst="rect">
            <a:avLst/>
          </a:prstGeom>
          <a:noFill/>
        </p:spPr>
        <p:txBody>
          <a:bodyPr wrap="none" rtlCol="0">
            <a:spAutoFit/>
          </a:bodyPr>
          <a:lstStyle/>
          <a:p>
            <a:r>
              <a:rPr lang="en-CA" sz="2400" dirty="0" smtClean="0">
                <a:solidFill>
                  <a:schemeClr val="bg1"/>
                </a:solidFill>
              </a:rPr>
              <a:t>Light Space </a:t>
            </a:r>
            <a:r>
              <a:rPr lang="en-CA" sz="2400" dirty="0" err="1" smtClean="0">
                <a:solidFill>
                  <a:schemeClr val="bg1"/>
                </a:solidFill>
              </a:rPr>
              <a:t>Reprojection</a:t>
            </a:r>
            <a:endParaRPr lang="fr-FR" sz="2400" dirty="0">
              <a:solidFill>
                <a:schemeClr val="bg1"/>
              </a:solidFill>
            </a:endParaRPr>
          </a:p>
        </p:txBody>
      </p:sp>
      <p:sp>
        <p:nvSpPr>
          <p:cNvPr id="7" name="Footer Placeholder 4"/>
          <p:cNvSpPr>
            <a:spLocks noGrp="1"/>
          </p:cNvSpPr>
          <p:nvPr>
            <p:ph type="ftr" sz="quarter" idx="11"/>
          </p:nvPr>
        </p:nvSpPr>
        <p:spPr>
          <a:xfrm>
            <a:off x="1524000" y="4923010"/>
            <a:ext cx="6035040" cy="274637"/>
          </a:xfrm>
        </p:spPr>
        <p:txBody>
          <a:bodyPr/>
          <a:lstStyle>
            <a:lvl1pPr>
              <a:defRPr/>
            </a:lvl1pPr>
          </a:lstStyle>
          <a:p>
            <a:pPr>
              <a:defRPr/>
            </a:pPr>
            <a:endParaRPr lang="fr-FR" sz="1000" dirty="0" smtClean="0"/>
          </a:p>
          <a:p>
            <a:pPr>
              <a:defRPr/>
            </a:pPr>
            <a:r>
              <a:rPr lang="fr-FR" sz="1000" dirty="0" smtClean="0"/>
              <a:t>SIGGRAPH 2015: </a:t>
            </a:r>
            <a:r>
              <a:rPr lang="fr-FR" sz="1000" dirty="0" err="1" smtClean="0"/>
              <a:t>Advances</a:t>
            </a:r>
            <a:r>
              <a:rPr lang="fr-FR" sz="1000" dirty="0" smtClean="0"/>
              <a:t> in Real-Time </a:t>
            </a:r>
            <a:r>
              <a:rPr lang="fr-FR" sz="1000" dirty="0" err="1" smtClean="0"/>
              <a:t>Rendering</a:t>
            </a:r>
            <a:r>
              <a:rPr lang="fr-FR" sz="1000" dirty="0" smtClean="0"/>
              <a:t> course</a:t>
            </a:r>
            <a:endParaRPr lang="en-US" altLang="fi-FI" sz="1000" dirty="0" smtClean="0">
              <a:ea typeface="ＭＳ Ｐゴシック" pitchFamily="8" charset="-128"/>
            </a:endParaRPr>
          </a:p>
          <a:p>
            <a:pPr>
              <a:defRPr/>
            </a:pPr>
            <a:endParaRPr lang="en-US" sz="1000" dirty="0"/>
          </a:p>
        </p:txBody>
      </p:sp>
    </p:spTree>
    <p:extLst>
      <p:ext uri="{BB962C8B-B14F-4D97-AF65-F5344CB8AC3E}">
        <p14:creationId xmlns:p14="http://schemas.microsoft.com/office/powerpoint/2010/main" val="10907421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727627" y="1574739"/>
            <a:ext cx="4267324" cy="2498110"/>
          </a:xfrm>
          <a:prstGeom prst="rect">
            <a:avLst/>
          </a:prstGeom>
          <a:blipFill>
            <a:blip r:embed="rId3"/>
            <a:stretch>
              <a:fillRect/>
            </a:stretch>
          </a:blip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4278" y="1571070"/>
            <a:ext cx="2406650" cy="2501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8" name="Title 1"/>
          <p:cNvSpPr>
            <a:spLocks noGrp="1"/>
          </p:cNvSpPr>
          <p:nvPr>
            <p:ph type="title"/>
          </p:nvPr>
        </p:nvSpPr>
        <p:spPr/>
        <p:txBody>
          <a:bodyPr/>
          <a:lstStyle/>
          <a:p>
            <a:r>
              <a:rPr lang="en-CA" altLang="fi-FI" noProof="0" dirty="0" smtClean="0">
                <a:ea typeface="ＭＳ Ｐゴシック" pitchFamily="8" charset="-128"/>
              </a:rPr>
              <a:t>Camera Depth </a:t>
            </a:r>
            <a:r>
              <a:rPr lang="en-CA" altLang="fi-FI" noProof="0" dirty="0" err="1" smtClean="0">
                <a:ea typeface="ＭＳ Ｐゴシック" pitchFamily="8" charset="-128"/>
              </a:rPr>
              <a:t>Reprojection</a:t>
            </a:r>
            <a:endParaRPr lang="en-CA" altLang="fi-FI" noProof="0" dirty="0" smtClean="0">
              <a:ea typeface="ＭＳ Ｐゴシック" pitchFamily="8" charset="-128"/>
            </a:endParaRPr>
          </a:p>
        </p:txBody>
      </p:sp>
      <p:sp>
        <p:nvSpPr>
          <p:cNvPr id="2" name="Content Placeholder 1"/>
          <p:cNvSpPr>
            <a:spLocks noGrp="1"/>
          </p:cNvSpPr>
          <p:nvPr>
            <p:ph idx="1"/>
          </p:nvPr>
        </p:nvSpPr>
        <p:spPr/>
        <p:txBody>
          <a:bodyPr/>
          <a:lstStyle/>
          <a:p>
            <a:pPr marL="0" indent="0">
              <a:buNone/>
            </a:pPr>
            <a:r>
              <a:rPr lang="en-CA" noProof="0" dirty="0" smtClean="0"/>
              <a:t> </a:t>
            </a:r>
            <a:endParaRPr lang="en-CA" noProof="0" dirty="0"/>
          </a:p>
        </p:txBody>
      </p:sp>
      <p:cxnSp>
        <p:nvCxnSpPr>
          <p:cNvPr id="6" name="Straight Arrow Connector 5"/>
          <p:cNvCxnSpPr>
            <a:stCxn id="14" idx="0"/>
          </p:cNvCxnSpPr>
          <p:nvPr/>
        </p:nvCxnSpPr>
        <p:spPr>
          <a:xfrm flipV="1">
            <a:off x="5201588" y="2754724"/>
            <a:ext cx="2314367" cy="1749859"/>
          </a:xfrm>
          <a:prstGeom prst="straightConnector1">
            <a:avLst/>
          </a:prstGeom>
          <a:ln w="76200">
            <a:solidFill>
              <a:srgbClr val="00B050">
                <a:alpha val="70000"/>
              </a:srgbClr>
            </a:solidFill>
            <a:headEnd type="oval" w="sm" len="sm"/>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flipV="1">
            <a:off x="2965450" y="2233534"/>
            <a:ext cx="2236138" cy="2218546"/>
          </a:xfrm>
          <a:prstGeom prst="straightConnector1">
            <a:avLst/>
          </a:prstGeom>
          <a:ln w="76200">
            <a:solidFill>
              <a:srgbClr val="00B050">
                <a:alpha val="70000"/>
              </a:srgbClr>
            </a:solidFill>
            <a:headEnd type="oval" w="sm" len="sm"/>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565289" y="4504583"/>
            <a:ext cx="5272597" cy="461665"/>
          </a:xfrm>
          <a:prstGeom prst="rect">
            <a:avLst/>
          </a:prstGeom>
          <a:noFill/>
        </p:spPr>
        <p:txBody>
          <a:bodyPr wrap="none" rtlCol="0">
            <a:spAutoFit/>
          </a:bodyPr>
          <a:lstStyle/>
          <a:p>
            <a:r>
              <a:rPr lang="en-CA" sz="2400" dirty="0" err="1" smtClean="0">
                <a:solidFill>
                  <a:schemeClr val="bg1"/>
                </a:solidFill>
              </a:rPr>
              <a:t>Reprojection</a:t>
            </a:r>
            <a:r>
              <a:rPr lang="en-CA" sz="2400" dirty="0" smtClean="0">
                <a:solidFill>
                  <a:schemeClr val="bg1"/>
                </a:solidFill>
              </a:rPr>
              <a:t> “shadow” of the building</a:t>
            </a:r>
            <a:endParaRPr lang="fr-FR" sz="2400" dirty="0">
              <a:solidFill>
                <a:schemeClr val="bg1"/>
              </a:solidFill>
            </a:endParaRPr>
          </a:p>
        </p:txBody>
      </p:sp>
      <p:sp>
        <p:nvSpPr>
          <p:cNvPr id="9" name="Footer Placeholder 4"/>
          <p:cNvSpPr>
            <a:spLocks noGrp="1"/>
          </p:cNvSpPr>
          <p:nvPr>
            <p:ph type="ftr" sz="quarter" idx="11"/>
          </p:nvPr>
        </p:nvSpPr>
        <p:spPr>
          <a:xfrm>
            <a:off x="1524000" y="4923010"/>
            <a:ext cx="6035040" cy="274637"/>
          </a:xfrm>
        </p:spPr>
        <p:txBody>
          <a:bodyPr/>
          <a:lstStyle>
            <a:lvl1pPr>
              <a:defRPr/>
            </a:lvl1pPr>
          </a:lstStyle>
          <a:p>
            <a:pPr>
              <a:defRPr/>
            </a:pPr>
            <a:endParaRPr lang="fr-FR" sz="1000" dirty="0" smtClean="0"/>
          </a:p>
          <a:p>
            <a:pPr>
              <a:defRPr/>
            </a:pPr>
            <a:r>
              <a:rPr lang="fr-FR" sz="1000" dirty="0" smtClean="0"/>
              <a:t>SIGGRAPH 2015: </a:t>
            </a:r>
            <a:r>
              <a:rPr lang="fr-FR" sz="1000" dirty="0" err="1" smtClean="0"/>
              <a:t>Advances</a:t>
            </a:r>
            <a:r>
              <a:rPr lang="fr-FR" sz="1000" dirty="0" smtClean="0"/>
              <a:t> in Real-Time </a:t>
            </a:r>
            <a:r>
              <a:rPr lang="fr-FR" sz="1000" dirty="0" err="1" smtClean="0"/>
              <a:t>Rendering</a:t>
            </a:r>
            <a:r>
              <a:rPr lang="fr-FR" sz="1000" dirty="0" smtClean="0"/>
              <a:t> course</a:t>
            </a:r>
            <a:endParaRPr lang="en-US" altLang="fi-FI" sz="1000" dirty="0" smtClean="0">
              <a:ea typeface="ＭＳ Ｐゴシック" pitchFamily="8" charset="-128"/>
            </a:endParaRPr>
          </a:p>
          <a:p>
            <a:pPr>
              <a:defRPr/>
            </a:pPr>
            <a:endParaRPr lang="en-US" sz="1000" dirty="0"/>
          </a:p>
        </p:txBody>
      </p:sp>
    </p:spTree>
    <p:extLst>
      <p:ext uri="{BB962C8B-B14F-4D97-AF65-F5344CB8AC3E}">
        <p14:creationId xmlns:p14="http://schemas.microsoft.com/office/powerpoint/2010/main" val="310716683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098" name="Title 1"/>
          <p:cNvSpPr>
            <a:spLocks noGrp="1"/>
          </p:cNvSpPr>
          <p:nvPr>
            <p:ph type="title"/>
          </p:nvPr>
        </p:nvSpPr>
        <p:spPr/>
        <p:txBody>
          <a:bodyPr/>
          <a:lstStyle/>
          <a:p>
            <a:r>
              <a:rPr lang="en-CA" altLang="fi-FI" noProof="0" dirty="0" smtClean="0">
                <a:ea typeface="ＭＳ Ｐゴシック" pitchFamily="8" charset="-128"/>
              </a:rPr>
              <a:t>Camera Depth </a:t>
            </a:r>
            <a:r>
              <a:rPr lang="en-CA" altLang="fi-FI" noProof="0" dirty="0" err="1" smtClean="0">
                <a:ea typeface="ＭＳ Ｐゴシック" pitchFamily="8" charset="-128"/>
              </a:rPr>
              <a:t>Reprojection</a:t>
            </a:r>
            <a:endParaRPr lang="en-CA" altLang="fi-FI" noProof="0" dirty="0" smtClean="0">
              <a:ea typeface="ＭＳ Ｐゴシック" pitchFamily="8" charset="-128"/>
            </a:endParaRPr>
          </a:p>
        </p:txBody>
      </p:sp>
      <p:sp>
        <p:nvSpPr>
          <p:cNvPr id="2" name="Content Placeholder 1"/>
          <p:cNvSpPr>
            <a:spLocks noGrp="1"/>
          </p:cNvSpPr>
          <p:nvPr>
            <p:ph idx="1"/>
          </p:nvPr>
        </p:nvSpPr>
        <p:spPr/>
        <p:txBody>
          <a:bodyPr/>
          <a:lstStyle/>
          <a:p>
            <a:pPr marL="0" indent="0">
              <a:buNone/>
            </a:pPr>
            <a:r>
              <a:rPr lang="en-CA" noProof="0" dirty="0" smtClean="0"/>
              <a:t> </a:t>
            </a:r>
            <a:endParaRPr lang="en-CA" noProof="0" dirty="0"/>
          </a:p>
        </p:txBody>
      </p:sp>
      <p:sp>
        <p:nvSpPr>
          <p:cNvPr id="32" name="Content Placeholder 2"/>
          <p:cNvSpPr txBox="1">
            <a:spLocks/>
          </p:cNvSpPr>
          <p:nvPr/>
        </p:nvSpPr>
        <p:spPr bwMode="auto">
          <a:xfrm>
            <a:off x="609600" y="13525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bg1"/>
                </a:solidFill>
                <a:latin typeface="+mn-lt"/>
                <a:ea typeface="ＭＳ Ｐゴシック" pitchFamily="-108" charset="-128"/>
                <a:cs typeface="ＭＳ Ｐゴシック" pitchFamily="-108" charset="-128"/>
              </a:defRPr>
            </a:lvl1pPr>
            <a:lvl2pPr marL="742950" indent="-285750" algn="l" defTabSz="457200" rtl="0" eaLnBrk="0" fontAlgn="base" hangingPunct="0">
              <a:spcBef>
                <a:spcPct val="20000"/>
              </a:spcBef>
              <a:spcAft>
                <a:spcPct val="0"/>
              </a:spcAft>
              <a:buFont typeface="Arial" charset="0"/>
              <a:buChar char="–"/>
              <a:defRPr sz="2800" kern="1200">
                <a:solidFill>
                  <a:schemeClr val="bg1"/>
                </a:solidFill>
                <a:latin typeface="+mn-lt"/>
                <a:ea typeface="ＭＳ Ｐゴシック" pitchFamily="-108"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bg1"/>
                </a:solidFill>
                <a:latin typeface="+mn-lt"/>
                <a:ea typeface="ＭＳ Ｐゴシック" pitchFamily="-108"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bg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bg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fi-FI" sz="2800" dirty="0" smtClean="0">
                <a:ea typeface="ＭＳ Ｐゴシック" pitchFamily="8" charset="-128"/>
              </a:rPr>
              <a:t>Similar to [Silvennoinen12]</a:t>
            </a:r>
          </a:p>
          <a:p>
            <a:r>
              <a:rPr lang="en-US" altLang="fi-FI" sz="2800" dirty="0" smtClean="0">
                <a:ea typeface="ＭＳ Ｐゴシック" pitchFamily="8" charset="-128"/>
              </a:rPr>
              <a:t>But, mask not effective because of fog:</a:t>
            </a:r>
          </a:p>
          <a:p>
            <a:pPr lvl="1"/>
            <a:r>
              <a:rPr lang="en-US" altLang="fi-FI" sz="2400" dirty="0" smtClean="0">
                <a:ea typeface="ＭＳ Ｐゴシック" pitchFamily="8" charset="-128"/>
              </a:rPr>
              <a:t>Cannot use min-depth</a:t>
            </a:r>
          </a:p>
          <a:p>
            <a:pPr lvl="1"/>
            <a:r>
              <a:rPr lang="en-US" altLang="fi-FI" sz="2400" dirty="0" smtClean="0">
                <a:ea typeface="ＭＳ Ｐゴシック" pitchFamily="8" charset="-128"/>
              </a:rPr>
              <a:t>Cannot exclude far-plane</a:t>
            </a:r>
          </a:p>
          <a:p>
            <a:r>
              <a:rPr lang="en-US" altLang="fi-FI" sz="2800" dirty="0">
                <a:ea typeface="ＭＳ Ｐゴシック" pitchFamily="8" charset="-128"/>
              </a:rPr>
              <a:t>64x64 pixel </a:t>
            </a:r>
            <a:r>
              <a:rPr lang="en-US" altLang="fi-FI" sz="2800" dirty="0" err="1" smtClean="0">
                <a:ea typeface="ＭＳ Ｐゴシック" pitchFamily="8" charset="-128"/>
              </a:rPr>
              <a:t>reprojection</a:t>
            </a:r>
            <a:endParaRPr lang="en-US" altLang="fi-FI" sz="2800" dirty="0" smtClean="0">
              <a:ea typeface="ＭＳ Ｐゴシック" pitchFamily="8" charset="-128"/>
            </a:endParaRPr>
          </a:p>
          <a:p>
            <a:r>
              <a:rPr lang="en-US" altLang="fi-FI" sz="2800" dirty="0" smtClean="0">
                <a:ea typeface="ＭＳ Ｐゴシック" pitchFamily="8" charset="-128"/>
              </a:rPr>
              <a:t>Could pre-process depth to remove redundant overdraw</a:t>
            </a:r>
            <a:endParaRPr lang="en-US" altLang="fi-FI" sz="2800" dirty="0">
              <a:ea typeface="ＭＳ Ｐゴシック" pitchFamily="8" charset="-128"/>
            </a:endParaRPr>
          </a:p>
          <a:p>
            <a:endParaRPr lang="en-US" altLang="fi-FI" dirty="0" smtClean="0">
              <a:ea typeface="ＭＳ Ｐゴシック" pitchFamily="8" charset="-128"/>
            </a:endParaRPr>
          </a:p>
        </p:txBody>
      </p:sp>
      <p:sp>
        <p:nvSpPr>
          <p:cNvPr id="6" name="Footer Placeholder 4"/>
          <p:cNvSpPr>
            <a:spLocks noGrp="1"/>
          </p:cNvSpPr>
          <p:nvPr>
            <p:ph type="ftr" sz="quarter" idx="11"/>
          </p:nvPr>
        </p:nvSpPr>
        <p:spPr>
          <a:xfrm>
            <a:off x="1524000" y="4923010"/>
            <a:ext cx="6035040" cy="274637"/>
          </a:xfrm>
        </p:spPr>
        <p:txBody>
          <a:bodyPr/>
          <a:lstStyle>
            <a:lvl1pPr>
              <a:defRPr/>
            </a:lvl1pPr>
          </a:lstStyle>
          <a:p>
            <a:pPr>
              <a:defRPr/>
            </a:pPr>
            <a:endParaRPr lang="fr-FR" sz="1000" dirty="0" smtClean="0"/>
          </a:p>
          <a:p>
            <a:pPr>
              <a:defRPr/>
            </a:pPr>
            <a:r>
              <a:rPr lang="fr-FR" sz="1000" dirty="0" smtClean="0"/>
              <a:t>SIGGRAPH 2015: </a:t>
            </a:r>
            <a:r>
              <a:rPr lang="fr-FR" sz="1000" dirty="0" err="1" smtClean="0"/>
              <a:t>Advances</a:t>
            </a:r>
            <a:r>
              <a:rPr lang="fr-FR" sz="1000" dirty="0" smtClean="0"/>
              <a:t> in Real-Time </a:t>
            </a:r>
            <a:r>
              <a:rPr lang="fr-FR" sz="1000" dirty="0" err="1" smtClean="0"/>
              <a:t>Rendering</a:t>
            </a:r>
            <a:r>
              <a:rPr lang="fr-FR" sz="1000" dirty="0" smtClean="0"/>
              <a:t> course</a:t>
            </a:r>
            <a:endParaRPr lang="en-US" altLang="fi-FI" sz="1000" dirty="0" smtClean="0">
              <a:ea typeface="ＭＳ Ｐゴシック" pitchFamily="8" charset="-128"/>
            </a:endParaRPr>
          </a:p>
          <a:p>
            <a:pPr>
              <a:defRPr/>
            </a:pPr>
            <a:endParaRPr lang="en-US" sz="1000" dirty="0"/>
          </a:p>
        </p:txBody>
      </p:sp>
    </p:spTree>
    <p:extLst>
      <p:ext uri="{BB962C8B-B14F-4D97-AF65-F5344CB8AC3E}">
        <p14:creationId xmlns:p14="http://schemas.microsoft.com/office/powerpoint/2010/main" val="282298942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098" name="Title 1"/>
          <p:cNvSpPr>
            <a:spLocks noGrp="1"/>
          </p:cNvSpPr>
          <p:nvPr>
            <p:ph type="title"/>
          </p:nvPr>
        </p:nvSpPr>
        <p:spPr/>
        <p:txBody>
          <a:bodyPr/>
          <a:lstStyle/>
          <a:p>
            <a:r>
              <a:rPr lang="en-CA" altLang="fi-FI" noProof="0" dirty="0" smtClean="0">
                <a:ea typeface="ＭＳ Ｐゴシック" pitchFamily="8" charset="-128"/>
              </a:rPr>
              <a:t>Results</a:t>
            </a:r>
          </a:p>
        </p:txBody>
      </p:sp>
      <p:sp>
        <p:nvSpPr>
          <p:cNvPr id="4099" name="Content Placeholder 2"/>
          <p:cNvSpPr>
            <a:spLocks noGrp="1"/>
          </p:cNvSpPr>
          <p:nvPr>
            <p:ph idx="1"/>
          </p:nvPr>
        </p:nvSpPr>
        <p:spPr>
          <a:xfrm>
            <a:off x="457199" y="938890"/>
            <a:ext cx="7854288" cy="3815989"/>
          </a:xfrm>
        </p:spPr>
        <p:txBody>
          <a:bodyPr/>
          <a:lstStyle/>
          <a:p>
            <a:pPr marL="0" indent="0">
              <a:buNone/>
            </a:pPr>
            <a:r>
              <a:rPr lang="en-CA" altLang="fi-FI" sz="2000" noProof="0" dirty="0" smtClean="0">
                <a:effectLst>
                  <a:outerShdw blurRad="38100" dist="38100" dir="2700000" algn="tl">
                    <a:srgbClr val="000000">
                      <a:alpha val="43137"/>
                    </a:srgbClr>
                  </a:outerShdw>
                </a:effectLst>
                <a:ea typeface="ＭＳ Ｐゴシック" pitchFamily="8" charset="-128"/>
              </a:rPr>
              <a:t>CPU:</a:t>
            </a:r>
          </a:p>
          <a:p>
            <a:pPr>
              <a:buFont typeface="Arial" panose="020B0604020202020204" pitchFamily="34" charset="0"/>
              <a:buChar char="•"/>
            </a:pPr>
            <a:r>
              <a:rPr lang="en-CA" altLang="fi-FI" sz="2000" noProof="0" dirty="0" smtClean="0">
                <a:effectLst>
                  <a:outerShdw blurRad="38100" dist="38100" dir="2700000" algn="tl">
                    <a:srgbClr val="000000">
                      <a:alpha val="43137"/>
                    </a:srgbClr>
                  </a:outerShdw>
                </a:effectLst>
                <a:ea typeface="ＭＳ Ｐゴシック" pitchFamily="8" charset="-128"/>
              </a:rPr>
              <a:t>1-2 Orders of magnitude less </a:t>
            </a:r>
            <a:r>
              <a:rPr lang="en-CA" altLang="fi-FI" sz="2000" noProof="0" dirty="0" err="1" smtClean="0">
                <a:effectLst>
                  <a:outerShdw blurRad="38100" dist="38100" dir="2700000" algn="tl">
                    <a:srgbClr val="000000">
                      <a:alpha val="43137"/>
                    </a:srgbClr>
                  </a:outerShdw>
                </a:effectLst>
                <a:ea typeface="ＭＳ Ｐゴシック" pitchFamily="8" charset="-128"/>
              </a:rPr>
              <a:t>drawcalls</a:t>
            </a:r>
            <a:endParaRPr lang="en-CA" altLang="fi-FI" sz="2000" noProof="0" dirty="0" smtClean="0">
              <a:effectLst>
                <a:outerShdw blurRad="38100" dist="38100" dir="2700000" algn="tl">
                  <a:srgbClr val="000000">
                    <a:alpha val="43137"/>
                  </a:srgbClr>
                </a:outerShdw>
              </a:effectLst>
              <a:ea typeface="ＭＳ Ｐゴシック" pitchFamily="8" charset="-128"/>
            </a:endParaRPr>
          </a:p>
          <a:p>
            <a:pPr>
              <a:buFont typeface="Arial" panose="020B0604020202020204" pitchFamily="34" charset="0"/>
              <a:buChar char="•"/>
            </a:pPr>
            <a:r>
              <a:rPr lang="en-CA" altLang="fi-FI" sz="2000" noProof="0" dirty="0" smtClean="0">
                <a:effectLst>
                  <a:outerShdw blurRad="38100" dist="38100" dir="2700000" algn="tl">
                    <a:srgbClr val="000000">
                      <a:alpha val="43137"/>
                    </a:srgbClr>
                  </a:outerShdw>
                </a:effectLst>
                <a:ea typeface="ＭＳ Ｐゴシック" pitchFamily="8" charset="-128"/>
              </a:rPr>
              <a:t>~75% of previous AC, with ~10x objects</a:t>
            </a:r>
          </a:p>
          <a:p>
            <a:pPr marL="0" indent="0">
              <a:buNone/>
            </a:pPr>
            <a:r>
              <a:rPr lang="en-CA" altLang="fi-FI" sz="2000" noProof="0" dirty="0" smtClean="0">
                <a:effectLst>
                  <a:outerShdw blurRad="38100" dist="38100" dir="2700000" algn="tl">
                    <a:srgbClr val="000000">
                      <a:alpha val="43137"/>
                    </a:srgbClr>
                  </a:outerShdw>
                </a:effectLst>
                <a:ea typeface="ＭＳ Ｐゴシック" pitchFamily="8" charset="-128"/>
              </a:rPr>
              <a:t>GPU:</a:t>
            </a:r>
          </a:p>
          <a:p>
            <a:pPr>
              <a:buFont typeface="Arial" panose="020B0604020202020204" pitchFamily="34" charset="0"/>
              <a:buChar char="•"/>
            </a:pPr>
            <a:r>
              <a:rPr lang="en-CA" altLang="fi-FI" sz="2000" dirty="0">
                <a:effectLst>
                  <a:outerShdw blurRad="38100" dist="38100" dir="2700000" algn="tl">
                    <a:srgbClr val="000000">
                      <a:alpha val="43137"/>
                    </a:srgbClr>
                  </a:outerShdw>
                </a:effectLst>
                <a:ea typeface="ＭＳ Ｐゴシック" pitchFamily="8" charset="-128"/>
              </a:rPr>
              <a:t>2</a:t>
            </a:r>
            <a:r>
              <a:rPr lang="en-CA" altLang="fi-FI" sz="2000" noProof="0" dirty="0" smtClean="0">
                <a:effectLst>
                  <a:outerShdw blurRad="38100" dist="38100" dir="2700000" algn="tl">
                    <a:srgbClr val="000000">
                      <a:alpha val="43137"/>
                    </a:srgbClr>
                  </a:outerShdw>
                </a:effectLst>
                <a:ea typeface="ＭＳ Ｐゴシック" pitchFamily="8" charset="-128"/>
              </a:rPr>
              <a:t>0-40% </a:t>
            </a:r>
            <a:r>
              <a:rPr lang="en-CA" altLang="fi-FI" sz="2000" dirty="0" smtClean="0">
                <a:effectLst>
                  <a:outerShdw blurRad="38100" dist="38100" dir="2700000" algn="tl">
                    <a:srgbClr val="000000">
                      <a:alpha val="43137"/>
                    </a:srgbClr>
                  </a:outerShdw>
                </a:effectLst>
                <a:ea typeface="ＭＳ Ｐゴシック" pitchFamily="8" charset="-128"/>
              </a:rPr>
              <a:t>triangles culled</a:t>
            </a:r>
            <a:r>
              <a:rPr lang="en-CA" altLang="fi-FI" sz="2000" noProof="0" dirty="0" smtClean="0">
                <a:effectLst>
                  <a:outerShdw blurRad="38100" dist="38100" dir="2700000" algn="tl">
                    <a:srgbClr val="000000">
                      <a:alpha val="43137"/>
                    </a:srgbClr>
                  </a:outerShdw>
                </a:effectLst>
                <a:ea typeface="ＭＳ Ｐゴシック" pitchFamily="8" charset="-128"/>
              </a:rPr>
              <a:t> (</a:t>
            </a:r>
            <a:r>
              <a:rPr lang="en-CA" altLang="fi-FI" sz="2000" noProof="0" dirty="0" err="1" smtClean="0">
                <a:effectLst>
                  <a:outerShdw blurRad="38100" dist="38100" dir="2700000" algn="tl">
                    <a:srgbClr val="000000">
                      <a:alpha val="43137"/>
                    </a:srgbClr>
                  </a:outerShdw>
                </a:effectLst>
                <a:ea typeface="ＭＳ Ｐゴシック" pitchFamily="8" charset="-128"/>
              </a:rPr>
              <a:t>backface</a:t>
            </a:r>
            <a:r>
              <a:rPr lang="en-CA" altLang="fi-FI" sz="2000" noProof="0" dirty="0" smtClean="0">
                <a:effectLst>
                  <a:outerShdw blurRad="38100" dist="38100" dir="2700000" algn="tl">
                    <a:srgbClr val="000000">
                      <a:alpha val="43137"/>
                    </a:srgbClr>
                  </a:outerShdw>
                </a:effectLst>
                <a:ea typeface="ＭＳ Ｐゴシック" pitchFamily="8" charset="-128"/>
              </a:rPr>
              <a:t> + cluster bounds)</a:t>
            </a:r>
          </a:p>
          <a:p>
            <a:pPr>
              <a:buFont typeface="Arial" panose="020B0604020202020204" pitchFamily="34" charset="0"/>
              <a:buChar char="•"/>
            </a:pPr>
            <a:r>
              <a:rPr lang="en-CA" altLang="fi-FI" sz="2000" noProof="0" dirty="0" smtClean="0">
                <a:effectLst>
                  <a:outerShdw blurRad="38100" dist="38100" dir="2700000" algn="tl">
                    <a:srgbClr val="000000">
                      <a:alpha val="43137"/>
                    </a:srgbClr>
                  </a:outerShdw>
                </a:effectLst>
                <a:ea typeface="ＭＳ Ｐゴシック" pitchFamily="8" charset="-128"/>
              </a:rPr>
              <a:t>Only small overall gain: &lt;10% of geometry rendering</a:t>
            </a:r>
          </a:p>
          <a:p>
            <a:pPr>
              <a:buFont typeface="Arial" panose="020B0604020202020204" pitchFamily="34" charset="0"/>
              <a:buChar char="•"/>
            </a:pPr>
            <a:r>
              <a:rPr lang="en-CA" altLang="fi-FI" sz="2000" dirty="0" smtClean="0">
                <a:effectLst>
                  <a:outerShdw blurRad="38100" dist="38100" dir="2700000" algn="tl">
                    <a:srgbClr val="000000">
                      <a:alpha val="43137"/>
                    </a:srgbClr>
                  </a:outerShdw>
                </a:effectLst>
                <a:ea typeface="ＭＳ Ｐゴシック" pitchFamily="8" charset="-128"/>
              </a:rPr>
              <a:t>30-80</a:t>
            </a:r>
            <a:r>
              <a:rPr lang="en-CA" altLang="fi-FI" sz="2000" dirty="0">
                <a:effectLst>
                  <a:outerShdw blurRad="38100" dist="38100" dir="2700000" algn="tl">
                    <a:srgbClr val="000000">
                      <a:alpha val="43137"/>
                    </a:srgbClr>
                  </a:outerShdw>
                </a:effectLst>
                <a:ea typeface="ＭＳ Ｐゴシック" pitchFamily="8" charset="-128"/>
              </a:rPr>
              <a:t>% shadow </a:t>
            </a:r>
            <a:r>
              <a:rPr lang="en-CA" altLang="fi-FI" sz="2000" dirty="0" smtClean="0">
                <a:effectLst>
                  <a:outerShdw blurRad="38100" dist="38100" dir="2700000" algn="tl">
                    <a:srgbClr val="000000">
                      <a:alpha val="43137"/>
                    </a:srgbClr>
                  </a:outerShdw>
                </a:effectLst>
                <a:ea typeface="ＭＳ Ｐゴシック" pitchFamily="8" charset="-128"/>
              </a:rPr>
              <a:t>triangles culled</a:t>
            </a:r>
          </a:p>
          <a:p>
            <a:pPr marL="0" indent="0">
              <a:buNone/>
            </a:pPr>
            <a:r>
              <a:rPr lang="en-CA" altLang="fi-FI" sz="2000" noProof="0" dirty="0" smtClean="0">
                <a:effectLst>
                  <a:outerShdw blurRad="38100" dist="38100" dir="2700000" algn="tl">
                    <a:srgbClr val="000000">
                      <a:alpha val="43137"/>
                    </a:srgbClr>
                  </a:outerShdw>
                </a:effectLst>
                <a:ea typeface="ＭＳ Ｐゴシック" pitchFamily="8" charset="-128"/>
              </a:rPr>
              <a:t>Work in progress:</a:t>
            </a:r>
          </a:p>
          <a:p>
            <a:pPr>
              <a:buFont typeface="Arial" panose="020B0604020202020204" pitchFamily="34" charset="0"/>
              <a:buChar char="•"/>
            </a:pPr>
            <a:r>
              <a:rPr lang="en-CA" altLang="fi-FI" sz="2000" noProof="0" dirty="0" smtClean="0">
                <a:effectLst>
                  <a:outerShdw blurRad="38100" dist="38100" dir="2700000" algn="tl">
                    <a:srgbClr val="000000">
                      <a:alpha val="43137"/>
                    </a:srgbClr>
                  </a:outerShdw>
                </a:effectLst>
                <a:ea typeface="ＭＳ Ｐゴシック" pitchFamily="8" charset="-128"/>
              </a:rPr>
              <a:t>More GPU-driven for static objects</a:t>
            </a:r>
          </a:p>
          <a:p>
            <a:pPr>
              <a:buFont typeface="Arial" panose="020B0604020202020204" pitchFamily="34" charset="0"/>
              <a:buChar char="•"/>
            </a:pPr>
            <a:r>
              <a:rPr lang="en-CA" altLang="fi-FI" sz="2000" dirty="0" smtClean="0">
                <a:effectLst>
                  <a:outerShdw blurRad="38100" dist="38100" dir="2700000" algn="tl">
                    <a:srgbClr val="000000">
                      <a:alpha val="43137"/>
                    </a:srgbClr>
                  </a:outerShdw>
                </a:effectLst>
                <a:ea typeface="ＭＳ Ｐゴシック" pitchFamily="8" charset="-128"/>
              </a:rPr>
              <a:t>More batch friendly data</a:t>
            </a:r>
            <a:endParaRPr lang="en-CA" altLang="fi-FI" sz="2000" noProof="0" dirty="0" smtClean="0">
              <a:effectLst>
                <a:outerShdw blurRad="38100" dist="38100" dir="2700000" algn="tl">
                  <a:srgbClr val="000000">
                    <a:alpha val="43137"/>
                  </a:srgbClr>
                </a:outerShdw>
              </a:effectLst>
              <a:ea typeface="ＭＳ Ｐゴシック" pitchFamily="8" charset="-128"/>
            </a:endParaRPr>
          </a:p>
          <a:p>
            <a:pPr>
              <a:buFont typeface="Arial" panose="020B0604020202020204" pitchFamily="34" charset="0"/>
              <a:buChar char="•"/>
            </a:pPr>
            <a:endParaRPr lang="en-CA" altLang="fi-FI" sz="2000" noProof="0" dirty="0" smtClean="0">
              <a:ea typeface="ＭＳ Ｐゴシック" pitchFamily="8" charset="-128"/>
            </a:endParaRPr>
          </a:p>
        </p:txBody>
      </p:sp>
      <p:sp>
        <p:nvSpPr>
          <p:cNvPr id="5" name="Footer Placeholder 4"/>
          <p:cNvSpPr>
            <a:spLocks noGrp="1"/>
          </p:cNvSpPr>
          <p:nvPr>
            <p:ph type="ftr" sz="quarter" idx="11"/>
          </p:nvPr>
        </p:nvSpPr>
        <p:spPr>
          <a:xfrm>
            <a:off x="1524000" y="4923010"/>
            <a:ext cx="6035040" cy="274637"/>
          </a:xfrm>
        </p:spPr>
        <p:txBody>
          <a:bodyPr/>
          <a:lstStyle>
            <a:lvl1pPr>
              <a:defRPr/>
            </a:lvl1pPr>
          </a:lstStyle>
          <a:p>
            <a:pPr>
              <a:defRPr/>
            </a:pPr>
            <a:endParaRPr lang="fr-FR" sz="1000" dirty="0" smtClean="0"/>
          </a:p>
          <a:p>
            <a:pPr>
              <a:defRPr/>
            </a:pPr>
            <a:r>
              <a:rPr lang="fr-FR" sz="1000" dirty="0" smtClean="0"/>
              <a:t>SIGGRAPH 2015: </a:t>
            </a:r>
            <a:r>
              <a:rPr lang="fr-FR" sz="1000" dirty="0" err="1" smtClean="0"/>
              <a:t>Advances</a:t>
            </a:r>
            <a:r>
              <a:rPr lang="fr-FR" sz="1000" dirty="0" smtClean="0"/>
              <a:t> in Real-Time </a:t>
            </a:r>
            <a:r>
              <a:rPr lang="fr-FR" sz="1000" dirty="0" err="1" smtClean="0"/>
              <a:t>Rendering</a:t>
            </a:r>
            <a:r>
              <a:rPr lang="fr-FR" sz="1000" dirty="0" smtClean="0"/>
              <a:t> course</a:t>
            </a:r>
            <a:endParaRPr lang="en-US" altLang="fi-FI" sz="1000" dirty="0" smtClean="0">
              <a:ea typeface="ＭＳ Ｐゴシック" pitchFamily="8" charset="-128"/>
            </a:endParaRPr>
          </a:p>
          <a:p>
            <a:pPr>
              <a:defRPr/>
            </a:pPr>
            <a:endParaRPr lang="en-US" sz="1000" dirty="0"/>
          </a:p>
        </p:txBody>
      </p:sp>
    </p:spTree>
    <p:extLst>
      <p:ext uri="{BB962C8B-B14F-4D97-AF65-F5344CB8AC3E}">
        <p14:creationId xmlns:p14="http://schemas.microsoft.com/office/powerpoint/2010/main" val="374180159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098" name="Title 1"/>
          <p:cNvSpPr>
            <a:spLocks noGrp="1"/>
          </p:cNvSpPr>
          <p:nvPr>
            <p:ph type="title"/>
          </p:nvPr>
        </p:nvSpPr>
        <p:spPr/>
        <p:txBody>
          <a:bodyPr/>
          <a:lstStyle/>
          <a:p>
            <a:r>
              <a:rPr lang="en-CA" altLang="fi-FI" noProof="0" dirty="0" smtClean="0">
                <a:ea typeface="ＭＳ Ｐゴシック" pitchFamily="8" charset="-128"/>
              </a:rPr>
              <a:t>Future</a:t>
            </a:r>
          </a:p>
        </p:txBody>
      </p:sp>
      <p:sp>
        <p:nvSpPr>
          <p:cNvPr id="4099" name="Content Placeholder 2"/>
          <p:cNvSpPr>
            <a:spLocks noGrp="1"/>
          </p:cNvSpPr>
          <p:nvPr>
            <p:ph idx="1"/>
          </p:nvPr>
        </p:nvSpPr>
        <p:spPr>
          <a:xfrm>
            <a:off x="457200" y="1200150"/>
            <a:ext cx="4249271" cy="3394075"/>
          </a:xfrm>
        </p:spPr>
        <p:txBody>
          <a:bodyPr/>
          <a:lstStyle/>
          <a:p>
            <a:r>
              <a:rPr lang="en-CA" altLang="fi-FI" noProof="0" dirty="0" err="1" smtClean="0">
                <a:effectLst>
                  <a:outerShdw blurRad="38100" dist="38100" dir="2700000" algn="tl">
                    <a:srgbClr val="000000">
                      <a:alpha val="43137"/>
                    </a:srgbClr>
                  </a:outerShdw>
                </a:effectLst>
                <a:ea typeface="ＭＳ Ｐゴシック" pitchFamily="8" charset="-128"/>
              </a:rPr>
              <a:t>Bindless</a:t>
            </a:r>
            <a:r>
              <a:rPr lang="en-CA" altLang="fi-FI" noProof="0" dirty="0" smtClean="0">
                <a:effectLst>
                  <a:outerShdw blurRad="38100" dist="38100" dir="2700000" algn="tl">
                    <a:srgbClr val="000000">
                      <a:alpha val="43137"/>
                    </a:srgbClr>
                  </a:outerShdw>
                </a:effectLst>
                <a:ea typeface="ＭＳ Ｐゴシック" pitchFamily="8" charset="-128"/>
              </a:rPr>
              <a:t> textures</a:t>
            </a:r>
          </a:p>
          <a:p>
            <a:r>
              <a:rPr lang="en-CA" altLang="fi-FI" noProof="0" dirty="0" smtClean="0">
                <a:effectLst>
                  <a:outerShdw blurRad="38100" dist="38100" dir="2700000" algn="tl">
                    <a:srgbClr val="000000">
                      <a:alpha val="43137"/>
                    </a:srgbClr>
                  </a:outerShdw>
                </a:effectLst>
                <a:ea typeface="ＭＳ Ｐゴシック" pitchFamily="8" charset="-128"/>
              </a:rPr>
              <a:t>GPU-driven vs. DX12/</a:t>
            </a:r>
            <a:r>
              <a:rPr lang="en-CA" altLang="fi-FI" noProof="0" dirty="0" err="1" smtClean="0">
                <a:effectLst>
                  <a:outerShdw blurRad="38100" dist="38100" dir="2700000" algn="tl">
                    <a:srgbClr val="000000">
                      <a:alpha val="43137"/>
                    </a:srgbClr>
                  </a:outerShdw>
                </a:effectLst>
                <a:ea typeface="ＭＳ Ｐゴシック" pitchFamily="8" charset="-128"/>
              </a:rPr>
              <a:t>Vulkan</a:t>
            </a:r>
            <a:endParaRPr lang="en-CA" altLang="fi-FI" noProof="0" dirty="0" smtClean="0">
              <a:effectLst>
                <a:outerShdw blurRad="38100" dist="38100" dir="2700000" algn="tl">
                  <a:srgbClr val="000000">
                    <a:alpha val="43137"/>
                  </a:srgbClr>
                </a:outerShdw>
              </a:effectLst>
              <a:ea typeface="ＭＳ Ｐゴシック" pitchFamily="8" charset="-128"/>
            </a:endParaRPr>
          </a:p>
        </p:txBody>
      </p:sp>
      <p:sp>
        <p:nvSpPr>
          <p:cNvPr id="12" name="Content Placeholder 2"/>
          <p:cNvSpPr txBox="1">
            <a:spLocks/>
          </p:cNvSpPr>
          <p:nvPr/>
        </p:nvSpPr>
        <p:spPr bwMode="auto">
          <a:xfrm>
            <a:off x="4349931" y="1277076"/>
            <a:ext cx="4336869" cy="85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bg1"/>
                </a:solidFill>
                <a:latin typeface="+mn-lt"/>
                <a:ea typeface="ＭＳ Ｐゴシック" pitchFamily="-108" charset="-128"/>
                <a:cs typeface="ＭＳ Ｐゴシック" pitchFamily="-108" charset="-128"/>
              </a:defRPr>
            </a:lvl1pPr>
            <a:lvl2pPr marL="742950" indent="-285750" algn="l" defTabSz="457200" rtl="0" eaLnBrk="0" fontAlgn="base" hangingPunct="0">
              <a:spcBef>
                <a:spcPct val="20000"/>
              </a:spcBef>
              <a:spcAft>
                <a:spcPct val="0"/>
              </a:spcAft>
              <a:buFont typeface="Arial" charset="0"/>
              <a:buChar char="–"/>
              <a:defRPr sz="2800" kern="1200">
                <a:solidFill>
                  <a:schemeClr val="bg1"/>
                </a:solidFill>
                <a:latin typeface="+mn-lt"/>
                <a:ea typeface="ＭＳ Ｐゴシック" pitchFamily="-108"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bg1"/>
                </a:solidFill>
                <a:latin typeface="+mn-lt"/>
                <a:ea typeface="ＭＳ Ｐゴシック" pitchFamily="-108"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bg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bg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endParaRPr lang="en-US" altLang="fi-FI" sz="2400" dirty="0" smtClean="0">
              <a:effectLst>
                <a:outerShdw blurRad="38100" dist="38100" dir="2700000" algn="tl">
                  <a:srgbClr val="000000">
                    <a:alpha val="43137"/>
                  </a:srgbClr>
                </a:outerShdw>
              </a:effectLst>
              <a:ea typeface="ＭＳ Ｐゴシック" pitchFamily="8" charset="-128"/>
            </a:endParaRPr>
          </a:p>
        </p:txBody>
      </p:sp>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3053" t="9431" r="1544" b="-9431"/>
          <a:stretch/>
        </p:blipFill>
        <p:spPr>
          <a:xfrm>
            <a:off x="4885509" y="1409337"/>
            <a:ext cx="3618411" cy="2372258"/>
          </a:xfrm>
          <a:prstGeom prst="rect">
            <a:avLst/>
          </a:prstGeom>
          <a:effectLst>
            <a:glow rad="292100">
              <a:schemeClr val="accent6">
                <a:alpha val="40000"/>
              </a:schemeClr>
            </a:glow>
          </a:effectLst>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85509" y="3279039"/>
            <a:ext cx="3618411" cy="1509394"/>
          </a:xfrm>
          <a:prstGeom prst="rect">
            <a:avLst/>
          </a:prstGeom>
          <a:effectLst>
            <a:glow rad="292100">
              <a:schemeClr val="accent6">
                <a:alpha val="40000"/>
              </a:schemeClr>
            </a:glow>
          </a:effectLst>
        </p:spPr>
      </p:pic>
      <p:sp>
        <p:nvSpPr>
          <p:cNvPr id="8" name="Footer Placeholder 4"/>
          <p:cNvSpPr>
            <a:spLocks noGrp="1"/>
          </p:cNvSpPr>
          <p:nvPr>
            <p:ph type="ftr" sz="quarter" idx="11"/>
          </p:nvPr>
        </p:nvSpPr>
        <p:spPr>
          <a:xfrm>
            <a:off x="1524000" y="4923010"/>
            <a:ext cx="6035040" cy="274637"/>
          </a:xfrm>
        </p:spPr>
        <p:txBody>
          <a:bodyPr/>
          <a:lstStyle>
            <a:lvl1pPr>
              <a:defRPr/>
            </a:lvl1pPr>
          </a:lstStyle>
          <a:p>
            <a:pPr>
              <a:defRPr/>
            </a:pPr>
            <a:endParaRPr lang="fr-FR" sz="1000" dirty="0" smtClean="0"/>
          </a:p>
          <a:p>
            <a:pPr>
              <a:defRPr/>
            </a:pPr>
            <a:r>
              <a:rPr lang="fr-FR" sz="1000" dirty="0" smtClean="0"/>
              <a:t>SIGGRAPH 2015: </a:t>
            </a:r>
            <a:r>
              <a:rPr lang="fr-FR" sz="1000" dirty="0" err="1" smtClean="0"/>
              <a:t>Advances</a:t>
            </a:r>
            <a:r>
              <a:rPr lang="fr-FR" sz="1000" dirty="0" smtClean="0"/>
              <a:t> in Real-Time </a:t>
            </a:r>
            <a:r>
              <a:rPr lang="fr-FR" sz="1000" dirty="0" err="1" smtClean="0"/>
              <a:t>Rendering</a:t>
            </a:r>
            <a:r>
              <a:rPr lang="fr-FR" sz="1000" dirty="0" smtClean="0"/>
              <a:t> course</a:t>
            </a:r>
            <a:endParaRPr lang="en-US" altLang="fi-FI" sz="1000" dirty="0" smtClean="0">
              <a:ea typeface="ＭＳ Ｐゴシック" pitchFamily="8" charset="-128"/>
            </a:endParaRPr>
          </a:p>
          <a:p>
            <a:pPr>
              <a:defRPr/>
            </a:pPr>
            <a:endParaRPr lang="en-US" sz="1000" dirty="0"/>
          </a:p>
        </p:txBody>
      </p:sp>
    </p:spTree>
    <p:extLst>
      <p:ext uri="{BB962C8B-B14F-4D97-AF65-F5344CB8AC3E}">
        <p14:creationId xmlns:p14="http://schemas.microsoft.com/office/powerpoint/2010/main" val="39740286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fi-FI" altLang="fi-FI" dirty="0" smtClean="0">
                <a:ea typeface="ＭＳ Ｐゴシック" pitchFamily="8" charset="-128"/>
              </a:rPr>
              <a:t>RedLynx Topics</a:t>
            </a:r>
            <a:endParaRPr lang="en-US" altLang="fi-FI" dirty="0" smtClean="0">
              <a:ea typeface="ＭＳ Ｐゴシック" pitchFamily="8" charset="-128"/>
            </a:endParaRPr>
          </a:p>
        </p:txBody>
      </p:sp>
      <p:sp>
        <p:nvSpPr>
          <p:cNvPr id="4099" name="Content Placeholder 2"/>
          <p:cNvSpPr>
            <a:spLocks noGrp="1"/>
          </p:cNvSpPr>
          <p:nvPr>
            <p:ph idx="1"/>
          </p:nvPr>
        </p:nvSpPr>
        <p:spPr/>
        <p:txBody>
          <a:bodyPr/>
          <a:lstStyle/>
          <a:p>
            <a:r>
              <a:rPr lang="en-US" altLang="fi-FI" dirty="0" smtClean="0">
                <a:ea typeface="ＭＳ Ｐゴシック" pitchFamily="8" charset="-128"/>
              </a:rPr>
              <a:t>Virtual Texturing in GPU-Driven Rendering</a:t>
            </a:r>
          </a:p>
          <a:p>
            <a:r>
              <a:rPr lang="en-US" altLang="fi-FI" dirty="0" smtClean="0">
                <a:ea typeface="ＭＳ Ｐゴシック" pitchFamily="8" charset="-128"/>
              </a:rPr>
              <a:t>Virtual Deferred Texturing</a:t>
            </a:r>
          </a:p>
          <a:p>
            <a:r>
              <a:rPr lang="en-US" altLang="fi-FI" dirty="0" smtClean="0">
                <a:ea typeface="ＭＳ Ｐゴシック" pitchFamily="8" charset="-128"/>
              </a:rPr>
              <a:t>MSAA Trick</a:t>
            </a:r>
          </a:p>
          <a:p>
            <a:r>
              <a:rPr lang="en-US" altLang="fi-FI" dirty="0" smtClean="0">
                <a:ea typeface="ＭＳ Ｐゴシック" pitchFamily="8" charset="-128"/>
              </a:rPr>
              <a:t>Two-Phase Occlusion Culling</a:t>
            </a:r>
          </a:p>
          <a:p>
            <a:r>
              <a:rPr lang="en-US" altLang="fi-FI" dirty="0" smtClean="0">
                <a:ea typeface="ＭＳ Ｐゴシック" pitchFamily="8" charset="-128"/>
              </a:rPr>
              <a:t>Virtual Shadow Mapping</a:t>
            </a:r>
          </a:p>
        </p:txBody>
      </p:sp>
      <p:sp>
        <p:nvSpPr>
          <p:cNvPr id="4" name="Footer Placeholder 4"/>
          <p:cNvSpPr>
            <a:spLocks noGrp="1"/>
          </p:cNvSpPr>
          <p:nvPr>
            <p:ph type="ftr" sz="quarter" idx="11"/>
          </p:nvPr>
        </p:nvSpPr>
        <p:spPr>
          <a:xfrm>
            <a:off x="1524000" y="4923010"/>
            <a:ext cx="6035040" cy="274637"/>
          </a:xfrm>
        </p:spPr>
        <p:txBody>
          <a:bodyPr/>
          <a:lstStyle>
            <a:lvl1pPr>
              <a:defRPr/>
            </a:lvl1pPr>
          </a:lstStyle>
          <a:p>
            <a:pPr>
              <a:defRPr/>
            </a:pPr>
            <a:endParaRPr lang="fr-FR" sz="1000" dirty="0" smtClean="0"/>
          </a:p>
          <a:p>
            <a:pPr>
              <a:defRPr/>
            </a:pPr>
            <a:r>
              <a:rPr lang="fr-FR" sz="1000" dirty="0" smtClean="0"/>
              <a:t>SIGGRAPH 2015: </a:t>
            </a:r>
            <a:r>
              <a:rPr lang="fr-FR" sz="1000" dirty="0" err="1" smtClean="0"/>
              <a:t>Advances</a:t>
            </a:r>
            <a:r>
              <a:rPr lang="fr-FR" sz="1000" dirty="0" smtClean="0"/>
              <a:t> in Real-Time </a:t>
            </a:r>
            <a:r>
              <a:rPr lang="fr-FR" sz="1000" dirty="0" err="1" smtClean="0"/>
              <a:t>Rendering</a:t>
            </a:r>
            <a:r>
              <a:rPr lang="fr-FR" sz="1000" dirty="0" smtClean="0"/>
              <a:t> course</a:t>
            </a:r>
            <a:endParaRPr lang="en-US" altLang="fi-FI" sz="1000" dirty="0" smtClean="0">
              <a:ea typeface="ＭＳ Ｐゴシック" pitchFamily="8" charset="-128"/>
            </a:endParaRPr>
          </a:p>
          <a:p>
            <a:pPr>
              <a:defRPr/>
            </a:pPr>
            <a:endParaRPr lang="en-US" sz="1000" dirty="0"/>
          </a:p>
        </p:txBody>
      </p:sp>
    </p:spTree>
    <p:extLst>
      <p:ext uri="{BB962C8B-B14F-4D97-AF65-F5344CB8AC3E}">
        <p14:creationId xmlns:p14="http://schemas.microsoft.com/office/powerpoint/2010/main" val="99923668"/>
      </p:ext>
    </p:extLst>
  </p:cSld>
  <p:clrMapOvr>
    <a:masterClrMapping/>
  </p:clrMapOvr>
  <mc:AlternateContent xmlns:mc="http://schemas.openxmlformats.org/markup-compatibility/2006" xmlns:p14="http://schemas.microsoft.com/office/powerpoint/2010/main">
    <mc:Choice Requires="p14">
      <p:transition spd="slow" p14:dur="2000" advTm="103048"/>
    </mc:Choice>
    <mc:Fallback xmlns="">
      <p:transition spd="slow" advTm="103048"/>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CA" altLang="fi-FI" noProof="0" dirty="0" smtClean="0">
                <a:ea typeface="ＭＳ Ｐゴシック" pitchFamily="8" charset="-128"/>
              </a:rPr>
              <a:t>GPU-Driven Rendering?</a:t>
            </a:r>
          </a:p>
        </p:txBody>
      </p:sp>
      <p:sp>
        <p:nvSpPr>
          <p:cNvPr id="4099" name="Content Placeholder 2"/>
          <p:cNvSpPr>
            <a:spLocks noGrp="1"/>
          </p:cNvSpPr>
          <p:nvPr>
            <p:ph idx="1"/>
          </p:nvPr>
        </p:nvSpPr>
        <p:spPr/>
        <p:txBody>
          <a:bodyPr/>
          <a:lstStyle/>
          <a:p>
            <a:r>
              <a:rPr lang="en-CA" altLang="fi-FI" noProof="0" dirty="0" smtClean="0">
                <a:ea typeface="ＭＳ Ｐゴシック" pitchFamily="8" charset="-128"/>
              </a:rPr>
              <a:t>GPU controls what objects are actually rendered</a:t>
            </a:r>
          </a:p>
          <a:p>
            <a:r>
              <a:rPr lang="en-CA" altLang="fi-FI" noProof="0" dirty="0" smtClean="0">
                <a:ea typeface="ＭＳ Ｐゴシック" pitchFamily="8" charset="-128"/>
              </a:rPr>
              <a:t>“draw scene” GPU-command</a:t>
            </a:r>
          </a:p>
          <a:p>
            <a:pPr lvl="1"/>
            <a:r>
              <a:rPr lang="en-CA" altLang="fi-FI" noProof="0" dirty="0" smtClean="0">
                <a:ea typeface="ＭＳ Ｐゴシック" pitchFamily="8" charset="-128"/>
              </a:rPr>
              <a:t>n viewports/frustums</a:t>
            </a:r>
          </a:p>
          <a:p>
            <a:pPr lvl="1"/>
            <a:r>
              <a:rPr lang="en-CA" altLang="fi-FI" noProof="0" dirty="0" smtClean="0">
                <a:ea typeface="ＭＳ Ｐゴシック" pitchFamily="8" charset="-128"/>
              </a:rPr>
              <a:t>GPU determines (sub-)object visibility</a:t>
            </a:r>
          </a:p>
          <a:p>
            <a:pPr lvl="1"/>
            <a:r>
              <a:rPr lang="en-CA" altLang="fi-FI" noProof="0" dirty="0" smtClean="0">
                <a:ea typeface="ＭＳ Ｐゴシック" pitchFamily="8" charset="-128"/>
              </a:rPr>
              <a:t>No CPU/GPU roundtrip</a:t>
            </a:r>
          </a:p>
          <a:p>
            <a:r>
              <a:rPr lang="en-CA" altLang="fi-FI" noProof="0" dirty="0" smtClean="0">
                <a:ea typeface="ＭＳ Ｐゴシック" pitchFamily="8" charset="-128"/>
              </a:rPr>
              <a:t>Prior work [</a:t>
            </a:r>
            <a:r>
              <a:rPr lang="en-CA" altLang="fi-FI" noProof="0" dirty="0" smtClean="0">
                <a:ea typeface="ＭＳ Ｐゴシック" pitchFamily="8" charset="-128"/>
              </a:rPr>
              <a:t>SBOT08</a:t>
            </a:r>
            <a:r>
              <a:rPr lang="en-CA" altLang="fi-FI" noProof="0" dirty="0" smtClean="0">
                <a:ea typeface="ＭＳ Ｐゴシック" pitchFamily="8" charset="-128"/>
              </a:rPr>
              <a:t>]</a:t>
            </a:r>
          </a:p>
        </p:txBody>
      </p:sp>
      <p:sp>
        <p:nvSpPr>
          <p:cNvPr id="5" name="Footer Placeholder 4"/>
          <p:cNvSpPr>
            <a:spLocks noGrp="1"/>
          </p:cNvSpPr>
          <p:nvPr>
            <p:ph type="ftr" sz="quarter" idx="11"/>
          </p:nvPr>
        </p:nvSpPr>
        <p:spPr>
          <a:xfrm>
            <a:off x="1524000" y="4923010"/>
            <a:ext cx="6035040" cy="274637"/>
          </a:xfrm>
        </p:spPr>
        <p:txBody>
          <a:bodyPr/>
          <a:lstStyle>
            <a:lvl1pPr>
              <a:defRPr/>
            </a:lvl1pPr>
          </a:lstStyle>
          <a:p>
            <a:pPr>
              <a:defRPr/>
            </a:pPr>
            <a:endParaRPr lang="fr-FR" sz="1000" dirty="0" smtClean="0"/>
          </a:p>
          <a:p>
            <a:pPr>
              <a:defRPr/>
            </a:pPr>
            <a:r>
              <a:rPr lang="fr-FR" sz="1000" dirty="0" smtClean="0"/>
              <a:t>SIGGRAPH 2015: </a:t>
            </a:r>
            <a:r>
              <a:rPr lang="fr-FR" sz="1000" dirty="0" err="1" smtClean="0"/>
              <a:t>Advances</a:t>
            </a:r>
            <a:r>
              <a:rPr lang="fr-FR" sz="1000" dirty="0" smtClean="0"/>
              <a:t> in Real-Time </a:t>
            </a:r>
            <a:r>
              <a:rPr lang="fr-FR" sz="1000" dirty="0" err="1" smtClean="0"/>
              <a:t>Rendering</a:t>
            </a:r>
            <a:r>
              <a:rPr lang="fr-FR" sz="1000" dirty="0" smtClean="0"/>
              <a:t> course</a:t>
            </a:r>
            <a:endParaRPr lang="en-US" altLang="fi-FI" sz="1000" dirty="0" smtClean="0">
              <a:ea typeface="ＭＳ Ｐゴシック" pitchFamily="8" charset="-128"/>
            </a:endParaRPr>
          </a:p>
          <a:p>
            <a:pPr>
              <a:defRPr/>
            </a:pPr>
            <a:endParaRPr lang="en-US" sz="1000" dirty="0"/>
          </a:p>
        </p:txBody>
      </p:sp>
    </p:spTree>
    <p:extLst>
      <p:ext uri="{BB962C8B-B14F-4D97-AF65-F5344CB8AC3E}">
        <p14:creationId xmlns:p14="http://schemas.microsoft.com/office/powerpoint/2010/main" val="255926443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en-US" dirty="0" smtClean="0"/>
              <a:t>Virtual Texturing</a:t>
            </a:r>
            <a:endParaRPr lang="en-US" dirty="0"/>
          </a:p>
        </p:txBody>
      </p:sp>
      <p:sp>
        <p:nvSpPr>
          <p:cNvPr id="3" name="Sisällön paikkamerkki 2"/>
          <p:cNvSpPr>
            <a:spLocks noGrp="1"/>
          </p:cNvSpPr>
          <p:nvPr>
            <p:ph sz="half" idx="1"/>
          </p:nvPr>
        </p:nvSpPr>
        <p:spPr>
          <a:xfrm>
            <a:off x="457199" y="1200151"/>
            <a:ext cx="5799857" cy="3394472"/>
          </a:xfrm>
        </p:spPr>
        <p:txBody>
          <a:bodyPr/>
          <a:lstStyle/>
          <a:p>
            <a:r>
              <a:rPr lang="en-US" b="1" dirty="0" smtClean="0"/>
              <a:t>Key idea</a:t>
            </a:r>
            <a:r>
              <a:rPr lang="en-US" b="1" dirty="0"/>
              <a:t>:</a:t>
            </a:r>
            <a:r>
              <a:rPr lang="en-US" dirty="0"/>
              <a:t> </a:t>
            </a:r>
            <a:r>
              <a:rPr lang="en-US" dirty="0" smtClean="0"/>
              <a:t>Keep only the visible texture data in memory [Hall99]</a:t>
            </a:r>
            <a:endParaRPr lang="en-US" i="1" dirty="0" smtClean="0"/>
          </a:p>
          <a:p>
            <a:r>
              <a:rPr lang="en-US" dirty="0" smtClean="0"/>
              <a:t>Virtual</a:t>
            </a:r>
            <a:r>
              <a:rPr lang="en-US" i="1" dirty="0" smtClean="0"/>
              <a:t> </a:t>
            </a:r>
            <a:r>
              <a:rPr lang="en-US" b="1" dirty="0" smtClean="0"/>
              <a:t>256k</a:t>
            </a:r>
            <a:r>
              <a:rPr lang="en-US" b="1" baseline="30000" dirty="0" smtClean="0"/>
              <a:t>2</a:t>
            </a:r>
            <a:r>
              <a:rPr lang="en-US" b="1" dirty="0" smtClean="0"/>
              <a:t> </a:t>
            </a:r>
            <a:r>
              <a:rPr lang="en-US" dirty="0" smtClean="0"/>
              <a:t>texel atlas</a:t>
            </a:r>
          </a:p>
          <a:p>
            <a:r>
              <a:rPr lang="en-US" b="1" dirty="0" smtClean="0"/>
              <a:t>128</a:t>
            </a:r>
            <a:r>
              <a:rPr lang="en-US" b="1" baseline="30000" dirty="0" smtClean="0"/>
              <a:t>2</a:t>
            </a:r>
            <a:r>
              <a:rPr lang="en-US" b="1" dirty="0" smtClean="0"/>
              <a:t> </a:t>
            </a:r>
            <a:r>
              <a:rPr lang="en-US" dirty="0" smtClean="0"/>
              <a:t>texel pages</a:t>
            </a:r>
          </a:p>
          <a:p>
            <a:r>
              <a:rPr lang="en-US" b="1" dirty="0" smtClean="0"/>
              <a:t>8k</a:t>
            </a:r>
            <a:r>
              <a:rPr lang="en-US" b="1" baseline="30000" dirty="0" smtClean="0"/>
              <a:t>2</a:t>
            </a:r>
            <a:r>
              <a:rPr lang="en-US" b="1" dirty="0" smtClean="0"/>
              <a:t> </a:t>
            </a:r>
            <a:r>
              <a:rPr lang="en-US" dirty="0" smtClean="0"/>
              <a:t>texture page cache</a:t>
            </a:r>
          </a:p>
          <a:p>
            <a:pPr lvl="1"/>
            <a:r>
              <a:rPr lang="en-US" dirty="0" smtClean="0"/>
              <a:t>5 slice texture array: Albedo, specular, roughness, normal, etc.</a:t>
            </a:r>
            <a:endParaRPr lang="en-US" dirty="0"/>
          </a:p>
          <a:p>
            <a:pPr lvl="1"/>
            <a:r>
              <a:rPr lang="en-US" dirty="0" smtClean="0"/>
              <a:t>DXT compressed (BC5 / BC3)</a:t>
            </a:r>
          </a:p>
        </p:txBody>
      </p:sp>
      <p:pic>
        <p:nvPicPr>
          <p:cNvPr id="5"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57058" y="1193472"/>
            <a:ext cx="2180972" cy="2180972"/>
          </a:xfrm>
          <a:prstGeom prst="rect">
            <a:avLst/>
          </a:prstGeom>
        </p:spPr>
      </p:pic>
      <p:pic>
        <p:nvPicPr>
          <p:cNvPr id="6"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6257057" y="3570194"/>
            <a:ext cx="1241005" cy="1241005"/>
          </a:xfrm>
          <a:prstGeom prst="rect">
            <a:avLst/>
          </a:prstGeom>
        </p:spPr>
      </p:pic>
      <p:cxnSp>
        <p:nvCxnSpPr>
          <p:cNvPr id="23" name="Elbow Connector 9"/>
          <p:cNvCxnSpPr>
            <a:stCxn id="27" idx="3"/>
            <a:endCxn id="22" idx="3"/>
          </p:cNvCxnSpPr>
          <p:nvPr/>
        </p:nvCxnSpPr>
        <p:spPr>
          <a:xfrm flipH="1">
            <a:off x="7188994" y="2056544"/>
            <a:ext cx="838201" cy="1669272"/>
          </a:xfrm>
          <a:prstGeom prst="bentConnector3">
            <a:avLst>
              <a:gd name="adj1" fmla="val -61364"/>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8"/>
          <p:cNvSpPr/>
          <p:nvPr/>
        </p:nvSpPr>
        <p:spPr>
          <a:xfrm>
            <a:off x="7902141" y="1987883"/>
            <a:ext cx="125054" cy="137322"/>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2" name="Rectangle 8"/>
          <p:cNvSpPr/>
          <p:nvPr/>
        </p:nvSpPr>
        <p:spPr>
          <a:xfrm>
            <a:off x="6877559" y="3570194"/>
            <a:ext cx="311435" cy="311244"/>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TextBox 3"/>
          <p:cNvSpPr txBox="1"/>
          <p:nvPr/>
        </p:nvSpPr>
        <p:spPr>
          <a:xfrm>
            <a:off x="279400" y="165100"/>
            <a:ext cx="184666" cy="369332"/>
          </a:xfrm>
          <a:prstGeom prst="rect">
            <a:avLst/>
          </a:prstGeom>
          <a:noFill/>
        </p:spPr>
        <p:txBody>
          <a:bodyPr wrap="none" rtlCol="0">
            <a:spAutoFit/>
          </a:bodyPr>
          <a:lstStyle/>
          <a:p>
            <a:endParaRPr lang="en-US" dirty="0"/>
          </a:p>
        </p:txBody>
      </p:sp>
      <p:sp>
        <p:nvSpPr>
          <p:cNvPr id="10" name="Footer Placeholder 4"/>
          <p:cNvSpPr>
            <a:spLocks noGrp="1"/>
          </p:cNvSpPr>
          <p:nvPr>
            <p:ph type="ftr" sz="quarter" idx="11"/>
          </p:nvPr>
        </p:nvSpPr>
        <p:spPr>
          <a:xfrm>
            <a:off x="1524000" y="4923010"/>
            <a:ext cx="6035040" cy="274637"/>
          </a:xfrm>
        </p:spPr>
        <p:txBody>
          <a:bodyPr/>
          <a:lstStyle>
            <a:lvl1pPr>
              <a:defRPr/>
            </a:lvl1pPr>
          </a:lstStyle>
          <a:p>
            <a:pPr>
              <a:defRPr/>
            </a:pPr>
            <a:endParaRPr lang="fr-FR" sz="1000" dirty="0" smtClean="0"/>
          </a:p>
          <a:p>
            <a:pPr>
              <a:defRPr/>
            </a:pPr>
            <a:r>
              <a:rPr lang="fr-FR" sz="1000" dirty="0" smtClean="0"/>
              <a:t>SIGGRAPH 2015: </a:t>
            </a:r>
            <a:r>
              <a:rPr lang="fr-FR" sz="1000" dirty="0" err="1" smtClean="0"/>
              <a:t>Advances</a:t>
            </a:r>
            <a:r>
              <a:rPr lang="fr-FR" sz="1000" dirty="0" smtClean="0"/>
              <a:t> in Real-Time </a:t>
            </a:r>
            <a:r>
              <a:rPr lang="fr-FR" sz="1000" dirty="0" err="1" smtClean="0"/>
              <a:t>Rendering</a:t>
            </a:r>
            <a:r>
              <a:rPr lang="fr-FR" sz="1000" dirty="0" smtClean="0"/>
              <a:t> course</a:t>
            </a:r>
            <a:endParaRPr lang="en-US" altLang="fi-FI" sz="1000" dirty="0" smtClean="0">
              <a:ea typeface="ＭＳ Ｐゴシック" pitchFamily="8" charset="-128"/>
            </a:endParaRPr>
          </a:p>
          <a:p>
            <a:pPr>
              <a:defRPr/>
            </a:pPr>
            <a:endParaRPr lang="en-US" sz="1000" dirty="0"/>
          </a:p>
        </p:txBody>
      </p:sp>
    </p:spTree>
    <p:extLst>
      <p:ext uri="{BB962C8B-B14F-4D97-AF65-F5344CB8AC3E}">
        <p14:creationId xmlns:p14="http://schemas.microsoft.com/office/powerpoint/2010/main" val="3092297645"/>
      </p:ext>
    </p:extLst>
  </p:cSld>
  <p:clrMapOvr>
    <a:masterClrMapping/>
  </p:clrMapOvr>
  <mc:AlternateContent xmlns:mc="http://schemas.openxmlformats.org/markup-compatibility/2006" xmlns:p14="http://schemas.microsoft.com/office/powerpoint/2010/main">
    <mc:Choice Requires="p14">
      <p:transition spd="slow" p14:dur="2000" advTm="119204"/>
    </mc:Choice>
    <mc:Fallback xmlns="">
      <p:transition spd="slow" advTm="119204"/>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en-US" dirty="0" smtClean="0"/>
              <a:t>GPU-Driven Rendering with VT</a:t>
            </a:r>
            <a:endParaRPr lang="en-US" dirty="0"/>
          </a:p>
        </p:txBody>
      </p:sp>
      <p:sp>
        <p:nvSpPr>
          <p:cNvPr id="3" name="Sisällön paikkamerkki 2"/>
          <p:cNvSpPr>
            <a:spLocks noGrp="1"/>
          </p:cNvSpPr>
          <p:nvPr>
            <p:ph sz="half" idx="1"/>
          </p:nvPr>
        </p:nvSpPr>
        <p:spPr>
          <a:xfrm>
            <a:off x="457200" y="1200151"/>
            <a:ext cx="5540188" cy="3394472"/>
          </a:xfrm>
        </p:spPr>
        <p:txBody>
          <a:bodyPr/>
          <a:lstStyle/>
          <a:p>
            <a:r>
              <a:rPr lang="en-US" dirty="0" smtClean="0"/>
              <a:t>Virtual texturing is the biggest difference between our and AC: Unity’s renderer</a:t>
            </a:r>
          </a:p>
          <a:p>
            <a:r>
              <a:rPr lang="en-US" b="1" dirty="0" smtClean="0"/>
              <a:t>Key feature:</a:t>
            </a:r>
            <a:r>
              <a:rPr lang="en-US" dirty="0" smtClean="0"/>
              <a:t> All texture data is available at once, using just a single texture binding</a:t>
            </a:r>
          </a:p>
          <a:p>
            <a:r>
              <a:rPr lang="en-US" dirty="0" smtClean="0"/>
              <a:t>No need to batch by textures!</a:t>
            </a:r>
            <a:endParaRPr lang="en-US" dirty="0" smtClean="0">
              <a:sym typeface="Wingdings" panose="05000000000000000000" pitchFamily="2" charset="2"/>
            </a:endParaRPr>
          </a:p>
        </p:txBody>
      </p:sp>
      <p:pic>
        <p:nvPicPr>
          <p:cNvPr id="33"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57058" y="1193472"/>
            <a:ext cx="2180972" cy="2180972"/>
          </a:xfrm>
          <a:prstGeom prst="rect">
            <a:avLst/>
          </a:prstGeom>
        </p:spPr>
      </p:pic>
      <p:pic>
        <p:nvPicPr>
          <p:cNvPr id="34"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6257057" y="3570194"/>
            <a:ext cx="1241005" cy="1241005"/>
          </a:xfrm>
          <a:prstGeom prst="rect">
            <a:avLst/>
          </a:prstGeom>
        </p:spPr>
      </p:pic>
      <p:cxnSp>
        <p:nvCxnSpPr>
          <p:cNvPr id="35" name="Elbow Connector 9"/>
          <p:cNvCxnSpPr>
            <a:stCxn id="36" idx="3"/>
            <a:endCxn id="37" idx="3"/>
          </p:cNvCxnSpPr>
          <p:nvPr/>
        </p:nvCxnSpPr>
        <p:spPr>
          <a:xfrm flipH="1">
            <a:off x="7188994" y="2056544"/>
            <a:ext cx="838201" cy="1669272"/>
          </a:xfrm>
          <a:prstGeom prst="bentConnector3">
            <a:avLst>
              <a:gd name="adj1" fmla="val -61364"/>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36" name="Rectangle 8"/>
          <p:cNvSpPr/>
          <p:nvPr/>
        </p:nvSpPr>
        <p:spPr>
          <a:xfrm>
            <a:off x="7902141" y="1987883"/>
            <a:ext cx="125054" cy="137322"/>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7" name="Rectangle 8"/>
          <p:cNvSpPr/>
          <p:nvPr/>
        </p:nvSpPr>
        <p:spPr>
          <a:xfrm>
            <a:off x="6877559" y="3570194"/>
            <a:ext cx="311435" cy="311244"/>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Footer Placeholder 4"/>
          <p:cNvSpPr>
            <a:spLocks noGrp="1"/>
          </p:cNvSpPr>
          <p:nvPr>
            <p:ph type="ftr" sz="quarter" idx="11"/>
          </p:nvPr>
        </p:nvSpPr>
        <p:spPr>
          <a:xfrm>
            <a:off x="1524000" y="4923010"/>
            <a:ext cx="6035040" cy="274637"/>
          </a:xfrm>
        </p:spPr>
        <p:txBody>
          <a:bodyPr/>
          <a:lstStyle>
            <a:lvl1pPr>
              <a:defRPr/>
            </a:lvl1pPr>
          </a:lstStyle>
          <a:p>
            <a:pPr>
              <a:defRPr/>
            </a:pPr>
            <a:endParaRPr lang="fr-FR" sz="1000" dirty="0" smtClean="0"/>
          </a:p>
          <a:p>
            <a:pPr>
              <a:defRPr/>
            </a:pPr>
            <a:r>
              <a:rPr lang="fr-FR" sz="1000" dirty="0" smtClean="0"/>
              <a:t>SIGGRAPH 2015: </a:t>
            </a:r>
            <a:r>
              <a:rPr lang="fr-FR" sz="1000" dirty="0" err="1" smtClean="0"/>
              <a:t>Advances</a:t>
            </a:r>
            <a:r>
              <a:rPr lang="fr-FR" sz="1000" dirty="0" smtClean="0"/>
              <a:t> in Real-Time </a:t>
            </a:r>
            <a:r>
              <a:rPr lang="fr-FR" sz="1000" dirty="0" err="1" smtClean="0"/>
              <a:t>Rendering</a:t>
            </a:r>
            <a:r>
              <a:rPr lang="fr-FR" sz="1000" dirty="0" smtClean="0"/>
              <a:t> course</a:t>
            </a:r>
            <a:endParaRPr lang="en-US" altLang="fi-FI" sz="1000" dirty="0" smtClean="0">
              <a:ea typeface="ＭＳ Ｐゴシック" pitchFamily="8" charset="-128"/>
            </a:endParaRPr>
          </a:p>
          <a:p>
            <a:pPr>
              <a:defRPr/>
            </a:pPr>
            <a:endParaRPr lang="en-US" sz="1000" dirty="0"/>
          </a:p>
        </p:txBody>
      </p:sp>
    </p:spTree>
    <p:extLst>
      <p:ext uri="{BB962C8B-B14F-4D97-AF65-F5344CB8AC3E}">
        <p14:creationId xmlns:p14="http://schemas.microsoft.com/office/powerpoint/2010/main" val="3006025570"/>
      </p:ext>
    </p:extLst>
  </p:cSld>
  <p:clrMapOvr>
    <a:masterClrMapping/>
  </p:clrMapOvr>
  <mc:AlternateContent xmlns:mc="http://schemas.openxmlformats.org/markup-compatibility/2006" xmlns:p14="http://schemas.microsoft.com/office/powerpoint/2010/main">
    <mc:Choice Requires="p14">
      <p:transition spd="slow" p14:dur="2000" advTm="76217"/>
    </mc:Choice>
    <mc:Fallback xmlns="">
      <p:transition spd="slow" advTm="76217"/>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en-US" dirty="0" smtClean="0"/>
              <a:t>Single Draw Call Rendering</a:t>
            </a:r>
            <a:endParaRPr lang="en-US" dirty="0"/>
          </a:p>
        </p:txBody>
      </p:sp>
      <p:sp>
        <p:nvSpPr>
          <p:cNvPr id="3" name="Sisällön paikkamerkki 2"/>
          <p:cNvSpPr>
            <a:spLocks noGrp="1"/>
          </p:cNvSpPr>
          <p:nvPr>
            <p:ph sz="half" idx="1"/>
          </p:nvPr>
        </p:nvSpPr>
        <p:spPr>
          <a:xfrm>
            <a:off x="457200" y="1200151"/>
            <a:ext cx="5540188" cy="3394472"/>
          </a:xfrm>
        </p:spPr>
        <p:txBody>
          <a:bodyPr/>
          <a:lstStyle/>
          <a:p>
            <a:r>
              <a:rPr lang="fi-FI" dirty="0" smtClean="0"/>
              <a:t>Viewport = single draw call (x2)</a:t>
            </a:r>
            <a:endParaRPr lang="en-US" dirty="0" smtClean="0"/>
          </a:p>
          <a:p>
            <a:r>
              <a:rPr lang="en-US" dirty="0" smtClean="0"/>
              <a:t>Dynamic branching for different vertex animation types</a:t>
            </a:r>
          </a:p>
          <a:p>
            <a:pPr lvl="1"/>
            <a:r>
              <a:rPr lang="fi-FI" dirty="0" smtClean="0"/>
              <a:t>Fast on modern GPUs (+2% cost)</a:t>
            </a:r>
          </a:p>
          <a:p>
            <a:r>
              <a:rPr lang="fi-FI" dirty="0" smtClean="0"/>
              <a:t>Cluster depth sorting provides gain similar to depth prepass</a:t>
            </a:r>
          </a:p>
          <a:p>
            <a:r>
              <a:rPr lang="fi-FI" dirty="0" smtClean="0"/>
              <a:t>Cheap OIT with inverse sort</a:t>
            </a:r>
            <a:endParaRPr lang="en-US" dirty="0" smtClean="0"/>
          </a:p>
        </p:txBody>
      </p:sp>
      <p:pic>
        <p:nvPicPr>
          <p:cNvPr id="33"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57058" y="1193472"/>
            <a:ext cx="2180972" cy="2180972"/>
          </a:xfrm>
          <a:prstGeom prst="rect">
            <a:avLst/>
          </a:prstGeom>
        </p:spPr>
      </p:pic>
      <p:pic>
        <p:nvPicPr>
          <p:cNvPr id="34"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6257057" y="3570194"/>
            <a:ext cx="1241005" cy="1241005"/>
          </a:xfrm>
          <a:prstGeom prst="rect">
            <a:avLst/>
          </a:prstGeom>
        </p:spPr>
      </p:pic>
      <p:cxnSp>
        <p:nvCxnSpPr>
          <p:cNvPr id="35" name="Elbow Connector 9"/>
          <p:cNvCxnSpPr>
            <a:stCxn id="36" idx="3"/>
            <a:endCxn id="37" idx="3"/>
          </p:cNvCxnSpPr>
          <p:nvPr/>
        </p:nvCxnSpPr>
        <p:spPr>
          <a:xfrm flipH="1">
            <a:off x="7188994" y="2056544"/>
            <a:ext cx="838201" cy="1669272"/>
          </a:xfrm>
          <a:prstGeom prst="bentConnector3">
            <a:avLst>
              <a:gd name="adj1" fmla="val -61364"/>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36" name="Rectangle 8"/>
          <p:cNvSpPr/>
          <p:nvPr/>
        </p:nvSpPr>
        <p:spPr>
          <a:xfrm>
            <a:off x="7902141" y="1987883"/>
            <a:ext cx="125054" cy="137322"/>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7" name="Rectangle 8"/>
          <p:cNvSpPr/>
          <p:nvPr/>
        </p:nvSpPr>
        <p:spPr>
          <a:xfrm>
            <a:off x="6877559" y="3570194"/>
            <a:ext cx="311435" cy="311244"/>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Footer Placeholder 4"/>
          <p:cNvSpPr>
            <a:spLocks noGrp="1"/>
          </p:cNvSpPr>
          <p:nvPr>
            <p:ph type="ftr" sz="quarter" idx="11"/>
          </p:nvPr>
        </p:nvSpPr>
        <p:spPr>
          <a:xfrm>
            <a:off x="1524000" y="4923010"/>
            <a:ext cx="6035040" cy="274637"/>
          </a:xfrm>
        </p:spPr>
        <p:txBody>
          <a:bodyPr/>
          <a:lstStyle>
            <a:lvl1pPr>
              <a:defRPr/>
            </a:lvl1pPr>
          </a:lstStyle>
          <a:p>
            <a:pPr>
              <a:defRPr/>
            </a:pPr>
            <a:endParaRPr lang="fr-FR" sz="1000" dirty="0" smtClean="0"/>
          </a:p>
          <a:p>
            <a:pPr>
              <a:defRPr/>
            </a:pPr>
            <a:r>
              <a:rPr lang="fr-FR" sz="1000" dirty="0" smtClean="0"/>
              <a:t>SIGGRAPH 2015: </a:t>
            </a:r>
            <a:r>
              <a:rPr lang="fr-FR" sz="1000" dirty="0" err="1" smtClean="0"/>
              <a:t>Advances</a:t>
            </a:r>
            <a:r>
              <a:rPr lang="fr-FR" sz="1000" dirty="0" smtClean="0"/>
              <a:t> in Real-Time </a:t>
            </a:r>
            <a:r>
              <a:rPr lang="fr-FR" sz="1000" dirty="0" err="1" smtClean="0"/>
              <a:t>Rendering</a:t>
            </a:r>
            <a:r>
              <a:rPr lang="fr-FR" sz="1000" dirty="0" smtClean="0"/>
              <a:t> course</a:t>
            </a:r>
            <a:endParaRPr lang="en-US" altLang="fi-FI" sz="1000" dirty="0" smtClean="0">
              <a:ea typeface="ＭＳ Ｐゴシック" pitchFamily="8" charset="-128"/>
            </a:endParaRPr>
          </a:p>
          <a:p>
            <a:pPr>
              <a:defRPr/>
            </a:pPr>
            <a:endParaRPr lang="en-US" sz="1000" dirty="0"/>
          </a:p>
        </p:txBody>
      </p:sp>
    </p:spTree>
    <p:extLst>
      <p:ext uri="{BB962C8B-B14F-4D97-AF65-F5344CB8AC3E}">
        <p14:creationId xmlns:p14="http://schemas.microsoft.com/office/powerpoint/2010/main" val="2493412616"/>
      </p:ext>
    </p:extLst>
  </p:cSld>
  <p:clrMapOvr>
    <a:masterClrMapping/>
  </p:clrMapOvr>
  <mc:AlternateContent xmlns:mc="http://schemas.openxmlformats.org/markup-compatibility/2006" xmlns:p14="http://schemas.microsoft.com/office/powerpoint/2010/main">
    <mc:Choice Requires="p14">
      <p:transition spd="slow" p14:dur="2000" advTm="76217"/>
    </mc:Choice>
    <mc:Fallback xmlns="">
      <p:transition spd="slow" advTm="76217"/>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en-US" dirty="0" smtClean="0"/>
              <a:t>Additional VT Advantages</a:t>
            </a:r>
            <a:endParaRPr lang="en-US" dirty="0"/>
          </a:p>
        </p:txBody>
      </p:sp>
      <p:sp>
        <p:nvSpPr>
          <p:cNvPr id="3" name="Sisällön paikkamerkki 2"/>
          <p:cNvSpPr>
            <a:spLocks noGrp="1"/>
          </p:cNvSpPr>
          <p:nvPr>
            <p:ph sz="half" idx="1"/>
          </p:nvPr>
        </p:nvSpPr>
        <p:spPr>
          <a:xfrm>
            <a:off x="457200" y="1200151"/>
            <a:ext cx="5540188" cy="3790658"/>
          </a:xfrm>
        </p:spPr>
        <p:txBody>
          <a:bodyPr/>
          <a:lstStyle/>
          <a:p>
            <a:r>
              <a:rPr lang="en-US" dirty="0" smtClean="0"/>
              <a:t>Complex material blends and decal rendering results are stored to VT page cache</a:t>
            </a:r>
          </a:p>
          <a:p>
            <a:r>
              <a:rPr lang="en-US" dirty="0" smtClean="0"/>
              <a:t>Data reuse amortizes costs over hundreds of frames</a:t>
            </a:r>
          </a:p>
          <a:p>
            <a:r>
              <a:rPr lang="en-US" dirty="0"/>
              <a:t>Constant memory footprint, regardless of texture resolution and the number of </a:t>
            </a:r>
            <a:r>
              <a:rPr lang="en-US" dirty="0" smtClean="0"/>
              <a:t>assets</a:t>
            </a:r>
            <a:endParaRPr lang="en-US" dirty="0"/>
          </a:p>
        </p:txBody>
      </p:sp>
      <p:pic>
        <p:nvPicPr>
          <p:cNvPr id="8"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57058" y="1193472"/>
            <a:ext cx="2180972" cy="2180972"/>
          </a:xfrm>
          <a:prstGeom prst="rect">
            <a:avLst/>
          </a:prstGeom>
        </p:spPr>
      </p:pic>
      <p:pic>
        <p:nvPicPr>
          <p:cNvPr id="9"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6257057" y="3570194"/>
            <a:ext cx="1241005" cy="1241005"/>
          </a:xfrm>
          <a:prstGeom prst="rect">
            <a:avLst/>
          </a:prstGeom>
        </p:spPr>
      </p:pic>
      <p:cxnSp>
        <p:nvCxnSpPr>
          <p:cNvPr id="10" name="Elbow Connector 9"/>
          <p:cNvCxnSpPr>
            <a:stCxn id="11" idx="3"/>
            <a:endCxn id="12" idx="3"/>
          </p:cNvCxnSpPr>
          <p:nvPr/>
        </p:nvCxnSpPr>
        <p:spPr>
          <a:xfrm flipH="1">
            <a:off x="7188994" y="2056544"/>
            <a:ext cx="838201" cy="1669272"/>
          </a:xfrm>
          <a:prstGeom prst="bentConnector3">
            <a:avLst>
              <a:gd name="adj1" fmla="val -61364"/>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8"/>
          <p:cNvSpPr/>
          <p:nvPr/>
        </p:nvSpPr>
        <p:spPr>
          <a:xfrm>
            <a:off x="7902141" y="1987883"/>
            <a:ext cx="125054" cy="137322"/>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Rectangle 8"/>
          <p:cNvSpPr/>
          <p:nvPr/>
        </p:nvSpPr>
        <p:spPr>
          <a:xfrm>
            <a:off x="6877559" y="3570194"/>
            <a:ext cx="311435" cy="311244"/>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 name="Footer Placeholder 4"/>
          <p:cNvSpPr>
            <a:spLocks noGrp="1"/>
          </p:cNvSpPr>
          <p:nvPr>
            <p:ph type="ftr" sz="quarter" idx="11"/>
          </p:nvPr>
        </p:nvSpPr>
        <p:spPr>
          <a:xfrm>
            <a:off x="1524000" y="4923010"/>
            <a:ext cx="6035040" cy="274637"/>
          </a:xfrm>
        </p:spPr>
        <p:txBody>
          <a:bodyPr/>
          <a:lstStyle>
            <a:lvl1pPr>
              <a:defRPr/>
            </a:lvl1pPr>
          </a:lstStyle>
          <a:p>
            <a:pPr>
              <a:defRPr/>
            </a:pPr>
            <a:endParaRPr lang="fr-FR" sz="1000" dirty="0" smtClean="0"/>
          </a:p>
          <a:p>
            <a:pPr>
              <a:defRPr/>
            </a:pPr>
            <a:r>
              <a:rPr lang="fr-FR" sz="1000" dirty="0" smtClean="0"/>
              <a:t>SIGGRAPH 2015: </a:t>
            </a:r>
            <a:r>
              <a:rPr lang="fr-FR" sz="1000" dirty="0" err="1" smtClean="0"/>
              <a:t>Advances</a:t>
            </a:r>
            <a:r>
              <a:rPr lang="fr-FR" sz="1000" dirty="0" smtClean="0"/>
              <a:t> in Real-Time </a:t>
            </a:r>
            <a:r>
              <a:rPr lang="fr-FR" sz="1000" dirty="0" err="1" smtClean="0"/>
              <a:t>Rendering</a:t>
            </a:r>
            <a:r>
              <a:rPr lang="fr-FR" sz="1000" dirty="0" smtClean="0"/>
              <a:t> course</a:t>
            </a:r>
            <a:endParaRPr lang="en-US" altLang="fi-FI" sz="1000" dirty="0" smtClean="0">
              <a:ea typeface="ＭＳ Ｐゴシック" pitchFamily="8" charset="-128"/>
            </a:endParaRPr>
          </a:p>
          <a:p>
            <a:pPr>
              <a:defRPr/>
            </a:pPr>
            <a:endParaRPr lang="en-US" sz="1000" dirty="0"/>
          </a:p>
        </p:txBody>
      </p:sp>
    </p:spTree>
    <p:extLst>
      <p:ext uri="{BB962C8B-B14F-4D97-AF65-F5344CB8AC3E}">
        <p14:creationId xmlns:p14="http://schemas.microsoft.com/office/powerpoint/2010/main" val="564957484"/>
      </p:ext>
    </p:extLst>
  </p:cSld>
  <p:clrMapOvr>
    <a:masterClrMapping/>
  </p:clrMapOvr>
  <mc:AlternateContent xmlns:mc="http://schemas.openxmlformats.org/markup-compatibility/2006" xmlns:p14="http://schemas.microsoft.com/office/powerpoint/2010/main">
    <mc:Choice Requires="p14">
      <p:transition spd="slow" p14:dur="2000" advTm="99062"/>
    </mc:Choice>
    <mc:Fallback xmlns="">
      <p:transition spd="slow" advTm="99062"/>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en-US" dirty="0" smtClean="0"/>
              <a:t>Virtual Deferred Texturing</a:t>
            </a:r>
            <a:endParaRPr lang="en-US" dirty="0"/>
          </a:p>
        </p:txBody>
      </p:sp>
      <p:sp>
        <p:nvSpPr>
          <p:cNvPr id="3" name="Sisällön paikkamerkki 2"/>
          <p:cNvSpPr>
            <a:spLocks noGrp="1"/>
          </p:cNvSpPr>
          <p:nvPr>
            <p:ph sz="half" idx="1"/>
          </p:nvPr>
        </p:nvSpPr>
        <p:spPr>
          <a:xfrm>
            <a:off x="457200" y="1200151"/>
            <a:ext cx="5540188" cy="3394472"/>
          </a:xfrm>
        </p:spPr>
        <p:txBody>
          <a:bodyPr/>
          <a:lstStyle/>
          <a:p>
            <a:r>
              <a:rPr lang="en-US" b="1" dirty="0" smtClean="0"/>
              <a:t>Old Idea</a:t>
            </a:r>
            <a:r>
              <a:rPr lang="en-US" b="1" dirty="0"/>
              <a:t>:</a:t>
            </a:r>
            <a:r>
              <a:rPr lang="en-US" dirty="0"/>
              <a:t> Store </a:t>
            </a:r>
            <a:r>
              <a:rPr lang="en-US" dirty="0" smtClean="0"/>
              <a:t>UVs </a:t>
            </a:r>
            <a:r>
              <a:rPr lang="en-US" dirty="0"/>
              <a:t>to the G-buffer </a:t>
            </a:r>
            <a:r>
              <a:rPr lang="en-US" dirty="0" smtClean="0"/>
              <a:t>instead </a:t>
            </a:r>
            <a:r>
              <a:rPr lang="en-US" dirty="0"/>
              <a:t>of </a:t>
            </a:r>
            <a:r>
              <a:rPr lang="en-US" dirty="0" smtClean="0"/>
              <a:t>texels </a:t>
            </a:r>
            <a:r>
              <a:rPr lang="en-US" dirty="0"/>
              <a:t>[</a:t>
            </a:r>
            <a:r>
              <a:rPr lang="en-US" dirty="0" smtClean="0"/>
              <a:t>Auf.07]</a:t>
            </a:r>
            <a:endParaRPr lang="en-US" dirty="0"/>
          </a:p>
          <a:p>
            <a:r>
              <a:rPr lang="en-US" b="1" dirty="0" smtClean="0"/>
              <a:t>Key feature: </a:t>
            </a:r>
            <a:r>
              <a:rPr lang="en-US" dirty="0" smtClean="0"/>
              <a:t>VT page cache atlas contains </a:t>
            </a:r>
            <a:r>
              <a:rPr lang="en-US" dirty="0"/>
              <a:t>all the </a:t>
            </a:r>
            <a:r>
              <a:rPr lang="en-US" dirty="0" smtClean="0"/>
              <a:t>currently visible texture data</a:t>
            </a:r>
          </a:p>
          <a:p>
            <a:r>
              <a:rPr lang="en-US" dirty="0" smtClean="0"/>
              <a:t>16+16 bit UV to the </a:t>
            </a:r>
            <a:r>
              <a:rPr lang="en-US" b="1" dirty="0" smtClean="0"/>
              <a:t>8k</a:t>
            </a:r>
            <a:r>
              <a:rPr lang="en-US" b="1" baseline="30000" dirty="0" smtClean="0"/>
              <a:t>2 </a:t>
            </a:r>
            <a:r>
              <a:rPr lang="en-US" dirty="0" smtClean="0"/>
              <a:t>texture atlas gives us </a:t>
            </a:r>
            <a:r>
              <a:rPr lang="en-US" b="1" dirty="0" smtClean="0"/>
              <a:t>8 x 8 </a:t>
            </a:r>
            <a:r>
              <a:rPr lang="en-US" dirty="0" smtClean="0"/>
              <a:t>subpixel filtering precision</a:t>
            </a:r>
          </a:p>
        </p:txBody>
      </p:sp>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196518" y="1018663"/>
            <a:ext cx="2461855" cy="4071531"/>
          </a:xfrm>
          <a:prstGeom prst="rect">
            <a:avLst/>
          </a:prstGeom>
        </p:spPr>
      </p:pic>
      <p:sp>
        <p:nvSpPr>
          <p:cNvPr id="6" name="TextBox 5"/>
          <p:cNvSpPr txBox="1"/>
          <p:nvPr/>
        </p:nvSpPr>
        <p:spPr>
          <a:xfrm>
            <a:off x="7106343" y="1103967"/>
            <a:ext cx="466794" cy="215444"/>
          </a:xfrm>
          <a:prstGeom prst="rect">
            <a:avLst/>
          </a:prstGeom>
          <a:noFill/>
        </p:spPr>
        <p:txBody>
          <a:bodyPr wrap="none" rtlCol="0">
            <a:spAutoFit/>
          </a:bodyPr>
          <a:lstStyle/>
          <a:p>
            <a:pPr algn="r"/>
            <a:r>
              <a:rPr lang="fi-FI" sz="800" dirty="0" smtClean="0">
                <a:solidFill>
                  <a:schemeClr val="accent1">
                    <a:lumMod val="20000"/>
                    <a:lumOff val="80000"/>
                  </a:schemeClr>
                </a:solidFill>
              </a:rPr>
              <a:t>height</a:t>
            </a:r>
            <a:endParaRPr lang="en-US" sz="800" dirty="0">
              <a:solidFill>
                <a:schemeClr val="accent1">
                  <a:lumMod val="20000"/>
                  <a:lumOff val="80000"/>
                </a:schemeClr>
              </a:solidFill>
            </a:endParaRPr>
          </a:p>
        </p:txBody>
      </p:sp>
      <p:sp>
        <p:nvSpPr>
          <p:cNvPr id="13" name="TextBox 12"/>
          <p:cNvSpPr txBox="1"/>
          <p:nvPr/>
        </p:nvSpPr>
        <p:spPr>
          <a:xfrm>
            <a:off x="7265542" y="1293817"/>
            <a:ext cx="495649" cy="215444"/>
          </a:xfrm>
          <a:prstGeom prst="rect">
            <a:avLst/>
          </a:prstGeom>
          <a:noFill/>
        </p:spPr>
        <p:txBody>
          <a:bodyPr wrap="none" rtlCol="0">
            <a:spAutoFit/>
          </a:bodyPr>
          <a:lstStyle/>
          <a:p>
            <a:pPr algn="r"/>
            <a:r>
              <a:rPr lang="fi-FI" sz="800" dirty="0" smtClean="0">
                <a:solidFill>
                  <a:schemeClr val="accent1">
                    <a:lumMod val="20000"/>
                    <a:lumOff val="80000"/>
                  </a:schemeClr>
                </a:solidFill>
              </a:rPr>
              <a:t>albedo</a:t>
            </a:r>
            <a:endParaRPr lang="en-US" sz="800" dirty="0">
              <a:solidFill>
                <a:schemeClr val="accent1">
                  <a:lumMod val="20000"/>
                  <a:lumOff val="80000"/>
                </a:schemeClr>
              </a:solidFill>
            </a:endParaRPr>
          </a:p>
        </p:txBody>
      </p:sp>
      <p:sp>
        <p:nvSpPr>
          <p:cNvPr id="14" name="TextBox 13"/>
          <p:cNvSpPr txBox="1"/>
          <p:nvPr/>
        </p:nvSpPr>
        <p:spPr>
          <a:xfrm>
            <a:off x="7283021" y="1481341"/>
            <a:ext cx="667170" cy="215444"/>
          </a:xfrm>
          <a:prstGeom prst="rect">
            <a:avLst/>
          </a:prstGeom>
          <a:noFill/>
        </p:spPr>
        <p:txBody>
          <a:bodyPr wrap="none" rtlCol="0">
            <a:spAutoFit/>
          </a:bodyPr>
          <a:lstStyle/>
          <a:p>
            <a:pPr algn="r"/>
            <a:r>
              <a:rPr lang="fi-FI" sz="800" dirty="0" smtClean="0">
                <a:solidFill>
                  <a:schemeClr val="accent1">
                    <a:lumMod val="20000"/>
                    <a:lumOff val="80000"/>
                  </a:schemeClr>
                </a:solidFill>
              </a:rPr>
              <a:t>roughness</a:t>
            </a:r>
            <a:endParaRPr lang="en-US" sz="800" dirty="0">
              <a:solidFill>
                <a:schemeClr val="accent1">
                  <a:lumMod val="20000"/>
                  <a:lumOff val="80000"/>
                </a:schemeClr>
              </a:solidFill>
            </a:endParaRPr>
          </a:p>
        </p:txBody>
      </p:sp>
      <p:sp>
        <p:nvSpPr>
          <p:cNvPr id="15" name="TextBox 14"/>
          <p:cNvSpPr txBox="1"/>
          <p:nvPr/>
        </p:nvSpPr>
        <p:spPr>
          <a:xfrm>
            <a:off x="7568062" y="1668072"/>
            <a:ext cx="574196" cy="215444"/>
          </a:xfrm>
          <a:prstGeom prst="rect">
            <a:avLst/>
          </a:prstGeom>
          <a:noFill/>
        </p:spPr>
        <p:txBody>
          <a:bodyPr wrap="none" rtlCol="0">
            <a:spAutoFit/>
          </a:bodyPr>
          <a:lstStyle/>
          <a:p>
            <a:pPr algn="r"/>
            <a:r>
              <a:rPr lang="fi-FI" sz="800" dirty="0" smtClean="0">
                <a:solidFill>
                  <a:schemeClr val="accent1">
                    <a:lumMod val="20000"/>
                    <a:lumOff val="80000"/>
                  </a:schemeClr>
                </a:solidFill>
              </a:rPr>
              <a:t>specular</a:t>
            </a:r>
            <a:endParaRPr lang="en-US" sz="800" dirty="0">
              <a:solidFill>
                <a:schemeClr val="accent1">
                  <a:lumMod val="20000"/>
                  <a:lumOff val="80000"/>
                </a:schemeClr>
              </a:solidFill>
            </a:endParaRPr>
          </a:p>
        </p:txBody>
      </p:sp>
      <p:sp>
        <p:nvSpPr>
          <p:cNvPr id="16" name="TextBox 15"/>
          <p:cNvSpPr txBox="1"/>
          <p:nvPr/>
        </p:nvSpPr>
        <p:spPr>
          <a:xfrm>
            <a:off x="7781203" y="1862741"/>
            <a:ext cx="551754" cy="215444"/>
          </a:xfrm>
          <a:prstGeom prst="rect">
            <a:avLst/>
          </a:prstGeom>
          <a:noFill/>
        </p:spPr>
        <p:txBody>
          <a:bodyPr wrap="none" rtlCol="0">
            <a:spAutoFit/>
          </a:bodyPr>
          <a:lstStyle/>
          <a:p>
            <a:pPr algn="r"/>
            <a:r>
              <a:rPr lang="fi-FI" sz="800" dirty="0" smtClean="0">
                <a:solidFill>
                  <a:srgbClr val="00002C"/>
                </a:solidFill>
              </a:rPr>
              <a:t>ambient</a:t>
            </a:r>
            <a:endParaRPr lang="en-US" sz="800" dirty="0">
              <a:solidFill>
                <a:srgbClr val="00002C"/>
              </a:solidFill>
            </a:endParaRPr>
          </a:p>
        </p:txBody>
      </p:sp>
      <p:sp>
        <p:nvSpPr>
          <p:cNvPr id="17" name="TextBox 16"/>
          <p:cNvSpPr txBox="1"/>
          <p:nvPr/>
        </p:nvSpPr>
        <p:spPr>
          <a:xfrm>
            <a:off x="8022540" y="2053291"/>
            <a:ext cx="498855" cy="215444"/>
          </a:xfrm>
          <a:prstGeom prst="rect">
            <a:avLst/>
          </a:prstGeom>
          <a:noFill/>
        </p:spPr>
        <p:txBody>
          <a:bodyPr wrap="none" rtlCol="0">
            <a:spAutoFit/>
          </a:bodyPr>
          <a:lstStyle/>
          <a:p>
            <a:pPr algn="r"/>
            <a:r>
              <a:rPr lang="fi-FI" sz="800" dirty="0" smtClean="0">
                <a:solidFill>
                  <a:schemeClr val="accent1">
                    <a:lumMod val="20000"/>
                    <a:lumOff val="80000"/>
                  </a:schemeClr>
                </a:solidFill>
              </a:rPr>
              <a:t>normal</a:t>
            </a:r>
            <a:endParaRPr lang="en-US" sz="800" dirty="0">
              <a:solidFill>
                <a:schemeClr val="accent1">
                  <a:lumMod val="20000"/>
                  <a:lumOff val="80000"/>
                </a:schemeClr>
              </a:solidFill>
            </a:endParaRPr>
          </a:p>
        </p:txBody>
      </p:sp>
      <p:sp>
        <p:nvSpPr>
          <p:cNvPr id="19" name="TextBox 18"/>
          <p:cNvSpPr txBox="1"/>
          <p:nvPr/>
        </p:nvSpPr>
        <p:spPr>
          <a:xfrm>
            <a:off x="7507915" y="3566415"/>
            <a:ext cx="822661" cy="215444"/>
          </a:xfrm>
          <a:prstGeom prst="rect">
            <a:avLst/>
          </a:prstGeom>
          <a:noFill/>
        </p:spPr>
        <p:txBody>
          <a:bodyPr wrap="none" rtlCol="0">
            <a:spAutoFit/>
          </a:bodyPr>
          <a:lstStyle/>
          <a:p>
            <a:pPr algn="r"/>
            <a:r>
              <a:rPr lang="fi-FI" sz="800" dirty="0" smtClean="0">
                <a:solidFill>
                  <a:schemeClr val="accent1">
                    <a:lumMod val="20000"/>
                    <a:lumOff val="80000"/>
                  </a:schemeClr>
                </a:solidFill>
              </a:rPr>
              <a:t>tangent frame</a:t>
            </a:r>
            <a:endParaRPr lang="en-US" sz="800" dirty="0">
              <a:solidFill>
                <a:schemeClr val="accent1">
                  <a:lumMod val="20000"/>
                  <a:lumOff val="80000"/>
                </a:schemeClr>
              </a:solidFill>
            </a:endParaRPr>
          </a:p>
        </p:txBody>
      </p:sp>
      <p:sp>
        <p:nvSpPr>
          <p:cNvPr id="20" name="TextBox 19"/>
          <p:cNvSpPr txBox="1"/>
          <p:nvPr/>
        </p:nvSpPr>
        <p:spPr>
          <a:xfrm>
            <a:off x="8194061" y="3755664"/>
            <a:ext cx="327334" cy="215444"/>
          </a:xfrm>
          <a:prstGeom prst="rect">
            <a:avLst/>
          </a:prstGeom>
          <a:noFill/>
        </p:spPr>
        <p:txBody>
          <a:bodyPr wrap="none" rtlCol="0">
            <a:spAutoFit/>
          </a:bodyPr>
          <a:lstStyle/>
          <a:p>
            <a:pPr algn="r"/>
            <a:r>
              <a:rPr lang="fi-FI" sz="800" dirty="0" smtClean="0">
                <a:solidFill>
                  <a:schemeClr val="accent1">
                    <a:lumMod val="20000"/>
                    <a:lumOff val="80000"/>
                  </a:schemeClr>
                </a:solidFill>
              </a:rPr>
              <a:t>UV</a:t>
            </a:r>
            <a:endParaRPr lang="en-US" sz="800" dirty="0">
              <a:solidFill>
                <a:schemeClr val="accent1">
                  <a:lumMod val="20000"/>
                  <a:lumOff val="80000"/>
                </a:schemeClr>
              </a:solidFill>
            </a:endParaRPr>
          </a:p>
        </p:txBody>
      </p:sp>
      <p:cxnSp>
        <p:nvCxnSpPr>
          <p:cNvPr id="8" name="Straight Arrow Connector 7"/>
          <p:cNvCxnSpPr/>
          <p:nvPr/>
        </p:nvCxnSpPr>
        <p:spPr>
          <a:xfrm rot="16200000" flipH="1">
            <a:off x="5765007" y="3069431"/>
            <a:ext cx="1876425" cy="652462"/>
          </a:xfrm>
          <a:prstGeom prst="bentConnector3">
            <a:avLst>
              <a:gd name="adj1" fmla="val 100000"/>
            </a:avLst>
          </a:prstGeom>
          <a:ln w="76200">
            <a:prstDash val="lgDash"/>
            <a:tailEnd type="triangle"/>
          </a:ln>
        </p:spPr>
        <p:style>
          <a:lnRef idx="3">
            <a:schemeClr val="accent1"/>
          </a:lnRef>
          <a:fillRef idx="0">
            <a:schemeClr val="accent1"/>
          </a:fillRef>
          <a:effectRef idx="2">
            <a:schemeClr val="accent1"/>
          </a:effectRef>
          <a:fontRef idx="minor">
            <a:schemeClr val="tx1"/>
          </a:fontRef>
        </p:style>
      </p:cxnSp>
      <p:sp>
        <p:nvSpPr>
          <p:cNvPr id="18" name="Footer Placeholder 4"/>
          <p:cNvSpPr>
            <a:spLocks noGrp="1"/>
          </p:cNvSpPr>
          <p:nvPr>
            <p:ph type="ftr" sz="quarter" idx="11"/>
          </p:nvPr>
        </p:nvSpPr>
        <p:spPr>
          <a:xfrm>
            <a:off x="1524000" y="4923010"/>
            <a:ext cx="6035040" cy="274637"/>
          </a:xfrm>
        </p:spPr>
        <p:txBody>
          <a:bodyPr/>
          <a:lstStyle>
            <a:lvl1pPr>
              <a:defRPr/>
            </a:lvl1pPr>
          </a:lstStyle>
          <a:p>
            <a:pPr>
              <a:defRPr/>
            </a:pPr>
            <a:endParaRPr lang="fr-FR" sz="1000" dirty="0" smtClean="0"/>
          </a:p>
          <a:p>
            <a:pPr>
              <a:defRPr/>
            </a:pPr>
            <a:r>
              <a:rPr lang="fr-FR" sz="1000" dirty="0" smtClean="0"/>
              <a:t>SIGGRAPH 2015: </a:t>
            </a:r>
            <a:r>
              <a:rPr lang="fr-FR" sz="1000" dirty="0" err="1" smtClean="0"/>
              <a:t>Advances</a:t>
            </a:r>
            <a:r>
              <a:rPr lang="fr-FR" sz="1000" dirty="0" smtClean="0"/>
              <a:t> in Real-Time </a:t>
            </a:r>
            <a:r>
              <a:rPr lang="fr-FR" sz="1000" dirty="0" err="1" smtClean="0"/>
              <a:t>Rendering</a:t>
            </a:r>
            <a:r>
              <a:rPr lang="fr-FR" sz="1000" dirty="0" smtClean="0"/>
              <a:t> course</a:t>
            </a:r>
            <a:endParaRPr lang="en-US" altLang="fi-FI" sz="1000" dirty="0" smtClean="0">
              <a:ea typeface="ＭＳ Ｐゴシック" pitchFamily="8" charset="-128"/>
            </a:endParaRPr>
          </a:p>
          <a:p>
            <a:pPr>
              <a:defRPr/>
            </a:pPr>
            <a:endParaRPr lang="en-US" sz="1000" dirty="0"/>
          </a:p>
        </p:txBody>
      </p:sp>
    </p:spTree>
    <p:extLst>
      <p:ext uri="{BB962C8B-B14F-4D97-AF65-F5344CB8AC3E}">
        <p14:creationId xmlns:p14="http://schemas.microsoft.com/office/powerpoint/2010/main" val="2201332681"/>
      </p:ext>
    </p:extLst>
  </p:cSld>
  <p:clrMapOvr>
    <a:masterClrMapping/>
  </p:clrMapOvr>
  <mc:AlternateContent xmlns:mc="http://schemas.openxmlformats.org/markup-compatibility/2006" xmlns:p14="http://schemas.microsoft.com/office/powerpoint/2010/main">
    <mc:Choice Requires="p14">
      <p:transition spd="slow" p14:dur="2000" advTm="90634"/>
    </mc:Choice>
    <mc:Fallback xmlns="">
      <p:transition spd="slow" advTm="90634"/>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en-US" dirty="0" smtClean="0"/>
              <a:t>Gradients and Tangent Frame</a:t>
            </a:r>
            <a:endParaRPr lang="en-US" dirty="0"/>
          </a:p>
        </p:txBody>
      </p:sp>
      <p:sp>
        <p:nvSpPr>
          <p:cNvPr id="3" name="Sisällön paikkamerkki 2"/>
          <p:cNvSpPr>
            <a:spLocks noGrp="1"/>
          </p:cNvSpPr>
          <p:nvPr>
            <p:ph sz="half" idx="1"/>
          </p:nvPr>
        </p:nvSpPr>
        <p:spPr>
          <a:xfrm>
            <a:off x="457200" y="1200151"/>
            <a:ext cx="5540188" cy="3394472"/>
          </a:xfrm>
        </p:spPr>
        <p:txBody>
          <a:bodyPr/>
          <a:lstStyle/>
          <a:p>
            <a:r>
              <a:rPr lang="en-US" dirty="0" smtClean="0"/>
              <a:t>Calculate pixel gradients in screen space. UV distance used to detect neighbors.</a:t>
            </a:r>
          </a:p>
          <a:p>
            <a:r>
              <a:rPr lang="en-US" dirty="0" smtClean="0"/>
              <a:t>No neighbors found </a:t>
            </a:r>
            <a:r>
              <a:rPr lang="en-US" dirty="0" smtClean="0">
                <a:sym typeface="Wingdings" panose="05000000000000000000" pitchFamily="2" charset="2"/>
              </a:rPr>
              <a:t> bilinear</a:t>
            </a:r>
            <a:endParaRPr lang="en-US" dirty="0" smtClean="0"/>
          </a:p>
          <a:p>
            <a:r>
              <a:rPr lang="en-US" dirty="0" smtClean="0"/>
              <a:t>Tangent frame stored as a 32 bit quaternion [Frykholm09]</a:t>
            </a:r>
          </a:p>
          <a:p>
            <a:r>
              <a:rPr lang="en-US" dirty="0" smtClean="0"/>
              <a:t>Implicit mip and material id from VT. Page = UV.xy / 128.</a:t>
            </a:r>
          </a:p>
        </p:txBody>
      </p:sp>
      <p:pic>
        <p:nvPicPr>
          <p:cNvPr id="11" name="Picture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196518" y="1018663"/>
            <a:ext cx="2461855" cy="4071531"/>
          </a:xfrm>
          <a:prstGeom prst="rect">
            <a:avLst/>
          </a:prstGeom>
        </p:spPr>
      </p:pic>
      <p:sp>
        <p:nvSpPr>
          <p:cNvPr id="13" name="TextBox 12"/>
          <p:cNvSpPr txBox="1"/>
          <p:nvPr/>
        </p:nvSpPr>
        <p:spPr>
          <a:xfrm>
            <a:off x="7106343" y="1103967"/>
            <a:ext cx="466794" cy="215444"/>
          </a:xfrm>
          <a:prstGeom prst="rect">
            <a:avLst/>
          </a:prstGeom>
          <a:noFill/>
        </p:spPr>
        <p:txBody>
          <a:bodyPr wrap="none" rtlCol="0">
            <a:spAutoFit/>
          </a:bodyPr>
          <a:lstStyle/>
          <a:p>
            <a:pPr algn="r"/>
            <a:r>
              <a:rPr lang="fi-FI" sz="800" dirty="0" smtClean="0">
                <a:solidFill>
                  <a:schemeClr val="accent1">
                    <a:lumMod val="20000"/>
                    <a:lumOff val="80000"/>
                  </a:schemeClr>
                </a:solidFill>
              </a:rPr>
              <a:t>height</a:t>
            </a:r>
            <a:endParaRPr lang="en-US" sz="800" dirty="0">
              <a:solidFill>
                <a:schemeClr val="accent1">
                  <a:lumMod val="20000"/>
                  <a:lumOff val="80000"/>
                </a:schemeClr>
              </a:solidFill>
            </a:endParaRPr>
          </a:p>
        </p:txBody>
      </p:sp>
      <p:sp>
        <p:nvSpPr>
          <p:cNvPr id="14" name="TextBox 13"/>
          <p:cNvSpPr txBox="1"/>
          <p:nvPr/>
        </p:nvSpPr>
        <p:spPr>
          <a:xfrm>
            <a:off x="7265542" y="1293817"/>
            <a:ext cx="495649" cy="215444"/>
          </a:xfrm>
          <a:prstGeom prst="rect">
            <a:avLst/>
          </a:prstGeom>
          <a:noFill/>
        </p:spPr>
        <p:txBody>
          <a:bodyPr wrap="none" rtlCol="0">
            <a:spAutoFit/>
          </a:bodyPr>
          <a:lstStyle/>
          <a:p>
            <a:pPr algn="r"/>
            <a:r>
              <a:rPr lang="fi-FI" sz="800" dirty="0" smtClean="0">
                <a:solidFill>
                  <a:schemeClr val="accent1">
                    <a:lumMod val="20000"/>
                    <a:lumOff val="80000"/>
                  </a:schemeClr>
                </a:solidFill>
              </a:rPr>
              <a:t>albedo</a:t>
            </a:r>
            <a:endParaRPr lang="en-US" sz="800" dirty="0">
              <a:solidFill>
                <a:schemeClr val="accent1">
                  <a:lumMod val="20000"/>
                  <a:lumOff val="80000"/>
                </a:schemeClr>
              </a:solidFill>
            </a:endParaRPr>
          </a:p>
        </p:txBody>
      </p:sp>
      <p:sp>
        <p:nvSpPr>
          <p:cNvPr id="15" name="TextBox 14"/>
          <p:cNvSpPr txBox="1"/>
          <p:nvPr/>
        </p:nvSpPr>
        <p:spPr>
          <a:xfrm>
            <a:off x="7283021" y="1481341"/>
            <a:ext cx="667170" cy="215444"/>
          </a:xfrm>
          <a:prstGeom prst="rect">
            <a:avLst/>
          </a:prstGeom>
          <a:noFill/>
        </p:spPr>
        <p:txBody>
          <a:bodyPr wrap="none" rtlCol="0">
            <a:spAutoFit/>
          </a:bodyPr>
          <a:lstStyle/>
          <a:p>
            <a:pPr algn="r"/>
            <a:r>
              <a:rPr lang="fi-FI" sz="800" dirty="0" smtClean="0">
                <a:solidFill>
                  <a:schemeClr val="accent1">
                    <a:lumMod val="20000"/>
                    <a:lumOff val="80000"/>
                  </a:schemeClr>
                </a:solidFill>
              </a:rPr>
              <a:t>roughness</a:t>
            </a:r>
            <a:endParaRPr lang="en-US" sz="800" dirty="0">
              <a:solidFill>
                <a:schemeClr val="accent1">
                  <a:lumMod val="20000"/>
                  <a:lumOff val="80000"/>
                </a:schemeClr>
              </a:solidFill>
            </a:endParaRPr>
          </a:p>
        </p:txBody>
      </p:sp>
      <p:sp>
        <p:nvSpPr>
          <p:cNvPr id="16" name="TextBox 15"/>
          <p:cNvSpPr txBox="1"/>
          <p:nvPr/>
        </p:nvSpPr>
        <p:spPr>
          <a:xfrm>
            <a:off x="7568062" y="1668072"/>
            <a:ext cx="574196" cy="215444"/>
          </a:xfrm>
          <a:prstGeom prst="rect">
            <a:avLst/>
          </a:prstGeom>
          <a:noFill/>
        </p:spPr>
        <p:txBody>
          <a:bodyPr wrap="none" rtlCol="0">
            <a:spAutoFit/>
          </a:bodyPr>
          <a:lstStyle/>
          <a:p>
            <a:pPr algn="r"/>
            <a:r>
              <a:rPr lang="fi-FI" sz="800" dirty="0" smtClean="0">
                <a:solidFill>
                  <a:schemeClr val="accent1">
                    <a:lumMod val="20000"/>
                    <a:lumOff val="80000"/>
                  </a:schemeClr>
                </a:solidFill>
              </a:rPr>
              <a:t>specular</a:t>
            </a:r>
            <a:endParaRPr lang="en-US" sz="800" dirty="0">
              <a:solidFill>
                <a:schemeClr val="accent1">
                  <a:lumMod val="20000"/>
                  <a:lumOff val="80000"/>
                </a:schemeClr>
              </a:solidFill>
            </a:endParaRPr>
          </a:p>
        </p:txBody>
      </p:sp>
      <p:sp>
        <p:nvSpPr>
          <p:cNvPr id="17" name="TextBox 16"/>
          <p:cNvSpPr txBox="1"/>
          <p:nvPr/>
        </p:nvSpPr>
        <p:spPr>
          <a:xfrm>
            <a:off x="7781203" y="1862741"/>
            <a:ext cx="551754" cy="215444"/>
          </a:xfrm>
          <a:prstGeom prst="rect">
            <a:avLst/>
          </a:prstGeom>
          <a:noFill/>
        </p:spPr>
        <p:txBody>
          <a:bodyPr wrap="none" rtlCol="0">
            <a:spAutoFit/>
          </a:bodyPr>
          <a:lstStyle/>
          <a:p>
            <a:pPr algn="r"/>
            <a:r>
              <a:rPr lang="fi-FI" sz="800" dirty="0" smtClean="0">
                <a:solidFill>
                  <a:srgbClr val="00002C"/>
                </a:solidFill>
              </a:rPr>
              <a:t>ambient</a:t>
            </a:r>
            <a:endParaRPr lang="en-US" sz="800" dirty="0">
              <a:solidFill>
                <a:srgbClr val="00002C"/>
              </a:solidFill>
            </a:endParaRPr>
          </a:p>
        </p:txBody>
      </p:sp>
      <p:sp>
        <p:nvSpPr>
          <p:cNvPr id="19" name="TextBox 18"/>
          <p:cNvSpPr txBox="1"/>
          <p:nvPr/>
        </p:nvSpPr>
        <p:spPr>
          <a:xfrm>
            <a:off x="8022540" y="2053291"/>
            <a:ext cx="498855" cy="215444"/>
          </a:xfrm>
          <a:prstGeom prst="rect">
            <a:avLst/>
          </a:prstGeom>
          <a:noFill/>
        </p:spPr>
        <p:txBody>
          <a:bodyPr wrap="none" rtlCol="0">
            <a:spAutoFit/>
          </a:bodyPr>
          <a:lstStyle/>
          <a:p>
            <a:pPr algn="r"/>
            <a:r>
              <a:rPr lang="fi-FI" sz="800" dirty="0" smtClean="0">
                <a:solidFill>
                  <a:schemeClr val="accent1">
                    <a:lumMod val="20000"/>
                    <a:lumOff val="80000"/>
                  </a:schemeClr>
                </a:solidFill>
              </a:rPr>
              <a:t>normal</a:t>
            </a:r>
            <a:endParaRPr lang="en-US" sz="800" dirty="0">
              <a:solidFill>
                <a:schemeClr val="accent1">
                  <a:lumMod val="20000"/>
                  <a:lumOff val="80000"/>
                </a:schemeClr>
              </a:solidFill>
            </a:endParaRPr>
          </a:p>
        </p:txBody>
      </p:sp>
      <p:sp>
        <p:nvSpPr>
          <p:cNvPr id="20" name="TextBox 19"/>
          <p:cNvSpPr txBox="1"/>
          <p:nvPr/>
        </p:nvSpPr>
        <p:spPr>
          <a:xfrm>
            <a:off x="7507915" y="3566415"/>
            <a:ext cx="822661" cy="215444"/>
          </a:xfrm>
          <a:prstGeom prst="rect">
            <a:avLst/>
          </a:prstGeom>
          <a:noFill/>
        </p:spPr>
        <p:txBody>
          <a:bodyPr wrap="none" rtlCol="0">
            <a:spAutoFit/>
          </a:bodyPr>
          <a:lstStyle/>
          <a:p>
            <a:pPr algn="r"/>
            <a:r>
              <a:rPr lang="fi-FI" sz="800" dirty="0" smtClean="0">
                <a:solidFill>
                  <a:schemeClr val="accent1">
                    <a:lumMod val="20000"/>
                    <a:lumOff val="80000"/>
                  </a:schemeClr>
                </a:solidFill>
              </a:rPr>
              <a:t>tangent frame</a:t>
            </a:r>
            <a:endParaRPr lang="en-US" sz="800" dirty="0">
              <a:solidFill>
                <a:schemeClr val="accent1">
                  <a:lumMod val="20000"/>
                  <a:lumOff val="80000"/>
                </a:schemeClr>
              </a:solidFill>
            </a:endParaRPr>
          </a:p>
        </p:txBody>
      </p:sp>
      <p:sp>
        <p:nvSpPr>
          <p:cNvPr id="21" name="TextBox 20"/>
          <p:cNvSpPr txBox="1"/>
          <p:nvPr/>
        </p:nvSpPr>
        <p:spPr>
          <a:xfrm>
            <a:off x="8194061" y="3755664"/>
            <a:ext cx="327334" cy="215444"/>
          </a:xfrm>
          <a:prstGeom prst="rect">
            <a:avLst/>
          </a:prstGeom>
          <a:noFill/>
        </p:spPr>
        <p:txBody>
          <a:bodyPr wrap="none" rtlCol="0">
            <a:spAutoFit/>
          </a:bodyPr>
          <a:lstStyle/>
          <a:p>
            <a:pPr algn="r"/>
            <a:r>
              <a:rPr lang="fi-FI" sz="800" dirty="0" smtClean="0">
                <a:solidFill>
                  <a:schemeClr val="accent1">
                    <a:lumMod val="20000"/>
                    <a:lumOff val="80000"/>
                  </a:schemeClr>
                </a:solidFill>
              </a:rPr>
              <a:t>UV</a:t>
            </a:r>
            <a:endParaRPr lang="en-US" sz="800" dirty="0">
              <a:solidFill>
                <a:schemeClr val="accent1">
                  <a:lumMod val="20000"/>
                  <a:lumOff val="80000"/>
                </a:schemeClr>
              </a:solidFill>
            </a:endParaRPr>
          </a:p>
        </p:txBody>
      </p:sp>
      <p:cxnSp>
        <p:nvCxnSpPr>
          <p:cNvPr id="23" name="Straight Arrow Connector 7"/>
          <p:cNvCxnSpPr/>
          <p:nvPr/>
        </p:nvCxnSpPr>
        <p:spPr>
          <a:xfrm rot="16200000" flipH="1">
            <a:off x="5765007" y="3069431"/>
            <a:ext cx="1876425" cy="652462"/>
          </a:xfrm>
          <a:prstGeom prst="bentConnector3">
            <a:avLst>
              <a:gd name="adj1" fmla="val 100000"/>
            </a:avLst>
          </a:prstGeom>
          <a:ln w="76200">
            <a:prstDash val="lgDash"/>
            <a:tailEnd type="triangle"/>
          </a:ln>
        </p:spPr>
        <p:style>
          <a:lnRef idx="3">
            <a:schemeClr val="accent1"/>
          </a:lnRef>
          <a:fillRef idx="0">
            <a:schemeClr val="accent1"/>
          </a:fillRef>
          <a:effectRef idx="2">
            <a:schemeClr val="accent1"/>
          </a:effectRef>
          <a:fontRef idx="minor">
            <a:schemeClr val="tx1"/>
          </a:fontRef>
        </p:style>
      </p:cxnSp>
      <p:sp>
        <p:nvSpPr>
          <p:cNvPr id="18" name="Footer Placeholder 4"/>
          <p:cNvSpPr>
            <a:spLocks noGrp="1"/>
          </p:cNvSpPr>
          <p:nvPr>
            <p:ph type="ftr" sz="quarter" idx="11"/>
          </p:nvPr>
        </p:nvSpPr>
        <p:spPr>
          <a:xfrm>
            <a:off x="1524000" y="4923010"/>
            <a:ext cx="6035040" cy="274637"/>
          </a:xfrm>
        </p:spPr>
        <p:txBody>
          <a:bodyPr/>
          <a:lstStyle>
            <a:lvl1pPr>
              <a:defRPr/>
            </a:lvl1pPr>
          </a:lstStyle>
          <a:p>
            <a:pPr>
              <a:defRPr/>
            </a:pPr>
            <a:endParaRPr lang="fr-FR" sz="1000" dirty="0" smtClean="0"/>
          </a:p>
          <a:p>
            <a:pPr>
              <a:defRPr/>
            </a:pPr>
            <a:r>
              <a:rPr lang="fr-FR" sz="1000" dirty="0" smtClean="0"/>
              <a:t>SIGGRAPH 2015: </a:t>
            </a:r>
            <a:r>
              <a:rPr lang="fr-FR" sz="1000" dirty="0" err="1" smtClean="0"/>
              <a:t>Advances</a:t>
            </a:r>
            <a:r>
              <a:rPr lang="fr-FR" sz="1000" dirty="0" smtClean="0"/>
              <a:t> in Real-Time </a:t>
            </a:r>
            <a:r>
              <a:rPr lang="fr-FR" sz="1000" dirty="0" err="1" smtClean="0"/>
              <a:t>Rendering</a:t>
            </a:r>
            <a:r>
              <a:rPr lang="fr-FR" sz="1000" dirty="0" smtClean="0"/>
              <a:t> course</a:t>
            </a:r>
            <a:endParaRPr lang="en-US" altLang="fi-FI" sz="1000" dirty="0" smtClean="0">
              <a:ea typeface="ＭＳ Ｐゴシック" pitchFamily="8" charset="-128"/>
            </a:endParaRPr>
          </a:p>
          <a:p>
            <a:pPr>
              <a:defRPr/>
            </a:pPr>
            <a:endParaRPr lang="en-US" sz="1000" dirty="0"/>
          </a:p>
        </p:txBody>
      </p:sp>
    </p:spTree>
    <p:extLst>
      <p:ext uri="{BB962C8B-B14F-4D97-AF65-F5344CB8AC3E}">
        <p14:creationId xmlns:p14="http://schemas.microsoft.com/office/powerpoint/2010/main" val="2219989228"/>
      </p:ext>
    </p:extLst>
  </p:cSld>
  <p:clrMapOvr>
    <a:masterClrMapping/>
  </p:clrMapOvr>
  <mc:AlternateContent xmlns:mc="http://schemas.openxmlformats.org/markup-compatibility/2006" xmlns:p14="http://schemas.microsoft.com/office/powerpoint/2010/main">
    <mc:Choice Requires="p14">
      <p:transition spd="slow" p14:dur="2000" advTm="184555"/>
    </mc:Choice>
    <mc:Fallback xmlns="">
      <p:transition spd="slow" advTm="184555"/>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en-US" dirty="0" smtClean="0"/>
              <a:t>Recap &amp; Advantages</a:t>
            </a:r>
            <a:endParaRPr lang="en-US" dirty="0"/>
          </a:p>
        </p:txBody>
      </p:sp>
      <p:sp>
        <p:nvSpPr>
          <p:cNvPr id="3" name="Sisällön paikkamerkki 2"/>
          <p:cNvSpPr>
            <a:spLocks noGrp="1"/>
          </p:cNvSpPr>
          <p:nvPr>
            <p:ph sz="half" idx="1"/>
          </p:nvPr>
        </p:nvSpPr>
        <p:spPr>
          <a:xfrm>
            <a:off x="457200" y="1200151"/>
            <a:ext cx="5540188" cy="3394472"/>
          </a:xfrm>
        </p:spPr>
        <p:txBody>
          <a:bodyPr/>
          <a:lstStyle/>
          <a:p>
            <a:r>
              <a:rPr lang="en-US" dirty="0" smtClean="0"/>
              <a:t>64 bits. Full fill rate. No MRT.</a:t>
            </a:r>
          </a:p>
          <a:p>
            <a:r>
              <a:rPr lang="en-US" dirty="0" smtClean="0"/>
              <a:t>Overdraw is dirt cheap</a:t>
            </a:r>
          </a:p>
          <a:p>
            <a:pPr lvl="1"/>
            <a:r>
              <a:rPr lang="en-US" dirty="0" smtClean="0"/>
              <a:t>Texturing deferred to lighting CS</a:t>
            </a:r>
          </a:p>
          <a:p>
            <a:r>
              <a:rPr lang="en-US" dirty="0" smtClean="0"/>
              <a:t>Quad efficiency less important</a:t>
            </a:r>
          </a:p>
          <a:p>
            <a:r>
              <a:rPr lang="en-US" dirty="0" smtClean="0"/>
              <a:t>Virtual texturing page ID pass is no longer needed</a:t>
            </a:r>
          </a:p>
        </p:txBody>
      </p:sp>
      <p:pic>
        <p:nvPicPr>
          <p:cNvPr id="11" name="Picture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196518" y="1018663"/>
            <a:ext cx="2461855" cy="4071531"/>
          </a:xfrm>
          <a:prstGeom prst="rect">
            <a:avLst/>
          </a:prstGeom>
        </p:spPr>
      </p:pic>
      <p:sp>
        <p:nvSpPr>
          <p:cNvPr id="13" name="TextBox 12"/>
          <p:cNvSpPr txBox="1"/>
          <p:nvPr/>
        </p:nvSpPr>
        <p:spPr>
          <a:xfrm>
            <a:off x="7106343" y="1103967"/>
            <a:ext cx="466794" cy="215444"/>
          </a:xfrm>
          <a:prstGeom prst="rect">
            <a:avLst/>
          </a:prstGeom>
          <a:noFill/>
        </p:spPr>
        <p:txBody>
          <a:bodyPr wrap="none" rtlCol="0">
            <a:spAutoFit/>
          </a:bodyPr>
          <a:lstStyle/>
          <a:p>
            <a:pPr algn="r"/>
            <a:r>
              <a:rPr lang="fi-FI" sz="800" dirty="0" smtClean="0">
                <a:solidFill>
                  <a:schemeClr val="accent1">
                    <a:lumMod val="20000"/>
                    <a:lumOff val="80000"/>
                  </a:schemeClr>
                </a:solidFill>
              </a:rPr>
              <a:t>height</a:t>
            </a:r>
            <a:endParaRPr lang="en-US" sz="800" dirty="0">
              <a:solidFill>
                <a:schemeClr val="accent1">
                  <a:lumMod val="20000"/>
                  <a:lumOff val="80000"/>
                </a:schemeClr>
              </a:solidFill>
            </a:endParaRPr>
          </a:p>
        </p:txBody>
      </p:sp>
      <p:sp>
        <p:nvSpPr>
          <p:cNvPr id="14" name="TextBox 13"/>
          <p:cNvSpPr txBox="1"/>
          <p:nvPr/>
        </p:nvSpPr>
        <p:spPr>
          <a:xfrm>
            <a:off x="7265542" y="1293817"/>
            <a:ext cx="495649" cy="215444"/>
          </a:xfrm>
          <a:prstGeom prst="rect">
            <a:avLst/>
          </a:prstGeom>
          <a:noFill/>
        </p:spPr>
        <p:txBody>
          <a:bodyPr wrap="none" rtlCol="0">
            <a:spAutoFit/>
          </a:bodyPr>
          <a:lstStyle/>
          <a:p>
            <a:pPr algn="r"/>
            <a:r>
              <a:rPr lang="fi-FI" sz="800" dirty="0" smtClean="0">
                <a:solidFill>
                  <a:schemeClr val="accent1">
                    <a:lumMod val="20000"/>
                    <a:lumOff val="80000"/>
                  </a:schemeClr>
                </a:solidFill>
              </a:rPr>
              <a:t>albedo</a:t>
            </a:r>
            <a:endParaRPr lang="en-US" sz="800" dirty="0">
              <a:solidFill>
                <a:schemeClr val="accent1">
                  <a:lumMod val="20000"/>
                  <a:lumOff val="80000"/>
                </a:schemeClr>
              </a:solidFill>
            </a:endParaRPr>
          </a:p>
        </p:txBody>
      </p:sp>
      <p:sp>
        <p:nvSpPr>
          <p:cNvPr id="15" name="TextBox 14"/>
          <p:cNvSpPr txBox="1"/>
          <p:nvPr/>
        </p:nvSpPr>
        <p:spPr>
          <a:xfrm>
            <a:off x="7283021" y="1481341"/>
            <a:ext cx="667170" cy="215444"/>
          </a:xfrm>
          <a:prstGeom prst="rect">
            <a:avLst/>
          </a:prstGeom>
          <a:noFill/>
        </p:spPr>
        <p:txBody>
          <a:bodyPr wrap="none" rtlCol="0">
            <a:spAutoFit/>
          </a:bodyPr>
          <a:lstStyle/>
          <a:p>
            <a:pPr algn="r"/>
            <a:r>
              <a:rPr lang="fi-FI" sz="800" dirty="0" smtClean="0">
                <a:solidFill>
                  <a:schemeClr val="accent1">
                    <a:lumMod val="20000"/>
                    <a:lumOff val="80000"/>
                  </a:schemeClr>
                </a:solidFill>
              </a:rPr>
              <a:t>roughness</a:t>
            </a:r>
            <a:endParaRPr lang="en-US" sz="800" dirty="0">
              <a:solidFill>
                <a:schemeClr val="accent1">
                  <a:lumMod val="20000"/>
                  <a:lumOff val="80000"/>
                </a:schemeClr>
              </a:solidFill>
            </a:endParaRPr>
          </a:p>
        </p:txBody>
      </p:sp>
      <p:sp>
        <p:nvSpPr>
          <p:cNvPr id="16" name="TextBox 15"/>
          <p:cNvSpPr txBox="1"/>
          <p:nvPr/>
        </p:nvSpPr>
        <p:spPr>
          <a:xfrm>
            <a:off x="7568062" y="1668072"/>
            <a:ext cx="574196" cy="215444"/>
          </a:xfrm>
          <a:prstGeom prst="rect">
            <a:avLst/>
          </a:prstGeom>
          <a:noFill/>
        </p:spPr>
        <p:txBody>
          <a:bodyPr wrap="none" rtlCol="0">
            <a:spAutoFit/>
          </a:bodyPr>
          <a:lstStyle/>
          <a:p>
            <a:pPr algn="r"/>
            <a:r>
              <a:rPr lang="fi-FI" sz="800" dirty="0" smtClean="0">
                <a:solidFill>
                  <a:schemeClr val="accent1">
                    <a:lumMod val="20000"/>
                    <a:lumOff val="80000"/>
                  </a:schemeClr>
                </a:solidFill>
              </a:rPr>
              <a:t>specular</a:t>
            </a:r>
            <a:endParaRPr lang="en-US" sz="800" dirty="0">
              <a:solidFill>
                <a:schemeClr val="accent1">
                  <a:lumMod val="20000"/>
                  <a:lumOff val="80000"/>
                </a:schemeClr>
              </a:solidFill>
            </a:endParaRPr>
          </a:p>
        </p:txBody>
      </p:sp>
      <p:sp>
        <p:nvSpPr>
          <p:cNvPr id="17" name="TextBox 16"/>
          <p:cNvSpPr txBox="1"/>
          <p:nvPr/>
        </p:nvSpPr>
        <p:spPr>
          <a:xfrm>
            <a:off x="7781203" y="1862741"/>
            <a:ext cx="551754" cy="215444"/>
          </a:xfrm>
          <a:prstGeom prst="rect">
            <a:avLst/>
          </a:prstGeom>
          <a:noFill/>
        </p:spPr>
        <p:txBody>
          <a:bodyPr wrap="none" rtlCol="0">
            <a:spAutoFit/>
          </a:bodyPr>
          <a:lstStyle/>
          <a:p>
            <a:pPr algn="r"/>
            <a:r>
              <a:rPr lang="fi-FI" sz="800" dirty="0" smtClean="0">
                <a:solidFill>
                  <a:srgbClr val="00002C"/>
                </a:solidFill>
              </a:rPr>
              <a:t>ambient</a:t>
            </a:r>
            <a:endParaRPr lang="en-US" sz="800" dirty="0">
              <a:solidFill>
                <a:srgbClr val="00002C"/>
              </a:solidFill>
            </a:endParaRPr>
          </a:p>
        </p:txBody>
      </p:sp>
      <p:sp>
        <p:nvSpPr>
          <p:cNvPr id="19" name="TextBox 18"/>
          <p:cNvSpPr txBox="1"/>
          <p:nvPr/>
        </p:nvSpPr>
        <p:spPr>
          <a:xfrm>
            <a:off x="8022540" y="2053291"/>
            <a:ext cx="498855" cy="215444"/>
          </a:xfrm>
          <a:prstGeom prst="rect">
            <a:avLst/>
          </a:prstGeom>
          <a:noFill/>
        </p:spPr>
        <p:txBody>
          <a:bodyPr wrap="none" rtlCol="0">
            <a:spAutoFit/>
          </a:bodyPr>
          <a:lstStyle/>
          <a:p>
            <a:pPr algn="r"/>
            <a:r>
              <a:rPr lang="fi-FI" sz="800" dirty="0" smtClean="0">
                <a:solidFill>
                  <a:schemeClr val="accent1">
                    <a:lumMod val="20000"/>
                    <a:lumOff val="80000"/>
                  </a:schemeClr>
                </a:solidFill>
              </a:rPr>
              <a:t>normal</a:t>
            </a:r>
            <a:endParaRPr lang="en-US" sz="800" dirty="0">
              <a:solidFill>
                <a:schemeClr val="accent1">
                  <a:lumMod val="20000"/>
                  <a:lumOff val="80000"/>
                </a:schemeClr>
              </a:solidFill>
            </a:endParaRPr>
          </a:p>
        </p:txBody>
      </p:sp>
      <p:sp>
        <p:nvSpPr>
          <p:cNvPr id="20" name="TextBox 19"/>
          <p:cNvSpPr txBox="1"/>
          <p:nvPr/>
        </p:nvSpPr>
        <p:spPr>
          <a:xfrm>
            <a:off x="7507915" y="3566415"/>
            <a:ext cx="822661" cy="215444"/>
          </a:xfrm>
          <a:prstGeom prst="rect">
            <a:avLst/>
          </a:prstGeom>
          <a:noFill/>
        </p:spPr>
        <p:txBody>
          <a:bodyPr wrap="none" rtlCol="0">
            <a:spAutoFit/>
          </a:bodyPr>
          <a:lstStyle/>
          <a:p>
            <a:pPr algn="r"/>
            <a:r>
              <a:rPr lang="fi-FI" sz="800" dirty="0" smtClean="0">
                <a:solidFill>
                  <a:schemeClr val="accent1">
                    <a:lumMod val="20000"/>
                    <a:lumOff val="80000"/>
                  </a:schemeClr>
                </a:solidFill>
              </a:rPr>
              <a:t>tangent frame</a:t>
            </a:r>
            <a:endParaRPr lang="en-US" sz="800" dirty="0">
              <a:solidFill>
                <a:schemeClr val="accent1">
                  <a:lumMod val="20000"/>
                  <a:lumOff val="80000"/>
                </a:schemeClr>
              </a:solidFill>
            </a:endParaRPr>
          </a:p>
        </p:txBody>
      </p:sp>
      <p:sp>
        <p:nvSpPr>
          <p:cNvPr id="21" name="TextBox 20"/>
          <p:cNvSpPr txBox="1"/>
          <p:nvPr/>
        </p:nvSpPr>
        <p:spPr>
          <a:xfrm>
            <a:off x="8194061" y="3755664"/>
            <a:ext cx="327334" cy="215444"/>
          </a:xfrm>
          <a:prstGeom prst="rect">
            <a:avLst/>
          </a:prstGeom>
          <a:noFill/>
        </p:spPr>
        <p:txBody>
          <a:bodyPr wrap="none" rtlCol="0">
            <a:spAutoFit/>
          </a:bodyPr>
          <a:lstStyle/>
          <a:p>
            <a:pPr algn="r"/>
            <a:r>
              <a:rPr lang="fi-FI" sz="800" dirty="0" smtClean="0">
                <a:solidFill>
                  <a:schemeClr val="accent1">
                    <a:lumMod val="20000"/>
                    <a:lumOff val="80000"/>
                  </a:schemeClr>
                </a:solidFill>
              </a:rPr>
              <a:t>UV</a:t>
            </a:r>
            <a:endParaRPr lang="en-US" sz="800" dirty="0">
              <a:solidFill>
                <a:schemeClr val="accent1">
                  <a:lumMod val="20000"/>
                  <a:lumOff val="80000"/>
                </a:schemeClr>
              </a:solidFill>
            </a:endParaRPr>
          </a:p>
        </p:txBody>
      </p:sp>
      <p:cxnSp>
        <p:nvCxnSpPr>
          <p:cNvPr id="23" name="Straight Arrow Connector 7"/>
          <p:cNvCxnSpPr/>
          <p:nvPr/>
        </p:nvCxnSpPr>
        <p:spPr>
          <a:xfrm rot="16200000" flipH="1">
            <a:off x="5765007" y="3069431"/>
            <a:ext cx="1876425" cy="652462"/>
          </a:xfrm>
          <a:prstGeom prst="bentConnector3">
            <a:avLst>
              <a:gd name="adj1" fmla="val 100000"/>
            </a:avLst>
          </a:prstGeom>
          <a:ln w="76200">
            <a:prstDash val="lgDash"/>
            <a:tailEnd type="triangle"/>
          </a:ln>
        </p:spPr>
        <p:style>
          <a:lnRef idx="3">
            <a:schemeClr val="accent1"/>
          </a:lnRef>
          <a:fillRef idx="0">
            <a:schemeClr val="accent1"/>
          </a:fillRef>
          <a:effectRef idx="2">
            <a:schemeClr val="accent1"/>
          </a:effectRef>
          <a:fontRef idx="minor">
            <a:schemeClr val="tx1"/>
          </a:fontRef>
        </p:style>
      </p:cxnSp>
      <p:sp>
        <p:nvSpPr>
          <p:cNvPr id="18" name="Footer Placeholder 4"/>
          <p:cNvSpPr>
            <a:spLocks noGrp="1"/>
          </p:cNvSpPr>
          <p:nvPr>
            <p:ph type="ftr" sz="quarter" idx="11"/>
          </p:nvPr>
        </p:nvSpPr>
        <p:spPr>
          <a:xfrm>
            <a:off x="1524000" y="4923010"/>
            <a:ext cx="6035040" cy="274637"/>
          </a:xfrm>
        </p:spPr>
        <p:txBody>
          <a:bodyPr/>
          <a:lstStyle>
            <a:lvl1pPr>
              <a:defRPr/>
            </a:lvl1pPr>
          </a:lstStyle>
          <a:p>
            <a:pPr>
              <a:defRPr/>
            </a:pPr>
            <a:endParaRPr lang="fr-FR" sz="1000" dirty="0" smtClean="0"/>
          </a:p>
          <a:p>
            <a:pPr>
              <a:defRPr/>
            </a:pPr>
            <a:r>
              <a:rPr lang="fr-FR" sz="1000" dirty="0" smtClean="0"/>
              <a:t>SIGGRAPH 2015: </a:t>
            </a:r>
            <a:r>
              <a:rPr lang="fr-FR" sz="1000" dirty="0" err="1" smtClean="0"/>
              <a:t>Advances</a:t>
            </a:r>
            <a:r>
              <a:rPr lang="fr-FR" sz="1000" dirty="0" smtClean="0"/>
              <a:t> in Real-Time </a:t>
            </a:r>
            <a:r>
              <a:rPr lang="fr-FR" sz="1000" dirty="0" err="1" smtClean="0"/>
              <a:t>Rendering</a:t>
            </a:r>
            <a:r>
              <a:rPr lang="fr-FR" sz="1000" dirty="0" smtClean="0"/>
              <a:t> course</a:t>
            </a:r>
            <a:endParaRPr lang="en-US" altLang="fi-FI" sz="1000" dirty="0" smtClean="0">
              <a:ea typeface="ＭＳ Ｐゴシック" pitchFamily="8" charset="-128"/>
            </a:endParaRPr>
          </a:p>
          <a:p>
            <a:pPr>
              <a:defRPr/>
            </a:pPr>
            <a:endParaRPr lang="en-US" sz="1000" dirty="0"/>
          </a:p>
        </p:txBody>
      </p:sp>
    </p:spTree>
    <p:extLst>
      <p:ext uri="{BB962C8B-B14F-4D97-AF65-F5344CB8AC3E}">
        <p14:creationId xmlns:p14="http://schemas.microsoft.com/office/powerpoint/2010/main" val="93128238"/>
      </p:ext>
    </p:extLst>
  </p:cSld>
  <p:clrMapOvr>
    <a:masterClrMapping/>
  </p:clrMapOvr>
  <mc:AlternateContent xmlns:mc="http://schemas.openxmlformats.org/markup-compatibility/2006" xmlns:p14="http://schemas.microsoft.com/office/powerpoint/2010/main">
    <mc:Choice Requires="p14">
      <p:transition spd="slow" p14:dur="2000" advTm="113063"/>
    </mc:Choice>
    <mc:Fallback xmlns="">
      <p:transition spd="slow" advTm="113063"/>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en-US" dirty="0" smtClean="0"/>
              <a:t>Gradient reconstruction quality</a:t>
            </a:r>
            <a:endParaRPr lang="en-US" dirty="0"/>
          </a:p>
        </p:txBody>
      </p:sp>
      <p:sp>
        <p:nvSpPr>
          <p:cNvPr id="8" name="Titre 1"/>
          <p:cNvSpPr txBox="1">
            <a:spLocks/>
          </p:cNvSpPr>
          <p:nvPr/>
        </p:nvSpPr>
        <p:spPr>
          <a:xfrm>
            <a:off x="6406592" y="3140558"/>
            <a:ext cx="2308781" cy="2002942"/>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kern="1200">
                <a:solidFill>
                  <a:srgbClr val="39C0CE"/>
                </a:solidFill>
                <a:latin typeface="+mj-lt"/>
                <a:ea typeface="+mj-ea"/>
                <a:cs typeface="+mj-cs"/>
              </a:defRPr>
            </a:lvl1pPr>
          </a:lstStyle>
          <a:p>
            <a:endParaRPr lang="fi-FI" sz="1400" dirty="0" smtClean="0">
              <a:solidFill>
                <a:schemeClr val="bg1"/>
              </a:solidFill>
            </a:endParaRPr>
          </a:p>
          <a:p>
            <a:endParaRPr lang="fi-FI" sz="1400" dirty="0" smtClean="0">
              <a:solidFill>
                <a:schemeClr val="bg1"/>
              </a:solidFill>
            </a:endParaRPr>
          </a:p>
          <a:p>
            <a:endParaRPr lang="fi-FI" sz="1400" dirty="0" smtClean="0">
              <a:solidFill>
                <a:schemeClr val="bg1"/>
              </a:solidFill>
            </a:endParaRPr>
          </a:p>
          <a:p>
            <a:endParaRPr lang="fi-FI" sz="1400" dirty="0">
              <a:solidFill>
                <a:schemeClr val="bg1"/>
              </a:solidFill>
            </a:endParaRPr>
          </a:p>
        </p:txBody>
      </p:sp>
      <p:sp>
        <p:nvSpPr>
          <p:cNvPr id="10" name="Sisällön paikkamerkki 2"/>
          <p:cNvSpPr>
            <a:spLocks noGrp="1"/>
          </p:cNvSpPr>
          <p:nvPr>
            <p:ph sz="half" idx="1"/>
          </p:nvPr>
        </p:nvSpPr>
        <p:spPr>
          <a:xfrm>
            <a:off x="256888" y="4447933"/>
            <a:ext cx="2802137" cy="607112"/>
          </a:xfrm>
        </p:spPr>
        <p:txBody>
          <a:bodyPr/>
          <a:lstStyle/>
          <a:p>
            <a:pPr marL="0" indent="0">
              <a:buNone/>
            </a:pPr>
            <a:r>
              <a:rPr lang="en-US" dirty="0" smtClean="0"/>
              <a:t>Ground truth</a:t>
            </a:r>
          </a:p>
        </p:txBody>
      </p:sp>
      <p:pic>
        <p:nvPicPr>
          <p:cNvPr id="3" name="Picture 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94768" y="1117605"/>
            <a:ext cx="2802136" cy="2287457"/>
          </a:xfrm>
          <a:prstGeom prst="rect">
            <a:avLst/>
          </a:prstGeom>
          <a:ln>
            <a:solidFill>
              <a:schemeClr val="bg1"/>
            </a:solidFill>
          </a:ln>
        </p:spPr>
      </p:pic>
      <p:pic>
        <p:nvPicPr>
          <p:cNvPr id="4" name="Picture 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56888" y="1117605"/>
            <a:ext cx="2802136" cy="2287457"/>
          </a:xfrm>
          <a:prstGeom prst="rect">
            <a:avLst/>
          </a:prstGeom>
          <a:ln>
            <a:solidFill>
              <a:schemeClr val="bg1"/>
            </a:solidFill>
          </a:ln>
        </p:spPr>
      </p:pic>
      <p:pic>
        <p:nvPicPr>
          <p:cNvPr id="5" name="Picture 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175828" y="1117605"/>
            <a:ext cx="2802136" cy="2287457"/>
          </a:xfrm>
          <a:prstGeom prst="rect">
            <a:avLst/>
          </a:prstGeom>
          <a:ln>
            <a:solidFill>
              <a:schemeClr val="bg1"/>
            </a:solidFill>
          </a:ln>
        </p:spPr>
      </p:pic>
      <p:sp>
        <p:nvSpPr>
          <p:cNvPr id="13" name="Sisällön paikkamerkki 2"/>
          <p:cNvSpPr>
            <a:spLocks noGrp="1"/>
          </p:cNvSpPr>
          <p:nvPr>
            <p:ph sz="half" idx="1"/>
          </p:nvPr>
        </p:nvSpPr>
        <p:spPr>
          <a:xfrm>
            <a:off x="3175828" y="4447933"/>
            <a:ext cx="2802137" cy="607112"/>
          </a:xfrm>
        </p:spPr>
        <p:txBody>
          <a:bodyPr/>
          <a:lstStyle/>
          <a:p>
            <a:pPr marL="0" indent="0">
              <a:buNone/>
            </a:pPr>
            <a:r>
              <a:rPr lang="en-US" dirty="0" smtClean="0"/>
              <a:t>Reconstructed</a:t>
            </a:r>
          </a:p>
        </p:txBody>
      </p:sp>
      <p:sp>
        <p:nvSpPr>
          <p:cNvPr id="14" name="Sisällön paikkamerkki 2"/>
          <p:cNvSpPr>
            <a:spLocks noGrp="1"/>
          </p:cNvSpPr>
          <p:nvPr>
            <p:ph sz="half" idx="1"/>
          </p:nvPr>
        </p:nvSpPr>
        <p:spPr>
          <a:xfrm>
            <a:off x="6094767" y="4454675"/>
            <a:ext cx="2802137" cy="607112"/>
          </a:xfrm>
        </p:spPr>
        <p:txBody>
          <a:bodyPr/>
          <a:lstStyle/>
          <a:p>
            <a:pPr marL="0" indent="0">
              <a:buNone/>
            </a:pPr>
            <a:r>
              <a:rPr lang="fi-FI" dirty="0" smtClean="0"/>
              <a:t>Difference (x4)</a:t>
            </a:r>
            <a:endParaRPr lang="en-US" dirty="0" smtClean="0"/>
          </a:p>
        </p:txBody>
      </p:sp>
      <p:pic>
        <p:nvPicPr>
          <p:cNvPr id="16" name="Picture 15"/>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845453" y="3274006"/>
            <a:ext cx="1213571" cy="1092214"/>
          </a:xfrm>
          <a:prstGeom prst="rect">
            <a:avLst/>
          </a:prstGeom>
          <a:ln>
            <a:solidFill>
              <a:schemeClr val="bg2">
                <a:lumMod val="95000"/>
              </a:schemeClr>
            </a:solidFill>
          </a:ln>
        </p:spPr>
      </p:pic>
      <p:pic>
        <p:nvPicPr>
          <p:cNvPr id="17" name="Picture 16"/>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764393" y="3274006"/>
            <a:ext cx="1213571" cy="1092214"/>
          </a:xfrm>
          <a:prstGeom prst="rect">
            <a:avLst/>
          </a:prstGeom>
          <a:ln>
            <a:solidFill>
              <a:schemeClr val="bg2">
                <a:lumMod val="95000"/>
              </a:schemeClr>
            </a:solidFill>
          </a:ln>
        </p:spPr>
      </p:pic>
      <p:pic>
        <p:nvPicPr>
          <p:cNvPr id="18" name="Picture 17"/>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7683332" y="3274006"/>
            <a:ext cx="1213571" cy="1092214"/>
          </a:xfrm>
          <a:prstGeom prst="rect">
            <a:avLst/>
          </a:prstGeom>
          <a:ln>
            <a:solidFill>
              <a:schemeClr val="bg2">
                <a:lumMod val="95000"/>
              </a:schemeClr>
            </a:solidFill>
          </a:ln>
        </p:spPr>
      </p:pic>
      <p:sp>
        <p:nvSpPr>
          <p:cNvPr id="15" name="Footer Placeholder 4"/>
          <p:cNvSpPr>
            <a:spLocks noGrp="1"/>
          </p:cNvSpPr>
          <p:nvPr>
            <p:ph type="ftr" sz="quarter" idx="11"/>
          </p:nvPr>
        </p:nvSpPr>
        <p:spPr>
          <a:xfrm>
            <a:off x="1524000" y="4923010"/>
            <a:ext cx="6035040" cy="274637"/>
          </a:xfrm>
        </p:spPr>
        <p:txBody>
          <a:bodyPr/>
          <a:lstStyle>
            <a:lvl1pPr>
              <a:defRPr/>
            </a:lvl1pPr>
          </a:lstStyle>
          <a:p>
            <a:pPr>
              <a:defRPr/>
            </a:pPr>
            <a:endParaRPr lang="fr-FR" sz="1000" dirty="0" smtClean="0"/>
          </a:p>
          <a:p>
            <a:pPr>
              <a:defRPr/>
            </a:pPr>
            <a:r>
              <a:rPr lang="fr-FR" sz="1000" dirty="0" smtClean="0"/>
              <a:t>SIGGRAPH 2015: </a:t>
            </a:r>
            <a:r>
              <a:rPr lang="fr-FR" sz="1000" dirty="0" err="1" smtClean="0"/>
              <a:t>Advances</a:t>
            </a:r>
            <a:r>
              <a:rPr lang="fr-FR" sz="1000" dirty="0" smtClean="0"/>
              <a:t> in Real-Time </a:t>
            </a:r>
            <a:r>
              <a:rPr lang="fr-FR" sz="1000" dirty="0" err="1" smtClean="0"/>
              <a:t>Rendering</a:t>
            </a:r>
            <a:r>
              <a:rPr lang="fr-FR" sz="1000" dirty="0" smtClean="0"/>
              <a:t> course</a:t>
            </a:r>
            <a:endParaRPr lang="en-US" altLang="fi-FI" sz="1000" dirty="0" smtClean="0">
              <a:ea typeface="ＭＳ Ｐゴシック" pitchFamily="8" charset="-128"/>
            </a:endParaRPr>
          </a:p>
          <a:p>
            <a:pPr>
              <a:defRPr/>
            </a:pPr>
            <a:endParaRPr lang="en-US" sz="1000" dirty="0"/>
          </a:p>
        </p:txBody>
      </p:sp>
    </p:spTree>
    <p:extLst>
      <p:ext uri="{BB962C8B-B14F-4D97-AF65-F5344CB8AC3E}">
        <p14:creationId xmlns:p14="http://schemas.microsoft.com/office/powerpoint/2010/main" val="2219702125"/>
      </p:ext>
    </p:extLst>
  </p:cSld>
  <p:clrMapOvr>
    <a:masterClrMapping/>
  </p:clrMapOvr>
  <mc:AlternateContent xmlns:mc="http://schemas.openxmlformats.org/markup-compatibility/2006" xmlns:p14="http://schemas.microsoft.com/office/powerpoint/2010/main">
    <mc:Choice Requires="p14">
      <p:transition spd="slow" p14:dur="2000" advTm="69363"/>
    </mc:Choice>
    <mc:Fallback xmlns="">
      <p:transition spd="slow" advTm="69363"/>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en-US" dirty="0" smtClean="0"/>
              <a:t>MSAA Trick</a:t>
            </a:r>
            <a:endParaRPr lang="en-US" dirty="0"/>
          </a:p>
        </p:txBody>
      </p:sp>
      <p:sp>
        <p:nvSpPr>
          <p:cNvPr id="3" name="Sisällön paikkamerkki 2"/>
          <p:cNvSpPr>
            <a:spLocks noGrp="1"/>
          </p:cNvSpPr>
          <p:nvPr>
            <p:ph sz="half" idx="1"/>
          </p:nvPr>
        </p:nvSpPr>
        <p:spPr>
          <a:xfrm>
            <a:off x="457200" y="1200151"/>
            <a:ext cx="5540188" cy="3394472"/>
          </a:xfrm>
        </p:spPr>
        <p:txBody>
          <a:bodyPr/>
          <a:lstStyle/>
          <a:p>
            <a:r>
              <a:rPr lang="en-US" b="1" dirty="0" smtClean="0"/>
              <a:t>Key Observation: </a:t>
            </a:r>
            <a:r>
              <a:rPr lang="en-US" dirty="0" smtClean="0"/>
              <a:t>UV and tangent can be interpolated</a:t>
            </a:r>
            <a:endParaRPr lang="en-US" b="1" dirty="0" smtClean="0"/>
          </a:p>
          <a:p>
            <a:r>
              <a:rPr lang="en-US" b="1" dirty="0" smtClean="0"/>
              <a:t>Idea:</a:t>
            </a:r>
            <a:r>
              <a:rPr lang="en-US" dirty="0" smtClean="0"/>
              <a:t> Render the scene at 2x2 lower resolution (540p) with ordered grid 4xMSAA pattern</a:t>
            </a:r>
          </a:p>
          <a:p>
            <a:r>
              <a:rPr lang="en-US" dirty="0"/>
              <a:t>Use Texture2DMS.Load() </a:t>
            </a:r>
            <a:r>
              <a:rPr lang="en-US" dirty="0" smtClean="0"/>
              <a:t>to read each sample separately in the lighting compute shader </a:t>
            </a:r>
          </a:p>
        </p:txBody>
      </p:sp>
      <p:pic>
        <p:nvPicPr>
          <p:cNvPr id="6"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76087" y="1201321"/>
            <a:ext cx="1996387" cy="1996387"/>
          </a:xfrm>
          <a:prstGeom prst="rect">
            <a:avLst/>
          </a:prstGeom>
        </p:spPr>
      </p:pic>
      <mc:AlternateContent xmlns:mc="http://schemas.openxmlformats.org/markup-compatibility/2006" xmlns:a14="http://schemas.microsoft.com/office/drawing/2010/main">
        <mc:Choice Requires="a14">
          <p:sp>
            <p:nvSpPr>
              <p:cNvPr id="7" name="Titre 1"/>
              <p:cNvSpPr txBox="1">
                <a:spLocks/>
              </p:cNvSpPr>
              <p:nvPr/>
            </p:nvSpPr>
            <p:spPr>
              <a:xfrm>
                <a:off x="6433237" y="3083408"/>
                <a:ext cx="2308781" cy="2002942"/>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kern="1200">
                    <a:solidFill>
                      <a:srgbClr val="39C0CE"/>
                    </a:solidFill>
                    <a:latin typeface="+mj-lt"/>
                    <a:ea typeface="+mj-ea"/>
                    <a:cs typeface="+mj-cs"/>
                  </a:defRPr>
                </a:lvl1pPr>
              </a:lstStyle>
              <a:p>
                <a:pPr/>
                <a14:m>
                  <m:oMathPara xmlns:m="http://schemas.openxmlformats.org/officeDocument/2006/math">
                    <m:oMathParaPr>
                      <m:jc m:val="left"/>
                    </m:oMathParaPr>
                    <m:oMath xmlns:m="http://schemas.openxmlformats.org/officeDocument/2006/math">
                      <m:sSub>
                        <m:sSubPr>
                          <m:ctrlPr>
                            <a:rPr lang="fi-FI" sz="1400" i="1" smtClean="0">
                              <a:solidFill>
                                <a:schemeClr val="bg1"/>
                              </a:solidFill>
                              <a:latin typeface="Cambria Math"/>
                            </a:rPr>
                          </m:ctrlPr>
                        </m:sSubPr>
                        <m:e>
                          <m:r>
                            <a:rPr lang="fi-FI" sz="1400" i="1">
                              <a:solidFill>
                                <a:schemeClr val="bg1"/>
                              </a:solidFill>
                              <a:latin typeface="Cambria Math" panose="02040503050406030204" pitchFamily="18" charset="0"/>
                            </a:rPr>
                            <m:t>𝑃</m:t>
                          </m:r>
                        </m:e>
                        <m:sub>
                          <m:r>
                            <a:rPr lang="fi-FI" sz="1400" i="1">
                              <a:solidFill>
                                <a:schemeClr val="bg1"/>
                              </a:solidFill>
                              <a:latin typeface="Cambria Math" panose="02040503050406030204" pitchFamily="18" charset="0"/>
                            </a:rPr>
                            <m:t>1</m:t>
                          </m:r>
                        </m:sub>
                      </m:sSub>
                      <m:r>
                        <a:rPr lang="fi-FI" sz="1400" i="1">
                          <a:solidFill>
                            <a:schemeClr val="bg1"/>
                          </a:solidFill>
                          <a:latin typeface="Cambria Math" panose="02040503050406030204" pitchFamily="18" charset="0"/>
                        </a:rPr>
                        <m:t>=</m:t>
                      </m:r>
                      <m:r>
                        <a:rPr lang="fi-FI" sz="1400" i="1">
                          <a:solidFill>
                            <a:schemeClr val="bg1"/>
                          </a:solidFill>
                          <a:latin typeface="Cambria Math" panose="02040503050406030204" pitchFamily="18" charset="0"/>
                        </a:rPr>
                        <m:t>𝐴</m:t>
                      </m:r>
                      <m:r>
                        <a:rPr lang="fi-FI" sz="1400" i="1">
                          <a:solidFill>
                            <a:schemeClr val="bg1"/>
                          </a:solidFill>
                          <a:latin typeface="Cambria Math" panose="02040503050406030204" pitchFamily="18" charset="0"/>
                        </a:rPr>
                        <m:t>+</m:t>
                      </m:r>
                      <m:f>
                        <m:fPr>
                          <m:ctrlPr>
                            <a:rPr lang="fi-FI" sz="1400" i="1">
                              <a:solidFill>
                                <a:schemeClr val="bg1"/>
                              </a:solidFill>
                              <a:latin typeface="Cambria Math"/>
                            </a:rPr>
                          </m:ctrlPr>
                        </m:fPr>
                        <m:num>
                          <m:r>
                            <a:rPr lang="fi-FI" sz="1400" i="1">
                              <a:solidFill>
                                <a:schemeClr val="bg1"/>
                              </a:solidFill>
                              <a:latin typeface="Cambria Math" panose="02040503050406030204" pitchFamily="18" charset="0"/>
                            </a:rPr>
                            <m:t>1</m:t>
                          </m:r>
                        </m:num>
                        <m:den>
                          <m:r>
                            <a:rPr lang="fi-FI" sz="1400" i="1">
                              <a:solidFill>
                                <a:schemeClr val="bg1"/>
                              </a:solidFill>
                              <a:latin typeface="Cambria Math" panose="02040503050406030204" pitchFamily="18" charset="0"/>
                            </a:rPr>
                            <m:t>4</m:t>
                          </m:r>
                        </m:den>
                      </m:f>
                      <m:acc>
                        <m:accPr>
                          <m:chr m:val="⃗"/>
                          <m:ctrlPr>
                            <a:rPr lang="fi-FI" sz="1400" i="1">
                              <a:solidFill>
                                <a:schemeClr val="bg1"/>
                              </a:solidFill>
                              <a:latin typeface="Cambria Math"/>
                            </a:rPr>
                          </m:ctrlPr>
                        </m:accPr>
                        <m:e>
                          <m:r>
                            <a:rPr lang="fi-FI" sz="1400" i="1">
                              <a:solidFill>
                                <a:schemeClr val="bg1"/>
                              </a:solidFill>
                              <a:latin typeface="Cambria Math" panose="02040503050406030204" pitchFamily="18" charset="0"/>
                            </a:rPr>
                            <m:t>𝐴𝐵</m:t>
                          </m:r>
                        </m:e>
                      </m:acc>
                      <m:r>
                        <a:rPr lang="fi-FI" sz="1400" i="1">
                          <a:solidFill>
                            <a:schemeClr val="bg1"/>
                          </a:solidFill>
                          <a:latin typeface="Cambria Math" panose="02040503050406030204" pitchFamily="18" charset="0"/>
                        </a:rPr>
                        <m:t>+</m:t>
                      </m:r>
                      <m:f>
                        <m:fPr>
                          <m:ctrlPr>
                            <a:rPr lang="fi-FI" sz="1400" i="1">
                              <a:solidFill>
                                <a:schemeClr val="bg1"/>
                              </a:solidFill>
                              <a:latin typeface="Cambria Math"/>
                            </a:rPr>
                          </m:ctrlPr>
                        </m:fPr>
                        <m:num>
                          <m:r>
                            <a:rPr lang="fi-FI" sz="1400" i="1">
                              <a:solidFill>
                                <a:schemeClr val="bg1"/>
                              </a:solidFill>
                              <a:latin typeface="Cambria Math" panose="02040503050406030204" pitchFamily="18" charset="0"/>
                            </a:rPr>
                            <m:t>1</m:t>
                          </m:r>
                        </m:num>
                        <m:den>
                          <m:r>
                            <a:rPr lang="fi-FI" sz="1400" i="1">
                              <a:solidFill>
                                <a:schemeClr val="bg1"/>
                              </a:solidFill>
                              <a:latin typeface="Cambria Math" panose="02040503050406030204" pitchFamily="18" charset="0"/>
                            </a:rPr>
                            <m:t>4</m:t>
                          </m:r>
                        </m:den>
                      </m:f>
                      <m:acc>
                        <m:accPr>
                          <m:chr m:val="⃗"/>
                          <m:ctrlPr>
                            <a:rPr lang="fi-FI" sz="1400" i="1">
                              <a:solidFill>
                                <a:schemeClr val="bg1"/>
                              </a:solidFill>
                              <a:latin typeface="Cambria Math"/>
                            </a:rPr>
                          </m:ctrlPr>
                        </m:accPr>
                        <m:e>
                          <m:r>
                            <a:rPr lang="fi-FI" sz="1400" i="1">
                              <a:solidFill>
                                <a:schemeClr val="bg1"/>
                              </a:solidFill>
                              <a:latin typeface="Cambria Math" panose="02040503050406030204" pitchFamily="18" charset="0"/>
                            </a:rPr>
                            <m:t>𝐴𝐶</m:t>
                          </m:r>
                        </m:e>
                      </m:acc>
                    </m:oMath>
                  </m:oMathPara>
                </a14:m>
                <a:endParaRPr lang="fi-FI" sz="1400" dirty="0" smtClean="0">
                  <a:solidFill>
                    <a:schemeClr val="bg1"/>
                  </a:solidFill>
                </a:endParaRPr>
              </a:p>
              <a:p>
                <a:pPr/>
                <a14:m>
                  <m:oMathPara xmlns:m="http://schemas.openxmlformats.org/officeDocument/2006/math">
                    <m:oMathParaPr>
                      <m:jc m:val="left"/>
                    </m:oMathParaPr>
                    <m:oMath xmlns:m="http://schemas.openxmlformats.org/officeDocument/2006/math">
                      <m:sSub>
                        <m:sSubPr>
                          <m:ctrlPr>
                            <a:rPr lang="fi-FI" sz="1400" i="1">
                              <a:solidFill>
                                <a:schemeClr val="bg1"/>
                              </a:solidFill>
                              <a:latin typeface="Cambria Math"/>
                            </a:rPr>
                          </m:ctrlPr>
                        </m:sSubPr>
                        <m:e>
                          <m:r>
                            <a:rPr lang="fi-FI" sz="1400" i="1">
                              <a:solidFill>
                                <a:schemeClr val="bg1"/>
                              </a:solidFill>
                              <a:latin typeface="Cambria Math" panose="02040503050406030204" pitchFamily="18" charset="0"/>
                            </a:rPr>
                            <m:t>𝑃</m:t>
                          </m:r>
                        </m:e>
                        <m:sub>
                          <m:r>
                            <a:rPr lang="fi-FI" sz="1400" i="1">
                              <a:solidFill>
                                <a:schemeClr val="bg1"/>
                              </a:solidFill>
                              <a:latin typeface="Cambria Math" panose="02040503050406030204" pitchFamily="18" charset="0"/>
                            </a:rPr>
                            <m:t>2</m:t>
                          </m:r>
                        </m:sub>
                      </m:sSub>
                      <m:r>
                        <a:rPr lang="fi-FI" sz="1400" i="1">
                          <a:solidFill>
                            <a:schemeClr val="bg1"/>
                          </a:solidFill>
                          <a:latin typeface="Cambria Math" panose="02040503050406030204" pitchFamily="18" charset="0"/>
                        </a:rPr>
                        <m:t>=</m:t>
                      </m:r>
                      <m:r>
                        <a:rPr lang="fi-FI" sz="1400" i="1">
                          <a:solidFill>
                            <a:schemeClr val="bg1"/>
                          </a:solidFill>
                          <a:latin typeface="Cambria Math" panose="02040503050406030204" pitchFamily="18" charset="0"/>
                        </a:rPr>
                        <m:t>𝐵</m:t>
                      </m:r>
                      <m:r>
                        <a:rPr lang="fi-FI" sz="1400" i="1">
                          <a:solidFill>
                            <a:schemeClr val="bg1"/>
                          </a:solidFill>
                          <a:latin typeface="Cambria Math" panose="02040503050406030204" pitchFamily="18" charset="0"/>
                        </a:rPr>
                        <m:t>+</m:t>
                      </m:r>
                      <m:f>
                        <m:fPr>
                          <m:ctrlPr>
                            <a:rPr lang="fi-FI" sz="1400" i="1">
                              <a:solidFill>
                                <a:schemeClr val="bg1"/>
                              </a:solidFill>
                              <a:latin typeface="Cambria Math"/>
                            </a:rPr>
                          </m:ctrlPr>
                        </m:fPr>
                        <m:num>
                          <m:r>
                            <a:rPr lang="fi-FI" sz="1400" i="1">
                              <a:solidFill>
                                <a:schemeClr val="bg1"/>
                              </a:solidFill>
                              <a:latin typeface="Cambria Math" panose="02040503050406030204" pitchFamily="18" charset="0"/>
                            </a:rPr>
                            <m:t>1</m:t>
                          </m:r>
                        </m:num>
                        <m:den>
                          <m:r>
                            <a:rPr lang="fi-FI" sz="1400" i="1">
                              <a:solidFill>
                                <a:schemeClr val="bg1"/>
                              </a:solidFill>
                              <a:latin typeface="Cambria Math" panose="02040503050406030204" pitchFamily="18" charset="0"/>
                            </a:rPr>
                            <m:t>4</m:t>
                          </m:r>
                        </m:den>
                      </m:f>
                      <m:acc>
                        <m:accPr>
                          <m:chr m:val="⃗"/>
                          <m:ctrlPr>
                            <a:rPr lang="fi-FI" sz="1400" i="1">
                              <a:solidFill>
                                <a:schemeClr val="bg1"/>
                              </a:solidFill>
                              <a:latin typeface="Cambria Math"/>
                            </a:rPr>
                          </m:ctrlPr>
                        </m:accPr>
                        <m:e>
                          <m:r>
                            <a:rPr lang="fi-FI" sz="1400" i="1">
                              <a:solidFill>
                                <a:schemeClr val="bg1"/>
                              </a:solidFill>
                              <a:latin typeface="Cambria Math" panose="02040503050406030204" pitchFamily="18" charset="0"/>
                            </a:rPr>
                            <m:t>𝐵𝐴</m:t>
                          </m:r>
                        </m:e>
                      </m:acc>
                      <m:r>
                        <a:rPr lang="fi-FI" sz="1400" i="1">
                          <a:solidFill>
                            <a:schemeClr val="bg1"/>
                          </a:solidFill>
                          <a:latin typeface="Cambria Math" panose="02040503050406030204" pitchFamily="18" charset="0"/>
                        </a:rPr>
                        <m:t>+</m:t>
                      </m:r>
                      <m:f>
                        <m:fPr>
                          <m:ctrlPr>
                            <a:rPr lang="fi-FI" sz="1400" i="1">
                              <a:solidFill>
                                <a:schemeClr val="bg1"/>
                              </a:solidFill>
                              <a:latin typeface="Cambria Math"/>
                            </a:rPr>
                          </m:ctrlPr>
                        </m:fPr>
                        <m:num>
                          <m:r>
                            <a:rPr lang="fi-FI" sz="1400" i="1">
                              <a:solidFill>
                                <a:schemeClr val="bg1"/>
                              </a:solidFill>
                              <a:latin typeface="Cambria Math" panose="02040503050406030204" pitchFamily="18" charset="0"/>
                            </a:rPr>
                            <m:t>1</m:t>
                          </m:r>
                        </m:num>
                        <m:den>
                          <m:r>
                            <a:rPr lang="fi-FI" sz="1400" i="1">
                              <a:solidFill>
                                <a:schemeClr val="bg1"/>
                              </a:solidFill>
                              <a:latin typeface="Cambria Math" panose="02040503050406030204" pitchFamily="18" charset="0"/>
                            </a:rPr>
                            <m:t>4</m:t>
                          </m:r>
                        </m:den>
                      </m:f>
                      <m:acc>
                        <m:accPr>
                          <m:chr m:val="⃗"/>
                          <m:ctrlPr>
                            <a:rPr lang="fi-FI" sz="1400" i="1">
                              <a:solidFill>
                                <a:schemeClr val="bg1"/>
                              </a:solidFill>
                              <a:latin typeface="Cambria Math"/>
                            </a:rPr>
                          </m:ctrlPr>
                        </m:accPr>
                        <m:e>
                          <m:r>
                            <a:rPr lang="fi-FI" sz="1400" i="1">
                              <a:solidFill>
                                <a:schemeClr val="bg1"/>
                              </a:solidFill>
                              <a:latin typeface="Cambria Math" panose="02040503050406030204" pitchFamily="18" charset="0"/>
                            </a:rPr>
                            <m:t>𝐵𝐷</m:t>
                          </m:r>
                        </m:e>
                      </m:acc>
                    </m:oMath>
                  </m:oMathPara>
                </a14:m>
                <a:endParaRPr lang="fi-FI" sz="1400" dirty="0" smtClean="0">
                  <a:solidFill>
                    <a:schemeClr val="bg1"/>
                  </a:solidFill>
                </a:endParaRPr>
              </a:p>
              <a:p>
                <a:pPr/>
                <a14:m>
                  <m:oMathPara xmlns:m="http://schemas.openxmlformats.org/officeDocument/2006/math">
                    <m:oMathParaPr>
                      <m:jc m:val="left"/>
                    </m:oMathParaPr>
                    <m:oMath xmlns:m="http://schemas.openxmlformats.org/officeDocument/2006/math">
                      <m:sSub>
                        <m:sSubPr>
                          <m:ctrlPr>
                            <a:rPr lang="fi-FI" sz="1400" i="1">
                              <a:solidFill>
                                <a:schemeClr val="bg1"/>
                              </a:solidFill>
                              <a:latin typeface="Cambria Math"/>
                            </a:rPr>
                          </m:ctrlPr>
                        </m:sSubPr>
                        <m:e>
                          <m:r>
                            <a:rPr lang="fi-FI" sz="1400" i="1">
                              <a:solidFill>
                                <a:schemeClr val="bg1"/>
                              </a:solidFill>
                              <a:latin typeface="Cambria Math" panose="02040503050406030204" pitchFamily="18" charset="0"/>
                            </a:rPr>
                            <m:t>𝑃</m:t>
                          </m:r>
                        </m:e>
                        <m:sub>
                          <m:r>
                            <a:rPr lang="fi-FI" sz="1400" i="1">
                              <a:solidFill>
                                <a:schemeClr val="bg1"/>
                              </a:solidFill>
                              <a:latin typeface="Cambria Math" panose="02040503050406030204" pitchFamily="18" charset="0"/>
                            </a:rPr>
                            <m:t>3</m:t>
                          </m:r>
                        </m:sub>
                      </m:sSub>
                      <m:r>
                        <a:rPr lang="fi-FI" sz="1400" i="1">
                          <a:solidFill>
                            <a:schemeClr val="bg1"/>
                          </a:solidFill>
                          <a:latin typeface="Cambria Math" panose="02040503050406030204" pitchFamily="18" charset="0"/>
                        </a:rPr>
                        <m:t>=</m:t>
                      </m:r>
                      <m:r>
                        <a:rPr lang="fi-FI" sz="1400" i="1">
                          <a:solidFill>
                            <a:schemeClr val="bg1"/>
                          </a:solidFill>
                          <a:latin typeface="Cambria Math" panose="02040503050406030204" pitchFamily="18" charset="0"/>
                        </a:rPr>
                        <m:t>𝐶</m:t>
                      </m:r>
                      <m:r>
                        <a:rPr lang="fi-FI" sz="1400" i="1">
                          <a:solidFill>
                            <a:schemeClr val="bg1"/>
                          </a:solidFill>
                          <a:latin typeface="Cambria Math" panose="02040503050406030204" pitchFamily="18" charset="0"/>
                        </a:rPr>
                        <m:t>+</m:t>
                      </m:r>
                      <m:f>
                        <m:fPr>
                          <m:ctrlPr>
                            <a:rPr lang="fi-FI" sz="1400" i="1">
                              <a:solidFill>
                                <a:schemeClr val="bg1"/>
                              </a:solidFill>
                              <a:latin typeface="Cambria Math"/>
                            </a:rPr>
                          </m:ctrlPr>
                        </m:fPr>
                        <m:num>
                          <m:r>
                            <a:rPr lang="fi-FI" sz="1400" i="1">
                              <a:solidFill>
                                <a:schemeClr val="bg1"/>
                              </a:solidFill>
                              <a:latin typeface="Cambria Math" panose="02040503050406030204" pitchFamily="18" charset="0"/>
                            </a:rPr>
                            <m:t>1</m:t>
                          </m:r>
                        </m:num>
                        <m:den>
                          <m:r>
                            <a:rPr lang="fi-FI" sz="1400" i="1">
                              <a:solidFill>
                                <a:schemeClr val="bg1"/>
                              </a:solidFill>
                              <a:latin typeface="Cambria Math" panose="02040503050406030204" pitchFamily="18" charset="0"/>
                            </a:rPr>
                            <m:t>4</m:t>
                          </m:r>
                        </m:den>
                      </m:f>
                      <m:acc>
                        <m:accPr>
                          <m:chr m:val="⃗"/>
                          <m:ctrlPr>
                            <a:rPr lang="fi-FI" sz="1400" i="1">
                              <a:solidFill>
                                <a:schemeClr val="bg1"/>
                              </a:solidFill>
                              <a:latin typeface="Cambria Math"/>
                            </a:rPr>
                          </m:ctrlPr>
                        </m:accPr>
                        <m:e>
                          <m:r>
                            <a:rPr lang="fi-FI" sz="1400" i="1">
                              <a:solidFill>
                                <a:schemeClr val="bg1"/>
                              </a:solidFill>
                              <a:latin typeface="Cambria Math" panose="02040503050406030204" pitchFamily="18" charset="0"/>
                            </a:rPr>
                            <m:t>𝐶𝐴</m:t>
                          </m:r>
                        </m:e>
                      </m:acc>
                      <m:r>
                        <a:rPr lang="fi-FI" sz="1400" i="1">
                          <a:solidFill>
                            <a:schemeClr val="bg1"/>
                          </a:solidFill>
                          <a:latin typeface="Cambria Math" panose="02040503050406030204" pitchFamily="18" charset="0"/>
                        </a:rPr>
                        <m:t>+</m:t>
                      </m:r>
                      <m:f>
                        <m:fPr>
                          <m:ctrlPr>
                            <a:rPr lang="fi-FI" sz="1400" i="1">
                              <a:solidFill>
                                <a:schemeClr val="bg1"/>
                              </a:solidFill>
                              <a:latin typeface="Cambria Math"/>
                            </a:rPr>
                          </m:ctrlPr>
                        </m:fPr>
                        <m:num>
                          <m:r>
                            <a:rPr lang="fi-FI" sz="1400" i="1">
                              <a:solidFill>
                                <a:schemeClr val="bg1"/>
                              </a:solidFill>
                              <a:latin typeface="Cambria Math" panose="02040503050406030204" pitchFamily="18" charset="0"/>
                            </a:rPr>
                            <m:t>1</m:t>
                          </m:r>
                        </m:num>
                        <m:den>
                          <m:r>
                            <a:rPr lang="fi-FI" sz="1400" i="1">
                              <a:solidFill>
                                <a:schemeClr val="bg1"/>
                              </a:solidFill>
                              <a:latin typeface="Cambria Math" panose="02040503050406030204" pitchFamily="18" charset="0"/>
                            </a:rPr>
                            <m:t>4</m:t>
                          </m:r>
                        </m:den>
                      </m:f>
                      <m:acc>
                        <m:accPr>
                          <m:chr m:val="⃗"/>
                          <m:ctrlPr>
                            <a:rPr lang="fi-FI" sz="1400" i="1">
                              <a:solidFill>
                                <a:schemeClr val="bg1"/>
                              </a:solidFill>
                              <a:latin typeface="Cambria Math"/>
                            </a:rPr>
                          </m:ctrlPr>
                        </m:accPr>
                        <m:e>
                          <m:r>
                            <a:rPr lang="fi-FI" sz="1400" i="1">
                              <a:solidFill>
                                <a:schemeClr val="bg1"/>
                              </a:solidFill>
                              <a:latin typeface="Cambria Math" panose="02040503050406030204" pitchFamily="18" charset="0"/>
                            </a:rPr>
                            <m:t>𝐶𝐷</m:t>
                          </m:r>
                        </m:e>
                      </m:acc>
                    </m:oMath>
                  </m:oMathPara>
                </a14:m>
                <a:endParaRPr lang="fi-FI" sz="1400" dirty="0" smtClean="0">
                  <a:solidFill>
                    <a:schemeClr val="bg1"/>
                  </a:solidFill>
                </a:endParaRPr>
              </a:p>
              <a:p>
                <a:pPr/>
                <a14:m>
                  <m:oMathPara xmlns:m="http://schemas.openxmlformats.org/officeDocument/2006/math">
                    <m:oMathParaPr>
                      <m:jc m:val="left"/>
                    </m:oMathParaPr>
                    <m:oMath xmlns:m="http://schemas.openxmlformats.org/officeDocument/2006/math">
                      <m:sSub>
                        <m:sSubPr>
                          <m:ctrlPr>
                            <a:rPr lang="fi-FI" sz="1400" i="1">
                              <a:solidFill>
                                <a:schemeClr val="bg1"/>
                              </a:solidFill>
                              <a:latin typeface="Cambria Math"/>
                            </a:rPr>
                          </m:ctrlPr>
                        </m:sSubPr>
                        <m:e>
                          <m:r>
                            <a:rPr lang="fi-FI" sz="1400" i="1">
                              <a:solidFill>
                                <a:schemeClr val="bg1"/>
                              </a:solidFill>
                              <a:latin typeface="Cambria Math" panose="02040503050406030204" pitchFamily="18" charset="0"/>
                            </a:rPr>
                            <m:t>𝑃</m:t>
                          </m:r>
                        </m:e>
                        <m:sub>
                          <m:r>
                            <a:rPr lang="fi-FI" sz="1400" i="1">
                              <a:solidFill>
                                <a:schemeClr val="bg1"/>
                              </a:solidFill>
                              <a:latin typeface="Cambria Math" panose="02040503050406030204" pitchFamily="18" charset="0"/>
                            </a:rPr>
                            <m:t>4</m:t>
                          </m:r>
                        </m:sub>
                      </m:sSub>
                      <m:r>
                        <a:rPr lang="fi-FI" sz="1400" i="1">
                          <a:solidFill>
                            <a:schemeClr val="bg1"/>
                          </a:solidFill>
                          <a:latin typeface="Cambria Math" panose="02040503050406030204" pitchFamily="18" charset="0"/>
                        </a:rPr>
                        <m:t>=</m:t>
                      </m:r>
                      <m:r>
                        <a:rPr lang="fi-FI" sz="1400" i="1">
                          <a:solidFill>
                            <a:schemeClr val="bg1"/>
                          </a:solidFill>
                          <a:latin typeface="Cambria Math" panose="02040503050406030204" pitchFamily="18" charset="0"/>
                        </a:rPr>
                        <m:t>𝐷</m:t>
                      </m:r>
                      <m:r>
                        <a:rPr lang="fi-FI" sz="1400" i="1">
                          <a:solidFill>
                            <a:schemeClr val="bg1"/>
                          </a:solidFill>
                          <a:latin typeface="Cambria Math" panose="02040503050406030204" pitchFamily="18" charset="0"/>
                        </a:rPr>
                        <m:t>+</m:t>
                      </m:r>
                      <m:f>
                        <m:fPr>
                          <m:ctrlPr>
                            <a:rPr lang="fi-FI" sz="1400" i="1">
                              <a:solidFill>
                                <a:schemeClr val="bg1"/>
                              </a:solidFill>
                              <a:latin typeface="Cambria Math"/>
                            </a:rPr>
                          </m:ctrlPr>
                        </m:fPr>
                        <m:num>
                          <m:r>
                            <a:rPr lang="fi-FI" sz="1400" i="1">
                              <a:solidFill>
                                <a:schemeClr val="bg1"/>
                              </a:solidFill>
                              <a:latin typeface="Cambria Math" panose="02040503050406030204" pitchFamily="18" charset="0"/>
                            </a:rPr>
                            <m:t>1</m:t>
                          </m:r>
                        </m:num>
                        <m:den>
                          <m:r>
                            <a:rPr lang="fi-FI" sz="1400" i="1">
                              <a:solidFill>
                                <a:schemeClr val="bg1"/>
                              </a:solidFill>
                              <a:latin typeface="Cambria Math" panose="02040503050406030204" pitchFamily="18" charset="0"/>
                            </a:rPr>
                            <m:t>4</m:t>
                          </m:r>
                        </m:den>
                      </m:f>
                      <m:acc>
                        <m:accPr>
                          <m:chr m:val="⃗"/>
                          <m:ctrlPr>
                            <a:rPr lang="fi-FI" sz="1400" i="1">
                              <a:solidFill>
                                <a:schemeClr val="bg1"/>
                              </a:solidFill>
                              <a:latin typeface="Cambria Math"/>
                            </a:rPr>
                          </m:ctrlPr>
                        </m:accPr>
                        <m:e>
                          <m:r>
                            <a:rPr lang="fi-FI" sz="1400" i="1">
                              <a:solidFill>
                                <a:schemeClr val="bg1"/>
                              </a:solidFill>
                              <a:latin typeface="Cambria Math" panose="02040503050406030204" pitchFamily="18" charset="0"/>
                            </a:rPr>
                            <m:t>𝐷𝐶</m:t>
                          </m:r>
                        </m:e>
                      </m:acc>
                      <m:r>
                        <a:rPr lang="fi-FI" sz="1400" i="1">
                          <a:solidFill>
                            <a:schemeClr val="bg1"/>
                          </a:solidFill>
                          <a:latin typeface="Cambria Math" panose="02040503050406030204" pitchFamily="18" charset="0"/>
                        </a:rPr>
                        <m:t>+</m:t>
                      </m:r>
                      <m:f>
                        <m:fPr>
                          <m:ctrlPr>
                            <a:rPr lang="fi-FI" sz="1400" i="1">
                              <a:solidFill>
                                <a:schemeClr val="bg1"/>
                              </a:solidFill>
                              <a:latin typeface="Cambria Math"/>
                            </a:rPr>
                          </m:ctrlPr>
                        </m:fPr>
                        <m:num>
                          <m:r>
                            <a:rPr lang="fi-FI" sz="1400" i="1">
                              <a:solidFill>
                                <a:schemeClr val="bg1"/>
                              </a:solidFill>
                              <a:latin typeface="Cambria Math" panose="02040503050406030204" pitchFamily="18" charset="0"/>
                            </a:rPr>
                            <m:t>1</m:t>
                          </m:r>
                        </m:num>
                        <m:den>
                          <m:r>
                            <a:rPr lang="fi-FI" sz="1400" i="1">
                              <a:solidFill>
                                <a:schemeClr val="bg1"/>
                              </a:solidFill>
                              <a:latin typeface="Cambria Math" panose="02040503050406030204" pitchFamily="18" charset="0"/>
                            </a:rPr>
                            <m:t>4</m:t>
                          </m:r>
                        </m:den>
                      </m:f>
                      <m:acc>
                        <m:accPr>
                          <m:chr m:val="⃗"/>
                          <m:ctrlPr>
                            <a:rPr lang="fi-FI" sz="1400" i="1">
                              <a:solidFill>
                                <a:schemeClr val="bg1"/>
                              </a:solidFill>
                              <a:latin typeface="Cambria Math"/>
                            </a:rPr>
                          </m:ctrlPr>
                        </m:accPr>
                        <m:e>
                          <m:r>
                            <a:rPr lang="fi-FI" sz="1400" i="1">
                              <a:solidFill>
                                <a:schemeClr val="bg1"/>
                              </a:solidFill>
                              <a:latin typeface="Cambria Math" panose="02040503050406030204" pitchFamily="18" charset="0"/>
                            </a:rPr>
                            <m:t>𝐷𝐵</m:t>
                          </m:r>
                        </m:e>
                      </m:acc>
                    </m:oMath>
                  </m:oMathPara>
                </a14:m>
                <a:endParaRPr lang="fi-FI" sz="1400" dirty="0">
                  <a:solidFill>
                    <a:schemeClr val="bg1"/>
                  </a:solidFill>
                </a:endParaRPr>
              </a:p>
            </p:txBody>
          </p:sp>
        </mc:Choice>
        <mc:Fallback xmlns="">
          <p:sp>
            <p:nvSpPr>
              <p:cNvPr id="7" name="Titre 1"/>
              <p:cNvSpPr txBox="1">
                <a:spLocks noRot="1" noChangeAspect="1" noMove="1" noResize="1" noEditPoints="1" noAdjustHandles="1" noChangeArrowheads="1" noChangeShapeType="1" noTextEdit="1"/>
              </p:cNvSpPr>
              <p:nvPr/>
            </p:nvSpPr>
            <p:spPr>
              <a:xfrm>
                <a:off x="6433237" y="3083408"/>
                <a:ext cx="2308781" cy="2002942"/>
              </a:xfrm>
              <a:prstGeom prst="rect">
                <a:avLst/>
              </a:prstGeom>
              <a:blipFill rotWithShape="0">
                <a:blip r:embed="rId5"/>
                <a:stretch>
                  <a:fillRect/>
                </a:stretch>
              </a:blipFill>
            </p:spPr>
            <p:txBody>
              <a:bodyPr/>
              <a:lstStyle/>
              <a:p>
                <a:r>
                  <a:rPr lang="en-US">
                    <a:noFill/>
                  </a:rPr>
                  <a:t> </a:t>
                </a:r>
              </a:p>
            </p:txBody>
          </p:sp>
        </mc:Fallback>
      </mc:AlternateContent>
      <p:sp>
        <p:nvSpPr>
          <p:cNvPr id="8" name="Footer Placeholder 4"/>
          <p:cNvSpPr>
            <a:spLocks noGrp="1"/>
          </p:cNvSpPr>
          <p:nvPr>
            <p:ph type="ftr" sz="quarter" idx="11"/>
          </p:nvPr>
        </p:nvSpPr>
        <p:spPr>
          <a:xfrm>
            <a:off x="1524000" y="4923010"/>
            <a:ext cx="6035040" cy="274637"/>
          </a:xfrm>
        </p:spPr>
        <p:txBody>
          <a:bodyPr/>
          <a:lstStyle>
            <a:lvl1pPr>
              <a:defRPr/>
            </a:lvl1pPr>
          </a:lstStyle>
          <a:p>
            <a:pPr>
              <a:defRPr/>
            </a:pPr>
            <a:endParaRPr lang="fr-FR" sz="1000" dirty="0" smtClean="0"/>
          </a:p>
          <a:p>
            <a:pPr>
              <a:defRPr/>
            </a:pPr>
            <a:r>
              <a:rPr lang="fr-FR" sz="1000" dirty="0" smtClean="0"/>
              <a:t>SIGGRAPH 2015: </a:t>
            </a:r>
            <a:r>
              <a:rPr lang="fr-FR" sz="1000" dirty="0" err="1" smtClean="0"/>
              <a:t>Advances</a:t>
            </a:r>
            <a:r>
              <a:rPr lang="fr-FR" sz="1000" dirty="0" smtClean="0"/>
              <a:t> in Real-Time </a:t>
            </a:r>
            <a:r>
              <a:rPr lang="fr-FR" sz="1000" dirty="0" err="1" smtClean="0"/>
              <a:t>Rendering</a:t>
            </a:r>
            <a:r>
              <a:rPr lang="fr-FR" sz="1000" dirty="0" smtClean="0"/>
              <a:t> course</a:t>
            </a:r>
            <a:endParaRPr lang="en-US" altLang="fi-FI" sz="1000" dirty="0" smtClean="0">
              <a:ea typeface="ＭＳ Ｐゴシック" pitchFamily="8" charset="-128"/>
            </a:endParaRPr>
          </a:p>
          <a:p>
            <a:pPr>
              <a:defRPr/>
            </a:pPr>
            <a:endParaRPr lang="en-US" sz="1000" dirty="0"/>
          </a:p>
        </p:txBody>
      </p:sp>
    </p:spTree>
    <p:extLst>
      <p:ext uri="{BB962C8B-B14F-4D97-AF65-F5344CB8AC3E}">
        <p14:creationId xmlns:p14="http://schemas.microsoft.com/office/powerpoint/2010/main" val="1681237053"/>
      </p:ext>
    </p:extLst>
  </p:cSld>
  <p:clrMapOvr>
    <a:masterClrMapping/>
  </p:clrMapOvr>
  <mc:AlternateContent xmlns:mc="http://schemas.openxmlformats.org/markup-compatibility/2006" xmlns:p14="http://schemas.microsoft.com/office/powerpoint/2010/main">
    <mc:Choice Requires="p14">
      <p:transition spd="slow" p14:dur="2000" advTm="57466"/>
    </mc:Choice>
    <mc:Fallback xmlns="">
      <p:transition spd="slow" advTm="57466"/>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en-US" dirty="0" smtClean="0"/>
              <a:t>1080p Reconstruction</a:t>
            </a:r>
            <a:endParaRPr lang="en-US" dirty="0"/>
          </a:p>
        </p:txBody>
      </p:sp>
      <p:sp>
        <p:nvSpPr>
          <p:cNvPr id="3" name="Sisällön paikkamerkki 2"/>
          <p:cNvSpPr>
            <a:spLocks noGrp="1"/>
          </p:cNvSpPr>
          <p:nvPr>
            <p:ph sz="half" idx="1"/>
          </p:nvPr>
        </p:nvSpPr>
        <p:spPr>
          <a:xfrm>
            <a:off x="457199" y="1200151"/>
            <a:ext cx="5804589" cy="3394472"/>
          </a:xfrm>
        </p:spPr>
        <p:txBody>
          <a:bodyPr/>
          <a:lstStyle/>
          <a:p>
            <a:r>
              <a:rPr lang="fi-FI" dirty="0" smtClean="0"/>
              <a:t>Reconstruct 1080p into LDS</a:t>
            </a:r>
            <a:endParaRPr lang="en-US" dirty="0" smtClean="0"/>
          </a:p>
          <a:p>
            <a:r>
              <a:rPr lang="en-US" dirty="0" smtClean="0"/>
              <a:t>Edge pixels are perfectly reconstructed. MSAA runs the pixel shader for both sides.</a:t>
            </a:r>
          </a:p>
          <a:p>
            <a:r>
              <a:rPr lang="en-US" dirty="0" smtClean="0"/>
              <a:t>Interpolate the inner pixels’ UV and tangent</a:t>
            </a:r>
          </a:p>
          <a:p>
            <a:r>
              <a:rPr lang="en-US" dirty="0" smtClean="0"/>
              <a:t>Quality is excellent. Differences are hard to spot.</a:t>
            </a:r>
          </a:p>
        </p:txBody>
      </p:sp>
      <p:pic>
        <p:nvPicPr>
          <p:cNvPr id="6"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76087" y="1201321"/>
            <a:ext cx="1996387" cy="1996387"/>
          </a:xfrm>
          <a:prstGeom prst="rect">
            <a:avLst/>
          </a:prstGeom>
        </p:spPr>
      </p:pic>
      <mc:AlternateContent xmlns:mc="http://schemas.openxmlformats.org/markup-compatibility/2006" xmlns:a14="http://schemas.microsoft.com/office/drawing/2010/main">
        <mc:Choice Requires="a14">
          <p:sp>
            <p:nvSpPr>
              <p:cNvPr id="7" name="Titre 1"/>
              <p:cNvSpPr txBox="1">
                <a:spLocks/>
              </p:cNvSpPr>
              <p:nvPr/>
            </p:nvSpPr>
            <p:spPr>
              <a:xfrm>
                <a:off x="6433237" y="3083408"/>
                <a:ext cx="2308781" cy="2002942"/>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kern="1200">
                    <a:solidFill>
                      <a:srgbClr val="39C0CE"/>
                    </a:solidFill>
                    <a:latin typeface="+mj-lt"/>
                    <a:ea typeface="+mj-ea"/>
                    <a:cs typeface="+mj-cs"/>
                  </a:defRPr>
                </a:lvl1pPr>
              </a:lstStyle>
              <a:p>
                <a:pPr/>
                <a14:m>
                  <m:oMathPara xmlns:m="http://schemas.openxmlformats.org/officeDocument/2006/math">
                    <m:oMathParaPr>
                      <m:jc m:val="left"/>
                    </m:oMathParaPr>
                    <m:oMath xmlns:m="http://schemas.openxmlformats.org/officeDocument/2006/math">
                      <m:sSub>
                        <m:sSubPr>
                          <m:ctrlPr>
                            <a:rPr lang="fi-FI" sz="1400" i="1" smtClean="0">
                              <a:solidFill>
                                <a:schemeClr val="bg1"/>
                              </a:solidFill>
                              <a:latin typeface="Cambria Math"/>
                            </a:rPr>
                          </m:ctrlPr>
                        </m:sSubPr>
                        <m:e>
                          <m:r>
                            <a:rPr lang="fi-FI" sz="1400" i="1">
                              <a:solidFill>
                                <a:schemeClr val="bg1"/>
                              </a:solidFill>
                              <a:latin typeface="Cambria Math" panose="02040503050406030204" pitchFamily="18" charset="0"/>
                            </a:rPr>
                            <m:t>𝑃</m:t>
                          </m:r>
                        </m:e>
                        <m:sub>
                          <m:r>
                            <a:rPr lang="fi-FI" sz="1400" i="1">
                              <a:solidFill>
                                <a:schemeClr val="bg1"/>
                              </a:solidFill>
                              <a:latin typeface="Cambria Math" panose="02040503050406030204" pitchFamily="18" charset="0"/>
                            </a:rPr>
                            <m:t>1</m:t>
                          </m:r>
                        </m:sub>
                      </m:sSub>
                      <m:r>
                        <a:rPr lang="fi-FI" sz="1400" i="1">
                          <a:solidFill>
                            <a:schemeClr val="bg1"/>
                          </a:solidFill>
                          <a:latin typeface="Cambria Math" panose="02040503050406030204" pitchFamily="18" charset="0"/>
                        </a:rPr>
                        <m:t>=</m:t>
                      </m:r>
                      <m:r>
                        <a:rPr lang="fi-FI" sz="1400" i="1">
                          <a:solidFill>
                            <a:schemeClr val="bg1"/>
                          </a:solidFill>
                          <a:latin typeface="Cambria Math" panose="02040503050406030204" pitchFamily="18" charset="0"/>
                        </a:rPr>
                        <m:t>𝐴</m:t>
                      </m:r>
                      <m:r>
                        <a:rPr lang="fi-FI" sz="1400" i="1">
                          <a:solidFill>
                            <a:schemeClr val="bg1"/>
                          </a:solidFill>
                          <a:latin typeface="Cambria Math" panose="02040503050406030204" pitchFamily="18" charset="0"/>
                        </a:rPr>
                        <m:t>+</m:t>
                      </m:r>
                      <m:f>
                        <m:fPr>
                          <m:ctrlPr>
                            <a:rPr lang="fi-FI" sz="1400" i="1">
                              <a:solidFill>
                                <a:schemeClr val="bg1"/>
                              </a:solidFill>
                              <a:latin typeface="Cambria Math"/>
                            </a:rPr>
                          </m:ctrlPr>
                        </m:fPr>
                        <m:num>
                          <m:r>
                            <a:rPr lang="fi-FI" sz="1400" i="1">
                              <a:solidFill>
                                <a:schemeClr val="bg1"/>
                              </a:solidFill>
                              <a:latin typeface="Cambria Math" panose="02040503050406030204" pitchFamily="18" charset="0"/>
                            </a:rPr>
                            <m:t>1</m:t>
                          </m:r>
                        </m:num>
                        <m:den>
                          <m:r>
                            <a:rPr lang="fi-FI" sz="1400" i="1">
                              <a:solidFill>
                                <a:schemeClr val="bg1"/>
                              </a:solidFill>
                              <a:latin typeface="Cambria Math" panose="02040503050406030204" pitchFamily="18" charset="0"/>
                            </a:rPr>
                            <m:t>4</m:t>
                          </m:r>
                        </m:den>
                      </m:f>
                      <m:acc>
                        <m:accPr>
                          <m:chr m:val="⃗"/>
                          <m:ctrlPr>
                            <a:rPr lang="fi-FI" sz="1400" i="1">
                              <a:solidFill>
                                <a:schemeClr val="bg1"/>
                              </a:solidFill>
                              <a:latin typeface="Cambria Math"/>
                            </a:rPr>
                          </m:ctrlPr>
                        </m:accPr>
                        <m:e>
                          <m:r>
                            <a:rPr lang="fi-FI" sz="1400" i="1">
                              <a:solidFill>
                                <a:schemeClr val="bg1"/>
                              </a:solidFill>
                              <a:latin typeface="Cambria Math" panose="02040503050406030204" pitchFamily="18" charset="0"/>
                            </a:rPr>
                            <m:t>𝐴𝐵</m:t>
                          </m:r>
                        </m:e>
                      </m:acc>
                      <m:r>
                        <a:rPr lang="fi-FI" sz="1400" i="1">
                          <a:solidFill>
                            <a:schemeClr val="bg1"/>
                          </a:solidFill>
                          <a:latin typeface="Cambria Math" panose="02040503050406030204" pitchFamily="18" charset="0"/>
                        </a:rPr>
                        <m:t>+</m:t>
                      </m:r>
                      <m:f>
                        <m:fPr>
                          <m:ctrlPr>
                            <a:rPr lang="fi-FI" sz="1400" i="1">
                              <a:solidFill>
                                <a:schemeClr val="bg1"/>
                              </a:solidFill>
                              <a:latin typeface="Cambria Math"/>
                            </a:rPr>
                          </m:ctrlPr>
                        </m:fPr>
                        <m:num>
                          <m:r>
                            <a:rPr lang="fi-FI" sz="1400" i="1">
                              <a:solidFill>
                                <a:schemeClr val="bg1"/>
                              </a:solidFill>
                              <a:latin typeface="Cambria Math" panose="02040503050406030204" pitchFamily="18" charset="0"/>
                            </a:rPr>
                            <m:t>1</m:t>
                          </m:r>
                        </m:num>
                        <m:den>
                          <m:r>
                            <a:rPr lang="fi-FI" sz="1400" i="1">
                              <a:solidFill>
                                <a:schemeClr val="bg1"/>
                              </a:solidFill>
                              <a:latin typeface="Cambria Math" panose="02040503050406030204" pitchFamily="18" charset="0"/>
                            </a:rPr>
                            <m:t>4</m:t>
                          </m:r>
                        </m:den>
                      </m:f>
                      <m:acc>
                        <m:accPr>
                          <m:chr m:val="⃗"/>
                          <m:ctrlPr>
                            <a:rPr lang="fi-FI" sz="1400" i="1">
                              <a:solidFill>
                                <a:schemeClr val="bg1"/>
                              </a:solidFill>
                              <a:latin typeface="Cambria Math"/>
                            </a:rPr>
                          </m:ctrlPr>
                        </m:accPr>
                        <m:e>
                          <m:r>
                            <a:rPr lang="fi-FI" sz="1400" i="1">
                              <a:solidFill>
                                <a:schemeClr val="bg1"/>
                              </a:solidFill>
                              <a:latin typeface="Cambria Math" panose="02040503050406030204" pitchFamily="18" charset="0"/>
                            </a:rPr>
                            <m:t>𝐴𝐶</m:t>
                          </m:r>
                        </m:e>
                      </m:acc>
                    </m:oMath>
                  </m:oMathPara>
                </a14:m>
                <a:endParaRPr lang="fi-FI" sz="1400" dirty="0" smtClean="0">
                  <a:solidFill>
                    <a:schemeClr val="bg1"/>
                  </a:solidFill>
                </a:endParaRPr>
              </a:p>
              <a:p>
                <a:pPr/>
                <a14:m>
                  <m:oMathPara xmlns:m="http://schemas.openxmlformats.org/officeDocument/2006/math">
                    <m:oMathParaPr>
                      <m:jc m:val="left"/>
                    </m:oMathParaPr>
                    <m:oMath xmlns:m="http://schemas.openxmlformats.org/officeDocument/2006/math">
                      <m:sSub>
                        <m:sSubPr>
                          <m:ctrlPr>
                            <a:rPr lang="fi-FI" sz="1400" i="1">
                              <a:solidFill>
                                <a:schemeClr val="bg1"/>
                              </a:solidFill>
                              <a:latin typeface="Cambria Math"/>
                            </a:rPr>
                          </m:ctrlPr>
                        </m:sSubPr>
                        <m:e>
                          <m:r>
                            <a:rPr lang="fi-FI" sz="1400" i="1">
                              <a:solidFill>
                                <a:schemeClr val="bg1"/>
                              </a:solidFill>
                              <a:latin typeface="Cambria Math" panose="02040503050406030204" pitchFamily="18" charset="0"/>
                            </a:rPr>
                            <m:t>𝑃</m:t>
                          </m:r>
                        </m:e>
                        <m:sub>
                          <m:r>
                            <a:rPr lang="fi-FI" sz="1400" i="1">
                              <a:solidFill>
                                <a:schemeClr val="bg1"/>
                              </a:solidFill>
                              <a:latin typeface="Cambria Math" panose="02040503050406030204" pitchFamily="18" charset="0"/>
                            </a:rPr>
                            <m:t>2</m:t>
                          </m:r>
                        </m:sub>
                      </m:sSub>
                      <m:r>
                        <a:rPr lang="fi-FI" sz="1400" i="1">
                          <a:solidFill>
                            <a:schemeClr val="bg1"/>
                          </a:solidFill>
                          <a:latin typeface="Cambria Math" panose="02040503050406030204" pitchFamily="18" charset="0"/>
                        </a:rPr>
                        <m:t>=</m:t>
                      </m:r>
                      <m:r>
                        <a:rPr lang="fi-FI" sz="1400" i="1">
                          <a:solidFill>
                            <a:schemeClr val="bg1"/>
                          </a:solidFill>
                          <a:latin typeface="Cambria Math" panose="02040503050406030204" pitchFamily="18" charset="0"/>
                        </a:rPr>
                        <m:t>𝐵</m:t>
                      </m:r>
                      <m:r>
                        <a:rPr lang="fi-FI" sz="1400" i="1">
                          <a:solidFill>
                            <a:schemeClr val="bg1"/>
                          </a:solidFill>
                          <a:latin typeface="Cambria Math" panose="02040503050406030204" pitchFamily="18" charset="0"/>
                        </a:rPr>
                        <m:t>+</m:t>
                      </m:r>
                      <m:f>
                        <m:fPr>
                          <m:ctrlPr>
                            <a:rPr lang="fi-FI" sz="1400" i="1">
                              <a:solidFill>
                                <a:schemeClr val="bg1"/>
                              </a:solidFill>
                              <a:latin typeface="Cambria Math"/>
                            </a:rPr>
                          </m:ctrlPr>
                        </m:fPr>
                        <m:num>
                          <m:r>
                            <a:rPr lang="fi-FI" sz="1400" i="1">
                              <a:solidFill>
                                <a:schemeClr val="bg1"/>
                              </a:solidFill>
                              <a:latin typeface="Cambria Math" panose="02040503050406030204" pitchFamily="18" charset="0"/>
                            </a:rPr>
                            <m:t>1</m:t>
                          </m:r>
                        </m:num>
                        <m:den>
                          <m:r>
                            <a:rPr lang="fi-FI" sz="1400" i="1">
                              <a:solidFill>
                                <a:schemeClr val="bg1"/>
                              </a:solidFill>
                              <a:latin typeface="Cambria Math" panose="02040503050406030204" pitchFamily="18" charset="0"/>
                            </a:rPr>
                            <m:t>4</m:t>
                          </m:r>
                        </m:den>
                      </m:f>
                      <m:acc>
                        <m:accPr>
                          <m:chr m:val="⃗"/>
                          <m:ctrlPr>
                            <a:rPr lang="fi-FI" sz="1400" i="1">
                              <a:solidFill>
                                <a:schemeClr val="bg1"/>
                              </a:solidFill>
                              <a:latin typeface="Cambria Math"/>
                            </a:rPr>
                          </m:ctrlPr>
                        </m:accPr>
                        <m:e>
                          <m:r>
                            <a:rPr lang="fi-FI" sz="1400" i="1">
                              <a:solidFill>
                                <a:schemeClr val="bg1"/>
                              </a:solidFill>
                              <a:latin typeface="Cambria Math" panose="02040503050406030204" pitchFamily="18" charset="0"/>
                            </a:rPr>
                            <m:t>𝐵𝐴</m:t>
                          </m:r>
                        </m:e>
                      </m:acc>
                      <m:r>
                        <a:rPr lang="fi-FI" sz="1400" i="1">
                          <a:solidFill>
                            <a:schemeClr val="bg1"/>
                          </a:solidFill>
                          <a:latin typeface="Cambria Math" panose="02040503050406030204" pitchFamily="18" charset="0"/>
                        </a:rPr>
                        <m:t>+</m:t>
                      </m:r>
                      <m:f>
                        <m:fPr>
                          <m:ctrlPr>
                            <a:rPr lang="fi-FI" sz="1400" i="1">
                              <a:solidFill>
                                <a:schemeClr val="bg1"/>
                              </a:solidFill>
                              <a:latin typeface="Cambria Math"/>
                            </a:rPr>
                          </m:ctrlPr>
                        </m:fPr>
                        <m:num>
                          <m:r>
                            <a:rPr lang="fi-FI" sz="1400" i="1">
                              <a:solidFill>
                                <a:schemeClr val="bg1"/>
                              </a:solidFill>
                              <a:latin typeface="Cambria Math" panose="02040503050406030204" pitchFamily="18" charset="0"/>
                            </a:rPr>
                            <m:t>1</m:t>
                          </m:r>
                        </m:num>
                        <m:den>
                          <m:r>
                            <a:rPr lang="fi-FI" sz="1400" i="1">
                              <a:solidFill>
                                <a:schemeClr val="bg1"/>
                              </a:solidFill>
                              <a:latin typeface="Cambria Math" panose="02040503050406030204" pitchFamily="18" charset="0"/>
                            </a:rPr>
                            <m:t>4</m:t>
                          </m:r>
                        </m:den>
                      </m:f>
                      <m:acc>
                        <m:accPr>
                          <m:chr m:val="⃗"/>
                          <m:ctrlPr>
                            <a:rPr lang="fi-FI" sz="1400" i="1">
                              <a:solidFill>
                                <a:schemeClr val="bg1"/>
                              </a:solidFill>
                              <a:latin typeface="Cambria Math"/>
                            </a:rPr>
                          </m:ctrlPr>
                        </m:accPr>
                        <m:e>
                          <m:r>
                            <a:rPr lang="fi-FI" sz="1400" i="1">
                              <a:solidFill>
                                <a:schemeClr val="bg1"/>
                              </a:solidFill>
                              <a:latin typeface="Cambria Math" panose="02040503050406030204" pitchFamily="18" charset="0"/>
                            </a:rPr>
                            <m:t>𝐵𝐷</m:t>
                          </m:r>
                        </m:e>
                      </m:acc>
                    </m:oMath>
                  </m:oMathPara>
                </a14:m>
                <a:endParaRPr lang="fi-FI" sz="1400" dirty="0" smtClean="0">
                  <a:solidFill>
                    <a:schemeClr val="bg1"/>
                  </a:solidFill>
                </a:endParaRPr>
              </a:p>
              <a:p>
                <a:pPr/>
                <a14:m>
                  <m:oMathPara xmlns:m="http://schemas.openxmlformats.org/officeDocument/2006/math">
                    <m:oMathParaPr>
                      <m:jc m:val="left"/>
                    </m:oMathParaPr>
                    <m:oMath xmlns:m="http://schemas.openxmlformats.org/officeDocument/2006/math">
                      <m:sSub>
                        <m:sSubPr>
                          <m:ctrlPr>
                            <a:rPr lang="fi-FI" sz="1400" i="1">
                              <a:solidFill>
                                <a:schemeClr val="bg1"/>
                              </a:solidFill>
                              <a:latin typeface="Cambria Math"/>
                            </a:rPr>
                          </m:ctrlPr>
                        </m:sSubPr>
                        <m:e>
                          <m:r>
                            <a:rPr lang="fi-FI" sz="1400" i="1">
                              <a:solidFill>
                                <a:schemeClr val="bg1"/>
                              </a:solidFill>
                              <a:latin typeface="Cambria Math" panose="02040503050406030204" pitchFamily="18" charset="0"/>
                            </a:rPr>
                            <m:t>𝑃</m:t>
                          </m:r>
                        </m:e>
                        <m:sub>
                          <m:r>
                            <a:rPr lang="fi-FI" sz="1400" i="1">
                              <a:solidFill>
                                <a:schemeClr val="bg1"/>
                              </a:solidFill>
                              <a:latin typeface="Cambria Math" panose="02040503050406030204" pitchFamily="18" charset="0"/>
                            </a:rPr>
                            <m:t>3</m:t>
                          </m:r>
                        </m:sub>
                      </m:sSub>
                      <m:r>
                        <a:rPr lang="fi-FI" sz="1400" i="1">
                          <a:solidFill>
                            <a:schemeClr val="bg1"/>
                          </a:solidFill>
                          <a:latin typeface="Cambria Math" panose="02040503050406030204" pitchFamily="18" charset="0"/>
                        </a:rPr>
                        <m:t>=</m:t>
                      </m:r>
                      <m:r>
                        <a:rPr lang="fi-FI" sz="1400" i="1">
                          <a:solidFill>
                            <a:schemeClr val="bg1"/>
                          </a:solidFill>
                          <a:latin typeface="Cambria Math" panose="02040503050406030204" pitchFamily="18" charset="0"/>
                        </a:rPr>
                        <m:t>𝐶</m:t>
                      </m:r>
                      <m:r>
                        <a:rPr lang="fi-FI" sz="1400" i="1">
                          <a:solidFill>
                            <a:schemeClr val="bg1"/>
                          </a:solidFill>
                          <a:latin typeface="Cambria Math" panose="02040503050406030204" pitchFamily="18" charset="0"/>
                        </a:rPr>
                        <m:t>+</m:t>
                      </m:r>
                      <m:f>
                        <m:fPr>
                          <m:ctrlPr>
                            <a:rPr lang="fi-FI" sz="1400" i="1">
                              <a:solidFill>
                                <a:schemeClr val="bg1"/>
                              </a:solidFill>
                              <a:latin typeface="Cambria Math"/>
                            </a:rPr>
                          </m:ctrlPr>
                        </m:fPr>
                        <m:num>
                          <m:r>
                            <a:rPr lang="fi-FI" sz="1400" i="1">
                              <a:solidFill>
                                <a:schemeClr val="bg1"/>
                              </a:solidFill>
                              <a:latin typeface="Cambria Math" panose="02040503050406030204" pitchFamily="18" charset="0"/>
                            </a:rPr>
                            <m:t>1</m:t>
                          </m:r>
                        </m:num>
                        <m:den>
                          <m:r>
                            <a:rPr lang="fi-FI" sz="1400" i="1">
                              <a:solidFill>
                                <a:schemeClr val="bg1"/>
                              </a:solidFill>
                              <a:latin typeface="Cambria Math" panose="02040503050406030204" pitchFamily="18" charset="0"/>
                            </a:rPr>
                            <m:t>4</m:t>
                          </m:r>
                        </m:den>
                      </m:f>
                      <m:acc>
                        <m:accPr>
                          <m:chr m:val="⃗"/>
                          <m:ctrlPr>
                            <a:rPr lang="fi-FI" sz="1400" i="1">
                              <a:solidFill>
                                <a:schemeClr val="bg1"/>
                              </a:solidFill>
                              <a:latin typeface="Cambria Math"/>
                            </a:rPr>
                          </m:ctrlPr>
                        </m:accPr>
                        <m:e>
                          <m:r>
                            <a:rPr lang="fi-FI" sz="1400" i="1">
                              <a:solidFill>
                                <a:schemeClr val="bg1"/>
                              </a:solidFill>
                              <a:latin typeface="Cambria Math" panose="02040503050406030204" pitchFamily="18" charset="0"/>
                            </a:rPr>
                            <m:t>𝐶𝐴</m:t>
                          </m:r>
                        </m:e>
                      </m:acc>
                      <m:r>
                        <a:rPr lang="fi-FI" sz="1400" i="1">
                          <a:solidFill>
                            <a:schemeClr val="bg1"/>
                          </a:solidFill>
                          <a:latin typeface="Cambria Math" panose="02040503050406030204" pitchFamily="18" charset="0"/>
                        </a:rPr>
                        <m:t>+</m:t>
                      </m:r>
                      <m:f>
                        <m:fPr>
                          <m:ctrlPr>
                            <a:rPr lang="fi-FI" sz="1400" i="1">
                              <a:solidFill>
                                <a:schemeClr val="bg1"/>
                              </a:solidFill>
                              <a:latin typeface="Cambria Math"/>
                            </a:rPr>
                          </m:ctrlPr>
                        </m:fPr>
                        <m:num>
                          <m:r>
                            <a:rPr lang="fi-FI" sz="1400" i="1">
                              <a:solidFill>
                                <a:schemeClr val="bg1"/>
                              </a:solidFill>
                              <a:latin typeface="Cambria Math" panose="02040503050406030204" pitchFamily="18" charset="0"/>
                            </a:rPr>
                            <m:t>1</m:t>
                          </m:r>
                        </m:num>
                        <m:den>
                          <m:r>
                            <a:rPr lang="fi-FI" sz="1400" i="1">
                              <a:solidFill>
                                <a:schemeClr val="bg1"/>
                              </a:solidFill>
                              <a:latin typeface="Cambria Math" panose="02040503050406030204" pitchFamily="18" charset="0"/>
                            </a:rPr>
                            <m:t>4</m:t>
                          </m:r>
                        </m:den>
                      </m:f>
                      <m:acc>
                        <m:accPr>
                          <m:chr m:val="⃗"/>
                          <m:ctrlPr>
                            <a:rPr lang="fi-FI" sz="1400" i="1">
                              <a:solidFill>
                                <a:schemeClr val="bg1"/>
                              </a:solidFill>
                              <a:latin typeface="Cambria Math"/>
                            </a:rPr>
                          </m:ctrlPr>
                        </m:accPr>
                        <m:e>
                          <m:r>
                            <a:rPr lang="fi-FI" sz="1400" i="1">
                              <a:solidFill>
                                <a:schemeClr val="bg1"/>
                              </a:solidFill>
                              <a:latin typeface="Cambria Math" panose="02040503050406030204" pitchFamily="18" charset="0"/>
                            </a:rPr>
                            <m:t>𝐶𝐷</m:t>
                          </m:r>
                        </m:e>
                      </m:acc>
                    </m:oMath>
                  </m:oMathPara>
                </a14:m>
                <a:endParaRPr lang="fi-FI" sz="1400" dirty="0" smtClean="0">
                  <a:solidFill>
                    <a:schemeClr val="bg1"/>
                  </a:solidFill>
                </a:endParaRPr>
              </a:p>
              <a:p>
                <a:pPr/>
                <a14:m>
                  <m:oMathPara xmlns:m="http://schemas.openxmlformats.org/officeDocument/2006/math">
                    <m:oMathParaPr>
                      <m:jc m:val="left"/>
                    </m:oMathParaPr>
                    <m:oMath xmlns:m="http://schemas.openxmlformats.org/officeDocument/2006/math">
                      <m:sSub>
                        <m:sSubPr>
                          <m:ctrlPr>
                            <a:rPr lang="fi-FI" sz="1400" i="1">
                              <a:solidFill>
                                <a:schemeClr val="bg1"/>
                              </a:solidFill>
                              <a:latin typeface="Cambria Math"/>
                            </a:rPr>
                          </m:ctrlPr>
                        </m:sSubPr>
                        <m:e>
                          <m:r>
                            <a:rPr lang="fi-FI" sz="1400" i="1">
                              <a:solidFill>
                                <a:schemeClr val="bg1"/>
                              </a:solidFill>
                              <a:latin typeface="Cambria Math" panose="02040503050406030204" pitchFamily="18" charset="0"/>
                            </a:rPr>
                            <m:t>𝑃</m:t>
                          </m:r>
                        </m:e>
                        <m:sub>
                          <m:r>
                            <a:rPr lang="fi-FI" sz="1400" i="1">
                              <a:solidFill>
                                <a:schemeClr val="bg1"/>
                              </a:solidFill>
                              <a:latin typeface="Cambria Math" panose="02040503050406030204" pitchFamily="18" charset="0"/>
                            </a:rPr>
                            <m:t>4</m:t>
                          </m:r>
                        </m:sub>
                      </m:sSub>
                      <m:r>
                        <a:rPr lang="fi-FI" sz="1400" i="1">
                          <a:solidFill>
                            <a:schemeClr val="bg1"/>
                          </a:solidFill>
                          <a:latin typeface="Cambria Math" panose="02040503050406030204" pitchFamily="18" charset="0"/>
                        </a:rPr>
                        <m:t>=</m:t>
                      </m:r>
                      <m:r>
                        <a:rPr lang="fi-FI" sz="1400" i="1">
                          <a:solidFill>
                            <a:schemeClr val="bg1"/>
                          </a:solidFill>
                          <a:latin typeface="Cambria Math" panose="02040503050406030204" pitchFamily="18" charset="0"/>
                        </a:rPr>
                        <m:t>𝐷</m:t>
                      </m:r>
                      <m:r>
                        <a:rPr lang="fi-FI" sz="1400" i="1">
                          <a:solidFill>
                            <a:schemeClr val="bg1"/>
                          </a:solidFill>
                          <a:latin typeface="Cambria Math" panose="02040503050406030204" pitchFamily="18" charset="0"/>
                        </a:rPr>
                        <m:t>+</m:t>
                      </m:r>
                      <m:f>
                        <m:fPr>
                          <m:ctrlPr>
                            <a:rPr lang="fi-FI" sz="1400" i="1">
                              <a:solidFill>
                                <a:schemeClr val="bg1"/>
                              </a:solidFill>
                              <a:latin typeface="Cambria Math"/>
                            </a:rPr>
                          </m:ctrlPr>
                        </m:fPr>
                        <m:num>
                          <m:r>
                            <a:rPr lang="fi-FI" sz="1400" i="1">
                              <a:solidFill>
                                <a:schemeClr val="bg1"/>
                              </a:solidFill>
                              <a:latin typeface="Cambria Math" panose="02040503050406030204" pitchFamily="18" charset="0"/>
                            </a:rPr>
                            <m:t>1</m:t>
                          </m:r>
                        </m:num>
                        <m:den>
                          <m:r>
                            <a:rPr lang="fi-FI" sz="1400" i="1">
                              <a:solidFill>
                                <a:schemeClr val="bg1"/>
                              </a:solidFill>
                              <a:latin typeface="Cambria Math" panose="02040503050406030204" pitchFamily="18" charset="0"/>
                            </a:rPr>
                            <m:t>4</m:t>
                          </m:r>
                        </m:den>
                      </m:f>
                      <m:acc>
                        <m:accPr>
                          <m:chr m:val="⃗"/>
                          <m:ctrlPr>
                            <a:rPr lang="fi-FI" sz="1400" i="1">
                              <a:solidFill>
                                <a:schemeClr val="bg1"/>
                              </a:solidFill>
                              <a:latin typeface="Cambria Math"/>
                            </a:rPr>
                          </m:ctrlPr>
                        </m:accPr>
                        <m:e>
                          <m:r>
                            <a:rPr lang="fi-FI" sz="1400" i="1">
                              <a:solidFill>
                                <a:schemeClr val="bg1"/>
                              </a:solidFill>
                              <a:latin typeface="Cambria Math" panose="02040503050406030204" pitchFamily="18" charset="0"/>
                            </a:rPr>
                            <m:t>𝐷𝐶</m:t>
                          </m:r>
                        </m:e>
                      </m:acc>
                      <m:r>
                        <a:rPr lang="fi-FI" sz="1400" i="1">
                          <a:solidFill>
                            <a:schemeClr val="bg1"/>
                          </a:solidFill>
                          <a:latin typeface="Cambria Math" panose="02040503050406030204" pitchFamily="18" charset="0"/>
                        </a:rPr>
                        <m:t>+</m:t>
                      </m:r>
                      <m:f>
                        <m:fPr>
                          <m:ctrlPr>
                            <a:rPr lang="fi-FI" sz="1400" i="1">
                              <a:solidFill>
                                <a:schemeClr val="bg1"/>
                              </a:solidFill>
                              <a:latin typeface="Cambria Math"/>
                            </a:rPr>
                          </m:ctrlPr>
                        </m:fPr>
                        <m:num>
                          <m:r>
                            <a:rPr lang="fi-FI" sz="1400" i="1">
                              <a:solidFill>
                                <a:schemeClr val="bg1"/>
                              </a:solidFill>
                              <a:latin typeface="Cambria Math" panose="02040503050406030204" pitchFamily="18" charset="0"/>
                            </a:rPr>
                            <m:t>1</m:t>
                          </m:r>
                        </m:num>
                        <m:den>
                          <m:r>
                            <a:rPr lang="fi-FI" sz="1400" i="1">
                              <a:solidFill>
                                <a:schemeClr val="bg1"/>
                              </a:solidFill>
                              <a:latin typeface="Cambria Math" panose="02040503050406030204" pitchFamily="18" charset="0"/>
                            </a:rPr>
                            <m:t>4</m:t>
                          </m:r>
                        </m:den>
                      </m:f>
                      <m:acc>
                        <m:accPr>
                          <m:chr m:val="⃗"/>
                          <m:ctrlPr>
                            <a:rPr lang="fi-FI" sz="1400" i="1">
                              <a:solidFill>
                                <a:schemeClr val="bg1"/>
                              </a:solidFill>
                              <a:latin typeface="Cambria Math"/>
                            </a:rPr>
                          </m:ctrlPr>
                        </m:accPr>
                        <m:e>
                          <m:r>
                            <a:rPr lang="fi-FI" sz="1400" i="1">
                              <a:solidFill>
                                <a:schemeClr val="bg1"/>
                              </a:solidFill>
                              <a:latin typeface="Cambria Math" panose="02040503050406030204" pitchFamily="18" charset="0"/>
                            </a:rPr>
                            <m:t>𝐷𝐵</m:t>
                          </m:r>
                        </m:e>
                      </m:acc>
                    </m:oMath>
                  </m:oMathPara>
                </a14:m>
                <a:endParaRPr lang="fi-FI" sz="1400" dirty="0">
                  <a:solidFill>
                    <a:schemeClr val="bg1"/>
                  </a:solidFill>
                </a:endParaRPr>
              </a:p>
            </p:txBody>
          </p:sp>
        </mc:Choice>
        <mc:Fallback xmlns="">
          <p:sp>
            <p:nvSpPr>
              <p:cNvPr id="7" name="Titre 1"/>
              <p:cNvSpPr txBox="1">
                <a:spLocks noRot="1" noChangeAspect="1" noMove="1" noResize="1" noEditPoints="1" noAdjustHandles="1" noChangeArrowheads="1" noChangeShapeType="1" noTextEdit="1"/>
              </p:cNvSpPr>
              <p:nvPr/>
            </p:nvSpPr>
            <p:spPr>
              <a:xfrm>
                <a:off x="6433237" y="3083408"/>
                <a:ext cx="2308781" cy="2002942"/>
              </a:xfrm>
              <a:prstGeom prst="rect">
                <a:avLst/>
              </a:prstGeom>
              <a:blipFill rotWithShape="1">
                <a:blip r:embed="rId5"/>
                <a:stretch>
                  <a:fillRect/>
                </a:stretch>
              </a:blipFill>
            </p:spPr>
            <p:txBody>
              <a:bodyPr/>
              <a:lstStyle/>
              <a:p>
                <a:r>
                  <a:rPr lang="en-US">
                    <a:noFill/>
                  </a:rPr>
                  <a:t> </a:t>
                </a:r>
              </a:p>
            </p:txBody>
          </p:sp>
        </mc:Fallback>
      </mc:AlternateContent>
      <p:sp>
        <p:nvSpPr>
          <p:cNvPr id="8" name="Footer Placeholder 4"/>
          <p:cNvSpPr>
            <a:spLocks noGrp="1"/>
          </p:cNvSpPr>
          <p:nvPr>
            <p:ph type="ftr" sz="quarter" idx="11"/>
          </p:nvPr>
        </p:nvSpPr>
        <p:spPr>
          <a:xfrm>
            <a:off x="1524000" y="4923010"/>
            <a:ext cx="6035040" cy="274637"/>
          </a:xfrm>
        </p:spPr>
        <p:txBody>
          <a:bodyPr/>
          <a:lstStyle>
            <a:lvl1pPr>
              <a:defRPr/>
            </a:lvl1pPr>
          </a:lstStyle>
          <a:p>
            <a:pPr>
              <a:defRPr/>
            </a:pPr>
            <a:endParaRPr lang="fr-FR" sz="1000" dirty="0" smtClean="0"/>
          </a:p>
          <a:p>
            <a:pPr>
              <a:defRPr/>
            </a:pPr>
            <a:r>
              <a:rPr lang="fr-FR" sz="1000" dirty="0" smtClean="0"/>
              <a:t>SIGGRAPH 2015: </a:t>
            </a:r>
            <a:r>
              <a:rPr lang="fr-FR" sz="1000" dirty="0" err="1" smtClean="0"/>
              <a:t>Advances</a:t>
            </a:r>
            <a:r>
              <a:rPr lang="fr-FR" sz="1000" dirty="0" smtClean="0"/>
              <a:t> in Real-Time </a:t>
            </a:r>
            <a:r>
              <a:rPr lang="fr-FR" sz="1000" dirty="0" err="1" smtClean="0"/>
              <a:t>Rendering</a:t>
            </a:r>
            <a:r>
              <a:rPr lang="fr-FR" sz="1000" dirty="0" smtClean="0"/>
              <a:t> course</a:t>
            </a:r>
            <a:endParaRPr lang="en-US" altLang="fi-FI" sz="1000" dirty="0" smtClean="0">
              <a:ea typeface="ＭＳ Ｐゴシック" pitchFamily="8" charset="-128"/>
            </a:endParaRPr>
          </a:p>
          <a:p>
            <a:pPr>
              <a:defRPr/>
            </a:pPr>
            <a:endParaRPr lang="en-US" sz="1000" dirty="0"/>
          </a:p>
        </p:txBody>
      </p:sp>
    </p:spTree>
    <p:extLst>
      <p:ext uri="{BB962C8B-B14F-4D97-AF65-F5344CB8AC3E}">
        <p14:creationId xmlns:p14="http://schemas.microsoft.com/office/powerpoint/2010/main" val="2041347340"/>
      </p:ext>
    </p:extLst>
  </p:cSld>
  <p:clrMapOvr>
    <a:masterClrMapping/>
  </p:clrMapOvr>
  <mc:AlternateContent xmlns:mc="http://schemas.openxmlformats.org/markup-compatibility/2006" xmlns:p14="http://schemas.microsoft.com/office/powerpoint/2010/main">
    <mc:Choice Requires="p14">
      <p:transition spd="slow" p14:dur="2000" advTm="69363"/>
    </mc:Choice>
    <mc:Fallback xmlns="">
      <p:transition spd="slow" advTm="69363"/>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206375"/>
            <a:ext cx="8229600" cy="857250"/>
          </a:xfrm>
        </p:spPr>
        <p:txBody>
          <a:bodyPr/>
          <a:lstStyle/>
          <a:p>
            <a:r>
              <a:rPr lang="fi-FI" altLang="fi-FI" dirty="0" smtClean="0">
                <a:ea typeface="ＭＳ Ｐゴシック" pitchFamily="8" charset="-128"/>
              </a:rPr>
              <a:t>Motivation (RedLynx)</a:t>
            </a:r>
            <a:endParaRPr lang="en-US" altLang="fi-FI" dirty="0" smtClean="0">
              <a:ea typeface="ＭＳ Ｐゴシック" pitchFamily="8" charset="-128"/>
            </a:endParaRPr>
          </a:p>
        </p:txBody>
      </p:sp>
      <p:sp>
        <p:nvSpPr>
          <p:cNvPr id="7" name="Content Placeholder 2"/>
          <p:cNvSpPr>
            <a:spLocks noGrp="1"/>
          </p:cNvSpPr>
          <p:nvPr>
            <p:ph idx="1"/>
          </p:nvPr>
        </p:nvSpPr>
        <p:spPr>
          <a:xfrm>
            <a:off x="457200" y="1063625"/>
            <a:ext cx="8229600" cy="3394075"/>
          </a:xfrm>
        </p:spPr>
        <p:txBody>
          <a:bodyPr/>
          <a:lstStyle/>
          <a:p>
            <a:endParaRPr lang="en-US" altLang="fi-FI" sz="2400" dirty="0" smtClean="0">
              <a:ea typeface="ＭＳ Ｐゴシック" pitchFamily="8" charset="-128"/>
            </a:endParaRPr>
          </a:p>
          <a:p>
            <a:endParaRPr lang="en-US" altLang="fi-FI" sz="2400" dirty="0" smtClean="0">
              <a:ea typeface="ＭＳ Ｐゴシック" pitchFamily="8" charset="-128"/>
            </a:endParaRPr>
          </a:p>
          <a:p>
            <a:endParaRPr lang="en-US" altLang="fi-FI" sz="2400" dirty="0" smtClean="0">
              <a:ea typeface="ＭＳ Ｐゴシック" pitchFamily="8" charset="-128"/>
            </a:endParaRPr>
          </a:p>
          <a:p>
            <a:endParaRPr lang="en-US" altLang="fi-FI" sz="2400" dirty="0" smtClean="0">
              <a:ea typeface="ＭＳ Ｐゴシック" pitchFamily="8" charset="-128"/>
            </a:endParaRPr>
          </a:p>
          <a:p>
            <a:endParaRPr lang="en-US" altLang="fi-FI" sz="2400" dirty="0" smtClean="0">
              <a:ea typeface="ＭＳ Ｐゴシック" pitchFamily="8" charset="-128"/>
            </a:endParaRPr>
          </a:p>
          <a:p>
            <a:r>
              <a:rPr lang="en-US" altLang="fi-FI" sz="2400" dirty="0" smtClean="0">
                <a:ea typeface="ＭＳ Ｐゴシック" pitchFamily="8" charset="-128"/>
              </a:rPr>
              <a:t>Modular construction using in-game level editor</a:t>
            </a:r>
          </a:p>
          <a:p>
            <a:r>
              <a:rPr lang="en-US" altLang="fi-FI" sz="2400" dirty="0">
                <a:ea typeface="ＭＳ Ｐゴシック" pitchFamily="8" charset="-128"/>
              </a:rPr>
              <a:t>High draw distance. Background built from small objects.</a:t>
            </a:r>
          </a:p>
          <a:p>
            <a:r>
              <a:rPr lang="en-US" altLang="fi-FI" sz="2400" dirty="0" smtClean="0">
                <a:ea typeface="ＭＳ Ｐゴシック" pitchFamily="8" charset="-128"/>
              </a:rPr>
              <a:t>No baked lighting. Lots of draw calls from shadow maps.</a:t>
            </a:r>
          </a:p>
          <a:p>
            <a:r>
              <a:rPr lang="en-US" altLang="fi-FI" sz="2400" dirty="0" smtClean="0">
                <a:ea typeface="ＭＳ Ｐゴシック" pitchFamily="8" charset="-128"/>
              </a:rPr>
              <a:t>CPU used for physics simulation and visual scripting</a:t>
            </a:r>
          </a:p>
          <a:p>
            <a:endParaRPr lang="en-US" altLang="fi-FI" sz="2400" dirty="0" smtClean="0">
              <a:ea typeface="ＭＳ Ｐゴシック" pitchFamily="8" charset="-128"/>
            </a:endParaRPr>
          </a:p>
          <a:p>
            <a:endParaRPr lang="en-US" altLang="fi-FI" sz="2800" dirty="0">
              <a:ea typeface="ＭＳ Ｐゴシック" pitchFamily="8" charset="-128"/>
            </a:endParaRPr>
          </a:p>
          <a:p>
            <a:endParaRPr lang="en-US" altLang="fi-FI" sz="2800" dirty="0" smtClean="0">
              <a:ea typeface="ＭＳ Ｐゴシック" pitchFamily="8" charset="-128"/>
            </a:endParaRPr>
          </a:p>
          <a:p>
            <a:endParaRPr lang="en-US" altLang="fi-FI" sz="2800" dirty="0">
              <a:ea typeface="ＭＳ Ｐゴシック" pitchFamily="8" charset="-128"/>
            </a:endParaRPr>
          </a:p>
          <a:p>
            <a:endParaRPr lang="en-US" altLang="fi-FI" sz="2800" dirty="0" smtClean="0">
              <a:ea typeface="ＭＳ Ｐゴシック" pitchFamily="8" charset="-128"/>
            </a:endParaRPr>
          </a:p>
          <a:p>
            <a:endParaRPr lang="en-US" altLang="fi-FI" sz="2800" dirty="0">
              <a:ea typeface="ＭＳ Ｐゴシック" pitchFamily="8" charset="-128"/>
            </a:endParaRPr>
          </a:p>
          <a:p>
            <a:endParaRPr lang="en-US" altLang="fi-FI" sz="2800" dirty="0" smtClean="0">
              <a:ea typeface="ＭＳ Ｐゴシック" pitchFamily="8" charset="-128"/>
            </a:endParaRPr>
          </a:p>
          <a:p>
            <a:endParaRPr lang="en-US" altLang="fi-FI" sz="2800" dirty="0" smtClean="0">
              <a:ea typeface="ＭＳ Ｐゴシック" pitchFamily="8" charset="-128"/>
            </a:endParaRPr>
          </a:p>
          <a:p>
            <a:endParaRPr lang="en-US" altLang="fi-FI" sz="2800" dirty="0">
              <a:ea typeface="ＭＳ Ｐゴシック" pitchFamily="8" charset="-128"/>
            </a:endParaRP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89449" y="984642"/>
            <a:ext cx="7685494" cy="2337632"/>
          </a:xfrm>
          <a:prstGeom prst="rect">
            <a:avLst/>
          </a:prstGeom>
        </p:spPr>
      </p:pic>
      <p:sp>
        <p:nvSpPr>
          <p:cNvPr id="8" name="Footer Placeholder 4"/>
          <p:cNvSpPr>
            <a:spLocks noGrp="1"/>
          </p:cNvSpPr>
          <p:nvPr>
            <p:ph type="ftr" sz="quarter" idx="11"/>
          </p:nvPr>
        </p:nvSpPr>
        <p:spPr>
          <a:xfrm>
            <a:off x="1524000" y="4923010"/>
            <a:ext cx="6035040" cy="274637"/>
          </a:xfrm>
        </p:spPr>
        <p:txBody>
          <a:bodyPr/>
          <a:lstStyle>
            <a:lvl1pPr>
              <a:defRPr/>
            </a:lvl1pPr>
          </a:lstStyle>
          <a:p>
            <a:pPr>
              <a:defRPr/>
            </a:pPr>
            <a:endParaRPr lang="fr-FR" sz="1000" dirty="0" smtClean="0"/>
          </a:p>
          <a:p>
            <a:pPr>
              <a:defRPr/>
            </a:pPr>
            <a:r>
              <a:rPr lang="fr-FR" sz="1000" dirty="0" smtClean="0"/>
              <a:t>SIGGRAPH 2015: </a:t>
            </a:r>
            <a:r>
              <a:rPr lang="fr-FR" sz="1000" dirty="0" err="1" smtClean="0"/>
              <a:t>Advances</a:t>
            </a:r>
            <a:r>
              <a:rPr lang="fr-FR" sz="1000" dirty="0" smtClean="0"/>
              <a:t> in Real-Time </a:t>
            </a:r>
            <a:r>
              <a:rPr lang="fr-FR" sz="1000" dirty="0" err="1" smtClean="0"/>
              <a:t>Rendering</a:t>
            </a:r>
            <a:r>
              <a:rPr lang="fr-FR" sz="1000" dirty="0" smtClean="0"/>
              <a:t> course</a:t>
            </a:r>
            <a:endParaRPr lang="en-US" altLang="fi-FI" sz="1000" dirty="0" smtClean="0">
              <a:ea typeface="ＭＳ Ｐゴシック" pitchFamily="8" charset="-128"/>
            </a:endParaRPr>
          </a:p>
          <a:p>
            <a:pPr>
              <a:defRPr/>
            </a:pPr>
            <a:endParaRPr lang="en-US" sz="1000" dirty="0"/>
          </a:p>
        </p:txBody>
      </p:sp>
    </p:spTree>
    <p:extLst>
      <p:ext uri="{BB962C8B-B14F-4D97-AF65-F5344CB8AC3E}">
        <p14:creationId xmlns:p14="http://schemas.microsoft.com/office/powerpoint/2010/main" val="28613821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en-US" dirty="0" smtClean="0"/>
              <a:t>8xMSAA Trick Benchmark</a:t>
            </a:r>
            <a:endParaRPr lang="en-US" dirty="0"/>
          </a:p>
        </p:txBody>
      </p:sp>
      <p:sp>
        <p:nvSpPr>
          <p:cNvPr id="14" name="Titre 1"/>
          <p:cNvSpPr txBox="1">
            <a:spLocks/>
          </p:cNvSpPr>
          <p:nvPr/>
        </p:nvSpPr>
        <p:spPr>
          <a:xfrm>
            <a:off x="5605549" y="610074"/>
            <a:ext cx="2308781" cy="2002942"/>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kern="1200">
                <a:solidFill>
                  <a:srgbClr val="39C0CE"/>
                </a:solidFill>
                <a:latin typeface="+mj-lt"/>
                <a:ea typeface="+mj-ea"/>
                <a:cs typeface="+mj-cs"/>
              </a:defRPr>
            </a:lvl1pPr>
          </a:lstStyle>
          <a:p>
            <a:endParaRPr lang="fi-FI" sz="1400" dirty="0" smtClean="0">
              <a:solidFill>
                <a:schemeClr val="bg1"/>
              </a:solidFill>
            </a:endParaRPr>
          </a:p>
          <a:p>
            <a:endParaRPr lang="fi-FI" sz="1400" dirty="0" smtClean="0">
              <a:solidFill>
                <a:schemeClr val="bg1"/>
              </a:solidFill>
            </a:endParaRPr>
          </a:p>
          <a:p>
            <a:endParaRPr lang="fi-FI" sz="1400" dirty="0" smtClean="0">
              <a:solidFill>
                <a:schemeClr val="bg1"/>
              </a:solidFill>
            </a:endParaRPr>
          </a:p>
          <a:p>
            <a:endParaRPr lang="fi-FI" sz="1400" dirty="0">
              <a:solidFill>
                <a:schemeClr val="bg1"/>
              </a:solidFill>
            </a:endParaRPr>
          </a:p>
        </p:txBody>
      </p:sp>
      <p:graphicFrame>
        <p:nvGraphicFramePr>
          <p:cNvPr id="8" name="Table 6"/>
          <p:cNvGraphicFramePr>
            <a:graphicFrameLocks noGrp="1"/>
          </p:cNvGraphicFramePr>
          <p:nvPr>
            <p:extLst/>
          </p:nvPr>
        </p:nvGraphicFramePr>
        <p:xfrm>
          <a:off x="717917" y="2776790"/>
          <a:ext cx="7693052" cy="1717158"/>
        </p:xfrm>
        <a:graphic>
          <a:graphicData uri="http://schemas.openxmlformats.org/drawingml/2006/table">
            <a:tbl>
              <a:tblPr firstRow="1" bandRow="1">
                <a:tableStyleId>{073A0DAA-6AF3-43AB-8588-CEC1D06C72B9}</a:tableStyleId>
              </a:tblPr>
              <a:tblGrid>
                <a:gridCol w="2244437"/>
                <a:gridCol w="2161309"/>
                <a:gridCol w="2168866"/>
                <a:gridCol w="1118440"/>
              </a:tblGrid>
              <a:tr h="461046">
                <a:tc>
                  <a:txBody>
                    <a:bodyPr/>
                    <a:lstStyle/>
                    <a:p>
                      <a:endParaRPr lang="en-US" sz="1400" dirty="0"/>
                    </a:p>
                  </a:txBody>
                  <a:tcPr/>
                </a:tc>
                <a:tc>
                  <a:txBody>
                    <a:bodyPr/>
                    <a:lstStyle/>
                    <a:p>
                      <a:pPr algn="ctr"/>
                      <a:r>
                        <a:rPr lang="en-US" sz="1400" dirty="0" smtClean="0"/>
                        <a:t>2xMSAA</a:t>
                      </a:r>
                      <a:endParaRPr lang="en-US" sz="1400" dirty="0"/>
                    </a:p>
                  </a:txBody>
                  <a:tcPr/>
                </a:tc>
                <a:tc>
                  <a:txBody>
                    <a:bodyPr/>
                    <a:lstStyle/>
                    <a:p>
                      <a:pPr algn="ctr"/>
                      <a:r>
                        <a:rPr lang="en-US" sz="1400" dirty="0" smtClean="0"/>
                        <a:t>MSAA trick</a:t>
                      </a:r>
                      <a:endParaRPr lang="en-US" sz="1400" dirty="0">
                        <a:solidFill>
                          <a:srgbClr val="FFFF00"/>
                        </a:solidFill>
                      </a:endParaRPr>
                    </a:p>
                  </a:txBody>
                  <a:tcPr/>
                </a:tc>
                <a:tc>
                  <a:txBody>
                    <a:bodyPr/>
                    <a:lstStyle/>
                    <a:p>
                      <a:pPr algn="ctr"/>
                      <a:r>
                        <a:rPr lang="fi-FI" sz="1400" dirty="0" smtClean="0"/>
                        <a:t>Reduction</a:t>
                      </a:r>
                      <a:endParaRPr lang="en-US" sz="1400" dirty="0"/>
                    </a:p>
                  </a:txBody>
                  <a:tcPr/>
                </a:tc>
              </a:tr>
              <a:tr h="398331">
                <a:tc>
                  <a:txBody>
                    <a:bodyPr/>
                    <a:lstStyle/>
                    <a:p>
                      <a:r>
                        <a:rPr lang="en-US" sz="1400" b="1" dirty="0" smtClean="0"/>
                        <a:t>G-buffer</a:t>
                      </a:r>
                      <a:r>
                        <a:rPr lang="en-US" sz="1400" b="1" baseline="0" dirty="0" smtClean="0"/>
                        <a:t> rendering time</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1" dirty="0" smtClean="0"/>
                        <a:t>3.03</a:t>
                      </a:r>
                      <a:r>
                        <a:rPr lang="en-US" sz="1400" b="1" baseline="0" dirty="0" smtClean="0"/>
                        <a:t> </a:t>
                      </a:r>
                      <a:r>
                        <a:rPr lang="en-US" sz="1400" b="1" dirty="0" err="1" smtClean="0"/>
                        <a:t>ms</a:t>
                      </a:r>
                      <a:endParaRPr lang="en-US" sz="1400" b="1" dirty="0" smtClean="0">
                        <a:solidFill>
                          <a:srgbClr val="FFFF00"/>
                        </a:solidFill>
                      </a:endParaRPr>
                    </a:p>
                  </a:txBody>
                  <a:tcPr/>
                </a:tc>
                <a:tc>
                  <a:txBody>
                    <a:bodyPr/>
                    <a:lstStyle/>
                    <a:p>
                      <a:pPr algn="ctr"/>
                      <a:r>
                        <a:rPr lang="en-US" sz="1400" b="1" dirty="0" smtClean="0"/>
                        <a:t>2.06 </a:t>
                      </a:r>
                      <a:r>
                        <a:rPr lang="en-US" sz="1400" b="1" dirty="0" err="1" smtClean="0"/>
                        <a:t>ms</a:t>
                      </a:r>
                      <a:endParaRPr lang="en-US" sz="1400" b="1" dirty="0" smtClean="0"/>
                    </a:p>
                  </a:txBody>
                  <a:tcPr/>
                </a:tc>
                <a:tc>
                  <a:txBody>
                    <a:bodyPr/>
                    <a:lstStyle/>
                    <a:p>
                      <a:pPr algn="ctr"/>
                      <a:r>
                        <a:rPr lang="fi-FI" sz="1400" b="1" dirty="0" smtClean="0"/>
                        <a:t>-32%</a:t>
                      </a:r>
                    </a:p>
                  </a:txBody>
                  <a:tcPr/>
                </a:tc>
              </a:tr>
              <a:tr h="339621">
                <a:tc>
                  <a:txBody>
                    <a:bodyPr/>
                    <a:lstStyle/>
                    <a:p>
                      <a:r>
                        <a:rPr lang="en-US" sz="1400" b="0" dirty="0" smtClean="0"/>
                        <a:t>Pixel </a:t>
                      </a:r>
                      <a:r>
                        <a:rPr lang="en-US" sz="1400" b="0" dirty="0" err="1" smtClean="0"/>
                        <a:t>shader</a:t>
                      </a:r>
                      <a:r>
                        <a:rPr lang="en-US" sz="1400" b="0" dirty="0" smtClean="0"/>
                        <a:t> waves</a:t>
                      </a:r>
                    </a:p>
                  </a:txBody>
                  <a:tcPr/>
                </a:tc>
                <a:tc>
                  <a:txBody>
                    <a:bodyPr/>
                    <a:lstStyle/>
                    <a:p>
                      <a:pPr algn="ctr"/>
                      <a:r>
                        <a:rPr lang="fi-FI" sz="1400" b="0" dirty="0" smtClean="0"/>
                        <a:t>83016</a:t>
                      </a:r>
                      <a:endParaRPr lang="en-US" sz="1400" b="0" dirty="0"/>
                    </a:p>
                  </a:txBody>
                  <a:tcPr/>
                </a:tc>
                <a:tc>
                  <a:txBody>
                    <a:bodyPr/>
                    <a:lstStyle/>
                    <a:p>
                      <a:pPr algn="ctr"/>
                      <a:r>
                        <a:rPr lang="fi-FI" sz="1400" b="0" dirty="0" smtClean="0"/>
                        <a:t>36969</a:t>
                      </a:r>
                      <a:endParaRPr lang="en-US" sz="1400" b="0" dirty="0"/>
                    </a:p>
                  </a:txBody>
                  <a:tcPr/>
                </a:tc>
                <a:tc>
                  <a:txBody>
                    <a:bodyPr/>
                    <a:lstStyle/>
                    <a:p>
                      <a:pPr algn="ctr"/>
                      <a:r>
                        <a:rPr lang="fi-FI" sz="1400" b="0" dirty="0" smtClean="0"/>
                        <a:t>-55%</a:t>
                      </a:r>
                      <a:endParaRPr lang="en-US" sz="1400" b="0" dirty="0"/>
                    </a:p>
                  </a:txBody>
                  <a:tcPr/>
                </a:tc>
              </a:tr>
              <a:tr h="382533">
                <a:tc>
                  <a:txBody>
                    <a:bodyPr/>
                    <a:lstStyle/>
                    <a:p>
                      <a:r>
                        <a:rPr lang="en-US" sz="1400" b="0" dirty="0" smtClean="0"/>
                        <a:t>DRAM memory traffic</a:t>
                      </a:r>
                    </a:p>
                    <a:p>
                      <a:r>
                        <a:rPr lang="fi-FI" sz="1400" b="0" dirty="0" smtClean="0">
                          <a:solidFill>
                            <a:srgbClr val="FFFF00"/>
                          </a:solidFill>
                        </a:rPr>
                        <a:t>ESRAM (18 MB partial)</a:t>
                      </a:r>
                      <a:endParaRPr lang="en-US" sz="1400" b="0" dirty="0"/>
                    </a:p>
                  </a:txBody>
                  <a:tcPr/>
                </a:tc>
                <a:tc>
                  <a:txBody>
                    <a:bodyPr/>
                    <a:lstStyle/>
                    <a:p>
                      <a:pPr algn="ctr"/>
                      <a:r>
                        <a:rPr lang="fi-FI" sz="1400" b="0" dirty="0" smtClean="0"/>
                        <a:t>76.3 MB</a:t>
                      </a:r>
                      <a:br>
                        <a:rPr lang="fi-FI" sz="1400" b="0" dirty="0" smtClean="0"/>
                      </a:br>
                      <a:r>
                        <a:rPr lang="fi-FI" sz="1400" b="0" dirty="0" smtClean="0">
                          <a:solidFill>
                            <a:srgbClr val="FFFF00"/>
                          </a:solidFill>
                        </a:rPr>
                        <a:t>15.0 MB</a:t>
                      </a:r>
                      <a:endParaRPr lang="en-US" sz="1400" b="0" dirty="0"/>
                    </a:p>
                  </a:txBody>
                  <a:tcPr/>
                </a:tc>
                <a:tc>
                  <a:txBody>
                    <a:bodyPr/>
                    <a:lstStyle/>
                    <a:p>
                      <a:pPr algn="ctr"/>
                      <a:r>
                        <a:rPr lang="fi-FI" sz="1400" b="0" dirty="0" smtClean="0"/>
                        <a:t>60.9 MB</a:t>
                      </a:r>
                    </a:p>
                    <a:p>
                      <a:pPr marL="0" marR="0" indent="0" algn="ctr" defTabSz="457200" rtl="0" eaLnBrk="1" fontAlgn="auto" latinLnBrk="0" hangingPunct="1">
                        <a:lnSpc>
                          <a:spcPct val="100000"/>
                        </a:lnSpc>
                        <a:spcBef>
                          <a:spcPts val="0"/>
                        </a:spcBef>
                        <a:spcAft>
                          <a:spcPts val="0"/>
                        </a:spcAft>
                        <a:buClrTx/>
                        <a:buSzTx/>
                        <a:buFontTx/>
                        <a:buNone/>
                        <a:tabLst/>
                        <a:defRPr/>
                      </a:pPr>
                      <a:r>
                        <a:rPr lang="fi-FI" sz="1400" b="0" dirty="0" smtClean="0">
                          <a:solidFill>
                            <a:srgbClr val="FFFF00"/>
                          </a:solidFill>
                        </a:rPr>
                        <a:t>29.1 MB</a:t>
                      </a:r>
                      <a:endParaRPr lang="en-US" sz="1400" b="0" dirty="0" smtClean="0">
                        <a:solidFill>
                          <a:srgbClr val="FFFF00"/>
                        </a:solidFill>
                      </a:endParaRPr>
                    </a:p>
                  </a:txBody>
                  <a:tcPr/>
                </a:tc>
                <a:tc>
                  <a:txBody>
                    <a:bodyPr/>
                    <a:lstStyle/>
                    <a:p>
                      <a:pPr algn="ctr"/>
                      <a:r>
                        <a:rPr lang="fi-FI" sz="1400" b="0" dirty="0" smtClean="0"/>
                        <a:t>-20%</a:t>
                      </a:r>
                    </a:p>
                  </a:txBody>
                  <a:tcPr/>
                </a:tc>
              </a:tr>
            </a:tbl>
          </a:graphicData>
        </a:graphic>
      </p:graphicFrame>
      <p:sp>
        <p:nvSpPr>
          <p:cNvPr id="13" name="Sisällön paikkamerkki 2"/>
          <p:cNvSpPr>
            <a:spLocks noGrp="1"/>
          </p:cNvSpPr>
          <p:nvPr>
            <p:ph sz="half" idx="1"/>
          </p:nvPr>
        </p:nvSpPr>
        <p:spPr>
          <a:xfrm>
            <a:off x="457200" y="1200151"/>
            <a:ext cx="8052010" cy="1626109"/>
          </a:xfrm>
        </p:spPr>
        <p:txBody>
          <a:bodyPr/>
          <a:lstStyle/>
          <a:p>
            <a:r>
              <a:rPr lang="en-US" dirty="0" smtClean="0"/>
              <a:t>128 </a:t>
            </a:r>
            <a:r>
              <a:rPr lang="en-US" dirty="0" err="1" smtClean="0"/>
              <a:t>bpp</a:t>
            </a:r>
            <a:r>
              <a:rPr lang="en-US" dirty="0" smtClean="0"/>
              <a:t> G-Buffer</a:t>
            </a:r>
          </a:p>
          <a:p>
            <a:r>
              <a:rPr lang="fi-FI" dirty="0"/>
              <a:t>One pixel is a 2x2 tile of ”2xMSAA pixels”</a:t>
            </a:r>
          </a:p>
          <a:p>
            <a:r>
              <a:rPr lang="fi-FI" dirty="0" smtClean="0"/>
              <a:t>Xbox One: 1080p + MSAA + 60 fps </a:t>
            </a:r>
            <a:r>
              <a:rPr lang="fi-FI" dirty="0" smtClean="0">
                <a:sym typeface="Wingdings" panose="05000000000000000000" pitchFamily="2" charset="2"/>
              </a:rPr>
              <a:t></a:t>
            </a:r>
            <a:endParaRPr lang="fi-FI" dirty="0"/>
          </a:p>
        </p:txBody>
      </p:sp>
      <p:sp>
        <p:nvSpPr>
          <p:cNvPr id="6" name="Footer Placeholder 4"/>
          <p:cNvSpPr>
            <a:spLocks noGrp="1"/>
          </p:cNvSpPr>
          <p:nvPr>
            <p:ph type="ftr" sz="quarter" idx="11"/>
          </p:nvPr>
        </p:nvSpPr>
        <p:spPr>
          <a:xfrm>
            <a:off x="1524000" y="4923010"/>
            <a:ext cx="6035040" cy="274637"/>
          </a:xfrm>
        </p:spPr>
        <p:txBody>
          <a:bodyPr/>
          <a:lstStyle>
            <a:lvl1pPr>
              <a:defRPr/>
            </a:lvl1pPr>
          </a:lstStyle>
          <a:p>
            <a:pPr>
              <a:defRPr/>
            </a:pPr>
            <a:endParaRPr lang="fr-FR" sz="1000" dirty="0" smtClean="0"/>
          </a:p>
          <a:p>
            <a:pPr>
              <a:defRPr/>
            </a:pPr>
            <a:r>
              <a:rPr lang="fr-FR" sz="1000" dirty="0" smtClean="0"/>
              <a:t>SIGGRAPH 2015: </a:t>
            </a:r>
            <a:r>
              <a:rPr lang="fr-FR" sz="1000" dirty="0" err="1" smtClean="0"/>
              <a:t>Advances</a:t>
            </a:r>
            <a:r>
              <a:rPr lang="fr-FR" sz="1000" dirty="0" smtClean="0"/>
              <a:t> in Real-Time </a:t>
            </a:r>
            <a:r>
              <a:rPr lang="fr-FR" sz="1000" dirty="0" err="1" smtClean="0"/>
              <a:t>Rendering</a:t>
            </a:r>
            <a:r>
              <a:rPr lang="fr-FR" sz="1000" dirty="0" smtClean="0"/>
              <a:t> course</a:t>
            </a:r>
            <a:endParaRPr lang="en-US" altLang="fi-FI" sz="1000" dirty="0" smtClean="0">
              <a:ea typeface="ＭＳ Ｐゴシック" pitchFamily="8" charset="-128"/>
            </a:endParaRPr>
          </a:p>
          <a:p>
            <a:pPr>
              <a:defRPr/>
            </a:pPr>
            <a:endParaRPr lang="en-US" sz="1000" dirty="0"/>
          </a:p>
        </p:txBody>
      </p:sp>
    </p:spTree>
    <p:extLst>
      <p:ext uri="{BB962C8B-B14F-4D97-AF65-F5344CB8AC3E}">
        <p14:creationId xmlns:p14="http://schemas.microsoft.com/office/powerpoint/2010/main" val="3920022252"/>
      </p:ext>
    </p:extLst>
  </p:cSld>
  <p:clrMapOvr>
    <a:masterClrMapping/>
  </p:clrMapOvr>
  <mc:AlternateContent xmlns:mc="http://schemas.openxmlformats.org/markup-compatibility/2006" xmlns:p14="http://schemas.microsoft.com/office/powerpoint/2010/main">
    <mc:Choice Requires="p14">
      <p:transition spd="slow" p14:dur="2000" advTm="69669"/>
    </mc:Choice>
    <mc:Fallback xmlns="">
      <p:transition spd="slow" advTm="69669"/>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en-US" dirty="0" smtClean="0"/>
              <a:t>Two-Phase Occlusion Culling</a:t>
            </a:r>
            <a:endParaRPr lang="en-US" dirty="0"/>
          </a:p>
        </p:txBody>
      </p:sp>
      <p:sp>
        <p:nvSpPr>
          <p:cNvPr id="3" name="Sisällön paikkamerkki 2"/>
          <p:cNvSpPr>
            <a:spLocks noGrp="1"/>
          </p:cNvSpPr>
          <p:nvPr>
            <p:ph sz="half" idx="1"/>
          </p:nvPr>
        </p:nvSpPr>
        <p:spPr>
          <a:xfrm>
            <a:off x="457200" y="1200151"/>
            <a:ext cx="5804587" cy="3394472"/>
          </a:xfrm>
        </p:spPr>
        <p:txBody>
          <a:bodyPr/>
          <a:lstStyle/>
          <a:p>
            <a:r>
              <a:rPr lang="en-US" dirty="0"/>
              <a:t>No extra occlusion pass with low poly proxy geometry</a:t>
            </a:r>
          </a:p>
          <a:p>
            <a:r>
              <a:rPr lang="en-US" dirty="0" smtClean="0"/>
              <a:t>Precise WYSIWYG occlusion</a:t>
            </a:r>
          </a:p>
          <a:p>
            <a:r>
              <a:rPr lang="en-US" dirty="0" smtClean="0"/>
              <a:t>Based on depth buffer data</a:t>
            </a:r>
          </a:p>
          <a:p>
            <a:r>
              <a:rPr lang="en-US" dirty="0" smtClean="0"/>
              <a:t>Depth </a:t>
            </a:r>
            <a:r>
              <a:rPr lang="en-US" dirty="0"/>
              <a:t>pyramid generated from HTILE min/max </a:t>
            </a:r>
            <a:r>
              <a:rPr lang="en-US" dirty="0" smtClean="0"/>
              <a:t>buffer</a:t>
            </a:r>
          </a:p>
          <a:p>
            <a:r>
              <a:rPr lang="en-US" dirty="0" smtClean="0"/>
              <a:t>O(1) occlusion test (gather4)</a:t>
            </a:r>
          </a:p>
        </p:txBody>
      </p:sp>
      <p:pic>
        <p:nvPicPr>
          <p:cNvPr id="6"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61788" y="1200151"/>
            <a:ext cx="2460813" cy="1384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6261787" y="2670574"/>
            <a:ext cx="2460813" cy="1384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Footer Placeholder 4"/>
          <p:cNvSpPr>
            <a:spLocks noGrp="1"/>
          </p:cNvSpPr>
          <p:nvPr>
            <p:ph type="ftr" sz="quarter" idx="11"/>
          </p:nvPr>
        </p:nvSpPr>
        <p:spPr>
          <a:xfrm>
            <a:off x="1524000" y="4923010"/>
            <a:ext cx="6035040" cy="274637"/>
          </a:xfrm>
        </p:spPr>
        <p:txBody>
          <a:bodyPr/>
          <a:lstStyle>
            <a:lvl1pPr>
              <a:defRPr/>
            </a:lvl1pPr>
          </a:lstStyle>
          <a:p>
            <a:pPr>
              <a:defRPr/>
            </a:pPr>
            <a:endParaRPr lang="fr-FR" sz="1000" dirty="0" smtClean="0"/>
          </a:p>
          <a:p>
            <a:pPr>
              <a:defRPr/>
            </a:pPr>
            <a:r>
              <a:rPr lang="fr-FR" sz="1000" dirty="0" smtClean="0"/>
              <a:t>SIGGRAPH 2015: </a:t>
            </a:r>
            <a:r>
              <a:rPr lang="fr-FR" sz="1000" dirty="0" err="1" smtClean="0"/>
              <a:t>Advances</a:t>
            </a:r>
            <a:r>
              <a:rPr lang="fr-FR" sz="1000" dirty="0" smtClean="0"/>
              <a:t> in Real-Time </a:t>
            </a:r>
            <a:r>
              <a:rPr lang="fr-FR" sz="1000" dirty="0" err="1" smtClean="0"/>
              <a:t>Rendering</a:t>
            </a:r>
            <a:r>
              <a:rPr lang="fr-FR" sz="1000" dirty="0" smtClean="0"/>
              <a:t> course</a:t>
            </a:r>
            <a:endParaRPr lang="en-US" altLang="fi-FI" sz="1000" dirty="0" smtClean="0">
              <a:ea typeface="ＭＳ Ｐゴシック" pitchFamily="8" charset="-128"/>
            </a:endParaRPr>
          </a:p>
          <a:p>
            <a:pPr>
              <a:defRPr/>
            </a:pPr>
            <a:endParaRPr lang="en-US" sz="1000" dirty="0"/>
          </a:p>
        </p:txBody>
      </p:sp>
    </p:spTree>
    <p:extLst>
      <p:ext uri="{BB962C8B-B14F-4D97-AF65-F5344CB8AC3E}">
        <p14:creationId xmlns:p14="http://schemas.microsoft.com/office/powerpoint/2010/main" val="1201478105"/>
      </p:ext>
    </p:extLst>
  </p:cSld>
  <p:clrMapOvr>
    <a:masterClrMapping/>
  </p:clrMapOvr>
  <mc:AlternateContent xmlns:mc="http://schemas.openxmlformats.org/markup-compatibility/2006" xmlns:p14="http://schemas.microsoft.com/office/powerpoint/2010/main">
    <mc:Choice Requires="p14">
      <p:transition spd="slow" p14:dur="2000" advTm="161393"/>
    </mc:Choice>
    <mc:Fallback xmlns="">
      <p:transition spd="slow" advTm="161393"/>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3" name="Footer Placeholder 4"/>
          <p:cNvSpPr>
            <a:spLocks noGrp="1"/>
          </p:cNvSpPr>
          <p:nvPr>
            <p:ph type="ftr" sz="quarter" idx="11"/>
          </p:nvPr>
        </p:nvSpPr>
        <p:spPr>
          <a:xfrm>
            <a:off x="1524000" y="4923010"/>
            <a:ext cx="6035040" cy="274637"/>
          </a:xfrm>
        </p:spPr>
        <p:txBody>
          <a:bodyPr/>
          <a:lstStyle>
            <a:lvl1pPr>
              <a:defRPr/>
            </a:lvl1pPr>
          </a:lstStyle>
          <a:p>
            <a:pPr>
              <a:defRPr/>
            </a:pPr>
            <a:endParaRPr lang="fr-FR" sz="1000" dirty="0" smtClean="0"/>
          </a:p>
          <a:p>
            <a:pPr>
              <a:defRPr/>
            </a:pPr>
            <a:r>
              <a:rPr lang="fr-FR" sz="1000" dirty="0" smtClean="0"/>
              <a:t>SIGGRAPH 2015: </a:t>
            </a:r>
            <a:r>
              <a:rPr lang="fr-FR" sz="1000" dirty="0" err="1" smtClean="0"/>
              <a:t>Advances</a:t>
            </a:r>
            <a:r>
              <a:rPr lang="fr-FR" sz="1000" dirty="0" smtClean="0"/>
              <a:t> in Real-Time </a:t>
            </a:r>
            <a:r>
              <a:rPr lang="fr-FR" sz="1000" dirty="0" err="1" smtClean="0"/>
              <a:t>Rendering</a:t>
            </a:r>
            <a:r>
              <a:rPr lang="fr-FR" sz="1000" dirty="0" smtClean="0"/>
              <a:t> course</a:t>
            </a:r>
            <a:endParaRPr lang="en-US" altLang="fi-FI" sz="1000" dirty="0" smtClean="0">
              <a:ea typeface="ＭＳ Ｐゴシック" pitchFamily="8" charset="-128"/>
            </a:endParaRPr>
          </a:p>
          <a:p>
            <a:pPr>
              <a:defRPr/>
            </a:pPr>
            <a:endParaRPr lang="en-US" sz="1000" dirty="0"/>
          </a:p>
        </p:txBody>
      </p:sp>
      <p:sp>
        <p:nvSpPr>
          <p:cNvPr id="2" name="Otsikko 1"/>
          <p:cNvSpPr>
            <a:spLocks noGrp="1"/>
          </p:cNvSpPr>
          <p:nvPr>
            <p:ph type="title"/>
          </p:nvPr>
        </p:nvSpPr>
        <p:spPr/>
        <p:txBody>
          <a:bodyPr/>
          <a:lstStyle/>
          <a:p>
            <a:r>
              <a:rPr lang="en-US" dirty="0" smtClean="0"/>
              <a:t>Two-Phase Occlusion Culling</a:t>
            </a:r>
            <a:endParaRPr lang="en-US" dirty="0"/>
          </a:p>
        </p:txBody>
      </p:sp>
      <p:sp>
        <p:nvSpPr>
          <p:cNvPr id="3" name="Sisällön paikkamerkki 2"/>
          <p:cNvSpPr>
            <a:spLocks noGrp="1"/>
          </p:cNvSpPr>
          <p:nvPr>
            <p:ph sz="half" idx="1"/>
          </p:nvPr>
        </p:nvSpPr>
        <p:spPr>
          <a:xfrm>
            <a:off x="457201" y="1200151"/>
            <a:ext cx="4857749" cy="3724274"/>
          </a:xfrm>
        </p:spPr>
        <p:txBody>
          <a:bodyPr/>
          <a:lstStyle/>
          <a:p>
            <a:pPr marL="0" indent="0">
              <a:buNone/>
            </a:pPr>
            <a:r>
              <a:rPr lang="en-US" b="1" dirty="0" smtClean="0"/>
              <a:t>1</a:t>
            </a:r>
            <a:r>
              <a:rPr lang="en-US" b="1" baseline="30000" dirty="0" smtClean="0"/>
              <a:t>st</a:t>
            </a:r>
            <a:r>
              <a:rPr lang="en-US" b="1" dirty="0" smtClean="0"/>
              <a:t> phase</a:t>
            </a:r>
            <a:endParaRPr lang="en-US" dirty="0" smtClean="0"/>
          </a:p>
          <a:p>
            <a:pPr lvl="1"/>
            <a:r>
              <a:rPr lang="en-US" dirty="0" smtClean="0"/>
              <a:t>Cull objects &amp; clusters using last frame’s depth pyramid</a:t>
            </a:r>
          </a:p>
          <a:p>
            <a:pPr lvl="1"/>
            <a:r>
              <a:rPr lang="en-US" dirty="0" smtClean="0"/>
              <a:t>Render visible objects</a:t>
            </a:r>
          </a:p>
          <a:p>
            <a:pPr marL="0" indent="0">
              <a:buNone/>
            </a:pPr>
            <a:r>
              <a:rPr lang="en-US" b="1" dirty="0" smtClean="0"/>
              <a:t>2</a:t>
            </a:r>
            <a:r>
              <a:rPr lang="en-US" b="1" baseline="30000" dirty="0" smtClean="0"/>
              <a:t>nd</a:t>
            </a:r>
            <a:r>
              <a:rPr lang="en-US" b="1" dirty="0" smtClean="0"/>
              <a:t> phase</a:t>
            </a:r>
          </a:p>
          <a:p>
            <a:pPr lvl="1"/>
            <a:r>
              <a:rPr lang="en-US" dirty="0" smtClean="0"/>
              <a:t>Refresh depth pyramid</a:t>
            </a:r>
          </a:p>
          <a:p>
            <a:pPr lvl="1"/>
            <a:r>
              <a:rPr lang="en-US" dirty="0" smtClean="0"/>
              <a:t>Test culled objects &amp; clusters</a:t>
            </a:r>
          </a:p>
          <a:p>
            <a:pPr lvl="1"/>
            <a:r>
              <a:rPr lang="en-US" dirty="0" smtClean="0"/>
              <a:t>Render false negatives</a:t>
            </a:r>
          </a:p>
        </p:txBody>
      </p:sp>
      <p:sp>
        <p:nvSpPr>
          <p:cNvPr id="45" name="Rectangle 84"/>
          <p:cNvSpPr/>
          <p:nvPr/>
        </p:nvSpPr>
        <p:spPr>
          <a:xfrm>
            <a:off x="5303687" y="994448"/>
            <a:ext cx="1181100" cy="4054009"/>
          </a:xfrm>
          <a:prstGeom prst="rect">
            <a:avLst/>
          </a:prstGeom>
          <a:noFill/>
          <a:ln w="25400" cap="flat" cmpd="sng" algn="ctr">
            <a:solidFill>
              <a:srgbClr val="E2E3E4">
                <a:lumMod val="7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Georgia"/>
              <a:ea typeface="+mn-ea"/>
              <a:cs typeface="+mn-cs"/>
            </a:endParaRPr>
          </a:p>
        </p:txBody>
      </p:sp>
      <p:sp>
        <p:nvSpPr>
          <p:cNvPr id="46" name="Rectangle 85"/>
          <p:cNvSpPr/>
          <p:nvPr/>
        </p:nvSpPr>
        <p:spPr>
          <a:xfrm>
            <a:off x="7722857" y="994449"/>
            <a:ext cx="1181100" cy="4054009"/>
          </a:xfrm>
          <a:prstGeom prst="rect">
            <a:avLst/>
          </a:prstGeom>
          <a:noFill/>
          <a:ln w="25400" cap="flat" cmpd="sng" algn="ctr">
            <a:solidFill>
              <a:srgbClr val="E2E3E4">
                <a:lumMod val="7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Georgia"/>
              <a:ea typeface="+mn-ea"/>
              <a:cs typeface="+mn-cs"/>
            </a:endParaRPr>
          </a:p>
        </p:txBody>
      </p:sp>
      <p:graphicFrame>
        <p:nvGraphicFramePr>
          <p:cNvPr id="47" name="Diagram 11"/>
          <p:cNvGraphicFramePr/>
          <p:nvPr>
            <p:extLst/>
          </p:nvPr>
        </p:nvGraphicFramePr>
        <p:xfrm>
          <a:off x="5114495" y="1626594"/>
          <a:ext cx="1549400" cy="33213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8" name="Freeform 47"/>
          <p:cNvSpPr/>
          <p:nvPr/>
        </p:nvSpPr>
        <p:spPr>
          <a:xfrm>
            <a:off x="7803355" y="2338551"/>
            <a:ext cx="1016926" cy="474368"/>
          </a:xfrm>
          <a:custGeom>
            <a:avLst/>
            <a:gdLst>
              <a:gd name="connsiteX0" fmla="*/ 0 w 1016926"/>
              <a:gd name="connsiteY0" fmla="*/ 47437 h 474368"/>
              <a:gd name="connsiteX1" fmla="*/ 47437 w 1016926"/>
              <a:gd name="connsiteY1" fmla="*/ 0 h 474368"/>
              <a:gd name="connsiteX2" fmla="*/ 969489 w 1016926"/>
              <a:gd name="connsiteY2" fmla="*/ 0 h 474368"/>
              <a:gd name="connsiteX3" fmla="*/ 1016926 w 1016926"/>
              <a:gd name="connsiteY3" fmla="*/ 47437 h 474368"/>
              <a:gd name="connsiteX4" fmla="*/ 1016926 w 1016926"/>
              <a:gd name="connsiteY4" fmla="*/ 426931 h 474368"/>
              <a:gd name="connsiteX5" fmla="*/ 969489 w 1016926"/>
              <a:gd name="connsiteY5" fmla="*/ 474368 h 474368"/>
              <a:gd name="connsiteX6" fmla="*/ 47437 w 1016926"/>
              <a:gd name="connsiteY6" fmla="*/ 474368 h 474368"/>
              <a:gd name="connsiteX7" fmla="*/ 0 w 1016926"/>
              <a:gd name="connsiteY7" fmla="*/ 426931 h 474368"/>
              <a:gd name="connsiteX8" fmla="*/ 0 w 1016926"/>
              <a:gd name="connsiteY8" fmla="*/ 47437 h 474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6926" h="474368">
                <a:moveTo>
                  <a:pt x="0" y="47437"/>
                </a:moveTo>
                <a:cubicBezTo>
                  <a:pt x="0" y="21238"/>
                  <a:pt x="21238" y="0"/>
                  <a:pt x="47437" y="0"/>
                </a:cubicBezTo>
                <a:lnTo>
                  <a:pt x="969489" y="0"/>
                </a:lnTo>
                <a:cubicBezTo>
                  <a:pt x="995688" y="0"/>
                  <a:pt x="1016926" y="21238"/>
                  <a:pt x="1016926" y="47437"/>
                </a:cubicBezTo>
                <a:lnTo>
                  <a:pt x="1016926" y="426931"/>
                </a:lnTo>
                <a:cubicBezTo>
                  <a:pt x="1016926" y="453130"/>
                  <a:pt x="995688" y="474368"/>
                  <a:pt x="969489" y="474368"/>
                </a:cubicBezTo>
                <a:lnTo>
                  <a:pt x="47437" y="474368"/>
                </a:lnTo>
                <a:cubicBezTo>
                  <a:pt x="21238" y="474368"/>
                  <a:pt x="0" y="453130"/>
                  <a:pt x="0" y="426931"/>
                </a:cubicBezTo>
                <a:lnTo>
                  <a:pt x="0" y="47437"/>
                </a:lnTo>
                <a:close/>
              </a:path>
            </a:pathLst>
          </a:custGeom>
          <a:solidFill>
            <a:srgbClr val="2187C1"/>
          </a:solidFill>
          <a:ln w="25400" cap="flat" cmpd="sng" algn="ctr">
            <a:noFill/>
            <a:prstDash val="solid"/>
          </a:ln>
          <a:effectLst/>
        </p:spPr>
        <p:txBody>
          <a:bodyPr spcFirstLastPara="0" vert="horz" wrap="square" lIns="55804" tIns="55804" rIns="55804" bIns="55804" numCol="1" spcCol="1270" anchor="ctr" anchorCtr="0">
            <a:noAutofit/>
          </a:bodyPr>
          <a:lstStyle/>
          <a:p>
            <a:pPr marL="0" marR="0" lvl="0" indent="0" algn="ctr" defTabSz="488950" eaLnBrk="1" fontAlgn="auto" latinLnBrk="0" hangingPunct="1">
              <a:lnSpc>
                <a:spcPct val="90000"/>
              </a:lnSpc>
              <a:spcBef>
                <a:spcPts val="0"/>
              </a:spcBef>
              <a:spcAft>
                <a:spcPct val="35000"/>
              </a:spcAft>
              <a:buClrTx/>
              <a:buSzTx/>
              <a:buFontTx/>
              <a:buNone/>
              <a:tabLst/>
              <a:defRPr/>
            </a:pPr>
            <a:r>
              <a:rPr kumimoji="0" lang="en-US" sz="1100" b="0" i="0" u="none" strike="noStrike" kern="0" cap="none" spc="0" normalizeH="0" baseline="0" noProof="0" dirty="0" smtClean="0">
                <a:ln>
                  <a:noFill/>
                </a:ln>
                <a:solidFill>
                  <a:srgbClr val="FFFFFF"/>
                </a:solidFill>
                <a:effectLst/>
                <a:uLnTx/>
                <a:uFillTx/>
                <a:latin typeface="Georgia"/>
                <a:ea typeface="+mn-ea"/>
                <a:cs typeface="+mn-cs"/>
              </a:rPr>
              <a:t>Obj. occlusion culling</a:t>
            </a:r>
          </a:p>
        </p:txBody>
      </p:sp>
      <p:sp>
        <p:nvSpPr>
          <p:cNvPr id="49" name="Freeform 49"/>
          <p:cNvSpPr/>
          <p:nvPr/>
        </p:nvSpPr>
        <p:spPr>
          <a:xfrm>
            <a:off x="7803355" y="3050103"/>
            <a:ext cx="1016926" cy="474368"/>
          </a:xfrm>
          <a:custGeom>
            <a:avLst/>
            <a:gdLst>
              <a:gd name="connsiteX0" fmla="*/ 0 w 1016926"/>
              <a:gd name="connsiteY0" fmla="*/ 47437 h 474368"/>
              <a:gd name="connsiteX1" fmla="*/ 47437 w 1016926"/>
              <a:gd name="connsiteY1" fmla="*/ 0 h 474368"/>
              <a:gd name="connsiteX2" fmla="*/ 969489 w 1016926"/>
              <a:gd name="connsiteY2" fmla="*/ 0 h 474368"/>
              <a:gd name="connsiteX3" fmla="*/ 1016926 w 1016926"/>
              <a:gd name="connsiteY3" fmla="*/ 47437 h 474368"/>
              <a:gd name="connsiteX4" fmla="*/ 1016926 w 1016926"/>
              <a:gd name="connsiteY4" fmla="*/ 426931 h 474368"/>
              <a:gd name="connsiteX5" fmla="*/ 969489 w 1016926"/>
              <a:gd name="connsiteY5" fmla="*/ 474368 h 474368"/>
              <a:gd name="connsiteX6" fmla="*/ 47437 w 1016926"/>
              <a:gd name="connsiteY6" fmla="*/ 474368 h 474368"/>
              <a:gd name="connsiteX7" fmla="*/ 0 w 1016926"/>
              <a:gd name="connsiteY7" fmla="*/ 426931 h 474368"/>
              <a:gd name="connsiteX8" fmla="*/ 0 w 1016926"/>
              <a:gd name="connsiteY8" fmla="*/ 47437 h 474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6926" h="474368">
                <a:moveTo>
                  <a:pt x="0" y="47437"/>
                </a:moveTo>
                <a:cubicBezTo>
                  <a:pt x="0" y="21238"/>
                  <a:pt x="21238" y="0"/>
                  <a:pt x="47437" y="0"/>
                </a:cubicBezTo>
                <a:lnTo>
                  <a:pt x="969489" y="0"/>
                </a:lnTo>
                <a:cubicBezTo>
                  <a:pt x="995688" y="0"/>
                  <a:pt x="1016926" y="21238"/>
                  <a:pt x="1016926" y="47437"/>
                </a:cubicBezTo>
                <a:lnTo>
                  <a:pt x="1016926" y="426931"/>
                </a:lnTo>
                <a:cubicBezTo>
                  <a:pt x="1016926" y="453130"/>
                  <a:pt x="995688" y="474368"/>
                  <a:pt x="969489" y="474368"/>
                </a:cubicBezTo>
                <a:lnTo>
                  <a:pt x="47437" y="474368"/>
                </a:lnTo>
                <a:cubicBezTo>
                  <a:pt x="21238" y="474368"/>
                  <a:pt x="0" y="453130"/>
                  <a:pt x="0" y="426931"/>
                </a:cubicBezTo>
                <a:lnTo>
                  <a:pt x="0" y="47437"/>
                </a:lnTo>
                <a:close/>
              </a:path>
            </a:pathLst>
          </a:custGeom>
          <a:solidFill>
            <a:srgbClr val="2187C1"/>
          </a:solidFill>
          <a:ln w="25400" cap="flat" cmpd="sng" algn="ctr">
            <a:noFill/>
            <a:prstDash val="solid"/>
          </a:ln>
          <a:effectLst/>
        </p:spPr>
        <p:txBody>
          <a:bodyPr spcFirstLastPara="0" vert="horz" wrap="square" lIns="55804" tIns="55804" rIns="55804" bIns="55804" numCol="1" spcCol="1270" anchor="ctr" anchorCtr="0">
            <a:noAutofit/>
          </a:bodyPr>
          <a:lstStyle/>
          <a:p>
            <a:pPr marL="0" marR="0" lvl="0" indent="0" algn="ctr" defTabSz="488950" eaLnBrk="1" fontAlgn="auto" latinLnBrk="0" hangingPunct="1">
              <a:lnSpc>
                <a:spcPct val="90000"/>
              </a:lnSpc>
              <a:spcBef>
                <a:spcPts val="0"/>
              </a:spcBef>
              <a:spcAft>
                <a:spcPct val="35000"/>
              </a:spcAft>
              <a:buClrTx/>
              <a:buSzTx/>
              <a:buFontTx/>
              <a:buNone/>
              <a:tabLst/>
              <a:defRPr/>
            </a:pPr>
            <a:r>
              <a:rPr kumimoji="0" lang="en-US" sz="1100" b="0" i="0" u="none" strike="noStrike" kern="0" cap="none" spc="0" normalizeH="0" baseline="0" noProof="0" dirty="0" err="1" smtClean="0">
                <a:ln>
                  <a:noFill/>
                </a:ln>
                <a:solidFill>
                  <a:srgbClr val="FFFFFF"/>
                </a:solidFill>
                <a:effectLst/>
                <a:uLnTx/>
                <a:uFillTx/>
                <a:latin typeface="Georgia"/>
                <a:ea typeface="+mn-ea"/>
                <a:cs typeface="+mn-cs"/>
              </a:rPr>
              <a:t>Clu</a:t>
            </a:r>
            <a:r>
              <a:rPr kumimoji="0" lang="en-US" sz="1100" b="0" i="0" u="none" strike="noStrike" kern="0" cap="none" spc="0" normalizeH="0" baseline="0" noProof="0" dirty="0" smtClean="0">
                <a:ln>
                  <a:noFill/>
                </a:ln>
                <a:solidFill>
                  <a:srgbClr val="FFFFFF"/>
                </a:solidFill>
                <a:effectLst/>
                <a:uLnTx/>
                <a:uFillTx/>
                <a:latin typeface="Georgia"/>
                <a:ea typeface="+mn-ea"/>
                <a:cs typeface="+mn-cs"/>
              </a:rPr>
              <a:t>. occlusion</a:t>
            </a:r>
          </a:p>
          <a:p>
            <a:pPr marL="0" marR="0" lvl="0" indent="0" algn="ctr" defTabSz="488950" eaLnBrk="1" fontAlgn="auto" latinLnBrk="0" hangingPunct="1">
              <a:lnSpc>
                <a:spcPct val="90000"/>
              </a:lnSpc>
              <a:spcBef>
                <a:spcPts val="0"/>
              </a:spcBef>
              <a:spcAft>
                <a:spcPct val="35000"/>
              </a:spcAft>
              <a:buClrTx/>
              <a:buSzTx/>
              <a:buFontTx/>
              <a:buNone/>
              <a:tabLst/>
              <a:defRPr/>
            </a:pPr>
            <a:r>
              <a:rPr kumimoji="0" lang="en-US" sz="1100" b="0" i="0" u="none" strike="noStrike" kern="0" cap="none" spc="0" normalizeH="0" baseline="0" noProof="0" dirty="0" smtClean="0">
                <a:ln>
                  <a:noFill/>
                </a:ln>
                <a:solidFill>
                  <a:srgbClr val="FFFFFF"/>
                </a:solidFill>
                <a:effectLst/>
                <a:uLnTx/>
                <a:uFillTx/>
                <a:latin typeface="Georgia"/>
                <a:ea typeface="+mn-ea"/>
                <a:cs typeface="+mn-cs"/>
              </a:rPr>
              <a:t>culling</a:t>
            </a:r>
          </a:p>
        </p:txBody>
      </p:sp>
      <p:sp>
        <p:nvSpPr>
          <p:cNvPr id="50" name="Freeform 50"/>
          <p:cNvSpPr/>
          <p:nvPr/>
        </p:nvSpPr>
        <p:spPr>
          <a:xfrm>
            <a:off x="8205085" y="3554118"/>
            <a:ext cx="213466" cy="177889"/>
          </a:xfrm>
          <a:custGeom>
            <a:avLst/>
            <a:gdLst>
              <a:gd name="connsiteX0" fmla="*/ 0 w 177888"/>
              <a:gd name="connsiteY0" fmla="*/ 42693 h 213465"/>
              <a:gd name="connsiteX1" fmla="*/ 88944 w 177888"/>
              <a:gd name="connsiteY1" fmla="*/ 42693 h 213465"/>
              <a:gd name="connsiteX2" fmla="*/ 88944 w 177888"/>
              <a:gd name="connsiteY2" fmla="*/ 0 h 213465"/>
              <a:gd name="connsiteX3" fmla="*/ 177888 w 177888"/>
              <a:gd name="connsiteY3" fmla="*/ 106733 h 213465"/>
              <a:gd name="connsiteX4" fmla="*/ 88944 w 177888"/>
              <a:gd name="connsiteY4" fmla="*/ 213465 h 213465"/>
              <a:gd name="connsiteX5" fmla="*/ 88944 w 177888"/>
              <a:gd name="connsiteY5" fmla="*/ 170772 h 213465"/>
              <a:gd name="connsiteX6" fmla="*/ 0 w 177888"/>
              <a:gd name="connsiteY6" fmla="*/ 170772 h 213465"/>
              <a:gd name="connsiteX7" fmla="*/ 0 w 177888"/>
              <a:gd name="connsiteY7" fmla="*/ 42693 h 21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888" h="213465">
                <a:moveTo>
                  <a:pt x="142310" y="1"/>
                </a:moveTo>
                <a:lnTo>
                  <a:pt x="142310" y="106733"/>
                </a:lnTo>
                <a:lnTo>
                  <a:pt x="177888" y="106732"/>
                </a:lnTo>
                <a:lnTo>
                  <a:pt x="88944" y="213464"/>
                </a:lnTo>
                <a:lnTo>
                  <a:pt x="0" y="106733"/>
                </a:lnTo>
                <a:lnTo>
                  <a:pt x="35578" y="106733"/>
                </a:lnTo>
                <a:lnTo>
                  <a:pt x="35578" y="1"/>
                </a:lnTo>
                <a:lnTo>
                  <a:pt x="142310" y="1"/>
                </a:lnTo>
                <a:close/>
              </a:path>
            </a:pathLst>
          </a:custGeom>
          <a:solidFill>
            <a:srgbClr val="231F20"/>
          </a:solidFill>
          <a:ln>
            <a:noFill/>
          </a:ln>
          <a:effectLst/>
        </p:spPr>
        <p:txBody>
          <a:bodyPr spcFirstLastPara="0" vert="horz" wrap="square" lIns="42694" tIns="0" rIns="42693" bIns="53367" numCol="1" spcCol="1270" anchor="ctr" anchorCtr="0">
            <a:noAutofit/>
          </a:bodyPr>
          <a:lstStyle/>
          <a:p>
            <a:pPr marL="0" marR="0" lvl="0" indent="0" algn="ctr" defTabSz="400050" eaLnBrk="1" fontAlgn="auto" latinLnBrk="0" hangingPunct="1">
              <a:lnSpc>
                <a:spcPct val="90000"/>
              </a:lnSpc>
              <a:spcBef>
                <a:spcPts val="0"/>
              </a:spcBef>
              <a:spcAft>
                <a:spcPct val="35000"/>
              </a:spcAft>
              <a:buClrTx/>
              <a:buSzTx/>
              <a:buFontTx/>
              <a:buNone/>
              <a:tabLst/>
              <a:defRPr/>
            </a:pPr>
            <a:endParaRPr kumimoji="0" lang="en-US" sz="900" b="0" i="0" u="none" strike="noStrike" kern="0" cap="none" spc="0" normalizeH="0" baseline="0" noProof="0" smtClean="0">
              <a:ln>
                <a:noFill/>
              </a:ln>
              <a:solidFill>
                <a:srgbClr val="FFFFFF"/>
              </a:solidFill>
              <a:effectLst/>
              <a:uLnTx/>
              <a:uFillTx/>
              <a:latin typeface="Georgia"/>
              <a:ea typeface="+mn-ea"/>
              <a:cs typeface="+mn-cs"/>
            </a:endParaRPr>
          </a:p>
        </p:txBody>
      </p:sp>
      <p:sp>
        <p:nvSpPr>
          <p:cNvPr id="51" name="Freeform 51"/>
          <p:cNvSpPr/>
          <p:nvPr/>
        </p:nvSpPr>
        <p:spPr>
          <a:xfrm>
            <a:off x="7803355" y="3761655"/>
            <a:ext cx="1016926" cy="474368"/>
          </a:xfrm>
          <a:custGeom>
            <a:avLst/>
            <a:gdLst>
              <a:gd name="connsiteX0" fmla="*/ 0 w 1016926"/>
              <a:gd name="connsiteY0" fmla="*/ 47437 h 474368"/>
              <a:gd name="connsiteX1" fmla="*/ 47437 w 1016926"/>
              <a:gd name="connsiteY1" fmla="*/ 0 h 474368"/>
              <a:gd name="connsiteX2" fmla="*/ 969489 w 1016926"/>
              <a:gd name="connsiteY2" fmla="*/ 0 h 474368"/>
              <a:gd name="connsiteX3" fmla="*/ 1016926 w 1016926"/>
              <a:gd name="connsiteY3" fmla="*/ 47437 h 474368"/>
              <a:gd name="connsiteX4" fmla="*/ 1016926 w 1016926"/>
              <a:gd name="connsiteY4" fmla="*/ 426931 h 474368"/>
              <a:gd name="connsiteX5" fmla="*/ 969489 w 1016926"/>
              <a:gd name="connsiteY5" fmla="*/ 474368 h 474368"/>
              <a:gd name="connsiteX6" fmla="*/ 47437 w 1016926"/>
              <a:gd name="connsiteY6" fmla="*/ 474368 h 474368"/>
              <a:gd name="connsiteX7" fmla="*/ 0 w 1016926"/>
              <a:gd name="connsiteY7" fmla="*/ 426931 h 474368"/>
              <a:gd name="connsiteX8" fmla="*/ 0 w 1016926"/>
              <a:gd name="connsiteY8" fmla="*/ 47437 h 474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6926" h="474368">
                <a:moveTo>
                  <a:pt x="0" y="47437"/>
                </a:moveTo>
                <a:cubicBezTo>
                  <a:pt x="0" y="21238"/>
                  <a:pt x="21238" y="0"/>
                  <a:pt x="47437" y="0"/>
                </a:cubicBezTo>
                <a:lnTo>
                  <a:pt x="969489" y="0"/>
                </a:lnTo>
                <a:cubicBezTo>
                  <a:pt x="995688" y="0"/>
                  <a:pt x="1016926" y="21238"/>
                  <a:pt x="1016926" y="47437"/>
                </a:cubicBezTo>
                <a:lnTo>
                  <a:pt x="1016926" y="426931"/>
                </a:lnTo>
                <a:cubicBezTo>
                  <a:pt x="1016926" y="453130"/>
                  <a:pt x="995688" y="474368"/>
                  <a:pt x="969489" y="474368"/>
                </a:cubicBezTo>
                <a:lnTo>
                  <a:pt x="47437" y="474368"/>
                </a:lnTo>
                <a:cubicBezTo>
                  <a:pt x="21238" y="474368"/>
                  <a:pt x="0" y="453130"/>
                  <a:pt x="0" y="426931"/>
                </a:cubicBezTo>
                <a:lnTo>
                  <a:pt x="0" y="47437"/>
                </a:lnTo>
                <a:close/>
              </a:path>
            </a:pathLst>
          </a:custGeom>
          <a:solidFill>
            <a:srgbClr val="2187C1"/>
          </a:solidFill>
          <a:ln w="25400" cap="flat" cmpd="sng" algn="ctr">
            <a:noFill/>
            <a:prstDash val="solid"/>
          </a:ln>
          <a:effectLst/>
        </p:spPr>
        <p:txBody>
          <a:bodyPr spcFirstLastPara="0" vert="horz" wrap="square" lIns="55804" tIns="55804" rIns="55804" bIns="55804" numCol="1" spcCol="1270" anchor="ctr" anchorCtr="0">
            <a:noAutofit/>
          </a:bodyPr>
          <a:lstStyle/>
          <a:p>
            <a:pPr marL="0" marR="0" lvl="0" indent="0" algn="ctr" defTabSz="488950" eaLnBrk="1" fontAlgn="auto" latinLnBrk="0" hangingPunct="1">
              <a:lnSpc>
                <a:spcPct val="90000"/>
              </a:lnSpc>
              <a:spcBef>
                <a:spcPts val="0"/>
              </a:spcBef>
              <a:spcAft>
                <a:spcPct val="35000"/>
              </a:spcAft>
              <a:buClrTx/>
              <a:buSzTx/>
              <a:buFontTx/>
              <a:buNone/>
              <a:tabLst/>
              <a:defRPr/>
            </a:pPr>
            <a:r>
              <a:rPr kumimoji="0" lang="en-US" sz="1100" b="0" i="0" u="none" strike="noStrike" kern="0" cap="none" spc="0" normalizeH="0" baseline="0" noProof="0" dirty="0" smtClean="0">
                <a:ln>
                  <a:noFill/>
                </a:ln>
                <a:solidFill>
                  <a:srgbClr val="FFFFFF"/>
                </a:solidFill>
                <a:effectLst/>
                <a:uLnTx/>
                <a:uFillTx/>
                <a:latin typeface="Georgia"/>
                <a:ea typeface="+mn-ea"/>
                <a:cs typeface="+mn-cs"/>
              </a:rPr>
              <a:t>Depth sort clusters</a:t>
            </a:r>
          </a:p>
        </p:txBody>
      </p:sp>
      <p:sp>
        <p:nvSpPr>
          <p:cNvPr id="52" name="Freeform 52"/>
          <p:cNvSpPr/>
          <p:nvPr/>
        </p:nvSpPr>
        <p:spPr>
          <a:xfrm>
            <a:off x="8205085" y="4265670"/>
            <a:ext cx="213466" cy="177889"/>
          </a:xfrm>
          <a:custGeom>
            <a:avLst/>
            <a:gdLst>
              <a:gd name="connsiteX0" fmla="*/ 0 w 177888"/>
              <a:gd name="connsiteY0" fmla="*/ 42693 h 213465"/>
              <a:gd name="connsiteX1" fmla="*/ 88944 w 177888"/>
              <a:gd name="connsiteY1" fmla="*/ 42693 h 213465"/>
              <a:gd name="connsiteX2" fmla="*/ 88944 w 177888"/>
              <a:gd name="connsiteY2" fmla="*/ 0 h 213465"/>
              <a:gd name="connsiteX3" fmla="*/ 177888 w 177888"/>
              <a:gd name="connsiteY3" fmla="*/ 106733 h 213465"/>
              <a:gd name="connsiteX4" fmla="*/ 88944 w 177888"/>
              <a:gd name="connsiteY4" fmla="*/ 213465 h 213465"/>
              <a:gd name="connsiteX5" fmla="*/ 88944 w 177888"/>
              <a:gd name="connsiteY5" fmla="*/ 170772 h 213465"/>
              <a:gd name="connsiteX6" fmla="*/ 0 w 177888"/>
              <a:gd name="connsiteY6" fmla="*/ 170772 h 213465"/>
              <a:gd name="connsiteX7" fmla="*/ 0 w 177888"/>
              <a:gd name="connsiteY7" fmla="*/ 42693 h 21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888" h="213465">
                <a:moveTo>
                  <a:pt x="142310" y="1"/>
                </a:moveTo>
                <a:lnTo>
                  <a:pt x="142310" y="106733"/>
                </a:lnTo>
                <a:lnTo>
                  <a:pt x="177888" y="106732"/>
                </a:lnTo>
                <a:lnTo>
                  <a:pt x="88944" y="213464"/>
                </a:lnTo>
                <a:lnTo>
                  <a:pt x="0" y="106733"/>
                </a:lnTo>
                <a:lnTo>
                  <a:pt x="35578" y="106733"/>
                </a:lnTo>
                <a:lnTo>
                  <a:pt x="35578" y="1"/>
                </a:lnTo>
                <a:lnTo>
                  <a:pt x="142310" y="1"/>
                </a:lnTo>
                <a:close/>
              </a:path>
            </a:pathLst>
          </a:custGeom>
          <a:solidFill>
            <a:srgbClr val="231F20"/>
          </a:solidFill>
          <a:ln>
            <a:noFill/>
          </a:ln>
          <a:effectLst/>
        </p:spPr>
        <p:txBody>
          <a:bodyPr spcFirstLastPara="0" vert="horz" wrap="square" lIns="42694" tIns="0" rIns="42693" bIns="53367" numCol="1" spcCol="1270" anchor="ctr" anchorCtr="0">
            <a:noAutofit/>
          </a:bodyPr>
          <a:lstStyle/>
          <a:p>
            <a:pPr marL="0" marR="0" lvl="0" indent="0" algn="ctr" defTabSz="400050" eaLnBrk="1" fontAlgn="auto" latinLnBrk="0" hangingPunct="1">
              <a:lnSpc>
                <a:spcPct val="90000"/>
              </a:lnSpc>
              <a:spcBef>
                <a:spcPts val="0"/>
              </a:spcBef>
              <a:spcAft>
                <a:spcPct val="35000"/>
              </a:spcAft>
              <a:buClrTx/>
              <a:buSzTx/>
              <a:buFontTx/>
              <a:buNone/>
              <a:tabLst/>
              <a:defRPr/>
            </a:pPr>
            <a:endParaRPr kumimoji="0" lang="en-US" sz="900" b="0" i="0" u="none" strike="noStrike" kern="0" cap="none" spc="0" normalizeH="0" baseline="0" noProof="0" smtClean="0">
              <a:ln>
                <a:noFill/>
              </a:ln>
              <a:solidFill>
                <a:srgbClr val="FFFFFF"/>
              </a:solidFill>
              <a:effectLst/>
              <a:uLnTx/>
              <a:uFillTx/>
              <a:latin typeface="Georgia"/>
              <a:ea typeface="+mn-ea"/>
              <a:cs typeface="+mn-cs"/>
            </a:endParaRPr>
          </a:p>
        </p:txBody>
      </p:sp>
      <p:sp>
        <p:nvSpPr>
          <p:cNvPr id="53" name="Freeform 53"/>
          <p:cNvSpPr/>
          <p:nvPr/>
        </p:nvSpPr>
        <p:spPr>
          <a:xfrm>
            <a:off x="7803355" y="4473207"/>
            <a:ext cx="1016926" cy="474368"/>
          </a:xfrm>
          <a:custGeom>
            <a:avLst/>
            <a:gdLst>
              <a:gd name="connsiteX0" fmla="*/ 0 w 1016926"/>
              <a:gd name="connsiteY0" fmla="*/ 47437 h 474368"/>
              <a:gd name="connsiteX1" fmla="*/ 47437 w 1016926"/>
              <a:gd name="connsiteY1" fmla="*/ 0 h 474368"/>
              <a:gd name="connsiteX2" fmla="*/ 969489 w 1016926"/>
              <a:gd name="connsiteY2" fmla="*/ 0 h 474368"/>
              <a:gd name="connsiteX3" fmla="*/ 1016926 w 1016926"/>
              <a:gd name="connsiteY3" fmla="*/ 47437 h 474368"/>
              <a:gd name="connsiteX4" fmla="*/ 1016926 w 1016926"/>
              <a:gd name="connsiteY4" fmla="*/ 426931 h 474368"/>
              <a:gd name="connsiteX5" fmla="*/ 969489 w 1016926"/>
              <a:gd name="connsiteY5" fmla="*/ 474368 h 474368"/>
              <a:gd name="connsiteX6" fmla="*/ 47437 w 1016926"/>
              <a:gd name="connsiteY6" fmla="*/ 474368 h 474368"/>
              <a:gd name="connsiteX7" fmla="*/ 0 w 1016926"/>
              <a:gd name="connsiteY7" fmla="*/ 426931 h 474368"/>
              <a:gd name="connsiteX8" fmla="*/ 0 w 1016926"/>
              <a:gd name="connsiteY8" fmla="*/ 47437 h 474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6926" h="474368">
                <a:moveTo>
                  <a:pt x="0" y="47437"/>
                </a:moveTo>
                <a:cubicBezTo>
                  <a:pt x="0" y="21238"/>
                  <a:pt x="21238" y="0"/>
                  <a:pt x="47437" y="0"/>
                </a:cubicBezTo>
                <a:lnTo>
                  <a:pt x="969489" y="0"/>
                </a:lnTo>
                <a:cubicBezTo>
                  <a:pt x="995688" y="0"/>
                  <a:pt x="1016926" y="21238"/>
                  <a:pt x="1016926" y="47437"/>
                </a:cubicBezTo>
                <a:lnTo>
                  <a:pt x="1016926" y="426931"/>
                </a:lnTo>
                <a:cubicBezTo>
                  <a:pt x="1016926" y="453130"/>
                  <a:pt x="995688" y="474368"/>
                  <a:pt x="969489" y="474368"/>
                </a:cubicBezTo>
                <a:lnTo>
                  <a:pt x="47437" y="474368"/>
                </a:lnTo>
                <a:cubicBezTo>
                  <a:pt x="21238" y="474368"/>
                  <a:pt x="0" y="453130"/>
                  <a:pt x="0" y="426931"/>
                </a:cubicBezTo>
                <a:lnTo>
                  <a:pt x="0" y="47437"/>
                </a:lnTo>
                <a:close/>
              </a:path>
            </a:pathLst>
          </a:custGeom>
          <a:solidFill>
            <a:srgbClr val="2187C1"/>
          </a:solidFill>
          <a:ln w="25400" cap="flat" cmpd="sng" algn="ctr">
            <a:noFill/>
            <a:prstDash val="solid"/>
          </a:ln>
          <a:effectLst/>
        </p:spPr>
        <p:txBody>
          <a:bodyPr spcFirstLastPara="0" vert="horz" wrap="square" lIns="55804" tIns="55804" rIns="55804" bIns="55804" numCol="1" spcCol="1270" anchor="ctr" anchorCtr="0">
            <a:noAutofit/>
          </a:bodyPr>
          <a:lstStyle/>
          <a:p>
            <a:pPr marL="0" marR="0" lvl="0" indent="0" algn="ctr" defTabSz="488950" eaLnBrk="1" fontAlgn="auto" latinLnBrk="0" hangingPunct="1">
              <a:lnSpc>
                <a:spcPct val="90000"/>
              </a:lnSpc>
              <a:spcBef>
                <a:spcPts val="0"/>
              </a:spcBef>
              <a:spcAft>
                <a:spcPct val="35000"/>
              </a:spcAft>
              <a:buClrTx/>
              <a:buSzTx/>
              <a:buFontTx/>
              <a:buNone/>
              <a:tabLst/>
              <a:defRPr/>
            </a:pPr>
            <a:r>
              <a:rPr kumimoji="0" lang="en-US" sz="1100" b="0" i="0" u="none" strike="noStrike" kern="0" cap="none" spc="0" normalizeH="0" baseline="0" noProof="0" dirty="0" smtClean="0">
                <a:ln>
                  <a:noFill/>
                </a:ln>
                <a:solidFill>
                  <a:srgbClr val="FFFFFF"/>
                </a:solidFill>
                <a:effectLst/>
                <a:uLnTx/>
                <a:uFillTx/>
                <a:latin typeface="Georgia"/>
                <a:ea typeface="+mn-ea"/>
                <a:cs typeface="+mn-cs"/>
              </a:rPr>
              <a:t>Draw</a:t>
            </a:r>
          </a:p>
        </p:txBody>
      </p:sp>
      <p:graphicFrame>
        <p:nvGraphicFramePr>
          <p:cNvPr id="54" name="Diagram 3"/>
          <p:cNvGraphicFramePr/>
          <p:nvPr>
            <p:extLst/>
          </p:nvPr>
        </p:nvGraphicFramePr>
        <p:xfrm>
          <a:off x="5419295" y="1067794"/>
          <a:ext cx="3309620" cy="53774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cxnSp>
        <p:nvCxnSpPr>
          <p:cNvPr id="55" name="Elbow Connector 55"/>
          <p:cNvCxnSpPr>
            <a:stCxn id="58" idx="3"/>
            <a:endCxn id="56" idx="0"/>
          </p:cNvCxnSpPr>
          <p:nvPr/>
        </p:nvCxnSpPr>
        <p:spPr>
          <a:xfrm flipV="1">
            <a:off x="6358067" y="2338551"/>
            <a:ext cx="1953751" cy="234074"/>
          </a:xfrm>
          <a:prstGeom prst="bentConnector4">
            <a:avLst>
              <a:gd name="adj1" fmla="val 36988"/>
              <a:gd name="adj2" fmla="val 197661"/>
            </a:avLst>
          </a:prstGeom>
          <a:noFill/>
          <a:ln w="38100" cap="flat" cmpd="sng" algn="ctr">
            <a:solidFill>
              <a:srgbClr val="231F20"/>
            </a:solidFill>
            <a:prstDash val="solid"/>
            <a:tailEnd type="triangle"/>
          </a:ln>
          <a:effectLst/>
        </p:spPr>
      </p:cxnSp>
      <p:sp>
        <p:nvSpPr>
          <p:cNvPr id="56" name="Rectangle 57"/>
          <p:cNvSpPr/>
          <p:nvPr/>
        </p:nvSpPr>
        <p:spPr>
          <a:xfrm>
            <a:off x="7803355" y="2338551"/>
            <a:ext cx="1016926" cy="468148"/>
          </a:xfrm>
          <a:prstGeom prst="rect">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Georgia"/>
              <a:ea typeface="+mn-ea"/>
              <a:cs typeface="+mn-cs"/>
            </a:endParaRPr>
          </a:p>
        </p:txBody>
      </p:sp>
      <p:sp>
        <p:nvSpPr>
          <p:cNvPr id="57" name="Rectangle 58"/>
          <p:cNvSpPr/>
          <p:nvPr/>
        </p:nvSpPr>
        <p:spPr>
          <a:xfrm>
            <a:off x="7804942" y="3050103"/>
            <a:ext cx="1016926" cy="468148"/>
          </a:xfrm>
          <a:prstGeom prst="rect">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Georgia"/>
              <a:ea typeface="+mn-ea"/>
              <a:cs typeface="+mn-cs"/>
            </a:endParaRPr>
          </a:p>
        </p:txBody>
      </p:sp>
      <p:sp>
        <p:nvSpPr>
          <p:cNvPr id="58" name="Rectangle 59"/>
          <p:cNvSpPr/>
          <p:nvPr/>
        </p:nvSpPr>
        <p:spPr>
          <a:xfrm>
            <a:off x="5430408" y="2338551"/>
            <a:ext cx="927659" cy="468148"/>
          </a:xfrm>
          <a:prstGeom prst="rect">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Georgia"/>
              <a:ea typeface="+mn-ea"/>
              <a:cs typeface="+mn-cs"/>
            </a:endParaRPr>
          </a:p>
        </p:txBody>
      </p:sp>
      <p:sp>
        <p:nvSpPr>
          <p:cNvPr id="59" name="Rectangle 60"/>
          <p:cNvSpPr/>
          <p:nvPr/>
        </p:nvSpPr>
        <p:spPr>
          <a:xfrm>
            <a:off x="5430408" y="3043883"/>
            <a:ext cx="927659" cy="468148"/>
          </a:xfrm>
          <a:prstGeom prst="rect">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Georgia"/>
              <a:ea typeface="+mn-ea"/>
              <a:cs typeface="+mn-cs"/>
            </a:endParaRPr>
          </a:p>
        </p:txBody>
      </p:sp>
      <p:cxnSp>
        <p:nvCxnSpPr>
          <p:cNvPr id="60" name="Elbow Connector 65"/>
          <p:cNvCxnSpPr>
            <a:stCxn id="59" idx="3"/>
            <a:endCxn id="57" idx="0"/>
          </p:cNvCxnSpPr>
          <p:nvPr/>
        </p:nvCxnSpPr>
        <p:spPr>
          <a:xfrm flipV="1">
            <a:off x="6358067" y="3050103"/>
            <a:ext cx="1955338" cy="227854"/>
          </a:xfrm>
          <a:prstGeom prst="bentConnector4">
            <a:avLst>
              <a:gd name="adj1" fmla="val 36998"/>
              <a:gd name="adj2" fmla="val 161254"/>
            </a:avLst>
          </a:prstGeom>
          <a:noFill/>
          <a:ln w="38100" cap="flat" cmpd="sng" algn="ctr">
            <a:solidFill>
              <a:srgbClr val="231F20"/>
            </a:solidFill>
            <a:prstDash val="solid"/>
            <a:tailEnd type="triangle"/>
          </a:ln>
          <a:effectLst/>
        </p:spPr>
      </p:cxnSp>
      <p:cxnSp>
        <p:nvCxnSpPr>
          <p:cNvPr id="61" name="Elbow Connector 67"/>
          <p:cNvCxnSpPr>
            <a:stCxn id="56" idx="2"/>
          </p:cNvCxnSpPr>
          <p:nvPr/>
        </p:nvCxnSpPr>
        <p:spPr>
          <a:xfrm rot="16200000" flipH="1">
            <a:off x="8251761" y="2866755"/>
            <a:ext cx="121703" cy="1589"/>
          </a:xfrm>
          <a:prstGeom prst="bentConnector3">
            <a:avLst/>
          </a:prstGeom>
          <a:noFill/>
          <a:ln w="38100" cap="flat" cmpd="sng" algn="ctr">
            <a:solidFill>
              <a:srgbClr val="231F20"/>
            </a:solidFill>
            <a:prstDash val="solid"/>
            <a:tailEnd type="none"/>
          </a:ln>
          <a:effectLst/>
        </p:spPr>
      </p:cxnSp>
      <p:sp>
        <p:nvSpPr>
          <p:cNvPr id="62" name="TextBox 4"/>
          <p:cNvSpPr txBox="1"/>
          <p:nvPr/>
        </p:nvSpPr>
        <p:spPr>
          <a:xfrm>
            <a:off x="6615196" y="2806195"/>
            <a:ext cx="1037463" cy="584775"/>
          </a:xfrm>
          <a:prstGeom prst="rect">
            <a:avLst/>
          </a:prstGeom>
          <a:solidFill>
            <a:srgbClr val="FFFFFF"/>
          </a:solidFill>
          <a:ln w="28575">
            <a:solidFill>
              <a:srgbClr val="231F20"/>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smtClean="0">
                <a:ln>
                  <a:noFill/>
                </a:ln>
                <a:solidFill>
                  <a:srgbClr val="231F20"/>
                </a:solidFill>
                <a:effectLst/>
                <a:uLnTx/>
                <a:uFillTx/>
                <a:latin typeface="Georgia"/>
                <a:ea typeface="+mn-ea"/>
              </a:rPr>
              <a:t>Occluded</a:t>
            </a:r>
            <a:br>
              <a:rPr kumimoji="0" lang="en-GB" sz="1600" b="0" i="0" u="none" strike="noStrike" kern="0" cap="none" spc="0" normalizeH="0" baseline="0" noProof="0" dirty="0" smtClean="0">
                <a:ln>
                  <a:noFill/>
                </a:ln>
                <a:solidFill>
                  <a:srgbClr val="231F20"/>
                </a:solidFill>
                <a:effectLst/>
                <a:uLnTx/>
                <a:uFillTx/>
                <a:latin typeface="Georgia"/>
                <a:ea typeface="+mn-ea"/>
              </a:rPr>
            </a:br>
            <a:r>
              <a:rPr kumimoji="0" lang="en-GB" sz="1600" b="0" i="0" u="none" strike="noStrike" kern="0" cap="none" spc="0" normalizeH="0" baseline="0" noProof="0" dirty="0" smtClean="0">
                <a:ln>
                  <a:noFill/>
                </a:ln>
                <a:solidFill>
                  <a:srgbClr val="231F20"/>
                </a:solidFill>
                <a:effectLst/>
                <a:uLnTx/>
                <a:uFillTx/>
                <a:latin typeface="Georgia"/>
                <a:ea typeface="+mn-ea"/>
              </a:rPr>
              <a:t>clusters</a:t>
            </a:r>
            <a:endParaRPr kumimoji="0" lang="en-US" sz="1600" b="0" i="0" u="none" strike="noStrike" kern="0" cap="none" spc="0" normalizeH="0" baseline="0" noProof="0" dirty="0" smtClean="0">
              <a:ln>
                <a:noFill/>
              </a:ln>
              <a:solidFill>
                <a:srgbClr val="231F20"/>
              </a:solidFill>
              <a:effectLst/>
              <a:uLnTx/>
              <a:uFillTx/>
              <a:latin typeface="Georgia"/>
              <a:ea typeface="+mn-ea"/>
            </a:endParaRPr>
          </a:p>
        </p:txBody>
      </p:sp>
      <p:sp>
        <p:nvSpPr>
          <p:cNvPr id="63" name="TextBox 25"/>
          <p:cNvSpPr txBox="1"/>
          <p:nvPr/>
        </p:nvSpPr>
        <p:spPr>
          <a:xfrm>
            <a:off x="6615196" y="2046163"/>
            <a:ext cx="1037463" cy="584775"/>
          </a:xfrm>
          <a:prstGeom prst="rect">
            <a:avLst/>
          </a:prstGeom>
          <a:solidFill>
            <a:srgbClr val="FFFFFF"/>
          </a:solidFill>
          <a:ln w="28575">
            <a:solidFill>
              <a:srgbClr val="231F20"/>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smtClean="0">
                <a:ln>
                  <a:noFill/>
                </a:ln>
                <a:solidFill>
                  <a:srgbClr val="231F20"/>
                </a:solidFill>
                <a:effectLst/>
                <a:uLnTx/>
                <a:uFillTx/>
                <a:latin typeface="Georgia"/>
                <a:ea typeface="+mn-ea"/>
              </a:rPr>
              <a:t>Occluded</a:t>
            </a:r>
            <a:br>
              <a:rPr kumimoji="0" lang="en-GB" sz="1600" b="0" i="0" u="none" strike="noStrike" kern="0" cap="none" spc="0" normalizeH="0" baseline="0" noProof="0" dirty="0" smtClean="0">
                <a:ln>
                  <a:noFill/>
                </a:ln>
                <a:solidFill>
                  <a:srgbClr val="231F20"/>
                </a:solidFill>
                <a:effectLst/>
                <a:uLnTx/>
                <a:uFillTx/>
                <a:latin typeface="Georgia"/>
                <a:ea typeface="+mn-ea"/>
              </a:rPr>
            </a:br>
            <a:r>
              <a:rPr kumimoji="0" lang="en-GB" sz="1600" b="0" i="0" u="none" strike="noStrike" kern="0" cap="none" spc="0" normalizeH="0" baseline="0" noProof="0" dirty="0" smtClean="0">
                <a:ln>
                  <a:noFill/>
                </a:ln>
                <a:solidFill>
                  <a:srgbClr val="231F20"/>
                </a:solidFill>
                <a:effectLst/>
                <a:uLnTx/>
                <a:uFillTx/>
                <a:latin typeface="Georgia"/>
                <a:ea typeface="+mn-ea"/>
              </a:rPr>
              <a:t>objects</a:t>
            </a:r>
            <a:endParaRPr kumimoji="0" lang="en-US" sz="1600" b="0" i="0" u="none" strike="noStrike" kern="0" cap="none" spc="0" normalizeH="0" baseline="0" noProof="0" dirty="0" smtClean="0">
              <a:ln>
                <a:noFill/>
              </a:ln>
              <a:solidFill>
                <a:srgbClr val="231F20"/>
              </a:solidFill>
              <a:effectLst/>
              <a:uLnTx/>
              <a:uFillTx/>
              <a:latin typeface="Georgia"/>
              <a:ea typeface="+mn-ea"/>
            </a:endParaRPr>
          </a:p>
        </p:txBody>
      </p:sp>
    </p:spTree>
    <p:extLst>
      <p:ext uri="{BB962C8B-B14F-4D97-AF65-F5344CB8AC3E}">
        <p14:creationId xmlns:p14="http://schemas.microsoft.com/office/powerpoint/2010/main" val="1086431797"/>
      </p:ext>
    </p:extLst>
  </p:cSld>
  <p:clrMapOvr>
    <a:masterClrMapping/>
  </p:clrMapOvr>
  <mc:AlternateContent xmlns:mc="http://schemas.openxmlformats.org/markup-compatibility/2006" xmlns:p14="http://schemas.microsoft.com/office/powerpoint/2010/main">
    <mc:Choice Requires="p14">
      <p:transition spd="slow" p14:dur="2000" advTm="161393"/>
    </mc:Choice>
    <mc:Fallback xmlns="">
      <p:transition spd="slow" advTm="161393"/>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en-US" dirty="0" smtClean="0"/>
              <a:t>Benchmark</a:t>
            </a:r>
            <a:endParaRPr lang="en-US" dirty="0"/>
          </a:p>
        </p:txBody>
      </p:sp>
      <p:sp>
        <p:nvSpPr>
          <p:cNvPr id="3" name="Sisällön paikkamerkki 2"/>
          <p:cNvSpPr>
            <a:spLocks noGrp="1"/>
          </p:cNvSpPr>
          <p:nvPr>
            <p:ph sz="half" idx="1"/>
          </p:nvPr>
        </p:nvSpPr>
        <p:spPr>
          <a:xfrm>
            <a:off x="457199" y="1200151"/>
            <a:ext cx="5804589" cy="3394472"/>
          </a:xfrm>
        </p:spPr>
        <p:txBody>
          <a:bodyPr/>
          <a:lstStyle/>
          <a:p>
            <a:r>
              <a:rPr lang="en-US" sz="2400" dirty="0" smtClean="0"/>
              <a:t>“Torture” unit test scene</a:t>
            </a:r>
          </a:p>
          <a:p>
            <a:pPr lvl="1"/>
            <a:r>
              <a:rPr lang="en-US" sz="2000" b="1" dirty="0" smtClean="0"/>
              <a:t>250,000</a:t>
            </a:r>
            <a:r>
              <a:rPr lang="en-US" sz="2000" dirty="0" smtClean="0"/>
              <a:t> separate moving objects</a:t>
            </a:r>
          </a:p>
          <a:p>
            <a:pPr lvl="1"/>
            <a:r>
              <a:rPr lang="en-US" sz="2000" b="1" dirty="0" smtClean="0"/>
              <a:t>1 GB </a:t>
            </a:r>
            <a:r>
              <a:rPr lang="en-US" sz="2000" dirty="0" smtClean="0"/>
              <a:t>of mesh data (10k+ meshes)</a:t>
            </a:r>
          </a:p>
          <a:p>
            <a:pPr lvl="1"/>
            <a:r>
              <a:rPr lang="en-US" sz="2000" b="1" dirty="0" smtClean="0"/>
              <a:t>8k</a:t>
            </a:r>
            <a:r>
              <a:rPr lang="en-US" sz="2000" b="1" baseline="30000" dirty="0" smtClean="0"/>
              <a:t>2</a:t>
            </a:r>
            <a:r>
              <a:rPr lang="en-US" sz="2000" dirty="0" smtClean="0"/>
              <a:t> texture cache atlas</a:t>
            </a:r>
            <a:endParaRPr lang="en-US" sz="2000" baseline="30000" dirty="0" smtClean="0"/>
          </a:p>
          <a:p>
            <a:r>
              <a:rPr lang="en-US" sz="2400" dirty="0" smtClean="0"/>
              <a:t>DirectX 11 code path </a:t>
            </a:r>
          </a:p>
          <a:p>
            <a:pPr lvl="1"/>
            <a:r>
              <a:rPr lang="en-US" sz="2000" dirty="0" smtClean="0"/>
              <a:t>64 vertex clusters (strips)</a:t>
            </a:r>
          </a:p>
          <a:p>
            <a:pPr lvl="1"/>
            <a:r>
              <a:rPr lang="en-US" sz="2000" dirty="0" smtClean="0"/>
              <a:t>No </a:t>
            </a:r>
            <a:r>
              <a:rPr lang="en-US" sz="2000" dirty="0" err="1" smtClean="0"/>
              <a:t>ExecuteIndirect</a:t>
            </a:r>
            <a:r>
              <a:rPr lang="en-US" sz="2000" dirty="0" smtClean="0"/>
              <a:t> / </a:t>
            </a:r>
            <a:r>
              <a:rPr lang="en-US" sz="2000" dirty="0" err="1" smtClean="0"/>
              <a:t>MultiDrawIndirect</a:t>
            </a:r>
            <a:endParaRPr lang="en-US" sz="2000" dirty="0" smtClean="0"/>
          </a:p>
          <a:p>
            <a:r>
              <a:rPr lang="en-US" sz="2400" dirty="0" smtClean="0"/>
              <a:t>Only two </a:t>
            </a:r>
            <a:r>
              <a:rPr lang="en-US" sz="2400" dirty="0" err="1" smtClean="0"/>
              <a:t>DrawInstancedIndirect</a:t>
            </a:r>
            <a:r>
              <a:rPr lang="en-US" sz="2400" dirty="0" smtClean="0"/>
              <a:t> calls</a:t>
            </a:r>
          </a:p>
        </p:txBody>
      </p:sp>
      <p:pic>
        <p:nvPicPr>
          <p:cNvPr id="4"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61788" y="1200151"/>
            <a:ext cx="2460813" cy="1384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6261787" y="2670574"/>
            <a:ext cx="2460813" cy="1384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Footer Placeholder 4"/>
          <p:cNvSpPr>
            <a:spLocks noGrp="1"/>
          </p:cNvSpPr>
          <p:nvPr>
            <p:ph type="ftr" sz="quarter" idx="11"/>
          </p:nvPr>
        </p:nvSpPr>
        <p:spPr>
          <a:xfrm>
            <a:off x="1524000" y="4923010"/>
            <a:ext cx="6035040" cy="274637"/>
          </a:xfrm>
        </p:spPr>
        <p:txBody>
          <a:bodyPr/>
          <a:lstStyle>
            <a:lvl1pPr>
              <a:defRPr/>
            </a:lvl1pPr>
          </a:lstStyle>
          <a:p>
            <a:pPr>
              <a:defRPr/>
            </a:pPr>
            <a:endParaRPr lang="fr-FR" sz="1000" dirty="0" smtClean="0"/>
          </a:p>
          <a:p>
            <a:pPr>
              <a:defRPr/>
            </a:pPr>
            <a:r>
              <a:rPr lang="fr-FR" sz="1000" dirty="0" smtClean="0"/>
              <a:t>SIGGRAPH 2015: </a:t>
            </a:r>
            <a:r>
              <a:rPr lang="fr-FR" sz="1000" dirty="0" err="1" smtClean="0"/>
              <a:t>Advances</a:t>
            </a:r>
            <a:r>
              <a:rPr lang="fr-FR" sz="1000" dirty="0" smtClean="0"/>
              <a:t> in Real-Time </a:t>
            </a:r>
            <a:r>
              <a:rPr lang="fr-FR" sz="1000" dirty="0" err="1" smtClean="0"/>
              <a:t>Rendering</a:t>
            </a:r>
            <a:r>
              <a:rPr lang="fr-FR" sz="1000" dirty="0" smtClean="0"/>
              <a:t> course</a:t>
            </a:r>
            <a:endParaRPr lang="en-US" altLang="fi-FI" sz="1000" dirty="0" smtClean="0">
              <a:ea typeface="ＭＳ Ｐゴシック" pitchFamily="8" charset="-128"/>
            </a:endParaRPr>
          </a:p>
          <a:p>
            <a:pPr>
              <a:defRPr/>
            </a:pPr>
            <a:endParaRPr lang="en-US" sz="1000" dirty="0"/>
          </a:p>
        </p:txBody>
      </p:sp>
    </p:spTree>
    <p:extLst>
      <p:ext uri="{BB962C8B-B14F-4D97-AF65-F5344CB8AC3E}">
        <p14:creationId xmlns:p14="http://schemas.microsoft.com/office/powerpoint/2010/main" val="4052894118"/>
      </p:ext>
    </p:extLst>
  </p:cSld>
  <p:clrMapOvr>
    <a:masterClrMapping/>
  </p:clrMapOvr>
  <mc:AlternateContent xmlns:mc="http://schemas.openxmlformats.org/markup-compatibility/2006" xmlns:p14="http://schemas.microsoft.com/office/powerpoint/2010/main">
    <mc:Choice Requires="p14">
      <p:transition spd="slow" p14:dur="2000" advTm="148019"/>
    </mc:Choice>
    <mc:Fallback xmlns="">
      <p:transition spd="slow" advTm="148019"/>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en-US" dirty="0" smtClean="0"/>
              <a:t>Benchmark Results</a:t>
            </a:r>
            <a:endParaRPr lang="en-US" dirty="0"/>
          </a:p>
        </p:txBody>
      </p:sp>
      <p:graphicFrame>
        <p:nvGraphicFramePr>
          <p:cNvPr id="9" name="Table 6"/>
          <p:cNvGraphicFramePr>
            <a:graphicFrameLocks noGrp="1"/>
          </p:cNvGraphicFramePr>
          <p:nvPr>
            <p:extLst/>
          </p:nvPr>
        </p:nvGraphicFramePr>
        <p:xfrm>
          <a:off x="1837775" y="1625909"/>
          <a:ext cx="5457824" cy="2428872"/>
        </p:xfrm>
        <a:graphic>
          <a:graphicData uri="http://schemas.openxmlformats.org/drawingml/2006/table">
            <a:tbl>
              <a:tblPr firstRow="1" bandRow="1">
                <a:tableStyleId>{073A0DAA-6AF3-43AB-8588-CEC1D06C72B9}</a:tableStyleId>
              </a:tblPr>
              <a:tblGrid>
                <a:gridCol w="2194465"/>
                <a:gridCol w="1655583"/>
                <a:gridCol w="1607776"/>
              </a:tblGrid>
              <a:tr h="404812">
                <a:tc>
                  <a:txBody>
                    <a:bodyPr/>
                    <a:lstStyle/>
                    <a:p>
                      <a:r>
                        <a:rPr lang="en-US" sz="1400" dirty="0" smtClean="0"/>
                        <a:t>GPU time</a:t>
                      </a:r>
                      <a:endParaRPr lang="en-US" sz="1400" dirty="0"/>
                    </a:p>
                  </a:txBody>
                  <a:tcPr/>
                </a:tc>
                <a:tc>
                  <a:txBody>
                    <a:bodyPr/>
                    <a:lstStyle/>
                    <a:p>
                      <a:pPr algn="ctr"/>
                      <a:r>
                        <a:rPr lang="en-US" sz="1400" dirty="0" smtClean="0"/>
                        <a:t>1</a:t>
                      </a:r>
                      <a:r>
                        <a:rPr lang="en-US" sz="1400" baseline="30000" dirty="0" smtClean="0"/>
                        <a:t>st</a:t>
                      </a:r>
                      <a:r>
                        <a:rPr lang="en-US" sz="1400" dirty="0" smtClean="0"/>
                        <a:t> phase</a:t>
                      </a:r>
                      <a:endParaRPr lang="en-US" sz="1400" dirty="0"/>
                    </a:p>
                  </a:txBody>
                  <a:tcPr/>
                </a:tc>
                <a:tc>
                  <a:txBody>
                    <a:bodyPr/>
                    <a:lstStyle/>
                    <a:p>
                      <a:pPr algn="ctr"/>
                      <a:r>
                        <a:rPr lang="en-US" sz="1400" dirty="0" smtClean="0"/>
                        <a:t>2</a:t>
                      </a:r>
                      <a:r>
                        <a:rPr lang="en-US" sz="1400" baseline="30000" dirty="0" smtClean="0"/>
                        <a:t>nd</a:t>
                      </a:r>
                      <a:r>
                        <a:rPr lang="en-US" sz="1400" dirty="0" smtClean="0"/>
                        <a:t> phase</a:t>
                      </a:r>
                      <a:endParaRPr lang="en-US" sz="1400" dirty="0"/>
                    </a:p>
                  </a:txBody>
                  <a:tcPr/>
                </a:tc>
              </a:tr>
              <a:tr h="404812">
                <a:tc>
                  <a:txBody>
                    <a:bodyPr/>
                    <a:lstStyle/>
                    <a:p>
                      <a:r>
                        <a:rPr lang="en-US" sz="1400" dirty="0" smtClean="0"/>
                        <a:t>Object culling + LOD</a:t>
                      </a:r>
                      <a:endParaRPr lang="en-US" sz="1400" dirty="0"/>
                    </a:p>
                  </a:txBody>
                  <a:tcPr/>
                </a:tc>
                <a:tc>
                  <a:txBody>
                    <a:bodyPr/>
                    <a:lstStyle/>
                    <a:p>
                      <a:pPr algn="ctr"/>
                      <a:r>
                        <a:rPr lang="en-US" sz="1400" b="1" dirty="0" smtClean="0"/>
                        <a:t>0.28 ms</a:t>
                      </a:r>
                      <a:endParaRPr lang="en-US" sz="1400" b="1" dirty="0"/>
                    </a:p>
                  </a:txBody>
                  <a:tcPr/>
                </a:tc>
                <a:tc>
                  <a:txBody>
                    <a:bodyPr/>
                    <a:lstStyle/>
                    <a:p>
                      <a:pPr algn="ctr"/>
                      <a:r>
                        <a:rPr lang="en-US" sz="1400" b="1" dirty="0" smtClean="0"/>
                        <a:t>0.26</a:t>
                      </a:r>
                      <a:r>
                        <a:rPr lang="en-US" sz="1400" b="1" baseline="0" dirty="0" smtClean="0"/>
                        <a:t> </a:t>
                      </a:r>
                      <a:r>
                        <a:rPr lang="en-US" sz="1400" b="1" dirty="0" smtClean="0"/>
                        <a:t>ms</a:t>
                      </a:r>
                      <a:endParaRPr lang="en-US" sz="1400" b="1" dirty="0"/>
                    </a:p>
                  </a:txBody>
                  <a:tcPr/>
                </a:tc>
              </a:tr>
              <a:tr h="404812">
                <a:tc>
                  <a:txBody>
                    <a:bodyPr/>
                    <a:lstStyle/>
                    <a:p>
                      <a:r>
                        <a:rPr lang="en-US" sz="1400" dirty="0" smtClean="0"/>
                        <a:t>Cluster culling</a:t>
                      </a:r>
                      <a:endParaRPr lang="en-US" sz="1400" dirty="0"/>
                    </a:p>
                  </a:txBody>
                  <a:tcPr/>
                </a:tc>
                <a:tc>
                  <a:txBody>
                    <a:bodyPr/>
                    <a:lstStyle/>
                    <a:p>
                      <a:pPr algn="ctr"/>
                      <a:r>
                        <a:rPr lang="en-US" sz="1400" b="1" dirty="0" smtClean="0"/>
                        <a:t>0.09 ms</a:t>
                      </a:r>
                      <a:endParaRPr lang="en-US" sz="1400" b="1" dirty="0"/>
                    </a:p>
                  </a:txBody>
                  <a:tcPr/>
                </a:tc>
                <a:tc>
                  <a:txBody>
                    <a:bodyPr/>
                    <a:lstStyle/>
                    <a:p>
                      <a:pPr algn="ctr"/>
                      <a:r>
                        <a:rPr lang="en-US" sz="1400" b="1" dirty="0" smtClean="0"/>
                        <a:t>0.04</a:t>
                      </a:r>
                      <a:r>
                        <a:rPr lang="en-US" sz="1400" b="1" baseline="0" dirty="0" smtClean="0"/>
                        <a:t> ms</a:t>
                      </a:r>
                      <a:endParaRPr lang="en-US" sz="1400" b="1" dirty="0"/>
                    </a:p>
                  </a:txBody>
                  <a:tcPr/>
                </a:tc>
              </a:tr>
              <a:tr h="404812">
                <a:tc>
                  <a:txBody>
                    <a:bodyPr/>
                    <a:lstStyle/>
                    <a:p>
                      <a:r>
                        <a:rPr lang="en-US" sz="1400" dirty="0" smtClean="0"/>
                        <a:t>Draw (G-buffer)</a:t>
                      </a:r>
                      <a:endParaRPr lang="en-US" sz="1400" dirty="0"/>
                    </a:p>
                  </a:txBody>
                  <a:tcPr/>
                </a:tc>
                <a:tc>
                  <a:txBody>
                    <a:bodyPr/>
                    <a:lstStyle/>
                    <a:p>
                      <a:pPr algn="ctr"/>
                      <a:r>
                        <a:rPr lang="en-US" sz="1400" b="1" dirty="0" smtClean="0"/>
                        <a:t>1.60 ms</a:t>
                      </a:r>
                      <a:endParaRPr lang="en-US" sz="1400" b="1" dirty="0"/>
                    </a:p>
                  </a:txBody>
                  <a:tcPr/>
                </a:tc>
                <a:tc>
                  <a:txBody>
                    <a:bodyPr/>
                    <a:lstStyle/>
                    <a:p>
                      <a:pPr algn="ctr"/>
                      <a:r>
                        <a:rPr lang="en-US" sz="1400" b="1" dirty="0" smtClean="0"/>
                        <a:t>&lt;</a:t>
                      </a:r>
                      <a:r>
                        <a:rPr lang="en-US" sz="1400" b="1" baseline="0" dirty="0" smtClean="0"/>
                        <a:t> 0.01 ms</a:t>
                      </a:r>
                      <a:endParaRPr lang="en-US" sz="1400" b="1" dirty="0"/>
                    </a:p>
                  </a:txBody>
                  <a:tcPr/>
                </a:tc>
              </a:tr>
              <a:tr h="404812">
                <a:tc>
                  <a:txBody>
                    <a:bodyPr/>
                    <a:lstStyle/>
                    <a:p>
                      <a:r>
                        <a:rPr lang="en-US" sz="1400" dirty="0" smtClean="0"/>
                        <a:t>Pyramid generation</a:t>
                      </a:r>
                    </a:p>
                  </a:txBody>
                  <a:tcPr/>
                </a:tc>
                <a:tc gridSpan="2">
                  <a:txBody>
                    <a:bodyPr/>
                    <a:lstStyle/>
                    <a:p>
                      <a:pPr algn="ctr"/>
                      <a:r>
                        <a:rPr lang="en-US" sz="1400" b="1" baseline="0" dirty="0" smtClean="0"/>
                        <a:t>0.06 ms</a:t>
                      </a:r>
                      <a:endParaRPr lang="en-US" sz="1400" i="1" dirty="0"/>
                    </a:p>
                  </a:txBody>
                  <a:tcPr/>
                </a:tc>
                <a:tc hMerge="1">
                  <a:txBody>
                    <a:bodyPr/>
                    <a:lstStyle/>
                    <a:p>
                      <a:pPr algn="ctr"/>
                      <a:endParaRPr lang="en-US" i="1" dirty="0"/>
                    </a:p>
                  </a:txBody>
                  <a:tcPr/>
                </a:tc>
              </a:tr>
              <a:tr h="404812">
                <a:tc>
                  <a:txBody>
                    <a:bodyPr/>
                    <a:lstStyle/>
                    <a:p>
                      <a:r>
                        <a:rPr lang="en-US" sz="1400" dirty="0" smtClean="0"/>
                        <a:t>Total</a:t>
                      </a:r>
                    </a:p>
                  </a:txBody>
                  <a:tcPr/>
                </a:tc>
                <a:tc gridSpan="2">
                  <a:txBody>
                    <a:bodyPr/>
                    <a:lstStyle/>
                    <a:p>
                      <a:pPr algn="ctr"/>
                      <a:r>
                        <a:rPr lang="en-US" sz="1400" b="1" baseline="0" dirty="0" smtClean="0"/>
                        <a:t>2.3 ms</a:t>
                      </a:r>
                      <a:endParaRPr lang="en-US" sz="1400" i="1" dirty="0"/>
                    </a:p>
                  </a:txBody>
                  <a:tcPr/>
                </a:tc>
                <a:tc hMerge="1">
                  <a:txBody>
                    <a:bodyPr/>
                    <a:lstStyle/>
                    <a:p>
                      <a:endParaRPr lang="en-US"/>
                    </a:p>
                  </a:txBody>
                  <a:tcPr/>
                </a:tc>
              </a:tr>
            </a:tbl>
          </a:graphicData>
        </a:graphic>
      </p:graphicFrame>
      <p:sp>
        <p:nvSpPr>
          <p:cNvPr id="10" name="Sisällön paikkamerkki 2"/>
          <p:cNvSpPr>
            <a:spLocks noGrp="1"/>
          </p:cNvSpPr>
          <p:nvPr>
            <p:ph sz="half" idx="1"/>
          </p:nvPr>
        </p:nvSpPr>
        <p:spPr>
          <a:xfrm>
            <a:off x="1837776" y="4061437"/>
            <a:ext cx="5457824" cy="454917"/>
          </a:xfrm>
        </p:spPr>
        <p:txBody>
          <a:bodyPr/>
          <a:lstStyle/>
          <a:p>
            <a:pPr marL="0" indent="0">
              <a:buNone/>
            </a:pPr>
            <a:r>
              <a:rPr lang="en-US" sz="1600" b="1" dirty="0" smtClean="0"/>
              <a:t>CPU time: 0.2 milliseconds (single Jaguar CPU core)</a:t>
            </a:r>
          </a:p>
        </p:txBody>
      </p:sp>
      <p:sp>
        <p:nvSpPr>
          <p:cNvPr id="12" name="Sisällön paikkamerkki 2"/>
          <p:cNvSpPr>
            <a:spLocks noGrp="1"/>
          </p:cNvSpPr>
          <p:nvPr>
            <p:ph sz="half" idx="1"/>
          </p:nvPr>
        </p:nvSpPr>
        <p:spPr>
          <a:xfrm>
            <a:off x="1837775" y="1139548"/>
            <a:ext cx="5457824" cy="454917"/>
          </a:xfrm>
        </p:spPr>
        <p:txBody>
          <a:bodyPr/>
          <a:lstStyle/>
          <a:p>
            <a:pPr marL="0" indent="0">
              <a:buNone/>
            </a:pPr>
            <a:r>
              <a:rPr lang="en-US" sz="2400" b="1" dirty="0" smtClean="0"/>
              <a:t>Xbox One, 1080p</a:t>
            </a:r>
          </a:p>
        </p:txBody>
      </p:sp>
      <p:sp>
        <p:nvSpPr>
          <p:cNvPr id="6" name="Footer Placeholder 4"/>
          <p:cNvSpPr>
            <a:spLocks noGrp="1"/>
          </p:cNvSpPr>
          <p:nvPr>
            <p:ph type="ftr" sz="quarter" idx="11"/>
          </p:nvPr>
        </p:nvSpPr>
        <p:spPr>
          <a:xfrm>
            <a:off x="1524000" y="4923010"/>
            <a:ext cx="6035040" cy="274637"/>
          </a:xfrm>
        </p:spPr>
        <p:txBody>
          <a:bodyPr/>
          <a:lstStyle>
            <a:lvl1pPr>
              <a:defRPr/>
            </a:lvl1pPr>
          </a:lstStyle>
          <a:p>
            <a:pPr>
              <a:defRPr/>
            </a:pPr>
            <a:endParaRPr lang="fr-FR" sz="1000" dirty="0" smtClean="0"/>
          </a:p>
          <a:p>
            <a:pPr>
              <a:defRPr/>
            </a:pPr>
            <a:r>
              <a:rPr lang="fr-FR" sz="1000" dirty="0" smtClean="0"/>
              <a:t>SIGGRAPH 2015: </a:t>
            </a:r>
            <a:r>
              <a:rPr lang="fr-FR" sz="1000" dirty="0" err="1" smtClean="0"/>
              <a:t>Advances</a:t>
            </a:r>
            <a:r>
              <a:rPr lang="fr-FR" sz="1000" dirty="0" smtClean="0"/>
              <a:t> in Real-Time </a:t>
            </a:r>
            <a:r>
              <a:rPr lang="fr-FR" sz="1000" dirty="0" err="1" smtClean="0"/>
              <a:t>Rendering</a:t>
            </a:r>
            <a:r>
              <a:rPr lang="fr-FR" sz="1000" dirty="0" smtClean="0"/>
              <a:t> course</a:t>
            </a:r>
            <a:endParaRPr lang="en-US" altLang="fi-FI" sz="1000" dirty="0" smtClean="0">
              <a:ea typeface="ＭＳ Ｐゴシック" pitchFamily="8" charset="-128"/>
            </a:endParaRPr>
          </a:p>
          <a:p>
            <a:pPr>
              <a:defRPr/>
            </a:pPr>
            <a:endParaRPr lang="en-US" sz="1000" dirty="0"/>
          </a:p>
        </p:txBody>
      </p:sp>
    </p:spTree>
    <p:extLst>
      <p:ext uri="{BB962C8B-B14F-4D97-AF65-F5344CB8AC3E}">
        <p14:creationId xmlns:p14="http://schemas.microsoft.com/office/powerpoint/2010/main" val="1617653623"/>
      </p:ext>
    </p:extLst>
  </p:cSld>
  <p:clrMapOvr>
    <a:masterClrMapping/>
  </p:clrMapOvr>
  <mc:AlternateContent xmlns:mc="http://schemas.openxmlformats.org/markup-compatibility/2006" xmlns:p14="http://schemas.microsoft.com/office/powerpoint/2010/main">
    <mc:Choice Requires="p14">
      <p:transition spd="slow" p14:dur="2000" advTm="148019"/>
    </mc:Choice>
    <mc:Fallback xmlns="">
      <p:transition spd="slow" advTm="148019"/>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en-US" dirty="0" smtClean="0"/>
              <a:t>Virtual Shadow Mapping</a:t>
            </a:r>
            <a:endParaRPr lang="en-US" dirty="0"/>
          </a:p>
        </p:txBody>
      </p:sp>
      <p:sp>
        <p:nvSpPr>
          <p:cNvPr id="3" name="Sisällön paikkamerkki 2"/>
          <p:cNvSpPr>
            <a:spLocks noGrp="1"/>
          </p:cNvSpPr>
          <p:nvPr>
            <p:ph sz="half" idx="1"/>
          </p:nvPr>
        </p:nvSpPr>
        <p:spPr>
          <a:xfrm>
            <a:off x="457200" y="1200151"/>
            <a:ext cx="5804587" cy="3394472"/>
          </a:xfrm>
        </p:spPr>
        <p:txBody>
          <a:bodyPr/>
          <a:lstStyle/>
          <a:p>
            <a:r>
              <a:rPr lang="en-US" b="1" dirty="0" smtClean="0"/>
              <a:t>128k</a:t>
            </a:r>
            <a:r>
              <a:rPr lang="en-US" b="1" baseline="30000" dirty="0" smtClean="0"/>
              <a:t>2</a:t>
            </a:r>
            <a:r>
              <a:rPr lang="en-US" b="1" dirty="0" smtClean="0"/>
              <a:t> </a:t>
            </a:r>
            <a:r>
              <a:rPr lang="en-US" dirty="0"/>
              <a:t>virtual shadow </a:t>
            </a:r>
            <a:r>
              <a:rPr lang="en-US" dirty="0" smtClean="0"/>
              <a:t>map</a:t>
            </a:r>
            <a:endParaRPr lang="en-US" dirty="0"/>
          </a:p>
          <a:p>
            <a:r>
              <a:rPr lang="en-US" b="1" dirty="0"/>
              <a:t>256</a:t>
            </a:r>
            <a:r>
              <a:rPr lang="en-US" b="1" baseline="30000" dirty="0"/>
              <a:t>2</a:t>
            </a:r>
            <a:r>
              <a:rPr lang="en-US" b="1" dirty="0"/>
              <a:t> </a:t>
            </a:r>
            <a:r>
              <a:rPr lang="en-US" dirty="0"/>
              <a:t>texel </a:t>
            </a:r>
            <a:r>
              <a:rPr lang="en-US" dirty="0" smtClean="0"/>
              <a:t>pages</a:t>
            </a:r>
            <a:endParaRPr lang="en-US" b="1" dirty="0"/>
          </a:p>
          <a:p>
            <a:r>
              <a:rPr lang="en-US" dirty="0"/>
              <a:t>Identify needed shadow pages from the z-buffer [Fernando01].</a:t>
            </a:r>
            <a:endParaRPr lang="en-US" b="1" dirty="0"/>
          </a:p>
          <a:p>
            <a:r>
              <a:rPr lang="en-US" dirty="0" smtClean="0"/>
              <a:t>Cull shadow </a:t>
            </a:r>
            <a:r>
              <a:rPr lang="en-US" dirty="0"/>
              <a:t>pages with the GPU-driven pipeline</a:t>
            </a:r>
            <a:r>
              <a:rPr lang="en-US" dirty="0" smtClean="0"/>
              <a:t>. </a:t>
            </a:r>
          </a:p>
          <a:p>
            <a:r>
              <a:rPr lang="en-US" dirty="0" smtClean="0"/>
              <a:t>Render all pages at once.</a:t>
            </a:r>
            <a:endParaRPr lang="en-US" dirty="0"/>
          </a:p>
        </p:txBody>
      </p:sp>
      <p:pic>
        <p:nvPicPr>
          <p:cNvPr id="9" name="Picture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60689" y="2659098"/>
            <a:ext cx="2530886" cy="1416987"/>
          </a:xfrm>
          <a:prstGeom prst="rect">
            <a:avLst/>
          </a:prstGeom>
        </p:spPr>
      </p:pic>
      <p:pic>
        <p:nvPicPr>
          <p:cNvPr id="10" name="Picture 1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60689" y="1188591"/>
            <a:ext cx="2529788" cy="1431031"/>
          </a:xfrm>
          <a:prstGeom prst="rect">
            <a:avLst/>
          </a:prstGeom>
        </p:spPr>
      </p:pic>
      <p:sp>
        <p:nvSpPr>
          <p:cNvPr id="6" name="Footer Placeholder 4"/>
          <p:cNvSpPr>
            <a:spLocks noGrp="1"/>
          </p:cNvSpPr>
          <p:nvPr>
            <p:ph type="ftr" sz="quarter" idx="11"/>
          </p:nvPr>
        </p:nvSpPr>
        <p:spPr>
          <a:xfrm>
            <a:off x="1524000" y="4923010"/>
            <a:ext cx="6035040" cy="274637"/>
          </a:xfrm>
        </p:spPr>
        <p:txBody>
          <a:bodyPr/>
          <a:lstStyle>
            <a:lvl1pPr>
              <a:defRPr/>
            </a:lvl1pPr>
          </a:lstStyle>
          <a:p>
            <a:pPr>
              <a:defRPr/>
            </a:pPr>
            <a:endParaRPr lang="fr-FR" sz="1000" dirty="0" smtClean="0"/>
          </a:p>
          <a:p>
            <a:pPr>
              <a:defRPr/>
            </a:pPr>
            <a:r>
              <a:rPr lang="fr-FR" sz="1000" dirty="0" smtClean="0"/>
              <a:t>SIGGRAPH 2015: </a:t>
            </a:r>
            <a:r>
              <a:rPr lang="fr-FR" sz="1000" dirty="0" err="1" smtClean="0"/>
              <a:t>Advances</a:t>
            </a:r>
            <a:r>
              <a:rPr lang="fr-FR" sz="1000" dirty="0" smtClean="0"/>
              <a:t> in Real-Time </a:t>
            </a:r>
            <a:r>
              <a:rPr lang="fr-FR" sz="1000" dirty="0" err="1" smtClean="0"/>
              <a:t>Rendering</a:t>
            </a:r>
            <a:r>
              <a:rPr lang="fr-FR" sz="1000" dirty="0" smtClean="0"/>
              <a:t> course</a:t>
            </a:r>
            <a:endParaRPr lang="en-US" altLang="fi-FI" sz="1000" dirty="0" smtClean="0">
              <a:ea typeface="ＭＳ Ｐゴシック" pitchFamily="8" charset="-128"/>
            </a:endParaRPr>
          </a:p>
          <a:p>
            <a:pPr>
              <a:defRPr/>
            </a:pPr>
            <a:endParaRPr lang="en-US" sz="1000" dirty="0"/>
          </a:p>
        </p:txBody>
      </p:sp>
    </p:spTree>
    <p:extLst>
      <p:ext uri="{BB962C8B-B14F-4D97-AF65-F5344CB8AC3E}">
        <p14:creationId xmlns:p14="http://schemas.microsoft.com/office/powerpoint/2010/main" val="2780204132"/>
      </p:ext>
    </p:extLst>
  </p:cSld>
  <p:clrMapOvr>
    <a:masterClrMapping/>
  </p:clrMapOvr>
  <mc:AlternateContent xmlns:mc="http://schemas.openxmlformats.org/markup-compatibility/2006" xmlns:p14="http://schemas.microsoft.com/office/powerpoint/2010/main">
    <mc:Choice Requires="p14">
      <p:transition spd="slow" p14:dur="2000" advTm="195892"/>
    </mc:Choice>
    <mc:Fallback xmlns="">
      <p:transition spd="slow" advTm="195892"/>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en-US" dirty="0" smtClean="0"/>
              <a:t>VTSM Quality and Performance</a:t>
            </a:r>
            <a:endParaRPr lang="en-US" dirty="0"/>
          </a:p>
        </p:txBody>
      </p:sp>
      <p:sp>
        <p:nvSpPr>
          <p:cNvPr id="3" name="Sisällön paikkamerkki 2"/>
          <p:cNvSpPr>
            <a:spLocks noGrp="1"/>
          </p:cNvSpPr>
          <p:nvPr>
            <p:ph sz="half" idx="1"/>
          </p:nvPr>
        </p:nvSpPr>
        <p:spPr>
          <a:xfrm>
            <a:off x="457200" y="1200151"/>
            <a:ext cx="5804587" cy="3394472"/>
          </a:xfrm>
        </p:spPr>
        <p:txBody>
          <a:bodyPr/>
          <a:lstStyle/>
          <a:p>
            <a:r>
              <a:rPr lang="en-US" dirty="0" smtClean="0"/>
              <a:t>Close to 1:1 shadow-to-screen resolution in all areas</a:t>
            </a:r>
          </a:p>
          <a:p>
            <a:r>
              <a:rPr lang="en-US" b="1" dirty="0" smtClean="0"/>
              <a:t>Measured:</a:t>
            </a:r>
            <a:r>
              <a:rPr lang="en-US" dirty="0" smtClean="0"/>
              <a:t> Up to 3.5x faster than SDSM [Lauritzen10] in complex “sparse” scenes</a:t>
            </a:r>
          </a:p>
          <a:p>
            <a:r>
              <a:rPr lang="en-US" dirty="0" smtClean="0"/>
              <a:t>Virtual SM slightly slower than SDSM &amp; CSM in simple scenes</a:t>
            </a:r>
          </a:p>
        </p:txBody>
      </p:sp>
      <p:pic>
        <p:nvPicPr>
          <p:cNvPr id="9" name="Picture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60689" y="2659098"/>
            <a:ext cx="2530886" cy="1416987"/>
          </a:xfrm>
          <a:prstGeom prst="rect">
            <a:avLst/>
          </a:prstGeom>
        </p:spPr>
      </p:pic>
      <p:pic>
        <p:nvPicPr>
          <p:cNvPr id="10" name="Picture 1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60689" y="1188591"/>
            <a:ext cx="2529788" cy="1431031"/>
          </a:xfrm>
          <a:prstGeom prst="rect">
            <a:avLst/>
          </a:prstGeom>
        </p:spPr>
      </p:pic>
      <p:sp>
        <p:nvSpPr>
          <p:cNvPr id="6" name="Footer Placeholder 4"/>
          <p:cNvSpPr>
            <a:spLocks noGrp="1"/>
          </p:cNvSpPr>
          <p:nvPr>
            <p:ph type="ftr" sz="quarter" idx="11"/>
          </p:nvPr>
        </p:nvSpPr>
        <p:spPr>
          <a:xfrm>
            <a:off x="1524000" y="4923010"/>
            <a:ext cx="6035040" cy="274637"/>
          </a:xfrm>
        </p:spPr>
        <p:txBody>
          <a:bodyPr/>
          <a:lstStyle>
            <a:lvl1pPr>
              <a:defRPr/>
            </a:lvl1pPr>
          </a:lstStyle>
          <a:p>
            <a:pPr>
              <a:defRPr/>
            </a:pPr>
            <a:endParaRPr lang="fr-FR" sz="1000" dirty="0" smtClean="0"/>
          </a:p>
          <a:p>
            <a:pPr>
              <a:defRPr/>
            </a:pPr>
            <a:r>
              <a:rPr lang="fr-FR" sz="1000" dirty="0" smtClean="0"/>
              <a:t>SIGGRAPH 2015: </a:t>
            </a:r>
            <a:r>
              <a:rPr lang="fr-FR" sz="1000" dirty="0" err="1" smtClean="0"/>
              <a:t>Advances</a:t>
            </a:r>
            <a:r>
              <a:rPr lang="fr-FR" sz="1000" dirty="0" smtClean="0"/>
              <a:t> in Real-Time </a:t>
            </a:r>
            <a:r>
              <a:rPr lang="fr-FR" sz="1000" dirty="0" err="1" smtClean="0"/>
              <a:t>Rendering</a:t>
            </a:r>
            <a:r>
              <a:rPr lang="fr-FR" sz="1000" dirty="0" smtClean="0"/>
              <a:t> course</a:t>
            </a:r>
            <a:endParaRPr lang="en-US" altLang="fi-FI" sz="1000" dirty="0" smtClean="0">
              <a:ea typeface="ＭＳ Ｐゴシック" pitchFamily="8" charset="-128"/>
            </a:endParaRPr>
          </a:p>
          <a:p>
            <a:pPr>
              <a:defRPr/>
            </a:pPr>
            <a:endParaRPr lang="en-US" sz="1000" dirty="0"/>
          </a:p>
        </p:txBody>
      </p:sp>
    </p:spTree>
    <p:extLst>
      <p:ext uri="{BB962C8B-B14F-4D97-AF65-F5344CB8AC3E}">
        <p14:creationId xmlns:p14="http://schemas.microsoft.com/office/powerpoint/2010/main" val="2799785956"/>
      </p:ext>
    </p:extLst>
  </p:cSld>
  <p:clrMapOvr>
    <a:masterClrMapping/>
  </p:clrMapOvr>
  <mc:AlternateContent xmlns:mc="http://schemas.openxmlformats.org/markup-compatibility/2006" xmlns:p14="http://schemas.microsoft.com/office/powerpoint/2010/main">
    <mc:Choice Requires="p14">
      <p:transition spd="slow" p14:dur="2000" advTm="195892"/>
    </mc:Choice>
    <mc:Fallback xmlns="">
      <p:transition spd="slow" advTm="195892"/>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en-US" dirty="0" smtClean="0"/>
              <a:t>GPU-Driven Rendering + DX12</a:t>
            </a:r>
            <a:endParaRPr lang="en-US" dirty="0"/>
          </a:p>
        </p:txBody>
      </p:sp>
      <p:sp>
        <p:nvSpPr>
          <p:cNvPr id="3" name="Sisällön paikkamerkki 2"/>
          <p:cNvSpPr>
            <a:spLocks noGrp="1"/>
          </p:cNvSpPr>
          <p:nvPr>
            <p:ph sz="half" idx="1"/>
          </p:nvPr>
        </p:nvSpPr>
        <p:spPr>
          <a:xfrm>
            <a:off x="457199" y="1200151"/>
            <a:ext cx="4010134" cy="2661490"/>
          </a:xfrm>
        </p:spPr>
        <p:txBody>
          <a:bodyPr/>
          <a:lstStyle/>
          <a:p>
            <a:pPr marL="0" indent="0">
              <a:buNone/>
            </a:pPr>
            <a:r>
              <a:rPr lang="fi-FI" sz="2000" b="1" dirty="0" smtClean="0"/>
              <a:t>NEW DX12 (PC) FEATURES</a:t>
            </a:r>
          </a:p>
          <a:p>
            <a:pPr>
              <a:buFont typeface="Wingdings" panose="05000000000000000000" pitchFamily="2" charset="2"/>
              <a:buChar char="Ø"/>
            </a:pPr>
            <a:r>
              <a:rPr lang="fi-FI" sz="1600" dirty="0" smtClean="0"/>
              <a:t>ExecuteIndirect</a:t>
            </a:r>
          </a:p>
          <a:p>
            <a:pPr>
              <a:buFont typeface="Wingdings" panose="05000000000000000000" pitchFamily="2" charset="2"/>
              <a:buChar char="Ø"/>
            </a:pPr>
            <a:r>
              <a:rPr lang="fi-FI" sz="1600" dirty="0" smtClean="0"/>
              <a:t>Asynchronous Compute</a:t>
            </a:r>
          </a:p>
          <a:p>
            <a:pPr>
              <a:buFont typeface="Wingdings" panose="05000000000000000000" pitchFamily="2" charset="2"/>
              <a:buChar char="Ø"/>
            </a:pPr>
            <a:r>
              <a:rPr lang="fi-FI" sz="1600" dirty="0" smtClean="0"/>
              <a:t>VS RT index (GS bypass)</a:t>
            </a:r>
          </a:p>
          <a:p>
            <a:pPr>
              <a:buFont typeface="Wingdings" panose="05000000000000000000" pitchFamily="2" charset="2"/>
              <a:buChar char="Ø"/>
            </a:pPr>
            <a:r>
              <a:rPr lang="fi-FI" sz="1600" dirty="0" smtClean="0"/>
              <a:t>Resource management</a:t>
            </a:r>
          </a:p>
          <a:p>
            <a:pPr>
              <a:buFont typeface="Wingdings" panose="05000000000000000000" pitchFamily="2" charset="2"/>
              <a:buChar char="Ø"/>
            </a:pPr>
            <a:r>
              <a:rPr lang="fi-FI" sz="1600" dirty="0" smtClean="0"/>
              <a:t>Explicit multiadapter</a:t>
            </a:r>
          </a:p>
          <a:p>
            <a:pPr>
              <a:buFont typeface="Wingdings" panose="05000000000000000000" pitchFamily="2" charset="2"/>
              <a:buChar char="Ø"/>
            </a:pPr>
            <a:r>
              <a:rPr lang="fi-FI" sz="1600" dirty="0"/>
              <a:t>Tiled resources + </a:t>
            </a:r>
            <a:r>
              <a:rPr lang="fi-FI" sz="1600" dirty="0" smtClean="0"/>
              <a:t>bindless</a:t>
            </a:r>
          </a:p>
          <a:p>
            <a:pPr>
              <a:buFont typeface="Wingdings" panose="05000000000000000000" pitchFamily="2" charset="2"/>
              <a:buChar char="Ø"/>
            </a:pPr>
            <a:r>
              <a:rPr lang="fi-FI" sz="1600" dirty="0" smtClean="0">
                <a:solidFill>
                  <a:schemeClr val="accent4">
                    <a:lumMod val="75000"/>
                  </a:schemeClr>
                </a:solidFill>
              </a:rPr>
              <a:t>Conservative raster + ROV</a:t>
            </a:r>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7272" y="3840008"/>
            <a:ext cx="1629379" cy="1089999"/>
          </a:xfrm>
          <a:prstGeom prst="rect">
            <a:avLst/>
          </a:prstGeom>
        </p:spPr>
      </p:pic>
      <p:sp>
        <p:nvSpPr>
          <p:cNvPr id="7" name="Sisällön paikkamerkki 2"/>
          <p:cNvSpPr>
            <a:spLocks noGrp="1"/>
          </p:cNvSpPr>
          <p:nvPr>
            <p:ph sz="half" idx="1"/>
          </p:nvPr>
        </p:nvSpPr>
        <p:spPr>
          <a:xfrm>
            <a:off x="4545144" y="1200151"/>
            <a:ext cx="4427406" cy="3024226"/>
          </a:xfrm>
        </p:spPr>
        <p:txBody>
          <a:bodyPr/>
          <a:lstStyle/>
          <a:p>
            <a:pPr marL="0" indent="0">
              <a:buNone/>
            </a:pPr>
            <a:r>
              <a:rPr lang="en-US" sz="2000" b="1" dirty="0" smtClean="0"/>
              <a:t>FEATURES IN OTHER APIs</a:t>
            </a:r>
          </a:p>
          <a:p>
            <a:pPr>
              <a:buFont typeface="Wingdings" panose="05000000000000000000" pitchFamily="2" charset="2"/>
              <a:buChar char="Ø"/>
            </a:pPr>
            <a:r>
              <a:rPr lang="en-US" sz="1600" dirty="0" smtClean="0"/>
              <a:t>Custom MSAA patterns</a:t>
            </a:r>
          </a:p>
          <a:p>
            <a:pPr>
              <a:buFont typeface="Wingdings" panose="05000000000000000000" pitchFamily="2" charset="2"/>
              <a:buChar char="Ø"/>
            </a:pPr>
            <a:r>
              <a:rPr lang="en-US" sz="1600" dirty="0" smtClean="0"/>
              <a:t>GPU side dispatch</a:t>
            </a:r>
          </a:p>
          <a:p>
            <a:pPr>
              <a:buFont typeface="Wingdings" panose="05000000000000000000" pitchFamily="2" charset="2"/>
              <a:buChar char="Ø"/>
            </a:pPr>
            <a:r>
              <a:rPr lang="en-US" sz="1600" dirty="0" smtClean="0"/>
              <a:t>SIMD lane swizzles</a:t>
            </a:r>
          </a:p>
          <a:p>
            <a:pPr>
              <a:buFont typeface="Wingdings" panose="05000000000000000000" pitchFamily="2" charset="2"/>
              <a:buChar char="Ø"/>
            </a:pPr>
            <a:r>
              <a:rPr lang="en-US" sz="1600" dirty="0" smtClean="0"/>
              <a:t>Ordered atomics</a:t>
            </a:r>
          </a:p>
          <a:p>
            <a:pPr>
              <a:buFont typeface="Wingdings" panose="05000000000000000000" pitchFamily="2" charset="2"/>
              <a:buChar char="Ø"/>
            </a:pPr>
            <a:r>
              <a:rPr lang="en-US" sz="1600" dirty="0" err="1" smtClean="0"/>
              <a:t>SV_Barycentric</a:t>
            </a:r>
            <a:r>
              <a:rPr lang="en-US" sz="1600" dirty="0" smtClean="0"/>
              <a:t> to PS</a:t>
            </a:r>
          </a:p>
          <a:p>
            <a:pPr>
              <a:buFont typeface="Wingdings" panose="05000000000000000000" pitchFamily="2" charset="2"/>
              <a:buChar char="Ø"/>
            </a:pPr>
            <a:r>
              <a:rPr lang="en-US" sz="1600" dirty="0" smtClean="0"/>
              <a:t>Exposed CSAA/EQAA samples</a:t>
            </a:r>
          </a:p>
          <a:p>
            <a:pPr>
              <a:buFont typeface="Wingdings" panose="05000000000000000000" pitchFamily="2" charset="2"/>
              <a:buChar char="Ø"/>
            </a:pPr>
            <a:r>
              <a:rPr lang="en-US" sz="1600" dirty="0" smtClean="0"/>
              <a:t>Shading language with templates</a:t>
            </a:r>
          </a:p>
          <a:p>
            <a:pPr marL="0" indent="0">
              <a:buNone/>
            </a:pPr>
            <a:endParaRPr lang="en-US" sz="1800" dirty="0" smtClean="0"/>
          </a:p>
        </p:txBody>
      </p:sp>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70984" y="3838461"/>
            <a:ext cx="641245" cy="665773"/>
          </a:xfrm>
          <a:prstGeom prst="rect">
            <a:avLst/>
          </a:prstGeom>
        </p:spPr>
      </p:pic>
      <p:pic>
        <p:nvPicPr>
          <p:cNvPr id="5" name="Picture 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62116" y="3838462"/>
            <a:ext cx="731620" cy="665774"/>
          </a:xfrm>
          <a:prstGeom prst="rect">
            <a:avLst/>
          </a:prstGeom>
        </p:spPr>
      </p:pic>
      <p:pic>
        <p:nvPicPr>
          <p:cNvPr id="11" name="Picture 1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71547" y="3842777"/>
            <a:ext cx="1164058" cy="654783"/>
          </a:xfrm>
          <a:prstGeom prst="rect">
            <a:avLst/>
          </a:prstGeom>
        </p:spPr>
      </p:pic>
      <p:pic>
        <p:nvPicPr>
          <p:cNvPr id="12" name="Picture 1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413416" y="3842777"/>
            <a:ext cx="1086775" cy="654783"/>
          </a:xfrm>
          <a:prstGeom prst="rect">
            <a:avLst/>
          </a:prstGeom>
        </p:spPr>
      </p:pic>
      <p:sp>
        <p:nvSpPr>
          <p:cNvPr id="10" name="Footer Placeholder 4"/>
          <p:cNvSpPr>
            <a:spLocks noGrp="1"/>
          </p:cNvSpPr>
          <p:nvPr>
            <p:ph type="ftr" sz="quarter" idx="11"/>
          </p:nvPr>
        </p:nvSpPr>
        <p:spPr>
          <a:xfrm>
            <a:off x="1524000" y="4923010"/>
            <a:ext cx="6035040" cy="274637"/>
          </a:xfrm>
        </p:spPr>
        <p:txBody>
          <a:bodyPr/>
          <a:lstStyle>
            <a:lvl1pPr>
              <a:defRPr/>
            </a:lvl1pPr>
          </a:lstStyle>
          <a:p>
            <a:pPr>
              <a:defRPr/>
            </a:pPr>
            <a:endParaRPr lang="fr-FR" sz="1000" dirty="0" smtClean="0"/>
          </a:p>
          <a:p>
            <a:pPr>
              <a:defRPr/>
            </a:pPr>
            <a:r>
              <a:rPr lang="fr-FR" sz="1000" dirty="0" smtClean="0"/>
              <a:t>SIGGRAPH 2015: </a:t>
            </a:r>
            <a:r>
              <a:rPr lang="fr-FR" sz="1000" dirty="0" err="1" smtClean="0"/>
              <a:t>Advances</a:t>
            </a:r>
            <a:r>
              <a:rPr lang="fr-FR" sz="1000" dirty="0" smtClean="0"/>
              <a:t> in Real-Time </a:t>
            </a:r>
            <a:r>
              <a:rPr lang="fr-FR" sz="1000" dirty="0" err="1" smtClean="0"/>
              <a:t>Rendering</a:t>
            </a:r>
            <a:r>
              <a:rPr lang="fr-FR" sz="1000" dirty="0" smtClean="0"/>
              <a:t> course</a:t>
            </a:r>
            <a:endParaRPr lang="en-US" altLang="fi-FI" sz="1000" dirty="0" smtClean="0">
              <a:ea typeface="ＭＳ Ｐゴシック" pitchFamily="8" charset="-128"/>
            </a:endParaRPr>
          </a:p>
          <a:p>
            <a:pPr>
              <a:defRPr/>
            </a:pPr>
            <a:endParaRPr lang="en-US" sz="1000" dirty="0"/>
          </a:p>
        </p:txBody>
      </p:sp>
    </p:spTree>
    <p:extLst>
      <p:ext uri="{BB962C8B-B14F-4D97-AF65-F5344CB8AC3E}">
        <p14:creationId xmlns:p14="http://schemas.microsoft.com/office/powerpoint/2010/main" val="932192675"/>
      </p:ext>
    </p:extLst>
  </p:cSld>
  <p:clrMapOvr>
    <a:masterClrMapping/>
  </p:clrMapOvr>
  <mc:AlternateContent xmlns:mc="http://schemas.openxmlformats.org/markup-compatibility/2006" xmlns:p14="http://schemas.microsoft.com/office/powerpoint/2010/main">
    <mc:Choice Requires="p14">
      <p:transition spd="slow" p14:dur="2000" advTm="195892"/>
    </mc:Choice>
    <mc:Fallback xmlns="">
      <p:transition spd="slow" advTm="195892"/>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en-US" dirty="0" smtClean="0"/>
              <a:t>References</a:t>
            </a:r>
            <a:endParaRPr lang="en-US" dirty="0"/>
          </a:p>
        </p:txBody>
      </p:sp>
      <p:sp>
        <p:nvSpPr>
          <p:cNvPr id="3" name="Sisällön paikkamerkki 2"/>
          <p:cNvSpPr>
            <a:spLocks noGrp="1"/>
          </p:cNvSpPr>
          <p:nvPr>
            <p:ph sz="half" idx="1"/>
          </p:nvPr>
        </p:nvSpPr>
        <p:spPr>
          <a:xfrm>
            <a:off x="457200" y="944657"/>
            <a:ext cx="8134350" cy="3394472"/>
          </a:xfrm>
        </p:spPr>
        <p:txBody>
          <a:bodyPr/>
          <a:lstStyle/>
          <a:p>
            <a:pPr marL="0" indent="0">
              <a:buNone/>
            </a:pPr>
            <a:r>
              <a:rPr lang="en-US" sz="1400" b="1" dirty="0" smtClean="0"/>
              <a:t>[SBOT08] </a:t>
            </a:r>
            <a:r>
              <a:rPr lang="en-US" sz="1400" dirty="0" err="1" smtClean="0"/>
              <a:t>Shopf</a:t>
            </a:r>
            <a:r>
              <a:rPr lang="en-US" sz="1400" dirty="0" smtClean="0"/>
              <a:t>, J., </a:t>
            </a:r>
            <a:r>
              <a:rPr lang="en-US" sz="1400" dirty="0" err="1" smtClean="0"/>
              <a:t>Barczak</a:t>
            </a:r>
            <a:r>
              <a:rPr lang="en-US" sz="1400" dirty="0" smtClean="0"/>
              <a:t>, J., Oat, C., Tatarchuk, N. March </a:t>
            </a:r>
            <a:r>
              <a:rPr lang="en-US" sz="1400" dirty="0"/>
              <a:t>of the </a:t>
            </a:r>
            <a:r>
              <a:rPr lang="en-US" sz="1400" dirty="0" err="1"/>
              <a:t>Froblins</a:t>
            </a:r>
            <a:r>
              <a:rPr lang="en-US" sz="1400" dirty="0"/>
              <a:t>: simulation and rendering massive crowds of intelligent and detailed creatures </a:t>
            </a:r>
            <a:r>
              <a:rPr lang="en-US" sz="1400"/>
              <a:t>on </a:t>
            </a:r>
            <a:r>
              <a:rPr lang="en-US" sz="1400" smtClean="0"/>
              <a:t>GPU, </a:t>
            </a:r>
            <a:r>
              <a:rPr lang="fr-FR" sz="1400" smtClean="0"/>
              <a:t>SIGGRAPH </a:t>
            </a:r>
            <a:r>
              <a:rPr lang="fr-FR" sz="1400" dirty="0" smtClean="0"/>
              <a:t>2008.</a:t>
            </a:r>
          </a:p>
          <a:p>
            <a:pPr marL="0" indent="0">
              <a:buNone/>
            </a:pPr>
            <a:r>
              <a:rPr lang="fi-FI" sz="1400" b="1" dirty="0" smtClean="0"/>
              <a:t>[</a:t>
            </a:r>
            <a:r>
              <a:rPr lang="fi-FI" sz="1400" b="1" dirty="0" smtClean="0"/>
              <a:t>Persson12</a:t>
            </a:r>
            <a:r>
              <a:rPr lang="fi-FI" sz="1400" b="1" dirty="0"/>
              <a:t>]</a:t>
            </a:r>
            <a:r>
              <a:rPr lang="fi-FI" sz="1400" dirty="0"/>
              <a:t> </a:t>
            </a:r>
            <a:r>
              <a:rPr lang="en-US" sz="1400" dirty="0" smtClean="0"/>
              <a:t>Merge-Instancing</a:t>
            </a:r>
            <a:r>
              <a:rPr lang="fi-FI" sz="1400" dirty="0" smtClean="0"/>
              <a:t>, SIGGRAPH 2012.</a:t>
            </a:r>
            <a:endParaRPr lang="fr-FR" sz="1400" dirty="0"/>
          </a:p>
          <a:p>
            <a:pPr marL="0" indent="0">
              <a:buNone/>
            </a:pPr>
            <a:r>
              <a:rPr lang="fr-FR" sz="1400" b="1" dirty="0"/>
              <a:t>[Greene93]</a:t>
            </a:r>
            <a:r>
              <a:rPr lang="fr-FR" sz="1400" dirty="0"/>
              <a:t> </a:t>
            </a:r>
            <a:r>
              <a:rPr lang="fr-FR" sz="1400" dirty="0" err="1"/>
              <a:t>Hierarchical</a:t>
            </a:r>
            <a:r>
              <a:rPr lang="fr-FR" sz="1400" dirty="0"/>
              <a:t> Z-buffer </a:t>
            </a:r>
            <a:r>
              <a:rPr lang="fr-FR" sz="1400" dirty="0" err="1"/>
              <a:t>visibility</a:t>
            </a:r>
            <a:r>
              <a:rPr lang="fr-FR" sz="1400" dirty="0"/>
              <a:t>, SIGGRAPH 1993.</a:t>
            </a:r>
            <a:endParaRPr lang="en-US" sz="1400" b="1" dirty="0"/>
          </a:p>
          <a:p>
            <a:pPr marL="0" indent="0">
              <a:buNone/>
            </a:pPr>
            <a:r>
              <a:rPr lang="fr-FR" sz="1400" b="1" dirty="0"/>
              <a:t>[Hill11]</a:t>
            </a:r>
            <a:r>
              <a:rPr lang="fr-FR" sz="1400" dirty="0"/>
              <a:t> </a:t>
            </a:r>
            <a:r>
              <a:rPr lang="fr-FR" sz="1400" dirty="0" err="1"/>
              <a:t>Practical</a:t>
            </a:r>
            <a:r>
              <a:rPr lang="fr-FR" sz="1400" dirty="0"/>
              <a:t>, </a:t>
            </a:r>
            <a:r>
              <a:rPr lang="fr-FR" sz="1400" dirty="0" err="1"/>
              <a:t>Dynamic</a:t>
            </a:r>
            <a:r>
              <a:rPr lang="fr-FR" sz="1400" dirty="0"/>
              <a:t> </a:t>
            </a:r>
            <a:r>
              <a:rPr lang="fr-FR" sz="1400" dirty="0" err="1"/>
              <a:t>Visibility</a:t>
            </a:r>
            <a:r>
              <a:rPr lang="fr-FR" sz="1400" dirty="0"/>
              <a:t> for </a:t>
            </a:r>
            <a:r>
              <a:rPr lang="fr-FR" sz="1400" dirty="0" err="1"/>
              <a:t>Games</a:t>
            </a:r>
            <a:r>
              <a:rPr lang="fr-FR" sz="1400" dirty="0"/>
              <a:t>, GPU Pro 2, 2011.</a:t>
            </a:r>
            <a:endParaRPr lang="en-US" sz="1400" b="1" dirty="0"/>
          </a:p>
          <a:p>
            <a:pPr marL="0" indent="0">
              <a:buNone/>
            </a:pPr>
            <a:r>
              <a:rPr lang="fr-FR" sz="1400" b="1" dirty="0"/>
              <a:t>[Decoret05]</a:t>
            </a:r>
            <a:r>
              <a:rPr lang="fr-FR" sz="1400" dirty="0"/>
              <a:t> N-Buffers for efficient </a:t>
            </a:r>
            <a:r>
              <a:rPr lang="fr-FR" sz="1400" dirty="0" err="1"/>
              <a:t>depth</a:t>
            </a:r>
            <a:r>
              <a:rPr lang="fr-FR" sz="1400" dirty="0"/>
              <a:t> </a:t>
            </a:r>
            <a:r>
              <a:rPr lang="fr-FR" sz="1400" dirty="0" err="1"/>
              <a:t>map</a:t>
            </a:r>
            <a:r>
              <a:rPr lang="fr-FR" sz="1400" dirty="0"/>
              <a:t> </a:t>
            </a:r>
            <a:r>
              <a:rPr lang="fr-FR" sz="1400" dirty="0" err="1"/>
              <a:t>query</a:t>
            </a:r>
            <a:r>
              <a:rPr lang="fr-FR" sz="1400" dirty="0"/>
              <a:t>, Computer Graphics Forum, Volume 24, </a:t>
            </a:r>
            <a:r>
              <a:rPr lang="fr-FR" sz="1400" dirty="0" err="1"/>
              <a:t>Number</a:t>
            </a:r>
            <a:r>
              <a:rPr lang="fr-FR" sz="1400" dirty="0"/>
              <a:t> 3, 2005</a:t>
            </a:r>
            <a:r>
              <a:rPr lang="fr-FR" sz="1400" dirty="0" smtClean="0"/>
              <a:t>.</a:t>
            </a:r>
          </a:p>
          <a:p>
            <a:pPr marL="0" indent="0">
              <a:buNone/>
            </a:pPr>
            <a:r>
              <a:rPr lang="fr-FR" sz="1400" b="1" dirty="0" smtClean="0"/>
              <a:t>[</a:t>
            </a:r>
            <a:r>
              <a:rPr lang="fr-FR" sz="1400" b="1" dirty="0"/>
              <a:t>Zhang97]</a:t>
            </a:r>
            <a:r>
              <a:rPr lang="fr-FR" sz="1400" dirty="0"/>
              <a:t> </a:t>
            </a:r>
            <a:r>
              <a:rPr lang="fr-FR" sz="1400" dirty="0" err="1"/>
              <a:t>Visibility</a:t>
            </a:r>
            <a:r>
              <a:rPr lang="fr-FR" sz="1400" dirty="0"/>
              <a:t> </a:t>
            </a:r>
            <a:r>
              <a:rPr lang="fr-FR" sz="1400" dirty="0" err="1"/>
              <a:t>Culling</a:t>
            </a:r>
            <a:r>
              <a:rPr lang="fr-FR" sz="1400" dirty="0"/>
              <a:t> </a:t>
            </a:r>
            <a:r>
              <a:rPr lang="fr-FR" sz="1400" dirty="0" err="1"/>
              <a:t>using</a:t>
            </a:r>
            <a:r>
              <a:rPr lang="fr-FR" sz="1400" dirty="0"/>
              <a:t> </a:t>
            </a:r>
            <a:r>
              <a:rPr lang="fr-FR" sz="1400" dirty="0" err="1"/>
              <a:t>Hierarchical</a:t>
            </a:r>
            <a:r>
              <a:rPr lang="fr-FR" sz="1400" dirty="0"/>
              <a:t> Occlusion </a:t>
            </a:r>
            <a:r>
              <a:rPr lang="fr-FR" sz="1400" dirty="0" err="1"/>
              <a:t>Maps</a:t>
            </a:r>
            <a:r>
              <a:rPr lang="fr-FR" sz="1400" dirty="0"/>
              <a:t>, SIGGRAPH 1997</a:t>
            </a:r>
            <a:r>
              <a:rPr lang="fr-FR" sz="1400" dirty="0" smtClean="0"/>
              <a:t>.</a:t>
            </a:r>
          </a:p>
          <a:p>
            <a:pPr marL="0" indent="0">
              <a:buNone/>
            </a:pPr>
            <a:r>
              <a:rPr lang="en-CA" altLang="fi-FI" sz="1400" b="1" dirty="0">
                <a:ea typeface="ＭＳ Ｐゴシック" pitchFamily="8" charset="-128"/>
              </a:rPr>
              <a:t>[Riccio13] </a:t>
            </a:r>
            <a:r>
              <a:rPr lang="en-CA" altLang="fi-FI" sz="1400" dirty="0">
                <a:ea typeface="ＭＳ Ｐゴシック" pitchFamily="8" charset="-128"/>
              </a:rPr>
              <a:t>Introducing the Programmable Vertex Pulling Rendering Pipeline, GPU Pro 4, 2013.</a:t>
            </a:r>
            <a:endParaRPr lang="fr-FR" sz="1400" dirty="0" smtClean="0"/>
          </a:p>
          <a:p>
            <a:pPr marL="0" indent="0">
              <a:buNone/>
            </a:pPr>
            <a:r>
              <a:rPr lang="en-US" altLang="fi-FI" sz="1400" b="1" dirty="0">
                <a:ea typeface="ＭＳ Ｐゴシック" pitchFamily="8" charset="-128"/>
              </a:rPr>
              <a:t>[Silvennoinen12</a:t>
            </a:r>
            <a:r>
              <a:rPr lang="en-US" altLang="fi-FI" sz="1400" b="1" dirty="0" smtClean="0">
                <a:ea typeface="ＭＳ Ｐゴシック" pitchFamily="8" charset="-128"/>
              </a:rPr>
              <a:t>] </a:t>
            </a:r>
            <a:r>
              <a:rPr lang="en-US" altLang="fi-FI" sz="1400" dirty="0" smtClean="0">
                <a:ea typeface="ＭＳ Ｐゴシック" pitchFamily="8" charset="-128"/>
              </a:rPr>
              <a:t>Chasing Shadows, </a:t>
            </a:r>
            <a:r>
              <a:rPr lang="en-US" altLang="fi-FI" sz="1400" dirty="0" err="1" smtClean="0">
                <a:ea typeface="ＭＳ Ｐゴシック" pitchFamily="8" charset="-128"/>
              </a:rPr>
              <a:t>GDMag</a:t>
            </a:r>
            <a:r>
              <a:rPr lang="en-US" altLang="fi-FI" sz="1400" dirty="0" smtClean="0">
                <a:ea typeface="ＭＳ Ｐゴシック" pitchFamily="8" charset="-128"/>
              </a:rPr>
              <a:t> Feb/2012.</a:t>
            </a:r>
            <a:endParaRPr lang="fr-FR" sz="1400" dirty="0"/>
          </a:p>
          <a:p>
            <a:pPr marL="0" indent="0">
              <a:buNone/>
            </a:pPr>
            <a:r>
              <a:rPr lang="en-US" sz="1400" b="1" dirty="0" smtClean="0"/>
              <a:t>[Hall99] </a:t>
            </a:r>
            <a:r>
              <a:rPr lang="en-US" sz="1400" dirty="0" smtClean="0"/>
              <a:t>Virtual Textures, Texture Management in Silicon, 1999.</a:t>
            </a:r>
            <a:endParaRPr lang="en-US" sz="1400" dirty="0"/>
          </a:p>
          <a:p>
            <a:pPr marL="0" indent="0">
              <a:buNone/>
            </a:pPr>
            <a:r>
              <a:rPr lang="en-US" sz="1400" b="1" dirty="0" smtClean="0"/>
              <a:t>[</a:t>
            </a:r>
            <a:r>
              <a:rPr lang="en-US" sz="1400" b="1" dirty="0"/>
              <a:t>Aufderheide07] </a:t>
            </a:r>
            <a:r>
              <a:rPr lang="en-US" sz="1400" dirty="0"/>
              <a:t>Deferred Texture mapping?, 2007.</a:t>
            </a:r>
          </a:p>
          <a:p>
            <a:pPr marL="0" indent="0">
              <a:buNone/>
            </a:pPr>
            <a:r>
              <a:rPr lang="en-US" sz="1400" b="1" dirty="0"/>
              <a:t>[Reed14] </a:t>
            </a:r>
            <a:r>
              <a:rPr lang="en-US" sz="1400" dirty="0"/>
              <a:t>Deferred Texturing, 2014.</a:t>
            </a:r>
          </a:p>
          <a:p>
            <a:pPr marL="0" indent="0">
              <a:buNone/>
            </a:pPr>
            <a:r>
              <a:rPr lang="en-US" sz="1400" b="1" dirty="0" smtClean="0"/>
              <a:t>[Frykholm09] </a:t>
            </a:r>
            <a:r>
              <a:rPr lang="en-US" sz="1400" dirty="0" smtClean="0"/>
              <a:t>The </a:t>
            </a:r>
            <a:r>
              <a:rPr lang="en-US" sz="1400" dirty="0" err="1" smtClean="0"/>
              <a:t>BitSquid</a:t>
            </a:r>
            <a:r>
              <a:rPr lang="en-US" sz="1400" dirty="0" smtClean="0"/>
              <a:t> low level animation system, 2009.</a:t>
            </a:r>
          </a:p>
          <a:p>
            <a:pPr marL="0" indent="0">
              <a:buNone/>
            </a:pPr>
            <a:r>
              <a:rPr lang="en-US" sz="1400" b="1" dirty="0" smtClean="0"/>
              <a:t>[Fernando01] </a:t>
            </a:r>
            <a:r>
              <a:rPr lang="en-US" sz="1400" dirty="0" smtClean="0"/>
              <a:t>Adaptive Shadow Maps, SIGGRAPH 2001.</a:t>
            </a:r>
          </a:p>
          <a:p>
            <a:pPr marL="0" indent="0">
              <a:buNone/>
            </a:pPr>
            <a:r>
              <a:rPr lang="en-US" sz="1400" b="1" dirty="0" smtClean="0"/>
              <a:t>[Lauritzen10]</a:t>
            </a:r>
            <a:r>
              <a:rPr lang="en-US" sz="1400" dirty="0" smtClean="0"/>
              <a:t> Sample Distribution Shadow Maps, SIGGRAPH 2010.</a:t>
            </a:r>
          </a:p>
          <a:p>
            <a:pPr marL="0" indent="0">
              <a:buNone/>
            </a:pPr>
            <a:endParaRPr lang="en-US" sz="1400" dirty="0" smtClean="0"/>
          </a:p>
        </p:txBody>
      </p:sp>
      <p:sp>
        <p:nvSpPr>
          <p:cNvPr id="4" name="Footer Placeholder 4"/>
          <p:cNvSpPr>
            <a:spLocks noGrp="1"/>
          </p:cNvSpPr>
          <p:nvPr>
            <p:ph type="ftr" sz="quarter" idx="11"/>
          </p:nvPr>
        </p:nvSpPr>
        <p:spPr>
          <a:xfrm>
            <a:off x="1524000" y="4923010"/>
            <a:ext cx="6035040" cy="274637"/>
          </a:xfrm>
        </p:spPr>
        <p:txBody>
          <a:bodyPr/>
          <a:lstStyle>
            <a:lvl1pPr>
              <a:defRPr/>
            </a:lvl1pPr>
          </a:lstStyle>
          <a:p>
            <a:pPr>
              <a:defRPr/>
            </a:pPr>
            <a:endParaRPr lang="fr-FR" sz="1000" dirty="0" smtClean="0"/>
          </a:p>
          <a:p>
            <a:pPr>
              <a:defRPr/>
            </a:pPr>
            <a:r>
              <a:rPr lang="fr-FR" sz="1000" dirty="0" smtClean="0"/>
              <a:t>SIGGRAPH 2015: </a:t>
            </a:r>
            <a:r>
              <a:rPr lang="fr-FR" sz="1000" dirty="0" err="1" smtClean="0"/>
              <a:t>Advances</a:t>
            </a:r>
            <a:r>
              <a:rPr lang="fr-FR" sz="1000" dirty="0" smtClean="0"/>
              <a:t> in Real-Time </a:t>
            </a:r>
            <a:r>
              <a:rPr lang="fr-FR" sz="1000" dirty="0" err="1" smtClean="0"/>
              <a:t>Rendering</a:t>
            </a:r>
            <a:r>
              <a:rPr lang="fr-FR" sz="1000" dirty="0" smtClean="0"/>
              <a:t> course</a:t>
            </a:r>
            <a:endParaRPr lang="en-US" altLang="fi-FI" sz="1000" dirty="0" smtClean="0">
              <a:ea typeface="ＭＳ Ｐゴシック" pitchFamily="8" charset="-128"/>
            </a:endParaRPr>
          </a:p>
          <a:p>
            <a:pPr>
              <a:defRPr/>
            </a:pPr>
            <a:endParaRPr lang="en-US" sz="1000" dirty="0"/>
          </a:p>
        </p:txBody>
      </p:sp>
    </p:spTree>
    <p:extLst>
      <p:ext uri="{BB962C8B-B14F-4D97-AF65-F5344CB8AC3E}">
        <p14:creationId xmlns:p14="http://schemas.microsoft.com/office/powerpoint/2010/main" val="2222074666"/>
      </p:ext>
    </p:extLst>
  </p:cSld>
  <p:clrMapOvr>
    <a:masterClrMapping/>
  </p:clrMapOvr>
  <mc:AlternateContent xmlns:mc="http://schemas.openxmlformats.org/markup-compatibility/2006" xmlns:p14="http://schemas.microsoft.com/office/powerpoint/2010/main">
    <mc:Choice Requires="p14">
      <p:transition spd="slow" p14:dur="2000" advTm="195892"/>
    </mc:Choice>
    <mc:Fallback xmlns="">
      <p:transition spd="slow" advTm="195892"/>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en-US" dirty="0" smtClean="0"/>
              <a:t>Acknowledgements</a:t>
            </a:r>
            <a:endParaRPr lang="en-US" dirty="0"/>
          </a:p>
        </p:txBody>
      </p:sp>
      <p:sp>
        <p:nvSpPr>
          <p:cNvPr id="3" name="Sisällön paikkamerkki 2"/>
          <p:cNvSpPr>
            <a:spLocks noGrp="1"/>
          </p:cNvSpPr>
          <p:nvPr>
            <p:ph sz="half" idx="1"/>
          </p:nvPr>
        </p:nvSpPr>
        <p:spPr>
          <a:xfrm>
            <a:off x="457200" y="1200151"/>
            <a:ext cx="8134350" cy="3394472"/>
          </a:xfrm>
        </p:spPr>
        <p:txBody>
          <a:bodyPr/>
          <a:lstStyle/>
          <a:p>
            <a:r>
              <a:rPr lang="en-US" sz="2000" dirty="0" smtClean="0"/>
              <a:t>Stephen Hill</a:t>
            </a:r>
          </a:p>
          <a:p>
            <a:r>
              <a:rPr lang="en-US" sz="2000" dirty="0" smtClean="0"/>
              <a:t>Roland </a:t>
            </a:r>
            <a:r>
              <a:rPr lang="en-US" sz="2000" dirty="0" err="1" smtClean="0"/>
              <a:t>Kindermann</a:t>
            </a:r>
            <a:endParaRPr lang="en-US" sz="2000" dirty="0" smtClean="0"/>
          </a:p>
          <a:p>
            <a:r>
              <a:rPr lang="en-US" sz="2000" dirty="0" err="1" smtClean="0"/>
              <a:t>Jussi</a:t>
            </a:r>
            <a:r>
              <a:rPr lang="en-US" sz="2000" dirty="0" smtClean="0"/>
              <a:t> </a:t>
            </a:r>
            <a:r>
              <a:rPr lang="en-US" sz="2000" dirty="0" err="1" smtClean="0"/>
              <a:t>Knuuttila</a:t>
            </a:r>
            <a:endParaRPr lang="en-US" sz="2000" dirty="0" smtClean="0"/>
          </a:p>
          <a:p>
            <a:r>
              <a:rPr lang="en-US" sz="2000" dirty="0" smtClean="0"/>
              <a:t>Jalal Eddine El Mansouri</a:t>
            </a:r>
          </a:p>
          <a:p>
            <a:r>
              <a:rPr lang="en-US" sz="2000" dirty="0" smtClean="0"/>
              <a:t>Tiago Rodrigues</a:t>
            </a:r>
          </a:p>
          <a:p>
            <a:r>
              <a:rPr lang="en-US" sz="2000" dirty="0" smtClean="0"/>
              <a:t>Lionel Berenguier</a:t>
            </a:r>
          </a:p>
          <a:p>
            <a:r>
              <a:rPr lang="en-US" sz="2000" dirty="0" smtClean="0"/>
              <a:t>Stephen </a:t>
            </a:r>
            <a:r>
              <a:rPr lang="en-US" sz="2000" dirty="0" err="1" smtClean="0"/>
              <a:t>McAuley</a:t>
            </a:r>
            <a:endParaRPr lang="en-US" sz="2000" dirty="0" smtClean="0"/>
          </a:p>
          <a:p>
            <a:r>
              <a:rPr lang="fi-FI" sz="2000" dirty="0" smtClean="0"/>
              <a:t>Ivan </a:t>
            </a:r>
            <a:r>
              <a:rPr lang="fi-FI" sz="2000" dirty="0" err="1" smtClean="0"/>
              <a:t>Nevraev</a:t>
            </a:r>
            <a:endParaRPr lang="en-US" sz="2000" dirty="0" smtClean="0"/>
          </a:p>
          <a:p>
            <a:pPr marL="0" indent="0">
              <a:buNone/>
            </a:pPr>
            <a:endParaRPr lang="en-US" sz="2000" dirty="0" smtClean="0"/>
          </a:p>
        </p:txBody>
      </p:sp>
    </p:spTree>
    <p:extLst>
      <p:ext uri="{BB962C8B-B14F-4D97-AF65-F5344CB8AC3E}">
        <p14:creationId xmlns:p14="http://schemas.microsoft.com/office/powerpoint/2010/main" val="17768374"/>
      </p:ext>
    </p:extLst>
  </p:cSld>
  <p:clrMapOvr>
    <a:masterClrMapping/>
  </p:clrMapOvr>
  <mc:AlternateContent xmlns:mc="http://schemas.openxmlformats.org/markup-compatibility/2006" xmlns:p14="http://schemas.microsoft.com/office/powerpoint/2010/main">
    <mc:Choice Requires="p14">
      <p:transition spd="slow" p14:dur="2000" advTm="195892"/>
    </mc:Choice>
    <mc:Fallback xmlns="">
      <p:transition spd="slow" advTm="195892"/>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Content Placeholder 1"/>
          <p:cNvSpPr>
            <a:spLocks noGrp="1"/>
          </p:cNvSpPr>
          <p:nvPr>
            <p:ph idx="1"/>
          </p:nvPr>
        </p:nvSpPr>
        <p:spPr/>
        <p:txBody>
          <a:bodyPr/>
          <a:lstStyle/>
          <a:p>
            <a:pPr marL="0" indent="0">
              <a:buNone/>
            </a:pPr>
            <a:r>
              <a:rPr lang="en-CA" noProof="0" dirty="0" smtClean="0"/>
              <a:t> </a:t>
            </a:r>
            <a:endParaRPr lang="en-CA" noProof="0" dirty="0"/>
          </a:p>
        </p:txBody>
      </p:sp>
      <p:sp>
        <p:nvSpPr>
          <p:cNvPr id="5" name="Content Placeholder 2"/>
          <p:cNvSpPr txBox="1">
            <a:spLocks/>
          </p:cNvSpPr>
          <p:nvPr/>
        </p:nvSpPr>
        <p:spPr bwMode="auto">
          <a:xfrm>
            <a:off x="609600" y="13525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bg1"/>
                </a:solidFill>
                <a:latin typeface="+mn-lt"/>
                <a:ea typeface="ＭＳ Ｐゴシック" pitchFamily="-108" charset="-128"/>
                <a:cs typeface="ＭＳ Ｐゴシック" pitchFamily="-108" charset="-128"/>
              </a:defRPr>
            </a:lvl1pPr>
            <a:lvl2pPr marL="742950" indent="-285750" algn="l" defTabSz="457200" rtl="0" eaLnBrk="0" fontAlgn="base" hangingPunct="0">
              <a:spcBef>
                <a:spcPct val="20000"/>
              </a:spcBef>
              <a:spcAft>
                <a:spcPct val="0"/>
              </a:spcAft>
              <a:buFont typeface="Arial" charset="0"/>
              <a:buChar char="–"/>
              <a:defRPr sz="2800" kern="1200">
                <a:solidFill>
                  <a:schemeClr val="bg1"/>
                </a:solidFill>
                <a:latin typeface="+mn-lt"/>
                <a:ea typeface="ＭＳ Ｐゴシック" pitchFamily="-108"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bg1"/>
                </a:solidFill>
                <a:latin typeface="+mn-lt"/>
                <a:ea typeface="ＭＳ Ｐゴシック" pitchFamily="-108"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bg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bg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altLang="fi-FI" sz="2400" dirty="0" smtClean="0">
              <a:ea typeface="ＭＳ Ｐゴシック" pitchFamily="8" charset="-128"/>
            </a:endParaRPr>
          </a:p>
          <a:p>
            <a:endParaRPr lang="en-US" altLang="fi-FI" sz="2400" dirty="0">
              <a:ea typeface="ＭＳ Ｐゴシック" pitchFamily="8" charset="-128"/>
            </a:endParaRPr>
          </a:p>
          <a:p>
            <a:endParaRPr lang="en-US" altLang="fi-FI" sz="2400" dirty="0" smtClean="0">
              <a:ea typeface="ＭＳ Ｐゴシック" pitchFamily="8" charset="-128"/>
            </a:endParaRPr>
          </a:p>
          <a:p>
            <a:endParaRPr lang="en-US" altLang="fi-FI" sz="2400" dirty="0">
              <a:ea typeface="ＭＳ Ｐゴシック" pitchFamily="8" charset="-128"/>
            </a:endParaRPr>
          </a:p>
          <a:p>
            <a:endParaRPr lang="en-US" altLang="fi-FI" sz="2400" dirty="0" smtClean="0">
              <a:ea typeface="ＭＳ Ｐゴシック" pitchFamily="8" charset="-128"/>
            </a:endParaRPr>
          </a:p>
          <a:p>
            <a:endParaRPr lang="en-US" altLang="fi-FI" sz="2400" dirty="0">
              <a:ea typeface="ＭＳ Ｐゴシック" pitchFamily="8" charset="-128"/>
            </a:endParaRPr>
          </a:p>
          <a:p>
            <a:endParaRPr lang="en-US" altLang="fi-FI" sz="2400" dirty="0" smtClean="0">
              <a:ea typeface="ＭＳ Ｐゴシック" pitchFamily="8" charset="-128"/>
            </a:endParaRPr>
          </a:p>
          <a:p>
            <a:r>
              <a:rPr lang="en-US" altLang="fi-FI" sz="2800" dirty="0" smtClean="0">
                <a:effectLst>
                  <a:outerShdw blurRad="38100" dist="38100" dir="2700000" algn="tl">
                    <a:srgbClr val="000000">
                      <a:alpha val="43137"/>
                    </a:srgbClr>
                  </a:outerShdw>
                </a:effectLst>
                <a:ea typeface="ＭＳ Ｐゴシック" pitchFamily="8" charset="-128"/>
              </a:rPr>
              <a:t>Massive amounts </a:t>
            </a:r>
            <a:r>
              <a:rPr lang="en-US" altLang="fi-FI" sz="2800" dirty="0">
                <a:effectLst>
                  <a:outerShdw blurRad="38100" dist="38100" dir="2700000" algn="tl">
                    <a:srgbClr val="000000">
                      <a:alpha val="43137"/>
                    </a:srgbClr>
                  </a:outerShdw>
                </a:effectLst>
                <a:ea typeface="ＭＳ Ｐゴシック" pitchFamily="8" charset="-128"/>
              </a:rPr>
              <a:t>of </a:t>
            </a:r>
            <a:r>
              <a:rPr lang="en-US" altLang="fi-FI" sz="2800" dirty="0" smtClean="0">
                <a:effectLst>
                  <a:outerShdw blurRad="38100" dist="38100" dir="2700000" algn="tl">
                    <a:srgbClr val="000000">
                      <a:alpha val="43137"/>
                    </a:srgbClr>
                  </a:outerShdw>
                </a:effectLst>
                <a:ea typeface="ＭＳ Ｐゴシック" pitchFamily="8" charset="-128"/>
              </a:rPr>
              <a:t>geometry: architecture</a:t>
            </a:r>
            <a:endParaRPr lang="en-US" altLang="fi-FI" sz="2800" dirty="0">
              <a:effectLst>
                <a:outerShdw blurRad="38100" dist="38100" dir="2700000" algn="tl">
                  <a:srgbClr val="000000">
                    <a:alpha val="43137"/>
                  </a:srgbClr>
                </a:outerShdw>
              </a:effectLst>
              <a:ea typeface="ＭＳ Ｐゴシック" pitchFamily="8" charset="-128"/>
            </a:endParaRPr>
          </a:p>
          <a:p>
            <a:endParaRPr lang="en-US" altLang="fi-FI" sz="2800" dirty="0" smtClean="0">
              <a:ea typeface="ＭＳ Ｐゴシック" pitchFamily="8" charset="-128"/>
            </a:endParaRPr>
          </a:p>
          <a:p>
            <a:endParaRPr lang="en-US" altLang="fi-FI" sz="2800" dirty="0" smtClean="0">
              <a:ea typeface="ＭＳ Ｐゴシック" pitchFamily="8" charset="-128"/>
            </a:endParaRPr>
          </a:p>
          <a:p>
            <a:endParaRPr lang="en-US" altLang="fi-FI" sz="2800" dirty="0" smtClean="0">
              <a:ea typeface="ＭＳ Ｐゴシック" pitchFamily="8" charset="-128"/>
            </a:endParaRPr>
          </a:p>
          <a:p>
            <a:endParaRPr lang="en-US" altLang="fi-FI" sz="2800" dirty="0" smtClean="0">
              <a:ea typeface="ＭＳ Ｐゴシック" pitchFamily="8" charset="-128"/>
            </a:endParaRPr>
          </a:p>
          <a:p>
            <a:endParaRPr lang="en-US" altLang="fi-FI" sz="2800" dirty="0" smtClean="0">
              <a:ea typeface="ＭＳ Ｐゴシック" pitchFamily="8" charset="-128"/>
            </a:endParaRPr>
          </a:p>
          <a:p>
            <a:endParaRPr lang="en-US" altLang="fi-FI" sz="2800" dirty="0" smtClean="0">
              <a:ea typeface="ＭＳ Ｐゴシック" pitchFamily="8" charset="-128"/>
            </a:endParaRPr>
          </a:p>
          <a:p>
            <a:endParaRPr lang="en-US" altLang="fi-FI" sz="2800" dirty="0" smtClean="0">
              <a:ea typeface="ＭＳ Ｐゴシック" pitchFamily="8" charset="-128"/>
            </a:endParaRPr>
          </a:p>
          <a:p>
            <a:endParaRPr lang="en-US" altLang="fi-FI" sz="2800" dirty="0">
              <a:ea typeface="ＭＳ Ｐゴシック" pitchFamily="8" charset="-128"/>
            </a:endParaRPr>
          </a:p>
        </p:txBody>
      </p:sp>
      <p:sp>
        <p:nvSpPr>
          <p:cNvPr id="4" name="Title 3"/>
          <p:cNvSpPr>
            <a:spLocks noGrp="1"/>
          </p:cNvSpPr>
          <p:nvPr>
            <p:ph type="title"/>
          </p:nvPr>
        </p:nvSpPr>
        <p:spPr/>
        <p:txBody>
          <a:bodyPr/>
          <a:lstStyle/>
          <a:p>
            <a:r>
              <a:rPr lang="en-CA" altLang="fi-FI" noProof="0" dirty="0" smtClean="0">
                <a:ea typeface="ＭＳ Ｐゴシック" pitchFamily="8" charset="-128"/>
              </a:rPr>
              <a:t>Motivation </a:t>
            </a:r>
            <a:br>
              <a:rPr lang="en-CA" altLang="fi-FI" noProof="0" dirty="0" smtClean="0">
                <a:ea typeface="ＭＳ Ｐゴシック" pitchFamily="8" charset="-128"/>
              </a:rPr>
            </a:br>
            <a:r>
              <a:rPr lang="en-CA" altLang="fi-FI" sz="3200" noProof="0" dirty="0" smtClean="0">
                <a:ea typeface="ＭＳ Ｐゴシック" pitchFamily="8" charset="-128"/>
              </a:rPr>
              <a:t>Assassin’s Creed Unity</a:t>
            </a:r>
            <a:endParaRPr lang="en-CA" sz="3200" noProof="0" dirty="0"/>
          </a:p>
        </p:txBody>
      </p:sp>
      <p:sp>
        <p:nvSpPr>
          <p:cNvPr id="8" name="Footer Placeholder 4"/>
          <p:cNvSpPr>
            <a:spLocks noGrp="1"/>
          </p:cNvSpPr>
          <p:nvPr>
            <p:ph type="ftr" sz="quarter" idx="11"/>
          </p:nvPr>
        </p:nvSpPr>
        <p:spPr>
          <a:xfrm>
            <a:off x="1524000" y="4923010"/>
            <a:ext cx="6035040" cy="274637"/>
          </a:xfrm>
        </p:spPr>
        <p:txBody>
          <a:bodyPr/>
          <a:lstStyle>
            <a:lvl1pPr>
              <a:defRPr/>
            </a:lvl1pPr>
          </a:lstStyle>
          <a:p>
            <a:pPr>
              <a:defRPr/>
            </a:pPr>
            <a:endParaRPr lang="fr-FR" sz="1000" dirty="0" smtClean="0"/>
          </a:p>
          <a:p>
            <a:pPr>
              <a:defRPr/>
            </a:pPr>
            <a:r>
              <a:rPr lang="fr-FR" sz="1000" dirty="0" smtClean="0"/>
              <a:t>SIGGRAPH 2015: </a:t>
            </a:r>
            <a:r>
              <a:rPr lang="fr-FR" sz="1000" dirty="0" err="1" smtClean="0"/>
              <a:t>Advances</a:t>
            </a:r>
            <a:r>
              <a:rPr lang="fr-FR" sz="1000" dirty="0" smtClean="0"/>
              <a:t> in Real-Time </a:t>
            </a:r>
            <a:r>
              <a:rPr lang="fr-FR" sz="1000" dirty="0" err="1" smtClean="0"/>
              <a:t>Rendering</a:t>
            </a:r>
            <a:r>
              <a:rPr lang="fr-FR" sz="1000" dirty="0" smtClean="0"/>
              <a:t> course</a:t>
            </a:r>
            <a:endParaRPr lang="en-US" altLang="fi-FI" sz="1000" dirty="0" smtClean="0">
              <a:ea typeface="ＭＳ Ｐゴシック" pitchFamily="8" charset="-128"/>
            </a:endParaRPr>
          </a:p>
          <a:p>
            <a:pPr>
              <a:defRPr/>
            </a:pPr>
            <a:endParaRPr lang="en-US" sz="1000" dirty="0"/>
          </a:p>
        </p:txBody>
      </p:sp>
    </p:spTree>
    <p:extLst>
      <p:ext uri="{BB962C8B-B14F-4D97-AF65-F5344CB8AC3E}">
        <p14:creationId xmlns:p14="http://schemas.microsoft.com/office/powerpoint/2010/main" val="187266012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40"/>
          <p:cNvSpPr>
            <a:spLocks noGrp="1"/>
          </p:cNvSpPr>
          <p:nvPr>
            <p:ph type="ctrTitle"/>
          </p:nvPr>
        </p:nvSpPr>
        <p:spPr>
          <a:xfrm>
            <a:off x="3652838" y="1714500"/>
            <a:ext cx="5491162" cy="3429000"/>
          </a:xfrm>
          <a:solidFill>
            <a:srgbClr val="41464C"/>
          </a:solidFill>
        </p:spPr>
        <p:txBody>
          <a:bodyPr/>
          <a:lstStyle/>
          <a:p>
            <a:pPr algn="l" eaLnBrk="1" hangingPunct="1"/>
            <a:r>
              <a:rPr lang="en-US" altLang="en-US" sz="2200" dirty="0" smtClean="0">
                <a:ea typeface="ＭＳ Ｐゴシック" pitchFamily="8" charset="-128"/>
              </a:rPr>
              <a:t>GPU-Driven Rendering Pipelines</a:t>
            </a:r>
            <a:r>
              <a:rPr lang="en-US" altLang="en-US" sz="2400" dirty="0" smtClean="0">
                <a:ea typeface="ＭＳ Ｐゴシック" pitchFamily="8" charset="-128"/>
              </a:rPr>
              <a:t/>
            </a:r>
            <a:br>
              <a:rPr lang="en-US" altLang="en-US" sz="2400" dirty="0" smtClean="0">
                <a:ea typeface="ＭＳ Ｐゴシック" pitchFamily="8" charset="-128"/>
              </a:rPr>
            </a:br>
            <a:r>
              <a:rPr lang="en-US" altLang="en-US" sz="2400" dirty="0">
                <a:ea typeface="ＭＳ Ｐゴシック" pitchFamily="8" charset="-128"/>
              </a:rPr>
              <a:t/>
            </a:r>
            <a:br>
              <a:rPr lang="en-US" altLang="en-US" sz="2400" dirty="0">
                <a:ea typeface="ＭＳ Ｐゴシック" pitchFamily="8" charset="-128"/>
              </a:rPr>
            </a:br>
            <a:r>
              <a:rPr lang="en-US" altLang="en-US" sz="1800" dirty="0">
                <a:ea typeface="ＭＳ Ｐゴシック" pitchFamily="8" charset="-128"/>
              </a:rPr>
              <a:t>Ulrich </a:t>
            </a:r>
            <a:r>
              <a:rPr lang="en-US" altLang="en-US" sz="1800" dirty="0" err="1">
                <a:ea typeface="ＭＳ Ｐゴシック" pitchFamily="8" charset="-128"/>
              </a:rPr>
              <a:t>Haar</a:t>
            </a:r>
            <a:r>
              <a:rPr lang="en-US" altLang="en-US" sz="1800" dirty="0">
                <a:ea typeface="ＭＳ Ｐゴシック" pitchFamily="8" charset="-128"/>
              </a:rPr>
              <a:t>, </a:t>
            </a:r>
            <a:r>
              <a:rPr lang="en-US" altLang="en-US" sz="1800" dirty="0">
                <a:solidFill>
                  <a:schemeClr val="bg2"/>
                </a:solidFill>
                <a:ea typeface="ＭＳ Ｐゴシック" pitchFamily="8" charset="-128"/>
              </a:rPr>
              <a:t>Lead Programmer 3D</a:t>
            </a:r>
            <a:r>
              <a:rPr lang="en-US" altLang="en-US" sz="1800" dirty="0">
                <a:ea typeface="ＭＳ Ｐゴシック" pitchFamily="8" charset="-128"/>
              </a:rPr>
              <a:t/>
            </a:r>
            <a:br>
              <a:rPr lang="en-US" altLang="en-US" sz="1800" dirty="0">
                <a:ea typeface="ＭＳ Ｐゴシック" pitchFamily="8" charset="-128"/>
              </a:rPr>
            </a:br>
            <a:r>
              <a:rPr lang="en-US" altLang="en-US" sz="1800" dirty="0" err="1">
                <a:ea typeface="ＭＳ Ｐゴシック" pitchFamily="8" charset="-128"/>
              </a:rPr>
              <a:t>Ubisoft</a:t>
            </a:r>
            <a:r>
              <a:rPr lang="en-US" altLang="en-US" sz="1800" dirty="0">
                <a:ea typeface="ＭＳ Ｐゴシック" pitchFamily="8" charset="-128"/>
              </a:rPr>
              <a:t> Montreal</a:t>
            </a:r>
            <a:br>
              <a:rPr lang="en-US" altLang="en-US" sz="1800" dirty="0">
                <a:ea typeface="ＭＳ Ｐゴシック" pitchFamily="8" charset="-128"/>
              </a:rPr>
            </a:br>
            <a:r>
              <a:rPr lang="en-US" altLang="en-US" sz="1800" dirty="0">
                <a:ea typeface="ＭＳ Ｐゴシック" pitchFamily="8" charset="-128"/>
              </a:rPr>
              <a:t/>
            </a:r>
            <a:br>
              <a:rPr lang="en-US" altLang="en-US" sz="1800" dirty="0">
                <a:ea typeface="ＭＳ Ｐゴシック" pitchFamily="8" charset="-128"/>
              </a:rPr>
            </a:br>
            <a:r>
              <a:rPr lang="en-US" altLang="en-US" sz="1800" dirty="0">
                <a:ea typeface="ＭＳ Ｐゴシック" pitchFamily="8" charset="-128"/>
              </a:rPr>
              <a:t>Sebastian Aaltonen, Senior Lead </a:t>
            </a:r>
            <a:r>
              <a:rPr lang="en-US" altLang="en-US" sz="1800" dirty="0" smtClean="0">
                <a:ea typeface="ＭＳ Ｐゴシック" pitchFamily="8" charset="-128"/>
              </a:rPr>
              <a:t>Programmer</a:t>
            </a:r>
            <a:r>
              <a:rPr lang="en-US" altLang="en-US" sz="1800" dirty="0">
                <a:ea typeface="ＭＳ Ｐゴシック" pitchFamily="8" charset="-128"/>
              </a:rPr>
              <a:t/>
            </a:r>
            <a:br>
              <a:rPr lang="en-US" altLang="en-US" sz="1800" dirty="0">
                <a:ea typeface="ＭＳ Ｐゴシック" pitchFamily="8" charset="-128"/>
              </a:rPr>
            </a:br>
            <a:r>
              <a:rPr lang="en-US" altLang="en-US" sz="1800" dirty="0" err="1">
                <a:ea typeface="ＭＳ Ｐゴシック" pitchFamily="8" charset="-128"/>
              </a:rPr>
              <a:t>RedLynx</a:t>
            </a:r>
            <a:r>
              <a:rPr lang="en-US" altLang="en-US" sz="1800" dirty="0">
                <a:ea typeface="ＭＳ Ｐゴシック" pitchFamily="8" charset="-128"/>
              </a:rPr>
              <a:t>, a </a:t>
            </a:r>
            <a:r>
              <a:rPr lang="en-US" altLang="en-US" sz="1800" dirty="0" err="1">
                <a:ea typeface="ＭＳ Ｐゴシック" pitchFamily="8" charset="-128"/>
              </a:rPr>
              <a:t>Ubisoft</a:t>
            </a:r>
            <a:r>
              <a:rPr lang="en-US" altLang="en-US" sz="1800" dirty="0">
                <a:ea typeface="ＭＳ Ｐゴシック" pitchFamily="8" charset="-128"/>
              </a:rPr>
              <a:t> </a:t>
            </a:r>
            <a:r>
              <a:rPr lang="en-US" altLang="en-US" sz="1800" dirty="0" smtClean="0">
                <a:ea typeface="ＭＳ Ｐゴシック" pitchFamily="8" charset="-128"/>
              </a:rPr>
              <a:t>Studio</a:t>
            </a:r>
          </a:p>
        </p:txBody>
      </p:sp>
      <p:sp>
        <p:nvSpPr>
          <p:cNvPr id="42" name="Subtitle 41"/>
          <p:cNvSpPr>
            <a:spLocks noGrp="1"/>
          </p:cNvSpPr>
          <p:nvPr>
            <p:ph type="subTitle" idx="1"/>
          </p:nvPr>
        </p:nvSpPr>
        <p:spPr>
          <a:xfrm>
            <a:off x="0" y="1714500"/>
            <a:ext cx="3652838" cy="3429000"/>
          </a:xfrm>
          <a:solidFill>
            <a:schemeClr val="bg1"/>
          </a:solidFill>
        </p:spPr>
        <p:txBody>
          <a:bodyPr rtlCol="0" anchor="ctr">
            <a:normAutofit/>
          </a:bodyPr>
          <a:lstStyle/>
          <a:p>
            <a:pPr eaLnBrk="1" fontAlgn="auto" hangingPunct="1">
              <a:spcAft>
                <a:spcPts val="0"/>
              </a:spcAft>
              <a:buFont typeface="Arial"/>
              <a:buNone/>
              <a:defRPr/>
            </a:pPr>
            <a:r>
              <a:rPr lang="fi-FI" sz="1800" dirty="0" smtClean="0">
                <a:solidFill>
                  <a:srgbClr val="FF0000"/>
                </a:solidFill>
                <a:ea typeface="+mn-ea"/>
                <a:cs typeface="+mn-cs"/>
              </a:rPr>
              <a:t>.</a:t>
            </a:r>
            <a:endParaRPr lang="en-US" sz="1800" dirty="0" smtClean="0">
              <a:solidFill>
                <a:srgbClr val="FF0000"/>
              </a:solidFill>
              <a:ea typeface="+mn-ea"/>
              <a:cs typeface="+mn-cs"/>
            </a:endParaRPr>
          </a:p>
        </p:txBody>
      </p:sp>
      <p:pic>
        <p:nvPicPr>
          <p:cNvPr id="6148" name="Picture 42" descr="S15_sub.pd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36917" y="2266871"/>
            <a:ext cx="3111921" cy="2324257"/>
          </a:xfrm>
          <a:prstGeom prst="rect">
            <a:avLst/>
          </a:prstGeom>
        </p:spPr>
      </p:pic>
    </p:spTree>
    <p:extLst>
      <p:ext uri="{BB962C8B-B14F-4D97-AF65-F5344CB8AC3E}">
        <p14:creationId xmlns:p14="http://schemas.microsoft.com/office/powerpoint/2010/main" val="1760307779"/>
      </p:ext>
    </p:extLst>
  </p:cSld>
  <p:clrMapOvr>
    <a:masterClrMapping/>
  </p:clrMapOvr>
  <mc:AlternateContent xmlns:mc="http://schemas.openxmlformats.org/markup-compatibility/2006" xmlns:p14="http://schemas.microsoft.com/office/powerpoint/2010/main">
    <mc:Choice Requires="p14">
      <p:transition spd="slow" p14:dur="2000" advTm="4404"/>
    </mc:Choice>
    <mc:Fallback xmlns="">
      <p:transition spd="slow" advTm="4404"/>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098" name="Title 1"/>
          <p:cNvSpPr>
            <a:spLocks noGrp="1"/>
          </p:cNvSpPr>
          <p:nvPr>
            <p:ph type="title"/>
          </p:nvPr>
        </p:nvSpPr>
        <p:spPr/>
        <p:txBody>
          <a:bodyPr/>
          <a:lstStyle/>
          <a:p>
            <a:r>
              <a:rPr lang="en-CA" altLang="fi-FI" noProof="0" dirty="0" smtClean="0">
                <a:ea typeface="ＭＳ Ｐゴシック" pitchFamily="8" charset="-128"/>
              </a:rPr>
              <a:t>Motivation </a:t>
            </a:r>
            <a:br>
              <a:rPr lang="en-CA" altLang="fi-FI" noProof="0" dirty="0" smtClean="0">
                <a:ea typeface="ＭＳ Ｐゴシック" pitchFamily="8" charset="-128"/>
              </a:rPr>
            </a:br>
            <a:r>
              <a:rPr lang="en-CA" altLang="fi-FI" sz="3200" noProof="0" dirty="0" smtClean="0">
                <a:ea typeface="ＭＳ Ｐゴシック" pitchFamily="8" charset="-128"/>
              </a:rPr>
              <a:t>Assassin’s Creed Unity</a:t>
            </a:r>
          </a:p>
        </p:txBody>
      </p:sp>
      <p:sp>
        <p:nvSpPr>
          <p:cNvPr id="2" name="Content Placeholder 1"/>
          <p:cNvSpPr>
            <a:spLocks noGrp="1"/>
          </p:cNvSpPr>
          <p:nvPr>
            <p:ph idx="1"/>
          </p:nvPr>
        </p:nvSpPr>
        <p:spPr/>
        <p:txBody>
          <a:bodyPr/>
          <a:lstStyle/>
          <a:p>
            <a:pPr marL="0" indent="0">
              <a:buNone/>
            </a:pPr>
            <a:r>
              <a:rPr lang="en-CA" noProof="0" dirty="0" smtClean="0"/>
              <a:t> </a:t>
            </a:r>
            <a:endParaRPr lang="en-CA" noProof="0" dirty="0"/>
          </a:p>
        </p:txBody>
      </p:sp>
      <p:sp>
        <p:nvSpPr>
          <p:cNvPr id="5" name="Content Placeholder 2"/>
          <p:cNvSpPr txBox="1">
            <a:spLocks/>
          </p:cNvSpPr>
          <p:nvPr/>
        </p:nvSpPr>
        <p:spPr bwMode="auto">
          <a:xfrm>
            <a:off x="609600" y="13525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bg1"/>
                </a:solidFill>
                <a:latin typeface="+mn-lt"/>
                <a:ea typeface="ＭＳ Ｐゴシック" pitchFamily="-108" charset="-128"/>
                <a:cs typeface="ＭＳ Ｐゴシック" pitchFamily="-108" charset="-128"/>
              </a:defRPr>
            </a:lvl1pPr>
            <a:lvl2pPr marL="742950" indent="-285750" algn="l" defTabSz="457200" rtl="0" eaLnBrk="0" fontAlgn="base" hangingPunct="0">
              <a:spcBef>
                <a:spcPct val="20000"/>
              </a:spcBef>
              <a:spcAft>
                <a:spcPct val="0"/>
              </a:spcAft>
              <a:buFont typeface="Arial" charset="0"/>
              <a:buChar char="–"/>
              <a:defRPr sz="2800" kern="1200">
                <a:solidFill>
                  <a:schemeClr val="bg1"/>
                </a:solidFill>
                <a:latin typeface="+mn-lt"/>
                <a:ea typeface="ＭＳ Ｐゴシック" pitchFamily="-108"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bg1"/>
                </a:solidFill>
                <a:latin typeface="+mn-lt"/>
                <a:ea typeface="ＭＳ Ｐゴシック" pitchFamily="-108"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bg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bg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altLang="fi-FI" sz="2400" dirty="0" smtClean="0">
              <a:ea typeface="ＭＳ Ｐゴシック" pitchFamily="8" charset="-128"/>
            </a:endParaRPr>
          </a:p>
          <a:p>
            <a:endParaRPr lang="en-US" altLang="fi-FI" sz="2400" dirty="0">
              <a:ea typeface="ＭＳ Ｐゴシック" pitchFamily="8" charset="-128"/>
            </a:endParaRPr>
          </a:p>
          <a:p>
            <a:endParaRPr lang="en-US" altLang="fi-FI" sz="2400" dirty="0" smtClean="0">
              <a:ea typeface="ＭＳ Ｐゴシック" pitchFamily="8" charset="-128"/>
            </a:endParaRPr>
          </a:p>
          <a:p>
            <a:endParaRPr lang="en-US" altLang="fi-FI" sz="2400" dirty="0">
              <a:ea typeface="ＭＳ Ｐゴシック" pitchFamily="8" charset="-128"/>
            </a:endParaRPr>
          </a:p>
          <a:p>
            <a:endParaRPr lang="en-US" altLang="fi-FI" sz="2400" dirty="0" smtClean="0">
              <a:ea typeface="ＭＳ Ｐゴシック" pitchFamily="8" charset="-128"/>
            </a:endParaRPr>
          </a:p>
          <a:p>
            <a:pPr marL="0" indent="0">
              <a:buNone/>
            </a:pPr>
            <a:endParaRPr lang="en-US" altLang="fi-FI" sz="2400" dirty="0" smtClean="0">
              <a:ea typeface="ＭＳ Ｐゴシック" pitchFamily="8" charset="-128"/>
            </a:endParaRPr>
          </a:p>
          <a:p>
            <a:r>
              <a:rPr lang="en-US" altLang="fi-FI" sz="2800" dirty="0" smtClean="0">
                <a:effectLst>
                  <a:outerShdw blurRad="38100" dist="38100" dir="2700000" algn="tl">
                    <a:srgbClr val="000000">
                      <a:alpha val="43137"/>
                    </a:srgbClr>
                  </a:outerShdw>
                </a:effectLst>
                <a:ea typeface="ＭＳ Ｐゴシック" pitchFamily="8" charset="-128"/>
              </a:rPr>
              <a:t>Massive </a:t>
            </a:r>
            <a:r>
              <a:rPr lang="en-US" altLang="fi-FI" sz="2800" dirty="0">
                <a:effectLst>
                  <a:outerShdw blurRad="38100" dist="38100" dir="2700000" algn="tl">
                    <a:srgbClr val="000000">
                      <a:alpha val="43137"/>
                    </a:srgbClr>
                  </a:outerShdw>
                </a:effectLst>
                <a:ea typeface="ＭＳ Ｐゴシック" pitchFamily="8" charset="-128"/>
              </a:rPr>
              <a:t>amounts of </a:t>
            </a:r>
            <a:r>
              <a:rPr lang="en-US" altLang="fi-FI" sz="2800" dirty="0" smtClean="0">
                <a:effectLst>
                  <a:outerShdw blurRad="38100" dist="38100" dir="2700000" algn="tl">
                    <a:srgbClr val="000000">
                      <a:alpha val="43137"/>
                    </a:srgbClr>
                  </a:outerShdw>
                </a:effectLst>
                <a:ea typeface="ＭＳ Ｐゴシック" pitchFamily="8" charset="-128"/>
              </a:rPr>
              <a:t>geometry: seamless interiors</a:t>
            </a:r>
            <a:endParaRPr lang="en-US" altLang="fi-FI" sz="2800" dirty="0">
              <a:effectLst>
                <a:outerShdw blurRad="38100" dist="38100" dir="2700000" algn="tl">
                  <a:srgbClr val="000000">
                    <a:alpha val="43137"/>
                  </a:srgbClr>
                </a:outerShdw>
              </a:effectLst>
              <a:ea typeface="ＭＳ Ｐゴシック" pitchFamily="8" charset="-128"/>
            </a:endParaRPr>
          </a:p>
          <a:p>
            <a:endParaRPr lang="en-US" altLang="fi-FI" sz="2800" dirty="0" smtClean="0">
              <a:ea typeface="ＭＳ Ｐゴシック" pitchFamily="8" charset="-128"/>
            </a:endParaRPr>
          </a:p>
          <a:p>
            <a:endParaRPr lang="en-US" altLang="fi-FI" sz="2800" dirty="0" smtClean="0">
              <a:ea typeface="ＭＳ Ｐゴシック" pitchFamily="8" charset="-128"/>
            </a:endParaRPr>
          </a:p>
          <a:p>
            <a:endParaRPr lang="en-US" altLang="fi-FI" sz="2800" dirty="0" smtClean="0">
              <a:ea typeface="ＭＳ Ｐゴシック" pitchFamily="8" charset="-128"/>
            </a:endParaRPr>
          </a:p>
          <a:p>
            <a:endParaRPr lang="en-US" altLang="fi-FI" sz="2800" dirty="0" smtClean="0">
              <a:ea typeface="ＭＳ Ｐゴシック" pitchFamily="8" charset="-128"/>
            </a:endParaRPr>
          </a:p>
          <a:p>
            <a:endParaRPr lang="en-US" altLang="fi-FI" sz="2800" dirty="0" smtClean="0">
              <a:ea typeface="ＭＳ Ｐゴシック" pitchFamily="8" charset="-128"/>
            </a:endParaRPr>
          </a:p>
          <a:p>
            <a:endParaRPr lang="en-US" altLang="fi-FI" sz="2800" dirty="0" smtClean="0">
              <a:ea typeface="ＭＳ Ｐゴシック" pitchFamily="8" charset="-128"/>
            </a:endParaRPr>
          </a:p>
          <a:p>
            <a:endParaRPr lang="en-US" altLang="fi-FI" sz="2800" dirty="0" smtClean="0">
              <a:ea typeface="ＭＳ Ｐゴシック" pitchFamily="8" charset="-128"/>
            </a:endParaRPr>
          </a:p>
          <a:p>
            <a:endParaRPr lang="en-US" altLang="fi-FI" sz="2800" dirty="0">
              <a:ea typeface="ＭＳ Ｐゴシック" pitchFamily="8" charset="-128"/>
            </a:endParaRPr>
          </a:p>
        </p:txBody>
      </p:sp>
      <p:sp>
        <p:nvSpPr>
          <p:cNvPr id="7" name="Footer Placeholder 4"/>
          <p:cNvSpPr>
            <a:spLocks noGrp="1"/>
          </p:cNvSpPr>
          <p:nvPr>
            <p:ph type="ftr" sz="quarter" idx="11"/>
          </p:nvPr>
        </p:nvSpPr>
        <p:spPr>
          <a:xfrm>
            <a:off x="1524000" y="4923010"/>
            <a:ext cx="6035040" cy="274637"/>
          </a:xfrm>
        </p:spPr>
        <p:txBody>
          <a:bodyPr/>
          <a:lstStyle>
            <a:lvl1pPr>
              <a:defRPr/>
            </a:lvl1pPr>
          </a:lstStyle>
          <a:p>
            <a:pPr>
              <a:defRPr/>
            </a:pPr>
            <a:endParaRPr lang="fr-FR" sz="1000" dirty="0" smtClean="0"/>
          </a:p>
          <a:p>
            <a:pPr>
              <a:defRPr/>
            </a:pPr>
            <a:r>
              <a:rPr lang="fr-FR" sz="1000" dirty="0" smtClean="0"/>
              <a:t>SIGGRAPH 2015: </a:t>
            </a:r>
            <a:r>
              <a:rPr lang="fr-FR" sz="1000" dirty="0" err="1" smtClean="0"/>
              <a:t>Advances</a:t>
            </a:r>
            <a:r>
              <a:rPr lang="fr-FR" sz="1000" dirty="0" smtClean="0"/>
              <a:t> in Real-Time </a:t>
            </a:r>
            <a:r>
              <a:rPr lang="fr-FR" sz="1000" dirty="0" err="1" smtClean="0"/>
              <a:t>Rendering</a:t>
            </a:r>
            <a:r>
              <a:rPr lang="fr-FR" sz="1000" dirty="0" smtClean="0"/>
              <a:t> course</a:t>
            </a:r>
            <a:endParaRPr lang="en-US" altLang="fi-FI" sz="1000" dirty="0" smtClean="0">
              <a:ea typeface="ＭＳ Ｐゴシック" pitchFamily="8" charset="-128"/>
            </a:endParaRPr>
          </a:p>
          <a:p>
            <a:pPr>
              <a:defRPr/>
            </a:pPr>
            <a:endParaRPr lang="en-US" sz="1000" dirty="0"/>
          </a:p>
        </p:txBody>
      </p:sp>
    </p:spTree>
    <p:extLst>
      <p:ext uri="{BB962C8B-B14F-4D97-AF65-F5344CB8AC3E}">
        <p14:creationId xmlns:p14="http://schemas.microsoft.com/office/powerpoint/2010/main" val="42008185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098" name="Title 1"/>
          <p:cNvSpPr>
            <a:spLocks noGrp="1"/>
          </p:cNvSpPr>
          <p:nvPr>
            <p:ph type="title"/>
          </p:nvPr>
        </p:nvSpPr>
        <p:spPr/>
        <p:txBody>
          <a:bodyPr/>
          <a:lstStyle/>
          <a:p>
            <a:r>
              <a:rPr lang="en-CA" altLang="fi-FI" noProof="0" dirty="0" smtClean="0">
                <a:ea typeface="ＭＳ Ｐゴシック" pitchFamily="8" charset="-128"/>
              </a:rPr>
              <a:t>Motivation </a:t>
            </a:r>
            <a:br>
              <a:rPr lang="en-CA" altLang="fi-FI" noProof="0" dirty="0" smtClean="0">
                <a:ea typeface="ＭＳ Ｐゴシック" pitchFamily="8" charset="-128"/>
              </a:rPr>
            </a:br>
            <a:r>
              <a:rPr lang="en-CA" altLang="fi-FI" sz="3200" noProof="0" dirty="0" smtClean="0">
                <a:ea typeface="ＭＳ Ｐゴシック" pitchFamily="8" charset="-128"/>
              </a:rPr>
              <a:t>Assassin’s Creed Unity</a:t>
            </a:r>
          </a:p>
        </p:txBody>
      </p:sp>
      <p:sp>
        <p:nvSpPr>
          <p:cNvPr id="2" name="Content Placeholder 1"/>
          <p:cNvSpPr>
            <a:spLocks noGrp="1"/>
          </p:cNvSpPr>
          <p:nvPr>
            <p:ph idx="1"/>
          </p:nvPr>
        </p:nvSpPr>
        <p:spPr/>
        <p:txBody>
          <a:bodyPr/>
          <a:lstStyle/>
          <a:p>
            <a:pPr marL="0" indent="0">
              <a:buNone/>
            </a:pPr>
            <a:r>
              <a:rPr lang="en-CA" noProof="0" dirty="0" smtClean="0"/>
              <a:t> </a:t>
            </a:r>
            <a:endParaRPr lang="en-CA" noProof="0" dirty="0"/>
          </a:p>
        </p:txBody>
      </p:sp>
      <p:sp>
        <p:nvSpPr>
          <p:cNvPr id="5" name="Content Placeholder 2"/>
          <p:cNvSpPr txBox="1">
            <a:spLocks/>
          </p:cNvSpPr>
          <p:nvPr/>
        </p:nvSpPr>
        <p:spPr bwMode="auto">
          <a:xfrm>
            <a:off x="609600" y="13525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bg1"/>
                </a:solidFill>
                <a:latin typeface="+mn-lt"/>
                <a:ea typeface="ＭＳ Ｐゴシック" pitchFamily="-108" charset="-128"/>
                <a:cs typeface="ＭＳ Ｐゴシック" pitchFamily="-108" charset="-128"/>
              </a:defRPr>
            </a:lvl1pPr>
            <a:lvl2pPr marL="742950" indent="-285750" algn="l" defTabSz="457200" rtl="0" eaLnBrk="0" fontAlgn="base" hangingPunct="0">
              <a:spcBef>
                <a:spcPct val="20000"/>
              </a:spcBef>
              <a:spcAft>
                <a:spcPct val="0"/>
              </a:spcAft>
              <a:buFont typeface="Arial" charset="0"/>
              <a:buChar char="–"/>
              <a:defRPr sz="2800" kern="1200">
                <a:solidFill>
                  <a:schemeClr val="bg1"/>
                </a:solidFill>
                <a:latin typeface="+mn-lt"/>
                <a:ea typeface="ＭＳ Ｐゴシック" pitchFamily="-108"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bg1"/>
                </a:solidFill>
                <a:latin typeface="+mn-lt"/>
                <a:ea typeface="ＭＳ Ｐゴシック" pitchFamily="-108"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bg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bg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altLang="fi-FI" sz="2400" dirty="0" smtClean="0">
              <a:ea typeface="ＭＳ Ｐゴシック" pitchFamily="8" charset="-128"/>
            </a:endParaRPr>
          </a:p>
          <a:p>
            <a:endParaRPr lang="en-US" altLang="fi-FI" sz="2400" dirty="0">
              <a:ea typeface="ＭＳ Ｐゴシック" pitchFamily="8" charset="-128"/>
            </a:endParaRPr>
          </a:p>
          <a:p>
            <a:endParaRPr lang="en-US" altLang="fi-FI" sz="2400" dirty="0" smtClean="0">
              <a:ea typeface="ＭＳ Ｐゴシック" pitchFamily="8" charset="-128"/>
            </a:endParaRPr>
          </a:p>
          <a:p>
            <a:endParaRPr lang="en-US" altLang="fi-FI" sz="2400" dirty="0">
              <a:ea typeface="ＭＳ Ｐゴシック" pitchFamily="8" charset="-128"/>
            </a:endParaRPr>
          </a:p>
          <a:p>
            <a:endParaRPr lang="en-US" altLang="fi-FI" sz="2400" dirty="0" smtClean="0">
              <a:ea typeface="ＭＳ Ｐゴシック" pitchFamily="8" charset="-128"/>
            </a:endParaRPr>
          </a:p>
          <a:p>
            <a:endParaRPr lang="en-US" altLang="fi-FI" sz="2400" dirty="0">
              <a:ea typeface="ＭＳ Ｐゴシック" pitchFamily="8" charset="-128"/>
            </a:endParaRPr>
          </a:p>
          <a:p>
            <a:endParaRPr lang="en-US" altLang="fi-FI" sz="2400" dirty="0" smtClean="0">
              <a:ea typeface="ＭＳ Ｐゴシック" pitchFamily="8" charset="-128"/>
            </a:endParaRPr>
          </a:p>
          <a:p>
            <a:r>
              <a:rPr lang="en-US" altLang="fi-FI" sz="2800" dirty="0" smtClean="0">
                <a:effectLst>
                  <a:outerShdw blurRad="38100" dist="38100" dir="2700000" algn="tl">
                    <a:srgbClr val="000000">
                      <a:alpha val="43137"/>
                    </a:srgbClr>
                  </a:outerShdw>
                </a:effectLst>
                <a:ea typeface="ＭＳ Ｐゴシック" pitchFamily="8" charset="-128"/>
              </a:rPr>
              <a:t>Massive </a:t>
            </a:r>
            <a:r>
              <a:rPr lang="en-US" altLang="fi-FI" sz="2800" dirty="0">
                <a:effectLst>
                  <a:outerShdw blurRad="38100" dist="38100" dir="2700000" algn="tl">
                    <a:srgbClr val="000000">
                      <a:alpha val="43137"/>
                    </a:srgbClr>
                  </a:outerShdw>
                </a:effectLst>
                <a:ea typeface="ＭＳ Ｐゴシック" pitchFamily="8" charset="-128"/>
              </a:rPr>
              <a:t>amounts of </a:t>
            </a:r>
            <a:r>
              <a:rPr lang="en-US" altLang="fi-FI" sz="2800" dirty="0" smtClean="0">
                <a:effectLst>
                  <a:outerShdw blurRad="38100" dist="38100" dir="2700000" algn="tl">
                    <a:srgbClr val="000000">
                      <a:alpha val="43137"/>
                    </a:srgbClr>
                  </a:outerShdw>
                </a:effectLst>
                <a:ea typeface="ＭＳ Ｐゴシック" pitchFamily="8" charset="-128"/>
              </a:rPr>
              <a:t>geometry: crowds</a:t>
            </a:r>
            <a:endParaRPr lang="en-US" altLang="fi-FI" sz="2800" dirty="0">
              <a:effectLst>
                <a:outerShdw blurRad="38100" dist="38100" dir="2700000" algn="tl">
                  <a:srgbClr val="000000">
                    <a:alpha val="43137"/>
                  </a:srgbClr>
                </a:outerShdw>
              </a:effectLst>
              <a:ea typeface="ＭＳ Ｐゴシック" pitchFamily="8" charset="-128"/>
            </a:endParaRPr>
          </a:p>
          <a:p>
            <a:endParaRPr lang="en-US" altLang="fi-FI" sz="2800" dirty="0" smtClean="0">
              <a:ea typeface="ＭＳ Ｐゴシック" pitchFamily="8" charset="-128"/>
            </a:endParaRPr>
          </a:p>
          <a:p>
            <a:endParaRPr lang="en-US" altLang="fi-FI" sz="2800" dirty="0" smtClean="0">
              <a:ea typeface="ＭＳ Ｐゴシック" pitchFamily="8" charset="-128"/>
            </a:endParaRPr>
          </a:p>
          <a:p>
            <a:endParaRPr lang="en-US" altLang="fi-FI" sz="2800" dirty="0" smtClean="0">
              <a:ea typeface="ＭＳ Ｐゴシック" pitchFamily="8" charset="-128"/>
            </a:endParaRPr>
          </a:p>
          <a:p>
            <a:endParaRPr lang="en-US" altLang="fi-FI" sz="2800" dirty="0" smtClean="0">
              <a:ea typeface="ＭＳ Ｐゴシック" pitchFamily="8" charset="-128"/>
            </a:endParaRPr>
          </a:p>
          <a:p>
            <a:endParaRPr lang="en-US" altLang="fi-FI" sz="2800" dirty="0" smtClean="0">
              <a:ea typeface="ＭＳ Ｐゴシック" pitchFamily="8" charset="-128"/>
            </a:endParaRPr>
          </a:p>
          <a:p>
            <a:endParaRPr lang="en-US" altLang="fi-FI" sz="2800" dirty="0" smtClean="0">
              <a:ea typeface="ＭＳ Ｐゴシック" pitchFamily="8" charset="-128"/>
            </a:endParaRPr>
          </a:p>
          <a:p>
            <a:endParaRPr lang="en-US" altLang="fi-FI" sz="2800" dirty="0" smtClean="0">
              <a:ea typeface="ＭＳ Ｐゴシック" pitchFamily="8" charset="-128"/>
            </a:endParaRPr>
          </a:p>
          <a:p>
            <a:endParaRPr lang="en-US" altLang="fi-FI" sz="2800" dirty="0">
              <a:ea typeface="ＭＳ Ｐゴシック" pitchFamily="8" charset="-128"/>
            </a:endParaRPr>
          </a:p>
        </p:txBody>
      </p:sp>
      <p:sp>
        <p:nvSpPr>
          <p:cNvPr id="6" name="Footer Placeholder 4"/>
          <p:cNvSpPr>
            <a:spLocks noGrp="1"/>
          </p:cNvSpPr>
          <p:nvPr>
            <p:ph type="ftr" sz="quarter" idx="11"/>
          </p:nvPr>
        </p:nvSpPr>
        <p:spPr>
          <a:xfrm>
            <a:off x="1524000" y="4923010"/>
            <a:ext cx="6035040" cy="274637"/>
          </a:xfrm>
        </p:spPr>
        <p:txBody>
          <a:bodyPr/>
          <a:lstStyle>
            <a:lvl1pPr>
              <a:defRPr/>
            </a:lvl1pPr>
          </a:lstStyle>
          <a:p>
            <a:pPr>
              <a:defRPr/>
            </a:pPr>
            <a:endParaRPr lang="fr-FR" sz="1000" dirty="0" smtClean="0"/>
          </a:p>
          <a:p>
            <a:pPr>
              <a:defRPr/>
            </a:pPr>
            <a:r>
              <a:rPr lang="fr-FR" sz="1000" dirty="0" smtClean="0"/>
              <a:t>SIGGRAPH 2015: </a:t>
            </a:r>
            <a:r>
              <a:rPr lang="fr-FR" sz="1000" dirty="0" err="1" smtClean="0"/>
              <a:t>Advances</a:t>
            </a:r>
            <a:r>
              <a:rPr lang="fr-FR" sz="1000" dirty="0" smtClean="0"/>
              <a:t> in Real-Time </a:t>
            </a:r>
            <a:r>
              <a:rPr lang="fr-FR" sz="1000" dirty="0" err="1" smtClean="0"/>
              <a:t>Rendering</a:t>
            </a:r>
            <a:r>
              <a:rPr lang="fr-FR" sz="1000" dirty="0" smtClean="0"/>
              <a:t> course</a:t>
            </a:r>
            <a:endParaRPr lang="en-US" altLang="fi-FI" sz="1000" dirty="0" smtClean="0">
              <a:ea typeface="ＭＳ Ｐゴシック" pitchFamily="8" charset="-128"/>
            </a:endParaRPr>
          </a:p>
          <a:p>
            <a:pPr>
              <a:defRPr/>
            </a:pPr>
            <a:endParaRPr lang="en-US" sz="1000" dirty="0"/>
          </a:p>
        </p:txBody>
      </p:sp>
    </p:spTree>
    <p:extLst>
      <p:ext uri="{BB962C8B-B14F-4D97-AF65-F5344CB8AC3E}">
        <p14:creationId xmlns:p14="http://schemas.microsoft.com/office/powerpoint/2010/main" val="5008866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646" r="14445"/>
          <a:stretch/>
        </p:blipFill>
        <p:spPr bwMode="auto">
          <a:xfrm>
            <a:off x="5562600" y="1469407"/>
            <a:ext cx="3200400" cy="28555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8" name="Title 1"/>
          <p:cNvSpPr>
            <a:spLocks noGrp="1"/>
          </p:cNvSpPr>
          <p:nvPr>
            <p:ph type="title"/>
          </p:nvPr>
        </p:nvSpPr>
        <p:spPr/>
        <p:txBody>
          <a:bodyPr/>
          <a:lstStyle/>
          <a:p>
            <a:r>
              <a:rPr lang="en-CA" altLang="fi-FI" noProof="0" dirty="0" smtClean="0">
                <a:ea typeface="ＭＳ Ｐゴシック" pitchFamily="8" charset="-128"/>
              </a:rPr>
              <a:t>Motivation </a:t>
            </a:r>
            <a:br>
              <a:rPr lang="en-CA" altLang="fi-FI" noProof="0" dirty="0" smtClean="0">
                <a:ea typeface="ＭＳ Ｐゴシック" pitchFamily="8" charset="-128"/>
              </a:rPr>
            </a:br>
            <a:r>
              <a:rPr lang="en-CA" altLang="fi-FI" sz="3200" noProof="0" dirty="0" smtClean="0">
                <a:ea typeface="ＭＳ Ｐゴシック" pitchFamily="8" charset="-128"/>
              </a:rPr>
              <a:t>Assassin’s Creed Unity</a:t>
            </a:r>
          </a:p>
        </p:txBody>
      </p:sp>
      <p:sp>
        <p:nvSpPr>
          <p:cNvPr id="2" name="Content Placeholder 1"/>
          <p:cNvSpPr>
            <a:spLocks noGrp="1"/>
          </p:cNvSpPr>
          <p:nvPr>
            <p:ph idx="1"/>
          </p:nvPr>
        </p:nvSpPr>
        <p:spPr/>
        <p:txBody>
          <a:bodyPr/>
          <a:lstStyle/>
          <a:p>
            <a:pPr marL="0" indent="0">
              <a:buNone/>
            </a:pPr>
            <a:r>
              <a:rPr lang="en-CA" noProof="0" dirty="0" smtClean="0"/>
              <a:t> </a:t>
            </a:r>
            <a:endParaRPr lang="en-CA" noProof="0" dirty="0"/>
          </a:p>
        </p:txBody>
      </p:sp>
      <p:sp>
        <p:nvSpPr>
          <p:cNvPr id="5" name="Content Placeholder 2"/>
          <p:cNvSpPr txBox="1">
            <a:spLocks/>
          </p:cNvSpPr>
          <p:nvPr/>
        </p:nvSpPr>
        <p:spPr bwMode="auto">
          <a:xfrm>
            <a:off x="609600" y="1352550"/>
            <a:ext cx="48768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bg1"/>
                </a:solidFill>
                <a:latin typeface="+mn-lt"/>
                <a:ea typeface="ＭＳ Ｐゴシック" pitchFamily="-108" charset="-128"/>
                <a:cs typeface="ＭＳ Ｐゴシック" pitchFamily="-108" charset="-128"/>
              </a:defRPr>
            </a:lvl1pPr>
            <a:lvl2pPr marL="742950" indent="-285750" algn="l" defTabSz="457200" rtl="0" eaLnBrk="0" fontAlgn="base" hangingPunct="0">
              <a:spcBef>
                <a:spcPct val="20000"/>
              </a:spcBef>
              <a:spcAft>
                <a:spcPct val="0"/>
              </a:spcAft>
              <a:buFont typeface="Arial" charset="0"/>
              <a:buChar char="–"/>
              <a:defRPr sz="2800" kern="1200">
                <a:solidFill>
                  <a:schemeClr val="bg1"/>
                </a:solidFill>
                <a:latin typeface="+mn-lt"/>
                <a:ea typeface="ＭＳ Ｐゴシック" pitchFamily="-108"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bg1"/>
                </a:solidFill>
                <a:latin typeface="+mn-lt"/>
                <a:ea typeface="ＭＳ Ｐゴシック" pitchFamily="-108"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bg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bg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fi-FI" sz="2400" dirty="0" smtClean="0">
                <a:ea typeface="ＭＳ Ｐゴシック" pitchFamily="8" charset="-128"/>
              </a:rPr>
              <a:t>Modular construction (partially automated)</a:t>
            </a:r>
          </a:p>
          <a:p>
            <a:r>
              <a:rPr lang="en-US" altLang="fi-FI" sz="2400" dirty="0">
                <a:ea typeface="ＭＳ Ｐゴシック" pitchFamily="8" charset="-128"/>
              </a:rPr>
              <a:t>~10x instances compared to previous </a:t>
            </a:r>
            <a:r>
              <a:rPr lang="en-US" altLang="fi-FI" sz="2400" dirty="0" smtClean="0">
                <a:ea typeface="ＭＳ Ｐゴシック" pitchFamily="8" charset="-128"/>
              </a:rPr>
              <a:t>Assassin’s Creed games</a:t>
            </a:r>
          </a:p>
          <a:p>
            <a:r>
              <a:rPr lang="en-US" altLang="fi-FI" sz="2400" dirty="0">
                <a:ea typeface="ＭＳ Ｐゴシック" pitchFamily="8" charset="-128"/>
              </a:rPr>
              <a:t>CPU scarcest </a:t>
            </a:r>
            <a:r>
              <a:rPr lang="en-US" altLang="fi-FI" sz="2400" dirty="0" smtClean="0">
                <a:ea typeface="ＭＳ Ｐゴシック" pitchFamily="8" charset="-128"/>
              </a:rPr>
              <a:t>resource on consoles</a:t>
            </a:r>
            <a:endParaRPr lang="en-US" altLang="fi-FI" sz="2400" dirty="0">
              <a:ea typeface="ＭＳ Ｐゴシック" pitchFamily="8" charset="-128"/>
            </a:endParaRPr>
          </a:p>
          <a:p>
            <a:endParaRPr lang="en-US" altLang="fi-FI" sz="2400" dirty="0">
              <a:ea typeface="ＭＳ Ｐゴシック" pitchFamily="8" charset="-128"/>
            </a:endParaRPr>
          </a:p>
          <a:p>
            <a:endParaRPr lang="en-US" altLang="fi-FI" sz="2400" dirty="0" smtClean="0">
              <a:ea typeface="ＭＳ Ｐゴシック" pitchFamily="8" charset="-128"/>
            </a:endParaRPr>
          </a:p>
          <a:p>
            <a:endParaRPr lang="en-US" altLang="fi-FI" sz="2800" dirty="0" smtClean="0">
              <a:ea typeface="ＭＳ Ｐゴシック" pitchFamily="8" charset="-128"/>
            </a:endParaRPr>
          </a:p>
          <a:p>
            <a:endParaRPr lang="en-US" altLang="fi-FI" sz="2800" dirty="0" smtClean="0">
              <a:ea typeface="ＭＳ Ｐゴシック" pitchFamily="8" charset="-128"/>
            </a:endParaRPr>
          </a:p>
          <a:p>
            <a:endParaRPr lang="en-US" altLang="fi-FI" sz="2800" dirty="0" smtClean="0">
              <a:ea typeface="ＭＳ Ｐゴシック" pitchFamily="8" charset="-128"/>
            </a:endParaRPr>
          </a:p>
          <a:p>
            <a:endParaRPr lang="en-US" altLang="fi-FI" sz="2800" dirty="0" smtClean="0">
              <a:ea typeface="ＭＳ Ｐゴシック" pitchFamily="8" charset="-128"/>
            </a:endParaRPr>
          </a:p>
          <a:p>
            <a:endParaRPr lang="en-US" altLang="fi-FI" sz="2800" dirty="0" smtClean="0">
              <a:ea typeface="ＭＳ Ｐゴシック" pitchFamily="8" charset="-128"/>
            </a:endParaRPr>
          </a:p>
          <a:p>
            <a:endParaRPr lang="en-US" altLang="fi-FI" sz="2800" dirty="0" smtClean="0">
              <a:ea typeface="ＭＳ Ｐゴシック" pitchFamily="8" charset="-128"/>
            </a:endParaRPr>
          </a:p>
          <a:p>
            <a:endParaRPr lang="en-US" altLang="fi-FI" sz="2800" dirty="0" smtClean="0">
              <a:ea typeface="ＭＳ Ｐゴシック" pitchFamily="8" charset="-128"/>
            </a:endParaRPr>
          </a:p>
          <a:p>
            <a:endParaRPr lang="en-US" altLang="fi-FI" sz="2800" dirty="0">
              <a:ea typeface="ＭＳ Ｐゴシック" pitchFamily="8" charset="-128"/>
            </a:endParaRPr>
          </a:p>
        </p:txBody>
      </p:sp>
      <p:sp>
        <p:nvSpPr>
          <p:cNvPr id="7" name="Footer Placeholder 4"/>
          <p:cNvSpPr>
            <a:spLocks noGrp="1"/>
          </p:cNvSpPr>
          <p:nvPr>
            <p:ph type="ftr" sz="quarter" idx="11"/>
          </p:nvPr>
        </p:nvSpPr>
        <p:spPr>
          <a:xfrm>
            <a:off x="1524000" y="4923010"/>
            <a:ext cx="6035040" cy="274637"/>
          </a:xfrm>
        </p:spPr>
        <p:txBody>
          <a:bodyPr/>
          <a:lstStyle>
            <a:lvl1pPr>
              <a:defRPr/>
            </a:lvl1pPr>
          </a:lstStyle>
          <a:p>
            <a:pPr>
              <a:defRPr/>
            </a:pPr>
            <a:endParaRPr lang="fr-FR" sz="1000" dirty="0" smtClean="0"/>
          </a:p>
          <a:p>
            <a:pPr>
              <a:defRPr/>
            </a:pPr>
            <a:r>
              <a:rPr lang="fr-FR" sz="1000" dirty="0" smtClean="0"/>
              <a:t>SIGGRAPH 2015: </a:t>
            </a:r>
            <a:r>
              <a:rPr lang="fr-FR" sz="1000" dirty="0" err="1" smtClean="0"/>
              <a:t>Advances</a:t>
            </a:r>
            <a:r>
              <a:rPr lang="fr-FR" sz="1000" dirty="0" smtClean="0"/>
              <a:t> in Real-Time </a:t>
            </a:r>
            <a:r>
              <a:rPr lang="fr-FR" sz="1000" dirty="0" err="1" smtClean="0"/>
              <a:t>Rendering</a:t>
            </a:r>
            <a:r>
              <a:rPr lang="fr-FR" sz="1000" dirty="0" smtClean="0"/>
              <a:t> course</a:t>
            </a:r>
            <a:endParaRPr lang="en-US" altLang="fi-FI" sz="1000" dirty="0" smtClean="0">
              <a:ea typeface="ＭＳ Ｐゴシック" pitchFamily="8" charset="-128"/>
            </a:endParaRPr>
          </a:p>
          <a:p>
            <a:pPr>
              <a:defRPr/>
            </a:pPr>
            <a:endParaRPr lang="en-US" sz="1000" dirty="0"/>
          </a:p>
        </p:txBody>
      </p:sp>
    </p:spTree>
    <p:extLst>
      <p:ext uri="{BB962C8B-B14F-4D97-AF65-F5344CB8AC3E}">
        <p14:creationId xmlns:p14="http://schemas.microsoft.com/office/powerpoint/2010/main" val="1887698032"/>
      </p:ext>
    </p:extLst>
  </p:cSld>
  <p:clrMapOvr>
    <a:masterClrMapping/>
  </p:clrMapOvr>
  <p:timing>
    <p:tnLst>
      <p:par>
        <p:cTn id="1" dur="indefinite" restart="never" nodeType="tmRoot"/>
      </p:par>
    </p:tnLst>
  </p:timing>
</p:sld>
</file>

<file path=ppt/theme/theme1.xml><?xml version="1.0" encoding="utf-8"?>
<a:theme xmlns:a="http://schemas.openxmlformats.org/drawingml/2006/main" name="NeutralMaster">
  <a:themeElements>
    <a:clrScheme name="SIGGRAPH 2015">
      <a:dk1>
        <a:srgbClr val="4C75A5"/>
      </a:dk1>
      <a:lt1>
        <a:srgbClr val="FFFFFF"/>
      </a:lt1>
      <a:dk2>
        <a:srgbClr val="4C75A5"/>
      </a:dk2>
      <a:lt2>
        <a:srgbClr val="FFFFFF"/>
      </a:lt2>
      <a:accent1>
        <a:srgbClr val="A0B3D8"/>
      </a:accent1>
      <a:accent2>
        <a:srgbClr val="CDDB1C"/>
      </a:accent2>
      <a:accent3>
        <a:srgbClr val="950026"/>
      </a:accent3>
      <a:accent4>
        <a:srgbClr val="F6A168"/>
      </a:accent4>
      <a:accent5>
        <a:srgbClr val="E30078"/>
      </a:accent5>
      <a:accent6>
        <a:srgbClr val="380E2C"/>
      </a:accent6>
      <a:hlink>
        <a:srgbClr val="380E2C"/>
      </a:hlink>
      <a:folHlink>
        <a:srgbClr val="A0B3C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RedLynxMaster">
  <a:themeElements>
    <a:clrScheme name="SIGGRAPH 2015">
      <a:dk1>
        <a:srgbClr val="4C75A5"/>
      </a:dk1>
      <a:lt1>
        <a:srgbClr val="FFFFFF"/>
      </a:lt1>
      <a:dk2>
        <a:srgbClr val="4C75A5"/>
      </a:dk2>
      <a:lt2>
        <a:srgbClr val="FFFFFF"/>
      </a:lt2>
      <a:accent1>
        <a:srgbClr val="A0B3D8"/>
      </a:accent1>
      <a:accent2>
        <a:srgbClr val="CDDB1C"/>
      </a:accent2>
      <a:accent3>
        <a:srgbClr val="950026"/>
      </a:accent3>
      <a:accent4>
        <a:srgbClr val="F6A168"/>
      </a:accent4>
      <a:accent5>
        <a:srgbClr val="E30078"/>
      </a:accent5>
      <a:accent6>
        <a:srgbClr val="380E2C"/>
      </a:accent6>
      <a:hlink>
        <a:srgbClr val="380E2C"/>
      </a:hlink>
      <a:folHlink>
        <a:srgbClr val="A0B3C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ACU_Master">
  <a:themeElements>
    <a:clrScheme name="SIGGRAPH 2015">
      <a:dk1>
        <a:srgbClr val="4C75A5"/>
      </a:dk1>
      <a:lt1>
        <a:srgbClr val="FFFFFF"/>
      </a:lt1>
      <a:dk2>
        <a:srgbClr val="4C75A5"/>
      </a:dk2>
      <a:lt2>
        <a:srgbClr val="FFFFFF"/>
      </a:lt2>
      <a:accent1>
        <a:srgbClr val="A0B3D8"/>
      </a:accent1>
      <a:accent2>
        <a:srgbClr val="CDDB1C"/>
      </a:accent2>
      <a:accent3>
        <a:srgbClr val="950026"/>
      </a:accent3>
      <a:accent4>
        <a:srgbClr val="F6A168"/>
      </a:accent4>
      <a:accent5>
        <a:srgbClr val="E30078"/>
      </a:accent5>
      <a:accent6>
        <a:srgbClr val="380E2C"/>
      </a:accent6>
      <a:hlink>
        <a:srgbClr val="380E2C"/>
      </a:hlink>
      <a:folHlink>
        <a:srgbClr val="A0B3C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8995</TotalTime>
  <Words>9235</Words>
  <Application>Microsoft Office PowerPoint</Application>
  <PresentationFormat>On-screen Show (16:9)</PresentationFormat>
  <Paragraphs>1193</Paragraphs>
  <Slides>60</Slides>
  <Notes>59</Notes>
  <HiddenSlides>0</HiddenSlides>
  <MMClips>0</MMClips>
  <ScaleCrop>false</ScaleCrop>
  <HeadingPairs>
    <vt:vector size="4" baseType="variant">
      <vt:variant>
        <vt:lpstr>Theme</vt:lpstr>
      </vt:variant>
      <vt:variant>
        <vt:i4>3</vt:i4>
      </vt:variant>
      <vt:variant>
        <vt:lpstr>Slide Titles</vt:lpstr>
      </vt:variant>
      <vt:variant>
        <vt:i4>60</vt:i4>
      </vt:variant>
    </vt:vector>
  </HeadingPairs>
  <TitlesOfParts>
    <vt:vector size="63" baseType="lpstr">
      <vt:lpstr>NeutralMaster</vt:lpstr>
      <vt:lpstr>RedLynxMaster</vt:lpstr>
      <vt:lpstr>ACU_Master</vt:lpstr>
      <vt:lpstr>PowerPoint Presentation</vt:lpstr>
      <vt:lpstr>GPU-Driven Rendering Pipelines</vt:lpstr>
      <vt:lpstr>Topics</vt:lpstr>
      <vt:lpstr>GPU-Driven Rendering?</vt:lpstr>
      <vt:lpstr>Motivation (RedLynx)</vt:lpstr>
      <vt:lpstr>Motivation  Assassin’s Creed Unity</vt:lpstr>
      <vt:lpstr>Motivation  Assassin’s Creed Unity</vt:lpstr>
      <vt:lpstr>Motivation  Assassin’s Creed Unity</vt:lpstr>
      <vt:lpstr>Motivation  Assassin’s Creed Unity</vt:lpstr>
      <vt:lpstr>Mesh Cluster Rendering</vt:lpstr>
      <vt:lpstr>Mesh Cluster Rendering</vt:lpstr>
      <vt:lpstr>Mesh Cluster Rendering (ACU)</vt:lpstr>
      <vt:lpstr>Rendering Pipeline Overview</vt:lpstr>
      <vt:lpstr>Rendering pipeline overview</vt:lpstr>
      <vt:lpstr>Rendering Pipeline Overview</vt:lpstr>
      <vt:lpstr>Rendering Pipeline Overview</vt:lpstr>
      <vt:lpstr>Rendering Pipeline Overview</vt:lpstr>
      <vt:lpstr>Rendering Pipeline Overview</vt:lpstr>
      <vt:lpstr>Rendering Pipeline Overview</vt:lpstr>
      <vt:lpstr>Rendering Pipeline Overview</vt:lpstr>
      <vt:lpstr>Rendering Pipeline Overview</vt:lpstr>
      <vt:lpstr>Static Triangle Backface Culling</vt:lpstr>
      <vt:lpstr>Static Triangle Backface Culling</vt:lpstr>
      <vt:lpstr>Static Triangle Backface Culling</vt:lpstr>
      <vt:lpstr>Occlusion Depth Generation</vt:lpstr>
      <vt:lpstr>Occlusion Depth Generation</vt:lpstr>
      <vt:lpstr>Occlusion Depth Generation</vt:lpstr>
      <vt:lpstr>Shadow Occlusion Depth Generation</vt:lpstr>
      <vt:lpstr>Camera Depth Reprojection</vt:lpstr>
      <vt:lpstr>Camera Depth Reprojection</vt:lpstr>
      <vt:lpstr>Camera Depth Reprojection</vt:lpstr>
      <vt:lpstr>Camera Depth Reprojection</vt:lpstr>
      <vt:lpstr>Camera Depth Reprojection</vt:lpstr>
      <vt:lpstr>Camera Depth Reprojection</vt:lpstr>
      <vt:lpstr>Camera Depth Reprojection</vt:lpstr>
      <vt:lpstr>Camera Depth Reprojection</vt:lpstr>
      <vt:lpstr>Results</vt:lpstr>
      <vt:lpstr>Future</vt:lpstr>
      <vt:lpstr>RedLynx Topics</vt:lpstr>
      <vt:lpstr>Virtual Texturing</vt:lpstr>
      <vt:lpstr>GPU-Driven Rendering with VT</vt:lpstr>
      <vt:lpstr>Single Draw Call Rendering</vt:lpstr>
      <vt:lpstr>Additional VT Advantages</vt:lpstr>
      <vt:lpstr>Virtual Deferred Texturing</vt:lpstr>
      <vt:lpstr>Gradients and Tangent Frame</vt:lpstr>
      <vt:lpstr>Recap &amp; Advantages</vt:lpstr>
      <vt:lpstr>Gradient reconstruction quality</vt:lpstr>
      <vt:lpstr>MSAA Trick</vt:lpstr>
      <vt:lpstr>1080p Reconstruction</vt:lpstr>
      <vt:lpstr>8xMSAA Trick Benchmark</vt:lpstr>
      <vt:lpstr>Two-Phase Occlusion Culling</vt:lpstr>
      <vt:lpstr>Two-Phase Occlusion Culling</vt:lpstr>
      <vt:lpstr>Benchmark</vt:lpstr>
      <vt:lpstr>Benchmark Results</vt:lpstr>
      <vt:lpstr>Virtual Shadow Mapping</vt:lpstr>
      <vt:lpstr>VTSM Quality and Performance</vt:lpstr>
      <vt:lpstr>GPU-Driven Rendering + DX12</vt:lpstr>
      <vt:lpstr>References</vt:lpstr>
      <vt:lpstr>Acknowledgements</vt:lpstr>
      <vt:lpstr>GPU-Driven Rendering Pipelines  Ulrich Haar, Lead Programmer 3D Ubisoft Montreal  Sebastian Aaltonen, Senior Lead Programmer RedLynx, a Ubisoft Studio</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GPU-Driven Rendering Pipelines</dc:title>
  <dc:creator>sebastian.aaltonen@redlynx.com;ulrich.haar@ubisoft.com</dc:creator>
  <dc:description>Part of Advances in Realtime Rendering, SIGGRAPH 2015</dc:description>
  <cp:lastModifiedBy>Natasha Tatarchuk</cp:lastModifiedBy>
  <cp:revision>364</cp:revision>
  <dcterms:created xsi:type="dcterms:W3CDTF">2015-04-06T16:08:20Z</dcterms:created>
  <dcterms:modified xsi:type="dcterms:W3CDTF">2015-08-13T06:30:55Z</dcterms:modified>
</cp:coreProperties>
</file>