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69"/>
  </p:notesMasterIdLst>
  <p:sldIdLst>
    <p:sldId id="259" r:id="rId2"/>
    <p:sldId id="256" r:id="rId3"/>
    <p:sldId id="260" r:id="rId4"/>
    <p:sldId id="261" r:id="rId5"/>
    <p:sldId id="320" r:id="rId6"/>
    <p:sldId id="262" r:id="rId7"/>
    <p:sldId id="264" r:id="rId8"/>
    <p:sldId id="265" r:id="rId9"/>
    <p:sldId id="278" r:id="rId10"/>
    <p:sldId id="263" r:id="rId11"/>
    <p:sldId id="279" r:id="rId12"/>
    <p:sldId id="294" r:id="rId13"/>
    <p:sldId id="325" r:id="rId14"/>
    <p:sldId id="266" r:id="rId15"/>
    <p:sldId id="326" r:id="rId16"/>
    <p:sldId id="303" r:id="rId17"/>
    <p:sldId id="268" r:id="rId18"/>
    <p:sldId id="269" r:id="rId19"/>
    <p:sldId id="270" r:id="rId20"/>
    <p:sldId id="272" r:id="rId21"/>
    <p:sldId id="327" r:id="rId22"/>
    <p:sldId id="281" r:id="rId23"/>
    <p:sldId id="280" r:id="rId24"/>
    <p:sldId id="282" r:id="rId25"/>
    <p:sldId id="283" r:id="rId26"/>
    <p:sldId id="273" r:id="rId27"/>
    <p:sldId id="284" r:id="rId28"/>
    <p:sldId id="286" r:id="rId29"/>
    <p:sldId id="285" r:id="rId30"/>
    <p:sldId id="317" r:id="rId31"/>
    <p:sldId id="287" r:id="rId32"/>
    <p:sldId id="288" r:id="rId33"/>
    <p:sldId id="289" r:id="rId34"/>
    <p:sldId id="318" r:id="rId35"/>
    <p:sldId id="290" r:id="rId36"/>
    <p:sldId id="292" r:id="rId37"/>
    <p:sldId id="291" r:id="rId38"/>
    <p:sldId id="293" r:id="rId39"/>
    <p:sldId id="295" r:id="rId40"/>
    <p:sldId id="296" r:id="rId41"/>
    <p:sldId id="297" r:id="rId42"/>
    <p:sldId id="316" r:id="rId43"/>
    <p:sldId id="321" r:id="rId44"/>
    <p:sldId id="304" r:id="rId45"/>
    <p:sldId id="302" r:id="rId46"/>
    <p:sldId id="274" r:id="rId47"/>
    <p:sldId id="301" r:id="rId48"/>
    <p:sldId id="323" r:id="rId49"/>
    <p:sldId id="324" r:id="rId50"/>
    <p:sldId id="311" r:id="rId51"/>
    <p:sldId id="305" r:id="rId52"/>
    <p:sldId id="306" r:id="rId53"/>
    <p:sldId id="308" r:id="rId54"/>
    <p:sldId id="309" r:id="rId55"/>
    <p:sldId id="322" r:id="rId56"/>
    <p:sldId id="313" r:id="rId57"/>
    <p:sldId id="314" r:id="rId58"/>
    <p:sldId id="315" r:id="rId59"/>
    <p:sldId id="319" r:id="rId60"/>
    <p:sldId id="310" r:id="rId61"/>
    <p:sldId id="277" r:id="rId62"/>
    <p:sldId id="275" r:id="rId63"/>
    <p:sldId id="276" r:id="rId64"/>
    <p:sldId id="300" r:id="rId65"/>
    <p:sldId id="299" r:id="rId66"/>
    <p:sldId id="298" r:id="rId67"/>
    <p:sldId id="312"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FFFFF"/>
    <a:srgbClr val="000000"/>
    <a:srgbClr val="413B36"/>
    <a:srgbClr val="403732"/>
    <a:srgbClr val="803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64524" autoAdjust="0"/>
  </p:normalViewPr>
  <p:slideViewPr>
    <p:cSldViewPr snapToGrid="0" snapToObjects="1">
      <p:cViewPr varScale="1">
        <p:scale>
          <a:sx n="140" d="100"/>
          <a:sy n="140" d="100"/>
        </p:scale>
        <p:origin x="1674" y="12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C5224-E7C9-7E44-89EA-DCB9174972C8}" type="datetimeFigureOut">
              <a:rPr lang="en-US" smtClean="0"/>
              <a:pPr/>
              <a:t>8/8/2014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1708A8-9C89-084C-B416-24967D273C02}" type="slidenum">
              <a:rPr lang="en-US" smtClean="0"/>
              <a:pPr/>
              <a:t>‹#›</a:t>
            </a:fld>
            <a:endParaRPr lang="en-US"/>
          </a:p>
        </p:txBody>
      </p:sp>
    </p:spTree>
    <p:extLst>
      <p:ext uri="{BB962C8B-B14F-4D97-AF65-F5344CB8AC3E}">
        <p14:creationId xmlns:p14="http://schemas.microsoft.com/office/powerpoint/2010/main" val="24421874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a:t>
            </a:fld>
            <a:endParaRPr lang="en-US"/>
          </a:p>
        </p:txBody>
      </p:sp>
    </p:spTree>
    <p:extLst>
      <p:ext uri="{BB962C8B-B14F-4D97-AF65-F5344CB8AC3E}">
        <p14:creationId xmlns:p14="http://schemas.microsoft.com/office/powerpoint/2010/main" val="365461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Phase function</a:t>
            </a:r>
            <a:r>
              <a:rPr lang="en-CA" baseline="0" dirty="0" smtClean="0"/>
              <a:t> is a function that describes how much light is scattered in all direction. It is a function of angle between the light vector and outgoing direction vectors. </a:t>
            </a:r>
          </a:p>
          <a:p>
            <a:r>
              <a:rPr lang="en-CA" baseline="0" dirty="0" smtClean="0"/>
              <a:t>It has property of energy conservation, so integral over all directions must be equal to 1 (or under 1 if it contains information about absorption baked in it).</a:t>
            </a:r>
          </a:p>
          <a:p>
            <a:r>
              <a:rPr lang="en-CA" baseline="0" dirty="0" smtClean="0"/>
              <a:t>Some phase functions can be very complex and described from various models or real captured data.</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11</a:t>
            </a:fld>
            <a:endParaRPr lang="en-US"/>
          </a:p>
        </p:txBody>
      </p:sp>
    </p:spTree>
    <p:extLst>
      <p:ext uri="{BB962C8B-B14F-4D97-AF65-F5344CB8AC3E}">
        <p14:creationId xmlns:p14="http://schemas.microsoft.com/office/powerpoint/2010/main" val="2283477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Most common phase function to simulate Mie-like anisotropic</a:t>
            </a:r>
            <a:r>
              <a:rPr lang="en-CA" baseline="0" dirty="0" smtClean="0"/>
              <a:t> </a:t>
            </a:r>
            <a:r>
              <a:rPr lang="en-CA" dirty="0" smtClean="0"/>
              <a:t>scattering is </a:t>
            </a:r>
            <a:r>
              <a:rPr lang="en-CA" dirty="0" err="1" smtClean="0"/>
              <a:t>Henyey</a:t>
            </a:r>
            <a:r>
              <a:rPr lang="en-CA" dirty="0" smtClean="0"/>
              <a:t>-Greenstein phase function.</a:t>
            </a:r>
            <a:r>
              <a:rPr lang="en-CA" baseline="0" dirty="0" smtClean="0"/>
              <a:t> It has numerous advantages – it is efficient to evaluate in the runtime, expands trivially to spherical harmonics and supports variable anisotropy factor. </a:t>
            </a:r>
          </a:p>
          <a:p>
            <a:r>
              <a:rPr lang="en-CA" baseline="0" dirty="0" smtClean="0"/>
              <a:t>Some more complex phase functions can be constructed from weighted sum of multiple </a:t>
            </a:r>
            <a:r>
              <a:rPr lang="en-CA" dirty="0" err="1" smtClean="0"/>
              <a:t>Henyey</a:t>
            </a:r>
            <a:r>
              <a:rPr lang="en-CA" dirty="0" smtClean="0"/>
              <a:t>-Greenstein phase functions.</a:t>
            </a:r>
          </a:p>
        </p:txBody>
      </p:sp>
      <p:sp>
        <p:nvSpPr>
          <p:cNvPr id="4" name="Slide Number Placeholder 3"/>
          <p:cNvSpPr>
            <a:spLocks noGrp="1"/>
          </p:cNvSpPr>
          <p:nvPr>
            <p:ph type="sldNum" sz="quarter" idx="10"/>
          </p:nvPr>
        </p:nvSpPr>
        <p:spPr/>
        <p:txBody>
          <a:bodyPr/>
          <a:lstStyle/>
          <a:p>
            <a:fld id="{071708A8-9C89-084C-B416-24967D273C02}" type="slidenum">
              <a:rPr lang="en-US" smtClean="0"/>
              <a:pPr/>
              <a:t>12</a:t>
            </a:fld>
            <a:endParaRPr lang="en-US"/>
          </a:p>
        </p:txBody>
      </p:sp>
    </p:spTree>
    <p:extLst>
      <p:ext uri="{BB962C8B-B14F-4D97-AF65-F5344CB8AC3E}">
        <p14:creationId xmlns:p14="http://schemas.microsoft.com/office/powerpoint/2010/main" val="3575158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games, different</a:t>
            </a:r>
            <a:r>
              <a:rPr lang="en-CA" baseline="0" dirty="0" smtClean="0"/>
              <a:t> atmospheric and scattering phenomena were approximated using many approaches.</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First one used since 90s and early OpenGL</a:t>
            </a:r>
            <a:r>
              <a:rPr lang="en-CA" baseline="0" dirty="0" smtClean="0"/>
              <a:t> specifications are analytical solutions. First approximations used very simple linear depth based fog.</a:t>
            </a: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State of the art of fog rendering</a:t>
            </a:r>
            <a:r>
              <a:rPr lang="en-CA" baseline="0" dirty="0" smtClean="0"/>
              <a:t> on previous console generation was analytical, exponential distance based fog. It was very well described by Wenzel in “Real-time atmospheric effects in games revisited” presentation. It is based on real scattering phenomenon and provides analytical solution to it – but unfortunately doesn’t handle the varying medium density and shadowing.</a:t>
            </a:r>
          </a:p>
          <a:p>
            <a:endParaRPr lang="en-CA" baseline="0" dirty="0" smtClean="0"/>
          </a:p>
          <a:p>
            <a:r>
              <a:rPr lang="en-CA" baseline="0" dirty="0" smtClean="0"/>
              <a:t>The second and probably easiest to use (not much programmer support needed) is using artist authored camera facing billboards or particles (with a fadeout on camera intersection). This approach has obvious disadvantage of being artist dependent, tedious to set up, not robust (</a:t>
            </a:r>
            <a:r>
              <a:rPr lang="en-CA" baseline="0" dirty="0" err="1" smtClean="0"/>
              <a:t>eg</a:t>
            </a:r>
            <a:r>
              <a:rPr lang="en-CA" baseline="0" dirty="0" smtClean="0"/>
              <a:t> with changing time of day and on some angles rotation can look “wrong”) and not dynamic enough (not reacting properly to changes in lighting and shadowing).</a:t>
            </a:r>
          </a:p>
        </p:txBody>
      </p:sp>
      <p:sp>
        <p:nvSpPr>
          <p:cNvPr id="4" name="Slide Number Placeholder 3"/>
          <p:cNvSpPr>
            <a:spLocks noGrp="1"/>
          </p:cNvSpPr>
          <p:nvPr>
            <p:ph type="sldNum" sz="quarter" idx="10"/>
          </p:nvPr>
        </p:nvSpPr>
        <p:spPr/>
        <p:txBody>
          <a:bodyPr/>
          <a:lstStyle/>
          <a:p>
            <a:fld id="{071708A8-9C89-084C-B416-24967D273C02}" type="slidenum">
              <a:rPr lang="en-US" smtClean="0"/>
              <a:pPr/>
              <a:t>14</a:t>
            </a:fld>
            <a:endParaRPr lang="en-US"/>
          </a:p>
        </p:txBody>
      </p:sp>
    </p:spTree>
    <p:extLst>
      <p:ext uri="{BB962C8B-B14F-4D97-AF65-F5344CB8AC3E}">
        <p14:creationId xmlns:p14="http://schemas.microsoft.com/office/powerpoint/2010/main" val="58500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Third approach that gained popularity because of UE3 and </a:t>
            </a:r>
            <a:r>
              <a:rPr lang="en-CA" baseline="0" dirty="0" err="1" smtClean="0"/>
              <a:t>CryEngine</a:t>
            </a:r>
            <a:r>
              <a:rPr lang="en-CA" baseline="0" dirty="0" smtClean="0"/>
              <a:t> is post-effect and radial blur based </a:t>
            </a:r>
            <a:r>
              <a:rPr lang="en-CA" baseline="0" dirty="0" err="1" smtClean="0"/>
              <a:t>screenspace</a:t>
            </a:r>
            <a:r>
              <a:rPr lang="en-CA" baseline="0" dirty="0" smtClean="0"/>
              <a:t> effect. It can look very effective, but unfortunately disappears completely when light sources are not visible on screen.</a:t>
            </a:r>
          </a:p>
          <a:p>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Finally, there are ray-marching solutions. They work very well (especially with </a:t>
            </a:r>
            <a:r>
              <a:rPr lang="en-CA" baseline="0" dirty="0" err="1" smtClean="0"/>
              <a:t>epipolar</a:t>
            </a:r>
            <a:r>
              <a:rPr lang="en-CA" baseline="0" dirty="0" smtClean="0"/>
              <a:t> sampling extension), but usually are very short range and have their limitations – next slide.</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15</a:t>
            </a:fld>
            <a:endParaRPr lang="en-US"/>
          </a:p>
        </p:txBody>
      </p:sp>
    </p:spTree>
    <p:extLst>
      <p:ext uri="{BB962C8B-B14F-4D97-AF65-F5344CB8AC3E}">
        <p14:creationId xmlns:p14="http://schemas.microsoft.com/office/powerpoint/2010/main" val="213059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Raymarching</a:t>
            </a:r>
            <a:r>
              <a:rPr lang="en-CA" baseline="0" dirty="0" smtClean="0"/>
              <a:t> volumetric shadows seemed like most modern solution, used by multiple other titles and potentially giving biggest visual improvement.</a:t>
            </a:r>
          </a:p>
          <a:p>
            <a:r>
              <a:rPr lang="en-CA" baseline="0" dirty="0" smtClean="0"/>
              <a:t>However, we noticed some limitations of regular 2D </a:t>
            </a:r>
            <a:r>
              <a:rPr lang="en-CA" baseline="0" dirty="0" err="1" smtClean="0"/>
              <a:t>raymarching</a:t>
            </a:r>
            <a:r>
              <a:rPr lang="en-CA"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CA" baseline="0" dirty="0" smtClean="0"/>
              <a:t>Most of those implementations are for close range “volumetric shadows” / “light shafts”, not really physically based and suited for supporting long range fog. They often use simply artist-specified blending mode.</a:t>
            </a:r>
          </a:p>
          <a:p>
            <a:pPr marL="171450" indent="-171450">
              <a:buFontTx/>
              <a:buChar char="-"/>
            </a:pPr>
            <a:r>
              <a:rPr lang="en-CA" baseline="0" smtClean="0"/>
              <a:t>They operate </a:t>
            </a:r>
            <a:r>
              <a:rPr lang="en-CA" baseline="0" dirty="0" smtClean="0"/>
              <a:t>in loops, which is counter-productive on modern GPUs. Especially with modern architectures like AMD GCN which can launch thousands of thread waves it is a big waste of GPU power. It usually is about fetching information from big resolution </a:t>
            </a:r>
            <a:r>
              <a:rPr lang="en-CA" baseline="0" dirty="0" err="1" smtClean="0"/>
              <a:t>shadowmaps</a:t>
            </a:r>
            <a:r>
              <a:rPr lang="en-CA" baseline="0" dirty="0" smtClean="0"/>
              <a:t>, so latency hiding can be beneficial here.</a:t>
            </a:r>
          </a:p>
          <a:p>
            <a:pPr marL="171450" indent="-171450">
              <a:buFontTx/>
              <a:buChar char="-"/>
            </a:pPr>
            <a:r>
              <a:rPr lang="en-CA" baseline="0" dirty="0" smtClean="0"/>
              <a:t>Some smart optimizations gaining popularity recently like </a:t>
            </a:r>
            <a:r>
              <a:rPr lang="en-CA" baseline="0" dirty="0" err="1" smtClean="0"/>
              <a:t>epipolar</a:t>
            </a:r>
            <a:r>
              <a:rPr lang="en-CA" baseline="0" dirty="0" smtClean="0"/>
              <a:t> sampling work under many constraints / limitations like lack of varying media density and no handling of multiple light sources. Every different light source requires different </a:t>
            </a:r>
            <a:r>
              <a:rPr lang="en-CA" baseline="0" dirty="0" err="1" smtClean="0"/>
              <a:t>epipolar</a:t>
            </a:r>
            <a:r>
              <a:rPr lang="en-CA" baseline="0" dirty="0" smtClean="0"/>
              <a:t> sampling scheme.</a:t>
            </a:r>
          </a:p>
          <a:p>
            <a:pPr marL="171450" indent="-171450">
              <a:buFontTx/>
              <a:buChar char="-"/>
            </a:pPr>
            <a:r>
              <a:rPr lang="en-CA" baseline="0" dirty="0" smtClean="0"/>
              <a:t>Finally, all up to date implementations were designed as a post-effect and didn’t handle properly forward-shaded objects like transparencies or particles.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CA" baseline="0" dirty="0" smtClean="0"/>
              <a:t>All modern implementations of </a:t>
            </a:r>
            <a:r>
              <a:rPr lang="en-CA" baseline="0" dirty="0" err="1" smtClean="0"/>
              <a:t>raymarching</a:t>
            </a:r>
            <a:r>
              <a:rPr lang="en-CA" baseline="0" dirty="0" smtClean="0"/>
              <a:t> work in smaller resolutions. Usually signal is low-frequency so it isn’t a big problem on flat surfaces, but produces </a:t>
            </a:r>
            <a:r>
              <a:rPr lang="en-CA" baseline="0" dirty="0" err="1" smtClean="0"/>
              <a:t>undersampling</a:t>
            </a:r>
            <a:r>
              <a:rPr lang="en-CA" baseline="0" dirty="0" smtClean="0"/>
              <a:t>, aliasing and edge artifacts that are difficult to avoid.</a:t>
            </a:r>
          </a:p>
          <a:p>
            <a:pPr marL="171450" indent="-171450">
              <a:buFontTx/>
              <a:buChar char="-"/>
            </a:pPr>
            <a:endParaRPr lang="en-CA" baseline="0" dirty="0" smtClean="0"/>
          </a:p>
        </p:txBody>
      </p:sp>
      <p:sp>
        <p:nvSpPr>
          <p:cNvPr id="4" name="Slide Number Placeholder 3"/>
          <p:cNvSpPr>
            <a:spLocks noGrp="1"/>
          </p:cNvSpPr>
          <p:nvPr>
            <p:ph type="sldNum" sz="quarter" idx="10"/>
          </p:nvPr>
        </p:nvSpPr>
        <p:spPr/>
        <p:txBody>
          <a:bodyPr/>
          <a:lstStyle/>
          <a:p>
            <a:fld id="{071708A8-9C89-084C-B416-24967D273C02}" type="slidenum">
              <a:rPr lang="en-US" smtClean="0"/>
              <a:pPr/>
              <a:t>16</a:t>
            </a:fld>
            <a:endParaRPr lang="en-US"/>
          </a:p>
        </p:txBody>
      </p:sp>
    </p:spTree>
    <p:extLst>
      <p:ext uri="{BB962C8B-B14F-4D97-AF65-F5344CB8AC3E}">
        <p14:creationId xmlns:p14="http://schemas.microsoft.com/office/powerpoint/2010/main" val="136426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After prototyping</a:t>
            </a:r>
            <a:r>
              <a:rPr lang="en-CA" baseline="0" dirty="0" smtClean="0"/>
              <a:t> numerous “classic” techniques, our biggest inspiration came from “Light Propagation Volumes” GI technique by Anton </a:t>
            </a:r>
            <a:r>
              <a:rPr lang="en-CA" baseline="0" dirty="0" err="1" smtClean="0"/>
              <a:t>Kaplanyan</a:t>
            </a:r>
            <a:r>
              <a:rPr lang="en-CA" baseline="0" dirty="0" smtClean="0"/>
              <a:t> presented at </a:t>
            </a:r>
            <a:r>
              <a:rPr lang="en-CA" baseline="0" dirty="0" err="1" smtClean="0"/>
              <a:t>Siggraph</a:t>
            </a:r>
            <a:r>
              <a:rPr lang="en-CA" baseline="0" dirty="0" smtClean="0"/>
              <a:t> 2009.</a:t>
            </a:r>
          </a:p>
          <a:p>
            <a:r>
              <a:rPr lang="en-CA" baseline="0" dirty="0" smtClean="0"/>
              <a:t>In technique summary and future work section, author mentions using lit volumetric texture – the result of injecting and propagating light to simulate GI – to compute participating media light transport.</a:t>
            </a:r>
          </a:p>
          <a:p>
            <a:r>
              <a:rPr lang="en-CA" baseline="0" dirty="0" smtClean="0"/>
              <a:t>This has advantage of performing </a:t>
            </a:r>
            <a:r>
              <a:rPr lang="en-CA" baseline="0" dirty="0" err="1" smtClean="0"/>
              <a:t>raymarching</a:t>
            </a:r>
            <a:r>
              <a:rPr lang="en-CA" baseline="0" dirty="0" smtClean="0"/>
              <a:t> just once, independent of number of light sources. Whole light transport in participating media can be unified. We believed that if we added simple shadowing term, we would gain light shafts/god rays just for the cost of calculating the shadowing.</a:t>
            </a:r>
          </a:p>
          <a:p>
            <a:r>
              <a:rPr lang="en-CA" baseline="0" dirty="0" smtClean="0"/>
              <a:t>We decided to follow that path.</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17</a:t>
            </a:fld>
            <a:endParaRPr lang="en-US"/>
          </a:p>
        </p:txBody>
      </p:sp>
    </p:spTree>
    <p:extLst>
      <p:ext uri="{BB962C8B-B14F-4D97-AF65-F5344CB8AC3E}">
        <p14:creationId xmlns:p14="http://schemas.microsoft.com/office/powerpoint/2010/main" val="2873742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inspiration together with </a:t>
            </a:r>
            <a:r>
              <a:rPr lang="en-CA" dirty="0" err="1" smtClean="0"/>
              <a:t>raymarching</a:t>
            </a:r>
            <a:r>
              <a:rPr lang="en-CA" baseline="0" dirty="0" smtClean="0"/>
              <a:t> solutions guided us towards developing a new solution that we called “Volumetric Fog”.</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18</a:t>
            </a:fld>
            <a:endParaRPr lang="en-US"/>
          </a:p>
        </p:txBody>
      </p:sp>
    </p:spTree>
    <p:extLst>
      <p:ext uri="{BB962C8B-B14F-4D97-AF65-F5344CB8AC3E}">
        <p14:creationId xmlns:p14="http://schemas.microsoft.com/office/powerpoint/2010/main" val="271269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VIDEO</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19</a:t>
            </a:fld>
            <a:endParaRPr lang="en-US"/>
          </a:p>
        </p:txBody>
      </p:sp>
    </p:spTree>
    <p:extLst>
      <p:ext uri="{BB962C8B-B14F-4D97-AF65-F5344CB8AC3E}">
        <p14:creationId xmlns:p14="http://schemas.microsoft.com/office/powerpoint/2010/main" val="49448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VIDEO</a:t>
            </a:r>
          </a:p>
          <a:p>
            <a:endParaRPr lang="en-CA" dirty="0" smtClean="0"/>
          </a:p>
          <a:p>
            <a:r>
              <a:rPr lang="en-CA" dirty="0" smtClean="0"/>
              <a:t>It worked</a:t>
            </a:r>
            <a:r>
              <a:rPr lang="en-CA" baseline="0" dirty="0" smtClean="0"/>
              <a:t> coherently, correctly and perfectly with multiple light sources</a:t>
            </a:r>
            <a:endParaRPr lang="en-CA" dirty="0"/>
          </a:p>
        </p:txBody>
      </p:sp>
      <p:sp>
        <p:nvSpPr>
          <p:cNvPr id="4" name="Slide Number Placeholder 3"/>
          <p:cNvSpPr>
            <a:spLocks noGrp="1"/>
          </p:cNvSpPr>
          <p:nvPr>
            <p:ph type="sldNum" sz="quarter" idx="10"/>
          </p:nvPr>
        </p:nvSpPr>
        <p:spPr/>
        <p:txBody>
          <a:bodyPr/>
          <a:lstStyle/>
          <a:p>
            <a:fld id="{2451081B-BECC-47A4-B663-C3EE9D8ABAA8}" type="slidenum">
              <a:rPr lang="en-CA" smtClean="0"/>
              <a:t>20</a:t>
            </a:fld>
            <a:endParaRPr lang="en-CA"/>
          </a:p>
        </p:txBody>
      </p:sp>
    </p:spTree>
    <p:extLst>
      <p:ext uri="{BB962C8B-B14F-4D97-AF65-F5344CB8AC3E}">
        <p14:creationId xmlns:p14="http://schemas.microsoft.com/office/powerpoint/2010/main" val="1514572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allow efficient splitting</a:t>
            </a:r>
            <a:r>
              <a:rPr lang="en-CA" baseline="0" dirty="0" smtClean="0"/>
              <a:t> of passes and launching them separately, we used volumetric textures as storage for intermediate and partial results.</a:t>
            </a:r>
          </a:p>
          <a:p>
            <a:r>
              <a:rPr lang="en-CA" baseline="0" dirty="0" smtClean="0"/>
              <a:t>We used compute shaders and 3D texture UAVs to write volumetric data in both efficient and very convenient manner.</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22</a:t>
            </a:fld>
            <a:endParaRPr lang="en-US"/>
          </a:p>
        </p:txBody>
      </p:sp>
    </p:spTree>
    <p:extLst>
      <p:ext uri="{BB962C8B-B14F-4D97-AF65-F5344CB8AC3E}">
        <p14:creationId xmlns:p14="http://schemas.microsoft.com/office/powerpoint/2010/main" val="316193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presentation will be divided</a:t>
            </a:r>
            <a:r>
              <a:rPr lang="en-CA" baseline="0" dirty="0" smtClean="0"/>
              <a:t> in 5 sections:</a:t>
            </a:r>
          </a:p>
          <a:p>
            <a:pPr marL="171450" indent="-171450">
              <a:buFont typeface="Arial" panose="020B0604020202020204" pitchFamily="34" charset="0"/>
              <a:buChar char="•"/>
            </a:pPr>
            <a:r>
              <a:rPr lang="en-CA" baseline="0" dirty="0" smtClean="0"/>
              <a:t>Small introduction into atmospheric scattering phenomenon - its importance in realistic rendering and in games and physical laws that cover this topic.</a:t>
            </a:r>
          </a:p>
          <a:p>
            <a:pPr marL="171450" indent="-171450">
              <a:buFont typeface="Arial" panose="020B0604020202020204" pitchFamily="34" charset="0"/>
              <a:buChar char="•"/>
            </a:pPr>
            <a:r>
              <a:rPr lang="en-CA" baseline="0" dirty="0" smtClean="0"/>
              <a:t>Brief description of how previous games handled the atmospheric effects and why none of existing solutions was enough for us.</a:t>
            </a:r>
          </a:p>
          <a:p>
            <a:pPr marL="171450" indent="-171450">
              <a:buFont typeface="Arial" panose="020B0604020202020204" pitchFamily="34" charset="0"/>
              <a:buChar char="•"/>
            </a:pPr>
            <a:r>
              <a:rPr lang="en-CA" baseline="0" dirty="0" smtClean="0"/>
              <a:t>Quick overview of key ideas behind our algorithm, its steps and used data structures.</a:t>
            </a:r>
          </a:p>
          <a:p>
            <a:pPr marL="171450" indent="-171450">
              <a:buFont typeface="Arial" panose="020B0604020202020204" pitchFamily="34" charset="0"/>
              <a:buChar char="•"/>
            </a:pPr>
            <a:r>
              <a:rPr lang="en-CA" baseline="0" dirty="0" smtClean="0"/>
              <a:t>…also small implementation details and keys to make algorithm fast and robust.</a:t>
            </a:r>
          </a:p>
          <a:p>
            <a:pPr marL="171450" indent="-171450">
              <a:buFont typeface="Arial" panose="020B0604020202020204" pitchFamily="34" charset="0"/>
              <a:buChar char="•"/>
            </a:pPr>
            <a:r>
              <a:rPr lang="en-CA" baseline="0" dirty="0" smtClean="0"/>
              <a:t>And finally ideas we wanted to implement and are implementing for future projects, but didn’t make it into AC4 due to time or project constraints.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a:t>
            </a:fld>
            <a:endParaRPr lang="en-US"/>
          </a:p>
        </p:txBody>
      </p:sp>
    </p:spTree>
    <p:extLst>
      <p:ext uri="{BB962C8B-B14F-4D97-AF65-F5344CB8AC3E}">
        <p14:creationId xmlns:p14="http://schemas.microsoft.com/office/powerpoint/2010/main" val="1291411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Key idea of our algorithm</a:t>
            </a:r>
            <a:r>
              <a:rPr lang="en-CA" baseline="0" dirty="0" smtClean="0"/>
              <a:t> is to decouple and parallelize typical steps of </a:t>
            </a:r>
            <a:r>
              <a:rPr lang="en-CA" baseline="0" dirty="0" err="1" smtClean="0"/>
              <a:t>raymarching</a:t>
            </a:r>
            <a:r>
              <a:rPr lang="en-CA" baseline="0" dirty="0" smtClean="0"/>
              <a:t> algorithms and launch them separately. </a:t>
            </a:r>
          </a:p>
          <a:p>
            <a:r>
              <a:rPr lang="en-CA" baseline="0" dirty="0" smtClean="0"/>
              <a:t>This way we achieve parallelism and possibility of swapping and adjusting every element of the algorithm separately.</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23</a:t>
            </a:fld>
            <a:endParaRPr lang="en-US"/>
          </a:p>
        </p:txBody>
      </p:sp>
    </p:spTree>
    <p:extLst>
      <p:ext uri="{BB962C8B-B14F-4D97-AF65-F5344CB8AC3E}">
        <p14:creationId xmlns:p14="http://schemas.microsoft.com/office/powerpoint/2010/main" val="2361220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 see on this diagram how we split our algorithm</a:t>
            </a:r>
            <a:r>
              <a:rPr lang="en-CA" baseline="0" dirty="0" smtClean="0"/>
              <a:t> in multiple passes.</a:t>
            </a:r>
          </a:p>
          <a:p>
            <a:pPr marL="228600" indent="-228600">
              <a:buAutoNum type="arabicPeriod"/>
            </a:pPr>
            <a:r>
              <a:rPr lang="en-CA" baseline="0" dirty="0" smtClean="0"/>
              <a:t>First and most important part is performing lighting and shadowing calculations for every volume cell. </a:t>
            </a:r>
          </a:p>
          <a:p>
            <a:pPr marL="228600" indent="-228600">
              <a:buAutoNum type="arabicPeriod"/>
            </a:pPr>
            <a:r>
              <a:rPr lang="en-CA" baseline="0" dirty="0" smtClean="0"/>
              <a:t>In parallel (same or parallel pass) or serial, we estimated and animated the participating media density.</a:t>
            </a:r>
          </a:p>
          <a:p>
            <a:pPr marL="228600" indent="-228600">
              <a:buAutoNum type="arabicPeriod"/>
            </a:pPr>
            <a:r>
              <a:rPr lang="en-CA" baseline="0" dirty="0" smtClean="0"/>
              <a:t>Then using this information stored in volume textures, we performed 2D </a:t>
            </a:r>
            <a:r>
              <a:rPr lang="en-CA" baseline="0" dirty="0" err="1" smtClean="0"/>
              <a:t>raymarching</a:t>
            </a:r>
            <a:r>
              <a:rPr lang="en-CA" baseline="0" dirty="0" smtClean="0"/>
              <a:t> through the volume and stored the result in volume slices.</a:t>
            </a:r>
          </a:p>
          <a:p>
            <a:pPr marL="228600" indent="-228600">
              <a:buAutoNum type="arabicPeriod"/>
            </a:pPr>
            <a:r>
              <a:rPr lang="en-CA" baseline="0" dirty="0" smtClean="0"/>
              <a:t>And finally using pixel shaders, applied information on screen for forward or deferred shaded objects.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24</a:t>
            </a:fld>
            <a:endParaRPr lang="en-US"/>
          </a:p>
        </p:txBody>
      </p:sp>
    </p:spTree>
    <p:extLst>
      <p:ext uri="{BB962C8B-B14F-4D97-AF65-F5344CB8AC3E}">
        <p14:creationId xmlns:p14="http://schemas.microsoft.com/office/powerpoint/2010/main" val="177958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CA" dirty="0" smtClean="0"/>
              <a:t>How</a:t>
            </a:r>
            <a:r>
              <a:rPr lang="en-CA" baseline="0" dirty="0" smtClean="0"/>
              <a:t> does our volumetric fog intermediate storage texture look like?</a:t>
            </a:r>
          </a:p>
          <a:p>
            <a:endParaRPr lang="en-CA" dirty="0" smtClean="0"/>
          </a:p>
          <a:p>
            <a:r>
              <a:rPr lang="en-CA" dirty="0" smtClean="0"/>
              <a:t>At first, we tried</a:t>
            </a:r>
            <a:r>
              <a:rPr lang="en-CA" baseline="0" dirty="0" smtClean="0"/>
              <a:t> simplest data layout –cuboid aligned to world space coordinates</a:t>
            </a:r>
            <a:r>
              <a:rPr lang="fr-CA" baseline="0" dirty="0" smtClean="0"/>
              <a:t>. It </a:t>
            </a:r>
            <a:r>
              <a:rPr lang="fr-CA" baseline="0" dirty="0" err="1" smtClean="0"/>
              <a:t>provided</a:t>
            </a:r>
            <a:r>
              <a:rPr lang="fr-CA" baseline="0" dirty="0" smtClean="0"/>
              <a:t> multiple </a:t>
            </a:r>
            <a:r>
              <a:rPr lang="fr-CA" baseline="0" dirty="0" err="1" smtClean="0"/>
              <a:t>benefits</a:t>
            </a:r>
            <a:r>
              <a:rPr lang="fr-CA" baseline="0" dirty="0" smtClean="0"/>
              <a:t> – for </a:t>
            </a:r>
            <a:r>
              <a:rPr lang="fr-CA" baseline="0" dirty="0" err="1" smtClean="0"/>
              <a:t>example</a:t>
            </a:r>
            <a:r>
              <a:rPr lang="fr-CA" baseline="0" dirty="0" smtClean="0"/>
              <a:t> </a:t>
            </a:r>
            <a:r>
              <a:rPr lang="fr-CA" baseline="0" dirty="0" err="1" smtClean="0"/>
              <a:t>very</a:t>
            </a:r>
            <a:r>
              <a:rPr lang="fr-CA" baseline="0" dirty="0" smtClean="0"/>
              <a:t> </a:t>
            </a:r>
            <a:r>
              <a:rPr lang="fr-CA" baseline="0" dirty="0" err="1" smtClean="0"/>
              <a:t>easy</a:t>
            </a:r>
            <a:r>
              <a:rPr lang="fr-CA" baseline="0" dirty="0" smtClean="0"/>
              <a:t> temporal </a:t>
            </a:r>
            <a:r>
              <a:rPr lang="fr-CA" baseline="0" dirty="0" err="1" smtClean="0"/>
              <a:t>filtering</a:t>
            </a:r>
            <a:r>
              <a:rPr lang="fr-CA" baseline="0" dirty="0" smtClean="0"/>
              <a:t>, but </a:t>
            </a:r>
            <a:r>
              <a:rPr lang="fr-CA" baseline="0" dirty="0" err="1" smtClean="0"/>
              <a:t>raymarching</a:t>
            </a:r>
            <a:r>
              <a:rPr lang="fr-CA" baseline="0" dirty="0" smtClean="0"/>
              <a:t> </a:t>
            </a:r>
            <a:r>
              <a:rPr lang="fr-CA" baseline="0" dirty="0" err="1" smtClean="0"/>
              <a:t>through</a:t>
            </a:r>
            <a:r>
              <a:rPr lang="fr-CA" baseline="0" dirty="0" smtClean="0"/>
              <a:t> </a:t>
            </a:r>
            <a:r>
              <a:rPr lang="fr-CA" baseline="0" dirty="0" err="1" smtClean="0"/>
              <a:t>such</a:t>
            </a:r>
            <a:r>
              <a:rPr lang="fr-CA" baseline="0" dirty="0" smtClean="0"/>
              <a:t> volume </a:t>
            </a:r>
            <a:r>
              <a:rPr lang="fr-CA" baseline="0" dirty="0" err="1" smtClean="0"/>
              <a:t>required</a:t>
            </a:r>
            <a:r>
              <a:rPr lang="fr-CA" baseline="0" dirty="0" smtClean="0"/>
              <a:t> multiple </a:t>
            </a:r>
            <a:r>
              <a:rPr lang="fr-CA" baseline="0" dirty="0" err="1" smtClean="0"/>
              <a:t>samples</a:t>
            </a:r>
            <a:r>
              <a:rPr lang="fr-CA" baseline="0" dirty="0" smtClean="0"/>
              <a:t>, </a:t>
            </a:r>
            <a:r>
              <a:rPr lang="fr-CA" baseline="0" dirty="0" err="1" smtClean="0"/>
              <a:t>was</a:t>
            </a:r>
            <a:r>
              <a:rPr lang="fr-CA" baseline="0" dirty="0" smtClean="0"/>
              <a:t> slow and </a:t>
            </a:r>
            <a:r>
              <a:rPr lang="fr-CA" baseline="0" dirty="0" err="1" smtClean="0"/>
              <a:t>produced</a:t>
            </a:r>
            <a:r>
              <a:rPr lang="fr-CA" baseline="0" dirty="0" smtClean="0"/>
              <a:t> aliasing </a:t>
            </a:r>
            <a:r>
              <a:rPr lang="fr-CA" baseline="0" dirty="0" err="1" smtClean="0"/>
              <a:t>artifacts</a:t>
            </a:r>
            <a:r>
              <a:rPr lang="fr-CA" baseline="0" dirty="0" smtClean="0"/>
              <a:t>.</a:t>
            </a:r>
          </a:p>
          <a:p>
            <a:endParaRPr lang="fr-CA" baseline="0" dirty="0" smtClean="0"/>
          </a:p>
          <a:p>
            <a:r>
              <a:rPr lang="en-CA" baseline="0" dirty="0" smtClean="0"/>
              <a:t>Instead we decided to use layout aligned with the camera frustum. We directly map frustum to cuboid using normalized device coordinates in width x height axis and for depth slices we use exponential depth distribution.</a:t>
            </a:r>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We tried various depth distributions and ended up with one concentrated near the camera – this is where we need the most precision and aliasing artifacts show up easily.</a:t>
            </a:r>
          </a:p>
          <a:p>
            <a:r>
              <a:rPr lang="en-CA" baseline="0" dirty="0" smtClean="0"/>
              <a:t>Aligning our texture with the viewing frustum has several disadvantages such as being prone to temporal aliasing and flickering, but </a:t>
            </a:r>
            <a:r>
              <a:rPr lang="en-CA" baseline="0" dirty="0" err="1" smtClean="0"/>
              <a:t>raymarching</a:t>
            </a:r>
            <a:r>
              <a:rPr lang="en-CA" baseline="0" dirty="0" smtClean="0"/>
              <a:t> is just a parallel scan through depth slices.</a:t>
            </a:r>
          </a:p>
          <a:p>
            <a:r>
              <a:rPr lang="en-CA" baseline="0" dirty="0" smtClean="0"/>
              <a:t>We used volumes sized 160x90x64 or 160x90x128 depending on the platform. It provides fixed cost of almost all of the passes, not dependent on the screen resolution.</a:t>
            </a:r>
          </a:p>
          <a:p>
            <a:r>
              <a:rPr lang="en-CA" baseline="0" dirty="0" smtClean="0"/>
              <a:t>In 160x90x64 layout number of </a:t>
            </a:r>
            <a:r>
              <a:rPr lang="en-CA" baseline="0" dirty="0" err="1" smtClean="0"/>
              <a:t>texels</a:t>
            </a:r>
            <a:r>
              <a:rPr lang="en-CA" baseline="0" dirty="0" smtClean="0"/>
              <a:t> is equal to number of </a:t>
            </a:r>
            <a:r>
              <a:rPr lang="en-CA" baseline="0" dirty="0" err="1" smtClean="0"/>
              <a:t>texels</a:t>
            </a:r>
            <a:r>
              <a:rPr lang="en-CA" baseline="0" dirty="0" smtClean="0"/>
              <a:t> in 720p surface – but for every cell we perform lighting calculations just once.</a:t>
            </a:r>
          </a:p>
          <a:p>
            <a:r>
              <a:rPr lang="en-CA" baseline="0" dirty="0" smtClean="0"/>
              <a:t>Effect range depends on artist defined settings, but we distances between 50 and 128 meters – to keep long distance fog consistent with current gen art direction – but there are no reasons why it wouldn’t be possible to do longer range fog (using exponential depth distribution or cascaded approach)</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25</a:t>
            </a:fld>
            <a:endParaRPr lang="en-US"/>
          </a:p>
        </p:txBody>
      </p:sp>
    </p:spTree>
    <p:extLst>
      <p:ext uri="{BB962C8B-B14F-4D97-AF65-F5344CB8AC3E}">
        <p14:creationId xmlns:p14="http://schemas.microsoft.com/office/powerpoint/2010/main" val="1869950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 this volumetric texture resolution</a:t>
            </a:r>
            <a:r>
              <a:rPr lang="en-CA" baseline="0" dirty="0" smtClean="0"/>
              <a:t> enough? </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26</a:t>
            </a:fld>
            <a:endParaRPr lang="en-US"/>
          </a:p>
        </p:txBody>
      </p:sp>
    </p:spTree>
    <p:extLst>
      <p:ext uri="{BB962C8B-B14F-4D97-AF65-F5344CB8AC3E}">
        <p14:creationId xmlns:p14="http://schemas.microsoft.com/office/powerpoint/2010/main" val="1764605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resolution of our</a:t>
            </a:r>
            <a:r>
              <a:rPr lang="en-CA" baseline="0" dirty="0" smtClean="0"/>
              <a:t> volume textures may seem extremely low, but it is sufficient:</a:t>
            </a:r>
          </a:p>
          <a:p>
            <a:pPr marL="228600" indent="-228600">
              <a:buAutoNum type="arabicPeriod"/>
            </a:pPr>
            <a:r>
              <a:rPr lang="en-CA" baseline="0" dirty="0" smtClean="0"/>
              <a:t>We store low frequency information for every depth stored along the ray.</a:t>
            </a:r>
          </a:p>
          <a:p>
            <a:pPr marL="228600" indent="-228600">
              <a:buAutoNum type="arabicPeriod"/>
            </a:pPr>
            <a:r>
              <a:rPr lang="en-CA" baseline="0" dirty="0" smtClean="0"/>
              <a:t>Due to the fact that when applying effect, we use </a:t>
            </a:r>
            <a:r>
              <a:rPr lang="en-CA" baseline="0" dirty="0" err="1" smtClean="0"/>
              <a:t>quadrilinear</a:t>
            </a:r>
            <a:r>
              <a:rPr lang="en-CA" baseline="0" dirty="0" smtClean="0"/>
              <a:t> filtering on volumetric data, we are unable to see single </a:t>
            </a:r>
            <a:r>
              <a:rPr lang="en-CA" baseline="0" dirty="0" err="1" smtClean="0"/>
              <a:t>texels</a:t>
            </a:r>
            <a:r>
              <a:rPr lang="en-CA" baseline="0" dirty="0" smtClean="0"/>
              <a:t> of volume texture.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CA" baseline="0" dirty="0" smtClean="0"/>
              <a:t>Every target pixel receives information about proper and precise depth from its native resolution.</a:t>
            </a:r>
          </a:p>
          <a:p>
            <a:pPr marL="228600" indent="-228600">
              <a:buAutoNum type="arabicPeriod"/>
            </a:pPr>
            <a:r>
              <a:rPr lang="en-CA" baseline="0" dirty="0" smtClean="0"/>
              <a:t>Perspective correction and volume shape makes sure that information is distributed correctly.</a:t>
            </a:r>
          </a:p>
          <a:p>
            <a:pPr marL="228600" indent="-228600">
              <a:buAutoNum type="arabicPeriod"/>
            </a:pPr>
            <a:r>
              <a:rPr lang="en-CA" baseline="0" dirty="0" smtClean="0"/>
              <a:t>We don’t get the edge artifacts on depth discontinuities (described on the next slide).</a:t>
            </a:r>
          </a:p>
          <a:p>
            <a:endParaRPr lang="en-CA" baseline="0" dirty="0" smtClean="0"/>
          </a:p>
          <a:p>
            <a:r>
              <a:rPr lang="en-CA" baseline="0" dirty="0" smtClean="0"/>
              <a:t>Obviously, produced effect is very soft and is missing high frequency geometric details, but it fits our art direction and is quite similar to reality (because in the real atmosphere multiple scattering effect takes place and softens the look of light shafts a lot).</a:t>
            </a:r>
          </a:p>
          <a:p>
            <a:endParaRPr lang="en-CA" baseline="0" dirty="0" smtClean="0"/>
          </a:p>
          <a:p>
            <a:r>
              <a:rPr lang="en-CA" baseline="0" dirty="0" smtClean="0"/>
              <a:t>Final advantage of not relying on scene depth is possibility of computing this pass in parallel with regular scene rendering as soon as shadow-maps are ready – for example using asynchronous compute on AMD hardware with console APIs or Mantle.</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27</a:t>
            </a:fld>
            <a:endParaRPr lang="en-US"/>
          </a:p>
        </p:txBody>
      </p:sp>
    </p:spTree>
    <p:extLst>
      <p:ext uri="{BB962C8B-B14F-4D97-AF65-F5344CB8AC3E}">
        <p14:creationId xmlns:p14="http://schemas.microsoft.com/office/powerpoint/2010/main" val="3813344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doing</a:t>
            </a:r>
            <a:r>
              <a:rPr lang="en-CA" baseline="0" dirty="0" smtClean="0"/>
              <a:t> regular 2D low resolution rendering, the main problem is behavior on edge discontinuities. For low resolution post-effect calculations we must pick one specific depth out of many potential depth fragments – this way some final shaded fragments will have improper information – either interpolated or selected from the neighbourhood (bilateral </a:t>
            </a:r>
            <a:r>
              <a:rPr lang="en-CA" baseline="0" dirty="0" err="1" smtClean="0"/>
              <a:t>upsampling</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28</a:t>
            </a:fld>
            <a:endParaRPr lang="en-US"/>
          </a:p>
        </p:txBody>
      </p:sp>
    </p:spTree>
    <p:extLst>
      <p:ext uri="{BB962C8B-B14F-4D97-AF65-F5344CB8AC3E}">
        <p14:creationId xmlns:p14="http://schemas.microsoft.com/office/powerpoint/2010/main" val="323830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Fortunately</a:t>
            </a:r>
            <a:r>
              <a:rPr lang="en-CA" baseline="0" dirty="0" smtClean="0"/>
              <a:t>, with 3D textures and 3D interpolation, we don’t have such problems. Every full resolution fragment and its depth gets proper, piecewise linear interpolation of calculated function.</a:t>
            </a:r>
          </a:p>
          <a:p>
            <a:r>
              <a:rPr lang="en-CA" baseline="0" dirty="0" smtClean="0"/>
              <a:t>While it is still in low resolution and can be “jagged”, it doesn’t have edge discontinuity artifacts.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29</a:t>
            </a:fld>
            <a:endParaRPr lang="en-US"/>
          </a:p>
        </p:txBody>
      </p:sp>
    </p:spTree>
    <p:extLst>
      <p:ext uri="{BB962C8B-B14F-4D97-AF65-F5344CB8AC3E}">
        <p14:creationId xmlns:p14="http://schemas.microsoft.com/office/powerpoint/2010/main" val="1645705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 see on this diagram how low-pass filtering removes temporal aliasing / flickering problem of high frequency source information.</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30</a:t>
            </a:fld>
            <a:endParaRPr lang="en-US"/>
          </a:p>
        </p:txBody>
      </p:sp>
    </p:spTree>
    <p:extLst>
      <p:ext uri="{BB962C8B-B14F-4D97-AF65-F5344CB8AC3E}">
        <p14:creationId xmlns:p14="http://schemas.microsoft.com/office/powerpoint/2010/main" val="3284729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The first step of our algorithm is preparing the </a:t>
            </a:r>
            <a:r>
              <a:rPr lang="en-CA" baseline="0" dirty="0" err="1" smtClean="0"/>
              <a:t>shadowmaps</a:t>
            </a:r>
            <a:r>
              <a:rPr lang="en-CA" baseline="0" dirty="0" smtClean="0"/>
              <a:t> to be used fog calculating sun scattering shadowing.</a:t>
            </a:r>
          </a:p>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Why do we need it?</a:t>
            </a:r>
          </a:p>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Our regular shadowing cascades were very high resolution (4 cascades, 1536x1536 or 1k x 1k depending on the platform) and had dense, high resolution information in them. </a:t>
            </a:r>
          </a:p>
          <a:p>
            <a:r>
              <a:rPr lang="en-CA" dirty="0" smtClean="0"/>
              <a:t>It was way</a:t>
            </a:r>
            <a:r>
              <a:rPr lang="en-CA" baseline="0" dirty="0" smtClean="0"/>
              <a:t> too much detail for us, especially for close ranges and in first two cascades, condensed in first couple meters.</a:t>
            </a:r>
          </a:p>
          <a:p>
            <a:r>
              <a:rPr lang="en-CA" baseline="0" dirty="0" smtClean="0"/>
              <a:t>For smooth and approximate volumetric fog we needed something of much smaller resolution to reduce any flickering / aliasing artifacts from moving foliage etc.</a:t>
            </a:r>
          </a:p>
          <a:p>
            <a:r>
              <a:rPr lang="en-CA" baseline="0" dirty="0" smtClean="0"/>
              <a:t>First implementations using wide kernel PCF had very poor performance and still some flickering and aliasing artifacts.</a:t>
            </a:r>
            <a:endParaRPr lang="fr-CA"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071708A8-9C89-084C-B416-24967D273C02}" type="slidenum">
              <a:rPr lang="en-US" smtClean="0"/>
              <a:pPr/>
              <a:t>31</a:t>
            </a:fld>
            <a:endParaRPr lang="en-US"/>
          </a:p>
        </p:txBody>
      </p:sp>
    </p:spTree>
    <p:extLst>
      <p:ext uri="{BB962C8B-B14F-4D97-AF65-F5344CB8AC3E}">
        <p14:creationId xmlns:p14="http://schemas.microsoft.com/office/powerpoint/2010/main" val="3604494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The solution came from Exponential Shadow Maps algorithm.</a:t>
            </a:r>
          </a:p>
          <a:p>
            <a:r>
              <a:rPr lang="en-CA" dirty="0" smtClean="0"/>
              <a:t>It is simple algorithm that allows filtering of estimated</a:t>
            </a:r>
            <a:r>
              <a:rPr lang="en-CA" baseline="0" dirty="0" smtClean="0"/>
              <a:t> shadowing probability and therefore </a:t>
            </a:r>
            <a:r>
              <a:rPr lang="en-CA" baseline="0" dirty="0" err="1" smtClean="0"/>
              <a:t>downsample</a:t>
            </a:r>
            <a:r>
              <a:rPr lang="en-CA" baseline="0" dirty="0" smtClean="0"/>
              <a:t> the shadowing function.</a:t>
            </a:r>
          </a:p>
          <a:p>
            <a:r>
              <a:rPr lang="en-CA" baseline="0" dirty="0" smtClean="0"/>
              <a:t>It is trivial and very efficient to compute shadowing test. Some simple code snippets of ESM are in bonus slides.</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32</a:t>
            </a:fld>
            <a:endParaRPr lang="en-US"/>
          </a:p>
        </p:txBody>
      </p:sp>
    </p:spTree>
    <p:extLst>
      <p:ext uri="{BB962C8B-B14F-4D97-AF65-F5344CB8AC3E}">
        <p14:creationId xmlns:p14="http://schemas.microsoft.com/office/powerpoint/2010/main" val="44466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why do we need</a:t>
            </a:r>
            <a:r>
              <a:rPr lang="en-CA" baseline="0" dirty="0" smtClean="0"/>
              <a:t> atmospheric scattering simulation?</a:t>
            </a:r>
          </a:p>
          <a:p>
            <a:r>
              <a:rPr lang="en-CA" baseline="0" dirty="0" smtClean="0"/>
              <a:t>It is physical effect responsible for many visual elements of visible world, such as sky color, fog, clouds, god rays, light shafts, volumetric shadows or even smoke.</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a:t>
            </a:fld>
            <a:endParaRPr lang="en-US"/>
          </a:p>
        </p:txBody>
      </p:sp>
    </p:spTree>
    <p:extLst>
      <p:ext uri="{BB962C8B-B14F-4D97-AF65-F5344CB8AC3E}">
        <p14:creationId xmlns:p14="http://schemas.microsoft.com/office/powerpoint/2010/main" val="132536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First we </a:t>
            </a:r>
            <a:r>
              <a:rPr lang="en-CA" baseline="0" dirty="0" err="1" smtClean="0"/>
              <a:t>downsample</a:t>
            </a:r>
            <a:r>
              <a:rPr lang="en-CA" baseline="0" dirty="0" smtClean="0"/>
              <a:t> our cascaded </a:t>
            </a:r>
            <a:r>
              <a:rPr lang="en-CA" baseline="0" dirty="0" err="1" smtClean="0"/>
              <a:t>shadowmaps</a:t>
            </a:r>
            <a:r>
              <a:rPr lang="en-CA" baseline="0" dirty="0" smtClean="0"/>
              <a:t> four times (target R32F 1024 x 256 texture). During </a:t>
            </a:r>
            <a:r>
              <a:rPr lang="en-CA" baseline="0" dirty="0" err="1" smtClean="0"/>
              <a:t>downsampling</a:t>
            </a:r>
            <a:r>
              <a:rPr lang="en-CA" baseline="0" dirty="0" smtClean="0"/>
              <a:t> we calculate exponential shadowing function (see Exponential Shadow Mapping, an extension to Variance Shadow Mapping using exponential function instead of </a:t>
            </a:r>
            <a:r>
              <a:rPr lang="en-CA" baseline="0" dirty="0" err="1" smtClean="0"/>
              <a:t>Chebyshevs</a:t>
            </a:r>
            <a:r>
              <a:rPr lang="en-CA" baseline="0" dirty="0" smtClean="0"/>
              <a:t> inequality).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CA" baseline="0" dirty="0" smtClean="0"/>
              <a:t>We also do additional separable box filter (as two separate steps) during this pass to make shadows softer and remove aliasing artifacts.</a:t>
            </a:r>
          </a:p>
          <a:p>
            <a:r>
              <a:rPr lang="en-CA" dirty="0" smtClean="0"/>
              <a:t>One disadvantage</a:t>
            </a:r>
            <a:r>
              <a:rPr lang="en-CA" baseline="0" dirty="0" smtClean="0"/>
              <a:t> of ESM making it not practical for regular rendering – shadow leaking – wasn’t noticeable in our case in participating media.</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33</a:t>
            </a:fld>
            <a:endParaRPr lang="en-US"/>
          </a:p>
        </p:txBody>
      </p:sp>
    </p:spTree>
    <p:extLst>
      <p:ext uri="{BB962C8B-B14F-4D97-AF65-F5344CB8AC3E}">
        <p14:creationId xmlns:p14="http://schemas.microsoft.com/office/powerpoint/2010/main" val="2801435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34</a:t>
            </a:fld>
            <a:endParaRPr lang="en-US"/>
          </a:p>
        </p:txBody>
      </p:sp>
    </p:spTree>
    <p:extLst>
      <p:ext uri="{BB962C8B-B14F-4D97-AF65-F5344CB8AC3E}">
        <p14:creationId xmlns:p14="http://schemas.microsoft.com/office/powerpoint/2010/main" val="342060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Therefore the first step of</a:t>
            </a:r>
            <a:r>
              <a:rPr lang="en-CA" baseline="0" dirty="0" smtClean="0"/>
              <a:t> our algorithm is </a:t>
            </a:r>
            <a:r>
              <a:rPr lang="en-CA" baseline="0" dirty="0" err="1" smtClean="0"/>
              <a:t>downsampling</a:t>
            </a:r>
            <a:r>
              <a:rPr lang="en-CA" baseline="0" dirty="0" smtClean="0"/>
              <a:t> the shadowing information.</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35</a:t>
            </a:fld>
            <a:endParaRPr lang="en-US"/>
          </a:p>
        </p:txBody>
      </p:sp>
    </p:spTree>
    <p:extLst>
      <p:ext uri="{BB962C8B-B14F-4D97-AF65-F5344CB8AC3E}">
        <p14:creationId xmlns:p14="http://schemas.microsoft.com/office/powerpoint/2010/main" val="401333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we have </a:t>
            </a:r>
            <a:r>
              <a:rPr lang="en-CA" dirty="0" err="1" smtClean="0"/>
              <a:t>downsampled</a:t>
            </a:r>
            <a:r>
              <a:rPr lang="en-CA" baseline="0" dirty="0" smtClean="0"/>
              <a:t> shadow information ready, we can proceed with participating medium lighting calculations.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36</a:t>
            </a:fld>
            <a:endParaRPr lang="en-US"/>
          </a:p>
        </p:txBody>
      </p:sp>
    </p:spTree>
    <p:extLst>
      <p:ext uri="{BB962C8B-B14F-4D97-AF65-F5344CB8AC3E}">
        <p14:creationId xmlns:p14="http://schemas.microsoft.com/office/powerpoint/2010/main" val="537020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aseline="0" dirty="0" smtClean="0"/>
              <a:t>We combined density and lighting calculations due to a bit smaller bandwidth usage and same desired resolution, but they can be split and totally decoupled.</a:t>
            </a:r>
          </a:p>
          <a:p>
            <a:r>
              <a:rPr lang="en-CA" baseline="0" dirty="0" smtClean="0"/>
              <a:t>Density calculation is pretty straightforward, it is just one octave of </a:t>
            </a:r>
            <a:r>
              <a:rPr lang="en-CA" baseline="0" dirty="0" err="1" smtClean="0"/>
              <a:t>Perlin</a:t>
            </a:r>
            <a:r>
              <a:rPr lang="en-CA" baseline="0" dirty="0" smtClean="0"/>
              <a:t> noise that is animated by wind. We tried using multiple octaves, but in the end difference was rather subtle for added cost.</a:t>
            </a:r>
          </a:p>
          <a:p>
            <a:r>
              <a:rPr lang="en-CA" baseline="0" dirty="0" smtClean="0"/>
              <a:t>We also calculated vertical media density attenuation, as usually heavy particles such as steam water particles tend to gather around the ground level with exponential distribution.</a:t>
            </a:r>
          </a:p>
          <a:p>
            <a:r>
              <a:rPr lang="en-CA" baseline="0" dirty="0" smtClean="0"/>
              <a:t>The scattering coefficient got stored in the alpha channel of volume texture.</a:t>
            </a:r>
          </a:p>
          <a:p>
            <a:endParaRPr lang="en-CA" baseline="0" dirty="0" smtClean="0"/>
          </a:p>
          <a:p>
            <a:r>
              <a:rPr lang="en-CA" baseline="0" dirty="0" smtClean="0"/>
              <a:t>For lighting part we simply accumulated lighting from main light (sun/moonlight), constant ambient term and multiple dynamic point lights that were intersecting with view frustum and marked by artists as lights affecting the atmosphere.</a:t>
            </a:r>
          </a:p>
          <a:p>
            <a:r>
              <a:rPr lang="en-CA" baseline="0" dirty="0" smtClean="0"/>
              <a:t>We used mentioned Exponential Shadow Maps shadowing technique to get shadows from the main light. </a:t>
            </a:r>
          </a:p>
          <a:p>
            <a:r>
              <a:rPr lang="en-CA" dirty="0" smtClean="0"/>
              <a:t>We stored lighting information</a:t>
            </a:r>
            <a:r>
              <a:rPr lang="en-CA" baseline="0" dirty="0" smtClean="0"/>
              <a:t> modulated by density in RGB channel of volumetric texture.</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37</a:t>
            </a:fld>
            <a:endParaRPr lang="en-US"/>
          </a:p>
        </p:txBody>
      </p:sp>
    </p:spTree>
    <p:extLst>
      <p:ext uri="{BB962C8B-B14F-4D97-AF65-F5344CB8AC3E}">
        <p14:creationId xmlns:p14="http://schemas.microsoft.com/office/powerpoint/2010/main" val="3938043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On AC4 we didn’t have any physically-based phase functions. Lighting color gradient (oriented towards direction of sun) was purely art-driven. </a:t>
            </a:r>
          </a:p>
          <a:p>
            <a:r>
              <a:rPr lang="en-CA" baseline="0" dirty="0" smtClean="0"/>
              <a:t>We had 2 colors of phase function – in direction of the sun and in opposite direction, apart from that with fully isotropic shape.</a:t>
            </a:r>
          </a:p>
          <a:p>
            <a:r>
              <a:rPr lang="en-CA" baseline="0" dirty="0" smtClean="0"/>
              <a:t>Obviously, any phase function can be applied in this pass to achieve more physically-correct effect. (described later)</a:t>
            </a:r>
          </a:p>
        </p:txBody>
      </p:sp>
      <p:sp>
        <p:nvSpPr>
          <p:cNvPr id="4" name="Slide Number Placeholder 3"/>
          <p:cNvSpPr>
            <a:spLocks noGrp="1"/>
          </p:cNvSpPr>
          <p:nvPr>
            <p:ph type="sldNum" sz="quarter" idx="10"/>
          </p:nvPr>
        </p:nvSpPr>
        <p:spPr/>
        <p:txBody>
          <a:bodyPr/>
          <a:lstStyle/>
          <a:p>
            <a:fld id="{071708A8-9C89-084C-B416-24967D273C02}" type="slidenum">
              <a:rPr lang="en-US" smtClean="0"/>
              <a:pPr/>
              <a:t>38</a:t>
            </a:fld>
            <a:endParaRPr lang="en-US"/>
          </a:p>
        </p:txBody>
      </p:sp>
    </p:spTree>
    <p:extLst>
      <p:ext uri="{BB962C8B-B14F-4D97-AF65-F5344CB8AC3E}">
        <p14:creationId xmlns:p14="http://schemas.microsoft.com/office/powerpoint/2010/main" val="2429783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Third step is solving the scattering equation by linearly marching through the fog volume and performing a numerical calculus solution.</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39</a:t>
            </a:fld>
            <a:endParaRPr lang="en-US"/>
          </a:p>
        </p:txBody>
      </p:sp>
    </p:spTree>
    <p:extLst>
      <p:ext uri="{BB962C8B-B14F-4D97-AF65-F5344CB8AC3E}">
        <p14:creationId xmlns:p14="http://schemas.microsoft.com/office/powerpoint/2010/main" val="2801855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how do we solve this scattering equation?</a:t>
            </a:r>
          </a:p>
          <a:p>
            <a:endParaRPr lang="en-CA" baseline="0" dirty="0" smtClean="0"/>
          </a:p>
          <a:p>
            <a:r>
              <a:rPr lang="en-CA" baseline="0" dirty="0" smtClean="0"/>
              <a:t>The out-scattering effect is described by Beer-Lambert law, exponential falloff function of density integral for given distance.</a:t>
            </a:r>
          </a:p>
          <a:p>
            <a:r>
              <a:rPr lang="en-CA" baseline="0" dirty="0" smtClean="0"/>
              <a:t>For the in-scattering it is simple sum of in scattered lighting so far (taking distance based out scattering into account).</a:t>
            </a:r>
          </a:p>
          <a:p>
            <a:endParaRPr lang="en-CA" baseline="0" dirty="0" smtClean="0"/>
          </a:p>
          <a:p>
            <a:r>
              <a:rPr lang="en-CA" baseline="0" dirty="0" smtClean="0"/>
              <a:t>We have already our in-scattering values calculated and accumulated in the volume texture.</a:t>
            </a:r>
          </a:p>
          <a:p>
            <a:r>
              <a:rPr lang="en-CA" baseline="0" dirty="0" smtClean="0"/>
              <a:t>Therefore, for every ray we can simply march through the volume starting from camera, calculate the density sum, accumulate in-scattering radiance and out-scattering falloff factor.</a:t>
            </a:r>
          </a:p>
        </p:txBody>
      </p:sp>
      <p:sp>
        <p:nvSpPr>
          <p:cNvPr id="4" name="Slide Number Placeholder 3"/>
          <p:cNvSpPr>
            <a:spLocks noGrp="1"/>
          </p:cNvSpPr>
          <p:nvPr>
            <p:ph type="sldNum" sz="quarter" idx="10"/>
          </p:nvPr>
        </p:nvSpPr>
        <p:spPr/>
        <p:txBody>
          <a:bodyPr/>
          <a:lstStyle/>
          <a:p>
            <a:fld id="{071708A8-9C89-084C-B416-24967D273C02}" type="slidenum">
              <a:rPr lang="en-US" smtClean="0"/>
              <a:pPr/>
              <a:t>40</a:t>
            </a:fld>
            <a:endParaRPr lang="en-US"/>
          </a:p>
        </p:txBody>
      </p:sp>
    </p:spTree>
    <p:extLst>
      <p:ext uri="{BB962C8B-B14F-4D97-AF65-F5344CB8AC3E}">
        <p14:creationId xmlns:p14="http://schemas.microsoft.com/office/powerpoint/2010/main" val="1908996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Our compute shader accumulates in-scattered light and fog density at every step (numerical solution).</a:t>
            </a:r>
          </a:p>
          <a:p>
            <a:r>
              <a:rPr lang="en-CA" baseline="0" dirty="0" smtClean="0"/>
              <a:t>This way we end up with a volumetric texture with information at every texel how much light got in-scattered from camera to given 3D point and how much density of participating media we accumulated (which describes amount of out-scattered incoming light).</a:t>
            </a:r>
          </a:p>
          <a:p>
            <a:endParaRPr lang="en-CA" baseline="0" dirty="0" smtClean="0"/>
          </a:p>
          <a:p>
            <a:r>
              <a:rPr lang="en-CA" baseline="0" dirty="0" smtClean="0"/>
              <a:t>This data is ready to be applied in either forward (directly when drawing objects) or deferred (as </a:t>
            </a:r>
            <a:r>
              <a:rPr lang="en-CA" baseline="0" dirty="0" err="1" smtClean="0"/>
              <a:t>fullscreen</a:t>
            </a:r>
            <a:r>
              <a:rPr lang="en-CA" baseline="0" dirty="0" smtClean="0"/>
              <a:t> quad pass) manner.</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41</a:t>
            </a:fld>
            <a:endParaRPr lang="en-US"/>
          </a:p>
        </p:txBody>
      </p:sp>
    </p:spTree>
    <p:extLst>
      <p:ext uri="{BB962C8B-B14F-4D97-AF65-F5344CB8AC3E}">
        <p14:creationId xmlns:p14="http://schemas.microsoft.com/office/powerpoint/2010/main" val="4239875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 this diagram we see how 2D compute shader thread group marches through 3D volume, accumulating</a:t>
            </a:r>
            <a:r>
              <a:rPr lang="en-CA" baseline="0" dirty="0" smtClean="0"/>
              <a:t> in-scattered lighting and extinction coefficients.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42</a:t>
            </a:fld>
            <a:endParaRPr lang="en-US"/>
          </a:p>
        </p:txBody>
      </p:sp>
    </p:spTree>
    <p:extLst>
      <p:ext uri="{BB962C8B-B14F-4D97-AF65-F5344CB8AC3E}">
        <p14:creationId xmlns:p14="http://schemas.microsoft.com/office/powerpoint/2010/main" val="82056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why do we </a:t>
            </a:r>
            <a:r>
              <a:rPr lang="en-CA" baseline="0" dirty="0" smtClean="0"/>
              <a:t>bother with such effects in games?</a:t>
            </a:r>
          </a:p>
          <a:p>
            <a:r>
              <a:rPr lang="en-CA" baseline="0" dirty="0" smtClean="0"/>
              <a:t>They are needed not only to reproduce reality correctly, but also helps player or viewer to perceive distances between objects and creates uniform scene composition.</a:t>
            </a:r>
          </a:p>
          <a:p>
            <a:r>
              <a:rPr lang="en-CA" baseline="0" dirty="0" smtClean="0"/>
              <a:t>It helps to hide LOD and streaming (even very old games used very thick linear fog to hide very short streaming distance).</a:t>
            </a:r>
          </a:p>
          <a:p>
            <a:r>
              <a:rPr lang="en-CA" baseline="0" dirty="0" smtClean="0"/>
              <a:t>…and finally it is very important tool and part of art direction. It helps to build scene mood and atmosphere or do some special effects.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a:t>
            </a:fld>
            <a:endParaRPr lang="en-US"/>
          </a:p>
        </p:txBody>
      </p:sp>
    </p:spTree>
    <p:extLst>
      <p:ext uri="{BB962C8B-B14F-4D97-AF65-F5344CB8AC3E}">
        <p14:creationId xmlns:p14="http://schemas.microsoft.com/office/powerpoint/2010/main" val="2667853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 see on this</a:t>
            </a:r>
            <a:r>
              <a:rPr lang="en-CA" baseline="0" dirty="0" smtClean="0"/>
              <a:t> diagram how due to storing whole view ray information we can apply volumetric fog information on both solid (1) and multiple transparent objects (2) and (3). They all have proper and filtered transmittance and in-scattering information.</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44</a:t>
            </a:fld>
            <a:endParaRPr lang="en-US"/>
          </a:p>
        </p:txBody>
      </p:sp>
    </p:spTree>
    <p:extLst>
      <p:ext uri="{BB962C8B-B14F-4D97-AF65-F5344CB8AC3E}">
        <p14:creationId xmlns:p14="http://schemas.microsoft.com/office/powerpoint/2010/main" val="348356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Final application of effect on screen is trivial</a:t>
            </a:r>
            <a:r>
              <a:rPr lang="en-CA" baseline="0" dirty="0" smtClean="0"/>
              <a:t> in both deferred and forward – no special tricks, just a simple bilinear look-up from a 3D texture and a fused multiply-add operation.</a:t>
            </a:r>
          </a:p>
          <a:p>
            <a:r>
              <a:rPr lang="en-CA" baseline="0" dirty="0" smtClean="0"/>
              <a:t>Thing worth noting is that the effect is compatible with any number of transparent objects layers.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45</a:t>
            </a:fld>
            <a:endParaRPr lang="en-US"/>
          </a:p>
        </p:txBody>
      </p:sp>
    </p:spTree>
    <p:extLst>
      <p:ext uri="{BB962C8B-B14F-4D97-AF65-F5344CB8AC3E}">
        <p14:creationId xmlns:p14="http://schemas.microsoft.com/office/powerpoint/2010/main" val="2016929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46</a:t>
            </a:fld>
            <a:endParaRPr lang="en-US"/>
          </a:p>
        </p:txBody>
      </p:sp>
    </p:spTree>
    <p:extLst>
      <p:ext uri="{BB962C8B-B14F-4D97-AF65-F5344CB8AC3E}">
        <p14:creationId xmlns:p14="http://schemas.microsoft.com/office/powerpoint/2010/main" val="2918768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Total</a:t>
            </a:r>
            <a:r>
              <a:rPr lang="en-CA" baseline="0" dirty="0" smtClean="0"/>
              <a:t> cost was surprisingly small, around 1.1ms. Calculating it in double resolution had a cost of 1.6ms. </a:t>
            </a:r>
          </a:p>
          <a:p>
            <a:r>
              <a:rPr lang="en-CA" baseline="0" dirty="0" smtClean="0"/>
              <a:t>Most costly part was building density and lighting the volume, around 0.43ms.</a:t>
            </a:r>
          </a:p>
          <a:p>
            <a:r>
              <a:rPr lang="en-CA" baseline="0" dirty="0" smtClean="0"/>
              <a:t>Remaining passes were all under 0.2ms, except for “applying” pass that could be combined with lighting and would become “free”.</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47</a:t>
            </a:fld>
            <a:endParaRPr lang="en-US"/>
          </a:p>
        </p:txBody>
      </p:sp>
    </p:spTree>
    <p:extLst>
      <p:ext uri="{BB962C8B-B14F-4D97-AF65-F5344CB8AC3E}">
        <p14:creationId xmlns:p14="http://schemas.microsoft.com/office/powerpoint/2010/main" val="1639375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First of all, volumetric fog was one of our effects that benefited the most from</a:t>
            </a:r>
            <a:r>
              <a:rPr lang="en-CA" baseline="0" dirty="0" smtClean="0"/>
              <a:t> high wave occupancy and low VGPR counts – it was useful to split various passes.</a:t>
            </a:r>
          </a:p>
          <a:p>
            <a:r>
              <a:rPr lang="en-CA" baseline="0" dirty="0" smtClean="0"/>
              <a:t>Some of cost of volumetric fog is actually cost of shadow-map setup – it makes lots of sense to re-use it for other low frequency lighting – like particles, translucent and transparent objects (ocean </a:t>
            </a:r>
            <a:r>
              <a:rPr lang="en-CA" baseline="0" dirty="0" err="1" smtClean="0"/>
              <a:t>etc</a:t>
            </a:r>
            <a:r>
              <a:rPr lang="en-CA" baseline="0" dirty="0" smtClean="0"/>
              <a:t>).</a:t>
            </a:r>
          </a:p>
          <a:p>
            <a:r>
              <a:rPr lang="en-CA" baseline="0" dirty="0" smtClean="0"/>
              <a:t>Also the cost of calculating the lighting in texture and looping over multiple lights could be re-used by such render passes – by simple volumetric texture look-up.</a:t>
            </a:r>
          </a:p>
          <a:p>
            <a:r>
              <a:rPr lang="en-CA" baseline="0" dirty="0" smtClean="0"/>
              <a:t>Finally, there is no need to calculate full lighting with very high fog distances – after some distance shadowing and lighting could be </a:t>
            </a:r>
            <a:r>
              <a:rPr lang="en-CA" baseline="0" dirty="0" err="1" smtClean="0"/>
              <a:t>LODed</a:t>
            </a:r>
            <a:r>
              <a:rPr lang="en-CA" baseline="0" dirty="0" smtClean="0"/>
              <a:t> away.</a:t>
            </a:r>
          </a:p>
        </p:txBody>
      </p:sp>
      <p:sp>
        <p:nvSpPr>
          <p:cNvPr id="4" name="Slide Number Placeholder 3"/>
          <p:cNvSpPr>
            <a:spLocks noGrp="1"/>
          </p:cNvSpPr>
          <p:nvPr>
            <p:ph type="sldNum" sz="quarter" idx="10"/>
          </p:nvPr>
        </p:nvSpPr>
        <p:spPr/>
        <p:txBody>
          <a:bodyPr/>
          <a:lstStyle/>
          <a:p>
            <a:fld id="{071708A8-9C89-084C-B416-24967D273C02}" type="slidenum">
              <a:rPr lang="en-US" smtClean="0"/>
              <a:pPr/>
              <a:t>48</a:t>
            </a:fld>
            <a:endParaRPr lang="en-US"/>
          </a:p>
        </p:txBody>
      </p:sp>
    </p:spTree>
    <p:extLst>
      <p:ext uri="{BB962C8B-B14F-4D97-AF65-F5344CB8AC3E}">
        <p14:creationId xmlns:p14="http://schemas.microsoft.com/office/powerpoint/2010/main" val="2591189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other optimizations include doing some early out on parts of the volumetric texture that is behind</a:t>
            </a:r>
            <a:r>
              <a:rPr lang="en-CA" baseline="0" dirty="0" smtClean="0"/>
              <a:t> any actual rendered geometry. If engine has some form of hierarchical Z buffer available, such values can be read by volumetric fog and used for early out.</a:t>
            </a:r>
          </a:p>
          <a:p>
            <a:r>
              <a:rPr lang="en-CA" baseline="0" dirty="0" smtClean="0"/>
              <a:t>Similarly, there is no need to loop over all the visible lights – solutions like Forward+ or Clustered shading can be used for fog light culling.</a:t>
            </a:r>
          </a:p>
          <a:p>
            <a:endParaRPr lang="en-CA" baseline="0" dirty="0" smtClean="0"/>
          </a:p>
          <a:p>
            <a:r>
              <a:rPr lang="en-CA" baseline="0" dirty="0" smtClean="0"/>
              <a:t>If such information is not available in the engine or projected performance benefits wouldn’t be big enough (for example lots of outdoor long-range scenes) then one could use next-gen consoles </a:t>
            </a:r>
            <a:r>
              <a:rPr lang="en-CA" baseline="0" dirty="0" err="1" smtClean="0"/>
              <a:t>async</a:t>
            </a:r>
            <a:r>
              <a:rPr lang="en-CA" baseline="0" dirty="0" smtClean="0"/>
              <a:t> compute capabilities for volumetric fog calculations. As the algorithm without culling doesn’t rely on scene geometry it is possible to calculate it as soon as </a:t>
            </a:r>
            <a:r>
              <a:rPr lang="en-CA" baseline="0" dirty="0" err="1" smtClean="0"/>
              <a:t>shadowmaps</a:t>
            </a:r>
            <a:r>
              <a:rPr lang="en-CA" baseline="0" dirty="0" smtClean="0"/>
              <a:t> are ready. Volumetric fog can be quite heavy on both bandwidth and ALU, so it makes sense to put it in parallel with some vertex heavy pass like filling G-Buffer.</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49</a:t>
            </a:fld>
            <a:endParaRPr lang="en-US"/>
          </a:p>
        </p:txBody>
      </p:sp>
    </p:spTree>
    <p:extLst>
      <p:ext uri="{BB962C8B-B14F-4D97-AF65-F5344CB8AC3E}">
        <p14:creationId xmlns:p14="http://schemas.microsoft.com/office/powerpoint/2010/main" val="41256285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similar manner, lighting could be also injected into volume as alternative to forward-based</a:t>
            </a:r>
            <a:r>
              <a:rPr lang="en-CA" baseline="0" dirty="0" smtClean="0"/>
              <a:t> lighting techniques</a:t>
            </a:r>
            <a:r>
              <a:rPr lang="en-CA" dirty="0" smtClean="0"/>
              <a:t>. </a:t>
            </a:r>
          </a:p>
          <a:p>
            <a:r>
              <a:rPr lang="en-CA" dirty="0" smtClean="0"/>
              <a:t>One could calculate volume bounding box of lights and perform lighting only on cells intersecting with it. It could be very easy and done</a:t>
            </a:r>
            <a:r>
              <a:rPr lang="en-CA" baseline="0" dirty="0" smtClean="0"/>
              <a:t> using indirect dispatch functionality on DX11 / next gen consoles.</a:t>
            </a:r>
          </a:p>
          <a:p>
            <a:r>
              <a:rPr lang="en-CA" baseline="0" dirty="0" smtClean="0"/>
              <a:t>This optimization could be useful for very complex lights that use many VGPRs for computation – like area lights.</a:t>
            </a:r>
          </a:p>
        </p:txBody>
      </p:sp>
      <p:sp>
        <p:nvSpPr>
          <p:cNvPr id="4" name="Slide Number Placeholder 3"/>
          <p:cNvSpPr>
            <a:spLocks noGrp="1"/>
          </p:cNvSpPr>
          <p:nvPr>
            <p:ph type="sldNum" sz="quarter" idx="10"/>
          </p:nvPr>
        </p:nvSpPr>
        <p:spPr/>
        <p:txBody>
          <a:bodyPr/>
          <a:lstStyle/>
          <a:p>
            <a:fld id="{071708A8-9C89-084C-B416-24967D273C02}" type="slidenum">
              <a:rPr lang="en-US" smtClean="0"/>
              <a:pPr/>
              <a:t>50</a:t>
            </a:fld>
            <a:endParaRPr lang="en-US"/>
          </a:p>
        </p:txBody>
      </p:sp>
    </p:spTree>
    <p:extLst>
      <p:ext uri="{BB962C8B-B14F-4D97-AF65-F5344CB8AC3E}">
        <p14:creationId xmlns:p14="http://schemas.microsoft.com/office/powerpoint/2010/main" val="2333470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final</a:t>
            </a:r>
            <a:r>
              <a:rPr lang="en-CA" baseline="0" dirty="0" smtClean="0"/>
              <a:t> presentation section, I will describe extensions to volumetric fog developed after AC4.</a:t>
            </a:r>
          </a:p>
          <a:p>
            <a:endParaRPr lang="en-CA" baseline="0" dirty="0" smtClean="0"/>
          </a:p>
          <a:p>
            <a:pPr marL="228600" indent="-228600">
              <a:buAutoNum type="arabicPeriod"/>
            </a:pPr>
            <a:r>
              <a:rPr lang="en-CA" baseline="0" dirty="0" smtClean="0"/>
              <a:t>How to make effect much more physically based – missing pieces like support for physically based phase functions for analytical light sources and SH based light sources.</a:t>
            </a:r>
          </a:p>
          <a:p>
            <a:pPr marL="228600" indent="-228600">
              <a:buAutoNum type="arabicPeriod"/>
            </a:pPr>
            <a:r>
              <a:rPr lang="en-CA" baseline="0" dirty="0" smtClean="0"/>
              <a:t>Making the effect even more stable by introducing temporal reprojection and jittering.</a:t>
            </a:r>
          </a:p>
        </p:txBody>
      </p:sp>
      <p:sp>
        <p:nvSpPr>
          <p:cNvPr id="4" name="Slide Number Placeholder 3"/>
          <p:cNvSpPr>
            <a:spLocks noGrp="1"/>
          </p:cNvSpPr>
          <p:nvPr>
            <p:ph type="sldNum" sz="quarter" idx="10"/>
          </p:nvPr>
        </p:nvSpPr>
        <p:spPr/>
        <p:txBody>
          <a:bodyPr/>
          <a:lstStyle/>
          <a:p>
            <a:fld id="{071708A8-9C89-084C-B416-24967D273C02}" type="slidenum">
              <a:rPr lang="en-US" smtClean="0"/>
              <a:pPr/>
              <a:t>51</a:t>
            </a:fld>
            <a:endParaRPr lang="en-US"/>
          </a:p>
        </p:txBody>
      </p:sp>
    </p:spTree>
    <p:extLst>
      <p:ext uri="{BB962C8B-B14F-4D97-AF65-F5344CB8AC3E}">
        <p14:creationId xmlns:p14="http://schemas.microsoft.com/office/powerpoint/2010/main" val="4272061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Lack of support of</a:t>
            </a:r>
            <a:r>
              <a:rPr lang="en-CA" baseline="0" dirty="0" smtClean="0"/>
              <a:t> fog ambient/sky lighting results in too much scene darkening in the shadowed areas.</a:t>
            </a:r>
          </a:p>
          <a:p>
            <a:r>
              <a:rPr lang="en-CA" baseline="0" dirty="0" smtClean="0"/>
              <a:t>Some light gets out-scattered, but none is in-scattered due to lack of lighting and it produces unrealistic result. Therefore we need to add some GI.</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52</a:t>
            </a:fld>
            <a:endParaRPr lang="en-US"/>
          </a:p>
        </p:txBody>
      </p:sp>
    </p:spTree>
    <p:extLst>
      <p:ext uri="{BB962C8B-B14F-4D97-AF65-F5344CB8AC3E}">
        <p14:creationId xmlns:p14="http://schemas.microsoft.com/office/powerpoint/2010/main" val="3012866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 this comparison we see how added sky lighting improves the resul</a:t>
            </a:r>
            <a:r>
              <a:rPr lang="en-CA" baseline="0" dirty="0" smtClean="0"/>
              <a:t>t and adds proper fog in shadowed areas</a:t>
            </a:r>
            <a:r>
              <a:rPr lang="en-CA" dirty="0" smtClean="0"/>
              <a:t>.</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53</a:t>
            </a:fld>
            <a:endParaRPr lang="en-US"/>
          </a:p>
        </p:txBody>
      </p:sp>
    </p:spTree>
    <p:extLst>
      <p:ext uri="{BB962C8B-B14F-4D97-AF65-F5344CB8AC3E}">
        <p14:creationId xmlns:p14="http://schemas.microsoft.com/office/powerpoint/2010/main" val="274773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Phenomenon of atmospheric scattering is caused by interaction of photons with particles that form any transporting media. When light traverses any medium that isn’t void, photons/light rays may collide with particles that create such medium. On collision, they may collide and either be diffused or absorbed (and turned into thermal energy). In optics, such process is usually modelled statistically and we can define amount of energy that takes part in following processes:</a:t>
            </a:r>
          </a:p>
          <a:p>
            <a:endParaRPr lang="en-CA" dirty="0" smtClean="0"/>
          </a:p>
          <a:p>
            <a:r>
              <a:rPr lang="en-CA" dirty="0" smtClean="0"/>
              <a:t>•	Transmittance</a:t>
            </a:r>
          </a:p>
          <a:p>
            <a:r>
              <a:rPr lang="en-CA" dirty="0" smtClean="0"/>
              <a:t>•	Scattering</a:t>
            </a:r>
          </a:p>
          <a:p>
            <a:r>
              <a:rPr lang="en-CA" dirty="0" smtClean="0"/>
              <a:t>•	</a:t>
            </a:r>
            <a:r>
              <a:rPr lang="en-CA" dirty="0" err="1" smtClean="0"/>
              <a:t>Absorbtion</a:t>
            </a:r>
            <a:endParaRPr lang="en-CA" dirty="0" smtClean="0"/>
          </a:p>
          <a:p>
            <a:endParaRPr lang="en-CA" dirty="0" smtClean="0"/>
          </a:p>
          <a:p>
            <a:r>
              <a:rPr lang="en-CA" dirty="0" smtClean="0"/>
              <a:t>As energy is always conserved, we can write that: </a:t>
            </a:r>
          </a:p>
          <a:p>
            <a:endParaRPr lang="en-CA" dirty="0" smtClean="0"/>
          </a:p>
          <a:p>
            <a:r>
              <a:rPr lang="en-CA" dirty="0" err="1" smtClean="0"/>
              <a:t>Lincoming</a:t>
            </a:r>
            <a:r>
              <a:rPr lang="en-CA" dirty="0" smtClean="0"/>
              <a:t> = </a:t>
            </a:r>
            <a:r>
              <a:rPr lang="en-CA" dirty="0" err="1" smtClean="0"/>
              <a:t>Ltransmitted</a:t>
            </a:r>
            <a:r>
              <a:rPr lang="en-CA" dirty="0" smtClean="0"/>
              <a:t> + </a:t>
            </a:r>
            <a:r>
              <a:rPr lang="en-CA" dirty="0" err="1" smtClean="0"/>
              <a:t>Labsorbed</a:t>
            </a:r>
            <a:r>
              <a:rPr lang="en-CA" dirty="0" smtClean="0"/>
              <a:t> + </a:t>
            </a:r>
            <a:r>
              <a:rPr lang="en-CA" dirty="0" err="1" smtClean="0"/>
              <a:t>Lscattered</a:t>
            </a:r>
            <a:endParaRPr lang="en-CA" dirty="0" smtClean="0"/>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6</a:t>
            </a:fld>
            <a:endParaRPr lang="en-US"/>
          </a:p>
        </p:txBody>
      </p:sp>
    </p:spTree>
    <p:extLst>
      <p:ext uri="{BB962C8B-B14F-4D97-AF65-F5344CB8AC3E}">
        <p14:creationId xmlns:p14="http://schemas.microsoft.com/office/powerpoint/2010/main" val="2987285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Finally, we can see on this screenshot</a:t>
            </a:r>
            <a:r>
              <a:rPr lang="en-CA" baseline="0" dirty="0" smtClean="0"/>
              <a:t> (exaggerated fog and GI) that the GI color contributes to the final fog color, adding proper color spatial variation.</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54</a:t>
            </a:fld>
            <a:endParaRPr lang="en-US"/>
          </a:p>
        </p:txBody>
      </p:sp>
    </p:spTree>
    <p:extLst>
      <p:ext uri="{BB962C8B-B14F-4D97-AF65-F5344CB8AC3E}">
        <p14:creationId xmlns:p14="http://schemas.microsoft.com/office/powerpoint/2010/main" val="2255962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One of very common lighting storage basis for ambient lighting or GI are spherical harmonics.</a:t>
            </a:r>
          </a:p>
          <a:p>
            <a:r>
              <a:rPr lang="en-CA" dirty="0" smtClean="0"/>
              <a:t>They have multiple mathematical properties</a:t>
            </a:r>
            <a:r>
              <a:rPr lang="en-CA" baseline="0" dirty="0" smtClean="0"/>
              <a:t> that make them so useful (</a:t>
            </a:r>
            <a:r>
              <a:rPr lang="en-CA" baseline="0" dirty="0" err="1" smtClean="0"/>
              <a:t>orthonormality</a:t>
            </a:r>
            <a:r>
              <a:rPr lang="en-CA" baseline="0" dirty="0" smtClean="0"/>
              <a:t>, rotation invariance etc.), but another one is the easiness of use of Zonal Spherical harmonics.</a:t>
            </a:r>
          </a:p>
          <a:p>
            <a:r>
              <a:rPr lang="en-CA" baseline="0" dirty="0" smtClean="0"/>
              <a:t>They can be trivially rotated (especially for lower order SH) and it is useful for volumetric fog as well.</a:t>
            </a:r>
          </a:p>
          <a:p>
            <a:r>
              <a:rPr lang="en-CA" baseline="0" dirty="0" smtClean="0"/>
              <a:t>HG phase function has trivial expansion to Zonal SH and for 2</a:t>
            </a:r>
            <a:r>
              <a:rPr lang="en-CA" baseline="30000" dirty="0" smtClean="0"/>
              <a:t>nd</a:t>
            </a:r>
            <a:r>
              <a:rPr lang="en-CA" baseline="0" dirty="0" smtClean="0"/>
              <a:t> order it can be easily rotated (code on slide).</a:t>
            </a:r>
          </a:p>
          <a:p>
            <a:r>
              <a:rPr lang="en-CA" baseline="0" dirty="0" smtClean="0"/>
              <a:t>Then to calculate volumetric fog response, one has to simply calculate SH product integral of rotated phase function SH expansion by view vector and stored sky lighting / GI SH representation.</a:t>
            </a:r>
          </a:p>
        </p:txBody>
      </p:sp>
      <p:sp>
        <p:nvSpPr>
          <p:cNvPr id="4" name="Slide Number Placeholder 3"/>
          <p:cNvSpPr>
            <a:spLocks noGrp="1"/>
          </p:cNvSpPr>
          <p:nvPr>
            <p:ph type="sldNum" sz="quarter" idx="10"/>
          </p:nvPr>
        </p:nvSpPr>
        <p:spPr/>
        <p:txBody>
          <a:bodyPr/>
          <a:lstStyle/>
          <a:p>
            <a:fld id="{071708A8-9C89-084C-B416-24967D273C02}" type="slidenum">
              <a:rPr lang="en-US" smtClean="0"/>
              <a:pPr/>
              <a:t>55</a:t>
            </a:fld>
            <a:endParaRPr lang="en-US"/>
          </a:p>
        </p:txBody>
      </p:sp>
    </p:spTree>
    <p:extLst>
      <p:ext uri="{BB962C8B-B14F-4D97-AF65-F5344CB8AC3E}">
        <p14:creationId xmlns:p14="http://schemas.microsoft.com/office/powerpoint/2010/main" val="4211771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While we spend considerable amount of time to remove aliasing</a:t>
            </a:r>
            <a:r>
              <a:rPr lang="en-CA" baseline="0" dirty="0" smtClean="0"/>
              <a:t> and under-sampling problems on volumetric fog by using down-sampled SM representation, there still may be some under-sampling artifacts.</a:t>
            </a:r>
          </a:p>
          <a:p>
            <a:r>
              <a:rPr lang="en-CA" baseline="0" dirty="0" smtClean="0"/>
              <a:t>One of ideas to fix it is to use the temporal super-sampling by jittering the sample patterns every frame and using temporal smoothing and reprojection to combine such patterns from multiple frames.</a:t>
            </a:r>
          </a:p>
          <a:p>
            <a:r>
              <a:rPr lang="en-CA" baseline="0" dirty="0" smtClean="0"/>
              <a:t>It is used as a common AA technique in more and more games, but can be used for volumetric fog as well – as reprojection is much easier in 3D than in 2D case.</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56</a:t>
            </a:fld>
            <a:endParaRPr lang="en-US"/>
          </a:p>
        </p:txBody>
      </p:sp>
    </p:spTree>
    <p:extLst>
      <p:ext uri="{BB962C8B-B14F-4D97-AF65-F5344CB8AC3E}">
        <p14:creationId xmlns:p14="http://schemas.microsoft.com/office/powerpoint/2010/main" val="2084406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Reprojection</a:t>
            </a:r>
            <a:r>
              <a:rPr lang="en-CA" baseline="0" dirty="0" smtClean="0"/>
              <a:t> is usually problematic in 2D as there are occlusion / </a:t>
            </a:r>
            <a:r>
              <a:rPr lang="en-CA" baseline="0" dirty="0" err="1" smtClean="0"/>
              <a:t>disocclusion</a:t>
            </a:r>
            <a:r>
              <a:rPr lang="en-CA" baseline="0" dirty="0" smtClean="0"/>
              <a:t> problems when objects on the scene move. It is difficult to both detect such movement (especially when jittering) and to find proper data to fill resulting holes.</a:t>
            </a:r>
          </a:p>
          <a:p>
            <a:r>
              <a:rPr lang="en-CA" baseline="0" dirty="0" smtClean="0"/>
              <a:t>Therefore usually algorithms struggle in finding a sweet-spot between potential shaking and blurring / tracing / ghosting of dynamic objects.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57</a:t>
            </a:fld>
            <a:endParaRPr lang="en-US"/>
          </a:p>
        </p:txBody>
      </p:sp>
    </p:spTree>
    <p:extLst>
      <p:ext uri="{BB962C8B-B14F-4D97-AF65-F5344CB8AC3E}">
        <p14:creationId xmlns:p14="http://schemas.microsoft.com/office/powerpoint/2010/main" val="2514607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3D it is much easier. While space occupied by a dynamic object after</a:t>
            </a:r>
            <a:r>
              <a:rPr lang="en-CA" baseline="0" dirty="0" smtClean="0"/>
              <a:t> movement is still invalid, all the data behind it is proper (if not using any early culling optimizations). Only data that was outside the volume aligned with frustum is invalid.</a:t>
            </a:r>
          </a:p>
          <a:p>
            <a:r>
              <a:rPr lang="en-CA" baseline="0" dirty="0" smtClean="0"/>
              <a:t>(But still, obvious reprojection problems can happen with strongly view dependent and anisotropic phase functions).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58</a:t>
            </a:fld>
            <a:endParaRPr lang="en-US"/>
          </a:p>
        </p:txBody>
      </p:sp>
    </p:spTree>
    <p:extLst>
      <p:ext uri="{BB962C8B-B14F-4D97-AF65-F5344CB8AC3E}">
        <p14:creationId xmlns:p14="http://schemas.microsoft.com/office/powerpoint/2010/main" val="688997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aliasing countering technique is sample jittering in</a:t>
            </a:r>
            <a:r>
              <a:rPr lang="en-CA" baseline="0" dirty="0" smtClean="0"/>
              <a:t> spatial grid. While regular grid sampling produces aliasing that is hard to fight (as low frequency components not visible in the source signal appear), jittered grid sampling trades aliasing for higher frequency noise.</a:t>
            </a:r>
          </a:p>
          <a:p>
            <a:r>
              <a:rPr lang="en-CA" baseline="0" dirty="0" smtClean="0"/>
              <a:t>Noise and higher frequency signals can be easily filtered and blurred using lower resolution kernels.</a:t>
            </a:r>
          </a:p>
          <a:p>
            <a:r>
              <a:rPr lang="en-CA" baseline="0" dirty="0" smtClean="0"/>
              <a:t>Furthermore, it is possible to jitter and filter in both temporal and spatial domains.</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59</a:t>
            </a:fld>
            <a:endParaRPr lang="en-US"/>
          </a:p>
        </p:txBody>
      </p:sp>
    </p:spTree>
    <p:extLst>
      <p:ext uri="{BB962C8B-B14F-4D97-AF65-F5344CB8AC3E}">
        <p14:creationId xmlns:p14="http://schemas.microsoft.com/office/powerpoint/2010/main" val="1060495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two screenshots show how much better results are achieved</a:t>
            </a:r>
            <a:r>
              <a:rPr lang="en-CA" baseline="0" dirty="0" smtClean="0"/>
              <a:t> by only simplest 1-sample temporal jitter and reprojection – almost all edge artifacts are gone!</a:t>
            </a:r>
          </a:p>
          <a:p>
            <a:r>
              <a:rPr lang="en-CA" baseline="0" dirty="0" smtClean="0"/>
              <a:t>We didn’t check any complex 3D jittered grid sampling patterns, but it is worth investigating in the future as results could be even better.</a:t>
            </a:r>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60</a:t>
            </a:fld>
            <a:endParaRPr lang="en-US"/>
          </a:p>
        </p:txBody>
      </p:sp>
    </p:spTree>
    <p:extLst>
      <p:ext uri="{BB962C8B-B14F-4D97-AF65-F5344CB8AC3E}">
        <p14:creationId xmlns:p14="http://schemas.microsoft.com/office/powerpoint/2010/main" val="3009134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While in our case density was a simple animated</a:t>
            </a:r>
            <a:r>
              <a:rPr lang="en-CA" baseline="0" dirty="0" smtClean="0"/>
              <a:t> </a:t>
            </a:r>
            <a:r>
              <a:rPr lang="en-CA" baseline="0" dirty="0" err="1" smtClean="0"/>
              <a:t>P</a:t>
            </a:r>
            <a:r>
              <a:rPr lang="en-CA" dirty="0" err="1" smtClean="0"/>
              <a:t>erlin</a:t>
            </a:r>
            <a:r>
              <a:rPr lang="en-CA" dirty="0" smtClean="0"/>
              <a:t> noise function, it could be controlled by artists in any way.</a:t>
            </a:r>
          </a:p>
          <a:p>
            <a:r>
              <a:rPr lang="en-CA" dirty="0" smtClean="0"/>
              <a:t>Density</a:t>
            </a:r>
            <a:r>
              <a:rPr lang="en-CA" baseline="0" dirty="0" smtClean="0"/>
              <a:t> could be authored and painted on levels for some very objects full of haze and scattering particles like swamps (mist) or dusty buildings.</a:t>
            </a:r>
          </a:p>
          <a:p>
            <a:r>
              <a:rPr lang="en-CA" baseline="0" dirty="0" smtClean="0"/>
              <a:t>It could be injected into volume dynamically by particle systems or some analytical volumetric shapes / force fields.</a:t>
            </a:r>
          </a:p>
          <a:p>
            <a:r>
              <a:rPr lang="en-CA" baseline="0" dirty="0" smtClean="0"/>
              <a:t>See </a:t>
            </a:r>
            <a:r>
              <a:rPr lang="en-CA" baseline="0" dirty="0" err="1" smtClean="0"/>
              <a:t>Wrenninge</a:t>
            </a:r>
            <a:r>
              <a:rPr lang="en-CA" baseline="0" dirty="0" smtClean="0"/>
              <a:t> et al at </a:t>
            </a:r>
            <a:r>
              <a:rPr lang="en-CA" baseline="0" dirty="0" err="1" smtClean="0"/>
              <a:t>Siggraph</a:t>
            </a:r>
            <a:r>
              <a:rPr lang="en-CA" baseline="0" dirty="0" smtClean="0"/>
              <a:t> 2010 to check how it was done long time ago in movie / CGI industry! </a:t>
            </a:r>
            <a:r>
              <a:rPr lang="en-CA" baseline="0" dirty="0" smtClean="0">
                <a:sym typeface="Wingdings" panose="05000000000000000000" pitchFamily="2" charset="2"/>
              </a:rPr>
              <a:t> </a:t>
            </a:r>
            <a:endParaRPr lang="en-CA" dirty="0" smtClean="0"/>
          </a:p>
        </p:txBody>
      </p:sp>
      <p:sp>
        <p:nvSpPr>
          <p:cNvPr id="4" name="Slide Number Placeholder 3"/>
          <p:cNvSpPr>
            <a:spLocks noGrp="1"/>
          </p:cNvSpPr>
          <p:nvPr>
            <p:ph type="sldNum" sz="quarter" idx="10"/>
          </p:nvPr>
        </p:nvSpPr>
        <p:spPr/>
        <p:txBody>
          <a:bodyPr/>
          <a:lstStyle/>
          <a:p>
            <a:fld id="{071708A8-9C89-084C-B416-24967D273C02}" type="slidenum">
              <a:rPr lang="en-US" smtClean="0"/>
              <a:pPr/>
              <a:t>67</a:t>
            </a:fld>
            <a:endParaRPr lang="en-US"/>
          </a:p>
        </p:txBody>
      </p:sp>
    </p:spTree>
    <p:extLst>
      <p:ext uri="{BB962C8B-B14F-4D97-AF65-F5344CB8AC3E}">
        <p14:creationId xmlns:p14="http://schemas.microsoft.com/office/powerpoint/2010/main" val="3514070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 light scattering / non-participating transport media</a:t>
            </a:r>
          </a:p>
          <a:p>
            <a:r>
              <a:rPr lang="en-CA" dirty="0" smtClean="0"/>
              <a:t>We assume that the transport media behaves like vacuum – there is no radiance loss or gain on light paths between objects. </a:t>
            </a:r>
          </a:p>
          <a:p>
            <a:r>
              <a:rPr lang="en-CA" dirty="0" smtClean="0"/>
              <a:t>Typical rendering scenario – light from the light source bounces from one object to another according to the surface BRDF functions, finally reaching camera/eye.</a:t>
            </a:r>
          </a:p>
          <a:p>
            <a:r>
              <a:rPr lang="en-CA" dirty="0" smtClean="0"/>
              <a:t>Simplest possible case is no bounced light/GI, just direct lighting.</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7</a:t>
            </a:fld>
            <a:endParaRPr lang="en-US"/>
          </a:p>
        </p:txBody>
      </p:sp>
    </p:spTree>
    <p:extLst>
      <p:ext uri="{BB962C8B-B14F-4D97-AF65-F5344CB8AC3E}">
        <p14:creationId xmlns:p14="http://schemas.microsoft.com/office/powerpoint/2010/main" val="174904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media participates in light transport, every particle large enough to affect photons/light rays takes part in the light transport equation.</a:t>
            </a:r>
          </a:p>
          <a:p>
            <a:r>
              <a:rPr lang="en-CA" dirty="0" smtClean="0"/>
              <a:t>For example dust or water particles make some light rays / photons bounce in random directions, making some light enter the light path (in-scattering).</a:t>
            </a:r>
          </a:p>
          <a:p>
            <a:r>
              <a:rPr lang="en-CA" dirty="0" smtClean="0"/>
              <a:t>While on the other hand also some light gets bounced away, exiting the light path and becoming darker (out-scattering).</a:t>
            </a:r>
          </a:p>
          <a:p>
            <a:endParaRPr lang="en-CA" dirty="0" smtClean="0"/>
          </a:p>
          <a:p>
            <a:r>
              <a:rPr lang="en-CA" dirty="0" smtClean="0"/>
              <a:t>Obviously, in reality this is very complex as every particle both out-scatters and in-scatters some light according to phase functions, so multiple rays exit and enter the light path multiple times, but usually in real-time rendering we have to ignore multiple scattering.</a:t>
            </a:r>
          </a:p>
          <a:p>
            <a:endParaRPr lang="en-CA" dirty="0"/>
          </a:p>
        </p:txBody>
      </p:sp>
      <p:sp>
        <p:nvSpPr>
          <p:cNvPr id="4" name="Slide Number Placeholder 3"/>
          <p:cNvSpPr>
            <a:spLocks noGrp="1"/>
          </p:cNvSpPr>
          <p:nvPr>
            <p:ph type="sldNum" sz="quarter" idx="10"/>
          </p:nvPr>
        </p:nvSpPr>
        <p:spPr/>
        <p:txBody>
          <a:bodyPr/>
          <a:lstStyle/>
          <a:p>
            <a:fld id="{071708A8-9C89-084C-B416-24967D273C02}" type="slidenum">
              <a:rPr lang="en-US" smtClean="0"/>
              <a:pPr/>
              <a:t>8</a:t>
            </a:fld>
            <a:endParaRPr lang="en-US"/>
          </a:p>
        </p:txBody>
      </p:sp>
    </p:spTree>
    <p:extLst>
      <p:ext uri="{BB962C8B-B14F-4D97-AF65-F5344CB8AC3E}">
        <p14:creationId xmlns:p14="http://schemas.microsoft.com/office/powerpoint/2010/main" val="191209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Physical law that is very useful for light scattering calculations is Beer-Lambert law that describes extinction of incoming lighting (light out-scattering). This law defines value of transmittance (proportion of light transported through medium to incoming light from given direction). It is defined usually 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m:rPr>
                          <m:sty m:val="p"/>
                        </m:rPr>
                        <a:rPr lang="en-US" sz="1200" kern="1200">
                          <a:solidFill>
                            <a:schemeClr val="tx1"/>
                          </a:solidFill>
                          <a:effectLst/>
                          <a:latin typeface="Cambria Math" panose="02040503050406030204" pitchFamily="18" charset="0"/>
                          <a:ea typeface="+mn-ea"/>
                          <a:cs typeface="+mn-cs"/>
                        </a:rPr>
                        <m:t>T</m:t>
                      </m:r>
                      <m:d>
                        <m:dPr>
                          <m:ctrlPr>
                            <a:rPr lang="en-CA" sz="1200" i="1" kern="1200">
                              <a:solidFill>
                                <a:schemeClr val="tx1"/>
                              </a:solidFill>
                              <a:effectLst/>
                              <a:latin typeface="Cambria Math" panose="02040503050406030204" pitchFamily="18" charset="0"/>
                              <a:ea typeface="+mn-ea"/>
                              <a:cs typeface="+mn-cs"/>
                            </a:rPr>
                          </m:ctrlPr>
                        </m:dPr>
                        <m:e>
                          <m:r>
                            <m:rPr>
                              <m:sty m:val="p"/>
                            </m:rPr>
                            <a:rPr lang="en-US" sz="1200" kern="1200">
                              <a:solidFill>
                                <a:schemeClr val="tx1"/>
                              </a:solidFill>
                              <a:effectLst/>
                              <a:latin typeface="Cambria Math" panose="02040503050406030204" pitchFamily="18" charset="0"/>
                              <a:ea typeface="+mn-ea"/>
                              <a:cs typeface="+mn-cs"/>
                            </a:rPr>
                            <m:t>A</m:t>
                          </m:r>
                          <m:r>
                            <a:rPr lang="en-US" sz="1200" kern="1200">
                              <a:solidFill>
                                <a:schemeClr val="tx1"/>
                              </a:solidFill>
                              <a:effectLst/>
                              <a:latin typeface="Cambria Math" panose="02040503050406030204" pitchFamily="18" charset="0"/>
                              <a:ea typeface="+mn-ea"/>
                              <a:cs typeface="+mn-cs"/>
                            </a:rPr>
                            <m:t>→</m:t>
                          </m:r>
                          <m:r>
                            <m:rPr>
                              <m:sty m:val="p"/>
                            </m:rPr>
                            <a:rPr lang="en-US" sz="1200" kern="1200">
                              <a:solidFill>
                                <a:schemeClr val="tx1"/>
                              </a:solidFill>
                              <a:effectLst/>
                              <a:latin typeface="Cambria Math" panose="02040503050406030204" pitchFamily="18" charset="0"/>
                              <a:ea typeface="+mn-ea"/>
                              <a:cs typeface="+mn-cs"/>
                            </a:rPr>
                            <m:t>B</m:t>
                          </m:r>
                        </m:e>
                      </m:d>
                      <m:r>
                        <a:rPr lang="en-US" sz="1200" kern="1200">
                          <a:solidFill>
                            <a:schemeClr val="tx1"/>
                          </a:solidFill>
                          <a:effectLst/>
                          <a:latin typeface="Cambria Math" panose="02040503050406030204" pitchFamily="18" charset="0"/>
                          <a:ea typeface="+mn-ea"/>
                          <a:cs typeface="+mn-cs"/>
                        </a:rPr>
                        <m:t>=</m:t>
                      </m:r>
                      <m:sSup>
                        <m:sSupPr>
                          <m:ctrlPr>
                            <a:rPr lang="en-CA"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𝑒</m:t>
                          </m:r>
                        </m:e>
                        <m:sup>
                          <m:r>
                            <a:rPr lang="en-US" sz="1200" i="1" kern="1200">
                              <a:solidFill>
                                <a:schemeClr val="tx1"/>
                              </a:solidFill>
                              <a:effectLst/>
                              <a:latin typeface="Cambria Math" panose="02040503050406030204" pitchFamily="18" charset="0"/>
                              <a:ea typeface="+mn-ea"/>
                              <a:cs typeface="+mn-cs"/>
                            </a:rPr>
                            <m:t>−</m:t>
                          </m:r>
                          <m:nary>
                            <m:naryPr>
                              <m:limLoc m:val="subSup"/>
                              <m:ctrlPr>
                                <a:rPr lang="en-CA" sz="1200" i="1" kern="1200">
                                  <a:solidFill>
                                    <a:schemeClr val="tx1"/>
                                  </a:solidFill>
                                  <a:effectLst/>
                                  <a:latin typeface="Cambria Math" panose="02040503050406030204" pitchFamily="18" charset="0"/>
                                  <a:ea typeface="+mn-ea"/>
                                  <a:cs typeface="+mn-cs"/>
                                </a:rPr>
                              </m:ctrlPr>
                            </m:naryPr>
                            <m:sub>
                              <m:r>
                                <a:rPr lang="en-US" sz="1200" i="1" kern="1200">
                                  <a:solidFill>
                                    <a:schemeClr val="tx1"/>
                                  </a:solidFill>
                                  <a:effectLst/>
                                  <a:latin typeface="Cambria Math" panose="02040503050406030204" pitchFamily="18" charset="0"/>
                                  <a:ea typeface="+mn-ea"/>
                                  <a:cs typeface="+mn-cs"/>
                                </a:rPr>
                                <m:t>𝐴</m:t>
                              </m:r>
                            </m:sub>
                            <m:sup>
                              <m:r>
                                <a:rPr lang="en-US" sz="1200" i="1" kern="1200">
                                  <a:solidFill>
                                    <a:schemeClr val="tx1"/>
                                  </a:solidFill>
                                  <a:effectLst/>
                                  <a:latin typeface="Cambria Math" panose="02040503050406030204" pitchFamily="18" charset="0"/>
                                  <a:ea typeface="+mn-ea"/>
                                  <a:cs typeface="+mn-cs"/>
                                </a:rPr>
                                <m:t>𝐵</m:t>
                              </m:r>
                            </m:sup>
                            <m:e>
                              <m:r>
                                <a:rPr lang="el-GR" sz="1200" i="1" kern="1200">
                                  <a:solidFill>
                                    <a:schemeClr val="tx1"/>
                                  </a:solidFill>
                                  <a:effectLst/>
                                  <a:latin typeface="Cambria Math" panose="02040503050406030204" pitchFamily="18" charset="0"/>
                                  <a:ea typeface="+mn-ea"/>
                                  <a:cs typeface="+mn-cs"/>
                                </a:rPr>
                                <m:t>𝛽</m:t>
                              </m:r>
                              <m:r>
                                <a:rPr lang="en-US" sz="1200" i="1" kern="1200">
                                  <a:solidFill>
                                    <a:schemeClr val="tx1"/>
                                  </a:solidFill>
                                  <a:effectLst/>
                                  <a:latin typeface="Cambria Math" panose="02040503050406030204" pitchFamily="18" charset="0"/>
                                  <a:ea typeface="+mn-ea"/>
                                  <a:cs typeface="+mn-cs"/>
                                </a:rPr>
                                <m:t>𝑒</m:t>
                              </m:r>
                              <m:r>
                                <a:rPr lang="en-US" sz="1200"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𝑥</m:t>
                              </m:r>
                              <m:r>
                                <a:rPr lang="en-US" sz="1200" kern="1200">
                                  <a:solidFill>
                                    <a:schemeClr val="tx1"/>
                                  </a:solidFill>
                                  <a:effectLst/>
                                  <a:latin typeface="Cambria Math" panose="02040503050406030204" pitchFamily="18" charset="0"/>
                                  <a:ea typeface="+mn-ea"/>
                                  <a:cs typeface="+mn-cs"/>
                                </a:rPr>
                                <m:t>)</m:t>
                              </m:r>
                            </m:e>
                          </m:nary>
                          <m:r>
                            <a:rPr lang="en-US" sz="1200" i="1" kern="1200">
                              <a:solidFill>
                                <a:schemeClr val="tx1"/>
                              </a:solidFill>
                              <a:effectLst/>
                              <a:latin typeface="Cambria Math" panose="02040503050406030204" pitchFamily="18" charset="0"/>
                              <a:ea typeface="+mn-ea"/>
                              <a:cs typeface="+mn-cs"/>
                            </a:rPr>
                            <m:t> </m:t>
                          </m:r>
                          <m:r>
                            <a:rPr lang="en-US" sz="1200" i="1" kern="1200">
                              <a:solidFill>
                                <a:schemeClr val="tx1"/>
                              </a:solidFill>
                              <a:effectLst/>
                              <a:latin typeface="Cambria Math" panose="02040503050406030204" pitchFamily="18" charset="0"/>
                              <a:ea typeface="+mn-ea"/>
                              <a:cs typeface="+mn-cs"/>
                            </a:rPr>
                            <m:t>𝑑𝑥</m:t>
                          </m:r>
                        </m:sup>
                      </m:sSup>
                    </m:oMath>
                  </m:oMathPara>
                </a14:m>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Symbol </a:t>
                </a:r>
                <a14:m>
                  <m:oMath xmlns:m="http://schemas.openxmlformats.org/officeDocument/2006/math">
                    <m:r>
                      <a:rPr lang="el-GR" sz="1200" i="1" kern="1200">
                        <a:solidFill>
                          <a:schemeClr val="tx1"/>
                        </a:solidFill>
                        <a:effectLst/>
                        <a:latin typeface="Cambria Math" panose="02040503050406030204" pitchFamily="18" charset="0"/>
                        <a:ea typeface="+mn-ea"/>
                        <a:cs typeface="+mn-cs"/>
                      </a:rPr>
                      <m:t>𝛽</m:t>
                    </m:r>
                    <m:r>
                      <a:rPr lang="en-US" sz="1200" i="1" kern="1200">
                        <a:solidFill>
                          <a:schemeClr val="tx1"/>
                        </a:solidFill>
                        <a:effectLst/>
                        <a:latin typeface="Cambria Math" panose="02040503050406030204" pitchFamily="18" charset="0"/>
                        <a:ea typeface="+mn-ea"/>
                        <a:cs typeface="+mn-cs"/>
                      </a:rPr>
                      <m:t>𝑒</m:t>
                    </m:r>
                  </m:oMath>
                </a14:m>
                <a:r>
                  <a:rPr lang="en-US" sz="1200" kern="1200" dirty="0">
                    <a:solidFill>
                      <a:schemeClr val="tx1"/>
                    </a:solidFill>
                    <a:effectLst/>
                    <a:latin typeface="+mn-lt"/>
                    <a:ea typeface="+mn-ea"/>
                    <a:cs typeface="+mn-cs"/>
                  </a:rPr>
                  <a:t> is extinction coefficient, defined as sum of scattering and absorption coefficients. We can see from Beer-Lambert law that light extinction is exponential function of travelled distance by light in given medium.</a:t>
                </a:r>
                <a:endParaRPr lang="en-CA" sz="1200" kern="1200" dirty="0">
                  <a:solidFill>
                    <a:schemeClr val="tx1"/>
                  </a:solidFill>
                  <a:effectLst/>
                  <a:latin typeface="+mn-lt"/>
                  <a:ea typeface="+mn-ea"/>
                  <a:cs typeface="+mn-cs"/>
                </a:endParaRPr>
              </a:p>
              <a:p>
                <a:endParaRPr lang="en-CA"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Physical law that is very useful for light scattering calculations is Beer-Lambert law that describes extinction of incoming lighting (light out-scattering). This law defines value of transmittance (proportion of light transported through medium to incoming light from given direction). It is defined usually 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i="0" kern="1200">
                    <a:solidFill>
                      <a:schemeClr val="tx1"/>
                    </a:solidFill>
                    <a:effectLst/>
                    <a:latin typeface="+mn-lt"/>
                    <a:ea typeface="+mn-ea"/>
                    <a:cs typeface="+mn-cs"/>
                  </a:rPr>
                  <a:t>T</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A→B)=𝑒</a:t>
                </a:r>
                <a:r>
                  <a:rPr lang="en-CA"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n-CA" sz="1200" i="0" kern="1200">
                    <a:solidFill>
                      <a:schemeClr val="tx1"/>
                    </a:solidFill>
                    <a:effectLst/>
                    <a:latin typeface="+mn-lt"/>
                    <a:ea typeface="+mn-ea"/>
                    <a:cs typeface="+mn-cs"/>
                  </a:rPr>
                  <a:t>∫2</a:t>
                </a:r>
                <a:r>
                  <a:rPr lang="en-US" sz="1200" i="0" kern="1200">
                    <a:solidFill>
                      <a:schemeClr val="tx1"/>
                    </a:solidFill>
                    <a:effectLst/>
                    <a:latin typeface="+mn-lt"/>
                    <a:ea typeface="+mn-ea"/>
                    <a:cs typeface="+mn-cs"/>
                  </a:rPr>
                  <a:t>_𝐴^𝐵▒〖</a:t>
                </a:r>
                <a:r>
                  <a:rPr lang="el-GR" sz="1200" i="0" kern="1200">
                    <a:solidFill>
                      <a:schemeClr val="tx1"/>
                    </a:solidFill>
                    <a:effectLst/>
                    <a:latin typeface="+mn-lt"/>
                    <a:ea typeface="+mn-ea"/>
                    <a:cs typeface="+mn-cs"/>
                  </a:rPr>
                  <a:t>𝛽</a:t>
                </a:r>
                <a:r>
                  <a:rPr lang="en-US" sz="1200" i="0" kern="1200">
                    <a:solidFill>
                      <a:schemeClr val="tx1"/>
                    </a:solidFill>
                    <a:effectLst/>
                    <a:latin typeface="+mn-lt"/>
                    <a:ea typeface="+mn-ea"/>
                    <a:cs typeface="+mn-cs"/>
                  </a:rPr>
                  <a:t>𝑒(𝑥)〗  𝑑𝑥</a:t>
                </a:r>
                <a:r>
                  <a:rPr lang="en-CA" sz="1200" i="0" kern="120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Symbol </a:t>
                </a:r>
                <a:r>
                  <a:rPr lang="el-GR" sz="1200" i="0" kern="1200">
                    <a:solidFill>
                      <a:schemeClr val="tx1"/>
                    </a:solidFill>
                    <a:effectLst/>
                    <a:latin typeface="+mn-lt"/>
                    <a:ea typeface="+mn-ea"/>
                    <a:cs typeface="+mn-cs"/>
                  </a:rPr>
                  <a:t>𝛽</a:t>
                </a:r>
                <a:r>
                  <a:rPr lang="en-US" sz="1200" i="0" kern="1200">
                    <a:solidFill>
                      <a:schemeClr val="tx1"/>
                    </a:solidFill>
                    <a:effectLst/>
                    <a:latin typeface="+mn-lt"/>
                    <a:ea typeface="+mn-ea"/>
                    <a:cs typeface="+mn-cs"/>
                  </a:rPr>
                  <a:t>𝑒</a:t>
                </a:r>
                <a:r>
                  <a:rPr lang="en-US" sz="1200" kern="1200" dirty="0">
                    <a:solidFill>
                      <a:schemeClr val="tx1"/>
                    </a:solidFill>
                    <a:effectLst/>
                    <a:latin typeface="+mn-lt"/>
                    <a:ea typeface="+mn-ea"/>
                    <a:cs typeface="+mn-cs"/>
                  </a:rPr>
                  <a:t> is extinction coefficient, defined as sum of scattering and absorption coefficients. We can see from Beer-Lambert law that light extinction is exponential function of travelled distance by light in given medium.</a:t>
                </a:r>
                <a:endParaRPr lang="en-CA" sz="1200" kern="1200" dirty="0">
                  <a:solidFill>
                    <a:schemeClr val="tx1"/>
                  </a:solidFill>
                  <a:effectLst/>
                  <a:latin typeface="+mn-lt"/>
                  <a:ea typeface="+mn-ea"/>
                  <a:cs typeface="+mn-cs"/>
                </a:endParaRPr>
              </a:p>
              <a:p>
                <a:endParaRPr lang="en-CA" dirty="0"/>
              </a:p>
            </p:txBody>
          </p:sp>
        </mc:Fallback>
      </mc:AlternateContent>
      <p:sp>
        <p:nvSpPr>
          <p:cNvPr id="4" name="Slide Number Placeholder 3"/>
          <p:cNvSpPr>
            <a:spLocks noGrp="1"/>
          </p:cNvSpPr>
          <p:nvPr>
            <p:ph type="sldNum" sz="quarter" idx="10"/>
          </p:nvPr>
        </p:nvSpPr>
        <p:spPr/>
        <p:txBody>
          <a:bodyPr/>
          <a:lstStyle/>
          <a:p>
            <a:fld id="{071708A8-9C89-084C-B416-24967D273C02}" type="slidenum">
              <a:rPr lang="en-US" smtClean="0"/>
              <a:pPr/>
              <a:t>9</a:t>
            </a:fld>
            <a:endParaRPr lang="en-US"/>
          </a:p>
        </p:txBody>
      </p:sp>
    </p:spTree>
    <p:extLst>
      <p:ext uri="{BB962C8B-B14F-4D97-AF65-F5344CB8AC3E}">
        <p14:creationId xmlns:p14="http://schemas.microsoft.com/office/powerpoint/2010/main" val="279700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Depending on the medium particles, amount of light that takes part in those processes can be different. One example of scattering models is Rayleigh scattering. It is scattering of very small particles (like air particles), responsible for blue color of the sky. It is very isotropic, uniform, but wavelength dependent – scattering is stronger for shorter wavelengths and absorption is negligible.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other hand, so called Mie scattering of bigger particles (like aerosols or dust) has very anisotropic shape with strong forward lobe and much higher absorption proportion.</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1708A8-9C89-084C-B416-24967D273C02}" type="slidenum">
              <a:rPr lang="en-US" smtClean="0"/>
              <a:pPr/>
              <a:t>10</a:t>
            </a:fld>
            <a:endParaRPr lang="en-US"/>
          </a:p>
        </p:txBody>
      </p:sp>
    </p:spTree>
    <p:extLst>
      <p:ext uri="{BB962C8B-B14F-4D97-AF65-F5344CB8AC3E}">
        <p14:creationId xmlns:p14="http://schemas.microsoft.com/office/powerpoint/2010/main" val="415111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19AFA9C-475D-4047-92D9-028B4264C12B}" type="datetimeFigureOut">
              <a:rPr lang="en-US" smtClean="0"/>
              <a:pPr/>
              <a:t>8/8/2014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AFA9C-475D-4047-92D9-028B4264C12B}" type="datetimeFigureOut">
              <a:rPr lang="en-US" smtClean="0"/>
              <a:pPr/>
              <a:t>8/8/2014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AFA9C-475D-4047-92D9-028B4264C12B}" type="datetimeFigureOut">
              <a:rPr lang="en-US" smtClean="0"/>
              <a:pPr/>
              <a:t>8/8/2014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AFA9C-475D-4047-92D9-028B4264C12B}" type="datetimeFigureOut">
              <a:rPr lang="en-US" smtClean="0"/>
              <a:pPr/>
              <a:t>8/8/2014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AFA9C-475D-4047-92D9-028B4264C12B}" type="datetimeFigureOut">
              <a:rPr lang="en-US" smtClean="0"/>
              <a:pPr/>
              <a:t>8/8/2014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AFA9C-475D-4047-92D9-028B4264C12B}" type="datetimeFigureOut">
              <a:rPr lang="en-US" smtClean="0"/>
              <a:pPr/>
              <a:t>8/8/2014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AFA9C-475D-4047-92D9-028B4264C12B}" type="datetimeFigureOut">
              <a:rPr lang="en-US" smtClean="0"/>
              <a:pPr/>
              <a:t>8/8/2014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9EF6A4-C9A0-4F44-AA83-5864878FA86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AFA9C-475D-4047-92D9-028B4264C12B}" type="datetimeFigureOut">
              <a:rPr lang="en-US" smtClean="0"/>
              <a:pPr/>
              <a:t>8/8/2014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AFA9C-475D-4047-92D9-028B4264C12B}" type="datetimeFigureOut">
              <a:rPr lang="en-US" smtClean="0"/>
              <a:pPr/>
              <a:t>8/8/2014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AFA9C-475D-4047-92D9-028B4264C12B}" type="datetimeFigureOut">
              <a:rPr lang="en-US" smtClean="0"/>
              <a:pPr/>
              <a:t>8/8/2014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AFA9C-475D-4047-92D9-028B4264C12B}" type="datetimeFigureOut">
              <a:rPr lang="en-US" smtClean="0"/>
              <a:pPr/>
              <a:t>8/8/2014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EF6A4-C9A0-4F44-AA83-5864878FA8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rgbClr val="FFFFFF"/>
                </a:solidFill>
              </a:defRPr>
            </a:lvl1pPr>
          </a:lstStyle>
          <a:p>
            <a:fld id="{E19AFA9C-475D-4047-92D9-028B4264C12B}" type="datetimeFigureOut">
              <a:rPr lang="en-US" smtClean="0"/>
              <a:pPr/>
              <a:t>8/8/2014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ln>
                  <a:solidFill>
                    <a:srgbClr val="FFFFFF"/>
                  </a:solidFill>
                </a:ln>
                <a:solidFill>
                  <a:schemeClr val="tx1">
                    <a:tint val="75000"/>
                  </a:schemeClr>
                </a:solidFill>
              </a:defRPr>
            </a:lvl1pPr>
          </a:lstStyle>
          <a:p>
            <a:fld id="{0C9EF6A4-C9A0-4F44-AA83-5864878FA86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pd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hyperlink" Target="http://en.wikipedia.org/wiki/File:Crepuscular_rays_09-11-2010_1.jpg" TargetMode="Externa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5.wmf"/><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6.wmf"/><Relationship Id="rId4"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8.wmf"/><Relationship Id="rId4" Type="http://schemas.openxmlformats.org/officeDocument/2006/relationships/oleObject" Target="../embeddings/oleObject10.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www.bartwronski.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14_LogoV.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830587" y="-217317"/>
            <a:ext cx="7271755" cy="54538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Different scattering types</a:t>
            </a:r>
            <a:endParaRPr lang="en-CA" dirty="0"/>
          </a:p>
        </p:txBody>
      </p:sp>
      <p:grpSp>
        <p:nvGrpSpPr>
          <p:cNvPr id="16" name="Group 15"/>
          <p:cNvGrpSpPr/>
          <p:nvPr/>
        </p:nvGrpSpPr>
        <p:grpSpPr>
          <a:xfrm>
            <a:off x="3645833" y="1297420"/>
            <a:ext cx="4499006" cy="1706137"/>
            <a:chOff x="1289539" y="1260524"/>
            <a:chExt cx="6584869" cy="2497149"/>
          </a:xfrm>
        </p:grpSpPr>
        <p:sp>
          <p:nvSpPr>
            <p:cNvPr id="4" name="Right Arrow 3"/>
            <p:cNvSpPr/>
            <p:nvPr/>
          </p:nvSpPr>
          <p:spPr>
            <a:xfrm>
              <a:off x="1289539" y="1827152"/>
              <a:ext cx="2444261" cy="1219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3780692" y="1701129"/>
              <a:ext cx="1570892" cy="15708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own Arrow 5"/>
            <p:cNvSpPr/>
            <p:nvPr/>
          </p:nvSpPr>
          <p:spPr>
            <a:xfrm rot="14494010">
              <a:off x="4683577" y="1451243"/>
              <a:ext cx="240323" cy="10726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Down Arrow 6"/>
            <p:cNvSpPr/>
            <p:nvPr/>
          </p:nvSpPr>
          <p:spPr>
            <a:xfrm rot="16200000">
              <a:off x="5685991" y="914386"/>
              <a:ext cx="240323" cy="310876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grpSp>
          <p:nvGrpSpPr>
            <p:cNvPr id="8" name="Group 7"/>
            <p:cNvGrpSpPr/>
            <p:nvPr/>
          </p:nvGrpSpPr>
          <p:grpSpPr>
            <a:xfrm>
              <a:off x="4079632" y="2486574"/>
              <a:ext cx="662353" cy="788816"/>
              <a:chOff x="4079632" y="2486574"/>
              <a:chExt cx="662353" cy="788816"/>
            </a:xfrm>
          </p:grpSpPr>
          <p:sp>
            <p:nvSpPr>
              <p:cNvPr id="9" name="Right Arrow 8"/>
              <p:cNvSpPr/>
              <p:nvPr/>
            </p:nvSpPr>
            <p:spPr>
              <a:xfrm>
                <a:off x="4204876" y="2486574"/>
                <a:ext cx="473228" cy="7888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cxnSp>
            <p:nvCxnSpPr>
              <p:cNvPr id="10" name="Straight Connector 9"/>
              <p:cNvCxnSpPr/>
              <p:nvPr/>
            </p:nvCxnSpPr>
            <p:spPr>
              <a:xfrm>
                <a:off x="4134537" y="2536069"/>
                <a:ext cx="607448" cy="683089"/>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079632" y="2536069"/>
                <a:ext cx="658644" cy="683089"/>
              </a:xfrm>
              <a:prstGeom prst="line">
                <a:avLst/>
              </a:prstGeom>
            </p:spPr>
            <p:style>
              <a:lnRef idx="3">
                <a:schemeClr val="accent2"/>
              </a:lnRef>
              <a:fillRef idx="0">
                <a:schemeClr val="accent2"/>
              </a:fillRef>
              <a:effectRef idx="2">
                <a:schemeClr val="accent2"/>
              </a:effectRef>
              <a:fontRef idx="minor">
                <a:schemeClr val="tx1"/>
              </a:fontRef>
            </p:style>
          </p:cxnSp>
        </p:grpSp>
        <p:sp>
          <p:nvSpPr>
            <p:cNvPr id="12" name="TextBox 11"/>
            <p:cNvSpPr txBox="1"/>
            <p:nvPr/>
          </p:nvSpPr>
          <p:spPr>
            <a:xfrm>
              <a:off x="5070231" y="1260524"/>
              <a:ext cx="2804177" cy="405423"/>
            </a:xfrm>
            <a:prstGeom prst="rect">
              <a:avLst/>
            </a:prstGeom>
            <a:noFill/>
          </p:spPr>
          <p:txBody>
            <a:bodyPr wrap="none" rtlCol="0">
              <a:spAutoFit/>
            </a:bodyPr>
            <a:lstStyle/>
            <a:p>
              <a:r>
                <a:rPr lang="en-CA" sz="1200" dirty="0" smtClean="0"/>
                <a:t>Anisotropic out-scattering</a:t>
              </a:r>
              <a:endParaRPr lang="en-CA" dirty="0"/>
            </a:p>
          </p:txBody>
        </p:sp>
        <p:sp>
          <p:nvSpPr>
            <p:cNvPr id="13" name="TextBox 12"/>
            <p:cNvSpPr txBox="1"/>
            <p:nvPr/>
          </p:nvSpPr>
          <p:spPr>
            <a:xfrm>
              <a:off x="5787012" y="2677020"/>
              <a:ext cx="1596917" cy="405423"/>
            </a:xfrm>
            <a:prstGeom prst="rect">
              <a:avLst/>
            </a:prstGeom>
            <a:noFill/>
          </p:spPr>
          <p:txBody>
            <a:bodyPr wrap="none" rtlCol="0">
              <a:spAutoFit/>
            </a:bodyPr>
            <a:lstStyle/>
            <a:p>
              <a:r>
                <a:rPr lang="en-CA" sz="1200" dirty="0" smtClean="0"/>
                <a:t>Transmission</a:t>
              </a:r>
              <a:endParaRPr lang="en-CA" sz="1200" dirty="0"/>
            </a:p>
          </p:txBody>
        </p:sp>
        <p:sp>
          <p:nvSpPr>
            <p:cNvPr id="14" name="TextBox 13"/>
            <p:cNvSpPr txBox="1"/>
            <p:nvPr/>
          </p:nvSpPr>
          <p:spPr>
            <a:xfrm>
              <a:off x="4241147" y="3307202"/>
              <a:ext cx="1523153" cy="450471"/>
            </a:xfrm>
            <a:prstGeom prst="rect">
              <a:avLst/>
            </a:prstGeom>
            <a:noFill/>
          </p:spPr>
          <p:txBody>
            <a:bodyPr wrap="none" rtlCol="0">
              <a:spAutoFit/>
            </a:bodyPr>
            <a:lstStyle/>
            <a:p>
              <a:r>
                <a:rPr lang="en-CA" sz="1400" dirty="0" err="1" smtClean="0"/>
                <a:t>Absorbtion</a:t>
              </a:r>
              <a:endParaRPr lang="en-CA" sz="1400" dirty="0"/>
            </a:p>
          </p:txBody>
        </p:sp>
        <p:sp>
          <p:nvSpPr>
            <p:cNvPr id="15" name="TextBox 14"/>
            <p:cNvSpPr txBox="1"/>
            <p:nvPr/>
          </p:nvSpPr>
          <p:spPr>
            <a:xfrm>
              <a:off x="1431894" y="2252086"/>
              <a:ext cx="1654540" cy="405423"/>
            </a:xfrm>
            <a:prstGeom prst="rect">
              <a:avLst/>
            </a:prstGeom>
            <a:noFill/>
          </p:spPr>
          <p:txBody>
            <a:bodyPr wrap="none" rtlCol="0">
              <a:spAutoFit/>
            </a:bodyPr>
            <a:lstStyle/>
            <a:p>
              <a:r>
                <a:rPr lang="en-CA" sz="1200" dirty="0" smtClean="0"/>
                <a:t>Incoming light</a:t>
              </a:r>
              <a:endParaRPr lang="en-CA" sz="1200" dirty="0"/>
            </a:p>
          </p:txBody>
        </p:sp>
      </p:grpSp>
      <p:sp>
        <p:nvSpPr>
          <p:cNvPr id="17" name="TextBox 16"/>
          <p:cNvSpPr txBox="1"/>
          <p:nvPr/>
        </p:nvSpPr>
        <p:spPr>
          <a:xfrm>
            <a:off x="1282265" y="1883811"/>
            <a:ext cx="1620957" cy="369332"/>
          </a:xfrm>
          <a:prstGeom prst="rect">
            <a:avLst/>
          </a:prstGeom>
          <a:noFill/>
        </p:spPr>
        <p:txBody>
          <a:bodyPr wrap="none" rtlCol="0">
            <a:spAutoFit/>
          </a:bodyPr>
          <a:lstStyle/>
          <a:p>
            <a:r>
              <a:rPr lang="en-CA" dirty="0" smtClean="0"/>
              <a:t>Mie scattering</a:t>
            </a:r>
            <a:endParaRPr lang="en-CA" dirty="0"/>
          </a:p>
        </p:txBody>
      </p:sp>
      <p:sp>
        <p:nvSpPr>
          <p:cNvPr id="35" name="TextBox 34"/>
          <p:cNvSpPr txBox="1"/>
          <p:nvPr/>
        </p:nvSpPr>
        <p:spPr>
          <a:xfrm>
            <a:off x="1282265" y="3673154"/>
            <a:ext cx="2146742" cy="369332"/>
          </a:xfrm>
          <a:prstGeom prst="rect">
            <a:avLst/>
          </a:prstGeom>
          <a:noFill/>
        </p:spPr>
        <p:txBody>
          <a:bodyPr wrap="none" rtlCol="0">
            <a:spAutoFit/>
          </a:bodyPr>
          <a:lstStyle/>
          <a:p>
            <a:r>
              <a:rPr lang="en-CA" dirty="0" smtClean="0"/>
              <a:t>Rayleigh scattering</a:t>
            </a:r>
            <a:endParaRPr lang="en-CA" dirty="0"/>
          </a:p>
        </p:txBody>
      </p:sp>
      <p:grpSp>
        <p:nvGrpSpPr>
          <p:cNvPr id="43" name="Group 42"/>
          <p:cNvGrpSpPr/>
          <p:nvPr/>
        </p:nvGrpSpPr>
        <p:grpSpPr>
          <a:xfrm>
            <a:off x="3645833" y="3088018"/>
            <a:ext cx="4321073" cy="1536859"/>
            <a:chOff x="3645833" y="3088018"/>
            <a:chExt cx="4321073" cy="1536859"/>
          </a:xfrm>
        </p:grpSpPr>
        <p:grpSp>
          <p:nvGrpSpPr>
            <p:cNvPr id="42" name="Group 41"/>
            <p:cNvGrpSpPr/>
            <p:nvPr/>
          </p:nvGrpSpPr>
          <p:grpSpPr>
            <a:xfrm>
              <a:off x="3645833" y="3088018"/>
              <a:ext cx="4321073" cy="1536859"/>
              <a:chOff x="3645833" y="3088018"/>
              <a:chExt cx="4321073" cy="1536859"/>
            </a:xfrm>
          </p:grpSpPr>
          <p:grpSp>
            <p:nvGrpSpPr>
              <p:cNvPr id="19" name="Group 18"/>
              <p:cNvGrpSpPr/>
              <p:nvPr/>
            </p:nvGrpSpPr>
            <p:grpSpPr>
              <a:xfrm>
                <a:off x="3645833" y="3088018"/>
                <a:ext cx="4321073" cy="1374323"/>
                <a:chOff x="1289539" y="1260524"/>
                <a:chExt cx="6324441" cy="2011497"/>
              </a:xfrm>
            </p:grpSpPr>
            <p:sp>
              <p:nvSpPr>
                <p:cNvPr id="20" name="Right Arrow 19"/>
                <p:cNvSpPr/>
                <p:nvPr/>
              </p:nvSpPr>
              <p:spPr>
                <a:xfrm>
                  <a:off x="1289539" y="1827152"/>
                  <a:ext cx="2444261" cy="1219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Oval 20"/>
                <p:cNvSpPr/>
                <p:nvPr/>
              </p:nvSpPr>
              <p:spPr>
                <a:xfrm>
                  <a:off x="3780692" y="3046352"/>
                  <a:ext cx="225669" cy="22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Down Arrow 21"/>
                <p:cNvSpPr/>
                <p:nvPr/>
              </p:nvSpPr>
              <p:spPr>
                <a:xfrm rot="13146998">
                  <a:off x="4445977" y="1354857"/>
                  <a:ext cx="240323" cy="10726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Down Arrow 22"/>
                <p:cNvSpPr/>
                <p:nvPr/>
              </p:nvSpPr>
              <p:spPr>
                <a:xfrm rot="16200000">
                  <a:off x="5685991" y="914386"/>
                  <a:ext cx="240323" cy="310876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sp>
              <p:nvSpPr>
                <p:cNvPr id="25" name="TextBox 24"/>
                <p:cNvSpPr txBox="1"/>
                <p:nvPr/>
              </p:nvSpPr>
              <p:spPr>
                <a:xfrm>
                  <a:off x="5070231" y="1260524"/>
                  <a:ext cx="2543749" cy="405423"/>
                </a:xfrm>
                <a:prstGeom prst="rect">
                  <a:avLst/>
                </a:prstGeom>
                <a:noFill/>
              </p:spPr>
              <p:txBody>
                <a:bodyPr wrap="none" rtlCol="0">
                  <a:spAutoFit/>
                </a:bodyPr>
                <a:lstStyle/>
                <a:p>
                  <a:r>
                    <a:rPr lang="en-CA" sz="1200" dirty="0" smtClean="0"/>
                    <a:t>Isotropic out-scattering</a:t>
                  </a:r>
                  <a:endParaRPr lang="en-CA" dirty="0"/>
                </a:p>
              </p:txBody>
            </p:sp>
            <p:sp>
              <p:nvSpPr>
                <p:cNvPr id="26" name="TextBox 25"/>
                <p:cNvSpPr txBox="1"/>
                <p:nvPr/>
              </p:nvSpPr>
              <p:spPr>
                <a:xfrm>
                  <a:off x="5763620" y="2594443"/>
                  <a:ext cx="1596917" cy="405423"/>
                </a:xfrm>
                <a:prstGeom prst="rect">
                  <a:avLst/>
                </a:prstGeom>
                <a:noFill/>
              </p:spPr>
              <p:txBody>
                <a:bodyPr wrap="none" rtlCol="0">
                  <a:spAutoFit/>
                </a:bodyPr>
                <a:lstStyle/>
                <a:p>
                  <a:r>
                    <a:rPr lang="en-CA" sz="1200" dirty="0" smtClean="0"/>
                    <a:t>Transmission</a:t>
                  </a:r>
                  <a:endParaRPr lang="en-CA" sz="1200" dirty="0"/>
                </a:p>
              </p:txBody>
            </p:sp>
            <p:sp>
              <p:nvSpPr>
                <p:cNvPr id="28" name="TextBox 27"/>
                <p:cNvSpPr txBox="1"/>
                <p:nvPr/>
              </p:nvSpPr>
              <p:spPr>
                <a:xfrm>
                  <a:off x="1431894" y="2252086"/>
                  <a:ext cx="1654540" cy="405423"/>
                </a:xfrm>
                <a:prstGeom prst="rect">
                  <a:avLst/>
                </a:prstGeom>
                <a:noFill/>
              </p:spPr>
              <p:txBody>
                <a:bodyPr wrap="none" rtlCol="0">
                  <a:spAutoFit/>
                </a:bodyPr>
                <a:lstStyle/>
                <a:p>
                  <a:r>
                    <a:rPr lang="en-CA" sz="1200" dirty="0" smtClean="0"/>
                    <a:t>Incoming light</a:t>
                  </a:r>
                  <a:endParaRPr lang="en-CA" sz="1200" dirty="0"/>
                </a:p>
              </p:txBody>
            </p:sp>
          </p:grpSp>
          <p:sp>
            <p:nvSpPr>
              <p:cNvPr id="32" name="Down Arrow 31"/>
              <p:cNvSpPr/>
              <p:nvPr/>
            </p:nvSpPr>
            <p:spPr>
              <a:xfrm rot="18563569">
                <a:off x="5876208" y="3909956"/>
                <a:ext cx="164197" cy="7328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TextBox 32"/>
              <p:cNvSpPr txBox="1"/>
              <p:nvPr/>
            </p:nvSpPr>
            <p:spPr>
              <a:xfrm>
                <a:off x="6381330" y="4347878"/>
                <a:ext cx="1149674" cy="276999"/>
              </a:xfrm>
              <a:prstGeom prst="rect">
                <a:avLst/>
              </a:prstGeom>
              <a:noFill/>
            </p:spPr>
            <p:txBody>
              <a:bodyPr wrap="none" rtlCol="0">
                <a:spAutoFit/>
              </a:bodyPr>
              <a:lstStyle/>
              <a:p>
                <a:r>
                  <a:rPr lang="en-CA" sz="1200" dirty="0" smtClean="0"/>
                  <a:t>Out-scattering</a:t>
                </a:r>
                <a:endParaRPr lang="en-CA" dirty="0"/>
              </a:p>
            </p:txBody>
          </p:sp>
        </p:grpSp>
        <p:sp>
          <p:nvSpPr>
            <p:cNvPr id="36" name="Oval 35"/>
            <p:cNvSpPr/>
            <p:nvPr/>
          </p:nvSpPr>
          <p:spPr>
            <a:xfrm>
              <a:off x="5298548" y="3991042"/>
              <a:ext cx="154185" cy="154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5459893" y="3814563"/>
              <a:ext cx="154185" cy="154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a:off x="5298548" y="3552249"/>
              <a:ext cx="154185" cy="154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p:cNvSpPr/>
            <p:nvPr/>
          </p:nvSpPr>
          <p:spPr>
            <a:xfrm>
              <a:off x="5531341" y="3458390"/>
              <a:ext cx="154185" cy="154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p:cNvSpPr/>
            <p:nvPr/>
          </p:nvSpPr>
          <p:spPr>
            <a:xfrm>
              <a:off x="5527212" y="4181470"/>
              <a:ext cx="154185" cy="154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60495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Phase functions</a:t>
            </a:r>
            <a:endParaRPr lang="en-CA" dirty="0"/>
          </a:p>
        </p:txBody>
      </p:sp>
      <p:sp>
        <p:nvSpPr>
          <p:cNvPr id="4" name="TextBox 3"/>
          <p:cNvSpPr txBox="1"/>
          <p:nvPr/>
        </p:nvSpPr>
        <p:spPr>
          <a:xfrm>
            <a:off x="5162204" y="3224077"/>
            <a:ext cx="3317143" cy="830997"/>
          </a:xfrm>
          <a:prstGeom prst="rect">
            <a:avLst/>
          </a:prstGeom>
          <a:noFill/>
        </p:spPr>
        <p:txBody>
          <a:bodyPr wrap="square" rtlCol="0">
            <a:spAutoFit/>
          </a:bodyPr>
          <a:lstStyle/>
          <a:p>
            <a:pPr algn="ctr"/>
            <a:r>
              <a:rPr lang="en-CA" sz="1400" dirty="0" smtClean="0"/>
              <a:t>Phase functions can be very complex</a:t>
            </a:r>
          </a:p>
          <a:p>
            <a:pPr algn="ctr"/>
            <a:r>
              <a:rPr lang="en-CA" sz="1400" dirty="0" smtClean="0"/>
              <a:t>Example: clouds phase function</a:t>
            </a:r>
          </a:p>
          <a:p>
            <a:r>
              <a:rPr lang="en-CA" sz="1000" dirty="0" smtClean="0"/>
              <a:t>Source: </a:t>
            </a:r>
            <a:r>
              <a:rPr lang="en-CA" sz="1000" dirty="0" err="1" smtClean="0"/>
              <a:t>Bouthors</a:t>
            </a:r>
            <a:r>
              <a:rPr lang="en-CA" sz="1000" dirty="0" smtClean="0"/>
              <a:t> et al, “Real-time </a:t>
            </a:r>
            <a:r>
              <a:rPr lang="en-CA" sz="1000" dirty="0"/>
              <a:t>realistic illumination and shading of </a:t>
            </a:r>
            <a:r>
              <a:rPr lang="en-CA" sz="1000" dirty="0" err="1"/>
              <a:t>stratiform</a:t>
            </a:r>
            <a:r>
              <a:rPr lang="en-CA" sz="1000" dirty="0"/>
              <a:t> </a:t>
            </a:r>
            <a:r>
              <a:rPr lang="en-CA" sz="1000" dirty="0" smtClean="0"/>
              <a:t>clouds”</a:t>
            </a:r>
            <a:endParaRPr lang="en-CA" sz="1000" dirty="0"/>
          </a:p>
        </p:txBody>
      </p:sp>
      <p:sp>
        <p:nvSpPr>
          <p:cNvPr id="5" name="Oval 4"/>
          <p:cNvSpPr/>
          <p:nvPr/>
        </p:nvSpPr>
        <p:spPr>
          <a:xfrm>
            <a:off x="2371108" y="2517638"/>
            <a:ext cx="902447" cy="89647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 name="Right Arrow 5"/>
          <p:cNvSpPr/>
          <p:nvPr/>
        </p:nvSpPr>
        <p:spPr>
          <a:xfrm>
            <a:off x="757461" y="2791925"/>
            <a:ext cx="1506070" cy="347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ight Arrow 7"/>
          <p:cNvSpPr/>
          <p:nvPr/>
        </p:nvSpPr>
        <p:spPr>
          <a:xfrm>
            <a:off x="3381132" y="2791925"/>
            <a:ext cx="1033928" cy="3478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ight Arrow 8"/>
          <p:cNvSpPr/>
          <p:nvPr/>
        </p:nvSpPr>
        <p:spPr>
          <a:xfrm rot="18289371">
            <a:off x="2943128" y="1860662"/>
            <a:ext cx="1033928" cy="34789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7" name="Arc 6"/>
          <p:cNvSpPr/>
          <p:nvPr/>
        </p:nvSpPr>
        <p:spPr>
          <a:xfrm>
            <a:off x="2993814" y="2208979"/>
            <a:ext cx="1086451" cy="1090477"/>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1" name="Rectangle 10"/>
          <p:cNvSpPr/>
          <p:nvPr/>
        </p:nvSpPr>
        <p:spPr>
          <a:xfrm>
            <a:off x="3510100" y="2344270"/>
            <a:ext cx="317716" cy="369332"/>
          </a:xfrm>
          <a:prstGeom prst="rect">
            <a:avLst/>
          </a:prstGeom>
        </p:spPr>
        <p:txBody>
          <a:bodyPr wrap="none">
            <a:spAutoFit/>
          </a:bodyPr>
          <a:lstStyle/>
          <a:p>
            <a:r>
              <a:rPr lang="el-GR" dirty="0"/>
              <a:t>α</a:t>
            </a:r>
            <a:endParaRPr lang="en-CA" dirty="0"/>
          </a:p>
        </p:txBody>
      </p:sp>
      <mc:AlternateContent xmlns:mc="http://schemas.openxmlformats.org/markup-compatibility/2006" xmlns:a14="http://schemas.microsoft.com/office/drawing/2010/main">
        <mc:Choice Requires="a14">
          <p:sp>
            <p:nvSpPr>
              <p:cNvPr id="12" name="TextBox 11"/>
              <p:cNvSpPr txBox="1"/>
              <p:nvPr/>
            </p:nvSpPr>
            <p:spPr>
              <a:xfrm>
                <a:off x="457200" y="3504064"/>
                <a:ext cx="4864847" cy="1423018"/>
              </a:xfrm>
              <a:prstGeom prst="rect">
                <a:avLst/>
              </a:prstGeom>
              <a:noFill/>
            </p:spPr>
            <p:txBody>
              <a:bodyPr wrap="square" rtlCol="0">
                <a:spAutoFit/>
              </a:bodyPr>
              <a:lstStyle/>
              <a:p>
                <a:r>
                  <a:rPr lang="en-CA" dirty="0" smtClean="0"/>
                  <a:t>Light scattered in direction T(</a:t>
                </a:r>
                <a:r>
                  <a:rPr lang="el-GR" dirty="0" smtClean="0"/>
                  <a:t>α</a:t>
                </a:r>
                <a:r>
                  <a:rPr lang="en-CA" dirty="0" smtClean="0"/>
                  <a:t>)</a:t>
                </a:r>
                <a:br>
                  <a:rPr lang="en-CA" dirty="0" smtClean="0"/>
                </a:br>
                <a:endParaRPr lang="en-CA" sz="700" dirty="0" smtClean="0"/>
              </a:p>
              <a:p>
                <a:r>
                  <a:rPr lang="en-CA" dirty="0" smtClean="0"/>
                  <a:t>Energy conserving</a:t>
                </a:r>
              </a:p>
              <a:p>
                <a:pPr/>
                <a14:m>
                  <m:oMathPara xmlns:m="http://schemas.openxmlformats.org/officeDocument/2006/math">
                    <m:oMathParaPr>
                      <m:jc m:val="centerGroup"/>
                    </m:oMathParaPr>
                    <m:oMath xmlns:m="http://schemas.openxmlformats.org/officeDocument/2006/math">
                      <m:nary>
                        <m:naryPr>
                          <m:limLoc m:val="subSup"/>
                          <m:ctrlPr>
                            <a:rPr lang="en-CA" i="1">
                              <a:latin typeface="Cambria Math" panose="02040503050406030204" pitchFamily="18" charset="0"/>
                            </a:rPr>
                          </m:ctrlPr>
                        </m:naryPr>
                        <m:sub>
                          <m:r>
                            <a:rPr lang="en-CA" i="1">
                              <a:latin typeface="Cambria Math" panose="02040503050406030204" pitchFamily="18" charset="0"/>
                            </a:rPr>
                            <m:t>0</m:t>
                          </m:r>
                        </m:sub>
                        <m:sup>
                          <m:r>
                            <a:rPr lang="en-CA" i="1">
                              <a:latin typeface="Cambria Math" panose="02040503050406030204" pitchFamily="18" charset="0"/>
                            </a:rPr>
                            <m:t>2</m:t>
                          </m:r>
                          <m:r>
                            <a:rPr lang="en-CA" i="1">
                              <a:latin typeface="Cambria Math" panose="02040503050406030204" pitchFamily="18" charset="0"/>
                            </a:rPr>
                            <m:t>𝜋</m:t>
                          </m:r>
                        </m:sup>
                        <m:e>
                          <m:nary>
                            <m:naryPr>
                              <m:limLoc m:val="subSup"/>
                              <m:ctrlPr>
                                <a:rPr lang="en-CA" i="1">
                                  <a:latin typeface="Cambria Math" panose="02040503050406030204" pitchFamily="18" charset="0"/>
                                </a:rPr>
                              </m:ctrlPr>
                            </m:naryPr>
                            <m:sub>
                              <m:r>
                                <a:rPr lang="en-CA" i="1">
                                  <a:latin typeface="Cambria Math" panose="02040503050406030204" pitchFamily="18" charset="0"/>
                                </a:rPr>
                                <m:t>0</m:t>
                              </m:r>
                            </m:sub>
                            <m:sup>
                              <m:r>
                                <a:rPr lang="en-CA" i="1">
                                  <a:latin typeface="Cambria Math" panose="02040503050406030204" pitchFamily="18" charset="0"/>
                                </a:rPr>
                                <m:t>𝜋</m:t>
                              </m:r>
                            </m:sup>
                            <m:e>
                              <m:r>
                                <a:rPr lang="en-CA" i="1">
                                  <a:latin typeface="Cambria Math" panose="02040503050406030204" pitchFamily="18" charset="0"/>
                                </a:rPr>
                                <m:t>𝑃</m:t>
                              </m:r>
                              <m:d>
                                <m:dPr>
                                  <m:ctrlPr>
                                    <a:rPr lang="en-CA" i="1">
                                      <a:latin typeface="Cambria Math" panose="02040503050406030204" pitchFamily="18" charset="0"/>
                                    </a:rPr>
                                  </m:ctrlPr>
                                </m:dPr>
                                <m:e>
                                  <m:r>
                                    <a:rPr lang="en-CA" i="1">
                                      <a:latin typeface="Cambria Math" panose="02040503050406030204" pitchFamily="18" charset="0"/>
                                    </a:rPr>
                                    <m:t>𝜃</m:t>
                                  </m:r>
                                </m:e>
                              </m:d>
                              <m:box>
                                <m:boxPr>
                                  <m:diff m:val="on"/>
                                  <m:ctrlPr>
                                    <a:rPr lang="en-CA" i="1">
                                      <a:latin typeface="Cambria Math" panose="02040503050406030204" pitchFamily="18" charset="0"/>
                                    </a:rPr>
                                  </m:ctrlPr>
                                </m:boxPr>
                                <m:e>
                                  <m:r>
                                    <a:rPr lang="en-CA" i="1">
                                      <a:latin typeface="Cambria Math" panose="02040503050406030204" pitchFamily="18" charset="0"/>
                                    </a:rPr>
                                    <m:t>𝑑</m:t>
                                  </m:r>
                                  <m:r>
                                    <a:rPr lang="en-CA" i="1">
                                      <a:latin typeface="Cambria Math" panose="02040503050406030204" pitchFamily="18" charset="0"/>
                                    </a:rPr>
                                    <m:t>𝜃</m:t>
                                  </m:r>
                                </m:e>
                              </m:box>
                              <m:box>
                                <m:boxPr>
                                  <m:diff m:val="on"/>
                                  <m:ctrlPr>
                                    <a:rPr lang="en-CA" i="1">
                                      <a:latin typeface="Cambria Math" panose="02040503050406030204" pitchFamily="18" charset="0"/>
                                    </a:rPr>
                                  </m:ctrlPr>
                                </m:boxPr>
                                <m:e>
                                  <m:r>
                                    <a:rPr lang="en-CA" i="1">
                                      <a:latin typeface="Cambria Math" panose="02040503050406030204" pitchFamily="18" charset="0"/>
                                    </a:rPr>
                                    <m:t>𝑑</m:t>
                                  </m:r>
                                  <m:r>
                                    <a:rPr lang="en-CA" i="1">
                                      <a:latin typeface="Cambria Math" panose="02040503050406030204" pitchFamily="18" charset="0"/>
                                    </a:rPr>
                                    <m:t>𝜑</m:t>
                                  </m:r>
                                </m:e>
                              </m:box>
                            </m:e>
                          </m:nary>
                        </m:e>
                      </m:nary>
                      <m:r>
                        <a:rPr lang="en-CA" b="0" i="1" smtClean="0">
                          <a:latin typeface="Cambria Math" panose="02040503050406030204" pitchFamily="18" charset="0"/>
                        </a:rPr>
                        <m:t>=</m:t>
                      </m:r>
                      <m:r>
                        <a:rPr lang="en-CA" i="1">
                          <a:latin typeface="Cambria Math" panose="02040503050406030204" pitchFamily="18" charset="0"/>
                        </a:rPr>
                        <m:t>1</m:t>
                      </m:r>
                    </m:oMath>
                  </m:oMathPara>
                </a14:m>
                <a:endParaRPr lang="en-CA" dirty="0"/>
              </a:p>
            </p:txBody>
          </p:sp>
        </mc:Choice>
        <mc:Fallback xmlns="">
          <p:sp>
            <p:nvSpPr>
              <p:cNvPr id="12" name="TextBox 11"/>
              <p:cNvSpPr txBox="1">
                <a:spLocks noRot="1" noChangeAspect="1" noMove="1" noResize="1" noEditPoints="1" noAdjustHandles="1" noChangeArrowheads="1" noChangeShapeType="1" noTextEdit="1"/>
              </p:cNvSpPr>
              <p:nvPr/>
            </p:nvSpPr>
            <p:spPr>
              <a:xfrm>
                <a:off x="457200" y="3504064"/>
                <a:ext cx="4864847" cy="1423018"/>
              </a:xfrm>
              <a:prstGeom prst="rect">
                <a:avLst/>
              </a:prstGeom>
              <a:blipFill rotWithShape="0">
                <a:blip r:embed="rId4"/>
                <a:stretch>
                  <a:fillRect l="-1003" t="-2575"/>
                </a:stretch>
              </a:blipFill>
            </p:spPr>
            <p:txBody>
              <a:bodyPr/>
              <a:lstStyle/>
              <a:p>
                <a:r>
                  <a:rPr lang="en-CA">
                    <a:noFill/>
                  </a:rPr>
                  <a:t> </a:t>
                </a:r>
              </a:p>
            </p:txBody>
          </p:sp>
        </mc:Fallback>
      </mc:AlternateContent>
      <p:graphicFrame>
        <p:nvGraphicFramePr>
          <p:cNvPr id="13" name="Object 12"/>
          <p:cNvGraphicFramePr>
            <a:graphicFrameLocks noChangeAspect="1"/>
          </p:cNvGraphicFramePr>
          <p:nvPr>
            <p:extLst>
              <p:ext uri="{D42A27DB-BD31-4B8C-83A1-F6EECF244321}">
                <p14:modId xmlns:p14="http://schemas.microsoft.com/office/powerpoint/2010/main" val="3610079018"/>
              </p:ext>
            </p:extLst>
          </p:nvPr>
        </p:nvGraphicFramePr>
        <p:xfrm>
          <a:off x="5092206" y="1826666"/>
          <a:ext cx="3387141" cy="1281034"/>
        </p:xfrm>
        <a:graphic>
          <a:graphicData uri="http://schemas.openxmlformats.org/presentationml/2006/ole">
            <mc:AlternateContent xmlns:mc="http://schemas.openxmlformats.org/markup-compatibility/2006">
              <mc:Choice xmlns:v="urn:schemas-microsoft-com:vml" Requires="v">
                <p:oleObj spid="_x0000_s2161" r:id="rId5" imgW="3961800" imgH="1498320" progId="">
                  <p:embed/>
                </p:oleObj>
              </mc:Choice>
              <mc:Fallback>
                <p:oleObj r:id="rId5" imgW="3961800" imgH="1498320" progId="">
                  <p:embed/>
                  <p:pic>
                    <p:nvPicPr>
                      <p:cNvPr id="0" name=""/>
                      <p:cNvPicPr/>
                      <p:nvPr/>
                    </p:nvPicPr>
                    <p:blipFill>
                      <a:blip r:embed="rId6"/>
                      <a:stretch>
                        <a:fillRect/>
                      </a:stretch>
                    </p:blipFill>
                    <p:spPr>
                      <a:xfrm>
                        <a:off x="5092206" y="1826666"/>
                        <a:ext cx="3387141" cy="1281034"/>
                      </a:xfrm>
                      <a:prstGeom prst="rect">
                        <a:avLst/>
                      </a:prstGeom>
                    </p:spPr>
                  </p:pic>
                </p:oleObj>
              </mc:Fallback>
            </mc:AlternateContent>
          </a:graphicData>
        </a:graphic>
      </p:graphicFrame>
      <p:sp>
        <p:nvSpPr>
          <p:cNvPr id="14" name="Rectangle 13"/>
          <p:cNvSpPr/>
          <p:nvPr/>
        </p:nvSpPr>
        <p:spPr>
          <a:xfrm>
            <a:off x="3620036" y="1149161"/>
            <a:ext cx="612668" cy="369332"/>
          </a:xfrm>
          <a:prstGeom prst="rect">
            <a:avLst/>
          </a:prstGeom>
        </p:spPr>
        <p:txBody>
          <a:bodyPr wrap="none">
            <a:spAutoFit/>
          </a:bodyPr>
          <a:lstStyle/>
          <a:p>
            <a:r>
              <a:rPr lang="en-CA" dirty="0"/>
              <a:t>T(</a:t>
            </a:r>
            <a:r>
              <a:rPr lang="el-GR" dirty="0"/>
              <a:t>α</a:t>
            </a:r>
            <a:r>
              <a:rPr lang="en-CA" dirty="0"/>
              <a:t>)</a:t>
            </a:r>
          </a:p>
        </p:txBody>
      </p:sp>
    </p:spTree>
    <p:extLst>
      <p:ext uri="{BB962C8B-B14F-4D97-AF65-F5344CB8AC3E}">
        <p14:creationId xmlns:p14="http://schemas.microsoft.com/office/powerpoint/2010/main" val="16761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Analytical phase functions</a:t>
            </a:r>
            <a:endParaRPr lang="en-CA" dirty="0"/>
          </a:p>
        </p:txBody>
      </p:sp>
      <mc:AlternateContent xmlns:mc="http://schemas.openxmlformats.org/markup-compatibility/2006" xmlns:a14="http://schemas.microsoft.com/office/drawing/2010/main">
        <mc:Choice Requires="a14">
          <p:sp>
            <p:nvSpPr>
              <p:cNvPr id="4" name="TextBox 3"/>
              <p:cNvSpPr txBox="1"/>
              <p:nvPr/>
            </p:nvSpPr>
            <p:spPr>
              <a:xfrm>
                <a:off x="367614" y="1806523"/>
                <a:ext cx="4661586" cy="2585323"/>
              </a:xfrm>
              <a:prstGeom prst="rect">
                <a:avLst/>
              </a:prstGeom>
              <a:noFill/>
            </p:spPr>
            <p:txBody>
              <a:bodyPr wrap="square" rtlCol="0">
                <a:spAutoFit/>
              </a:bodyPr>
              <a:lstStyle/>
              <a:p>
                <a:r>
                  <a:rPr lang="en-CA" b="1" dirty="0" err="1" smtClean="0"/>
                  <a:t>Henyey</a:t>
                </a:r>
                <a:r>
                  <a:rPr lang="en-CA" b="1" dirty="0" smtClean="0"/>
                  <a:t>–Greenstein </a:t>
                </a:r>
                <a:r>
                  <a:rPr lang="en-CA" b="1" dirty="0"/>
                  <a:t>phase </a:t>
                </a:r>
                <a:r>
                  <a:rPr lang="en-CA" b="1" dirty="0" smtClean="0"/>
                  <a:t>function</a:t>
                </a:r>
              </a:p>
              <a:p>
                <a:pPr marL="285750" indent="-285750">
                  <a:buFont typeface="Arial" panose="020B0604020202020204" pitchFamily="34" charset="0"/>
                  <a:buChar char="•"/>
                </a:pPr>
                <a:r>
                  <a:rPr lang="en-CA" dirty="0"/>
                  <a:t>Variable anisotropy factor</a:t>
                </a:r>
              </a:p>
              <a:p>
                <a:pPr marL="285750" indent="-285750">
                  <a:buFont typeface="Arial" panose="020B0604020202020204" pitchFamily="34" charset="0"/>
                  <a:buChar char="•"/>
                </a:pPr>
                <a:r>
                  <a:rPr lang="en-CA" dirty="0" smtClean="0"/>
                  <a:t>Small evaluation cost for analytical lights (mostly pre-calculated)</a:t>
                </a:r>
              </a:p>
              <a:p>
                <a:pPr marL="285750" indent="-285750">
                  <a:buFont typeface="Arial" panose="020B0604020202020204" pitchFamily="34" charset="0"/>
                  <a:buChar char="•"/>
                </a:pPr>
                <a:r>
                  <a:rPr lang="en-CA" dirty="0" smtClean="0"/>
                  <a:t>Trivial expansion to spherical harmonics!</a:t>
                </a:r>
              </a:p>
              <a:p>
                <a:pPr marL="285750" indent="-285750">
                  <a:buFont typeface="Arial" panose="020B0604020202020204" pitchFamily="34" charset="0"/>
                  <a:buChar char="•"/>
                </a:pPr>
                <a:r>
                  <a:rPr lang="en-CA" dirty="0" smtClean="0"/>
                  <a:t>Zonal spherical harmonics (1, </a:t>
                </a:r>
                <a14:m>
                  <m:oMath xmlns:m="http://schemas.openxmlformats.org/officeDocument/2006/math">
                    <m:r>
                      <a:rPr lang="en-CA" i="1">
                        <a:latin typeface="Cambria Math" panose="02040503050406030204" pitchFamily="18" charset="0"/>
                      </a:rPr>
                      <m:t>𝑔</m:t>
                    </m:r>
                  </m:oMath>
                </a14:m>
                <a:r>
                  <a:rPr lang="en-CA" dirty="0" smtClean="0"/>
                  <a:t>, </a:t>
                </a: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𝑔</m:t>
                        </m:r>
                      </m:e>
                      <m:sup>
                        <m:r>
                          <a:rPr lang="en-CA">
                            <a:latin typeface="Cambria Math" panose="02040503050406030204" pitchFamily="18" charset="0"/>
                          </a:rPr>
                          <m:t>2</m:t>
                        </m:r>
                      </m:sup>
                    </m:sSup>
                  </m:oMath>
                </a14:m>
                <a:r>
                  <a:rPr lang="en-CA" dirty="0" smtClean="0"/>
                  <a:t>, </a:t>
                </a:r>
                <a14:m>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𝑔</m:t>
                        </m:r>
                      </m:e>
                      <m:sup>
                        <m:r>
                          <a:rPr lang="en-CA" b="0" i="0" smtClean="0">
                            <a:latin typeface="Cambria Math" panose="02040503050406030204" pitchFamily="18" charset="0"/>
                          </a:rPr>
                          <m:t>3</m:t>
                        </m:r>
                      </m:sup>
                    </m:sSup>
                  </m:oMath>
                </a14:m>
                <a:r>
                  <a:rPr lang="en-CA" dirty="0" smtClean="0"/>
                  <a:t>)</a:t>
                </a:r>
              </a:p>
              <a:p>
                <a:endParaRPr lang="en-CA" dirty="0"/>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endParaRPr lang="en-CA" dirty="0"/>
              </a:p>
            </p:txBody>
          </p:sp>
        </mc:Choice>
        <mc:Fallback xmlns="">
          <p:sp>
            <p:nvSpPr>
              <p:cNvPr id="4" name="TextBox 3"/>
              <p:cNvSpPr txBox="1">
                <a:spLocks noRot="1" noChangeAspect="1" noMove="1" noResize="1" noEditPoints="1" noAdjustHandles="1" noChangeArrowheads="1" noChangeShapeType="1" noTextEdit="1"/>
              </p:cNvSpPr>
              <p:nvPr/>
            </p:nvSpPr>
            <p:spPr>
              <a:xfrm>
                <a:off x="367614" y="1806523"/>
                <a:ext cx="4661586" cy="2585323"/>
              </a:xfrm>
              <a:prstGeom prst="rect">
                <a:avLst/>
              </a:prstGeom>
              <a:blipFill rotWithShape="0">
                <a:blip r:embed="rId3"/>
                <a:stretch>
                  <a:fillRect l="-1046" t="-1179" r="-52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215106" y="3371310"/>
                <a:ext cx="3620928" cy="7070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𝑝</m:t>
                      </m:r>
                      <m:d>
                        <m:dPr>
                          <m:ctrlPr>
                            <a:rPr lang="en-CA" i="1">
                              <a:latin typeface="Cambria Math" panose="02040503050406030204" pitchFamily="18" charset="0"/>
                            </a:rPr>
                          </m:ctrlPr>
                        </m:dPr>
                        <m:e>
                          <m:r>
                            <a:rPr lang="en-CA" i="1">
                              <a:latin typeface="Cambria Math" panose="02040503050406030204" pitchFamily="18" charset="0"/>
                            </a:rPr>
                            <m:t>𝜃</m:t>
                          </m:r>
                        </m:e>
                      </m:d>
                      <m:r>
                        <a:rPr lang="en-CA" i="0">
                          <a:latin typeface="Cambria Math" panose="02040503050406030204" pitchFamily="18" charset="0"/>
                        </a:rPr>
                        <m:t>= </m:t>
                      </m:r>
                      <m:f>
                        <m:fPr>
                          <m:ctrlPr>
                            <a:rPr lang="en-CA" i="1">
                              <a:latin typeface="Cambria Math" panose="02040503050406030204" pitchFamily="18" charset="0"/>
                            </a:rPr>
                          </m:ctrlPr>
                        </m:fPr>
                        <m:num>
                          <m:r>
                            <a:rPr lang="en-CA" i="0">
                              <a:latin typeface="Cambria Math" panose="02040503050406030204" pitchFamily="18" charset="0"/>
                            </a:rPr>
                            <m:t>1</m:t>
                          </m:r>
                        </m:num>
                        <m:den>
                          <m:r>
                            <a:rPr lang="en-CA" i="0">
                              <a:latin typeface="Cambria Math" panose="02040503050406030204" pitchFamily="18" charset="0"/>
                            </a:rPr>
                            <m:t>4</m:t>
                          </m:r>
                          <m:r>
                            <a:rPr lang="en-CA" i="1">
                              <a:latin typeface="Cambria Math" panose="02040503050406030204" pitchFamily="18" charset="0"/>
                            </a:rPr>
                            <m:t>𝜋</m:t>
                          </m:r>
                        </m:den>
                      </m:f>
                      <m:f>
                        <m:fPr>
                          <m:ctrlPr>
                            <a:rPr lang="en-CA" i="1">
                              <a:latin typeface="Cambria Math" panose="02040503050406030204" pitchFamily="18" charset="0"/>
                            </a:rPr>
                          </m:ctrlPr>
                        </m:fPr>
                        <m:num>
                          <m:r>
                            <a:rPr lang="en-CA" i="0">
                              <a:latin typeface="Cambria Math" panose="02040503050406030204" pitchFamily="18" charset="0"/>
                            </a:rPr>
                            <m:t>1− </m:t>
                          </m:r>
                          <m:sSup>
                            <m:sSupPr>
                              <m:ctrlPr>
                                <a:rPr lang="en-CA" i="1">
                                  <a:latin typeface="Cambria Math" panose="02040503050406030204" pitchFamily="18" charset="0"/>
                                </a:rPr>
                              </m:ctrlPr>
                            </m:sSupPr>
                            <m:e>
                              <m:r>
                                <a:rPr lang="en-CA" i="1">
                                  <a:latin typeface="Cambria Math" panose="02040503050406030204" pitchFamily="18" charset="0"/>
                                </a:rPr>
                                <m:t>𝑔</m:t>
                              </m:r>
                            </m:e>
                            <m:sup>
                              <m:r>
                                <a:rPr lang="en-CA" i="0">
                                  <a:latin typeface="Cambria Math" panose="02040503050406030204" pitchFamily="18" charset="0"/>
                                </a:rPr>
                                <m:t>2</m:t>
                              </m:r>
                            </m:sup>
                          </m:sSup>
                        </m:num>
                        <m:den>
                          <m:sSup>
                            <m:sSupPr>
                              <m:ctrlPr>
                                <a:rPr lang="en-CA" i="1">
                                  <a:latin typeface="Cambria Math" panose="02040503050406030204" pitchFamily="18" charset="0"/>
                                </a:rPr>
                              </m:ctrlPr>
                            </m:sSupPr>
                            <m:e>
                              <m:d>
                                <m:dPr>
                                  <m:begChr m:val="["/>
                                  <m:endChr m:val="]"/>
                                  <m:ctrlPr>
                                    <a:rPr lang="en-CA" i="1">
                                      <a:latin typeface="Cambria Math" panose="02040503050406030204" pitchFamily="18" charset="0"/>
                                    </a:rPr>
                                  </m:ctrlPr>
                                </m:dPr>
                                <m:e>
                                  <m:r>
                                    <a:rPr lang="en-CA" i="0">
                                      <a:latin typeface="Cambria Math" panose="02040503050406030204" pitchFamily="18" charset="0"/>
                                    </a:rPr>
                                    <m:t>1+ </m:t>
                                  </m:r>
                                  <m:sSup>
                                    <m:sSupPr>
                                      <m:ctrlPr>
                                        <a:rPr lang="en-CA" i="1">
                                          <a:latin typeface="Cambria Math" panose="02040503050406030204" pitchFamily="18" charset="0"/>
                                        </a:rPr>
                                      </m:ctrlPr>
                                    </m:sSupPr>
                                    <m:e>
                                      <m:r>
                                        <a:rPr lang="en-CA" i="1">
                                          <a:latin typeface="Cambria Math" panose="02040503050406030204" pitchFamily="18" charset="0"/>
                                        </a:rPr>
                                        <m:t>𝑔</m:t>
                                      </m:r>
                                    </m:e>
                                    <m:sup>
                                      <m:r>
                                        <a:rPr lang="en-CA" i="0">
                                          <a:latin typeface="Cambria Math" panose="02040503050406030204" pitchFamily="18" charset="0"/>
                                        </a:rPr>
                                        <m:t>2</m:t>
                                      </m:r>
                                    </m:sup>
                                  </m:sSup>
                                  <m:r>
                                    <a:rPr lang="en-CA" i="0">
                                      <a:latin typeface="Cambria Math" panose="02040503050406030204" pitchFamily="18" charset="0"/>
                                    </a:rPr>
                                    <m:t>−2</m:t>
                                  </m:r>
                                  <m:r>
                                    <a:rPr lang="en-CA" i="1">
                                      <a:latin typeface="Cambria Math" panose="02040503050406030204" pitchFamily="18" charset="0"/>
                                    </a:rPr>
                                    <m:t>𝑔</m:t>
                                  </m:r>
                                  <m:func>
                                    <m:funcPr>
                                      <m:ctrlPr>
                                        <a:rPr lang="en-CA" i="1">
                                          <a:latin typeface="Cambria Math" panose="02040503050406030204" pitchFamily="18" charset="0"/>
                                        </a:rPr>
                                      </m:ctrlPr>
                                    </m:funcPr>
                                    <m:fName>
                                      <m:r>
                                        <m:rPr>
                                          <m:sty m:val="p"/>
                                        </m:rPr>
                                        <a:rPr lang="en-CA" i="0">
                                          <a:latin typeface="Cambria Math" panose="02040503050406030204" pitchFamily="18" charset="0"/>
                                        </a:rPr>
                                        <m:t>cos</m:t>
                                      </m:r>
                                    </m:fName>
                                    <m:e>
                                      <m:r>
                                        <a:rPr lang="en-CA" i="1">
                                          <a:latin typeface="Cambria Math" panose="02040503050406030204" pitchFamily="18" charset="0"/>
                                        </a:rPr>
                                        <m:t>𝜃</m:t>
                                      </m:r>
                                    </m:e>
                                  </m:func>
                                </m:e>
                              </m:d>
                            </m:e>
                            <m:sup>
                              <m:f>
                                <m:fPr>
                                  <m:type m:val="lin"/>
                                  <m:ctrlPr>
                                    <a:rPr lang="en-CA" i="1">
                                      <a:latin typeface="Cambria Math" panose="02040503050406030204" pitchFamily="18" charset="0"/>
                                    </a:rPr>
                                  </m:ctrlPr>
                                </m:fPr>
                                <m:num>
                                  <m:r>
                                    <a:rPr lang="en-CA" i="0">
                                      <a:latin typeface="Cambria Math" panose="02040503050406030204" pitchFamily="18" charset="0"/>
                                    </a:rPr>
                                    <m:t>3</m:t>
                                  </m:r>
                                </m:num>
                                <m:den>
                                  <m:r>
                                    <a:rPr lang="en-CA" i="0">
                                      <a:latin typeface="Cambria Math" panose="02040503050406030204" pitchFamily="18" charset="0"/>
                                    </a:rPr>
                                    <m:t>2</m:t>
                                  </m:r>
                                </m:den>
                              </m:f>
                            </m:sup>
                          </m:sSup>
                        </m:den>
                      </m:f>
                    </m:oMath>
                  </m:oMathPara>
                </a14:m>
                <a:endParaRPr lang="en-CA" dirty="0"/>
              </a:p>
            </p:txBody>
          </p:sp>
        </mc:Choice>
        <mc:Fallback xmlns="">
          <p:sp>
            <p:nvSpPr>
              <p:cNvPr id="7" name="Rectangle 6"/>
              <p:cNvSpPr>
                <a:spLocks noRot="1" noChangeAspect="1" noMove="1" noResize="1" noEditPoints="1" noAdjustHandles="1" noChangeArrowheads="1" noChangeShapeType="1" noTextEdit="1"/>
              </p:cNvSpPr>
              <p:nvPr/>
            </p:nvSpPr>
            <p:spPr>
              <a:xfrm>
                <a:off x="5215106" y="3371310"/>
                <a:ext cx="3620928" cy="707053"/>
              </a:xfrm>
              <a:prstGeom prst="rect">
                <a:avLst/>
              </a:prstGeom>
              <a:blipFill rotWithShape="0">
                <a:blip r:embed="rId4"/>
                <a:stretch>
                  <a:fillRect/>
                </a:stretch>
              </a:blipFill>
            </p:spPr>
            <p:txBody>
              <a:bodyPr/>
              <a:lstStyle/>
              <a:p>
                <a:r>
                  <a:rPr lang="en-CA">
                    <a:noFill/>
                  </a:rPr>
                  <a:t> </a:t>
                </a:r>
              </a:p>
            </p:txBody>
          </p:sp>
        </mc:Fallback>
      </mc:AlternateContent>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5581199" y="1594982"/>
            <a:ext cx="3023716" cy="1669571"/>
          </a:xfrm>
          <a:prstGeom prst="rect">
            <a:avLst/>
          </a:prstGeom>
          <a:noFill/>
          <a:ln>
            <a:noFill/>
          </a:ln>
        </p:spPr>
      </p:pic>
    </p:spTree>
    <p:extLst>
      <p:ext uri="{BB962C8B-B14F-4D97-AF65-F5344CB8AC3E}">
        <p14:creationId xmlns:p14="http://schemas.microsoft.com/office/powerpoint/2010/main" val="25714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Scattering anisotropy</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944890400"/>
              </p:ext>
            </p:extLst>
          </p:nvPr>
        </p:nvGraphicFramePr>
        <p:xfrm>
          <a:off x="70539" y="1514902"/>
          <a:ext cx="4490215" cy="3062054"/>
        </p:xfrm>
        <a:graphic>
          <a:graphicData uri="http://schemas.openxmlformats.org/presentationml/2006/ole">
            <mc:AlternateContent xmlns:mc="http://schemas.openxmlformats.org/markup-compatibility/2006">
              <mc:Choice xmlns:v="urn:schemas-microsoft-com:vml" Requires="v">
                <p:oleObj spid="_x0000_s7209" name="Image" r:id="rId3" imgW="13574520" imgH="9257040" progId="Photoshop.Image.15">
                  <p:embed/>
                </p:oleObj>
              </mc:Choice>
              <mc:Fallback>
                <p:oleObj name="Image" r:id="rId3" imgW="13574520" imgH="9257040" progId="Photoshop.Image.15">
                  <p:embed/>
                  <p:pic>
                    <p:nvPicPr>
                      <p:cNvPr id="0" name=""/>
                      <p:cNvPicPr/>
                      <p:nvPr/>
                    </p:nvPicPr>
                    <p:blipFill>
                      <a:blip r:embed="rId4"/>
                      <a:stretch>
                        <a:fillRect/>
                      </a:stretch>
                    </p:blipFill>
                    <p:spPr>
                      <a:xfrm>
                        <a:off x="70539" y="1514902"/>
                        <a:ext cx="4490215" cy="306205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32739557"/>
              </p:ext>
            </p:extLst>
          </p:nvPr>
        </p:nvGraphicFramePr>
        <p:xfrm>
          <a:off x="4615344" y="1514902"/>
          <a:ext cx="4490215" cy="3062054"/>
        </p:xfrm>
        <a:graphic>
          <a:graphicData uri="http://schemas.openxmlformats.org/presentationml/2006/ole">
            <mc:AlternateContent xmlns:mc="http://schemas.openxmlformats.org/markup-compatibility/2006">
              <mc:Choice xmlns:v="urn:schemas-microsoft-com:vml" Requires="v">
                <p:oleObj spid="_x0000_s7210" name="Image" r:id="rId5" imgW="13574520" imgH="9257040" progId="Photoshop.Image.15">
                  <p:embed/>
                </p:oleObj>
              </mc:Choice>
              <mc:Fallback>
                <p:oleObj name="Image" r:id="rId5" imgW="13574520" imgH="9257040" progId="Photoshop.Image.15">
                  <p:embed/>
                  <p:pic>
                    <p:nvPicPr>
                      <p:cNvPr id="0" name=""/>
                      <p:cNvPicPr/>
                      <p:nvPr/>
                    </p:nvPicPr>
                    <p:blipFill>
                      <a:blip r:embed="rId6"/>
                      <a:stretch>
                        <a:fillRect/>
                      </a:stretch>
                    </p:blipFill>
                    <p:spPr>
                      <a:xfrm>
                        <a:off x="4615344" y="1514902"/>
                        <a:ext cx="4490215" cy="306205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90703938"/>
              </p:ext>
            </p:extLst>
          </p:nvPr>
        </p:nvGraphicFramePr>
        <p:xfrm>
          <a:off x="2294002" y="1514902"/>
          <a:ext cx="4495759" cy="3065834"/>
        </p:xfrm>
        <a:graphic>
          <a:graphicData uri="http://schemas.openxmlformats.org/presentationml/2006/ole">
            <mc:AlternateContent xmlns:mc="http://schemas.openxmlformats.org/markup-compatibility/2006">
              <mc:Choice xmlns:v="urn:schemas-microsoft-com:vml" Requires="v">
                <p:oleObj spid="_x0000_s7211" name="Image" r:id="rId7" imgW="13574520" imgH="9257040" progId="Photoshop.Image.15">
                  <p:embed/>
                </p:oleObj>
              </mc:Choice>
              <mc:Fallback>
                <p:oleObj name="Image" r:id="rId7" imgW="13574520" imgH="9257040" progId="Photoshop.Image.15">
                  <p:embed/>
                  <p:pic>
                    <p:nvPicPr>
                      <p:cNvPr id="0" name=""/>
                      <p:cNvPicPr/>
                      <p:nvPr/>
                    </p:nvPicPr>
                    <p:blipFill>
                      <a:blip r:embed="rId8"/>
                      <a:stretch>
                        <a:fillRect/>
                      </a:stretch>
                    </p:blipFill>
                    <p:spPr>
                      <a:xfrm>
                        <a:off x="2294002" y="1514902"/>
                        <a:ext cx="4495759" cy="3065834"/>
                      </a:xfrm>
                      <a:prstGeom prst="rect">
                        <a:avLst/>
                      </a:prstGeom>
                    </p:spPr>
                  </p:pic>
                </p:oleObj>
              </mc:Fallback>
            </mc:AlternateContent>
          </a:graphicData>
        </a:graphic>
      </p:graphicFrame>
      <p:sp>
        <p:nvSpPr>
          <p:cNvPr id="7" name="TextBox 6"/>
          <p:cNvSpPr txBox="1"/>
          <p:nvPr/>
        </p:nvSpPr>
        <p:spPr>
          <a:xfrm>
            <a:off x="1439839" y="4708478"/>
            <a:ext cx="704039" cy="369332"/>
          </a:xfrm>
          <a:prstGeom prst="rect">
            <a:avLst/>
          </a:prstGeom>
          <a:noFill/>
        </p:spPr>
        <p:txBody>
          <a:bodyPr wrap="none" rtlCol="0">
            <a:spAutoFit/>
          </a:bodyPr>
          <a:lstStyle/>
          <a:p>
            <a:r>
              <a:rPr lang="en-CA" dirty="0" smtClean="0"/>
              <a:t>g = 0</a:t>
            </a:r>
            <a:endParaRPr lang="en-CA" dirty="0"/>
          </a:p>
        </p:txBody>
      </p:sp>
      <p:sp>
        <p:nvSpPr>
          <p:cNvPr id="8" name="TextBox 7"/>
          <p:cNvSpPr txBox="1"/>
          <p:nvPr/>
        </p:nvSpPr>
        <p:spPr>
          <a:xfrm>
            <a:off x="6649281" y="4676212"/>
            <a:ext cx="896399" cy="369332"/>
          </a:xfrm>
          <a:prstGeom prst="rect">
            <a:avLst/>
          </a:prstGeom>
          <a:noFill/>
        </p:spPr>
        <p:txBody>
          <a:bodyPr wrap="none" rtlCol="0">
            <a:spAutoFit/>
          </a:bodyPr>
          <a:lstStyle/>
          <a:p>
            <a:r>
              <a:rPr lang="en-CA" dirty="0" smtClean="0"/>
              <a:t>g = 0.3</a:t>
            </a:r>
            <a:endParaRPr lang="en-CA" dirty="0"/>
          </a:p>
        </p:txBody>
      </p:sp>
      <p:sp>
        <p:nvSpPr>
          <p:cNvPr id="9" name="TextBox 8"/>
          <p:cNvSpPr txBox="1"/>
          <p:nvPr/>
        </p:nvSpPr>
        <p:spPr>
          <a:xfrm>
            <a:off x="4112554" y="4673664"/>
            <a:ext cx="896399" cy="369332"/>
          </a:xfrm>
          <a:prstGeom prst="rect">
            <a:avLst/>
          </a:prstGeom>
          <a:noFill/>
        </p:spPr>
        <p:txBody>
          <a:bodyPr wrap="none" rtlCol="0">
            <a:spAutoFit/>
          </a:bodyPr>
          <a:lstStyle/>
          <a:p>
            <a:r>
              <a:rPr lang="en-CA" dirty="0" smtClean="0"/>
              <a:t>g = 0.9</a:t>
            </a:r>
            <a:endParaRPr lang="en-CA" dirty="0"/>
          </a:p>
        </p:txBody>
      </p:sp>
    </p:spTree>
    <p:extLst>
      <p:ext uri="{BB962C8B-B14F-4D97-AF65-F5344CB8AC3E}">
        <p14:creationId xmlns:p14="http://schemas.microsoft.com/office/powerpoint/2010/main" val="14578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Approximations in games</a:t>
            </a:r>
            <a:endParaRPr lang="en-CA" dirty="0"/>
          </a:p>
        </p:txBody>
      </p:sp>
      <p:sp>
        <p:nvSpPr>
          <p:cNvPr id="3" name="Content Placeholder 2"/>
          <p:cNvSpPr>
            <a:spLocks noGrp="1"/>
          </p:cNvSpPr>
          <p:nvPr>
            <p:ph idx="1"/>
          </p:nvPr>
        </p:nvSpPr>
        <p:spPr>
          <a:xfrm>
            <a:off x="316699" y="1426965"/>
            <a:ext cx="8229600" cy="3394472"/>
          </a:xfrm>
        </p:spPr>
        <p:txBody>
          <a:bodyPr/>
          <a:lstStyle/>
          <a:p>
            <a:r>
              <a:rPr lang="en-CA" dirty="0"/>
              <a:t>Analytical solutions </a:t>
            </a:r>
            <a:r>
              <a:rPr lang="en-CA" dirty="0" smtClean="0"/>
              <a:t/>
            </a:r>
            <a:br>
              <a:rPr lang="en-CA" dirty="0" smtClean="0"/>
            </a:br>
            <a:r>
              <a:rPr lang="en-CA" sz="1600" dirty="0" smtClean="0"/>
              <a:t>(</a:t>
            </a:r>
            <a:r>
              <a:rPr lang="en-CA" sz="1600" dirty="0"/>
              <a:t>simple media density function)</a:t>
            </a:r>
          </a:p>
          <a:p>
            <a:endParaRPr lang="en-CA" dirty="0"/>
          </a:p>
          <a:p>
            <a:endParaRPr lang="en-CA" dirty="0" smtClean="0"/>
          </a:p>
          <a:p>
            <a:r>
              <a:rPr lang="en-CA" dirty="0"/>
              <a:t>Billboard / particle based</a:t>
            </a:r>
          </a:p>
        </p:txBody>
      </p:sp>
      <p:pic>
        <p:nvPicPr>
          <p:cNvPr id="6" name="Picture 5" descr="AtmosphereAndFo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305" y="1183591"/>
            <a:ext cx="2402582" cy="1558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88796" y="2742179"/>
            <a:ext cx="3031599" cy="200055"/>
          </a:xfrm>
          <a:prstGeom prst="rect">
            <a:avLst/>
          </a:prstGeom>
          <a:noFill/>
        </p:spPr>
        <p:txBody>
          <a:bodyPr wrap="none" rtlCol="0">
            <a:spAutoFit/>
          </a:bodyPr>
          <a:lstStyle/>
          <a:p>
            <a:r>
              <a:rPr lang="en-CA" sz="700" dirty="0" smtClean="0"/>
              <a:t>Source</a:t>
            </a:r>
            <a:r>
              <a:rPr lang="en-CA" sz="700" dirty="0"/>
              <a:t>: </a:t>
            </a:r>
            <a:r>
              <a:rPr lang="en-CA" sz="700" dirty="0" smtClean="0"/>
              <a:t>C. Wenzel </a:t>
            </a:r>
            <a:r>
              <a:rPr lang="en-CA" sz="700" dirty="0"/>
              <a:t>“Real-time Atmospheric Effects in Games </a:t>
            </a:r>
            <a:r>
              <a:rPr lang="en-CA" sz="700" dirty="0" smtClean="0"/>
              <a:t>Revisited”</a:t>
            </a:r>
            <a:endParaRPr lang="en-CA" sz="7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640" y="3048001"/>
            <a:ext cx="3273060" cy="1836107"/>
          </a:xfrm>
          <a:prstGeom prst="rect">
            <a:avLst/>
          </a:prstGeom>
        </p:spPr>
      </p:pic>
    </p:spTree>
    <p:extLst>
      <p:ext uri="{BB962C8B-B14F-4D97-AF65-F5344CB8AC3E}">
        <p14:creationId xmlns:p14="http://schemas.microsoft.com/office/powerpoint/2010/main" val="55764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Approximations in games</a:t>
            </a:r>
            <a:endParaRPr lang="en-CA" dirty="0"/>
          </a:p>
        </p:txBody>
      </p:sp>
      <p:sp>
        <p:nvSpPr>
          <p:cNvPr id="3" name="Content Placeholder 2"/>
          <p:cNvSpPr>
            <a:spLocks noGrp="1"/>
          </p:cNvSpPr>
          <p:nvPr>
            <p:ph idx="1"/>
          </p:nvPr>
        </p:nvSpPr>
        <p:spPr>
          <a:xfrm>
            <a:off x="398585" y="1644185"/>
            <a:ext cx="8229600" cy="3394472"/>
          </a:xfrm>
        </p:spPr>
        <p:txBody>
          <a:bodyPr/>
          <a:lstStyle/>
          <a:p>
            <a:r>
              <a:rPr lang="en-CA" dirty="0" smtClean="0"/>
              <a:t>Post-effect based</a:t>
            </a:r>
          </a:p>
          <a:p>
            <a:endParaRPr lang="en-CA" dirty="0"/>
          </a:p>
          <a:p>
            <a:endParaRPr lang="en-CA" dirty="0" smtClean="0"/>
          </a:p>
          <a:p>
            <a:endParaRPr lang="en-CA" dirty="0" smtClean="0"/>
          </a:p>
          <a:p>
            <a:r>
              <a:rPr lang="en-CA" dirty="0"/>
              <a:t>Ray-marching</a:t>
            </a:r>
          </a:p>
          <a:p>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931" y="1227162"/>
            <a:ext cx="3273060" cy="181209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034332446"/>
              </p:ext>
            </p:extLst>
          </p:nvPr>
        </p:nvGraphicFramePr>
        <p:xfrm>
          <a:off x="5854960" y="3124801"/>
          <a:ext cx="1726371" cy="1729616"/>
        </p:xfrm>
        <a:graphic>
          <a:graphicData uri="http://schemas.openxmlformats.org/presentationml/2006/ole">
            <mc:AlternateContent xmlns:mc="http://schemas.openxmlformats.org/markup-compatibility/2006">
              <mc:Choice xmlns:v="urn:schemas-microsoft-com:vml" Requires="v">
                <p:oleObj spid="_x0000_s8201" r:id="rId5" imgW="6755400" imgH="6768000" progId="">
                  <p:embed/>
                </p:oleObj>
              </mc:Choice>
              <mc:Fallback>
                <p:oleObj r:id="rId5" imgW="6755400" imgH="6768000" progId="">
                  <p:embed/>
                  <p:pic>
                    <p:nvPicPr>
                      <p:cNvPr id="0" name=""/>
                      <p:cNvPicPr/>
                      <p:nvPr/>
                    </p:nvPicPr>
                    <p:blipFill>
                      <a:blip r:embed="rId6"/>
                      <a:stretch>
                        <a:fillRect/>
                      </a:stretch>
                    </p:blipFill>
                    <p:spPr>
                      <a:xfrm>
                        <a:off x="5854960" y="3124801"/>
                        <a:ext cx="1726371" cy="1729616"/>
                      </a:xfrm>
                      <a:prstGeom prst="rect">
                        <a:avLst/>
                      </a:prstGeom>
                    </p:spPr>
                  </p:pic>
                </p:oleObj>
              </mc:Fallback>
            </mc:AlternateContent>
          </a:graphicData>
        </a:graphic>
      </p:graphicFrame>
      <p:sp>
        <p:nvSpPr>
          <p:cNvPr id="7" name="TextBox 6"/>
          <p:cNvSpPr txBox="1"/>
          <p:nvPr/>
        </p:nvSpPr>
        <p:spPr>
          <a:xfrm>
            <a:off x="4507523" y="4854417"/>
            <a:ext cx="4571999" cy="200055"/>
          </a:xfrm>
          <a:prstGeom prst="rect">
            <a:avLst/>
          </a:prstGeom>
          <a:noFill/>
        </p:spPr>
        <p:txBody>
          <a:bodyPr wrap="square" rtlCol="0">
            <a:spAutoFit/>
          </a:bodyPr>
          <a:lstStyle/>
          <a:p>
            <a:r>
              <a:rPr lang="en-CA" sz="700" dirty="0" smtClean="0"/>
              <a:t>Source</a:t>
            </a:r>
            <a:r>
              <a:rPr lang="en-CA" sz="700" dirty="0"/>
              <a:t>: </a:t>
            </a:r>
            <a:r>
              <a:rPr lang="en-CA" sz="700" dirty="0" smtClean="0"/>
              <a:t>C. Wyman, S. Ramsey </a:t>
            </a:r>
            <a:r>
              <a:rPr lang="en-CA" sz="700" dirty="0"/>
              <a:t>“Interactive Volumetric Shadows in Participating Media </a:t>
            </a:r>
            <a:r>
              <a:rPr lang="en-CA" sz="700" dirty="0" smtClean="0"/>
              <a:t>with Single-Scattering</a:t>
            </a:r>
            <a:r>
              <a:rPr lang="en-CA" sz="700" dirty="0"/>
              <a:t>”</a:t>
            </a:r>
          </a:p>
        </p:txBody>
      </p:sp>
    </p:spTree>
    <p:extLst>
      <p:ext uri="{BB962C8B-B14F-4D97-AF65-F5344CB8AC3E}">
        <p14:creationId xmlns:p14="http://schemas.microsoft.com/office/powerpoint/2010/main" val="237043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not 2D </a:t>
            </a:r>
            <a:r>
              <a:rPr lang="en-CA" dirty="0" err="1" smtClean="0"/>
              <a:t>raymarching</a:t>
            </a:r>
            <a:r>
              <a:rPr lang="en-CA" dirty="0" smtClean="0"/>
              <a:t>?</a:t>
            </a:r>
            <a:endParaRPr lang="en-CA" dirty="0"/>
          </a:p>
        </p:txBody>
      </p:sp>
      <p:sp>
        <p:nvSpPr>
          <p:cNvPr id="3" name="Content Placeholder 2"/>
          <p:cNvSpPr>
            <a:spLocks noGrp="1"/>
          </p:cNvSpPr>
          <p:nvPr>
            <p:ph idx="1"/>
          </p:nvPr>
        </p:nvSpPr>
        <p:spPr>
          <a:xfrm>
            <a:off x="457200" y="1247918"/>
            <a:ext cx="8229600" cy="3394472"/>
          </a:xfrm>
        </p:spPr>
        <p:txBody>
          <a:bodyPr>
            <a:normAutofit fontScale="85000" lnSpcReduction="20000"/>
          </a:bodyPr>
          <a:lstStyle/>
          <a:p>
            <a:r>
              <a:rPr lang="en-CA" dirty="0"/>
              <a:t>Usually not physically based</a:t>
            </a:r>
          </a:p>
          <a:p>
            <a:r>
              <a:rPr lang="en-CA" dirty="0" smtClean="0"/>
              <a:t>Looping poorly uses GPU parallelism</a:t>
            </a:r>
          </a:p>
          <a:p>
            <a:pPr lvl="1"/>
            <a:r>
              <a:rPr lang="en-CA" sz="2400" dirty="0" smtClean="0"/>
              <a:t>Samples calculated sequentially, not in parallel</a:t>
            </a:r>
          </a:p>
          <a:p>
            <a:r>
              <a:rPr lang="en-CA" dirty="0" smtClean="0"/>
              <a:t>Solutions like </a:t>
            </a:r>
            <a:r>
              <a:rPr lang="en-CA" dirty="0" err="1" smtClean="0"/>
              <a:t>epipolar</a:t>
            </a:r>
            <a:r>
              <a:rPr lang="en-CA" dirty="0" smtClean="0"/>
              <a:t> sampling limited</a:t>
            </a:r>
          </a:p>
          <a:p>
            <a:pPr lvl="1"/>
            <a:r>
              <a:rPr lang="en-CA" sz="2400" dirty="0" smtClean="0"/>
              <a:t>No varying media density</a:t>
            </a:r>
          </a:p>
          <a:p>
            <a:pPr lvl="1"/>
            <a:r>
              <a:rPr lang="en-CA" sz="2400" dirty="0" smtClean="0"/>
              <a:t>No multiple light sources</a:t>
            </a:r>
          </a:p>
          <a:p>
            <a:r>
              <a:rPr lang="en-CA" dirty="0" smtClean="0"/>
              <a:t>Not compatible with forward shading</a:t>
            </a:r>
          </a:p>
          <a:p>
            <a:pPr lvl="1"/>
            <a:r>
              <a:rPr lang="en-CA" sz="2600" dirty="0" smtClean="0"/>
              <a:t>Single layer of effect, information stored for one depth</a:t>
            </a:r>
          </a:p>
          <a:p>
            <a:r>
              <a:rPr lang="en-CA" dirty="0"/>
              <a:t>Smaller-res edge artifacts</a:t>
            </a:r>
          </a:p>
          <a:p>
            <a:endParaRPr lang="en-CA" dirty="0"/>
          </a:p>
        </p:txBody>
      </p:sp>
    </p:spTree>
    <p:extLst>
      <p:ext uri="{BB962C8B-B14F-4D97-AF65-F5344CB8AC3E}">
        <p14:creationId xmlns:p14="http://schemas.microsoft.com/office/powerpoint/2010/main" val="8170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Inspiration</a:t>
            </a:r>
            <a:endParaRPr lang="en-CA"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2014135"/>
            <a:ext cx="4648200" cy="2623651"/>
          </a:xfrm>
          <a:prstGeom prst="rect">
            <a:avLst/>
          </a:prstGeom>
        </p:spPr>
      </p:pic>
      <p:sp>
        <p:nvSpPr>
          <p:cNvPr id="11" name="TextBox 10"/>
          <p:cNvSpPr txBox="1"/>
          <p:nvPr/>
        </p:nvSpPr>
        <p:spPr>
          <a:xfrm>
            <a:off x="1337720" y="1312985"/>
            <a:ext cx="5946884" cy="369332"/>
          </a:xfrm>
          <a:prstGeom prst="rect">
            <a:avLst/>
          </a:prstGeom>
          <a:noFill/>
        </p:spPr>
        <p:txBody>
          <a:bodyPr wrap="none" rtlCol="0">
            <a:spAutoFit/>
          </a:bodyPr>
          <a:lstStyle/>
          <a:p>
            <a:pPr lvl="0"/>
            <a:r>
              <a:rPr lang="en-US" dirty="0" err="1"/>
              <a:t>Kaplanyan</a:t>
            </a:r>
            <a:r>
              <a:rPr lang="en-US" dirty="0"/>
              <a:t>, “</a:t>
            </a:r>
            <a:r>
              <a:rPr lang="en-US" i="1" dirty="0"/>
              <a:t>Light Propagation Volumes</a:t>
            </a:r>
            <a:r>
              <a:rPr lang="en-US" dirty="0"/>
              <a:t>”, </a:t>
            </a:r>
            <a:r>
              <a:rPr lang="en-US" dirty="0" err="1"/>
              <a:t>Siggraph</a:t>
            </a:r>
            <a:r>
              <a:rPr lang="en-US" dirty="0"/>
              <a:t> </a:t>
            </a:r>
            <a:r>
              <a:rPr lang="en-US" dirty="0" smtClean="0"/>
              <a:t>2009</a:t>
            </a:r>
            <a:endParaRPr lang="en-US" dirty="0"/>
          </a:p>
        </p:txBody>
      </p:sp>
    </p:spTree>
    <p:extLst>
      <p:ext uri="{BB962C8B-B14F-4D97-AF65-F5344CB8AC3E}">
        <p14:creationId xmlns:p14="http://schemas.microsoft.com/office/powerpoint/2010/main" val="893186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521093" y="4071962"/>
            <a:ext cx="3949414" cy="769441"/>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CA" sz="4400" dirty="0" smtClean="0"/>
              <a:t>Volumetric Fog</a:t>
            </a:r>
            <a:endParaRPr lang="en-CA" sz="4400" dirty="0"/>
          </a:p>
        </p:txBody>
      </p:sp>
    </p:spTree>
    <p:extLst>
      <p:ext uri="{BB962C8B-B14F-4D97-AF65-F5344CB8AC3E}">
        <p14:creationId xmlns:p14="http://schemas.microsoft.com/office/powerpoint/2010/main" val="3497546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olumeFog_AnimatedPlants.wmv">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 y="0"/>
            <a:ext cx="9144001" cy="5143500"/>
          </a:xfrm>
        </p:spPr>
      </p:pic>
    </p:spTree>
    <p:extLst>
      <p:ext uri="{BB962C8B-B14F-4D97-AF65-F5344CB8AC3E}">
        <p14:creationId xmlns:p14="http://schemas.microsoft.com/office/powerpoint/2010/main" val="855892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4777" y="1765718"/>
            <a:ext cx="5259223" cy="3377782"/>
          </a:xfrm>
          <a:prstGeom prst="rect">
            <a:avLst/>
          </a:prstGeom>
          <a:solidFill>
            <a:srgbClr val="413B36"/>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118872"/>
            <a:r>
              <a:rPr lang="en-CA" dirty="0">
                <a:solidFill>
                  <a:srgbClr val="FFFFFF"/>
                </a:solidFill>
              </a:rPr>
              <a:t>Volumetric Fog: Unified compute </a:t>
            </a:r>
            <a:r>
              <a:rPr lang="en-CA" dirty="0" err="1">
                <a:solidFill>
                  <a:srgbClr val="FFFFFF"/>
                </a:solidFill>
              </a:rPr>
              <a:t>shader</a:t>
            </a:r>
            <a:r>
              <a:rPr lang="en-CA" dirty="0">
                <a:solidFill>
                  <a:srgbClr val="FFFFFF"/>
                </a:solidFill>
              </a:rPr>
              <a:t> based solution to atmospheric </a:t>
            </a:r>
            <a:r>
              <a:rPr lang="en-CA" dirty="0" smtClean="0">
                <a:solidFill>
                  <a:srgbClr val="FFFFFF"/>
                </a:solidFill>
              </a:rPr>
              <a:t>scattering</a:t>
            </a:r>
          </a:p>
          <a:p>
            <a:pPr marL="118872"/>
            <a:endParaRPr lang="en-US" dirty="0" smtClean="0">
              <a:solidFill>
                <a:srgbClr val="FFFFFF"/>
              </a:solidFill>
            </a:endParaRPr>
          </a:p>
          <a:p>
            <a:pPr marL="118872"/>
            <a:r>
              <a:rPr lang="en-US" sz="1400" dirty="0" smtClean="0">
                <a:solidFill>
                  <a:srgbClr val="FFFFFF"/>
                </a:solidFill>
              </a:rPr>
              <a:t>Bartlomiej Wronski</a:t>
            </a:r>
          </a:p>
          <a:p>
            <a:pPr marL="118872"/>
            <a:r>
              <a:rPr lang="en-US" sz="1400" dirty="0" err="1" smtClean="0">
                <a:solidFill>
                  <a:srgbClr val="FFFFFF"/>
                </a:solidFill>
              </a:rPr>
              <a:t>Ubisoft</a:t>
            </a:r>
            <a:r>
              <a:rPr lang="en-US" sz="1400" dirty="0" smtClean="0">
                <a:solidFill>
                  <a:srgbClr val="FFFFFF"/>
                </a:solidFill>
              </a:rPr>
              <a:t> Montreal</a:t>
            </a:r>
            <a:endParaRPr lang="en-US" sz="1400" dirty="0">
              <a:solidFill>
                <a:srgbClr val="FFFFFF"/>
              </a:solidFill>
            </a:endParaRPr>
          </a:p>
        </p:txBody>
      </p:sp>
      <p:sp>
        <p:nvSpPr>
          <p:cNvPr id="7" name="Rectangle 6"/>
          <p:cNvSpPr/>
          <p:nvPr/>
        </p:nvSpPr>
        <p:spPr>
          <a:xfrm>
            <a:off x="0" y="1765717"/>
            <a:ext cx="3884777" cy="33777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14_LogoH_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244482"/>
            <a:ext cx="9144000" cy="1371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54" y="2559414"/>
            <a:ext cx="2354950" cy="199901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ightsAndVolumeFog.wmv">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1466994" y="184042"/>
            <a:ext cx="6358610" cy="4768958"/>
          </a:xfrm>
        </p:spPr>
      </p:pic>
    </p:spTree>
    <p:extLst>
      <p:ext uri="{BB962C8B-B14F-4D97-AF65-F5344CB8AC3E}">
        <p14:creationId xmlns:p14="http://schemas.microsoft.com/office/powerpoint/2010/main" val="3555618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27" y="1952892"/>
            <a:ext cx="8229600" cy="857250"/>
          </a:xfrm>
        </p:spPr>
        <p:txBody>
          <a:bodyPr/>
          <a:lstStyle/>
          <a:p>
            <a:r>
              <a:rPr lang="en-CA" dirty="0" smtClean="0"/>
              <a:t>Algorithm overview</a:t>
            </a:r>
            <a:endParaRPr lang="en-CA" dirty="0"/>
          </a:p>
        </p:txBody>
      </p:sp>
    </p:spTree>
    <p:extLst>
      <p:ext uri="{BB962C8B-B14F-4D97-AF65-F5344CB8AC3E}">
        <p14:creationId xmlns:p14="http://schemas.microsoft.com/office/powerpoint/2010/main" val="1939588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Algorithm overview</a:t>
            </a:r>
          </a:p>
        </p:txBody>
      </p:sp>
      <p:sp>
        <p:nvSpPr>
          <p:cNvPr id="3" name="Content Placeholder 2"/>
          <p:cNvSpPr>
            <a:spLocks noGrp="1"/>
          </p:cNvSpPr>
          <p:nvPr>
            <p:ph idx="1"/>
          </p:nvPr>
        </p:nvSpPr>
        <p:spPr/>
        <p:txBody>
          <a:bodyPr/>
          <a:lstStyle/>
          <a:p>
            <a:r>
              <a:rPr lang="en-CA" dirty="0" smtClean="0"/>
              <a:t>Volumetric textures as intermediate storage</a:t>
            </a:r>
          </a:p>
          <a:p>
            <a:r>
              <a:rPr lang="en-CA" dirty="0" smtClean="0"/>
              <a:t>Use compute </a:t>
            </a:r>
            <a:r>
              <a:rPr lang="en-CA" dirty="0" err="1" smtClean="0"/>
              <a:t>shaders</a:t>
            </a:r>
            <a:r>
              <a:rPr lang="en-CA" dirty="0" smtClean="0"/>
              <a:t> and UAVs to </a:t>
            </a:r>
            <a:r>
              <a:rPr lang="en-CA" dirty="0" err="1" smtClean="0"/>
              <a:t>raymarch</a:t>
            </a:r>
            <a:r>
              <a:rPr lang="en-CA" dirty="0" smtClean="0"/>
              <a:t> and write efficiently</a:t>
            </a:r>
            <a:endParaRPr lang="en-CA" dirty="0"/>
          </a:p>
        </p:txBody>
      </p:sp>
    </p:spTree>
    <p:extLst>
      <p:ext uri="{BB962C8B-B14F-4D97-AF65-F5344CB8AC3E}">
        <p14:creationId xmlns:p14="http://schemas.microsoft.com/office/powerpoint/2010/main" val="2044933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Algorithm overview</a:t>
            </a:r>
            <a:endParaRPr lang="en-CA" dirty="0"/>
          </a:p>
        </p:txBody>
      </p:sp>
      <p:sp>
        <p:nvSpPr>
          <p:cNvPr id="3" name="Content Placeholder 2"/>
          <p:cNvSpPr>
            <a:spLocks noGrp="1"/>
          </p:cNvSpPr>
          <p:nvPr>
            <p:ph idx="1"/>
          </p:nvPr>
        </p:nvSpPr>
        <p:spPr/>
        <p:txBody>
          <a:bodyPr/>
          <a:lstStyle/>
          <a:p>
            <a:r>
              <a:rPr lang="en-CA" dirty="0" smtClean="0"/>
              <a:t>Decouple typical scattering steps</a:t>
            </a:r>
          </a:p>
          <a:p>
            <a:pPr lvl="1"/>
            <a:r>
              <a:rPr lang="en-CA" dirty="0" smtClean="0"/>
              <a:t>Participating media density estimation</a:t>
            </a:r>
          </a:p>
          <a:p>
            <a:pPr lvl="1"/>
            <a:r>
              <a:rPr lang="en-CA" dirty="0" smtClean="0"/>
              <a:t>Calculating in-scattered lighting</a:t>
            </a:r>
          </a:p>
          <a:p>
            <a:pPr lvl="1"/>
            <a:r>
              <a:rPr lang="en-CA" dirty="0" smtClean="0"/>
              <a:t>Ray-marching</a:t>
            </a:r>
          </a:p>
          <a:p>
            <a:pPr lvl="1"/>
            <a:r>
              <a:rPr lang="en-CA" dirty="0" smtClean="0"/>
              <a:t>Applying effect</a:t>
            </a:r>
            <a:endParaRPr lang="en-CA" dirty="0"/>
          </a:p>
        </p:txBody>
      </p:sp>
    </p:spTree>
    <p:extLst>
      <p:ext uri="{BB962C8B-B14F-4D97-AF65-F5344CB8AC3E}">
        <p14:creationId xmlns:p14="http://schemas.microsoft.com/office/powerpoint/2010/main" val="9734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Algorithm overview</a:t>
            </a:r>
          </a:p>
        </p:txBody>
      </p:sp>
      <p:sp>
        <p:nvSpPr>
          <p:cNvPr id="4" name="Cube 3"/>
          <p:cNvSpPr/>
          <p:nvPr/>
        </p:nvSpPr>
        <p:spPr>
          <a:xfrm>
            <a:off x="756137" y="2004173"/>
            <a:ext cx="2086709" cy="490820"/>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smtClean="0"/>
              <a:t>3D Texture</a:t>
            </a:r>
            <a:endParaRPr lang="en-CA" dirty="0"/>
          </a:p>
        </p:txBody>
      </p:sp>
      <p:sp>
        <p:nvSpPr>
          <p:cNvPr id="7" name="Rectangle 6"/>
          <p:cNvSpPr/>
          <p:nvPr/>
        </p:nvSpPr>
        <p:spPr>
          <a:xfrm>
            <a:off x="756137" y="1298228"/>
            <a:ext cx="2086709" cy="4908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Density estimation</a:t>
            </a:r>
            <a:endParaRPr lang="en-CA" dirty="0"/>
          </a:p>
        </p:txBody>
      </p:sp>
      <p:sp>
        <p:nvSpPr>
          <p:cNvPr id="12" name="Cube 11"/>
          <p:cNvSpPr/>
          <p:nvPr/>
        </p:nvSpPr>
        <p:spPr>
          <a:xfrm>
            <a:off x="5937737" y="2004173"/>
            <a:ext cx="2086709" cy="490820"/>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CA" dirty="0" smtClean="0"/>
              <a:t>3D Texture</a:t>
            </a:r>
            <a:endParaRPr lang="en-CA" dirty="0"/>
          </a:p>
        </p:txBody>
      </p:sp>
      <p:sp>
        <p:nvSpPr>
          <p:cNvPr id="13" name="Rectangle 12"/>
          <p:cNvSpPr/>
          <p:nvPr/>
        </p:nvSpPr>
        <p:spPr>
          <a:xfrm>
            <a:off x="5937737" y="1298228"/>
            <a:ext cx="2086709" cy="4908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00" dirty="0" smtClean="0"/>
              <a:t>Lighting calculation</a:t>
            </a:r>
            <a:endParaRPr lang="en-CA" sz="1600" dirty="0"/>
          </a:p>
        </p:txBody>
      </p:sp>
      <p:sp>
        <p:nvSpPr>
          <p:cNvPr id="14" name="Cube 13"/>
          <p:cNvSpPr/>
          <p:nvPr/>
        </p:nvSpPr>
        <p:spPr>
          <a:xfrm>
            <a:off x="3358660" y="3305434"/>
            <a:ext cx="2086709" cy="490820"/>
          </a:xfrm>
          <a:prstGeom prst="cub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a:t>3D </a:t>
            </a:r>
            <a:r>
              <a:rPr lang="en-CA" dirty="0" smtClean="0"/>
              <a:t>Texture</a:t>
            </a:r>
            <a:endParaRPr lang="en-CA" dirty="0"/>
          </a:p>
        </p:txBody>
      </p:sp>
      <p:sp>
        <p:nvSpPr>
          <p:cNvPr id="15" name="Rectangle 14"/>
          <p:cNvSpPr/>
          <p:nvPr/>
        </p:nvSpPr>
        <p:spPr>
          <a:xfrm>
            <a:off x="3358660" y="2599489"/>
            <a:ext cx="2086709" cy="4908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err="1" smtClean="0"/>
              <a:t>Raymarching</a:t>
            </a:r>
            <a:endParaRPr lang="en-CA" dirty="0"/>
          </a:p>
        </p:txBody>
      </p:sp>
      <p:sp>
        <p:nvSpPr>
          <p:cNvPr id="16" name="Down Arrow 15"/>
          <p:cNvSpPr/>
          <p:nvPr/>
        </p:nvSpPr>
        <p:spPr>
          <a:xfrm>
            <a:off x="1611923" y="1789048"/>
            <a:ext cx="351692" cy="2151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Down Arrow 16"/>
          <p:cNvSpPr/>
          <p:nvPr/>
        </p:nvSpPr>
        <p:spPr>
          <a:xfrm>
            <a:off x="6805245" y="1789048"/>
            <a:ext cx="351692" cy="2151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9" name="Straight Arrow Connector 18"/>
          <p:cNvCxnSpPr/>
          <p:nvPr/>
        </p:nvCxnSpPr>
        <p:spPr>
          <a:xfrm>
            <a:off x="2889738" y="2494993"/>
            <a:ext cx="422031" cy="349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5521566" y="2599489"/>
            <a:ext cx="416171" cy="245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Down Arrow 22"/>
          <p:cNvSpPr/>
          <p:nvPr/>
        </p:nvSpPr>
        <p:spPr>
          <a:xfrm>
            <a:off x="4226168" y="3090309"/>
            <a:ext cx="351692" cy="2151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Rectangle 23"/>
          <p:cNvSpPr/>
          <p:nvPr/>
        </p:nvSpPr>
        <p:spPr>
          <a:xfrm>
            <a:off x="1275251" y="4217218"/>
            <a:ext cx="3112479" cy="4908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Apply in forward / deferred</a:t>
            </a:r>
            <a:endParaRPr lang="en-CA" dirty="0"/>
          </a:p>
        </p:txBody>
      </p:sp>
      <p:cxnSp>
        <p:nvCxnSpPr>
          <p:cNvPr id="25" name="Straight Arrow Connector 24"/>
          <p:cNvCxnSpPr>
            <a:endCxn id="24" idx="0"/>
          </p:cNvCxnSpPr>
          <p:nvPr/>
        </p:nvCxnSpPr>
        <p:spPr>
          <a:xfrm flipH="1">
            <a:off x="2831491" y="3849240"/>
            <a:ext cx="1454759" cy="367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Left-Right Arrow 2"/>
          <p:cNvSpPr/>
          <p:nvPr/>
        </p:nvSpPr>
        <p:spPr>
          <a:xfrm>
            <a:off x="3091218" y="1245241"/>
            <a:ext cx="2558955" cy="1172235"/>
          </a:xfrm>
          <a:prstGeom prst="leftRightArrow">
            <a:avLst/>
          </a:prstGeom>
          <a:gradFill>
            <a:gsLst>
              <a:gs pos="0">
                <a:schemeClr val="accent1">
                  <a:tint val="100000"/>
                  <a:shade val="100000"/>
                  <a:satMod val="130000"/>
                  <a:alpha val="25000"/>
                </a:schemeClr>
              </a:gs>
              <a:gs pos="100000">
                <a:schemeClr val="accent1">
                  <a:tint val="50000"/>
                  <a:shade val="100000"/>
                  <a:satMod val="350000"/>
                  <a:alpha val="34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Combined or ran serially/parallel</a:t>
            </a:r>
            <a:endParaRPr lang="en-CA" dirty="0"/>
          </a:p>
        </p:txBody>
      </p:sp>
      <p:sp>
        <p:nvSpPr>
          <p:cNvPr id="21" name="Down Arrow 20"/>
          <p:cNvSpPr/>
          <p:nvPr/>
        </p:nvSpPr>
        <p:spPr>
          <a:xfrm rot="16200000">
            <a:off x="4539512" y="4276411"/>
            <a:ext cx="351692" cy="3724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5042986" y="4217218"/>
            <a:ext cx="2571750" cy="4908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A" dirty="0" smtClean="0"/>
              <a:t>Shaded objects</a:t>
            </a:r>
            <a:endParaRPr lang="en-CA" dirty="0"/>
          </a:p>
        </p:txBody>
      </p:sp>
    </p:spTree>
    <p:extLst>
      <p:ext uri="{BB962C8B-B14F-4D97-AF65-F5344CB8AC3E}">
        <p14:creationId xmlns:p14="http://schemas.microsoft.com/office/powerpoint/2010/main" val="198796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3" grpId="0" animBg="1"/>
      <p:bldP spid="24" grpId="0" animBg="1"/>
      <p:bldP spid="3" grpId="0" animBg="1"/>
      <p:bldP spid="21"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Volume texture layout</a:t>
            </a:r>
            <a:endParaRPr lang="en-CA" dirty="0"/>
          </a:p>
        </p:txBody>
      </p:sp>
      <p:sp>
        <p:nvSpPr>
          <p:cNvPr id="4" name="Cube 3"/>
          <p:cNvSpPr/>
          <p:nvPr/>
        </p:nvSpPr>
        <p:spPr bwMode="auto">
          <a:xfrm>
            <a:off x="5257800" y="1282291"/>
            <a:ext cx="3657600" cy="2571750"/>
          </a:xfrm>
          <a:prstGeom prst="cube">
            <a:avLst>
              <a:gd name="adj" fmla="val 3203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CA" dirty="0" smtClean="0">
                <a:solidFill>
                  <a:schemeClr val="bg1"/>
                </a:solidFill>
                <a:latin typeface="Verdana" pitchFamily="45" charset="0"/>
              </a:rPr>
              <a:t>16bit Float </a:t>
            </a:r>
            <a:r>
              <a:rPr lang="en-CA" dirty="0" smtClean="0">
                <a:solidFill>
                  <a:srgbClr val="FF0000"/>
                </a:solidFill>
                <a:latin typeface="Verdana" pitchFamily="45" charset="0"/>
              </a:rPr>
              <a:t>R</a:t>
            </a:r>
            <a:r>
              <a:rPr lang="en-CA" dirty="0" smtClean="0">
                <a:solidFill>
                  <a:srgbClr val="00B050"/>
                </a:solidFill>
                <a:latin typeface="Verdana" pitchFamily="45" charset="0"/>
              </a:rPr>
              <a:t>G</a:t>
            </a:r>
            <a:r>
              <a:rPr lang="en-CA" dirty="0" smtClean="0">
                <a:solidFill>
                  <a:srgbClr val="0070C0"/>
                </a:solidFill>
                <a:latin typeface="Verdana" pitchFamily="45" charset="0"/>
              </a:rPr>
              <a:t>B</a:t>
            </a:r>
            <a:r>
              <a:rPr lang="en-CA" dirty="0" smtClean="0">
                <a:solidFill>
                  <a:schemeClr val="bg1"/>
                </a:solidFill>
                <a:latin typeface="Verdana" pitchFamily="45" charset="0"/>
              </a:rPr>
              <a:t>A</a:t>
            </a:r>
          </a:p>
          <a:p>
            <a:pPr marL="0" marR="0" indent="0" algn="ctr" defTabSz="914400" rtl="0" eaLnBrk="1" fontAlgn="base" latinLnBrk="0" hangingPunct="1">
              <a:lnSpc>
                <a:spcPct val="100000"/>
              </a:lnSpc>
              <a:spcBef>
                <a:spcPct val="0"/>
              </a:spcBef>
              <a:spcAft>
                <a:spcPct val="0"/>
              </a:spcAft>
              <a:buClrTx/>
              <a:buSzTx/>
              <a:buFontTx/>
              <a:buNone/>
              <a:tabLst/>
            </a:pPr>
            <a:endParaRPr kumimoji="1" lang="en-CA" sz="2400" b="0" i="0" u="none" strike="noStrike" cap="none" normalizeH="0" baseline="0" dirty="0">
              <a:ln>
                <a:noFill/>
              </a:ln>
              <a:solidFill>
                <a:schemeClr val="bg1"/>
              </a:solidFill>
              <a:effectLst/>
              <a:latin typeface="Verdana" pitchFamily="45"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CA" dirty="0" smtClean="0">
                <a:solidFill>
                  <a:schemeClr val="bg1"/>
                </a:solidFill>
                <a:latin typeface="Verdana" pitchFamily="45" charset="0"/>
              </a:rPr>
              <a:t>160x90x64</a:t>
            </a:r>
          </a:p>
          <a:p>
            <a:pPr algn="ctr"/>
            <a:r>
              <a:rPr lang="en-CA" dirty="0" smtClean="0">
                <a:solidFill>
                  <a:schemeClr val="bg1"/>
                </a:solidFill>
                <a:latin typeface="Verdana" pitchFamily="45" charset="0"/>
              </a:rPr>
              <a:t>160x90x128</a:t>
            </a:r>
            <a:endParaRPr lang="fr-CA" dirty="0">
              <a:solidFill>
                <a:schemeClr val="accent3">
                  <a:lumMod val="60000"/>
                  <a:lumOff val="40000"/>
                </a:schemeClr>
              </a:solidFill>
              <a:latin typeface="Verdana" pitchFamily="45"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dirty="0">
              <a:ln>
                <a:noFill/>
              </a:ln>
              <a:solidFill>
                <a:schemeClr val="accent3">
                  <a:lumMod val="60000"/>
                  <a:lumOff val="40000"/>
                </a:schemeClr>
              </a:solidFill>
              <a:effectLst/>
              <a:latin typeface="Verdana" pitchFamily="45" charset="0"/>
            </a:endParaRPr>
          </a:p>
        </p:txBody>
      </p:sp>
      <p:sp>
        <p:nvSpPr>
          <p:cNvPr id="5" name="Rectangle 4"/>
          <p:cNvSpPr/>
          <p:nvPr/>
        </p:nvSpPr>
        <p:spPr bwMode="auto">
          <a:xfrm>
            <a:off x="1360817" y="1962150"/>
            <a:ext cx="2286000" cy="1524000"/>
          </a:xfrm>
          <a:prstGeom prst="rect">
            <a:avLst/>
          </a:prstGeom>
          <a:solidFill>
            <a:schemeClr val="accent1"/>
          </a:solidFill>
          <a:ln w="9525" cap="flat" cmpd="sng" algn="ctr">
            <a:solidFill>
              <a:schemeClr val="tx1"/>
            </a:solidFill>
            <a:prstDash val="solid"/>
            <a:round/>
            <a:headEnd type="none" w="med" len="med"/>
            <a:tailEnd type="none" w="med" len="med"/>
          </a:ln>
          <a:effectLst/>
          <a:scene3d>
            <a:camera prst="perspectiveHeroicExtremeLeftFacing" fov="7200000">
              <a:rot lat="20408336" lon="19135620" rev="136548"/>
            </a:camera>
            <a:lightRig rig="threePt" dir="t"/>
          </a:scene3d>
          <a:sp3d extrusionH="3810000" contourW="12700" prstMaterial="plastic">
            <a:bevelT w="25400"/>
            <a:bevelB w="25400"/>
            <a:extrusionClr>
              <a:schemeClr val="tx2"/>
            </a:extrusionClr>
            <a:contourClr>
              <a:schemeClr val="tx2">
                <a:lumMod val="60000"/>
                <a:lumOff val="40000"/>
              </a:schemeClr>
            </a:contourClr>
          </a:sp3d>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1" lang="en-CA" sz="2400" b="0" i="0" u="none" strike="noStrike" cap="none" normalizeH="0" baseline="0" dirty="0" smtClean="0">
                <a:ln>
                  <a:noFill/>
                </a:ln>
                <a:solidFill>
                  <a:schemeClr val="bg1"/>
                </a:solidFill>
                <a:effectLst/>
                <a:latin typeface="Verdana" pitchFamily="45" charset="0"/>
              </a:rPr>
              <a:t>View</a:t>
            </a:r>
            <a:r>
              <a:rPr kumimoji="1" lang="en-CA" sz="2400" b="0" i="0" u="none" strike="noStrike" cap="none" normalizeH="0" dirty="0" smtClean="0">
                <a:ln>
                  <a:noFill/>
                </a:ln>
                <a:solidFill>
                  <a:schemeClr val="bg1"/>
                </a:solidFill>
                <a:effectLst/>
                <a:latin typeface="Verdana" pitchFamily="45" charset="0"/>
              </a:rPr>
              <a:t> frustum</a:t>
            </a:r>
            <a:endParaRPr kumimoji="1" lang="fr-CA" sz="2400" b="0" i="0" u="none" strike="noStrike" cap="none" normalizeH="0" baseline="0" dirty="0">
              <a:ln>
                <a:noFill/>
              </a:ln>
              <a:solidFill>
                <a:schemeClr val="bg1"/>
              </a:solidFill>
              <a:effectLst/>
              <a:latin typeface="Verdana" pitchFamily="45" charset="0"/>
            </a:endParaRPr>
          </a:p>
        </p:txBody>
      </p:sp>
      <p:cxnSp>
        <p:nvCxnSpPr>
          <p:cNvPr id="6" name="Straight Arrow Connector 5"/>
          <p:cNvCxnSpPr/>
          <p:nvPr/>
        </p:nvCxnSpPr>
        <p:spPr bwMode="auto">
          <a:xfrm>
            <a:off x="3619500" y="2788357"/>
            <a:ext cx="952500" cy="17934"/>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bwMode="auto">
          <a:xfrm>
            <a:off x="5257800" y="4025491"/>
            <a:ext cx="27432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04904" y="4115177"/>
            <a:ext cx="205857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smtClean="0"/>
              <a:t>Device coordinates x</a:t>
            </a:r>
            <a:endParaRPr lang="fr-CA" sz="1400" dirty="0"/>
          </a:p>
        </p:txBody>
      </p:sp>
      <p:cxnSp>
        <p:nvCxnSpPr>
          <p:cNvPr id="9" name="Straight Arrow Connector 8"/>
          <p:cNvCxnSpPr/>
          <p:nvPr/>
        </p:nvCxnSpPr>
        <p:spPr bwMode="auto">
          <a:xfrm flipV="1">
            <a:off x="5180484" y="2196691"/>
            <a:ext cx="0" cy="165735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16200000">
            <a:off x="3761970" y="2931999"/>
            <a:ext cx="205857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smtClean="0"/>
              <a:t>Device coordinates y</a:t>
            </a:r>
            <a:endParaRPr lang="fr-CA" sz="1400" dirty="0"/>
          </a:p>
        </p:txBody>
      </p:sp>
      <p:cxnSp>
        <p:nvCxnSpPr>
          <p:cNvPr id="11" name="Straight Arrow Connector 10"/>
          <p:cNvCxnSpPr/>
          <p:nvPr/>
        </p:nvCxnSpPr>
        <p:spPr bwMode="auto">
          <a:xfrm flipV="1">
            <a:off x="5180484" y="1232046"/>
            <a:ext cx="848841" cy="89535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8669274">
            <a:off x="4325524" y="1418111"/>
            <a:ext cx="178723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CA" sz="1400" dirty="0" smtClean="0"/>
              <a:t>Exponential depth distribution</a:t>
            </a:r>
            <a:endParaRPr lang="fr-CA" sz="1400" dirty="0"/>
          </a:p>
        </p:txBody>
      </p:sp>
    </p:spTree>
    <p:extLst>
      <p:ext uri="{BB962C8B-B14F-4D97-AF65-F5344CB8AC3E}">
        <p14:creationId xmlns:p14="http://schemas.microsoft.com/office/powerpoint/2010/main" val="2163424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1"/>
          </a:xfrm>
        </p:spPr>
      </p:pic>
    </p:spTree>
    <p:extLst>
      <p:ext uri="{BB962C8B-B14F-4D97-AF65-F5344CB8AC3E}">
        <p14:creationId xmlns:p14="http://schemas.microsoft.com/office/powerpoint/2010/main" val="591905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1"/>
          </a:xfrm>
        </p:spPr>
      </p:pic>
      <p:sp>
        <p:nvSpPr>
          <p:cNvPr id="2" name="TextBox 1"/>
          <p:cNvSpPr txBox="1"/>
          <p:nvPr/>
        </p:nvSpPr>
        <p:spPr>
          <a:xfrm>
            <a:off x="498231" y="725090"/>
            <a:ext cx="8311661" cy="2677656"/>
          </a:xfrm>
          <a:prstGeom prst="rect">
            <a:avLst/>
          </a:prstGeom>
          <a:solidFill>
            <a:schemeClr val="accent1">
              <a:alpha val="54000"/>
            </a:schemeClr>
          </a:solidFill>
        </p:spPr>
        <p:txBody>
          <a:bodyPr wrap="square" rtlCol="0">
            <a:spAutoFit/>
          </a:bodyPr>
          <a:lstStyle/>
          <a:p>
            <a:r>
              <a:rPr lang="en-CA" sz="2400" b="1" dirty="0">
                <a:solidFill>
                  <a:schemeClr val="accent4">
                    <a:lumMod val="60000"/>
                    <a:lumOff val="40000"/>
                  </a:schemeClr>
                </a:solidFill>
              </a:rPr>
              <a:t>Volume resolution – too low?</a:t>
            </a:r>
          </a:p>
          <a:p>
            <a:endParaRPr lang="en-CA" sz="2400" dirty="0">
              <a:solidFill>
                <a:schemeClr val="accent4">
                  <a:lumMod val="60000"/>
                  <a:lumOff val="40000"/>
                </a:schemeClr>
              </a:solidFill>
            </a:endParaRPr>
          </a:p>
          <a:p>
            <a:pPr marL="285750" indent="-285750">
              <a:buFont typeface="Arial" panose="020B0604020202020204" pitchFamily="34" charset="0"/>
              <a:buChar char="•"/>
            </a:pPr>
            <a:r>
              <a:rPr lang="en-CA" sz="2400" dirty="0">
                <a:solidFill>
                  <a:schemeClr val="accent4">
                    <a:lumMod val="60000"/>
                    <a:lumOff val="40000"/>
                  </a:schemeClr>
                </a:solidFill>
              </a:rPr>
              <a:t>We store information for whole view ray</a:t>
            </a:r>
          </a:p>
          <a:p>
            <a:pPr marL="285750" indent="-285750">
              <a:buFont typeface="Arial" panose="020B0604020202020204" pitchFamily="34" charset="0"/>
              <a:buChar char="•"/>
            </a:pPr>
            <a:r>
              <a:rPr lang="en-CA" sz="2400" dirty="0">
                <a:solidFill>
                  <a:schemeClr val="accent4">
                    <a:lumMod val="60000"/>
                    <a:lumOff val="40000"/>
                  </a:schemeClr>
                </a:solidFill>
              </a:rPr>
              <a:t>And for every depth along it – tex3D filtering</a:t>
            </a:r>
          </a:p>
          <a:p>
            <a:pPr marL="285750" indent="-285750">
              <a:buFont typeface="Arial" panose="020B0604020202020204" pitchFamily="34" charset="0"/>
              <a:buChar char="•"/>
            </a:pPr>
            <a:r>
              <a:rPr lang="en-CA" sz="2400" dirty="0">
                <a:solidFill>
                  <a:schemeClr val="accent4">
                    <a:lumMod val="60000"/>
                    <a:lumOff val="40000"/>
                  </a:schemeClr>
                </a:solidFill>
              </a:rPr>
              <a:t>Every 1080p pixel gets proper information</a:t>
            </a:r>
          </a:p>
          <a:p>
            <a:pPr marL="285750" indent="-285750">
              <a:buFont typeface="Arial" panose="020B0604020202020204" pitchFamily="34" charset="0"/>
              <a:buChar char="•"/>
            </a:pPr>
            <a:r>
              <a:rPr lang="en-CA" sz="2400" dirty="0">
                <a:solidFill>
                  <a:schemeClr val="accent4">
                    <a:lumMod val="60000"/>
                    <a:lumOff val="40000"/>
                  </a:schemeClr>
                </a:solidFill>
              </a:rPr>
              <a:t>No edge artifacts!</a:t>
            </a:r>
          </a:p>
          <a:p>
            <a:pPr marL="285750" indent="-285750">
              <a:buFont typeface="Arial" panose="020B0604020202020204" pitchFamily="34" charset="0"/>
              <a:buChar char="•"/>
            </a:pPr>
            <a:r>
              <a:rPr lang="en-CA" sz="2400" dirty="0" smtClean="0">
                <a:solidFill>
                  <a:schemeClr val="accent4">
                    <a:lumMod val="60000"/>
                    <a:lumOff val="40000"/>
                  </a:schemeClr>
                </a:solidFill>
              </a:rPr>
              <a:t>Disadvantage - soft results</a:t>
            </a:r>
          </a:p>
        </p:txBody>
      </p:sp>
    </p:spTree>
    <p:extLst>
      <p:ext uri="{BB962C8B-B14F-4D97-AF65-F5344CB8AC3E}">
        <p14:creationId xmlns:p14="http://schemas.microsoft.com/office/powerpoint/2010/main" val="31648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idx="1"/>
            <p:extLst>
              <p:ext uri="{D42A27DB-BD31-4B8C-83A1-F6EECF244321}">
                <p14:modId xmlns:p14="http://schemas.microsoft.com/office/powerpoint/2010/main" val="2846281669"/>
              </p:ext>
            </p:extLst>
          </p:nvPr>
        </p:nvGraphicFramePr>
        <p:xfrm>
          <a:off x="2391506" y="1258765"/>
          <a:ext cx="4120659" cy="2595880"/>
        </p:xfrm>
        <a:graphic>
          <a:graphicData uri="http://schemas.openxmlformats.org/drawingml/2006/table">
            <a:tbl>
              <a:tblPr bandRow="1">
                <a:tableStyleId>{5C22544A-7EE6-4342-B048-85BDC9FD1C3A}</a:tableStyleId>
              </a:tblPr>
              <a:tblGrid>
                <a:gridCol w="457851"/>
                <a:gridCol w="457851"/>
                <a:gridCol w="457851"/>
                <a:gridCol w="457851"/>
                <a:gridCol w="457851"/>
                <a:gridCol w="457851"/>
                <a:gridCol w="457851"/>
                <a:gridCol w="457851"/>
                <a:gridCol w="457851"/>
              </a:tblGrid>
              <a:tr h="2595880">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c>
                  <a:txBody>
                    <a:bodyPr/>
                    <a:lstStyle/>
                    <a:p>
                      <a:endParaRPr lang="en-CA" dirty="0"/>
                    </a:p>
                  </a:txBody>
                  <a:tcPr>
                    <a:solidFill>
                      <a:schemeClr val="accent1">
                        <a:tint val="40000"/>
                        <a:alpha val="0"/>
                      </a:schemeClr>
                    </a:solidFill>
                  </a:tcPr>
                </a:tc>
              </a:tr>
            </a:tbl>
          </a:graphicData>
        </a:graphic>
      </p:graphicFrame>
      <p:sp>
        <p:nvSpPr>
          <p:cNvPr id="2" name="Title 1"/>
          <p:cNvSpPr>
            <a:spLocks noGrp="1"/>
          </p:cNvSpPr>
          <p:nvPr>
            <p:ph type="title"/>
          </p:nvPr>
        </p:nvSpPr>
        <p:spPr/>
        <p:txBody>
          <a:bodyPr/>
          <a:lstStyle/>
          <a:p>
            <a:r>
              <a:rPr lang="en-CA" dirty="0" smtClean="0"/>
              <a:t>2D Approach – edge artifacts</a:t>
            </a:r>
            <a:endParaRPr lang="en-CA" dirty="0"/>
          </a:p>
        </p:txBody>
      </p:sp>
      <p:sp>
        <p:nvSpPr>
          <p:cNvPr id="4" name="Oval 3"/>
          <p:cNvSpPr/>
          <p:nvPr/>
        </p:nvSpPr>
        <p:spPr>
          <a:xfrm>
            <a:off x="3628293" y="1822937"/>
            <a:ext cx="1893277" cy="1828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2754922" y="1307123"/>
            <a:ext cx="1195754" cy="6330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Right Triangle 5"/>
          <p:cNvSpPr/>
          <p:nvPr/>
        </p:nvSpPr>
        <p:spPr bwMode="auto">
          <a:xfrm rot="18903371">
            <a:off x="4158782" y="3872128"/>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7" name="Rectangle 6"/>
          <p:cNvSpPr/>
          <p:nvPr/>
        </p:nvSpPr>
        <p:spPr bwMode="auto">
          <a:xfrm rot="5400000">
            <a:off x="4213307" y="4507379"/>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cxnSp>
        <p:nvCxnSpPr>
          <p:cNvPr id="10" name="Straight Connector 9"/>
          <p:cNvCxnSpPr/>
          <p:nvPr/>
        </p:nvCxnSpPr>
        <p:spPr>
          <a:xfrm flipH="1">
            <a:off x="5603631" y="1264626"/>
            <a:ext cx="9085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5149364" y="3486149"/>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603631" y="1264627"/>
            <a:ext cx="1" cy="22215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695097" y="3665608"/>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247399" y="3667756"/>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750627" y="3573240"/>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296360" y="3216417"/>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2842093" y="2003079"/>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391506" y="1827231"/>
            <a:ext cx="4542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842093" y="1827231"/>
            <a:ext cx="1" cy="175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301469" y="1996431"/>
            <a:ext cx="0" cy="12199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760846" y="3216417"/>
            <a:ext cx="0" cy="35682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149362" y="3475889"/>
            <a:ext cx="1" cy="175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4227260" y="3563813"/>
            <a:ext cx="0" cy="10394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250831" y="1258765"/>
            <a:ext cx="9380" cy="2595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rot="16200000">
            <a:off x="1775142" y="2402816"/>
            <a:ext cx="66236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smtClean="0"/>
              <a:t>Z axis</a:t>
            </a:r>
            <a:endParaRPr lang="fr-CA" sz="1400" dirty="0"/>
          </a:p>
        </p:txBody>
      </p:sp>
      <p:cxnSp>
        <p:nvCxnSpPr>
          <p:cNvPr id="28" name="Straight Arrow Connector 27"/>
          <p:cNvCxnSpPr/>
          <p:nvPr/>
        </p:nvCxnSpPr>
        <p:spPr>
          <a:xfrm flipV="1">
            <a:off x="2391506" y="3929392"/>
            <a:ext cx="4120659" cy="93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885251" y="3965828"/>
            <a:ext cx="6735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a:t>X</a:t>
            </a:r>
            <a:r>
              <a:rPr lang="en-CA" sz="1400" dirty="0" smtClean="0"/>
              <a:t> axis</a:t>
            </a:r>
            <a:endParaRPr lang="fr-CA" sz="1400" dirty="0"/>
          </a:p>
        </p:txBody>
      </p:sp>
      <p:cxnSp>
        <p:nvCxnSpPr>
          <p:cNvPr id="32" name="Straight Connector 31"/>
          <p:cNvCxnSpPr/>
          <p:nvPr/>
        </p:nvCxnSpPr>
        <p:spPr>
          <a:xfrm flipV="1">
            <a:off x="4701666" y="3475889"/>
            <a:ext cx="447698" cy="191867"/>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Connector 32"/>
          <p:cNvCxnSpPr/>
          <p:nvPr/>
        </p:nvCxnSpPr>
        <p:spPr>
          <a:xfrm flipV="1">
            <a:off x="5148524" y="1264627"/>
            <a:ext cx="447698" cy="2212345"/>
          </a:xfrm>
          <a:prstGeom prst="line">
            <a:avLst/>
          </a:prstGeom>
        </p:spPr>
        <p:style>
          <a:lnRef idx="2">
            <a:schemeClr val="accent3"/>
          </a:lnRef>
          <a:fillRef idx="0">
            <a:schemeClr val="accent3"/>
          </a:fillRef>
          <a:effectRef idx="1">
            <a:schemeClr val="accent3"/>
          </a:effectRef>
          <a:fontRef idx="minor">
            <a:schemeClr val="tx1"/>
          </a:fontRef>
        </p:style>
      </p:cxnSp>
      <p:cxnSp>
        <p:nvCxnSpPr>
          <p:cNvPr id="35" name="Straight Connector 34"/>
          <p:cNvCxnSpPr/>
          <p:nvPr/>
        </p:nvCxnSpPr>
        <p:spPr>
          <a:xfrm>
            <a:off x="4227259" y="3585350"/>
            <a:ext cx="480976" cy="80258"/>
          </a:xfrm>
          <a:prstGeom prst="line">
            <a:avLst/>
          </a:prstGeom>
        </p:spPr>
        <p:style>
          <a:lnRef idx="2">
            <a:schemeClr val="accent3"/>
          </a:lnRef>
          <a:fillRef idx="0">
            <a:schemeClr val="accent3"/>
          </a:fillRef>
          <a:effectRef idx="1">
            <a:schemeClr val="accent3"/>
          </a:effectRef>
          <a:fontRef idx="minor">
            <a:schemeClr val="tx1"/>
          </a:fontRef>
        </p:style>
      </p:cxnSp>
      <p:cxnSp>
        <p:nvCxnSpPr>
          <p:cNvPr id="39" name="Straight Connector 38"/>
          <p:cNvCxnSpPr/>
          <p:nvPr/>
        </p:nvCxnSpPr>
        <p:spPr>
          <a:xfrm>
            <a:off x="3760846" y="3216417"/>
            <a:ext cx="476245" cy="371712"/>
          </a:xfrm>
          <a:prstGeom prst="line">
            <a:avLst/>
          </a:prstGeom>
        </p:spPr>
        <p:style>
          <a:lnRef idx="2">
            <a:schemeClr val="accent3"/>
          </a:lnRef>
          <a:fillRef idx="0">
            <a:schemeClr val="accent3"/>
          </a:fillRef>
          <a:effectRef idx="1">
            <a:schemeClr val="accent3"/>
          </a:effectRef>
          <a:fontRef idx="minor">
            <a:schemeClr val="tx1"/>
          </a:fontRef>
        </p:style>
      </p:cxnSp>
      <p:cxnSp>
        <p:nvCxnSpPr>
          <p:cNvPr id="41" name="Straight Connector 40"/>
          <p:cNvCxnSpPr/>
          <p:nvPr/>
        </p:nvCxnSpPr>
        <p:spPr>
          <a:xfrm>
            <a:off x="3301469" y="1996430"/>
            <a:ext cx="459378" cy="1228638"/>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2824425" y="1822937"/>
            <a:ext cx="480388" cy="183226"/>
          </a:xfrm>
          <a:prstGeom prst="line">
            <a:avLst/>
          </a:prstGeom>
        </p:spPr>
        <p:style>
          <a:lnRef idx="2">
            <a:schemeClr val="accent3"/>
          </a:lnRef>
          <a:fillRef idx="0">
            <a:schemeClr val="accent3"/>
          </a:fillRef>
          <a:effectRef idx="1">
            <a:schemeClr val="accent3"/>
          </a:effectRef>
          <a:fontRef idx="minor">
            <a:schemeClr val="tx1"/>
          </a:fontRef>
        </p:style>
      </p:cxnSp>
      <p:cxnSp>
        <p:nvCxnSpPr>
          <p:cNvPr id="45" name="Straight Connector 44"/>
          <p:cNvCxnSpPr/>
          <p:nvPr/>
        </p:nvCxnSpPr>
        <p:spPr>
          <a:xfrm>
            <a:off x="2391506" y="1258765"/>
            <a:ext cx="454267" cy="565313"/>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6478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3D Texture – proper edges</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8304896"/>
              </p:ext>
            </p:extLst>
          </p:nvPr>
        </p:nvGraphicFramePr>
        <p:xfrm>
          <a:off x="2391506" y="1258765"/>
          <a:ext cx="4120659" cy="2595880"/>
        </p:xfrm>
        <a:graphic>
          <a:graphicData uri="http://schemas.openxmlformats.org/drawingml/2006/table">
            <a:tbl>
              <a:tblPr bandRow="1">
                <a:tableStyleId>{5C22544A-7EE6-4342-B048-85BDC9FD1C3A}</a:tableStyleId>
              </a:tblPr>
              <a:tblGrid>
                <a:gridCol w="457851"/>
                <a:gridCol w="457851"/>
                <a:gridCol w="457851"/>
                <a:gridCol w="457851"/>
                <a:gridCol w="457851"/>
                <a:gridCol w="457851"/>
                <a:gridCol w="457851"/>
                <a:gridCol w="457851"/>
                <a:gridCol w="457851"/>
              </a:tblGrid>
              <a:tr h="370840">
                <a:tc>
                  <a:txBody>
                    <a:bodyPr/>
                    <a:lstStyle/>
                    <a:p>
                      <a:endParaRPr lang="en-CA" dirty="0"/>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r>
              <a:tr h="370840">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bl>
          </a:graphicData>
        </a:graphic>
      </p:graphicFrame>
      <p:sp>
        <p:nvSpPr>
          <p:cNvPr id="5" name="Oval 4"/>
          <p:cNvSpPr/>
          <p:nvPr/>
        </p:nvSpPr>
        <p:spPr>
          <a:xfrm>
            <a:off x="3628293" y="1822937"/>
            <a:ext cx="1893277" cy="1828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Oval 5"/>
          <p:cNvSpPr/>
          <p:nvPr/>
        </p:nvSpPr>
        <p:spPr>
          <a:xfrm>
            <a:off x="2754922" y="1307123"/>
            <a:ext cx="1195754" cy="6330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p:cNvSpPr/>
          <p:nvPr/>
        </p:nvSpPr>
        <p:spPr>
          <a:xfrm>
            <a:off x="3305907" y="2737337"/>
            <a:ext cx="914400" cy="744417"/>
          </a:xfrm>
          <a:prstGeom prst="rect">
            <a:avLst/>
          </a:prstGeom>
          <a:gradFill>
            <a:gsLst>
              <a:gs pos="0">
                <a:schemeClr val="accent3">
                  <a:tint val="100000"/>
                  <a:shade val="100000"/>
                  <a:satMod val="130000"/>
                  <a:alpha val="34000"/>
                </a:schemeClr>
              </a:gs>
              <a:gs pos="100000">
                <a:schemeClr val="accent3">
                  <a:tint val="50000"/>
                  <a:shade val="100000"/>
                  <a:satMod val="350000"/>
                  <a:alpha val="49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CA"/>
          </a:p>
        </p:txBody>
      </p:sp>
      <p:sp>
        <p:nvSpPr>
          <p:cNvPr id="7" name="Oval 6"/>
          <p:cNvSpPr/>
          <p:nvPr/>
        </p:nvSpPr>
        <p:spPr>
          <a:xfrm>
            <a:off x="3628293" y="3004677"/>
            <a:ext cx="187570" cy="19343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10" name="Rectangle 9"/>
          <p:cNvSpPr/>
          <p:nvPr/>
        </p:nvSpPr>
        <p:spPr>
          <a:xfrm>
            <a:off x="2860431" y="1600834"/>
            <a:ext cx="902677" cy="744417"/>
          </a:xfrm>
          <a:prstGeom prst="rect">
            <a:avLst/>
          </a:prstGeom>
          <a:gradFill>
            <a:gsLst>
              <a:gs pos="0">
                <a:schemeClr val="accent3">
                  <a:tint val="100000"/>
                  <a:shade val="100000"/>
                  <a:satMod val="130000"/>
                  <a:alpha val="34000"/>
                </a:schemeClr>
              </a:gs>
              <a:gs pos="100000">
                <a:schemeClr val="accent3">
                  <a:tint val="50000"/>
                  <a:shade val="100000"/>
                  <a:satMod val="350000"/>
                  <a:alpha val="49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CA"/>
          </a:p>
        </p:txBody>
      </p:sp>
      <p:sp>
        <p:nvSpPr>
          <p:cNvPr id="9" name="Oval 8"/>
          <p:cNvSpPr/>
          <p:nvPr/>
        </p:nvSpPr>
        <p:spPr>
          <a:xfrm>
            <a:off x="3373315" y="1831729"/>
            <a:ext cx="187570" cy="19343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11" name="Right Triangle 10"/>
          <p:cNvSpPr/>
          <p:nvPr/>
        </p:nvSpPr>
        <p:spPr bwMode="auto">
          <a:xfrm rot="18903371">
            <a:off x="3985281" y="3696920"/>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12" name="Rectangle 11"/>
          <p:cNvSpPr/>
          <p:nvPr/>
        </p:nvSpPr>
        <p:spPr bwMode="auto">
          <a:xfrm rot="5400000">
            <a:off x="4039806" y="4332171"/>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cxnSp>
        <p:nvCxnSpPr>
          <p:cNvPr id="13" name="Straight Arrow Connector 12"/>
          <p:cNvCxnSpPr/>
          <p:nvPr/>
        </p:nvCxnSpPr>
        <p:spPr>
          <a:xfrm flipH="1" flipV="1">
            <a:off x="2250831" y="1258765"/>
            <a:ext cx="9380" cy="2595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1775142" y="2402816"/>
            <a:ext cx="66236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smtClean="0"/>
              <a:t>Z axis</a:t>
            </a:r>
            <a:endParaRPr lang="fr-CA" sz="1400" dirty="0"/>
          </a:p>
        </p:txBody>
      </p:sp>
      <p:cxnSp>
        <p:nvCxnSpPr>
          <p:cNvPr id="15" name="Straight Arrow Connector 14"/>
          <p:cNvCxnSpPr/>
          <p:nvPr/>
        </p:nvCxnSpPr>
        <p:spPr>
          <a:xfrm flipV="1">
            <a:off x="2391506" y="3929392"/>
            <a:ext cx="4120659" cy="93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885251" y="3965828"/>
            <a:ext cx="6735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a:t>X</a:t>
            </a:r>
            <a:r>
              <a:rPr lang="en-CA" sz="1400" dirty="0" smtClean="0"/>
              <a:t> axis</a:t>
            </a:r>
            <a:endParaRPr lang="fr-CA" sz="1400" dirty="0"/>
          </a:p>
        </p:txBody>
      </p:sp>
    </p:spTree>
    <p:extLst>
      <p:ext uri="{BB962C8B-B14F-4D97-AF65-F5344CB8AC3E}">
        <p14:creationId xmlns:p14="http://schemas.microsoft.com/office/powerpoint/2010/main" val="314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Presentation overview</a:t>
            </a:r>
            <a:endParaRPr lang="en-CA" dirty="0"/>
          </a:p>
        </p:txBody>
      </p:sp>
      <p:sp>
        <p:nvSpPr>
          <p:cNvPr id="3" name="Content Placeholder 2"/>
          <p:cNvSpPr>
            <a:spLocks noGrp="1"/>
          </p:cNvSpPr>
          <p:nvPr>
            <p:ph idx="1"/>
          </p:nvPr>
        </p:nvSpPr>
        <p:spPr/>
        <p:txBody>
          <a:bodyPr/>
          <a:lstStyle/>
          <a:p>
            <a:r>
              <a:rPr lang="en-CA" dirty="0" smtClean="0"/>
              <a:t>Introduction to atmospheric scattering</a:t>
            </a:r>
          </a:p>
          <a:p>
            <a:r>
              <a:rPr lang="en-CA" dirty="0" smtClean="0"/>
              <a:t>Existing game solutions</a:t>
            </a:r>
          </a:p>
          <a:p>
            <a:r>
              <a:rPr lang="en-CA" dirty="0" smtClean="0"/>
              <a:t>Algorithm overview</a:t>
            </a:r>
          </a:p>
          <a:p>
            <a:r>
              <a:rPr lang="en-CA" dirty="0" smtClean="0"/>
              <a:t>Implementation details</a:t>
            </a:r>
          </a:p>
          <a:p>
            <a:r>
              <a:rPr lang="en-CA" dirty="0" smtClean="0"/>
              <a:t>…beyond Assassin’s Creed 4</a:t>
            </a:r>
            <a:endParaRPr lang="en-CA" dirty="0"/>
          </a:p>
        </p:txBody>
      </p:sp>
    </p:spTree>
    <p:extLst>
      <p:ext uri="{BB962C8B-B14F-4D97-AF65-F5344CB8AC3E}">
        <p14:creationId xmlns:p14="http://schemas.microsoft.com/office/powerpoint/2010/main" val="322283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Aliasing problem</a:t>
            </a:r>
            <a:endParaRPr lang="en-CA" dirty="0"/>
          </a:p>
        </p:txBody>
      </p:sp>
      <p:grpSp>
        <p:nvGrpSpPr>
          <p:cNvPr id="26" name="Group 25"/>
          <p:cNvGrpSpPr/>
          <p:nvPr/>
        </p:nvGrpSpPr>
        <p:grpSpPr>
          <a:xfrm>
            <a:off x="1502591" y="1095937"/>
            <a:ext cx="3375203" cy="1669654"/>
            <a:chOff x="1217890" y="1292735"/>
            <a:chExt cx="6667812" cy="3298451"/>
          </a:xfrm>
        </p:grpSpPr>
        <p:sp>
          <p:nvSpPr>
            <p:cNvPr id="22" name="Explosion 1 21"/>
            <p:cNvSpPr/>
            <p:nvPr/>
          </p:nvSpPr>
          <p:spPr>
            <a:xfrm rot="741110">
              <a:off x="5453164" y="1292735"/>
              <a:ext cx="2432538" cy="2650056"/>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 name="Explosion 1 3"/>
            <p:cNvSpPr/>
            <p:nvPr/>
          </p:nvSpPr>
          <p:spPr>
            <a:xfrm rot="741110">
              <a:off x="1279126" y="1941130"/>
              <a:ext cx="2432538" cy="2650056"/>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1763013" y="2069123"/>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6" name="Oval 5"/>
            <p:cNvSpPr/>
            <p:nvPr/>
          </p:nvSpPr>
          <p:spPr>
            <a:xfrm>
              <a:off x="2941182" y="2063765"/>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7" name="Oval 6"/>
            <p:cNvSpPr/>
            <p:nvPr/>
          </p:nvSpPr>
          <p:spPr>
            <a:xfrm>
              <a:off x="1736635" y="3239140"/>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8" name="Oval 7"/>
            <p:cNvSpPr/>
            <p:nvPr/>
          </p:nvSpPr>
          <p:spPr>
            <a:xfrm>
              <a:off x="2941181" y="3267807"/>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9" name="Rectangle 8"/>
            <p:cNvSpPr/>
            <p:nvPr/>
          </p:nvSpPr>
          <p:spPr>
            <a:xfrm>
              <a:off x="1217890" y="1559169"/>
              <a:ext cx="1230923" cy="1195754"/>
            </a:xfrm>
            <a:prstGeom prst="rect">
              <a:avLst/>
            </a:prstGeom>
            <a:solidFill>
              <a:schemeClr val="accent1">
                <a:tint val="40000"/>
                <a:alpha val="3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Rectangle 9"/>
            <p:cNvSpPr/>
            <p:nvPr/>
          </p:nvSpPr>
          <p:spPr>
            <a:xfrm>
              <a:off x="2448813" y="1559169"/>
              <a:ext cx="1230923" cy="1195754"/>
            </a:xfrm>
            <a:prstGeom prst="rect">
              <a:avLst/>
            </a:prstGeom>
            <a:solidFill>
              <a:schemeClr val="accent1">
                <a:tint val="40000"/>
                <a:alpha val="3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1217890" y="2766646"/>
              <a:ext cx="1230923" cy="1195754"/>
            </a:xfrm>
            <a:prstGeom prst="rect">
              <a:avLst/>
            </a:prstGeom>
            <a:solidFill>
              <a:schemeClr val="tx1">
                <a:alpha val="47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Rectangle 11"/>
            <p:cNvSpPr/>
            <p:nvPr/>
          </p:nvSpPr>
          <p:spPr>
            <a:xfrm>
              <a:off x="2448813" y="2766646"/>
              <a:ext cx="1230923" cy="1195754"/>
            </a:xfrm>
            <a:prstGeom prst="rect">
              <a:avLst/>
            </a:prstGeom>
            <a:solidFill>
              <a:schemeClr val="tx1">
                <a:alpha val="47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Oval 13"/>
            <p:cNvSpPr/>
            <p:nvPr/>
          </p:nvSpPr>
          <p:spPr>
            <a:xfrm>
              <a:off x="5742998" y="2096140"/>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5" name="Oval 14"/>
            <p:cNvSpPr/>
            <p:nvPr/>
          </p:nvSpPr>
          <p:spPr>
            <a:xfrm>
              <a:off x="6921167" y="2090782"/>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6" name="Oval 15"/>
            <p:cNvSpPr/>
            <p:nvPr/>
          </p:nvSpPr>
          <p:spPr>
            <a:xfrm>
              <a:off x="5716620" y="3266157"/>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7" name="Oval 16"/>
            <p:cNvSpPr/>
            <p:nvPr/>
          </p:nvSpPr>
          <p:spPr>
            <a:xfrm>
              <a:off x="6921166" y="3294824"/>
              <a:ext cx="193431" cy="1934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8" name="Rectangle 17"/>
            <p:cNvSpPr/>
            <p:nvPr/>
          </p:nvSpPr>
          <p:spPr>
            <a:xfrm>
              <a:off x="5197875" y="1586186"/>
              <a:ext cx="1230923" cy="1195754"/>
            </a:xfrm>
            <a:prstGeom prst="rect">
              <a:avLst/>
            </a:prstGeom>
            <a:solidFill>
              <a:schemeClr val="tx1">
                <a:alpha val="48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Rectangle 18"/>
            <p:cNvSpPr/>
            <p:nvPr/>
          </p:nvSpPr>
          <p:spPr>
            <a:xfrm>
              <a:off x="6428798" y="1586186"/>
              <a:ext cx="1230923" cy="1195754"/>
            </a:xfrm>
            <a:prstGeom prst="rect">
              <a:avLst/>
            </a:prstGeom>
            <a:solidFill>
              <a:schemeClr val="tx1">
                <a:alpha val="48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Rectangle 19"/>
            <p:cNvSpPr/>
            <p:nvPr/>
          </p:nvSpPr>
          <p:spPr>
            <a:xfrm>
              <a:off x="5197875" y="2793663"/>
              <a:ext cx="1230923" cy="1195754"/>
            </a:xfrm>
            <a:prstGeom prst="rect">
              <a:avLst/>
            </a:prstGeom>
            <a:solidFill>
              <a:schemeClr val="accent1">
                <a:tint val="40000"/>
                <a:alpha val="3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Rectangle 20"/>
            <p:cNvSpPr/>
            <p:nvPr/>
          </p:nvSpPr>
          <p:spPr>
            <a:xfrm>
              <a:off x="6428798" y="2793663"/>
              <a:ext cx="1230923" cy="1195754"/>
            </a:xfrm>
            <a:prstGeom prst="rect">
              <a:avLst/>
            </a:prstGeom>
            <a:solidFill>
              <a:schemeClr val="accent1">
                <a:tint val="40000"/>
                <a:alpha val="3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TextBox 22"/>
            <p:cNvSpPr txBox="1"/>
            <p:nvPr/>
          </p:nvSpPr>
          <p:spPr>
            <a:xfrm>
              <a:off x="1716676" y="4258617"/>
              <a:ext cx="782586" cy="276999"/>
            </a:xfrm>
            <a:prstGeom prst="rect">
              <a:avLst/>
            </a:prstGeom>
            <a:noFill/>
          </p:spPr>
          <p:txBody>
            <a:bodyPr wrap="none" rtlCol="0">
              <a:spAutoFit/>
            </a:bodyPr>
            <a:lstStyle/>
            <a:p>
              <a:r>
                <a:rPr lang="en-CA" sz="1200" dirty="0" smtClean="0"/>
                <a:t>Frame N</a:t>
              </a:r>
              <a:endParaRPr lang="en-CA" sz="1200" dirty="0"/>
            </a:p>
          </p:txBody>
        </p:sp>
        <p:sp>
          <p:nvSpPr>
            <p:cNvPr id="24" name="TextBox 23"/>
            <p:cNvSpPr txBox="1"/>
            <p:nvPr/>
          </p:nvSpPr>
          <p:spPr>
            <a:xfrm>
              <a:off x="5414491" y="4235377"/>
              <a:ext cx="1043876" cy="276999"/>
            </a:xfrm>
            <a:prstGeom prst="rect">
              <a:avLst/>
            </a:prstGeom>
            <a:noFill/>
          </p:spPr>
          <p:txBody>
            <a:bodyPr wrap="none" rtlCol="0">
              <a:spAutoFit/>
            </a:bodyPr>
            <a:lstStyle/>
            <a:p>
              <a:r>
                <a:rPr lang="en-CA" sz="1200" dirty="0" smtClean="0"/>
                <a:t>Frame N + 1</a:t>
              </a:r>
              <a:endParaRPr lang="en-CA" sz="1200" dirty="0"/>
            </a:p>
          </p:txBody>
        </p:sp>
      </p:grpSp>
      <p:grpSp>
        <p:nvGrpSpPr>
          <p:cNvPr id="53" name="Group 52"/>
          <p:cNvGrpSpPr/>
          <p:nvPr/>
        </p:nvGrpSpPr>
        <p:grpSpPr>
          <a:xfrm>
            <a:off x="746447" y="2941822"/>
            <a:ext cx="4858415" cy="2105388"/>
            <a:chOff x="746447" y="2941822"/>
            <a:chExt cx="4858415" cy="2105388"/>
          </a:xfrm>
        </p:grpSpPr>
        <p:sp>
          <p:nvSpPr>
            <p:cNvPr id="51" name="Oval 50"/>
            <p:cNvSpPr/>
            <p:nvPr/>
          </p:nvSpPr>
          <p:spPr>
            <a:xfrm>
              <a:off x="2919390" y="2941822"/>
              <a:ext cx="2685472" cy="1911760"/>
            </a:xfrm>
            <a:prstGeom prst="ellipse">
              <a:avLst/>
            </a:prstGeom>
            <a:gradFill flip="none" rotWithShape="1">
              <a:gsLst>
                <a:gs pos="100000">
                  <a:schemeClr val="bg1">
                    <a:alpha val="0"/>
                  </a:schemeClr>
                </a:gs>
                <a:gs pos="30000">
                  <a:srgbClr val="605B57"/>
                </a:gs>
                <a:gs pos="57000">
                  <a:srgbClr val="BDBBBA">
                    <a:alpha val="0"/>
                  </a:srgbClr>
                </a:gs>
                <a:gs pos="0">
                  <a:schemeClr val="tx1"/>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2" name="Oval 51"/>
            <p:cNvSpPr/>
            <p:nvPr/>
          </p:nvSpPr>
          <p:spPr>
            <a:xfrm>
              <a:off x="746447" y="3135450"/>
              <a:ext cx="2685472" cy="1911760"/>
            </a:xfrm>
            <a:prstGeom prst="ellipse">
              <a:avLst/>
            </a:prstGeom>
            <a:gradFill flip="none" rotWithShape="1">
              <a:gsLst>
                <a:gs pos="100000">
                  <a:schemeClr val="bg1">
                    <a:alpha val="0"/>
                  </a:schemeClr>
                </a:gs>
                <a:gs pos="30000">
                  <a:srgbClr val="605B57"/>
                </a:gs>
                <a:gs pos="57000">
                  <a:srgbClr val="BDBBBA">
                    <a:alpha val="0"/>
                  </a:srgbClr>
                </a:gs>
                <a:gs pos="0">
                  <a:schemeClr val="tx1"/>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Oval 29"/>
            <p:cNvSpPr/>
            <p:nvPr/>
          </p:nvSpPr>
          <p:spPr>
            <a:xfrm>
              <a:off x="1778529" y="3623966"/>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1" name="Oval 30"/>
            <p:cNvSpPr/>
            <p:nvPr/>
          </p:nvSpPr>
          <p:spPr>
            <a:xfrm>
              <a:off x="2374910" y="3621254"/>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2" name="Oval 31"/>
            <p:cNvSpPr/>
            <p:nvPr/>
          </p:nvSpPr>
          <p:spPr>
            <a:xfrm>
              <a:off x="1765176" y="4216221"/>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3" name="Oval 32"/>
            <p:cNvSpPr/>
            <p:nvPr/>
          </p:nvSpPr>
          <p:spPr>
            <a:xfrm>
              <a:off x="2374910" y="4230732"/>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4" name="Rectangle 33"/>
            <p:cNvSpPr/>
            <p:nvPr/>
          </p:nvSpPr>
          <p:spPr>
            <a:xfrm>
              <a:off x="1502591" y="3365831"/>
              <a:ext cx="623085" cy="605283"/>
            </a:xfrm>
            <a:prstGeom prst="rect">
              <a:avLst/>
            </a:prstGeom>
            <a:solidFill>
              <a:schemeClr val="bg2">
                <a:lumMod val="5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5" name="Rectangle 34"/>
            <p:cNvSpPr/>
            <p:nvPr/>
          </p:nvSpPr>
          <p:spPr>
            <a:xfrm>
              <a:off x="2125676" y="3365831"/>
              <a:ext cx="623085" cy="605283"/>
            </a:xfrm>
            <a:prstGeom prst="rect">
              <a:avLst/>
            </a:prstGeom>
            <a:solidFill>
              <a:schemeClr val="bg2">
                <a:lumMod val="5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6" name="Rectangle 35"/>
            <p:cNvSpPr/>
            <p:nvPr/>
          </p:nvSpPr>
          <p:spPr>
            <a:xfrm>
              <a:off x="1502591" y="3977048"/>
              <a:ext cx="623085" cy="605283"/>
            </a:xfrm>
            <a:prstGeom prst="rect">
              <a:avLst/>
            </a:prstGeom>
            <a:solidFill>
              <a:schemeClr val="bg2">
                <a:lumMod val="5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7" name="Rectangle 36"/>
            <p:cNvSpPr/>
            <p:nvPr/>
          </p:nvSpPr>
          <p:spPr>
            <a:xfrm>
              <a:off x="2125676" y="3977048"/>
              <a:ext cx="623085" cy="605283"/>
            </a:xfrm>
            <a:prstGeom prst="rect">
              <a:avLst/>
            </a:prstGeom>
            <a:solidFill>
              <a:schemeClr val="bg2">
                <a:lumMod val="5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8" name="Oval 37"/>
            <p:cNvSpPr/>
            <p:nvPr/>
          </p:nvSpPr>
          <p:spPr>
            <a:xfrm>
              <a:off x="3793171" y="3637642"/>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39" name="Oval 38"/>
            <p:cNvSpPr/>
            <p:nvPr/>
          </p:nvSpPr>
          <p:spPr>
            <a:xfrm>
              <a:off x="4389553" y="3634930"/>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0" name="Oval 39"/>
            <p:cNvSpPr/>
            <p:nvPr/>
          </p:nvSpPr>
          <p:spPr>
            <a:xfrm>
              <a:off x="3779819" y="4229897"/>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1" name="Oval 40"/>
            <p:cNvSpPr/>
            <p:nvPr/>
          </p:nvSpPr>
          <p:spPr>
            <a:xfrm>
              <a:off x="4389552" y="4244408"/>
              <a:ext cx="97914" cy="97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42" name="Rectangle 41"/>
            <p:cNvSpPr/>
            <p:nvPr/>
          </p:nvSpPr>
          <p:spPr>
            <a:xfrm>
              <a:off x="3517233" y="3379507"/>
              <a:ext cx="623085" cy="605283"/>
            </a:xfrm>
            <a:prstGeom prst="rect">
              <a:avLst/>
            </a:prstGeom>
            <a:solidFill>
              <a:schemeClr val="accent6">
                <a:lumMod val="60000"/>
                <a:lumOff val="40000"/>
                <a:alpha val="26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3" name="Rectangle 42"/>
            <p:cNvSpPr/>
            <p:nvPr/>
          </p:nvSpPr>
          <p:spPr>
            <a:xfrm>
              <a:off x="4140319" y="3379507"/>
              <a:ext cx="623085" cy="605283"/>
            </a:xfrm>
            <a:prstGeom prst="rect">
              <a:avLst/>
            </a:prstGeom>
            <a:solidFill>
              <a:schemeClr val="accent6">
                <a:lumMod val="60000"/>
                <a:lumOff val="40000"/>
                <a:alpha val="26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4" name="Rectangle 43"/>
            <p:cNvSpPr/>
            <p:nvPr/>
          </p:nvSpPr>
          <p:spPr>
            <a:xfrm>
              <a:off x="3517233" y="3990724"/>
              <a:ext cx="623085" cy="605283"/>
            </a:xfrm>
            <a:prstGeom prst="rect">
              <a:avLst/>
            </a:prstGeom>
            <a:solidFill>
              <a:schemeClr val="accent6">
                <a:lumMod val="60000"/>
                <a:lumOff val="40000"/>
                <a:alpha val="26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5" name="Rectangle 44"/>
            <p:cNvSpPr/>
            <p:nvPr/>
          </p:nvSpPr>
          <p:spPr>
            <a:xfrm>
              <a:off x="4140319" y="3990724"/>
              <a:ext cx="623085" cy="605283"/>
            </a:xfrm>
            <a:prstGeom prst="rect">
              <a:avLst/>
            </a:prstGeom>
            <a:solidFill>
              <a:schemeClr val="accent6">
                <a:lumMod val="60000"/>
                <a:lumOff val="40000"/>
                <a:alpha val="26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6" name="TextBox 45"/>
            <p:cNvSpPr txBox="1"/>
            <p:nvPr/>
          </p:nvSpPr>
          <p:spPr>
            <a:xfrm>
              <a:off x="1755073" y="4732274"/>
              <a:ext cx="396140" cy="140215"/>
            </a:xfrm>
            <a:prstGeom prst="rect">
              <a:avLst/>
            </a:prstGeom>
            <a:noFill/>
          </p:spPr>
          <p:txBody>
            <a:bodyPr wrap="none" rtlCol="0">
              <a:spAutoFit/>
            </a:bodyPr>
            <a:lstStyle/>
            <a:p>
              <a:r>
                <a:rPr lang="en-CA" sz="1200" dirty="0" smtClean="0"/>
                <a:t>Frame N</a:t>
              </a:r>
              <a:endParaRPr lang="en-CA" sz="1200" dirty="0"/>
            </a:p>
          </p:txBody>
        </p:sp>
        <p:sp>
          <p:nvSpPr>
            <p:cNvPr id="47" name="TextBox 46"/>
            <p:cNvSpPr txBox="1"/>
            <p:nvPr/>
          </p:nvSpPr>
          <p:spPr>
            <a:xfrm>
              <a:off x="3626883" y="4720510"/>
              <a:ext cx="528403" cy="140215"/>
            </a:xfrm>
            <a:prstGeom prst="rect">
              <a:avLst/>
            </a:prstGeom>
            <a:noFill/>
          </p:spPr>
          <p:txBody>
            <a:bodyPr wrap="none" rtlCol="0">
              <a:spAutoFit/>
            </a:bodyPr>
            <a:lstStyle/>
            <a:p>
              <a:r>
                <a:rPr lang="en-CA" sz="1200" dirty="0" smtClean="0"/>
                <a:t>Frame N + 1</a:t>
              </a:r>
              <a:endParaRPr lang="en-CA" sz="1200" dirty="0"/>
            </a:p>
          </p:txBody>
        </p:sp>
      </p:grpSp>
      <p:sp>
        <p:nvSpPr>
          <p:cNvPr id="48" name="TextBox 47"/>
          <p:cNvSpPr txBox="1"/>
          <p:nvPr/>
        </p:nvSpPr>
        <p:spPr>
          <a:xfrm>
            <a:off x="5074683" y="1740049"/>
            <a:ext cx="2441694" cy="369332"/>
          </a:xfrm>
          <a:prstGeom prst="rect">
            <a:avLst/>
          </a:prstGeom>
          <a:noFill/>
        </p:spPr>
        <p:txBody>
          <a:bodyPr wrap="none" rtlCol="0">
            <a:spAutoFit/>
          </a:bodyPr>
          <a:lstStyle/>
          <a:p>
            <a:r>
              <a:rPr lang="en-CA" dirty="0" smtClean="0"/>
              <a:t>Without low-pass filter</a:t>
            </a:r>
            <a:endParaRPr lang="en-CA" dirty="0"/>
          </a:p>
        </p:txBody>
      </p:sp>
      <p:sp>
        <p:nvSpPr>
          <p:cNvPr id="49" name="TextBox 48"/>
          <p:cNvSpPr txBox="1"/>
          <p:nvPr/>
        </p:nvSpPr>
        <p:spPr>
          <a:xfrm>
            <a:off x="5074683" y="3732843"/>
            <a:ext cx="2121093" cy="369332"/>
          </a:xfrm>
          <a:prstGeom prst="rect">
            <a:avLst/>
          </a:prstGeom>
          <a:noFill/>
        </p:spPr>
        <p:txBody>
          <a:bodyPr wrap="none" rtlCol="0">
            <a:spAutoFit/>
          </a:bodyPr>
          <a:lstStyle/>
          <a:p>
            <a:r>
              <a:rPr lang="en-CA" dirty="0" smtClean="0"/>
              <a:t>With low-pass filter</a:t>
            </a:r>
            <a:endParaRPr lang="en-CA" dirty="0"/>
          </a:p>
        </p:txBody>
      </p:sp>
    </p:spTree>
    <p:extLst>
      <p:ext uri="{BB962C8B-B14F-4D97-AF65-F5344CB8AC3E}">
        <p14:creationId xmlns:p14="http://schemas.microsoft.com/office/powerpoint/2010/main" val="1864075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Aliasing problem</a:t>
            </a:r>
            <a:endParaRPr lang="en-CA" dirty="0"/>
          </a:p>
        </p:txBody>
      </p:sp>
      <p:sp>
        <p:nvSpPr>
          <p:cNvPr id="10" name="Rectangle 9"/>
          <p:cNvSpPr/>
          <p:nvPr/>
        </p:nvSpPr>
        <p:spPr>
          <a:xfrm>
            <a:off x="474785" y="1669406"/>
            <a:ext cx="7703731" cy="1877437"/>
          </a:xfrm>
          <a:prstGeom prst="rect">
            <a:avLst/>
          </a:prstGeom>
        </p:spPr>
        <p:txBody>
          <a:bodyPr wrap="square">
            <a:spAutoFit/>
          </a:bodyPr>
          <a:lstStyle/>
          <a:p>
            <a:r>
              <a:rPr lang="en-CA" sz="2600" dirty="0"/>
              <a:t>4 shadow cascades </a:t>
            </a:r>
            <a:r>
              <a:rPr lang="en-CA" sz="2600" dirty="0" smtClean="0"/>
              <a:t>1536 </a:t>
            </a:r>
            <a:r>
              <a:rPr lang="en-CA" sz="2600" dirty="0"/>
              <a:t>x 1536</a:t>
            </a:r>
          </a:p>
          <a:p>
            <a:pPr marL="742950" lvl="1" indent="-285750">
              <a:buFont typeface="Arial" panose="020B0604020202020204" pitchFamily="34" charset="0"/>
              <a:buChar char="•"/>
            </a:pPr>
            <a:r>
              <a:rPr lang="en-CA" dirty="0"/>
              <a:t>Too much detail</a:t>
            </a:r>
          </a:p>
          <a:p>
            <a:pPr marL="742950" lvl="1" indent="-285750">
              <a:buFont typeface="Arial" panose="020B0604020202020204" pitchFamily="34" charset="0"/>
              <a:buChar char="•"/>
            </a:pPr>
            <a:r>
              <a:rPr lang="en-CA" dirty="0"/>
              <a:t>Shadowing above volume </a:t>
            </a:r>
            <a:r>
              <a:rPr lang="en-CA" dirty="0" err="1"/>
              <a:t>Nyquist</a:t>
            </a:r>
            <a:r>
              <a:rPr lang="en-CA" dirty="0"/>
              <a:t> frequency</a:t>
            </a:r>
          </a:p>
          <a:p>
            <a:pPr marL="742950" lvl="1" indent="-285750">
              <a:buFont typeface="Arial" panose="020B0604020202020204" pitchFamily="34" charset="0"/>
              <a:buChar char="•"/>
            </a:pPr>
            <a:r>
              <a:rPr lang="en-CA" dirty="0"/>
              <a:t>Lots of aliasing, flickering</a:t>
            </a:r>
          </a:p>
          <a:p>
            <a:pPr marL="742950" lvl="1" indent="-285750">
              <a:buFont typeface="Arial" panose="020B0604020202020204" pitchFamily="34" charset="0"/>
              <a:buChar char="•"/>
            </a:pPr>
            <a:r>
              <a:rPr lang="en-CA" dirty="0"/>
              <a:t>Needed to apply low-pass filter</a:t>
            </a:r>
          </a:p>
          <a:p>
            <a:pPr marL="742950" lvl="1" indent="-285750">
              <a:buFont typeface="Arial" panose="020B0604020202020204" pitchFamily="34" charset="0"/>
              <a:buChar char="•"/>
            </a:pPr>
            <a:r>
              <a:rPr lang="en-CA" dirty="0"/>
              <a:t>Naïve 32-tap PCF = unacceptable performance</a:t>
            </a:r>
          </a:p>
        </p:txBody>
      </p:sp>
    </p:spTree>
    <p:extLst>
      <p:ext uri="{BB962C8B-B14F-4D97-AF65-F5344CB8AC3E}">
        <p14:creationId xmlns:p14="http://schemas.microsoft.com/office/powerpoint/2010/main" val="174098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fade">
                                      <p:cBhvr>
                                        <p:cTn id="10" dur="500"/>
                                        <p:tgtEl>
                                          <p:spTgt spid="10">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Exponential shadow maps</a:t>
            </a:r>
            <a:endParaRPr lang="en-CA" dirty="0"/>
          </a:p>
        </p:txBody>
      </p:sp>
      <p:sp>
        <p:nvSpPr>
          <p:cNvPr id="4" name="Content Placeholder 2"/>
          <p:cNvSpPr>
            <a:spLocks noGrp="1"/>
          </p:cNvSpPr>
          <p:nvPr>
            <p:ph sz="quarter" idx="10"/>
          </p:nvPr>
        </p:nvSpPr>
        <p:spPr>
          <a:xfrm>
            <a:off x="82062" y="2304481"/>
            <a:ext cx="5275385" cy="2057400"/>
          </a:xfrm>
        </p:spPr>
        <p:txBody>
          <a:bodyPr/>
          <a:lstStyle/>
          <a:p>
            <a:pPr marL="742950" lvl="1" indent="-285750">
              <a:buFont typeface="Arial" panose="020B0604020202020204" pitchFamily="34" charset="0"/>
              <a:buChar char="•"/>
            </a:pPr>
            <a:r>
              <a:rPr lang="en-CA" sz="2000" dirty="0" smtClean="0"/>
              <a:t>Do not compare depths for testing</a:t>
            </a:r>
          </a:p>
          <a:p>
            <a:pPr marL="742950" lvl="1" indent="-285750">
              <a:buFont typeface="Arial" panose="020B0604020202020204" pitchFamily="34" charset="0"/>
              <a:buChar char="•"/>
            </a:pPr>
            <a:r>
              <a:rPr lang="en-CA" sz="2000" dirty="0" smtClean="0"/>
              <a:t>Estimate shadowing probability</a:t>
            </a:r>
          </a:p>
          <a:p>
            <a:pPr marL="742950" lvl="1" indent="-285750">
              <a:buFont typeface="Arial" panose="020B0604020202020204" pitchFamily="34" charset="0"/>
              <a:buChar char="•"/>
            </a:pPr>
            <a:r>
              <a:rPr lang="en-CA" sz="2000" dirty="0" smtClean="0"/>
              <a:t>Efficient to compute shadowing test</a:t>
            </a:r>
          </a:p>
          <a:p>
            <a:pPr marL="742950" lvl="1" indent="-285750">
              <a:buFont typeface="Arial" panose="020B0604020202020204" pitchFamily="34" charset="0"/>
              <a:buChar char="•"/>
            </a:pPr>
            <a:r>
              <a:rPr lang="en-CA" sz="2000" dirty="0"/>
              <a:t>Can be down-sampled!</a:t>
            </a:r>
          </a:p>
          <a:p>
            <a:pPr marL="1200150" lvl="2" indent="-285750">
              <a:buFont typeface="Arial" panose="020B0604020202020204" pitchFamily="34" charset="0"/>
              <a:buChar char="•"/>
            </a:pPr>
            <a:r>
              <a:rPr lang="en-CA" sz="2000" dirty="0"/>
              <a:t>256x256 R32F cascades</a:t>
            </a:r>
          </a:p>
          <a:p>
            <a:pPr marL="742950" lvl="1" indent="-285750">
              <a:buFont typeface="Arial" panose="020B0604020202020204" pitchFamily="34" charset="0"/>
              <a:buChar char="•"/>
            </a:pPr>
            <a:endParaRPr lang="en-CA" sz="2000" dirty="0" smtClean="0"/>
          </a:p>
          <a:p>
            <a:pPr lvl="1"/>
            <a:endParaRPr lang="en-CA" sz="1800" dirty="0" smtClean="0"/>
          </a:p>
          <a:p>
            <a:endParaRPr lang="en-CA" sz="2000"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241" y="1581150"/>
            <a:ext cx="2972267" cy="2638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451232" y="4235694"/>
            <a:ext cx="3534506" cy="276999"/>
          </a:xfrm>
          <a:prstGeom prst="rect">
            <a:avLst/>
          </a:prstGeom>
          <a:noFill/>
        </p:spPr>
        <p:txBody>
          <a:bodyPr wrap="square" rtlCol="0">
            <a:spAutoFit/>
          </a:bodyPr>
          <a:lstStyle/>
          <a:p>
            <a:pPr algn="ctr"/>
            <a:r>
              <a:rPr lang="en-CA" sz="1200" dirty="0" smtClean="0">
                <a:solidFill>
                  <a:schemeClr val="accent4">
                    <a:lumMod val="10000"/>
                  </a:schemeClr>
                </a:solidFill>
              </a:rPr>
              <a:t>Source: </a:t>
            </a:r>
            <a:r>
              <a:rPr lang="en-US" sz="1200" dirty="0" err="1">
                <a:solidFill>
                  <a:schemeClr val="accent4">
                    <a:lumMod val="10000"/>
                  </a:schemeClr>
                </a:solidFill>
              </a:rPr>
              <a:t>Annen</a:t>
            </a:r>
            <a:r>
              <a:rPr lang="en-US" sz="1200" dirty="0">
                <a:solidFill>
                  <a:schemeClr val="accent4">
                    <a:lumMod val="10000"/>
                  </a:schemeClr>
                </a:solidFill>
              </a:rPr>
              <a:t> et al, “Exponential Shadow Maps</a:t>
            </a:r>
            <a:r>
              <a:rPr lang="en-US" sz="1200" dirty="0" smtClean="0">
                <a:solidFill>
                  <a:schemeClr val="accent4">
                    <a:lumMod val="10000"/>
                  </a:schemeClr>
                </a:solidFill>
              </a:rPr>
              <a:t>”</a:t>
            </a:r>
            <a:endParaRPr lang="fr-CA" sz="1200" dirty="0">
              <a:solidFill>
                <a:schemeClr val="accent4">
                  <a:lumMod val="10000"/>
                </a:schemeClr>
              </a:solidFill>
            </a:endParaRPr>
          </a:p>
        </p:txBody>
      </p:sp>
    </p:spTree>
    <p:extLst>
      <p:ext uri="{BB962C8B-B14F-4D97-AF65-F5344CB8AC3E}">
        <p14:creationId xmlns:p14="http://schemas.microsoft.com/office/powerpoint/2010/main" val="14319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Exponential shadow maps</a:t>
            </a:r>
            <a:endParaRPr lang="en-CA" dirty="0"/>
          </a:p>
        </p:txBody>
      </p:sp>
      <p:sp>
        <p:nvSpPr>
          <p:cNvPr id="4" name="Content Placeholder 2"/>
          <p:cNvSpPr>
            <a:spLocks noGrp="1"/>
          </p:cNvSpPr>
          <p:nvPr>
            <p:ph sz="quarter" idx="10"/>
          </p:nvPr>
        </p:nvSpPr>
        <p:spPr>
          <a:xfrm>
            <a:off x="82062" y="2162175"/>
            <a:ext cx="5275385" cy="2057400"/>
          </a:xfrm>
        </p:spPr>
        <p:txBody>
          <a:bodyPr/>
          <a:lstStyle/>
          <a:p>
            <a:pPr marL="742950" lvl="1" indent="-285750">
              <a:buFont typeface="Arial" panose="020B0604020202020204" pitchFamily="34" charset="0"/>
              <a:buChar char="•"/>
            </a:pPr>
            <a:r>
              <a:rPr lang="en-CA" sz="2000" dirty="0" smtClean="0"/>
              <a:t>Can </a:t>
            </a:r>
            <a:r>
              <a:rPr lang="en-CA" sz="2000" dirty="0"/>
              <a:t>be filtered (separable blur)</a:t>
            </a:r>
          </a:p>
          <a:p>
            <a:pPr marL="742950" lvl="1" indent="-285750">
              <a:buFont typeface="Arial" panose="020B0604020202020204" pitchFamily="34" charset="0"/>
              <a:buChar char="•"/>
            </a:pPr>
            <a:r>
              <a:rPr lang="en-CA" sz="2000" dirty="0"/>
              <a:t>One disadvantage – shadow leaking</a:t>
            </a:r>
          </a:p>
          <a:p>
            <a:pPr marL="1200150" lvl="2" indent="-285750">
              <a:buFont typeface="Arial" panose="020B0604020202020204" pitchFamily="34" charset="0"/>
              <a:buChar char="•"/>
            </a:pPr>
            <a:r>
              <a:rPr lang="en-CA" sz="2000" dirty="0"/>
              <a:t>Negligible in participating </a:t>
            </a:r>
            <a:r>
              <a:rPr lang="en-CA" sz="2000" dirty="0" smtClean="0"/>
              <a:t>media</a:t>
            </a:r>
          </a:p>
          <a:p>
            <a:pPr marL="742950" lvl="1" indent="-285750">
              <a:buFont typeface="Arial" panose="020B0604020202020204" pitchFamily="34" charset="0"/>
              <a:buChar char="•"/>
            </a:pPr>
            <a:r>
              <a:rPr lang="en-CA" sz="2000" dirty="0"/>
              <a:t>Code snippets in bonus slides!</a:t>
            </a:r>
          </a:p>
          <a:p>
            <a:pPr marL="742950" lvl="1" indent="-285750">
              <a:buFont typeface="Arial" panose="020B0604020202020204" pitchFamily="34" charset="0"/>
              <a:buChar char="•"/>
            </a:pPr>
            <a:endParaRPr lang="en-CA" sz="2000" dirty="0"/>
          </a:p>
          <a:p>
            <a:pPr lvl="1"/>
            <a:endParaRPr lang="en-CA" sz="1800" dirty="0" smtClean="0"/>
          </a:p>
          <a:p>
            <a:endParaRPr lang="en-CA" sz="2000"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241" y="1581150"/>
            <a:ext cx="2972267" cy="2638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451232" y="4235694"/>
            <a:ext cx="3534506" cy="276999"/>
          </a:xfrm>
          <a:prstGeom prst="rect">
            <a:avLst/>
          </a:prstGeom>
          <a:noFill/>
        </p:spPr>
        <p:txBody>
          <a:bodyPr wrap="square" rtlCol="0">
            <a:spAutoFit/>
          </a:bodyPr>
          <a:lstStyle/>
          <a:p>
            <a:pPr algn="ctr"/>
            <a:r>
              <a:rPr lang="en-CA" sz="1200" dirty="0" smtClean="0">
                <a:solidFill>
                  <a:schemeClr val="accent4">
                    <a:lumMod val="10000"/>
                  </a:schemeClr>
                </a:solidFill>
              </a:rPr>
              <a:t>Source: </a:t>
            </a:r>
            <a:r>
              <a:rPr lang="en-US" sz="1200" dirty="0" err="1">
                <a:solidFill>
                  <a:schemeClr val="accent4">
                    <a:lumMod val="10000"/>
                  </a:schemeClr>
                </a:solidFill>
              </a:rPr>
              <a:t>Annen</a:t>
            </a:r>
            <a:r>
              <a:rPr lang="en-US" sz="1200" dirty="0">
                <a:solidFill>
                  <a:schemeClr val="accent4">
                    <a:lumMod val="10000"/>
                  </a:schemeClr>
                </a:solidFill>
              </a:rPr>
              <a:t> et al, “Exponential Shadow Maps</a:t>
            </a:r>
            <a:r>
              <a:rPr lang="en-US" sz="1200" dirty="0" smtClean="0">
                <a:solidFill>
                  <a:schemeClr val="accent4">
                    <a:lumMod val="10000"/>
                  </a:schemeClr>
                </a:solidFill>
              </a:rPr>
              <a:t>”</a:t>
            </a:r>
            <a:endParaRPr lang="fr-CA" sz="1200" dirty="0">
              <a:solidFill>
                <a:schemeClr val="accent4">
                  <a:lumMod val="10000"/>
                </a:schemeClr>
              </a:solidFill>
            </a:endParaRPr>
          </a:p>
        </p:txBody>
      </p:sp>
    </p:spTree>
    <p:extLst>
      <p:ext uri="{BB962C8B-B14F-4D97-AF65-F5344CB8AC3E}">
        <p14:creationId xmlns:p14="http://schemas.microsoft.com/office/powerpoint/2010/main" val="40212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795451296"/>
              </p:ext>
            </p:extLst>
          </p:nvPr>
        </p:nvGraphicFramePr>
        <p:xfrm>
          <a:off x="4164590" y="1837019"/>
          <a:ext cx="2464824" cy="2225040"/>
        </p:xfrm>
        <a:graphic>
          <a:graphicData uri="http://schemas.openxmlformats.org/drawingml/2006/table">
            <a:tbl>
              <a:tblPr bandRow="1">
                <a:tableStyleId>{5C22544A-7EE6-4342-B048-85BDC9FD1C3A}</a:tableStyleId>
              </a:tblPr>
              <a:tblGrid>
                <a:gridCol w="410804"/>
                <a:gridCol w="410804"/>
                <a:gridCol w="410804"/>
                <a:gridCol w="410804"/>
                <a:gridCol w="410804"/>
                <a:gridCol w="410804"/>
              </a:tblGrid>
              <a:tr h="370840">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dirty="0"/>
                    </a:p>
                  </a:txBody>
                  <a:tcPr>
                    <a:solidFill>
                      <a:srgbClr val="00B050"/>
                    </a:solidFill>
                  </a:tcPr>
                </a:tc>
                <a:tc>
                  <a:txBody>
                    <a:bodyPr/>
                    <a:lstStyle/>
                    <a:p>
                      <a:endParaRPr lang="en-CA" dirty="0"/>
                    </a:p>
                  </a:txBody>
                  <a:tcPr/>
                </a:tc>
                <a:tc>
                  <a:txBody>
                    <a:bodyPr/>
                    <a:lstStyle/>
                    <a:p>
                      <a:endParaRPr lang="en-CA" dirty="0"/>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dirty="0"/>
                    </a:p>
                  </a:txBody>
                  <a:tcPr/>
                </a:tc>
                <a:tc>
                  <a:txBody>
                    <a:bodyPr/>
                    <a:lstStyle/>
                    <a:p>
                      <a:endParaRPr lang="en-CA" dirty="0"/>
                    </a:p>
                  </a:txBody>
                  <a:tcPr/>
                </a:tc>
              </a:tr>
            </a:tbl>
          </a:graphicData>
        </a:graphic>
      </p:graphicFrame>
      <p:sp>
        <p:nvSpPr>
          <p:cNvPr id="6" name="Right Triangle 5"/>
          <p:cNvSpPr/>
          <p:nvPr/>
        </p:nvSpPr>
        <p:spPr>
          <a:xfrm rot="8129535">
            <a:off x="2764893" y="2542766"/>
            <a:ext cx="2799392" cy="2738092"/>
          </a:xfrm>
          <a:prstGeom prst="rtTriangle">
            <a:avLst/>
          </a:prstGeom>
          <a:solidFill>
            <a:schemeClr val="accent6">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 name="Isosceles Triangle 3"/>
          <p:cNvSpPr/>
          <p:nvPr/>
        </p:nvSpPr>
        <p:spPr>
          <a:xfrm>
            <a:off x="2641031" y="1954274"/>
            <a:ext cx="3151872" cy="1936076"/>
          </a:xfrm>
          <a:prstGeom prst="triangle">
            <a:avLst/>
          </a:prstGeom>
          <a:solidFill>
            <a:schemeClr val="accent6">
              <a:lumMod val="40000"/>
              <a:lumOff val="6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 name="Straight Connector 11"/>
          <p:cNvCxnSpPr/>
          <p:nvPr/>
        </p:nvCxnSpPr>
        <p:spPr>
          <a:xfrm flipV="1">
            <a:off x="5264310" y="3232067"/>
            <a:ext cx="640977" cy="5721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09481" y="1941283"/>
            <a:ext cx="1695806" cy="12907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09481" y="1941283"/>
            <a:ext cx="1067618" cy="1862964"/>
          </a:xfrm>
          <a:prstGeom prst="line">
            <a:avLst/>
          </a:prstGeom>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457200" y="205979"/>
            <a:ext cx="8229600" cy="857250"/>
          </a:xfrm>
        </p:spPr>
        <p:txBody>
          <a:bodyPr/>
          <a:lstStyle/>
          <a:p>
            <a:r>
              <a:rPr lang="en-CA" dirty="0" smtClean="0"/>
              <a:t>Spotlights antialiasing</a:t>
            </a:r>
            <a:endParaRPr lang="en-CA" dirty="0"/>
          </a:p>
        </p:txBody>
      </p:sp>
      <p:sp>
        <p:nvSpPr>
          <p:cNvPr id="39" name="Arc 38"/>
          <p:cNvSpPr/>
          <p:nvPr/>
        </p:nvSpPr>
        <p:spPr>
          <a:xfrm rot="4408969">
            <a:off x="4354339" y="2217182"/>
            <a:ext cx="435322" cy="573592"/>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40" name="TextBox 39"/>
          <p:cNvSpPr txBox="1"/>
          <p:nvPr/>
        </p:nvSpPr>
        <p:spPr>
          <a:xfrm>
            <a:off x="4488461" y="2202324"/>
            <a:ext cx="317716" cy="369332"/>
          </a:xfrm>
          <a:prstGeom prst="rect">
            <a:avLst/>
          </a:prstGeom>
          <a:noFill/>
        </p:spPr>
        <p:txBody>
          <a:bodyPr wrap="none" rtlCol="0">
            <a:spAutoFit/>
          </a:bodyPr>
          <a:lstStyle/>
          <a:p>
            <a:r>
              <a:rPr lang="el-GR" dirty="0" smtClean="0"/>
              <a:t>α</a:t>
            </a:r>
            <a:endParaRPr lang="el-GR" dirty="0"/>
          </a:p>
        </p:txBody>
      </p:sp>
    </p:spTree>
    <p:extLst>
      <p:ext uri="{BB962C8B-B14F-4D97-AF65-F5344CB8AC3E}">
        <p14:creationId xmlns:p14="http://schemas.microsoft.com/office/powerpoint/2010/main" val="74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18"/>
            <a:ext cx="8229600" cy="857250"/>
          </a:xfrm>
        </p:spPr>
        <p:txBody>
          <a:bodyPr>
            <a:normAutofit/>
          </a:bodyPr>
          <a:lstStyle/>
          <a:p>
            <a:r>
              <a:rPr lang="en-CA" sz="3600" dirty="0" smtClean="0"/>
              <a:t>Algorithm details</a:t>
            </a:r>
            <a:endParaRPr lang="en-CA" sz="3600" dirty="0"/>
          </a:p>
        </p:txBody>
      </p:sp>
      <p:sp>
        <p:nvSpPr>
          <p:cNvPr id="33" name="Rounded Rectangle 32"/>
          <p:cNvSpPr/>
          <p:nvPr/>
        </p:nvSpPr>
        <p:spPr bwMode="auto">
          <a:xfrm>
            <a:off x="152400" y="3807310"/>
            <a:ext cx="8763000" cy="1126874"/>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4" name="Rounded Rectangle 33"/>
          <p:cNvSpPr/>
          <p:nvPr/>
        </p:nvSpPr>
        <p:spPr bwMode="auto">
          <a:xfrm>
            <a:off x="152400" y="2743941"/>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5" name="Rounded Rectangle 34"/>
          <p:cNvSpPr/>
          <p:nvPr/>
        </p:nvSpPr>
        <p:spPr bwMode="auto">
          <a:xfrm>
            <a:off x="152400" y="1699795"/>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6" name="Rounded Rectangle 35"/>
          <p:cNvSpPr/>
          <p:nvPr/>
        </p:nvSpPr>
        <p:spPr bwMode="auto">
          <a:xfrm>
            <a:off x="152400" y="655344"/>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7" name="Rectangle 36"/>
          <p:cNvSpPr/>
          <p:nvPr/>
        </p:nvSpPr>
        <p:spPr bwMode="auto">
          <a:xfrm>
            <a:off x="6705600" y="901614"/>
            <a:ext cx="1295400" cy="413657"/>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2000" b="0" i="0" u="none" strike="noStrike" kern="0" cap="none" spc="0" normalizeH="0" baseline="0" noProof="0" dirty="0" smtClean="0">
                <a:ln>
                  <a:noFill/>
                </a:ln>
                <a:solidFill>
                  <a:srgbClr val="FFFFFF"/>
                </a:solidFill>
                <a:effectLst/>
                <a:uLnTx/>
                <a:uFillTx/>
                <a:ea typeface="+mn-ea"/>
                <a:cs typeface="+mn-cs"/>
              </a:rPr>
              <a:t>ESM</a:t>
            </a:r>
            <a:endParaRPr kumimoji="1" lang="fr-CA" sz="2000" b="0" i="0" u="none" strike="noStrike" kern="0" cap="none" spc="0" normalizeH="0" baseline="0" noProof="0" dirty="0" smtClean="0">
              <a:ln>
                <a:noFill/>
              </a:ln>
              <a:solidFill>
                <a:srgbClr val="FFFFFF"/>
              </a:solidFill>
              <a:effectLst/>
              <a:uLnTx/>
              <a:uFillTx/>
              <a:ea typeface="+mn-ea"/>
              <a:cs typeface="+mn-cs"/>
            </a:endParaRPr>
          </a:p>
        </p:txBody>
      </p:sp>
      <p:sp>
        <p:nvSpPr>
          <p:cNvPr id="38" name="Rectangle 37"/>
          <p:cNvSpPr/>
          <p:nvPr/>
        </p:nvSpPr>
        <p:spPr bwMode="auto">
          <a:xfrm>
            <a:off x="323850" y="91862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Shadow cascades</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39" name="Straight Arrow Connector 38"/>
          <p:cNvCxnSpPr>
            <a:stCxn id="38" idx="3"/>
            <a:endCxn id="60" idx="1"/>
          </p:cNvCxnSpPr>
          <p:nvPr/>
        </p:nvCxnSpPr>
        <p:spPr bwMode="auto">
          <a:xfrm>
            <a:off x="2667000" y="1122052"/>
            <a:ext cx="319087" cy="0"/>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40" name="Straight Arrow Connector 39"/>
          <p:cNvCxnSpPr>
            <a:stCxn id="60" idx="3"/>
            <a:endCxn id="37" idx="1"/>
          </p:cNvCxnSpPr>
          <p:nvPr/>
        </p:nvCxnSpPr>
        <p:spPr bwMode="auto">
          <a:xfrm flipV="1">
            <a:off x="5980509" y="1108443"/>
            <a:ext cx="725091" cy="136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41" name="Rounded Rectangle 40"/>
          <p:cNvSpPr/>
          <p:nvPr/>
        </p:nvSpPr>
        <p:spPr bwMode="auto">
          <a:xfrm>
            <a:off x="757236" y="1759649"/>
            <a:ext cx="3052763"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Density estimation and volume lighting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2" name="Straight Arrow Connector 41"/>
          <p:cNvCxnSpPr>
            <a:stCxn id="60" idx="2"/>
            <a:endCxn id="41" idx="0"/>
          </p:cNvCxnSpPr>
          <p:nvPr/>
        </p:nvCxnSpPr>
        <p:spPr bwMode="auto">
          <a:xfrm flipH="1">
            <a:off x="2283618" y="1522102"/>
            <a:ext cx="2199680" cy="237547"/>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3" name="Rounded Rectangle 42"/>
          <p:cNvSpPr/>
          <p:nvPr/>
        </p:nvSpPr>
        <p:spPr bwMode="auto">
          <a:xfrm>
            <a:off x="757237" y="2809039"/>
            <a:ext cx="2590800"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Solving scattering equation</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4" name="Straight Arrow Connector 43"/>
          <p:cNvCxnSpPr>
            <a:stCxn id="41" idx="2"/>
            <a:endCxn id="43" idx="0"/>
          </p:cNvCxnSpPr>
          <p:nvPr/>
        </p:nvCxnSpPr>
        <p:spPr bwMode="auto">
          <a:xfrm flipH="1">
            <a:off x="2052637" y="2559749"/>
            <a:ext cx="230981" cy="24929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5" name="Cube 44"/>
          <p:cNvSpPr/>
          <p:nvPr/>
        </p:nvSpPr>
        <p:spPr bwMode="auto">
          <a:xfrm>
            <a:off x="6338887" y="1732462"/>
            <a:ext cx="2028825" cy="854473"/>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Density &amp; in-scattering</a:t>
            </a:r>
          </a:p>
        </p:txBody>
      </p:sp>
      <p:sp>
        <p:nvSpPr>
          <p:cNvPr id="46" name="Rounded Rectangle 45"/>
          <p:cNvSpPr/>
          <p:nvPr/>
        </p:nvSpPr>
        <p:spPr bwMode="auto">
          <a:xfrm>
            <a:off x="3188493" y="4049857"/>
            <a:ext cx="2590800" cy="525491"/>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PS: Apply fog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7" name="Straight Arrow Connector 46"/>
          <p:cNvCxnSpPr>
            <a:stCxn id="43" idx="2"/>
            <a:endCxn id="46" idx="0"/>
          </p:cNvCxnSpPr>
          <p:nvPr/>
        </p:nvCxnSpPr>
        <p:spPr bwMode="auto">
          <a:xfrm>
            <a:off x="2052637" y="3609139"/>
            <a:ext cx="2431256" cy="440718"/>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8" name="Rectangle 47"/>
          <p:cNvSpPr/>
          <p:nvPr/>
        </p:nvSpPr>
        <p:spPr bwMode="auto">
          <a:xfrm>
            <a:off x="323850" y="4447181"/>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49" name="Straight Arrow Connector 48"/>
          <p:cNvCxnSpPr>
            <a:stCxn id="48" idx="3"/>
            <a:endCxn id="46" idx="1"/>
          </p:cNvCxnSpPr>
          <p:nvPr/>
        </p:nvCxnSpPr>
        <p:spPr bwMode="auto">
          <a:xfrm flipV="1">
            <a:off x="2667000" y="4312603"/>
            <a:ext cx="521493" cy="338005"/>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0" name="Rectangle 49"/>
          <p:cNvSpPr/>
          <p:nvPr/>
        </p:nvSpPr>
        <p:spPr bwMode="auto">
          <a:xfrm>
            <a:off x="323850" y="3844357"/>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Depth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1" name="Straight Arrow Connector 50"/>
          <p:cNvCxnSpPr>
            <a:stCxn id="50" idx="3"/>
            <a:endCxn id="46" idx="1"/>
          </p:cNvCxnSpPr>
          <p:nvPr/>
        </p:nvCxnSpPr>
        <p:spPr bwMode="auto">
          <a:xfrm>
            <a:off x="2667000" y="4047784"/>
            <a:ext cx="521493" cy="26481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2" name="Straight Arrow Connector 51"/>
          <p:cNvCxnSpPr>
            <a:stCxn id="41" idx="3"/>
            <a:endCxn id="45" idx="2"/>
          </p:cNvCxnSpPr>
          <p:nvPr/>
        </p:nvCxnSpPr>
        <p:spPr bwMode="auto">
          <a:xfrm>
            <a:off x="3809999" y="2159699"/>
            <a:ext cx="2528888" cy="1068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3" name="Cube 52"/>
          <p:cNvSpPr/>
          <p:nvPr/>
        </p:nvSpPr>
        <p:spPr bwMode="auto">
          <a:xfrm>
            <a:off x="6338886" y="2773826"/>
            <a:ext cx="2028825" cy="870527"/>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Accumulated scattering</a:t>
            </a:r>
          </a:p>
        </p:txBody>
      </p:sp>
      <p:cxnSp>
        <p:nvCxnSpPr>
          <p:cNvPr id="54" name="Straight Arrow Connector 53"/>
          <p:cNvCxnSpPr>
            <a:stCxn id="45" idx="2"/>
            <a:endCxn id="43" idx="3"/>
          </p:cNvCxnSpPr>
          <p:nvPr/>
        </p:nvCxnSpPr>
        <p:spPr bwMode="auto">
          <a:xfrm flipH="1">
            <a:off x="3348037" y="2266508"/>
            <a:ext cx="2990850" cy="94258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5" name="Straight Arrow Connector 54"/>
          <p:cNvCxnSpPr>
            <a:stCxn id="43" idx="3"/>
            <a:endCxn id="53" idx="2"/>
          </p:cNvCxnSpPr>
          <p:nvPr/>
        </p:nvCxnSpPr>
        <p:spPr bwMode="auto">
          <a:xfrm>
            <a:off x="3348037" y="3209089"/>
            <a:ext cx="2990849" cy="108816"/>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6" name="Straight Arrow Connector 55"/>
          <p:cNvCxnSpPr>
            <a:stCxn id="53" idx="2"/>
            <a:endCxn id="46" idx="0"/>
          </p:cNvCxnSpPr>
          <p:nvPr/>
        </p:nvCxnSpPr>
        <p:spPr bwMode="auto">
          <a:xfrm flipH="1">
            <a:off x="4483893" y="3317905"/>
            <a:ext cx="1854993" cy="731952"/>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7" name="Rectangle 56"/>
          <p:cNvSpPr/>
          <p:nvPr/>
        </p:nvSpPr>
        <p:spPr bwMode="auto">
          <a:xfrm>
            <a:off x="6181725" y="410917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Final 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8" name="Straight Arrow Connector 57"/>
          <p:cNvCxnSpPr>
            <a:stCxn id="46" idx="3"/>
            <a:endCxn id="57" idx="1"/>
          </p:cNvCxnSpPr>
          <p:nvPr/>
        </p:nvCxnSpPr>
        <p:spPr bwMode="auto">
          <a:xfrm flipV="1">
            <a:off x="5779293" y="4312602"/>
            <a:ext cx="402432" cy="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9" name="Straight Arrow Connector 58"/>
          <p:cNvCxnSpPr>
            <a:stCxn id="37" idx="2"/>
            <a:endCxn id="41" idx="3"/>
          </p:cNvCxnSpPr>
          <p:nvPr/>
        </p:nvCxnSpPr>
        <p:spPr bwMode="auto">
          <a:xfrm flipH="1">
            <a:off x="3809999" y="1315271"/>
            <a:ext cx="3543301" cy="844428"/>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60" name="Rounded Rectangle 59"/>
          <p:cNvSpPr/>
          <p:nvPr/>
        </p:nvSpPr>
        <p:spPr bwMode="auto">
          <a:xfrm>
            <a:off x="2986087" y="722002"/>
            <a:ext cx="2994422"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kern="0" dirty="0">
                <a:solidFill>
                  <a:srgbClr val="FFFFFF"/>
                </a:solidFill>
              </a:rPr>
              <a:t>P</a:t>
            </a:r>
            <a:r>
              <a:rPr kumimoji="1" lang="en-CA" sz="1800" b="0" i="0" u="none" strike="noStrike" kern="0" cap="none" spc="0" normalizeH="0" baseline="0" noProof="0" dirty="0" smtClean="0">
                <a:ln>
                  <a:noFill/>
                </a:ln>
                <a:solidFill>
                  <a:srgbClr val="FFFFFF"/>
                </a:solidFill>
                <a:effectLst/>
                <a:uLnTx/>
                <a:uFillTx/>
              </a:rPr>
              <a:t>S: Shadowmap </a:t>
            </a:r>
            <a:r>
              <a:rPr kumimoji="1" lang="en-CA" sz="1800" b="0" i="0" u="none" strike="noStrike" kern="0" cap="none" spc="0" normalizeH="0" baseline="0" noProof="0" dirty="0" err="1" smtClean="0">
                <a:ln>
                  <a:noFill/>
                </a:ln>
                <a:solidFill>
                  <a:srgbClr val="FFFFFF"/>
                </a:solidFill>
                <a:effectLst/>
                <a:uLnTx/>
                <a:uFillTx/>
              </a:rPr>
              <a:t>downsample</a:t>
            </a:r>
            <a:r>
              <a:rPr kumimoji="1" lang="en-CA" sz="1800" b="0" i="0" u="none" strike="noStrike" kern="0" cap="none" spc="0" normalizeH="0" baseline="0" noProof="0" dirty="0" smtClean="0">
                <a:ln>
                  <a:noFill/>
                </a:ln>
                <a:solidFill>
                  <a:srgbClr val="FFFFFF"/>
                </a:solidFill>
                <a:effectLst/>
                <a:uLnTx/>
                <a:uFillTx/>
              </a:rPr>
              <a:t> &amp; blur</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sp>
        <p:nvSpPr>
          <p:cNvPr id="61" name="Rounded Rectangle 60"/>
          <p:cNvSpPr/>
          <p:nvPr/>
        </p:nvSpPr>
        <p:spPr bwMode="auto">
          <a:xfrm>
            <a:off x="76200" y="1624700"/>
            <a:ext cx="8915400" cy="3445475"/>
          </a:xfrm>
          <a:prstGeom prst="roundRect">
            <a:avLst>
              <a:gd name="adj" fmla="val 0"/>
            </a:avLst>
          </a:prstGeom>
          <a:solidFill>
            <a:srgbClr val="AAAAB8">
              <a:alpha val="62000"/>
            </a:srgbClr>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Tree>
    <p:extLst>
      <p:ext uri="{BB962C8B-B14F-4D97-AF65-F5344CB8AC3E}">
        <p14:creationId xmlns:p14="http://schemas.microsoft.com/office/powerpoint/2010/main" val="4094128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18"/>
            <a:ext cx="8229600" cy="857250"/>
          </a:xfrm>
        </p:spPr>
        <p:txBody>
          <a:bodyPr>
            <a:normAutofit/>
          </a:bodyPr>
          <a:lstStyle/>
          <a:p>
            <a:r>
              <a:rPr lang="en-CA" sz="3600" dirty="0" smtClean="0"/>
              <a:t>Algorithm details</a:t>
            </a:r>
            <a:endParaRPr lang="en-CA" sz="3600" dirty="0"/>
          </a:p>
        </p:txBody>
      </p:sp>
      <p:sp>
        <p:nvSpPr>
          <p:cNvPr id="33" name="Rounded Rectangle 32"/>
          <p:cNvSpPr/>
          <p:nvPr/>
        </p:nvSpPr>
        <p:spPr bwMode="auto">
          <a:xfrm>
            <a:off x="152400" y="3807310"/>
            <a:ext cx="8763000" cy="1126874"/>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4" name="Rounded Rectangle 33"/>
          <p:cNvSpPr/>
          <p:nvPr/>
        </p:nvSpPr>
        <p:spPr bwMode="auto">
          <a:xfrm>
            <a:off x="152400" y="2743941"/>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5" name="Rounded Rectangle 34"/>
          <p:cNvSpPr/>
          <p:nvPr/>
        </p:nvSpPr>
        <p:spPr bwMode="auto">
          <a:xfrm>
            <a:off x="152400" y="1699795"/>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6" name="Rounded Rectangle 35"/>
          <p:cNvSpPr/>
          <p:nvPr/>
        </p:nvSpPr>
        <p:spPr bwMode="auto">
          <a:xfrm>
            <a:off x="152400" y="655344"/>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7" name="Rectangle 36"/>
          <p:cNvSpPr/>
          <p:nvPr/>
        </p:nvSpPr>
        <p:spPr bwMode="auto">
          <a:xfrm>
            <a:off x="6705600" y="901614"/>
            <a:ext cx="1295400" cy="413657"/>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2000" b="0" i="0" u="none" strike="noStrike" kern="0" cap="none" spc="0" normalizeH="0" baseline="0" noProof="0" dirty="0" smtClean="0">
                <a:ln>
                  <a:noFill/>
                </a:ln>
                <a:solidFill>
                  <a:srgbClr val="FFFFFF"/>
                </a:solidFill>
                <a:effectLst/>
                <a:uLnTx/>
                <a:uFillTx/>
                <a:ea typeface="+mn-ea"/>
                <a:cs typeface="+mn-cs"/>
              </a:rPr>
              <a:t>ESM</a:t>
            </a:r>
            <a:endParaRPr kumimoji="1" lang="fr-CA" sz="2000" b="0" i="0" u="none" strike="noStrike" kern="0" cap="none" spc="0" normalizeH="0" baseline="0" noProof="0" dirty="0" smtClean="0">
              <a:ln>
                <a:noFill/>
              </a:ln>
              <a:solidFill>
                <a:srgbClr val="FFFFFF"/>
              </a:solidFill>
              <a:effectLst/>
              <a:uLnTx/>
              <a:uFillTx/>
              <a:ea typeface="+mn-ea"/>
              <a:cs typeface="+mn-cs"/>
            </a:endParaRPr>
          </a:p>
        </p:txBody>
      </p:sp>
      <p:sp>
        <p:nvSpPr>
          <p:cNvPr id="38" name="Rectangle 37"/>
          <p:cNvSpPr/>
          <p:nvPr/>
        </p:nvSpPr>
        <p:spPr bwMode="auto">
          <a:xfrm>
            <a:off x="323850" y="91862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Shadow cascades</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39" name="Straight Arrow Connector 38"/>
          <p:cNvCxnSpPr>
            <a:stCxn id="38" idx="3"/>
            <a:endCxn id="60" idx="1"/>
          </p:cNvCxnSpPr>
          <p:nvPr/>
        </p:nvCxnSpPr>
        <p:spPr bwMode="auto">
          <a:xfrm>
            <a:off x="2667000" y="1122052"/>
            <a:ext cx="319087" cy="0"/>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40" name="Straight Arrow Connector 39"/>
          <p:cNvCxnSpPr>
            <a:stCxn id="60" idx="3"/>
            <a:endCxn id="37" idx="1"/>
          </p:cNvCxnSpPr>
          <p:nvPr/>
        </p:nvCxnSpPr>
        <p:spPr bwMode="auto">
          <a:xfrm flipV="1">
            <a:off x="5980509" y="1108443"/>
            <a:ext cx="725091" cy="136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41" name="Rounded Rectangle 40"/>
          <p:cNvSpPr/>
          <p:nvPr/>
        </p:nvSpPr>
        <p:spPr bwMode="auto">
          <a:xfrm>
            <a:off x="757236" y="1759649"/>
            <a:ext cx="3052763"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Density estimation and volume lighting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2" name="Straight Arrow Connector 41"/>
          <p:cNvCxnSpPr>
            <a:stCxn id="60" idx="2"/>
            <a:endCxn id="41" idx="0"/>
          </p:cNvCxnSpPr>
          <p:nvPr/>
        </p:nvCxnSpPr>
        <p:spPr bwMode="auto">
          <a:xfrm flipH="1">
            <a:off x="2283618" y="1522102"/>
            <a:ext cx="2199680" cy="237547"/>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3" name="Rounded Rectangle 42"/>
          <p:cNvSpPr/>
          <p:nvPr/>
        </p:nvSpPr>
        <p:spPr bwMode="auto">
          <a:xfrm>
            <a:off x="757237" y="2809039"/>
            <a:ext cx="2590800"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Solving scattering equation</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4" name="Straight Arrow Connector 43"/>
          <p:cNvCxnSpPr>
            <a:stCxn id="41" idx="2"/>
            <a:endCxn id="43" idx="0"/>
          </p:cNvCxnSpPr>
          <p:nvPr/>
        </p:nvCxnSpPr>
        <p:spPr bwMode="auto">
          <a:xfrm flipH="1">
            <a:off x="2052637" y="2559749"/>
            <a:ext cx="230981" cy="24929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5" name="Cube 44"/>
          <p:cNvSpPr/>
          <p:nvPr/>
        </p:nvSpPr>
        <p:spPr bwMode="auto">
          <a:xfrm>
            <a:off x="6338887" y="1732462"/>
            <a:ext cx="2028825" cy="854473"/>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Density &amp; in-scattering</a:t>
            </a:r>
          </a:p>
        </p:txBody>
      </p:sp>
      <p:sp>
        <p:nvSpPr>
          <p:cNvPr id="46" name="Rounded Rectangle 45"/>
          <p:cNvSpPr/>
          <p:nvPr/>
        </p:nvSpPr>
        <p:spPr bwMode="auto">
          <a:xfrm>
            <a:off x="3188493" y="4049857"/>
            <a:ext cx="2590800" cy="525491"/>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PS: Apply fog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7" name="Straight Arrow Connector 46"/>
          <p:cNvCxnSpPr>
            <a:stCxn id="43" idx="2"/>
            <a:endCxn id="46" idx="0"/>
          </p:cNvCxnSpPr>
          <p:nvPr/>
        </p:nvCxnSpPr>
        <p:spPr bwMode="auto">
          <a:xfrm>
            <a:off x="2052637" y="3609139"/>
            <a:ext cx="2431256" cy="440718"/>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8" name="Rectangle 47"/>
          <p:cNvSpPr/>
          <p:nvPr/>
        </p:nvSpPr>
        <p:spPr bwMode="auto">
          <a:xfrm>
            <a:off x="323850" y="4447181"/>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49" name="Straight Arrow Connector 48"/>
          <p:cNvCxnSpPr>
            <a:stCxn id="48" idx="3"/>
            <a:endCxn id="46" idx="1"/>
          </p:cNvCxnSpPr>
          <p:nvPr/>
        </p:nvCxnSpPr>
        <p:spPr bwMode="auto">
          <a:xfrm flipV="1">
            <a:off x="2667000" y="4312603"/>
            <a:ext cx="521493" cy="338005"/>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0" name="Rectangle 49"/>
          <p:cNvSpPr/>
          <p:nvPr/>
        </p:nvSpPr>
        <p:spPr bwMode="auto">
          <a:xfrm>
            <a:off x="323850" y="3844357"/>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Depth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1" name="Straight Arrow Connector 50"/>
          <p:cNvCxnSpPr>
            <a:stCxn id="50" idx="3"/>
            <a:endCxn id="46" idx="1"/>
          </p:cNvCxnSpPr>
          <p:nvPr/>
        </p:nvCxnSpPr>
        <p:spPr bwMode="auto">
          <a:xfrm>
            <a:off x="2667000" y="4047784"/>
            <a:ext cx="521493" cy="26481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2" name="Straight Arrow Connector 51"/>
          <p:cNvCxnSpPr>
            <a:stCxn id="41" idx="3"/>
            <a:endCxn id="45" idx="2"/>
          </p:cNvCxnSpPr>
          <p:nvPr/>
        </p:nvCxnSpPr>
        <p:spPr bwMode="auto">
          <a:xfrm>
            <a:off x="3809999" y="2159699"/>
            <a:ext cx="2528888" cy="1068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3" name="Cube 52"/>
          <p:cNvSpPr/>
          <p:nvPr/>
        </p:nvSpPr>
        <p:spPr bwMode="auto">
          <a:xfrm>
            <a:off x="6338886" y="2773826"/>
            <a:ext cx="2028825" cy="870527"/>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Accumulated scattering</a:t>
            </a:r>
          </a:p>
        </p:txBody>
      </p:sp>
      <p:cxnSp>
        <p:nvCxnSpPr>
          <p:cNvPr id="54" name="Straight Arrow Connector 53"/>
          <p:cNvCxnSpPr>
            <a:stCxn id="45" idx="2"/>
            <a:endCxn id="43" idx="3"/>
          </p:cNvCxnSpPr>
          <p:nvPr/>
        </p:nvCxnSpPr>
        <p:spPr bwMode="auto">
          <a:xfrm flipH="1">
            <a:off x="3348037" y="2266508"/>
            <a:ext cx="2990850" cy="94258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5" name="Straight Arrow Connector 54"/>
          <p:cNvCxnSpPr>
            <a:stCxn id="43" idx="3"/>
            <a:endCxn id="53" idx="2"/>
          </p:cNvCxnSpPr>
          <p:nvPr/>
        </p:nvCxnSpPr>
        <p:spPr bwMode="auto">
          <a:xfrm>
            <a:off x="3348037" y="3209089"/>
            <a:ext cx="2990849" cy="108816"/>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6" name="Straight Arrow Connector 55"/>
          <p:cNvCxnSpPr>
            <a:stCxn id="53" idx="2"/>
            <a:endCxn id="46" idx="0"/>
          </p:cNvCxnSpPr>
          <p:nvPr/>
        </p:nvCxnSpPr>
        <p:spPr bwMode="auto">
          <a:xfrm flipH="1">
            <a:off x="4483893" y="3317905"/>
            <a:ext cx="1854993" cy="731952"/>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7" name="Rectangle 56"/>
          <p:cNvSpPr/>
          <p:nvPr/>
        </p:nvSpPr>
        <p:spPr bwMode="auto">
          <a:xfrm>
            <a:off x="6181725" y="410917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Final 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8" name="Straight Arrow Connector 57"/>
          <p:cNvCxnSpPr>
            <a:stCxn id="46" idx="3"/>
            <a:endCxn id="57" idx="1"/>
          </p:cNvCxnSpPr>
          <p:nvPr/>
        </p:nvCxnSpPr>
        <p:spPr bwMode="auto">
          <a:xfrm flipV="1">
            <a:off x="5779293" y="4312602"/>
            <a:ext cx="402432" cy="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9" name="Straight Arrow Connector 58"/>
          <p:cNvCxnSpPr>
            <a:stCxn id="37" idx="2"/>
            <a:endCxn id="41" idx="3"/>
          </p:cNvCxnSpPr>
          <p:nvPr/>
        </p:nvCxnSpPr>
        <p:spPr bwMode="auto">
          <a:xfrm flipH="1">
            <a:off x="3809999" y="1315271"/>
            <a:ext cx="3543301" cy="844428"/>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60" name="Rounded Rectangle 59"/>
          <p:cNvSpPr/>
          <p:nvPr/>
        </p:nvSpPr>
        <p:spPr bwMode="auto">
          <a:xfrm>
            <a:off x="2986087" y="722002"/>
            <a:ext cx="2994422"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Shadowmap </a:t>
            </a:r>
            <a:r>
              <a:rPr kumimoji="1" lang="en-CA" sz="1800" b="0" i="0" u="none" strike="noStrike" kern="0" cap="none" spc="0" normalizeH="0" baseline="0" noProof="0" dirty="0" err="1" smtClean="0">
                <a:ln>
                  <a:noFill/>
                </a:ln>
                <a:solidFill>
                  <a:srgbClr val="FFFFFF"/>
                </a:solidFill>
                <a:effectLst/>
                <a:uLnTx/>
                <a:uFillTx/>
              </a:rPr>
              <a:t>downsample</a:t>
            </a:r>
            <a:r>
              <a:rPr kumimoji="1" lang="en-CA" sz="1800" b="0" i="0" u="none" strike="noStrike" kern="0" cap="none" spc="0" normalizeH="0" baseline="0" noProof="0" dirty="0" smtClean="0">
                <a:ln>
                  <a:noFill/>
                </a:ln>
                <a:solidFill>
                  <a:srgbClr val="FFFFFF"/>
                </a:solidFill>
                <a:effectLst/>
                <a:uLnTx/>
                <a:uFillTx/>
              </a:rPr>
              <a:t> &amp; blur</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sp>
        <p:nvSpPr>
          <p:cNvPr id="61" name="Rounded Rectangle 60"/>
          <p:cNvSpPr/>
          <p:nvPr/>
        </p:nvSpPr>
        <p:spPr bwMode="auto">
          <a:xfrm>
            <a:off x="76200" y="2693744"/>
            <a:ext cx="8915400" cy="2376431"/>
          </a:xfrm>
          <a:prstGeom prst="roundRect">
            <a:avLst>
              <a:gd name="adj" fmla="val 0"/>
            </a:avLst>
          </a:prstGeom>
          <a:solidFill>
            <a:srgbClr val="AAAAB8">
              <a:alpha val="62000"/>
            </a:srgbClr>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2" name="Rounded Rectangle 31"/>
          <p:cNvSpPr/>
          <p:nvPr/>
        </p:nvSpPr>
        <p:spPr bwMode="auto">
          <a:xfrm>
            <a:off x="76200" y="648090"/>
            <a:ext cx="8915400" cy="934318"/>
          </a:xfrm>
          <a:prstGeom prst="roundRect">
            <a:avLst>
              <a:gd name="adj" fmla="val 0"/>
            </a:avLst>
          </a:prstGeom>
          <a:solidFill>
            <a:srgbClr val="AAAAB8">
              <a:alpha val="62000"/>
            </a:srgbClr>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Tree>
    <p:extLst>
      <p:ext uri="{BB962C8B-B14F-4D97-AF65-F5344CB8AC3E}">
        <p14:creationId xmlns:p14="http://schemas.microsoft.com/office/powerpoint/2010/main" val="2133355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Density estimation and volume lighting</a:t>
            </a:r>
          </a:p>
        </p:txBody>
      </p:sp>
      <p:sp>
        <p:nvSpPr>
          <p:cNvPr id="3" name="Content Placeholder 2"/>
          <p:cNvSpPr>
            <a:spLocks noGrp="1"/>
          </p:cNvSpPr>
          <p:nvPr>
            <p:ph idx="1"/>
          </p:nvPr>
        </p:nvSpPr>
        <p:spPr>
          <a:xfrm>
            <a:off x="457200" y="1200150"/>
            <a:ext cx="8229600" cy="3799741"/>
          </a:xfrm>
        </p:spPr>
        <p:txBody>
          <a:bodyPr>
            <a:normAutofit/>
          </a:bodyPr>
          <a:lstStyle/>
          <a:p>
            <a:pPr lvl="0"/>
            <a:r>
              <a:rPr lang="en-US" sz="2400" dirty="0" smtClean="0"/>
              <a:t>Participating media density </a:t>
            </a:r>
            <a:r>
              <a:rPr lang="en-US" sz="2400" dirty="0"/>
              <a:t>estimation</a:t>
            </a:r>
          </a:p>
          <a:p>
            <a:pPr lvl="1"/>
            <a:r>
              <a:rPr lang="en-US" sz="2000" dirty="0"/>
              <a:t>Procedural </a:t>
            </a:r>
            <a:r>
              <a:rPr lang="en-US" sz="2000" dirty="0" err="1"/>
              <a:t>Perlin</a:t>
            </a:r>
            <a:r>
              <a:rPr lang="en-US" sz="2000" dirty="0"/>
              <a:t> noise animated by wind</a:t>
            </a:r>
          </a:p>
          <a:p>
            <a:pPr lvl="1"/>
            <a:r>
              <a:rPr lang="en-US" sz="2000" dirty="0"/>
              <a:t>Vertical </a:t>
            </a:r>
            <a:r>
              <a:rPr lang="en-US" sz="2000" dirty="0" smtClean="0"/>
              <a:t>attenuation</a:t>
            </a:r>
          </a:p>
          <a:p>
            <a:pPr lvl="1"/>
            <a:r>
              <a:rPr lang="en-US" sz="2000" dirty="0" smtClean="0"/>
              <a:t>Scattering coefficient stored in volume texture A channel</a:t>
            </a:r>
            <a:endParaRPr lang="en-US" sz="2000" dirty="0"/>
          </a:p>
          <a:p>
            <a:pPr lvl="0"/>
            <a:r>
              <a:rPr lang="en-US" sz="2400" dirty="0"/>
              <a:t>Lighting in-scattering</a:t>
            </a:r>
          </a:p>
          <a:p>
            <a:pPr lvl="1"/>
            <a:r>
              <a:rPr lang="en-US" sz="2000" dirty="0"/>
              <a:t>ESM shadowing for the main light</a:t>
            </a:r>
          </a:p>
          <a:p>
            <a:pPr lvl="1"/>
            <a:r>
              <a:rPr lang="en-US" sz="2000" dirty="0"/>
              <a:t>Constant ambient term</a:t>
            </a:r>
          </a:p>
          <a:p>
            <a:pPr lvl="1"/>
            <a:r>
              <a:rPr lang="en-US" sz="2000" dirty="0"/>
              <a:t>Loop over point </a:t>
            </a:r>
            <a:r>
              <a:rPr lang="en-US" sz="2000" dirty="0" smtClean="0"/>
              <a:t>lights</a:t>
            </a:r>
          </a:p>
          <a:p>
            <a:pPr lvl="1"/>
            <a:r>
              <a:rPr lang="en-US" sz="2000" dirty="0"/>
              <a:t>Stored in volume texture </a:t>
            </a:r>
            <a:r>
              <a:rPr lang="en-US" sz="2000" dirty="0" smtClean="0">
                <a:solidFill>
                  <a:srgbClr val="FF0000"/>
                </a:solidFill>
              </a:rPr>
              <a:t>R</a:t>
            </a:r>
            <a:r>
              <a:rPr lang="en-US" sz="2000" dirty="0" smtClean="0">
                <a:solidFill>
                  <a:srgbClr val="00B050"/>
                </a:solidFill>
              </a:rPr>
              <a:t>G</a:t>
            </a:r>
            <a:r>
              <a:rPr lang="en-US" sz="2000" dirty="0" smtClean="0">
                <a:solidFill>
                  <a:srgbClr val="0070C0"/>
                </a:solidFill>
              </a:rPr>
              <a:t>B</a:t>
            </a:r>
            <a:r>
              <a:rPr lang="en-US" sz="2000" dirty="0" smtClean="0"/>
              <a:t> channels</a:t>
            </a:r>
            <a:endParaRPr lang="en-US" sz="2000" dirty="0"/>
          </a:p>
          <a:p>
            <a:pPr lvl="1"/>
            <a:endParaRPr lang="en-US" sz="2000" dirty="0"/>
          </a:p>
          <a:p>
            <a:endParaRPr lang="en-CA" dirty="0"/>
          </a:p>
        </p:txBody>
      </p:sp>
    </p:spTree>
    <p:extLst>
      <p:ext uri="{BB962C8B-B14F-4D97-AF65-F5344CB8AC3E}">
        <p14:creationId xmlns:p14="http://schemas.microsoft.com/office/powerpoint/2010/main" val="28195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Density estimation and volume lighting</a:t>
            </a:r>
          </a:p>
        </p:txBody>
      </p:sp>
      <p:sp>
        <p:nvSpPr>
          <p:cNvPr id="3" name="Content Placeholder 2"/>
          <p:cNvSpPr>
            <a:spLocks noGrp="1"/>
          </p:cNvSpPr>
          <p:nvPr>
            <p:ph idx="1"/>
          </p:nvPr>
        </p:nvSpPr>
        <p:spPr/>
        <p:txBody>
          <a:bodyPr/>
          <a:lstStyle/>
          <a:p>
            <a:pPr lvl="0"/>
            <a:r>
              <a:rPr lang="en-US" sz="2400" dirty="0"/>
              <a:t>Lighting in-scattering phase </a:t>
            </a:r>
            <a:r>
              <a:rPr lang="en-US" sz="2400" dirty="0" smtClean="0"/>
              <a:t>function in AC4</a:t>
            </a:r>
            <a:endParaRPr lang="en-US" sz="2400" dirty="0"/>
          </a:p>
          <a:p>
            <a:pPr lvl="1"/>
            <a:r>
              <a:rPr lang="en-US" sz="2000" dirty="0"/>
              <a:t>Not physically based (art driven instead) – 2 colors (sun direction, opposite direction)</a:t>
            </a:r>
          </a:p>
          <a:p>
            <a:endParaRPr lang="en-CA" dirty="0"/>
          </a:p>
        </p:txBody>
      </p:sp>
      <p:sp>
        <p:nvSpPr>
          <p:cNvPr id="8" name="Oval 7"/>
          <p:cNvSpPr/>
          <p:nvPr/>
        </p:nvSpPr>
        <p:spPr>
          <a:xfrm>
            <a:off x="3395105" y="2521082"/>
            <a:ext cx="2210463" cy="2210463"/>
          </a:xfrm>
          <a:prstGeom prst="ellipse">
            <a:avLst/>
          </a:prstGeom>
          <a:gradFill flip="none" rotWithShape="1">
            <a:gsLst>
              <a:gs pos="0">
                <a:srgbClr val="FFC000"/>
              </a:gs>
              <a:gs pos="100000">
                <a:srgbClr val="AAAAB8">
                  <a:lumMod val="60000"/>
                  <a:lumOff val="40000"/>
                </a:srgbClr>
              </a:gs>
            </a:gsLst>
            <a:path path="circle">
              <a:fillToRect l="100000" b="100000"/>
            </a:path>
            <a:tileRect t="-100000" r="-10000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a:ea typeface="+mn-ea"/>
              <a:cs typeface="+mn-cs"/>
            </a:endParaRPr>
          </a:p>
        </p:txBody>
      </p:sp>
      <p:cxnSp>
        <p:nvCxnSpPr>
          <p:cNvPr id="9" name="Straight Arrow Connector 8"/>
          <p:cNvCxnSpPr>
            <a:endCxn id="8" idx="7"/>
          </p:cNvCxnSpPr>
          <p:nvPr/>
        </p:nvCxnSpPr>
        <p:spPr>
          <a:xfrm flipV="1">
            <a:off x="4500336" y="2844797"/>
            <a:ext cx="781517" cy="781516"/>
          </a:xfrm>
          <a:prstGeom prst="straightConnector1">
            <a:avLst/>
          </a:prstGeom>
          <a:noFill/>
          <a:ln w="38100" cap="flat" cmpd="sng" algn="ctr">
            <a:solidFill>
              <a:srgbClr val="00CC99"/>
            </a:solidFill>
            <a:prstDash val="solid"/>
            <a:tailEnd type="arrow"/>
          </a:ln>
          <a:effectLst>
            <a:outerShdw blurRad="40000" dist="23000" dir="5400000" rotWithShape="0">
              <a:srgbClr val="000000">
                <a:alpha val="35000"/>
              </a:srgbClr>
            </a:outerShdw>
          </a:effectLst>
        </p:spPr>
      </p:cxnSp>
      <p:sp>
        <p:nvSpPr>
          <p:cNvPr id="10" name="TextBox 9"/>
          <p:cNvSpPr txBox="1"/>
          <p:nvPr/>
        </p:nvSpPr>
        <p:spPr>
          <a:xfrm>
            <a:off x="5563932" y="2521082"/>
            <a:ext cx="2095445" cy="369332"/>
          </a:xfrm>
          <a:prstGeom prst="rect">
            <a:avLst/>
          </a:prstGeom>
          <a:solidFill>
            <a:srgbClr val="F2BD28"/>
          </a:solidFill>
        </p:spPr>
        <p:txBody>
          <a:bodyPr wrap="none" rtlCol="0">
            <a:spAutoFit/>
          </a:bodyPr>
          <a:lstStyle/>
          <a:p>
            <a:pPr algn="r" defTabSz="914400" fontAlgn="base">
              <a:spcBef>
                <a:spcPct val="0"/>
              </a:spcBef>
              <a:spcAft>
                <a:spcPct val="0"/>
              </a:spcAft>
            </a:pPr>
            <a:r>
              <a:rPr kumimoji="1" lang="en-CA" dirty="0" smtClean="0">
                <a:solidFill>
                  <a:srgbClr val="000066"/>
                </a:solidFill>
              </a:rPr>
              <a:t>Sun direction color</a:t>
            </a:r>
            <a:endParaRPr kumimoji="1" lang="fr-CA" dirty="0">
              <a:solidFill>
                <a:srgbClr val="000066"/>
              </a:solidFill>
            </a:endParaRPr>
          </a:p>
        </p:txBody>
      </p:sp>
      <p:sp>
        <p:nvSpPr>
          <p:cNvPr id="11" name="TextBox 10"/>
          <p:cNvSpPr txBox="1"/>
          <p:nvPr/>
        </p:nvSpPr>
        <p:spPr>
          <a:xfrm>
            <a:off x="1369718" y="4271694"/>
            <a:ext cx="2095445" cy="369332"/>
          </a:xfrm>
          <a:prstGeom prst="rect">
            <a:avLst/>
          </a:prstGeom>
          <a:solidFill>
            <a:srgbClr val="4A3799"/>
          </a:solidFill>
        </p:spPr>
        <p:txBody>
          <a:bodyPr wrap="none" rtlCol="0">
            <a:spAutoFit/>
          </a:bodyPr>
          <a:lstStyle/>
          <a:p>
            <a:pPr algn="r" defTabSz="914400" fontAlgn="base">
              <a:spcBef>
                <a:spcPct val="0"/>
              </a:spcBef>
              <a:spcAft>
                <a:spcPct val="0"/>
              </a:spcAft>
            </a:pPr>
            <a:r>
              <a:rPr kumimoji="1" lang="en-CA" dirty="0" smtClean="0">
                <a:solidFill>
                  <a:srgbClr val="FFFFFF"/>
                </a:solidFill>
              </a:rPr>
              <a:t>Sun opposite color</a:t>
            </a:r>
            <a:endParaRPr kumimoji="1" lang="fr-CA" dirty="0">
              <a:solidFill>
                <a:srgbClr val="FFFFFF"/>
              </a:solidFill>
            </a:endParaRPr>
          </a:p>
        </p:txBody>
      </p:sp>
    </p:spTree>
    <p:extLst>
      <p:ext uri="{BB962C8B-B14F-4D97-AF65-F5344CB8AC3E}">
        <p14:creationId xmlns:p14="http://schemas.microsoft.com/office/powerpoint/2010/main" val="29113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018"/>
            <a:ext cx="8229600" cy="857250"/>
          </a:xfrm>
        </p:spPr>
        <p:txBody>
          <a:bodyPr>
            <a:normAutofit/>
          </a:bodyPr>
          <a:lstStyle/>
          <a:p>
            <a:r>
              <a:rPr lang="en-CA" sz="3600" dirty="0" smtClean="0"/>
              <a:t>Algorithm details</a:t>
            </a:r>
            <a:endParaRPr lang="en-CA" sz="3600" dirty="0"/>
          </a:p>
        </p:txBody>
      </p:sp>
      <p:sp>
        <p:nvSpPr>
          <p:cNvPr id="33" name="Rounded Rectangle 32"/>
          <p:cNvSpPr/>
          <p:nvPr/>
        </p:nvSpPr>
        <p:spPr bwMode="auto">
          <a:xfrm>
            <a:off x="152400" y="3807310"/>
            <a:ext cx="8763000" cy="1126874"/>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4" name="Rounded Rectangle 33"/>
          <p:cNvSpPr/>
          <p:nvPr/>
        </p:nvSpPr>
        <p:spPr bwMode="auto">
          <a:xfrm>
            <a:off x="152400" y="2743941"/>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5" name="Rounded Rectangle 34"/>
          <p:cNvSpPr/>
          <p:nvPr/>
        </p:nvSpPr>
        <p:spPr bwMode="auto">
          <a:xfrm>
            <a:off x="152400" y="1699795"/>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6" name="Rounded Rectangle 35"/>
          <p:cNvSpPr/>
          <p:nvPr/>
        </p:nvSpPr>
        <p:spPr bwMode="auto">
          <a:xfrm>
            <a:off x="152400" y="655344"/>
            <a:ext cx="8763000" cy="919805"/>
          </a:xfrm>
          <a:prstGeom prst="roundRect">
            <a:avLst/>
          </a:prstGeom>
          <a:solidFill>
            <a:srgbClr val="AAE2CA">
              <a:alpha val="49000"/>
            </a:srgbClr>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7" name="Rectangle 36"/>
          <p:cNvSpPr/>
          <p:nvPr/>
        </p:nvSpPr>
        <p:spPr bwMode="auto">
          <a:xfrm>
            <a:off x="6705600" y="901614"/>
            <a:ext cx="1295400" cy="413657"/>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2000" b="0" i="0" u="none" strike="noStrike" kern="0" cap="none" spc="0" normalizeH="0" baseline="0" noProof="0" dirty="0" smtClean="0">
                <a:ln>
                  <a:noFill/>
                </a:ln>
                <a:solidFill>
                  <a:srgbClr val="FFFFFF"/>
                </a:solidFill>
                <a:effectLst/>
                <a:uLnTx/>
                <a:uFillTx/>
                <a:ea typeface="+mn-ea"/>
                <a:cs typeface="+mn-cs"/>
              </a:rPr>
              <a:t>ESM</a:t>
            </a:r>
            <a:endParaRPr kumimoji="1" lang="fr-CA" sz="2000" b="0" i="0" u="none" strike="noStrike" kern="0" cap="none" spc="0" normalizeH="0" baseline="0" noProof="0" dirty="0" smtClean="0">
              <a:ln>
                <a:noFill/>
              </a:ln>
              <a:solidFill>
                <a:srgbClr val="FFFFFF"/>
              </a:solidFill>
              <a:effectLst/>
              <a:uLnTx/>
              <a:uFillTx/>
              <a:ea typeface="+mn-ea"/>
              <a:cs typeface="+mn-cs"/>
            </a:endParaRPr>
          </a:p>
        </p:txBody>
      </p:sp>
      <p:sp>
        <p:nvSpPr>
          <p:cNvPr id="38" name="Rectangle 37"/>
          <p:cNvSpPr/>
          <p:nvPr/>
        </p:nvSpPr>
        <p:spPr bwMode="auto">
          <a:xfrm>
            <a:off x="323850" y="91862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Shadow cascades</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39" name="Straight Arrow Connector 38"/>
          <p:cNvCxnSpPr>
            <a:stCxn id="38" idx="3"/>
            <a:endCxn id="60" idx="1"/>
          </p:cNvCxnSpPr>
          <p:nvPr/>
        </p:nvCxnSpPr>
        <p:spPr bwMode="auto">
          <a:xfrm>
            <a:off x="2667000" y="1122052"/>
            <a:ext cx="319087" cy="0"/>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40" name="Straight Arrow Connector 39"/>
          <p:cNvCxnSpPr>
            <a:stCxn id="60" idx="3"/>
            <a:endCxn id="37" idx="1"/>
          </p:cNvCxnSpPr>
          <p:nvPr/>
        </p:nvCxnSpPr>
        <p:spPr bwMode="auto">
          <a:xfrm flipV="1">
            <a:off x="5980509" y="1108443"/>
            <a:ext cx="725091" cy="136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41" name="Rounded Rectangle 40"/>
          <p:cNvSpPr/>
          <p:nvPr/>
        </p:nvSpPr>
        <p:spPr bwMode="auto">
          <a:xfrm>
            <a:off x="757236" y="1759649"/>
            <a:ext cx="3052763"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Density estimation and volume lighting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2" name="Straight Arrow Connector 41"/>
          <p:cNvCxnSpPr>
            <a:stCxn id="60" idx="2"/>
            <a:endCxn id="41" idx="0"/>
          </p:cNvCxnSpPr>
          <p:nvPr/>
        </p:nvCxnSpPr>
        <p:spPr bwMode="auto">
          <a:xfrm flipH="1">
            <a:off x="2283618" y="1522102"/>
            <a:ext cx="2199680" cy="237547"/>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3" name="Rounded Rectangle 42"/>
          <p:cNvSpPr/>
          <p:nvPr/>
        </p:nvSpPr>
        <p:spPr bwMode="auto">
          <a:xfrm>
            <a:off x="757237" y="2809039"/>
            <a:ext cx="2590800"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Solving scattering equation</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4" name="Straight Arrow Connector 43"/>
          <p:cNvCxnSpPr>
            <a:stCxn id="41" idx="2"/>
            <a:endCxn id="43" idx="0"/>
          </p:cNvCxnSpPr>
          <p:nvPr/>
        </p:nvCxnSpPr>
        <p:spPr bwMode="auto">
          <a:xfrm flipH="1">
            <a:off x="2052637" y="2559749"/>
            <a:ext cx="230981" cy="24929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5" name="Cube 44"/>
          <p:cNvSpPr/>
          <p:nvPr/>
        </p:nvSpPr>
        <p:spPr bwMode="auto">
          <a:xfrm>
            <a:off x="6338887" y="1732462"/>
            <a:ext cx="2028825" cy="854473"/>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Density &amp; in-scattering</a:t>
            </a:r>
          </a:p>
        </p:txBody>
      </p:sp>
      <p:sp>
        <p:nvSpPr>
          <p:cNvPr id="46" name="Rounded Rectangle 45"/>
          <p:cNvSpPr/>
          <p:nvPr/>
        </p:nvSpPr>
        <p:spPr bwMode="auto">
          <a:xfrm>
            <a:off x="3188493" y="4049857"/>
            <a:ext cx="2590800" cy="525491"/>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PS: Apply fog</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cxnSp>
        <p:nvCxnSpPr>
          <p:cNvPr id="47" name="Straight Arrow Connector 46"/>
          <p:cNvCxnSpPr>
            <a:stCxn id="43" idx="2"/>
            <a:endCxn id="46" idx="0"/>
          </p:cNvCxnSpPr>
          <p:nvPr/>
        </p:nvCxnSpPr>
        <p:spPr bwMode="auto">
          <a:xfrm>
            <a:off x="2052637" y="3609139"/>
            <a:ext cx="2431256" cy="440718"/>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sp>
        <p:nvSpPr>
          <p:cNvPr id="48" name="Rectangle 47"/>
          <p:cNvSpPr/>
          <p:nvPr/>
        </p:nvSpPr>
        <p:spPr bwMode="auto">
          <a:xfrm>
            <a:off x="323850" y="4447181"/>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49" name="Straight Arrow Connector 48"/>
          <p:cNvCxnSpPr>
            <a:stCxn id="48" idx="3"/>
            <a:endCxn id="46" idx="1"/>
          </p:cNvCxnSpPr>
          <p:nvPr/>
        </p:nvCxnSpPr>
        <p:spPr bwMode="auto">
          <a:xfrm flipV="1">
            <a:off x="2667000" y="4312603"/>
            <a:ext cx="521493" cy="338005"/>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0" name="Rectangle 49"/>
          <p:cNvSpPr/>
          <p:nvPr/>
        </p:nvSpPr>
        <p:spPr bwMode="auto">
          <a:xfrm>
            <a:off x="323850" y="3844357"/>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Depth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1" name="Straight Arrow Connector 50"/>
          <p:cNvCxnSpPr>
            <a:stCxn id="50" idx="3"/>
            <a:endCxn id="46" idx="1"/>
          </p:cNvCxnSpPr>
          <p:nvPr/>
        </p:nvCxnSpPr>
        <p:spPr bwMode="auto">
          <a:xfrm>
            <a:off x="2667000" y="4047784"/>
            <a:ext cx="521493" cy="26481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2" name="Straight Arrow Connector 51"/>
          <p:cNvCxnSpPr>
            <a:stCxn id="41" idx="3"/>
            <a:endCxn id="45" idx="2"/>
          </p:cNvCxnSpPr>
          <p:nvPr/>
        </p:nvCxnSpPr>
        <p:spPr bwMode="auto">
          <a:xfrm>
            <a:off x="3809999" y="2159699"/>
            <a:ext cx="2528888" cy="106809"/>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3" name="Cube 52"/>
          <p:cNvSpPr/>
          <p:nvPr/>
        </p:nvSpPr>
        <p:spPr bwMode="auto">
          <a:xfrm>
            <a:off x="6338886" y="2773826"/>
            <a:ext cx="2028825" cy="870527"/>
          </a:xfrm>
          <a:prstGeom prst="cube">
            <a:avLst/>
          </a:prstGeom>
          <a:solidFill>
            <a:srgbClr val="008AB9"/>
          </a:solidFill>
          <a:ln w="25400" cap="flat" cmpd="sng" algn="ctr">
            <a:solidFill>
              <a:srgbClr val="008AB9">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600" b="0" i="0" u="none" strike="noStrike" kern="0" cap="none" spc="0" normalizeH="0" baseline="0" noProof="0" dirty="0" smtClean="0">
                <a:ln>
                  <a:noFill/>
                </a:ln>
                <a:solidFill>
                  <a:srgbClr val="FFFFFF"/>
                </a:solidFill>
                <a:effectLst/>
                <a:uLnTx/>
                <a:uFillTx/>
                <a:ea typeface="+mn-ea"/>
                <a:cs typeface="+mn-cs"/>
              </a:rPr>
              <a:t>Accumulated scattering</a:t>
            </a:r>
          </a:p>
        </p:txBody>
      </p:sp>
      <p:cxnSp>
        <p:nvCxnSpPr>
          <p:cNvPr id="54" name="Straight Arrow Connector 53"/>
          <p:cNvCxnSpPr>
            <a:stCxn id="45" idx="2"/>
            <a:endCxn id="43" idx="3"/>
          </p:cNvCxnSpPr>
          <p:nvPr/>
        </p:nvCxnSpPr>
        <p:spPr bwMode="auto">
          <a:xfrm flipH="1">
            <a:off x="3348037" y="2266508"/>
            <a:ext cx="2990850" cy="94258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5" name="Straight Arrow Connector 54"/>
          <p:cNvCxnSpPr>
            <a:stCxn id="43" idx="3"/>
            <a:endCxn id="53" idx="2"/>
          </p:cNvCxnSpPr>
          <p:nvPr/>
        </p:nvCxnSpPr>
        <p:spPr bwMode="auto">
          <a:xfrm>
            <a:off x="3348037" y="3209089"/>
            <a:ext cx="2990849" cy="108816"/>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6" name="Straight Arrow Connector 55"/>
          <p:cNvCxnSpPr>
            <a:stCxn id="53" idx="2"/>
            <a:endCxn id="46" idx="0"/>
          </p:cNvCxnSpPr>
          <p:nvPr/>
        </p:nvCxnSpPr>
        <p:spPr bwMode="auto">
          <a:xfrm flipH="1">
            <a:off x="4483893" y="3317905"/>
            <a:ext cx="1854993" cy="731952"/>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57" name="Rectangle 56"/>
          <p:cNvSpPr/>
          <p:nvPr/>
        </p:nvSpPr>
        <p:spPr bwMode="auto">
          <a:xfrm>
            <a:off x="6181725" y="4109175"/>
            <a:ext cx="2343150" cy="406853"/>
          </a:xfrm>
          <a:prstGeom prst="rect">
            <a:avLst/>
          </a:prstGeom>
          <a:solidFill>
            <a:srgbClr val="008AB9"/>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ea typeface="+mn-ea"/>
                <a:cs typeface="+mn-cs"/>
              </a:rPr>
              <a:t>Final color buffer</a:t>
            </a:r>
            <a:endParaRPr kumimoji="1" lang="fr-CA" sz="1800" b="0" i="0" u="none" strike="noStrike" kern="0" cap="none" spc="0" normalizeH="0" baseline="0" noProof="0" dirty="0" smtClean="0">
              <a:ln>
                <a:noFill/>
              </a:ln>
              <a:solidFill>
                <a:srgbClr val="FFFFFF"/>
              </a:solidFill>
              <a:effectLst/>
              <a:uLnTx/>
              <a:uFillTx/>
              <a:ea typeface="+mn-ea"/>
              <a:cs typeface="+mn-cs"/>
            </a:endParaRPr>
          </a:p>
        </p:txBody>
      </p:sp>
      <p:cxnSp>
        <p:nvCxnSpPr>
          <p:cNvPr id="58" name="Straight Arrow Connector 57"/>
          <p:cNvCxnSpPr>
            <a:stCxn id="46" idx="3"/>
            <a:endCxn id="57" idx="1"/>
          </p:cNvCxnSpPr>
          <p:nvPr/>
        </p:nvCxnSpPr>
        <p:spPr bwMode="auto">
          <a:xfrm flipV="1">
            <a:off x="5779293" y="4312602"/>
            <a:ext cx="402432" cy="1"/>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cxnSp>
        <p:nvCxnSpPr>
          <p:cNvPr id="59" name="Straight Arrow Connector 58"/>
          <p:cNvCxnSpPr>
            <a:stCxn id="37" idx="2"/>
            <a:endCxn id="41" idx="3"/>
          </p:cNvCxnSpPr>
          <p:nvPr/>
        </p:nvCxnSpPr>
        <p:spPr bwMode="auto">
          <a:xfrm flipH="1">
            <a:off x="3809999" y="1315271"/>
            <a:ext cx="3543301" cy="844428"/>
          </a:xfrm>
          <a:prstGeom prst="straightConnector1">
            <a:avLst/>
          </a:prstGeom>
          <a:noFill/>
          <a:ln w="25400" cap="flat" cmpd="sng" algn="ctr">
            <a:solidFill>
              <a:srgbClr val="008AB9"/>
            </a:solidFill>
            <a:prstDash val="solid"/>
            <a:headEnd type="none" w="med" len="med"/>
            <a:tailEnd type="arrow"/>
          </a:ln>
          <a:effectLst>
            <a:outerShdw blurRad="40000" dist="20000" dir="5400000" rotWithShape="0">
              <a:srgbClr val="000000">
                <a:alpha val="38000"/>
              </a:srgbClr>
            </a:outerShdw>
          </a:effectLst>
        </p:spPr>
      </p:cxnSp>
      <p:sp>
        <p:nvSpPr>
          <p:cNvPr id="60" name="Rounded Rectangle 59"/>
          <p:cNvSpPr/>
          <p:nvPr/>
        </p:nvSpPr>
        <p:spPr bwMode="auto">
          <a:xfrm>
            <a:off x="2986087" y="722002"/>
            <a:ext cx="2994422" cy="800100"/>
          </a:xfrm>
          <a:prstGeom prst="roundRect">
            <a:avLst/>
          </a:prstGeom>
          <a:solidFill>
            <a:srgbClr val="00CC99"/>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CA" sz="1800" b="0" i="0" u="none" strike="noStrike" kern="0" cap="none" spc="0" normalizeH="0" baseline="0" noProof="0" dirty="0" smtClean="0">
                <a:ln>
                  <a:noFill/>
                </a:ln>
                <a:solidFill>
                  <a:srgbClr val="FFFFFF"/>
                </a:solidFill>
                <a:effectLst/>
                <a:uLnTx/>
                <a:uFillTx/>
              </a:rPr>
              <a:t>CS: Shadowmap </a:t>
            </a:r>
            <a:r>
              <a:rPr kumimoji="1" lang="en-CA" sz="1800" b="0" i="0" u="none" strike="noStrike" kern="0" cap="none" spc="0" normalizeH="0" baseline="0" noProof="0" dirty="0" err="1" smtClean="0">
                <a:ln>
                  <a:noFill/>
                </a:ln>
                <a:solidFill>
                  <a:srgbClr val="FFFFFF"/>
                </a:solidFill>
                <a:effectLst/>
                <a:uLnTx/>
                <a:uFillTx/>
              </a:rPr>
              <a:t>downsample</a:t>
            </a:r>
            <a:r>
              <a:rPr kumimoji="1" lang="en-CA" sz="1800" b="0" i="0" u="none" strike="noStrike" kern="0" cap="none" spc="0" normalizeH="0" baseline="0" noProof="0" dirty="0" smtClean="0">
                <a:ln>
                  <a:noFill/>
                </a:ln>
                <a:solidFill>
                  <a:srgbClr val="FFFFFF"/>
                </a:solidFill>
                <a:effectLst/>
                <a:uLnTx/>
                <a:uFillTx/>
              </a:rPr>
              <a:t> &amp; blur</a:t>
            </a:r>
            <a:endParaRPr kumimoji="1" lang="fr-CA" sz="1800" b="0" i="0" u="none" strike="noStrike" kern="0" cap="none" spc="0" normalizeH="0" baseline="0" noProof="0" dirty="0" smtClean="0">
              <a:ln>
                <a:noFill/>
              </a:ln>
              <a:solidFill>
                <a:srgbClr val="FFFFFF"/>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endParaRPr>
          </a:p>
        </p:txBody>
      </p:sp>
      <p:sp>
        <p:nvSpPr>
          <p:cNvPr id="61" name="Rounded Rectangle 60"/>
          <p:cNvSpPr/>
          <p:nvPr/>
        </p:nvSpPr>
        <p:spPr bwMode="auto">
          <a:xfrm>
            <a:off x="76200" y="3728844"/>
            <a:ext cx="8915400" cy="1341331"/>
          </a:xfrm>
          <a:prstGeom prst="roundRect">
            <a:avLst>
              <a:gd name="adj" fmla="val 0"/>
            </a:avLst>
          </a:prstGeom>
          <a:solidFill>
            <a:srgbClr val="AAAAB8">
              <a:alpha val="62000"/>
            </a:srgbClr>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
        <p:nvSpPr>
          <p:cNvPr id="32" name="Rounded Rectangle 31"/>
          <p:cNvSpPr/>
          <p:nvPr/>
        </p:nvSpPr>
        <p:spPr bwMode="auto">
          <a:xfrm>
            <a:off x="76200" y="648089"/>
            <a:ext cx="8915400" cy="2015701"/>
          </a:xfrm>
          <a:prstGeom prst="roundRect">
            <a:avLst>
              <a:gd name="adj" fmla="val 0"/>
            </a:avLst>
          </a:prstGeom>
          <a:solidFill>
            <a:srgbClr val="AAAAB8">
              <a:alpha val="62000"/>
            </a:srgbClr>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ea typeface="+mn-ea"/>
              <a:cs typeface="+mn-cs"/>
            </a:endParaRPr>
          </a:p>
        </p:txBody>
      </p:sp>
    </p:spTree>
    <p:extLst>
      <p:ext uri="{BB962C8B-B14F-4D97-AF65-F5344CB8AC3E}">
        <p14:creationId xmlns:p14="http://schemas.microsoft.com/office/powerpoint/2010/main" val="582475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Atmospheric scattering</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4836" y="1080740"/>
            <a:ext cx="4122420" cy="2743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883" y="1009742"/>
            <a:ext cx="2440670" cy="3668648"/>
          </a:xfrm>
          <a:prstGeom prst="rect">
            <a:avLst/>
          </a:prstGeom>
        </p:spPr>
      </p:pic>
      <p:sp>
        <p:nvSpPr>
          <p:cNvPr id="6" name="TextBox 5"/>
          <p:cNvSpPr txBox="1"/>
          <p:nvPr/>
        </p:nvSpPr>
        <p:spPr>
          <a:xfrm>
            <a:off x="1324362" y="4926217"/>
            <a:ext cx="5646097" cy="215444"/>
          </a:xfrm>
          <a:prstGeom prst="rect">
            <a:avLst/>
          </a:prstGeom>
          <a:noFill/>
        </p:spPr>
        <p:txBody>
          <a:bodyPr wrap="none" rtlCol="0">
            <a:spAutoFit/>
          </a:bodyPr>
          <a:lstStyle/>
          <a:p>
            <a:r>
              <a:rPr lang="en-CA" sz="800" dirty="0" smtClean="0"/>
              <a:t>Light </a:t>
            </a:r>
            <a:r>
              <a:rPr lang="en-CA" sz="800" dirty="0"/>
              <a:t>shafts image source: </a:t>
            </a:r>
            <a:r>
              <a:rPr lang="en-CA" sz="800" dirty="0">
                <a:hlinkClick r:id="rId5"/>
              </a:rPr>
              <a:t>http://</a:t>
            </a:r>
            <a:r>
              <a:rPr lang="en-CA" sz="800" dirty="0" smtClean="0">
                <a:hlinkClick r:id="rId5"/>
              </a:rPr>
              <a:t>en.wikipedia.org/wiki/File:Crepuscular_rays_09-11-2010_1.jpg</a:t>
            </a:r>
            <a:r>
              <a:rPr lang="en-CA" sz="800" dirty="0" smtClean="0"/>
              <a:t> author Brocken </a:t>
            </a:r>
            <a:r>
              <a:rPr lang="en-CA" sz="800" dirty="0" err="1" smtClean="0"/>
              <a:t>Inaglory</a:t>
            </a:r>
            <a:endParaRPr lang="en-CA" sz="8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484" y="2370907"/>
            <a:ext cx="3833827" cy="2555310"/>
          </a:xfrm>
          <a:prstGeom prst="rect">
            <a:avLst/>
          </a:prstGeom>
        </p:spPr>
      </p:pic>
      <p:sp>
        <p:nvSpPr>
          <p:cNvPr id="8" name="TextBox 7"/>
          <p:cNvSpPr txBox="1"/>
          <p:nvPr/>
        </p:nvSpPr>
        <p:spPr>
          <a:xfrm>
            <a:off x="479147" y="1647092"/>
            <a:ext cx="2596661" cy="1754326"/>
          </a:xfrm>
          <a:prstGeom prst="rect">
            <a:avLst/>
          </a:prstGeom>
          <a:noFill/>
        </p:spPr>
        <p:txBody>
          <a:bodyPr wrap="square" rtlCol="0">
            <a:spAutoFit/>
          </a:bodyPr>
          <a:lstStyle/>
          <a:p>
            <a:pPr marL="285750" indent="-285750">
              <a:buFont typeface="Arial" panose="020B0604020202020204" pitchFamily="34" charset="0"/>
              <a:buChar char="•"/>
            </a:pPr>
            <a:r>
              <a:rPr lang="en-CA" dirty="0" smtClean="0"/>
              <a:t>Sky color</a:t>
            </a:r>
          </a:p>
          <a:p>
            <a:pPr marL="285750" indent="-285750">
              <a:buFont typeface="Arial" panose="020B0604020202020204" pitchFamily="34" charset="0"/>
              <a:buChar char="•"/>
            </a:pPr>
            <a:r>
              <a:rPr lang="en-CA" dirty="0" smtClean="0"/>
              <a:t>Fog</a:t>
            </a:r>
          </a:p>
          <a:p>
            <a:pPr marL="285750" indent="-285750">
              <a:buFont typeface="Arial" panose="020B0604020202020204" pitchFamily="34" charset="0"/>
              <a:buChar char="•"/>
            </a:pPr>
            <a:r>
              <a:rPr lang="en-CA" dirty="0" smtClean="0"/>
              <a:t>Clouds</a:t>
            </a:r>
          </a:p>
          <a:p>
            <a:pPr marL="285750" indent="-285750">
              <a:buFont typeface="Arial" panose="020B0604020202020204" pitchFamily="34" charset="0"/>
              <a:buChar char="•"/>
            </a:pPr>
            <a:r>
              <a:rPr lang="en-CA" dirty="0" smtClean="0"/>
              <a:t>“God rays”</a:t>
            </a:r>
          </a:p>
          <a:p>
            <a:pPr marL="285750" indent="-285750">
              <a:buFont typeface="Arial" panose="020B0604020202020204" pitchFamily="34" charset="0"/>
              <a:buChar char="•"/>
            </a:pPr>
            <a:r>
              <a:rPr lang="en-CA" dirty="0" smtClean="0"/>
              <a:t>Light shafts</a:t>
            </a:r>
          </a:p>
          <a:p>
            <a:pPr marL="285750" indent="-285750">
              <a:buFont typeface="Arial" panose="020B0604020202020204" pitchFamily="34" charset="0"/>
              <a:buChar char="•"/>
            </a:pPr>
            <a:r>
              <a:rPr lang="en-CA" dirty="0" smtClean="0"/>
              <a:t>Volumetric shadows</a:t>
            </a:r>
          </a:p>
        </p:txBody>
      </p:sp>
    </p:spTree>
    <p:extLst>
      <p:ext uri="{BB962C8B-B14F-4D97-AF65-F5344CB8AC3E}">
        <p14:creationId xmlns:p14="http://schemas.microsoft.com/office/powerpoint/2010/main" val="34059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Solving scattering equation</a:t>
            </a:r>
            <a:endParaRPr lang="en-CA" dirty="0"/>
          </a:p>
        </p:txBody>
      </p:sp>
      <p:sp>
        <p:nvSpPr>
          <p:cNvPr id="42" name="5-Point Star 41"/>
          <p:cNvSpPr/>
          <p:nvPr/>
        </p:nvSpPr>
        <p:spPr bwMode="auto">
          <a:xfrm>
            <a:off x="7724466" y="3704097"/>
            <a:ext cx="1209675" cy="1161288"/>
          </a:xfrm>
          <a:prstGeom prst="star5">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latin typeface="Verdana" pitchFamily="45" charset="0"/>
              <a:ea typeface="+mn-ea"/>
              <a:cs typeface="+mn-cs"/>
            </a:endParaRPr>
          </a:p>
        </p:txBody>
      </p:sp>
      <p:sp>
        <p:nvSpPr>
          <p:cNvPr id="43" name="Right Triangle 42"/>
          <p:cNvSpPr/>
          <p:nvPr/>
        </p:nvSpPr>
        <p:spPr bwMode="auto">
          <a:xfrm rot="2728388">
            <a:off x="2124842" y="3943901"/>
            <a:ext cx="594559" cy="590845"/>
          </a:xfrm>
          <a:prstGeom prst="rtTriangle">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sp>
        <p:nvSpPr>
          <p:cNvPr id="44" name="Sun 43"/>
          <p:cNvSpPr/>
          <p:nvPr/>
        </p:nvSpPr>
        <p:spPr bwMode="auto">
          <a:xfrm>
            <a:off x="5590867" y="1831705"/>
            <a:ext cx="914400" cy="914400"/>
          </a:xfrm>
          <a:prstGeom prst="sun">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cxnSp>
        <p:nvCxnSpPr>
          <p:cNvPr id="45" name="Straight Arrow Connector 44"/>
          <p:cNvCxnSpPr>
            <a:endCxn id="42" idx="1"/>
          </p:cNvCxnSpPr>
          <p:nvPr/>
        </p:nvCxnSpPr>
        <p:spPr bwMode="auto">
          <a:xfrm>
            <a:off x="6048067" y="2288905"/>
            <a:ext cx="1676400" cy="185876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46" name="Straight Arrow Connector 45"/>
          <p:cNvCxnSpPr>
            <a:stCxn id="42" idx="1"/>
          </p:cNvCxnSpPr>
          <p:nvPr/>
        </p:nvCxnSpPr>
        <p:spPr bwMode="auto">
          <a:xfrm flipH="1">
            <a:off x="2542867" y="4147668"/>
            <a:ext cx="5181600" cy="45827"/>
          </a:xfrm>
          <a:prstGeom prst="straightConnector1">
            <a:avLst/>
          </a:prstGeom>
          <a:noFill/>
          <a:ln w="25400" cap="flat" cmpd="sng" algn="ctr">
            <a:solidFill>
              <a:srgbClr val="009999"/>
            </a:solidFill>
            <a:prstDash val="solid"/>
            <a:headEnd type="none" w="med" len="med"/>
            <a:tailEnd type="arrow"/>
          </a:ln>
          <a:effectLst>
            <a:outerShdw blurRad="40000" dist="20000" dir="5400000" rotWithShape="0">
              <a:srgbClr val="000000">
                <a:alpha val="38000"/>
              </a:srgbClr>
            </a:outerShdw>
          </a:effectLst>
        </p:spPr>
      </p:cxnSp>
      <p:sp>
        <p:nvSpPr>
          <p:cNvPr id="47" name="Rectangle 46"/>
          <p:cNvSpPr/>
          <p:nvPr/>
        </p:nvSpPr>
        <p:spPr bwMode="auto">
          <a:xfrm>
            <a:off x="1517533" y="3889105"/>
            <a:ext cx="485510" cy="609600"/>
          </a:xfrm>
          <a:prstGeom prst="rect">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cxnSp>
        <p:nvCxnSpPr>
          <p:cNvPr id="48" name="Straight Arrow Connector 47"/>
          <p:cNvCxnSpPr/>
          <p:nvPr/>
        </p:nvCxnSpPr>
        <p:spPr bwMode="auto">
          <a:xfrm>
            <a:off x="6048067" y="2288905"/>
            <a:ext cx="838200" cy="185876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49" name="Straight Arrow Connector 48"/>
          <p:cNvCxnSpPr/>
          <p:nvPr/>
        </p:nvCxnSpPr>
        <p:spPr bwMode="auto">
          <a:xfrm>
            <a:off x="6048067" y="2315445"/>
            <a:ext cx="57150" cy="1832223"/>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50" name="Straight Arrow Connector 49"/>
          <p:cNvCxnSpPr/>
          <p:nvPr/>
        </p:nvCxnSpPr>
        <p:spPr bwMode="auto">
          <a:xfrm flipH="1">
            <a:off x="5362267" y="2315445"/>
            <a:ext cx="685800" cy="187805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51" name="Straight Arrow Connector 50"/>
          <p:cNvCxnSpPr/>
          <p:nvPr/>
        </p:nvCxnSpPr>
        <p:spPr bwMode="auto">
          <a:xfrm flipH="1">
            <a:off x="4524067" y="2315445"/>
            <a:ext cx="1524000" cy="187805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52" name="Straight Arrow Connector 51"/>
          <p:cNvCxnSpPr/>
          <p:nvPr/>
        </p:nvCxnSpPr>
        <p:spPr bwMode="auto">
          <a:xfrm flipH="1">
            <a:off x="3685867" y="2315445"/>
            <a:ext cx="2362201" cy="187805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cxnSp>
        <p:nvCxnSpPr>
          <p:cNvPr id="53" name="Straight Arrow Connector 52"/>
          <p:cNvCxnSpPr/>
          <p:nvPr/>
        </p:nvCxnSpPr>
        <p:spPr bwMode="auto">
          <a:xfrm flipH="1">
            <a:off x="3005817" y="2288905"/>
            <a:ext cx="3042251" cy="1904590"/>
          </a:xfrm>
          <a:prstGeom prst="straightConnector1">
            <a:avLst/>
          </a:prstGeom>
          <a:noFill/>
          <a:ln w="25400" cap="flat" cmpd="sng" algn="ctr">
            <a:solidFill>
              <a:srgbClr val="00CC99"/>
            </a:solidFill>
            <a:prstDash val="solid"/>
            <a:headEnd type="none" w="med" len="med"/>
            <a:tailEnd type="arrow"/>
          </a:ln>
          <a:effectLst>
            <a:outerShdw blurRad="40000" dist="20000" dir="5400000" rotWithShape="0">
              <a:srgbClr val="000000">
                <a:alpha val="38000"/>
              </a:srgbClr>
            </a:outerShdw>
          </a:effectLst>
        </p:spPr>
      </p:cxnSp>
      <p:grpSp>
        <p:nvGrpSpPr>
          <p:cNvPr id="54" name="Group 53"/>
          <p:cNvGrpSpPr/>
          <p:nvPr/>
        </p:nvGrpSpPr>
        <p:grpSpPr>
          <a:xfrm>
            <a:off x="2460200" y="4231219"/>
            <a:ext cx="381000" cy="516262"/>
            <a:chOff x="574866" y="2622067"/>
            <a:chExt cx="381000" cy="516262"/>
          </a:xfrm>
        </p:grpSpPr>
        <p:sp>
          <p:nvSpPr>
            <p:cNvPr id="55" name="Rectangle 54"/>
            <p:cNvSpPr/>
            <p:nvPr/>
          </p:nvSpPr>
          <p:spPr bwMode="auto">
            <a:xfrm>
              <a:off x="574866" y="2622067"/>
              <a:ext cx="381000" cy="257417"/>
            </a:xfrm>
            <a:prstGeom prst="rect">
              <a:avLst/>
            </a:prstGeom>
            <a:solidFill>
              <a:srgbClr val="000066">
                <a:lumMod val="50000"/>
              </a:srgbClr>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56" name="Rectangle 55"/>
            <p:cNvSpPr/>
            <p:nvPr/>
          </p:nvSpPr>
          <p:spPr bwMode="auto">
            <a:xfrm>
              <a:off x="574866" y="2880912"/>
              <a:ext cx="381000" cy="257417"/>
            </a:xfrm>
            <a:prstGeom prst="rect">
              <a:avLst/>
            </a:prstGeom>
            <a:solidFill>
              <a:srgbClr val="FFFFFF"/>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57" name="Group 56"/>
          <p:cNvGrpSpPr/>
          <p:nvPr/>
        </p:nvGrpSpPr>
        <p:grpSpPr>
          <a:xfrm>
            <a:off x="3152467" y="4239323"/>
            <a:ext cx="381000" cy="516262"/>
            <a:chOff x="1288954" y="2632686"/>
            <a:chExt cx="381000" cy="516262"/>
          </a:xfrm>
        </p:grpSpPr>
        <p:sp>
          <p:nvSpPr>
            <p:cNvPr id="58" name="Rectangle 57"/>
            <p:cNvSpPr/>
            <p:nvPr/>
          </p:nvSpPr>
          <p:spPr bwMode="auto">
            <a:xfrm>
              <a:off x="1288954" y="2632686"/>
              <a:ext cx="381000" cy="257417"/>
            </a:xfrm>
            <a:prstGeom prst="rect">
              <a:avLst/>
            </a:prstGeom>
            <a:solidFill>
              <a:srgbClr val="012645"/>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59" name="Rectangle 58"/>
            <p:cNvSpPr/>
            <p:nvPr/>
          </p:nvSpPr>
          <p:spPr bwMode="auto">
            <a:xfrm>
              <a:off x="1288954" y="2891531"/>
              <a:ext cx="381000" cy="257417"/>
            </a:xfrm>
            <a:prstGeom prst="rect">
              <a:avLst/>
            </a:prstGeom>
            <a:solidFill>
              <a:srgbClr val="DDDDDD"/>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60" name="Group 59"/>
          <p:cNvGrpSpPr/>
          <p:nvPr/>
        </p:nvGrpSpPr>
        <p:grpSpPr>
          <a:xfrm>
            <a:off x="4003611" y="4229791"/>
            <a:ext cx="381000" cy="516262"/>
            <a:chOff x="1898533" y="2645758"/>
            <a:chExt cx="381000" cy="516262"/>
          </a:xfrm>
        </p:grpSpPr>
        <p:sp>
          <p:nvSpPr>
            <p:cNvPr id="61" name="Rectangle 60"/>
            <p:cNvSpPr/>
            <p:nvPr/>
          </p:nvSpPr>
          <p:spPr bwMode="auto">
            <a:xfrm>
              <a:off x="1898533" y="2645758"/>
              <a:ext cx="381000" cy="257417"/>
            </a:xfrm>
            <a:prstGeom prst="rect">
              <a:avLst/>
            </a:prstGeom>
            <a:solidFill>
              <a:srgbClr val="00326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62" name="Rectangle 61"/>
            <p:cNvSpPr/>
            <p:nvPr/>
          </p:nvSpPr>
          <p:spPr bwMode="auto">
            <a:xfrm>
              <a:off x="1898533" y="2904603"/>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63" name="Group 62"/>
          <p:cNvGrpSpPr/>
          <p:nvPr/>
        </p:nvGrpSpPr>
        <p:grpSpPr>
          <a:xfrm>
            <a:off x="4809639" y="4238609"/>
            <a:ext cx="381000" cy="516262"/>
            <a:chOff x="2552700" y="2645757"/>
            <a:chExt cx="381000" cy="516262"/>
          </a:xfrm>
        </p:grpSpPr>
        <p:sp>
          <p:nvSpPr>
            <p:cNvPr id="64" name="Rectangle 63"/>
            <p:cNvSpPr/>
            <p:nvPr/>
          </p:nvSpPr>
          <p:spPr bwMode="auto">
            <a:xfrm>
              <a:off x="2552700" y="2645757"/>
              <a:ext cx="381000" cy="257417"/>
            </a:xfrm>
            <a:prstGeom prst="rect">
              <a:avLst/>
            </a:prstGeom>
            <a:solidFill>
              <a:srgbClr val="00326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65" name="Rectangle 64"/>
            <p:cNvSpPr/>
            <p:nvPr/>
          </p:nvSpPr>
          <p:spPr bwMode="auto">
            <a:xfrm>
              <a:off x="2552700" y="2904602"/>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66" name="Group 65"/>
          <p:cNvGrpSpPr/>
          <p:nvPr/>
        </p:nvGrpSpPr>
        <p:grpSpPr>
          <a:xfrm>
            <a:off x="5574696" y="4229077"/>
            <a:ext cx="381000" cy="516262"/>
            <a:chOff x="3311466" y="2645756"/>
            <a:chExt cx="381000" cy="516262"/>
          </a:xfrm>
        </p:grpSpPr>
        <p:sp>
          <p:nvSpPr>
            <p:cNvPr id="67" name="Rectangle 66"/>
            <p:cNvSpPr/>
            <p:nvPr/>
          </p:nvSpPr>
          <p:spPr bwMode="auto">
            <a:xfrm>
              <a:off x="3311466" y="2645756"/>
              <a:ext cx="381000" cy="257417"/>
            </a:xfrm>
            <a:prstGeom prst="rect">
              <a:avLst/>
            </a:prstGeom>
            <a:solidFill>
              <a:srgbClr val="00396C"/>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68" name="Rectangle 67"/>
            <p:cNvSpPr/>
            <p:nvPr/>
          </p:nvSpPr>
          <p:spPr bwMode="auto">
            <a:xfrm>
              <a:off x="3311466" y="2904601"/>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69" name="Group 68"/>
          <p:cNvGrpSpPr/>
          <p:nvPr/>
        </p:nvGrpSpPr>
        <p:grpSpPr>
          <a:xfrm>
            <a:off x="6297333" y="4225571"/>
            <a:ext cx="381000" cy="516262"/>
            <a:chOff x="3962400" y="2645755"/>
            <a:chExt cx="381000" cy="516262"/>
          </a:xfrm>
        </p:grpSpPr>
        <p:sp>
          <p:nvSpPr>
            <p:cNvPr id="70" name="Rectangle 69"/>
            <p:cNvSpPr/>
            <p:nvPr/>
          </p:nvSpPr>
          <p:spPr bwMode="auto">
            <a:xfrm>
              <a:off x="3962400" y="2645755"/>
              <a:ext cx="381000" cy="257417"/>
            </a:xfrm>
            <a:prstGeom prst="rect">
              <a:avLst/>
            </a:prstGeom>
            <a:solidFill>
              <a:srgbClr val="00427E"/>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71" name="Rectangle 70"/>
            <p:cNvSpPr/>
            <p:nvPr/>
          </p:nvSpPr>
          <p:spPr bwMode="auto">
            <a:xfrm>
              <a:off x="3962400" y="2904600"/>
              <a:ext cx="381000" cy="257417"/>
            </a:xfrm>
            <a:prstGeom prst="rect">
              <a:avLst/>
            </a:prstGeom>
            <a:solidFill>
              <a:srgbClr val="969696"/>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72" name="Group 71"/>
          <p:cNvGrpSpPr/>
          <p:nvPr/>
        </p:nvGrpSpPr>
        <p:grpSpPr>
          <a:xfrm>
            <a:off x="7068050" y="4224857"/>
            <a:ext cx="381000" cy="516262"/>
            <a:chOff x="6125383" y="3781286"/>
            <a:chExt cx="381000" cy="516262"/>
          </a:xfrm>
        </p:grpSpPr>
        <p:sp>
          <p:nvSpPr>
            <p:cNvPr id="73" name="Rectangle 72"/>
            <p:cNvSpPr/>
            <p:nvPr/>
          </p:nvSpPr>
          <p:spPr bwMode="auto">
            <a:xfrm>
              <a:off x="6125383" y="3781286"/>
              <a:ext cx="381000" cy="257417"/>
            </a:xfrm>
            <a:prstGeom prst="rect">
              <a:avLst/>
            </a:prstGeom>
            <a:solidFill>
              <a:srgbClr val="005EB4"/>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74" name="Rectangle 73"/>
            <p:cNvSpPr/>
            <p:nvPr/>
          </p:nvSpPr>
          <p:spPr bwMode="auto">
            <a:xfrm>
              <a:off x="6125383" y="4040131"/>
              <a:ext cx="381000" cy="257417"/>
            </a:xfrm>
            <a:prstGeom prst="rect">
              <a:avLst/>
            </a:prstGeom>
            <a:solidFill>
              <a:srgbClr val="80808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sp>
        <p:nvSpPr>
          <p:cNvPr id="78" name="TextBox 77"/>
          <p:cNvSpPr txBox="1"/>
          <p:nvPr/>
        </p:nvSpPr>
        <p:spPr>
          <a:xfrm>
            <a:off x="386862" y="1281583"/>
            <a:ext cx="4451531" cy="2308324"/>
          </a:xfrm>
          <a:prstGeom prst="rect">
            <a:avLst/>
          </a:prstGeom>
          <a:noFill/>
        </p:spPr>
        <p:txBody>
          <a:bodyPr wrap="square" rtlCol="0">
            <a:spAutoFit/>
          </a:bodyPr>
          <a:lstStyle/>
          <a:p>
            <a:pPr marL="285750" indent="-285750">
              <a:buFont typeface="Arial" panose="020B0604020202020204" pitchFamily="34" charset="0"/>
              <a:buChar char="•"/>
            </a:pPr>
            <a:r>
              <a:rPr lang="en-CA" dirty="0" err="1" smtClean="0"/>
              <a:t>Raymarch</a:t>
            </a:r>
            <a:r>
              <a:rPr lang="en-CA" dirty="0" smtClean="0"/>
              <a:t> through the volume</a:t>
            </a:r>
          </a:p>
          <a:p>
            <a:pPr marL="285750" indent="-285750">
              <a:buFont typeface="Arial" panose="020B0604020202020204" pitchFamily="34" charset="0"/>
              <a:buChar char="•"/>
            </a:pPr>
            <a:r>
              <a:rPr lang="en-US" dirty="0"/>
              <a:t>Accumulate </a:t>
            </a:r>
            <a:r>
              <a:rPr lang="en-US" dirty="0" smtClean="0"/>
              <a:t>extinction coefficient</a:t>
            </a:r>
            <a:endParaRPr lang="en-US" dirty="0"/>
          </a:p>
          <a:p>
            <a:pPr marL="285750" indent="-285750">
              <a:buFont typeface="Arial" panose="020B0604020202020204" pitchFamily="34" charset="0"/>
              <a:buChar char="•"/>
            </a:pPr>
            <a:r>
              <a:rPr lang="en-CA" dirty="0"/>
              <a:t>Apply Beer-Lambert Law to calculate transmittance stored in </a:t>
            </a:r>
            <a:r>
              <a:rPr lang="en-CA" dirty="0">
                <a:solidFill>
                  <a:schemeClr val="bg1"/>
                </a:solidFill>
              </a:rPr>
              <a:t>Alpha</a:t>
            </a:r>
          </a:p>
          <a:p>
            <a:pPr marL="285750" indent="-285750">
              <a:buFont typeface="Arial" panose="020B0604020202020204" pitchFamily="34" charset="0"/>
              <a:buChar char="•"/>
            </a:pPr>
            <a:r>
              <a:rPr lang="en-CA" dirty="0" smtClean="0"/>
              <a:t>Accumulate light in-scattered in </a:t>
            </a:r>
            <a:r>
              <a:rPr lang="en-US" dirty="0">
                <a:solidFill>
                  <a:srgbClr val="FF0000"/>
                </a:solidFill>
              </a:rPr>
              <a:t>R</a:t>
            </a:r>
            <a:r>
              <a:rPr lang="en-US" dirty="0">
                <a:solidFill>
                  <a:srgbClr val="00B050"/>
                </a:solidFill>
              </a:rPr>
              <a:t>G</a:t>
            </a:r>
            <a:r>
              <a:rPr lang="en-US" dirty="0">
                <a:solidFill>
                  <a:srgbClr val="0070C0"/>
                </a:solidFill>
              </a:rPr>
              <a:t>B</a:t>
            </a:r>
            <a:r>
              <a:rPr lang="en-US" dirty="0"/>
              <a:t> </a:t>
            </a:r>
            <a:r>
              <a:rPr lang="en-US" dirty="0" smtClean="0"/>
              <a:t>channels</a:t>
            </a:r>
          </a:p>
          <a:p>
            <a:pPr marL="285750" indent="-285750">
              <a:buFont typeface="Arial" panose="020B0604020202020204" pitchFamily="34" charset="0"/>
              <a:buChar char="•"/>
            </a:pPr>
            <a:r>
              <a:rPr lang="en-CA" dirty="0" smtClean="0"/>
              <a:t>Apply transmittance to in-scattering as well</a:t>
            </a:r>
          </a:p>
        </p:txBody>
      </p:sp>
      <p:cxnSp>
        <p:nvCxnSpPr>
          <p:cNvPr id="4" name="Straight Arrow Connector 3"/>
          <p:cNvCxnSpPr/>
          <p:nvPr/>
        </p:nvCxnSpPr>
        <p:spPr>
          <a:xfrm flipV="1">
            <a:off x="2630658" y="4860696"/>
            <a:ext cx="4679853" cy="46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963239" y="4835635"/>
            <a:ext cx="1917895" cy="307777"/>
          </a:xfrm>
          <a:prstGeom prst="rect">
            <a:avLst/>
          </a:prstGeom>
          <a:noFill/>
        </p:spPr>
        <p:txBody>
          <a:bodyPr wrap="square" rtlCol="0">
            <a:spAutoFit/>
          </a:bodyPr>
          <a:lstStyle/>
          <a:p>
            <a:r>
              <a:rPr lang="en-CA" sz="1400" dirty="0" smtClean="0"/>
              <a:t>Ray-marching order</a:t>
            </a:r>
            <a:endParaRPr lang="en-CA" sz="1400" dirty="0"/>
          </a:p>
        </p:txBody>
      </p:sp>
    </p:spTree>
    <p:extLst>
      <p:ext uri="{BB962C8B-B14F-4D97-AF65-F5344CB8AC3E}">
        <p14:creationId xmlns:p14="http://schemas.microsoft.com/office/powerpoint/2010/main" val="17726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animEffect transition="in" filter="fade">
                                      <p:cBhvr>
                                        <p:cTn id="7" dur="500"/>
                                        <p:tgtEl>
                                          <p:spTgt spid="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xEl>
                                              <p:pRg st="3" end="3"/>
                                            </p:txEl>
                                          </p:spTgt>
                                        </p:tgtEl>
                                        <p:attrNameLst>
                                          <p:attrName>style.visibility</p:attrName>
                                        </p:attrNameLst>
                                      </p:cBhvr>
                                      <p:to>
                                        <p:strVal val="visible"/>
                                      </p:to>
                                    </p:set>
                                    <p:animEffect transition="in" filter="fade">
                                      <p:cBhvr>
                                        <p:cTn id="12" dur="500"/>
                                        <p:tgtEl>
                                          <p:spTgt spid="78">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8">
                                            <p:txEl>
                                              <p:pRg st="4" end="4"/>
                                            </p:txEl>
                                          </p:spTgt>
                                        </p:tgtEl>
                                        <p:attrNameLst>
                                          <p:attrName>style.visibility</p:attrName>
                                        </p:attrNameLst>
                                      </p:cBhvr>
                                      <p:to>
                                        <p:strVal val="visible"/>
                                      </p:to>
                                    </p:set>
                                    <p:animEffect transition="in" filter="fade">
                                      <p:cBhvr>
                                        <p:cTn id="15" dur="500"/>
                                        <p:tgtEl>
                                          <p:spTgt spid="7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par>
                                <p:cTn id="36" presetID="10"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par>
                                <p:cTn id="42" presetID="10" presetClass="entr" presetSubtype="0"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scattering equation</a:t>
            </a:r>
            <a:endParaRPr lang="en-CA" dirty="0"/>
          </a:p>
        </p:txBody>
      </p:sp>
      <p:sp>
        <p:nvSpPr>
          <p:cNvPr id="3" name="Content Placeholder 2"/>
          <p:cNvSpPr>
            <a:spLocks noGrp="1"/>
          </p:cNvSpPr>
          <p:nvPr>
            <p:ph idx="1"/>
          </p:nvPr>
        </p:nvSpPr>
        <p:spPr>
          <a:xfrm>
            <a:off x="395785" y="1609584"/>
            <a:ext cx="8229600" cy="3394472"/>
          </a:xfrm>
        </p:spPr>
        <p:txBody>
          <a:bodyPr/>
          <a:lstStyle/>
          <a:p>
            <a:pPr lvl="0"/>
            <a:r>
              <a:rPr lang="en-US" sz="2400" dirty="0"/>
              <a:t>2D compute </a:t>
            </a:r>
            <a:r>
              <a:rPr lang="en-US" sz="2400" dirty="0" err="1"/>
              <a:t>shader</a:t>
            </a:r>
            <a:endParaRPr lang="en-US" sz="2400" dirty="0"/>
          </a:p>
          <a:p>
            <a:r>
              <a:rPr lang="en-US" sz="2400" dirty="0"/>
              <a:t>Brute-force, numerical integration</a:t>
            </a:r>
          </a:p>
          <a:p>
            <a:pPr lvl="0"/>
            <a:r>
              <a:rPr lang="en-US" sz="2400" dirty="0"/>
              <a:t>Marching through depth slices and accumulating</a:t>
            </a:r>
          </a:p>
          <a:p>
            <a:pPr lvl="0"/>
            <a:r>
              <a:rPr lang="en-US" sz="2400" dirty="0"/>
              <a:t>Using UAV writes</a:t>
            </a:r>
          </a:p>
          <a:p>
            <a:endParaRPr lang="en-CA" dirty="0"/>
          </a:p>
        </p:txBody>
      </p:sp>
    </p:spTree>
    <p:extLst>
      <p:ext uri="{BB962C8B-B14F-4D97-AF65-F5344CB8AC3E}">
        <p14:creationId xmlns:p14="http://schemas.microsoft.com/office/powerpoint/2010/main" val="37081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rot="10800000">
            <a:off x="3386036" y="1253866"/>
            <a:ext cx="2400520" cy="953724"/>
            <a:chOff x="3334226" y="2865361"/>
            <a:chExt cx="2400520" cy="953724"/>
          </a:xfrm>
        </p:grpSpPr>
        <p:sp>
          <p:nvSpPr>
            <p:cNvPr id="67" name="Cube 66"/>
            <p:cNvSpPr/>
            <p:nvPr/>
          </p:nvSpPr>
          <p:spPr>
            <a:xfrm>
              <a:off x="3334226" y="2878666"/>
              <a:ext cx="2400520" cy="940419"/>
            </a:xfrm>
            <a:prstGeom prst="cube">
              <a:avLst>
                <a:gd name="adj" fmla="val 678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68" name="Straight Connector 67"/>
            <p:cNvCxnSpPr/>
            <p:nvPr/>
          </p:nvCxnSpPr>
          <p:spPr>
            <a:xfrm flipV="1">
              <a:off x="3582572" y="2878666"/>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3828473" y="2878665"/>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4074374" y="2878666"/>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4342136" y="2865361"/>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4591457" y="2878664"/>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4859820" y="2878662"/>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582572" y="3507545"/>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828473" y="3494240"/>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074374" y="350754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342136" y="3501529"/>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591457" y="3501529"/>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859820" y="349454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488788" y="3348875"/>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641187" y="3179800"/>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828473" y="3003954"/>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268351" y="333877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427784" y="317963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615070" y="3003954"/>
              <a:ext cx="0" cy="311540"/>
            </a:xfrm>
            <a:prstGeom prst="line">
              <a:avLst/>
            </a:prstGeom>
          </p:spPr>
          <p:style>
            <a:lnRef idx="2">
              <a:schemeClr val="accent1"/>
            </a:lnRef>
            <a:fillRef idx="0">
              <a:schemeClr val="accent1"/>
            </a:fillRef>
            <a:effectRef idx="1">
              <a:schemeClr val="accent1"/>
            </a:effectRef>
            <a:fontRef idx="minor">
              <a:schemeClr val="tx1"/>
            </a:fontRef>
          </p:style>
        </p:cxnSp>
      </p:grpSp>
      <p:graphicFrame>
        <p:nvGraphicFramePr>
          <p:cNvPr id="7" name="Content Placeholder 3"/>
          <p:cNvGraphicFramePr>
            <a:graphicFrameLocks noGrp="1"/>
          </p:cNvGraphicFramePr>
          <p:nvPr>
            <p:ph idx="1"/>
            <p:extLst>
              <p:ext uri="{D42A27DB-BD31-4B8C-83A1-F6EECF244321}">
                <p14:modId xmlns:p14="http://schemas.microsoft.com/office/powerpoint/2010/main" val="3394354136"/>
              </p:ext>
            </p:extLst>
          </p:nvPr>
        </p:nvGraphicFramePr>
        <p:xfrm>
          <a:off x="708441" y="1258765"/>
          <a:ext cx="2396196" cy="2560320"/>
        </p:xfrm>
        <a:graphic>
          <a:graphicData uri="http://schemas.openxmlformats.org/drawingml/2006/table">
            <a:tbl>
              <a:tblPr bandRow="1">
                <a:tableStyleId>{5C22544A-7EE6-4342-B048-85BDC9FD1C3A}</a:tableStyleId>
              </a:tblPr>
              <a:tblGrid>
                <a:gridCol w="266244"/>
                <a:gridCol w="266244"/>
                <a:gridCol w="266244"/>
                <a:gridCol w="266244"/>
                <a:gridCol w="266244"/>
                <a:gridCol w="266244"/>
                <a:gridCol w="266244"/>
                <a:gridCol w="266244"/>
                <a:gridCol w="266244"/>
              </a:tblGrid>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r h="312546">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c>
                  <a:txBody>
                    <a:bodyPr/>
                    <a:lstStyle/>
                    <a:p>
                      <a:endParaRPr lang="en-CA" dirty="0"/>
                    </a:p>
                  </a:txBody>
                  <a:tcPr>
                    <a:solidFill>
                      <a:schemeClr val="accent1">
                        <a:tint val="40000"/>
                        <a:alpha val="75000"/>
                      </a:schemeClr>
                    </a:solidFill>
                  </a:tcPr>
                </a:tc>
              </a:tr>
            </a:tbl>
          </a:graphicData>
        </a:graphic>
      </p:graphicFrame>
      <p:sp>
        <p:nvSpPr>
          <p:cNvPr id="14" name="Right Triangle 13"/>
          <p:cNvSpPr/>
          <p:nvPr/>
        </p:nvSpPr>
        <p:spPr bwMode="auto">
          <a:xfrm rot="18903371">
            <a:off x="1578312" y="3804772"/>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15" name="Rectangle 14"/>
          <p:cNvSpPr/>
          <p:nvPr/>
        </p:nvSpPr>
        <p:spPr bwMode="auto">
          <a:xfrm rot="5400000">
            <a:off x="1632837" y="4440023"/>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cxnSp>
        <p:nvCxnSpPr>
          <p:cNvPr id="16" name="Straight Arrow Connector 15"/>
          <p:cNvCxnSpPr/>
          <p:nvPr/>
        </p:nvCxnSpPr>
        <p:spPr>
          <a:xfrm flipH="1" flipV="1">
            <a:off x="567766" y="1258765"/>
            <a:ext cx="9380" cy="2595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53148" y="1517056"/>
            <a:ext cx="66050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1400" dirty="0" smtClean="0"/>
              <a:t>Z axis</a:t>
            </a:r>
            <a:endParaRPr lang="fr-CA" sz="1400" dirty="0"/>
          </a:p>
        </p:txBody>
      </p:sp>
      <p:cxnSp>
        <p:nvCxnSpPr>
          <p:cNvPr id="18" name="Straight Arrow Connector 17"/>
          <p:cNvCxnSpPr/>
          <p:nvPr/>
        </p:nvCxnSpPr>
        <p:spPr>
          <a:xfrm flipV="1">
            <a:off x="708441" y="3938773"/>
            <a:ext cx="239619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62876" y="3942202"/>
            <a:ext cx="6735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a:t>X</a:t>
            </a:r>
            <a:r>
              <a:rPr lang="en-CA" sz="1400" dirty="0" smtClean="0"/>
              <a:t> axis</a:t>
            </a:r>
            <a:endParaRPr lang="fr-CA" sz="1400" dirty="0"/>
          </a:p>
        </p:txBody>
      </p:sp>
      <p:graphicFrame>
        <p:nvGraphicFramePr>
          <p:cNvPr id="25" name="Content Placeholder 3"/>
          <p:cNvGraphicFramePr>
            <a:graphicFrameLocks/>
          </p:cNvGraphicFramePr>
          <p:nvPr>
            <p:extLst>
              <p:ext uri="{D42A27DB-BD31-4B8C-83A1-F6EECF244321}">
                <p14:modId xmlns:p14="http://schemas.microsoft.com/office/powerpoint/2010/main" val="4089657892"/>
              </p:ext>
            </p:extLst>
          </p:nvPr>
        </p:nvGraphicFramePr>
        <p:xfrm>
          <a:off x="6151829" y="1276545"/>
          <a:ext cx="2396196" cy="2560320"/>
        </p:xfrm>
        <a:graphic>
          <a:graphicData uri="http://schemas.openxmlformats.org/drawingml/2006/table">
            <a:tbl>
              <a:tblPr bandRow="1">
                <a:tableStyleId>{5C22544A-7EE6-4342-B048-85BDC9FD1C3A}</a:tableStyleId>
              </a:tblPr>
              <a:tblGrid>
                <a:gridCol w="266244"/>
                <a:gridCol w="266244"/>
                <a:gridCol w="266244"/>
                <a:gridCol w="266244"/>
                <a:gridCol w="266244"/>
                <a:gridCol w="266244"/>
                <a:gridCol w="266244"/>
                <a:gridCol w="266244"/>
                <a:gridCol w="266244"/>
              </a:tblGrid>
              <a:tr h="312546">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r>
              <a:tr h="312546">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c>
                  <a:txBody>
                    <a:bodyPr/>
                    <a:lstStyle/>
                    <a:p>
                      <a:endParaRPr lang="en-CA" dirty="0"/>
                    </a:p>
                  </a:txBody>
                  <a:tcPr>
                    <a:solidFill>
                      <a:srgbClr val="EAEAEA"/>
                    </a:solidFill>
                  </a:tcPr>
                </a:tc>
              </a:tr>
              <a:tr h="312546">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c>
                  <a:txBody>
                    <a:bodyPr/>
                    <a:lstStyle/>
                    <a:p>
                      <a:endParaRPr lang="en-CA" dirty="0"/>
                    </a:p>
                  </a:txBody>
                  <a:tcPr>
                    <a:solidFill>
                      <a:schemeClr val="accent6">
                        <a:lumMod val="20000"/>
                        <a:lumOff val="80000"/>
                        <a:alpha val="75000"/>
                      </a:schemeClr>
                    </a:solidFill>
                  </a:tcPr>
                </a:tc>
              </a:tr>
              <a:tr h="312546">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c>
                  <a:txBody>
                    <a:bodyPr/>
                    <a:lstStyle/>
                    <a:p>
                      <a:endParaRPr lang="en-CA" dirty="0"/>
                    </a:p>
                  </a:txBody>
                  <a:tcPr>
                    <a:solidFill>
                      <a:schemeClr val="accent6">
                        <a:lumMod val="40000"/>
                        <a:lumOff val="60000"/>
                        <a:alpha val="75000"/>
                      </a:schemeClr>
                    </a:solidFill>
                  </a:tcPr>
                </a:tc>
              </a:tr>
              <a:tr h="312546">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c>
                  <a:txBody>
                    <a:bodyPr/>
                    <a:lstStyle/>
                    <a:p>
                      <a:endParaRPr lang="en-CA" dirty="0"/>
                    </a:p>
                  </a:txBody>
                  <a:tcPr>
                    <a:solidFill>
                      <a:schemeClr val="accent6">
                        <a:lumMod val="60000"/>
                        <a:lumOff val="40000"/>
                        <a:alpha val="75000"/>
                      </a:schemeClr>
                    </a:solidFill>
                  </a:tcPr>
                </a:tc>
              </a:tr>
              <a:tr h="312546">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c>
                  <a:txBody>
                    <a:bodyPr/>
                    <a:lstStyle/>
                    <a:p>
                      <a:endParaRPr lang="en-CA" dirty="0"/>
                    </a:p>
                  </a:txBody>
                  <a:tcPr>
                    <a:solidFill>
                      <a:schemeClr val="accent6">
                        <a:lumMod val="75000"/>
                        <a:alpha val="75000"/>
                      </a:schemeClr>
                    </a:solidFill>
                  </a:tcPr>
                </a:tc>
              </a:tr>
              <a:tr h="312546">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c>
                  <a:txBody>
                    <a:bodyPr/>
                    <a:lstStyle/>
                    <a:p>
                      <a:endParaRPr lang="en-CA" dirty="0">
                        <a:solidFill>
                          <a:srgbClr val="000000"/>
                        </a:solidFill>
                      </a:endParaRPr>
                    </a:p>
                  </a:txBody>
                  <a:tcPr>
                    <a:solidFill>
                      <a:schemeClr val="accent6">
                        <a:lumMod val="50000"/>
                        <a:alpha val="75000"/>
                      </a:schemeClr>
                    </a:solidFill>
                  </a:tcPr>
                </a:tc>
              </a:tr>
            </a:tbl>
          </a:graphicData>
        </a:graphic>
      </p:graphicFrame>
      <p:cxnSp>
        <p:nvCxnSpPr>
          <p:cNvPr id="26" name="Straight Arrow Connector 25"/>
          <p:cNvCxnSpPr/>
          <p:nvPr/>
        </p:nvCxnSpPr>
        <p:spPr>
          <a:xfrm flipH="1" flipV="1">
            <a:off x="6023274" y="1313019"/>
            <a:ext cx="9380" cy="25958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6200000">
            <a:off x="5578595" y="1517987"/>
            <a:ext cx="66236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smtClean="0"/>
              <a:t>Z axis</a:t>
            </a:r>
            <a:endParaRPr lang="fr-CA" sz="1400" dirty="0"/>
          </a:p>
        </p:txBody>
      </p:sp>
      <p:cxnSp>
        <p:nvCxnSpPr>
          <p:cNvPr id="28" name="Straight Arrow Connector 27"/>
          <p:cNvCxnSpPr/>
          <p:nvPr/>
        </p:nvCxnSpPr>
        <p:spPr>
          <a:xfrm flipV="1">
            <a:off x="6121322" y="3993027"/>
            <a:ext cx="239619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810280" y="3996456"/>
            <a:ext cx="6735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CA" sz="1400" dirty="0"/>
              <a:t>X</a:t>
            </a:r>
            <a:r>
              <a:rPr lang="en-CA" sz="1400" dirty="0" smtClean="0"/>
              <a:t> axis</a:t>
            </a:r>
            <a:endParaRPr lang="fr-CA" sz="1400" dirty="0"/>
          </a:p>
        </p:txBody>
      </p:sp>
      <p:grpSp>
        <p:nvGrpSpPr>
          <p:cNvPr id="55" name="Group 54"/>
          <p:cNvGrpSpPr/>
          <p:nvPr/>
        </p:nvGrpSpPr>
        <p:grpSpPr>
          <a:xfrm>
            <a:off x="3386036" y="2851031"/>
            <a:ext cx="2400520" cy="953724"/>
            <a:chOff x="3334226" y="2865361"/>
            <a:chExt cx="2400520" cy="953724"/>
          </a:xfrm>
        </p:grpSpPr>
        <p:sp>
          <p:nvSpPr>
            <p:cNvPr id="31" name="Cube 30"/>
            <p:cNvSpPr/>
            <p:nvPr/>
          </p:nvSpPr>
          <p:spPr>
            <a:xfrm>
              <a:off x="3334226" y="2878666"/>
              <a:ext cx="2400520" cy="940419"/>
            </a:xfrm>
            <a:prstGeom prst="cube">
              <a:avLst>
                <a:gd name="adj" fmla="val 678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35" name="Straight Connector 34"/>
            <p:cNvCxnSpPr/>
            <p:nvPr/>
          </p:nvCxnSpPr>
          <p:spPr>
            <a:xfrm flipV="1">
              <a:off x="3582572" y="2878666"/>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828473" y="2878665"/>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074374" y="2878666"/>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342136" y="2865361"/>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591457" y="2878664"/>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859820" y="2878662"/>
              <a:ext cx="633046" cy="6288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582572" y="3507545"/>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828473" y="3494240"/>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074374" y="350754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342136" y="3501529"/>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91457" y="3501529"/>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859820" y="349454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488788" y="3348875"/>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641187" y="3179800"/>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828473" y="3003954"/>
              <a:ext cx="17865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268351" y="333877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427784" y="3179631"/>
              <a:ext cx="0" cy="31154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615070" y="3003954"/>
              <a:ext cx="0" cy="311540"/>
            </a:xfrm>
            <a:prstGeom prst="line">
              <a:avLst/>
            </a:prstGeom>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3174904" y="2610959"/>
            <a:ext cx="2799532" cy="253916"/>
          </a:xfrm>
          <a:prstGeom prst="rect">
            <a:avLst/>
          </a:prstGeom>
          <a:noFill/>
        </p:spPr>
        <p:txBody>
          <a:bodyPr wrap="square" rtlCol="0">
            <a:spAutoFit/>
          </a:bodyPr>
          <a:lstStyle/>
          <a:p>
            <a:pPr algn="ctr"/>
            <a:r>
              <a:rPr lang="en-CA" sz="1050" dirty="0" smtClean="0"/>
              <a:t>2D group of X * Y compute </a:t>
            </a:r>
            <a:r>
              <a:rPr lang="en-CA" sz="1050" dirty="0" err="1" smtClean="0"/>
              <a:t>shader</a:t>
            </a:r>
            <a:r>
              <a:rPr lang="en-CA" sz="1050" dirty="0" smtClean="0"/>
              <a:t> threads</a:t>
            </a:r>
            <a:endParaRPr lang="en-CA" sz="1050" dirty="0"/>
          </a:p>
        </p:txBody>
      </p:sp>
      <p:sp>
        <p:nvSpPr>
          <p:cNvPr id="57" name="Down Arrow 56"/>
          <p:cNvSpPr/>
          <p:nvPr/>
        </p:nvSpPr>
        <p:spPr>
          <a:xfrm rot="16200000">
            <a:off x="3167892" y="3512092"/>
            <a:ext cx="164124" cy="24777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8" name="Down Arrow 57"/>
          <p:cNvSpPr/>
          <p:nvPr/>
        </p:nvSpPr>
        <p:spPr>
          <a:xfrm rot="16200000">
            <a:off x="5719646" y="3557203"/>
            <a:ext cx="164124" cy="24777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9" name="Cross 58"/>
          <p:cNvSpPr/>
          <p:nvPr/>
        </p:nvSpPr>
        <p:spPr>
          <a:xfrm>
            <a:off x="1822598" y="3384379"/>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0" name="Cross 59"/>
          <p:cNvSpPr/>
          <p:nvPr/>
        </p:nvSpPr>
        <p:spPr>
          <a:xfrm>
            <a:off x="1822598" y="3033983"/>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1" name="Cross 60"/>
          <p:cNvSpPr/>
          <p:nvPr/>
        </p:nvSpPr>
        <p:spPr>
          <a:xfrm>
            <a:off x="1826128" y="2666896"/>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2" name="Cross 61"/>
          <p:cNvSpPr/>
          <p:nvPr/>
        </p:nvSpPr>
        <p:spPr>
          <a:xfrm>
            <a:off x="1827020" y="2316500"/>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3" name="Cross 62"/>
          <p:cNvSpPr/>
          <p:nvPr/>
        </p:nvSpPr>
        <p:spPr>
          <a:xfrm>
            <a:off x="1833217" y="1947946"/>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4" name="Cross 63"/>
          <p:cNvSpPr/>
          <p:nvPr/>
        </p:nvSpPr>
        <p:spPr>
          <a:xfrm>
            <a:off x="1822598" y="1553576"/>
            <a:ext cx="127406" cy="118300"/>
          </a:xfrm>
          <a:prstGeom prst="plus">
            <a:avLst>
              <a:gd name="adj" fmla="val 4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5" name="Down Arrow 64"/>
          <p:cNvSpPr/>
          <p:nvPr/>
        </p:nvSpPr>
        <p:spPr>
          <a:xfrm rot="10800000">
            <a:off x="4207641" y="2313651"/>
            <a:ext cx="606074" cy="2564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7" name="TextBox 86"/>
          <p:cNvSpPr txBox="1"/>
          <p:nvPr/>
        </p:nvSpPr>
        <p:spPr>
          <a:xfrm>
            <a:off x="3990291" y="3806028"/>
            <a:ext cx="702436" cy="307777"/>
          </a:xfrm>
          <a:prstGeom prst="rect">
            <a:avLst/>
          </a:prstGeom>
          <a:noFill/>
        </p:spPr>
        <p:txBody>
          <a:bodyPr wrap="none" rtlCol="0">
            <a:spAutoFit/>
          </a:bodyPr>
          <a:lstStyle/>
          <a:p>
            <a:r>
              <a:rPr lang="en-CA" sz="1400" dirty="0" smtClean="0"/>
              <a:t>Step 0</a:t>
            </a:r>
            <a:endParaRPr lang="en-CA" sz="1400" dirty="0"/>
          </a:p>
        </p:txBody>
      </p:sp>
      <p:sp>
        <p:nvSpPr>
          <p:cNvPr id="88" name="TextBox 87"/>
          <p:cNvSpPr txBox="1"/>
          <p:nvPr/>
        </p:nvSpPr>
        <p:spPr>
          <a:xfrm>
            <a:off x="4126184" y="909340"/>
            <a:ext cx="870751" cy="307777"/>
          </a:xfrm>
          <a:prstGeom prst="rect">
            <a:avLst/>
          </a:prstGeom>
          <a:noFill/>
        </p:spPr>
        <p:txBody>
          <a:bodyPr wrap="none" rtlCol="0">
            <a:spAutoFit/>
          </a:bodyPr>
          <a:lstStyle/>
          <a:p>
            <a:r>
              <a:rPr lang="en-CA" sz="1400" dirty="0" smtClean="0"/>
              <a:t>Step Z-1</a:t>
            </a:r>
            <a:endParaRPr lang="en-CA" sz="1400" dirty="0"/>
          </a:p>
        </p:txBody>
      </p:sp>
      <p:sp>
        <p:nvSpPr>
          <p:cNvPr id="89" name="Right Triangle 88"/>
          <p:cNvSpPr/>
          <p:nvPr/>
        </p:nvSpPr>
        <p:spPr bwMode="auto">
          <a:xfrm rot="18903371">
            <a:off x="6993448" y="3804772"/>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90" name="Rectangle 89"/>
          <p:cNvSpPr/>
          <p:nvPr/>
        </p:nvSpPr>
        <p:spPr bwMode="auto">
          <a:xfrm rot="5400000">
            <a:off x="7047973" y="4440023"/>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91" name="Title 1"/>
          <p:cNvSpPr>
            <a:spLocks noGrp="1"/>
          </p:cNvSpPr>
          <p:nvPr>
            <p:ph type="title"/>
          </p:nvPr>
        </p:nvSpPr>
        <p:spPr>
          <a:xfrm>
            <a:off x="457200" y="205979"/>
            <a:ext cx="8229600" cy="857250"/>
          </a:xfrm>
        </p:spPr>
        <p:txBody>
          <a:bodyPr/>
          <a:lstStyle/>
          <a:p>
            <a:r>
              <a:rPr lang="en-US" dirty="0"/>
              <a:t>Solving scattering equation</a:t>
            </a:r>
            <a:endParaRPr lang="en-CA" dirty="0"/>
          </a:p>
        </p:txBody>
      </p:sp>
    </p:spTree>
    <p:extLst>
      <p:ext uri="{BB962C8B-B14F-4D97-AF65-F5344CB8AC3E}">
        <p14:creationId xmlns:p14="http://schemas.microsoft.com/office/powerpoint/2010/main" val="194287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58" grpId="0" animBg="1"/>
      <p:bldP spid="59" grpId="0" animBg="1"/>
      <p:bldP spid="60" grpId="0" animBg="1"/>
      <p:bldP spid="61" grpId="0" animBg="1"/>
      <p:bldP spid="62" grpId="0" animBg="1"/>
      <p:bldP spid="63" grpId="0" animBg="1"/>
      <p:bldP spid="64" grpId="0" animBg="1"/>
      <p:bldP spid="65" grpId="0" animBg="1"/>
      <p:bldP spid="8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not parallel sum?</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41275" y="1787858"/>
            <a:ext cx="3046019" cy="1455997"/>
          </a:xfrm>
        </p:spPr>
      </p:pic>
      <p:sp>
        <p:nvSpPr>
          <p:cNvPr id="5" name="TextBox 4"/>
          <p:cNvSpPr txBox="1"/>
          <p:nvPr/>
        </p:nvSpPr>
        <p:spPr>
          <a:xfrm>
            <a:off x="5097438" y="3302195"/>
            <a:ext cx="3951723" cy="246221"/>
          </a:xfrm>
          <a:prstGeom prst="rect">
            <a:avLst/>
          </a:prstGeom>
          <a:noFill/>
        </p:spPr>
        <p:txBody>
          <a:bodyPr wrap="none" rtlCol="0">
            <a:spAutoFit/>
          </a:bodyPr>
          <a:lstStyle/>
          <a:p>
            <a:r>
              <a:rPr lang="en-CA" sz="1000" dirty="0"/>
              <a:t>Harris et al, “Parallel Prefix Sum (Scan) with CUDA”, GPU Gems </a:t>
            </a:r>
            <a:r>
              <a:rPr lang="en-CA" sz="1000" dirty="0" smtClean="0"/>
              <a:t>3</a:t>
            </a:r>
            <a:endParaRPr lang="en-CA" sz="1000" dirty="0"/>
          </a:p>
        </p:txBody>
      </p:sp>
      <p:sp>
        <p:nvSpPr>
          <p:cNvPr id="7" name="Content Placeholder 2"/>
          <p:cNvSpPr txBox="1">
            <a:spLocks/>
          </p:cNvSpPr>
          <p:nvPr/>
        </p:nvSpPr>
        <p:spPr>
          <a:xfrm>
            <a:off x="457200" y="1329805"/>
            <a:ext cx="4640238"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Tried this approach!</a:t>
            </a:r>
          </a:p>
          <a:p>
            <a:r>
              <a:rPr lang="en-US" sz="2000" dirty="0" smtClean="0"/>
              <a:t>“Parallel Prefix Sum (Scan)”</a:t>
            </a:r>
          </a:p>
          <a:p>
            <a:r>
              <a:rPr lang="en-US" sz="2000" dirty="0" smtClean="0"/>
              <a:t>…but was 20-30% slower than brute-force!</a:t>
            </a:r>
            <a:endParaRPr lang="en-US" sz="2400" dirty="0"/>
          </a:p>
          <a:p>
            <a:pPr lvl="1"/>
            <a:r>
              <a:rPr lang="en-US" sz="1600" dirty="0" smtClean="0"/>
              <a:t>LDS bank conflicts</a:t>
            </a:r>
          </a:p>
          <a:p>
            <a:pPr lvl="1"/>
            <a:r>
              <a:rPr lang="en-US" sz="1600" dirty="0" smtClean="0"/>
              <a:t>Worse shader occupancy</a:t>
            </a:r>
          </a:p>
          <a:p>
            <a:pPr lvl="1"/>
            <a:r>
              <a:rPr lang="en-US" sz="1600" dirty="0" smtClean="0"/>
              <a:t>Cache trashing / poor locality?</a:t>
            </a:r>
          </a:p>
          <a:p>
            <a:r>
              <a:rPr lang="en-US" sz="2000" dirty="0" smtClean="0"/>
              <a:t>Still, it may be better for 2D in some cases</a:t>
            </a:r>
          </a:p>
        </p:txBody>
      </p:sp>
    </p:spTree>
    <p:extLst>
      <p:ext uri="{BB962C8B-B14F-4D97-AF65-F5344CB8AC3E}">
        <p14:creationId xmlns:p14="http://schemas.microsoft.com/office/powerpoint/2010/main" val="377798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p:cNvSpPr/>
          <p:nvPr/>
        </p:nvSpPr>
        <p:spPr bwMode="auto">
          <a:xfrm>
            <a:off x="7067974" y="2168374"/>
            <a:ext cx="1209675" cy="1161288"/>
          </a:xfrm>
          <a:prstGeom prst="star5">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dirty="0" smtClean="0">
              <a:ln>
                <a:noFill/>
              </a:ln>
              <a:solidFill>
                <a:srgbClr val="FFFFFF"/>
              </a:solidFill>
              <a:effectLst/>
              <a:uLnTx/>
              <a:uFillTx/>
              <a:latin typeface="Verdana" pitchFamily="45" charset="0"/>
              <a:ea typeface="+mn-ea"/>
              <a:cs typeface="+mn-cs"/>
            </a:endParaRPr>
          </a:p>
        </p:txBody>
      </p:sp>
      <p:sp>
        <p:nvSpPr>
          <p:cNvPr id="5" name="Right Triangle 4"/>
          <p:cNvSpPr/>
          <p:nvPr/>
        </p:nvSpPr>
        <p:spPr bwMode="auto">
          <a:xfrm rot="2728388">
            <a:off x="1468350" y="2408178"/>
            <a:ext cx="594559" cy="590845"/>
          </a:xfrm>
          <a:prstGeom prst="rtTriangle">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cxnSp>
        <p:nvCxnSpPr>
          <p:cNvPr id="6" name="Straight Arrow Connector 5"/>
          <p:cNvCxnSpPr>
            <a:stCxn id="4" idx="1"/>
          </p:cNvCxnSpPr>
          <p:nvPr/>
        </p:nvCxnSpPr>
        <p:spPr bwMode="auto">
          <a:xfrm flipH="1">
            <a:off x="1886375" y="2611945"/>
            <a:ext cx="5181600" cy="45827"/>
          </a:xfrm>
          <a:prstGeom prst="straightConnector1">
            <a:avLst/>
          </a:prstGeom>
          <a:noFill/>
          <a:ln w="25400" cap="flat" cmpd="sng" algn="ctr">
            <a:solidFill>
              <a:srgbClr val="009999"/>
            </a:solidFill>
            <a:prstDash val="solid"/>
            <a:headEnd type="none" w="med" len="med"/>
            <a:tailEnd type="arrow"/>
          </a:ln>
          <a:effectLst>
            <a:outerShdw blurRad="40000" dist="20000" dir="5400000" rotWithShape="0">
              <a:srgbClr val="000000">
                <a:alpha val="38000"/>
              </a:srgbClr>
            </a:outerShdw>
          </a:effectLst>
        </p:spPr>
      </p:cxnSp>
      <p:sp>
        <p:nvSpPr>
          <p:cNvPr id="7" name="Rectangle 6"/>
          <p:cNvSpPr/>
          <p:nvPr/>
        </p:nvSpPr>
        <p:spPr bwMode="auto">
          <a:xfrm>
            <a:off x="861041" y="2353382"/>
            <a:ext cx="485510" cy="609600"/>
          </a:xfrm>
          <a:prstGeom prst="rect">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grpSp>
        <p:nvGrpSpPr>
          <p:cNvPr id="8" name="Group 7"/>
          <p:cNvGrpSpPr/>
          <p:nvPr/>
        </p:nvGrpSpPr>
        <p:grpSpPr>
          <a:xfrm>
            <a:off x="1803708" y="2695496"/>
            <a:ext cx="381000" cy="516262"/>
            <a:chOff x="574866" y="2622067"/>
            <a:chExt cx="381000" cy="516262"/>
          </a:xfrm>
        </p:grpSpPr>
        <p:sp>
          <p:nvSpPr>
            <p:cNvPr id="9" name="Rectangle 8"/>
            <p:cNvSpPr/>
            <p:nvPr/>
          </p:nvSpPr>
          <p:spPr bwMode="auto">
            <a:xfrm>
              <a:off x="574866" y="2622067"/>
              <a:ext cx="381000" cy="257417"/>
            </a:xfrm>
            <a:prstGeom prst="rect">
              <a:avLst/>
            </a:prstGeom>
            <a:solidFill>
              <a:srgbClr val="000066">
                <a:lumMod val="50000"/>
              </a:srgbClr>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10" name="Rectangle 9"/>
            <p:cNvSpPr/>
            <p:nvPr/>
          </p:nvSpPr>
          <p:spPr bwMode="auto">
            <a:xfrm>
              <a:off x="574866" y="2880912"/>
              <a:ext cx="381000" cy="257417"/>
            </a:xfrm>
            <a:prstGeom prst="rect">
              <a:avLst/>
            </a:prstGeom>
            <a:solidFill>
              <a:srgbClr val="FFFFFF"/>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11" name="Group 10"/>
          <p:cNvGrpSpPr/>
          <p:nvPr/>
        </p:nvGrpSpPr>
        <p:grpSpPr>
          <a:xfrm>
            <a:off x="2495975" y="2703600"/>
            <a:ext cx="381000" cy="516262"/>
            <a:chOff x="1288954" y="2632686"/>
            <a:chExt cx="381000" cy="516262"/>
          </a:xfrm>
        </p:grpSpPr>
        <p:sp>
          <p:nvSpPr>
            <p:cNvPr id="12" name="Rectangle 11"/>
            <p:cNvSpPr/>
            <p:nvPr/>
          </p:nvSpPr>
          <p:spPr bwMode="auto">
            <a:xfrm>
              <a:off x="1288954" y="2632686"/>
              <a:ext cx="381000" cy="257417"/>
            </a:xfrm>
            <a:prstGeom prst="rect">
              <a:avLst/>
            </a:prstGeom>
            <a:solidFill>
              <a:srgbClr val="012645"/>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13" name="Rectangle 12"/>
            <p:cNvSpPr/>
            <p:nvPr/>
          </p:nvSpPr>
          <p:spPr bwMode="auto">
            <a:xfrm>
              <a:off x="1288954" y="2891531"/>
              <a:ext cx="381000" cy="257417"/>
            </a:xfrm>
            <a:prstGeom prst="rect">
              <a:avLst/>
            </a:prstGeom>
            <a:solidFill>
              <a:srgbClr val="DDDDDD"/>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14" name="Group 13"/>
          <p:cNvGrpSpPr/>
          <p:nvPr/>
        </p:nvGrpSpPr>
        <p:grpSpPr>
          <a:xfrm>
            <a:off x="3347119" y="2694068"/>
            <a:ext cx="381000" cy="516262"/>
            <a:chOff x="1898533" y="2645758"/>
            <a:chExt cx="381000" cy="516262"/>
          </a:xfrm>
        </p:grpSpPr>
        <p:sp>
          <p:nvSpPr>
            <p:cNvPr id="15" name="Rectangle 14"/>
            <p:cNvSpPr/>
            <p:nvPr/>
          </p:nvSpPr>
          <p:spPr bwMode="auto">
            <a:xfrm>
              <a:off x="1898533" y="2645758"/>
              <a:ext cx="381000" cy="257417"/>
            </a:xfrm>
            <a:prstGeom prst="rect">
              <a:avLst/>
            </a:prstGeom>
            <a:solidFill>
              <a:srgbClr val="00326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16" name="Rectangle 15"/>
            <p:cNvSpPr/>
            <p:nvPr/>
          </p:nvSpPr>
          <p:spPr bwMode="auto">
            <a:xfrm>
              <a:off x="1898533" y="2904603"/>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17" name="Group 16"/>
          <p:cNvGrpSpPr/>
          <p:nvPr/>
        </p:nvGrpSpPr>
        <p:grpSpPr>
          <a:xfrm>
            <a:off x="4153147" y="2702886"/>
            <a:ext cx="381000" cy="516262"/>
            <a:chOff x="2552700" y="2645757"/>
            <a:chExt cx="381000" cy="516262"/>
          </a:xfrm>
        </p:grpSpPr>
        <p:sp>
          <p:nvSpPr>
            <p:cNvPr id="18" name="Rectangle 17"/>
            <p:cNvSpPr/>
            <p:nvPr/>
          </p:nvSpPr>
          <p:spPr bwMode="auto">
            <a:xfrm>
              <a:off x="2552700" y="2645757"/>
              <a:ext cx="381000" cy="257417"/>
            </a:xfrm>
            <a:prstGeom prst="rect">
              <a:avLst/>
            </a:prstGeom>
            <a:solidFill>
              <a:srgbClr val="00326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19" name="Rectangle 18"/>
            <p:cNvSpPr/>
            <p:nvPr/>
          </p:nvSpPr>
          <p:spPr bwMode="auto">
            <a:xfrm>
              <a:off x="2552700" y="2904602"/>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20" name="Group 19"/>
          <p:cNvGrpSpPr/>
          <p:nvPr/>
        </p:nvGrpSpPr>
        <p:grpSpPr>
          <a:xfrm>
            <a:off x="4918204" y="2693354"/>
            <a:ext cx="381000" cy="516262"/>
            <a:chOff x="3311466" y="2645756"/>
            <a:chExt cx="381000" cy="516262"/>
          </a:xfrm>
        </p:grpSpPr>
        <p:sp>
          <p:nvSpPr>
            <p:cNvPr id="21" name="Rectangle 20"/>
            <p:cNvSpPr/>
            <p:nvPr/>
          </p:nvSpPr>
          <p:spPr bwMode="auto">
            <a:xfrm>
              <a:off x="3311466" y="2645756"/>
              <a:ext cx="381000" cy="257417"/>
            </a:xfrm>
            <a:prstGeom prst="rect">
              <a:avLst/>
            </a:prstGeom>
            <a:solidFill>
              <a:srgbClr val="00396C"/>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22" name="Rectangle 21"/>
            <p:cNvSpPr/>
            <p:nvPr/>
          </p:nvSpPr>
          <p:spPr bwMode="auto">
            <a:xfrm>
              <a:off x="3311466" y="2904601"/>
              <a:ext cx="381000" cy="257417"/>
            </a:xfrm>
            <a:prstGeom prst="rect">
              <a:avLst/>
            </a:prstGeom>
            <a:solidFill>
              <a:srgbClr val="C0C0C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23" name="Group 22"/>
          <p:cNvGrpSpPr/>
          <p:nvPr/>
        </p:nvGrpSpPr>
        <p:grpSpPr>
          <a:xfrm>
            <a:off x="5640841" y="2689848"/>
            <a:ext cx="381000" cy="516262"/>
            <a:chOff x="3962400" y="2645755"/>
            <a:chExt cx="381000" cy="516262"/>
          </a:xfrm>
        </p:grpSpPr>
        <p:sp>
          <p:nvSpPr>
            <p:cNvPr id="24" name="Rectangle 23"/>
            <p:cNvSpPr/>
            <p:nvPr/>
          </p:nvSpPr>
          <p:spPr bwMode="auto">
            <a:xfrm>
              <a:off x="3962400" y="2645755"/>
              <a:ext cx="381000" cy="257417"/>
            </a:xfrm>
            <a:prstGeom prst="rect">
              <a:avLst/>
            </a:prstGeom>
            <a:solidFill>
              <a:srgbClr val="00427E"/>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25" name="Rectangle 24"/>
            <p:cNvSpPr/>
            <p:nvPr/>
          </p:nvSpPr>
          <p:spPr bwMode="auto">
            <a:xfrm>
              <a:off x="3962400" y="2904600"/>
              <a:ext cx="381000" cy="257417"/>
            </a:xfrm>
            <a:prstGeom prst="rect">
              <a:avLst/>
            </a:prstGeom>
            <a:solidFill>
              <a:srgbClr val="969696"/>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grpSp>
        <p:nvGrpSpPr>
          <p:cNvPr id="26" name="Group 25"/>
          <p:cNvGrpSpPr/>
          <p:nvPr/>
        </p:nvGrpSpPr>
        <p:grpSpPr>
          <a:xfrm>
            <a:off x="6411558" y="2689134"/>
            <a:ext cx="381000" cy="516262"/>
            <a:chOff x="6125383" y="3781286"/>
            <a:chExt cx="381000" cy="516262"/>
          </a:xfrm>
        </p:grpSpPr>
        <p:sp>
          <p:nvSpPr>
            <p:cNvPr id="27" name="Rectangle 26"/>
            <p:cNvSpPr/>
            <p:nvPr/>
          </p:nvSpPr>
          <p:spPr bwMode="auto">
            <a:xfrm>
              <a:off x="6125383" y="3781286"/>
              <a:ext cx="381000" cy="257417"/>
            </a:xfrm>
            <a:prstGeom prst="rect">
              <a:avLst/>
            </a:prstGeom>
            <a:solidFill>
              <a:srgbClr val="005EB4"/>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sp>
          <p:nvSpPr>
            <p:cNvPr id="28" name="Rectangle 27"/>
            <p:cNvSpPr/>
            <p:nvPr/>
          </p:nvSpPr>
          <p:spPr bwMode="auto">
            <a:xfrm>
              <a:off x="6125383" y="4040131"/>
              <a:ext cx="381000" cy="257417"/>
            </a:xfrm>
            <a:prstGeom prst="rect">
              <a:avLst/>
            </a:prstGeom>
            <a:solidFill>
              <a:srgbClr val="808080"/>
            </a:solidFill>
            <a:ln w="9525" cap="flat" cmpd="sng" algn="ctr">
              <a:solidFill>
                <a:srgbClr val="00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ndParaRPr>
            </a:p>
          </p:txBody>
        </p:sp>
      </p:grpSp>
      <p:sp>
        <p:nvSpPr>
          <p:cNvPr id="31" name="Cloud 30"/>
          <p:cNvSpPr/>
          <p:nvPr/>
        </p:nvSpPr>
        <p:spPr>
          <a:xfrm>
            <a:off x="4954823" y="2163728"/>
            <a:ext cx="1125415" cy="62718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2" name="Cloud 31"/>
          <p:cNvSpPr/>
          <p:nvPr/>
        </p:nvSpPr>
        <p:spPr>
          <a:xfrm>
            <a:off x="2589683" y="2171245"/>
            <a:ext cx="1125415" cy="62718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Title 1"/>
          <p:cNvSpPr>
            <a:spLocks noGrp="1"/>
          </p:cNvSpPr>
          <p:nvPr>
            <p:ph type="title"/>
          </p:nvPr>
        </p:nvSpPr>
        <p:spPr>
          <a:xfrm>
            <a:off x="457200" y="205979"/>
            <a:ext cx="8229600" cy="857250"/>
          </a:xfrm>
        </p:spPr>
        <p:txBody>
          <a:bodyPr/>
          <a:lstStyle/>
          <a:p>
            <a:r>
              <a:rPr lang="en-CA" dirty="0" smtClean="0"/>
              <a:t>Applying effect</a:t>
            </a:r>
            <a:endParaRPr lang="en-CA" dirty="0"/>
          </a:p>
        </p:txBody>
      </p:sp>
      <p:cxnSp>
        <p:nvCxnSpPr>
          <p:cNvPr id="35" name="Straight Arrow Connector 34"/>
          <p:cNvCxnSpPr>
            <a:stCxn id="4" idx="1"/>
          </p:cNvCxnSpPr>
          <p:nvPr/>
        </p:nvCxnSpPr>
        <p:spPr>
          <a:xfrm flipH="1">
            <a:off x="6792558" y="2611945"/>
            <a:ext cx="275417" cy="334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22" idx="0"/>
          </p:cNvCxnSpPr>
          <p:nvPr/>
        </p:nvCxnSpPr>
        <p:spPr>
          <a:xfrm flipH="1">
            <a:off x="5108704" y="2632958"/>
            <a:ext cx="444618" cy="319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25" idx="0"/>
          </p:cNvCxnSpPr>
          <p:nvPr/>
        </p:nvCxnSpPr>
        <p:spPr>
          <a:xfrm>
            <a:off x="5537550" y="2631530"/>
            <a:ext cx="293791" cy="317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686475" y="2632958"/>
            <a:ext cx="444618" cy="3192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5" idx="2"/>
          </p:cNvCxnSpPr>
          <p:nvPr/>
        </p:nvCxnSpPr>
        <p:spPr>
          <a:xfrm>
            <a:off x="3139848" y="2637517"/>
            <a:ext cx="397771" cy="3139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944910" y="3566272"/>
            <a:ext cx="7956024" cy="369332"/>
          </a:xfrm>
          <a:prstGeom prst="rect">
            <a:avLst/>
          </a:prstGeom>
          <a:noFill/>
        </p:spPr>
        <p:txBody>
          <a:bodyPr wrap="none" rtlCol="0">
            <a:spAutoFit/>
          </a:bodyPr>
          <a:lstStyle/>
          <a:p>
            <a:r>
              <a:rPr lang="en-CA" dirty="0" smtClean="0"/>
              <a:t>Multiple layers of opaque and transparent objects and bilinear 3D </a:t>
            </a:r>
            <a:r>
              <a:rPr lang="en-CA" dirty="0" err="1" smtClean="0"/>
              <a:t>tex</a:t>
            </a:r>
            <a:r>
              <a:rPr lang="en-CA" dirty="0" smtClean="0"/>
              <a:t> filtering</a:t>
            </a:r>
            <a:endParaRPr lang="en-CA" dirty="0"/>
          </a:p>
        </p:txBody>
      </p:sp>
      <p:sp>
        <p:nvSpPr>
          <p:cNvPr id="2" name="TextBox 1"/>
          <p:cNvSpPr txBox="1"/>
          <p:nvPr/>
        </p:nvSpPr>
        <p:spPr>
          <a:xfrm>
            <a:off x="7117210" y="1855951"/>
            <a:ext cx="1111202" cy="307777"/>
          </a:xfrm>
          <a:prstGeom prst="rect">
            <a:avLst/>
          </a:prstGeom>
          <a:noFill/>
        </p:spPr>
        <p:txBody>
          <a:bodyPr wrap="none" rtlCol="0">
            <a:spAutoFit/>
          </a:bodyPr>
          <a:lstStyle/>
          <a:p>
            <a:r>
              <a:rPr lang="en-CA" sz="1400" dirty="0" smtClean="0"/>
              <a:t>Solid object</a:t>
            </a:r>
            <a:endParaRPr lang="en-CA" sz="1400" dirty="0"/>
          </a:p>
        </p:txBody>
      </p:sp>
      <p:sp>
        <p:nvSpPr>
          <p:cNvPr id="37" name="TextBox 36"/>
          <p:cNvSpPr txBox="1"/>
          <p:nvPr/>
        </p:nvSpPr>
        <p:spPr>
          <a:xfrm>
            <a:off x="4718927" y="1857353"/>
            <a:ext cx="1668790" cy="307777"/>
          </a:xfrm>
          <a:prstGeom prst="rect">
            <a:avLst/>
          </a:prstGeom>
          <a:noFill/>
        </p:spPr>
        <p:txBody>
          <a:bodyPr wrap="none" rtlCol="0">
            <a:spAutoFit/>
          </a:bodyPr>
          <a:lstStyle/>
          <a:p>
            <a:r>
              <a:rPr lang="en-CA" sz="1400" dirty="0" smtClean="0"/>
              <a:t>Transparent object</a:t>
            </a:r>
            <a:endParaRPr lang="en-CA" sz="1400" dirty="0"/>
          </a:p>
        </p:txBody>
      </p:sp>
      <p:sp>
        <p:nvSpPr>
          <p:cNvPr id="38" name="TextBox 37"/>
          <p:cNvSpPr txBox="1"/>
          <p:nvPr/>
        </p:nvSpPr>
        <p:spPr>
          <a:xfrm>
            <a:off x="2321629" y="1849918"/>
            <a:ext cx="1668790" cy="307777"/>
          </a:xfrm>
          <a:prstGeom prst="rect">
            <a:avLst/>
          </a:prstGeom>
          <a:noFill/>
        </p:spPr>
        <p:txBody>
          <a:bodyPr wrap="none" rtlCol="0">
            <a:spAutoFit/>
          </a:bodyPr>
          <a:lstStyle/>
          <a:p>
            <a:r>
              <a:rPr lang="en-CA" sz="1400" dirty="0" smtClean="0"/>
              <a:t>Transparent object</a:t>
            </a:r>
            <a:endParaRPr lang="en-CA" sz="1400" dirty="0"/>
          </a:p>
        </p:txBody>
      </p:sp>
    </p:spTree>
    <p:extLst>
      <p:ext uri="{BB962C8B-B14F-4D97-AF65-F5344CB8AC3E}">
        <p14:creationId xmlns:p14="http://schemas.microsoft.com/office/powerpoint/2010/main" val="233444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Applying effect</a:t>
            </a:r>
            <a:endParaRPr lang="en-CA" dirty="0"/>
          </a:p>
        </p:txBody>
      </p:sp>
      <p:sp>
        <p:nvSpPr>
          <p:cNvPr id="3" name="Content Placeholder 2"/>
          <p:cNvSpPr>
            <a:spLocks noGrp="1"/>
          </p:cNvSpPr>
          <p:nvPr>
            <p:ph idx="1"/>
          </p:nvPr>
        </p:nvSpPr>
        <p:spPr/>
        <p:txBody>
          <a:bodyPr>
            <a:normAutofit/>
          </a:bodyPr>
          <a:lstStyle/>
          <a:p>
            <a:r>
              <a:rPr lang="en-CA" sz="2400" dirty="0" smtClean="0"/>
              <a:t>Calculate pixel volume texture position</a:t>
            </a:r>
          </a:p>
          <a:p>
            <a:r>
              <a:rPr lang="en-CA" sz="2400" dirty="0" smtClean="0"/>
              <a:t>Simple 3D texture look-up</a:t>
            </a:r>
          </a:p>
          <a:p>
            <a:r>
              <a:rPr lang="en-CA" sz="2400" dirty="0" smtClean="0"/>
              <a:t>Trivial to do in forward and deferred</a:t>
            </a:r>
          </a:p>
          <a:p>
            <a:r>
              <a:rPr lang="en-CA" sz="2400" dirty="0" smtClean="0"/>
              <a:t>…Compatible with any number of transparent layers</a:t>
            </a:r>
            <a:endParaRPr lang="en-CA" sz="2400" dirty="0"/>
          </a:p>
        </p:txBody>
      </p:sp>
      <p:sp>
        <p:nvSpPr>
          <p:cNvPr id="4" name="Rectangle 2"/>
          <p:cNvSpPr>
            <a:spLocks noChangeArrowheads="1"/>
          </p:cNvSpPr>
          <p:nvPr/>
        </p:nvSpPr>
        <p:spPr bwMode="auto">
          <a:xfrm>
            <a:off x="481919" y="3359287"/>
            <a:ext cx="8269357" cy="1169551"/>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r>
              <a:rPr kumimoji="0" lang="fr-FR" altLang="fr-FR" sz="1000" dirty="0" smtClean="0">
                <a:solidFill>
                  <a:srgbClr val="008000"/>
                </a:solidFill>
                <a:latin typeface="Consolas" pitchFamily="49" charset="0"/>
                <a:cs typeface="Consolas" pitchFamily="49" charset="0"/>
              </a:rPr>
              <a:t>//</a:t>
            </a:r>
            <a:r>
              <a:rPr kumimoji="0" lang="fr-FR" altLang="fr-FR" sz="1000" dirty="0">
                <a:solidFill>
                  <a:srgbClr val="008000"/>
                </a:solidFill>
                <a:latin typeface="Consolas" pitchFamily="49" charset="0"/>
                <a:cs typeface="Consolas" pitchFamily="49" charset="0"/>
              </a:rPr>
              <a:t> </a:t>
            </a:r>
            <a:r>
              <a:rPr kumimoji="0" lang="en-CA" altLang="fr-FR" sz="1000" dirty="0" smtClean="0">
                <a:solidFill>
                  <a:srgbClr val="008000"/>
                </a:solidFill>
                <a:latin typeface="Consolas" pitchFamily="49" charset="0"/>
                <a:cs typeface="Consolas" pitchFamily="49" charset="0"/>
              </a:rPr>
              <a:t>Read value</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lvl="0"/>
            <a:r>
              <a:rPr lang="fr-FR" altLang="fr-FR" sz="1000" dirty="0">
                <a:solidFill>
                  <a:srgbClr val="000000"/>
                </a:solidFill>
                <a:latin typeface="Consolas" pitchFamily="49" charset="0"/>
                <a:cs typeface="Consolas" pitchFamily="49" charset="0"/>
              </a:rPr>
              <a:t>float4 </a:t>
            </a:r>
            <a:r>
              <a:rPr lang="fr-FR" altLang="fr-FR" sz="1000" dirty="0" err="1" smtClean="0">
                <a:solidFill>
                  <a:srgbClr val="000000"/>
                </a:solidFill>
                <a:latin typeface="Consolas" pitchFamily="49" charset="0"/>
                <a:cs typeface="Consolas" pitchFamily="49" charset="0"/>
              </a:rPr>
              <a:t>scatteringInformation</a:t>
            </a:r>
            <a:r>
              <a:rPr lang="fr-FR" altLang="fr-FR" sz="1000" dirty="0" smtClean="0">
                <a:solidFill>
                  <a:srgbClr val="000000"/>
                </a:solidFill>
                <a:latin typeface="Consolas" pitchFamily="49" charset="0"/>
                <a:cs typeface="Consolas" pitchFamily="49" charset="0"/>
              </a:rPr>
              <a:t> = tex3D(</a:t>
            </a:r>
            <a:r>
              <a:rPr lang="fr-FR" altLang="fr-FR" sz="1000" dirty="0" err="1" smtClean="0">
                <a:solidFill>
                  <a:srgbClr val="000000"/>
                </a:solidFill>
                <a:latin typeface="Consolas" pitchFamily="49" charset="0"/>
                <a:cs typeface="Consolas" pitchFamily="49" charset="0"/>
              </a:rPr>
              <a:t>VolumetricFogSampler</a:t>
            </a:r>
            <a:r>
              <a:rPr lang="fr-FR" altLang="fr-FR" sz="1000" dirty="0" smtClean="0">
                <a:solidFill>
                  <a:srgbClr val="000000"/>
                </a:solidFill>
                <a:latin typeface="Consolas" pitchFamily="49" charset="0"/>
                <a:cs typeface="Consolas" pitchFamily="49" charset="0"/>
              </a:rPr>
              <a:t>, </a:t>
            </a:r>
            <a:r>
              <a:rPr lang="fr-FR" altLang="fr-FR" sz="1000" dirty="0" err="1" smtClean="0">
                <a:solidFill>
                  <a:srgbClr val="000000"/>
                </a:solidFill>
                <a:latin typeface="Consolas" pitchFamily="49" charset="0"/>
                <a:cs typeface="Consolas" pitchFamily="49" charset="0"/>
              </a:rPr>
              <a:t>positionInVolume</a:t>
            </a:r>
            <a:r>
              <a:rPr lang="fr-FR" altLang="fr-FR" sz="1000" dirty="0" smtClean="0">
                <a:solidFill>
                  <a:srgbClr val="000000"/>
                </a:solidFill>
                <a:latin typeface="Consolas" pitchFamily="49" charset="0"/>
                <a:cs typeface="Consolas" pitchFamily="49" charset="0"/>
              </a:rPr>
              <a: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lvl="0"/>
            <a:r>
              <a:rPr lang="fr-FR" altLang="fr-FR" sz="1000" dirty="0">
                <a:solidFill>
                  <a:srgbClr val="000000"/>
                </a:solidFill>
                <a:latin typeface="Consolas" pitchFamily="49" charset="0"/>
                <a:cs typeface="Consolas" pitchFamily="49" charset="0"/>
              </a:rPr>
              <a:t>f</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loat3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inScattering</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a:t>
            </a:r>
            <a:r>
              <a:rPr lang="fr-FR" altLang="fr-FR" sz="1000" dirty="0" err="1" smtClean="0">
                <a:solidFill>
                  <a:srgbClr val="000000"/>
                </a:solidFill>
                <a:latin typeface="Consolas" pitchFamily="49" charset="0"/>
                <a:cs typeface="Consolas" pitchFamily="49" charset="0"/>
              </a:rPr>
              <a:t>scatteringInformation.rgb</a:t>
            </a:r>
            <a:r>
              <a:rPr lang="fr-FR" altLang="fr-FR" sz="1000" dirty="0" smtClean="0">
                <a:solidFill>
                  <a:srgbClr val="000000"/>
                </a:solidFill>
                <a:latin typeface="Consolas" pitchFamily="49" charset="0"/>
                <a:cs typeface="Consolas" pitchFamily="49" charset="0"/>
              </a:rPr>
              <a:t>;</a:t>
            </a:r>
          </a:p>
          <a:p>
            <a:pPr lvl="0"/>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float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r>
              <a:rPr lang="fr-FR" altLang="fr-FR" sz="1000" dirty="0">
                <a:solidFill>
                  <a:srgbClr val="000000"/>
                </a:solidFill>
                <a:latin typeface="Consolas" pitchFamily="49" charset="0"/>
                <a:cs typeface="Consolas" pitchFamily="49" charset="0"/>
              </a:rPr>
              <a:t>transmittance</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a:t>
            </a:r>
            <a:r>
              <a:rPr lang="fr-FR" altLang="fr-FR" sz="1000" dirty="0" err="1" smtClean="0">
                <a:solidFill>
                  <a:srgbClr val="000000"/>
                </a:solidFill>
                <a:latin typeface="Consolas" pitchFamily="49" charset="0"/>
                <a:cs typeface="Consolas" pitchFamily="49" charset="0"/>
              </a:rPr>
              <a:t>scatteringInformation.a</a:t>
            </a:r>
            <a:r>
              <a:rPr lang="fr-FR" altLang="fr-FR" sz="1000" dirty="0" smtClean="0">
                <a:solidFill>
                  <a:srgbClr val="000000"/>
                </a:solidFill>
                <a:latin typeface="Consolas" pitchFamily="49" charset="0"/>
                <a:cs typeface="Consolas" pitchFamily="49" charset="0"/>
              </a:rPr>
              <a:t>;</a:t>
            </a:r>
          </a:p>
          <a:p>
            <a:pPr lvl="0"/>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r>
              <a:rPr lang="fr-FR" altLang="fr-FR" sz="1000" dirty="0">
                <a:solidFill>
                  <a:srgbClr val="008000"/>
                </a:solidFill>
                <a:latin typeface="Consolas" pitchFamily="49" charset="0"/>
                <a:cs typeface="Consolas" pitchFamily="49" charset="0"/>
              </a:rPr>
              <a:t>// </a:t>
            </a:r>
            <a:r>
              <a:rPr lang="en-CA" altLang="fr-FR" sz="1000" dirty="0" smtClean="0">
                <a:solidFill>
                  <a:srgbClr val="008000"/>
                </a:solidFill>
                <a:latin typeface="Consolas" pitchFamily="49" charset="0"/>
                <a:cs typeface="Consolas" pitchFamily="49" charset="0"/>
              </a:rPr>
              <a:t>Apply to lit pixel</a:t>
            </a:r>
            <a:endParaRPr kumimoji="0" lang="fr-FR" altLang="fr-FR" sz="1000" b="0" i="0" u="none" strike="noStrike" cap="none" normalizeH="0" baseline="0" dirty="0">
              <a:ln>
                <a:noFill/>
              </a:ln>
              <a:solidFill>
                <a:srgbClr val="000000"/>
              </a:solidFill>
              <a:effectLst/>
              <a:latin typeface="Consolas" pitchFamily="49" charset="0"/>
              <a:cs typeface="Consolas" pitchFamily="49" charset="0"/>
            </a:endParaRPr>
          </a:p>
          <a:p>
            <a:pPr lvl="0"/>
            <a:r>
              <a:rPr lang="fr-FR" altLang="fr-FR" sz="1000" dirty="0" smtClean="0">
                <a:solidFill>
                  <a:srgbClr val="000000"/>
                </a:solidFill>
                <a:latin typeface="Consolas" pitchFamily="49" charset="0"/>
                <a:cs typeface="Consolas" pitchFamily="49" charset="0"/>
              </a:rPr>
              <a:t>float3 </a:t>
            </a:r>
            <a:r>
              <a:rPr lang="fr-FR" altLang="fr-FR" sz="1000" dirty="0" err="1" smtClean="0">
                <a:solidFill>
                  <a:srgbClr val="000000"/>
                </a:solidFill>
                <a:latin typeface="Consolas" pitchFamily="49" charset="0"/>
                <a:cs typeface="Consolas" pitchFamily="49" charset="0"/>
              </a:rPr>
              <a:t>finalPixelColor</a:t>
            </a:r>
            <a:r>
              <a:rPr lang="fr-FR" altLang="fr-FR" sz="1000" dirty="0" smtClean="0">
                <a:solidFill>
                  <a:srgbClr val="000000"/>
                </a:solidFill>
                <a:latin typeface="Consolas" pitchFamily="49" charset="0"/>
                <a:cs typeface="Consolas" pitchFamily="49" charset="0"/>
              </a:rPr>
              <a:t> = </a:t>
            </a:r>
            <a:r>
              <a:rPr lang="fr-FR" altLang="fr-FR" sz="1000" dirty="0" err="1" smtClean="0">
                <a:solidFill>
                  <a:srgbClr val="000000"/>
                </a:solidFill>
                <a:latin typeface="Consolas" pitchFamily="49" charset="0"/>
                <a:cs typeface="Consolas" pitchFamily="49" charset="0"/>
              </a:rPr>
              <a:t>pixelColorWithoutFog</a:t>
            </a:r>
            <a:r>
              <a:rPr lang="fr-FR" altLang="fr-FR" sz="1000" dirty="0" smtClean="0">
                <a:solidFill>
                  <a:srgbClr val="000000"/>
                </a:solidFill>
                <a:latin typeface="Consolas" pitchFamily="49" charset="0"/>
                <a:cs typeface="Consolas" pitchFamily="49" charset="0"/>
              </a:rPr>
              <a:t> * </a:t>
            </a:r>
            <a:r>
              <a:rPr lang="fr-FR" altLang="fr-FR" sz="1000" dirty="0" err="1" smtClean="0">
                <a:solidFill>
                  <a:srgbClr val="000000"/>
                </a:solidFill>
                <a:latin typeface="Consolas" pitchFamily="49" charset="0"/>
                <a:cs typeface="Consolas" pitchFamily="49" charset="0"/>
              </a:rPr>
              <a:t>transmittance.xxx</a:t>
            </a:r>
            <a:r>
              <a:rPr lang="fr-FR" altLang="fr-FR" sz="1000" dirty="0" smtClean="0">
                <a:solidFill>
                  <a:srgbClr val="000000"/>
                </a:solidFill>
                <a:latin typeface="Consolas" pitchFamily="49" charset="0"/>
                <a:cs typeface="Consolas" pitchFamily="49" charset="0"/>
              </a:rPr>
              <a:t> + </a:t>
            </a:r>
            <a:r>
              <a:rPr lang="fr-FR" altLang="fr-FR" sz="1000" dirty="0" err="1" smtClean="0">
                <a:solidFill>
                  <a:srgbClr val="000000"/>
                </a:solidFill>
                <a:latin typeface="Consolas" pitchFamily="49" charset="0"/>
                <a:cs typeface="Consolas" pitchFamily="49" charset="0"/>
              </a:rPr>
              <a:t>inScattering</a:t>
            </a:r>
            <a:r>
              <a:rPr lang="fr-FR" altLang="fr-FR" sz="1000" dirty="0" smtClean="0">
                <a:solidFill>
                  <a:srgbClr val="000000"/>
                </a:solidFill>
                <a:latin typeface="Consolas" pitchFamily="49" charset="0"/>
                <a:cs typeface="Consolas" pitchFamily="49" charset="0"/>
              </a:rPr>
              <a:t>;</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p:txBody>
      </p:sp>
    </p:spTree>
    <p:extLst>
      <p:ext uri="{BB962C8B-B14F-4D97-AF65-F5344CB8AC3E}">
        <p14:creationId xmlns:p14="http://schemas.microsoft.com/office/powerpoint/2010/main" val="1627263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0"/>
          </a:xfrm>
        </p:spPr>
      </p:pic>
    </p:spTree>
    <p:extLst>
      <p:ext uri="{BB962C8B-B14F-4D97-AF65-F5344CB8AC3E}">
        <p14:creationId xmlns:p14="http://schemas.microsoft.com/office/powerpoint/2010/main" val="20425661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Performance</a:t>
            </a:r>
            <a:br>
              <a:rPr lang="en-CA" dirty="0" smtClean="0"/>
            </a:br>
            <a:r>
              <a:rPr lang="en-CA" sz="3600" dirty="0" smtClean="0"/>
              <a:t>on </a:t>
            </a:r>
            <a:r>
              <a:rPr lang="en-CA" sz="3600" dirty="0" err="1" smtClean="0"/>
              <a:t>XboxOne</a:t>
            </a:r>
            <a:endParaRPr lang="en-CA" dirty="0"/>
          </a:p>
        </p:txBody>
      </p:sp>
      <p:graphicFrame>
        <p:nvGraphicFramePr>
          <p:cNvPr id="8" name="Content Placeholder 4"/>
          <p:cNvGraphicFramePr>
            <a:graphicFrameLocks noGrp="1"/>
          </p:cNvGraphicFramePr>
          <p:nvPr>
            <p:ph sz="quarter" idx="10"/>
            <p:extLst>
              <p:ext uri="{D42A27DB-BD31-4B8C-83A1-F6EECF244321}">
                <p14:modId xmlns:p14="http://schemas.microsoft.com/office/powerpoint/2010/main" val="3216780653"/>
              </p:ext>
            </p:extLst>
          </p:nvPr>
        </p:nvGraphicFramePr>
        <p:xfrm>
          <a:off x="533400" y="2038350"/>
          <a:ext cx="8077200" cy="2225040"/>
        </p:xfrm>
        <a:graphic>
          <a:graphicData uri="http://schemas.openxmlformats.org/drawingml/2006/table">
            <a:tbl>
              <a:tblPr bandRow="1">
                <a:tableStyleId>{5C22544A-7EE6-4342-B048-85BDC9FD1C3A}</a:tableStyleId>
              </a:tblPr>
              <a:tblGrid>
                <a:gridCol w="5181600"/>
                <a:gridCol w="2895600"/>
              </a:tblGrid>
              <a:tr h="370840">
                <a:tc>
                  <a:txBody>
                    <a:bodyPr/>
                    <a:lstStyle/>
                    <a:p>
                      <a:r>
                        <a:rPr lang="en-CA" dirty="0" smtClean="0">
                          <a:solidFill>
                            <a:schemeClr val="accent4">
                              <a:lumMod val="25000"/>
                            </a:schemeClr>
                          </a:solidFill>
                        </a:rPr>
                        <a:t>Total cost</a:t>
                      </a:r>
                      <a:endParaRPr lang="fr-CA" dirty="0">
                        <a:solidFill>
                          <a:schemeClr val="accent4">
                            <a:lumMod val="25000"/>
                          </a:schemeClr>
                        </a:solidFill>
                      </a:endParaRPr>
                    </a:p>
                  </a:txBody>
                  <a:tcPr/>
                </a:tc>
                <a:tc>
                  <a:txBody>
                    <a:bodyPr/>
                    <a:lstStyle/>
                    <a:p>
                      <a:r>
                        <a:rPr lang="en-CA" b="1" dirty="0" smtClean="0"/>
                        <a:t>1.1ms</a:t>
                      </a:r>
                      <a:endParaRPr lang="fr-CA" dirty="0"/>
                    </a:p>
                  </a:txBody>
                  <a:tcPr/>
                </a:tc>
              </a:tr>
              <a:tr h="370840">
                <a:tc>
                  <a:txBody>
                    <a:bodyPr/>
                    <a:lstStyle/>
                    <a:p>
                      <a:pPr lvl="1"/>
                      <a:r>
                        <a:rPr lang="en-CA" dirty="0" smtClean="0">
                          <a:solidFill>
                            <a:schemeClr val="accent4">
                              <a:lumMod val="25000"/>
                            </a:schemeClr>
                          </a:solidFill>
                        </a:rPr>
                        <a:t>Shadowmap </a:t>
                      </a:r>
                      <a:r>
                        <a:rPr lang="en-CA" dirty="0" err="1" smtClean="0">
                          <a:solidFill>
                            <a:schemeClr val="accent4">
                              <a:lumMod val="25000"/>
                            </a:schemeClr>
                          </a:solidFill>
                        </a:rPr>
                        <a:t>downsample</a:t>
                      </a:r>
                      <a:endParaRPr lang="fr-CA" dirty="0">
                        <a:solidFill>
                          <a:schemeClr val="accent4">
                            <a:lumMod val="25000"/>
                          </a:schemeClr>
                        </a:solidFill>
                      </a:endParaRPr>
                    </a:p>
                  </a:txBody>
                  <a:tcPr/>
                </a:tc>
                <a:tc>
                  <a:txBody>
                    <a:bodyPr/>
                    <a:lstStyle/>
                    <a:p>
                      <a:pPr lvl="1"/>
                      <a:r>
                        <a:rPr lang="en-CA" b="0" dirty="0" smtClean="0"/>
                        <a:t>0.163ms</a:t>
                      </a:r>
                      <a:endParaRPr lang="fr-CA" b="0" dirty="0"/>
                    </a:p>
                  </a:txBody>
                  <a:tcPr/>
                </a:tc>
              </a:tr>
              <a:tr h="370840">
                <a:tc>
                  <a:txBody>
                    <a:bodyPr/>
                    <a:lstStyle/>
                    <a:p>
                      <a:pPr lvl="1"/>
                      <a:r>
                        <a:rPr lang="en-CA" dirty="0" smtClean="0">
                          <a:solidFill>
                            <a:schemeClr val="accent4">
                              <a:lumMod val="25000"/>
                            </a:schemeClr>
                          </a:solidFill>
                        </a:rPr>
                        <a:t>Shadowmap blur</a:t>
                      </a:r>
                      <a:endParaRPr lang="fr-CA" dirty="0">
                        <a:solidFill>
                          <a:schemeClr val="accent4">
                            <a:lumMod val="25000"/>
                          </a:schemeClr>
                        </a:solidFill>
                      </a:endParaRPr>
                    </a:p>
                  </a:txBody>
                  <a:tcPr/>
                </a:tc>
                <a:tc>
                  <a:txBody>
                    <a:bodyPr/>
                    <a:lstStyle/>
                    <a:p>
                      <a:pPr lvl="1"/>
                      <a:r>
                        <a:rPr lang="en-CA" b="0" dirty="0" smtClean="0"/>
                        <a:t>0.177ms</a:t>
                      </a:r>
                      <a:endParaRPr lang="fr-CA" b="0" dirty="0"/>
                    </a:p>
                  </a:txBody>
                  <a:tcPr/>
                </a:tc>
              </a:tr>
              <a:tr h="370840">
                <a:tc>
                  <a:txBody>
                    <a:bodyPr/>
                    <a:lstStyle/>
                    <a:p>
                      <a:pPr lvl="1"/>
                      <a:r>
                        <a:rPr lang="en-CA" dirty="0" smtClean="0">
                          <a:solidFill>
                            <a:schemeClr val="accent4">
                              <a:lumMod val="25000"/>
                            </a:schemeClr>
                          </a:solidFill>
                        </a:rPr>
                        <a:t>Lighting</a:t>
                      </a:r>
                      <a:r>
                        <a:rPr lang="en-CA" baseline="0" dirty="0" smtClean="0">
                          <a:solidFill>
                            <a:schemeClr val="accent4">
                              <a:lumMod val="25000"/>
                            </a:schemeClr>
                          </a:solidFill>
                        </a:rPr>
                        <a:t> volume and calculating scattering</a:t>
                      </a:r>
                      <a:endParaRPr lang="fr-CA" dirty="0">
                        <a:solidFill>
                          <a:schemeClr val="accent4">
                            <a:lumMod val="25000"/>
                          </a:schemeClr>
                        </a:solidFill>
                      </a:endParaRPr>
                    </a:p>
                  </a:txBody>
                  <a:tcPr/>
                </a:tc>
                <a:tc>
                  <a:txBody>
                    <a:bodyPr/>
                    <a:lstStyle/>
                    <a:p>
                      <a:pPr lvl="1"/>
                      <a:r>
                        <a:rPr lang="en-CA" b="1" dirty="0" smtClean="0"/>
                        <a:t>0.43ms</a:t>
                      </a:r>
                      <a:endParaRPr lang="fr-CA" b="1" dirty="0"/>
                    </a:p>
                  </a:txBody>
                  <a:tcPr/>
                </a:tc>
              </a:tr>
              <a:tr h="370840">
                <a:tc>
                  <a:txBody>
                    <a:bodyPr/>
                    <a:lstStyle/>
                    <a:p>
                      <a:pPr lvl="1"/>
                      <a:r>
                        <a:rPr lang="en-CA" dirty="0" smtClean="0">
                          <a:solidFill>
                            <a:schemeClr val="accent4">
                              <a:lumMod val="25000"/>
                            </a:schemeClr>
                          </a:solidFill>
                        </a:rPr>
                        <a:t>Solving</a:t>
                      </a:r>
                      <a:r>
                        <a:rPr lang="en-CA" baseline="0" dirty="0" smtClean="0">
                          <a:solidFill>
                            <a:schemeClr val="accent4">
                              <a:lumMod val="25000"/>
                            </a:schemeClr>
                          </a:solidFill>
                        </a:rPr>
                        <a:t> scattering equation</a:t>
                      </a:r>
                      <a:endParaRPr lang="fr-CA" dirty="0">
                        <a:solidFill>
                          <a:schemeClr val="accent4">
                            <a:lumMod val="25000"/>
                          </a:schemeClr>
                        </a:solidFill>
                      </a:endParaRPr>
                    </a:p>
                  </a:txBody>
                  <a:tcPr/>
                </a:tc>
                <a:tc>
                  <a:txBody>
                    <a:bodyPr/>
                    <a:lstStyle/>
                    <a:p>
                      <a:pPr lvl="1"/>
                      <a:r>
                        <a:rPr lang="en-CA" b="0" dirty="0" smtClean="0"/>
                        <a:t>0.116ms</a:t>
                      </a:r>
                      <a:endParaRPr lang="fr-CA" b="0" dirty="0"/>
                    </a:p>
                  </a:txBody>
                  <a:tcPr/>
                </a:tc>
              </a:tr>
              <a:tr h="370840">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CA" dirty="0" smtClean="0">
                          <a:solidFill>
                            <a:schemeClr val="accent4">
                              <a:lumMod val="25000"/>
                            </a:schemeClr>
                          </a:solidFill>
                        </a:rPr>
                        <a:t>Applying on screen (can be combined)</a:t>
                      </a:r>
                      <a:endParaRPr lang="fr-CA" dirty="0" smtClean="0">
                        <a:solidFill>
                          <a:schemeClr val="accent4">
                            <a:lumMod val="25000"/>
                          </a:schemeClr>
                        </a:solidFill>
                      </a:endParaRPr>
                    </a:p>
                  </a:txBody>
                  <a:tcPr/>
                </a:tc>
                <a:tc>
                  <a:txBody>
                    <a:bodyPr/>
                    <a:lstStyle/>
                    <a:p>
                      <a:pPr lvl="1"/>
                      <a:r>
                        <a:rPr lang="en-CA" b="0" dirty="0" smtClean="0"/>
                        <a:t>0.247ms</a:t>
                      </a:r>
                      <a:endParaRPr lang="fr-CA" b="0" dirty="0"/>
                    </a:p>
                  </a:txBody>
                  <a:tcPr/>
                </a:tc>
              </a:tr>
            </a:tbl>
          </a:graphicData>
        </a:graphic>
      </p:graphicFrame>
    </p:spTree>
    <p:extLst>
      <p:ext uri="{BB962C8B-B14F-4D97-AF65-F5344CB8AC3E}">
        <p14:creationId xmlns:p14="http://schemas.microsoft.com/office/powerpoint/2010/main" val="1246227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Optimizations</a:t>
            </a:r>
            <a:endParaRPr lang="en-CA" dirty="0"/>
          </a:p>
        </p:txBody>
      </p:sp>
      <p:sp>
        <p:nvSpPr>
          <p:cNvPr id="3" name="Content Placeholder 2"/>
          <p:cNvSpPr>
            <a:spLocks noGrp="1"/>
          </p:cNvSpPr>
          <p:nvPr>
            <p:ph idx="1"/>
          </p:nvPr>
        </p:nvSpPr>
        <p:spPr>
          <a:xfrm>
            <a:off x="457200" y="1200151"/>
            <a:ext cx="6018663" cy="3394472"/>
          </a:xfrm>
        </p:spPr>
        <p:txBody>
          <a:bodyPr>
            <a:normAutofit fontScale="85000" lnSpcReduction="20000"/>
          </a:bodyPr>
          <a:lstStyle/>
          <a:p>
            <a:r>
              <a:rPr lang="en-CA" dirty="0" smtClean="0"/>
              <a:t>Split passes to keep the register count low</a:t>
            </a:r>
          </a:p>
          <a:p>
            <a:r>
              <a:rPr lang="en-CA" dirty="0" smtClean="0"/>
              <a:t>Low-res ESM super-efficient!</a:t>
            </a:r>
          </a:p>
          <a:p>
            <a:r>
              <a:rPr lang="en-CA" dirty="0" smtClean="0"/>
              <a:t>Re-use ESM shadow maps for particles and translucent objects</a:t>
            </a:r>
          </a:p>
          <a:p>
            <a:r>
              <a:rPr lang="en-CA" dirty="0"/>
              <a:t>Use volumetric fog lighting volume for lighting and shadowing particles</a:t>
            </a:r>
          </a:p>
          <a:p>
            <a:r>
              <a:rPr lang="en-CA" dirty="0" smtClean="0"/>
              <a:t>Combine fog applying with deferred lighting</a:t>
            </a:r>
          </a:p>
          <a:p>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4266814996"/>
              </p:ext>
            </p:extLst>
          </p:nvPr>
        </p:nvGraphicFramePr>
        <p:xfrm>
          <a:off x="6951260" y="1917511"/>
          <a:ext cx="1735540" cy="2219960"/>
        </p:xfrm>
        <a:graphic>
          <a:graphicData uri="http://schemas.openxmlformats.org/drawingml/2006/table">
            <a:tbl>
              <a:tblPr bandRow="1">
                <a:tableStyleId>{5C22544A-7EE6-4342-B048-85BDC9FD1C3A}</a:tableStyleId>
              </a:tblPr>
              <a:tblGrid>
                <a:gridCol w="1735540"/>
              </a:tblGrid>
              <a:tr h="356340">
                <a:tc>
                  <a:txBody>
                    <a:bodyPr/>
                    <a:lstStyle/>
                    <a:p>
                      <a:r>
                        <a:rPr lang="en-CA" b="1" dirty="0" smtClean="0"/>
                        <a:t>1.1ms</a:t>
                      </a:r>
                      <a:endParaRPr lang="fr-CA" dirty="0"/>
                    </a:p>
                  </a:txBody>
                  <a:tcPr/>
                </a:tc>
              </a:tr>
              <a:tr h="370840">
                <a:tc>
                  <a:txBody>
                    <a:bodyPr/>
                    <a:lstStyle/>
                    <a:p>
                      <a:pPr lvl="1"/>
                      <a:r>
                        <a:rPr lang="en-CA" b="0" dirty="0" smtClean="0">
                          <a:solidFill>
                            <a:srgbClr val="FF0000"/>
                          </a:solidFill>
                        </a:rPr>
                        <a:t>0.163ms</a:t>
                      </a:r>
                      <a:endParaRPr lang="fr-CA" b="0" dirty="0">
                        <a:solidFill>
                          <a:srgbClr val="FF0000"/>
                        </a:solidFill>
                      </a:endParaRPr>
                    </a:p>
                  </a:txBody>
                  <a:tcPr/>
                </a:tc>
              </a:tr>
              <a:tr h="370840">
                <a:tc>
                  <a:txBody>
                    <a:bodyPr/>
                    <a:lstStyle/>
                    <a:p>
                      <a:pPr lvl="1"/>
                      <a:r>
                        <a:rPr lang="en-CA" b="0" dirty="0" smtClean="0">
                          <a:solidFill>
                            <a:srgbClr val="FF0000"/>
                          </a:solidFill>
                        </a:rPr>
                        <a:t>0.177ms</a:t>
                      </a:r>
                      <a:endParaRPr lang="fr-CA" b="0" dirty="0">
                        <a:solidFill>
                          <a:srgbClr val="FF0000"/>
                        </a:solidFill>
                      </a:endParaRPr>
                    </a:p>
                  </a:txBody>
                  <a:tcPr/>
                </a:tc>
              </a:tr>
              <a:tr h="370840">
                <a:tc>
                  <a:txBody>
                    <a:bodyPr/>
                    <a:lstStyle/>
                    <a:p>
                      <a:pPr lvl="1"/>
                      <a:r>
                        <a:rPr lang="en-CA" b="0" dirty="0" smtClean="0"/>
                        <a:t>0.43ms</a:t>
                      </a:r>
                      <a:endParaRPr lang="fr-CA" b="0" dirty="0"/>
                    </a:p>
                  </a:txBody>
                  <a:tcPr/>
                </a:tc>
              </a:tr>
              <a:tr h="370840">
                <a:tc>
                  <a:txBody>
                    <a:bodyPr/>
                    <a:lstStyle/>
                    <a:p>
                      <a:pPr lvl="1"/>
                      <a:r>
                        <a:rPr lang="en-CA" b="0" dirty="0" smtClean="0"/>
                        <a:t>0.116ms</a:t>
                      </a:r>
                      <a:endParaRPr lang="fr-CA" b="0" dirty="0"/>
                    </a:p>
                  </a:txBody>
                  <a:tcPr/>
                </a:tc>
              </a:tr>
              <a:tr h="370840">
                <a:tc>
                  <a:txBody>
                    <a:bodyPr/>
                    <a:lstStyle/>
                    <a:p>
                      <a:pPr lvl="1"/>
                      <a:r>
                        <a:rPr lang="en-CA" b="0" dirty="0" smtClean="0">
                          <a:solidFill>
                            <a:srgbClr val="FF0000"/>
                          </a:solidFill>
                        </a:rPr>
                        <a:t>0.247ms</a:t>
                      </a:r>
                      <a:endParaRPr lang="fr-CA" b="0" dirty="0">
                        <a:solidFill>
                          <a:srgbClr val="FF0000"/>
                        </a:solidFill>
                      </a:endParaRPr>
                    </a:p>
                  </a:txBody>
                  <a:tcPr/>
                </a:tc>
              </a:tr>
            </a:tbl>
          </a:graphicData>
        </a:graphic>
      </p:graphicFrame>
    </p:spTree>
    <p:extLst>
      <p:ext uri="{BB962C8B-B14F-4D97-AF65-F5344CB8AC3E}">
        <p14:creationId xmlns:p14="http://schemas.microsoft.com/office/powerpoint/2010/main" val="7028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Optimizations continued</a:t>
            </a:r>
            <a:endParaRPr lang="en-CA" dirty="0"/>
          </a:p>
        </p:txBody>
      </p:sp>
      <p:sp>
        <p:nvSpPr>
          <p:cNvPr id="3" name="Content Placeholder 2"/>
          <p:cNvSpPr>
            <a:spLocks noGrp="1"/>
          </p:cNvSpPr>
          <p:nvPr>
            <p:ph idx="1"/>
          </p:nvPr>
        </p:nvSpPr>
        <p:spPr/>
        <p:txBody>
          <a:bodyPr>
            <a:normAutofit/>
          </a:bodyPr>
          <a:lstStyle/>
          <a:p>
            <a:r>
              <a:rPr lang="en-CA" dirty="0"/>
              <a:t>Perform fog using </a:t>
            </a:r>
            <a:r>
              <a:rPr lang="en-CA" dirty="0" err="1"/>
              <a:t>async</a:t>
            </a:r>
            <a:r>
              <a:rPr lang="en-CA" dirty="0"/>
              <a:t> compute during G-Buffer rendering</a:t>
            </a:r>
          </a:p>
          <a:p>
            <a:pPr marL="0" indent="0" algn="ctr">
              <a:buNone/>
            </a:pPr>
            <a:r>
              <a:rPr lang="en-CA" b="1" dirty="0" smtClean="0"/>
              <a:t>OR</a:t>
            </a:r>
            <a:endParaRPr lang="en-CA" dirty="0" smtClean="0"/>
          </a:p>
          <a:p>
            <a:r>
              <a:rPr lang="en-CA" dirty="0" smtClean="0"/>
              <a:t>If </a:t>
            </a:r>
            <a:r>
              <a:rPr lang="en-CA" dirty="0"/>
              <a:t>you have tile </a:t>
            </a:r>
            <a:r>
              <a:rPr lang="en-CA" dirty="0" err="1"/>
              <a:t>MaxZ</a:t>
            </a:r>
            <a:r>
              <a:rPr lang="en-CA" dirty="0"/>
              <a:t> use it for culling (early out in lighting / ray-marching</a:t>
            </a:r>
            <a:r>
              <a:rPr lang="en-CA" dirty="0" smtClean="0"/>
              <a:t>)</a:t>
            </a:r>
          </a:p>
          <a:p>
            <a:r>
              <a:rPr lang="en-CA" dirty="0" smtClean="0"/>
              <a:t>Use clustered/tiled local lights</a:t>
            </a:r>
          </a:p>
        </p:txBody>
      </p:sp>
    </p:spTree>
    <p:extLst>
      <p:ext uri="{BB962C8B-B14F-4D97-AF65-F5344CB8AC3E}">
        <p14:creationId xmlns:p14="http://schemas.microsoft.com/office/powerpoint/2010/main" val="14590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Atmospheric scattering in games</a:t>
            </a:r>
            <a:endParaRPr lang="en-CA" dirty="0"/>
          </a:p>
        </p:txBody>
      </p:sp>
      <p:sp>
        <p:nvSpPr>
          <p:cNvPr id="3" name="Content Placeholder 2"/>
          <p:cNvSpPr>
            <a:spLocks noGrp="1"/>
          </p:cNvSpPr>
          <p:nvPr>
            <p:ph idx="1"/>
          </p:nvPr>
        </p:nvSpPr>
        <p:spPr/>
        <p:txBody>
          <a:bodyPr/>
          <a:lstStyle/>
          <a:p>
            <a:r>
              <a:rPr lang="en-CA" dirty="0" smtClean="0"/>
              <a:t>Is needed for realistic rendering</a:t>
            </a:r>
          </a:p>
          <a:p>
            <a:r>
              <a:rPr lang="en-CA" dirty="0"/>
              <a:t>Helps perceive distance </a:t>
            </a:r>
            <a:r>
              <a:rPr lang="en-CA" dirty="0" smtClean="0"/>
              <a:t>differences</a:t>
            </a:r>
          </a:p>
          <a:p>
            <a:r>
              <a:rPr lang="en-CA" dirty="0" smtClean="0"/>
              <a:t>Helps hiding LOD and streaming</a:t>
            </a:r>
            <a:endParaRPr lang="en-CA" dirty="0"/>
          </a:p>
          <a:p>
            <a:r>
              <a:rPr lang="en-CA" dirty="0" smtClean="0"/>
              <a:t>Builds mood and atmosphere</a:t>
            </a:r>
          </a:p>
          <a:p>
            <a:r>
              <a:rPr lang="en-CA" dirty="0" smtClean="0"/>
              <a:t>Art tool used for “special” effects</a:t>
            </a:r>
          </a:p>
        </p:txBody>
      </p:sp>
    </p:spTree>
    <p:extLst>
      <p:ext uri="{BB962C8B-B14F-4D97-AF65-F5344CB8AC3E}">
        <p14:creationId xmlns:p14="http://schemas.microsoft.com/office/powerpoint/2010/main" val="6706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Deferred-like light injection</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2754359081"/>
              </p:ext>
            </p:extLst>
          </p:nvPr>
        </p:nvGraphicFramePr>
        <p:xfrm>
          <a:off x="2989383" y="1418981"/>
          <a:ext cx="3165234" cy="2966720"/>
        </p:xfrm>
        <a:graphic>
          <a:graphicData uri="http://schemas.openxmlformats.org/drawingml/2006/table">
            <a:tbl>
              <a:tblPr bandRow="1">
                <a:tableStyleId>{5C22544A-7EE6-4342-B048-85BDC9FD1C3A}</a:tableStyleId>
              </a:tblPr>
              <a:tblGrid>
                <a:gridCol w="527539"/>
                <a:gridCol w="527539"/>
                <a:gridCol w="527539"/>
                <a:gridCol w="527539"/>
                <a:gridCol w="527539"/>
                <a:gridCol w="527539"/>
              </a:tblGrid>
              <a:tr h="370840">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dirty="0"/>
                    </a:p>
                  </a:txBody>
                  <a:tcPr/>
                </a:tc>
              </a:tr>
            </a:tbl>
          </a:graphicData>
        </a:graphic>
      </p:graphicFrame>
      <p:sp>
        <p:nvSpPr>
          <p:cNvPr id="6" name="Right Triangle 5"/>
          <p:cNvSpPr/>
          <p:nvPr/>
        </p:nvSpPr>
        <p:spPr bwMode="auto">
          <a:xfrm rot="2728388">
            <a:off x="2371026" y="2542993"/>
            <a:ext cx="594559" cy="590845"/>
          </a:xfrm>
          <a:prstGeom prst="rtTriangle">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sp>
        <p:nvSpPr>
          <p:cNvPr id="7" name="Rectangle 6"/>
          <p:cNvSpPr/>
          <p:nvPr/>
        </p:nvSpPr>
        <p:spPr bwMode="auto">
          <a:xfrm>
            <a:off x="1763717" y="2488197"/>
            <a:ext cx="485510" cy="609600"/>
          </a:xfrm>
          <a:prstGeom prst="rect">
            <a:avLst/>
          </a:prstGeom>
          <a:solidFill>
            <a:srgbClr val="AAAAB8"/>
          </a:solidFill>
          <a:ln w="25400" cap="flat" cmpd="sng" algn="ctr">
            <a:solidFill>
              <a:srgbClr val="AAAAB8">
                <a:shade val="50000"/>
              </a:srgbClr>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1" lang="fr-CA" sz="2400" b="0" i="0" u="none" strike="noStrike" kern="0" cap="none" spc="0" normalizeH="0" baseline="0" noProof="0" smtClean="0">
              <a:ln>
                <a:noFill/>
              </a:ln>
              <a:solidFill>
                <a:srgbClr val="FFFFFF"/>
              </a:solidFill>
              <a:effectLst/>
              <a:uLnTx/>
              <a:uFillTx/>
              <a:latin typeface="Verdana" pitchFamily="45" charset="0"/>
              <a:ea typeface="+mn-ea"/>
              <a:cs typeface="+mn-cs"/>
            </a:endParaRPr>
          </a:p>
        </p:txBody>
      </p:sp>
      <p:sp>
        <p:nvSpPr>
          <p:cNvPr id="8" name="Oval 7"/>
          <p:cNvSpPr/>
          <p:nvPr/>
        </p:nvSpPr>
        <p:spPr>
          <a:xfrm>
            <a:off x="4917831" y="1576754"/>
            <a:ext cx="920261" cy="78980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9" name="Oval 8"/>
          <p:cNvSpPr/>
          <p:nvPr/>
        </p:nvSpPr>
        <p:spPr>
          <a:xfrm>
            <a:off x="4155831" y="3405554"/>
            <a:ext cx="920261" cy="78980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0" name="Rectangle 9"/>
          <p:cNvSpPr/>
          <p:nvPr/>
        </p:nvSpPr>
        <p:spPr>
          <a:xfrm>
            <a:off x="4572000" y="1418981"/>
            <a:ext cx="1582617" cy="1113204"/>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Rectangle 10"/>
          <p:cNvSpPr/>
          <p:nvPr/>
        </p:nvSpPr>
        <p:spPr>
          <a:xfrm>
            <a:off x="4050323" y="3297046"/>
            <a:ext cx="1025769" cy="1113204"/>
          </a:xfrm>
          <a:prstGeom prst="rect">
            <a:avLst/>
          </a:prstGeom>
          <a:solidFill>
            <a:srgbClr val="FFFF00">
              <a:alpha val="2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008768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4779"/>
            <a:ext cx="8229600" cy="857250"/>
          </a:xfrm>
        </p:spPr>
        <p:txBody>
          <a:bodyPr/>
          <a:lstStyle/>
          <a:p>
            <a:r>
              <a:rPr lang="en-CA" dirty="0" smtClean="0"/>
              <a:t>Beyond AC4</a:t>
            </a:r>
            <a:endParaRPr lang="en-CA" dirty="0"/>
          </a:p>
        </p:txBody>
      </p:sp>
    </p:spTree>
    <p:extLst>
      <p:ext uri="{BB962C8B-B14F-4D97-AF65-F5344CB8AC3E}">
        <p14:creationId xmlns:p14="http://schemas.microsoft.com/office/powerpoint/2010/main" val="546688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Support for ambient / GI</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230120811"/>
              </p:ext>
            </p:extLst>
          </p:nvPr>
        </p:nvGraphicFramePr>
        <p:xfrm>
          <a:off x="207962" y="1483424"/>
          <a:ext cx="4295009" cy="2917279"/>
        </p:xfrm>
        <a:graphic>
          <a:graphicData uri="http://schemas.openxmlformats.org/presentationml/2006/ole">
            <mc:AlternateContent xmlns:mc="http://schemas.openxmlformats.org/markup-compatibility/2006">
              <mc:Choice xmlns:v="urn:schemas-microsoft-com:vml" Requires="v">
                <p:oleObj spid="_x0000_s3230" r:id="rId4" imgW="13574520" imgH="9218880" progId="">
                  <p:embed/>
                </p:oleObj>
              </mc:Choice>
              <mc:Fallback>
                <p:oleObj r:id="rId4" imgW="13574520" imgH="9218880" progId="">
                  <p:embed/>
                  <p:pic>
                    <p:nvPicPr>
                      <p:cNvPr id="0" name=""/>
                      <p:cNvPicPr/>
                      <p:nvPr/>
                    </p:nvPicPr>
                    <p:blipFill>
                      <a:blip r:embed="rId5"/>
                      <a:stretch>
                        <a:fillRect/>
                      </a:stretch>
                    </p:blipFill>
                    <p:spPr>
                      <a:xfrm>
                        <a:off x="207962" y="1483424"/>
                        <a:ext cx="4295009" cy="291727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12425160"/>
              </p:ext>
            </p:extLst>
          </p:nvPr>
        </p:nvGraphicFramePr>
        <p:xfrm>
          <a:off x="4613032" y="1490597"/>
          <a:ext cx="4284449" cy="2910106"/>
        </p:xfrm>
        <a:graphic>
          <a:graphicData uri="http://schemas.openxmlformats.org/presentationml/2006/ole">
            <mc:AlternateContent xmlns:mc="http://schemas.openxmlformats.org/markup-compatibility/2006">
              <mc:Choice xmlns:v="urn:schemas-microsoft-com:vml" Requires="v">
                <p:oleObj spid="_x0000_s3231" r:id="rId6" imgW="13574520" imgH="9218880" progId="">
                  <p:embed/>
                </p:oleObj>
              </mc:Choice>
              <mc:Fallback>
                <p:oleObj r:id="rId6" imgW="13574520" imgH="9218880" progId="">
                  <p:embed/>
                  <p:pic>
                    <p:nvPicPr>
                      <p:cNvPr id="0" name=""/>
                      <p:cNvPicPr/>
                      <p:nvPr/>
                    </p:nvPicPr>
                    <p:blipFill>
                      <a:blip r:embed="rId7"/>
                      <a:stretch>
                        <a:fillRect/>
                      </a:stretch>
                    </p:blipFill>
                    <p:spPr>
                      <a:xfrm>
                        <a:off x="4613032" y="1490597"/>
                        <a:ext cx="4284449" cy="2910106"/>
                      </a:xfrm>
                      <a:prstGeom prst="rect">
                        <a:avLst/>
                      </a:prstGeom>
                    </p:spPr>
                  </p:pic>
                </p:oleObj>
              </mc:Fallback>
            </mc:AlternateContent>
          </a:graphicData>
        </a:graphic>
      </p:graphicFrame>
      <p:cxnSp>
        <p:nvCxnSpPr>
          <p:cNvPr id="7" name="Straight Arrow Connector 6"/>
          <p:cNvCxnSpPr/>
          <p:nvPr/>
        </p:nvCxnSpPr>
        <p:spPr>
          <a:xfrm flipV="1">
            <a:off x="5416062" y="3053862"/>
            <a:ext cx="2286000" cy="15474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1107831" y="4424150"/>
            <a:ext cx="2018501" cy="369332"/>
          </a:xfrm>
          <a:prstGeom prst="rect">
            <a:avLst/>
          </a:prstGeom>
          <a:noFill/>
        </p:spPr>
        <p:txBody>
          <a:bodyPr wrap="none" rtlCol="0">
            <a:spAutoFit/>
          </a:bodyPr>
          <a:lstStyle/>
          <a:p>
            <a:r>
              <a:rPr lang="en-CA" dirty="0" smtClean="0"/>
              <a:t>Scene without fog</a:t>
            </a:r>
            <a:endParaRPr lang="en-CA" dirty="0"/>
          </a:p>
        </p:txBody>
      </p:sp>
      <p:sp>
        <p:nvSpPr>
          <p:cNvPr id="10" name="TextBox 9"/>
          <p:cNvSpPr txBox="1"/>
          <p:nvPr/>
        </p:nvSpPr>
        <p:spPr>
          <a:xfrm>
            <a:off x="4699811" y="4424150"/>
            <a:ext cx="3986989" cy="369332"/>
          </a:xfrm>
          <a:prstGeom prst="rect">
            <a:avLst/>
          </a:prstGeom>
          <a:noFill/>
        </p:spPr>
        <p:txBody>
          <a:bodyPr wrap="none" rtlCol="0">
            <a:spAutoFit/>
          </a:bodyPr>
          <a:lstStyle/>
          <a:p>
            <a:r>
              <a:rPr lang="en-CA" dirty="0" smtClean="0"/>
              <a:t>Fog without sky light / GI = darkening</a:t>
            </a:r>
            <a:endParaRPr lang="en-CA" dirty="0"/>
          </a:p>
        </p:txBody>
      </p:sp>
    </p:spTree>
    <p:extLst>
      <p:ext uri="{BB962C8B-B14F-4D97-AF65-F5344CB8AC3E}">
        <p14:creationId xmlns:p14="http://schemas.microsoft.com/office/powerpoint/2010/main" val="732888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Support for ambient / GI</a:t>
            </a:r>
            <a:endParaRPr lang="en-CA" dirty="0"/>
          </a:p>
        </p:txBody>
      </p:sp>
      <p:graphicFrame>
        <p:nvGraphicFramePr>
          <p:cNvPr id="5" name="Object 4"/>
          <p:cNvGraphicFramePr>
            <a:graphicFrameLocks noChangeAspect="1"/>
          </p:cNvGraphicFramePr>
          <p:nvPr>
            <p:extLst>
              <p:ext uri="{D42A27DB-BD31-4B8C-83A1-F6EECF244321}">
                <p14:modId xmlns:p14="http://schemas.microsoft.com/office/powerpoint/2010/main" val="686738678"/>
              </p:ext>
            </p:extLst>
          </p:nvPr>
        </p:nvGraphicFramePr>
        <p:xfrm>
          <a:off x="240323" y="1484736"/>
          <a:ext cx="4284449" cy="2910106"/>
        </p:xfrm>
        <a:graphic>
          <a:graphicData uri="http://schemas.openxmlformats.org/presentationml/2006/ole">
            <mc:AlternateContent xmlns:mc="http://schemas.openxmlformats.org/markup-compatibility/2006">
              <mc:Choice xmlns:v="urn:schemas-microsoft-com:vml" Requires="v">
                <p:oleObj spid="_x0000_s4252" r:id="rId4" imgW="13574520" imgH="9218880" progId="">
                  <p:embed/>
                </p:oleObj>
              </mc:Choice>
              <mc:Fallback>
                <p:oleObj r:id="rId4" imgW="13574520" imgH="9218880" progId="">
                  <p:embed/>
                  <p:pic>
                    <p:nvPicPr>
                      <p:cNvPr id="0" name=""/>
                      <p:cNvPicPr/>
                      <p:nvPr/>
                    </p:nvPicPr>
                    <p:blipFill>
                      <a:blip r:embed="rId5"/>
                      <a:stretch>
                        <a:fillRect/>
                      </a:stretch>
                    </p:blipFill>
                    <p:spPr>
                      <a:xfrm>
                        <a:off x="240323" y="1484736"/>
                        <a:ext cx="4284449" cy="2910106"/>
                      </a:xfrm>
                      <a:prstGeom prst="rect">
                        <a:avLst/>
                      </a:prstGeom>
                    </p:spPr>
                  </p:pic>
                </p:oleObj>
              </mc:Fallback>
            </mc:AlternateContent>
          </a:graphicData>
        </a:graphic>
      </p:graphicFrame>
      <p:sp>
        <p:nvSpPr>
          <p:cNvPr id="10" name="TextBox 9"/>
          <p:cNvSpPr txBox="1"/>
          <p:nvPr/>
        </p:nvSpPr>
        <p:spPr>
          <a:xfrm>
            <a:off x="467779" y="4418289"/>
            <a:ext cx="3986989" cy="369332"/>
          </a:xfrm>
          <a:prstGeom prst="rect">
            <a:avLst/>
          </a:prstGeom>
          <a:noFill/>
        </p:spPr>
        <p:txBody>
          <a:bodyPr wrap="none" rtlCol="0">
            <a:spAutoFit/>
          </a:bodyPr>
          <a:lstStyle/>
          <a:p>
            <a:r>
              <a:rPr lang="en-CA" dirty="0" smtClean="0"/>
              <a:t>Fog without sky light / GI = darkening</a:t>
            </a:r>
            <a:endParaRPr lang="en-CA" dirty="0"/>
          </a:p>
        </p:txBody>
      </p:sp>
      <p:graphicFrame>
        <p:nvGraphicFramePr>
          <p:cNvPr id="3" name="Object 2"/>
          <p:cNvGraphicFramePr>
            <a:graphicFrameLocks noChangeAspect="1"/>
          </p:cNvGraphicFramePr>
          <p:nvPr>
            <p:extLst>
              <p:ext uri="{D42A27DB-BD31-4B8C-83A1-F6EECF244321}">
                <p14:modId xmlns:p14="http://schemas.microsoft.com/office/powerpoint/2010/main" val="2643826619"/>
              </p:ext>
            </p:extLst>
          </p:nvPr>
        </p:nvGraphicFramePr>
        <p:xfrm>
          <a:off x="4715486" y="1484736"/>
          <a:ext cx="4284449" cy="2910106"/>
        </p:xfrm>
        <a:graphic>
          <a:graphicData uri="http://schemas.openxmlformats.org/presentationml/2006/ole">
            <mc:AlternateContent xmlns:mc="http://schemas.openxmlformats.org/markup-compatibility/2006">
              <mc:Choice xmlns:v="urn:schemas-microsoft-com:vml" Requires="v">
                <p:oleObj spid="_x0000_s4253" r:id="rId6" imgW="13574520" imgH="9218880" progId="">
                  <p:embed/>
                </p:oleObj>
              </mc:Choice>
              <mc:Fallback>
                <p:oleObj r:id="rId6" imgW="13574520" imgH="9218880" progId="">
                  <p:embed/>
                  <p:pic>
                    <p:nvPicPr>
                      <p:cNvPr id="0" name=""/>
                      <p:cNvPicPr/>
                      <p:nvPr/>
                    </p:nvPicPr>
                    <p:blipFill>
                      <a:blip r:embed="rId7"/>
                      <a:stretch>
                        <a:fillRect/>
                      </a:stretch>
                    </p:blipFill>
                    <p:spPr>
                      <a:xfrm>
                        <a:off x="4715486" y="1484736"/>
                        <a:ext cx="4284449" cy="2910106"/>
                      </a:xfrm>
                      <a:prstGeom prst="rect">
                        <a:avLst/>
                      </a:prstGeom>
                    </p:spPr>
                  </p:pic>
                </p:oleObj>
              </mc:Fallback>
            </mc:AlternateContent>
          </a:graphicData>
        </a:graphic>
      </p:graphicFrame>
      <p:sp>
        <p:nvSpPr>
          <p:cNvPr id="11" name="TextBox 10"/>
          <p:cNvSpPr txBox="1"/>
          <p:nvPr/>
        </p:nvSpPr>
        <p:spPr>
          <a:xfrm>
            <a:off x="6081225" y="4422895"/>
            <a:ext cx="1954381" cy="369332"/>
          </a:xfrm>
          <a:prstGeom prst="rect">
            <a:avLst/>
          </a:prstGeom>
          <a:noFill/>
        </p:spPr>
        <p:txBody>
          <a:bodyPr wrap="none" rtlCol="0">
            <a:spAutoFit/>
          </a:bodyPr>
          <a:lstStyle/>
          <a:p>
            <a:r>
              <a:rPr lang="en-CA" dirty="0" smtClean="0"/>
              <a:t>Fog with sky light</a:t>
            </a:r>
            <a:endParaRPr lang="en-CA" dirty="0"/>
          </a:p>
        </p:txBody>
      </p:sp>
    </p:spTree>
    <p:extLst>
      <p:ext uri="{BB962C8B-B14F-4D97-AF65-F5344CB8AC3E}">
        <p14:creationId xmlns:p14="http://schemas.microsoft.com/office/powerpoint/2010/main" val="869945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Exaggerated GI</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688363577"/>
              </p:ext>
            </p:extLst>
          </p:nvPr>
        </p:nvGraphicFramePr>
        <p:xfrm>
          <a:off x="2000189" y="1262472"/>
          <a:ext cx="5143622" cy="3493678"/>
        </p:xfrm>
        <a:graphic>
          <a:graphicData uri="http://schemas.openxmlformats.org/presentationml/2006/ole">
            <mc:AlternateContent xmlns:mc="http://schemas.openxmlformats.org/markup-compatibility/2006">
              <mc:Choice xmlns:v="urn:schemas-microsoft-com:vml" Requires="v">
                <p:oleObj spid="_x0000_s5198" r:id="rId4" imgW="13574520" imgH="9218880" progId="">
                  <p:embed/>
                </p:oleObj>
              </mc:Choice>
              <mc:Fallback>
                <p:oleObj r:id="rId4" imgW="13574520" imgH="9218880" progId="">
                  <p:embed/>
                  <p:pic>
                    <p:nvPicPr>
                      <p:cNvPr id="0" name=""/>
                      <p:cNvPicPr/>
                      <p:nvPr/>
                    </p:nvPicPr>
                    <p:blipFill>
                      <a:blip r:embed="rId5"/>
                      <a:stretch>
                        <a:fillRect/>
                      </a:stretch>
                    </p:blipFill>
                    <p:spPr>
                      <a:xfrm>
                        <a:off x="2000189" y="1262472"/>
                        <a:ext cx="5143622" cy="3493678"/>
                      </a:xfrm>
                      <a:prstGeom prst="rect">
                        <a:avLst/>
                      </a:prstGeom>
                    </p:spPr>
                  </p:pic>
                </p:oleObj>
              </mc:Fallback>
            </mc:AlternateContent>
          </a:graphicData>
        </a:graphic>
      </p:graphicFrame>
    </p:spTree>
    <p:extLst>
      <p:ext uri="{BB962C8B-B14F-4D97-AF65-F5344CB8AC3E}">
        <p14:creationId xmlns:p14="http://schemas.microsoft.com/office/powerpoint/2010/main" val="1508696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Ambient / GI support</a:t>
            </a:r>
            <a:endParaRPr lang="en-CA" dirty="0"/>
          </a:p>
        </p:txBody>
      </p:sp>
      <p:sp>
        <p:nvSpPr>
          <p:cNvPr id="3" name="Content Placeholder 2"/>
          <p:cNvSpPr>
            <a:spLocks noGrp="1"/>
          </p:cNvSpPr>
          <p:nvPr>
            <p:ph idx="1"/>
          </p:nvPr>
        </p:nvSpPr>
        <p:spPr/>
        <p:txBody>
          <a:bodyPr>
            <a:normAutofit fontScale="92500" lnSpcReduction="10000"/>
          </a:bodyPr>
          <a:lstStyle/>
          <a:p>
            <a:r>
              <a:rPr lang="en-CA" sz="2800" dirty="0" smtClean="0"/>
              <a:t>Calculate Zonal SH for </a:t>
            </a:r>
            <a:r>
              <a:rPr lang="en-CA" sz="2800" dirty="0" err="1" smtClean="0"/>
              <a:t>Henyey</a:t>
            </a:r>
            <a:r>
              <a:rPr lang="en-CA" sz="2800" dirty="0" smtClean="0"/>
              <a:t>-Greenstein phase function</a:t>
            </a:r>
          </a:p>
          <a:p>
            <a:pPr lvl="1"/>
            <a:r>
              <a:rPr lang="en-CA" sz="2400" dirty="0" smtClean="0"/>
              <a:t>Rotate it by view direction</a:t>
            </a:r>
          </a:p>
          <a:p>
            <a:pPr lvl="1"/>
            <a:r>
              <a:rPr lang="en-CA" sz="2400" dirty="0" smtClean="0"/>
              <a:t>For 2</a:t>
            </a:r>
            <a:r>
              <a:rPr lang="en-CA" sz="2400" baseline="30000" dirty="0" smtClean="0"/>
              <a:t>nd</a:t>
            </a:r>
            <a:r>
              <a:rPr lang="en-CA" sz="2400" dirty="0" smtClean="0"/>
              <a:t> order SH it equals to </a:t>
            </a:r>
          </a:p>
          <a:p>
            <a:pPr marL="457200" lvl="1" indent="0">
              <a:buNone/>
            </a:pPr>
            <a:endParaRPr lang="en-CA" sz="1200" dirty="0" smtClean="0"/>
          </a:p>
          <a:p>
            <a:pPr marL="457200" lvl="1" indent="0">
              <a:buNone/>
            </a:pPr>
            <a:r>
              <a:rPr lang="en-CA" sz="1600" dirty="0" smtClean="0">
                <a:solidFill>
                  <a:srgbClr val="0000FF"/>
                </a:solidFill>
                <a:highlight>
                  <a:srgbClr val="FFFFFF"/>
                </a:highlight>
                <a:latin typeface="Consolas" panose="020B0609020204030204" pitchFamily="49" charset="0"/>
              </a:rPr>
              <a:t>float4</a:t>
            </a:r>
            <a:r>
              <a:rPr lang="en-CA" sz="1600" dirty="0" smtClean="0">
                <a:solidFill>
                  <a:srgbClr val="000000"/>
                </a:solidFill>
                <a:highlight>
                  <a:srgbClr val="FFFFFF"/>
                </a:highlight>
                <a:latin typeface="Consolas" panose="020B0609020204030204" pitchFamily="49" charset="0"/>
              </a:rPr>
              <a:t>(1.0f</a:t>
            </a:r>
            <a:r>
              <a:rPr lang="en-CA" sz="1600" dirty="0">
                <a:solidFill>
                  <a:srgbClr val="000000"/>
                </a:solidFill>
                <a:highlight>
                  <a:srgbClr val="FFFFFF"/>
                </a:highlight>
                <a:latin typeface="Consolas" panose="020B0609020204030204" pitchFamily="49" charset="0"/>
              </a:rPr>
              <a:t>, </a:t>
            </a:r>
            <a:r>
              <a:rPr lang="en-CA" sz="1600" dirty="0" err="1">
                <a:solidFill>
                  <a:srgbClr val="000000"/>
                </a:solidFill>
                <a:highlight>
                  <a:srgbClr val="FFFFFF"/>
                </a:highlight>
                <a:latin typeface="Consolas" panose="020B0609020204030204" pitchFamily="49" charset="0"/>
              </a:rPr>
              <a:t>dir.y</a:t>
            </a:r>
            <a:r>
              <a:rPr lang="en-CA" sz="1600" dirty="0">
                <a:solidFill>
                  <a:srgbClr val="000000"/>
                </a:solidFill>
                <a:highlight>
                  <a:srgbClr val="FFFFFF"/>
                </a:highlight>
                <a:latin typeface="Consolas" panose="020B0609020204030204" pitchFamily="49" charset="0"/>
              </a:rPr>
              <a:t>, </a:t>
            </a:r>
            <a:r>
              <a:rPr lang="en-CA" sz="1600" dirty="0" err="1">
                <a:solidFill>
                  <a:srgbClr val="000000"/>
                </a:solidFill>
                <a:highlight>
                  <a:srgbClr val="FFFFFF"/>
                </a:highlight>
                <a:latin typeface="Consolas" panose="020B0609020204030204" pitchFamily="49" charset="0"/>
              </a:rPr>
              <a:t>dir.z</a:t>
            </a:r>
            <a:r>
              <a:rPr lang="en-CA" sz="1600" dirty="0">
                <a:solidFill>
                  <a:srgbClr val="000000"/>
                </a:solidFill>
                <a:highlight>
                  <a:srgbClr val="FFFFFF"/>
                </a:highlight>
                <a:latin typeface="Consolas" panose="020B0609020204030204" pitchFamily="49" charset="0"/>
              </a:rPr>
              <a:t>, </a:t>
            </a:r>
            <a:r>
              <a:rPr lang="en-CA" sz="1600" dirty="0" err="1">
                <a:solidFill>
                  <a:srgbClr val="000000"/>
                </a:solidFill>
                <a:highlight>
                  <a:srgbClr val="FFFFFF"/>
                </a:highlight>
                <a:latin typeface="Consolas" panose="020B0609020204030204" pitchFamily="49" charset="0"/>
              </a:rPr>
              <a:t>dir.x</a:t>
            </a:r>
            <a:r>
              <a:rPr lang="en-CA" sz="1600" dirty="0">
                <a:solidFill>
                  <a:srgbClr val="000000"/>
                </a:solidFill>
                <a:highlight>
                  <a:srgbClr val="FFFFFF"/>
                </a:highlight>
                <a:latin typeface="Consolas" panose="020B0609020204030204" pitchFamily="49" charset="0"/>
              </a:rPr>
              <a:t>) * </a:t>
            </a:r>
            <a:r>
              <a:rPr lang="en-CA" sz="1600" dirty="0">
                <a:solidFill>
                  <a:srgbClr val="0000FF"/>
                </a:solidFill>
                <a:highlight>
                  <a:srgbClr val="FFFFFF"/>
                </a:highlight>
                <a:latin typeface="Consolas" panose="020B0609020204030204" pitchFamily="49" charset="0"/>
              </a:rPr>
              <a:t>float4</a:t>
            </a:r>
            <a:r>
              <a:rPr lang="en-CA" sz="1600" dirty="0">
                <a:solidFill>
                  <a:srgbClr val="000000"/>
                </a:solidFill>
                <a:highlight>
                  <a:srgbClr val="FFFFFF"/>
                </a:highlight>
                <a:latin typeface="Consolas" panose="020B0609020204030204" pitchFamily="49" charset="0"/>
              </a:rPr>
              <a:t>(1.0f, g, g, g);</a:t>
            </a:r>
            <a:endParaRPr lang="en-CA" sz="2400" dirty="0" smtClean="0"/>
          </a:p>
          <a:p>
            <a:endParaRPr lang="en-CA" sz="1000" dirty="0" smtClean="0"/>
          </a:p>
          <a:p>
            <a:r>
              <a:rPr lang="en-CA" sz="2800" dirty="0" smtClean="0"/>
              <a:t>Calculate SH product integral of ambient lighting at given point and phase function</a:t>
            </a:r>
          </a:p>
          <a:p>
            <a:pPr lvl="1"/>
            <a:r>
              <a:rPr lang="en-CA" sz="2400" dirty="0" smtClean="0"/>
              <a:t>…Single dot project per color channel!</a:t>
            </a:r>
            <a:endParaRPr lang="en-CA" sz="2400" dirty="0"/>
          </a:p>
        </p:txBody>
      </p:sp>
    </p:spTree>
    <p:extLst>
      <p:ext uri="{BB962C8B-B14F-4D97-AF65-F5344CB8AC3E}">
        <p14:creationId xmlns:p14="http://schemas.microsoft.com/office/powerpoint/2010/main" val="240672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Temporal </a:t>
            </a:r>
            <a:r>
              <a:rPr lang="en-CA" dirty="0" err="1" smtClean="0"/>
              <a:t>reprojection</a:t>
            </a:r>
            <a:endParaRPr lang="en-CA" dirty="0"/>
          </a:p>
        </p:txBody>
      </p:sp>
      <p:sp>
        <p:nvSpPr>
          <p:cNvPr id="3" name="Content Placeholder 2"/>
          <p:cNvSpPr>
            <a:spLocks noGrp="1"/>
          </p:cNvSpPr>
          <p:nvPr>
            <p:ph idx="1"/>
          </p:nvPr>
        </p:nvSpPr>
        <p:spPr>
          <a:xfrm>
            <a:off x="457200" y="1200151"/>
            <a:ext cx="8352430" cy="3394472"/>
          </a:xfrm>
        </p:spPr>
        <p:txBody>
          <a:bodyPr>
            <a:normAutofit/>
          </a:bodyPr>
          <a:lstStyle/>
          <a:p>
            <a:r>
              <a:rPr lang="en-CA" dirty="0" smtClean="0"/>
              <a:t>Under-sampling and aliasing may still occur</a:t>
            </a:r>
          </a:p>
          <a:p>
            <a:r>
              <a:rPr lang="en-CA" dirty="0"/>
              <a:t>Use temporal jitter and </a:t>
            </a:r>
            <a:r>
              <a:rPr lang="en-CA" dirty="0" err="1"/>
              <a:t>reprojection</a:t>
            </a:r>
            <a:endParaRPr lang="en-CA" dirty="0"/>
          </a:p>
          <a:p>
            <a:r>
              <a:rPr lang="en-CA" dirty="0" smtClean="0"/>
              <a:t>Common modern AA technique </a:t>
            </a:r>
          </a:p>
          <a:p>
            <a:pPr lvl="1"/>
            <a:r>
              <a:rPr lang="en-CA" sz="2000" dirty="0" smtClean="0"/>
              <a:t>(</a:t>
            </a:r>
            <a:r>
              <a:rPr lang="en-CA" sz="2000" dirty="0" err="1" smtClean="0"/>
              <a:t>Crysis</a:t>
            </a:r>
            <a:r>
              <a:rPr lang="en-CA" sz="2000" dirty="0" smtClean="0"/>
              <a:t> 2/3, </a:t>
            </a:r>
            <a:r>
              <a:rPr lang="en-CA" sz="2000" dirty="0" err="1" smtClean="0"/>
              <a:t>Killzone:Shadowfall</a:t>
            </a:r>
            <a:r>
              <a:rPr lang="en-CA" sz="2000" dirty="0" smtClean="0"/>
              <a:t>, Assassin’s Creed 4, Unreal Engine 4, Infamous: Second Son and more!)</a:t>
            </a:r>
          </a:p>
          <a:p>
            <a:r>
              <a:rPr lang="en-CA" dirty="0" smtClean="0"/>
              <a:t>Much easier than in 2D case!</a:t>
            </a:r>
            <a:endParaRPr lang="en-CA" dirty="0"/>
          </a:p>
        </p:txBody>
      </p:sp>
    </p:spTree>
    <p:extLst>
      <p:ext uri="{BB962C8B-B14F-4D97-AF65-F5344CB8AC3E}">
        <p14:creationId xmlns:p14="http://schemas.microsoft.com/office/powerpoint/2010/main" val="379283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Problems with </a:t>
            </a:r>
            <a:r>
              <a:rPr lang="en-CA" dirty="0" err="1" smtClean="0"/>
              <a:t>reprojection</a:t>
            </a:r>
            <a:r>
              <a:rPr lang="en-CA" dirty="0" smtClean="0"/>
              <a:t> in 2D</a:t>
            </a:r>
            <a:endParaRPr lang="en-CA" dirty="0"/>
          </a:p>
        </p:txBody>
      </p:sp>
      <p:sp>
        <p:nvSpPr>
          <p:cNvPr id="4" name="Rectangle 3"/>
          <p:cNvSpPr/>
          <p:nvPr/>
        </p:nvSpPr>
        <p:spPr>
          <a:xfrm>
            <a:off x="814754" y="1570892"/>
            <a:ext cx="3370385" cy="2485293"/>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1658815" y="2409092"/>
            <a:ext cx="732693" cy="6975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Rectangle 5"/>
          <p:cNvSpPr/>
          <p:nvPr/>
        </p:nvSpPr>
        <p:spPr>
          <a:xfrm>
            <a:off x="4882661" y="1570892"/>
            <a:ext cx="3370385" cy="2485293"/>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Oval 6"/>
          <p:cNvSpPr/>
          <p:nvPr/>
        </p:nvSpPr>
        <p:spPr>
          <a:xfrm>
            <a:off x="5726722" y="2409092"/>
            <a:ext cx="838201" cy="697523"/>
          </a:xfrm>
          <a:prstGeom prst="ellipse">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a:t>
            </a:r>
            <a:endParaRPr lang="en-CA" dirty="0"/>
          </a:p>
        </p:txBody>
      </p:sp>
      <p:sp>
        <p:nvSpPr>
          <p:cNvPr id="10" name="Oval 9"/>
          <p:cNvSpPr/>
          <p:nvPr/>
        </p:nvSpPr>
        <p:spPr>
          <a:xfrm>
            <a:off x="6324599" y="2409091"/>
            <a:ext cx="732693" cy="6975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 name="Straight Arrow Connector 11"/>
          <p:cNvCxnSpPr/>
          <p:nvPr/>
        </p:nvCxnSpPr>
        <p:spPr>
          <a:xfrm>
            <a:off x="1817076" y="2760781"/>
            <a:ext cx="4161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82860" y="2760781"/>
            <a:ext cx="4161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60585" y="4185138"/>
            <a:ext cx="1043876" cy="369332"/>
          </a:xfrm>
          <a:prstGeom prst="rect">
            <a:avLst/>
          </a:prstGeom>
          <a:noFill/>
        </p:spPr>
        <p:txBody>
          <a:bodyPr wrap="none" rtlCol="0">
            <a:spAutoFit/>
          </a:bodyPr>
          <a:lstStyle/>
          <a:p>
            <a:r>
              <a:rPr lang="en-CA" dirty="0" smtClean="0"/>
              <a:t>Frame n</a:t>
            </a:r>
            <a:endParaRPr lang="en-CA" dirty="0"/>
          </a:p>
        </p:txBody>
      </p:sp>
      <p:sp>
        <p:nvSpPr>
          <p:cNvPr id="15" name="TextBox 14"/>
          <p:cNvSpPr txBox="1"/>
          <p:nvPr/>
        </p:nvSpPr>
        <p:spPr>
          <a:xfrm>
            <a:off x="5120642" y="4185138"/>
            <a:ext cx="3140603" cy="646331"/>
          </a:xfrm>
          <a:prstGeom prst="rect">
            <a:avLst/>
          </a:prstGeom>
          <a:noFill/>
        </p:spPr>
        <p:txBody>
          <a:bodyPr wrap="none" rtlCol="0">
            <a:spAutoFit/>
          </a:bodyPr>
          <a:lstStyle/>
          <a:p>
            <a:r>
              <a:rPr lang="en-CA" dirty="0" smtClean="0"/>
              <a:t>Frame n + 1, unknown pixels</a:t>
            </a:r>
          </a:p>
          <a:p>
            <a:pPr algn="ctr"/>
            <a:r>
              <a:rPr lang="en-CA" dirty="0" smtClean="0"/>
              <a:t>Improper reconstruction data</a:t>
            </a:r>
            <a:endParaRPr lang="en-CA" dirty="0"/>
          </a:p>
        </p:txBody>
      </p:sp>
    </p:spTree>
    <p:extLst>
      <p:ext uri="{BB962C8B-B14F-4D97-AF65-F5344CB8AC3E}">
        <p14:creationId xmlns:p14="http://schemas.microsoft.com/office/powerpoint/2010/main" val="19582792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Volumetric </a:t>
            </a:r>
            <a:r>
              <a:rPr lang="en-CA" dirty="0" err="1" smtClean="0"/>
              <a:t>reprojection</a:t>
            </a:r>
            <a:endParaRPr lang="en-CA" dirty="0"/>
          </a:p>
        </p:txBody>
      </p:sp>
      <p:sp>
        <p:nvSpPr>
          <p:cNvPr id="4" name="Trapezoid 3"/>
          <p:cNvSpPr/>
          <p:nvPr/>
        </p:nvSpPr>
        <p:spPr>
          <a:xfrm rot="10800000">
            <a:off x="5205046" y="1758461"/>
            <a:ext cx="2098430" cy="2116015"/>
          </a:xfrm>
          <a:prstGeom prst="trapezoid">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rapezoid 4"/>
          <p:cNvSpPr/>
          <p:nvPr/>
        </p:nvSpPr>
        <p:spPr>
          <a:xfrm rot="11054836">
            <a:off x="5280522" y="1758462"/>
            <a:ext cx="2098430" cy="2116015"/>
          </a:xfrm>
          <a:prstGeom prst="trapezoid">
            <a:avLst/>
          </a:prstGeom>
          <a:solidFill>
            <a:schemeClr val="tx2">
              <a:lumMod val="60000"/>
              <a:lumOff val="40000"/>
              <a:alpha val="16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7" name="Straight Arrow Connector 6"/>
          <p:cNvCxnSpPr/>
          <p:nvPr/>
        </p:nvCxnSpPr>
        <p:spPr>
          <a:xfrm flipH="1" flipV="1">
            <a:off x="5462954" y="1683661"/>
            <a:ext cx="2538047" cy="1611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7303477" y="2082246"/>
            <a:ext cx="697524" cy="12133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849100" y="3552763"/>
            <a:ext cx="2095445" cy="369332"/>
          </a:xfrm>
          <a:prstGeom prst="rect">
            <a:avLst/>
          </a:prstGeom>
          <a:noFill/>
        </p:spPr>
        <p:txBody>
          <a:bodyPr wrap="none" rtlCol="0">
            <a:spAutoFit/>
          </a:bodyPr>
          <a:lstStyle/>
          <a:p>
            <a:r>
              <a:rPr lang="en-CA" dirty="0" smtClean="0"/>
              <a:t>Proper data stored</a:t>
            </a:r>
            <a:endParaRPr lang="en-CA" dirty="0"/>
          </a:p>
        </p:txBody>
      </p:sp>
      <p:sp>
        <p:nvSpPr>
          <p:cNvPr id="12" name="Trapezoid 11"/>
          <p:cNvSpPr/>
          <p:nvPr/>
        </p:nvSpPr>
        <p:spPr>
          <a:xfrm rot="10800000">
            <a:off x="1189696" y="1758460"/>
            <a:ext cx="2098430" cy="2116015"/>
          </a:xfrm>
          <a:prstGeom prst="trapezoid">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Trapezoid 18"/>
          <p:cNvSpPr/>
          <p:nvPr/>
        </p:nvSpPr>
        <p:spPr>
          <a:xfrm rot="10800000">
            <a:off x="1496546" y="1754027"/>
            <a:ext cx="1124052" cy="1025770"/>
          </a:xfrm>
          <a:prstGeom prst="trapezoid">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Oval 12"/>
          <p:cNvSpPr/>
          <p:nvPr/>
        </p:nvSpPr>
        <p:spPr>
          <a:xfrm>
            <a:off x="1705708" y="2239107"/>
            <a:ext cx="698051" cy="697523"/>
          </a:xfrm>
          <a:prstGeom prst="ellipse">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4" name="Oval 13"/>
          <p:cNvSpPr/>
          <p:nvPr/>
        </p:nvSpPr>
        <p:spPr>
          <a:xfrm>
            <a:off x="2163435" y="2239106"/>
            <a:ext cx="732693" cy="6975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 name="Straight Arrow Connector 14"/>
          <p:cNvCxnSpPr/>
          <p:nvPr/>
        </p:nvCxnSpPr>
        <p:spPr>
          <a:xfrm>
            <a:off x="2321696" y="2590796"/>
            <a:ext cx="41616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2028027" y="1982051"/>
            <a:ext cx="1184625" cy="1602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92854" y="3552763"/>
            <a:ext cx="2121093" cy="369332"/>
          </a:xfrm>
          <a:prstGeom prst="rect">
            <a:avLst/>
          </a:prstGeom>
          <a:noFill/>
        </p:spPr>
        <p:txBody>
          <a:bodyPr wrap="none" rtlCol="0">
            <a:spAutoFit/>
          </a:bodyPr>
          <a:lstStyle/>
          <a:p>
            <a:r>
              <a:rPr lang="en-CA" dirty="0" smtClean="0"/>
              <a:t>Invalid </a:t>
            </a:r>
            <a:r>
              <a:rPr lang="en-CA" dirty="0" err="1" smtClean="0"/>
              <a:t>reprojection</a:t>
            </a:r>
            <a:endParaRPr lang="en-CA" dirty="0"/>
          </a:p>
        </p:txBody>
      </p:sp>
      <p:sp>
        <p:nvSpPr>
          <p:cNvPr id="22" name="Arc 21"/>
          <p:cNvSpPr/>
          <p:nvPr/>
        </p:nvSpPr>
        <p:spPr>
          <a:xfrm rot="17042179">
            <a:off x="5051839" y="1548481"/>
            <a:ext cx="929725" cy="9471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cxnSp>
        <p:nvCxnSpPr>
          <p:cNvPr id="24" name="Straight Connector 23"/>
          <p:cNvCxnSpPr>
            <a:stCxn id="22" idx="2"/>
          </p:cNvCxnSpPr>
          <p:nvPr/>
        </p:nvCxnSpPr>
        <p:spPr>
          <a:xfrm flipH="1" flipV="1">
            <a:off x="5552809" y="1456194"/>
            <a:ext cx="76639" cy="1148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526918" y="1562229"/>
            <a:ext cx="112747" cy="738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173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Sample jittering</a:t>
            </a:r>
            <a:endParaRPr lang="en-CA" dirty="0"/>
          </a:p>
        </p:txBody>
      </p:sp>
      <p:graphicFrame>
        <p:nvGraphicFramePr>
          <p:cNvPr id="7" name="Table 6"/>
          <p:cNvGraphicFramePr>
            <a:graphicFrameLocks noGrp="1"/>
          </p:cNvGraphicFramePr>
          <p:nvPr>
            <p:extLst>
              <p:ext uri="{D42A27DB-BD31-4B8C-83A1-F6EECF244321}">
                <p14:modId xmlns:p14="http://schemas.microsoft.com/office/powerpoint/2010/main" val="284980197"/>
              </p:ext>
            </p:extLst>
          </p:nvPr>
        </p:nvGraphicFramePr>
        <p:xfrm>
          <a:off x="2787745" y="1273896"/>
          <a:ext cx="1636544" cy="1483360"/>
        </p:xfrm>
        <a:graphic>
          <a:graphicData uri="http://schemas.openxmlformats.org/drawingml/2006/table">
            <a:tbl>
              <a:tblPr bandRow="1">
                <a:tableStyleId>{5C22544A-7EE6-4342-B048-85BDC9FD1C3A}</a:tableStyleId>
              </a:tblPr>
              <a:tblGrid>
                <a:gridCol w="409136"/>
                <a:gridCol w="409136"/>
                <a:gridCol w="409136"/>
                <a:gridCol w="409136"/>
              </a:tblGrid>
              <a:tr h="370840">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59328710"/>
              </p:ext>
            </p:extLst>
          </p:nvPr>
        </p:nvGraphicFramePr>
        <p:xfrm>
          <a:off x="4764256" y="1273896"/>
          <a:ext cx="1636544" cy="1483360"/>
        </p:xfrm>
        <a:graphic>
          <a:graphicData uri="http://schemas.openxmlformats.org/drawingml/2006/table">
            <a:tbl>
              <a:tblPr bandRow="1">
                <a:tableStyleId>{5C22544A-7EE6-4342-B048-85BDC9FD1C3A}</a:tableStyleId>
              </a:tblPr>
              <a:tblGrid>
                <a:gridCol w="409136"/>
                <a:gridCol w="409136"/>
                <a:gridCol w="409136"/>
                <a:gridCol w="409136"/>
              </a:tblGrid>
              <a:tr h="370840">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tr>
              <a:tr h="370840">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dirty="0"/>
                    </a:p>
                  </a:txBody>
                  <a:tcPr/>
                </a:tc>
              </a:tr>
            </a:tbl>
          </a:graphicData>
        </a:graphic>
      </p:graphicFrame>
      <p:sp>
        <p:nvSpPr>
          <p:cNvPr id="9" name="Oval 8"/>
          <p:cNvSpPr/>
          <p:nvPr/>
        </p:nvSpPr>
        <p:spPr>
          <a:xfrm>
            <a:off x="2947178" y="141262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Oval 9"/>
          <p:cNvSpPr/>
          <p:nvPr/>
        </p:nvSpPr>
        <p:spPr>
          <a:xfrm>
            <a:off x="3359830" y="1412620"/>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Oval 10"/>
          <p:cNvSpPr/>
          <p:nvPr/>
        </p:nvSpPr>
        <p:spPr>
          <a:xfrm>
            <a:off x="3772482" y="1412619"/>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Oval 11"/>
          <p:cNvSpPr/>
          <p:nvPr/>
        </p:nvSpPr>
        <p:spPr>
          <a:xfrm>
            <a:off x="4185134" y="141262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Oval 12"/>
          <p:cNvSpPr/>
          <p:nvPr/>
        </p:nvSpPr>
        <p:spPr>
          <a:xfrm>
            <a:off x="2947178" y="1791568"/>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Oval 13"/>
          <p:cNvSpPr/>
          <p:nvPr/>
        </p:nvSpPr>
        <p:spPr>
          <a:xfrm>
            <a:off x="3359830" y="1791567"/>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Oval 14"/>
          <p:cNvSpPr/>
          <p:nvPr/>
        </p:nvSpPr>
        <p:spPr>
          <a:xfrm>
            <a:off x="3772482" y="1791566"/>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Oval 15"/>
          <p:cNvSpPr/>
          <p:nvPr/>
        </p:nvSpPr>
        <p:spPr>
          <a:xfrm>
            <a:off x="4185134" y="1791568"/>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Oval 16"/>
          <p:cNvSpPr/>
          <p:nvPr/>
        </p:nvSpPr>
        <p:spPr>
          <a:xfrm>
            <a:off x="2947178" y="213388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Oval 17"/>
          <p:cNvSpPr/>
          <p:nvPr/>
        </p:nvSpPr>
        <p:spPr>
          <a:xfrm>
            <a:off x="3359830" y="2133880"/>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Oval 18"/>
          <p:cNvSpPr/>
          <p:nvPr/>
        </p:nvSpPr>
        <p:spPr>
          <a:xfrm>
            <a:off x="3772482" y="2133879"/>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Oval 19"/>
          <p:cNvSpPr/>
          <p:nvPr/>
        </p:nvSpPr>
        <p:spPr>
          <a:xfrm>
            <a:off x="4185134" y="213388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Oval 20"/>
          <p:cNvSpPr/>
          <p:nvPr/>
        </p:nvSpPr>
        <p:spPr>
          <a:xfrm>
            <a:off x="2947178" y="2520740"/>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2" name="Oval 21"/>
          <p:cNvSpPr/>
          <p:nvPr/>
        </p:nvSpPr>
        <p:spPr>
          <a:xfrm>
            <a:off x="3359830" y="2520739"/>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Oval 22"/>
          <p:cNvSpPr/>
          <p:nvPr/>
        </p:nvSpPr>
        <p:spPr>
          <a:xfrm>
            <a:off x="3772482" y="2520738"/>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Oval 23"/>
          <p:cNvSpPr/>
          <p:nvPr/>
        </p:nvSpPr>
        <p:spPr>
          <a:xfrm>
            <a:off x="4185134" y="2520740"/>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Oval 24"/>
          <p:cNvSpPr/>
          <p:nvPr/>
        </p:nvSpPr>
        <p:spPr>
          <a:xfrm>
            <a:off x="4841627" y="1494194"/>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Oval 25"/>
          <p:cNvSpPr/>
          <p:nvPr/>
        </p:nvSpPr>
        <p:spPr>
          <a:xfrm>
            <a:off x="5223798" y="1360549"/>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Oval 26"/>
          <p:cNvSpPr/>
          <p:nvPr/>
        </p:nvSpPr>
        <p:spPr>
          <a:xfrm>
            <a:off x="5657552" y="149419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8" name="Oval 27"/>
          <p:cNvSpPr/>
          <p:nvPr/>
        </p:nvSpPr>
        <p:spPr>
          <a:xfrm>
            <a:off x="6171023" y="1357616"/>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9" name="Oval 28"/>
          <p:cNvSpPr/>
          <p:nvPr/>
        </p:nvSpPr>
        <p:spPr>
          <a:xfrm>
            <a:off x="4926033" y="1842657"/>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Oval 29"/>
          <p:cNvSpPr/>
          <p:nvPr/>
        </p:nvSpPr>
        <p:spPr>
          <a:xfrm>
            <a:off x="5352751" y="1694953"/>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1" name="Oval 30"/>
          <p:cNvSpPr/>
          <p:nvPr/>
        </p:nvSpPr>
        <p:spPr>
          <a:xfrm>
            <a:off x="5842777" y="1835626"/>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2" name="Oval 31"/>
          <p:cNvSpPr/>
          <p:nvPr/>
        </p:nvSpPr>
        <p:spPr>
          <a:xfrm>
            <a:off x="6255429" y="1739500"/>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Oval 32"/>
          <p:cNvSpPr/>
          <p:nvPr/>
        </p:nvSpPr>
        <p:spPr>
          <a:xfrm>
            <a:off x="4848661" y="2215456"/>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4" name="Oval 33"/>
          <p:cNvSpPr/>
          <p:nvPr/>
        </p:nvSpPr>
        <p:spPr>
          <a:xfrm>
            <a:off x="5268345" y="2102911"/>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5" name="Oval 34"/>
          <p:cNvSpPr/>
          <p:nvPr/>
        </p:nvSpPr>
        <p:spPr>
          <a:xfrm>
            <a:off x="5699755" y="2170908"/>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6" name="Oval 35"/>
          <p:cNvSpPr/>
          <p:nvPr/>
        </p:nvSpPr>
        <p:spPr>
          <a:xfrm>
            <a:off x="6128820" y="2081813"/>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7" name="Oval 36"/>
          <p:cNvSpPr/>
          <p:nvPr/>
        </p:nvSpPr>
        <p:spPr>
          <a:xfrm>
            <a:off x="5010439" y="2513216"/>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8" name="Oval 37"/>
          <p:cNvSpPr/>
          <p:nvPr/>
        </p:nvSpPr>
        <p:spPr>
          <a:xfrm>
            <a:off x="5345719" y="2616377"/>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9" name="Oval 38"/>
          <p:cNvSpPr/>
          <p:nvPr/>
        </p:nvSpPr>
        <p:spPr>
          <a:xfrm>
            <a:off x="5758371" y="2468668"/>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0" name="Oval 39"/>
          <p:cNvSpPr/>
          <p:nvPr/>
        </p:nvSpPr>
        <p:spPr>
          <a:xfrm>
            <a:off x="6086617" y="2557767"/>
            <a:ext cx="84406" cy="890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2" name="Content Placeholder 2"/>
          <p:cNvSpPr>
            <a:spLocks noGrp="1"/>
          </p:cNvSpPr>
          <p:nvPr>
            <p:ph idx="1"/>
          </p:nvPr>
        </p:nvSpPr>
        <p:spPr>
          <a:xfrm>
            <a:off x="218364" y="3051518"/>
            <a:ext cx="8802806" cy="2091690"/>
          </a:xfrm>
        </p:spPr>
        <p:txBody>
          <a:bodyPr>
            <a:normAutofit/>
          </a:bodyPr>
          <a:lstStyle/>
          <a:p>
            <a:r>
              <a:rPr lang="en-CA" dirty="0" smtClean="0"/>
              <a:t>Trades aliasing for noise</a:t>
            </a:r>
          </a:p>
          <a:p>
            <a:r>
              <a:rPr lang="en-CA" dirty="0" smtClean="0"/>
              <a:t>Noise easier to filter</a:t>
            </a:r>
          </a:p>
          <a:p>
            <a:r>
              <a:rPr lang="en-CA" dirty="0" smtClean="0"/>
              <a:t>Possible to jitter and filter in temporal domain!</a:t>
            </a:r>
            <a:endParaRPr lang="en-CA" dirty="0"/>
          </a:p>
        </p:txBody>
      </p:sp>
      <p:sp>
        <p:nvSpPr>
          <p:cNvPr id="43" name="TextBox 42"/>
          <p:cNvSpPr txBox="1"/>
          <p:nvPr/>
        </p:nvSpPr>
        <p:spPr>
          <a:xfrm>
            <a:off x="2637840" y="2752555"/>
            <a:ext cx="1925527" cy="307777"/>
          </a:xfrm>
          <a:prstGeom prst="rect">
            <a:avLst/>
          </a:prstGeom>
          <a:noFill/>
        </p:spPr>
        <p:txBody>
          <a:bodyPr wrap="none" rtlCol="0">
            <a:spAutoFit/>
          </a:bodyPr>
          <a:lstStyle/>
          <a:p>
            <a:r>
              <a:rPr lang="en-CA" sz="1400" dirty="0" smtClean="0"/>
              <a:t>Regular grid sampling</a:t>
            </a:r>
            <a:endParaRPr lang="en-CA" sz="1400" dirty="0"/>
          </a:p>
        </p:txBody>
      </p:sp>
      <p:sp>
        <p:nvSpPr>
          <p:cNvPr id="44" name="TextBox 43"/>
          <p:cNvSpPr txBox="1"/>
          <p:nvPr/>
        </p:nvSpPr>
        <p:spPr>
          <a:xfrm>
            <a:off x="4604973" y="2757256"/>
            <a:ext cx="1885453" cy="307777"/>
          </a:xfrm>
          <a:prstGeom prst="rect">
            <a:avLst/>
          </a:prstGeom>
          <a:noFill/>
        </p:spPr>
        <p:txBody>
          <a:bodyPr wrap="none" rtlCol="0">
            <a:spAutoFit/>
          </a:bodyPr>
          <a:lstStyle/>
          <a:p>
            <a:r>
              <a:rPr lang="en-CA" sz="1400" dirty="0" smtClean="0"/>
              <a:t>Jittered grid sampling</a:t>
            </a:r>
            <a:endParaRPr lang="en-CA" sz="1400" dirty="0"/>
          </a:p>
        </p:txBody>
      </p:sp>
    </p:spTree>
    <p:extLst>
      <p:ext uri="{BB962C8B-B14F-4D97-AF65-F5344CB8AC3E}">
        <p14:creationId xmlns:p14="http://schemas.microsoft.com/office/powerpoint/2010/main" val="232836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2" end="2"/>
                                            </p:txEl>
                                          </p:spTgt>
                                        </p:tgtEl>
                                        <p:attrNameLst>
                                          <p:attrName>style.visibility</p:attrName>
                                        </p:attrNameLst>
                                      </p:cBhvr>
                                      <p:to>
                                        <p:strVal val="visible"/>
                                      </p:to>
                                    </p:set>
                                    <p:animEffect transition="in" filter="fade">
                                      <p:cBhvr>
                                        <p:cTn id="7"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Atmospheric scattering</a:t>
            </a:r>
          </a:p>
        </p:txBody>
      </p:sp>
      <p:sp>
        <p:nvSpPr>
          <p:cNvPr id="4" name="Right Arrow 3"/>
          <p:cNvSpPr/>
          <p:nvPr/>
        </p:nvSpPr>
        <p:spPr>
          <a:xfrm>
            <a:off x="1289539" y="1827152"/>
            <a:ext cx="2444261" cy="1219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3780692" y="1701128"/>
            <a:ext cx="1570893" cy="1570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own Arrow 5"/>
          <p:cNvSpPr/>
          <p:nvPr/>
        </p:nvSpPr>
        <p:spPr>
          <a:xfrm rot="13146998">
            <a:off x="4445977" y="1354857"/>
            <a:ext cx="240323" cy="10726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Down Arrow 6"/>
          <p:cNvSpPr/>
          <p:nvPr/>
        </p:nvSpPr>
        <p:spPr>
          <a:xfrm rot="16200000">
            <a:off x="5685991" y="914386"/>
            <a:ext cx="240323" cy="310876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CA"/>
          </a:p>
        </p:txBody>
      </p:sp>
      <p:grpSp>
        <p:nvGrpSpPr>
          <p:cNvPr id="17" name="Group 16"/>
          <p:cNvGrpSpPr/>
          <p:nvPr/>
        </p:nvGrpSpPr>
        <p:grpSpPr>
          <a:xfrm>
            <a:off x="4079632" y="2486574"/>
            <a:ext cx="662353" cy="788816"/>
            <a:chOff x="4079632" y="2486574"/>
            <a:chExt cx="662353" cy="788816"/>
          </a:xfrm>
        </p:grpSpPr>
        <p:sp>
          <p:nvSpPr>
            <p:cNvPr id="8" name="Right Arrow 7"/>
            <p:cNvSpPr/>
            <p:nvPr/>
          </p:nvSpPr>
          <p:spPr>
            <a:xfrm>
              <a:off x="4204876" y="2486574"/>
              <a:ext cx="473228" cy="7888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cxnSp>
          <p:nvCxnSpPr>
            <p:cNvPr id="10" name="Straight Connector 9"/>
            <p:cNvCxnSpPr/>
            <p:nvPr/>
          </p:nvCxnSpPr>
          <p:spPr>
            <a:xfrm>
              <a:off x="4134537" y="2536069"/>
              <a:ext cx="607448" cy="683089"/>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079632" y="2536069"/>
              <a:ext cx="658644" cy="683089"/>
            </a:xfrm>
            <a:prstGeom prst="line">
              <a:avLst/>
            </a:prstGeom>
          </p:spPr>
          <p:style>
            <a:lnRef idx="3">
              <a:schemeClr val="accent2"/>
            </a:lnRef>
            <a:fillRef idx="0">
              <a:schemeClr val="accent2"/>
            </a:fillRef>
            <a:effectRef idx="2">
              <a:schemeClr val="accent2"/>
            </a:effectRef>
            <a:fontRef idx="minor">
              <a:schemeClr val="tx1"/>
            </a:fontRef>
          </p:style>
        </p:cxnSp>
      </p:grpSp>
      <p:sp>
        <p:nvSpPr>
          <p:cNvPr id="13" name="TextBox 12"/>
          <p:cNvSpPr txBox="1"/>
          <p:nvPr/>
        </p:nvSpPr>
        <p:spPr>
          <a:xfrm>
            <a:off x="5070231" y="1260524"/>
            <a:ext cx="1633781" cy="369332"/>
          </a:xfrm>
          <a:prstGeom prst="rect">
            <a:avLst/>
          </a:prstGeom>
          <a:noFill/>
        </p:spPr>
        <p:txBody>
          <a:bodyPr wrap="none" rtlCol="0">
            <a:spAutoFit/>
          </a:bodyPr>
          <a:lstStyle/>
          <a:p>
            <a:r>
              <a:rPr lang="en-CA" dirty="0" smtClean="0"/>
              <a:t>Out-scattering</a:t>
            </a:r>
            <a:endParaRPr lang="en-CA" dirty="0"/>
          </a:p>
        </p:txBody>
      </p:sp>
      <p:sp>
        <p:nvSpPr>
          <p:cNvPr id="14" name="TextBox 13"/>
          <p:cNvSpPr txBox="1"/>
          <p:nvPr/>
        </p:nvSpPr>
        <p:spPr>
          <a:xfrm>
            <a:off x="5787012" y="2677020"/>
            <a:ext cx="1548244" cy="369332"/>
          </a:xfrm>
          <a:prstGeom prst="rect">
            <a:avLst/>
          </a:prstGeom>
          <a:noFill/>
        </p:spPr>
        <p:txBody>
          <a:bodyPr wrap="none" rtlCol="0">
            <a:spAutoFit/>
          </a:bodyPr>
          <a:lstStyle/>
          <a:p>
            <a:r>
              <a:rPr lang="en-CA" dirty="0" smtClean="0"/>
              <a:t>Transmission</a:t>
            </a:r>
            <a:endParaRPr lang="en-CA" dirty="0"/>
          </a:p>
        </p:txBody>
      </p:sp>
      <p:sp>
        <p:nvSpPr>
          <p:cNvPr id="15" name="TextBox 14"/>
          <p:cNvSpPr txBox="1"/>
          <p:nvPr/>
        </p:nvSpPr>
        <p:spPr>
          <a:xfrm>
            <a:off x="4678104" y="3504979"/>
            <a:ext cx="1287532" cy="369332"/>
          </a:xfrm>
          <a:prstGeom prst="rect">
            <a:avLst/>
          </a:prstGeom>
          <a:noFill/>
        </p:spPr>
        <p:txBody>
          <a:bodyPr wrap="none" rtlCol="0">
            <a:spAutoFit/>
          </a:bodyPr>
          <a:lstStyle/>
          <a:p>
            <a:r>
              <a:rPr lang="en-CA" dirty="0" err="1" smtClean="0"/>
              <a:t>Absorbtion</a:t>
            </a:r>
            <a:endParaRPr lang="en-CA" dirty="0"/>
          </a:p>
        </p:txBody>
      </p:sp>
      <p:sp>
        <p:nvSpPr>
          <p:cNvPr id="16" name="TextBox 15"/>
          <p:cNvSpPr txBox="1"/>
          <p:nvPr/>
        </p:nvSpPr>
        <p:spPr>
          <a:xfrm>
            <a:off x="1431895" y="2252086"/>
            <a:ext cx="1608133" cy="369332"/>
          </a:xfrm>
          <a:prstGeom prst="rect">
            <a:avLst/>
          </a:prstGeom>
          <a:noFill/>
        </p:spPr>
        <p:txBody>
          <a:bodyPr wrap="none" rtlCol="0">
            <a:spAutoFit/>
          </a:bodyPr>
          <a:lstStyle/>
          <a:p>
            <a:r>
              <a:rPr lang="en-CA" dirty="0" smtClean="0"/>
              <a:t>Incoming light</a:t>
            </a:r>
            <a:endParaRPr lang="en-CA" dirty="0"/>
          </a:p>
        </p:txBody>
      </p:sp>
      <p:sp>
        <p:nvSpPr>
          <p:cNvPr id="18" name="TextBox 17"/>
          <p:cNvSpPr txBox="1"/>
          <p:nvPr/>
        </p:nvSpPr>
        <p:spPr>
          <a:xfrm>
            <a:off x="1248508" y="4349555"/>
            <a:ext cx="3967753" cy="369332"/>
          </a:xfrm>
          <a:prstGeom prst="rect">
            <a:avLst/>
          </a:prstGeom>
          <a:noFill/>
        </p:spPr>
        <p:txBody>
          <a:bodyPr wrap="none" rtlCol="0">
            <a:spAutoFit/>
          </a:bodyPr>
          <a:lstStyle/>
          <a:p>
            <a:r>
              <a:rPr lang="en-CA" b="1" dirty="0" err="1" smtClean="0"/>
              <a:t>L</a:t>
            </a:r>
            <a:r>
              <a:rPr lang="en-CA" sz="1100" dirty="0" err="1" smtClean="0"/>
              <a:t>incoming</a:t>
            </a:r>
            <a:r>
              <a:rPr lang="en-CA" dirty="0" smtClean="0"/>
              <a:t> = </a:t>
            </a:r>
            <a:r>
              <a:rPr lang="en-CA" b="1" dirty="0" err="1" smtClean="0"/>
              <a:t>L</a:t>
            </a:r>
            <a:r>
              <a:rPr lang="en-CA" sz="1100" dirty="0" err="1" smtClean="0"/>
              <a:t>transmitted</a:t>
            </a:r>
            <a:r>
              <a:rPr lang="en-CA" dirty="0" smtClean="0"/>
              <a:t> + </a:t>
            </a:r>
            <a:r>
              <a:rPr lang="en-CA" b="1" dirty="0" err="1" smtClean="0"/>
              <a:t>L</a:t>
            </a:r>
            <a:r>
              <a:rPr lang="en-CA" sz="1100" dirty="0" err="1" smtClean="0"/>
              <a:t>absorbed</a:t>
            </a:r>
            <a:r>
              <a:rPr lang="en-CA" dirty="0" smtClean="0"/>
              <a:t> + </a:t>
            </a:r>
            <a:r>
              <a:rPr lang="en-CA" b="1" dirty="0" err="1" smtClean="0"/>
              <a:t>L</a:t>
            </a:r>
            <a:r>
              <a:rPr lang="en-CA" sz="1100" dirty="0" err="1" smtClean="0"/>
              <a:t>scattered</a:t>
            </a:r>
            <a:endParaRPr lang="en-CA" dirty="0"/>
          </a:p>
        </p:txBody>
      </p:sp>
    </p:spTree>
    <p:extLst>
      <p:ext uri="{BB962C8B-B14F-4D97-AF65-F5344CB8AC3E}">
        <p14:creationId xmlns:p14="http://schemas.microsoft.com/office/powerpoint/2010/main" val="244871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5"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Sub-cell jitter / </a:t>
            </a:r>
            <a:r>
              <a:rPr lang="en-CA" dirty="0" err="1" smtClean="0"/>
              <a:t>supersampling</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4254127334"/>
              </p:ext>
            </p:extLst>
          </p:nvPr>
        </p:nvGraphicFramePr>
        <p:xfrm>
          <a:off x="765297" y="1063229"/>
          <a:ext cx="3706523" cy="3774343"/>
        </p:xfrm>
        <a:graphic>
          <a:graphicData uri="http://schemas.openxmlformats.org/presentationml/2006/ole">
            <mc:AlternateContent xmlns:mc="http://schemas.openxmlformats.org/markup-compatibility/2006">
              <mc:Choice xmlns:v="urn:schemas-microsoft-com:vml" Requires="v">
                <p:oleObj spid="_x0000_s6296" r:id="rId4" imgW="9066600" imgH="9231480" progId="">
                  <p:embed/>
                </p:oleObj>
              </mc:Choice>
              <mc:Fallback>
                <p:oleObj r:id="rId4" imgW="9066600" imgH="9231480" progId="">
                  <p:embed/>
                  <p:pic>
                    <p:nvPicPr>
                      <p:cNvPr id="0" name=""/>
                      <p:cNvPicPr/>
                      <p:nvPr/>
                    </p:nvPicPr>
                    <p:blipFill>
                      <a:blip r:embed="rId5"/>
                      <a:stretch>
                        <a:fillRect/>
                      </a:stretch>
                    </p:blipFill>
                    <p:spPr>
                      <a:xfrm>
                        <a:off x="765297" y="1063229"/>
                        <a:ext cx="3706523" cy="377434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3752305"/>
              </p:ext>
            </p:extLst>
          </p:nvPr>
        </p:nvGraphicFramePr>
        <p:xfrm>
          <a:off x="4708181" y="1063229"/>
          <a:ext cx="3708988" cy="3776854"/>
        </p:xfrm>
        <a:graphic>
          <a:graphicData uri="http://schemas.openxmlformats.org/presentationml/2006/ole">
            <mc:AlternateContent xmlns:mc="http://schemas.openxmlformats.org/markup-compatibility/2006">
              <mc:Choice xmlns:v="urn:schemas-microsoft-com:vml" Requires="v">
                <p:oleObj spid="_x0000_s6297" r:id="rId6" imgW="9066600" imgH="9231480" progId="">
                  <p:embed/>
                </p:oleObj>
              </mc:Choice>
              <mc:Fallback>
                <p:oleObj r:id="rId6" imgW="9066600" imgH="9231480" progId="">
                  <p:embed/>
                  <p:pic>
                    <p:nvPicPr>
                      <p:cNvPr id="0" name=""/>
                      <p:cNvPicPr/>
                      <p:nvPr/>
                    </p:nvPicPr>
                    <p:blipFill>
                      <a:blip r:embed="rId7"/>
                      <a:stretch>
                        <a:fillRect/>
                      </a:stretch>
                    </p:blipFill>
                    <p:spPr>
                      <a:xfrm>
                        <a:off x="4708181" y="1063229"/>
                        <a:ext cx="3708988" cy="3776854"/>
                      </a:xfrm>
                      <a:prstGeom prst="rect">
                        <a:avLst/>
                      </a:prstGeom>
                    </p:spPr>
                  </p:pic>
                </p:oleObj>
              </mc:Fallback>
            </mc:AlternateContent>
          </a:graphicData>
        </a:graphic>
      </p:graphicFrame>
      <p:cxnSp>
        <p:nvCxnSpPr>
          <p:cNvPr id="7" name="Straight Arrow Connector 6"/>
          <p:cNvCxnSpPr/>
          <p:nvPr/>
        </p:nvCxnSpPr>
        <p:spPr>
          <a:xfrm flipV="1">
            <a:off x="328246" y="3171092"/>
            <a:ext cx="2092569" cy="11664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13664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Special thanks</a:t>
            </a:r>
            <a:endParaRPr lang="en-CA" dirty="0"/>
          </a:p>
        </p:txBody>
      </p:sp>
      <p:sp>
        <p:nvSpPr>
          <p:cNvPr id="3" name="Content Placeholder 2"/>
          <p:cNvSpPr>
            <a:spLocks noGrp="1"/>
          </p:cNvSpPr>
          <p:nvPr>
            <p:ph idx="1"/>
          </p:nvPr>
        </p:nvSpPr>
        <p:spPr/>
        <p:txBody>
          <a:bodyPr>
            <a:normAutofit lnSpcReduction="10000"/>
          </a:bodyPr>
          <a:lstStyle/>
          <a:p>
            <a:r>
              <a:rPr lang="en-CA" sz="2800" dirty="0" smtClean="0"/>
              <a:t>Natalya </a:t>
            </a:r>
            <a:r>
              <a:rPr lang="en-CA" sz="2800" dirty="0" err="1" smtClean="0"/>
              <a:t>Tatarchuk</a:t>
            </a:r>
            <a:endParaRPr lang="en-CA" sz="1600" dirty="0" smtClean="0"/>
          </a:p>
          <a:p>
            <a:endParaRPr lang="en-CA" sz="1600" dirty="0"/>
          </a:p>
          <a:p>
            <a:r>
              <a:rPr lang="en-CA" sz="2800" dirty="0" smtClean="0"/>
              <a:t>People at </a:t>
            </a:r>
            <a:r>
              <a:rPr lang="en-CA" sz="2800" dirty="0" err="1" smtClean="0"/>
              <a:t>Ubisoft</a:t>
            </a:r>
            <a:r>
              <a:rPr lang="en-CA" sz="2800" dirty="0" smtClean="0"/>
              <a:t> Montreal</a:t>
            </a:r>
          </a:p>
          <a:p>
            <a:pPr lvl="1"/>
            <a:r>
              <a:rPr lang="en-US" sz="2400" dirty="0" smtClean="0"/>
              <a:t>Ulrich </a:t>
            </a:r>
            <a:r>
              <a:rPr lang="en-US" sz="2400" dirty="0" err="1" smtClean="0"/>
              <a:t>Haar</a:t>
            </a:r>
            <a:endParaRPr lang="en-US" sz="2400" dirty="0" smtClean="0"/>
          </a:p>
          <a:p>
            <a:pPr lvl="1"/>
            <a:r>
              <a:rPr lang="en-US" sz="2400" dirty="0"/>
              <a:t>Stephen Hill</a:t>
            </a:r>
          </a:p>
          <a:p>
            <a:pPr lvl="1"/>
            <a:r>
              <a:rPr lang="en-US" sz="2400" dirty="0" smtClean="0"/>
              <a:t>Lionel </a:t>
            </a:r>
            <a:r>
              <a:rPr lang="en-US" sz="2400" dirty="0" err="1" smtClean="0"/>
              <a:t>Berenguier</a:t>
            </a:r>
            <a:endParaRPr lang="en-CA" sz="2400" dirty="0"/>
          </a:p>
          <a:p>
            <a:pPr lvl="1"/>
            <a:r>
              <a:rPr lang="en-US" sz="2400" dirty="0" err="1"/>
              <a:t>Typhaine</a:t>
            </a:r>
            <a:r>
              <a:rPr lang="en-US" sz="2400" dirty="0"/>
              <a:t> Le </a:t>
            </a:r>
            <a:r>
              <a:rPr lang="en-US" sz="2400" dirty="0" smtClean="0"/>
              <a:t>Gallo</a:t>
            </a:r>
          </a:p>
          <a:p>
            <a:pPr lvl="1"/>
            <a:r>
              <a:rPr lang="en-US" sz="2400" dirty="0"/>
              <a:t>Alexandre </a:t>
            </a:r>
            <a:r>
              <a:rPr lang="en-US" sz="2400" dirty="0" err="1"/>
              <a:t>Lahaise</a:t>
            </a:r>
            <a:endParaRPr lang="en-US" sz="2400" dirty="0"/>
          </a:p>
        </p:txBody>
      </p:sp>
    </p:spTree>
    <p:extLst>
      <p:ext uri="{BB962C8B-B14F-4D97-AF65-F5344CB8AC3E}">
        <p14:creationId xmlns:p14="http://schemas.microsoft.com/office/powerpoint/2010/main" val="4555492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lstStyle/>
          <a:p>
            <a:r>
              <a:rPr lang="en-CA" dirty="0" smtClean="0"/>
              <a:t>Contact me!</a:t>
            </a:r>
          </a:p>
          <a:p>
            <a:r>
              <a:rPr lang="en-CA" dirty="0" smtClean="0"/>
              <a:t>Email: b_wronski@op.pl</a:t>
            </a:r>
          </a:p>
          <a:p>
            <a:r>
              <a:rPr lang="en-CA" dirty="0" smtClean="0"/>
              <a:t>WWW / slides / code: </a:t>
            </a:r>
          </a:p>
          <a:p>
            <a:pPr marL="400050" lvl="1" indent="0">
              <a:buNone/>
            </a:pPr>
            <a:r>
              <a:rPr lang="en-CA" dirty="0" smtClean="0">
                <a:hlinkClick r:id="rId2"/>
              </a:rPr>
              <a:t>http://www.bartwronski.com</a:t>
            </a:r>
            <a:endParaRPr lang="en-CA" dirty="0" smtClean="0"/>
          </a:p>
          <a:p>
            <a:r>
              <a:rPr lang="en-CA" dirty="0" smtClean="0"/>
              <a:t>Twitter: @</a:t>
            </a:r>
            <a:r>
              <a:rPr lang="en-CA" dirty="0" err="1" smtClean="0"/>
              <a:t>BartWronsk</a:t>
            </a:r>
            <a:endParaRPr lang="en-CA" dirty="0" smtClean="0"/>
          </a:p>
          <a:p>
            <a:endParaRPr lang="en-CA" dirty="0"/>
          </a:p>
        </p:txBody>
      </p:sp>
    </p:spTree>
    <p:extLst>
      <p:ext uri="{BB962C8B-B14F-4D97-AF65-F5344CB8AC3E}">
        <p14:creationId xmlns:p14="http://schemas.microsoft.com/office/powerpoint/2010/main" val="11577695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fontScale="85000" lnSpcReduction="20000"/>
          </a:bodyPr>
          <a:lstStyle/>
          <a:p>
            <a:r>
              <a:rPr lang="en-CA" sz="1400" dirty="0"/>
              <a:t>Hoffman, “Rendering Outdoor Light Scattering in Real Time”, GDC </a:t>
            </a:r>
            <a:r>
              <a:rPr lang="en-CA" sz="1400" dirty="0" smtClean="0"/>
              <a:t>2002</a:t>
            </a:r>
          </a:p>
          <a:p>
            <a:r>
              <a:rPr lang="en-CA" sz="1400" dirty="0" err="1"/>
              <a:t>Jarosz</a:t>
            </a:r>
            <a:r>
              <a:rPr lang="en-CA" sz="1400" dirty="0"/>
              <a:t>, “Efficient Monte Carlo Methods for Light Transport in Scattering </a:t>
            </a:r>
            <a:r>
              <a:rPr lang="en-CA" sz="1400" dirty="0" smtClean="0"/>
              <a:t>Media”</a:t>
            </a:r>
          </a:p>
          <a:p>
            <a:r>
              <a:rPr lang="en-CA" sz="1400" dirty="0"/>
              <a:t>Wenzel, “Real-time Atmospheric Effects in Games Revisited”</a:t>
            </a:r>
          </a:p>
          <a:p>
            <a:r>
              <a:rPr lang="en-CA" sz="1400" dirty="0"/>
              <a:t>Wyman, Ramsey “Interactive Volumetric Shadows in Participating Media with Single-Scattering</a:t>
            </a:r>
            <a:r>
              <a:rPr lang="en-CA" sz="1400" dirty="0" smtClean="0"/>
              <a:t>”</a:t>
            </a:r>
          </a:p>
          <a:p>
            <a:r>
              <a:rPr lang="en-CA" sz="1400" dirty="0" err="1" smtClean="0"/>
              <a:t>Yusov</a:t>
            </a:r>
            <a:r>
              <a:rPr lang="en-CA" sz="1400" dirty="0" smtClean="0"/>
              <a:t>, “Practical </a:t>
            </a:r>
            <a:r>
              <a:rPr lang="en-CA" sz="1400" dirty="0"/>
              <a:t>Implementation of Light Scattering Effects Using </a:t>
            </a:r>
            <a:r>
              <a:rPr lang="en-CA" sz="1400" dirty="0" err="1"/>
              <a:t>Epipolar</a:t>
            </a:r>
            <a:r>
              <a:rPr lang="en-CA" sz="1400" dirty="0"/>
              <a:t> Sampling and 1D Min/Max Binary </a:t>
            </a:r>
            <a:r>
              <a:rPr lang="en-CA" sz="1400" dirty="0" smtClean="0"/>
              <a:t>Trees”</a:t>
            </a:r>
          </a:p>
          <a:p>
            <a:r>
              <a:rPr lang="en-CA" sz="1400" dirty="0" err="1" smtClean="0"/>
              <a:t>Kaplanyan</a:t>
            </a:r>
            <a:r>
              <a:rPr lang="en-CA" sz="1400" dirty="0"/>
              <a:t>, “Light Propagation Volumes”, </a:t>
            </a:r>
            <a:r>
              <a:rPr lang="en-CA" sz="1400" dirty="0" err="1"/>
              <a:t>Siggraph</a:t>
            </a:r>
            <a:r>
              <a:rPr lang="en-CA" sz="1400" dirty="0"/>
              <a:t> </a:t>
            </a:r>
            <a:r>
              <a:rPr lang="en-CA" sz="1400" dirty="0" smtClean="0"/>
              <a:t>2009</a:t>
            </a:r>
          </a:p>
          <a:p>
            <a:r>
              <a:rPr lang="en-CA" sz="1400" dirty="0" smtClean="0"/>
              <a:t>Sousa, “</a:t>
            </a:r>
            <a:r>
              <a:rPr lang="en-CA" sz="1400" dirty="0" err="1" smtClean="0"/>
              <a:t>Crysis</a:t>
            </a:r>
            <a:r>
              <a:rPr lang="en-CA" sz="1400" dirty="0" smtClean="0"/>
              <a:t> Next Gen Effects”, GDC 2008</a:t>
            </a:r>
            <a:endParaRPr lang="en-CA" sz="1400" dirty="0"/>
          </a:p>
          <a:p>
            <a:r>
              <a:rPr lang="en-CA" sz="1400" dirty="0"/>
              <a:t>Myers, “Variance Shadow Mapping”, NVIDIA Corporation</a:t>
            </a:r>
          </a:p>
          <a:p>
            <a:r>
              <a:rPr lang="en-CA" sz="1400" dirty="0" err="1" smtClean="0"/>
              <a:t>Annen</a:t>
            </a:r>
            <a:r>
              <a:rPr lang="en-CA" sz="1400" dirty="0" smtClean="0"/>
              <a:t> et al, “Exponential Shadow Maps”, Hasselt University</a:t>
            </a:r>
          </a:p>
          <a:p>
            <a:r>
              <a:rPr lang="en-CA" sz="1400" dirty="0"/>
              <a:t>Harris et al, “Parallel Prefix Sum (Scan) with CUDA”, GPU Gems </a:t>
            </a:r>
            <a:r>
              <a:rPr lang="en-CA" sz="1400" dirty="0" smtClean="0"/>
              <a:t>3</a:t>
            </a:r>
          </a:p>
          <a:p>
            <a:r>
              <a:rPr lang="en-CA" sz="1400" dirty="0" err="1" smtClean="0"/>
              <a:t>Wrennige</a:t>
            </a:r>
            <a:r>
              <a:rPr lang="en-CA" sz="1400" dirty="0"/>
              <a:t> </a:t>
            </a:r>
            <a:r>
              <a:rPr lang="en-CA" sz="1400" dirty="0" smtClean="0"/>
              <a:t>et al, “Volumetric </a:t>
            </a:r>
            <a:r>
              <a:rPr lang="en-CA" sz="1400" dirty="0"/>
              <a:t>Methods in Visual </a:t>
            </a:r>
            <a:r>
              <a:rPr lang="en-CA" sz="1400" dirty="0" smtClean="0"/>
              <a:t>Effects”, SIGGRAPH 2010</a:t>
            </a:r>
          </a:p>
          <a:p>
            <a:r>
              <a:rPr lang="en-CA" sz="1400" dirty="0" err="1" smtClean="0"/>
              <a:t>Bouthors</a:t>
            </a:r>
            <a:r>
              <a:rPr lang="en-CA" sz="1400" dirty="0" smtClean="0"/>
              <a:t> et al, “Real-time </a:t>
            </a:r>
            <a:r>
              <a:rPr lang="en-CA" sz="1400" dirty="0"/>
              <a:t>realistic illumination and shading of </a:t>
            </a:r>
            <a:r>
              <a:rPr lang="en-CA" sz="1400" dirty="0" err="1"/>
              <a:t>stratiform</a:t>
            </a:r>
            <a:r>
              <a:rPr lang="en-CA" sz="1400" dirty="0"/>
              <a:t> </a:t>
            </a:r>
            <a:r>
              <a:rPr lang="en-CA" sz="1400" dirty="0" smtClean="0"/>
              <a:t>clouds”</a:t>
            </a:r>
          </a:p>
          <a:p>
            <a:r>
              <a:rPr lang="en-CA" sz="1400" dirty="0" err="1"/>
              <a:t>Bethell</a:t>
            </a:r>
            <a:r>
              <a:rPr lang="en-CA" sz="1400" dirty="0"/>
              <a:t> and Bergin, </a:t>
            </a:r>
            <a:r>
              <a:rPr lang="en-CA" sz="1400" dirty="0" smtClean="0"/>
              <a:t>“The propagation of Lyα in evolving </a:t>
            </a:r>
            <a:r>
              <a:rPr lang="en-CA" sz="1400" dirty="0" err="1" smtClean="0"/>
              <a:t>protoplanetary</a:t>
            </a:r>
            <a:r>
              <a:rPr lang="en-CA" sz="1400" dirty="0" smtClean="0"/>
              <a:t> disks”</a:t>
            </a:r>
          </a:p>
          <a:p>
            <a:r>
              <a:rPr lang="en-CA" sz="1400" dirty="0" smtClean="0"/>
              <a:t>Green, “Implementing Improved </a:t>
            </a:r>
            <a:r>
              <a:rPr lang="en-CA" sz="1400" dirty="0" err="1" smtClean="0"/>
              <a:t>Perlin</a:t>
            </a:r>
            <a:r>
              <a:rPr lang="en-CA" sz="1400" dirty="0" smtClean="0"/>
              <a:t> Noise”, GPU Gems 2</a:t>
            </a:r>
          </a:p>
          <a:p>
            <a:r>
              <a:rPr lang="en-CA" sz="1400" dirty="0" err="1" smtClean="0"/>
              <a:t>Perlin</a:t>
            </a:r>
            <a:r>
              <a:rPr lang="en-CA" sz="1400" dirty="0" smtClean="0"/>
              <a:t>, “Improving Noise”</a:t>
            </a:r>
            <a:endParaRPr lang="en-CA" sz="1400" dirty="0"/>
          </a:p>
          <a:p>
            <a:pPr marL="0" indent="0">
              <a:buNone/>
            </a:pPr>
            <a:r>
              <a:rPr lang="en-CA" sz="1400" dirty="0" smtClean="0"/>
              <a:t/>
            </a:r>
            <a:br>
              <a:rPr lang="en-CA" sz="1400" dirty="0" smtClean="0"/>
            </a:br>
            <a:endParaRPr lang="en-CA" sz="1400" dirty="0" smtClean="0"/>
          </a:p>
          <a:p>
            <a:endParaRPr lang="en-CA" dirty="0"/>
          </a:p>
        </p:txBody>
      </p:sp>
    </p:spTree>
    <p:extLst>
      <p:ext uri="{BB962C8B-B14F-4D97-AF65-F5344CB8AC3E}">
        <p14:creationId xmlns:p14="http://schemas.microsoft.com/office/powerpoint/2010/main" val="33910336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8216" y="496765"/>
            <a:ext cx="8077200" cy="7810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sz="2400" smtClean="0"/>
              <a:t>Exponential Shadow Maps use in Volumetric Fog</a:t>
            </a:r>
            <a:endParaRPr lang="fr-CA" sz="2400" dirty="0"/>
          </a:p>
        </p:txBody>
      </p:sp>
      <p:sp>
        <p:nvSpPr>
          <p:cNvPr id="5" name="Rectangle 4"/>
          <p:cNvSpPr>
            <a:spLocks noChangeArrowheads="1"/>
          </p:cNvSpPr>
          <p:nvPr/>
        </p:nvSpPr>
        <p:spPr bwMode="auto">
          <a:xfrm>
            <a:off x="973016" y="1626966"/>
            <a:ext cx="7315200" cy="1061829"/>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50" b="0" i="0" u="none" strike="noStrike" cap="none" normalizeH="0" baseline="0" dirty="0" smtClean="0">
                <a:ln>
                  <a:noFill/>
                </a:ln>
                <a:solidFill>
                  <a:srgbClr val="0000FF"/>
                </a:solidFill>
                <a:effectLst/>
                <a:latin typeface="Consolas" pitchFamily="49" charset="0"/>
                <a:cs typeface="Consolas" pitchFamily="49" charset="0"/>
              </a:rPr>
              <a:t>float4</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accum</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 0.0f;</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accum</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InputTextureShadowmap.GatherRed</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(pointSampler,samplingPos,</a:t>
            </a:r>
            <a:r>
              <a:rPr kumimoji="0" lang="fr-FR" altLang="fr-FR" sz="1050" b="0" i="0" u="none" strike="noStrike" cap="none" normalizeH="0" baseline="0" dirty="0" smtClean="0">
                <a:ln>
                  <a:noFill/>
                </a:ln>
                <a:solidFill>
                  <a:srgbClr val="0000FF"/>
                </a:solidFill>
                <a:effectLst/>
                <a:latin typeface="Consolas" pitchFamily="49" charset="0"/>
                <a:cs typeface="Consolas" pitchFamily="49" charset="0"/>
              </a:rPr>
              <a:t>int2</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(0,0))*</a:t>
            </a:r>
            <a:r>
              <a:rPr kumimoji="0" lang="fr-FR" altLang="fr-FR" sz="1050" b="0" i="0" u="none" strike="noStrike" cap="none" normalizeH="0" baseline="0" dirty="0" smtClean="0">
                <a:ln>
                  <a:noFill/>
                </a:ln>
                <a:solidFill>
                  <a:schemeClr val="accent6">
                    <a:lumMod val="75000"/>
                  </a:schemeClr>
                </a:solidFill>
                <a:effectLst/>
                <a:latin typeface="Consolas" pitchFamily="49" charset="0"/>
                <a:cs typeface="Consolas" pitchFamily="49" charset="0"/>
              </a:rPr>
              <a:t>EXPONENT</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p>
          <a:p>
            <a:pPr lvl="0" algn="l"/>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accum</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InputTextureShadowmap.GatherRed</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(pointSampler,samplingPos,</a:t>
            </a:r>
            <a:r>
              <a:rPr kumimoji="0" lang="fr-FR" altLang="fr-FR" sz="1050" b="0" i="0" u="none" strike="noStrike" cap="none" normalizeH="0" baseline="0" dirty="0" smtClean="0">
                <a:ln>
                  <a:noFill/>
                </a:ln>
                <a:solidFill>
                  <a:srgbClr val="0000FF"/>
                </a:solidFill>
                <a:effectLst/>
                <a:latin typeface="Consolas" pitchFamily="49" charset="0"/>
                <a:cs typeface="Consolas" pitchFamily="49" charset="0"/>
              </a:rPr>
              <a:t>int2</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(2,0))*</a:t>
            </a:r>
            <a:r>
              <a:rPr kumimoji="0" lang="fr-FR" altLang="fr-FR" sz="1050" dirty="0" smtClean="0">
                <a:solidFill>
                  <a:schemeClr val="accent6">
                    <a:lumMod val="75000"/>
                  </a:schemeClr>
                </a:solidFill>
                <a:latin typeface="Consolas" pitchFamily="49" charset="0"/>
                <a:cs typeface="Consolas" pitchFamily="49" charset="0"/>
              </a:rPr>
              <a:t>EXPONENT</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p>
          <a:p>
            <a:pPr lvl="0" algn="l"/>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accum</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InputTextureShadowmap.GatherRed</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(pointSampler,samplingPos,</a:t>
            </a:r>
            <a:r>
              <a:rPr kumimoji="0" lang="fr-FR" altLang="fr-FR" sz="1050" b="0" i="0" u="none" strike="noStrike" cap="none" normalizeH="0" baseline="0" dirty="0" smtClean="0">
                <a:ln>
                  <a:noFill/>
                </a:ln>
                <a:solidFill>
                  <a:srgbClr val="0000FF"/>
                </a:solidFill>
                <a:effectLst/>
                <a:latin typeface="Consolas" pitchFamily="49" charset="0"/>
                <a:cs typeface="Consolas" pitchFamily="49" charset="0"/>
              </a:rPr>
              <a:t>int2</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(0,2))*</a:t>
            </a:r>
            <a:r>
              <a:rPr kumimoji="0" lang="fr-FR" altLang="fr-FR" sz="1050" dirty="0" smtClean="0">
                <a:solidFill>
                  <a:schemeClr val="accent6">
                    <a:lumMod val="75000"/>
                  </a:schemeClr>
                </a:solidFill>
                <a:latin typeface="Consolas" pitchFamily="49" charset="0"/>
                <a:cs typeface="Consolas" pitchFamily="49" charset="0"/>
              </a:rPr>
              <a:t>EXPONENT</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p>
          <a:p>
            <a:pPr lvl="0" algn="l"/>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accum</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InputTextureShadowmap.GatherRed</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(pointSampler,samplingPos,</a:t>
            </a:r>
            <a:r>
              <a:rPr kumimoji="0" lang="fr-FR" altLang="fr-FR" sz="1050" b="0" i="0" u="none" strike="noStrike" cap="none" normalizeH="0" baseline="0" dirty="0" smtClean="0">
                <a:ln>
                  <a:noFill/>
                </a:ln>
                <a:solidFill>
                  <a:srgbClr val="0000FF"/>
                </a:solidFill>
                <a:effectLst/>
                <a:latin typeface="Consolas" pitchFamily="49" charset="0"/>
                <a:cs typeface="Consolas" pitchFamily="49" charset="0"/>
              </a:rPr>
              <a:t>int2</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(2,2))*</a:t>
            </a:r>
            <a:r>
              <a:rPr kumimoji="0" lang="fr-FR" altLang="fr-FR" sz="1050" dirty="0" smtClean="0">
                <a:solidFill>
                  <a:schemeClr val="accent6">
                    <a:lumMod val="75000"/>
                  </a:schemeClr>
                </a:solidFill>
                <a:latin typeface="Consolas" pitchFamily="49" charset="0"/>
                <a:cs typeface="Consolas" pitchFamily="49" charset="0"/>
              </a:rPr>
              <a:t>EXPONENT</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a:t>
            </a:r>
          </a:p>
          <a:p>
            <a:pPr lvl="0" algn="l"/>
            <a:r>
              <a:rPr kumimoji="0" lang="fr-FR" altLang="fr-FR" sz="1050" b="0" i="0" u="none" strike="noStrike" cap="none" normalizeH="0" baseline="0" dirty="0" err="1" smtClean="0">
                <a:ln>
                  <a:noFill/>
                </a:ln>
                <a:solidFill>
                  <a:srgbClr val="000000"/>
                </a:solidFill>
                <a:effectLst/>
                <a:latin typeface="Consolas" pitchFamily="49" charset="0"/>
                <a:cs typeface="Consolas" pitchFamily="49" charset="0"/>
              </a:rPr>
              <a:t>OutputTextureESMShadowmap</a:t>
            </a:r>
            <a:r>
              <a:rPr kumimoji="0" lang="fr-FR" altLang="fr-FR" sz="1050" b="0" i="0" u="none" strike="noStrike" cap="none" normalizeH="0" baseline="0" dirty="0" smtClean="0">
                <a:ln>
                  <a:noFill/>
                </a:ln>
                <a:solidFill>
                  <a:srgbClr val="000000"/>
                </a:solidFill>
                <a:effectLst/>
                <a:latin typeface="Consolas" pitchFamily="49" charset="0"/>
                <a:cs typeface="Consolas" pitchFamily="49" charset="0"/>
              </a:rPr>
              <a:t>[pos] = dot(accum,1/16.0f);</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363416" y="1182565"/>
            <a:ext cx="8534400" cy="2492990"/>
          </a:xfrm>
          <a:prstGeom prst="rect">
            <a:avLst/>
          </a:prstGeom>
          <a:noFill/>
        </p:spPr>
        <p:txBody>
          <a:bodyPr wrap="square" rtlCol="0">
            <a:spAutoFit/>
          </a:bodyPr>
          <a:lstStyle/>
          <a:p>
            <a:pPr marL="457200" indent="-457200" algn="l">
              <a:buAutoNum type="arabicPeriod"/>
            </a:pPr>
            <a:r>
              <a:rPr lang="en-CA" sz="2000" dirty="0" smtClean="0">
                <a:solidFill>
                  <a:schemeClr val="accent4">
                    <a:lumMod val="10000"/>
                  </a:schemeClr>
                </a:solidFill>
              </a:rPr>
              <a:t>Shadowmap downsampling / transform to exponent space</a:t>
            </a:r>
          </a:p>
          <a:p>
            <a:pPr marL="457200" indent="-457200" algn="l">
              <a:buAutoNum type="arabicPeriod"/>
            </a:pPr>
            <a:endParaRPr lang="en-CA" sz="2000" dirty="0">
              <a:solidFill>
                <a:schemeClr val="accent4">
                  <a:lumMod val="10000"/>
                </a:schemeClr>
              </a:solidFill>
            </a:endParaRPr>
          </a:p>
          <a:p>
            <a:pPr marL="457200" indent="-457200" algn="l">
              <a:buAutoNum type="arabicPeriod"/>
            </a:pPr>
            <a:endParaRPr lang="en-CA" sz="2000" dirty="0" smtClean="0">
              <a:solidFill>
                <a:schemeClr val="accent4">
                  <a:lumMod val="10000"/>
                </a:schemeClr>
              </a:solidFill>
            </a:endParaRPr>
          </a:p>
          <a:p>
            <a:pPr algn="l"/>
            <a:endParaRPr lang="en-CA" sz="2000" dirty="0" smtClean="0">
              <a:solidFill>
                <a:schemeClr val="accent4">
                  <a:lumMod val="10000"/>
                </a:schemeClr>
              </a:solidFill>
            </a:endParaRPr>
          </a:p>
          <a:p>
            <a:pPr algn="l"/>
            <a:endParaRPr lang="en-CA" dirty="0" smtClean="0">
              <a:solidFill>
                <a:schemeClr val="accent4">
                  <a:lumMod val="10000"/>
                </a:schemeClr>
              </a:solidFill>
            </a:endParaRPr>
          </a:p>
          <a:p>
            <a:pPr algn="l"/>
            <a:r>
              <a:rPr lang="en-CA" sz="2000" dirty="0" smtClean="0">
                <a:solidFill>
                  <a:schemeClr val="accent4">
                    <a:lumMod val="10000"/>
                  </a:schemeClr>
                </a:solidFill>
              </a:rPr>
              <a:t>2. Separable 11-pixel wide box filter (2 trivial passes)</a:t>
            </a:r>
          </a:p>
          <a:p>
            <a:pPr algn="l"/>
            <a:endParaRPr lang="en-CA" sz="1200" dirty="0" smtClean="0">
              <a:solidFill>
                <a:schemeClr val="accent4">
                  <a:lumMod val="10000"/>
                </a:schemeClr>
              </a:solidFill>
            </a:endParaRPr>
          </a:p>
          <a:p>
            <a:pPr algn="l"/>
            <a:r>
              <a:rPr lang="en-CA" sz="2000" dirty="0" smtClean="0">
                <a:solidFill>
                  <a:schemeClr val="accent4">
                    <a:lumMod val="10000"/>
                  </a:schemeClr>
                </a:solidFill>
              </a:rPr>
              <a:t>3. Applying shadowmap</a:t>
            </a:r>
            <a:endParaRPr lang="fr-CA" sz="2000" dirty="0">
              <a:solidFill>
                <a:schemeClr val="accent4">
                  <a:lumMod val="10000"/>
                </a:schemeClr>
              </a:solidFill>
            </a:endParaRPr>
          </a:p>
        </p:txBody>
      </p:sp>
      <p:sp>
        <p:nvSpPr>
          <p:cNvPr id="7" name="Rectangle 6"/>
          <p:cNvSpPr>
            <a:spLocks noChangeArrowheads="1"/>
          </p:cNvSpPr>
          <p:nvPr/>
        </p:nvSpPr>
        <p:spPr bwMode="auto">
          <a:xfrm>
            <a:off x="996086" y="3697165"/>
            <a:ext cx="7315200" cy="577081"/>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r>
              <a:rPr kumimoji="0" lang="fr-FR" altLang="fr-FR" sz="1050" dirty="0" err="1" smtClean="0">
                <a:solidFill>
                  <a:srgbClr val="0000FF"/>
                </a:solidFill>
                <a:latin typeface="Consolas" pitchFamily="49" charset="0"/>
                <a:cs typeface="Consolas" pitchFamily="49" charset="0"/>
              </a:rPr>
              <a:t>float</a:t>
            </a:r>
            <a:r>
              <a:rPr kumimoji="0" lang="fr-FR" altLang="fr-FR" sz="1050" dirty="0" smtClean="0">
                <a:solidFill>
                  <a:srgbClr val="0000FF"/>
                </a:solidFill>
                <a:latin typeface="Consolas" pitchFamily="49" charset="0"/>
                <a:cs typeface="Consolas" pitchFamily="49" charset="0"/>
              </a:rPr>
              <a:t> </a:t>
            </a:r>
            <a:r>
              <a:rPr kumimoji="0" lang="fr-FR" altLang="fr-FR" sz="1050" dirty="0" err="1" smtClean="0">
                <a:solidFill>
                  <a:srgbClr val="000000"/>
                </a:solidFill>
                <a:latin typeface="Consolas" pitchFamily="49" charset="0"/>
                <a:cs typeface="Consolas" pitchFamily="49" charset="0"/>
              </a:rPr>
              <a:t>receiver</a:t>
            </a:r>
            <a:r>
              <a:rPr kumimoji="0" lang="fr-FR" altLang="fr-FR" sz="1050" dirty="0" smtClean="0">
                <a:solidFill>
                  <a:srgbClr val="000000"/>
                </a:solidFill>
                <a:latin typeface="Consolas" pitchFamily="49" charset="0"/>
                <a:cs typeface="Consolas" pitchFamily="49" charset="0"/>
              </a:rPr>
              <a:t> </a:t>
            </a:r>
            <a:r>
              <a:rPr kumimoji="0" lang="fr-FR" altLang="fr-FR" sz="1050" dirty="0">
                <a:solidFill>
                  <a:srgbClr val="000000"/>
                </a:solidFill>
                <a:latin typeface="Consolas" pitchFamily="49" charset="0"/>
                <a:cs typeface="Consolas" pitchFamily="49" charset="0"/>
              </a:rPr>
              <a:t>= </a:t>
            </a:r>
            <a:r>
              <a:rPr kumimoji="0" lang="fr-FR" altLang="fr-FR" sz="1050" dirty="0" err="1" smtClean="0">
                <a:solidFill>
                  <a:srgbClr val="000000"/>
                </a:solidFill>
                <a:latin typeface="Consolas" pitchFamily="49" charset="0"/>
                <a:cs typeface="Consolas" pitchFamily="49" charset="0"/>
              </a:rPr>
              <a:t>exp</a:t>
            </a:r>
            <a:r>
              <a:rPr kumimoji="0" lang="fr-FR" altLang="fr-FR" sz="1050" dirty="0" smtClean="0">
                <a:solidFill>
                  <a:srgbClr val="000000"/>
                </a:solidFill>
                <a:latin typeface="Consolas" pitchFamily="49" charset="0"/>
                <a:cs typeface="Consolas" pitchFamily="49" charset="0"/>
              </a:rPr>
              <a:t>(</a:t>
            </a:r>
            <a:r>
              <a:rPr kumimoji="0" lang="fr-FR" altLang="fr-FR" sz="1050" dirty="0" err="1" smtClean="0">
                <a:solidFill>
                  <a:srgbClr val="000000"/>
                </a:solidFill>
                <a:latin typeface="Consolas" pitchFamily="49" charset="0"/>
                <a:cs typeface="Consolas" pitchFamily="49" charset="0"/>
              </a:rPr>
              <a:t>shadedPointShadowSpacePosition.z</a:t>
            </a:r>
            <a:r>
              <a:rPr kumimoji="0" lang="fr-FR" altLang="fr-FR" sz="1050" dirty="0" smtClean="0">
                <a:solidFill>
                  <a:srgbClr val="000000"/>
                </a:solidFill>
                <a:latin typeface="Consolas" pitchFamily="49" charset="0"/>
                <a:cs typeface="Consolas" pitchFamily="49" charset="0"/>
              </a:rPr>
              <a:t> </a:t>
            </a:r>
            <a:r>
              <a:rPr kumimoji="0" lang="fr-FR" altLang="fr-FR" sz="1050" dirty="0">
                <a:solidFill>
                  <a:srgbClr val="000000"/>
                </a:solidFill>
                <a:latin typeface="Consolas" pitchFamily="49" charset="0"/>
                <a:cs typeface="Consolas" pitchFamily="49" charset="0"/>
              </a:rPr>
              <a:t>* </a:t>
            </a:r>
            <a:r>
              <a:rPr kumimoji="0" lang="fr-FR" altLang="fr-FR" sz="1050" dirty="0" smtClean="0">
                <a:solidFill>
                  <a:schemeClr val="accent6">
                    <a:lumMod val="75000"/>
                  </a:schemeClr>
                </a:solidFill>
                <a:latin typeface="Consolas" pitchFamily="49" charset="0"/>
                <a:cs typeface="Consolas" pitchFamily="49" charset="0"/>
              </a:rPr>
              <a:t>EXPONENT</a:t>
            </a:r>
            <a:r>
              <a:rPr kumimoji="0" lang="fr-FR" altLang="fr-FR" sz="1050" dirty="0">
                <a:solidFill>
                  <a:srgbClr val="000000"/>
                </a:solidFill>
                <a:latin typeface="Consolas" pitchFamily="49" charset="0"/>
                <a:cs typeface="Consolas" pitchFamily="49" charset="0"/>
              </a:rPr>
              <a:t>)</a:t>
            </a:r>
            <a:r>
              <a:rPr kumimoji="0" lang="fr-FR" altLang="fr-FR" sz="1050" dirty="0" smtClean="0">
                <a:solidFill>
                  <a:srgbClr val="000000"/>
                </a:solidFill>
                <a:latin typeface="Consolas" pitchFamily="49" charset="0"/>
                <a:cs typeface="Consolas" pitchFamily="49" charset="0"/>
              </a:rPr>
              <a:t>;</a:t>
            </a:r>
            <a:endParaRPr kumimoji="0" lang="fr-FR" altLang="fr-FR" sz="1050" dirty="0">
              <a:solidFill>
                <a:srgbClr val="000000"/>
              </a:solidFill>
              <a:latin typeface="Consolas" pitchFamily="49" charset="0"/>
              <a:cs typeface="Consolas" pitchFamily="49" charset="0"/>
            </a:endParaRPr>
          </a:p>
          <a:p>
            <a:pPr lvl="0" algn="l"/>
            <a:r>
              <a:rPr kumimoji="0" lang="fr-FR" altLang="fr-FR" sz="1050" dirty="0" err="1">
                <a:solidFill>
                  <a:srgbClr val="0000FF"/>
                </a:solidFill>
                <a:latin typeface="Consolas" pitchFamily="49" charset="0"/>
                <a:cs typeface="Consolas" pitchFamily="49" charset="0"/>
              </a:rPr>
              <a:t>float</a:t>
            </a:r>
            <a:r>
              <a:rPr kumimoji="0" lang="fr-FR" altLang="fr-FR" sz="1050" dirty="0" smtClean="0">
                <a:solidFill>
                  <a:srgbClr val="000000"/>
                </a:solidFill>
                <a:latin typeface="Consolas" pitchFamily="49" charset="0"/>
                <a:cs typeface="Consolas" pitchFamily="49" charset="0"/>
              </a:rPr>
              <a:t> </a:t>
            </a:r>
            <a:r>
              <a:rPr kumimoji="0" lang="fr-FR" altLang="fr-FR" sz="1050" dirty="0" err="1">
                <a:solidFill>
                  <a:srgbClr val="000000"/>
                </a:solidFill>
                <a:latin typeface="Consolas" pitchFamily="49" charset="0"/>
                <a:cs typeface="Consolas" pitchFamily="49" charset="0"/>
              </a:rPr>
              <a:t>occluder</a:t>
            </a:r>
            <a:r>
              <a:rPr kumimoji="0" lang="fr-FR" altLang="fr-FR" sz="1050" dirty="0">
                <a:solidFill>
                  <a:srgbClr val="000000"/>
                </a:solidFill>
                <a:latin typeface="Consolas" pitchFamily="49" charset="0"/>
                <a:cs typeface="Consolas" pitchFamily="49" charset="0"/>
              </a:rPr>
              <a:t> = </a:t>
            </a:r>
            <a:r>
              <a:rPr kumimoji="0" lang="fr-FR" altLang="fr-FR" sz="1050" dirty="0" err="1" smtClean="0">
                <a:solidFill>
                  <a:srgbClr val="000000"/>
                </a:solidFill>
                <a:latin typeface="Consolas" pitchFamily="49" charset="0"/>
                <a:cs typeface="Consolas" pitchFamily="49" charset="0"/>
              </a:rPr>
              <a:t>InputESM.SampleLevel</a:t>
            </a:r>
            <a:r>
              <a:rPr kumimoji="0" lang="fr-FR" altLang="fr-FR" sz="1050" dirty="0" smtClean="0">
                <a:solidFill>
                  <a:srgbClr val="000000"/>
                </a:solidFill>
                <a:latin typeface="Consolas" pitchFamily="49" charset="0"/>
                <a:cs typeface="Consolas" pitchFamily="49" charset="0"/>
              </a:rPr>
              <a:t>(</a:t>
            </a:r>
            <a:r>
              <a:rPr kumimoji="0" lang="fr-FR" altLang="fr-FR" sz="1050" dirty="0" err="1" smtClean="0">
                <a:solidFill>
                  <a:srgbClr val="000000"/>
                </a:solidFill>
                <a:latin typeface="Consolas" pitchFamily="49" charset="0"/>
                <a:cs typeface="Consolas" pitchFamily="49" charset="0"/>
              </a:rPr>
              <a:t>BilinearSampler</a:t>
            </a:r>
            <a:r>
              <a:rPr kumimoji="0" lang="fr-FR" altLang="fr-FR" sz="1050" dirty="0" smtClean="0">
                <a:solidFill>
                  <a:srgbClr val="000000"/>
                </a:solidFill>
                <a:latin typeface="Consolas" pitchFamily="49" charset="0"/>
                <a:cs typeface="Consolas" pitchFamily="49" charset="0"/>
              </a:rPr>
              <a:t>, </a:t>
            </a:r>
            <a:r>
              <a:rPr kumimoji="0" lang="fr-FR" altLang="fr-FR" sz="1050" dirty="0" err="1" smtClean="0">
                <a:solidFill>
                  <a:srgbClr val="000000"/>
                </a:solidFill>
                <a:latin typeface="Consolas" pitchFamily="49" charset="0"/>
                <a:cs typeface="Consolas" pitchFamily="49" charset="0"/>
              </a:rPr>
              <a:t>shadedPointShadowSpacePosition.xy</a:t>
            </a:r>
            <a:r>
              <a:rPr kumimoji="0" lang="fr-FR" altLang="fr-FR" sz="1050" dirty="0" smtClean="0">
                <a:solidFill>
                  <a:srgbClr val="000000"/>
                </a:solidFill>
                <a:latin typeface="Consolas" pitchFamily="49" charset="0"/>
                <a:cs typeface="Consolas" pitchFamily="49" charset="0"/>
              </a:rPr>
              <a:t>, 0);</a:t>
            </a:r>
          </a:p>
          <a:p>
            <a:pPr lvl="0" algn="l"/>
            <a:r>
              <a:rPr kumimoji="0" lang="fr-FR" altLang="fr-FR" sz="1050" dirty="0" err="1" smtClean="0">
                <a:solidFill>
                  <a:srgbClr val="000000"/>
                </a:solidFill>
                <a:latin typeface="Consolas" pitchFamily="49" charset="0"/>
                <a:cs typeface="Consolas" pitchFamily="49" charset="0"/>
              </a:rPr>
              <a:t>shadow</a:t>
            </a:r>
            <a:r>
              <a:rPr kumimoji="0" lang="fr-FR" altLang="fr-FR" sz="1050" dirty="0" smtClean="0">
                <a:solidFill>
                  <a:srgbClr val="000000"/>
                </a:solidFill>
                <a:latin typeface="Consolas" pitchFamily="49" charset="0"/>
                <a:cs typeface="Consolas" pitchFamily="49" charset="0"/>
              </a:rPr>
              <a:t> </a:t>
            </a:r>
            <a:r>
              <a:rPr kumimoji="0" lang="fr-FR" altLang="fr-FR" sz="1050" dirty="0">
                <a:solidFill>
                  <a:srgbClr val="000000"/>
                </a:solidFill>
                <a:latin typeface="Consolas" pitchFamily="49" charset="0"/>
                <a:cs typeface="Consolas" pitchFamily="49" charset="0"/>
              </a:rPr>
              <a:t>= </a:t>
            </a:r>
            <a:r>
              <a:rPr kumimoji="0" lang="fr-FR" altLang="fr-FR" sz="1050" dirty="0" err="1">
                <a:solidFill>
                  <a:srgbClr val="000000"/>
                </a:solidFill>
                <a:latin typeface="Consolas" pitchFamily="49" charset="0"/>
                <a:cs typeface="Consolas" pitchFamily="49" charset="0"/>
              </a:rPr>
              <a:t>saturate</a:t>
            </a:r>
            <a:r>
              <a:rPr kumimoji="0" lang="fr-FR" altLang="fr-FR" sz="1050" dirty="0">
                <a:solidFill>
                  <a:srgbClr val="000000"/>
                </a:solidFill>
                <a:latin typeface="Consolas" pitchFamily="49" charset="0"/>
                <a:cs typeface="Consolas" pitchFamily="49" charset="0"/>
              </a:rPr>
              <a:t>(</a:t>
            </a:r>
            <a:r>
              <a:rPr kumimoji="0" lang="fr-FR" altLang="fr-FR" sz="1050" dirty="0" err="1">
                <a:solidFill>
                  <a:srgbClr val="000000"/>
                </a:solidFill>
                <a:latin typeface="Consolas" pitchFamily="49" charset="0"/>
                <a:cs typeface="Consolas" pitchFamily="49" charset="0"/>
              </a:rPr>
              <a:t>occluder</a:t>
            </a:r>
            <a:r>
              <a:rPr kumimoji="0" lang="fr-FR" altLang="fr-FR" sz="1050" dirty="0">
                <a:solidFill>
                  <a:srgbClr val="000000"/>
                </a:solidFill>
                <a:latin typeface="Consolas" pitchFamily="49" charset="0"/>
                <a:cs typeface="Consolas" pitchFamily="49" charset="0"/>
              </a:rPr>
              <a:t> / </a:t>
            </a:r>
            <a:r>
              <a:rPr kumimoji="0" lang="fr-FR" altLang="fr-FR" sz="1050" dirty="0" err="1" smtClean="0">
                <a:solidFill>
                  <a:srgbClr val="000000"/>
                </a:solidFill>
                <a:latin typeface="Consolas" pitchFamily="49" charset="0"/>
                <a:cs typeface="Consolas" pitchFamily="49" charset="0"/>
              </a:rPr>
              <a:t>receiver</a:t>
            </a:r>
            <a:r>
              <a:rPr kumimoji="0" lang="fr-FR" altLang="fr-FR" sz="1050" dirty="0" smtClean="0">
                <a:solidFill>
                  <a:srgbClr val="000000"/>
                </a:solidFill>
                <a:latin typeface="Consolas" pitchFamily="49" charset="0"/>
                <a:cs typeface="Consolas" pitchFamily="49" charset="0"/>
              </a:rPr>
              <a:t>);</a:t>
            </a:r>
            <a:endParaRPr kumimoji="0" lang="fr-FR" altLang="fr-FR" sz="1050" b="0" i="0" u="none" strike="noStrike" cap="none" normalizeH="0" baseline="0" dirty="0" smtClean="0">
              <a:ln>
                <a:noFill/>
              </a:ln>
              <a:solidFill>
                <a:srgbClr val="000000"/>
              </a:solidFill>
              <a:effectLst/>
              <a:latin typeface="Consolas" pitchFamily="49" charset="0"/>
              <a:cs typeface="Consolas" pitchFamily="49" charset="0"/>
            </a:endParaRPr>
          </a:p>
        </p:txBody>
      </p:sp>
    </p:spTree>
    <p:extLst>
      <p:ext uri="{BB962C8B-B14F-4D97-AF65-F5344CB8AC3E}">
        <p14:creationId xmlns:p14="http://schemas.microsoft.com/office/powerpoint/2010/main" val="16029229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Solving scattering equation</a:t>
            </a:r>
            <a:endParaRPr lang="en-CA" dirty="0"/>
          </a:p>
        </p:txBody>
      </p:sp>
      <p:sp>
        <p:nvSpPr>
          <p:cNvPr id="9" name="Rectangle 8"/>
          <p:cNvSpPr/>
          <p:nvPr/>
        </p:nvSpPr>
        <p:spPr>
          <a:xfrm>
            <a:off x="785447" y="1201386"/>
            <a:ext cx="7367954" cy="2308324"/>
          </a:xfrm>
          <a:prstGeom prst="rect">
            <a:avLst/>
          </a:prstGeom>
          <a:solidFill>
            <a:schemeClr val="bg1"/>
          </a:solidFill>
        </p:spPr>
        <p:txBody>
          <a:bodyPr wrap="square">
            <a:spAutoFit/>
          </a:bodyPr>
          <a:lstStyle/>
          <a:p>
            <a:r>
              <a:rPr lang="en-CA" sz="1200" dirty="0" smtClean="0">
                <a:solidFill>
                  <a:srgbClr val="0000FF"/>
                </a:solidFill>
                <a:highlight>
                  <a:srgbClr val="FFFFFF"/>
                </a:highlight>
                <a:latin typeface="Consolas" panose="020B0609020204030204" pitchFamily="49" charset="0"/>
              </a:rPr>
              <a:t>void </a:t>
            </a:r>
            <a:r>
              <a:rPr lang="en-CA" sz="1200" dirty="0" err="1" smtClean="0">
                <a:solidFill>
                  <a:srgbClr val="000000"/>
                </a:solidFill>
                <a:highlight>
                  <a:srgbClr val="FFFFFF"/>
                </a:highlight>
                <a:latin typeface="Consolas" panose="020B0609020204030204" pitchFamily="49" charset="0"/>
              </a:rPr>
              <a:t>RayMarchThroughVolume</a:t>
            </a:r>
            <a:r>
              <a:rPr lang="en-CA" sz="1200" dirty="0" smtClean="0">
                <a:solidFill>
                  <a:srgbClr val="000000"/>
                </a:solidFill>
                <a:highlight>
                  <a:srgbClr val="FFFFFF"/>
                </a:highlight>
                <a:latin typeface="Consolas" panose="020B0609020204030204" pitchFamily="49" charset="0"/>
              </a:rPr>
              <a:t>(uint3 </a:t>
            </a:r>
            <a:r>
              <a:rPr lang="en-CA" sz="1200" dirty="0" err="1" smtClean="0">
                <a:solidFill>
                  <a:srgbClr val="000000"/>
                </a:solidFill>
                <a:highlight>
                  <a:srgbClr val="FFFFFF"/>
                </a:highlight>
                <a:latin typeface="Consolas" panose="020B0609020204030204" pitchFamily="49" charset="0"/>
              </a:rPr>
              <a:t>dispatchThreadID</a:t>
            </a:r>
            <a:r>
              <a:rPr lang="en-CA" sz="1200" dirty="0" smtClean="0">
                <a:solidFill>
                  <a:srgbClr val="000000"/>
                </a:solidFill>
                <a:highlight>
                  <a:srgbClr val="FFFFFF"/>
                </a:highlight>
                <a:latin typeface="Consolas" panose="020B0609020204030204" pitchFamily="49" charset="0"/>
              </a:rPr>
              <a:t>)</a:t>
            </a:r>
          </a:p>
          <a:p>
            <a:r>
              <a:rPr lang="en-CA" sz="1200" dirty="0">
                <a:solidFill>
                  <a:srgbClr val="000000"/>
                </a:solidFill>
                <a:highlight>
                  <a:srgbClr val="FFFFFF"/>
                </a:highlight>
                <a:latin typeface="Consolas" panose="020B0609020204030204" pitchFamily="49" charset="0"/>
              </a:rPr>
              <a:t>{</a:t>
            </a:r>
            <a:endParaRPr lang="en-CA" sz="1200" dirty="0" smtClean="0">
              <a:solidFill>
                <a:srgbClr val="0000FF"/>
              </a:solidFill>
              <a:highlight>
                <a:srgbClr val="FFFFFF"/>
              </a:highlight>
              <a:latin typeface="Consolas" panose="020B0609020204030204" pitchFamily="49" charset="0"/>
            </a:endParaRPr>
          </a:p>
          <a:p>
            <a:r>
              <a:rPr lang="en-CA" sz="1200" dirty="0" smtClean="0">
                <a:solidFill>
                  <a:srgbClr val="0000FF"/>
                </a:solidFill>
                <a:highlight>
                  <a:srgbClr val="FFFFFF"/>
                </a:highlight>
                <a:latin typeface="Consolas" panose="020B0609020204030204" pitchFamily="49" charset="0"/>
              </a:rPr>
              <a:t>  float4</a:t>
            </a:r>
            <a:r>
              <a:rPr lang="en-CA" sz="1200" dirty="0" smtClean="0">
                <a:solidFill>
                  <a:srgbClr val="000000"/>
                </a:solidFill>
                <a:highlight>
                  <a:srgbClr val="FFFFFF"/>
                </a:highlight>
                <a:latin typeface="Consolas" panose="020B0609020204030204" pitchFamily="49" charset="0"/>
              </a:rPr>
              <a:t> </a:t>
            </a:r>
            <a:r>
              <a:rPr lang="en-CA" sz="1200" dirty="0" err="1" smtClean="0">
                <a:solidFill>
                  <a:srgbClr val="000000"/>
                </a:solidFill>
                <a:highlight>
                  <a:srgbClr val="FFFFFF"/>
                </a:highlight>
                <a:latin typeface="Consolas" panose="020B0609020204030204" pitchFamily="49" charset="0"/>
              </a:rPr>
              <a:t>currentSliceValue</a:t>
            </a:r>
            <a:r>
              <a:rPr lang="en-CA" sz="1200" dirty="0" smtClean="0">
                <a:solidFill>
                  <a:srgbClr val="000000"/>
                </a:solidFill>
                <a:highlight>
                  <a:srgbClr val="FFFFFF"/>
                </a:highlight>
                <a:latin typeface="Consolas" panose="020B0609020204030204" pitchFamily="49" charset="0"/>
              </a:rPr>
              <a:t> </a:t>
            </a:r>
            <a:r>
              <a:rPr lang="en-CA" sz="1200" dirty="0">
                <a:solidFill>
                  <a:srgbClr val="000000"/>
                </a:solidFill>
                <a:highlight>
                  <a:srgbClr val="FFFFFF"/>
                </a:highlight>
                <a:latin typeface="Consolas" panose="020B0609020204030204" pitchFamily="49" charset="0"/>
              </a:rPr>
              <a:t>= </a:t>
            </a:r>
            <a:r>
              <a:rPr lang="en-CA" sz="1200" dirty="0" err="1">
                <a:solidFill>
                  <a:srgbClr val="000000"/>
                </a:solidFill>
                <a:highlight>
                  <a:srgbClr val="FFFFFF"/>
                </a:highlight>
                <a:latin typeface="Consolas" panose="020B0609020204030204" pitchFamily="49" charset="0"/>
              </a:rPr>
              <a:t>InputTexture</a:t>
            </a:r>
            <a:r>
              <a:rPr lang="en-CA" sz="1200" dirty="0">
                <a:solidFill>
                  <a:srgbClr val="000000"/>
                </a:solidFill>
                <a:highlight>
                  <a:srgbClr val="FFFFFF"/>
                </a:highlight>
                <a:latin typeface="Consolas" panose="020B0609020204030204" pitchFamily="49" charset="0"/>
              </a:rPr>
              <a:t>[</a:t>
            </a:r>
            <a:r>
              <a:rPr lang="en-CA" sz="1200" dirty="0">
                <a:solidFill>
                  <a:srgbClr val="0000FF"/>
                </a:solidFill>
                <a:highlight>
                  <a:srgbClr val="FFFFFF"/>
                </a:highlight>
                <a:latin typeface="Consolas" panose="020B0609020204030204" pitchFamily="49" charset="0"/>
              </a:rPr>
              <a:t>uint3</a:t>
            </a:r>
            <a:r>
              <a:rPr lang="en-CA" sz="1200" dirty="0">
                <a:solidFill>
                  <a:srgbClr val="000000"/>
                </a:solidFill>
                <a:highlight>
                  <a:srgbClr val="FFFFFF"/>
                </a:highlight>
                <a:latin typeface="Consolas" panose="020B0609020204030204" pitchFamily="49" charset="0"/>
              </a:rPr>
              <a:t>(dispatchThreadID.xy,0)].</a:t>
            </a:r>
            <a:r>
              <a:rPr lang="en-CA" sz="1200" dirty="0" err="1">
                <a:solidFill>
                  <a:srgbClr val="000000"/>
                </a:solidFill>
                <a:highlight>
                  <a:srgbClr val="FFFFFF"/>
                </a:highlight>
                <a:latin typeface="Consolas" panose="020B0609020204030204" pitchFamily="49" charset="0"/>
              </a:rPr>
              <a:t>rgba</a:t>
            </a:r>
            <a:r>
              <a:rPr lang="en-CA" sz="1200" dirty="0">
                <a:solidFill>
                  <a:srgbClr val="000000"/>
                </a:solidFill>
                <a:highlight>
                  <a:srgbClr val="FFFFFF"/>
                </a:highlight>
                <a:latin typeface="Consolas" panose="020B0609020204030204" pitchFamily="49" charset="0"/>
              </a:rPr>
              <a:t>;</a:t>
            </a:r>
          </a:p>
          <a:p>
            <a:r>
              <a:rPr lang="en-CA" sz="1200" dirty="0" smtClean="0">
                <a:solidFill>
                  <a:srgbClr val="000000"/>
                </a:solidFill>
                <a:highlight>
                  <a:srgbClr val="FFFFFF"/>
                </a:highlight>
                <a:latin typeface="Consolas" panose="020B0609020204030204" pitchFamily="49" charset="0"/>
              </a:rPr>
              <a:t>  </a:t>
            </a:r>
            <a:r>
              <a:rPr lang="en-CA" sz="1200" dirty="0" err="1" smtClean="0">
                <a:solidFill>
                  <a:srgbClr val="000000"/>
                </a:solidFill>
                <a:highlight>
                  <a:srgbClr val="FFFFFF"/>
                </a:highlight>
                <a:latin typeface="Consolas" panose="020B0609020204030204" pitchFamily="49" charset="0"/>
              </a:rPr>
              <a:t>WriteOutput</a:t>
            </a:r>
            <a:r>
              <a:rPr lang="en-CA" sz="1200" dirty="0" smtClean="0">
                <a:solidFill>
                  <a:srgbClr val="000000"/>
                </a:solidFill>
                <a:highlight>
                  <a:srgbClr val="FFFFFF"/>
                </a:highlight>
                <a:latin typeface="Consolas" panose="020B0609020204030204" pitchFamily="49" charset="0"/>
              </a:rPr>
              <a:t>(</a:t>
            </a:r>
            <a:r>
              <a:rPr lang="en-CA" sz="1200" dirty="0" smtClean="0">
                <a:solidFill>
                  <a:srgbClr val="0000FF"/>
                </a:solidFill>
                <a:highlight>
                  <a:srgbClr val="FFFFFF"/>
                </a:highlight>
                <a:latin typeface="Consolas" panose="020B0609020204030204" pitchFamily="49" charset="0"/>
              </a:rPr>
              <a:t>uint3</a:t>
            </a:r>
            <a:r>
              <a:rPr lang="en-CA" sz="1200" dirty="0" smtClean="0">
                <a:solidFill>
                  <a:srgbClr val="000000"/>
                </a:solidFill>
                <a:highlight>
                  <a:srgbClr val="FFFFFF"/>
                </a:highlight>
                <a:latin typeface="Consolas" panose="020B0609020204030204" pitchFamily="49" charset="0"/>
              </a:rPr>
              <a:t>(</a:t>
            </a:r>
            <a:r>
              <a:rPr lang="en-CA" sz="1200" dirty="0" err="1" smtClean="0">
                <a:solidFill>
                  <a:srgbClr val="000000"/>
                </a:solidFill>
                <a:highlight>
                  <a:srgbClr val="FFFFFF"/>
                </a:highlight>
                <a:latin typeface="Consolas" panose="020B0609020204030204" pitchFamily="49" charset="0"/>
              </a:rPr>
              <a:t>dispatchThreadID.xy</a:t>
            </a:r>
            <a:r>
              <a:rPr lang="en-CA" sz="1200" dirty="0">
                <a:solidFill>
                  <a:srgbClr val="000000"/>
                </a:solidFill>
                <a:highlight>
                  <a:srgbClr val="FFFFFF"/>
                </a:highlight>
                <a:latin typeface="Consolas" panose="020B0609020204030204" pitchFamily="49" charset="0"/>
              </a:rPr>
              <a:t>, 0), </a:t>
            </a:r>
            <a:r>
              <a:rPr lang="en-CA" sz="1200" dirty="0" err="1">
                <a:solidFill>
                  <a:srgbClr val="000000"/>
                </a:solidFill>
                <a:highlight>
                  <a:srgbClr val="FFFFFF"/>
                </a:highlight>
                <a:latin typeface="Consolas" panose="020B0609020204030204" pitchFamily="49" charset="0"/>
              </a:rPr>
              <a:t>currentSliceValue</a:t>
            </a:r>
            <a:r>
              <a:rPr lang="en-CA" sz="1200" dirty="0">
                <a:solidFill>
                  <a:srgbClr val="000000"/>
                </a:solidFill>
                <a:highlight>
                  <a:srgbClr val="FFFFFF"/>
                </a:highlight>
                <a:latin typeface="Consolas" panose="020B0609020204030204" pitchFamily="49" charset="0"/>
              </a:rPr>
              <a:t>);</a:t>
            </a:r>
          </a:p>
          <a:p>
            <a:endParaRPr lang="en-CA" sz="1200" dirty="0">
              <a:solidFill>
                <a:srgbClr val="000000"/>
              </a:solidFill>
              <a:highlight>
                <a:srgbClr val="FFFFFF"/>
              </a:highlight>
              <a:latin typeface="Consolas" panose="020B0609020204030204" pitchFamily="49" charset="0"/>
            </a:endParaRPr>
          </a:p>
          <a:p>
            <a:r>
              <a:rPr lang="en-CA" sz="1200" dirty="0" smtClean="0">
                <a:solidFill>
                  <a:srgbClr val="0000FF"/>
                </a:solidFill>
                <a:highlight>
                  <a:srgbClr val="FFFFFF"/>
                </a:highlight>
                <a:latin typeface="Consolas" panose="020B0609020204030204" pitchFamily="49" charset="0"/>
              </a:rPr>
              <a:t>  </a:t>
            </a:r>
            <a:r>
              <a:rPr lang="pl-PL" sz="1200" dirty="0" smtClean="0">
                <a:solidFill>
                  <a:srgbClr val="0000FF"/>
                </a:solidFill>
                <a:highlight>
                  <a:srgbClr val="FFFFFF"/>
                </a:highlight>
                <a:latin typeface="Consolas" panose="020B0609020204030204" pitchFamily="49" charset="0"/>
              </a:rPr>
              <a:t>for</a:t>
            </a:r>
            <a:r>
              <a:rPr lang="pl-PL" sz="1200" dirty="0" smtClean="0">
                <a:solidFill>
                  <a:srgbClr val="000000"/>
                </a:solidFill>
                <a:highlight>
                  <a:srgbClr val="FFFFFF"/>
                </a:highlight>
                <a:latin typeface="Consolas" panose="020B0609020204030204" pitchFamily="49" charset="0"/>
              </a:rPr>
              <a:t>(</a:t>
            </a:r>
            <a:r>
              <a:rPr lang="pl-PL" sz="1200" dirty="0" smtClean="0">
                <a:solidFill>
                  <a:srgbClr val="0000FF"/>
                </a:solidFill>
                <a:highlight>
                  <a:srgbClr val="FFFFFF"/>
                </a:highlight>
                <a:latin typeface="Consolas" panose="020B0609020204030204" pitchFamily="49" charset="0"/>
              </a:rPr>
              <a:t>uint</a:t>
            </a:r>
            <a:r>
              <a:rPr lang="pl-PL" sz="1200" dirty="0" smtClean="0">
                <a:solidFill>
                  <a:srgbClr val="000000"/>
                </a:solidFill>
                <a:highlight>
                  <a:srgbClr val="FFFFFF"/>
                </a:highlight>
                <a:latin typeface="Consolas" panose="020B0609020204030204" pitchFamily="49" charset="0"/>
              </a:rPr>
              <a:t> </a:t>
            </a:r>
            <a:r>
              <a:rPr lang="pl-PL" sz="1200" dirty="0">
                <a:solidFill>
                  <a:srgbClr val="000000"/>
                </a:solidFill>
                <a:highlight>
                  <a:srgbClr val="FFFFFF"/>
                </a:highlight>
                <a:latin typeface="Consolas" panose="020B0609020204030204" pitchFamily="49" charset="0"/>
              </a:rPr>
              <a:t>z = 1; z &lt; </a:t>
            </a:r>
            <a:r>
              <a:rPr lang="pl-PL" sz="1200" dirty="0" smtClean="0">
                <a:solidFill>
                  <a:srgbClr val="000000"/>
                </a:solidFill>
                <a:highlight>
                  <a:srgbClr val="FFFFFF"/>
                </a:highlight>
                <a:latin typeface="Consolas" panose="020B0609020204030204" pitchFamily="49" charset="0"/>
              </a:rPr>
              <a:t>V</a:t>
            </a:r>
            <a:r>
              <a:rPr lang="en-CA" sz="1200" dirty="0" smtClean="0">
                <a:solidFill>
                  <a:srgbClr val="000000"/>
                </a:solidFill>
                <a:highlight>
                  <a:srgbClr val="FFFFFF"/>
                </a:highlight>
                <a:latin typeface="Consolas" panose="020B0609020204030204" pitchFamily="49" charset="0"/>
              </a:rPr>
              <a:t>OLUME</a:t>
            </a:r>
            <a:r>
              <a:rPr lang="pl-PL" sz="1200" dirty="0" smtClean="0">
                <a:solidFill>
                  <a:srgbClr val="000000"/>
                </a:solidFill>
                <a:highlight>
                  <a:srgbClr val="FFFFFF"/>
                </a:highlight>
                <a:latin typeface="Consolas" panose="020B0609020204030204" pitchFamily="49" charset="0"/>
              </a:rPr>
              <a:t>_</a:t>
            </a:r>
            <a:r>
              <a:rPr lang="en-CA" sz="1200" dirty="0" smtClean="0">
                <a:solidFill>
                  <a:srgbClr val="000000"/>
                </a:solidFill>
                <a:highlight>
                  <a:srgbClr val="FFFFFF"/>
                </a:highlight>
                <a:latin typeface="Consolas" panose="020B0609020204030204" pitchFamily="49" charset="0"/>
              </a:rPr>
              <a:t>DEPTH</a:t>
            </a:r>
            <a:r>
              <a:rPr lang="pl-PL" sz="1200" dirty="0" smtClean="0">
                <a:solidFill>
                  <a:srgbClr val="000000"/>
                </a:solidFill>
                <a:highlight>
                  <a:srgbClr val="FFFFFF"/>
                </a:highlight>
                <a:latin typeface="Consolas" panose="020B0609020204030204" pitchFamily="49" charset="0"/>
              </a:rPr>
              <a:t>; </a:t>
            </a:r>
            <a:r>
              <a:rPr lang="pl-PL" sz="1200" dirty="0">
                <a:solidFill>
                  <a:srgbClr val="000000"/>
                </a:solidFill>
                <a:highlight>
                  <a:srgbClr val="FFFFFF"/>
                </a:highlight>
                <a:latin typeface="Consolas" panose="020B0609020204030204" pitchFamily="49" charset="0"/>
              </a:rPr>
              <a:t>z++)</a:t>
            </a:r>
          </a:p>
          <a:p>
            <a:r>
              <a:rPr lang="en-CA" sz="1200" dirty="0" smtClean="0">
                <a:solidFill>
                  <a:srgbClr val="000000"/>
                </a:solidFill>
                <a:highlight>
                  <a:srgbClr val="FFFFFF"/>
                </a:highlight>
                <a:latin typeface="Consolas" panose="020B0609020204030204" pitchFamily="49" charset="0"/>
              </a:rPr>
              <a:t>  {</a:t>
            </a:r>
            <a:endParaRPr lang="en-CA" sz="1200" dirty="0">
              <a:solidFill>
                <a:srgbClr val="000000"/>
              </a:solidFill>
              <a:highlight>
                <a:srgbClr val="FFFFFF"/>
              </a:highlight>
              <a:latin typeface="Consolas" panose="020B0609020204030204" pitchFamily="49" charset="0"/>
            </a:endParaRPr>
          </a:p>
          <a:p>
            <a:r>
              <a:rPr lang="en-CA" sz="1200" dirty="0" smtClean="0">
                <a:solidFill>
                  <a:srgbClr val="0000FF"/>
                </a:solidFill>
                <a:highlight>
                  <a:srgbClr val="FFFFFF"/>
                </a:highlight>
                <a:latin typeface="Consolas" panose="020B0609020204030204" pitchFamily="49" charset="0"/>
              </a:rPr>
              <a:t>    float4</a:t>
            </a:r>
            <a:r>
              <a:rPr lang="en-CA" sz="1200" dirty="0" smtClean="0">
                <a:solidFill>
                  <a:srgbClr val="000000"/>
                </a:solidFill>
                <a:highlight>
                  <a:srgbClr val="FFFFFF"/>
                </a:highlight>
                <a:latin typeface="Consolas" panose="020B0609020204030204" pitchFamily="49" charset="0"/>
              </a:rPr>
              <a:t> </a:t>
            </a:r>
            <a:r>
              <a:rPr lang="en-CA" sz="1200" dirty="0" err="1">
                <a:solidFill>
                  <a:srgbClr val="000000"/>
                </a:solidFill>
                <a:highlight>
                  <a:srgbClr val="FFFFFF"/>
                </a:highlight>
                <a:latin typeface="Consolas" panose="020B0609020204030204" pitchFamily="49" charset="0"/>
              </a:rPr>
              <a:t>nextValue</a:t>
            </a:r>
            <a:r>
              <a:rPr lang="en-CA" sz="1200" dirty="0">
                <a:solidFill>
                  <a:srgbClr val="000000"/>
                </a:solidFill>
                <a:highlight>
                  <a:srgbClr val="FFFFFF"/>
                </a:highlight>
                <a:latin typeface="Consolas" panose="020B0609020204030204" pitchFamily="49" charset="0"/>
              </a:rPr>
              <a:t> = </a:t>
            </a:r>
            <a:r>
              <a:rPr lang="en-CA" sz="1200" dirty="0" err="1">
                <a:solidFill>
                  <a:srgbClr val="000000"/>
                </a:solidFill>
                <a:highlight>
                  <a:srgbClr val="FFFFFF"/>
                </a:highlight>
                <a:latin typeface="Consolas" panose="020B0609020204030204" pitchFamily="49" charset="0"/>
              </a:rPr>
              <a:t>InputTexture</a:t>
            </a:r>
            <a:r>
              <a:rPr lang="en-CA" sz="1200" dirty="0">
                <a:solidFill>
                  <a:srgbClr val="000000"/>
                </a:solidFill>
                <a:highlight>
                  <a:srgbClr val="FFFFFF"/>
                </a:highlight>
                <a:latin typeface="Consolas" panose="020B0609020204030204" pitchFamily="49" charset="0"/>
              </a:rPr>
              <a:t>[</a:t>
            </a:r>
            <a:r>
              <a:rPr lang="en-CA" sz="1200" dirty="0">
                <a:solidFill>
                  <a:srgbClr val="0000FF"/>
                </a:solidFill>
                <a:highlight>
                  <a:srgbClr val="FFFFFF"/>
                </a:highlight>
                <a:latin typeface="Consolas" panose="020B0609020204030204" pitchFamily="49" charset="0"/>
              </a:rPr>
              <a:t>uint3</a:t>
            </a:r>
            <a:r>
              <a:rPr lang="en-CA" sz="1200" dirty="0">
                <a:solidFill>
                  <a:srgbClr val="000000"/>
                </a:solidFill>
                <a:highlight>
                  <a:srgbClr val="FFFFFF"/>
                </a:highlight>
                <a:latin typeface="Consolas" panose="020B0609020204030204" pitchFamily="49" charset="0"/>
              </a:rPr>
              <a:t>(</a:t>
            </a:r>
            <a:r>
              <a:rPr lang="en-CA" sz="1200" dirty="0" err="1">
                <a:solidFill>
                  <a:srgbClr val="000000"/>
                </a:solidFill>
                <a:highlight>
                  <a:srgbClr val="FFFFFF"/>
                </a:highlight>
                <a:latin typeface="Consolas" panose="020B0609020204030204" pitchFamily="49" charset="0"/>
              </a:rPr>
              <a:t>dispatchThreadID.xy</a:t>
            </a:r>
            <a:r>
              <a:rPr lang="en-CA" sz="1200" dirty="0">
                <a:solidFill>
                  <a:srgbClr val="000000"/>
                </a:solidFill>
                <a:highlight>
                  <a:srgbClr val="FFFFFF"/>
                </a:highlight>
                <a:latin typeface="Consolas" panose="020B0609020204030204" pitchFamily="49" charset="0"/>
              </a:rPr>
              <a:t>, z)].</a:t>
            </a:r>
            <a:r>
              <a:rPr lang="en-CA" sz="1200" dirty="0" err="1">
                <a:solidFill>
                  <a:srgbClr val="000000"/>
                </a:solidFill>
                <a:highlight>
                  <a:srgbClr val="FFFFFF"/>
                </a:highlight>
                <a:latin typeface="Consolas" panose="020B0609020204030204" pitchFamily="49" charset="0"/>
              </a:rPr>
              <a:t>rgba</a:t>
            </a:r>
            <a:r>
              <a:rPr lang="en-CA" sz="1200" dirty="0">
                <a:solidFill>
                  <a:srgbClr val="000000"/>
                </a:solidFill>
                <a:highlight>
                  <a:srgbClr val="FFFFFF"/>
                </a:highlight>
                <a:latin typeface="Consolas" panose="020B0609020204030204" pitchFamily="49" charset="0"/>
              </a:rPr>
              <a:t>;</a:t>
            </a:r>
          </a:p>
          <a:p>
            <a:r>
              <a:rPr lang="en-CA" sz="1200" dirty="0" smtClean="0">
                <a:solidFill>
                  <a:srgbClr val="000000"/>
                </a:solidFill>
                <a:highlight>
                  <a:srgbClr val="FFFFFF"/>
                </a:highlight>
                <a:latin typeface="Consolas" panose="020B0609020204030204" pitchFamily="49" charset="0"/>
              </a:rPr>
              <a:t>    </a:t>
            </a:r>
            <a:r>
              <a:rPr lang="en-CA" sz="1200" dirty="0" err="1" smtClean="0">
                <a:solidFill>
                  <a:srgbClr val="000000"/>
                </a:solidFill>
                <a:highlight>
                  <a:srgbClr val="FFFFFF"/>
                </a:highlight>
                <a:latin typeface="Consolas" panose="020B0609020204030204" pitchFamily="49" charset="0"/>
              </a:rPr>
              <a:t>current</a:t>
            </a:r>
            <a:r>
              <a:rPr lang="en-CA" sz="1200" dirty="0" err="1">
                <a:solidFill>
                  <a:srgbClr val="000000"/>
                </a:solidFill>
                <a:highlight>
                  <a:srgbClr val="FFFFFF"/>
                </a:highlight>
                <a:latin typeface="Consolas" panose="020B0609020204030204" pitchFamily="49" charset="0"/>
              </a:rPr>
              <a:t>Slice</a:t>
            </a:r>
            <a:r>
              <a:rPr lang="en-CA" sz="1200" dirty="0" err="1" smtClean="0">
                <a:solidFill>
                  <a:srgbClr val="000000"/>
                </a:solidFill>
                <a:highlight>
                  <a:srgbClr val="FFFFFF"/>
                </a:highlight>
                <a:latin typeface="Consolas" panose="020B0609020204030204" pitchFamily="49" charset="0"/>
              </a:rPr>
              <a:t>Value</a:t>
            </a:r>
            <a:r>
              <a:rPr lang="en-CA" sz="1200" dirty="0" smtClean="0">
                <a:solidFill>
                  <a:srgbClr val="000000"/>
                </a:solidFill>
                <a:highlight>
                  <a:srgbClr val="FFFFFF"/>
                </a:highlight>
                <a:latin typeface="Consolas" panose="020B0609020204030204" pitchFamily="49" charset="0"/>
              </a:rPr>
              <a:t> </a:t>
            </a:r>
            <a:r>
              <a:rPr lang="en-CA" sz="1200" dirty="0">
                <a:solidFill>
                  <a:srgbClr val="000000"/>
                </a:solidFill>
                <a:highlight>
                  <a:srgbClr val="FFFFFF"/>
                </a:highlight>
                <a:latin typeface="Consolas" panose="020B0609020204030204" pitchFamily="49" charset="0"/>
              </a:rPr>
              <a:t>= </a:t>
            </a:r>
            <a:r>
              <a:rPr lang="en-CA" sz="1200" dirty="0" err="1" smtClean="0">
                <a:solidFill>
                  <a:srgbClr val="000000"/>
                </a:solidFill>
                <a:highlight>
                  <a:srgbClr val="FFFFFF"/>
                </a:highlight>
                <a:latin typeface="Consolas" panose="020B0609020204030204" pitchFamily="49" charset="0"/>
              </a:rPr>
              <a:t>AccumulateScattering</a:t>
            </a:r>
            <a:r>
              <a:rPr lang="en-CA" sz="1200" dirty="0" smtClean="0">
                <a:solidFill>
                  <a:srgbClr val="000000"/>
                </a:solidFill>
                <a:highlight>
                  <a:srgbClr val="FFFFFF"/>
                </a:highlight>
                <a:latin typeface="Consolas" panose="020B0609020204030204" pitchFamily="49" charset="0"/>
              </a:rPr>
              <a:t>(</a:t>
            </a:r>
            <a:r>
              <a:rPr lang="en-CA" sz="1200" dirty="0" err="1" smtClean="0">
                <a:solidFill>
                  <a:srgbClr val="000000"/>
                </a:solidFill>
                <a:highlight>
                  <a:srgbClr val="FFFFFF"/>
                </a:highlight>
                <a:latin typeface="Consolas" panose="020B0609020204030204" pitchFamily="49" charset="0"/>
              </a:rPr>
              <a:t>current</a:t>
            </a:r>
            <a:r>
              <a:rPr lang="en-CA" sz="1200" dirty="0" err="1">
                <a:solidFill>
                  <a:srgbClr val="000000"/>
                </a:solidFill>
                <a:highlight>
                  <a:srgbClr val="FFFFFF"/>
                </a:highlight>
                <a:latin typeface="Consolas" panose="020B0609020204030204" pitchFamily="49" charset="0"/>
              </a:rPr>
              <a:t>Slice</a:t>
            </a:r>
            <a:r>
              <a:rPr lang="en-CA" sz="1200" dirty="0" err="1" smtClean="0">
                <a:solidFill>
                  <a:srgbClr val="000000"/>
                </a:solidFill>
                <a:highlight>
                  <a:srgbClr val="FFFFFF"/>
                </a:highlight>
                <a:latin typeface="Consolas" panose="020B0609020204030204" pitchFamily="49" charset="0"/>
              </a:rPr>
              <a:t>Value</a:t>
            </a:r>
            <a:r>
              <a:rPr lang="en-CA" sz="1200" dirty="0">
                <a:solidFill>
                  <a:srgbClr val="000000"/>
                </a:solidFill>
                <a:highlight>
                  <a:srgbClr val="FFFFFF"/>
                </a:highlight>
                <a:latin typeface="Consolas" panose="020B0609020204030204" pitchFamily="49" charset="0"/>
              </a:rPr>
              <a:t>, </a:t>
            </a:r>
            <a:r>
              <a:rPr lang="en-CA" sz="1200" dirty="0" err="1">
                <a:solidFill>
                  <a:srgbClr val="000000"/>
                </a:solidFill>
                <a:highlight>
                  <a:srgbClr val="FFFFFF"/>
                </a:highlight>
                <a:latin typeface="Consolas" panose="020B0609020204030204" pitchFamily="49" charset="0"/>
              </a:rPr>
              <a:t>nextValue</a:t>
            </a:r>
            <a:r>
              <a:rPr lang="en-CA" sz="1200" dirty="0">
                <a:solidFill>
                  <a:srgbClr val="000000"/>
                </a:solidFill>
                <a:highlight>
                  <a:srgbClr val="FFFFFF"/>
                </a:highlight>
                <a:latin typeface="Consolas" panose="020B0609020204030204" pitchFamily="49" charset="0"/>
              </a:rPr>
              <a:t>);</a:t>
            </a:r>
          </a:p>
          <a:p>
            <a:r>
              <a:rPr lang="en-CA" sz="1200" dirty="0" smtClean="0">
                <a:solidFill>
                  <a:srgbClr val="000000"/>
                </a:solidFill>
                <a:highlight>
                  <a:srgbClr val="FFFFFF"/>
                </a:highlight>
                <a:latin typeface="Consolas" panose="020B0609020204030204" pitchFamily="49" charset="0"/>
              </a:rPr>
              <a:t>    </a:t>
            </a:r>
            <a:r>
              <a:rPr lang="en-CA" sz="1200" dirty="0" err="1" smtClean="0">
                <a:solidFill>
                  <a:srgbClr val="000000"/>
                </a:solidFill>
                <a:highlight>
                  <a:srgbClr val="FFFFFF"/>
                </a:highlight>
                <a:latin typeface="Consolas" panose="020B0609020204030204" pitchFamily="49" charset="0"/>
              </a:rPr>
              <a:t>WriteOutput</a:t>
            </a:r>
            <a:r>
              <a:rPr lang="en-CA" sz="1200" dirty="0" smtClean="0">
                <a:solidFill>
                  <a:srgbClr val="000000"/>
                </a:solidFill>
                <a:highlight>
                  <a:srgbClr val="FFFFFF"/>
                </a:highlight>
                <a:latin typeface="Consolas" panose="020B0609020204030204" pitchFamily="49" charset="0"/>
              </a:rPr>
              <a:t>(</a:t>
            </a:r>
            <a:r>
              <a:rPr lang="en-CA" sz="1200" dirty="0" smtClean="0">
                <a:solidFill>
                  <a:srgbClr val="0000FF"/>
                </a:solidFill>
                <a:highlight>
                  <a:srgbClr val="FFFFFF"/>
                </a:highlight>
                <a:latin typeface="Consolas" panose="020B0609020204030204" pitchFamily="49" charset="0"/>
              </a:rPr>
              <a:t>uint3</a:t>
            </a:r>
            <a:r>
              <a:rPr lang="en-CA" sz="1200" dirty="0" smtClean="0">
                <a:solidFill>
                  <a:srgbClr val="000000"/>
                </a:solidFill>
                <a:highlight>
                  <a:srgbClr val="FFFFFF"/>
                </a:highlight>
                <a:latin typeface="Consolas" panose="020B0609020204030204" pitchFamily="49" charset="0"/>
              </a:rPr>
              <a:t>(</a:t>
            </a:r>
            <a:r>
              <a:rPr lang="en-CA" sz="1200" dirty="0" err="1" smtClean="0">
                <a:solidFill>
                  <a:srgbClr val="000000"/>
                </a:solidFill>
                <a:highlight>
                  <a:srgbClr val="FFFFFF"/>
                </a:highlight>
                <a:latin typeface="Consolas" panose="020B0609020204030204" pitchFamily="49" charset="0"/>
              </a:rPr>
              <a:t>dispatchThreadID.xy</a:t>
            </a:r>
            <a:r>
              <a:rPr lang="en-CA" sz="1200" dirty="0">
                <a:solidFill>
                  <a:srgbClr val="000000"/>
                </a:solidFill>
                <a:highlight>
                  <a:srgbClr val="FFFFFF"/>
                </a:highlight>
                <a:latin typeface="Consolas" panose="020B0609020204030204" pitchFamily="49" charset="0"/>
              </a:rPr>
              <a:t>, z), </a:t>
            </a:r>
            <a:r>
              <a:rPr lang="en-CA" sz="1200" dirty="0" err="1" smtClean="0">
                <a:solidFill>
                  <a:srgbClr val="000000"/>
                </a:solidFill>
                <a:highlight>
                  <a:srgbClr val="FFFFFF"/>
                </a:highlight>
                <a:latin typeface="Consolas" panose="020B0609020204030204" pitchFamily="49" charset="0"/>
              </a:rPr>
              <a:t>current</a:t>
            </a:r>
            <a:r>
              <a:rPr lang="en-CA" sz="1200" dirty="0" err="1">
                <a:solidFill>
                  <a:srgbClr val="000000"/>
                </a:solidFill>
                <a:highlight>
                  <a:srgbClr val="FFFFFF"/>
                </a:highlight>
                <a:latin typeface="Consolas" panose="020B0609020204030204" pitchFamily="49" charset="0"/>
              </a:rPr>
              <a:t>Slice</a:t>
            </a:r>
            <a:r>
              <a:rPr lang="en-CA" sz="1200" dirty="0" err="1" smtClean="0">
                <a:solidFill>
                  <a:srgbClr val="000000"/>
                </a:solidFill>
                <a:highlight>
                  <a:srgbClr val="FFFFFF"/>
                </a:highlight>
                <a:latin typeface="Consolas" panose="020B0609020204030204" pitchFamily="49" charset="0"/>
              </a:rPr>
              <a:t>Value</a:t>
            </a:r>
            <a:r>
              <a:rPr lang="en-CA" sz="1200" dirty="0">
                <a:solidFill>
                  <a:srgbClr val="000000"/>
                </a:solidFill>
                <a:highlight>
                  <a:srgbClr val="FFFFFF"/>
                </a:highlight>
                <a:latin typeface="Consolas" panose="020B0609020204030204" pitchFamily="49" charset="0"/>
              </a:rPr>
              <a:t>);</a:t>
            </a:r>
          </a:p>
          <a:p>
            <a:r>
              <a:rPr lang="en-CA" sz="1200" dirty="0" smtClean="0">
                <a:solidFill>
                  <a:srgbClr val="000000"/>
                </a:solidFill>
                <a:highlight>
                  <a:srgbClr val="FFFFFF"/>
                </a:highlight>
                <a:latin typeface="Consolas" panose="020B0609020204030204" pitchFamily="49" charset="0"/>
              </a:rPr>
              <a:t>  }</a:t>
            </a:r>
          </a:p>
          <a:p>
            <a:r>
              <a:rPr lang="en-CA" sz="1200" dirty="0">
                <a:solidFill>
                  <a:srgbClr val="000000"/>
                </a:solidFill>
                <a:highlight>
                  <a:srgbClr val="FFFFFF"/>
                </a:highlight>
                <a:latin typeface="Consolas" panose="020B0609020204030204" pitchFamily="49" charset="0"/>
              </a:rPr>
              <a:t>}</a:t>
            </a:r>
          </a:p>
        </p:txBody>
      </p:sp>
      <p:sp>
        <p:nvSpPr>
          <p:cNvPr id="10" name="TextBox 9"/>
          <p:cNvSpPr txBox="1"/>
          <p:nvPr/>
        </p:nvSpPr>
        <p:spPr>
          <a:xfrm>
            <a:off x="785447" y="3572855"/>
            <a:ext cx="8001000" cy="307777"/>
          </a:xfrm>
          <a:prstGeom prst="rect">
            <a:avLst/>
          </a:prstGeom>
          <a:noFill/>
        </p:spPr>
        <p:txBody>
          <a:bodyPr wrap="square" rtlCol="0">
            <a:spAutoFit/>
          </a:bodyPr>
          <a:lstStyle/>
          <a:p>
            <a:pPr algn="l"/>
            <a:r>
              <a:rPr lang="en-CA" sz="1400" dirty="0" smtClean="0">
                <a:latin typeface="+mj-lt"/>
                <a:ea typeface="+mj-ea"/>
                <a:cs typeface="+mj-cs"/>
              </a:rPr>
              <a:t>Brute-force </a:t>
            </a:r>
            <a:r>
              <a:rPr lang="en-CA" sz="1400" dirty="0" err="1" smtClean="0">
                <a:latin typeface="+mj-lt"/>
                <a:ea typeface="+mj-ea"/>
                <a:cs typeface="+mj-cs"/>
              </a:rPr>
              <a:t>raymarching</a:t>
            </a:r>
            <a:endParaRPr lang="fr-CA" sz="1400" dirty="0">
              <a:latin typeface="+mj-lt"/>
              <a:ea typeface="+mj-ea"/>
              <a:cs typeface="+mj-cs"/>
            </a:endParaRPr>
          </a:p>
        </p:txBody>
      </p:sp>
    </p:spTree>
    <p:extLst>
      <p:ext uri="{BB962C8B-B14F-4D97-AF65-F5344CB8AC3E}">
        <p14:creationId xmlns:p14="http://schemas.microsoft.com/office/powerpoint/2010/main" val="3199885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Solving scattering equation</a:t>
            </a:r>
            <a:endParaRPr lang="en-CA" dirty="0"/>
          </a:p>
        </p:txBody>
      </p:sp>
      <p:sp>
        <p:nvSpPr>
          <p:cNvPr id="4" name="Rectangle 2"/>
          <p:cNvSpPr>
            <a:spLocks noChangeArrowheads="1"/>
          </p:cNvSpPr>
          <p:nvPr/>
        </p:nvSpPr>
        <p:spPr bwMode="auto">
          <a:xfrm>
            <a:off x="417442" y="1962150"/>
            <a:ext cx="8269357" cy="1169551"/>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r>
              <a:rPr kumimoji="0" lang="fr-FR" altLang="fr-FR" sz="1000" dirty="0" smtClean="0">
                <a:solidFill>
                  <a:srgbClr val="008000"/>
                </a:solidFill>
                <a:latin typeface="Consolas" pitchFamily="49" charset="0"/>
                <a:cs typeface="Consolas" pitchFamily="49" charset="0"/>
              </a:rPr>
              <a:t>//</a:t>
            </a:r>
            <a:r>
              <a:rPr kumimoji="0" lang="fr-FR" altLang="fr-FR" sz="1000" dirty="0">
                <a:solidFill>
                  <a:srgbClr val="008000"/>
                </a:solidFill>
                <a:latin typeface="Consolas" pitchFamily="49" charset="0"/>
                <a:cs typeface="Consolas" pitchFamily="49" charset="0"/>
              </a:rPr>
              <a:t> </a:t>
            </a:r>
            <a:r>
              <a:rPr kumimoji="0" lang="fr-FR" altLang="fr-FR" sz="1000" dirty="0" smtClean="0">
                <a:solidFill>
                  <a:srgbClr val="008000"/>
                </a:solidFill>
                <a:latin typeface="Consolas" pitchFamily="49" charset="0"/>
                <a:cs typeface="Consolas" pitchFamily="49" charset="0"/>
              </a:rPr>
              <a:t>One </a:t>
            </a:r>
            <a:r>
              <a:rPr kumimoji="0" lang="fr-FR" altLang="fr-FR" sz="1000" dirty="0" err="1" smtClean="0">
                <a:solidFill>
                  <a:srgbClr val="008000"/>
                </a:solidFill>
                <a:latin typeface="Consolas" pitchFamily="49" charset="0"/>
                <a:cs typeface="Consolas" pitchFamily="49" charset="0"/>
              </a:rPr>
              <a:t>step</a:t>
            </a:r>
            <a:r>
              <a:rPr kumimoji="0" lang="fr-FR" altLang="fr-FR" sz="1000" dirty="0" smtClean="0">
                <a:solidFill>
                  <a:srgbClr val="008000"/>
                </a:solidFill>
                <a:latin typeface="Consolas" pitchFamily="49" charset="0"/>
                <a:cs typeface="Consolas" pitchFamily="49" charset="0"/>
              </a:rPr>
              <a:t> of </a:t>
            </a:r>
            <a:r>
              <a:rPr kumimoji="0" lang="fr-FR" altLang="fr-FR" sz="1000" dirty="0" err="1" smtClean="0">
                <a:solidFill>
                  <a:srgbClr val="008000"/>
                </a:solidFill>
                <a:latin typeface="Consolas" pitchFamily="49" charset="0"/>
                <a:cs typeface="Consolas" pitchFamily="49" charset="0"/>
              </a:rPr>
              <a:t>numerical</a:t>
            </a:r>
            <a:r>
              <a:rPr kumimoji="0" lang="fr-FR" altLang="fr-FR" sz="1000" dirty="0" smtClean="0">
                <a:solidFill>
                  <a:srgbClr val="008000"/>
                </a:solidFill>
                <a:latin typeface="Consolas" pitchFamily="49" charset="0"/>
                <a:cs typeface="Consolas" pitchFamily="49" charset="0"/>
              </a:rPr>
              <a:t> </a:t>
            </a:r>
            <a:r>
              <a:rPr kumimoji="0" lang="fr-FR" altLang="fr-FR" sz="1000" dirty="0">
                <a:solidFill>
                  <a:srgbClr val="008000"/>
                </a:solidFill>
                <a:latin typeface="Consolas" pitchFamily="49" charset="0"/>
                <a:cs typeface="Consolas" pitchFamily="49" charset="0"/>
              </a:rPr>
              <a:t>solution to the light </a:t>
            </a:r>
            <a:r>
              <a:rPr kumimoji="0" lang="en-CA" altLang="fr-FR" sz="1000" dirty="0" smtClean="0">
                <a:solidFill>
                  <a:srgbClr val="008000"/>
                </a:solidFill>
                <a:latin typeface="Consolas" pitchFamily="49" charset="0"/>
                <a:cs typeface="Consolas" pitchFamily="49" charset="0"/>
              </a:rPr>
              <a:t>scattering</a:t>
            </a:r>
            <a:r>
              <a:rPr kumimoji="0" lang="fr-FR" altLang="fr-FR" sz="1000" dirty="0">
                <a:solidFill>
                  <a:srgbClr val="008000"/>
                </a:solidFill>
                <a:latin typeface="Consolas" pitchFamily="49" charset="0"/>
                <a:cs typeface="Consolas" pitchFamily="49" charset="0"/>
              </a:rPr>
              <a:t> </a:t>
            </a:r>
            <a:r>
              <a:rPr kumimoji="0" lang="fr-FR" altLang="fr-FR" sz="1000" dirty="0" err="1">
                <a:solidFill>
                  <a:srgbClr val="008000"/>
                </a:solidFill>
                <a:latin typeface="Consolas" pitchFamily="49" charset="0"/>
                <a:cs typeface="Consolas" pitchFamily="49" charset="0"/>
              </a:rPr>
              <a:t>equation</a:t>
            </a:r>
            <a:r>
              <a:rPr kumimoji="0" lang="fr-FR" altLang="fr-FR" sz="1000" dirty="0">
                <a:solidFill>
                  <a:srgbClr val="000000"/>
                </a:solidFill>
                <a:latin typeface="Consolas" pitchFamily="49" charset="0"/>
                <a:cs typeface="Consolas" pitchFamily="49" charset="0"/>
              </a:rPr>
              <a:t> </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lvl="0" algn="l"/>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float4 </a:t>
            </a:r>
            <a:r>
              <a:rPr kumimoji="0" lang="fr-FR" altLang="fr-FR" sz="1000" dirty="0" err="1" smtClean="0">
                <a:solidFill>
                  <a:srgbClr val="000000"/>
                </a:solidFill>
                <a:latin typeface="Consolas" pitchFamily="49" charset="0"/>
                <a:cs typeface="Consolas" pitchFamily="49" charset="0"/>
              </a:rPr>
              <a:t>AccumulateScattering</a:t>
            </a:r>
            <a:r>
              <a:rPr kumimoji="0" lang="fr-FR" altLang="fr-FR" sz="1000" dirty="0" smtClean="0">
                <a:solidFill>
                  <a:srgbClr val="000000"/>
                </a:solidFill>
                <a:latin typeface="Consolas" pitchFamily="49" charset="0"/>
                <a:cs typeface="Consolas" pitchFamily="49" charset="0"/>
              </a:rPr>
              <a: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float4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colorAndDensityFront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float4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DensityBack</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p>
          <a:p>
            <a:pPr algn="l"/>
            <a:r>
              <a:rPr kumimoji="0" lang="fr-FR" altLang="fr-FR" sz="1000" dirty="0">
                <a:solidFill>
                  <a:srgbClr val="000000"/>
                </a:solidFill>
                <a:latin typeface="Consolas" pitchFamily="49" charset="0"/>
                <a:cs typeface="Consolas" pitchFamily="49" charset="0"/>
              </a:rPr>
              <a:t> </a:t>
            </a:r>
            <a:r>
              <a:rPr kumimoji="0" lang="fr-FR" altLang="fr-FR" sz="1000" dirty="0" smtClean="0">
                <a:solidFill>
                  <a:srgbClr val="000000"/>
                </a:solidFill>
                <a:latin typeface="Consolas" pitchFamily="49" charset="0"/>
                <a:cs typeface="Consolas" pitchFamily="49" charset="0"/>
              </a:rPr>
              <a:t>   </a:t>
            </a:r>
            <a:r>
              <a:rPr kumimoji="0" lang="fr-FR" altLang="fr-FR" sz="1000" dirty="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rgb</a:t>
            </a:r>
            <a:r>
              <a:rPr kumimoji="0" lang="fr-FR" altLang="fr-FR" sz="1000" dirty="0" smtClean="0">
                <a:solidFill>
                  <a:srgbClr val="008000"/>
                </a:solidFill>
                <a:latin typeface="Consolas" pitchFamily="49" charset="0"/>
                <a:cs typeface="Consolas" pitchFamily="49" charset="0"/>
              </a:rPr>
              <a:t> = light in-</a:t>
            </a:r>
            <a:r>
              <a:rPr kumimoji="0" lang="fr-FR" altLang="fr-FR" sz="1000" dirty="0" err="1" smtClean="0">
                <a:solidFill>
                  <a:srgbClr val="008000"/>
                </a:solidFill>
                <a:latin typeface="Consolas" pitchFamily="49" charset="0"/>
                <a:cs typeface="Consolas" pitchFamily="49" charset="0"/>
              </a:rPr>
              <a:t>scattered</a:t>
            </a:r>
            <a:r>
              <a:rPr kumimoji="0" lang="fr-FR" altLang="fr-FR" sz="1000" dirty="0" smtClean="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accumulated</a:t>
            </a:r>
            <a:r>
              <a:rPr kumimoji="0" lang="fr-FR" altLang="fr-FR" sz="1000" dirty="0" smtClean="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so</a:t>
            </a:r>
            <a:r>
              <a:rPr kumimoji="0" lang="fr-FR" altLang="fr-FR" sz="1000" dirty="0" smtClean="0">
                <a:solidFill>
                  <a:srgbClr val="008000"/>
                </a:solidFill>
                <a:latin typeface="Consolas" pitchFamily="49" charset="0"/>
                <a:cs typeface="Consolas" pitchFamily="49" charset="0"/>
              </a:rPr>
              <a:t> far, a = </a:t>
            </a:r>
            <a:r>
              <a:rPr kumimoji="0" lang="fr-FR" altLang="fr-FR" sz="1000" dirty="0" err="1" smtClean="0">
                <a:solidFill>
                  <a:srgbClr val="008000"/>
                </a:solidFill>
                <a:latin typeface="Consolas" pitchFamily="49" charset="0"/>
                <a:cs typeface="Consolas" pitchFamily="49" charset="0"/>
              </a:rPr>
              <a:t>accumulated</a:t>
            </a:r>
            <a:r>
              <a:rPr kumimoji="0" lang="fr-FR" altLang="fr-FR" sz="1000" dirty="0" smtClean="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scattering</a:t>
            </a:r>
            <a:r>
              <a:rPr kumimoji="0" lang="fr-FR" altLang="fr-FR" sz="1000" dirty="0" smtClean="0">
                <a:solidFill>
                  <a:srgbClr val="008000"/>
                </a:solidFill>
                <a:latin typeface="Consolas" pitchFamily="49" charset="0"/>
                <a:cs typeface="Consolas" pitchFamily="49" charset="0"/>
              </a:rPr>
              <a:t> coefficient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lvl="0" algn="l"/>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float3 light =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smtClean="0">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DensityFront.rgb</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saturate</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DensityFront.a</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DensityBack.rgb</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lvl="0" algn="l"/>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r>
              <a:rPr kumimoji="0" lang="fr-FR" altLang="fr-FR" sz="1000" b="0" i="0" u="none" strike="noStrike" cap="none" normalizeH="0" baseline="0" dirty="0" smtClean="0">
                <a:ln>
                  <a:noFill/>
                </a:ln>
                <a:solidFill>
                  <a:srgbClr val="0000FF"/>
                </a:solidFill>
                <a:effectLst/>
                <a:latin typeface="Consolas" pitchFamily="49" charset="0"/>
                <a:cs typeface="Consolas" pitchFamily="49" charset="0"/>
              </a:rPr>
              <a:t>return</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float4(</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light.rgb</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smtClean="0">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DensityFront.a</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color</a:t>
            </a:r>
            <a:r>
              <a:rPr kumimoji="0" lang="fr-FR" altLang="fr-FR" sz="1000" dirty="0" err="1">
                <a:solidFill>
                  <a:srgbClr val="000000"/>
                </a:solidFill>
                <a:latin typeface="Consolas" pitchFamily="49" charset="0"/>
                <a:cs typeface="Consolas" pitchFamily="49" charset="0"/>
              </a:rPr>
              <a:t>And</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DensityBack.a</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endParaRPr kumimoji="0" lang="fr-FR" altLang="fr-F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Content Placeholder 2"/>
          <p:cNvSpPr>
            <a:spLocks noGrp="1"/>
          </p:cNvSpPr>
          <p:nvPr>
            <p:ph sz="quarter" idx="10"/>
          </p:nvPr>
        </p:nvSpPr>
        <p:spPr>
          <a:xfrm>
            <a:off x="381000" y="1428751"/>
            <a:ext cx="8382000" cy="490830"/>
          </a:xfrm>
        </p:spPr>
        <p:txBody>
          <a:bodyPr/>
          <a:lstStyle/>
          <a:p>
            <a:pPr lvl="0"/>
            <a:r>
              <a:rPr lang="en-US" sz="2000" dirty="0">
                <a:solidFill>
                  <a:schemeClr val="tx1"/>
                </a:solidFill>
                <a:latin typeface="+mj-lt"/>
                <a:ea typeface="+mj-ea"/>
                <a:cs typeface="+mj-cs"/>
              </a:rPr>
              <a:t>Apply equation from Beer-Lambert’s law</a:t>
            </a:r>
          </a:p>
        </p:txBody>
      </p:sp>
      <p:sp>
        <p:nvSpPr>
          <p:cNvPr id="6" name="TextBox 5"/>
          <p:cNvSpPr txBox="1"/>
          <p:nvPr/>
        </p:nvSpPr>
        <p:spPr>
          <a:xfrm>
            <a:off x="394252" y="3174271"/>
            <a:ext cx="8001000" cy="307777"/>
          </a:xfrm>
          <a:prstGeom prst="rect">
            <a:avLst/>
          </a:prstGeom>
          <a:noFill/>
        </p:spPr>
        <p:txBody>
          <a:bodyPr wrap="square" rtlCol="0">
            <a:spAutoFit/>
          </a:bodyPr>
          <a:lstStyle/>
          <a:p>
            <a:pPr algn="l"/>
            <a:r>
              <a:rPr lang="en-CA" sz="1400" dirty="0">
                <a:latin typeface="+mj-lt"/>
                <a:ea typeface="+mj-ea"/>
                <a:cs typeface="+mj-cs"/>
              </a:rPr>
              <a:t>One step of iterative numerical solution to the scattering equation</a:t>
            </a:r>
            <a:endParaRPr lang="fr-CA" sz="1400" dirty="0">
              <a:latin typeface="+mj-lt"/>
              <a:ea typeface="+mj-ea"/>
              <a:cs typeface="+mj-cs"/>
            </a:endParaRPr>
          </a:p>
        </p:txBody>
      </p:sp>
      <p:sp>
        <p:nvSpPr>
          <p:cNvPr id="7" name="Rectangle 2"/>
          <p:cNvSpPr>
            <a:spLocks noChangeArrowheads="1"/>
          </p:cNvSpPr>
          <p:nvPr/>
        </p:nvSpPr>
        <p:spPr bwMode="auto">
          <a:xfrm>
            <a:off x="417442" y="3493840"/>
            <a:ext cx="8269357" cy="1169551"/>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r>
              <a:rPr kumimoji="0" lang="fr-FR" altLang="fr-FR" sz="1000" dirty="0" smtClean="0">
                <a:solidFill>
                  <a:srgbClr val="008000"/>
                </a:solidFill>
                <a:latin typeface="Consolas" pitchFamily="49" charset="0"/>
                <a:cs typeface="Consolas" pitchFamily="49" charset="0"/>
              </a:rPr>
              <a:t>//</a:t>
            </a:r>
            <a:r>
              <a:rPr kumimoji="0" lang="fr-FR" altLang="fr-FR" sz="1000" dirty="0">
                <a:solidFill>
                  <a:srgbClr val="008000"/>
                </a:solidFill>
                <a:latin typeface="Consolas" pitchFamily="49" charset="0"/>
                <a:cs typeface="Consolas" pitchFamily="49" charset="0"/>
              </a:rPr>
              <a:t> </a:t>
            </a:r>
            <a:r>
              <a:rPr kumimoji="0" lang="en-CA" altLang="fr-FR" sz="1000" dirty="0" smtClean="0">
                <a:solidFill>
                  <a:srgbClr val="008000"/>
                </a:solidFill>
                <a:latin typeface="Consolas" pitchFamily="49" charset="0"/>
                <a:cs typeface="Consolas" pitchFamily="49" charset="0"/>
              </a:rPr>
              <a:t>Writing out final scattering values</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lvl="0" algn="l"/>
            <a:r>
              <a:rPr kumimoji="0" lang="en-CA" altLang="fr-FR" sz="1000" dirty="0">
                <a:solidFill>
                  <a:srgbClr val="000000"/>
                </a:solidFill>
                <a:latin typeface="Consolas" pitchFamily="49" charset="0"/>
                <a:cs typeface="Consolas" pitchFamily="49" charset="0"/>
              </a:rPr>
              <a:t>void </a:t>
            </a:r>
            <a:r>
              <a:rPr kumimoji="0" lang="en-CA" altLang="fr-FR" sz="1000" dirty="0" err="1">
                <a:solidFill>
                  <a:srgbClr val="000000"/>
                </a:solidFill>
                <a:latin typeface="Consolas" pitchFamily="49" charset="0"/>
                <a:cs typeface="Consolas" pitchFamily="49" charset="0"/>
              </a:rPr>
              <a:t>WriteOutput</a:t>
            </a:r>
            <a:r>
              <a:rPr kumimoji="0" lang="en-CA" altLang="fr-FR" sz="1000" dirty="0">
                <a:solidFill>
                  <a:srgbClr val="000000"/>
                </a:solidFill>
                <a:latin typeface="Consolas" pitchFamily="49" charset="0"/>
                <a:cs typeface="Consolas" pitchFamily="49" charset="0"/>
              </a:rPr>
              <a:t>(in uint3 </a:t>
            </a:r>
            <a:r>
              <a:rPr kumimoji="0" lang="en-CA" altLang="fr-FR" sz="1000" dirty="0" err="1">
                <a:solidFill>
                  <a:srgbClr val="000000"/>
                </a:solidFill>
                <a:latin typeface="Consolas" pitchFamily="49" charset="0"/>
                <a:cs typeface="Consolas" pitchFamily="49" charset="0"/>
              </a:rPr>
              <a:t>pos</a:t>
            </a:r>
            <a:r>
              <a:rPr kumimoji="0" lang="en-CA" altLang="fr-FR" sz="1000" dirty="0">
                <a:solidFill>
                  <a:srgbClr val="000000"/>
                </a:solidFill>
                <a:latin typeface="Consolas" pitchFamily="49" charset="0"/>
                <a:cs typeface="Consolas" pitchFamily="49" charset="0"/>
              </a:rPr>
              <a:t>, in float4 </a:t>
            </a:r>
            <a:r>
              <a:rPr kumimoji="0" lang="fr-FR" altLang="fr-FR" sz="1000" dirty="0" err="1">
                <a:solidFill>
                  <a:srgbClr val="000000"/>
                </a:solidFill>
                <a:latin typeface="Consolas" pitchFamily="49" charset="0"/>
                <a:cs typeface="Consolas" pitchFamily="49" charset="0"/>
              </a:rPr>
              <a:t>colorAndDensity</a:t>
            </a:r>
            <a:r>
              <a:rPr kumimoji="0" lang="en-CA" altLang="fr-FR" sz="1000" dirty="0" smtClean="0">
                <a:solidFill>
                  <a:srgbClr val="000000"/>
                </a:solidFill>
                <a:latin typeface="Consolas" pitchFamily="49" charset="0"/>
                <a:cs typeface="Consolas" pitchFamily="49" charset="0"/>
              </a:rPr>
              <a:t>)</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p>
          <a:p>
            <a:pPr algn="l"/>
            <a:r>
              <a:rPr kumimoji="0" lang="fr-FR" altLang="fr-FR" sz="1000" dirty="0">
                <a:solidFill>
                  <a:srgbClr val="000000"/>
                </a:solidFill>
                <a:latin typeface="Consolas" pitchFamily="49" charset="0"/>
                <a:cs typeface="Consolas" pitchFamily="49" charset="0"/>
              </a:rPr>
              <a:t> </a:t>
            </a:r>
            <a:r>
              <a:rPr kumimoji="0" lang="fr-FR" altLang="fr-FR" sz="1000" dirty="0" smtClean="0">
                <a:solidFill>
                  <a:srgbClr val="000000"/>
                </a:solidFill>
                <a:latin typeface="Consolas" pitchFamily="49" charset="0"/>
                <a:cs typeface="Consolas" pitchFamily="49" charset="0"/>
              </a:rPr>
              <a:t>   </a:t>
            </a:r>
            <a:r>
              <a:rPr kumimoji="0" lang="fr-FR" altLang="fr-FR" sz="1000" dirty="0">
                <a:solidFill>
                  <a:srgbClr val="008000"/>
                </a:solidFill>
                <a:latin typeface="Consolas" pitchFamily="49" charset="0"/>
                <a:cs typeface="Consolas" pitchFamily="49" charset="0"/>
              </a:rPr>
              <a:t>// </a:t>
            </a:r>
            <a:r>
              <a:rPr kumimoji="0" lang="fr-FR" altLang="fr-FR" sz="1000" dirty="0" smtClean="0">
                <a:solidFill>
                  <a:srgbClr val="008000"/>
                </a:solidFill>
                <a:latin typeface="Consolas" pitchFamily="49" charset="0"/>
                <a:cs typeface="Consolas" pitchFamily="49" charset="0"/>
              </a:rPr>
              <a:t>final value </a:t>
            </a:r>
            <a:r>
              <a:rPr kumimoji="0" lang="fr-FR" altLang="fr-FR" sz="1000" dirty="0" err="1" smtClean="0">
                <a:solidFill>
                  <a:srgbClr val="008000"/>
                </a:solidFill>
                <a:latin typeface="Consolas" pitchFamily="49" charset="0"/>
                <a:cs typeface="Consolas" pitchFamily="49" charset="0"/>
              </a:rPr>
              <a:t>rgb</a:t>
            </a:r>
            <a:r>
              <a:rPr kumimoji="0" lang="fr-FR" altLang="fr-FR" sz="1000" dirty="0" smtClean="0">
                <a:solidFill>
                  <a:srgbClr val="008000"/>
                </a:solidFill>
                <a:latin typeface="Consolas" pitchFamily="49" charset="0"/>
                <a:cs typeface="Consolas" pitchFamily="49" charset="0"/>
              </a:rPr>
              <a:t> = light in-</a:t>
            </a:r>
            <a:r>
              <a:rPr kumimoji="0" lang="fr-FR" altLang="fr-FR" sz="1000" dirty="0" err="1" smtClean="0">
                <a:solidFill>
                  <a:srgbClr val="008000"/>
                </a:solidFill>
                <a:latin typeface="Consolas" pitchFamily="49" charset="0"/>
                <a:cs typeface="Consolas" pitchFamily="49" charset="0"/>
              </a:rPr>
              <a:t>scattered</a:t>
            </a:r>
            <a:r>
              <a:rPr kumimoji="0" lang="fr-FR" altLang="fr-FR" sz="1000" dirty="0" smtClean="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accumulated</a:t>
            </a:r>
            <a:r>
              <a:rPr kumimoji="0" lang="fr-FR" altLang="fr-FR" sz="1000" dirty="0" smtClean="0">
                <a:solidFill>
                  <a:srgbClr val="008000"/>
                </a:solidFill>
                <a:latin typeface="Consolas" pitchFamily="49" charset="0"/>
                <a:cs typeface="Consolas" pitchFamily="49" charset="0"/>
              </a:rPr>
              <a:t> </a:t>
            </a:r>
            <a:r>
              <a:rPr kumimoji="0" lang="fr-FR" altLang="fr-FR" sz="1000" dirty="0" err="1" smtClean="0">
                <a:solidFill>
                  <a:srgbClr val="008000"/>
                </a:solidFill>
                <a:latin typeface="Consolas" pitchFamily="49" charset="0"/>
                <a:cs typeface="Consolas" pitchFamily="49" charset="0"/>
              </a:rPr>
              <a:t>so</a:t>
            </a:r>
            <a:r>
              <a:rPr kumimoji="0" lang="fr-FR" altLang="fr-FR" sz="1000" dirty="0" smtClean="0">
                <a:solidFill>
                  <a:srgbClr val="008000"/>
                </a:solidFill>
                <a:latin typeface="Consolas" pitchFamily="49" charset="0"/>
                <a:cs typeface="Consolas" pitchFamily="49" charset="0"/>
              </a:rPr>
              <a:t> far, a = </a:t>
            </a:r>
            <a:r>
              <a:rPr kumimoji="0" lang="fr-FR" altLang="fr-FR" sz="1000" dirty="0" err="1" smtClean="0">
                <a:solidFill>
                  <a:srgbClr val="008000"/>
                </a:solidFill>
                <a:latin typeface="Consolas" pitchFamily="49" charset="0"/>
                <a:cs typeface="Consolas" pitchFamily="49" charset="0"/>
              </a:rPr>
              <a:t>scene</a:t>
            </a:r>
            <a:r>
              <a:rPr kumimoji="0" lang="fr-FR" altLang="fr-FR" sz="1000" dirty="0" smtClean="0">
                <a:solidFill>
                  <a:srgbClr val="008000"/>
                </a:solidFill>
                <a:latin typeface="Consolas" pitchFamily="49" charset="0"/>
                <a:cs typeface="Consolas" pitchFamily="49" charset="0"/>
              </a:rPr>
              <a:t> light extinction </a:t>
            </a:r>
            <a:r>
              <a:rPr kumimoji="0" lang="fr-FR" altLang="fr-FR" sz="1000" dirty="0" err="1" smtClean="0">
                <a:solidFill>
                  <a:srgbClr val="008000"/>
                </a:solidFill>
                <a:latin typeface="Consolas" pitchFamily="49" charset="0"/>
                <a:cs typeface="Consolas" pitchFamily="49" charset="0"/>
              </a:rPr>
              <a:t>caused</a:t>
            </a:r>
            <a:r>
              <a:rPr kumimoji="0" lang="fr-FR" altLang="fr-FR" sz="1000" dirty="0" smtClean="0">
                <a:solidFill>
                  <a:srgbClr val="008000"/>
                </a:solidFill>
                <a:latin typeface="Consolas" pitchFamily="49" charset="0"/>
                <a:cs typeface="Consolas" pitchFamily="49" charset="0"/>
              </a:rPr>
              <a:t> by out-</a:t>
            </a:r>
            <a:r>
              <a:rPr kumimoji="0" lang="fr-FR" altLang="fr-FR" sz="1000" dirty="0" err="1" smtClean="0">
                <a:solidFill>
                  <a:srgbClr val="008000"/>
                </a:solidFill>
                <a:latin typeface="Consolas" pitchFamily="49" charset="0"/>
                <a:cs typeface="Consolas" pitchFamily="49" charset="0"/>
              </a:rPr>
              <a:t>scattering</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lvl="0" algn="l"/>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float4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finalValue</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 float4(</a:t>
            </a:r>
            <a:r>
              <a:rPr kumimoji="0" lang="fr-FR" altLang="fr-FR" sz="1000" dirty="0" err="1" smtClean="0">
                <a:solidFill>
                  <a:srgbClr val="000000"/>
                </a:solidFill>
                <a:latin typeface="Consolas" pitchFamily="49" charset="0"/>
                <a:cs typeface="Consolas" pitchFamily="49" charset="0"/>
              </a:rPr>
              <a:t>colorAndDensity</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.rgb</a:t>
            </a:r>
            <a:r>
              <a:rPr kumimoji="0" lang="fr-FR" altLang="fr-FR" sz="1000" dirty="0" smtClean="0">
                <a:solidFill>
                  <a:srgbClr val="000000"/>
                </a:solidFill>
                <a:latin typeface="Consolas" pitchFamily="49" charset="0"/>
                <a:cs typeface="Consolas" pitchFamily="49" charset="0"/>
              </a:rPr>
              <a:t>, </a:t>
            </a:r>
            <a:r>
              <a:rPr kumimoji="0" lang="fr-FR" altLang="fr-FR" sz="1000" b="0" i="0" u="none" strike="noStrike" cap="none" normalizeH="0" baseline="0" dirty="0" err="1" smtClean="0">
                <a:ln>
                  <a:noFill/>
                </a:ln>
                <a:solidFill>
                  <a:srgbClr val="000000"/>
                </a:solidFill>
                <a:effectLst/>
                <a:latin typeface="Consolas" pitchFamily="49" charset="0"/>
                <a:cs typeface="Consolas" pitchFamily="49" charset="0"/>
              </a:rPr>
              <a:t>exp</a:t>
            </a: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r>
              <a:rPr kumimoji="0" lang="fr-FR" altLang="fr-FR" sz="1000" dirty="0" err="1" smtClean="0">
                <a:solidFill>
                  <a:srgbClr val="000000"/>
                </a:solidFill>
                <a:latin typeface="Consolas" pitchFamily="49" charset="0"/>
                <a:cs typeface="Consolas" pitchFamily="49" charset="0"/>
              </a:rPr>
              <a:t>colorAndDensity.a</a:t>
            </a:r>
            <a:r>
              <a:rPr kumimoji="0" lang="fr-FR" altLang="fr-FR" sz="1000" dirty="0" smtClean="0">
                <a:solidFill>
                  <a:srgbClr val="000000"/>
                </a:solidFill>
                <a:latin typeface="Consolas" pitchFamily="49" charset="0"/>
                <a:cs typeface="Consolas" pitchFamily="49" charset="0"/>
              </a:rPr>
              <a:t>));</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lvl="0" algn="l"/>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    </a:t>
            </a:r>
            <a:r>
              <a:rPr kumimoji="0" lang="fr-FR" altLang="fr-FR" sz="1000" dirty="0" err="1" smtClean="0">
                <a:solidFill>
                  <a:srgbClr val="000000"/>
                </a:solidFill>
                <a:latin typeface="Consolas" pitchFamily="49" charset="0"/>
                <a:cs typeface="Consolas" pitchFamily="49" charset="0"/>
              </a:rPr>
              <a:t>OutputTexture</a:t>
            </a:r>
            <a:r>
              <a:rPr kumimoji="0" lang="fr-FR" altLang="fr-FR" sz="1000" dirty="0" smtClean="0">
                <a:solidFill>
                  <a:srgbClr val="000000"/>
                </a:solidFill>
                <a:latin typeface="Consolas" pitchFamily="49" charset="0"/>
                <a:cs typeface="Consolas" pitchFamily="49" charset="0"/>
              </a:rPr>
              <a:t>[pos].</a:t>
            </a:r>
            <a:r>
              <a:rPr kumimoji="0" lang="fr-FR" altLang="fr-FR" sz="1000" dirty="0" err="1" smtClean="0">
                <a:solidFill>
                  <a:srgbClr val="000000"/>
                </a:solidFill>
                <a:latin typeface="Consolas" pitchFamily="49" charset="0"/>
                <a:cs typeface="Consolas" pitchFamily="49" charset="0"/>
              </a:rPr>
              <a:t>rgba</a:t>
            </a:r>
            <a:r>
              <a:rPr kumimoji="0" lang="fr-FR" altLang="fr-FR" sz="1000" dirty="0" smtClean="0">
                <a:solidFill>
                  <a:srgbClr val="000000"/>
                </a:solidFill>
                <a:latin typeface="Consolas" pitchFamily="49" charset="0"/>
                <a:cs typeface="Consolas" pitchFamily="49" charset="0"/>
              </a:rPr>
              <a:t> = </a:t>
            </a:r>
            <a:r>
              <a:rPr kumimoji="0" lang="fr-FR" altLang="fr-FR" sz="1000" dirty="0" err="1" smtClean="0">
                <a:solidFill>
                  <a:srgbClr val="000000"/>
                </a:solidFill>
                <a:latin typeface="Consolas" pitchFamily="49" charset="0"/>
                <a:cs typeface="Consolas" pitchFamily="49" charset="0"/>
              </a:rPr>
              <a:t>finalValue</a:t>
            </a:r>
            <a:r>
              <a:rPr kumimoji="0" lang="fr-FR" altLang="fr-FR" sz="1000" dirty="0" smtClean="0">
                <a:solidFill>
                  <a:srgbClr val="000000"/>
                </a:solidFill>
                <a:latin typeface="Consolas" pitchFamily="49" charset="0"/>
                <a:cs typeface="Consolas" pitchFamily="49" charset="0"/>
              </a:rPr>
              <a:t>; </a:t>
            </a:r>
            <a:endParaRPr kumimoji="0" lang="fr-FR" altLang="fr-FR" sz="1000" b="0" i="0" u="none" strike="noStrike" cap="none" normalizeH="0" baseline="0" dirty="0" smtClean="0">
              <a:ln>
                <a:noFill/>
              </a:ln>
              <a:solidFill>
                <a:srgbClr val="000000"/>
              </a:solidFill>
              <a:effectLst/>
              <a:latin typeface="Consolas" pitchFamily="49" charset="0"/>
              <a:cs typeface="Consolas" pitchFamily="49"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rgbClr val="000000"/>
                </a:solidFill>
                <a:effectLst/>
                <a:latin typeface="Consolas" pitchFamily="49" charset="0"/>
                <a:cs typeface="Consolas" pitchFamily="49" charset="0"/>
              </a:rPr>
              <a:t>}</a:t>
            </a:r>
            <a:endParaRPr kumimoji="0" lang="fr-FR" altLang="fr-F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394252" y="4705961"/>
            <a:ext cx="8001000" cy="307777"/>
          </a:xfrm>
          <a:prstGeom prst="rect">
            <a:avLst/>
          </a:prstGeom>
          <a:noFill/>
        </p:spPr>
        <p:txBody>
          <a:bodyPr wrap="square" rtlCol="0">
            <a:spAutoFit/>
          </a:bodyPr>
          <a:lstStyle/>
          <a:p>
            <a:r>
              <a:rPr lang="en-CA" sz="1400" dirty="0">
                <a:latin typeface="+mj-lt"/>
                <a:ea typeface="+mj-ea"/>
                <a:cs typeface="+mj-cs"/>
              </a:rPr>
              <a:t>Writing out final scattering values</a:t>
            </a:r>
            <a:endParaRPr lang="fr-CA" sz="1400" dirty="0">
              <a:latin typeface="+mj-lt"/>
              <a:ea typeface="+mj-ea"/>
              <a:cs typeface="+mj-cs"/>
            </a:endParaRPr>
          </a:p>
        </p:txBody>
      </p:sp>
    </p:spTree>
    <p:extLst>
      <p:ext uri="{BB962C8B-B14F-4D97-AF65-F5344CB8AC3E}">
        <p14:creationId xmlns:p14="http://schemas.microsoft.com/office/powerpoint/2010/main" val="2571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Controllable density</a:t>
            </a:r>
            <a:endParaRPr lang="en-CA" dirty="0"/>
          </a:p>
        </p:txBody>
      </p:sp>
      <p:sp>
        <p:nvSpPr>
          <p:cNvPr id="3" name="Content Placeholder 2"/>
          <p:cNvSpPr>
            <a:spLocks noGrp="1"/>
          </p:cNvSpPr>
          <p:nvPr>
            <p:ph idx="1"/>
          </p:nvPr>
        </p:nvSpPr>
        <p:spPr>
          <a:xfrm>
            <a:off x="457200" y="1200150"/>
            <a:ext cx="8229600" cy="3729403"/>
          </a:xfrm>
        </p:spPr>
        <p:txBody>
          <a:bodyPr>
            <a:normAutofit fontScale="92500" lnSpcReduction="20000"/>
          </a:bodyPr>
          <a:lstStyle/>
          <a:p>
            <a:r>
              <a:rPr lang="en-CA" dirty="0" smtClean="0"/>
              <a:t>Density can be artist authored</a:t>
            </a:r>
          </a:p>
          <a:p>
            <a:r>
              <a:rPr lang="en-CA" dirty="0" smtClean="0"/>
              <a:t>Density maps on levels</a:t>
            </a:r>
          </a:p>
          <a:p>
            <a:pPr lvl="1"/>
            <a:r>
              <a:rPr lang="en-CA" dirty="0" err="1" smtClean="0"/>
              <a:t>Eg</a:t>
            </a:r>
            <a:r>
              <a:rPr lang="en-CA" dirty="0" smtClean="0"/>
              <a:t>. Swamps, dusty building</a:t>
            </a:r>
          </a:p>
          <a:p>
            <a:r>
              <a:rPr lang="en-CA" dirty="0" smtClean="0"/>
              <a:t>Particle injection</a:t>
            </a:r>
          </a:p>
          <a:p>
            <a:pPr lvl="1"/>
            <a:r>
              <a:rPr lang="en-CA" dirty="0" smtClean="0"/>
              <a:t>Clouds of smoke</a:t>
            </a:r>
          </a:p>
          <a:p>
            <a:r>
              <a:rPr lang="en-CA" dirty="0" smtClean="0"/>
              <a:t>Volumetric shapes injection</a:t>
            </a:r>
          </a:p>
          <a:p>
            <a:r>
              <a:rPr lang="en-CA" dirty="0" smtClean="0"/>
              <a:t>…already done in CGI / movies</a:t>
            </a:r>
          </a:p>
          <a:p>
            <a:pPr lvl="1"/>
            <a:r>
              <a:rPr lang="en-CA" dirty="0" smtClean="0"/>
              <a:t>see </a:t>
            </a:r>
            <a:r>
              <a:rPr lang="en-CA" dirty="0" err="1" smtClean="0"/>
              <a:t>Wrenninge</a:t>
            </a:r>
            <a:r>
              <a:rPr lang="en-CA" dirty="0" smtClean="0"/>
              <a:t> et al, </a:t>
            </a:r>
            <a:r>
              <a:rPr lang="en-CA" dirty="0" err="1" smtClean="0"/>
              <a:t>Siggraph</a:t>
            </a:r>
            <a:r>
              <a:rPr lang="en-CA" dirty="0" smtClean="0"/>
              <a:t> 2010</a:t>
            </a:r>
            <a:endParaRPr lang="en-CA" dirty="0"/>
          </a:p>
        </p:txBody>
      </p:sp>
    </p:spTree>
    <p:extLst>
      <p:ext uri="{BB962C8B-B14F-4D97-AF65-F5344CB8AC3E}">
        <p14:creationId xmlns:p14="http://schemas.microsoft.com/office/powerpoint/2010/main" val="21121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 scattering</a:t>
            </a:r>
            <a:endParaRPr lang="en-CA" dirty="0"/>
          </a:p>
        </p:txBody>
      </p:sp>
      <p:sp>
        <p:nvSpPr>
          <p:cNvPr id="4" name="5-Point Star 3"/>
          <p:cNvSpPr/>
          <p:nvPr/>
        </p:nvSpPr>
        <p:spPr bwMode="auto">
          <a:xfrm>
            <a:off x="6998675" y="3240269"/>
            <a:ext cx="1209675" cy="1161288"/>
          </a:xfrm>
          <a:prstGeom prst="star5">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dirty="0">
              <a:ln>
                <a:noFill/>
              </a:ln>
              <a:solidFill>
                <a:schemeClr val="tx1"/>
              </a:solidFill>
              <a:effectLst/>
              <a:latin typeface="Verdana" pitchFamily="45" charset="0"/>
            </a:endParaRPr>
          </a:p>
        </p:txBody>
      </p:sp>
      <p:sp>
        <p:nvSpPr>
          <p:cNvPr id="5" name="Right Triangle 4"/>
          <p:cNvSpPr/>
          <p:nvPr/>
        </p:nvSpPr>
        <p:spPr bwMode="auto">
          <a:xfrm rot="2728388">
            <a:off x="1399051" y="3480073"/>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6" name="Sun 5"/>
          <p:cNvSpPr/>
          <p:nvPr/>
        </p:nvSpPr>
        <p:spPr bwMode="auto">
          <a:xfrm>
            <a:off x="4865076" y="1367877"/>
            <a:ext cx="914400" cy="914400"/>
          </a:xfrm>
          <a:prstGeom prst="su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cxnSp>
        <p:nvCxnSpPr>
          <p:cNvPr id="7" name="Straight Arrow Connector 6"/>
          <p:cNvCxnSpPr>
            <a:endCxn id="4" idx="1"/>
          </p:cNvCxnSpPr>
          <p:nvPr/>
        </p:nvCxnSpPr>
        <p:spPr bwMode="auto">
          <a:xfrm>
            <a:off x="5322276" y="1825077"/>
            <a:ext cx="1676400" cy="1858763"/>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4" idx="1"/>
          </p:cNvCxnSpPr>
          <p:nvPr/>
        </p:nvCxnSpPr>
        <p:spPr bwMode="auto">
          <a:xfrm flipH="1">
            <a:off x="1817076" y="3683840"/>
            <a:ext cx="5181600" cy="9165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bwMode="auto">
          <a:xfrm>
            <a:off x="791742" y="3425277"/>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Tree>
    <p:extLst>
      <p:ext uri="{BB962C8B-B14F-4D97-AF65-F5344CB8AC3E}">
        <p14:creationId xmlns:p14="http://schemas.microsoft.com/office/powerpoint/2010/main" val="159458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60" y="195326"/>
            <a:ext cx="8229600" cy="857250"/>
          </a:xfrm>
        </p:spPr>
        <p:txBody>
          <a:bodyPr/>
          <a:lstStyle/>
          <a:p>
            <a:r>
              <a:rPr lang="en-CA" dirty="0" smtClean="0"/>
              <a:t>Light scattering</a:t>
            </a:r>
            <a:endParaRPr lang="en-CA" dirty="0"/>
          </a:p>
        </p:txBody>
      </p:sp>
      <p:sp>
        <p:nvSpPr>
          <p:cNvPr id="4" name="5-Point Star 3"/>
          <p:cNvSpPr/>
          <p:nvPr/>
        </p:nvSpPr>
        <p:spPr bwMode="auto">
          <a:xfrm>
            <a:off x="6939689" y="3265802"/>
            <a:ext cx="1209675" cy="1161288"/>
          </a:xfrm>
          <a:prstGeom prst="star5">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dirty="0">
              <a:ln>
                <a:noFill/>
              </a:ln>
              <a:solidFill>
                <a:schemeClr val="tx1"/>
              </a:solidFill>
              <a:effectLst/>
              <a:latin typeface="Verdana" pitchFamily="45" charset="0"/>
            </a:endParaRPr>
          </a:p>
        </p:txBody>
      </p:sp>
      <p:sp>
        <p:nvSpPr>
          <p:cNvPr id="5" name="Right Triangle 4"/>
          <p:cNvSpPr/>
          <p:nvPr/>
        </p:nvSpPr>
        <p:spPr bwMode="auto">
          <a:xfrm rot="2728388">
            <a:off x="1340065" y="3505606"/>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6" name="Sun 5"/>
          <p:cNvSpPr/>
          <p:nvPr/>
        </p:nvSpPr>
        <p:spPr bwMode="auto">
          <a:xfrm>
            <a:off x="4806090" y="1393410"/>
            <a:ext cx="914400" cy="914400"/>
          </a:xfrm>
          <a:prstGeom prst="su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cxnSp>
        <p:nvCxnSpPr>
          <p:cNvPr id="7" name="Straight Arrow Connector 6"/>
          <p:cNvCxnSpPr>
            <a:endCxn id="4" idx="1"/>
          </p:cNvCxnSpPr>
          <p:nvPr/>
        </p:nvCxnSpPr>
        <p:spPr bwMode="auto">
          <a:xfrm>
            <a:off x="5263290" y="1850610"/>
            <a:ext cx="1676400" cy="1858763"/>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4" idx="1"/>
          </p:cNvCxnSpPr>
          <p:nvPr/>
        </p:nvCxnSpPr>
        <p:spPr bwMode="auto">
          <a:xfrm flipH="1">
            <a:off x="1758090" y="3709373"/>
            <a:ext cx="5181600" cy="9165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bwMode="auto">
          <a:xfrm>
            <a:off x="732756" y="3450810"/>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10" name="Rectangle 9"/>
          <p:cNvSpPr/>
          <p:nvPr/>
        </p:nvSpPr>
        <p:spPr bwMode="auto">
          <a:xfrm>
            <a:off x="729881" y="1622010"/>
            <a:ext cx="2438400" cy="457200"/>
          </a:xfrm>
          <a:prstGeom prst="rect">
            <a:avLst/>
          </a:prstGeom>
          <a:ln>
            <a:headEnd type="none" w="med" len="med"/>
            <a:tailEnd type="none" w="med" len="med"/>
          </a:ln>
        </p:spPr>
        <p:style>
          <a:lnRef idx="1">
            <a:schemeClr val="accent1"/>
          </a:lnRef>
          <a:fillRef idx="1001">
            <a:schemeClr val="lt2"/>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CA" sz="2000" b="0" i="0" u="none" strike="noStrike" cap="none" normalizeH="0" baseline="0" dirty="0" smtClean="0">
                <a:ln>
                  <a:noFill/>
                </a:ln>
                <a:solidFill>
                  <a:schemeClr val="tx1"/>
                </a:solidFill>
                <a:effectLst/>
                <a:latin typeface="Verdana" pitchFamily="45" charset="0"/>
              </a:rPr>
              <a:t>In-scattering</a:t>
            </a:r>
            <a:endParaRPr kumimoji="1" lang="fr-CA" sz="2000" b="0" i="0" u="none" strike="noStrike" cap="none" normalizeH="0" baseline="0" dirty="0">
              <a:ln>
                <a:noFill/>
              </a:ln>
              <a:solidFill>
                <a:schemeClr val="tx1"/>
              </a:solidFill>
              <a:effectLst/>
              <a:latin typeface="Verdana" pitchFamily="45" charset="0"/>
            </a:endParaRPr>
          </a:p>
        </p:txBody>
      </p:sp>
      <p:cxnSp>
        <p:nvCxnSpPr>
          <p:cNvPr id="11" name="Straight Arrow Connector 10"/>
          <p:cNvCxnSpPr/>
          <p:nvPr/>
        </p:nvCxnSpPr>
        <p:spPr bwMode="auto">
          <a:xfrm>
            <a:off x="5263290" y="1850610"/>
            <a:ext cx="838200" cy="1858763"/>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bwMode="auto">
          <a:xfrm>
            <a:off x="5263290" y="1877150"/>
            <a:ext cx="57150" cy="1832223"/>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bwMode="auto">
          <a:xfrm flipH="1">
            <a:off x="4577490" y="1877150"/>
            <a:ext cx="685800" cy="1832223"/>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bwMode="auto">
          <a:xfrm flipH="1">
            <a:off x="3739290" y="1877150"/>
            <a:ext cx="1524000" cy="187805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bwMode="auto">
          <a:xfrm flipH="1">
            <a:off x="2901090" y="1877150"/>
            <a:ext cx="2362201" cy="187805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bwMode="auto">
          <a:xfrm flipH="1">
            <a:off x="2056423" y="1850610"/>
            <a:ext cx="3206867" cy="190500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p:nvPr/>
        </p:nvCxnSpPr>
        <p:spPr bwMode="auto">
          <a:xfrm flipH="1">
            <a:off x="5377590" y="3843211"/>
            <a:ext cx="6096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bwMode="auto">
          <a:xfrm flipH="1">
            <a:off x="4615590" y="3856050"/>
            <a:ext cx="6096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bwMode="auto">
          <a:xfrm flipH="1">
            <a:off x="3891690" y="3856050"/>
            <a:ext cx="6096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bwMode="auto">
          <a:xfrm flipH="1">
            <a:off x="3050256" y="3856050"/>
            <a:ext cx="6096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bwMode="auto">
          <a:xfrm flipH="1">
            <a:off x="2139090" y="3856050"/>
            <a:ext cx="609600" cy="0"/>
          </a:xfrm>
          <a:prstGeom prst="straightConnector1">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bwMode="auto">
          <a:xfrm>
            <a:off x="732756" y="2155410"/>
            <a:ext cx="2438400" cy="457200"/>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CA" sz="2000" b="0" i="0" u="none" strike="noStrike" cap="none" normalizeH="0" baseline="0" dirty="0" smtClean="0">
                <a:ln>
                  <a:noFill/>
                </a:ln>
                <a:solidFill>
                  <a:schemeClr val="tx1"/>
                </a:solidFill>
                <a:effectLst/>
                <a:latin typeface="Verdana" pitchFamily="45" charset="0"/>
              </a:rPr>
              <a:t>Out-scattering</a:t>
            </a:r>
            <a:endParaRPr kumimoji="1" lang="fr-CA" sz="2000" b="0" i="0" u="none" strike="noStrike" cap="none" normalizeH="0" baseline="0" dirty="0">
              <a:ln>
                <a:noFill/>
              </a:ln>
              <a:solidFill>
                <a:schemeClr val="tx1"/>
              </a:solidFill>
              <a:effectLst/>
              <a:latin typeface="Verdana" pitchFamily="45" charset="0"/>
            </a:endParaRPr>
          </a:p>
        </p:txBody>
      </p:sp>
      <p:cxnSp>
        <p:nvCxnSpPr>
          <p:cNvPr id="23" name="Straight Arrow Connector 22"/>
          <p:cNvCxnSpPr/>
          <p:nvPr/>
        </p:nvCxnSpPr>
        <p:spPr bwMode="auto">
          <a:xfrm flipV="1">
            <a:off x="5703056" y="1877150"/>
            <a:ext cx="398434" cy="395629"/>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bwMode="auto">
          <a:xfrm flipV="1">
            <a:off x="6029241" y="2216981"/>
            <a:ext cx="398434" cy="395629"/>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5" name="Straight Arrow Connector 24"/>
          <p:cNvCxnSpPr/>
          <p:nvPr/>
        </p:nvCxnSpPr>
        <p:spPr bwMode="auto">
          <a:xfrm flipV="1">
            <a:off x="6265839" y="2486439"/>
            <a:ext cx="398434" cy="395629"/>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bwMode="auto">
          <a:xfrm flipV="1">
            <a:off x="6544131" y="2793261"/>
            <a:ext cx="398434" cy="395629"/>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7" name="Straight Arrow Connector 26"/>
          <p:cNvCxnSpPr/>
          <p:nvPr/>
        </p:nvCxnSpPr>
        <p:spPr bwMode="auto">
          <a:xfrm flipV="1">
            <a:off x="6858549" y="3095246"/>
            <a:ext cx="398434" cy="395629"/>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bwMode="auto">
          <a:xfrm flipH="1">
            <a:off x="5863817" y="3792210"/>
            <a:ext cx="210984" cy="591297"/>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p:nvPr/>
        </p:nvCxnSpPr>
        <p:spPr bwMode="auto">
          <a:xfrm flipH="1">
            <a:off x="5109456" y="3835793"/>
            <a:ext cx="210984" cy="50413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30" name="Straight Arrow Connector 29"/>
          <p:cNvCxnSpPr/>
          <p:nvPr/>
        </p:nvCxnSpPr>
        <p:spPr bwMode="auto">
          <a:xfrm flipH="1">
            <a:off x="4395798" y="3856050"/>
            <a:ext cx="210984" cy="50413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bwMode="auto">
          <a:xfrm flipH="1">
            <a:off x="3554364" y="3856050"/>
            <a:ext cx="210984" cy="50413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bwMode="auto">
          <a:xfrm flipH="1">
            <a:off x="2738354" y="3835793"/>
            <a:ext cx="210984" cy="50413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bwMode="auto">
          <a:xfrm flipH="1">
            <a:off x="1928106" y="3846446"/>
            <a:ext cx="210984" cy="504132"/>
          </a:xfrm>
          <a:prstGeom prst="straightConnector1">
            <a:avLst/>
          </a:prstGeom>
          <a:ln>
            <a:headEnd type="none" w="med" len="med"/>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008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
                                        <p:tgtEl>
                                          <p:spTgt spid="11"/>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
                                        <p:tgtEl>
                                          <p:spTgt spid="12"/>
                                        </p:tgtEl>
                                      </p:cBhvr>
                                    </p:animEffect>
                                  </p:childTnLst>
                                </p:cTn>
                              </p:par>
                            </p:childTnLst>
                          </p:cTn>
                        </p:par>
                        <p:par>
                          <p:cTn id="16" fill="hold">
                            <p:stCondLst>
                              <p:cond delay="7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
                                        <p:tgtEl>
                                          <p:spTgt spid="13"/>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
                                        <p:tgtEl>
                                          <p:spTgt spid="14"/>
                                        </p:tgtEl>
                                      </p:cBhvr>
                                    </p:animEffect>
                                  </p:childTnLst>
                                </p:cTn>
                              </p:par>
                            </p:childTnLst>
                          </p:cTn>
                        </p:par>
                        <p:par>
                          <p:cTn id="24" fill="hold">
                            <p:stCondLst>
                              <p:cond delay="9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
                                        <p:tgtEl>
                                          <p:spTgt spid="15"/>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
                                        <p:tgtEl>
                                          <p:spTgt spid="16"/>
                                        </p:tgtEl>
                                      </p:cBhvr>
                                    </p:animEffect>
                                  </p:childTnLst>
                                </p:cTn>
                              </p:par>
                            </p:childTnLst>
                          </p:cTn>
                        </p:par>
                        <p:par>
                          <p:cTn id="32" fill="hold">
                            <p:stCondLst>
                              <p:cond delay="11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
                                        <p:tgtEl>
                                          <p:spTgt spid="17"/>
                                        </p:tgtEl>
                                      </p:cBhvr>
                                    </p:animEffect>
                                  </p:childTnLst>
                                </p:cTn>
                              </p:par>
                            </p:childTnLst>
                          </p:cTn>
                        </p:par>
                        <p:par>
                          <p:cTn id="36" fill="hold">
                            <p:stCondLst>
                              <p:cond delay="12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
                                        <p:tgtEl>
                                          <p:spTgt spid="18"/>
                                        </p:tgtEl>
                                      </p:cBhvr>
                                    </p:animEffect>
                                  </p:childTnLst>
                                </p:cTn>
                              </p:par>
                            </p:childTnLst>
                          </p:cTn>
                        </p:par>
                        <p:par>
                          <p:cTn id="40" fill="hold">
                            <p:stCondLst>
                              <p:cond delay="13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
                                        <p:tgtEl>
                                          <p:spTgt spid="19"/>
                                        </p:tgtEl>
                                      </p:cBhvr>
                                    </p:animEffect>
                                  </p:childTnLst>
                                </p:cTn>
                              </p:par>
                            </p:childTnLst>
                          </p:cTn>
                        </p:par>
                        <p:par>
                          <p:cTn id="44" fill="hold">
                            <p:stCondLst>
                              <p:cond delay="14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
                                        <p:tgtEl>
                                          <p:spTgt spid="20"/>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10"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Beer-Lambert Law</a:t>
            </a:r>
            <a:endParaRPr lang="en-CA" dirty="0"/>
          </a:p>
        </p:txBody>
      </p:sp>
      <p:grpSp>
        <p:nvGrpSpPr>
          <p:cNvPr id="15" name="Group 14"/>
          <p:cNvGrpSpPr/>
          <p:nvPr/>
        </p:nvGrpSpPr>
        <p:grpSpPr>
          <a:xfrm>
            <a:off x="3382108" y="2091091"/>
            <a:ext cx="2438399" cy="943704"/>
            <a:chOff x="3223847" y="1951889"/>
            <a:chExt cx="2438399" cy="943704"/>
          </a:xfrm>
        </p:grpSpPr>
        <p:sp>
          <p:nvSpPr>
            <p:cNvPr id="4" name="Oval 3"/>
            <p:cNvSpPr/>
            <p:nvPr/>
          </p:nvSpPr>
          <p:spPr>
            <a:xfrm>
              <a:off x="3223847" y="1951889"/>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Oval 4"/>
            <p:cNvSpPr/>
            <p:nvPr/>
          </p:nvSpPr>
          <p:spPr>
            <a:xfrm>
              <a:off x="3880339" y="2567347"/>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Oval 5"/>
            <p:cNvSpPr/>
            <p:nvPr/>
          </p:nvSpPr>
          <p:spPr>
            <a:xfrm>
              <a:off x="3223847" y="2655272"/>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Oval 6"/>
            <p:cNvSpPr/>
            <p:nvPr/>
          </p:nvSpPr>
          <p:spPr>
            <a:xfrm>
              <a:off x="4179278" y="1951889"/>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Oval 7"/>
            <p:cNvSpPr/>
            <p:nvPr/>
          </p:nvSpPr>
          <p:spPr>
            <a:xfrm>
              <a:off x="3557955" y="2280134"/>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Oval 8"/>
            <p:cNvSpPr/>
            <p:nvPr/>
          </p:nvSpPr>
          <p:spPr>
            <a:xfrm>
              <a:off x="4393224" y="2731470"/>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 name="Oval 9"/>
            <p:cNvSpPr/>
            <p:nvPr/>
          </p:nvSpPr>
          <p:spPr>
            <a:xfrm>
              <a:off x="4865080" y="2444257"/>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 name="Oval 10"/>
            <p:cNvSpPr/>
            <p:nvPr/>
          </p:nvSpPr>
          <p:spPr>
            <a:xfrm>
              <a:off x="4331678" y="2373916"/>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Oval 11"/>
            <p:cNvSpPr/>
            <p:nvPr/>
          </p:nvSpPr>
          <p:spPr>
            <a:xfrm>
              <a:off x="5509846" y="2145319"/>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Oval 12"/>
            <p:cNvSpPr/>
            <p:nvPr/>
          </p:nvSpPr>
          <p:spPr>
            <a:xfrm>
              <a:off x="4988172" y="1951889"/>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Oval 13"/>
            <p:cNvSpPr/>
            <p:nvPr/>
          </p:nvSpPr>
          <p:spPr>
            <a:xfrm>
              <a:off x="5210910" y="2725608"/>
              <a:ext cx="152400" cy="16412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16" name="Flowchart: Manual Operation 15"/>
          <p:cNvSpPr/>
          <p:nvPr/>
        </p:nvSpPr>
        <p:spPr>
          <a:xfrm rot="16200000">
            <a:off x="4144107" y="892398"/>
            <a:ext cx="691663" cy="3335213"/>
          </a:xfrm>
          <a:prstGeom prst="flowChartManualOperation">
            <a:avLst/>
          </a:prstGeom>
          <a:gradFill>
            <a:gsLst>
              <a:gs pos="0">
                <a:schemeClr val="accent1">
                  <a:tint val="100000"/>
                  <a:shade val="100000"/>
                  <a:satMod val="130000"/>
                  <a:alpha val="32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ight Arrow 16"/>
          <p:cNvSpPr/>
          <p:nvPr/>
        </p:nvSpPr>
        <p:spPr>
          <a:xfrm rot="18412208">
            <a:off x="3132990" y="1683088"/>
            <a:ext cx="803031" cy="1406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Right Arrow 17"/>
          <p:cNvSpPr/>
          <p:nvPr/>
        </p:nvSpPr>
        <p:spPr>
          <a:xfrm rot="18412208">
            <a:off x="4402023" y="1751113"/>
            <a:ext cx="803031" cy="1406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Right Arrow 18"/>
          <p:cNvSpPr/>
          <p:nvPr/>
        </p:nvSpPr>
        <p:spPr>
          <a:xfrm rot="18412208">
            <a:off x="5395545" y="1789227"/>
            <a:ext cx="803031" cy="1406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 name="Right Arrow 19"/>
          <p:cNvSpPr/>
          <p:nvPr/>
        </p:nvSpPr>
        <p:spPr>
          <a:xfrm rot="2814332">
            <a:off x="3606251" y="3285790"/>
            <a:ext cx="803031" cy="1406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Right Arrow 20"/>
          <p:cNvSpPr/>
          <p:nvPr/>
        </p:nvSpPr>
        <p:spPr>
          <a:xfrm rot="2362203">
            <a:off x="4897318" y="3211966"/>
            <a:ext cx="803031" cy="1406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2" name="Sun 21"/>
          <p:cNvSpPr/>
          <p:nvPr/>
        </p:nvSpPr>
        <p:spPr bwMode="auto">
          <a:xfrm>
            <a:off x="1223053" y="1819699"/>
            <a:ext cx="1514027" cy="1514027"/>
          </a:xfrm>
          <a:prstGeom prst="su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23" name="Right Triangle 22"/>
          <p:cNvSpPr/>
          <p:nvPr/>
        </p:nvSpPr>
        <p:spPr bwMode="auto">
          <a:xfrm rot="13556799">
            <a:off x="6112236" y="2214736"/>
            <a:ext cx="594559" cy="590845"/>
          </a:xfrm>
          <a:prstGeom prst="rtTriangle">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p:sp>
        <p:nvSpPr>
          <p:cNvPr id="24" name="Rectangle 23"/>
          <p:cNvSpPr/>
          <p:nvPr/>
        </p:nvSpPr>
        <p:spPr bwMode="auto">
          <a:xfrm>
            <a:off x="6802573" y="2233239"/>
            <a:ext cx="485510" cy="609600"/>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fr-CA" sz="2400" b="0" i="0" u="none" strike="noStrike" cap="none" normalizeH="0" baseline="0">
              <a:ln>
                <a:noFill/>
              </a:ln>
              <a:solidFill>
                <a:schemeClr val="tx1"/>
              </a:solidFill>
              <a:effectLst/>
              <a:latin typeface="Verdana" pitchFamily="45" charset="0"/>
            </a:endParaRPr>
          </a:p>
        </p:txBody>
      </p:sp>
      <mc:AlternateContent xmlns:mc="http://schemas.openxmlformats.org/markup-compatibility/2006" xmlns:a14="http://schemas.microsoft.com/office/drawing/2010/main">
        <mc:Choice Requires="a14">
          <p:sp>
            <p:nvSpPr>
              <p:cNvPr id="28" name="Rectangle 27"/>
              <p:cNvSpPr/>
              <p:nvPr/>
            </p:nvSpPr>
            <p:spPr>
              <a:xfrm>
                <a:off x="1495708" y="3956538"/>
                <a:ext cx="5487875" cy="5926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CA" sz="2400" smtClean="0">
                          <a:latin typeface="Cambria Math" panose="02040503050406030204" pitchFamily="18" charset="0"/>
                        </a:rPr>
                        <m:t>T</m:t>
                      </m:r>
                      <m:d>
                        <m:dPr>
                          <m:ctrlPr>
                            <a:rPr lang="en-CA" sz="2400" i="1">
                              <a:latin typeface="Cambria Math" panose="02040503050406030204" pitchFamily="18" charset="0"/>
                            </a:rPr>
                          </m:ctrlPr>
                        </m:dPr>
                        <m:e>
                          <m:r>
                            <m:rPr>
                              <m:sty m:val="p"/>
                            </m:rPr>
                            <a:rPr lang="en-CA" sz="2400" i="0">
                              <a:latin typeface="Cambria Math" panose="02040503050406030204" pitchFamily="18" charset="0"/>
                            </a:rPr>
                            <m:t>A</m:t>
                          </m:r>
                          <m:r>
                            <a:rPr lang="en-CA" sz="2400" i="0">
                              <a:latin typeface="Cambria Math" panose="02040503050406030204" pitchFamily="18" charset="0"/>
                            </a:rPr>
                            <m:t>→</m:t>
                          </m:r>
                          <m:r>
                            <m:rPr>
                              <m:sty m:val="p"/>
                            </m:rPr>
                            <a:rPr lang="en-CA" sz="2400" i="0">
                              <a:latin typeface="Cambria Math" panose="02040503050406030204" pitchFamily="18" charset="0"/>
                            </a:rPr>
                            <m:t>B</m:t>
                          </m:r>
                        </m:e>
                      </m:d>
                      <m:r>
                        <a:rPr lang="en-CA" sz="2400" i="0">
                          <a:latin typeface="Cambria Math" panose="02040503050406030204" pitchFamily="18" charset="0"/>
                        </a:rPr>
                        <m:t>=</m:t>
                      </m:r>
                      <m:sSup>
                        <m:sSupPr>
                          <m:ctrlPr>
                            <a:rPr lang="en-CA" sz="2400" i="1">
                              <a:latin typeface="Cambria Math" panose="02040503050406030204" pitchFamily="18" charset="0"/>
                            </a:rPr>
                          </m:ctrlPr>
                        </m:sSupPr>
                        <m:e>
                          <m:r>
                            <a:rPr lang="en-CA" sz="2400" i="1">
                              <a:latin typeface="Cambria Math" panose="02040503050406030204" pitchFamily="18" charset="0"/>
                            </a:rPr>
                            <m:t>𝑒</m:t>
                          </m:r>
                        </m:e>
                        <m:sup>
                          <m:r>
                            <a:rPr lang="en-CA" sz="2400" i="0">
                              <a:latin typeface="Cambria Math" panose="02040503050406030204" pitchFamily="18" charset="0"/>
                            </a:rPr>
                            <m:t>−</m:t>
                          </m:r>
                          <m:nary>
                            <m:naryPr>
                              <m:limLoc m:val="subSup"/>
                              <m:ctrlPr>
                                <a:rPr lang="en-CA" sz="2400" i="1">
                                  <a:latin typeface="Cambria Math" panose="02040503050406030204" pitchFamily="18" charset="0"/>
                                </a:rPr>
                              </m:ctrlPr>
                            </m:naryPr>
                            <m:sub>
                              <m:r>
                                <a:rPr lang="en-CA" sz="2400" i="1">
                                  <a:latin typeface="Cambria Math" panose="02040503050406030204" pitchFamily="18" charset="0"/>
                                </a:rPr>
                                <m:t>𝐴</m:t>
                              </m:r>
                            </m:sub>
                            <m:sup>
                              <m:r>
                                <a:rPr lang="en-CA" sz="2400" i="1">
                                  <a:latin typeface="Cambria Math" panose="02040503050406030204" pitchFamily="18" charset="0"/>
                                </a:rPr>
                                <m:t>𝐵</m:t>
                              </m:r>
                            </m:sup>
                            <m:e>
                              <m:r>
                                <a:rPr lang="el-GR" sz="2400" i="1">
                                  <a:latin typeface="Cambria Math" panose="02040503050406030204" pitchFamily="18" charset="0"/>
                                </a:rPr>
                                <m:t>𝛽</m:t>
                              </m:r>
                              <m:r>
                                <a:rPr lang="en-CA" sz="2400" b="0" i="1" smtClean="0">
                                  <a:latin typeface="Cambria Math" panose="02040503050406030204" pitchFamily="18" charset="0"/>
                                </a:rPr>
                                <m:t>𝑒</m:t>
                              </m:r>
                              <m:r>
                                <a:rPr lang="en-CA" sz="2400" b="0" i="1" smtClean="0">
                                  <a:latin typeface="Cambria Math" panose="02040503050406030204" pitchFamily="18" charset="0"/>
                                </a:rPr>
                                <m:t>(</m:t>
                              </m:r>
                              <m:r>
                                <a:rPr lang="en-CA" sz="2400" b="0" i="1" smtClean="0">
                                  <a:latin typeface="Cambria Math" panose="02040503050406030204" pitchFamily="18" charset="0"/>
                                </a:rPr>
                                <m:t>𝑥</m:t>
                              </m:r>
                              <m:r>
                                <a:rPr lang="en-CA" sz="2400" b="0" i="1" smtClean="0">
                                  <a:latin typeface="Cambria Math" panose="02040503050406030204" pitchFamily="18" charset="0"/>
                                </a:rPr>
                                <m:t>)</m:t>
                              </m:r>
                            </m:e>
                          </m:nary>
                          <m:r>
                            <a:rPr lang="en-CA" sz="2400" i="0">
                              <a:latin typeface="Cambria Math" panose="02040503050406030204" pitchFamily="18" charset="0"/>
                            </a:rPr>
                            <m:t> </m:t>
                          </m:r>
                          <m:r>
                            <a:rPr lang="en-CA" sz="2400" i="1">
                              <a:latin typeface="Cambria Math" panose="02040503050406030204" pitchFamily="18" charset="0"/>
                            </a:rPr>
                            <m:t>𝑑𝑥</m:t>
                          </m:r>
                        </m:sup>
                      </m:sSup>
                    </m:oMath>
                  </m:oMathPara>
                </a14:m>
                <a:endParaRPr lang="en-CA" dirty="0"/>
              </a:p>
            </p:txBody>
          </p:sp>
        </mc:Choice>
        <mc:Fallback xmlns="">
          <p:sp>
            <p:nvSpPr>
              <p:cNvPr id="28" name="Rectangle 27"/>
              <p:cNvSpPr>
                <a:spLocks noRot="1" noChangeAspect="1" noMove="1" noResize="1" noEditPoints="1" noAdjustHandles="1" noChangeArrowheads="1" noChangeShapeType="1" noTextEdit="1"/>
              </p:cNvSpPr>
              <p:nvPr/>
            </p:nvSpPr>
            <p:spPr>
              <a:xfrm>
                <a:off x="1495708" y="3956538"/>
                <a:ext cx="5487875" cy="592663"/>
              </a:xfrm>
              <a:prstGeom prst="rect">
                <a:avLst/>
              </a:prstGeom>
              <a:blipFill rotWithShape="0">
                <a:blip r:embed="rId3"/>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4183696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14_Preso">
  <a:themeElements>
    <a:clrScheme name="SIG2014">
      <a:dk1>
        <a:srgbClr val="413B36"/>
      </a:dk1>
      <a:lt1>
        <a:sysClr val="window" lastClr="FFFFFF"/>
      </a:lt1>
      <a:dk2>
        <a:srgbClr val="413B36"/>
      </a:dk2>
      <a:lt2>
        <a:srgbClr val="F8F8F8"/>
      </a:lt2>
      <a:accent1>
        <a:srgbClr val="413B36"/>
      </a:accent1>
      <a:accent2>
        <a:srgbClr val="D94E32"/>
      </a:accent2>
      <a:accent3>
        <a:srgbClr val="008F73"/>
      </a:accent3>
      <a:accent4>
        <a:srgbClr val="ACA091"/>
      </a:accent4>
      <a:accent5>
        <a:srgbClr val="5F5F5F"/>
      </a:accent5>
      <a:accent6>
        <a:srgbClr val="4D4D4D"/>
      </a:accent6>
      <a:hlink>
        <a:srgbClr val="D94E32"/>
      </a:hlink>
      <a:folHlink>
        <a:srgbClr val="DC79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4397</TotalTime>
  <Words>5877</Words>
  <Application>Microsoft Office PowerPoint</Application>
  <PresentationFormat>On-screen Show (16:9)</PresentationFormat>
  <Paragraphs>666</Paragraphs>
  <Slides>67</Slides>
  <Notes>57</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5" baseType="lpstr">
      <vt:lpstr>Arial</vt:lpstr>
      <vt:lpstr>Calibri</vt:lpstr>
      <vt:lpstr>Cambria Math</vt:lpstr>
      <vt:lpstr>Consolas</vt:lpstr>
      <vt:lpstr>Verdana</vt:lpstr>
      <vt:lpstr>Wingdings</vt:lpstr>
      <vt:lpstr>S14_Preso</vt:lpstr>
      <vt:lpstr>Image</vt:lpstr>
      <vt:lpstr>PowerPoint Presentation</vt:lpstr>
      <vt:lpstr>PowerPoint Presentation</vt:lpstr>
      <vt:lpstr>Presentation overview</vt:lpstr>
      <vt:lpstr>Atmospheric scattering</vt:lpstr>
      <vt:lpstr>Atmospheric scattering in games</vt:lpstr>
      <vt:lpstr>Atmospheric scattering</vt:lpstr>
      <vt:lpstr>No scattering</vt:lpstr>
      <vt:lpstr>Light scattering</vt:lpstr>
      <vt:lpstr>Beer-Lambert Law</vt:lpstr>
      <vt:lpstr>Different scattering types</vt:lpstr>
      <vt:lpstr>Phase functions</vt:lpstr>
      <vt:lpstr>Analytical phase functions</vt:lpstr>
      <vt:lpstr>Scattering anisotropy</vt:lpstr>
      <vt:lpstr>Approximations in games</vt:lpstr>
      <vt:lpstr>Approximations in games</vt:lpstr>
      <vt:lpstr>Why not 2D raymarching?</vt:lpstr>
      <vt:lpstr>Inspiration</vt:lpstr>
      <vt:lpstr>PowerPoint Presentation</vt:lpstr>
      <vt:lpstr>PowerPoint Presentation</vt:lpstr>
      <vt:lpstr>PowerPoint Presentation</vt:lpstr>
      <vt:lpstr>Algorithm overview</vt:lpstr>
      <vt:lpstr>Algorithm overview</vt:lpstr>
      <vt:lpstr>Algorithm overview</vt:lpstr>
      <vt:lpstr>Algorithm overview</vt:lpstr>
      <vt:lpstr>Volume texture layout</vt:lpstr>
      <vt:lpstr>PowerPoint Presentation</vt:lpstr>
      <vt:lpstr>PowerPoint Presentation</vt:lpstr>
      <vt:lpstr>2D Approach – edge artifacts</vt:lpstr>
      <vt:lpstr>3D Texture – proper edges</vt:lpstr>
      <vt:lpstr>Aliasing problem</vt:lpstr>
      <vt:lpstr>Aliasing problem</vt:lpstr>
      <vt:lpstr>Exponential shadow maps</vt:lpstr>
      <vt:lpstr>Exponential shadow maps</vt:lpstr>
      <vt:lpstr>Spotlights antialiasing</vt:lpstr>
      <vt:lpstr>Algorithm details</vt:lpstr>
      <vt:lpstr>Algorithm details</vt:lpstr>
      <vt:lpstr>Density estimation and volume lighting</vt:lpstr>
      <vt:lpstr>Density estimation and volume lighting</vt:lpstr>
      <vt:lpstr>Algorithm details</vt:lpstr>
      <vt:lpstr>Solving scattering equation</vt:lpstr>
      <vt:lpstr>Solving scattering equation</vt:lpstr>
      <vt:lpstr>Solving scattering equation</vt:lpstr>
      <vt:lpstr>Why not parallel sum?</vt:lpstr>
      <vt:lpstr>Applying effect</vt:lpstr>
      <vt:lpstr>Applying effect</vt:lpstr>
      <vt:lpstr>PowerPoint Presentation</vt:lpstr>
      <vt:lpstr>Performance on XboxOne</vt:lpstr>
      <vt:lpstr>Optimizations</vt:lpstr>
      <vt:lpstr>Optimizations continued</vt:lpstr>
      <vt:lpstr>Deferred-like light injection</vt:lpstr>
      <vt:lpstr>Beyond AC4</vt:lpstr>
      <vt:lpstr>Support for ambient / GI</vt:lpstr>
      <vt:lpstr>Support for ambient / GI</vt:lpstr>
      <vt:lpstr>Exaggerated GI</vt:lpstr>
      <vt:lpstr>Ambient / GI support</vt:lpstr>
      <vt:lpstr>Temporal reprojection</vt:lpstr>
      <vt:lpstr>Problems with reprojection in 2D</vt:lpstr>
      <vt:lpstr>Volumetric reprojection</vt:lpstr>
      <vt:lpstr>Sample jittering</vt:lpstr>
      <vt:lpstr>Sub-cell jitter / supersampling</vt:lpstr>
      <vt:lpstr>Special thanks</vt:lpstr>
      <vt:lpstr>Questions?</vt:lpstr>
      <vt:lpstr>References</vt:lpstr>
      <vt:lpstr>PowerPoint Presentation</vt:lpstr>
      <vt:lpstr>Solving scattering equation</vt:lpstr>
      <vt:lpstr>Solving scattering equation</vt:lpstr>
      <vt:lpstr>Controllable density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Bartlomiej Wronski</cp:lastModifiedBy>
  <cp:revision>173</cp:revision>
  <dcterms:created xsi:type="dcterms:W3CDTF">2014-03-30T16:53:53Z</dcterms:created>
  <dcterms:modified xsi:type="dcterms:W3CDTF">2014-08-09T01:23:08Z</dcterms:modified>
</cp:coreProperties>
</file>