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</p:sldMasterIdLst>
  <p:notesMasterIdLst>
    <p:notesMasterId r:id="rId52"/>
  </p:notesMasterIdLst>
  <p:handoutMasterIdLst>
    <p:handoutMasterId r:id="rId53"/>
  </p:handoutMasterIdLst>
  <p:sldIdLst>
    <p:sldId id="256" r:id="rId2"/>
    <p:sldId id="582" r:id="rId3"/>
    <p:sldId id="648" r:id="rId4"/>
    <p:sldId id="649" r:id="rId5"/>
    <p:sldId id="616" r:id="rId6"/>
    <p:sldId id="590" r:id="rId7"/>
    <p:sldId id="585" r:id="rId8"/>
    <p:sldId id="618" r:id="rId9"/>
    <p:sldId id="617" r:id="rId10"/>
    <p:sldId id="597" r:id="rId11"/>
    <p:sldId id="640" r:id="rId12"/>
    <p:sldId id="650" r:id="rId13"/>
    <p:sldId id="619" r:id="rId14"/>
    <p:sldId id="620" r:id="rId15"/>
    <p:sldId id="642" r:id="rId16"/>
    <p:sldId id="627" r:id="rId17"/>
    <p:sldId id="625" r:id="rId18"/>
    <p:sldId id="626" r:id="rId19"/>
    <p:sldId id="623" r:id="rId20"/>
    <p:sldId id="621" r:id="rId21"/>
    <p:sldId id="624" r:id="rId22"/>
    <p:sldId id="628" r:id="rId23"/>
    <p:sldId id="592" r:id="rId24"/>
    <p:sldId id="651" r:id="rId25"/>
    <p:sldId id="639" r:id="rId26"/>
    <p:sldId id="595" r:id="rId27"/>
    <p:sldId id="596" r:id="rId28"/>
    <p:sldId id="652" r:id="rId29"/>
    <p:sldId id="653" r:id="rId30"/>
    <p:sldId id="630" r:id="rId31"/>
    <p:sldId id="631" r:id="rId32"/>
    <p:sldId id="632" r:id="rId33"/>
    <p:sldId id="644" r:id="rId34"/>
    <p:sldId id="645" r:id="rId35"/>
    <p:sldId id="646" r:id="rId36"/>
    <p:sldId id="593" r:id="rId37"/>
    <p:sldId id="601" r:id="rId38"/>
    <p:sldId id="647" r:id="rId39"/>
    <p:sldId id="603" r:id="rId40"/>
    <p:sldId id="634" r:id="rId41"/>
    <p:sldId id="604" r:id="rId42"/>
    <p:sldId id="606" r:id="rId43"/>
    <p:sldId id="607" r:id="rId44"/>
    <p:sldId id="608" r:id="rId45"/>
    <p:sldId id="609" r:id="rId46"/>
    <p:sldId id="636" r:id="rId47"/>
    <p:sldId id="637" r:id="rId48"/>
    <p:sldId id="614" r:id="rId49"/>
    <p:sldId id="641" r:id="rId50"/>
    <p:sldId id="615" r:id="rId51"/>
  </p:sldIdLst>
  <p:sldSz cx="9144000" cy="6858000" type="screen4x3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accent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accent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accent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accent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accent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accent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accent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accent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accent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A900"/>
    <a:srgbClr val="FF9933"/>
    <a:srgbClr val="99CC00"/>
    <a:srgbClr val="000000"/>
    <a:srgbClr val="FF0000"/>
    <a:srgbClr val="FF9900"/>
    <a:srgbClr val="B9FF00"/>
    <a:srgbClr val="0366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38" autoAdjust="0"/>
    <p:restoredTop sz="75515" autoAdjust="0"/>
  </p:normalViewPr>
  <p:slideViewPr>
    <p:cSldViewPr>
      <p:cViewPr varScale="1">
        <p:scale>
          <a:sx n="87" d="100"/>
          <a:sy n="87" d="100"/>
        </p:scale>
        <p:origin x="-2520" y="-90"/>
      </p:cViewPr>
      <p:guideLst>
        <p:guide orient="horz" pos="2160"/>
        <p:guide pos="2832"/>
      </p:guideLst>
    </p:cSldViewPr>
  </p:slideViewPr>
  <p:outlineViewPr>
    <p:cViewPr>
      <p:scale>
        <a:sx n="33" d="100"/>
        <a:sy n="33" d="100"/>
      </p:scale>
      <p:origin x="0" y="371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75" d="100"/>
          <a:sy n="75" d="100"/>
        </p:scale>
        <p:origin x="-1404" y="-72"/>
      </p:cViewPr>
      <p:guideLst>
        <p:guide orient="horz" pos="2909"/>
        <p:guide pos="2208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38049" cy="462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53" tIns="45977" rIns="91953" bIns="45977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784" y="1"/>
            <a:ext cx="3038049" cy="462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53" tIns="45977" rIns="91953" bIns="4597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35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771908"/>
            <a:ext cx="3038049" cy="46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53" tIns="45977" rIns="91953" bIns="45977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35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784" y="8771908"/>
            <a:ext cx="3038049" cy="46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53" tIns="45977" rIns="91953" bIns="45977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4B2185CD-A13D-4DB8-BCEF-9FCFFF77BD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674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38049" cy="462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53" tIns="45977" rIns="91953" bIns="45977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784" y="1"/>
            <a:ext cx="3038049" cy="462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53" tIns="45977" rIns="91953" bIns="4597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5388" y="692150"/>
            <a:ext cx="4619625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27" y="4388103"/>
            <a:ext cx="5608947" cy="4156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53" tIns="45977" rIns="91953" bIns="459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771908"/>
            <a:ext cx="3038049" cy="46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53" tIns="45977" rIns="91953" bIns="45977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784" y="8771908"/>
            <a:ext cx="3038049" cy="46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53" tIns="45977" rIns="91953" bIns="45977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31454147-70F3-4E44-B735-5CCBC596A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843399"/>
      </p:ext>
    </p:extLst>
  </p:cSld>
  <p:clrMap bg1="dk2" tx1="lt1" bg2="dk1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C2112D0-E5F7-400F-A145-DFC2A8CBA64E}" type="slidenum">
              <a:rPr lang="en-US" altLang="en-US" sz="1200"/>
              <a:pPr eaLnBrk="1" hangingPunct="1">
                <a:spcBef>
                  <a:spcPct val="0"/>
                </a:spcBef>
              </a:pPr>
              <a:t>1</a:t>
            </a:fld>
            <a:endParaRPr lang="en-US" altLang="en-US" sz="120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/>
              <a:t>-Introduce</a:t>
            </a:r>
            <a:r>
              <a:rPr lang="en-US" altLang="en-US" baseline="0" dirty="0" smtClean="0"/>
              <a:t> yourself: Name, current position etc…</a:t>
            </a:r>
            <a:endParaRPr lang="en-US" alt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kern="0" dirty="0" smtClean="0"/>
              <a:t>-Convert depth into FP16 and pack into u32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kern="0" dirty="0" smtClean="0"/>
              <a:t>-Use 8 bits for light indices and 24 bits for linked element indices.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aseline="0" dirty="0" smtClean="0"/>
              <a:t>-Maximum light count per frame is 256 which is plenty for the type of games we are making.</a:t>
            </a:r>
            <a:endParaRPr lang="en-US" altLang="en-US" dirty="0" smtClean="0"/>
          </a:p>
          <a:p>
            <a:r>
              <a:rPr lang="en-US" altLang="en-US" dirty="0" smtClean="0"/>
              <a:t>-Size</a:t>
            </a:r>
            <a:r>
              <a:rPr lang="en-US" altLang="en-US" baseline="0" dirty="0" smtClean="0"/>
              <a:t> was reduced from 16 bytes to 8 bytes per element.</a:t>
            </a:r>
          </a:p>
          <a:p>
            <a:endParaRPr lang="en-US" altLang="en-US" baseline="0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10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aseline="0" dirty="0" smtClean="0"/>
              <a:t>Better because less memory is required.</a:t>
            </a:r>
          </a:p>
          <a:p>
            <a:r>
              <a:rPr lang="en-US" altLang="en-US" baseline="0" dirty="0" smtClean="0"/>
              <a:t>Less GPU bandwidth</a:t>
            </a:r>
          </a:p>
          <a:p>
            <a:r>
              <a:rPr lang="en-US" altLang="en-US" baseline="0" dirty="0" smtClean="0"/>
              <a:t>We have experienced with 1 quarter but one eighth was the sweet spot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11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aseline="0" dirty="0" smtClean="0"/>
              <a:t>4 Buffers: 2 </a:t>
            </a:r>
            <a:r>
              <a:rPr lang="en-US" altLang="en-US" baseline="0" dirty="0" err="1" smtClean="0"/>
              <a:t>ByteAddressBuffers</a:t>
            </a:r>
            <a:r>
              <a:rPr lang="en-US" altLang="en-US" baseline="0" dirty="0" smtClean="0"/>
              <a:t>, 1 depth buffer and 1 structured buffer.</a:t>
            </a:r>
          </a:p>
          <a:p>
            <a:r>
              <a:rPr lang="en-US" altLang="en-US" baseline="0" dirty="0" smtClean="0"/>
              <a:t>4 megs less than deferred lighting using R11G11B10 at the same resolution.</a:t>
            </a:r>
          </a:p>
          <a:p>
            <a:r>
              <a:rPr lang="en-US" altLang="en-US" baseline="0" dirty="0" smtClean="0"/>
              <a:t>Average not a maximum!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12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LLL Debug View A</a:t>
            </a:r>
            <a:endParaRPr lang="en-US" altLang="en-US" baseline="0" dirty="0" smtClean="0"/>
          </a:p>
          <a:p>
            <a:endParaRPr lang="en-US" alt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13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LLL Debug View B:</a:t>
            </a:r>
          </a:p>
          <a:p>
            <a:r>
              <a:rPr lang="en-US" altLang="en-US" baseline="0" dirty="0" smtClean="0"/>
              <a:t> Notice the reduced resolution (aliasing). </a:t>
            </a:r>
          </a:p>
          <a:p>
            <a:r>
              <a:rPr lang="en-US" altLang="en-US" baseline="0" dirty="0" smtClean="0"/>
              <a:t> Using a reduced resolution not only speeds up the generation and access to the LLL but also saves memory.</a:t>
            </a:r>
          </a:p>
          <a:p>
            <a:r>
              <a:rPr lang="en-US" altLang="en-US" baseline="0" dirty="0" smtClean="0"/>
              <a:t> The more lights a pixel overlaps the more its color shifts to red.</a:t>
            </a:r>
          </a:p>
          <a:p>
            <a:r>
              <a:rPr lang="en-US" altLang="en-US" baseline="0" dirty="0" smtClean="0"/>
              <a:t> Black pixels overlap no lights.</a:t>
            </a:r>
          </a:p>
          <a:p>
            <a:endParaRPr lang="en-US" altLang="en-US" baseline="0" dirty="0" smtClean="0"/>
          </a:p>
          <a:p>
            <a:endParaRPr lang="en-US" alt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14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15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First step:</a:t>
            </a:r>
          </a:p>
          <a:p>
            <a:r>
              <a:rPr lang="en-US" altLang="en-US" dirty="0" err="1" smtClean="0"/>
              <a:t>Gbuffer</a:t>
            </a:r>
            <a:r>
              <a:rPr lang="en-US" altLang="en-US" dirty="0" smtClean="0"/>
              <a:t> 90+</a:t>
            </a:r>
            <a:r>
              <a:rPr lang="en-US" altLang="en-US" baseline="0" dirty="0" smtClean="0"/>
              <a:t> % of our materials.</a:t>
            </a:r>
          </a:p>
          <a:p>
            <a:r>
              <a:rPr lang="en-US" altLang="en-US" dirty="0" smtClean="0"/>
              <a:t>3 render targets: 1 Depth/Stencil + 2 Material Buffers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16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/>
              <a:t>Depth buffer: Float</a:t>
            </a:r>
            <a:r>
              <a:rPr lang="en-US" altLang="en-US" baseline="0" dirty="0" smtClean="0"/>
              <a:t>32</a:t>
            </a:r>
            <a:endParaRPr lang="en-US" altLang="en-US" kern="0" dirty="0" smtClean="0"/>
          </a:p>
          <a:p>
            <a:endParaRPr lang="en-US" alt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17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MRT 0: </a:t>
            </a:r>
            <a:r>
              <a:rPr lang="en-US" altLang="en-US" dirty="0" err="1" smtClean="0"/>
              <a:t>Normals</a:t>
            </a:r>
            <a:r>
              <a:rPr lang="en-US" altLang="en-US" baseline="0" dirty="0" smtClean="0"/>
              <a:t> in world space, RGB channels.</a:t>
            </a:r>
            <a:endParaRPr lang="en-US" alt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18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/>
              <a:t>MRT0: Glossiness, alpha channel.</a:t>
            </a:r>
            <a:endParaRPr lang="en-US" altLang="en-US" kern="0" dirty="0" smtClean="0"/>
          </a:p>
          <a:p>
            <a:endParaRPr lang="en-US" alt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19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/>
              <a:t>-Our old custom engine uses deferred lighting.</a:t>
            </a:r>
          </a:p>
          <a:p>
            <a:pPr lvl="1" eaLnBrk="1" hangingPunct="1"/>
            <a:endParaRPr lang="en-US" alt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MRT1: Diffuse</a:t>
            </a:r>
            <a:r>
              <a:rPr lang="en-US" altLang="en-US" baseline="0" dirty="0" smtClean="0"/>
              <a:t> color, RGB channels.</a:t>
            </a:r>
            <a:endParaRPr lang="en-US" alt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20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/>
              <a:t>MRT1: Specular Reflectance, alpha channel.</a:t>
            </a:r>
            <a:endParaRPr lang="en-US" altLang="en-US" kern="0" dirty="0" smtClean="0"/>
          </a:p>
          <a:p>
            <a:endParaRPr lang="en-US" alt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21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Second step:</a:t>
            </a:r>
          </a:p>
          <a:p>
            <a:r>
              <a:rPr lang="en-US" altLang="en-US" dirty="0" smtClean="0"/>
              <a:t>Fill the light</a:t>
            </a:r>
            <a:r>
              <a:rPr lang="en-US" altLang="en-US" baseline="0" dirty="0" smtClean="0"/>
              <a:t> linked list</a:t>
            </a:r>
            <a:endParaRPr lang="en-US" alt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22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/>
              <a:t>900P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/>
              <a:t>Less than 0.15ms for 16 lights.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23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/>
              <a:t>1080P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/>
              <a:t>Less than 0.16ms for 16 lights.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/>
              <a:t>~10% slower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24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kern="0" dirty="0" smtClean="0"/>
              <a:t>Generate the down-sized depth buffer to match the down-sized resolution.</a:t>
            </a:r>
          </a:p>
          <a:p>
            <a:r>
              <a:rPr lang="en-US" altLang="en-US" dirty="0" smtClean="0"/>
              <a:t>Gather red to speed</a:t>
            </a:r>
            <a:r>
              <a:rPr lang="en-US" altLang="en-US" baseline="0" dirty="0" smtClean="0"/>
              <a:t> up the process.</a:t>
            </a:r>
          </a:p>
          <a:p>
            <a:r>
              <a:rPr lang="en-US" altLang="en-US" baseline="0" dirty="0" smtClean="0"/>
              <a:t>Not necessary but nice to have, forward engines can skip this</a:t>
            </a:r>
            <a:endParaRPr lang="en-US" alt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25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-</a:t>
            </a:r>
            <a:r>
              <a:rPr lang="en-US" altLang="en-US" baseline="0" dirty="0" smtClean="0"/>
              <a:t>We use triangle soups to represent our lights.</a:t>
            </a:r>
          </a:p>
          <a:p>
            <a:endParaRPr lang="en-US" altLang="en-US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aseline="0" dirty="0" smtClean="0"/>
              <a:t>-Low tessellation: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aseline="0" dirty="0" smtClean="0"/>
              <a:t>  Faster to clip against the near and far frustum clips on the CPU.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-You need to</a:t>
            </a:r>
            <a:r>
              <a:rPr lang="en-US" altLang="en-US" baseline="0" dirty="0" smtClean="0"/>
              <a:t> slightly oversize your light shells to account for two things:</a:t>
            </a:r>
          </a:p>
          <a:p>
            <a:r>
              <a:rPr lang="en-US" altLang="en-US" baseline="0" dirty="0" smtClean="0"/>
              <a:t>    - Low tessellation</a:t>
            </a:r>
          </a:p>
          <a:p>
            <a:r>
              <a:rPr lang="en-US" altLang="en-US" baseline="0" dirty="0" smtClean="0"/>
              <a:t>    - Lower rendering resolution; we use half a pixel size to do the scaling.</a:t>
            </a:r>
          </a:p>
          <a:p>
            <a:endParaRPr lang="en-US" alt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26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aseline="0" dirty="0" smtClean="0"/>
              <a:t>One </a:t>
            </a:r>
            <a:r>
              <a:rPr lang="en-US" altLang="en-US" baseline="0" dirty="0" err="1" smtClean="0"/>
              <a:t>shader</a:t>
            </a:r>
            <a:r>
              <a:rPr lang="en-US" altLang="en-US" baseline="0" dirty="0" smtClean="0"/>
              <a:t> that executes three steps: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27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aseline="0" dirty="0" smtClean="0"/>
              <a:t>Front faces pass the depth test</a:t>
            </a:r>
          </a:p>
          <a:p>
            <a:r>
              <a:rPr lang="en-US" altLang="en-US" baseline="0" dirty="0" smtClean="0"/>
              <a:t>Back faces fail the depth test</a:t>
            </a:r>
          </a:p>
          <a:p>
            <a:r>
              <a:rPr lang="en-US" altLang="en-US" kern="0" dirty="0" smtClean="0"/>
              <a:t>Disable hardware depth culling</a:t>
            </a:r>
            <a:endParaRPr lang="en-US" altLang="en-US" baseline="0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28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aseline="0" dirty="0" smtClean="0"/>
              <a:t>If </a:t>
            </a:r>
            <a:r>
              <a:rPr lang="en-US" altLang="en-US" baseline="0" dirty="0" smtClean="0"/>
              <a:t>the front facing geometry fails the depth test then we know that back facing geometry will also fail the test and we skip the current pixel altogether.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29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eaLnBrk="1" hangingPunct="1"/>
            <a:r>
              <a:rPr lang="en-US" altLang="en-US" dirty="0" smtClean="0"/>
              <a:t>No translucent geometry lighting</a:t>
            </a:r>
          </a:p>
          <a:p>
            <a:pPr lvl="1" eaLnBrk="1" hangingPunct="1"/>
            <a:endParaRPr lang="en-US" alt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aseline="0" dirty="0" smtClean="0"/>
              <a:t>Focus on the front pillar.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30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aseline="0" dirty="0" smtClean="0"/>
              <a:t>Pillar occluded a lot of light fragments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31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Before allocating a linked</a:t>
            </a:r>
            <a:r>
              <a:rPr lang="en-US" altLang="en-US" baseline="0" dirty="0" smtClean="0"/>
              <a:t> fragment we need to make sure min and max depth are available.</a:t>
            </a:r>
            <a:endParaRPr lang="en-US" altLang="en-US" dirty="0" smtClean="0"/>
          </a:p>
          <a:p>
            <a:r>
              <a:rPr lang="en-US" altLang="en-US" dirty="0" smtClean="0"/>
              <a:t>Min</a:t>
            </a:r>
            <a:r>
              <a:rPr lang="en-US" altLang="en-US" baseline="0" dirty="0" smtClean="0"/>
              <a:t> and max depth depends on the front and back faces; which one gets rendered first?</a:t>
            </a:r>
          </a:p>
          <a:p>
            <a:r>
              <a:rPr lang="en-US" altLang="en-US" baseline="0" dirty="0" smtClean="0"/>
              <a:t>Min comes from front faces.</a:t>
            </a:r>
          </a:p>
          <a:p>
            <a:r>
              <a:rPr lang="en-US" altLang="en-US" baseline="0" dirty="0" smtClean="0"/>
              <a:t>Max comes from back faces.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32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 Use a byte</a:t>
            </a:r>
            <a:r>
              <a:rPr lang="en-US" altLang="en-US" baseline="0" dirty="0" smtClean="0"/>
              <a:t> address buffer.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33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Encode</a:t>
            </a:r>
            <a:r>
              <a:rPr lang="en-US" altLang="en-US" baseline="0" dirty="0" smtClean="0"/>
              <a:t> the depth and the id.</a:t>
            </a:r>
          </a:p>
          <a:p>
            <a:endParaRPr lang="en-US" altLang="en-US" baseline="0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34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Check</a:t>
            </a:r>
            <a:r>
              <a:rPr lang="en-US" altLang="en-US" baseline="0" dirty="0" smtClean="0"/>
              <a:t> for id match: 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35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-8 bytes per</a:t>
            </a:r>
            <a:r>
              <a:rPr lang="en-US" altLang="en-US" baseline="0" dirty="0" smtClean="0"/>
              <a:t> fragment; currently we are allocating an average of 40 fragment per pixel at a resolution that is one eighth of our running game:</a:t>
            </a:r>
          </a:p>
          <a:p>
            <a:r>
              <a:rPr lang="en-US" altLang="en-US" baseline="0" dirty="0" smtClean="0"/>
              <a:t> 8 * 40 * 1600 * 900 * (1/64) = 6.86 megs of memory</a:t>
            </a:r>
            <a:endParaRPr lang="en-US" alt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36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Do the allocation and make sure we don’t overflow</a:t>
            </a:r>
          </a:p>
          <a:p>
            <a:r>
              <a:rPr lang="en-US" altLang="en-US" dirty="0" err="1" smtClean="0"/>
              <a:t>MaxCount</a:t>
            </a:r>
            <a:r>
              <a:rPr lang="en-US" altLang="en-US" dirty="0" smtClean="0"/>
              <a:t> is</a:t>
            </a:r>
            <a:r>
              <a:rPr lang="en-US" altLang="en-US" baseline="0" dirty="0" smtClean="0"/>
              <a:t> LLL resolution x average light per pixel</a:t>
            </a:r>
            <a:endParaRPr lang="en-US" alt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37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Track the old offset per pixel via the</a:t>
            </a:r>
            <a:r>
              <a:rPr lang="en-US" altLang="en-US" baseline="0" dirty="0" smtClean="0"/>
              <a:t> second </a:t>
            </a:r>
            <a:r>
              <a:rPr lang="en-US" altLang="en-US" baseline="0" dirty="0" err="1" smtClean="0"/>
              <a:t>RWByteAddressBuffer</a:t>
            </a:r>
            <a:endParaRPr lang="en-US" altLang="en-US" baseline="0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38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-Store the min</a:t>
            </a:r>
            <a:r>
              <a:rPr lang="en-US" altLang="en-US" baseline="0" dirty="0" smtClean="0"/>
              <a:t> and max depth into a u32</a:t>
            </a:r>
          </a:p>
          <a:p>
            <a:r>
              <a:rPr lang="en-US" altLang="en-US" baseline="0" dirty="0" smtClean="0"/>
              <a:t>-Store the global light index and the previous fragment index into a u32</a:t>
            </a:r>
            <a:endParaRPr lang="en-US" alt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39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/>
              <a:t>No lighting on FX</a:t>
            </a:r>
          </a:p>
          <a:p>
            <a:pPr lvl="1" eaLnBrk="1" hangingPunct="1"/>
            <a:endParaRPr lang="en-US" alt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40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aseline="0" dirty="0" smtClean="0"/>
              <a:t>Either a pixel </a:t>
            </a:r>
            <a:r>
              <a:rPr lang="en-US" altLang="en-US" baseline="0" dirty="0" err="1" smtClean="0"/>
              <a:t>shader</a:t>
            </a:r>
            <a:r>
              <a:rPr lang="en-US" altLang="en-US" baseline="0" dirty="0" smtClean="0"/>
              <a:t> + full screen quad or a compute </a:t>
            </a:r>
            <a:r>
              <a:rPr lang="en-US" altLang="en-US" baseline="0" dirty="0" err="1" smtClean="0"/>
              <a:t>shader</a:t>
            </a:r>
            <a:endParaRPr lang="en-US" altLang="en-US" baseline="0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41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aseline="0" dirty="0" smtClean="0"/>
              <a:t>Use screen </a:t>
            </a:r>
            <a:r>
              <a:rPr lang="en-US" altLang="en-US" baseline="0" dirty="0" err="1" smtClean="0"/>
              <a:t>uvs</a:t>
            </a:r>
            <a:r>
              <a:rPr lang="en-US" altLang="en-US" baseline="0" dirty="0" smtClean="0"/>
              <a:t> to generate an index into the offset </a:t>
            </a:r>
            <a:r>
              <a:rPr lang="en-US" altLang="en-US" baseline="0" dirty="0" err="1" smtClean="0"/>
              <a:t>ByteAddressBuffer</a:t>
            </a:r>
            <a:endParaRPr lang="en-US" altLang="en-US" baseline="0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42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aseline="0" dirty="0" smtClean="0"/>
              <a:t>-The lighting loop goes on unless we hit an invalid element index 0xFFFFFF.</a:t>
            </a:r>
          </a:p>
          <a:p>
            <a:r>
              <a:rPr lang="en-US" altLang="en-US" baseline="0" dirty="0" smtClean="0"/>
              <a:t>-Fetch the current linked element and update the next linked element’s index.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43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aseline="0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44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aseline="0" dirty="0" smtClean="0"/>
              <a:t>-Decode the global light index which is stored into the upper 8 bits of the linked elements </a:t>
            </a:r>
            <a:r>
              <a:rPr lang="en-US" altLang="en-US" baseline="0" dirty="0" err="1" smtClean="0"/>
              <a:t>m_IndexNext</a:t>
            </a:r>
            <a:r>
              <a:rPr lang="en-US" altLang="en-US" baseline="0" dirty="0" smtClean="0"/>
              <a:t> member.</a:t>
            </a:r>
          </a:p>
          <a:p>
            <a:r>
              <a:rPr lang="en-US" altLang="en-US" baseline="0" dirty="0" smtClean="0"/>
              <a:t>-Access the full light environment which is stored into a dynamic structured array.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45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46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aseline="0" dirty="0" smtClean="0"/>
              <a:t>Hair</a:t>
            </a:r>
          </a:p>
          <a:p>
            <a:r>
              <a:rPr lang="en-US" altLang="en-US" baseline="0" dirty="0" smtClean="0"/>
              <a:t>Skin</a:t>
            </a:r>
          </a:p>
          <a:p>
            <a:r>
              <a:rPr lang="en-US" altLang="en-US" baseline="0" dirty="0" smtClean="0"/>
              <a:t>Eyes</a:t>
            </a:r>
          </a:p>
          <a:p>
            <a:r>
              <a:rPr lang="en-US" altLang="en-US" baseline="0" dirty="0" smtClean="0"/>
              <a:t>Soft Alpha Test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47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aseline="0" dirty="0" smtClean="0"/>
              <a:t>Hair</a:t>
            </a:r>
          </a:p>
          <a:p>
            <a:r>
              <a:rPr lang="en-US" altLang="en-US" baseline="0" dirty="0" smtClean="0"/>
              <a:t>Skin</a:t>
            </a:r>
          </a:p>
          <a:p>
            <a:r>
              <a:rPr lang="en-US" altLang="en-US" baseline="0" dirty="0" smtClean="0"/>
              <a:t>Eyes</a:t>
            </a:r>
          </a:p>
          <a:p>
            <a:r>
              <a:rPr lang="en-US" altLang="en-US" baseline="0" dirty="0" smtClean="0"/>
              <a:t>Soft Alpha Test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48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aseline="0" dirty="0" smtClean="0"/>
              <a:t>Texture Array.</a:t>
            </a:r>
          </a:p>
          <a:p>
            <a:r>
              <a:rPr lang="en-US" altLang="en-US" baseline="0" dirty="0" smtClean="0"/>
              <a:t>Allocate sub-regions.</a:t>
            </a:r>
          </a:p>
          <a:p>
            <a:endParaRPr lang="en-US" altLang="en-US" baseline="0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49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/>
              <a:t>-Next gen!</a:t>
            </a:r>
          </a:p>
          <a:p>
            <a:pPr lvl="1" eaLnBrk="1" hangingPunct="1"/>
            <a:endParaRPr lang="en-US" alt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aseline="0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50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Traditional deferred</a:t>
            </a:r>
            <a:r>
              <a:rPr lang="en-US" altLang="en-US" baseline="0" dirty="0" smtClean="0"/>
              <a:t> lighting</a:t>
            </a:r>
          </a:p>
          <a:p>
            <a:r>
              <a:rPr lang="en-US" altLang="en-US" baseline="0" dirty="0" smtClean="0"/>
              <a:t>Alpha is either non-lit or uses a different approach.</a:t>
            </a:r>
            <a:endParaRPr lang="en-US" alt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-Deferred</a:t>
            </a:r>
            <a:r>
              <a:rPr lang="en-US" altLang="en-US" baseline="0" dirty="0" smtClean="0"/>
              <a:t> Lighting: </a:t>
            </a:r>
            <a:r>
              <a:rPr lang="en-US" altLang="en-US" dirty="0" smtClean="0"/>
              <a:t>Diffuse</a:t>
            </a:r>
            <a:r>
              <a:rPr lang="en-US" altLang="en-US" baseline="0" dirty="0" smtClean="0"/>
              <a:t> Light Buffer</a:t>
            </a:r>
          </a:p>
          <a:p>
            <a:endParaRPr lang="en-US" alt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-Deferred</a:t>
            </a:r>
            <a:r>
              <a:rPr lang="en-US" altLang="en-US" baseline="0" dirty="0" smtClean="0"/>
              <a:t> Lighting: </a:t>
            </a:r>
            <a:r>
              <a:rPr lang="en-US" altLang="en-US" dirty="0" smtClean="0"/>
              <a:t>Specular </a:t>
            </a:r>
            <a:r>
              <a:rPr lang="en-US" altLang="en-US" baseline="0" dirty="0" smtClean="0"/>
              <a:t>Light Buffer</a:t>
            </a:r>
          </a:p>
          <a:p>
            <a:endParaRPr lang="en-US" alt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kern="0" dirty="0" smtClean="0"/>
              <a:t>Each pixel on screen stores only the lights it overlaps. </a:t>
            </a:r>
          </a:p>
          <a:p>
            <a:pPr eaLnBrk="1" hangingPunct="1"/>
            <a:r>
              <a:rPr lang="en-US" altLang="en-US" kern="0" dirty="0" smtClean="0"/>
              <a:t>Store Min and Max depth in camera space.</a:t>
            </a:r>
          </a:p>
          <a:p>
            <a:pPr eaLnBrk="1" hangingPunct="1"/>
            <a:r>
              <a:rPr lang="en-US" altLang="en-US" kern="0" dirty="0" smtClean="0"/>
              <a:t>The light</a:t>
            </a:r>
            <a:r>
              <a:rPr lang="en-US" altLang="en-US" kern="0" baseline="0" dirty="0" smtClean="0"/>
              <a:t> index into a global array.</a:t>
            </a:r>
          </a:p>
          <a:p>
            <a:pPr eaLnBrk="1" hangingPunct="1"/>
            <a:r>
              <a:rPr lang="en-US" altLang="en-US" dirty="0" smtClean="0"/>
              <a:t>The link</a:t>
            </a:r>
            <a:r>
              <a:rPr lang="en-US" altLang="en-US" baseline="0" dirty="0" smtClean="0"/>
              <a:t> or index to the next fragment.</a:t>
            </a:r>
            <a:endParaRPr lang="en-US" alt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9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2A5BA-9F2F-4677-8CF6-9B0C7AC64D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37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803D4-AB84-42D9-B824-B673F6A906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98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D1CDF-952B-46B9-A066-317A53E6C3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442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24173C-8D73-4D46-B5F5-B5DA90D346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14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76745-54DA-4BA8-8923-3594B68404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25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B7BFF-1DC5-4CF5-A91C-D9CC239BF6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40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BAC76-667E-425A-AAF6-4E7D63089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83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2B511-4BD8-46BC-A61A-89CA820CE1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114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0FC0A-A577-4239-B565-CAD5697629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72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4A949-2C50-49B3-8924-7A08CDB0D3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87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748EC-8DB3-4E58-AC46-766B967F6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479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E17F30F4-565F-4508-B398-FF1D00D231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49313"/>
            <a:ext cx="7772400" cy="2751137"/>
          </a:xfrm>
        </p:spPr>
        <p:txBody>
          <a:bodyPr/>
          <a:lstStyle/>
          <a:p>
            <a:pPr eaLnBrk="1" hangingPunct="1"/>
            <a:r>
              <a:rPr lang="en-US" altLang="en-US" sz="5400" dirty="0" smtClean="0"/>
              <a:t>Real-time lighting via Light Linked List</a:t>
            </a:r>
          </a:p>
        </p:txBody>
      </p:sp>
      <p:sp>
        <p:nvSpPr>
          <p:cNvPr id="2051" name="Text Box 6"/>
          <p:cNvSpPr txBox="1">
            <a:spLocks noChangeArrowheads="1"/>
          </p:cNvSpPr>
          <p:nvPr/>
        </p:nvSpPr>
        <p:spPr bwMode="auto">
          <a:xfrm>
            <a:off x="1524000" y="3962400"/>
            <a:ext cx="51974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2052" name="Rectangle 7"/>
          <p:cNvSpPr>
            <a:spLocks noChangeArrowheads="1"/>
          </p:cNvSpPr>
          <p:nvPr/>
        </p:nvSpPr>
        <p:spPr bwMode="auto">
          <a:xfrm>
            <a:off x="685800" y="3810000"/>
            <a:ext cx="7772400" cy="288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/>
              <a:t>8/07/2014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/>
              <a:t>Abdul Bezrati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Compressed Fragment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18417" y="1470345"/>
            <a:ext cx="8410695" cy="495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endParaRPr lang="en-US" altLang="en-US" kern="0" dirty="0"/>
          </a:p>
          <a:p>
            <a:pPr eaLnBrk="1" hangingPunct="1"/>
            <a:endParaRPr lang="en-US" altLang="en-US" kern="0" dirty="0" smtClean="0"/>
          </a:p>
          <a:p>
            <a:pPr marL="457200" lvl="1" indent="0" eaLnBrk="1" hangingPunct="1">
              <a:buNone/>
            </a:pPr>
            <a:endParaRPr lang="en-US" altLang="en-US" kern="0" dirty="0"/>
          </a:p>
          <a:p>
            <a:pPr eaLnBrk="1" hangingPunct="1"/>
            <a:endParaRPr lang="en-US" altLang="en-US" kern="0" dirty="0" smtClean="0"/>
          </a:p>
          <a:p>
            <a:pPr eaLnBrk="1" hangingPunct="1"/>
            <a:endParaRPr lang="en-US" altLang="en-US" sz="2000" i="1" kern="0" dirty="0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055" y="2053130"/>
            <a:ext cx="5249604" cy="250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3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Resolution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18417" y="1470345"/>
            <a:ext cx="8410695" cy="495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endParaRPr lang="en-US" altLang="en-US" kern="0" dirty="0"/>
          </a:p>
          <a:p>
            <a:pPr eaLnBrk="1" hangingPunct="1"/>
            <a:r>
              <a:rPr lang="en-US" altLang="en-US" kern="0" dirty="0" smtClean="0"/>
              <a:t>Lower resolutions are better:</a:t>
            </a:r>
          </a:p>
          <a:p>
            <a:pPr lvl="1" eaLnBrk="1" hangingPunct="1"/>
            <a:r>
              <a:rPr lang="en-US" altLang="en-US" kern="0" dirty="0"/>
              <a:t>One quarter, one eighth etc</a:t>
            </a:r>
            <a:r>
              <a:rPr lang="en-US" altLang="en-US" kern="0" dirty="0" smtClean="0"/>
              <a:t>…</a:t>
            </a:r>
            <a:endParaRPr lang="en-US" altLang="en-US" kern="0" dirty="0"/>
          </a:p>
          <a:p>
            <a:pPr eaLnBrk="1" hangingPunct="1"/>
            <a:endParaRPr lang="en-US" altLang="en-US" kern="0" dirty="0" smtClean="0"/>
          </a:p>
          <a:p>
            <a:pPr eaLnBrk="1" hangingPunct="1"/>
            <a:endParaRPr lang="en-US" altLang="en-US" sz="2000" i="1" kern="0" dirty="0" smtClean="0"/>
          </a:p>
        </p:txBody>
      </p:sp>
    </p:spTree>
    <p:extLst>
      <p:ext uri="{BB962C8B-B14F-4D97-AF65-F5344CB8AC3E}">
        <p14:creationId xmlns:p14="http://schemas.microsoft.com/office/powerpoint/2010/main" val="428816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Memory Cost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18417" y="1470345"/>
            <a:ext cx="8410695" cy="495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endParaRPr lang="en-US" altLang="en-US" kern="0" dirty="0"/>
          </a:p>
          <a:p>
            <a:pPr eaLnBrk="1" hangingPunct="1"/>
            <a:r>
              <a:rPr lang="en-US" altLang="en-US" kern="0" dirty="0" smtClean="0"/>
              <a:t>4 </a:t>
            </a:r>
            <a:r>
              <a:rPr lang="en-US" altLang="en-US" kern="0" dirty="0"/>
              <a:t>Buffers </a:t>
            </a:r>
            <a:r>
              <a:rPr lang="en-US" altLang="en-US" kern="0" dirty="0" smtClean="0"/>
              <a:t>at one </a:t>
            </a:r>
            <a:r>
              <a:rPr lang="en-US" altLang="en-US" kern="0" dirty="0"/>
              <a:t>eighth </a:t>
            </a:r>
            <a:r>
              <a:rPr lang="en-US" altLang="en-US" kern="0" dirty="0" smtClean="0"/>
              <a:t>resolution:</a:t>
            </a:r>
          </a:p>
          <a:p>
            <a:pPr lvl="1" eaLnBrk="1" hangingPunct="1"/>
            <a:r>
              <a:rPr lang="en-US" altLang="en-US" kern="0" dirty="0" smtClean="0"/>
              <a:t>2 </a:t>
            </a:r>
            <a:r>
              <a:rPr lang="en-US" altLang="en-US" kern="0" dirty="0" err="1" smtClean="0"/>
              <a:t>RWByteAddressBuffer</a:t>
            </a:r>
            <a:endParaRPr lang="en-US" altLang="en-US" kern="0" dirty="0" smtClean="0"/>
          </a:p>
          <a:p>
            <a:pPr lvl="1" eaLnBrk="1" hangingPunct="1"/>
            <a:r>
              <a:rPr lang="en-US" altLang="en-US" kern="0" dirty="0" smtClean="0"/>
              <a:t>1 </a:t>
            </a:r>
            <a:r>
              <a:rPr lang="en-US" altLang="en-US" kern="0" dirty="0" err="1" smtClean="0"/>
              <a:t>RWStructuredBuffer</a:t>
            </a:r>
            <a:endParaRPr lang="en-US" altLang="en-US" kern="0" dirty="0" smtClean="0"/>
          </a:p>
          <a:p>
            <a:pPr lvl="1" eaLnBrk="1" hangingPunct="1"/>
            <a:r>
              <a:rPr lang="en-US" altLang="en-US" kern="0" dirty="0" smtClean="0"/>
              <a:t>1 Depth Buffer (optional)</a:t>
            </a:r>
            <a:endParaRPr lang="en-US" altLang="en-US" kern="0" dirty="0"/>
          </a:p>
          <a:p>
            <a:pPr eaLnBrk="1" hangingPunct="1"/>
            <a:r>
              <a:rPr lang="en-US" altLang="en-US" kern="0" dirty="0" smtClean="0"/>
              <a:t>Pre-allocate </a:t>
            </a:r>
            <a:r>
              <a:rPr lang="en-US" altLang="en-US" u="sng" kern="0" dirty="0" smtClean="0"/>
              <a:t>average</a:t>
            </a:r>
            <a:r>
              <a:rPr lang="en-US" altLang="en-US" kern="0" dirty="0" smtClean="0"/>
              <a:t> </a:t>
            </a:r>
            <a:r>
              <a:rPr lang="en-US" altLang="en-US" kern="0" dirty="0"/>
              <a:t>40 Lights per pixel</a:t>
            </a:r>
            <a:r>
              <a:rPr lang="en-US" altLang="en-US" kern="0" dirty="0" smtClean="0"/>
              <a:t>.</a:t>
            </a:r>
          </a:p>
          <a:p>
            <a:pPr eaLnBrk="1" hangingPunct="1"/>
            <a:r>
              <a:rPr lang="en-US" altLang="en-US" kern="0" dirty="0" smtClean="0"/>
              <a:t>Total cost:</a:t>
            </a:r>
          </a:p>
          <a:p>
            <a:pPr lvl="1" eaLnBrk="1" hangingPunct="1"/>
            <a:r>
              <a:rPr lang="en-US" altLang="en-US" kern="0" dirty="0" smtClean="0"/>
              <a:t>900P:     ~7.25 megs </a:t>
            </a:r>
          </a:p>
          <a:p>
            <a:pPr lvl="1" eaLnBrk="1" hangingPunct="1"/>
            <a:r>
              <a:rPr lang="en-US" altLang="en-US" kern="0" dirty="0" smtClean="0"/>
              <a:t>1080P: ~10.15 megs</a:t>
            </a:r>
          </a:p>
          <a:p>
            <a:pPr marL="457200" lvl="1" indent="0" eaLnBrk="1" hangingPunct="1">
              <a:buNone/>
            </a:pPr>
            <a:endParaRPr lang="en-US" altLang="en-US" kern="0" dirty="0"/>
          </a:p>
          <a:p>
            <a:pPr eaLnBrk="1" hangingPunct="1"/>
            <a:endParaRPr lang="en-US" altLang="en-US" kern="0" dirty="0" smtClean="0"/>
          </a:p>
          <a:p>
            <a:pPr eaLnBrk="1" hangingPunct="1"/>
            <a:endParaRPr lang="en-US" altLang="en-US" sz="2000" i="1" kern="0" dirty="0" smtClean="0"/>
          </a:p>
        </p:txBody>
      </p:sp>
    </p:spTree>
    <p:extLst>
      <p:ext uri="{BB962C8B-B14F-4D97-AF65-F5344CB8AC3E}">
        <p14:creationId xmlns:p14="http://schemas.microsoft.com/office/powerpoint/2010/main" val="345244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42975"/>
            <a:ext cx="8837613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11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42975"/>
            <a:ext cx="8837613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53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Insomniac Engine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2958990" y="1278320"/>
            <a:ext cx="3494854" cy="914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err="1" smtClean="0">
                <a:solidFill>
                  <a:schemeClr val="bg1"/>
                </a:solidFill>
              </a:rPr>
              <a:t>GBuffer</a:t>
            </a:r>
            <a:r>
              <a:rPr lang="en-US" dirty="0" err="1" smtClean="0"/>
              <a:t>r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958990" y="2339278"/>
            <a:ext cx="3494854" cy="914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</a:rPr>
              <a:t>Fill Linked </a:t>
            </a:r>
            <a:r>
              <a:rPr lang="en-US" dirty="0" err="1" smtClean="0">
                <a:solidFill>
                  <a:schemeClr val="bg1"/>
                </a:solidFill>
              </a:rPr>
              <a:t>List</a:t>
            </a:r>
            <a:r>
              <a:rPr lang="en-US" dirty="0" err="1" smtClean="0"/>
              <a:t>r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2958990" y="3406078"/>
            <a:ext cx="3494854" cy="914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</a:rPr>
              <a:t>Light </a:t>
            </a:r>
            <a:r>
              <a:rPr lang="en-US" dirty="0" err="1" smtClean="0">
                <a:solidFill>
                  <a:schemeClr val="bg1"/>
                </a:solidFill>
              </a:rPr>
              <a:t>GBuffer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2953335" y="4472878"/>
            <a:ext cx="3500509" cy="914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</a:rPr>
              <a:t>Custom Materials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2958990" y="5539678"/>
            <a:ext cx="3500509" cy="914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</a:rPr>
              <a:t>Alpha 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" name="Down Arrow 3"/>
          <p:cNvSpPr/>
          <p:nvPr/>
        </p:nvSpPr>
        <p:spPr bwMode="auto">
          <a:xfrm>
            <a:off x="2114080" y="1278320"/>
            <a:ext cx="460860" cy="517575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86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Insomniac Engine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2958990" y="1278320"/>
            <a:ext cx="3494854" cy="1060958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dirty="0" err="1" smtClean="0">
                <a:solidFill>
                  <a:schemeClr val="bg1"/>
                </a:solidFill>
              </a:rPr>
              <a:t>GBuffer</a:t>
            </a:r>
            <a:endParaRPr lang="en-US" dirty="0" smtClean="0">
              <a:solidFill>
                <a:schemeClr val="bg1"/>
              </a:solidFill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</a:rPr>
              <a:t>       (fast path)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946791" y="2507280"/>
            <a:ext cx="3494854" cy="914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</a:rPr>
              <a:t>Fill Linked </a:t>
            </a:r>
            <a:r>
              <a:rPr lang="en-US" dirty="0" err="1" smtClean="0">
                <a:solidFill>
                  <a:schemeClr val="bg1"/>
                </a:solidFill>
              </a:rPr>
              <a:t>List</a:t>
            </a:r>
            <a:r>
              <a:rPr lang="en-US" dirty="0" err="1" smtClean="0"/>
              <a:t>r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2946791" y="3621025"/>
            <a:ext cx="3494854" cy="914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</a:rPr>
              <a:t>Light </a:t>
            </a:r>
            <a:r>
              <a:rPr lang="en-US" dirty="0" err="1" smtClean="0">
                <a:solidFill>
                  <a:schemeClr val="bg1"/>
                </a:solidFill>
              </a:rPr>
              <a:t>GBuffer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2969006" y="4673210"/>
            <a:ext cx="3500509" cy="914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bg1"/>
                </a:solidFill>
              </a:rPr>
              <a:t>Custom Materials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2958990" y="5779024"/>
            <a:ext cx="3500509" cy="914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</a:rPr>
              <a:t>Alpha 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" name="Down Arrow 3"/>
          <p:cNvSpPr/>
          <p:nvPr/>
        </p:nvSpPr>
        <p:spPr bwMode="auto">
          <a:xfrm>
            <a:off x="2114080" y="1278319"/>
            <a:ext cx="460860" cy="5415105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28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" y="1009485"/>
            <a:ext cx="8837613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33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35" y="1047890"/>
            <a:ext cx="8837613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766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09485"/>
            <a:ext cx="8837613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061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Old: Deferred Lighting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26" y="1292490"/>
            <a:ext cx="8909960" cy="501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795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047890"/>
            <a:ext cx="8837613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381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20" y="1009485"/>
            <a:ext cx="8837613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244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Insomniac Engine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2958990" y="1278320"/>
            <a:ext cx="3494854" cy="914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err="1" smtClean="0">
                <a:solidFill>
                  <a:schemeClr val="bg1"/>
                </a:solidFill>
              </a:rPr>
              <a:t>GBuffer</a:t>
            </a:r>
            <a:r>
              <a:rPr lang="en-US" dirty="0" err="1" smtClean="0"/>
              <a:t>r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958990" y="2339278"/>
            <a:ext cx="3494854" cy="9144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</a:rPr>
              <a:t>Fill Linked List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2958990" y="3406078"/>
            <a:ext cx="3494854" cy="914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</a:rPr>
              <a:t>Light </a:t>
            </a:r>
            <a:r>
              <a:rPr lang="en-US" dirty="0" err="1" smtClean="0">
                <a:solidFill>
                  <a:schemeClr val="bg1"/>
                </a:solidFill>
              </a:rPr>
              <a:t>GBuffer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2953335" y="4472878"/>
            <a:ext cx="3500509" cy="914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bg1"/>
                </a:solidFill>
              </a:rPr>
              <a:t>Custom Materials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2958990" y="5539678"/>
            <a:ext cx="3500509" cy="914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</a:rPr>
              <a:t>Alpha 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" name="Down Arrow 3"/>
          <p:cNvSpPr/>
          <p:nvPr/>
        </p:nvSpPr>
        <p:spPr bwMode="auto">
          <a:xfrm>
            <a:off x="2114080" y="1278320"/>
            <a:ext cx="460860" cy="517575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39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Fill LLL Cost 900P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6" y="1393535"/>
            <a:ext cx="7591425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125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Fill LLL Cost 1080P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1355130"/>
            <a:ext cx="7610475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257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LLL Depth Buffer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18417" y="1470345"/>
            <a:ext cx="8410695" cy="495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en-US" kern="0" dirty="0" smtClean="0"/>
              <a:t>Generate down-sized </a:t>
            </a:r>
            <a:r>
              <a:rPr lang="en-US" altLang="en-US" kern="0" dirty="0"/>
              <a:t>depth </a:t>
            </a:r>
            <a:r>
              <a:rPr lang="en-US" altLang="en-US" kern="0" dirty="0" smtClean="0"/>
              <a:t>buffer.</a:t>
            </a:r>
          </a:p>
          <a:p>
            <a:pPr eaLnBrk="1" hangingPunct="1"/>
            <a:r>
              <a:rPr lang="en-US" altLang="en-US" kern="0" dirty="0" smtClean="0"/>
              <a:t>Use conservative depth selection.</a:t>
            </a:r>
          </a:p>
          <a:p>
            <a:pPr eaLnBrk="1" hangingPunct="1"/>
            <a:r>
              <a:rPr lang="en-US" altLang="en-US" kern="0" dirty="0" smtClean="0"/>
              <a:t>Use </a:t>
            </a:r>
            <a:r>
              <a:rPr lang="en-US" altLang="en-US" kern="0" dirty="0" err="1" smtClean="0"/>
              <a:t>GatherRed</a:t>
            </a:r>
            <a:r>
              <a:rPr lang="en-US" altLang="en-US" kern="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90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Light Shells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35" y="1239915"/>
            <a:ext cx="8837613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09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LLL </a:t>
            </a:r>
            <a:r>
              <a:rPr lang="en-US" altLang="en-US" dirty="0" err="1" smtClean="0"/>
              <a:t>Shader</a:t>
            </a:r>
            <a:r>
              <a:rPr lang="en-US" altLang="en-US" dirty="0" smtClean="0"/>
              <a:t> Steps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18417" y="1470345"/>
            <a:ext cx="8410695" cy="495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 eaLnBrk="1" hangingPunct="1">
              <a:buNone/>
            </a:pPr>
            <a:endParaRPr lang="en-US" altLang="en-US" kern="0" dirty="0"/>
          </a:p>
          <a:p>
            <a:pPr eaLnBrk="1" hangingPunct="1"/>
            <a:r>
              <a:rPr lang="en-US" altLang="en-US" kern="0" dirty="0" smtClean="0"/>
              <a:t>Software depth test.</a:t>
            </a:r>
          </a:p>
          <a:p>
            <a:pPr eaLnBrk="1" hangingPunct="1"/>
            <a:endParaRPr lang="en-US" altLang="en-US" kern="0" dirty="0"/>
          </a:p>
          <a:p>
            <a:pPr eaLnBrk="1" hangingPunct="1"/>
            <a:r>
              <a:rPr lang="en-US" altLang="en-US" kern="0" dirty="0" smtClean="0"/>
              <a:t>Acquire min and max depth.</a:t>
            </a:r>
          </a:p>
          <a:p>
            <a:pPr eaLnBrk="1" hangingPunct="1"/>
            <a:endParaRPr lang="en-US" altLang="en-US" kern="0" dirty="0" smtClean="0"/>
          </a:p>
          <a:p>
            <a:pPr eaLnBrk="1" hangingPunct="1"/>
            <a:r>
              <a:rPr lang="en-US" altLang="en-US" kern="0" dirty="0" smtClean="0"/>
              <a:t>Allocate a LLL fragment.</a:t>
            </a:r>
          </a:p>
          <a:p>
            <a:pPr eaLnBrk="1" hangingPunct="1"/>
            <a:endParaRPr lang="en-US" altLang="en-US" kern="0" dirty="0"/>
          </a:p>
          <a:p>
            <a:pPr eaLnBrk="1" hangingPunct="1"/>
            <a:endParaRPr lang="en-US" altLang="en-US" kern="0" dirty="0" smtClean="0"/>
          </a:p>
          <a:p>
            <a:pPr eaLnBrk="1" hangingPunct="1"/>
            <a:endParaRPr lang="en-US" altLang="en-US" sz="2000" i="1" kern="0" dirty="0" smtClean="0"/>
          </a:p>
        </p:txBody>
      </p:sp>
    </p:spTree>
    <p:extLst>
      <p:ext uri="{BB962C8B-B14F-4D97-AF65-F5344CB8AC3E}">
        <p14:creationId xmlns:p14="http://schemas.microsoft.com/office/powerpoint/2010/main" val="250707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LLL Depth Test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18417" y="1470345"/>
            <a:ext cx="8410695" cy="495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 eaLnBrk="1" hangingPunct="1">
              <a:buNone/>
            </a:pPr>
            <a:endParaRPr lang="en-US" altLang="en-US" kern="0" dirty="0"/>
          </a:p>
          <a:p>
            <a:pPr marL="0" indent="0" eaLnBrk="1" hangingPunct="1">
              <a:buNone/>
            </a:pPr>
            <a:endParaRPr lang="en-US" altLang="en-US" kern="0" dirty="0"/>
          </a:p>
          <a:p>
            <a:pPr marL="0" indent="0" eaLnBrk="1" hangingPunct="1">
              <a:buNone/>
            </a:pPr>
            <a:endParaRPr lang="en-US" altLang="en-US" kern="0" dirty="0" smtClean="0"/>
          </a:p>
          <a:p>
            <a:pPr eaLnBrk="1" hangingPunct="1"/>
            <a:endParaRPr lang="en-US" altLang="en-US" sz="2000" i="1" kern="0" dirty="0" smtClean="0"/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35" y="1470345"/>
            <a:ext cx="6927515" cy="49434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629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LLL Depth Test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18417" y="1470345"/>
            <a:ext cx="8410695" cy="495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 eaLnBrk="1" hangingPunct="1">
              <a:buNone/>
            </a:pPr>
            <a:endParaRPr lang="en-US" altLang="en-US" kern="0" dirty="0"/>
          </a:p>
          <a:p>
            <a:pPr eaLnBrk="1" hangingPunct="1"/>
            <a:r>
              <a:rPr lang="en-US" altLang="en-US" kern="0" dirty="0" smtClean="0"/>
              <a:t>Software test front faces</a:t>
            </a:r>
            <a:r>
              <a:rPr lang="en-US" altLang="en-US" kern="0" dirty="0" smtClean="0"/>
              <a:t>.</a:t>
            </a:r>
            <a:endParaRPr lang="en-US" altLang="en-US" kern="0" dirty="0"/>
          </a:p>
          <a:p>
            <a:pPr marL="0" indent="0" eaLnBrk="1" hangingPunct="1">
              <a:buNone/>
            </a:pPr>
            <a:endParaRPr lang="en-US" altLang="en-US" kern="0" dirty="0" smtClean="0"/>
          </a:p>
          <a:p>
            <a:pPr eaLnBrk="1" hangingPunct="1"/>
            <a:endParaRPr lang="en-US" altLang="en-US" sz="2000" i="1" kern="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17" y="2978977"/>
            <a:ext cx="8333501" cy="1830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26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Old: Deferred Lighting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278320"/>
            <a:ext cx="891540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66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42975"/>
            <a:ext cx="8837613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65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42975"/>
            <a:ext cx="8837613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7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Depth Bounds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18417" y="1470345"/>
            <a:ext cx="8410695" cy="495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en-US" kern="0" dirty="0"/>
              <a:t>Both depths need to come </a:t>
            </a:r>
            <a:r>
              <a:rPr lang="en-US" altLang="en-US" kern="0" dirty="0" smtClean="0"/>
              <a:t>through.</a:t>
            </a:r>
          </a:p>
          <a:p>
            <a:pPr eaLnBrk="1" hangingPunct="1"/>
            <a:endParaRPr lang="en-US" altLang="en-US" kern="0" dirty="0" smtClean="0"/>
          </a:p>
          <a:p>
            <a:pPr eaLnBrk="1" hangingPunct="1"/>
            <a:r>
              <a:rPr lang="en-US" altLang="en-US" kern="0" dirty="0" smtClean="0"/>
              <a:t>Which depth comes first?</a:t>
            </a:r>
          </a:p>
          <a:p>
            <a:pPr marL="0" indent="0" eaLnBrk="1" hangingPunct="1">
              <a:buNone/>
            </a:pPr>
            <a:endParaRPr lang="en-US" altLang="en-US" kern="0" dirty="0" smtClean="0"/>
          </a:p>
          <a:p>
            <a:pPr eaLnBrk="1" hangingPunct="1"/>
            <a:endParaRPr lang="en-US" altLang="en-US" kern="0" dirty="0"/>
          </a:p>
          <a:p>
            <a:pPr eaLnBrk="1" hangingPunct="1"/>
            <a:endParaRPr lang="en-US" altLang="en-US" kern="0" dirty="0" smtClean="0"/>
          </a:p>
          <a:p>
            <a:pPr marL="457200" lvl="1" indent="0" eaLnBrk="1" hangingPunct="1">
              <a:buNone/>
            </a:pPr>
            <a:endParaRPr lang="en-US" altLang="en-US" kern="0" dirty="0"/>
          </a:p>
          <a:p>
            <a:pPr eaLnBrk="1" hangingPunct="1"/>
            <a:endParaRPr lang="en-US" altLang="en-US" kern="0" dirty="0" smtClean="0"/>
          </a:p>
          <a:p>
            <a:pPr eaLnBrk="1" hangingPunct="1"/>
            <a:endParaRPr lang="en-US" altLang="en-US" sz="2000" i="1" kern="0" dirty="0" smtClean="0"/>
          </a:p>
        </p:txBody>
      </p:sp>
    </p:spTree>
    <p:extLst>
      <p:ext uri="{BB962C8B-B14F-4D97-AF65-F5344CB8AC3E}">
        <p14:creationId xmlns:p14="http://schemas.microsoft.com/office/powerpoint/2010/main" val="126039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Depth Bounds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18417" y="1470345"/>
            <a:ext cx="8410695" cy="495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en-US" kern="0" dirty="0" smtClean="0"/>
              <a:t>Bounds </a:t>
            </a:r>
            <a:r>
              <a:rPr lang="en-US" altLang="en-US" kern="0" dirty="0" err="1" smtClean="0"/>
              <a:t>RWByteAddressBuffer</a:t>
            </a:r>
            <a:endParaRPr lang="en-US" altLang="en-US" kern="0" dirty="0" smtClean="0"/>
          </a:p>
          <a:p>
            <a:pPr eaLnBrk="1" hangingPunct="1"/>
            <a:endParaRPr lang="en-US" altLang="en-US" sz="2000" i="1" kern="0" dirty="0" smtClean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592015"/>
              </p:ext>
            </p:extLst>
          </p:nvPr>
        </p:nvGraphicFramePr>
        <p:xfrm>
          <a:off x="1269170" y="2392061"/>
          <a:ext cx="6096000" cy="3427584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</a:tblGrid>
              <a:tr h="428448">
                <a:tc>
                  <a:txBody>
                    <a:bodyPr/>
                    <a:lstStyle/>
                    <a:p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  <a:tr h="4284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</a:tr>
              <a:tr h="4284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</a:tr>
              <a:tr h="4284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  <a:tr h="4284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  <a:tr h="4284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  <a:tr h="4284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  <a:tr h="4284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108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Depth Bounds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18417" y="1470345"/>
            <a:ext cx="8410695" cy="495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en-US" kern="0" dirty="0" smtClean="0"/>
              <a:t>Encode Depth + ID</a:t>
            </a:r>
            <a:endParaRPr lang="en-US" altLang="en-US" kern="0" dirty="0"/>
          </a:p>
          <a:p>
            <a:pPr lvl="1" eaLnBrk="1" hangingPunct="1"/>
            <a:r>
              <a:rPr lang="en-US" altLang="en-US" kern="0" dirty="0" smtClean="0"/>
              <a:t>16 bits ID</a:t>
            </a:r>
          </a:p>
          <a:p>
            <a:pPr lvl="1" eaLnBrk="1" hangingPunct="1"/>
            <a:r>
              <a:rPr lang="en-US" altLang="en-US" kern="0" dirty="0" smtClean="0"/>
              <a:t>16 bits Depth</a:t>
            </a:r>
          </a:p>
          <a:p>
            <a:pPr eaLnBrk="1" hangingPunct="1"/>
            <a:endParaRPr lang="en-US" altLang="en-US" sz="2000" i="1" kern="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24" y="3273668"/>
            <a:ext cx="8891817" cy="579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351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Depth Bounds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18417" y="1470345"/>
            <a:ext cx="8410695" cy="495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en-US" kern="0" dirty="0" smtClean="0"/>
              <a:t>Use </a:t>
            </a:r>
            <a:r>
              <a:rPr lang="en-US" dirty="0" err="1"/>
              <a:t>InterlockedExchange</a:t>
            </a:r>
            <a:r>
              <a:rPr lang="en-US" dirty="0"/>
              <a:t> </a:t>
            </a:r>
          </a:p>
          <a:p>
            <a:pPr marL="0" indent="0" eaLnBrk="1" hangingPunct="1">
              <a:buNone/>
            </a:pPr>
            <a:endParaRPr lang="en-US" altLang="en-US" kern="0" dirty="0"/>
          </a:p>
          <a:p>
            <a:pPr marL="0" indent="0" eaLnBrk="1" hangingPunct="1">
              <a:buNone/>
            </a:pPr>
            <a:r>
              <a:rPr lang="en-US" altLang="en-US" kern="0" dirty="0" smtClean="0"/>
              <a:t>New Info</a:t>
            </a:r>
          </a:p>
          <a:p>
            <a:pPr marL="0" indent="0" eaLnBrk="1" hangingPunct="1">
              <a:buNone/>
            </a:pPr>
            <a:endParaRPr lang="en-US" altLang="en-US" kern="0" dirty="0"/>
          </a:p>
          <a:p>
            <a:pPr marL="0" indent="0" eaLnBrk="1" hangingPunct="1">
              <a:buNone/>
            </a:pPr>
            <a:r>
              <a:rPr lang="en-US" altLang="en-US" kern="0" dirty="0" smtClean="0"/>
              <a:t>Old Info</a:t>
            </a:r>
          </a:p>
          <a:p>
            <a:pPr eaLnBrk="1" hangingPunct="1"/>
            <a:endParaRPr lang="en-US" altLang="en-US" sz="2000" i="1" kern="0" dirty="0" smtClean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698664"/>
              </p:ext>
            </p:extLst>
          </p:nvPr>
        </p:nvGraphicFramePr>
        <p:xfrm>
          <a:off x="2733112" y="2392065"/>
          <a:ext cx="6096000" cy="3427584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</a:tblGrid>
              <a:tr h="428448">
                <a:tc>
                  <a:txBody>
                    <a:bodyPr/>
                    <a:lstStyle/>
                    <a:p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  <a:tr h="4284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</a:tr>
              <a:tr h="4284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</a:tr>
              <a:tr h="4284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  <a:tr h="4284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  <a:tr h="4284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  <a:tr h="4284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  <a:tr h="4284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9" name="Bent Arrow 8"/>
          <p:cNvSpPr/>
          <p:nvPr/>
        </p:nvSpPr>
        <p:spPr bwMode="auto">
          <a:xfrm rot="5400000">
            <a:off x="3665855" y="1396754"/>
            <a:ext cx="460862" cy="3226020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Arial" charset="0"/>
            </a:endParaRPr>
          </a:p>
        </p:txBody>
      </p:sp>
      <p:sp>
        <p:nvSpPr>
          <p:cNvPr id="12" name="Bent Arrow 11"/>
          <p:cNvSpPr/>
          <p:nvPr/>
        </p:nvSpPr>
        <p:spPr bwMode="auto">
          <a:xfrm rot="10800000">
            <a:off x="2283276" y="3736240"/>
            <a:ext cx="3226020" cy="537670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00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Light Fragment Links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18417" y="1470345"/>
            <a:ext cx="8410695" cy="495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en-US" kern="0" dirty="0" smtClean="0"/>
              <a:t>Use a </a:t>
            </a:r>
            <a:r>
              <a:rPr lang="en-US" altLang="en-US" kern="0" dirty="0" err="1" smtClean="0"/>
              <a:t>RWStructuredBuffer</a:t>
            </a:r>
            <a:r>
              <a:rPr lang="en-US" altLang="en-US" kern="0" dirty="0" smtClean="0"/>
              <a:t> for storage:</a:t>
            </a:r>
            <a:endParaRPr lang="en-US" altLang="en-US" kern="0" dirty="0"/>
          </a:p>
          <a:p>
            <a:pPr eaLnBrk="1" hangingPunct="1"/>
            <a:endParaRPr lang="en-US" altLang="en-US" kern="0" dirty="0" smtClean="0"/>
          </a:p>
          <a:p>
            <a:pPr eaLnBrk="1" hangingPunct="1"/>
            <a:endParaRPr lang="en-US" altLang="en-US" sz="2000" i="1" kern="0" dirty="0" smtClean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93" y="2824163"/>
            <a:ext cx="8548141" cy="2116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51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Allocate LLL Fragment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18417" y="1470345"/>
            <a:ext cx="8410695" cy="495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en-US" kern="0" dirty="0" smtClean="0"/>
              <a:t>Increment current count</a:t>
            </a:r>
            <a:endParaRPr lang="en-US" altLang="en-US" sz="2000" i="1" kern="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17" y="2741324"/>
            <a:ext cx="8542900" cy="237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26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Track Last Entry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18417" y="1470345"/>
            <a:ext cx="8410695" cy="495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kern="0" dirty="0" err="1" smtClean="0"/>
              <a:t>StartOffset</a:t>
            </a:r>
            <a:r>
              <a:rPr lang="en-US" kern="0" dirty="0" smtClean="0"/>
              <a:t> </a:t>
            </a:r>
            <a:r>
              <a:rPr lang="en-US" kern="0" dirty="0" err="1" smtClean="0"/>
              <a:t>RWByteAddressBuffer</a:t>
            </a:r>
            <a:r>
              <a:rPr lang="en-US" kern="0" dirty="0" smtClean="0"/>
              <a:t>:</a:t>
            </a:r>
          </a:p>
          <a:p>
            <a:pPr lvl="1" eaLnBrk="1" hangingPunct="1"/>
            <a:r>
              <a:rPr lang="en-US" kern="0" dirty="0" err="1" smtClean="0"/>
              <a:t>InterlockedExachange</a:t>
            </a:r>
            <a:r>
              <a:rPr lang="en-US" dirty="0"/>
              <a:t> </a:t>
            </a:r>
          </a:p>
          <a:p>
            <a:pPr marL="0" indent="0" eaLnBrk="1" hangingPunct="1">
              <a:buNone/>
            </a:pPr>
            <a:endParaRPr lang="en-US" altLang="en-US" kern="0" dirty="0"/>
          </a:p>
          <a:p>
            <a:pPr marL="0" indent="0" eaLnBrk="1" hangingPunct="1">
              <a:buNone/>
            </a:pPr>
            <a:r>
              <a:rPr lang="en-US" altLang="en-US" kern="0" dirty="0" smtClean="0"/>
              <a:t>New Index</a:t>
            </a:r>
          </a:p>
          <a:p>
            <a:pPr marL="0" indent="0" eaLnBrk="1" hangingPunct="1">
              <a:buNone/>
            </a:pPr>
            <a:endParaRPr lang="en-US" altLang="en-US" kern="0" dirty="0"/>
          </a:p>
          <a:p>
            <a:pPr marL="0" indent="0" eaLnBrk="1" hangingPunct="1">
              <a:buNone/>
            </a:pPr>
            <a:r>
              <a:rPr lang="en-US" altLang="en-US" kern="0" dirty="0" smtClean="0"/>
              <a:t>Old Index</a:t>
            </a:r>
          </a:p>
          <a:p>
            <a:pPr eaLnBrk="1" hangingPunct="1"/>
            <a:endParaRPr lang="en-US" altLang="en-US" sz="2000" i="1" kern="0" dirty="0" smtClean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4918839"/>
              </p:ext>
            </p:extLst>
          </p:nvPr>
        </p:nvGraphicFramePr>
        <p:xfrm>
          <a:off x="2733112" y="2997006"/>
          <a:ext cx="6096000" cy="3427584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</a:tblGrid>
              <a:tr h="428448">
                <a:tc>
                  <a:txBody>
                    <a:bodyPr/>
                    <a:lstStyle/>
                    <a:p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  <a:tr h="4284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</a:tr>
              <a:tr h="4284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</a:tr>
              <a:tr h="4284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  <a:tr h="4284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  <a:tr h="4284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  <a:tr h="4284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  <a:tr h="4284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Pixel</a:t>
                      </a: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9" name="Bent Arrow 8"/>
          <p:cNvSpPr/>
          <p:nvPr/>
        </p:nvSpPr>
        <p:spPr bwMode="auto">
          <a:xfrm rot="5400000">
            <a:off x="3811687" y="2153848"/>
            <a:ext cx="460862" cy="2934356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Arial" charset="0"/>
            </a:endParaRPr>
          </a:p>
        </p:txBody>
      </p:sp>
      <p:sp>
        <p:nvSpPr>
          <p:cNvPr id="12" name="Bent Arrow 11"/>
          <p:cNvSpPr/>
          <p:nvPr/>
        </p:nvSpPr>
        <p:spPr bwMode="auto">
          <a:xfrm rot="10800000">
            <a:off x="2509773" y="4295167"/>
            <a:ext cx="2916564" cy="537670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58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Light Fragment Encoding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18417" y="1470345"/>
            <a:ext cx="8410695" cy="495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en-US" kern="0" dirty="0" smtClean="0"/>
              <a:t>Fill the linked light fragment and store it.</a:t>
            </a:r>
            <a:endParaRPr lang="en-US" altLang="en-US" kern="0" dirty="0"/>
          </a:p>
          <a:p>
            <a:pPr eaLnBrk="1" hangingPunct="1"/>
            <a:endParaRPr lang="en-US" altLang="en-US" kern="0" dirty="0" smtClean="0"/>
          </a:p>
          <a:p>
            <a:pPr eaLnBrk="1" hangingPunct="1"/>
            <a:endParaRPr lang="en-US" altLang="en-US" sz="2000" i="1" kern="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35" y="2557463"/>
            <a:ext cx="8754250" cy="2902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924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Old: Deferred Lighting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201510"/>
            <a:ext cx="891540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230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Insomniac Engine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2958990" y="1278320"/>
            <a:ext cx="3494854" cy="914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err="1" smtClean="0">
                <a:solidFill>
                  <a:schemeClr val="bg1"/>
                </a:solidFill>
              </a:rPr>
              <a:t>GBuffer</a:t>
            </a:r>
            <a:r>
              <a:rPr lang="en-US" dirty="0" err="1" smtClean="0"/>
              <a:t>r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958990" y="2339278"/>
            <a:ext cx="3494854" cy="914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</a:rPr>
              <a:t>Fill Linked </a:t>
            </a:r>
            <a:r>
              <a:rPr lang="en-US" dirty="0" err="1" smtClean="0">
                <a:solidFill>
                  <a:schemeClr val="bg1"/>
                </a:solidFill>
              </a:rPr>
              <a:t>List</a:t>
            </a:r>
            <a:r>
              <a:rPr lang="en-US" dirty="0" err="1" smtClean="0"/>
              <a:t>r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2958990" y="3406078"/>
            <a:ext cx="3494854" cy="9144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</a:rPr>
              <a:t>Light </a:t>
            </a:r>
            <a:r>
              <a:rPr lang="en-US" dirty="0" err="1" smtClean="0">
                <a:solidFill>
                  <a:schemeClr val="bg1"/>
                </a:solidFill>
              </a:rPr>
              <a:t>GBuffer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2953335" y="4472878"/>
            <a:ext cx="3500509" cy="914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bg1"/>
                </a:solidFill>
              </a:rPr>
              <a:t>Custom Materials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2958990" y="5539678"/>
            <a:ext cx="3500509" cy="914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</a:rPr>
              <a:t>Alpha 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" name="Down Arrow 3"/>
          <p:cNvSpPr/>
          <p:nvPr/>
        </p:nvSpPr>
        <p:spPr bwMode="auto">
          <a:xfrm>
            <a:off x="2114080" y="1278320"/>
            <a:ext cx="460860" cy="517575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41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Lighting the </a:t>
            </a:r>
            <a:r>
              <a:rPr lang="en-US" altLang="en-US" dirty="0" err="1" smtClean="0"/>
              <a:t>GBuffer</a:t>
            </a:r>
            <a:endParaRPr lang="en-US" altLang="en-US" dirty="0" smtClean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18417" y="1470345"/>
            <a:ext cx="8410695" cy="495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en-US" kern="0" dirty="0" smtClean="0"/>
              <a:t>Draw full-screen quad</a:t>
            </a:r>
          </a:p>
          <a:p>
            <a:pPr eaLnBrk="1" hangingPunct="1"/>
            <a:r>
              <a:rPr lang="en-US" altLang="en-US" kern="0" dirty="0" smtClean="0"/>
              <a:t>Access the LLL</a:t>
            </a:r>
          </a:p>
          <a:p>
            <a:pPr eaLnBrk="1" hangingPunct="1"/>
            <a:r>
              <a:rPr lang="en-US" altLang="en-US" kern="0" dirty="0" smtClean="0"/>
              <a:t>Apply the light </a:t>
            </a:r>
          </a:p>
          <a:p>
            <a:pPr marL="457200" lvl="1" indent="0" eaLnBrk="1" hangingPunct="1">
              <a:buNone/>
            </a:pPr>
            <a:endParaRPr lang="en-US" altLang="en-US" kern="0" dirty="0"/>
          </a:p>
          <a:p>
            <a:pPr eaLnBrk="1" hangingPunct="1"/>
            <a:endParaRPr lang="en-US" altLang="en-US" kern="0" dirty="0" smtClean="0"/>
          </a:p>
          <a:p>
            <a:pPr eaLnBrk="1" hangingPunct="1"/>
            <a:endParaRPr lang="en-US" altLang="en-US" sz="2000" i="1" kern="0" dirty="0" smtClean="0"/>
          </a:p>
        </p:txBody>
      </p:sp>
    </p:spTree>
    <p:extLst>
      <p:ext uri="{BB962C8B-B14F-4D97-AF65-F5344CB8AC3E}">
        <p14:creationId xmlns:p14="http://schemas.microsoft.com/office/powerpoint/2010/main" val="391897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Accessing the SRVs</a:t>
            </a:r>
            <a:endParaRPr lang="en-US" altLang="en-US" dirty="0" smtClean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18417" y="1470345"/>
            <a:ext cx="8410695" cy="495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en-US" kern="0" dirty="0" smtClean="0"/>
              <a:t>Fetch the first linked element offset:</a:t>
            </a:r>
          </a:p>
          <a:p>
            <a:pPr lvl="1" eaLnBrk="1" hangingPunct="1"/>
            <a:r>
              <a:rPr lang="en-US" altLang="en-US" kern="0" dirty="0" smtClean="0"/>
              <a:t>The first linked element is encoded in the lower 24 bits.</a:t>
            </a:r>
          </a:p>
          <a:p>
            <a:pPr lvl="1" eaLnBrk="1" hangingPunct="1"/>
            <a:endParaRPr lang="en-US" altLang="en-US" kern="0" dirty="0" smtClean="0"/>
          </a:p>
          <a:p>
            <a:pPr marL="457200" lvl="1" indent="0" eaLnBrk="1" hangingPunct="1">
              <a:buNone/>
            </a:pPr>
            <a:r>
              <a:rPr lang="en-US" altLang="en-US" kern="0" dirty="0" smtClean="0"/>
              <a:t>	</a:t>
            </a:r>
            <a:endParaRPr lang="en-US" altLang="en-US" kern="0" dirty="0"/>
          </a:p>
          <a:p>
            <a:pPr eaLnBrk="1" hangingPunct="1"/>
            <a:endParaRPr lang="en-US" altLang="en-US" kern="0" dirty="0" smtClean="0"/>
          </a:p>
          <a:p>
            <a:pPr eaLnBrk="1" hangingPunct="1"/>
            <a:endParaRPr lang="en-US" altLang="en-US" sz="2000" i="1" kern="0" dirty="0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39" y="3313785"/>
            <a:ext cx="8607650" cy="1645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207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Light Loop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18417" y="1470345"/>
            <a:ext cx="8410695" cy="495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en-US" kern="0" dirty="0" smtClean="0"/>
              <a:t>Start the lighting loop:</a:t>
            </a:r>
          </a:p>
          <a:p>
            <a:pPr lvl="1" eaLnBrk="1" hangingPunct="1"/>
            <a:r>
              <a:rPr lang="en-US" altLang="en-US" kern="0" dirty="0" smtClean="0"/>
              <a:t>An element index equal to 0xFFFFFF is invalid.</a:t>
            </a:r>
          </a:p>
          <a:p>
            <a:pPr lvl="1" eaLnBrk="1" hangingPunct="1"/>
            <a:endParaRPr lang="en-US" altLang="en-US" kern="0" dirty="0" smtClean="0"/>
          </a:p>
          <a:p>
            <a:pPr marL="457200" lvl="1" indent="0" eaLnBrk="1" hangingPunct="1">
              <a:buNone/>
            </a:pPr>
            <a:r>
              <a:rPr lang="en-US" altLang="en-US" kern="0" dirty="0" smtClean="0"/>
              <a:t>	</a:t>
            </a:r>
            <a:endParaRPr lang="en-US" altLang="en-US" kern="0" dirty="0"/>
          </a:p>
          <a:p>
            <a:pPr eaLnBrk="1" hangingPunct="1"/>
            <a:endParaRPr lang="en-US" altLang="en-US" kern="0" dirty="0" smtClean="0"/>
          </a:p>
          <a:p>
            <a:pPr eaLnBrk="1" hangingPunct="1"/>
            <a:endParaRPr lang="en-US" altLang="en-US" sz="2000" i="1" kern="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45" y="2795588"/>
            <a:ext cx="8630990" cy="224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016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Decoding Light Depth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18417" y="1470345"/>
            <a:ext cx="8410695" cy="495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en-US" kern="0" dirty="0" smtClean="0"/>
              <a:t>Decode the light min and max depth.</a:t>
            </a:r>
          </a:p>
          <a:p>
            <a:pPr eaLnBrk="1" hangingPunct="1"/>
            <a:r>
              <a:rPr lang="en-US" altLang="en-US" kern="0" dirty="0" smtClean="0"/>
              <a:t>Compare the light depth.</a:t>
            </a:r>
          </a:p>
          <a:p>
            <a:pPr lvl="1" eaLnBrk="1" hangingPunct="1"/>
            <a:endParaRPr lang="en-US" altLang="en-US" kern="0" dirty="0" smtClean="0"/>
          </a:p>
          <a:p>
            <a:pPr marL="457200" lvl="1" indent="0" eaLnBrk="1" hangingPunct="1">
              <a:buNone/>
            </a:pPr>
            <a:r>
              <a:rPr lang="en-US" altLang="en-US" kern="0" dirty="0" smtClean="0"/>
              <a:t>	</a:t>
            </a:r>
            <a:endParaRPr lang="en-US" altLang="en-US" kern="0" dirty="0"/>
          </a:p>
          <a:p>
            <a:pPr eaLnBrk="1" hangingPunct="1"/>
            <a:endParaRPr lang="en-US" altLang="en-US" kern="0" dirty="0" smtClean="0"/>
          </a:p>
          <a:p>
            <a:pPr eaLnBrk="1" hangingPunct="1"/>
            <a:endParaRPr lang="en-US" altLang="en-US" sz="2000" i="1" kern="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31" y="2814520"/>
            <a:ext cx="8806664" cy="268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56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Access Light Info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18417" y="1470345"/>
            <a:ext cx="8410695" cy="495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en-US" kern="0" dirty="0" smtClean="0"/>
              <a:t>Fetch the full light information: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48" y="2488441"/>
            <a:ext cx="8734032" cy="291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71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Insomniac Engine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2958990" y="1278320"/>
            <a:ext cx="3494854" cy="914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err="1" smtClean="0">
                <a:solidFill>
                  <a:schemeClr val="bg1"/>
                </a:solidFill>
              </a:rPr>
              <a:t>GBuffer</a:t>
            </a:r>
            <a:r>
              <a:rPr lang="en-US" dirty="0" err="1" smtClean="0"/>
              <a:t>r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958990" y="2339278"/>
            <a:ext cx="3494854" cy="914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</a:rPr>
              <a:t>Fill Linked </a:t>
            </a:r>
            <a:r>
              <a:rPr lang="en-US" dirty="0" err="1" smtClean="0">
                <a:solidFill>
                  <a:schemeClr val="bg1"/>
                </a:solidFill>
              </a:rPr>
              <a:t>List</a:t>
            </a:r>
            <a:r>
              <a:rPr lang="en-US" dirty="0" err="1" smtClean="0"/>
              <a:t>r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2958990" y="3406078"/>
            <a:ext cx="3494854" cy="914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</a:rPr>
              <a:t>Light </a:t>
            </a:r>
            <a:r>
              <a:rPr lang="en-US" dirty="0" err="1" smtClean="0">
                <a:solidFill>
                  <a:schemeClr val="bg1"/>
                </a:solidFill>
              </a:rPr>
              <a:t>GBuffer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2953335" y="4472878"/>
            <a:ext cx="3500509" cy="9144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bg1"/>
                </a:solidFill>
              </a:rPr>
              <a:t>Custom Materials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2958990" y="5539678"/>
            <a:ext cx="3500509" cy="914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</a:rPr>
              <a:t>Alpha 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" name="Down Arrow 3"/>
          <p:cNvSpPr/>
          <p:nvPr/>
        </p:nvSpPr>
        <p:spPr bwMode="auto">
          <a:xfrm>
            <a:off x="2114080" y="1278320"/>
            <a:ext cx="460860" cy="517575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50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Custom Materials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18417" y="1470345"/>
            <a:ext cx="8410695" cy="495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 eaLnBrk="1" hangingPunct="1"/>
            <a:endParaRPr lang="en-US" altLang="en-US" kern="0" dirty="0" smtClean="0"/>
          </a:p>
          <a:p>
            <a:pPr eaLnBrk="1" hangingPunct="1"/>
            <a:r>
              <a:rPr lang="en-US" altLang="en-US" kern="0" dirty="0" smtClean="0"/>
              <a:t>Render geometry again.</a:t>
            </a:r>
          </a:p>
          <a:p>
            <a:pPr eaLnBrk="1" hangingPunct="1"/>
            <a:r>
              <a:rPr lang="en-US" altLang="en-US" kern="0" dirty="0" smtClean="0"/>
              <a:t>Access the LLL while rendering.</a:t>
            </a:r>
          </a:p>
          <a:p>
            <a:pPr eaLnBrk="1" hangingPunct="1"/>
            <a:endParaRPr lang="en-US" altLang="en-US" kern="0" dirty="0" smtClean="0"/>
          </a:p>
          <a:p>
            <a:pPr eaLnBrk="1" hangingPunct="1"/>
            <a:endParaRPr lang="en-US" altLang="en-US" sz="2000" i="1" kern="0" dirty="0" smtClean="0"/>
          </a:p>
        </p:txBody>
      </p:sp>
    </p:spTree>
    <p:extLst>
      <p:ext uri="{BB962C8B-B14F-4D97-AF65-F5344CB8AC3E}">
        <p14:creationId xmlns:p14="http://schemas.microsoft.com/office/powerpoint/2010/main" val="400535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Custom Materials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18417" y="1470345"/>
            <a:ext cx="8410695" cy="495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 eaLnBrk="1" hangingPunct="1"/>
            <a:endParaRPr lang="en-US" altLang="en-US" kern="0" dirty="0" smtClean="0"/>
          </a:p>
          <a:p>
            <a:pPr eaLnBrk="1" hangingPunct="1"/>
            <a:endParaRPr lang="en-US" altLang="en-US" kern="0" dirty="0" smtClean="0"/>
          </a:p>
          <a:p>
            <a:pPr eaLnBrk="1" hangingPunct="1"/>
            <a:endParaRPr lang="en-US" altLang="en-US" sz="2000" i="1" kern="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21" y="1201509"/>
            <a:ext cx="8915548" cy="490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527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Shadows?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18417" y="1470345"/>
            <a:ext cx="8410695" cy="495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 eaLnBrk="1" hangingPunct="1"/>
            <a:endParaRPr lang="en-US" altLang="en-US" kern="0" dirty="0" smtClean="0"/>
          </a:p>
          <a:p>
            <a:pPr eaLnBrk="1" hangingPunct="1"/>
            <a:endParaRPr lang="en-US" altLang="en-US" kern="0" dirty="0" smtClean="0"/>
          </a:p>
          <a:p>
            <a:pPr eaLnBrk="1" hangingPunct="1"/>
            <a:endParaRPr lang="en-US" altLang="en-US" sz="2000" i="1" kern="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23" y="1340469"/>
            <a:ext cx="8540881" cy="507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26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New: Light Linked List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19" y="1268467"/>
            <a:ext cx="8948365" cy="503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68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Questions?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539475" y="1470345"/>
            <a:ext cx="8410695" cy="495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dirty="0" smtClean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dirty="0" smtClean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dirty="0" smtClean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dirty="0" smtClean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dirty="0" smtClean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/>
              <a:t>abezrati@insomniacgames.com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1133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Deferred Lighting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2966216" y="1707554"/>
            <a:ext cx="3494854" cy="914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err="1" smtClean="0">
                <a:solidFill>
                  <a:schemeClr val="bg1"/>
                </a:solidFill>
              </a:rPr>
              <a:t>GBuffer</a:t>
            </a:r>
            <a:r>
              <a:rPr lang="en-US" dirty="0" err="1" smtClean="0"/>
              <a:t>r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984680" y="2852925"/>
            <a:ext cx="3494854" cy="914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</a:rPr>
              <a:t>Fill Light Buffers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2970616" y="3915757"/>
            <a:ext cx="3494854" cy="914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</a:rPr>
              <a:t>Light </a:t>
            </a:r>
            <a:r>
              <a:rPr lang="en-US" dirty="0" err="1" smtClean="0">
                <a:solidFill>
                  <a:schemeClr val="bg1"/>
                </a:solidFill>
              </a:rPr>
              <a:t>GBuffer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" name="Down Arrow 3"/>
          <p:cNvSpPr/>
          <p:nvPr/>
        </p:nvSpPr>
        <p:spPr bwMode="auto">
          <a:xfrm>
            <a:off x="2121306" y="1707553"/>
            <a:ext cx="460860" cy="4222859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Arial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2958990" y="5016013"/>
            <a:ext cx="3500509" cy="914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</a:rPr>
              <a:t>Alpha 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05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Diffuse Lighting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92969" cy="1944015"/>
          </a:xfrm>
        </p:spPr>
        <p:txBody>
          <a:bodyPr/>
          <a:lstStyle/>
          <a:p>
            <a:pPr marL="0" indent="0" eaLnBrk="1" hangingPunct="1">
              <a:buNone/>
            </a:pPr>
            <a:endParaRPr lang="en-US" altLang="en-US" sz="2000" i="1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20" y="1285874"/>
            <a:ext cx="8997069" cy="506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87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Specular Lighting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92969" cy="1944015"/>
          </a:xfrm>
        </p:spPr>
        <p:txBody>
          <a:bodyPr/>
          <a:lstStyle/>
          <a:p>
            <a:pPr marL="0" indent="0" eaLnBrk="1" hangingPunct="1">
              <a:buNone/>
            </a:pPr>
            <a:endParaRPr lang="en-US" altLang="en-US" sz="2000" i="1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20" y="1278320"/>
            <a:ext cx="8937145" cy="502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323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New approach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92969" cy="1944015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Store lights in a per-pixel linked list.</a:t>
            </a:r>
            <a:endParaRPr lang="en-US" altLang="en-US" sz="2000" i="1" dirty="0" smtClean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24259" y="3455087"/>
            <a:ext cx="8410695" cy="277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endParaRPr lang="en-US" altLang="en-US" kern="0" dirty="0" smtClean="0"/>
          </a:p>
          <a:p>
            <a:pPr marL="0" indent="0" eaLnBrk="1" hangingPunct="1">
              <a:buNone/>
            </a:pPr>
            <a:endParaRPr lang="en-US" altLang="en-US" kern="0" dirty="0" smtClean="0"/>
          </a:p>
          <a:p>
            <a:pPr eaLnBrk="1" hangingPunct="1"/>
            <a:endParaRPr lang="en-US" altLang="en-US" sz="2000" i="1" kern="0" dirty="0" smtClean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865" y="2719553"/>
            <a:ext cx="5122039" cy="3239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75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E9FFFF"/>
      </a:dk1>
      <a:lt1>
        <a:srgbClr val="FFFFFF"/>
      </a:lt1>
      <a:dk2>
        <a:srgbClr val="4FFFFF"/>
      </a:dk2>
      <a:lt2>
        <a:srgbClr val="808080"/>
      </a:lt2>
      <a:accent1>
        <a:srgbClr val="59B4BB"/>
      </a:accent1>
      <a:accent2>
        <a:srgbClr val="333399"/>
      </a:accent2>
      <a:accent3>
        <a:srgbClr val="FFFFFF"/>
      </a:accent3>
      <a:accent4>
        <a:srgbClr val="C7DADA"/>
      </a:accent4>
      <a:accent5>
        <a:srgbClr val="B5D6DA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E9FFFF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C7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E9FFFF"/>
        </a:dk1>
        <a:lt1>
          <a:srgbClr val="FFFFFF"/>
        </a:lt1>
        <a:dk2>
          <a:srgbClr val="E9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C7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808080"/>
        </a:dk1>
        <a:lt1>
          <a:srgbClr val="E9FFFF"/>
        </a:lt1>
        <a:dk2>
          <a:srgbClr val="0033CC"/>
        </a:dk2>
        <a:lt2>
          <a:srgbClr val="E9FFFF"/>
        </a:lt2>
        <a:accent1>
          <a:srgbClr val="BBE0E3"/>
        </a:accent1>
        <a:accent2>
          <a:srgbClr val="333399"/>
        </a:accent2>
        <a:accent3>
          <a:srgbClr val="AAADE2"/>
        </a:accent3>
        <a:accent4>
          <a:srgbClr val="C7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808080"/>
        </a:dk1>
        <a:lt1>
          <a:srgbClr val="E9FFFF"/>
        </a:lt1>
        <a:dk2>
          <a:srgbClr val="0033CC"/>
        </a:dk2>
        <a:lt2>
          <a:srgbClr val="E9FFFF"/>
        </a:lt2>
        <a:accent1>
          <a:srgbClr val="59B4BB"/>
        </a:accent1>
        <a:accent2>
          <a:srgbClr val="333399"/>
        </a:accent2>
        <a:accent3>
          <a:srgbClr val="AAADE2"/>
        </a:accent3>
        <a:accent4>
          <a:srgbClr val="C7DADA"/>
        </a:accent4>
        <a:accent5>
          <a:srgbClr val="B5D6D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10187C"/>
      </a:dk1>
      <a:lt1>
        <a:srgbClr val="F8F8F8"/>
      </a:lt1>
      <a:dk2>
        <a:srgbClr val="538DC7"/>
      </a:dk2>
      <a:lt2>
        <a:srgbClr val="CCECFF"/>
      </a:lt2>
      <a:accent1>
        <a:srgbClr val="879EC7"/>
      </a:accent1>
      <a:accent2>
        <a:srgbClr val="461B8B"/>
      </a:accent2>
      <a:accent3>
        <a:srgbClr val="B3C5E0"/>
      </a:accent3>
      <a:accent4>
        <a:srgbClr val="D4D4D4"/>
      </a:accent4>
      <a:accent5>
        <a:srgbClr val="C3CCE0"/>
      </a:accent5>
      <a:accent6>
        <a:srgbClr val="3F177D"/>
      </a:accent6>
      <a:hlink>
        <a:srgbClr val="0000FF"/>
      </a:hlink>
      <a:folHlink>
        <a:srgbClr val="008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Shimmer</Template>
  <TotalTime>97182</TotalTime>
  <Words>1403</Words>
  <Application>Microsoft Office PowerPoint</Application>
  <PresentationFormat>On-screen Show (4:3)</PresentationFormat>
  <Paragraphs>499</Paragraphs>
  <Slides>50</Slides>
  <Notes>50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Default Design</vt:lpstr>
      <vt:lpstr>Real-time lighting via Light Linked List</vt:lpstr>
      <vt:lpstr>Old: Deferred Lighting</vt:lpstr>
      <vt:lpstr>Old: Deferred Lighting</vt:lpstr>
      <vt:lpstr>Old: Deferred Lighting</vt:lpstr>
      <vt:lpstr>New: Light Linked List</vt:lpstr>
      <vt:lpstr>Deferred Lighting</vt:lpstr>
      <vt:lpstr>Diffuse Lighting</vt:lpstr>
      <vt:lpstr>Specular Lighting</vt:lpstr>
      <vt:lpstr>New approach</vt:lpstr>
      <vt:lpstr>Compressed Fragment</vt:lpstr>
      <vt:lpstr>Resolution</vt:lpstr>
      <vt:lpstr>Memory Cost</vt:lpstr>
      <vt:lpstr> </vt:lpstr>
      <vt:lpstr> </vt:lpstr>
      <vt:lpstr>Insomniac Engine</vt:lpstr>
      <vt:lpstr>Insomniac Engine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Insomniac Engine</vt:lpstr>
      <vt:lpstr>Fill LLL Cost 900P</vt:lpstr>
      <vt:lpstr>Fill LLL Cost 1080P</vt:lpstr>
      <vt:lpstr>LLL Depth Buffer</vt:lpstr>
      <vt:lpstr>Light Shells</vt:lpstr>
      <vt:lpstr>LLL Shader Steps</vt:lpstr>
      <vt:lpstr>LLL Depth Test</vt:lpstr>
      <vt:lpstr>LLL Depth Test</vt:lpstr>
      <vt:lpstr>PowerPoint Presentation</vt:lpstr>
      <vt:lpstr>PowerPoint Presentation</vt:lpstr>
      <vt:lpstr>Depth Bounds</vt:lpstr>
      <vt:lpstr>Depth Bounds</vt:lpstr>
      <vt:lpstr>Depth Bounds</vt:lpstr>
      <vt:lpstr>Depth Bounds</vt:lpstr>
      <vt:lpstr>Light Fragment Links</vt:lpstr>
      <vt:lpstr>Allocate LLL Fragment</vt:lpstr>
      <vt:lpstr>Track Last Entry</vt:lpstr>
      <vt:lpstr>Light Fragment Encoding</vt:lpstr>
      <vt:lpstr>Insomniac Engine</vt:lpstr>
      <vt:lpstr>Lighting the GBuffer</vt:lpstr>
      <vt:lpstr>Accessing the SRVs</vt:lpstr>
      <vt:lpstr>Light Loop</vt:lpstr>
      <vt:lpstr>Decoding Light Depth</vt:lpstr>
      <vt:lpstr>Access Light Info</vt:lpstr>
      <vt:lpstr>Insomniac Engine</vt:lpstr>
      <vt:lpstr>Custom Materials</vt:lpstr>
      <vt:lpstr>Custom Materials</vt:lpstr>
      <vt:lpstr>Shadows?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jonny</dc:creator>
  <cp:lastModifiedBy>Abdul Bezrati</cp:lastModifiedBy>
  <cp:revision>5790</cp:revision>
  <cp:lastPrinted>2014-06-17T01:09:15Z</cp:lastPrinted>
  <dcterms:created xsi:type="dcterms:W3CDTF">1601-01-01T00:00:00Z</dcterms:created>
  <dcterms:modified xsi:type="dcterms:W3CDTF">2014-08-10T01:10:46Z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