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3" r:id="rId1"/>
  </p:sldMasterIdLst>
  <p:notesMasterIdLst>
    <p:notesMasterId r:id="rId57"/>
  </p:notesMasterIdLst>
  <p:handoutMasterIdLst>
    <p:handoutMasterId r:id="rId58"/>
  </p:handoutMasterIdLst>
  <p:sldIdLst>
    <p:sldId id="526" r:id="rId2"/>
    <p:sldId id="527" r:id="rId3"/>
    <p:sldId id="528" r:id="rId4"/>
    <p:sldId id="529" r:id="rId5"/>
    <p:sldId id="530" r:id="rId6"/>
    <p:sldId id="531" r:id="rId7"/>
    <p:sldId id="532" r:id="rId8"/>
    <p:sldId id="534" r:id="rId9"/>
    <p:sldId id="535" r:id="rId10"/>
    <p:sldId id="536" r:id="rId11"/>
    <p:sldId id="537" r:id="rId12"/>
    <p:sldId id="575" r:id="rId13"/>
    <p:sldId id="538" r:id="rId14"/>
    <p:sldId id="539" r:id="rId15"/>
    <p:sldId id="540" r:id="rId16"/>
    <p:sldId id="541" r:id="rId17"/>
    <p:sldId id="546" r:id="rId18"/>
    <p:sldId id="573" r:id="rId19"/>
    <p:sldId id="547" r:id="rId20"/>
    <p:sldId id="548" r:id="rId21"/>
    <p:sldId id="549" r:id="rId22"/>
    <p:sldId id="579" r:id="rId23"/>
    <p:sldId id="542" r:id="rId24"/>
    <p:sldId id="576" r:id="rId25"/>
    <p:sldId id="550" r:id="rId26"/>
    <p:sldId id="551" r:id="rId27"/>
    <p:sldId id="552" r:id="rId28"/>
    <p:sldId id="543" r:id="rId29"/>
    <p:sldId id="544" r:id="rId30"/>
    <p:sldId id="545" r:id="rId31"/>
    <p:sldId id="583" r:id="rId32"/>
    <p:sldId id="555" r:id="rId33"/>
    <p:sldId id="556" r:id="rId34"/>
    <p:sldId id="585" r:id="rId35"/>
    <p:sldId id="586" r:id="rId36"/>
    <p:sldId id="584" r:id="rId37"/>
    <p:sldId id="553" r:id="rId38"/>
    <p:sldId id="554" r:id="rId39"/>
    <p:sldId id="582" r:id="rId40"/>
    <p:sldId id="578" r:id="rId41"/>
    <p:sldId id="580" r:id="rId42"/>
    <p:sldId id="560" r:id="rId43"/>
    <p:sldId id="561" r:id="rId44"/>
    <p:sldId id="562" r:id="rId45"/>
    <p:sldId id="563" r:id="rId46"/>
    <p:sldId id="565" r:id="rId47"/>
    <p:sldId id="566" r:id="rId48"/>
    <p:sldId id="567" r:id="rId49"/>
    <p:sldId id="568" r:id="rId50"/>
    <p:sldId id="588" r:id="rId51"/>
    <p:sldId id="577" r:id="rId52"/>
    <p:sldId id="569" r:id="rId53"/>
    <p:sldId id="570" r:id="rId54"/>
    <p:sldId id="574" r:id="rId55"/>
    <p:sldId id="587" r:id="rId56"/>
  </p:sldIdLst>
  <p:sldSz cx="9144000" cy="5143500" type="screen16x9"/>
  <p:notesSz cx="6858000" cy="9144000"/>
  <p:embeddedFontLst>
    <p:embeddedFont>
      <p:font typeface="Consolas" panose="020B0609020204030204" pitchFamily="49" charset="0"/>
      <p:regular r:id="rId59"/>
      <p:bold r:id="rId60"/>
      <p:italic r:id="rId61"/>
      <p:boldItalic r:id="rId62"/>
    </p:embeddedFont>
    <p:embeddedFont>
      <p:font typeface="NSimSun" panose="02010609030101010101" pitchFamily="49" charset="-122"/>
      <p:regular r:id="rId63"/>
    </p:embeddedFont>
    <p:embeddedFont>
      <p:font typeface="Verdana" panose="020B0604030504040204" pitchFamily="34" charset="0"/>
      <p:regular r:id="rId64"/>
      <p:bold r:id="rId65"/>
      <p:italic r:id="rId66"/>
      <p:boldItalic r:id="rId67"/>
    </p:embeddedFont>
    <p:embeddedFont>
      <p:font typeface="Cambria Math" panose="02040503050406030204" pitchFamily="18" charset="0"/>
      <p:regular r:id="rId68"/>
    </p:embeddedFont>
    <p:embeddedFont>
      <p:font typeface="Calibri" panose="020F0502020204030204" pitchFamily="34" charset="0"/>
      <p:regular r:id="rId69"/>
      <p:bold r:id="rId70"/>
      <p:italic r:id="rId71"/>
      <p:boldItalic r:id="rId72"/>
    </p:embeddedFont>
    <p:embeddedFont>
      <p:font typeface="Eurostile-Roman-DTC" panose="020B0604020202020204"/>
      <p:regular r:id="rId73"/>
    </p:embeddedFont>
  </p:embeddedFontLst>
  <p:custDataLst>
    <p:tags r:id="rId74"/>
  </p:custDataLst>
  <p:defaultTextStyle>
    <a:defPPr>
      <a:defRPr lang="en-US"/>
    </a:defPPr>
    <a:lvl1pPr algn="r" rtl="0" fontAlgn="base">
      <a:spcBef>
        <a:spcPct val="0"/>
      </a:spcBef>
      <a:spcAft>
        <a:spcPct val="0"/>
      </a:spcAft>
      <a:defRPr kumimoji="1" sz="2400" kern="1200">
        <a:solidFill>
          <a:schemeClr val="tx1"/>
        </a:solidFill>
        <a:latin typeface="Verdana" pitchFamily="48" charset="0"/>
        <a:ea typeface="+mn-ea"/>
        <a:cs typeface="+mn-cs"/>
      </a:defRPr>
    </a:lvl1pPr>
    <a:lvl2pPr marL="457200" algn="r" rtl="0" fontAlgn="base">
      <a:spcBef>
        <a:spcPct val="0"/>
      </a:spcBef>
      <a:spcAft>
        <a:spcPct val="0"/>
      </a:spcAft>
      <a:defRPr kumimoji="1" sz="2400" kern="1200">
        <a:solidFill>
          <a:schemeClr val="tx1"/>
        </a:solidFill>
        <a:latin typeface="Verdana" pitchFamily="48" charset="0"/>
        <a:ea typeface="+mn-ea"/>
        <a:cs typeface="+mn-cs"/>
      </a:defRPr>
    </a:lvl2pPr>
    <a:lvl3pPr marL="914400" algn="r" rtl="0" fontAlgn="base">
      <a:spcBef>
        <a:spcPct val="0"/>
      </a:spcBef>
      <a:spcAft>
        <a:spcPct val="0"/>
      </a:spcAft>
      <a:defRPr kumimoji="1" sz="2400" kern="1200">
        <a:solidFill>
          <a:schemeClr val="tx1"/>
        </a:solidFill>
        <a:latin typeface="Verdana" pitchFamily="48" charset="0"/>
        <a:ea typeface="+mn-ea"/>
        <a:cs typeface="+mn-cs"/>
      </a:defRPr>
    </a:lvl3pPr>
    <a:lvl4pPr marL="1371600" algn="r" rtl="0" fontAlgn="base">
      <a:spcBef>
        <a:spcPct val="0"/>
      </a:spcBef>
      <a:spcAft>
        <a:spcPct val="0"/>
      </a:spcAft>
      <a:defRPr kumimoji="1" sz="2400" kern="1200">
        <a:solidFill>
          <a:schemeClr val="tx1"/>
        </a:solidFill>
        <a:latin typeface="Verdana" pitchFamily="48" charset="0"/>
        <a:ea typeface="+mn-ea"/>
        <a:cs typeface="+mn-cs"/>
      </a:defRPr>
    </a:lvl4pPr>
    <a:lvl5pPr marL="1828800" algn="r" rtl="0" fontAlgn="base">
      <a:spcBef>
        <a:spcPct val="0"/>
      </a:spcBef>
      <a:spcAft>
        <a:spcPct val="0"/>
      </a:spcAft>
      <a:defRPr kumimoji="1" sz="2400" kern="1200">
        <a:solidFill>
          <a:schemeClr val="tx1"/>
        </a:solidFill>
        <a:latin typeface="Verdana" pitchFamily="48" charset="0"/>
        <a:ea typeface="+mn-ea"/>
        <a:cs typeface="+mn-cs"/>
      </a:defRPr>
    </a:lvl5pPr>
    <a:lvl6pPr marL="2286000" algn="l" defTabSz="457200" rtl="0" eaLnBrk="1" latinLnBrk="0" hangingPunct="1">
      <a:defRPr kumimoji="1" sz="2400" kern="1200">
        <a:solidFill>
          <a:schemeClr val="tx1"/>
        </a:solidFill>
        <a:latin typeface="Verdana" pitchFamily="48" charset="0"/>
        <a:ea typeface="+mn-ea"/>
        <a:cs typeface="+mn-cs"/>
      </a:defRPr>
    </a:lvl6pPr>
    <a:lvl7pPr marL="2743200" algn="l" defTabSz="457200" rtl="0" eaLnBrk="1" latinLnBrk="0" hangingPunct="1">
      <a:defRPr kumimoji="1" sz="2400" kern="1200">
        <a:solidFill>
          <a:schemeClr val="tx1"/>
        </a:solidFill>
        <a:latin typeface="Verdana" pitchFamily="48" charset="0"/>
        <a:ea typeface="+mn-ea"/>
        <a:cs typeface="+mn-cs"/>
      </a:defRPr>
    </a:lvl7pPr>
    <a:lvl8pPr marL="3200400" algn="l" defTabSz="457200" rtl="0" eaLnBrk="1" latinLnBrk="0" hangingPunct="1">
      <a:defRPr kumimoji="1" sz="2400" kern="1200">
        <a:solidFill>
          <a:schemeClr val="tx1"/>
        </a:solidFill>
        <a:latin typeface="Verdana" pitchFamily="48" charset="0"/>
        <a:ea typeface="+mn-ea"/>
        <a:cs typeface="+mn-cs"/>
      </a:defRPr>
    </a:lvl8pPr>
    <a:lvl9pPr marL="3657600" algn="l" defTabSz="457200" rtl="0" eaLnBrk="1" latinLnBrk="0" hangingPunct="1">
      <a:defRPr kumimoji="1" sz="2400" kern="1200">
        <a:solidFill>
          <a:schemeClr val="tx1"/>
        </a:solidFill>
        <a:latin typeface="Verdana" pitchFamily="48" charset="0"/>
        <a:ea typeface="+mn-ea"/>
        <a:cs typeface="+mn-cs"/>
      </a:defRPr>
    </a:lvl9pPr>
  </p:defaultTextStyle>
  <p:extLst>
    <p:ext uri="{521415D9-36F7-43E2-AB2F-B90AF26B5E84}">
      <p14:sectionLst xmlns:p14="http://schemas.microsoft.com/office/powerpoint/2010/main">
        <p14:section name="Untitled Section" id="{E210903B-576D-41A4-91A5-4C77962F1480}">
          <p14:sldIdLst>
            <p14:sldId id="526"/>
            <p14:sldId id="527"/>
            <p14:sldId id="528"/>
            <p14:sldId id="529"/>
            <p14:sldId id="530"/>
            <p14:sldId id="531"/>
            <p14:sldId id="532"/>
            <p14:sldId id="534"/>
            <p14:sldId id="535"/>
            <p14:sldId id="536"/>
            <p14:sldId id="537"/>
            <p14:sldId id="575"/>
            <p14:sldId id="538"/>
            <p14:sldId id="539"/>
            <p14:sldId id="540"/>
            <p14:sldId id="541"/>
            <p14:sldId id="546"/>
            <p14:sldId id="573"/>
            <p14:sldId id="547"/>
            <p14:sldId id="548"/>
            <p14:sldId id="549"/>
            <p14:sldId id="579"/>
            <p14:sldId id="542"/>
            <p14:sldId id="576"/>
            <p14:sldId id="550"/>
            <p14:sldId id="551"/>
            <p14:sldId id="552"/>
            <p14:sldId id="543"/>
            <p14:sldId id="544"/>
            <p14:sldId id="545"/>
            <p14:sldId id="583"/>
            <p14:sldId id="555"/>
            <p14:sldId id="556"/>
            <p14:sldId id="585"/>
            <p14:sldId id="586"/>
            <p14:sldId id="584"/>
            <p14:sldId id="553"/>
            <p14:sldId id="554"/>
            <p14:sldId id="582"/>
            <p14:sldId id="578"/>
            <p14:sldId id="580"/>
            <p14:sldId id="560"/>
            <p14:sldId id="561"/>
            <p14:sldId id="562"/>
            <p14:sldId id="563"/>
            <p14:sldId id="565"/>
            <p14:sldId id="566"/>
            <p14:sldId id="567"/>
            <p14:sldId id="568"/>
            <p14:sldId id="588"/>
            <p14:sldId id="577"/>
            <p14:sldId id="569"/>
            <p14:sldId id="570"/>
            <p14:sldId id="574"/>
            <p14:sldId id="58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4A4A"/>
    <a:srgbClr val="C87A7A"/>
    <a:srgbClr val="622828"/>
    <a:srgbClr val="000000"/>
    <a:srgbClr val="AE6206"/>
    <a:srgbClr val="F7941D"/>
    <a:srgbClr val="FFBE72"/>
    <a:srgbClr val="FFCC99"/>
    <a:srgbClr val="FFCC6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31" autoAdjust="0"/>
    <p:restoredTop sz="69440" autoAdjust="0"/>
  </p:normalViewPr>
  <p:slideViewPr>
    <p:cSldViewPr>
      <p:cViewPr varScale="1">
        <p:scale>
          <a:sx n="94" d="100"/>
          <a:sy n="94" d="100"/>
        </p:scale>
        <p:origin x="-888" y="-68"/>
      </p:cViewPr>
      <p:guideLst>
        <p:guide orient="horz" pos="1620"/>
        <p:guide pos="2880"/>
      </p:guideLst>
    </p:cSldViewPr>
  </p:slideViewPr>
  <p:outlineViewPr>
    <p:cViewPr>
      <p:scale>
        <a:sx n="33" d="100"/>
        <a:sy n="33" d="100"/>
      </p:scale>
      <p:origin x="0" y="1345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325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66" Type="http://schemas.openxmlformats.org/officeDocument/2006/relationships/font" Target="fonts/font8.fntdata"/><Relationship Id="rId74"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Verdana" pitchFamily="45" charset="0"/>
              </a:defRPr>
            </a:lvl1pPr>
          </a:lstStyle>
          <a:p>
            <a:pPr>
              <a:defRPr/>
            </a:pPr>
            <a:endParaRPr lang="en-US"/>
          </a:p>
        </p:txBody>
      </p:sp>
      <p:sp>
        <p:nvSpPr>
          <p:cNvPr id="8601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Verdana" pitchFamily="45" charset="0"/>
              </a:defRPr>
            </a:lvl1pPr>
          </a:lstStyle>
          <a:p>
            <a:pPr>
              <a:defRPr/>
            </a:pPr>
            <a:endParaRPr lang="en-US"/>
          </a:p>
        </p:txBody>
      </p:sp>
      <p:sp>
        <p:nvSpPr>
          <p:cNvPr id="8602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Verdana" pitchFamily="45" charset="0"/>
              </a:defRPr>
            </a:lvl1pPr>
          </a:lstStyle>
          <a:p>
            <a:pPr>
              <a:defRPr/>
            </a:pPr>
            <a:endParaRPr lang="en-US"/>
          </a:p>
        </p:txBody>
      </p:sp>
      <p:sp>
        <p:nvSpPr>
          <p:cNvPr id="8602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Verdana" pitchFamily="45" charset="0"/>
              </a:defRPr>
            </a:lvl1pPr>
          </a:lstStyle>
          <a:p>
            <a:pPr>
              <a:defRPr/>
            </a:pPr>
            <a:fld id="{B5B8EDBE-E71A-4485-AEB1-C3F3E4558C7C}" type="slidenum">
              <a:rPr lang="en-US"/>
              <a:pPr>
                <a:defRPr/>
              </a:pPr>
              <a:t>‹#›</a:t>
            </a:fld>
            <a:endParaRPr lang="en-US"/>
          </a:p>
        </p:txBody>
      </p:sp>
    </p:spTree>
    <p:extLst>
      <p:ext uri="{BB962C8B-B14F-4D97-AF65-F5344CB8AC3E}">
        <p14:creationId xmlns:p14="http://schemas.microsoft.com/office/powerpoint/2010/main" val="863142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kumimoji="0" sz="1200">
                <a:latin typeface="Verdana" pitchFamily="45" charset="0"/>
              </a:defRPr>
            </a:lvl1pPr>
          </a:lstStyle>
          <a:p>
            <a:pPr>
              <a:defRPr/>
            </a:pPr>
            <a:endParaRPr lang="en-US"/>
          </a:p>
        </p:txBody>
      </p:sp>
      <p:sp>
        <p:nvSpPr>
          <p:cNvPr id="8195" name="Rectangle 9"/>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2058" name="Rectangle 10"/>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9" name="Rectangle 11"/>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kumimoji="0" sz="1200">
                <a:latin typeface="Verdana" pitchFamily="45" charset="0"/>
              </a:defRPr>
            </a:lvl1pPr>
          </a:lstStyle>
          <a:p>
            <a:pPr>
              <a:defRPr/>
            </a:pPr>
            <a:endParaRPr lang="en-US"/>
          </a:p>
        </p:txBody>
      </p:sp>
      <p:sp>
        <p:nvSpPr>
          <p:cNvPr id="2060" name="Rectangle 12"/>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defRPr kumimoji="0" sz="1200">
                <a:latin typeface="Verdana" pitchFamily="45" charset="0"/>
              </a:defRPr>
            </a:lvl1pPr>
          </a:lstStyle>
          <a:p>
            <a:pPr>
              <a:defRPr/>
            </a:pPr>
            <a:endParaRPr lang="en-US"/>
          </a:p>
        </p:txBody>
      </p:sp>
      <p:sp>
        <p:nvSpPr>
          <p:cNvPr id="2061" name="Rectangle 13"/>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kumimoji="0" sz="1200">
                <a:latin typeface="Verdana" pitchFamily="45" charset="0"/>
              </a:defRPr>
            </a:lvl1pPr>
          </a:lstStyle>
          <a:p>
            <a:pPr>
              <a:defRPr/>
            </a:pPr>
            <a:fld id="{1A971900-241C-4E4A-BC3F-064FFF1686E9}" type="slidenum">
              <a:rPr lang="en-US"/>
              <a:pPr>
                <a:defRPr/>
              </a:pPr>
              <a:t>‹#›</a:t>
            </a:fld>
            <a:endParaRPr lang="en-US"/>
          </a:p>
        </p:txBody>
      </p:sp>
    </p:spTree>
    <p:extLst>
      <p:ext uri="{BB962C8B-B14F-4D97-AF65-F5344CB8AC3E}">
        <p14:creationId xmlns:p14="http://schemas.microsoft.com/office/powerpoint/2010/main" val="2839073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Verdana" pitchFamily="45" charset="0"/>
        <a:ea typeface="ヒラギノ角ゴ Pro W3" pitchFamily="80" charset="-128"/>
        <a:cs typeface="ヒラギノ角ゴ Pro W3" pitchFamily="80" charset="-128"/>
      </a:defRPr>
    </a:lvl1pPr>
    <a:lvl2pPr marL="457200" algn="l" rtl="0" eaLnBrk="0" fontAlgn="base" hangingPunct="0">
      <a:spcBef>
        <a:spcPct val="30000"/>
      </a:spcBef>
      <a:spcAft>
        <a:spcPct val="0"/>
      </a:spcAft>
      <a:defRPr kumimoji="1" sz="1200" kern="1200">
        <a:solidFill>
          <a:schemeClr val="tx1"/>
        </a:solidFill>
        <a:latin typeface="Verdana" pitchFamily="45" charset="0"/>
        <a:ea typeface="ヒラギノ角ゴ Pro W3" pitchFamily="45" charset="-128"/>
        <a:cs typeface="+mn-cs"/>
      </a:defRPr>
    </a:lvl2pPr>
    <a:lvl3pPr marL="914400" algn="l" rtl="0" eaLnBrk="0" fontAlgn="base" hangingPunct="0">
      <a:spcBef>
        <a:spcPct val="30000"/>
      </a:spcBef>
      <a:spcAft>
        <a:spcPct val="0"/>
      </a:spcAft>
      <a:defRPr kumimoji="1" sz="1200" kern="1200">
        <a:solidFill>
          <a:schemeClr val="tx1"/>
        </a:solidFill>
        <a:latin typeface="Verdana" pitchFamily="45" charset="0"/>
        <a:ea typeface="ヒラギノ角ゴ Pro W3" pitchFamily="45" charset="-128"/>
        <a:cs typeface="+mn-cs"/>
      </a:defRPr>
    </a:lvl3pPr>
    <a:lvl4pPr marL="1371600" algn="l" rtl="0" eaLnBrk="0" fontAlgn="base" hangingPunct="0">
      <a:spcBef>
        <a:spcPct val="30000"/>
      </a:spcBef>
      <a:spcAft>
        <a:spcPct val="0"/>
      </a:spcAft>
      <a:defRPr kumimoji="1" sz="1200" kern="1200">
        <a:solidFill>
          <a:schemeClr val="tx1"/>
        </a:solidFill>
        <a:latin typeface="Verdana" pitchFamily="45" charset="0"/>
        <a:ea typeface="ヒラギノ角ゴ Pro W3" pitchFamily="45" charset="-128"/>
        <a:cs typeface="+mn-cs"/>
      </a:defRPr>
    </a:lvl4pPr>
    <a:lvl5pPr marL="1828800" algn="l" rtl="0" eaLnBrk="0" fontAlgn="base" hangingPunct="0">
      <a:spcBef>
        <a:spcPct val="30000"/>
      </a:spcBef>
      <a:spcAft>
        <a:spcPct val="0"/>
      </a:spcAft>
      <a:defRPr kumimoji="1" sz="1200" kern="1200">
        <a:solidFill>
          <a:schemeClr val="tx1"/>
        </a:solidFill>
        <a:latin typeface="Verdana" pitchFamily="45" charset="0"/>
        <a:ea typeface="ヒラギノ角ゴ Pro W3" pitchFamily="4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1</a:t>
            </a:fld>
            <a:endParaRPr lang="en-US"/>
          </a:p>
        </p:txBody>
      </p:sp>
    </p:spTree>
    <p:extLst>
      <p:ext uri="{BB962C8B-B14F-4D97-AF65-F5344CB8AC3E}">
        <p14:creationId xmlns:p14="http://schemas.microsoft.com/office/powerpoint/2010/main" val="3793988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How</a:t>
            </a:r>
            <a:r>
              <a:rPr lang="en-US" baseline="0" dirty="0" smtClean="0"/>
              <a:t> about specular lobe filtering as a way to prevent shading aliasing?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These are things like </a:t>
            </a:r>
            <a:r>
              <a:rPr lang="en-US" baseline="0" dirty="0" err="1" smtClean="0"/>
              <a:t>Toksvig</a:t>
            </a:r>
            <a:r>
              <a:rPr lang="en-US" baseline="0" dirty="0" smtClean="0"/>
              <a:t>, LEAN mapping and the like which filter shading input to prevent </a:t>
            </a:r>
            <a:r>
              <a:rPr lang="en-US" baseline="0" dirty="0" err="1" smtClean="0"/>
              <a:t>subpixel</a:t>
            </a:r>
            <a:r>
              <a:rPr lang="en-US" baseline="0" dirty="0" smtClean="0"/>
              <a:t> shading output.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will filter a bumpy surface with very tight specular lobes to be a less bumpy surface with broader specular lobes to reduce aliasing.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can be done at little cost with </a:t>
            </a:r>
            <a:r>
              <a:rPr lang="en-US" baseline="0" dirty="0" err="1" smtClean="0"/>
              <a:t>prefiltering</a:t>
            </a:r>
            <a:r>
              <a:rPr lang="en-US" baseline="0" dirty="0" smtClean="0"/>
              <a:t>. When you can you absolutely should do this to maintain the appearance of surfaces at a distance but in many cases it is difficult to </a:t>
            </a:r>
            <a:r>
              <a:rPr lang="en-US" baseline="0" dirty="0" err="1" smtClean="0"/>
              <a:t>prefilter</a:t>
            </a:r>
            <a:r>
              <a:rPr lang="en-US" baseline="0"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Unless there is a unique normal and roughness map, geometric details can’t be </a:t>
            </a:r>
            <a:r>
              <a:rPr lang="en-US" baseline="0" dirty="0" err="1" smtClean="0"/>
              <a:t>prefiltered</a:t>
            </a:r>
            <a:r>
              <a:rPr lang="en-US" baseline="0"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Epic the artists use </a:t>
            </a:r>
            <a:r>
              <a:rPr lang="en-US" baseline="0" smtClean="0"/>
              <a:t>often use a </a:t>
            </a:r>
            <a:r>
              <a:rPr lang="en-US" baseline="0" dirty="0" smtClean="0"/>
              <a:t>lot of procedural texturing which can be impossible to </a:t>
            </a:r>
            <a:r>
              <a:rPr lang="en-US" baseline="0" dirty="0" err="1" smtClean="0"/>
              <a:t>precompute</a:t>
            </a:r>
            <a:r>
              <a:rPr lang="en-US" baseline="0" dirty="0" smtClean="0"/>
              <a:t> anything for.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To deal with the geometry problem these filters can be applied in screen space, something we presented a couple of years ago and was used in the Elemental demo. Of course, a screen space filter can’t capture </a:t>
            </a:r>
            <a:r>
              <a:rPr lang="en-US" baseline="0" dirty="0" err="1" smtClean="0"/>
              <a:t>subpixel</a:t>
            </a:r>
            <a:r>
              <a:rPr lang="en-US" baseline="0" dirty="0" smtClean="0"/>
              <a:t> features.</a:t>
            </a:r>
            <a:endParaRPr lang="en-US" dirty="0" smtClean="0"/>
          </a:p>
        </p:txBody>
      </p:sp>
      <p:sp>
        <p:nvSpPr>
          <p:cNvPr id="4" name="Slide Number Placeholder 3"/>
          <p:cNvSpPr>
            <a:spLocks noGrp="1"/>
          </p:cNvSpPr>
          <p:nvPr>
            <p:ph type="sldNum" sz="quarter" idx="10"/>
          </p:nvPr>
        </p:nvSpPr>
        <p:spPr/>
        <p:txBody>
          <a:bodyPr/>
          <a:lstStyle/>
          <a:p>
            <a:fld id="{C845D255-0F5F-4CA8-A487-3EEEF53BB662}" type="slidenum">
              <a:rPr lang="en-US" smtClean="0"/>
              <a:pPr/>
              <a:t>10</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Amortized</a:t>
            </a:r>
            <a:r>
              <a:rPr lang="en-US" baseline="0" dirty="0" smtClean="0"/>
              <a:t> numerical integration</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Same concept as accumulation buffer techniques</a:t>
            </a:r>
          </a:p>
          <a:p>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11</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 need a way to generate our super</a:t>
            </a:r>
            <a:r>
              <a:rPr lang="en-US" baseline="0" dirty="0" smtClean="0"/>
              <a:t> </a:t>
            </a:r>
            <a:r>
              <a:rPr lang="en-US" dirty="0" smtClean="0"/>
              <a:t>samples.</a:t>
            </a:r>
          </a:p>
          <a:p>
            <a:endParaRPr lang="en-US" dirty="0" smtClean="0"/>
          </a:p>
          <a:p>
            <a:r>
              <a:rPr lang="en-US" dirty="0" smtClean="0"/>
              <a:t>The simplest way is to offset the</a:t>
            </a:r>
            <a:r>
              <a:rPr lang="en-US" baseline="0" dirty="0" smtClean="0"/>
              <a:t> projection matrix by a </a:t>
            </a:r>
            <a:r>
              <a:rPr lang="en-US" baseline="0" dirty="0" err="1" smtClean="0"/>
              <a:t>subpixel</a:t>
            </a:r>
            <a:r>
              <a:rPr lang="en-US" baseline="0" dirty="0" smtClean="0"/>
              <a:t> amount.</a:t>
            </a:r>
          </a:p>
          <a:p>
            <a:r>
              <a:rPr lang="en-US" baseline="0" dirty="0" smtClean="0"/>
              <a:t>The rest of the renderer doesn’t have to know anything about this (mostly).</a:t>
            </a:r>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13</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don’t use a regular grid like traditional super sampling.</a:t>
            </a:r>
          </a:p>
          <a:p>
            <a:r>
              <a:rPr lang="en-US" baseline="0" dirty="0" smtClean="0"/>
              <a:t>There’s no reason sample positions from different frames need to be aligned to a grid.</a:t>
            </a:r>
          </a:p>
          <a:p>
            <a:endParaRPr lang="en-US" baseline="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Each new sample should be well distributed compared to most recent samples.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This is to say,</a:t>
            </a:r>
            <a:r>
              <a:rPr lang="en-US" baseline="0" dirty="0" smtClean="0"/>
              <a:t> samples shouldn’t be clustered in either space or time.</a:t>
            </a:r>
            <a:endParaRPr lang="en-US"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sounds similar to a low discrepancy progressive sequence.</a:t>
            </a:r>
          </a:p>
          <a:p>
            <a:r>
              <a:rPr lang="en-US" dirty="0" err="1" smtClean="0"/>
              <a:t>Halton</a:t>
            </a:r>
            <a:r>
              <a:rPr lang="en-US" dirty="0" smtClean="0"/>
              <a:t> surely </a:t>
            </a:r>
            <a:r>
              <a:rPr lang="en-US" baseline="0" dirty="0" smtClean="0"/>
              <a:t>isn’t perfect for this use but worked well enough</a:t>
            </a:r>
          </a:p>
          <a:p>
            <a:endParaRPr lang="en-US" baseline="0" dirty="0" smtClean="0"/>
          </a:p>
          <a:p>
            <a:r>
              <a:rPr lang="en-US" dirty="0" smtClean="0"/>
              <a:t>http://en.wikipedia.org/wiki/Halton_sequence</a:t>
            </a:r>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14</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have samples,</a:t>
            </a:r>
            <a:r>
              <a:rPr lang="en-US" baseline="0" dirty="0" smtClean="0"/>
              <a:t> how do we accumulate them?</a:t>
            </a:r>
            <a:endParaRPr lang="en-US" dirty="0" smtClean="0"/>
          </a:p>
          <a:p>
            <a:endParaRPr lang="en-US" dirty="0" smtClean="0"/>
          </a:p>
          <a:p>
            <a:r>
              <a:rPr lang="en-US" dirty="0" smtClean="0"/>
              <a:t>FPS smoothing analogy</a:t>
            </a:r>
            <a:r>
              <a:rPr lang="en-US" baseline="0" dirty="0" smtClean="0"/>
              <a:t>.</a:t>
            </a:r>
          </a:p>
          <a:p>
            <a:endParaRPr lang="en-US" dirty="0" smtClean="0"/>
          </a:p>
          <a:p>
            <a:r>
              <a:rPr lang="en-US" dirty="0" smtClean="0"/>
              <a:t>We</a:t>
            </a:r>
            <a:r>
              <a:rPr lang="en-US" baseline="0" dirty="0" smtClean="0"/>
              <a:t> use 8-16 samples in practice for fast convergence. </a:t>
            </a:r>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15</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alpha, the blend factor, becomes small, an exponential moving average will approach a simple moving average, which is what we want.</a:t>
            </a:r>
          </a:p>
          <a:p>
            <a:endParaRPr lang="en-US" baseline="0" dirty="0" smtClean="0"/>
          </a:p>
          <a:p>
            <a:r>
              <a:rPr lang="en-US" baseline="0" dirty="0" smtClean="0"/>
              <a:t>A simple way of thinking about this is: the smaller the blend factor, the smaller the difference in weight between successive samples.</a:t>
            </a:r>
          </a:p>
          <a:p>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16</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17</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18</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19</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a:t>
            </a:r>
            <a:r>
              <a:rPr lang="en-US" baseline="0" dirty="0" smtClean="0"/>
              <a:t> of like perceptual blending</a:t>
            </a:r>
          </a:p>
        </p:txBody>
      </p:sp>
      <p:sp>
        <p:nvSpPr>
          <p:cNvPr id="4" name="Slide Number Placeholder 3"/>
          <p:cNvSpPr>
            <a:spLocks noGrp="1"/>
          </p:cNvSpPr>
          <p:nvPr>
            <p:ph type="sldNum" sz="quarter" idx="10"/>
          </p:nvPr>
        </p:nvSpPr>
        <p:spPr/>
        <p:txBody>
          <a:bodyPr/>
          <a:lstStyle/>
          <a:p>
            <a:fld id="{C845D255-0F5F-4CA8-A487-3EEEF53BB662}" type="slidenum">
              <a:rPr lang="en-US" smtClean="0"/>
              <a:pPr/>
              <a:t>20</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https://www.youtube.com/watch?v=dO2rM-l-vdQ</a:t>
            </a:r>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2</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845D255-0F5F-4CA8-A487-3EEEF53BB662}" type="slidenum">
              <a:rPr lang="en-US" smtClean="0"/>
              <a:pPr/>
              <a:t>21</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845D255-0F5F-4CA8-A487-3EEEF53BB662}" type="slidenum">
              <a:rPr lang="en-US" smtClean="0"/>
              <a:pPr/>
              <a:t>22</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reconstruction filter,</a:t>
            </a:r>
            <a:r>
              <a:rPr lang="en-US" baseline="0" dirty="0" smtClean="0"/>
              <a:t> </a:t>
            </a:r>
            <a:r>
              <a:rPr lang="en-US" dirty="0" smtClean="0"/>
              <a:t>the simplest filter kernel is a box. Any</a:t>
            </a:r>
            <a:r>
              <a:rPr lang="en-US" baseline="0" dirty="0" smtClean="0"/>
              <a:t> sample within the pixel rectangle is averaged.</a:t>
            </a:r>
            <a:r>
              <a:rPr lang="en-US" dirty="0" smtClean="0"/>
              <a:t> This is what hardware MSAA resolves</a:t>
            </a:r>
            <a:r>
              <a:rPr lang="en-US" baseline="0" dirty="0" smtClean="0"/>
              <a:t> do.</a:t>
            </a:r>
          </a:p>
          <a:p>
            <a:endParaRPr lang="en-US" baseline="0" dirty="0" smtClean="0"/>
          </a:p>
          <a:p>
            <a:r>
              <a:rPr lang="en-US" baseline="0" dirty="0" smtClean="0"/>
              <a:t>Edge quality is poor but even worse it isn’t stable under motion. This is due to the sharp edges of the box. Sample weights need to fall off smoothly to have stable motion.</a:t>
            </a:r>
          </a:p>
          <a:p>
            <a:endParaRPr lang="en-US" baseline="0" dirty="0" smtClean="0"/>
          </a:p>
          <a:p>
            <a:r>
              <a:rPr lang="en-US" baseline="0" dirty="0" smtClean="0"/>
              <a:t>This is a well researched topic. </a:t>
            </a:r>
            <a:r>
              <a:rPr lang="en-US" baseline="0" dirty="0" err="1" smtClean="0"/>
              <a:t>PRMan</a:t>
            </a:r>
            <a:r>
              <a:rPr lang="en-US" baseline="0" dirty="0" smtClean="0"/>
              <a:t> documentation has suggestions for the best filter kernel and parameters.</a:t>
            </a:r>
          </a:p>
          <a:p>
            <a:endParaRPr lang="en-US" baseline="0" dirty="0" smtClean="0"/>
          </a:p>
          <a:p>
            <a:r>
              <a:rPr lang="en-US" baseline="0" dirty="0" smtClean="0"/>
              <a:t>Unfortunately due to our low sample count, kernels with negative lobes don’t work well so we use the Blackman-Harris filter.</a:t>
            </a:r>
          </a:p>
          <a:p>
            <a:endParaRPr lang="en-US" baseline="0" dirty="0" smtClean="0"/>
          </a:p>
          <a:p>
            <a:r>
              <a:rPr lang="en-US" dirty="0" smtClean="0"/>
              <a:t>Every pixel shares the same jitter</a:t>
            </a:r>
            <a:r>
              <a:rPr lang="en-US" baseline="0" dirty="0" smtClean="0"/>
              <a:t> so f</a:t>
            </a:r>
            <a:r>
              <a:rPr lang="en-US" dirty="0" smtClean="0"/>
              <a:t>ilter weights are calculated on CPU and passed as </a:t>
            </a:r>
            <a:r>
              <a:rPr lang="en-US" dirty="0" err="1" smtClean="0"/>
              <a:t>shader</a:t>
            </a:r>
            <a:r>
              <a:rPr lang="en-US" dirty="0" smtClean="0"/>
              <a:t> uniforms.</a:t>
            </a:r>
          </a:p>
        </p:txBody>
      </p:sp>
      <p:sp>
        <p:nvSpPr>
          <p:cNvPr id="4" name="Slide Number Placeholder 3"/>
          <p:cNvSpPr>
            <a:spLocks noGrp="1"/>
          </p:cNvSpPr>
          <p:nvPr>
            <p:ph type="sldNum" sz="quarter" idx="10"/>
          </p:nvPr>
        </p:nvSpPr>
        <p:spPr/>
        <p:txBody>
          <a:bodyPr/>
          <a:lstStyle/>
          <a:p>
            <a:fld id="{C845D255-0F5F-4CA8-A487-3EEEF53BB662}" type="slidenum">
              <a:rPr lang="en-US" smtClean="0"/>
              <a:pPr/>
              <a:t>23</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Due to movement the history</a:t>
            </a:r>
            <a:r>
              <a:rPr lang="en-US" baseline="0" dirty="0" smtClean="0"/>
              <a:t> for the current pixel may be elsewhere on screen so we need to </a:t>
            </a:r>
            <a:r>
              <a:rPr lang="en-US" baseline="0" dirty="0" err="1" smtClean="0"/>
              <a:t>reproject</a:t>
            </a:r>
            <a:r>
              <a:rPr lang="en-US" baseline="0" dirty="0" smtClean="0"/>
              <a:t> the history buffer.</a:t>
            </a:r>
            <a:endParaRPr lang="en-US" dirty="0" smtClean="0"/>
          </a:p>
          <a:p>
            <a:endParaRPr lang="en-US" dirty="0" smtClean="0"/>
          </a:p>
          <a:p>
            <a:r>
              <a:rPr lang="en-US" dirty="0" smtClean="0"/>
              <a:t>Remove jitter</a:t>
            </a:r>
          </a:p>
          <a:p>
            <a:r>
              <a:rPr lang="en-US" dirty="0" smtClean="0"/>
              <a:t>Don’t want to </a:t>
            </a:r>
            <a:r>
              <a:rPr lang="en-US" dirty="0" err="1" smtClean="0"/>
              <a:t>reproject</a:t>
            </a:r>
            <a:r>
              <a:rPr lang="en-US" baseline="0" dirty="0" smtClean="0"/>
              <a:t> in static jittering case</a:t>
            </a:r>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25</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845D255-0F5F-4CA8-A487-3EEEF53BB662}" type="slidenum">
              <a:rPr lang="en-US" smtClean="0"/>
              <a:pPr/>
              <a:t>26</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a:t>
            </a:r>
            <a:r>
              <a:rPr lang="en-US" baseline="0" dirty="0" smtClean="0"/>
              <a:t> objects this </a:t>
            </a:r>
            <a:r>
              <a:rPr lang="en-US" baseline="0" dirty="0" err="1" smtClean="0"/>
              <a:t>reprojection</a:t>
            </a:r>
            <a:r>
              <a:rPr lang="en-US" baseline="0" dirty="0" smtClean="0"/>
              <a:t> does a great job and AA will accumulate properly under motion. </a:t>
            </a:r>
            <a:endParaRPr lang="en-US" dirty="0" smtClean="0"/>
          </a:p>
          <a:p>
            <a:r>
              <a:rPr lang="en-US" dirty="0" smtClean="0"/>
              <a:t>Unfortunately</a:t>
            </a:r>
            <a:r>
              <a:rPr lang="en-US" baseline="0" dirty="0" smtClean="0"/>
              <a:t>, silhouette edges lose AA under motion.</a:t>
            </a:r>
          </a:p>
          <a:p>
            <a:endParaRPr lang="en-US" baseline="0" dirty="0" smtClean="0"/>
          </a:p>
          <a:p>
            <a:r>
              <a:rPr lang="en-US" baseline="0" dirty="0" smtClean="0"/>
              <a:t>Much of the fringe of AA around an object is outside of the rendered velocity.</a:t>
            </a:r>
            <a:endParaRPr lang="en-US" dirty="0" smtClean="0"/>
          </a:p>
          <a:p>
            <a:r>
              <a:rPr lang="en-US" dirty="0" smtClean="0"/>
              <a:t>We want to keep the </a:t>
            </a:r>
            <a:r>
              <a:rPr lang="en-US" dirty="0" err="1" smtClean="0"/>
              <a:t>AAed</a:t>
            </a:r>
            <a:r>
              <a:rPr lang="en-US" baseline="0" dirty="0" smtClean="0"/>
              <a:t> edge with the object as it moves.</a:t>
            </a:r>
          </a:p>
          <a:p>
            <a:r>
              <a:rPr lang="en-US" baseline="0" dirty="0" smtClean="0"/>
              <a:t>So we dilate the velocity to cover fringe.</a:t>
            </a:r>
          </a:p>
          <a:p>
            <a:endParaRPr lang="en-US" baseline="0" dirty="0" smtClean="0"/>
          </a:p>
          <a:p>
            <a:r>
              <a:rPr lang="en-US" baseline="0" dirty="0" smtClean="0"/>
              <a:t>This is done simply by taking the velocity of the nearest of 5 samples in an X pattern.</a:t>
            </a:r>
          </a:p>
          <a:p>
            <a:pPr lvl="0"/>
            <a:r>
              <a:rPr lang="en-US" dirty="0" smtClean="0"/>
              <a:t>Somewhat</a:t>
            </a:r>
            <a:r>
              <a:rPr lang="en-US" baseline="0" dirty="0" smtClean="0"/>
              <a:t> unexpectedly we need to d</a:t>
            </a:r>
            <a:r>
              <a:rPr lang="en-US" dirty="0" smtClean="0"/>
              <a:t>ilate</a:t>
            </a:r>
            <a:r>
              <a:rPr lang="en-US" baseline="0" dirty="0" smtClean="0"/>
              <a:t> by </a:t>
            </a:r>
            <a:r>
              <a:rPr lang="en-US" dirty="0" smtClean="0"/>
              <a:t>2 pixels instead of 1 which is due to the wider filter kernel</a:t>
            </a:r>
            <a:endParaRPr lang="en-US" dirty="0" smtClean="0">
              <a:solidFill>
                <a:srgbClr val="FF0000"/>
              </a:solidFill>
            </a:endParaRPr>
          </a:p>
        </p:txBody>
      </p:sp>
      <p:sp>
        <p:nvSpPr>
          <p:cNvPr id="4" name="Slide Number Placeholder 3"/>
          <p:cNvSpPr>
            <a:spLocks noGrp="1"/>
          </p:cNvSpPr>
          <p:nvPr>
            <p:ph type="sldNum" sz="quarter" idx="10"/>
          </p:nvPr>
        </p:nvSpPr>
        <p:spPr/>
        <p:txBody>
          <a:bodyPr/>
          <a:lstStyle/>
          <a:p>
            <a:fld id="{C845D255-0F5F-4CA8-A487-3EEEF53BB662}" type="slidenum">
              <a:rPr lang="en-US" smtClean="0"/>
              <a:pPr/>
              <a:t>27</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When</a:t>
            </a:r>
            <a:r>
              <a:rPr lang="en-US" baseline="0" dirty="0" smtClean="0"/>
              <a:t> </a:t>
            </a:r>
            <a:r>
              <a:rPr lang="en-US" baseline="0" dirty="0" err="1" smtClean="0"/>
              <a:t>reprojecting</a:t>
            </a:r>
            <a:r>
              <a:rPr lang="en-US" baseline="0" dirty="0" smtClean="0"/>
              <a:t>, not all pixel’s </a:t>
            </a:r>
            <a:r>
              <a:rPr lang="en-US" dirty="0" smtClean="0"/>
              <a:t>history will be valid.</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We need to detect when it isn’t.</a:t>
            </a:r>
          </a:p>
          <a:p>
            <a:endParaRPr lang="en-US" dirty="0" smtClean="0"/>
          </a:p>
          <a:p>
            <a:r>
              <a:rPr lang="en-US" dirty="0" smtClean="0"/>
              <a:t>Invalid pixel history</a:t>
            </a:r>
            <a:r>
              <a:rPr lang="en-US" baseline="0" dirty="0" smtClean="0"/>
              <a:t> appears as ghosting.</a:t>
            </a:r>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28</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How to detect invalid history?</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Depth compare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Velocity weighting</a:t>
            </a:r>
            <a:r>
              <a:rPr lang="en-US" baseline="0" dirty="0" smtClean="0"/>
              <a:t> as introduced by </a:t>
            </a:r>
            <a:r>
              <a:rPr lang="en-US" baseline="0" dirty="0" err="1" smtClean="0"/>
              <a:t>Crytek</a:t>
            </a:r>
            <a:r>
              <a:rPr lang="en-US" baseline="0" dirty="0" smtClean="0"/>
              <a:t>.</a:t>
            </a: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	Reject history when velocity differs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This can be effective for moving solid objects</a:t>
            </a:r>
            <a:r>
              <a:rPr lang="en-US" baseline="0" dirty="0" smtClean="0"/>
              <a:t> but not shading, translucency.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For example lights turning on and off or an explosion particle effect.</a:t>
            </a:r>
            <a:endParaRPr lang="en-US" dirty="0" smtClean="0"/>
          </a:p>
        </p:txBody>
      </p:sp>
      <p:sp>
        <p:nvSpPr>
          <p:cNvPr id="4" name="Slide Number Placeholder 3"/>
          <p:cNvSpPr>
            <a:spLocks noGrp="1"/>
          </p:cNvSpPr>
          <p:nvPr>
            <p:ph type="sldNum" sz="quarter" idx="10"/>
          </p:nvPr>
        </p:nvSpPr>
        <p:spPr/>
        <p:txBody>
          <a:bodyPr/>
          <a:lstStyle/>
          <a:p>
            <a:fld id="{C845D255-0F5F-4CA8-A487-3EEEF53BB662}" type="slidenum">
              <a:rPr lang="en-US" smtClean="0"/>
              <a:pPr/>
              <a:t>29</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There’s a new kid in town!  Or</a:t>
            </a:r>
            <a:r>
              <a:rPr lang="en-US" baseline="0" dirty="0" smtClean="0"/>
              <a:t> </a:t>
            </a:r>
            <a:r>
              <a:rPr lang="en-US" sz="1200" dirty="0" smtClean="0"/>
              <a:t>at least when I started it was.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idea is to r</a:t>
            </a:r>
            <a:r>
              <a:rPr lang="en-US" sz="1400" dirty="0" smtClean="0"/>
              <a:t>estrict the history to the range of current frame’s local neighborhood.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This assumes that the AA result</a:t>
            </a:r>
            <a:r>
              <a:rPr lang="en-US" sz="1400" baseline="0" dirty="0" smtClean="0"/>
              <a:t> is a blend of the color present in the local neighborhood. If there are no </a:t>
            </a:r>
            <a:r>
              <a:rPr lang="en-US" sz="1400" baseline="0" dirty="0" err="1" smtClean="0"/>
              <a:t>subpixel</a:t>
            </a:r>
            <a:r>
              <a:rPr lang="en-US" sz="1400" baseline="0" dirty="0" smtClean="0"/>
              <a:t> features this is provably true. Even will </a:t>
            </a:r>
            <a:r>
              <a:rPr lang="en-US" sz="1400" baseline="0" dirty="0" err="1" smtClean="0"/>
              <a:t>subpixel</a:t>
            </a:r>
            <a:r>
              <a:rPr lang="en-US" sz="1400" baseline="0" dirty="0" smtClean="0"/>
              <a:t> features this is a fair assumption.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I’ll cover what to do about the artifacts when this assumption is false later.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implemented as simply clamping history to the min and max RGB in a 3x3 neighborhood.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diagram is showing clamping a red history to the RGB bounding box. </a:t>
            </a:r>
            <a:endParaRPr lang="en-US" dirty="0" smtClean="0"/>
          </a:p>
          <a:p>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30</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 shows basic neighborhood clamping against red history.</a:t>
            </a:r>
          </a:p>
          <a:p>
            <a:endParaRPr lang="en-US" dirty="0" smtClean="0"/>
          </a:p>
          <a:p>
            <a:r>
              <a:rPr lang="en-US" dirty="0" smtClean="0"/>
              <a:t>There are a number of artifacts</a:t>
            </a:r>
            <a:r>
              <a:rPr lang="en-US" baseline="0" dirty="0" smtClean="0"/>
              <a:t> here. The most obvious is there are red bits of ghosting at every edge. A bit more subtle is that the image looks like it is low res nearest filtered.</a:t>
            </a:r>
            <a:endParaRPr lang="en-US" dirty="0"/>
          </a:p>
        </p:txBody>
      </p:sp>
      <p:sp>
        <p:nvSpPr>
          <p:cNvPr id="4" name="Slide Number Placeholder 3"/>
          <p:cNvSpPr>
            <a:spLocks noGrp="1"/>
          </p:cNvSpPr>
          <p:nvPr>
            <p:ph type="sldNum" sz="quarter" idx="10"/>
          </p:nvPr>
        </p:nvSpPr>
        <p:spPr/>
        <p:txBody>
          <a:bodyPr/>
          <a:lstStyle/>
          <a:p>
            <a:pPr>
              <a:defRPr/>
            </a:pPr>
            <a:fld id="{1A971900-241C-4E4A-BC3F-064FFF1686E9}" type="slidenum">
              <a:rPr lang="en-US" smtClean="0"/>
              <a:pPr>
                <a:defRPr/>
              </a:pPr>
              <a:t>31</a:t>
            </a:fld>
            <a:endParaRPr lang="en-US"/>
          </a:p>
        </p:txBody>
      </p:sp>
    </p:spTree>
    <p:extLst>
      <p:ext uri="{BB962C8B-B14F-4D97-AF65-F5344CB8AC3E}">
        <p14:creationId xmlns:p14="http://schemas.microsoft.com/office/powerpoint/2010/main" val="2172367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don’t intend to give a complete overview of the UE4 renderer</a:t>
            </a:r>
            <a:r>
              <a:rPr lang="en-US" baseline="0" dirty="0" smtClean="0"/>
              <a:t> as it would take too long.</a:t>
            </a:r>
          </a:p>
          <a:p>
            <a:r>
              <a:rPr lang="en-US" baseline="0" dirty="0" smtClean="0"/>
              <a:t>It is important to mention a few key aspects that influence choices for anti-aliasing.</a:t>
            </a:r>
          </a:p>
        </p:txBody>
      </p:sp>
      <p:sp>
        <p:nvSpPr>
          <p:cNvPr id="4" name="Slide Number Placeholder 3"/>
          <p:cNvSpPr>
            <a:spLocks noGrp="1"/>
          </p:cNvSpPr>
          <p:nvPr>
            <p:ph type="sldNum" sz="quarter" idx="10"/>
          </p:nvPr>
        </p:nvSpPr>
        <p:spPr/>
        <p:txBody>
          <a:bodyPr/>
          <a:lstStyle/>
          <a:p>
            <a:fld id="{C845D255-0F5F-4CA8-A487-3EEEF53BB662}" type="slidenum">
              <a:rPr lang="en-US" smtClean="0"/>
              <a:pPr/>
              <a:t>3</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attack the filtered problem first.</a:t>
            </a:r>
          </a:p>
          <a:p>
            <a:endParaRPr lang="en-US" baseline="0" dirty="0" smtClean="0"/>
          </a:p>
          <a:p>
            <a:r>
              <a:rPr lang="en-US" baseline="0" dirty="0" smtClean="0"/>
              <a:t>A min or max local value will turn into a 3x3 box which appears like low res pixels.</a:t>
            </a:r>
          </a:p>
          <a:p>
            <a:r>
              <a:rPr lang="en-US" baseline="0" dirty="0" smtClean="0"/>
              <a:t>We’d like it to appear filtered, as if it were just a blurrier version of the scene.</a:t>
            </a:r>
          </a:p>
          <a:p>
            <a:endParaRPr lang="en-US" baseline="0" dirty="0" smtClean="0"/>
          </a:p>
          <a:p>
            <a:r>
              <a:rPr lang="en-US" baseline="0" dirty="0" smtClean="0"/>
              <a:t>These still need to be </a:t>
            </a:r>
            <a:r>
              <a:rPr lang="en-US" baseline="0" dirty="0" err="1" smtClean="0"/>
              <a:t>mins</a:t>
            </a:r>
            <a:r>
              <a:rPr lang="en-US" baseline="0" dirty="0" smtClean="0"/>
              <a:t> and maxes though.</a:t>
            </a:r>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32</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lets attack the red edge issue.</a:t>
            </a:r>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33</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34</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images show neighborhood clamping against red history.</a:t>
            </a:r>
            <a:endParaRPr lang="en-US" dirty="0"/>
          </a:p>
        </p:txBody>
      </p:sp>
      <p:sp>
        <p:nvSpPr>
          <p:cNvPr id="4" name="Slide Number Placeholder 3"/>
          <p:cNvSpPr>
            <a:spLocks noGrp="1"/>
          </p:cNvSpPr>
          <p:nvPr>
            <p:ph type="sldNum" sz="quarter" idx="10"/>
          </p:nvPr>
        </p:nvSpPr>
        <p:spPr/>
        <p:txBody>
          <a:bodyPr/>
          <a:lstStyle/>
          <a:p>
            <a:pPr>
              <a:defRPr/>
            </a:pPr>
            <a:fld id="{1A971900-241C-4E4A-BC3F-064FFF1686E9}" type="slidenum">
              <a:rPr lang="en-US" smtClean="0"/>
              <a:pPr>
                <a:defRPr/>
              </a:pPr>
              <a:t>35</a:t>
            </a:fld>
            <a:endParaRPr lang="en-US"/>
          </a:p>
        </p:txBody>
      </p:sp>
    </p:spTree>
    <p:extLst>
      <p:ext uri="{BB962C8B-B14F-4D97-AF65-F5344CB8AC3E}">
        <p14:creationId xmlns:p14="http://schemas.microsoft.com/office/powerpoint/2010/main" val="2172367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971900-241C-4E4A-BC3F-064FFF1686E9}" type="slidenum">
              <a:rPr lang="en-US" smtClean="0"/>
              <a:pPr>
                <a:defRPr/>
              </a:pPr>
              <a:t>36</a:t>
            </a:fld>
            <a:endParaRPr lang="en-US"/>
          </a:p>
        </p:txBody>
      </p:sp>
    </p:spTree>
    <p:extLst>
      <p:ext uri="{BB962C8B-B14F-4D97-AF65-F5344CB8AC3E}">
        <p14:creationId xmlns:p14="http://schemas.microsoft.com/office/powerpoint/2010/main" val="8959481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Although</a:t>
            </a:r>
            <a:r>
              <a:rPr lang="en-US" baseline="0" dirty="0" smtClean="0"/>
              <a:t> we have a ghosting solution that handles translucency, translucency is really just a poor fit for temporal in the first place.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can’t be a single history to </a:t>
            </a:r>
            <a:r>
              <a:rPr lang="en-US" baseline="0" dirty="0" err="1" smtClean="0"/>
              <a:t>reproject</a:t>
            </a:r>
            <a:r>
              <a:rPr lang="en-US" baseline="0" dirty="0" smtClean="0"/>
              <a:t>.</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Ideally, we could run temporal AA on opaque surfaces and render translucency after.</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The problem is translucency still needs to depth test and the only depth available is jittering.</a:t>
            </a: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	We</a:t>
            </a:r>
            <a:r>
              <a:rPr lang="en-US" baseline="0" dirty="0" smtClean="0"/>
              <a:t> can’t </a:t>
            </a:r>
            <a:r>
              <a:rPr lang="en-US" baseline="0" dirty="0" err="1" smtClean="0"/>
              <a:t>unjitter</a:t>
            </a:r>
            <a:r>
              <a:rPr lang="en-US" baseline="0" dirty="0" smtClean="0"/>
              <a:t> the depth buffer and</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dirty="0" smtClean="0"/>
              <a:t>Doing some sort</a:t>
            </a:r>
            <a:r>
              <a:rPr lang="en-US" baseline="0" dirty="0" smtClean="0"/>
              <a:t> of temporal aa of depth</a:t>
            </a:r>
            <a:r>
              <a:rPr lang="en-US" dirty="0" smtClean="0"/>
              <a:t> is problematic</a:t>
            </a:r>
            <a:r>
              <a:rPr lang="en-US" baseline="0" dirty="0" smtClean="0"/>
              <a:t>. I’ve tried.</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Possible solution: </a:t>
            </a:r>
          </a:p>
        </p:txBody>
      </p:sp>
      <p:sp>
        <p:nvSpPr>
          <p:cNvPr id="4" name="Slide Number Placeholder 3"/>
          <p:cNvSpPr>
            <a:spLocks noGrp="1"/>
          </p:cNvSpPr>
          <p:nvPr>
            <p:ph type="sldNum" sz="quarter" idx="10"/>
          </p:nvPr>
        </p:nvSpPr>
        <p:spPr/>
        <p:txBody>
          <a:bodyPr/>
          <a:lstStyle/>
          <a:p>
            <a:fld id="{C845D255-0F5F-4CA8-A487-3EEEF53BB662}" type="slidenum">
              <a:rPr lang="en-US" smtClean="0"/>
              <a:pPr/>
              <a:t>37</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“Responsive AA” material flag</a:t>
            </a:r>
          </a:p>
          <a:p>
            <a:r>
              <a:rPr lang="en-US" dirty="0" smtClean="0"/>
              <a:t>Sets stencil when rendering translucency</a:t>
            </a:r>
          </a:p>
          <a:p>
            <a:r>
              <a:rPr lang="en-US" dirty="0" smtClean="0"/>
              <a:t>Temporal AA pass tests stencil and uses minimal feedback</a:t>
            </a:r>
          </a:p>
          <a:p>
            <a:pPr lvl="1"/>
            <a:r>
              <a:rPr lang="en-US" dirty="0" smtClean="0"/>
              <a:t>This</a:t>
            </a:r>
            <a:r>
              <a:rPr lang="en-US" baseline="0" dirty="0" smtClean="0"/>
              <a:t> gives the minimal amount of feedback to avoid visible jittering while staying as responsive as possible. </a:t>
            </a:r>
            <a:endParaRPr lang="en-US" dirty="0" smtClean="0"/>
          </a:p>
          <a:p>
            <a:endParaRPr lang="en-US" dirty="0" smtClean="0"/>
          </a:p>
          <a:p>
            <a:r>
              <a:rPr lang="en-US" dirty="0" smtClean="0"/>
              <a:t>Only useful for small particles like sparks</a:t>
            </a:r>
          </a:p>
          <a:p>
            <a:pPr lvl="1"/>
            <a:r>
              <a:rPr lang="en-US" dirty="0" smtClean="0"/>
              <a:t>Neighborhood clamping handles the rest</a:t>
            </a:r>
          </a:p>
          <a:p>
            <a:endParaRPr lang="en-US" dirty="0" smtClean="0"/>
          </a:p>
        </p:txBody>
      </p:sp>
      <p:sp>
        <p:nvSpPr>
          <p:cNvPr id="4" name="Slide Number Placeholder 3"/>
          <p:cNvSpPr>
            <a:spLocks noGrp="1"/>
          </p:cNvSpPr>
          <p:nvPr>
            <p:ph type="sldNum" sz="quarter" idx="10"/>
          </p:nvPr>
        </p:nvSpPr>
        <p:spPr/>
        <p:txBody>
          <a:bodyPr/>
          <a:lstStyle/>
          <a:p>
            <a:fld id="{C845D255-0F5F-4CA8-A487-3EEEF53BB662}" type="slidenum">
              <a:rPr lang="en-US" smtClean="0"/>
              <a:pPr/>
              <a:t>38</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Along these lines temporal AA needs to be treated like a firewall.</a:t>
            </a:r>
          </a:p>
          <a:p>
            <a:r>
              <a:rPr lang="en-US" baseline="0" dirty="0" smtClean="0"/>
              <a:t>I’ve already mentioned some of the issues the happen when this is violated.</a:t>
            </a:r>
            <a:endParaRPr lang="en-US" dirty="0" smtClean="0"/>
          </a:p>
          <a:p>
            <a:endParaRPr lang="en-US" dirty="0" smtClean="0"/>
          </a:p>
          <a:p>
            <a:r>
              <a:rPr lang="en-US" dirty="0" smtClean="0"/>
              <a:t>Any non-color values used after temporal AA will jitter and alias</a:t>
            </a:r>
          </a:p>
          <a:p>
            <a:pPr lvl="1"/>
            <a:r>
              <a:rPr lang="en-US" dirty="0" smtClean="0"/>
              <a:t>Depth!</a:t>
            </a:r>
          </a:p>
          <a:p>
            <a:endParaRPr lang="en-US" dirty="0" smtClean="0"/>
          </a:p>
          <a:p>
            <a:r>
              <a:rPr lang="en-US" dirty="0" smtClean="0"/>
              <a:t>Any spatial filter applied before temporal AA which expands an aliased signal larger than 3x3 pixels will flicker</a:t>
            </a:r>
          </a:p>
          <a:p>
            <a:r>
              <a:rPr lang="en-US" dirty="0" smtClean="0"/>
              <a:t>	Neighborhood</a:t>
            </a:r>
            <a:r>
              <a:rPr lang="en-US" baseline="0" dirty="0" smtClean="0"/>
              <a:t> clamping sees this as a change.</a:t>
            </a:r>
          </a:p>
          <a:p>
            <a:endParaRPr lang="en-US" baseline="0" dirty="0" smtClean="0"/>
          </a:p>
          <a:p>
            <a:r>
              <a:rPr lang="en-US" baseline="0" dirty="0" smtClean="0"/>
              <a:t>DOF is a perfect example.</a:t>
            </a:r>
          </a:p>
        </p:txBody>
      </p:sp>
      <p:sp>
        <p:nvSpPr>
          <p:cNvPr id="4" name="Slide Number Placeholder 3"/>
          <p:cNvSpPr>
            <a:spLocks noGrp="1"/>
          </p:cNvSpPr>
          <p:nvPr>
            <p:ph type="sldNum" sz="quarter" idx="10"/>
          </p:nvPr>
        </p:nvSpPr>
        <p:spPr/>
        <p:txBody>
          <a:bodyPr/>
          <a:lstStyle/>
          <a:p>
            <a:fld id="{C845D255-0F5F-4CA8-A487-3EEEF53BB662}" type="slidenum">
              <a:rPr lang="en-US" smtClean="0"/>
              <a:pPr/>
              <a:t>40</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Used for DOF and light shafts</a:t>
            </a:r>
          </a:p>
          <a:p>
            <a:r>
              <a:rPr lang="en-US" dirty="0" smtClean="0"/>
              <a:t>They add up but in each case half resolution</a:t>
            </a:r>
          </a:p>
          <a:p>
            <a:r>
              <a:rPr lang="en-US" dirty="0" smtClean="0"/>
              <a:t>Uses simplified algorithm</a:t>
            </a:r>
          </a:p>
          <a:p>
            <a:r>
              <a:rPr lang="en-US" dirty="0" smtClean="0"/>
              <a:t>Other spatial filter cases are avoided</a:t>
            </a:r>
          </a:p>
          <a:p>
            <a:pPr lvl="1"/>
            <a:r>
              <a:rPr lang="en-US" dirty="0" smtClean="0"/>
              <a:t>This can be limiting</a:t>
            </a:r>
          </a:p>
          <a:p>
            <a:pPr lvl="0"/>
            <a:endParaRPr lang="en-US" dirty="0" smtClean="0"/>
          </a:p>
        </p:txBody>
      </p:sp>
      <p:sp>
        <p:nvSpPr>
          <p:cNvPr id="4" name="Slide Number Placeholder 3"/>
          <p:cNvSpPr>
            <a:spLocks noGrp="1"/>
          </p:cNvSpPr>
          <p:nvPr>
            <p:ph type="sldNum" sz="quarter" idx="10"/>
          </p:nvPr>
        </p:nvSpPr>
        <p:spPr/>
        <p:txBody>
          <a:bodyPr/>
          <a:lstStyle/>
          <a:p>
            <a:fld id="{C845D255-0F5F-4CA8-A487-3EEEF53BB662}" type="slidenum">
              <a:rPr lang="en-US" smtClean="0"/>
              <a:pPr/>
              <a:t>41</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a:t>
            </a:r>
            <a:r>
              <a:rPr lang="en-US" baseline="0" dirty="0" smtClean="0"/>
              <a:t> two very difficult quality issues to discuss. The first of which is flickering.</a:t>
            </a:r>
            <a:endParaRPr lang="en-US" dirty="0" smtClean="0"/>
          </a:p>
          <a:p>
            <a:endParaRPr lang="en-US" dirty="0" smtClean="0"/>
          </a:p>
          <a:p>
            <a:r>
              <a:rPr lang="en-US" baseline="0" dirty="0" smtClean="0"/>
              <a:t>With a static camera some pixels will flicker, alternate between light and dark.</a:t>
            </a:r>
          </a:p>
          <a:p>
            <a:endParaRPr lang="en-US" baseline="0" dirty="0" smtClean="0"/>
          </a:p>
          <a:p>
            <a:r>
              <a:rPr lang="en-US" baseline="0" dirty="0" smtClean="0"/>
              <a:t>Why does this happen?</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is the aforementioned negative effect of neighborhood</a:t>
            </a:r>
            <a:r>
              <a:rPr lang="en-US" baseline="0" dirty="0" smtClean="0"/>
              <a:t> assumption when </a:t>
            </a:r>
            <a:r>
              <a:rPr lang="en-US" baseline="0" dirty="0" err="1" smtClean="0"/>
              <a:t>subpixel</a:t>
            </a:r>
            <a:r>
              <a:rPr lang="en-US" baseline="0" dirty="0" smtClean="0"/>
              <a:t> features are present.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When a feature is small enough to not be present in any of the 9 pixels in the neighborhood the history of it will be clamped out as if it disappeared.</a:t>
            </a:r>
          </a:p>
          <a:p>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42</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was some early experimental content for the infiltrator demo.</a:t>
            </a:r>
          </a:p>
          <a:p>
            <a:endParaRPr lang="en-US" baseline="0" dirty="0" smtClean="0"/>
          </a:p>
          <a:p>
            <a:r>
              <a:rPr lang="en-US" baseline="0" dirty="0" smtClean="0"/>
              <a:t>The artists were experimenting with different ways to create content which were becoming increasingly aliasing unfriendly.</a:t>
            </a:r>
          </a:p>
          <a:p>
            <a:r>
              <a:rPr lang="en-US" baseline="0" dirty="0" smtClean="0"/>
              <a:t>They came to us and said if we can’t get better anti-aliasing we are going to have to change direction, basically throwing down the gauntlet. </a:t>
            </a:r>
          </a:p>
          <a:p>
            <a:endParaRPr lang="en-US" baseline="0" dirty="0" smtClean="0"/>
          </a:p>
        </p:txBody>
      </p:sp>
      <p:sp>
        <p:nvSpPr>
          <p:cNvPr id="4" name="Slide Number Placeholder 3"/>
          <p:cNvSpPr>
            <a:spLocks noGrp="1"/>
          </p:cNvSpPr>
          <p:nvPr>
            <p:ph type="sldNum" sz="quarter" idx="10"/>
          </p:nvPr>
        </p:nvSpPr>
        <p:spPr/>
        <p:txBody>
          <a:bodyPr/>
          <a:lstStyle/>
          <a:p>
            <a:fld id="{C845D255-0F5F-4CA8-A487-3EEEF53BB662}" type="slidenum">
              <a:rPr lang="en-US" smtClean="0"/>
              <a:pPr/>
              <a:t>4</a:t>
            </a:fld>
            <a:endParaRPr lang="en-US"/>
          </a:p>
        </p:txBody>
      </p:sp>
    </p:spTree>
    <p:extLst>
      <p:ext uri="{BB962C8B-B14F-4D97-AF65-F5344CB8AC3E}">
        <p14:creationId xmlns:p14="http://schemas.microsoft.com/office/powerpoint/2010/main" val="23766428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43</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normal clamping case we want fast</a:t>
            </a:r>
            <a:r>
              <a:rPr lang="en-US" baseline="0" dirty="0" smtClean="0"/>
              <a:t> convergence. Reducing the blend factor slows convergence.</a:t>
            </a:r>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44</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45</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46</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47</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48</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Has its limits. Neighborhood</a:t>
            </a:r>
            <a:r>
              <a:rPr lang="en-US" baseline="0" dirty="0" smtClean="0"/>
              <a:t> clamping only works with reasonable levels of noise.</a:t>
            </a:r>
          </a:p>
          <a:p>
            <a:r>
              <a:rPr lang="en-US" baseline="0" dirty="0" smtClean="0"/>
              <a:t>Incredible how far this algorithm seems to be able to be pushed.</a:t>
            </a:r>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49</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51</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Production ready. Primary UE4 AA solution.</a:t>
            </a:r>
          </a:p>
          <a:p>
            <a:endParaRPr lang="en-US" baseline="0" dirty="0" smtClean="0"/>
          </a:p>
          <a:p>
            <a:r>
              <a:rPr lang="en-US" baseline="0" dirty="0" smtClean="0"/>
              <a:t>Fast enough even for </a:t>
            </a:r>
            <a:r>
              <a:rPr lang="en-US" baseline="0" dirty="0" err="1" smtClean="0"/>
              <a:t>Nvidia’s</a:t>
            </a:r>
            <a:r>
              <a:rPr lang="en-US" baseline="0" dirty="0" smtClean="0"/>
              <a:t> K1 tablet as used in the Rivalry demo recently showed at Google IO.</a:t>
            </a:r>
          </a:p>
        </p:txBody>
      </p:sp>
      <p:sp>
        <p:nvSpPr>
          <p:cNvPr id="4" name="Slide Number Placeholder 3"/>
          <p:cNvSpPr>
            <a:spLocks noGrp="1"/>
          </p:cNvSpPr>
          <p:nvPr>
            <p:ph type="sldNum" sz="quarter" idx="10"/>
          </p:nvPr>
        </p:nvSpPr>
        <p:spPr/>
        <p:txBody>
          <a:bodyPr/>
          <a:lstStyle/>
          <a:p>
            <a:fld id="{C845D255-0F5F-4CA8-A487-3EEEF53BB662}" type="slidenum">
              <a:rPr lang="en-US" smtClean="0"/>
              <a:pPr/>
              <a:t>52</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53</a:t>
            </a:fld>
            <a:endParaRPr lang="en-US"/>
          </a:p>
        </p:txBody>
      </p:sp>
    </p:spTree>
    <p:extLst>
      <p:ext uri="{BB962C8B-B14F-4D97-AF65-F5344CB8AC3E}">
        <p14:creationId xmlns:p14="http://schemas.microsoft.com/office/powerpoint/2010/main" val="2376642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what we had at the time, FXAA, which you can see hardly helps.</a:t>
            </a:r>
          </a:p>
          <a:p>
            <a:endParaRPr lang="en-US" baseline="0" dirty="0" smtClean="0"/>
          </a:p>
        </p:txBody>
      </p:sp>
      <p:sp>
        <p:nvSpPr>
          <p:cNvPr id="4" name="Slide Number Placeholder 3"/>
          <p:cNvSpPr>
            <a:spLocks noGrp="1"/>
          </p:cNvSpPr>
          <p:nvPr>
            <p:ph type="sldNum" sz="quarter" idx="10"/>
          </p:nvPr>
        </p:nvSpPr>
        <p:spPr/>
        <p:txBody>
          <a:bodyPr/>
          <a:lstStyle/>
          <a:p>
            <a:fld id="{C845D255-0F5F-4CA8-A487-3EEEF53BB662}" type="slidenum">
              <a:rPr lang="en-US" smtClean="0"/>
              <a:pPr/>
              <a:t>5</a:t>
            </a:fld>
            <a:endParaRPr lang="en-US"/>
          </a:p>
        </p:txBody>
      </p:sp>
    </p:spTree>
    <p:extLst>
      <p:ext uri="{BB962C8B-B14F-4D97-AF65-F5344CB8AC3E}">
        <p14:creationId xmlns:p14="http://schemas.microsoft.com/office/powerpoint/2010/main" val="23766428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 implementation is in UE4.</a:t>
            </a:r>
          </a:p>
          <a:p>
            <a:r>
              <a:rPr lang="en-US" dirty="0" smtClean="0"/>
              <a:t>Good</a:t>
            </a:r>
            <a:r>
              <a:rPr lang="en-US" baseline="0" dirty="0" smtClean="0"/>
              <a:t> news is the complete source code is available now!</a:t>
            </a:r>
            <a:endParaRPr lang="en-US" dirty="0"/>
          </a:p>
        </p:txBody>
      </p:sp>
      <p:sp>
        <p:nvSpPr>
          <p:cNvPr id="4" name="Slide Number Placeholder 3"/>
          <p:cNvSpPr>
            <a:spLocks noGrp="1"/>
          </p:cNvSpPr>
          <p:nvPr>
            <p:ph type="sldNum" sz="quarter" idx="10"/>
          </p:nvPr>
        </p:nvSpPr>
        <p:spPr/>
        <p:txBody>
          <a:bodyPr/>
          <a:lstStyle/>
          <a:p>
            <a:pPr>
              <a:defRPr/>
            </a:pPr>
            <a:fld id="{1A971900-241C-4E4A-BC3F-064FFF1686E9}" type="slidenum">
              <a:rPr lang="en-US" smtClean="0"/>
              <a:pPr>
                <a:defRPr/>
              </a:pPr>
              <a:t>54</a:t>
            </a:fld>
            <a:endParaRPr lang="en-US"/>
          </a:p>
        </p:txBody>
      </p:sp>
    </p:spTree>
    <p:extLst>
      <p:ext uri="{BB962C8B-B14F-4D97-AF65-F5344CB8AC3E}">
        <p14:creationId xmlns:p14="http://schemas.microsoft.com/office/powerpoint/2010/main" val="36779134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845D255-0F5F-4CA8-A487-3EEEF53BB662}" type="slidenum">
              <a:rPr lang="en-US" smtClean="0"/>
              <a:pPr/>
              <a:t>55</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what we want. It is the result of the </a:t>
            </a:r>
            <a:r>
              <a:rPr lang="en-US" baseline="0" smtClean="0"/>
              <a:t>temporal super-sampling </a:t>
            </a:r>
            <a:r>
              <a:rPr lang="en-US" baseline="0" dirty="0" smtClean="0"/>
              <a:t>algorithm I am about to explain.</a:t>
            </a:r>
          </a:p>
        </p:txBody>
      </p:sp>
      <p:sp>
        <p:nvSpPr>
          <p:cNvPr id="4" name="Slide Number Placeholder 3"/>
          <p:cNvSpPr>
            <a:spLocks noGrp="1"/>
          </p:cNvSpPr>
          <p:nvPr>
            <p:ph type="sldNum" sz="quarter" idx="10"/>
          </p:nvPr>
        </p:nvSpPr>
        <p:spPr/>
        <p:txBody>
          <a:bodyPr/>
          <a:lstStyle/>
          <a:p>
            <a:fld id="{C845D255-0F5F-4CA8-A487-3EEEF53BB662}" type="slidenum">
              <a:rPr lang="en-US" smtClean="0"/>
              <a:pPr/>
              <a:t>6</a:t>
            </a:fld>
            <a:endParaRPr lang="en-US"/>
          </a:p>
        </p:txBody>
      </p:sp>
    </p:spTree>
    <p:extLst>
      <p:ext uri="{BB962C8B-B14F-4D97-AF65-F5344CB8AC3E}">
        <p14:creationId xmlns:p14="http://schemas.microsoft.com/office/powerpoint/2010/main" val="2376642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7</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MSAA with deferred</a:t>
            </a:r>
            <a:r>
              <a:rPr lang="en-US" baseline="0" dirty="0" smtClean="0"/>
              <a:t> increases the </a:t>
            </a:r>
            <a:r>
              <a:rPr lang="en-US" baseline="0" dirty="0" err="1" smtClean="0"/>
              <a:t>GBuffer</a:t>
            </a:r>
            <a:r>
              <a:rPr lang="en-US" baseline="0" dirty="0" smtClean="0"/>
              <a:t> size and resolve cost significantly.</a:t>
            </a:r>
          </a:p>
          <a:p>
            <a:r>
              <a:rPr lang="en-US" baseline="0" dirty="0" smtClean="0"/>
              <a:t>In addition, it forces shading at more than once per pixel.</a:t>
            </a:r>
          </a:p>
          <a:p>
            <a:endParaRPr lang="en-US" baseline="0" dirty="0" smtClean="0"/>
          </a:p>
          <a:p>
            <a:r>
              <a:rPr lang="en-US" baseline="0" dirty="0" smtClean="0"/>
              <a:t>Even if the cost weren’t a problem, MSAA only reduces geometric aliasing. It does nothing for shading aliasing.</a:t>
            </a:r>
            <a:endParaRPr lang="en-US" dirty="0"/>
          </a:p>
        </p:txBody>
      </p:sp>
      <p:sp>
        <p:nvSpPr>
          <p:cNvPr id="4" name="Slide Number Placeholder 3"/>
          <p:cNvSpPr>
            <a:spLocks noGrp="1"/>
          </p:cNvSpPr>
          <p:nvPr>
            <p:ph type="sldNum" sz="quarter" idx="10"/>
          </p:nvPr>
        </p:nvSpPr>
        <p:spPr/>
        <p:txBody>
          <a:bodyPr/>
          <a:lstStyle/>
          <a:p>
            <a:fld id="{C845D255-0F5F-4CA8-A487-3EEEF53BB662}" type="slidenum">
              <a:rPr lang="en-US" smtClean="0"/>
              <a:pPr/>
              <a:t>8</a:t>
            </a:fld>
            <a:endParaRPr lang="en-US"/>
          </a:p>
        </p:txBody>
      </p:sp>
    </p:spTree>
    <p:extLst>
      <p:ext uri="{BB962C8B-B14F-4D97-AF65-F5344CB8AC3E}">
        <p14:creationId xmlns:p14="http://schemas.microsoft.com/office/powerpoint/2010/main" val="1153534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about morphologic</a:t>
            </a:r>
            <a:r>
              <a:rPr lang="en-US" baseline="0" dirty="0" smtClean="0"/>
              <a:t> anti-aliasing and its kin?</a:t>
            </a:r>
          </a:p>
          <a:p>
            <a:r>
              <a:rPr lang="en-US" baseline="0" dirty="0" smtClean="0"/>
              <a:t>I already showed the results of FXAA which performed poorly. Why?</a:t>
            </a:r>
          </a:p>
          <a:p>
            <a:endParaRPr lang="en-US" baseline="0" dirty="0" smtClean="0"/>
          </a:p>
          <a:p>
            <a:r>
              <a:rPr lang="en-US" baseline="0" dirty="0" smtClean="0"/>
              <a:t>These are essentially edge finding algorithms with the goal of reducing stair stepping.</a:t>
            </a:r>
          </a:p>
          <a:p>
            <a:r>
              <a:rPr lang="en-US" baseline="0" dirty="0" smtClean="0"/>
              <a:t>Our problem is primarily not stepping. It is </a:t>
            </a:r>
            <a:r>
              <a:rPr lang="en-US" baseline="0" dirty="0" err="1" smtClean="0"/>
              <a:t>subpixel</a:t>
            </a:r>
            <a:r>
              <a:rPr lang="en-US" baseline="0" dirty="0" smtClean="0"/>
              <a:t> aliasing which a spatial filter can’t possibly reconstruct.</a:t>
            </a:r>
          </a:p>
          <a:p>
            <a:endParaRPr lang="en-US" baseline="0" dirty="0" smtClean="0"/>
          </a:p>
          <a:p>
            <a:r>
              <a:rPr lang="en-US" baseline="0" dirty="0" smtClean="0"/>
              <a:t>Even on simple stair stepping it should be noted that spatial filters won’t be temporally stable.</a:t>
            </a:r>
          </a:p>
        </p:txBody>
      </p:sp>
      <p:sp>
        <p:nvSpPr>
          <p:cNvPr id="4" name="Slide Number Placeholder 3"/>
          <p:cNvSpPr>
            <a:spLocks noGrp="1"/>
          </p:cNvSpPr>
          <p:nvPr>
            <p:ph type="sldNum" sz="quarter" idx="10"/>
          </p:nvPr>
        </p:nvSpPr>
        <p:spPr/>
        <p:txBody>
          <a:bodyPr/>
          <a:lstStyle/>
          <a:p>
            <a:fld id="{C845D255-0F5F-4CA8-A487-3EEEF53BB662}" type="slidenum">
              <a:rPr lang="en-US" smtClean="0"/>
              <a:pPr/>
              <a:t>9</a:t>
            </a:fld>
            <a:endParaRPr lang="en-US"/>
          </a:p>
        </p:txBody>
      </p:sp>
    </p:spTree>
    <p:extLst>
      <p:ext uri="{BB962C8B-B14F-4D97-AF65-F5344CB8AC3E}">
        <p14:creationId xmlns:p14="http://schemas.microsoft.com/office/powerpoint/2010/main" val="115353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77BF8DDC-F2FE-4F9E-906E-7B5D659AE15B}" type="datetimeFigureOut">
              <a:rPr lang="en-US" smtClean="0"/>
              <a:pPr/>
              <a:t>8/14/2014</a:t>
            </a:fld>
            <a:endParaRPr lang="en-US"/>
          </a:p>
        </p:txBody>
      </p:sp>
      <p:sp>
        <p:nvSpPr>
          <p:cNvPr id="5" name="Rectangle 4"/>
          <p:cNvSpPr/>
          <p:nvPr userDrawn="1"/>
        </p:nvSpPr>
        <p:spPr>
          <a:xfrm>
            <a:off x="0" y="4587934"/>
            <a:ext cx="9144000" cy="4572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83810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BF8DDC-F2FE-4F9E-906E-7B5D659AE15B}" type="datetimeFigureOut">
              <a:rPr lang="en-US" smtClean="0"/>
              <a:pPr/>
              <a:t>8/14/2014</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3429000" y="4767263"/>
            <a:ext cx="5257800" cy="273844"/>
          </a:xfrm>
          <a:prstGeom prst="rect">
            <a:avLst/>
          </a:prstGeom>
        </p:spPr>
        <p:txBody>
          <a:bodyPr/>
          <a:lstStyle/>
          <a:p>
            <a:fld id="{27BCB937-FF1C-42B8-BD6A-5A51C2194719}" type="slidenum">
              <a:rPr lang="en-US" smtClean="0"/>
              <a:pPr/>
              <a:t>‹#›</a:t>
            </a:fld>
            <a:endParaRPr lang="en-US"/>
          </a:p>
        </p:txBody>
      </p:sp>
      <p:cxnSp>
        <p:nvCxnSpPr>
          <p:cNvPr id="8" name="Straight Connector 7"/>
          <p:cNvCxnSpPr/>
          <p:nvPr userDrawn="1"/>
        </p:nvCxnSpPr>
        <p:spPr>
          <a:xfrm>
            <a:off x="914400" y="1006982"/>
            <a:ext cx="7315200"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0" y="4588135"/>
            <a:ext cx="9144000" cy="45720"/>
          </a:xfrm>
          <a:prstGeom prst="rect">
            <a:avLst/>
          </a:prstGeom>
          <a:solidFill>
            <a:srgbClr val="AE6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439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7BF8DDC-F2FE-4F9E-906E-7B5D659AE15B}" type="datetimeFigureOut">
              <a:rPr lang="en-US" smtClean="0"/>
              <a:pPr/>
              <a:t>8/14/2014</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3429000" y="4767263"/>
            <a:ext cx="5257800" cy="273844"/>
          </a:xfrm>
          <a:prstGeom prst="rect">
            <a:avLst/>
          </a:prstGeom>
        </p:spPr>
        <p:txBody>
          <a:bodyPr/>
          <a:lstStyle/>
          <a:p>
            <a:fld id="{27BCB937-FF1C-42B8-BD6A-5A51C2194719}" type="slidenum">
              <a:rPr lang="en-US" smtClean="0"/>
              <a:pPr/>
              <a:t>‹#›</a:t>
            </a:fld>
            <a:endParaRPr lang="en-US"/>
          </a:p>
        </p:txBody>
      </p:sp>
      <p:sp>
        <p:nvSpPr>
          <p:cNvPr id="9" name="TextBox 8"/>
          <p:cNvSpPr txBox="1"/>
          <p:nvPr userDrawn="1"/>
        </p:nvSpPr>
        <p:spPr>
          <a:xfrm>
            <a:off x="4723227" y="4763929"/>
            <a:ext cx="4192173" cy="246221"/>
          </a:xfrm>
          <a:prstGeom prst="rect">
            <a:avLst/>
          </a:prstGeom>
          <a:noFill/>
        </p:spPr>
        <p:txBody>
          <a:bodyPr wrap="non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bg1"/>
                </a:solidFill>
                <a:latin typeface="+mj-lt"/>
              </a:rPr>
              <a:t>Game Developer Conference, March 25-29, 2013</a:t>
            </a:r>
          </a:p>
        </p:txBody>
      </p:sp>
      <p:sp>
        <p:nvSpPr>
          <p:cNvPr id="8" name="Rectangle 7"/>
          <p:cNvSpPr/>
          <p:nvPr userDrawn="1"/>
        </p:nvSpPr>
        <p:spPr>
          <a:xfrm>
            <a:off x="0" y="4588135"/>
            <a:ext cx="9144000" cy="45720"/>
          </a:xfrm>
          <a:prstGeom prst="rect">
            <a:avLst/>
          </a:prstGeom>
          <a:solidFill>
            <a:srgbClr val="AE6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686957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BF8DDC-F2FE-4F9E-906E-7B5D659AE15B}" type="datetimeFigureOut">
              <a:rPr lang="en-US" smtClean="0"/>
              <a:pPr/>
              <a:t>8/14/2014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3429000" y="4767263"/>
            <a:ext cx="5257800" cy="273844"/>
          </a:xfrm>
          <a:prstGeom prst="rect">
            <a:avLst/>
          </a:prstGeom>
        </p:spPr>
        <p:txBody>
          <a:bodyPr/>
          <a:lstStyle/>
          <a:p>
            <a:fld id="{27BCB937-FF1C-42B8-BD6A-5A51C2194719}" type="slidenum">
              <a:rPr lang="en-US" smtClean="0"/>
              <a:pPr/>
              <a:t>‹#›</a:t>
            </a:fld>
            <a:endParaRPr lang="en-US"/>
          </a:p>
        </p:txBody>
      </p:sp>
      <p:cxnSp>
        <p:nvCxnSpPr>
          <p:cNvPr id="7" name="Straight Connector 6"/>
          <p:cNvCxnSpPr/>
          <p:nvPr userDrawn="1"/>
        </p:nvCxnSpPr>
        <p:spPr>
          <a:xfrm>
            <a:off x="914400" y="1006982"/>
            <a:ext cx="7315200"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4588135"/>
            <a:ext cx="9144000" cy="45720"/>
          </a:xfrm>
          <a:prstGeom prst="rect">
            <a:avLst/>
          </a:prstGeom>
          <a:solidFill>
            <a:srgbClr val="AE6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610656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BF8DDC-F2FE-4F9E-906E-7B5D659AE15B}" type="datetimeFigureOut">
              <a:rPr lang="en-US" smtClean="0"/>
              <a:pPr/>
              <a:t>8/14/2014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3429000" y="4767263"/>
            <a:ext cx="5257800" cy="273844"/>
          </a:xfrm>
          <a:prstGeom prst="rect">
            <a:avLst/>
          </a:prstGeom>
        </p:spPr>
        <p:txBody>
          <a:bodyPr/>
          <a:lstStyle/>
          <a:p>
            <a:fld id="{27BCB937-FF1C-42B8-BD6A-5A51C2194719}" type="slidenum">
              <a:rPr lang="en-US" smtClean="0"/>
              <a:pPr/>
              <a:t>‹#›</a:t>
            </a:fld>
            <a:endParaRPr lang="en-US"/>
          </a:p>
        </p:txBody>
      </p:sp>
      <p:cxnSp>
        <p:nvCxnSpPr>
          <p:cNvPr id="7" name="Straight Connector 6"/>
          <p:cNvCxnSpPr/>
          <p:nvPr userDrawn="1"/>
        </p:nvCxnSpPr>
        <p:spPr>
          <a:xfrm>
            <a:off x="914400" y="1006982"/>
            <a:ext cx="7315200"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4588135"/>
            <a:ext cx="9144000" cy="45720"/>
          </a:xfrm>
          <a:prstGeom prst="rect">
            <a:avLst/>
          </a:prstGeom>
          <a:solidFill>
            <a:srgbClr val="AE6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62052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666750"/>
            <a:ext cx="8077200" cy="781050"/>
          </a:xfrm>
          <a:prstGeom prst="rect">
            <a:avLst/>
          </a:prstGeom>
        </p:spPr>
        <p:txBody>
          <a:bodyPr/>
          <a:lstStyle/>
          <a:p>
            <a:r>
              <a:rPr lang="en-US" dirty="0" smtClean="0"/>
              <a:t>Click to edit Master title style</a:t>
            </a:r>
            <a:endParaRPr lang="en-US" dirty="0"/>
          </a:p>
        </p:txBody>
      </p:sp>
      <p:sp>
        <p:nvSpPr>
          <p:cNvPr id="4" name="Content Placeholder 3"/>
          <p:cNvSpPr>
            <a:spLocks noGrp="1"/>
          </p:cNvSpPr>
          <p:nvPr>
            <p:ph sz="quarter" idx="10"/>
          </p:nvPr>
        </p:nvSpPr>
        <p:spPr>
          <a:xfrm>
            <a:off x="533400" y="1504950"/>
            <a:ext cx="8077200" cy="2743200"/>
          </a:xfrm>
          <a:prstGeom prst="rect">
            <a:avLst/>
          </a:prstGeom>
        </p:spPr>
        <p:txBody>
          <a:bodyPr/>
          <a:lstStyle>
            <a:lvl1pPr indent="-27432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Connector 4"/>
          <p:cNvCxnSpPr/>
          <p:nvPr userDrawn="1"/>
        </p:nvCxnSpPr>
        <p:spPr>
          <a:xfrm>
            <a:off x="914400" y="1006982"/>
            <a:ext cx="7315200"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0" y="4588135"/>
            <a:ext cx="9144000" cy="45720"/>
          </a:xfrm>
          <a:prstGeom prst="rect">
            <a:avLst/>
          </a:prstGeom>
          <a:solidFill>
            <a:srgbClr val="AE6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0">
                <a:solidFill>
                  <a:schemeClr val="bg1"/>
                </a:solidFill>
                <a:latin typeface="Eurostile-Roman-DTC" pitchFamily="2"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2000">
                <a:solidFill>
                  <a:schemeClr val="bg1"/>
                </a:solidFill>
              </a:defRPr>
            </a:lvl1pPr>
            <a:lvl2pPr>
              <a:defRPr sz="16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7BF8DDC-F2FE-4F9E-906E-7B5D659AE15B}" type="datetimeFigureOut">
              <a:rPr lang="en-US" smtClean="0"/>
              <a:pPr/>
              <a:t>8/14/2014</a:t>
            </a:fld>
            <a:endParaRPr lang="en-US"/>
          </a:p>
        </p:txBody>
      </p:sp>
      <p:cxnSp>
        <p:nvCxnSpPr>
          <p:cNvPr id="5" name="Straight Connector 4"/>
          <p:cNvCxnSpPr/>
          <p:nvPr userDrawn="1"/>
        </p:nvCxnSpPr>
        <p:spPr>
          <a:xfrm>
            <a:off x="914400" y="1006982"/>
            <a:ext cx="7315200"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0" y="4588135"/>
            <a:ext cx="9144000" cy="45720"/>
          </a:xfrm>
          <a:prstGeom prst="rect">
            <a:avLst/>
          </a:prstGeom>
          <a:solidFill>
            <a:srgbClr val="AE6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8683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_Slide_Bright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solidFill>
                  <a:schemeClr val="bg1"/>
                </a:solidFill>
                <a:latin typeface="Eurostile-Roman-DTC" pitchFamily="2"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sz="1400">
                <a:solidFill>
                  <a:schemeClr val="bg1"/>
                </a:solidFill>
              </a:defRPr>
            </a:lvl4pPr>
            <a:lvl5pPr>
              <a:defRPr sz="14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7BF8DDC-F2FE-4F9E-906E-7B5D659AE15B}" type="datetimeFigureOut">
              <a:rPr lang="en-US" smtClean="0"/>
              <a:pPr/>
              <a:t>8/14/2014</a:t>
            </a:fld>
            <a:endParaRPr lang="en-US"/>
          </a:p>
        </p:txBody>
      </p:sp>
      <p:cxnSp>
        <p:nvCxnSpPr>
          <p:cNvPr id="5" name="Straight Connector 4"/>
          <p:cNvCxnSpPr/>
          <p:nvPr userDrawn="1"/>
        </p:nvCxnSpPr>
        <p:spPr>
          <a:xfrm>
            <a:off x="914400" y="1006982"/>
            <a:ext cx="7315200"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0" y="4587934"/>
            <a:ext cx="9144000" cy="4572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0771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BF8DDC-F2FE-4F9E-906E-7B5D659AE15B}" type="datetimeFigureOut">
              <a:rPr lang="en-US" smtClean="0"/>
              <a:pPr/>
              <a:t>8/14/2014</a:t>
            </a:fld>
            <a:endParaRPr lang="en-US"/>
          </a:p>
        </p:txBody>
      </p:sp>
      <p:cxnSp>
        <p:nvCxnSpPr>
          <p:cNvPr id="5" name="Straight Connector 4"/>
          <p:cNvCxnSpPr/>
          <p:nvPr userDrawn="1"/>
        </p:nvCxnSpPr>
        <p:spPr>
          <a:xfrm>
            <a:off x="914400" y="1006982"/>
            <a:ext cx="7315200"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0" y="4588135"/>
            <a:ext cx="9144000" cy="45720"/>
          </a:xfrm>
          <a:prstGeom prst="rect">
            <a:avLst/>
          </a:prstGeom>
          <a:solidFill>
            <a:srgbClr val="AE6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267488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2545556"/>
          </a:xfrm>
        </p:spPr>
        <p:txBody>
          <a:bodyPr/>
          <a:lstStyle>
            <a:lvl1pPr>
              <a:defRPr sz="20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00150"/>
            <a:ext cx="4038600" cy="2545556"/>
          </a:xfrm>
        </p:spPr>
        <p:txBody>
          <a:bodyPr/>
          <a:lstStyle>
            <a:lvl1pPr>
              <a:defRPr sz="20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77BF8DDC-F2FE-4F9E-906E-7B5D659AE15B}" type="datetimeFigureOut">
              <a:rPr lang="en-US" smtClean="0"/>
              <a:pPr/>
              <a:t>8/14/2014</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3429000" y="4767263"/>
            <a:ext cx="5257800" cy="273844"/>
          </a:xfrm>
          <a:prstGeom prst="rect">
            <a:avLst/>
          </a:prstGeom>
        </p:spPr>
        <p:txBody>
          <a:bodyPr/>
          <a:lstStyle/>
          <a:p>
            <a:fld id="{27BCB937-FF1C-42B8-BD6A-5A51C2194719}" type="slidenum">
              <a:rPr lang="en-US" smtClean="0"/>
              <a:pPr/>
              <a:t>‹#›</a:t>
            </a:fld>
            <a:endParaRPr lang="en-US"/>
          </a:p>
        </p:txBody>
      </p:sp>
      <p:cxnSp>
        <p:nvCxnSpPr>
          <p:cNvPr id="8" name="Straight Connector 7"/>
          <p:cNvCxnSpPr/>
          <p:nvPr userDrawn="1"/>
        </p:nvCxnSpPr>
        <p:spPr>
          <a:xfrm>
            <a:off x="914400" y="1006982"/>
            <a:ext cx="7315200"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0" y="4588135"/>
            <a:ext cx="9144000" cy="45720"/>
          </a:xfrm>
          <a:prstGeom prst="rect">
            <a:avLst/>
          </a:prstGeom>
          <a:solidFill>
            <a:srgbClr val="AE6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91772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6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6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77BF8DDC-F2FE-4F9E-906E-7B5D659AE15B}" type="datetimeFigureOut">
              <a:rPr lang="en-US" smtClean="0"/>
              <a:pPr/>
              <a:t>8/14/2014</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3429000" y="4767263"/>
            <a:ext cx="5257800" cy="273844"/>
          </a:xfrm>
          <a:prstGeom prst="rect">
            <a:avLst/>
          </a:prstGeom>
        </p:spPr>
        <p:txBody>
          <a:bodyPr/>
          <a:lstStyle/>
          <a:p>
            <a:fld id="{27BCB937-FF1C-42B8-BD6A-5A51C2194719}" type="slidenum">
              <a:rPr lang="en-US" smtClean="0"/>
              <a:pPr/>
              <a:t>‹#›</a:t>
            </a:fld>
            <a:endParaRPr lang="en-US"/>
          </a:p>
        </p:txBody>
      </p:sp>
      <p:cxnSp>
        <p:nvCxnSpPr>
          <p:cNvPr id="10" name="Straight Connector 9"/>
          <p:cNvCxnSpPr/>
          <p:nvPr userDrawn="1"/>
        </p:nvCxnSpPr>
        <p:spPr>
          <a:xfrm>
            <a:off x="914400" y="1006982"/>
            <a:ext cx="7315200"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0" y="4588135"/>
            <a:ext cx="9144000" cy="45720"/>
          </a:xfrm>
          <a:prstGeom prst="rect">
            <a:avLst/>
          </a:prstGeom>
          <a:solidFill>
            <a:srgbClr val="AE6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2441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BF8DDC-F2FE-4F9E-906E-7B5D659AE15B}" type="datetimeFigureOut">
              <a:rPr lang="en-US" smtClean="0"/>
              <a:pPr/>
              <a:t>8/14/2014</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3429000" y="4767263"/>
            <a:ext cx="5257800" cy="273844"/>
          </a:xfrm>
          <a:prstGeom prst="rect">
            <a:avLst/>
          </a:prstGeom>
        </p:spPr>
        <p:txBody>
          <a:bodyPr/>
          <a:lstStyle/>
          <a:p>
            <a:fld id="{27BCB937-FF1C-42B8-BD6A-5A51C2194719}" type="slidenum">
              <a:rPr lang="en-US" smtClean="0"/>
              <a:pPr/>
              <a:t>‹#›</a:t>
            </a:fld>
            <a:endParaRPr lang="en-US"/>
          </a:p>
        </p:txBody>
      </p:sp>
      <p:cxnSp>
        <p:nvCxnSpPr>
          <p:cNvPr id="6" name="Straight Connector 5"/>
          <p:cNvCxnSpPr/>
          <p:nvPr userDrawn="1"/>
        </p:nvCxnSpPr>
        <p:spPr>
          <a:xfrm>
            <a:off x="914400" y="1006982"/>
            <a:ext cx="7315200"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0" y="4588135"/>
            <a:ext cx="9144000" cy="45720"/>
          </a:xfrm>
          <a:prstGeom prst="rect">
            <a:avLst/>
          </a:prstGeom>
          <a:solidFill>
            <a:srgbClr val="AE6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741442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BF8DDC-F2FE-4F9E-906E-7B5D659AE15B}" type="datetimeFigureOut">
              <a:rPr lang="en-US" smtClean="0"/>
              <a:pPr/>
              <a:t>8/14/2014</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3429000" y="4767263"/>
            <a:ext cx="5257800" cy="273844"/>
          </a:xfrm>
          <a:prstGeom prst="rect">
            <a:avLst/>
          </a:prstGeom>
        </p:spPr>
        <p:txBody>
          <a:bodyPr/>
          <a:lstStyle/>
          <a:p>
            <a:fld id="{27BCB937-FF1C-42B8-BD6A-5A51C2194719}" type="slidenum">
              <a:rPr lang="en-US" smtClean="0"/>
              <a:pPr/>
              <a:t>‹#›</a:t>
            </a:fld>
            <a:endParaRPr lang="en-US"/>
          </a:p>
        </p:txBody>
      </p:sp>
      <p:cxnSp>
        <p:nvCxnSpPr>
          <p:cNvPr id="5" name="Straight Connector 4"/>
          <p:cNvCxnSpPr/>
          <p:nvPr userDrawn="1"/>
        </p:nvCxnSpPr>
        <p:spPr>
          <a:xfrm>
            <a:off x="914400" y="1006982"/>
            <a:ext cx="7315200"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0" y="4588135"/>
            <a:ext cx="9144000" cy="45720"/>
          </a:xfrm>
          <a:prstGeom prst="rect">
            <a:avLst/>
          </a:prstGeom>
          <a:solidFill>
            <a:srgbClr val="AE6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62083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BF8DDC-F2FE-4F9E-906E-7B5D659AE15B}" type="datetimeFigureOut">
              <a:rPr lang="en-US" smtClean="0"/>
              <a:pPr/>
              <a:t>8/14/2014</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3429000" y="4767263"/>
            <a:ext cx="5257800" cy="273844"/>
          </a:xfrm>
          <a:prstGeom prst="rect">
            <a:avLst/>
          </a:prstGeom>
        </p:spPr>
        <p:txBody>
          <a:bodyPr/>
          <a:lstStyle/>
          <a:p>
            <a:fld id="{27BCB937-FF1C-42B8-BD6A-5A51C2194719}" type="slidenum">
              <a:rPr lang="en-US" smtClean="0"/>
              <a:pPr/>
              <a:t>‹#›</a:t>
            </a:fld>
            <a:endParaRPr lang="en-US"/>
          </a:p>
        </p:txBody>
      </p:sp>
      <p:cxnSp>
        <p:nvCxnSpPr>
          <p:cNvPr id="8" name="Straight Connector 7"/>
          <p:cNvCxnSpPr/>
          <p:nvPr userDrawn="1"/>
        </p:nvCxnSpPr>
        <p:spPr>
          <a:xfrm>
            <a:off x="914400" y="1006982"/>
            <a:ext cx="7315200"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0" y="4588135"/>
            <a:ext cx="9144000" cy="45720"/>
          </a:xfrm>
          <a:prstGeom prst="rect">
            <a:avLst/>
          </a:prstGeom>
          <a:solidFill>
            <a:srgbClr val="AE6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27515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7BF8DDC-F2FE-4F9E-906E-7B5D659AE15B}" type="datetimeFigureOut">
              <a:rPr lang="en-US" smtClean="0"/>
              <a:pPr/>
              <a:t>8/14/2014</a:t>
            </a:fld>
            <a:endParaRPr lang="en-US"/>
          </a:p>
        </p:txBody>
      </p:sp>
    </p:spTree>
    <p:extLst>
      <p:ext uri="{BB962C8B-B14F-4D97-AF65-F5344CB8AC3E}">
        <p14:creationId xmlns:p14="http://schemas.microsoft.com/office/powerpoint/2010/main" val="114601000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87" r:id="rId3"/>
    <p:sldLayoutId id="2147483676" r:id="rId4"/>
    <p:sldLayoutId id="2147483677" r:id="rId5"/>
    <p:sldLayoutId id="2147483678" r:id="rId6"/>
    <p:sldLayoutId id="2147483679" r:id="rId7"/>
    <p:sldLayoutId id="2147483680" r:id="rId8"/>
    <p:sldLayoutId id="2147483681" r:id="rId9"/>
    <p:sldLayoutId id="2147483682" r:id="rId10"/>
    <p:sldLayoutId id="2147483686" r:id="rId11"/>
    <p:sldLayoutId id="2147483683" r:id="rId12"/>
    <p:sldLayoutId id="2147483684" r:id="rId13"/>
    <p:sldLayoutId id="2147483672" r:id="rId14"/>
  </p:sldLayoutIdLst>
  <p:timing>
    <p:tnLst>
      <p:par>
        <p:cTn id="1" dur="indefinite" restart="never" nodeType="tmRoot"/>
      </p:par>
    </p:tnLst>
  </p:timing>
  <p:txStyles>
    <p:titleStyle>
      <a:lvl1pPr algn="ctr" defTabSz="914400" rtl="0" eaLnBrk="1" latinLnBrk="0" hangingPunct="1">
        <a:spcBef>
          <a:spcPct val="0"/>
        </a:spcBef>
        <a:buNone/>
        <a:defRPr sz="3200" kern="1200">
          <a:solidFill>
            <a:schemeClr val="bg1"/>
          </a:solidFill>
          <a:latin typeface="Eurostile-Roman-DTC" pitchFamily="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bg1"/>
          </a:solidFill>
          <a:latin typeface="Eurostile-Roman-DTC" pitchFamily="2" charset="0"/>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bg1"/>
          </a:solidFill>
          <a:latin typeface="Eurostile-Roman-DTC" pitchFamily="2"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Eurostile-Roman-DTC" pitchFamily="2"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bg1"/>
          </a:solidFill>
          <a:latin typeface="Eurostile-Roman-DTC" pitchFamily="2" charset="0"/>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bg1"/>
          </a:solidFill>
          <a:latin typeface="Eurostile-Roman-DTC"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0.png"/></Relationships>
</file>

<file path=ppt/slides/_rels/slide16.xml.rels><?xml version="1.0" encoding="UTF-8" standalone="yes"?>
<Relationships xmlns="http://schemas.openxmlformats.org/package/2006/relationships"><Relationship Id="rId17" Type="http://schemas.openxmlformats.org/officeDocument/2006/relationships/image" Target="../media/image97.png"/><Relationship Id="rId2" Type="http://schemas.openxmlformats.org/officeDocument/2006/relationships/notesSlide" Target="../notesSlides/notesSlide15.xml"/><Relationship Id="rId16" Type="http://schemas.openxmlformats.org/officeDocument/2006/relationships/image" Target="../media/image96.png"/><Relationship Id="rId1" Type="http://schemas.openxmlformats.org/officeDocument/2006/relationships/slideLayout" Target="../slideLayouts/slideLayout2.xml"/><Relationship Id="rId15" Type="http://schemas.openxmlformats.org/officeDocument/2006/relationships/image" Target="../media/image95.png"/><Relationship Id="rId14" Type="http://schemas.openxmlformats.org/officeDocument/2006/relationships/image" Target="../media/image9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 Id="rId11" Type="http://schemas.openxmlformats.org/officeDocument/2006/relationships/image" Target="../media/image102.png"/><Relationship Id="rId10" Type="http://schemas.openxmlformats.org/officeDocument/2006/relationships/image" Target="../media/image101.png"/><Relationship Id="rId9" Type="http://schemas.openxmlformats.org/officeDocument/2006/relationships/image" Target="../media/image99.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hyperlink" Target="http://timothylottes.blogspot.com/2011/04/tssaa-temporal-super-sampling-aa.html" TargetMode="External"/><Relationship Id="rId13" Type="http://schemas.openxmlformats.org/officeDocument/2006/relationships/hyperlink" Target="http://visual-computing.intel-research.net/publications/papers/2009/mlaa/mlaa.pdf" TargetMode="External"/><Relationship Id="rId3" Type="http://schemas.openxmlformats.org/officeDocument/2006/relationships/hyperlink" Target="http://www.renderman.org/RMR/st/PRMan_Filtering/Filtering_In_PRMan.html" TargetMode="External"/><Relationship Id="rId7" Type="http://schemas.openxmlformats.org/officeDocument/2006/relationships/hyperlink" Target="http://developer.download.nvidia.com/assets/gamedev/files/sdk/11/FXAA_WhitePaper.pdf" TargetMode="External"/><Relationship Id="rId12" Type="http://schemas.openxmlformats.org/officeDocument/2006/relationships/hyperlink" Target="http://blog.selfshadow.com/publications/s2013-shading-course/" TargetMode="External"/><Relationship Id="rId2" Type="http://schemas.openxmlformats.org/officeDocument/2006/relationships/notesSlide" Target="../notesSlides/notesSlide51.xml"/><Relationship Id="rId16" Type="http://schemas.openxmlformats.org/officeDocument/2006/relationships/hyperlink" Target="http://www.cs.virginia.edu/~gfx/pubs/Yang_2009_AMS/yang2009.pdf" TargetMode="External"/><Relationship Id="rId1" Type="http://schemas.openxmlformats.org/officeDocument/2006/relationships/slideLayout" Target="../slideLayouts/slideLayout2.xml"/><Relationship Id="rId6" Type="http://schemas.openxmlformats.org/officeDocument/2006/relationships/hyperlink" Target="http://graphicrants.blogspot.com/2013/12/tone-mapping.html" TargetMode="External"/><Relationship Id="rId11" Type="http://schemas.openxmlformats.org/officeDocument/2006/relationships/hyperlink" Target="http://gfx.cs.princeton.edu/pubs/Nehab_2007_ARS/NehEtAl07.pdf" TargetMode="External"/><Relationship Id="rId5" Type="http://schemas.openxmlformats.org/officeDocument/2006/relationships/hyperlink" Target="http://www.iryoku.com/smaa/" TargetMode="External"/><Relationship Id="rId15" Type="http://schemas.openxmlformats.org/officeDocument/2006/relationships/hyperlink" Target="http://www.guerrilla-games.com/presentations/GDC2014_Valient_Killzone_Graphics.pdf" TargetMode="External"/><Relationship Id="rId10" Type="http://schemas.openxmlformats.org/officeDocument/2006/relationships/hyperlink" Target="http://advances.realtimerendering.com/s2012/Epic/The%20Technology%20Behind%20the%20Elemental%20Demo%2016x9.pptx" TargetMode="External"/><Relationship Id="rId4" Type="http://schemas.openxmlformats.org/officeDocument/2006/relationships/hyperlink" Target="http://advances.realtimerendering.com/s2012/Ubisoft/Rock-Solid%20Shading.pdf" TargetMode="External"/><Relationship Id="rId9" Type="http://schemas.openxmlformats.org/officeDocument/2006/relationships/hyperlink" Target="http://advances.realtimerendering.com/s2012/CCP/Malan-Dust_514_GI_reflections(Siggraph2012).pptx" TargetMode="External"/><Relationship Id="rId14" Type="http://schemas.openxmlformats.org/officeDocument/2006/relationships/hyperlink" Target="http://www.crytek.com/cryengine/presentations/anti-aliasing-methods-in-cryengine-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17276"/>
          <a:stretch/>
        </p:blipFill>
        <p:spPr bwMode="auto">
          <a:xfrm>
            <a:off x="0" y="-1"/>
            <a:ext cx="4569904"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b="-17691"/>
          <a:stretch/>
        </p:blipFill>
        <p:spPr bwMode="auto">
          <a:xfrm>
            <a:off x="4569903" y="0"/>
            <a:ext cx="4574097"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192" y="3028949"/>
            <a:ext cx="9148192" cy="2116249"/>
          </a:xfrm>
          <a:prstGeom prst="rect">
            <a:avLst/>
          </a:prstGeom>
          <a:gradFill>
            <a:gsLst>
              <a:gs pos="0">
                <a:schemeClr val="tx1">
                  <a:alpha val="0"/>
                </a:schemeClr>
              </a:gs>
              <a:gs pos="98750">
                <a:schemeClr val="tx1"/>
              </a:gs>
              <a:gs pos="6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752600" y="3831431"/>
            <a:ext cx="7391400" cy="1102519"/>
          </a:xfrm>
        </p:spPr>
        <p:txBody>
          <a:bodyPr anchor="t">
            <a:normAutofit/>
          </a:bodyPr>
          <a:lstStyle/>
          <a:p>
            <a:pPr algn="l"/>
            <a:r>
              <a:rPr lang="en-US" dirty="0" smtClean="0">
                <a:effectLst>
                  <a:glow rad="63500">
                    <a:schemeClr val="tx1">
                      <a:alpha val="11000"/>
                    </a:schemeClr>
                  </a:glow>
                  <a:outerShdw blurRad="38100" dist="38100" dir="2700000" algn="tl">
                    <a:srgbClr val="000000">
                      <a:alpha val="43137"/>
                    </a:srgbClr>
                  </a:outerShdw>
                </a:effectLst>
              </a:rPr>
              <a:t>High Quality Temporal </a:t>
            </a:r>
            <a:r>
              <a:rPr lang="en-US" dirty="0" err="1" smtClean="0">
                <a:effectLst>
                  <a:glow rad="63500">
                    <a:schemeClr val="tx1">
                      <a:alpha val="11000"/>
                    </a:schemeClr>
                  </a:glow>
                  <a:outerShdw blurRad="38100" dist="38100" dir="2700000" algn="tl">
                    <a:srgbClr val="000000">
                      <a:alpha val="43137"/>
                    </a:srgbClr>
                  </a:outerShdw>
                </a:effectLst>
              </a:rPr>
              <a:t>Supersampling</a:t>
            </a:r>
            <a:endParaRPr lang="en-US" sz="4800" dirty="0">
              <a:solidFill>
                <a:schemeClr val="bg1">
                  <a:lumMod val="50000"/>
                </a:schemeClr>
              </a:solidFill>
              <a:effectLst>
                <a:glow rad="63500">
                  <a:schemeClr val="tx1">
                    <a:alpha val="11000"/>
                  </a:schemeClr>
                </a:glow>
                <a:outerShdw blurRad="38100" dist="38100" dir="2700000" algn="tl">
                  <a:srgbClr val="000000">
                    <a:alpha val="43137"/>
                  </a:srgbClr>
                </a:outerShdw>
              </a:effectLst>
            </a:endParaRPr>
          </a:p>
        </p:txBody>
      </p:sp>
      <p:sp>
        <p:nvSpPr>
          <p:cNvPr id="7" name="Subtitle 6"/>
          <p:cNvSpPr>
            <a:spLocks noGrp="1"/>
          </p:cNvSpPr>
          <p:nvPr>
            <p:ph type="subTitle" idx="1"/>
          </p:nvPr>
        </p:nvSpPr>
        <p:spPr>
          <a:xfrm>
            <a:off x="1752600" y="4390177"/>
            <a:ext cx="5867400" cy="467573"/>
          </a:xfrm>
        </p:spPr>
        <p:txBody>
          <a:bodyPr/>
          <a:lstStyle/>
          <a:p>
            <a:pPr algn="l"/>
            <a:r>
              <a:rPr lang="en-US" dirty="0">
                <a:effectLst>
                  <a:glow rad="63500">
                    <a:schemeClr val="tx1">
                      <a:alpha val="11000"/>
                    </a:schemeClr>
                  </a:glow>
                  <a:outerShdw blurRad="38100" dist="38100" dir="2700000" algn="tl">
                    <a:srgbClr val="000000">
                      <a:alpha val="43137"/>
                    </a:srgbClr>
                  </a:outerShdw>
                </a:effectLst>
              </a:rPr>
              <a:t>Brian Karis    </a:t>
            </a:r>
            <a:r>
              <a:rPr lang="en-US" dirty="0" smtClean="0">
                <a:effectLst>
                  <a:glow rad="63500">
                    <a:schemeClr val="tx1">
                      <a:alpha val="11000"/>
                    </a:schemeClr>
                  </a:glow>
                  <a:outerShdw blurRad="38100" dist="38100" dir="2700000" algn="tl">
                    <a:srgbClr val="000000">
                      <a:alpha val="43137"/>
                    </a:srgbClr>
                  </a:outerShdw>
                </a:effectLst>
              </a:rPr>
              <a:t>(</a:t>
            </a:r>
            <a:r>
              <a:rPr lang="en-US" dirty="0" smtClean="0">
                <a:solidFill>
                  <a:schemeClr val="tx2">
                    <a:lumMod val="60000"/>
                    <a:lumOff val="40000"/>
                  </a:schemeClr>
                </a:solidFill>
                <a:effectLst>
                  <a:glow rad="63500">
                    <a:schemeClr val="tx1">
                      <a:alpha val="11000"/>
                    </a:schemeClr>
                  </a:glow>
                  <a:outerShdw blurRad="38100" dist="38100" dir="2700000" algn="tl">
                    <a:srgbClr val="000000">
                      <a:alpha val="43137"/>
                    </a:srgbClr>
                  </a:outerShdw>
                </a:effectLst>
              </a:rPr>
              <a:t>@</a:t>
            </a:r>
            <a:r>
              <a:rPr lang="en-US" dirty="0" err="1" smtClean="0">
                <a:solidFill>
                  <a:schemeClr val="tx2">
                    <a:lumMod val="60000"/>
                    <a:lumOff val="40000"/>
                  </a:schemeClr>
                </a:solidFill>
                <a:effectLst>
                  <a:glow rad="63500">
                    <a:schemeClr val="tx1">
                      <a:alpha val="11000"/>
                    </a:schemeClr>
                  </a:glow>
                  <a:outerShdw blurRad="38100" dist="38100" dir="2700000" algn="tl">
                    <a:srgbClr val="000000">
                      <a:alpha val="43137"/>
                    </a:srgbClr>
                  </a:outerShdw>
                </a:effectLst>
              </a:rPr>
              <a:t>BrianKaris</a:t>
            </a:r>
            <a:r>
              <a:rPr lang="en-US" dirty="0" smtClean="0">
                <a:effectLst>
                  <a:glow rad="63500">
                    <a:schemeClr val="tx1">
                      <a:alpha val="11000"/>
                    </a:schemeClr>
                  </a:glow>
                  <a:outerShdw blurRad="38100" dist="38100" dir="2700000" algn="tl">
                    <a:srgbClr val="000000">
                      <a:alpha val="43137"/>
                    </a:srgbClr>
                  </a:outerShdw>
                </a:effectLst>
              </a:rPr>
              <a:t>)</a:t>
            </a:r>
            <a:endParaRPr lang="en-US" dirty="0"/>
          </a:p>
        </p:txBody>
      </p:sp>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17813" y="4385897"/>
            <a:ext cx="684677" cy="744649"/>
          </a:xfrm>
          <a:prstGeom prst="rect">
            <a:avLst/>
          </a:prstGeom>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010400" y="4376979"/>
            <a:ext cx="1303141" cy="709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200" y="3486150"/>
            <a:ext cx="1752600" cy="1693363"/>
          </a:xfrm>
          <a:prstGeom prst="rect">
            <a:avLst/>
          </a:prstGeom>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13953700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Specular Lobe filtering?</a:t>
            </a:r>
            <a:endParaRPr lang="en-US" dirty="0"/>
          </a:p>
        </p:txBody>
      </p:sp>
      <p:sp>
        <p:nvSpPr>
          <p:cNvPr id="3" name="Content Placeholder 2"/>
          <p:cNvSpPr>
            <a:spLocks noGrp="1"/>
          </p:cNvSpPr>
          <p:nvPr>
            <p:ph idx="1"/>
          </p:nvPr>
        </p:nvSpPr>
        <p:spPr/>
        <p:txBody>
          <a:bodyPr>
            <a:normAutofit/>
          </a:bodyPr>
          <a:lstStyle/>
          <a:p>
            <a:r>
              <a:rPr lang="en-US" dirty="0" err="1" smtClean="0"/>
              <a:t>Toksvig</a:t>
            </a:r>
            <a:r>
              <a:rPr lang="en-US" dirty="0" smtClean="0"/>
              <a:t>, LEAN, </a:t>
            </a:r>
            <a:r>
              <a:rPr lang="en-US" dirty="0" err="1" smtClean="0"/>
              <a:t>vMF</a:t>
            </a:r>
            <a:r>
              <a:rPr lang="en-US" dirty="0" smtClean="0"/>
              <a:t>, etc.</a:t>
            </a:r>
          </a:p>
          <a:p>
            <a:r>
              <a:rPr lang="en-US" dirty="0" smtClean="0"/>
              <a:t>Filters shading input to prevent </a:t>
            </a:r>
            <a:r>
              <a:rPr lang="en-US" dirty="0" err="1" smtClean="0"/>
              <a:t>subpixel</a:t>
            </a:r>
            <a:r>
              <a:rPr lang="en-US" dirty="0" smtClean="0"/>
              <a:t> shading output</a:t>
            </a:r>
          </a:p>
          <a:p>
            <a:r>
              <a:rPr lang="en-US" dirty="0" smtClean="0"/>
              <a:t>Difficult </a:t>
            </a:r>
            <a:r>
              <a:rPr lang="en-US" dirty="0"/>
              <a:t>to </a:t>
            </a:r>
            <a:r>
              <a:rPr lang="en-US" dirty="0" smtClean="0"/>
              <a:t>pre-filter everything</a:t>
            </a:r>
            <a:endParaRPr lang="en-US" dirty="0"/>
          </a:p>
          <a:p>
            <a:pPr lvl="1"/>
            <a:r>
              <a:rPr lang="en-US" dirty="0" smtClean="0"/>
              <a:t>Geometric features are major contributor</a:t>
            </a:r>
          </a:p>
          <a:p>
            <a:pPr lvl="1"/>
            <a:r>
              <a:rPr lang="en-US" dirty="0" smtClean="0"/>
              <a:t>Often no existing unique roughness map</a:t>
            </a:r>
          </a:p>
          <a:p>
            <a:pPr lvl="1"/>
            <a:r>
              <a:rPr lang="en-US" dirty="0" smtClean="0"/>
              <a:t>Procedural texturing</a:t>
            </a:r>
          </a:p>
          <a:p>
            <a:pPr lvl="1"/>
            <a:r>
              <a:rPr lang="en-US" dirty="0" smtClean="0"/>
              <a:t>Still aliases</a:t>
            </a:r>
          </a:p>
          <a:p>
            <a:r>
              <a:rPr lang="en-US" dirty="0" smtClean="0"/>
              <a:t>Screen space filter aliases</a:t>
            </a:r>
          </a:p>
          <a:p>
            <a:pPr lvl="1"/>
            <a:r>
              <a:rPr lang="en-US" dirty="0" smtClean="0"/>
              <a:t>Misses </a:t>
            </a:r>
            <a:r>
              <a:rPr lang="en-US" dirty="0" err="1" smtClean="0"/>
              <a:t>subpixel</a:t>
            </a:r>
            <a:r>
              <a:rPr lang="en-US" dirty="0" smtClean="0"/>
              <a:t> features</a:t>
            </a:r>
          </a:p>
        </p:txBody>
      </p:sp>
      <p:sp>
        <p:nvSpPr>
          <p:cNvPr id="4" name="TextBox 3"/>
          <p:cNvSpPr txBox="1"/>
          <p:nvPr/>
        </p:nvSpPr>
        <p:spPr>
          <a:xfrm>
            <a:off x="5597022" y="4717018"/>
            <a:ext cx="3450560" cy="369332"/>
          </a:xfrm>
          <a:prstGeom prst="rect">
            <a:avLst/>
          </a:prstGeom>
          <a:noFill/>
        </p:spPr>
        <p:txBody>
          <a:bodyPr wrap="none" rtlCol="0">
            <a:spAutoFit/>
          </a:bodyPr>
          <a:lstStyle/>
          <a:p>
            <a:r>
              <a:rPr lang="en-US" sz="1800" dirty="0" smtClean="0">
                <a:solidFill>
                  <a:schemeClr val="accent6">
                    <a:lumMod val="75000"/>
                  </a:schemeClr>
                </a:solidFill>
                <a:latin typeface="Eurostile-Roman-DTC" panose="020B0604020202020204"/>
              </a:rPr>
              <a:t>[</a:t>
            </a:r>
            <a:r>
              <a:rPr lang="en-US" sz="1800" dirty="0">
                <a:solidFill>
                  <a:schemeClr val="accent6">
                    <a:lumMod val="75000"/>
                  </a:schemeClr>
                </a:solidFill>
                <a:latin typeface="Eurostile-Roman-DTC" panose="020B0604020202020204"/>
              </a:rPr>
              <a:t>Hill12</a:t>
            </a:r>
            <a:r>
              <a:rPr lang="en-US" sz="1800" dirty="0" smtClean="0">
                <a:solidFill>
                  <a:schemeClr val="accent6">
                    <a:lumMod val="75000"/>
                  </a:schemeClr>
                </a:solidFill>
                <a:latin typeface="Eurostile-Roman-DTC" panose="020B0604020202020204"/>
              </a:rPr>
              <a:t>], [Neubelt13], [Mittring12]</a:t>
            </a:r>
            <a:endParaRPr lang="en-US" sz="1800" dirty="0">
              <a:solidFill>
                <a:schemeClr val="accent6">
                  <a:lumMod val="75000"/>
                </a:schemeClr>
              </a:solidFill>
              <a:latin typeface="Eurostile-Roman-DTC" panose="020B0604020202020204"/>
            </a:endParaRPr>
          </a:p>
        </p:txBody>
      </p:sp>
    </p:spTree>
    <p:extLst>
      <p:ext uri="{BB962C8B-B14F-4D97-AF65-F5344CB8AC3E}">
        <p14:creationId xmlns:p14="http://schemas.microsoft.com/office/powerpoint/2010/main" val="17649671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Temporal filtering</a:t>
            </a:r>
            <a:endParaRPr lang="en-US" dirty="0"/>
          </a:p>
        </p:txBody>
      </p:sp>
      <p:sp>
        <p:nvSpPr>
          <p:cNvPr id="3" name="Content Placeholder 2"/>
          <p:cNvSpPr>
            <a:spLocks noGrp="1"/>
          </p:cNvSpPr>
          <p:nvPr>
            <p:ph idx="1"/>
          </p:nvPr>
        </p:nvSpPr>
        <p:spPr/>
        <p:txBody>
          <a:bodyPr>
            <a:normAutofit/>
          </a:bodyPr>
          <a:lstStyle/>
          <a:p>
            <a:r>
              <a:rPr lang="en-US" dirty="0" smtClean="0"/>
              <a:t>Distribute samples over multiple frames</a:t>
            </a:r>
          </a:p>
          <a:p>
            <a:r>
              <a:rPr lang="en-US" dirty="0" smtClean="0"/>
              <a:t>I’ve had </a:t>
            </a:r>
            <a:r>
              <a:rPr lang="en-US" dirty="0"/>
              <a:t>great success with </a:t>
            </a:r>
            <a:r>
              <a:rPr lang="en-US" dirty="0" smtClean="0"/>
              <a:t>this in </a:t>
            </a:r>
            <a:r>
              <a:rPr lang="en-US" dirty="0"/>
              <a:t>the past</a:t>
            </a:r>
          </a:p>
          <a:p>
            <a:pPr lvl="1"/>
            <a:r>
              <a:rPr lang="en-US" dirty="0" smtClean="0"/>
              <a:t>SSAO</a:t>
            </a:r>
          </a:p>
          <a:p>
            <a:pPr lvl="1"/>
            <a:r>
              <a:rPr lang="en-US" dirty="0" smtClean="0"/>
              <a:t>SSR</a:t>
            </a:r>
            <a:endParaRPr lang="en-US" dirty="0"/>
          </a:p>
          <a:p>
            <a:r>
              <a:rPr lang="en-US" dirty="0"/>
              <a:t>R</a:t>
            </a:r>
            <a:r>
              <a:rPr lang="en-US" dirty="0" smtClean="0"/>
              <a:t>eplaced spatial filter</a:t>
            </a:r>
          </a:p>
          <a:p>
            <a:pPr lvl="1"/>
            <a:r>
              <a:rPr lang="en-US" dirty="0" smtClean="0"/>
              <a:t>Higher quality</a:t>
            </a:r>
          </a:p>
          <a:p>
            <a:pPr lvl="1"/>
            <a:r>
              <a:rPr lang="en-US" dirty="0" smtClean="0"/>
              <a:t>Cheaper</a:t>
            </a:r>
            <a:endParaRPr lang="en-US" dirty="0"/>
          </a:p>
          <a:p>
            <a:r>
              <a:rPr lang="en-US" dirty="0"/>
              <a:t>D</a:t>
            </a:r>
            <a:r>
              <a:rPr lang="en-US" dirty="0" smtClean="0"/>
              <a:t>o </a:t>
            </a:r>
            <a:r>
              <a:rPr lang="en-US" dirty="0"/>
              <a:t>the same with </a:t>
            </a:r>
            <a:r>
              <a:rPr lang="en-US" dirty="0" err="1" smtClean="0"/>
              <a:t>supersampling</a:t>
            </a:r>
            <a:r>
              <a:rPr lang="en-US" dirty="0" smtClean="0"/>
              <a:t>?</a:t>
            </a:r>
            <a:endParaRPr lang="en-US" dirty="0"/>
          </a:p>
        </p:txBody>
      </p:sp>
    </p:spTree>
    <p:extLst>
      <p:ext uri="{BB962C8B-B14F-4D97-AF65-F5344CB8AC3E}">
        <p14:creationId xmlns:p14="http://schemas.microsoft.com/office/powerpoint/2010/main" val="39515274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Step 1: Static scene</a:t>
            </a:r>
            <a:endParaRPr lang="en-US" dirty="0"/>
          </a:p>
        </p:txBody>
      </p:sp>
    </p:spTree>
    <p:extLst>
      <p:ext uri="{BB962C8B-B14F-4D97-AF65-F5344CB8AC3E}">
        <p14:creationId xmlns:p14="http://schemas.microsoft.com/office/powerpoint/2010/main" val="1938688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Jittering</a:t>
            </a:r>
            <a:endParaRPr lang="en-US" dirty="0"/>
          </a:p>
        </p:txBody>
      </p:sp>
      <p:sp>
        <p:nvSpPr>
          <p:cNvPr id="3" name="Content Placeholder 2"/>
          <p:cNvSpPr>
            <a:spLocks noGrp="1"/>
          </p:cNvSpPr>
          <p:nvPr>
            <p:ph idx="1"/>
          </p:nvPr>
        </p:nvSpPr>
        <p:spPr/>
        <p:txBody>
          <a:bodyPr>
            <a:normAutofit/>
          </a:bodyPr>
          <a:lstStyle/>
          <a:p>
            <a:r>
              <a:rPr lang="en-US" dirty="0" smtClean="0"/>
              <a:t>Adjust projection matrix</a:t>
            </a:r>
            <a:r>
              <a:rPr lang="en-US" dirty="0"/>
              <a:t/>
            </a:r>
            <a:br>
              <a:rPr lang="en-US" dirty="0"/>
            </a:br>
            <a:endParaRPr lang="en-US" dirty="0" smtClean="0"/>
          </a:p>
        </p:txBody>
      </p:sp>
      <p:sp>
        <p:nvSpPr>
          <p:cNvPr id="4" name="Rectangle 3"/>
          <p:cNvSpPr/>
          <p:nvPr/>
        </p:nvSpPr>
        <p:spPr>
          <a:xfrm>
            <a:off x="457200" y="1733550"/>
            <a:ext cx="8001000" cy="523220"/>
          </a:xfrm>
          <a:prstGeom prst="rect">
            <a:avLst/>
          </a:prstGeom>
        </p:spPr>
        <p:txBody>
          <a:bodyPr wrap="square">
            <a:spAutoFit/>
          </a:bodyPr>
          <a:lstStyle/>
          <a:p>
            <a:pPr lvl="1" algn="l"/>
            <a:r>
              <a:rPr lang="en-US" sz="1400" dirty="0" err="1">
                <a:solidFill>
                  <a:schemeClr val="bg1"/>
                </a:solidFill>
                <a:latin typeface="Consolas" panose="020B0609020204030204" pitchFamily="49" charset="0"/>
                <a:cs typeface="Consolas" panose="020B0609020204030204" pitchFamily="49" charset="0"/>
              </a:rPr>
              <a:t>ProjMatrix</a:t>
            </a:r>
            <a:r>
              <a:rPr lang="en-US" sz="1400" dirty="0">
                <a:solidFill>
                  <a:schemeClr val="bg1"/>
                </a:solidFill>
                <a:latin typeface="Consolas" panose="020B0609020204030204" pitchFamily="49" charset="0"/>
                <a:cs typeface="Consolas" panose="020B0609020204030204" pitchFamily="49" charset="0"/>
              </a:rPr>
              <a:t>[2][0] += ( </a:t>
            </a:r>
            <a:r>
              <a:rPr lang="en-US" sz="1400" dirty="0" err="1">
                <a:solidFill>
                  <a:schemeClr val="bg1"/>
                </a:solidFill>
                <a:latin typeface="Consolas" panose="020B0609020204030204" pitchFamily="49" charset="0"/>
                <a:cs typeface="Consolas" panose="020B0609020204030204" pitchFamily="49" charset="0"/>
              </a:rPr>
              <a:t>SampleX</a:t>
            </a:r>
            <a:r>
              <a:rPr lang="en-US" sz="1400" dirty="0">
                <a:solidFill>
                  <a:schemeClr val="bg1"/>
                </a:solidFill>
                <a:latin typeface="Consolas" panose="020B0609020204030204" pitchFamily="49" charset="0"/>
                <a:cs typeface="Consolas" panose="020B0609020204030204" pitchFamily="49" charset="0"/>
              </a:rPr>
              <a:t> * 2.0f – 1.0f ) / </a:t>
            </a:r>
            <a:r>
              <a:rPr lang="en-US" sz="1400" dirty="0" err="1">
                <a:solidFill>
                  <a:schemeClr val="bg1"/>
                </a:solidFill>
                <a:latin typeface="Consolas" panose="020B0609020204030204" pitchFamily="49" charset="0"/>
                <a:cs typeface="Consolas" panose="020B0609020204030204" pitchFamily="49" charset="0"/>
              </a:rPr>
              <a:t>ViewRect.Width</a:t>
            </a:r>
            <a:r>
              <a:rPr lang="en-US" sz="1400" dirty="0">
                <a:solidFill>
                  <a:schemeClr val="bg1"/>
                </a:solidFill>
                <a:latin typeface="Consolas" panose="020B0609020204030204" pitchFamily="49" charset="0"/>
                <a:cs typeface="Consolas" panose="020B0609020204030204" pitchFamily="49" charset="0"/>
              </a:rPr>
              <a:t>();</a:t>
            </a:r>
          </a:p>
          <a:p>
            <a:pPr lvl="1" algn="l"/>
            <a:r>
              <a:rPr lang="en-US" sz="1400" dirty="0" err="1">
                <a:solidFill>
                  <a:schemeClr val="bg1"/>
                </a:solidFill>
                <a:latin typeface="Consolas" panose="020B0609020204030204" pitchFamily="49" charset="0"/>
                <a:cs typeface="Consolas" panose="020B0609020204030204" pitchFamily="49" charset="0"/>
              </a:rPr>
              <a:t>ProjMatrix</a:t>
            </a:r>
            <a:r>
              <a:rPr lang="en-US" sz="1400" dirty="0">
                <a:solidFill>
                  <a:schemeClr val="bg1"/>
                </a:solidFill>
                <a:latin typeface="Consolas" panose="020B0609020204030204" pitchFamily="49" charset="0"/>
                <a:cs typeface="Consolas" panose="020B0609020204030204" pitchFamily="49" charset="0"/>
              </a:rPr>
              <a:t>[2][1] += ( </a:t>
            </a:r>
            <a:r>
              <a:rPr lang="en-US" sz="1400" dirty="0" err="1">
                <a:solidFill>
                  <a:schemeClr val="bg1"/>
                </a:solidFill>
                <a:latin typeface="Consolas" panose="020B0609020204030204" pitchFamily="49" charset="0"/>
                <a:cs typeface="Consolas" panose="020B0609020204030204" pitchFamily="49" charset="0"/>
              </a:rPr>
              <a:t>SampleY</a:t>
            </a:r>
            <a:r>
              <a:rPr lang="en-US" sz="1400" dirty="0">
                <a:solidFill>
                  <a:schemeClr val="bg1"/>
                </a:solidFill>
                <a:latin typeface="Consolas" panose="020B0609020204030204" pitchFamily="49" charset="0"/>
                <a:cs typeface="Consolas" panose="020B0609020204030204" pitchFamily="49" charset="0"/>
              </a:rPr>
              <a:t> * 2.0f – 1.0f ) / </a:t>
            </a:r>
            <a:r>
              <a:rPr lang="en-US" sz="1400" dirty="0" err="1">
                <a:solidFill>
                  <a:schemeClr val="bg1"/>
                </a:solidFill>
                <a:latin typeface="Consolas" panose="020B0609020204030204" pitchFamily="49" charset="0"/>
                <a:cs typeface="Consolas" panose="020B0609020204030204" pitchFamily="49" charset="0"/>
              </a:rPr>
              <a:t>ViewRect.Height</a:t>
            </a:r>
            <a:r>
              <a:rPr lang="en-US" sz="1400" dirty="0">
                <a:solidFill>
                  <a:schemeClr val="bg1"/>
                </a:solidFill>
                <a:latin typeface="Consolas" panose="020B0609020204030204" pitchFamily="49" charset="0"/>
                <a:cs typeface="Consolas" panose="020B0609020204030204" pitchFamily="49" charset="0"/>
              </a:rPr>
              <a:t>();</a:t>
            </a:r>
          </a:p>
        </p:txBody>
      </p:sp>
      <p:sp>
        <p:nvSpPr>
          <p:cNvPr id="6" name="Rectangle 5"/>
          <p:cNvSpPr/>
          <p:nvPr/>
        </p:nvSpPr>
        <p:spPr>
          <a:xfrm>
            <a:off x="2438400" y="26479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962400" y="2800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962400" y="3257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505200" y="2800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505200" y="3257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048000" y="2800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3048000" y="3257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590800" y="2800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2590800" y="3257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962400" y="3714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962400" y="41719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505200" y="3714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505200" y="41719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048000" y="3714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048000" y="41719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590800" y="3714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590800" y="41719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p:cNvGrpSpPr/>
          <p:nvPr/>
        </p:nvGrpSpPr>
        <p:grpSpPr>
          <a:xfrm>
            <a:off x="4876800" y="2647950"/>
            <a:ext cx="914400" cy="914400"/>
            <a:chOff x="6400800" y="2571750"/>
            <a:chExt cx="1828800" cy="1828800"/>
          </a:xfrm>
        </p:grpSpPr>
        <p:grpSp>
          <p:nvGrpSpPr>
            <p:cNvPr id="48" name="Group 47"/>
            <p:cNvGrpSpPr/>
            <p:nvPr/>
          </p:nvGrpSpPr>
          <p:grpSpPr>
            <a:xfrm>
              <a:off x="6400800" y="2571750"/>
              <a:ext cx="914400" cy="914400"/>
              <a:chOff x="6400800" y="2571750"/>
              <a:chExt cx="1828800" cy="1828800"/>
            </a:xfrm>
          </p:grpSpPr>
          <p:sp>
            <p:nvSpPr>
              <p:cNvPr id="31" name="Rectangle 30"/>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9248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9248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4676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4676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0104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70104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5532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65532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9248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9248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4676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4676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0104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0104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65532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5532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7315200" y="2571750"/>
              <a:ext cx="914400" cy="914400"/>
              <a:chOff x="6400800" y="2571750"/>
              <a:chExt cx="1828800" cy="1828800"/>
            </a:xfrm>
          </p:grpSpPr>
          <p:sp>
            <p:nvSpPr>
              <p:cNvPr id="50" name="Rectangle 49"/>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9248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9248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4676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74676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70104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p:cNvSpPr/>
              <p:nvPr/>
            </p:nvSpPr>
            <p:spPr>
              <a:xfrm>
                <a:off x="70104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5532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p:cNvSpPr/>
              <p:nvPr/>
            </p:nvSpPr>
            <p:spPr>
              <a:xfrm>
                <a:off x="65532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9248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9248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74676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74676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70104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70104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5532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65532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6400800" y="3486150"/>
              <a:ext cx="914400" cy="914400"/>
              <a:chOff x="6400800" y="2571750"/>
              <a:chExt cx="1828800" cy="1828800"/>
            </a:xfrm>
          </p:grpSpPr>
          <p:sp>
            <p:nvSpPr>
              <p:cNvPr id="68" name="Rectangle 67"/>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79248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79248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4676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74676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0104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p:cNvSpPr/>
              <p:nvPr/>
            </p:nvSpPr>
            <p:spPr>
              <a:xfrm>
                <a:off x="70104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5532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a:off x="65532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9248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79248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74676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74676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70104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70104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65532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65532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7315200" y="3486150"/>
              <a:ext cx="914400" cy="914400"/>
              <a:chOff x="6400800" y="2571750"/>
              <a:chExt cx="1828800" cy="1828800"/>
            </a:xfrm>
          </p:grpSpPr>
          <p:sp>
            <p:nvSpPr>
              <p:cNvPr id="86" name="Rectangle 85"/>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79248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79248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74676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74676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70104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p:cNvSpPr/>
              <p:nvPr/>
            </p:nvSpPr>
            <p:spPr>
              <a:xfrm>
                <a:off x="70104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65532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p:cNvSpPr/>
              <p:nvPr/>
            </p:nvSpPr>
            <p:spPr>
              <a:xfrm>
                <a:off x="65532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79248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79248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74676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74676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70104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70104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65532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65532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4" name="Group 103"/>
          <p:cNvGrpSpPr/>
          <p:nvPr/>
        </p:nvGrpSpPr>
        <p:grpSpPr>
          <a:xfrm>
            <a:off x="5791200" y="2647950"/>
            <a:ext cx="914400" cy="914400"/>
            <a:chOff x="6400800" y="2571750"/>
            <a:chExt cx="1828800" cy="1828800"/>
          </a:xfrm>
        </p:grpSpPr>
        <p:grpSp>
          <p:nvGrpSpPr>
            <p:cNvPr id="105" name="Group 104"/>
            <p:cNvGrpSpPr/>
            <p:nvPr/>
          </p:nvGrpSpPr>
          <p:grpSpPr>
            <a:xfrm>
              <a:off x="6400800" y="2571750"/>
              <a:ext cx="914400" cy="914400"/>
              <a:chOff x="6400800" y="2571750"/>
              <a:chExt cx="1828800" cy="1828800"/>
            </a:xfrm>
          </p:grpSpPr>
          <p:sp>
            <p:nvSpPr>
              <p:cNvPr id="160" name="Rectangle 159"/>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79248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79248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74676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74676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70104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Oval 165"/>
              <p:cNvSpPr/>
              <p:nvPr/>
            </p:nvSpPr>
            <p:spPr>
              <a:xfrm>
                <a:off x="70104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65532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Oval 167"/>
              <p:cNvSpPr/>
              <p:nvPr/>
            </p:nvSpPr>
            <p:spPr>
              <a:xfrm>
                <a:off x="65532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79248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79248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74676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74676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70104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70104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65532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65532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p:cNvGrpSpPr/>
            <p:nvPr/>
          </p:nvGrpSpPr>
          <p:grpSpPr>
            <a:xfrm>
              <a:off x="7315200" y="2571750"/>
              <a:ext cx="914400" cy="914400"/>
              <a:chOff x="6400800" y="2571750"/>
              <a:chExt cx="1828800" cy="1828800"/>
            </a:xfrm>
          </p:grpSpPr>
          <p:sp>
            <p:nvSpPr>
              <p:cNvPr id="143" name="Rectangle 142"/>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79248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79248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74676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74676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70104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148"/>
              <p:cNvSpPr/>
              <p:nvPr/>
            </p:nvSpPr>
            <p:spPr>
              <a:xfrm>
                <a:off x="70104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65532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Oval 150"/>
              <p:cNvSpPr/>
              <p:nvPr/>
            </p:nvSpPr>
            <p:spPr>
              <a:xfrm>
                <a:off x="65532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79248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79248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74676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74676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70104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70104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65532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65532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p:cNvGrpSpPr/>
            <p:nvPr/>
          </p:nvGrpSpPr>
          <p:grpSpPr>
            <a:xfrm>
              <a:off x="6400800" y="3486150"/>
              <a:ext cx="914400" cy="914400"/>
              <a:chOff x="6400800" y="2571750"/>
              <a:chExt cx="1828800" cy="1828800"/>
            </a:xfrm>
          </p:grpSpPr>
          <p:sp>
            <p:nvSpPr>
              <p:cNvPr id="126" name="Rectangle 125"/>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79248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79248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74676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74676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70104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Oval 131"/>
              <p:cNvSpPr/>
              <p:nvPr/>
            </p:nvSpPr>
            <p:spPr>
              <a:xfrm>
                <a:off x="70104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65532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p:cNvSpPr/>
              <p:nvPr/>
            </p:nvSpPr>
            <p:spPr>
              <a:xfrm>
                <a:off x="65532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79248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79248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74676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74676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70104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70104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65532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65532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p:cNvGrpSpPr/>
            <p:nvPr/>
          </p:nvGrpSpPr>
          <p:grpSpPr>
            <a:xfrm>
              <a:off x="7315200" y="3486150"/>
              <a:ext cx="914400" cy="914400"/>
              <a:chOff x="6400800" y="2571750"/>
              <a:chExt cx="1828800" cy="1828800"/>
            </a:xfrm>
          </p:grpSpPr>
          <p:sp>
            <p:nvSpPr>
              <p:cNvPr id="109" name="Rectangle 108"/>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79248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79248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74676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74676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70104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p:cNvSpPr/>
              <p:nvPr/>
            </p:nvSpPr>
            <p:spPr>
              <a:xfrm>
                <a:off x="70104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65532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p:cNvSpPr/>
              <p:nvPr/>
            </p:nvSpPr>
            <p:spPr>
              <a:xfrm>
                <a:off x="65532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79248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79248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74676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74676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70104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70104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65532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65532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7" name="Group 176"/>
          <p:cNvGrpSpPr/>
          <p:nvPr/>
        </p:nvGrpSpPr>
        <p:grpSpPr>
          <a:xfrm>
            <a:off x="4876800" y="3562350"/>
            <a:ext cx="914400" cy="914400"/>
            <a:chOff x="6400800" y="2571750"/>
            <a:chExt cx="1828800" cy="1828800"/>
          </a:xfrm>
        </p:grpSpPr>
        <p:grpSp>
          <p:nvGrpSpPr>
            <p:cNvPr id="178" name="Group 177"/>
            <p:cNvGrpSpPr/>
            <p:nvPr/>
          </p:nvGrpSpPr>
          <p:grpSpPr>
            <a:xfrm>
              <a:off x="6400800" y="2571750"/>
              <a:ext cx="914400" cy="914400"/>
              <a:chOff x="6400800" y="2571750"/>
              <a:chExt cx="1828800" cy="1828800"/>
            </a:xfrm>
          </p:grpSpPr>
          <p:sp>
            <p:nvSpPr>
              <p:cNvPr id="233" name="Rectangle 232"/>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p:cNvSpPr/>
              <p:nvPr/>
            </p:nvSpPr>
            <p:spPr>
              <a:xfrm>
                <a:off x="79248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p:cNvSpPr/>
              <p:nvPr/>
            </p:nvSpPr>
            <p:spPr>
              <a:xfrm>
                <a:off x="79248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p:cNvSpPr/>
              <p:nvPr/>
            </p:nvSpPr>
            <p:spPr>
              <a:xfrm>
                <a:off x="74676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p:cNvSpPr/>
              <p:nvPr/>
            </p:nvSpPr>
            <p:spPr>
              <a:xfrm>
                <a:off x="74676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p:cNvSpPr/>
              <p:nvPr/>
            </p:nvSpPr>
            <p:spPr>
              <a:xfrm>
                <a:off x="70104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Oval 238"/>
              <p:cNvSpPr/>
              <p:nvPr/>
            </p:nvSpPr>
            <p:spPr>
              <a:xfrm>
                <a:off x="70104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p:cNvSpPr/>
              <p:nvPr/>
            </p:nvSpPr>
            <p:spPr>
              <a:xfrm>
                <a:off x="65532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Oval 240"/>
              <p:cNvSpPr/>
              <p:nvPr/>
            </p:nvSpPr>
            <p:spPr>
              <a:xfrm>
                <a:off x="65532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p:cNvSpPr/>
              <p:nvPr/>
            </p:nvSpPr>
            <p:spPr>
              <a:xfrm>
                <a:off x="79248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p:cNvSpPr/>
              <p:nvPr/>
            </p:nvSpPr>
            <p:spPr>
              <a:xfrm>
                <a:off x="79248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p:cNvSpPr/>
              <p:nvPr/>
            </p:nvSpPr>
            <p:spPr>
              <a:xfrm>
                <a:off x="74676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p:cNvSpPr/>
              <p:nvPr/>
            </p:nvSpPr>
            <p:spPr>
              <a:xfrm>
                <a:off x="74676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p:cNvSpPr/>
              <p:nvPr/>
            </p:nvSpPr>
            <p:spPr>
              <a:xfrm>
                <a:off x="70104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p:cNvSpPr/>
              <p:nvPr/>
            </p:nvSpPr>
            <p:spPr>
              <a:xfrm>
                <a:off x="70104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p:cNvSpPr/>
              <p:nvPr/>
            </p:nvSpPr>
            <p:spPr>
              <a:xfrm>
                <a:off x="65532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p:cNvSpPr/>
              <p:nvPr/>
            </p:nvSpPr>
            <p:spPr>
              <a:xfrm>
                <a:off x="65532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p:cNvGrpSpPr/>
            <p:nvPr/>
          </p:nvGrpSpPr>
          <p:grpSpPr>
            <a:xfrm>
              <a:off x="7315200" y="2571750"/>
              <a:ext cx="914400" cy="914400"/>
              <a:chOff x="6400800" y="2571750"/>
              <a:chExt cx="1828800" cy="1828800"/>
            </a:xfrm>
          </p:grpSpPr>
          <p:sp>
            <p:nvSpPr>
              <p:cNvPr id="216" name="Rectangle 215"/>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79248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79248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74676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p:cNvSpPr/>
              <p:nvPr/>
            </p:nvSpPr>
            <p:spPr>
              <a:xfrm>
                <a:off x="74676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p:cNvSpPr/>
              <p:nvPr/>
            </p:nvSpPr>
            <p:spPr>
              <a:xfrm>
                <a:off x="70104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Oval 221"/>
              <p:cNvSpPr/>
              <p:nvPr/>
            </p:nvSpPr>
            <p:spPr>
              <a:xfrm>
                <a:off x="70104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p:cNvSpPr/>
              <p:nvPr/>
            </p:nvSpPr>
            <p:spPr>
              <a:xfrm>
                <a:off x="65532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Oval 223"/>
              <p:cNvSpPr/>
              <p:nvPr/>
            </p:nvSpPr>
            <p:spPr>
              <a:xfrm>
                <a:off x="65532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p:cNvSpPr/>
              <p:nvPr/>
            </p:nvSpPr>
            <p:spPr>
              <a:xfrm>
                <a:off x="79248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p:cNvSpPr/>
              <p:nvPr/>
            </p:nvSpPr>
            <p:spPr>
              <a:xfrm>
                <a:off x="79248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p:cNvSpPr/>
              <p:nvPr/>
            </p:nvSpPr>
            <p:spPr>
              <a:xfrm>
                <a:off x="74676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p:cNvSpPr/>
              <p:nvPr/>
            </p:nvSpPr>
            <p:spPr>
              <a:xfrm>
                <a:off x="74676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p:cNvSpPr/>
              <p:nvPr/>
            </p:nvSpPr>
            <p:spPr>
              <a:xfrm>
                <a:off x="70104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a:off x="70104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p:cNvSpPr/>
              <p:nvPr/>
            </p:nvSpPr>
            <p:spPr>
              <a:xfrm>
                <a:off x="65532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p:cNvSpPr/>
              <p:nvPr/>
            </p:nvSpPr>
            <p:spPr>
              <a:xfrm>
                <a:off x="65532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179"/>
            <p:cNvGrpSpPr/>
            <p:nvPr/>
          </p:nvGrpSpPr>
          <p:grpSpPr>
            <a:xfrm>
              <a:off x="6400800" y="3486150"/>
              <a:ext cx="914400" cy="914400"/>
              <a:chOff x="6400800" y="2571750"/>
              <a:chExt cx="1828800" cy="1828800"/>
            </a:xfrm>
          </p:grpSpPr>
          <p:sp>
            <p:nvSpPr>
              <p:cNvPr id="199" name="Rectangle 198"/>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a:off x="79248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79248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74676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74676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70104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Oval 204"/>
              <p:cNvSpPr/>
              <p:nvPr/>
            </p:nvSpPr>
            <p:spPr>
              <a:xfrm>
                <a:off x="70104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a:off x="65532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Oval 206"/>
              <p:cNvSpPr/>
              <p:nvPr/>
            </p:nvSpPr>
            <p:spPr>
              <a:xfrm>
                <a:off x="65532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a:off x="79248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a:off x="79248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a:off x="74676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a:off x="74676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a:off x="70104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70104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65532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65532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p:cNvGrpSpPr/>
            <p:nvPr/>
          </p:nvGrpSpPr>
          <p:grpSpPr>
            <a:xfrm>
              <a:off x="7315200" y="3486150"/>
              <a:ext cx="914400" cy="914400"/>
              <a:chOff x="6400800" y="2571750"/>
              <a:chExt cx="1828800" cy="1828800"/>
            </a:xfrm>
          </p:grpSpPr>
          <p:sp>
            <p:nvSpPr>
              <p:cNvPr id="182" name="Rectangle 181"/>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a:off x="79248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79248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a:off x="74676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74676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70104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Oval 187"/>
              <p:cNvSpPr/>
              <p:nvPr/>
            </p:nvSpPr>
            <p:spPr>
              <a:xfrm>
                <a:off x="70104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65532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Oval 189"/>
              <p:cNvSpPr/>
              <p:nvPr/>
            </p:nvSpPr>
            <p:spPr>
              <a:xfrm>
                <a:off x="65532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79248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79248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74676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74676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70104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70104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65532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a:off x="65532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0" name="Group 249"/>
          <p:cNvGrpSpPr/>
          <p:nvPr/>
        </p:nvGrpSpPr>
        <p:grpSpPr>
          <a:xfrm>
            <a:off x="5791200" y="3562350"/>
            <a:ext cx="914400" cy="914400"/>
            <a:chOff x="6400800" y="2571750"/>
            <a:chExt cx="1828800" cy="1828800"/>
          </a:xfrm>
        </p:grpSpPr>
        <p:grpSp>
          <p:nvGrpSpPr>
            <p:cNvPr id="251" name="Group 250"/>
            <p:cNvGrpSpPr/>
            <p:nvPr/>
          </p:nvGrpSpPr>
          <p:grpSpPr>
            <a:xfrm>
              <a:off x="6400800" y="2571750"/>
              <a:ext cx="914400" cy="914400"/>
              <a:chOff x="6400800" y="2571750"/>
              <a:chExt cx="1828800" cy="1828800"/>
            </a:xfrm>
          </p:grpSpPr>
          <p:sp>
            <p:nvSpPr>
              <p:cNvPr id="306" name="Rectangle 305"/>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p:cNvSpPr/>
              <p:nvPr/>
            </p:nvSpPr>
            <p:spPr>
              <a:xfrm>
                <a:off x="79248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p:cNvSpPr/>
              <p:nvPr/>
            </p:nvSpPr>
            <p:spPr>
              <a:xfrm>
                <a:off x="79248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p:cNvSpPr/>
              <p:nvPr/>
            </p:nvSpPr>
            <p:spPr>
              <a:xfrm>
                <a:off x="74676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p:cNvSpPr/>
              <p:nvPr/>
            </p:nvSpPr>
            <p:spPr>
              <a:xfrm>
                <a:off x="74676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p:cNvSpPr/>
              <p:nvPr/>
            </p:nvSpPr>
            <p:spPr>
              <a:xfrm>
                <a:off x="70104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Oval 311"/>
              <p:cNvSpPr/>
              <p:nvPr/>
            </p:nvSpPr>
            <p:spPr>
              <a:xfrm>
                <a:off x="70104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p:cNvSpPr/>
              <p:nvPr/>
            </p:nvSpPr>
            <p:spPr>
              <a:xfrm>
                <a:off x="65532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Oval 313"/>
              <p:cNvSpPr/>
              <p:nvPr/>
            </p:nvSpPr>
            <p:spPr>
              <a:xfrm>
                <a:off x="65532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p:cNvSpPr/>
              <p:nvPr/>
            </p:nvSpPr>
            <p:spPr>
              <a:xfrm>
                <a:off x="79248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p:cNvSpPr/>
              <p:nvPr/>
            </p:nvSpPr>
            <p:spPr>
              <a:xfrm>
                <a:off x="79248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a:off x="74676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p:cNvSpPr/>
              <p:nvPr/>
            </p:nvSpPr>
            <p:spPr>
              <a:xfrm>
                <a:off x="74676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p:cNvSpPr/>
              <p:nvPr/>
            </p:nvSpPr>
            <p:spPr>
              <a:xfrm>
                <a:off x="70104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p:cNvSpPr/>
              <p:nvPr/>
            </p:nvSpPr>
            <p:spPr>
              <a:xfrm>
                <a:off x="70104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p:cNvSpPr/>
              <p:nvPr/>
            </p:nvSpPr>
            <p:spPr>
              <a:xfrm>
                <a:off x="65532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p:cNvSpPr/>
              <p:nvPr/>
            </p:nvSpPr>
            <p:spPr>
              <a:xfrm>
                <a:off x="65532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2" name="Group 251"/>
            <p:cNvGrpSpPr/>
            <p:nvPr/>
          </p:nvGrpSpPr>
          <p:grpSpPr>
            <a:xfrm>
              <a:off x="7315200" y="2571750"/>
              <a:ext cx="914400" cy="914400"/>
              <a:chOff x="6400800" y="2571750"/>
              <a:chExt cx="1828800" cy="1828800"/>
            </a:xfrm>
          </p:grpSpPr>
          <p:sp>
            <p:nvSpPr>
              <p:cNvPr id="289" name="Rectangle 288"/>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p:cNvSpPr/>
              <p:nvPr/>
            </p:nvSpPr>
            <p:spPr>
              <a:xfrm>
                <a:off x="79248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p:cNvSpPr/>
              <p:nvPr/>
            </p:nvSpPr>
            <p:spPr>
              <a:xfrm>
                <a:off x="79248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p:cNvSpPr/>
              <p:nvPr/>
            </p:nvSpPr>
            <p:spPr>
              <a:xfrm>
                <a:off x="74676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p:cNvSpPr/>
              <p:nvPr/>
            </p:nvSpPr>
            <p:spPr>
              <a:xfrm>
                <a:off x="74676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p:cNvSpPr/>
              <p:nvPr/>
            </p:nvSpPr>
            <p:spPr>
              <a:xfrm>
                <a:off x="70104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5" name="Oval 294"/>
              <p:cNvSpPr/>
              <p:nvPr/>
            </p:nvSpPr>
            <p:spPr>
              <a:xfrm>
                <a:off x="70104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p:cNvSpPr/>
              <p:nvPr/>
            </p:nvSpPr>
            <p:spPr>
              <a:xfrm>
                <a:off x="65532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7" name="Oval 296"/>
              <p:cNvSpPr/>
              <p:nvPr/>
            </p:nvSpPr>
            <p:spPr>
              <a:xfrm>
                <a:off x="65532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p:cNvSpPr/>
              <p:nvPr/>
            </p:nvSpPr>
            <p:spPr>
              <a:xfrm>
                <a:off x="79248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p:cNvSpPr/>
              <p:nvPr/>
            </p:nvSpPr>
            <p:spPr>
              <a:xfrm>
                <a:off x="79248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p:cNvSpPr/>
              <p:nvPr/>
            </p:nvSpPr>
            <p:spPr>
              <a:xfrm>
                <a:off x="74676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p:cNvSpPr/>
              <p:nvPr/>
            </p:nvSpPr>
            <p:spPr>
              <a:xfrm>
                <a:off x="74676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p:cNvSpPr/>
              <p:nvPr/>
            </p:nvSpPr>
            <p:spPr>
              <a:xfrm>
                <a:off x="70104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p:cNvSpPr/>
              <p:nvPr/>
            </p:nvSpPr>
            <p:spPr>
              <a:xfrm>
                <a:off x="70104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p:cNvSpPr/>
              <p:nvPr/>
            </p:nvSpPr>
            <p:spPr>
              <a:xfrm>
                <a:off x="65532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p:cNvSpPr/>
              <p:nvPr/>
            </p:nvSpPr>
            <p:spPr>
              <a:xfrm>
                <a:off x="65532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3" name="Group 252"/>
            <p:cNvGrpSpPr/>
            <p:nvPr/>
          </p:nvGrpSpPr>
          <p:grpSpPr>
            <a:xfrm>
              <a:off x="6400800" y="3486150"/>
              <a:ext cx="914400" cy="914400"/>
              <a:chOff x="6400800" y="2571750"/>
              <a:chExt cx="1828800" cy="1828800"/>
            </a:xfrm>
          </p:grpSpPr>
          <p:sp>
            <p:nvSpPr>
              <p:cNvPr id="272" name="Rectangle 271"/>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p:cNvSpPr/>
              <p:nvPr/>
            </p:nvSpPr>
            <p:spPr>
              <a:xfrm>
                <a:off x="79248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p:cNvSpPr/>
              <p:nvPr/>
            </p:nvSpPr>
            <p:spPr>
              <a:xfrm>
                <a:off x="79248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p:nvPr/>
            </p:nvSpPr>
            <p:spPr>
              <a:xfrm>
                <a:off x="74676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p:cNvSpPr/>
              <p:nvPr/>
            </p:nvSpPr>
            <p:spPr>
              <a:xfrm>
                <a:off x="74676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p:cNvSpPr/>
              <p:nvPr/>
            </p:nvSpPr>
            <p:spPr>
              <a:xfrm>
                <a:off x="70104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8" name="Oval 277"/>
              <p:cNvSpPr/>
              <p:nvPr/>
            </p:nvSpPr>
            <p:spPr>
              <a:xfrm>
                <a:off x="70104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p:nvPr/>
            </p:nvSpPr>
            <p:spPr>
              <a:xfrm>
                <a:off x="65532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Oval 279"/>
              <p:cNvSpPr/>
              <p:nvPr/>
            </p:nvSpPr>
            <p:spPr>
              <a:xfrm>
                <a:off x="65532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p:cNvSpPr/>
              <p:nvPr/>
            </p:nvSpPr>
            <p:spPr>
              <a:xfrm>
                <a:off x="79248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p:cNvSpPr/>
              <p:nvPr/>
            </p:nvSpPr>
            <p:spPr>
              <a:xfrm>
                <a:off x="79248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p:cNvSpPr/>
              <p:nvPr/>
            </p:nvSpPr>
            <p:spPr>
              <a:xfrm>
                <a:off x="74676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p:cNvSpPr/>
              <p:nvPr/>
            </p:nvSpPr>
            <p:spPr>
              <a:xfrm>
                <a:off x="74676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p:cNvSpPr/>
              <p:nvPr/>
            </p:nvSpPr>
            <p:spPr>
              <a:xfrm>
                <a:off x="70104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p:cNvSpPr/>
              <p:nvPr/>
            </p:nvSpPr>
            <p:spPr>
              <a:xfrm>
                <a:off x="70104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p:cNvSpPr/>
              <p:nvPr/>
            </p:nvSpPr>
            <p:spPr>
              <a:xfrm>
                <a:off x="65532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p:cNvSpPr/>
              <p:nvPr/>
            </p:nvSpPr>
            <p:spPr>
              <a:xfrm>
                <a:off x="65532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Group 253"/>
            <p:cNvGrpSpPr/>
            <p:nvPr/>
          </p:nvGrpSpPr>
          <p:grpSpPr>
            <a:xfrm>
              <a:off x="7315200" y="3486150"/>
              <a:ext cx="914400" cy="914400"/>
              <a:chOff x="6400800" y="2571750"/>
              <a:chExt cx="1828800" cy="1828800"/>
            </a:xfrm>
          </p:grpSpPr>
          <p:sp>
            <p:nvSpPr>
              <p:cNvPr id="255" name="Rectangle 254"/>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p:cNvSpPr/>
              <p:nvPr/>
            </p:nvSpPr>
            <p:spPr>
              <a:xfrm>
                <a:off x="79248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p:cNvSpPr/>
              <p:nvPr/>
            </p:nvSpPr>
            <p:spPr>
              <a:xfrm>
                <a:off x="79248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p:cNvSpPr/>
              <p:nvPr/>
            </p:nvSpPr>
            <p:spPr>
              <a:xfrm>
                <a:off x="74676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p:cNvSpPr/>
              <p:nvPr/>
            </p:nvSpPr>
            <p:spPr>
              <a:xfrm>
                <a:off x="74676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p:cNvSpPr/>
              <p:nvPr/>
            </p:nvSpPr>
            <p:spPr>
              <a:xfrm>
                <a:off x="70104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Oval 260"/>
              <p:cNvSpPr/>
              <p:nvPr/>
            </p:nvSpPr>
            <p:spPr>
              <a:xfrm>
                <a:off x="70104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p:cNvSpPr/>
              <p:nvPr/>
            </p:nvSpPr>
            <p:spPr>
              <a:xfrm>
                <a:off x="6553200" y="2724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Oval 262"/>
              <p:cNvSpPr/>
              <p:nvPr/>
            </p:nvSpPr>
            <p:spPr>
              <a:xfrm>
                <a:off x="65532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p:cNvSpPr/>
              <p:nvPr/>
            </p:nvSpPr>
            <p:spPr>
              <a:xfrm>
                <a:off x="79248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p:cNvSpPr/>
              <p:nvPr/>
            </p:nvSpPr>
            <p:spPr>
              <a:xfrm>
                <a:off x="79248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p:cNvSpPr/>
              <p:nvPr/>
            </p:nvSpPr>
            <p:spPr>
              <a:xfrm>
                <a:off x="74676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p:cNvSpPr/>
              <p:nvPr/>
            </p:nvSpPr>
            <p:spPr>
              <a:xfrm>
                <a:off x="74676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p:cNvSpPr/>
              <p:nvPr/>
            </p:nvSpPr>
            <p:spPr>
              <a:xfrm>
                <a:off x="70104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p:cNvSpPr/>
              <p:nvPr/>
            </p:nvSpPr>
            <p:spPr>
              <a:xfrm>
                <a:off x="70104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p:cNvSpPr/>
              <p:nvPr/>
            </p:nvSpPr>
            <p:spPr>
              <a:xfrm>
                <a:off x="6553200" y="36385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p:cNvSpPr/>
              <p:nvPr/>
            </p:nvSpPr>
            <p:spPr>
              <a:xfrm>
                <a:off x="6553200" y="4095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4" name="TextBox 323"/>
          <p:cNvSpPr txBox="1"/>
          <p:nvPr/>
        </p:nvSpPr>
        <p:spPr>
          <a:xfrm>
            <a:off x="971297" y="3329285"/>
            <a:ext cx="1364476" cy="369332"/>
          </a:xfrm>
          <a:prstGeom prst="rect">
            <a:avLst/>
          </a:prstGeom>
          <a:noFill/>
        </p:spPr>
        <p:txBody>
          <a:bodyPr wrap="none" rtlCol="0">
            <a:spAutoFit/>
          </a:bodyPr>
          <a:lstStyle/>
          <a:p>
            <a:r>
              <a:rPr lang="en-US" sz="1800" dirty="0" smtClean="0">
                <a:solidFill>
                  <a:schemeClr val="bg1"/>
                </a:solidFill>
                <a:latin typeface="Eurostile-Roman-DTC" panose="020B0604020202020204"/>
                <a:ea typeface="NSimSun" panose="02010609030101010101" pitchFamily="49" charset="-122"/>
              </a:rPr>
              <a:t>Regular grid</a:t>
            </a:r>
            <a:endParaRPr lang="en-US" sz="1800" dirty="0">
              <a:solidFill>
                <a:schemeClr val="bg1"/>
              </a:solidFill>
              <a:latin typeface="Eurostile-Roman-DTC" panose="020B0604020202020204"/>
              <a:ea typeface="NSimSun" panose="02010609030101010101" pitchFamily="49" charset="-122"/>
            </a:endParaRPr>
          </a:p>
        </p:txBody>
      </p:sp>
    </p:spTree>
    <p:extLst>
      <p:ext uri="{BB962C8B-B14F-4D97-AF65-F5344CB8AC3E}">
        <p14:creationId xmlns:p14="http://schemas.microsoft.com/office/powerpoint/2010/main" val="34161282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Sample pattern</a:t>
            </a:r>
            <a:endParaRPr lang="en-US" dirty="0"/>
          </a:p>
        </p:txBody>
      </p:sp>
      <p:sp>
        <p:nvSpPr>
          <p:cNvPr id="3" name="Content Placeholder 2"/>
          <p:cNvSpPr>
            <a:spLocks noGrp="1"/>
          </p:cNvSpPr>
          <p:nvPr>
            <p:ph idx="1"/>
          </p:nvPr>
        </p:nvSpPr>
        <p:spPr/>
        <p:txBody>
          <a:bodyPr>
            <a:normAutofit/>
          </a:bodyPr>
          <a:lstStyle/>
          <a:p>
            <a:r>
              <a:rPr lang="en-US" dirty="0" smtClean="0"/>
              <a:t>Want a low </a:t>
            </a:r>
            <a:r>
              <a:rPr lang="en-US" dirty="0"/>
              <a:t>discrepancy </a:t>
            </a:r>
            <a:r>
              <a:rPr lang="en-US" dirty="0" smtClean="0"/>
              <a:t>progressive sequence</a:t>
            </a:r>
          </a:p>
          <a:p>
            <a:pPr lvl="1"/>
            <a:r>
              <a:rPr lang="en-US" dirty="0" smtClean="0"/>
              <a:t>No clustering in either space or time</a:t>
            </a:r>
            <a:endParaRPr lang="en-US" dirty="0"/>
          </a:p>
          <a:p>
            <a:r>
              <a:rPr lang="en-US" dirty="0" err="1" smtClean="0"/>
              <a:t>Halton</a:t>
            </a:r>
            <a:r>
              <a:rPr lang="en-US" dirty="0" smtClean="0"/>
              <a:t> (2,3) </a:t>
            </a:r>
            <a:r>
              <a:rPr lang="en-US" dirty="0"/>
              <a:t>worked well </a:t>
            </a:r>
            <a:r>
              <a:rPr lang="en-US" dirty="0" smtClean="0"/>
              <a:t>enough</a:t>
            </a:r>
          </a:p>
          <a:p>
            <a:pPr lvl="1"/>
            <a:r>
              <a:rPr lang="en-US" dirty="0" smtClean="0"/>
              <a:t>Better than any HW MSAA sample ordering</a:t>
            </a:r>
          </a:p>
        </p:txBody>
      </p:sp>
      <p:sp>
        <p:nvSpPr>
          <p:cNvPr id="5" name="Rectangle 4"/>
          <p:cNvSpPr/>
          <p:nvPr/>
        </p:nvSpPr>
        <p:spPr>
          <a:xfrm>
            <a:off x="2438400" y="26479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276600" y="37909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1</a:t>
            </a:r>
            <a:endParaRPr lang="en-US" sz="1000" dirty="0"/>
          </a:p>
        </p:txBody>
      </p:sp>
      <p:sp>
        <p:nvSpPr>
          <p:cNvPr id="22" name="Oval 21"/>
          <p:cNvSpPr/>
          <p:nvPr/>
        </p:nvSpPr>
        <p:spPr>
          <a:xfrm>
            <a:off x="2819400" y="31813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2</a:t>
            </a:r>
          </a:p>
        </p:txBody>
      </p:sp>
      <p:sp>
        <p:nvSpPr>
          <p:cNvPr id="23" name="Oval 22"/>
          <p:cNvSpPr/>
          <p:nvPr/>
        </p:nvSpPr>
        <p:spPr>
          <a:xfrm>
            <a:off x="3733800" y="4200978"/>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3</a:t>
            </a:r>
            <a:endParaRPr lang="en-US" sz="1000" dirty="0"/>
          </a:p>
        </p:txBody>
      </p:sp>
      <p:sp>
        <p:nvSpPr>
          <p:cNvPr id="24" name="Oval 23"/>
          <p:cNvSpPr/>
          <p:nvPr/>
        </p:nvSpPr>
        <p:spPr>
          <a:xfrm>
            <a:off x="2590800" y="3587193"/>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4</a:t>
            </a:r>
            <a:endParaRPr lang="en-US" sz="1000" dirty="0"/>
          </a:p>
        </p:txBody>
      </p:sp>
      <p:sp>
        <p:nvSpPr>
          <p:cNvPr id="25" name="Oval 24"/>
          <p:cNvSpPr/>
          <p:nvPr/>
        </p:nvSpPr>
        <p:spPr>
          <a:xfrm>
            <a:off x="3505200" y="29800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5</a:t>
            </a:r>
          </a:p>
        </p:txBody>
      </p:sp>
      <p:sp>
        <p:nvSpPr>
          <p:cNvPr id="53" name="Oval 52"/>
          <p:cNvSpPr/>
          <p:nvPr/>
        </p:nvSpPr>
        <p:spPr>
          <a:xfrm>
            <a:off x="3048000" y="399199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6</a:t>
            </a:r>
          </a:p>
        </p:txBody>
      </p:sp>
      <p:sp>
        <p:nvSpPr>
          <p:cNvPr id="54" name="Oval 53"/>
          <p:cNvSpPr/>
          <p:nvPr/>
        </p:nvSpPr>
        <p:spPr>
          <a:xfrm>
            <a:off x="3962400" y="337496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7</a:t>
            </a:r>
          </a:p>
        </p:txBody>
      </p:sp>
      <p:sp>
        <p:nvSpPr>
          <p:cNvPr id="55" name="Oval 54"/>
          <p:cNvSpPr/>
          <p:nvPr/>
        </p:nvSpPr>
        <p:spPr>
          <a:xfrm>
            <a:off x="2475402" y="2761152"/>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8</a:t>
            </a:r>
          </a:p>
        </p:txBody>
      </p:sp>
      <p:grpSp>
        <p:nvGrpSpPr>
          <p:cNvPr id="124" name="Group 123"/>
          <p:cNvGrpSpPr/>
          <p:nvPr/>
        </p:nvGrpSpPr>
        <p:grpSpPr>
          <a:xfrm>
            <a:off x="4876800" y="2647950"/>
            <a:ext cx="914400" cy="914400"/>
            <a:chOff x="6400800" y="2571750"/>
            <a:chExt cx="1828800" cy="1828800"/>
          </a:xfrm>
        </p:grpSpPr>
        <p:grpSp>
          <p:nvGrpSpPr>
            <p:cNvPr id="93" name="Group 92"/>
            <p:cNvGrpSpPr/>
            <p:nvPr/>
          </p:nvGrpSpPr>
          <p:grpSpPr>
            <a:xfrm>
              <a:off x="6400800" y="2571750"/>
              <a:ext cx="914400" cy="914400"/>
              <a:chOff x="6400800" y="2571750"/>
              <a:chExt cx="1828800" cy="1828800"/>
            </a:xfrm>
          </p:grpSpPr>
          <p:sp>
            <p:nvSpPr>
              <p:cNvPr id="83" name="Rectangle 82"/>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7239000" y="3714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85" name="Oval 84"/>
              <p:cNvSpPr/>
              <p:nvPr/>
            </p:nvSpPr>
            <p:spPr>
              <a:xfrm>
                <a:off x="6781800" y="3105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86" name="Oval 85"/>
              <p:cNvSpPr/>
              <p:nvPr/>
            </p:nvSpPr>
            <p:spPr>
              <a:xfrm>
                <a:off x="7696200" y="4124778"/>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87" name="Oval 86"/>
              <p:cNvSpPr/>
              <p:nvPr/>
            </p:nvSpPr>
            <p:spPr>
              <a:xfrm>
                <a:off x="6553200" y="3510993"/>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88" name="Oval 87"/>
              <p:cNvSpPr/>
              <p:nvPr/>
            </p:nvSpPr>
            <p:spPr>
              <a:xfrm>
                <a:off x="7467600" y="29038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89" name="Oval 88"/>
              <p:cNvSpPr/>
              <p:nvPr/>
            </p:nvSpPr>
            <p:spPr>
              <a:xfrm>
                <a:off x="7010400" y="391579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90" name="Oval 89"/>
              <p:cNvSpPr/>
              <p:nvPr/>
            </p:nvSpPr>
            <p:spPr>
              <a:xfrm>
                <a:off x="7924800" y="329876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91" name="Oval 90"/>
              <p:cNvSpPr/>
              <p:nvPr/>
            </p:nvSpPr>
            <p:spPr>
              <a:xfrm>
                <a:off x="6437802" y="2684952"/>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grpSp>
          <p:nvGrpSpPr>
            <p:cNvPr id="94" name="Group 93"/>
            <p:cNvGrpSpPr/>
            <p:nvPr/>
          </p:nvGrpSpPr>
          <p:grpSpPr>
            <a:xfrm>
              <a:off x="7315200" y="2571750"/>
              <a:ext cx="914400" cy="914400"/>
              <a:chOff x="6400800" y="2571750"/>
              <a:chExt cx="1828800" cy="1828800"/>
            </a:xfrm>
          </p:grpSpPr>
          <p:sp>
            <p:nvSpPr>
              <p:cNvPr id="95" name="Rectangle 94"/>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7239000" y="3714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97" name="Oval 96"/>
              <p:cNvSpPr/>
              <p:nvPr/>
            </p:nvSpPr>
            <p:spPr>
              <a:xfrm>
                <a:off x="6781800" y="3105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98" name="Oval 97"/>
              <p:cNvSpPr/>
              <p:nvPr/>
            </p:nvSpPr>
            <p:spPr>
              <a:xfrm>
                <a:off x="7696200" y="4124778"/>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99" name="Oval 98"/>
              <p:cNvSpPr/>
              <p:nvPr/>
            </p:nvSpPr>
            <p:spPr>
              <a:xfrm>
                <a:off x="6553200" y="3510993"/>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00" name="Oval 99"/>
              <p:cNvSpPr/>
              <p:nvPr/>
            </p:nvSpPr>
            <p:spPr>
              <a:xfrm>
                <a:off x="7467600" y="29038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01" name="Oval 100"/>
              <p:cNvSpPr/>
              <p:nvPr/>
            </p:nvSpPr>
            <p:spPr>
              <a:xfrm>
                <a:off x="7010400" y="391579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02" name="Oval 101"/>
              <p:cNvSpPr/>
              <p:nvPr/>
            </p:nvSpPr>
            <p:spPr>
              <a:xfrm>
                <a:off x="7924800" y="329876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03" name="Oval 102"/>
              <p:cNvSpPr/>
              <p:nvPr/>
            </p:nvSpPr>
            <p:spPr>
              <a:xfrm>
                <a:off x="6437802" y="2684952"/>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grpSp>
          <p:nvGrpSpPr>
            <p:cNvPr id="104" name="Group 103"/>
            <p:cNvGrpSpPr/>
            <p:nvPr/>
          </p:nvGrpSpPr>
          <p:grpSpPr>
            <a:xfrm>
              <a:off x="6400800" y="3486150"/>
              <a:ext cx="914400" cy="914400"/>
              <a:chOff x="6400800" y="2571750"/>
              <a:chExt cx="1828800" cy="1828800"/>
            </a:xfrm>
          </p:grpSpPr>
          <p:sp>
            <p:nvSpPr>
              <p:cNvPr id="105" name="Rectangle 104"/>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7239000" y="3714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07" name="Oval 106"/>
              <p:cNvSpPr/>
              <p:nvPr/>
            </p:nvSpPr>
            <p:spPr>
              <a:xfrm>
                <a:off x="6781800" y="3105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08" name="Oval 107"/>
              <p:cNvSpPr/>
              <p:nvPr/>
            </p:nvSpPr>
            <p:spPr>
              <a:xfrm>
                <a:off x="7696200" y="4124778"/>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09" name="Oval 108"/>
              <p:cNvSpPr/>
              <p:nvPr/>
            </p:nvSpPr>
            <p:spPr>
              <a:xfrm>
                <a:off x="6553200" y="3510993"/>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10" name="Oval 109"/>
              <p:cNvSpPr/>
              <p:nvPr/>
            </p:nvSpPr>
            <p:spPr>
              <a:xfrm>
                <a:off x="7467600" y="29038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11" name="Oval 110"/>
              <p:cNvSpPr/>
              <p:nvPr/>
            </p:nvSpPr>
            <p:spPr>
              <a:xfrm>
                <a:off x="7010400" y="391579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12" name="Oval 111"/>
              <p:cNvSpPr/>
              <p:nvPr/>
            </p:nvSpPr>
            <p:spPr>
              <a:xfrm>
                <a:off x="7924800" y="329876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13" name="Oval 112"/>
              <p:cNvSpPr/>
              <p:nvPr/>
            </p:nvSpPr>
            <p:spPr>
              <a:xfrm>
                <a:off x="6437802" y="2684952"/>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grpSp>
          <p:nvGrpSpPr>
            <p:cNvPr id="114" name="Group 113"/>
            <p:cNvGrpSpPr/>
            <p:nvPr/>
          </p:nvGrpSpPr>
          <p:grpSpPr>
            <a:xfrm>
              <a:off x="7315200" y="3486150"/>
              <a:ext cx="914400" cy="914400"/>
              <a:chOff x="6400800" y="2571750"/>
              <a:chExt cx="1828800" cy="1828800"/>
            </a:xfrm>
          </p:grpSpPr>
          <p:sp>
            <p:nvSpPr>
              <p:cNvPr id="115" name="Rectangle 114"/>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7239000" y="3714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17" name="Oval 116"/>
              <p:cNvSpPr/>
              <p:nvPr/>
            </p:nvSpPr>
            <p:spPr>
              <a:xfrm>
                <a:off x="6781800" y="3105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18" name="Oval 117"/>
              <p:cNvSpPr/>
              <p:nvPr/>
            </p:nvSpPr>
            <p:spPr>
              <a:xfrm>
                <a:off x="7696200" y="4124778"/>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19" name="Oval 118"/>
              <p:cNvSpPr/>
              <p:nvPr/>
            </p:nvSpPr>
            <p:spPr>
              <a:xfrm>
                <a:off x="6553200" y="3510993"/>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20" name="Oval 119"/>
              <p:cNvSpPr/>
              <p:nvPr/>
            </p:nvSpPr>
            <p:spPr>
              <a:xfrm>
                <a:off x="7467600" y="29038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21" name="Oval 120"/>
              <p:cNvSpPr/>
              <p:nvPr/>
            </p:nvSpPr>
            <p:spPr>
              <a:xfrm>
                <a:off x="7010400" y="391579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22" name="Oval 121"/>
              <p:cNvSpPr/>
              <p:nvPr/>
            </p:nvSpPr>
            <p:spPr>
              <a:xfrm>
                <a:off x="7924800" y="329876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23" name="Oval 122"/>
              <p:cNvSpPr/>
              <p:nvPr/>
            </p:nvSpPr>
            <p:spPr>
              <a:xfrm>
                <a:off x="6437802" y="2684952"/>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grpSp>
      <p:grpSp>
        <p:nvGrpSpPr>
          <p:cNvPr id="125" name="Group 124"/>
          <p:cNvGrpSpPr/>
          <p:nvPr/>
        </p:nvGrpSpPr>
        <p:grpSpPr>
          <a:xfrm>
            <a:off x="5791200" y="2647950"/>
            <a:ext cx="914400" cy="914400"/>
            <a:chOff x="6400800" y="2571750"/>
            <a:chExt cx="1828800" cy="1828800"/>
          </a:xfrm>
        </p:grpSpPr>
        <p:grpSp>
          <p:nvGrpSpPr>
            <p:cNvPr id="126" name="Group 125"/>
            <p:cNvGrpSpPr/>
            <p:nvPr/>
          </p:nvGrpSpPr>
          <p:grpSpPr>
            <a:xfrm>
              <a:off x="6400800" y="2571750"/>
              <a:ext cx="914400" cy="914400"/>
              <a:chOff x="6400800" y="2571750"/>
              <a:chExt cx="1828800" cy="1828800"/>
            </a:xfrm>
          </p:grpSpPr>
          <p:sp>
            <p:nvSpPr>
              <p:cNvPr id="157" name="Rectangle 156"/>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7239000" y="3714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9" name="Oval 158"/>
              <p:cNvSpPr/>
              <p:nvPr/>
            </p:nvSpPr>
            <p:spPr>
              <a:xfrm>
                <a:off x="6781800" y="3105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60" name="Oval 159"/>
              <p:cNvSpPr/>
              <p:nvPr/>
            </p:nvSpPr>
            <p:spPr>
              <a:xfrm>
                <a:off x="7696200" y="4124778"/>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61" name="Oval 160"/>
              <p:cNvSpPr/>
              <p:nvPr/>
            </p:nvSpPr>
            <p:spPr>
              <a:xfrm>
                <a:off x="6553200" y="3510993"/>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62" name="Oval 161"/>
              <p:cNvSpPr/>
              <p:nvPr/>
            </p:nvSpPr>
            <p:spPr>
              <a:xfrm>
                <a:off x="7467600" y="29038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63" name="Oval 162"/>
              <p:cNvSpPr/>
              <p:nvPr/>
            </p:nvSpPr>
            <p:spPr>
              <a:xfrm>
                <a:off x="7010400" y="391579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64" name="Oval 163"/>
              <p:cNvSpPr/>
              <p:nvPr/>
            </p:nvSpPr>
            <p:spPr>
              <a:xfrm>
                <a:off x="7924800" y="329876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65" name="Oval 164"/>
              <p:cNvSpPr/>
              <p:nvPr/>
            </p:nvSpPr>
            <p:spPr>
              <a:xfrm>
                <a:off x="6437802" y="2684952"/>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grpSp>
          <p:nvGrpSpPr>
            <p:cNvPr id="127" name="Group 126"/>
            <p:cNvGrpSpPr/>
            <p:nvPr/>
          </p:nvGrpSpPr>
          <p:grpSpPr>
            <a:xfrm>
              <a:off x="7315200" y="2571750"/>
              <a:ext cx="914400" cy="914400"/>
              <a:chOff x="6400800" y="2571750"/>
              <a:chExt cx="1828800" cy="1828800"/>
            </a:xfrm>
          </p:grpSpPr>
          <p:sp>
            <p:nvSpPr>
              <p:cNvPr id="148" name="Rectangle 147"/>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7239000" y="3714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0" name="Oval 149"/>
              <p:cNvSpPr/>
              <p:nvPr/>
            </p:nvSpPr>
            <p:spPr>
              <a:xfrm>
                <a:off x="6781800" y="3105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1" name="Oval 150"/>
              <p:cNvSpPr/>
              <p:nvPr/>
            </p:nvSpPr>
            <p:spPr>
              <a:xfrm>
                <a:off x="7696200" y="4124778"/>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2" name="Oval 151"/>
              <p:cNvSpPr/>
              <p:nvPr/>
            </p:nvSpPr>
            <p:spPr>
              <a:xfrm>
                <a:off x="6553200" y="3510993"/>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3" name="Oval 152"/>
              <p:cNvSpPr/>
              <p:nvPr/>
            </p:nvSpPr>
            <p:spPr>
              <a:xfrm>
                <a:off x="7467600" y="29038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4" name="Oval 153"/>
              <p:cNvSpPr/>
              <p:nvPr/>
            </p:nvSpPr>
            <p:spPr>
              <a:xfrm>
                <a:off x="7010400" y="391579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5" name="Oval 154"/>
              <p:cNvSpPr/>
              <p:nvPr/>
            </p:nvSpPr>
            <p:spPr>
              <a:xfrm>
                <a:off x="7924800" y="329876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6" name="Oval 155"/>
              <p:cNvSpPr/>
              <p:nvPr/>
            </p:nvSpPr>
            <p:spPr>
              <a:xfrm>
                <a:off x="6437802" y="2684952"/>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grpSp>
          <p:nvGrpSpPr>
            <p:cNvPr id="128" name="Group 127"/>
            <p:cNvGrpSpPr/>
            <p:nvPr/>
          </p:nvGrpSpPr>
          <p:grpSpPr>
            <a:xfrm>
              <a:off x="6400800" y="3486150"/>
              <a:ext cx="914400" cy="914400"/>
              <a:chOff x="6400800" y="2571750"/>
              <a:chExt cx="1828800" cy="1828800"/>
            </a:xfrm>
          </p:grpSpPr>
          <p:sp>
            <p:nvSpPr>
              <p:cNvPr id="139" name="Rectangle 138"/>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7239000" y="3714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41" name="Oval 140"/>
              <p:cNvSpPr/>
              <p:nvPr/>
            </p:nvSpPr>
            <p:spPr>
              <a:xfrm>
                <a:off x="6781800" y="3105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42" name="Oval 141"/>
              <p:cNvSpPr/>
              <p:nvPr/>
            </p:nvSpPr>
            <p:spPr>
              <a:xfrm>
                <a:off x="7696200" y="4124778"/>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43" name="Oval 142"/>
              <p:cNvSpPr/>
              <p:nvPr/>
            </p:nvSpPr>
            <p:spPr>
              <a:xfrm>
                <a:off x="6553200" y="3510993"/>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44" name="Oval 143"/>
              <p:cNvSpPr/>
              <p:nvPr/>
            </p:nvSpPr>
            <p:spPr>
              <a:xfrm>
                <a:off x="7467600" y="29038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45" name="Oval 144"/>
              <p:cNvSpPr/>
              <p:nvPr/>
            </p:nvSpPr>
            <p:spPr>
              <a:xfrm>
                <a:off x="7010400" y="391579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46" name="Oval 145"/>
              <p:cNvSpPr/>
              <p:nvPr/>
            </p:nvSpPr>
            <p:spPr>
              <a:xfrm>
                <a:off x="7924800" y="329876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47" name="Oval 146"/>
              <p:cNvSpPr/>
              <p:nvPr/>
            </p:nvSpPr>
            <p:spPr>
              <a:xfrm>
                <a:off x="6437802" y="2684952"/>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grpSp>
          <p:nvGrpSpPr>
            <p:cNvPr id="129" name="Group 128"/>
            <p:cNvGrpSpPr/>
            <p:nvPr/>
          </p:nvGrpSpPr>
          <p:grpSpPr>
            <a:xfrm>
              <a:off x="7315200" y="3486150"/>
              <a:ext cx="914400" cy="914400"/>
              <a:chOff x="6400800" y="2571750"/>
              <a:chExt cx="1828800" cy="1828800"/>
            </a:xfrm>
          </p:grpSpPr>
          <p:sp>
            <p:nvSpPr>
              <p:cNvPr id="130" name="Rectangle 129"/>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7239000" y="3714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32" name="Oval 131"/>
              <p:cNvSpPr/>
              <p:nvPr/>
            </p:nvSpPr>
            <p:spPr>
              <a:xfrm>
                <a:off x="6781800" y="3105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33" name="Oval 132"/>
              <p:cNvSpPr/>
              <p:nvPr/>
            </p:nvSpPr>
            <p:spPr>
              <a:xfrm>
                <a:off x="7696200" y="4124778"/>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34" name="Oval 133"/>
              <p:cNvSpPr/>
              <p:nvPr/>
            </p:nvSpPr>
            <p:spPr>
              <a:xfrm>
                <a:off x="6553200" y="3510993"/>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35" name="Oval 134"/>
              <p:cNvSpPr/>
              <p:nvPr/>
            </p:nvSpPr>
            <p:spPr>
              <a:xfrm>
                <a:off x="7467600" y="29038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36" name="Oval 135"/>
              <p:cNvSpPr/>
              <p:nvPr/>
            </p:nvSpPr>
            <p:spPr>
              <a:xfrm>
                <a:off x="7010400" y="391579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37" name="Oval 136"/>
              <p:cNvSpPr/>
              <p:nvPr/>
            </p:nvSpPr>
            <p:spPr>
              <a:xfrm>
                <a:off x="7924800" y="329876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38" name="Oval 137"/>
              <p:cNvSpPr/>
              <p:nvPr/>
            </p:nvSpPr>
            <p:spPr>
              <a:xfrm>
                <a:off x="6437802" y="2684952"/>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grpSp>
      <p:grpSp>
        <p:nvGrpSpPr>
          <p:cNvPr id="166" name="Group 165"/>
          <p:cNvGrpSpPr/>
          <p:nvPr/>
        </p:nvGrpSpPr>
        <p:grpSpPr>
          <a:xfrm>
            <a:off x="4876800" y="3562350"/>
            <a:ext cx="914400" cy="914400"/>
            <a:chOff x="6400800" y="2571750"/>
            <a:chExt cx="1828800" cy="1828800"/>
          </a:xfrm>
        </p:grpSpPr>
        <p:grpSp>
          <p:nvGrpSpPr>
            <p:cNvPr id="167" name="Group 166"/>
            <p:cNvGrpSpPr/>
            <p:nvPr/>
          </p:nvGrpSpPr>
          <p:grpSpPr>
            <a:xfrm>
              <a:off x="6400800" y="2571750"/>
              <a:ext cx="914400" cy="914400"/>
              <a:chOff x="6400800" y="2571750"/>
              <a:chExt cx="1828800" cy="1828800"/>
            </a:xfrm>
          </p:grpSpPr>
          <p:sp>
            <p:nvSpPr>
              <p:cNvPr id="198" name="Rectangle 197"/>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7239000" y="3714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00" name="Oval 199"/>
              <p:cNvSpPr/>
              <p:nvPr/>
            </p:nvSpPr>
            <p:spPr>
              <a:xfrm>
                <a:off x="6781800" y="3105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01" name="Oval 200"/>
              <p:cNvSpPr/>
              <p:nvPr/>
            </p:nvSpPr>
            <p:spPr>
              <a:xfrm>
                <a:off x="7696200" y="4124778"/>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02" name="Oval 201"/>
              <p:cNvSpPr/>
              <p:nvPr/>
            </p:nvSpPr>
            <p:spPr>
              <a:xfrm>
                <a:off x="6553200" y="3510993"/>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03" name="Oval 202"/>
              <p:cNvSpPr/>
              <p:nvPr/>
            </p:nvSpPr>
            <p:spPr>
              <a:xfrm>
                <a:off x="7467600" y="29038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04" name="Oval 203"/>
              <p:cNvSpPr/>
              <p:nvPr/>
            </p:nvSpPr>
            <p:spPr>
              <a:xfrm>
                <a:off x="7010400" y="391579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05" name="Oval 204"/>
              <p:cNvSpPr/>
              <p:nvPr/>
            </p:nvSpPr>
            <p:spPr>
              <a:xfrm>
                <a:off x="7924800" y="329876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06" name="Oval 205"/>
              <p:cNvSpPr/>
              <p:nvPr/>
            </p:nvSpPr>
            <p:spPr>
              <a:xfrm>
                <a:off x="6437802" y="2684952"/>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grpSp>
          <p:nvGrpSpPr>
            <p:cNvPr id="168" name="Group 167"/>
            <p:cNvGrpSpPr/>
            <p:nvPr/>
          </p:nvGrpSpPr>
          <p:grpSpPr>
            <a:xfrm>
              <a:off x="7315200" y="2571750"/>
              <a:ext cx="914400" cy="914400"/>
              <a:chOff x="6400800" y="2571750"/>
              <a:chExt cx="1828800" cy="1828800"/>
            </a:xfrm>
          </p:grpSpPr>
          <p:sp>
            <p:nvSpPr>
              <p:cNvPr id="189" name="Rectangle 188"/>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7239000" y="3714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91" name="Oval 190"/>
              <p:cNvSpPr/>
              <p:nvPr/>
            </p:nvSpPr>
            <p:spPr>
              <a:xfrm>
                <a:off x="6781800" y="3105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92" name="Oval 191"/>
              <p:cNvSpPr/>
              <p:nvPr/>
            </p:nvSpPr>
            <p:spPr>
              <a:xfrm>
                <a:off x="7696200" y="4124778"/>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93" name="Oval 192"/>
              <p:cNvSpPr/>
              <p:nvPr/>
            </p:nvSpPr>
            <p:spPr>
              <a:xfrm>
                <a:off x="6553200" y="3510993"/>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94" name="Oval 193"/>
              <p:cNvSpPr/>
              <p:nvPr/>
            </p:nvSpPr>
            <p:spPr>
              <a:xfrm>
                <a:off x="7467600" y="29038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95" name="Oval 194"/>
              <p:cNvSpPr/>
              <p:nvPr/>
            </p:nvSpPr>
            <p:spPr>
              <a:xfrm>
                <a:off x="7010400" y="391579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96" name="Oval 195"/>
              <p:cNvSpPr/>
              <p:nvPr/>
            </p:nvSpPr>
            <p:spPr>
              <a:xfrm>
                <a:off x="7924800" y="329876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97" name="Oval 196"/>
              <p:cNvSpPr/>
              <p:nvPr/>
            </p:nvSpPr>
            <p:spPr>
              <a:xfrm>
                <a:off x="6437802" y="2684952"/>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grpSp>
          <p:nvGrpSpPr>
            <p:cNvPr id="169" name="Group 168"/>
            <p:cNvGrpSpPr/>
            <p:nvPr/>
          </p:nvGrpSpPr>
          <p:grpSpPr>
            <a:xfrm>
              <a:off x="6400800" y="3486150"/>
              <a:ext cx="914400" cy="914400"/>
              <a:chOff x="6400800" y="2571750"/>
              <a:chExt cx="1828800" cy="1828800"/>
            </a:xfrm>
          </p:grpSpPr>
          <p:sp>
            <p:nvSpPr>
              <p:cNvPr id="180" name="Rectangle 179"/>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7239000" y="3714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82" name="Oval 181"/>
              <p:cNvSpPr/>
              <p:nvPr/>
            </p:nvSpPr>
            <p:spPr>
              <a:xfrm>
                <a:off x="6781800" y="3105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83" name="Oval 182"/>
              <p:cNvSpPr/>
              <p:nvPr/>
            </p:nvSpPr>
            <p:spPr>
              <a:xfrm>
                <a:off x="7696200" y="4124778"/>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84" name="Oval 183"/>
              <p:cNvSpPr/>
              <p:nvPr/>
            </p:nvSpPr>
            <p:spPr>
              <a:xfrm>
                <a:off x="6553200" y="3510993"/>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85" name="Oval 184"/>
              <p:cNvSpPr/>
              <p:nvPr/>
            </p:nvSpPr>
            <p:spPr>
              <a:xfrm>
                <a:off x="7467600" y="29038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86" name="Oval 185"/>
              <p:cNvSpPr/>
              <p:nvPr/>
            </p:nvSpPr>
            <p:spPr>
              <a:xfrm>
                <a:off x="7010400" y="391579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87" name="Oval 186"/>
              <p:cNvSpPr/>
              <p:nvPr/>
            </p:nvSpPr>
            <p:spPr>
              <a:xfrm>
                <a:off x="7924800" y="329876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88" name="Oval 187"/>
              <p:cNvSpPr/>
              <p:nvPr/>
            </p:nvSpPr>
            <p:spPr>
              <a:xfrm>
                <a:off x="6437802" y="2684952"/>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grpSp>
          <p:nvGrpSpPr>
            <p:cNvPr id="170" name="Group 169"/>
            <p:cNvGrpSpPr/>
            <p:nvPr/>
          </p:nvGrpSpPr>
          <p:grpSpPr>
            <a:xfrm>
              <a:off x="7315200" y="3486150"/>
              <a:ext cx="914400" cy="914400"/>
              <a:chOff x="6400800" y="2571750"/>
              <a:chExt cx="1828800" cy="1828800"/>
            </a:xfrm>
          </p:grpSpPr>
          <p:sp>
            <p:nvSpPr>
              <p:cNvPr id="171" name="Rectangle 170"/>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7239000" y="3714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73" name="Oval 172"/>
              <p:cNvSpPr/>
              <p:nvPr/>
            </p:nvSpPr>
            <p:spPr>
              <a:xfrm>
                <a:off x="6781800" y="3105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74" name="Oval 173"/>
              <p:cNvSpPr/>
              <p:nvPr/>
            </p:nvSpPr>
            <p:spPr>
              <a:xfrm>
                <a:off x="7696200" y="4124778"/>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75" name="Oval 174"/>
              <p:cNvSpPr/>
              <p:nvPr/>
            </p:nvSpPr>
            <p:spPr>
              <a:xfrm>
                <a:off x="6553200" y="3510993"/>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76" name="Oval 175"/>
              <p:cNvSpPr/>
              <p:nvPr/>
            </p:nvSpPr>
            <p:spPr>
              <a:xfrm>
                <a:off x="7467600" y="29038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77" name="Oval 176"/>
              <p:cNvSpPr/>
              <p:nvPr/>
            </p:nvSpPr>
            <p:spPr>
              <a:xfrm>
                <a:off x="7010400" y="391579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78" name="Oval 177"/>
              <p:cNvSpPr/>
              <p:nvPr/>
            </p:nvSpPr>
            <p:spPr>
              <a:xfrm>
                <a:off x="7924800" y="329876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79" name="Oval 178"/>
              <p:cNvSpPr/>
              <p:nvPr/>
            </p:nvSpPr>
            <p:spPr>
              <a:xfrm>
                <a:off x="6437802" y="2684952"/>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grpSp>
      <p:grpSp>
        <p:nvGrpSpPr>
          <p:cNvPr id="207" name="Group 206"/>
          <p:cNvGrpSpPr/>
          <p:nvPr/>
        </p:nvGrpSpPr>
        <p:grpSpPr>
          <a:xfrm>
            <a:off x="5791200" y="3562350"/>
            <a:ext cx="914400" cy="914400"/>
            <a:chOff x="6400800" y="2571750"/>
            <a:chExt cx="1828800" cy="1828800"/>
          </a:xfrm>
        </p:grpSpPr>
        <p:grpSp>
          <p:nvGrpSpPr>
            <p:cNvPr id="208" name="Group 207"/>
            <p:cNvGrpSpPr/>
            <p:nvPr/>
          </p:nvGrpSpPr>
          <p:grpSpPr>
            <a:xfrm>
              <a:off x="6400800" y="2571750"/>
              <a:ext cx="914400" cy="914400"/>
              <a:chOff x="6400800" y="2571750"/>
              <a:chExt cx="1828800" cy="1828800"/>
            </a:xfrm>
          </p:grpSpPr>
          <p:sp>
            <p:nvSpPr>
              <p:cNvPr id="239" name="Rectangle 238"/>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p:cNvSpPr/>
              <p:nvPr/>
            </p:nvSpPr>
            <p:spPr>
              <a:xfrm>
                <a:off x="7239000" y="3714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41" name="Oval 240"/>
              <p:cNvSpPr/>
              <p:nvPr/>
            </p:nvSpPr>
            <p:spPr>
              <a:xfrm>
                <a:off x="6781800" y="3105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42" name="Oval 241"/>
              <p:cNvSpPr/>
              <p:nvPr/>
            </p:nvSpPr>
            <p:spPr>
              <a:xfrm>
                <a:off x="7696200" y="4124778"/>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43" name="Oval 242"/>
              <p:cNvSpPr/>
              <p:nvPr/>
            </p:nvSpPr>
            <p:spPr>
              <a:xfrm>
                <a:off x="6553200" y="3510993"/>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44" name="Oval 243"/>
              <p:cNvSpPr/>
              <p:nvPr/>
            </p:nvSpPr>
            <p:spPr>
              <a:xfrm>
                <a:off x="7467600" y="29038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45" name="Oval 244"/>
              <p:cNvSpPr/>
              <p:nvPr/>
            </p:nvSpPr>
            <p:spPr>
              <a:xfrm>
                <a:off x="7010400" y="391579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46" name="Oval 245"/>
              <p:cNvSpPr/>
              <p:nvPr/>
            </p:nvSpPr>
            <p:spPr>
              <a:xfrm>
                <a:off x="7924800" y="329876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47" name="Oval 246"/>
              <p:cNvSpPr/>
              <p:nvPr/>
            </p:nvSpPr>
            <p:spPr>
              <a:xfrm>
                <a:off x="6437802" y="2684952"/>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grpSp>
          <p:nvGrpSpPr>
            <p:cNvPr id="209" name="Group 208"/>
            <p:cNvGrpSpPr/>
            <p:nvPr/>
          </p:nvGrpSpPr>
          <p:grpSpPr>
            <a:xfrm>
              <a:off x="7315200" y="2571750"/>
              <a:ext cx="914400" cy="914400"/>
              <a:chOff x="6400800" y="2571750"/>
              <a:chExt cx="1828800" cy="1828800"/>
            </a:xfrm>
          </p:grpSpPr>
          <p:sp>
            <p:nvSpPr>
              <p:cNvPr id="230" name="Rectangle 229"/>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p:cNvSpPr/>
              <p:nvPr/>
            </p:nvSpPr>
            <p:spPr>
              <a:xfrm>
                <a:off x="7239000" y="3714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32" name="Oval 231"/>
              <p:cNvSpPr/>
              <p:nvPr/>
            </p:nvSpPr>
            <p:spPr>
              <a:xfrm>
                <a:off x="6781800" y="3105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33" name="Oval 232"/>
              <p:cNvSpPr/>
              <p:nvPr/>
            </p:nvSpPr>
            <p:spPr>
              <a:xfrm>
                <a:off x="7696200" y="4124778"/>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34" name="Oval 233"/>
              <p:cNvSpPr/>
              <p:nvPr/>
            </p:nvSpPr>
            <p:spPr>
              <a:xfrm>
                <a:off x="6553200" y="3510993"/>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35" name="Oval 234"/>
              <p:cNvSpPr/>
              <p:nvPr/>
            </p:nvSpPr>
            <p:spPr>
              <a:xfrm>
                <a:off x="7467600" y="29038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36" name="Oval 235"/>
              <p:cNvSpPr/>
              <p:nvPr/>
            </p:nvSpPr>
            <p:spPr>
              <a:xfrm>
                <a:off x="7010400" y="391579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37" name="Oval 236"/>
              <p:cNvSpPr/>
              <p:nvPr/>
            </p:nvSpPr>
            <p:spPr>
              <a:xfrm>
                <a:off x="7924800" y="329876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38" name="Oval 237"/>
              <p:cNvSpPr/>
              <p:nvPr/>
            </p:nvSpPr>
            <p:spPr>
              <a:xfrm>
                <a:off x="6437802" y="2684952"/>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grpSp>
          <p:nvGrpSpPr>
            <p:cNvPr id="210" name="Group 209"/>
            <p:cNvGrpSpPr/>
            <p:nvPr/>
          </p:nvGrpSpPr>
          <p:grpSpPr>
            <a:xfrm>
              <a:off x="6400800" y="3486150"/>
              <a:ext cx="914400" cy="914400"/>
              <a:chOff x="6400800" y="2571750"/>
              <a:chExt cx="1828800" cy="1828800"/>
            </a:xfrm>
          </p:grpSpPr>
          <p:sp>
            <p:nvSpPr>
              <p:cNvPr id="221" name="Rectangle 220"/>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p:cNvSpPr/>
              <p:nvPr/>
            </p:nvSpPr>
            <p:spPr>
              <a:xfrm>
                <a:off x="7239000" y="3714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23" name="Oval 222"/>
              <p:cNvSpPr/>
              <p:nvPr/>
            </p:nvSpPr>
            <p:spPr>
              <a:xfrm>
                <a:off x="6781800" y="3105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24" name="Oval 223"/>
              <p:cNvSpPr/>
              <p:nvPr/>
            </p:nvSpPr>
            <p:spPr>
              <a:xfrm>
                <a:off x="7696200" y="4124778"/>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25" name="Oval 224"/>
              <p:cNvSpPr/>
              <p:nvPr/>
            </p:nvSpPr>
            <p:spPr>
              <a:xfrm>
                <a:off x="6553200" y="3510993"/>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26" name="Oval 225"/>
              <p:cNvSpPr/>
              <p:nvPr/>
            </p:nvSpPr>
            <p:spPr>
              <a:xfrm>
                <a:off x="7467600" y="29038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27" name="Oval 226"/>
              <p:cNvSpPr/>
              <p:nvPr/>
            </p:nvSpPr>
            <p:spPr>
              <a:xfrm>
                <a:off x="7010400" y="391579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28" name="Oval 227"/>
              <p:cNvSpPr/>
              <p:nvPr/>
            </p:nvSpPr>
            <p:spPr>
              <a:xfrm>
                <a:off x="7924800" y="329876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29" name="Oval 228"/>
              <p:cNvSpPr/>
              <p:nvPr/>
            </p:nvSpPr>
            <p:spPr>
              <a:xfrm>
                <a:off x="6437802" y="2684952"/>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grpSp>
          <p:nvGrpSpPr>
            <p:cNvPr id="211" name="Group 210"/>
            <p:cNvGrpSpPr/>
            <p:nvPr/>
          </p:nvGrpSpPr>
          <p:grpSpPr>
            <a:xfrm>
              <a:off x="7315200" y="3486150"/>
              <a:ext cx="914400" cy="914400"/>
              <a:chOff x="6400800" y="2571750"/>
              <a:chExt cx="1828800" cy="1828800"/>
            </a:xfrm>
          </p:grpSpPr>
          <p:sp>
            <p:nvSpPr>
              <p:cNvPr id="212" name="Rectangle 211"/>
              <p:cNvSpPr/>
              <p:nvPr/>
            </p:nvSpPr>
            <p:spPr>
              <a:xfrm>
                <a:off x="6400800" y="2571750"/>
                <a:ext cx="1828800" cy="1828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7239000" y="37147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14" name="Oval 213"/>
              <p:cNvSpPr/>
              <p:nvPr/>
            </p:nvSpPr>
            <p:spPr>
              <a:xfrm>
                <a:off x="6781800" y="31051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15" name="Oval 214"/>
              <p:cNvSpPr/>
              <p:nvPr/>
            </p:nvSpPr>
            <p:spPr>
              <a:xfrm>
                <a:off x="7696200" y="4124778"/>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16" name="Oval 215"/>
              <p:cNvSpPr/>
              <p:nvPr/>
            </p:nvSpPr>
            <p:spPr>
              <a:xfrm>
                <a:off x="6553200" y="3510993"/>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17" name="Oval 216"/>
              <p:cNvSpPr/>
              <p:nvPr/>
            </p:nvSpPr>
            <p:spPr>
              <a:xfrm>
                <a:off x="7467600" y="290385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18" name="Oval 217"/>
              <p:cNvSpPr/>
              <p:nvPr/>
            </p:nvSpPr>
            <p:spPr>
              <a:xfrm>
                <a:off x="7010400" y="391579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19" name="Oval 218"/>
              <p:cNvSpPr/>
              <p:nvPr/>
            </p:nvSpPr>
            <p:spPr>
              <a:xfrm>
                <a:off x="7924800" y="3298766"/>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20" name="Oval 219"/>
              <p:cNvSpPr/>
              <p:nvPr/>
            </p:nvSpPr>
            <p:spPr>
              <a:xfrm>
                <a:off x="6437802" y="2684952"/>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grpSp>
      <p:sp>
        <p:nvSpPr>
          <p:cNvPr id="248" name="TextBox 247"/>
          <p:cNvSpPr txBox="1"/>
          <p:nvPr/>
        </p:nvSpPr>
        <p:spPr>
          <a:xfrm>
            <a:off x="1524000" y="3329285"/>
            <a:ext cx="816056" cy="369332"/>
          </a:xfrm>
          <a:prstGeom prst="rect">
            <a:avLst/>
          </a:prstGeom>
          <a:noFill/>
        </p:spPr>
        <p:txBody>
          <a:bodyPr wrap="none" rtlCol="0">
            <a:spAutoFit/>
          </a:bodyPr>
          <a:lstStyle/>
          <a:p>
            <a:r>
              <a:rPr lang="en-US" sz="1800" dirty="0" err="1" smtClean="0">
                <a:solidFill>
                  <a:schemeClr val="bg1"/>
                </a:solidFill>
                <a:latin typeface="Eurostile-Roman-DTC" panose="020B0604020202020204"/>
                <a:ea typeface="NSimSun" panose="02010609030101010101" pitchFamily="49" charset="-122"/>
              </a:rPr>
              <a:t>Halton</a:t>
            </a:r>
            <a:endParaRPr lang="en-US" sz="1800" dirty="0">
              <a:solidFill>
                <a:schemeClr val="bg1"/>
              </a:solidFill>
              <a:latin typeface="Eurostile-Roman-DTC" panose="020B0604020202020204"/>
              <a:ea typeface="NSimSun" panose="02010609030101010101" pitchFamily="49" charset="-122"/>
            </a:endParaRPr>
          </a:p>
        </p:txBody>
      </p:sp>
    </p:spTree>
    <p:extLst>
      <p:ext uri="{BB962C8B-B14F-4D97-AF65-F5344CB8AC3E}">
        <p14:creationId xmlns:p14="http://schemas.microsoft.com/office/powerpoint/2010/main" val="1045204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Moving average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smtClean="0"/>
                  <a:t>Simple moving average</a:t>
                </a:r>
                <a:endParaRPr lang="en-US" dirty="0" smtClean="0">
                  <a:solidFill>
                    <a:srgbClr val="FF0000"/>
                  </a:solidFill>
                </a:endParaRPr>
              </a:p>
              <a:p>
                <a:pPr lvl="1"/>
                <a:r>
                  <a:rPr lang="en-US" dirty="0" smtClean="0"/>
                  <a:t>Not </a:t>
                </a:r>
                <a:r>
                  <a:rPr lang="en-US" dirty="0"/>
                  <a:t>enough </a:t>
                </a:r>
                <a:r>
                  <a:rPr lang="en-US" dirty="0" smtClean="0"/>
                  <a:t>samples</a:t>
                </a:r>
                <a:endParaRPr lang="en-US" dirty="0" smtClean="0">
                  <a:solidFill>
                    <a:srgbClr val="FF0000"/>
                  </a:solidFill>
                </a:endParaRPr>
              </a:p>
              <a:p>
                <a:pPr lvl="1"/>
                <a14:m>
                  <m:oMath xmlns:m="http://schemas.openxmlformats.org/officeDocument/2006/math">
                    <m:r>
                      <a:rPr lang="en-US" sz="1800" b="0" i="1" dirty="0" smtClean="0">
                        <a:latin typeface="Cambria Math"/>
                      </a:rPr>
                      <m:t>𝑛</m:t>
                    </m:r>
                    <m:r>
                      <a:rPr lang="en-US" sz="1800" i="1" dirty="0" smtClean="0">
                        <a:latin typeface="Cambria Math"/>
                      </a:rPr>
                      <m:t>=</m:t>
                    </m:r>
                    <m:r>
                      <a:rPr lang="en-US" sz="1800" b="0" i="1" dirty="0" smtClean="0">
                        <a:latin typeface="Cambria Math"/>
                      </a:rPr>
                      <m:t>2</m:t>
                    </m:r>
                  </m:oMath>
                </a14:m>
                <a:r>
                  <a:rPr lang="en-US" dirty="0" smtClean="0"/>
                  <a:t> practical for color</a:t>
                </a:r>
                <a:endParaRPr lang="en-US" dirty="0"/>
              </a:p>
              <a:p>
                <a:pPr lvl="1"/>
                <a14:m>
                  <m:oMath xmlns:m="http://schemas.openxmlformats.org/officeDocument/2006/math">
                    <m:r>
                      <a:rPr lang="en-US" sz="1800" i="1" dirty="0">
                        <a:latin typeface="Cambria Math"/>
                      </a:rPr>
                      <m:t>𝑛</m:t>
                    </m:r>
                    <m:r>
                      <a:rPr lang="en-US" sz="1800" i="1" dirty="0">
                        <a:latin typeface="Cambria Math"/>
                      </a:rPr>
                      <m:t>=5</m:t>
                    </m:r>
                  </m:oMath>
                </a14:m>
                <a:r>
                  <a:rPr lang="en-US" sz="1800" dirty="0" smtClean="0"/>
                  <a:t> </a:t>
                </a:r>
                <a:r>
                  <a:rPr lang="en-US" dirty="0"/>
                  <a:t>if </a:t>
                </a:r>
                <a:r>
                  <a:rPr lang="en-US" dirty="0" err="1"/>
                  <a:t>luma</a:t>
                </a:r>
                <a:r>
                  <a:rPr lang="en-US" dirty="0"/>
                  <a:t> </a:t>
                </a:r>
                <a:r>
                  <a:rPr lang="en-US" dirty="0" smtClean="0"/>
                  <a:t>only</a:t>
                </a:r>
              </a:p>
              <a:p>
                <a:r>
                  <a:rPr lang="en-US" dirty="0" smtClean="0"/>
                  <a:t>Exponential moving average</a:t>
                </a:r>
                <a:endParaRPr lang="en-US" dirty="0" smtClean="0">
                  <a:solidFill>
                    <a:srgbClr val="FF0000"/>
                  </a:solidFill>
                </a:endParaRPr>
              </a:p>
              <a:p>
                <a:pPr lvl="1"/>
                <a:r>
                  <a:rPr lang="en-US" dirty="0" smtClean="0"/>
                  <a:t>Nearly infinite number of samples with fixed storage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00150"/>
                <a:ext cx="8229600" cy="3429000"/>
              </a:xfrm>
              <a:blipFill rotWithShape="1">
                <a:blip r:embed="rId3"/>
                <a:stretch>
                  <a:fillRect l="-1630" t="-55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5803039" y="1309700"/>
                <a:ext cx="1913409" cy="9572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bg1"/>
                              </a:solidFill>
                              <a:latin typeface="Cambria Math"/>
                            </a:rPr>
                          </m:ctrlPr>
                        </m:sSubPr>
                        <m:e>
                          <m:r>
                            <a:rPr lang="en-US" sz="2000" b="0" i="1" smtClean="0">
                              <a:solidFill>
                                <a:schemeClr val="bg1"/>
                              </a:solidFill>
                              <a:latin typeface="Cambria Math"/>
                            </a:rPr>
                            <m:t>𝑠</m:t>
                          </m:r>
                        </m:e>
                        <m:sub>
                          <m:r>
                            <a:rPr lang="en-US" sz="2000" b="0" i="1" smtClean="0">
                              <a:solidFill>
                                <a:schemeClr val="bg1"/>
                              </a:solidFill>
                              <a:latin typeface="Cambria Math"/>
                            </a:rPr>
                            <m:t>𝑡</m:t>
                          </m:r>
                        </m:sub>
                      </m:sSub>
                      <m:r>
                        <a:rPr lang="en-US" sz="2000" b="0" i="1" smtClean="0">
                          <a:solidFill>
                            <a:schemeClr val="bg1"/>
                          </a:solidFill>
                          <a:latin typeface="Cambria Math"/>
                        </a:rPr>
                        <m:t>=</m:t>
                      </m:r>
                      <m:f>
                        <m:fPr>
                          <m:ctrlPr>
                            <a:rPr lang="en-US" sz="2000" b="0" i="1" smtClean="0">
                              <a:solidFill>
                                <a:schemeClr val="bg1"/>
                              </a:solidFill>
                              <a:latin typeface="Cambria Math"/>
                            </a:rPr>
                          </m:ctrlPr>
                        </m:fPr>
                        <m:num>
                          <m:r>
                            <a:rPr lang="en-US" sz="2000" b="0" i="1" smtClean="0">
                              <a:solidFill>
                                <a:schemeClr val="bg1"/>
                              </a:solidFill>
                              <a:latin typeface="Cambria Math"/>
                            </a:rPr>
                            <m:t>1</m:t>
                          </m:r>
                        </m:num>
                        <m:den>
                          <m:r>
                            <a:rPr lang="en-US" sz="2000" b="0" i="1" smtClean="0">
                              <a:solidFill>
                                <a:schemeClr val="bg1"/>
                              </a:solidFill>
                              <a:latin typeface="Cambria Math"/>
                            </a:rPr>
                            <m:t>𝑛</m:t>
                          </m:r>
                        </m:den>
                      </m:f>
                      <m:nary>
                        <m:naryPr>
                          <m:chr m:val="∑"/>
                          <m:ctrlPr>
                            <a:rPr lang="en-US" sz="2000" b="0" i="1" smtClean="0">
                              <a:solidFill>
                                <a:schemeClr val="bg1"/>
                              </a:solidFill>
                              <a:latin typeface="Cambria Math"/>
                            </a:rPr>
                          </m:ctrlPr>
                        </m:naryPr>
                        <m:sub>
                          <m:r>
                            <m:rPr>
                              <m:brk m:alnAt="23"/>
                            </m:rPr>
                            <a:rPr lang="en-US" sz="2000" b="0" i="1" smtClean="0">
                              <a:solidFill>
                                <a:schemeClr val="bg1"/>
                              </a:solidFill>
                              <a:latin typeface="Cambria Math"/>
                            </a:rPr>
                            <m:t>𝑘</m:t>
                          </m:r>
                          <m:r>
                            <a:rPr lang="en-US" sz="2000" b="0" i="1" smtClean="0">
                              <a:solidFill>
                                <a:schemeClr val="bg1"/>
                              </a:solidFill>
                              <a:latin typeface="Cambria Math"/>
                            </a:rPr>
                            <m:t>=0</m:t>
                          </m:r>
                        </m:sub>
                        <m:sup>
                          <m:r>
                            <a:rPr lang="en-US" sz="2000" b="0" i="1" smtClean="0">
                              <a:solidFill>
                                <a:schemeClr val="bg1"/>
                              </a:solidFill>
                              <a:latin typeface="Cambria Math"/>
                            </a:rPr>
                            <m:t>𝑛</m:t>
                          </m:r>
                          <m:r>
                            <a:rPr lang="en-US" sz="2000" b="0" i="1" smtClean="0">
                              <a:solidFill>
                                <a:schemeClr val="bg1"/>
                              </a:solidFill>
                              <a:latin typeface="Cambria Math"/>
                            </a:rPr>
                            <m:t>−1</m:t>
                          </m:r>
                        </m:sup>
                        <m:e>
                          <m:sSub>
                            <m:sSubPr>
                              <m:ctrlPr>
                                <a:rPr lang="en-US" sz="2000" b="0" i="1" smtClean="0">
                                  <a:solidFill>
                                    <a:schemeClr val="bg1"/>
                                  </a:solidFill>
                                  <a:latin typeface="Cambria Math"/>
                                </a:rPr>
                              </m:ctrlPr>
                            </m:sSubPr>
                            <m:e>
                              <m:r>
                                <a:rPr lang="en-US" sz="2000" b="0" i="1" smtClean="0">
                                  <a:solidFill>
                                    <a:schemeClr val="bg1"/>
                                  </a:solidFill>
                                  <a:latin typeface="Cambria Math"/>
                                </a:rPr>
                                <m:t>𝑥</m:t>
                              </m:r>
                            </m:e>
                            <m:sub>
                              <m:r>
                                <a:rPr lang="en-US" sz="2000" b="0" i="1" smtClean="0">
                                  <a:solidFill>
                                    <a:schemeClr val="bg1"/>
                                  </a:solidFill>
                                  <a:latin typeface="Cambria Math"/>
                                </a:rPr>
                                <m:t>𝑡</m:t>
                              </m:r>
                              <m:r>
                                <a:rPr lang="en-US" sz="2000" b="0" i="1" smtClean="0">
                                  <a:solidFill>
                                    <a:schemeClr val="bg1"/>
                                  </a:solidFill>
                                  <a:latin typeface="Cambria Math"/>
                                </a:rPr>
                                <m:t>−</m:t>
                              </m:r>
                              <m:r>
                                <a:rPr lang="en-US" sz="2000" b="0" i="1" smtClean="0">
                                  <a:solidFill>
                                    <a:schemeClr val="bg1"/>
                                  </a:solidFill>
                                  <a:latin typeface="Cambria Math"/>
                                </a:rPr>
                                <m:t>𝑘</m:t>
                              </m:r>
                            </m:sub>
                          </m:sSub>
                        </m:e>
                      </m:nary>
                    </m:oMath>
                  </m:oMathPara>
                </a14:m>
                <a:endParaRPr lang="en-US" sz="2000" dirty="0">
                  <a:solidFill>
                    <a:schemeClr val="bg1"/>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803039" y="1309700"/>
                <a:ext cx="1913409" cy="957250"/>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5791200" y="3181350"/>
                <a:ext cx="279672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bg1"/>
                              </a:solidFill>
                              <a:latin typeface="Cambria Math"/>
                            </a:rPr>
                          </m:ctrlPr>
                        </m:sSubPr>
                        <m:e>
                          <m:r>
                            <a:rPr lang="en-US" sz="2000" b="0" i="1" smtClean="0">
                              <a:solidFill>
                                <a:schemeClr val="bg1"/>
                              </a:solidFill>
                              <a:latin typeface="Cambria Math"/>
                            </a:rPr>
                            <m:t>𝑠</m:t>
                          </m:r>
                        </m:e>
                        <m:sub>
                          <m:r>
                            <a:rPr lang="en-US" sz="2000" b="0" i="1" smtClean="0">
                              <a:solidFill>
                                <a:schemeClr val="bg1"/>
                              </a:solidFill>
                              <a:latin typeface="Cambria Math"/>
                            </a:rPr>
                            <m:t>𝑡</m:t>
                          </m:r>
                        </m:sub>
                      </m:sSub>
                      <m:r>
                        <a:rPr lang="en-US" sz="2000" b="0" i="1" smtClean="0">
                          <a:solidFill>
                            <a:schemeClr val="bg1"/>
                          </a:solidFill>
                          <a:latin typeface="Cambria Math"/>
                        </a:rPr>
                        <m:t>=</m:t>
                      </m:r>
                      <m:r>
                        <a:rPr lang="en-US" sz="2000" b="0" i="1" smtClean="0">
                          <a:solidFill>
                            <a:schemeClr val="bg1"/>
                          </a:solidFill>
                          <a:latin typeface="Cambria Math"/>
                          <a:ea typeface="Cambria Math"/>
                        </a:rPr>
                        <m:t>𝛼</m:t>
                      </m:r>
                      <m:sSub>
                        <m:sSubPr>
                          <m:ctrlPr>
                            <a:rPr lang="en-US" sz="2000" i="1">
                              <a:solidFill>
                                <a:schemeClr val="bg1"/>
                              </a:solidFill>
                              <a:latin typeface="Cambria Math"/>
                            </a:rPr>
                          </m:ctrlPr>
                        </m:sSubPr>
                        <m:e>
                          <m:r>
                            <a:rPr lang="en-US" sz="2000" i="1">
                              <a:solidFill>
                                <a:schemeClr val="bg1"/>
                              </a:solidFill>
                              <a:latin typeface="Cambria Math"/>
                            </a:rPr>
                            <m:t>𝑥</m:t>
                          </m:r>
                        </m:e>
                        <m:sub>
                          <m:r>
                            <a:rPr lang="en-US" sz="2000" i="1">
                              <a:solidFill>
                                <a:schemeClr val="bg1"/>
                              </a:solidFill>
                              <a:latin typeface="Cambria Math"/>
                            </a:rPr>
                            <m:t>𝑡</m:t>
                          </m:r>
                        </m:sub>
                      </m:sSub>
                      <m:r>
                        <a:rPr lang="en-US" sz="2000" b="0" i="1" smtClean="0">
                          <a:solidFill>
                            <a:schemeClr val="bg1"/>
                          </a:solidFill>
                          <a:latin typeface="Cambria Math"/>
                        </a:rPr>
                        <m:t>+</m:t>
                      </m:r>
                      <m:d>
                        <m:dPr>
                          <m:ctrlPr>
                            <a:rPr lang="en-US" sz="2000" b="0" i="1" smtClean="0">
                              <a:solidFill>
                                <a:schemeClr val="bg1"/>
                              </a:solidFill>
                              <a:latin typeface="Cambria Math"/>
                            </a:rPr>
                          </m:ctrlPr>
                        </m:dPr>
                        <m:e>
                          <m:r>
                            <a:rPr lang="en-US" sz="2000" b="0" i="1" smtClean="0">
                              <a:solidFill>
                                <a:schemeClr val="bg1"/>
                              </a:solidFill>
                              <a:latin typeface="Cambria Math"/>
                            </a:rPr>
                            <m:t>1−</m:t>
                          </m:r>
                          <m:r>
                            <a:rPr lang="en-US" sz="2000" b="0" i="1" smtClean="0">
                              <a:solidFill>
                                <a:schemeClr val="bg1"/>
                              </a:solidFill>
                              <a:latin typeface="Cambria Math"/>
                              <a:ea typeface="Cambria Math"/>
                            </a:rPr>
                            <m:t>𝛼</m:t>
                          </m:r>
                        </m:e>
                      </m:d>
                      <m:sSub>
                        <m:sSubPr>
                          <m:ctrlPr>
                            <a:rPr lang="en-US" sz="2000" b="0" i="1" smtClean="0">
                              <a:solidFill>
                                <a:schemeClr val="bg1"/>
                              </a:solidFill>
                              <a:latin typeface="Cambria Math"/>
                            </a:rPr>
                          </m:ctrlPr>
                        </m:sSubPr>
                        <m:e>
                          <m:r>
                            <a:rPr lang="en-US" sz="2000" b="0" i="1" smtClean="0">
                              <a:solidFill>
                                <a:schemeClr val="bg1"/>
                              </a:solidFill>
                              <a:latin typeface="Cambria Math"/>
                            </a:rPr>
                            <m:t>𝑠</m:t>
                          </m:r>
                        </m:e>
                        <m:sub>
                          <m:r>
                            <a:rPr lang="en-US" sz="2000" b="0" i="1" smtClean="0">
                              <a:solidFill>
                                <a:schemeClr val="bg1"/>
                              </a:solidFill>
                              <a:latin typeface="Cambria Math"/>
                            </a:rPr>
                            <m:t>𝑡</m:t>
                          </m:r>
                          <m:r>
                            <a:rPr lang="en-US" sz="2000" b="0" i="1" smtClean="0">
                              <a:solidFill>
                                <a:schemeClr val="bg1"/>
                              </a:solidFill>
                              <a:latin typeface="Cambria Math"/>
                            </a:rPr>
                            <m:t>−1</m:t>
                          </m:r>
                        </m:sub>
                      </m:sSub>
                    </m:oMath>
                  </m:oMathPara>
                </a14:m>
                <a:endParaRPr lang="en-US" sz="2000" dirty="0">
                  <a:solidFill>
                    <a:schemeClr val="bg1"/>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791200" y="3181350"/>
                <a:ext cx="2796728" cy="400110"/>
              </a:xfrm>
              <a:prstGeom prst="rect">
                <a:avLst/>
              </a:prstGeom>
              <a:blipFill rotWithShape="1">
                <a:blip r:embed="rId5"/>
                <a:stretch>
                  <a:fillRect b="-1515"/>
                </a:stretch>
              </a:blipFill>
            </p:spPr>
            <p:txBody>
              <a:bodyPr/>
              <a:lstStyle/>
              <a:p>
                <a:r>
                  <a:rPr lang="en-US">
                    <a:noFill/>
                  </a:rPr>
                  <a:t> </a:t>
                </a:r>
              </a:p>
            </p:txBody>
          </p:sp>
        </mc:Fallback>
      </mc:AlternateContent>
    </p:spTree>
    <p:extLst>
      <p:ext uri="{BB962C8B-B14F-4D97-AF65-F5344CB8AC3E}">
        <p14:creationId xmlns:p14="http://schemas.microsoft.com/office/powerpoint/2010/main" val="25960822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Exponential </a:t>
            </a:r>
            <a:r>
              <a:rPr lang="en-US" dirty="0"/>
              <a:t>smoothing</a:t>
            </a:r>
          </a:p>
        </p:txBody>
      </p:sp>
      <mc:AlternateContent xmlns:mc="http://schemas.openxmlformats.org/markup-compatibility/2006" xmlns:a14="http://schemas.microsoft.com/office/drawing/2010/main">
        <mc:Choice Requires="a14">
          <p:sp>
            <p:nvSpPr>
              <p:cNvPr id="6" name="Rectangle 5"/>
              <p:cNvSpPr/>
              <p:nvPr/>
            </p:nvSpPr>
            <p:spPr>
              <a:xfrm>
                <a:off x="1960773" y="1657350"/>
                <a:ext cx="5107167" cy="931858"/>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sz="2000" i="1" smtClean="0">
                              <a:solidFill>
                                <a:schemeClr val="bg1"/>
                              </a:solidFill>
                              <a:latin typeface="Cambria Math"/>
                            </a:rPr>
                          </m:ctrlPr>
                        </m:sSubPr>
                        <m:e>
                          <m:r>
                            <a:rPr lang="en-US" sz="2000" i="1" smtClean="0">
                              <a:solidFill>
                                <a:schemeClr val="bg1"/>
                              </a:solidFill>
                              <a:latin typeface="Cambria Math"/>
                            </a:rPr>
                            <m:t>𝑠</m:t>
                          </m:r>
                        </m:e>
                        <m:sub>
                          <m:r>
                            <a:rPr lang="en-US" sz="2000" i="1">
                              <a:solidFill>
                                <a:schemeClr val="bg1"/>
                              </a:solidFill>
                              <a:latin typeface="Cambria Math"/>
                            </a:rPr>
                            <m:t>𝑡</m:t>
                          </m:r>
                        </m:sub>
                      </m:sSub>
                      <m:r>
                        <a:rPr lang="en-US" sz="2000" i="1">
                          <a:solidFill>
                            <a:schemeClr val="bg1"/>
                          </a:solidFill>
                          <a:latin typeface="Cambria Math"/>
                        </a:rPr>
                        <m:t>=</m:t>
                      </m:r>
                      <m:r>
                        <a:rPr lang="en-US" sz="2000" i="1">
                          <a:solidFill>
                            <a:schemeClr val="bg1"/>
                          </a:solidFill>
                          <a:latin typeface="Cambria Math"/>
                          <a:ea typeface="Cambria Math"/>
                        </a:rPr>
                        <m:t>𝛼</m:t>
                      </m:r>
                      <m:sSub>
                        <m:sSubPr>
                          <m:ctrlPr>
                            <a:rPr lang="en-US" sz="2000" i="1">
                              <a:solidFill>
                                <a:schemeClr val="bg1"/>
                              </a:solidFill>
                              <a:latin typeface="Cambria Math"/>
                              <a:ea typeface="Cambria Math"/>
                            </a:rPr>
                          </m:ctrlPr>
                        </m:sSubPr>
                        <m:e>
                          <m:r>
                            <a:rPr lang="en-US" sz="2000" i="1">
                              <a:solidFill>
                                <a:schemeClr val="bg1"/>
                              </a:solidFill>
                              <a:latin typeface="Cambria Math"/>
                            </a:rPr>
                            <m:t>𝑥</m:t>
                          </m:r>
                        </m:e>
                        <m:sub>
                          <m:r>
                            <a:rPr lang="en-US" sz="2000" i="1">
                              <a:solidFill>
                                <a:schemeClr val="bg1"/>
                              </a:solidFill>
                              <a:latin typeface="Cambria Math"/>
                            </a:rPr>
                            <m:t>𝑡</m:t>
                          </m:r>
                        </m:sub>
                      </m:sSub>
                      <m:r>
                        <a:rPr lang="en-US" sz="2000" i="1">
                          <a:solidFill>
                            <a:schemeClr val="bg1"/>
                          </a:solidFill>
                          <a:latin typeface="Cambria Math"/>
                        </a:rPr>
                        <m:t>+</m:t>
                      </m:r>
                      <m:d>
                        <m:dPr>
                          <m:ctrlPr>
                            <a:rPr lang="en-US" sz="2000" i="1">
                              <a:solidFill>
                                <a:schemeClr val="bg1"/>
                              </a:solidFill>
                              <a:latin typeface="Cambria Math"/>
                            </a:rPr>
                          </m:ctrlPr>
                        </m:dPr>
                        <m:e>
                          <m:r>
                            <a:rPr lang="en-US" sz="2000" i="1">
                              <a:solidFill>
                                <a:schemeClr val="bg1"/>
                              </a:solidFill>
                              <a:latin typeface="Cambria Math"/>
                            </a:rPr>
                            <m:t>1−</m:t>
                          </m:r>
                          <m:r>
                            <a:rPr lang="en-US" sz="2000" i="1">
                              <a:solidFill>
                                <a:schemeClr val="bg1"/>
                              </a:solidFill>
                              <a:latin typeface="Cambria Math"/>
                              <a:ea typeface="Cambria Math"/>
                            </a:rPr>
                            <m:t>𝛼</m:t>
                          </m:r>
                        </m:e>
                      </m:d>
                      <m:sSub>
                        <m:sSubPr>
                          <m:ctrlPr>
                            <a:rPr lang="en-US" sz="2000" i="1">
                              <a:solidFill>
                                <a:schemeClr val="bg1"/>
                              </a:solidFill>
                              <a:latin typeface="Cambria Math"/>
                              <a:ea typeface="Cambria Math"/>
                            </a:rPr>
                          </m:ctrlPr>
                        </m:sSubPr>
                        <m:e>
                          <m:r>
                            <a:rPr lang="en-US" sz="2000" i="1">
                              <a:solidFill>
                                <a:schemeClr val="bg1"/>
                              </a:solidFill>
                              <a:latin typeface="Cambria Math"/>
                            </a:rPr>
                            <m:t>𝑠</m:t>
                          </m:r>
                        </m:e>
                        <m:sub>
                          <m:r>
                            <a:rPr lang="en-US" sz="2000" i="1">
                              <a:solidFill>
                                <a:schemeClr val="bg1"/>
                              </a:solidFill>
                              <a:latin typeface="Cambria Math"/>
                            </a:rPr>
                            <m:t>𝑡</m:t>
                          </m:r>
                          <m:r>
                            <a:rPr lang="en-US" sz="2000" i="1">
                              <a:solidFill>
                                <a:schemeClr val="bg1"/>
                              </a:solidFill>
                              <a:latin typeface="Cambria Math"/>
                            </a:rPr>
                            <m:t>−1</m:t>
                          </m:r>
                        </m:sub>
                      </m:sSub>
                      <m:r>
                        <a:rPr lang="en-US" sz="2000" b="0" i="1" smtClean="0">
                          <a:solidFill>
                            <a:schemeClr val="bg1"/>
                          </a:solidFill>
                          <a:latin typeface="Cambria Math"/>
                        </a:rPr>
                        <m:t>=</m:t>
                      </m:r>
                      <m:r>
                        <a:rPr lang="en-US" sz="2000" i="1">
                          <a:solidFill>
                            <a:schemeClr val="bg1"/>
                          </a:solidFill>
                          <a:latin typeface="Cambria Math"/>
                          <a:ea typeface="Cambria Math"/>
                        </a:rPr>
                        <m:t>𝛼</m:t>
                      </m:r>
                      <m:nary>
                        <m:naryPr>
                          <m:chr m:val="∑"/>
                          <m:ctrlPr>
                            <a:rPr lang="en-US" sz="2000" i="1">
                              <a:solidFill>
                                <a:schemeClr val="bg1"/>
                              </a:solidFill>
                              <a:latin typeface="Cambria Math"/>
                            </a:rPr>
                          </m:ctrlPr>
                        </m:naryPr>
                        <m:sub>
                          <m:r>
                            <m:rPr>
                              <m:brk m:alnAt="23"/>
                            </m:rPr>
                            <a:rPr lang="en-US" sz="2000" i="1">
                              <a:solidFill>
                                <a:schemeClr val="bg1"/>
                              </a:solidFill>
                              <a:latin typeface="Cambria Math"/>
                            </a:rPr>
                            <m:t>𝑘</m:t>
                          </m:r>
                          <m:r>
                            <a:rPr lang="en-US" sz="2000" i="1">
                              <a:solidFill>
                                <a:schemeClr val="bg1"/>
                              </a:solidFill>
                              <a:latin typeface="Cambria Math"/>
                            </a:rPr>
                            <m:t>=0</m:t>
                          </m:r>
                        </m:sub>
                        <m:sup>
                          <m:r>
                            <a:rPr lang="en-US" sz="2000" i="1">
                              <a:solidFill>
                                <a:schemeClr val="bg1"/>
                              </a:solidFill>
                              <a:latin typeface="Cambria Math"/>
                              <a:ea typeface="Cambria Math"/>
                            </a:rPr>
                            <m:t>∞</m:t>
                          </m:r>
                        </m:sup>
                        <m:e>
                          <m:sSup>
                            <m:sSupPr>
                              <m:ctrlPr>
                                <a:rPr lang="en-US" sz="2000" i="1">
                                  <a:solidFill>
                                    <a:schemeClr val="bg1"/>
                                  </a:solidFill>
                                  <a:latin typeface="Cambria Math"/>
                                  <a:ea typeface="Cambria Math"/>
                                </a:rPr>
                              </m:ctrlPr>
                            </m:sSupPr>
                            <m:e>
                              <m:d>
                                <m:dPr>
                                  <m:ctrlPr>
                                    <a:rPr lang="en-US" sz="2000" i="1">
                                      <a:solidFill>
                                        <a:schemeClr val="bg1"/>
                                      </a:solidFill>
                                      <a:latin typeface="Cambria Math"/>
                                      <a:ea typeface="Cambria Math"/>
                                    </a:rPr>
                                  </m:ctrlPr>
                                </m:dPr>
                                <m:e>
                                  <m:r>
                                    <a:rPr lang="en-US" sz="2000" i="1">
                                      <a:solidFill>
                                        <a:schemeClr val="bg1"/>
                                      </a:solidFill>
                                      <a:latin typeface="Cambria Math"/>
                                    </a:rPr>
                                    <m:t>1−</m:t>
                                  </m:r>
                                  <m:r>
                                    <a:rPr lang="en-US" sz="2000" i="1">
                                      <a:solidFill>
                                        <a:schemeClr val="bg1"/>
                                      </a:solidFill>
                                      <a:latin typeface="Cambria Math"/>
                                      <a:ea typeface="Cambria Math"/>
                                    </a:rPr>
                                    <m:t>𝛼</m:t>
                                  </m:r>
                                </m:e>
                              </m:d>
                            </m:e>
                            <m:sup>
                              <m:r>
                                <a:rPr lang="en-US" sz="2000" i="1">
                                  <a:solidFill>
                                    <a:schemeClr val="bg1"/>
                                  </a:solidFill>
                                  <a:latin typeface="Cambria Math"/>
                                  <a:ea typeface="Cambria Math"/>
                                </a:rPr>
                                <m:t>𝑘</m:t>
                              </m:r>
                            </m:sup>
                          </m:sSup>
                          <m:sSub>
                            <m:sSubPr>
                              <m:ctrlPr>
                                <a:rPr lang="en-US" sz="2000" i="1">
                                  <a:solidFill>
                                    <a:schemeClr val="bg1"/>
                                  </a:solidFill>
                                  <a:latin typeface="Cambria Math"/>
                                  <a:ea typeface="Cambria Math"/>
                                </a:rPr>
                              </m:ctrlPr>
                            </m:sSubPr>
                            <m:e>
                              <m:r>
                                <a:rPr lang="en-US" sz="2000" i="1">
                                  <a:solidFill>
                                    <a:schemeClr val="bg1"/>
                                  </a:solidFill>
                                  <a:latin typeface="Cambria Math"/>
                                </a:rPr>
                                <m:t>𝑥</m:t>
                              </m:r>
                            </m:e>
                            <m:sub>
                              <m:r>
                                <a:rPr lang="en-US" sz="2000" i="1">
                                  <a:solidFill>
                                    <a:schemeClr val="bg1"/>
                                  </a:solidFill>
                                  <a:latin typeface="Cambria Math"/>
                                </a:rPr>
                                <m:t>𝑡</m:t>
                              </m:r>
                              <m:r>
                                <a:rPr lang="en-US" sz="2000" i="1">
                                  <a:solidFill>
                                    <a:schemeClr val="bg1"/>
                                  </a:solidFill>
                                  <a:latin typeface="Cambria Math"/>
                                </a:rPr>
                                <m:t>−</m:t>
                              </m:r>
                              <m:r>
                                <a:rPr lang="en-US" sz="2000" i="1">
                                  <a:solidFill>
                                    <a:schemeClr val="bg1"/>
                                  </a:solidFill>
                                  <a:latin typeface="Cambria Math"/>
                                </a:rPr>
                                <m:t>𝑘</m:t>
                              </m:r>
                            </m:sub>
                          </m:sSub>
                        </m:e>
                      </m:nary>
                    </m:oMath>
                  </m:oMathPara>
                </a14:m>
                <a:endParaRPr lang="en-US" sz="2000" i="1" dirty="0">
                  <a:solidFill>
                    <a:schemeClr val="bg1"/>
                  </a:solidFill>
                  <a:latin typeface="Cambria Math"/>
                </a:endParaRPr>
              </a:p>
            </p:txBody>
          </p:sp>
        </mc:Choice>
        <mc:Fallback xmlns="">
          <p:sp>
            <p:nvSpPr>
              <p:cNvPr id="6" name="Rectangle 5"/>
              <p:cNvSpPr>
                <a:spLocks noRot="1" noChangeAspect="1" noMove="1" noResize="1" noEditPoints="1" noAdjustHandles="1" noChangeArrowheads="1" noChangeShapeType="1" noTextEdit="1"/>
              </p:cNvSpPr>
              <p:nvPr/>
            </p:nvSpPr>
            <p:spPr>
              <a:xfrm>
                <a:off x="1960773" y="1657350"/>
                <a:ext cx="5107167" cy="931858"/>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600200" y="2615399"/>
                <a:ext cx="5504327" cy="957250"/>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sz="2000" i="1" smtClean="0">
                              <a:solidFill>
                                <a:schemeClr val="bg1"/>
                              </a:solidFill>
                              <a:latin typeface="Cambria Math"/>
                            </a:rPr>
                          </m:ctrlPr>
                        </m:sSubPr>
                        <m:e>
                          <m:r>
                            <a:rPr lang="en-US" sz="2000" i="1" smtClean="0">
                              <a:solidFill>
                                <a:schemeClr val="bg1"/>
                              </a:solidFill>
                              <a:latin typeface="Cambria Math"/>
                            </a:rPr>
                            <m:t>𝑥</m:t>
                          </m:r>
                        </m:e>
                        <m:sub>
                          <m:r>
                            <a:rPr lang="en-US" sz="2000" i="1">
                              <a:solidFill>
                                <a:schemeClr val="bg1"/>
                              </a:solidFill>
                              <a:latin typeface="Cambria Math"/>
                            </a:rPr>
                            <m:t>𝑡</m:t>
                          </m:r>
                        </m:sub>
                      </m:sSub>
                      <m:r>
                        <a:rPr lang="en-US" sz="2000" i="1">
                          <a:solidFill>
                            <a:schemeClr val="bg1"/>
                          </a:solidFill>
                          <a:latin typeface="Cambria Math"/>
                        </a:rPr>
                        <m:t>=</m:t>
                      </m:r>
                      <m:sSub>
                        <m:sSubPr>
                          <m:ctrlPr>
                            <a:rPr lang="en-US" sz="2000" i="1" smtClean="0">
                              <a:solidFill>
                                <a:schemeClr val="bg1"/>
                              </a:solidFill>
                              <a:latin typeface="Cambria Math"/>
                            </a:rPr>
                          </m:ctrlPr>
                        </m:sSubPr>
                        <m:e>
                          <m:r>
                            <a:rPr lang="en-US" sz="2000" i="1">
                              <a:solidFill>
                                <a:schemeClr val="bg1"/>
                              </a:solidFill>
                              <a:latin typeface="Cambria Math"/>
                            </a:rPr>
                            <m:t>𝑥</m:t>
                          </m:r>
                        </m:e>
                        <m:sub>
                          <m:r>
                            <a:rPr lang="en-US" sz="2000" i="1">
                              <a:solidFill>
                                <a:schemeClr val="bg1"/>
                              </a:solidFill>
                              <a:latin typeface="Cambria Math"/>
                            </a:rPr>
                            <m:t>𝑡</m:t>
                          </m:r>
                          <m:r>
                            <a:rPr lang="en-US" sz="2000" i="1">
                              <a:solidFill>
                                <a:schemeClr val="bg1"/>
                              </a:solidFill>
                              <a:latin typeface="Cambria Math"/>
                            </a:rPr>
                            <m:t>−</m:t>
                          </m:r>
                          <m:r>
                            <a:rPr lang="en-US" sz="2000" i="1">
                              <a:solidFill>
                                <a:schemeClr val="bg1"/>
                              </a:solidFill>
                              <a:latin typeface="Cambria Math"/>
                            </a:rPr>
                            <m:t>𝑛</m:t>
                          </m:r>
                        </m:sub>
                      </m:sSub>
                      <m:r>
                        <a:rPr lang="en-US" sz="2000" i="1" smtClean="0">
                          <a:solidFill>
                            <a:schemeClr val="bg1"/>
                          </a:solidFill>
                          <a:latin typeface="Cambria Math"/>
                        </a:rPr>
                        <m:t>⇒</m:t>
                      </m:r>
                      <m:sSub>
                        <m:sSubPr>
                          <m:ctrlPr>
                            <a:rPr lang="en-US" sz="2000" i="1" smtClean="0">
                              <a:solidFill>
                                <a:schemeClr val="bg1"/>
                              </a:solidFill>
                              <a:latin typeface="Cambria Math"/>
                            </a:rPr>
                          </m:ctrlPr>
                        </m:sSubPr>
                        <m:e>
                          <m:r>
                            <a:rPr lang="en-US" sz="2000" i="1">
                              <a:solidFill>
                                <a:schemeClr val="bg1"/>
                              </a:solidFill>
                              <a:latin typeface="Cambria Math"/>
                            </a:rPr>
                            <m:t>𝑠</m:t>
                          </m:r>
                        </m:e>
                        <m:sub>
                          <m:r>
                            <a:rPr lang="en-US" sz="2000" i="1">
                              <a:solidFill>
                                <a:schemeClr val="bg1"/>
                              </a:solidFill>
                              <a:latin typeface="Cambria Math"/>
                            </a:rPr>
                            <m:t>𝑡</m:t>
                          </m:r>
                        </m:sub>
                      </m:sSub>
                      <m:r>
                        <a:rPr lang="en-US" sz="2000" b="0" i="1" smtClean="0">
                          <a:solidFill>
                            <a:schemeClr val="bg1"/>
                          </a:solidFill>
                          <a:latin typeface="Cambria Math"/>
                          <a:ea typeface="Cambria Math"/>
                        </a:rPr>
                        <m:t>=</m:t>
                      </m:r>
                      <m:f>
                        <m:fPr>
                          <m:ctrlPr>
                            <a:rPr lang="en-US" sz="2000" b="0" i="1" smtClean="0">
                              <a:solidFill>
                                <a:schemeClr val="bg1"/>
                              </a:solidFill>
                              <a:latin typeface="Cambria Math"/>
                              <a:ea typeface="Cambria Math"/>
                            </a:rPr>
                          </m:ctrlPr>
                        </m:fPr>
                        <m:num>
                          <m:r>
                            <a:rPr lang="en-US" sz="2000" i="1">
                              <a:solidFill>
                                <a:schemeClr val="bg1"/>
                              </a:solidFill>
                              <a:latin typeface="Cambria Math"/>
                              <a:ea typeface="Cambria Math"/>
                            </a:rPr>
                            <m:t>𝛼</m:t>
                          </m:r>
                        </m:num>
                        <m:den>
                          <m:sSup>
                            <m:sSupPr>
                              <m:ctrlPr>
                                <a:rPr lang="en-US" sz="2000" i="1">
                                  <a:solidFill>
                                    <a:schemeClr val="bg1"/>
                                  </a:solidFill>
                                  <a:latin typeface="Cambria Math"/>
                                  <a:ea typeface="Cambria Math"/>
                                </a:rPr>
                              </m:ctrlPr>
                            </m:sSupPr>
                            <m:e>
                              <m:r>
                                <a:rPr lang="en-US" sz="2000" b="0" i="1" smtClean="0">
                                  <a:solidFill>
                                    <a:schemeClr val="bg1"/>
                                  </a:solidFill>
                                  <a:latin typeface="Cambria Math"/>
                                  <a:ea typeface="Cambria Math"/>
                                </a:rPr>
                                <m:t>1−</m:t>
                              </m:r>
                              <m:d>
                                <m:dPr>
                                  <m:ctrlPr>
                                    <a:rPr lang="en-US" sz="2000" b="0" i="1">
                                      <a:solidFill>
                                        <a:schemeClr val="bg1"/>
                                      </a:solidFill>
                                      <a:latin typeface="Cambria Math"/>
                                      <a:ea typeface="Cambria Math"/>
                                    </a:rPr>
                                  </m:ctrlPr>
                                </m:dPr>
                                <m:e>
                                  <m:r>
                                    <a:rPr lang="en-US" sz="2000" i="1">
                                      <a:solidFill>
                                        <a:schemeClr val="bg1"/>
                                      </a:solidFill>
                                      <a:latin typeface="Cambria Math"/>
                                    </a:rPr>
                                    <m:t>1−</m:t>
                                  </m:r>
                                  <m:r>
                                    <a:rPr lang="en-US" sz="2000" i="1">
                                      <a:solidFill>
                                        <a:schemeClr val="bg1"/>
                                      </a:solidFill>
                                      <a:latin typeface="Cambria Math"/>
                                      <a:ea typeface="Cambria Math"/>
                                    </a:rPr>
                                    <m:t>𝛼</m:t>
                                  </m:r>
                                </m:e>
                              </m:d>
                            </m:e>
                            <m:sup>
                              <m:r>
                                <a:rPr lang="en-US" sz="2000" i="1">
                                  <a:solidFill>
                                    <a:schemeClr val="bg1"/>
                                  </a:solidFill>
                                  <a:latin typeface="Cambria Math"/>
                                  <a:ea typeface="Cambria Math"/>
                                </a:rPr>
                                <m:t>𝑛</m:t>
                              </m:r>
                            </m:sup>
                          </m:sSup>
                        </m:den>
                      </m:f>
                      <m:nary>
                        <m:naryPr>
                          <m:chr m:val="∑"/>
                          <m:ctrlPr>
                            <a:rPr lang="en-US" sz="2000" b="0" i="1">
                              <a:solidFill>
                                <a:schemeClr val="bg1"/>
                              </a:solidFill>
                              <a:latin typeface="Cambria Math"/>
                              <a:ea typeface="Cambria Math"/>
                            </a:rPr>
                          </m:ctrlPr>
                        </m:naryPr>
                        <m:sub>
                          <m:r>
                            <m:rPr>
                              <m:brk m:alnAt="23"/>
                            </m:rPr>
                            <a:rPr lang="en-US" sz="2000" i="1">
                              <a:solidFill>
                                <a:schemeClr val="bg1"/>
                              </a:solidFill>
                              <a:latin typeface="Cambria Math"/>
                            </a:rPr>
                            <m:t>𝑘</m:t>
                          </m:r>
                          <m:r>
                            <a:rPr lang="en-US" sz="2000" i="1">
                              <a:solidFill>
                                <a:schemeClr val="bg1"/>
                              </a:solidFill>
                              <a:latin typeface="Cambria Math"/>
                            </a:rPr>
                            <m:t>=0</m:t>
                          </m:r>
                        </m:sub>
                        <m:sup>
                          <m:r>
                            <a:rPr lang="en-US" sz="2000" i="1">
                              <a:solidFill>
                                <a:schemeClr val="bg1"/>
                              </a:solidFill>
                              <a:latin typeface="Cambria Math"/>
                            </a:rPr>
                            <m:t>𝑛</m:t>
                          </m:r>
                          <m:r>
                            <a:rPr lang="en-US" sz="2000" i="1">
                              <a:solidFill>
                                <a:schemeClr val="bg1"/>
                              </a:solidFill>
                              <a:latin typeface="Cambria Math"/>
                            </a:rPr>
                            <m:t>−1</m:t>
                          </m:r>
                        </m:sup>
                        <m:e>
                          <m:sSup>
                            <m:sSupPr>
                              <m:ctrlPr>
                                <a:rPr lang="en-US" sz="2000" i="1">
                                  <a:solidFill>
                                    <a:schemeClr val="bg1"/>
                                  </a:solidFill>
                                  <a:latin typeface="Cambria Math"/>
                                  <a:ea typeface="Cambria Math"/>
                                </a:rPr>
                              </m:ctrlPr>
                            </m:sSupPr>
                            <m:e>
                              <m:d>
                                <m:dPr>
                                  <m:ctrlPr>
                                    <a:rPr lang="en-US" sz="2000" i="1">
                                      <a:solidFill>
                                        <a:schemeClr val="bg1"/>
                                      </a:solidFill>
                                      <a:latin typeface="Cambria Math"/>
                                      <a:ea typeface="Cambria Math"/>
                                    </a:rPr>
                                  </m:ctrlPr>
                                </m:dPr>
                                <m:e>
                                  <m:r>
                                    <a:rPr lang="en-US" sz="2000" i="1">
                                      <a:solidFill>
                                        <a:schemeClr val="bg1"/>
                                      </a:solidFill>
                                      <a:latin typeface="Cambria Math"/>
                                    </a:rPr>
                                    <m:t>1−</m:t>
                                  </m:r>
                                  <m:r>
                                    <a:rPr lang="en-US" sz="2000" i="1">
                                      <a:solidFill>
                                        <a:schemeClr val="bg1"/>
                                      </a:solidFill>
                                      <a:latin typeface="Cambria Math"/>
                                      <a:ea typeface="Cambria Math"/>
                                    </a:rPr>
                                    <m:t>𝛼</m:t>
                                  </m:r>
                                </m:e>
                              </m:d>
                            </m:e>
                            <m:sup>
                              <m:r>
                                <a:rPr lang="en-US" sz="2000" i="1">
                                  <a:solidFill>
                                    <a:schemeClr val="bg1"/>
                                  </a:solidFill>
                                  <a:latin typeface="Cambria Math"/>
                                  <a:ea typeface="Cambria Math"/>
                                </a:rPr>
                                <m:t>𝑘</m:t>
                              </m:r>
                            </m:sup>
                          </m:sSup>
                          <m:sSub>
                            <m:sSubPr>
                              <m:ctrlPr>
                                <a:rPr lang="en-US" sz="2000" i="1">
                                  <a:solidFill>
                                    <a:schemeClr val="bg1"/>
                                  </a:solidFill>
                                  <a:latin typeface="Cambria Math"/>
                                  <a:ea typeface="Cambria Math"/>
                                </a:rPr>
                              </m:ctrlPr>
                            </m:sSubPr>
                            <m:e>
                              <m:r>
                                <a:rPr lang="en-US" sz="2000" i="1">
                                  <a:solidFill>
                                    <a:schemeClr val="bg1"/>
                                  </a:solidFill>
                                  <a:latin typeface="Cambria Math"/>
                                </a:rPr>
                                <m:t>𝑥</m:t>
                              </m:r>
                            </m:e>
                            <m:sub>
                              <m:r>
                                <a:rPr lang="en-US" sz="2000" i="1">
                                  <a:solidFill>
                                    <a:schemeClr val="bg1"/>
                                  </a:solidFill>
                                  <a:latin typeface="Cambria Math"/>
                                </a:rPr>
                                <m:t>𝑡</m:t>
                              </m:r>
                              <m:r>
                                <a:rPr lang="en-US" sz="2000" i="1">
                                  <a:solidFill>
                                    <a:schemeClr val="bg1"/>
                                  </a:solidFill>
                                  <a:latin typeface="Cambria Math"/>
                                </a:rPr>
                                <m:t>−</m:t>
                              </m:r>
                              <m:r>
                                <a:rPr lang="en-US" sz="2000" i="1">
                                  <a:solidFill>
                                    <a:schemeClr val="bg1"/>
                                  </a:solidFill>
                                  <a:latin typeface="Cambria Math"/>
                                </a:rPr>
                                <m:t>𝑘</m:t>
                              </m:r>
                            </m:sub>
                          </m:sSub>
                        </m:e>
                      </m:nary>
                    </m:oMath>
                  </m:oMathPara>
                </a14:m>
                <a:endParaRPr lang="en-US" sz="2000" dirty="0" smtClean="0">
                  <a:solidFill>
                    <a:schemeClr val="bg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1600200" y="2615399"/>
                <a:ext cx="5504327" cy="957250"/>
              </a:xfrm>
              <a:prstGeom prst="rect">
                <a:avLst/>
              </a:prstGeom>
              <a:blipFill rotWithShape="1">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129587" y="3562347"/>
                <a:ext cx="5404813" cy="957250"/>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func>
                        <m:funcPr>
                          <m:ctrlPr>
                            <a:rPr lang="en-US" sz="2000" i="1" smtClean="0">
                              <a:solidFill>
                                <a:schemeClr val="bg1"/>
                              </a:solidFill>
                              <a:latin typeface="Cambria Math"/>
                              <a:ea typeface="Cambria Math"/>
                            </a:rPr>
                          </m:ctrlPr>
                        </m:funcPr>
                        <m:fName>
                          <m:limLow>
                            <m:limLowPr>
                              <m:ctrlPr>
                                <a:rPr lang="en-US" sz="2000" i="1" smtClean="0">
                                  <a:solidFill>
                                    <a:schemeClr val="bg1"/>
                                  </a:solidFill>
                                  <a:latin typeface="Cambria Math"/>
                                  <a:ea typeface="Cambria Math"/>
                                </a:rPr>
                              </m:ctrlPr>
                            </m:limLowPr>
                            <m:e>
                              <m:r>
                                <m:rPr>
                                  <m:sty m:val="p"/>
                                </m:rPr>
                                <a:rPr lang="en-US" sz="2000" i="0" smtClean="0">
                                  <a:solidFill>
                                    <a:schemeClr val="bg1"/>
                                  </a:solidFill>
                                  <a:latin typeface="Cambria Math"/>
                                  <a:ea typeface="Cambria Math"/>
                                </a:rPr>
                                <m:t>lim</m:t>
                              </m:r>
                            </m:e>
                            <m:lim>
                              <m:r>
                                <a:rPr lang="en-US" sz="2000" i="1" smtClean="0">
                                  <a:solidFill>
                                    <a:schemeClr val="bg1"/>
                                  </a:solidFill>
                                  <a:latin typeface="Cambria Math"/>
                                  <a:ea typeface="Cambria Math"/>
                                </a:rPr>
                                <m:t>𝛼</m:t>
                              </m:r>
                              <m:r>
                                <a:rPr lang="en-US" sz="2000" i="1" smtClean="0">
                                  <a:solidFill>
                                    <a:schemeClr val="bg1"/>
                                  </a:solidFill>
                                  <a:latin typeface="Cambria Math"/>
                                  <a:ea typeface="Cambria Math"/>
                                </a:rPr>
                                <m:t>→0</m:t>
                              </m:r>
                            </m:lim>
                          </m:limLow>
                        </m:fName>
                        <m:e>
                          <m:f>
                            <m:fPr>
                              <m:ctrlPr>
                                <a:rPr lang="en-US" sz="2000" i="1">
                                  <a:solidFill>
                                    <a:schemeClr val="bg1"/>
                                  </a:solidFill>
                                  <a:latin typeface="Cambria Math"/>
                                  <a:ea typeface="Cambria Math"/>
                                </a:rPr>
                              </m:ctrlPr>
                            </m:fPr>
                            <m:num>
                              <m:r>
                                <a:rPr lang="en-US" sz="2000" i="1">
                                  <a:solidFill>
                                    <a:schemeClr val="bg1"/>
                                  </a:solidFill>
                                  <a:latin typeface="Cambria Math"/>
                                  <a:ea typeface="Cambria Math"/>
                                </a:rPr>
                                <m:t>𝛼</m:t>
                              </m:r>
                            </m:num>
                            <m:den>
                              <m:sSup>
                                <m:sSupPr>
                                  <m:ctrlPr>
                                    <a:rPr lang="en-US" sz="2000" i="1">
                                      <a:solidFill>
                                        <a:schemeClr val="bg1"/>
                                      </a:solidFill>
                                      <a:latin typeface="Cambria Math"/>
                                      <a:ea typeface="Cambria Math"/>
                                    </a:rPr>
                                  </m:ctrlPr>
                                </m:sSupPr>
                                <m:e>
                                  <m:r>
                                    <a:rPr lang="en-US" sz="2000" i="1">
                                      <a:solidFill>
                                        <a:schemeClr val="bg1"/>
                                      </a:solidFill>
                                      <a:latin typeface="Cambria Math"/>
                                      <a:ea typeface="Cambria Math"/>
                                    </a:rPr>
                                    <m:t>1−</m:t>
                                  </m:r>
                                  <m:d>
                                    <m:dPr>
                                      <m:ctrlPr>
                                        <a:rPr lang="en-US" sz="2000" i="1">
                                          <a:solidFill>
                                            <a:schemeClr val="bg1"/>
                                          </a:solidFill>
                                          <a:latin typeface="Cambria Math"/>
                                          <a:ea typeface="Cambria Math"/>
                                        </a:rPr>
                                      </m:ctrlPr>
                                    </m:dPr>
                                    <m:e>
                                      <m:r>
                                        <a:rPr lang="en-US" sz="2000" i="1">
                                          <a:solidFill>
                                            <a:schemeClr val="bg1"/>
                                          </a:solidFill>
                                          <a:latin typeface="Cambria Math"/>
                                        </a:rPr>
                                        <m:t>1−</m:t>
                                      </m:r>
                                      <m:r>
                                        <a:rPr lang="en-US" sz="2000" i="1">
                                          <a:solidFill>
                                            <a:schemeClr val="bg1"/>
                                          </a:solidFill>
                                          <a:latin typeface="Cambria Math"/>
                                          <a:ea typeface="Cambria Math"/>
                                        </a:rPr>
                                        <m:t>𝛼</m:t>
                                      </m:r>
                                    </m:e>
                                  </m:d>
                                </m:e>
                                <m:sup>
                                  <m:r>
                                    <a:rPr lang="en-US" sz="2000" i="1">
                                      <a:solidFill>
                                        <a:schemeClr val="bg1"/>
                                      </a:solidFill>
                                      <a:latin typeface="Cambria Math"/>
                                      <a:ea typeface="Cambria Math"/>
                                    </a:rPr>
                                    <m:t>𝑛</m:t>
                                  </m:r>
                                </m:sup>
                              </m:sSup>
                            </m:den>
                          </m:f>
                          <m:nary>
                            <m:naryPr>
                              <m:chr m:val="∑"/>
                              <m:ctrlPr>
                                <a:rPr lang="en-US" sz="2000" i="1">
                                  <a:solidFill>
                                    <a:schemeClr val="bg1"/>
                                  </a:solidFill>
                                  <a:latin typeface="Cambria Math"/>
                                  <a:ea typeface="Cambria Math"/>
                                </a:rPr>
                              </m:ctrlPr>
                            </m:naryPr>
                            <m:sub>
                              <m:r>
                                <m:rPr>
                                  <m:brk m:alnAt="23"/>
                                </m:rPr>
                                <a:rPr lang="en-US" sz="2000" i="1">
                                  <a:solidFill>
                                    <a:schemeClr val="bg1"/>
                                  </a:solidFill>
                                  <a:latin typeface="Cambria Math"/>
                                </a:rPr>
                                <m:t>𝑘</m:t>
                              </m:r>
                              <m:r>
                                <a:rPr lang="en-US" sz="2000" i="1">
                                  <a:solidFill>
                                    <a:schemeClr val="bg1"/>
                                  </a:solidFill>
                                  <a:latin typeface="Cambria Math"/>
                                </a:rPr>
                                <m:t>=0</m:t>
                              </m:r>
                            </m:sub>
                            <m:sup>
                              <m:r>
                                <a:rPr lang="en-US" sz="2000" i="1">
                                  <a:solidFill>
                                    <a:schemeClr val="bg1"/>
                                  </a:solidFill>
                                  <a:latin typeface="Cambria Math"/>
                                </a:rPr>
                                <m:t>𝑛</m:t>
                              </m:r>
                              <m:r>
                                <a:rPr lang="en-US" sz="2000" i="1">
                                  <a:solidFill>
                                    <a:schemeClr val="bg1"/>
                                  </a:solidFill>
                                  <a:latin typeface="Cambria Math"/>
                                </a:rPr>
                                <m:t>−1</m:t>
                              </m:r>
                            </m:sup>
                            <m:e>
                              <m:sSup>
                                <m:sSupPr>
                                  <m:ctrlPr>
                                    <a:rPr lang="en-US" sz="2000" i="1">
                                      <a:solidFill>
                                        <a:schemeClr val="bg1"/>
                                      </a:solidFill>
                                      <a:latin typeface="Cambria Math"/>
                                      <a:ea typeface="Cambria Math"/>
                                    </a:rPr>
                                  </m:ctrlPr>
                                </m:sSupPr>
                                <m:e>
                                  <m:d>
                                    <m:dPr>
                                      <m:ctrlPr>
                                        <a:rPr lang="en-US" sz="2000" i="1">
                                          <a:solidFill>
                                            <a:schemeClr val="bg1"/>
                                          </a:solidFill>
                                          <a:latin typeface="Cambria Math"/>
                                          <a:ea typeface="Cambria Math"/>
                                        </a:rPr>
                                      </m:ctrlPr>
                                    </m:dPr>
                                    <m:e>
                                      <m:r>
                                        <a:rPr lang="en-US" sz="2000" i="1">
                                          <a:solidFill>
                                            <a:schemeClr val="bg1"/>
                                          </a:solidFill>
                                          <a:latin typeface="Cambria Math"/>
                                        </a:rPr>
                                        <m:t>1−</m:t>
                                      </m:r>
                                      <m:r>
                                        <a:rPr lang="en-US" sz="2000" i="1">
                                          <a:solidFill>
                                            <a:schemeClr val="bg1"/>
                                          </a:solidFill>
                                          <a:latin typeface="Cambria Math"/>
                                          <a:ea typeface="Cambria Math"/>
                                        </a:rPr>
                                        <m:t>𝛼</m:t>
                                      </m:r>
                                    </m:e>
                                  </m:d>
                                </m:e>
                                <m:sup>
                                  <m:r>
                                    <a:rPr lang="en-US" sz="2000" i="1">
                                      <a:solidFill>
                                        <a:schemeClr val="bg1"/>
                                      </a:solidFill>
                                      <a:latin typeface="Cambria Math"/>
                                      <a:ea typeface="Cambria Math"/>
                                    </a:rPr>
                                    <m:t>𝑘</m:t>
                                  </m:r>
                                </m:sup>
                              </m:sSup>
                              <m:sSub>
                                <m:sSubPr>
                                  <m:ctrlPr>
                                    <a:rPr lang="en-US" sz="2000" i="1">
                                      <a:solidFill>
                                        <a:schemeClr val="bg1"/>
                                      </a:solidFill>
                                      <a:latin typeface="Cambria Math"/>
                                      <a:ea typeface="Cambria Math"/>
                                    </a:rPr>
                                  </m:ctrlPr>
                                </m:sSubPr>
                                <m:e>
                                  <m:r>
                                    <a:rPr lang="en-US" sz="2000" i="1">
                                      <a:solidFill>
                                        <a:schemeClr val="bg1"/>
                                      </a:solidFill>
                                      <a:latin typeface="Cambria Math"/>
                                    </a:rPr>
                                    <m:t>𝑥</m:t>
                                  </m:r>
                                </m:e>
                                <m:sub>
                                  <m:r>
                                    <a:rPr lang="en-US" sz="2000" i="1">
                                      <a:solidFill>
                                        <a:schemeClr val="bg1"/>
                                      </a:solidFill>
                                      <a:latin typeface="Cambria Math"/>
                                    </a:rPr>
                                    <m:t>𝑡</m:t>
                                  </m:r>
                                  <m:r>
                                    <a:rPr lang="en-US" sz="2000" i="1">
                                      <a:solidFill>
                                        <a:schemeClr val="bg1"/>
                                      </a:solidFill>
                                      <a:latin typeface="Cambria Math"/>
                                    </a:rPr>
                                    <m:t>−</m:t>
                                  </m:r>
                                  <m:r>
                                    <a:rPr lang="en-US" sz="2000" i="1">
                                      <a:solidFill>
                                        <a:schemeClr val="bg1"/>
                                      </a:solidFill>
                                      <a:latin typeface="Cambria Math"/>
                                    </a:rPr>
                                    <m:t>𝑘</m:t>
                                  </m:r>
                                </m:sub>
                              </m:sSub>
                            </m:e>
                          </m:nary>
                          <m:r>
                            <a:rPr lang="en-US" sz="2000" b="0" i="1" smtClean="0">
                              <a:solidFill>
                                <a:schemeClr val="bg1"/>
                              </a:solidFill>
                              <a:latin typeface="Cambria Math"/>
                            </a:rPr>
                            <m:t>=</m:t>
                          </m:r>
                          <m:f>
                            <m:fPr>
                              <m:ctrlPr>
                                <a:rPr lang="en-US" sz="2000" b="0" i="1" smtClean="0">
                                  <a:solidFill>
                                    <a:schemeClr val="bg1"/>
                                  </a:solidFill>
                                  <a:latin typeface="Cambria Math"/>
                                </a:rPr>
                              </m:ctrlPr>
                            </m:fPr>
                            <m:num>
                              <m:r>
                                <a:rPr lang="en-US" sz="2000" b="0" i="1" smtClean="0">
                                  <a:solidFill>
                                    <a:schemeClr val="bg1"/>
                                  </a:solidFill>
                                  <a:latin typeface="Cambria Math"/>
                                </a:rPr>
                                <m:t>1</m:t>
                              </m:r>
                            </m:num>
                            <m:den>
                              <m:r>
                                <a:rPr lang="en-US" sz="2000" b="0" i="1" smtClean="0">
                                  <a:solidFill>
                                    <a:schemeClr val="bg1"/>
                                  </a:solidFill>
                                  <a:latin typeface="Cambria Math"/>
                                </a:rPr>
                                <m:t>𝑛</m:t>
                              </m:r>
                            </m:den>
                          </m:f>
                          <m:nary>
                            <m:naryPr>
                              <m:chr m:val="∑"/>
                              <m:ctrlPr>
                                <a:rPr lang="en-US" sz="2000" i="1">
                                  <a:solidFill>
                                    <a:schemeClr val="bg1"/>
                                  </a:solidFill>
                                  <a:latin typeface="Cambria Math"/>
                                  <a:ea typeface="Cambria Math"/>
                                </a:rPr>
                              </m:ctrlPr>
                            </m:naryPr>
                            <m:sub>
                              <m:r>
                                <m:rPr>
                                  <m:brk m:alnAt="23"/>
                                </m:rPr>
                                <a:rPr lang="en-US" sz="2000" i="1">
                                  <a:solidFill>
                                    <a:schemeClr val="bg1"/>
                                  </a:solidFill>
                                  <a:latin typeface="Cambria Math"/>
                                </a:rPr>
                                <m:t>𝑘</m:t>
                              </m:r>
                              <m:r>
                                <a:rPr lang="en-US" sz="2000" i="1">
                                  <a:solidFill>
                                    <a:schemeClr val="bg1"/>
                                  </a:solidFill>
                                  <a:latin typeface="Cambria Math"/>
                                </a:rPr>
                                <m:t>=0</m:t>
                              </m:r>
                            </m:sub>
                            <m:sup>
                              <m:r>
                                <a:rPr lang="en-US" sz="2000" i="1">
                                  <a:solidFill>
                                    <a:schemeClr val="bg1"/>
                                  </a:solidFill>
                                  <a:latin typeface="Cambria Math"/>
                                </a:rPr>
                                <m:t>𝑛</m:t>
                              </m:r>
                              <m:r>
                                <a:rPr lang="en-US" sz="2000" i="1">
                                  <a:solidFill>
                                    <a:schemeClr val="bg1"/>
                                  </a:solidFill>
                                  <a:latin typeface="Cambria Math"/>
                                </a:rPr>
                                <m:t>−1</m:t>
                              </m:r>
                            </m:sup>
                            <m:e>
                              <m:sSub>
                                <m:sSubPr>
                                  <m:ctrlPr>
                                    <a:rPr lang="en-US" sz="2000" i="1">
                                      <a:solidFill>
                                        <a:schemeClr val="bg1"/>
                                      </a:solidFill>
                                      <a:latin typeface="Cambria Math"/>
                                      <a:ea typeface="Cambria Math"/>
                                    </a:rPr>
                                  </m:ctrlPr>
                                </m:sSubPr>
                                <m:e>
                                  <m:r>
                                    <a:rPr lang="en-US" sz="2000" i="1">
                                      <a:solidFill>
                                        <a:schemeClr val="bg1"/>
                                      </a:solidFill>
                                      <a:latin typeface="Cambria Math"/>
                                    </a:rPr>
                                    <m:t>𝑥</m:t>
                                  </m:r>
                                </m:e>
                                <m:sub>
                                  <m:r>
                                    <a:rPr lang="en-US" sz="2000" i="1">
                                      <a:solidFill>
                                        <a:schemeClr val="bg1"/>
                                      </a:solidFill>
                                      <a:latin typeface="Cambria Math"/>
                                    </a:rPr>
                                    <m:t>𝑡</m:t>
                                  </m:r>
                                  <m:r>
                                    <a:rPr lang="en-US" sz="2000" i="1">
                                      <a:solidFill>
                                        <a:schemeClr val="bg1"/>
                                      </a:solidFill>
                                      <a:latin typeface="Cambria Math"/>
                                    </a:rPr>
                                    <m:t>−</m:t>
                                  </m:r>
                                  <m:r>
                                    <a:rPr lang="en-US" sz="2000" i="1">
                                      <a:solidFill>
                                        <a:schemeClr val="bg1"/>
                                      </a:solidFill>
                                      <a:latin typeface="Cambria Math"/>
                                    </a:rPr>
                                    <m:t>𝑘</m:t>
                                  </m:r>
                                </m:sub>
                              </m:sSub>
                            </m:e>
                          </m:nary>
                        </m:e>
                      </m:func>
                    </m:oMath>
                  </m:oMathPara>
                </a14:m>
                <a:endParaRPr lang="en-US" sz="2000" dirty="0" smtClean="0">
                  <a:solidFill>
                    <a:schemeClr val="bg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3129587" y="3562347"/>
                <a:ext cx="5404813" cy="957250"/>
              </a:xfrm>
              <a:prstGeom prst="rect">
                <a:avLst/>
              </a:prstGeom>
              <a:blipFill rotWithShape="1">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7"/>
              <p:cNvSpPr>
                <a:spLocks noGrp="1"/>
              </p:cNvSpPr>
              <p:nvPr>
                <p:ph idx="1"/>
              </p:nvPr>
            </p:nvSpPr>
            <p:spPr/>
            <p:txBody>
              <a:bodyPr/>
              <a:lstStyle/>
              <a:p>
                <a:r>
                  <a:rPr lang="en-US" dirty="0"/>
                  <a:t>When </a:t>
                </a:r>
                <a14:m>
                  <m:oMath xmlns:m="http://schemas.openxmlformats.org/officeDocument/2006/math">
                    <m:r>
                      <a:rPr lang="en-US" i="1">
                        <a:latin typeface="Cambria Math"/>
                      </a:rPr>
                      <m:t>𝛼</m:t>
                    </m:r>
                  </m:oMath>
                </a14:m>
                <a:r>
                  <a:rPr lang="en-US" dirty="0"/>
                  <a:t> is small exponential </a:t>
                </a:r>
                <a14:m>
                  <m:oMath xmlns:m="http://schemas.openxmlformats.org/officeDocument/2006/math">
                    <m:r>
                      <a:rPr lang="en-US" i="1">
                        <a:latin typeface="Cambria Math"/>
                      </a:rPr>
                      <m:t>≈</m:t>
                    </m:r>
                  </m:oMath>
                </a14:m>
                <a:r>
                  <a:rPr lang="en-US" dirty="0"/>
                  <a:t> simple</a:t>
                </a:r>
              </a:p>
              <a:p>
                <a:endParaRPr lang="en-US" dirty="0"/>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blipFill rotWithShape="1">
                <a:blip r:embed="rId14"/>
                <a:stretch>
                  <a:fillRect l="-593" t="-898"/>
                </a:stretch>
              </a:blipFill>
            </p:spPr>
            <p:txBody>
              <a:bodyPr/>
              <a:lstStyle/>
              <a:p>
                <a:r>
                  <a:rPr lang="en-US">
                    <a:noFill/>
                  </a:rPr>
                  <a:t> </a:t>
                </a:r>
              </a:p>
            </p:txBody>
          </p:sp>
        </mc:Fallback>
      </mc:AlternateContent>
    </p:spTree>
    <p:extLst>
      <p:ext uri="{BB962C8B-B14F-4D97-AF65-F5344CB8AC3E}">
        <p14:creationId xmlns:p14="http://schemas.microsoft.com/office/powerpoint/2010/main" val="24759644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When to </a:t>
            </a:r>
            <a:r>
              <a:rPr lang="en-US" dirty="0" smtClean="0"/>
              <a:t>average?</a:t>
            </a:r>
            <a:endParaRPr lang="en-US" dirty="0"/>
          </a:p>
        </p:txBody>
      </p:sp>
      <p:sp>
        <p:nvSpPr>
          <p:cNvPr id="3" name="Content Placeholder 2"/>
          <p:cNvSpPr>
            <a:spLocks noGrp="1"/>
          </p:cNvSpPr>
          <p:nvPr>
            <p:ph idx="1"/>
          </p:nvPr>
        </p:nvSpPr>
        <p:spPr/>
        <p:txBody>
          <a:bodyPr>
            <a:normAutofit/>
          </a:bodyPr>
          <a:lstStyle/>
          <a:p>
            <a:r>
              <a:rPr lang="en-US" dirty="0" smtClean="0"/>
              <a:t>Before tone mapping</a:t>
            </a:r>
          </a:p>
          <a:p>
            <a:pPr lvl="1"/>
            <a:r>
              <a:rPr lang="en-US" dirty="0" smtClean="0"/>
              <a:t>The physically correct location</a:t>
            </a:r>
          </a:p>
          <a:p>
            <a:pPr lvl="1"/>
            <a:r>
              <a:rPr lang="en-US" dirty="0" smtClean="0"/>
              <a:t>Bright values dominate</a:t>
            </a:r>
          </a:p>
          <a:p>
            <a:pPr lvl="1"/>
            <a:r>
              <a:rPr lang="en-US" dirty="0" smtClean="0"/>
              <a:t>Aliases badly with limited # of samples</a:t>
            </a:r>
          </a:p>
          <a:p>
            <a:r>
              <a:rPr lang="en-US" dirty="0" smtClean="0"/>
              <a:t>After tone mapping</a:t>
            </a:r>
          </a:p>
          <a:p>
            <a:pPr lvl="1"/>
            <a:r>
              <a:rPr lang="en-US" dirty="0" smtClean="0"/>
              <a:t>All </a:t>
            </a:r>
            <a:r>
              <a:rPr lang="en-US" dirty="0"/>
              <a:t>post filters </a:t>
            </a:r>
            <a:r>
              <a:rPr lang="en-US" dirty="0" smtClean="0"/>
              <a:t>flicker</a:t>
            </a:r>
          </a:p>
          <a:p>
            <a:pPr lvl="1"/>
            <a:r>
              <a:rPr lang="en-US" dirty="0" smtClean="0"/>
              <a:t>Aliased input </a:t>
            </a:r>
            <a:r>
              <a:rPr lang="en-US" dirty="0" smtClean="0">
                <a:latin typeface="Times New Roman"/>
                <a:cs typeface="Times New Roman"/>
              </a:rPr>
              <a:t>→</a:t>
            </a:r>
            <a:r>
              <a:rPr lang="en-US" dirty="0" smtClean="0"/>
              <a:t> aliased output</a:t>
            </a:r>
          </a:p>
        </p:txBody>
      </p:sp>
    </p:spTree>
    <p:extLst>
      <p:ext uri="{BB962C8B-B14F-4D97-AF65-F5344CB8AC3E}">
        <p14:creationId xmlns:p14="http://schemas.microsoft.com/office/powerpoint/2010/main" val="36263855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Before vs After</a:t>
            </a:r>
          </a:p>
        </p:txBody>
      </p:sp>
      <p:sp>
        <p:nvSpPr>
          <p:cNvPr id="3" name="Content Placeholder 2"/>
          <p:cNvSpPr>
            <a:spLocks noGrp="1"/>
          </p:cNvSpPr>
          <p:nvPr>
            <p:ph idx="1"/>
          </p:nvPr>
        </p:nvSpPr>
        <p:spPr/>
        <p:txBody>
          <a:bodyPr>
            <a:normAutofit/>
          </a:bodyPr>
          <a:lstStyle/>
          <a:p>
            <a:r>
              <a:rPr lang="en-US" dirty="0" smtClean="0">
                <a:solidFill>
                  <a:srgbClr val="C00000"/>
                </a:solidFill>
              </a:rPr>
              <a:t>Image</a:t>
            </a:r>
          </a:p>
        </p:txBody>
      </p:sp>
      <p:pic>
        <p:nvPicPr>
          <p:cNvPr id="1026" name="Picture 2" descr="D:\Builds\UE4\QAGame\Saved\Screenshots\Windows\ScreenShot00011.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590550"/>
            <a:ext cx="4191000" cy="38100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Builds\UE4\QAGame\Saved\Screenshots\Windows\ScreenShot00012.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953001" y="590550"/>
            <a:ext cx="4191000" cy="3810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191000" y="0"/>
            <a:ext cx="762000" cy="5143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4400550"/>
            <a:ext cx="9144000" cy="742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590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648415" y="128884"/>
            <a:ext cx="1046569" cy="461665"/>
          </a:xfrm>
          <a:prstGeom prst="rect">
            <a:avLst/>
          </a:prstGeom>
          <a:noFill/>
        </p:spPr>
        <p:txBody>
          <a:bodyPr wrap="none" rtlCol="0">
            <a:spAutoFit/>
          </a:bodyPr>
          <a:lstStyle/>
          <a:p>
            <a:pPr algn="ctr"/>
            <a:r>
              <a:rPr lang="en-US" dirty="0" smtClean="0">
                <a:solidFill>
                  <a:schemeClr val="bg1"/>
                </a:solidFill>
                <a:latin typeface="Eurostile-Roman-DTC" panose="020B0604020202020204"/>
              </a:rPr>
              <a:t>Before</a:t>
            </a:r>
            <a:endParaRPr lang="en-US" dirty="0">
              <a:solidFill>
                <a:schemeClr val="bg1"/>
              </a:solidFill>
              <a:latin typeface="Eurostile-Roman-DTC" panose="020B0604020202020204"/>
            </a:endParaRPr>
          </a:p>
        </p:txBody>
      </p:sp>
      <p:sp>
        <p:nvSpPr>
          <p:cNvPr id="14" name="TextBox 13"/>
          <p:cNvSpPr txBox="1"/>
          <p:nvPr/>
        </p:nvSpPr>
        <p:spPr>
          <a:xfrm>
            <a:off x="6623510" y="128883"/>
            <a:ext cx="849976" cy="461665"/>
          </a:xfrm>
          <a:prstGeom prst="rect">
            <a:avLst/>
          </a:prstGeom>
          <a:noFill/>
        </p:spPr>
        <p:txBody>
          <a:bodyPr wrap="none" rtlCol="0">
            <a:spAutoFit/>
          </a:bodyPr>
          <a:lstStyle/>
          <a:p>
            <a:pPr algn="ctr"/>
            <a:r>
              <a:rPr lang="en-US" dirty="0" smtClean="0">
                <a:solidFill>
                  <a:schemeClr val="bg1"/>
                </a:solidFill>
                <a:latin typeface="Eurostile-Roman-DTC" panose="020B0604020202020204"/>
              </a:rPr>
              <a:t>After</a:t>
            </a:r>
            <a:endParaRPr lang="en-US" dirty="0">
              <a:solidFill>
                <a:schemeClr val="bg1"/>
              </a:solidFill>
              <a:latin typeface="Eurostile-Roman-DTC" panose="020B0604020202020204"/>
            </a:endParaRPr>
          </a:p>
        </p:txBody>
      </p:sp>
      <p:sp>
        <p:nvSpPr>
          <p:cNvPr id="11" name="TextBox 10"/>
          <p:cNvSpPr txBox="1"/>
          <p:nvPr/>
        </p:nvSpPr>
        <p:spPr>
          <a:xfrm>
            <a:off x="3856612" y="128882"/>
            <a:ext cx="1430777" cy="461665"/>
          </a:xfrm>
          <a:prstGeom prst="rect">
            <a:avLst/>
          </a:prstGeom>
          <a:noFill/>
        </p:spPr>
        <p:txBody>
          <a:bodyPr wrap="none" rtlCol="0">
            <a:spAutoFit/>
          </a:bodyPr>
          <a:lstStyle/>
          <a:p>
            <a:pPr algn="ctr"/>
            <a:r>
              <a:rPr lang="en-US" dirty="0" smtClean="0">
                <a:solidFill>
                  <a:schemeClr val="bg1"/>
                </a:solidFill>
                <a:latin typeface="Eurostile-Roman-DTC" panose="020B0604020202020204"/>
              </a:rPr>
              <a:t>Tone map</a:t>
            </a:r>
            <a:endParaRPr lang="en-US" dirty="0">
              <a:solidFill>
                <a:schemeClr val="bg1"/>
              </a:solidFill>
              <a:latin typeface="Eurostile-Roman-DTC" panose="020B0604020202020204"/>
            </a:endParaRPr>
          </a:p>
        </p:txBody>
      </p:sp>
    </p:spTree>
    <p:extLst>
      <p:ext uri="{BB962C8B-B14F-4D97-AF65-F5344CB8AC3E}">
        <p14:creationId xmlns:p14="http://schemas.microsoft.com/office/powerpoint/2010/main" val="39584103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Straightforward tone map solution</a:t>
            </a:r>
            <a:endParaRPr lang="en-US" dirty="0"/>
          </a:p>
        </p:txBody>
      </p:sp>
      <p:sp>
        <p:nvSpPr>
          <p:cNvPr id="3" name="Content Placeholder 2"/>
          <p:cNvSpPr>
            <a:spLocks noGrp="1"/>
          </p:cNvSpPr>
          <p:nvPr>
            <p:ph idx="1"/>
          </p:nvPr>
        </p:nvSpPr>
        <p:spPr/>
        <p:txBody>
          <a:bodyPr>
            <a:normAutofit/>
          </a:bodyPr>
          <a:lstStyle/>
          <a:p>
            <a:r>
              <a:rPr lang="en-US" dirty="0" smtClean="0"/>
              <a:t>Hybrid of before and after</a:t>
            </a:r>
          </a:p>
          <a:p>
            <a:pPr lvl="1"/>
            <a:r>
              <a:rPr lang="en-US" dirty="0" smtClean="0"/>
              <a:t>Apply before all post</a:t>
            </a:r>
          </a:p>
          <a:p>
            <a:pPr lvl="1"/>
            <a:r>
              <a:rPr lang="en-US" dirty="0" smtClean="0"/>
              <a:t>Tone map input</a:t>
            </a:r>
          </a:p>
          <a:p>
            <a:pPr lvl="1"/>
            <a:r>
              <a:rPr lang="en-US" dirty="0" smtClean="0"/>
              <a:t>Accumulate samples</a:t>
            </a:r>
          </a:p>
          <a:p>
            <a:pPr lvl="1"/>
            <a:r>
              <a:rPr lang="en-US" dirty="0" smtClean="0"/>
              <a:t>Reverse tone map output</a:t>
            </a:r>
          </a:p>
          <a:p>
            <a:r>
              <a:rPr lang="en-US" dirty="0" smtClean="0"/>
              <a:t>Same AA quality as after tone mapping</a:t>
            </a:r>
            <a:endParaRPr lang="en-US" dirty="0"/>
          </a:p>
          <a:p>
            <a:r>
              <a:rPr lang="en-US" dirty="0" smtClean="0"/>
              <a:t>Provides </a:t>
            </a:r>
            <a:r>
              <a:rPr lang="en-US" dirty="0" err="1" smtClean="0"/>
              <a:t>AAed</a:t>
            </a:r>
            <a:r>
              <a:rPr lang="en-US" dirty="0" smtClean="0"/>
              <a:t> input to post processing chain</a:t>
            </a:r>
            <a:endParaRPr lang="en-US" dirty="0"/>
          </a:p>
          <a:p>
            <a:pPr lvl="1"/>
            <a:r>
              <a:rPr lang="en-US" dirty="0" smtClean="0"/>
              <a:t>No more flickering bloom</a:t>
            </a:r>
          </a:p>
        </p:txBody>
      </p:sp>
    </p:spTree>
    <p:extLst>
      <p:ext uri="{BB962C8B-B14F-4D97-AF65-F5344CB8AC3E}">
        <p14:creationId xmlns:p14="http://schemas.microsoft.com/office/powerpoint/2010/main" val="42874215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Context</a:t>
            </a:r>
            <a:endParaRPr lang="en-US" dirty="0"/>
          </a:p>
        </p:txBody>
      </p:sp>
      <p:sp>
        <p:nvSpPr>
          <p:cNvPr id="3" name="Content Placeholder 2"/>
          <p:cNvSpPr>
            <a:spLocks noGrp="1"/>
          </p:cNvSpPr>
          <p:nvPr>
            <p:ph idx="1"/>
          </p:nvPr>
        </p:nvSpPr>
        <p:spPr/>
        <p:txBody>
          <a:bodyPr>
            <a:normAutofit/>
          </a:bodyPr>
          <a:lstStyle/>
          <a:p>
            <a:pPr fontAlgn="base"/>
            <a:r>
              <a:rPr lang="en-US" dirty="0"/>
              <a:t>Unreal Engine 4’s primary anti-aliasing </a:t>
            </a:r>
            <a:r>
              <a:rPr lang="en-US" dirty="0" smtClean="0"/>
              <a:t>solution</a:t>
            </a:r>
          </a:p>
          <a:p>
            <a:pPr lvl="1" fontAlgn="base"/>
            <a:r>
              <a:rPr lang="en-US" dirty="0" smtClean="0"/>
              <a:t>Referred to as Temporal AA in the engine</a:t>
            </a:r>
            <a:endParaRPr lang="en-US" dirty="0"/>
          </a:p>
          <a:p>
            <a:pPr fontAlgn="base"/>
            <a:r>
              <a:rPr lang="en-US" dirty="0" smtClean="0"/>
              <a:t>First used in the UE4 Infiltrator tech demo</a:t>
            </a:r>
          </a:p>
          <a:p>
            <a:pPr fontAlgn="base"/>
            <a:r>
              <a:rPr lang="en-US" dirty="0" smtClean="0"/>
              <a:t>Several major revisions since then</a:t>
            </a:r>
          </a:p>
          <a:p>
            <a:pPr fontAlgn="base"/>
            <a:r>
              <a:rPr lang="en-US" dirty="0" smtClean="0"/>
              <a:t>Still ongoing work</a:t>
            </a:r>
          </a:p>
        </p:txBody>
      </p:sp>
    </p:spTree>
    <p:extLst>
      <p:ext uri="{BB962C8B-B14F-4D97-AF65-F5344CB8AC3E}">
        <p14:creationId xmlns:p14="http://schemas.microsoft.com/office/powerpoint/2010/main" val="39363941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Better tone map solution</a:t>
            </a:r>
            <a:endParaRPr lang="en-US" dirty="0"/>
          </a:p>
        </p:txBody>
      </p:sp>
      <p:sp>
        <p:nvSpPr>
          <p:cNvPr id="3" name="Content Placeholder 2"/>
          <p:cNvSpPr>
            <a:spLocks noGrp="1"/>
          </p:cNvSpPr>
          <p:nvPr>
            <p:ph idx="1"/>
          </p:nvPr>
        </p:nvSpPr>
        <p:spPr/>
        <p:txBody>
          <a:bodyPr>
            <a:normAutofit/>
          </a:bodyPr>
          <a:lstStyle/>
          <a:p>
            <a:r>
              <a:rPr lang="en-US" dirty="0" smtClean="0"/>
              <a:t>Tone mapping </a:t>
            </a:r>
            <a:r>
              <a:rPr lang="en-US" dirty="0" err="1" smtClean="0"/>
              <a:t>desaturates</a:t>
            </a:r>
            <a:r>
              <a:rPr lang="en-US" dirty="0" smtClean="0"/>
              <a:t> bright pixels</a:t>
            </a:r>
          </a:p>
          <a:p>
            <a:r>
              <a:rPr lang="en-US" dirty="0" smtClean="0"/>
              <a:t>Weight samples instead based on luminance</a:t>
            </a:r>
          </a:p>
          <a:p>
            <a:pPr lvl="1"/>
            <a:r>
              <a:rPr lang="en-US" dirty="0" smtClean="0"/>
              <a:t>Maintains </a:t>
            </a:r>
            <a:r>
              <a:rPr lang="en-US" dirty="0" err="1" smtClean="0"/>
              <a:t>chroma</a:t>
            </a:r>
            <a:endParaRPr lang="en-US" dirty="0" smtClean="0"/>
          </a:p>
          <a:p>
            <a:pPr lvl="1"/>
            <a:r>
              <a:rPr lang="en-US" dirty="0" smtClean="0"/>
              <a:t>Perceptually closer to ground truth</a:t>
            </a:r>
          </a:p>
          <a:p>
            <a:r>
              <a:rPr lang="en-US" dirty="0" smtClean="0"/>
              <a:t>No need to store the weight</a:t>
            </a:r>
          </a:p>
          <a:p>
            <a:pPr lvl="1"/>
            <a:r>
              <a:rPr lang="en-US" dirty="0" err="1" smtClean="0"/>
              <a:t>Rederive</a:t>
            </a:r>
            <a:r>
              <a:rPr lang="en-US" dirty="0" smtClean="0"/>
              <a:t> weight</a:t>
            </a:r>
          </a:p>
          <a:p>
            <a:pPr lvl="1"/>
            <a:r>
              <a:rPr lang="en-US" dirty="0" smtClean="0"/>
              <a:t>Saves GPRs</a:t>
            </a:r>
          </a:p>
          <a:p>
            <a:r>
              <a:rPr lang="en-US" dirty="0" smtClean="0"/>
              <a:t>See my blog post: </a:t>
            </a:r>
            <a:r>
              <a:rPr lang="en-US" dirty="0" smtClean="0">
                <a:solidFill>
                  <a:schemeClr val="accent6">
                    <a:lumMod val="75000"/>
                  </a:schemeClr>
                </a:solidFill>
              </a:rPr>
              <a:t>[Karis13]</a:t>
            </a:r>
          </a:p>
        </p:txBody>
      </p:sp>
      <mc:AlternateContent xmlns:mc="http://schemas.openxmlformats.org/markup-compatibility/2006" xmlns:a14="http://schemas.microsoft.com/office/drawing/2010/main">
        <mc:Choice Requires="a14">
          <p:sp>
            <p:nvSpPr>
              <p:cNvPr id="4" name="TextBox 3"/>
              <p:cNvSpPr txBox="1"/>
              <p:nvPr/>
            </p:nvSpPr>
            <p:spPr>
              <a:xfrm>
                <a:off x="6230936" y="1504950"/>
                <a:ext cx="2455864" cy="675698"/>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sz="2000" b="0" i="1" smtClean="0">
                          <a:solidFill>
                            <a:schemeClr val="bg1"/>
                          </a:solidFill>
                          <a:latin typeface="Cambria Math"/>
                        </a:rPr>
                        <m:t>𝑤𝑒𝑖𝑔h𝑡</m:t>
                      </m:r>
                      <m:r>
                        <a:rPr lang="en-US" sz="2000" b="0" i="1" smtClean="0">
                          <a:solidFill>
                            <a:schemeClr val="bg1"/>
                          </a:solidFill>
                          <a:latin typeface="Cambria Math"/>
                        </a:rPr>
                        <m:t>=</m:t>
                      </m:r>
                      <m:f>
                        <m:fPr>
                          <m:ctrlPr>
                            <a:rPr lang="en-US" sz="2000" b="0" i="1" smtClean="0">
                              <a:solidFill>
                                <a:schemeClr val="bg1"/>
                              </a:solidFill>
                              <a:latin typeface="Cambria Math"/>
                            </a:rPr>
                          </m:ctrlPr>
                        </m:fPr>
                        <m:num>
                          <m:r>
                            <a:rPr lang="en-US" sz="2000" b="0" i="1" smtClean="0">
                              <a:solidFill>
                                <a:schemeClr val="bg1"/>
                              </a:solidFill>
                              <a:latin typeface="Cambria Math"/>
                            </a:rPr>
                            <m:t>1</m:t>
                          </m:r>
                        </m:num>
                        <m:den>
                          <m:r>
                            <a:rPr lang="en-US" sz="2000" b="0" i="1" smtClean="0">
                              <a:solidFill>
                                <a:schemeClr val="bg1"/>
                              </a:solidFill>
                              <a:latin typeface="Cambria Math"/>
                            </a:rPr>
                            <m:t>1+</m:t>
                          </m:r>
                          <m:r>
                            <a:rPr lang="en-US" sz="2000" b="0" i="1" smtClean="0">
                              <a:solidFill>
                                <a:schemeClr val="bg1"/>
                              </a:solidFill>
                              <a:latin typeface="Cambria Math"/>
                            </a:rPr>
                            <m:t>𝑙𝑢𝑚𝑎</m:t>
                          </m:r>
                        </m:den>
                      </m:f>
                    </m:oMath>
                  </m:oMathPara>
                </a14:m>
                <a:endParaRPr lang="en-US" sz="2000" dirty="0">
                  <a:solidFill>
                    <a:schemeClr val="bg1"/>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230936" y="1504950"/>
                <a:ext cx="2455864" cy="675698"/>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6065633" y="2534725"/>
                <a:ext cx="2621167" cy="68185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bg1"/>
                          </a:solidFill>
                          <a:latin typeface="Cambria Math"/>
                        </a:rPr>
                        <m:t>𝑇</m:t>
                      </m:r>
                      <m:r>
                        <a:rPr lang="en-US" sz="2000" b="0" i="1" smtClean="0">
                          <a:solidFill>
                            <a:schemeClr val="bg1"/>
                          </a:solidFill>
                          <a:latin typeface="Cambria Math"/>
                        </a:rPr>
                        <m:t>(</m:t>
                      </m:r>
                      <m:r>
                        <a:rPr lang="en-US" sz="2000" b="0" i="1" smtClean="0">
                          <a:solidFill>
                            <a:schemeClr val="bg1"/>
                          </a:solidFill>
                          <a:latin typeface="Cambria Math"/>
                        </a:rPr>
                        <m:t>𝑐𝑜𝑙𝑜𝑟</m:t>
                      </m:r>
                      <m:r>
                        <a:rPr lang="en-US" sz="2000" b="0" i="1" smtClean="0">
                          <a:solidFill>
                            <a:schemeClr val="bg1"/>
                          </a:solidFill>
                          <a:latin typeface="Cambria Math"/>
                        </a:rPr>
                        <m:t>)=</m:t>
                      </m:r>
                      <m:f>
                        <m:fPr>
                          <m:ctrlPr>
                            <a:rPr lang="en-US" sz="2000" b="0" i="1" smtClean="0">
                              <a:solidFill>
                                <a:schemeClr val="bg1"/>
                              </a:solidFill>
                              <a:latin typeface="Cambria Math"/>
                            </a:rPr>
                          </m:ctrlPr>
                        </m:fPr>
                        <m:num>
                          <m:r>
                            <a:rPr lang="en-US" sz="2000" b="0" i="1" smtClean="0">
                              <a:solidFill>
                                <a:schemeClr val="bg1"/>
                              </a:solidFill>
                              <a:latin typeface="Cambria Math"/>
                            </a:rPr>
                            <m:t>𝑐𝑜𝑙𝑜𝑟</m:t>
                          </m:r>
                        </m:num>
                        <m:den>
                          <m:r>
                            <a:rPr lang="en-US" sz="2000" b="0" i="1" smtClean="0">
                              <a:solidFill>
                                <a:schemeClr val="bg1"/>
                              </a:solidFill>
                              <a:latin typeface="Cambria Math"/>
                            </a:rPr>
                            <m:t>1+</m:t>
                          </m:r>
                          <m:r>
                            <a:rPr lang="en-US" sz="2000" b="0" i="1" smtClean="0">
                              <a:solidFill>
                                <a:schemeClr val="bg1"/>
                              </a:solidFill>
                              <a:latin typeface="Cambria Math"/>
                            </a:rPr>
                            <m:t>𝑙𝑢𝑚𝑎</m:t>
                          </m:r>
                        </m:den>
                      </m:f>
                    </m:oMath>
                  </m:oMathPara>
                </a14:m>
                <a:endParaRPr lang="en-US" sz="2000" dirty="0">
                  <a:solidFill>
                    <a:schemeClr val="bg1"/>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065633" y="2534725"/>
                <a:ext cx="2621167" cy="681853"/>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799368" y="3266626"/>
                <a:ext cx="2885213" cy="6767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000" b="0" i="1" smtClean="0">
                              <a:solidFill>
                                <a:schemeClr val="bg1"/>
                              </a:solidFill>
                              <a:latin typeface="Cambria Math"/>
                            </a:rPr>
                          </m:ctrlPr>
                        </m:sSupPr>
                        <m:e>
                          <m:r>
                            <a:rPr lang="en-US" sz="2000" b="0" i="1" smtClean="0">
                              <a:solidFill>
                                <a:schemeClr val="bg1"/>
                              </a:solidFill>
                              <a:latin typeface="Cambria Math"/>
                            </a:rPr>
                            <m:t>𝑇</m:t>
                          </m:r>
                        </m:e>
                        <m:sup>
                          <m:r>
                            <a:rPr lang="en-US" sz="2000" b="0" i="1" smtClean="0">
                              <a:solidFill>
                                <a:schemeClr val="bg1"/>
                              </a:solidFill>
                              <a:latin typeface="Cambria Math"/>
                            </a:rPr>
                            <m:t>−1</m:t>
                          </m:r>
                        </m:sup>
                      </m:sSup>
                      <m:r>
                        <a:rPr lang="en-US" sz="2000" b="0" i="1" smtClean="0">
                          <a:solidFill>
                            <a:schemeClr val="bg1"/>
                          </a:solidFill>
                          <a:latin typeface="Cambria Math"/>
                        </a:rPr>
                        <m:t>(</m:t>
                      </m:r>
                      <m:r>
                        <a:rPr lang="en-US" sz="2000" b="0" i="1" smtClean="0">
                          <a:solidFill>
                            <a:schemeClr val="bg1"/>
                          </a:solidFill>
                          <a:latin typeface="Cambria Math"/>
                        </a:rPr>
                        <m:t>𝑐𝑜𝑙𝑜𝑟</m:t>
                      </m:r>
                      <m:r>
                        <a:rPr lang="en-US" sz="2000" b="0" i="1" smtClean="0">
                          <a:solidFill>
                            <a:schemeClr val="bg1"/>
                          </a:solidFill>
                          <a:latin typeface="Cambria Math"/>
                        </a:rPr>
                        <m:t>)=</m:t>
                      </m:r>
                      <m:f>
                        <m:fPr>
                          <m:ctrlPr>
                            <a:rPr lang="en-US" sz="2000" b="0" i="1" smtClean="0">
                              <a:solidFill>
                                <a:schemeClr val="bg1"/>
                              </a:solidFill>
                              <a:latin typeface="Cambria Math"/>
                            </a:rPr>
                          </m:ctrlPr>
                        </m:fPr>
                        <m:num>
                          <m:r>
                            <a:rPr lang="en-US" sz="2000" b="0" i="1" smtClean="0">
                              <a:solidFill>
                                <a:schemeClr val="bg1"/>
                              </a:solidFill>
                              <a:latin typeface="Cambria Math"/>
                            </a:rPr>
                            <m:t>𝑐𝑜𝑙𝑜𝑟</m:t>
                          </m:r>
                        </m:num>
                        <m:den>
                          <m:r>
                            <a:rPr lang="en-US" sz="2000" b="0" i="1" smtClean="0">
                              <a:solidFill>
                                <a:schemeClr val="bg1"/>
                              </a:solidFill>
                              <a:latin typeface="Cambria Math"/>
                            </a:rPr>
                            <m:t>1−</m:t>
                          </m:r>
                          <m:r>
                            <a:rPr lang="en-US" sz="2000" b="0" i="1" smtClean="0">
                              <a:solidFill>
                                <a:schemeClr val="bg1"/>
                              </a:solidFill>
                              <a:latin typeface="Cambria Math"/>
                            </a:rPr>
                            <m:t>𝑙𝑢𝑚𝑎</m:t>
                          </m:r>
                        </m:den>
                      </m:f>
                    </m:oMath>
                  </m:oMathPara>
                </a14:m>
                <a:endParaRPr lang="en-US" sz="2000" dirty="0">
                  <a:solidFill>
                    <a:schemeClr val="bg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799368" y="3266626"/>
                <a:ext cx="2885213" cy="676724"/>
              </a:xfrm>
              <a:prstGeom prst="rect">
                <a:avLst/>
              </a:prstGeom>
              <a:blipFill rotWithShape="1">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285729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solidFill>
                  <a:srgbClr val="C00000"/>
                </a:solidFill>
              </a:rPr>
              <a:t>Tone </a:t>
            </a:r>
            <a:r>
              <a:rPr lang="en-US" dirty="0">
                <a:solidFill>
                  <a:srgbClr val="C00000"/>
                </a:solidFill>
              </a:rPr>
              <a:t>map vs </a:t>
            </a:r>
            <a:r>
              <a:rPr lang="en-US" dirty="0" err="1">
                <a:solidFill>
                  <a:srgbClr val="C00000"/>
                </a:solidFill>
              </a:rPr>
              <a:t>luma</a:t>
            </a:r>
            <a:r>
              <a:rPr lang="en-US" dirty="0">
                <a:solidFill>
                  <a:srgbClr val="C00000"/>
                </a:solidFill>
              </a:rPr>
              <a:t> </a:t>
            </a:r>
            <a:r>
              <a:rPr lang="en-US" dirty="0" smtClean="0">
                <a:solidFill>
                  <a:srgbClr val="C00000"/>
                </a:solidFill>
              </a:rPr>
              <a:t>weight</a:t>
            </a:r>
            <a:endParaRPr lang="en-US" dirty="0"/>
          </a:p>
        </p:txBody>
      </p:sp>
      <p:sp>
        <p:nvSpPr>
          <p:cNvPr id="3" name="Content Placeholder 2"/>
          <p:cNvSpPr>
            <a:spLocks noGrp="1"/>
          </p:cNvSpPr>
          <p:nvPr>
            <p:ph idx="1"/>
          </p:nvPr>
        </p:nvSpPr>
        <p:spPr/>
        <p:txBody>
          <a:bodyPr>
            <a:normAutofit/>
          </a:bodyPr>
          <a:lstStyle/>
          <a:p>
            <a:r>
              <a:rPr lang="en-US" dirty="0" smtClean="0">
                <a:solidFill>
                  <a:srgbClr val="C00000"/>
                </a:solidFill>
              </a:rPr>
              <a:t>Side by side image of skybox</a:t>
            </a:r>
          </a:p>
        </p:txBody>
      </p:sp>
      <p:pic>
        <p:nvPicPr>
          <p:cNvPr id="2056" name="Picture 8" descr="C:\Users\Brian.Karis\Documents\tonemapped.png"/>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361950"/>
            <a:ext cx="9144000" cy="44271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766859" y="361950"/>
            <a:ext cx="1639038" cy="523220"/>
          </a:xfrm>
          <a:prstGeom prst="rect">
            <a:avLst/>
          </a:prstGeom>
          <a:noFill/>
        </p:spPr>
        <p:txBody>
          <a:bodyPr wrap="none" rtlCol="0">
            <a:spAutoFit/>
          </a:bodyPr>
          <a:lstStyle/>
          <a:p>
            <a:pPr algn="ctr"/>
            <a:r>
              <a:rPr lang="en-US" sz="2800" dirty="0" smtClean="0">
                <a:latin typeface="Eurostile-Roman-DTC" panose="020B0604020202020204"/>
              </a:rPr>
              <a:t>Tone map</a:t>
            </a:r>
            <a:endParaRPr lang="en-US" sz="2800" dirty="0">
              <a:latin typeface="Eurostile-Roman-DTC" panose="020B0604020202020204"/>
            </a:endParaRPr>
          </a:p>
        </p:txBody>
      </p:sp>
    </p:spTree>
    <p:extLst>
      <p:ext uri="{BB962C8B-B14F-4D97-AF65-F5344CB8AC3E}">
        <p14:creationId xmlns:p14="http://schemas.microsoft.com/office/powerpoint/2010/main" val="16259992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solidFill>
                  <a:srgbClr val="C00000"/>
                </a:solidFill>
              </a:rPr>
              <a:t>Tone </a:t>
            </a:r>
            <a:r>
              <a:rPr lang="en-US" dirty="0">
                <a:solidFill>
                  <a:srgbClr val="C00000"/>
                </a:solidFill>
              </a:rPr>
              <a:t>map vs </a:t>
            </a:r>
            <a:r>
              <a:rPr lang="en-US" dirty="0" err="1">
                <a:solidFill>
                  <a:srgbClr val="C00000"/>
                </a:solidFill>
              </a:rPr>
              <a:t>luma</a:t>
            </a:r>
            <a:r>
              <a:rPr lang="en-US" dirty="0">
                <a:solidFill>
                  <a:srgbClr val="C00000"/>
                </a:solidFill>
              </a:rPr>
              <a:t> </a:t>
            </a:r>
            <a:r>
              <a:rPr lang="en-US" dirty="0" smtClean="0">
                <a:solidFill>
                  <a:srgbClr val="C00000"/>
                </a:solidFill>
              </a:rPr>
              <a:t>weight</a:t>
            </a:r>
            <a:endParaRPr lang="en-US" dirty="0"/>
          </a:p>
        </p:txBody>
      </p:sp>
      <p:sp>
        <p:nvSpPr>
          <p:cNvPr id="3" name="Content Placeholder 2"/>
          <p:cNvSpPr>
            <a:spLocks noGrp="1"/>
          </p:cNvSpPr>
          <p:nvPr>
            <p:ph idx="1"/>
          </p:nvPr>
        </p:nvSpPr>
        <p:spPr/>
        <p:txBody>
          <a:bodyPr>
            <a:normAutofit/>
          </a:bodyPr>
          <a:lstStyle/>
          <a:p>
            <a:r>
              <a:rPr lang="en-US" dirty="0" smtClean="0">
                <a:solidFill>
                  <a:srgbClr val="C00000"/>
                </a:solidFill>
              </a:rPr>
              <a:t>Side by side image of skybox</a:t>
            </a:r>
          </a:p>
        </p:txBody>
      </p:sp>
      <p:pic>
        <p:nvPicPr>
          <p:cNvPr id="2056" name="Picture 8"/>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0" y="361950"/>
            <a:ext cx="9143999" cy="44271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41062" y="361950"/>
            <a:ext cx="2090637" cy="523220"/>
          </a:xfrm>
          <a:prstGeom prst="rect">
            <a:avLst/>
          </a:prstGeom>
          <a:noFill/>
        </p:spPr>
        <p:txBody>
          <a:bodyPr wrap="none" rtlCol="0">
            <a:spAutoFit/>
          </a:bodyPr>
          <a:lstStyle/>
          <a:p>
            <a:pPr algn="ctr"/>
            <a:r>
              <a:rPr lang="en-US" sz="2800" dirty="0" err="1" smtClean="0">
                <a:latin typeface="Eurostile-Roman-DTC" panose="020B0604020202020204"/>
              </a:rPr>
              <a:t>Luma</a:t>
            </a:r>
            <a:r>
              <a:rPr lang="en-US" sz="2800" dirty="0" smtClean="0">
                <a:latin typeface="Eurostile-Roman-DTC" panose="020B0604020202020204"/>
              </a:rPr>
              <a:t> weight</a:t>
            </a:r>
            <a:endParaRPr lang="en-US" sz="2800" dirty="0">
              <a:latin typeface="Eurostile-Roman-DTC" panose="020B0604020202020204"/>
            </a:endParaRPr>
          </a:p>
        </p:txBody>
      </p:sp>
    </p:spTree>
    <p:extLst>
      <p:ext uri="{BB962C8B-B14F-4D97-AF65-F5344CB8AC3E}">
        <p14:creationId xmlns:p14="http://schemas.microsoft.com/office/powerpoint/2010/main" val="36846748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Reconstruction filter</a:t>
            </a:r>
            <a:endParaRPr lang="en-US" dirty="0"/>
          </a:p>
        </p:txBody>
      </p:sp>
      <p:sp>
        <p:nvSpPr>
          <p:cNvPr id="3" name="Content Placeholder 2"/>
          <p:cNvSpPr>
            <a:spLocks noGrp="1"/>
          </p:cNvSpPr>
          <p:nvPr>
            <p:ph idx="1"/>
          </p:nvPr>
        </p:nvSpPr>
        <p:spPr/>
        <p:txBody>
          <a:bodyPr>
            <a:normAutofit/>
          </a:bodyPr>
          <a:lstStyle/>
          <a:p>
            <a:r>
              <a:rPr lang="en-US" dirty="0"/>
              <a:t>B</a:t>
            </a:r>
            <a:r>
              <a:rPr lang="en-US" dirty="0" smtClean="0"/>
              <a:t>ox </a:t>
            </a:r>
            <a:r>
              <a:rPr lang="en-US" dirty="0"/>
              <a:t>filter is not stable under </a:t>
            </a:r>
            <a:r>
              <a:rPr lang="en-US" dirty="0" smtClean="0"/>
              <a:t>motion</a:t>
            </a:r>
            <a:endParaRPr lang="en-US" dirty="0" smtClean="0">
              <a:solidFill>
                <a:srgbClr val="FF0000"/>
              </a:solidFill>
            </a:endParaRPr>
          </a:p>
          <a:p>
            <a:endParaRPr lang="en-US" dirty="0" smtClean="0"/>
          </a:p>
          <a:p>
            <a:endParaRPr lang="en-US" dirty="0" smtClean="0"/>
          </a:p>
          <a:p>
            <a:endParaRPr lang="en-US" dirty="0"/>
          </a:p>
          <a:p>
            <a:endParaRPr lang="en-US" dirty="0" smtClean="0"/>
          </a:p>
          <a:p>
            <a:r>
              <a:rPr lang="en-US" dirty="0" err="1" smtClean="0"/>
              <a:t>PRMan</a:t>
            </a:r>
            <a:r>
              <a:rPr lang="en-US" dirty="0" smtClean="0"/>
              <a:t> anti-aliasing guide</a:t>
            </a:r>
          </a:p>
          <a:p>
            <a:r>
              <a:rPr lang="en-US" dirty="0" smtClean="0"/>
              <a:t>Gaussian fit to Blackman-Harris 3.3</a:t>
            </a:r>
          </a:p>
          <a:p>
            <a:pPr lvl="1"/>
            <a:r>
              <a:rPr lang="en-US" dirty="0" smtClean="0"/>
              <a:t>Support is ~2 pixels wide</a:t>
            </a:r>
            <a:r>
              <a:rPr lang="en-US" dirty="0"/>
              <a:t/>
            </a:r>
            <a:br>
              <a:rPr lang="en-US" dirty="0"/>
            </a:br>
            <a:endParaRPr lang="en-US" dirty="0" smtClean="0"/>
          </a:p>
        </p:txBody>
      </p:sp>
      <mc:AlternateContent xmlns:mc="http://schemas.openxmlformats.org/markup-compatibility/2006" xmlns:a14="http://schemas.microsoft.com/office/drawing/2010/main">
        <mc:Choice Requires="a14">
          <p:sp>
            <p:nvSpPr>
              <p:cNvPr id="4" name="TextBox 3"/>
              <p:cNvSpPr txBox="1"/>
              <p:nvPr/>
            </p:nvSpPr>
            <p:spPr>
              <a:xfrm>
                <a:off x="6019800" y="4135374"/>
                <a:ext cx="2083326" cy="442429"/>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sz="2000" i="1" smtClean="0">
                          <a:solidFill>
                            <a:schemeClr val="bg1"/>
                          </a:solidFill>
                          <a:latin typeface="Cambria Math"/>
                        </a:rPr>
                        <m:t>𝑊</m:t>
                      </m:r>
                      <m:r>
                        <a:rPr lang="en-US" sz="2000" i="1" smtClean="0">
                          <a:solidFill>
                            <a:schemeClr val="bg1"/>
                          </a:solidFill>
                          <a:latin typeface="Cambria Math"/>
                        </a:rPr>
                        <m:t>(</m:t>
                      </m:r>
                      <m:r>
                        <a:rPr lang="en-US" sz="2000" i="1" smtClean="0">
                          <a:solidFill>
                            <a:schemeClr val="bg1"/>
                          </a:solidFill>
                          <a:latin typeface="Cambria Math"/>
                        </a:rPr>
                        <m:t>𝑥</m:t>
                      </m:r>
                      <m:r>
                        <a:rPr lang="en-US" sz="2000" i="1" smtClean="0">
                          <a:solidFill>
                            <a:schemeClr val="bg1"/>
                          </a:solidFill>
                          <a:latin typeface="Cambria Math"/>
                        </a:rPr>
                        <m:t>)=</m:t>
                      </m:r>
                      <m:sSup>
                        <m:sSupPr>
                          <m:ctrlPr>
                            <a:rPr lang="en-US" sz="2000" i="1" smtClean="0">
                              <a:solidFill>
                                <a:schemeClr val="bg1"/>
                              </a:solidFill>
                              <a:latin typeface="Cambria Math"/>
                            </a:rPr>
                          </m:ctrlPr>
                        </m:sSupPr>
                        <m:e>
                          <m:r>
                            <a:rPr lang="en-US" sz="2000" b="0" i="1" smtClean="0">
                              <a:solidFill>
                                <a:schemeClr val="bg1"/>
                              </a:solidFill>
                              <a:latin typeface="Cambria Math"/>
                            </a:rPr>
                            <m:t>𝑒</m:t>
                          </m:r>
                        </m:e>
                        <m:sup>
                          <m:r>
                            <a:rPr lang="en-US" sz="2000" b="0" i="1" smtClean="0">
                              <a:solidFill>
                                <a:schemeClr val="bg1"/>
                              </a:solidFill>
                              <a:latin typeface="Cambria Math"/>
                            </a:rPr>
                            <m:t>−2.29</m:t>
                          </m:r>
                          <m:sSup>
                            <m:sSupPr>
                              <m:ctrlPr>
                                <a:rPr lang="en-US" sz="2000" b="0" i="1" smtClean="0">
                                  <a:solidFill>
                                    <a:schemeClr val="bg1"/>
                                  </a:solidFill>
                                  <a:latin typeface="Cambria Math"/>
                                </a:rPr>
                              </m:ctrlPr>
                            </m:sSupPr>
                            <m:e>
                              <m:r>
                                <a:rPr lang="en-US" sz="2000" b="0" i="1" smtClean="0">
                                  <a:solidFill>
                                    <a:schemeClr val="bg1"/>
                                  </a:solidFill>
                                  <a:latin typeface="Cambria Math"/>
                                </a:rPr>
                                <m:t>𝑥</m:t>
                              </m:r>
                            </m:e>
                            <m:sup>
                              <m:r>
                                <a:rPr lang="en-US" sz="2000" b="0" i="1" smtClean="0">
                                  <a:solidFill>
                                    <a:schemeClr val="bg1"/>
                                  </a:solidFill>
                                  <a:latin typeface="Cambria Math"/>
                                </a:rPr>
                                <m:t>2</m:t>
                              </m:r>
                            </m:sup>
                          </m:sSup>
                        </m:sup>
                      </m:sSup>
                    </m:oMath>
                  </m:oMathPara>
                </a14:m>
                <a:endParaRPr lang="en-US" sz="2000" dirty="0">
                  <a:solidFill>
                    <a:schemeClr val="bg1"/>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019800" y="4135374"/>
                <a:ext cx="2083326" cy="442429"/>
              </a:xfrm>
              <a:prstGeom prst="rect">
                <a:avLst/>
              </a:prstGeom>
              <a:blipFill rotWithShape="1">
                <a:blip r:embed="rId3"/>
                <a:stretch>
                  <a:fillRect b="-15068"/>
                </a:stretch>
              </a:blipFill>
            </p:spPr>
            <p:txBody>
              <a:bodyPr/>
              <a:lstStyle/>
              <a:p>
                <a:r>
                  <a:rPr lang="en-US">
                    <a:noFill/>
                  </a:rPr>
                  <a:t> </a:t>
                </a:r>
              </a:p>
            </p:txBody>
          </p:sp>
        </mc:Fallback>
      </mc:AlternateContent>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64559" y="3105150"/>
            <a:ext cx="280345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a:grayscl/>
            <a:extLst>
              <a:ext uri="{28A0092B-C50C-407E-A947-70E740481C1C}">
                <a14:useLocalDpi xmlns:a14="http://schemas.microsoft.com/office/drawing/2010/main"/>
              </a:ext>
            </a:extLst>
          </a:blip>
          <a:stretch>
            <a:fillRect/>
          </a:stretch>
        </p:blipFill>
        <p:spPr>
          <a:xfrm>
            <a:off x="1828800" y="1581150"/>
            <a:ext cx="4876800" cy="609600"/>
          </a:xfrm>
          <a:prstGeom prst="rect">
            <a:avLst/>
          </a:prstGeom>
        </p:spPr>
      </p:pic>
      <p:pic>
        <p:nvPicPr>
          <p:cNvPr id="7" name="Picture 6"/>
          <p:cNvPicPr>
            <a:picLocks noChangeAspect="1"/>
          </p:cNvPicPr>
          <p:nvPr/>
        </p:nvPicPr>
        <p:blipFill>
          <a:blip r:embed="rId6">
            <a:grayscl/>
            <a:extLst>
              <a:ext uri="{28A0092B-C50C-407E-A947-70E740481C1C}">
                <a14:useLocalDpi xmlns:a14="http://schemas.microsoft.com/office/drawing/2010/main"/>
              </a:ext>
            </a:extLst>
          </a:blip>
          <a:stretch>
            <a:fillRect/>
          </a:stretch>
        </p:blipFill>
        <p:spPr>
          <a:xfrm>
            <a:off x="1828800" y="2266950"/>
            <a:ext cx="4876800" cy="609600"/>
          </a:xfrm>
          <a:prstGeom prst="rect">
            <a:avLst/>
          </a:prstGeom>
        </p:spPr>
      </p:pic>
      <p:sp>
        <p:nvSpPr>
          <p:cNvPr id="8" name="TextBox 7"/>
          <p:cNvSpPr txBox="1"/>
          <p:nvPr/>
        </p:nvSpPr>
        <p:spPr>
          <a:xfrm>
            <a:off x="671047" y="1733550"/>
            <a:ext cx="1157753" cy="1015663"/>
          </a:xfrm>
          <a:prstGeom prst="rect">
            <a:avLst/>
          </a:prstGeom>
          <a:noFill/>
        </p:spPr>
        <p:txBody>
          <a:bodyPr wrap="none" rtlCol="0">
            <a:spAutoFit/>
          </a:bodyPr>
          <a:lstStyle/>
          <a:p>
            <a:r>
              <a:rPr lang="en-US" sz="2000" dirty="0">
                <a:solidFill>
                  <a:schemeClr val="bg1">
                    <a:lumMod val="65000"/>
                  </a:schemeClr>
                </a:solidFill>
                <a:latin typeface="Eurostile-Roman-DTC" panose="020B0604020202020204"/>
              </a:rPr>
              <a:t>Box</a:t>
            </a:r>
            <a:endParaRPr lang="en-US" sz="2000" dirty="0" smtClean="0">
              <a:solidFill>
                <a:schemeClr val="bg1">
                  <a:lumMod val="65000"/>
                </a:schemeClr>
              </a:solidFill>
              <a:latin typeface="Eurostile-Roman-DTC" panose="020B0604020202020204"/>
            </a:endParaRPr>
          </a:p>
          <a:p>
            <a:endParaRPr lang="en-US" sz="2000" dirty="0">
              <a:solidFill>
                <a:schemeClr val="bg1">
                  <a:lumMod val="65000"/>
                </a:schemeClr>
              </a:solidFill>
            </a:endParaRPr>
          </a:p>
          <a:p>
            <a:r>
              <a:rPr lang="en-US" sz="2000" dirty="0" smtClean="0">
                <a:solidFill>
                  <a:schemeClr val="bg1">
                    <a:lumMod val="65000"/>
                  </a:schemeClr>
                </a:solidFill>
                <a:latin typeface="Eurostile-Roman-DTC" panose="020B0604020202020204"/>
              </a:rPr>
              <a:t>Gaussian</a:t>
            </a:r>
            <a:endParaRPr lang="en-US" sz="2000" dirty="0">
              <a:solidFill>
                <a:schemeClr val="bg1">
                  <a:lumMod val="65000"/>
                </a:schemeClr>
              </a:solidFill>
              <a:latin typeface="Eurostile-Roman-DTC" panose="020B0604020202020204"/>
            </a:endParaRPr>
          </a:p>
        </p:txBody>
      </p:sp>
      <p:sp>
        <p:nvSpPr>
          <p:cNvPr id="9" name="TextBox 8"/>
          <p:cNvSpPr txBox="1"/>
          <p:nvPr/>
        </p:nvSpPr>
        <p:spPr>
          <a:xfrm>
            <a:off x="7851422" y="4717018"/>
            <a:ext cx="1196161" cy="369332"/>
          </a:xfrm>
          <a:prstGeom prst="rect">
            <a:avLst/>
          </a:prstGeom>
          <a:noFill/>
        </p:spPr>
        <p:txBody>
          <a:bodyPr wrap="none" rtlCol="0">
            <a:spAutoFit/>
          </a:bodyPr>
          <a:lstStyle/>
          <a:p>
            <a:r>
              <a:rPr lang="en-US" sz="1800" dirty="0" smtClean="0">
                <a:solidFill>
                  <a:schemeClr val="accent6">
                    <a:lumMod val="75000"/>
                  </a:schemeClr>
                </a:solidFill>
                <a:latin typeface="Eurostile-Roman-DTC" panose="020B0604020202020204"/>
              </a:rPr>
              <a:t>[Burley07]</a:t>
            </a:r>
            <a:endParaRPr lang="en-US" sz="1800" dirty="0">
              <a:solidFill>
                <a:schemeClr val="accent6">
                  <a:lumMod val="75000"/>
                </a:schemeClr>
              </a:solidFill>
              <a:latin typeface="Eurostile-Roman-DTC" panose="020B0604020202020204"/>
            </a:endParaRPr>
          </a:p>
        </p:txBody>
      </p:sp>
    </p:spTree>
    <p:extLst>
      <p:ext uri="{BB962C8B-B14F-4D97-AF65-F5344CB8AC3E}">
        <p14:creationId xmlns:p14="http://schemas.microsoft.com/office/powerpoint/2010/main" val="13452894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Step 2: </a:t>
            </a:r>
            <a:r>
              <a:rPr lang="en-US" dirty="0"/>
              <a:t>D</a:t>
            </a:r>
            <a:r>
              <a:rPr lang="en-US" dirty="0" smtClean="0"/>
              <a:t>ynamic scene</a:t>
            </a:r>
            <a:endParaRPr lang="en-US" dirty="0"/>
          </a:p>
        </p:txBody>
      </p:sp>
    </p:spTree>
    <p:extLst>
      <p:ext uri="{BB962C8B-B14F-4D97-AF65-F5344CB8AC3E}">
        <p14:creationId xmlns:p14="http://schemas.microsoft.com/office/powerpoint/2010/main" val="2264124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Reprojection</a:t>
            </a:r>
            <a:endParaRPr lang="en-US" dirty="0"/>
          </a:p>
        </p:txBody>
      </p:sp>
      <p:sp>
        <p:nvSpPr>
          <p:cNvPr id="3" name="Content Placeholder 2"/>
          <p:cNvSpPr>
            <a:spLocks noGrp="1"/>
          </p:cNvSpPr>
          <p:nvPr>
            <p:ph idx="1"/>
          </p:nvPr>
        </p:nvSpPr>
        <p:spPr/>
        <p:txBody>
          <a:bodyPr>
            <a:normAutofit/>
          </a:bodyPr>
          <a:lstStyle/>
          <a:p>
            <a:r>
              <a:rPr lang="en-US" dirty="0"/>
              <a:t>History for current pixel may be elsewhere on screen</a:t>
            </a:r>
          </a:p>
          <a:p>
            <a:pPr lvl="1"/>
            <a:r>
              <a:rPr lang="en-US" dirty="0"/>
              <a:t>May not exist at </a:t>
            </a:r>
            <a:r>
              <a:rPr lang="en-US" dirty="0" smtClean="0"/>
              <a:t>all</a:t>
            </a:r>
          </a:p>
          <a:p>
            <a:r>
              <a:rPr lang="en-US" dirty="0" smtClean="0"/>
              <a:t>Use same velocity buffer calculation as motion blur</a:t>
            </a:r>
          </a:p>
          <a:p>
            <a:r>
              <a:rPr lang="en-US" dirty="0"/>
              <a:t>Remember to remove </a:t>
            </a:r>
            <a:r>
              <a:rPr lang="en-US" dirty="0" smtClean="0"/>
              <a:t>jitter</a:t>
            </a:r>
            <a:endParaRPr lang="en-US" dirty="0"/>
          </a:p>
        </p:txBody>
      </p:sp>
    </p:spTree>
    <p:extLst>
      <p:ext uri="{BB962C8B-B14F-4D97-AF65-F5344CB8AC3E}">
        <p14:creationId xmlns:p14="http://schemas.microsoft.com/office/powerpoint/2010/main" val="3890736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Velocity accuracy</a:t>
            </a:r>
            <a:endParaRPr lang="en-US" dirty="0"/>
          </a:p>
        </p:txBody>
      </p:sp>
      <p:sp>
        <p:nvSpPr>
          <p:cNvPr id="3" name="Content Placeholder 2"/>
          <p:cNvSpPr>
            <a:spLocks noGrp="1"/>
          </p:cNvSpPr>
          <p:nvPr>
            <p:ph idx="1"/>
          </p:nvPr>
        </p:nvSpPr>
        <p:spPr/>
        <p:txBody>
          <a:bodyPr>
            <a:normAutofit/>
          </a:bodyPr>
          <a:lstStyle/>
          <a:p>
            <a:r>
              <a:rPr lang="en-US" dirty="0"/>
              <a:t>Need </a:t>
            </a:r>
            <a:r>
              <a:rPr lang="en-US" dirty="0" smtClean="0"/>
              <a:t>velocity </a:t>
            </a:r>
            <a:r>
              <a:rPr lang="en-US" dirty="0"/>
              <a:t>(motion vectors) for everything</a:t>
            </a:r>
          </a:p>
          <a:p>
            <a:pPr lvl="1"/>
            <a:r>
              <a:rPr lang="en-US" dirty="0"/>
              <a:t>Motion without correct velocity will smear</a:t>
            </a:r>
          </a:p>
          <a:p>
            <a:r>
              <a:rPr lang="en-US" dirty="0" smtClean="0"/>
              <a:t>Accuracy is super </a:t>
            </a:r>
            <a:r>
              <a:rPr lang="en-US" dirty="0"/>
              <a:t>important</a:t>
            </a:r>
          </a:p>
          <a:p>
            <a:pPr lvl="1"/>
            <a:r>
              <a:rPr lang="en-US" dirty="0" smtClean="0"/>
              <a:t>Minor </a:t>
            </a:r>
            <a:r>
              <a:rPr lang="en-US" dirty="0"/>
              <a:t>imprecision </a:t>
            </a:r>
            <a:r>
              <a:rPr lang="en-US" dirty="0" smtClean="0"/>
              <a:t>will streak a static image</a:t>
            </a:r>
            <a:endParaRPr lang="en-US" dirty="0"/>
          </a:p>
          <a:p>
            <a:pPr lvl="1"/>
            <a:r>
              <a:rPr lang="en-US" dirty="0" smtClean="0"/>
              <a:t>16:16 RG velocity buffer</a:t>
            </a:r>
          </a:p>
          <a:p>
            <a:r>
              <a:rPr lang="en-US" dirty="0" smtClean="0"/>
              <a:t>Can </a:t>
            </a:r>
            <a:r>
              <a:rPr lang="en-US" dirty="0"/>
              <a:t>be tricky</a:t>
            </a:r>
          </a:p>
          <a:p>
            <a:pPr lvl="1"/>
            <a:r>
              <a:rPr lang="en-US" dirty="0"/>
              <a:t>Procedural animation</a:t>
            </a:r>
          </a:p>
          <a:p>
            <a:pPr lvl="1"/>
            <a:r>
              <a:rPr lang="en-US" dirty="0"/>
              <a:t>Scrolling textures</a:t>
            </a:r>
          </a:p>
          <a:p>
            <a:pPr lvl="1"/>
            <a:r>
              <a:rPr lang="en-US" dirty="0"/>
              <a:t>Almost opaque translucent objects</a:t>
            </a:r>
          </a:p>
          <a:p>
            <a:endParaRPr lang="en-US" dirty="0"/>
          </a:p>
        </p:txBody>
      </p:sp>
    </p:spTree>
    <p:extLst>
      <p:ext uri="{BB962C8B-B14F-4D97-AF65-F5344CB8AC3E}">
        <p14:creationId xmlns:p14="http://schemas.microsoft.com/office/powerpoint/2010/main" val="25311031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Motion on edges</a:t>
            </a:r>
            <a:endParaRPr lang="en-US" dirty="0"/>
          </a:p>
        </p:txBody>
      </p:sp>
      <p:sp>
        <p:nvSpPr>
          <p:cNvPr id="3" name="Content Placeholder 2"/>
          <p:cNvSpPr>
            <a:spLocks noGrp="1"/>
          </p:cNvSpPr>
          <p:nvPr>
            <p:ph idx="1"/>
          </p:nvPr>
        </p:nvSpPr>
        <p:spPr/>
        <p:txBody>
          <a:bodyPr>
            <a:normAutofit/>
          </a:bodyPr>
          <a:lstStyle/>
          <a:p>
            <a:r>
              <a:rPr lang="en-US" dirty="0"/>
              <a:t>M</a:t>
            </a:r>
            <a:r>
              <a:rPr lang="en-US" dirty="0" smtClean="0"/>
              <a:t>oving silhouette edges lose AA</a:t>
            </a:r>
            <a:endParaRPr lang="en-US" dirty="0"/>
          </a:p>
          <a:p>
            <a:pPr lvl="1"/>
            <a:r>
              <a:rPr lang="en-US" dirty="0" smtClean="0"/>
              <a:t>Smooth </a:t>
            </a:r>
            <a:r>
              <a:rPr lang="en-US" dirty="0" err="1" smtClean="0"/>
              <a:t>AAed</a:t>
            </a:r>
            <a:r>
              <a:rPr lang="en-US" dirty="0" smtClean="0"/>
              <a:t> edge doesn’t move with object</a:t>
            </a:r>
          </a:p>
          <a:p>
            <a:pPr lvl="1"/>
            <a:r>
              <a:rPr lang="en-US" dirty="0" smtClean="0"/>
              <a:t>Effectively </a:t>
            </a:r>
            <a:r>
              <a:rPr lang="en-US" dirty="0"/>
              <a:t>an aliased mask in the velocity buffer</a:t>
            </a:r>
          </a:p>
          <a:p>
            <a:r>
              <a:rPr lang="en-US" dirty="0"/>
              <a:t>D</a:t>
            </a:r>
            <a:r>
              <a:rPr lang="en-US" dirty="0" smtClean="0"/>
              <a:t>ilate velocity</a:t>
            </a:r>
          </a:p>
          <a:p>
            <a:pPr lvl="1"/>
            <a:r>
              <a:rPr lang="en-US" dirty="0" smtClean="0"/>
              <a:t>Take front most velocity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7411505"/>
              </p:ext>
            </p:extLst>
          </p:nvPr>
        </p:nvGraphicFramePr>
        <p:xfrm>
          <a:off x="6477000" y="2876550"/>
          <a:ext cx="1371600" cy="1371600"/>
        </p:xfrm>
        <a:graphic>
          <a:graphicData uri="http://schemas.openxmlformats.org/drawingml/2006/table">
            <a:tbl>
              <a:tblPr>
                <a:tableStyleId>{D7AC3CCA-C797-4891-BE02-D94E43425B78}</a:tableStyleId>
              </a:tblPr>
              <a:tblGrid>
                <a:gridCol w="274320"/>
                <a:gridCol w="274320"/>
                <a:gridCol w="274320"/>
                <a:gridCol w="274320"/>
                <a:gridCol w="274320"/>
              </a:tblGrid>
              <a:tr h="274320">
                <a:tc>
                  <a:txBody>
                    <a:bodyPr/>
                    <a:lstStyle/>
                    <a:p>
                      <a:pPr algn="ctr"/>
                      <a:endParaRPr lang="en-US" sz="1200" dirty="0">
                        <a:solidFill>
                          <a:srgbClr val="FF0000"/>
                        </a:solidFill>
                      </a:endParaRPr>
                    </a:p>
                  </a:txBody>
                  <a:tcPr anchor="ctr">
                    <a:solidFill>
                      <a:schemeClr val="bg1"/>
                    </a:solidFill>
                  </a:tcPr>
                </a:tc>
                <a:tc>
                  <a:txBody>
                    <a:bodyPr/>
                    <a:lstStyle/>
                    <a:p>
                      <a:pPr algn="ctr"/>
                      <a:endParaRPr lang="en-US" sz="1200" dirty="0">
                        <a:solidFill>
                          <a:srgbClr val="FF0000"/>
                        </a:solidFill>
                      </a:endParaRPr>
                    </a:p>
                  </a:txBody>
                  <a:tcPr anchor="ctr">
                    <a:solidFill>
                      <a:schemeClr val="tx1">
                        <a:lumMod val="65000"/>
                        <a:lumOff val="35000"/>
                      </a:schemeClr>
                    </a:solidFill>
                  </a:tcPr>
                </a:tc>
                <a:tc>
                  <a:txBody>
                    <a:bodyPr/>
                    <a:lstStyle/>
                    <a:p>
                      <a:pPr algn="ctr"/>
                      <a:endParaRPr lang="en-US" sz="1200" dirty="0">
                        <a:solidFill>
                          <a:srgbClr val="FF0000"/>
                        </a:solidFill>
                      </a:endParaRPr>
                    </a:p>
                  </a:txBody>
                  <a:tcPr anchor="ctr">
                    <a:solidFill>
                      <a:schemeClr val="tx1">
                        <a:lumMod val="65000"/>
                        <a:lumOff val="35000"/>
                      </a:schemeClr>
                    </a:solidFill>
                  </a:tcPr>
                </a:tc>
                <a:tc>
                  <a:txBody>
                    <a:bodyPr/>
                    <a:lstStyle/>
                    <a:p>
                      <a:pPr algn="ctr"/>
                      <a:endParaRPr lang="en-US" sz="1200" dirty="0">
                        <a:solidFill>
                          <a:srgbClr val="FF0000"/>
                        </a:solidFill>
                      </a:endParaRPr>
                    </a:p>
                  </a:txBody>
                  <a:tcPr anchor="ctr">
                    <a:solidFill>
                      <a:schemeClr val="tx1">
                        <a:lumMod val="65000"/>
                        <a:lumOff val="35000"/>
                      </a:schemeClr>
                    </a:solidFill>
                  </a:tcPr>
                </a:tc>
                <a:tc>
                  <a:txBody>
                    <a:bodyPr/>
                    <a:lstStyle/>
                    <a:p>
                      <a:pPr algn="ctr"/>
                      <a:endParaRPr lang="en-US" sz="1200" dirty="0">
                        <a:solidFill>
                          <a:srgbClr val="FF0000"/>
                        </a:solidFill>
                      </a:endParaRPr>
                    </a:p>
                  </a:txBody>
                  <a:tcPr anchor="ctr">
                    <a:solidFill>
                      <a:schemeClr val="bg1"/>
                    </a:solidFill>
                  </a:tcPr>
                </a:tc>
              </a:tr>
              <a:tr h="274320">
                <a:tc>
                  <a:txBody>
                    <a:bodyPr/>
                    <a:lstStyle/>
                    <a:p>
                      <a:pPr algn="ctr"/>
                      <a:endParaRPr lang="en-US" sz="1200" dirty="0">
                        <a:solidFill>
                          <a:srgbClr val="FF0000"/>
                        </a:solidFill>
                      </a:endParaRPr>
                    </a:p>
                  </a:txBody>
                  <a:tcPr anchor="ctr">
                    <a:solidFill>
                      <a:schemeClr val="tx1">
                        <a:lumMod val="65000"/>
                        <a:lumOff val="35000"/>
                      </a:schemeClr>
                    </a:solidFill>
                  </a:tcPr>
                </a:tc>
                <a:tc>
                  <a:txBody>
                    <a:bodyPr/>
                    <a:lstStyle/>
                    <a:p>
                      <a:pPr algn="ctr"/>
                      <a:endParaRPr lang="en-US" sz="1200" dirty="0">
                        <a:solidFill>
                          <a:srgbClr val="FF0000"/>
                        </a:solidFill>
                      </a:endParaRPr>
                    </a:p>
                  </a:txBody>
                  <a:tcPr anchor="ctr">
                    <a:solidFill>
                      <a:schemeClr val="tx1">
                        <a:lumMod val="65000"/>
                        <a:lumOff val="35000"/>
                      </a:schemeClr>
                    </a:solidFill>
                  </a:tcPr>
                </a:tc>
                <a:tc>
                  <a:txBody>
                    <a:bodyPr/>
                    <a:lstStyle/>
                    <a:p>
                      <a:pPr algn="ctr"/>
                      <a:endParaRPr lang="en-US" sz="1200" dirty="0">
                        <a:solidFill>
                          <a:srgbClr val="FF0000"/>
                        </a:solidFill>
                      </a:endParaRPr>
                    </a:p>
                  </a:txBody>
                  <a:tcPr anchor="ctr">
                    <a:solidFill>
                      <a:schemeClr val="tx1">
                        <a:lumMod val="65000"/>
                        <a:lumOff val="35000"/>
                      </a:schemeClr>
                    </a:solidFill>
                  </a:tcPr>
                </a:tc>
                <a:tc>
                  <a:txBody>
                    <a:bodyPr/>
                    <a:lstStyle/>
                    <a:p>
                      <a:pPr algn="ctr"/>
                      <a:endParaRPr lang="en-US" sz="1200" dirty="0">
                        <a:solidFill>
                          <a:srgbClr val="FF0000"/>
                        </a:solidFill>
                      </a:endParaRPr>
                    </a:p>
                  </a:txBody>
                  <a:tcPr anchor="ctr">
                    <a:solidFill>
                      <a:schemeClr val="tx1">
                        <a:lumMod val="65000"/>
                        <a:lumOff val="35000"/>
                      </a:schemeClr>
                    </a:solidFill>
                  </a:tcPr>
                </a:tc>
                <a:tc>
                  <a:txBody>
                    <a:bodyPr/>
                    <a:lstStyle/>
                    <a:p>
                      <a:pPr algn="ctr"/>
                      <a:endParaRPr lang="en-US" sz="1200" dirty="0">
                        <a:solidFill>
                          <a:srgbClr val="FF0000"/>
                        </a:solidFill>
                      </a:endParaRPr>
                    </a:p>
                  </a:txBody>
                  <a:tcPr anchor="ctr">
                    <a:solidFill>
                      <a:schemeClr val="tx1">
                        <a:lumMod val="65000"/>
                        <a:lumOff val="35000"/>
                      </a:schemeClr>
                    </a:solidFill>
                  </a:tcPr>
                </a:tc>
              </a:tr>
              <a:tr h="274320">
                <a:tc>
                  <a:txBody>
                    <a:bodyPr/>
                    <a:lstStyle/>
                    <a:p>
                      <a:pPr algn="ctr"/>
                      <a:endParaRPr lang="en-US" sz="1200" dirty="0">
                        <a:solidFill>
                          <a:srgbClr val="FF0000"/>
                        </a:solidFill>
                      </a:endParaRPr>
                    </a:p>
                  </a:txBody>
                  <a:tcPr anchor="ctr">
                    <a:solidFill>
                      <a:schemeClr val="tx1">
                        <a:lumMod val="65000"/>
                        <a:lumOff val="35000"/>
                      </a:schemeClr>
                    </a:solidFill>
                  </a:tcPr>
                </a:tc>
                <a:tc>
                  <a:txBody>
                    <a:bodyPr/>
                    <a:lstStyle/>
                    <a:p>
                      <a:pPr algn="ctr"/>
                      <a:endParaRPr lang="en-US" sz="1200" dirty="0">
                        <a:solidFill>
                          <a:srgbClr val="FF0000"/>
                        </a:solidFill>
                      </a:endParaRPr>
                    </a:p>
                  </a:txBody>
                  <a:tcPr anchor="ctr">
                    <a:solidFill>
                      <a:schemeClr val="tx1">
                        <a:lumMod val="65000"/>
                        <a:lumOff val="35000"/>
                      </a:schemeClr>
                    </a:solidFill>
                  </a:tcPr>
                </a:tc>
                <a:tc>
                  <a:txBody>
                    <a:bodyPr/>
                    <a:lstStyle/>
                    <a:p>
                      <a:pPr algn="ctr"/>
                      <a:endParaRPr lang="en-US" sz="1200" dirty="0">
                        <a:solidFill>
                          <a:srgbClr val="FF0000"/>
                        </a:solidFill>
                      </a:endParaRPr>
                    </a:p>
                  </a:txBody>
                  <a:tcPr anchor="ctr">
                    <a:solidFill>
                      <a:schemeClr val="bg1"/>
                    </a:solidFill>
                  </a:tcPr>
                </a:tc>
                <a:tc>
                  <a:txBody>
                    <a:bodyPr/>
                    <a:lstStyle/>
                    <a:p>
                      <a:pPr algn="ctr"/>
                      <a:endParaRPr lang="en-US" sz="1200">
                        <a:solidFill>
                          <a:srgbClr val="FF0000"/>
                        </a:solidFill>
                      </a:endParaRPr>
                    </a:p>
                  </a:txBody>
                  <a:tcPr anchor="ctr">
                    <a:solidFill>
                      <a:schemeClr val="tx1">
                        <a:lumMod val="65000"/>
                        <a:lumOff val="35000"/>
                      </a:schemeClr>
                    </a:solidFill>
                  </a:tcPr>
                </a:tc>
                <a:tc>
                  <a:txBody>
                    <a:bodyPr/>
                    <a:lstStyle/>
                    <a:p>
                      <a:pPr algn="ctr"/>
                      <a:endParaRPr lang="en-US" sz="1200" dirty="0">
                        <a:solidFill>
                          <a:srgbClr val="FF0000"/>
                        </a:solidFill>
                      </a:endParaRPr>
                    </a:p>
                  </a:txBody>
                  <a:tcPr anchor="ctr">
                    <a:solidFill>
                      <a:schemeClr val="tx1">
                        <a:lumMod val="65000"/>
                        <a:lumOff val="35000"/>
                      </a:schemeClr>
                    </a:solidFill>
                  </a:tcPr>
                </a:tc>
              </a:tr>
              <a:tr h="274320">
                <a:tc>
                  <a:txBody>
                    <a:bodyPr/>
                    <a:lstStyle/>
                    <a:p>
                      <a:pPr algn="ctr"/>
                      <a:endParaRPr lang="en-US" sz="1200" dirty="0">
                        <a:solidFill>
                          <a:srgbClr val="FF0000"/>
                        </a:solidFill>
                      </a:endParaRPr>
                    </a:p>
                  </a:txBody>
                  <a:tcPr anchor="ctr">
                    <a:solidFill>
                      <a:schemeClr val="tx1">
                        <a:lumMod val="65000"/>
                        <a:lumOff val="35000"/>
                      </a:schemeClr>
                    </a:solidFill>
                  </a:tcPr>
                </a:tc>
                <a:tc>
                  <a:txBody>
                    <a:bodyPr/>
                    <a:lstStyle/>
                    <a:p>
                      <a:pPr algn="ctr"/>
                      <a:endParaRPr lang="en-US" sz="1200" dirty="0">
                        <a:solidFill>
                          <a:srgbClr val="FF0000"/>
                        </a:solidFill>
                      </a:endParaRPr>
                    </a:p>
                  </a:txBody>
                  <a:tcPr anchor="ctr">
                    <a:solidFill>
                      <a:schemeClr val="tx1">
                        <a:lumMod val="65000"/>
                        <a:lumOff val="35000"/>
                      </a:schemeClr>
                    </a:solidFill>
                  </a:tcPr>
                </a:tc>
                <a:tc>
                  <a:txBody>
                    <a:bodyPr/>
                    <a:lstStyle/>
                    <a:p>
                      <a:pPr algn="ctr"/>
                      <a:endParaRPr lang="en-US" sz="1200" dirty="0">
                        <a:solidFill>
                          <a:srgbClr val="FF0000"/>
                        </a:solidFill>
                      </a:endParaRPr>
                    </a:p>
                  </a:txBody>
                  <a:tcPr anchor="ctr">
                    <a:solidFill>
                      <a:schemeClr val="tx1">
                        <a:lumMod val="65000"/>
                        <a:lumOff val="35000"/>
                      </a:schemeClr>
                    </a:solidFill>
                  </a:tcPr>
                </a:tc>
                <a:tc>
                  <a:txBody>
                    <a:bodyPr/>
                    <a:lstStyle/>
                    <a:p>
                      <a:pPr algn="ctr"/>
                      <a:endParaRPr lang="en-US" sz="1200">
                        <a:solidFill>
                          <a:srgbClr val="FF0000"/>
                        </a:solidFill>
                      </a:endParaRPr>
                    </a:p>
                  </a:txBody>
                  <a:tcPr anchor="ctr">
                    <a:solidFill>
                      <a:schemeClr val="tx1">
                        <a:lumMod val="65000"/>
                        <a:lumOff val="35000"/>
                      </a:schemeClr>
                    </a:solidFill>
                  </a:tcPr>
                </a:tc>
                <a:tc>
                  <a:txBody>
                    <a:bodyPr/>
                    <a:lstStyle/>
                    <a:p>
                      <a:pPr algn="ctr"/>
                      <a:endParaRPr lang="en-US" sz="1200" dirty="0">
                        <a:solidFill>
                          <a:srgbClr val="FF0000"/>
                        </a:solidFill>
                      </a:endParaRPr>
                    </a:p>
                  </a:txBody>
                  <a:tcPr anchor="ctr">
                    <a:solidFill>
                      <a:schemeClr val="tx1">
                        <a:lumMod val="65000"/>
                        <a:lumOff val="35000"/>
                      </a:schemeClr>
                    </a:solidFill>
                  </a:tcPr>
                </a:tc>
              </a:tr>
              <a:tr h="274320">
                <a:tc>
                  <a:txBody>
                    <a:bodyPr/>
                    <a:lstStyle/>
                    <a:p>
                      <a:pPr algn="ctr"/>
                      <a:endParaRPr lang="en-US" sz="1200" dirty="0">
                        <a:solidFill>
                          <a:srgbClr val="FF0000"/>
                        </a:solidFill>
                      </a:endParaRPr>
                    </a:p>
                  </a:txBody>
                  <a:tcPr anchor="ctr">
                    <a:solidFill>
                      <a:schemeClr val="bg1"/>
                    </a:solidFill>
                  </a:tcPr>
                </a:tc>
                <a:tc>
                  <a:txBody>
                    <a:bodyPr/>
                    <a:lstStyle/>
                    <a:p>
                      <a:pPr algn="ctr"/>
                      <a:endParaRPr lang="en-US" sz="1200" dirty="0">
                        <a:solidFill>
                          <a:srgbClr val="FF0000"/>
                        </a:solidFill>
                      </a:endParaRPr>
                    </a:p>
                  </a:txBody>
                  <a:tcPr anchor="ctr">
                    <a:solidFill>
                      <a:schemeClr val="tx1">
                        <a:lumMod val="65000"/>
                        <a:lumOff val="35000"/>
                      </a:schemeClr>
                    </a:solidFill>
                  </a:tcPr>
                </a:tc>
                <a:tc>
                  <a:txBody>
                    <a:bodyPr/>
                    <a:lstStyle/>
                    <a:p>
                      <a:pPr algn="ctr"/>
                      <a:endParaRPr lang="en-US" sz="1200" dirty="0">
                        <a:solidFill>
                          <a:srgbClr val="FF0000"/>
                        </a:solidFill>
                      </a:endParaRPr>
                    </a:p>
                  </a:txBody>
                  <a:tcPr anchor="ctr">
                    <a:solidFill>
                      <a:schemeClr val="tx1">
                        <a:lumMod val="65000"/>
                        <a:lumOff val="35000"/>
                      </a:schemeClr>
                    </a:solidFill>
                  </a:tcPr>
                </a:tc>
                <a:tc>
                  <a:txBody>
                    <a:bodyPr/>
                    <a:lstStyle/>
                    <a:p>
                      <a:pPr algn="ctr"/>
                      <a:endParaRPr lang="en-US" sz="1200" dirty="0">
                        <a:solidFill>
                          <a:srgbClr val="FF0000"/>
                        </a:solidFill>
                      </a:endParaRPr>
                    </a:p>
                  </a:txBody>
                  <a:tcPr anchor="ctr">
                    <a:solidFill>
                      <a:schemeClr val="tx1">
                        <a:lumMod val="65000"/>
                        <a:lumOff val="35000"/>
                      </a:schemeClr>
                    </a:solidFill>
                  </a:tcPr>
                </a:tc>
                <a:tc>
                  <a:txBody>
                    <a:bodyPr/>
                    <a:lstStyle/>
                    <a:p>
                      <a:pPr algn="ctr"/>
                      <a:endParaRPr lang="en-US" sz="1200" dirty="0">
                        <a:solidFill>
                          <a:srgbClr val="FF0000"/>
                        </a:solidFill>
                      </a:endParaRPr>
                    </a:p>
                  </a:txBody>
                  <a:tcPr anchor="ctr">
                    <a:solidFill>
                      <a:schemeClr val="bg1"/>
                    </a:solidFill>
                  </a:tcPr>
                </a:tc>
              </a:tr>
            </a:tbl>
          </a:graphicData>
        </a:graphic>
      </p:graphicFrame>
    </p:spTree>
    <p:extLst>
      <p:ext uri="{BB962C8B-B14F-4D97-AF65-F5344CB8AC3E}">
        <p14:creationId xmlns:p14="http://schemas.microsoft.com/office/powerpoint/2010/main" val="36787836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rian.Karis\Documents\ghosting.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7300" b="7300"/>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t>Ghosting</a:t>
            </a:r>
            <a:endParaRPr lang="en-US" dirty="0"/>
          </a:p>
        </p:txBody>
      </p:sp>
    </p:spTree>
    <p:extLst>
      <p:ext uri="{BB962C8B-B14F-4D97-AF65-F5344CB8AC3E}">
        <p14:creationId xmlns:p14="http://schemas.microsoft.com/office/powerpoint/2010/main" val="34908979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Ghosting</a:t>
            </a:r>
            <a:endParaRPr lang="en-US" dirty="0"/>
          </a:p>
        </p:txBody>
      </p:sp>
      <p:sp>
        <p:nvSpPr>
          <p:cNvPr id="3" name="Content Placeholder 2"/>
          <p:cNvSpPr>
            <a:spLocks noGrp="1"/>
          </p:cNvSpPr>
          <p:nvPr>
            <p:ph idx="1"/>
          </p:nvPr>
        </p:nvSpPr>
        <p:spPr/>
        <p:txBody>
          <a:bodyPr>
            <a:normAutofit/>
          </a:bodyPr>
          <a:lstStyle/>
          <a:p>
            <a:r>
              <a:rPr lang="en-US" dirty="0" smtClean="0"/>
              <a:t>Depth compare?</a:t>
            </a:r>
          </a:p>
          <a:p>
            <a:pPr lvl="1"/>
            <a:r>
              <a:rPr lang="en-US" dirty="0" smtClean="0"/>
              <a:t>All samples don’t share same depth</a:t>
            </a:r>
            <a:endParaRPr lang="en-US" dirty="0"/>
          </a:p>
          <a:p>
            <a:r>
              <a:rPr lang="en-US" dirty="0"/>
              <a:t>V</a:t>
            </a:r>
            <a:r>
              <a:rPr lang="en-US" dirty="0" smtClean="0"/>
              <a:t>elocity weighting?</a:t>
            </a:r>
            <a:endParaRPr lang="en-US" dirty="0">
              <a:solidFill>
                <a:srgbClr val="FF0000"/>
              </a:solidFill>
            </a:endParaRPr>
          </a:p>
          <a:p>
            <a:pPr lvl="1"/>
            <a:r>
              <a:rPr lang="en-US" dirty="0" smtClean="0"/>
              <a:t>Shading changes</a:t>
            </a:r>
          </a:p>
          <a:p>
            <a:pPr lvl="1"/>
            <a:r>
              <a:rPr lang="en-US" dirty="0" smtClean="0"/>
              <a:t>Translucency</a:t>
            </a:r>
          </a:p>
        </p:txBody>
      </p:sp>
      <p:sp>
        <p:nvSpPr>
          <p:cNvPr id="4" name="TextBox 3"/>
          <p:cNvSpPr txBox="1"/>
          <p:nvPr/>
        </p:nvSpPr>
        <p:spPr>
          <a:xfrm>
            <a:off x="6710083" y="4717018"/>
            <a:ext cx="2337499" cy="369332"/>
          </a:xfrm>
          <a:prstGeom prst="rect">
            <a:avLst/>
          </a:prstGeom>
          <a:noFill/>
        </p:spPr>
        <p:txBody>
          <a:bodyPr wrap="none" rtlCol="0">
            <a:spAutoFit/>
          </a:bodyPr>
          <a:lstStyle/>
          <a:p>
            <a:r>
              <a:rPr lang="en-US" sz="1800" dirty="0" smtClean="0">
                <a:solidFill>
                  <a:schemeClr val="accent6">
                    <a:lumMod val="75000"/>
                  </a:schemeClr>
                </a:solidFill>
                <a:latin typeface="Eurostile-Roman-DTC" panose="020B0604020202020204"/>
              </a:rPr>
              <a:t>[Nehab07], [Sousa11]</a:t>
            </a:r>
            <a:endParaRPr lang="en-US" sz="1800" dirty="0">
              <a:solidFill>
                <a:schemeClr val="accent6">
                  <a:lumMod val="75000"/>
                </a:schemeClr>
              </a:solidFill>
              <a:latin typeface="Eurostile-Roman-DTC" panose="020B0604020202020204"/>
            </a:endParaRPr>
          </a:p>
        </p:txBody>
      </p:sp>
    </p:spTree>
    <p:extLst>
      <p:ext uri="{BB962C8B-B14F-4D97-AF65-F5344CB8AC3E}">
        <p14:creationId xmlns:p14="http://schemas.microsoft.com/office/powerpoint/2010/main" val="432728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UE4 renderer</a:t>
            </a:r>
            <a:endParaRPr lang="en-US" dirty="0"/>
          </a:p>
        </p:txBody>
      </p:sp>
      <p:sp>
        <p:nvSpPr>
          <p:cNvPr id="3" name="Content Placeholder 2"/>
          <p:cNvSpPr>
            <a:spLocks noGrp="1"/>
          </p:cNvSpPr>
          <p:nvPr>
            <p:ph idx="1"/>
          </p:nvPr>
        </p:nvSpPr>
        <p:spPr/>
        <p:txBody>
          <a:bodyPr>
            <a:normAutofit/>
          </a:bodyPr>
          <a:lstStyle/>
          <a:p>
            <a:r>
              <a:rPr lang="en-US" dirty="0" smtClean="0"/>
              <a:t>Deferred </a:t>
            </a:r>
            <a:r>
              <a:rPr lang="en-US" dirty="0"/>
              <a:t>shading</a:t>
            </a:r>
          </a:p>
          <a:p>
            <a:r>
              <a:rPr lang="en-US" dirty="0"/>
              <a:t>P</a:t>
            </a:r>
            <a:r>
              <a:rPr lang="en-US" dirty="0" smtClean="0"/>
              <a:t>hysically based</a:t>
            </a:r>
            <a:endParaRPr lang="en-US" dirty="0"/>
          </a:p>
          <a:p>
            <a:r>
              <a:rPr lang="en-US" dirty="0" smtClean="0"/>
              <a:t>HDR</a:t>
            </a:r>
            <a:r>
              <a:rPr lang="en-US" dirty="0"/>
              <a:t/>
            </a:r>
            <a:br>
              <a:rPr lang="en-US" dirty="0"/>
            </a:br>
            <a:endParaRPr lang="en-US" dirty="0" smtClean="0"/>
          </a:p>
        </p:txBody>
      </p:sp>
    </p:spTree>
    <p:extLst>
      <p:ext uri="{BB962C8B-B14F-4D97-AF65-F5344CB8AC3E}">
        <p14:creationId xmlns:p14="http://schemas.microsoft.com/office/powerpoint/2010/main" val="40375675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Neighborhood </a:t>
            </a:r>
            <a:r>
              <a:rPr lang="en-US" dirty="0" smtClean="0"/>
              <a:t>clamping</a:t>
            </a:r>
            <a:endParaRPr lang="en-US" dirty="0"/>
          </a:p>
        </p:txBody>
      </p:sp>
      <p:sp>
        <p:nvSpPr>
          <p:cNvPr id="3" name="Content Placeholder 2"/>
          <p:cNvSpPr>
            <a:spLocks noGrp="1"/>
          </p:cNvSpPr>
          <p:nvPr>
            <p:ph idx="1"/>
          </p:nvPr>
        </p:nvSpPr>
        <p:spPr/>
        <p:txBody>
          <a:bodyPr>
            <a:normAutofit/>
          </a:bodyPr>
          <a:lstStyle/>
          <a:p>
            <a:r>
              <a:rPr lang="en-US" dirty="0" smtClean="0"/>
              <a:t>New </a:t>
            </a:r>
            <a:r>
              <a:rPr lang="en-US" dirty="0"/>
              <a:t>kid </a:t>
            </a:r>
            <a:r>
              <a:rPr lang="en-US" dirty="0" smtClean="0"/>
              <a:t>in town!</a:t>
            </a:r>
            <a:endParaRPr lang="en-US" sz="1900" dirty="0" smtClean="0"/>
          </a:p>
          <a:p>
            <a:pPr lvl="1"/>
            <a:r>
              <a:rPr lang="en-US" dirty="0" smtClean="0">
                <a:solidFill>
                  <a:schemeClr val="accent6">
                    <a:lumMod val="75000"/>
                  </a:schemeClr>
                </a:solidFill>
              </a:rPr>
              <a:t>[Lottes11] </a:t>
            </a:r>
            <a:r>
              <a:rPr lang="en-US" dirty="0" smtClean="0"/>
              <a:t>, </a:t>
            </a:r>
            <a:r>
              <a:rPr lang="en-US" dirty="0" smtClean="0">
                <a:solidFill>
                  <a:schemeClr val="accent6">
                    <a:lumMod val="75000"/>
                  </a:schemeClr>
                </a:solidFill>
              </a:rPr>
              <a:t>[Malan12]</a:t>
            </a:r>
          </a:p>
          <a:p>
            <a:r>
              <a:rPr lang="en-US" dirty="0" smtClean="0"/>
              <a:t>Restrict </a:t>
            </a:r>
            <a:r>
              <a:rPr lang="en-US" dirty="0"/>
              <a:t>history to </a:t>
            </a:r>
            <a:r>
              <a:rPr lang="en-US" dirty="0" smtClean="0"/>
              <a:t>the </a:t>
            </a:r>
            <a:r>
              <a:rPr lang="en-US" dirty="0"/>
              <a:t>range of current </a:t>
            </a:r>
            <a:r>
              <a:rPr lang="en-US" dirty="0" smtClean="0"/>
              <a:t>frame’s local neighborhood</a:t>
            </a:r>
          </a:p>
          <a:p>
            <a:pPr lvl="1"/>
            <a:r>
              <a:rPr lang="en-US" dirty="0" smtClean="0"/>
              <a:t>Assumes AA result is blend of neighbors</a:t>
            </a:r>
          </a:p>
          <a:p>
            <a:pPr lvl="1"/>
            <a:r>
              <a:rPr lang="en-US" dirty="0" smtClean="0"/>
              <a:t>Clamp with min/max of 3x3 neighborhood</a:t>
            </a:r>
            <a:r>
              <a:rPr lang="en-US" dirty="0"/>
              <a:t/>
            </a:r>
            <a:br>
              <a:rPr lang="en-US" dirty="0"/>
            </a:br>
            <a:endParaRPr lang="en-US" dirty="0" smtClean="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8352" y="2951212"/>
            <a:ext cx="2279248" cy="961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7660685" y="4024532"/>
            <a:ext cx="111715" cy="106284"/>
          </a:xfrm>
          <a:prstGeom prst="ellipse">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8" idx="5"/>
            <a:endCxn id="5" idx="1"/>
          </p:cNvCxnSpPr>
          <p:nvPr/>
        </p:nvCxnSpPr>
        <p:spPr>
          <a:xfrm>
            <a:off x="7500077" y="3940962"/>
            <a:ext cx="176968" cy="9913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7416800" y="3853021"/>
            <a:ext cx="97565" cy="103029"/>
          </a:xfrm>
          <a:prstGeom prst="ellipse">
            <a:avLst/>
          </a:prstGeom>
          <a:solidFill>
            <a:srgbClr val="F44A4A"/>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283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Brian.Karis\Documents\clamp box.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6733"/>
            <a:ext cx="9144000" cy="48534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41611" y="205085"/>
            <a:ext cx="4397935" cy="46166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dirty="0" smtClean="0">
                <a:solidFill>
                  <a:schemeClr val="bg1"/>
                </a:solidFill>
                <a:effectLst>
                  <a:outerShdw blurRad="38100" dist="38100" dir="2700000" algn="tl">
                    <a:srgbClr val="000000">
                      <a:alpha val="43137"/>
                    </a:srgbClr>
                  </a:outerShdw>
                </a:effectLst>
                <a:latin typeface="Eurostile-Roman-DTC" panose="020B0604020202020204"/>
              </a:rPr>
              <a:t>Neighborhood clamping artifacts</a:t>
            </a:r>
            <a:endParaRPr lang="en-US" dirty="0">
              <a:solidFill>
                <a:schemeClr val="bg1"/>
              </a:solidFill>
              <a:effectLst>
                <a:outerShdw blurRad="38100" dist="38100" dir="2700000" algn="tl">
                  <a:srgbClr val="000000">
                    <a:alpha val="43137"/>
                  </a:srgbClr>
                </a:outerShdw>
              </a:effectLst>
              <a:latin typeface="Eurostile-Roman-DTC" panose="020B0604020202020204"/>
            </a:endParaRPr>
          </a:p>
        </p:txBody>
      </p:sp>
    </p:spTree>
    <p:extLst>
      <p:ext uri="{BB962C8B-B14F-4D97-AF65-F5344CB8AC3E}">
        <p14:creationId xmlns:p14="http://schemas.microsoft.com/office/powerpoint/2010/main" val="2009609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Shaped neighborhood clamp</a:t>
            </a:r>
            <a:endParaRPr lang="en-US" dirty="0"/>
          </a:p>
        </p:txBody>
      </p:sp>
      <p:sp>
        <p:nvSpPr>
          <p:cNvPr id="3" name="Content Placeholder 2"/>
          <p:cNvSpPr>
            <a:spLocks noGrp="1"/>
          </p:cNvSpPr>
          <p:nvPr>
            <p:ph idx="1"/>
          </p:nvPr>
        </p:nvSpPr>
        <p:spPr/>
        <p:txBody>
          <a:bodyPr>
            <a:normAutofit/>
          </a:bodyPr>
          <a:lstStyle/>
          <a:p>
            <a:r>
              <a:rPr lang="en-US" dirty="0" smtClean="0"/>
              <a:t>Simple </a:t>
            </a:r>
            <a:r>
              <a:rPr lang="en-US" dirty="0"/>
              <a:t>clamp </a:t>
            </a:r>
            <a:r>
              <a:rPr lang="en-US" dirty="0" smtClean="0"/>
              <a:t>to min/max of 8 </a:t>
            </a:r>
            <a:r>
              <a:rPr lang="en-US" dirty="0"/>
              <a:t>neighbors results in 3x3 </a:t>
            </a:r>
            <a:r>
              <a:rPr lang="en-US" dirty="0" smtClean="0"/>
              <a:t>box </a:t>
            </a:r>
            <a:r>
              <a:rPr lang="en-US" dirty="0"/>
              <a:t>artifacts</a:t>
            </a:r>
          </a:p>
          <a:p>
            <a:r>
              <a:rPr lang="en-US" dirty="0"/>
              <a:t>W</a:t>
            </a:r>
            <a:r>
              <a:rPr lang="en-US" dirty="0" smtClean="0"/>
              <a:t>ant min/max to appear filtered</a:t>
            </a:r>
          </a:p>
          <a:p>
            <a:pPr lvl="1"/>
            <a:r>
              <a:rPr lang="en-US" dirty="0" smtClean="0"/>
              <a:t>Round out the shape</a:t>
            </a:r>
            <a:endParaRPr lang="en-US" dirty="0"/>
          </a:p>
          <a:p>
            <a:r>
              <a:rPr lang="en-US" dirty="0"/>
              <a:t>S</a:t>
            </a:r>
            <a:r>
              <a:rPr lang="en-US" dirty="0" smtClean="0"/>
              <a:t>olution</a:t>
            </a:r>
            <a:r>
              <a:rPr lang="en-US" dirty="0"/>
              <a:t>: average 2 </a:t>
            </a:r>
            <a:r>
              <a:rPr lang="en-US" dirty="0" smtClean="0"/>
              <a:t>neighborhood’s </a:t>
            </a:r>
            <a:r>
              <a:rPr lang="en-US" dirty="0"/>
              <a:t>min/max</a:t>
            </a:r>
            <a:endParaRPr lang="en-US" dirty="0" smtClean="0"/>
          </a:p>
        </p:txBody>
      </p:sp>
      <p:graphicFrame>
        <p:nvGraphicFramePr>
          <p:cNvPr id="5" name="Table 4"/>
          <p:cNvGraphicFramePr>
            <a:graphicFrameLocks noGrp="1"/>
          </p:cNvGraphicFramePr>
          <p:nvPr>
            <p:extLst>
              <p:ext uri="{D42A27DB-BD31-4B8C-83A1-F6EECF244321}">
                <p14:modId xmlns:p14="http://schemas.microsoft.com/office/powerpoint/2010/main" val="68553452"/>
              </p:ext>
            </p:extLst>
          </p:nvPr>
        </p:nvGraphicFramePr>
        <p:xfrm>
          <a:off x="5257800" y="3257550"/>
          <a:ext cx="822960" cy="822960"/>
        </p:xfrm>
        <a:graphic>
          <a:graphicData uri="http://schemas.openxmlformats.org/drawingml/2006/table">
            <a:tbl>
              <a:tblPr>
                <a:tableStyleId>{D7AC3CCA-C797-4891-BE02-D94E43425B78}</a:tableStyleId>
              </a:tblPr>
              <a:tblGrid>
                <a:gridCol w="274320"/>
                <a:gridCol w="274320"/>
                <a:gridCol w="274320"/>
              </a:tblGrid>
              <a:tr h="274320">
                <a:tc>
                  <a:txBody>
                    <a:bodyPr/>
                    <a:lstStyle/>
                    <a:p>
                      <a:endParaRPr lang="en-US" sz="1200" dirty="0"/>
                    </a:p>
                  </a:txBody>
                  <a:tcPr>
                    <a:solidFill>
                      <a:schemeClr val="tx1">
                        <a:lumMod val="65000"/>
                        <a:lumOff val="35000"/>
                      </a:schemeClr>
                    </a:solidFill>
                  </a:tcPr>
                </a:tc>
                <a:tc>
                  <a:txBody>
                    <a:bodyPr/>
                    <a:lstStyle/>
                    <a:p>
                      <a:endParaRPr lang="en-US" sz="1200" dirty="0"/>
                    </a:p>
                  </a:txBody>
                  <a:tcPr>
                    <a:solidFill>
                      <a:schemeClr val="bg1"/>
                    </a:solidFill>
                  </a:tcPr>
                </a:tc>
                <a:tc>
                  <a:txBody>
                    <a:bodyPr/>
                    <a:lstStyle/>
                    <a:p>
                      <a:endParaRPr lang="en-US" sz="1200" dirty="0"/>
                    </a:p>
                  </a:txBody>
                  <a:tcPr>
                    <a:solidFill>
                      <a:schemeClr val="tx1">
                        <a:lumMod val="65000"/>
                        <a:lumOff val="35000"/>
                      </a:schemeClr>
                    </a:solidFill>
                  </a:tcPr>
                </a:tc>
              </a:tr>
              <a:tr h="274320">
                <a:tc>
                  <a:txBody>
                    <a:bodyPr/>
                    <a:lstStyle/>
                    <a:p>
                      <a:endParaRPr lang="en-US" sz="1200" dirty="0"/>
                    </a:p>
                  </a:txBody>
                  <a:tcPr>
                    <a:solidFill>
                      <a:schemeClr val="bg1"/>
                    </a:solidFill>
                  </a:tcPr>
                </a:tc>
                <a:tc>
                  <a:txBody>
                    <a:bodyPr/>
                    <a:lstStyle/>
                    <a:p>
                      <a:endParaRPr lang="en-US" sz="1200" dirty="0"/>
                    </a:p>
                  </a:txBody>
                  <a:tcPr>
                    <a:solidFill>
                      <a:schemeClr val="bg1"/>
                    </a:solidFill>
                  </a:tcPr>
                </a:tc>
                <a:tc>
                  <a:txBody>
                    <a:bodyPr/>
                    <a:lstStyle/>
                    <a:p>
                      <a:endParaRPr lang="en-US" sz="1200" dirty="0"/>
                    </a:p>
                  </a:txBody>
                  <a:tcPr>
                    <a:solidFill>
                      <a:schemeClr val="bg1"/>
                    </a:solidFill>
                  </a:tcPr>
                </a:tc>
              </a:tr>
              <a:tr h="274320">
                <a:tc>
                  <a:txBody>
                    <a:bodyPr/>
                    <a:lstStyle/>
                    <a:p>
                      <a:endParaRPr lang="en-US" sz="1200" dirty="0"/>
                    </a:p>
                  </a:txBody>
                  <a:tcPr>
                    <a:solidFill>
                      <a:schemeClr val="tx1">
                        <a:lumMod val="65000"/>
                        <a:lumOff val="35000"/>
                      </a:schemeClr>
                    </a:solidFill>
                  </a:tcPr>
                </a:tc>
                <a:tc>
                  <a:txBody>
                    <a:bodyPr/>
                    <a:lstStyle/>
                    <a:p>
                      <a:endParaRPr lang="en-US" sz="1200" dirty="0"/>
                    </a:p>
                  </a:txBody>
                  <a:tcPr>
                    <a:solidFill>
                      <a:schemeClr val="bg1"/>
                    </a:solidFill>
                  </a:tcPr>
                </a:tc>
                <a:tc>
                  <a:txBody>
                    <a:bodyPr/>
                    <a:lstStyle/>
                    <a:p>
                      <a:endParaRPr lang="en-US" sz="1200" dirty="0"/>
                    </a:p>
                  </a:txBody>
                  <a:tcPr>
                    <a:solidFill>
                      <a:schemeClr val="tx1">
                        <a:lumMod val="65000"/>
                        <a:lumOff val="35000"/>
                      </a:schemeClr>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773976980"/>
              </p:ext>
            </p:extLst>
          </p:nvPr>
        </p:nvGraphicFramePr>
        <p:xfrm>
          <a:off x="6781800" y="3257550"/>
          <a:ext cx="822960" cy="822960"/>
        </p:xfrm>
        <a:graphic>
          <a:graphicData uri="http://schemas.openxmlformats.org/drawingml/2006/table">
            <a:tbl>
              <a:tblPr>
                <a:tableStyleId>{D7AC3CCA-C797-4891-BE02-D94E43425B78}</a:tableStyleId>
              </a:tblPr>
              <a:tblGrid>
                <a:gridCol w="274320"/>
                <a:gridCol w="274320"/>
                <a:gridCol w="274320"/>
              </a:tblGrid>
              <a:tr h="274320">
                <a:tc>
                  <a:txBody>
                    <a:bodyPr/>
                    <a:lstStyle/>
                    <a:p>
                      <a:endParaRPr lang="en-US" sz="1200" dirty="0"/>
                    </a:p>
                  </a:txBody>
                  <a:tcPr>
                    <a:solidFill>
                      <a:schemeClr val="bg1"/>
                    </a:solidFill>
                  </a:tcPr>
                </a:tc>
                <a:tc>
                  <a:txBody>
                    <a:bodyPr/>
                    <a:lstStyle/>
                    <a:p>
                      <a:endParaRPr lang="en-US" sz="1200" dirty="0"/>
                    </a:p>
                  </a:txBody>
                  <a:tcPr>
                    <a:solidFill>
                      <a:schemeClr val="bg1"/>
                    </a:solidFill>
                  </a:tcPr>
                </a:tc>
                <a:tc>
                  <a:txBody>
                    <a:bodyPr/>
                    <a:lstStyle/>
                    <a:p>
                      <a:endParaRPr lang="en-US" sz="1200" dirty="0"/>
                    </a:p>
                  </a:txBody>
                  <a:tcPr>
                    <a:solidFill>
                      <a:schemeClr val="bg1"/>
                    </a:solidFill>
                  </a:tcPr>
                </a:tc>
              </a:tr>
              <a:tr h="274320">
                <a:tc>
                  <a:txBody>
                    <a:bodyPr/>
                    <a:lstStyle/>
                    <a:p>
                      <a:endParaRPr lang="en-US" sz="1200" dirty="0"/>
                    </a:p>
                  </a:txBody>
                  <a:tcPr>
                    <a:solidFill>
                      <a:schemeClr val="bg1"/>
                    </a:solidFill>
                  </a:tcPr>
                </a:tc>
                <a:tc>
                  <a:txBody>
                    <a:bodyPr/>
                    <a:lstStyle/>
                    <a:p>
                      <a:endParaRPr lang="en-US" sz="1200" dirty="0"/>
                    </a:p>
                  </a:txBody>
                  <a:tcPr>
                    <a:solidFill>
                      <a:schemeClr val="bg1"/>
                    </a:solidFill>
                  </a:tcPr>
                </a:tc>
                <a:tc>
                  <a:txBody>
                    <a:bodyPr/>
                    <a:lstStyle/>
                    <a:p>
                      <a:endParaRPr lang="en-US" sz="1200" dirty="0"/>
                    </a:p>
                  </a:txBody>
                  <a:tcPr>
                    <a:solidFill>
                      <a:schemeClr val="bg1"/>
                    </a:solidFill>
                  </a:tcPr>
                </a:tc>
              </a:tr>
              <a:tr h="274320">
                <a:tc>
                  <a:txBody>
                    <a:bodyPr/>
                    <a:lstStyle/>
                    <a:p>
                      <a:endParaRPr lang="en-US" sz="1200"/>
                    </a:p>
                  </a:txBody>
                  <a:tcPr>
                    <a:solidFill>
                      <a:schemeClr val="bg1"/>
                    </a:solidFill>
                  </a:tcPr>
                </a:tc>
                <a:tc>
                  <a:txBody>
                    <a:bodyPr/>
                    <a:lstStyle/>
                    <a:p>
                      <a:endParaRPr lang="en-US" sz="1200"/>
                    </a:p>
                  </a:txBody>
                  <a:tcPr>
                    <a:solidFill>
                      <a:schemeClr val="bg1"/>
                    </a:solidFill>
                  </a:tcPr>
                </a:tc>
                <a:tc>
                  <a:txBody>
                    <a:bodyPr/>
                    <a:lstStyle/>
                    <a:p>
                      <a:endParaRPr lang="en-US" sz="1200" dirty="0"/>
                    </a:p>
                  </a:txBody>
                  <a:tcPr>
                    <a:solidFill>
                      <a:schemeClr val="bg1"/>
                    </a:solidFill>
                  </a:tcPr>
                </a:tc>
              </a:tr>
            </a:tbl>
          </a:graphicData>
        </a:graphic>
      </p:graphicFrame>
    </p:spTree>
    <p:extLst>
      <p:ext uri="{BB962C8B-B14F-4D97-AF65-F5344CB8AC3E}">
        <p14:creationId xmlns:p14="http://schemas.microsoft.com/office/powerpoint/2010/main" val="38346766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YCoCg</a:t>
            </a:r>
            <a:r>
              <a:rPr lang="en-US" dirty="0" smtClean="0"/>
              <a:t> box</a:t>
            </a:r>
            <a:endParaRPr lang="en-US" dirty="0"/>
          </a:p>
        </p:txBody>
      </p:sp>
      <p:sp>
        <p:nvSpPr>
          <p:cNvPr id="3" name="Content Placeholder 2"/>
          <p:cNvSpPr>
            <a:spLocks noGrp="1"/>
          </p:cNvSpPr>
          <p:nvPr>
            <p:ph idx="1"/>
          </p:nvPr>
        </p:nvSpPr>
        <p:spPr/>
        <p:txBody>
          <a:bodyPr>
            <a:normAutofit/>
          </a:bodyPr>
          <a:lstStyle/>
          <a:p>
            <a:r>
              <a:rPr lang="en-US" dirty="0" smtClean="0"/>
              <a:t>Basic min/max is an AABB in RGB space</a:t>
            </a:r>
          </a:p>
          <a:p>
            <a:r>
              <a:rPr lang="en-US" dirty="0"/>
              <a:t>Ideally </a:t>
            </a:r>
            <a:r>
              <a:rPr lang="en-US" dirty="0" smtClean="0"/>
              <a:t>use convex </a:t>
            </a:r>
            <a:r>
              <a:rPr lang="en-US" dirty="0"/>
              <a:t>hull of neighborhood </a:t>
            </a:r>
            <a:r>
              <a:rPr lang="en-US" dirty="0" smtClean="0"/>
              <a:t>colors</a:t>
            </a:r>
          </a:p>
          <a:p>
            <a:pPr lvl="1"/>
            <a:r>
              <a:rPr lang="en-US" dirty="0" smtClean="0"/>
              <a:t>Too expensive</a:t>
            </a:r>
          </a:p>
          <a:p>
            <a:r>
              <a:rPr lang="en-US" dirty="0" smtClean="0"/>
              <a:t>Orient box in </a:t>
            </a:r>
            <a:r>
              <a:rPr lang="en-US" dirty="0" err="1" smtClean="0"/>
              <a:t>luma</a:t>
            </a:r>
            <a:r>
              <a:rPr lang="en-US" dirty="0"/>
              <a:t> </a:t>
            </a:r>
            <a:r>
              <a:rPr lang="en-US" dirty="0" smtClean="0"/>
              <a:t>direction</a:t>
            </a:r>
          </a:p>
          <a:p>
            <a:pPr lvl="1"/>
            <a:r>
              <a:rPr lang="en-US" dirty="0" err="1" smtClean="0"/>
              <a:t>Luma</a:t>
            </a:r>
            <a:r>
              <a:rPr lang="en-US" dirty="0" smtClean="0"/>
              <a:t> </a:t>
            </a:r>
            <a:r>
              <a:rPr lang="en-US" dirty="0"/>
              <a:t>has high local contrast</a:t>
            </a:r>
          </a:p>
          <a:p>
            <a:pPr lvl="1"/>
            <a:r>
              <a:rPr lang="en-US" dirty="0"/>
              <a:t>Chroma typically </a:t>
            </a:r>
            <a:r>
              <a:rPr lang="en-US" dirty="0" smtClean="0"/>
              <a:t>doesn’t</a:t>
            </a:r>
          </a:p>
          <a:p>
            <a:endParaRPr lang="en-US" dirty="0" smtClean="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8352" y="2951212"/>
            <a:ext cx="2279248" cy="961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a:xfrm>
            <a:off x="7660685" y="4024532"/>
            <a:ext cx="111715" cy="106284"/>
          </a:xfrm>
          <a:prstGeom prst="ellipse">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13" idx="5"/>
            <a:endCxn id="10" idx="1"/>
          </p:cNvCxnSpPr>
          <p:nvPr/>
        </p:nvCxnSpPr>
        <p:spPr>
          <a:xfrm>
            <a:off x="7294562" y="3291657"/>
            <a:ext cx="382483" cy="74844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rot="-1440000">
            <a:off x="5110624" y="3281190"/>
            <a:ext cx="2442302" cy="36660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211285" y="3203716"/>
            <a:ext cx="97565" cy="103029"/>
          </a:xfrm>
          <a:prstGeom prst="ellipse">
            <a:avLst/>
          </a:prstGeom>
          <a:solidFill>
            <a:srgbClr val="C87A7A"/>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04412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Clip instead of clamp</a:t>
            </a:r>
            <a:endParaRPr lang="en-US" dirty="0"/>
          </a:p>
        </p:txBody>
      </p:sp>
      <p:sp>
        <p:nvSpPr>
          <p:cNvPr id="3" name="Content Placeholder 2"/>
          <p:cNvSpPr>
            <a:spLocks noGrp="1"/>
          </p:cNvSpPr>
          <p:nvPr>
            <p:ph idx="1"/>
          </p:nvPr>
        </p:nvSpPr>
        <p:spPr/>
        <p:txBody>
          <a:bodyPr>
            <a:normAutofit/>
          </a:bodyPr>
          <a:lstStyle/>
          <a:p>
            <a:r>
              <a:rPr lang="en-US" dirty="0" smtClean="0"/>
              <a:t>Constrain to a blend of history and neighborhood average</a:t>
            </a:r>
          </a:p>
          <a:p>
            <a:r>
              <a:rPr lang="en-US" dirty="0" smtClean="0"/>
              <a:t>Clip line segment to box</a:t>
            </a:r>
          </a:p>
          <a:p>
            <a:r>
              <a:rPr lang="en-US" dirty="0" smtClean="0"/>
              <a:t>Colors don’t collect in box corners like clamping does</a:t>
            </a: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8352" y="2951212"/>
            <a:ext cx="2279248" cy="961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 15"/>
          <p:cNvSpPr/>
          <p:nvPr/>
        </p:nvSpPr>
        <p:spPr>
          <a:xfrm>
            <a:off x="7660685" y="4024532"/>
            <a:ext cx="111715" cy="106284"/>
          </a:xfrm>
          <a:prstGeom prst="ellipse">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926014" y="3521216"/>
            <a:ext cx="93786" cy="9559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7" idx="6"/>
            <a:endCxn id="16" idx="2"/>
          </p:cNvCxnSpPr>
          <p:nvPr/>
        </p:nvCxnSpPr>
        <p:spPr>
          <a:xfrm>
            <a:off x="6019800" y="3569014"/>
            <a:ext cx="1640885" cy="50866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rot="-1440000">
            <a:off x="5110624" y="3281190"/>
            <a:ext cx="2442302" cy="36660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290535" y="3622816"/>
            <a:ext cx="97565" cy="103029"/>
          </a:xfrm>
          <a:prstGeom prst="ellipse">
            <a:avLst/>
          </a:prstGeom>
          <a:solidFill>
            <a:srgbClr val="622828"/>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91229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Brian.Karis\Documents\clamp box.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6733"/>
            <a:ext cx="9144000" cy="48534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99137" y="205085"/>
            <a:ext cx="3682868" cy="46166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dirty="0" smtClean="0">
                <a:solidFill>
                  <a:schemeClr val="bg1"/>
                </a:solidFill>
                <a:effectLst>
                  <a:outerShdw blurRad="38100" dist="38100" dir="2700000" algn="tl">
                    <a:srgbClr val="000000">
                      <a:alpha val="43137"/>
                    </a:srgbClr>
                  </a:outerShdw>
                </a:effectLst>
                <a:latin typeface="Eurostile-Roman-DTC" panose="020B0604020202020204"/>
              </a:rPr>
              <a:t>Basic min/max RGB clamp</a:t>
            </a:r>
            <a:endParaRPr lang="en-US" dirty="0">
              <a:solidFill>
                <a:schemeClr val="bg1"/>
              </a:solidFill>
              <a:effectLst>
                <a:outerShdw blurRad="38100" dist="38100" dir="2700000" algn="tl">
                  <a:srgbClr val="000000">
                    <a:alpha val="43137"/>
                  </a:srgbClr>
                </a:outerShdw>
              </a:effectLst>
              <a:latin typeface="Eurostile-Roman-DTC" panose="020B0604020202020204"/>
            </a:endParaRPr>
          </a:p>
        </p:txBody>
      </p:sp>
    </p:spTree>
    <p:extLst>
      <p:ext uri="{BB962C8B-B14F-4D97-AF65-F5344CB8AC3E}">
        <p14:creationId xmlns:p14="http://schemas.microsoft.com/office/powerpoint/2010/main" val="19617825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0" y="156733"/>
            <a:ext cx="9144000" cy="48534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83079" y="205085"/>
            <a:ext cx="3914981" cy="46166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dirty="0" smtClean="0">
                <a:solidFill>
                  <a:schemeClr val="bg1"/>
                </a:solidFill>
                <a:effectLst>
                  <a:outerShdw blurRad="38100" dist="38100" dir="2700000" algn="tl">
                    <a:srgbClr val="000000">
                      <a:alpha val="43137"/>
                    </a:srgbClr>
                  </a:outerShdw>
                </a:effectLst>
                <a:latin typeface="Eurostile-Roman-DTC" panose="020B0604020202020204"/>
              </a:rPr>
              <a:t>Clipped to shaped </a:t>
            </a:r>
            <a:r>
              <a:rPr lang="en-US" dirty="0" err="1" smtClean="0">
                <a:solidFill>
                  <a:schemeClr val="bg1"/>
                </a:solidFill>
                <a:effectLst>
                  <a:outerShdw blurRad="38100" dist="38100" dir="2700000" algn="tl">
                    <a:srgbClr val="000000">
                      <a:alpha val="43137"/>
                    </a:srgbClr>
                  </a:outerShdw>
                </a:effectLst>
                <a:latin typeface="Eurostile-Roman-DTC" panose="020B0604020202020204"/>
              </a:rPr>
              <a:t>YCoCg</a:t>
            </a:r>
            <a:r>
              <a:rPr lang="en-US" dirty="0" smtClean="0">
                <a:solidFill>
                  <a:schemeClr val="bg1"/>
                </a:solidFill>
                <a:effectLst>
                  <a:outerShdw blurRad="38100" dist="38100" dir="2700000" algn="tl">
                    <a:srgbClr val="000000">
                      <a:alpha val="43137"/>
                    </a:srgbClr>
                  </a:outerShdw>
                </a:effectLst>
                <a:latin typeface="Eurostile-Roman-DTC" panose="020B0604020202020204"/>
              </a:rPr>
              <a:t> box</a:t>
            </a:r>
            <a:endParaRPr lang="en-US" dirty="0">
              <a:solidFill>
                <a:schemeClr val="bg1"/>
              </a:solidFill>
              <a:effectLst>
                <a:outerShdw blurRad="38100" dist="38100" dir="2700000" algn="tl">
                  <a:srgbClr val="000000">
                    <a:alpha val="43137"/>
                  </a:srgbClr>
                </a:outerShdw>
              </a:effectLst>
              <a:latin typeface="Eurostile-Roman-DTC" panose="020B0604020202020204"/>
            </a:endParaRPr>
          </a:p>
        </p:txBody>
      </p:sp>
    </p:spTree>
    <p:extLst>
      <p:ext uri="{BB962C8B-B14F-4D97-AF65-F5344CB8AC3E}">
        <p14:creationId xmlns:p14="http://schemas.microsoft.com/office/powerpoint/2010/main" val="199608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Translucency</a:t>
            </a:r>
            <a:endParaRPr lang="en-US" dirty="0"/>
          </a:p>
        </p:txBody>
      </p:sp>
      <p:sp>
        <p:nvSpPr>
          <p:cNvPr id="3" name="Content Placeholder 2"/>
          <p:cNvSpPr>
            <a:spLocks noGrp="1"/>
          </p:cNvSpPr>
          <p:nvPr>
            <p:ph idx="1"/>
          </p:nvPr>
        </p:nvSpPr>
        <p:spPr/>
        <p:txBody>
          <a:bodyPr>
            <a:normAutofit/>
          </a:bodyPr>
          <a:lstStyle/>
          <a:p>
            <a:r>
              <a:rPr lang="en-US" dirty="0" smtClean="0"/>
              <a:t>Translucency is a poor fit for temporal</a:t>
            </a:r>
          </a:p>
          <a:p>
            <a:pPr lvl="1"/>
            <a:r>
              <a:rPr lang="en-US" dirty="0"/>
              <a:t>Single </a:t>
            </a:r>
            <a:r>
              <a:rPr lang="en-US" dirty="0" smtClean="0"/>
              <a:t>history</a:t>
            </a:r>
          </a:p>
          <a:p>
            <a:pPr lvl="1"/>
            <a:r>
              <a:rPr lang="en-US" dirty="0" smtClean="0"/>
              <a:t>Single velocity</a:t>
            </a:r>
          </a:p>
          <a:p>
            <a:r>
              <a:rPr lang="en-US" dirty="0" smtClean="0"/>
              <a:t>Ideally render translucency separate and composite</a:t>
            </a:r>
          </a:p>
          <a:p>
            <a:pPr lvl="1"/>
            <a:r>
              <a:rPr lang="en-US" dirty="0" smtClean="0"/>
              <a:t>Can’t </a:t>
            </a:r>
            <a:r>
              <a:rPr lang="en-US" dirty="0" err="1"/>
              <a:t>unjitter</a:t>
            </a:r>
            <a:r>
              <a:rPr lang="en-US" dirty="0"/>
              <a:t> </a:t>
            </a:r>
            <a:r>
              <a:rPr lang="en-US" dirty="0" smtClean="0"/>
              <a:t>depth buffer to compare against</a:t>
            </a:r>
            <a:endParaRPr lang="en-US" dirty="0"/>
          </a:p>
          <a:p>
            <a:r>
              <a:rPr lang="en-US" dirty="0" smtClean="0"/>
              <a:t>Possible </a:t>
            </a:r>
            <a:r>
              <a:rPr lang="en-US" dirty="0"/>
              <a:t>solution: 4xMSAA depth </a:t>
            </a:r>
            <a:r>
              <a:rPr lang="en-US" dirty="0" err="1" smtClean="0"/>
              <a:t>prepass</a:t>
            </a:r>
            <a:endParaRPr lang="en-US" dirty="0" smtClean="0"/>
          </a:p>
          <a:p>
            <a:pPr lvl="1"/>
            <a:r>
              <a:rPr lang="en-US" dirty="0" smtClean="0"/>
              <a:t>Alternate which sample to shade</a:t>
            </a:r>
          </a:p>
        </p:txBody>
      </p:sp>
    </p:spTree>
    <p:extLst>
      <p:ext uri="{BB962C8B-B14F-4D97-AF65-F5344CB8AC3E}">
        <p14:creationId xmlns:p14="http://schemas.microsoft.com/office/powerpoint/2010/main" val="34485762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Our </a:t>
            </a:r>
            <a:r>
              <a:rPr lang="en-US" dirty="0" smtClean="0"/>
              <a:t>translucency solution</a:t>
            </a:r>
            <a:endParaRPr lang="en-US" dirty="0"/>
          </a:p>
        </p:txBody>
      </p:sp>
      <p:sp>
        <p:nvSpPr>
          <p:cNvPr id="3" name="Content Placeholder 2"/>
          <p:cNvSpPr>
            <a:spLocks noGrp="1"/>
          </p:cNvSpPr>
          <p:nvPr>
            <p:ph idx="1"/>
          </p:nvPr>
        </p:nvSpPr>
        <p:spPr/>
        <p:txBody>
          <a:bodyPr>
            <a:normAutofit/>
          </a:bodyPr>
          <a:lstStyle/>
          <a:p>
            <a:r>
              <a:rPr lang="en-US" dirty="0" smtClean="0"/>
              <a:t>“Responsive AA” material flag</a:t>
            </a:r>
          </a:p>
          <a:p>
            <a:r>
              <a:rPr lang="en-US" dirty="0" smtClean="0"/>
              <a:t>Sets stencil when rendering translucency</a:t>
            </a:r>
          </a:p>
          <a:p>
            <a:r>
              <a:rPr lang="en-US" dirty="0" smtClean="0"/>
              <a:t>Temporal AA pass tests stencil and uses minimal feedback</a:t>
            </a:r>
          </a:p>
          <a:p>
            <a:pPr lvl="1"/>
            <a:r>
              <a:rPr lang="en-US" dirty="0" smtClean="0"/>
              <a:t>Unfortunately need &gt;0 feedback to prevent visible jittering</a:t>
            </a:r>
          </a:p>
          <a:p>
            <a:r>
              <a:rPr lang="en-US" dirty="0" smtClean="0"/>
              <a:t>Only useful for small particles like sparks</a:t>
            </a:r>
          </a:p>
          <a:p>
            <a:pPr lvl="1"/>
            <a:r>
              <a:rPr lang="en-US" dirty="0" smtClean="0"/>
              <a:t>Neighborhood clamping handles the rest</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72200" y="2724150"/>
            <a:ext cx="2667000" cy="2331630"/>
          </a:xfrm>
          <a:prstGeom prst="rect">
            <a:avLst/>
          </a:prstGeom>
          <a:ln>
            <a:noFill/>
          </a:ln>
          <a:effectLst>
            <a:outerShdw blurRad="50800" dist="38100" dir="2700000" algn="tl" rotWithShape="0">
              <a:prstClr val="black">
                <a:alpha val="40000"/>
              </a:prstClr>
            </a:outerShdw>
          </a:effectLst>
        </p:spPr>
      </p:pic>
      <p:sp>
        <p:nvSpPr>
          <p:cNvPr id="5" name="Right Arrow 4"/>
          <p:cNvSpPr/>
          <p:nvPr/>
        </p:nvSpPr>
        <p:spPr>
          <a:xfrm>
            <a:off x="5867400" y="3867150"/>
            <a:ext cx="521208" cy="457200"/>
          </a:xfrm>
          <a:prstGeom prst="rightArrow">
            <a:avLst/>
          </a:prstGeom>
          <a:solidFill>
            <a:srgbClr val="C0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46805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Brian.Karis\Documents\no responsive.pn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 y="0"/>
            <a:ext cx="4565514"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Brian.Karis\Documents\responsive.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565515" y="0"/>
            <a:ext cx="4578485"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07836" y="52685"/>
            <a:ext cx="2093842" cy="46166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dirty="0" smtClean="0">
                <a:solidFill>
                  <a:schemeClr val="bg1"/>
                </a:solidFill>
                <a:effectLst>
                  <a:outerShdw blurRad="38100" dist="38100" dir="2700000" algn="tl">
                    <a:srgbClr val="000000">
                      <a:alpha val="43137"/>
                    </a:srgbClr>
                  </a:outerShdw>
                </a:effectLst>
                <a:latin typeface="Eurostile-Roman-DTC" panose="020B0604020202020204"/>
              </a:rPr>
              <a:t>Responsive AA</a:t>
            </a:r>
            <a:endParaRPr lang="en-US" dirty="0">
              <a:solidFill>
                <a:schemeClr val="bg1"/>
              </a:solidFill>
              <a:effectLst>
                <a:outerShdw blurRad="38100" dist="38100" dir="2700000" algn="tl">
                  <a:srgbClr val="000000">
                    <a:alpha val="43137"/>
                  </a:srgbClr>
                </a:outerShdw>
              </a:effectLst>
              <a:latin typeface="Eurostile-Roman-DTC" panose="020B0604020202020204"/>
            </a:endParaRPr>
          </a:p>
        </p:txBody>
      </p:sp>
      <p:sp>
        <p:nvSpPr>
          <p:cNvPr id="6" name="TextBox 5"/>
          <p:cNvSpPr txBox="1"/>
          <p:nvPr/>
        </p:nvSpPr>
        <p:spPr>
          <a:xfrm>
            <a:off x="1671311" y="52685"/>
            <a:ext cx="1222899" cy="46166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dirty="0" smtClean="0">
                <a:solidFill>
                  <a:schemeClr val="bg1"/>
                </a:solidFill>
                <a:effectLst>
                  <a:outerShdw blurRad="38100" dist="38100" dir="2700000" algn="tl">
                    <a:srgbClr val="000000">
                      <a:alpha val="43137"/>
                    </a:srgbClr>
                  </a:outerShdw>
                </a:effectLst>
                <a:latin typeface="Eurostile-Roman-DTC" panose="020B0604020202020204"/>
              </a:rPr>
              <a:t>Without</a:t>
            </a:r>
            <a:endParaRPr lang="en-US" dirty="0">
              <a:solidFill>
                <a:schemeClr val="bg1"/>
              </a:solidFill>
              <a:effectLst>
                <a:outerShdw blurRad="38100" dist="38100" dir="2700000" algn="tl">
                  <a:srgbClr val="000000">
                    <a:alpha val="43137"/>
                  </a:srgbClr>
                </a:outerShdw>
              </a:effectLst>
              <a:latin typeface="Eurostile-Roman-DTC" panose="020B0604020202020204"/>
            </a:endParaRPr>
          </a:p>
        </p:txBody>
      </p:sp>
    </p:spTree>
    <p:extLst>
      <p:ext uri="{BB962C8B-B14F-4D97-AF65-F5344CB8AC3E}">
        <p14:creationId xmlns:p14="http://schemas.microsoft.com/office/powerpoint/2010/main" val="527585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6" name="Rectangle 5"/>
          <p:cNvSpPr/>
          <p:nvPr/>
        </p:nvSpPr>
        <p:spPr>
          <a:xfrm>
            <a:off x="0" y="0"/>
            <a:ext cx="1143000" cy="666750"/>
          </a:xfrm>
          <a:prstGeom prst="rect">
            <a:avLst/>
          </a:prstGeom>
          <a:solidFill>
            <a:srgbClr val="000000">
              <a:alpha val="80000"/>
            </a:srgbClr>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1" y="0"/>
            <a:ext cx="8229600" cy="609600"/>
          </a:xfrm>
        </p:spPr>
        <p:txBody>
          <a:bodyPr>
            <a:normAutofit/>
          </a:bodyPr>
          <a:lstStyle/>
          <a:p>
            <a:pPr algn="l"/>
            <a:r>
              <a:rPr lang="en-US" sz="2800" dirty="0" smtClean="0">
                <a:effectLst>
                  <a:outerShdw blurRad="38100" dist="38100" dir="2700000" algn="tl">
                    <a:srgbClr val="000000">
                      <a:alpha val="43137"/>
                    </a:srgbClr>
                  </a:outerShdw>
                </a:effectLst>
              </a:rPr>
              <a:t>No AA</a:t>
            </a:r>
            <a:endParaRPr lang="en-US" sz="2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758312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55885" y="1200150"/>
            <a:ext cx="228600" cy="2819400"/>
          </a:xfrm>
          <a:prstGeom prst="rect">
            <a:avLst/>
          </a:prstGeom>
          <a:pattFill prst="wdUpDiag">
            <a:fgClr>
              <a:schemeClr val="accent6"/>
            </a:fgClr>
            <a:bgClr>
              <a:schemeClr val="bg1"/>
            </a:bgClr>
          </a:pattFill>
          <a:ln w="127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9550"/>
            <a:ext cx="8229600" cy="857250"/>
          </a:xfrm>
        </p:spPr>
        <p:txBody>
          <a:bodyPr>
            <a:normAutofit/>
          </a:bodyPr>
          <a:lstStyle/>
          <a:p>
            <a:r>
              <a:rPr lang="en-US" dirty="0"/>
              <a:t>Temporal AA is a firewall</a:t>
            </a:r>
          </a:p>
        </p:txBody>
      </p:sp>
      <p:sp>
        <p:nvSpPr>
          <p:cNvPr id="5" name="TextBox 4"/>
          <p:cNvSpPr txBox="1"/>
          <p:nvPr/>
        </p:nvSpPr>
        <p:spPr>
          <a:xfrm>
            <a:off x="4252530" y="4019550"/>
            <a:ext cx="1835310" cy="461665"/>
          </a:xfrm>
          <a:prstGeom prst="rect">
            <a:avLst/>
          </a:prstGeom>
          <a:noFill/>
        </p:spPr>
        <p:txBody>
          <a:bodyPr wrap="none" rtlCol="0">
            <a:spAutoFit/>
          </a:bodyPr>
          <a:lstStyle/>
          <a:p>
            <a:pPr algn="ctr"/>
            <a:r>
              <a:rPr lang="en-US" dirty="0" smtClean="0">
                <a:solidFill>
                  <a:schemeClr val="accent6"/>
                </a:solidFill>
                <a:latin typeface="Eurostile-Roman-DTC"/>
              </a:rPr>
              <a:t>Temporal AA</a:t>
            </a:r>
            <a:endParaRPr lang="en-US" dirty="0">
              <a:solidFill>
                <a:schemeClr val="accent6"/>
              </a:solidFill>
              <a:latin typeface="Eurostile-Roman-DTC"/>
            </a:endParaRPr>
          </a:p>
        </p:txBody>
      </p:sp>
      <p:sp>
        <p:nvSpPr>
          <p:cNvPr id="6" name="TextBox 5"/>
          <p:cNvSpPr txBox="1"/>
          <p:nvPr/>
        </p:nvSpPr>
        <p:spPr>
          <a:xfrm>
            <a:off x="1187353" y="1276350"/>
            <a:ext cx="2719399" cy="523220"/>
          </a:xfrm>
          <a:prstGeom prst="rect">
            <a:avLst/>
          </a:prstGeom>
          <a:noFill/>
        </p:spPr>
        <p:txBody>
          <a:bodyPr wrap="none" rtlCol="0">
            <a:spAutoFit/>
          </a:bodyPr>
          <a:lstStyle/>
          <a:p>
            <a:pPr algn="ctr"/>
            <a:r>
              <a:rPr lang="en-US" sz="2800" dirty="0" smtClean="0">
                <a:solidFill>
                  <a:schemeClr val="bg1"/>
                </a:solidFill>
                <a:latin typeface="Eurostile-Roman-DTC"/>
              </a:rPr>
              <a:t>Visibility samples</a:t>
            </a:r>
            <a:endParaRPr lang="en-US" sz="2800" dirty="0">
              <a:solidFill>
                <a:schemeClr val="bg1"/>
              </a:solidFill>
              <a:latin typeface="Eurostile-Roman-DTC"/>
            </a:endParaRPr>
          </a:p>
        </p:txBody>
      </p:sp>
      <p:sp>
        <p:nvSpPr>
          <p:cNvPr id="9" name="Right Arrow 8"/>
          <p:cNvSpPr/>
          <p:nvPr/>
        </p:nvSpPr>
        <p:spPr>
          <a:xfrm>
            <a:off x="954196" y="2266950"/>
            <a:ext cx="7732604" cy="228600"/>
          </a:xfrm>
          <a:prstGeom prst="rightArrow">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867400" y="1286530"/>
            <a:ext cx="2150845" cy="523220"/>
          </a:xfrm>
          <a:prstGeom prst="rect">
            <a:avLst/>
          </a:prstGeom>
          <a:noFill/>
        </p:spPr>
        <p:txBody>
          <a:bodyPr wrap="none" rtlCol="0">
            <a:spAutoFit/>
          </a:bodyPr>
          <a:lstStyle/>
          <a:p>
            <a:pPr algn="ctr"/>
            <a:r>
              <a:rPr lang="en-US" sz="2800" dirty="0" smtClean="0">
                <a:solidFill>
                  <a:schemeClr val="bg1"/>
                </a:solidFill>
                <a:latin typeface="Eurostile-Roman-DTC"/>
              </a:rPr>
              <a:t>Spatial filters</a:t>
            </a:r>
            <a:endParaRPr lang="en-US" sz="2800" dirty="0">
              <a:solidFill>
                <a:schemeClr val="bg1"/>
              </a:solidFill>
              <a:latin typeface="Eurostile-Roman-DTC"/>
            </a:endParaRPr>
          </a:p>
        </p:txBody>
      </p:sp>
      <p:sp>
        <p:nvSpPr>
          <p:cNvPr id="15" name="Rounded Rectangle 14"/>
          <p:cNvSpPr/>
          <p:nvPr/>
        </p:nvSpPr>
        <p:spPr>
          <a:xfrm>
            <a:off x="304800" y="2171640"/>
            <a:ext cx="1046508" cy="400110"/>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latin typeface="Eurostile-Roman-DTC" panose="020B0604020202020204"/>
              </a:rPr>
              <a:t>GBuffer</a:t>
            </a:r>
            <a:endParaRPr lang="en-US" sz="2000" dirty="0">
              <a:latin typeface="Eurostile-Roman-DTC" panose="020B0604020202020204"/>
            </a:endParaRPr>
          </a:p>
        </p:txBody>
      </p:sp>
      <p:sp>
        <p:nvSpPr>
          <p:cNvPr id="17" name="Rounded Rectangle 16"/>
          <p:cNvSpPr/>
          <p:nvPr/>
        </p:nvSpPr>
        <p:spPr>
          <a:xfrm>
            <a:off x="1524000" y="2171640"/>
            <a:ext cx="1122708" cy="400110"/>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Eurostile-Roman-DTC" panose="020B0604020202020204"/>
              </a:rPr>
              <a:t>Lighting</a:t>
            </a:r>
            <a:endParaRPr lang="en-US" sz="2000" dirty="0">
              <a:latin typeface="Eurostile-Roman-DTC" panose="020B0604020202020204"/>
            </a:endParaRPr>
          </a:p>
        </p:txBody>
      </p:sp>
      <p:sp>
        <p:nvSpPr>
          <p:cNvPr id="18" name="Rounded Rectangle 17"/>
          <p:cNvSpPr/>
          <p:nvPr/>
        </p:nvSpPr>
        <p:spPr>
          <a:xfrm>
            <a:off x="5659092" y="2171640"/>
            <a:ext cx="894108" cy="400110"/>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Eurostile-Roman-DTC" panose="020B0604020202020204"/>
              </a:rPr>
              <a:t>Bloom</a:t>
            </a:r>
            <a:endParaRPr lang="en-US" sz="2000" dirty="0">
              <a:latin typeface="Eurostile-Roman-DTC" panose="020B0604020202020204"/>
            </a:endParaRPr>
          </a:p>
        </p:txBody>
      </p:sp>
      <p:sp>
        <p:nvSpPr>
          <p:cNvPr id="19" name="Rounded Rectangle 18"/>
          <p:cNvSpPr/>
          <p:nvPr/>
        </p:nvSpPr>
        <p:spPr>
          <a:xfrm>
            <a:off x="6705600" y="2171640"/>
            <a:ext cx="665508" cy="400110"/>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Eurostile-Roman-DTC" panose="020B0604020202020204"/>
              </a:rPr>
              <a:t>DOF</a:t>
            </a:r>
            <a:endParaRPr lang="en-US" sz="2000" dirty="0">
              <a:latin typeface="Eurostile-Roman-DTC" panose="020B0604020202020204"/>
            </a:endParaRPr>
          </a:p>
        </p:txBody>
      </p:sp>
      <p:sp>
        <p:nvSpPr>
          <p:cNvPr id="20" name="Rounded Rectangle 19"/>
          <p:cNvSpPr/>
          <p:nvPr/>
        </p:nvSpPr>
        <p:spPr>
          <a:xfrm>
            <a:off x="7487892" y="2171640"/>
            <a:ext cx="741708" cy="400110"/>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Eurostile-Roman-DTC" panose="020B0604020202020204"/>
              </a:rPr>
              <a:t>Post</a:t>
            </a:r>
            <a:endParaRPr lang="en-US" sz="2000" dirty="0">
              <a:latin typeface="Eurostile-Roman-DTC" panose="020B0604020202020204"/>
            </a:endParaRPr>
          </a:p>
        </p:txBody>
      </p:sp>
      <p:sp>
        <p:nvSpPr>
          <p:cNvPr id="21" name="Rounded Rectangle 20"/>
          <p:cNvSpPr/>
          <p:nvPr/>
        </p:nvSpPr>
        <p:spPr>
          <a:xfrm>
            <a:off x="4820892" y="2171640"/>
            <a:ext cx="665508" cy="400110"/>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Eurostile-Roman-DTC" panose="020B0604020202020204"/>
              </a:rPr>
              <a:t>TAA</a:t>
            </a:r>
            <a:endParaRPr lang="en-US" sz="2000" dirty="0">
              <a:latin typeface="Eurostile-Roman-DTC" panose="020B0604020202020204"/>
            </a:endParaRPr>
          </a:p>
        </p:txBody>
      </p:sp>
      <p:sp>
        <p:nvSpPr>
          <p:cNvPr id="38" name="Rounded Rectangle 37"/>
          <p:cNvSpPr/>
          <p:nvPr/>
        </p:nvSpPr>
        <p:spPr>
          <a:xfrm>
            <a:off x="2763492" y="2171640"/>
            <a:ext cx="1656108" cy="400110"/>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Eurostile-Roman-DTC" panose="020B0604020202020204"/>
              </a:rPr>
              <a:t>Translucency</a:t>
            </a:r>
            <a:endParaRPr lang="en-US" sz="2000" dirty="0">
              <a:latin typeface="Eurostile-Roman-DTC" panose="020B0604020202020204"/>
            </a:endParaRPr>
          </a:p>
        </p:txBody>
      </p:sp>
      <p:cxnSp>
        <p:nvCxnSpPr>
          <p:cNvPr id="7" name="Curved Connector 6"/>
          <p:cNvCxnSpPr>
            <a:stCxn id="15" idx="2"/>
            <a:endCxn id="19" idx="2"/>
          </p:cNvCxnSpPr>
          <p:nvPr/>
        </p:nvCxnSpPr>
        <p:spPr>
          <a:xfrm rot="16200000" flipH="1">
            <a:off x="3933204" y="-533400"/>
            <a:ext cx="12700" cy="6210300"/>
          </a:xfrm>
          <a:prstGeom prst="curvedConnector3">
            <a:avLst>
              <a:gd name="adj1" fmla="val 5000000"/>
            </a:avLst>
          </a:prstGeom>
          <a:ln w="57150">
            <a:solidFill>
              <a:schemeClr val="tx1">
                <a:lumMod val="50000"/>
                <a:lumOff val="50000"/>
              </a:schemeClr>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Multiply 25"/>
          <p:cNvSpPr/>
          <p:nvPr/>
        </p:nvSpPr>
        <p:spPr>
          <a:xfrm>
            <a:off x="4702839" y="2800350"/>
            <a:ext cx="706092" cy="685800"/>
          </a:xfrm>
          <a:prstGeom prst="mathMultiply">
            <a:avLst/>
          </a:prstGeom>
          <a:solidFill>
            <a:srgbClr val="FF0000"/>
          </a:solidFill>
          <a:ln w="28575">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505200" y="3193018"/>
            <a:ext cx="764953" cy="369332"/>
          </a:xfrm>
          <a:prstGeom prst="rect">
            <a:avLst/>
          </a:prstGeom>
          <a:noFill/>
          <a:effectLst/>
        </p:spPr>
        <p:txBody>
          <a:bodyPr wrap="none" rtlCol="0">
            <a:spAutoFit/>
          </a:bodyPr>
          <a:lstStyle/>
          <a:p>
            <a:pPr algn="ctr"/>
            <a:r>
              <a:rPr lang="en-US" sz="1800" dirty="0" smtClean="0">
                <a:solidFill>
                  <a:schemeClr val="bg1"/>
                </a:solidFill>
                <a:latin typeface="Eurostile-Roman-DTC" panose="020B0604020202020204"/>
              </a:rPr>
              <a:t>Depth</a:t>
            </a:r>
            <a:endParaRPr lang="en-US" sz="1800" dirty="0">
              <a:solidFill>
                <a:schemeClr val="bg1"/>
              </a:solidFill>
              <a:latin typeface="Eurostile-Roman-DTC" panose="020B0604020202020204"/>
            </a:endParaRPr>
          </a:p>
        </p:txBody>
      </p:sp>
    </p:spTree>
    <p:extLst>
      <p:ext uri="{BB962C8B-B14F-4D97-AF65-F5344CB8AC3E}">
        <p14:creationId xmlns:p14="http://schemas.microsoft.com/office/powerpoint/2010/main" val="18512142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Arrow Connector 38"/>
          <p:cNvCxnSpPr>
            <a:endCxn id="16" idx="0"/>
          </p:cNvCxnSpPr>
          <p:nvPr/>
        </p:nvCxnSpPr>
        <p:spPr>
          <a:xfrm>
            <a:off x="3591546" y="2495550"/>
            <a:ext cx="370854" cy="514290"/>
          </a:xfrm>
          <a:prstGeom prst="straightConnector1">
            <a:avLst/>
          </a:prstGeom>
          <a:ln w="57150">
            <a:solidFill>
              <a:schemeClr val="bg1">
                <a:lumMod val="50000"/>
              </a:schemeClr>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5055885" y="1200150"/>
            <a:ext cx="228600" cy="2819400"/>
          </a:xfrm>
          <a:prstGeom prst="rect">
            <a:avLst/>
          </a:prstGeom>
          <a:pattFill prst="wdUpDiag">
            <a:fgClr>
              <a:schemeClr val="accent6"/>
            </a:fgClr>
            <a:bgClr>
              <a:schemeClr val="bg1"/>
            </a:bgClr>
          </a:pattFill>
          <a:ln w="127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4648200" y="3128917"/>
            <a:ext cx="172692" cy="161955"/>
          </a:xfrm>
          <a:prstGeom prst="rightArrow">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a:off x="5486400" y="3128917"/>
            <a:ext cx="172692" cy="161955"/>
          </a:xfrm>
          <a:prstGeom prst="rightArrow">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9550"/>
            <a:ext cx="8229600" cy="857250"/>
          </a:xfrm>
        </p:spPr>
        <p:txBody>
          <a:bodyPr>
            <a:normAutofit/>
          </a:bodyPr>
          <a:lstStyle/>
          <a:p>
            <a:r>
              <a:rPr lang="en-US" dirty="0"/>
              <a:t>Temporal AA is a firewall</a:t>
            </a:r>
          </a:p>
        </p:txBody>
      </p:sp>
      <p:sp>
        <p:nvSpPr>
          <p:cNvPr id="5" name="TextBox 4"/>
          <p:cNvSpPr txBox="1"/>
          <p:nvPr/>
        </p:nvSpPr>
        <p:spPr>
          <a:xfrm>
            <a:off x="4252530" y="4019550"/>
            <a:ext cx="1835310" cy="461665"/>
          </a:xfrm>
          <a:prstGeom prst="rect">
            <a:avLst/>
          </a:prstGeom>
          <a:noFill/>
        </p:spPr>
        <p:txBody>
          <a:bodyPr wrap="none" rtlCol="0">
            <a:spAutoFit/>
          </a:bodyPr>
          <a:lstStyle/>
          <a:p>
            <a:pPr algn="ctr"/>
            <a:r>
              <a:rPr lang="en-US" dirty="0" smtClean="0">
                <a:solidFill>
                  <a:schemeClr val="accent6"/>
                </a:solidFill>
                <a:latin typeface="Eurostile-Roman-DTC"/>
              </a:rPr>
              <a:t>Temporal AA</a:t>
            </a:r>
            <a:endParaRPr lang="en-US" dirty="0">
              <a:solidFill>
                <a:schemeClr val="accent6"/>
              </a:solidFill>
              <a:latin typeface="Eurostile-Roman-DTC"/>
            </a:endParaRPr>
          </a:p>
        </p:txBody>
      </p:sp>
      <p:sp>
        <p:nvSpPr>
          <p:cNvPr id="6" name="TextBox 5"/>
          <p:cNvSpPr txBox="1"/>
          <p:nvPr/>
        </p:nvSpPr>
        <p:spPr>
          <a:xfrm>
            <a:off x="1187353" y="1276350"/>
            <a:ext cx="2719399" cy="523220"/>
          </a:xfrm>
          <a:prstGeom prst="rect">
            <a:avLst/>
          </a:prstGeom>
          <a:noFill/>
        </p:spPr>
        <p:txBody>
          <a:bodyPr wrap="none" rtlCol="0">
            <a:spAutoFit/>
          </a:bodyPr>
          <a:lstStyle/>
          <a:p>
            <a:pPr algn="ctr"/>
            <a:r>
              <a:rPr lang="en-US" sz="2800" dirty="0" smtClean="0">
                <a:solidFill>
                  <a:schemeClr val="bg1"/>
                </a:solidFill>
                <a:latin typeface="Eurostile-Roman-DTC"/>
              </a:rPr>
              <a:t>Visibility samples</a:t>
            </a:r>
            <a:endParaRPr lang="en-US" sz="2800" dirty="0">
              <a:solidFill>
                <a:schemeClr val="bg1"/>
              </a:solidFill>
              <a:latin typeface="Eurostile-Roman-DTC"/>
            </a:endParaRPr>
          </a:p>
        </p:txBody>
      </p:sp>
      <p:sp>
        <p:nvSpPr>
          <p:cNvPr id="9" name="Right Arrow 8"/>
          <p:cNvSpPr/>
          <p:nvPr/>
        </p:nvSpPr>
        <p:spPr>
          <a:xfrm>
            <a:off x="954196" y="2266950"/>
            <a:ext cx="7732604" cy="228600"/>
          </a:xfrm>
          <a:prstGeom prst="rightArrow">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867400" y="1286530"/>
            <a:ext cx="2150845" cy="523220"/>
          </a:xfrm>
          <a:prstGeom prst="rect">
            <a:avLst/>
          </a:prstGeom>
          <a:noFill/>
        </p:spPr>
        <p:txBody>
          <a:bodyPr wrap="none" rtlCol="0">
            <a:spAutoFit/>
          </a:bodyPr>
          <a:lstStyle/>
          <a:p>
            <a:pPr algn="ctr"/>
            <a:r>
              <a:rPr lang="en-US" sz="2800" dirty="0" smtClean="0">
                <a:solidFill>
                  <a:schemeClr val="bg1"/>
                </a:solidFill>
                <a:latin typeface="Eurostile-Roman-DTC"/>
              </a:rPr>
              <a:t>Spatial filters</a:t>
            </a:r>
            <a:endParaRPr lang="en-US" sz="2800" dirty="0">
              <a:solidFill>
                <a:schemeClr val="bg1"/>
              </a:solidFill>
              <a:latin typeface="Eurostile-Roman-DTC"/>
            </a:endParaRPr>
          </a:p>
        </p:txBody>
      </p:sp>
      <p:sp>
        <p:nvSpPr>
          <p:cNvPr id="15" name="Rounded Rectangle 14"/>
          <p:cNvSpPr/>
          <p:nvPr/>
        </p:nvSpPr>
        <p:spPr>
          <a:xfrm>
            <a:off x="304800" y="2171640"/>
            <a:ext cx="1046508" cy="400110"/>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latin typeface="Eurostile-Roman-DTC" panose="020B0604020202020204"/>
              </a:rPr>
              <a:t>GBuffer</a:t>
            </a:r>
            <a:endParaRPr lang="en-US" sz="2000" dirty="0">
              <a:latin typeface="Eurostile-Roman-DTC" panose="020B0604020202020204"/>
            </a:endParaRPr>
          </a:p>
        </p:txBody>
      </p:sp>
      <p:cxnSp>
        <p:nvCxnSpPr>
          <p:cNvPr id="31" name="Straight Arrow Connector 30"/>
          <p:cNvCxnSpPr/>
          <p:nvPr/>
        </p:nvCxnSpPr>
        <p:spPr>
          <a:xfrm flipV="1">
            <a:off x="6225571" y="2495550"/>
            <a:ext cx="1262321" cy="714345"/>
          </a:xfrm>
          <a:prstGeom prst="straightConnector1">
            <a:avLst/>
          </a:prstGeom>
          <a:ln w="57150">
            <a:solidFill>
              <a:schemeClr val="bg1">
                <a:lumMod val="50000"/>
              </a:schemeClr>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1524000" y="2171640"/>
            <a:ext cx="1122708" cy="400110"/>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Eurostile-Roman-DTC" panose="020B0604020202020204"/>
              </a:rPr>
              <a:t>Lighting</a:t>
            </a:r>
            <a:endParaRPr lang="en-US" sz="2000" dirty="0">
              <a:latin typeface="Eurostile-Roman-DTC" panose="020B0604020202020204"/>
            </a:endParaRPr>
          </a:p>
        </p:txBody>
      </p:sp>
      <p:sp>
        <p:nvSpPr>
          <p:cNvPr id="18" name="Rounded Rectangle 17"/>
          <p:cNvSpPr/>
          <p:nvPr/>
        </p:nvSpPr>
        <p:spPr>
          <a:xfrm>
            <a:off x="5659092" y="2171640"/>
            <a:ext cx="894108" cy="400110"/>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Eurostile-Roman-DTC" panose="020B0604020202020204"/>
              </a:rPr>
              <a:t>Bloom</a:t>
            </a:r>
            <a:endParaRPr lang="en-US" sz="2000" dirty="0">
              <a:latin typeface="Eurostile-Roman-DTC" panose="020B0604020202020204"/>
            </a:endParaRPr>
          </a:p>
        </p:txBody>
      </p:sp>
      <p:sp>
        <p:nvSpPr>
          <p:cNvPr id="19" name="Rounded Rectangle 18"/>
          <p:cNvSpPr/>
          <p:nvPr/>
        </p:nvSpPr>
        <p:spPr>
          <a:xfrm>
            <a:off x="5659092" y="3009840"/>
            <a:ext cx="665508" cy="400110"/>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Eurostile-Roman-DTC" panose="020B0604020202020204"/>
              </a:rPr>
              <a:t>DOF</a:t>
            </a:r>
            <a:endParaRPr lang="en-US" sz="2000" dirty="0">
              <a:latin typeface="Eurostile-Roman-DTC" panose="020B0604020202020204"/>
            </a:endParaRPr>
          </a:p>
        </p:txBody>
      </p:sp>
      <p:sp>
        <p:nvSpPr>
          <p:cNvPr id="20" name="Rounded Rectangle 19"/>
          <p:cNvSpPr/>
          <p:nvPr/>
        </p:nvSpPr>
        <p:spPr>
          <a:xfrm>
            <a:off x="7487892" y="2171640"/>
            <a:ext cx="741708" cy="400110"/>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Eurostile-Roman-DTC" panose="020B0604020202020204"/>
              </a:rPr>
              <a:t>Post</a:t>
            </a:r>
            <a:endParaRPr lang="en-US" sz="2000" dirty="0">
              <a:latin typeface="Eurostile-Roman-DTC" panose="020B0604020202020204"/>
            </a:endParaRPr>
          </a:p>
        </p:txBody>
      </p:sp>
      <p:sp>
        <p:nvSpPr>
          <p:cNvPr id="21" name="Rounded Rectangle 20"/>
          <p:cNvSpPr/>
          <p:nvPr/>
        </p:nvSpPr>
        <p:spPr>
          <a:xfrm>
            <a:off x="4820892" y="2171640"/>
            <a:ext cx="665508" cy="400110"/>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Eurostile-Roman-DTC" panose="020B0604020202020204"/>
              </a:rPr>
              <a:t>TAA</a:t>
            </a:r>
            <a:endParaRPr lang="en-US" sz="2000" dirty="0">
              <a:latin typeface="Eurostile-Roman-DTC" panose="020B0604020202020204"/>
            </a:endParaRPr>
          </a:p>
        </p:txBody>
      </p:sp>
      <p:sp>
        <p:nvSpPr>
          <p:cNvPr id="22" name="Rounded Rectangle 21"/>
          <p:cNvSpPr/>
          <p:nvPr/>
        </p:nvSpPr>
        <p:spPr>
          <a:xfrm>
            <a:off x="4820892" y="3009840"/>
            <a:ext cx="665508" cy="400110"/>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Eurostile-Roman-DTC" panose="020B0604020202020204"/>
              </a:rPr>
              <a:t>TAA</a:t>
            </a:r>
            <a:endParaRPr lang="en-US" sz="2000" dirty="0">
              <a:latin typeface="Eurostile-Roman-DTC" panose="020B0604020202020204"/>
            </a:endParaRPr>
          </a:p>
        </p:txBody>
      </p:sp>
      <p:sp>
        <p:nvSpPr>
          <p:cNvPr id="16" name="Rounded Rectangle 15"/>
          <p:cNvSpPr/>
          <p:nvPr/>
        </p:nvSpPr>
        <p:spPr>
          <a:xfrm>
            <a:off x="3276600" y="3009840"/>
            <a:ext cx="1371600" cy="400110"/>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Eurostile-Roman-DTC" panose="020B0604020202020204"/>
              </a:rPr>
              <a:t>DOF Setup</a:t>
            </a:r>
            <a:endParaRPr lang="en-US" sz="2000" dirty="0">
              <a:latin typeface="Eurostile-Roman-DTC" panose="020B0604020202020204"/>
            </a:endParaRPr>
          </a:p>
        </p:txBody>
      </p:sp>
      <p:sp>
        <p:nvSpPr>
          <p:cNvPr id="38" name="Rounded Rectangle 37"/>
          <p:cNvSpPr/>
          <p:nvPr/>
        </p:nvSpPr>
        <p:spPr>
          <a:xfrm>
            <a:off x="2763492" y="2171640"/>
            <a:ext cx="1656108" cy="400110"/>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Eurostile-Roman-DTC" panose="020B0604020202020204"/>
              </a:rPr>
              <a:t>Translucency</a:t>
            </a:r>
            <a:endParaRPr lang="en-US" sz="2000" dirty="0">
              <a:latin typeface="Eurostile-Roman-DTC" panose="020B0604020202020204"/>
            </a:endParaRPr>
          </a:p>
        </p:txBody>
      </p:sp>
    </p:spTree>
    <p:extLst>
      <p:ext uri="{BB962C8B-B14F-4D97-AF65-F5344CB8AC3E}">
        <p14:creationId xmlns:p14="http://schemas.microsoft.com/office/powerpoint/2010/main" val="4888151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Flickering</a:t>
            </a:r>
            <a:endParaRPr lang="en-US" dirty="0"/>
          </a:p>
        </p:txBody>
      </p:sp>
      <p:sp>
        <p:nvSpPr>
          <p:cNvPr id="3" name="Content Placeholder 2"/>
          <p:cNvSpPr>
            <a:spLocks noGrp="1"/>
          </p:cNvSpPr>
          <p:nvPr>
            <p:ph idx="1"/>
          </p:nvPr>
        </p:nvSpPr>
        <p:spPr/>
        <p:txBody>
          <a:bodyPr>
            <a:normAutofit/>
          </a:bodyPr>
          <a:lstStyle/>
          <a:p>
            <a:r>
              <a:rPr lang="en-US" dirty="0" smtClean="0"/>
              <a:t>Camera is static but some pixels flicker</a:t>
            </a:r>
          </a:p>
          <a:p>
            <a:r>
              <a:rPr lang="en-US" dirty="0" smtClean="0"/>
              <a:t>Missing </a:t>
            </a:r>
            <a:r>
              <a:rPr lang="en-US" dirty="0" err="1"/>
              <a:t>subpixel</a:t>
            </a:r>
            <a:r>
              <a:rPr lang="en-US" dirty="0"/>
              <a:t> </a:t>
            </a:r>
            <a:r>
              <a:rPr lang="en-US" dirty="0" smtClean="0"/>
              <a:t>feature’s history gets clamped</a:t>
            </a:r>
          </a:p>
          <a:p>
            <a:pPr lvl="1"/>
            <a:r>
              <a:rPr lang="en-US" dirty="0" smtClean="0"/>
              <a:t>Often </a:t>
            </a:r>
            <a:r>
              <a:rPr lang="en-US" dirty="0"/>
              <a:t>vertical or horizontal lines due to coherent </a:t>
            </a:r>
            <a:r>
              <a:rPr lang="en-US" dirty="0" smtClean="0"/>
              <a:t>jitter</a:t>
            </a:r>
          </a:p>
          <a:p>
            <a:r>
              <a:rPr lang="en-US" dirty="0" smtClean="0"/>
              <a:t>Clamping is an instantaneous impulse</a:t>
            </a:r>
          </a:p>
          <a:p>
            <a:r>
              <a:rPr lang="en-US" dirty="0" smtClean="0"/>
              <a:t>This leads to saw tooth waves which appear as flickering</a:t>
            </a:r>
          </a:p>
        </p:txBody>
      </p:sp>
      <p:grpSp>
        <p:nvGrpSpPr>
          <p:cNvPr id="43" name="Group 42"/>
          <p:cNvGrpSpPr/>
          <p:nvPr/>
        </p:nvGrpSpPr>
        <p:grpSpPr>
          <a:xfrm>
            <a:off x="1600200" y="3486150"/>
            <a:ext cx="6629400" cy="1066800"/>
            <a:chOff x="1600200" y="3486150"/>
            <a:chExt cx="6629400" cy="1066800"/>
          </a:xfrm>
        </p:grpSpPr>
        <p:cxnSp>
          <p:nvCxnSpPr>
            <p:cNvPr id="11" name="Straight Connector 10"/>
            <p:cNvCxnSpPr/>
            <p:nvPr/>
          </p:nvCxnSpPr>
          <p:spPr>
            <a:xfrm>
              <a:off x="1828800" y="3486150"/>
              <a:ext cx="0" cy="533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flipH="1">
              <a:off x="1828800" y="3486150"/>
              <a:ext cx="1828800" cy="1066800"/>
            </a:xfrm>
            <a:prstGeom prst="arc">
              <a:avLst/>
            </a:prstGeom>
            <a:noFill/>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p:cNvCxnSpPr/>
            <p:nvPr/>
          </p:nvCxnSpPr>
          <p:spPr>
            <a:xfrm>
              <a:off x="2743200" y="3486150"/>
              <a:ext cx="0" cy="533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Arc 15"/>
            <p:cNvSpPr/>
            <p:nvPr/>
          </p:nvSpPr>
          <p:spPr>
            <a:xfrm flipH="1">
              <a:off x="2743200" y="3486150"/>
              <a:ext cx="1828800" cy="1066800"/>
            </a:xfrm>
            <a:prstGeom prst="arc">
              <a:avLst/>
            </a:prstGeom>
            <a:noFill/>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p:cNvCxnSpPr/>
            <p:nvPr/>
          </p:nvCxnSpPr>
          <p:spPr>
            <a:xfrm>
              <a:off x="3657600" y="3486150"/>
              <a:ext cx="0" cy="533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flipH="1">
              <a:off x="3657600" y="3486150"/>
              <a:ext cx="1828800" cy="1066800"/>
            </a:xfrm>
            <a:prstGeom prst="arc">
              <a:avLst/>
            </a:prstGeom>
            <a:noFill/>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Connector 18"/>
            <p:cNvCxnSpPr/>
            <p:nvPr/>
          </p:nvCxnSpPr>
          <p:spPr>
            <a:xfrm>
              <a:off x="4572000" y="3486150"/>
              <a:ext cx="0" cy="533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Arc 19"/>
            <p:cNvSpPr/>
            <p:nvPr/>
          </p:nvSpPr>
          <p:spPr>
            <a:xfrm flipH="1">
              <a:off x="4572000" y="3486150"/>
              <a:ext cx="1828800" cy="1066800"/>
            </a:xfrm>
            <a:prstGeom prst="arc">
              <a:avLst/>
            </a:prstGeom>
            <a:noFill/>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Connector 20"/>
            <p:cNvCxnSpPr/>
            <p:nvPr/>
          </p:nvCxnSpPr>
          <p:spPr>
            <a:xfrm>
              <a:off x="5486400" y="3486150"/>
              <a:ext cx="0" cy="533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Arc 21"/>
            <p:cNvSpPr/>
            <p:nvPr/>
          </p:nvSpPr>
          <p:spPr>
            <a:xfrm flipH="1">
              <a:off x="5486400" y="3486150"/>
              <a:ext cx="1828800" cy="1066800"/>
            </a:xfrm>
            <a:prstGeom prst="arc">
              <a:avLst/>
            </a:prstGeom>
            <a:noFill/>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a:off x="6400800" y="3486150"/>
              <a:ext cx="0" cy="533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flipH="1">
              <a:off x="6400800" y="3486150"/>
              <a:ext cx="1828800" cy="1066800"/>
            </a:xfrm>
            <a:prstGeom prst="arc">
              <a:avLst/>
            </a:prstGeom>
            <a:noFill/>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Straight Connector 27"/>
            <p:cNvCxnSpPr/>
            <p:nvPr/>
          </p:nvCxnSpPr>
          <p:spPr>
            <a:xfrm flipH="1">
              <a:off x="1600200" y="3486150"/>
              <a:ext cx="228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2859554" y="4183618"/>
            <a:ext cx="3390736" cy="369332"/>
          </a:xfrm>
          <a:prstGeom prst="rect">
            <a:avLst/>
          </a:prstGeom>
          <a:noFill/>
        </p:spPr>
        <p:txBody>
          <a:bodyPr wrap="none" rtlCol="0">
            <a:spAutoFit/>
          </a:bodyPr>
          <a:lstStyle/>
          <a:p>
            <a:pPr algn="ctr"/>
            <a:r>
              <a:rPr lang="en-US" sz="1800" dirty="0" smtClean="0">
                <a:solidFill>
                  <a:schemeClr val="bg1"/>
                </a:solidFill>
                <a:latin typeface="Eurostile-Roman-DTC" panose="020B0604020202020204"/>
              </a:rPr>
              <a:t>Bright edge missing in one frame</a:t>
            </a:r>
            <a:endParaRPr lang="en-US" sz="1800" dirty="0">
              <a:solidFill>
                <a:schemeClr val="bg1"/>
              </a:solidFill>
              <a:latin typeface="Eurostile-Roman-DTC" panose="020B0604020202020204"/>
            </a:endParaRPr>
          </a:p>
        </p:txBody>
      </p:sp>
    </p:spTree>
    <p:extLst>
      <p:ext uri="{BB962C8B-B14F-4D97-AF65-F5344CB8AC3E}">
        <p14:creationId xmlns:p14="http://schemas.microsoft.com/office/powerpoint/2010/main" val="19740181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Basic anti-flickering </a:t>
            </a:r>
            <a:r>
              <a:rPr lang="en-US" dirty="0" smtClean="0"/>
              <a:t>idea</a:t>
            </a:r>
            <a:endParaRPr lang="en-US" dirty="0"/>
          </a:p>
        </p:txBody>
      </p:sp>
      <p:sp>
        <p:nvSpPr>
          <p:cNvPr id="3" name="Content Placeholder 2"/>
          <p:cNvSpPr>
            <a:spLocks noGrp="1"/>
          </p:cNvSpPr>
          <p:nvPr>
            <p:ph idx="1"/>
          </p:nvPr>
        </p:nvSpPr>
        <p:spPr/>
        <p:txBody>
          <a:bodyPr>
            <a:normAutofit/>
          </a:bodyPr>
          <a:lstStyle/>
          <a:p>
            <a:r>
              <a:rPr lang="en-US" dirty="0" smtClean="0"/>
              <a:t>Bias towards impulse frame</a:t>
            </a:r>
          </a:p>
          <a:p>
            <a:pPr lvl="1"/>
            <a:r>
              <a:rPr lang="en-US" dirty="0" smtClean="0"/>
              <a:t>Shrinks </a:t>
            </a:r>
            <a:r>
              <a:rPr lang="en-US" dirty="0"/>
              <a:t>amplitude of </a:t>
            </a:r>
            <a:r>
              <a:rPr lang="en-US" dirty="0" smtClean="0"/>
              <a:t>wave</a:t>
            </a:r>
          </a:p>
          <a:p>
            <a:r>
              <a:rPr lang="en-US" dirty="0" smtClean="0"/>
              <a:t>Reduce exponential smoothing blend factor</a:t>
            </a:r>
          </a:p>
          <a:p>
            <a:pPr lvl="1"/>
            <a:r>
              <a:rPr lang="en-US" dirty="0" smtClean="0"/>
              <a:t>Reduces </a:t>
            </a:r>
            <a:r>
              <a:rPr lang="en-US" dirty="0"/>
              <a:t>recovery from </a:t>
            </a:r>
            <a:r>
              <a:rPr lang="en-US" dirty="0" smtClean="0"/>
              <a:t>impulses</a:t>
            </a:r>
          </a:p>
          <a:p>
            <a:r>
              <a:rPr lang="en-US" dirty="0" smtClean="0"/>
              <a:t>Only where needed</a:t>
            </a:r>
          </a:p>
          <a:p>
            <a:pPr lvl="1"/>
            <a:r>
              <a:rPr lang="en-US" dirty="0"/>
              <a:t>Overly blurry results </a:t>
            </a:r>
            <a:r>
              <a:rPr lang="en-US" dirty="0" smtClean="0"/>
              <a:t>if done everywhere</a:t>
            </a:r>
            <a:endParaRPr lang="en-US" dirty="0"/>
          </a:p>
          <a:p>
            <a:pPr lvl="1"/>
            <a:endParaRPr lang="en-US" dirty="0"/>
          </a:p>
        </p:txBody>
      </p:sp>
      <p:grpSp>
        <p:nvGrpSpPr>
          <p:cNvPr id="19" name="Group 18"/>
          <p:cNvGrpSpPr/>
          <p:nvPr/>
        </p:nvGrpSpPr>
        <p:grpSpPr>
          <a:xfrm>
            <a:off x="1600200" y="3957250"/>
            <a:ext cx="6629400" cy="138500"/>
            <a:chOff x="1600200" y="3486150"/>
            <a:chExt cx="6629400" cy="1066800"/>
          </a:xfrm>
        </p:grpSpPr>
        <p:cxnSp>
          <p:nvCxnSpPr>
            <p:cNvPr id="20" name="Straight Connector 19"/>
            <p:cNvCxnSpPr/>
            <p:nvPr/>
          </p:nvCxnSpPr>
          <p:spPr>
            <a:xfrm>
              <a:off x="1828800" y="3486150"/>
              <a:ext cx="0" cy="533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Arc 20"/>
            <p:cNvSpPr/>
            <p:nvPr/>
          </p:nvSpPr>
          <p:spPr>
            <a:xfrm flipH="1">
              <a:off x="1828800" y="3486150"/>
              <a:ext cx="1828800" cy="1066800"/>
            </a:xfrm>
            <a:prstGeom prst="arc">
              <a:avLst/>
            </a:prstGeom>
            <a:noFill/>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Connector 21"/>
            <p:cNvCxnSpPr/>
            <p:nvPr/>
          </p:nvCxnSpPr>
          <p:spPr>
            <a:xfrm>
              <a:off x="2743200" y="3486150"/>
              <a:ext cx="0" cy="533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Arc 22"/>
            <p:cNvSpPr/>
            <p:nvPr/>
          </p:nvSpPr>
          <p:spPr>
            <a:xfrm flipH="1">
              <a:off x="2743200" y="3486150"/>
              <a:ext cx="1828800" cy="1066800"/>
            </a:xfrm>
            <a:prstGeom prst="arc">
              <a:avLst/>
            </a:prstGeom>
            <a:noFill/>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Connector 23"/>
            <p:cNvCxnSpPr/>
            <p:nvPr/>
          </p:nvCxnSpPr>
          <p:spPr>
            <a:xfrm>
              <a:off x="3657600" y="3486150"/>
              <a:ext cx="0" cy="533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flipH="1">
              <a:off x="3657600" y="3486150"/>
              <a:ext cx="1828800" cy="1066800"/>
            </a:xfrm>
            <a:prstGeom prst="arc">
              <a:avLst/>
            </a:prstGeom>
            <a:noFill/>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Connector 25"/>
            <p:cNvCxnSpPr/>
            <p:nvPr/>
          </p:nvCxnSpPr>
          <p:spPr>
            <a:xfrm>
              <a:off x="4572000" y="3486150"/>
              <a:ext cx="0" cy="533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flipH="1">
              <a:off x="4572000" y="3486150"/>
              <a:ext cx="1828800" cy="1066800"/>
            </a:xfrm>
            <a:prstGeom prst="arc">
              <a:avLst/>
            </a:prstGeom>
            <a:noFill/>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5486400" y="3486150"/>
              <a:ext cx="0" cy="533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flipH="1">
              <a:off x="5486400" y="3486150"/>
              <a:ext cx="1828800" cy="1066800"/>
            </a:xfrm>
            <a:prstGeom prst="arc">
              <a:avLst/>
            </a:prstGeom>
            <a:noFill/>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 name="Straight Connector 29"/>
            <p:cNvCxnSpPr/>
            <p:nvPr/>
          </p:nvCxnSpPr>
          <p:spPr>
            <a:xfrm>
              <a:off x="6400800" y="3486150"/>
              <a:ext cx="0" cy="533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Arc 30"/>
            <p:cNvSpPr/>
            <p:nvPr/>
          </p:nvSpPr>
          <p:spPr>
            <a:xfrm flipH="1">
              <a:off x="6400800" y="3486150"/>
              <a:ext cx="1828800" cy="1066800"/>
            </a:xfrm>
            <a:prstGeom prst="arc">
              <a:avLst/>
            </a:prstGeom>
            <a:noFill/>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Connector 31"/>
            <p:cNvCxnSpPr/>
            <p:nvPr/>
          </p:nvCxnSpPr>
          <p:spPr>
            <a:xfrm flipH="1">
              <a:off x="1600200" y="3486150"/>
              <a:ext cx="228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2859554" y="4183618"/>
            <a:ext cx="3390736" cy="369332"/>
          </a:xfrm>
          <a:prstGeom prst="rect">
            <a:avLst/>
          </a:prstGeom>
          <a:noFill/>
        </p:spPr>
        <p:txBody>
          <a:bodyPr wrap="none" rtlCol="0">
            <a:spAutoFit/>
          </a:bodyPr>
          <a:lstStyle/>
          <a:p>
            <a:pPr algn="ctr"/>
            <a:r>
              <a:rPr lang="en-US" sz="1800" dirty="0" smtClean="0">
                <a:solidFill>
                  <a:schemeClr val="bg1"/>
                </a:solidFill>
                <a:latin typeface="Eurostile-Roman-DTC" panose="020B0604020202020204"/>
              </a:rPr>
              <a:t>Bright edge missing in one frame</a:t>
            </a:r>
            <a:endParaRPr lang="en-US" sz="1800" dirty="0">
              <a:solidFill>
                <a:schemeClr val="bg1"/>
              </a:solidFill>
              <a:latin typeface="Eurostile-Roman-DTC" panose="020B0604020202020204"/>
            </a:endParaRPr>
          </a:p>
        </p:txBody>
      </p:sp>
    </p:spTree>
    <p:extLst>
      <p:ext uri="{BB962C8B-B14F-4D97-AF65-F5344CB8AC3E}">
        <p14:creationId xmlns:p14="http://schemas.microsoft.com/office/powerpoint/2010/main" val="7668984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First anti-flickering attempt</a:t>
            </a:r>
            <a:endParaRPr lang="en-US" dirty="0"/>
          </a:p>
        </p:txBody>
      </p:sp>
      <p:sp>
        <p:nvSpPr>
          <p:cNvPr id="3" name="Content Placeholder 2"/>
          <p:cNvSpPr>
            <a:spLocks noGrp="1"/>
          </p:cNvSpPr>
          <p:nvPr>
            <p:ph idx="1"/>
          </p:nvPr>
        </p:nvSpPr>
        <p:spPr/>
        <p:txBody>
          <a:bodyPr>
            <a:normAutofit/>
          </a:bodyPr>
          <a:lstStyle/>
          <a:p>
            <a:r>
              <a:rPr lang="en-US" dirty="0" smtClean="0"/>
              <a:t>Store </a:t>
            </a:r>
            <a:r>
              <a:rPr lang="en-US" dirty="0"/>
              <a:t>historical variance </a:t>
            </a:r>
            <a:r>
              <a:rPr lang="en-US" dirty="0" smtClean="0"/>
              <a:t>data in alpha channel</a:t>
            </a:r>
          </a:p>
          <a:p>
            <a:pPr lvl="1"/>
            <a:r>
              <a:rPr lang="en-US" dirty="0" smtClean="0"/>
              <a:t>Remember clamping events</a:t>
            </a:r>
          </a:p>
          <a:p>
            <a:pPr lvl="1"/>
            <a:r>
              <a:rPr lang="en-US" dirty="0" smtClean="0"/>
              <a:t>Reduce blend factor and recover over time</a:t>
            </a:r>
          </a:p>
          <a:p>
            <a:r>
              <a:rPr lang="en-US" dirty="0" smtClean="0"/>
              <a:t>Responsiveness issues</a:t>
            </a:r>
          </a:p>
          <a:p>
            <a:pPr lvl="1"/>
            <a:r>
              <a:rPr lang="en-US" dirty="0" smtClean="0"/>
              <a:t>Can result in ghosting or blurring</a:t>
            </a:r>
          </a:p>
          <a:p>
            <a:pPr lvl="1"/>
            <a:r>
              <a:rPr lang="en-US" dirty="0" smtClean="0"/>
              <a:t>Can bias towards aliased result</a:t>
            </a:r>
          </a:p>
        </p:txBody>
      </p:sp>
    </p:spTree>
    <p:extLst>
      <p:ext uri="{BB962C8B-B14F-4D97-AF65-F5344CB8AC3E}">
        <p14:creationId xmlns:p14="http://schemas.microsoft.com/office/powerpoint/2010/main" val="14349050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Our current anti-flickering solution</a:t>
            </a:r>
            <a:endParaRPr lang="en-US" dirty="0"/>
          </a:p>
        </p:txBody>
      </p:sp>
      <p:sp>
        <p:nvSpPr>
          <p:cNvPr id="3" name="Content Placeholder 2"/>
          <p:cNvSpPr>
            <a:spLocks noGrp="1"/>
          </p:cNvSpPr>
          <p:nvPr>
            <p:ph idx="1"/>
          </p:nvPr>
        </p:nvSpPr>
        <p:spPr/>
        <p:txBody>
          <a:bodyPr>
            <a:normAutofit/>
          </a:bodyPr>
          <a:lstStyle/>
          <a:p>
            <a:r>
              <a:rPr lang="en-US" dirty="0" smtClean="0"/>
              <a:t>Reduce blend factor when history is near clamping</a:t>
            </a:r>
          </a:p>
          <a:p>
            <a:pPr lvl="1"/>
            <a:r>
              <a:rPr lang="en-US" dirty="0" smtClean="0"/>
              <a:t>Will happen after clamp events</a:t>
            </a:r>
          </a:p>
          <a:p>
            <a:pPr lvl="1"/>
            <a:r>
              <a:rPr lang="en-US" dirty="0" smtClean="0"/>
              <a:t>Memory specific to event</a:t>
            </a:r>
          </a:p>
          <a:p>
            <a:pPr lvl="1"/>
            <a:r>
              <a:rPr lang="en-US" dirty="0" smtClean="0"/>
              <a:t>Doesn’t require additional storage</a:t>
            </a:r>
          </a:p>
          <a:p>
            <a:r>
              <a:rPr lang="en-US" dirty="0" smtClean="0"/>
              <a:t>Not completely solved</a:t>
            </a:r>
          </a:p>
          <a:p>
            <a:pPr lvl="1"/>
            <a:r>
              <a:rPr lang="en-US" u="sng" dirty="0" smtClean="0"/>
              <a:t>Extremely difficult!</a:t>
            </a:r>
          </a:p>
          <a:p>
            <a:pPr lvl="1"/>
            <a:r>
              <a:rPr lang="en-US" dirty="0" smtClean="0"/>
              <a:t>Impossible </a:t>
            </a:r>
            <a:r>
              <a:rPr lang="en-US" dirty="0"/>
              <a:t>to solve multiple opposing clamps</a:t>
            </a:r>
          </a:p>
          <a:p>
            <a:pPr lvl="1"/>
            <a:endParaRPr lang="en-US" u="sng" dirty="0" smtClean="0"/>
          </a:p>
        </p:txBody>
      </p:sp>
    </p:spTree>
    <p:extLst>
      <p:ext uri="{BB962C8B-B14F-4D97-AF65-F5344CB8AC3E}">
        <p14:creationId xmlns:p14="http://schemas.microsoft.com/office/powerpoint/2010/main" val="25960064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Blurring: filter kernel</a:t>
            </a:r>
            <a:endParaRPr lang="en-US" dirty="0"/>
          </a:p>
        </p:txBody>
      </p:sp>
      <p:sp>
        <p:nvSpPr>
          <p:cNvPr id="3" name="Content Placeholder 2"/>
          <p:cNvSpPr>
            <a:spLocks noGrp="1"/>
          </p:cNvSpPr>
          <p:nvPr>
            <p:ph idx="1"/>
          </p:nvPr>
        </p:nvSpPr>
        <p:spPr/>
        <p:txBody>
          <a:bodyPr>
            <a:normAutofit/>
          </a:bodyPr>
          <a:lstStyle/>
          <a:p>
            <a:r>
              <a:rPr lang="en-US" dirty="0" err="1" smtClean="0"/>
              <a:t>Mipmap</a:t>
            </a:r>
            <a:r>
              <a:rPr lang="en-US" dirty="0" smtClean="0"/>
              <a:t> bias all textures</a:t>
            </a:r>
          </a:p>
          <a:p>
            <a:pPr lvl="1"/>
            <a:r>
              <a:rPr lang="en-US" dirty="0" smtClean="0"/>
              <a:t>Incorrect derivatives for </a:t>
            </a:r>
            <a:r>
              <a:rPr lang="en-US" dirty="0" err="1" smtClean="0"/>
              <a:t>supersampling</a:t>
            </a:r>
            <a:endParaRPr lang="en-US" dirty="0" smtClean="0"/>
          </a:p>
          <a:p>
            <a:r>
              <a:rPr lang="en-US" dirty="0" smtClean="0"/>
              <a:t>If low contrast then reduce filter kernel size</a:t>
            </a:r>
          </a:p>
          <a:p>
            <a:pPr lvl="1"/>
            <a:r>
              <a:rPr lang="en-US" dirty="0" smtClean="0"/>
              <a:t>Technically aliases but looks fine</a:t>
            </a:r>
          </a:p>
          <a:p>
            <a:r>
              <a:rPr lang="en-US" dirty="0" smtClean="0"/>
              <a:t>Can add additional post sharpen filter</a:t>
            </a:r>
          </a:p>
          <a:p>
            <a:pPr lvl="1"/>
            <a:r>
              <a:rPr lang="en-US" dirty="0" smtClean="0"/>
              <a:t>Mitchell 4.0 filter’s negative lobes are &gt;1 pixel away</a:t>
            </a:r>
          </a:p>
        </p:txBody>
      </p:sp>
    </p:spTree>
    <p:extLst>
      <p:ext uri="{BB962C8B-B14F-4D97-AF65-F5344CB8AC3E}">
        <p14:creationId xmlns:p14="http://schemas.microsoft.com/office/powerpoint/2010/main" val="36532470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Blurring: </a:t>
            </a:r>
            <a:r>
              <a:rPr lang="en-US" dirty="0" err="1" smtClean="0"/>
              <a:t>reprojection</a:t>
            </a:r>
            <a:r>
              <a:rPr lang="en-US" dirty="0" smtClean="0"/>
              <a:t> diffusion</a:t>
            </a:r>
            <a:endParaRPr lang="en-US" dirty="0"/>
          </a:p>
        </p:txBody>
      </p:sp>
      <p:sp>
        <p:nvSpPr>
          <p:cNvPr id="3" name="Content Placeholder 2"/>
          <p:cNvSpPr>
            <a:spLocks noGrp="1"/>
          </p:cNvSpPr>
          <p:nvPr>
            <p:ph idx="1"/>
          </p:nvPr>
        </p:nvSpPr>
        <p:spPr/>
        <p:txBody>
          <a:bodyPr>
            <a:normAutofit/>
          </a:bodyPr>
          <a:lstStyle/>
          <a:p>
            <a:r>
              <a:rPr lang="en-US" dirty="0" smtClean="0"/>
              <a:t>Could use back and forth error compensation</a:t>
            </a:r>
          </a:p>
          <a:p>
            <a:pPr lvl="1"/>
            <a:r>
              <a:rPr lang="en-US" dirty="0" smtClean="0"/>
              <a:t>Haven’t had good results</a:t>
            </a:r>
          </a:p>
          <a:p>
            <a:r>
              <a:rPr lang="en-US" dirty="0" smtClean="0"/>
              <a:t>Could store history at higher resolution</a:t>
            </a:r>
          </a:p>
          <a:p>
            <a:pPr lvl="1"/>
            <a:r>
              <a:rPr lang="en-US" dirty="0" smtClean="0"/>
              <a:t>Really expensive</a:t>
            </a:r>
            <a:endParaRPr lang="en-US" dirty="0"/>
          </a:p>
          <a:p>
            <a:r>
              <a:rPr lang="en-US" dirty="0"/>
              <a:t>When </a:t>
            </a:r>
            <a:r>
              <a:rPr lang="en-US" dirty="0" err="1"/>
              <a:t>reprojecting</a:t>
            </a:r>
            <a:r>
              <a:rPr lang="en-US" dirty="0"/>
              <a:t> outside pixel reduce filter size and </a:t>
            </a:r>
            <a:r>
              <a:rPr lang="en-US" dirty="0" smtClean="0"/>
              <a:t>feedback</a:t>
            </a:r>
            <a:endParaRPr lang="en-US" dirty="0"/>
          </a:p>
        </p:txBody>
      </p:sp>
      <p:sp>
        <p:nvSpPr>
          <p:cNvPr id="4" name="TextBox 3"/>
          <p:cNvSpPr txBox="1"/>
          <p:nvPr/>
        </p:nvSpPr>
        <p:spPr>
          <a:xfrm>
            <a:off x="6830565" y="4717018"/>
            <a:ext cx="2217017" cy="369332"/>
          </a:xfrm>
          <a:prstGeom prst="rect">
            <a:avLst/>
          </a:prstGeom>
          <a:noFill/>
        </p:spPr>
        <p:txBody>
          <a:bodyPr wrap="none" rtlCol="0">
            <a:spAutoFit/>
          </a:bodyPr>
          <a:lstStyle/>
          <a:p>
            <a:r>
              <a:rPr lang="en-US" sz="1800" dirty="0" smtClean="0">
                <a:solidFill>
                  <a:schemeClr val="accent6">
                    <a:lumMod val="75000"/>
                  </a:schemeClr>
                </a:solidFill>
                <a:latin typeface="Eurostile-Roman-DTC" panose="020B0604020202020204"/>
              </a:rPr>
              <a:t>[Valient14], [Yang09]</a:t>
            </a:r>
            <a:endParaRPr lang="en-US" sz="1800" dirty="0">
              <a:solidFill>
                <a:schemeClr val="accent6">
                  <a:lumMod val="75000"/>
                </a:schemeClr>
              </a:solidFill>
              <a:latin typeface="Eurostile-Roman-DTC" panose="020B0604020202020204"/>
            </a:endParaRPr>
          </a:p>
        </p:txBody>
      </p:sp>
    </p:spTree>
    <p:extLst>
      <p:ext uri="{BB962C8B-B14F-4D97-AF65-F5344CB8AC3E}">
        <p14:creationId xmlns:p14="http://schemas.microsoft.com/office/powerpoint/2010/main" val="9292253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rian.Karis\Documents\ssr.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6895" b="-323"/>
          <a:stretch/>
        </p:blipFill>
        <p:spPr bwMode="auto">
          <a:xfrm>
            <a:off x="0" y="0"/>
            <a:ext cx="9144000" cy="51625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Noise filter</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effectLst>
            <a:outerShdw blurRad="50800" dist="38100" dir="2700000" algn="tl" rotWithShape="0">
              <a:prstClr val="black">
                <a:alpha val="40000"/>
              </a:prstClr>
            </a:outerShdw>
          </a:effectLst>
        </p:spPr>
        <p:txBody>
          <a:bodyPr>
            <a:normAutofit/>
          </a:bodyPr>
          <a:lstStyle/>
          <a:p>
            <a:r>
              <a:rPr lang="en-US" dirty="0" smtClean="0">
                <a:effectLst>
                  <a:outerShdw blurRad="38100" dist="38100" dir="2700000" algn="tl">
                    <a:srgbClr val="000000">
                      <a:alpha val="43137"/>
                    </a:srgbClr>
                  </a:outerShdw>
                </a:effectLst>
              </a:rPr>
              <a:t>Not its original purpose</a:t>
            </a:r>
          </a:p>
          <a:p>
            <a:pPr lvl="1"/>
            <a:r>
              <a:rPr lang="en-US" dirty="0" smtClean="0">
                <a:effectLst>
                  <a:outerShdw blurRad="38100" dist="38100" dir="2700000" algn="tl">
                    <a:srgbClr val="000000">
                      <a:alpha val="43137"/>
                    </a:srgbClr>
                  </a:outerShdw>
                </a:effectLst>
              </a:rPr>
              <a:t>Really nice side effect</a:t>
            </a:r>
          </a:p>
          <a:p>
            <a:r>
              <a:rPr lang="en-US" dirty="0" smtClean="0">
                <a:effectLst>
                  <a:outerShdw blurRad="38100" dist="38100" dir="2700000" algn="tl">
                    <a:srgbClr val="000000">
                      <a:alpha val="43137"/>
                    </a:srgbClr>
                  </a:outerShdw>
                </a:effectLst>
              </a:rPr>
              <a:t>Used for SSR and SSAO</a:t>
            </a:r>
          </a:p>
          <a:p>
            <a:pPr lvl="1"/>
            <a:r>
              <a:rPr lang="en-US" dirty="0" smtClean="0">
                <a:effectLst>
                  <a:outerShdw blurRad="38100" dist="38100" dir="2700000" algn="tl">
                    <a:srgbClr val="000000">
                      <a:alpha val="43137"/>
                    </a:srgbClr>
                  </a:outerShdw>
                </a:effectLst>
              </a:rPr>
              <a:t>Stochastic sampling works pretty well</a:t>
            </a:r>
          </a:p>
          <a:p>
            <a:pPr lvl="1"/>
            <a:r>
              <a:rPr lang="en-US" dirty="0" smtClean="0">
                <a:effectLst>
                  <a:outerShdw blurRad="38100" dist="38100" dir="2700000" algn="tl">
                    <a:srgbClr val="000000">
                      <a:alpha val="43137"/>
                    </a:srgbClr>
                  </a:outerShdw>
                </a:effectLst>
              </a:rPr>
              <a:t>Doesn’t cost anything extra</a:t>
            </a:r>
          </a:p>
          <a:p>
            <a:pPr lvl="1"/>
            <a:r>
              <a:rPr lang="en-US" dirty="0" smtClean="0">
                <a:effectLst>
                  <a:outerShdw blurRad="38100" dist="38100" dir="2700000" algn="tl">
                    <a:srgbClr val="000000">
                      <a:alpha val="43137"/>
                    </a:srgbClr>
                  </a:outerShdw>
                </a:effectLst>
              </a:rPr>
              <a:t>Almost perfect mirror reflections with only 16 ray march steps</a:t>
            </a:r>
          </a:p>
        </p:txBody>
      </p:sp>
    </p:spTree>
    <p:extLst>
      <p:ext uri="{BB962C8B-B14F-4D97-AF65-F5344CB8AC3E}">
        <p14:creationId xmlns:p14="http://schemas.microsoft.com/office/powerpoint/2010/main" val="11496904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Many </a:t>
            </a:r>
            <a:r>
              <a:rPr lang="en-US" dirty="0" smtClean="0"/>
              <a:t>more potential </a:t>
            </a:r>
            <a:r>
              <a:rPr lang="en-US" dirty="0"/>
              <a:t>applications</a:t>
            </a:r>
          </a:p>
        </p:txBody>
      </p:sp>
      <p:sp>
        <p:nvSpPr>
          <p:cNvPr id="3" name="Content Placeholder 2"/>
          <p:cNvSpPr>
            <a:spLocks noGrp="1"/>
          </p:cNvSpPr>
          <p:nvPr>
            <p:ph idx="1"/>
          </p:nvPr>
        </p:nvSpPr>
        <p:spPr/>
        <p:txBody>
          <a:bodyPr>
            <a:normAutofit/>
          </a:bodyPr>
          <a:lstStyle/>
          <a:p>
            <a:r>
              <a:rPr lang="en-US" dirty="0" smtClean="0"/>
              <a:t>Stochastic transparency</a:t>
            </a:r>
          </a:p>
          <a:p>
            <a:r>
              <a:rPr lang="en-US" dirty="0" smtClean="0"/>
              <a:t>Single sample anisotropic specular IBL</a:t>
            </a:r>
          </a:p>
          <a:p>
            <a:r>
              <a:rPr lang="en-US" dirty="0" smtClean="0"/>
              <a:t>Soft shadows</a:t>
            </a:r>
          </a:p>
          <a:p>
            <a:r>
              <a:rPr lang="en-US" dirty="0" smtClean="0"/>
              <a:t>Reduced steps for ray casting</a:t>
            </a:r>
          </a:p>
          <a:p>
            <a:pPr lvl="1"/>
            <a:r>
              <a:rPr lang="en-US" dirty="0" smtClean="0"/>
              <a:t>Parallax occlusion mapping</a:t>
            </a:r>
          </a:p>
          <a:p>
            <a:pPr lvl="1"/>
            <a:r>
              <a:rPr lang="en-US" dirty="0" smtClean="0"/>
              <a:t>Volumetric lighting</a:t>
            </a:r>
          </a:p>
          <a:p>
            <a:r>
              <a:rPr lang="en-US" dirty="0" smtClean="0"/>
              <a:t>Path tracing?</a:t>
            </a:r>
          </a:p>
          <a:p>
            <a:r>
              <a:rPr lang="en-US" dirty="0" smtClean="0"/>
              <a:t>VR?</a:t>
            </a:r>
          </a:p>
        </p:txBody>
      </p:sp>
      <p:pic>
        <p:nvPicPr>
          <p:cNvPr id="1027" name="Picture 3" descr="C:\Users\Brian.Karis\Documents\ansio.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3681" t="5754" b="3406"/>
          <a:stretch/>
        </p:blipFill>
        <p:spPr bwMode="auto">
          <a:xfrm>
            <a:off x="4648200" y="2038350"/>
            <a:ext cx="4406900" cy="3048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67514" y="4717018"/>
            <a:ext cx="2168286" cy="369332"/>
          </a:xfrm>
          <a:prstGeom prst="rect">
            <a:avLst/>
          </a:prstGeom>
          <a:noFill/>
        </p:spPr>
        <p:txBody>
          <a:bodyPr wrap="none" rtlCol="0">
            <a:spAutoFit/>
          </a:bodyPr>
          <a:lstStyle/>
          <a:p>
            <a:pPr algn="ctr"/>
            <a:r>
              <a:rPr lang="en-US" sz="1800" dirty="0" smtClean="0">
                <a:solidFill>
                  <a:schemeClr val="bg1"/>
                </a:solidFill>
                <a:effectLst>
                  <a:outerShdw blurRad="38100" dist="38100" dir="2700000" algn="tl">
                    <a:srgbClr val="000000">
                      <a:alpha val="43137"/>
                    </a:srgbClr>
                  </a:outerShdw>
                </a:effectLst>
                <a:latin typeface="Eurostile-Roman-DTC" panose="020B0604020202020204"/>
              </a:rPr>
              <a:t>Anisotropic specular</a:t>
            </a:r>
            <a:endParaRPr lang="en-US" sz="1800" dirty="0">
              <a:solidFill>
                <a:schemeClr val="bg1"/>
              </a:solidFill>
              <a:effectLst>
                <a:outerShdw blurRad="38100" dist="38100" dir="2700000" algn="tl">
                  <a:srgbClr val="000000">
                    <a:alpha val="43137"/>
                  </a:srgbClr>
                </a:outerShdw>
              </a:effectLst>
              <a:latin typeface="Eurostile-Roman-DTC" panose="020B0604020202020204"/>
            </a:endParaRPr>
          </a:p>
        </p:txBody>
      </p:sp>
    </p:spTree>
    <p:extLst>
      <p:ext uri="{BB962C8B-B14F-4D97-AF65-F5344CB8AC3E}">
        <p14:creationId xmlns:p14="http://schemas.microsoft.com/office/powerpoint/2010/main" val="38623680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7" name="Rectangle 6"/>
          <p:cNvSpPr/>
          <p:nvPr/>
        </p:nvSpPr>
        <p:spPr>
          <a:xfrm>
            <a:off x="0" y="0"/>
            <a:ext cx="990600" cy="666750"/>
          </a:xfrm>
          <a:prstGeom prst="rect">
            <a:avLst/>
          </a:prstGeom>
          <a:solidFill>
            <a:srgbClr val="000000">
              <a:alpha val="80000"/>
            </a:srgbClr>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itle 1"/>
          <p:cNvSpPr txBox="1">
            <a:spLocks/>
          </p:cNvSpPr>
          <p:nvPr/>
        </p:nvSpPr>
        <p:spPr>
          <a:xfrm>
            <a:off x="1" y="0"/>
            <a:ext cx="8229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bg1"/>
                </a:solidFill>
                <a:latin typeface="Eurostile-Roman-DTC" pitchFamily="2" charset="0"/>
                <a:ea typeface="+mj-ea"/>
                <a:cs typeface="+mj-cs"/>
              </a:defRPr>
            </a:lvl1pPr>
          </a:lstStyle>
          <a:p>
            <a:pPr algn="l" fontAlgn="auto">
              <a:spcAft>
                <a:spcPts val="0"/>
              </a:spcAft>
            </a:pPr>
            <a:r>
              <a:rPr kumimoji="0" lang="en-US" sz="2800" dirty="0" smtClean="0">
                <a:effectLst>
                  <a:outerShdw blurRad="38100" dist="38100" dir="2700000" algn="tl">
                    <a:srgbClr val="000000">
                      <a:alpha val="43137"/>
                    </a:srgbClr>
                  </a:outerShdw>
                </a:effectLst>
              </a:rPr>
              <a:t>FXAA</a:t>
            </a:r>
            <a:endParaRPr kumimoji="0"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86629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Video</a:t>
            </a:r>
            <a:endParaRPr lang="en-US" dirty="0"/>
          </a:p>
        </p:txBody>
      </p:sp>
    </p:spTree>
    <p:extLst>
      <p:ext uri="{BB962C8B-B14F-4D97-AF65-F5344CB8AC3E}">
        <p14:creationId xmlns:p14="http://schemas.microsoft.com/office/powerpoint/2010/main" val="1991049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Future directions</a:t>
            </a:r>
            <a:endParaRPr lang="en-US" dirty="0"/>
          </a:p>
        </p:txBody>
      </p:sp>
      <p:sp>
        <p:nvSpPr>
          <p:cNvPr id="3" name="Content Placeholder 2"/>
          <p:cNvSpPr>
            <a:spLocks noGrp="1"/>
          </p:cNvSpPr>
          <p:nvPr>
            <p:ph idx="1"/>
          </p:nvPr>
        </p:nvSpPr>
        <p:spPr/>
        <p:txBody>
          <a:bodyPr>
            <a:normAutofit/>
          </a:bodyPr>
          <a:lstStyle/>
          <a:p>
            <a:r>
              <a:rPr lang="en-US" dirty="0" smtClean="0"/>
              <a:t>Combine spatial and temporal</a:t>
            </a:r>
          </a:p>
          <a:p>
            <a:r>
              <a:rPr lang="en-US" dirty="0" smtClean="0"/>
              <a:t>Separate translucency</a:t>
            </a:r>
          </a:p>
          <a:p>
            <a:pPr lvl="1"/>
            <a:r>
              <a:rPr lang="en-US" dirty="0" smtClean="0"/>
              <a:t>Visibility </a:t>
            </a:r>
            <a:r>
              <a:rPr lang="en-US" dirty="0"/>
              <a:t>and shading sample </a:t>
            </a:r>
            <a:r>
              <a:rPr lang="en-US" dirty="0" smtClean="0"/>
              <a:t>disconnect</a:t>
            </a:r>
          </a:p>
          <a:p>
            <a:r>
              <a:rPr lang="en-US" dirty="0" smtClean="0"/>
              <a:t>Different jitter per pixel</a:t>
            </a:r>
          </a:p>
          <a:p>
            <a:pPr lvl="1"/>
            <a:r>
              <a:rPr lang="en-US" dirty="0" smtClean="0"/>
              <a:t>Custom MSAA sample placement</a:t>
            </a:r>
          </a:p>
          <a:p>
            <a:r>
              <a:rPr lang="en-US" dirty="0" smtClean="0"/>
              <a:t>More complete motion vectors</a:t>
            </a:r>
          </a:p>
          <a:p>
            <a:pPr lvl="1"/>
            <a:r>
              <a:rPr lang="en-US" dirty="0" smtClean="0"/>
              <a:t>Translucency</a:t>
            </a:r>
          </a:p>
          <a:p>
            <a:pPr lvl="1"/>
            <a:r>
              <a:rPr lang="en-US" dirty="0" smtClean="0"/>
              <a:t>Motion estimation</a:t>
            </a:r>
          </a:p>
          <a:p>
            <a:pPr lvl="1"/>
            <a:endParaRPr lang="en-US" dirty="0" smtClean="0"/>
          </a:p>
          <a:p>
            <a:endParaRPr lang="en-US" dirty="0" smtClean="0"/>
          </a:p>
        </p:txBody>
      </p:sp>
    </p:spTree>
    <p:extLst>
      <p:ext uri="{BB962C8B-B14F-4D97-AF65-F5344CB8AC3E}">
        <p14:creationId xmlns:p14="http://schemas.microsoft.com/office/powerpoint/2010/main" val="5988053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Conclusion</a:t>
            </a:r>
            <a:endParaRPr lang="en-US" dirty="0"/>
          </a:p>
        </p:txBody>
      </p:sp>
      <p:sp>
        <p:nvSpPr>
          <p:cNvPr id="3" name="Content Placeholder 2"/>
          <p:cNvSpPr>
            <a:spLocks noGrp="1"/>
          </p:cNvSpPr>
          <p:nvPr>
            <p:ph idx="1"/>
          </p:nvPr>
        </p:nvSpPr>
        <p:spPr/>
        <p:txBody>
          <a:bodyPr>
            <a:normAutofit/>
          </a:bodyPr>
          <a:lstStyle/>
          <a:p>
            <a:r>
              <a:rPr lang="en-US" dirty="0" smtClean="0"/>
              <a:t>Temporal </a:t>
            </a:r>
            <a:r>
              <a:rPr lang="en-US" dirty="0" err="1" smtClean="0"/>
              <a:t>supersampling</a:t>
            </a:r>
            <a:r>
              <a:rPr lang="en-US" dirty="0" smtClean="0"/>
              <a:t> is production ready</a:t>
            </a:r>
          </a:p>
          <a:p>
            <a:pPr lvl="1"/>
            <a:r>
              <a:rPr lang="en-US" dirty="0"/>
              <a:t>High </a:t>
            </a:r>
            <a:r>
              <a:rPr lang="en-US" dirty="0" smtClean="0"/>
              <a:t>quality</a:t>
            </a:r>
          </a:p>
          <a:p>
            <a:pPr lvl="1"/>
            <a:r>
              <a:rPr lang="en-US" dirty="0" smtClean="0"/>
              <a:t>High performance</a:t>
            </a:r>
          </a:p>
          <a:p>
            <a:r>
              <a:rPr lang="en-US" dirty="0" smtClean="0"/>
              <a:t>Needs a lot of perceptual tuning</a:t>
            </a:r>
          </a:p>
        </p:txBody>
      </p:sp>
    </p:spTree>
    <p:extLst>
      <p:ext uri="{BB962C8B-B14F-4D97-AF65-F5344CB8AC3E}">
        <p14:creationId xmlns:p14="http://schemas.microsoft.com/office/powerpoint/2010/main" val="14123972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Thanks</a:t>
            </a:r>
          </a:p>
        </p:txBody>
      </p:sp>
      <p:sp>
        <p:nvSpPr>
          <p:cNvPr id="3" name="Content Placeholder 2"/>
          <p:cNvSpPr>
            <a:spLocks noGrp="1"/>
          </p:cNvSpPr>
          <p:nvPr>
            <p:ph idx="1"/>
          </p:nvPr>
        </p:nvSpPr>
        <p:spPr/>
        <p:txBody>
          <a:bodyPr>
            <a:normAutofit/>
          </a:bodyPr>
          <a:lstStyle/>
          <a:p>
            <a:pPr fontAlgn="base"/>
            <a:r>
              <a:rPr lang="en-US" dirty="0" smtClean="0"/>
              <a:t>Timothy </a:t>
            </a:r>
            <a:r>
              <a:rPr lang="en-US" dirty="0" err="1" smtClean="0"/>
              <a:t>Lottes</a:t>
            </a:r>
            <a:r>
              <a:rPr lang="en-US" dirty="0" smtClean="0"/>
              <a:t>, co-inventor</a:t>
            </a:r>
          </a:p>
          <a:p>
            <a:pPr fontAlgn="base"/>
            <a:r>
              <a:rPr lang="en-US" dirty="0" smtClean="0"/>
              <a:t>Epic</a:t>
            </a:r>
            <a:endParaRPr lang="en-US" dirty="0"/>
          </a:p>
          <a:p>
            <a:pPr lvl="1" fontAlgn="base"/>
            <a:r>
              <a:rPr lang="en-US" dirty="0"/>
              <a:t>Rendering </a:t>
            </a:r>
            <a:r>
              <a:rPr lang="en-US" dirty="0" smtClean="0"/>
              <a:t>team</a:t>
            </a:r>
            <a:endParaRPr lang="en-US" dirty="0"/>
          </a:p>
        </p:txBody>
      </p:sp>
    </p:spTree>
    <p:extLst>
      <p:ext uri="{BB962C8B-B14F-4D97-AF65-F5344CB8AC3E}">
        <p14:creationId xmlns:p14="http://schemas.microsoft.com/office/powerpoint/2010/main" val="20639531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52550"/>
            <a:ext cx="7772400" cy="1102519"/>
          </a:xfrm>
        </p:spPr>
        <p:txBody>
          <a:bodyPr/>
          <a:lstStyle/>
          <a:p>
            <a:r>
              <a:rPr lang="en-US" dirty="0" smtClean="0"/>
              <a:t>Full source code available!</a:t>
            </a:r>
            <a:endParaRPr lang="en-US" dirty="0"/>
          </a:p>
        </p:txBody>
      </p:sp>
      <p:sp>
        <p:nvSpPr>
          <p:cNvPr id="3" name="Subtitle 2"/>
          <p:cNvSpPr>
            <a:spLocks noGrp="1"/>
          </p:cNvSpPr>
          <p:nvPr>
            <p:ph type="subTitle" idx="1"/>
          </p:nvPr>
        </p:nvSpPr>
        <p:spPr>
          <a:xfrm>
            <a:off x="1371600" y="2190750"/>
            <a:ext cx="6400800" cy="2362200"/>
          </a:xfrm>
        </p:spPr>
        <p:txBody>
          <a:bodyPr>
            <a:normAutofit/>
          </a:bodyPr>
          <a:lstStyle/>
          <a:p>
            <a:r>
              <a:rPr lang="en-US" dirty="0" smtClean="0">
                <a:solidFill>
                  <a:schemeClr val="accent6"/>
                </a:solidFill>
              </a:rPr>
              <a:t>unrealengine.com</a:t>
            </a:r>
          </a:p>
          <a:p>
            <a:endParaRPr lang="en-US" dirty="0">
              <a:solidFill>
                <a:schemeClr val="accent6"/>
              </a:solidFill>
            </a:endParaRPr>
          </a:p>
          <a:p>
            <a:r>
              <a:rPr lang="en-US" sz="1600" dirty="0" smtClean="0">
                <a:solidFill>
                  <a:schemeClr val="bg1"/>
                </a:solidFill>
              </a:rPr>
              <a:t>$19/</a:t>
            </a:r>
            <a:r>
              <a:rPr lang="en-US" sz="1600" dirty="0" err="1" smtClean="0">
                <a:solidFill>
                  <a:schemeClr val="bg1"/>
                </a:solidFill>
              </a:rPr>
              <a:t>mo</a:t>
            </a:r>
            <a:r>
              <a:rPr lang="en-US" sz="1600" dirty="0" smtClean="0">
                <a:solidFill>
                  <a:schemeClr val="bg1"/>
                </a:solidFill>
              </a:rPr>
              <a:t> + 5%</a:t>
            </a:r>
          </a:p>
          <a:p>
            <a:endParaRPr lang="en-US" sz="1600" dirty="0">
              <a:solidFill>
                <a:schemeClr val="bg1"/>
              </a:solidFill>
            </a:endParaRPr>
          </a:p>
          <a:p>
            <a:endParaRPr lang="en-US" sz="1600" dirty="0" smtClean="0">
              <a:solidFill>
                <a:schemeClr val="bg1"/>
              </a:solidFill>
            </a:endParaRPr>
          </a:p>
          <a:p>
            <a:r>
              <a:rPr lang="en-US" sz="2400" dirty="0" smtClean="0">
                <a:solidFill>
                  <a:schemeClr val="bg1"/>
                </a:solidFill>
              </a:rPr>
              <a:t>Epic is hiring!</a:t>
            </a:r>
            <a:endParaRPr lang="en-US" sz="280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57600" y="40187"/>
            <a:ext cx="1752600" cy="1693363"/>
          </a:xfrm>
          <a:prstGeom prst="rect">
            <a:avLst/>
          </a:prstGeom>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30466439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References</a:t>
            </a:r>
            <a:endParaRPr lang="en-US" dirty="0"/>
          </a:p>
        </p:txBody>
      </p:sp>
      <p:sp>
        <p:nvSpPr>
          <p:cNvPr id="3" name="Content Placeholder 2"/>
          <p:cNvSpPr>
            <a:spLocks noGrp="1"/>
          </p:cNvSpPr>
          <p:nvPr>
            <p:ph idx="1"/>
          </p:nvPr>
        </p:nvSpPr>
        <p:spPr/>
        <p:txBody>
          <a:bodyPr>
            <a:normAutofit fontScale="47500" lnSpcReduction="20000"/>
          </a:bodyPr>
          <a:lstStyle/>
          <a:p>
            <a:r>
              <a:rPr lang="en-US" dirty="0"/>
              <a:t>[Burley07] “Filtering in </a:t>
            </a:r>
            <a:r>
              <a:rPr lang="en-US" dirty="0" err="1"/>
              <a:t>PRMan</a:t>
            </a:r>
            <a:r>
              <a:rPr lang="en-US" dirty="0"/>
              <a:t>” </a:t>
            </a:r>
            <a:r>
              <a:rPr lang="en-US" dirty="0">
                <a:hlinkClick r:id="rId3"/>
              </a:rPr>
              <a:t>http://www.renderman.org/RMR/st/PRMan_Filtering/Filtering_In_PRMan.html</a:t>
            </a:r>
            <a:endParaRPr lang="en-US" dirty="0"/>
          </a:p>
          <a:p>
            <a:r>
              <a:rPr lang="en-US" dirty="0" smtClean="0"/>
              <a:t>[</a:t>
            </a:r>
            <a:r>
              <a:rPr lang="en-US" dirty="0"/>
              <a:t>Hill12] “Rock-Solid Shading: Image Stability Without Sacrificing Detail”</a:t>
            </a:r>
          </a:p>
          <a:p>
            <a:r>
              <a:rPr lang="en-US" dirty="0">
                <a:hlinkClick r:id="rId4"/>
              </a:rPr>
              <a:t>http://advances.realtimerendering.com/s2012/Ubisoft/Rock-Solid%20Shading.pdf</a:t>
            </a:r>
            <a:endParaRPr lang="en-US" dirty="0"/>
          </a:p>
          <a:p>
            <a:r>
              <a:rPr lang="en-US" dirty="0"/>
              <a:t>[Jimenez12] “SMAA: Enhanced </a:t>
            </a:r>
            <a:r>
              <a:rPr lang="en-US" dirty="0" err="1"/>
              <a:t>Subpixel</a:t>
            </a:r>
            <a:r>
              <a:rPr lang="en-US" dirty="0"/>
              <a:t> Morphological Antialiasing” </a:t>
            </a:r>
            <a:r>
              <a:rPr lang="en-US" dirty="0">
                <a:hlinkClick r:id="rId5"/>
              </a:rPr>
              <a:t>http://www.iryoku.com/smaa/</a:t>
            </a:r>
            <a:endParaRPr lang="en-US" dirty="0"/>
          </a:p>
          <a:p>
            <a:r>
              <a:rPr lang="en-US" dirty="0" smtClean="0"/>
              <a:t>[</a:t>
            </a:r>
            <a:r>
              <a:rPr lang="en-US" dirty="0"/>
              <a:t>Karis13] “Tone mapping” </a:t>
            </a:r>
            <a:r>
              <a:rPr lang="en-US" dirty="0">
                <a:hlinkClick r:id="rId6"/>
              </a:rPr>
              <a:t>http://graphicrants.blogspot.com/2013/12/tone-mapping.html</a:t>
            </a:r>
            <a:endParaRPr lang="en-US" dirty="0"/>
          </a:p>
          <a:p>
            <a:pPr lvl="0"/>
            <a:r>
              <a:rPr lang="en-US" dirty="0" smtClean="0"/>
              <a:t>[</a:t>
            </a:r>
            <a:r>
              <a:rPr lang="en-US" dirty="0"/>
              <a:t>Lottes11] </a:t>
            </a:r>
            <a:r>
              <a:rPr lang="en-US" dirty="0" smtClean="0"/>
              <a:t>“FXAA” </a:t>
            </a:r>
            <a:r>
              <a:rPr lang="en-US" dirty="0">
                <a:hlinkClick r:id="rId7"/>
              </a:rPr>
              <a:t>http://</a:t>
            </a:r>
            <a:r>
              <a:rPr lang="en-US" dirty="0" smtClean="0">
                <a:hlinkClick r:id="rId7"/>
              </a:rPr>
              <a:t>developer.download.nvidia.com/assets/gamedev/files/sdk/11/FXAA_WhitePaper.pdf</a:t>
            </a:r>
            <a:endParaRPr lang="en-US" dirty="0" smtClean="0"/>
          </a:p>
          <a:p>
            <a:pPr lvl="0"/>
            <a:r>
              <a:rPr lang="en-US" dirty="0" smtClean="0"/>
              <a:t>[</a:t>
            </a:r>
            <a:r>
              <a:rPr lang="en-US" dirty="0"/>
              <a:t>Lottes11] </a:t>
            </a:r>
            <a:r>
              <a:rPr lang="en-US" dirty="0">
                <a:hlinkClick r:id="rId8"/>
              </a:rPr>
              <a:t>http://</a:t>
            </a:r>
            <a:r>
              <a:rPr lang="en-US" dirty="0" smtClean="0">
                <a:hlinkClick r:id="rId8"/>
              </a:rPr>
              <a:t>timothylottes.blogspot.com/2011/04/tssaa-temporal-super-sampling-aa.html</a:t>
            </a:r>
            <a:endParaRPr lang="en-US" dirty="0" smtClean="0"/>
          </a:p>
          <a:p>
            <a:pPr lvl="0"/>
            <a:r>
              <a:rPr lang="en-US" dirty="0"/>
              <a:t>[Malan12] “Real-Time Global Illumination and Reflections in Dust 514” </a:t>
            </a:r>
            <a:r>
              <a:rPr lang="en-US" dirty="0">
                <a:hlinkClick r:id="rId9"/>
              </a:rPr>
              <a:t>http://advances.realtimerendering.com/s2012/CCP/Malan-Dust_514_GI_reflections(Siggraph2012).pptx</a:t>
            </a:r>
            <a:endParaRPr lang="en-US" dirty="0"/>
          </a:p>
          <a:p>
            <a:r>
              <a:rPr lang="en-US" dirty="0" smtClean="0"/>
              <a:t>[</a:t>
            </a:r>
            <a:r>
              <a:rPr lang="en-US" dirty="0"/>
              <a:t>Mittring12] “The Technology Behind the Unreal Engine 4 Elemental demo” </a:t>
            </a:r>
            <a:r>
              <a:rPr lang="en-US" dirty="0">
                <a:hlinkClick r:id="rId10"/>
              </a:rPr>
              <a:t>http://advances.realtimerendering.com/s2012/Epic/The%20Technology%20Behind%20the%20Elemental%20Demo%2016x9.pptx</a:t>
            </a:r>
            <a:endParaRPr lang="en-US" dirty="0"/>
          </a:p>
          <a:p>
            <a:r>
              <a:rPr lang="en-US" dirty="0" smtClean="0"/>
              <a:t>[</a:t>
            </a:r>
            <a:r>
              <a:rPr lang="en-US" dirty="0"/>
              <a:t>Nehab07] “Accelerating Real-Time Shading with Reverse </a:t>
            </a:r>
            <a:r>
              <a:rPr lang="en-US" dirty="0" err="1"/>
              <a:t>Reprojection</a:t>
            </a:r>
            <a:r>
              <a:rPr lang="en-US" dirty="0"/>
              <a:t> Caching” </a:t>
            </a:r>
            <a:r>
              <a:rPr lang="en-US" dirty="0">
                <a:hlinkClick r:id="rId11"/>
              </a:rPr>
              <a:t>http://gfx.cs.princeton.edu/pubs/Nehab_2007_ARS/NehEtAl07.pdf</a:t>
            </a:r>
            <a:endParaRPr lang="en-US" dirty="0"/>
          </a:p>
          <a:p>
            <a:r>
              <a:rPr lang="en-US" dirty="0"/>
              <a:t>[Neubelt13] “Crafting a Next-Gen Material Pipeline for The Order: 1886” </a:t>
            </a:r>
            <a:r>
              <a:rPr lang="en-US" dirty="0">
                <a:hlinkClick r:id="rId12"/>
              </a:rPr>
              <a:t>http://blog.selfshadow.com/publications/s2013-shading-course/</a:t>
            </a:r>
            <a:endParaRPr lang="en-US" dirty="0"/>
          </a:p>
          <a:p>
            <a:r>
              <a:rPr lang="en-US" dirty="0"/>
              <a:t>[Reshetov09] “Morphological antialiasing” </a:t>
            </a:r>
            <a:r>
              <a:rPr lang="en-US" dirty="0">
                <a:hlinkClick r:id="rId13"/>
              </a:rPr>
              <a:t>http://visual-computing.intel-research.net/publications/papers/2009/mlaa/mlaa.pdf</a:t>
            </a:r>
            <a:endParaRPr lang="en-US" dirty="0"/>
          </a:p>
          <a:p>
            <a:r>
              <a:rPr lang="en-US" dirty="0" smtClean="0"/>
              <a:t>[</a:t>
            </a:r>
            <a:r>
              <a:rPr lang="en-US" dirty="0"/>
              <a:t>Sousa11] “Anti-Aliasing Methods in </a:t>
            </a:r>
            <a:r>
              <a:rPr lang="en-US" dirty="0" err="1"/>
              <a:t>CryENGINE</a:t>
            </a:r>
            <a:r>
              <a:rPr lang="en-US" dirty="0"/>
              <a:t> 3” </a:t>
            </a:r>
            <a:r>
              <a:rPr lang="en-US" dirty="0">
                <a:hlinkClick r:id="rId14"/>
              </a:rPr>
              <a:t>http://</a:t>
            </a:r>
            <a:r>
              <a:rPr lang="en-US" dirty="0" smtClean="0">
                <a:hlinkClick r:id="rId14"/>
              </a:rPr>
              <a:t>www.crytek.com/cryengine/presentations/anti-aliasing-methods-in-cryengine-3</a:t>
            </a:r>
            <a:endParaRPr lang="en-US" dirty="0"/>
          </a:p>
          <a:p>
            <a:pPr lvl="0"/>
            <a:r>
              <a:rPr lang="en-US" dirty="0" smtClean="0"/>
              <a:t>[</a:t>
            </a:r>
            <a:r>
              <a:rPr lang="en-US" dirty="0"/>
              <a:t>Valient14] “Taking </a:t>
            </a:r>
            <a:r>
              <a:rPr lang="en-US" dirty="0" err="1"/>
              <a:t>Killzone</a:t>
            </a:r>
            <a:r>
              <a:rPr lang="en-US" dirty="0"/>
              <a:t> Shadow Fall Image Quality into the Next Generation” </a:t>
            </a:r>
            <a:r>
              <a:rPr lang="en-US" dirty="0">
                <a:hlinkClick r:id="rId15"/>
              </a:rPr>
              <a:t>http://</a:t>
            </a:r>
            <a:r>
              <a:rPr lang="en-US" dirty="0" smtClean="0">
                <a:hlinkClick r:id="rId15"/>
              </a:rPr>
              <a:t>www.guerrilla-games.com/presentations/GDC2014_Valient_Killzone_Graphics.pdf</a:t>
            </a:r>
            <a:endParaRPr lang="en-US" dirty="0" smtClean="0"/>
          </a:p>
          <a:p>
            <a:pPr lvl="0"/>
            <a:r>
              <a:rPr lang="en-US" dirty="0" smtClean="0"/>
              <a:t>[Yang09</a:t>
            </a:r>
            <a:r>
              <a:rPr lang="en-US" dirty="0"/>
              <a:t>] “Amortized </a:t>
            </a:r>
            <a:r>
              <a:rPr lang="en-US" dirty="0" err="1"/>
              <a:t>Supersampling</a:t>
            </a:r>
            <a:r>
              <a:rPr lang="en-US" dirty="0"/>
              <a:t>” </a:t>
            </a:r>
            <a:r>
              <a:rPr lang="en-US" dirty="0">
                <a:hlinkClick r:id="rId16"/>
              </a:rPr>
              <a:t>http://www.cs.virginia.edu/~</a:t>
            </a:r>
            <a:r>
              <a:rPr lang="en-US" dirty="0" smtClean="0">
                <a:hlinkClick r:id="rId16"/>
              </a:rPr>
              <a:t>gfx/pubs/Yang_2009_AMS/yang2009.pdf</a:t>
            </a:r>
            <a:endParaRPr lang="en-US" dirty="0" smtClean="0"/>
          </a:p>
          <a:p>
            <a:pPr lvl="0"/>
            <a:endParaRPr lang="en-US" dirty="0"/>
          </a:p>
          <a:p>
            <a:pPr lvl="0"/>
            <a:endParaRPr lang="en-US" dirty="0" smtClean="0"/>
          </a:p>
          <a:p>
            <a:pPr lvl="0"/>
            <a:endParaRPr lang="en-US" dirty="0"/>
          </a:p>
          <a:p>
            <a:endParaRPr lang="en-US" dirty="0"/>
          </a:p>
          <a:p>
            <a:endParaRPr lang="en-US" dirty="0"/>
          </a:p>
        </p:txBody>
      </p:sp>
    </p:spTree>
    <p:extLst>
      <p:ext uri="{BB962C8B-B14F-4D97-AF65-F5344CB8AC3E}">
        <p14:creationId xmlns:p14="http://schemas.microsoft.com/office/powerpoint/2010/main" val="12666979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7" name="Rectangle 6"/>
          <p:cNvSpPr/>
          <p:nvPr/>
        </p:nvSpPr>
        <p:spPr>
          <a:xfrm>
            <a:off x="0" y="0"/>
            <a:ext cx="2133600" cy="666750"/>
          </a:xfrm>
          <a:prstGeom prst="rect">
            <a:avLst/>
          </a:prstGeom>
          <a:solidFill>
            <a:srgbClr val="000000">
              <a:alpha val="80000"/>
            </a:srgbClr>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itle 1"/>
          <p:cNvSpPr txBox="1">
            <a:spLocks/>
          </p:cNvSpPr>
          <p:nvPr/>
        </p:nvSpPr>
        <p:spPr>
          <a:xfrm>
            <a:off x="1" y="0"/>
            <a:ext cx="8229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bg1"/>
                </a:solidFill>
                <a:latin typeface="Eurostile-Roman-DTC" pitchFamily="2" charset="0"/>
                <a:ea typeface="+mj-ea"/>
                <a:cs typeface="+mj-cs"/>
              </a:defRPr>
            </a:lvl1pPr>
          </a:lstStyle>
          <a:p>
            <a:pPr algn="l" fontAlgn="auto">
              <a:spcAft>
                <a:spcPts val="0"/>
              </a:spcAft>
            </a:pPr>
            <a:r>
              <a:rPr kumimoji="0" lang="en-US" sz="2800" dirty="0" smtClean="0">
                <a:effectLst>
                  <a:outerShdw blurRad="38100" dist="38100" dir="2700000" algn="tl">
                    <a:srgbClr val="000000">
                      <a:alpha val="43137"/>
                    </a:srgbClr>
                  </a:outerShdw>
                </a:effectLst>
              </a:rPr>
              <a:t>Temporal AA</a:t>
            </a:r>
            <a:endParaRPr kumimoji="0"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962911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Problem</a:t>
            </a:r>
            <a:endParaRPr lang="en-US" dirty="0"/>
          </a:p>
        </p:txBody>
      </p:sp>
      <p:sp>
        <p:nvSpPr>
          <p:cNvPr id="3" name="Content Placeholder 2"/>
          <p:cNvSpPr>
            <a:spLocks noGrp="1"/>
          </p:cNvSpPr>
          <p:nvPr>
            <p:ph idx="1"/>
          </p:nvPr>
        </p:nvSpPr>
        <p:spPr/>
        <p:txBody>
          <a:bodyPr>
            <a:normAutofit/>
          </a:bodyPr>
          <a:lstStyle/>
          <a:p>
            <a:r>
              <a:rPr lang="en-US" dirty="0" smtClean="0"/>
              <a:t>Horrifically </a:t>
            </a:r>
            <a:r>
              <a:rPr lang="en-US" dirty="0"/>
              <a:t>aliased </a:t>
            </a:r>
            <a:r>
              <a:rPr lang="en-US" dirty="0" smtClean="0"/>
              <a:t>input</a:t>
            </a:r>
            <a:endParaRPr lang="en-US" dirty="0">
              <a:solidFill>
                <a:srgbClr val="FF0000"/>
              </a:solidFill>
            </a:endParaRPr>
          </a:p>
          <a:p>
            <a:r>
              <a:rPr lang="en-US" dirty="0" smtClean="0"/>
              <a:t>Both geometric </a:t>
            </a:r>
            <a:r>
              <a:rPr lang="en-US" dirty="0"/>
              <a:t>and shading aliasing </a:t>
            </a:r>
            <a:endParaRPr lang="en-US" dirty="0" smtClean="0"/>
          </a:p>
          <a:p>
            <a:r>
              <a:rPr lang="en-US" dirty="0" smtClean="0"/>
              <a:t>Mostly from </a:t>
            </a:r>
            <a:r>
              <a:rPr lang="en-US" dirty="0" err="1" smtClean="0"/>
              <a:t>subpixel</a:t>
            </a:r>
            <a:r>
              <a:rPr lang="en-US" dirty="0" smtClean="0"/>
              <a:t> features</a:t>
            </a:r>
            <a:endParaRPr lang="en-US" dirty="0"/>
          </a:p>
          <a:p>
            <a:r>
              <a:rPr lang="en-US" dirty="0" smtClean="0"/>
              <a:t>Want temporal stability</a:t>
            </a:r>
            <a:r>
              <a:rPr lang="en-US" dirty="0"/>
              <a:t/>
            </a:r>
            <a:br>
              <a:rPr lang="en-US" dirty="0"/>
            </a:br>
            <a:endParaRPr lang="en-US" dirty="0" smtClean="0"/>
          </a:p>
        </p:txBody>
      </p:sp>
    </p:spTree>
    <p:extLst>
      <p:ext uri="{BB962C8B-B14F-4D97-AF65-F5344CB8AC3E}">
        <p14:creationId xmlns:p14="http://schemas.microsoft.com/office/powerpoint/2010/main" val="6930527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MSAA?</a:t>
            </a:r>
            <a:endParaRPr lang="en-US" dirty="0"/>
          </a:p>
        </p:txBody>
      </p:sp>
      <p:sp>
        <p:nvSpPr>
          <p:cNvPr id="3" name="Content Placeholder 2"/>
          <p:cNvSpPr>
            <a:spLocks noGrp="1"/>
          </p:cNvSpPr>
          <p:nvPr>
            <p:ph idx="1"/>
          </p:nvPr>
        </p:nvSpPr>
        <p:spPr/>
        <p:txBody>
          <a:bodyPr>
            <a:normAutofit/>
          </a:bodyPr>
          <a:lstStyle/>
          <a:p>
            <a:r>
              <a:rPr lang="en-US" dirty="0" smtClean="0"/>
              <a:t>Too </a:t>
            </a:r>
            <a:r>
              <a:rPr lang="en-US" dirty="0"/>
              <a:t>expensive with </a:t>
            </a:r>
            <a:r>
              <a:rPr lang="en-US" dirty="0" smtClean="0"/>
              <a:t>deferred</a:t>
            </a:r>
          </a:p>
          <a:p>
            <a:pPr lvl="1"/>
            <a:r>
              <a:rPr lang="en-US" dirty="0" smtClean="0"/>
              <a:t>Don’t want to shade more than once per pixel</a:t>
            </a:r>
            <a:endParaRPr lang="en-US" dirty="0"/>
          </a:p>
          <a:p>
            <a:r>
              <a:rPr lang="en-US" dirty="0"/>
              <a:t>Doesn’t affect shading </a:t>
            </a:r>
            <a:r>
              <a:rPr lang="en-US" dirty="0" smtClean="0"/>
              <a:t>aliasing</a:t>
            </a:r>
          </a:p>
          <a:p>
            <a:pPr lvl="1"/>
            <a:r>
              <a:rPr lang="en-US" dirty="0" smtClean="0"/>
              <a:t>More significant aliasing inside triangles than at their edges</a:t>
            </a:r>
          </a:p>
        </p:txBody>
      </p:sp>
    </p:spTree>
    <p:extLst>
      <p:ext uri="{BB962C8B-B14F-4D97-AF65-F5344CB8AC3E}">
        <p14:creationId xmlns:p14="http://schemas.microsoft.com/office/powerpoint/2010/main" val="5870582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a:t>
            </a:r>
            <a:r>
              <a:rPr lang="en-US" dirty="0" smtClean="0"/>
              <a:t>patial filter?</a:t>
            </a:r>
            <a:endParaRPr lang="en-US" dirty="0"/>
          </a:p>
        </p:txBody>
      </p:sp>
      <p:sp>
        <p:nvSpPr>
          <p:cNvPr id="3" name="Content Placeholder 2"/>
          <p:cNvSpPr>
            <a:spLocks noGrp="1"/>
          </p:cNvSpPr>
          <p:nvPr>
            <p:ph idx="1"/>
          </p:nvPr>
        </p:nvSpPr>
        <p:spPr/>
        <p:txBody>
          <a:bodyPr>
            <a:normAutofit/>
          </a:bodyPr>
          <a:lstStyle/>
          <a:p>
            <a:r>
              <a:rPr lang="en-US" dirty="0" smtClean="0"/>
              <a:t>MLAA, FXAA, SMAA, etc.</a:t>
            </a:r>
            <a:endParaRPr lang="en-US" dirty="0"/>
          </a:p>
          <a:p>
            <a:r>
              <a:rPr lang="en-US" dirty="0" smtClean="0"/>
              <a:t>Essentially </a:t>
            </a:r>
            <a:r>
              <a:rPr lang="en-US" dirty="0"/>
              <a:t>e</a:t>
            </a:r>
            <a:r>
              <a:rPr lang="en-US" dirty="0" smtClean="0"/>
              <a:t>dge </a:t>
            </a:r>
            <a:r>
              <a:rPr lang="en-US" dirty="0"/>
              <a:t>finding, </a:t>
            </a:r>
            <a:r>
              <a:rPr lang="en-US" dirty="0" smtClean="0"/>
              <a:t>reduces </a:t>
            </a:r>
            <a:r>
              <a:rPr lang="en-US" dirty="0"/>
              <a:t>stair </a:t>
            </a:r>
            <a:r>
              <a:rPr lang="en-US" dirty="0" smtClean="0"/>
              <a:t>stepping</a:t>
            </a:r>
          </a:p>
          <a:p>
            <a:pPr lvl="1"/>
            <a:r>
              <a:rPr lang="en-US" dirty="0"/>
              <a:t>Primarily not a stair stepping </a:t>
            </a:r>
            <a:r>
              <a:rPr lang="en-US" dirty="0" smtClean="0"/>
              <a:t>problem</a:t>
            </a:r>
            <a:endParaRPr lang="en-US" dirty="0"/>
          </a:p>
          <a:p>
            <a:r>
              <a:rPr lang="en-US" dirty="0" smtClean="0"/>
              <a:t>No knowledge of </a:t>
            </a:r>
            <a:r>
              <a:rPr lang="en-US" dirty="0" err="1" smtClean="0"/>
              <a:t>subpixel</a:t>
            </a:r>
            <a:r>
              <a:rPr lang="en-US" dirty="0" smtClean="0"/>
              <a:t> features</a:t>
            </a:r>
          </a:p>
          <a:p>
            <a:r>
              <a:rPr lang="en-US" dirty="0" smtClean="0"/>
              <a:t>Not </a:t>
            </a:r>
            <a:r>
              <a:rPr lang="en-US" dirty="0"/>
              <a:t>temporally </a:t>
            </a:r>
            <a:r>
              <a:rPr lang="en-US" dirty="0" smtClean="0"/>
              <a:t>stable</a:t>
            </a:r>
          </a:p>
          <a:p>
            <a:pPr lvl="1"/>
            <a:r>
              <a:rPr lang="en-US" dirty="0" smtClean="0"/>
              <a:t>Even on simple stair stepping</a:t>
            </a:r>
          </a:p>
        </p:txBody>
      </p:sp>
      <p:sp>
        <p:nvSpPr>
          <p:cNvPr id="4" name="TextBox 3"/>
          <p:cNvSpPr txBox="1"/>
          <p:nvPr/>
        </p:nvSpPr>
        <p:spPr>
          <a:xfrm>
            <a:off x="4980571" y="4717018"/>
            <a:ext cx="4067011" cy="369332"/>
          </a:xfrm>
          <a:prstGeom prst="rect">
            <a:avLst/>
          </a:prstGeom>
          <a:noFill/>
        </p:spPr>
        <p:txBody>
          <a:bodyPr wrap="none" rtlCol="0">
            <a:spAutoFit/>
          </a:bodyPr>
          <a:lstStyle/>
          <a:p>
            <a:r>
              <a:rPr lang="en-US" sz="1800" dirty="0" smtClean="0">
                <a:solidFill>
                  <a:schemeClr val="accent6">
                    <a:lumMod val="75000"/>
                  </a:schemeClr>
                </a:solidFill>
                <a:latin typeface="Eurostile-Roman-DTC" panose="020B0604020202020204"/>
              </a:rPr>
              <a:t>[Reshetov09], </a:t>
            </a:r>
            <a:r>
              <a:rPr lang="en-US" sz="1800" dirty="0">
                <a:solidFill>
                  <a:schemeClr val="accent6">
                    <a:lumMod val="75000"/>
                  </a:schemeClr>
                </a:solidFill>
                <a:latin typeface="Eurostile-Roman-DTC" panose="020B0604020202020204"/>
              </a:rPr>
              <a:t>[Lottes11], [Jimenez12] </a:t>
            </a:r>
          </a:p>
        </p:txBody>
      </p:sp>
    </p:spTree>
    <p:extLst>
      <p:ext uri="{BB962C8B-B14F-4D97-AF65-F5344CB8AC3E}">
        <p14:creationId xmlns:p14="http://schemas.microsoft.com/office/powerpoint/2010/main" val="378959580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INEDINNAVIGATOR" val="True"/>
  <p:tag name="HOTSPOTTYPE" val="DefinedInNavigator"/>
  <p:tag name="BRANCHTO" val="262"/>
</p:tagLst>
</file>

<file path=ppt/theme/theme1.xml><?xml version="1.0" encoding="utf-8"?>
<a:theme xmlns:a="http://schemas.openxmlformats.org/drawingml/2006/main" name="Office Theme">
  <a:themeElements>
    <a:clrScheme name="Custom 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5A5A5"/>
      </a:hlink>
      <a:folHlink>
        <a:srgbClr val="A5A5A5"/>
      </a:folHlink>
    </a:clrScheme>
    <a:fontScheme name="Custom 1">
      <a:majorFont>
        <a:latin typeface="Eurostile Next LT Pro"/>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35163</TotalTime>
  <Words>3181</Words>
  <Application>Microsoft Office PowerPoint</Application>
  <PresentationFormat>On-screen Show (16:9)</PresentationFormat>
  <Paragraphs>554</Paragraphs>
  <Slides>55</Slides>
  <Notes>51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55</vt:i4>
      </vt:variant>
    </vt:vector>
  </HeadingPairs>
  <TitlesOfParts>
    <vt:vector size="66" baseType="lpstr">
      <vt:lpstr>Arial</vt:lpstr>
      <vt:lpstr>Consolas</vt:lpstr>
      <vt:lpstr>ヒラギノ角ゴ Pro W3</vt:lpstr>
      <vt:lpstr>NSimSun</vt:lpstr>
      <vt:lpstr>Times New Roman</vt:lpstr>
      <vt:lpstr>Verdana</vt:lpstr>
      <vt:lpstr>Cambria Math</vt:lpstr>
      <vt:lpstr>Calibri</vt:lpstr>
      <vt:lpstr>Eurostile-Roman-DTC</vt:lpstr>
      <vt:lpstr>Eurostile Next LT Pro</vt:lpstr>
      <vt:lpstr>Office Theme</vt:lpstr>
      <vt:lpstr>High Quality Temporal Supersampling</vt:lpstr>
      <vt:lpstr>Context</vt:lpstr>
      <vt:lpstr>UE4 renderer</vt:lpstr>
      <vt:lpstr>No AA</vt:lpstr>
      <vt:lpstr>PowerPoint Presentation</vt:lpstr>
      <vt:lpstr>PowerPoint Presentation</vt:lpstr>
      <vt:lpstr>Problem</vt:lpstr>
      <vt:lpstr>MSAA?</vt:lpstr>
      <vt:lpstr>Spatial filter?</vt:lpstr>
      <vt:lpstr>Specular Lobe filtering?</vt:lpstr>
      <vt:lpstr>Temporal filtering</vt:lpstr>
      <vt:lpstr>Step 1: Static scene</vt:lpstr>
      <vt:lpstr>Jittering</vt:lpstr>
      <vt:lpstr>Sample pattern</vt:lpstr>
      <vt:lpstr>Moving average</vt:lpstr>
      <vt:lpstr>Exponential smoothing</vt:lpstr>
      <vt:lpstr>When to average?</vt:lpstr>
      <vt:lpstr>Before vs After</vt:lpstr>
      <vt:lpstr>Straightforward tone map solution</vt:lpstr>
      <vt:lpstr>Better tone map solution</vt:lpstr>
      <vt:lpstr>Tone map vs luma weight</vt:lpstr>
      <vt:lpstr>Tone map vs luma weight</vt:lpstr>
      <vt:lpstr>Reconstruction filter</vt:lpstr>
      <vt:lpstr>Step 2: Dynamic scene</vt:lpstr>
      <vt:lpstr>Reprojection</vt:lpstr>
      <vt:lpstr>Velocity accuracy</vt:lpstr>
      <vt:lpstr>Motion on edges</vt:lpstr>
      <vt:lpstr>Ghosting</vt:lpstr>
      <vt:lpstr>Ghosting</vt:lpstr>
      <vt:lpstr>Neighborhood clamping</vt:lpstr>
      <vt:lpstr>PowerPoint Presentation</vt:lpstr>
      <vt:lpstr>Shaped neighborhood clamp</vt:lpstr>
      <vt:lpstr>YCoCg box</vt:lpstr>
      <vt:lpstr>Clip instead of clamp</vt:lpstr>
      <vt:lpstr>PowerPoint Presentation</vt:lpstr>
      <vt:lpstr>PowerPoint Presentation</vt:lpstr>
      <vt:lpstr>Translucency</vt:lpstr>
      <vt:lpstr>Our translucency solution</vt:lpstr>
      <vt:lpstr>PowerPoint Presentation</vt:lpstr>
      <vt:lpstr>Temporal AA is a firewall</vt:lpstr>
      <vt:lpstr>Temporal AA is a firewall</vt:lpstr>
      <vt:lpstr>Flickering</vt:lpstr>
      <vt:lpstr>Basic anti-flickering idea</vt:lpstr>
      <vt:lpstr>First anti-flickering attempt</vt:lpstr>
      <vt:lpstr>Our current anti-flickering solution</vt:lpstr>
      <vt:lpstr>Blurring: filter kernel</vt:lpstr>
      <vt:lpstr>Blurring: reprojection diffusion</vt:lpstr>
      <vt:lpstr>Noise filter</vt:lpstr>
      <vt:lpstr>Many more potential applications</vt:lpstr>
      <vt:lpstr>Video</vt:lpstr>
      <vt:lpstr>Future directions</vt:lpstr>
      <vt:lpstr>Conclusion</vt:lpstr>
      <vt:lpstr>Thanks</vt:lpstr>
      <vt:lpstr>Full source code available!</vt:lpstr>
      <vt:lpstr>References</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Temporal AA</dc:title>
  <dc:creator>Brian Karis</dc:creator>
  <cp:lastModifiedBy>zeroprey@gmail.com</cp:lastModifiedBy>
  <cp:revision>2012</cp:revision>
  <cp:lastPrinted>1904-01-01T00:00:00Z</cp:lastPrinted>
  <dcterms:created xsi:type="dcterms:W3CDTF">2014-04-20T15:32:07Z</dcterms:created>
  <dcterms:modified xsi:type="dcterms:W3CDTF">2014-08-15T01:44:38Z</dcterms:modified>
</cp:coreProperties>
</file>