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02"/>
  </p:notesMasterIdLst>
  <p:handoutMasterIdLst>
    <p:handoutMasterId r:id="rId103"/>
  </p:handoutMasterIdLst>
  <p:sldIdLst>
    <p:sldId id="306" r:id="rId2"/>
    <p:sldId id="466" r:id="rId3"/>
    <p:sldId id="308" r:id="rId4"/>
    <p:sldId id="310" r:id="rId5"/>
    <p:sldId id="420" r:id="rId6"/>
    <p:sldId id="423" r:id="rId7"/>
    <p:sldId id="488" r:id="rId8"/>
    <p:sldId id="489" r:id="rId9"/>
    <p:sldId id="490" r:id="rId10"/>
    <p:sldId id="487" r:id="rId11"/>
    <p:sldId id="421" r:id="rId12"/>
    <p:sldId id="422" r:id="rId13"/>
    <p:sldId id="493" r:id="rId14"/>
    <p:sldId id="494" r:id="rId15"/>
    <p:sldId id="491" r:id="rId16"/>
    <p:sldId id="492" r:id="rId17"/>
    <p:sldId id="448" r:id="rId18"/>
    <p:sldId id="321" r:id="rId19"/>
    <p:sldId id="322" r:id="rId20"/>
    <p:sldId id="312" r:id="rId21"/>
    <p:sldId id="426" r:id="rId22"/>
    <p:sldId id="431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56" r:id="rId37"/>
    <p:sldId id="357" r:id="rId38"/>
    <p:sldId id="360" r:id="rId39"/>
    <p:sldId id="361" r:id="rId40"/>
    <p:sldId id="362" r:id="rId41"/>
    <p:sldId id="363" r:id="rId42"/>
    <p:sldId id="364" r:id="rId43"/>
    <p:sldId id="365" r:id="rId44"/>
    <p:sldId id="367" r:id="rId45"/>
    <p:sldId id="369" r:id="rId46"/>
    <p:sldId id="366" r:id="rId47"/>
    <p:sldId id="370" r:id="rId48"/>
    <p:sldId id="399" r:id="rId49"/>
    <p:sldId id="435" r:id="rId50"/>
    <p:sldId id="373" r:id="rId51"/>
    <p:sldId id="375" r:id="rId52"/>
    <p:sldId id="376" r:id="rId53"/>
    <p:sldId id="378" r:id="rId54"/>
    <p:sldId id="432" r:id="rId55"/>
    <p:sldId id="433" r:id="rId56"/>
    <p:sldId id="495" r:id="rId57"/>
    <p:sldId id="437" r:id="rId58"/>
    <p:sldId id="436" r:id="rId59"/>
    <p:sldId id="498" r:id="rId60"/>
    <p:sldId id="500" r:id="rId61"/>
    <p:sldId id="454" r:id="rId62"/>
    <p:sldId id="455" r:id="rId63"/>
    <p:sldId id="440" r:id="rId64"/>
    <p:sldId id="441" r:id="rId65"/>
    <p:sldId id="442" r:id="rId66"/>
    <p:sldId id="443" r:id="rId67"/>
    <p:sldId id="444" r:id="rId68"/>
    <p:sldId id="445" r:id="rId69"/>
    <p:sldId id="447" r:id="rId70"/>
    <p:sldId id="449" r:id="rId71"/>
    <p:sldId id="450" r:id="rId72"/>
    <p:sldId id="451" r:id="rId73"/>
    <p:sldId id="497" r:id="rId74"/>
    <p:sldId id="476" r:id="rId75"/>
    <p:sldId id="501" r:id="rId76"/>
    <p:sldId id="502" r:id="rId77"/>
    <p:sldId id="503" r:id="rId78"/>
    <p:sldId id="460" r:id="rId79"/>
    <p:sldId id="461" r:id="rId80"/>
    <p:sldId id="499" r:id="rId81"/>
    <p:sldId id="439" r:id="rId82"/>
    <p:sldId id="457" r:id="rId83"/>
    <p:sldId id="484" r:id="rId84"/>
    <p:sldId id="485" r:id="rId85"/>
    <p:sldId id="486" r:id="rId86"/>
    <p:sldId id="459" r:id="rId87"/>
    <p:sldId id="465" r:id="rId88"/>
    <p:sldId id="468" r:id="rId89"/>
    <p:sldId id="470" r:id="rId90"/>
    <p:sldId id="471" r:id="rId91"/>
    <p:sldId id="469" r:id="rId92"/>
    <p:sldId id="479" r:id="rId93"/>
    <p:sldId id="480" r:id="rId94"/>
    <p:sldId id="481" r:id="rId95"/>
    <p:sldId id="475" r:id="rId96"/>
    <p:sldId id="474" r:id="rId97"/>
    <p:sldId id="496" r:id="rId98"/>
    <p:sldId id="401" r:id="rId99"/>
    <p:sldId id="472" r:id="rId100"/>
    <p:sldId id="473" r:id="rId101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0000"/>
    <a:srgbClr val="4F81BD"/>
    <a:srgbClr val="3CB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0402" autoAdjust="0"/>
  </p:normalViewPr>
  <p:slideViewPr>
    <p:cSldViewPr>
      <p:cViewPr varScale="1">
        <p:scale>
          <a:sx n="95" d="100"/>
          <a:sy n="95" d="100"/>
        </p:scale>
        <p:origin x="-1312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7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06D4D-D999-40CC-AC9C-3FF4C38B4426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A6FB-3DBA-421A-93ED-0285210AE94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80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42B12-D3ED-421E-BC50-88A5E39905F5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44790-26A0-4C5B-8216-8BBFB07C560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151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3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 algorithm rely on</a:t>
            </a:r>
            <a:r>
              <a:rPr lang="en-CA" baseline="0" dirty="0" smtClean="0"/>
              <a:t> rasterized pixel colour / geometric data changes. If those changes do not get ‘rasterized’ AA will be incorrect. </a:t>
            </a:r>
          </a:p>
          <a:p>
            <a:r>
              <a:rPr lang="en-CA" baseline="0" dirty="0" smtClean="0"/>
              <a:t>In case of long moving edges, AA will result in wobble effect, where edge will get correctly rasterized only at its unique rasterized positions. </a:t>
            </a:r>
          </a:p>
          <a:p>
            <a:r>
              <a:rPr lang="en-CA" baseline="0" dirty="0" smtClean="0"/>
              <a:t>All intermediate edge positions won’t have any effect on AA, unlike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184947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100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 courtesy </a:t>
            </a:r>
            <a:r>
              <a:rPr lang="en-CA" baseline="0" dirty="0" smtClean="0"/>
              <a:t>[Persson 11]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9865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Note:</a:t>
            </a:r>
            <a:r>
              <a:rPr lang="en-CA" baseline="0" dirty="0" smtClean="0"/>
              <a:t> Performance hit can be negligible on platforms supporting Direct Vertex Access in Pixel </a:t>
            </a:r>
            <a:r>
              <a:rPr lang="en-CA" baseline="0" dirty="0" err="1" smtClean="0"/>
              <a:t>Shaders</a:t>
            </a:r>
            <a:r>
              <a:rPr lang="en-CA" baseline="0" dirty="0" smtClean="0"/>
              <a:t> such as AMD GCN. See [Drobot 14]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412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0932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4410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5281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992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Top:</a:t>
            </a:r>
            <a:r>
              <a:rPr lang="en-CA" baseline="0" dirty="0" smtClean="0"/>
              <a:t> Visualization of distance to edge. Color encodes 1bit direction (X, Y). Signed value encodes 4bit distance.</a:t>
            </a:r>
          </a:p>
          <a:p>
            <a:r>
              <a:rPr lang="en-CA" baseline="0" dirty="0" smtClean="0"/>
              <a:t>Middle: Result of 1x Centroid rasterization</a:t>
            </a:r>
          </a:p>
          <a:p>
            <a:r>
              <a:rPr lang="en-CA" baseline="0" dirty="0" smtClean="0"/>
              <a:t>Bottom: Result of analytical resolve.</a:t>
            </a:r>
            <a:endParaRPr lang="fr-CA" dirty="0" smtClean="0"/>
          </a:p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en-CA" baseline="0" dirty="0" smtClean="0"/>
              <a:t>Note perfectly anti aliased edge on right side. Middle section shows incorrectly AA edge due to </a:t>
            </a:r>
            <a:r>
              <a:rPr lang="en-CA" baseline="0" dirty="0" err="1" smtClean="0"/>
              <a:t>rasterization</a:t>
            </a:r>
            <a:r>
              <a:rPr lang="en-CA" baseline="0" dirty="0" smtClean="0"/>
              <a:t> errors and </a:t>
            </a:r>
            <a:r>
              <a:rPr lang="en-CA" baseline="0" dirty="0" err="1" smtClean="0"/>
              <a:t>subpixel</a:t>
            </a:r>
            <a:r>
              <a:rPr lang="en-CA" baseline="0" dirty="0" smtClean="0"/>
              <a:t> triangles (where multiple triangle meet).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8064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 courtesy </a:t>
            </a:r>
            <a:r>
              <a:rPr lang="en-CA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Rendering, 3</a:t>
            </a:r>
            <a:r>
              <a:rPr lang="en-CA" sz="1200" b="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CA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Edition, A K Peters 2008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2587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 courtesy </a:t>
            </a:r>
            <a:r>
              <a:rPr lang="en-CA" baseline="0" dirty="0" smtClean="0"/>
              <a:t>[AMD 11]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886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Most GPUs are very well optimized for Coverage</a:t>
            </a:r>
            <a:r>
              <a:rPr lang="en-CA" baseline="0" dirty="0" smtClean="0"/>
              <a:t> sampling, unless you want to manually output coverage from Alpha Testing</a:t>
            </a:r>
          </a:p>
          <a:p>
            <a:r>
              <a:rPr lang="en-CA" baseline="0" dirty="0" smtClean="0"/>
              <a:t>AMD hardware allows manual access to Coverage pipeline intermediate buffers, thus allowing more complex resolves.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7087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9925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Samples 0 and</a:t>
            </a:r>
            <a:r>
              <a:rPr lang="en-CA" baseline="0" dirty="0" smtClean="0"/>
              <a:t> 1 are anchored – have their own depth fragments for depth testing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BLUE triangle</a:t>
            </a:r>
            <a:r>
              <a:rPr lang="en-CA" baseline="0" dirty="0" smtClean="0"/>
              <a:t> hits the ANCHORED SAMPLE 0 – BLUE is added to Color Fragments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Samples covered</a:t>
            </a:r>
            <a:r>
              <a:rPr lang="en-CA" baseline="0" dirty="0" smtClean="0"/>
              <a:t> by BLUE triangle gets associated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Incoming Red Triangle clears sample 1 association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New</a:t>
            </a:r>
            <a:r>
              <a:rPr lang="en-CA" baseline="0" dirty="0" smtClean="0"/>
              <a:t> color RED gets added to Fragment Color table. Sample 1 gets association with RED color stored at Color Fragment 1.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Incoming Green Triangle will need to clear Sample 1 and 3</a:t>
            </a:r>
            <a:r>
              <a:rPr lang="en-CA" baseline="0" dirty="0" smtClean="0"/>
              <a:t> association and evict RED or BLUE from Color Fragment Table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Arbitration rules:</a:t>
            </a:r>
          </a:p>
          <a:p>
            <a:r>
              <a:rPr lang="en-CA" dirty="0" smtClean="0"/>
              <a:t>During</a:t>
            </a:r>
            <a:r>
              <a:rPr lang="en-CA" baseline="0" dirty="0" smtClean="0"/>
              <a:t> color eviction from Color Fragment table, Fragment with least priority is removed.</a:t>
            </a:r>
          </a:p>
          <a:p>
            <a:r>
              <a:rPr lang="en-CA" baseline="0" dirty="0" smtClean="0"/>
              <a:t>Priority depends on Sample Count associated with Color.</a:t>
            </a:r>
          </a:p>
          <a:p>
            <a:r>
              <a:rPr lang="en-CA" baseline="0" dirty="0" smtClean="0"/>
              <a:t>If a tie occurs, lower index has higher priority.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5985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GREEN gets added into Color Fragments</a:t>
            </a:r>
            <a:r>
              <a:rPr lang="en-CA" baseline="0" dirty="0" smtClean="0"/>
              <a:t>, Samples 1 and 3 get new associations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</a:t>
            </a:r>
            <a:r>
              <a:rPr lang="en-CA" baseline="0" dirty="0" smtClean="0"/>
              <a:t> 3 is unanchored - it has no depth thus can’t be Z –tested.</a:t>
            </a:r>
          </a:p>
          <a:p>
            <a:r>
              <a:rPr lang="en-CA" baseline="0" dirty="0" smtClean="0"/>
              <a:t>To avoid color leakage it’s association must be discarded.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 3 goes UNKNOWN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BLUE</a:t>
            </a:r>
            <a:r>
              <a:rPr lang="en-CA" baseline="0" dirty="0" smtClean="0"/>
              <a:t> gets evicted. All samples associated with it will be set to UNKNOWN (including 2 not covered by RED triangle)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 2 is left UNKNOWN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88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Simple setup that has low shading rate 1 shaded sample /</a:t>
            </a:r>
            <a:r>
              <a:rPr lang="en-CA" baseline="0" dirty="0" smtClean="0"/>
              <a:t> pixel</a:t>
            </a:r>
          </a:p>
          <a:p>
            <a:r>
              <a:rPr lang="en-CA" baseline="0" dirty="0" smtClean="0"/>
              <a:t>Image reconstruction based on coverage data happens after lighting.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2167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Specific case of 1Fragment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FMask</a:t>
            </a:r>
            <a:r>
              <a:rPr lang="en-CA" baseline="0" dirty="0" smtClean="0"/>
              <a:t>.</a:t>
            </a:r>
          </a:p>
          <a:p>
            <a:r>
              <a:rPr lang="en-CA" baseline="0" dirty="0" smtClean="0"/>
              <a:t>Every sample can only have two states, thus making sampling and recovering information very easy.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31379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 smtClean="0"/>
              <a:t>1F xS sampling patterns should be handcrafted.</a:t>
            </a:r>
            <a:endParaRPr lang="en-CA" baseline="0" dirty="0" smtClean="0"/>
          </a:p>
          <a:p>
            <a:r>
              <a:rPr lang="en-CA" baseline="0" dirty="0" smtClean="0"/>
              <a:t>Sample 0 (depth / color) at center should behave better at reconstruction of sub-pixel details.</a:t>
            </a:r>
          </a:p>
          <a:p>
            <a:r>
              <a:rPr lang="en-CA" baseline="0" dirty="0" smtClean="0"/>
              <a:t>Sample 0 at edges / corners should behave better at reconstruction of edges.</a:t>
            </a:r>
          </a:p>
          <a:p>
            <a:r>
              <a:rPr lang="en-CA" baseline="0" dirty="0" smtClean="0"/>
              <a:t>Better sampling patterns require more work.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3704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32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Morphological:</a:t>
            </a:r>
          </a:p>
          <a:p>
            <a:r>
              <a:rPr lang="en-CA" dirty="0" smtClean="0"/>
              <a:t>Sub-pixel </a:t>
            </a:r>
            <a:r>
              <a:rPr lang="en-CA" dirty="0" err="1" smtClean="0"/>
              <a:t>Morhpological</a:t>
            </a:r>
            <a:r>
              <a:rPr lang="en-CA" dirty="0" smtClean="0"/>
              <a:t> Anti-Aliasing [Jimenez</a:t>
            </a:r>
            <a:r>
              <a:rPr lang="en-CA" baseline="0" dirty="0" smtClean="0"/>
              <a:t> 11]</a:t>
            </a:r>
          </a:p>
          <a:p>
            <a:r>
              <a:rPr lang="en-CA" baseline="0" dirty="0" smtClean="0"/>
              <a:t>Fast </a:t>
            </a:r>
            <a:r>
              <a:rPr lang="en-CA" baseline="0" dirty="0" err="1" smtClean="0"/>
              <a:t>AproXimatte</a:t>
            </a:r>
            <a:r>
              <a:rPr lang="en-CA" baseline="0" dirty="0" smtClean="0"/>
              <a:t> Anti Aliasing [</a:t>
            </a:r>
            <a:r>
              <a:rPr lang="en-CA" baseline="0" dirty="0" err="1" smtClean="0"/>
              <a:t>Lottes</a:t>
            </a:r>
            <a:r>
              <a:rPr lang="en-CA" baseline="0" dirty="0" smtClean="0"/>
              <a:t> 09]</a:t>
            </a:r>
          </a:p>
          <a:p>
            <a:endParaRPr lang="en-CA" baseline="0" dirty="0" smtClean="0"/>
          </a:p>
          <a:p>
            <a:r>
              <a:rPr lang="en-CA" baseline="0" dirty="0" smtClean="0"/>
              <a:t>Analytical:</a:t>
            </a:r>
          </a:p>
          <a:p>
            <a:r>
              <a:rPr lang="en-CA" baseline="0" dirty="0" smtClean="0"/>
              <a:t>Geometric Buffer Anti Aliasing [Persson 11]</a:t>
            </a:r>
          </a:p>
          <a:p>
            <a:r>
              <a:rPr lang="en-CA" dirty="0" smtClean="0"/>
              <a:t>Distance to Edge Anti Aliasing [Malan</a:t>
            </a:r>
            <a:r>
              <a:rPr lang="en-CA" baseline="0" dirty="0" smtClean="0"/>
              <a:t> 10]</a:t>
            </a:r>
          </a:p>
          <a:p>
            <a:endParaRPr lang="en-CA" baseline="0" dirty="0" smtClean="0"/>
          </a:p>
          <a:p>
            <a:r>
              <a:rPr lang="en-CA" baseline="0" dirty="0" smtClean="0"/>
              <a:t>Multi Sampled Anti Aliasing</a:t>
            </a:r>
          </a:p>
          <a:p>
            <a:r>
              <a:rPr lang="en-CA" baseline="0" dirty="0" smtClean="0"/>
              <a:t>Enhanced Quality Anti Aliasing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2183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8957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5048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 see it will end up not being rasterized – thus set Samples to UNKNOWN.</a:t>
            </a:r>
          </a:p>
          <a:p>
            <a:r>
              <a:rPr lang="en-CA" dirty="0" smtClean="0"/>
              <a:t>But</a:t>
            </a:r>
            <a:r>
              <a:rPr lang="en-CA" baseline="0" dirty="0" smtClean="0"/>
              <a:t> maybe the neighbour Pixel will get rasterized?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7156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GREEN</a:t>
            </a:r>
            <a:r>
              <a:rPr lang="en-CA" baseline="0" dirty="0" smtClean="0"/>
              <a:t> triangle is large enough to get rasterized in pixel neighborhood. We add its color GREEN to current pixel Neighborhood Fragments as UP neighbor.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32065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43682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24384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 find</a:t>
            </a:r>
            <a:r>
              <a:rPr lang="en-CA" baseline="0" dirty="0" smtClean="0"/>
              <a:t> a half plane dividing the pixel.</a:t>
            </a:r>
          </a:p>
          <a:p>
            <a:r>
              <a:rPr lang="en-CA" baseline="0" dirty="0" smtClean="0"/>
              <a:t>Could also use more expensive (at runtime) line fitting between two subsets of samples.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6921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Infer UNKNOWN</a:t>
            </a:r>
            <a:r>
              <a:rPr lang="en-CA" baseline="0" dirty="0" smtClean="0"/>
              <a:t> sample colors from the other side of derived edge.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28531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Top Left</a:t>
            </a:r>
            <a:r>
              <a:rPr lang="en-CA" baseline="0" dirty="0" smtClean="0"/>
              <a:t> : Overview of complex AA scenario using 8xCRAA</a:t>
            </a:r>
          </a:p>
          <a:p>
            <a:r>
              <a:rPr lang="en-CA" baseline="0" dirty="0" smtClean="0"/>
              <a:t>Top Right : Line layout for a crop of a complex corner case with multiple triangles intersecting one pixel</a:t>
            </a:r>
          </a:p>
          <a:p>
            <a:r>
              <a:rPr lang="en-CA" baseline="0" dirty="0" smtClean="0"/>
              <a:t>Bottom Left: 8xCRAA resolve results</a:t>
            </a:r>
          </a:p>
          <a:p>
            <a:r>
              <a:rPr lang="en-CA" baseline="0" dirty="0" smtClean="0"/>
              <a:t>Bottom Right: 8xMSAA resolve results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9934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Note: 8xCRAA results</a:t>
            </a:r>
            <a:r>
              <a:rPr lang="en-CA" baseline="0" dirty="0" smtClean="0"/>
              <a:t> are comparable with 8xMSAA apart from pixels that contain multiple triangle intersections.</a:t>
            </a:r>
          </a:p>
          <a:p>
            <a:r>
              <a:rPr lang="en-CA" baseline="0" dirty="0" smtClean="0"/>
              <a:t>In that complex case, a single edge estimation can’t correctly resolve the edge.</a:t>
            </a:r>
          </a:p>
          <a:p>
            <a:r>
              <a:rPr lang="en-CA" baseline="0" dirty="0" smtClean="0"/>
              <a:t>Visible artifacts are similar to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031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50394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56859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In that case analytical would blend RED with BLUE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2626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 that case analytical would blend RED with BLUE</a:t>
            </a:r>
          </a:p>
          <a:p>
            <a:r>
              <a:rPr lang="pl-PL" dirty="0" smtClean="0"/>
              <a:t>We need to blend</a:t>
            </a:r>
            <a:r>
              <a:rPr lang="pl-PL" baseline="0" dirty="0" smtClean="0"/>
              <a:t> 3 RED with 2 GREEN and 3 BLUE</a:t>
            </a:r>
            <a:endParaRPr lang="en-CA" baseline="0" dirty="0" smtClean="0"/>
          </a:p>
          <a:p>
            <a:r>
              <a:rPr lang="en-CA" baseline="0" dirty="0" smtClean="0"/>
              <a:t>Only RED got rasterized in current pixel.</a:t>
            </a:r>
          </a:p>
          <a:p>
            <a:r>
              <a:rPr lang="en-CA" baseline="0" dirty="0" smtClean="0"/>
              <a:t>Fortunately BLUE and GREEN triangles were big enough to get rasterized in neighborhood (assumption).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98957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5346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With CLUT we have proper blending of subpixel details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45861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Samples 5 and 6 pull</a:t>
            </a:r>
            <a:r>
              <a:rPr lang="en-CA" baseline="0" dirty="0" smtClean="0"/>
              <a:t> data from UP neighbor.</a:t>
            </a:r>
          </a:p>
          <a:p>
            <a:r>
              <a:rPr lang="en-CA" baseline="0" dirty="0" smtClean="0"/>
              <a:t>7, 4, 2 pull data from BOTTOM.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8544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18277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*</a:t>
            </a:r>
            <a:r>
              <a:rPr lang="en-CA" baseline="0" dirty="0" smtClean="0"/>
              <a:t> You mileage may vary depending on HW, settings etc.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Note: It</a:t>
            </a:r>
            <a:r>
              <a:rPr lang="en-CA" baseline="0" dirty="0" smtClean="0"/>
              <a:t> is still possible to get sub-pixel artifacts (similar to Analytical). However, the chance is lower (still not practical with certain content or tessellation).</a:t>
            </a:r>
          </a:p>
          <a:p>
            <a:endParaRPr lang="en-CA" baseline="0" dirty="0" smtClean="0"/>
          </a:p>
          <a:p>
            <a:r>
              <a:rPr lang="pl-PL" dirty="0" smtClean="0"/>
              <a:t>Correct Coverage resolve requires specific HW modes settings</a:t>
            </a:r>
          </a:p>
          <a:p>
            <a:r>
              <a:rPr lang="pl-PL" dirty="0" smtClean="0"/>
              <a:t>Check your IHV</a:t>
            </a:r>
          </a:p>
          <a:p>
            <a:r>
              <a:rPr lang="pl-PL" dirty="0" smtClean="0"/>
              <a:t>For AMD GCN</a:t>
            </a:r>
          </a:p>
          <a:p>
            <a:pPr lvl="1"/>
            <a:r>
              <a:rPr lang="pl-PL" dirty="0" smtClean="0"/>
              <a:t>Compressed Depth Buffer</a:t>
            </a:r>
          </a:p>
          <a:p>
            <a:pPr lvl="1"/>
            <a:r>
              <a:rPr lang="pl-PL" dirty="0" smtClean="0"/>
              <a:t>Depth Testing High Quality Intersections</a:t>
            </a:r>
          </a:p>
          <a:p>
            <a:pPr lvl="1"/>
            <a:r>
              <a:rPr lang="pl-PL" dirty="0" smtClean="0"/>
              <a:t>Z sample interpolation</a:t>
            </a:r>
          </a:p>
          <a:p>
            <a:pPr lvl="1"/>
            <a:r>
              <a:rPr lang="pl-PL" dirty="0" smtClean="0"/>
              <a:t>Front to Back sorting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66955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Top</a:t>
            </a:r>
            <a:r>
              <a:rPr lang="en-CA" baseline="0" dirty="0" smtClean="0"/>
              <a:t> to bottom: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Edge layout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1x Centroid </a:t>
            </a:r>
            <a:r>
              <a:rPr lang="en-CA" baseline="0" dirty="0" err="1" smtClean="0"/>
              <a:t>Rasterization</a:t>
            </a:r>
            <a:r>
              <a:rPr lang="en-CA" baseline="0" dirty="0" smtClean="0"/>
              <a:t> result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8xCRAA (single edge resolve) – fails at pixels cut by multiple edges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8xCRAA LUT – correctly resolves pixels cut by multiple edges, assuming that all triangles cutting the pixel will rasterize in immediate neighborhood.</a:t>
            </a:r>
            <a:endParaRPr lang="pl-PL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50597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Extension of method from </a:t>
            </a:r>
            <a:r>
              <a:rPr lang="en-US" dirty="0" err="1" smtClean="0"/>
              <a:t>Killzone</a:t>
            </a:r>
            <a:r>
              <a:rPr lang="en-US" dirty="0" smtClean="0"/>
              <a:t> Shadow Fall.</a:t>
            </a:r>
          </a:p>
          <a:p>
            <a:r>
              <a:rPr lang="en-US" dirty="0" smtClean="0"/>
              <a:t>Only</a:t>
            </a:r>
            <a:r>
              <a:rPr lang="en-US" baseline="0" dirty="0" smtClean="0"/>
              <a:t> two unique frames are used for actual super-sampling.</a:t>
            </a:r>
          </a:p>
          <a:p>
            <a:r>
              <a:rPr lang="en-US" baseline="0" dirty="0" smtClean="0"/>
              <a:t>Motion Flow constraint guarantees dis-occlusion correctness.</a:t>
            </a:r>
          </a:p>
          <a:p>
            <a:r>
              <a:rPr lang="en-US" baseline="0" dirty="0" smtClean="0"/>
              <a:t>Color Flow constraint guarantees color data freshness as well as lack of jitter in stationary position (this is a fail case for exponential buffer Super-sampling where convergence is impossible to due to cumulative weight)</a:t>
            </a:r>
            <a:r>
              <a:rPr lang="pl-PL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8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 algorithm rely on</a:t>
            </a:r>
            <a:r>
              <a:rPr lang="en-CA" baseline="0" dirty="0" smtClean="0"/>
              <a:t> rasterized pixel colour / geometric data changes. If those changes do not get ‘rasterized’ AA will be incorrect. </a:t>
            </a:r>
          </a:p>
          <a:p>
            <a:r>
              <a:rPr lang="en-CA" baseline="0" dirty="0" smtClean="0"/>
              <a:t>In case of long moving edges, AA will result in wobble effect, where edge will get correctly rasterized only at its unique rasterized positions. </a:t>
            </a:r>
          </a:p>
          <a:p>
            <a:r>
              <a:rPr lang="en-CA" baseline="0" dirty="0" smtClean="0"/>
              <a:t>All intermediate edge positions won’t have any effect on AA, unlike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23905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Data flow of current pipeline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9889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similarity test</a:t>
            </a:r>
            <a:r>
              <a:rPr lang="en-US" baseline="0" dirty="0" smtClean="0"/>
              <a:t> use SAD or other neighborhood similarity metric.</a:t>
            </a:r>
          </a:p>
          <a:p>
            <a:r>
              <a:rPr lang="en-US" b="0" baseline="0" dirty="0" smtClean="0"/>
              <a:t>Also SAD based operations are natively supported in HW on AMD GCN architecture (as a part of HW video acceleration).</a:t>
            </a:r>
          </a:p>
          <a:p>
            <a:r>
              <a:rPr lang="en-US" b="0" baseline="0" dirty="0" smtClean="0"/>
              <a:t>See </a:t>
            </a:r>
            <a:r>
              <a:rPr lang="fr-CA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SAD4ShaderInstructions</a:t>
            </a:r>
            <a:r>
              <a:rPr lang="fr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 in DX11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msad4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hlsl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GCN allows much more useful operations on packed 8bit values : variations of sad, packed lerp…</a:t>
            </a:r>
            <a:endParaRPr lang="pl-PL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courtesy of AMD</a:t>
            </a:r>
            <a:endParaRPr lang="fr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10875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2xRG</a:t>
            </a:r>
            <a:r>
              <a:rPr lang="en-US" baseline="0" dirty="0" smtClean="0"/>
              <a:t> has 2 unique columns and 2 unique rows.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59203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QUINCUNX</a:t>
            </a:r>
            <a:r>
              <a:rPr lang="en-US" baseline="0" dirty="0" smtClean="0"/>
              <a:t> optimizes the pattern by sharing corner samples with adjacent pixels.</a:t>
            </a:r>
          </a:p>
          <a:p>
            <a:r>
              <a:rPr lang="en-US" baseline="0" dirty="0" smtClean="0"/>
              <a:t>It covers 3 unique rows and 3 unique columns, improving over 2xRG.</a:t>
            </a:r>
          </a:p>
          <a:p>
            <a:r>
              <a:rPr lang="en-US" baseline="0" dirty="0" smtClean="0"/>
              <a:t>It adds a 0.5 radius blur (that is partially recoverable by 0.5 pixel </a:t>
            </a:r>
            <a:r>
              <a:rPr lang="en-US" baseline="0" dirty="0" err="1" smtClean="0"/>
              <a:t>unsharp</a:t>
            </a:r>
            <a:r>
              <a:rPr lang="en-US" baseline="0" dirty="0" smtClean="0"/>
              <a:t> mask processing).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88116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4xRG</a:t>
            </a:r>
            <a:r>
              <a:rPr lang="en-US" baseline="0" dirty="0" smtClean="0"/>
              <a:t> has 4 unique columns and 4 unique rows.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14264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FLIPQUAD</a:t>
            </a:r>
            <a:r>
              <a:rPr lang="en-CA" baseline="0" dirty="0" smtClean="0"/>
              <a:t> is a efficient 2 sample / pixel scheme that allows effective 4x Super-sampling by sharing sampling points on pixel boundary edges.</a:t>
            </a:r>
          </a:p>
          <a:p>
            <a:r>
              <a:rPr lang="en-CA" baseline="0" dirty="0" smtClean="0"/>
              <a:t>It combines the benefits of QUINCUNX and Rotated Grid patterns.</a:t>
            </a:r>
          </a:p>
          <a:p>
            <a:r>
              <a:rPr lang="en-US" baseline="0" dirty="0" smtClean="0"/>
              <a:t>Covers 4 unique rows and 4 unique columns, improving over 2xRG and QUINCUNX, matching 4xRG</a:t>
            </a:r>
          </a:p>
          <a:p>
            <a:r>
              <a:rPr lang="en-US" baseline="0" dirty="0" smtClean="0"/>
              <a:t>It adds a 0.5 radius blur (that is partially recoverable by 0.5 pixel </a:t>
            </a:r>
            <a:r>
              <a:rPr lang="en-US" baseline="0" dirty="0" err="1" smtClean="0"/>
              <a:t>unsharp</a:t>
            </a:r>
            <a:r>
              <a:rPr lang="en-US" baseline="0" dirty="0" smtClean="0"/>
              <a:t> mask processing).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1615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 courtesy </a:t>
            </a:r>
            <a:r>
              <a:rPr lang="en-CA" baseline="0" dirty="0" smtClean="0"/>
              <a:t>[</a:t>
            </a:r>
            <a:r>
              <a:rPr lang="en-CA" baseline="0" dirty="0" err="1" smtClean="0"/>
              <a:t>Akenine</a:t>
            </a:r>
            <a:r>
              <a:rPr lang="en-CA" baseline="0" dirty="0" smtClean="0"/>
              <a:t> 03]</a:t>
            </a:r>
            <a:endParaRPr lang="pl-P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We can see FLIPQUAD performing similar to 4xRotated Grid.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It can provide arguably higher quality results.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32952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Lower error</a:t>
            </a:r>
            <a:r>
              <a:rPr lang="en-CA" baseline="0" dirty="0" smtClean="0"/>
              <a:t> estimate E -&gt; closer to 1024 super-sampled reference.</a:t>
            </a:r>
            <a:endParaRPr lang="en-C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 courtesy </a:t>
            </a:r>
            <a:r>
              <a:rPr lang="en-CA" baseline="0" dirty="0" smtClean="0"/>
              <a:t>[</a:t>
            </a:r>
            <a:r>
              <a:rPr lang="en-CA" baseline="0" dirty="0" err="1" smtClean="0"/>
              <a:t>Laine</a:t>
            </a:r>
            <a:r>
              <a:rPr lang="en-CA" baseline="0" dirty="0" smtClean="0"/>
              <a:t> 06]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69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781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 algorithm rely on</a:t>
            </a:r>
            <a:r>
              <a:rPr lang="en-CA" baseline="0" dirty="0" smtClean="0"/>
              <a:t> rasterized pixel colour / geometric data changes. If those changes do not get ‘rasterized’ AA will be incorrect. </a:t>
            </a:r>
          </a:p>
          <a:p>
            <a:r>
              <a:rPr lang="en-CA" baseline="0" dirty="0" smtClean="0"/>
              <a:t>In case of long moving edges, AA will result in wobble effect, where edge will get correctly rasterized only at its unique rasterized positions. </a:t>
            </a:r>
          </a:p>
          <a:p>
            <a:r>
              <a:rPr lang="en-CA" baseline="0" dirty="0" smtClean="0"/>
              <a:t>All intermediate edge positions won’t have any effect on AA, unlike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0773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 is always contained within</a:t>
            </a:r>
            <a:r>
              <a:rPr lang="en-US" baseline="0" dirty="0" smtClean="0"/>
              <a:t> a pixel quad, thus easy to filter.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default</a:t>
            </a:r>
            <a:r>
              <a:rPr lang="en-US" baseline="0" dirty="0" smtClean="0"/>
              <a:t> all texture coordinates will be interpolated at pixel center or centroid.</a:t>
            </a:r>
          </a:p>
          <a:p>
            <a:r>
              <a:rPr lang="en-US" baseline="0" dirty="0" smtClean="0"/>
              <a:t>In case of our FLIPQUAD pattern we want to benefit from super-sampling, therefore UV should be evaluated at sample positions to match the </a:t>
            </a:r>
            <a:r>
              <a:rPr lang="en-US" baseline="0" dirty="0" err="1" smtClean="0"/>
              <a:t>rasterization</a:t>
            </a:r>
            <a:r>
              <a:rPr lang="en-US" baseline="0" dirty="0" smtClean="0"/>
              <a:t> grid.</a:t>
            </a:r>
          </a:p>
          <a:p>
            <a:r>
              <a:rPr lang="en-US" baseline="0" dirty="0" smtClean="0"/>
              <a:t>Use HLSL </a:t>
            </a:r>
            <a:r>
              <a:rPr lang="pl-PL" baseline="0" dirty="0" smtClean="0"/>
              <a:t>interpolator</a:t>
            </a:r>
            <a:r>
              <a:rPr lang="en-US" baseline="0" dirty="0" smtClean="0"/>
              <a:t> modifier : </a:t>
            </a:r>
            <a:r>
              <a:rPr lang="en-US" b="1" baseline="0" dirty="0" smtClean="0"/>
              <a:t>sample</a:t>
            </a:r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51256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91848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55540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6848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Frequency based acceptance metric</a:t>
            </a:r>
          </a:p>
          <a:p>
            <a:r>
              <a:rPr lang="en-CA" dirty="0" smtClean="0"/>
              <a:t>Operate on fresh data neighborhood (3x3 window)</a:t>
            </a:r>
          </a:p>
          <a:p>
            <a:pPr lvl="1"/>
            <a:r>
              <a:rPr lang="en-CA" dirty="0" smtClean="0"/>
              <a:t>History sample close to mean doesn’t bring new information</a:t>
            </a:r>
          </a:p>
          <a:p>
            <a:pPr lvl="1"/>
            <a:r>
              <a:rPr lang="en-CA" dirty="0" smtClean="0"/>
              <a:t>History sample further away brings more information</a:t>
            </a:r>
          </a:p>
          <a:p>
            <a:pPr lvl="1"/>
            <a:r>
              <a:rPr lang="en-CA" dirty="0" smtClean="0"/>
              <a:t>History sample too far might be a fluctuation</a:t>
            </a:r>
          </a:p>
          <a:p>
            <a:r>
              <a:rPr lang="en-CA" dirty="0" smtClean="0"/>
              <a:t>Local minima / maxima </a:t>
            </a:r>
            <a:r>
              <a:rPr lang="en-US" dirty="0" smtClean="0"/>
              <a:t>provide soft bounds for exponential weight</a:t>
            </a:r>
            <a:r>
              <a:rPr lang="en-US" baseline="0" dirty="0" smtClean="0"/>
              <a:t> function.</a:t>
            </a:r>
            <a:endParaRPr lang="pl-PL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79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 algorithm rely on</a:t>
            </a:r>
            <a:r>
              <a:rPr lang="en-CA" baseline="0" dirty="0" smtClean="0"/>
              <a:t> rasterized pixel colour / geometric data changes. If those changes do not get ‘rasterized’ AA will be incorrect. </a:t>
            </a:r>
          </a:p>
          <a:p>
            <a:r>
              <a:rPr lang="en-CA" baseline="0" dirty="0" smtClean="0"/>
              <a:t>In case of long moving edges, AA will result in wobble effect, where edge will get correctly rasterized only at its unique rasterized positions. </a:t>
            </a:r>
          </a:p>
          <a:p>
            <a:r>
              <a:rPr lang="en-CA" baseline="0" dirty="0" smtClean="0"/>
              <a:t>All intermediate edge positions won’t have any effect on AA, unlike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31475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18818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Exponential history buffers are very convenient for</a:t>
            </a:r>
            <a:r>
              <a:rPr lang="en-US" baseline="0" dirty="0" smtClean="0"/>
              <a:t> image stabilization.</a:t>
            </a:r>
          </a:p>
          <a:p>
            <a:r>
              <a:rPr lang="en-US" baseline="0" dirty="0" smtClean="0"/>
              <a:t>Unfortunately lack of possibility to remove a single sample from history, results in lack of convergence for finite length patterns.</a:t>
            </a:r>
          </a:p>
          <a:p>
            <a:r>
              <a:rPr lang="en-US" baseline="0" dirty="0" smtClean="0"/>
              <a:t>In effect there is a very hard to remove artifact or high contrast details fading in/out – or ‘fizzing’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grid quantization</a:t>
            </a:r>
            <a:r>
              <a:rPr lang="en-US" baseline="0" dirty="0" smtClean="0"/>
              <a:t> a value progression over time can be skewed.</a:t>
            </a:r>
          </a:p>
          <a:p>
            <a:r>
              <a:rPr lang="en-US" baseline="0" dirty="0" smtClean="0"/>
              <a:t>Bilinear Sampling can be interpreted as semi-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method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order). While unconditionally stable, it </a:t>
            </a:r>
            <a:r>
              <a:rPr lang="en-US" baseline="0" dirty="0" err="1" smtClean="0"/>
              <a:t>oversmoothens</a:t>
            </a:r>
            <a:r>
              <a:rPr lang="en-US" baseline="0" dirty="0" smtClean="0"/>
              <a:t> the results.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full projection step is cut in comparison to Mac Cormack.</a:t>
            </a:r>
          </a:p>
          <a:p>
            <a:r>
              <a:rPr lang="en-US" baseline="0" dirty="0" smtClean="0"/>
              <a:t>Unfortunately final value requires memory access to: </a:t>
            </a:r>
            <a:r>
              <a:rPr lang="en-US" baseline="0" dirty="0" err="1" smtClean="0"/>
              <a:t>phi_n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phi_hat_n</a:t>
            </a:r>
            <a:r>
              <a:rPr lang="en-US" baseline="0" dirty="0" smtClean="0"/>
              <a:t> and phi_hat_n+1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Projections from N to N+1 are quick to evaluate at </a:t>
            </a:r>
            <a:r>
              <a:rPr lang="en-US" dirty="0" err="1" smtClean="0"/>
              <a:t>shader</a:t>
            </a:r>
            <a:r>
              <a:rPr lang="en-US" dirty="0" smtClean="0"/>
              <a:t> execution time by UV offsets.</a:t>
            </a:r>
          </a:p>
          <a:p>
            <a:r>
              <a:rPr lang="en-US" dirty="0" smtClean="0"/>
              <a:t>Final value requires only access to phi_hat_hat_n+1 and phi_hat_n+1</a:t>
            </a:r>
          </a:p>
          <a:p>
            <a:endParaRPr lang="en-US" dirty="0" smtClean="0"/>
          </a:p>
          <a:p>
            <a:r>
              <a:rPr lang="en-US" dirty="0" smtClean="0"/>
              <a:t>Effectively this is equivalent to BFCEE in terms</a:t>
            </a:r>
            <a:r>
              <a:rPr lang="en-US" baseline="0" dirty="0" smtClean="0"/>
              <a:t> of steps, however memory consumption and bandwidth is cut.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</a:t>
            </a:r>
          </a:p>
          <a:p>
            <a:r>
              <a:rPr lang="en-US" baseline="0" dirty="0" smtClean="0"/>
              <a:t>BFCEE </a:t>
            </a:r>
            <a:r>
              <a:rPr lang="en-US" baseline="0" dirty="0" smtClean="0">
                <a:sym typeface="Wingdings" panose="05000000000000000000" pitchFamily="2" charset="2"/>
              </a:rPr>
              <a:t> GPU BFCEE  </a:t>
            </a:r>
            <a:r>
              <a:rPr lang="en-US" baseline="0" dirty="0" err="1" smtClean="0">
                <a:sym typeface="Wingdings" panose="05000000000000000000" pitchFamily="2" charset="2"/>
              </a:rPr>
              <a:t>MacCormack</a:t>
            </a:r>
            <a:r>
              <a:rPr lang="en-US" baseline="0" dirty="0" smtClean="0">
                <a:sym typeface="Wingdings" panose="05000000000000000000" pitchFamily="2" charset="2"/>
              </a:rPr>
              <a:t> only for linear projection functions!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a result of Exponential History Buffer, resampled over 30 frames. Camera movement speed varied, therefore this can be assumed as average case.</a:t>
            </a:r>
          </a:p>
          <a:p>
            <a:r>
              <a:rPr lang="en-US" baseline="0" dirty="0" smtClean="0"/>
              <a:t>If the relative pixel speed on screen would be exactly 0.5 </a:t>
            </a:r>
            <a:r>
              <a:rPr lang="en-US" baseline="0" dirty="0" err="1" smtClean="0"/>
              <a:t>texel</a:t>
            </a:r>
            <a:r>
              <a:rPr lang="en-US" baseline="0" dirty="0" smtClean="0"/>
              <a:t> a frame (thus bilinear resampling would always end up doing maximum blur), result would be much worse.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still on the fence with final method we will ship.</a:t>
            </a:r>
          </a:p>
          <a:p>
            <a:r>
              <a:rPr lang="en-US" dirty="0" smtClean="0"/>
              <a:t>If w</a:t>
            </a:r>
            <a:r>
              <a:rPr lang="en-US" baseline="0" dirty="0" smtClean="0"/>
              <a:t>e would live in perfect world with all content having perfect LODs , we would go CRAA.</a:t>
            </a:r>
          </a:p>
          <a:p>
            <a:r>
              <a:rPr lang="en-US" baseline="0" dirty="0" smtClean="0"/>
              <a:t>Otherwise SMAA + AEAA on Alpha Test (this makes the whole pass cheaper and more stable on vegetation that is really important in our use case).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89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Morphological algorithm rely on</a:t>
            </a:r>
            <a:r>
              <a:rPr lang="en-CA" baseline="0" dirty="0" smtClean="0"/>
              <a:t> rasterized pixel colour / geometric data changes. If those changes do not get ‘rasterized’ AA will be incorrect. </a:t>
            </a:r>
          </a:p>
          <a:p>
            <a:r>
              <a:rPr lang="en-CA" baseline="0" dirty="0" smtClean="0"/>
              <a:t>In case of long moving edges, AA will result in wobble effect, where edge will get correctly rasterized only at its unique rasterized positions. </a:t>
            </a:r>
          </a:p>
          <a:p>
            <a:r>
              <a:rPr lang="en-CA" baseline="0" dirty="0" smtClean="0"/>
              <a:t>All intermediate edge positions won’t have any effect on AA, unlike Analytical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38910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Reconstruction</a:t>
            </a:r>
            <a:r>
              <a:rPr lang="en-US" baseline="0" dirty="0" smtClean="0"/>
              <a:t> capabilities of all TFQ based methods.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497486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18040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4790-26A0-4C5B-8216-8BBFB07C5605}" type="slidenum">
              <a:rPr lang="fr-CA" smtClean="0"/>
              <a:t>99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6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867894"/>
            <a:ext cx="7772400" cy="432048"/>
          </a:xfrm>
        </p:spPr>
        <p:txBody>
          <a:bodyPr/>
          <a:lstStyle>
            <a:lvl1pPr algn="ctr">
              <a:defRPr sz="2400" spc="300"/>
            </a:lvl1pPr>
          </a:lstStyle>
          <a:p>
            <a:r>
              <a:rPr lang="en-US" dirty="0" smtClean="0"/>
              <a:t>TITTLE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  <p:pic>
        <p:nvPicPr>
          <p:cNvPr id="1026" name="Picture 2" descr="R:\wolfpack-data-source\Presentation\___JP\Powerpoint\2014_V1\images16-9\Main_Tittle_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95" y="1347614"/>
            <a:ext cx="3753811" cy="23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3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39902"/>
            <a:ext cx="7772400" cy="432048"/>
          </a:xfrm>
        </p:spPr>
        <p:txBody>
          <a:bodyPr/>
          <a:lstStyle>
            <a:lvl1pPr algn="ctr">
              <a:defRPr sz="2400" spc="300"/>
            </a:lvl1pPr>
          </a:lstStyle>
          <a:p>
            <a:r>
              <a:rPr lang="en-US" dirty="0" smtClean="0"/>
              <a:t>TITTLE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34DBE8-F519-49FD-BE40-BA27F681FD7E}" type="datetimeFigureOut">
              <a:rPr lang="fr-CA" smtClean="0"/>
              <a:pPr/>
              <a:t>2014-08-13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FARCRY OMEGA</a:t>
            </a:r>
          </a:p>
          <a:p>
            <a:r>
              <a:rPr lang="fr-CA" smtClean="0"/>
              <a:t>UBISOFT ENTERTAINMENT</a:t>
            </a:r>
            <a:endParaRPr lang="fr-CA" dirty="0" smtClean="0"/>
          </a:p>
        </p:txBody>
      </p:sp>
      <p:pic>
        <p:nvPicPr>
          <p:cNvPr id="1026" name="Picture 2" descr="R:\wolfpack-data-source\Presentation\___JP\Powerpoint\2014_V1\images16-9\Main_Tittle_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95" y="1377356"/>
            <a:ext cx="3753811" cy="23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5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425176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3718"/>
            <a:ext cx="7772400" cy="6480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31790"/>
            <a:ext cx="7772400" cy="39211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303330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125876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389151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323157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58286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299942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460374"/>
            <a:ext cx="8280920" cy="38395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DBE8-F519-49FD-BE40-BA27F681FD7E}" type="datetimeFigureOut">
              <a:rPr lang="fr-CA" smtClean="0"/>
              <a:t>2014-08-13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</a:p>
        </p:txBody>
      </p:sp>
    </p:spTree>
    <p:extLst>
      <p:ext uri="{BB962C8B-B14F-4D97-AF65-F5344CB8AC3E}">
        <p14:creationId xmlns:p14="http://schemas.microsoft.com/office/powerpoint/2010/main" val="72864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224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3CBFAE"/>
                </a:solidFill>
                <a:latin typeface="TradeGothic LT Bold" panose="020B0706030503020504" pitchFamily="34" charset="0"/>
              </a:defRPr>
            </a:lvl1pPr>
          </a:lstStyle>
          <a:p>
            <a:fld id="{0E34DBE8-F519-49FD-BE40-BA27F681FD7E}" type="datetimeFigureOut">
              <a:rPr lang="fr-CA" smtClean="0"/>
              <a:pPr/>
              <a:t>2014-08-13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3CBFAE"/>
                </a:solidFill>
                <a:latin typeface="TradeGothic LT Bold" panose="020B0706030503020504" pitchFamily="34" charset="0"/>
              </a:defRPr>
            </a:lvl1pPr>
          </a:lstStyle>
          <a:p>
            <a:r>
              <a:rPr lang="fr-CA" dirty="0" smtClean="0"/>
              <a:t>FARCRY OMEGA</a:t>
            </a:r>
          </a:p>
          <a:p>
            <a:r>
              <a:rPr lang="fr-CA" dirty="0" smtClean="0"/>
              <a:t>UBISOFT ENTERTAINMENT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2983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8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7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ln>
            <a:noFill/>
          </a:ln>
          <a:solidFill>
            <a:schemeClr val="bg1"/>
          </a:solidFill>
          <a:latin typeface="Garage Gothic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adeGothic LT Bold" panose="020B07060305030205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TradeGothic LT Bold" panose="020B07060305030205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radeGothic LT Bold" panose="020B07060305030205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TradeGothic LT Bold" panose="020B07060305030205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bg1"/>
          </a:solidFill>
          <a:latin typeface="TradeGothic LT Bold" panose="020B07060305030205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6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3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hyperlink" Target="mailto:hello@drobot.org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Hybrid Reconstruction Anti Aliasing</a:t>
            </a:r>
            <a:endParaRPr lang="fr-CA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224" y="4767263"/>
            <a:ext cx="2133600" cy="274637"/>
          </a:xfrm>
        </p:spPr>
        <p:txBody>
          <a:bodyPr/>
          <a:lstStyle/>
          <a:p>
            <a:fld id="{0E34DBE8-F519-49FD-BE40-BA27F681FD7E}" type="datetimeFigureOut">
              <a:rPr lang="fr-CA" smtClean="0">
                <a:solidFill>
                  <a:schemeClr val="bg1"/>
                </a:solidFill>
              </a:rPr>
              <a:t>2014-08-13</a:t>
            </a:fld>
            <a:endParaRPr lang="fr-CA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767263"/>
            <a:ext cx="2895600" cy="274637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UBISOFT ENTERTAINMENT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11560" y="195486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ln>
                  <a:noFill/>
                </a:ln>
                <a:solidFill>
                  <a:schemeClr val="bg1"/>
                </a:solidFill>
                <a:latin typeface="Garage Gothic" pitchFamily="2" charset="0"/>
                <a:ea typeface="+mj-ea"/>
                <a:cs typeface="+mj-cs"/>
              </a:defRPr>
            </a:lvl1pPr>
          </a:lstStyle>
          <a:p>
            <a:r>
              <a:rPr lang="pl-PL" sz="2800" dirty="0" smtClean="0"/>
              <a:t>Michal.Drobot</a:t>
            </a:r>
            <a:br>
              <a:rPr lang="pl-PL" sz="2800" dirty="0" smtClean="0"/>
            </a:br>
            <a:r>
              <a:rPr lang="pl-PL" sz="2800" dirty="0" smtClean="0"/>
              <a:t>3D @ </a:t>
            </a:r>
            <a:r>
              <a:rPr lang="en-CA" sz="2800" dirty="0" smtClean="0"/>
              <a:t>Far Cry 4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43006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Morphological</a:t>
            </a:r>
            <a:endParaRPr lang="pl-P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Cons:</a:t>
            </a:r>
          </a:p>
          <a:p>
            <a:r>
              <a:rPr lang="pl-PL" dirty="0" smtClean="0"/>
              <a:t>1.0-1.5 ms @1080p (PS4/X1)</a:t>
            </a:r>
          </a:p>
          <a:p>
            <a:r>
              <a:rPr lang="pl-PL" dirty="0" smtClean="0"/>
              <a:t>Not temporarily stable</a:t>
            </a:r>
          </a:p>
          <a:p>
            <a:pPr lvl="1"/>
            <a:r>
              <a:rPr lang="pl-PL" dirty="0" smtClean="0"/>
              <a:t>Wobbles under motion</a:t>
            </a:r>
          </a:p>
          <a:p>
            <a:pPr lvl="2"/>
            <a:endParaRPr lang="pl-PL" dirty="0" smtClean="0"/>
          </a:p>
          <a:p>
            <a:r>
              <a:rPr lang="pl-PL" dirty="0" smtClean="0"/>
              <a:t>Partially solved</a:t>
            </a:r>
          </a:p>
          <a:p>
            <a:pPr lvl="1"/>
            <a:r>
              <a:rPr lang="pl-PL" dirty="0" smtClean="0"/>
              <a:t>More expensive SMAAx4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17" y="0"/>
            <a:ext cx="51016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Special Thanks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CA" dirty="0" smtClean="0"/>
              <a:t>In Random Order</a:t>
            </a:r>
          </a:p>
          <a:p>
            <a:pPr lvl="0"/>
            <a:r>
              <a:rPr lang="en-CA" dirty="0" err="1" smtClean="0"/>
              <a:t>Ubisoft</a:t>
            </a:r>
            <a:r>
              <a:rPr lang="en-CA" dirty="0" smtClean="0"/>
              <a:t> 3D Teams:</a:t>
            </a:r>
          </a:p>
          <a:p>
            <a:pPr lvl="1"/>
            <a:r>
              <a:rPr lang="en-CA" smtClean="0"/>
              <a:t>Stephen Hill</a:t>
            </a:r>
            <a:endParaRPr lang="en-CA" dirty="0" smtClean="0"/>
          </a:p>
          <a:p>
            <a:pPr lvl="1"/>
            <a:r>
              <a:rPr lang="en-CA" dirty="0" err="1" smtClean="0"/>
              <a:t>Urlich</a:t>
            </a:r>
            <a:r>
              <a:rPr lang="en-CA" dirty="0" smtClean="0"/>
              <a:t> Haar</a:t>
            </a:r>
          </a:p>
          <a:p>
            <a:pPr lvl="1"/>
            <a:r>
              <a:rPr lang="en-CA" dirty="0" smtClean="0"/>
              <a:t>Jeremy Moore</a:t>
            </a:r>
          </a:p>
          <a:p>
            <a:pPr lvl="1"/>
            <a:r>
              <a:rPr lang="en-CA" dirty="0" smtClean="0"/>
              <a:t>Bartlomiej Wronski</a:t>
            </a:r>
          </a:p>
          <a:p>
            <a:r>
              <a:rPr lang="en-CA" dirty="0" smtClean="0"/>
              <a:t>AMD:</a:t>
            </a:r>
          </a:p>
          <a:p>
            <a:pPr lvl="1"/>
            <a:r>
              <a:rPr lang="en-CA" dirty="0" smtClean="0"/>
              <a:t>Layla Mah</a:t>
            </a:r>
          </a:p>
          <a:p>
            <a:pPr lvl="1"/>
            <a:r>
              <a:rPr lang="en-CA" dirty="0" smtClean="0"/>
              <a:t>Chris Brennan</a:t>
            </a:r>
          </a:p>
          <a:p>
            <a:r>
              <a:rPr lang="en-CA" dirty="0" smtClean="0"/>
              <a:t>Microsoft:</a:t>
            </a:r>
          </a:p>
          <a:p>
            <a:pPr lvl="1"/>
            <a:r>
              <a:rPr lang="en-CA" dirty="0" smtClean="0"/>
              <a:t>David Cook</a:t>
            </a:r>
          </a:p>
          <a:p>
            <a:pPr lvl="1"/>
            <a:endParaRPr lang="en-CA" dirty="0" smtClean="0"/>
          </a:p>
          <a:p>
            <a:pPr lvl="0"/>
            <a:r>
              <a:rPr lang="en-CA" dirty="0" smtClean="0"/>
              <a:t>MY TURTLE</a:t>
            </a:r>
          </a:p>
          <a:p>
            <a:pPr lvl="0"/>
            <a:r>
              <a:rPr lang="en-CA" dirty="0" smtClean="0"/>
              <a:t>BEER</a:t>
            </a:r>
          </a:p>
        </p:txBody>
      </p:sp>
    </p:spTree>
    <p:extLst>
      <p:ext uri="{BB962C8B-B14F-4D97-AF65-F5344CB8AC3E}">
        <p14:creationId xmlns:p14="http://schemas.microsoft.com/office/powerpoint/2010/main" val="156633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</a:t>
            </a:r>
            <a:endParaRPr lang="pl-P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Pros:</a:t>
            </a:r>
          </a:p>
          <a:p>
            <a:pPr lvl="1"/>
            <a:r>
              <a:rPr lang="pl-PL" dirty="0" smtClean="0"/>
              <a:t>Highest edge </a:t>
            </a:r>
            <a:r>
              <a:rPr lang="pl-PL" dirty="0" err="1" smtClean="0"/>
              <a:t>quality</a:t>
            </a:r>
            <a:r>
              <a:rPr lang="en-CA" dirty="0" smtClean="0"/>
              <a:t> </a:t>
            </a:r>
            <a:r>
              <a:rPr lang="pl-PL" dirty="0" err="1" smtClean="0"/>
              <a:t>close</a:t>
            </a:r>
            <a:r>
              <a:rPr lang="pl-PL" dirty="0" smtClean="0"/>
              <a:t> to </a:t>
            </a:r>
            <a:r>
              <a:rPr lang="pl-PL" dirty="0" err="1" smtClean="0"/>
              <a:t>ground</a:t>
            </a:r>
            <a:r>
              <a:rPr lang="pl-PL" dirty="0" smtClean="0"/>
              <a:t> </a:t>
            </a:r>
            <a:r>
              <a:rPr lang="pl-PL" dirty="0" err="1" smtClean="0"/>
              <a:t>truth</a:t>
            </a:r>
            <a:endParaRPr lang="pl-PL" dirty="0" smtClean="0"/>
          </a:p>
          <a:p>
            <a:pPr lvl="1"/>
            <a:r>
              <a:rPr lang="pl-PL" dirty="0" smtClean="0"/>
              <a:t>Temporarily Stable</a:t>
            </a:r>
            <a:br>
              <a:rPr lang="pl-PL" dirty="0" smtClean="0"/>
            </a:br>
            <a:r>
              <a:rPr lang="pl-PL" dirty="0" smtClean="0"/>
              <a:t>Extends to Alpha Test (use Signed Distance Fields for best results)</a:t>
            </a:r>
            <a:endParaRPr lang="pl-PL" dirty="0"/>
          </a:p>
          <a:p>
            <a:pPr lvl="1"/>
            <a:r>
              <a:rPr lang="pl-PL" dirty="0" smtClean="0"/>
              <a:t>Fast 0.3 ms @1080p (PS4/X1)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2025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</a:t>
            </a:r>
            <a:endParaRPr lang="pl-P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Cons:</a:t>
            </a:r>
          </a:p>
          <a:p>
            <a:pPr lvl="1"/>
            <a:r>
              <a:rPr lang="pl-PL" dirty="0" smtClean="0"/>
              <a:t>Complicated integration</a:t>
            </a:r>
          </a:p>
          <a:p>
            <a:pPr lvl="2"/>
            <a:r>
              <a:rPr lang="pl-PL" dirty="0" smtClean="0"/>
              <a:t>Every G-Buffer shader outputs distance to edge</a:t>
            </a:r>
          </a:p>
          <a:p>
            <a:pPr lvl="2"/>
            <a:r>
              <a:rPr lang="pl-PL" dirty="0" smtClean="0"/>
              <a:t>Geometry Shader / Direct Vertex access</a:t>
            </a:r>
            <a:r>
              <a:rPr lang="en-CA" dirty="0" smtClean="0"/>
              <a:t> [Drobot 14]</a:t>
            </a:r>
            <a:endParaRPr lang="pl-PL" dirty="0" smtClean="0"/>
          </a:p>
          <a:p>
            <a:pPr lvl="1"/>
            <a:r>
              <a:rPr lang="pl-PL" dirty="0" smtClean="0"/>
              <a:t>Suffers from rasterization issues</a:t>
            </a:r>
          </a:p>
          <a:p>
            <a:pPr lvl="2"/>
            <a:r>
              <a:rPr lang="en-CA" dirty="0" smtClean="0"/>
              <a:t>Rasterization Order Dependant</a:t>
            </a:r>
            <a:endParaRPr lang="pl-PL" dirty="0" smtClean="0"/>
          </a:p>
          <a:p>
            <a:pPr lvl="2"/>
            <a:r>
              <a:rPr lang="pl-PL" dirty="0"/>
              <a:t>Content dependent</a:t>
            </a:r>
          </a:p>
          <a:p>
            <a:pPr lvl="3"/>
            <a:r>
              <a:rPr lang="pl-PL" dirty="0"/>
              <a:t>Overtessellation effectively turns AA </a:t>
            </a:r>
            <a:r>
              <a:rPr lang="pl-PL" dirty="0" smtClean="0"/>
              <a:t>off</a:t>
            </a:r>
          </a:p>
          <a:p>
            <a:pPr lvl="1"/>
            <a:r>
              <a:rPr lang="pl-PL" dirty="0"/>
              <a:t>Does not AA intersecting </a:t>
            </a:r>
            <a:r>
              <a:rPr lang="pl-PL" dirty="0" smtClean="0"/>
              <a:t>triangles</a:t>
            </a:r>
            <a:endParaRPr lang="pl-PL" dirty="0"/>
          </a:p>
        </p:txBody>
      </p:sp>
      <p:pic>
        <p:nvPicPr>
          <p:cNvPr id="16" name="Picture 2" descr="http://www.humus.name/3D/GPAA_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10" y="442022"/>
            <a:ext cx="3387021" cy="16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sosceles Triangle 16"/>
          <p:cNvSpPr/>
          <p:nvPr/>
        </p:nvSpPr>
        <p:spPr>
          <a:xfrm rot="5612328">
            <a:off x="6004731" y="1803556"/>
            <a:ext cx="2386333" cy="3815630"/>
          </a:xfrm>
          <a:prstGeom prst="triangle">
            <a:avLst/>
          </a:prstGeom>
          <a:solidFill>
            <a:srgbClr val="4F81BD">
              <a:alpha val="50196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24257" y="3414622"/>
            <a:ext cx="430568" cy="96569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287532" y="3247828"/>
            <a:ext cx="1048386" cy="913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1" idx="3"/>
          </p:cNvCxnSpPr>
          <p:nvPr/>
        </p:nvCxnSpPr>
        <p:spPr>
          <a:xfrm flipV="1">
            <a:off x="6412140" y="2848718"/>
            <a:ext cx="186550" cy="60946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3081942" flipH="1">
            <a:off x="6312054" y="3235316"/>
            <a:ext cx="224406" cy="2232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extBox 21"/>
          <p:cNvSpPr txBox="1"/>
          <p:nvPr/>
        </p:nvSpPr>
        <p:spPr>
          <a:xfrm rot="20162333">
            <a:off x="6107838" y="3661093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d0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341000">
            <a:off x="5648484" y="2837814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920424">
            <a:off x="6504904" y="2951357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5415" y="795700"/>
            <a:ext cx="2024821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 = min3(d0, d1, d2)</a:t>
            </a:r>
            <a:endParaRPr lang="en-CA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Analytical: Distance to Vertical Edge</a:t>
            </a:r>
            <a:endParaRPr lang="pl-PL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/>
              <a:t>Analytical: Distance to </a:t>
            </a:r>
            <a:r>
              <a:rPr lang="pl-PL" sz="3600" dirty="0" smtClean="0"/>
              <a:t>Horizontal Edge</a:t>
            </a:r>
            <a:endParaRPr lang="pl-PL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332"/>
            <a:ext cx="8229600" cy="857250"/>
          </a:xfrm>
        </p:spPr>
        <p:txBody>
          <a:bodyPr/>
          <a:lstStyle/>
          <a:p>
            <a:pPr lvl="0"/>
            <a:r>
              <a:rPr lang="pl-PL" sz="3600" dirty="0" smtClean="0"/>
              <a:t>Analytical: No AA</a:t>
            </a:r>
            <a:endParaRPr lang="pl-PL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Analytical: AA</a:t>
            </a:r>
            <a:endParaRPr lang="pl-PL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223"/>
            <a:ext cx="9144000" cy="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280"/>
            <a:ext cx="9148990" cy="2728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err="1" smtClean="0"/>
              <a:t>Analytical</a:t>
            </a:r>
            <a:r>
              <a:rPr lang="pl-PL" sz="3600" dirty="0" smtClean="0"/>
              <a:t> AA</a:t>
            </a:r>
            <a:endParaRPr lang="pl-PL" sz="3600" dirty="0"/>
          </a:p>
        </p:txBody>
      </p:sp>
      <p:sp>
        <p:nvSpPr>
          <p:cNvPr id="3" name="Oval 2"/>
          <p:cNvSpPr/>
          <p:nvPr/>
        </p:nvSpPr>
        <p:spPr>
          <a:xfrm>
            <a:off x="2123728" y="3435846"/>
            <a:ext cx="28803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5436096" y="3363838"/>
            <a:ext cx="360040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11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MSAA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14800" cy="3394075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Pros:</a:t>
            </a:r>
          </a:p>
          <a:p>
            <a:pPr lvl="1"/>
            <a:r>
              <a:rPr lang="pl-PL" dirty="0" err="1" smtClean="0"/>
              <a:t>Converges</a:t>
            </a:r>
            <a:r>
              <a:rPr lang="pl-PL" dirty="0" smtClean="0"/>
              <a:t> to </a:t>
            </a:r>
            <a:r>
              <a:rPr lang="pl-PL" dirty="0" err="1" smtClean="0"/>
              <a:t>ground</a:t>
            </a:r>
            <a:r>
              <a:rPr lang="pl-PL" dirty="0" smtClean="0"/>
              <a:t> </a:t>
            </a:r>
            <a:r>
              <a:rPr lang="pl-PL" dirty="0" err="1" smtClean="0"/>
              <a:t>truth</a:t>
            </a:r>
            <a:r>
              <a:rPr lang="pl-PL" dirty="0" smtClean="0"/>
              <a:t> with </a:t>
            </a:r>
            <a:r>
              <a:rPr lang="pl-PL" dirty="0" err="1" smtClean="0"/>
              <a:t>amount</a:t>
            </a:r>
            <a:r>
              <a:rPr lang="pl-PL" dirty="0" smtClean="0"/>
              <a:t> of </a:t>
            </a:r>
            <a:r>
              <a:rPr lang="pl-PL" dirty="0" err="1" smtClean="0"/>
              <a:t>samples</a:t>
            </a:r>
            <a:endParaRPr lang="pl-PL" dirty="0" smtClean="0"/>
          </a:p>
          <a:p>
            <a:pPr lvl="1"/>
            <a:r>
              <a:rPr lang="pl-PL" dirty="0" smtClean="0"/>
              <a:t>Resolves sub-pixel issues</a:t>
            </a:r>
            <a:endParaRPr lang="pl-PL" dirty="0"/>
          </a:p>
          <a:p>
            <a:pPr lvl="1"/>
            <a:endParaRPr lang="pl-PL" dirty="0" smtClean="0"/>
          </a:p>
          <a:p>
            <a:r>
              <a:rPr lang="pl-PL" dirty="0" smtClean="0"/>
              <a:t>Cons:</a:t>
            </a:r>
          </a:p>
          <a:p>
            <a:pPr lvl="1"/>
            <a:r>
              <a:rPr lang="pl-PL" dirty="0" smtClean="0"/>
              <a:t>Memory footprint scales linearly with amount of samples</a:t>
            </a:r>
          </a:p>
          <a:p>
            <a:pPr lvl="1"/>
            <a:r>
              <a:rPr lang="pl-PL" dirty="0" smtClean="0"/>
              <a:t>Mesh rendering time scales with amount of samples</a:t>
            </a:r>
          </a:p>
          <a:p>
            <a:pPr lvl="1"/>
            <a:r>
              <a:rPr lang="pl-PL" dirty="0" smtClean="0"/>
              <a:t>Complex integration with </a:t>
            </a:r>
            <a:r>
              <a:rPr lang="pl-PL" dirty="0" err="1" smtClean="0"/>
              <a:t>deferred</a:t>
            </a:r>
            <a:r>
              <a:rPr lang="pl-PL" dirty="0" smtClean="0"/>
              <a:t> rendering</a:t>
            </a:r>
          </a:p>
        </p:txBody>
      </p:sp>
      <p:pic>
        <p:nvPicPr>
          <p:cNvPr id="1026" name="Picture 2" descr="http://mynameismjp.files.wordpress.com/2012/10/supersampling-patter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99" y="0"/>
            <a:ext cx="4696101" cy="63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7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EQAA/CSAA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GPUs can decouple coverage samples from color/depth fragments</a:t>
            </a:r>
          </a:p>
          <a:p>
            <a:pPr lvl="1"/>
            <a:r>
              <a:rPr lang="pl-PL" dirty="0" smtClean="0"/>
              <a:t>MSAA aided by cheap coverage samples = EQAA</a:t>
            </a:r>
          </a:p>
          <a:p>
            <a:pPr lvl="1"/>
            <a:endParaRPr lang="pl-PL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2052" name="Picture 4" descr="http://images.anandtech.com/doci/4061/EQ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1132"/>
            <a:ext cx="82809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3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Goals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Temporal Stability</a:t>
            </a:r>
          </a:p>
          <a:p>
            <a:r>
              <a:rPr lang="en-CA" dirty="0" smtClean="0"/>
              <a:t>High quality Edge Anti Aliasing</a:t>
            </a:r>
          </a:p>
          <a:p>
            <a:r>
              <a:rPr lang="en-CA" dirty="0" smtClean="0"/>
              <a:t>Super-sampling comparable to 4x RGSS</a:t>
            </a:r>
          </a:p>
          <a:p>
            <a:r>
              <a:rPr lang="en-CA" dirty="0" smtClean="0"/>
              <a:t>Shading cost of 1 sample / pixel</a:t>
            </a:r>
          </a:p>
          <a:p>
            <a:r>
              <a:rPr lang="en-CA" dirty="0" smtClean="0"/>
              <a:t>Performance ~1ms on PS4 / X1</a:t>
            </a:r>
            <a:r>
              <a:rPr lang="pl-PL" dirty="0" smtClean="0"/>
              <a:t> @ 1080p resolution</a:t>
            </a: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19012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Coverage Reconstruction AA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Use color fragment with additional coverage samples</a:t>
            </a:r>
          </a:p>
          <a:p>
            <a:pPr lvl="1"/>
            <a:r>
              <a:rPr lang="pl-PL" dirty="0" smtClean="0"/>
              <a:t>Minimal cost</a:t>
            </a:r>
          </a:p>
          <a:p>
            <a:r>
              <a:rPr lang="pl-PL" dirty="0" smtClean="0"/>
              <a:t>Reconstruct final image from coverage</a:t>
            </a:r>
          </a:p>
          <a:p>
            <a:endParaRPr lang="pl-PL" dirty="0"/>
          </a:p>
          <a:p>
            <a:r>
              <a:rPr lang="pl-PL" dirty="0" smtClean="0"/>
              <a:t>Requires hardware capable of direct Coverage samples access</a:t>
            </a:r>
          </a:p>
          <a:p>
            <a:r>
              <a:rPr lang="pl-PL" dirty="0" smtClean="0"/>
              <a:t>Following presentation based on AMD GCN architecture</a:t>
            </a:r>
          </a:p>
          <a:p>
            <a:pPr lvl="1"/>
            <a:r>
              <a:rPr lang="pl-PL" dirty="0" smtClean="0"/>
              <a:t>Other IHVs also support coverage sampling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05291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Basic concepts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Fragments</a:t>
            </a:r>
          </a:p>
          <a:p>
            <a:pPr lvl="1"/>
            <a:r>
              <a:rPr lang="en-CA" dirty="0"/>
              <a:t>Rasterized values stored in memory</a:t>
            </a:r>
          </a:p>
          <a:p>
            <a:pPr lvl="1"/>
            <a:r>
              <a:rPr lang="en-CA" dirty="0" smtClean="0"/>
              <a:t>Dictate Buffer </a:t>
            </a:r>
            <a:r>
              <a:rPr lang="en-CA" dirty="0"/>
              <a:t>Memory </a:t>
            </a:r>
            <a:r>
              <a:rPr lang="en-CA" dirty="0" smtClean="0"/>
              <a:t>Footprint</a:t>
            </a:r>
          </a:p>
          <a:p>
            <a:pPr lvl="1"/>
            <a:r>
              <a:rPr lang="en-CA" dirty="0" smtClean="0"/>
              <a:t>1-8 in 2^N format</a:t>
            </a:r>
            <a:endParaRPr lang="en-CA" dirty="0"/>
          </a:p>
          <a:p>
            <a:endParaRPr lang="en-CA" dirty="0"/>
          </a:p>
          <a:p>
            <a:r>
              <a:rPr lang="en-CA" dirty="0" smtClean="0"/>
              <a:t>Samples</a:t>
            </a:r>
          </a:p>
          <a:p>
            <a:pPr lvl="1"/>
            <a:r>
              <a:rPr lang="en-CA" dirty="0" smtClean="0"/>
              <a:t>Rasterizer positions inside a pixel</a:t>
            </a:r>
          </a:p>
          <a:p>
            <a:pPr lvl="1"/>
            <a:r>
              <a:rPr lang="en-CA" dirty="0" smtClean="0"/>
              <a:t>Set on Rasterizer State Vector</a:t>
            </a:r>
          </a:p>
          <a:p>
            <a:pPr lvl="1"/>
            <a:r>
              <a:rPr lang="en-CA" dirty="0" smtClean="0"/>
              <a:t>1-16 in 2^N format</a:t>
            </a:r>
          </a:p>
          <a:p>
            <a:pPr lvl="1"/>
            <a:r>
              <a:rPr lang="en-CA" dirty="0" smtClean="0"/>
              <a:t>Anchors - overlapping with Color/Depth Fragments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876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Basic concepts : Association Buffers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FMASK</a:t>
            </a:r>
          </a:p>
          <a:p>
            <a:pPr lvl="1"/>
            <a:r>
              <a:rPr lang="en-CA" dirty="0"/>
              <a:t>Fragment Compression Buffer associated with Color </a:t>
            </a:r>
            <a:r>
              <a:rPr lang="en-CA" dirty="0" smtClean="0"/>
              <a:t>Buffer</a:t>
            </a:r>
          </a:p>
          <a:p>
            <a:pPr lvl="1"/>
            <a:r>
              <a:rPr lang="en-CA" dirty="0" smtClean="0"/>
              <a:t>Stores association table between samples and color fragments</a:t>
            </a:r>
          </a:p>
          <a:p>
            <a:pPr lvl="1"/>
            <a:r>
              <a:rPr lang="en-CA" dirty="0" smtClean="0"/>
              <a:t>For every pixel stores</a:t>
            </a:r>
          </a:p>
          <a:p>
            <a:pPr lvl="2"/>
            <a:r>
              <a:rPr lang="en-CA" dirty="0" smtClean="0"/>
              <a:t>For every sample</a:t>
            </a:r>
          </a:p>
          <a:p>
            <a:pPr lvl="3"/>
            <a:r>
              <a:rPr lang="en-CA" dirty="0" smtClean="0"/>
              <a:t>Bit index of associated fragment</a:t>
            </a:r>
          </a:p>
          <a:p>
            <a:pPr lvl="1"/>
            <a:r>
              <a:rPr lang="en-CA" dirty="0" smtClean="0"/>
              <a:t>( [1,2,4,8,16 samples][1,2,4 bit for color index] + 1 bit for UNKNOWN) per pixel</a:t>
            </a:r>
          </a:p>
          <a:p>
            <a:pPr lvl="2"/>
            <a:r>
              <a:rPr lang="en-CA" dirty="0" smtClean="0"/>
              <a:t>4-sample/2-fragment = 4 * 2 = 8 bit</a:t>
            </a:r>
          </a:p>
          <a:p>
            <a:pPr lvl="2"/>
            <a:r>
              <a:rPr lang="en-CA" dirty="0" smtClean="0"/>
              <a:t>8-sample/1-fragment = 8 * 1 = 8 bit</a:t>
            </a:r>
          </a:p>
          <a:p>
            <a:pPr lvl="2"/>
            <a:r>
              <a:rPr lang="en-CA" dirty="0" smtClean="0"/>
              <a:t>16-sample/8-frag = 16 * 4 = 64 bit</a:t>
            </a:r>
          </a:p>
          <a:p>
            <a:pPr marL="457200" lvl="1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58969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166416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/ Depth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cxnSp>
        <p:nvCxnSpPr>
          <p:cNvPr id="15" name="Straight Arrow Connector 14"/>
          <p:cNvCxnSpPr>
            <a:stCxn id="13" idx="1"/>
            <a:endCxn id="10" idx="6"/>
          </p:cNvCxnSpPr>
          <p:nvPr/>
        </p:nvCxnSpPr>
        <p:spPr>
          <a:xfrm flipH="1">
            <a:off x="5585649" y="1848826"/>
            <a:ext cx="1506631" cy="212708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  <a:endCxn id="6" idx="6"/>
          </p:cNvCxnSpPr>
          <p:nvPr/>
        </p:nvCxnSpPr>
        <p:spPr>
          <a:xfrm flipH="1" flipV="1">
            <a:off x="4644008" y="1596798"/>
            <a:ext cx="2448272" cy="25202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6727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91550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5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921653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60608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 rot="5058401">
            <a:off x="3758093" y="-53407"/>
            <a:ext cx="3151057" cy="4672936"/>
          </a:xfrm>
          <a:prstGeom prst="triangle">
            <a:avLst/>
          </a:prstGeom>
          <a:solidFill>
            <a:srgbClr val="4F81BD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68667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4F81B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165225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45388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92110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4F81B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25981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783885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563888" y="2242132"/>
            <a:ext cx="3630867" cy="2880320"/>
          </a:xfrm>
          <a:prstGeom prst="triangl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74878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4F81B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1149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080192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75876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4F81B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43877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419870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 rot="6367258">
            <a:off x="4227072" y="1978784"/>
            <a:ext cx="2351964" cy="4498298"/>
          </a:xfrm>
          <a:prstGeom prst="triangle">
            <a:avLst>
              <a:gd name="adj" fmla="val 50017"/>
            </a:avLst>
          </a:prstGeom>
          <a:solidFill>
            <a:srgbClr val="92D050">
              <a:alpha val="74902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72279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4F81B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46185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30464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 rot="6367258">
            <a:off x="4227072" y="1978784"/>
            <a:ext cx="2351964" cy="4498298"/>
          </a:xfrm>
          <a:prstGeom prst="triangle">
            <a:avLst>
              <a:gd name="adj" fmla="val 50017"/>
            </a:avLst>
          </a:prstGeom>
          <a:solidFill>
            <a:srgbClr val="92D050">
              <a:alpha val="74902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72233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HRAA</a:t>
            </a:r>
            <a:r>
              <a:rPr lang="en-CA" sz="3600" dirty="0" smtClean="0"/>
              <a:t>: Overview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Stable </a:t>
            </a:r>
            <a:r>
              <a:rPr lang="en-US" dirty="0"/>
              <a:t>Edge Anti-aliasing</a:t>
            </a:r>
            <a:endParaRPr lang="pl-PL" dirty="0"/>
          </a:p>
          <a:p>
            <a:pPr lvl="0"/>
            <a:r>
              <a:rPr lang="en-US" dirty="0"/>
              <a:t>Temporal Super-sampling</a:t>
            </a:r>
            <a:endParaRPr lang="pl-PL" dirty="0"/>
          </a:p>
          <a:p>
            <a:pPr lvl="0"/>
            <a:r>
              <a:rPr lang="en-US" dirty="0"/>
              <a:t>Temporal Anti-aliasing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93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2109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34488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5655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06215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23339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10334124">
            <a:off x="2807803" y="2290423"/>
            <a:ext cx="1512168" cy="3370967"/>
          </a:xfrm>
          <a:prstGeom prst="triangle">
            <a:avLst>
              <a:gd name="adj" fmla="val 0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72917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04270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23643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26290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757563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93293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11737149">
            <a:off x="3158225" y="1128903"/>
            <a:ext cx="1512168" cy="3370967"/>
          </a:xfrm>
          <a:prstGeom prst="triangle">
            <a:avLst>
              <a:gd name="adj" fmla="val 51163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9111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543029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44158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11737149">
            <a:off x="3158225" y="1128903"/>
            <a:ext cx="1512168" cy="3370967"/>
          </a:xfrm>
          <a:prstGeom prst="triangle">
            <a:avLst>
              <a:gd name="adj" fmla="val 51163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0488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139952" y="1344770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1593" y="3723878"/>
            <a:ext cx="504056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24128" y="213970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3888" y="3003798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480987"/>
              </p:ext>
            </p:extLst>
          </p:nvPr>
        </p:nvGraphicFramePr>
        <p:xfrm>
          <a:off x="1331640" y="1848826"/>
          <a:ext cx="11037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16408"/>
              </p:ext>
            </p:extLst>
          </p:nvPr>
        </p:nvGraphicFramePr>
        <p:xfrm>
          <a:off x="1331639" y="3280584"/>
          <a:ext cx="1096336" cy="14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31640" y="113688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4726" y="28864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CA" sz="3600" dirty="0"/>
              <a:t>Example : </a:t>
            </a:r>
            <a:r>
              <a:rPr lang="en-CA" sz="3600" dirty="0" smtClean="0"/>
              <a:t>Color</a:t>
            </a:r>
            <a:r>
              <a:rPr lang="pl-PL" sz="3600" dirty="0" smtClean="0"/>
              <a:t>/Depth</a:t>
            </a:r>
            <a:r>
              <a:rPr lang="en-CA" sz="3600" dirty="0" smtClean="0"/>
              <a:t> </a:t>
            </a:r>
            <a:r>
              <a:rPr lang="en-CA" sz="3600" dirty="0"/>
              <a:t>: 2F </a:t>
            </a:r>
            <a:r>
              <a:rPr lang="en-CA" sz="3600" dirty="0" smtClean="0"/>
              <a:t>4S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25081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CRAA </a:t>
            </a:r>
            <a:r>
              <a:rPr lang="pl-PL" dirty="0" smtClean="0"/>
              <a:t>Setup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MRT Setup</a:t>
            </a:r>
          </a:p>
          <a:p>
            <a:pPr lvl="1"/>
            <a:r>
              <a:rPr lang="pl-PL" dirty="0" smtClean="0"/>
              <a:t>Color / Depth 1F xS</a:t>
            </a:r>
          </a:p>
          <a:p>
            <a:pPr lvl="1"/>
            <a:endParaRPr lang="pl-PL" dirty="0"/>
          </a:p>
          <a:p>
            <a:r>
              <a:rPr lang="pl-PL" dirty="0" smtClean="0"/>
              <a:t>Pipeline</a:t>
            </a:r>
          </a:p>
          <a:p>
            <a:pPr lvl="1"/>
            <a:r>
              <a:rPr lang="pl-PL" dirty="0" smtClean="0"/>
              <a:t>Gbuffer Render</a:t>
            </a:r>
          </a:p>
          <a:p>
            <a:pPr lvl="1"/>
            <a:r>
              <a:rPr lang="pl-PL" dirty="0" smtClean="0"/>
              <a:t>Lighting</a:t>
            </a:r>
          </a:p>
          <a:p>
            <a:pPr lvl="1"/>
            <a:r>
              <a:rPr lang="pl-PL" dirty="0" smtClean="0"/>
              <a:t>CRAA Resolve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34675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CRA</a:t>
            </a:r>
            <a:r>
              <a:rPr lang="pl-PL" dirty="0" smtClean="0"/>
              <a:t>A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FMASK</a:t>
            </a:r>
            <a:r>
              <a:rPr lang="pl-PL" dirty="0"/>
              <a:t> </a:t>
            </a:r>
            <a:r>
              <a:rPr lang="pl-PL" dirty="0" smtClean="0"/>
              <a:t>: 1F xS</a:t>
            </a:r>
          </a:p>
          <a:p>
            <a:pPr lvl="1"/>
            <a:r>
              <a:rPr lang="pl-PL" dirty="0" smtClean="0"/>
              <a:t>8 bit</a:t>
            </a:r>
          </a:p>
          <a:p>
            <a:pPr lvl="2"/>
            <a:r>
              <a:rPr lang="pl-PL" dirty="0" smtClean="0"/>
              <a:t>X e {1, 2, 4, 8}</a:t>
            </a:r>
          </a:p>
          <a:p>
            <a:pPr lvl="1"/>
            <a:r>
              <a:rPr lang="pl-PL" dirty="0" smtClean="0"/>
              <a:t>16 bit</a:t>
            </a:r>
          </a:p>
          <a:p>
            <a:pPr lvl="2"/>
            <a:r>
              <a:rPr lang="pl-PL" dirty="0" smtClean="0"/>
              <a:t>X e {16}</a:t>
            </a:r>
          </a:p>
          <a:p>
            <a:pPr lvl="1"/>
            <a:r>
              <a:rPr lang="pl-PL" dirty="0" smtClean="0"/>
              <a:t>Bitwise</a:t>
            </a:r>
          </a:p>
          <a:p>
            <a:pPr lvl="2"/>
            <a:r>
              <a:rPr lang="pl-PL" dirty="0" smtClean="0"/>
              <a:t>0 – Fragment written to color buffer was ‚hit’ by sample</a:t>
            </a:r>
          </a:p>
          <a:p>
            <a:pPr lvl="2"/>
            <a:r>
              <a:rPr lang="pl-PL" dirty="0" smtClean="0"/>
              <a:t>1 – UNKNOWN – sample is associated with other Color Fragment</a:t>
            </a:r>
          </a:p>
          <a:p>
            <a:pPr lvl="1"/>
            <a:r>
              <a:rPr lang="pl-PL" dirty="0" smtClean="0"/>
              <a:t>Immediately know Color Fragment ‚coverage’</a:t>
            </a:r>
          </a:p>
          <a:p>
            <a:pPr lvl="2"/>
            <a:r>
              <a:rPr lang="pl-PL" dirty="0" smtClean="0"/>
              <a:t>(X - Countbits(FMASK[pixel])) / X</a:t>
            </a:r>
          </a:p>
          <a:p>
            <a:pPr lvl="1"/>
            <a:r>
              <a:rPr lang="pl-PL" dirty="0" smtClean="0"/>
              <a:t>Can we infer associations of UNKNOWN samples?</a:t>
            </a:r>
          </a:p>
          <a:p>
            <a:pPr lvl="2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46625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22741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0222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5234869">
            <a:off x="2979605" y="943492"/>
            <a:ext cx="3312829" cy="6105887"/>
          </a:xfrm>
          <a:prstGeom prst="triangle">
            <a:avLst>
              <a:gd name="adj" fmla="val 51163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22741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0222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23566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 smtClean="0"/>
              <a:t>Stable </a:t>
            </a:r>
            <a:r>
              <a:rPr lang="en-US" sz="3600" dirty="0"/>
              <a:t>Edge </a:t>
            </a:r>
            <a:r>
              <a:rPr lang="en-US" sz="3600" dirty="0" smtClean="0"/>
              <a:t>AA</a:t>
            </a:r>
            <a:endParaRPr lang="pl-P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Morphological</a:t>
            </a:r>
          </a:p>
          <a:p>
            <a:pPr lvl="1"/>
            <a:r>
              <a:rPr lang="pl-PL" dirty="0" smtClean="0"/>
              <a:t>SMAA </a:t>
            </a:r>
            <a:r>
              <a:rPr lang="en-CA" dirty="0"/>
              <a:t>[Jimenez 11]</a:t>
            </a:r>
          </a:p>
          <a:p>
            <a:pPr lvl="1"/>
            <a:r>
              <a:rPr lang="pl-PL" dirty="0" smtClean="0"/>
              <a:t>FXAA </a:t>
            </a:r>
            <a:r>
              <a:rPr lang="en-CA" dirty="0"/>
              <a:t>[</a:t>
            </a:r>
            <a:r>
              <a:rPr lang="en-CA" dirty="0" err="1"/>
              <a:t>Lottes</a:t>
            </a:r>
            <a:r>
              <a:rPr lang="en-CA" dirty="0"/>
              <a:t> 09</a:t>
            </a:r>
            <a:r>
              <a:rPr lang="en-CA" dirty="0" smtClean="0"/>
              <a:t>]</a:t>
            </a:r>
            <a:endParaRPr lang="pl-PL" dirty="0" smtClean="0"/>
          </a:p>
          <a:p>
            <a:r>
              <a:rPr lang="pl-PL" dirty="0" smtClean="0"/>
              <a:t>Analytical Edge AA</a:t>
            </a:r>
          </a:p>
          <a:p>
            <a:pPr lvl="1"/>
            <a:r>
              <a:rPr lang="pl-PL" dirty="0" smtClean="0"/>
              <a:t>GBAA </a:t>
            </a:r>
            <a:r>
              <a:rPr lang="en-CA" dirty="0" smtClean="0"/>
              <a:t>[</a:t>
            </a:r>
            <a:r>
              <a:rPr lang="en-CA" dirty="0" err="1"/>
              <a:t>Persson</a:t>
            </a:r>
            <a:r>
              <a:rPr lang="en-CA" dirty="0"/>
              <a:t> 11</a:t>
            </a:r>
            <a:r>
              <a:rPr lang="en-CA" dirty="0" smtClean="0"/>
              <a:t>]</a:t>
            </a:r>
            <a:endParaRPr lang="pl-PL" dirty="0" smtClean="0"/>
          </a:p>
          <a:p>
            <a:pPr lvl="1"/>
            <a:r>
              <a:rPr lang="pl-PL" dirty="0" smtClean="0"/>
              <a:t>DEAA </a:t>
            </a:r>
            <a:r>
              <a:rPr lang="en-CA" dirty="0"/>
              <a:t>[Malan 10</a:t>
            </a:r>
            <a:r>
              <a:rPr lang="en-CA" dirty="0" smtClean="0"/>
              <a:t>]</a:t>
            </a:r>
            <a:endParaRPr lang="pl-PL" dirty="0" smtClean="0"/>
          </a:p>
          <a:p>
            <a:r>
              <a:rPr lang="pl-PL" dirty="0" smtClean="0"/>
              <a:t>MSAA</a:t>
            </a:r>
          </a:p>
          <a:p>
            <a:r>
              <a:rPr lang="pl-PL" dirty="0" smtClean="0"/>
              <a:t>EQAA / CSAA</a:t>
            </a:r>
          </a:p>
          <a:p>
            <a:r>
              <a:rPr lang="pl-PL" dirty="0" smtClean="0"/>
              <a:t>Coverage Based</a:t>
            </a:r>
          </a:p>
          <a:p>
            <a:pPr lvl="1"/>
            <a:r>
              <a:rPr lang="pl-PL" dirty="0" smtClean="0"/>
              <a:t>CRAA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778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5234869">
            <a:off x="2979605" y="943492"/>
            <a:ext cx="3312829" cy="6105887"/>
          </a:xfrm>
          <a:prstGeom prst="triangle">
            <a:avLst>
              <a:gd name="adj" fmla="val 51163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0222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24432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6754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32265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6754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3445814" y="-1774672"/>
            <a:ext cx="4412611" cy="5184576"/>
          </a:xfrm>
          <a:prstGeom prst="triangle">
            <a:avLst>
              <a:gd name="adj" fmla="val 50017"/>
            </a:avLst>
          </a:prstGeom>
          <a:solidFill>
            <a:srgbClr val="92D050">
              <a:alpha val="74902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0002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6754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63030"/>
              </p:ext>
            </p:extLst>
          </p:nvPr>
        </p:nvGraphicFramePr>
        <p:xfrm>
          <a:off x="107504" y="2715559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7504" y="2003617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3445814" y="-1774672"/>
            <a:ext cx="4412611" cy="5184576"/>
          </a:xfrm>
          <a:prstGeom prst="triangle">
            <a:avLst>
              <a:gd name="adj" fmla="val 50017"/>
            </a:avLst>
          </a:prstGeom>
          <a:solidFill>
            <a:srgbClr val="92D050">
              <a:alpha val="74902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05365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FMASK : 00010110</a:t>
            </a:r>
            <a:endParaRPr lang="pl-PL" dirty="0"/>
          </a:p>
          <a:p>
            <a:r>
              <a:rPr lang="pl-PL" dirty="0" smtClean="0"/>
              <a:t>X = 8</a:t>
            </a:r>
          </a:p>
          <a:p>
            <a:r>
              <a:rPr lang="pl-PL" dirty="0" smtClean="0"/>
              <a:t>RED Coverage = CountBits(00010110^) / 8 = 5/8</a:t>
            </a:r>
          </a:p>
          <a:p>
            <a:endParaRPr lang="pl-PL" dirty="0" smtClean="0"/>
          </a:p>
          <a:p>
            <a:r>
              <a:rPr lang="pl-PL" dirty="0" smtClean="0"/>
              <a:t>UNKNOWN</a:t>
            </a:r>
          </a:p>
          <a:p>
            <a:pPr lvl="1"/>
            <a:r>
              <a:rPr lang="pl-PL" dirty="0" smtClean="0"/>
              <a:t>Infer them from neighbourhood</a:t>
            </a:r>
          </a:p>
          <a:p>
            <a:pPr lvl="1"/>
            <a:r>
              <a:rPr lang="pl-PL" dirty="0" smtClean="0"/>
              <a:t>We know every Sample position</a:t>
            </a:r>
            <a:endParaRPr lang="pl-PL" dirty="0"/>
          </a:p>
          <a:p>
            <a:pPr lvl="1"/>
            <a:endParaRPr lang="pl-PL" dirty="0" smtClean="0"/>
          </a:p>
          <a:p>
            <a:pPr lvl="1"/>
            <a:endParaRPr lang="pl-PL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8xCRAA: Example FMASK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31590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</a:t>
            </a:r>
            <a:r>
              <a:rPr lang="en-CA" sz="3600" dirty="0" smtClean="0"/>
              <a:t>CRAA</a:t>
            </a:r>
            <a:r>
              <a:rPr lang="pl-PL" sz="3600" dirty="0" smtClean="0"/>
              <a:t>: Simple Resolve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For every UNKNOWN sample</a:t>
            </a:r>
          </a:p>
          <a:p>
            <a:pPr lvl="1"/>
            <a:r>
              <a:rPr lang="pl-PL" dirty="0"/>
              <a:t>GetSamplePosition</a:t>
            </a:r>
          </a:p>
          <a:p>
            <a:pPr lvl="1"/>
            <a:r>
              <a:rPr lang="pl-PL" dirty="0"/>
              <a:t>Treat Sample Pos as vector</a:t>
            </a:r>
          </a:p>
          <a:p>
            <a:pPr lvl="1"/>
            <a:r>
              <a:rPr lang="pl-PL" dirty="0"/>
              <a:t>Add together</a:t>
            </a:r>
          </a:p>
          <a:p>
            <a:r>
              <a:rPr lang="pl-PL" dirty="0"/>
              <a:t>Sum </a:t>
            </a:r>
            <a:r>
              <a:rPr lang="en-CA" dirty="0" smtClean="0"/>
              <a:t>defines</a:t>
            </a:r>
            <a:r>
              <a:rPr lang="pl-PL" dirty="0" smtClean="0"/>
              <a:t> </a:t>
            </a:r>
            <a:r>
              <a:rPr lang="pl-PL" dirty="0"/>
              <a:t>an approximate </a:t>
            </a:r>
            <a:r>
              <a:rPr lang="en-CA" dirty="0" smtClean="0"/>
              <a:t>equation of </a:t>
            </a:r>
            <a:r>
              <a:rPr lang="pl-PL" dirty="0" smtClean="0"/>
              <a:t>half </a:t>
            </a:r>
            <a:r>
              <a:rPr lang="pl-PL" dirty="0"/>
              <a:t>plane dividing the pixel</a:t>
            </a:r>
          </a:p>
          <a:p>
            <a:pPr lvl="1"/>
            <a:r>
              <a:rPr lang="pl-PL" dirty="0" smtClean="0"/>
              <a:t>Calculate Half Plane direction : Vertical / Horizontal</a:t>
            </a:r>
          </a:p>
          <a:p>
            <a:pPr lvl="1"/>
            <a:r>
              <a:rPr lang="pl-PL" dirty="0" smtClean="0"/>
              <a:t>Calculate Half Plane slope</a:t>
            </a:r>
          </a:p>
          <a:p>
            <a:pPr lvl="1"/>
            <a:r>
              <a:rPr lang="pl-PL" dirty="0" smtClean="0"/>
              <a:t>From Direction and Slope Infer UNKNOWN fragment</a:t>
            </a:r>
          </a:p>
          <a:p>
            <a:pPr lvl="2"/>
            <a:r>
              <a:rPr lang="pl-PL" dirty="0" smtClean="0"/>
              <a:t>Up/Bottom</a:t>
            </a:r>
          </a:p>
          <a:p>
            <a:pPr lvl="2"/>
            <a:r>
              <a:rPr lang="pl-PL" dirty="0" smtClean="0"/>
              <a:t>Left/Right</a:t>
            </a:r>
          </a:p>
          <a:p>
            <a:r>
              <a:rPr lang="pl-PL" dirty="0" smtClean="0"/>
              <a:t>Resolved Pixel = Color Fragment * Coverage + (1-Coverage) * Inferred Fragment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lvl="1"/>
            <a:endParaRPr lang="pl-PL" dirty="0" smtClean="0"/>
          </a:p>
          <a:p>
            <a:pPr lvl="1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62335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8xCRAA: Simple Resolve</a:t>
            </a:r>
            <a:endParaRPr lang="fr-CA" sz="3600" dirty="0"/>
          </a:p>
        </p:txBody>
      </p:sp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6754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63030"/>
              </p:ext>
            </p:extLst>
          </p:nvPr>
        </p:nvGraphicFramePr>
        <p:xfrm>
          <a:off x="107504" y="2715559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7504" y="2003617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483768" y="896366"/>
            <a:ext cx="4896544" cy="323594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52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8xCRAA: Simple Resolve</a:t>
            </a:r>
            <a:endParaRPr lang="fr-CA" sz="3600" dirty="0"/>
          </a:p>
        </p:txBody>
      </p:sp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132306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46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6754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63030"/>
              </p:ext>
            </p:extLst>
          </p:nvPr>
        </p:nvGraphicFramePr>
        <p:xfrm>
          <a:off x="107504" y="2715559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7504" y="2003617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483768" y="896366"/>
            <a:ext cx="4896544" cy="323594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9" idx="0"/>
          </p:cNvCxnSpPr>
          <p:nvPr/>
        </p:nvCxnSpPr>
        <p:spPr>
          <a:xfrm>
            <a:off x="3651130" y="1063625"/>
            <a:ext cx="0" cy="108226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30285" y="1063625"/>
            <a:ext cx="0" cy="340573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6176" y="1063625"/>
            <a:ext cx="0" cy="27452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2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8xCRAA : In Practice</a:t>
            </a:r>
            <a:endParaRPr lang="fr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" y="227384"/>
            <a:ext cx="9039772" cy="4792638"/>
          </a:xfrm>
        </p:spPr>
      </p:pic>
      <p:sp>
        <p:nvSpPr>
          <p:cNvPr id="4" name="TextBox 3"/>
          <p:cNvSpPr txBox="1"/>
          <p:nvPr/>
        </p:nvSpPr>
        <p:spPr>
          <a:xfrm>
            <a:off x="0" y="4868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45" y="357986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3903" y="3579862"/>
            <a:ext cx="92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8xMSAA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0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8xCRAA : In Practice</a:t>
            </a:r>
            <a:endParaRPr lang="fr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" y="227384"/>
            <a:ext cx="9039772" cy="4792638"/>
          </a:xfrm>
        </p:spPr>
      </p:pic>
      <p:sp>
        <p:nvSpPr>
          <p:cNvPr id="4" name="TextBox 3"/>
          <p:cNvSpPr txBox="1"/>
          <p:nvPr/>
        </p:nvSpPr>
        <p:spPr>
          <a:xfrm>
            <a:off x="0" y="4868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645" y="357986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3903" y="3579862"/>
            <a:ext cx="92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8xMSAA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63888" y="4227934"/>
            <a:ext cx="1152128" cy="912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val 8"/>
          <p:cNvSpPr/>
          <p:nvPr/>
        </p:nvSpPr>
        <p:spPr>
          <a:xfrm>
            <a:off x="8096100" y="1865701"/>
            <a:ext cx="1152128" cy="912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07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Morphological</a:t>
            </a:r>
            <a:endParaRPr lang="pl-P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Pros:</a:t>
            </a:r>
          </a:p>
          <a:p>
            <a:pPr lvl="1"/>
            <a:r>
              <a:rPr lang="pl-PL" dirty="0" err="1" smtClean="0"/>
              <a:t>Highest</a:t>
            </a:r>
            <a:r>
              <a:rPr lang="pl-PL" dirty="0" smtClean="0"/>
              <a:t> </a:t>
            </a:r>
            <a:r>
              <a:rPr lang="pl-PL" dirty="0" err="1" smtClean="0"/>
              <a:t>perceptual</a:t>
            </a:r>
            <a:r>
              <a:rPr lang="pl-PL" dirty="0" smtClean="0"/>
              <a:t> </a:t>
            </a:r>
            <a:r>
              <a:rPr lang="pl-PL" dirty="0" err="1" smtClean="0"/>
              <a:t>quality</a:t>
            </a:r>
            <a:r>
              <a:rPr lang="pl-PL" dirty="0" smtClean="0"/>
              <a:t> is static scenario</a:t>
            </a:r>
          </a:p>
          <a:p>
            <a:pPr lvl="1"/>
            <a:r>
              <a:rPr lang="pl-PL" dirty="0" smtClean="0"/>
              <a:t>Catch All behaviour</a:t>
            </a:r>
          </a:p>
          <a:p>
            <a:pPr lvl="1"/>
            <a:r>
              <a:rPr lang="pl-PL" dirty="0" smtClean="0"/>
              <a:t>Ease of integration</a:t>
            </a:r>
          </a:p>
          <a:p>
            <a:pPr lvl="1"/>
            <a:r>
              <a:rPr lang="pl-PL" dirty="0" smtClean="0"/>
              <a:t>Uses rasterized data</a:t>
            </a:r>
          </a:p>
        </p:txBody>
      </p:sp>
    </p:spTree>
    <p:extLst>
      <p:ext uri="{BB962C8B-B14F-4D97-AF65-F5344CB8AC3E}">
        <p14:creationId xmlns:p14="http://schemas.microsoft.com/office/powerpoint/2010/main" val="141382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</a:t>
            </a:r>
            <a:r>
              <a:rPr lang="en-CA" sz="3600" dirty="0" smtClean="0"/>
              <a:t>CRAA </a:t>
            </a:r>
            <a:r>
              <a:rPr lang="pl-PL" sz="3600" dirty="0" smtClean="0"/>
              <a:t>LUT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What about subpixel artifacts?</a:t>
            </a:r>
          </a:p>
          <a:p>
            <a:r>
              <a:rPr lang="pl-PL" dirty="0" smtClean="0"/>
              <a:t>Can we eliminate them?</a:t>
            </a:r>
          </a:p>
          <a:p>
            <a:r>
              <a:rPr lang="pl-PL" dirty="0" smtClean="0"/>
              <a:t>Can we get rid of ALU to be only BW bound?</a:t>
            </a:r>
          </a:p>
          <a:p>
            <a:endParaRPr lang="en-CA" dirty="0" smtClean="0"/>
          </a:p>
          <a:p>
            <a:r>
              <a:rPr lang="en-CA" dirty="0" smtClean="0"/>
              <a:t>Solution</a:t>
            </a:r>
            <a:endParaRPr lang="pl-PL" dirty="0"/>
          </a:p>
          <a:p>
            <a:r>
              <a:rPr lang="pl-PL" dirty="0" smtClean="0"/>
              <a:t>Precompute an LUT to store neighbouring pixel weights</a:t>
            </a:r>
            <a:endParaRPr lang="en-CA" dirty="0" smtClean="0"/>
          </a:p>
          <a:p>
            <a:pPr lvl="1"/>
            <a:r>
              <a:rPr lang="en-CA" dirty="0" smtClean="0"/>
              <a:t>Use full neighborhood</a:t>
            </a:r>
          </a:p>
          <a:p>
            <a:pPr lvl="1"/>
            <a:r>
              <a:rPr lang="en-CA" dirty="0" smtClean="0"/>
              <a:t>Multiple edges / triangles crossing the pixel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3382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66279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05626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957773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24903"/>
              </p:ext>
            </p:extLst>
          </p:nvPr>
        </p:nvGraphicFramePr>
        <p:xfrm>
          <a:off x="107504" y="2715559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7504" y="2003617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 rot="6533676">
            <a:off x="3445814" y="-1774672"/>
            <a:ext cx="4412611" cy="5184576"/>
          </a:xfrm>
          <a:prstGeom prst="triangle">
            <a:avLst>
              <a:gd name="adj" fmla="val 50017"/>
            </a:avLst>
          </a:prstGeom>
          <a:solidFill>
            <a:srgbClr val="92D050">
              <a:alpha val="74902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Isosceles Triangle 27"/>
          <p:cNvSpPr/>
          <p:nvPr/>
        </p:nvSpPr>
        <p:spPr>
          <a:xfrm rot="16841438">
            <a:off x="3939484" y="-390703"/>
            <a:ext cx="3312829" cy="6105887"/>
          </a:xfrm>
          <a:prstGeom prst="triangle">
            <a:avLst>
              <a:gd name="adj" fmla="val 51163"/>
            </a:avLst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Isosceles Triangle 28"/>
          <p:cNvSpPr/>
          <p:nvPr/>
        </p:nvSpPr>
        <p:spPr>
          <a:xfrm rot="5400000">
            <a:off x="3165536" y="2245338"/>
            <a:ext cx="4510048" cy="4672936"/>
          </a:xfrm>
          <a:prstGeom prst="triangle">
            <a:avLst/>
          </a:prstGeom>
          <a:solidFill>
            <a:srgbClr val="4F81BD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dirty="0" smtClean="0"/>
              <a:t>8xCRAA LUT : Example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4144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6" y="264994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2" y="214589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2" y="3628250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7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66279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8864"/>
              </p:ext>
            </p:extLst>
          </p:nvPr>
        </p:nvGraphicFramePr>
        <p:xfrm>
          <a:off x="107504" y="1608308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83356"/>
              </p:ext>
            </p:extLst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04" y="89636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726" y="12195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932444"/>
              </p:ext>
            </p:extLst>
          </p:nvPr>
        </p:nvGraphicFramePr>
        <p:xfrm>
          <a:off x="107504" y="2715559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7504" y="2003617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 LUT 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301559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 LUT : </a:t>
            </a:r>
            <a:r>
              <a:rPr lang="en-CA" sz="3600" dirty="0" smtClean="0"/>
              <a:t>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CLUT[256]</a:t>
            </a:r>
          </a:p>
          <a:p>
            <a:pPr lvl="1"/>
            <a:r>
              <a:rPr lang="pl-PL" dirty="0" smtClean="0"/>
              <a:t>Every entry stores weights for UP, BOTTOM, LEFT, RIGHT neighbour sample</a:t>
            </a:r>
          </a:p>
          <a:p>
            <a:pPr lvl="1"/>
            <a:r>
              <a:rPr lang="pl-PL" dirty="0" smtClean="0"/>
              <a:t>Weights are 4BIT – as maximum coverage can be 16</a:t>
            </a:r>
          </a:p>
          <a:p>
            <a:pPr lvl="1"/>
            <a:r>
              <a:rPr lang="pl-PL" dirty="0" smtClean="0"/>
              <a:t>LUT is indexed directly by FMASK bit pattern</a:t>
            </a:r>
          </a:p>
          <a:p>
            <a:pPr lvl="1"/>
            <a:endParaRPr lang="pl-PL" dirty="0"/>
          </a:p>
          <a:p>
            <a:r>
              <a:rPr lang="pl-PL" dirty="0" smtClean="0"/>
              <a:t>CLUT for 8S is 512bytes : 256 * 4 * 4 </a:t>
            </a:r>
          </a:p>
          <a:p>
            <a:pPr lvl="1"/>
            <a:r>
              <a:rPr lang="pl-PL" dirty="0"/>
              <a:t>Fits Texture </a:t>
            </a:r>
            <a:r>
              <a:rPr lang="pl-PL" dirty="0" smtClean="0"/>
              <a:t>Cache Lines</a:t>
            </a:r>
            <a:endParaRPr lang="fr-CA" dirty="0"/>
          </a:p>
          <a:p>
            <a:pPr lvl="1"/>
            <a:r>
              <a:rPr lang="pl-PL" dirty="0" smtClean="0"/>
              <a:t>Once primed lookups are for ‚free’</a:t>
            </a:r>
          </a:p>
          <a:p>
            <a:pPr lvl="1"/>
            <a:endParaRPr lang="pl-PL" dirty="0"/>
          </a:p>
          <a:p>
            <a:r>
              <a:rPr lang="pl-PL" dirty="0" smtClean="0"/>
              <a:t>For Every FMASK entry </a:t>
            </a:r>
          </a:p>
          <a:p>
            <a:pPr lvl="1"/>
            <a:r>
              <a:rPr lang="pl-PL" dirty="0" smtClean="0"/>
              <a:t>Precompute </a:t>
            </a:r>
            <a:r>
              <a:rPr lang="en-CA" dirty="0" smtClean="0"/>
              <a:t>O</a:t>
            </a:r>
            <a:r>
              <a:rPr lang="pl-PL" dirty="0" smtClean="0"/>
              <a:t>ptimal Neighbourhood </a:t>
            </a:r>
            <a:r>
              <a:rPr lang="en-CA" dirty="0" smtClean="0"/>
              <a:t>Blending Scheme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20634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1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7" y="2649949"/>
            <a:ext cx="504056" cy="504056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5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3" y="214589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5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3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3" y="3628251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8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66280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07504" y="1608309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2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9690" y="896367"/>
            <a:ext cx="111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2360" y="121953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107504" y="2715560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9690" y="2003618"/>
            <a:ext cx="111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0142" y="1117181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CLUT[01101111]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83016" y="1491008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2874276" y="2003618"/>
            <a:ext cx="4222263" cy="142274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80472" y="3265004"/>
            <a:ext cx="4211706" cy="223631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 LUT 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01210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1" y="1102671"/>
            <a:ext cx="3600400" cy="36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/>
          <p:cNvSpPr/>
          <p:nvPr/>
        </p:nvSpPr>
        <p:spPr>
          <a:xfrm>
            <a:off x="4674477" y="2649949"/>
            <a:ext cx="504056" cy="504056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478257" y="1372255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399103" y="2145892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4148" y="1277725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410213"/>
            <a:ext cx="504056" cy="50405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4293" y="3628251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84778" y="3935644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66280" y="413230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07504" y="1608309"/>
          <a:ext cx="1103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331639" y="1613622"/>
          <a:ext cx="1096336" cy="297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736295"/>
              </a:tblGrid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2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794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9690" y="896367"/>
            <a:ext cx="111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Color </a:t>
            </a:r>
          </a:p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2360" y="121953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FMASK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107504" y="2715560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9690" y="2003618"/>
            <a:ext cx="111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Neighbour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Fragments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0142" y="1117181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CLUT[01101111]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83016" y="1491008"/>
          <a:ext cx="1103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7437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C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0</a:t>
                      </a:r>
                      <a:endParaRPr lang="fr-C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7" name="Straight Connector 26"/>
          <p:cNvCxnSpPr/>
          <p:nvPr/>
        </p:nvCxnSpPr>
        <p:spPr>
          <a:xfrm>
            <a:off x="2874276" y="2003618"/>
            <a:ext cx="4222263" cy="142274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80472" y="3265004"/>
            <a:ext cx="4211706" cy="223631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730285" y="1063626"/>
            <a:ext cx="0" cy="340573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156176" y="1063625"/>
            <a:ext cx="0" cy="27452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674476" y="4132307"/>
            <a:ext cx="0" cy="832289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5" idx="4"/>
          </p:cNvCxnSpPr>
          <p:nvPr/>
        </p:nvCxnSpPr>
        <p:spPr>
          <a:xfrm flipH="1" flipV="1">
            <a:off x="6236806" y="4439700"/>
            <a:ext cx="9938" cy="465261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6" idx="4"/>
          </p:cNvCxnSpPr>
          <p:nvPr/>
        </p:nvCxnSpPr>
        <p:spPr>
          <a:xfrm flipV="1">
            <a:off x="3615359" y="4636362"/>
            <a:ext cx="2949" cy="328234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pl-PL" sz="3600" dirty="0" smtClean="0"/>
              <a:t>8xCRAA LUT : Example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414801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 LUT 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Simple </a:t>
            </a:r>
            <a:r>
              <a:rPr lang="pl-PL" dirty="0" err="1" smtClean="0"/>
              <a:t>resolve</a:t>
            </a:r>
            <a:endParaRPr lang="pl-PL" dirty="0" smtClean="0"/>
          </a:p>
          <a:p>
            <a:pPr lvl="1"/>
            <a:r>
              <a:rPr lang="pl-PL" dirty="0" smtClean="0"/>
              <a:t>Neighborhood prefetch</a:t>
            </a:r>
          </a:p>
          <a:p>
            <a:pPr lvl="1"/>
            <a:r>
              <a:rPr lang="pl-PL" dirty="0" smtClean="0"/>
              <a:t>FMask read</a:t>
            </a:r>
          </a:p>
          <a:p>
            <a:pPr lvl="1"/>
            <a:r>
              <a:rPr lang="pl-PL" dirty="0" smtClean="0"/>
              <a:t>LUT[FMask] read</a:t>
            </a:r>
          </a:p>
          <a:p>
            <a:pPr lvl="1"/>
            <a:r>
              <a:rPr lang="pl-PL" dirty="0" smtClean="0"/>
              <a:t>Blend</a:t>
            </a:r>
          </a:p>
          <a:p>
            <a:pPr marL="457200" lvl="1" indent="0">
              <a:buNone/>
            </a:pPr>
            <a:endParaRPr lang="pl-PL" dirty="0" smtClean="0"/>
          </a:p>
          <a:p>
            <a:r>
              <a:rPr lang="pl-PL" dirty="0" smtClean="0"/>
              <a:t>Minimal overhead of coverage sampling</a:t>
            </a:r>
          </a:p>
          <a:p>
            <a:pPr lvl="1"/>
            <a:r>
              <a:rPr lang="en-CA" dirty="0"/>
              <a:t>You mileage may vary depending on HW, settings etc</a:t>
            </a:r>
            <a:r>
              <a:rPr lang="en-CA" dirty="0" smtClean="0"/>
              <a:t>.</a:t>
            </a:r>
            <a:endParaRPr lang="pl-PL" dirty="0" smtClean="0"/>
          </a:p>
          <a:p>
            <a:pPr lvl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67400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8xCRAA LUT 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AA </a:t>
            </a:r>
            <a:r>
              <a:rPr lang="pl-PL" dirty="0"/>
              <a:t>triangle </a:t>
            </a:r>
            <a:r>
              <a:rPr lang="pl-PL" dirty="0" smtClean="0"/>
              <a:t>intersections</a:t>
            </a:r>
          </a:p>
          <a:p>
            <a:endParaRPr lang="pl-PL" dirty="0" smtClean="0"/>
          </a:p>
          <a:p>
            <a:r>
              <a:rPr lang="pl-PL" dirty="0" smtClean="0"/>
              <a:t>Sub-pixel quality varies</a:t>
            </a:r>
          </a:p>
          <a:p>
            <a:pPr lvl="1"/>
            <a:r>
              <a:rPr lang="pl-PL" dirty="0" smtClean="0"/>
              <a:t>Better than Analytical methods based on single traingle</a:t>
            </a:r>
          </a:p>
          <a:p>
            <a:r>
              <a:rPr lang="pl-PL" dirty="0"/>
              <a:t>Non sub-pixel triangle quality equal to 8xMSAA</a:t>
            </a:r>
            <a:endParaRPr lang="en-CA" dirty="0"/>
          </a:p>
          <a:p>
            <a:pPr lvl="1"/>
            <a:r>
              <a:rPr lang="en-CA" dirty="0"/>
              <a:t>Correct resolve assuming all triangles cutting the pixel will rasterize in immediate </a:t>
            </a:r>
            <a:r>
              <a:rPr lang="en-CA" dirty="0" smtClean="0"/>
              <a:t>neighborhood</a:t>
            </a:r>
            <a:endParaRPr lang="pl-PL" dirty="0" smtClean="0"/>
          </a:p>
          <a:p>
            <a:r>
              <a:rPr lang="pl-PL" dirty="0" smtClean="0"/>
              <a:t>Common fail case:</a:t>
            </a:r>
          </a:p>
          <a:p>
            <a:pPr lvl="1"/>
            <a:r>
              <a:rPr lang="pl-PL" dirty="0" smtClean="0"/>
              <a:t>Triangle doesn’t rasterize in immediate neighborhood</a:t>
            </a:r>
            <a:endParaRPr lang="en-CA" dirty="0"/>
          </a:p>
          <a:p>
            <a:pPr lvl="1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94501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4"/>
            <a:ext cx="9496472" cy="5159424"/>
          </a:xfrm>
        </p:spPr>
      </p:pic>
      <p:sp>
        <p:nvSpPr>
          <p:cNvPr id="8" name="TextBox 7"/>
          <p:cNvSpPr txBox="1"/>
          <p:nvPr/>
        </p:nvSpPr>
        <p:spPr>
          <a:xfrm>
            <a:off x="0" y="264375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8" y="3864178"/>
            <a:ext cx="124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8xCRAA LUT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8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Temporal Super Sampling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Based on </a:t>
            </a:r>
            <a:r>
              <a:rPr lang="en-CA" dirty="0" err="1" smtClean="0"/>
              <a:t>Killzone</a:t>
            </a:r>
            <a:r>
              <a:rPr lang="en-CA" dirty="0" smtClean="0"/>
              <a:t>: Shadow Fall [Valient14]</a:t>
            </a:r>
          </a:p>
          <a:p>
            <a:r>
              <a:rPr lang="pl-PL" dirty="0" smtClean="0"/>
              <a:t>Use current and previous frame for data (2 samples)</a:t>
            </a:r>
            <a:r>
              <a:rPr lang="en-CA" dirty="0" smtClean="0"/>
              <a:t> </a:t>
            </a:r>
            <a:endParaRPr lang="pl-PL" dirty="0" smtClean="0"/>
          </a:p>
          <a:p>
            <a:pPr lvl="1"/>
            <a:r>
              <a:rPr lang="pl-PL" dirty="0" smtClean="0"/>
              <a:t>Use N-2 frame for Color flow test</a:t>
            </a:r>
            <a:endParaRPr lang="en-CA" dirty="0" smtClean="0"/>
          </a:p>
          <a:p>
            <a:r>
              <a:rPr lang="en-CA" dirty="0" smtClean="0"/>
              <a:t>N-1 Sample is valid only if:</a:t>
            </a:r>
          </a:p>
          <a:p>
            <a:pPr lvl="1"/>
            <a:r>
              <a:rPr lang="en-US" dirty="0"/>
              <a:t>Motion flow between frame N and N-1 is </a:t>
            </a:r>
            <a:r>
              <a:rPr lang="en-US" dirty="0" smtClean="0"/>
              <a:t>coherent</a:t>
            </a:r>
          </a:p>
          <a:p>
            <a:pPr lvl="1"/>
            <a:r>
              <a:rPr lang="en-US" dirty="0"/>
              <a:t>Color flow between frames N and N-2 is </a:t>
            </a:r>
            <a:r>
              <a:rPr lang="en-US" dirty="0" smtClean="0"/>
              <a:t>coherent</a:t>
            </a:r>
          </a:p>
          <a:p>
            <a:pPr lvl="2"/>
            <a:r>
              <a:rPr lang="en-US" dirty="0"/>
              <a:t>(note N-2 and N have </a:t>
            </a:r>
            <a:r>
              <a:rPr lang="en-US" dirty="0" smtClean="0"/>
              <a:t>same </a:t>
            </a:r>
            <a:r>
              <a:rPr lang="en-US" dirty="0"/>
              <a:t>sub-pixel jitter</a:t>
            </a:r>
            <a:r>
              <a:rPr lang="en-US" dirty="0" smtClean="0"/>
              <a:t>)</a:t>
            </a:r>
            <a:endParaRPr lang="fr-CA" dirty="0" smtClean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62635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pPr lvl="0"/>
            <a:r>
              <a:rPr lang="pl-PL" sz="3600" dirty="0" smtClean="0"/>
              <a:t>Morphological: Frame A</a:t>
            </a:r>
            <a:endParaRPr lang="pl-PL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60045" y="727830"/>
            <a:ext cx="1673218" cy="5430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</a:t>
            </a:r>
            <a:endParaRPr lang="pl-PL" sz="2000" dirty="0"/>
          </a:p>
        </p:txBody>
      </p:sp>
      <p:sp>
        <p:nvSpPr>
          <p:cNvPr id="20" name="Rounded Rectangle 19"/>
          <p:cNvSpPr/>
          <p:nvPr/>
        </p:nvSpPr>
        <p:spPr>
          <a:xfrm>
            <a:off x="2463799" y="627534"/>
            <a:ext cx="2084184" cy="736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Temporarily Stable</a:t>
            </a:r>
          </a:p>
          <a:p>
            <a:pPr algn="ctr"/>
            <a:r>
              <a:rPr lang="pl-PL" dirty="0" smtClean="0"/>
              <a:t>Edge Anti-aliasing</a:t>
            </a:r>
            <a:endParaRPr lang="pl-PL" dirty="0"/>
          </a:p>
        </p:txBody>
      </p:sp>
      <p:sp>
        <p:nvSpPr>
          <p:cNvPr id="21" name="Rounded Rectangle 20"/>
          <p:cNvSpPr/>
          <p:nvPr/>
        </p:nvSpPr>
        <p:spPr>
          <a:xfrm>
            <a:off x="5056798" y="1603579"/>
            <a:ext cx="1810207" cy="1516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Temporal 2x Super-sampled resolve</a:t>
            </a:r>
            <a:endParaRPr lang="pl-PL" dirty="0"/>
          </a:p>
        </p:txBody>
      </p:sp>
      <p:sp>
        <p:nvSpPr>
          <p:cNvPr id="22" name="Rounded Rectangle 21"/>
          <p:cNvSpPr/>
          <p:nvPr/>
        </p:nvSpPr>
        <p:spPr>
          <a:xfrm>
            <a:off x="428539" y="1838416"/>
            <a:ext cx="1604724" cy="51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N-1</a:t>
            </a:r>
            <a:endParaRPr lang="pl-PL" sz="2000" dirty="0"/>
          </a:p>
        </p:txBody>
      </p:sp>
      <p:sp>
        <p:nvSpPr>
          <p:cNvPr id="23" name="Rounded Rectangle 22"/>
          <p:cNvSpPr/>
          <p:nvPr/>
        </p:nvSpPr>
        <p:spPr>
          <a:xfrm>
            <a:off x="428539" y="2924541"/>
            <a:ext cx="1604724" cy="547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N-2</a:t>
            </a:r>
            <a:endParaRPr lang="pl-PL" sz="2000" dirty="0"/>
          </a:p>
        </p:txBody>
      </p:sp>
      <p:sp>
        <p:nvSpPr>
          <p:cNvPr id="25" name="Rounded Rectangle 24"/>
          <p:cNvSpPr/>
          <p:nvPr/>
        </p:nvSpPr>
        <p:spPr>
          <a:xfrm>
            <a:off x="7219262" y="2085485"/>
            <a:ext cx="1673218" cy="5430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Stable Super-sampled Frame</a:t>
            </a:r>
            <a:endParaRPr lang="pl-PL" dirty="0"/>
          </a:p>
        </p:txBody>
      </p:sp>
      <p:cxnSp>
        <p:nvCxnSpPr>
          <p:cNvPr id="26" name="Straight Arrow Connector 25"/>
          <p:cNvCxnSpPr>
            <a:stCxn id="19" idx="3"/>
            <a:endCxn id="20" idx="1"/>
          </p:cNvCxnSpPr>
          <p:nvPr/>
        </p:nvCxnSpPr>
        <p:spPr>
          <a:xfrm flipV="1">
            <a:off x="2033263" y="995691"/>
            <a:ext cx="430536" cy="36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2" idx="3"/>
            <a:endCxn id="21" idx="1"/>
          </p:cNvCxnSpPr>
          <p:nvPr/>
        </p:nvCxnSpPr>
        <p:spPr>
          <a:xfrm>
            <a:off x="2033263" y="2097716"/>
            <a:ext cx="3023535" cy="264192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3" idx="3"/>
            <a:endCxn id="21" idx="1"/>
          </p:cNvCxnSpPr>
          <p:nvPr/>
        </p:nvCxnSpPr>
        <p:spPr>
          <a:xfrm flipV="1">
            <a:off x="2033263" y="2361909"/>
            <a:ext cx="3023535" cy="836609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0" idx="3"/>
            <a:endCxn id="21" idx="1"/>
          </p:cNvCxnSpPr>
          <p:nvPr/>
        </p:nvCxnSpPr>
        <p:spPr>
          <a:xfrm>
            <a:off x="4547983" y="995691"/>
            <a:ext cx="508815" cy="1366217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  <a:endCxn id="25" idx="1"/>
          </p:cNvCxnSpPr>
          <p:nvPr/>
        </p:nvCxnSpPr>
        <p:spPr>
          <a:xfrm flipV="1">
            <a:off x="6867005" y="2357016"/>
            <a:ext cx="352256" cy="48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1" idx="0"/>
            <a:endCxn id="22" idx="1"/>
          </p:cNvCxnSpPr>
          <p:nvPr/>
        </p:nvCxnSpPr>
        <p:spPr>
          <a:xfrm rot="16200000" flipH="1" flipV="1">
            <a:off x="2948152" y="-916034"/>
            <a:ext cx="494138" cy="5533362"/>
          </a:xfrm>
          <a:prstGeom prst="bentConnector4">
            <a:avLst>
              <a:gd name="adj1" fmla="val -225743"/>
              <a:gd name="adj2" fmla="val 10318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1" idx="0"/>
            <a:endCxn id="23" idx="1"/>
          </p:cNvCxnSpPr>
          <p:nvPr/>
        </p:nvCxnSpPr>
        <p:spPr>
          <a:xfrm rot="16200000" flipH="1" flipV="1">
            <a:off x="2397751" y="-365633"/>
            <a:ext cx="1594939" cy="5533362"/>
          </a:xfrm>
          <a:prstGeom prst="bentConnector4">
            <a:avLst>
              <a:gd name="adj1" fmla="val -69939"/>
              <a:gd name="adj2" fmla="val 10318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78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Temporal Super Sampling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20446" cy="3394075"/>
          </a:xfrm>
        </p:spPr>
        <p:txBody>
          <a:bodyPr>
            <a:normAutofit/>
          </a:bodyPr>
          <a:lstStyle/>
          <a:p>
            <a:r>
              <a:rPr lang="en-US" dirty="0" smtClean="0"/>
              <a:t>Tests use 3x3 neighborhood </a:t>
            </a:r>
          </a:p>
          <a:p>
            <a:r>
              <a:rPr lang="en-US" dirty="0" smtClean="0"/>
              <a:t>Sum of Absolute Differences</a:t>
            </a:r>
          </a:p>
          <a:p>
            <a:pPr lvl="1"/>
            <a:r>
              <a:rPr lang="en-US" dirty="0" smtClean="0"/>
              <a:t>For performance reasons =&gt; smaller window =&gt;more conservative</a:t>
            </a:r>
            <a:endParaRPr lang="pl-PL" dirty="0" smtClean="0"/>
          </a:p>
          <a:p>
            <a:r>
              <a:rPr lang="pl-PL" dirty="0" smtClean="0"/>
              <a:t>GCN provides </a:t>
            </a:r>
            <a:r>
              <a:rPr lang="pl-PL" dirty="0"/>
              <a:t>HW </a:t>
            </a:r>
            <a:r>
              <a:rPr lang="pl-PL" dirty="0" smtClean="0"/>
              <a:t>acceleration</a:t>
            </a:r>
          </a:p>
          <a:p>
            <a:pPr lvl="1"/>
            <a:r>
              <a:rPr lang="pl-PL" dirty="0" smtClean="0"/>
              <a:t>SAD</a:t>
            </a:r>
          </a:p>
          <a:p>
            <a:pPr lvl="1"/>
            <a:r>
              <a:rPr lang="pl-PL" dirty="0" smtClean="0"/>
              <a:t>QSAD</a:t>
            </a:r>
          </a:p>
          <a:p>
            <a:pPr lvl="1"/>
            <a:r>
              <a:rPr lang="pl-PL" dirty="0" smtClean="0"/>
              <a:t>MQSAD</a:t>
            </a:r>
          </a:p>
          <a:p>
            <a:pPr lvl="1"/>
            <a:r>
              <a:rPr lang="pl-PL" dirty="0" smtClean="0"/>
              <a:t>Packed LERP</a:t>
            </a:r>
            <a:endParaRPr lang="fr-CA" dirty="0" smtClean="0"/>
          </a:p>
          <a:p>
            <a:pPr lvl="2"/>
            <a:endParaRPr lang="fr-CA" dirty="0" smtClean="0"/>
          </a:p>
          <a:p>
            <a:endParaRPr lang="pl-P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6" y="1511300"/>
            <a:ext cx="4445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Temporal Super Sampling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If N-1 sample fails Geometric Metric</a:t>
            </a:r>
          </a:p>
          <a:p>
            <a:pPr lvl="1"/>
            <a:r>
              <a:rPr lang="en-CA" dirty="0" smtClean="0"/>
              <a:t>Interpolate from N</a:t>
            </a:r>
          </a:p>
          <a:p>
            <a:r>
              <a:rPr lang="en-CA" dirty="0" smtClean="0"/>
              <a:t>If N-1 sample fails Color Metric</a:t>
            </a:r>
          </a:p>
          <a:p>
            <a:pPr lvl="1"/>
            <a:r>
              <a:rPr lang="en-CA" dirty="0" smtClean="0"/>
              <a:t>Limit N-1 sample by N color bounding box</a:t>
            </a:r>
          </a:p>
          <a:p>
            <a:pPr lvl="1"/>
            <a:r>
              <a:rPr lang="en-CA" dirty="0" smtClean="0"/>
              <a:t>Improves stability</a:t>
            </a:r>
          </a:p>
          <a:p>
            <a:pPr lvl="1"/>
            <a:r>
              <a:rPr lang="en-CA" dirty="0" smtClean="0"/>
              <a:t>Brings in some new information</a:t>
            </a:r>
            <a:endParaRPr lang="pl-PL" dirty="0" smtClean="0"/>
          </a:p>
          <a:p>
            <a:pPr marL="457200" lvl="1" indent="0">
              <a:buNone/>
            </a:pPr>
            <a:endParaRPr lang="pl-PL" dirty="0" smtClean="0"/>
          </a:p>
          <a:p>
            <a:endParaRPr lang="pl-PL" u="sng" dirty="0" smtClean="0"/>
          </a:p>
          <a:p>
            <a:r>
              <a:rPr lang="pl-PL" u="sng" dirty="0" smtClean="0"/>
              <a:t>Maximize  </a:t>
            </a:r>
            <a:r>
              <a:rPr lang="pl-PL" u="sng" dirty="0"/>
              <a:t>incoming information through advanced sampling patterns</a:t>
            </a:r>
          </a:p>
          <a:p>
            <a:pPr lvl="1"/>
            <a:endParaRPr lang="fr-CA" dirty="0"/>
          </a:p>
          <a:p>
            <a:pPr lvl="2"/>
            <a:endParaRPr lang="fr-CA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37536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1x Centroid</a:t>
            </a:r>
            <a:endParaRPr lang="fr-CA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9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2x Rotated Grid</a:t>
            </a:r>
            <a:endParaRPr lang="fr-C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2x Quincunx</a:t>
            </a:r>
            <a:endParaRPr lang="fr-CA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4x Rotated Grid</a:t>
            </a:r>
            <a:endParaRPr lang="fr-C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6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2x FLIPQUAD</a:t>
            </a:r>
            <a:endParaRPr lang="fr-CA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4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Sampling Patterns : Comparison</a:t>
            </a:r>
            <a:endParaRPr lang="fr-C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34" y="1031726"/>
            <a:ext cx="9180234" cy="3268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38678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1x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7" y="383631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FLIPQUAD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380404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4xRG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9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FLIPQUAD: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[AMD 13] </a:t>
            </a:r>
            <a:r>
              <a:rPr lang="en-US" dirty="0" err="1" smtClean="0"/>
              <a:t>AMD_framebuffer_sample_positions</a:t>
            </a:r>
            <a:endParaRPr lang="en-US" dirty="0" smtClean="0"/>
          </a:p>
          <a:p>
            <a:r>
              <a:rPr lang="en-US" dirty="0" smtClean="0"/>
              <a:t>2xMSAA – easy setup</a:t>
            </a:r>
          </a:p>
          <a:p>
            <a:r>
              <a:rPr lang="en-US" dirty="0" smtClean="0"/>
              <a:t>Significantly higher quality than QUINCUNX</a:t>
            </a:r>
            <a:r>
              <a:rPr lang="en-CA" dirty="0"/>
              <a:t> </a:t>
            </a:r>
            <a:r>
              <a:rPr lang="en-CA" dirty="0" smtClean="0"/>
              <a:t>at same cost</a:t>
            </a:r>
            <a:r>
              <a:rPr lang="pl-PL" dirty="0" smtClean="0"/>
              <a:t> </a:t>
            </a:r>
            <a:r>
              <a:rPr lang="en-CA" dirty="0"/>
              <a:t>[</a:t>
            </a:r>
            <a:r>
              <a:rPr lang="en-CA" dirty="0" err="1"/>
              <a:t>Laine</a:t>
            </a:r>
            <a:r>
              <a:rPr lang="en-CA" dirty="0"/>
              <a:t> 06</a:t>
            </a:r>
            <a:r>
              <a:rPr lang="en-CA" dirty="0" smtClean="0"/>
              <a:t>]</a:t>
            </a:r>
          </a:p>
          <a:p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45498"/>
              </p:ext>
            </p:extLst>
          </p:nvPr>
        </p:nvGraphicFramePr>
        <p:xfrm>
          <a:off x="2339752" y="2427734"/>
          <a:ext cx="4389075" cy="256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0542"/>
                <a:gridCol w="152853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Pattern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1x Centroid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&gt;1.0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4x </a:t>
                      </a:r>
                      <a:r>
                        <a:rPr lang="en-US" sz="2800" dirty="0">
                          <a:effectLst/>
                        </a:rPr>
                        <a:t>Uniform Grid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0.698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4x </a:t>
                      </a:r>
                      <a:r>
                        <a:rPr lang="en-US" sz="2800" dirty="0">
                          <a:effectLst/>
                        </a:rPr>
                        <a:t>Rotated Grid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0.439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Quincunx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0.518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FLIPQUAD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0.364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0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Morphological: Frame B</a:t>
            </a:r>
            <a:endParaRPr lang="pl-PL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2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Temporal </a:t>
            </a:r>
            <a:r>
              <a:rPr lang="en-CA" sz="3600" dirty="0" smtClean="0"/>
              <a:t>FLIPQUAD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402832" cy="3394075"/>
          </a:xfrm>
        </p:spPr>
        <p:txBody>
          <a:bodyPr>
            <a:normAutofit/>
          </a:bodyPr>
          <a:lstStyle/>
          <a:p>
            <a:r>
              <a:rPr lang="en-CA" dirty="0" smtClean="0"/>
              <a:t>Split the pattern in half</a:t>
            </a:r>
          </a:p>
          <a:p>
            <a:r>
              <a:rPr lang="en-CA" dirty="0" smtClean="0"/>
              <a:t>Frame A (BLUE) renders on part Frame B (RED) second</a:t>
            </a:r>
          </a:p>
          <a:p>
            <a:r>
              <a:rPr lang="en-CA" dirty="0" smtClean="0"/>
              <a:t>Needs custom per pixel within quad resolve</a:t>
            </a:r>
          </a:p>
          <a:p>
            <a:pPr lvl="1"/>
            <a:r>
              <a:rPr lang="en-CA" dirty="0" smtClean="0"/>
              <a:t>Convenient blend on X or Y axis depending on frame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Pixel0 = </a:t>
            </a:r>
            <a:r>
              <a:rPr lang="en-CA" dirty="0" err="1" smtClean="0"/>
              <a:t>avg</a:t>
            </a:r>
            <a:r>
              <a:rPr lang="en-CA" dirty="0" smtClean="0"/>
              <a:t>(BLUE(0,1), RED(0,2))</a:t>
            </a:r>
            <a:endParaRPr lang="pl-PL" dirty="0" smtClean="0"/>
          </a:p>
        </p:txBody>
      </p:sp>
      <p:pic>
        <p:nvPicPr>
          <p:cNvPr id="1026" name="Picture 2" descr="D:\WIP\SIG2014\Images\fig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3598"/>
            <a:ext cx="5787405" cy="31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2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Temporal </a:t>
            </a:r>
            <a:r>
              <a:rPr lang="en-CA" sz="3600" dirty="0" smtClean="0"/>
              <a:t>FLIPQUAD: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Non uniform rasterization grid may result in filterable ‚jigsaw’ pattern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1707654"/>
            <a:ext cx="9118848" cy="34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0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Temporal </a:t>
            </a:r>
            <a:r>
              <a:rPr lang="en-CA" sz="3600" dirty="0"/>
              <a:t>FLIPQUAD: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UVs need to be interpolated at SAMPLE positions for super-sampling</a:t>
            </a:r>
          </a:p>
          <a:p>
            <a:pPr lvl="1"/>
            <a:r>
              <a:rPr lang="en-CA" dirty="0" smtClean="0"/>
              <a:t>Use HLSL interpolator modifiers</a:t>
            </a:r>
          </a:p>
          <a:p>
            <a:pPr lvl="2"/>
            <a:r>
              <a:rPr lang="en-CA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sample float2 UV;</a:t>
            </a:r>
            <a:endParaRPr lang="en-CA" dirty="0"/>
          </a:p>
          <a:p>
            <a:r>
              <a:rPr lang="en-CA" dirty="0" smtClean="0"/>
              <a:t>Not normalized spatial distances between rasterization samples =&gt; wrong derivative calculation</a:t>
            </a:r>
            <a:endParaRPr lang="pl-PL" dirty="0" smtClean="0"/>
          </a:p>
        </p:txBody>
      </p:sp>
      <p:pic>
        <p:nvPicPr>
          <p:cNvPr id="4" name="Picture 2" descr="D:\WIP\SIG2014\Images\fig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3358" r="71792" b="47944"/>
          <a:stretch/>
        </p:blipFill>
        <p:spPr bwMode="auto">
          <a:xfrm>
            <a:off x="2411760" y="2551213"/>
            <a:ext cx="2592288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771800" y="3055269"/>
            <a:ext cx="802432" cy="50405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55776" y="3199285"/>
            <a:ext cx="0" cy="136815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19872" y="2767237"/>
            <a:ext cx="576064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78288" y="2903763"/>
            <a:ext cx="421704" cy="87158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1277" y="2959847"/>
            <a:ext cx="1409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DDX = 1.0</a:t>
            </a:r>
          </a:p>
          <a:p>
            <a:r>
              <a:rPr lang="pl-PL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DDY = 1.6</a:t>
            </a:r>
            <a:endParaRPr lang="pl-PL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1277" y="3892417"/>
            <a:ext cx="1419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DDX = 0.4</a:t>
            </a: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DDY = 1.0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53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Temporal </a:t>
            </a:r>
            <a:r>
              <a:rPr lang="en-CA" sz="3600" dirty="0"/>
              <a:t>FLIPQUAD: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Mip</a:t>
            </a:r>
            <a:r>
              <a:rPr lang="en-CA" dirty="0" smtClean="0"/>
              <a:t> map selection needs special care:</a:t>
            </a:r>
          </a:p>
          <a:p>
            <a:pPr lvl="1"/>
            <a:r>
              <a:rPr lang="pl-PL" dirty="0" smtClean="0"/>
              <a:t>Use </a:t>
            </a:r>
            <a:r>
              <a:rPr lang="en-CA" dirty="0" smtClean="0"/>
              <a:t>tex2Dgrad with analytical gradients</a:t>
            </a:r>
          </a:p>
          <a:p>
            <a:pPr lvl="1"/>
            <a:r>
              <a:rPr lang="pl-PL" dirty="0" smtClean="0"/>
              <a:t>Manually average gradients inside quad</a:t>
            </a:r>
          </a:p>
          <a:p>
            <a:pPr lvl="1"/>
            <a:r>
              <a:rPr lang="pl-PL" dirty="0" smtClean="0"/>
              <a:t>Manually pick samples within quad for uniform gradients</a:t>
            </a:r>
          </a:p>
          <a:p>
            <a:pPr lvl="1"/>
            <a:r>
              <a:rPr lang="en-CA" dirty="0"/>
              <a:t>Adjust sample order</a:t>
            </a:r>
            <a:r>
              <a:rPr lang="pl-PL" dirty="0"/>
              <a:t>/positions</a:t>
            </a:r>
            <a:r>
              <a:rPr lang="en-CA" dirty="0"/>
              <a:t> to minimize temporal changes of </a:t>
            </a:r>
            <a:r>
              <a:rPr lang="en-CA" dirty="0" smtClean="0"/>
              <a:t>distances</a:t>
            </a:r>
            <a:endParaRPr lang="pl-PL" dirty="0" smtClean="0"/>
          </a:p>
          <a:p>
            <a:pPr lvl="2"/>
            <a:r>
              <a:rPr lang="pl-PL" dirty="0" smtClean="0"/>
              <a:t>Default solution</a:t>
            </a: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95971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87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1054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Frame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A</a:t>
            </a: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Correct </a:t>
            </a:r>
            <a:r>
              <a:rPr lang="en-C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Mip</a:t>
            </a:r>
            <a:endParaRPr lang="fr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87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1054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Frame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B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Oversharpened</a:t>
            </a:r>
          </a:p>
          <a:p>
            <a:r>
              <a:rPr lang="en-C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Mip</a:t>
            </a:r>
            <a:endParaRPr lang="fr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8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0544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Frame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A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Correct</a:t>
            </a:r>
          </a:p>
          <a:p>
            <a:r>
              <a:rPr lang="en-C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Mip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Reordered samples</a:t>
            </a:r>
            <a:endParaRPr lang="fr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5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10544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Frame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B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Correct</a:t>
            </a:r>
          </a:p>
          <a:p>
            <a:r>
              <a:rPr lang="en-C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Mip</a:t>
            </a:r>
            <a:endParaRPr lang="pl-PL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Reordered samples</a:t>
            </a:r>
            <a:endParaRPr lang="fr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0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Temporal Anti Aliasing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History exponential buffer</a:t>
            </a:r>
          </a:p>
          <a:p>
            <a:r>
              <a:rPr lang="en-CA" dirty="0" smtClean="0"/>
              <a:t>Amortize sudden visual changes (flicker)</a:t>
            </a:r>
          </a:p>
          <a:p>
            <a:r>
              <a:rPr lang="en-CA" dirty="0" smtClean="0"/>
              <a:t>Accumulate as much new ‘important’ data as possible</a:t>
            </a:r>
          </a:p>
          <a:p>
            <a:endParaRPr lang="en-CA" dirty="0"/>
          </a:p>
          <a:p>
            <a:r>
              <a:rPr lang="en-CA" dirty="0" smtClean="0"/>
              <a:t>Use frequency based </a:t>
            </a:r>
            <a:r>
              <a:rPr lang="en-CA" dirty="0"/>
              <a:t>acceptance </a:t>
            </a:r>
            <a:r>
              <a:rPr lang="en-CA" dirty="0" smtClean="0"/>
              <a:t>metric</a:t>
            </a:r>
          </a:p>
          <a:p>
            <a:r>
              <a:rPr lang="en-CA" dirty="0" smtClean="0"/>
              <a:t>Operate </a:t>
            </a:r>
            <a:r>
              <a:rPr lang="en-CA" dirty="0"/>
              <a:t>on fresh data neighborhood (3x3 window)</a:t>
            </a:r>
          </a:p>
          <a:p>
            <a:pPr lvl="1"/>
            <a:r>
              <a:rPr lang="en-CA" dirty="0"/>
              <a:t>History sample close to mean doesn’t bring new information</a:t>
            </a:r>
          </a:p>
          <a:p>
            <a:pPr lvl="1"/>
            <a:r>
              <a:rPr lang="en-CA" dirty="0"/>
              <a:t>History sample further away brings more information</a:t>
            </a:r>
          </a:p>
          <a:p>
            <a:pPr lvl="1"/>
            <a:r>
              <a:rPr lang="en-CA" dirty="0"/>
              <a:t>History sample too far might be a fluctuation</a:t>
            </a:r>
          </a:p>
          <a:p>
            <a:r>
              <a:rPr lang="en-CA" dirty="0"/>
              <a:t>Use local minima / maxima for soft bounds</a:t>
            </a:r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05942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WIP\SIG2014\Images\fi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9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Analytical: Frame A</a:t>
            </a:r>
            <a:endParaRPr lang="pl-PL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5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60045" y="727830"/>
            <a:ext cx="1673218" cy="5430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</a:t>
            </a:r>
            <a:endParaRPr lang="pl-PL" sz="2000" dirty="0"/>
          </a:p>
        </p:txBody>
      </p:sp>
      <p:sp>
        <p:nvSpPr>
          <p:cNvPr id="20" name="Rounded Rectangle 19"/>
          <p:cNvSpPr/>
          <p:nvPr/>
        </p:nvSpPr>
        <p:spPr>
          <a:xfrm>
            <a:off x="2463799" y="627534"/>
            <a:ext cx="2084184" cy="736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Temporarily Stable</a:t>
            </a:r>
          </a:p>
          <a:p>
            <a:pPr algn="ctr"/>
            <a:r>
              <a:rPr lang="pl-PL" dirty="0" smtClean="0"/>
              <a:t>Edge Anti-aliasing</a:t>
            </a:r>
            <a:endParaRPr lang="pl-PL" dirty="0"/>
          </a:p>
        </p:txBody>
      </p:sp>
      <p:sp>
        <p:nvSpPr>
          <p:cNvPr id="21" name="Rounded Rectangle 20"/>
          <p:cNvSpPr/>
          <p:nvPr/>
        </p:nvSpPr>
        <p:spPr>
          <a:xfrm>
            <a:off x="5056798" y="1603579"/>
            <a:ext cx="1810207" cy="1516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FLIPQUAD Reconstruction</a:t>
            </a:r>
          </a:p>
          <a:p>
            <a:pPr algn="ctr"/>
            <a:r>
              <a:rPr lang="pl-PL" dirty="0" smtClean="0"/>
              <a:t>&amp;</a:t>
            </a:r>
          </a:p>
          <a:p>
            <a:pPr algn="ctr"/>
            <a:r>
              <a:rPr lang="pl-PL" dirty="0" smtClean="0"/>
              <a:t>Temporal Anti-aliasing</a:t>
            </a:r>
            <a:endParaRPr lang="pl-PL" dirty="0"/>
          </a:p>
        </p:txBody>
      </p:sp>
      <p:sp>
        <p:nvSpPr>
          <p:cNvPr id="22" name="Rounded Rectangle 21"/>
          <p:cNvSpPr/>
          <p:nvPr/>
        </p:nvSpPr>
        <p:spPr>
          <a:xfrm>
            <a:off x="428539" y="1838416"/>
            <a:ext cx="1604724" cy="51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N-1</a:t>
            </a:r>
            <a:endParaRPr lang="pl-PL" sz="2000" dirty="0"/>
          </a:p>
        </p:txBody>
      </p:sp>
      <p:sp>
        <p:nvSpPr>
          <p:cNvPr id="23" name="Rounded Rectangle 22"/>
          <p:cNvSpPr/>
          <p:nvPr/>
        </p:nvSpPr>
        <p:spPr>
          <a:xfrm>
            <a:off x="428539" y="2924541"/>
            <a:ext cx="1604724" cy="547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Frame N-2</a:t>
            </a:r>
            <a:endParaRPr lang="pl-PL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428539" y="4040019"/>
            <a:ext cx="1604724" cy="547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Accumulation History Buffer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19262" y="2085485"/>
            <a:ext cx="1673218" cy="5430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Stable Super-sampled Frame</a:t>
            </a:r>
            <a:endParaRPr lang="pl-PL" dirty="0"/>
          </a:p>
        </p:txBody>
      </p:sp>
      <p:cxnSp>
        <p:nvCxnSpPr>
          <p:cNvPr id="26" name="Straight Arrow Connector 25"/>
          <p:cNvCxnSpPr>
            <a:stCxn id="19" idx="3"/>
            <a:endCxn id="20" idx="1"/>
          </p:cNvCxnSpPr>
          <p:nvPr/>
        </p:nvCxnSpPr>
        <p:spPr>
          <a:xfrm flipV="1">
            <a:off x="2033263" y="995691"/>
            <a:ext cx="430536" cy="36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2" idx="3"/>
            <a:endCxn id="21" idx="1"/>
          </p:cNvCxnSpPr>
          <p:nvPr/>
        </p:nvCxnSpPr>
        <p:spPr>
          <a:xfrm>
            <a:off x="2033263" y="2097716"/>
            <a:ext cx="3023535" cy="264192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3" idx="3"/>
            <a:endCxn id="21" idx="1"/>
          </p:cNvCxnSpPr>
          <p:nvPr/>
        </p:nvCxnSpPr>
        <p:spPr>
          <a:xfrm flipV="1">
            <a:off x="2033263" y="2361909"/>
            <a:ext cx="3023535" cy="836609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4" idx="3"/>
            <a:endCxn id="21" idx="1"/>
          </p:cNvCxnSpPr>
          <p:nvPr/>
        </p:nvCxnSpPr>
        <p:spPr>
          <a:xfrm flipV="1">
            <a:off x="2033263" y="2361909"/>
            <a:ext cx="3023535" cy="1952088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0" idx="3"/>
            <a:endCxn id="21" idx="1"/>
          </p:cNvCxnSpPr>
          <p:nvPr/>
        </p:nvCxnSpPr>
        <p:spPr>
          <a:xfrm>
            <a:off x="4547983" y="995691"/>
            <a:ext cx="508815" cy="1366217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5" idx="2"/>
            <a:endCxn id="24" idx="1"/>
          </p:cNvCxnSpPr>
          <p:nvPr/>
        </p:nvCxnSpPr>
        <p:spPr>
          <a:xfrm rot="5400000">
            <a:off x="3399481" y="-342394"/>
            <a:ext cx="1685449" cy="7627332"/>
          </a:xfrm>
          <a:prstGeom prst="bentConnector4">
            <a:avLst>
              <a:gd name="adj1" fmla="val 127794"/>
              <a:gd name="adj2" fmla="val 102309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  <a:endCxn id="25" idx="1"/>
          </p:cNvCxnSpPr>
          <p:nvPr/>
        </p:nvCxnSpPr>
        <p:spPr>
          <a:xfrm flipV="1">
            <a:off x="6867005" y="2357016"/>
            <a:ext cx="352256" cy="48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1" idx="0"/>
            <a:endCxn id="22" idx="1"/>
          </p:cNvCxnSpPr>
          <p:nvPr/>
        </p:nvCxnSpPr>
        <p:spPr>
          <a:xfrm rot="16200000" flipH="1" flipV="1">
            <a:off x="2948152" y="-916034"/>
            <a:ext cx="494138" cy="5533362"/>
          </a:xfrm>
          <a:prstGeom prst="bentConnector4">
            <a:avLst>
              <a:gd name="adj1" fmla="val -225743"/>
              <a:gd name="adj2" fmla="val 10318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1" idx="0"/>
            <a:endCxn id="23" idx="1"/>
          </p:cNvCxnSpPr>
          <p:nvPr/>
        </p:nvCxnSpPr>
        <p:spPr>
          <a:xfrm rot="16200000" flipH="1" flipV="1">
            <a:off x="2397751" y="-365633"/>
            <a:ext cx="1594939" cy="5533362"/>
          </a:xfrm>
          <a:prstGeom prst="bentConnector4">
            <a:avLst>
              <a:gd name="adj1" fmla="val -69939"/>
              <a:gd name="adj2" fmla="val 10318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4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Temporal Anti </a:t>
            </a:r>
            <a:r>
              <a:rPr lang="en-CA" sz="3600" dirty="0" smtClean="0"/>
              <a:t>Aliasing</a:t>
            </a:r>
            <a:r>
              <a:rPr lang="pl-PL" sz="3600" dirty="0" smtClean="0"/>
              <a:t>: In Practice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942384" cy="3394075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Use exponential history buffer for stabilization</a:t>
            </a:r>
          </a:p>
          <a:p>
            <a:pPr lvl="1"/>
            <a:r>
              <a:rPr lang="pl-PL" dirty="0" smtClean="0"/>
              <a:t>Not robust enough for real sample accumulation (Super-sampling)</a:t>
            </a:r>
          </a:p>
          <a:p>
            <a:pPr lvl="1"/>
            <a:r>
              <a:rPr lang="pl-PL" dirty="0" smtClean="0"/>
              <a:t>Impossible to keep uniform sample weights</a:t>
            </a:r>
          </a:p>
          <a:p>
            <a:pPr lvl="2"/>
            <a:r>
              <a:rPr lang="pl-PL" dirty="0" smtClean="0"/>
              <a:t>With removal of stale data</a:t>
            </a:r>
          </a:p>
          <a:p>
            <a:pPr lvl="1"/>
            <a:r>
              <a:rPr lang="pl-PL" dirty="0" smtClean="0"/>
              <a:t>Convergence impossible</a:t>
            </a:r>
          </a:p>
          <a:p>
            <a:pPr lvl="2"/>
            <a:endParaRPr lang="pl-PL" dirty="0" smtClean="0"/>
          </a:p>
          <a:p>
            <a:pPr lvl="2"/>
            <a:endParaRPr lang="pl-PL" dirty="0"/>
          </a:p>
          <a:p>
            <a:r>
              <a:rPr lang="pl-PL" dirty="0" smtClean="0"/>
              <a:t>Long history requires a lot of resampling</a:t>
            </a:r>
          </a:p>
          <a:p>
            <a:r>
              <a:rPr lang="pl-PL" dirty="0" smtClean="0"/>
              <a:t>Leads to numerical diffusion</a:t>
            </a:r>
          </a:p>
          <a:p>
            <a:pPr lvl="1"/>
            <a:r>
              <a:rPr lang="pl-PL" dirty="0" smtClean="0"/>
              <a:t>Overblurring</a:t>
            </a:r>
            <a:endParaRPr lang="en-CA" dirty="0" smtClean="0"/>
          </a:p>
          <a:p>
            <a:pPr lvl="1"/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Picture 2" descr="D:\WIP\SIG2014\Images\fig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1433814"/>
            <a:ext cx="74888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Higher Order Resampling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090148"/>
          </a:xfrm>
        </p:spPr>
        <p:txBody>
          <a:bodyPr>
            <a:normAutofit/>
          </a:bodyPr>
          <a:lstStyle/>
          <a:p>
            <a:r>
              <a:rPr lang="en-CA" dirty="0" err="1" smtClean="0"/>
              <a:t>Reprojection</a:t>
            </a:r>
            <a:r>
              <a:rPr lang="en-CA" dirty="0" smtClean="0"/>
              <a:t> = resampling problem</a:t>
            </a:r>
          </a:p>
          <a:p>
            <a:r>
              <a:rPr lang="en-CA" dirty="0" smtClean="0"/>
              <a:t>Non-fraction offsets result in numerical diffusion</a:t>
            </a:r>
            <a:endParaRPr lang="en-CA" dirty="0"/>
          </a:p>
          <a:p>
            <a:r>
              <a:rPr lang="en-CA" dirty="0" smtClean="0"/>
              <a:t>Especially evident in history buffers</a:t>
            </a:r>
          </a:p>
          <a:p>
            <a:pPr lvl="1"/>
            <a:r>
              <a:rPr lang="en-CA" dirty="0" smtClean="0"/>
              <a:t>Error accumulates over time</a:t>
            </a:r>
          </a:p>
          <a:p>
            <a:r>
              <a:rPr lang="en-CA" dirty="0" smtClean="0"/>
              <a:t>Equivalent to problem of advection in discrete fluid simulation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827584" y="3435846"/>
            <a:ext cx="7205368" cy="1233612"/>
            <a:chOff x="1207294" y="3723878"/>
            <a:chExt cx="5943600" cy="10175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227931" y="3803253"/>
              <a:ext cx="808037" cy="814388"/>
            </a:xfrm>
            <a:custGeom>
              <a:avLst/>
              <a:gdLst>
                <a:gd name="T0" fmla="*/ 255 w 509"/>
                <a:gd name="T1" fmla="*/ 513 h 513"/>
                <a:gd name="T2" fmla="*/ 0 w 509"/>
                <a:gd name="T3" fmla="*/ 513 h 513"/>
                <a:gd name="T4" fmla="*/ 0 w 509"/>
                <a:gd name="T5" fmla="*/ 0 h 513"/>
                <a:gd name="T6" fmla="*/ 509 w 509"/>
                <a:gd name="T7" fmla="*/ 0 h 513"/>
                <a:gd name="T8" fmla="*/ 509 w 509"/>
                <a:gd name="T9" fmla="*/ 513 h 513"/>
                <a:gd name="T10" fmla="*/ 255 w 509"/>
                <a:gd name="T11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9" h="513">
                  <a:moveTo>
                    <a:pt x="255" y="513"/>
                  </a:moveTo>
                  <a:lnTo>
                    <a:pt x="0" y="513"/>
                  </a:lnTo>
                  <a:lnTo>
                    <a:pt x="0" y="0"/>
                  </a:lnTo>
                  <a:lnTo>
                    <a:pt x="509" y="0"/>
                  </a:lnTo>
                  <a:lnTo>
                    <a:pt x="509" y="513"/>
                  </a:lnTo>
                  <a:lnTo>
                    <a:pt x="255" y="51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1207294" y="3784203"/>
              <a:ext cx="849312" cy="855663"/>
            </a:xfrm>
            <a:custGeom>
              <a:avLst/>
              <a:gdLst>
                <a:gd name="T0" fmla="*/ 13 w 535"/>
                <a:gd name="T1" fmla="*/ 513 h 539"/>
                <a:gd name="T2" fmla="*/ 13 w 535"/>
                <a:gd name="T3" fmla="*/ 525 h 539"/>
                <a:gd name="T4" fmla="*/ 25 w 535"/>
                <a:gd name="T5" fmla="*/ 525 h 539"/>
                <a:gd name="T6" fmla="*/ 24 w 535"/>
                <a:gd name="T7" fmla="*/ 521 h 539"/>
                <a:gd name="T8" fmla="*/ 22 w 535"/>
                <a:gd name="T9" fmla="*/ 516 h 539"/>
                <a:gd name="T10" fmla="*/ 17 w 535"/>
                <a:gd name="T11" fmla="*/ 514 h 539"/>
                <a:gd name="T12" fmla="*/ 13 w 535"/>
                <a:gd name="T13" fmla="*/ 513 h 539"/>
                <a:gd name="T14" fmla="*/ 13 w 535"/>
                <a:gd name="T15" fmla="*/ 525 h 539"/>
                <a:gd name="T16" fmla="*/ 25 w 535"/>
                <a:gd name="T17" fmla="*/ 525 h 539"/>
                <a:gd name="T18" fmla="*/ 25 w 535"/>
                <a:gd name="T19" fmla="*/ 12 h 539"/>
                <a:gd name="T20" fmla="*/ 13 w 535"/>
                <a:gd name="T21" fmla="*/ 12 h 539"/>
                <a:gd name="T22" fmla="*/ 13 w 535"/>
                <a:gd name="T23" fmla="*/ 26 h 539"/>
                <a:gd name="T24" fmla="*/ 13 w 535"/>
                <a:gd name="T25" fmla="*/ 25 h 539"/>
                <a:gd name="T26" fmla="*/ 17 w 535"/>
                <a:gd name="T27" fmla="*/ 24 h 539"/>
                <a:gd name="T28" fmla="*/ 22 w 535"/>
                <a:gd name="T29" fmla="*/ 21 h 539"/>
                <a:gd name="T30" fmla="*/ 24 w 535"/>
                <a:gd name="T31" fmla="*/ 17 h 539"/>
                <a:gd name="T32" fmla="*/ 25 w 535"/>
                <a:gd name="T33" fmla="*/ 12 h 539"/>
                <a:gd name="T34" fmla="*/ 13 w 535"/>
                <a:gd name="T35" fmla="*/ 12 h 539"/>
                <a:gd name="T36" fmla="*/ 13 w 535"/>
                <a:gd name="T37" fmla="*/ 26 h 539"/>
                <a:gd name="T38" fmla="*/ 522 w 535"/>
                <a:gd name="T39" fmla="*/ 26 h 539"/>
                <a:gd name="T40" fmla="*/ 522 w 535"/>
                <a:gd name="T41" fmla="*/ 12 h 539"/>
                <a:gd name="T42" fmla="*/ 510 w 535"/>
                <a:gd name="T43" fmla="*/ 12 h 539"/>
                <a:gd name="T44" fmla="*/ 511 w 535"/>
                <a:gd name="T45" fmla="*/ 17 h 539"/>
                <a:gd name="T46" fmla="*/ 513 w 535"/>
                <a:gd name="T47" fmla="*/ 21 h 539"/>
                <a:gd name="T48" fmla="*/ 522 w 535"/>
                <a:gd name="T49" fmla="*/ 26 h 539"/>
                <a:gd name="T50" fmla="*/ 522 w 535"/>
                <a:gd name="T51" fmla="*/ 12 h 539"/>
                <a:gd name="T52" fmla="*/ 510 w 535"/>
                <a:gd name="T53" fmla="*/ 12 h 539"/>
                <a:gd name="T54" fmla="*/ 510 w 535"/>
                <a:gd name="T55" fmla="*/ 525 h 539"/>
                <a:gd name="T56" fmla="*/ 522 w 535"/>
                <a:gd name="T57" fmla="*/ 525 h 539"/>
                <a:gd name="T58" fmla="*/ 522 w 535"/>
                <a:gd name="T59" fmla="*/ 513 h 539"/>
                <a:gd name="T60" fmla="*/ 518 w 535"/>
                <a:gd name="T61" fmla="*/ 514 h 539"/>
                <a:gd name="T62" fmla="*/ 513 w 535"/>
                <a:gd name="T63" fmla="*/ 516 h 539"/>
                <a:gd name="T64" fmla="*/ 511 w 535"/>
                <a:gd name="T65" fmla="*/ 521 h 539"/>
                <a:gd name="T66" fmla="*/ 510 w 535"/>
                <a:gd name="T67" fmla="*/ 525 h 539"/>
                <a:gd name="T68" fmla="*/ 522 w 535"/>
                <a:gd name="T69" fmla="*/ 525 h 539"/>
                <a:gd name="T70" fmla="*/ 522 w 535"/>
                <a:gd name="T71" fmla="*/ 513 h 539"/>
                <a:gd name="T72" fmla="*/ 268 w 535"/>
                <a:gd name="T73" fmla="*/ 513 h 539"/>
                <a:gd name="T74" fmla="*/ 13 w 535"/>
                <a:gd name="T75" fmla="*/ 513 h 539"/>
                <a:gd name="T76" fmla="*/ 268 w 535"/>
                <a:gd name="T77" fmla="*/ 539 h 539"/>
                <a:gd name="T78" fmla="*/ 522 w 535"/>
                <a:gd name="T79" fmla="*/ 539 h 539"/>
                <a:gd name="T80" fmla="*/ 522 w 535"/>
                <a:gd name="T81" fmla="*/ 538 h 539"/>
                <a:gd name="T82" fmla="*/ 527 w 535"/>
                <a:gd name="T83" fmla="*/ 537 h 539"/>
                <a:gd name="T84" fmla="*/ 531 w 535"/>
                <a:gd name="T85" fmla="*/ 535 h 539"/>
                <a:gd name="T86" fmla="*/ 533 w 535"/>
                <a:gd name="T87" fmla="*/ 530 h 539"/>
                <a:gd name="T88" fmla="*/ 535 w 535"/>
                <a:gd name="T89" fmla="*/ 525 h 539"/>
                <a:gd name="T90" fmla="*/ 535 w 535"/>
                <a:gd name="T91" fmla="*/ 12 h 539"/>
                <a:gd name="T92" fmla="*/ 533 w 535"/>
                <a:gd name="T93" fmla="*/ 8 h 539"/>
                <a:gd name="T94" fmla="*/ 531 w 535"/>
                <a:gd name="T95" fmla="*/ 3 h 539"/>
                <a:gd name="T96" fmla="*/ 527 w 535"/>
                <a:gd name="T97" fmla="*/ 1 h 539"/>
                <a:gd name="T98" fmla="*/ 522 w 535"/>
                <a:gd name="T99" fmla="*/ 0 h 539"/>
                <a:gd name="T100" fmla="*/ 13 w 535"/>
                <a:gd name="T101" fmla="*/ 0 h 539"/>
                <a:gd name="T102" fmla="*/ 8 w 535"/>
                <a:gd name="T103" fmla="*/ 1 h 539"/>
                <a:gd name="T104" fmla="*/ 3 w 535"/>
                <a:gd name="T105" fmla="*/ 3 h 539"/>
                <a:gd name="T106" fmla="*/ 1 w 535"/>
                <a:gd name="T107" fmla="*/ 8 h 539"/>
                <a:gd name="T108" fmla="*/ 0 w 535"/>
                <a:gd name="T109" fmla="*/ 12 h 539"/>
                <a:gd name="T110" fmla="*/ 0 w 535"/>
                <a:gd name="T111" fmla="*/ 525 h 539"/>
                <a:gd name="T112" fmla="*/ 1 w 535"/>
                <a:gd name="T113" fmla="*/ 530 h 539"/>
                <a:gd name="T114" fmla="*/ 3 w 535"/>
                <a:gd name="T115" fmla="*/ 535 h 539"/>
                <a:gd name="T116" fmla="*/ 13 w 535"/>
                <a:gd name="T117" fmla="*/ 539 h 539"/>
                <a:gd name="T118" fmla="*/ 268 w 535"/>
                <a:gd name="T11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5" h="539">
                  <a:moveTo>
                    <a:pt x="13" y="513"/>
                  </a:moveTo>
                  <a:lnTo>
                    <a:pt x="13" y="525"/>
                  </a:lnTo>
                  <a:lnTo>
                    <a:pt x="25" y="525"/>
                  </a:lnTo>
                  <a:lnTo>
                    <a:pt x="24" y="521"/>
                  </a:lnTo>
                  <a:lnTo>
                    <a:pt x="22" y="516"/>
                  </a:lnTo>
                  <a:lnTo>
                    <a:pt x="17" y="514"/>
                  </a:lnTo>
                  <a:lnTo>
                    <a:pt x="13" y="513"/>
                  </a:lnTo>
                  <a:lnTo>
                    <a:pt x="13" y="525"/>
                  </a:lnTo>
                  <a:lnTo>
                    <a:pt x="25" y="525"/>
                  </a:lnTo>
                  <a:lnTo>
                    <a:pt x="25" y="12"/>
                  </a:lnTo>
                  <a:lnTo>
                    <a:pt x="13" y="12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7" y="24"/>
                  </a:lnTo>
                  <a:lnTo>
                    <a:pt x="22" y="21"/>
                  </a:lnTo>
                  <a:lnTo>
                    <a:pt x="24" y="17"/>
                  </a:lnTo>
                  <a:lnTo>
                    <a:pt x="25" y="12"/>
                  </a:lnTo>
                  <a:lnTo>
                    <a:pt x="13" y="12"/>
                  </a:lnTo>
                  <a:lnTo>
                    <a:pt x="13" y="26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10" y="12"/>
                  </a:lnTo>
                  <a:lnTo>
                    <a:pt x="511" y="17"/>
                  </a:lnTo>
                  <a:lnTo>
                    <a:pt x="513" y="21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10" y="12"/>
                  </a:lnTo>
                  <a:lnTo>
                    <a:pt x="510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518" y="514"/>
                  </a:lnTo>
                  <a:lnTo>
                    <a:pt x="513" y="516"/>
                  </a:lnTo>
                  <a:lnTo>
                    <a:pt x="511" y="521"/>
                  </a:lnTo>
                  <a:lnTo>
                    <a:pt x="510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268" y="513"/>
                  </a:lnTo>
                  <a:lnTo>
                    <a:pt x="13" y="513"/>
                  </a:lnTo>
                  <a:close/>
                  <a:moveTo>
                    <a:pt x="268" y="539"/>
                  </a:moveTo>
                  <a:lnTo>
                    <a:pt x="522" y="539"/>
                  </a:lnTo>
                  <a:lnTo>
                    <a:pt x="522" y="538"/>
                  </a:lnTo>
                  <a:lnTo>
                    <a:pt x="527" y="537"/>
                  </a:lnTo>
                  <a:lnTo>
                    <a:pt x="531" y="535"/>
                  </a:lnTo>
                  <a:lnTo>
                    <a:pt x="533" y="530"/>
                  </a:lnTo>
                  <a:lnTo>
                    <a:pt x="535" y="525"/>
                  </a:lnTo>
                  <a:lnTo>
                    <a:pt x="535" y="12"/>
                  </a:lnTo>
                  <a:lnTo>
                    <a:pt x="533" y="8"/>
                  </a:lnTo>
                  <a:lnTo>
                    <a:pt x="531" y="3"/>
                  </a:lnTo>
                  <a:lnTo>
                    <a:pt x="527" y="1"/>
                  </a:lnTo>
                  <a:lnTo>
                    <a:pt x="522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525"/>
                  </a:lnTo>
                  <a:lnTo>
                    <a:pt x="1" y="530"/>
                  </a:lnTo>
                  <a:lnTo>
                    <a:pt x="3" y="535"/>
                  </a:lnTo>
                  <a:lnTo>
                    <a:pt x="13" y="539"/>
                  </a:lnTo>
                  <a:lnTo>
                    <a:pt x="268" y="53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410744" y="3803253"/>
              <a:ext cx="809625" cy="814388"/>
            </a:xfrm>
            <a:custGeom>
              <a:avLst/>
              <a:gdLst>
                <a:gd name="T0" fmla="*/ 255 w 510"/>
                <a:gd name="T1" fmla="*/ 513 h 513"/>
                <a:gd name="T2" fmla="*/ 0 w 510"/>
                <a:gd name="T3" fmla="*/ 513 h 513"/>
                <a:gd name="T4" fmla="*/ 0 w 510"/>
                <a:gd name="T5" fmla="*/ 0 h 513"/>
                <a:gd name="T6" fmla="*/ 510 w 510"/>
                <a:gd name="T7" fmla="*/ 0 h 513"/>
                <a:gd name="T8" fmla="*/ 510 w 510"/>
                <a:gd name="T9" fmla="*/ 513 h 513"/>
                <a:gd name="T10" fmla="*/ 255 w 510"/>
                <a:gd name="T11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0" h="513">
                  <a:moveTo>
                    <a:pt x="255" y="513"/>
                  </a:moveTo>
                  <a:lnTo>
                    <a:pt x="0" y="513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510" y="513"/>
                  </a:lnTo>
                  <a:lnTo>
                    <a:pt x="255" y="51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391694" y="3784203"/>
              <a:ext cx="847725" cy="855663"/>
            </a:xfrm>
            <a:custGeom>
              <a:avLst/>
              <a:gdLst>
                <a:gd name="T0" fmla="*/ 12 w 534"/>
                <a:gd name="T1" fmla="*/ 513 h 539"/>
                <a:gd name="T2" fmla="*/ 12 w 534"/>
                <a:gd name="T3" fmla="*/ 525 h 539"/>
                <a:gd name="T4" fmla="*/ 25 w 534"/>
                <a:gd name="T5" fmla="*/ 525 h 539"/>
                <a:gd name="T6" fmla="*/ 23 w 534"/>
                <a:gd name="T7" fmla="*/ 521 h 539"/>
                <a:gd name="T8" fmla="*/ 21 w 534"/>
                <a:gd name="T9" fmla="*/ 516 h 539"/>
                <a:gd name="T10" fmla="*/ 17 w 534"/>
                <a:gd name="T11" fmla="*/ 514 h 539"/>
                <a:gd name="T12" fmla="*/ 12 w 534"/>
                <a:gd name="T13" fmla="*/ 513 h 539"/>
                <a:gd name="T14" fmla="*/ 12 w 534"/>
                <a:gd name="T15" fmla="*/ 525 h 539"/>
                <a:gd name="T16" fmla="*/ 25 w 534"/>
                <a:gd name="T17" fmla="*/ 525 h 539"/>
                <a:gd name="T18" fmla="*/ 25 w 534"/>
                <a:gd name="T19" fmla="*/ 12 h 539"/>
                <a:gd name="T20" fmla="*/ 12 w 534"/>
                <a:gd name="T21" fmla="*/ 12 h 539"/>
                <a:gd name="T22" fmla="*/ 12 w 534"/>
                <a:gd name="T23" fmla="*/ 26 h 539"/>
                <a:gd name="T24" fmla="*/ 12 w 534"/>
                <a:gd name="T25" fmla="*/ 25 h 539"/>
                <a:gd name="T26" fmla="*/ 17 w 534"/>
                <a:gd name="T27" fmla="*/ 24 h 539"/>
                <a:gd name="T28" fmla="*/ 21 w 534"/>
                <a:gd name="T29" fmla="*/ 21 h 539"/>
                <a:gd name="T30" fmla="*/ 23 w 534"/>
                <a:gd name="T31" fmla="*/ 17 h 539"/>
                <a:gd name="T32" fmla="*/ 25 w 534"/>
                <a:gd name="T33" fmla="*/ 12 h 539"/>
                <a:gd name="T34" fmla="*/ 12 w 534"/>
                <a:gd name="T35" fmla="*/ 12 h 539"/>
                <a:gd name="T36" fmla="*/ 12 w 534"/>
                <a:gd name="T37" fmla="*/ 26 h 539"/>
                <a:gd name="T38" fmla="*/ 522 w 534"/>
                <a:gd name="T39" fmla="*/ 26 h 539"/>
                <a:gd name="T40" fmla="*/ 522 w 534"/>
                <a:gd name="T41" fmla="*/ 12 h 539"/>
                <a:gd name="T42" fmla="*/ 509 w 534"/>
                <a:gd name="T43" fmla="*/ 12 h 539"/>
                <a:gd name="T44" fmla="*/ 510 w 534"/>
                <a:gd name="T45" fmla="*/ 17 h 539"/>
                <a:gd name="T46" fmla="*/ 513 w 534"/>
                <a:gd name="T47" fmla="*/ 21 h 539"/>
                <a:gd name="T48" fmla="*/ 522 w 534"/>
                <a:gd name="T49" fmla="*/ 26 h 539"/>
                <a:gd name="T50" fmla="*/ 522 w 534"/>
                <a:gd name="T51" fmla="*/ 12 h 539"/>
                <a:gd name="T52" fmla="*/ 509 w 534"/>
                <a:gd name="T53" fmla="*/ 12 h 539"/>
                <a:gd name="T54" fmla="*/ 509 w 534"/>
                <a:gd name="T55" fmla="*/ 525 h 539"/>
                <a:gd name="T56" fmla="*/ 522 w 534"/>
                <a:gd name="T57" fmla="*/ 525 h 539"/>
                <a:gd name="T58" fmla="*/ 522 w 534"/>
                <a:gd name="T59" fmla="*/ 513 h 539"/>
                <a:gd name="T60" fmla="*/ 517 w 534"/>
                <a:gd name="T61" fmla="*/ 514 h 539"/>
                <a:gd name="T62" fmla="*/ 513 w 534"/>
                <a:gd name="T63" fmla="*/ 516 h 539"/>
                <a:gd name="T64" fmla="*/ 510 w 534"/>
                <a:gd name="T65" fmla="*/ 521 h 539"/>
                <a:gd name="T66" fmla="*/ 509 w 534"/>
                <a:gd name="T67" fmla="*/ 525 h 539"/>
                <a:gd name="T68" fmla="*/ 522 w 534"/>
                <a:gd name="T69" fmla="*/ 525 h 539"/>
                <a:gd name="T70" fmla="*/ 522 w 534"/>
                <a:gd name="T71" fmla="*/ 513 h 539"/>
                <a:gd name="T72" fmla="*/ 267 w 534"/>
                <a:gd name="T73" fmla="*/ 513 h 539"/>
                <a:gd name="T74" fmla="*/ 12 w 534"/>
                <a:gd name="T75" fmla="*/ 513 h 539"/>
                <a:gd name="T76" fmla="*/ 267 w 534"/>
                <a:gd name="T77" fmla="*/ 539 h 539"/>
                <a:gd name="T78" fmla="*/ 522 w 534"/>
                <a:gd name="T79" fmla="*/ 539 h 539"/>
                <a:gd name="T80" fmla="*/ 522 w 534"/>
                <a:gd name="T81" fmla="*/ 538 h 539"/>
                <a:gd name="T82" fmla="*/ 526 w 534"/>
                <a:gd name="T83" fmla="*/ 537 h 539"/>
                <a:gd name="T84" fmla="*/ 531 w 534"/>
                <a:gd name="T85" fmla="*/ 535 h 539"/>
                <a:gd name="T86" fmla="*/ 533 w 534"/>
                <a:gd name="T87" fmla="*/ 530 h 539"/>
                <a:gd name="T88" fmla="*/ 534 w 534"/>
                <a:gd name="T89" fmla="*/ 525 h 539"/>
                <a:gd name="T90" fmla="*/ 534 w 534"/>
                <a:gd name="T91" fmla="*/ 12 h 539"/>
                <a:gd name="T92" fmla="*/ 533 w 534"/>
                <a:gd name="T93" fmla="*/ 8 h 539"/>
                <a:gd name="T94" fmla="*/ 531 w 534"/>
                <a:gd name="T95" fmla="*/ 3 h 539"/>
                <a:gd name="T96" fmla="*/ 526 w 534"/>
                <a:gd name="T97" fmla="*/ 1 h 539"/>
                <a:gd name="T98" fmla="*/ 522 w 534"/>
                <a:gd name="T99" fmla="*/ 0 h 539"/>
                <a:gd name="T100" fmla="*/ 12 w 534"/>
                <a:gd name="T101" fmla="*/ 0 h 539"/>
                <a:gd name="T102" fmla="*/ 8 w 534"/>
                <a:gd name="T103" fmla="*/ 1 h 539"/>
                <a:gd name="T104" fmla="*/ 3 w 534"/>
                <a:gd name="T105" fmla="*/ 3 h 539"/>
                <a:gd name="T106" fmla="*/ 1 w 534"/>
                <a:gd name="T107" fmla="*/ 8 h 539"/>
                <a:gd name="T108" fmla="*/ 0 w 534"/>
                <a:gd name="T109" fmla="*/ 12 h 539"/>
                <a:gd name="T110" fmla="*/ 0 w 534"/>
                <a:gd name="T111" fmla="*/ 525 h 539"/>
                <a:gd name="T112" fmla="*/ 1 w 534"/>
                <a:gd name="T113" fmla="*/ 530 h 539"/>
                <a:gd name="T114" fmla="*/ 3 w 534"/>
                <a:gd name="T115" fmla="*/ 535 h 539"/>
                <a:gd name="T116" fmla="*/ 12 w 534"/>
                <a:gd name="T117" fmla="*/ 539 h 539"/>
                <a:gd name="T118" fmla="*/ 267 w 534"/>
                <a:gd name="T11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4" h="539">
                  <a:moveTo>
                    <a:pt x="12" y="513"/>
                  </a:moveTo>
                  <a:lnTo>
                    <a:pt x="12" y="525"/>
                  </a:lnTo>
                  <a:lnTo>
                    <a:pt x="25" y="525"/>
                  </a:lnTo>
                  <a:lnTo>
                    <a:pt x="23" y="521"/>
                  </a:lnTo>
                  <a:lnTo>
                    <a:pt x="21" y="516"/>
                  </a:lnTo>
                  <a:lnTo>
                    <a:pt x="17" y="514"/>
                  </a:lnTo>
                  <a:lnTo>
                    <a:pt x="12" y="513"/>
                  </a:lnTo>
                  <a:lnTo>
                    <a:pt x="12" y="525"/>
                  </a:lnTo>
                  <a:lnTo>
                    <a:pt x="25" y="525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12" y="26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09" y="12"/>
                  </a:lnTo>
                  <a:lnTo>
                    <a:pt x="510" y="17"/>
                  </a:lnTo>
                  <a:lnTo>
                    <a:pt x="513" y="21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09" y="12"/>
                  </a:lnTo>
                  <a:lnTo>
                    <a:pt x="509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517" y="514"/>
                  </a:lnTo>
                  <a:lnTo>
                    <a:pt x="513" y="516"/>
                  </a:lnTo>
                  <a:lnTo>
                    <a:pt x="510" y="521"/>
                  </a:lnTo>
                  <a:lnTo>
                    <a:pt x="509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267" y="513"/>
                  </a:lnTo>
                  <a:lnTo>
                    <a:pt x="12" y="513"/>
                  </a:lnTo>
                  <a:close/>
                  <a:moveTo>
                    <a:pt x="267" y="539"/>
                  </a:moveTo>
                  <a:lnTo>
                    <a:pt x="522" y="539"/>
                  </a:lnTo>
                  <a:lnTo>
                    <a:pt x="522" y="538"/>
                  </a:lnTo>
                  <a:lnTo>
                    <a:pt x="526" y="537"/>
                  </a:lnTo>
                  <a:lnTo>
                    <a:pt x="531" y="535"/>
                  </a:lnTo>
                  <a:lnTo>
                    <a:pt x="533" y="530"/>
                  </a:lnTo>
                  <a:lnTo>
                    <a:pt x="534" y="525"/>
                  </a:lnTo>
                  <a:lnTo>
                    <a:pt x="534" y="12"/>
                  </a:lnTo>
                  <a:lnTo>
                    <a:pt x="533" y="8"/>
                  </a:lnTo>
                  <a:lnTo>
                    <a:pt x="531" y="3"/>
                  </a:lnTo>
                  <a:lnTo>
                    <a:pt x="526" y="1"/>
                  </a:lnTo>
                  <a:lnTo>
                    <a:pt x="522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525"/>
                  </a:lnTo>
                  <a:lnTo>
                    <a:pt x="1" y="530"/>
                  </a:lnTo>
                  <a:lnTo>
                    <a:pt x="3" y="535"/>
                  </a:lnTo>
                  <a:lnTo>
                    <a:pt x="12" y="539"/>
                  </a:lnTo>
                  <a:lnTo>
                    <a:pt x="267" y="53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512594" y="3803253"/>
              <a:ext cx="809625" cy="814388"/>
            </a:xfrm>
            <a:custGeom>
              <a:avLst/>
              <a:gdLst>
                <a:gd name="T0" fmla="*/ 256 w 510"/>
                <a:gd name="T1" fmla="*/ 513 h 513"/>
                <a:gd name="T2" fmla="*/ 0 w 510"/>
                <a:gd name="T3" fmla="*/ 513 h 513"/>
                <a:gd name="T4" fmla="*/ 0 w 510"/>
                <a:gd name="T5" fmla="*/ 0 h 513"/>
                <a:gd name="T6" fmla="*/ 510 w 510"/>
                <a:gd name="T7" fmla="*/ 0 h 513"/>
                <a:gd name="T8" fmla="*/ 510 w 510"/>
                <a:gd name="T9" fmla="*/ 513 h 513"/>
                <a:gd name="T10" fmla="*/ 256 w 510"/>
                <a:gd name="T11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0" h="513">
                  <a:moveTo>
                    <a:pt x="256" y="513"/>
                  </a:moveTo>
                  <a:lnTo>
                    <a:pt x="0" y="513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510" y="513"/>
                  </a:lnTo>
                  <a:lnTo>
                    <a:pt x="256" y="51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5493544" y="3784203"/>
              <a:ext cx="849312" cy="855663"/>
            </a:xfrm>
            <a:custGeom>
              <a:avLst/>
              <a:gdLst>
                <a:gd name="T0" fmla="*/ 12 w 535"/>
                <a:gd name="T1" fmla="*/ 513 h 539"/>
                <a:gd name="T2" fmla="*/ 12 w 535"/>
                <a:gd name="T3" fmla="*/ 525 h 539"/>
                <a:gd name="T4" fmla="*/ 25 w 535"/>
                <a:gd name="T5" fmla="*/ 525 h 539"/>
                <a:gd name="T6" fmla="*/ 24 w 535"/>
                <a:gd name="T7" fmla="*/ 521 h 539"/>
                <a:gd name="T8" fmla="*/ 22 w 535"/>
                <a:gd name="T9" fmla="*/ 516 h 539"/>
                <a:gd name="T10" fmla="*/ 17 w 535"/>
                <a:gd name="T11" fmla="*/ 514 h 539"/>
                <a:gd name="T12" fmla="*/ 12 w 535"/>
                <a:gd name="T13" fmla="*/ 513 h 539"/>
                <a:gd name="T14" fmla="*/ 12 w 535"/>
                <a:gd name="T15" fmla="*/ 525 h 539"/>
                <a:gd name="T16" fmla="*/ 25 w 535"/>
                <a:gd name="T17" fmla="*/ 525 h 539"/>
                <a:gd name="T18" fmla="*/ 25 w 535"/>
                <a:gd name="T19" fmla="*/ 12 h 539"/>
                <a:gd name="T20" fmla="*/ 12 w 535"/>
                <a:gd name="T21" fmla="*/ 12 h 539"/>
                <a:gd name="T22" fmla="*/ 12 w 535"/>
                <a:gd name="T23" fmla="*/ 26 h 539"/>
                <a:gd name="T24" fmla="*/ 12 w 535"/>
                <a:gd name="T25" fmla="*/ 25 h 539"/>
                <a:gd name="T26" fmla="*/ 17 w 535"/>
                <a:gd name="T27" fmla="*/ 24 h 539"/>
                <a:gd name="T28" fmla="*/ 22 w 535"/>
                <a:gd name="T29" fmla="*/ 21 h 539"/>
                <a:gd name="T30" fmla="*/ 24 w 535"/>
                <a:gd name="T31" fmla="*/ 17 h 539"/>
                <a:gd name="T32" fmla="*/ 25 w 535"/>
                <a:gd name="T33" fmla="*/ 12 h 539"/>
                <a:gd name="T34" fmla="*/ 12 w 535"/>
                <a:gd name="T35" fmla="*/ 12 h 539"/>
                <a:gd name="T36" fmla="*/ 12 w 535"/>
                <a:gd name="T37" fmla="*/ 26 h 539"/>
                <a:gd name="T38" fmla="*/ 522 w 535"/>
                <a:gd name="T39" fmla="*/ 26 h 539"/>
                <a:gd name="T40" fmla="*/ 522 w 535"/>
                <a:gd name="T41" fmla="*/ 12 h 539"/>
                <a:gd name="T42" fmla="*/ 510 w 535"/>
                <a:gd name="T43" fmla="*/ 12 h 539"/>
                <a:gd name="T44" fmla="*/ 511 w 535"/>
                <a:gd name="T45" fmla="*/ 17 h 539"/>
                <a:gd name="T46" fmla="*/ 513 w 535"/>
                <a:gd name="T47" fmla="*/ 21 h 539"/>
                <a:gd name="T48" fmla="*/ 522 w 535"/>
                <a:gd name="T49" fmla="*/ 26 h 539"/>
                <a:gd name="T50" fmla="*/ 522 w 535"/>
                <a:gd name="T51" fmla="*/ 12 h 539"/>
                <a:gd name="T52" fmla="*/ 510 w 535"/>
                <a:gd name="T53" fmla="*/ 12 h 539"/>
                <a:gd name="T54" fmla="*/ 510 w 535"/>
                <a:gd name="T55" fmla="*/ 525 h 539"/>
                <a:gd name="T56" fmla="*/ 522 w 535"/>
                <a:gd name="T57" fmla="*/ 525 h 539"/>
                <a:gd name="T58" fmla="*/ 522 w 535"/>
                <a:gd name="T59" fmla="*/ 513 h 539"/>
                <a:gd name="T60" fmla="*/ 517 w 535"/>
                <a:gd name="T61" fmla="*/ 514 h 539"/>
                <a:gd name="T62" fmla="*/ 513 w 535"/>
                <a:gd name="T63" fmla="*/ 516 h 539"/>
                <a:gd name="T64" fmla="*/ 511 w 535"/>
                <a:gd name="T65" fmla="*/ 521 h 539"/>
                <a:gd name="T66" fmla="*/ 510 w 535"/>
                <a:gd name="T67" fmla="*/ 525 h 539"/>
                <a:gd name="T68" fmla="*/ 522 w 535"/>
                <a:gd name="T69" fmla="*/ 525 h 539"/>
                <a:gd name="T70" fmla="*/ 522 w 535"/>
                <a:gd name="T71" fmla="*/ 513 h 539"/>
                <a:gd name="T72" fmla="*/ 268 w 535"/>
                <a:gd name="T73" fmla="*/ 513 h 539"/>
                <a:gd name="T74" fmla="*/ 12 w 535"/>
                <a:gd name="T75" fmla="*/ 513 h 539"/>
                <a:gd name="T76" fmla="*/ 268 w 535"/>
                <a:gd name="T77" fmla="*/ 539 h 539"/>
                <a:gd name="T78" fmla="*/ 522 w 535"/>
                <a:gd name="T79" fmla="*/ 539 h 539"/>
                <a:gd name="T80" fmla="*/ 522 w 535"/>
                <a:gd name="T81" fmla="*/ 538 h 539"/>
                <a:gd name="T82" fmla="*/ 527 w 535"/>
                <a:gd name="T83" fmla="*/ 537 h 539"/>
                <a:gd name="T84" fmla="*/ 531 w 535"/>
                <a:gd name="T85" fmla="*/ 535 h 539"/>
                <a:gd name="T86" fmla="*/ 533 w 535"/>
                <a:gd name="T87" fmla="*/ 530 h 539"/>
                <a:gd name="T88" fmla="*/ 535 w 535"/>
                <a:gd name="T89" fmla="*/ 525 h 539"/>
                <a:gd name="T90" fmla="*/ 535 w 535"/>
                <a:gd name="T91" fmla="*/ 12 h 539"/>
                <a:gd name="T92" fmla="*/ 533 w 535"/>
                <a:gd name="T93" fmla="*/ 8 h 539"/>
                <a:gd name="T94" fmla="*/ 531 w 535"/>
                <a:gd name="T95" fmla="*/ 3 h 539"/>
                <a:gd name="T96" fmla="*/ 527 w 535"/>
                <a:gd name="T97" fmla="*/ 1 h 539"/>
                <a:gd name="T98" fmla="*/ 522 w 535"/>
                <a:gd name="T99" fmla="*/ 0 h 539"/>
                <a:gd name="T100" fmla="*/ 12 w 535"/>
                <a:gd name="T101" fmla="*/ 0 h 539"/>
                <a:gd name="T102" fmla="*/ 8 w 535"/>
                <a:gd name="T103" fmla="*/ 1 h 539"/>
                <a:gd name="T104" fmla="*/ 3 w 535"/>
                <a:gd name="T105" fmla="*/ 3 h 539"/>
                <a:gd name="T106" fmla="*/ 1 w 535"/>
                <a:gd name="T107" fmla="*/ 8 h 539"/>
                <a:gd name="T108" fmla="*/ 0 w 535"/>
                <a:gd name="T109" fmla="*/ 12 h 539"/>
                <a:gd name="T110" fmla="*/ 0 w 535"/>
                <a:gd name="T111" fmla="*/ 525 h 539"/>
                <a:gd name="T112" fmla="*/ 1 w 535"/>
                <a:gd name="T113" fmla="*/ 530 h 539"/>
                <a:gd name="T114" fmla="*/ 3 w 535"/>
                <a:gd name="T115" fmla="*/ 535 h 539"/>
                <a:gd name="T116" fmla="*/ 12 w 535"/>
                <a:gd name="T117" fmla="*/ 539 h 539"/>
                <a:gd name="T118" fmla="*/ 268 w 535"/>
                <a:gd name="T11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5" h="539">
                  <a:moveTo>
                    <a:pt x="12" y="513"/>
                  </a:moveTo>
                  <a:lnTo>
                    <a:pt x="12" y="525"/>
                  </a:lnTo>
                  <a:lnTo>
                    <a:pt x="25" y="525"/>
                  </a:lnTo>
                  <a:lnTo>
                    <a:pt x="24" y="521"/>
                  </a:lnTo>
                  <a:lnTo>
                    <a:pt x="22" y="516"/>
                  </a:lnTo>
                  <a:lnTo>
                    <a:pt x="17" y="514"/>
                  </a:lnTo>
                  <a:lnTo>
                    <a:pt x="12" y="513"/>
                  </a:lnTo>
                  <a:lnTo>
                    <a:pt x="12" y="525"/>
                  </a:lnTo>
                  <a:lnTo>
                    <a:pt x="25" y="525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22" y="21"/>
                  </a:lnTo>
                  <a:lnTo>
                    <a:pt x="24" y="17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12" y="26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10" y="12"/>
                  </a:lnTo>
                  <a:lnTo>
                    <a:pt x="511" y="17"/>
                  </a:lnTo>
                  <a:lnTo>
                    <a:pt x="513" y="21"/>
                  </a:lnTo>
                  <a:lnTo>
                    <a:pt x="522" y="26"/>
                  </a:lnTo>
                  <a:lnTo>
                    <a:pt x="522" y="12"/>
                  </a:lnTo>
                  <a:lnTo>
                    <a:pt x="510" y="12"/>
                  </a:lnTo>
                  <a:lnTo>
                    <a:pt x="510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517" y="514"/>
                  </a:lnTo>
                  <a:lnTo>
                    <a:pt x="513" y="516"/>
                  </a:lnTo>
                  <a:lnTo>
                    <a:pt x="511" y="521"/>
                  </a:lnTo>
                  <a:lnTo>
                    <a:pt x="510" y="525"/>
                  </a:lnTo>
                  <a:lnTo>
                    <a:pt x="522" y="525"/>
                  </a:lnTo>
                  <a:lnTo>
                    <a:pt x="522" y="513"/>
                  </a:lnTo>
                  <a:lnTo>
                    <a:pt x="268" y="513"/>
                  </a:lnTo>
                  <a:lnTo>
                    <a:pt x="12" y="513"/>
                  </a:lnTo>
                  <a:close/>
                  <a:moveTo>
                    <a:pt x="268" y="539"/>
                  </a:moveTo>
                  <a:lnTo>
                    <a:pt x="522" y="539"/>
                  </a:lnTo>
                  <a:lnTo>
                    <a:pt x="522" y="538"/>
                  </a:lnTo>
                  <a:lnTo>
                    <a:pt x="527" y="537"/>
                  </a:lnTo>
                  <a:lnTo>
                    <a:pt x="531" y="535"/>
                  </a:lnTo>
                  <a:lnTo>
                    <a:pt x="533" y="530"/>
                  </a:lnTo>
                  <a:lnTo>
                    <a:pt x="535" y="525"/>
                  </a:lnTo>
                  <a:lnTo>
                    <a:pt x="535" y="12"/>
                  </a:lnTo>
                  <a:lnTo>
                    <a:pt x="533" y="8"/>
                  </a:lnTo>
                  <a:lnTo>
                    <a:pt x="531" y="3"/>
                  </a:lnTo>
                  <a:lnTo>
                    <a:pt x="527" y="1"/>
                  </a:lnTo>
                  <a:lnTo>
                    <a:pt x="522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525"/>
                  </a:lnTo>
                  <a:lnTo>
                    <a:pt x="1" y="530"/>
                  </a:lnTo>
                  <a:lnTo>
                    <a:pt x="3" y="535"/>
                  </a:lnTo>
                  <a:lnTo>
                    <a:pt x="12" y="539"/>
                  </a:lnTo>
                  <a:lnTo>
                    <a:pt x="268" y="53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322219" y="3803253"/>
              <a:ext cx="809625" cy="814388"/>
            </a:xfrm>
            <a:custGeom>
              <a:avLst/>
              <a:gdLst>
                <a:gd name="T0" fmla="*/ 254 w 510"/>
                <a:gd name="T1" fmla="*/ 513 h 513"/>
                <a:gd name="T2" fmla="*/ 0 w 510"/>
                <a:gd name="T3" fmla="*/ 513 h 513"/>
                <a:gd name="T4" fmla="*/ 0 w 510"/>
                <a:gd name="T5" fmla="*/ 0 h 513"/>
                <a:gd name="T6" fmla="*/ 510 w 510"/>
                <a:gd name="T7" fmla="*/ 0 h 513"/>
                <a:gd name="T8" fmla="*/ 510 w 510"/>
                <a:gd name="T9" fmla="*/ 513 h 513"/>
                <a:gd name="T10" fmla="*/ 254 w 510"/>
                <a:gd name="T11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0" h="513">
                  <a:moveTo>
                    <a:pt x="254" y="513"/>
                  </a:moveTo>
                  <a:lnTo>
                    <a:pt x="0" y="513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510" y="513"/>
                  </a:lnTo>
                  <a:lnTo>
                    <a:pt x="254" y="51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25444" y="4598591"/>
              <a:ext cx="61912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706394" y="4598591"/>
              <a:ext cx="19050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33369" y="4598591"/>
              <a:ext cx="22225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480969" y="4598591"/>
              <a:ext cx="103187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325394" y="4598591"/>
              <a:ext cx="103187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303169" y="4468416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303169" y="4395391"/>
              <a:ext cx="39687" cy="19050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303169" y="4322366"/>
              <a:ext cx="39687" cy="2063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6303169" y="4166791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303169" y="4012803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303169" y="3855641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6303169" y="3803253"/>
              <a:ext cx="39687" cy="15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303169" y="3784203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2 w 12"/>
                <a:gd name="T3" fmla="*/ 5 h 12"/>
                <a:gd name="T4" fmla="*/ 5 w 12"/>
                <a:gd name="T5" fmla="*/ 2 h 12"/>
                <a:gd name="T6" fmla="*/ 12 w 12"/>
                <a:gd name="T7" fmla="*/ 0 h 12"/>
                <a:gd name="T8" fmla="*/ 12 w 12"/>
                <a:gd name="T9" fmla="*/ 12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322219" y="3784203"/>
              <a:ext cx="2063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393656" y="3784203"/>
              <a:ext cx="2063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6466681" y="3784203"/>
              <a:ext cx="10318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6619081" y="3784203"/>
              <a:ext cx="10318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6774656" y="3784203"/>
              <a:ext cx="10318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6927056" y="3784203"/>
              <a:ext cx="20637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7000081" y="3784203"/>
              <a:ext cx="19050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7071519" y="3784203"/>
              <a:ext cx="60325" cy="41275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7131844" y="3784203"/>
              <a:ext cx="19050" cy="19050"/>
            </a:xfrm>
            <a:custGeom>
              <a:avLst/>
              <a:gdLst>
                <a:gd name="T0" fmla="*/ 0 w 12"/>
                <a:gd name="T1" fmla="*/ 0 h 12"/>
                <a:gd name="T2" fmla="*/ 6 w 12"/>
                <a:gd name="T3" fmla="*/ 2 h 12"/>
                <a:gd name="T4" fmla="*/ 10 w 12"/>
                <a:gd name="T5" fmla="*/ 5 h 12"/>
                <a:gd name="T6" fmla="*/ 12 w 12"/>
                <a:gd name="T7" fmla="*/ 12 h 12"/>
                <a:gd name="T8" fmla="*/ 0 w 12"/>
                <a:gd name="T9" fmla="*/ 12 h 12"/>
                <a:gd name="T10" fmla="*/ 0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6" y="2"/>
                  </a:lnTo>
                  <a:lnTo>
                    <a:pt x="10" y="5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7111206" y="3803253"/>
              <a:ext cx="39687" cy="44450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7111206" y="3900091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7111206" y="4054078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7111206" y="4209653"/>
              <a:ext cx="39687" cy="2063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7111206" y="4282678"/>
              <a:ext cx="39687" cy="19050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7111206" y="4355703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7111206" y="4509691"/>
              <a:ext cx="39687" cy="1031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6981031" y="4598591"/>
              <a:ext cx="103187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6909594" y="4598591"/>
              <a:ext cx="22225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6838156" y="4598591"/>
              <a:ext cx="20637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1510506" y="4130278"/>
              <a:ext cx="203200" cy="203200"/>
            </a:xfrm>
            <a:custGeom>
              <a:avLst/>
              <a:gdLst>
                <a:gd name="T0" fmla="*/ 63 w 128"/>
                <a:gd name="T1" fmla="*/ 128 h 128"/>
                <a:gd name="T2" fmla="*/ 43 w 128"/>
                <a:gd name="T3" fmla="*/ 124 h 128"/>
                <a:gd name="T4" fmla="*/ 26 w 128"/>
                <a:gd name="T5" fmla="*/ 115 h 128"/>
                <a:gd name="T6" fmla="*/ 12 w 128"/>
                <a:gd name="T7" fmla="*/ 102 h 128"/>
                <a:gd name="T8" fmla="*/ 3 w 128"/>
                <a:gd name="T9" fmla="*/ 84 h 128"/>
                <a:gd name="T10" fmla="*/ 0 w 128"/>
                <a:gd name="T11" fmla="*/ 64 h 128"/>
                <a:gd name="T12" fmla="*/ 3 w 128"/>
                <a:gd name="T13" fmla="*/ 43 h 128"/>
                <a:gd name="T14" fmla="*/ 12 w 128"/>
                <a:gd name="T15" fmla="*/ 26 h 128"/>
                <a:gd name="T16" fmla="*/ 26 w 128"/>
                <a:gd name="T17" fmla="*/ 12 h 128"/>
                <a:gd name="T18" fmla="*/ 43 w 128"/>
                <a:gd name="T19" fmla="*/ 3 h 128"/>
                <a:gd name="T20" fmla="*/ 63 w 128"/>
                <a:gd name="T21" fmla="*/ 0 h 128"/>
                <a:gd name="T22" fmla="*/ 84 w 128"/>
                <a:gd name="T23" fmla="*/ 3 h 128"/>
                <a:gd name="T24" fmla="*/ 101 w 128"/>
                <a:gd name="T25" fmla="*/ 12 h 128"/>
                <a:gd name="T26" fmla="*/ 116 w 128"/>
                <a:gd name="T27" fmla="*/ 26 h 128"/>
                <a:gd name="T28" fmla="*/ 125 w 128"/>
                <a:gd name="T29" fmla="*/ 43 h 128"/>
                <a:gd name="T30" fmla="*/ 128 w 128"/>
                <a:gd name="T31" fmla="*/ 64 h 128"/>
                <a:gd name="T32" fmla="*/ 125 w 128"/>
                <a:gd name="T33" fmla="*/ 84 h 128"/>
                <a:gd name="T34" fmla="*/ 116 w 128"/>
                <a:gd name="T35" fmla="*/ 102 h 128"/>
                <a:gd name="T36" fmla="*/ 101 w 128"/>
                <a:gd name="T37" fmla="*/ 115 h 128"/>
                <a:gd name="T38" fmla="*/ 84 w 128"/>
                <a:gd name="T39" fmla="*/ 124 h 128"/>
                <a:gd name="T40" fmla="*/ 63 w 128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28">
                  <a:moveTo>
                    <a:pt x="63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6" y="26"/>
                  </a:lnTo>
                  <a:lnTo>
                    <a:pt x="125" y="43"/>
                  </a:lnTo>
                  <a:lnTo>
                    <a:pt x="128" y="64"/>
                  </a:lnTo>
                  <a:lnTo>
                    <a:pt x="125" y="84"/>
                  </a:lnTo>
                  <a:lnTo>
                    <a:pt x="116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3" y="128"/>
                  </a:lnTo>
                  <a:close/>
                </a:path>
              </a:pathLst>
            </a:custGeom>
            <a:solidFill>
              <a:srgbClr val="CCFFFF"/>
            </a:solidFill>
            <a:ln w="0">
              <a:solidFill>
                <a:srgbClr val="CC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1510506" y="4130278"/>
              <a:ext cx="203200" cy="203200"/>
            </a:xfrm>
            <a:custGeom>
              <a:avLst/>
              <a:gdLst>
                <a:gd name="T0" fmla="*/ 63 w 128"/>
                <a:gd name="T1" fmla="*/ 128 h 128"/>
                <a:gd name="T2" fmla="*/ 43 w 128"/>
                <a:gd name="T3" fmla="*/ 124 h 128"/>
                <a:gd name="T4" fmla="*/ 26 w 128"/>
                <a:gd name="T5" fmla="*/ 115 h 128"/>
                <a:gd name="T6" fmla="*/ 12 w 128"/>
                <a:gd name="T7" fmla="*/ 102 h 128"/>
                <a:gd name="T8" fmla="*/ 3 w 128"/>
                <a:gd name="T9" fmla="*/ 84 h 128"/>
                <a:gd name="T10" fmla="*/ 0 w 128"/>
                <a:gd name="T11" fmla="*/ 64 h 128"/>
                <a:gd name="T12" fmla="*/ 3 w 128"/>
                <a:gd name="T13" fmla="*/ 43 h 128"/>
                <a:gd name="T14" fmla="*/ 12 w 128"/>
                <a:gd name="T15" fmla="*/ 26 h 128"/>
                <a:gd name="T16" fmla="*/ 26 w 128"/>
                <a:gd name="T17" fmla="*/ 12 h 128"/>
                <a:gd name="T18" fmla="*/ 43 w 128"/>
                <a:gd name="T19" fmla="*/ 3 h 128"/>
                <a:gd name="T20" fmla="*/ 63 w 128"/>
                <a:gd name="T21" fmla="*/ 0 h 128"/>
                <a:gd name="T22" fmla="*/ 84 w 128"/>
                <a:gd name="T23" fmla="*/ 3 h 128"/>
                <a:gd name="T24" fmla="*/ 101 w 128"/>
                <a:gd name="T25" fmla="*/ 12 h 128"/>
                <a:gd name="T26" fmla="*/ 116 w 128"/>
                <a:gd name="T27" fmla="*/ 26 h 128"/>
                <a:gd name="T28" fmla="*/ 125 w 128"/>
                <a:gd name="T29" fmla="*/ 43 h 128"/>
                <a:gd name="T30" fmla="*/ 128 w 128"/>
                <a:gd name="T31" fmla="*/ 64 h 128"/>
                <a:gd name="T32" fmla="*/ 125 w 128"/>
                <a:gd name="T33" fmla="*/ 84 h 128"/>
                <a:gd name="T34" fmla="*/ 116 w 128"/>
                <a:gd name="T35" fmla="*/ 102 h 128"/>
                <a:gd name="T36" fmla="*/ 101 w 128"/>
                <a:gd name="T37" fmla="*/ 115 h 128"/>
                <a:gd name="T38" fmla="*/ 84 w 128"/>
                <a:gd name="T39" fmla="*/ 124 h 128"/>
                <a:gd name="T40" fmla="*/ 63 w 128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28">
                  <a:moveTo>
                    <a:pt x="63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6" y="26"/>
                  </a:lnTo>
                  <a:lnTo>
                    <a:pt x="125" y="43"/>
                  </a:lnTo>
                  <a:lnTo>
                    <a:pt x="128" y="64"/>
                  </a:lnTo>
                  <a:lnTo>
                    <a:pt x="125" y="84"/>
                  </a:lnTo>
                  <a:lnTo>
                    <a:pt x="116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3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693319" y="4130278"/>
              <a:ext cx="201612" cy="203200"/>
            </a:xfrm>
            <a:custGeom>
              <a:avLst/>
              <a:gdLst>
                <a:gd name="T0" fmla="*/ 64 w 127"/>
                <a:gd name="T1" fmla="*/ 128 h 128"/>
                <a:gd name="T2" fmla="*/ 43 w 127"/>
                <a:gd name="T3" fmla="*/ 124 h 128"/>
                <a:gd name="T4" fmla="*/ 26 w 127"/>
                <a:gd name="T5" fmla="*/ 115 h 128"/>
                <a:gd name="T6" fmla="*/ 13 w 127"/>
                <a:gd name="T7" fmla="*/ 102 h 128"/>
                <a:gd name="T8" fmla="*/ 4 w 127"/>
                <a:gd name="T9" fmla="*/ 84 h 128"/>
                <a:gd name="T10" fmla="*/ 0 w 127"/>
                <a:gd name="T11" fmla="*/ 64 h 128"/>
                <a:gd name="T12" fmla="*/ 4 w 127"/>
                <a:gd name="T13" fmla="*/ 43 h 128"/>
                <a:gd name="T14" fmla="*/ 13 w 127"/>
                <a:gd name="T15" fmla="*/ 26 h 128"/>
                <a:gd name="T16" fmla="*/ 26 w 127"/>
                <a:gd name="T17" fmla="*/ 12 h 128"/>
                <a:gd name="T18" fmla="*/ 43 w 127"/>
                <a:gd name="T19" fmla="*/ 3 h 128"/>
                <a:gd name="T20" fmla="*/ 64 w 127"/>
                <a:gd name="T21" fmla="*/ 0 h 128"/>
                <a:gd name="T22" fmla="*/ 84 w 127"/>
                <a:gd name="T23" fmla="*/ 3 h 128"/>
                <a:gd name="T24" fmla="*/ 101 w 127"/>
                <a:gd name="T25" fmla="*/ 12 h 128"/>
                <a:gd name="T26" fmla="*/ 115 w 127"/>
                <a:gd name="T27" fmla="*/ 26 h 128"/>
                <a:gd name="T28" fmla="*/ 124 w 127"/>
                <a:gd name="T29" fmla="*/ 43 h 128"/>
                <a:gd name="T30" fmla="*/ 127 w 127"/>
                <a:gd name="T31" fmla="*/ 64 h 128"/>
                <a:gd name="T32" fmla="*/ 124 w 127"/>
                <a:gd name="T33" fmla="*/ 84 h 128"/>
                <a:gd name="T34" fmla="*/ 115 w 127"/>
                <a:gd name="T35" fmla="*/ 102 h 128"/>
                <a:gd name="T36" fmla="*/ 101 w 127"/>
                <a:gd name="T37" fmla="*/ 115 h 128"/>
                <a:gd name="T38" fmla="*/ 84 w 127"/>
                <a:gd name="T39" fmla="*/ 124 h 128"/>
                <a:gd name="T40" fmla="*/ 64 w 127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64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7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4" y="128"/>
                  </a:lnTo>
                  <a:close/>
                </a:path>
              </a:pathLst>
            </a:custGeom>
            <a:solidFill>
              <a:srgbClr val="CCFFFF"/>
            </a:solidFill>
            <a:ln w="0">
              <a:solidFill>
                <a:srgbClr val="CC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3693319" y="4130278"/>
              <a:ext cx="201612" cy="203200"/>
            </a:xfrm>
            <a:custGeom>
              <a:avLst/>
              <a:gdLst>
                <a:gd name="T0" fmla="*/ 64 w 127"/>
                <a:gd name="T1" fmla="*/ 128 h 128"/>
                <a:gd name="T2" fmla="*/ 43 w 127"/>
                <a:gd name="T3" fmla="*/ 124 h 128"/>
                <a:gd name="T4" fmla="*/ 26 w 127"/>
                <a:gd name="T5" fmla="*/ 115 h 128"/>
                <a:gd name="T6" fmla="*/ 13 w 127"/>
                <a:gd name="T7" fmla="*/ 102 h 128"/>
                <a:gd name="T8" fmla="*/ 4 w 127"/>
                <a:gd name="T9" fmla="*/ 84 h 128"/>
                <a:gd name="T10" fmla="*/ 0 w 127"/>
                <a:gd name="T11" fmla="*/ 64 h 128"/>
                <a:gd name="T12" fmla="*/ 4 w 127"/>
                <a:gd name="T13" fmla="*/ 43 h 128"/>
                <a:gd name="T14" fmla="*/ 13 w 127"/>
                <a:gd name="T15" fmla="*/ 26 h 128"/>
                <a:gd name="T16" fmla="*/ 26 w 127"/>
                <a:gd name="T17" fmla="*/ 12 h 128"/>
                <a:gd name="T18" fmla="*/ 43 w 127"/>
                <a:gd name="T19" fmla="*/ 3 h 128"/>
                <a:gd name="T20" fmla="*/ 64 w 127"/>
                <a:gd name="T21" fmla="*/ 0 h 128"/>
                <a:gd name="T22" fmla="*/ 84 w 127"/>
                <a:gd name="T23" fmla="*/ 3 h 128"/>
                <a:gd name="T24" fmla="*/ 101 w 127"/>
                <a:gd name="T25" fmla="*/ 12 h 128"/>
                <a:gd name="T26" fmla="*/ 115 w 127"/>
                <a:gd name="T27" fmla="*/ 26 h 128"/>
                <a:gd name="T28" fmla="*/ 124 w 127"/>
                <a:gd name="T29" fmla="*/ 43 h 128"/>
                <a:gd name="T30" fmla="*/ 127 w 127"/>
                <a:gd name="T31" fmla="*/ 64 h 128"/>
                <a:gd name="T32" fmla="*/ 124 w 127"/>
                <a:gd name="T33" fmla="*/ 84 h 128"/>
                <a:gd name="T34" fmla="*/ 115 w 127"/>
                <a:gd name="T35" fmla="*/ 102 h 128"/>
                <a:gd name="T36" fmla="*/ 101 w 127"/>
                <a:gd name="T37" fmla="*/ 115 h 128"/>
                <a:gd name="T38" fmla="*/ 84 w 127"/>
                <a:gd name="T39" fmla="*/ 124 h 128"/>
                <a:gd name="T40" fmla="*/ 64 w 127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64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7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4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5796756" y="4130278"/>
              <a:ext cx="203200" cy="203200"/>
            </a:xfrm>
            <a:custGeom>
              <a:avLst/>
              <a:gdLst>
                <a:gd name="T0" fmla="*/ 63 w 128"/>
                <a:gd name="T1" fmla="*/ 128 h 128"/>
                <a:gd name="T2" fmla="*/ 43 w 128"/>
                <a:gd name="T3" fmla="*/ 124 h 128"/>
                <a:gd name="T4" fmla="*/ 26 w 128"/>
                <a:gd name="T5" fmla="*/ 115 h 128"/>
                <a:gd name="T6" fmla="*/ 12 w 128"/>
                <a:gd name="T7" fmla="*/ 102 h 128"/>
                <a:gd name="T8" fmla="*/ 3 w 128"/>
                <a:gd name="T9" fmla="*/ 84 h 128"/>
                <a:gd name="T10" fmla="*/ 0 w 128"/>
                <a:gd name="T11" fmla="*/ 64 h 128"/>
                <a:gd name="T12" fmla="*/ 3 w 128"/>
                <a:gd name="T13" fmla="*/ 43 h 128"/>
                <a:gd name="T14" fmla="*/ 12 w 128"/>
                <a:gd name="T15" fmla="*/ 26 h 128"/>
                <a:gd name="T16" fmla="*/ 26 w 128"/>
                <a:gd name="T17" fmla="*/ 12 h 128"/>
                <a:gd name="T18" fmla="*/ 43 w 128"/>
                <a:gd name="T19" fmla="*/ 3 h 128"/>
                <a:gd name="T20" fmla="*/ 63 w 128"/>
                <a:gd name="T21" fmla="*/ 0 h 128"/>
                <a:gd name="T22" fmla="*/ 84 w 128"/>
                <a:gd name="T23" fmla="*/ 3 h 128"/>
                <a:gd name="T24" fmla="*/ 101 w 128"/>
                <a:gd name="T25" fmla="*/ 12 h 128"/>
                <a:gd name="T26" fmla="*/ 115 w 128"/>
                <a:gd name="T27" fmla="*/ 26 h 128"/>
                <a:gd name="T28" fmla="*/ 124 w 128"/>
                <a:gd name="T29" fmla="*/ 43 h 128"/>
                <a:gd name="T30" fmla="*/ 128 w 128"/>
                <a:gd name="T31" fmla="*/ 64 h 128"/>
                <a:gd name="T32" fmla="*/ 124 w 128"/>
                <a:gd name="T33" fmla="*/ 84 h 128"/>
                <a:gd name="T34" fmla="*/ 115 w 128"/>
                <a:gd name="T35" fmla="*/ 102 h 128"/>
                <a:gd name="T36" fmla="*/ 101 w 128"/>
                <a:gd name="T37" fmla="*/ 115 h 128"/>
                <a:gd name="T38" fmla="*/ 84 w 128"/>
                <a:gd name="T39" fmla="*/ 124 h 128"/>
                <a:gd name="T40" fmla="*/ 63 w 128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28">
                  <a:moveTo>
                    <a:pt x="63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8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3" y="128"/>
                  </a:lnTo>
                  <a:close/>
                </a:path>
              </a:pathLst>
            </a:custGeom>
            <a:solidFill>
              <a:srgbClr val="CCFFFF"/>
            </a:solidFill>
            <a:ln w="0">
              <a:solidFill>
                <a:srgbClr val="CC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5796756" y="4130278"/>
              <a:ext cx="203200" cy="203200"/>
            </a:xfrm>
            <a:custGeom>
              <a:avLst/>
              <a:gdLst>
                <a:gd name="T0" fmla="*/ 63 w 128"/>
                <a:gd name="T1" fmla="*/ 128 h 128"/>
                <a:gd name="T2" fmla="*/ 43 w 128"/>
                <a:gd name="T3" fmla="*/ 124 h 128"/>
                <a:gd name="T4" fmla="*/ 26 w 128"/>
                <a:gd name="T5" fmla="*/ 115 h 128"/>
                <a:gd name="T6" fmla="*/ 12 w 128"/>
                <a:gd name="T7" fmla="*/ 102 h 128"/>
                <a:gd name="T8" fmla="*/ 3 w 128"/>
                <a:gd name="T9" fmla="*/ 84 h 128"/>
                <a:gd name="T10" fmla="*/ 0 w 128"/>
                <a:gd name="T11" fmla="*/ 64 h 128"/>
                <a:gd name="T12" fmla="*/ 3 w 128"/>
                <a:gd name="T13" fmla="*/ 43 h 128"/>
                <a:gd name="T14" fmla="*/ 12 w 128"/>
                <a:gd name="T15" fmla="*/ 26 h 128"/>
                <a:gd name="T16" fmla="*/ 26 w 128"/>
                <a:gd name="T17" fmla="*/ 12 h 128"/>
                <a:gd name="T18" fmla="*/ 43 w 128"/>
                <a:gd name="T19" fmla="*/ 3 h 128"/>
                <a:gd name="T20" fmla="*/ 63 w 128"/>
                <a:gd name="T21" fmla="*/ 0 h 128"/>
                <a:gd name="T22" fmla="*/ 84 w 128"/>
                <a:gd name="T23" fmla="*/ 3 h 128"/>
                <a:gd name="T24" fmla="*/ 101 w 128"/>
                <a:gd name="T25" fmla="*/ 12 h 128"/>
                <a:gd name="T26" fmla="*/ 115 w 128"/>
                <a:gd name="T27" fmla="*/ 26 h 128"/>
                <a:gd name="T28" fmla="*/ 124 w 128"/>
                <a:gd name="T29" fmla="*/ 43 h 128"/>
                <a:gd name="T30" fmla="*/ 128 w 128"/>
                <a:gd name="T31" fmla="*/ 64 h 128"/>
                <a:gd name="T32" fmla="*/ 124 w 128"/>
                <a:gd name="T33" fmla="*/ 84 h 128"/>
                <a:gd name="T34" fmla="*/ 115 w 128"/>
                <a:gd name="T35" fmla="*/ 102 h 128"/>
                <a:gd name="T36" fmla="*/ 101 w 128"/>
                <a:gd name="T37" fmla="*/ 115 h 128"/>
                <a:gd name="T38" fmla="*/ 84 w 128"/>
                <a:gd name="T39" fmla="*/ 124 h 128"/>
                <a:gd name="T40" fmla="*/ 63 w 128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28">
                  <a:moveTo>
                    <a:pt x="63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8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3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6604794" y="4130278"/>
              <a:ext cx="201612" cy="203200"/>
            </a:xfrm>
            <a:custGeom>
              <a:avLst/>
              <a:gdLst>
                <a:gd name="T0" fmla="*/ 64 w 127"/>
                <a:gd name="T1" fmla="*/ 128 h 128"/>
                <a:gd name="T2" fmla="*/ 43 w 127"/>
                <a:gd name="T3" fmla="*/ 124 h 128"/>
                <a:gd name="T4" fmla="*/ 26 w 127"/>
                <a:gd name="T5" fmla="*/ 115 h 128"/>
                <a:gd name="T6" fmla="*/ 13 w 127"/>
                <a:gd name="T7" fmla="*/ 102 h 128"/>
                <a:gd name="T8" fmla="*/ 4 w 127"/>
                <a:gd name="T9" fmla="*/ 84 h 128"/>
                <a:gd name="T10" fmla="*/ 0 w 127"/>
                <a:gd name="T11" fmla="*/ 64 h 128"/>
                <a:gd name="T12" fmla="*/ 4 w 127"/>
                <a:gd name="T13" fmla="*/ 43 h 128"/>
                <a:gd name="T14" fmla="*/ 13 w 127"/>
                <a:gd name="T15" fmla="*/ 26 h 128"/>
                <a:gd name="T16" fmla="*/ 26 w 127"/>
                <a:gd name="T17" fmla="*/ 12 h 128"/>
                <a:gd name="T18" fmla="*/ 43 w 127"/>
                <a:gd name="T19" fmla="*/ 3 h 128"/>
                <a:gd name="T20" fmla="*/ 64 w 127"/>
                <a:gd name="T21" fmla="*/ 0 h 128"/>
                <a:gd name="T22" fmla="*/ 84 w 127"/>
                <a:gd name="T23" fmla="*/ 3 h 128"/>
                <a:gd name="T24" fmla="*/ 101 w 127"/>
                <a:gd name="T25" fmla="*/ 12 h 128"/>
                <a:gd name="T26" fmla="*/ 115 w 127"/>
                <a:gd name="T27" fmla="*/ 26 h 128"/>
                <a:gd name="T28" fmla="*/ 124 w 127"/>
                <a:gd name="T29" fmla="*/ 43 h 128"/>
                <a:gd name="T30" fmla="*/ 127 w 127"/>
                <a:gd name="T31" fmla="*/ 64 h 128"/>
                <a:gd name="T32" fmla="*/ 124 w 127"/>
                <a:gd name="T33" fmla="*/ 84 h 128"/>
                <a:gd name="T34" fmla="*/ 115 w 127"/>
                <a:gd name="T35" fmla="*/ 102 h 128"/>
                <a:gd name="T36" fmla="*/ 101 w 127"/>
                <a:gd name="T37" fmla="*/ 115 h 128"/>
                <a:gd name="T38" fmla="*/ 84 w 127"/>
                <a:gd name="T39" fmla="*/ 124 h 128"/>
                <a:gd name="T40" fmla="*/ 64 w 127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64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7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4" y="128"/>
                  </a:lnTo>
                  <a:close/>
                </a:path>
              </a:pathLst>
            </a:custGeom>
            <a:solidFill>
              <a:srgbClr val="CCFFFF"/>
            </a:solidFill>
            <a:ln w="0">
              <a:solidFill>
                <a:srgbClr val="CC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6604794" y="4130278"/>
              <a:ext cx="201612" cy="203200"/>
            </a:xfrm>
            <a:custGeom>
              <a:avLst/>
              <a:gdLst>
                <a:gd name="T0" fmla="*/ 64 w 127"/>
                <a:gd name="T1" fmla="*/ 128 h 128"/>
                <a:gd name="T2" fmla="*/ 43 w 127"/>
                <a:gd name="T3" fmla="*/ 124 h 128"/>
                <a:gd name="T4" fmla="*/ 26 w 127"/>
                <a:gd name="T5" fmla="*/ 115 h 128"/>
                <a:gd name="T6" fmla="*/ 13 w 127"/>
                <a:gd name="T7" fmla="*/ 102 h 128"/>
                <a:gd name="T8" fmla="*/ 4 w 127"/>
                <a:gd name="T9" fmla="*/ 84 h 128"/>
                <a:gd name="T10" fmla="*/ 0 w 127"/>
                <a:gd name="T11" fmla="*/ 64 h 128"/>
                <a:gd name="T12" fmla="*/ 4 w 127"/>
                <a:gd name="T13" fmla="*/ 43 h 128"/>
                <a:gd name="T14" fmla="*/ 13 w 127"/>
                <a:gd name="T15" fmla="*/ 26 h 128"/>
                <a:gd name="T16" fmla="*/ 26 w 127"/>
                <a:gd name="T17" fmla="*/ 12 h 128"/>
                <a:gd name="T18" fmla="*/ 43 w 127"/>
                <a:gd name="T19" fmla="*/ 3 h 128"/>
                <a:gd name="T20" fmla="*/ 64 w 127"/>
                <a:gd name="T21" fmla="*/ 0 h 128"/>
                <a:gd name="T22" fmla="*/ 84 w 127"/>
                <a:gd name="T23" fmla="*/ 3 h 128"/>
                <a:gd name="T24" fmla="*/ 101 w 127"/>
                <a:gd name="T25" fmla="*/ 12 h 128"/>
                <a:gd name="T26" fmla="*/ 115 w 127"/>
                <a:gd name="T27" fmla="*/ 26 h 128"/>
                <a:gd name="T28" fmla="*/ 124 w 127"/>
                <a:gd name="T29" fmla="*/ 43 h 128"/>
                <a:gd name="T30" fmla="*/ 127 w 127"/>
                <a:gd name="T31" fmla="*/ 64 h 128"/>
                <a:gd name="T32" fmla="*/ 124 w 127"/>
                <a:gd name="T33" fmla="*/ 84 h 128"/>
                <a:gd name="T34" fmla="*/ 115 w 127"/>
                <a:gd name="T35" fmla="*/ 102 h 128"/>
                <a:gd name="T36" fmla="*/ 101 w 127"/>
                <a:gd name="T37" fmla="*/ 115 h 128"/>
                <a:gd name="T38" fmla="*/ 84 w 127"/>
                <a:gd name="T39" fmla="*/ 124 h 128"/>
                <a:gd name="T40" fmla="*/ 64 w 127"/>
                <a:gd name="T4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64" y="128"/>
                  </a:moveTo>
                  <a:lnTo>
                    <a:pt x="43" y="124"/>
                  </a:lnTo>
                  <a:lnTo>
                    <a:pt x="26" y="115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lnTo>
                    <a:pt x="84" y="3"/>
                  </a:lnTo>
                  <a:lnTo>
                    <a:pt x="101" y="12"/>
                  </a:lnTo>
                  <a:lnTo>
                    <a:pt x="115" y="26"/>
                  </a:lnTo>
                  <a:lnTo>
                    <a:pt x="124" y="43"/>
                  </a:lnTo>
                  <a:lnTo>
                    <a:pt x="127" y="64"/>
                  </a:lnTo>
                  <a:lnTo>
                    <a:pt x="124" y="84"/>
                  </a:lnTo>
                  <a:lnTo>
                    <a:pt x="115" y="102"/>
                  </a:lnTo>
                  <a:lnTo>
                    <a:pt x="101" y="115"/>
                  </a:lnTo>
                  <a:lnTo>
                    <a:pt x="84" y="124"/>
                  </a:lnTo>
                  <a:lnTo>
                    <a:pt x="64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3371056" y="4333478"/>
              <a:ext cx="403225" cy="407988"/>
            </a:xfrm>
            <a:custGeom>
              <a:avLst/>
              <a:gdLst>
                <a:gd name="T0" fmla="*/ 0 w 254"/>
                <a:gd name="T1" fmla="*/ 128 h 257"/>
                <a:gd name="T2" fmla="*/ 105 w 254"/>
                <a:gd name="T3" fmla="*/ 105 h 257"/>
                <a:gd name="T4" fmla="*/ 127 w 254"/>
                <a:gd name="T5" fmla="*/ 0 h 257"/>
                <a:gd name="T6" fmla="*/ 150 w 254"/>
                <a:gd name="T7" fmla="*/ 105 h 257"/>
                <a:gd name="T8" fmla="*/ 254 w 254"/>
                <a:gd name="T9" fmla="*/ 128 h 257"/>
                <a:gd name="T10" fmla="*/ 150 w 254"/>
                <a:gd name="T11" fmla="*/ 151 h 257"/>
                <a:gd name="T12" fmla="*/ 127 w 254"/>
                <a:gd name="T13" fmla="*/ 257 h 257"/>
                <a:gd name="T14" fmla="*/ 105 w 254"/>
                <a:gd name="T15" fmla="*/ 151 h 257"/>
                <a:gd name="T16" fmla="*/ 0 w 254"/>
                <a:gd name="T17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57">
                  <a:moveTo>
                    <a:pt x="0" y="128"/>
                  </a:moveTo>
                  <a:lnTo>
                    <a:pt x="105" y="105"/>
                  </a:lnTo>
                  <a:lnTo>
                    <a:pt x="127" y="0"/>
                  </a:lnTo>
                  <a:lnTo>
                    <a:pt x="150" y="105"/>
                  </a:lnTo>
                  <a:lnTo>
                    <a:pt x="254" y="128"/>
                  </a:lnTo>
                  <a:lnTo>
                    <a:pt x="150" y="151"/>
                  </a:lnTo>
                  <a:lnTo>
                    <a:pt x="127" y="257"/>
                  </a:lnTo>
                  <a:lnTo>
                    <a:pt x="105" y="151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FF01"/>
            </a:solidFill>
            <a:ln w="0">
              <a:solidFill>
                <a:srgbClr val="FFFF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3371056" y="4333478"/>
              <a:ext cx="403225" cy="407988"/>
            </a:xfrm>
            <a:custGeom>
              <a:avLst/>
              <a:gdLst>
                <a:gd name="T0" fmla="*/ 0 w 254"/>
                <a:gd name="T1" fmla="*/ 128 h 257"/>
                <a:gd name="T2" fmla="*/ 105 w 254"/>
                <a:gd name="T3" fmla="*/ 105 h 257"/>
                <a:gd name="T4" fmla="*/ 127 w 254"/>
                <a:gd name="T5" fmla="*/ 0 h 257"/>
                <a:gd name="T6" fmla="*/ 150 w 254"/>
                <a:gd name="T7" fmla="*/ 105 h 257"/>
                <a:gd name="T8" fmla="*/ 254 w 254"/>
                <a:gd name="T9" fmla="*/ 128 h 257"/>
                <a:gd name="T10" fmla="*/ 150 w 254"/>
                <a:gd name="T11" fmla="*/ 151 h 257"/>
                <a:gd name="T12" fmla="*/ 127 w 254"/>
                <a:gd name="T13" fmla="*/ 257 h 257"/>
                <a:gd name="T14" fmla="*/ 105 w 254"/>
                <a:gd name="T15" fmla="*/ 151 h 257"/>
                <a:gd name="T16" fmla="*/ 0 w 254"/>
                <a:gd name="T17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57">
                  <a:moveTo>
                    <a:pt x="0" y="128"/>
                  </a:moveTo>
                  <a:lnTo>
                    <a:pt x="105" y="105"/>
                  </a:lnTo>
                  <a:lnTo>
                    <a:pt x="127" y="0"/>
                  </a:lnTo>
                  <a:lnTo>
                    <a:pt x="150" y="105"/>
                  </a:lnTo>
                  <a:lnTo>
                    <a:pt x="254" y="128"/>
                  </a:lnTo>
                  <a:lnTo>
                    <a:pt x="150" y="151"/>
                  </a:lnTo>
                  <a:lnTo>
                    <a:pt x="127" y="257"/>
                  </a:lnTo>
                  <a:lnTo>
                    <a:pt x="105" y="151"/>
                  </a:lnTo>
                  <a:lnTo>
                    <a:pt x="0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5999956" y="4130278"/>
              <a:ext cx="403225" cy="406400"/>
            </a:xfrm>
            <a:custGeom>
              <a:avLst/>
              <a:gdLst>
                <a:gd name="T0" fmla="*/ 0 w 254"/>
                <a:gd name="T1" fmla="*/ 128 h 256"/>
                <a:gd name="T2" fmla="*/ 104 w 254"/>
                <a:gd name="T3" fmla="*/ 105 h 256"/>
                <a:gd name="T4" fmla="*/ 127 w 254"/>
                <a:gd name="T5" fmla="*/ 0 h 256"/>
                <a:gd name="T6" fmla="*/ 149 w 254"/>
                <a:gd name="T7" fmla="*/ 105 h 256"/>
                <a:gd name="T8" fmla="*/ 254 w 254"/>
                <a:gd name="T9" fmla="*/ 128 h 256"/>
                <a:gd name="T10" fmla="*/ 149 w 254"/>
                <a:gd name="T11" fmla="*/ 151 h 256"/>
                <a:gd name="T12" fmla="*/ 127 w 254"/>
                <a:gd name="T13" fmla="*/ 256 h 256"/>
                <a:gd name="T14" fmla="*/ 104 w 254"/>
                <a:gd name="T15" fmla="*/ 151 h 256"/>
                <a:gd name="T16" fmla="*/ 0 w 254"/>
                <a:gd name="T17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56">
                  <a:moveTo>
                    <a:pt x="0" y="128"/>
                  </a:moveTo>
                  <a:lnTo>
                    <a:pt x="104" y="105"/>
                  </a:lnTo>
                  <a:lnTo>
                    <a:pt x="127" y="0"/>
                  </a:lnTo>
                  <a:lnTo>
                    <a:pt x="149" y="105"/>
                  </a:lnTo>
                  <a:lnTo>
                    <a:pt x="254" y="128"/>
                  </a:lnTo>
                  <a:lnTo>
                    <a:pt x="149" y="151"/>
                  </a:lnTo>
                  <a:lnTo>
                    <a:pt x="127" y="256"/>
                  </a:lnTo>
                  <a:lnTo>
                    <a:pt x="104" y="151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FF01"/>
            </a:solidFill>
            <a:ln w="0">
              <a:solidFill>
                <a:srgbClr val="FFFF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5999956" y="4130278"/>
              <a:ext cx="403225" cy="406400"/>
            </a:xfrm>
            <a:custGeom>
              <a:avLst/>
              <a:gdLst>
                <a:gd name="T0" fmla="*/ 0 w 254"/>
                <a:gd name="T1" fmla="*/ 128 h 256"/>
                <a:gd name="T2" fmla="*/ 104 w 254"/>
                <a:gd name="T3" fmla="*/ 105 h 256"/>
                <a:gd name="T4" fmla="*/ 127 w 254"/>
                <a:gd name="T5" fmla="*/ 0 h 256"/>
                <a:gd name="T6" fmla="*/ 149 w 254"/>
                <a:gd name="T7" fmla="*/ 105 h 256"/>
                <a:gd name="T8" fmla="*/ 254 w 254"/>
                <a:gd name="T9" fmla="*/ 128 h 256"/>
                <a:gd name="T10" fmla="*/ 149 w 254"/>
                <a:gd name="T11" fmla="*/ 151 h 256"/>
                <a:gd name="T12" fmla="*/ 127 w 254"/>
                <a:gd name="T13" fmla="*/ 256 h 256"/>
                <a:gd name="T14" fmla="*/ 104 w 254"/>
                <a:gd name="T15" fmla="*/ 151 h 256"/>
                <a:gd name="T16" fmla="*/ 0 w 254"/>
                <a:gd name="T17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56">
                  <a:moveTo>
                    <a:pt x="0" y="128"/>
                  </a:moveTo>
                  <a:lnTo>
                    <a:pt x="104" y="105"/>
                  </a:lnTo>
                  <a:lnTo>
                    <a:pt x="127" y="0"/>
                  </a:lnTo>
                  <a:lnTo>
                    <a:pt x="149" y="105"/>
                  </a:lnTo>
                  <a:lnTo>
                    <a:pt x="254" y="128"/>
                  </a:lnTo>
                  <a:lnTo>
                    <a:pt x="149" y="151"/>
                  </a:lnTo>
                  <a:lnTo>
                    <a:pt x="127" y="256"/>
                  </a:lnTo>
                  <a:lnTo>
                    <a:pt x="104" y="151"/>
                  </a:lnTo>
                  <a:lnTo>
                    <a:pt x="0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6604794" y="3723878"/>
              <a:ext cx="406400" cy="406400"/>
            </a:xfrm>
            <a:custGeom>
              <a:avLst/>
              <a:gdLst>
                <a:gd name="T0" fmla="*/ 0 w 256"/>
                <a:gd name="T1" fmla="*/ 128 h 256"/>
                <a:gd name="T2" fmla="*/ 106 w 256"/>
                <a:gd name="T3" fmla="*/ 105 h 256"/>
                <a:gd name="T4" fmla="*/ 127 w 256"/>
                <a:gd name="T5" fmla="*/ 0 h 256"/>
                <a:gd name="T6" fmla="*/ 150 w 256"/>
                <a:gd name="T7" fmla="*/ 105 h 256"/>
                <a:gd name="T8" fmla="*/ 256 w 256"/>
                <a:gd name="T9" fmla="*/ 128 h 256"/>
                <a:gd name="T10" fmla="*/ 150 w 256"/>
                <a:gd name="T11" fmla="*/ 150 h 256"/>
                <a:gd name="T12" fmla="*/ 127 w 256"/>
                <a:gd name="T13" fmla="*/ 256 h 256"/>
                <a:gd name="T14" fmla="*/ 106 w 256"/>
                <a:gd name="T15" fmla="*/ 150 h 256"/>
                <a:gd name="T16" fmla="*/ 0 w 256"/>
                <a:gd name="T17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0" y="128"/>
                  </a:moveTo>
                  <a:lnTo>
                    <a:pt x="106" y="105"/>
                  </a:lnTo>
                  <a:lnTo>
                    <a:pt x="127" y="0"/>
                  </a:lnTo>
                  <a:lnTo>
                    <a:pt x="150" y="105"/>
                  </a:lnTo>
                  <a:lnTo>
                    <a:pt x="256" y="128"/>
                  </a:lnTo>
                  <a:lnTo>
                    <a:pt x="150" y="150"/>
                  </a:lnTo>
                  <a:lnTo>
                    <a:pt x="127" y="256"/>
                  </a:lnTo>
                  <a:lnTo>
                    <a:pt x="106" y="15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6604794" y="3723878"/>
              <a:ext cx="406400" cy="406400"/>
            </a:xfrm>
            <a:custGeom>
              <a:avLst/>
              <a:gdLst>
                <a:gd name="T0" fmla="*/ 0 w 256"/>
                <a:gd name="T1" fmla="*/ 128 h 256"/>
                <a:gd name="T2" fmla="*/ 106 w 256"/>
                <a:gd name="T3" fmla="*/ 105 h 256"/>
                <a:gd name="T4" fmla="*/ 127 w 256"/>
                <a:gd name="T5" fmla="*/ 0 h 256"/>
                <a:gd name="T6" fmla="*/ 150 w 256"/>
                <a:gd name="T7" fmla="*/ 105 h 256"/>
                <a:gd name="T8" fmla="*/ 256 w 256"/>
                <a:gd name="T9" fmla="*/ 128 h 256"/>
                <a:gd name="T10" fmla="*/ 150 w 256"/>
                <a:gd name="T11" fmla="*/ 150 h 256"/>
                <a:gd name="T12" fmla="*/ 127 w 256"/>
                <a:gd name="T13" fmla="*/ 256 h 256"/>
                <a:gd name="T14" fmla="*/ 106 w 256"/>
                <a:gd name="T15" fmla="*/ 150 h 256"/>
                <a:gd name="T16" fmla="*/ 0 w 256"/>
                <a:gd name="T17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0" y="128"/>
                  </a:moveTo>
                  <a:lnTo>
                    <a:pt x="106" y="105"/>
                  </a:lnTo>
                  <a:lnTo>
                    <a:pt x="127" y="0"/>
                  </a:lnTo>
                  <a:lnTo>
                    <a:pt x="150" y="105"/>
                  </a:lnTo>
                  <a:lnTo>
                    <a:pt x="256" y="128"/>
                  </a:lnTo>
                  <a:lnTo>
                    <a:pt x="150" y="150"/>
                  </a:lnTo>
                  <a:lnTo>
                    <a:pt x="127" y="256"/>
                  </a:lnTo>
                  <a:lnTo>
                    <a:pt x="106" y="150"/>
                  </a:lnTo>
                  <a:lnTo>
                    <a:pt x="0" y="128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3894931" y="4211241"/>
              <a:ext cx="92075" cy="39688"/>
            </a:xfrm>
            <a:prstGeom prst="rect">
              <a:avLst/>
            </a:pr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4074319" y="4209653"/>
              <a:ext cx="84137" cy="41275"/>
            </a:xfrm>
            <a:custGeom>
              <a:avLst/>
              <a:gdLst>
                <a:gd name="T0" fmla="*/ 0 w 53"/>
                <a:gd name="T1" fmla="*/ 0 h 26"/>
                <a:gd name="T2" fmla="*/ 52 w 53"/>
                <a:gd name="T3" fmla="*/ 0 h 26"/>
                <a:gd name="T4" fmla="*/ 52 w 53"/>
                <a:gd name="T5" fmla="*/ 13 h 26"/>
                <a:gd name="T6" fmla="*/ 53 w 53"/>
                <a:gd name="T7" fmla="*/ 25 h 26"/>
                <a:gd name="T8" fmla="*/ 27 w 53"/>
                <a:gd name="T9" fmla="*/ 26 h 26"/>
                <a:gd name="T10" fmla="*/ 1 w 53"/>
                <a:gd name="T11" fmla="*/ 26 h 26"/>
                <a:gd name="T12" fmla="*/ 0 w 53"/>
                <a:gd name="T13" fmla="*/ 14 h 26"/>
                <a:gd name="T14" fmla="*/ 0 w 53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26">
                  <a:moveTo>
                    <a:pt x="0" y="0"/>
                  </a:moveTo>
                  <a:lnTo>
                    <a:pt x="52" y="0"/>
                  </a:lnTo>
                  <a:lnTo>
                    <a:pt x="52" y="13"/>
                  </a:lnTo>
                  <a:lnTo>
                    <a:pt x="53" y="25"/>
                  </a:lnTo>
                  <a:lnTo>
                    <a:pt x="27" y="26"/>
                  </a:lnTo>
                  <a:lnTo>
                    <a:pt x="1" y="26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4236244" y="4206478"/>
              <a:ext cx="73025" cy="41275"/>
            </a:xfrm>
            <a:custGeom>
              <a:avLst/>
              <a:gdLst>
                <a:gd name="T0" fmla="*/ 0 w 46"/>
                <a:gd name="T1" fmla="*/ 1 h 26"/>
                <a:gd name="T2" fmla="*/ 24 w 46"/>
                <a:gd name="T3" fmla="*/ 1 h 26"/>
                <a:gd name="T4" fmla="*/ 46 w 46"/>
                <a:gd name="T5" fmla="*/ 0 h 26"/>
                <a:gd name="T6" fmla="*/ 46 w 46"/>
                <a:gd name="T7" fmla="*/ 25 h 26"/>
                <a:gd name="T8" fmla="*/ 24 w 46"/>
                <a:gd name="T9" fmla="*/ 26 h 26"/>
                <a:gd name="T10" fmla="*/ 0 w 46"/>
                <a:gd name="T11" fmla="*/ 26 h 26"/>
                <a:gd name="T12" fmla="*/ 0 w 46"/>
                <a:gd name="T1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6">
                  <a:moveTo>
                    <a:pt x="0" y="1"/>
                  </a:moveTo>
                  <a:lnTo>
                    <a:pt x="24" y="1"/>
                  </a:lnTo>
                  <a:lnTo>
                    <a:pt x="46" y="0"/>
                  </a:lnTo>
                  <a:lnTo>
                    <a:pt x="46" y="25"/>
                  </a:lnTo>
                  <a:lnTo>
                    <a:pt x="24" y="26"/>
                  </a:lnTo>
                  <a:lnTo>
                    <a:pt x="0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4380706" y="4200128"/>
              <a:ext cx="80962" cy="44450"/>
            </a:xfrm>
            <a:custGeom>
              <a:avLst/>
              <a:gdLst>
                <a:gd name="T0" fmla="*/ 0 w 51"/>
                <a:gd name="T1" fmla="*/ 3 h 28"/>
                <a:gd name="T2" fmla="*/ 51 w 51"/>
                <a:gd name="T3" fmla="*/ 0 h 28"/>
                <a:gd name="T4" fmla="*/ 51 w 51"/>
                <a:gd name="T5" fmla="*/ 27 h 28"/>
                <a:gd name="T6" fmla="*/ 26 w 51"/>
                <a:gd name="T7" fmla="*/ 28 h 28"/>
                <a:gd name="T8" fmla="*/ 1 w 51"/>
                <a:gd name="T9" fmla="*/ 28 h 28"/>
                <a:gd name="T10" fmla="*/ 0 w 51"/>
                <a:gd name="T11" fmla="*/ 15 h 28"/>
                <a:gd name="T12" fmla="*/ 0 w 51"/>
                <a:gd name="T1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8">
                  <a:moveTo>
                    <a:pt x="0" y="3"/>
                  </a:moveTo>
                  <a:lnTo>
                    <a:pt x="51" y="0"/>
                  </a:lnTo>
                  <a:lnTo>
                    <a:pt x="51" y="27"/>
                  </a:lnTo>
                  <a:lnTo>
                    <a:pt x="26" y="28"/>
                  </a:lnTo>
                  <a:lnTo>
                    <a:pt x="1" y="28"/>
                  </a:lnTo>
                  <a:lnTo>
                    <a:pt x="0" y="1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4547394" y="4193778"/>
              <a:ext cx="82550" cy="44450"/>
            </a:xfrm>
            <a:custGeom>
              <a:avLst/>
              <a:gdLst>
                <a:gd name="T0" fmla="*/ 0 w 52"/>
                <a:gd name="T1" fmla="*/ 2 h 28"/>
                <a:gd name="T2" fmla="*/ 26 w 52"/>
                <a:gd name="T3" fmla="*/ 1 h 28"/>
                <a:gd name="T4" fmla="*/ 51 w 52"/>
                <a:gd name="T5" fmla="*/ 0 h 28"/>
                <a:gd name="T6" fmla="*/ 52 w 52"/>
                <a:gd name="T7" fmla="*/ 12 h 28"/>
                <a:gd name="T8" fmla="*/ 52 w 52"/>
                <a:gd name="T9" fmla="*/ 25 h 28"/>
                <a:gd name="T10" fmla="*/ 1 w 52"/>
                <a:gd name="T11" fmla="*/ 28 h 28"/>
                <a:gd name="T12" fmla="*/ 1 w 52"/>
                <a:gd name="T13" fmla="*/ 15 h 28"/>
                <a:gd name="T14" fmla="*/ 0 w 52"/>
                <a:gd name="T15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28">
                  <a:moveTo>
                    <a:pt x="0" y="2"/>
                  </a:moveTo>
                  <a:lnTo>
                    <a:pt x="26" y="1"/>
                  </a:lnTo>
                  <a:lnTo>
                    <a:pt x="51" y="0"/>
                  </a:lnTo>
                  <a:lnTo>
                    <a:pt x="52" y="12"/>
                  </a:lnTo>
                  <a:lnTo>
                    <a:pt x="52" y="25"/>
                  </a:lnTo>
                  <a:lnTo>
                    <a:pt x="1" y="28"/>
                  </a:lnTo>
                  <a:lnTo>
                    <a:pt x="1" y="1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4702969" y="4182666"/>
              <a:ext cx="69850" cy="46038"/>
            </a:xfrm>
            <a:custGeom>
              <a:avLst/>
              <a:gdLst>
                <a:gd name="T0" fmla="*/ 0 w 44"/>
                <a:gd name="T1" fmla="*/ 3 h 29"/>
                <a:gd name="T2" fmla="*/ 21 w 44"/>
                <a:gd name="T3" fmla="*/ 2 h 29"/>
                <a:gd name="T4" fmla="*/ 42 w 44"/>
                <a:gd name="T5" fmla="*/ 0 h 29"/>
                <a:gd name="T6" fmla="*/ 44 w 44"/>
                <a:gd name="T7" fmla="*/ 25 h 29"/>
                <a:gd name="T8" fmla="*/ 2 w 44"/>
                <a:gd name="T9" fmla="*/ 29 h 29"/>
                <a:gd name="T10" fmla="*/ 0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0" y="3"/>
                  </a:moveTo>
                  <a:lnTo>
                    <a:pt x="21" y="2"/>
                  </a:lnTo>
                  <a:lnTo>
                    <a:pt x="42" y="0"/>
                  </a:lnTo>
                  <a:lnTo>
                    <a:pt x="44" y="25"/>
                  </a:lnTo>
                  <a:lnTo>
                    <a:pt x="2" y="2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4861719" y="4162028"/>
              <a:ext cx="82550" cy="50800"/>
            </a:xfrm>
            <a:custGeom>
              <a:avLst/>
              <a:gdLst>
                <a:gd name="T0" fmla="*/ 0 w 52"/>
                <a:gd name="T1" fmla="*/ 6 h 32"/>
                <a:gd name="T2" fmla="*/ 25 w 52"/>
                <a:gd name="T3" fmla="*/ 4 h 32"/>
                <a:gd name="T4" fmla="*/ 48 w 52"/>
                <a:gd name="T5" fmla="*/ 0 h 32"/>
                <a:gd name="T6" fmla="*/ 50 w 52"/>
                <a:gd name="T7" fmla="*/ 13 h 32"/>
                <a:gd name="T8" fmla="*/ 52 w 52"/>
                <a:gd name="T9" fmla="*/ 26 h 32"/>
                <a:gd name="T10" fmla="*/ 28 w 52"/>
                <a:gd name="T11" fmla="*/ 29 h 32"/>
                <a:gd name="T12" fmla="*/ 2 w 52"/>
                <a:gd name="T13" fmla="*/ 32 h 32"/>
                <a:gd name="T14" fmla="*/ 1 w 52"/>
                <a:gd name="T15" fmla="*/ 19 h 32"/>
                <a:gd name="T16" fmla="*/ 0 w 52"/>
                <a:gd name="T17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2">
                  <a:moveTo>
                    <a:pt x="0" y="6"/>
                  </a:moveTo>
                  <a:lnTo>
                    <a:pt x="25" y="4"/>
                  </a:lnTo>
                  <a:lnTo>
                    <a:pt x="48" y="0"/>
                  </a:lnTo>
                  <a:lnTo>
                    <a:pt x="50" y="13"/>
                  </a:lnTo>
                  <a:lnTo>
                    <a:pt x="52" y="26"/>
                  </a:lnTo>
                  <a:lnTo>
                    <a:pt x="28" y="29"/>
                  </a:lnTo>
                  <a:lnTo>
                    <a:pt x="2" y="32"/>
                  </a:lnTo>
                  <a:lnTo>
                    <a:pt x="1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5004594" y="4131866"/>
              <a:ext cx="93662" cy="58738"/>
            </a:xfrm>
            <a:custGeom>
              <a:avLst/>
              <a:gdLst>
                <a:gd name="T0" fmla="*/ 0 w 59"/>
                <a:gd name="T1" fmla="*/ 11 h 37"/>
                <a:gd name="T2" fmla="*/ 29 w 59"/>
                <a:gd name="T3" fmla="*/ 6 h 37"/>
                <a:gd name="T4" fmla="*/ 53 w 59"/>
                <a:gd name="T5" fmla="*/ 0 h 37"/>
                <a:gd name="T6" fmla="*/ 56 w 59"/>
                <a:gd name="T7" fmla="*/ 13 h 37"/>
                <a:gd name="T8" fmla="*/ 59 w 59"/>
                <a:gd name="T9" fmla="*/ 24 h 37"/>
                <a:gd name="T10" fmla="*/ 34 w 59"/>
                <a:gd name="T11" fmla="*/ 31 h 37"/>
                <a:gd name="T12" fmla="*/ 5 w 59"/>
                <a:gd name="T13" fmla="*/ 37 h 37"/>
                <a:gd name="T14" fmla="*/ 0 w 59"/>
                <a:gd name="T15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37">
                  <a:moveTo>
                    <a:pt x="0" y="11"/>
                  </a:moveTo>
                  <a:lnTo>
                    <a:pt x="29" y="6"/>
                  </a:lnTo>
                  <a:lnTo>
                    <a:pt x="53" y="0"/>
                  </a:lnTo>
                  <a:lnTo>
                    <a:pt x="56" y="13"/>
                  </a:lnTo>
                  <a:lnTo>
                    <a:pt x="59" y="24"/>
                  </a:lnTo>
                  <a:lnTo>
                    <a:pt x="34" y="31"/>
                  </a:lnTo>
                  <a:lnTo>
                    <a:pt x="5" y="3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5156994" y="4081066"/>
              <a:ext cx="88900" cy="66675"/>
            </a:xfrm>
            <a:custGeom>
              <a:avLst/>
              <a:gdLst>
                <a:gd name="T0" fmla="*/ 0 w 56"/>
                <a:gd name="T1" fmla="*/ 18 h 42"/>
                <a:gd name="T2" fmla="*/ 25 w 56"/>
                <a:gd name="T3" fmla="*/ 9 h 42"/>
                <a:gd name="T4" fmla="*/ 46 w 56"/>
                <a:gd name="T5" fmla="*/ 0 h 42"/>
                <a:gd name="T6" fmla="*/ 52 w 56"/>
                <a:gd name="T7" fmla="*/ 11 h 42"/>
                <a:gd name="T8" fmla="*/ 56 w 56"/>
                <a:gd name="T9" fmla="*/ 23 h 42"/>
                <a:gd name="T10" fmla="*/ 34 w 56"/>
                <a:gd name="T11" fmla="*/ 33 h 42"/>
                <a:gd name="T12" fmla="*/ 8 w 56"/>
                <a:gd name="T13" fmla="*/ 42 h 42"/>
                <a:gd name="T14" fmla="*/ 4 w 56"/>
                <a:gd name="T15" fmla="*/ 31 h 42"/>
                <a:gd name="T16" fmla="*/ 0 w 56"/>
                <a:gd name="T1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2">
                  <a:moveTo>
                    <a:pt x="0" y="18"/>
                  </a:moveTo>
                  <a:lnTo>
                    <a:pt x="25" y="9"/>
                  </a:lnTo>
                  <a:lnTo>
                    <a:pt x="46" y="0"/>
                  </a:lnTo>
                  <a:lnTo>
                    <a:pt x="52" y="11"/>
                  </a:lnTo>
                  <a:lnTo>
                    <a:pt x="56" y="23"/>
                  </a:lnTo>
                  <a:lnTo>
                    <a:pt x="34" y="33"/>
                  </a:lnTo>
                  <a:lnTo>
                    <a:pt x="8" y="42"/>
                  </a:lnTo>
                  <a:lnTo>
                    <a:pt x="4" y="3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5298281" y="4015978"/>
              <a:ext cx="87312" cy="68263"/>
            </a:xfrm>
            <a:custGeom>
              <a:avLst/>
              <a:gdLst>
                <a:gd name="T0" fmla="*/ 0 w 55"/>
                <a:gd name="T1" fmla="*/ 20 h 43"/>
                <a:gd name="T2" fmla="*/ 46 w 55"/>
                <a:gd name="T3" fmla="*/ 0 h 43"/>
                <a:gd name="T4" fmla="*/ 50 w 55"/>
                <a:gd name="T5" fmla="*/ 12 h 43"/>
                <a:gd name="T6" fmla="*/ 55 w 55"/>
                <a:gd name="T7" fmla="*/ 24 h 43"/>
                <a:gd name="T8" fmla="*/ 32 w 55"/>
                <a:gd name="T9" fmla="*/ 34 h 43"/>
                <a:gd name="T10" fmla="*/ 12 w 55"/>
                <a:gd name="T11" fmla="*/ 43 h 43"/>
                <a:gd name="T12" fmla="*/ 0 w 55"/>
                <a:gd name="T1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3">
                  <a:moveTo>
                    <a:pt x="0" y="20"/>
                  </a:moveTo>
                  <a:lnTo>
                    <a:pt x="46" y="0"/>
                  </a:lnTo>
                  <a:lnTo>
                    <a:pt x="50" y="12"/>
                  </a:lnTo>
                  <a:lnTo>
                    <a:pt x="55" y="24"/>
                  </a:lnTo>
                  <a:lnTo>
                    <a:pt x="32" y="34"/>
                  </a:lnTo>
                  <a:lnTo>
                    <a:pt x="12" y="4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5450681" y="3971528"/>
              <a:ext cx="80962" cy="57150"/>
            </a:xfrm>
            <a:custGeom>
              <a:avLst/>
              <a:gdLst>
                <a:gd name="T0" fmla="*/ 0 w 51"/>
                <a:gd name="T1" fmla="*/ 11 h 36"/>
                <a:gd name="T2" fmla="*/ 21 w 51"/>
                <a:gd name="T3" fmla="*/ 6 h 36"/>
                <a:gd name="T4" fmla="*/ 45 w 51"/>
                <a:gd name="T5" fmla="*/ 0 h 36"/>
                <a:gd name="T6" fmla="*/ 47 w 51"/>
                <a:gd name="T7" fmla="*/ 13 h 36"/>
                <a:gd name="T8" fmla="*/ 51 w 51"/>
                <a:gd name="T9" fmla="*/ 24 h 36"/>
                <a:gd name="T10" fmla="*/ 27 w 51"/>
                <a:gd name="T11" fmla="*/ 30 h 36"/>
                <a:gd name="T12" fmla="*/ 7 w 51"/>
                <a:gd name="T13" fmla="*/ 36 h 36"/>
                <a:gd name="T14" fmla="*/ 0 w 51"/>
                <a:gd name="T15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6">
                  <a:moveTo>
                    <a:pt x="0" y="11"/>
                  </a:moveTo>
                  <a:lnTo>
                    <a:pt x="21" y="6"/>
                  </a:lnTo>
                  <a:lnTo>
                    <a:pt x="45" y="0"/>
                  </a:lnTo>
                  <a:lnTo>
                    <a:pt x="47" y="13"/>
                  </a:lnTo>
                  <a:lnTo>
                    <a:pt x="51" y="24"/>
                  </a:lnTo>
                  <a:lnTo>
                    <a:pt x="27" y="30"/>
                  </a:lnTo>
                  <a:lnTo>
                    <a:pt x="7" y="3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5603081" y="3944541"/>
              <a:ext cx="85725" cy="50800"/>
            </a:xfrm>
            <a:custGeom>
              <a:avLst/>
              <a:gdLst>
                <a:gd name="T0" fmla="*/ 0 w 54"/>
                <a:gd name="T1" fmla="*/ 7 h 32"/>
                <a:gd name="T2" fmla="*/ 24 w 54"/>
                <a:gd name="T3" fmla="*/ 4 h 32"/>
                <a:gd name="T4" fmla="*/ 50 w 54"/>
                <a:gd name="T5" fmla="*/ 0 h 32"/>
                <a:gd name="T6" fmla="*/ 52 w 54"/>
                <a:gd name="T7" fmla="*/ 13 h 32"/>
                <a:gd name="T8" fmla="*/ 54 w 54"/>
                <a:gd name="T9" fmla="*/ 25 h 32"/>
                <a:gd name="T10" fmla="*/ 27 w 54"/>
                <a:gd name="T11" fmla="*/ 29 h 32"/>
                <a:gd name="T12" fmla="*/ 4 w 54"/>
                <a:gd name="T13" fmla="*/ 32 h 32"/>
                <a:gd name="T14" fmla="*/ 1 w 54"/>
                <a:gd name="T15" fmla="*/ 20 h 32"/>
                <a:gd name="T16" fmla="*/ 0 w 54"/>
                <a:gd name="T17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2">
                  <a:moveTo>
                    <a:pt x="0" y="7"/>
                  </a:moveTo>
                  <a:lnTo>
                    <a:pt x="24" y="4"/>
                  </a:lnTo>
                  <a:lnTo>
                    <a:pt x="50" y="0"/>
                  </a:lnTo>
                  <a:lnTo>
                    <a:pt x="52" y="13"/>
                  </a:lnTo>
                  <a:lnTo>
                    <a:pt x="54" y="25"/>
                  </a:lnTo>
                  <a:lnTo>
                    <a:pt x="27" y="29"/>
                  </a:lnTo>
                  <a:lnTo>
                    <a:pt x="4" y="32"/>
                  </a:lnTo>
                  <a:lnTo>
                    <a:pt x="1" y="2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5755481" y="3928666"/>
              <a:ext cx="84137" cy="49213"/>
            </a:xfrm>
            <a:custGeom>
              <a:avLst/>
              <a:gdLst>
                <a:gd name="T0" fmla="*/ 0 w 53"/>
                <a:gd name="T1" fmla="*/ 5 h 31"/>
                <a:gd name="T2" fmla="*/ 25 w 53"/>
                <a:gd name="T3" fmla="*/ 2 h 31"/>
                <a:gd name="T4" fmla="*/ 51 w 53"/>
                <a:gd name="T5" fmla="*/ 0 h 31"/>
                <a:gd name="T6" fmla="*/ 52 w 53"/>
                <a:gd name="T7" fmla="*/ 13 h 31"/>
                <a:gd name="T8" fmla="*/ 53 w 53"/>
                <a:gd name="T9" fmla="*/ 26 h 31"/>
                <a:gd name="T10" fmla="*/ 27 w 53"/>
                <a:gd name="T11" fmla="*/ 29 h 31"/>
                <a:gd name="T12" fmla="*/ 3 w 53"/>
                <a:gd name="T13" fmla="*/ 31 h 31"/>
                <a:gd name="T14" fmla="*/ 2 w 53"/>
                <a:gd name="T15" fmla="*/ 18 h 31"/>
                <a:gd name="T16" fmla="*/ 0 w 53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1">
                  <a:moveTo>
                    <a:pt x="0" y="5"/>
                  </a:moveTo>
                  <a:lnTo>
                    <a:pt x="25" y="2"/>
                  </a:lnTo>
                  <a:lnTo>
                    <a:pt x="51" y="0"/>
                  </a:lnTo>
                  <a:lnTo>
                    <a:pt x="52" y="13"/>
                  </a:lnTo>
                  <a:lnTo>
                    <a:pt x="53" y="26"/>
                  </a:lnTo>
                  <a:lnTo>
                    <a:pt x="27" y="29"/>
                  </a:lnTo>
                  <a:lnTo>
                    <a:pt x="3" y="31"/>
                  </a:lnTo>
                  <a:lnTo>
                    <a:pt x="2" y="1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5925344" y="3917553"/>
              <a:ext cx="74612" cy="46038"/>
            </a:xfrm>
            <a:custGeom>
              <a:avLst/>
              <a:gdLst>
                <a:gd name="T0" fmla="*/ 0 w 47"/>
                <a:gd name="T1" fmla="*/ 2 h 29"/>
                <a:gd name="T2" fmla="*/ 46 w 47"/>
                <a:gd name="T3" fmla="*/ 0 h 29"/>
                <a:gd name="T4" fmla="*/ 47 w 47"/>
                <a:gd name="T5" fmla="*/ 14 h 29"/>
                <a:gd name="T6" fmla="*/ 47 w 47"/>
                <a:gd name="T7" fmla="*/ 26 h 29"/>
                <a:gd name="T8" fmla="*/ 24 w 47"/>
                <a:gd name="T9" fmla="*/ 28 h 29"/>
                <a:gd name="T10" fmla="*/ 3 w 47"/>
                <a:gd name="T11" fmla="*/ 29 h 29"/>
                <a:gd name="T12" fmla="*/ 1 w 47"/>
                <a:gd name="T13" fmla="*/ 16 h 29"/>
                <a:gd name="T14" fmla="*/ 0 w 47"/>
                <a:gd name="T1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9">
                  <a:moveTo>
                    <a:pt x="0" y="2"/>
                  </a:moveTo>
                  <a:lnTo>
                    <a:pt x="46" y="0"/>
                  </a:lnTo>
                  <a:lnTo>
                    <a:pt x="47" y="14"/>
                  </a:lnTo>
                  <a:lnTo>
                    <a:pt x="47" y="26"/>
                  </a:lnTo>
                  <a:lnTo>
                    <a:pt x="24" y="28"/>
                  </a:lnTo>
                  <a:lnTo>
                    <a:pt x="3" y="29"/>
                  </a:lnTo>
                  <a:lnTo>
                    <a:pt x="1" y="1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6069806" y="3912791"/>
              <a:ext cx="79375" cy="42863"/>
            </a:xfrm>
            <a:custGeom>
              <a:avLst/>
              <a:gdLst>
                <a:gd name="T0" fmla="*/ 0 w 50"/>
                <a:gd name="T1" fmla="*/ 2 h 27"/>
                <a:gd name="T2" fmla="*/ 50 w 50"/>
                <a:gd name="T3" fmla="*/ 0 h 27"/>
                <a:gd name="T4" fmla="*/ 50 w 50"/>
                <a:gd name="T5" fmla="*/ 26 h 27"/>
                <a:gd name="T6" fmla="*/ 26 w 50"/>
                <a:gd name="T7" fmla="*/ 26 h 27"/>
                <a:gd name="T8" fmla="*/ 2 w 50"/>
                <a:gd name="T9" fmla="*/ 27 h 27"/>
                <a:gd name="T10" fmla="*/ 0 w 50"/>
                <a:gd name="T1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7">
                  <a:moveTo>
                    <a:pt x="0" y="2"/>
                  </a:moveTo>
                  <a:lnTo>
                    <a:pt x="50" y="0"/>
                  </a:lnTo>
                  <a:lnTo>
                    <a:pt x="50" y="26"/>
                  </a:lnTo>
                  <a:lnTo>
                    <a:pt x="26" y="26"/>
                  </a:lnTo>
                  <a:lnTo>
                    <a:pt x="2" y="2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6231731" y="3908028"/>
              <a:ext cx="90487" cy="42863"/>
            </a:xfrm>
            <a:custGeom>
              <a:avLst/>
              <a:gdLst>
                <a:gd name="T0" fmla="*/ 0 w 57"/>
                <a:gd name="T1" fmla="*/ 2 h 27"/>
                <a:gd name="T2" fmla="*/ 29 w 57"/>
                <a:gd name="T3" fmla="*/ 0 h 27"/>
                <a:gd name="T4" fmla="*/ 57 w 57"/>
                <a:gd name="T5" fmla="*/ 0 h 27"/>
                <a:gd name="T6" fmla="*/ 57 w 57"/>
                <a:gd name="T7" fmla="*/ 26 h 27"/>
                <a:gd name="T8" fmla="*/ 29 w 57"/>
                <a:gd name="T9" fmla="*/ 27 h 27"/>
                <a:gd name="T10" fmla="*/ 1 w 57"/>
                <a:gd name="T11" fmla="*/ 27 h 27"/>
                <a:gd name="T12" fmla="*/ 0 w 57"/>
                <a:gd name="T13" fmla="*/ 14 h 27"/>
                <a:gd name="T14" fmla="*/ 0 w 57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7">
                  <a:moveTo>
                    <a:pt x="0" y="2"/>
                  </a:moveTo>
                  <a:lnTo>
                    <a:pt x="29" y="0"/>
                  </a:lnTo>
                  <a:lnTo>
                    <a:pt x="57" y="0"/>
                  </a:lnTo>
                  <a:lnTo>
                    <a:pt x="57" y="26"/>
                  </a:lnTo>
                  <a:lnTo>
                    <a:pt x="29" y="27"/>
                  </a:lnTo>
                  <a:lnTo>
                    <a:pt x="1" y="27"/>
                  </a:lnTo>
                  <a:lnTo>
                    <a:pt x="0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6331744" y="3838178"/>
              <a:ext cx="273050" cy="182563"/>
            </a:xfrm>
            <a:custGeom>
              <a:avLst/>
              <a:gdLst>
                <a:gd name="T0" fmla="*/ 172 w 172"/>
                <a:gd name="T1" fmla="*/ 56 h 115"/>
                <a:gd name="T2" fmla="*/ 0 w 172"/>
                <a:gd name="T3" fmla="*/ 0 h 115"/>
                <a:gd name="T4" fmla="*/ 1 w 172"/>
                <a:gd name="T5" fmla="*/ 115 h 115"/>
                <a:gd name="T6" fmla="*/ 172 w 172"/>
                <a:gd name="T7" fmla="*/ 5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15">
                  <a:moveTo>
                    <a:pt x="172" y="56"/>
                  </a:moveTo>
                  <a:lnTo>
                    <a:pt x="0" y="0"/>
                  </a:lnTo>
                  <a:lnTo>
                    <a:pt x="1" y="115"/>
                  </a:lnTo>
                  <a:lnTo>
                    <a:pt x="172" y="56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cxnSp>
          <p:nvCxnSpPr>
            <p:cNvPr id="94" name="Curved Connector 93"/>
            <p:cNvCxnSpPr>
              <a:stCxn id="48" idx="15"/>
            </p:cNvCxnSpPr>
            <p:nvPr/>
          </p:nvCxnSpPr>
          <p:spPr>
            <a:xfrm>
              <a:off x="1713706" y="4231878"/>
              <a:ext cx="1657350" cy="304800"/>
            </a:xfrm>
            <a:prstGeom prst="curvedConnector3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67" idx="4"/>
            </p:cNvCxnSpPr>
            <p:nvPr/>
          </p:nvCxnSpPr>
          <p:spPr>
            <a:xfrm flipV="1">
              <a:off x="3774281" y="4338241"/>
              <a:ext cx="2378075" cy="198437"/>
            </a:xfrm>
            <a:prstGeom prst="curvedConnector3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74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2</a:t>
            </a:r>
            <a:r>
              <a:rPr lang="en-CA" sz="3600" baseline="30000" dirty="0" smtClean="0"/>
              <a:t>nd</a:t>
            </a:r>
            <a:r>
              <a:rPr lang="en-CA" sz="3600" dirty="0" smtClean="0"/>
              <a:t> Order Resampling: Mac Cormack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00150"/>
            <a:ext cx="4824536" cy="3394075"/>
          </a:xfrm>
        </p:spPr>
        <p:txBody>
          <a:bodyPr>
            <a:normAutofit/>
          </a:bodyPr>
          <a:lstStyle/>
          <a:p>
            <a:r>
              <a:rPr lang="en-CA" dirty="0" smtClean="0"/>
              <a:t>Mac Cormack Scheme [</a:t>
            </a:r>
            <a:r>
              <a:rPr lang="en-CA" dirty="0" err="1" smtClean="0"/>
              <a:t>Dupont</a:t>
            </a:r>
            <a:r>
              <a:rPr lang="en-CA" dirty="0" smtClean="0"/>
              <a:t> 03]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 – project value into future N+1</a:t>
            </a:r>
          </a:p>
          <a:p>
            <a:r>
              <a:rPr lang="en-US" dirty="0" smtClean="0"/>
              <a:t>2 – </a:t>
            </a:r>
            <a:r>
              <a:rPr lang="en-US" dirty="0" err="1" smtClean="0"/>
              <a:t>reproject</a:t>
            </a:r>
            <a:r>
              <a:rPr lang="en-US" dirty="0" smtClean="0"/>
              <a:t> back into N</a:t>
            </a:r>
          </a:p>
          <a:p>
            <a:pPr lvl="1"/>
            <a:r>
              <a:rPr lang="en-US" dirty="0" err="1" smtClean="0"/>
              <a:t>Reprojected</a:t>
            </a:r>
            <a:r>
              <a:rPr lang="en-US" dirty="0" smtClean="0"/>
              <a:t> value has double accumulated error of projection method used</a:t>
            </a:r>
          </a:p>
          <a:p>
            <a:r>
              <a:rPr lang="en-US" dirty="0" smtClean="0"/>
              <a:t>3 – correct value by half accumulated error</a:t>
            </a:r>
          </a:p>
          <a:p>
            <a:r>
              <a:rPr lang="en-US" dirty="0" smtClean="0"/>
              <a:t>4 – project corrected value into N+1</a:t>
            </a:r>
          </a:p>
          <a:p>
            <a:endParaRPr lang="en-CA" dirty="0" smtClean="0"/>
          </a:p>
        </p:txBody>
      </p:sp>
      <p:pic>
        <p:nvPicPr>
          <p:cNvPr id="4096" name="Picture 2" descr="D:\WIP\SIG2014\Images\bfec_scheme\bfec_scheme\Slid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1590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5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2</a:t>
            </a:r>
            <a:r>
              <a:rPr lang="en-CA" sz="3600" baseline="30000" dirty="0" smtClean="0"/>
              <a:t>nd</a:t>
            </a:r>
            <a:r>
              <a:rPr lang="en-CA" sz="3600" dirty="0" smtClean="0"/>
              <a:t> Order Resampling : BFCEE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00150"/>
            <a:ext cx="4824536" cy="3394075"/>
          </a:xfrm>
        </p:spPr>
        <p:txBody>
          <a:bodyPr>
            <a:normAutofit/>
          </a:bodyPr>
          <a:lstStyle/>
          <a:p>
            <a:r>
              <a:rPr lang="en-US" dirty="0" smtClean="0"/>
              <a:t>Back Forth Error Correction &amp; Compensation [</a:t>
            </a:r>
            <a:r>
              <a:rPr lang="en-US" dirty="0" err="1" smtClean="0"/>
              <a:t>Selle</a:t>
            </a:r>
            <a:r>
              <a:rPr lang="en-US" dirty="0" smtClean="0"/>
              <a:t> 07]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 – project value into future N+1</a:t>
            </a:r>
          </a:p>
          <a:p>
            <a:r>
              <a:rPr lang="en-US" dirty="0" smtClean="0"/>
              <a:t>2 – </a:t>
            </a:r>
            <a:r>
              <a:rPr lang="en-US" dirty="0" err="1" smtClean="0"/>
              <a:t>reproject</a:t>
            </a:r>
            <a:r>
              <a:rPr lang="en-US" dirty="0" smtClean="0"/>
              <a:t> back into N</a:t>
            </a:r>
          </a:p>
          <a:p>
            <a:pPr lvl="1"/>
            <a:r>
              <a:rPr lang="en-US" dirty="0" err="1" smtClean="0"/>
              <a:t>Reprojected</a:t>
            </a:r>
            <a:r>
              <a:rPr lang="en-US" dirty="0" smtClean="0"/>
              <a:t> value has double accumulated error of projection method used</a:t>
            </a:r>
          </a:p>
          <a:p>
            <a:r>
              <a:rPr lang="en-US" dirty="0" smtClean="0"/>
              <a:t>3 – correct projected value by half accumulated error</a:t>
            </a:r>
          </a:p>
        </p:txBody>
      </p:sp>
      <p:pic>
        <p:nvPicPr>
          <p:cNvPr id="4096" name="Picture 2" descr="D:\WIP\SIG2014\Images\bfec_scheme\bfec_scheme\Slid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1590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WIP\SIG2014\Images\bfec_scheme\bfec_scheme\Slide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31591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3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2</a:t>
            </a:r>
            <a:r>
              <a:rPr lang="en-CA" sz="3600" baseline="30000" dirty="0" smtClean="0"/>
              <a:t>nd</a:t>
            </a:r>
            <a:r>
              <a:rPr lang="en-CA" sz="3600" dirty="0" smtClean="0"/>
              <a:t> Order Resampling: GPU BFCEE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00150"/>
            <a:ext cx="4824536" cy="3394075"/>
          </a:xfrm>
        </p:spPr>
        <p:txBody>
          <a:bodyPr>
            <a:normAutofit/>
          </a:bodyPr>
          <a:lstStyle/>
          <a:p>
            <a:r>
              <a:rPr lang="en-US" dirty="0" smtClean="0"/>
              <a:t>GPU Optimized BFCEE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 – project value into future N+1</a:t>
            </a:r>
          </a:p>
          <a:p>
            <a:r>
              <a:rPr lang="en-US" dirty="0" smtClean="0"/>
              <a:t>2 – </a:t>
            </a:r>
            <a:r>
              <a:rPr lang="en-US" dirty="0" err="1" smtClean="0"/>
              <a:t>reproject</a:t>
            </a:r>
            <a:r>
              <a:rPr lang="en-US" dirty="0" smtClean="0"/>
              <a:t> back into N</a:t>
            </a:r>
          </a:p>
          <a:p>
            <a:pPr lvl="1"/>
            <a:r>
              <a:rPr lang="en-US" dirty="0" err="1" smtClean="0"/>
              <a:t>Reprojected</a:t>
            </a:r>
            <a:r>
              <a:rPr lang="en-US" dirty="0" smtClean="0"/>
              <a:t> value has double accumulated error of projection method used</a:t>
            </a:r>
          </a:p>
          <a:p>
            <a:r>
              <a:rPr lang="en-US" dirty="0" smtClean="0"/>
              <a:t>3 – project </a:t>
            </a:r>
            <a:r>
              <a:rPr lang="en-US" dirty="0" err="1" smtClean="0"/>
              <a:t>reprojected</a:t>
            </a:r>
            <a:r>
              <a:rPr lang="en-US" dirty="0" smtClean="0"/>
              <a:t> value into N+1</a:t>
            </a:r>
          </a:p>
          <a:p>
            <a:pPr lvl="1"/>
            <a:r>
              <a:rPr lang="en-US" dirty="0" smtClean="0"/>
              <a:t>Triple accumulated error</a:t>
            </a:r>
          </a:p>
          <a:p>
            <a:r>
              <a:rPr lang="en-US" dirty="0" smtClean="0"/>
              <a:t>4 – correct projected value by half accumulated error between projected and double projected value</a:t>
            </a:r>
          </a:p>
        </p:txBody>
      </p:sp>
      <p:pic>
        <p:nvPicPr>
          <p:cNvPr id="4096" name="Picture 2" descr="D:\WIP\SIG2014\Images\bfec_scheme\bfec_scheme\Slid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1590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WIP\SIG2014\Images\bfec_scheme\bfec_scheme\Slide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1590"/>
            <a:ext cx="755283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38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Use per Sample interpolation mode </a:t>
            </a:r>
          </a:p>
          <a:p>
            <a:pPr lvl="1"/>
            <a:r>
              <a:rPr lang="en-CA" dirty="0" smtClean="0"/>
              <a:t>super-sampling on texture data</a:t>
            </a:r>
          </a:p>
          <a:p>
            <a:endParaRPr lang="en-CA" dirty="0"/>
          </a:p>
          <a:p>
            <a:r>
              <a:rPr lang="en-CA" dirty="0" smtClean="0"/>
              <a:t>Not normalized spatial distances between </a:t>
            </a:r>
            <a:r>
              <a:rPr lang="en-CA" dirty="0" err="1" smtClean="0"/>
              <a:t>rasterization</a:t>
            </a:r>
            <a:r>
              <a:rPr lang="en-CA" dirty="0" smtClean="0"/>
              <a:t> samples =&gt; wrong derivative calculation</a:t>
            </a:r>
          </a:p>
          <a:p>
            <a:r>
              <a:rPr lang="en-CA" dirty="0" err="1" smtClean="0"/>
              <a:t>Mip</a:t>
            </a:r>
            <a:r>
              <a:rPr lang="en-CA" dirty="0" smtClean="0"/>
              <a:t> map selection need special care</a:t>
            </a:r>
          </a:p>
          <a:p>
            <a:pPr lvl="1"/>
            <a:r>
              <a:rPr lang="en-CA" dirty="0" smtClean="0"/>
              <a:t>tex2Dgrad with analytical gradients</a:t>
            </a:r>
          </a:p>
          <a:p>
            <a:r>
              <a:rPr lang="en-CA" dirty="0" smtClean="0"/>
              <a:t>Set sample order to minimize temporal changes of distances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5122" name="Picture 2" descr="D:\WIP\SIG2014\Images\fig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03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026" y="123478"/>
            <a:ext cx="398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Bilinear </a:t>
            </a:r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: 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Continuous resampling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30 frame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8447" y="114186"/>
            <a:ext cx="451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Shader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BFECC: Continuous resampling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30 frame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s</a:t>
            </a:r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8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Final Implementation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Temporarily Stable Edge Anti-aliasing</a:t>
            </a:r>
            <a:endParaRPr lang="fr-CA" dirty="0"/>
          </a:p>
          <a:p>
            <a:pPr lvl="1"/>
            <a:r>
              <a:rPr lang="en-US" dirty="0" smtClean="0"/>
              <a:t>SMAA (Normal + Depth + </a:t>
            </a:r>
            <a:r>
              <a:rPr lang="en-US" dirty="0" err="1" smtClean="0"/>
              <a:t>Luma</a:t>
            </a:r>
            <a:r>
              <a:rPr lang="en-US" dirty="0" smtClean="0"/>
              <a:t> Predicated </a:t>
            </a:r>
            <a:r>
              <a:rPr lang="en-US" dirty="0" err="1" smtClean="0"/>
              <a:t>Thresholding</a:t>
            </a:r>
            <a:r>
              <a:rPr lang="en-US" dirty="0" smtClean="0"/>
              <a:t>)</a:t>
            </a:r>
            <a:endParaRPr lang="fr-CA" dirty="0"/>
          </a:p>
          <a:p>
            <a:pPr lvl="1"/>
            <a:r>
              <a:rPr lang="en-US" dirty="0"/>
              <a:t>CRAA</a:t>
            </a:r>
            <a:endParaRPr lang="fr-CA" dirty="0"/>
          </a:p>
          <a:p>
            <a:pPr lvl="1"/>
            <a:r>
              <a:rPr lang="en-US" dirty="0"/>
              <a:t>AEAA (GBAA)</a:t>
            </a:r>
            <a:endParaRPr lang="fr-CA" dirty="0"/>
          </a:p>
          <a:p>
            <a:pPr lvl="0"/>
            <a:r>
              <a:rPr lang="en-US" dirty="0"/>
              <a:t>Temporal FLIPQUAD Reconstruction combined with Temporal Anti-aliasing (TAA</a:t>
            </a:r>
            <a:r>
              <a:rPr lang="en-US" dirty="0" smtClean="0"/>
              <a:t>)</a:t>
            </a:r>
            <a:endParaRPr lang="pl-PL" dirty="0" smtClean="0"/>
          </a:p>
          <a:p>
            <a:pPr lvl="1"/>
            <a:r>
              <a:rPr lang="pl-PL" dirty="0" smtClean="0"/>
              <a:t>TFQ + TAA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8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FC4 Final Implementation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Temporarily Stable Edge Anti-aliasing</a:t>
            </a:r>
            <a:endParaRPr lang="fr-CA" dirty="0"/>
          </a:p>
          <a:p>
            <a:pPr lvl="1"/>
            <a:r>
              <a:rPr lang="en-CA" dirty="0" smtClean="0"/>
              <a:t>Non obvious choice</a:t>
            </a:r>
          </a:p>
          <a:p>
            <a:pPr lvl="1"/>
            <a:endParaRPr lang="en-CA" dirty="0"/>
          </a:p>
          <a:p>
            <a:r>
              <a:rPr lang="en-CA" dirty="0" smtClean="0"/>
              <a:t>SMAA + AEAA on Alpha Test</a:t>
            </a:r>
          </a:p>
          <a:p>
            <a:pPr lvl="1"/>
            <a:r>
              <a:rPr lang="en-CA" dirty="0" smtClean="0"/>
              <a:t>Most reliable, reasonable performance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CRAA + AEAA on Alpha Test</a:t>
            </a:r>
          </a:p>
          <a:p>
            <a:pPr lvl="1"/>
            <a:r>
              <a:rPr lang="en-CA" dirty="0" smtClean="0"/>
              <a:t>Best performance, some content issues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89712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245"/>
            <a:ext cx="9144000" cy="73152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5212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662910" y="61127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1x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6942" y="611272"/>
            <a:ext cx="803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1731" y="414412"/>
            <a:ext cx="12779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 </a:t>
            </a: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AEAA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550" y="414412"/>
            <a:ext cx="1277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 </a:t>
            </a: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CRAA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4131" y="365050"/>
            <a:ext cx="13003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</a:t>
            </a:r>
            <a:b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</a:b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SMAA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4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3600" dirty="0" smtClean="0"/>
              <a:t>Analytical: Frame B</a:t>
            </a:r>
            <a:endParaRPr lang="pl-PL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55"/>
            <a:ext cx="9144000" cy="18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1163"/>
            <a:ext cx="9144000" cy="73152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-2151162"/>
            <a:ext cx="9144000" cy="36518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662910" y="61127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1x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942" y="611272"/>
            <a:ext cx="803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1731" y="414412"/>
            <a:ext cx="12779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 </a:t>
            </a: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AEAA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9550" y="414412"/>
            <a:ext cx="1277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 </a:t>
            </a: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CRAA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4130" y="365050"/>
            <a:ext cx="13003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TFQ +</a:t>
            </a:r>
            <a:b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</a:b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SMAA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0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48644"/>
              </p:ext>
            </p:extLst>
          </p:nvPr>
        </p:nvGraphicFramePr>
        <p:xfrm>
          <a:off x="251519" y="627534"/>
          <a:ext cx="8569617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562"/>
                <a:gridCol w="2262539"/>
                <a:gridCol w="2836516"/>
              </a:tblGrid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Single Pass</a:t>
                      </a:r>
                      <a:endParaRPr lang="fr-CA" sz="2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Timing (ms) 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GBuffer Overhead (%)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BFECC Single </a:t>
                      </a:r>
                      <a:r>
                        <a:rPr lang="en-US" sz="2100" dirty="0" smtClean="0">
                          <a:effectLst/>
                        </a:rPr>
                        <a:t>Value</a:t>
                      </a:r>
                      <a:endParaRPr lang="fr-CA" sz="2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0.3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N/A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Temporal FLIPQUAD (TFQ)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0.2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N/A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AEAA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0.25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&lt;1% C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8xCRAA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0.25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&lt;8% HW/C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SMAA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0.9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N/A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0.6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N/A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TFQ + TAA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0.62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N/A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Full Method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AEAA(Alpha Test) + 8xCRAA + TFQ + TAA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0.9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&lt;3% HW/C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SMAA + TFQ + TAA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1.4</a:t>
                      </a:r>
                      <a:endParaRPr lang="fr-CA" sz="2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fr-CA" sz="2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4162" marR="1441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53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Hi Frequency Recovery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 smtClean="0"/>
              <a:t>FLIPQUAD BOX resolve kernel</a:t>
            </a:r>
          </a:p>
          <a:p>
            <a:pPr lvl="1"/>
            <a:r>
              <a:rPr lang="en-CA" dirty="0" smtClean="0"/>
              <a:t>Results in 0.5 blur</a:t>
            </a:r>
          </a:p>
          <a:p>
            <a:pPr lvl="1"/>
            <a:r>
              <a:rPr lang="en-CA" dirty="0" smtClean="0"/>
              <a:t>Art direction ‘might’ find it objectionable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Super-sampling requires wider, complex kernel to preserve [Burley 07]:</a:t>
            </a:r>
          </a:p>
          <a:p>
            <a:pPr lvl="1"/>
            <a:r>
              <a:rPr lang="en-CA" dirty="0" smtClean="0"/>
              <a:t>Anti-aliasing</a:t>
            </a:r>
          </a:p>
          <a:p>
            <a:pPr lvl="1"/>
            <a:r>
              <a:rPr lang="en-CA" dirty="0" smtClean="0"/>
              <a:t>Hi-Frequency details</a:t>
            </a:r>
          </a:p>
        </p:txBody>
      </p:sp>
    </p:spTree>
    <p:extLst>
      <p:ext uri="{BB962C8B-B14F-4D97-AF65-F5344CB8AC3E}">
        <p14:creationId xmlns:p14="http://schemas.microsoft.com/office/powerpoint/2010/main" val="423691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Hi Frequency Recovery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4-tap </a:t>
            </a:r>
            <a:r>
              <a:rPr lang="en-CA" dirty="0" err="1" smtClean="0"/>
              <a:t>Sinc</a:t>
            </a:r>
            <a:r>
              <a:rPr lang="en-CA" dirty="0" smtClean="0"/>
              <a:t> </a:t>
            </a:r>
            <a:r>
              <a:rPr lang="en-CA" dirty="0"/>
              <a:t>kernel can be </a:t>
            </a:r>
            <a:r>
              <a:rPr lang="pl-PL" dirty="0" smtClean="0"/>
              <a:t>approximated by:</a:t>
            </a:r>
            <a:endParaRPr lang="en-CA" dirty="0"/>
          </a:p>
          <a:p>
            <a:pPr lvl="1"/>
            <a:r>
              <a:rPr lang="en-CA" dirty="0"/>
              <a:t>Box Blur (FLIPQUAD resolve) – 0.5 pixel radius</a:t>
            </a:r>
          </a:p>
          <a:p>
            <a:pPr lvl="1"/>
            <a:r>
              <a:rPr lang="en-CA" dirty="0" err="1"/>
              <a:t>Unsharp</a:t>
            </a:r>
            <a:r>
              <a:rPr lang="en-CA" dirty="0"/>
              <a:t> masking – 0.5 pixel </a:t>
            </a:r>
            <a:r>
              <a:rPr lang="en-CA" dirty="0" smtClean="0"/>
              <a:t>radius</a:t>
            </a:r>
          </a:p>
          <a:p>
            <a:pPr lvl="1"/>
            <a:endParaRPr lang="en-CA" dirty="0"/>
          </a:p>
          <a:p>
            <a:r>
              <a:rPr lang="en-CA" dirty="0"/>
              <a:t>“Arguably” reconstruct detail</a:t>
            </a:r>
          </a:p>
          <a:p>
            <a:pPr lvl="1"/>
            <a:r>
              <a:rPr lang="en-CA" dirty="0"/>
              <a:t>Will not introduce aliasing as long as it is inside window of </a:t>
            </a:r>
            <a:r>
              <a:rPr lang="en-CA" dirty="0" err="1" smtClean="0"/>
              <a:t>reconstrucion</a:t>
            </a:r>
            <a:r>
              <a:rPr lang="en-CA" dirty="0" smtClean="0"/>
              <a:t> </a:t>
            </a:r>
            <a:r>
              <a:rPr lang="en-CA" dirty="0"/>
              <a:t>blur </a:t>
            </a:r>
            <a:r>
              <a:rPr lang="en-CA" dirty="0" smtClean="0"/>
              <a:t>kernel</a:t>
            </a:r>
          </a:p>
          <a:p>
            <a:pPr lvl="1"/>
            <a:r>
              <a:rPr lang="en-CA" dirty="0" smtClean="0"/>
              <a:t>All information </a:t>
            </a:r>
            <a:r>
              <a:rPr lang="pl-PL" dirty="0" smtClean="0"/>
              <a:t>exusts </a:t>
            </a:r>
            <a:r>
              <a:rPr lang="en-CA" dirty="0" smtClean="0"/>
              <a:t>in various image frequencies</a:t>
            </a:r>
          </a:p>
          <a:p>
            <a:pPr lvl="1"/>
            <a:endParaRPr lang="en-CA" dirty="0"/>
          </a:p>
          <a:p>
            <a:r>
              <a:rPr lang="en-CA" dirty="0" smtClean="0"/>
              <a:t>Negative </a:t>
            </a:r>
            <a:r>
              <a:rPr lang="en-CA" dirty="0" err="1" smtClean="0"/>
              <a:t>Mip</a:t>
            </a:r>
            <a:r>
              <a:rPr lang="en-CA" dirty="0" smtClean="0"/>
              <a:t> Bias on all textures to match Super-sampled resolution</a:t>
            </a:r>
          </a:p>
          <a:p>
            <a:pPr lvl="1"/>
            <a:r>
              <a:rPr lang="en-CA" dirty="0" smtClean="0"/>
              <a:t>Adds detail that would get resolved if super-sampled in single frame</a:t>
            </a:r>
          </a:p>
        </p:txBody>
      </p:sp>
    </p:spTree>
    <p:extLst>
      <p:ext uri="{BB962C8B-B14F-4D97-AF65-F5344CB8AC3E}">
        <p14:creationId xmlns:p14="http://schemas.microsoft.com/office/powerpoint/2010/main" val="207047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Hi Frequency Recovery</a:t>
            </a:r>
            <a:endParaRPr lang="fr-CA" sz="3600" dirty="0"/>
          </a:p>
        </p:txBody>
      </p:sp>
      <p:pic>
        <p:nvPicPr>
          <p:cNvPr id="1026" name="Picture 2" descr="D:\WIP\SIG2014\fq_unshar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" y="1275606"/>
            <a:ext cx="9120664" cy="30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31582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1x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4349210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FQ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6161" y="4355020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FQ + </a:t>
            </a:r>
            <a:r>
              <a:rPr lang="en-C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Unsharp</a:t>
            </a:r>
            <a:endParaRPr lang="fr-C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5346" y="4878690"/>
            <a:ext cx="16241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(</a:t>
            </a:r>
            <a:r>
              <a:rPr lang="en-CA" sz="10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oversharpened</a:t>
            </a:r>
            <a:r>
              <a:rPr lang="en-CA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Gothic LT Bold" panose="020B0706030503020504" pitchFamily="34" charset="0"/>
              </a:rPr>
              <a:t> for effect)</a:t>
            </a:r>
            <a:endParaRPr lang="fr-CA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eGothic LT Bold" panose="020B0706030503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3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MOVIE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85558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Summary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 smtClean="0"/>
              <a:t>Temporarily Stable</a:t>
            </a:r>
          </a:p>
          <a:p>
            <a:pPr lvl="0"/>
            <a:r>
              <a:rPr lang="en-CA" dirty="0" smtClean="0"/>
              <a:t>Comparable to 4x RGSS</a:t>
            </a:r>
          </a:p>
          <a:p>
            <a:pPr lvl="0"/>
            <a:r>
              <a:rPr lang="en-CA" dirty="0" smtClean="0"/>
              <a:t>Cut to fit your needs</a:t>
            </a:r>
          </a:p>
          <a:p>
            <a:pPr lvl="0"/>
            <a:r>
              <a:rPr lang="en-CA" dirty="0" smtClean="0"/>
              <a:t>Fast</a:t>
            </a:r>
          </a:p>
          <a:p>
            <a:pPr lvl="0"/>
            <a:endParaRPr lang="en-CA" dirty="0"/>
          </a:p>
          <a:p>
            <a:pPr lvl="0"/>
            <a:r>
              <a:rPr lang="en-CA" dirty="0" smtClean="0"/>
              <a:t>Doesn’t solve all problems – sub-pixel content still problematic</a:t>
            </a:r>
          </a:p>
          <a:p>
            <a:pPr lvl="0"/>
            <a:r>
              <a:rPr lang="en-CA" dirty="0" smtClean="0"/>
              <a:t>Provides some new ideas and solutions to your AA </a:t>
            </a:r>
            <a:r>
              <a:rPr lang="en-CA" dirty="0" err="1" smtClean="0"/>
              <a:t>toolbo</a:t>
            </a:r>
            <a:r>
              <a:rPr lang="pl-PL" dirty="0" smtClean="0"/>
              <a:t>x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66087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HRAA: </a:t>
            </a:r>
            <a:r>
              <a:rPr lang="pl-PL" sz="3600" dirty="0" smtClean="0"/>
              <a:t>Future Direction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Tile based Edge Anti Aliasing</a:t>
            </a:r>
          </a:p>
          <a:p>
            <a:pPr lvl="1"/>
            <a:r>
              <a:rPr lang="pl-PL" dirty="0" smtClean="0"/>
              <a:t>Bigger neighborhood knowledge guarantees less fail cases</a:t>
            </a:r>
          </a:p>
          <a:p>
            <a:pPr lvl="1"/>
            <a:r>
              <a:rPr lang="pl-PL" dirty="0" smtClean="0"/>
              <a:t>More complex Coverage analisys for better LUT</a:t>
            </a:r>
          </a:p>
          <a:p>
            <a:r>
              <a:rPr lang="pl-PL" dirty="0" smtClean="0"/>
              <a:t>Augment SMAA with Coverage</a:t>
            </a:r>
            <a:r>
              <a:rPr lang="pl-PL" dirty="0"/>
              <a:t> </a:t>
            </a:r>
            <a:r>
              <a:rPr lang="pl-PL" dirty="0" smtClean="0"/>
              <a:t>information</a:t>
            </a:r>
          </a:p>
          <a:p>
            <a:r>
              <a:rPr lang="pl-PL" dirty="0" smtClean="0"/>
              <a:t>Explore more sampling patterns</a:t>
            </a:r>
          </a:p>
          <a:p>
            <a:r>
              <a:rPr lang="pl-PL" dirty="0" smtClean="0"/>
              <a:t>Upsampling</a:t>
            </a:r>
          </a:p>
          <a:p>
            <a:pPr lvl="1"/>
            <a:r>
              <a:rPr lang="pl-PL" dirty="0" smtClean="0"/>
              <a:t>Partially trade Super Sampling for higher resolution resolve</a:t>
            </a:r>
          </a:p>
        </p:txBody>
      </p:sp>
    </p:spTree>
    <p:extLst>
      <p:ext uri="{BB962C8B-B14F-4D97-AF65-F5344CB8AC3E}">
        <p14:creationId xmlns:p14="http://schemas.microsoft.com/office/powerpoint/2010/main" val="175124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9702"/>
            <a:ext cx="8229600" cy="857250"/>
          </a:xfrm>
        </p:spPr>
        <p:txBody>
          <a:bodyPr/>
          <a:lstStyle/>
          <a:p>
            <a:pPr algn="ctr"/>
            <a:r>
              <a:rPr lang="pl-PL" sz="9600" dirty="0" smtClean="0"/>
              <a:t>Q&amp;A</a:t>
            </a:r>
            <a:endParaRPr lang="fr-CA" sz="96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1714" y="3219823"/>
            <a:ext cx="8229600" cy="1080119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Twitter: @MichalDrobot</a:t>
            </a:r>
          </a:p>
          <a:p>
            <a:pPr marL="0" lvl="0" indent="0" algn="ctr">
              <a:buNone/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hello@drobot.org</a:t>
            </a: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buNone/>
            </a:pPr>
            <a:r>
              <a:rPr lang="en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details, samples and pictures</a:t>
            </a:r>
          </a:p>
          <a:p>
            <a:pPr marL="0" lvl="0" indent="0" algn="ctr">
              <a:buNone/>
            </a:pPr>
            <a:r>
              <a:rPr lang="en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upcoming GPU Pro 6 article</a:t>
            </a:r>
          </a:p>
          <a:p>
            <a:pPr marL="0" lvl="0" indent="0" algn="ctr">
              <a:buNone/>
            </a:pPr>
            <a:r>
              <a:rPr lang="en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grab it March 2015</a:t>
            </a:r>
          </a:p>
        </p:txBody>
      </p:sp>
    </p:spTree>
    <p:extLst>
      <p:ext uri="{BB962C8B-B14F-4D97-AF65-F5344CB8AC3E}">
        <p14:creationId xmlns:p14="http://schemas.microsoft.com/office/powerpoint/2010/main" val="110454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References</a:t>
            </a:r>
            <a:endParaRPr lang="fr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[</a:t>
            </a:r>
            <a:r>
              <a:rPr lang="en-US" dirty="0" err="1"/>
              <a:t>Akenine</a:t>
            </a:r>
            <a:r>
              <a:rPr lang="en-US" dirty="0"/>
              <a:t> 03] </a:t>
            </a:r>
            <a:r>
              <a:rPr lang="en-US" dirty="0" err="1"/>
              <a:t>Akenine</a:t>
            </a:r>
            <a:r>
              <a:rPr lang="en-US" dirty="0"/>
              <a:t>-Moller T. 2003, “An Extremely Inexpensive Multisampling Scheme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[</a:t>
            </a:r>
            <a:r>
              <a:rPr lang="en-US" dirty="0"/>
              <a:t>AMD 11] AMD 2011, “EQAA Modes for AMD 6900 Series Graphics Cards</a:t>
            </a:r>
            <a:r>
              <a:rPr lang="en-US" dirty="0" smtClean="0"/>
              <a:t>”</a:t>
            </a:r>
          </a:p>
          <a:p>
            <a:r>
              <a:rPr lang="en-US" dirty="0"/>
              <a:t>[AMD 13] AMD, </a:t>
            </a:r>
            <a:r>
              <a:rPr lang="en-US" dirty="0" err="1"/>
              <a:t>Alnasser</a:t>
            </a:r>
            <a:r>
              <a:rPr lang="en-US" dirty="0"/>
              <a:t> M., Sellers G. 2013,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AMD_framebuffer_sample_positions</a:t>
            </a:r>
            <a:r>
              <a:rPr lang="en-US" dirty="0"/>
              <a:t>”, </a:t>
            </a:r>
            <a:r>
              <a:rPr lang="en-US" i="1" dirty="0"/>
              <a:t>OpenGL Extension Registry.</a:t>
            </a:r>
            <a:endParaRPr lang="fr-CA" dirty="0"/>
          </a:p>
          <a:p>
            <a:r>
              <a:rPr lang="en-US" dirty="0"/>
              <a:t>[Burley 07] Burley B. 2007, “Filtering in </a:t>
            </a:r>
            <a:r>
              <a:rPr lang="en-US" dirty="0" err="1"/>
              <a:t>PRMan</a:t>
            </a:r>
            <a:r>
              <a:rPr lang="en-US" dirty="0"/>
              <a:t>”,</a:t>
            </a:r>
            <a:r>
              <a:rPr lang="en-US" i="1" dirty="0"/>
              <a:t> part of “</a:t>
            </a:r>
            <a:r>
              <a:rPr lang="en-US" i="1" dirty="0" err="1"/>
              <a:t>Renderman</a:t>
            </a:r>
            <a:r>
              <a:rPr lang="en-US" i="1" dirty="0"/>
              <a:t> Repository”. </a:t>
            </a:r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/>
              <a:t>Drobot 14] Drobot M. 2014, “Low Level Optimizations for AMD GCN Architecture”, </a:t>
            </a:r>
            <a:r>
              <a:rPr lang="en-US" i="1" dirty="0"/>
              <a:t>Digital Dragons 2014. </a:t>
            </a:r>
            <a:endParaRPr lang="en-US" i="1" dirty="0" smtClean="0"/>
          </a:p>
          <a:p>
            <a:r>
              <a:rPr lang="en-US" dirty="0" smtClean="0"/>
              <a:t>[</a:t>
            </a:r>
            <a:r>
              <a:rPr lang="en-US" dirty="0" err="1"/>
              <a:t>Dupont</a:t>
            </a:r>
            <a:r>
              <a:rPr lang="en-US" dirty="0"/>
              <a:t> 03] </a:t>
            </a:r>
            <a:r>
              <a:rPr lang="en-US" dirty="0" err="1"/>
              <a:t>Dupont</a:t>
            </a:r>
            <a:r>
              <a:rPr lang="en-US" dirty="0"/>
              <a:t> T., Liu Y. 2003, “Back and forth error compensation and correction methods for removing errors induced by uneven gradients of the level set function”, </a:t>
            </a:r>
            <a:endParaRPr lang="en-US" i="1" dirty="0" smtClean="0"/>
          </a:p>
          <a:p>
            <a:r>
              <a:rPr lang="en-US" dirty="0"/>
              <a:t>[Jimenez 11] Jimenez J., </a:t>
            </a:r>
            <a:r>
              <a:rPr lang="en-US" dirty="0" err="1"/>
              <a:t>Masia</a:t>
            </a:r>
            <a:r>
              <a:rPr lang="en-US" dirty="0"/>
              <a:t> B., </a:t>
            </a:r>
            <a:r>
              <a:rPr lang="en-US" dirty="0" err="1"/>
              <a:t>Echevarria</a:t>
            </a:r>
            <a:r>
              <a:rPr lang="en-US" dirty="0"/>
              <a:t> J., Navarro F., </a:t>
            </a:r>
            <a:r>
              <a:rPr lang="en-US" dirty="0" err="1"/>
              <a:t>Gutiereez</a:t>
            </a:r>
            <a:r>
              <a:rPr lang="en-US" dirty="0"/>
              <a:t> D. 2011, “Practical Morphological Anti-Aliasing.”, GPU Pro 2. AK Peters Ltd., 2011</a:t>
            </a:r>
            <a:r>
              <a:rPr lang="en-US" i="1" dirty="0" smtClean="0"/>
              <a:t>.</a:t>
            </a:r>
            <a:r>
              <a:rPr lang="en-US" dirty="0"/>
              <a:t> </a:t>
            </a:r>
            <a:endParaRPr lang="fr-CA" dirty="0"/>
          </a:p>
          <a:p>
            <a:r>
              <a:rPr lang="en-US" dirty="0"/>
              <a:t>[Jimenez 12] Jimenez J., </a:t>
            </a:r>
            <a:r>
              <a:rPr lang="en-US" dirty="0" err="1"/>
              <a:t>Echevarria</a:t>
            </a:r>
            <a:r>
              <a:rPr lang="en-US" dirty="0"/>
              <a:t> J., </a:t>
            </a:r>
            <a:r>
              <a:rPr lang="en-US" dirty="0" err="1"/>
              <a:t>Gutiereez</a:t>
            </a:r>
            <a:r>
              <a:rPr lang="en-US" dirty="0"/>
              <a:t> D., Sousa T., 2012, “SMAA : Enhanced </a:t>
            </a:r>
            <a:r>
              <a:rPr lang="en-US" dirty="0" err="1"/>
              <a:t>Subpixel</a:t>
            </a:r>
            <a:r>
              <a:rPr lang="en-US" dirty="0"/>
              <a:t> Morphological Antialiasing.”, EUROGRAPHICS 2012</a:t>
            </a:r>
            <a:r>
              <a:rPr lang="en-US" i="1" dirty="0" smtClean="0"/>
              <a:t>.</a:t>
            </a:r>
            <a:endParaRPr lang="fr-CA" dirty="0"/>
          </a:p>
          <a:p>
            <a:r>
              <a:rPr lang="en-US" dirty="0"/>
              <a:t>[</a:t>
            </a:r>
            <a:r>
              <a:rPr lang="en-US" dirty="0" err="1"/>
              <a:t>Laine</a:t>
            </a:r>
            <a:r>
              <a:rPr lang="en-US" dirty="0"/>
              <a:t> 06] </a:t>
            </a:r>
            <a:r>
              <a:rPr lang="en-US" dirty="0" err="1"/>
              <a:t>Laine</a:t>
            </a:r>
            <a:r>
              <a:rPr lang="en-US" dirty="0"/>
              <a:t> S. and </a:t>
            </a:r>
            <a:r>
              <a:rPr lang="en-US" dirty="0" err="1"/>
              <a:t>Aila</a:t>
            </a:r>
            <a:r>
              <a:rPr lang="en-US" dirty="0"/>
              <a:t> T. 2006, “A Weighted Error Metric and Optimization Method for Antialiasing Patterns”</a:t>
            </a:r>
            <a:endParaRPr lang="fr-CA" dirty="0"/>
          </a:p>
          <a:p>
            <a:r>
              <a:rPr lang="en-US" dirty="0"/>
              <a:t>[</a:t>
            </a:r>
            <a:r>
              <a:rPr lang="en-US" dirty="0" err="1"/>
              <a:t>Lottes</a:t>
            </a:r>
            <a:r>
              <a:rPr lang="en-US" dirty="0"/>
              <a:t> 09] </a:t>
            </a:r>
            <a:r>
              <a:rPr lang="en-US" dirty="0" err="1"/>
              <a:t>Lottes</a:t>
            </a:r>
            <a:r>
              <a:rPr lang="en-US" dirty="0"/>
              <a:t> T. 2009, “FXAA”, </a:t>
            </a:r>
            <a:r>
              <a:rPr lang="en-US" i="1" dirty="0"/>
              <a:t>NVIDIA Whitepaper Repository.</a:t>
            </a:r>
            <a:endParaRPr lang="fr-CA" dirty="0"/>
          </a:p>
          <a:p>
            <a:r>
              <a:rPr lang="en-US" dirty="0"/>
              <a:t>[Malan 10] Malan H. 2010, “Edge Anti-aliasing by Post-Processing”, </a:t>
            </a:r>
            <a:br>
              <a:rPr lang="en-US" dirty="0"/>
            </a:br>
            <a:r>
              <a:rPr lang="en-US" i="1" dirty="0"/>
              <a:t>GPU Pro 1, </a:t>
            </a:r>
            <a:r>
              <a:rPr lang="en-US" i="1" dirty="0" smtClean="0"/>
              <a:t>2010</a:t>
            </a:r>
          </a:p>
          <a:p>
            <a:r>
              <a:rPr lang="en-US" dirty="0"/>
              <a:t>[Persson 11] Persson E. 2011, “Geometric Buffer Antialiasing”.</a:t>
            </a:r>
            <a:r>
              <a:rPr lang="en-US" i="1" dirty="0"/>
              <a:t> SIGGRAPH 2011</a:t>
            </a:r>
            <a:r>
              <a:rPr lang="en-US" i="1" dirty="0" smtClean="0"/>
              <a:t>.</a:t>
            </a:r>
          </a:p>
          <a:p>
            <a:r>
              <a:rPr lang="en-US" dirty="0"/>
              <a:t>[</a:t>
            </a:r>
            <a:r>
              <a:rPr lang="en-US" dirty="0" err="1"/>
              <a:t>Selle</a:t>
            </a:r>
            <a:r>
              <a:rPr lang="en-US" dirty="0"/>
              <a:t> 07] </a:t>
            </a:r>
            <a:r>
              <a:rPr lang="en-US" dirty="0" err="1"/>
              <a:t>Selle</a:t>
            </a:r>
            <a:r>
              <a:rPr lang="en-US" dirty="0"/>
              <a:t> A., </a:t>
            </a:r>
            <a:r>
              <a:rPr lang="en-US" dirty="0" err="1"/>
              <a:t>Fedkiw</a:t>
            </a:r>
            <a:r>
              <a:rPr lang="en-US" dirty="0"/>
              <a:t> R., Kim B., Liu Y., </a:t>
            </a:r>
            <a:r>
              <a:rPr lang="en-US" dirty="0" err="1"/>
              <a:t>Rossignac</a:t>
            </a:r>
            <a:r>
              <a:rPr lang="en-US" dirty="0"/>
              <a:t> J. 2007, </a:t>
            </a:r>
            <a:r>
              <a:rPr lang="en-US" i="1" dirty="0"/>
              <a:t>“An </a:t>
            </a:r>
            <a:r>
              <a:rPr lang="en-US" i="1" dirty="0" err="1"/>
              <a:t>Uncoditionally</a:t>
            </a:r>
            <a:r>
              <a:rPr lang="en-US" i="1" dirty="0"/>
              <a:t> Stable </a:t>
            </a:r>
            <a:r>
              <a:rPr lang="en-US" i="1" dirty="0" err="1"/>
              <a:t>MacCormack</a:t>
            </a:r>
            <a:r>
              <a:rPr lang="en-US" i="1" dirty="0"/>
              <a:t> Method”</a:t>
            </a:r>
            <a:r>
              <a:rPr lang="en-US" i="1" dirty="0" smtClean="0"/>
              <a:t>.</a:t>
            </a:r>
            <a:endParaRPr lang="fr-CA" dirty="0"/>
          </a:p>
          <a:p>
            <a:r>
              <a:rPr lang="en-US" dirty="0"/>
              <a:t>[Valient 14] Valient M. 2014, Taking </a:t>
            </a:r>
            <a:r>
              <a:rPr lang="en-US" dirty="0" err="1"/>
              <a:t>Killzone</a:t>
            </a:r>
            <a:r>
              <a:rPr lang="en-US" dirty="0"/>
              <a:t> Shadow Fall Image Quality into the Next Generation”,</a:t>
            </a:r>
            <a:r>
              <a:rPr lang="en-US" i="1" dirty="0"/>
              <a:t> Game Developer Conference 2014.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2697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6737</TotalTime>
  <Words>5067</Words>
  <Application>Microsoft Macintosh PowerPoint</Application>
  <PresentationFormat>On-screen Show (16:9)</PresentationFormat>
  <Paragraphs>1404</Paragraphs>
  <Slides>100</Slides>
  <Notes>100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Custom Design</vt:lpstr>
      <vt:lpstr>Hybrid Reconstruction Anti Aliasing</vt:lpstr>
      <vt:lpstr>HRAA: Goals</vt:lpstr>
      <vt:lpstr>HRAA: Overview</vt:lpstr>
      <vt:lpstr>Stable Edge AA</vt:lpstr>
      <vt:lpstr>Morphological</vt:lpstr>
      <vt:lpstr>Morphological: Frame A</vt:lpstr>
      <vt:lpstr>Morphological: Frame B</vt:lpstr>
      <vt:lpstr>Analytical: Frame A</vt:lpstr>
      <vt:lpstr>Analytical: Frame B</vt:lpstr>
      <vt:lpstr>Morphological</vt:lpstr>
      <vt:lpstr>Analytical</vt:lpstr>
      <vt:lpstr>Analytical</vt:lpstr>
      <vt:lpstr>Analytical: Distance to Vertical Edge</vt:lpstr>
      <vt:lpstr>Analytical: Distance to Horizontal Edge</vt:lpstr>
      <vt:lpstr>Analytical: No AA</vt:lpstr>
      <vt:lpstr>Analytical: AA</vt:lpstr>
      <vt:lpstr>Analytical AA</vt:lpstr>
      <vt:lpstr>MSAA</vt:lpstr>
      <vt:lpstr>EQAA/CSAA</vt:lpstr>
      <vt:lpstr>Coverage Reconstruction AA</vt:lpstr>
      <vt:lpstr>Basic concepts</vt:lpstr>
      <vt:lpstr>Basic concepts : Association Buffers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Example : Color/Depth : 2F 4S</vt:lpstr>
      <vt:lpstr>CRAA Setup</vt:lpstr>
      <vt:lpstr>CRAA</vt:lpstr>
      <vt:lpstr>8xCRAA: Example</vt:lpstr>
      <vt:lpstr>8xCRAA: Example</vt:lpstr>
      <vt:lpstr>8xCRAA: Example</vt:lpstr>
      <vt:lpstr>8xCRAA: Example</vt:lpstr>
      <vt:lpstr>8xCRAA: Example</vt:lpstr>
      <vt:lpstr>8xCRAA: Example</vt:lpstr>
      <vt:lpstr>8xCRAA: Example FMASK</vt:lpstr>
      <vt:lpstr>8xCRAA: Simple Resolve</vt:lpstr>
      <vt:lpstr>8xCRAA: Simple Resolve</vt:lpstr>
      <vt:lpstr>8xCRAA: Simple Resolve</vt:lpstr>
      <vt:lpstr>8xCRAA : In Practice</vt:lpstr>
      <vt:lpstr>8xCRAA : In Practice</vt:lpstr>
      <vt:lpstr>8xCRAA LUT</vt:lpstr>
      <vt:lpstr>8xCRAA LUT : Example</vt:lpstr>
      <vt:lpstr>8xCRAA LUT : Example</vt:lpstr>
      <vt:lpstr>8xCRAA LUT : In Practice</vt:lpstr>
      <vt:lpstr>8xCRAA LUT : Example</vt:lpstr>
      <vt:lpstr>8xCRAA LUT : Example</vt:lpstr>
      <vt:lpstr>8xCRAA LUT : In Practice</vt:lpstr>
      <vt:lpstr>8xCRAA LUT : In Practice</vt:lpstr>
      <vt:lpstr>PowerPoint Presentation</vt:lpstr>
      <vt:lpstr>Temporal Super Sampling</vt:lpstr>
      <vt:lpstr>PowerPoint Presentation</vt:lpstr>
      <vt:lpstr>Temporal Super Sampling</vt:lpstr>
      <vt:lpstr>Temporal Super Sampling</vt:lpstr>
      <vt:lpstr>Sampling Patterns : 1x Centroid</vt:lpstr>
      <vt:lpstr>Sampling Patterns : 2x Rotated Grid</vt:lpstr>
      <vt:lpstr>Sampling Patterns : 2x Quincunx</vt:lpstr>
      <vt:lpstr>Sampling Patterns : 4x Rotated Grid</vt:lpstr>
      <vt:lpstr>Sampling Patterns : 2x FLIPQUAD</vt:lpstr>
      <vt:lpstr>Sampling Patterns : Comparison</vt:lpstr>
      <vt:lpstr>FLIPQUAD: In Practice</vt:lpstr>
      <vt:lpstr>Temporal FLIPQUAD</vt:lpstr>
      <vt:lpstr>Temporal FLIPQUAD: In Practice</vt:lpstr>
      <vt:lpstr>Temporal FLIPQUAD: In Practice</vt:lpstr>
      <vt:lpstr>Temporal FLIPQUAD: In Practice</vt:lpstr>
      <vt:lpstr>PowerPoint Presentation</vt:lpstr>
      <vt:lpstr>PowerPoint Presentation</vt:lpstr>
      <vt:lpstr>PowerPoint Presentation</vt:lpstr>
      <vt:lpstr>PowerPoint Presentation</vt:lpstr>
      <vt:lpstr>Temporal Anti Aliasing</vt:lpstr>
      <vt:lpstr>PowerPoint Presentation</vt:lpstr>
      <vt:lpstr>PowerPoint Presentation</vt:lpstr>
      <vt:lpstr>Temporal Anti Aliasing: In Practice</vt:lpstr>
      <vt:lpstr>Higher Order Resampling</vt:lpstr>
      <vt:lpstr>2nd Order Resampling: Mac Cormack</vt:lpstr>
      <vt:lpstr>2nd Order Resampling : BFCEE</vt:lpstr>
      <vt:lpstr>2nd Order Resampling: GPU BFCEE</vt:lpstr>
      <vt:lpstr>PowerPoint Presentation</vt:lpstr>
      <vt:lpstr>HRAA: Final Implementation</vt:lpstr>
      <vt:lpstr>HRAA: FC4 Final Implementation</vt:lpstr>
      <vt:lpstr>PowerPoint Presentation</vt:lpstr>
      <vt:lpstr>PowerPoint Presentation</vt:lpstr>
      <vt:lpstr>PowerPoint Presentation</vt:lpstr>
      <vt:lpstr>HRAA: Hi Frequency Recovery</vt:lpstr>
      <vt:lpstr>HRAA: Hi Frequency Recovery</vt:lpstr>
      <vt:lpstr>HRAA: Hi Frequency Recovery</vt:lpstr>
      <vt:lpstr>MOVIE</vt:lpstr>
      <vt:lpstr>HRAA: Summary</vt:lpstr>
      <vt:lpstr>HRAA: Future Direction</vt:lpstr>
      <vt:lpstr>Q&amp;A</vt:lpstr>
      <vt:lpstr>References</vt:lpstr>
      <vt:lpstr>Special Thanks</vt:lpstr>
    </vt:vector>
  </TitlesOfParts>
  <Company>ubisoft Divertissements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Drobot</dc:creator>
  <cp:lastModifiedBy>Bartlomiej Wronski</cp:lastModifiedBy>
  <cp:revision>303</cp:revision>
  <dcterms:created xsi:type="dcterms:W3CDTF">2013-09-05T17:00:31Z</dcterms:created>
  <dcterms:modified xsi:type="dcterms:W3CDTF">2014-08-13T21:46:14Z</dcterms:modified>
</cp:coreProperties>
</file>