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479" r:id="rId2"/>
    <p:sldId id="510" r:id="rId3"/>
    <p:sldId id="500" r:id="rId4"/>
    <p:sldId id="519" r:id="rId5"/>
    <p:sldId id="566" r:id="rId6"/>
    <p:sldId id="583" r:id="rId7"/>
    <p:sldId id="571" r:id="rId8"/>
    <p:sldId id="520" r:id="rId9"/>
    <p:sldId id="572" r:id="rId10"/>
    <p:sldId id="576" r:id="rId11"/>
    <p:sldId id="575" r:id="rId12"/>
    <p:sldId id="573" r:id="rId13"/>
    <p:sldId id="577" r:id="rId14"/>
    <p:sldId id="581" r:id="rId15"/>
    <p:sldId id="530" r:id="rId16"/>
    <p:sldId id="579" r:id="rId17"/>
    <p:sldId id="525" r:id="rId18"/>
    <p:sldId id="524" r:id="rId19"/>
    <p:sldId id="526" r:id="rId20"/>
    <p:sldId id="598" r:id="rId21"/>
    <p:sldId id="685" r:id="rId22"/>
    <p:sldId id="684" r:id="rId23"/>
    <p:sldId id="539" r:id="rId24"/>
    <p:sldId id="587" r:id="rId25"/>
    <p:sldId id="589" r:id="rId26"/>
    <p:sldId id="606" r:id="rId27"/>
    <p:sldId id="588" r:id="rId28"/>
    <p:sldId id="595" r:id="rId29"/>
    <p:sldId id="596" r:id="rId30"/>
    <p:sldId id="538" r:id="rId31"/>
    <p:sldId id="536" r:id="rId32"/>
    <p:sldId id="540" r:id="rId33"/>
    <p:sldId id="541" r:id="rId34"/>
    <p:sldId id="534" r:id="rId35"/>
    <p:sldId id="619" r:id="rId36"/>
    <p:sldId id="601" r:id="rId37"/>
    <p:sldId id="602" r:id="rId38"/>
    <p:sldId id="618" r:id="rId39"/>
    <p:sldId id="617" r:id="rId40"/>
    <p:sldId id="608" r:id="rId41"/>
    <p:sldId id="604" r:id="rId42"/>
    <p:sldId id="605" r:id="rId43"/>
    <p:sldId id="681" r:id="rId44"/>
    <p:sldId id="599" r:id="rId45"/>
    <p:sldId id="686" r:id="rId46"/>
    <p:sldId id="609" r:id="rId47"/>
    <p:sldId id="610" r:id="rId48"/>
    <p:sldId id="611" r:id="rId49"/>
    <p:sldId id="612" r:id="rId50"/>
    <p:sldId id="613" r:id="rId51"/>
    <p:sldId id="683" r:id="rId52"/>
    <p:sldId id="614" r:id="rId53"/>
    <p:sldId id="607" r:id="rId54"/>
    <p:sldId id="544" r:id="rId55"/>
    <p:sldId id="552" r:id="rId56"/>
    <p:sldId id="680" r:id="rId57"/>
    <p:sldId id="682" r:id="rId58"/>
    <p:sldId id="676" r:id="rId59"/>
    <p:sldId id="677" r:id="rId60"/>
  </p:sldIdLst>
  <p:sldSz cx="14630400" cy="8229600"/>
  <p:notesSz cx="10020300" cy="68881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97516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195033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292549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390066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4875825" algn="l" defTabSz="195033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5850990" algn="l" defTabSz="195033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6826155" algn="l" defTabSz="195033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7801320" algn="l" defTabSz="195033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iago" initials="t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  <a:srgbClr val="000000"/>
    <a:srgbClr val="41C63A"/>
    <a:srgbClr val="CA4136"/>
    <a:srgbClr val="CC3434"/>
    <a:srgbClr val="00FF00"/>
    <a:srgbClr val="FF0000"/>
    <a:srgbClr val="EEDC90"/>
    <a:srgbClr val="D8BBA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65" autoAdjust="0"/>
    <p:restoredTop sz="84158" autoAdjust="0"/>
  </p:normalViewPr>
  <p:slideViewPr>
    <p:cSldViewPr snapToObjects="1">
      <p:cViewPr>
        <p:scale>
          <a:sx n="75" d="100"/>
          <a:sy n="75" d="100"/>
        </p:scale>
        <p:origin x="-1848" y="-348"/>
      </p:cViewPr>
      <p:guideLst>
        <p:guide orient="horz" pos="411"/>
        <p:guide orient="horz" pos="1939"/>
        <p:guide orient="horz" pos="1439"/>
        <p:guide orient="horz" pos="560"/>
        <p:guide orient="horz" pos="833"/>
        <p:guide orient="horz" pos="829"/>
        <p:guide orient="horz" pos="1180"/>
        <p:guide pos="488"/>
        <p:guide pos="7715"/>
        <p:guide pos="8859"/>
        <p:guide pos="4608"/>
      </p:guideLst>
    </p:cSldViewPr>
  </p:slideViewPr>
  <p:outlineViewPr>
    <p:cViewPr>
      <p:scale>
        <a:sx n="33" d="100"/>
        <a:sy n="33" d="100"/>
      </p:scale>
      <p:origin x="0" y="62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78"/>
    </p:cViewPr>
  </p:sorterViewPr>
  <p:notesViewPr>
    <p:cSldViewPr snapToObjects="1">
      <p:cViewPr varScale="1">
        <p:scale>
          <a:sx n="133" d="100"/>
          <a:sy n="133" d="100"/>
        </p:scale>
        <p:origin x="-1554" y="-96"/>
      </p:cViewPr>
      <p:guideLst>
        <p:guide orient="horz" pos="2169"/>
        <p:guide pos="3156"/>
      </p:guideLst>
    </p:cSldViewPr>
  </p:notesViewPr>
  <p:gridSpacing cx="368685763" cy="3686857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4181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76900" y="0"/>
            <a:ext cx="434181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42088"/>
            <a:ext cx="434181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76900" y="6542088"/>
            <a:ext cx="434181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EEAE645F-CC14-4001-8C9B-447D975C0C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4181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defTabSz="966788">
              <a:defRPr sz="13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76900" y="0"/>
            <a:ext cx="434181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16213" y="515938"/>
            <a:ext cx="4589462" cy="2582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1713" y="3271838"/>
            <a:ext cx="8016875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42088"/>
            <a:ext cx="434181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defTabSz="966788">
              <a:defRPr sz="13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76900" y="6542088"/>
            <a:ext cx="434181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/>
            </a:lvl1pPr>
          </a:lstStyle>
          <a:p>
            <a:pPr>
              <a:defRPr/>
            </a:pPr>
            <a:fld id="{694CED11-BB0F-48B2-8F98-65AFA7FA21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1pPr>
    <a:lvl2pPr marL="975165" algn="l" rtl="0" eaLnBrk="0" fontAlgn="base" hangingPunct="0">
      <a:spcBef>
        <a:spcPct val="3000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2pPr>
    <a:lvl3pPr marL="1950330" algn="l" rtl="0" eaLnBrk="0" fontAlgn="base" hangingPunct="0">
      <a:spcBef>
        <a:spcPct val="3000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3pPr>
    <a:lvl4pPr marL="2925495" algn="l" rtl="0" eaLnBrk="0" fontAlgn="base" hangingPunct="0">
      <a:spcBef>
        <a:spcPct val="3000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4pPr>
    <a:lvl5pPr marL="3900660" algn="l" rtl="0" eaLnBrk="0" fontAlgn="base" hangingPunct="0">
      <a:spcBef>
        <a:spcPct val="3000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5pPr>
    <a:lvl6pPr marL="4875825" algn="l" defTabSz="195033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5850990" algn="l" defTabSz="195033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6826155" algn="l" defTabSz="195033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7801320" algn="l" defTabSz="195033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PT" dirty="0" smtClean="0"/>
              <a:t>More research on this area: Amortized SSAA [Yang09], Intel</a:t>
            </a:r>
            <a:r>
              <a:rPr lang="pt-PT" baseline="0" dirty="0" smtClean="0"/>
              <a:t> Multiresolution [Binks11], Nvidia TXAA [Lottes12]</a:t>
            </a:r>
            <a:endParaRPr lang="pt-P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Extra example shots,</a:t>
            </a:r>
            <a:r>
              <a:rPr lang="en-US" baseline="0" dirty="0" smtClean="0"/>
              <a:t> from movie industry can be seen at</a:t>
            </a:r>
            <a:r>
              <a:rPr lang="en-US" dirty="0" smtClean="0"/>
              <a:t> the blog http://bokehinmovies.wordpress.com/</a:t>
            </a:r>
          </a:p>
          <a:p>
            <a:endParaRPr lang="pt-PT" dirty="0" smtClean="0"/>
          </a:p>
          <a:p>
            <a:r>
              <a:rPr lang="pt-PT" dirty="0" smtClean="0"/>
              <a:t>e.g:</a:t>
            </a:r>
            <a:r>
              <a:rPr lang="pt-PT" baseline="0" dirty="0" smtClean="0"/>
              <a:t> </a:t>
            </a:r>
          </a:p>
          <a:p>
            <a:endParaRPr lang="pt-PT" dirty="0" smtClean="0"/>
          </a:p>
          <a:p>
            <a:r>
              <a:rPr lang="en-US" dirty="0" smtClean="0"/>
              <a:t>http://bokehinmovies.files.wordpress.com/2012/04/7.png</a:t>
            </a:r>
          </a:p>
          <a:p>
            <a:r>
              <a:rPr lang="en-US" dirty="0" smtClean="0"/>
              <a:t>http://bokehinmovies.files.wordpress.com/2012/04/8.png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PT" dirty="0" smtClean="0"/>
              <a:t>Tap analogy: tap full open fills cup faster than half open (duh?)</a:t>
            </a:r>
          </a:p>
          <a:p>
            <a:endParaRPr lang="pt-PT" dirty="0" smtClean="0"/>
          </a:p>
          <a:p>
            <a:r>
              <a:rPr lang="pt-PT" dirty="0" smtClean="0"/>
              <a:t>Last shot required an exposition of about 3 seconds, while first 1/20th</a:t>
            </a:r>
            <a:r>
              <a:rPr lang="pt-PT" baseline="0" dirty="0" smtClean="0"/>
              <a:t> </a:t>
            </a:r>
            <a:r>
              <a:rPr lang="pt-PT" dirty="0" smtClean="0"/>
              <a:t>of a second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PT" dirty="0" smtClean="0"/>
              <a:t>Aperture shape rotates depending</a:t>
            </a:r>
            <a:r>
              <a:rPr lang="pt-PT" baseline="0" dirty="0" smtClean="0"/>
              <a:t> on f-stops used.</a:t>
            </a:r>
          </a:p>
          <a:p>
            <a:endParaRPr lang="pt-P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Focal distance also affects </a:t>
            </a:r>
            <a:r>
              <a:rPr lang="en-US" sz="2800" dirty="0" err="1" smtClean="0"/>
              <a:t>fov</a:t>
            </a:r>
            <a:endParaRPr lang="en-US" sz="28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Focal distance also affects </a:t>
            </a:r>
            <a:r>
              <a:rPr lang="en-US" sz="2800" dirty="0" err="1" smtClean="0"/>
              <a:t>fov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Focal distance also affects </a:t>
            </a:r>
            <a:r>
              <a:rPr lang="en-US" sz="2800" dirty="0" err="1" smtClean="0"/>
              <a:t>fov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pt-PT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This 2</a:t>
            </a:r>
            <a:r>
              <a:rPr lang="en-US" sz="2600" kern="1200" baseline="300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nd</a:t>
            </a:r>
            <a:r>
              <a:rPr lang="en-US" sz="26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pass/ </a:t>
            </a:r>
            <a:r>
              <a:rPr lang="en-US" sz="26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floodfill</a:t>
            </a:r>
            <a:r>
              <a:rPr lang="en-US" sz="26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step, has some similarity to purposed </a:t>
            </a:r>
            <a:r>
              <a:rPr lang="en-US" sz="26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boolean</a:t>
            </a:r>
            <a:r>
              <a:rPr lang="en-US" sz="26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composite solution by [Mcintosh12]. Worth re-mentioning though, that our filter is a general and separable solution, which avoids being constrained to a fixed set of polygonal shapes.</a:t>
            </a:r>
          </a:p>
          <a:p>
            <a:endParaRPr lang="en-US" sz="2600" i="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260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[Mcintosh12] Purposed to use a fixed set of polygonal shapes, created via separable filters (boxes and parallelograms), to generate different blur shapes. This shapes were composited either via a union (max) /or intersection (min) to composite fixed shapes into different fixed polygon shapes (e.g. octagons). 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endParaRPr lang="pt-P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That’s about it</a:t>
            </a:r>
            <a:r>
              <a:rPr lang="pt-PT" baseline="0" dirty="0" smtClean="0"/>
              <a:t> for today !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I hope</a:t>
            </a:r>
            <a:r>
              <a:rPr lang="pt-PT" baseline="0" dirty="0" smtClean="0"/>
              <a:t> you enjoyed this lecture and i apreciate your time.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PT" dirty="0" smtClean="0"/>
              <a:t>Join us 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pt-P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(Tip from Thibieroz) EvaluateAttributeAtSample vs DDX/DDY – DDX/Y</a:t>
            </a:r>
            <a:r>
              <a:rPr lang="pt-PT" baseline="0" dirty="0" smtClean="0"/>
              <a:t> are TEX intructions, using EvaluateAttribute will likely perform better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3200" dirty="0" smtClean="0">
                <a:ea typeface="ＭＳ Ｐゴシック" pitchFamily="-112" charset="-128"/>
              </a:rPr>
              <a:t>Doing it “by the book” gets expensive quickly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CED11-BB0F-48B2-8F98-65AFA7FA212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3078481"/>
            <a:ext cx="14630400" cy="515112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95033" tIns="97516" rIns="195033" bIns="97516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 Box 17"/>
          <p:cNvSpPr txBox="1">
            <a:spLocks noChangeArrowheads="1"/>
          </p:cNvSpPr>
          <p:nvPr userDrawn="1"/>
        </p:nvSpPr>
        <p:spPr bwMode="auto">
          <a:xfrm>
            <a:off x="5515288" y="7604480"/>
            <a:ext cx="3599825" cy="23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  <a:defRPr/>
            </a:pPr>
            <a:r>
              <a:rPr lang="en-US" sz="1900" b="0" dirty="0" smtClean="0">
                <a:solidFill>
                  <a:schemeClr val="bg1">
                    <a:lumMod val="65000"/>
                  </a:schemeClr>
                </a:solidFill>
                <a:latin typeface="Agency FB" pitchFamily="34" charset="0"/>
              </a:rPr>
              <a:t>Tiago Sousa, R&amp;D Principal Graphics Engineer</a:t>
            </a:r>
            <a:endParaRPr lang="en-US" sz="1900" b="0" dirty="0">
              <a:solidFill>
                <a:schemeClr val="bg1">
                  <a:lumMod val="65000"/>
                </a:schemeClr>
              </a:solidFill>
              <a:latin typeface="Agency FB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14630400" cy="30784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195033" tIns="97516" rIns="195033" bIns="97516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4" name="Rectangle 15"/>
          <p:cNvSpPr>
            <a:spLocks noChangeArrowheads="1"/>
          </p:cNvSpPr>
          <p:nvPr userDrawn="1"/>
        </p:nvSpPr>
        <p:spPr bwMode="auto">
          <a:xfrm>
            <a:off x="5398984" y="4690694"/>
            <a:ext cx="3832432" cy="9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>
              <a:defRPr/>
            </a:pPr>
            <a:r>
              <a:rPr lang="de-DE" sz="5800" b="0" i="0" baseline="0" dirty="0" smtClean="0">
                <a:solidFill>
                  <a:schemeClr val="bg1">
                    <a:lumMod val="85000"/>
                  </a:schemeClr>
                </a:solidFill>
                <a:latin typeface="Agency FB" pitchFamily="34" charset="0"/>
                <a:cs typeface="Arial" pitchFamily="34" charset="0"/>
              </a:rPr>
              <a:t>GRAPHICS GEMS</a:t>
            </a:r>
            <a:endParaRPr lang="en-US" sz="5800" b="0" i="0" dirty="0">
              <a:solidFill>
                <a:schemeClr val="bg1">
                  <a:lumMod val="85000"/>
                </a:schemeClr>
              </a:solidFill>
              <a:latin typeface="Agency FB" pitchFamily="34" charset="0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612"/>
              </a:clrFrom>
              <a:clrTo>
                <a:srgbClr val="00061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9647" y="7726552"/>
            <a:ext cx="1228051" cy="39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E3Logo_wEye_RGB_neg_vert copy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6003" y="3538905"/>
            <a:ext cx="7598395" cy="863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9" y="7282218"/>
            <a:ext cx="1182020" cy="7689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 userDrawn="1"/>
        </p:nvSpPr>
        <p:spPr bwMode="auto">
          <a:xfrm>
            <a:off x="402435" y="7742883"/>
            <a:ext cx="13710321" cy="0"/>
          </a:xfrm>
          <a:prstGeom prst="line">
            <a:avLst/>
          </a:prstGeom>
          <a:noFill/>
          <a:ln w="9525" cap="rnd">
            <a:solidFill>
              <a:srgbClr val="B2B2B2"/>
            </a:solidFill>
            <a:prstDash val="solid"/>
            <a:round/>
            <a:headEnd/>
            <a:tailEnd/>
          </a:ln>
        </p:spPr>
        <p:txBody>
          <a:bodyPr lIns="195033" tIns="97516" rIns="195033" bIns="97516"/>
          <a:lstStyle/>
          <a:p>
            <a:pPr>
              <a:defRPr/>
            </a:pPr>
            <a:endParaRPr lang="en-US" dirty="0"/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flipV="1">
            <a:off x="402433" y="1580898"/>
            <a:ext cx="13710323" cy="2"/>
          </a:xfrm>
          <a:prstGeom prst="line">
            <a:avLst/>
          </a:prstGeom>
          <a:noFill/>
          <a:ln w="9525" cap="rnd">
            <a:solidFill>
              <a:srgbClr val="B2B2B2"/>
            </a:solidFill>
            <a:prstDash val="solid"/>
            <a:round/>
            <a:headEnd/>
            <a:tailEnd/>
          </a:ln>
        </p:spPr>
        <p:txBody>
          <a:bodyPr lIns="195033" tIns="97516" rIns="195033" bIns="97516"/>
          <a:lstStyle/>
          <a:p>
            <a:pPr>
              <a:defRPr/>
            </a:pPr>
            <a:endParaRPr lang="en-US" dirty="0"/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812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5300" b="0" kern="1200" cap="all" baseline="0" dirty="0" smtClean="0">
                <a:solidFill>
                  <a:schemeClr val="bg1">
                    <a:lumMod val="85000"/>
                  </a:schemeClr>
                </a:solidFill>
                <a:latin typeface="Agency FB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433" y="1695331"/>
            <a:ext cx="13710323" cy="5875853"/>
          </a:xfrm>
          <a:prstGeom prst="rect">
            <a:avLst/>
          </a:prstGeom>
        </p:spPr>
        <p:txBody>
          <a:bodyPr wrap="square" lIns="182834" tIns="0" rIns="0" bIns="0"/>
          <a:lstStyle>
            <a:lvl1pPr marL="0" indent="-274320">
              <a:lnSpc>
                <a:spcPct val="100000"/>
              </a:lnSpc>
              <a:spcBef>
                <a:spcPts val="24"/>
              </a:spcBef>
              <a:buClr>
                <a:schemeClr val="accent4">
                  <a:lumMod val="75000"/>
                </a:schemeClr>
              </a:buClr>
              <a:buSzPct val="75000"/>
              <a:buFont typeface="Wingdings" pitchFamily="2" charset="2"/>
              <a:buNone/>
              <a:tabLst>
                <a:tab pos="570088" algn="l"/>
                <a:tab pos="1141445" algn="l"/>
              </a:tabLst>
              <a:defRPr lang="en-US" sz="3800" b="0" kern="1200" baseline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Agency FB" pitchFamily="34" charset="0"/>
                <a:ea typeface="+mn-ea"/>
                <a:cs typeface="Arial" pitchFamily="34" charset="0"/>
              </a:defRPr>
            </a:lvl1pPr>
            <a:lvl2pPr marL="777240" marR="0" indent="-274320" algn="l" defTabSz="731337" rtl="0" eaLnBrk="0" fontAlgn="base" latinLnBrk="0" hangingPunct="0">
              <a:lnSpc>
                <a:spcPct val="100000"/>
              </a:lnSpc>
              <a:spcBef>
                <a:spcPts val="24"/>
              </a:spcBef>
              <a:spcAft>
                <a:spcPts val="20"/>
              </a:spcAft>
              <a:buClr>
                <a:schemeClr val="accent4">
                  <a:lumMod val="75000"/>
                </a:schemeClr>
              </a:buClr>
              <a:buSzPct val="75000"/>
              <a:buFont typeface="Wingdings" pitchFamily="2" charset="2"/>
              <a:buChar char="§"/>
              <a:tabLst/>
              <a:defRPr sz="2600" baseline="0">
                <a:solidFill>
                  <a:schemeClr val="bg1">
                    <a:lumMod val="75000"/>
                  </a:schemeClr>
                </a:solidFill>
                <a:latin typeface="Agency FB" pitchFamily="34" charset="0"/>
              </a:defRPr>
            </a:lvl2pPr>
            <a:lvl3pPr marL="914400" indent="0">
              <a:buClr>
                <a:schemeClr val="accent4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200" baseline="0">
                <a:solidFill>
                  <a:schemeClr val="bg1">
                    <a:lumMod val="75000"/>
                  </a:schemeClr>
                </a:solidFill>
                <a:latin typeface="Agency FB" pitchFamily="34" charset="0"/>
              </a:defRPr>
            </a:lvl3pPr>
            <a:lvl4pPr marL="1143000" indent="0">
              <a:buClr>
                <a:schemeClr val="tx1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1900">
                <a:solidFill>
                  <a:schemeClr val="bg1">
                    <a:lumMod val="75000"/>
                  </a:schemeClr>
                </a:solidFill>
                <a:latin typeface="Agency FB" pitchFamily="34" charset="0"/>
              </a:defRPr>
            </a:lvl4pPr>
            <a:lvl5pPr marL="3900660" indent="0">
              <a:buNone/>
              <a:defRPr sz="1900"/>
            </a:lvl5pPr>
            <a:lvl6pPr marL="4875825" indent="0">
              <a:buNone/>
              <a:defRPr sz="1900"/>
            </a:lvl6pPr>
            <a:lvl7pPr marL="5850990" indent="0">
              <a:buNone/>
              <a:defRPr sz="1900"/>
            </a:lvl7pPr>
            <a:lvl8pPr marL="6826155" indent="0">
              <a:buNone/>
              <a:defRPr sz="1900"/>
            </a:lvl8pPr>
            <a:lvl9pPr marL="7801320" indent="0">
              <a:buNone/>
              <a:defRPr sz="1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pt-PT" dirty="0" smtClean="0"/>
              <a:t>Sub 1</a:t>
            </a:r>
            <a:endParaRPr lang="en-US" dirty="0" smtClean="0"/>
          </a:p>
          <a:p>
            <a:pPr lvl="2"/>
            <a:r>
              <a:rPr lang="pt-PT" dirty="0" smtClean="0"/>
              <a:t>Sub 2</a:t>
            </a:r>
          </a:p>
          <a:p>
            <a:pPr lvl="3"/>
            <a:r>
              <a:rPr lang="pt-PT" dirty="0" smtClean="0"/>
              <a:t>Sub 3</a:t>
            </a:r>
          </a:p>
          <a:p>
            <a:pPr marL="1950330" marR="0" lvl="2" indent="0" algn="l" defTabSz="73133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2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2" name="Text Box 17"/>
          <p:cNvSpPr txBox="1">
            <a:spLocks noChangeArrowheads="1"/>
          </p:cNvSpPr>
          <p:nvPr userDrawn="1"/>
        </p:nvSpPr>
        <p:spPr bwMode="auto">
          <a:xfrm>
            <a:off x="402434" y="7830415"/>
            <a:ext cx="6106277" cy="23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indent="0" algn="l">
              <a:spcBef>
                <a:spcPct val="50000"/>
              </a:spcBef>
              <a:defRPr/>
            </a:pPr>
            <a:endParaRPr lang="en-US" sz="1900" b="0" dirty="0">
              <a:solidFill>
                <a:schemeClr val="bg1">
                  <a:lumMod val="65000"/>
                </a:schemeClr>
              </a:solidFill>
              <a:latin typeface="Agency FB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 userDrawn="1"/>
        </p:nvSpPr>
        <p:spPr bwMode="auto">
          <a:xfrm>
            <a:off x="4723326" y="7830415"/>
            <a:ext cx="5183748" cy="23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50000"/>
              </a:spcBef>
              <a:defRPr/>
            </a:pPr>
            <a:r>
              <a:rPr lang="en-US" sz="1900" b="0" dirty="0" smtClean="0">
                <a:solidFill>
                  <a:schemeClr val="bg1">
                    <a:lumMod val="65000"/>
                  </a:schemeClr>
                </a:solidFill>
                <a:latin typeface="Agency FB" pitchFamily="34" charset="0"/>
              </a:rPr>
              <a:t>Advances in Real-Time</a:t>
            </a:r>
            <a:r>
              <a:rPr lang="en-US" sz="1900" b="0" baseline="0" dirty="0" smtClean="0">
                <a:solidFill>
                  <a:schemeClr val="bg1">
                    <a:lumMod val="65000"/>
                  </a:schemeClr>
                </a:solidFill>
                <a:latin typeface="Agency FB" pitchFamily="34" charset="0"/>
              </a:rPr>
              <a:t> Rendering course, </a:t>
            </a:r>
            <a:r>
              <a:rPr lang="en-US" sz="1900" b="0" baseline="0" dirty="0" err="1" smtClean="0">
                <a:solidFill>
                  <a:schemeClr val="bg1">
                    <a:lumMod val="65000"/>
                  </a:schemeClr>
                </a:solidFill>
                <a:latin typeface="Agency FB" pitchFamily="34" charset="0"/>
              </a:rPr>
              <a:t>Siggraph</a:t>
            </a:r>
            <a:r>
              <a:rPr lang="en-US" sz="1900" b="0" baseline="0" dirty="0" smtClean="0">
                <a:solidFill>
                  <a:schemeClr val="bg1">
                    <a:lumMod val="65000"/>
                  </a:schemeClr>
                </a:solidFill>
                <a:latin typeface="Agency FB" pitchFamily="34" charset="0"/>
              </a:rPr>
              <a:t> 2013</a:t>
            </a:r>
            <a:endParaRPr lang="en-US" sz="1900" b="0" dirty="0">
              <a:solidFill>
                <a:schemeClr val="bg1">
                  <a:lumMod val="65000"/>
                </a:schemeClr>
              </a:solidFill>
              <a:latin typeface="Agency FB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 userDrawn="1"/>
        </p:nvSpPr>
        <p:spPr bwMode="auto">
          <a:xfrm>
            <a:off x="13421480" y="7830415"/>
            <a:ext cx="681950" cy="23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>
              <a:spcBef>
                <a:spcPct val="50000"/>
              </a:spcBef>
              <a:defRPr/>
            </a:pPr>
            <a:fld id="{33374303-988A-4F13-8B32-80C01B4825F1}" type="slidenum">
              <a:rPr lang="en-US" sz="1900" b="0" smtClean="0">
                <a:solidFill>
                  <a:schemeClr val="bg1">
                    <a:lumMod val="65000"/>
                  </a:schemeClr>
                </a:solidFill>
                <a:latin typeface="Agency FB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900" b="0" dirty="0">
              <a:solidFill>
                <a:schemeClr val="bg1">
                  <a:lumMod val="65000"/>
                </a:schemeClr>
              </a:solidFill>
              <a:latin typeface="Agency FB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" y="214132"/>
            <a:ext cx="4435339" cy="4031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  <a:alpha val="45000"/>
                </a:schemeClr>
              </a:gs>
              <a:gs pos="100000">
                <a:srgbClr val="0087E6">
                  <a:alpha val="0"/>
                </a:srgbClr>
              </a:gs>
            </a:gsLst>
            <a:lin ang="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lIns="195033" tIns="97516" rIns="195033" bIns="97516" anchor="ctr"/>
          <a:lstStyle/>
          <a:p>
            <a:pPr algn="ctr">
              <a:defRPr/>
            </a:pPr>
            <a:endParaRPr lang="en-US" b="0" dirty="0"/>
          </a:p>
        </p:txBody>
      </p:sp>
      <p:pic>
        <p:nvPicPr>
          <p:cNvPr id="15" name="Picture 4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612"/>
              </a:clrFrom>
              <a:clrTo>
                <a:srgbClr val="00061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9647" y="222838"/>
            <a:ext cx="1228051" cy="39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E3Logo_wEye_RGB_neg_vert copy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9010" y="288435"/>
            <a:ext cx="2303888" cy="2619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8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2"/>
          </a:solidFill>
          <a:latin typeface="Arial" charset="0"/>
        </a:defRPr>
      </a:lvl5pPr>
      <a:lvl6pPr marL="975165" algn="ctr" rtl="0" fontAlgn="base">
        <a:spcBef>
          <a:spcPct val="0"/>
        </a:spcBef>
        <a:spcAft>
          <a:spcPct val="0"/>
        </a:spcAft>
        <a:defRPr sz="9400">
          <a:solidFill>
            <a:schemeClr val="tx2"/>
          </a:solidFill>
          <a:latin typeface="Arial" charset="0"/>
        </a:defRPr>
      </a:lvl6pPr>
      <a:lvl7pPr marL="1950330" algn="ctr" rtl="0" fontAlgn="base">
        <a:spcBef>
          <a:spcPct val="0"/>
        </a:spcBef>
        <a:spcAft>
          <a:spcPct val="0"/>
        </a:spcAft>
        <a:defRPr sz="9400">
          <a:solidFill>
            <a:schemeClr val="tx2"/>
          </a:solidFill>
          <a:latin typeface="Arial" charset="0"/>
        </a:defRPr>
      </a:lvl7pPr>
      <a:lvl8pPr marL="2925495" algn="ctr" rtl="0" fontAlgn="base">
        <a:spcBef>
          <a:spcPct val="0"/>
        </a:spcBef>
        <a:spcAft>
          <a:spcPct val="0"/>
        </a:spcAft>
        <a:defRPr sz="9400">
          <a:solidFill>
            <a:schemeClr val="tx2"/>
          </a:solidFill>
          <a:latin typeface="Arial" charset="0"/>
        </a:defRPr>
      </a:lvl8pPr>
      <a:lvl9pPr marL="3900660" algn="ctr" rtl="0" fontAlgn="base">
        <a:spcBef>
          <a:spcPct val="0"/>
        </a:spcBef>
        <a:spcAft>
          <a:spcPct val="0"/>
        </a:spcAft>
        <a:defRPr sz="9400">
          <a:solidFill>
            <a:schemeClr val="tx2"/>
          </a:solidFill>
          <a:latin typeface="Arial" charset="0"/>
        </a:defRPr>
      </a:lvl9pPr>
    </p:titleStyle>
    <p:bodyStyle>
      <a:lvl1pPr marL="731374" indent="-731374" algn="l" rtl="0" eaLnBrk="0" fontAlgn="base" hangingPunct="0">
        <a:spcBef>
          <a:spcPct val="20000"/>
        </a:spcBef>
        <a:spcAft>
          <a:spcPct val="0"/>
        </a:spcAft>
        <a:buChar char="•"/>
        <a:defRPr sz="6800">
          <a:solidFill>
            <a:schemeClr val="tx1"/>
          </a:solidFill>
          <a:latin typeface="+mn-lt"/>
          <a:ea typeface="+mn-ea"/>
          <a:cs typeface="+mn-cs"/>
        </a:defRPr>
      </a:lvl1pPr>
      <a:lvl2pPr marL="1584643" indent="-609478" algn="l" rtl="0" eaLnBrk="0" fontAlgn="base" hangingPunct="0">
        <a:spcBef>
          <a:spcPct val="20000"/>
        </a:spcBef>
        <a:spcAft>
          <a:spcPct val="0"/>
        </a:spcAft>
        <a:buChar char="–"/>
        <a:defRPr sz="6000">
          <a:solidFill>
            <a:schemeClr val="tx1"/>
          </a:solidFill>
          <a:latin typeface="+mn-lt"/>
        </a:defRPr>
      </a:lvl2pPr>
      <a:lvl3pPr marL="2437912" indent="-487582" algn="l" rtl="0" eaLnBrk="0" fontAlgn="base" hangingPunct="0">
        <a:spcBef>
          <a:spcPct val="20000"/>
        </a:spcBef>
        <a:spcAft>
          <a:spcPct val="0"/>
        </a:spcAft>
        <a:buChar char="•"/>
        <a:defRPr sz="5100">
          <a:solidFill>
            <a:schemeClr val="tx1"/>
          </a:solidFill>
          <a:latin typeface="+mn-lt"/>
        </a:defRPr>
      </a:lvl3pPr>
      <a:lvl4pPr marL="3413077" indent="-487582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4pPr>
      <a:lvl5pPr marL="4388242" indent="-487582" algn="l" rtl="0" eaLnBrk="0" fontAlgn="base" hangingPunct="0">
        <a:spcBef>
          <a:spcPct val="20000"/>
        </a:spcBef>
        <a:spcAft>
          <a:spcPct val="0"/>
        </a:spcAft>
        <a:buChar char="»"/>
        <a:defRPr sz="4200">
          <a:solidFill>
            <a:schemeClr val="tx1"/>
          </a:solidFill>
          <a:latin typeface="+mn-lt"/>
        </a:defRPr>
      </a:lvl5pPr>
      <a:lvl6pPr marL="5363407" indent="-487582" algn="l" rtl="0" fontAlgn="base">
        <a:spcBef>
          <a:spcPct val="20000"/>
        </a:spcBef>
        <a:spcAft>
          <a:spcPct val="0"/>
        </a:spcAft>
        <a:buChar char="»"/>
        <a:defRPr sz="4200">
          <a:solidFill>
            <a:schemeClr val="tx1"/>
          </a:solidFill>
          <a:latin typeface="+mn-lt"/>
        </a:defRPr>
      </a:lvl6pPr>
      <a:lvl7pPr marL="6338572" indent="-487582" algn="l" rtl="0" fontAlgn="base">
        <a:spcBef>
          <a:spcPct val="20000"/>
        </a:spcBef>
        <a:spcAft>
          <a:spcPct val="0"/>
        </a:spcAft>
        <a:buChar char="»"/>
        <a:defRPr sz="4200">
          <a:solidFill>
            <a:schemeClr val="tx1"/>
          </a:solidFill>
          <a:latin typeface="+mn-lt"/>
        </a:defRPr>
      </a:lvl7pPr>
      <a:lvl8pPr marL="7313737" indent="-487582" algn="l" rtl="0" fontAlgn="base">
        <a:spcBef>
          <a:spcPct val="20000"/>
        </a:spcBef>
        <a:spcAft>
          <a:spcPct val="0"/>
        </a:spcAft>
        <a:buChar char="»"/>
        <a:defRPr sz="4200">
          <a:solidFill>
            <a:schemeClr val="tx1"/>
          </a:solidFill>
          <a:latin typeface="+mn-lt"/>
        </a:defRPr>
      </a:lvl8pPr>
      <a:lvl9pPr marL="8288902" indent="-487582" algn="l" rtl="0" fontAlgn="base">
        <a:spcBef>
          <a:spcPct val="20000"/>
        </a:spcBef>
        <a:spcAft>
          <a:spcPct val="0"/>
        </a:spcAft>
        <a:buChar char="»"/>
        <a:defRPr sz="4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950330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75165" algn="l" defTabSz="1950330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950330" algn="l" defTabSz="1950330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925495" algn="l" defTabSz="1950330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3900660" algn="l" defTabSz="1950330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4875825" algn="l" defTabSz="1950330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850990" algn="l" defTabSz="1950330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826155" algn="l" defTabSz="1950330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801320" algn="l" defTabSz="1950330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30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yond3d.com/content/news/499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vidia.in/object/txaa-anti-aliasing-technology-in.html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Angle_of_view" TargetMode="External"/><Relationship Id="rId5" Type="http://schemas.openxmlformats.org/officeDocument/2006/relationships/hyperlink" Target="https://en.wikipedia.org/wiki/F-number" TargetMode="External"/><Relationship Id="rId4" Type="http://schemas.openxmlformats.org/officeDocument/2006/relationships/hyperlink" Target="http://en.wikipedia.org/wiki/Lens_(optics)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Deferred </a:t>
            </a:r>
            <a:r>
              <a:rPr lang="en-US" dirty="0" err="1" smtClean="0"/>
              <a:t>msaa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/>
              <a:t>Performance shortcuts </a:t>
            </a:r>
            <a:r>
              <a:rPr lang="en-US" sz="2800" dirty="0" smtClean="0"/>
              <a:t>(2)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3600" dirty="0" smtClean="0">
                <a:ea typeface="ＭＳ Ｐゴシック" pitchFamily="-112" charset="-128"/>
              </a:rPr>
              <a:t>Non-opaque techniques accessing depth (</a:t>
            </a:r>
            <a:r>
              <a:rPr lang="pt-PT" sz="2800" dirty="0" smtClean="0">
                <a:ea typeface="ＭＳ Ｐゴシック" pitchFamily="-112" charset="-128"/>
              </a:rPr>
              <a:t>e.g. Soft-Particles)</a:t>
            </a:r>
          </a:p>
          <a:p>
            <a:pPr marL="593725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Recommendation to tackle via per-sample frequency is fairly slow on real world scenarios</a:t>
            </a:r>
          </a:p>
          <a:p>
            <a:pPr marL="593725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Using Max Depth works ok for most cases and N-times faster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endParaRPr lang="pt-PT" sz="2400" dirty="0" smtClean="0">
              <a:ea typeface="ＭＳ Ｐゴシック" pitchFamily="-112" charset="-128"/>
            </a:endParaRPr>
          </a:p>
          <a:p>
            <a:endParaRPr lang="pt-PT" dirty="0" smtClean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328863" y="3364944"/>
            <a:ext cx="9972675" cy="4206240"/>
            <a:chOff x="1914525" y="3364944"/>
            <a:chExt cx="9972675" cy="4206240"/>
          </a:xfrm>
        </p:grpSpPr>
        <p:pic>
          <p:nvPicPr>
            <p:cNvPr id="8" name="Picture 7" descr="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15200" y="3364945"/>
              <a:ext cx="4572000" cy="42062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 descr="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4525" y="3364944"/>
              <a:ext cx="4572000" cy="42062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msaa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Performance shortcuts </a:t>
            </a:r>
            <a:r>
              <a:rPr lang="en-US" sz="2800" dirty="0" smtClean="0"/>
              <a:t>(3)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endParaRPr lang="pt-PT" sz="3200" dirty="0" smtClean="0">
              <a:ea typeface="ＭＳ Ｐゴシック" pitchFamily="-112" charset="-128"/>
            </a:endParaRPr>
          </a:p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3200" dirty="0" smtClean="0">
                <a:ea typeface="ＭＳ Ｐゴシック" pitchFamily="-112" charset="-128"/>
              </a:rPr>
              <a:t>Many games, also doing:</a:t>
            </a:r>
          </a:p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defRPr/>
            </a:pPr>
            <a:r>
              <a:rPr lang="pt-PT" sz="3200" dirty="0" smtClean="0">
                <a:ea typeface="ＭＳ Ｐゴシック" pitchFamily="-112" charset="-128"/>
              </a:rPr>
              <a:t>Skipping Alpha Test Super Sampling</a:t>
            </a:r>
          </a:p>
          <a:p>
            <a:pPr marL="41021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Use alpha to coverage instead, or even no alpha test AA (let morphological AA tackle that)</a:t>
            </a:r>
            <a:endParaRPr lang="pt-PT" sz="3200" dirty="0" smtClean="0">
              <a:ea typeface="ＭＳ Ｐゴシック" pitchFamily="-112" charset="-128"/>
            </a:endParaRPr>
          </a:p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3200" dirty="0" smtClean="0">
                <a:ea typeface="ＭＳ Ｐゴシック" pitchFamily="-112" charset="-128"/>
              </a:rPr>
              <a:t>Render only opaque with MSAA</a:t>
            </a:r>
          </a:p>
          <a:p>
            <a:pPr marL="41021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Then render transparents withouth MSAA</a:t>
            </a:r>
          </a:p>
          <a:p>
            <a:pPr marL="41021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Assuming HDR rendering: note that tone mapping is implicitly done post-resolve resulting is loss of detail on high contrast regions</a:t>
            </a:r>
          </a:p>
          <a:p>
            <a:pPr marL="901700" lvl="3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endParaRPr lang="pt-PT" sz="2000" dirty="0" smtClean="0">
              <a:ea typeface="ＭＳ Ｐゴシック" pitchFamily="-112" charset="-128"/>
            </a:endParaRPr>
          </a:p>
          <a:p>
            <a:pPr marL="901700" lvl="3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endParaRPr lang="pt-PT" sz="2400" dirty="0" smtClean="0">
              <a:ea typeface="ＭＳ Ｐゴシック" pitchFamily="-112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Deferred msaa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MSAA friendliness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sz="4000" dirty="0" smtClean="0"/>
              <a:t>Look out for these:</a:t>
            </a:r>
          </a:p>
          <a:p>
            <a:pPr lvl="1"/>
            <a:r>
              <a:rPr lang="pt-PT" sz="2800" dirty="0" smtClean="0"/>
              <a:t>No MSAA noticeably working, or noticeable bright/dark silhouettes.</a:t>
            </a:r>
          </a:p>
          <a:p>
            <a:endParaRPr lang="pt-PT" sz="2800" dirty="0" smtClean="0"/>
          </a:p>
          <a:p>
            <a:endParaRPr lang="pt-PT" dirty="0" smtClean="0"/>
          </a:p>
          <a:p>
            <a:endParaRPr lang="en-US" dirty="0"/>
          </a:p>
        </p:txBody>
      </p:sp>
      <p:pic>
        <p:nvPicPr>
          <p:cNvPr id="6" name="Picture 5" descr="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5245" y="3008893"/>
            <a:ext cx="5486400" cy="412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4435" y="3034665"/>
            <a:ext cx="4572000" cy="4099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 bwMode="auto">
          <a:xfrm>
            <a:off x="1194435" y="6764611"/>
            <a:ext cx="1440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 Incorrect</a:t>
            </a:r>
            <a:endParaRPr lang="en-US" sz="2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7675245" y="6732345"/>
            <a:ext cx="10801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 Incorrect</a:t>
            </a:r>
            <a:endParaRPr lang="en-US" sz="2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Deferred msaa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MSAA friendliness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sz="4000" dirty="0"/>
              <a:t>Look out for these</a:t>
            </a:r>
            <a:r>
              <a:rPr lang="pt-PT" sz="4000" dirty="0" smtClean="0"/>
              <a:t>:</a:t>
            </a:r>
          </a:p>
          <a:p>
            <a:pPr lvl="1"/>
            <a:r>
              <a:rPr lang="pt-PT" sz="2800" dirty="0" smtClean="0"/>
              <a:t>No MSAA noticeably working, or noticeable bright/dark silhouettes.</a:t>
            </a:r>
          </a:p>
          <a:p>
            <a:endParaRPr lang="pt-PT" sz="2800" dirty="0" smtClean="0"/>
          </a:p>
          <a:p>
            <a:endParaRPr lang="pt-PT" dirty="0" smtClean="0"/>
          </a:p>
          <a:p>
            <a:endParaRPr lang="en-US" dirty="0"/>
          </a:p>
        </p:txBody>
      </p:sp>
      <p:pic>
        <p:nvPicPr>
          <p:cNvPr id="5" name="Picture 4" descr="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5245" y="3008891"/>
            <a:ext cx="5486400" cy="4125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4435" y="3034665"/>
            <a:ext cx="4572000" cy="4099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 bwMode="auto">
          <a:xfrm>
            <a:off x="1194435" y="6764611"/>
            <a:ext cx="1440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 Fixed</a:t>
            </a:r>
            <a:endParaRPr lang="en-US" sz="2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7675245" y="6764611"/>
            <a:ext cx="1440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 Fixed</a:t>
            </a:r>
            <a:endParaRPr lang="en-US" sz="2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Deferred </a:t>
            </a:r>
            <a:r>
              <a:rPr lang="en-US" dirty="0" err="1" smtClean="0"/>
              <a:t>msaa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Recap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4000" dirty="0" smtClean="0">
                <a:ea typeface="ＭＳ Ｐゴシック" pitchFamily="-112" charset="-128"/>
              </a:rPr>
              <a:t>Accessing and/or rendering to Multisampled RTs?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3200" dirty="0" smtClean="0">
                <a:ea typeface="ＭＳ Ｐゴシック" pitchFamily="-112" charset="-128"/>
              </a:rPr>
              <a:t>Then you need to care about accessing and outputting correct sub-sample</a:t>
            </a:r>
          </a:p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4000" dirty="0" smtClean="0">
                <a:ea typeface="ＭＳ Ｐゴシック" pitchFamily="-112" charset="-128"/>
              </a:rPr>
              <a:t>In general always strive to minimize BW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3200" dirty="0" smtClean="0">
                <a:ea typeface="ＭＳ Ｐゴシック" pitchFamily="-112" charset="-128"/>
              </a:rPr>
              <a:t>Avoid vanilla deferred lighting</a:t>
            </a:r>
          </a:p>
          <a:p>
            <a:pPr marL="673100" lvl="3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900" dirty="0" smtClean="0">
                <a:ea typeface="ＭＳ Ｐゴシック" pitchFamily="-112" charset="-128"/>
              </a:rPr>
              <a:t>Prefer fully deferred, hybrids, or just skip deferred altogether</a:t>
            </a:r>
            <a:r>
              <a:rPr lang="pt-PT" sz="2400" dirty="0" smtClean="0">
                <a:ea typeface="ＭＳ Ｐゴシック" pitchFamily="-112" charset="-128"/>
              </a:rPr>
              <a:t>.</a:t>
            </a:r>
            <a:endParaRPr lang="pt-PT" sz="2900" dirty="0" smtClean="0">
              <a:ea typeface="ＭＳ Ｐゴシック" pitchFamily="-112" charset="-128"/>
            </a:endParaRP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3200" dirty="0" smtClean="0">
                <a:ea typeface="ＭＳ Ｐゴシック" pitchFamily="-112" charset="-128"/>
              </a:rPr>
              <a:t>If deferred, prefer thin g-buffers</a:t>
            </a:r>
          </a:p>
          <a:p>
            <a:pPr marL="673100" lvl="3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900" dirty="0" smtClean="0">
                <a:ea typeface="ＭＳ Ｐゴシック" pitchFamily="-112" charset="-128"/>
              </a:rPr>
              <a:t>Each additional target on g-buffer incurs in export rate overhead </a:t>
            </a:r>
            <a:r>
              <a:rPr lang="pt-PT" sz="2000" dirty="0" smtClean="0">
                <a:solidFill>
                  <a:srgbClr val="FFC000"/>
                </a:solidFill>
                <a:ea typeface="ＭＳ Ｐゴシック" pitchFamily="-112" charset="-128"/>
              </a:rPr>
              <a:t>[Thibieroz11]</a:t>
            </a:r>
            <a:endParaRPr lang="pt-PT" sz="2900" dirty="0" smtClean="0">
              <a:solidFill>
                <a:srgbClr val="FFC000"/>
              </a:solidFill>
              <a:ea typeface="ＭＳ Ｐゴシック" pitchFamily="-112" charset="-128"/>
            </a:endParaRPr>
          </a:p>
          <a:p>
            <a:pPr marL="673100" lvl="3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900" dirty="0" smtClean="0">
                <a:solidFill>
                  <a:srgbClr val="00B050"/>
                </a:solidFill>
                <a:ea typeface="ＭＳ Ｐゴシック" pitchFamily="-112" charset="-128"/>
              </a:rPr>
              <a:t>NV/AMD (GCN): Export Cost = Cost(RT0)+Cost(RT1)...,</a:t>
            </a:r>
            <a:r>
              <a:rPr lang="pt-PT" sz="2900" dirty="0" smtClean="0">
                <a:ea typeface="ＭＳ Ｐゴシック" pitchFamily="-112" charset="-128"/>
              </a:rPr>
              <a:t> </a:t>
            </a:r>
            <a:r>
              <a:rPr lang="pt-PT" sz="2900" dirty="0" smtClean="0">
                <a:solidFill>
                  <a:srgbClr val="FF0000"/>
                </a:solidFill>
                <a:ea typeface="ＭＳ Ｐゴシック" pitchFamily="-112" charset="-128"/>
              </a:rPr>
              <a:t>AMD (older hw): Export Cost = (Num RTs) * (Slowest RT)</a:t>
            </a:r>
            <a:endParaRPr lang="pt-PT" sz="2900" dirty="0" smtClean="0">
              <a:ea typeface="ＭＳ Ｐゴシック" pitchFamily="-112" charset="-128"/>
            </a:endParaRPr>
          </a:p>
          <a:p>
            <a:pPr marL="673100" lvl="3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900" dirty="0" smtClean="0">
                <a:ea typeface="ＭＳ Ｐゴシック" pitchFamily="-112" charset="-128"/>
              </a:rPr>
              <a:t>Fat formats are half rate sampling cost for bilinear filtering modes on GCN </a:t>
            </a:r>
            <a:r>
              <a:rPr lang="pt-PT" sz="2100" dirty="0" smtClean="0">
                <a:solidFill>
                  <a:srgbClr val="FFC000"/>
                </a:solidFill>
                <a:ea typeface="ＭＳ Ｐゴシック" pitchFamily="-112" charset="-128"/>
              </a:rPr>
              <a:t>[Thibieroz13]</a:t>
            </a:r>
            <a:endParaRPr lang="pt-PT" sz="2900" dirty="0" smtClean="0">
              <a:solidFill>
                <a:srgbClr val="FFC000"/>
              </a:solidFill>
              <a:ea typeface="ＭＳ Ｐゴシック" pitchFamily="-112" charset="-128"/>
            </a:endParaRPr>
          </a:p>
          <a:p>
            <a:pPr marL="673100" lvl="3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900" dirty="0" smtClean="0">
                <a:ea typeface="ＭＳ Ｐゴシック" pitchFamily="-112" charset="-128"/>
              </a:rPr>
              <a:t>For lighting/some hdr post processes: 32 bit R11G11B10F fmt suffices for most cases</a:t>
            </a:r>
            <a:endParaRPr lang="pt-PT" sz="3700" dirty="0" smtClean="0">
              <a:ea typeface="ＭＳ Ｐゴシック" pitchFamily="-112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Antialiasing + 4k Resolutions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Will we need MSAA at all?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45732" y="1695331"/>
            <a:ext cx="13710323" cy="5875853"/>
          </a:xfrm>
        </p:spPr>
        <p:txBody>
          <a:bodyPr/>
          <a:lstStyle/>
          <a:p>
            <a:r>
              <a:rPr lang="pt-PT" dirty="0" smtClean="0"/>
              <a:t>Likely can start getting creative here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69880" y="2458447"/>
            <a:ext cx="13320855" cy="5140032"/>
            <a:chOff x="474345" y="2431152"/>
            <a:chExt cx="13320855" cy="5140032"/>
          </a:xfrm>
        </p:grpSpPr>
        <p:pic>
          <p:nvPicPr>
            <p:cNvPr id="10" name="Picture 9" descr="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15200" y="2431152"/>
              <a:ext cx="6480000" cy="51400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Picture 10" descr="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4345" y="2431152"/>
              <a:ext cx="6479999" cy="51400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424382" y="7069540"/>
          <a:ext cx="3960494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0494"/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gency FB" pitchFamily="34" charset="0"/>
                        </a:rPr>
                        <a:t>Source 4k</a:t>
                      </a:r>
                      <a:endParaRPr lang="en-US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8264" y="7069540"/>
          <a:ext cx="3960494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0494"/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gency FB" pitchFamily="34" charset="0"/>
                        </a:rPr>
                        <a:t>Highly Compressed 4k</a:t>
                      </a:r>
                      <a:endParaRPr lang="en-US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Antialiasing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The </a:t>
            </a:r>
            <a:r>
              <a:rPr lang="en-US" sz="4300" dirty="0"/>
              <a:t>quest For better </a:t>
            </a:r>
            <a:r>
              <a:rPr lang="en-US" sz="4300" dirty="0" smtClean="0"/>
              <a:t>(and fast) </a:t>
            </a:r>
            <a:r>
              <a:rPr lang="en-US" sz="4300" dirty="0"/>
              <a:t>AA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45732" y="1695331"/>
            <a:ext cx="13710323" cy="5875853"/>
          </a:xfrm>
        </p:spPr>
        <p:txBody>
          <a:bodyPr/>
          <a:lstStyle/>
          <a:p>
            <a:endParaRPr lang="pt-PT" dirty="0" smtClean="0"/>
          </a:p>
          <a:p>
            <a:r>
              <a:rPr lang="pt-PT" dirty="0" smtClean="0"/>
              <a:t>2011: the boom year of alternative AA modes (and naming combos)</a:t>
            </a:r>
          </a:p>
          <a:p>
            <a:pPr lvl="1"/>
            <a:r>
              <a:rPr lang="pt-PT" dirty="0" smtClean="0"/>
              <a:t>FXAA, MLAA, SMAA, SRAA, DEAA, GBAA, DLAA, ETC AA</a:t>
            </a:r>
          </a:p>
          <a:p>
            <a:pPr lvl="1"/>
            <a:r>
              <a:rPr lang="pt-PT" dirty="0" smtClean="0"/>
              <a:t>“Filtering Approaches for Real-Time Anti-Aliasing” </a:t>
            </a:r>
            <a:r>
              <a:rPr lang="pt-PT" sz="2800" dirty="0" smtClean="0">
                <a:solidFill>
                  <a:srgbClr val="FFC000"/>
                </a:solidFill>
              </a:rPr>
              <a:t>[Jimenez et all 11]</a:t>
            </a:r>
          </a:p>
          <a:p>
            <a:endParaRPr lang="pt-PT" dirty="0" smtClean="0"/>
          </a:p>
          <a:p>
            <a:r>
              <a:rPr lang="pt-PT" dirty="0" smtClean="0"/>
              <a:t>Shading Anti-aliasing</a:t>
            </a:r>
          </a:p>
          <a:p>
            <a:pPr lvl="1"/>
            <a:r>
              <a:rPr lang="pt-PT" dirty="0" smtClean="0"/>
              <a:t>“Mip mapping normal maps” </a:t>
            </a:r>
            <a:r>
              <a:rPr lang="pt-PT" dirty="0" smtClean="0">
                <a:solidFill>
                  <a:srgbClr val="FFC000"/>
                </a:solidFill>
              </a:rPr>
              <a:t>[Toksvig04] </a:t>
            </a:r>
          </a:p>
          <a:p>
            <a:pPr lvl="1"/>
            <a:r>
              <a:rPr lang="pt-PT" dirty="0" smtClean="0"/>
              <a:t>“Spectacular Specular: LEAN and CLEAN Specular Highlights” </a:t>
            </a:r>
            <a:r>
              <a:rPr lang="pt-PT" dirty="0" smtClean="0">
                <a:solidFill>
                  <a:srgbClr val="FFC000"/>
                </a:solidFill>
              </a:rPr>
              <a:t>[Baker11] </a:t>
            </a:r>
          </a:p>
          <a:p>
            <a:pPr lvl="1"/>
            <a:r>
              <a:rPr lang="pt-PT" dirty="0" smtClean="0"/>
              <a:t>“Rock-Solid Shading: Image Stability withouth Sacrificing Detail” </a:t>
            </a:r>
            <a:r>
              <a:rPr lang="pt-PT" dirty="0" smtClean="0">
                <a:solidFill>
                  <a:srgbClr val="FFC000"/>
                </a:solidFill>
              </a:rPr>
              <a:t>[Hill12]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Temporal SSAA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SMAA 2TX/4X Review </a:t>
            </a:r>
            <a:r>
              <a:rPr lang="en-US" sz="2800" dirty="0">
                <a:solidFill>
                  <a:srgbClr val="FFC000"/>
                </a:solidFill>
              </a:rPr>
              <a:t>[</a:t>
            </a:r>
            <a:r>
              <a:rPr lang="en-US" sz="2800" dirty="0" smtClean="0">
                <a:solidFill>
                  <a:srgbClr val="FFC000"/>
                </a:solidFill>
              </a:rPr>
              <a:t>Jimenez11][Sousa11</a:t>
            </a:r>
            <a:r>
              <a:rPr lang="en-US" sz="2800" dirty="0">
                <a:solidFill>
                  <a:srgbClr val="FFC000"/>
                </a:solidFill>
              </a:rPr>
              <a:t>]</a:t>
            </a:r>
            <a:endParaRPr lang="en-US" sz="4300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Morphological AA + MSAA + Temporal SSAA combo</a:t>
            </a:r>
            <a:endParaRPr lang="pt-PT" dirty="0">
              <a:solidFill>
                <a:srgbClr val="FFC000"/>
              </a:solidFill>
            </a:endParaRPr>
          </a:p>
          <a:p>
            <a:pPr lvl="1"/>
            <a:r>
              <a:rPr lang="pt-PT" dirty="0" smtClean="0"/>
              <a:t>Balanced cost/quality tradeoff, techniques complement each other.</a:t>
            </a:r>
          </a:p>
          <a:p>
            <a:pPr lvl="1"/>
            <a:r>
              <a:rPr lang="pt-PT" dirty="0" smtClean="0"/>
              <a:t>Temporal component uses 2 sub-pixel buffers.</a:t>
            </a:r>
          </a:p>
          <a:p>
            <a:pPr lvl="1"/>
            <a:r>
              <a:rPr lang="pt-PT" dirty="0" smtClean="0"/>
              <a:t>Each frame adds a sub-pixel jitter for 2x SSAA. </a:t>
            </a:r>
          </a:p>
          <a:p>
            <a:pPr lvl="1"/>
            <a:r>
              <a:rPr lang="pt-PT" dirty="0" smtClean="0"/>
              <a:t>Reproject previous frame and blend between current and </a:t>
            </a:r>
          </a:p>
          <a:p>
            <a:pPr lvl="1">
              <a:buNone/>
            </a:pPr>
            <a:r>
              <a:rPr lang="pt-PT" dirty="0" smtClean="0"/>
              <a:t>previous frames, via velocity length weighting.</a:t>
            </a:r>
          </a:p>
          <a:p>
            <a:pPr lvl="1">
              <a:buFont typeface="Wingdings" pitchFamily="2" charset="2"/>
              <a:buChar char="§"/>
            </a:pPr>
            <a:r>
              <a:rPr lang="pt-PT" dirty="0" smtClean="0"/>
              <a:t>Preserves image sharpness + reasonable temporal stability</a:t>
            </a:r>
          </a:p>
          <a:p>
            <a:pPr lvl="1">
              <a:buNone/>
            </a:pPr>
            <a:endParaRPr lang="pt-PT" dirty="0" smtClean="0"/>
          </a:p>
          <a:p>
            <a:pPr lvl="1"/>
            <a:endParaRPr lang="pt-PT" dirty="0" smtClean="0"/>
          </a:p>
          <a:p>
            <a:endParaRPr lang="pt-PT" dirty="0" smtClean="0"/>
          </a:p>
          <a:p>
            <a:endParaRPr lang="en-US" dirty="0"/>
          </a:p>
        </p:txBody>
      </p:sp>
      <p:pic>
        <p:nvPicPr>
          <p:cNvPr id="17" name="Picture 2" descr="C:\Users\IRYOKU\Desktop\New folder\imagenes\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2756" y="3394710"/>
            <a:ext cx="6120000" cy="3270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678675" y="5241843"/>
            <a:ext cx="5040629" cy="1393272"/>
            <a:chOff x="1194437" y="6275071"/>
            <a:chExt cx="5040629" cy="1393272"/>
          </a:xfrm>
        </p:grpSpPr>
        <p:pic>
          <p:nvPicPr>
            <p:cNvPr id="20" name="Picture 19" descr="1.png"/>
            <p:cNvPicPr>
              <a:picLocks noChangeAspect="1"/>
            </p:cNvPicPr>
            <p:nvPr/>
          </p:nvPicPr>
          <p:blipFill>
            <a:blip r:embed="rId4" cstate="print">
              <a:lum bright="100000"/>
            </a:blip>
            <a:stretch>
              <a:fillRect/>
            </a:stretch>
          </p:blipFill>
          <p:spPr>
            <a:xfrm>
              <a:off x="1194438" y="6275071"/>
              <a:ext cx="5040628" cy="847204"/>
            </a:xfrm>
            <a:prstGeom prst="rect">
              <a:avLst/>
            </a:prstGeom>
          </p:spPr>
        </p:pic>
        <p:pic>
          <p:nvPicPr>
            <p:cNvPr id="25" name="Picture 24" descr="3.png"/>
            <p:cNvPicPr>
              <a:picLocks noChangeAspect="1"/>
            </p:cNvPicPr>
            <p:nvPr/>
          </p:nvPicPr>
          <p:blipFill>
            <a:blip r:embed="rId5" cstate="print">
              <a:lum bright="100000"/>
            </a:blip>
            <a:stretch>
              <a:fillRect/>
            </a:stretch>
          </p:blipFill>
          <p:spPr>
            <a:xfrm>
              <a:off x="1194437" y="6995160"/>
              <a:ext cx="3600448" cy="673183"/>
            </a:xfrm>
            <a:prstGeom prst="rect">
              <a:avLst/>
            </a:prstGeom>
          </p:spPr>
        </p:pic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006033" y="3429039"/>
          <a:ext cx="2076783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6783"/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gency FB" pitchFamily="34" charset="0"/>
                        </a:rPr>
                        <a:t>Naive Blending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092341" y="3416533"/>
          <a:ext cx="2076783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6783"/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gency FB" pitchFamily="34" charset="0"/>
                        </a:rPr>
                        <a:t>Reprojection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2063269" y="3401743"/>
          <a:ext cx="2076783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6783"/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gency FB" pitchFamily="34" charset="0"/>
                        </a:rPr>
                        <a:t>|V| weighting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Temporal AA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Common robustness Flaws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Relying on opaque geometry information</a:t>
            </a:r>
          </a:p>
          <a:p>
            <a:pPr lvl="1"/>
            <a:r>
              <a:rPr lang="pt-PT" dirty="0" smtClean="0"/>
              <a:t>Can’t handle signal (color) changes nor transparency.</a:t>
            </a:r>
          </a:p>
          <a:p>
            <a:pPr lvl="1"/>
            <a:r>
              <a:rPr lang="pt-PT" dirty="0" smtClean="0"/>
              <a:t>For correct result, all opaque geometry must output velocity</a:t>
            </a:r>
          </a:p>
          <a:p>
            <a:r>
              <a:rPr lang="pt-PT" dirty="0" smtClean="0"/>
              <a:t>Pathological cases</a:t>
            </a:r>
          </a:p>
          <a:p>
            <a:pPr lvl="1"/>
            <a:r>
              <a:rPr lang="pt-PT" dirty="0" smtClean="0"/>
              <a:t>Alpha blended surfaces (e.g. particles), lighting/shadow/reflections/uv animation/etc</a:t>
            </a:r>
          </a:p>
          <a:p>
            <a:pPr lvl="1"/>
            <a:r>
              <a:rPr lang="pt-PT" dirty="0" smtClean="0"/>
              <a:t>Any scatter and alike post processes, before the AA resolve</a:t>
            </a:r>
          </a:p>
          <a:p>
            <a:r>
              <a:rPr lang="pt-PT" dirty="0" smtClean="0"/>
              <a:t>Can result in distracting errors</a:t>
            </a:r>
          </a:p>
          <a:p>
            <a:pPr lvl="1"/>
            <a:r>
              <a:rPr lang="pt-PT" dirty="0" smtClean="0"/>
              <a:t>E.g. “ghosting” on transparency, lighting, shadows and such</a:t>
            </a:r>
          </a:p>
          <a:p>
            <a:pPr lvl="1"/>
            <a:r>
              <a:rPr lang="pt-PT" dirty="0" smtClean="0"/>
              <a:t>Silhouettes might appear, from scatter and alike post processes (e.g. bloom)</a:t>
            </a:r>
          </a:p>
          <a:p>
            <a:r>
              <a:rPr lang="pt-PT" dirty="0" smtClean="0"/>
              <a:t>Multi-GPU</a:t>
            </a:r>
          </a:p>
          <a:p>
            <a:pPr lvl="1"/>
            <a:r>
              <a:rPr lang="pt-PT" dirty="0" smtClean="0"/>
              <a:t>Simplest solution: force </a:t>
            </a:r>
            <a:r>
              <a:rPr lang="pt-PT" dirty="0"/>
              <a:t>resource </a:t>
            </a:r>
            <a:r>
              <a:rPr lang="pt-PT" dirty="0" smtClean="0"/>
              <a:t>sync</a:t>
            </a:r>
          </a:p>
          <a:p>
            <a:pPr lvl="1"/>
            <a:r>
              <a:rPr lang="pt-PT" dirty="0" smtClean="0"/>
              <a:t>NVIDIA exposes driver hint to force sync resource , via NVAPI. This is solution used by NVIDIAs TXAA </a:t>
            </a:r>
          </a:p>
          <a:p>
            <a:pPr lvl="2"/>
            <a:r>
              <a:rPr lang="pt-PT" dirty="0" smtClean="0"/>
              <a:t>Note to hw vendors: would be great if all vendors exposed such (even better if Multi-GPU API functionality generalized)</a:t>
            </a:r>
          </a:p>
          <a:p>
            <a:pPr lvl="1">
              <a:buNone/>
            </a:pPr>
            <a:endParaRPr lang="pt-PT" dirty="0" smtClean="0"/>
          </a:p>
        </p:txBody>
      </p:sp>
      <p:pic>
        <p:nvPicPr>
          <p:cNvPr id="5" name="Picture 4" descr="t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70241" y="1743553"/>
            <a:ext cx="2880000" cy="495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970241" y="6241313"/>
          <a:ext cx="2076783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6783"/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gency FB" pitchFamily="34" charset="0"/>
                        </a:rPr>
                        <a:t>Incorrect Blending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SMAA 1tx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A more robust temporaL AA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Concept: Only track signal changes, don’t rely on geometry information</a:t>
            </a:r>
          </a:p>
          <a:p>
            <a:pPr lvl="1"/>
            <a:r>
              <a:rPr lang="pt-PT" dirty="0" smtClean="0"/>
              <a:t>For higher temporal stability: accumulate multiple frames in an accumulation buffer, alike TXAA </a:t>
            </a:r>
            <a:r>
              <a:rPr lang="pt-PT" dirty="0" smtClean="0">
                <a:solidFill>
                  <a:srgbClr val="FFC000"/>
                </a:solidFill>
              </a:rPr>
              <a:t>[Lottes12]</a:t>
            </a:r>
          </a:p>
          <a:p>
            <a:pPr lvl="1"/>
            <a:r>
              <a:rPr lang="pt-PT" dirty="0" smtClean="0"/>
              <a:t>Re-project accumulation buffer</a:t>
            </a:r>
          </a:p>
          <a:p>
            <a:pPr lvl="1"/>
            <a:r>
              <a:rPr lang="pt-PT" dirty="0" smtClean="0"/>
              <a:t>Weighting:  Map acc. buffer colors into the range of curr. frame neighborhood color extents </a:t>
            </a:r>
            <a:r>
              <a:rPr lang="pt-PT" dirty="0" smtClean="0">
                <a:solidFill>
                  <a:srgbClr val="FFC000"/>
                </a:solidFill>
              </a:rPr>
              <a:t>[Malan2012]</a:t>
            </a:r>
            <a:r>
              <a:rPr lang="pt-PT" dirty="0" smtClean="0"/>
              <a:t>; different weight for hi/low frequency regions (for sharpness preservation). </a:t>
            </a:r>
          </a:p>
          <a:p>
            <a:pPr marL="0" lvl="1" defTabSz="914400">
              <a:lnSpc>
                <a:spcPct val="150000"/>
              </a:lnSpc>
              <a:spcAft>
                <a:spcPct val="0"/>
              </a:spcAft>
              <a:tabLst>
                <a:tab pos="570088" algn="l"/>
                <a:tab pos="1141445" algn="l"/>
              </a:tabLst>
            </a:pPr>
            <a:endParaRPr lang="pt-PT" dirty="0" smtClean="0"/>
          </a:p>
          <a:p>
            <a:pPr marL="0" lvl="1" defTabSz="914400">
              <a:lnSpc>
                <a:spcPct val="150000"/>
              </a:lnSpc>
              <a:spcAft>
                <a:spcPct val="0"/>
              </a:spcAft>
              <a:tabLst>
                <a:tab pos="570088" algn="l"/>
                <a:tab pos="1141445" algn="l"/>
              </a:tabLst>
            </a:pPr>
            <a:endParaRPr lang="pt-PT" dirty="0" smtClean="0"/>
          </a:p>
          <a:p>
            <a:pPr marL="0" lvl="1" defTabSz="914400">
              <a:lnSpc>
                <a:spcPct val="150000"/>
              </a:lnSpc>
              <a:spcAft>
                <a:spcPct val="0"/>
              </a:spcAft>
              <a:tabLst>
                <a:tab pos="570088" algn="l"/>
                <a:tab pos="1141445" algn="l"/>
              </a:tabLst>
            </a:pP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en-US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4288930" y="7053024"/>
          <a:ext cx="2362040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040"/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2800" dirty="0" smtClean="0">
                          <a:solidFill>
                            <a:schemeClr val="bg1"/>
                          </a:solidFill>
                          <a:latin typeface="Agency FB" pitchFamily="34" charset="0"/>
                        </a:rPr>
                        <a:t>Current</a:t>
                      </a:r>
                      <a:r>
                        <a:rPr lang="pt-PT" sz="2800" baseline="0" dirty="0" smtClean="0">
                          <a:solidFill>
                            <a:schemeClr val="bg1"/>
                          </a:solidFill>
                          <a:latin typeface="Agency FB" pitchFamily="34" charset="0"/>
                        </a:rPr>
                        <a:t> Frame (t0)</a:t>
                      </a:r>
                      <a:endParaRPr lang="en-US" sz="2800" dirty="0">
                        <a:solidFill>
                          <a:schemeClr val="bg1"/>
                        </a:solidFill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 bwMode="auto">
          <a:xfrm>
            <a:off x="8755341" y="5174376"/>
            <a:ext cx="540068" cy="540068"/>
          </a:xfrm>
          <a:prstGeom prst="rect">
            <a:avLst/>
          </a:prstGeom>
          <a:solidFill>
            <a:srgbClr val="FFC000">
              <a:alpha val="88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4800" dirty="0" smtClean="0">
                <a:solidFill>
                  <a:schemeClr val="bg1"/>
                </a:solidFill>
              </a:rPr>
              <a:t>M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7675206" y="7036969"/>
          <a:ext cx="3240406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0406"/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2800" baseline="0" dirty="0" smtClean="0">
                          <a:solidFill>
                            <a:schemeClr val="bg1"/>
                          </a:solidFill>
                          <a:latin typeface="Agency FB" pitchFamily="34" charset="0"/>
                        </a:rPr>
                        <a:t>Accumulation Buffer (tN)</a:t>
                      </a:r>
                      <a:endParaRPr lang="en-US" sz="2800" dirty="0">
                        <a:solidFill>
                          <a:schemeClr val="bg1"/>
                        </a:solidFill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4114405" y="4210334"/>
            <a:ext cx="2700338" cy="2700338"/>
            <a:chOff x="3196430" y="4306411"/>
            <a:chExt cx="2700338" cy="270033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Rectangle 3"/>
            <p:cNvSpPr/>
            <p:nvPr/>
          </p:nvSpPr>
          <p:spPr bwMode="auto">
            <a:xfrm>
              <a:off x="3466464" y="4576445"/>
              <a:ext cx="1080135" cy="108013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sz="4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</a:rPr>
                <a:t>TL</a:t>
              </a:r>
              <a:endPara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4546599" y="4576445"/>
              <a:ext cx="1080135" cy="108013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sz="4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TR</a:t>
              </a:r>
              <a:endPara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466464" y="5656580"/>
              <a:ext cx="1080135" cy="108013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sz="4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BL</a:t>
              </a:r>
              <a:endPara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546599" y="5656580"/>
              <a:ext cx="1080135" cy="108013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sz="4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BR</a:t>
              </a:r>
              <a:endPara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276565" y="5386547"/>
              <a:ext cx="540068" cy="540068"/>
            </a:xfrm>
            <a:prstGeom prst="rect">
              <a:avLst/>
            </a:prstGeom>
            <a:solidFill>
              <a:srgbClr val="FFC000">
                <a:alpha val="88000"/>
              </a:srgb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t-PT" sz="4800" dirty="0" smtClean="0">
                  <a:solidFill>
                    <a:schemeClr val="bg1"/>
                  </a:solidFill>
                </a:rPr>
                <a:t>M</a:t>
              </a:r>
              <a:endPara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196430" y="4306411"/>
              <a:ext cx="540068" cy="540068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276565" y="4306411"/>
              <a:ext cx="540068" cy="540068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5356700" y="4306411"/>
              <a:ext cx="540068" cy="540068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3196430" y="5386547"/>
              <a:ext cx="540068" cy="540068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196430" y="6466681"/>
              <a:ext cx="540068" cy="540068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4276565" y="6466681"/>
              <a:ext cx="540068" cy="540068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356700" y="6466681"/>
              <a:ext cx="540068" cy="540068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5356700" y="5386546"/>
              <a:ext cx="540068" cy="540068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PT" dirty="0" smtClean="0"/>
              <a:t>Agenda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1">
              <a:buNone/>
            </a:pPr>
            <a:endParaRPr lang="de-DE" dirty="0" smtClean="0"/>
          </a:p>
          <a:p>
            <a:r>
              <a:rPr lang="de-DE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Anti-aliasing</a:t>
            </a:r>
            <a:endParaRPr lang="de-DE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lvl="1"/>
            <a:r>
              <a:rPr lang="de-DE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Practical Deferred MSAA</a:t>
            </a:r>
          </a:p>
          <a:p>
            <a:pPr lvl="1"/>
            <a:r>
              <a:rPr lang="de-DE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Temporal Antialiasing: SMAA 1TX</a:t>
            </a:r>
          </a:p>
          <a:p>
            <a:pPr lvl="1">
              <a:buNone/>
            </a:pPr>
            <a:endParaRPr lang="de-DE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Camera </a:t>
            </a:r>
            <a:r>
              <a:rPr lang="de-DE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Post-Processing</a:t>
            </a:r>
          </a:p>
          <a:p>
            <a:pPr lvl="1"/>
            <a:r>
              <a:rPr lang="de-DE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Depth of Field</a:t>
            </a:r>
          </a:p>
          <a:p>
            <a:pPr lvl="1"/>
            <a:r>
              <a:rPr lang="de-DE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Motion Blur</a:t>
            </a:r>
          </a:p>
          <a:p>
            <a:endParaRPr lang="de-DE" dirty="0" smtClean="0"/>
          </a:p>
          <a:p>
            <a:r>
              <a:rPr lang="de-DE" dirty="0" smtClean="0"/>
              <a:t>Sharing </a:t>
            </a:r>
            <a:r>
              <a:rPr lang="de-DE" dirty="0"/>
              <a:t>results from ongoing research</a:t>
            </a:r>
          </a:p>
          <a:p>
            <a:pPr lvl="1"/>
            <a:r>
              <a:rPr lang="de-DE" dirty="0" smtClean="0"/>
              <a:t>Results not used in a shipped game yet </a:t>
            </a:r>
            <a:r>
              <a:rPr lang="de-DE" dirty="0" smtClean="0">
                <a:sym typeface="Wingdings" pitchFamily="2" charset="2"/>
              </a:rPr>
              <a:t></a:t>
            </a:r>
            <a:endParaRPr lang="de-DE" dirty="0" smtClean="0"/>
          </a:p>
          <a:p>
            <a:pPr>
              <a:buNone/>
            </a:pPr>
            <a:endParaRPr lang="pt-PT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SMAA 1tX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A more robust temporal AA </a:t>
            </a:r>
            <a:r>
              <a:rPr lang="en-US" sz="2800" dirty="0" smtClean="0"/>
              <a:t>(2)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Concept: Only track signal changes, don’t rely on geometry information</a:t>
            </a:r>
          </a:p>
          <a:p>
            <a:pPr lvl="1"/>
            <a:r>
              <a:rPr lang="pt-PT" dirty="0" smtClean="0"/>
              <a:t>For higher temporal stability: accumulate multiple frames in an accumulation buffer, alike TXAA </a:t>
            </a:r>
            <a:r>
              <a:rPr lang="pt-PT" dirty="0" smtClean="0">
                <a:solidFill>
                  <a:srgbClr val="FFC000"/>
                </a:solidFill>
              </a:rPr>
              <a:t>[Lottes12]</a:t>
            </a:r>
          </a:p>
          <a:p>
            <a:pPr lvl="1"/>
            <a:r>
              <a:rPr lang="pt-PT" dirty="0" smtClean="0"/>
              <a:t>Re-project accumulation buffer</a:t>
            </a:r>
          </a:p>
          <a:p>
            <a:pPr lvl="1"/>
            <a:r>
              <a:rPr lang="pt-PT" dirty="0" smtClean="0"/>
              <a:t>Weighting:  Map acc. buffer colors into the range of curr. frame neighborhood color extents </a:t>
            </a:r>
            <a:r>
              <a:rPr lang="pt-PT" dirty="0" smtClean="0">
                <a:solidFill>
                  <a:srgbClr val="FFC000"/>
                </a:solidFill>
              </a:rPr>
              <a:t>[Malan2012]</a:t>
            </a:r>
            <a:r>
              <a:rPr lang="pt-PT" dirty="0" smtClean="0"/>
              <a:t>; different weight for hi/low frequency regions (for sharpness preservation). </a:t>
            </a:r>
          </a:p>
          <a:p>
            <a:pPr marL="0" lvl="1" defTabSz="914400">
              <a:lnSpc>
                <a:spcPct val="150000"/>
              </a:lnSpc>
              <a:spcAft>
                <a:spcPct val="0"/>
              </a:spcAft>
              <a:tabLst>
                <a:tab pos="570088" algn="l"/>
                <a:tab pos="1141445" algn="l"/>
              </a:tabLst>
            </a:pPr>
            <a:endParaRPr lang="pt-PT" dirty="0" smtClean="0"/>
          </a:p>
          <a:p>
            <a:pPr marL="0" lvl="1" defTabSz="914400">
              <a:lnSpc>
                <a:spcPct val="150000"/>
              </a:lnSpc>
              <a:spcAft>
                <a:spcPct val="0"/>
              </a:spcAft>
              <a:tabLst>
                <a:tab pos="570088" algn="l"/>
                <a:tab pos="1141445" algn="l"/>
              </a:tabLst>
            </a:pPr>
            <a:endParaRPr lang="pt-PT" dirty="0" smtClean="0"/>
          </a:p>
          <a:p>
            <a:pPr marL="0" lvl="1" defTabSz="914400">
              <a:lnSpc>
                <a:spcPct val="150000"/>
              </a:lnSpc>
              <a:spcAft>
                <a:spcPct val="0"/>
              </a:spcAft>
              <a:tabLst>
                <a:tab pos="570088" algn="l"/>
                <a:tab pos="1141445" algn="l"/>
              </a:tabLst>
            </a:pP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en-US" dirty="0"/>
          </a:p>
        </p:txBody>
      </p:sp>
      <p:pic>
        <p:nvPicPr>
          <p:cNvPr id="21" name="Picture 20" descr="4.png"/>
          <p:cNvPicPr>
            <a:picLocks noChangeAspect="1"/>
          </p:cNvPicPr>
          <p:nvPr/>
        </p:nvPicPr>
        <p:blipFill>
          <a:blip r:embed="rId3" cstate="print">
            <a:lum bright="100000"/>
          </a:blip>
          <a:stretch>
            <a:fillRect/>
          </a:stretch>
        </p:blipFill>
        <p:spPr>
          <a:xfrm>
            <a:off x="1752373" y="4048430"/>
            <a:ext cx="3590247" cy="1441798"/>
          </a:xfrm>
          <a:prstGeom prst="rect">
            <a:avLst/>
          </a:prstGeom>
        </p:spPr>
      </p:pic>
      <p:pic>
        <p:nvPicPr>
          <p:cNvPr id="22" name="Picture 21" descr="5.png"/>
          <p:cNvPicPr>
            <a:picLocks noChangeAspect="1"/>
          </p:cNvPicPr>
          <p:nvPr/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1775081" y="5612125"/>
            <a:ext cx="4632875" cy="512022"/>
          </a:xfrm>
          <a:prstGeom prst="rect">
            <a:avLst/>
          </a:prstGeom>
        </p:spPr>
      </p:pic>
      <p:pic>
        <p:nvPicPr>
          <p:cNvPr id="26" name="Picture 25" descr="taa_goo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55605" y="3920086"/>
            <a:ext cx="2160000" cy="3716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10555740" y="7113984"/>
          <a:ext cx="1334381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4381"/>
              </a:tblGrid>
              <a:tr h="339654">
                <a:tc>
                  <a:txBody>
                    <a:bodyPr/>
                    <a:lstStyle/>
                    <a:p>
                      <a:r>
                        <a:rPr lang="pt-PT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gency FB" pitchFamily="34" charset="0"/>
                        </a:rPr>
                        <a:t>Smaa 1tx</a:t>
                      </a:r>
                      <a:endParaRPr 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" name="Picture 29" descr="ta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5245" y="3936851"/>
            <a:ext cx="2160000" cy="3716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7675245" y="7113984"/>
          <a:ext cx="2076783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6783"/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gency FB" pitchFamily="34" charset="0"/>
                        </a:rPr>
                        <a:t>Regular TAA</a:t>
                      </a:r>
                      <a:endParaRPr 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 descr="taa2.png"/>
          <p:cNvPicPr>
            <a:picLocks noChangeAspect="1"/>
          </p:cNvPicPr>
          <p:nvPr/>
        </p:nvPicPr>
        <p:blipFill>
          <a:blip r:embed="rId7" cstate="print">
            <a:lum bright="100000"/>
          </a:blip>
          <a:stretch>
            <a:fillRect/>
          </a:stretch>
        </p:blipFill>
        <p:spPr>
          <a:xfrm>
            <a:off x="1798093" y="6169867"/>
            <a:ext cx="4833729" cy="853370"/>
          </a:xfrm>
          <a:prstGeom prst="rect">
            <a:avLst/>
          </a:prstGeom>
        </p:spPr>
      </p:pic>
      <p:pic>
        <p:nvPicPr>
          <p:cNvPr id="12" name="Picture 11" descr="taa3.png"/>
          <p:cNvPicPr>
            <a:picLocks noChangeAspect="1"/>
          </p:cNvPicPr>
          <p:nvPr/>
        </p:nvPicPr>
        <p:blipFill>
          <a:blip r:embed="rId8" cstate="print">
            <a:lum bright="100000"/>
          </a:blip>
          <a:stretch>
            <a:fillRect/>
          </a:stretch>
        </p:blipFill>
        <p:spPr>
          <a:xfrm>
            <a:off x="1801292" y="7092512"/>
            <a:ext cx="3651202" cy="5120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SMAA 1tX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A more robust temporal AA </a:t>
            </a:r>
            <a:r>
              <a:rPr lang="en-US" sz="2800" dirty="0" smtClean="0"/>
              <a:t>(3)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Sample code</a:t>
            </a:r>
          </a:p>
          <a:p>
            <a:pPr marL="0" lvl="1" defTabSz="914400">
              <a:lnSpc>
                <a:spcPct val="150000"/>
              </a:lnSpc>
              <a:spcAft>
                <a:spcPct val="0"/>
              </a:spcAft>
              <a:tabLst>
                <a:tab pos="570088" algn="l"/>
                <a:tab pos="1141445" algn="l"/>
              </a:tabLst>
            </a:pPr>
            <a:endParaRPr lang="pt-PT" dirty="0" smtClean="0"/>
          </a:p>
          <a:p>
            <a:pPr marL="0" lvl="1" defTabSz="914400">
              <a:lnSpc>
                <a:spcPct val="150000"/>
              </a:lnSpc>
              <a:spcAft>
                <a:spcPct val="0"/>
              </a:spcAft>
              <a:tabLst>
                <a:tab pos="570088" algn="l"/>
                <a:tab pos="1141445" algn="l"/>
              </a:tabLst>
            </a:pPr>
            <a:endParaRPr lang="pt-PT" dirty="0" smtClean="0"/>
          </a:p>
          <a:p>
            <a:pPr marL="0" lvl="1" defTabSz="914400">
              <a:lnSpc>
                <a:spcPct val="150000"/>
              </a:lnSpc>
              <a:spcAft>
                <a:spcPct val="0"/>
              </a:spcAft>
              <a:tabLst>
                <a:tab pos="570088" algn="l"/>
                <a:tab pos="1141445" algn="l"/>
              </a:tabLst>
            </a:pP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3322209" y="2674620"/>
            <a:ext cx="8313532" cy="4093428"/>
          </a:xfrm>
          <a:prstGeom prst="rect">
            <a:avLst/>
          </a:prstGeom>
          <a:solidFill>
            <a:schemeClr val="bg2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180000">
              <a:spcAft>
                <a:spcPct val="20000"/>
              </a:spcAft>
            </a:pPr>
            <a:endParaRPr lang="en-US" sz="1400" b="0" dirty="0" smtClean="0">
              <a:solidFill>
                <a:srgbClr val="0000FF"/>
              </a:solidFill>
              <a:latin typeface="Courier New" pitchFamily="49" charset="0"/>
              <a:cs typeface="Courier New" pitchFamily="49" charset="0"/>
            </a:endParaRPr>
          </a:p>
          <a:p>
            <a:pPr marL="180000"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cM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=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tex2D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(tex0,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tc.xy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); </a:t>
            </a:r>
          </a:p>
          <a:p>
            <a:pPr marL="180000"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cAcc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tex2D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(tex0,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reproj_tc.xy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); </a:t>
            </a:r>
          </a:p>
          <a:p>
            <a:pPr marL="180000">
              <a:spcAft>
                <a:spcPct val="20000"/>
              </a:spcAft>
            </a:pPr>
            <a:endParaRPr lang="en-US" sz="1400" b="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L="180000"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cTL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tex2D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(tex0, tc0.xy); </a:t>
            </a:r>
          </a:p>
          <a:p>
            <a:pPr marL="180000"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cTR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tex2D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(tex0, tc0.zw);</a:t>
            </a:r>
          </a:p>
          <a:p>
            <a:pPr marL="180000"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cBL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tex2D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(tex0, tc1.xy); </a:t>
            </a:r>
          </a:p>
          <a:p>
            <a:pPr marL="180000"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cBR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tex2D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(tex0, tc1.zw);</a:t>
            </a:r>
          </a:p>
          <a:p>
            <a:pPr marL="180000">
              <a:spcAft>
                <a:spcPct val="20000"/>
              </a:spcAft>
            </a:pPr>
            <a:endParaRPr lang="en-US" sz="1400" b="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L="180000"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cMax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0" dirty="0" smtClean="0">
                <a:solidFill>
                  <a:srgbClr val="FF0066"/>
                </a:solidFill>
                <a:latin typeface="Courier New" pitchFamily="49" charset="0"/>
                <a:cs typeface="Courier New" pitchFamily="49" charset="0"/>
              </a:rPr>
              <a:t>max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cTL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smtClean="0">
                <a:solidFill>
                  <a:srgbClr val="FF0066"/>
                </a:solidFill>
                <a:latin typeface="Courier New" pitchFamily="49" charset="0"/>
                <a:cs typeface="Courier New" pitchFamily="49" charset="0"/>
              </a:rPr>
              <a:t>max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cTR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smtClean="0">
                <a:solidFill>
                  <a:srgbClr val="FF0066"/>
                </a:solidFill>
                <a:latin typeface="Courier New" pitchFamily="49" charset="0"/>
                <a:cs typeface="Courier New" pitchFamily="49" charset="0"/>
              </a:rPr>
              <a:t>max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cBL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cBR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)));</a:t>
            </a:r>
          </a:p>
          <a:p>
            <a:pPr marL="180000"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cMin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0" dirty="0" smtClean="0">
                <a:solidFill>
                  <a:srgbClr val="FF0066"/>
                </a:solidFill>
                <a:latin typeface="Courier New" pitchFamily="49" charset="0"/>
                <a:cs typeface="Courier New" pitchFamily="49" charset="0"/>
              </a:rPr>
              <a:t>min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cTL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smtClean="0">
                <a:solidFill>
                  <a:srgbClr val="FF0066"/>
                </a:solidFill>
                <a:latin typeface="Courier New" pitchFamily="49" charset="0"/>
                <a:cs typeface="Courier New" pitchFamily="49" charset="0"/>
              </a:rPr>
              <a:t>min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cTR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smtClean="0">
                <a:solidFill>
                  <a:srgbClr val="FF0066"/>
                </a:solidFill>
                <a:latin typeface="Courier New" pitchFamily="49" charset="0"/>
                <a:cs typeface="Courier New" pitchFamily="49" charset="0"/>
              </a:rPr>
              <a:t>min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cBL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cBR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)));</a:t>
            </a:r>
          </a:p>
          <a:p>
            <a:pPr marL="180000">
              <a:spcAft>
                <a:spcPct val="20000"/>
              </a:spcAft>
            </a:pPr>
            <a:endParaRPr lang="pt-PT" sz="1400" b="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L="180000"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wk = </a:t>
            </a:r>
            <a:r>
              <a:rPr lang="en-US" sz="1400" b="0" dirty="0" smtClean="0">
                <a:solidFill>
                  <a:srgbClr val="FF0066"/>
                </a:solidFill>
                <a:latin typeface="Courier New" pitchFamily="49" charset="0"/>
                <a:cs typeface="Courier New" pitchFamily="49" charset="0"/>
              </a:rPr>
              <a:t>abs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cTL+cTR+cBL+cBR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)*0.25-cM);</a:t>
            </a:r>
          </a:p>
          <a:p>
            <a:pPr marL="180000">
              <a:spcAft>
                <a:spcPct val="20000"/>
              </a:spcAft>
            </a:pPr>
            <a:endParaRPr lang="en-US" sz="1400" b="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L="180000"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smtClean="0">
                <a:solidFill>
                  <a:srgbClr val="FF0066"/>
                </a:solidFill>
                <a:latin typeface="Courier New" pitchFamily="49" charset="0"/>
                <a:cs typeface="Courier New" pitchFamily="49" charset="0"/>
              </a:rPr>
              <a:t>lerp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cM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smtClean="0">
                <a:solidFill>
                  <a:srgbClr val="FF0066"/>
                </a:solidFill>
                <a:latin typeface="Courier New" pitchFamily="49" charset="0"/>
                <a:cs typeface="Courier New" pitchFamily="49" charset="0"/>
              </a:rPr>
              <a:t>clamp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cAcc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cMin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cMax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), </a:t>
            </a:r>
            <a:r>
              <a:rPr lang="en-US" sz="1400" b="0" dirty="0" smtClean="0">
                <a:solidFill>
                  <a:srgbClr val="FF0066"/>
                </a:solidFill>
                <a:latin typeface="Courier New" pitchFamily="49" charset="0"/>
                <a:cs typeface="Courier New" pitchFamily="49" charset="0"/>
              </a:rPr>
              <a:t>saturate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FF0066"/>
                </a:solidFill>
                <a:latin typeface="Courier New" pitchFamily="49" charset="0"/>
                <a:cs typeface="Courier New" pitchFamily="49" charset="0"/>
              </a:rPr>
              <a:t>rcp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smtClean="0">
                <a:solidFill>
                  <a:srgbClr val="FF0066"/>
                </a:solidFill>
                <a:latin typeface="Courier New" pitchFamily="49" charset="0"/>
                <a:cs typeface="Courier New" pitchFamily="49" charset="0"/>
              </a:rPr>
              <a:t>lerp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kl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kh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wk)));</a:t>
            </a:r>
          </a:p>
          <a:p>
            <a:pPr marL="180000">
              <a:spcAft>
                <a:spcPct val="20000"/>
              </a:spcAft>
            </a:pPr>
            <a:endParaRPr lang="en-US" sz="1400" b="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815608"/>
          </a:xfrm>
        </p:spPr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plausible </a:t>
            </a:r>
            <a:r>
              <a:rPr lang="en-US" sz="4300" dirty="0" err="1" smtClean="0"/>
              <a:t>dof</a:t>
            </a:r>
            <a:r>
              <a:rPr lang="en-US" sz="4300" dirty="0" smtClean="0"/>
              <a:t>: Parameterization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Artist friendly parameters is one reason why games DOF tends to look wrong</a:t>
            </a:r>
          </a:p>
          <a:p>
            <a:pPr lvl="1"/>
            <a:r>
              <a:rPr lang="pt-PT" dirty="0" smtClean="0"/>
              <a:t>Typical controls such as “focus range” + “blur amount” and others have not much physical meaning</a:t>
            </a:r>
          </a:p>
          <a:p>
            <a:pPr lvl="1"/>
            <a:r>
              <a:rPr lang="pt-PT" dirty="0" smtClean="0"/>
              <a:t>CoC depends mainly on f-stops, focal length and focal distance. These last 2 directly affect FOV.</a:t>
            </a:r>
          </a:p>
          <a:p>
            <a:pPr lvl="1"/>
            <a:r>
              <a:rPr lang="pt-PT" dirty="0" smtClean="0"/>
              <a:t>If you want more Bokeh, you need to max your focal length + widen aperture. This means also getting closer or further from subject for proper framing.</a:t>
            </a:r>
          </a:p>
          <a:p>
            <a:pPr lvl="2"/>
            <a:r>
              <a:rPr lang="pt-PT" dirty="0" smtClean="0"/>
              <a:t>Not the typical way a game artist/programmer thinks about DOF. </a:t>
            </a:r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634615" y="4702434"/>
            <a:ext cx="9361170" cy="2868750"/>
            <a:chOff x="1914525" y="4702434"/>
            <a:chExt cx="9361170" cy="2868750"/>
          </a:xfrm>
        </p:grpSpPr>
        <p:grpSp>
          <p:nvGrpSpPr>
            <p:cNvPr id="15" name="Group 14"/>
            <p:cNvGrpSpPr/>
            <p:nvPr/>
          </p:nvGrpSpPr>
          <p:grpSpPr>
            <a:xfrm>
              <a:off x="1914525" y="4702434"/>
              <a:ext cx="9361170" cy="2868750"/>
              <a:chOff x="1914525" y="4702434"/>
              <a:chExt cx="9361170" cy="2868750"/>
            </a:xfrm>
          </p:grpSpPr>
          <p:pic>
            <p:nvPicPr>
              <p:cNvPr id="14" name="Picture 13" descr="200mm_01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955695" y="4702434"/>
                <a:ext cx="4320000" cy="286875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3" name="Picture 12" descr="50mm_01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914525" y="4702434"/>
                <a:ext cx="4320000" cy="286875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10" name="TextBox 9"/>
            <p:cNvSpPr txBox="1"/>
            <p:nvPr/>
          </p:nvSpPr>
          <p:spPr bwMode="auto">
            <a:xfrm>
              <a:off x="2077254" y="7225307"/>
              <a:ext cx="21602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pt-PT" sz="20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rPr>
                <a:t>Wider fov, less bokeh</a:t>
              </a:r>
              <a:endPara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118928" y="7242422"/>
              <a:ext cx="396049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pt-PT" sz="20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rPr>
                <a:t>Shallow fov, more bokeh</a:t>
              </a:r>
              <a:endPara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" name="Picture 18" descr="50m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1785" y="2121139"/>
            <a:ext cx="3600000" cy="2126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 bwMode="auto">
          <a:xfrm>
            <a:off x="2895600" y="3931920"/>
            <a:ext cx="36004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50 mm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815608"/>
          </a:xfrm>
        </p:spPr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Focal Length</a:t>
            </a:r>
            <a:endParaRPr lang="en-US" sz="4300" dirty="0"/>
          </a:p>
        </p:txBody>
      </p:sp>
      <p:pic>
        <p:nvPicPr>
          <p:cNvPr id="20" name="Picture 19" descr="200m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1785" y="5194935"/>
            <a:ext cx="3600000" cy="2126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 bwMode="auto">
          <a:xfrm>
            <a:off x="2897505" y="6985191"/>
            <a:ext cx="36004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200 mm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pic>
        <p:nvPicPr>
          <p:cNvPr id="21" name="Picture 20" descr="50mm_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57085" y="1698679"/>
            <a:ext cx="4320000" cy="286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200mm_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57085" y="4755774"/>
            <a:ext cx="4320000" cy="286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815608"/>
          </a:xfrm>
        </p:spPr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F-stops</a:t>
            </a:r>
            <a:endParaRPr lang="en-US" sz="4300" dirty="0"/>
          </a:p>
        </p:txBody>
      </p:sp>
      <p:pic>
        <p:nvPicPr>
          <p:cNvPr id="21" name="Picture 20" descr="f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345" y="4474845"/>
            <a:ext cx="4320000" cy="286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3" name="Group 22"/>
          <p:cNvGrpSpPr/>
          <p:nvPr/>
        </p:nvGrpSpPr>
        <p:grpSpPr>
          <a:xfrm>
            <a:off x="1554484" y="1954530"/>
            <a:ext cx="2520311" cy="1983300"/>
            <a:chOff x="834391" y="1532678"/>
            <a:chExt cx="2520311" cy="1983300"/>
          </a:xfrm>
        </p:grpSpPr>
        <p:pic>
          <p:nvPicPr>
            <p:cNvPr id="17" name="Picture 16" descr="f2_0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4391" y="1532678"/>
              <a:ext cx="2160000" cy="19833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 bwMode="auto">
            <a:xfrm>
              <a:off x="1554477" y="3208201"/>
              <a:ext cx="18002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pt-PT" sz="20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rPr>
                <a:t>2 f-stops</a:t>
              </a:r>
              <a:endPara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915650" y="1954530"/>
            <a:ext cx="2160270" cy="1983300"/>
            <a:chOff x="10915650" y="1695331"/>
            <a:chExt cx="2160270" cy="1983300"/>
          </a:xfrm>
        </p:grpSpPr>
        <p:pic>
          <p:nvPicPr>
            <p:cNvPr id="20" name="Picture 19" descr="f22_0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15650" y="1695331"/>
              <a:ext cx="2160000" cy="19833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 bwMode="auto">
            <a:xfrm>
              <a:off x="11635741" y="3362089"/>
              <a:ext cx="144017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pt-PT" sz="20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rPr>
                <a:t>22 f-stops</a:t>
              </a:r>
              <a:endPara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15088" y="1954530"/>
            <a:ext cx="2160270" cy="1983300"/>
            <a:chOff x="5514975" y="1695331"/>
            <a:chExt cx="2160270" cy="1983300"/>
          </a:xfrm>
        </p:grpSpPr>
        <p:pic>
          <p:nvPicPr>
            <p:cNvPr id="19" name="Picture 18" descr="f8_01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14975" y="1695331"/>
              <a:ext cx="2160000" cy="19833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 bwMode="auto">
            <a:xfrm>
              <a:off x="6235066" y="3360600"/>
              <a:ext cx="144017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pt-PT" sz="20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rPr>
                <a:t>8 f-stops</a:t>
              </a:r>
              <a:endPara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endParaRPr>
            </a:p>
          </p:txBody>
        </p:sp>
      </p:grpSp>
      <p:pic>
        <p:nvPicPr>
          <p:cNvPr id="26" name="Picture 25" descr="f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13290" y="4474845"/>
            <a:ext cx="4320000" cy="286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 descr="f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52235" y="4474845"/>
            <a:ext cx="4320000" cy="286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815608"/>
          </a:xfrm>
        </p:spPr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F-stops </a:t>
            </a:r>
            <a:r>
              <a:rPr lang="en-US" sz="2800" dirty="0" smtClean="0"/>
              <a:t>(2)</a:t>
            </a:r>
            <a:endParaRPr lang="en-US" sz="4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835200" y="3034665"/>
            <a:ext cx="12960000" cy="3339476"/>
            <a:chOff x="835605" y="2674620"/>
            <a:chExt cx="12960000" cy="3339476"/>
          </a:xfrm>
        </p:grpSpPr>
        <p:pic>
          <p:nvPicPr>
            <p:cNvPr id="21" name="Picture 20" descr="f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605" y="2674621"/>
              <a:ext cx="3240000" cy="33394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Picture 23" descr="f2_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5605" y="2674620"/>
              <a:ext cx="3240000" cy="33394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" name="Picture 24" descr="f4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15605" y="2674623"/>
              <a:ext cx="3240000" cy="33394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6" name="Picture 25" descr="f5_6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55605" y="2674620"/>
              <a:ext cx="3240000" cy="33394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8" name="TextBox 27"/>
          <p:cNvSpPr txBox="1"/>
          <p:nvPr/>
        </p:nvSpPr>
        <p:spPr bwMode="auto">
          <a:xfrm>
            <a:off x="835200" y="6066361"/>
            <a:ext cx="18002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2 f-stops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4075200" y="6066364"/>
            <a:ext cx="18002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2.8 f-stops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7675244" y="6066364"/>
            <a:ext cx="18002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4 f-stops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11275695" y="6066364"/>
            <a:ext cx="18002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5.6 f-stops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815608"/>
          </a:xfrm>
        </p:spPr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err="1" smtClean="0"/>
              <a:t>FoCal</a:t>
            </a:r>
            <a:r>
              <a:rPr lang="en-US" sz="4300" dirty="0" smtClean="0"/>
              <a:t> distance</a:t>
            </a:r>
            <a:endParaRPr lang="en-US" sz="4300" dirty="0"/>
          </a:p>
        </p:txBody>
      </p:sp>
      <p:pic>
        <p:nvPicPr>
          <p:cNvPr id="13" name="Picture 12" descr="05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5200" y="1641991"/>
            <a:ext cx="9000000" cy="5976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 bwMode="auto">
          <a:xfrm>
            <a:off x="2994660" y="7263407"/>
            <a:ext cx="36004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0.5 m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815608"/>
          </a:xfrm>
        </p:spPr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err="1" smtClean="0"/>
              <a:t>FoCal</a:t>
            </a:r>
            <a:r>
              <a:rPr lang="en-US" sz="4300" dirty="0" smtClean="0"/>
              <a:t> distance</a:t>
            </a:r>
            <a:endParaRPr lang="en-US" sz="4300" dirty="0"/>
          </a:p>
        </p:txBody>
      </p:sp>
      <p:pic>
        <p:nvPicPr>
          <p:cNvPr id="13" name="Picture 12" descr="05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5200" y="1641992"/>
            <a:ext cx="9000000" cy="5976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 bwMode="auto">
          <a:xfrm>
            <a:off x="2994660" y="7263407"/>
            <a:ext cx="36004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0.75 m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815608"/>
          </a:xfrm>
        </p:spPr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err="1" smtClean="0"/>
              <a:t>FoCal</a:t>
            </a:r>
            <a:r>
              <a:rPr lang="en-US" sz="4300" dirty="0" smtClean="0"/>
              <a:t> distance</a:t>
            </a:r>
            <a:endParaRPr lang="en-US" sz="4300" dirty="0"/>
          </a:p>
        </p:txBody>
      </p:sp>
      <p:pic>
        <p:nvPicPr>
          <p:cNvPr id="13" name="Picture 12" descr="05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5200" y="1641992"/>
            <a:ext cx="9000000" cy="5976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 bwMode="auto">
          <a:xfrm>
            <a:off x="2994660" y="7263407"/>
            <a:ext cx="36004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1.0 m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Antialiasing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>
                <a:solidFill>
                  <a:schemeClr val="bg1">
                    <a:lumMod val="75000"/>
                  </a:schemeClr>
                </a:solidFill>
              </a:rPr>
              <a:t>deferred MSAA </a:t>
            </a:r>
            <a:r>
              <a:rPr lang="en-US" sz="4300" dirty="0">
                <a:solidFill>
                  <a:schemeClr val="bg1">
                    <a:lumMod val="75000"/>
                  </a:schemeClr>
                </a:solidFill>
              </a:rPr>
              <a:t>Review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3600" dirty="0" smtClean="0">
                <a:ea typeface="ＭＳ Ｐゴシック" pitchFamily="-112" charset="-128"/>
              </a:rPr>
              <a:t>The problem: Multiple passes + r/w from Multisampled RTs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DX 10.1 introduced SV_SampleIndex / SV_Coverage system value semantics. 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Allows to solve via multipass for pixel/sample frequency passes </a:t>
            </a:r>
            <a:r>
              <a:rPr lang="pt-PT" sz="2400" dirty="0" smtClean="0">
                <a:solidFill>
                  <a:srgbClr val="FFC000"/>
                </a:solidFill>
                <a:ea typeface="ＭＳ Ｐゴシック" pitchFamily="-112" charset="-128"/>
              </a:rPr>
              <a:t>[Thibieroz11]</a:t>
            </a:r>
            <a:endParaRPr lang="pt-PT" sz="2800" dirty="0" smtClean="0">
              <a:solidFill>
                <a:srgbClr val="FFC000"/>
              </a:solidFill>
              <a:ea typeface="ＭＳ Ｐゴシック" pitchFamily="-112" charset="-128"/>
            </a:endParaRPr>
          </a:p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3600" dirty="0" smtClean="0">
                <a:ea typeface="ＭＳ Ｐゴシック" pitchFamily="-112" charset="-128"/>
              </a:rPr>
              <a:t>SV_SampleIndex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Forces pixel shader execution </a:t>
            </a:r>
            <a:r>
              <a:rPr lang="pt-PT" sz="2800" i="1" dirty="0" smtClean="0">
                <a:ea typeface="ＭＳ Ｐゴシック" pitchFamily="-112" charset="-128"/>
              </a:rPr>
              <a:t>for each </a:t>
            </a:r>
            <a:r>
              <a:rPr lang="pt-PT" sz="2800" dirty="0" smtClean="0">
                <a:ea typeface="ＭＳ Ｐゴシック" pitchFamily="-112" charset="-128"/>
              </a:rPr>
              <a:t>sub-sample and provides index of the sub-sample currently executed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Index can be used to fetch sub-sample from a Multisampled RT. </a:t>
            </a:r>
            <a:r>
              <a:rPr lang="pt-PT" sz="24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Agency FB" pitchFamily="34" charset="0"/>
                <a:ea typeface="ＭＳ Ｐゴシック" pitchFamily="-112" charset="-128"/>
              </a:rPr>
              <a:t>E.g. FooMS.Load( UnnormScreenCoord, nSampleIndex)</a:t>
            </a:r>
          </a:p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3600" dirty="0" smtClean="0">
                <a:ea typeface="ＭＳ Ｐゴシック" pitchFamily="-112" charset="-128"/>
              </a:rPr>
              <a:t>SV_Coverage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Indicates to pixel shader which sub-samples covered during raster stage. 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Can modify also sub-sample coverage for custom coverage mask</a:t>
            </a:r>
          </a:p>
          <a:p>
            <a:pPr marL="0" lvl="1" defTabSz="914400">
              <a:spcAft>
                <a:spcPct val="0"/>
              </a:spcAft>
              <a:buNone/>
              <a:tabLst>
                <a:tab pos="570088" algn="l"/>
                <a:tab pos="1141445" algn="l"/>
              </a:tabLst>
            </a:pPr>
            <a:r>
              <a:rPr lang="pt-PT" sz="3600" dirty="0" smtClean="0">
                <a:ea typeface="ＭＳ Ｐゴシック" pitchFamily="-112" charset="-128"/>
              </a:rPr>
              <a:t>DX 11.0 Compute Tiled based deferred shading/lighting MSAA is simpler</a:t>
            </a:r>
          </a:p>
          <a:p>
            <a:pPr marL="137160" lvl="2">
              <a:tabLst>
                <a:tab pos="570088" algn="l"/>
                <a:tab pos="1141445" algn="l"/>
              </a:tabLst>
            </a:pPr>
            <a:r>
              <a:rPr lang="pt-PT" sz="2800" dirty="0" smtClean="0">
                <a:ea typeface="ＭＳ Ｐゴシック" pitchFamily="-112" charset="-128"/>
              </a:rPr>
              <a:t>  Loop through MSAA tagged sub-samples</a:t>
            </a:r>
            <a:endParaRPr lang="pt-PT" dirty="0" smtClean="0"/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1609671"/>
          </a:xfrm>
        </p:spPr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/>
              <a:t>plausible </a:t>
            </a:r>
            <a:r>
              <a:rPr lang="en-US" sz="4300" dirty="0" err="1" smtClean="0"/>
              <a:t>dof</a:t>
            </a:r>
            <a:r>
              <a:rPr lang="en-US" sz="4300" dirty="0" smtClean="0"/>
              <a:t>: </a:t>
            </a:r>
            <a:r>
              <a:rPr lang="en-US" sz="4300" dirty="0" err="1" smtClean="0"/>
              <a:t>Bokeh</a:t>
            </a:r>
            <a:endParaRPr lang="en-US" sz="4300" dirty="0"/>
          </a:p>
          <a:p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sz="3200" dirty="0" smtClean="0"/>
              <a:t>Out </a:t>
            </a:r>
            <a:r>
              <a:rPr lang="pt-PT" sz="3200" dirty="0"/>
              <a:t>of focus </a:t>
            </a:r>
            <a:r>
              <a:rPr lang="pt-PT" sz="3200" dirty="0" smtClean="0"/>
              <a:t>region is commonly referred in photography as “</a:t>
            </a:r>
            <a:r>
              <a:rPr lang="pt-PT" sz="3200" dirty="0"/>
              <a:t>Bokeh” </a:t>
            </a:r>
            <a:r>
              <a:rPr lang="pt-PT" sz="3200" dirty="0" smtClean="0"/>
              <a:t>(J	apanese </a:t>
            </a:r>
            <a:r>
              <a:rPr lang="pt-PT" sz="3200" dirty="0"/>
              <a:t>word for </a:t>
            </a:r>
            <a:r>
              <a:rPr lang="pt-PT" sz="3200" dirty="0" smtClean="0"/>
              <a:t>blur)</a:t>
            </a:r>
            <a:endParaRPr lang="pt-PT" sz="3200" dirty="0"/>
          </a:p>
          <a:p>
            <a:r>
              <a:rPr lang="pt-PT" sz="3200" dirty="0" smtClean="0"/>
              <a:t>Bokeh shape has direct relation </a:t>
            </a:r>
            <a:r>
              <a:rPr lang="pt-PT" sz="3200" dirty="0"/>
              <a:t>to camera </a:t>
            </a:r>
            <a:r>
              <a:rPr lang="pt-PT" sz="3200" dirty="0" smtClean="0"/>
              <a:t>aperture size (aka f-stops</a:t>
            </a:r>
            <a:r>
              <a:rPr lang="pt-PT" sz="3200" dirty="0"/>
              <a:t>) and diaphragm blades count</a:t>
            </a:r>
          </a:p>
          <a:p>
            <a:pPr lvl="1"/>
            <a:r>
              <a:rPr lang="pt-PT" dirty="0" smtClean="0"/>
              <a:t>Bigger aperture = more “circular” bokeh, smaller aperture = more polygonal bokeh</a:t>
            </a:r>
          </a:p>
          <a:p>
            <a:pPr lvl="2"/>
            <a:r>
              <a:rPr lang="pt-PT" dirty="0" smtClean="0"/>
              <a:t>Polygonal bokeh look depends on diaphragm blades count</a:t>
            </a:r>
          </a:p>
          <a:p>
            <a:pPr lvl="2"/>
            <a:r>
              <a:rPr lang="pt-PT" dirty="0" smtClean="0"/>
              <a:t>Blades count varies on lens characteristics</a:t>
            </a:r>
          </a:p>
          <a:p>
            <a:pPr lvl="1"/>
            <a:r>
              <a:rPr lang="pt-PT" dirty="0" smtClean="0"/>
              <a:t>Bigger aperture = more light enters, smaller aperture = less light</a:t>
            </a:r>
          </a:p>
          <a:p>
            <a:pPr lvl="2"/>
            <a:r>
              <a:rPr lang="pt-PT" dirty="0" smtClean="0"/>
              <a:t>On night shots, you might notice often more circular bokeh and more motion blur</a:t>
            </a:r>
          </a:p>
          <a:p>
            <a:r>
              <a:rPr lang="pt-PT" sz="3200" dirty="0" smtClean="0"/>
              <a:t>Bokeh kernel is flat</a:t>
            </a:r>
          </a:p>
          <a:p>
            <a:pPr lvl="1"/>
            <a:r>
              <a:rPr lang="pt-PT" dirty="0" smtClean="0"/>
              <a:t>Almost same amount of light enters camera iris from all directions</a:t>
            </a:r>
          </a:p>
          <a:p>
            <a:pPr lvl="2"/>
            <a:r>
              <a:rPr lang="pt-PT" dirty="0" smtClean="0"/>
              <a:t>Edges might be in shadow, this is commonly known as Vignetting</a:t>
            </a:r>
          </a:p>
          <a:p>
            <a:pPr lvl="2"/>
            <a:r>
              <a:rPr lang="pt-PT" dirty="0" smtClean="0"/>
              <a:t>Poor lenses manufacturing may introduce a vast array of optical aberrations </a:t>
            </a:r>
            <a:r>
              <a:rPr lang="pt-PT" dirty="0" smtClean="0">
                <a:solidFill>
                  <a:srgbClr val="FFC000"/>
                </a:solidFill>
              </a:rPr>
              <a:t>[Wiki01]</a:t>
            </a:r>
          </a:p>
          <a:p>
            <a:pPr lvl="2"/>
            <a:endParaRPr lang="pt-PT" dirty="0" smtClean="0"/>
          </a:p>
          <a:p>
            <a:pPr lvl="1"/>
            <a:r>
              <a:rPr lang="pt-PT" dirty="0" smtClean="0"/>
              <a:t>This is main reason why gaussian blur, diffusion dof, and derivative techniques look wrong/visually unpleasant</a:t>
            </a:r>
          </a:p>
          <a:p>
            <a:endParaRPr lang="en-US" dirty="0"/>
          </a:p>
        </p:txBody>
      </p:sp>
      <p:pic>
        <p:nvPicPr>
          <p:cNvPr id="6" name="Picture 5" descr="aperture-bla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26830" y="3246120"/>
            <a:ext cx="5429250" cy="2619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State of the art overview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Scatter </a:t>
            </a:r>
            <a:r>
              <a:rPr lang="pt-PT" sz="3600" dirty="0" smtClean="0"/>
              <a:t>based techniques </a:t>
            </a:r>
            <a:r>
              <a:rPr lang="pt-PT" sz="2400" dirty="0" smtClean="0">
                <a:solidFill>
                  <a:srgbClr val="FFC000"/>
                </a:solidFill>
              </a:rPr>
              <a:t>[Cyril05][Sawada07][3DMark11][Mittring11][Sousa11]</a:t>
            </a:r>
            <a:endParaRPr lang="pt-PT" sz="3600" dirty="0" smtClean="0">
              <a:solidFill>
                <a:srgbClr val="FFC000"/>
              </a:solidFill>
            </a:endParaRPr>
          </a:p>
          <a:p>
            <a:pPr lvl="1"/>
            <a:r>
              <a:rPr lang="pt-PT" sz="2400" dirty="0" smtClean="0"/>
              <a:t>Render 1 quad or tri per-pixel, scale based on CoC</a:t>
            </a:r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marL="0" lvl="1" defTabSz="914400">
              <a:spcAft>
                <a:spcPct val="0"/>
              </a:spcAft>
              <a:buNone/>
              <a:tabLst>
                <a:tab pos="570088" algn="l"/>
                <a:tab pos="1141445" algn="l"/>
              </a:tabLst>
            </a:pPr>
            <a:r>
              <a:rPr lang="pt-PT" sz="3200" dirty="0" smtClean="0"/>
              <a:t>Simple implementation and nice results. Downside: performance, particularly on shallow DOF</a:t>
            </a:r>
          </a:p>
          <a:p>
            <a:pPr marL="365760" lvl="3">
              <a:tabLst>
                <a:tab pos="570088" algn="l"/>
                <a:tab pos="1141445" algn="l"/>
              </a:tabLst>
            </a:pPr>
            <a:r>
              <a:rPr lang="pt-PT" sz="2500" dirty="0" smtClean="0"/>
              <a:t>Variable/inconsistent fillrate hit, depending on near/far layers resolution and aperture size might reach &gt;5 ms</a:t>
            </a:r>
          </a:p>
          <a:p>
            <a:pPr marL="365760" lvl="3">
              <a:tabLst>
                <a:tab pos="570088" algn="l"/>
                <a:tab pos="1141445" algn="l"/>
              </a:tabLst>
            </a:pPr>
            <a:r>
              <a:rPr lang="pt-PT" sz="2500" dirty="0" smtClean="0"/>
              <a:t>Quad generation phase has fixed cost attached.</a:t>
            </a:r>
          </a:p>
          <a:p>
            <a:pPr>
              <a:buNone/>
            </a:pPr>
            <a:endParaRPr lang="pt-PT" dirty="0"/>
          </a:p>
        </p:txBody>
      </p:sp>
      <p:grpSp>
        <p:nvGrpSpPr>
          <p:cNvPr id="8" name="Group 7"/>
          <p:cNvGrpSpPr/>
          <p:nvPr/>
        </p:nvGrpSpPr>
        <p:grpSpPr>
          <a:xfrm>
            <a:off x="2516993" y="2674620"/>
            <a:ext cx="9596415" cy="3394710"/>
            <a:chOff x="1914525" y="2674620"/>
            <a:chExt cx="9596415" cy="3394710"/>
          </a:xfrm>
        </p:grpSpPr>
        <p:pic>
          <p:nvPicPr>
            <p:cNvPr id="6" name="Picture 5" descr="20070809235901_23big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4525" y="3034665"/>
              <a:ext cx="5040000" cy="2835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Picture 6" descr="2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35290" y="2674620"/>
              <a:ext cx="3475650" cy="33947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State of the art overview </a:t>
            </a:r>
            <a:r>
              <a:rPr lang="en-US" sz="2800" dirty="0" smtClean="0"/>
              <a:t>(2)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Gather based: separable </a:t>
            </a:r>
            <a:r>
              <a:rPr lang="pt-PT" sz="3200" dirty="0" smtClean="0"/>
              <a:t>(inflexible kernel)</a:t>
            </a:r>
            <a:r>
              <a:rPr lang="pt-PT" dirty="0" smtClean="0"/>
              <a:t> vs. kernel flexibility</a:t>
            </a:r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pPr lvl="1">
              <a:buNone/>
            </a:pPr>
            <a:r>
              <a:rPr lang="pt-PT" dirty="0" smtClean="0"/>
              <a:t>	</a:t>
            </a:r>
          </a:p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9465945" y="5111660"/>
            <a:ext cx="4320000" cy="2520000"/>
            <a:chOff x="9475470" y="5139241"/>
            <a:chExt cx="4320000" cy="2431943"/>
          </a:xfrm>
        </p:grpSpPr>
        <p:pic>
          <p:nvPicPr>
            <p:cNvPr id="4" name="Picture 3" descr="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75470" y="5139241"/>
              <a:ext cx="4320000" cy="243194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 bwMode="auto">
            <a:xfrm>
              <a:off x="9497493" y="7263407"/>
              <a:ext cx="11124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pt-PT" sz="20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rPr>
                <a:t>[Macintosh12]</a:t>
              </a:r>
              <a:endPara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434840" y="2420557"/>
            <a:ext cx="8937932" cy="2520000"/>
            <a:chOff x="5069205" y="2418988"/>
            <a:chExt cx="8937932" cy="2538511"/>
          </a:xfrm>
        </p:grpSpPr>
        <p:pic>
          <p:nvPicPr>
            <p:cNvPr id="6" name="Picture 4" descr="miptri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69206" y="2418988"/>
              <a:ext cx="8937931" cy="252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 bwMode="auto">
            <a:xfrm>
              <a:off x="5069205" y="4649722"/>
              <a:ext cx="102592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pt-PT" sz="20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rPr>
                <a:t>[Gotanda09]</a:t>
              </a:r>
              <a:endPara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24865" y="5111660"/>
            <a:ext cx="4320000" cy="2520000"/>
            <a:chOff x="834390" y="5139241"/>
            <a:chExt cx="4320000" cy="2430000"/>
          </a:xfrm>
        </p:grpSpPr>
        <p:pic>
          <p:nvPicPr>
            <p:cNvPr id="10" name="Picture 9" descr="hexdof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4390" y="5139241"/>
              <a:ext cx="4320000" cy="243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 bwMode="auto">
            <a:xfrm>
              <a:off x="834390" y="7261464"/>
              <a:ext cx="69890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pt-PT" sz="20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rPr>
                <a:t>[White11]</a:t>
              </a:r>
              <a:endPara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05405" y="5111660"/>
            <a:ext cx="3600000" cy="2520000"/>
            <a:chOff x="5514525" y="5256904"/>
            <a:chExt cx="3600000" cy="231428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t="20099"/>
            <a:stretch>
              <a:fillRect/>
            </a:stretch>
          </p:blipFill>
          <p:spPr bwMode="auto">
            <a:xfrm>
              <a:off x="5514525" y="5256904"/>
              <a:ext cx="3600000" cy="2314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 bwMode="auto">
            <a:xfrm>
              <a:off x="5514525" y="7263407"/>
              <a:ext cx="10801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en-US" sz="20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rPr>
                <a:t>[Andreev 12]</a:t>
              </a:r>
              <a:endPara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94435" y="2420557"/>
            <a:ext cx="2884249" cy="2520000"/>
            <a:chOff x="1194435" y="2419488"/>
            <a:chExt cx="2884249" cy="253652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94435" y="2419488"/>
              <a:ext cx="2884249" cy="252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 bwMode="auto">
            <a:xfrm>
              <a:off x="1194435" y="4648233"/>
              <a:ext cx="97622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pt-PT" sz="20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rPr>
                <a:t>[Kawase09]</a:t>
              </a:r>
              <a:endPara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815608"/>
          </a:xfrm>
        </p:spPr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A plausible and efficient </a:t>
            </a:r>
            <a:r>
              <a:rPr lang="en-US" sz="4300" dirty="0" err="1" smtClean="0"/>
              <a:t>dof</a:t>
            </a:r>
            <a:r>
              <a:rPr lang="en-US" sz="4300" dirty="0" smtClean="0"/>
              <a:t> reconstruction filter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Separable flexible filter: low bandwidth requirement + different bokeh shape possible </a:t>
            </a:r>
          </a:p>
          <a:p>
            <a:pPr lvl="1"/>
            <a:r>
              <a:rPr lang="pt-PT" dirty="0" smtClean="0"/>
              <a:t>1st pass N^2 taps (e.g: 7x7). </a:t>
            </a:r>
          </a:p>
          <a:p>
            <a:pPr lvl="1"/>
            <a:r>
              <a:rPr lang="pt-PT" dirty="0" smtClean="0"/>
              <a:t>2nd pass N^2 taps (e.g: 3x3) for flood filling shape</a:t>
            </a:r>
          </a:p>
          <a:p>
            <a:pPr lvl="1"/>
            <a:r>
              <a:rPr lang="pt-PT" dirty="0" smtClean="0"/>
              <a:t>R11G11B10F: downscaled HDR scene; R8G8: CoC</a:t>
            </a:r>
          </a:p>
          <a:p>
            <a:pPr lvl="1"/>
            <a:r>
              <a:rPr lang="pt-PT" dirty="0" smtClean="0"/>
              <a:t>Done at half resolution</a:t>
            </a:r>
          </a:p>
          <a:p>
            <a:pPr lvl="1"/>
            <a:r>
              <a:rPr lang="pt-PT" dirty="0" smtClean="0"/>
              <a:t>Far/Near fields processed in same pass</a:t>
            </a:r>
          </a:p>
          <a:p>
            <a:pPr lvl="1"/>
            <a:r>
              <a:rPr lang="pt-PT" dirty="0" smtClean="0"/>
              <a:t>Limit offset range to minimize undersampling</a:t>
            </a:r>
          </a:p>
          <a:p>
            <a:pPr lvl="1"/>
            <a:r>
              <a:rPr lang="pt-PT" dirty="0" smtClean="0"/>
              <a:t>Higher specs hw can have higher tap count</a:t>
            </a:r>
          </a:p>
          <a:p>
            <a:r>
              <a:rPr lang="pt-PT" dirty="0"/>
              <a:t>Diaphragm and </a:t>
            </a:r>
            <a:r>
              <a:rPr lang="pt-PT" dirty="0" smtClean="0"/>
              <a:t>optical aberrations sim</a:t>
            </a:r>
          </a:p>
          <a:p>
            <a:r>
              <a:rPr lang="pt-PT" dirty="0" smtClean="0"/>
              <a:t>Physically based CoC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51913" y="2933927"/>
            <a:ext cx="7426681" cy="3759241"/>
            <a:chOff x="7088969" y="3034665"/>
            <a:chExt cx="7426681" cy="3759241"/>
          </a:xfrm>
        </p:grpSpPr>
        <p:pic>
          <p:nvPicPr>
            <p:cNvPr id="7" name="Picture 6" descr="11.JPG"/>
            <p:cNvPicPr>
              <a:picLocks noChangeAspect="1"/>
            </p:cNvPicPr>
            <p:nvPr/>
          </p:nvPicPr>
          <p:blipFill>
            <a:blip r:embed="rId3" cstate="print"/>
            <a:srcRect r="9995"/>
            <a:stretch>
              <a:fillRect/>
            </a:stretch>
          </p:blipFill>
          <p:spPr>
            <a:xfrm>
              <a:off x="7088969" y="3034665"/>
              <a:ext cx="3600000" cy="37592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7" descr="22.JPG"/>
            <p:cNvPicPr>
              <a:picLocks noChangeAspect="1"/>
            </p:cNvPicPr>
            <p:nvPr/>
          </p:nvPicPr>
          <p:blipFill>
            <a:blip r:embed="rId4" cstate="print"/>
            <a:srcRect r="9989"/>
            <a:stretch>
              <a:fillRect/>
            </a:stretch>
          </p:blipFill>
          <p:spPr>
            <a:xfrm>
              <a:off x="10915650" y="3034665"/>
              <a:ext cx="3600000" cy="37589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Lens review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Pinhole “Lens”</a:t>
            </a:r>
          </a:p>
          <a:p>
            <a:pPr lvl="1"/>
            <a:r>
              <a:rPr lang="pt-PT" dirty="0" smtClean="0"/>
              <a:t>A camera withouth lens</a:t>
            </a:r>
          </a:p>
          <a:p>
            <a:pPr lvl="1"/>
            <a:r>
              <a:rPr lang="pt-PT" dirty="0" smtClean="0"/>
              <a:t>Light has to pass through single small aperture before hitting image plane</a:t>
            </a:r>
          </a:p>
          <a:p>
            <a:pPr lvl="1"/>
            <a:r>
              <a:rPr lang="pt-PT" dirty="0" smtClean="0"/>
              <a:t>Tipical realtime rendering</a:t>
            </a:r>
          </a:p>
          <a:p>
            <a:pPr>
              <a:buNone/>
            </a:pPr>
            <a:endParaRPr lang="pt-PT" dirty="0" smtClean="0"/>
          </a:p>
          <a:p>
            <a:r>
              <a:rPr lang="pt-PT" dirty="0" smtClean="0"/>
              <a:t>Thin lens</a:t>
            </a:r>
          </a:p>
          <a:p>
            <a:pPr lvl="1"/>
            <a:r>
              <a:rPr lang="pt-PT" dirty="0" smtClean="0"/>
              <a:t>Camera lenses have finite dimension</a:t>
            </a:r>
          </a:p>
          <a:p>
            <a:pPr lvl="1"/>
            <a:r>
              <a:rPr lang="pt-PT" dirty="0" smtClean="0"/>
              <a:t>Light refracts through lens until hitting image plane.</a:t>
            </a:r>
          </a:p>
          <a:p>
            <a:pPr lvl="1"/>
            <a:r>
              <a:rPr lang="pt-PT" dirty="0" smtClean="0"/>
              <a:t>F = Focal lenght</a:t>
            </a:r>
          </a:p>
          <a:p>
            <a:pPr lvl="1"/>
            <a:r>
              <a:rPr lang="pt-PT" dirty="0" smtClean="0"/>
              <a:t>P = Plane in focus</a:t>
            </a:r>
          </a:p>
          <a:p>
            <a:pPr lvl="1"/>
            <a:r>
              <a:rPr lang="pt-PT" dirty="0" smtClean="0"/>
              <a:t>I = Image distance</a:t>
            </a:r>
          </a:p>
          <a:p>
            <a:pPr lvl="1">
              <a:buNone/>
            </a:pPr>
            <a:endParaRPr lang="pt-PT" dirty="0" smtClean="0"/>
          </a:p>
          <a:p>
            <a:endParaRPr lang="pt-PT" dirty="0" smtClean="0"/>
          </a:p>
          <a:p>
            <a:endParaRPr lang="en-US" dirty="0"/>
          </a:p>
        </p:txBody>
      </p:sp>
      <p:graphicFrame>
        <p:nvGraphicFramePr>
          <p:cNvPr id="128" name="Table 127"/>
          <p:cNvGraphicFramePr>
            <a:graphicFrameLocks noGrp="1"/>
          </p:cNvGraphicFramePr>
          <p:nvPr/>
        </p:nvGraphicFramePr>
        <p:xfrm>
          <a:off x="13556530" y="5862628"/>
          <a:ext cx="978335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8335"/>
              </a:tblGrid>
              <a:tr h="428780">
                <a:tc>
                  <a:txBody>
                    <a:bodyPr/>
                    <a:lstStyle/>
                    <a:p>
                      <a:r>
                        <a:rPr lang="pt-PT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gency FB" pitchFamily="34" charset="0"/>
                        </a:rPr>
                        <a:t>Circle</a:t>
                      </a:r>
                      <a:r>
                        <a:rPr lang="pt-PT" sz="20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gency FB" pitchFamily="34" charset="0"/>
                        </a:rPr>
                        <a:t> of </a:t>
                      </a:r>
                    </a:p>
                    <a:p>
                      <a:r>
                        <a:rPr lang="pt-PT" sz="20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gency FB" pitchFamily="34" charset="0"/>
                        </a:rPr>
                        <a:t>Confusion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9" name="Table 128"/>
          <p:cNvGraphicFramePr>
            <a:graphicFrameLocks noGrp="1"/>
          </p:cNvGraphicFramePr>
          <p:nvPr/>
        </p:nvGraphicFramePr>
        <p:xfrm>
          <a:off x="12662751" y="4798696"/>
          <a:ext cx="1544568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4568"/>
              </a:tblGrid>
              <a:tr h="309287">
                <a:tc>
                  <a:txBody>
                    <a:bodyPr/>
                    <a:lstStyle/>
                    <a:p>
                      <a:r>
                        <a:rPr lang="pt-PT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gency FB" pitchFamily="34" charset="0"/>
                        </a:rPr>
                        <a:t>Image Plane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4" name="Table 133"/>
          <p:cNvGraphicFramePr>
            <a:graphicFrameLocks noGrp="1"/>
          </p:cNvGraphicFramePr>
          <p:nvPr/>
        </p:nvGraphicFramePr>
        <p:xfrm>
          <a:off x="10507515" y="7255268"/>
          <a:ext cx="280143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143"/>
              </a:tblGrid>
              <a:tr h="173755">
                <a:tc>
                  <a:txBody>
                    <a:bodyPr/>
                    <a:lstStyle/>
                    <a:p>
                      <a:r>
                        <a:rPr lang="pt-PT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gency FB" pitchFamily="34" charset="0"/>
                        </a:rPr>
                        <a:t>P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5" name="Table 134"/>
          <p:cNvGraphicFramePr>
            <a:graphicFrameLocks noGrp="1"/>
          </p:cNvGraphicFramePr>
          <p:nvPr/>
        </p:nvGraphicFramePr>
        <p:xfrm>
          <a:off x="11561376" y="7255268"/>
          <a:ext cx="280143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143"/>
              </a:tblGrid>
              <a:tr h="173755">
                <a:tc>
                  <a:txBody>
                    <a:bodyPr/>
                    <a:lstStyle/>
                    <a:p>
                      <a:r>
                        <a:rPr lang="pt-PT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gency FB" pitchFamily="34" charset="0"/>
                        </a:rPr>
                        <a:t>I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8" name="Table 137"/>
          <p:cNvGraphicFramePr>
            <a:graphicFrameLocks noGrp="1"/>
          </p:cNvGraphicFramePr>
          <p:nvPr/>
        </p:nvGraphicFramePr>
        <p:xfrm>
          <a:off x="11441119" y="4672653"/>
          <a:ext cx="280143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143"/>
              </a:tblGrid>
              <a:tr h="173755">
                <a:tc>
                  <a:txBody>
                    <a:bodyPr/>
                    <a:lstStyle/>
                    <a:p>
                      <a:r>
                        <a:rPr lang="pt-PT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gency FB" pitchFamily="34" charset="0"/>
                        </a:rPr>
                        <a:t>F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9615762" y="1871944"/>
            <a:ext cx="3955666" cy="2627948"/>
            <a:chOff x="9192681" y="1790058"/>
            <a:chExt cx="3955666" cy="2627948"/>
          </a:xfrm>
        </p:grpSpPr>
        <p:pic>
          <p:nvPicPr>
            <p:cNvPr id="92" name="Picture 91" descr="Grumpy-Cat.jpg"/>
            <p:cNvPicPr>
              <a:picLocks noChangeAspect="1"/>
            </p:cNvPicPr>
            <p:nvPr/>
          </p:nvPicPr>
          <p:blipFill>
            <a:blip r:embed="rId3" cstate="print"/>
            <a:srcRect l="8767" r="10877"/>
            <a:stretch>
              <a:fillRect/>
            </a:stretch>
          </p:blipFill>
          <p:spPr>
            <a:xfrm>
              <a:off x="9192681" y="1790058"/>
              <a:ext cx="1396842" cy="13192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11563482" y="2257736"/>
              <a:ext cx="7155" cy="88947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H="1">
              <a:off x="11563482" y="3478406"/>
              <a:ext cx="7155" cy="9396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12283572" y="2257736"/>
              <a:ext cx="0" cy="2160270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>
              <a:off x="10123302" y="3337871"/>
              <a:ext cx="28803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9828237" y="2398406"/>
              <a:ext cx="2455335" cy="129951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75000"/>
                  <a:alpha val="49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12284208" y="3697916"/>
              <a:ext cx="5079" cy="34290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5" name="Picture 144" descr="Grumpy-Cat.jpg"/>
            <p:cNvPicPr>
              <a:picLocks noChangeAspect="1"/>
            </p:cNvPicPr>
            <p:nvPr/>
          </p:nvPicPr>
          <p:blipFill>
            <a:blip r:embed="rId3" cstate="print"/>
            <a:srcRect l="8767" r="10877"/>
            <a:stretch>
              <a:fillRect/>
            </a:stretch>
          </p:blipFill>
          <p:spPr>
            <a:xfrm flipV="1">
              <a:off x="12500975" y="3478406"/>
              <a:ext cx="647372" cy="6519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57" name="Group 56"/>
          <p:cNvGrpSpPr/>
          <p:nvPr/>
        </p:nvGrpSpPr>
        <p:grpSpPr>
          <a:xfrm>
            <a:off x="7633929" y="5078053"/>
            <a:ext cx="5797709" cy="2211105"/>
            <a:chOff x="7633929" y="5078053"/>
            <a:chExt cx="5797709" cy="2211105"/>
          </a:xfrm>
        </p:grpSpPr>
        <p:pic>
          <p:nvPicPr>
            <p:cNvPr id="116" name="Picture 115" descr="Grumpy-Cat.jpg"/>
            <p:cNvPicPr>
              <a:picLocks noChangeAspect="1"/>
            </p:cNvPicPr>
            <p:nvPr/>
          </p:nvPicPr>
          <p:blipFill>
            <a:blip r:embed="rId3" cstate="print"/>
            <a:srcRect l="8767" r="10877"/>
            <a:stretch>
              <a:fillRect/>
            </a:stretch>
          </p:blipFill>
          <p:spPr>
            <a:xfrm>
              <a:off x="7633929" y="5390628"/>
              <a:ext cx="1396842" cy="13192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17" name="Straight Connector 116"/>
            <p:cNvCxnSpPr/>
            <p:nvPr/>
          </p:nvCxnSpPr>
          <p:spPr bwMode="auto">
            <a:xfrm flipH="1">
              <a:off x="11406042" y="5078053"/>
              <a:ext cx="1245" cy="78457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>
              <a:off x="11407288" y="6467428"/>
              <a:ext cx="5954" cy="77089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>
              <a:off x="12482388" y="5094998"/>
              <a:ext cx="0" cy="2160270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 bwMode="auto">
            <a:xfrm>
              <a:off x="9967107" y="6158188"/>
              <a:ext cx="28803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1" name="Oval 120"/>
            <p:cNvSpPr/>
            <p:nvPr/>
          </p:nvSpPr>
          <p:spPr bwMode="auto">
            <a:xfrm>
              <a:off x="11377673" y="5832978"/>
              <a:ext cx="75969" cy="67347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>
                  <a:alpha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22" name="Straight Arrow Connector 121"/>
            <p:cNvCxnSpPr>
              <a:endCxn id="121" idx="0"/>
            </p:cNvCxnSpPr>
            <p:nvPr/>
          </p:nvCxnSpPr>
          <p:spPr bwMode="auto">
            <a:xfrm flipV="1">
              <a:off x="8083427" y="5832978"/>
              <a:ext cx="3332231" cy="67347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75000"/>
                  <a:alpha val="50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23" name="Straight Arrow Connector 122"/>
            <p:cNvCxnSpPr>
              <a:endCxn id="121" idx="4"/>
            </p:cNvCxnSpPr>
            <p:nvPr/>
          </p:nvCxnSpPr>
          <p:spPr bwMode="auto">
            <a:xfrm>
              <a:off x="8083427" y="5832978"/>
              <a:ext cx="3332231" cy="67347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40000"/>
                  <a:lumOff val="60000"/>
                  <a:alpha val="50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24" name="Straight Arrow Connector 123"/>
            <p:cNvCxnSpPr>
              <a:stCxn id="121" idx="0"/>
            </p:cNvCxnSpPr>
            <p:nvPr/>
          </p:nvCxnSpPr>
          <p:spPr bwMode="auto">
            <a:xfrm>
              <a:off x="11415658" y="5832978"/>
              <a:ext cx="1073080" cy="66933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  <a:alpha val="50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25" name="Straight Arrow Connector 124"/>
            <p:cNvCxnSpPr>
              <a:stCxn id="121" idx="4"/>
            </p:cNvCxnSpPr>
            <p:nvPr/>
          </p:nvCxnSpPr>
          <p:spPr bwMode="auto">
            <a:xfrm flipV="1">
              <a:off x="11415658" y="5901558"/>
              <a:ext cx="1073080" cy="60489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  <a:alpha val="50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>
              <a:off x="12481095" y="5901558"/>
              <a:ext cx="4445" cy="582300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 bwMode="auto">
            <a:xfrm>
              <a:off x="8083427" y="6158188"/>
              <a:ext cx="4405311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40000"/>
                  <a:lumOff val="60000"/>
                  <a:alpha val="50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>
              <a:off x="11994661" y="5078053"/>
              <a:ext cx="0" cy="219416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Arrow Connector 130"/>
            <p:cNvCxnSpPr/>
            <p:nvPr/>
          </p:nvCxnSpPr>
          <p:spPr bwMode="auto">
            <a:xfrm>
              <a:off x="11406042" y="7238323"/>
              <a:ext cx="58861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32" name="Straight Arrow Connector 131"/>
            <p:cNvCxnSpPr/>
            <p:nvPr/>
          </p:nvCxnSpPr>
          <p:spPr bwMode="auto">
            <a:xfrm>
              <a:off x="9729192" y="7238323"/>
              <a:ext cx="168646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 bwMode="auto">
            <a:xfrm>
              <a:off x="9729192" y="5094998"/>
              <a:ext cx="0" cy="2177215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75000"/>
                  <a:alpha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Arrow Connector 136"/>
            <p:cNvCxnSpPr/>
            <p:nvPr/>
          </p:nvCxnSpPr>
          <p:spPr bwMode="auto">
            <a:xfrm>
              <a:off x="11406042" y="5094998"/>
              <a:ext cx="32355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pic>
          <p:nvPicPr>
            <p:cNvPr id="146" name="Picture 145" descr="Grumpy-Cat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flipV="1">
              <a:off x="12678395" y="5876939"/>
              <a:ext cx="753243" cy="5716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49" name="Straight Connector 148"/>
            <p:cNvCxnSpPr/>
            <p:nvPr/>
          </p:nvCxnSpPr>
          <p:spPr bwMode="auto">
            <a:xfrm>
              <a:off x="11729597" y="5094998"/>
              <a:ext cx="0" cy="219416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" name="Straight Connector 155"/>
            <p:cNvCxnSpPr/>
            <p:nvPr/>
          </p:nvCxnSpPr>
          <p:spPr bwMode="auto">
            <a:xfrm flipV="1">
              <a:off x="8083427" y="6493833"/>
              <a:ext cx="4782054" cy="84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  <a:alpha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 bwMode="auto">
            <a:xfrm>
              <a:off x="8083427" y="5832978"/>
              <a:ext cx="4789674" cy="131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  <a:alpha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Arrow Connector 157"/>
            <p:cNvCxnSpPr/>
            <p:nvPr/>
          </p:nvCxnSpPr>
          <p:spPr bwMode="auto">
            <a:xfrm>
              <a:off x="11434731" y="5832978"/>
              <a:ext cx="559930" cy="67347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  <a:alpha val="25000"/>
                </a:schemeClr>
              </a:solidFill>
              <a:prstDash val="dash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60" name="Straight Arrow Connector 159"/>
            <p:cNvCxnSpPr/>
            <p:nvPr/>
          </p:nvCxnSpPr>
          <p:spPr bwMode="auto">
            <a:xfrm flipV="1">
              <a:off x="11415658" y="5878829"/>
              <a:ext cx="579003" cy="62347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  <a:alpha val="25000"/>
                </a:schemeClr>
              </a:solidFill>
              <a:prstDash val="dash"/>
              <a:round/>
              <a:headEnd type="none" w="med" len="med"/>
              <a:tailEnd type="none" w="med" len="lg"/>
            </a:ln>
            <a:effectLst/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Lens review </a:t>
            </a:r>
            <a:r>
              <a:rPr lang="en-US" sz="3600" dirty="0" smtClean="0"/>
              <a:t>(2)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The thin lens equation gives relation between:</a:t>
            </a:r>
          </a:p>
          <a:p>
            <a:pPr lvl="1"/>
            <a:r>
              <a:rPr lang="pt-PT" dirty="0" smtClean="0"/>
              <a:t>F = Focal length (where light starts getting in focus)</a:t>
            </a:r>
          </a:p>
          <a:p>
            <a:pPr lvl="1"/>
            <a:r>
              <a:rPr lang="pt-PT" dirty="0" smtClean="0"/>
              <a:t>P = Plane in focus (camera focal distance)</a:t>
            </a:r>
          </a:p>
          <a:p>
            <a:pPr lvl="1"/>
            <a:r>
              <a:rPr lang="pt-PT" dirty="0" smtClean="0"/>
              <a:t>I = Image distance (where image is projected in focus)</a:t>
            </a:r>
            <a:endParaRPr lang="pt-PT" sz="3600" dirty="0" smtClean="0"/>
          </a:p>
          <a:p>
            <a:r>
              <a:rPr lang="pt-PT" sz="3600" dirty="0" smtClean="0"/>
              <a:t>Circle of Confusion </a:t>
            </a:r>
            <a:r>
              <a:rPr lang="pt-PT" sz="2400" dirty="0" smtClean="0"/>
              <a:t>[Potmesil81]</a:t>
            </a:r>
            <a:endParaRPr lang="pt-PT" sz="3600" dirty="0" smtClean="0"/>
          </a:p>
          <a:p>
            <a:pPr lvl="1"/>
            <a:r>
              <a:rPr lang="pt-PT" sz="2400" dirty="0" smtClean="0"/>
              <a:t>f = f-stops (aka as the f-number or focal ratio)</a:t>
            </a:r>
          </a:p>
          <a:p>
            <a:pPr lvl="1"/>
            <a:r>
              <a:rPr lang="pt-PT" sz="2400" dirty="0" smtClean="0"/>
              <a:t>D = Object distance</a:t>
            </a:r>
          </a:p>
          <a:p>
            <a:pPr lvl="1"/>
            <a:r>
              <a:rPr lang="pt-PT" sz="2400" dirty="0" smtClean="0"/>
              <a:t>A = Aperture diameter</a:t>
            </a:r>
          </a:p>
          <a:p>
            <a:r>
              <a:rPr lang="pt-PT" sz="3600" dirty="0" smtClean="0"/>
              <a:t>Simplifies to:</a:t>
            </a:r>
          </a:p>
          <a:p>
            <a:pPr lvl="1"/>
            <a:r>
              <a:rPr lang="pt-PT" sz="2400" dirty="0" smtClean="0"/>
              <a:t>Note: f and F are known variables from camera setup</a:t>
            </a:r>
          </a:p>
          <a:p>
            <a:pPr lvl="1"/>
            <a:r>
              <a:rPr lang="pt-PT" sz="2400" dirty="0" smtClean="0"/>
              <a:t>Folds down into a single mad in shader</a:t>
            </a:r>
            <a:endParaRPr lang="pt-PT" sz="2400" dirty="0"/>
          </a:p>
          <a:p>
            <a:r>
              <a:rPr lang="pt-PT" sz="3600" dirty="0" smtClean="0"/>
              <a:t>Camera FOV:</a:t>
            </a:r>
          </a:p>
          <a:p>
            <a:pPr lvl="1"/>
            <a:r>
              <a:rPr lang="pt-PT" sz="2400" dirty="0" smtClean="0"/>
              <a:t>Typical film formats (or sensor), 35mm/70mm</a:t>
            </a:r>
          </a:p>
          <a:p>
            <a:pPr lvl="1"/>
            <a:r>
              <a:rPr lang="pt-PT" sz="2400" dirty="0" smtClean="0"/>
              <a:t>Can alternatively derive focal length from FOV</a:t>
            </a:r>
          </a:p>
          <a:p>
            <a:pPr lvl="1"/>
            <a:endParaRPr lang="pt-PT" sz="1200" dirty="0" smtClean="0"/>
          </a:p>
        </p:txBody>
      </p:sp>
      <p:pic>
        <p:nvPicPr>
          <p:cNvPr id="80" name="Picture 79" descr="lens.png"/>
          <p:cNvPicPr>
            <a:picLocks noChangeAspect="1"/>
          </p:cNvPicPr>
          <p:nvPr/>
        </p:nvPicPr>
        <p:blipFill>
          <a:blip r:embed="rId3" cstate="print">
            <a:lum bright="100000"/>
          </a:blip>
          <a:stretch>
            <a:fillRect/>
          </a:stretch>
        </p:blipFill>
        <p:spPr>
          <a:xfrm>
            <a:off x="7894320" y="2221230"/>
            <a:ext cx="1800225" cy="10135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894320" y="3893330"/>
            <a:ext cx="5915902" cy="941560"/>
            <a:chOff x="7894320" y="3893330"/>
            <a:chExt cx="5915902" cy="941560"/>
          </a:xfrm>
        </p:grpSpPr>
        <p:pic>
          <p:nvPicPr>
            <p:cNvPr id="84" name="Picture 83" descr="coc.png"/>
            <p:cNvPicPr>
              <a:picLocks noChangeAspect="1"/>
            </p:cNvPicPr>
            <p:nvPr/>
          </p:nvPicPr>
          <p:blipFill>
            <a:blip r:embed="rId4" cstate="print">
              <a:lum bright="100000"/>
            </a:blip>
            <a:stretch>
              <a:fillRect/>
            </a:stretch>
          </p:blipFill>
          <p:spPr>
            <a:xfrm>
              <a:off x="7894320" y="3893330"/>
              <a:ext cx="4680585" cy="941560"/>
            </a:xfrm>
            <a:prstGeom prst="rect">
              <a:avLst/>
            </a:prstGeom>
          </p:spPr>
        </p:pic>
        <p:pic>
          <p:nvPicPr>
            <p:cNvPr id="85" name="Picture 84" descr="fnumber.png"/>
            <p:cNvPicPr>
              <a:picLocks noChangeAspect="1"/>
            </p:cNvPicPr>
            <p:nvPr/>
          </p:nvPicPr>
          <p:blipFill>
            <a:blip r:embed="rId5" cstate="print">
              <a:lum bright="100000"/>
            </a:blip>
            <a:stretch>
              <a:fillRect/>
            </a:stretch>
          </p:blipFill>
          <p:spPr>
            <a:xfrm>
              <a:off x="13061707" y="4114800"/>
              <a:ext cx="748515" cy="720090"/>
            </a:xfrm>
            <a:prstGeom prst="rect">
              <a:avLst/>
            </a:prstGeom>
          </p:spPr>
        </p:pic>
      </p:grpSp>
      <p:pic>
        <p:nvPicPr>
          <p:cNvPr id="87" name="Picture 86" descr="coc_simplified.png"/>
          <p:cNvPicPr>
            <a:picLocks noChangeAspect="1"/>
          </p:cNvPicPr>
          <p:nvPr/>
        </p:nvPicPr>
        <p:blipFill>
          <a:blip r:embed="rId6" cstate="print">
            <a:lum bright="100000"/>
          </a:blip>
          <a:stretch>
            <a:fillRect/>
          </a:stretch>
        </p:blipFill>
        <p:spPr>
          <a:xfrm>
            <a:off x="7894320" y="5351182"/>
            <a:ext cx="2880360" cy="952024"/>
          </a:xfrm>
          <a:prstGeom prst="rect">
            <a:avLst/>
          </a:prstGeom>
        </p:spPr>
      </p:pic>
      <p:pic>
        <p:nvPicPr>
          <p:cNvPr id="91" name="Picture 90" descr="angle_of_view.png"/>
          <p:cNvPicPr>
            <a:picLocks noChangeAspect="1"/>
          </p:cNvPicPr>
          <p:nvPr/>
        </p:nvPicPr>
        <p:blipFill>
          <a:blip r:embed="rId7" cstate="print">
            <a:lum bright="100000"/>
          </a:blip>
          <a:stretch>
            <a:fillRect/>
          </a:stretch>
        </p:blipFill>
        <p:spPr>
          <a:xfrm>
            <a:off x="7894320" y="6635115"/>
            <a:ext cx="2573655" cy="863672"/>
          </a:xfrm>
          <a:prstGeom prst="rect">
            <a:avLst/>
          </a:prstGeom>
        </p:spPr>
      </p:pic>
      <p:pic>
        <p:nvPicPr>
          <p:cNvPr id="10" name="Picture 9" descr="tan.png"/>
          <p:cNvPicPr>
            <a:picLocks noChangeAspect="1"/>
          </p:cNvPicPr>
          <p:nvPr/>
        </p:nvPicPr>
        <p:blipFill>
          <a:blip r:embed="rId8" cstate="print">
            <a:lum bright="100000"/>
          </a:blip>
          <a:stretch>
            <a:fillRect/>
          </a:stretch>
        </p:blipFill>
        <p:spPr>
          <a:xfrm>
            <a:off x="11016687" y="6547890"/>
            <a:ext cx="2273620" cy="9508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Sampling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sz="3600" dirty="0" smtClean="0"/>
              <a:t>Concentric Mapping </a:t>
            </a:r>
            <a:r>
              <a:rPr lang="pt-PT" sz="2400" dirty="0">
                <a:solidFill>
                  <a:srgbClr val="FFC000"/>
                </a:solidFill>
              </a:rPr>
              <a:t>[Shirley97]</a:t>
            </a:r>
            <a:r>
              <a:rPr lang="pt-PT" sz="3600" dirty="0">
                <a:solidFill>
                  <a:srgbClr val="FFC000"/>
                </a:solidFill>
              </a:rPr>
              <a:t> </a:t>
            </a:r>
            <a:r>
              <a:rPr lang="pt-PT" sz="3600" dirty="0"/>
              <a:t>used </a:t>
            </a:r>
            <a:r>
              <a:rPr lang="pt-PT" sz="3600" dirty="0" smtClean="0"/>
              <a:t>for uniform sample distribution</a:t>
            </a:r>
          </a:p>
          <a:p>
            <a:pPr lvl="1"/>
            <a:r>
              <a:rPr lang="pt-PT" sz="2400" dirty="0" smtClean="0"/>
              <a:t>Maps unit square  to unit circle</a:t>
            </a:r>
          </a:p>
          <a:p>
            <a:pPr lvl="1"/>
            <a:r>
              <a:rPr lang="pt-PT" sz="2400" dirty="0" smtClean="0"/>
              <a:t>Square mapped to (a,b) [-1,1]</a:t>
            </a:r>
            <a:r>
              <a:rPr lang="pt-PT" sz="2400" baseline="30000" dirty="0" smtClean="0"/>
              <a:t>2</a:t>
            </a:r>
            <a:r>
              <a:rPr lang="pt-PT" sz="2400" dirty="0" smtClean="0"/>
              <a:t> and divided into 4 regions by lines a=b, a=-b</a:t>
            </a:r>
          </a:p>
          <a:p>
            <a:pPr lvl="1"/>
            <a:r>
              <a:rPr lang="pt-PT" sz="2400" dirty="0" smtClean="0"/>
              <a:t>First region given by:</a:t>
            </a:r>
          </a:p>
          <a:p>
            <a:endParaRPr lang="pt-PT" dirty="0"/>
          </a:p>
          <a:p>
            <a:endParaRPr lang="pt-PT" dirty="0" smtClean="0"/>
          </a:p>
          <a:p>
            <a:r>
              <a:rPr lang="pt-PT" sz="3600" dirty="0" smtClean="0"/>
              <a:t>Diaphragm simulation by </a:t>
            </a:r>
            <a:r>
              <a:rPr lang="pt-PT" sz="3600" dirty="0"/>
              <a:t>morphing </a:t>
            </a:r>
            <a:r>
              <a:rPr lang="pt-PT" sz="3600" dirty="0" smtClean="0"/>
              <a:t>samples to n-gons</a:t>
            </a:r>
          </a:p>
          <a:p>
            <a:pPr lvl="1"/>
            <a:r>
              <a:rPr lang="pt-PT" sz="2400" dirty="0" smtClean="0"/>
              <a:t>Via a modified equation for the regular polygon. </a:t>
            </a:r>
          </a:p>
          <a:p>
            <a:pPr lvl="2"/>
            <a:endParaRPr lang="pt-PT" dirty="0" smtClean="0"/>
          </a:p>
          <a:p>
            <a:pPr lvl="2"/>
            <a:endParaRPr lang="pt-PT" dirty="0" smtClean="0"/>
          </a:p>
          <a:p>
            <a:pPr lvl="2"/>
            <a:endParaRPr lang="pt-PT" dirty="0" smtClean="0"/>
          </a:p>
          <a:p>
            <a:endParaRPr lang="pt-PT" dirty="0" smtClean="0"/>
          </a:p>
        </p:txBody>
      </p:sp>
      <p:pic>
        <p:nvPicPr>
          <p:cNvPr id="5" name="Picture 4" descr="d204df_1812166.jpg"/>
          <p:cNvPicPr>
            <a:picLocks noChangeAspect="1"/>
          </p:cNvPicPr>
          <p:nvPr/>
        </p:nvPicPr>
        <p:blipFill>
          <a:blip r:embed="rId3" cstate="print"/>
          <a:srcRect l="6385" t="25769" r="10019" b="19985"/>
          <a:stretch>
            <a:fillRect/>
          </a:stretch>
        </p:blipFill>
        <p:spPr>
          <a:xfrm>
            <a:off x="8762570" y="5910950"/>
            <a:ext cx="4832985" cy="1411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4713770" y="2428635"/>
            <a:ext cx="8589461" cy="2376648"/>
            <a:chOff x="4713770" y="2428635"/>
            <a:chExt cx="8589461" cy="237664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6666" r="2140" b="16508"/>
            <a:stretch>
              <a:fillRect/>
            </a:stretch>
          </p:blipFill>
          <p:spPr bwMode="auto">
            <a:xfrm>
              <a:off x="8982691" y="2428635"/>
              <a:ext cx="4320540" cy="23766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9" descr="cc.png"/>
            <p:cNvPicPr>
              <a:picLocks noChangeAspect="1"/>
            </p:cNvPicPr>
            <p:nvPr/>
          </p:nvPicPr>
          <p:blipFill>
            <a:blip r:embed="rId5" cstate="print">
              <a:lum bright="100000"/>
            </a:blip>
            <a:stretch>
              <a:fillRect/>
            </a:stretch>
          </p:blipFill>
          <p:spPr>
            <a:xfrm>
              <a:off x="4713770" y="3187124"/>
              <a:ext cx="1373954" cy="128772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943712" y="5615945"/>
            <a:ext cx="6723333" cy="1977362"/>
            <a:chOff x="943712" y="5615945"/>
            <a:chExt cx="6723333" cy="1977362"/>
          </a:xfrm>
        </p:grpSpPr>
        <p:pic>
          <p:nvPicPr>
            <p:cNvPr id="13" name="Picture 12" descr="ngon2.png"/>
            <p:cNvPicPr>
              <a:picLocks noChangeAspect="1"/>
            </p:cNvPicPr>
            <p:nvPr/>
          </p:nvPicPr>
          <p:blipFill>
            <a:blip r:embed="rId6" cstate="print">
              <a:lum bright="100000"/>
            </a:blip>
            <a:stretch>
              <a:fillRect/>
            </a:stretch>
          </p:blipFill>
          <p:spPr>
            <a:xfrm>
              <a:off x="943712" y="6642410"/>
              <a:ext cx="6723333" cy="950897"/>
            </a:xfrm>
            <a:prstGeom prst="rect">
              <a:avLst/>
            </a:prstGeom>
          </p:spPr>
        </p:pic>
        <p:pic>
          <p:nvPicPr>
            <p:cNvPr id="14" name="Picture 13" descr="ngon1.png"/>
            <p:cNvPicPr>
              <a:picLocks noChangeAspect="1"/>
            </p:cNvPicPr>
            <p:nvPr/>
          </p:nvPicPr>
          <p:blipFill>
            <a:blip r:embed="rId7" cstate="print">
              <a:lum bright="100000"/>
            </a:blip>
            <a:stretch>
              <a:fillRect/>
            </a:stretch>
          </p:blipFill>
          <p:spPr>
            <a:xfrm>
              <a:off x="1173603" y="5615945"/>
              <a:ext cx="3090417" cy="930125"/>
            </a:xfrm>
            <a:prstGeom prst="rect">
              <a:avLst/>
            </a:prstGeom>
          </p:spPr>
        </p:pic>
        <p:pic>
          <p:nvPicPr>
            <p:cNvPr id="16" name="Picture 15" descr="ngo3.png"/>
            <p:cNvPicPr>
              <a:picLocks noChangeAspect="1"/>
            </p:cNvPicPr>
            <p:nvPr/>
          </p:nvPicPr>
          <p:blipFill>
            <a:blip r:embed="rId8" cstate="print">
              <a:lum bright="100000"/>
            </a:blip>
            <a:stretch>
              <a:fillRect/>
            </a:stretch>
          </p:blipFill>
          <p:spPr>
            <a:xfrm>
              <a:off x="4814768" y="5804412"/>
              <a:ext cx="2493058" cy="49373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Sampling: 2</a:t>
            </a:r>
            <a:r>
              <a:rPr lang="en-US" sz="4300" baseline="30000" dirty="0" smtClean="0"/>
              <a:t>nd</a:t>
            </a:r>
            <a:r>
              <a:rPr lang="en-US" sz="4300" dirty="0" smtClean="0"/>
              <a:t> iteration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To floodfill final shape, composite via boolean union, similarly to </a:t>
            </a:r>
            <a:r>
              <a:rPr lang="pt-PT" sz="2800" dirty="0" smtClean="0">
                <a:solidFill>
                  <a:srgbClr val="FFC000"/>
                </a:solidFill>
              </a:rPr>
              <a:t>[McIntosh12]</a:t>
            </a:r>
            <a:endParaRPr lang="pt-PT" dirty="0">
              <a:solidFill>
                <a:srgbClr val="FFC000"/>
              </a:solidFill>
            </a:endParaRPr>
          </a:p>
          <a:p>
            <a:endParaRPr lang="pt-PT" dirty="0" smtClean="0"/>
          </a:p>
          <a:p>
            <a:endParaRPr lang="pt-PT" dirty="0"/>
          </a:p>
          <a:p>
            <a:pPr lvl="2"/>
            <a:endParaRPr lang="pt-PT" dirty="0" smtClean="0"/>
          </a:p>
          <a:p>
            <a:pPr lvl="2"/>
            <a:endParaRPr lang="pt-PT" dirty="0" smtClean="0"/>
          </a:p>
          <a:p>
            <a:pPr lvl="2"/>
            <a:endParaRPr lang="pt-PT" dirty="0" smtClean="0"/>
          </a:p>
          <a:p>
            <a:pPr>
              <a:buNone/>
            </a:pPr>
            <a:endParaRPr lang="pt-PT" dirty="0" smtClean="0"/>
          </a:p>
        </p:txBody>
      </p:sp>
      <p:pic>
        <p:nvPicPr>
          <p:cNvPr id="8" name="Picture 7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4885" y="3007380"/>
            <a:ext cx="180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5245" y="3007380"/>
            <a:ext cx="180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75695" y="3007380"/>
            <a:ext cx="180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75695" y="5555205"/>
            <a:ext cx="180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155155" y="3754980"/>
          <a:ext cx="442185" cy="67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185"/>
              </a:tblGrid>
              <a:tr h="665750"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+</a:t>
                      </a:r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17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4885" y="5555205"/>
            <a:ext cx="180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 descr="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75245" y="5555205"/>
            <a:ext cx="180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086462" y="6248125"/>
          <a:ext cx="788783" cy="665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783"/>
              </a:tblGrid>
              <a:tr h="665750">
                <a:tc>
                  <a:txBody>
                    <a:bodyPr/>
                    <a:lstStyle/>
                    <a:p>
                      <a:r>
                        <a:rPr lang="pt-PT" sz="3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U</a:t>
                      </a:r>
                      <a:endParaRPr lang="en-US" sz="3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8035515" y="3754980"/>
          <a:ext cx="1440180" cy="67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0180"/>
              </a:tblGrid>
              <a:tr h="665750"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+...=</a:t>
                      </a:r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8035515" y="6275295"/>
          <a:ext cx="1440180" cy="665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0180"/>
              </a:tblGrid>
              <a:tr h="665750">
                <a:tc>
                  <a:txBody>
                    <a:bodyPr/>
                    <a:lstStyle/>
                    <a:p>
                      <a:pPr marL="0" marR="0" indent="0" algn="l" defTabSz="1950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r>
                        <a:rPr lang="pt-PT" sz="3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...=</a:t>
                      </a:r>
                      <a:endParaRPr lang="en-US" sz="36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pPr lvl="2"/>
            <a:endParaRPr lang="pt-PT" dirty="0" smtClean="0"/>
          </a:p>
          <a:p>
            <a:pPr lvl="2"/>
            <a:endParaRPr lang="pt-PT" dirty="0" smtClean="0"/>
          </a:p>
          <a:p>
            <a:pPr lvl="2"/>
            <a:endParaRPr lang="pt-PT" dirty="0" smtClean="0"/>
          </a:p>
          <a:p>
            <a:pPr>
              <a:buNone/>
            </a:pPr>
            <a:endParaRPr lang="pt-PT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815608"/>
          </a:xfrm>
        </p:spPr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separable filter passes</a:t>
            </a:r>
            <a:endParaRPr lang="en-US" sz="4300" dirty="0"/>
          </a:p>
        </p:txBody>
      </p:sp>
      <p:pic>
        <p:nvPicPr>
          <p:cNvPr id="8" name="Picture 7" descr="cmp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5244" y="1954530"/>
            <a:ext cx="5760000" cy="5413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cmp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6267" y="1954530"/>
            <a:ext cx="5759999" cy="5413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 bwMode="auto">
          <a:xfrm>
            <a:off x="1554479" y="7060361"/>
            <a:ext cx="25203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1st iteration: 49 taps (0.426ms)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7675243" y="7060361"/>
            <a:ext cx="46805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2nd iteration: 9 taps (0.094 ms; 441 taps accumulated)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pPr lvl="2"/>
            <a:endParaRPr lang="pt-PT" dirty="0" smtClean="0"/>
          </a:p>
          <a:p>
            <a:pPr lvl="2"/>
            <a:endParaRPr lang="pt-PT" dirty="0" smtClean="0"/>
          </a:p>
          <a:p>
            <a:pPr lvl="2"/>
            <a:endParaRPr lang="pt-PT" dirty="0" smtClean="0"/>
          </a:p>
          <a:p>
            <a:pPr>
              <a:buNone/>
            </a:pPr>
            <a:endParaRPr lang="pt-PT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815608"/>
          </a:xfrm>
        </p:spPr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reference </a:t>
            </a:r>
            <a:r>
              <a:rPr lang="en-US" sz="4300" dirty="0" err="1" smtClean="0"/>
              <a:t>vs</a:t>
            </a:r>
            <a:r>
              <a:rPr lang="en-US" sz="4300" dirty="0" smtClean="0"/>
              <a:t> separable filter</a:t>
            </a:r>
            <a:endParaRPr lang="en-US" sz="4300" dirty="0"/>
          </a:p>
        </p:txBody>
      </p:sp>
      <p:pic>
        <p:nvPicPr>
          <p:cNvPr id="8" name="Picture 7" descr="cmp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5244" y="1954530"/>
            <a:ext cx="5760000" cy="5413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cmp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6267" y="1954530"/>
            <a:ext cx="5760000" cy="5413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 bwMode="auto">
          <a:xfrm>
            <a:off x="1554480" y="7060361"/>
            <a:ext cx="14401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144 taps (1.31ms)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7675243" y="7060361"/>
            <a:ext cx="46805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58 taps (0.52ms)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Deferred </a:t>
            </a:r>
            <a:r>
              <a:rPr lang="en-US" dirty="0" err="1" smtClean="0"/>
              <a:t>msaa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>
                <a:solidFill>
                  <a:schemeClr val="bg1">
                    <a:lumMod val="75000"/>
                  </a:schemeClr>
                </a:solidFill>
              </a:rPr>
              <a:t>Heads up !</a:t>
            </a:r>
            <a:endParaRPr lang="en-US" sz="4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3600" dirty="0" smtClean="0">
                <a:ea typeface="ＭＳ Ｐゴシック" pitchFamily="-112" charset="-128"/>
              </a:rPr>
              <a:t>Simple theory, troublesome practice 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At least with complex deferred renderers</a:t>
            </a:r>
          </a:p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3600" dirty="0" smtClean="0">
                <a:ea typeface="ＭＳ Ｐゴシック" pitchFamily="-112" charset="-128"/>
              </a:rPr>
              <a:t>Non-MSAA friendly code accumulates fast.</a:t>
            </a:r>
          </a:p>
          <a:p>
            <a:pPr marL="41021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Breaks regularly, as new techniques added without MSAA consideration</a:t>
            </a:r>
          </a:p>
          <a:p>
            <a:pPr marL="41021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Even if still works.. Very often you’ll need to pinpoint and fix non-msaa friendly techniques, as these introduce visual artifacts. </a:t>
            </a:r>
          </a:p>
          <a:p>
            <a:pPr marL="41021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500" dirty="0" smtClean="0">
                <a:ea typeface="ＭＳ Ｐゴシック" pitchFamily="-112" charset="-128"/>
              </a:rPr>
              <a:t>E.g. white/dark outlines, or no AA at all</a:t>
            </a:r>
          </a:p>
          <a:p>
            <a:pPr marL="41021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endParaRPr lang="pt-PT" sz="3200" dirty="0" smtClean="0">
              <a:ea typeface="ＭＳ Ｐゴシック" pitchFamily="-112" charset="-128"/>
            </a:endParaRPr>
          </a:p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3600" dirty="0" smtClean="0">
                <a:ea typeface="ＭＳ Ｐゴシック" pitchFamily="-112" charset="-128"/>
              </a:rPr>
              <a:t>Do it upfront</a:t>
            </a:r>
            <a:r>
              <a:rPr lang="pt-PT" sz="4000" dirty="0" smtClean="0">
                <a:ea typeface="ＭＳ Ｐゴシック" pitchFamily="-112" charset="-128"/>
              </a:rPr>
              <a:t>. </a:t>
            </a:r>
            <a:r>
              <a:rPr lang="pt-PT" sz="3600" dirty="0" smtClean="0">
                <a:ea typeface="ＭＳ Ｐゴシック" pitchFamily="-112" charset="-128"/>
              </a:rPr>
              <a:t>Retrofitting a renderer to support Deferred MSAA is some work </a:t>
            </a:r>
          </a:p>
          <a:p>
            <a:pPr marL="41021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3200" dirty="0" smtClean="0">
                <a:ea typeface="ＭＳ Ｐゴシック" pitchFamily="-112" charset="-128"/>
              </a:rPr>
              <a:t>And it is very finiky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pPr lvl="2"/>
            <a:endParaRPr lang="pt-PT" dirty="0" smtClean="0"/>
          </a:p>
          <a:p>
            <a:pPr lvl="2"/>
            <a:endParaRPr lang="pt-PT" dirty="0" smtClean="0"/>
          </a:p>
          <a:p>
            <a:pPr lvl="2"/>
            <a:endParaRPr lang="pt-PT" dirty="0" smtClean="0"/>
          </a:p>
          <a:p>
            <a:pPr>
              <a:buNone/>
            </a:pPr>
            <a:endParaRPr lang="pt-PT" dirty="0" smtClean="0"/>
          </a:p>
        </p:txBody>
      </p:sp>
      <p:pic>
        <p:nvPicPr>
          <p:cNvPr id="29" name="Picture 28" descr="f2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35290" y="1970484"/>
            <a:ext cx="2959100" cy="5600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Diaphragm simulation in action</a:t>
            </a:r>
            <a:endParaRPr lang="en-US" sz="4300" dirty="0"/>
          </a:p>
        </p:txBody>
      </p:sp>
      <p:sp>
        <p:nvSpPr>
          <p:cNvPr id="25" name="TextBox 24"/>
          <p:cNvSpPr txBox="1"/>
          <p:nvPr/>
        </p:nvSpPr>
        <p:spPr bwMode="auto">
          <a:xfrm>
            <a:off x="8035290" y="7263407"/>
            <a:ext cx="10801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4f-stops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pic>
        <p:nvPicPr>
          <p:cNvPr id="28" name="Picture 27" descr="0_f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4705" y="1970484"/>
            <a:ext cx="2959100" cy="5600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 bwMode="auto">
          <a:xfrm>
            <a:off x="3346132" y="7263407"/>
            <a:ext cx="10801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2f-stops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Tile </a:t>
            </a:r>
            <a:r>
              <a:rPr lang="pt-PT" dirty="0" smtClean="0"/>
              <a:t>Min/Max </a:t>
            </a:r>
            <a:r>
              <a:rPr lang="pt-PT" dirty="0"/>
              <a:t>CoC</a:t>
            </a:r>
          </a:p>
          <a:p>
            <a:pPr lvl="1"/>
            <a:r>
              <a:rPr lang="pt-PT" dirty="0" smtClean="0"/>
              <a:t>Downscale CoC target k times (k = tile count)</a:t>
            </a:r>
          </a:p>
          <a:p>
            <a:pPr lvl="1"/>
            <a:r>
              <a:rPr lang="pt-PT" dirty="0" smtClean="0"/>
              <a:t>Take min fragment for far field, max fragment for near field</a:t>
            </a:r>
          </a:p>
          <a:p>
            <a:pPr lvl="1"/>
            <a:r>
              <a:rPr lang="pt-PT" dirty="0" smtClean="0"/>
              <a:t>R8G8 storage</a:t>
            </a:r>
          </a:p>
          <a:p>
            <a:r>
              <a:rPr lang="pt-PT" dirty="0" smtClean="0"/>
              <a:t>Used to process near/far fields </a:t>
            </a:r>
            <a:r>
              <a:rPr lang="pt-PT" dirty="0"/>
              <a:t>in same </a:t>
            </a:r>
            <a:r>
              <a:rPr lang="pt-PT" dirty="0" smtClean="0"/>
              <a:t>pass</a:t>
            </a:r>
            <a:endParaRPr lang="pt-PT" dirty="0"/>
          </a:p>
          <a:p>
            <a:pPr lvl="1"/>
            <a:r>
              <a:rPr lang="pt-PT" dirty="0" smtClean="0"/>
              <a:t>Dynamic branching using Tile Min/Max CoC for both fields</a:t>
            </a:r>
          </a:p>
          <a:p>
            <a:pPr lvl="1"/>
            <a:r>
              <a:rPr lang="pt-PT" dirty="0" smtClean="0"/>
              <a:t>Balances cost between far/near</a:t>
            </a:r>
          </a:p>
          <a:p>
            <a:pPr lvl="1"/>
            <a:r>
              <a:rPr lang="pt-PT" dirty="0" smtClean="0"/>
              <a:t>Also used for scatter as gather approximation for near field</a:t>
            </a:r>
          </a:p>
          <a:p>
            <a:r>
              <a:rPr lang="pt-PT" dirty="0" smtClean="0"/>
              <a:t>Can </a:t>
            </a:r>
            <a:r>
              <a:rPr lang="pt-PT" dirty="0"/>
              <a:t>fold cost with other </a:t>
            </a:r>
            <a:r>
              <a:rPr lang="pt-PT" dirty="0" smtClean="0"/>
              <a:t>post-processes</a:t>
            </a:r>
            <a:endParaRPr lang="pt-PT" dirty="0"/>
          </a:p>
          <a:p>
            <a:pPr lvl="1"/>
            <a:r>
              <a:rPr lang="pt-PT" dirty="0" smtClean="0"/>
              <a:t>Initial downscale cost folded with HDR scene downscale for bloom, </a:t>
            </a:r>
          </a:p>
          <a:p>
            <a:pPr lvl="1">
              <a:buNone/>
            </a:pPr>
            <a:r>
              <a:rPr lang="pt-PT" dirty="0" smtClean="0"/>
              <a:t>also pack near/far fields HDR input into R11G11B10F - all in 1 pass</a:t>
            </a:r>
          </a:p>
          <a:p>
            <a:pPr lvl="2"/>
            <a:endParaRPr lang="pt-PT" dirty="0" smtClean="0"/>
          </a:p>
          <a:p>
            <a:pPr lvl="2"/>
            <a:endParaRPr lang="pt-PT" dirty="0" smtClean="0"/>
          </a:p>
          <a:p>
            <a:pPr>
              <a:buNone/>
            </a:pPr>
            <a:endParaRPr lang="pt-PT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tile min/max </a:t>
            </a:r>
            <a:r>
              <a:rPr lang="en-US" sz="4300" dirty="0" err="1" smtClean="0"/>
              <a:t>CoC</a:t>
            </a:r>
            <a:r>
              <a:rPr lang="en-US" sz="4300" dirty="0" smtClean="0"/>
              <a:t> </a:t>
            </a:r>
            <a:endParaRPr lang="en-US" sz="4300" dirty="0"/>
          </a:p>
        </p:txBody>
      </p:sp>
      <p:grpSp>
        <p:nvGrpSpPr>
          <p:cNvPr id="10" name="Group 9"/>
          <p:cNvGrpSpPr/>
          <p:nvPr/>
        </p:nvGrpSpPr>
        <p:grpSpPr>
          <a:xfrm>
            <a:off x="8748983" y="1879903"/>
            <a:ext cx="5033603" cy="5691281"/>
            <a:chOff x="8748983" y="1879903"/>
            <a:chExt cx="5033603" cy="5691281"/>
          </a:xfrm>
        </p:grpSpPr>
        <p:pic>
          <p:nvPicPr>
            <p:cNvPr id="8" name="Picture 7" descr="min_nea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5380" y="4801743"/>
              <a:ext cx="5027206" cy="27694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 descr="min_nea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48983" y="1879903"/>
              <a:ext cx="5027206" cy="27694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7" name="TextBox 26"/>
          <p:cNvSpPr txBox="1"/>
          <p:nvPr/>
        </p:nvSpPr>
        <p:spPr bwMode="auto">
          <a:xfrm>
            <a:off x="8755380" y="4372344"/>
            <a:ext cx="32404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Tile min-CoC (far field)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8748983" y="7294185"/>
            <a:ext cx="32404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Tile max-CoC (near field)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Far + Near field processing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Both fields use half resolution input</a:t>
            </a:r>
          </a:p>
          <a:p>
            <a:pPr lvl="1"/>
            <a:r>
              <a:rPr lang="pt-PT" dirty="0" smtClean="0"/>
              <a:t>Careful: downscale is source of error due to bilinear filtering</a:t>
            </a:r>
          </a:p>
          <a:p>
            <a:pPr lvl="1"/>
            <a:r>
              <a:rPr lang="pt-PT" dirty="0" smtClean="0"/>
              <a:t>Use custom bilinear (bilateral) filter for downscaling</a:t>
            </a:r>
          </a:p>
          <a:p>
            <a:r>
              <a:rPr lang="pt-PT" dirty="0" smtClean="0"/>
              <a:t>Far Field</a:t>
            </a:r>
          </a:p>
          <a:p>
            <a:pPr lvl="1"/>
            <a:r>
              <a:rPr lang="pt-PT" dirty="0" smtClean="0"/>
              <a:t>Scale kernel size and weight samples with far CoC </a:t>
            </a:r>
            <a:r>
              <a:rPr lang="pt-PT" sz="2400" dirty="0" smtClean="0">
                <a:solidFill>
                  <a:srgbClr val="FFC000"/>
                </a:solidFill>
              </a:rPr>
              <a:t>[Scheumerman05]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Pre-multiply layer with far CoC </a:t>
            </a:r>
            <a:r>
              <a:rPr lang="pt-PT" dirty="0" smtClean="0">
                <a:solidFill>
                  <a:srgbClr val="FFC000"/>
                </a:solidFill>
              </a:rPr>
              <a:t>[Gotanda09]</a:t>
            </a:r>
          </a:p>
          <a:p>
            <a:pPr lvl="2"/>
            <a:r>
              <a:rPr lang="pt-PT" dirty="0" smtClean="0"/>
              <a:t>Prevents bleeding artifacts from bilinear/separable filter</a:t>
            </a:r>
          </a:p>
          <a:p>
            <a:pPr lvl="2">
              <a:buNone/>
            </a:pPr>
            <a:endParaRPr lang="pt-PT" dirty="0" smtClean="0"/>
          </a:p>
        </p:txBody>
      </p:sp>
      <p:grpSp>
        <p:nvGrpSpPr>
          <p:cNvPr id="25" name="Group 24"/>
          <p:cNvGrpSpPr/>
          <p:nvPr/>
        </p:nvGrpSpPr>
        <p:grpSpPr>
          <a:xfrm>
            <a:off x="8598901" y="1838013"/>
            <a:ext cx="5782826" cy="5630305"/>
            <a:chOff x="8598901" y="1838013"/>
            <a:chExt cx="5782826" cy="5630305"/>
          </a:xfrm>
        </p:grpSpPr>
        <p:grpSp>
          <p:nvGrpSpPr>
            <p:cNvPr id="10" name="Group 9"/>
            <p:cNvGrpSpPr/>
            <p:nvPr/>
          </p:nvGrpSpPr>
          <p:grpSpPr>
            <a:xfrm>
              <a:off x="8598901" y="1838013"/>
              <a:ext cx="1818521" cy="5562600"/>
              <a:chOff x="8394184" y="1851660"/>
              <a:chExt cx="1818521" cy="5562600"/>
            </a:xfrm>
          </p:grpSpPr>
          <p:pic>
            <p:nvPicPr>
              <p:cNvPr id="14" name="Picture 13" descr="no_mask.jpg"/>
              <p:cNvPicPr>
                <a:picLocks noChangeAspect="1"/>
              </p:cNvPicPr>
              <p:nvPr/>
            </p:nvPicPr>
            <p:blipFill>
              <a:blip r:embed="rId3" cstate="print"/>
              <a:srcRect l="12261" r="5914"/>
              <a:stretch>
                <a:fillRect/>
              </a:stretch>
            </p:blipFill>
            <p:spPr>
              <a:xfrm>
                <a:off x="8394184" y="1851660"/>
                <a:ext cx="1818521" cy="55626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7" name="TextBox 16"/>
              <p:cNvSpPr txBox="1"/>
              <p:nvPr/>
            </p:nvSpPr>
            <p:spPr bwMode="auto">
              <a:xfrm>
                <a:off x="8470384" y="7085826"/>
                <a:ext cx="144018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ct val="20000"/>
                  </a:spcAft>
                </a:pPr>
                <a:r>
                  <a:rPr lang="pt-PT" b="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itchFamily="34" charset="0"/>
                  </a:rPr>
                  <a:t>No weighting</a:t>
                </a:r>
                <a:endParaRPr lang="en-US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0583157" y="1876113"/>
              <a:ext cx="1819275" cy="5562600"/>
              <a:chOff x="10378440" y="1889760"/>
              <a:chExt cx="1819275" cy="5562600"/>
            </a:xfrm>
          </p:grpSpPr>
          <p:pic>
            <p:nvPicPr>
              <p:cNvPr id="15" name="Picture 14" descr="leak_reduction.jpg"/>
              <p:cNvPicPr>
                <a:picLocks noChangeAspect="1"/>
              </p:cNvPicPr>
              <p:nvPr/>
            </p:nvPicPr>
            <p:blipFill>
              <a:blip r:embed="rId4" cstate="print"/>
              <a:srcRect l="11890" r="6251"/>
              <a:stretch>
                <a:fillRect/>
              </a:stretch>
            </p:blipFill>
            <p:spPr>
              <a:xfrm>
                <a:off x="10378440" y="1889760"/>
                <a:ext cx="1819275" cy="55626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8" name="TextBox 17"/>
              <p:cNvSpPr txBox="1"/>
              <p:nvPr/>
            </p:nvSpPr>
            <p:spPr bwMode="auto">
              <a:xfrm>
                <a:off x="10439400" y="7129641"/>
                <a:ext cx="144018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ct val="20000"/>
                  </a:spcAft>
                </a:pPr>
                <a:r>
                  <a:rPr lang="pt-PT" b="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itchFamily="34" charset="0"/>
                  </a:rPr>
                  <a:t>CoC weighting</a:t>
                </a:r>
                <a:endParaRPr lang="en-US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2568167" y="1878018"/>
              <a:ext cx="1813560" cy="5590300"/>
              <a:chOff x="12363450" y="1891665"/>
              <a:chExt cx="1813560" cy="5590300"/>
            </a:xfrm>
          </p:grpSpPr>
          <p:pic>
            <p:nvPicPr>
              <p:cNvPr id="16" name="Picture 15" descr="leak_reduction_premul_mask.jpg"/>
              <p:cNvPicPr>
                <a:picLocks noChangeAspect="1"/>
              </p:cNvPicPr>
              <p:nvPr/>
            </p:nvPicPr>
            <p:blipFill>
              <a:blip r:embed="rId5" cstate="print"/>
              <a:srcRect l="14525" r="3875"/>
              <a:stretch>
                <a:fillRect/>
              </a:stretch>
            </p:blipFill>
            <p:spPr>
              <a:xfrm>
                <a:off x="12363450" y="1891665"/>
                <a:ext cx="1813560" cy="55626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9" name="TextBox 18"/>
              <p:cNvSpPr txBox="1"/>
              <p:nvPr/>
            </p:nvSpPr>
            <p:spPr bwMode="auto">
              <a:xfrm>
                <a:off x="12363450" y="6872567"/>
                <a:ext cx="1440180" cy="609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ct val="20000"/>
                  </a:spcAft>
                </a:pPr>
                <a:r>
                  <a:rPr lang="pt-PT" b="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itchFamily="34" charset="0"/>
                  </a:rPr>
                  <a:t>CoC weighting +</a:t>
                </a:r>
              </a:p>
              <a:p>
                <a:pPr>
                  <a:spcAft>
                    <a:spcPct val="20000"/>
                  </a:spcAft>
                </a:pPr>
                <a:r>
                  <a:rPr lang="pt-PT" b="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itchFamily="34" charset="0"/>
                  </a:rPr>
                  <a:t>CoC pre-multiply</a:t>
                </a:r>
                <a:endParaRPr lang="en-US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Far + Near field processing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Both fields use half resolution input</a:t>
            </a:r>
          </a:p>
          <a:p>
            <a:pPr lvl="1"/>
            <a:r>
              <a:rPr lang="pt-PT" dirty="0" smtClean="0"/>
              <a:t>Careful: downscale is source of error due to bilinear filtering</a:t>
            </a:r>
          </a:p>
          <a:p>
            <a:pPr lvl="1"/>
            <a:r>
              <a:rPr lang="pt-PT" dirty="0" smtClean="0"/>
              <a:t>Use custom bilinear (bilateral) filter for downscaling</a:t>
            </a:r>
          </a:p>
          <a:p>
            <a:r>
              <a:rPr lang="pt-PT" dirty="0"/>
              <a:t>Far Field</a:t>
            </a:r>
          </a:p>
          <a:p>
            <a:pPr lvl="1"/>
            <a:r>
              <a:rPr lang="pt-PT" dirty="0" smtClean="0"/>
              <a:t>Scale kernel size and weight samples with far CoC </a:t>
            </a:r>
            <a:r>
              <a:rPr lang="pt-PT" sz="2400" dirty="0" smtClean="0">
                <a:solidFill>
                  <a:srgbClr val="FFC000"/>
                </a:solidFill>
              </a:rPr>
              <a:t>[Scheumerman05]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Pre-multiply layer with far CoC </a:t>
            </a:r>
            <a:r>
              <a:rPr lang="pt-PT" dirty="0" smtClean="0">
                <a:solidFill>
                  <a:srgbClr val="FFC000"/>
                </a:solidFill>
              </a:rPr>
              <a:t>[Gotanda09]</a:t>
            </a:r>
          </a:p>
          <a:p>
            <a:pPr lvl="2"/>
            <a:r>
              <a:rPr lang="pt-PT" dirty="0" smtClean="0"/>
              <a:t>Prevents bleeding artifacts from bilinear/separable filter</a:t>
            </a:r>
          </a:p>
          <a:p>
            <a:r>
              <a:rPr lang="pt-PT" dirty="0"/>
              <a:t>Near Field</a:t>
            </a:r>
          </a:p>
          <a:p>
            <a:pPr lvl="1"/>
            <a:r>
              <a:rPr lang="pt-PT" dirty="0" smtClean="0"/>
              <a:t>Scatter as gather aproximation</a:t>
            </a:r>
          </a:p>
          <a:p>
            <a:pPr lvl="1"/>
            <a:r>
              <a:rPr lang="pt-PT" dirty="0" smtClean="0"/>
              <a:t>Scale kernel size + weight fragments with Tile Max CoC against </a:t>
            </a:r>
          </a:p>
          <a:p>
            <a:pPr lvl="1">
              <a:buNone/>
            </a:pPr>
            <a:r>
              <a:rPr lang="pt-PT" dirty="0" smtClean="0"/>
              <a:t>near CoC</a:t>
            </a:r>
          </a:p>
          <a:p>
            <a:pPr lvl="1"/>
            <a:r>
              <a:rPr lang="pt-PT" dirty="0" smtClean="0"/>
              <a:t>Pre-multiply with near CoC </a:t>
            </a:r>
          </a:p>
          <a:p>
            <a:pPr lvl="2"/>
            <a:r>
              <a:rPr lang="pt-PT" dirty="0" smtClean="0"/>
              <a:t>Only want to blur near field fragments (cheap partial occlusion approximation)</a:t>
            </a:r>
          </a:p>
          <a:p>
            <a:pPr lvl="2"/>
            <a:endParaRPr lang="pt-PT" dirty="0" smtClean="0"/>
          </a:p>
        </p:txBody>
      </p:sp>
      <p:pic>
        <p:nvPicPr>
          <p:cNvPr id="8" name="Picture 7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55380" y="1908082"/>
            <a:ext cx="2520000" cy="5438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2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92664" y="1908082"/>
            <a:ext cx="2520000" cy="5438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 bwMode="auto">
          <a:xfrm>
            <a:off x="8755381" y="6995159"/>
            <a:ext cx="14401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Far Field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11492664" y="6995159"/>
            <a:ext cx="12232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Near Field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final composite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Far field: </a:t>
            </a:r>
            <a:r>
              <a:rPr lang="pt-PT" dirty="0"/>
              <a:t>upscale via bilateral filter</a:t>
            </a:r>
          </a:p>
          <a:p>
            <a:pPr lvl="1"/>
            <a:r>
              <a:rPr lang="pt-PT" dirty="0" smtClean="0"/>
              <a:t>Take 4 taps from half res CoC, compare against full res CoC</a:t>
            </a:r>
          </a:p>
          <a:p>
            <a:pPr lvl="1"/>
            <a:r>
              <a:rPr lang="pt-PT" dirty="0" smtClean="0"/>
              <a:t>Weighted using bicubic filtering for quality </a:t>
            </a:r>
            <a:r>
              <a:rPr lang="pt-PT" sz="2400" dirty="0" smtClean="0">
                <a:solidFill>
                  <a:srgbClr val="FFC000"/>
                </a:solidFill>
              </a:rPr>
              <a:t>[Sigg05]</a:t>
            </a:r>
            <a:endParaRPr lang="pt-PT" dirty="0" smtClean="0">
              <a:solidFill>
                <a:srgbClr val="FFC000"/>
              </a:solidFill>
            </a:endParaRPr>
          </a:p>
          <a:p>
            <a:pPr lvl="1"/>
            <a:r>
              <a:rPr lang="pt-PT" dirty="0" smtClean="0"/>
              <a:t>Far field CoC used for blending</a:t>
            </a:r>
          </a:p>
          <a:p>
            <a:r>
              <a:rPr lang="pt-PT" dirty="0" smtClean="0"/>
              <a:t>Near field: </a:t>
            </a:r>
            <a:r>
              <a:rPr lang="pt-PT" dirty="0"/>
              <a:t>upscale </a:t>
            </a:r>
            <a:r>
              <a:rPr lang="pt-PT" dirty="0" smtClean="0"/>
              <a:t>carelessly</a:t>
            </a:r>
            <a:endParaRPr lang="pt-PT" dirty="0"/>
          </a:p>
          <a:p>
            <a:pPr lvl="1"/>
            <a:r>
              <a:rPr lang="pt-PT" dirty="0" smtClean="0"/>
              <a:t>Half resolution near field CoC used for blending</a:t>
            </a:r>
          </a:p>
          <a:p>
            <a:pPr lvl="1"/>
            <a:r>
              <a:rPr lang="pt-PT" dirty="0" smtClean="0"/>
              <a:t>Can bleed as much as possible</a:t>
            </a:r>
            <a:endParaRPr lang="pt-PT" dirty="0" smtClean="0">
              <a:sym typeface="Wingdings" pitchFamily="2" charset="2"/>
            </a:endParaRPr>
          </a:p>
          <a:p>
            <a:pPr lvl="1"/>
            <a:r>
              <a:rPr lang="pt-PT" dirty="0" smtClean="0"/>
              <a:t>Also using bicubic filtering</a:t>
            </a:r>
          </a:p>
          <a:p>
            <a:r>
              <a:rPr lang="pt-PT" dirty="0" smtClean="0"/>
              <a:t>Carefull with blending</a:t>
            </a:r>
            <a:endParaRPr lang="pt-PT" dirty="0"/>
          </a:p>
          <a:p>
            <a:pPr lvl="1"/>
            <a:r>
              <a:rPr lang="pt-PT" dirty="0" smtClean="0"/>
              <a:t>Linear blending doesn’t look good (signal frequency soup)</a:t>
            </a:r>
          </a:p>
          <a:p>
            <a:pPr lvl="2"/>
            <a:r>
              <a:rPr lang="pt-PT" dirty="0" smtClean="0"/>
              <a:t>Can be seen in many games, including all Crysis series (puts hat of shame)</a:t>
            </a:r>
          </a:p>
          <a:p>
            <a:pPr lvl="1"/>
            <a:r>
              <a:rPr lang="pt-PT" dirty="0" smtClean="0"/>
              <a:t>Simple </a:t>
            </a:r>
            <a:r>
              <a:rPr lang="pt-PT" smtClean="0"/>
              <a:t>to address: </a:t>
            </a:r>
            <a:r>
              <a:rPr lang="pt-PT" dirty="0" smtClean="0"/>
              <a:t>use non-linear blend factor instead.</a:t>
            </a:r>
          </a:p>
          <a:p>
            <a:pPr lvl="1"/>
            <a:endParaRPr lang="pt-PT" dirty="0" smtClean="0"/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227329" y="1116452"/>
            <a:ext cx="4681701" cy="6968573"/>
            <a:chOff x="9227329" y="1116452"/>
            <a:chExt cx="4681701" cy="6968573"/>
          </a:xfrm>
        </p:grpSpPr>
        <p:grpSp>
          <p:nvGrpSpPr>
            <p:cNvPr id="8" name="Group 7"/>
            <p:cNvGrpSpPr/>
            <p:nvPr/>
          </p:nvGrpSpPr>
          <p:grpSpPr>
            <a:xfrm>
              <a:off x="9227329" y="1116452"/>
              <a:ext cx="4681701" cy="6968573"/>
              <a:chOff x="9227329" y="1116452"/>
              <a:chExt cx="4681701" cy="6968573"/>
            </a:xfrm>
          </p:grpSpPr>
          <p:pic>
            <p:nvPicPr>
              <p:cNvPr id="14" name="Picture 13" descr="2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229030" y="4715915"/>
                <a:ext cx="4680000" cy="336911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5" name="Picture 14" descr="Untitled-3 copy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227329" y="1116452"/>
                <a:ext cx="4680000" cy="336911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9" name="TextBox 8"/>
            <p:cNvSpPr txBox="1"/>
            <p:nvPr/>
          </p:nvSpPr>
          <p:spPr bwMode="auto">
            <a:xfrm>
              <a:off x="9475470" y="4023896"/>
              <a:ext cx="18002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pt-PT" sz="20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rPr>
                <a:t>Linear blend</a:t>
              </a:r>
              <a:endPara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475470" y="7623359"/>
              <a:ext cx="252031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pt-PT" sz="20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rPr>
                <a:t>Non-linear blend (better)</a:t>
              </a:r>
              <a:endPara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Motion Blur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Motion Blur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Shutter speed and f-stops review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Amount of motion blur is relative to camera shutter speed and f-stops usage</a:t>
            </a:r>
          </a:p>
          <a:p>
            <a:pPr lvl="1"/>
            <a:r>
              <a:rPr lang="pt-PT" dirty="0" smtClean="0"/>
              <a:t>The longer the exposure (slower shutter), the more light received (and the bigger amount of motion blur), and vice-versa</a:t>
            </a:r>
          </a:p>
          <a:p>
            <a:pPr lvl="1"/>
            <a:r>
              <a:rPr lang="pt-PT" dirty="0" smtClean="0"/>
              <a:t>The lower f-stops the faster the exposure can be (and have less motion blur), and vice versa</a:t>
            </a:r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2639648" y="3147614"/>
            <a:ext cx="9351105" cy="4512364"/>
            <a:chOff x="2274570" y="3147614"/>
            <a:chExt cx="9351105" cy="4512364"/>
          </a:xfrm>
        </p:grpSpPr>
        <p:grpSp>
          <p:nvGrpSpPr>
            <p:cNvPr id="8" name="Group 7"/>
            <p:cNvGrpSpPr/>
            <p:nvPr/>
          </p:nvGrpSpPr>
          <p:grpSpPr>
            <a:xfrm>
              <a:off x="2274570" y="3147614"/>
              <a:ext cx="9351105" cy="4507685"/>
              <a:chOff x="2395252" y="3147614"/>
              <a:chExt cx="9351105" cy="4507685"/>
            </a:xfrm>
          </p:grpSpPr>
          <p:pic>
            <p:nvPicPr>
              <p:cNvPr id="22" name="Picture 21" descr="DSC_0309 copy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95252" y="3148016"/>
                <a:ext cx="4320000" cy="450728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3" name="Picture 22" descr="DSC_0309 copy2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426357" y="3147614"/>
                <a:ext cx="4320000" cy="450728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25" name="TextBox 24"/>
            <p:cNvSpPr txBox="1"/>
            <p:nvPr/>
          </p:nvSpPr>
          <p:spPr bwMode="auto">
            <a:xfrm>
              <a:off x="2459647" y="7352201"/>
              <a:ext cx="360045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pt-PT" sz="20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rPr>
                <a:t>2 f-stops, shutter 1/20 sec</a:t>
              </a:r>
              <a:endPara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7490752" y="7350712"/>
              <a:ext cx="360045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pt-PT" sz="20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</a:rPr>
                <a:t>4 f-stops, shutter 1/6 sec</a:t>
              </a:r>
              <a:endPara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Motion blur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state of the art overview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sz="3600" dirty="0" smtClean="0"/>
              <a:t>Scatter via geometry expansion </a:t>
            </a:r>
            <a:r>
              <a:rPr lang="pt-PT" sz="2400" dirty="0" smtClean="0">
                <a:solidFill>
                  <a:srgbClr val="FFC000"/>
                </a:solidFill>
              </a:rPr>
              <a:t>[Green03][Sawada07]</a:t>
            </a:r>
            <a:endParaRPr lang="pt-PT" sz="3600" dirty="0" smtClean="0">
              <a:solidFill>
                <a:srgbClr val="FFC000"/>
              </a:solidFill>
            </a:endParaRPr>
          </a:p>
          <a:p>
            <a:pPr lvl="1"/>
            <a:r>
              <a:rPr lang="pt-PT" sz="2400" dirty="0" smtClean="0"/>
              <a:t>Require additional geometry pass + gs shader usage *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366376" y="2674620"/>
            <a:ext cx="11897647" cy="4896564"/>
            <a:chOff x="1194435" y="2674620"/>
            <a:chExt cx="11897647" cy="4896564"/>
          </a:xfrm>
        </p:grpSpPr>
        <p:pic>
          <p:nvPicPr>
            <p:cNvPr id="7" name="Picture 6" descr="3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4885" y="2674620"/>
              <a:ext cx="8297197" cy="48965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3" descr="C:\Documents and Settings\sgreen\My Documents\preso\gdc2003\mblur2_wire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94435" y="2812047"/>
              <a:ext cx="2880360" cy="223882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3" descr="C:\Documents and Settings\sgreen\My Documents\preso\gdc2003\mblur2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94435" y="5194935"/>
              <a:ext cx="2880360" cy="223882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Motion blur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state of the art overview </a:t>
            </a:r>
            <a:r>
              <a:rPr lang="en-US" sz="2800" dirty="0" smtClean="0"/>
              <a:t>(2)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sz="3600" dirty="0" smtClean="0"/>
              <a:t>Scatter as gather </a:t>
            </a:r>
            <a:r>
              <a:rPr lang="pt-PT" sz="2400" dirty="0" smtClean="0">
                <a:solidFill>
                  <a:srgbClr val="FFC000"/>
                </a:solidFill>
              </a:rPr>
              <a:t>[Sousa08][Gotanda09][Sousa11][Maguire12]</a:t>
            </a:r>
          </a:p>
          <a:p>
            <a:pPr lvl="1"/>
            <a:r>
              <a:rPr lang="pt-PT" sz="2400" dirty="0" smtClean="0"/>
              <a:t>E.g.velocity dilation, velocity blur, tile max velocity; single vs. multiple pass composite; depth/v/obj ID masking; single pass DOF+MB</a:t>
            </a:r>
          </a:p>
          <a:p>
            <a:pPr lvl="1"/>
            <a:endParaRPr lang="pt-PT" sz="2400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1040316" y="2962723"/>
            <a:ext cx="12613363" cy="4301893"/>
            <a:chOff x="1788437" y="2920717"/>
            <a:chExt cx="12613363" cy="4301893"/>
          </a:xfrm>
        </p:grpSpPr>
        <p:pic>
          <p:nvPicPr>
            <p:cNvPr id="10" name="Picture 4" descr="obm_mas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88437" y="5194936"/>
              <a:ext cx="2880000" cy="20276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Picture 4" descr="obm_blen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11864" y="5194935"/>
              <a:ext cx="2880000" cy="20276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11018" y="3473827"/>
              <a:ext cx="6290782" cy="34422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2" descr="ombresult"/>
            <p:cNvPicPr>
              <a:picLocks noChangeAspect="1" noChangeArrowheads="1"/>
            </p:cNvPicPr>
            <p:nvPr/>
          </p:nvPicPr>
          <p:blipFill>
            <a:blip r:embed="rId6" cstate="print"/>
            <a:srcRect l="14943" r="3519"/>
            <a:stretch>
              <a:fillRect/>
            </a:stretch>
          </p:blipFill>
          <p:spPr bwMode="auto">
            <a:xfrm>
              <a:off x="4911864" y="2920717"/>
              <a:ext cx="2880000" cy="19868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6" descr="omb1_320"/>
            <p:cNvPicPr>
              <a:picLocks noChangeAspect="1" noChangeArrowheads="1"/>
            </p:cNvPicPr>
            <p:nvPr/>
          </p:nvPicPr>
          <p:blipFill>
            <a:blip r:embed="rId7" cstate="print"/>
            <a:srcRect l="20000"/>
            <a:stretch>
              <a:fillRect/>
            </a:stretch>
          </p:blipFill>
          <p:spPr bwMode="auto">
            <a:xfrm>
              <a:off x="1788437" y="2920717"/>
              <a:ext cx="2880360" cy="20252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Motion blur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reconstruction filter for plausible MB </a:t>
            </a:r>
            <a:r>
              <a:rPr lang="en-US" sz="2800" dirty="0" smtClean="0">
                <a:solidFill>
                  <a:srgbClr val="FFC000"/>
                </a:solidFill>
              </a:rPr>
              <a:t>[MCguire12]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Tile Max Velocity and </a:t>
            </a:r>
            <a:r>
              <a:rPr lang="pt-PT" dirty="0"/>
              <a:t>Tile Neighbor Max </a:t>
            </a:r>
            <a:r>
              <a:rPr lang="pt-PT" dirty="0" smtClean="0"/>
              <a:t>Velocity</a:t>
            </a:r>
          </a:p>
          <a:p>
            <a:pPr lvl="1"/>
            <a:r>
              <a:rPr lang="pt-PT" dirty="0" smtClean="0"/>
              <a:t>Downscale Velocity buffer by k times (k is tile count)</a:t>
            </a:r>
          </a:p>
          <a:p>
            <a:pPr lvl="1"/>
            <a:r>
              <a:rPr lang="pt-PT" dirty="0" smtClean="0"/>
              <a:t>Take max length velocity at each step</a:t>
            </a:r>
          </a:p>
          <a:p>
            <a:endParaRPr lang="pt-PT" dirty="0" smtClean="0"/>
          </a:p>
          <a:p>
            <a:r>
              <a:rPr lang="pt-PT" dirty="0" smtClean="0"/>
              <a:t>Motion Blur Pass</a:t>
            </a:r>
          </a:p>
          <a:p>
            <a:pPr lvl="1"/>
            <a:r>
              <a:rPr lang="pt-PT" dirty="0" smtClean="0"/>
              <a:t>Tile Neighbor Max for early out</a:t>
            </a:r>
          </a:p>
          <a:p>
            <a:pPr lvl="1"/>
            <a:r>
              <a:rPr lang="pt-PT" dirty="0" smtClean="0"/>
              <a:t>Tile Max Velocity as center velocity tap</a:t>
            </a:r>
          </a:p>
          <a:p>
            <a:pPr lvl="1"/>
            <a:r>
              <a:rPr lang="pt-PT" dirty="0" smtClean="0"/>
              <a:t>At each iteration step weight against full </a:t>
            </a:r>
          </a:p>
          <a:p>
            <a:pPr lvl="1">
              <a:buNone/>
            </a:pPr>
            <a:r>
              <a:rPr lang="pt-PT" dirty="0" smtClean="0"/>
              <a:t>resolution ||V|| and Depth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5020" y="3055620"/>
            <a:ext cx="7895954" cy="4320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Deferred MSAA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>
                <a:solidFill>
                  <a:schemeClr val="bg1">
                    <a:lumMod val="75000"/>
                  </a:schemeClr>
                </a:solidFill>
              </a:rPr>
              <a:t>Custom Resolve &amp; Per-Sample Mask</a:t>
            </a:r>
            <a:endParaRPr lang="en-US" sz="4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3600" dirty="0" smtClean="0">
                <a:ea typeface="ＭＳ Ｐゴシック" pitchFamily="-112" charset="-128"/>
              </a:rPr>
              <a:t>Post G-Buffer, perform a custom msaa resolve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Pre-resolves sample 0, for pixel frequency passes such as lighting/other MSAA dependent passes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In same pass create sub-sample mask (compare samples similarity, mark if mismatching)</a:t>
            </a:r>
          </a:p>
          <a:p>
            <a:pPr marL="673100" lvl="3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Avoid default SV_COVERAGE, since it results in redundant processing on regions not requiring MSAA</a:t>
            </a:r>
          </a:p>
          <a:p>
            <a:endParaRPr lang="en-US" dirty="0"/>
          </a:p>
        </p:txBody>
      </p:sp>
      <p:pic>
        <p:nvPicPr>
          <p:cNvPr id="4" name="Content Placeholder 3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0" y="3821540"/>
            <a:ext cx="6840855" cy="3749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Content Placeholder 3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433" y="3821540"/>
            <a:ext cx="6840000" cy="3749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 bwMode="auto">
          <a:xfrm>
            <a:off x="402433" y="7201385"/>
            <a:ext cx="2750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SV_Coverage</a:t>
            </a:r>
            <a:endParaRPr lang="en-US" sz="2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315200" y="7201852"/>
            <a:ext cx="2750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Custom Per-Sample Mask </a:t>
            </a:r>
            <a:endParaRPr lang="en-US" sz="2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354705" y="4200347"/>
            <a:ext cx="8280585" cy="3370837"/>
            <a:chOff x="3354705" y="4200347"/>
            <a:chExt cx="8280585" cy="3370837"/>
          </a:xfrm>
        </p:grpSpPr>
        <p:pic>
          <p:nvPicPr>
            <p:cNvPr id="10" name="Picture 9" descr="p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5290" y="4200347"/>
              <a:ext cx="3600000" cy="33631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 descr="p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4705" y="4208025"/>
              <a:ext cx="3600000" cy="33631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815608"/>
          </a:xfrm>
        </p:spPr>
        <p:txBody>
          <a:bodyPr/>
          <a:lstStyle/>
          <a:p>
            <a:r>
              <a:rPr lang="en-US" dirty="0" smtClean="0"/>
              <a:t>Motion Blur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an improved reconstruction filter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Performant Quality</a:t>
            </a:r>
          </a:p>
          <a:p>
            <a:pPr lvl="1"/>
            <a:r>
              <a:rPr lang="pt-PT" dirty="0" smtClean="0"/>
              <a:t>Simplify and vectorize inner loop weight computation (ends up in couple mads) </a:t>
            </a:r>
          </a:p>
          <a:p>
            <a:pPr lvl="1"/>
            <a:r>
              <a:rPr lang="pt-PT" dirty="0" smtClean="0"/>
              <a:t>Fat buffers sampling are half rate on GCN hw with bilinear (point filtering is fullrate, but doesn’t look good due to aliasing)</a:t>
            </a:r>
          </a:p>
          <a:p>
            <a:pPr lvl="1"/>
            <a:r>
              <a:rPr lang="pt-PT" dirty="0" smtClean="0"/>
              <a:t>Inputs: R11G11B10F for scene , bake ||V|| and 8 bit depth into a R8G8 target</a:t>
            </a:r>
          </a:p>
          <a:p>
            <a:pPr lvl="1"/>
            <a:r>
              <a:rPr lang="pt-PT" dirty="0" smtClean="0"/>
              <a:t>Make it separable, 2 passes </a:t>
            </a:r>
            <a:r>
              <a:rPr lang="pt-PT" sz="2800" dirty="0" smtClean="0">
                <a:solidFill>
                  <a:srgbClr val="FFC000"/>
                </a:solidFill>
              </a:rPr>
              <a:t>[Sousa08]</a:t>
            </a:r>
          </a:p>
          <a:p>
            <a:pPr lvl="1"/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354705" y="7167266"/>
          <a:ext cx="288036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0360"/>
              </a:tblGrid>
              <a:tr h="154861">
                <a:tc>
                  <a:txBody>
                    <a:bodyPr/>
                    <a:lstStyle/>
                    <a:p>
                      <a:r>
                        <a:rPr lang="pt-PT" sz="2000" dirty="0" smtClean="0">
                          <a:solidFill>
                            <a:schemeClr val="bg1"/>
                          </a:solidFill>
                          <a:latin typeface="Agency FB" pitchFamily="34" charset="0"/>
                        </a:rPr>
                        <a:t>1 iteration: 6</a:t>
                      </a:r>
                      <a:r>
                        <a:rPr lang="pt-PT" sz="2000" baseline="0" dirty="0" smtClean="0">
                          <a:solidFill>
                            <a:schemeClr val="bg1"/>
                          </a:solidFill>
                          <a:latin typeface="Agency FB" pitchFamily="34" charset="0"/>
                        </a:rPr>
                        <a:t> taps (0.236 ms)</a:t>
                      </a:r>
                      <a:endParaRPr lang="en-US" sz="2000" dirty="0">
                        <a:solidFill>
                          <a:schemeClr val="bg1"/>
                        </a:solidFill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035289" y="7159588"/>
          <a:ext cx="396049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0495"/>
              </a:tblGrid>
              <a:tr h="154861">
                <a:tc>
                  <a:txBody>
                    <a:bodyPr/>
                    <a:lstStyle/>
                    <a:p>
                      <a:pPr>
                        <a:spcAft>
                          <a:spcPct val="20000"/>
                        </a:spcAft>
                      </a:pPr>
                      <a:r>
                        <a:rPr lang="pt-PT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gency FB" pitchFamily="34" charset="0"/>
                        </a:rPr>
                        <a:t>2nd iter: 6 taps (+0.236 ms; 36 taps acc.)</a:t>
                      </a:r>
                      <a:endParaRPr lang="en-US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815608"/>
          </a:xfrm>
        </p:spPr>
        <p:txBody>
          <a:bodyPr/>
          <a:lstStyle/>
          <a:p>
            <a:r>
              <a:rPr lang="en-US" dirty="0" smtClean="0"/>
              <a:t>Motion Blur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an improved reconstruction filter </a:t>
            </a:r>
            <a:r>
              <a:rPr lang="en-US" sz="2800" dirty="0" smtClean="0"/>
              <a:t>(2)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Inner loop sample</a:t>
            </a:r>
          </a:p>
          <a:p>
            <a:pPr lvl="1"/>
            <a:endParaRPr lang="en-US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2274570" y="2674620"/>
            <a:ext cx="10081260" cy="2831544"/>
          </a:xfrm>
          <a:prstGeom prst="rect">
            <a:avLst/>
          </a:prstGeom>
          <a:solidFill>
            <a:schemeClr val="bg2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const float2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tc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min_tc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blur_step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* s;</a:t>
            </a:r>
          </a:p>
          <a:p>
            <a:pPr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const float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lensq_xy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abs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min_len_xy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len_xy_step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* s);</a:t>
            </a:r>
            <a:endParaRPr lang="en-US" sz="1400" b="0" dirty="0" smtClean="0">
              <a:solidFill>
                <a:srgbClr val="0000FF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const float2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vy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tex2Dlod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(tex1,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float4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tc.xy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0, 0)); </a:t>
            </a:r>
            <a:r>
              <a:rPr lang="en-US" sz="1400" b="0" dirty="0" smtClean="0">
                <a:solidFill>
                  <a:srgbClr val="41C63A"/>
                </a:solidFill>
                <a:latin typeface="Courier New" pitchFamily="49" charset="0"/>
                <a:cs typeface="Courier New" pitchFamily="49" charset="0"/>
              </a:rPr>
              <a:t>// x =||v||, y=depth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pPr>
              <a:spcAft>
                <a:spcPct val="20000"/>
              </a:spcAft>
            </a:pPr>
            <a:endParaRPr lang="en-US" sz="1400" b="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const float2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cmp_z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DepthCmp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float2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vx.y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vy.y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),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float2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vy.y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vx.y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), 1);</a:t>
            </a:r>
          </a:p>
          <a:p>
            <a:pPr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const float4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cmp_v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VelCmp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lensq_xy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float2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vy.x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lensq_vx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));</a:t>
            </a:r>
          </a:p>
          <a:p>
            <a:pPr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const float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w = (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dot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cmp_z.xy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cmp_v.xy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+ 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cmp_v.z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*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cmp_v.w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* 2);</a:t>
            </a:r>
          </a:p>
          <a:p>
            <a:pPr>
              <a:spcAft>
                <a:spcPct val="20000"/>
              </a:spcAft>
            </a:pPr>
            <a:endParaRPr lang="en-US" sz="1400" b="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spcAft>
                <a:spcPct val="20000"/>
              </a:spcAft>
            </a:pP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acc.rgb  +=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tex2Dlod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(tex0, float4(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tc.xy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0, 0)) * w;</a:t>
            </a:r>
          </a:p>
          <a:p>
            <a:pPr>
              <a:spcAft>
                <a:spcPct val="20000"/>
              </a:spcAft>
            </a:pP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wacc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+= w;</a:t>
            </a:r>
          </a:p>
          <a:p>
            <a:pPr>
              <a:spcAft>
                <a:spcPct val="20000"/>
              </a:spcAft>
            </a:pPr>
            <a:endParaRPr lang="en-US" sz="1600" b="0" dirty="0">
              <a:solidFill>
                <a:srgbClr val="E94D23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2274570" y="5804547"/>
            <a:ext cx="10081260" cy="1766637"/>
          </a:xfrm>
          <a:prstGeom prst="rect">
            <a:avLst/>
          </a:prstGeom>
          <a:solidFill>
            <a:schemeClr val="bg2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float2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DepthCmp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float2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z0,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float2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z1,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float2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fSoftZ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{</a:t>
            </a:r>
          </a:p>
          <a:p>
            <a:pPr>
              <a:spcAft>
                <a:spcPct val="20000"/>
              </a:spcAft>
            </a:pP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return saturate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 (1.0f + z0*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fSoftZ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- z1*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fSoftZ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); </a:t>
            </a:r>
          </a:p>
          <a:p>
            <a:pPr>
              <a:spcAft>
                <a:spcPct val="20000"/>
              </a:spcAft>
            </a:pP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>
              <a:spcAft>
                <a:spcPct val="20000"/>
              </a:spcAft>
            </a:pPr>
            <a:endParaRPr lang="en-US" sz="1400" b="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spcAft>
                <a:spcPct val="20000"/>
              </a:spcAft>
            </a:pP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float4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VelCmp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lensq_xy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float2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vxy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{</a:t>
            </a:r>
          </a:p>
          <a:p>
            <a:pPr>
              <a:spcAft>
                <a:spcPct val="20000"/>
              </a:spcAft>
            </a:pP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return saturate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((1.0f - 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lensq_xy.xxxx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*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rcp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vxy.xyxy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)) + </a:t>
            </a:r>
            <a:r>
              <a:rPr lang="en-US" sz="1400" b="0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float4</a:t>
            </a: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(0.0f, 0.0f, 0.95f, 0.95f));</a:t>
            </a:r>
          </a:p>
          <a:p>
            <a:pPr>
              <a:spcAft>
                <a:spcPct val="20000"/>
              </a:spcAft>
            </a:pPr>
            <a:r>
              <a:rPr lang="en-US" sz="1400" b="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en-US" sz="1400" b="0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Output object velocity in G-Buffer </a:t>
            </a:r>
            <a:r>
              <a:rPr lang="pt-PT" sz="2800" dirty="0" smtClean="0"/>
              <a:t>(only when required)</a:t>
            </a:r>
          </a:p>
          <a:p>
            <a:pPr lvl="1"/>
            <a:r>
              <a:rPr lang="pt-PT" dirty="0" smtClean="0"/>
              <a:t>Avoids separate geometry passes.</a:t>
            </a:r>
          </a:p>
          <a:p>
            <a:pPr lvl="1"/>
            <a:r>
              <a:rPr lang="pt-PT" dirty="0" smtClean="0"/>
              <a:t>Rigid geometry: object distance &lt; distance threshold</a:t>
            </a:r>
          </a:p>
          <a:p>
            <a:pPr lvl="1"/>
            <a:r>
              <a:rPr lang="pt-PT" dirty="0" smtClean="0"/>
              <a:t>Deformable geometry: if amount of movement &gt; movement threshold</a:t>
            </a:r>
          </a:p>
          <a:p>
            <a:pPr lvl="1"/>
            <a:r>
              <a:rPr lang="pt-PT" dirty="0" smtClean="0"/>
              <a:t>Moving geometry rendered last</a:t>
            </a:r>
          </a:p>
          <a:p>
            <a:pPr lvl="1"/>
            <a:r>
              <a:rPr lang="pt-PT" dirty="0" smtClean="0"/>
              <a:t>R8G8 fmt</a:t>
            </a:r>
          </a:p>
          <a:p>
            <a:r>
              <a:rPr lang="pt-PT" dirty="0" smtClean="0"/>
              <a:t>Composite with camera velocity</a:t>
            </a:r>
          </a:p>
          <a:p>
            <a:pPr lvl="1"/>
            <a:r>
              <a:rPr lang="pt-PT" dirty="0" smtClean="0"/>
              <a:t>Velocity encoded in gamma 2.0 space</a:t>
            </a:r>
          </a:p>
          <a:p>
            <a:pPr lvl="1"/>
            <a:r>
              <a:rPr lang="pt-PT" dirty="0" smtClean="0"/>
              <a:t>Precision still insufficient, but not much noticeable in practice</a:t>
            </a:r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Motion Blur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/>
              <a:t>an improved reconstruction </a:t>
            </a:r>
            <a:r>
              <a:rPr lang="en-US" sz="4300" dirty="0" smtClean="0"/>
              <a:t>filter </a:t>
            </a:r>
            <a:r>
              <a:rPr lang="en-US" sz="2800" dirty="0" smtClean="0"/>
              <a:t>(3)</a:t>
            </a:r>
            <a:endParaRPr lang="en-US" sz="4300" dirty="0"/>
          </a:p>
        </p:txBody>
      </p:sp>
      <p:pic>
        <p:nvPicPr>
          <p:cNvPr id="10" name="Picture 9" descr="v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1331" y="1951958"/>
            <a:ext cx="4680000" cy="2571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1499807" y="4782585"/>
            <a:ext cx="12641524" cy="2837415"/>
            <a:chOff x="1499807" y="4782585"/>
            <a:chExt cx="12641524" cy="2837415"/>
          </a:xfrm>
        </p:grpSpPr>
        <p:pic>
          <p:nvPicPr>
            <p:cNvPr id="11" name="Picture 10" descr="v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61331" y="4782585"/>
              <a:ext cx="4680000" cy="25714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Picture 11" descr="12.png"/>
            <p:cNvPicPr>
              <a:picLocks noChangeAspect="1"/>
            </p:cNvPicPr>
            <p:nvPr/>
          </p:nvPicPr>
          <p:blipFill>
            <a:blip r:embed="rId5" cstate="print">
              <a:lum bright="100000"/>
            </a:blip>
            <a:stretch>
              <a:fillRect/>
            </a:stretch>
          </p:blipFill>
          <p:spPr>
            <a:xfrm>
              <a:off x="2634615" y="5754778"/>
              <a:ext cx="4760583" cy="186522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 bwMode="auto">
            <a:xfrm>
              <a:off x="1499807" y="5915025"/>
              <a:ext cx="57227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pt-PT" sz="2000" b="0" dirty="0" smtClean="0">
                  <a:solidFill>
                    <a:schemeClr val="bg2">
                      <a:lumMod val="95000"/>
                    </a:schemeClr>
                  </a:solidFill>
                  <a:latin typeface="Agency FB" pitchFamily="34" charset="0"/>
                </a:rPr>
                <a:t>Encode</a:t>
              </a:r>
              <a:endParaRPr lang="en-US" sz="2000" b="0" dirty="0">
                <a:solidFill>
                  <a:schemeClr val="bg2">
                    <a:lumMod val="95000"/>
                  </a:schemeClr>
                </a:solidFill>
                <a:latin typeface="Agency FB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1499807" y="7006485"/>
              <a:ext cx="59150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pt-PT" sz="2000" b="0" dirty="0" smtClean="0">
                  <a:solidFill>
                    <a:schemeClr val="bg2">
                      <a:lumMod val="95000"/>
                    </a:schemeClr>
                  </a:solidFill>
                  <a:latin typeface="Agency FB" pitchFamily="34" charset="0"/>
                </a:rPr>
                <a:t>Decode</a:t>
              </a:r>
              <a:endParaRPr lang="en-US" sz="2000" b="0" dirty="0">
                <a:solidFill>
                  <a:schemeClr val="bg2">
                    <a:lumMod val="95000"/>
                  </a:schemeClr>
                </a:solidFill>
                <a:latin typeface="Agency FB" pitchFamily="34" charset="0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461331" y="4127146"/>
          <a:ext cx="288036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0360"/>
              </a:tblGrid>
              <a:tr h="154861">
                <a:tc>
                  <a:txBody>
                    <a:bodyPr/>
                    <a:lstStyle/>
                    <a:p>
                      <a:r>
                        <a:rPr lang="pt-PT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gency FB" pitchFamily="34" charset="0"/>
                        </a:rPr>
                        <a:t>Object velocity</a:t>
                      </a:r>
                      <a:endParaRPr lang="en-US" sz="2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461330" y="6924519"/>
          <a:ext cx="396049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0495"/>
              </a:tblGrid>
              <a:tr h="154861">
                <a:tc>
                  <a:txBody>
                    <a:bodyPr/>
                    <a:lstStyle/>
                    <a:p>
                      <a:r>
                        <a:rPr lang="pt-PT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gency FB" pitchFamily="34" charset="0"/>
                        </a:rPr>
                        <a:t>Composite with camera velocity</a:t>
                      </a:r>
                      <a:endParaRPr lang="en-US" sz="2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815608"/>
          </a:xfrm>
        </p:spPr>
        <p:txBody>
          <a:bodyPr/>
          <a:lstStyle/>
          <a:p>
            <a:r>
              <a:rPr lang="en-US" dirty="0" smtClean="0"/>
              <a:t>Motion blur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MB Or </a:t>
            </a:r>
            <a:r>
              <a:rPr lang="en-US" sz="4300" dirty="0" err="1" smtClean="0"/>
              <a:t>Dof</a:t>
            </a:r>
            <a:r>
              <a:rPr lang="en-US" sz="4300" dirty="0" smtClean="0"/>
              <a:t> first?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sz="4000" dirty="0" smtClean="0"/>
              <a:t>In real world MB/DOF occur simultaneously</a:t>
            </a:r>
          </a:p>
          <a:p>
            <a:pPr lvl="1"/>
            <a:r>
              <a:rPr lang="pt-PT" sz="2800" dirty="0" smtClean="0"/>
              <a:t>A dream implementation: </a:t>
            </a:r>
            <a:r>
              <a:rPr lang="pt-PT" dirty="0" smtClean="0"/>
              <a:t>big N^2 kernel + batched DOF/MB</a:t>
            </a:r>
          </a:p>
          <a:p>
            <a:pPr lvl="1"/>
            <a:r>
              <a:rPr lang="pt-PT" dirty="0" smtClean="0"/>
              <a:t>Or sprite based with MB quad stretching</a:t>
            </a:r>
          </a:p>
          <a:p>
            <a:pPr lvl="1"/>
            <a:r>
              <a:rPr lang="pt-PT" dirty="0" smtClean="0"/>
              <a:t>Full resolution!  1 Billion taps! FP16! Multiple layers! </a:t>
            </a:r>
            <a:r>
              <a:rPr lang="pt-PT" dirty="0" smtClean="0">
                <a:sym typeface="Wingdings" pitchFamily="2" charset="2"/>
              </a:rPr>
              <a:t></a:t>
            </a:r>
            <a:endParaRPr lang="pt-PT" dirty="0" smtClean="0"/>
          </a:p>
          <a:p>
            <a:pPr lvl="1"/>
            <a:endParaRPr lang="pt-PT" dirty="0" smtClean="0"/>
          </a:p>
          <a:p>
            <a:r>
              <a:rPr lang="pt-PT" sz="4000" dirty="0" smtClean="0"/>
              <a:t>But... performance still matters (consoles):</a:t>
            </a:r>
            <a:endParaRPr lang="pt-PT" sz="4000" dirty="0"/>
          </a:p>
          <a:p>
            <a:pPr lvl="1"/>
            <a:r>
              <a:rPr lang="pt-PT" dirty="0" smtClean="0"/>
              <a:t>DOF before MB introduces less error when MB happening on focus</a:t>
            </a:r>
          </a:p>
          <a:p>
            <a:pPr lvl="2"/>
            <a:r>
              <a:rPr lang="pt-PT" dirty="0" smtClean="0"/>
              <a:t>This is due MB is a scatter as gather op relying on geometry data. </a:t>
            </a:r>
          </a:p>
          <a:p>
            <a:pPr lvl="2"/>
            <a:r>
              <a:rPr lang="pt-PT" dirty="0" smtClean="0"/>
              <a:t>Any other similar op after will introduce error. And vice-versa.</a:t>
            </a:r>
          </a:p>
          <a:p>
            <a:pPr lvl="2"/>
            <a:r>
              <a:rPr lang="pt-PT" dirty="0" smtClean="0"/>
              <a:t>Error from MB after DOF is less noticeable.</a:t>
            </a:r>
          </a:p>
          <a:p>
            <a:pPr lvl="1"/>
            <a:r>
              <a:rPr lang="pt-PT" dirty="0" smtClean="0"/>
              <a:t>Order swap makes DOF harder to fold with other posts</a:t>
            </a:r>
          </a:p>
          <a:p>
            <a:pPr lvl="2"/>
            <a:r>
              <a:rPr lang="pt-PT" dirty="0" smtClean="0"/>
              <a:t>Additional overhead</a:t>
            </a:r>
          </a:p>
          <a:p>
            <a:pPr lvl="1">
              <a:buNone/>
            </a:pP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8618220" y="1809630"/>
            <a:ext cx="5400360" cy="5718789"/>
            <a:chOff x="8618220" y="1809630"/>
            <a:chExt cx="5400360" cy="5718789"/>
          </a:xfrm>
        </p:grpSpPr>
        <p:pic>
          <p:nvPicPr>
            <p:cNvPr id="8" name="Picture 7" descr="mb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8220" y="1809630"/>
              <a:ext cx="2520000" cy="57187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Picture 10" descr="mb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98580" y="1809631"/>
              <a:ext cx="2520000" cy="57187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18220" y="7132179"/>
          <a:ext cx="157734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7340"/>
              </a:tblGrid>
              <a:tr h="154861">
                <a:tc>
                  <a:txBody>
                    <a:bodyPr/>
                    <a:lstStyle/>
                    <a:p>
                      <a:r>
                        <a:rPr lang="pt-PT" sz="2000" dirty="0" smtClean="0">
                          <a:solidFill>
                            <a:schemeClr val="bg1"/>
                          </a:solidFill>
                          <a:latin typeface="Agency FB" pitchFamily="34" charset="0"/>
                        </a:rPr>
                        <a:t>MB before DOF</a:t>
                      </a:r>
                      <a:endParaRPr lang="en-US" sz="2000" dirty="0">
                        <a:solidFill>
                          <a:schemeClr val="bg1"/>
                        </a:solidFill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1498580" y="7132179"/>
          <a:ext cx="157734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7340"/>
              </a:tblGrid>
              <a:tr h="154861">
                <a:tc>
                  <a:txBody>
                    <a:bodyPr/>
                    <a:lstStyle/>
                    <a:p>
                      <a:r>
                        <a:rPr lang="pt-PT" sz="2000" dirty="0" smtClean="0">
                          <a:solidFill>
                            <a:schemeClr val="bg1"/>
                          </a:solidFill>
                          <a:latin typeface="Agency FB" pitchFamily="34" charset="0"/>
                        </a:rPr>
                        <a:t>MB after DOF</a:t>
                      </a:r>
                      <a:endParaRPr lang="en-US" sz="2000" dirty="0">
                        <a:solidFill>
                          <a:schemeClr val="bg1"/>
                        </a:solidFill>
                        <a:latin typeface="Agency FB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Final remarks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Practical MSAA details</a:t>
            </a:r>
          </a:p>
          <a:p>
            <a:pPr lvl="1"/>
            <a:r>
              <a:rPr lang="pt-PT" dirty="0" smtClean="0"/>
              <a:t>Do’s and Dont’s</a:t>
            </a:r>
          </a:p>
          <a:p>
            <a:r>
              <a:rPr lang="pt-PT" dirty="0" smtClean="0"/>
              <a:t>SMAA 1TX: A More Robust Temporal AA</a:t>
            </a:r>
            <a:endParaRPr lang="pt-PT" dirty="0"/>
          </a:p>
          <a:p>
            <a:pPr lvl="1"/>
            <a:r>
              <a:rPr lang="pt-PT" dirty="0" smtClean="0"/>
              <a:t>For just 4 extra texture ops and couple alu</a:t>
            </a:r>
          </a:p>
          <a:p>
            <a:r>
              <a:rPr lang="pt-PT" dirty="0" smtClean="0"/>
              <a:t>A Plausible and Performant DOF Reconstruction Filter</a:t>
            </a:r>
          </a:p>
          <a:p>
            <a:pPr lvl="1"/>
            <a:r>
              <a:rPr lang="pt-PT" dirty="0" smtClean="0"/>
              <a:t>Separable flexible filter, any bokeh kernel shape doable</a:t>
            </a:r>
          </a:p>
          <a:p>
            <a:pPr lvl="1"/>
            <a:r>
              <a:rPr lang="pt-PT" dirty="0" smtClean="0"/>
              <a:t>1st pass: 0.426ms, 2nd pass:  0.094ms. Sum: 0.52ms for reconstruction filter *</a:t>
            </a:r>
          </a:p>
          <a:p>
            <a:r>
              <a:rPr lang="pt-PT" dirty="0"/>
              <a:t>An Improved </a:t>
            </a:r>
            <a:r>
              <a:rPr lang="pt-PT" dirty="0" smtClean="0"/>
              <a:t>Reconstruction Filter for Plausible Motion Blur</a:t>
            </a:r>
          </a:p>
          <a:p>
            <a:pPr lvl="1"/>
            <a:r>
              <a:rPr lang="pt-PT" dirty="0" smtClean="0"/>
              <a:t>Separable, 1st pass: 0.236 ms, 2nd pass: 0.236ms. Sum: 0.472ms for reconstruction filter *</a:t>
            </a:r>
          </a:p>
          <a:p>
            <a:pPr lvl="1">
              <a:buNone/>
            </a:pPr>
            <a:endParaRPr lang="pt-PT" dirty="0" smtClean="0"/>
          </a:p>
          <a:p>
            <a:pPr lvl="1">
              <a:buNone/>
            </a:pPr>
            <a:endParaRPr lang="pt-PT" dirty="0" smtClean="0"/>
          </a:p>
          <a:p>
            <a:pPr lvl="1">
              <a:buNone/>
            </a:pPr>
            <a:r>
              <a:rPr lang="pt-PT" dirty="0" smtClean="0"/>
              <a:t>* 1080p + AMD 7970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Special Thanks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 smtClean="0"/>
              <a:t>Natalya Tartachuck</a:t>
            </a:r>
          </a:p>
          <a:p>
            <a:endParaRPr lang="pt-PT" dirty="0" smtClean="0"/>
          </a:p>
          <a:p>
            <a:r>
              <a:rPr lang="pt-PT" dirty="0" smtClean="0"/>
              <a:t>Michael Kopietz, Nicolas Schulz, Christopher Evans, Carsten Wenzel, Christopher Raine, Nick Kasyan</a:t>
            </a:r>
            <a:r>
              <a:rPr lang="pt-PT" dirty="0"/>
              <a:t>, Magnus Larbrant, Pierre </a:t>
            </a:r>
            <a:r>
              <a:rPr lang="pt-PT" dirty="0" smtClean="0"/>
              <a:t>Donzallaz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We are hiring !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PT" dirty="0" smtClean="0"/>
          </a:p>
        </p:txBody>
      </p:sp>
      <p:pic>
        <p:nvPicPr>
          <p:cNvPr id="4" name="Content Placeholder 3" descr="tunnelteaser-Jobs-h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855" y="2834484"/>
            <a:ext cx="13140690" cy="3486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2433" y="717070"/>
            <a:ext cx="13710323" cy="661720"/>
          </a:xfrm>
        </p:spPr>
        <p:txBody>
          <a:bodyPr/>
          <a:lstStyle/>
          <a:p>
            <a:r>
              <a:rPr lang="pt-PT" sz="4300" dirty="0" smtClean="0"/>
              <a:t>Questions ?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PT" dirty="0" smtClean="0"/>
          </a:p>
        </p:txBody>
      </p:sp>
      <p:pic>
        <p:nvPicPr>
          <p:cNvPr id="4" name="Picture 3" descr="1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6295" y="2032635"/>
            <a:ext cx="5040000" cy="5314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54480" y="4474844"/>
          <a:ext cx="5400675" cy="7200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675"/>
              </a:tblGrid>
              <a:tr h="72009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PT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gency FB" pitchFamily="34" charset="0"/>
                        </a:rPr>
                        <a:t>Tiago@Crytek.Com / Twitter: Crytek_Tiago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sz="2000" dirty="0" smtClean="0"/>
              <a:t>Potmesil M., Chakravarty I. “Synthetic Image Generation with a Lens and Aperture Camera Model”, 1981</a:t>
            </a:r>
          </a:p>
          <a:p>
            <a:r>
              <a:rPr lang="pt-PT" sz="2000" dirty="0" smtClean="0"/>
              <a:t>Shirley P., Chiu K., “A Low Distortion Map Between Disk and Square”, 1997</a:t>
            </a:r>
          </a:p>
          <a:p>
            <a:r>
              <a:rPr lang="pt-PT" sz="2000" dirty="0" smtClean="0"/>
              <a:t>Green S. “Stupid OpenGL Tricks”, 2003</a:t>
            </a:r>
          </a:p>
          <a:p>
            <a:r>
              <a:rPr lang="pt-PT" sz="2000" dirty="0" smtClean="0"/>
              <a:t>Toksvig M., “Mip Mapping Normal Maps”, 2004</a:t>
            </a:r>
          </a:p>
          <a:p>
            <a:r>
              <a:rPr lang="pt-PT" sz="2000" dirty="0" smtClean="0"/>
              <a:t>Scheuermann </a:t>
            </a:r>
            <a:r>
              <a:rPr lang="pt-PT" sz="2000" dirty="0"/>
              <a:t>T., Tatarchuk N. “Improved Depth of Field Rendering”, Shader X3, </a:t>
            </a:r>
            <a:r>
              <a:rPr lang="pt-PT" sz="2000" dirty="0" smtClean="0"/>
              <a:t>2005</a:t>
            </a:r>
          </a:p>
          <a:p>
            <a:r>
              <a:rPr lang="pt-PT" sz="2000" dirty="0" smtClean="0"/>
              <a:t>Sigg C., Hadwiger M., “Fast Third-Order Texture Filtgering”, 2005</a:t>
            </a:r>
          </a:p>
          <a:p>
            <a:r>
              <a:rPr lang="pt-PT" sz="2000" dirty="0" smtClean="0"/>
              <a:t>Cyril, P et al. “Photographic Depth of Field Rendering”, 2005</a:t>
            </a:r>
            <a:endParaRPr lang="pt-PT" sz="2000" dirty="0"/>
          </a:p>
          <a:p>
            <a:r>
              <a:rPr lang="pt-PT" sz="2000" dirty="0" smtClean="0"/>
              <a:t>Gritz </a:t>
            </a:r>
            <a:r>
              <a:rPr lang="pt-PT" sz="2000" dirty="0"/>
              <a:t>L., Eon E. “The Importance of Being Linear”, </a:t>
            </a:r>
            <a:r>
              <a:rPr lang="pt-PT" sz="2000" dirty="0" smtClean="0"/>
              <a:t>2007</a:t>
            </a:r>
          </a:p>
          <a:p>
            <a:r>
              <a:rPr lang="pt-PT" sz="2000" dirty="0" smtClean="0"/>
              <a:t>Sawada Y., Talk at Game Developers Conference, </a:t>
            </a:r>
            <a:r>
              <a:rPr lang="pt-PT" sz="2000" dirty="0" smtClean="0">
                <a:hlinkClick r:id="rId3"/>
              </a:rPr>
              <a:t>http</a:t>
            </a:r>
            <a:r>
              <a:rPr lang="pt-PT" sz="2000" dirty="0">
                <a:hlinkClick r:id="rId3"/>
              </a:rPr>
              <a:t>://</a:t>
            </a:r>
            <a:r>
              <a:rPr lang="pt-PT" sz="2000" dirty="0" smtClean="0">
                <a:hlinkClick r:id="rId3"/>
              </a:rPr>
              <a:t>www.beyond3d.com/content/news/499</a:t>
            </a:r>
            <a:r>
              <a:rPr lang="pt-PT" sz="2000" dirty="0" smtClean="0"/>
              <a:t> , 2007</a:t>
            </a:r>
          </a:p>
          <a:p>
            <a:r>
              <a:rPr lang="pt-PT" sz="2000" dirty="0" smtClean="0"/>
              <a:t>Sousa T. “Crysis Next Gen Effects”, 2008</a:t>
            </a:r>
          </a:p>
          <a:p>
            <a:r>
              <a:rPr lang="pt-PT" sz="2000" dirty="0" smtClean="0"/>
              <a:t>Gotanda Y. ”Star Ocean 4: Flexible Shader Management and Post Processing”, 2009</a:t>
            </a:r>
          </a:p>
          <a:p>
            <a:r>
              <a:rPr lang="pt-PT" sz="2000" dirty="0" smtClean="0"/>
              <a:t>Yang L. et al, “Amortized SuperSampling”, 2009</a:t>
            </a:r>
          </a:p>
          <a:p>
            <a:r>
              <a:rPr lang="pt-PT" sz="2000" dirty="0" smtClean="0"/>
              <a:t>Kawase M., “Anti-Downsized Buffer Artifacts”, 2011</a:t>
            </a:r>
            <a:endParaRPr lang="pt-PT" sz="2000" dirty="0"/>
          </a:p>
          <a:p>
            <a:r>
              <a:rPr lang="pt-PT" sz="2000" dirty="0" smtClean="0"/>
              <a:t>Sousa </a:t>
            </a:r>
            <a:r>
              <a:rPr lang="pt-PT" sz="2000" dirty="0"/>
              <a:t>T., “CryENGINE 3 Rendering Techniques”, </a:t>
            </a:r>
            <a:r>
              <a:rPr lang="pt-PT" sz="2000" dirty="0" smtClean="0"/>
              <a:t>2011</a:t>
            </a:r>
          </a:p>
          <a:p>
            <a:r>
              <a:rPr lang="pt-PT" sz="2000" dirty="0" smtClean="0"/>
              <a:t>Binks D., “Dynamic Resolution Rendering”, 2011</a:t>
            </a:r>
            <a:endParaRPr lang="pt-PT" sz="2000" dirty="0"/>
          </a:p>
          <a:p>
            <a:r>
              <a:rPr lang="pt-PT" sz="2000" dirty="0"/>
              <a:t>Sousa T., Schulz N. , Kasyan N., “Secrets of CryENGINE 3 Graphics Technology”, 2011 </a:t>
            </a:r>
            <a:endParaRPr lang="pt-PT" sz="2000" dirty="0" smtClean="0"/>
          </a:p>
          <a:p>
            <a:r>
              <a:rPr lang="pt-PT" sz="2000" dirty="0" smtClean="0"/>
              <a:t>Sousa T., “Anti-Aliasing Methods in CryENGINE 3”, 2011</a:t>
            </a:r>
            <a:endParaRPr lang="pt-PT" sz="2000" dirty="0"/>
          </a:p>
          <a:p>
            <a:r>
              <a:rPr lang="pt-PT" sz="2000" dirty="0"/>
              <a:t>Jimenez J. </a:t>
            </a:r>
            <a:r>
              <a:rPr lang="pt-PT" sz="2000" dirty="0" smtClean="0"/>
              <a:t>et.al, </a:t>
            </a:r>
            <a:r>
              <a:rPr lang="pt-PT" sz="2000" dirty="0"/>
              <a:t>“Filtering Approaches for Real-Time Anti-Aliasing”, </a:t>
            </a:r>
            <a:r>
              <a:rPr lang="pt-PT" sz="2000" dirty="0" smtClean="0"/>
              <a:t>2011</a:t>
            </a:r>
          </a:p>
          <a:p>
            <a:r>
              <a:rPr lang="pt-PT" sz="2000" dirty="0" smtClean="0"/>
              <a:t>Thibieroz N., “Deferred Shading Optimizations”, 2011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sz="2000" dirty="0"/>
              <a:t>Cloward B., Otstott A., “Cinematic Character Lighting in Star Wars: The Old Republic”, </a:t>
            </a:r>
            <a:r>
              <a:rPr lang="pt-PT" sz="2000" dirty="0" smtClean="0"/>
              <a:t>2011</a:t>
            </a:r>
          </a:p>
          <a:p>
            <a:r>
              <a:rPr lang="pt-PT" sz="2000" dirty="0" smtClean="0"/>
              <a:t>Mittring </a:t>
            </a:r>
            <a:r>
              <a:rPr lang="pt-PT" sz="2000" dirty="0"/>
              <a:t>M., Dudash B., “The Technology Behind the DirectX11 Unreal Engine “Samaritan” Demo“, </a:t>
            </a:r>
            <a:r>
              <a:rPr lang="pt-PT" sz="2000" dirty="0" smtClean="0"/>
              <a:t>2011</a:t>
            </a:r>
          </a:p>
          <a:p>
            <a:r>
              <a:rPr lang="pt-PT" sz="2000" dirty="0" smtClean="0"/>
              <a:t>Futuremark</a:t>
            </a:r>
            <a:r>
              <a:rPr lang="pt-PT" sz="2000" dirty="0"/>
              <a:t>, 3DMark11 “White Paper”, </a:t>
            </a:r>
            <a:r>
              <a:rPr lang="pt-PT" sz="2000" dirty="0" smtClean="0"/>
              <a:t>2011</a:t>
            </a:r>
          </a:p>
          <a:p>
            <a:r>
              <a:rPr lang="pt-PT" sz="2000" dirty="0" smtClean="0"/>
              <a:t>Baker </a:t>
            </a:r>
            <a:r>
              <a:rPr lang="pt-PT" sz="2000" dirty="0"/>
              <a:t>D., “Spectacular Specular: LEAN and CLEAN Specular Highlights”, </a:t>
            </a:r>
            <a:r>
              <a:rPr lang="pt-PT" sz="2000" dirty="0" smtClean="0"/>
              <a:t>2011</a:t>
            </a:r>
          </a:p>
          <a:p>
            <a:r>
              <a:rPr lang="pt-PT" sz="2000" dirty="0" smtClean="0"/>
              <a:t>White J., </a:t>
            </a:r>
            <a:r>
              <a:rPr lang="pt-PT" sz="2000" dirty="0"/>
              <a:t>Brisebois C., </a:t>
            </a:r>
            <a:r>
              <a:rPr lang="pt-PT" sz="2000" dirty="0" smtClean="0"/>
              <a:t>“More Performance! Five Rendering Ideas from Batlefield 3 and Need for Speed: The Run”, 2011</a:t>
            </a:r>
            <a:endParaRPr lang="pt-PT" sz="2000" dirty="0"/>
          </a:p>
          <a:p>
            <a:r>
              <a:rPr lang="pt-PT" sz="2000" dirty="0"/>
              <a:t>Lottes T., “Nvidia TXAA”, </a:t>
            </a:r>
            <a:r>
              <a:rPr lang="pt-PT" sz="2000" dirty="0">
                <a:hlinkClick r:id="rId3"/>
              </a:rPr>
              <a:t>http://www.nvidia.in/object/txaa-anti-aliasing-technology-in.html#gameContent=1</a:t>
            </a:r>
            <a:r>
              <a:rPr lang="pt-PT" sz="2000" dirty="0"/>
              <a:t> , 2012</a:t>
            </a:r>
          </a:p>
          <a:p>
            <a:r>
              <a:rPr lang="pt-PT" sz="2000" dirty="0" smtClean="0"/>
              <a:t>McGuire </a:t>
            </a:r>
            <a:r>
              <a:rPr lang="pt-PT" sz="2000" dirty="0"/>
              <a:t>M. et al, “A Reconstruction Filter for Plausible Motion Blur”, 2012</a:t>
            </a:r>
          </a:p>
          <a:p>
            <a:r>
              <a:rPr lang="pt-PT" sz="2000" dirty="0"/>
              <a:t>McIntosh L. Et al, “Efficiently Simulating Bokeh”, 2012</a:t>
            </a:r>
          </a:p>
          <a:p>
            <a:r>
              <a:rPr lang="pt-PT" sz="2000" dirty="0"/>
              <a:t>Malan H., “Real-Time Global Illumination and Reflections in Dust 514”, </a:t>
            </a:r>
            <a:r>
              <a:rPr lang="pt-PT" sz="2000" dirty="0" smtClean="0"/>
              <a:t>2012</a:t>
            </a:r>
          </a:p>
          <a:p>
            <a:r>
              <a:rPr lang="pt-PT" sz="2000" dirty="0" smtClean="0"/>
              <a:t>Hill S., Baker D., “Rock-Solid Shading: Image Stability withouth Sacrificing Detail”, 2012</a:t>
            </a:r>
            <a:endParaRPr lang="pt-PT" sz="2000" dirty="0"/>
          </a:p>
          <a:p>
            <a:r>
              <a:rPr lang="pt-PT" sz="2000" dirty="0"/>
              <a:t>Sousa T., Wenzel C., Raine C., “Rendering Technologies of Crysis 3”, </a:t>
            </a:r>
            <a:r>
              <a:rPr lang="pt-PT" sz="2000" dirty="0" smtClean="0"/>
              <a:t>2013</a:t>
            </a:r>
          </a:p>
          <a:p>
            <a:r>
              <a:rPr lang="pt-PT" sz="2000" dirty="0" smtClean="0"/>
              <a:t>Thibieroz N., Gruen H., “DirectX11 Performance Reloaded”, 2013</a:t>
            </a:r>
          </a:p>
          <a:p>
            <a:r>
              <a:rPr lang="pt-PT" sz="2000" dirty="0" smtClean="0"/>
              <a:t>Andreev D., “Rendering Tricks in Dead Space 3”, 2013</a:t>
            </a:r>
          </a:p>
          <a:p>
            <a:r>
              <a:rPr lang="pt-PT" sz="2000" dirty="0">
                <a:hlinkClick r:id="rId4"/>
              </a:rPr>
              <a:t>http://en.wikipedia.org/wiki/Lens_%28optics%29</a:t>
            </a:r>
            <a:endParaRPr lang="pt-PT" sz="2000" dirty="0"/>
          </a:p>
          <a:p>
            <a:r>
              <a:rPr lang="pt-PT" sz="2000" dirty="0" smtClean="0">
                <a:hlinkClick r:id="rId4"/>
              </a:rPr>
              <a:t>http</a:t>
            </a:r>
            <a:r>
              <a:rPr lang="pt-PT" sz="2000" dirty="0">
                <a:hlinkClick r:id="rId4"/>
              </a:rPr>
              <a:t>://en.wikipedia.org/wiki/Pinhole_camera</a:t>
            </a:r>
          </a:p>
          <a:p>
            <a:r>
              <a:rPr lang="pt-PT" sz="2000" dirty="0" smtClean="0">
                <a:hlinkClick r:id="rId5"/>
              </a:rPr>
              <a:t>http</a:t>
            </a:r>
            <a:r>
              <a:rPr lang="pt-PT" sz="2000" dirty="0">
                <a:hlinkClick r:id="rId5"/>
              </a:rPr>
              <a:t>://en.wikipedia.org/wiki/F-number</a:t>
            </a:r>
            <a:endParaRPr lang="pt-PT" sz="2000" dirty="0"/>
          </a:p>
          <a:p>
            <a:r>
              <a:rPr lang="pt-PT" sz="2000" dirty="0">
                <a:hlinkClick r:id="rId6"/>
              </a:rPr>
              <a:t>http://en.wikipedia.org/wiki/Angle_of_view</a:t>
            </a:r>
            <a:endParaRPr lang="pt-PT" sz="2000" dirty="0"/>
          </a:p>
          <a:p>
            <a:endParaRPr lang="pt-PT" sz="1600" dirty="0"/>
          </a:p>
          <a:p>
            <a:endParaRPr lang="pt-PT" sz="1600" dirty="0"/>
          </a:p>
          <a:p>
            <a:endParaRPr lang="pt-PT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Deferred MSAA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Stencil batching </a:t>
            </a:r>
            <a:r>
              <a:rPr lang="en-US" sz="2800" dirty="0" smtClean="0">
                <a:solidFill>
                  <a:srgbClr val="FFC000"/>
                </a:solidFill>
              </a:rPr>
              <a:t>[Sousa13]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3600" dirty="0" smtClean="0">
                <a:ea typeface="ＭＳ Ｐゴシック" pitchFamily="-112" charset="-128"/>
              </a:rPr>
              <a:t>Batching per-sample stencil mask with regular stencil buffer usage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Reserve 1 bit from stencil buffer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Update with sub-sample mask 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Tag entire pixel-quad instead of just single pixel -&gt; improves stencil culling efficiency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Make usage of stencil read/write bitmask to avoid per-sample bit override</a:t>
            </a:r>
          </a:p>
          <a:p>
            <a:pPr marL="673100" lvl="3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400" dirty="0" smtClean="0">
                <a:ea typeface="ＭＳ Ｐゴシック" pitchFamily="-112" charset="-128"/>
              </a:rPr>
              <a:t>StencilWriteMask = 0x7F</a:t>
            </a:r>
            <a:endParaRPr lang="pt-PT" sz="2500" dirty="0" smtClean="0">
              <a:ea typeface="ＭＳ Ｐゴシック" pitchFamily="-112" charset="-128"/>
            </a:endParaRP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Restore whenever a stencil clear occurs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endParaRPr lang="pt-PT" sz="2800" dirty="0" smtClean="0">
              <a:ea typeface="ＭＳ Ｐゴシック" pitchFamily="-112" charset="-128"/>
            </a:endParaRPr>
          </a:p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3600" dirty="0" smtClean="0">
                <a:ea typeface="ＭＳ Ｐゴシック" pitchFamily="-112" charset="-128"/>
              </a:rPr>
              <a:t>Not possible due to extreme stencil usage?</a:t>
            </a:r>
          </a:p>
          <a:p>
            <a:pPr marL="41021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Use clip/discard</a:t>
            </a:r>
          </a:p>
          <a:p>
            <a:pPr marL="41021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Extra overhead also from additional texture read for per-sample mask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endParaRPr lang="pt-PT" sz="3600" dirty="0" smtClean="0"/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Deferred msaa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Pixel and Sample Frequency passes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3600" dirty="0" smtClean="0">
                <a:ea typeface="ＭＳ Ｐゴシック" pitchFamily="-112" charset="-128"/>
              </a:rPr>
              <a:t>Pixel Frequency Passes</a:t>
            </a:r>
          </a:p>
          <a:p>
            <a:pPr marL="593725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Set stencil read mask to reserved bits for </a:t>
            </a:r>
            <a:r>
              <a:rPr lang="pt-PT" sz="2800" i="1" dirty="0" smtClean="0">
                <a:ea typeface="ＭＳ Ｐゴシック" pitchFamily="-112" charset="-128"/>
              </a:rPr>
              <a:t>per-pixel</a:t>
            </a:r>
            <a:r>
              <a:rPr lang="pt-PT" sz="2800" dirty="0" smtClean="0">
                <a:ea typeface="ＭＳ Ｐゴシック" pitchFamily="-112" charset="-128"/>
              </a:rPr>
              <a:t> regions (~0x80)</a:t>
            </a:r>
          </a:p>
          <a:p>
            <a:pPr marL="593725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Bind pre-resolved (non-multisampled) targets SRVs</a:t>
            </a:r>
          </a:p>
          <a:p>
            <a:pPr marL="593725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Render pass as usual</a:t>
            </a:r>
          </a:p>
          <a:p>
            <a:pPr marL="593725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endParaRPr lang="pt-PT" sz="2800" dirty="0" smtClean="0">
              <a:ea typeface="ＭＳ Ｐゴシック" pitchFamily="-112" charset="-128"/>
            </a:endParaRPr>
          </a:p>
          <a:p>
            <a:pPr marL="593725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endParaRPr lang="pt-PT" sz="2800" dirty="0" smtClean="0">
              <a:ea typeface="ＭＳ Ｐゴシック" pitchFamily="-112" charset="-128"/>
            </a:endParaRPr>
          </a:p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3600" dirty="0" smtClean="0">
                <a:ea typeface="ＭＳ Ｐゴシック" pitchFamily="-112" charset="-128"/>
              </a:rPr>
              <a:t>Sample Frequency Passes</a:t>
            </a:r>
          </a:p>
          <a:p>
            <a:pPr marL="593725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Set stencil read mask to reserved bit for </a:t>
            </a:r>
            <a:r>
              <a:rPr lang="pt-PT" sz="2800" i="1" dirty="0" smtClean="0">
                <a:ea typeface="ＭＳ Ｐゴシック" pitchFamily="-112" charset="-128"/>
              </a:rPr>
              <a:t>per-sample</a:t>
            </a:r>
            <a:r>
              <a:rPr lang="pt-PT" sz="2800" dirty="0" smtClean="0">
                <a:ea typeface="ＭＳ Ｐゴシック" pitchFamily="-112" charset="-128"/>
              </a:rPr>
              <a:t> regions (0x80)</a:t>
            </a:r>
          </a:p>
          <a:p>
            <a:pPr marL="593725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Bind multisampled targets SRVs</a:t>
            </a:r>
          </a:p>
          <a:p>
            <a:pPr marL="593725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Index current sub-sample via SV_SAMPLEINDEX</a:t>
            </a:r>
          </a:p>
          <a:p>
            <a:pPr marL="593725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2800" dirty="0" smtClean="0">
                <a:ea typeface="ＭＳ Ｐゴシック" pitchFamily="-112" charset="-128"/>
              </a:rPr>
              <a:t>Render pass as usual</a:t>
            </a:r>
          </a:p>
          <a:p>
            <a:endParaRPr lang="pt-PT" dirty="0" smtClean="0"/>
          </a:p>
          <a:p>
            <a:endParaRPr lang="en-US" dirty="0"/>
          </a:p>
        </p:txBody>
      </p:sp>
      <p:pic>
        <p:nvPicPr>
          <p:cNvPr id="4" name="Content Placeholder 3" descr="3.PNG"/>
          <p:cNvPicPr>
            <a:picLocks noChangeAspect="1"/>
          </p:cNvPicPr>
          <p:nvPr/>
        </p:nvPicPr>
        <p:blipFill>
          <a:blip r:embed="rId3" cstate="print"/>
          <a:srcRect l="35488" t="34357"/>
          <a:stretch>
            <a:fillRect/>
          </a:stretch>
        </p:blipFill>
        <p:spPr>
          <a:xfrm>
            <a:off x="9332595" y="4760168"/>
            <a:ext cx="5040000" cy="2811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Content Placeholder 3" descr="3.PNG"/>
          <p:cNvPicPr>
            <a:picLocks noChangeAspect="1"/>
          </p:cNvPicPr>
          <p:nvPr/>
        </p:nvPicPr>
        <p:blipFill>
          <a:blip r:embed="rId4" cstate="print"/>
          <a:srcRect l="35488" t="34438"/>
          <a:stretch>
            <a:fillRect/>
          </a:stretch>
        </p:blipFill>
        <p:spPr>
          <a:xfrm>
            <a:off x="9332595" y="1771531"/>
            <a:ext cx="5040000" cy="2811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Deferred msaa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Alpha test SSAA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PT" sz="3200" dirty="0" smtClean="0"/>
          </a:p>
          <a:p>
            <a:r>
              <a:rPr lang="pt-PT" sz="3200" dirty="0" smtClean="0"/>
              <a:t>Alpha testing requires ad hoc solution</a:t>
            </a:r>
          </a:p>
          <a:p>
            <a:pPr lvl="1"/>
            <a:r>
              <a:rPr lang="pt-PT" sz="2800" dirty="0" smtClean="0"/>
              <a:t>Default SV_Coverage only applies to triangle edges</a:t>
            </a:r>
          </a:p>
          <a:p>
            <a:r>
              <a:rPr lang="pt-PT" sz="3200" dirty="0" smtClean="0"/>
              <a:t>Create your own sub-sample coverage mask</a:t>
            </a:r>
          </a:p>
          <a:p>
            <a:pPr lvl="1"/>
            <a:r>
              <a:rPr lang="pt-PT" sz="2800" dirty="0" smtClean="0"/>
              <a:t>E.g. check if current sub-sample uses AT or not and set bit</a:t>
            </a:r>
          </a:p>
          <a:p>
            <a:endParaRPr lang="pt-PT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4390" y="4712851"/>
          <a:ext cx="8712992" cy="216027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8712992"/>
              </a:tblGrid>
              <a:tr h="21602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400" dirty="0" smtClean="0">
                          <a:solidFill>
                            <a:srgbClr val="0000FF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static const float2 </a:t>
                      </a:r>
                      <a:r>
                        <a:rPr lang="de-DE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vMSAAOffsets[2] = {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float2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(0.25, 0.25),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float2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(-0.25,-0.25)</a:t>
                      </a:r>
                      <a:r>
                        <a:rPr lang="de-DE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};</a:t>
                      </a:r>
                    </a:p>
                    <a:p>
                      <a:pPr>
                        <a:buNone/>
                      </a:pPr>
                      <a:r>
                        <a:rPr lang="de-DE" sz="1400" dirty="0" smtClean="0">
                          <a:solidFill>
                            <a:srgbClr val="0000FF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const float2</a:t>
                      </a:r>
                      <a:r>
                        <a:rPr lang="de-DE" sz="1400" dirty="0" smtClean="0">
                          <a:solidFill>
                            <a:srgbClr val="00206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</a:t>
                      </a:r>
                      <a:r>
                        <a:rPr lang="de-DE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vDDX = </a:t>
                      </a:r>
                      <a:r>
                        <a:rPr lang="de-DE" sz="1400" dirty="0" smtClean="0">
                          <a:solidFill>
                            <a:srgbClr val="FF0066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ddx</a:t>
                      </a:r>
                      <a:r>
                        <a:rPr lang="de-DE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(vTexCoord.xy);</a:t>
                      </a:r>
                    </a:p>
                    <a:p>
                      <a:pPr>
                        <a:buNone/>
                      </a:pPr>
                      <a:r>
                        <a:rPr lang="de-DE" sz="1400" dirty="0" smtClean="0">
                          <a:solidFill>
                            <a:srgbClr val="0000FF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const float2 </a:t>
                      </a:r>
                      <a:r>
                        <a:rPr lang="de-DE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vDDY = </a:t>
                      </a:r>
                      <a:r>
                        <a:rPr lang="de-DE" sz="1400" dirty="0" smtClean="0">
                          <a:solidFill>
                            <a:srgbClr val="FF0066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ddy</a:t>
                      </a:r>
                      <a:r>
                        <a:rPr lang="de-DE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(vTexCoord.xy);</a:t>
                      </a:r>
                    </a:p>
                    <a:p>
                      <a:pPr>
                        <a:buNone/>
                      </a:pPr>
                      <a:r>
                        <a:rPr lang="nn-NO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[</a:t>
                      </a:r>
                      <a:r>
                        <a:rPr lang="nn-NO" sz="1400" dirty="0" smtClean="0">
                          <a:solidFill>
                            <a:srgbClr val="0000FF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unroll</a:t>
                      </a:r>
                      <a:r>
                        <a:rPr lang="nn-NO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] </a:t>
                      </a:r>
                      <a:r>
                        <a:rPr lang="nn-NO" sz="1400" dirty="0" smtClean="0">
                          <a:solidFill>
                            <a:srgbClr val="00206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nn-NO" sz="1400" dirty="0" smtClean="0">
                          <a:solidFill>
                            <a:srgbClr val="0000FF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or</a:t>
                      </a:r>
                      <a:r>
                        <a:rPr lang="nn-NO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(</a:t>
                      </a:r>
                      <a:r>
                        <a:rPr lang="nn-NO" sz="1400" dirty="0" smtClean="0">
                          <a:solidFill>
                            <a:srgbClr val="0000FF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int</a:t>
                      </a:r>
                      <a:r>
                        <a:rPr lang="nn-NO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s = 0; s &lt; nSampleCount; ++s)</a:t>
                      </a:r>
                    </a:p>
                    <a:p>
                      <a:pPr>
                        <a:buNone/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{</a:t>
                      </a:r>
                    </a:p>
                    <a:p>
                      <a:pPr>
                        <a:buNone/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 </a:t>
                      </a:r>
                      <a:r>
                        <a:rPr lang="de-DE" sz="1400" dirty="0" smtClean="0">
                          <a:solidFill>
                            <a:srgbClr val="0000FF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float2</a:t>
                      </a:r>
                      <a:r>
                        <a:rPr lang="de-DE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vTexOffset = vMSAAOffsets[s].x * vDDX + (vMSAAOffsets[s].y * vDDY);</a:t>
                      </a:r>
                    </a:p>
                    <a:p>
                      <a:pPr>
                        <a:buNone/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 </a:t>
                      </a:r>
                      <a:r>
                        <a:rPr lang="de-DE" sz="1400" dirty="0" smtClean="0">
                          <a:solidFill>
                            <a:srgbClr val="0000FF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float</a:t>
                      </a:r>
                      <a:r>
                        <a:rPr lang="de-DE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fAlpha = tex2D(DiffuseSmp, vTexCoord + vTexOffset).w;</a:t>
                      </a:r>
                    </a:p>
                    <a:p>
                      <a:pPr>
                        <a:buNone/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 uCoverageMask |= ((fAlpha-fAlphaRef) &gt;= 0)? (</a:t>
                      </a:r>
                      <a:r>
                        <a:rPr lang="de-DE" sz="1400" dirty="0" smtClean="0">
                          <a:solidFill>
                            <a:srgbClr val="0000FF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uint</a:t>
                      </a:r>
                      <a:r>
                        <a:rPr lang="de-DE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(0x1)&lt;&lt;i) : 0;</a:t>
                      </a:r>
                    </a:p>
                    <a:p>
                      <a:pPr>
                        <a:buNone/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}</a:t>
                      </a:r>
                    </a:p>
                  </a:txBody>
                  <a:tcPr marL="146304" marR="146304" marT="73152" marB="73152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Content Placeholder 5" descr="001.PNG"/>
          <p:cNvPicPr>
            <a:picLocks noChangeAspect="1"/>
          </p:cNvPicPr>
          <p:nvPr/>
        </p:nvPicPr>
        <p:blipFill>
          <a:blip r:embed="rId3" cstate="print"/>
          <a:srcRect l="13801" r="62464" b="65000"/>
          <a:stretch>
            <a:fillRect/>
          </a:stretch>
        </p:blipFill>
        <p:spPr>
          <a:xfrm>
            <a:off x="10195560" y="1695331"/>
            <a:ext cx="3600450" cy="288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Content Placeholder 5" descr="001.PNG"/>
          <p:cNvPicPr>
            <a:picLocks noChangeAspect="1"/>
          </p:cNvPicPr>
          <p:nvPr/>
        </p:nvPicPr>
        <p:blipFill>
          <a:blip r:embed="rId4" cstate="print"/>
          <a:srcRect l="13800" r="62465" b="65113"/>
          <a:stretch>
            <a:fillRect/>
          </a:stretch>
        </p:blipFill>
        <p:spPr>
          <a:xfrm>
            <a:off x="10195560" y="4712851"/>
            <a:ext cx="3600450" cy="2871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 bwMode="auto">
          <a:xfrm>
            <a:off x="10302240" y="4206359"/>
            <a:ext cx="2750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Alpha Test SSAA Disabled</a:t>
            </a:r>
            <a:endParaRPr lang="en-US" sz="2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0287000" y="7214591"/>
            <a:ext cx="2750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ct val="20000"/>
              </a:spcAft>
            </a:pPr>
            <a:r>
              <a:rPr lang="pt-PT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Alpha Test SSAA Enabled</a:t>
            </a:r>
            <a:endParaRPr lang="en-US" sz="2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Deferred </a:t>
            </a:r>
            <a:r>
              <a:rPr lang="en-US" dirty="0" err="1" smtClean="0"/>
              <a:t>msaa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\</a:t>
            </a:r>
            <a:r>
              <a:rPr lang="en-US" sz="4300" dirty="0" smtClean="0"/>
              <a:t>Performance shortcuts</a:t>
            </a:r>
            <a:endParaRPr lang="en-US" sz="4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73050" lvl="1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None/>
              <a:defRPr/>
            </a:pPr>
            <a:r>
              <a:rPr lang="pt-PT" sz="4000" dirty="0" smtClean="0">
                <a:ea typeface="ＭＳ Ｐゴシック" pitchFamily="-112" charset="-128"/>
              </a:rPr>
              <a:t>Deferred cascades sun shadow maps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3200" dirty="0" smtClean="0">
                <a:ea typeface="ＭＳ Ｐゴシック" pitchFamily="-112" charset="-128"/>
              </a:rPr>
              <a:t>Render shadows as usual at pixel frequency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pt-PT" sz="3200" dirty="0" smtClean="0">
                <a:ea typeface="ＭＳ Ｐゴシック" pitchFamily="-112" charset="-128"/>
              </a:rPr>
              <a:t>Bilateral upscale during deferred shading composite pass</a:t>
            </a: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endParaRPr lang="pt-PT" sz="2400" dirty="0" smtClean="0">
              <a:ea typeface="ＭＳ Ｐゴシック" pitchFamily="-112" charset="-128"/>
            </a:endParaRP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endParaRPr lang="pt-PT" sz="2400" dirty="0" smtClean="0">
              <a:ea typeface="ＭＳ Ｐゴシック" pitchFamily="-112" charset="-128"/>
            </a:endParaRPr>
          </a:p>
          <a:p>
            <a:pPr marL="444500" lvl="2" indent="-273050"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endParaRPr lang="pt-PT" sz="2400" dirty="0" smtClean="0">
              <a:ea typeface="ＭＳ Ｐゴシック" pitchFamily="-112" charset="-128"/>
            </a:endParaRPr>
          </a:p>
          <a:p>
            <a:endParaRPr lang="pt-PT" dirty="0" smtClean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737485" y="3675824"/>
            <a:ext cx="9155430" cy="3895360"/>
            <a:chOff x="2274570" y="3675824"/>
            <a:chExt cx="9155430" cy="3895360"/>
          </a:xfrm>
        </p:grpSpPr>
        <p:pic>
          <p:nvPicPr>
            <p:cNvPr id="5" name="Picture 4" descr="22.PNG"/>
            <p:cNvPicPr>
              <a:picLocks noChangeAspect="1"/>
            </p:cNvPicPr>
            <p:nvPr/>
          </p:nvPicPr>
          <p:blipFill>
            <a:blip r:embed="rId3" cstate="print"/>
            <a:srcRect l="15470" t="20884" b="25340"/>
            <a:stretch>
              <a:fillRect/>
            </a:stretch>
          </p:blipFill>
          <p:spPr>
            <a:xfrm>
              <a:off x="2274570" y="3675824"/>
              <a:ext cx="4114800" cy="38953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5" descr="22.PNG"/>
            <p:cNvPicPr>
              <a:picLocks noChangeAspect="1"/>
            </p:cNvPicPr>
            <p:nvPr/>
          </p:nvPicPr>
          <p:blipFill>
            <a:blip r:embed="rId4" cstate="print"/>
            <a:srcRect l="15432" t="20790" b="25409"/>
            <a:stretch>
              <a:fillRect/>
            </a:stretch>
          </p:blipFill>
          <p:spPr>
            <a:xfrm>
              <a:off x="7315200" y="3675824"/>
              <a:ext cx="4114800" cy="38953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ryENGINE">
      <a:dk1>
        <a:srgbClr val="3F3F3F"/>
      </a:dk1>
      <a:lt1>
        <a:srgbClr val="FFFFFF"/>
      </a:lt1>
      <a:dk2>
        <a:srgbClr val="FFFFFF"/>
      </a:dk2>
      <a:lt2>
        <a:srgbClr val="FFFFFF"/>
      </a:lt2>
      <a:accent1>
        <a:srgbClr val="0075D6"/>
      </a:accent1>
      <a:accent2>
        <a:srgbClr val="D8D8D8"/>
      </a:accent2>
      <a:accent3>
        <a:srgbClr val="00559A"/>
      </a:accent3>
      <a:accent4>
        <a:srgbClr val="A5A5A5"/>
      </a:accent4>
      <a:accent5>
        <a:srgbClr val="6DBDFF"/>
      </a:accent5>
      <a:accent6>
        <a:srgbClr val="8B8B8B"/>
      </a:accent6>
      <a:hlink>
        <a:srgbClr val="0075D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lIns="0" tIns="0" rIns="0" bIns="0"/>
      <a:lstStyle>
        <a:defPPr>
          <a:spcAft>
            <a:spcPct val="20000"/>
          </a:spcAft>
          <a:defRPr sz="2000" b="0" dirty="0">
            <a:solidFill>
              <a:srgbClr val="E94D23"/>
            </a:solidFill>
            <a:latin typeface="Calibri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14476</TotalTime>
  <Words>4068</Words>
  <Application>Microsoft Office PowerPoint</Application>
  <PresentationFormat>Custom</PresentationFormat>
  <Paragraphs>659</Paragraphs>
  <Slides>59</Slides>
  <Notes>58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Tiago Sousa</dc:creator>
  <cp:lastModifiedBy>tiago</cp:lastModifiedBy>
  <cp:revision>1747</cp:revision>
  <dcterms:created xsi:type="dcterms:W3CDTF">2010-04-23T12:57:02Z</dcterms:created>
  <dcterms:modified xsi:type="dcterms:W3CDTF">2013-07-30T14:31:21Z</dcterms:modified>
</cp:coreProperties>
</file>