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comments/comment4.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52.xml" ContentType="application/vnd.openxmlformats-officedocument.presentationml.notesSlide+xml"/>
  <Override PartName="/ppt/tags/tag4.xml" ContentType="application/vnd.openxmlformats-officedocument.presentationml.tags+xml"/>
  <Override PartName="/ppt/notesSlides/notesSlide53.xml" ContentType="application/vnd.openxmlformats-officedocument.presentationml.notesSlide+xml"/>
  <Override PartName="/ppt/tags/tag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66"/>
  </p:notesMasterIdLst>
  <p:sldIdLst>
    <p:sldId id="258" r:id="rId3"/>
    <p:sldId id="301" r:id="rId4"/>
    <p:sldId id="260" r:id="rId5"/>
    <p:sldId id="261" r:id="rId6"/>
    <p:sldId id="262" r:id="rId7"/>
    <p:sldId id="263" r:id="rId8"/>
    <p:sldId id="264" r:id="rId9"/>
    <p:sldId id="265" r:id="rId10"/>
    <p:sldId id="302" r:id="rId11"/>
    <p:sldId id="342" r:id="rId12"/>
    <p:sldId id="303" r:id="rId13"/>
    <p:sldId id="305" r:id="rId14"/>
    <p:sldId id="306" r:id="rId15"/>
    <p:sldId id="304" r:id="rId16"/>
    <p:sldId id="307" r:id="rId17"/>
    <p:sldId id="308" r:id="rId18"/>
    <p:sldId id="309" r:id="rId19"/>
    <p:sldId id="310" r:id="rId20"/>
    <p:sldId id="312" r:id="rId21"/>
    <p:sldId id="311" r:id="rId22"/>
    <p:sldId id="313" r:id="rId23"/>
    <p:sldId id="341" r:id="rId24"/>
    <p:sldId id="314" r:id="rId25"/>
    <p:sldId id="318" r:id="rId26"/>
    <p:sldId id="324" r:id="rId27"/>
    <p:sldId id="325" r:id="rId28"/>
    <p:sldId id="326" r:id="rId29"/>
    <p:sldId id="319" r:id="rId30"/>
    <p:sldId id="320" r:id="rId31"/>
    <p:sldId id="321" r:id="rId32"/>
    <p:sldId id="322" r:id="rId33"/>
    <p:sldId id="323" r:id="rId34"/>
    <p:sldId id="317" r:id="rId35"/>
    <p:sldId id="273" r:id="rId36"/>
    <p:sldId id="274" r:id="rId37"/>
    <p:sldId id="329" r:id="rId38"/>
    <p:sldId id="328" r:id="rId39"/>
    <p:sldId id="275" r:id="rId40"/>
    <p:sldId id="276" r:id="rId41"/>
    <p:sldId id="339" r:id="rId42"/>
    <p:sldId id="340" r:id="rId43"/>
    <p:sldId id="333" r:id="rId44"/>
    <p:sldId id="334" r:id="rId45"/>
    <p:sldId id="335" r:id="rId46"/>
    <p:sldId id="338" r:id="rId47"/>
    <p:sldId id="277" r:id="rId48"/>
    <p:sldId id="278" r:id="rId49"/>
    <p:sldId id="332" r:id="rId50"/>
    <p:sldId id="295" r:id="rId51"/>
    <p:sldId id="281" r:id="rId52"/>
    <p:sldId id="282" r:id="rId53"/>
    <p:sldId id="283" r:id="rId54"/>
    <p:sldId id="284" r:id="rId55"/>
    <p:sldId id="285" r:id="rId56"/>
    <p:sldId id="343" r:id="rId57"/>
    <p:sldId id="286" r:id="rId58"/>
    <p:sldId id="287" r:id="rId59"/>
    <p:sldId id="288" r:id="rId60"/>
    <p:sldId id="345" r:id="rId61"/>
    <p:sldId id="344" r:id="rId62"/>
    <p:sldId id="293" r:id="rId63"/>
    <p:sldId id="292" r:id="rId64"/>
    <p:sldId id="291" r:id="rId65"/>
  </p:sldIdLst>
  <p:sldSz cx="9144000" cy="5143500" type="screen16x9"/>
  <p:notesSz cx="6858000" cy="9144000"/>
  <p:defaultText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CCFF"/>
    <a:srgbClr val="FFCC66"/>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766" autoAdjust="0"/>
  </p:normalViewPr>
  <p:slideViewPr>
    <p:cSldViewPr>
      <p:cViewPr varScale="1">
        <p:scale>
          <a:sx n="56" d="100"/>
          <a:sy n="56" d="100"/>
        </p:scale>
        <p:origin x="-121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94963526186164"/>
          <c:y val="7.4579768502479424E-2"/>
          <c:w val="0.5928485299576004"/>
          <c:h val="0.55680953388583732"/>
        </c:manualLayout>
      </c:layout>
      <c:barChart>
        <c:barDir val="col"/>
        <c:grouping val="stacked"/>
        <c:varyColors val="0"/>
        <c:ser>
          <c:idx val="5"/>
          <c:order val="0"/>
          <c:tx>
            <c:strRef>
              <c:f>combined_no_deferred!$A$5</c:f>
              <c:strCache>
                <c:ptCount val="1"/>
                <c:pt idx="0">
                  <c:v>Deferred Render</c:v>
                </c:pt>
              </c:strCache>
            </c:strRef>
          </c:tx>
          <c:spPr>
            <a:solidFill>
              <a:schemeClr val="accent4"/>
            </a:solidFill>
          </c:spPr>
          <c:invertIfNegative val="0"/>
          <c:cat>
            <c:strRef>
              <c:f>(combined_no_deferred!$B$1,combined_no_deferred!$D$1:$E$1,combined_no_deferred!$H$1,combined_no_deferred!$O$1,combined_no_deferred!$Q$1)</c:f>
              <c:strCache>
                <c:ptCount val="6"/>
                <c:pt idx="0">
                  <c:v>TiledDeferred</c:v>
                </c:pt>
                <c:pt idx="1">
                  <c:v>ClusteredForward</c:v>
                </c:pt>
                <c:pt idx="2">
                  <c:v>ClusteredDeferredPt</c:v>
                </c:pt>
                <c:pt idx="3">
                  <c:v>ClusteredDeferredEbEn</c:v>
                </c:pt>
                <c:pt idx="4">
                  <c:v>ClusteredDeferredNk3</c:v>
                </c:pt>
                <c:pt idx="5">
                  <c:v>ClusteredDeferredNk3EbEn</c:v>
                </c:pt>
              </c:strCache>
            </c:strRef>
          </c:cat>
          <c:val>
            <c:numRef>
              <c:f>(combined_no_deferred!$B$5,combined_no_deferred!$D$5:$E$5,combined_no_deferred!$H$5,combined_no_deferred!$O$5,combined_no_deferred!$Q$5)</c:f>
              <c:numCache>
                <c:formatCode>General</c:formatCode>
                <c:ptCount val="6"/>
                <c:pt idx="0">
                  <c:v>3.1998000000000002</c:v>
                </c:pt>
                <c:pt idx="1">
                  <c:v>0.95479999999999998</c:v>
                </c:pt>
                <c:pt idx="2">
                  <c:v>3.1916000000000002</c:v>
                </c:pt>
                <c:pt idx="3">
                  <c:v>3.1909000000000001</c:v>
                </c:pt>
                <c:pt idx="4">
                  <c:v>3.2107000000000001</c:v>
                </c:pt>
                <c:pt idx="5">
                  <c:v>3.1962000000000002</c:v>
                </c:pt>
              </c:numCache>
            </c:numRef>
          </c:val>
        </c:ser>
        <c:ser>
          <c:idx val="1"/>
          <c:order val="1"/>
          <c:tx>
            <c:strRef>
              <c:f>combined_no_deferred!$A$3</c:f>
              <c:strCache>
                <c:ptCount val="1"/>
                <c:pt idx="0">
                  <c:v>Find Unique Clusters</c:v>
                </c:pt>
              </c:strCache>
            </c:strRef>
          </c:tx>
          <c:invertIfNegative val="0"/>
          <c:cat>
            <c:strRef>
              <c:f>(combined_no_deferred!$B$1,combined_no_deferred!$D$1:$E$1,combined_no_deferred!$H$1,combined_no_deferred!$O$1,combined_no_deferred!$Q$1)</c:f>
              <c:strCache>
                <c:ptCount val="6"/>
                <c:pt idx="0">
                  <c:v>TiledDeferred</c:v>
                </c:pt>
                <c:pt idx="1">
                  <c:v>ClusteredForward</c:v>
                </c:pt>
                <c:pt idx="2">
                  <c:v>ClusteredDeferredPt</c:v>
                </c:pt>
                <c:pt idx="3">
                  <c:v>ClusteredDeferredEbEn</c:v>
                </c:pt>
                <c:pt idx="4">
                  <c:v>ClusteredDeferredNk3</c:v>
                </c:pt>
                <c:pt idx="5">
                  <c:v>ClusteredDeferredNk3EbEn</c:v>
                </c:pt>
              </c:strCache>
            </c:strRef>
          </c:cat>
          <c:val>
            <c:numRef>
              <c:f>(combined_no_deferred!$B$3,combined_no_deferred!$D$3:$E$3,combined_no_deferred!$H$3,combined_no_deferred!$O$3,combined_no_deferred!$Q$3)</c:f>
              <c:numCache>
                <c:formatCode>General</c:formatCode>
                <c:ptCount val="6"/>
                <c:pt idx="0">
                  <c:v>0</c:v>
                </c:pt>
                <c:pt idx="1">
                  <c:v>0.8125</c:v>
                </c:pt>
                <c:pt idx="2">
                  <c:v>0.81279999999999997</c:v>
                </c:pt>
                <c:pt idx="3">
                  <c:v>3.1021999999999998</c:v>
                </c:pt>
                <c:pt idx="4">
                  <c:v>3.1214</c:v>
                </c:pt>
                <c:pt idx="5">
                  <c:v>5.1436000000000002</c:v>
                </c:pt>
              </c:numCache>
            </c:numRef>
          </c:val>
        </c:ser>
        <c:ser>
          <c:idx val="2"/>
          <c:order val="2"/>
          <c:tx>
            <c:strRef>
              <c:f>combined_no_deferred!$A$4</c:f>
              <c:strCache>
                <c:ptCount val="1"/>
                <c:pt idx="0">
                  <c:v>Light Assignment</c:v>
                </c:pt>
              </c:strCache>
            </c:strRef>
          </c:tx>
          <c:invertIfNegative val="0"/>
          <c:cat>
            <c:strRef>
              <c:f>(combined_no_deferred!$B$1,combined_no_deferred!$D$1:$E$1,combined_no_deferred!$H$1,combined_no_deferred!$O$1,combined_no_deferred!$Q$1)</c:f>
              <c:strCache>
                <c:ptCount val="6"/>
                <c:pt idx="0">
                  <c:v>TiledDeferred</c:v>
                </c:pt>
                <c:pt idx="1">
                  <c:v>ClusteredForward</c:v>
                </c:pt>
                <c:pt idx="2">
                  <c:v>ClusteredDeferredPt</c:v>
                </c:pt>
                <c:pt idx="3">
                  <c:v>ClusteredDeferredEbEn</c:v>
                </c:pt>
                <c:pt idx="4">
                  <c:v>ClusteredDeferredNk3</c:v>
                </c:pt>
                <c:pt idx="5">
                  <c:v>ClusteredDeferredNk3EbEn</c:v>
                </c:pt>
              </c:strCache>
            </c:strRef>
          </c:cat>
          <c:val>
            <c:numRef>
              <c:f>(combined_no_deferred!$B$4,combined_no_deferred!$D$4:$E$4,combined_no_deferred!$H$4,combined_no_deferred!$O$4,combined_no_deferred!$Q$4)</c:f>
              <c:numCache>
                <c:formatCode>General</c:formatCode>
                <c:ptCount val="6"/>
                <c:pt idx="0">
                  <c:v>3.4220999999999999</c:v>
                </c:pt>
                <c:pt idx="1">
                  <c:v>2.2751999999999999</c:v>
                </c:pt>
                <c:pt idx="2">
                  <c:v>2.2740999999999998</c:v>
                </c:pt>
                <c:pt idx="3">
                  <c:v>2.5857999999999999</c:v>
                </c:pt>
                <c:pt idx="4">
                  <c:v>7.8047000000000004</c:v>
                </c:pt>
                <c:pt idx="5">
                  <c:v>7.2907000000000002</c:v>
                </c:pt>
              </c:numCache>
            </c:numRef>
          </c:val>
        </c:ser>
        <c:ser>
          <c:idx val="3"/>
          <c:order val="3"/>
          <c:tx>
            <c:strRef>
              <c:f>combined_no_deferred!$A$2</c:f>
              <c:strCache>
                <c:ptCount val="1"/>
                <c:pt idx="0">
                  <c:v>Shading</c:v>
                </c:pt>
              </c:strCache>
            </c:strRef>
          </c:tx>
          <c:spPr>
            <a:solidFill>
              <a:schemeClr val="accent1"/>
            </a:solidFill>
          </c:spPr>
          <c:invertIfNegative val="0"/>
          <c:cat>
            <c:strRef>
              <c:f>(combined_no_deferred!$B$1,combined_no_deferred!$D$1:$E$1,combined_no_deferred!$H$1,combined_no_deferred!$O$1,combined_no_deferred!$Q$1)</c:f>
              <c:strCache>
                <c:ptCount val="6"/>
                <c:pt idx="0">
                  <c:v>TiledDeferred</c:v>
                </c:pt>
                <c:pt idx="1">
                  <c:v>ClusteredForward</c:v>
                </c:pt>
                <c:pt idx="2">
                  <c:v>ClusteredDeferredPt</c:v>
                </c:pt>
                <c:pt idx="3">
                  <c:v>ClusteredDeferredEbEn</c:v>
                </c:pt>
                <c:pt idx="4">
                  <c:v>ClusteredDeferredNk3</c:v>
                </c:pt>
                <c:pt idx="5">
                  <c:v>ClusteredDeferredNk3EbEn</c:v>
                </c:pt>
              </c:strCache>
            </c:strRef>
          </c:cat>
          <c:val>
            <c:numRef>
              <c:f>(combined_no_deferred!$B$2,combined_no_deferred!$D$2:$E$2,combined_no_deferred!$H$2,combined_no_deferred!$O$2,combined_no_deferred!$Q$2)</c:f>
              <c:numCache>
                <c:formatCode>General</c:formatCode>
                <c:ptCount val="6"/>
                <c:pt idx="0">
                  <c:v>10.961499999999999</c:v>
                </c:pt>
                <c:pt idx="1">
                  <c:v>7.0909000000000004</c:v>
                </c:pt>
                <c:pt idx="2">
                  <c:v>3.6932</c:v>
                </c:pt>
                <c:pt idx="3">
                  <c:v>2.8359000000000001</c:v>
                </c:pt>
                <c:pt idx="4">
                  <c:v>3.0188999999999999</c:v>
                </c:pt>
                <c:pt idx="5">
                  <c:v>2.4098000000000002</c:v>
                </c:pt>
              </c:numCache>
            </c:numRef>
          </c:val>
        </c:ser>
        <c:dLbls>
          <c:showLegendKey val="0"/>
          <c:showVal val="0"/>
          <c:showCatName val="0"/>
          <c:showSerName val="0"/>
          <c:showPercent val="0"/>
          <c:showBubbleSize val="0"/>
        </c:dLbls>
        <c:gapWidth val="150"/>
        <c:overlap val="100"/>
        <c:axId val="103403520"/>
        <c:axId val="103405056"/>
      </c:barChart>
      <c:catAx>
        <c:axId val="103403520"/>
        <c:scaling>
          <c:orientation val="minMax"/>
        </c:scaling>
        <c:delete val="1"/>
        <c:axPos val="b"/>
        <c:numFmt formatCode="General" sourceLinked="0"/>
        <c:majorTickMark val="out"/>
        <c:minorTickMark val="none"/>
        <c:tickLblPos val="nextTo"/>
        <c:crossAx val="103405056"/>
        <c:crosses val="autoZero"/>
        <c:auto val="1"/>
        <c:lblAlgn val="ctr"/>
        <c:lblOffset val="100"/>
        <c:noMultiLvlLbl val="0"/>
      </c:catAx>
      <c:valAx>
        <c:axId val="103405056"/>
        <c:scaling>
          <c:orientation val="minMax"/>
          <c:max val="18"/>
        </c:scaling>
        <c:delete val="0"/>
        <c:axPos val="l"/>
        <c:majorGridlines/>
        <c:title>
          <c:tx>
            <c:rich>
              <a:bodyPr rot="-5400000" vert="horz"/>
              <a:lstStyle/>
              <a:p>
                <a:pPr>
                  <a:defRPr sz="2000"/>
                </a:pPr>
                <a:r>
                  <a:rPr lang="en-US" sz="2000"/>
                  <a:t>Time (ms)</a:t>
                </a:r>
              </a:p>
            </c:rich>
          </c:tx>
          <c:layout/>
          <c:overlay val="0"/>
        </c:title>
        <c:numFmt formatCode="General" sourceLinked="1"/>
        <c:majorTickMark val="out"/>
        <c:minorTickMark val="none"/>
        <c:tickLblPos val="nextTo"/>
        <c:txPr>
          <a:bodyPr/>
          <a:lstStyle/>
          <a:p>
            <a:pPr>
              <a:defRPr sz="1600"/>
            </a:pPr>
            <a:endParaRPr lang="en-US"/>
          </a:p>
        </c:txPr>
        <c:crossAx val="103403520"/>
        <c:crosses val="autoZero"/>
        <c:crossBetween val="between"/>
      </c:valAx>
    </c:plotArea>
    <c:legend>
      <c:legendPos val="r"/>
      <c:layout>
        <c:manualLayout>
          <c:xMode val="edge"/>
          <c:yMode val="edge"/>
          <c:x val="0.68786515397591919"/>
          <c:y val="2.0161093421914265E-3"/>
          <c:w val="0.30540128396729793"/>
          <c:h val="0.30355830402408013"/>
        </c:manualLayout>
      </c:layout>
      <c:overlay val="0"/>
      <c:spPr>
        <a:solidFill>
          <a:schemeClr val="bg1">
            <a:lumMod val="85000"/>
          </a:schemeClr>
        </a:solidFill>
        <a:ln>
          <a:solidFill>
            <a:sysClr val="windowText" lastClr="000000"/>
          </a:solidFill>
        </a:ln>
      </c:spPr>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800"/>
            </a:pPr>
            <a:r>
              <a:rPr lang="en-US" sz="2800" dirty="0" smtClean="0"/>
              <a:t>FPS, </a:t>
            </a:r>
            <a:r>
              <a:rPr lang="en-US" sz="2800" dirty="0"/>
              <a:t>GTX 580</a:t>
            </a:r>
          </a:p>
        </c:rich>
      </c:tx>
      <c:layout>
        <c:manualLayout>
          <c:xMode val="edge"/>
          <c:yMode val="edge"/>
          <c:x val="0.38679040095329775"/>
          <c:y val="3.1506501693269917E-3"/>
        </c:manualLayout>
      </c:layout>
      <c:overlay val="1"/>
    </c:title>
    <c:autoTitleDeleted val="0"/>
    <c:plotArea>
      <c:layout>
        <c:manualLayout>
          <c:layoutTarget val="inner"/>
          <c:xMode val="edge"/>
          <c:yMode val="edge"/>
          <c:x val="0.14913151288044599"/>
          <c:y val="0.18010470907624501"/>
          <c:w val="0.80137698545204195"/>
          <c:h val="0.59459203457029597"/>
        </c:manualLayout>
      </c:layout>
      <c:lineChart>
        <c:grouping val="standard"/>
        <c:varyColors val="0"/>
        <c:ser>
          <c:idx val="2"/>
          <c:order val="0"/>
          <c:tx>
            <c:strRef>
              <c:f>perf_lauritz_580!$D$2</c:f>
              <c:strCache>
                <c:ptCount val="1"/>
                <c:pt idx="0">
                  <c:v>Tiled Deferred</c:v>
                </c:pt>
              </c:strCache>
            </c:strRef>
          </c:tx>
          <c:spPr>
            <a:ln>
              <a:solidFill>
                <a:srgbClr val="C00000"/>
              </a:solidFill>
            </a:ln>
          </c:spPr>
          <c:marker>
            <c:spPr>
              <a:solidFill>
                <a:srgbClr val="C00000"/>
              </a:solidFill>
              <a:ln>
                <a:noFill/>
              </a:ln>
            </c:spPr>
          </c:marker>
          <c:cat>
            <c:numRef>
              <c:f>perf_lauritz_580!$A$3:$A$7</c:f>
              <c:numCache>
                <c:formatCode>General</c:formatCode>
                <c:ptCount val="5"/>
                <c:pt idx="0">
                  <c:v>1</c:v>
                </c:pt>
                <c:pt idx="1">
                  <c:v>2</c:v>
                </c:pt>
                <c:pt idx="2">
                  <c:v>4</c:v>
                </c:pt>
                <c:pt idx="3">
                  <c:v>8</c:v>
                </c:pt>
                <c:pt idx="4">
                  <c:v>16</c:v>
                </c:pt>
              </c:numCache>
            </c:numRef>
          </c:cat>
          <c:val>
            <c:numRef>
              <c:f>perf_lauritz_580!$D$3:$D$7</c:f>
              <c:numCache>
                <c:formatCode>General</c:formatCode>
                <c:ptCount val="5"/>
                <c:pt idx="0">
                  <c:v>217.39130434782609</c:v>
                </c:pt>
                <c:pt idx="1">
                  <c:v>181.81818181818181</c:v>
                </c:pt>
                <c:pt idx="2">
                  <c:v>142.857142857143</c:v>
                </c:pt>
                <c:pt idx="3">
                  <c:v>111.1111111111111</c:v>
                </c:pt>
                <c:pt idx="4">
                  <c:v>66.666666666666671</c:v>
                </c:pt>
              </c:numCache>
            </c:numRef>
          </c:val>
          <c:smooth val="0"/>
        </c:ser>
        <c:ser>
          <c:idx val="0"/>
          <c:order val="1"/>
          <c:tx>
            <c:strRef>
              <c:f>perf_lauritz_580!$B$2</c:f>
              <c:strCache>
                <c:ptCount val="1"/>
                <c:pt idx="0">
                  <c:v>Clustered Forward</c:v>
                </c:pt>
              </c:strCache>
            </c:strRef>
          </c:tx>
          <c:spPr>
            <a:ln>
              <a:solidFill>
                <a:schemeClr val="accent1"/>
              </a:solidFill>
            </a:ln>
          </c:spPr>
          <c:cat>
            <c:numRef>
              <c:f>perf_lauritz_580!$A$3:$A$7</c:f>
              <c:numCache>
                <c:formatCode>General</c:formatCode>
                <c:ptCount val="5"/>
                <c:pt idx="0">
                  <c:v>1</c:v>
                </c:pt>
                <c:pt idx="1">
                  <c:v>2</c:v>
                </c:pt>
                <c:pt idx="2">
                  <c:v>4</c:v>
                </c:pt>
                <c:pt idx="3">
                  <c:v>8</c:v>
                </c:pt>
                <c:pt idx="4">
                  <c:v>16</c:v>
                </c:pt>
              </c:numCache>
            </c:numRef>
          </c:cat>
          <c:val>
            <c:numRef>
              <c:f>perf_lauritz_580!$B$3:$B$7</c:f>
              <c:numCache>
                <c:formatCode>General</c:formatCode>
                <c:ptCount val="5"/>
                <c:pt idx="0">
                  <c:v>142.857142857143</c:v>
                </c:pt>
                <c:pt idx="1">
                  <c:v>142.857142857143</c:v>
                </c:pt>
                <c:pt idx="2">
                  <c:v>133.3333333333334</c:v>
                </c:pt>
                <c:pt idx="3">
                  <c:v>133.3333333333334</c:v>
                </c:pt>
                <c:pt idx="4">
                  <c:v>125</c:v>
                </c:pt>
              </c:numCache>
            </c:numRef>
          </c:val>
          <c:smooth val="0"/>
        </c:ser>
        <c:ser>
          <c:idx val="1"/>
          <c:order val="2"/>
          <c:tx>
            <c:strRef>
              <c:f>perf_lauritz_580!$C$2</c:f>
              <c:strCache>
                <c:ptCount val="1"/>
                <c:pt idx="0">
                  <c:v>Tiled Forward</c:v>
                </c:pt>
              </c:strCache>
            </c:strRef>
          </c:tx>
          <c:spPr>
            <a:ln>
              <a:solidFill>
                <a:srgbClr val="92D050"/>
              </a:solidFill>
            </a:ln>
          </c:spPr>
          <c:marker>
            <c:spPr>
              <a:solidFill>
                <a:srgbClr val="92D050"/>
              </a:solidFill>
              <a:ln>
                <a:noFill/>
              </a:ln>
            </c:spPr>
          </c:marker>
          <c:cat>
            <c:numRef>
              <c:f>perf_lauritz_580!$A$3:$A$7</c:f>
              <c:numCache>
                <c:formatCode>General</c:formatCode>
                <c:ptCount val="5"/>
                <c:pt idx="0">
                  <c:v>1</c:v>
                </c:pt>
                <c:pt idx="1">
                  <c:v>2</c:v>
                </c:pt>
                <c:pt idx="2">
                  <c:v>4</c:v>
                </c:pt>
                <c:pt idx="3">
                  <c:v>8</c:v>
                </c:pt>
                <c:pt idx="4">
                  <c:v>16</c:v>
                </c:pt>
              </c:numCache>
            </c:numRef>
          </c:cat>
          <c:val>
            <c:numRef>
              <c:f>perf_lauritz_580!$C$3:$C$7</c:f>
              <c:numCache>
                <c:formatCode>General</c:formatCode>
                <c:ptCount val="5"/>
                <c:pt idx="0">
                  <c:v>90.909090909090907</c:v>
                </c:pt>
                <c:pt idx="1">
                  <c:v>76.923076923076891</c:v>
                </c:pt>
                <c:pt idx="2">
                  <c:v>71.428571428571402</c:v>
                </c:pt>
                <c:pt idx="3">
                  <c:v>62.5</c:v>
                </c:pt>
                <c:pt idx="4">
                  <c:v>50</c:v>
                </c:pt>
              </c:numCache>
            </c:numRef>
          </c:val>
          <c:smooth val="0"/>
        </c:ser>
        <c:ser>
          <c:idx val="3"/>
          <c:order val="3"/>
          <c:tx>
            <c:strRef>
              <c:f>perf_lauritz_580!$E$2</c:f>
              <c:strCache>
                <c:ptCount val="1"/>
                <c:pt idx="0">
                  <c:v>Tiled Deferred Eq</c:v>
                </c:pt>
              </c:strCache>
            </c:strRef>
          </c:tx>
          <c:spPr>
            <a:ln>
              <a:solidFill>
                <a:srgbClr val="C00000"/>
              </a:solidFill>
              <a:prstDash val="sysDash"/>
            </a:ln>
          </c:spPr>
          <c:marker>
            <c:spPr>
              <a:ln>
                <a:solidFill>
                  <a:srgbClr val="C00000"/>
                </a:solidFill>
              </a:ln>
            </c:spPr>
          </c:marker>
          <c:val>
            <c:numRef>
              <c:f>perf_lauritz_580!$E$3:$E$7</c:f>
              <c:numCache>
                <c:formatCode>General</c:formatCode>
                <c:ptCount val="5"/>
                <c:pt idx="0">
                  <c:v>96.943700471904194</c:v>
                </c:pt>
                <c:pt idx="1">
                  <c:v>81.080185849228954</c:v>
                </c:pt>
                <c:pt idx="2">
                  <c:v>63.705860310108463</c:v>
                </c:pt>
                <c:pt idx="3">
                  <c:v>49.549002463417658</c:v>
                </c:pt>
                <c:pt idx="4">
                  <c:v>29.729401478050619</c:v>
                </c:pt>
              </c:numCache>
            </c:numRef>
          </c:val>
          <c:smooth val="0"/>
        </c:ser>
        <c:dLbls>
          <c:showLegendKey val="0"/>
          <c:showVal val="0"/>
          <c:showCatName val="0"/>
          <c:showSerName val="0"/>
          <c:showPercent val="0"/>
          <c:showBubbleSize val="0"/>
        </c:dLbls>
        <c:marker val="1"/>
        <c:smooth val="0"/>
        <c:axId val="116278400"/>
        <c:axId val="116280704"/>
      </c:lineChart>
      <c:catAx>
        <c:axId val="116278400"/>
        <c:scaling>
          <c:orientation val="minMax"/>
        </c:scaling>
        <c:delete val="0"/>
        <c:axPos val="b"/>
        <c:title>
          <c:tx>
            <c:rich>
              <a:bodyPr/>
              <a:lstStyle/>
              <a:p>
                <a:pPr>
                  <a:defRPr sz="2000"/>
                </a:pPr>
                <a:r>
                  <a:rPr lang="en-US" sz="2000"/>
                  <a:t>#Samples/Pixel, (CSAA)</a:t>
                </a:r>
              </a:p>
            </c:rich>
          </c:tx>
          <c:layout/>
          <c:overlay val="0"/>
        </c:title>
        <c:numFmt formatCode="General" sourceLinked="1"/>
        <c:majorTickMark val="out"/>
        <c:minorTickMark val="none"/>
        <c:tickLblPos val="nextTo"/>
        <c:txPr>
          <a:bodyPr/>
          <a:lstStyle/>
          <a:p>
            <a:pPr>
              <a:defRPr sz="2000"/>
            </a:pPr>
            <a:endParaRPr lang="en-US"/>
          </a:p>
        </c:txPr>
        <c:crossAx val="116280704"/>
        <c:crosses val="autoZero"/>
        <c:auto val="1"/>
        <c:lblAlgn val="ctr"/>
        <c:lblOffset val="100"/>
        <c:noMultiLvlLbl val="0"/>
      </c:catAx>
      <c:valAx>
        <c:axId val="116280704"/>
        <c:scaling>
          <c:orientation val="minMax"/>
        </c:scaling>
        <c:delete val="0"/>
        <c:axPos val="l"/>
        <c:majorGridlines/>
        <c:numFmt formatCode="General" sourceLinked="1"/>
        <c:majorTickMark val="out"/>
        <c:minorTickMark val="none"/>
        <c:tickLblPos val="nextTo"/>
        <c:txPr>
          <a:bodyPr rot="0" vert="horz" anchor="ctr" anchorCtr="1"/>
          <a:lstStyle/>
          <a:p>
            <a:pPr>
              <a:defRPr sz="2000"/>
            </a:pPr>
            <a:endParaRPr lang="en-US"/>
          </a:p>
        </c:txPr>
        <c:crossAx val="116278400"/>
        <c:crosses val="autoZero"/>
        <c:crossBetween val="midCat"/>
        <c:majorUnit val="100"/>
      </c:valAx>
    </c:plotArea>
    <c:legend>
      <c:legendPos val="r"/>
      <c:layout>
        <c:manualLayout>
          <c:xMode val="edge"/>
          <c:yMode val="edge"/>
          <c:x val="0.49746383389123977"/>
          <c:y val="0.128776353075781"/>
          <c:w val="0.49537480018687818"/>
          <c:h val="0.32710472602031898"/>
        </c:manualLayout>
      </c:layout>
      <c:overlay val="0"/>
      <c:spPr>
        <a:solidFill>
          <a:schemeClr val="bg1">
            <a:lumMod val="75000"/>
          </a:schemeClr>
        </a:solidFill>
        <a:ln>
          <a:solidFill>
            <a:schemeClr val="tx1"/>
          </a:solidFill>
        </a:ln>
      </c:spPr>
      <c:txPr>
        <a:bodyPr/>
        <a:lstStyle/>
        <a:p>
          <a:pPr>
            <a:defRPr sz="2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3-07-12T11:06:14.055" idx="2">
    <p:pos x="10" y="10"/>
    <p:text>Redo image, lights should not affect the tubes. Maybe disable lights, just show spheres.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3-07-12T11:06:14.055" idx="7">
    <p:pos x="10" y="10"/>
    <p:text>Redo image, lights should not affect the tubes. Maybe disable lights, just show spheres.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3-07-12T11:06:14.055" idx="8">
    <p:pos x="10" y="10"/>
    <p:text>Redo image, lights should not affect the tubes. Maybe disable lights, just show spheres.</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3-07-12T11:06:14.055" idx="9">
    <p:pos x="10" y="10"/>
    <p:text>Redo image, lights should not affect the tubes. Maybe disable lights, just show spheres.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3F5E2-91F5-4054-8CF8-23CF49D3A90B}" type="datetimeFigureOut">
              <a:rPr lang="en-AU" smtClean="0"/>
              <a:t>28/07/2013</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CBF940-292E-46A3-98D3-4AFBC32F2B96}" type="slidenum">
              <a:rPr lang="en-AU" smtClean="0"/>
              <a:t>‹#›</a:t>
            </a:fld>
            <a:endParaRPr lang="en-AU"/>
          </a:p>
        </p:txBody>
      </p:sp>
    </p:spTree>
    <p:extLst>
      <p:ext uri="{BB962C8B-B14F-4D97-AF65-F5344CB8AC3E}">
        <p14:creationId xmlns:p14="http://schemas.microsoft.com/office/powerpoint/2010/main" val="736046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59DC58-32CD-4477-80D4-19728EC687BC}" type="slidenum">
              <a:rPr lang="en-AU" smtClean="0"/>
              <a:pPr/>
              <a:t>2</a:t>
            </a:fld>
            <a:endParaRPr lang="en-AU"/>
          </a:p>
        </p:txBody>
      </p:sp>
    </p:spTree>
    <p:extLst>
      <p:ext uri="{BB962C8B-B14F-4D97-AF65-F5344CB8AC3E}">
        <p14:creationId xmlns:p14="http://schemas.microsoft.com/office/powerpoint/2010/main" val="228329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We </a:t>
            </a:r>
            <a:r>
              <a:rPr lang="en-AU" baseline="0" dirty="0" smtClean="0"/>
              <a:t>will be using </a:t>
            </a:r>
            <a:r>
              <a:rPr lang="en-AU" baseline="0" dirty="0" smtClean="0"/>
              <a:t>this example scene to illustrate how tiled and clustered shading works.</a:t>
            </a:r>
          </a:p>
          <a:p>
            <a:pPr marL="171450" indent="-171450">
              <a:buFont typeface="Arial" charset="0"/>
              <a:buChar char="•"/>
            </a:pPr>
            <a:r>
              <a:rPr lang="en-AU" baseline="0" dirty="0" smtClean="0"/>
              <a:t>The scene is the usual </a:t>
            </a:r>
            <a:r>
              <a:rPr lang="en-AU" baseline="0" dirty="0" err="1" smtClean="0"/>
              <a:t>Crytek</a:t>
            </a:r>
            <a:r>
              <a:rPr lang="en-AU" baseline="0" dirty="0" smtClean="0"/>
              <a:t> </a:t>
            </a:r>
            <a:r>
              <a:rPr lang="en-AU" baseline="0" dirty="0" err="1" smtClean="0"/>
              <a:t>Sponza</a:t>
            </a:r>
            <a:r>
              <a:rPr lang="en-AU" baseline="0" dirty="0" smtClean="0"/>
              <a:t> scene, but with the top three quarters lifted off, to let us get a better view.</a:t>
            </a:r>
          </a:p>
          <a:p>
            <a:pPr marL="171450" indent="-171450">
              <a:buFont typeface="Arial" charset="0"/>
              <a:buChar char="•"/>
            </a:pPr>
            <a:r>
              <a:rPr lang="en-AU" baseline="0" dirty="0" smtClean="0"/>
              <a:t>I’ve added six lights of different colours, represented as spheres.</a:t>
            </a:r>
          </a:p>
          <a:p>
            <a:pPr marL="171450" indent="-171450">
              <a:buFont typeface="Arial" charset="0"/>
              <a:buChar char="•"/>
            </a:pPr>
            <a:r>
              <a:rPr lang="en-AU" baseline="0" dirty="0" smtClean="0"/>
              <a:t>To make the view more interesting, I’ve also added a tree.</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11</a:t>
            </a:fld>
            <a:endParaRPr lang="en-AU"/>
          </a:p>
        </p:txBody>
      </p:sp>
    </p:spTree>
    <p:extLst>
      <p:ext uri="{BB962C8B-B14F-4D97-AF65-F5344CB8AC3E}">
        <p14:creationId xmlns:p14="http://schemas.microsoft.com/office/powerpoint/2010/main" val="246694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The same view in outline mode, to make it more clear.</a:t>
            </a:r>
          </a:p>
          <a:p>
            <a:pPr marL="0" indent="0">
              <a:buFont typeface="Arial" charset="0"/>
              <a:buNone/>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12</a:t>
            </a:fld>
            <a:endParaRPr lang="en-AU"/>
          </a:p>
        </p:txBody>
      </p:sp>
    </p:spTree>
    <p:extLst>
      <p:ext uri="{BB962C8B-B14F-4D97-AF65-F5344CB8AC3E}">
        <p14:creationId xmlns:p14="http://schemas.microsoft.com/office/powerpoint/2010/main" val="246694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This is the viewpoint</a:t>
            </a:r>
            <a:r>
              <a:rPr lang="en-AU" baseline="0" dirty="0" smtClean="0"/>
              <a:t> that will be used to demonstrate the algorithms, the camera is looking through the tree towards the lion head on the wall.</a:t>
            </a:r>
          </a:p>
          <a:p>
            <a:pPr marL="0" indent="0">
              <a:buFont typeface="Arial" charset="0"/>
              <a:buNone/>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13</a:t>
            </a:fld>
            <a:endParaRPr lang="en-AU"/>
          </a:p>
        </p:txBody>
      </p:sp>
    </p:spTree>
    <p:extLst>
      <p:ext uri="{BB962C8B-B14F-4D97-AF65-F5344CB8AC3E}">
        <p14:creationId xmlns:p14="http://schemas.microsoft.com/office/powerpoint/2010/main" val="246694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Shifting to</a:t>
            </a:r>
            <a:r>
              <a:rPr lang="en-US" baseline="0" dirty="0" smtClean="0"/>
              <a:t> the point of view of the yellow camera.</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14</a:t>
            </a:fld>
            <a:endParaRPr lang="en-AU"/>
          </a:p>
        </p:txBody>
      </p:sp>
    </p:spTree>
    <p:extLst>
      <p:ext uri="{BB962C8B-B14F-4D97-AF65-F5344CB8AC3E}">
        <p14:creationId xmlns:p14="http://schemas.microsoft.com/office/powerpoint/2010/main" val="2785891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Now</a:t>
            </a:r>
            <a:r>
              <a:rPr lang="en-US" baseline="0" dirty="0" smtClean="0"/>
              <a:t> I will go into a re-cap of how tiled shading works.</a:t>
            </a:r>
          </a:p>
          <a:p>
            <a:pPr marL="171450" indent="-171450">
              <a:buFont typeface="Arial" charset="0"/>
              <a:buChar char="•"/>
            </a:pPr>
            <a:r>
              <a:rPr lang="en-US" baseline="0" dirty="0" smtClean="0"/>
              <a:t>Tiled shading can be implemented using either deferred of forward shading techniques, or a mix. Note that AMD insists on calling “Tiled Forward Shading”, “Forward+”, it is however identical.</a:t>
            </a:r>
          </a:p>
          <a:p>
            <a:pPr marL="171450" indent="-171450">
              <a:buFont typeface="Arial" charset="0"/>
              <a:buChar char="•"/>
            </a:pPr>
            <a:r>
              <a:rPr lang="en-US" baseline="0" dirty="0" smtClean="0"/>
              <a:t>For light assignment, it matters very little which form we use, so I will not go into specifics.</a:t>
            </a:r>
          </a:p>
          <a:p>
            <a:pPr marL="171450" indent="-171450">
              <a:buFont typeface="Arial" charset="0"/>
              <a:buChar char="•"/>
            </a:pPr>
            <a:r>
              <a:rPr lang="en-US" baseline="0" dirty="0" smtClean="0"/>
              <a:t>It is conceptually very simple, and also relatively easy to implement, at least in the simplest form.</a:t>
            </a:r>
          </a:p>
          <a:p>
            <a:pPr marL="171450" indent="-171450">
              <a:buFont typeface="Arial" charset="0"/>
              <a:buChar char="•"/>
            </a:pPr>
            <a:r>
              <a:rPr lang="en-US" baseline="0" dirty="0" smtClean="0"/>
              <a:t>Performance is good, given the right circumstances.</a:t>
            </a:r>
          </a:p>
          <a:p>
            <a:pPr marL="171450" indent="-171450">
              <a:buFont typeface="Arial" charset="0"/>
              <a:buChar char="•"/>
            </a:pPr>
            <a:r>
              <a:rPr lang="en-US" baseline="0" dirty="0" smtClean="0"/>
              <a:t>And fundamentally it is a 2D algorithm.</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15</a:t>
            </a:fld>
            <a:endParaRPr lang="en-AU"/>
          </a:p>
        </p:txBody>
      </p:sp>
    </p:spTree>
    <p:extLst>
      <p:ext uri="{BB962C8B-B14F-4D97-AF65-F5344CB8AC3E}">
        <p14:creationId xmlns:p14="http://schemas.microsoft.com/office/powerpoint/2010/main" val="885863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Tiled Shading works like this.</a:t>
            </a:r>
          </a:p>
          <a:p>
            <a:pPr marL="171450" indent="-171450">
              <a:buFont typeface="Arial" charset="0"/>
              <a:buChar char="•"/>
            </a:pPr>
            <a:r>
              <a:rPr lang="en-US" dirty="0" smtClean="0"/>
              <a:t>The screen is divided into tiles, each covering say 32 by 32 pixels.</a:t>
            </a:r>
          </a:p>
          <a:p>
            <a:pPr marL="171450" indent="-171450">
              <a:buFont typeface="Arial" charset="0"/>
              <a:buChar char="•"/>
            </a:pPr>
            <a:r>
              <a:rPr lang="en-US" dirty="0" smtClean="0"/>
              <a:t>Each tile contains a single list of</a:t>
            </a:r>
            <a:r>
              <a:rPr lang="en-US" baseline="0" dirty="0" smtClean="0"/>
              <a:t> all the lights that might influence any of the pixels inside.</a:t>
            </a:r>
          </a:p>
          <a:p>
            <a:pPr marL="171450" indent="-171450">
              <a:buFont typeface="Arial" charset="0"/>
              <a:buChar char="•"/>
            </a:pPr>
            <a:r>
              <a:rPr lang="en-US" baseline="0" dirty="0" smtClean="0"/>
              <a:t>Note that this list is shared between the pixels, so overhead for list maintenance and fetching is low. </a:t>
            </a:r>
            <a:endParaRPr lang="en-US" dirty="0" smtClean="0"/>
          </a:p>
        </p:txBody>
      </p:sp>
      <p:sp>
        <p:nvSpPr>
          <p:cNvPr id="4" name="Slide Number Placeholder 3"/>
          <p:cNvSpPr>
            <a:spLocks noGrp="1"/>
          </p:cNvSpPr>
          <p:nvPr>
            <p:ph type="sldNum" sz="quarter" idx="10"/>
          </p:nvPr>
        </p:nvSpPr>
        <p:spPr/>
        <p:txBody>
          <a:bodyPr/>
          <a:lstStyle/>
          <a:p>
            <a:fld id="{26CBF940-292E-46A3-98D3-4AFBC32F2B96}" type="slidenum">
              <a:rPr lang="en-AU" smtClean="0"/>
              <a:t>16</a:t>
            </a:fld>
            <a:endParaRPr lang="en-AU"/>
          </a:p>
        </p:txBody>
      </p:sp>
    </p:spTree>
    <p:extLst>
      <p:ext uri="{BB962C8B-B14F-4D97-AF65-F5344CB8AC3E}">
        <p14:creationId xmlns:p14="http://schemas.microsoft.com/office/powerpoint/2010/main" val="249906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To construct the lists, we might do as follows.</a:t>
            </a:r>
          </a:p>
          <a:p>
            <a:pPr marL="171450" indent="-171450">
              <a:buFont typeface="Arial" charset="0"/>
              <a:buChar char="•"/>
            </a:pPr>
            <a:r>
              <a:rPr lang="en-US" baseline="0" dirty="0" smtClean="0"/>
              <a:t>For each light, establish the screen space bounding box, illustrated for the green light.</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17</a:t>
            </a:fld>
            <a:endParaRPr lang="en-AU"/>
          </a:p>
        </p:txBody>
      </p:sp>
    </p:spTree>
    <p:extLst>
      <p:ext uri="{BB962C8B-B14F-4D97-AF65-F5344CB8AC3E}">
        <p14:creationId xmlns:p14="http://schemas.microsoft.com/office/powerpoint/2010/main" val="453084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Then add the</a:t>
            </a:r>
            <a:r>
              <a:rPr lang="en-US" baseline="0" dirty="0" smtClean="0"/>
              <a:t> index of the light to all of the overlapped tiles.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18</a:t>
            </a:fld>
            <a:endParaRPr lang="en-AU"/>
          </a:p>
        </p:txBody>
      </p:sp>
    </p:spTree>
    <p:extLst>
      <p:ext uri="{BB962C8B-B14F-4D97-AF65-F5344CB8AC3E}">
        <p14:creationId xmlns:p14="http://schemas.microsoft.com/office/powerpoint/2010/main" val="194892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Then repeat</a:t>
            </a:r>
            <a:r>
              <a:rPr lang="en-US" baseline="0" dirty="0" smtClean="0"/>
              <a:t> this process for all remaining lights.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19</a:t>
            </a:fld>
            <a:endParaRPr lang="en-AU"/>
          </a:p>
        </p:txBody>
      </p:sp>
    </p:spTree>
    <p:extLst>
      <p:ext uri="{BB962C8B-B14F-4D97-AF65-F5344CB8AC3E}">
        <p14:creationId xmlns:p14="http://schemas.microsoft.com/office/powerpoint/2010/main" val="2315312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The illustration only shows the counts, so you need to imagine the lists being built as well.</a:t>
            </a:r>
          </a:p>
          <a:p>
            <a:pPr marL="171450" indent="-171450">
              <a:buFont typeface="Arial" charset="0"/>
              <a:buChar char="•"/>
            </a:pPr>
            <a:r>
              <a:rPr lang="en-US" baseline="0" dirty="0" smtClean="0"/>
              <a:t>In practice we’d also do a conservative per-tile min/max depth test, to cull away lights occupying empty space.</a:t>
            </a:r>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20</a:t>
            </a:fld>
            <a:endParaRPr lang="en-AU"/>
          </a:p>
        </p:txBody>
      </p:sp>
    </p:spTree>
    <p:extLst>
      <p:ext uri="{BB962C8B-B14F-4D97-AF65-F5344CB8AC3E}">
        <p14:creationId xmlns:p14="http://schemas.microsoft.com/office/powerpoint/2010/main" val="186276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part of the two part presentation about practical clustered shading. The first</a:t>
            </a:r>
            <a:r>
              <a:rPr lang="en-US" baseline="0" dirty="0" smtClean="0"/>
              <a:t> part is presented by Ola Olsson, PhD student at Chalmers University of Technology, and covers the motivation, introduction and background to clustered shading. The second part, by Emil </a:t>
            </a:r>
            <a:r>
              <a:rPr lang="en-US" baseline="0" dirty="0" err="1" smtClean="0"/>
              <a:t>Persson</a:t>
            </a:r>
            <a:r>
              <a:rPr lang="en-US" baseline="0" dirty="0" smtClean="0"/>
              <a:t>, head of research at Avalanche Studios, deals with the reasons and adaptions to put the technique into production in the open-world engine at Avalanche.</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3</a:t>
            </a:fld>
            <a:endParaRPr lang="en-AU"/>
          </a:p>
        </p:txBody>
      </p:sp>
    </p:spTree>
    <p:extLst>
      <p:ext uri="{BB962C8B-B14F-4D97-AF65-F5344CB8AC3E}">
        <p14:creationId xmlns:p14="http://schemas.microsoft.com/office/powerpoint/2010/main" val="2245789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Once all the lists are constructed, a shading pass is performed.</a:t>
            </a:r>
          </a:p>
          <a:p>
            <a:pPr marL="171450" indent="-171450">
              <a:buFont typeface="Arial" charset="0"/>
              <a:buChar char="•"/>
            </a:pPr>
            <a:r>
              <a:rPr lang="en-US" baseline="0" dirty="0" smtClean="0"/>
              <a:t>For tiled deferred shading, it is a deferred full screen pass.</a:t>
            </a:r>
          </a:p>
          <a:p>
            <a:pPr marL="171450" indent="-171450">
              <a:buFont typeface="Arial" charset="0"/>
              <a:buChar char="•"/>
            </a:pPr>
            <a:r>
              <a:rPr lang="en-US" baseline="0" dirty="0" smtClean="0"/>
              <a:t>For tiled forward shading, it is a geometry pass.</a:t>
            </a:r>
          </a:p>
          <a:p>
            <a:pPr marL="171450" indent="-171450">
              <a:buFont typeface="Arial" charset="0"/>
              <a:buChar char="•"/>
            </a:pPr>
            <a:r>
              <a:rPr lang="en-US" baseline="0" dirty="0" smtClean="0"/>
              <a:t>In each case the light list is looked up using the fragment coordinates and looped through and shading is accumulated.</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21</a:t>
            </a:fld>
            <a:endParaRPr lang="en-AU"/>
          </a:p>
        </p:txBody>
      </p:sp>
    </p:spTree>
    <p:extLst>
      <p:ext uri="{BB962C8B-B14F-4D97-AF65-F5344CB8AC3E}">
        <p14:creationId xmlns:p14="http://schemas.microsoft.com/office/powerpoint/2010/main" val="161996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 is a view of the tile</a:t>
            </a:r>
            <a:r>
              <a:rPr lang="en-US" baseline="0" dirty="0" smtClean="0"/>
              <a:t> geometry </a:t>
            </a:r>
            <a:r>
              <a:rPr lang="en-US" dirty="0" smtClean="0"/>
              <a:t>pulled out of</a:t>
            </a:r>
            <a:r>
              <a:rPr lang="en-US" baseline="0" dirty="0" smtClean="0"/>
              <a:t> our implementation.</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22</a:t>
            </a:fld>
            <a:endParaRPr lang="en-AU"/>
          </a:p>
        </p:txBody>
      </p:sp>
    </p:spTree>
    <p:extLst>
      <p:ext uri="{BB962C8B-B14F-4D97-AF65-F5344CB8AC3E}">
        <p14:creationId xmlns:p14="http://schemas.microsoft.com/office/powerpoint/2010/main" val="4059630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Switching to the overhead view, we see how they extend from the tree over to the background</a:t>
            </a:r>
            <a:r>
              <a:rPr lang="en-US" baseline="0" dirty="0" smtClean="0"/>
              <a:t> geometry.</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23</a:t>
            </a:fld>
            <a:endParaRPr lang="en-AU"/>
          </a:p>
        </p:txBody>
      </p:sp>
    </p:spTree>
    <p:extLst>
      <p:ext uri="{BB962C8B-B14F-4D97-AF65-F5344CB8AC3E}">
        <p14:creationId xmlns:p14="http://schemas.microsoft.com/office/powerpoint/2010/main" val="332867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Toggling on the light geometry,</a:t>
            </a:r>
            <a:r>
              <a:rPr lang="en-US" baseline="0" dirty="0" smtClean="0"/>
              <a:t> we see that there is a lot of overlap…</a:t>
            </a:r>
          </a:p>
          <a:p>
            <a:pPr marL="171450" indent="-171450">
              <a:buFont typeface="Arial" charset="0"/>
              <a:buChar char="•"/>
            </a:pPr>
            <a:r>
              <a:rPr lang="en-US" dirty="0" smtClean="0"/>
              <a:t>…even in</a:t>
            </a:r>
            <a:r>
              <a:rPr lang="en-US" baseline="0" dirty="0" smtClean="0"/>
              <a:t> the empty space behind the tree.</a:t>
            </a:r>
          </a:p>
          <a:p>
            <a:pPr marL="171450" indent="-171450">
              <a:buFont typeface="Arial" charset="0"/>
              <a:buChar char="•"/>
            </a:pPr>
            <a:r>
              <a:rPr lang="en-US" baseline="0" dirty="0" smtClean="0"/>
              <a:t>We now should be able to start seeing the shape of the problem with 2D tiles in a 3D world.</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24</a:t>
            </a:fld>
            <a:endParaRPr lang="en-AU"/>
          </a:p>
        </p:txBody>
      </p:sp>
    </p:spTree>
    <p:extLst>
      <p:ext uri="{BB962C8B-B14F-4D97-AF65-F5344CB8AC3E}">
        <p14:creationId xmlns:p14="http://schemas.microsoft.com/office/powerpoint/2010/main" val="1103352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We’ll now take a closer look at a single tile, in order to highlight the problem.</a:t>
            </a:r>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25</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26</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As we can see, there is a small number of samples from the tree</a:t>
            </a:r>
          </a:p>
          <a:p>
            <a:pPr marL="171450" indent="-171450">
              <a:buFont typeface="Arial" charset="0"/>
              <a:buChar char="•"/>
            </a:pPr>
            <a:r>
              <a:rPr lang="en-AU" baseline="0" dirty="0" smtClean="0"/>
              <a:t>And the rest, the lion share of the pixels are in the background.</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27</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 In 3D the tile looks like</a:t>
            </a:r>
            <a:r>
              <a:rPr lang="en-AU" baseline="0" dirty="0" smtClean="0"/>
              <a:t> this…</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28</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29</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Extending</a:t>
            </a:r>
            <a:r>
              <a:rPr lang="en-AU" baseline="0" dirty="0" smtClean="0"/>
              <a:t> from the tree through the visible scene to the wall.</a:t>
            </a:r>
            <a:endParaRPr lang="en-AU" dirty="0" smtClean="0"/>
          </a:p>
          <a:p>
            <a:pPr marL="171450" indent="-171450">
              <a:buFont typeface="Arial" charset="0"/>
              <a:buChar char="•"/>
            </a:pPr>
            <a:r>
              <a:rPr lang="en-AU" dirty="0" smtClean="0"/>
              <a:t>This </a:t>
            </a:r>
            <a:r>
              <a:rPr lang="en-AU" dirty="0" smtClean="0"/>
              <a:t>one troublesome</a:t>
            </a:r>
            <a:r>
              <a:rPr lang="en-AU" baseline="0" dirty="0" smtClean="0"/>
              <a:t> tile intersects all 6 lights in our simple test </a:t>
            </a:r>
            <a:r>
              <a:rPr lang="en-AU" baseline="0" dirty="0" smtClean="0"/>
              <a:t>scene.</a:t>
            </a:r>
            <a:endParaRPr lang="en-AU" baseline="0" dirty="0" smtClean="0"/>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30</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Clustered Shading</a:t>
            </a:r>
            <a:r>
              <a:rPr lang="en-US" baseline="0" dirty="0" smtClean="0"/>
              <a:t>, was first introduced by myself and co-authors in a paper published at the </a:t>
            </a:r>
            <a:r>
              <a:rPr lang="en-US" baseline="0" dirty="0" err="1" smtClean="0"/>
              <a:t>Hight</a:t>
            </a:r>
            <a:r>
              <a:rPr lang="en-US" baseline="0" dirty="0" smtClean="0"/>
              <a:t> Performance Graphics conference 2012.  The algorithm builds on, and extends, tiled shading.</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4</a:t>
            </a:fld>
            <a:endParaRPr lang="en-AU"/>
          </a:p>
        </p:txBody>
      </p:sp>
    </p:spTree>
    <p:extLst>
      <p:ext uri="{BB962C8B-B14F-4D97-AF65-F5344CB8AC3E}">
        <p14:creationId xmlns:p14="http://schemas.microsoft.com/office/powerpoint/2010/main" val="85151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While actually some of the samples, from the tree, are affected zero</a:t>
            </a:r>
            <a:r>
              <a:rPr lang="en-AU" baseline="0" dirty="0" smtClean="0"/>
              <a:t> of these lights</a:t>
            </a:r>
            <a:r>
              <a:rPr lang="en-AU" baseline="0" dirty="0" smtClean="0"/>
              <a:t>.</a:t>
            </a:r>
            <a:endParaRPr lang="en-AU" baseline="0" dirty="0" smtClean="0"/>
          </a:p>
        </p:txBody>
      </p:sp>
      <p:sp>
        <p:nvSpPr>
          <p:cNvPr id="4" name="Slide Number Placeholder 3"/>
          <p:cNvSpPr>
            <a:spLocks noGrp="1"/>
          </p:cNvSpPr>
          <p:nvPr>
            <p:ph type="sldNum" sz="quarter" idx="10"/>
          </p:nvPr>
        </p:nvSpPr>
        <p:spPr/>
        <p:txBody>
          <a:bodyPr/>
          <a:lstStyle/>
          <a:p>
            <a:fld id="{26CBF940-292E-46A3-98D3-4AFBC32F2B96}" type="slidenum">
              <a:rPr lang="en-AU" smtClean="0"/>
              <a:t>31</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And the rest, </a:t>
            </a:r>
            <a:r>
              <a:rPr lang="en-AU" baseline="0" dirty="0" smtClean="0"/>
              <a:t>would </a:t>
            </a:r>
            <a:r>
              <a:rPr lang="en-AU" baseline="0" dirty="0" smtClean="0"/>
              <a:t>only need two of the lights.</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32</a:t>
            </a:fld>
            <a:endParaRPr lang="en-AU"/>
          </a:p>
        </p:txBody>
      </p:sp>
    </p:spTree>
    <p:extLst>
      <p:ext uri="{BB962C8B-B14F-4D97-AF65-F5344CB8AC3E}">
        <p14:creationId xmlns:p14="http://schemas.microsoft.com/office/powerpoint/2010/main" val="62736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 as we have shown, there is a fairly fundamental problem with tiled shading.</a:t>
            </a:r>
          </a:p>
          <a:p>
            <a:pPr marL="171450" indent="-171450">
              <a:buFont typeface="Arial" charset="0"/>
              <a:buChar char="•"/>
            </a:pPr>
            <a:r>
              <a:rPr lang="en-US" dirty="0" smtClean="0"/>
              <a:t>The basic problem stems from that we are making the intersection between lights and geometry samples, both of</a:t>
            </a:r>
            <a:r>
              <a:rPr lang="en-US" baseline="0" dirty="0" smtClean="0"/>
              <a:t> which are 3D entities, in a 2D screen space.</a:t>
            </a:r>
          </a:p>
          <a:p>
            <a:pPr marL="171450" indent="-171450">
              <a:buFont typeface="Arial" charset="0"/>
              <a:buChar char="•"/>
            </a:pPr>
            <a:r>
              <a:rPr lang="en-US" baseline="0" dirty="0" smtClean="0"/>
              <a:t>The main practical issue with this is that the resulting light assignment is highly view dependent. This means that we cannot author scenes with any strong guarantee on performance, as a given view of the scene may have a significantly higher </a:t>
            </a:r>
            <a:r>
              <a:rPr lang="en-US" i="1" baseline="0" dirty="0" smtClean="0"/>
              <a:t>screen space</a:t>
            </a:r>
            <a:r>
              <a:rPr lang="en-US" i="0" baseline="0" dirty="0" smtClean="0"/>
              <a:t> light density than average. </a:t>
            </a:r>
          </a:p>
          <a:p>
            <a:pPr marL="171450" indent="-171450">
              <a:buFont typeface="Arial" charset="0"/>
              <a:buChar char="•"/>
            </a:pPr>
            <a:r>
              <a:rPr lang="en-US" i="0" baseline="0" dirty="0" smtClean="0"/>
              <a:t>For example, we’d like to be able to construct a scene with, say, maximum 4 lights affecting any part of the scene. In this case, we would like shading cost to be proportional to this, and stable, given different view points. Unfortunately, no such correlation exists for tiled shading.</a:t>
            </a:r>
            <a:endParaRPr lang="en-US" baseline="0" dirty="0" smtClean="0"/>
          </a:p>
          <a:p>
            <a:pPr marL="171450" indent="-171450">
              <a:buFont typeface="Arial" charset="0"/>
              <a:buChar char="•"/>
            </a:pPr>
            <a:r>
              <a:rPr lang="en-US" baseline="0" dirty="0" smtClean="0"/>
              <a:t>In other words shading times are unpredictable, which is a major problem for a real time application.</a:t>
            </a:r>
          </a:p>
        </p:txBody>
      </p:sp>
      <p:sp>
        <p:nvSpPr>
          <p:cNvPr id="4" name="Slide Number Placeholder 3"/>
          <p:cNvSpPr>
            <a:spLocks noGrp="1"/>
          </p:cNvSpPr>
          <p:nvPr>
            <p:ph type="sldNum" sz="quarter" idx="10"/>
          </p:nvPr>
        </p:nvSpPr>
        <p:spPr/>
        <p:txBody>
          <a:bodyPr/>
          <a:lstStyle/>
          <a:p>
            <a:fld id="{26CBF940-292E-46A3-98D3-4AFBC32F2B96}" type="slidenum">
              <a:rPr lang="en-AU" smtClean="0"/>
              <a:t>33</a:t>
            </a:fld>
            <a:endParaRPr lang="en-AU"/>
          </a:p>
        </p:txBody>
      </p:sp>
    </p:spTree>
    <p:extLst>
      <p:ext uri="{BB962C8B-B14F-4D97-AF65-F5344CB8AC3E}">
        <p14:creationId xmlns:p14="http://schemas.microsoft.com/office/powerpoint/2010/main" val="3965858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So how do</a:t>
            </a:r>
            <a:r>
              <a:rPr lang="en-AU" baseline="0" dirty="0" smtClean="0"/>
              <a:t> we solve this?</a:t>
            </a:r>
          </a:p>
          <a:p>
            <a:pPr marL="171450" indent="-171450">
              <a:buFont typeface="Arial" charset="0"/>
              <a:buChar char="•"/>
            </a:pPr>
            <a:r>
              <a:rPr lang="en-AU" baseline="0" dirty="0" smtClean="0"/>
              <a:t>This is the basic question for our clustered shading paper.</a:t>
            </a:r>
          </a:p>
          <a:p>
            <a:pPr marL="171450" indent="-171450">
              <a:buFont typeface="Arial" charset="0"/>
              <a:buChar char="•"/>
            </a:pPr>
            <a:r>
              <a:rPr lang="en-AU" baseline="0" dirty="0" smtClean="0"/>
              <a:t>A fairly </a:t>
            </a:r>
            <a:r>
              <a:rPr lang="en-AU" baseline="0" dirty="0" smtClean="0"/>
              <a:t>obvious solution, given what has been said so far, is </a:t>
            </a:r>
            <a:r>
              <a:rPr lang="en-AU" baseline="0" dirty="0" smtClean="0"/>
              <a:t>to use 3D tiles of some sort.</a:t>
            </a:r>
          </a:p>
          <a:p>
            <a:pPr marL="171450" indent="-171450">
              <a:buFont typeface="Arial" charset="0"/>
              <a:buChar char="•"/>
            </a:pPr>
            <a:r>
              <a:rPr lang="en-AU" baseline="0" dirty="0" smtClean="0"/>
              <a:t>It is less obvious what particular kind of subdivisions to use, and whether this will actually improve efficiency.</a:t>
            </a:r>
          </a:p>
          <a:p>
            <a:pPr marL="171450" indent="-171450">
              <a:buFont typeface="Arial" charset="0"/>
              <a:buChar char="•"/>
            </a:pPr>
            <a:r>
              <a:rPr lang="en-AU" baseline="0" dirty="0" smtClean="0"/>
              <a:t>Another question we explore in the paper is to tile in yet higher dimensions, </a:t>
            </a:r>
            <a:r>
              <a:rPr lang="en-AU" baseline="0" dirty="0" smtClean="0"/>
              <a:t>based </a:t>
            </a:r>
            <a:r>
              <a:rPr lang="en-AU" baseline="0" dirty="0" smtClean="0"/>
              <a:t>on normal direction as well.</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34</a:t>
            </a:fld>
            <a:endParaRPr lang="en-AU"/>
          </a:p>
        </p:txBody>
      </p:sp>
    </p:spTree>
    <p:extLst>
      <p:ext uri="{BB962C8B-B14F-4D97-AF65-F5344CB8AC3E}">
        <p14:creationId xmlns:p14="http://schemas.microsoft.com/office/powerpoint/2010/main" val="3820318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Compare the tiles show here…</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35</a:t>
            </a:fld>
            <a:endParaRPr lang="en-AU"/>
          </a:p>
        </p:txBody>
      </p:sp>
    </p:spTree>
    <p:extLst>
      <p:ext uri="{BB962C8B-B14F-4D97-AF65-F5344CB8AC3E}">
        <p14:creationId xmlns:p14="http://schemas.microsoft.com/office/powerpoint/2010/main" val="3267760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…with</a:t>
            </a:r>
            <a:r>
              <a:rPr lang="en-US" baseline="0" dirty="0" smtClean="0"/>
              <a:t> the view space cluster AABBs shown here.</a:t>
            </a:r>
          </a:p>
          <a:p>
            <a:pPr marL="171450" indent="-171450">
              <a:buFont typeface="Arial" charset="0"/>
              <a:buChar char="•"/>
            </a:pPr>
            <a:r>
              <a:rPr lang="en-US" baseline="0" dirty="0" smtClean="0"/>
              <a:t>Along the top edge of the screen, it is easy to see that the clusters and tiles are very similar, where the depth within each tile is shallow.</a:t>
            </a:r>
          </a:p>
          <a:p>
            <a:pPr marL="171450" indent="-171450">
              <a:buFont typeface="Arial" charset="0"/>
              <a:buChar char="•"/>
            </a:pPr>
            <a:r>
              <a:rPr lang="en-US" dirty="0" smtClean="0"/>
              <a:t>In the middle,</a:t>
            </a:r>
            <a:r>
              <a:rPr lang="en-US" baseline="0" dirty="0" smtClean="0"/>
              <a:t> where the tree is, things are more interesting, as several layers of depth are visible.</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36</a:t>
            </a:fld>
            <a:endParaRPr lang="en-AU"/>
          </a:p>
        </p:txBody>
      </p:sp>
    </p:spTree>
    <p:extLst>
      <p:ext uri="{BB962C8B-B14F-4D97-AF65-F5344CB8AC3E}">
        <p14:creationId xmlns:p14="http://schemas.microsoft.com/office/powerpoint/2010/main" val="2052549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Going to the overhead view again.</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37</a:t>
            </a:fld>
            <a:endParaRPr lang="en-AU"/>
          </a:p>
        </p:txBody>
      </p:sp>
    </p:spTree>
    <p:extLst>
      <p:ext uri="{BB962C8B-B14F-4D97-AF65-F5344CB8AC3E}">
        <p14:creationId xmlns:p14="http://schemas.microsoft.com/office/powerpoint/2010/main" val="3433828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Comparing the tiles…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38</a:t>
            </a:fld>
            <a:endParaRPr lang="en-AU"/>
          </a:p>
        </p:txBody>
      </p:sp>
    </p:spTree>
    <p:extLst>
      <p:ext uri="{BB962C8B-B14F-4D97-AF65-F5344CB8AC3E}">
        <p14:creationId xmlns:p14="http://schemas.microsoft.com/office/powerpoint/2010/main" val="876351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…to</a:t>
            </a:r>
            <a:r>
              <a:rPr lang="en-US" baseline="0" dirty="0" smtClean="0"/>
              <a:t> the clusters, shows that the clusters approximate the visible geometry a lot better.</a:t>
            </a:r>
          </a:p>
          <a:p>
            <a:pPr marL="171450" indent="-171450">
              <a:buFont typeface="Arial" charset="0"/>
              <a:buChar char="•"/>
            </a:pPr>
            <a:r>
              <a:rPr lang="en-US" baseline="0" dirty="0" smtClean="0"/>
              <a:t>This means that the intersection with the light volumes ought to also be more precise.</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39</a:t>
            </a:fld>
            <a:endParaRPr lang="en-AU"/>
          </a:p>
        </p:txBody>
      </p:sp>
    </p:spTree>
    <p:extLst>
      <p:ext uri="{BB962C8B-B14F-4D97-AF65-F5344CB8AC3E}">
        <p14:creationId xmlns:p14="http://schemas.microsoft.com/office/powerpoint/2010/main" val="219715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Going back to the single tile example</a:t>
            </a:r>
            <a:r>
              <a:rPr lang="en-US" baseline="0" dirty="0" smtClean="0"/>
              <a:t>, but with clusters.</a:t>
            </a:r>
          </a:p>
        </p:txBody>
      </p:sp>
      <p:sp>
        <p:nvSpPr>
          <p:cNvPr id="4" name="Slide Number Placeholder 3"/>
          <p:cNvSpPr>
            <a:spLocks noGrp="1"/>
          </p:cNvSpPr>
          <p:nvPr>
            <p:ph type="sldNum" sz="quarter" idx="10"/>
          </p:nvPr>
        </p:nvSpPr>
        <p:spPr/>
        <p:txBody>
          <a:bodyPr/>
          <a:lstStyle/>
          <a:p>
            <a:fld id="{26CBF940-292E-46A3-98D3-4AFBC32F2B96}" type="slidenum">
              <a:rPr lang="en-AU" smtClean="0"/>
              <a:t>40</a:t>
            </a:fld>
            <a:endParaRPr lang="en-AU"/>
          </a:p>
        </p:txBody>
      </p:sp>
    </p:spTree>
    <p:extLst>
      <p:ext uri="{BB962C8B-B14F-4D97-AF65-F5344CB8AC3E}">
        <p14:creationId xmlns:p14="http://schemas.microsoft.com/office/powerpoint/2010/main" val="268480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Our algorithm targets thousands of lights in real time, </a:t>
            </a:r>
          </a:p>
          <a:p>
            <a:endParaRPr lang="en-US" dirty="0" smtClean="0"/>
          </a:p>
          <a:p>
            <a:r>
              <a:rPr lang="en-US" dirty="0" smtClean="0"/>
              <a:t>The lights have</a:t>
            </a:r>
            <a:r>
              <a:rPr lang="en-US" baseline="0" dirty="0" smtClean="0"/>
              <a:t> a limited range, with some falloff which goes to 0 at the boundary.</a:t>
            </a:r>
          </a:p>
          <a:p>
            <a:r>
              <a:rPr lang="en-US" dirty="0" smtClean="0"/>
              <a:t>This means that lights are not</a:t>
            </a:r>
            <a:r>
              <a:rPr lang="en-US" baseline="0" dirty="0" smtClean="0"/>
              <a:t> physical, and the scaling with increasing light range is an interesting direction of future work.</a:t>
            </a:r>
          </a:p>
          <a:p>
            <a:r>
              <a:rPr lang="en-US" baseline="0" dirty="0" smtClean="0"/>
              <a:t>We further do not consider shadows, also interesting for</a:t>
            </a:r>
            <a:r>
              <a:rPr lang="en-US" dirty="0" smtClean="0"/>
              <a:t> future work!</a:t>
            </a:r>
          </a:p>
          <a:p>
            <a:r>
              <a:rPr lang="en-US" dirty="0" smtClean="0"/>
              <a:t>There is no </a:t>
            </a:r>
            <a:r>
              <a:rPr lang="en-US" dirty="0" smtClean="0"/>
              <a:t>pre-computation, </a:t>
            </a:r>
            <a:r>
              <a:rPr lang="en-US" dirty="0" smtClean="0"/>
              <a:t>so all geometry and lights are allowed to change freely from frame to frame.</a:t>
            </a:r>
          </a:p>
          <a:p>
            <a:r>
              <a:rPr lang="en-US" dirty="0" smtClean="0"/>
              <a:t>Our</a:t>
            </a:r>
            <a:r>
              <a:rPr lang="en-US" baseline="0" dirty="0" smtClean="0"/>
              <a:t> evaluation shows that the algorithm </a:t>
            </a:r>
          </a:p>
          <a:p>
            <a:pPr marL="171450" indent="-171450">
              <a:buFont typeface="Arial" charset="0"/>
              <a:buChar char="•"/>
            </a:pPr>
            <a:r>
              <a:rPr lang="en-US" baseline="0" dirty="0" smtClean="0"/>
              <a:t>Can </a:t>
            </a:r>
            <a:r>
              <a:rPr lang="en-US" baseline="0" dirty="0" smtClean="0"/>
              <a:t>be implemented with low </a:t>
            </a:r>
            <a:r>
              <a:rPr lang="en-US" baseline="0" dirty="0" smtClean="0"/>
              <a:t>overhead</a:t>
            </a:r>
          </a:p>
          <a:p>
            <a:pPr marL="171450" indent="-171450">
              <a:buFont typeface="Arial" charset="0"/>
              <a:buChar char="•"/>
            </a:pPr>
            <a:r>
              <a:rPr lang="en-US" baseline="0" dirty="0" smtClean="0"/>
              <a:t>View dependence is low, meaning performance can be robustly predicted from scene complexity.</a:t>
            </a:r>
          </a:p>
          <a:p>
            <a:pPr marL="171450" indent="-171450">
              <a:buFont typeface="Arial" charset="0"/>
              <a:buChar char="•"/>
            </a:pPr>
            <a:r>
              <a:rPr lang="en-US" baseline="0" dirty="0" smtClean="0"/>
              <a:t>Can support depth distributions with a lot of noise, i.e. many discontinuities, and also transparency where several depth layers are present.</a:t>
            </a:r>
            <a:endParaRPr lang="en-US" baseline="0" dirty="0"/>
          </a:p>
          <a:p>
            <a:pPr marL="171450" indent="-171450">
              <a:buFont typeface="Arial" panose="020B0604020202020204" pitchFamily="34" charset="0"/>
              <a:buChar char="•"/>
            </a:pPr>
            <a:r>
              <a:rPr lang="en-US" baseline="0" dirty="0" smtClean="0"/>
              <a:t>We show that clustered shading can scale to at least 1M lights,  showing </a:t>
            </a:r>
            <a:r>
              <a:rPr lang="en-US" baseline="0" dirty="0" smtClean="0"/>
              <a:t>the number of lights is not a fundamental limitation </a:t>
            </a:r>
          </a:p>
          <a:p>
            <a:pPr marL="171450" indent="-171450">
              <a:buFont typeface="Arial" panose="020B0604020202020204" pitchFamily="34" charset="0"/>
              <a:buChar char="•"/>
            </a:pPr>
            <a:r>
              <a:rPr lang="en-US" baseline="0" dirty="0" smtClean="0"/>
              <a:t>More important at this point is what to do with all these lights!</a:t>
            </a:r>
          </a:p>
        </p:txBody>
      </p:sp>
      <p:sp>
        <p:nvSpPr>
          <p:cNvPr id="4" name="Slide Number Placeholder 3"/>
          <p:cNvSpPr>
            <a:spLocks noGrp="1"/>
          </p:cNvSpPr>
          <p:nvPr>
            <p:ph type="sldNum" sz="quarter" idx="10"/>
          </p:nvPr>
        </p:nvSpPr>
        <p:spPr/>
        <p:txBody>
          <a:bodyPr/>
          <a:lstStyle/>
          <a:p>
            <a:fld id="{E788C3BA-EA00-4A0B-8B2F-9C86ED7F1046}" type="slidenum">
              <a:rPr lang="en-US" smtClean="0"/>
              <a:pPr/>
              <a:t>5</a:t>
            </a:fld>
            <a:endParaRPr lang="en-US"/>
          </a:p>
        </p:txBody>
      </p:sp>
    </p:spTree>
    <p:extLst>
      <p:ext uri="{BB962C8B-B14F-4D97-AF65-F5344CB8AC3E}">
        <p14:creationId xmlns:p14="http://schemas.microsoft.com/office/powerpoint/2010/main" val="629274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Except that there are several clusters instead of a single tile now.</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41</a:t>
            </a:fld>
            <a:endParaRPr lang="en-AU"/>
          </a:p>
        </p:txBody>
      </p:sp>
    </p:spTree>
    <p:extLst>
      <p:ext uri="{BB962C8B-B14F-4D97-AF65-F5344CB8AC3E}">
        <p14:creationId xmlns:p14="http://schemas.microsoft.com/office/powerpoint/2010/main" val="2918886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42</a:t>
            </a:fld>
            <a:endParaRPr lang="en-AU"/>
          </a:p>
        </p:txBody>
      </p:sp>
    </p:spTree>
    <p:extLst>
      <p:ext uri="{BB962C8B-B14F-4D97-AF65-F5344CB8AC3E}">
        <p14:creationId xmlns:p14="http://schemas.microsoft.com/office/powerpoint/2010/main" val="2428227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43</a:t>
            </a:fld>
            <a:endParaRPr lang="en-AU"/>
          </a:p>
        </p:txBody>
      </p:sp>
    </p:spTree>
    <p:extLst>
      <p:ext uri="{BB962C8B-B14F-4D97-AF65-F5344CB8AC3E}">
        <p14:creationId xmlns:p14="http://schemas.microsoft.com/office/powerpoint/2010/main" val="2790689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We see that none of the lights overlap</a:t>
            </a:r>
            <a:r>
              <a:rPr lang="en-AU" baseline="0" dirty="0" smtClean="0"/>
              <a:t> the clusters that are on the tree in the fore ground.</a:t>
            </a:r>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44</a:t>
            </a:fld>
            <a:endParaRPr lang="en-AU"/>
          </a:p>
        </p:txBody>
      </p:sp>
    </p:spTree>
    <p:extLst>
      <p:ext uri="{BB962C8B-B14F-4D97-AF65-F5344CB8AC3E}">
        <p14:creationId xmlns:p14="http://schemas.microsoft.com/office/powerpoint/2010/main" val="2945737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And in the background, only the volumes of the two required lights intersect.</a:t>
            </a:r>
            <a:endParaRPr lang="en-AU" baseline="0" dirty="0" smtClean="0"/>
          </a:p>
          <a:p>
            <a:pPr marL="171450" indent="-171450">
              <a:buFont typeface="Arial" charset="0"/>
              <a:buChar char="•"/>
            </a:pPr>
            <a:r>
              <a:rPr lang="en-AU" dirty="0" smtClean="0"/>
              <a:t>Clearly clusters has a good potential for improving</a:t>
            </a:r>
            <a:r>
              <a:rPr lang="en-AU" baseline="0" dirty="0" smtClean="0"/>
              <a:t> efficiency, we’ll now need to talk about how they can be implemented.</a:t>
            </a:r>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45</a:t>
            </a:fld>
            <a:endParaRPr lang="en-AU"/>
          </a:p>
        </p:txBody>
      </p:sp>
    </p:spTree>
    <p:extLst>
      <p:ext uri="{BB962C8B-B14F-4D97-AF65-F5344CB8AC3E}">
        <p14:creationId xmlns:p14="http://schemas.microsoft.com/office/powerpoint/2010/main" val="1510006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 is a high level version of the clustered</a:t>
            </a:r>
            <a:r>
              <a:rPr lang="en-US" baseline="0" dirty="0" smtClean="0"/>
              <a:t> shading </a:t>
            </a:r>
            <a:r>
              <a:rPr lang="en-US" dirty="0" smtClean="0"/>
              <a:t>algorithm</a:t>
            </a:r>
          </a:p>
          <a:p>
            <a:pPr marL="171450" indent="-171450">
              <a:buFont typeface="Arial" charset="0"/>
              <a:buChar char="•"/>
            </a:pPr>
            <a:r>
              <a:rPr lang="en-US" dirty="0" smtClean="0"/>
              <a:t>I’ve grayed out parts that are identical to tiled shading.</a:t>
            </a:r>
          </a:p>
          <a:p>
            <a:pPr marL="171450" indent="-171450">
              <a:buFont typeface="Arial" charset="0"/>
              <a:buChar char="•"/>
            </a:pPr>
            <a:r>
              <a:rPr lang="en-US" dirty="0" smtClean="0"/>
              <a:t>Cluster</a:t>
            </a:r>
            <a:r>
              <a:rPr lang="en-US" baseline="0" dirty="0" smtClean="0"/>
              <a:t> assignment means to identify what cluster each sample belongs to, this is a simple mapping.</a:t>
            </a:r>
          </a:p>
          <a:p>
            <a:pPr marL="171450" indent="-171450">
              <a:buFont typeface="Arial" charset="0"/>
              <a:buChar char="•"/>
            </a:pPr>
            <a:r>
              <a:rPr lang="en-US" baseline="0" dirty="0" smtClean="0"/>
              <a:t>Then we need to work out which of the clusters are represented by these samples, and</a:t>
            </a:r>
          </a:p>
          <a:p>
            <a:pPr marL="171450" indent="-171450">
              <a:buFont typeface="Arial" charset="0"/>
              <a:buChar char="•"/>
            </a:pPr>
            <a:r>
              <a:rPr lang="en-US" baseline="0" dirty="0" smtClean="0"/>
              <a:t>Finally we assign lights to these clusters, ensuring we are not wasting storage and work assigning lights to empty clusters.</a:t>
            </a:r>
          </a:p>
          <a:p>
            <a:pPr marL="171450" indent="-171450">
              <a:buFont typeface="Arial" charset="0"/>
              <a:buChar char="•"/>
            </a:pPr>
            <a:r>
              <a:rPr lang="en-US" baseline="0" dirty="0" smtClean="0"/>
              <a:t>Note that Emil will be presenting a rather different approach to implementing the algorithm, which leaves out and replaces the first two steps.</a:t>
            </a:r>
            <a:endParaRPr lang="en-US" dirty="0" smtClean="0"/>
          </a:p>
        </p:txBody>
      </p:sp>
      <p:sp>
        <p:nvSpPr>
          <p:cNvPr id="4" name="Slide Number Placeholder 3"/>
          <p:cNvSpPr>
            <a:spLocks noGrp="1"/>
          </p:cNvSpPr>
          <p:nvPr>
            <p:ph type="sldNum" sz="quarter" idx="10"/>
          </p:nvPr>
        </p:nvSpPr>
        <p:spPr/>
        <p:txBody>
          <a:bodyPr/>
          <a:lstStyle/>
          <a:p>
            <a:fld id="{26CBF940-292E-46A3-98D3-4AFBC32F2B96}" type="slidenum">
              <a:rPr lang="en-AU" smtClean="0"/>
              <a:t>46</a:t>
            </a:fld>
            <a:endParaRPr lang="en-AU"/>
          </a:p>
        </p:txBody>
      </p:sp>
    </p:spTree>
    <p:extLst>
      <p:ext uri="{BB962C8B-B14F-4D97-AF65-F5344CB8AC3E}">
        <p14:creationId xmlns:p14="http://schemas.microsoft.com/office/powerpoint/2010/main" val="1753357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Cluster assignments is</a:t>
            </a:r>
            <a:r>
              <a:rPr lang="en-US" baseline="0" dirty="0" smtClean="0"/>
              <a:t> a simple mapping from sample coordinate, to an integer tuple </a:t>
            </a:r>
            <a:r>
              <a:rPr lang="en-US" baseline="0" dirty="0" err="1" smtClean="0"/>
              <a:t>i,j,k</a:t>
            </a:r>
            <a:endParaRPr lang="en-US" baseline="0" dirty="0" smtClean="0"/>
          </a:p>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i and j are simply the tile coordinates, which can be derived by dividing </a:t>
            </a:r>
            <a:r>
              <a:rPr lang="en-AU" dirty="0" err="1" smtClean="0"/>
              <a:t>gl_FragCoord.xy</a:t>
            </a:r>
            <a:r>
              <a:rPr lang="en-AU" dirty="0" smtClean="0"/>
              <a:t> by the</a:t>
            </a:r>
            <a:r>
              <a:rPr lang="en-AU" baseline="0" dirty="0" smtClean="0"/>
              <a:t> tile size.</a:t>
            </a:r>
            <a:endParaRPr lang="en-AU" dirty="0" smtClean="0"/>
          </a:p>
          <a:p>
            <a:pPr marL="171450" indent="-171450">
              <a:buFont typeface="Arial" charset="0"/>
              <a:buChar char="•"/>
            </a:pPr>
            <a:r>
              <a:rPr lang="en-US" dirty="0" smtClean="0"/>
              <a:t>k is a</a:t>
            </a:r>
            <a:r>
              <a:rPr lang="en-US" baseline="0" dirty="0" smtClean="0"/>
              <a:t> logarithmic function of the view space Z of the sample, not simply the logarithm, for the exact equation see the paper.</a:t>
            </a:r>
          </a:p>
          <a:p>
            <a:pPr marL="171450" indent="-171450">
              <a:buFont typeface="Arial" charset="0"/>
              <a:buChar char="•"/>
            </a:pPr>
            <a:r>
              <a:rPr lang="en-US" baseline="0" dirty="0" smtClean="0"/>
              <a:t>We use this subdivision as it creates self similar clusters that are as cube like as possible. This makes them better suited for culling. The logarithmic subdivisions also means that as clusters become larger further away, we get a kind of LOD </a:t>
            </a:r>
            <a:r>
              <a:rPr lang="en-US" baseline="0" dirty="0" err="1" smtClean="0"/>
              <a:t>behaviour</a:t>
            </a:r>
            <a:r>
              <a:rPr lang="en-US" baseline="0" dirty="0" smtClean="0"/>
              <a:t> and do not end up with insane numbers of clusters, for a wide range of view parameters.</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47</a:t>
            </a:fld>
            <a:endParaRPr lang="en-AU"/>
          </a:p>
        </p:txBody>
      </p:sp>
    </p:spTree>
    <p:extLst>
      <p:ext uri="{BB962C8B-B14F-4D97-AF65-F5344CB8AC3E}">
        <p14:creationId xmlns:p14="http://schemas.microsoft.com/office/powerpoint/2010/main" val="1882211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indent="-171450">
              <a:buFont typeface="Arial" charset="0"/>
              <a:buChar char="•"/>
            </a:pPr>
            <a:r>
              <a:rPr lang="en-AU" dirty="0" smtClean="0"/>
              <a:t>Finding the unique clusters is a full screen pass, which simply constructs the cluster key for each sample.</a:t>
            </a:r>
          </a:p>
          <a:p>
            <a:pPr marL="171450" indent="-171450">
              <a:buFont typeface="Arial" charset="0"/>
              <a:buChar char="•"/>
            </a:pPr>
            <a:r>
              <a:rPr lang="en-AU" dirty="0" smtClean="0"/>
              <a:t>And sets the corresponding</a:t>
            </a:r>
            <a:r>
              <a:rPr lang="en-AU" baseline="0" dirty="0" smtClean="0"/>
              <a:t> cell in a 3D grid to 1. This grid is non-regular subdivision of the view volume.</a:t>
            </a:r>
            <a:endParaRPr lang="en-AU" dirty="0" smtClean="0"/>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48</a:t>
            </a:fld>
            <a:endParaRPr lang="en-US"/>
          </a:p>
        </p:txBody>
      </p:sp>
    </p:spTree>
    <p:extLst>
      <p:ext uri="{BB962C8B-B14F-4D97-AF65-F5344CB8AC3E}">
        <p14:creationId xmlns:p14="http://schemas.microsoft.com/office/powerpoint/2010/main" val="1886577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indent="-171450">
              <a:buFont typeface="Arial" charset="0"/>
              <a:buChar char="•"/>
            </a:pPr>
            <a:r>
              <a:rPr lang="en-AU" dirty="0" smtClean="0"/>
              <a:t>We then compact the grid into the list of non-zero elements.</a:t>
            </a:r>
          </a:p>
          <a:p>
            <a:pPr marL="171450" indent="-171450">
              <a:buFont typeface="Arial" charset="0"/>
              <a:buChar char="•"/>
            </a:pPr>
            <a:r>
              <a:rPr lang="en-AU" dirty="0" smtClean="0"/>
              <a:t>This</a:t>
            </a:r>
            <a:r>
              <a:rPr lang="en-AU" baseline="0" dirty="0" smtClean="0"/>
              <a:t> </a:t>
            </a:r>
            <a:r>
              <a:rPr lang="en-AU" baseline="0" dirty="0" smtClean="0"/>
              <a:t>can be implemented through a parallel </a:t>
            </a:r>
            <a:r>
              <a:rPr lang="en-AU" baseline="0" dirty="0" err="1" smtClean="0"/>
              <a:t>perfix</a:t>
            </a:r>
            <a:r>
              <a:rPr lang="en-AU" baseline="0" dirty="0" smtClean="0"/>
              <a:t> sum</a:t>
            </a:r>
            <a:r>
              <a:rPr lang="en-AU" baseline="0" dirty="0" smtClean="0"/>
              <a:t>.</a:t>
            </a:r>
            <a:endParaRPr lang="en-AU" baseline="0" dirty="0" smtClean="0"/>
          </a:p>
          <a:p>
            <a:pPr marL="171450" lvl="0" indent="-171450">
              <a:buFont typeface="Arial" charset="0"/>
              <a:buChar char="•"/>
            </a:pPr>
            <a:r>
              <a:rPr lang="en-AU" baseline="0" dirty="0" smtClean="0"/>
              <a:t>Which is a very quick process, for the million elements or so needed.</a:t>
            </a:r>
          </a:p>
          <a:p>
            <a:pPr marL="536575" lvl="1" indent="-171450">
              <a:buFont typeface="Arial" charset="0"/>
              <a:buChar char="•"/>
            </a:pPr>
            <a:r>
              <a:rPr lang="en-AU" baseline="0" dirty="0" smtClean="0"/>
              <a:t>Taking a fraction of a </a:t>
            </a:r>
            <a:r>
              <a:rPr lang="en-AU" baseline="0" dirty="0" smtClean="0"/>
              <a:t>millisecond.</a:t>
            </a:r>
            <a:endParaRPr lang="en-AU" dirty="0" smtClean="0"/>
          </a:p>
          <a:p>
            <a:pPr marL="171450" lvl="0" indent="-171450">
              <a:buFont typeface="Arial" charset="0"/>
              <a:buChar char="•"/>
            </a:pPr>
            <a:r>
              <a:rPr lang="en-AU" dirty="0" smtClean="0"/>
              <a:t>This leaves us with a list of clusters which needs lights assigned to them.</a:t>
            </a:r>
            <a:endParaRPr lang="en-AU"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49</a:t>
            </a:fld>
            <a:endParaRPr lang="en-US"/>
          </a:p>
        </p:txBody>
      </p:sp>
    </p:spTree>
    <p:extLst>
      <p:ext uri="{BB962C8B-B14F-4D97-AF65-F5344CB8AC3E}">
        <p14:creationId xmlns:p14="http://schemas.microsoft.com/office/powerpoint/2010/main" val="2439829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When pushing the limit on number of lights, a hierarchy</a:t>
            </a:r>
            <a:r>
              <a:rPr lang="en-US" baseline="0" dirty="0" smtClean="0"/>
              <a:t> over lights makes </a:t>
            </a:r>
            <a:r>
              <a:rPr lang="en-US" baseline="0" dirty="0" smtClean="0"/>
              <a:t>sense.</a:t>
            </a:r>
          </a:p>
          <a:p>
            <a:pPr marL="171450" indent="-171450">
              <a:buFont typeface="Arial" charset="0"/>
              <a:buChar char="•"/>
            </a:pPr>
            <a:r>
              <a:rPr lang="en-US" baseline="0" dirty="0" smtClean="0"/>
              <a:t>We use a BVH with a branching factor of 32, which is rebuilt each frame. </a:t>
            </a:r>
            <a:endParaRPr lang="en-US" baseline="0" dirty="0" smtClean="0"/>
          </a:p>
          <a:p>
            <a:pPr marL="171450" indent="-171450">
              <a:buFont typeface="Arial" charset="0"/>
              <a:buChar char="•"/>
            </a:pPr>
            <a:r>
              <a:rPr lang="en-US" baseline="0" dirty="0" smtClean="0"/>
              <a:t>When </a:t>
            </a:r>
            <a:r>
              <a:rPr lang="en-US" baseline="0" dirty="0" smtClean="0"/>
              <a:t>not so many lights are used, </a:t>
            </a:r>
            <a:r>
              <a:rPr lang="en-US" baseline="0" dirty="0" smtClean="0"/>
              <a:t>there are many other </a:t>
            </a:r>
            <a:r>
              <a:rPr lang="en-US" baseline="0" dirty="0" smtClean="0"/>
              <a:t>approaches which may be better. Again Emil will show a rather different approach later on.</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50</a:t>
            </a:fld>
            <a:endParaRPr lang="en-AU"/>
          </a:p>
        </p:txBody>
      </p:sp>
    </p:spTree>
    <p:extLst>
      <p:ext uri="{BB962C8B-B14F-4D97-AF65-F5344CB8AC3E}">
        <p14:creationId xmlns:p14="http://schemas.microsoft.com/office/powerpoint/2010/main" val="1424173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answer this question I’ve selected a few examples</a:t>
            </a:r>
          </a:p>
          <a:p>
            <a:pPr marL="171450" indent="-171450">
              <a:buFont typeface="Arial" panose="020B0604020202020204" pitchFamily="34" charset="0"/>
              <a:buChar char="•"/>
            </a:pPr>
            <a:r>
              <a:rPr lang="en-US" dirty="0" smtClean="0"/>
              <a:t>The first is that it could be used to visualize the result of global illumination simulations</a:t>
            </a:r>
          </a:p>
          <a:p>
            <a:pPr marL="171450" indent="-171450">
              <a:buFont typeface="Arial" panose="020B0604020202020204" pitchFamily="34" charset="0"/>
              <a:buChar char="•"/>
            </a:pPr>
            <a:r>
              <a:rPr lang="en-US" dirty="0" smtClean="0"/>
              <a:t>Many lights can be used for virtual</a:t>
            </a:r>
            <a:r>
              <a:rPr lang="en-US" baseline="0" dirty="0" smtClean="0"/>
              <a:t> point lights, but also photon splatting can use a very similar implementation.</a:t>
            </a:r>
          </a:p>
          <a:p>
            <a:pPr marL="171450" indent="-171450">
              <a:buFont typeface="Arial" panose="020B0604020202020204" pitchFamily="34" charset="0"/>
              <a:buChar char="•"/>
            </a:pPr>
            <a:r>
              <a:rPr lang="en-US" baseline="0" dirty="0" smtClean="0"/>
              <a:t>We can also use more lights to emulate complex light types</a:t>
            </a:r>
            <a:endParaRPr lang="sv-SE" dirty="0"/>
          </a:p>
        </p:txBody>
      </p:sp>
      <p:sp>
        <p:nvSpPr>
          <p:cNvPr id="4" name="Slide Number Placeholder 3"/>
          <p:cNvSpPr>
            <a:spLocks noGrp="1"/>
          </p:cNvSpPr>
          <p:nvPr>
            <p:ph type="sldNum" sz="quarter" idx="10"/>
          </p:nvPr>
        </p:nvSpPr>
        <p:spPr/>
        <p:txBody>
          <a:bodyPr/>
          <a:lstStyle/>
          <a:p>
            <a:fld id="{26CBF940-292E-46A3-98D3-4AFBC32F2B96}" type="slidenum">
              <a:rPr lang="en-AU" smtClean="0"/>
              <a:t>6</a:t>
            </a:fld>
            <a:endParaRPr lang="en-AU"/>
          </a:p>
        </p:txBody>
      </p:sp>
    </p:spTree>
    <p:extLst>
      <p:ext uri="{BB962C8B-B14F-4D97-AF65-F5344CB8AC3E}">
        <p14:creationId xmlns:p14="http://schemas.microsoft.com/office/powerpoint/2010/main" val="467025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 for some results.</a:t>
            </a:r>
          </a:p>
          <a:p>
            <a:pPr marL="171450" indent="-171450">
              <a:buFont typeface="Arial" charset="0"/>
              <a:buChar char="•"/>
            </a:pPr>
            <a:r>
              <a:rPr lang="en-US" dirty="0" smtClean="0"/>
              <a:t>This is the good old</a:t>
            </a:r>
            <a:r>
              <a:rPr lang="en-US" baseline="0" dirty="0" smtClean="0"/>
              <a:t> </a:t>
            </a:r>
            <a:r>
              <a:rPr lang="en-US" baseline="0" dirty="0" err="1" smtClean="0"/>
              <a:t>crytek</a:t>
            </a:r>
            <a:r>
              <a:rPr lang="en-US" baseline="0" dirty="0" smtClean="0"/>
              <a:t> </a:t>
            </a:r>
            <a:r>
              <a:rPr lang="en-US" baseline="0" dirty="0" err="1" smtClean="0"/>
              <a:t>sponza</a:t>
            </a:r>
            <a:r>
              <a:rPr lang="en-US" baseline="0" dirty="0" smtClean="0"/>
              <a:t> scene again, but this time with 3 trees added, and 10 thousand lights.</a:t>
            </a:r>
          </a:p>
          <a:p>
            <a:pPr marL="171450" indent="-171450">
              <a:buFont typeface="Arial" charset="0"/>
              <a:buChar char="•"/>
            </a:pPr>
            <a:r>
              <a:rPr lang="en-US" baseline="0" dirty="0" smtClean="0"/>
              <a:t>This is a pretty difficult scene for tiles, and we use it to highlight where the algorithm breaks down.</a:t>
            </a:r>
          </a:p>
          <a:p>
            <a:pPr marL="171450" indent="-171450">
              <a:buFont typeface="Arial" charset="0"/>
              <a:buChar char="•"/>
            </a:pPr>
            <a:r>
              <a:rPr lang="en-US" baseline="0" dirty="0" smtClean="0"/>
              <a:t>It is, however, not a completely outrageous case, with large areas of coherent pixels, and a moderate number of lights if global illumination effects are considered.</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51</a:t>
            </a:fld>
            <a:endParaRPr lang="en-AU"/>
          </a:p>
        </p:txBody>
      </p:sp>
    </p:spTree>
    <p:extLst>
      <p:ext uri="{BB962C8B-B14F-4D97-AF65-F5344CB8AC3E}">
        <p14:creationId xmlns:p14="http://schemas.microsoft.com/office/powerpoint/2010/main" val="760489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sv-SE" dirty="0" smtClean="0"/>
              <a:t>As seen here, tiled shading is dominated</a:t>
            </a:r>
            <a:r>
              <a:rPr lang="sv-SE" baseline="0" dirty="0" smtClean="0"/>
              <a:t> by shading time, even for our quite simple pixel shader.</a:t>
            </a:r>
          </a:p>
          <a:p>
            <a:pPr marL="171450" indent="-171450">
              <a:buFont typeface="Arial" charset="0"/>
              <a:buChar char="•"/>
            </a:pPr>
            <a:r>
              <a:rPr lang="sv-SE" baseline="0" dirty="0" smtClean="0"/>
              <a:t>This means that improving speed of the tiling would ot change the result much.</a:t>
            </a:r>
          </a:p>
          <a:p>
            <a:pPr marL="171450" indent="-171450">
              <a:buFont typeface="Arial" charset="0"/>
              <a:buChar char="•"/>
            </a:pPr>
            <a:r>
              <a:rPr lang="sv-SE" baseline="0" dirty="0" smtClean="0"/>
              <a:t>Clustered shading, on the other hand, is more balanced between shading and other parts of the algorithm.</a:t>
            </a:r>
          </a:p>
          <a:p>
            <a:pPr marL="171450" indent="-171450">
              <a:buFont typeface="Arial" charset="0"/>
              <a:buChar char="•"/>
            </a:pPr>
            <a:r>
              <a:rPr lang="sv-SE" baseline="0" dirty="0" smtClean="0"/>
              <a:t>Also shown are three variants with more complex culling based on normals as well. These do not pay off in our implementation as the reduction of shading cost is overtaken by the cost of more complex culling and a greater number of clusters.</a:t>
            </a:r>
            <a:endParaRPr lang="sv-SE" dirty="0" smtClean="0"/>
          </a:p>
          <a:p>
            <a:pPr marL="171450" indent="-171450">
              <a:buFont typeface="Arial" charset="0"/>
              <a:buChar char="•"/>
            </a:pPr>
            <a:r>
              <a:rPr lang="sv-SE" dirty="0" smtClean="0"/>
              <a:t>With more expensive shading and better implementation of clustering and culling,</a:t>
            </a:r>
            <a:r>
              <a:rPr lang="sv-SE" baseline="0" dirty="0" smtClean="0"/>
              <a:t> they might still be worhtwhile.</a:t>
            </a:r>
            <a:endParaRPr lang="sv-SE" dirty="0"/>
          </a:p>
        </p:txBody>
      </p:sp>
      <p:sp>
        <p:nvSpPr>
          <p:cNvPr id="4" name="Slide Number Placeholder 3"/>
          <p:cNvSpPr>
            <a:spLocks noGrp="1"/>
          </p:cNvSpPr>
          <p:nvPr>
            <p:ph type="sldNum" sz="quarter" idx="10"/>
          </p:nvPr>
        </p:nvSpPr>
        <p:spPr/>
        <p:txBody>
          <a:bodyPr/>
          <a:lstStyle/>
          <a:p>
            <a:fld id="{26CBF940-292E-46A3-98D3-4AFBC32F2B96}" type="slidenum">
              <a:rPr lang="en-AU" smtClean="0"/>
              <a:t>52</a:t>
            </a:fld>
            <a:endParaRPr lang="en-AU"/>
          </a:p>
        </p:txBody>
      </p:sp>
    </p:spTree>
    <p:extLst>
      <p:ext uri="{BB962C8B-B14F-4D97-AF65-F5344CB8AC3E}">
        <p14:creationId xmlns:p14="http://schemas.microsoft.com/office/powerpoint/2010/main" val="623624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 is a view from the scene Necropolis included in the</a:t>
            </a:r>
            <a:r>
              <a:rPr lang="en-US" baseline="0" dirty="0" smtClean="0"/>
              <a:t> UDK (Unreal SDK).</a:t>
            </a:r>
          </a:p>
          <a:p>
            <a:pPr marL="171450" indent="-171450">
              <a:buFont typeface="Arial" charset="0"/>
              <a:buChar char="•"/>
            </a:pPr>
            <a:r>
              <a:rPr lang="en-US" baseline="0" dirty="0" smtClean="0"/>
              <a:t>We have added a few thousand dynamic lights (shown as lovely GLUT solid spheres), to spice things up.</a:t>
            </a:r>
          </a:p>
          <a:p>
            <a:pPr marL="171450" indent="-171450">
              <a:buFont typeface="Arial" charset="0"/>
              <a:buChar char="•"/>
            </a:pPr>
            <a:r>
              <a:rPr lang="en-US" baseline="0" dirty="0" smtClean="0"/>
              <a:t>The tile bounds shown to the right, are as horrible as we might expect.</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53</a:t>
            </a:fld>
            <a:endParaRPr lang="en-AU"/>
          </a:p>
        </p:txBody>
      </p:sp>
    </p:spTree>
    <p:extLst>
      <p:ext uri="{BB962C8B-B14F-4D97-AF65-F5344CB8AC3E}">
        <p14:creationId xmlns:p14="http://schemas.microsoft.com/office/powerpoint/2010/main" val="2551771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And the performance, follows.</a:t>
            </a:r>
          </a:p>
          <a:p>
            <a:pPr marL="171450" indent="-171450">
              <a:buFont typeface="Arial" charset="0"/>
              <a:buChar char="•"/>
            </a:pPr>
            <a:r>
              <a:rPr lang="en-US" dirty="0" smtClean="0"/>
              <a:t>In the white parts there are more than 300 lights for each sample.</a:t>
            </a:r>
          </a:p>
          <a:p>
            <a:pPr marL="171450" indent="-171450">
              <a:buFont typeface="Arial" charset="0"/>
              <a:buChar char="•"/>
            </a:pPr>
            <a:r>
              <a:rPr lang="en-US" dirty="0" smtClean="0"/>
              <a:t>Tiled Deferred Shading clocks in at 18.8 </a:t>
            </a:r>
            <a:r>
              <a:rPr lang="en-US" dirty="0" err="1" smtClean="0"/>
              <a:t>ms</a:t>
            </a:r>
            <a:r>
              <a:rPr lang="en-US" dirty="0" smtClean="0"/>
              <a:t> per frame.</a:t>
            </a:r>
          </a:p>
          <a:p>
            <a:pPr marL="171450" indent="-171450">
              <a:buFont typeface="Arial" charset="0"/>
              <a:buChar char="•"/>
            </a:pPr>
            <a:r>
              <a:rPr lang="en-US" dirty="0" smtClean="0"/>
              <a:t>Clustered, almost exactly half that time.</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54</a:t>
            </a:fld>
            <a:endParaRPr lang="en-AU"/>
          </a:p>
        </p:txBody>
      </p:sp>
    </p:spTree>
    <p:extLst>
      <p:ext uri="{BB962C8B-B14F-4D97-AF65-F5344CB8AC3E}">
        <p14:creationId xmlns:p14="http://schemas.microsoft.com/office/powerpoint/2010/main" val="1358716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Looking at the heat</a:t>
            </a:r>
            <a:r>
              <a:rPr lang="en-US" baseline="0" dirty="0" smtClean="0"/>
              <a:t> map, clustered shading tops out at around 100 lights per sample, so there is still some pretty dense lighting going on out there.</a:t>
            </a:r>
          </a:p>
          <a:p>
            <a:pPr marL="171450" indent="-171450">
              <a:buFont typeface="Arial" charset="0"/>
              <a:buChar char="•"/>
            </a:pPr>
            <a:r>
              <a:rPr lang="en-US" baseline="0" dirty="0" smtClean="0"/>
              <a:t>As we can see to the right, the clusters match the geometry that much better.</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55</a:t>
            </a:fld>
            <a:endParaRPr lang="en-AU"/>
          </a:p>
        </p:txBody>
      </p:sp>
    </p:spTree>
    <p:extLst>
      <p:ext uri="{BB962C8B-B14F-4D97-AF65-F5344CB8AC3E}">
        <p14:creationId xmlns:p14="http://schemas.microsoft.com/office/powerpoint/2010/main" val="3109730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Talking briefly on what happens when</a:t>
            </a:r>
            <a:r>
              <a:rPr lang="en-US" baseline="0" dirty="0" smtClean="0"/>
              <a:t> we add transparent geometry to the mix.</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In tiled shading, the </a:t>
            </a:r>
            <a:r>
              <a:rPr lang="en-US" dirty="0" smtClean="0"/>
              <a:t>result</a:t>
            </a:r>
            <a:r>
              <a:rPr lang="en-US" baseline="0" dirty="0" smtClean="0"/>
              <a:t> </a:t>
            </a:r>
            <a:r>
              <a:rPr lang="en-US" baseline="0" dirty="0" smtClean="0"/>
              <a:t>of transparent geometry covering the view </a:t>
            </a:r>
            <a:r>
              <a:rPr lang="en-US" dirty="0" smtClean="0"/>
              <a:t>is </a:t>
            </a:r>
            <a:r>
              <a:rPr lang="en-US" dirty="0" smtClean="0"/>
              <a:t>effectively the loss of the</a:t>
            </a:r>
            <a:r>
              <a:rPr lang="en-US" baseline="0" dirty="0" smtClean="0"/>
              <a:t> depth range optimization</a:t>
            </a:r>
          </a:p>
          <a:p>
            <a:pPr marL="536575"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which </a:t>
            </a:r>
            <a:r>
              <a:rPr lang="en-US" baseline="0" dirty="0" smtClean="0"/>
              <a:t>has been shown to lead to poor performance</a:t>
            </a:r>
            <a:r>
              <a:rPr lang="en-US" dirty="0" smtClean="0"/>
              <a:t>.</a:t>
            </a:r>
          </a:p>
          <a:p>
            <a:pPr marL="365125" marR="0" lvl="1" indent="0" algn="l" defTabSz="914400" rtl="0" eaLnBrk="0" fontAlgn="base" latinLnBrk="0" hangingPunct="0">
              <a:lnSpc>
                <a:spcPct val="100000"/>
              </a:lnSpc>
              <a:spcBef>
                <a:spcPct val="30000"/>
              </a:spcBef>
              <a:spcAft>
                <a:spcPct val="0"/>
              </a:spcAft>
              <a:buClrTx/>
              <a:buSzTx/>
              <a:buFont typeface="Arial" charset="0"/>
              <a:buNone/>
              <a:tabLst/>
              <a:defRPr/>
            </a:pP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Again, the biggest issue here </a:t>
            </a:r>
            <a:r>
              <a:rPr lang="en-US" baseline="0" dirty="0" smtClean="0"/>
              <a:t>is that it is view dependent, and so will only be possible to determine at run time</a:t>
            </a:r>
          </a:p>
          <a:p>
            <a:pPr marL="536575"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  and, as we all know, this kind of problem usually starts showing up five minutes after we shipped a build to the publisher.</a:t>
            </a:r>
          </a:p>
          <a:p>
            <a:pPr marL="536575" marR="0" lvl="1" indent="-171450" algn="l" defTabSz="914400" rtl="0" eaLnBrk="0" fontAlgn="base" latinLnBrk="0" hangingPunct="0">
              <a:lnSpc>
                <a:spcPct val="100000"/>
              </a:lnSpc>
              <a:spcBef>
                <a:spcPct val="30000"/>
              </a:spcBef>
              <a:spcAft>
                <a:spcPct val="0"/>
              </a:spcAft>
              <a:buClrTx/>
              <a:buSzTx/>
              <a:buFont typeface="Arial"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56</a:t>
            </a:fld>
            <a:endParaRPr lang="en-US"/>
          </a:p>
        </p:txBody>
      </p:sp>
    </p:spTree>
    <p:extLst>
      <p:ext uri="{BB962C8B-B14F-4D97-AF65-F5344CB8AC3E}">
        <p14:creationId xmlns:p14="http://schemas.microsoft.com/office/powerpoint/2010/main" val="3103732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indent="-171450">
              <a:buFont typeface="Arial" charset="0"/>
              <a:buChar char="•"/>
            </a:pPr>
            <a:r>
              <a:rPr lang="en-AU" dirty="0" smtClean="0"/>
              <a:t>Clustered Shading does not suffer from this problem, as each cluster represents a fixed section of 3D space.</a:t>
            </a:r>
          </a:p>
          <a:p>
            <a:pPr marL="171450" indent="-171450">
              <a:buFont typeface="Arial" charset="0"/>
              <a:buChar char="•"/>
            </a:pPr>
            <a:r>
              <a:rPr lang="en-AU" dirty="0" smtClean="0"/>
              <a:t>The only problem we face is trying to</a:t>
            </a:r>
            <a:r>
              <a:rPr lang="en-AU" baseline="0" dirty="0" smtClean="0"/>
              <a:t> determine what clusters are need such that we can assign lights to them.</a:t>
            </a:r>
          </a:p>
          <a:p>
            <a:pPr marL="171450" indent="-171450">
              <a:buFont typeface="Arial" charset="0"/>
              <a:buChar char="•"/>
            </a:pPr>
            <a:r>
              <a:rPr lang="en-AU" baseline="0" dirty="0" smtClean="0"/>
              <a:t>This can be done by rendering a pre-pass with the transparent geometry.</a:t>
            </a:r>
          </a:p>
          <a:p>
            <a:pPr marL="171450" indent="-171450">
              <a:buFont typeface="Arial" charset="0"/>
              <a:buChar char="•"/>
            </a:pPr>
            <a:r>
              <a:rPr lang="en-AU" baseline="0" dirty="0" smtClean="0"/>
              <a:t>This can be performed after a regular G-buffer or pre-z pass, with </a:t>
            </a:r>
            <a:r>
              <a:rPr lang="en-AU" baseline="0" dirty="0" err="1" smtClean="0"/>
              <a:t>color</a:t>
            </a:r>
            <a:r>
              <a:rPr lang="en-AU" baseline="0" dirty="0" smtClean="0"/>
              <a:t> and depth writes turned off, and sets the used clusters to one as a side effect in the fragment </a:t>
            </a:r>
            <a:r>
              <a:rPr lang="en-AU" baseline="0" dirty="0" err="1" smtClean="0"/>
              <a:t>shader</a:t>
            </a:r>
            <a:r>
              <a:rPr lang="en-AU" baseline="0" dirty="0" smtClean="0"/>
              <a:t>.</a:t>
            </a:r>
          </a:p>
          <a:p>
            <a:pPr marL="171450" indent="-171450">
              <a:buFont typeface="Arial" charset="0"/>
              <a:buChar char="•"/>
            </a:pPr>
            <a:r>
              <a:rPr lang="en-AU" baseline="0" dirty="0" smtClean="0"/>
              <a:t>The algorithm is otherwise as before.</a:t>
            </a:r>
          </a:p>
          <a:p>
            <a:pPr marL="171450" indent="-171450">
              <a:buFont typeface="Arial" charset="0"/>
              <a:buChar char="•"/>
            </a:pPr>
            <a:r>
              <a:rPr lang="en-AU" baseline="0" dirty="0" smtClean="0"/>
              <a:t>Note that clustered shading provides an efficient way to solve the light assignment problem for any transparency technique, not just good old order dependent transparency.</a:t>
            </a:r>
            <a:endParaRPr lang="en-AU"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57</a:t>
            </a:fld>
            <a:endParaRPr lang="en-US"/>
          </a:p>
        </p:txBody>
      </p:sp>
    </p:spTree>
    <p:extLst>
      <p:ext uri="{BB962C8B-B14F-4D97-AF65-F5344CB8AC3E}">
        <p14:creationId xmlns:p14="http://schemas.microsoft.com/office/powerpoint/2010/main" val="1886577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58</a:t>
            </a:fld>
            <a:endParaRPr lang="en-US"/>
          </a:p>
        </p:txBody>
      </p:sp>
      <p:sp>
        <p:nvSpPr>
          <p:cNvPr id="11267" name="Rectangle 2"/>
          <p:cNvSpPr>
            <a:spLocks noGrp="1" noRot="1" noChangeAspect="1" noChangeArrowheads="1" noTextEdit="1"/>
          </p:cNvSpPr>
          <p:nvPr>
            <p:ph type="sldImg"/>
          </p:nvPr>
        </p:nvSpPr>
        <p:spPr>
          <a:xfrm>
            <a:off x="381000" y="685800"/>
            <a:ext cx="6096000" cy="3429000"/>
          </a:xfrm>
          <a:prstGeom prst="rect">
            <a:avLst/>
          </a:prstGeo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buFont typeface="Arial" charset="0"/>
              <a:buChar char="•"/>
            </a:pPr>
            <a:r>
              <a:rPr lang="en-US" dirty="0" smtClean="0">
                <a:latin typeface="Arial" charset="0"/>
                <a:ea typeface="ＭＳ Ｐゴシック" charset="0"/>
                <a:cs typeface="ＭＳ Ｐゴシック" charset="0"/>
              </a:rPr>
              <a:t> Now lets look at some runtime frame rates, measured on</a:t>
            </a:r>
            <a:r>
              <a:rPr lang="en-US" baseline="0" dirty="0" smtClean="0">
                <a:latin typeface="Arial" charset="0"/>
                <a:ea typeface="ＭＳ Ｐゴシック" charset="0"/>
                <a:cs typeface="ＭＳ Ｐゴシック" charset="0"/>
              </a:rPr>
              <a:t> a GTX 580 </a:t>
            </a:r>
            <a:r>
              <a:rPr lang="en-US" baseline="0" dirty="0" err="1" smtClean="0">
                <a:latin typeface="Arial" charset="0"/>
                <a:ea typeface="ＭＳ Ｐゴシック" charset="0"/>
                <a:cs typeface="ＭＳ Ｐゴシック" charset="0"/>
              </a:rPr>
              <a:t>gpu</a:t>
            </a:r>
            <a:endParaRPr lang="en-US" dirty="0" smtClean="0">
              <a:latin typeface="Arial" charset="0"/>
              <a:ea typeface="ＭＳ Ｐゴシック" charset="0"/>
              <a:cs typeface="ＭＳ Ｐゴシック" charset="0"/>
            </a:endParaRPr>
          </a:p>
          <a:p>
            <a:pPr eaLnBrk="1" hangingPunct="1">
              <a:buFont typeface="Arial" charset="0"/>
              <a:buChar char="•"/>
            </a:pPr>
            <a:endParaRPr lang="en-US" dirty="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1404752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59</a:t>
            </a:fld>
            <a:endParaRPr lang="en-US"/>
          </a:p>
        </p:txBody>
      </p:sp>
      <p:sp>
        <p:nvSpPr>
          <p:cNvPr id="11267" name="Rectangle 2"/>
          <p:cNvSpPr>
            <a:spLocks noGrp="1" noRot="1" noChangeAspect="1" noChangeArrowheads="1" noTextEdit="1"/>
          </p:cNvSpPr>
          <p:nvPr>
            <p:ph type="sldImg"/>
          </p:nvPr>
        </p:nvSpPr>
        <p:spPr>
          <a:xfrm>
            <a:off x="381000" y="685800"/>
            <a:ext cx="6096000" cy="3429000"/>
          </a:xfrm>
          <a:prstGeom prst="rect">
            <a:avLst/>
          </a:prstGeo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buFont typeface="Arial" charset="0"/>
              <a:buChar char="•"/>
            </a:pPr>
            <a:r>
              <a:rPr lang="en-US" dirty="0" smtClean="0">
                <a:latin typeface="Arial" charset="0"/>
                <a:ea typeface="ＭＳ Ｐゴシック" charset="0"/>
                <a:cs typeface="ＭＳ Ｐゴシック" charset="0"/>
              </a:rPr>
              <a:t>First let me point out</a:t>
            </a:r>
            <a:r>
              <a:rPr lang="en-US" baseline="0" dirty="0" smtClean="0">
                <a:latin typeface="Arial" charset="0"/>
                <a:ea typeface="ＭＳ Ｐゴシック" charset="0"/>
                <a:cs typeface="ＭＳ Ｐゴシック" charset="0"/>
              </a:rPr>
              <a:t> that the measures for deferred does not include the transparent geometry.</a:t>
            </a:r>
          </a:p>
          <a:p>
            <a:pPr eaLnBrk="1" hangingPunct="1">
              <a:buFont typeface="Arial" charset="0"/>
              <a:buChar char="•"/>
            </a:pPr>
            <a:endParaRPr lang="en-US" baseline="0" dirty="0" smtClean="0">
              <a:latin typeface="Arial" charset="0"/>
              <a:ea typeface="ＭＳ Ｐゴシック" charset="0"/>
              <a:cs typeface="ＭＳ Ｐゴシック" charset="0"/>
            </a:endParaRPr>
          </a:p>
          <a:p>
            <a:pPr eaLnBrk="1" hangingPunct="1">
              <a:buFont typeface="Arial" charset="0"/>
              <a:buChar char="•"/>
            </a:pPr>
            <a:r>
              <a:rPr lang="en-US" baseline="0" dirty="0" smtClean="0">
                <a:latin typeface="Arial" charset="0"/>
                <a:ea typeface="ＭＳ Ｐゴシック" charset="0"/>
                <a:cs typeface="ＭＳ Ｐゴシック" charset="0"/>
              </a:rPr>
              <a:t>So it is not a completely fair comparison.</a:t>
            </a:r>
          </a:p>
          <a:p>
            <a:pPr eaLnBrk="1" hangingPunct="1">
              <a:buFont typeface="Arial" charset="0"/>
              <a:buChar char="•"/>
            </a:pPr>
            <a:endParaRPr lang="en-US" dirty="0" smtClean="0">
              <a:latin typeface="Arial" charset="0"/>
              <a:ea typeface="ＭＳ Ｐゴシック" charset="0"/>
              <a:cs typeface="ＭＳ Ｐゴシック" charset="0"/>
            </a:endParaRPr>
          </a:p>
          <a:p>
            <a:pPr eaLnBrk="1" hangingPunct="1">
              <a:buFont typeface="Arial" charset="0"/>
              <a:buChar char="•"/>
            </a:pPr>
            <a:r>
              <a:rPr lang="en-US" dirty="0" smtClean="0">
                <a:latin typeface="Arial" charset="0"/>
                <a:ea typeface="ＭＳ Ｐゴシック" charset="0"/>
                <a:cs typeface="ＭＳ Ｐゴシック" charset="0"/>
              </a:rPr>
              <a:t> Also, the implementation only</a:t>
            </a:r>
            <a:r>
              <a:rPr lang="en-US" baseline="0" dirty="0" smtClean="0">
                <a:latin typeface="Arial" charset="0"/>
                <a:ea typeface="ＭＳ Ｐゴシック" charset="0"/>
                <a:cs typeface="ＭＳ Ｐゴシック" charset="0"/>
              </a:rPr>
              <a:t> shades </a:t>
            </a:r>
            <a:r>
              <a:rPr lang="en-US" dirty="0" smtClean="0">
                <a:latin typeface="Arial" charset="0"/>
                <a:ea typeface="ＭＳ Ｐゴシック" charset="0"/>
                <a:cs typeface="ＭＳ Ｐゴシック" charset="0"/>
              </a:rPr>
              <a:t>all samples at discontinuities, As proposed by </a:t>
            </a:r>
            <a:r>
              <a:rPr lang="en-US" dirty="0" err="1" smtClean="0">
                <a:latin typeface="Arial" charset="0"/>
                <a:ea typeface="ＭＳ Ｐゴシック" charset="0"/>
                <a:cs typeface="ＭＳ Ｐゴシック" charset="0"/>
              </a:rPr>
              <a:t>Lauritzen</a:t>
            </a:r>
            <a:r>
              <a:rPr lang="en-US" baseline="0" dirty="0" smtClean="0">
                <a:latin typeface="Arial" charset="0"/>
                <a:ea typeface="ＭＳ Ｐゴシック" charset="0"/>
                <a:cs typeface="ＭＳ Ｐゴシック" charset="0"/>
              </a:rPr>
              <a:t> 20</a:t>
            </a:r>
            <a:r>
              <a:rPr lang="en-US" dirty="0" smtClean="0">
                <a:latin typeface="Arial" charset="0"/>
                <a:ea typeface="ＭＳ Ｐゴシック" charset="0"/>
                <a:cs typeface="ＭＳ Ｐゴシック" charset="0"/>
              </a:rPr>
              <a:t>10. Therefore, most of the pixels in this view are computing the shading for just a single sample. </a:t>
            </a:r>
            <a:endParaRPr lang="en-US" dirty="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1404752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60</a:t>
            </a:fld>
            <a:endParaRPr lang="en-US"/>
          </a:p>
        </p:txBody>
      </p:sp>
      <p:sp>
        <p:nvSpPr>
          <p:cNvPr id="11267" name="Rectangle 2"/>
          <p:cNvSpPr>
            <a:spLocks noGrp="1" noRot="1" noChangeAspect="1" noChangeArrowheads="1" noTextEdit="1"/>
          </p:cNvSpPr>
          <p:nvPr>
            <p:ph type="sldImg"/>
          </p:nvPr>
        </p:nvSpPr>
        <p:spPr>
          <a:xfrm>
            <a:off x="381000" y="685800"/>
            <a:ext cx="6096000" cy="3429000"/>
          </a:xfrm>
          <a:prstGeom prst="rect">
            <a:avLst/>
          </a:prstGeo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buFont typeface="Arial" charset="0"/>
              <a:buChar char="•"/>
            </a:pPr>
            <a:r>
              <a:rPr lang="en-US" dirty="0" smtClean="0">
                <a:latin typeface="Arial" charset="0"/>
                <a:ea typeface="ＭＳ Ｐゴシック" charset="0"/>
                <a:cs typeface="ＭＳ Ｐゴシック" charset="0"/>
              </a:rPr>
              <a:t>So forward shades 2.2 times more samples for</a:t>
            </a:r>
            <a:r>
              <a:rPr lang="en-US" baseline="0" dirty="0" smtClean="0">
                <a:latin typeface="Arial" charset="0"/>
                <a:ea typeface="ＭＳ Ｐゴシック" charset="0"/>
                <a:cs typeface="ＭＳ Ｐゴシック" charset="0"/>
              </a:rPr>
              <a:t> this view.</a:t>
            </a:r>
          </a:p>
          <a:p>
            <a:pPr eaLnBrk="1" hangingPunct="1">
              <a:buFont typeface="Arial" charset="0"/>
              <a:buChar char="•"/>
            </a:pPr>
            <a:endParaRPr lang="en-US" dirty="0" smtClean="0">
              <a:latin typeface="Arial" charset="0"/>
              <a:ea typeface="ＭＳ Ｐゴシック" charset="0"/>
              <a:cs typeface="ＭＳ Ｐゴシック" charset="0"/>
            </a:endParaRPr>
          </a:p>
          <a:p>
            <a:pPr eaLnBrk="1" hangingPunct="1">
              <a:buFont typeface="Arial" charset="0"/>
              <a:buChar char="•"/>
            </a:pPr>
            <a:r>
              <a:rPr lang="en-US" dirty="0" smtClean="0">
                <a:latin typeface="Arial" charset="0"/>
                <a:ea typeface="ＭＳ Ｐゴシック" charset="0"/>
                <a:cs typeface="ＭＳ Ｐゴシック" charset="0"/>
              </a:rPr>
              <a:t>Despite this we see that Clustered Forward outperforms Tiled Deferred at high MSAA levels.</a:t>
            </a:r>
          </a:p>
          <a:p>
            <a:pPr eaLnBrk="1" hangingPunct="1">
              <a:buFont typeface="Arial" charset="0"/>
              <a:buChar char="•"/>
            </a:pPr>
            <a:endParaRPr lang="en-US" dirty="0" smtClean="0">
              <a:latin typeface="Arial" charset="0"/>
              <a:ea typeface="ＭＳ Ｐゴシック" charset="0"/>
              <a:cs typeface="ＭＳ Ｐゴシック" charset="0"/>
            </a:endParaRPr>
          </a:p>
          <a:p>
            <a:pPr eaLnBrk="1" hangingPunct="1">
              <a:buFont typeface="Arial" charset="0"/>
              <a:buChar char="•"/>
            </a:pPr>
            <a:r>
              <a:rPr lang="en-US" dirty="0" smtClean="0">
                <a:latin typeface="Arial" charset="0"/>
                <a:ea typeface="ＭＳ Ｐゴシック" charset="0"/>
                <a:cs typeface="ＭＳ Ｐゴシック" charset="0"/>
              </a:rPr>
              <a:t>The dashed</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red line shows tiled deferred scaled to account for the difference in samples shaded.</a:t>
            </a:r>
          </a:p>
          <a:p>
            <a:pPr eaLnBrk="1" hangingPunct="1">
              <a:buFont typeface="Arial" charset="0"/>
              <a:buChar char="•"/>
            </a:pPr>
            <a:endParaRPr lang="en-US" dirty="0" smtClean="0">
              <a:latin typeface="Arial" charset="0"/>
              <a:ea typeface="ＭＳ Ｐゴシック" charset="0"/>
              <a:cs typeface="ＭＳ Ｐゴシック" charset="0"/>
            </a:endParaRPr>
          </a:p>
          <a:p>
            <a:pPr eaLnBrk="1" hangingPunct="1">
              <a:buFont typeface="Arial" charset="0"/>
              <a:buChar char="•"/>
            </a:pPr>
            <a:r>
              <a:rPr lang="en-US" dirty="0" smtClean="0">
                <a:latin typeface="Arial" charset="0"/>
                <a:ea typeface="ＭＳ Ｐゴシック" charset="0"/>
                <a:cs typeface="ＭＳ Ｐゴシック" charset="0"/>
              </a:rPr>
              <a:t>In this case we</a:t>
            </a:r>
            <a:r>
              <a:rPr lang="en-US" baseline="0" dirty="0" smtClean="0">
                <a:latin typeface="Arial" charset="0"/>
                <a:ea typeface="ＭＳ Ｐゴシック" charset="0"/>
                <a:cs typeface="ＭＳ Ｐゴシック" charset="0"/>
              </a:rPr>
              <a:t> see that clustered shading is far more efficient. </a:t>
            </a:r>
          </a:p>
          <a:p>
            <a:pPr eaLnBrk="1" hangingPunct="1">
              <a:buFont typeface="Arial" charset="0"/>
              <a:buChar char="•"/>
            </a:pPr>
            <a:endParaRPr lang="en-US" baseline="0" dirty="0" smtClean="0">
              <a:latin typeface="Arial" charset="0"/>
              <a:ea typeface="ＭＳ Ｐゴシック" charset="0"/>
              <a:cs typeface="ＭＳ Ｐゴシック" charset="0"/>
            </a:endParaRPr>
          </a:p>
          <a:p>
            <a:pPr eaLnBrk="1" hangingPunct="1">
              <a:buFont typeface="Arial" charset="0"/>
              <a:buChar char="•"/>
            </a:pPr>
            <a:r>
              <a:rPr lang="en-US" baseline="0" dirty="0" smtClean="0">
                <a:latin typeface="Arial" charset="0"/>
                <a:ea typeface="ＭＳ Ｐゴシック" charset="0"/>
                <a:cs typeface="ＭＳ Ｐゴシック" charset="0"/>
              </a:rPr>
              <a:t>Also worth noting is that scaling with increasing MSAA levels is much better for the forward shading techniques.</a:t>
            </a:r>
            <a:endParaRPr lang="en-US" dirty="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140475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can also let the</a:t>
            </a:r>
            <a:r>
              <a:rPr lang="en-US" baseline="0" dirty="0" smtClean="0"/>
              <a:t> artists design the light </a:t>
            </a:r>
            <a:r>
              <a:rPr lang="en-US" baseline="0" dirty="0" smtClean="0"/>
              <a:t>environment </a:t>
            </a:r>
            <a:r>
              <a:rPr lang="en-US" baseline="0" dirty="0" smtClean="0"/>
              <a:t>with greater freedom,</a:t>
            </a:r>
          </a:p>
          <a:p>
            <a:pPr marL="171450" indent="-171450">
              <a:buFont typeface="Arial" panose="020B0604020202020204" pitchFamily="34" charset="0"/>
              <a:buChar char="•"/>
            </a:pPr>
            <a:r>
              <a:rPr lang="en-US" baseline="0" dirty="0" smtClean="0"/>
              <a:t>As in this example from need for speed the run, which uses many lights to get a GI look</a:t>
            </a:r>
            <a:endParaRPr lang="sv-SE" dirty="0"/>
          </a:p>
        </p:txBody>
      </p:sp>
      <p:sp>
        <p:nvSpPr>
          <p:cNvPr id="4" name="Slide Number Placeholder 3"/>
          <p:cNvSpPr>
            <a:spLocks noGrp="1"/>
          </p:cNvSpPr>
          <p:nvPr>
            <p:ph type="sldNum" sz="quarter" idx="10"/>
          </p:nvPr>
        </p:nvSpPr>
        <p:spPr/>
        <p:txBody>
          <a:bodyPr/>
          <a:lstStyle/>
          <a:p>
            <a:fld id="{26CBF940-292E-46A3-98D3-4AFBC32F2B96}" type="slidenum">
              <a:rPr lang="en-AU" smtClean="0"/>
              <a:t>7</a:t>
            </a:fld>
            <a:endParaRPr lang="en-AU"/>
          </a:p>
        </p:txBody>
      </p:sp>
    </p:spTree>
    <p:extLst>
      <p:ext uri="{BB962C8B-B14F-4D97-AF65-F5344CB8AC3E}">
        <p14:creationId xmlns:p14="http://schemas.microsoft.com/office/powerpoint/2010/main" val="567967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63</a:t>
            </a:fld>
            <a:endParaRPr lang="en-US"/>
          </a:p>
        </p:txBody>
      </p:sp>
      <p:sp>
        <p:nvSpPr>
          <p:cNvPr id="10243" name="Rectangle 2"/>
          <p:cNvSpPr>
            <a:spLocks noGrp="1" noRot="1" noChangeAspect="1" noChangeArrowheads="1" noTextEdit="1"/>
          </p:cNvSpPr>
          <p:nvPr>
            <p:ph type="sldImg"/>
          </p:nvPr>
        </p:nvSpPr>
        <p:spPr>
          <a:xfrm>
            <a:off x="381000" y="685800"/>
            <a:ext cx="6096000" cy="3429000"/>
          </a:xfrm>
          <a:prstGeom prst="rect">
            <a:avLst/>
          </a:prstGeo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indent="0" eaLnBrk="1" hangingPunct="1">
              <a:buNone/>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0259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Finally there</a:t>
            </a:r>
            <a:r>
              <a:rPr lang="en-US" baseline="0" dirty="0" smtClean="0"/>
              <a:t> are many things in games that ought to light up the environment, but doesn’t always</a:t>
            </a:r>
          </a:p>
          <a:p>
            <a:pPr marL="171450" indent="-171450">
              <a:buFont typeface="Arial" panose="020B0604020202020204" pitchFamily="34" charset="0"/>
              <a:buChar char="•"/>
            </a:pPr>
            <a:r>
              <a:rPr lang="en-US" baseline="0" dirty="0" smtClean="0"/>
              <a:t>In this example only the big </a:t>
            </a:r>
            <a:r>
              <a:rPr lang="en-US" baseline="0" dirty="0" err="1" smtClean="0"/>
              <a:t>thingo</a:t>
            </a:r>
            <a:r>
              <a:rPr lang="en-US" baseline="0" dirty="0" smtClean="0"/>
              <a:t> here is a light</a:t>
            </a:r>
          </a:p>
          <a:p>
            <a:pPr marL="171450" indent="-171450">
              <a:buFont typeface="Arial" panose="020B0604020202020204" pitchFamily="34" charset="0"/>
              <a:buChar char="•"/>
            </a:pPr>
            <a:r>
              <a:rPr lang="en-US" baseline="0" dirty="0" smtClean="0"/>
              <a:t>All the muzzle flashes are just billboards,</a:t>
            </a:r>
          </a:p>
          <a:p>
            <a:pPr marL="171450" indent="-171450">
              <a:buFont typeface="Arial" panose="020B0604020202020204" pitchFamily="34" charset="0"/>
              <a:buChar char="•"/>
            </a:pPr>
            <a:r>
              <a:rPr lang="en-US" baseline="0" dirty="0" smtClean="0"/>
              <a:t>Turning them into lights would add another 25 lights to this scene.</a:t>
            </a:r>
            <a:endParaRPr lang="sv-SE" dirty="0"/>
          </a:p>
        </p:txBody>
      </p:sp>
      <p:sp>
        <p:nvSpPr>
          <p:cNvPr id="4" name="Slide Number Placeholder 3"/>
          <p:cNvSpPr>
            <a:spLocks noGrp="1"/>
          </p:cNvSpPr>
          <p:nvPr>
            <p:ph type="sldNum" sz="quarter" idx="10"/>
          </p:nvPr>
        </p:nvSpPr>
        <p:spPr/>
        <p:txBody>
          <a:bodyPr/>
          <a:lstStyle/>
          <a:p>
            <a:fld id="{26CBF940-292E-46A3-98D3-4AFBC32F2B96}" type="slidenum">
              <a:rPr lang="en-AU" smtClean="0"/>
              <a:t>8</a:t>
            </a:fld>
            <a:endParaRPr lang="en-AU"/>
          </a:p>
        </p:txBody>
      </p:sp>
    </p:spTree>
    <p:extLst>
      <p:ext uri="{BB962C8B-B14F-4D97-AF65-F5344CB8AC3E}">
        <p14:creationId xmlns:p14="http://schemas.microsoft.com/office/powerpoint/2010/main" val="1870546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The key problem we are trying</a:t>
            </a:r>
            <a:r>
              <a:rPr lang="en-AU" baseline="0" dirty="0" smtClean="0"/>
              <a:t> to </a:t>
            </a:r>
            <a:r>
              <a:rPr lang="en-AU" baseline="0" dirty="0" smtClean="0"/>
              <a:t>address in our paper and in this talk is </a:t>
            </a:r>
            <a:r>
              <a:rPr lang="en-AU" baseline="0" dirty="0" smtClean="0"/>
              <a:t>how to figure out which lights affect what geometry.</a:t>
            </a:r>
          </a:p>
          <a:p>
            <a:pPr marL="171450" indent="-171450">
              <a:buFont typeface="Arial" charset="0"/>
              <a:buChar char="•"/>
            </a:pPr>
            <a:r>
              <a:rPr lang="en-AU" baseline="0" dirty="0" smtClean="0"/>
              <a:t>This becomes difficult when we are dealing with thousands of lights and lots of complex geometry</a:t>
            </a:r>
            <a:r>
              <a:rPr lang="en-AU" baseline="0" dirty="0" smtClean="0"/>
              <a:t>.</a:t>
            </a:r>
          </a:p>
          <a:p>
            <a:pPr marL="171450" indent="-171450">
              <a:buFont typeface="Arial" charset="0"/>
              <a:buChar char="•"/>
            </a:pPr>
            <a:r>
              <a:rPr lang="en-AU" baseline="0" dirty="0" smtClean="0"/>
              <a:t>So, while the technique is called “clustered shading” for historical and contextual reasons going back to deferred shading and tiled shading, a more precise name might have been ‘Clustered Light Assignment’. We will however persist in calling it clustered shading for consistency with published work.</a:t>
            </a:r>
            <a:endParaRPr lang="en-AU" baseline="0" dirty="0" smtClean="0"/>
          </a:p>
        </p:txBody>
      </p:sp>
      <p:sp>
        <p:nvSpPr>
          <p:cNvPr id="4" name="Slide Number Placeholder 3"/>
          <p:cNvSpPr>
            <a:spLocks noGrp="1"/>
          </p:cNvSpPr>
          <p:nvPr>
            <p:ph type="sldNum" sz="quarter" idx="10"/>
          </p:nvPr>
        </p:nvSpPr>
        <p:spPr/>
        <p:txBody>
          <a:bodyPr/>
          <a:lstStyle/>
          <a:p>
            <a:fld id="{26CBF940-292E-46A3-98D3-4AFBC32F2B96}" type="slidenum">
              <a:rPr lang="en-AU" smtClean="0"/>
              <a:t>9</a:t>
            </a:fld>
            <a:endParaRPr lang="en-AU"/>
          </a:p>
        </p:txBody>
      </p:sp>
    </p:spTree>
    <p:extLst>
      <p:ext uri="{BB962C8B-B14F-4D97-AF65-F5344CB8AC3E}">
        <p14:creationId xmlns:p14="http://schemas.microsoft.com/office/powerpoint/2010/main" val="88168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Older solutions have solved this either on a per object basis, which has a lot of inherent problems</a:t>
            </a:r>
            <a:r>
              <a:rPr lang="en-AU" baseline="0" dirty="0" smtClean="0"/>
              <a:t>, such as the conflict between optimizing batch size for drawing and minimizing light influences (consider a long and skinny bit of geometry with few polygons.</a:t>
            </a:r>
            <a:endParaRPr lang="en-AU" baseline="0" dirty="0" smtClean="0"/>
          </a:p>
          <a:p>
            <a:pPr marL="171450" indent="-171450">
              <a:buFont typeface="Arial" charset="0"/>
              <a:buChar char="•"/>
            </a:pPr>
            <a:r>
              <a:rPr lang="en-AU" baseline="0" dirty="0" smtClean="0"/>
              <a:t>or per pixel, as in deferred shading, which typically is </a:t>
            </a:r>
            <a:r>
              <a:rPr lang="en-AU" baseline="0" dirty="0" smtClean="0"/>
              <a:t>a bandwidth </a:t>
            </a:r>
            <a:r>
              <a:rPr lang="en-AU" baseline="0" dirty="0" smtClean="0"/>
              <a:t>limited </a:t>
            </a:r>
            <a:r>
              <a:rPr lang="en-AU" baseline="0" dirty="0" smtClean="0"/>
              <a:t>process on </a:t>
            </a:r>
            <a:r>
              <a:rPr lang="en-AU" baseline="0" dirty="0" smtClean="0"/>
              <a:t>modern hardware.</a:t>
            </a:r>
          </a:p>
          <a:p>
            <a:pPr marL="171450" indent="-171450">
              <a:buFont typeface="Arial" charset="0"/>
              <a:buChar char="•"/>
            </a:pPr>
            <a:r>
              <a:rPr lang="en-AU" baseline="0" dirty="0" smtClean="0"/>
              <a:t>Modern solutions attain higher </a:t>
            </a:r>
            <a:r>
              <a:rPr lang="en-AU" baseline="0" dirty="0" smtClean="0"/>
              <a:t>performance by </a:t>
            </a:r>
            <a:r>
              <a:rPr lang="en-AU" baseline="0" dirty="0" smtClean="0"/>
              <a:t>working on groups of pixels.</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10</a:t>
            </a:fld>
            <a:endParaRPr lang="en-AU"/>
          </a:p>
        </p:txBody>
      </p:sp>
    </p:spTree>
    <p:extLst>
      <p:ext uri="{BB962C8B-B14F-4D97-AF65-F5344CB8AC3E}">
        <p14:creationId xmlns:p14="http://schemas.microsoft.com/office/powerpoint/2010/main" val="2035081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0250" y="1238251"/>
            <a:ext cx="6286500" cy="195899"/>
          </a:xfrm>
          <a:prstGeom prst="rect">
            <a:avLst/>
          </a:prstGeom>
        </p:spPr>
      </p:pic>
      <p:sp>
        <p:nvSpPr>
          <p:cNvPr id="2" name="Title 1"/>
          <p:cNvSpPr>
            <a:spLocks noGrp="1"/>
          </p:cNvSpPr>
          <p:nvPr>
            <p:ph type="ctrTitle"/>
          </p:nvPr>
        </p:nvSpPr>
        <p:spPr>
          <a:xfrm>
            <a:off x="2000250" y="695644"/>
            <a:ext cx="6191250" cy="640556"/>
          </a:xfrm>
        </p:spPr>
        <p:txBody>
          <a:bodyPr>
            <a:noAutofit/>
          </a:bodyPr>
          <a:lstStyle>
            <a:lvl1pPr algn="l">
              <a:defRPr sz="3400"/>
            </a:lvl1pPr>
          </a:lstStyle>
          <a:p>
            <a:r>
              <a:rPr lang="en-US" smtClean="0"/>
              <a:t>Click to edit Master title style</a:t>
            </a:r>
            <a:endParaRPr lang="en-US"/>
          </a:p>
        </p:txBody>
      </p:sp>
      <p:sp>
        <p:nvSpPr>
          <p:cNvPr id="3" name="Subtitle 2"/>
          <p:cNvSpPr>
            <a:spLocks noGrp="1"/>
          </p:cNvSpPr>
          <p:nvPr>
            <p:ph type="subTitle" idx="1"/>
          </p:nvPr>
        </p:nvSpPr>
        <p:spPr>
          <a:xfrm>
            <a:off x="2047875" y="1328093"/>
            <a:ext cx="6400800" cy="473551"/>
          </a:xfrm>
        </p:spPr>
        <p:txBody>
          <a:bodyPr>
            <a:noAutofit/>
          </a:bodyPr>
          <a:lstStyle>
            <a:lvl1pPr marL="0" indent="0" algn="l">
              <a:buNone/>
              <a:defRPr sz="1800">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9857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142662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247650"/>
            <a:ext cx="3290888" cy="526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9" y="247650"/>
            <a:ext cx="9723437" cy="526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61871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0250" y="1238251"/>
            <a:ext cx="6286500" cy="195899"/>
          </a:xfrm>
          <a:prstGeom prst="rect">
            <a:avLst/>
          </a:prstGeom>
        </p:spPr>
      </p:pic>
      <p:sp>
        <p:nvSpPr>
          <p:cNvPr id="2" name="Title 1"/>
          <p:cNvSpPr>
            <a:spLocks noGrp="1"/>
          </p:cNvSpPr>
          <p:nvPr>
            <p:ph type="ctrTitle"/>
          </p:nvPr>
        </p:nvSpPr>
        <p:spPr>
          <a:xfrm>
            <a:off x="2012674" y="810971"/>
            <a:ext cx="6131201" cy="450056"/>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47875" y="1288575"/>
            <a:ext cx="6143625" cy="330676"/>
          </a:xfrm>
        </p:spPr>
        <p:txBody>
          <a:bodyPr>
            <a:noAutofit/>
          </a:bodyPr>
          <a:lstStyle>
            <a:lvl1pPr marL="0" indent="0" algn="l">
              <a:buNone/>
              <a:defRPr sz="2300">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
        <p:nvSpPr>
          <p:cNvPr id="9" name="TextBox 8"/>
          <p:cNvSpPr txBox="1"/>
          <p:nvPr userDrawn="1"/>
        </p:nvSpPr>
        <p:spPr>
          <a:xfrm>
            <a:off x="1866900" y="4792084"/>
            <a:ext cx="5410200" cy="369332"/>
          </a:xfrm>
          <a:prstGeom prst="rect">
            <a:avLst/>
          </a:prstGeom>
          <a:noFill/>
        </p:spPr>
        <p:txBody>
          <a:bodyPr wrap="square" rtlCol="0">
            <a:spAutoFit/>
          </a:bodyPr>
          <a:lstStyle/>
          <a:p>
            <a:pPr marL="0" marR="0" indent="0" algn="ctr" defTabSz="816388" rtl="0" eaLnBrk="1" fontAlgn="auto" latinLnBrk="0" hangingPunct="1">
              <a:lnSpc>
                <a:spcPct val="100000"/>
              </a:lnSpc>
              <a:spcBef>
                <a:spcPts val="0"/>
              </a:spcBef>
              <a:spcAft>
                <a:spcPts val="0"/>
              </a:spcAft>
              <a:buClrTx/>
              <a:buSzTx/>
              <a:buFontTx/>
              <a:buNone/>
              <a:tabLst/>
              <a:defRPr/>
            </a:pPr>
            <a:r>
              <a:rPr lang="en-AU" sz="1800" dirty="0" smtClean="0">
                <a:solidFill>
                  <a:schemeClr val="bg1"/>
                </a:solidFill>
              </a:rPr>
              <a:t>Advances in Real-Time Rendering course, </a:t>
            </a:r>
            <a:r>
              <a:rPr lang="en-AU" sz="1800" dirty="0" err="1" smtClean="0">
                <a:solidFill>
                  <a:schemeClr val="bg1"/>
                </a:solidFill>
              </a:rPr>
              <a:t>Siggraph</a:t>
            </a:r>
            <a:r>
              <a:rPr lang="en-AU" sz="1800" dirty="0" smtClean="0">
                <a:solidFill>
                  <a:schemeClr val="bg1"/>
                </a:solidFill>
              </a:rPr>
              <a:t> 2013</a:t>
            </a:r>
            <a:endParaRPr lang="en-US" sz="1800" dirty="0" smtClean="0">
              <a:solidFill>
                <a:schemeClr val="bg1"/>
              </a:solidFill>
            </a:endParaRPr>
          </a:p>
        </p:txBody>
      </p:sp>
    </p:spTree>
    <p:extLst>
      <p:ext uri="{BB962C8B-B14F-4D97-AF65-F5344CB8AC3E}">
        <p14:creationId xmlns:p14="http://schemas.microsoft.com/office/powerpoint/2010/main" val="5311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10"/>
          </p:nvPr>
        </p:nvSpPr>
        <p:spPr/>
        <p:txBody>
          <a:bodyPr/>
          <a:lstStyle/>
          <a:p>
            <a:fld id="{0D8422DD-A41A-4E5D-8029-9F7A4091C193}" type="datetimeFigureOut">
              <a:rPr lang="en-US" smtClean="0"/>
              <a:pPr/>
              <a:t>28/7/2013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6E8FB5-F7ED-4E90-B5C1-958EB4BE69F1}" type="slidenum">
              <a:rPr lang="en-US" smtClean="0"/>
              <a:pPr/>
              <a:t>‹#›</a:t>
            </a:fld>
            <a:endParaRPr lang="en-US"/>
          </a:p>
        </p:txBody>
      </p:sp>
      <p:sp>
        <p:nvSpPr>
          <p:cNvPr id="14" name="TextBox 13"/>
          <p:cNvSpPr txBox="1"/>
          <p:nvPr userDrawn="1"/>
        </p:nvSpPr>
        <p:spPr>
          <a:xfrm>
            <a:off x="1866900" y="4792084"/>
            <a:ext cx="5410200" cy="369332"/>
          </a:xfrm>
          <a:prstGeom prst="rect">
            <a:avLst/>
          </a:prstGeom>
          <a:noFill/>
        </p:spPr>
        <p:txBody>
          <a:bodyPr wrap="square" rtlCol="0">
            <a:spAutoFit/>
          </a:bodyPr>
          <a:lstStyle/>
          <a:p>
            <a:pPr marL="0" marR="0" indent="0" algn="ctr" defTabSz="816388" rtl="0" eaLnBrk="1" fontAlgn="auto" latinLnBrk="0" hangingPunct="1">
              <a:lnSpc>
                <a:spcPct val="100000"/>
              </a:lnSpc>
              <a:spcBef>
                <a:spcPts val="0"/>
              </a:spcBef>
              <a:spcAft>
                <a:spcPts val="0"/>
              </a:spcAft>
              <a:buClrTx/>
              <a:buSzTx/>
              <a:buFontTx/>
              <a:buNone/>
              <a:tabLst/>
              <a:defRPr/>
            </a:pPr>
            <a:r>
              <a:rPr lang="en-AU" sz="1800" dirty="0" smtClean="0">
                <a:solidFill>
                  <a:schemeClr val="bg1"/>
                </a:solidFill>
              </a:rPr>
              <a:t>Advances in Real-Time Rendering course, </a:t>
            </a:r>
            <a:r>
              <a:rPr lang="en-AU" sz="1800" dirty="0" err="1" smtClean="0">
                <a:solidFill>
                  <a:schemeClr val="bg1"/>
                </a:solidFill>
              </a:rPr>
              <a:t>Siggraph</a:t>
            </a:r>
            <a:r>
              <a:rPr lang="en-AU" sz="1800" dirty="0" smtClean="0">
                <a:solidFill>
                  <a:schemeClr val="bg1"/>
                </a:solidFill>
              </a:rPr>
              <a:t> 2013</a:t>
            </a:r>
            <a:endParaRPr lang="en-US" sz="1800" dirty="0" smtClean="0">
              <a:solidFill>
                <a:schemeClr val="bg1"/>
              </a:solidFill>
            </a:endParaRPr>
          </a:p>
        </p:txBody>
      </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9600" y="226702"/>
            <a:ext cx="1006122" cy="44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76200"/>
            <a:ext cx="464719" cy="590550"/>
          </a:xfrm>
          <a:prstGeom prst="rect">
            <a:avLst/>
          </a:prstGeom>
        </p:spPr>
      </p:pic>
    </p:spTree>
    <p:extLst>
      <p:ext uri="{BB962C8B-B14F-4D97-AF65-F5344CB8AC3E}">
        <p14:creationId xmlns:p14="http://schemas.microsoft.com/office/powerpoint/2010/main" val="14369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
        <p:nvSpPr>
          <p:cNvPr id="7" name="TextBox 6"/>
          <p:cNvSpPr txBox="1"/>
          <p:nvPr userDrawn="1"/>
        </p:nvSpPr>
        <p:spPr>
          <a:xfrm>
            <a:off x="1866900" y="4792084"/>
            <a:ext cx="5410200" cy="369332"/>
          </a:xfrm>
          <a:prstGeom prst="rect">
            <a:avLst/>
          </a:prstGeom>
          <a:noFill/>
        </p:spPr>
        <p:txBody>
          <a:bodyPr wrap="square" rtlCol="0">
            <a:spAutoFit/>
          </a:bodyPr>
          <a:lstStyle/>
          <a:p>
            <a:pPr marL="0" marR="0" indent="0" algn="ctr" defTabSz="816388" rtl="0" eaLnBrk="1" fontAlgn="auto" latinLnBrk="0" hangingPunct="1">
              <a:lnSpc>
                <a:spcPct val="100000"/>
              </a:lnSpc>
              <a:spcBef>
                <a:spcPts val="0"/>
              </a:spcBef>
              <a:spcAft>
                <a:spcPts val="0"/>
              </a:spcAft>
              <a:buClrTx/>
              <a:buSzTx/>
              <a:buFontTx/>
              <a:buNone/>
              <a:tabLst/>
              <a:defRPr/>
            </a:pPr>
            <a:r>
              <a:rPr lang="en-AU" sz="1800" dirty="0" smtClean="0">
                <a:solidFill>
                  <a:schemeClr val="bg1"/>
                </a:solidFill>
              </a:rPr>
              <a:t>Advances in Real-Time Rendering course, </a:t>
            </a:r>
            <a:r>
              <a:rPr lang="en-AU" sz="1800" dirty="0" err="1" smtClean="0">
                <a:solidFill>
                  <a:schemeClr val="bg1"/>
                </a:solidFill>
              </a:rPr>
              <a:t>Siggraph</a:t>
            </a:r>
            <a:r>
              <a:rPr lang="en-AU" sz="1800" dirty="0" smtClean="0">
                <a:solidFill>
                  <a:schemeClr val="bg1"/>
                </a:solidFill>
              </a:rPr>
              <a:t> 2013</a:t>
            </a:r>
            <a:endParaRPr lang="en-US" sz="1800" dirty="0" smtClean="0">
              <a:solidFill>
                <a:schemeClr val="bg1"/>
              </a:solidFill>
            </a:endParaRPr>
          </a:p>
        </p:txBody>
      </p:sp>
    </p:spTree>
    <p:extLst>
      <p:ext uri="{BB962C8B-B14F-4D97-AF65-F5344CB8AC3E}">
        <p14:creationId xmlns:p14="http://schemas.microsoft.com/office/powerpoint/2010/main" val="71054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1440656"/>
            <a:ext cx="6507162"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1" y="1440656"/>
            <a:ext cx="6507163"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422DD-A41A-4E5D-8029-9F7A4091C193}" type="datetimeFigureOut">
              <a:rPr lang="en-US" smtClean="0"/>
              <a:t>28/7/2013</a:t>
            </a:fld>
            <a:endParaRPr lang="en-US"/>
          </a:p>
        </p:txBody>
      </p:sp>
      <p:sp>
        <p:nvSpPr>
          <p:cNvPr id="6" name="Footer Placeholder 5"/>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7" name="Slide Number Placeholder 6"/>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318841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8422DD-A41A-4E5D-8029-9F7A4091C193}" type="datetimeFigureOut">
              <a:rPr lang="en-US" smtClean="0"/>
              <a:t>28/7/2013</a:t>
            </a:fld>
            <a:endParaRPr lang="en-US"/>
          </a:p>
        </p:txBody>
      </p:sp>
      <p:sp>
        <p:nvSpPr>
          <p:cNvPr id="8" name="Footer Placeholder 7"/>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9" name="Slide Number Placeholder 8"/>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59132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8422DD-A41A-4E5D-8029-9F7A4091C193}" type="datetimeFigureOut">
              <a:rPr lang="en-US" smtClean="0"/>
              <a:t>28/7/2013</a:t>
            </a:fld>
            <a:endParaRPr lang="en-US"/>
          </a:p>
        </p:txBody>
      </p:sp>
      <p:sp>
        <p:nvSpPr>
          <p:cNvPr id="4" name="Footer Placeholder 3"/>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5" name="Slide Number Placeholder 4"/>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48900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422DD-A41A-4E5D-8029-9F7A4091C193}" type="datetimeFigureOut">
              <a:rPr lang="en-US" smtClean="0"/>
              <a:t>28/7/2013</a:t>
            </a:fld>
            <a:endParaRPr lang="en-US"/>
          </a:p>
        </p:txBody>
      </p:sp>
      <p:sp>
        <p:nvSpPr>
          <p:cNvPr id="3" name="Footer Placeholder 2"/>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4" name="Slide Number Placeholder 3"/>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66442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t>28/7/2013</a:t>
            </a:fld>
            <a:endParaRPr lang="en-US"/>
          </a:p>
        </p:txBody>
      </p:sp>
      <p:sp>
        <p:nvSpPr>
          <p:cNvPr id="6" name="Footer Placeholder 5"/>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7" name="Slide Number Placeholder 6"/>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3050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229600" cy="61912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47750"/>
            <a:ext cx="8229600"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29740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t>28/7/2013</a:t>
            </a:fld>
            <a:endParaRPr lang="en-US"/>
          </a:p>
        </p:txBody>
      </p:sp>
      <p:sp>
        <p:nvSpPr>
          <p:cNvPr id="6" name="Footer Placeholder 5"/>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7" name="Slide Number Placeholder 6"/>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37940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192412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247650"/>
            <a:ext cx="3290888" cy="526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9" y="247650"/>
            <a:ext cx="9723437" cy="526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0210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422DD-A41A-4E5D-8029-9F7A4091C193}" type="datetimeFigureOut">
              <a:rPr lang="en-US" smtClean="0"/>
              <a:t>28/7/2013</a:t>
            </a:fld>
            <a:endParaRPr lang="en-US"/>
          </a:p>
        </p:txBody>
      </p:sp>
      <p:sp>
        <p:nvSpPr>
          <p:cNvPr id="5" name="Footer Placeholder 4"/>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339978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1440656"/>
            <a:ext cx="6507162"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1" y="1440656"/>
            <a:ext cx="6507163"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422DD-A41A-4E5D-8029-9F7A4091C193}" type="datetimeFigureOut">
              <a:rPr lang="en-US" smtClean="0"/>
              <a:t>28/7/2013</a:t>
            </a:fld>
            <a:endParaRPr lang="en-US"/>
          </a:p>
        </p:txBody>
      </p:sp>
      <p:sp>
        <p:nvSpPr>
          <p:cNvPr id="6" name="Footer Placeholder 5"/>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7" name="Slide Number Placeholder 6"/>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3136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8422DD-A41A-4E5D-8029-9F7A4091C193}" type="datetimeFigureOut">
              <a:rPr lang="en-US" smtClean="0"/>
              <a:t>28/7/2013</a:t>
            </a:fld>
            <a:endParaRPr lang="en-US"/>
          </a:p>
        </p:txBody>
      </p:sp>
      <p:sp>
        <p:nvSpPr>
          <p:cNvPr id="8" name="Footer Placeholder 7"/>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9" name="Slide Number Placeholder 8"/>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7469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8422DD-A41A-4E5D-8029-9F7A4091C193}" type="datetimeFigureOut">
              <a:rPr lang="en-US" smtClean="0"/>
              <a:t>28/7/2013</a:t>
            </a:fld>
            <a:endParaRPr lang="en-US"/>
          </a:p>
        </p:txBody>
      </p:sp>
      <p:sp>
        <p:nvSpPr>
          <p:cNvPr id="4" name="Footer Placeholder 3"/>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5" name="Slide Number Placeholder 4"/>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29971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422DD-A41A-4E5D-8029-9F7A4091C193}" type="datetimeFigureOut">
              <a:rPr lang="en-US" smtClean="0"/>
              <a:t>28/7/2013</a:t>
            </a:fld>
            <a:endParaRPr lang="en-US"/>
          </a:p>
        </p:txBody>
      </p:sp>
      <p:sp>
        <p:nvSpPr>
          <p:cNvPr id="3" name="Footer Placeholder 2"/>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4" name="Slide Number Placeholder 3"/>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360530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t>28/7/2013</a:t>
            </a:fld>
            <a:endParaRPr lang="en-US"/>
          </a:p>
        </p:txBody>
      </p:sp>
      <p:sp>
        <p:nvSpPr>
          <p:cNvPr id="6" name="Footer Placeholder 5"/>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7" name="Slide Number Placeholder 6"/>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188611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t>28/7/2013</a:t>
            </a:fld>
            <a:endParaRPr lang="en-US"/>
          </a:p>
        </p:txBody>
      </p:sp>
      <p:sp>
        <p:nvSpPr>
          <p:cNvPr id="6" name="Footer Placeholder 5"/>
          <p:cNvSpPr>
            <a:spLocks noGrp="1"/>
          </p:cNvSpPr>
          <p:nvPr>
            <p:ph type="ftr" sz="quarter" idx="11"/>
          </p:nvPr>
        </p:nvSpPr>
        <p:spPr/>
        <p:txBody>
          <a:bodyPr/>
          <a:lstStyle/>
          <a:p>
            <a:r>
              <a:rPr lang="en-AU" dirty="0" smtClean="0"/>
              <a:t>Advances in Real-Time Rendering course, </a:t>
            </a:r>
            <a:r>
              <a:rPr lang="en-AU" dirty="0" err="1" smtClean="0"/>
              <a:t>Siggraph</a:t>
            </a:r>
            <a:r>
              <a:rPr lang="en-AU" dirty="0" smtClean="0"/>
              <a:t> 2013</a:t>
            </a:r>
            <a:endParaRPr lang="en-US" dirty="0"/>
          </a:p>
        </p:txBody>
      </p:sp>
      <p:sp>
        <p:nvSpPr>
          <p:cNvPr id="7" name="Slide Number Placeholder 6"/>
          <p:cNvSpPr>
            <a:spLocks noGrp="1"/>
          </p:cNvSpPr>
          <p:nvPr>
            <p:ph type="sldNum" sz="quarter" idx="12"/>
          </p:nvPr>
        </p:nvSpPr>
        <p:spPr/>
        <p:txBody>
          <a:bodyPr/>
          <a:lstStyle/>
          <a:p>
            <a:fld id="{696E8FB5-F7ED-4E90-B5C1-958EB4BE69F1}" type="slidenum">
              <a:rPr lang="en-US" smtClean="0"/>
              <a:t>‹#›</a:t>
            </a:fld>
            <a:endParaRPr lang="en-US"/>
          </a:p>
        </p:txBody>
      </p:sp>
    </p:spTree>
    <p:extLst>
      <p:ext uri="{BB962C8B-B14F-4D97-AF65-F5344CB8AC3E}">
        <p14:creationId xmlns:p14="http://schemas.microsoft.com/office/powerpoint/2010/main" val="374231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39" tIns="40819" rIns="81639" bIns="408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24225"/>
          </a:xfrm>
          <a:prstGeom prst="rect">
            <a:avLst/>
          </a:prstGeom>
        </p:spPr>
        <p:txBody>
          <a:bodyPr vert="horz" lIns="81639" tIns="40819" rIns="81639" bIns="408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781050" cy="273844"/>
          </a:xfrm>
          <a:prstGeom prst="rect">
            <a:avLst/>
          </a:prstGeom>
        </p:spPr>
        <p:txBody>
          <a:bodyPr vert="horz" lIns="81639" tIns="40819" rIns="81639" bIns="40819" rtlCol="0" anchor="ctr"/>
          <a:lstStyle>
            <a:lvl1pPr algn="l">
              <a:defRPr sz="1100">
                <a:solidFill>
                  <a:schemeClr val="bg1"/>
                </a:solidFill>
                <a:latin typeface="Arial" pitchFamily="34" charset="0"/>
                <a:cs typeface="Arial" pitchFamily="34" charset="0"/>
              </a:defRPr>
            </a:lvl1pPr>
          </a:lstStyle>
          <a:p>
            <a:fld id="{0D8422DD-A41A-4E5D-8029-9F7A4091C193}" type="datetimeFigureOut">
              <a:rPr lang="en-US" smtClean="0"/>
              <a:pPr/>
              <a:t>28/7/2013</a:t>
            </a:fld>
            <a:endParaRPr lang="en-US"/>
          </a:p>
        </p:txBody>
      </p:sp>
      <p:sp>
        <p:nvSpPr>
          <p:cNvPr id="5" name="Footer Placeholder 4"/>
          <p:cNvSpPr>
            <a:spLocks noGrp="1"/>
          </p:cNvSpPr>
          <p:nvPr>
            <p:ph type="ftr" sz="quarter" idx="3"/>
          </p:nvPr>
        </p:nvSpPr>
        <p:spPr>
          <a:xfrm>
            <a:off x="1285875" y="4767263"/>
            <a:ext cx="7000875" cy="273844"/>
          </a:xfrm>
          <a:prstGeom prst="rect">
            <a:avLst/>
          </a:prstGeom>
        </p:spPr>
        <p:txBody>
          <a:bodyPr vert="horz" lIns="81639" tIns="40819" rIns="81639" bIns="40819" rtlCol="0" anchor="ctr"/>
          <a:lstStyle>
            <a:lvl1pPr algn="ctr">
              <a:defRPr sz="1100">
                <a:solidFill>
                  <a:schemeClr val="bg1"/>
                </a:solidFill>
                <a:latin typeface="Arial" pitchFamily="34" charset="0"/>
                <a:cs typeface="Arial" pitchFamily="34" charset="0"/>
              </a:defRPr>
            </a:lvl1p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4"/>
          </p:nvPr>
        </p:nvSpPr>
        <p:spPr>
          <a:xfrm>
            <a:off x="8334375" y="4767263"/>
            <a:ext cx="352425" cy="273844"/>
          </a:xfrm>
          <a:prstGeom prst="rect">
            <a:avLst/>
          </a:prstGeom>
        </p:spPr>
        <p:txBody>
          <a:bodyPr vert="horz" lIns="81639" tIns="40819" rIns="81639" bIns="40819" rtlCol="0" anchor="ctr"/>
          <a:lstStyle>
            <a:lvl1pPr algn="r">
              <a:defRPr sz="1100">
                <a:solidFill>
                  <a:schemeClr val="bg1"/>
                </a:solidFill>
                <a:latin typeface="Arial" pitchFamily="34" charset="0"/>
                <a:cs typeface="Arial" pitchFamily="34" charset="0"/>
              </a:defRPr>
            </a:lvl1pPr>
          </a:lstStyle>
          <a:p>
            <a:fld id="{696E8FB5-F7ED-4E90-B5C1-958EB4BE69F1}" type="slidenum">
              <a:rPr lang="en-US" smtClean="0"/>
              <a:pPr/>
              <a:t>‹#›</a:t>
            </a:fld>
            <a:endParaRPr lang="en-US"/>
          </a:p>
        </p:txBody>
      </p:sp>
    </p:spTree>
    <p:extLst>
      <p:ext uri="{BB962C8B-B14F-4D97-AF65-F5344CB8AC3E}">
        <p14:creationId xmlns:p14="http://schemas.microsoft.com/office/powerpoint/2010/main" val="1601593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816388" rtl="0" eaLnBrk="1" latinLnBrk="0" hangingPunct="1">
        <a:spcBef>
          <a:spcPct val="0"/>
        </a:spcBef>
        <a:buNone/>
        <a:defRPr sz="3900" b="1" kern="1200">
          <a:solidFill>
            <a:schemeClr val="tx1"/>
          </a:solidFill>
          <a:latin typeface="Arial" pitchFamily="34" charset="0"/>
          <a:ea typeface="+mj-ea"/>
          <a:cs typeface="Arial" pitchFamily="34" charset="0"/>
        </a:defRPr>
      </a:lvl1pPr>
    </p:titleStyle>
    <p:body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500" y="95250"/>
            <a:ext cx="6372225" cy="523875"/>
          </a:xfrm>
          <a:prstGeom prst="rect">
            <a:avLst/>
          </a:prstGeom>
        </p:spPr>
        <p:txBody>
          <a:bodyPr vert="horz" lIns="81639" tIns="40819" rIns="81639" bIns="40819"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09625"/>
            <a:ext cx="8229600" cy="3952875"/>
          </a:xfrm>
          <a:prstGeom prst="rect">
            <a:avLst/>
          </a:prstGeom>
        </p:spPr>
        <p:txBody>
          <a:bodyPr vert="horz" lIns="81639" tIns="40819" rIns="81639" bIns="4081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781050" cy="273844"/>
          </a:xfrm>
          <a:prstGeom prst="rect">
            <a:avLst/>
          </a:prstGeom>
        </p:spPr>
        <p:txBody>
          <a:bodyPr vert="horz" lIns="81639" tIns="40819" rIns="81639" bIns="40819" rtlCol="0" anchor="ctr"/>
          <a:lstStyle>
            <a:lvl1pPr algn="l">
              <a:defRPr sz="1100">
                <a:solidFill>
                  <a:schemeClr val="bg1"/>
                </a:solidFill>
                <a:latin typeface="Arial" pitchFamily="34" charset="0"/>
                <a:cs typeface="Arial" pitchFamily="34" charset="0"/>
              </a:defRPr>
            </a:lvl1pPr>
          </a:lstStyle>
          <a:p>
            <a:fld id="{0D8422DD-A41A-4E5D-8029-9F7A4091C193}" type="datetimeFigureOut">
              <a:rPr lang="en-US" smtClean="0"/>
              <a:pPr/>
              <a:t>28/7/2013</a:t>
            </a:fld>
            <a:endParaRPr lang="en-US" dirty="0"/>
          </a:p>
        </p:txBody>
      </p:sp>
      <p:sp>
        <p:nvSpPr>
          <p:cNvPr id="5" name="Footer Placeholder 4"/>
          <p:cNvSpPr>
            <a:spLocks noGrp="1"/>
          </p:cNvSpPr>
          <p:nvPr>
            <p:ph type="ftr" sz="quarter" idx="3"/>
          </p:nvPr>
        </p:nvSpPr>
        <p:spPr>
          <a:xfrm>
            <a:off x="1238250" y="4767263"/>
            <a:ext cx="7000875" cy="273844"/>
          </a:xfrm>
          <a:prstGeom prst="rect">
            <a:avLst/>
          </a:prstGeom>
        </p:spPr>
        <p:txBody>
          <a:bodyPr vert="horz" lIns="81639" tIns="40819" rIns="81639" bIns="40819" rtlCol="0" anchor="ctr"/>
          <a:lstStyle>
            <a:lvl1pPr algn="ctr">
              <a:defRPr sz="1100">
                <a:solidFill>
                  <a:schemeClr val="bg1"/>
                </a:solidFill>
                <a:latin typeface="Arial" pitchFamily="34" charset="0"/>
                <a:cs typeface="Arial" pitchFamily="34" charset="0"/>
              </a:defRPr>
            </a:lvl1pPr>
          </a:lstStyle>
          <a:p>
            <a:r>
              <a:rPr lang="en-AU" dirty="0" smtClean="0"/>
              <a:t>Advances in Real-Time Rendering course, </a:t>
            </a:r>
            <a:r>
              <a:rPr lang="en-AU" dirty="0" err="1" smtClean="0"/>
              <a:t>Siggraph</a:t>
            </a:r>
            <a:r>
              <a:rPr lang="en-AU" dirty="0" smtClean="0"/>
              <a:t> 2013</a:t>
            </a:r>
            <a:endParaRPr lang="en-US" dirty="0"/>
          </a:p>
        </p:txBody>
      </p:sp>
      <p:sp>
        <p:nvSpPr>
          <p:cNvPr id="6" name="Slide Number Placeholder 5"/>
          <p:cNvSpPr>
            <a:spLocks noGrp="1"/>
          </p:cNvSpPr>
          <p:nvPr>
            <p:ph type="sldNum" sz="quarter" idx="4"/>
          </p:nvPr>
        </p:nvSpPr>
        <p:spPr>
          <a:xfrm>
            <a:off x="8239125" y="4767263"/>
            <a:ext cx="447675" cy="273844"/>
          </a:xfrm>
          <a:prstGeom prst="rect">
            <a:avLst/>
          </a:prstGeom>
        </p:spPr>
        <p:txBody>
          <a:bodyPr vert="horz" lIns="81639" tIns="40819" rIns="81639" bIns="40819" rtlCol="0" anchor="ctr"/>
          <a:lstStyle>
            <a:lvl1pPr algn="r">
              <a:defRPr sz="1100">
                <a:solidFill>
                  <a:schemeClr val="bg1"/>
                </a:solidFill>
                <a:latin typeface="Arial" pitchFamily="34" charset="0"/>
                <a:cs typeface="Arial" pitchFamily="34" charset="0"/>
              </a:defRPr>
            </a:lvl1pPr>
          </a:lstStyle>
          <a:p>
            <a:fld id="{696E8FB5-F7ED-4E90-B5C1-958EB4BE69F1}" type="slidenum">
              <a:rPr lang="en-US" smtClean="0"/>
              <a:pPr/>
              <a:t>‹#›</a:t>
            </a:fld>
            <a:endParaRPr lang="en-US"/>
          </a:p>
        </p:txBody>
      </p:sp>
    </p:spTree>
    <p:extLst>
      <p:ext uri="{BB962C8B-B14F-4D97-AF65-F5344CB8AC3E}">
        <p14:creationId xmlns:p14="http://schemas.microsoft.com/office/powerpoint/2010/main" val="2406532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816388" rtl="0" eaLnBrk="1" latinLnBrk="0" hangingPunct="1">
        <a:spcBef>
          <a:spcPct val="0"/>
        </a:spcBef>
        <a:buNone/>
        <a:defRPr sz="3000" b="1" kern="1200">
          <a:solidFill>
            <a:schemeClr val="tx1"/>
          </a:solidFill>
          <a:latin typeface="Arial" pitchFamily="34" charset="0"/>
          <a:ea typeface="+mj-ea"/>
          <a:cs typeface="Arial" pitchFamily="34" charset="0"/>
        </a:defRPr>
      </a:lvl1pPr>
    </p:titleStyle>
    <p:body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comments" Target="../comments/comment3.xml"/><Relationship Id="rId5" Type="http://schemas.openxmlformats.org/officeDocument/2006/relationships/image" Target="../media/image23.jpe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comments" Target="../comments/comment4.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29.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53.xml"/><Relationship Id="rId7"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ags" Target="../tags/tag4.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9.jpeg"/><Relationship Id="rId9"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3.jpeg"/><Relationship Id="rId5" Type="http://schemas.microsoft.com/office/2007/relationships/hdphoto" Target="../media/hdphoto7.wdp"/><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hyperlink" Target="http://www.cse.chalmers.se/~olaolss"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61950"/>
            <a:ext cx="1980861" cy="1288803"/>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2800" y="1726295"/>
            <a:ext cx="3505200" cy="1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470479"/>
            <a:ext cx="1619023" cy="2057401"/>
          </a:xfrm>
          <a:prstGeom prst="rect">
            <a:avLst/>
          </a:prstGeom>
        </p:spPr>
      </p:pic>
    </p:spTree>
    <p:extLst>
      <p:ext uri="{BB962C8B-B14F-4D97-AF65-F5344CB8AC3E}">
        <p14:creationId xmlns:p14="http://schemas.microsoft.com/office/powerpoint/2010/main" val="82743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Many Lights – Light Assignment</a:t>
            </a:r>
            <a:endParaRPr lang="en-AU" dirty="0"/>
          </a:p>
        </p:txBody>
      </p:sp>
      <p:sp>
        <p:nvSpPr>
          <p:cNvPr id="3" name="Content Placeholder 2"/>
          <p:cNvSpPr>
            <a:spLocks noGrp="1"/>
          </p:cNvSpPr>
          <p:nvPr>
            <p:ph idx="1"/>
          </p:nvPr>
        </p:nvSpPr>
        <p:spPr/>
        <p:txBody>
          <a:bodyPr/>
          <a:lstStyle/>
          <a:p>
            <a:r>
              <a:rPr lang="en-AU" dirty="0" smtClean="0"/>
              <a:t>Previous Solutions</a:t>
            </a:r>
          </a:p>
          <a:p>
            <a:pPr lvl="1"/>
            <a:r>
              <a:rPr lang="en-AU" dirty="0" smtClean="0"/>
              <a:t>Traditional – per object</a:t>
            </a:r>
          </a:p>
          <a:p>
            <a:pPr lvl="1"/>
            <a:r>
              <a:rPr lang="en-AU" dirty="0" smtClean="0"/>
              <a:t>Deferred Shading – per pixel</a:t>
            </a:r>
          </a:p>
          <a:p>
            <a:r>
              <a:rPr lang="en-AU" dirty="0" smtClean="0"/>
              <a:t>Modern Solutions</a:t>
            </a:r>
          </a:p>
          <a:p>
            <a:pPr lvl="1"/>
            <a:r>
              <a:rPr lang="en-AU" dirty="0" smtClean="0"/>
              <a:t>Tiled Shading – per pixel tile</a:t>
            </a:r>
          </a:p>
          <a:p>
            <a:pPr lvl="1"/>
            <a:r>
              <a:rPr lang="en-AU" dirty="0" smtClean="0"/>
              <a:t>Clustered Shading – per 3D tile</a:t>
            </a:r>
            <a:endParaRPr lang="en-AU" dirty="0"/>
          </a:p>
        </p:txBody>
      </p:sp>
    </p:spTree>
    <p:extLst>
      <p:ext uri="{BB962C8B-B14F-4D97-AF65-F5344CB8AC3E}">
        <p14:creationId xmlns:p14="http://schemas.microsoft.com/office/powerpoint/2010/main" val="165800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8000" y="819150"/>
            <a:ext cx="7008000" cy="394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t>Example Scene</a:t>
            </a:r>
            <a:endParaRPr lang="en-AU" dirty="0"/>
          </a:p>
        </p:txBody>
      </p:sp>
      <p:sp>
        <p:nvSpPr>
          <p:cNvPr id="3" name="Content Placeholder 2"/>
          <p:cNvSpPr>
            <a:spLocks noGrp="1"/>
          </p:cNvSpPr>
          <p:nvPr>
            <p:ph idx="1"/>
          </p:nvPr>
        </p:nvSpPr>
        <p:spPr>
          <a:xfrm>
            <a:off x="5334000" y="895350"/>
            <a:ext cx="2667000" cy="1828800"/>
          </a:xfrm>
          <a:gradFill>
            <a:gsLst>
              <a:gs pos="0">
                <a:schemeClr val="accent1">
                  <a:tint val="50000"/>
                  <a:satMod val="300000"/>
                  <a:alpha val="49000"/>
                </a:schemeClr>
              </a:gs>
              <a:gs pos="35000">
                <a:schemeClr val="accent1">
                  <a:tint val="37000"/>
                  <a:satMod val="300000"/>
                  <a:alpha val="52000"/>
                </a:schemeClr>
              </a:gs>
              <a:gs pos="100000">
                <a:schemeClr val="accent1">
                  <a:tint val="15000"/>
                  <a:satMod val="350000"/>
                  <a:alpha val="53000"/>
                </a:schemeClr>
              </a:gs>
            </a:gsLst>
          </a:gradFill>
          <a:ln/>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AU" dirty="0" err="1" smtClean="0"/>
              <a:t>Crytek</a:t>
            </a:r>
            <a:r>
              <a:rPr lang="en-AU" dirty="0" smtClean="0"/>
              <a:t> </a:t>
            </a:r>
            <a:r>
              <a:rPr lang="en-AU" dirty="0" err="1" smtClean="0"/>
              <a:t>Sponza</a:t>
            </a:r>
            <a:endParaRPr lang="en-AU" dirty="0" smtClean="0"/>
          </a:p>
          <a:p>
            <a:pPr lvl="1"/>
            <a:r>
              <a:rPr lang="en-AU" dirty="0" smtClean="0"/>
              <a:t>Minus top</a:t>
            </a:r>
          </a:p>
          <a:p>
            <a:r>
              <a:rPr lang="en-AU" dirty="0" smtClean="0"/>
              <a:t>6 Lights</a:t>
            </a:r>
          </a:p>
          <a:p>
            <a:r>
              <a:rPr lang="en-AU" dirty="0" smtClean="0"/>
              <a:t>A Tree</a:t>
            </a:r>
            <a:endParaRPr lang="en-AU" dirty="0"/>
          </a:p>
        </p:txBody>
      </p:sp>
    </p:spTree>
    <p:extLst>
      <p:ext uri="{BB962C8B-B14F-4D97-AF65-F5344CB8AC3E}">
        <p14:creationId xmlns:p14="http://schemas.microsoft.com/office/powerpoint/2010/main" val="5679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8001" y="819150"/>
            <a:ext cx="7007999" cy="394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t>Example Scene</a:t>
            </a:r>
            <a:endParaRPr lang="en-AU" dirty="0"/>
          </a:p>
        </p:txBody>
      </p:sp>
      <p:sp>
        <p:nvSpPr>
          <p:cNvPr id="3" name="Content Placeholder 2"/>
          <p:cNvSpPr>
            <a:spLocks noGrp="1"/>
          </p:cNvSpPr>
          <p:nvPr>
            <p:ph idx="1"/>
          </p:nvPr>
        </p:nvSpPr>
        <p:spPr>
          <a:xfrm>
            <a:off x="5334000" y="895350"/>
            <a:ext cx="2667000" cy="1828800"/>
          </a:xfrm>
          <a:gradFill>
            <a:gsLst>
              <a:gs pos="0">
                <a:schemeClr val="accent1">
                  <a:tint val="50000"/>
                  <a:satMod val="300000"/>
                  <a:alpha val="49000"/>
                </a:schemeClr>
              </a:gs>
              <a:gs pos="35000">
                <a:schemeClr val="accent1">
                  <a:tint val="37000"/>
                  <a:satMod val="300000"/>
                  <a:alpha val="52000"/>
                </a:schemeClr>
              </a:gs>
              <a:gs pos="100000">
                <a:schemeClr val="accent1">
                  <a:tint val="15000"/>
                  <a:satMod val="350000"/>
                  <a:alpha val="53000"/>
                </a:schemeClr>
              </a:gs>
            </a:gsLst>
          </a:gradFill>
          <a:ln/>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AU" dirty="0" err="1" smtClean="0"/>
              <a:t>Crytek</a:t>
            </a:r>
            <a:r>
              <a:rPr lang="en-AU" dirty="0" smtClean="0"/>
              <a:t> </a:t>
            </a:r>
            <a:r>
              <a:rPr lang="en-AU" dirty="0" err="1" smtClean="0"/>
              <a:t>Sponza</a:t>
            </a:r>
            <a:endParaRPr lang="en-AU" dirty="0" smtClean="0"/>
          </a:p>
          <a:p>
            <a:pPr lvl="1"/>
            <a:r>
              <a:rPr lang="en-AU" dirty="0" smtClean="0"/>
              <a:t>Minus top</a:t>
            </a:r>
          </a:p>
          <a:p>
            <a:r>
              <a:rPr lang="en-AU" dirty="0" smtClean="0"/>
              <a:t>6 Lights</a:t>
            </a:r>
          </a:p>
          <a:p>
            <a:r>
              <a:rPr lang="en-AU" dirty="0" smtClean="0"/>
              <a:t>A Tree</a:t>
            </a:r>
            <a:endParaRPr lang="en-AU" dirty="0"/>
          </a:p>
        </p:txBody>
      </p:sp>
    </p:spTree>
    <p:extLst>
      <p:ext uri="{BB962C8B-B14F-4D97-AF65-F5344CB8AC3E}">
        <p14:creationId xmlns:p14="http://schemas.microsoft.com/office/powerpoint/2010/main" val="20064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8001" y="819150"/>
            <a:ext cx="7007999" cy="394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t>Example Scene</a:t>
            </a:r>
            <a:endParaRPr lang="en-AU" dirty="0"/>
          </a:p>
        </p:txBody>
      </p:sp>
      <p:grpSp>
        <p:nvGrpSpPr>
          <p:cNvPr id="5" name="Group 4"/>
          <p:cNvGrpSpPr/>
          <p:nvPr/>
        </p:nvGrpSpPr>
        <p:grpSpPr>
          <a:xfrm>
            <a:off x="-323850" y="-25400"/>
            <a:ext cx="7029450" cy="4629150"/>
            <a:chOff x="-323850" y="-25400"/>
            <a:chExt cx="7029450" cy="4629150"/>
          </a:xfrm>
        </p:grpSpPr>
        <p:sp>
          <p:nvSpPr>
            <p:cNvPr id="6" name="Freeform 5"/>
            <p:cNvSpPr/>
            <p:nvPr/>
          </p:nvSpPr>
          <p:spPr>
            <a:xfrm>
              <a:off x="-323850" y="-25400"/>
              <a:ext cx="7029450" cy="4629150"/>
            </a:xfrm>
            <a:custGeom>
              <a:avLst/>
              <a:gdLst>
                <a:gd name="connsiteX0" fmla="*/ 6953250 w 7029450"/>
                <a:gd name="connsiteY0" fmla="*/ 3702050 h 4629150"/>
                <a:gd name="connsiteX1" fmla="*/ 25400 w 7029450"/>
                <a:gd name="connsiteY1" fmla="*/ 4629150 h 4629150"/>
                <a:gd name="connsiteX2" fmla="*/ 0 w 7029450"/>
                <a:gd name="connsiteY2" fmla="*/ 1447800 h 4629150"/>
                <a:gd name="connsiteX3" fmla="*/ 4108450 w 7029450"/>
                <a:gd name="connsiteY3" fmla="*/ 0 h 4629150"/>
                <a:gd name="connsiteX4" fmla="*/ 7016750 w 7029450"/>
                <a:gd name="connsiteY4" fmla="*/ 3524250 h 4629150"/>
                <a:gd name="connsiteX5" fmla="*/ 7029450 w 7029450"/>
                <a:gd name="connsiteY5" fmla="*/ 3670300 h 4629150"/>
                <a:gd name="connsiteX6" fmla="*/ 6953250 w 7029450"/>
                <a:gd name="connsiteY6" fmla="*/ 3702050 h 46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450" h="4629150">
                  <a:moveTo>
                    <a:pt x="6953250" y="3702050"/>
                  </a:moveTo>
                  <a:lnTo>
                    <a:pt x="25400" y="4629150"/>
                  </a:lnTo>
                  <a:lnTo>
                    <a:pt x="0" y="1447800"/>
                  </a:lnTo>
                  <a:lnTo>
                    <a:pt x="4108450" y="0"/>
                  </a:lnTo>
                  <a:lnTo>
                    <a:pt x="7016750" y="3524250"/>
                  </a:lnTo>
                  <a:lnTo>
                    <a:pt x="7029450" y="3670300"/>
                  </a:lnTo>
                  <a:lnTo>
                    <a:pt x="6953250" y="3702050"/>
                  </a:lnTo>
                  <a:close/>
                </a:path>
              </a:pathLst>
            </a:custGeom>
            <a:solidFill>
              <a:srgbClr val="FFCC66">
                <a:alpha val="30196"/>
              </a:srgb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w="57150">
                  <a:solidFill>
                    <a:schemeClr val="tx1"/>
                  </a:solidFill>
                </a:ln>
              </a:endParaRPr>
            </a:p>
          </p:txBody>
        </p:sp>
        <p:sp>
          <p:nvSpPr>
            <p:cNvPr id="7" name="Freeform 6"/>
            <p:cNvSpPr/>
            <p:nvPr/>
          </p:nvSpPr>
          <p:spPr>
            <a:xfrm>
              <a:off x="6581775" y="3500438"/>
              <a:ext cx="123825" cy="180975"/>
            </a:xfrm>
            <a:custGeom>
              <a:avLst/>
              <a:gdLst>
                <a:gd name="connsiteX0" fmla="*/ 123825 w 123825"/>
                <a:gd name="connsiteY0" fmla="*/ 138112 h 180975"/>
                <a:gd name="connsiteX1" fmla="*/ 14288 w 123825"/>
                <a:gd name="connsiteY1" fmla="*/ 180975 h 180975"/>
                <a:gd name="connsiteX2" fmla="*/ 0 w 123825"/>
                <a:gd name="connsiteY2" fmla="*/ 45243 h 180975"/>
                <a:gd name="connsiteX3" fmla="*/ 104775 w 123825"/>
                <a:gd name="connsiteY3" fmla="*/ 0 h 180975"/>
                <a:gd name="connsiteX4" fmla="*/ 123825 w 123825"/>
                <a:gd name="connsiteY4" fmla="*/ 138112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80975">
                  <a:moveTo>
                    <a:pt x="123825" y="138112"/>
                  </a:moveTo>
                  <a:lnTo>
                    <a:pt x="14288" y="180975"/>
                  </a:lnTo>
                  <a:lnTo>
                    <a:pt x="0" y="45243"/>
                  </a:lnTo>
                  <a:lnTo>
                    <a:pt x="104775" y="0"/>
                  </a:lnTo>
                  <a:lnTo>
                    <a:pt x="123825" y="138112"/>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cxnSp>
          <p:nvCxnSpPr>
            <p:cNvPr id="8" name="Straight Connector 7"/>
            <p:cNvCxnSpPr>
              <a:stCxn id="7" idx="2"/>
              <a:endCxn id="6" idx="2"/>
            </p:cNvCxnSpPr>
            <p:nvPr/>
          </p:nvCxnSpPr>
          <p:spPr>
            <a:xfrm flipH="1" flipV="1">
              <a:off x="-323850" y="1422400"/>
              <a:ext cx="6905625" cy="2123281"/>
            </a:xfrm>
            <a:prstGeom prst="line">
              <a:avLst/>
            </a:prstGeom>
            <a:ln/>
          </p:spPr>
          <p:style>
            <a:lnRef idx="3">
              <a:schemeClr val="accent3"/>
            </a:lnRef>
            <a:fillRef idx="0">
              <a:schemeClr val="accent3"/>
            </a:fillRef>
            <a:effectRef idx="2">
              <a:schemeClr val="accent3"/>
            </a:effectRef>
            <a:fontRef idx="minor">
              <a:schemeClr val="tx1"/>
            </a:fontRef>
          </p:style>
        </p:cxnSp>
      </p:grpSp>
      <p:sp>
        <p:nvSpPr>
          <p:cNvPr id="3" name="Content Placeholder 2"/>
          <p:cNvSpPr>
            <a:spLocks noGrp="1"/>
          </p:cNvSpPr>
          <p:nvPr>
            <p:ph idx="1"/>
          </p:nvPr>
        </p:nvSpPr>
        <p:spPr>
          <a:xfrm>
            <a:off x="5334000" y="895350"/>
            <a:ext cx="2667000" cy="1828800"/>
          </a:xfrm>
          <a:gradFill>
            <a:gsLst>
              <a:gs pos="0">
                <a:schemeClr val="accent1">
                  <a:tint val="50000"/>
                  <a:satMod val="300000"/>
                  <a:alpha val="49000"/>
                </a:schemeClr>
              </a:gs>
              <a:gs pos="35000">
                <a:schemeClr val="accent1">
                  <a:tint val="37000"/>
                  <a:satMod val="300000"/>
                  <a:alpha val="52000"/>
                </a:schemeClr>
              </a:gs>
              <a:gs pos="100000">
                <a:schemeClr val="accent1">
                  <a:tint val="15000"/>
                  <a:satMod val="350000"/>
                  <a:alpha val="53000"/>
                </a:schemeClr>
              </a:gs>
            </a:gsLst>
          </a:gradFill>
          <a:ln/>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AU" dirty="0" err="1" smtClean="0"/>
              <a:t>Crytek</a:t>
            </a:r>
            <a:r>
              <a:rPr lang="en-AU" dirty="0" smtClean="0"/>
              <a:t> </a:t>
            </a:r>
            <a:r>
              <a:rPr lang="en-AU" dirty="0" err="1" smtClean="0"/>
              <a:t>Sponza</a:t>
            </a:r>
            <a:endParaRPr lang="en-AU" dirty="0" smtClean="0"/>
          </a:p>
          <a:p>
            <a:pPr lvl="1"/>
            <a:r>
              <a:rPr lang="en-AU" dirty="0" smtClean="0"/>
              <a:t>Minus top</a:t>
            </a:r>
          </a:p>
          <a:p>
            <a:r>
              <a:rPr lang="en-AU" dirty="0" smtClean="0"/>
              <a:t>6 Lights</a:t>
            </a:r>
          </a:p>
          <a:p>
            <a:r>
              <a:rPr lang="en-AU" dirty="0" smtClean="0"/>
              <a:t>A Tree</a:t>
            </a:r>
            <a:endParaRPr lang="en-AU" dirty="0"/>
          </a:p>
        </p:txBody>
      </p:sp>
    </p:spTree>
    <p:extLst>
      <p:ext uri="{BB962C8B-B14F-4D97-AF65-F5344CB8AC3E}">
        <p14:creationId xmlns:p14="http://schemas.microsoft.com/office/powerpoint/2010/main" val="24517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Example Scene</a:t>
            </a:r>
            <a:endParaRPr lang="en-AU" dirty="0"/>
          </a:p>
        </p:txBody>
      </p:sp>
      <p:pic>
        <p:nvPicPr>
          <p:cNvPr id="4" name="overview_outlin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7736" y="819150"/>
            <a:ext cx="7008528" cy="3942000"/>
          </a:xfrm>
        </p:spPr>
      </p:pic>
    </p:spTree>
    <p:extLst>
      <p:ext uri="{BB962C8B-B14F-4D97-AF65-F5344CB8AC3E}">
        <p14:creationId xmlns:p14="http://schemas.microsoft.com/office/powerpoint/2010/main" val="154821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sp>
        <p:nvSpPr>
          <p:cNvPr id="6" name="Content Placeholder 2"/>
          <p:cNvSpPr txBox="1">
            <a:spLocks/>
          </p:cNvSpPr>
          <p:nvPr/>
        </p:nvSpPr>
        <p:spPr>
          <a:xfrm>
            <a:off x="1066800" y="819150"/>
            <a:ext cx="4724400" cy="38100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Deferred or Forward</a:t>
            </a:r>
            <a:r>
              <a:rPr lang="en-AU" b="1" spc="50" baseline="30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Simple.</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Fast (sometimes).</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2D</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TextBox 6"/>
          <p:cNvSpPr txBox="1"/>
          <p:nvPr/>
        </p:nvSpPr>
        <p:spPr>
          <a:xfrm>
            <a:off x="1143000" y="4305240"/>
            <a:ext cx="3631748" cy="400110"/>
          </a:xfrm>
          <a:prstGeom prst="rect">
            <a:avLst/>
          </a:prstGeom>
          <a:noFill/>
        </p:spPr>
        <p:txBody>
          <a:bodyPr wrap="square" rtlCol="0">
            <a:spAutoFit/>
          </a:bodyPr>
          <a:lstStyle/>
          <a:p>
            <a:r>
              <a:rPr lang="en-AU"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Which AMD calls “Forward+”</a:t>
            </a:r>
            <a:endParaRPr lang="en-AU"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75169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6" name="Content Placeholder 2"/>
          <p:cNvSpPr txBox="1">
            <a:spLocks/>
          </p:cNvSpPr>
          <p:nvPr/>
        </p:nvSpPr>
        <p:spPr>
          <a:xfrm>
            <a:off x="685800" y="819150"/>
            <a:ext cx="3889593" cy="1828800"/>
          </a:xfrm>
          <a:prstGeom prst="rect">
            <a:avLst/>
          </a:prstGeom>
          <a:solidFill>
            <a:srgbClr val="000000">
              <a:alpha val="20000"/>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Screen space tiles</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E.g. 32x32 pixels</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Each contains list of </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25450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43" name="Rectangle 142"/>
          <p:cNvSpPr/>
          <p:nvPr/>
        </p:nvSpPr>
        <p:spPr>
          <a:xfrm>
            <a:off x="3771900" y="844550"/>
            <a:ext cx="3289300" cy="3448050"/>
          </a:xfrm>
          <a:prstGeom prst="rect">
            <a:avLst/>
          </a:prstGeom>
          <a:solidFill>
            <a:srgbClr val="33CC33">
              <a:alpha val="20000"/>
            </a:srgbClr>
          </a:solid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
        <p:nvSpPr>
          <p:cNvPr id="182" name="Content Placeholder 2"/>
          <p:cNvSpPr txBox="1">
            <a:spLocks/>
          </p:cNvSpPr>
          <p:nvPr/>
        </p:nvSpPr>
        <p:spPr>
          <a:xfrm>
            <a:off x="609601" y="819150"/>
            <a:ext cx="3162300" cy="21336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 each Light</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Find screen space </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AABB</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59973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grpSp>
        <p:nvGrpSpPr>
          <p:cNvPr id="122" name="Group 285"/>
          <p:cNvGrpSpPr/>
          <p:nvPr/>
        </p:nvGrpSpPr>
        <p:grpSpPr>
          <a:xfrm>
            <a:off x="3572937" y="819148"/>
            <a:ext cx="3501810" cy="3508594"/>
            <a:chOff x="4046617" y="3485422"/>
            <a:chExt cx="2723165" cy="2728445"/>
          </a:xfrm>
          <a:solidFill>
            <a:srgbClr val="F8F8F8">
              <a:alpha val="30196"/>
            </a:srgbClr>
          </a:solidFill>
        </p:grpSpPr>
        <p:sp>
          <p:nvSpPr>
            <p:cNvPr id="123" name="Rectangle 122"/>
            <p:cNvSpPr/>
            <p:nvPr/>
          </p:nvSpPr>
          <p:spPr>
            <a:xfrm>
              <a:off x="4046617"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4" name="Rectangle 123"/>
            <p:cNvSpPr/>
            <p:nvPr/>
          </p:nvSpPr>
          <p:spPr>
            <a:xfrm>
              <a:off x="4436394"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5" name="Rectangle 124"/>
            <p:cNvSpPr/>
            <p:nvPr/>
          </p:nvSpPr>
          <p:spPr>
            <a:xfrm>
              <a:off x="4826171"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6" name="Rectangle 125"/>
            <p:cNvSpPr/>
            <p:nvPr/>
          </p:nvSpPr>
          <p:spPr>
            <a:xfrm>
              <a:off x="4046617"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7" name="Rectangle 126"/>
            <p:cNvSpPr/>
            <p:nvPr/>
          </p:nvSpPr>
          <p:spPr>
            <a:xfrm>
              <a:off x="4436394"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8" name="Rectangle 127"/>
            <p:cNvSpPr/>
            <p:nvPr/>
          </p:nvSpPr>
          <p:spPr>
            <a:xfrm>
              <a:off x="4826171"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9" name="Rectangle 128"/>
            <p:cNvSpPr/>
            <p:nvPr/>
          </p:nvSpPr>
          <p:spPr>
            <a:xfrm>
              <a:off x="4046617"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0" name="Rectangle 129"/>
            <p:cNvSpPr/>
            <p:nvPr/>
          </p:nvSpPr>
          <p:spPr>
            <a:xfrm>
              <a:off x="4436394"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1" name="Rectangle 130"/>
            <p:cNvSpPr/>
            <p:nvPr/>
          </p:nvSpPr>
          <p:spPr>
            <a:xfrm>
              <a:off x="4826171"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2" name="Rectangle 131"/>
            <p:cNvSpPr/>
            <p:nvPr/>
          </p:nvSpPr>
          <p:spPr>
            <a:xfrm>
              <a:off x="4046617"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3" name="Rectangle 132"/>
            <p:cNvSpPr/>
            <p:nvPr/>
          </p:nvSpPr>
          <p:spPr>
            <a:xfrm>
              <a:off x="4436394"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4" name="Rectangle 133"/>
            <p:cNvSpPr/>
            <p:nvPr/>
          </p:nvSpPr>
          <p:spPr>
            <a:xfrm>
              <a:off x="4826171"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5" name="Rectangle 134"/>
            <p:cNvSpPr/>
            <p:nvPr/>
          </p:nvSpPr>
          <p:spPr>
            <a:xfrm>
              <a:off x="5210672"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6" name="Rectangle 135"/>
            <p:cNvSpPr/>
            <p:nvPr/>
          </p:nvSpPr>
          <p:spPr>
            <a:xfrm>
              <a:off x="5600449"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7" name="Rectangle 136"/>
            <p:cNvSpPr/>
            <p:nvPr/>
          </p:nvSpPr>
          <p:spPr>
            <a:xfrm>
              <a:off x="5210672"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8" name="Rectangle 137"/>
            <p:cNvSpPr/>
            <p:nvPr/>
          </p:nvSpPr>
          <p:spPr>
            <a:xfrm>
              <a:off x="5600449"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9" name="Rectangle 138"/>
            <p:cNvSpPr/>
            <p:nvPr/>
          </p:nvSpPr>
          <p:spPr>
            <a:xfrm>
              <a:off x="5210672"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0" name="Rectangle 139"/>
            <p:cNvSpPr/>
            <p:nvPr/>
          </p:nvSpPr>
          <p:spPr>
            <a:xfrm>
              <a:off x="5600449"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1" name="Rectangle 140"/>
            <p:cNvSpPr/>
            <p:nvPr/>
          </p:nvSpPr>
          <p:spPr>
            <a:xfrm>
              <a:off x="5210672"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2" name="Rectangle 141"/>
            <p:cNvSpPr/>
            <p:nvPr/>
          </p:nvSpPr>
          <p:spPr>
            <a:xfrm>
              <a:off x="5600449"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2" name="Rectangle 151"/>
            <p:cNvSpPr/>
            <p:nvPr/>
          </p:nvSpPr>
          <p:spPr>
            <a:xfrm>
              <a:off x="5990225"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3" name="Rectangle 152"/>
            <p:cNvSpPr/>
            <p:nvPr/>
          </p:nvSpPr>
          <p:spPr>
            <a:xfrm>
              <a:off x="6380002"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4" name="Rectangle 153"/>
            <p:cNvSpPr/>
            <p:nvPr/>
          </p:nvSpPr>
          <p:spPr>
            <a:xfrm>
              <a:off x="5990226"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5" name="Rectangle 154"/>
            <p:cNvSpPr/>
            <p:nvPr/>
          </p:nvSpPr>
          <p:spPr>
            <a:xfrm>
              <a:off x="6380002"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6" name="Rectangle 155"/>
            <p:cNvSpPr/>
            <p:nvPr/>
          </p:nvSpPr>
          <p:spPr>
            <a:xfrm>
              <a:off x="5990226"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7" name="Rectangle 156"/>
            <p:cNvSpPr/>
            <p:nvPr/>
          </p:nvSpPr>
          <p:spPr>
            <a:xfrm>
              <a:off x="6380002"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8" name="Rectangle 157"/>
            <p:cNvSpPr/>
            <p:nvPr/>
          </p:nvSpPr>
          <p:spPr>
            <a:xfrm>
              <a:off x="5990226"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9" name="Rectangle 158"/>
            <p:cNvSpPr/>
            <p:nvPr/>
          </p:nvSpPr>
          <p:spPr>
            <a:xfrm>
              <a:off x="6380002"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0" name="Rectangle 159"/>
            <p:cNvSpPr/>
            <p:nvPr/>
          </p:nvSpPr>
          <p:spPr>
            <a:xfrm>
              <a:off x="4046619"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1" name="Rectangle 160"/>
            <p:cNvSpPr/>
            <p:nvPr/>
          </p:nvSpPr>
          <p:spPr>
            <a:xfrm>
              <a:off x="4436396"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2" name="Rectangle 161"/>
            <p:cNvSpPr/>
            <p:nvPr/>
          </p:nvSpPr>
          <p:spPr>
            <a:xfrm>
              <a:off x="4826173"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3" name="Rectangle 162"/>
            <p:cNvSpPr/>
            <p:nvPr/>
          </p:nvSpPr>
          <p:spPr>
            <a:xfrm>
              <a:off x="4046619"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4" name="Rectangle 163"/>
            <p:cNvSpPr/>
            <p:nvPr/>
          </p:nvSpPr>
          <p:spPr>
            <a:xfrm>
              <a:off x="4436396"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5" name="Rectangle 164"/>
            <p:cNvSpPr/>
            <p:nvPr/>
          </p:nvSpPr>
          <p:spPr>
            <a:xfrm>
              <a:off x="4826173"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6" name="Rectangle 165"/>
            <p:cNvSpPr/>
            <p:nvPr/>
          </p:nvSpPr>
          <p:spPr>
            <a:xfrm>
              <a:off x="5210675"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7" name="Rectangle 166"/>
            <p:cNvSpPr/>
            <p:nvPr/>
          </p:nvSpPr>
          <p:spPr>
            <a:xfrm>
              <a:off x="5600451"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8" name="Rectangle 167"/>
            <p:cNvSpPr/>
            <p:nvPr/>
          </p:nvSpPr>
          <p:spPr>
            <a:xfrm>
              <a:off x="521067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9" name="Rectangle 168"/>
            <p:cNvSpPr/>
            <p:nvPr/>
          </p:nvSpPr>
          <p:spPr>
            <a:xfrm>
              <a:off x="5600451"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0" name="Rectangle 169"/>
            <p:cNvSpPr/>
            <p:nvPr/>
          </p:nvSpPr>
          <p:spPr>
            <a:xfrm>
              <a:off x="5990228"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1" name="Rectangle 170"/>
            <p:cNvSpPr/>
            <p:nvPr/>
          </p:nvSpPr>
          <p:spPr>
            <a:xfrm>
              <a:off x="6380005"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2" name="Rectangle 171"/>
            <p:cNvSpPr/>
            <p:nvPr/>
          </p:nvSpPr>
          <p:spPr>
            <a:xfrm>
              <a:off x="5990229"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3" name="Rectangle 172"/>
            <p:cNvSpPr/>
            <p:nvPr/>
          </p:nvSpPr>
          <p:spPr>
            <a:xfrm>
              <a:off x="638000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5" name="Rectangle 174"/>
            <p:cNvSpPr/>
            <p:nvPr/>
          </p:nvSpPr>
          <p:spPr>
            <a:xfrm>
              <a:off x="4046617"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6" name="Rectangle 175"/>
            <p:cNvSpPr/>
            <p:nvPr/>
          </p:nvSpPr>
          <p:spPr>
            <a:xfrm>
              <a:off x="4436394"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7" name="Rectangle 176"/>
            <p:cNvSpPr/>
            <p:nvPr/>
          </p:nvSpPr>
          <p:spPr>
            <a:xfrm>
              <a:off x="4826170"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8" name="Rectangle 177"/>
            <p:cNvSpPr/>
            <p:nvPr/>
          </p:nvSpPr>
          <p:spPr>
            <a:xfrm>
              <a:off x="521067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9" name="Rectangle 178"/>
            <p:cNvSpPr/>
            <p:nvPr/>
          </p:nvSpPr>
          <p:spPr>
            <a:xfrm>
              <a:off x="5600450"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0" name="Rectangle 179"/>
            <p:cNvSpPr/>
            <p:nvPr/>
          </p:nvSpPr>
          <p:spPr>
            <a:xfrm>
              <a:off x="5990226"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1" name="Rectangle 180"/>
            <p:cNvSpPr/>
            <p:nvPr/>
          </p:nvSpPr>
          <p:spPr>
            <a:xfrm>
              <a:off x="638000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grpSp>
      <p:sp>
        <p:nvSpPr>
          <p:cNvPr id="143" name="Rectangle 142"/>
          <p:cNvSpPr/>
          <p:nvPr/>
        </p:nvSpPr>
        <p:spPr>
          <a:xfrm>
            <a:off x="3771900" y="844550"/>
            <a:ext cx="3289300" cy="3448050"/>
          </a:xfrm>
          <a:prstGeom prst="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
        <p:nvSpPr>
          <p:cNvPr id="182" name="Content Placeholder 2"/>
          <p:cNvSpPr txBox="1">
            <a:spLocks/>
          </p:cNvSpPr>
          <p:nvPr/>
        </p:nvSpPr>
        <p:spPr>
          <a:xfrm>
            <a:off x="609601" y="819150"/>
            <a:ext cx="3162300" cy="2133600"/>
          </a:xfrm>
          <a:prstGeom prst="rect">
            <a:avLst/>
          </a:prstGeom>
          <a:solidFill>
            <a:srgbClr val="000000">
              <a:alpha val="4117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lnSpcReduction="10000"/>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 each Light</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Find screen space AABB</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Add light to affected tiles</a:t>
            </a:r>
          </a:p>
        </p:txBody>
      </p:sp>
    </p:spTree>
    <p:extLst>
      <p:ext uri="{BB962C8B-B14F-4D97-AF65-F5344CB8AC3E}">
        <p14:creationId xmlns:p14="http://schemas.microsoft.com/office/powerpoint/2010/main" val="4343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grpSp>
        <p:nvGrpSpPr>
          <p:cNvPr id="122" name="Group 285"/>
          <p:cNvGrpSpPr/>
          <p:nvPr/>
        </p:nvGrpSpPr>
        <p:grpSpPr>
          <a:xfrm>
            <a:off x="3572937" y="819148"/>
            <a:ext cx="3501810" cy="3508594"/>
            <a:chOff x="4046617" y="3485422"/>
            <a:chExt cx="2723165" cy="2728445"/>
          </a:xfrm>
          <a:solidFill>
            <a:srgbClr val="F8F8F8">
              <a:alpha val="30196"/>
            </a:srgbClr>
          </a:solidFill>
        </p:grpSpPr>
        <p:sp>
          <p:nvSpPr>
            <p:cNvPr id="123" name="Rectangle 122"/>
            <p:cNvSpPr/>
            <p:nvPr/>
          </p:nvSpPr>
          <p:spPr>
            <a:xfrm>
              <a:off x="4046617"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4" name="Rectangle 123"/>
            <p:cNvSpPr/>
            <p:nvPr/>
          </p:nvSpPr>
          <p:spPr>
            <a:xfrm>
              <a:off x="4436394"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5" name="Rectangle 124"/>
            <p:cNvSpPr/>
            <p:nvPr/>
          </p:nvSpPr>
          <p:spPr>
            <a:xfrm>
              <a:off x="4826171"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6" name="Rectangle 125"/>
            <p:cNvSpPr/>
            <p:nvPr/>
          </p:nvSpPr>
          <p:spPr>
            <a:xfrm>
              <a:off x="4046617"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7" name="Rectangle 126"/>
            <p:cNvSpPr/>
            <p:nvPr/>
          </p:nvSpPr>
          <p:spPr>
            <a:xfrm>
              <a:off x="4436394"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8" name="Rectangle 127"/>
            <p:cNvSpPr/>
            <p:nvPr/>
          </p:nvSpPr>
          <p:spPr>
            <a:xfrm>
              <a:off x="4826171"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29" name="Rectangle 128"/>
            <p:cNvSpPr/>
            <p:nvPr/>
          </p:nvSpPr>
          <p:spPr>
            <a:xfrm>
              <a:off x="4046617"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0" name="Rectangle 129"/>
            <p:cNvSpPr/>
            <p:nvPr/>
          </p:nvSpPr>
          <p:spPr>
            <a:xfrm>
              <a:off x="4436394"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1" name="Rectangle 130"/>
            <p:cNvSpPr/>
            <p:nvPr/>
          </p:nvSpPr>
          <p:spPr>
            <a:xfrm>
              <a:off x="4826171"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2" name="Rectangle 131"/>
            <p:cNvSpPr/>
            <p:nvPr/>
          </p:nvSpPr>
          <p:spPr>
            <a:xfrm>
              <a:off x="4046617"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3" name="Rectangle 132"/>
            <p:cNvSpPr/>
            <p:nvPr/>
          </p:nvSpPr>
          <p:spPr>
            <a:xfrm>
              <a:off x="4436394"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4" name="Rectangle 133"/>
            <p:cNvSpPr/>
            <p:nvPr/>
          </p:nvSpPr>
          <p:spPr>
            <a:xfrm>
              <a:off x="4826171"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5" name="Rectangle 134"/>
            <p:cNvSpPr/>
            <p:nvPr/>
          </p:nvSpPr>
          <p:spPr>
            <a:xfrm>
              <a:off x="5210672"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6" name="Rectangle 135"/>
            <p:cNvSpPr/>
            <p:nvPr/>
          </p:nvSpPr>
          <p:spPr>
            <a:xfrm>
              <a:off x="5600449"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7" name="Rectangle 136"/>
            <p:cNvSpPr/>
            <p:nvPr/>
          </p:nvSpPr>
          <p:spPr>
            <a:xfrm>
              <a:off x="5210672"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8" name="Rectangle 137"/>
            <p:cNvSpPr/>
            <p:nvPr/>
          </p:nvSpPr>
          <p:spPr>
            <a:xfrm>
              <a:off x="5600449"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9" name="Rectangle 138"/>
            <p:cNvSpPr/>
            <p:nvPr/>
          </p:nvSpPr>
          <p:spPr>
            <a:xfrm>
              <a:off x="5210672"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0" name="Rectangle 139"/>
            <p:cNvSpPr/>
            <p:nvPr/>
          </p:nvSpPr>
          <p:spPr>
            <a:xfrm>
              <a:off x="5600449"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1" name="Rectangle 140"/>
            <p:cNvSpPr/>
            <p:nvPr/>
          </p:nvSpPr>
          <p:spPr>
            <a:xfrm>
              <a:off x="5210672"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2" name="Rectangle 141"/>
            <p:cNvSpPr/>
            <p:nvPr/>
          </p:nvSpPr>
          <p:spPr>
            <a:xfrm>
              <a:off x="5600449"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2" name="Rectangle 151"/>
            <p:cNvSpPr/>
            <p:nvPr/>
          </p:nvSpPr>
          <p:spPr>
            <a:xfrm>
              <a:off x="5990225"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3" name="Rectangle 152"/>
            <p:cNvSpPr/>
            <p:nvPr/>
          </p:nvSpPr>
          <p:spPr>
            <a:xfrm>
              <a:off x="6380002"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4" name="Rectangle 153"/>
            <p:cNvSpPr/>
            <p:nvPr/>
          </p:nvSpPr>
          <p:spPr>
            <a:xfrm>
              <a:off x="5990226"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5" name="Rectangle 154"/>
            <p:cNvSpPr/>
            <p:nvPr/>
          </p:nvSpPr>
          <p:spPr>
            <a:xfrm>
              <a:off x="6380002"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6" name="Rectangle 155"/>
            <p:cNvSpPr/>
            <p:nvPr/>
          </p:nvSpPr>
          <p:spPr>
            <a:xfrm>
              <a:off x="5990226"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7" name="Rectangle 156"/>
            <p:cNvSpPr/>
            <p:nvPr/>
          </p:nvSpPr>
          <p:spPr>
            <a:xfrm>
              <a:off x="6380002"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8" name="Rectangle 157"/>
            <p:cNvSpPr/>
            <p:nvPr/>
          </p:nvSpPr>
          <p:spPr>
            <a:xfrm>
              <a:off x="5990226"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9" name="Rectangle 158"/>
            <p:cNvSpPr/>
            <p:nvPr/>
          </p:nvSpPr>
          <p:spPr>
            <a:xfrm>
              <a:off x="6380002"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0" name="Rectangle 159"/>
            <p:cNvSpPr/>
            <p:nvPr/>
          </p:nvSpPr>
          <p:spPr>
            <a:xfrm>
              <a:off x="4046619"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1" name="Rectangle 160"/>
            <p:cNvSpPr/>
            <p:nvPr/>
          </p:nvSpPr>
          <p:spPr>
            <a:xfrm>
              <a:off x="4436396"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2" name="Rectangle 161"/>
            <p:cNvSpPr/>
            <p:nvPr/>
          </p:nvSpPr>
          <p:spPr>
            <a:xfrm>
              <a:off x="4826173"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3" name="Rectangle 162"/>
            <p:cNvSpPr/>
            <p:nvPr/>
          </p:nvSpPr>
          <p:spPr>
            <a:xfrm>
              <a:off x="4046619"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4" name="Rectangle 163"/>
            <p:cNvSpPr/>
            <p:nvPr/>
          </p:nvSpPr>
          <p:spPr>
            <a:xfrm>
              <a:off x="4436396"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5" name="Rectangle 164"/>
            <p:cNvSpPr/>
            <p:nvPr/>
          </p:nvSpPr>
          <p:spPr>
            <a:xfrm>
              <a:off x="4826173"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6" name="Rectangle 165"/>
            <p:cNvSpPr/>
            <p:nvPr/>
          </p:nvSpPr>
          <p:spPr>
            <a:xfrm>
              <a:off x="5210675"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7" name="Rectangle 166"/>
            <p:cNvSpPr/>
            <p:nvPr/>
          </p:nvSpPr>
          <p:spPr>
            <a:xfrm>
              <a:off x="5600451"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8" name="Rectangle 167"/>
            <p:cNvSpPr/>
            <p:nvPr/>
          </p:nvSpPr>
          <p:spPr>
            <a:xfrm>
              <a:off x="521067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9" name="Rectangle 168"/>
            <p:cNvSpPr/>
            <p:nvPr/>
          </p:nvSpPr>
          <p:spPr>
            <a:xfrm>
              <a:off x="5600451"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0" name="Rectangle 169"/>
            <p:cNvSpPr/>
            <p:nvPr/>
          </p:nvSpPr>
          <p:spPr>
            <a:xfrm>
              <a:off x="5990228"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1" name="Rectangle 170"/>
            <p:cNvSpPr/>
            <p:nvPr/>
          </p:nvSpPr>
          <p:spPr>
            <a:xfrm>
              <a:off x="6380005"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2" name="Rectangle 171"/>
            <p:cNvSpPr/>
            <p:nvPr/>
          </p:nvSpPr>
          <p:spPr>
            <a:xfrm>
              <a:off x="5990229"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3" name="Rectangle 172"/>
            <p:cNvSpPr/>
            <p:nvPr/>
          </p:nvSpPr>
          <p:spPr>
            <a:xfrm>
              <a:off x="638000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5" name="Rectangle 174"/>
            <p:cNvSpPr/>
            <p:nvPr/>
          </p:nvSpPr>
          <p:spPr>
            <a:xfrm>
              <a:off x="4046617"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6" name="Rectangle 175"/>
            <p:cNvSpPr/>
            <p:nvPr/>
          </p:nvSpPr>
          <p:spPr>
            <a:xfrm>
              <a:off x="4436394"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7" name="Rectangle 176"/>
            <p:cNvSpPr/>
            <p:nvPr/>
          </p:nvSpPr>
          <p:spPr>
            <a:xfrm>
              <a:off x="4826170"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8" name="Rectangle 177"/>
            <p:cNvSpPr/>
            <p:nvPr/>
          </p:nvSpPr>
          <p:spPr>
            <a:xfrm>
              <a:off x="521067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9" name="Rectangle 178"/>
            <p:cNvSpPr/>
            <p:nvPr/>
          </p:nvSpPr>
          <p:spPr>
            <a:xfrm>
              <a:off x="5600450"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0" name="Rectangle 179"/>
            <p:cNvSpPr/>
            <p:nvPr/>
          </p:nvSpPr>
          <p:spPr>
            <a:xfrm>
              <a:off x="5990226"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1" name="Rectangle 180"/>
            <p:cNvSpPr/>
            <p:nvPr/>
          </p:nvSpPr>
          <p:spPr>
            <a:xfrm>
              <a:off x="638000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grpSp>
      <p:sp>
        <p:nvSpPr>
          <p:cNvPr id="143" name="Rectangle 142"/>
          <p:cNvSpPr/>
          <p:nvPr/>
        </p:nvSpPr>
        <p:spPr>
          <a:xfrm>
            <a:off x="3771900" y="844550"/>
            <a:ext cx="3289300" cy="3448050"/>
          </a:xfrm>
          <a:prstGeom prst="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
        <p:nvSpPr>
          <p:cNvPr id="174" name="Rectangle 173"/>
          <p:cNvSpPr/>
          <p:nvPr/>
        </p:nvSpPr>
        <p:spPr>
          <a:xfrm>
            <a:off x="1767420" y="844550"/>
            <a:ext cx="3852329" cy="3949284"/>
          </a:xfrm>
          <a:prstGeom prst="rect">
            <a:avLst/>
          </a:prstGeom>
          <a:solidFill>
            <a:srgbClr val="FFCC66">
              <a:alpha val="40000"/>
            </a:srgbClr>
          </a:solidFill>
          <a:ln w="38100">
            <a:solidFill>
              <a:srgbClr val="FFC00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9540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97" b="12469"/>
          <a:stretch/>
        </p:blipFill>
        <p:spPr bwMode="auto">
          <a:xfrm>
            <a:off x="381001" y="285750"/>
            <a:ext cx="8418798" cy="3710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33400" y="514350"/>
            <a:ext cx="8077200" cy="1825752"/>
          </a:xfrm>
          <a:prstGeom prst="rect">
            <a:avLst/>
          </a:prstGeom>
          <a:solidFill>
            <a:srgbClr val="151516">
              <a:alpha val="60000"/>
            </a:srgbClr>
          </a:solidFill>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700" b="1" kern="1200">
                <a:solidFill>
                  <a:schemeClr val="accent1">
                    <a:satMod val="150000"/>
                  </a:schemeClr>
                </a:solidFill>
                <a:effectLst/>
                <a:latin typeface="+mj-lt"/>
                <a:ea typeface="+mj-ea"/>
                <a:cs typeface="+mj-cs"/>
              </a:defRPr>
            </a:lvl1pPr>
            <a:extLst/>
          </a:lstStyle>
          <a:p>
            <a:pPr algn="ctr"/>
            <a:r>
              <a:rPr lang="en-AU" dirty="0" smtClean="0"/>
              <a:t>Practical Clustered Shading</a:t>
            </a:r>
            <a:br>
              <a:rPr lang="en-AU" dirty="0" smtClean="0"/>
            </a:br>
            <a:r>
              <a:rPr lang="en-AU" sz="2400" dirty="0" smtClean="0">
                <a:solidFill>
                  <a:prstClr val="white">
                    <a:lumMod val="95000"/>
                  </a:prstClr>
                </a:solidFill>
              </a:rPr>
              <a:t>Ola Olsson – Chalmers University of Technology</a:t>
            </a:r>
            <a:endParaRPr lang="en-AU" sz="2400" dirty="0" smtClean="0">
              <a:solidFill>
                <a:schemeClr val="tx1">
                  <a:lumMod val="95000"/>
                </a:schemeClr>
              </a:solidFill>
            </a:endParaRPr>
          </a:p>
          <a:p>
            <a:pPr algn="ctr"/>
            <a:r>
              <a:rPr lang="en-AU" sz="2400" dirty="0">
                <a:solidFill>
                  <a:prstClr val="white">
                    <a:lumMod val="95000"/>
                  </a:prstClr>
                </a:solidFill>
                <a:ea typeface="+mn-ea"/>
                <a:cs typeface="+mn-cs"/>
              </a:rPr>
              <a:t>Emil Persson – </a:t>
            </a:r>
            <a:r>
              <a:rPr lang="en-AU" sz="2400" dirty="0" smtClean="0">
                <a:solidFill>
                  <a:prstClr val="white">
                    <a:lumMod val="95000"/>
                  </a:prstClr>
                </a:solidFill>
                <a:ea typeface="+mn-ea"/>
                <a:cs typeface="+mn-cs"/>
              </a:rPr>
              <a:t>Avalanche Studios</a:t>
            </a:r>
            <a:endParaRPr lang="en-AU" dirty="0">
              <a:solidFill>
                <a:schemeClr val="tx1">
                  <a:lumMod val="95000"/>
                </a:schemeClr>
              </a:solidFill>
            </a:endParaRPr>
          </a:p>
        </p:txBody>
      </p:sp>
      <p:pic>
        <p:nvPicPr>
          <p:cNvPr id="9" name="Picture 3" descr="C:\Users\olaolss\Downloads\PC_AvCha_0.3.wmf"/>
          <p:cNvPicPr>
            <a:picLocks noChangeAspect="1" noChangeArrowheads="1"/>
          </p:cNvPicPr>
          <p:nvPr/>
        </p:nvPicPr>
        <p:blipFill>
          <a:blip r:embed="rId4" cstate="print"/>
          <a:srcRect/>
          <a:stretch>
            <a:fillRect/>
          </a:stretch>
        </p:blipFill>
        <p:spPr bwMode="auto">
          <a:xfrm>
            <a:off x="495300" y="4183535"/>
            <a:ext cx="3848100" cy="449807"/>
          </a:xfrm>
          <a:prstGeom prst="rect">
            <a:avLst/>
          </a:prstGeom>
          <a:noFill/>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7000" y="3790950"/>
            <a:ext cx="2281639" cy="99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08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6">
                  <a:lumMod val="75000"/>
                </a:schemeClr>
              </a:solidFill>
              <a:prstDash val="solid"/>
            </a:ln>
            <a:effectLst/>
          </p:spPr>
          <p:txBody>
            <a:bodyPr rtlCol="0" anchor="ctr"/>
            <a:lstStyle/>
            <a:p>
              <a:pPr algn="ctr">
                <a:defRPr/>
              </a:pPr>
              <a:endParaRPr lang="en-AU" kern="0" smtClean="0">
                <a:solidFill>
                  <a:prstClr val="white"/>
                </a:solidFill>
                <a:latin typeface="Gill Sans MT"/>
              </a:endParaRPr>
            </a:p>
          </p:txBody>
        </p:sp>
      </p:grpSp>
      <p:grpSp>
        <p:nvGrpSpPr>
          <p:cNvPr id="122" name="Group 285"/>
          <p:cNvGrpSpPr/>
          <p:nvPr/>
        </p:nvGrpSpPr>
        <p:grpSpPr>
          <a:xfrm>
            <a:off x="3572937" y="819148"/>
            <a:ext cx="3501810" cy="3508594"/>
            <a:chOff x="4046617" y="3485422"/>
            <a:chExt cx="2723165" cy="2728445"/>
          </a:xfrm>
          <a:solidFill>
            <a:srgbClr val="F8F8F8">
              <a:alpha val="30196"/>
            </a:srgbClr>
          </a:solidFill>
        </p:grpSpPr>
        <p:sp>
          <p:nvSpPr>
            <p:cNvPr id="123" name="Rectangle 122"/>
            <p:cNvSpPr/>
            <p:nvPr/>
          </p:nvSpPr>
          <p:spPr>
            <a:xfrm>
              <a:off x="4046617" y="3485424"/>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24" name="Rectangle 123"/>
            <p:cNvSpPr/>
            <p:nvPr/>
          </p:nvSpPr>
          <p:spPr>
            <a:xfrm>
              <a:off x="4436394" y="3485424"/>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25" name="Rectangle 124"/>
            <p:cNvSpPr/>
            <p:nvPr/>
          </p:nvSpPr>
          <p:spPr>
            <a:xfrm>
              <a:off x="4826171" y="3485424"/>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26" name="Rectangle 125"/>
            <p:cNvSpPr/>
            <p:nvPr/>
          </p:nvSpPr>
          <p:spPr>
            <a:xfrm>
              <a:off x="4046617" y="3875201"/>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27" name="Rectangle 126"/>
            <p:cNvSpPr/>
            <p:nvPr/>
          </p:nvSpPr>
          <p:spPr>
            <a:xfrm>
              <a:off x="4436394" y="3875201"/>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28" name="Rectangle 127"/>
            <p:cNvSpPr/>
            <p:nvPr/>
          </p:nvSpPr>
          <p:spPr>
            <a:xfrm>
              <a:off x="4826171" y="3875201"/>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29" name="Rectangle 128"/>
            <p:cNvSpPr/>
            <p:nvPr/>
          </p:nvSpPr>
          <p:spPr>
            <a:xfrm>
              <a:off x="4046617" y="4264978"/>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0" name="Rectangle 129"/>
            <p:cNvSpPr/>
            <p:nvPr/>
          </p:nvSpPr>
          <p:spPr>
            <a:xfrm>
              <a:off x="4436394" y="4264978"/>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1" name="Rectangle 130"/>
            <p:cNvSpPr/>
            <p:nvPr/>
          </p:nvSpPr>
          <p:spPr>
            <a:xfrm>
              <a:off x="4826171" y="4264978"/>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2" name="Rectangle 131"/>
            <p:cNvSpPr/>
            <p:nvPr/>
          </p:nvSpPr>
          <p:spPr>
            <a:xfrm>
              <a:off x="4046617" y="4654755"/>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3" name="Rectangle 132"/>
            <p:cNvSpPr/>
            <p:nvPr/>
          </p:nvSpPr>
          <p:spPr>
            <a:xfrm>
              <a:off x="4436394" y="4654755"/>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4" name="Rectangle 133"/>
            <p:cNvSpPr/>
            <p:nvPr/>
          </p:nvSpPr>
          <p:spPr>
            <a:xfrm>
              <a:off x="4826171" y="4654755"/>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5" name="Rectangle 134"/>
            <p:cNvSpPr/>
            <p:nvPr/>
          </p:nvSpPr>
          <p:spPr>
            <a:xfrm>
              <a:off x="5210672" y="3485423"/>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6" name="Rectangle 135"/>
            <p:cNvSpPr/>
            <p:nvPr/>
          </p:nvSpPr>
          <p:spPr>
            <a:xfrm>
              <a:off x="5600449"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7" name="Rectangle 136"/>
            <p:cNvSpPr/>
            <p:nvPr/>
          </p:nvSpPr>
          <p:spPr>
            <a:xfrm>
              <a:off x="5210672" y="3875200"/>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38" name="Rectangle 137"/>
            <p:cNvSpPr/>
            <p:nvPr/>
          </p:nvSpPr>
          <p:spPr>
            <a:xfrm>
              <a:off x="5600449"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39" name="Rectangle 138"/>
            <p:cNvSpPr/>
            <p:nvPr/>
          </p:nvSpPr>
          <p:spPr>
            <a:xfrm>
              <a:off x="5210672" y="4264976"/>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40" name="Rectangle 139"/>
            <p:cNvSpPr/>
            <p:nvPr/>
          </p:nvSpPr>
          <p:spPr>
            <a:xfrm>
              <a:off x="5600449"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41" name="Rectangle 140"/>
            <p:cNvSpPr/>
            <p:nvPr/>
          </p:nvSpPr>
          <p:spPr>
            <a:xfrm>
              <a:off x="5210672" y="4654753"/>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42" name="Rectangle 141"/>
            <p:cNvSpPr/>
            <p:nvPr/>
          </p:nvSpPr>
          <p:spPr>
            <a:xfrm>
              <a:off x="5600449"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2" name="Rectangle 151"/>
            <p:cNvSpPr/>
            <p:nvPr/>
          </p:nvSpPr>
          <p:spPr>
            <a:xfrm>
              <a:off x="5990225"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3" name="Rectangle 152"/>
            <p:cNvSpPr/>
            <p:nvPr/>
          </p:nvSpPr>
          <p:spPr>
            <a:xfrm>
              <a:off x="6380002"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4" name="Rectangle 153"/>
            <p:cNvSpPr/>
            <p:nvPr/>
          </p:nvSpPr>
          <p:spPr>
            <a:xfrm>
              <a:off x="5990226"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5" name="Rectangle 154"/>
            <p:cNvSpPr/>
            <p:nvPr/>
          </p:nvSpPr>
          <p:spPr>
            <a:xfrm>
              <a:off x="6380002"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6" name="Rectangle 155"/>
            <p:cNvSpPr/>
            <p:nvPr/>
          </p:nvSpPr>
          <p:spPr>
            <a:xfrm>
              <a:off x="5990226"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7" name="Rectangle 156"/>
            <p:cNvSpPr/>
            <p:nvPr/>
          </p:nvSpPr>
          <p:spPr>
            <a:xfrm>
              <a:off x="6380002"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8" name="Rectangle 157"/>
            <p:cNvSpPr/>
            <p:nvPr/>
          </p:nvSpPr>
          <p:spPr>
            <a:xfrm>
              <a:off x="5990226"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59" name="Rectangle 158"/>
            <p:cNvSpPr/>
            <p:nvPr/>
          </p:nvSpPr>
          <p:spPr>
            <a:xfrm>
              <a:off x="6380002"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0" name="Rectangle 159"/>
            <p:cNvSpPr/>
            <p:nvPr/>
          </p:nvSpPr>
          <p:spPr>
            <a:xfrm>
              <a:off x="4046619" y="5044539"/>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1" name="Rectangle 160"/>
            <p:cNvSpPr/>
            <p:nvPr/>
          </p:nvSpPr>
          <p:spPr>
            <a:xfrm>
              <a:off x="4436396" y="5044539"/>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2" name="Rectangle 161"/>
            <p:cNvSpPr/>
            <p:nvPr/>
          </p:nvSpPr>
          <p:spPr>
            <a:xfrm>
              <a:off x="4826173" y="5044539"/>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3" name="Rectangle 162"/>
            <p:cNvSpPr/>
            <p:nvPr/>
          </p:nvSpPr>
          <p:spPr>
            <a:xfrm>
              <a:off x="4046619" y="5434316"/>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4" name="Rectangle 163"/>
            <p:cNvSpPr/>
            <p:nvPr/>
          </p:nvSpPr>
          <p:spPr>
            <a:xfrm>
              <a:off x="4436396" y="5434316"/>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5" name="Rectangle 164"/>
            <p:cNvSpPr/>
            <p:nvPr/>
          </p:nvSpPr>
          <p:spPr>
            <a:xfrm>
              <a:off x="4826173" y="5434316"/>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6" name="Rectangle 165"/>
            <p:cNvSpPr/>
            <p:nvPr/>
          </p:nvSpPr>
          <p:spPr>
            <a:xfrm>
              <a:off x="5210675" y="5044536"/>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7" name="Rectangle 166"/>
            <p:cNvSpPr/>
            <p:nvPr/>
          </p:nvSpPr>
          <p:spPr>
            <a:xfrm>
              <a:off x="5600451"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68" name="Rectangle 167"/>
            <p:cNvSpPr/>
            <p:nvPr/>
          </p:nvSpPr>
          <p:spPr>
            <a:xfrm>
              <a:off x="5210675" y="5434313"/>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69" name="Rectangle 168"/>
            <p:cNvSpPr/>
            <p:nvPr/>
          </p:nvSpPr>
          <p:spPr>
            <a:xfrm>
              <a:off x="5600451"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1</a:t>
              </a:r>
              <a:endParaRPr lang="en-AU" sz="2400" kern="0" dirty="0">
                <a:solidFill>
                  <a:prstClr val="white"/>
                </a:solidFill>
                <a:latin typeface="+mj-lt"/>
              </a:endParaRPr>
            </a:p>
          </p:txBody>
        </p:sp>
        <p:sp>
          <p:nvSpPr>
            <p:cNvPr id="170" name="Rectangle 169"/>
            <p:cNvSpPr/>
            <p:nvPr/>
          </p:nvSpPr>
          <p:spPr>
            <a:xfrm>
              <a:off x="5990228"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1" name="Rectangle 170"/>
            <p:cNvSpPr/>
            <p:nvPr/>
          </p:nvSpPr>
          <p:spPr>
            <a:xfrm>
              <a:off x="6380005"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2" name="Rectangle 171"/>
            <p:cNvSpPr/>
            <p:nvPr/>
          </p:nvSpPr>
          <p:spPr>
            <a:xfrm>
              <a:off x="5990229"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3" name="Rectangle 172"/>
            <p:cNvSpPr/>
            <p:nvPr/>
          </p:nvSpPr>
          <p:spPr>
            <a:xfrm>
              <a:off x="638000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75" name="Rectangle 174"/>
            <p:cNvSpPr/>
            <p:nvPr/>
          </p:nvSpPr>
          <p:spPr>
            <a:xfrm>
              <a:off x="4046617" y="5824090"/>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76" name="Rectangle 175"/>
            <p:cNvSpPr/>
            <p:nvPr/>
          </p:nvSpPr>
          <p:spPr>
            <a:xfrm>
              <a:off x="4436394" y="5824090"/>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77" name="Rectangle 176"/>
            <p:cNvSpPr/>
            <p:nvPr/>
          </p:nvSpPr>
          <p:spPr>
            <a:xfrm>
              <a:off x="4826170" y="5824090"/>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78" name="Rectangle 177"/>
            <p:cNvSpPr/>
            <p:nvPr/>
          </p:nvSpPr>
          <p:spPr>
            <a:xfrm>
              <a:off x="5210675" y="5824087"/>
              <a:ext cx="389777" cy="389777"/>
            </a:xfrm>
            <a:prstGeom prst="rect">
              <a:avLst/>
            </a:prstGeom>
            <a:grpFill/>
            <a:ln w="19050" cap="flat" cmpd="sng" algn="ctr">
              <a:solidFill>
                <a:srgbClr val="00B0F0"/>
              </a:solidFill>
              <a:prstDash val="solid"/>
            </a:ln>
            <a:effectLst/>
          </p:spPr>
          <p:txBody>
            <a:bodyPr rtlCol="0" anchor="ctr"/>
            <a:lstStyle/>
            <a:p>
              <a:pPr algn="ctr">
                <a:defRPr/>
              </a:pPr>
              <a:endParaRPr lang="en-AU" sz="2400" kern="0" dirty="0">
                <a:solidFill>
                  <a:prstClr val="white"/>
                </a:solidFill>
                <a:latin typeface="+mj-lt"/>
              </a:endParaRPr>
            </a:p>
          </p:txBody>
        </p:sp>
        <p:sp>
          <p:nvSpPr>
            <p:cNvPr id="179" name="Rectangle 178"/>
            <p:cNvSpPr/>
            <p:nvPr/>
          </p:nvSpPr>
          <p:spPr>
            <a:xfrm>
              <a:off x="5600450"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0" name="Rectangle 179"/>
            <p:cNvSpPr/>
            <p:nvPr/>
          </p:nvSpPr>
          <p:spPr>
            <a:xfrm>
              <a:off x="5990226"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1" name="Rectangle 180"/>
            <p:cNvSpPr/>
            <p:nvPr/>
          </p:nvSpPr>
          <p:spPr>
            <a:xfrm>
              <a:off x="638000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grpSp>
      <p:sp>
        <p:nvSpPr>
          <p:cNvPr id="143" name="Rectangle 142"/>
          <p:cNvSpPr/>
          <p:nvPr/>
        </p:nvSpPr>
        <p:spPr>
          <a:xfrm>
            <a:off x="3771900" y="844550"/>
            <a:ext cx="3289300" cy="3448050"/>
          </a:xfrm>
          <a:prstGeom prst="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grpSp>
        <p:nvGrpSpPr>
          <p:cNvPr id="174" name="Group 285"/>
          <p:cNvGrpSpPr/>
          <p:nvPr/>
        </p:nvGrpSpPr>
        <p:grpSpPr>
          <a:xfrm>
            <a:off x="1568457" y="819156"/>
            <a:ext cx="4003041" cy="4009817"/>
            <a:chOff x="4046617" y="3095647"/>
            <a:chExt cx="3112945" cy="3118220"/>
          </a:xfrm>
          <a:solidFill>
            <a:srgbClr val="F8F8F8">
              <a:alpha val="30196"/>
            </a:srgbClr>
          </a:solidFill>
        </p:grpSpPr>
        <p:sp>
          <p:nvSpPr>
            <p:cNvPr id="183" name="Rectangle 182"/>
            <p:cNvSpPr/>
            <p:nvPr/>
          </p:nvSpPr>
          <p:spPr>
            <a:xfrm>
              <a:off x="4046617"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4" name="Rectangle 183"/>
            <p:cNvSpPr/>
            <p:nvPr/>
          </p:nvSpPr>
          <p:spPr>
            <a:xfrm>
              <a:off x="4436394"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5" name="Rectangle 184"/>
            <p:cNvSpPr/>
            <p:nvPr/>
          </p:nvSpPr>
          <p:spPr>
            <a:xfrm>
              <a:off x="4826171" y="3485424"/>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6" name="Rectangle 185"/>
            <p:cNvSpPr/>
            <p:nvPr/>
          </p:nvSpPr>
          <p:spPr>
            <a:xfrm>
              <a:off x="4046617"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7" name="Rectangle 186"/>
            <p:cNvSpPr/>
            <p:nvPr/>
          </p:nvSpPr>
          <p:spPr>
            <a:xfrm>
              <a:off x="4436394"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8" name="Rectangle 187"/>
            <p:cNvSpPr/>
            <p:nvPr/>
          </p:nvSpPr>
          <p:spPr>
            <a:xfrm>
              <a:off x="4826171" y="3875201"/>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89" name="Rectangle 188"/>
            <p:cNvSpPr/>
            <p:nvPr/>
          </p:nvSpPr>
          <p:spPr>
            <a:xfrm>
              <a:off x="4046617"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0" name="Rectangle 189"/>
            <p:cNvSpPr/>
            <p:nvPr/>
          </p:nvSpPr>
          <p:spPr>
            <a:xfrm>
              <a:off x="4436394"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1" name="Rectangle 190"/>
            <p:cNvSpPr/>
            <p:nvPr/>
          </p:nvSpPr>
          <p:spPr>
            <a:xfrm>
              <a:off x="4826171" y="426497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2" name="Rectangle 191"/>
            <p:cNvSpPr/>
            <p:nvPr/>
          </p:nvSpPr>
          <p:spPr>
            <a:xfrm>
              <a:off x="4046617"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3" name="Rectangle 192"/>
            <p:cNvSpPr/>
            <p:nvPr/>
          </p:nvSpPr>
          <p:spPr>
            <a:xfrm>
              <a:off x="4436394"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4" name="Rectangle 193"/>
            <p:cNvSpPr/>
            <p:nvPr/>
          </p:nvSpPr>
          <p:spPr>
            <a:xfrm>
              <a:off x="4826171" y="465475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5" name="Rectangle 194"/>
            <p:cNvSpPr/>
            <p:nvPr/>
          </p:nvSpPr>
          <p:spPr>
            <a:xfrm>
              <a:off x="5210672"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6" name="Rectangle 195"/>
            <p:cNvSpPr/>
            <p:nvPr/>
          </p:nvSpPr>
          <p:spPr>
            <a:xfrm>
              <a:off x="5600449" y="348542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197" name="Rectangle 196"/>
            <p:cNvSpPr/>
            <p:nvPr/>
          </p:nvSpPr>
          <p:spPr>
            <a:xfrm>
              <a:off x="5210672"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198" name="Rectangle 197"/>
            <p:cNvSpPr/>
            <p:nvPr/>
          </p:nvSpPr>
          <p:spPr>
            <a:xfrm>
              <a:off x="5600449" y="387520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199" name="Rectangle 198"/>
            <p:cNvSpPr/>
            <p:nvPr/>
          </p:nvSpPr>
          <p:spPr>
            <a:xfrm>
              <a:off x="5210672"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00" name="Rectangle 199"/>
            <p:cNvSpPr/>
            <p:nvPr/>
          </p:nvSpPr>
          <p:spPr>
            <a:xfrm>
              <a:off x="5600449" y="426497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1" name="Rectangle 200"/>
            <p:cNvSpPr/>
            <p:nvPr/>
          </p:nvSpPr>
          <p:spPr>
            <a:xfrm>
              <a:off x="5210672"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02" name="Rectangle 201"/>
            <p:cNvSpPr/>
            <p:nvPr/>
          </p:nvSpPr>
          <p:spPr>
            <a:xfrm>
              <a:off x="5600449" y="465475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3" name="Rectangle 202"/>
            <p:cNvSpPr/>
            <p:nvPr/>
          </p:nvSpPr>
          <p:spPr>
            <a:xfrm>
              <a:off x="5990225"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4" name="Rectangle 203"/>
            <p:cNvSpPr/>
            <p:nvPr/>
          </p:nvSpPr>
          <p:spPr>
            <a:xfrm>
              <a:off x="6380002"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5" name="Rectangle 204"/>
            <p:cNvSpPr/>
            <p:nvPr/>
          </p:nvSpPr>
          <p:spPr>
            <a:xfrm>
              <a:off x="5990226"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6" name="Rectangle 205"/>
            <p:cNvSpPr/>
            <p:nvPr/>
          </p:nvSpPr>
          <p:spPr>
            <a:xfrm>
              <a:off x="6380002"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7" name="Rectangle 206"/>
            <p:cNvSpPr/>
            <p:nvPr/>
          </p:nvSpPr>
          <p:spPr>
            <a:xfrm>
              <a:off x="5990226"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8" name="Rectangle 207"/>
            <p:cNvSpPr/>
            <p:nvPr/>
          </p:nvSpPr>
          <p:spPr>
            <a:xfrm>
              <a:off x="6380002"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9" name="Rectangle 208"/>
            <p:cNvSpPr/>
            <p:nvPr/>
          </p:nvSpPr>
          <p:spPr>
            <a:xfrm>
              <a:off x="5990226"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10" name="Rectangle 209"/>
            <p:cNvSpPr/>
            <p:nvPr/>
          </p:nvSpPr>
          <p:spPr>
            <a:xfrm>
              <a:off x="6380002"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11" name="Rectangle 210"/>
            <p:cNvSpPr/>
            <p:nvPr/>
          </p:nvSpPr>
          <p:spPr>
            <a:xfrm>
              <a:off x="4046619"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2" name="Rectangle 211"/>
            <p:cNvSpPr/>
            <p:nvPr/>
          </p:nvSpPr>
          <p:spPr>
            <a:xfrm>
              <a:off x="4436396"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3" name="Rectangle 212"/>
            <p:cNvSpPr/>
            <p:nvPr/>
          </p:nvSpPr>
          <p:spPr>
            <a:xfrm>
              <a:off x="4826173" y="504453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4" name="Rectangle 213"/>
            <p:cNvSpPr/>
            <p:nvPr/>
          </p:nvSpPr>
          <p:spPr>
            <a:xfrm>
              <a:off x="4046619"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5" name="Rectangle 214"/>
            <p:cNvSpPr/>
            <p:nvPr/>
          </p:nvSpPr>
          <p:spPr>
            <a:xfrm>
              <a:off x="4436396"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6" name="Rectangle 215"/>
            <p:cNvSpPr/>
            <p:nvPr/>
          </p:nvSpPr>
          <p:spPr>
            <a:xfrm>
              <a:off x="4826173" y="543431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7" name="Rectangle 216"/>
            <p:cNvSpPr/>
            <p:nvPr/>
          </p:nvSpPr>
          <p:spPr>
            <a:xfrm>
              <a:off x="5210675"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18" name="Rectangle 217"/>
            <p:cNvSpPr/>
            <p:nvPr/>
          </p:nvSpPr>
          <p:spPr>
            <a:xfrm>
              <a:off x="5600451" y="5044536"/>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19" name="Rectangle 218"/>
            <p:cNvSpPr/>
            <p:nvPr/>
          </p:nvSpPr>
          <p:spPr>
            <a:xfrm>
              <a:off x="521067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21" name="Rectangle 220"/>
            <p:cNvSpPr/>
            <p:nvPr/>
          </p:nvSpPr>
          <p:spPr>
            <a:xfrm>
              <a:off x="5990228"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22" name="Rectangle 221"/>
            <p:cNvSpPr/>
            <p:nvPr/>
          </p:nvSpPr>
          <p:spPr>
            <a:xfrm>
              <a:off x="6380005"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24" name="Rectangle 223"/>
            <p:cNvSpPr/>
            <p:nvPr/>
          </p:nvSpPr>
          <p:spPr>
            <a:xfrm>
              <a:off x="638000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25" name="Rectangle 224"/>
            <p:cNvSpPr/>
            <p:nvPr/>
          </p:nvSpPr>
          <p:spPr>
            <a:xfrm>
              <a:off x="4046617"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26" name="Rectangle 225"/>
            <p:cNvSpPr/>
            <p:nvPr/>
          </p:nvSpPr>
          <p:spPr>
            <a:xfrm>
              <a:off x="4436394"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27" name="Rectangle 226"/>
            <p:cNvSpPr/>
            <p:nvPr/>
          </p:nvSpPr>
          <p:spPr>
            <a:xfrm>
              <a:off x="4826170" y="5824090"/>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28" name="Rectangle 227"/>
            <p:cNvSpPr/>
            <p:nvPr/>
          </p:nvSpPr>
          <p:spPr>
            <a:xfrm>
              <a:off x="521067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29" name="Rectangle 228"/>
            <p:cNvSpPr/>
            <p:nvPr/>
          </p:nvSpPr>
          <p:spPr>
            <a:xfrm>
              <a:off x="5600450"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0" name="Rectangle 229"/>
            <p:cNvSpPr/>
            <p:nvPr/>
          </p:nvSpPr>
          <p:spPr>
            <a:xfrm>
              <a:off x="5990226"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1" name="Rectangle 230"/>
            <p:cNvSpPr/>
            <p:nvPr/>
          </p:nvSpPr>
          <p:spPr>
            <a:xfrm>
              <a:off x="638000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3" name="Rectangle 232"/>
            <p:cNvSpPr/>
            <p:nvPr/>
          </p:nvSpPr>
          <p:spPr>
            <a:xfrm>
              <a:off x="4046617" y="309564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4" name="Rectangle 233"/>
            <p:cNvSpPr/>
            <p:nvPr/>
          </p:nvSpPr>
          <p:spPr>
            <a:xfrm>
              <a:off x="4436394" y="309564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5" name="Rectangle 234"/>
            <p:cNvSpPr/>
            <p:nvPr/>
          </p:nvSpPr>
          <p:spPr>
            <a:xfrm>
              <a:off x="4826171" y="309564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6" name="Rectangle 235"/>
            <p:cNvSpPr/>
            <p:nvPr/>
          </p:nvSpPr>
          <p:spPr>
            <a:xfrm>
              <a:off x="5210672" y="309564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37" name="Rectangle 236"/>
            <p:cNvSpPr/>
            <p:nvPr/>
          </p:nvSpPr>
          <p:spPr>
            <a:xfrm>
              <a:off x="5600449" y="309564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38" name="Rectangle 237"/>
            <p:cNvSpPr/>
            <p:nvPr/>
          </p:nvSpPr>
          <p:spPr>
            <a:xfrm>
              <a:off x="5990225" y="309564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39" name="Rectangle 238"/>
            <p:cNvSpPr/>
            <p:nvPr/>
          </p:nvSpPr>
          <p:spPr>
            <a:xfrm>
              <a:off x="6380002" y="309564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0" name="Rectangle 239"/>
            <p:cNvSpPr/>
            <p:nvPr/>
          </p:nvSpPr>
          <p:spPr>
            <a:xfrm>
              <a:off x="5600451" y="5434308"/>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1" name="Rectangle 240"/>
            <p:cNvSpPr/>
            <p:nvPr/>
          </p:nvSpPr>
          <p:spPr>
            <a:xfrm>
              <a:off x="5990228" y="543430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2" name="Rectangle 241"/>
            <p:cNvSpPr/>
            <p:nvPr/>
          </p:nvSpPr>
          <p:spPr>
            <a:xfrm>
              <a:off x="6769782" y="348542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3" name="Rectangle 242"/>
            <p:cNvSpPr/>
            <p:nvPr/>
          </p:nvSpPr>
          <p:spPr>
            <a:xfrm>
              <a:off x="6769782" y="3875199"/>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4" name="Rectangle 243"/>
            <p:cNvSpPr/>
            <p:nvPr/>
          </p:nvSpPr>
          <p:spPr>
            <a:xfrm>
              <a:off x="6769782" y="426497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5" name="Rectangle 244"/>
            <p:cNvSpPr/>
            <p:nvPr/>
          </p:nvSpPr>
          <p:spPr>
            <a:xfrm>
              <a:off x="6769782" y="4654752"/>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6" name="Rectangle 245"/>
            <p:cNvSpPr/>
            <p:nvPr/>
          </p:nvSpPr>
          <p:spPr>
            <a:xfrm>
              <a:off x="6769785" y="5044535"/>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7" name="Rectangle 246"/>
            <p:cNvSpPr/>
            <p:nvPr/>
          </p:nvSpPr>
          <p:spPr>
            <a:xfrm>
              <a:off x="6769785" y="5434313"/>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8" name="Rectangle 247"/>
            <p:cNvSpPr/>
            <p:nvPr/>
          </p:nvSpPr>
          <p:spPr>
            <a:xfrm>
              <a:off x="6769785" y="582408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a:solidFill>
                    <a:prstClr val="white"/>
                  </a:solidFill>
                  <a:latin typeface="+mj-lt"/>
                </a:rPr>
                <a:t>1</a:t>
              </a:r>
            </a:p>
          </p:txBody>
        </p:sp>
        <p:sp>
          <p:nvSpPr>
            <p:cNvPr id="249" name="Rectangle 248"/>
            <p:cNvSpPr/>
            <p:nvPr/>
          </p:nvSpPr>
          <p:spPr>
            <a:xfrm>
              <a:off x="6769781" y="3095647"/>
              <a:ext cx="389777" cy="389777"/>
            </a:xfrm>
            <a:prstGeom prst="rect">
              <a:avLst/>
            </a:prstGeom>
            <a:grpFill/>
            <a:ln w="19050" cap="flat" cmpd="sng" algn="ctr">
              <a:solidFill>
                <a:srgbClr val="00B0F0"/>
              </a:solid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grpSp>
      <p:sp>
        <p:nvSpPr>
          <p:cNvPr id="232" name="Rectangle 231"/>
          <p:cNvSpPr/>
          <p:nvPr/>
        </p:nvSpPr>
        <p:spPr>
          <a:xfrm>
            <a:off x="1767420" y="844550"/>
            <a:ext cx="3852329" cy="3949284"/>
          </a:xfrm>
          <a:prstGeom prst="rect">
            <a:avLst/>
          </a:prstGeom>
          <a:noFill/>
          <a:ln w="38100">
            <a:solidFill>
              <a:srgbClr val="FFC00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341891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Tiled Shading Recap</a:t>
            </a:r>
          </a:p>
        </p:txBody>
      </p:sp>
      <p:sp>
        <p:nvSpPr>
          <p:cNvPr id="6" name="Content Placeholder 2"/>
          <p:cNvSpPr txBox="1">
            <a:spLocks/>
          </p:cNvSpPr>
          <p:nvPr/>
        </p:nvSpPr>
        <p:spPr>
          <a:xfrm>
            <a:off x="762000" y="895350"/>
            <a:ext cx="4419600" cy="2057400"/>
          </a:xfrm>
          <a:prstGeom prst="rect">
            <a:avLst/>
          </a:prstGeom>
          <a:solidFill>
            <a:srgbClr val="000000">
              <a:alpha val="20000"/>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Shading pass</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Deferred or Forward</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 each sample</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Loop over list of lights</a:t>
            </a:r>
          </a:p>
          <a:p>
            <a:pPr marL="0" indent="0">
              <a:buNone/>
            </a:pP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6359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Tiled Shading</a:t>
            </a:r>
            <a:endParaRPr lang="sv-S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3" y="809625"/>
            <a:ext cx="7027333" cy="3952874"/>
          </a:xfrm>
        </p:spPr>
      </p:pic>
    </p:spTree>
    <p:extLst>
      <p:ext uri="{BB962C8B-B14F-4D97-AF65-F5344CB8AC3E}">
        <p14:creationId xmlns:p14="http://schemas.microsoft.com/office/powerpoint/2010/main" val="24433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Tiled Shading</a:t>
            </a:r>
            <a:endParaRPr lang="en-AU" dirty="0"/>
          </a:p>
        </p:txBody>
      </p:sp>
      <p:pic>
        <p:nvPicPr>
          <p:cNvPr id="5" name="frustr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57275" y="809625"/>
            <a:ext cx="7027863" cy="3952875"/>
          </a:xfrm>
        </p:spPr>
      </p:pic>
    </p:spTree>
    <p:extLst>
      <p:ext uri="{BB962C8B-B14F-4D97-AF65-F5344CB8AC3E}">
        <p14:creationId xmlns:p14="http://schemas.microsoft.com/office/powerpoint/2010/main" val="130632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Tiled Problems</a:t>
            </a:r>
            <a:endParaRPr lang="en-AU"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4" y="809625"/>
            <a:ext cx="7027331" cy="3952874"/>
          </a:xfrm>
        </p:spPr>
      </p:pic>
      <p:sp>
        <p:nvSpPr>
          <p:cNvPr id="5" name="Content Placeholder 2"/>
          <p:cNvSpPr txBox="1">
            <a:spLocks/>
          </p:cNvSpPr>
          <p:nvPr/>
        </p:nvSpPr>
        <p:spPr>
          <a:xfrm>
            <a:off x="5486400" y="895350"/>
            <a:ext cx="2971800" cy="16764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Tiles </a:t>
            </a:r>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2D</a:t>
            </a:r>
          </a:p>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Games – 3D</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Hmm…</a:t>
            </a: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55504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Tiled Problems</a:t>
            </a:r>
            <a:endParaRPr lang="en-AU"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3" y="809625"/>
            <a:ext cx="7027333" cy="3952875"/>
          </a:xfrm>
        </p:spPr>
      </p:pic>
      <p:sp>
        <p:nvSpPr>
          <p:cNvPr id="5" name="Content Placeholder 2"/>
          <p:cNvSpPr txBox="1">
            <a:spLocks/>
          </p:cNvSpPr>
          <p:nvPr/>
        </p:nvSpPr>
        <p:spPr>
          <a:xfrm>
            <a:off x="5486400" y="895350"/>
            <a:ext cx="2971800" cy="6096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Tile</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 name="Rectangle 2"/>
          <p:cNvSpPr/>
          <p:nvPr/>
        </p:nvSpPr>
        <p:spPr>
          <a:xfrm>
            <a:off x="4438650" y="1756832"/>
            <a:ext cx="192617" cy="196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163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Tiled Problems</a:t>
            </a:r>
            <a:endParaRPr lang="en-AU"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3" y="809625"/>
            <a:ext cx="7027333" cy="3952875"/>
          </a:xfr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09800" y="881063"/>
            <a:ext cx="4703374" cy="3786187"/>
          </a:xfrm>
          <a:prstGeom prst="rect">
            <a:avLst/>
          </a:prstGeom>
          <a:ln w="28575" cap="sq">
            <a:noFill/>
            <a:prstDash val="solid"/>
            <a:miter lim="800000"/>
          </a:ln>
          <a:effectLst>
            <a:outerShdw blurRad="50800" dist="38100" dir="2700000" algn="tl" rotWithShape="0">
              <a:srgbClr val="000000">
                <a:alpha val="43000"/>
              </a:srgbClr>
            </a:outerShdw>
          </a:effectLst>
        </p:spPr>
      </p:pic>
      <p:pic>
        <p:nvPicPr>
          <p:cNvPr id="1027" name="Picture 3" descr="C:\src\graphics_svn\ola_projects\talks\siggraph_2013\single_tile_cam1_zoo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1108" y="1149350"/>
            <a:ext cx="1550042" cy="1247775"/>
          </a:xfrm>
          <a:prstGeom prst="rect">
            <a:avLst/>
          </a:prstGeom>
          <a:ln w="28575" cap="sq">
            <a:solidFill>
              <a:srgbClr val="FFC000"/>
            </a:solidFill>
            <a:prstDash val="solid"/>
            <a:miter lim="800000"/>
          </a:ln>
          <a:effectLst>
            <a:outerShdw blurRad="50800" dist="38100" dir="2700000" algn="tl" rotWithShape="0">
              <a:srgbClr val="000000">
                <a:alpha val="43000"/>
              </a:srgbClr>
            </a:outerShdw>
          </a:effectLst>
        </p:spPr>
      </p:pic>
      <p:sp>
        <p:nvSpPr>
          <p:cNvPr id="8" name="Content Placeholder 2"/>
          <p:cNvSpPr txBox="1">
            <a:spLocks/>
          </p:cNvSpPr>
          <p:nvPr/>
        </p:nvSpPr>
        <p:spPr>
          <a:xfrm>
            <a:off x="5486400" y="895350"/>
            <a:ext cx="2971800" cy="6096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Tile</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73770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027"/>
                                        </p:tgtEl>
                                      </p:cBhvr>
                                      <p:by x="300000" y="300000"/>
                                    </p:animScale>
                                  </p:childTnLst>
                                </p:cTn>
                              </p:par>
                              <p:par>
                                <p:cTn id="7" presetID="42" presetClass="path" presetSubtype="0" fill="hold" nodeType="withEffect">
                                  <p:stCondLst>
                                    <p:cond delay="0"/>
                                  </p:stCondLst>
                                  <p:childTnLst>
                                    <p:animMotion origin="layout" path="M -1.11111E-6 -3.08642E-6 L -1.11111E-6 0.20216 " pathEditMode="relative" rAng="0" ptsTypes="AA">
                                      <p:cBhvr>
                                        <p:cTn id="8" dur="500" fill="hold"/>
                                        <p:tgtEl>
                                          <p:spTgt spid="1027"/>
                                        </p:tgtEl>
                                        <p:attrNameLst>
                                          <p:attrName>ppt_x</p:attrName>
                                          <p:attrName>ppt_y</p:attrName>
                                        </p:attrNameLst>
                                      </p:cBhvr>
                                      <p:rCtr x="0" y="10093"/>
                                    </p:animMotion>
                                  </p:child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150"/>
                                        <p:tgtEl>
                                          <p:spTgt spid="1027"/>
                                        </p:tgtEl>
                                      </p:cBhvr>
                                    </p:animEffect>
                                    <p:set>
                                      <p:cBhvr>
                                        <p:cTn id="12" dur="1" fill="hold">
                                          <p:stCondLst>
                                            <p:cond delay="149"/>
                                          </p:stCondLst>
                                        </p:cTn>
                                        <p:tgtEl>
                                          <p:spTgt spid="102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Tiled Problems</a:t>
            </a:r>
            <a:endParaRPr lang="en-AU"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3" y="809625"/>
            <a:ext cx="7027333" cy="3952875"/>
          </a:xfr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09801" y="881063"/>
            <a:ext cx="4703372" cy="3786187"/>
          </a:xfrm>
          <a:prstGeom prst="rect">
            <a:avLst/>
          </a:prstGeom>
          <a:ln w="28575" cap="sq">
            <a:no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038600" y="2724150"/>
            <a:ext cx="533400" cy="533400"/>
          </a:xfrm>
          <a:prstGeom prst="rect">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8" name="Content Placeholder 2"/>
          <p:cNvSpPr txBox="1">
            <a:spLocks/>
          </p:cNvSpPr>
          <p:nvPr/>
        </p:nvSpPr>
        <p:spPr>
          <a:xfrm>
            <a:off x="5486400" y="895350"/>
            <a:ext cx="2971800" cy="6096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Tile</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407061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Tiled Problems</a:t>
            </a: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4" y="809625"/>
            <a:ext cx="7027331" cy="3952874"/>
          </a:xfrm>
        </p:spPr>
      </p:pic>
    </p:spTree>
    <p:extLst>
      <p:ext uri="{BB962C8B-B14F-4D97-AF65-F5344CB8AC3E}">
        <p14:creationId xmlns:p14="http://schemas.microsoft.com/office/powerpoint/2010/main" val="9322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Tiled Problems</a:t>
            </a: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4" y="809625"/>
            <a:ext cx="7027331" cy="3952874"/>
          </a:xfrm>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3825" t="18153" r="31145" b="32369"/>
          <a:stretch/>
        </p:blipFill>
        <p:spPr>
          <a:xfrm>
            <a:off x="2030400" y="1530000"/>
            <a:ext cx="3867150" cy="1955800"/>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849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
                                        </p:tgtEl>
                                      </p:cBhvr>
                                      <p:by x="200000" y="200000"/>
                                    </p:animScale>
                                  </p:childTnLst>
                                </p:cTn>
                              </p:par>
                              <p:par>
                                <p:cTn id="7" presetID="42" presetClass="path" presetSubtype="0" fill="hold" nodeType="withEffect">
                                  <p:stCondLst>
                                    <p:cond delay="0"/>
                                  </p:stCondLst>
                                  <p:childTnLst>
                                    <p:animMotion origin="layout" path="M 3.05556E-6 -4.32099E-6 L 0.07205 0.06173 " pathEditMode="relative" rAng="0" ptsTypes="AA">
                                      <p:cBhvr>
                                        <p:cTn id="8" dur="500" fill="hold"/>
                                        <p:tgtEl>
                                          <p:spTgt spid="6"/>
                                        </p:tgtEl>
                                        <p:attrNameLst>
                                          <p:attrName>ppt_x</p:attrName>
                                          <p:attrName>ppt_y</p:attrName>
                                        </p:attrNameLst>
                                      </p:cBhvr>
                                      <p:rCtr x="3594" y="30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Overview</a:t>
            </a:r>
            <a:endParaRPr lang="en-AU" dirty="0"/>
          </a:p>
        </p:txBody>
      </p:sp>
      <p:sp>
        <p:nvSpPr>
          <p:cNvPr id="3" name="Content Placeholder 2"/>
          <p:cNvSpPr>
            <a:spLocks noGrp="1"/>
          </p:cNvSpPr>
          <p:nvPr>
            <p:ph idx="1"/>
          </p:nvPr>
        </p:nvSpPr>
        <p:spPr/>
        <p:txBody>
          <a:bodyPr/>
          <a:lstStyle/>
          <a:p>
            <a:r>
              <a:rPr lang="en-AU" smtClean="0"/>
              <a:t>Part 1</a:t>
            </a:r>
          </a:p>
          <a:p>
            <a:pPr lvl="1"/>
            <a:r>
              <a:rPr lang="en-AU" smtClean="0"/>
              <a:t>Introduction to Clustered Shading</a:t>
            </a:r>
          </a:p>
          <a:p>
            <a:pPr lvl="1"/>
            <a:r>
              <a:rPr lang="en-AU" smtClean="0"/>
              <a:t>Ola Olsson – Chalmers University of Technology</a:t>
            </a:r>
          </a:p>
          <a:p>
            <a:r>
              <a:rPr lang="en-AU" smtClean="0"/>
              <a:t>Part 2</a:t>
            </a:r>
          </a:p>
          <a:p>
            <a:pPr lvl="1"/>
            <a:r>
              <a:rPr lang="en-AU" smtClean="0"/>
              <a:t>Practical Implementation at Avalanche</a:t>
            </a:r>
          </a:p>
          <a:p>
            <a:pPr lvl="1"/>
            <a:r>
              <a:rPr lang="en-AU" smtClean="0"/>
              <a:t>Emil Persson – Avalanche Studios</a:t>
            </a:r>
            <a:endParaRPr lang="en-AU" dirty="0"/>
          </a:p>
        </p:txBody>
      </p:sp>
    </p:spTree>
    <p:extLst>
      <p:ext uri="{BB962C8B-B14F-4D97-AF65-F5344CB8AC3E}">
        <p14:creationId xmlns:p14="http://schemas.microsoft.com/office/powerpoint/2010/main" val="3194965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815" t="18139" r="31153" b="32379"/>
          <a:stretch/>
        </p:blipFill>
        <p:spPr>
          <a:xfrm>
            <a:off x="666000" y="820800"/>
            <a:ext cx="7815600" cy="3952800"/>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sv-SE" dirty="0" smtClean="0"/>
              <a:t>Tiled Problems</a:t>
            </a:r>
            <a:endParaRPr lang="en-AU" dirty="0"/>
          </a:p>
        </p:txBody>
      </p:sp>
      <p:sp>
        <p:nvSpPr>
          <p:cNvPr id="5" name="Content Placeholder 2"/>
          <p:cNvSpPr txBox="1">
            <a:spLocks/>
          </p:cNvSpPr>
          <p:nvPr/>
        </p:nvSpPr>
        <p:spPr>
          <a:xfrm>
            <a:off x="5486400" y="895350"/>
            <a:ext cx="2971800" cy="10668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all 6 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01423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815" t="18139" r="31153" b="32379"/>
          <a:stretch/>
        </p:blipFill>
        <p:spPr>
          <a:xfrm>
            <a:off x="666000" y="820800"/>
            <a:ext cx="7815600" cy="3952800"/>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sv-SE" dirty="0" smtClean="0"/>
              <a:t>Tiled Problems</a:t>
            </a:r>
            <a:endParaRPr lang="en-AU" dirty="0"/>
          </a:p>
        </p:txBody>
      </p:sp>
      <p:sp>
        <p:nvSpPr>
          <p:cNvPr id="5" name="Content Placeholder 2"/>
          <p:cNvSpPr txBox="1">
            <a:spLocks/>
          </p:cNvSpPr>
          <p:nvPr/>
        </p:nvSpPr>
        <p:spPr>
          <a:xfrm>
            <a:off x="5486400" y="895350"/>
            <a:ext cx="2971800" cy="10668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all 6 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Rounded Rectangle 6"/>
          <p:cNvSpPr/>
          <p:nvPr/>
        </p:nvSpPr>
        <p:spPr>
          <a:xfrm>
            <a:off x="7239000" y="3714750"/>
            <a:ext cx="381000" cy="381000"/>
          </a:xfrm>
          <a:prstGeom prst="roundRect">
            <a:avLst/>
          </a:prstGeom>
          <a:noFill/>
          <a:ln w="3810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6394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Tiled Problems</a:t>
            </a:r>
            <a:endParaRPr lang="en-AU"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815" t="18139" r="31153" b="32379"/>
          <a:stretch/>
        </p:blipFill>
        <p:spPr>
          <a:xfrm>
            <a:off x="666000" y="820800"/>
            <a:ext cx="7815600" cy="3952800"/>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5" name="Content Placeholder 2"/>
          <p:cNvSpPr txBox="1">
            <a:spLocks/>
          </p:cNvSpPr>
          <p:nvPr/>
        </p:nvSpPr>
        <p:spPr>
          <a:xfrm>
            <a:off x="5486400" y="895350"/>
            <a:ext cx="2971800" cy="10668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all 6 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 name="Rounded Rectangle 7"/>
          <p:cNvSpPr/>
          <p:nvPr/>
        </p:nvSpPr>
        <p:spPr>
          <a:xfrm>
            <a:off x="838200" y="1035050"/>
            <a:ext cx="609600" cy="546100"/>
          </a:xfrm>
          <a:prstGeom prst="roundRect">
            <a:avLst/>
          </a:prstGeom>
          <a:noFill/>
          <a:ln w="3810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2131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33" y="809625"/>
            <a:ext cx="7027333" cy="3952874"/>
          </a:xfrm>
          <a:prstGeom prst="rect">
            <a:avLst/>
          </a:prstGeom>
        </p:spPr>
      </p:pic>
      <p:sp>
        <p:nvSpPr>
          <p:cNvPr id="2" name="Title 1"/>
          <p:cNvSpPr>
            <a:spLocks noGrp="1"/>
          </p:cNvSpPr>
          <p:nvPr>
            <p:ph type="title"/>
          </p:nvPr>
        </p:nvSpPr>
        <p:spPr/>
        <p:txBody>
          <a:bodyPr/>
          <a:lstStyle/>
          <a:p>
            <a:r>
              <a:rPr lang="en-AU" dirty="0" smtClean="0"/>
              <a:t>Tiled Problems</a:t>
            </a:r>
            <a:endParaRPr lang="en-AU" dirty="0"/>
          </a:p>
        </p:txBody>
      </p:sp>
      <p:sp>
        <p:nvSpPr>
          <p:cNvPr id="5" name="Content Placeholder 2"/>
          <p:cNvSpPr txBox="1">
            <a:spLocks/>
          </p:cNvSpPr>
          <p:nvPr/>
        </p:nvSpPr>
        <p:spPr>
          <a:xfrm>
            <a:off x="762000" y="819150"/>
            <a:ext cx="5486400" cy="28194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lnSpcReduction="10000"/>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Tiles </a:t>
            </a:r>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2D</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Geometry Samples – 3D </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Fragments / Pixels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Light </a:t>
            </a:r>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density – 3D</a:t>
            </a:r>
          </a:p>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View dependent</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Unpredictable shading </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times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50829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Clustered Shading - Key Idea</a:t>
            </a:r>
            <a:endParaRPr lang="en-AU" dirty="0"/>
          </a:p>
        </p:txBody>
      </p:sp>
      <p:sp>
        <p:nvSpPr>
          <p:cNvPr id="3" name="Content Placeholder 2"/>
          <p:cNvSpPr>
            <a:spLocks noGrp="1"/>
          </p:cNvSpPr>
          <p:nvPr>
            <p:ph idx="1"/>
          </p:nvPr>
        </p:nvSpPr>
        <p:spPr>
          <a:xfrm>
            <a:off x="457201" y="809625"/>
            <a:ext cx="4648200" cy="3952875"/>
          </a:xfrm>
        </p:spPr>
        <p:txBody>
          <a:bodyPr>
            <a:normAutofit/>
          </a:bodyPr>
          <a:lstStyle/>
          <a:p>
            <a:r>
              <a:rPr lang="en-AU" dirty="0" smtClean="0"/>
              <a:t>Add the 3</a:t>
            </a:r>
            <a:r>
              <a:rPr lang="en-AU" baseline="30000" dirty="0" smtClean="0"/>
              <a:t>rd</a:t>
            </a:r>
            <a:r>
              <a:rPr lang="en-AU" dirty="0" smtClean="0"/>
              <a:t> dimension</a:t>
            </a:r>
          </a:p>
          <a:p>
            <a:pPr lvl="1"/>
            <a:r>
              <a:rPr lang="en-AU" dirty="0" smtClean="0"/>
              <a:t>Tile also in depth direction = cluster</a:t>
            </a:r>
          </a:p>
          <a:p>
            <a:pPr lvl="1"/>
            <a:r>
              <a:rPr lang="en-AU" dirty="0" smtClean="0"/>
              <a:t>Also &gt; 3 dimensions (e.g. </a:t>
            </a:r>
            <a:r>
              <a:rPr lang="en-AU" dirty="0" err="1" smtClean="0"/>
              <a:t>normals</a:t>
            </a:r>
            <a:r>
              <a:rPr lang="en-AU" dirty="0" smtClean="0"/>
              <a:t>)</a:t>
            </a:r>
          </a:p>
        </p:txBody>
      </p:sp>
      <p:grpSp>
        <p:nvGrpSpPr>
          <p:cNvPr id="4" name="Group 3"/>
          <p:cNvGrpSpPr/>
          <p:nvPr/>
        </p:nvGrpSpPr>
        <p:grpSpPr>
          <a:xfrm>
            <a:off x="4114800" y="895350"/>
            <a:ext cx="4572000" cy="3797807"/>
            <a:chOff x="852488" y="642918"/>
            <a:chExt cx="5161005" cy="4287074"/>
          </a:xfrm>
        </p:grpSpPr>
        <p:cxnSp>
          <p:nvCxnSpPr>
            <p:cNvPr id="5" name="Straight Connector 4"/>
            <p:cNvCxnSpPr/>
            <p:nvPr/>
          </p:nvCxnSpPr>
          <p:spPr>
            <a:xfrm flipV="1">
              <a:off x="1638301" y="1719265"/>
              <a:ext cx="0" cy="1995483"/>
            </a:xfrm>
            <a:prstGeom prst="line">
              <a:avLst/>
            </a:prstGeom>
            <a:noFill/>
            <a:ln w="19050" cap="flat" cmpd="sng" algn="ctr">
              <a:solidFill>
                <a:srgbClr val="9BBB59">
                  <a:shade val="95000"/>
                  <a:satMod val="105000"/>
                </a:srgbClr>
              </a:solidFill>
              <a:prstDash val="sysDash"/>
            </a:ln>
            <a:effectLst/>
          </p:spPr>
        </p:cxnSp>
        <p:cxnSp>
          <p:nvCxnSpPr>
            <p:cNvPr id="6" name="Straight Connector 5"/>
            <p:cNvCxnSpPr/>
            <p:nvPr/>
          </p:nvCxnSpPr>
          <p:spPr>
            <a:xfrm rot="16200000" flipH="1">
              <a:off x="4092418" y="1371124"/>
              <a:ext cx="486724" cy="0"/>
            </a:xfrm>
            <a:prstGeom prst="line">
              <a:avLst/>
            </a:prstGeom>
            <a:noFill/>
            <a:ln w="19050" cap="flat" cmpd="sng" algn="ctr">
              <a:solidFill>
                <a:srgbClr val="9BBB59">
                  <a:shade val="95000"/>
                  <a:satMod val="105000"/>
                </a:srgbClr>
              </a:solidFill>
              <a:prstDash val="sysDash"/>
            </a:ln>
            <a:effectLst/>
          </p:spPr>
        </p:cxnSp>
        <p:sp>
          <p:nvSpPr>
            <p:cNvPr id="7" name="Rectangle 6"/>
            <p:cNvSpPr/>
            <p:nvPr/>
          </p:nvSpPr>
          <p:spPr>
            <a:xfrm>
              <a:off x="4343407" y="2326472"/>
              <a:ext cx="710532" cy="710532"/>
            </a:xfrm>
            <a:prstGeom prst="rect">
              <a:avLst/>
            </a:prstGeom>
            <a:solidFill>
              <a:sysClr val="window" lastClr="FFFFFF">
                <a:lumMod val="85000"/>
              </a:sysClr>
            </a:solidFill>
            <a:ln w="190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8" name="Straight Connector 7"/>
            <p:cNvCxnSpPr/>
            <p:nvPr/>
          </p:nvCxnSpPr>
          <p:spPr>
            <a:xfrm rot="5400000">
              <a:off x="1320777" y="3036091"/>
              <a:ext cx="643736" cy="794"/>
            </a:xfrm>
            <a:prstGeom prst="line">
              <a:avLst/>
            </a:prstGeom>
            <a:noFill/>
            <a:ln w="19050" cap="flat" cmpd="sng" algn="ctr">
              <a:solidFill>
                <a:srgbClr val="4F81BD">
                  <a:shade val="95000"/>
                  <a:satMod val="105000"/>
                </a:srgbClr>
              </a:solidFill>
              <a:prstDash val="solid"/>
            </a:ln>
            <a:effectLst/>
          </p:spPr>
        </p:cxnSp>
        <p:cxnSp>
          <p:nvCxnSpPr>
            <p:cNvPr id="9" name="Straight Connector 8"/>
            <p:cNvCxnSpPr/>
            <p:nvPr/>
          </p:nvCxnSpPr>
          <p:spPr>
            <a:xfrm flipV="1">
              <a:off x="1643042" y="1142984"/>
              <a:ext cx="3857652" cy="1571636"/>
            </a:xfrm>
            <a:prstGeom prst="line">
              <a:avLst/>
            </a:prstGeom>
            <a:noFill/>
            <a:ln w="19050" cap="flat" cmpd="sng" algn="ctr">
              <a:solidFill>
                <a:srgbClr val="4F81BD">
                  <a:shade val="95000"/>
                  <a:satMod val="105000"/>
                </a:srgbClr>
              </a:solidFill>
              <a:prstDash val="solid"/>
            </a:ln>
            <a:effectLst/>
          </p:spPr>
        </p:cxnSp>
        <p:cxnSp>
          <p:nvCxnSpPr>
            <p:cNvPr id="10" name="Straight Connector 9"/>
            <p:cNvCxnSpPr/>
            <p:nvPr/>
          </p:nvCxnSpPr>
          <p:spPr>
            <a:xfrm>
              <a:off x="1643042" y="3357562"/>
              <a:ext cx="3857652" cy="1571636"/>
            </a:xfrm>
            <a:prstGeom prst="line">
              <a:avLst/>
            </a:prstGeom>
            <a:noFill/>
            <a:ln w="19050" cap="flat" cmpd="sng" algn="ctr">
              <a:solidFill>
                <a:srgbClr val="4F81BD">
                  <a:shade val="95000"/>
                  <a:satMod val="105000"/>
                </a:srgbClr>
              </a:solidFill>
              <a:prstDash val="solid"/>
            </a:ln>
            <a:effectLst/>
          </p:spPr>
        </p:cxnSp>
        <p:cxnSp>
          <p:nvCxnSpPr>
            <p:cNvPr id="11" name="Straight Connector 10"/>
            <p:cNvCxnSpPr/>
            <p:nvPr/>
          </p:nvCxnSpPr>
          <p:spPr>
            <a:xfrm rot="5400000">
              <a:off x="3607587" y="3036091"/>
              <a:ext cx="3786214" cy="1588"/>
            </a:xfrm>
            <a:prstGeom prst="line">
              <a:avLst/>
            </a:prstGeom>
            <a:noFill/>
            <a:ln w="19050" cap="flat" cmpd="sng" algn="ctr">
              <a:solidFill>
                <a:srgbClr val="4F81BD">
                  <a:shade val="95000"/>
                  <a:satMod val="105000"/>
                </a:srgbClr>
              </a:solidFill>
              <a:prstDash val="solid"/>
            </a:ln>
            <a:effectLst/>
          </p:spPr>
        </p:cxnSp>
        <p:cxnSp>
          <p:nvCxnSpPr>
            <p:cNvPr id="12" name="Straight Connector 11"/>
            <p:cNvCxnSpPr/>
            <p:nvPr/>
          </p:nvCxnSpPr>
          <p:spPr>
            <a:xfrm rot="16200000" flipH="1">
              <a:off x="2919409" y="3038477"/>
              <a:ext cx="2847978" cy="0"/>
            </a:xfrm>
            <a:prstGeom prst="line">
              <a:avLst/>
            </a:prstGeom>
            <a:noFill/>
            <a:ln w="19050" cap="flat" cmpd="sng" algn="ctr">
              <a:solidFill>
                <a:srgbClr val="4F81BD">
                  <a:shade val="95000"/>
                  <a:satMod val="105000"/>
                </a:srgbClr>
              </a:solidFill>
              <a:prstDash val="solid"/>
            </a:ln>
            <a:effectLst/>
          </p:spPr>
        </p:cxnSp>
        <p:cxnSp>
          <p:nvCxnSpPr>
            <p:cNvPr id="13" name="Straight Connector 12"/>
            <p:cNvCxnSpPr/>
            <p:nvPr/>
          </p:nvCxnSpPr>
          <p:spPr>
            <a:xfrm rot="16200000" flipH="1">
              <a:off x="1414464" y="3033713"/>
              <a:ext cx="771523" cy="0"/>
            </a:xfrm>
            <a:prstGeom prst="line">
              <a:avLst/>
            </a:prstGeom>
            <a:noFill/>
            <a:ln w="19050" cap="flat" cmpd="sng" algn="ctr">
              <a:solidFill>
                <a:srgbClr val="4F81BD">
                  <a:shade val="95000"/>
                  <a:satMod val="105000"/>
                </a:srgbClr>
              </a:solidFill>
              <a:prstDash val="solid"/>
            </a:ln>
            <a:effectLst/>
          </p:spPr>
        </p:cxnSp>
        <p:cxnSp>
          <p:nvCxnSpPr>
            <p:cNvPr id="14" name="Straight Connector 13"/>
            <p:cNvCxnSpPr/>
            <p:nvPr/>
          </p:nvCxnSpPr>
          <p:spPr>
            <a:xfrm flipV="1">
              <a:off x="1643063" y="2090738"/>
              <a:ext cx="3862387" cy="776288"/>
            </a:xfrm>
            <a:prstGeom prst="line">
              <a:avLst/>
            </a:prstGeom>
            <a:noFill/>
            <a:ln w="19050" cap="flat" cmpd="sng" algn="ctr">
              <a:solidFill>
                <a:srgbClr val="4F81BD">
                  <a:shade val="95000"/>
                  <a:satMod val="105000"/>
                </a:srgbClr>
              </a:solidFill>
              <a:prstDash val="solid"/>
            </a:ln>
            <a:effectLst/>
          </p:spPr>
        </p:cxnSp>
        <p:cxnSp>
          <p:nvCxnSpPr>
            <p:cNvPr id="15" name="Straight Connector 14"/>
            <p:cNvCxnSpPr/>
            <p:nvPr/>
          </p:nvCxnSpPr>
          <p:spPr>
            <a:xfrm flipV="1">
              <a:off x="1647825" y="3039442"/>
              <a:ext cx="4276725" cy="0"/>
            </a:xfrm>
            <a:prstGeom prst="line">
              <a:avLst/>
            </a:prstGeom>
            <a:noFill/>
            <a:ln w="19050" cap="flat" cmpd="sng" algn="ctr">
              <a:solidFill>
                <a:srgbClr val="C0504D">
                  <a:lumMod val="75000"/>
                </a:srgbClr>
              </a:solidFill>
              <a:prstDash val="solid"/>
              <a:tailEnd type="triangle"/>
            </a:ln>
            <a:effectLst/>
          </p:spPr>
        </p:cxnSp>
        <p:cxnSp>
          <p:nvCxnSpPr>
            <p:cNvPr id="16" name="Straight Connector 15"/>
            <p:cNvCxnSpPr/>
            <p:nvPr/>
          </p:nvCxnSpPr>
          <p:spPr>
            <a:xfrm>
              <a:off x="1643063" y="3186118"/>
              <a:ext cx="3857625" cy="785807"/>
            </a:xfrm>
            <a:prstGeom prst="line">
              <a:avLst/>
            </a:prstGeom>
            <a:noFill/>
            <a:ln w="19050" cap="flat" cmpd="sng" algn="ctr">
              <a:solidFill>
                <a:srgbClr val="4F81BD">
                  <a:shade val="95000"/>
                  <a:satMod val="105000"/>
                </a:srgbClr>
              </a:solidFill>
              <a:prstDash val="solid"/>
            </a:ln>
            <a:effectLst/>
          </p:spPr>
        </p:cxnSp>
        <p:cxnSp>
          <p:nvCxnSpPr>
            <p:cNvPr id="17" name="Straight Connector 16"/>
            <p:cNvCxnSpPr/>
            <p:nvPr/>
          </p:nvCxnSpPr>
          <p:spPr>
            <a:xfrm rot="5400000">
              <a:off x="1535888" y="3036090"/>
              <a:ext cx="928692" cy="4"/>
            </a:xfrm>
            <a:prstGeom prst="line">
              <a:avLst/>
            </a:prstGeom>
            <a:noFill/>
            <a:ln w="19050" cap="flat" cmpd="sng" algn="ctr">
              <a:solidFill>
                <a:srgbClr val="4F81BD">
                  <a:shade val="95000"/>
                  <a:satMod val="105000"/>
                </a:srgbClr>
              </a:solidFill>
              <a:prstDash val="solid"/>
            </a:ln>
            <a:effectLst/>
          </p:spPr>
        </p:cxnSp>
        <p:cxnSp>
          <p:nvCxnSpPr>
            <p:cNvPr id="18" name="Straight Connector 17"/>
            <p:cNvCxnSpPr/>
            <p:nvPr/>
          </p:nvCxnSpPr>
          <p:spPr>
            <a:xfrm rot="16200000" flipH="1">
              <a:off x="1669659" y="3038072"/>
              <a:ext cx="1118382" cy="0"/>
            </a:xfrm>
            <a:prstGeom prst="line">
              <a:avLst/>
            </a:prstGeom>
            <a:noFill/>
            <a:ln w="19050" cap="flat" cmpd="sng" algn="ctr">
              <a:solidFill>
                <a:srgbClr val="4F81BD">
                  <a:shade val="95000"/>
                  <a:satMod val="105000"/>
                </a:srgbClr>
              </a:solidFill>
              <a:prstDash val="solid"/>
            </a:ln>
            <a:effectLst/>
          </p:spPr>
        </p:cxnSp>
        <p:cxnSp>
          <p:nvCxnSpPr>
            <p:cNvPr id="19" name="Straight Connector 18"/>
            <p:cNvCxnSpPr/>
            <p:nvPr/>
          </p:nvCxnSpPr>
          <p:spPr>
            <a:xfrm rot="16200000" flipH="1">
              <a:off x="1833165" y="3038869"/>
              <a:ext cx="1351759" cy="0"/>
            </a:xfrm>
            <a:prstGeom prst="line">
              <a:avLst/>
            </a:prstGeom>
            <a:noFill/>
            <a:ln w="19050" cap="flat" cmpd="sng" algn="ctr">
              <a:solidFill>
                <a:srgbClr val="4F81BD">
                  <a:shade val="95000"/>
                  <a:satMod val="105000"/>
                </a:srgbClr>
              </a:solidFill>
              <a:prstDash val="solid"/>
            </a:ln>
            <a:effectLst/>
          </p:spPr>
        </p:cxnSp>
        <p:cxnSp>
          <p:nvCxnSpPr>
            <p:cNvPr id="20" name="Straight Connector 19"/>
            <p:cNvCxnSpPr/>
            <p:nvPr/>
          </p:nvCxnSpPr>
          <p:spPr>
            <a:xfrm rot="5400000">
              <a:off x="2036763" y="3036887"/>
              <a:ext cx="1628775" cy="0"/>
            </a:xfrm>
            <a:prstGeom prst="line">
              <a:avLst/>
            </a:prstGeom>
            <a:noFill/>
            <a:ln w="19050" cap="flat" cmpd="sng" algn="ctr">
              <a:solidFill>
                <a:srgbClr val="4F81BD">
                  <a:shade val="95000"/>
                  <a:satMod val="105000"/>
                </a:srgbClr>
              </a:solidFill>
              <a:prstDash val="solid"/>
            </a:ln>
            <a:effectLst/>
          </p:spPr>
        </p:cxnSp>
        <p:cxnSp>
          <p:nvCxnSpPr>
            <p:cNvPr id="21" name="Straight Connector 20"/>
            <p:cNvCxnSpPr/>
            <p:nvPr/>
          </p:nvCxnSpPr>
          <p:spPr>
            <a:xfrm rot="5400000">
              <a:off x="2285207" y="3040856"/>
              <a:ext cx="1958975" cy="0"/>
            </a:xfrm>
            <a:prstGeom prst="line">
              <a:avLst/>
            </a:prstGeom>
            <a:noFill/>
            <a:ln w="19050" cap="flat" cmpd="sng" algn="ctr">
              <a:solidFill>
                <a:srgbClr val="4F81BD">
                  <a:shade val="95000"/>
                  <a:satMod val="105000"/>
                </a:srgbClr>
              </a:solidFill>
              <a:prstDash val="solid"/>
            </a:ln>
            <a:effectLst/>
          </p:spPr>
        </p:cxnSp>
        <p:cxnSp>
          <p:nvCxnSpPr>
            <p:cNvPr id="22" name="Straight Connector 21"/>
            <p:cNvCxnSpPr/>
            <p:nvPr/>
          </p:nvCxnSpPr>
          <p:spPr>
            <a:xfrm rot="16200000" flipH="1">
              <a:off x="2572941" y="3038873"/>
              <a:ext cx="2355059" cy="0"/>
            </a:xfrm>
            <a:prstGeom prst="line">
              <a:avLst/>
            </a:prstGeom>
            <a:noFill/>
            <a:ln w="19050" cap="flat" cmpd="sng" algn="ctr">
              <a:solidFill>
                <a:srgbClr val="4F81BD">
                  <a:shade val="95000"/>
                  <a:satMod val="105000"/>
                </a:srgbClr>
              </a:solidFill>
              <a:prstDash val="solid"/>
            </a:ln>
            <a:effectLst/>
          </p:spPr>
        </p:cxnSp>
        <p:cxnSp>
          <p:nvCxnSpPr>
            <p:cNvPr id="23" name="Straight Connector 22"/>
            <p:cNvCxnSpPr/>
            <p:nvPr/>
          </p:nvCxnSpPr>
          <p:spPr>
            <a:xfrm rot="16200000" flipH="1">
              <a:off x="3343275" y="3033711"/>
              <a:ext cx="3429001" cy="0"/>
            </a:xfrm>
            <a:prstGeom prst="line">
              <a:avLst/>
            </a:prstGeom>
            <a:noFill/>
            <a:ln w="19050" cap="flat" cmpd="sng" algn="ctr">
              <a:solidFill>
                <a:srgbClr val="4F81BD">
                  <a:shade val="95000"/>
                  <a:satMod val="105000"/>
                </a:srgbClr>
              </a:solidFill>
              <a:prstDash val="solid"/>
            </a:ln>
            <a:effectLst/>
          </p:spPr>
        </p:cxnSp>
        <p:sp>
          <p:nvSpPr>
            <p:cNvPr id="24" name="Right Brace 23"/>
            <p:cNvSpPr/>
            <p:nvPr/>
          </p:nvSpPr>
          <p:spPr>
            <a:xfrm flipH="1">
              <a:off x="4157662" y="2328868"/>
              <a:ext cx="200026" cy="709613"/>
            </a:xfrm>
            <a:prstGeom prst="rightBrace">
              <a:avLst>
                <a:gd name="adj1" fmla="val 60714"/>
                <a:gd name="adj2" fmla="val 50000"/>
              </a:avLst>
            </a:prstGeom>
            <a:noFill/>
            <a:ln w="1905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sp>
          <p:nvSpPr>
            <p:cNvPr id="25" name="Right Brace 24"/>
            <p:cNvSpPr/>
            <p:nvPr/>
          </p:nvSpPr>
          <p:spPr>
            <a:xfrm rot="5400000">
              <a:off x="4610100" y="2771781"/>
              <a:ext cx="176212" cy="709613"/>
            </a:xfrm>
            <a:prstGeom prst="rightBrace">
              <a:avLst>
                <a:gd name="adj1" fmla="val 67793"/>
                <a:gd name="adj2" fmla="val 50000"/>
              </a:avLst>
            </a:prstGeom>
            <a:noFill/>
            <a:ln w="1905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26" name="Straight Connector 25"/>
            <p:cNvCxnSpPr/>
            <p:nvPr/>
          </p:nvCxnSpPr>
          <p:spPr>
            <a:xfrm>
              <a:off x="857224" y="3037413"/>
              <a:ext cx="787426" cy="320803"/>
            </a:xfrm>
            <a:prstGeom prst="line">
              <a:avLst/>
            </a:prstGeom>
            <a:noFill/>
            <a:ln w="19050" cap="flat" cmpd="sng" algn="ctr">
              <a:solidFill>
                <a:srgbClr val="4F81BD">
                  <a:shade val="95000"/>
                  <a:satMod val="105000"/>
                </a:srgbClr>
              </a:solidFill>
              <a:prstDash val="sysDash"/>
            </a:ln>
            <a:effectLst/>
          </p:spPr>
        </p:cxnSp>
        <p:cxnSp>
          <p:nvCxnSpPr>
            <p:cNvPr id="27" name="Straight Connector 26"/>
            <p:cNvCxnSpPr/>
            <p:nvPr/>
          </p:nvCxnSpPr>
          <p:spPr>
            <a:xfrm flipV="1">
              <a:off x="852488" y="2705100"/>
              <a:ext cx="813922" cy="331598"/>
            </a:xfrm>
            <a:prstGeom prst="line">
              <a:avLst/>
            </a:prstGeom>
            <a:noFill/>
            <a:ln w="19050" cap="flat" cmpd="sng" algn="ctr">
              <a:solidFill>
                <a:srgbClr val="4F81BD">
                  <a:shade val="95000"/>
                  <a:satMod val="105000"/>
                </a:srgbClr>
              </a:solidFill>
              <a:prstDash val="sysDash"/>
            </a:ln>
            <a:effectLst/>
          </p:spPr>
        </p:cxnSp>
        <p:cxnSp>
          <p:nvCxnSpPr>
            <p:cNvPr id="28" name="Straight Connector 27"/>
            <p:cNvCxnSpPr/>
            <p:nvPr/>
          </p:nvCxnSpPr>
          <p:spPr>
            <a:xfrm>
              <a:off x="864394" y="3039442"/>
              <a:ext cx="778669" cy="0"/>
            </a:xfrm>
            <a:prstGeom prst="line">
              <a:avLst/>
            </a:prstGeom>
            <a:noFill/>
            <a:ln w="19050" cap="flat" cmpd="sng" algn="ctr">
              <a:solidFill>
                <a:srgbClr val="C0504D">
                  <a:lumMod val="75000"/>
                </a:srgbClr>
              </a:solidFill>
              <a:prstDash val="sysDash"/>
              <a:headEnd type="none" w="med" len="med"/>
              <a:tailEnd type="none" w="med" len="med"/>
            </a:ln>
            <a:effectLst/>
          </p:spPr>
        </p:cxnSp>
        <p:sp>
          <p:nvSpPr>
            <p:cNvPr id="29" name="TextBox 28"/>
            <p:cNvSpPr txBox="1"/>
            <p:nvPr/>
          </p:nvSpPr>
          <p:spPr>
            <a:xfrm>
              <a:off x="3836878" y="2500306"/>
              <a:ext cx="43954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h</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30" name="TextBox 29"/>
            <p:cNvSpPr txBox="1"/>
            <p:nvPr/>
          </p:nvSpPr>
          <p:spPr>
            <a:xfrm>
              <a:off x="4286248" y="3216274"/>
              <a:ext cx="84830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d</a:t>
              </a:r>
              <a:r>
                <a:rPr kumimoji="0" lang="sv-SE" sz="2400" b="0" i="0" u="none" strike="noStrike" kern="0" cap="none" spc="0" normalizeH="0" baseline="-25000" noProof="0" dirty="0" smtClean="0">
                  <a:ln>
                    <a:noFill/>
                  </a:ln>
                  <a:solidFill>
                    <a:prstClr val="black"/>
                  </a:solidFill>
                  <a:effectLst/>
                  <a:uLnTx/>
                  <a:uFillTx/>
                </a:rPr>
                <a:t>k</a:t>
              </a:r>
              <a:r>
                <a:rPr kumimoji="0" lang="sv-SE" sz="2400" b="0" i="0" u="none" strike="noStrike" kern="0" cap="none" spc="0" normalizeH="0" baseline="0" noProof="0" dirty="0" smtClean="0">
                  <a:ln>
                    <a:noFill/>
                  </a:ln>
                  <a:solidFill>
                    <a:prstClr val="black"/>
                  </a:solidFill>
                  <a:effectLst/>
                  <a:uLnTx/>
                  <a:uFillTx/>
                </a:rPr>
                <a:t>=h</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31" name="TextBox 30"/>
            <p:cNvSpPr txBox="1"/>
            <p:nvPr/>
          </p:nvSpPr>
          <p:spPr>
            <a:xfrm>
              <a:off x="5684557" y="2589722"/>
              <a:ext cx="32893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smtClean="0">
                  <a:ln>
                    <a:noFill/>
                  </a:ln>
                  <a:solidFill>
                    <a:prstClr val="black"/>
                  </a:solidFill>
                  <a:effectLst/>
                  <a:uLnTx/>
                  <a:uFillTx/>
                </a:rPr>
                <a:t>Z</a:t>
              </a:r>
              <a:endParaRPr kumimoji="0" lang="en-US" sz="2400" b="0" i="0" u="none" strike="noStrike" kern="0" cap="none" spc="0" normalizeH="0" baseline="0" noProof="0" dirty="0" smtClean="0">
                <a:ln>
                  <a:noFill/>
                </a:ln>
                <a:solidFill>
                  <a:prstClr val="black"/>
                </a:solidFill>
                <a:effectLst/>
                <a:uLnTx/>
                <a:uFillTx/>
              </a:endParaRPr>
            </a:p>
          </p:txBody>
        </p:sp>
        <p:cxnSp>
          <p:nvCxnSpPr>
            <p:cNvPr id="32" name="Straight Connector 31"/>
            <p:cNvCxnSpPr/>
            <p:nvPr/>
          </p:nvCxnSpPr>
          <p:spPr>
            <a:xfrm rot="10800000">
              <a:off x="1643042" y="1714489"/>
              <a:ext cx="1588" cy="1321603"/>
            </a:xfrm>
            <a:prstGeom prst="line">
              <a:avLst/>
            </a:prstGeom>
            <a:noFill/>
            <a:ln w="19050" cap="flat" cmpd="sng" algn="ctr">
              <a:solidFill>
                <a:srgbClr val="C0504D">
                  <a:lumMod val="75000"/>
                </a:srgbClr>
              </a:solidFill>
              <a:prstDash val="solid"/>
              <a:tailEnd type="triangle"/>
            </a:ln>
            <a:effectLst/>
          </p:spPr>
        </p:cxnSp>
        <p:sp>
          <p:nvSpPr>
            <p:cNvPr id="33" name="TextBox 32"/>
            <p:cNvSpPr txBox="1"/>
            <p:nvPr/>
          </p:nvSpPr>
          <p:spPr>
            <a:xfrm>
              <a:off x="1357290" y="1416594"/>
              <a:ext cx="33534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smtClean="0">
                  <a:ln>
                    <a:noFill/>
                  </a:ln>
                  <a:solidFill>
                    <a:prstClr val="black"/>
                  </a:solidFill>
                  <a:effectLst/>
                  <a:uLnTx/>
                  <a:uFillTx/>
                </a:rPr>
                <a:t>Y</a:t>
              </a:r>
              <a:endParaRPr kumimoji="0" lang="en-US" sz="2400" b="0" i="0" u="none" strike="noStrike" kern="0" cap="none" spc="0" normalizeH="0" baseline="0" noProof="0" dirty="0" smtClean="0">
                <a:ln>
                  <a:noFill/>
                </a:ln>
                <a:solidFill>
                  <a:prstClr val="black"/>
                </a:solidFill>
                <a:effectLst/>
                <a:uLnTx/>
                <a:uFillTx/>
              </a:endParaRPr>
            </a:p>
          </p:txBody>
        </p:sp>
        <p:cxnSp>
          <p:nvCxnSpPr>
            <p:cNvPr id="34" name="Straight Connector 33"/>
            <p:cNvCxnSpPr/>
            <p:nvPr/>
          </p:nvCxnSpPr>
          <p:spPr>
            <a:xfrm>
              <a:off x="4341017" y="1141396"/>
              <a:ext cx="714380" cy="1588"/>
            </a:xfrm>
            <a:prstGeom prst="line">
              <a:avLst/>
            </a:prstGeom>
            <a:noFill/>
            <a:ln w="19050" cap="flat" cmpd="sng" algn="ctr">
              <a:solidFill>
                <a:sysClr val="window" lastClr="FFFFFF">
                  <a:lumMod val="75000"/>
                </a:sysClr>
              </a:solidFill>
              <a:prstDash val="sysDash"/>
            </a:ln>
            <a:effectLst/>
          </p:spPr>
        </p:cxnSp>
        <p:cxnSp>
          <p:nvCxnSpPr>
            <p:cNvPr id="35" name="Straight Connector 34"/>
            <p:cNvCxnSpPr/>
            <p:nvPr/>
          </p:nvCxnSpPr>
          <p:spPr>
            <a:xfrm rot="5400000">
              <a:off x="4972765" y="1229915"/>
              <a:ext cx="173831" cy="0"/>
            </a:xfrm>
            <a:prstGeom prst="line">
              <a:avLst/>
            </a:prstGeom>
            <a:noFill/>
            <a:ln w="19050" cap="flat" cmpd="sng" algn="ctr">
              <a:solidFill>
                <a:srgbClr val="9BBB59">
                  <a:shade val="95000"/>
                  <a:satMod val="105000"/>
                </a:srgbClr>
              </a:solidFill>
              <a:prstDash val="sysDash"/>
            </a:ln>
            <a:effectLst/>
          </p:spPr>
        </p:cxnSp>
        <p:sp>
          <p:nvSpPr>
            <p:cNvPr id="36" name="TextBox 35"/>
            <p:cNvSpPr txBox="1"/>
            <p:nvPr/>
          </p:nvSpPr>
          <p:spPr>
            <a:xfrm>
              <a:off x="3929058" y="714356"/>
              <a:ext cx="84830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near</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37" name="TextBox 36"/>
            <p:cNvSpPr txBox="1"/>
            <p:nvPr/>
          </p:nvSpPr>
          <p:spPr>
            <a:xfrm>
              <a:off x="4786314" y="752757"/>
              <a:ext cx="62106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far</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38" name="TextBox 37"/>
            <p:cNvSpPr txBox="1"/>
            <p:nvPr/>
          </p:nvSpPr>
          <p:spPr>
            <a:xfrm>
              <a:off x="1110538" y="3621923"/>
              <a:ext cx="7553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near</a:t>
              </a:r>
              <a:endParaRPr kumimoji="0" lang="en-US" sz="2400" b="0" i="0" u="none" strike="noStrike" kern="0" cap="none" spc="0" normalizeH="0" baseline="-25000" noProof="0" dirty="0" smtClean="0">
                <a:ln>
                  <a:noFill/>
                </a:ln>
                <a:solidFill>
                  <a:prstClr val="black"/>
                </a:solidFill>
                <a:effectLst/>
                <a:uLnTx/>
                <a:uFillTx/>
              </a:endParaRPr>
            </a:p>
          </p:txBody>
        </p:sp>
        <p:cxnSp>
          <p:nvCxnSpPr>
            <p:cNvPr id="39" name="Straight Connector 38"/>
            <p:cNvCxnSpPr/>
            <p:nvPr/>
          </p:nvCxnSpPr>
          <p:spPr>
            <a:xfrm rot="5400000">
              <a:off x="5429258" y="1071564"/>
              <a:ext cx="142877" cy="0"/>
            </a:xfrm>
            <a:prstGeom prst="line">
              <a:avLst/>
            </a:prstGeom>
            <a:noFill/>
            <a:ln w="19050" cap="flat" cmpd="sng" algn="ctr">
              <a:solidFill>
                <a:srgbClr val="9BBB59">
                  <a:shade val="95000"/>
                  <a:satMod val="105000"/>
                </a:srgbClr>
              </a:solidFill>
              <a:prstDash val="sysDash"/>
            </a:ln>
            <a:effectLst/>
          </p:spPr>
        </p:cxnSp>
        <p:sp>
          <p:nvSpPr>
            <p:cNvPr id="40" name="TextBox 39"/>
            <p:cNvSpPr txBox="1"/>
            <p:nvPr/>
          </p:nvSpPr>
          <p:spPr>
            <a:xfrm>
              <a:off x="5286380" y="642918"/>
              <a:ext cx="52809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far</a:t>
              </a:r>
              <a:endParaRPr kumimoji="0" lang="en-US" sz="2400" b="0" i="0" u="none" strike="noStrike" kern="0" cap="none" spc="0" normalizeH="0" baseline="-25000" noProof="0" dirty="0" smtClean="0">
                <a:ln>
                  <a:noFill/>
                </a:ln>
                <a:solidFill>
                  <a:prstClr val="black"/>
                </a:solidFill>
                <a:effectLst/>
                <a:uLnTx/>
                <a:uFillTx/>
              </a:endParaRPr>
            </a:p>
          </p:txBody>
        </p:sp>
      </p:grpSp>
    </p:spTree>
    <p:extLst>
      <p:ext uri="{BB962C8B-B14F-4D97-AF65-F5344CB8AC3E}">
        <p14:creationId xmlns:p14="http://schemas.microsoft.com/office/powerpoint/2010/main" val="3199653935"/>
      </p:ext>
    </p:extLst>
  </p:cSld>
  <p:clrMapOvr>
    <a:masterClrMapping/>
  </p:clrMapOvr>
  <mc:AlternateContent xmlns:mc="http://schemas.openxmlformats.org/markup-compatibility/2006" xmlns:p14="http://schemas.microsoft.com/office/powerpoint/2010/main">
    <mc:Choice Requires="p14">
      <p:transition p14:dur="250" advTm="135046">
        <p:fade/>
      </p:transition>
    </mc:Choice>
    <mc:Fallback xmlns="">
      <p:transition advTm="135046">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Clustered Solutions</a:t>
            </a:r>
            <a:endParaRPr lang="en-AU"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3" y="809625"/>
            <a:ext cx="7027333" cy="3952874"/>
          </a:xfrm>
        </p:spPr>
      </p:pic>
    </p:spTree>
    <p:extLst>
      <p:ext uri="{BB962C8B-B14F-4D97-AF65-F5344CB8AC3E}">
        <p14:creationId xmlns:p14="http://schemas.microsoft.com/office/powerpoint/2010/main" val="2574321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Clustered Solutions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3" y="809625"/>
            <a:ext cx="7027333" cy="3952875"/>
          </a:xfrm>
        </p:spPr>
      </p:pic>
    </p:spTree>
    <p:extLst>
      <p:ext uri="{BB962C8B-B14F-4D97-AF65-F5344CB8AC3E}">
        <p14:creationId xmlns:p14="http://schemas.microsoft.com/office/powerpoint/2010/main" val="385509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Clustered Solutions</a:t>
            </a:r>
            <a:endParaRPr lang="en-AU" dirty="0"/>
          </a:p>
        </p:txBody>
      </p:sp>
      <p:pic>
        <p:nvPicPr>
          <p:cNvPr id="9" name="sponza_cluster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57275" y="809625"/>
            <a:ext cx="7027863" cy="3952875"/>
          </a:xfrm>
        </p:spPr>
      </p:pic>
    </p:spTree>
    <p:extLst>
      <p:ext uri="{BB962C8B-B14F-4D97-AF65-F5344CB8AC3E}">
        <p14:creationId xmlns:p14="http://schemas.microsoft.com/office/powerpoint/2010/main" val="1542814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Tiled Problems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4" y="809625"/>
            <a:ext cx="7027331" cy="3952873"/>
          </a:xfrm>
        </p:spPr>
      </p:pic>
    </p:spTree>
    <p:extLst>
      <p:ext uri="{BB962C8B-B14F-4D97-AF65-F5344CB8AC3E}">
        <p14:creationId xmlns:p14="http://schemas.microsoft.com/office/powerpoint/2010/main" val="3299500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Clustered Solutions</a:t>
            </a:r>
            <a:endParaRPr lang="en-AU"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3" y="809625"/>
            <a:ext cx="7027333" cy="3952874"/>
          </a:xfrm>
        </p:spPr>
      </p:pic>
    </p:spTree>
    <p:extLst>
      <p:ext uri="{BB962C8B-B14F-4D97-AF65-F5344CB8AC3E}">
        <p14:creationId xmlns:p14="http://schemas.microsoft.com/office/powerpoint/2010/main" val="3269381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Clustered Shading</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895350"/>
            <a:ext cx="2551309" cy="3684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457200" y="1331394"/>
            <a:ext cx="8229600" cy="3469207"/>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AU" dirty="0" smtClean="0"/>
              <a:t>“Clustered Deferred </a:t>
            </a:r>
            <a:br>
              <a:rPr lang="en-AU" dirty="0" smtClean="0"/>
            </a:br>
            <a:r>
              <a:rPr lang="en-AU" dirty="0" smtClean="0"/>
              <a:t>and Forward Shading”</a:t>
            </a:r>
          </a:p>
          <a:p>
            <a:r>
              <a:rPr lang="en-AU" dirty="0" smtClean="0"/>
              <a:t>Olsson, </a:t>
            </a:r>
            <a:r>
              <a:rPr lang="en-AU" dirty="0" err="1" smtClean="0"/>
              <a:t>Billeter</a:t>
            </a:r>
            <a:r>
              <a:rPr lang="en-AU" dirty="0" smtClean="0"/>
              <a:t>, </a:t>
            </a:r>
            <a:r>
              <a:rPr lang="en-AU" dirty="0" err="1" smtClean="0"/>
              <a:t>Assarsson</a:t>
            </a:r>
            <a:endParaRPr lang="en-AU" dirty="0" smtClean="0"/>
          </a:p>
          <a:p>
            <a:r>
              <a:rPr lang="en-AU" dirty="0" smtClean="0"/>
              <a:t>HPG 2012</a:t>
            </a:r>
          </a:p>
          <a:p>
            <a:r>
              <a:rPr lang="en-AU" dirty="0" smtClean="0"/>
              <a:t>Extends Tiled Shading</a:t>
            </a:r>
            <a:endParaRPr lang="en-AU" dirty="0"/>
          </a:p>
        </p:txBody>
      </p:sp>
    </p:spTree>
    <p:extLst>
      <p:ext uri="{BB962C8B-B14F-4D97-AF65-F5344CB8AC3E}">
        <p14:creationId xmlns:p14="http://schemas.microsoft.com/office/powerpoint/2010/main" val="2671242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Clustered Solutions</a:t>
            </a:r>
            <a:endParaRPr lang="sv-S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3" y="809625"/>
            <a:ext cx="7027333" cy="3952874"/>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1326" t="7952" r="39156" b="57350"/>
          <a:stretch/>
        </p:blipFill>
        <p:spPr>
          <a:xfrm>
            <a:off x="3962400" y="1123949"/>
            <a:ext cx="1371600" cy="1371601"/>
          </a:xfrm>
          <a:prstGeom prst="rect">
            <a:avLst/>
          </a:prstGeom>
        </p:spPr>
      </p:pic>
    </p:spTree>
    <p:extLst>
      <p:ext uri="{BB962C8B-B14F-4D97-AF65-F5344CB8AC3E}">
        <p14:creationId xmlns:p14="http://schemas.microsoft.com/office/powerpoint/2010/main" val="83648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Clustered Solutions</a:t>
            </a:r>
            <a:endParaRPr lang="sv-S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3" y="809625"/>
            <a:ext cx="7027333" cy="3952874"/>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1326" t="7952" r="39156" b="57350"/>
          <a:stretch/>
        </p:blipFill>
        <p:spPr>
          <a:xfrm>
            <a:off x="3962400" y="1123949"/>
            <a:ext cx="1371600" cy="1371601"/>
          </a:xfrm>
          <a:prstGeom prst="rect">
            <a:avLst/>
          </a:prstGeom>
          <a:ln w="28575">
            <a:solidFill>
              <a:srgbClr val="C00000"/>
            </a:solidFill>
          </a:ln>
        </p:spPr>
      </p:pic>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1326" t="7952" r="39156" b="57350"/>
          <a:stretch/>
        </p:blipFill>
        <p:spPr>
          <a:xfrm>
            <a:off x="2590800" y="793465"/>
            <a:ext cx="4140565" cy="4140485"/>
          </a:xfrm>
          <a:prstGeom prst="rect">
            <a:avLst/>
          </a:prstGeom>
          <a:ln w="28575">
            <a:solidFill>
              <a:srgbClr val="C00000"/>
            </a:solidFill>
          </a:ln>
        </p:spPr>
      </p:pic>
    </p:spTree>
    <p:extLst>
      <p:ext uri="{BB962C8B-B14F-4D97-AF65-F5344CB8AC3E}">
        <p14:creationId xmlns:p14="http://schemas.microsoft.com/office/powerpoint/2010/main" val="347438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0000" decel="20000" fill="hold" nodeType="clickEffect">
                                  <p:stCondLst>
                                    <p:cond delay="0"/>
                                  </p:stCondLst>
                                  <p:childTnLst>
                                    <p:animScale>
                                      <p:cBhvr>
                                        <p:cTn id="6" dur="500" fill="hold"/>
                                        <p:tgtEl>
                                          <p:spTgt spid="5"/>
                                        </p:tgtEl>
                                      </p:cBhvr>
                                      <p:by x="300000" y="300000"/>
                                    </p:animScale>
                                  </p:childTnLst>
                                </p:cTn>
                              </p:par>
                              <p:par>
                                <p:cTn id="7" presetID="42" presetClass="path" presetSubtype="0" accel="20000" decel="20000" fill="hold" nodeType="withEffect">
                                  <p:stCondLst>
                                    <p:cond delay="0"/>
                                  </p:stCondLst>
                                  <p:childTnLst>
                                    <p:animMotion origin="layout" path="M -3.33333E-6 -1.85185E-6 L -3.33333E-6 0.20741 " pathEditMode="relative" rAng="0" ptsTypes="AA">
                                      <p:cBhvr>
                                        <p:cTn id="8" dur="500" fill="hold"/>
                                        <p:tgtEl>
                                          <p:spTgt spid="5"/>
                                        </p:tgtEl>
                                        <p:attrNameLst>
                                          <p:attrName>ppt_x</p:attrName>
                                          <p:attrName>ppt_y</p:attrName>
                                        </p:attrNameLst>
                                      </p:cBhvr>
                                      <p:rCtr x="0" y="10370"/>
                                    </p:animMotion>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500"/>
                            </p:stCondLst>
                            <p:childTnLst>
                              <p:par>
                                <p:cTn id="13" presetID="10" presetClass="exit" presetSubtype="0" fill="hold" nodeType="after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Clustered Solutions</a:t>
            </a: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4" y="809625"/>
            <a:ext cx="7027331" cy="3952873"/>
          </a:xfrm>
        </p:spPr>
      </p:pic>
      <p:sp>
        <p:nvSpPr>
          <p:cNvPr id="5" name="Content Placeholder 2"/>
          <p:cNvSpPr txBox="1">
            <a:spLocks/>
          </p:cNvSpPr>
          <p:nvPr/>
        </p:nvSpPr>
        <p:spPr>
          <a:xfrm>
            <a:off x="5486400" y="895350"/>
            <a:ext cx="2971800" cy="16764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Clusters – 3D</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Games – 3D</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Yay</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9248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Tiled Problems</a:t>
            </a: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34" y="809625"/>
            <a:ext cx="7027331" cy="3952873"/>
          </a:xfrm>
        </p:spPr>
      </p:pic>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3828" t="18248" r="31158" b="32289"/>
          <a:stretch/>
        </p:blipFill>
        <p:spPr>
          <a:xfrm>
            <a:off x="2030400" y="1530000"/>
            <a:ext cx="3867150" cy="1955800"/>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598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8"/>
                                        </p:tgtEl>
                                      </p:cBhvr>
                                      <p:by x="200000" y="200000"/>
                                    </p:animScale>
                                  </p:childTnLst>
                                </p:cTn>
                              </p:par>
                              <p:par>
                                <p:cTn id="7" presetID="42" presetClass="path" presetSubtype="0" fill="hold" nodeType="withEffect">
                                  <p:stCondLst>
                                    <p:cond delay="0"/>
                                  </p:stCondLst>
                                  <p:childTnLst>
                                    <p:animMotion origin="layout" path="M 3.05556E-6 -4.32099E-6 L 0.07205 0.06173 " pathEditMode="relative" rAng="0" ptsTypes="AA">
                                      <p:cBhvr>
                                        <p:cTn id="8" dur="500" fill="hold"/>
                                        <p:tgtEl>
                                          <p:spTgt spid="8"/>
                                        </p:tgtEl>
                                        <p:attrNameLst>
                                          <p:attrName>ppt_x</p:attrName>
                                          <p:attrName>ppt_y</p:attrName>
                                        </p:attrNameLst>
                                      </p:cBhvr>
                                      <p:rCtr x="3594" y="30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3012" t="17350" r="30737" b="32046"/>
          <a:stretch/>
        </p:blipFill>
        <p:spPr>
          <a:xfrm>
            <a:off x="762000" y="794447"/>
            <a:ext cx="7772400" cy="3933076"/>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sv-SE" dirty="0" smtClean="0"/>
              <a:t>Tiled Problems</a:t>
            </a:r>
            <a:endParaRPr lang="en-AU" dirty="0"/>
          </a:p>
        </p:txBody>
      </p:sp>
      <p:sp>
        <p:nvSpPr>
          <p:cNvPr id="5" name="Content Placeholder 2"/>
          <p:cNvSpPr txBox="1">
            <a:spLocks/>
          </p:cNvSpPr>
          <p:nvPr/>
        </p:nvSpPr>
        <p:spPr>
          <a:xfrm>
            <a:off x="5486400" y="895350"/>
            <a:ext cx="2971800" cy="10668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no 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Rounded Rectangle 6"/>
          <p:cNvSpPr/>
          <p:nvPr/>
        </p:nvSpPr>
        <p:spPr>
          <a:xfrm>
            <a:off x="7010400" y="3562350"/>
            <a:ext cx="609600" cy="533400"/>
          </a:xfrm>
          <a:prstGeom prst="roundRect">
            <a:avLst/>
          </a:prstGeom>
          <a:noFill/>
          <a:ln w="3810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9936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3012" t="17350" r="30737" b="32046"/>
          <a:stretch/>
        </p:blipFill>
        <p:spPr>
          <a:xfrm>
            <a:off x="762000" y="794447"/>
            <a:ext cx="7772400" cy="3933076"/>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sv-SE" dirty="0" smtClean="0"/>
              <a:t>Tiled Problems</a:t>
            </a:r>
            <a:endParaRPr lang="en-AU" dirty="0"/>
          </a:p>
        </p:txBody>
      </p:sp>
      <p:sp>
        <p:nvSpPr>
          <p:cNvPr id="5" name="Content Placeholder 2"/>
          <p:cNvSpPr txBox="1">
            <a:spLocks/>
          </p:cNvSpPr>
          <p:nvPr/>
        </p:nvSpPr>
        <p:spPr>
          <a:xfrm>
            <a:off x="5486400" y="895350"/>
            <a:ext cx="2971800" cy="10668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2 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Rounded Rectangle 5"/>
          <p:cNvSpPr/>
          <p:nvPr/>
        </p:nvSpPr>
        <p:spPr>
          <a:xfrm>
            <a:off x="838200" y="895350"/>
            <a:ext cx="914400" cy="762000"/>
          </a:xfrm>
          <a:prstGeom prst="roundRect">
            <a:avLst/>
          </a:prstGeom>
          <a:noFill/>
          <a:ln w="3810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279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Clustered Shading – Algorithm</a:t>
            </a:r>
            <a:endParaRPr lang="en-AU" dirty="0"/>
          </a:p>
        </p:txBody>
      </p:sp>
      <p:sp>
        <p:nvSpPr>
          <p:cNvPr id="3" name="Content Placeholder 2"/>
          <p:cNvSpPr>
            <a:spLocks noGrp="1"/>
          </p:cNvSpPr>
          <p:nvPr>
            <p:ph idx="1"/>
          </p:nvPr>
        </p:nvSpPr>
        <p:spPr/>
        <p:txBody>
          <a:bodyPr>
            <a:normAutofit lnSpcReduction="10000"/>
          </a:bodyPr>
          <a:lstStyle/>
          <a:p>
            <a:r>
              <a:rPr lang="en-AU" dirty="0" smtClean="0">
                <a:solidFill>
                  <a:schemeClr val="tx1">
                    <a:lumMod val="65000"/>
                    <a:lumOff val="35000"/>
                  </a:schemeClr>
                </a:solidFill>
              </a:rPr>
              <a:t>Rasterize G-Buffers</a:t>
            </a:r>
          </a:p>
          <a:p>
            <a:pPr lvl="1"/>
            <a:r>
              <a:rPr lang="en-AU" dirty="0" smtClean="0">
                <a:solidFill>
                  <a:schemeClr val="tx1">
                    <a:lumMod val="65000"/>
                    <a:lumOff val="35000"/>
                  </a:schemeClr>
                </a:solidFill>
              </a:rPr>
              <a:t>Forward: pre-z pass</a:t>
            </a:r>
          </a:p>
          <a:p>
            <a:r>
              <a:rPr lang="en-AU" dirty="0" smtClean="0"/>
              <a:t>Cluster assignment</a:t>
            </a:r>
          </a:p>
          <a:p>
            <a:r>
              <a:rPr lang="en-AU" dirty="0" smtClean="0"/>
              <a:t>Find unique clusters</a:t>
            </a:r>
          </a:p>
          <a:p>
            <a:r>
              <a:rPr lang="en-AU" dirty="0" smtClean="0"/>
              <a:t>Assign lights to clusters</a:t>
            </a:r>
          </a:p>
          <a:p>
            <a:r>
              <a:rPr lang="en-AU" dirty="0" smtClean="0">
                <a:solidFill>
                  <a:schemeClr val="tx1">
                    <a:lumMod val="65000"/>
                    <a:lumOff val="35000"/>
                  </a:schemeClr>
                </a:solidFill>
              </a:rPr>
              <a:t>Shade view samples</a:t>
            </a:r>
          </a:p>
          <a:p>
            <a:pPr lvl="1"/>
            <a:r>
              <a:rPr lang="en-AU" dirty="0" smtClean="0">
                <a:solidFill>
                  <a:schemeClr val="tx1">
                    <a:lumMod val="65000"/>
                    <a:lumOff val="35000"/>
                  </a:schemeClr>
                </a:solidFill>
              </a:rPr>
              <a:t>Deferred: Full screen pass</a:t>
            </a:r>
          </a:p>
          <a:p>
            <a:pPr lvl="1"/>
            <a:r>
              <a:rPr lang="en-AU" dirty="0" smtClean="0">
                <a:solidFill>
                  <a:schemeClr val="tx1">
                    <a:lumMod val="65000"/>
                    <a:lumOff val="35000"/>
                  </a:schemeClr>
                </a:solidFill>
              </a:rPr>
              <a:t>Forward: Geometry pass</a:t>
            </a:r>
            <a:endParaRPr lang="en-AU" dirty="0">
              <a:solidFill>
                <a:schemeClr val="tx1">
                  <a:lumMod val="65000"/>
                  <a:lumOff val="35000"/>
                </a:schemeClr>
              </a:solidFill>
            </a:endParaRPr>
          </a:p>
        </p:txBody>
      </p:sp>
    </p:spTree>
    <p:extLst>
      <p:ext uri="{BB962C8B-B14F-4D97-AF65-F5344CB8AC3E}">
        <p14:creationId xmlns:p14="http://schemas.microsoft.com/office/powerpoint/2010/main" val="2323345121"/>
      </p:ext>
    </p:extLst>
  </p:cSld>
  <p:clrMapOvr>
    <a:masterClrMapping/>
  </p:clrMapOvr>
  <mc:AlternateContent xmlns:mc="http://schemas.openxmlformats.org/markup-compatibility/2006" xmlns:p14="http://schemas.microsoft.com/office/powerpoint/2010/main">
    <mc:Choice Requires="p14">
      <p:transition p14:dur="250" advTm="75704">
        <p:fade/>
      </p:transition>
    </mc:Choice>
    <mc:Fallback xmlns="">
      <p:transition advTm="75704">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Assignment</a:t>
            </a:r>
            <a:endParaRPr lang="en-AU" dirty="0"/>
          </a:p>
        </p:txBody>
      </p:sp>
      <p:sp>
        <p:nvSpPr>
          <p:cNvPr id="3" name="Content Placeholder 2"/>
          <p:cNvSpPr>
            <a:spLocks noGrp="1"/>
          </p:cNvSpPr>
          <p:nvPr>
            <p:ph idx="1"/>
          </p:nvPr>
        </p:nvSpPr>
        <p:spPr>
          <a:xfrm>
            <a:off x="457199" y="1040434"/>
            <a:ext cx="4278223" cy="3741116"/>
          </a:xfrm>
        </p:spPr>
        <p:txBody>
          <a:bodyPr/>
          <a:lstStyle/>
          <a:p>
            <a:r>
              <a:rPr lang="en-AU" dirty="0" smtClean="0"/>
              <a:t>Cluster key:</a:t>
            </a:r>
          </a:p>
          <a:p>
            <a:pPr lvl="1"/>
            <a:r>
              <a:rPr lang="en-AU" i="1" dirty="0" err="1" smtClean="0"/>
              <a:t>ck</a:t>
            </a:r>
            <a:r>
              <a:rPr lang="en-AU" dirty="0" smtClean="0"/>
              <a:t> = (</a:t>
            </a:r>
            <a:r>
              <a:rPr lang="en-AU" i="1" dirty="0" smtClean="0"/>
              <a:t>i, j, k</a:t>
            </a:r>
            <a:r>
              <a:rPr lang="en-AU" dirty="0" smtClean="0"/>
              <a:t>) integer tuple</a:t>
            </a:r>
          </a:p>
          <a:p>
            <a:r>
              <a:rPr lang="en-AU" i="1" dirty="0" smtClean="0"/>
              <a:t>i, j</a:t>
            </a:r>
            <a:r>
              <a:rPr lang="en-AU" dirty="0" smtClean="0"/>
              <a:t> = 2D tile id</a:t>
            </a:r>
          </a:p>
          <a:p>
            <a:pPr lvl="1"/>
            <a:r>
              <a:rPr lang="en-AU" dirty="0" err="1" smtClean="0"/>
              <a:t>gl_FragCoord.xy</a:t>
            </a:r>
            <a:endParaRPr lang="en-AU" dirty="0" smtClean="0"/>
          </a:p>
          <a:p>
            <a:r>
              <a:rPr lang="en-AU" i="1" dirty="0" smtClean="0"/>
              <a:t>k</a:t>
            </a:r>
            <a:r>
              <a:rPr lang="en-AU" dirty="0" smtClean="0"/>
              <a:t> = log(view space z)</a:t>
            </a:r>
          </a:p>
          <a:p>
            <a:endParaRPr lang="en-AU" dirty="0"/>
          </a:p>
        </p:txBody>
      </p:sp>
      <p:grpSp>
        <p:nvGrpSpPr>
          <p:cNvPr id="7" name="Group 6"/>
          <p:cNvGrpSpPr/>
          <p:nvPr/>
        </p:nvGrpSpPr>
        <p:grpSpPr>
          <a:xfrm>
            <a:off x="4126569" y="700433"/>
            <a:ext cx="4694590" cy="3737376"/>
            <a:chOff x="852488" y="642918"/>
            <a:chExt cx="5385076" cy="4287074"/>
          </a:xfrm>
        </p:grpSpPr>
        <p:cxnSp>
          <p:nvCxnSpPr>
            <p:cNvPr id="8" name="Straight Connector 7"/>
            <p:cNvCxnSpPr/>
            <p:nvPr/>
          </p:nvCxnSpPr>
          <p:spPr>
            <a:xfrm rot="16200000" flipH="1">
              <a:off x="1350169" y="1431134"/>
              <a:ext cx="576262" cy="0"/>
            </a:xfrm>
            <a:prstGeom prst="line">
              <a:avLst/>
            </a:prstGeom>
            <a:noFill/>
            <a:ln w="19050" cap="flat" cmpd="sng" algn="ctr">
              <a:solidFill>
                <a:srgbClr val="9BBB59">
                  <a:shade val="95000"/>
                  <a:satMod val="105000"/>
                </a:srgbClr>
              </a:solidFill>
              <a:prstDash val="sysDash"/>
            </a:ln>
            <a:effectLst/>
          </p:spPr>
        </p:cxnSp>
        <p:cxnSp>
          <p:nvCxnSpPr>
            <p:cNvPr id="9" name="Straight Connector 8"/>
            <p:cNvCxnSpPr/>
            <p:nvPr/>
          </p:nvCxnSpPr>
          <p:spPr>
            <a:xfrm rot="16200000" flipH="1">
              <a:off x="4092418" y="1371124"/>
              <a:ext cx="486724" cy="0"/>
            </a:xfrm>
            <a:prstGeom prst="line">
              <a:avLst/>
            </a:prstGeom>
            <a:noFill/>
            <a:ln w="19050" cap="flat" cmpd="sng" algn="ctr">
              <a:solidFill>
                <a:srgbClr val="9BBB59">
                  <a:shade val="95000"/>
                  <a:satMod val="105000"/>
                </a:srgbClr>
              </a:solidFill>
              <a:prstDash val="sysDash"/>
            </a:ln>
            <a:effectLst/>
          </p:spPr>
        </p:cxnSp>
        <p:sp>
          <p:nvSpPr>
            <p:cNvPr id="10" name="Rectangle 9"/>
            <p:cNvSpPr/>
            <p:nvPr/>
          </p:nvSpPr>
          <p:spPr>
            <a:xfrm>
              <a:off x="4343407" y="2326472"/>
              <a:ext cx="710532" cy="710532"/>
            </a:xfrm>
            <a:prstGeom prst="rect">
              <a:avLst/>
            </a:prstGeom>
            <a:solidFill>
              <a:sysClr val="window" lastClr="FFFFFF">
                <a:lumMod val="85000"/>
              </a:sysClr>
            </a:solidFill>
            <a:ln w="190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1" name="Straight Connector 10"/>
            <p:cNvCxnSpPr/>
            <p:nvPr/>
          </p:nvCxnSpPr>
          <p:spPr>
            <a:xfrm rot="5400000">
              <a:off x="1320777" y="3036091"/>
              <a:ext cx="643736" cy="794"/>
            </a:xfrm>
            <a:prstGeom prst="line">
              <a:avLst/>
            </a:prstGeom>
            <a:noFill/>
            <a:ln w="19050" cap="flat" cmpd="sng" algn="ctr">
              <a:solidFill>
                <a:srgbClr val="4F81BD">
                  <a:shade val="95000"/>
                  <a:satMod val="105000"/>
                </a:srgbClr>
              </a:solidFill>
              <a:prstDash val="solid"/>
            </a:ln>
            <a:effectLst/>
          </p:spPr>
        </p:cxnSp>
        <p:cxnSp>
          <p:nvCxnSpPr>
            <p:cNvPr id="12" name="Straight Connector 11"/>
            <p:cNvCxnSpPr/>
            <p:nvPr/>
          </p:nvCxnSpPr>
          <p:spPr>
            <a:xfrm flipV="1">
              <a:off x="1643042" y="1142984"/>
              <a:ext cx="3857652" cy="1571636"/>
            </a:xfrm>
            <a:prstGeom prst="line">
              <a:avLst/>
            </a:prstGeom>
            <a:noFill/>
            <a:ln w="19050" cap="flat" cmpd="sng" algn="ctr">
              <a:solidFill>
                <a:srgbClr val="4F81BD">
                  <a:shade val="95000"/>
                  <a:satMod val="105000"/>
                </a:srgbClr>
              </a:solidFill>
              <a:prstDash val="solid"/>
            </a:ln>
            <a:effectLst/>
          </p:spPr>
        </p:cxnSp>
        <p:cxnSp>
          <p:nvCxnSpPr>
            <p:cNvPr id="13" name="Straight Connector 12"/>
            <p:cNvCxnSpPr/>
            <p:nvPr/>
          </p:nvCxnSpPr>
          <p:spPr>
            <a:xfrm>
              <a:off x="1643042" y="3357562"/>
              <a:ext cx="3857652" cy="1571636"/>
            </a:xfrm>
            <a:prstGeom prst="line">
              <a:avLst/>
            </a:prstGeom>
            <a:noFill/>
            <a:ln w="19050" cap="flat" cmpd="sng" algn="ctr">
              <a:solidFill>
                <a:srgbClr val="4F81BD">
                  <a:shade val="95000"/>
                  <a:satMod val="105000"/>
                </a:srgbClr>
              </a:solidFill>
              <a:prstDash val="solid"/>
            </a:ln>
            <a:effectLst/>
          </p:spPr>
        </p:cxnSp>
        <p:cxnSp>
          <p:nvCxnSpPr>
            <p:cNvPr id="14" name="Straight Connector 13"/>
            <p:cNvCxnSpPr/>
            <p:nvPr/>
          </p:nvCxnSpPr>
          <p:spPr>
            <a:xfrm rot="5400000">
              <a:off x="3607587" y="3036091"/>
              <a:ext cx="3786214" cy="1588"/>
            </a:xfrm>
            <a:prstGeom prst="line">
              <a:avLst/>
            </a:prstGeom>
            <a:noFill/>
            <a:ln w="19050" cap="flat" cmpd="sng" algn="ctr">
              <a:solidFill>
                <a:srgbClr val="4F81BD">
                  <a:shade val="95000"/>
                  <a:satMod val="105000"/>
                </a:srgbClr>
              </a:solidFill>
              <a:prstDash val="solid"/>
            </a:ln>
            <a:effectLst/>
          </p:spPr>
        </p:cxnSp>
        <p:cxnSp>
          <p:nvCxnSpPr>
            <p:cNvPr id="15" name="Straight Connector 14"/>
            <p:cNvCxnSpPr/>
            <p:nvPr/>
          </p:nvCxnSpPr>
          <p:spPr>
            <a:xfrm rot="16200000" flipH="1">
              <a:off x="2919409" y="3038477"/>
              <a:ext cx="2847978" cy="0"/>
            </a:xfrm>
            <a:prstGeom prst="line">
              <a:avLst/>
            </a:prstGeom>
            <a:noFill/>
            <a:ln w="19050" cap="flat" cmpd="sng" algn="ctr">
              <a:solidFill>
                <a:srgbClr val="4F81BD">
                  <a:shade val="95000"/>
                  <a:satMod val="105000"/>
                </a:srgbClr>
              </a:solidFill>
              <a:prstDash val="solid"/>
            </a:ln>
            <a:effectLst/>
          </p:spPr>
        </p:cxnSp>
        <p:cxnSp>
          <p:nvCxnSpPr>
            <p:cNvPr id="16" name="Straight Connector 15"/>
            <p:cNvCxnSpPr/>
            <p:nvPr/>
          </p:nvCxnSpPr>
          <p:spPr>
            <a:xfrm rot="16200000" flipH="1">
              <a:off x="1414464" y="3033713"/>
              <a:ext cx="771523" cy="0"/>
            </a:xfrm>
            <a:prstGeom prst="line">
              <a:avLst/>
            </a:prstGeom>
            <a:noFill/>
            <a:ln w="19050" cap="flat" cmpd="sng" algn="ctr">
              <a:solidFill>
                <a:srgbClr val="4F81BD">
                  <a:shade val="95000"/>
                  <a:satMod val="105000"/>
                </a:srgbClr>
              </a:solidFill>
              <a:prstDash val="solid"/>
            </a:ln>
            <a:effectLst/>
          </p:spPr>
        </p:cxnSp>
        <p:cxnSp>
          <p:nvCxnSpPr>
            <p:cNvPr id="17" name="Straight Connector 16"/>
            <p:cNvCxnSpPr/>
            <p:nvPr/>
          </p:nvCxnSpPr>
          <p:spPr>
            <a:xfrm flipV="1">
              <a:off x="1643063" y="2090738"/>
              <a:ext cx="3862387" cy="776288"/>
            </a:xfrm>
            <a:prstGeom prst="line">
              <a:avLst/>
            </a:prstGeom>
            <a:noFill/>
            <a:ln w="19050" cap="flat" cmpd="sng" algn="ctr">
              <a:solidFill>
                <a:srgbClr val="4F81BD">
                  <a:shade val="95000"/>
                  <a:satMod val="105000"/>
                </a:srgbClr>
              </a:solidFill>
              <a:prstDash val="solid"/>
            </a:ln>
            <a:effectLst/>
          </p:spPr>
        </p:cxnSp>
        <p:cxnSp>
          <p:nvCxnSpPr>
            <p:cNvPr id="18" name="Straight Connector 17"/>
            <p:cNvCxnSpPr/>
            <p:nvPr/>
          </p:nvCxnSpPr>
          <p:spPr>
            <a:xfrm flipV="1">
              <a:off x="1647825" y="3039442"/>
              <a:ext cx="4276725" cy="0"/>
            </a:xfrm>
            <a:prstGeom prst="line">
              <a:avLst/>
            </a:prstGeom>
            <a:noFill/>
            <a:ln w="19050" cap="flat" cmpd="sng" algn="ctr">
              <a:solidFill>
                <a:srgbClr val="C0504D">
                  <a:lumMod val="75000"/>
                </a:srgbClr>
              </a:solidFill>
              <a:prstDash val="solid"/>
              <a:tailEnd type="triangle"/>
            </a:ln>
            <a:effectLst/>
          </p:spPr>
        </p:cxnSp>
        <p:cxnSp>
          <p:nvCxnSpPr>
            <p:cNvPr id="19" name="Straight Connector 18"/>
            <p:cNvCxnSpPr/>
            <p:nvPr/>
          </p:nvCxnSpPr>
          <p:spPr>
            <a:xfrm>
              <a:off x="1643063" y="3186118"/>
              <a:ext cx="3857625" cy="785807"/>
            </a:xfrm>
            <a:prstGeom prst="line">
              <a:avLst/>
            </a:prstGeom>
            <a:noFill/>
            <a:ln w="19050" cap="flat" cmpd="sng" algn="ctr">
              <a:solidFill>
                <a:srgbClr val="4F81BD">
                  <a:shade val="95000"/>
                  <a:satMod val="105000"/>
                </a:srgbClr>
              </a:solidFill>
              <a:prstDash val="solid"/>
            </a:ln>
            <a:effectLst/>
          </p:spPr>
        </p:cxnSp>
        <p:cxnSp>
          <p:nvCxnSpPr>
            <p:cNvPr id="20" name="Straight Connector 19"/>
            <p:cNvCxnSpPr/>
            <p:nvPr/>
          </p:nvCxnSpPr>
          <p:spPr>
            <a:xfrm rot="5400000">
              <a:off x="1535888" y="3036090"/>
              <a:ext cx="928692" cy="4"/>
            </a:xfrm>
            <a:prstGeom prst="line">
              <a:avLst/>
            </a:prstGeom>
            <a:noFill/>
            <a:ln w="19050" cap="flat" cmpd="sng" algn="ctr">
              <a:solidFill>
                <a:srgbClr val="4F81BD">
                  <a:shade val="95000"/>
                  <a:satMod val="105000"/>
                </a:srgbClr>
              </a:solidFill>
              <a:prstDash val="solid"/>
            </a:ln>
            <a:effectLst/>
          </p:spPr>
        </p:cxnSp>
        <p:cxnSp>
          <p:nvCxnSpPr>
            <p:cNvPr id="21" name="Straight Connector 20"/>
            <p:cNvCxnSpPr/>
            <p:nvPr/>
          </p:nvCxnSpPr>
          <p:spPr>
            <a:xfrm rot="16200000" flipH="1">
              <a:off x="1669659" y="3038072"/>
              <a:ext cx="1118382" cy="0"/>
            </a:xfrm>
            <a:prstGeom prst="line">
              <a:avLst/>
            </a:prstGeom>
            <a:noFill/>
            <a:ln w="19050" cap="flat" cmpd="sng" algn="ctr">
              <a:solidFill>
                <a:srgbClr val="4F81BD">
                  <a:shade val="95000"/>
                  <a:satMod val="105000"/>
                </a:srgbClr>
              </a:solidFill>
              <a:prstDash val="solid"/>
            </a:ln>
            <a:effectLst/>
          </p:spPr>
        </p:cxnSp>
        <p:cxnSp>
          <p:nvCxnSpPr>
            <p:cNvPr id="22" name="Straight Connector 21"/>
            <p:cNvCxnSpPr/>
            <p:nvPr/>
          </p:nvCxnSpPr>
          <p:spPr>
            <a:xfrm rot="16200000" flipH="1">
              <a:off x="1833165" y="3038869"/>
              <a:ext cx="1351759" cy="0"/>
            </a:xfrm>
            <a:prstGeom prst="line">
              <a:avLst/>
            </a:prstGeom>
            <a:noFill/>
            <a:ln w="19050" cap="flat" cmpd="sng" algn="ctr">
              <a:solidFill>
                <a:srgbClr val="4F81BD">
                  <a:shade val="95000"/>
                  <a:satMod val="105000"/>
                </a:srgbClr>
              </a:solidFill>
              <a:prstDash val="solid"/>
            </a:ln>
            <a:effectLst/>
          </p:spPr>
        </p:cxnSp>
        <p:cxnSp>
          <p:nvCxnSpPr>
            <p:cNvPr id="23" name="Straight Connector 22"/>
            <p:cNvCxnSpPr/>
            <p:nvPr/>
          </p:nvCxnSpPr>
          <p:spPr>
            <a:xfrm rot="5400000">
              <a:off x="2036763" y="3036887"/>
              <a:ext cx="1628775" cy="0"/>
            </a:xfrm>
            <a:prstGeom prst="line">
              <a:avLst/>
            </a:prstGeom>
            <a:noFill/>
            <a:ln w="19050" cap="flat" cmpd="sng" algn="ctr">
              <a:solidFill>
                <a:srgbClr val="4F81BD">
                  <a:shade val="95000"/>
                  <a:satMod val="105000"/>
                </a:srgbClr>
              </a:solidFill>
              <a:prstDash val="solid"/>
            </a:ln>
            <a:effectLst/>
          </p:spPr>
        </p:cxnSp>
        <p:cxnSp>
          <p:nvCxnSpPr>
            <p:cNvPr id="24" name="Straight Connector 23"/>
            <p:cNvCxnSpPr/>
            <p:nvPr/>
          </p:nvCxnSpPr>
          <p:spPr>
            <a:xfrm rot="5400000">
              <a:off x="2285207" y="3040856"/>
              <a:ext cx="1958975" cy="0"/>
            </a:xfrm>
            <a:prstGeom prst="line">
              <a:avLst/>
            </a:prstGeom>
            <a:noFill/>
            <a:ln w="19050" cap="flat" cmpd="sng" algn="ctr">
              <a:solidFill>
                <a:srgbClr val="4F81BD">
                  <a:shade val="95000"/>
                  <a:satMod val="105000"/>
                </a:srgbClr>
              </a:solidFill>
              <a:prstDash val="solid"/>
            </a:ln>
            <a:effectLst/>
          </p:spPr>
        </p:cxnSp>
        <p:cxnSp>
          <p:nvCxnSpPr>
            <p:cNvPr id="25" name="Straight Connector 24"/>
            <p:cNvCxnSpPr/>
            <p:nvPr/>
          </p:nvCxnSpPr>
          <p:spPr>
            <a:xfrm rot="16200000" flipH="1">
              <a:off x="2572941" y="3038873"/>
              <a:ext cx="2355059" cy="0"/>
            </a:xfrm>
            <a:prstGeom prst="line">
              <a:avLst/>
            </a:prstGeom>
            <a:noFill/>
            <a:ln w="19050" cap="flat" cmpd="sng" algn="ctr">
              <a:solidFill>
                <a:srgbClr val="4F81BD">
                  <a:shade val="95000"/>
                  <a:satMod val="105000"/>
                </a:srgbClr>
              </a:solidFill>
              <a:prstDash val="solid"/>
            </a:ln>
            <a:effectLst/>
          </p:spPr>
        </p:cxnSp>
        <p:cxnSp>
          <p:nvCxnSpPr>
            <p:cNvPr id="26" name="Straight Connector 25"/>
            <p:cNvCxnSpPr/>
            <p:nvPr/>
          </p:nvCxnSpPr>
          <p:spPr>
            <a:xfrm rot="16200000" flipH="1">
              <a:off x="3343275" y="3033711"/>
              <a:ext cx="3429001" cy="0"/>
            </a:xfrm>
            <a:prstGeom prst="line">
              <a:avLst/>
            </a:prstGeom>
            <a:noFill/>
            <a:ln w="19050" cap="flat" cmpd="sng" algn="ctr">
              <a:solidFill>
                <a:srgbClr val="4F81BD">
                  <a:shade val="95000"/>
                  <a:satMod val="105000"/>
                </a:srgbClr>
              </a:solidFill>
              <a:prstDash val="solid"/>
            </a:ln>
            <a:effectLst/>
          </p:spPr>
        </p:cxnSp>
        <p:sp>
          <p:nvSpPr>
            <p:cNvPr id="27" name="Right Brace 26"/>
            <p:cNvSpPr/>
            <p:nvPr/>
          </p:nvSpPr>
          <p:spPr>
            <a:xfrm flipH="1">
              <a:off x="4157662" y="2328868"/>
              <a:ext cx="200026" cy="709613"/>
            </a:xfrm>
            <a:prstGeom prst="rightBrace">
              <a:avLst>
                <a:gd name="adj1" fmla="val 60714"/>
                <a:gd name="adj2" fmla="val 50000"/>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sp>
          <p:nvSpPr>
            <p:cNvPr id="28" name="Right Brace 27"/>
            <p:cNvSpPr/>
            <p:nvPr/>
          </p:nvSpPr>
          <p:spPr>
            <a:xfrm rot="5400000">
              <a:off x="4610100" y="2771781"/>
              <a:ext cx="176212" cy="709613"/>
            </a:xfrm>
            <a:prstGeom prst="rightBrace">
              <a:avLst>
                <a:gd name="adj1" fmla="val 67793"/>
                <a:gd name="adj2" fmla="val 50000"/>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29" name="Straight Connector 28"/>
            <p:cNvCxnSpPr/>
            <p:nvPr/>
          </p:nvCxnSpPr>
          <p:spPr>
            <a:xfrm>
              <a:off x="857224" y="3037413"/>
              <a:ext cx="787426" cy="320803"/>
            </a:xfrm>
            <a:prstGeom prst="line">
              <a:avLst/>
            </a:prstGeom>
            <a:noFill/>
            <a:ln w="19050" cap="flat" cmpd="sng" algn="ctr">
              <a:solidFill>
                <a:srgbClr val="4F81BD">
                  <a:shade val="95000"/>
                  <a:satMod val="105000"/>
                </a:srgbClr>
              </a:solidFill>
              <a:prstDash val="sysDash"/>
            </a:ln>
            <a:effectLst/>
          </p:spPr>
        </p:cxnSp>
        <p:cxnSp>
          <p:nvCxnSpPr>
            <p:cNvPr id="30" name="Straight Connector 29"/>
            <p:cNvCxnSpPr/>
            <p:nvPr/>
          </p:nvCxnSpPr>
          <p:spPr>
            <a:xfrm flipV="1">
              <a:off x="852488" y="2705100"/>
              <a:ext cx="813922" cy="331598"/>
            </a:xfrm>
            <a:prstGeom prst="line">
              <a:avLst/>
            </a:prstGeom>
            <a:noFill/>
            <a:ln w="19050" cap="flat" cmpd="sng" algn="ctr">
              <a:solidFill>
                <a:srgbClr val="4F81BD">
                  <a:shade val="95000"/>
                  <a:satMod val="105000"/>
                </a:srgbClr>
              </a:solidFill>
              <a:prstDash val="sysDash"/>
            </a:ln>
            <a:effectLst/>
          </p:spPr>
        </p:cxnSp>
        <p:cxnSp>
          <p:nvCxnSpPr>
            <p:cNvPr id="31" name="Straight Connector 30"/>
            <p:cNvCxnSpPr/>
            <p:nvPr/>
          </p:nvCxnSpPr>
          <p:spPr>
            <a:xfrm>
              <a:off x="864394" y="3039442"/>
              <a:ext cx="778669" cy="0"/>
            </a:xfrm>
            <a:prstGeom prst="line">
              <a:avLst/>
            </a:prstGeom>
            <a:noFill/>
            <a:ln w="19050" cap="flat" cmpd="sng" algn="ctr">
              <a:solidFill>
                <a:srgbClr val="C0504D">
                  <a:lumMod val="75000"/>
                </a:srgbClr>
              </a:solidFill>
              <a:prstDash val="sysDash"/>
              <a:headEnd type="none" w="med" len="med"/>
              <a:tailEnd type="none" w="med" len="med"/>
            </a:ln>
            <a:effectLst/>
          </p:spPr>
        </p:cxnSp>
        <p:sp>
          <p:nvSpPr>
            <p:cNvPr id="32" name="TextBox 31"/>
            <p:cNvSpPr txBox="1"/>
            <p:nvPr/>
          </p:nvSpPr>
          <p:spPr>
            <a:xfrm>
              <a:off x="3836878" y="2500306"/>
              <a:ext cx="43954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h</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33" name="TextBox 32"/>
            <p:cNvSpPr txBox="1"/>
            <p:nvPr/>
          </p:nvSpPr>
          <p:spPr>
            <a:xfrm>
              <a:off x="4286248" y="3216274"/>
              <a:ext cx="84830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d</a:t>
              </a:r>
              <a:r>
                <a:rPr kumimoji="0" lang="sv-SE" sz="2400" b="0" i="0" u="none" strike="noStrike" kern="0" cap="none" spc="0" normalizeH="0" baseline="-25000" noProof="0" dirty="0" smtClean="0">
                  <a:ln>
                    <a:noFill/>
                  </a:ln>
                  <a:solidFill>
                    <a:prstClr val="black"/>
                  </a:solidFill>
                  <a:effectLst/>
                  <a:uLnTx/>
                  <a:uFillTx/>
                </a:rPr>
                <a:t>k</a:t>
              </a:r>
              <a:r>
                <a:rPr kumimoji="0" lang="sv-SE" sz="2400" b="0" i="0" u="none" strike="noStrike" kern="0" cap="none" spc="0" normalizeH="0" baseline="0" noProof="0" dirty="0" smtClean="0">
                  <a:ln>
                    <a:noFill/>
                  </a:ln>
                  <a:solidFill>
                    <a:prstClr val="black"/>
                  </a:solidFill>
                  <a:effectLst/>
                  <a:uLnTx/>
                  <a:uFillTx/>
                </a:rPr>
                <a:t>=h</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34" name="TextBox 33"/>
            <p:cNvSpPr txBox="1"/>
            <p:nvPr/>
          </p:nvSpPr>
          <p:spPr>
            <a:xfrm>
              <a:off x="5908628" y="2789471"/>
              <a:ext cx="32893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smtClean="0">
                  <a:ln>
                    <a:noFill/>
                  </a:ln>
                  <a:solidFill>
                    <a:prstClr val="black"/>
                  </a:solidFill>
                  <a:effectLst/>
                  <a:uLnTx/>
                  <a:uFillTx/>
                </a:rPr>
                <a:t>Z</a:t>
              </a:r>
              <a:endParaRPr kumimoji="0" lang="en-US" sz="2400" b="0" i="0" u="none" strike="noStrike" kern="0" cap="none" spc="0" normalizeH="0" baseline="0" noProof="0" dirty="0" smtClean="0">
                <a:ln>
                  <a:noFill/>
                </a:ln>
                <a:solidFill>
                  <a:prstClr val="black"/>
                </a:solidFill>
                <a:effectLst/>
                <a:uLnTx/>
                <a:uFillTx/>
              </a:endParaRPr>
            </a:p>
          </p:txBody>
        </p:sp>
        <p:cxnSp>
          <p:nvCxnSpPr>
            <p:cNvPr id="35" name="Straight Connector 34"/>
            <p:cNvCxnSpPr/>
            <p:nvPr/>
          </p:nvCxnSpPr>
          <p:spPr>
            <a:xfrm rot="10800000">
              <a:off x="1643042" y="1714489"/>
              <a:ext cx="1588" cy="1321603"/>
            </a:xfrm>
            <a:prstGeom prst="line">
              <a:avLst/>
            </a:prstGeom>
            <a:noFill/>
            <a:ln w="19050" cap="flat" cmpd="sng" algn="ctr">
              <a:solidFill>
                <a:srgbClr val="C0504D">
                  <a:lumMod val="75000"/>
                </a:srgbClr>
              </a:solidFill>
              <a:prstDash val="solid"/>
              <a:tailEnd type="triangle"/>
            </a:ln>
            <a:effectLst/>
          </p:spPr>
        </p:cxnSp>
        <p:sp>
          <p:nvSpPr>
            <p:cNvPr id="36" name="TextBox 35"/>
            <p:cNvSpPr txBox="1"/>
            <p:nvPr/>
          </p:nvSpPr>
          <p:spPr>
            <a:xfrm>
              <a:off x="1639939" y="1303542"/>
              <a:ext cx="33534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smtClean="0">
                  <a:ln>
                    <a:noFill/>
                  </a:ln>
                  <a:solidFill>
                    <a:prstClr val="black"/>
                  </a:solidFill>
                  <a:effectLst/>
                  <a:uLnTx/>
                  <a:uFillTx/>
                </a:rPr>
                <a:t>Y</a:t>
              </a:r>
              <a:endParaRPr kumimoji="0" lang="en-US" sz="2400" b="0" i="0" u="none" strike="noStrike" kern="0" cap="none" spc="0" normalizeH="0" baseline="0" noProof="0" dirty="0" smtClean="0">
                <a:ln>
                  <a:noFill/>
                </a:ln>
                <a:solidFill>
                  <a:prstClr val="black"/>
                </a:solidFill>
                <a:effectLst/>
                <a:uLnTx/>
                <a:uFillTx/>
              </a:endParaRPr>
            </a:p>
          </p:txBody>
        </p:sp>
        <p:cxnSp>
          <p:nvCxnSpPr>
            <p:cNvPr id="37" name="Straight Connector 36"/>
            <p:cNvCxnSpPr/>
            <p:nvPr/>
          </p:nvCxnSpPr>
          <p:spPr>
            <a:xfrm>
              <a:off x="4341017" y="1141396"/>
              <a:ext cx="714380" cy="1588"/>
            </a:xfrm>
            <a:prstGeom prst="line">
              <a:avLst/>
            </a:prstGeom>
            <a:noFill/>
            <a:ln w="19050" cap="flat" cmpd="sng" algn="ctr">
              <a:solidFill>
                <a:sysClr val="window" lastClr="FFFFFF">
                  <a:lumMod val="75000"/>
                </a:sysClr>
              </a:solidFill>
              <a:prstDash val="sysDash"/>
            </a:ln>
            <a:effectLst/>
          </p:spPr>
        </p:cxnSp>
        <p:cxnSp>
          <p:nvCxnSpPr>
            <p:cNvPr id="38" name="Straight Connector 37"/>
            <p:cNvCxnSpPr/>
            <p:nvPr/>
          </p:nvCxnSpPr>
          <p:spPr>
            <a:xfrm rot="5400000">
              <a:off x="4972765" y="1229915"/>
              <a:ext cx="173831" cy="0"/>
            </a:xfrm>
            <a:prstGeom prst="line">
              <a:avLst/>
            </a:prstGeom>
            <a:noFill/>
            <a:ln w="19050" cap="flat" cmpd="sng" algn="ctr">
              <a:solidFill>
                <a:srgbClr val="9BBB59">
                  <a:shade val="95000"/>
                  <a:satMod val="105000"/>
                </a:srgbClr>
              </a:solidFill>
              <a:prstDash val="sysDash"/>
            </a:ln>
            <a:effectLst/>
          </p:spPr>
        </p:cxnSp>
        <p:sp>
          <p:nvSpPr>
            <p:cNvPr id="39" name="TextBox 38"/>
            <p:cNvSpPr txBox="1"/>
            <p:nvPr/>
          </p:nvSpPr>
          <p:spPr>
            <a:xfrm>
              <a:off x="3929058" y="714356"/>
              <a:ext cx="84830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near</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40" name="TextBox 39"/>
            <p:cNvSpPr txBox="1"/>
            <p:nvPr/>
          </p:nvSpPr>
          <p:spPr>
            <a:xfrm>
              <a:off x="4786314" y="752757"/>
              <a:ext cx="62106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far</a:t>
              </a:r>
              <a:r>
                <a:rPr kumimoji="0" lang="sv-SE" sz="2400" b="0" i="0" u="none" strike="noStrike" kern="0" cap="none" spc="0" normalizeH="0" baseline="-25000" noProof="0" dirty="0" smtClean="0">
                  <a:ln>
                    <a:noFill/>
                  </a:ln>
                  <a:solidFill>
                    <a:prstClr val="black"/>
                  </a:solidFill>
                  <a:effectLst/>
                  <a:uLnTx/>
                  <a:uFillTx/>
                </a:rPr>
                <a:t>k</a:t>
              </a:r>
              <a:endParaRPr kumimoji="0" lang="en-US" sz="2400" b="0" i="0" u="none" strike="noStrike" kern="0" cap="none" spc="0" normalizeH="0" baseline="-25000" noProof="0" dirty="0" smtClean="0">
                <a:ln>
                  <a:noFill/>
                </a:ln>
                <a:solidFill>
                  <a:prstClr val="black"/>
                </a:solidFill>
                <a:effectLst/>
                <a:uLnTx/>
                <a:uFillTx/>
              </a:endParaRPr>
            </a:p>
          </p:txBody>
        </p:sp>
        <p:sp>
          <p:nvSpPr>
            <p:cNvPr id="41" name="TextBox 40"/>
            <p:cNvSpPr txBox="1"/>
            <p:nvPr/>
          </p:nvSpPr>
          <p:spPr>
            <a:xfrm>
              <a:off x="1339939" y="714356"/>
              <a:ext cx="7553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near</a:t>
              </a:r>
              <a:endParaRPr kumimoji="0" lang="en-US" sz="2400" b="0" i="0" u="none" strike="noStrike" kern="0" cap="none" spc="0" normalizeH="0" baseline="-25000" noProof="0" dirty="0" smtClean="0">
                <a:ln>
                  <a:noFill/>
                </a:ln>
                <a:solidFill>
                  <a:prstClr val="black"/>
                </a:solidFill>
                <a:effectLst/>
                <a:uLnTx/>
                <a:uFillTx/>
              </a:endParaRPr>
            </a:p>
          </p:txBody>
        </p:sp>
        <p:cxnSp>
          <p:nvCxnSpPr>
            <p:cNvPr id="42" name="Straight Connector 41"/>
            <p:cNvCxnSpPr/>
            <p:nvPr/>
          </p:nvCxnSpPr>
          <p:spPr>
            <a:xfrm rot="5400000">
              <a:off x="5429258" y="1071564"/>
              <a:ext cx="142877" cy="0"/>
            </a:xfrm>
            <a:prstGeom prst="line">
              <a:avLst/>
            </a:prstGeom>
            <a:noFill/>
            <a:ln w="19050" cap="flat" cmpd="sng" algn="ctr">
              <a:solidFill>
                <a:srgbClr val="9BBB59">
                  <a:shade val="95000"/>
                  <a:satMod val="105000"/>
                </a:srgbClr>
              </a:solidFill>
              <a:prstDash val="sysDash"/>
            </a:ln>
            <a:effectLst/>
          </p:spPr>
        </p:cxnSp>
        <p:sp>
          <p:nvSpPr>
            <p:cNvPr id="43" name="TextBox 42"/>
            <p:cNvSpPr txBox="1"/>
            <p:nvPr/>
          </p:nvSpPr>
          <p:spPr>
            <a:xfrm>
              <a:off x="5286380" y="642918"/>
              <a:ext cx="52809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prstClr val="black"/>
                  </a:solidFill>
                  <a:effectLst/>
                  <a:uLnTx/>
                  <a:uFillTx/>
                </a:rPr>
                <a:t>far</a:t>
              </a:r>
              <a:endParaRPr kumimoji="0" lang="en-US" sz="2400" b="0" i="0" u="none" strike="noStrike" kern="0" cap="none" spc="0" normalizeH="0" baseline="-25000" noProof="0" dirty="0" smtClean="0">
                <a:ln>
                  <a:noFill/>
                </a:ln>
                <a:solidFill>
                  <a:prstClr val="black"/>
                </a:solidFill>
                <a:effectLst/>
                <a:uLnTx/>
                <a:uFillTx/>
              </a:endParaRPr>
            </a:p>
          </p:txBody>
        </p:sp>
      </p:grpSp>
      <p:grpSp>
        <p:nvGrpSpPr>
          <p:cNvPr id="44" name="Group 254"/>
          <p:cNvGrpSpPr/>
          <p:nvPr/>
        </p:nvGrpSpPr>
        <p:grpSpPr>
          <a:xfrm>
            <a:off x="3854744" y="2640300"/>
            <a:ext cx="277923" cy="312450"/>
            <a:chOff x="990500" y="3212804"/>
            <a:chExt cx="1145624" cy="1287952"/>
          </a:xfrm>
        </p:grpSpPr>
        <p:grpSp>
          <p:nvGrpSpPr>
            <p:cNvPr id="45" name="Group 19"/>
            <p:cNvGrpSpPr/>
            <p:nvPr/>
          </p:nvGrpSpPr>
          <p:grpSpPr>
            <a:xfrm rot="2693286">
              <a:off x="990500" y="3212804"/>
              <a:ext cx="1145624" cy="1287952"/>
              <a:chOff x="1475656" y="3586913"/>
              <a:chExt cx="1145624" cy="1170865"/>
            </a:xfrm>
          </p:grpSpPr>
          <p:sp>
            <p:nvSpPr>
              <p:cNvPr id="47" name="Arc 46"/>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1143000">
                  <a:defRPr/>
                </a:pPr>
                <a:endParaRPr lang="en-US" kern="0">
                  <a:solidFill>
                    <a:sysClr val="windowText" lastClr="000000"/>
                  </a:solidFill>
                  <a:latin typeface="Corbel"/>
                </a:endParaRPr>
              </a:p>
            </p:txBody>
          </p:sp>
          <p:cxnSp>
            <p:nvCxnSpPr>
              <p:cNvPr id="48" name="Straight Connector 47"/>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49" name="Straight Connector 48"/>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6" name="Oval 45"/>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1143000">
                <a:defRPr/>
              </a:pPr>
              <a:endParaRPr lang="en-US" kern="0">
                <a:solidFill>
                  <a:sysClr val="window" lastClr="FFFFFF"/>
                </a:solidFill>
                <a:latin typeface="Corbel"/>
              </a:endParaRPr>
            </a:p>
          </p:txBody>
        </p:sp>
      </p:grpSp>
      <p:sp>
        <p:nvSpPr>
          <p:cNvPr id="50" name="TextBox 49"/>
          <p:cNvSpPr txBox="1"/>
          <p:nvPr/>
        </p:nvSpPr>
        <p:spPr>
          <a:xfrm>
            <a:off x="3683707" y="2314241"/>
            <a:ext cx="583493"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Eye</a:t>
            </a:r>
            <a:endParaRPr lang="en-US" kern="0" baseline="-25000" dirty="0">
              <a:solidFill>
                <a:sysClr val="windowText" lastClr="000000"/>
              </a:solidFill>
            </a:endParaRPr>
          </a:p>
        </p:txBody>
      </p:sp>
    </p:spTree>
    <p:extLst>
      <p:ext uri="{BB962C8B-B14F-4D97-AF65-F5344CB8AC3E}">
        <p14:creationId xmlns:p14="http://schemas.microsoft.com/office/powerpoint/2010/main" val="3873048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p:cNvSpPr>
            <a:spLocks noGrp="1" noChangeArrowheads="1"/>
          </p:cNvSpPr>
          <p:nvPr>
            <p:ph idx="1"/>
          </p:nvPr>
        </p:nvSpPr>
        <p:spPr/>
        <p:txBody>
          <a:bodyPr/>
          <a:lstStyle/>
          <a:p>
            <a:r>
              <a:rPr lang="sv-SE" dirty="0" smtClean="0"/>
              <a:t>Full screen pass.</a:t>
            </a:r>
          </a:p>
          <a:p>
            <a:r>
              <a:rPr lang="sv-SE" dirty="0" smtClean="0"/>
              <a:t>Flag used clusters.</a:t>
            </a:r>
          </a:p>
          <a:p>
            <a:pPr lvl="1"/>
            <a:r>
              <a:rPr lang="sv-SE" dirty="0" smtClean="0"/>
              <a:t>Read depth</a:t>
            </a:r>
          </a:p>
          <a:p>
            <a:pPr lvl="1"/>
            <a:r>
              <a:rPr lang="sv-SE" dirty="0" smtClean="0"/>
              <a:t>Compute </a:t>
            </a:r>
            <a:r>
              <a:rPr lang="sv-SE" i="1" dirty="0" smtClean="0"/>
              <a:t>ck</a:t>
            </a:r>
            <a:r>
              <a:rPr lang="sv-SE" dirty="0" smtClean="0"/>
              <a:t>	</a:t>
            </a:r>
          </a:p>
          <a:p>
            <a:pPr lvl="1"/>
            <a:r>
              <a:rPr lang="sv-SE" dirty="0" smtClean="0"/>
              <a:t>Set cell in </a:t>
            </a:r>
            <a:br>
              <a:rPr lang="sv-SE" dirty="0" smtClean="0"/>
            </a:br>
            <a:r>
              <a:rPr lang="sv-SE" dirty="0" smtClean="0"/>
              <a:t>grid to one.</a:t>
            </a:r>
          </a:p>
          <a:p>
            <a:r>
              <a:rPr lang="sv-SE" dirty="0" smtClean="0"/>
              <a:t>Forward:</a:t>
            </a:r>
          </a:p>
          <a:p>
            <a:pPr lvl="1"/>
            <a:r>
              <a:rPr lang="en-AU" dirty="0" smtClean="0"/>
              <a:t>Geometry pass with side effect.</a:t>
            </a:r>
            <a:endParaRPr lang="en-AU" dirty="0"/>
          </a:p>
        </p:txBody>
      </p:sp>
      <p:sp>
        <p:nvSpPr>
          <p:cNvPr id="233" name="Freeform 232"/>
          <p:cNvSpPr/>
          <p:nvPr/>
        </p:nvSpPr>
        <p:spPr>
          <a:xfrm>
            <a:off x="5063134" y="2476499"/>
            <a:ext cx="185328" cy="849894"/>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96513"/>
              <a:gd name="connsiteY0" fmla="*/ 153285 h 2010736"/>
              <a:gd name="connsiteX1" fmla="*/ 1186740 w 1196513"/>
              <a:gd name="connsiteY1" fmla="*/ 0 h 2010736"/>
              <a:gd name="connsiteX2" fmla="*/ 1196513 w 1196513"/>
              <a:gd name="connsiteY2" fmla="*/ 2010736 h 2010736"/>
              <a:gd name="connsiteX3" fmla="*/ 0 w 1196513"/>
              <a:gd name="connsiteY3" fmla="*/ 1817671 h 2010736"/>
              <a:gd name="connsiteX4" fmla="*/ 28448 w 1196513"/>
              <a:gd name="connsiteY4" fmla="*/ 153285 h 201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13" h="2010736">
                <a:moveTo>
                  <a:pt x="28448" y="153285"/>
                </a:moveTo>
                <a:cubicBezTo>
                  <a:pt x="543403" y="86032"/>
                  <a:pt x="578501" y="69296"/>
                  <a:pt x="1186740" y="0"/>
                </a:cubicBezTo>
                <a:cubicBezTo>
                  <a:pt x="1188327" y="238125"/>
                  <a:pt x="1194926" y="1772611"/>
                  <a:pt x="1196513" y="2010736"/>
                </a:cubicBezTo>
                <a:lnTo>
                  <a:pt x="0" y="1817671"/>
                </a:lnTo>
                <a:lnTo>
                  <a:pt x="28448" y="15328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2" name="Freeform 231"/>
          <p:cNvSpPr/>
          <p:nvPr/>
        </p:nvSpPr>
        <p:spPr>
          <a:xfrm>
            <a:off x="4930481" y="2712461"/>
            <a:ext cx="148723" cy="358338"/>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94" h="2010751">
                <a:moveTo>
                  <a:pt x="28448" y="111034"/>
                </a:moveTo>
                <a:cubicBezTo>
                  <a:pt x="946996" y="22652"/>
                  <a:pt x="155802" y="104504"/>
                  <a:pt x="1167556" y="0"/>
                </a:cubicBezTo>
                <a:cubicBezTo>
                  <a:pt x="1169143" y="238125"/>
                  <a:pt x="1156515" y="1772626"/>
                  <a:pt x="1158102" y="2010751"/>
                </a:cubicBezTo>
                <a:lnTo>
                  <a:pt x="0" y="1775420"/>
                </a:lnTo>
                <a:lnTo>
                  <a:pt x="28448" y="111034"/>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4" name="Freeform 233"/>
          <p:cNvSpPr/>
          <p:nvPr/>
        </p:nvSpPr>
        <p:spPr>
          <a:xfrm>
            <a:off x="7406220" y="2099007"/>
            <a:ext cx="668203" cy="2398324"/>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 name="connsiteX0" fmla="*/ 26584 w 3280959"/>
              <a:gd name="connsiteY0" fmla="*/ 9525 h 833437"/>
              <a:gd name="connsiteX1" fmla="*/ 3280959 w 3280959"/>
              <a:gd name="connsiteY1" fmla="*/ 0 h 833437"/>
              <a:gd name="connsiteX2" fmla="*/ 3276197 w 3280959"/>
              <a:gd name="connsiteY2" fmla="*/ 833437 h 833437"/>
              <a:gd name="connsiteX3" fmla="*/ 0 w 3280959"/>
              <a:gd name="connsiteY3" fmla="*/ 682421 h 833437"/>
              <a:gd name="connsiteX4" fmla="*/ 26584 w 3280959"/>
              <a:gd name="connsiteY4" fmla="*/ 9525 h 833437"/>
              <a:gd name="connsiteX0" fmla="*/ 4757 w 3280959"/>
              <a:gd name="connsiteY0" fmla="*/ 0 h 1100683"/>
              <a:gd name="connsiteX1" fmla="*/ 3280959 w 3280959"/>
              <a:gd name="connsiteY1" fmla="*/ 267246 h 1100683"/>
              <a:gd name="connsiteX2" fmla="*/ 3276197 w 3280959"/>
              <a:gd name="connsiteY2" fmla="*/ 1100683 h 1100683"/>
              <a:gd name="connsiteX3" fmla="*/ 0 w 3280959"/>
              <a:gd name="connsiteY3" fmla="*/ 949667 h 1100683"/>
              <a:gd name="connsiteX4" fmla="*/ 4757 w 3280959"/>
              <a:gd name="connsiteY4" fmla="*/ 0 h 1100683"/>
              <a:gd name="connsiteX0" fmla="*/ 4757 w 3310058"/>
              <a:gd name="connsiteY0" fmla="*/ 144480 h 1245163"/>
              <a:gd name="connsiteX1" fmla="*/ 3310058 w 3310058"/>
              <a:gd name="connsiteY1" fmla="*/ 0 h 1245163"/>
              <a:gd name="connsiteX2" fmla="*/ 3276197 w 3310058"/>
              <a:gd name="connsiteY2" fmla="*/ 1245163 h 1245163"/>
              <a:gd name="connsiteX3" fmla="*/ 0 w 3310058"/>
              <a:gd name="connsiteY3" fmla="*/ 1094147 h 1245163"/>
              <a:gd name="connsiteX4" fmla="*/ 4757 w 3310058"/>
              <a:gd name="connsiteY4" fmla="*/ 144480 h 1245163"/>
              <a:gd name="connsiteX0" fmla="*/ 62956 w 3310058"/>
              <a:gd name="connsiteY0" fmla="*/ 77384 h 1245163"/>
              <a:gd name="connsiteX1" fmla="*/ 3310058 w 3310058"/>
              <a:gd name="connsiteY1" fmla="*/ 0 h 1245163"/>
              <a:gd name="connsiteX2" fmla="*/ 3276197 w 3310058"/>
              <a:gd name="connsiteY2" fmla="*/ 1245163 h 1245163"/>
              <a:gd name="connsiteX3" fmla="*/ 0 w 3310058"/>
              <a:gd name="connsiteY3" fmla="*/ 1094147 h 1245163"/>
              <a:gd name="connsiteX4" fmla="*/ 62956 w 3310058"/>
              <a:gd name="connsiteY4" fmla="*/ 77384 h 124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058" h="1245163">
                <a:moveTo>
                  <a:pt x="62956" y="77384"/>
                </a:moveTo>
                <a:lnTo>
                  <a:pt x="3310058" y="0"/>
                </a:lnTo>
                <a:cubicBezTo>
                  <a:pt x="3308471" y="277812"/>
                  <a:pt x="3277784" y="967351"/>
                  <a:pt x="3276197" y="1245163"/>
                </a:cubicBezTo>
                <a:lnTo>
                  <a:pt x="0" y="1094147"/>
                </a:lnTo>
                <a:cubicBezTo>
                  <a:pt x="1586" y="777591"/>
                  <a:pt x="61370" y="393940"/>
                  <a:pt x="62956" y="77384"/>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5" name="Freeform 234"/>
          <p:cNvSpPr/>
          <p:nvPr/>
        </p:nvSpPr>
        <p:spPr>
          <a:xfrm>
            <a:off x="8083827" y="1143725"/>
            <a:ext cx="408006" cy="960750"/>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8392 w 903383"/>
              <a:gd name="connsiteY0" fmla="*/ 135341 h 700302"/>
              <a:gd name="connsiteX1" fmla="*/ 859178 w 903383"/>
              <a:gd name="connsiteY1" fmla="*/ 0 h 700302"/>
              <a:gd name="connsiteX2" fmla="*/ 903383 w 903383"/>
              <a:gd name="connsiteY2" fmla="*/ 666332 h 700302"/>
              <a:gd name="connsiteX3" fmla="*/ 151 w 903383"/>
              <a:gd name="connsiteY3" fmla="*/ 700302 h 700302"/>
              <a:gd name="connsiteX4" fmla="*/ 8392 w 903383"/>
              <a:gd name="connsiteY4" fmla="*/ 135341 h 700302"/>
              <a:gd name="connsiteX0" fmla="*/ 8392 w 903383"/>
              <a:gd name="connsiteY0" fmla="*/ 135341 h 736318"/>
              <a:gd name="connsiteX1" fmla="*/ 859178 w 903383"/>
              <a:gd name="connsiteY1" fmla="*/ 0 h 736318"/>
              <a:gd name="connsiteX2" fmla="*/ 903383 w 903383"/>
              <a:gd name="connsiteY2" fmla="*/ 666332 h 736318"/>
              <a:gd name="connsiteX3" fmla="*/ 152 w 903383"/>
              <a:gd name="connsiteY3" fmla="*/ 736318 h 736318"/>
              <a:gd name="connsiteX4" fmla="*/ 8392 w 903383"/>
              <a:gd name="connsiteY4" fmla="*/ 135341 h 736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383" h="736318">
                <a:moveTo>
                  <a:pt x="8392" y="135341"/>
                </a:moveTo>
                <a:lnTo>
                  <a:pt x="859178" y="0"/>
                </a:lnTo>
                <a:lnTo>
                  <a:pt x="903383" y="666332"/>
                </a:lnTo>
                <a:lnTo>
                  <a:pt x="152" y="736318"/>
                </a:lnTo>
                <a:cubicBezTo>
                  <a:pt x="-1436" y="647418"/>
                  <a:pt x="9980" y="224241"/>
                  <a:pt x="8392" y="135341"/>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cxnSp>
        <p:nvCxnSpPr>
          <p:cNvPr id="236" name="Straight Connector 235"/>
          <p:cNvCxnSpPr/>
          <p:nvPr/>
        </p:nvCxnSpPr>
        <p:spPr>
          <a:xfrm rot="16200000" flipH="1">
            <a:off x="4649302" y="3438530"/>
            <a:ext cx="533093" cy="0"/>
          </a:xfrm>
          <a:prstGeom prst="line">
            <a:avLst/>
          </a:prstGeom>
          <a:noFill/>
          <a:ln w="19050" cap="rnd" cmpd="sng" algn="ctr">
            <a:solidFill>
              <a:srgbClr val="E66C7D">
                <a:shade val="95000"/>
                <a:satMod val="105000"/>
              </a:srgbClr>
            </a:solidFill>
            <a:prstDash val="sysDash"/>
          </a:ln>
          <a:effectLst/>
        </p:spPr>
      </p:cxnSp>
      <p:cxnSp>
        <p:nvCxnSpPr>
          <p:cNvPr id="237" name="Straight Connector 236"/>
          <p:cNvCxnSpPr/>
          <p:nvPr/>
        </p:nvCxnSpPr>
        <p:spPr>
          <a:xfrm rot="5400000">
            <a:off x="4616238" y="2894279"/>
            <a:ext cx="595511" cy="735"/>
          </a:xfrm>
          <a:prstGeom prst="line">
            <a:avLst/>
          </a:prstGeom>
          <a:noFill/>
          <a:ln w="19050" cap="rnd" cmpd="sng" algn="ctr">
            <a:solidFill>
              <a:srgbClr val="F0AD00">
                <a:shade val="95000"/>
                <a:satMod val="105000"/>
              </a:srgbClr>
            </a:solidFill>
            <a:prstDash val="solid"/>
          </a:ln>
          <a:effectLst/>
        </p:spPr>
      </p:cxnSp>
      <p:cxnSp>
        <p:nvCxnSpPr>
          <p:cNvPr id="238" name="Straight Connector 237"/>
          <p:cNvCxnSpPr/>
          <p:nvPr/>
        </p:nvCxnSpPr>
        <p:spPr>
          <a:xfrm flipV="1">
            <a:off x="4914362" y="1142990"/>
            <a:ext cx="3568664" cy="1453900"/>
          </a:xfrm>
          <a:prstGeom prst="line">
            <a:avLst/>
          </a:prstGeom>
          <a:noFill/>
          <a:ln w="19050" cap="rnd" cmpd="sng" algn="ctr">
            <a:solidFill>
              <a:srgbClr val="F0AD00">
                <a:shade val="95000"/>
                <a:satMod val="105000"/>
              </a:srgbClr>
            </a:solidFill>
            <a:prstDash val="solid"/>
          </a:ln>
          <a:effectLst/>
        </p:spPr>
      </p:cxnSp>
      <p:cxnSp>
        <p:nvCxnSpPr>
          <p:cNvPr id="239" name="Straight Connector 238"/>
          <p:cNvCxnSpPr/>
          <p:nvPr/>
        </p:nvCxnSpPr>
        <p:spPr>
          <a:xfrm>
            <a:off x="4914362" y="3191666"/>
            <a:ext cx="3568664" cy="1453900"/>
          </a:xfrm>
          <a:prstGeom prst="line">
            <a:avLst/>
          </a:prstGeom>
          <a:noFill/>
          <a:ln w="19050" cap="rnd" cmpd="sng" algn="ctr">
            <a:solidFill>
              <a:srgbClr val="F0AD00">
                <a:shade val="95000"/>
                <a:satMod val="105000"/>
              </a:srgbClr>
            </a:solidFill>
            <a:prstDash val="solid"/>
          </a:ln>
          <a:effectLst/>
        </p:spPr>
      </p:cxnSp>
      <p:cxnSp>
        <p:nvCxnSpPr>
          <p:cNvPr id="240" name="Straight Connector 239"/>
          <p:cNvCxnSpPr/>
          <p:nvPr/>
        </p:nvCxnSpPr>
        <p:spPr>
          <a:xfrm rot="5400000">
            <a:off x="6731737" y="2894279"/>
            <a:ext cx="3502576" cy="1469"/>
          </a:xfrm>
          <a:prstGeom prst="line">
            <a:avLst/>
          </a:prstGeom>
          <a:noFill/>
          <a:ln w="19050" cap="rnd" cmpd="sng" algn="ctr">
            <a:solidFill>
              <a:srgbClr val="F0AD00">
                <a:shade val="95000"/>
                <a:satMod val="105000"/>
              </a:srgbClr>
            </a:solidFill>
            <a:prstDash val="solid"/>
          </a:ln>
          <a:effectLst/>
        </p:spPr>
      </p:cxnSp>
      <p:cxnSp>
        <p:nvCxnSpPr>
          <p:cNvPr id="241" name="Straight Connector 240"/>
          <p:cNvCxnSpPr/>
          <p:nvPr/>
        </p:nvCxnSpPr>
        <p:spPr>
          <a:xfrm flipV="1">
            <a:off x="4914381" y="2019746"/>
            <a:ext cx="3573044" cy="718134"/>
          </a:xfrm>
          <a:prstGeom prst="line">
            <a:avLst/>
          </a:prstGeom>
          <a:noFill/>
          <a:ln w="19050" cap="rnd" cmpd="sng" algn="ctr">
            <a:solidFill>
              <a:srgbClr val="F0AD00">
                <a:shade val="95000"/>
                <a:satMod val="105000"/>
              </a:srgbClr>
            </a:solidFill>
            <a:prstDash val="solid"/>
          </a:ln>
          <a:effectLst/>
        </p:spPr>
      </p:cxnSp>
      <p:cxnSp>
        <p:nvCxnSpPr>
          <p:cNvPr id="242" name="Straight Connector 241"/>
          <p:cNvCxnSpPr/>
          <p:nvPr/>
        </p:nvCxnSpPr>
        <p:spPr>
          <a:xfrm flipV="1">
            <a:off x="4918786" y="2897379"/>
            <a:ext cx="3956343" cy="0"/>
          </a:xfrm>
          <a:prstGeom prst="line">
            <a:avLst/>
          </a:prstGeom>
          <a:noFill/>
          <a:ln w="19050" cap="rnd" cmpd="sng" algn="ctr">
            <a:solidFill>
              <a:srgbClr val="60B5CC">
                <a:lumMod val="75000"/>
              </a:srgbClr>
            </a:solidFill>
            <a:prstDash val="solid"/>
            <a:tailEnd type="triangle"/>
          </a:ln>
          <a:effectLst/>
        </p:spPr>
      </p:cxnSp>
      <p:cxnSp>
        <p:nvCxnSpPr>
          <p:cNvPr id="243" name="Straight Connector 242"/>
          <p:cNvCxnSpPr/>
          <p:nvPr/>
        </p:nvCxnSpPr>
        <p:spPr>
          <a:xfrm>
            <a:off x="4914381" y="3033066"/>
            <a:ext cx="3568639" cy="726940"/>
          </a:xfrm>
          <a:prstGeom prst="line">
            <a:avLst/>
          </a:prstGeom>
          <a:noFill/>
          <a:ln w="19050" cap="rnd" cmpd="sng" algn="ctr">
            <a:solidFill>
              <a:srgbClr val="F0AD00">
                <a:shade val="95000"/>
                <a:satMod val="105000"/>
              </a:srgbClr>
            </a:solidFill>
            <a:prstDash val="solid"/>
          </a:ln>
          <a:effectLst/>
        </p:spPr>
      </p:cxnSp>
      <p:cxnSp>
        <p:nvCxnSpPr>
          <p:cNvPr id="244" name="Straight Connector 243"/>
          <p:cNvCxnSpPr/>
          <p:nvPr/>
        </p:nvCxnSpPr>
        <p:spPr>
          <a:xfrm>
            <a:off x="4187411" y="2895501"/>
            <a:ext cx="728438" cy="296770"/>
          </a:xfrm>
          <a:prstGeom prst="line">
            <a:avLst/>
          </a:prstGeom>
          <a:noFill/>
          <a:ln w="19050" cap="rnd" cmpd="sng" algn="ctr">
            <a:solidFill>
              <a:srgbClr val="F0AD00">
                <a:shade val="95000"/>
                <a:satMod val="105000"/>
              </a:srgbClr>
            </a:solidFill>
            <a:prstDash val="sysDash"/>
          </a:ln>
          <a:effectLst/>
        </p:spPr>
      </p:cxnSp>
      <p:cxnSp>
        <p:nvCxnSpPr>
          <p:cNvPr id="245" name="Straight Connector 244"/>
          <p:cNvCxnSpPr/>
          <p:nvPr/>
        </p:nvCxnSpPr>
        <p:spPr>
          <a:xfrm flipV="1">
            <a:off x="4183031" y="2588082"/>
            <a:ext cx="752949" cy="306758"/>
          </a:xfrm>
          <a:prstGeom prst="line">
            <a:avLst/>
          </a:prstGeom>
          <a:noFill/>
          <a:ln w="19050" cap="rnd" cmpd="sng" algn="ctr">
            <a:solidFill>
              <a:srgbClr val="F0AD00">
                <a:shade val="95000"/>
                <a:satMod val="105000"/>
              </a:srgbClr>
            </a:solidFill>
            <a:prstDash val="sysDash"/>
          </a:ln>
          <a:effectLst/>
        </p:spPr>
      </p:cxnSp>
      <p:cxnSp>
        <p:nvCxnSpPr>
          <p:cNvPr id="246" name="Straight Connector 245"/>
          <p:cNvCxnSpPr/>
          <p:nvPr/>
        </p:nvCxnSpPr>
        <p:spPr>
          <a:xfrm>
            <a:off x="4194045" y="2897379"/>
            <a:ext cx="720336"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247" name="TextBox 246"/>
          <p:cNvSpPr txBox="1"/>
          <p:nvPr/>
        </p:nvSpPr>
        <p:spPr>
          <a:xfrm>
            <a:off x="8534400" y="2560335"/>
            <a:ext cx="365485"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Z</a:t>
            </a:r>
            <a:endParaRPr lang="en-US" kern="0" dirty="0">
              <a:solidFill>
                <a:sysClr val="windowText" lastClr="000000"/>
              </a:solidFill>
            </a:endParaRPr>
          </a:p>
        </p:txBody>
      </p:sp>
      <p:cxnSp>
        <p:nvCxnSpPr>
          <p:cNvPr id="248" name="Straight Connector 247"/>
          <p:cNvCxnSpPr/>
          <p:nvPr/>
        </p:nvCxnSpPr>
        <p:spPr>
          <a:xfrm rot="5400000" flipH="1" flipV="1">
            <a:off x="4471653" y="2448373"/>
            <a:ext cx="891814" cy="0"/>
          </a:xfrm>
          <a:prstGeom prst="line">
            <a:avLst/>
          </a:prstGeom>
          <a:noFill/>
          <a:ln w="19050" cap="rnd" cmpd="sng" algn="ctr">
            <a:solidFill>
              <a:srgbClr val="60B5CC">
                <a:lumMod val="75000"/>
              </a:srgbClr>
            </a:solidFill>
            <a:prstDash val="solid"/>
            <a:tailEnd type="triangle"/>
          </a:ln>
          <a:effectLst/>
        </p:spPr>
      </p:cxnSp>
      <p:sp>
        <p:nvSpPr>
          <p:cNvPr id="249" name="TextBox 248"/>
          <p:cNvSpPr txBox="1"/>
          <p:nvPr/>
        </p:nvSpPr>
        <p:spPr>
          <a:xfrm>
            <a:off x="4684592" y="1663598"/>
            <a:ext cx="368691"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Y</a:t>
            </a:r>
            <a:endParaRPr lang="en-US" kern="0" dirty="0">
              <a:solidFill>
                <a:sysClr val="windowText" lastClr="000000"/>
              </a:solidFill>
            </a:endParaRPr>
          </a:p>
        </p:txBody>
      </p:sp>
      <p:sp>
        <p:nvSpPr>
          <p:cNvPr id="250" name="TextBox 249"/>
          <p:cNvSpPr txBox="1"/>
          <p:nvPr/>
        </p:nvSpPr>
        <p:spPr>
          <a:xfrm>
            <a:off x="4569411" y="3650601"/>
            <a:ext cx="658835"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near</a:t>
            </a:r>
            <a:endParaRPr lang="en-US" kern="0" baseline="-25000" dirty="0">
              <a:solidFill>
                <a:sysClr val="windowText" lastClr="000000"/>
              </a:solidFill>
            </a:endParaRPr>
          </a:p>
        </p:txBody>
      </p:sp>
      <p:sp>
        <p:nvSpPr>
          <p:cNvPr id="252" name="TextBox 251"/>
          <p:cNvSpPr txBox="1"/>
          <p:nvPr/>
        </p:nvSpPr>
        <p:spPr>
          <a:xfrm>
            <a:off x="8469412" y="4342523"/>
            <a:ext cx="495328"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far</a:t>
            </a:r>
            <a:endParaRPr lang="en-US" kern="0" baseline="-25000" dirty="0">
              <a:solidFill>
                <a:sysClr val="windowText" lastClr="000000"/>
              </a:solidFill>
            </a:endParaRPr>
          </a:p>
        </p:txBody>
      </p:sp>
      <p:sp>
        <p:nvSpPr>
          <p:cNvPr id="253" name="Freeform 252"/>
          <p:cNvSpPr/>
          <p:nvPr/>
        </p:nvSpPr>
        <p:spPr>
          <a:xfrm>
            <a:off x="7441301" y="2116429"/>
            <a:ext cx="654358" cy="2020960"/>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ln>
            <a:solidFill>
              <a:srgbClr val="FF0000"/>
            </a:solidFill>
          </a:ln>
        </p:spPr>
        <p:style>
          <a:lnRef idx="3">
            <a:schemeClr val="accent6"/>
          </a:lnRef>
          <a:fillRef idx="0">
            <a:schemeClr val="accent6"/>
          </a:fillRef>
          <a:effectRef idx="2">
            <a:schemeClr val="accent6"/>
          </a:effectRef>
          <a:fontRef idx="minor">
            <a:schemeClr val="tx1"/>
          </a:fontRef>
        </p:style>
        <p:txBody>
          <a:bodyPr lIns="114300" tIns="57150" rIns="114300" bIns="57150" rtlCol="0" anchor="ctr"/>
          <a:lstStyle/>
          <a:p>
            <a:pPr algn="ctr" defTabSz="1143000">
              <a:defRPr/>
            </a:pPr>
            <a:endParaRPr lang="en-US" kern="0">
              <a:solidFill>
                <a:sysClr val="windowText" lastClr="000000"/>
              </a:solidFill>
              <a:latin typeface="Corbel"/>
            </a:endParaRPr>
          </a:p>
        </p:txBody>
      </p:sp>
      <p:grpSp>
        <p:nvGrpSpPr>
          <p:cNvPr id="2" name="Group 254"/>
          <p:cNvGrpSpPr/>
          <p:nvPr/>
        </p:nvGrpSpPr>
        <p:grpSpPr>
          <a:xfrm>
            <a:off x="3854744" y="2745409"/>
            <a:ext cx="277923" cy="312450"/>
            <a:chOff x="990500" y="3212804"/>
            <a:chExt cx="1145624" cy="1287952"/>
          </a:xfrm>
        </p:grpSpPr>
        <p:grpSp>
          <p:nvGrpSpPr>
            <p:cNvPr id="3" name="Group 19"/>
            <p:cNvGrpSpPr/>
            <p:nvPr/>
          </p:nvGrpSpPr>
          <p:grpSpPr>
            <a:xfrm rot="2693286">
              <a:off x="990500" y="3212804"/>
              <a:ext cx="1145624" cy="1287952"/>
              <a:chOff x="1475656" y="3586913"/>
              <a:chExt cx="1145624" cy="1170865"/>
            </a:xfrm>
          </p:grpSpPr>
          <p:sp>
            <p:nvSpPr>
              <p:cNvPr id="258" name="Arc 257"/>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1143000">
                  <a:defRPr/>
                </a:pPr>
                <a:endParaRPr lang="en-US" kern="0">
                  <a:solidFill>
                    <a:sysClr val="windowText" lastClr="000000"/>
                  </a:solidFill>
                  <a:latin typeface="Corbel"/>
                </a:endParaRPr>
              </a:p>
            </p:txBody>
          </p:sp>
          <p:cxnSp>
            <p:nvCxnSpPr>
              <p:cNvPr id="259" name="Straight Connector 258"/>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260" name="Straight Connector 259"/>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257" name="Oval 256"/>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1143000">
                <a:defRPr/>
              </a:pPr>
              <a:endParaRPr lang="en-US" kern="0">
                <a:solidFill>
                  <a:sysClr val="window" lastClr="FFFFFF"/>
                </a:solidFill>
                <a:latin typeface="Corbel"/>
              </a:endParaRPr>
            </a:p>
          </p:txBody>
        </p:sp>
      </p:grpSp>
      <p:sp>
        <p:nvSpPr>
          <p:cNvPr id="261" name="TextBox 260"/>
          <p:cNvSpPr txBox="1"/>
          <p:nvPr/>
        </p:nvSpPr>
        <p:spPr>
          <a:xfrm>
            <a:off x="3683707" y="2419350"/>
            <a:ext cx="583493"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Eye</a:t>
            </a:r>
            <a:endParaRPr lang="en-US" kern="0" baseline="-25000" dirty="0">
              <a:solidFill>
                <a:sysClr val="windowText" lastClr="000000"/>
              </a:solidFill>
            </a:endParaRPr>
          </a:p>
        </p:txBody>
      </p:sp>
      <p:cxnSp>
        <p:nvCxnSpPr>
          <p:cNvPr id="265" name="Straight Connector 264"/>
          <p:cNvCxnSpPr/>
          <p:nvPr/>
        </p:nvCxnSpPr>
        <p:spPr>
          <a:xfrm rot="16200000" flipH="1">
            <a:off x="6097693" y="2915676"/>
            <a:ext cx="2634626" cy="0"/>
          </a:xfrm>
          <a:prstGeom prst="line">
            <a:avLst/>
          </a:prstGeom>
          <a:noFill/>
          <a:ln w="19050" cap="rnd" cmpd="sng" algn="ctr">
            <a:solidFill>
              <a:srgbClr val="F0AD00">
                <a:shade val="95000"/>
                <a:satMod val="105000"/>
              </a:srgbClr>
            </a:solidFill>
            <a:prstDash val="solid"/>
          </a:ln>
          <a:effectLst/>
        </p:spPr>
      </p:cxnSp>
      <p:cxnSp>
        <p:nvCxnSpPr>
          <p:cNvPr id="266" name="Straight Connector 265"/>
          <p:cNvCxnSpPr/>
          <p:nvPr/>
        </p:nvCxnSpPr>
        <p:spPr>
          <a:xfrm rot="16200000" flipH="1">
            <a:off x="4705488" y="2911269"/>
            <a:ext cx="713726" cy="0"/>
          </a:xfrm>
          <a:prstGeom prst="line">
            <a:avLst/>
          </a:prstGeom>
          <a:noFill/>
          <a:ln w="19050" cap="rnd" cmpd="sng" algn="ctr">
            <a:solidFill>
              <a:srgbClr val="F0AD00">
                <a:shade val="95000"/>
                <a:satMod val="105000"/>
              </a:srgbClr>
            </a:solidFill>
            <a:prstDash val="solid"/>
          </a:ln>
          <a:effectLst/>
        </p:spPr>
      </p:cxnSp>
      <p:cxnSp>
        <p:nvCxnSpPr>
          <p:cNvPr id="267" name="Straight Connector 266"/>
          <p:cNvCxnSpPr/>
          <p:nvPr/>
        </p:nvCxnSpPr>
        <p:spPr>
          <a:xfrm rot="5400000">
            <a:off x="4817816" y="2913469"/>
            <a:ext cx="859121" cy="4"/>
          </a:xfrm>
          <a:prstGeom prst="line">
            <a:avLst/>
          </a:prstGeom>
          <a:noFill/>
          <a:ln w="19050" cap="rnd" cmpd="sng" algn="ctr">
            <a:solidFill>
              <a:srgbClr val="F0AD00">
                <a:shade val="95000"/>
                <a:satMod val="105000"/>
              </a:srgbClr>
            </a:solidFill>
            <a:prstDash val="solid"/>
          </a:ln>
          <a:effectLst/>
        </p:spPr>
      </p:cxnSp>
      <p:cxnSp>
        <p:nvCxnSpPr>
          <p:cNvPr id="268" name="Straight Connector 267"/>
          <p:cNvCxnSpPr/>
          <p:nvPr/>
        </p:nvCxnSpPr>
        <p:spPr>
          <a:xfrm rot="16200000" flipH="1">
            <a:off x="4941565" y="2915301"/>
            <a:ext cx="1034600" cy="0"/>
          </a:xfrm>
          <a:prstGeom prst="line">
            <a:avLst/>
          </a:prstGeom>
          <a:noFill/>
          <a:ln w="19050" cap="rnd" cmpd="sng" algn="ctr">
            <a:solidFill>
              <a:srgbClr val="F0AD00">
                <a:shade val="95000"/>
                <a:satMod val="105000"/>
              </a:srgbClr>
            </a:solidFill>
            <a:prstDash val="solid"/>
          </a:ln>
          <a:effectLst/>
        </p:spPr>
      </p:cxnSp>
      <p:cxnSp>
        <p:nvCxnSpPr>
          <p:cNvPr id="269" name="Straight Connector 268"/>
          <p:cNvCxnSpPr/>
          <p:nvPr/>
        </p:nvCxnSpPr>
        <p:spPr>
          <a:xfrm rot="16200000" flipH="1">
            <a:off x="5092823" y="2916039"/>
            <a:ext cx="1250494" cy="0"/>
          </a:xfrm>
          <a:prstGeom prst="line">
            <a:avLst/>
          </a:prstGeom>
          <a:noFill/>
          <a:ln w="19050" cap="rnd" cmpd="sng" algn="ctr">
            <a:solidFill>
              <a:srgbClr val="F0AD00">
                <a:shade val="95000"/>
                <a:satMod val="105000"/>
              </a:srgbClr>
            </a:solidFill>
            <a:prstDash val="solid"/>
          </a:ln>
          <a:effectLst/>
        </p:spPr>
      </p:cxnSp>
      <p:cxnSp>
        <p:nvCxnSpPr>
          <p:cNvPr id="270" name="Straight Connector 269"/>
          <p:cNvCxnSpPr/>
          <p:nvPr/>
        </p:nvCxnSpPr>
        <p:spPr>
          <a:xfrm rot="5400000">
            <a:off x="5281169" y="2914205"/>
            <a:ext cx="1506759" cy="0"/>
          </a:xfrm>
          <a:prstGeom prst="line">
            <a:avLst/>
          </a:prstGeom>
          <a:noFill/>
          <a:ln w="19050" cap="rnd" cmpd="sng" algn="ctr">
            <a:solidFill>
              <a:srgbClr val="F0AD00">
                <a:shade val="95000"/>
                <a:satMod val="105000"/>
              </a:srgbClr>
            </a:solidFill>
            <a:prstDash val="solid"/>
          </a:ln>
          <a:effectLst/>
        </p:spPr>
      </p:cxnSp>
      <p:cxnSp>
        <p:nvCxnSpPr>
          <p:cNvPr id="271" name="Straight Connector 270"/>
          <p:cNvCxnSpPr/>
          <p:nvPr/>
        </p:nvCxnSpPr>
        <p:spPr>
          <a:xfrm rot="5400000">
            <a:off x="5511002" y="2917878"/>
            <a:ext cx="1812221" cy="0"/>
          </a:xfrm>
          <a:prstGeom prst="line">
            <a:avLst/>
          </a:prstGeom>
          <a:noFill/>
          <a:ln w="19050" cap="rnd" cmpd="sng" algn="ctr">
            <a:solidFill>
              <a:srgbClr val="F0AD00">
                <a:shade val="95000"/>
                <a:satMod val="105000"/>
              </a:srgbClr>
            </a:solidFill>
            <a:prstDash val="solid"/>
          </a:ln>
          <a:effectLst/>
        </p:spPr>
      </p:cxnSp>
      <p:cxnSp>
        <p:nvCxnSpPr>
          <p:cNvPr id="272" name="Straight Connector 271"/>
          <p:cNvCxnSpPr/>
          <p:nvPr/>
        </p:nvCxnSpPr>
        <p:spPr>
          <a:xfrm rot="16200000" flipH="1">
            <a:off x="5777180" y="2916042"/>
            <a:ext cx="2178634" cy="0"/>
          </a:xfrm>
          <a:prstGeom prst="line">
            <a:avLst/>
          </a:prstGeom>
          <a:noFill/>
          <a:ln w="19050" cap="rnd" cmpd="sng" algn="ctr">
            <a:solidFill>
              <a:srgbClr val="F0AD00">
                <a:shade val="95000"/>
                <a:satMod val="105000"/>
              </a:srgbClr>
            </a:solidFill>
            <a:prstDash val="solid"/>
          </a:ln>
          <a:effectLst/>
        </p:spPr>
      </p:cxnSp>
      <p:cxnSp>
        <p:nvCxnSpPr>
          <p:cNvPr id="273" name="Straight Connector 272"/>
          <p:cNvCxnSpPr/>
          <p:nvPr/>
        </p:nvCxnSpPr>
        <p:spPr>
          <a:xfrm rot="16200000" flipH="1">
            <a:off x="6489807" y="2911268"/>
            <a:ext cx="3172124" cy="0"/>
          </a:xfrm>
          <a:prstGeom prst="line">
            <a:avLst/>
          </a:prstGeom>
          <a:noFill/>
          <a:ln w="19050" cap="rnd" cmpd="sng" algn="ctr">
            <a:solidFill>
              <a:srgbClr val="F0AD00">
                <a:shade val="95000"/>
                <a:satMod val="105000"/>
              </a:srgbClr>
            </a:solidFill>
            <a:prstDash val="solid"/>
          </a:ln>
          <a:effectLst/>
        </p:spPr>
      </p:cxnSp>
      <p:sp>
        <p:nvSpPr>
          <p:cNvPr id="6" name="Title 5"/>
          <p:cNvSpPr>
            <a:spLocks noGrp="1"/>
          </p:cNvSpPr>
          <p:nvPr>
            <p:ph type="title"/>
          </p:nvPr>
        </p:nvSpPr>
        <p:spPr/>
        <p:txBody>
          <a:bodyPr/>
          <a:lstStyle/>
          <a:p>
            <a:r>
              <a:rPr lang="en-AU" dirty="0" smtClean="0"/>
              <a:t>Finding Unique Clusters</a:t>
            </a:r>
            <a:endParaRPr lang="en-AU" dirty="0"/>
          </a:p>
        </p:txBody>
      </p:sp>
      <p:sp>
        <p:nvSpPr>
          <p:cNvPr id="41" name="Oval 40"/>
          <p:cNvSpPr/>
          <p:nvPr/>
        </p:nvSpPr>
        <p:spPr>
          <a:xfrm>
            <a:off x="5068093" y="2143120"/>
            <a:ext cx="381994" cy="1518058"/>
          </a:xfrm>
          <a:prstGeom prst="ellipse">
            <a:avLst/>
          </a:prstGeom>
          <a:gradFill>
            <a:gsLst>
              <a:gs pos="0">
                <a:srgbClr val="C00000">
                  <a:alpha val="34000"/>
                </a:srgbClr>
              </a:gs>
              <a:gs pos="100000">
                <a:srgbClr val="FF0000">
                  <a:alpha val="51000"/>
                </a:srgbClr>
              </a:gs>
            </a:gsLst>
          </a:gradFill>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a:endParaRPr lang="en-US"/>
          </a:p>
        </p:txBody>
      </p:sp>
      <p:sp>
        <p:nvSpPr>
          <p:cNvPr id="42" name="Rectangle 41"/>
          <p:cNvSpPr/>
          <p:nvPr/>
        </p:nvSpPr>
        <p:spPr>
          <a:xfrm>
            <a:off x="8324289" y="1470617"/>
            <a:ext cx="152568" cy="199096"/>
          </a:xfrm>
          <a:prstGeom prst="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defTabSz="1143000">
              <a:defRPr/>
            </a:pPr>
            <a:endParaRPr lang="en-US" kern="0">
              <a:solidFill>
                <a:sysClr val="window" lastClr="FFFFFF"/>
              </a:solidFill>
              <a:latin typeface="Corbel"/>
            </a:endParaRPr>
          </a:p>
        </p:txBody>
      </p:sp>
    </p:spTree>
    <p:extLst>
      <p:ext uri="{BB962C8B-B14F-4D97-AF65-F5344CB8AC3E}">
        <p14:creationId xmlns:p14="http://schemas.microsoft.com/office/powerpoint/2010/main" val="1770365494"/>
      </p:ext>
    </p:extLst>
  </p:cSld>
  <p:clrMapOvr>
    <a:masterClrMapping/>
  </p:clrMapOvr>
  <mc:AlternateContent xmlns:mc="http://schemas.openxmlformats.org/markup-compatibility/2006" xmlns:p14="http://schemas.microsoft.com/office/powerpoint/2010/main">
    <mc:Choice Requires="p14">
      <p:transition p14:dur="250" advTm="77">
        <p:fade/>
      </p:transition>
    </mc:Choice>
    <mc:Fallback xmlns="">
      <p:transition advTm="77">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Freeform 232"/>
          <p:cNvSpPr/>
          <p:nvPr/>
        </p:nvSpPr>
        <p:spPr>
          <a:xfrm>
            <a:off x="5063134" y="2476499"/>
            <a:ext cx="185328" cy="849894"/>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96513"/>
              <a:gd name="connsiteY0" fmla="*/ 153285 h 2010736"/>
              <a:gd name="connsiteX1" fmla="*/ 1186740 w 1196513"/>
              <a:gd name="connsiteY1" fmla="*/ 0 h 2010736"/>
              <a:gd name="connsiteX2" fmla="*/ 1196513 w 1196513"/>
              <a:gd name="connsiteY2" fmla="*/ 2010736 h 2010736"/>
              <a:gd name="connsiteX3" fmla="*/ 0 w 1196513"/>
              <a:gd name="connsiteY3" fmla="*/ 1817671 h 2010736"/>
              <a:gd name="connsiteX4" fmla="*/ 28448 w 1196513"/>
              <a:gd name="connsiteY4" fmla="*/ 153285 h 201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13" h="2010736">
                <a:moveTo>
                  <a:pt x="28448" y="153285"/>
                </a:moveTo>
                <a:cubicBezTo>
                  <a:pt x="543403" y="86032"/>
                  <a:pt x="578501" y="69296"/>
                  <a:pt x="1186740" y="0"/>
                </a:cubicBezTo>
                <a:cubicBezTo>
                  <a:pt x="1188327" y="238125"/>
                  <a:pt x="1194926" y="1772611"/>
                  <a:pt x="1196513" y="2010736"/>
                </a:cubicBezTo>
                <a:lnTo>
                  <a:pt x="0" y="1817671"/>
                </a:lnTo>
                <a:lnTo>
                  <a:pt x="28448" y="15328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2" name="Freeform 231"/>
          <p:cNvSpPr/>
          <p:nvPr/>
        </p:nvSpPr>
        <p:spPr>
          <a:xfrm>
            <a:off x="4930481" y="2712461"/>
            <a:ext cx="148723" cy="358338"/>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94" h="2010751">
                <a:moveTo>
                  <a:pt x="28448" y="111034"/>
                </a:moveTo>
                <a:cubicBezTo>
                  <a:pt x="946996" y="22652"/>
                  <a:pt x="155802" y="104504"/>
                  <a:pt x="1167556" y="0"/>
                </a:cubicBezTo>
                <a:cubicBezTo>
                  <a:pt x="1169143" y="238125"/>
                  <a:pt x="1156515" y="1772626"/>
                  <a:pt x="1158102" y="2010751"/>
                </a:cubicBezTo>
                <a:lnTo>
                  <a:pt x="0" y="1775420"/>
                </a:lnTo>
                <a:lnTo>
                  <a:pt x="28448" y="111034"/>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4" name="Freeform 233"/>
          <p:cNvSpPr/>
          <p:nvPr/>
        </p:nvSpPr>
        <p:spPr>
          <a:xfrm>
            <a:off x="7406220" y="2099007"/>
            <a:ext cx="668203" cy="2398324"/>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 name="connsiteX0" fmla="*/ 26584 w 3280959"/>
              <a:gd name="connsiteY0" fmla="*/ 9525 h 833437"/>
              <a:gd name="connsiteX1" fmla="*/ 3280959 w 3280959"/>
              <a:gd name="connsiteY1" fmla="*/ 0 h 833437"/>
              <a:gd name="connsiteX2" fmla="*/ 3276197 w 3280959"/>
              <a:gd name="connsiteY2" fmla="*/ 833437 h 833437"/>
              <a:gd name="connsiteX3" fmla="*/ 0 w 3280959"/>
              <a:gd name="connsiteY3" fmla="*/ 682421 h 833437"/>
              <a:gd name="connsiteX4" fmla="*/ 26584 w 3280959"/>
              <a:gd name="connsiteY4" fmla="*/ 9525 h 833437"/>
              <a:gd name="connsiteX0" fmla="*/ 4757 w 3280959"/>
              <a:gd name="connsiteY0" fmla="*/ 0 h 1100683"/>
              <a:gd name="connsiteX1" fmla="*/ 3280959 w 3280959"/>
              <a:gd name="connsiteY1" fmla="*/ 267246 h 1100683"/>
              <a:gd name="connsiteX2" fmla="*/ 3276197 w 3280959"/>
              <a:gd name="connsiteY2" fmla="*/ 1100683 h 1100683"/>
              <a:gd name="connsiteX3" fmla="*/ 0 w 3280959"/>
              <a:gd name="connsiteY3" fmla="*/ 949667 h 1100683"/>
              <a:gd name="connsiteX4" fmla="*/ 4757 w 3280959"/>
              <a:gd name="connsiteY4" fmla="*/ 0 h 1100683"/>
              <a:gd name="connsiteX0" fmla="*/ 4757 w 3310058"/>
              <a:gd name="connsiteY0" fmla="*/ 144480 h 1245163"/>
              <a:gd name="connsiteX1" fmla="*/ 3310058 w 3310058"/>
              <a:gd name="connsiteY1" fmla="*/ 0 h 1245163"/>
              <a:gd name="connsiteX2" fmla="*/ 3276197 w 3310058"/>
              <a:gd name="connsiteY2" fmla="*/ 1245163 h 1245163"/>
              <a:gd name="connsiteX3" fmla="*/ 0 w 3310058"/>
              <a:gd name="connsiteY3" fmla="*/ 1094147 h 1245163"/>
              <a:gd name="connsiteX4" fmla="*/ 4757 w 3310058"/>
              <a:gd name="connsiteY4" fmla="*/ 144480 h 1245163"/>
              <a:gd name="connsiteX0" fmla="*/ 62956 w 3310058"/>
              <a:gd name="connsiteY0" fmla="*/ 77384 h 1245163"/>
              <a:gd name="connsiteX1" fmla="*/ 3310058 w 3310058"/>
              <a:gd name="connsiteY1" fmla="*/ 0 h 1245163"/>
              <a:gd name="connsiteX2" fmla="*/ 3276197 w 3310058"/>
              <a:gd name="connsiteY2" fmla="*/ 1245163 h 1245163"/>
              <a:gd name="connsiteX3" fmla="*/ 0 w 3310058"/>
              <a:gd name="connsiteY3" fmla="*/ 1094147 h 1245163"/>
              <a:gd name="connsiteX4" fmla="*/ 62956 w 3310058"/>
              <a:gd name="connsiteY4" fmla="*/ 77384 h 124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058" h="1245163">
                <a:moveTo>
                  <a:pt x="62956" y="77384"/>
                </a:moveTo>
                <a:lnTo>
                  <a:pt x="3310058" y="0"/>
                </a:lnTo>
                <a:cubicBezTo>
                  <a:pt x="3308471" y="277812"/>
                  <a:pt x="3277784" y="967351"/>
                  <a:pt x="3276197" y="1245163"/>
                </a:cubicBezTo>
                <a:lnTo>
                  <a:pt x="0" y="1094147"/>
                </a:lnTo>
                <a:cubicBezTo>
                  <a:pt x="1586" y="777591"/>
                  <a:pt x="61370" y="393940"/>
                  <a:pt x="62956" y="77384"/>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5" name="Freeform 234"/>
          <p:cNvSpPr/>
          <p:nvPr/>
        </p:nvSpPr>
        <p:spPr>
          <a:xfrm>
            <a:off x="8083827" y="1143725"/>
            <a:ext cx="408006" cy="960750"/>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8392 w 903383"/>
              <a:gd name="connsiteY0" fmla="*/ 135341 h 700302"/>
              <a:gd name="connsiteX1" fmla="*/ 859178 w 903383"/>
              <a:gd name="connsiteY1" fmla="*/ 0 h 700302"/>
              <a:gd name="connsiteX2" fmla="*/ 903383 w 903383"/>
              <a:gd name="connsiteY2" fmla="*/ 666332 h 700302"/>
              <a:gd name="connsiteX3" fmla="*/ 151 w 903383"/>
              <a:gd name="connsiteY3" fmla="*/ 700302 h 700302"/>
              <a:gd name="connsiteX4" fmla="*/ 8392 w 903383"/>
              <a:gd name="connsiteY4" fmla="*/ 135341 h 700302"/>
              <a:gd name="connsiteX0" fmla="*/ 8392 w 903383"/>
              <a:gd name="connsiteY0" fmla="*/ 135341 h 736318"/>
              <a:gd name="connsiteX1" fmla="*/ 859178 w 903383"/>
              <a:gd name="connsiteY1" fmla="*/ 0 h 736318"/>
              <a:gd name="connsiteX2" fmla="*/ 903383 w 903383"/>
              <a:gd name="connsiteY2" fmla="*/ 666332 h 736318"/>
              <a:gd name="connsiteX3" fmla="*/ 152 w 903383"/>
              <a:gd name="connsiteY3" fmla="*/ 736318 h 736318"/>
              <a:gd name="connsiteX4" fmla="*/ 8392 w 903383"/>
              <a:gd name="connsiteY4" fmla="*/ 135341 h 736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383" h="736318">
                <a:moveTo>
                  <a:pt x="8392" y="135341"/>
                </a:moveTo>
                <a:lnTo>
                  <a:pt x="859178" y="0"/>
                </a:lnTo>
                <a:lnTo>
                  <a:pt x="903383" y="666332"/>
                </a:lnTo>
                <a:lnTo>
                  <a:pt x="152" y="736318"/>
                </a:lnTo>
                <a:cubicBezTo>
                  <a:pt x="-1436" y="647418"/>
                  <a:pt x="9980" y="224241"/>
                  <a:pt x="8392" y="135341"/>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cxnSp>
        <p:nvCxnSpPr>
          <p:cNvPr id="236" name="Straight Connector 235"/>
          <p:cNvCxnSpPr/>
          <p:nvPr/>
        </p:nvCxnSpPr>
        <p:spPr>
          <a:xfrm rot="16200000" flipH="1">
            <a:off x="4649302" y="3438530"/>
            <a:ext cx="533093" cy="0"/>
          </a:xfrm>
          <a:prstGeom prst="line">
            <a:avLst/>
          </a:prstGeom>
          <a:noFill/>
          <a:ln w="19050" cap="rnd" cmpd="sng" algn="ctr">
            <a:solidFill>
              <a:srgbClr val="E66C7D">
                <a:shade val="95000"/>
                <a:satMod val="105000"/>
              </a:srgbClr>
            </a:solidFill>
            <a:prstDash val="sysDash"/>
          </a:ln>
          <a:effectLst/>
        </p:spPr>
      </p:cxnSp>
      <p:cxnSp>
        <p:nvCxnSpPr>
          <p:cNvPr id="237" name="Straight Connector 236"/>
          <p:cNvCxnSpPr/>
          <p:nvPr/>
        </p:nvCxnSpPr>
        <p:spPr>
          <a:xfrm rot="5400000">
            <a:off x="4616238" y="2894279"/>
            <a:ext cx="595511" cy="735"/>
          </a:xfrm>
          <a:prstGeom prst="line">
            <a:avLst/>
          </a:prstGeom>
          <a:noFill/>
          <a:ln w="19050" cap="rnd" cmpd="sng" algn="ctr">
            <a:solidFill>
              <a:srgbClr val="F0AD00">
                <a:shade val="95000"/>
                <a:satMod val="105000"/>
              </a:srgbClr>
            </a:solidFill>
            <a:prstDash val="solid"/>
          </a:ln>
          <a:effectLst/>
        </p:spPr>
      </p:cxnSp>
      <p:cxnSp>
        <p:nvCxnSpPr>
          <p:cNvPr id="238" name="Straight Connector 237"/>
          <p:cNvCxnSpPr/>
          <p:nvPr/>
        </p:nvCxnSpPr>
        <p:spPr>
          <a:xfrm flipV="1">
            <a:off x="4914362" y="1142990"/>
            <a:ext cx="3568664" cy="1453900"/>
          </a:xfrm>
          <a:prstGeom prst="line">
            <a:avLst/>
          </a:prstGeom>
          <a:noFill/>
          <a:ln w="19050" cap="rnd" cmpd="sng" algn="ctr">
            <a:solidFill>
              <a:srgbClr val="F0AD00">
                <a:shade val="95000"/>
                <a:satMod val="105000"/>
              </a:srgbClr>
            </a:solidFill>
            <a:prstDash val="solid"/>
          </a:ln>
          <a:effectLst/>
        </p:spPr>
      </p:cxnSp>
      <p:cxnSp>
        <p:nvCxnSpPr>
          <p:cNvPr id="239" name="Straight Connector 238"/>
          <p:cNvCxnSpPr/>
          <p:nvPr/>
        </p:nvCxnSpPr>
        <p:spPr>
          <a:xfrm>
            <a:off x="4914362" y="3191666"/>
            <a:ext cx="3568664" cy="1453900"/>
          </a:xfrm>
          <a:prstGeom prst="line">
            <a:avLst/>
          </a:prstGeom>
          <a:noFill/>
          <a:ln w="19050" cap="rnd" cmpd="sng" algn="ctr">
            <a:solidFill>
              <a:srgbClr val="F0AD00">
                <a:shade val="95000"/>
                <a:satMod val="105000"/>
              </a:srgbClr>
            </a:solidFill>
            <a:prstDash val="solid"/>
          </a:ln>
          <a:effectLst/>
        </p:spPr>
      </p:cxnSp>
      <p:cxnSp>
        <p:nvCxnSpPr>
          <p:cNvPr id="240" name="Straight Connector 239"/>
          <p:cNvCxnSpPr/>
          <p:nvPr/>
        </p:nvCxnSpPr>
        <p:spPr>
          <a:xfrm rot="5400000">
            <a:off x="6731737" y="2894279"/>
            <a:ext cx="3502576" cy="1469"/>
          </a:xfrm>
          <a:prstGeom prst="line">
            <a:avLst/>
          </a:prstGeom>
          <a:noFill/>
          <a:ln w="19050" cap="rnd" cmpd="sng" algn="ctr">
            <a:solidFill>
              <a:srgbClr val="F0AD00">
                <a:shade val="95000"/>
                <a:satMod val="105000"/>
              </a:srgbClr>
            </a:solidFill>
            <a:prstDash val="solid"/>
          </a:ln>
          <a:effectLst/>
        </p:spPr>
      </p:cxnSp>
      <p:cxnSp>
        <p:nvCxnSpPr>
          <p:cNvPr id="241" name="Straight Connector 240"/>
          <p:cNvCxnSpPr/>
          <p:nvPr/>
        </p:nvCxnSpPr>
        <p:spPr>
          <a:xfrm flipV="1">
            <a:off x="4914381" y="2019746"/>
            <a:ext cx="3573044" cy="718134"/>
          </a:xfrm>
          <a:prstGeom prst="line">
            <a:avLst/>
          </a:prstGeom>
          <a:noFill/>
          <a:ln w="19050" cap="rnd" cmpd="sng" algn="ctr">
            <a:solidFill>
              <a:srgbClr val="F0AD00">
                <a:shade val="95000"/>
                <a:satMod val="105000"/>
              </a:srgbClr>
            </a:solidFill>
            <a:prstDash val="solid"/>
          </a:ln>
          <a:effectLst/>
        </p:spPr>
      </p:cxnSp>
      <p:cxnSp>
        <p:nvCxnSpPr>
          <p:cNvPr id="242" name="Straight Connector 241"/>
          <p:cNvCxnSpPr/>
          <p:nvPr/>
        </p:nvCxnSpPr>
        <p:spPr>
          <a:xfrm flipV="1">
            <a:off x="4918786" y="2897379"/>
            <a:ext cx="3956343" cy="0"/>
          </a:xfrm>
          <a:prstGeom prst="line">
            <a:avLst/>
          </a:prstGeom>
          <a:noFill/>
          <a:ln w="19050" cap="rnd" cmpd="sng" algn="ctr">
            <a:solidFill>
              <a:srgbClr val="60B5CC">
                <a:lumMod val="75000"/>
              </a:srgbClr>
            </a:solidFill>
            <a:prstDash val="solid"/>
            <a:tailEnd type="triangle"/>
          </a:ln>
          <a:effectLst/>
        </p:spPr>
      </p:cxnSp>
      <p:cxnSp>
        <p:nvCxnSpPr>
          <p:cNvPr id="243" name="Straight Connector 242"/>
          <p:cNvCxnSpPr/>
          <p:nvPr/>
        </p:nvCxnSpPr>
        <p:spPr>
          <a:xfrm>
            <a:off x="4914381" y="3033066"/>
            <a:ext cx="3568639" cy="726940"/>
          </a:xfrm>
          <a:prstGeom prst="line">
            <a:avLst/>
          </a:prstGeom>
          <a:noFill/>
          <a:ln w="19050" cap="rnd" cmpd="sng" algn="ctr">
            <a:solidFill>
              <a:srgbClr val="F0AD00">
                <a:shade val="95000"/>
                <a:satMod val="105000"/>
              </a:srgbClr>
            </a:solidFill>
            <a:prstDash val="solid"/>
          </a:ln>
          <a:effectLst/>
        </p:spPr>
      </p:cxnSp>
      <p:cxnSp>
        <p:nvCxnSpPr>
          <p:cNvPr id="244" name="Straight Connector 243"/>
          <p:cNvCxnSpPr/>
          <p:nvPr/>
        </p:nvCxnSpPr>
        <p:spPr>
          <a:xfrm>
            <a:off x="4187411" y="2895501"/>
            <a:ext cx="728438" cy="296770"/>
          </a:xfrm>
          <a:prstGeom prst="line">
            <a:avLst/>
          </a:prstGeom>
          <a:noFill/>
          <a:ln w="19050" cap="rnd" cmpd="sng" algn="ctr">
            <a:solidFill>
              <a:srgbClr val="F0AD00">
                <a:shade val="95000"/>
                <a:satMod val="105000"/>
              </a:srgbClr>
            </a:solidFill>
            <a:prstDash val="sysDash"/>
          </a:ln>
          <a:effectLst/>
        </p:spPr>
      </p:cxnSp>
      <p:cxnSp>
        <p:nvCxnSpPr>
          <p:cNvPr id="245" name="Straight Connector 244"/>
          <p:cNvCxnSpPr/>
          <p:nvPr/>
        </p:nvCxnSpPr>
        <p:spPr>
          <a:xfrm flipV="1">
            <a:off x="4183031" y="2588082"/>
            <a:ext cx="752949" cy="306758"/>
          </a:xfrm>
          <a:prstGeom prst="line">
            <a:avLst/>
          </a:prstGeom>
          <a:noFill/>
          <a:ln w="19050" cap="rnd" cmpd="sng" algn="ctr">
            <a:solidFill>
              <a:srgbClr val="F0AD00">
                <a:shade val="95000"/>
                <a:satMod val="105000"/>
              </a:srgbClr>
            </a:solidFill>
            <a:prstDash val="sysDash"/>
          </a:ln>
          <a:effectLst/>
        </p:spPr>
      </p:cxnSp>
      <p:cxnSp>
        <p:nvCxnSpPr>
          <p:cNvPr id="246" name="Straight Connector 245"/>
          <p:cNvCxnSpPr/>
          <p:nvPr/>
        </p:nvCxnSpPr>
        <p:spPr>
          <a:xfrm>
            <a:off x="4194045" y="2897379"/>
            <a:ext cx="720336"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247" name="TextBox 246"/>
          <p:cNvSpPr txBox="1"/>
          <p:nvPr/>
        </p:nvSpPr>
        <p:spPr>
          <a:xfrm>
            <a:off x="8590387" y="2482453"/>
            <a:ext cx="365485"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Z</a:t>
            </a:r>
            <a:endParaRPr lang="en-US" kern="0" dirty="0">
              <a:solidFill>
                <a:sysClr val="windowText" lastClr="000000"/>
              </a:solidFill>
            </a:endParaRPr>
          </a:p>
        </p:txBody>
      </p:sp>
      <p:cxnSp>
        <p:nvCxnSpPr>
          <p:cNvPr id="248" name="Straight Connector 247"/>
          <p:cNvCxnSpPr/>
          <p:nvPr/>
        </p:nvCxnSpPr>
        <p:spPr>
          <a:xfrm rot="5400000" flipH="1" flipV="1">
            <a:off x="4471653" y="2448373"/>
            <a:ext cx="891814" cy="0"/>
          </a:xfrm>
          <a:prstGeom prst="line">
            <a:avLst/>
          </a:prstGeom>
          <a:noFill/>
          <a:ln w="19050" cap="rnd" cmpd="sng" algn="ctr">
            <a:solidFill>
              <a:srgbClr val="60B5CC">
                <a:lumMod val="75000"/>
              </a:srgbClr>
            </a:solidFill>
            <a:prstDash val="solid"/>
            <a:tailEnd type="triangle"/>
          </a:ln>
          <a:effectLst/>
        </p:spPr>
      </p:cxnSp>
      <p:sp>
        <p:nvSpPr>
          <p:cNvPr id="249" name="TextBox 248"/>
          <p:cNvSpPr txBox="1"/>
          <p:nvPr/>
        </p:nvSpPr>
        <p:spPr>
          <a:xfrm>
            <a:off x="4684592" y="1663598"/>
            <a:ext cx="368691"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Y</a:t>
            </a:r>
            <a:endParaRPr lang="en-US" kern="0" dirty="0">
              <a:solidFill>
                <a:sysClr val="windowText" lastClr="000000"/>
              </a:solidFill>
            </a:endParaRPr>
          </a:p>
        </p:txBody>
      </p:sp>
      <p:sp>
        <p:nvSpPr>
          <p:cNvPr id="250" name="TextBox 249"/>
          <p:cNvSpPr txBox="1"/>
          <p:nvPr/>
        </p:nvSpPr>
        <p:spPr>
          <a:xfrm>
            <a:off x="4569411" y="3650601"/>
            <a:ext cx="658835"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near</a:t>
            </a:r>
            <a:endParaRPr lang="en-US" kern="0" baseline="-25000" dirty="0">
              <a:solidFill>
                <a:sysClr val="windowText" lastClr="000000"/>
              </a:solidFill>
            </a:endParaRPr>
          </a:p>
        </p:txBody>
      </p:sp>
      <p:sp>
        <p:nvSpPr>
          <p:cNvPr id="252" name="TextBox 251"/>
          <p:cNvSpPr txBox="1"/>
          <p:nvPr/>
        </p:nvSpPr>
        <p:spPr>
          <a:xfrm>
            <a:off x="8469412" y="4342523"/>
            <a:ext cx="495328"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far</a:t>
            </a:r>
            <a:endParaRPr lang="en-US" kern="0" baseline="-25000" dirty="0">
              <a:solidFill>
                <a:sysClr val="windowText" lastClr="000000"/>
              </a:solidFill>
            </a:endParaRPr>
          </a:p>
        </p:txBody>
      </p:sp>
      <p:grpSp>
        <p:nvGrpSpPr>
          <p:cNvPr id="2" name="Group 254"/>
          <p:cNvGrpSpPr/>
          <p:nvPr/>
        </p:nvGrpSpPr>
        <p:grpSpPr>
          <a:xfrm>
            <a:off x="3854744" y="2745409"/>
            <a:ext cx="277923" cy="312450"/>
            <a:chOff x="990500" y="3212804"/>
            <a:chExt cx="1145624" cy="1287952"/>
          </a:xfrm>
        </p:grpSpPr>
        <p:grpSp>
          <p:nvGrpSpPr>
            <p:cNvPr id="3" name="Group 19"/>
            <p:cNvGrpSpPr/>
            <p:nvPr/>
          </p:nvGrpSpPr>
          <p:grpSpPr>
            <a:xfrm rot="2693286">
              <a:off x="990500" y="3212804"/>
              <a:ext cx="1145624" cy="1287952"/>
              <a:chOff x="1475656" y="3586913"/>
              <a:chExt cx="1145624" cy="1170865"/>
            </a:xfrm>
          </p:grpSpPr>
          <p:sp>
            <p:nvSpPr>
              <p:cNvPr id="258" name="Arc 257"/>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1143000">
                  <a:defRPr/>
                </a:pPr>
                <a:endParaRPr lang="en-US" kern="0">
                  <a:solidFill>
                    <a:sysClr val="windowText" lastClr="000000"/>
                  </a:solidFill>
                  <a:latin typeface="Corbel"/>
                </a:endParaRPr>
              </a:p>
            </p:txBody>
          </p:sp>
          <p:cxnSp>
            <p:nvCxnSpPr>
              <p:cNvPr id="259" name="Straight Connector 258"/>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260" name="Straight Connector 259"/>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257" name="Oval 256"/>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1143000">
                <a:defRPr/>
              </a:pPr>
              <a:endParaRPr lang="en-US" kern="0">
                <a:solidFill>
                  <a:sysClr val="window" lastClr="FFFFFF"/>
                </a:solidFill>
                <a:latin typeface="Corbel"/>
              </a:endParaRPr>
            </a:p>
          </p:txBody>
        </p:sp>
      </p:grpSp>
      <p:sp>
        <p:nvSpPr>
          <p:cNvPr id="261" name="TextBox 260"/>
          <p:cNvSpPr txBox="1"/>
          <p:nvPr/>
        </p:nvSpPr>
        <p:spPr>
          <a:xfrm>
            <a:off x="3589728" y="2393155"/>
            <a:ext cx="583493"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Eye</a:t>
            </a:r>
            <a:endParaRPr lang="en-US" kern="0" baseline="-25000" dirty="0">
              <a:solidFill>
                <a:sysClr val="windowText" lastClr="000000"/>
              </a:solidFill>
            </a:endParaRPr>
          </a:p>
        </p:txBody>
      </p:sp>
      <p:cxnSp>
        <p:nvCxnSpPr>
          <p:cNvPr id="265" name="Straight Connector 264"/>
          <p:cNvCxnSpPr/>
          <p:nvPr/>
        </p:nvCxnSpPr>
        <p:spPr>
          <a:xfrm rot="16200000" flipH="1">
            <a:off x="6097693" y="2915676"/>
            <a:ext cx="2634626" cy="0"/>
          </a:xfrm>
          <a:prstGeom prst="line">
            <a:avLst/>
          </a:prstGeom>
          <a:noFill/>
          <a:ln w="19050" cap="rnd" cmpd="sng" algn="ctr">
            <a:solidFill>
              <a:srgbClr val="F0AD00">
                <a:shade val="95000"/>
                <a:satMod val="105000"/>
              </a:srgbClr>
            </a:solidFill>
            <a:prstDash val="solid"/>
          </a:ln>
          <a:effectLst/>
        </p:spPr>
      </p:cxnSp>
      <p:cxnSp>
        <p:nvCxnSpPr>
          <p:cNvPr id="266" name="Straight Connector 265"/>
          <p:cNvCxnSpPr/>
          <p:nvPr/>
        </p:nvCxnSpPr>
        <p:spPr>
          <a:xfrm rot="16200000" flipH="1">
            <a:off x="4705488" y="2911269"/>
            <a:ext cx="713726" cy="0"/>
          </a:xfrm>
          <a:prstGeom prst="line">
            <a:avLst/>
          </a:prstGeom>
          <a:noFill/>
          <a:ln w="19050" cap="rnd" cmpd="sng" algn="ctr">
            <a:solidFill>
              <a:srgbClr val="F0AD00">
                <a:shade val="95000"/>
                <a:satMod val="105000"/>
              </a:srgbClr>
            </a:solidFill>
            <a:prstDash val="solid"/>
          </a:ln>
          <a:effectLst/>
        </p:spPr>
      </p:cxnSp>
      <p:cxnSp>
        <p:nvCxnSpPr>
          <p:cNvPr id="267" name="Straight Connector 266"/>
          <p:cNvCxnSpPr/>
          <p:nvPr/>
        </p:nvCxnSpPr>
        <p:spPr>
          <a:xfrm rot="5400000">
            <a:off x="4817816" y="2913469"/>
            <a:ext cx="859121" cy="4"/>
          </a:xfrm>
          <a:prstGeom prst="line">
            <a:avLst/>
          </a:prstGeom>
          <a:noFill/>
          <a:ln w="19050" cap="rnd" cmpd="sng" algn="ctr">
            <a:solidFill>
              <a:srgbClr val="F0AD00">
                <a:shade val="95000"/>
                <a:satMod val="105000"/>
              </a:srgbClr>
            </a:solidFill>
            <a:prstDash val="solid"/>
          </a:ln>
          <a:effectLst/>
        </p:spPr>
      </p:cxnSp>
      <p:cxnSp>
        <p:nvCxnSpPr>
          <p:cNvPr id="268" name="Straight Connector 267"/>
          <p:cNvCxnSpPr/>
          <p:nvPr/>
        </p:nvCxnSpPr>
        <p:spPr>
          <a:xfrm rot="16200000" flipH="1">
            <a:off x="4941565" y="2915301"/>
            <a:ext cx="1034600" cy="0"/>
          </a:xfrm>
          <a:prstGeom prst="line">
            <a:avLst/>
          </a:prstGeom>
          <a:noFill/>
          <a:ln w="19050" cap="rnd" cmpd="sng" algn="ctr">
            <a:solidFill>
              <a:srgbClr val="F0AD00">
                <a:shade val="95000"/>
                <a:satMod val="105000"/>
              </a:srgbClr>
            </a:solidFill>
            <a:prstDash val="solid"/>
          </a:ln>
          <a:effectLst/>
        </p:spPr>
      </p:cxnSp>
      <p:cxnSp>
        <p:nvCxnSpPr>
          <p:cNvPr id="269" name="Straight Connector 268"/>
          <p:cNvCxnSpPr/>
          <p:nvPr/>
        </p:nvCxnSpPr>
        <p:spPr>
          <a:xfrm rot="16200000" flipH="1">
            <a:off x="5092823" y="2916039"/>
            <a:ext cx="1250494" cy="0"/>
          </a:xfrm>
          <a:prstGeom prst="line">
            <a:avLst/>
          </a:prstGeom>
          <a:noFill/>
          <a:ln w="19050" cap="rnd" cmpd="sng" algn="ctr">
            <a:solidFill>
              <a:srgbClr val="F0AD00">
                <a:shade val="95000"/>
                <a:satMod val="105000"/>
              </a:srgbClr>
            </a:solidFill>
            <a:prstDash val="solid"/>
          </a:ln>
          <a:effectLst/>
        </p:spPr>
      </p:cxnSp>
      <p:cxnSp>
        <p:nvCxnSpPr>
          <p:cNvPr id="270" name="Straight Connector 269"/>
          <p:cNvCxnSpPr/>
          <p:nvPr/>
        </p:nvCxnSpPr>
        <p:spPr>
          <a:xfrm rot="5400000">
            <a:off x="5281169" y="2914205"/>
            <a:ext cx="1506759" cy="0"/>
          </a:xfrm>
          <a:prstGeom prst="line">
            <a:avLst/>
          </a:prstGeom>
          <a:noFill/>
          <a:ln w="19050" cap="rnd" cmpd="sng" algn="ctr">
            <a:solidFill>
              <a:srgbClr val="F0AD00">
                <a:shade val="95000"/>
                <a:satMod val="105000"/>
              </a:srgbClr>
            </a:solidFill>
            <a:prstDash val="solid"/>
          </a:ln>
          <a:effectLst/>
        </p:spPr>
      </p:cxnSp>
      <p:cxnSp>
        <p:nvCxnSpPr>
          <p:cNvPr id="271" name="Straight Connector 270"/>
          <p:cNvCxnSpPr/>
          <p:nvPr/>
        </p:nvCxnSpPr>
        <p:spPr>
          <a:xfrm rot="5400000">
            <a:off x="5511002" y="2917878"/>
            <a:ext cx="1812221" cy="0"/>
          </a:xfrm>
          <a:prstGeom prst="line">
            <a:avLst/>
          </a:prstGeom>
          <a:noFill/>
          <a:ln w="19050" cap="rnd" cmpd="sng" algn="ctr">
            <a:solidFill>
              <a:srgbClr val="F0AD00">
                <a:shade val="95000"/>
                <a:satMod val="105000"/>
              </a:srgbClr>
            </a:solidFill>
            <a:prstDash val="solid"/>
          </a:ln>
          <a:effectLst/>
        </p:spPr>
      </p:cxnSp>
      <p:cxnSp>
        <p:nvCxnSpPr>
          <p:cNvPr id="272" name="Straight Connector 271"/>
          <p:cNvCxnSpPr/>
          <p:nvPr/>
        </p:nvCxnSpPr>
        <p:spPr>
          <a:xfrm rot="16200000" flipH="1">
            <a:off x="5777180" y="2916042"/>
            <a:ext cx="2178634" cy="0"/>
          </a:xfrm>
          <a:prstGeom prst="line">
            <a:avLst/>
          </a:prstGeom>
          <a:noFill/>
          <a:ln w="19050" cap="rnd" cmpd="sng" algn="ctr">
            <a:solidFill>
              <a:srgbClr val="F0AD00">
                <a:shade val="95000"/>
                <a:satMod val="105000"/>
              </a:srgbClr>
            </a:solidFill>
            <a:prstDash val="solid"/>
          </a:ln>
          <a:effectLst/>
        </p:spPr>
      </p:cxnSp>
      <p:cxnSp>
        <p:nvCxnSpPr>
          <p:cNvPr id="273" name="Straight Connector 272"/>
          <p:cNvCxnSpPr/>
          <p:nvPr/>
        </p:nvCxnSpPr>
        <p:spPr>
          <a:xfrm rot="16200000" flipH="1">
            <a:off x="6489807" y="2911268"/>
            <a:ext cx="3172124" cy="0"/>
          </a:xfrm>
          <a:prstGeom prst="line">
            <a:avLst/>
          </a:prstGeom>
          <a:noFill/>
          <a:ln w="19050" cap="rnd" cmpd="sng" algn="ctr">
            <a:solidFill>
              <a:srgbClr val="F0AD00">
                <a:shade val="95000"/>
                <a:satMod val="105000"/>
              </a:srgbClr>
            </a:solidFill>
            <a:prstDash val="solid"/>
          </a:ln>
          <a:effectLst/>
        </p:spPr>
      </p:cxnSp>
      <p:sp>
        <p:nvSpPr>
          <p:cNvPr id="6" name="Title 5"/>
          <p:cNvSpPr>
            <a:spLocks noGrp="1"/>
          </p:cNvSpPr>
          <p:nvPr>
            <p:ph type="title"/>
          </p:nvPr>
        </p:nvSpPr>
        <p:spPr/>
        <p:txBody>
          <a:bodyPr>
            <a:normAutofit fontScale="90000"/>
          </a:bodyPr>
          <a:lstStyle/>
          <a:p>
            <a:r>
              <a:rPr lang="en-AU" dirty="0"/>
              <a:t>Finding Unique Clusters</a:t>
            </a:r>
          </a:p>
        </p:txBody>
      </p:sp>
      <p:sp>
        <p:nvSpPr>
          <p:cNvPr id="58" name="Rectangle 3"/>
          <p:cNvSpPr>
            <a:spLocks noGrp="1" noChangeArrowheads="1"/>
          </p:cNvSpPr>
          <p:nvPr>
            <p:ph idx="1"/>
          </p:nvPr>
        </p:nvSpPr>
        <p:spPr/>
        <p:txBody>
          <a:bodyPr/>
          <a:lstStyle/>
          <a:p>
            <a:r>
              <a:rPr lang="sv-SE" dirty="0" smtClean="0"/>
              <a:t>Compact Non-Zero</a:t>
            </a:r>
          </a:p>
          <a:p>
            <a:pPr lvl="1"/>
            <a:r>
              <a:rPr lang="en-AU" dirty="0" smtClean="0"/>
              <a:t>Yields list of non-empty clusters.</a:t>
            </a:r>
          </a:p>
          <a:p>
            <a:r>
              <a:rPr lang="en-AU" dirty="0" smtClean="0"/>
              <a:t>Parallel prefix sum</a:t>
            </a:r>
          </a:p>
          <a:p>
            <a:pPr lvl="1"/>
            <a:r>
              <a:rPr lang="en-AU" dirty="0" err="1" smtClean="0"/>
              <a:t>chag</a:t>
            </a:r>
            <a:r>
              <a:rPr lang="en-AU" dirty="0" smtClean="0"/>
              <a:t>::</a:t>
            </a:r>
            <a:r>
              <a:rPr lang="en-AU" dirty="0" err="1" smtClean="0"/>
              <a:t>pp</a:t>
            </a:r>
            <a:r>
              <a:rPr lang="en-AU" dirty="0" smtClean="0"/>
              <a:t> (CUDA)</a:t>
            </a:r>
          </a:p>
          <a:p>
            <a:pPr lvl="1"/>
            <a:r>
              <a:rPr lang="en-AU" dirty="0" smtClean="0"/>
              <a:t>thrust (CUDA)</a:t>
            </a:r>
          </a:p>
          <a:p>
            <a:pPr lvl="1"/>
            <a:r>
              <a:rPr lang="en-AU" dirty="0" smtClean="0"/>
              <a:t>Compute </a:t>
            </a:r>
            <a:r>
              <a:rPr lang="en-AU" dirty="0" err="1" smtClean="0"/>
              <a:t>Shader</a:t>
            </a:r>
            <a:r>
              <a:rPr lang="en-AU" dirty="0" smtClean="0"/>
              <a:t> API?</a:t>
            </a:r>
          </a:p>
          <a:p>
            <a:pPr lvl="1"/>
            <a:endParaRPr lang="en-US" dirty="0" smtClean="0"/>
          </a:p>
          <a:p>
            <a:pPr lvl="1"/>
            <a:endParaRPr lang="en-AU" dirty="0"/>
          </a:p>
        </p:txBody>
      </p:sp>
      <p:sp>
        <p:nvSpPr>
          <p:cNvPr id="41" name="Rectangle 40"/>
          <p:cNvSpPr/>
          <p:nvPr/>
        </p:nvSpPr>
        <p:spPr>
          <a:xfrm>
            <a:off x="2428860"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r>
              <a:rPr lang="en-AU" sz="2500" kern="0" dirty="0">
                <a:solidFill>
                  <a:sysClr val="window" lastClr="FFFFFF"/>
                </a:solidFill>
                <a:latin typeface="+mj-lt"/>
              </a:rPr>
              <a:t>1</a:t>
            </a:r>
            <a:endParaRPr lang="en-US" sz="2500" kern="0" dirty="0">
              <a:solidFill>
                <a:sysClr val="window" lastClr="FFFFFF"/>
              </a:solidFill>
              <a:latin typeface="+mj-lt"/>
            </a:endParaRPr>
          </a:p>
        </p:txBody>
      </p:sp>
      <p:sp>
        <p:nvSpPr>
          <p:cNvPr id="43" name="Rectangle 42"/>
          <p:cNvSpPr/>
          <p:nvPr/>
        </p:nvSpPr>
        <p:spPr>
          <a:xfrm>
            <a:off x="2875348"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r>
              <a:rPr lang="en-AU" sz="2500" kern="0" dirty="0">
                <a:solidFill>
                  <a:sysClr val="window" lastClr="FFFFFF"/>
                </a:solidFill>
                <a:latin typeface="+mj-lt"/>
              </a:rPr>
              <a:t>2</a:t>
            </a:r>
            <a:endParaRPr lang="en-US" sz="2500" kern="0" dirty="0">
              <a:solidFill>
                <a:sysClr val="window" lastClr="FFFFFF"/>
              </a:solidFill>
              <a:latin typeface="+mj-lt"/>
            </a:endParaRPr>
          </a:p>
        </p:txBody>
      </p:sp>
      <p:sp>
        <p:nvSpPr>
          <p:cNvPr id="44" name="Rectangle 43"/>
          <p:cNvSpPr/>
          <p:nvPr/>
        </p:nvSpPr>
        <p:spPr>
          <a:xfrm>
            <a:off x="3321835"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r>
              <a:rPr lang="en-AU" sz="2500" kern="0" dirty="0">
                <a:solidFill>
                  <a:sysClr val="window" lastClr="FFFFFF"/>
                </a:solidFill>
                <a:latin typeface="+mj-lt"/>
              </a:rPr>
              <a:t>4</a:t>
            </a:r>
            <a:endParaRPr lang="en-US" sz="2500" kern="0" dirty="0">
              <a:solidFill>
                <a:sysClr val="window" lastClr="FFFFFF"/>
              </a:solidFill>
              <a:latin typeface="+mj-lt"/>
            </a:endParaRPr>
          </a:p>
        </p:txBody>
      </p:sp>
      <p:sp>
        <p:nvSpPr>
          <p:cNvPr id="45" name="Rectangle 44"/>
          <p:cNvSpPr/>
          <p:nvPr/>
        </p:nvSpPr>
        <p:spPr>
          <a:xfrm>
            <a:off x="3768323"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r>
              <a:rPr lang="en-AU" sz="2500" kern="0" dirty="0">
                <a:solidFill>
                  <a:sysClr val="window" lastClr="FFFFFF"/>
                </a:solidFill>
                <a:latin typeface="+mj-lt"/>
              </a:rPr>
              <a:t>5</a:t>
            </a:r>
            <a:endParaRPr lang="en-US" sz="2500" kern="0" dirty="0">
              <a:solidFill>
                <a:sysClr val="window" lastClr="FFFFFF"/>
              </a:solidFill>
              <a:latin typeface="+mj-lt"/>
            </a:endParaRPr>
          </a:p>
        </p:txBody>
      </p:sp>
      <p:sp>
        <p:nvSpPr>
          <p:cNvPr id="46" name="Rectangle 45"/>
          <p:cNvSpPr/>
          <p:nvPr/>
        </p:nvSpPr>
        <p:spPr>
          <a:xfrm>
            <a:off x="4214810"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r>
              <a:rPr lang="en-AU" sz="2500" kern="0" dirty="0">
                <a:solidFill>
                  <a:sysClr val="window" lastClr="FFFFFF"/>
                </a:solidFill>
                <a:latin typeface="+mj-lt"/>
              </a:rPr>
              <a:t>6</a:t>
            </a:r>
            <a:endParaRPr lang="en-US" sz="2500" kern="0" dirty="0">
              <a:solidFill>
                <a:sysClr val="window" lastClr="FFFFFF"/>
              </a:solidFill>
              <a:latin typeface="+mj-lt"/>
            </a:endParaRPr>
          </a:p>
        </p:txBody>
      </p:sp>
      <p:sp>
        <p:nvSpPr>
          <p:cNvPr id="47" name="Rectangle 46"/>
          <p:cNvSpPr/>
          <p:nvPr/>
        </p:nvSpPr>
        <p:spPr>
          <a:xfrm>
            <a:off x="4661298"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r>
              <a:rPr lang="en-AU" sz="2500" kern="0" dirty="0">
                <a:solidFill>
                  <a:sysClr val="window" lastClr="FFFFFF"/>
                </a:solidFill>
                <a:latin typeface="+mj-lt"/>
              </a:rPr>
              <a:t>7</a:t>
            </a:r>
            <a:endParaRPr lang="en-US" sz="2500" kern="0" dirty="0">
              <a:solidFill>
                <a:sysClr val="window" lastClr="FFFFFF"/>
              </a:solidFill>
              <a:latin typeface="+mj-lt"/>
            </a:endParaRPr>
          </a:p>
        </p:txBody>
      </p:sp>
      <p:sp>
        <p:nvSpPr>
          <p:cNvPr id="48" name="Rectangle 47"/>
          <p:cNvSpPr/>
          <p:nvPr/>
        </p:nvSpPr>
        <p:spPr>
          <a:xfrm>
            <a:off x="5107785"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0" tIns="57150" rIns="0" bIns="57150" rtlCol="0" anchor="ctr"/>
          <a:lstStyle/>
          <a:p>
            <a:pPr algn="ctr" defTabSz="1143000">
              <a:defRPr/>
            </a:pPr>
            <a:r>
              <a:rPr lang="en-AU" sz="2500" kern="0" dirty="0">
                <a:solidFill>
                  <a:sysClr val="window" lastClr="FFFFFF"/>
                </a:solidFill>
                <a:latin typeface="+mj-lt"/>
              </a:rPr>
              <a:t>32</a:t>
            </a:r>
            <a:endParaRPr lang="en-US" sz="2500" kern="0" dirty="0">
              <a:solidFill>
                <a:sysClr val="window" lastClr="FFFFFF"/>
              </a:solidFill>
              <a:latin typeface="+mj-lt"/>
            </a:endParaRPr>
          </a:p>
        </p:txBody>
      </p:sp>
      <p:sp>
        <p:nvSpPr>
          <p:cNvPr id="49" name="Rectangle 48"/>
          <p:cNvSpPr/>
          <p:nvPr/>
        </p:nvSpPr>
        <p:spPr>
          <a:xfrm>
            <a:off x="5554273"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0" tIns="57150" rIns="0" bIns="57150" rtlCol="0" anchor="ctr"/>
          <a:lstStyle/>
          <a:p>
            <a:pPr algn="ctr" defTabSz="1143000">
              <a:defRPr/>
            </a:pPr>
            <a:r>
              <a:rPr lang="en-AU" sz="2500" kern="0" dirty="0">
                <a:solidFill>
                  <a:sysClr val="window" lastClr="FFFFFF"/>
                </a:solidFill>
                <a:latin typeface="+mj-lt"/>
              </a:rPr>
              <a:t>33</a:t>
            </a:r>
            <a:endParaRPr lang="en-US" sz="2500" kern="0" dirty="0">
              <a:solidFill>
                <a:sysClr val="window" lastClr="FFFFFF"/>
              </a:solidFill>
              <a:latin typeface="+mj-lt"/>
            </a:endParaRPr>
          </a:p>
        </p:txBody>
      </p:sp>
      <p:sp>
        <p:nvSpPr>
          <p:cNvPr id="50" name="Rectangle 49"/>
          <p:cNvSpPr/>
          <p:nvPr/>
        </p:nvSpPr>
        <p:spPr>
          <a:xfrm>
            <a:off x="6000760"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0" tIns="57150" rIns="0" bIns="57150" rtlCol="0" anchor="ctr"/>
          <a:lstStyle/>
          <a:p>
            <a:pPr algn="ctr" defTabSz="1143000">
              <a:defRPr/>
            </a:pPr>
            <a:r>
              <a:rPr lang="en-AU" sz="2500" kern="0" dirty="0">
                <a:solidFill>
                  <a:sysClr val="window" lastClr="FFFFFF"/>
                </a:solidFill>
                <a:latin typeface="+mj-lt"/>
              </a:rPr>
              <a:t>34</a:t>
            </a:r>
            <a:endParaRPr lang="en-US" sz="2500" kern="0" dirty="0">
              <a:solidFill>
                <a:sysClr val="window" lastClr="FFFFFF"/>
              </a:solidFill>
              <a:latin typeface="+mj-lt"/>
            </a:endParaRPr>
          </a:p>
        </p:txBody>
      </p:sp>
      <p:sp>
        <p:nvSpPr>
          <p:cNvPr id="51" name="Rectangle 50"/>
          <p:cNvSpPr/>
          <p:nvPr/>
        </p:nvSpPr>
        <p:spPr>
          <a:xfrm>
            <a:off x="6447248" y="4357700"/>
            <a:ext cx="450000" cy="450000"/>
          </a:xfrm>
          <a:prstGeom prst="rect">
            <a:avLst/>
          </a:pr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0" tIns="57150" rIns="0" bIns="57150" rtlCol="0" anchor="ctr"/>
          <a:lstStyle/>
          <a:p>
            <a:pPr algn="ctr" defTabSz="1143000">
              <a:defRPr/>
            </a:pPr>
            <a:r>
              <a:rPr lang="en-AU" sz="2500" kern="0" dirty="0">
                <a:solidFill>
                  <a:sysClr val="window" lastClr="FFFFFF"/>
                </a:solidFill>
                <a:latin typeface="+mj-lt"/>
              </a:rPr>
              <a:t>39</a:t>
            </a:r>
            <a:endParaRPr lang="en-US" sz="2500" kern="0" dirty="0">
              <a:solidFill>
                <a:sysClr val="window" lastClr="FFFFFF"/>
              </a:solidFill>
              <a:latin typeface="+mj-lt"/>
            </a:endParaRPr>
          </a:p>
        </p:txBody>
      </p:sp>
    </p:spTree>
    <p:custDataLst>
      <p:tags r:id="rId1"/>
    </p:custDataLst>
    <p:extLst>
      <p:ext uri="{BB962C8B-B14F-4D97-AF65-F5344CB8AC3E}">
        <p14:creationId xmlns:p14="http://schemas.microsoft.com/office/powerpoint/2010/main" val="274610023"/>
      </p:ext>
    </p:extLst>
  </p:cSld>
  <p:clrMapOvr>
    <a:masterClrMapping/>
  </p:clrMapOvr>
  <mc:AlternateContent xmlns:mc="http://schemas.openxmlformats.org/markup-compatibility/2006" xmlns:p14="http://schemas.microsoft.com/office/powerpoint/2010/main">
    <mc:Choice Requires="p14">
      <p:transition p14:dur="250" advTm="19661">
        <p:fade/>
      </p:transition>
    </mc:Choice>
    <mc:Fallback xmlns="">
      <p:transition advTm="196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
                                        <p:tgtEl>
                                          <p:spTgt spid="4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200"/>
                                        <p:tgtEl>
                                          <p:spTgt spid="4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00"/>
                                        <p:tgtEl>
                                          <p:spTgt spid="4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2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200"/>
                                        <p:tgtEl>
                                          <p:spTgt spid="4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200"/>
                                        <p:tgtEl>
                                          <p:spTgt spid="4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200"/>
                                        <p:tgtEl>
                                          <p:spTgt spid="4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00"/>
                                        <p:tgtEl>
                                          <p:spTgt spid="4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200"/>
                                        <p:tgtEl>
                                          <p:spTgt spid="50"/>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200"/>
                                        <p:tgtEl>
                                          <p:spTgt spid="51"/>
                                        </p:tgtEl>
                                      </p:cBhvr>
                                    </p:animEffect>
                                  </p:childTnLst>
                                </p:cTn>
                              </p:par>
                              <p:par>
                                <p:cTn id="35" presetID="0" presetClass="path" presetSubtype="0" decel="50000" fill="hold" grpId="0" nodeType="withEffect">
                                  <p:stCondLst>
                                    <p:cond delay="0"/>
                                  </p:stCondLst>
                                  <p:childTnLst>
                                    <p:animMotion origin="layout" path="M 0.25607 -0.3152 L 1.80556E-6 -2.96296E-6 " pathEditMode="relative" ptsTypes="AA">
                                      <p:cBhvr>
                                        <p:cTn id="36" dur="1000" fill="hold"/>
                                        <p:tgtEl>
                                          <p:spTgt spid="41"/>
                                        </p:tgtEl>
                                        <p:attrNameLst>
                                          <p:attrName>ppt_x</p:attrName>
                                          <p:attrName>ppt_y</p:attrName>
                                        </p:attrNameLst>
                                      </p:cBhvr>
                                    </p:animMotion>
                                  </p:childTnLst>
                                </p:cTn>
                              </p:par>
                              <p:par>
                                <p:cTn id="37" presetID="0" presetClass="path" presetSubtype="0" decel="50000" fill="hold" grpId="0" nodeType="withEffect">
                                  <p:stCondLst>
                                    <p:cond delay="0"/>
                                  </p:stCondLst>
                                  <p:childTnLst>
                                    <p:animMotion origin="layout" path="M 0.20681 -0.33256 L -2.22222E-6 -2.96296E-6 " pathEditMode="relative" ptsTypes="AA">
                                      <p:cBhvr>
                                        <p:cTn id="38" dur="1000" fill="hold"/>
                                        <p:tgtEl>
                                          <p:spTgt spid="43"/>
                                        </p:tgtEl>
                                        <p:attrNameLst>
                                          <p:attrName>ppt_x</p:attrName>
                                          <p:attrName>ppt_y</p:attrName>
                                        </p:attrNameLst>
                                      </p:cBhvr>
                                    </p:animMotion>
                                  </p:childTnLst>
                                </p:cTn>
                              </p:par>
                              <p:par>
                                <p:cTn id="39" presetID="0" presetClass="path" presetSubtype="0" decel="50000" fill="hold" grpId="0" nodeType="withEffect">
                                  <p:stCondLst>
                                    <p:cond delay="0"/>
                                  </p:stCondLst>
                                  <p:childTnLst>
                                    <p:animMotion origin="layout" path="M 0.17709 -0.2797 L -6.25E-7 -4.07407E-6 " pathEditMode="relative" ptsTypes="AA">
                                      <p:cBhvr>
                                        <p:cTn id="40" dur="1000" fill="hold"/>
                                        <p:tgtEl>
                                          <p:spTgt spid="44"/>
                                        </p:tgtEl>
                                        <p:attrNameLst>
                                          <p:attrName>ppt_x</p:attrName>
                                          <p:attrName>ppt_y</p:attrName>
                                        </p:attrNameLst>
                                      </p:cBhvr>
                                    </p:animMotion>
                                  </p:childTnLst>
                                </p:cTn>
                              </p:par>
                              <p:par>
                                <p:cTn id="41" presetID="0" presetClass="path" presetSubtype="0" decel="50000" fill="hold" grpId="0" nodeType="withEffect">
                                  <p:stCondLst>
                                    <p:cond delay="0"/>
                                  </p:stCondLst>
                                  <p:childTnLst>
                                    <p:animMotion origin="layout" path="M 0.12804 -0.31481 L 2.36111E-6 -4.07407E-6 " pathEditMode="relative" ptsTypes="AA">
                                      <p:cBhvr>
                                        <p:cTn id="42" dur="1000" fill="hold"/>
                                        <p:tgtEl>
                                          <p:spTgt spid="45"/>
                                        </p:tgtEl>
                                        <p:attrNameLst>
                                          <p:attrName>ppt_x</p:attrName>
                                          <p:attrName>ppt_y</p:attrName>
                                        </p:attrNameLst>
                                      </p:cBhvr>
                                    </p:animMotion>
                                  </p:childTnLst>
                                </p:cTn>
                              </p:par>
                              <p:par>
                                <p:cTn id="43" presetID="0" presetClass="path" presetSubtype="0" decel="50000" fill="hold" grpId="0" nodeType="withEffect">
                                  <p:stCondLst>
                                    <p:cond delay="0"/>
                                  </p:stCondLst>
                                  <p:childTnLst>
                                    <p:animMotion origin="layout" path="M 0.07921 -0.34838 L -6.94444E-8 2.09877E-6 " pathEditMode="relative" rAng="0" ptsTypes="AA">
                                      <p:cBhvr>
                                        <p:cTn id="44" dur="1000" fill="hold"/>
                                        <p:tgtEl>
                                          <p:spTgt spid="46"/>
                                        </p:tgtEl>
                                        <p:attrNameLst>
                                          <p:attrName>ppt_x</p:attrName>
                                          <p:attrName>ppt_y</p:attrName>
                                        </p:attrNameLst>
                                      </p:cBhvr>
                                      <p:rCtr x="-4000" y="17400"/>
                                    </p:animMotion>
                                  </p:childTnLst>
                                </p:cTn>
                              </p:par>
                              <p:par>
                                <p:cTn id="45" presetID="0" presetClass="path" presetSubtype="0" decel="50000" fill="hold" grpId="0" nodeType="withEffect">
                                  <p:stCondLst>
                                    <p:cond delay="0"/>
                                  </p:stCondLst>
                                  <p:childTnLst>
                                    <p:animMotion origin="layout" path="M 0.03949 -0.40239 L -5.69444E-6 -4.07407E-6 " pathEditMode="relative" ptsTypes="AA">
                                      <p:cBhvr>
                                        <p:cTn id="46" dur="1000" fill="hold"/>
                                        <p:tgtEl>
                                          <p:spTgt spid="47"/>
                                        </p:tgtEl>
                                        <p:attrNameLst>
                                          <p:attrName>ppt_x</p:attrName>
                                          <p:attrName>ppt_y</p:attrName>
                                        </p:attrNameLst>
                                      </p:cBhvr>
                                    </p:animMotion>
                                  </p:childTnLst>
                                </p:cTn>
                              </p:par>
                              <p:par>
                                <p:cTn id="47" presetID="0" presetClass="path" presetSubtype="0" decel="50000" fill="hold" grpId="0" nodeType="withEffect">
                                  <p:stCondLst>
                                    <p:cond delay="0"/>
                                  </p:stCondLst>
                                  <p:childTnLst>
                                    <p:animMotion origin="layout" path="M 0.25607 -0.14005 L -5.34722E-6 -2.96296E-6 " pathEditMode="relative" ptsTypes="AA">
                                      <p:cBhvr>
                                        <p:cTn id="48" dur="1000" fill="hold"/>
                                        <p:tgtEl>
                                          <p:spTgt spid="48"/>
                                        </p:tgtEl>
                                        <p:attrNameLst>
                                          <p:attrName>ppt_x</p:attrName>
                                          <p:attrName>ppt_y</p:attrName>
                                        </p:attrNameLst>
                                      </p:cBhvr>
                                    </p:animMotion>
                                  </p:childTnLst>
                                </p:cTn>
                              </p:par>
                              <p:par>
                                <p:cTn id="49" presetID="0" presetClass="path" presetSubtype="0" decel="50000" fill="hold" grpId="0" nodeType="withEffect">
                                  <p:stCondLst>
                                    <p:cond delay="0"/>
                                  </p:stCondLst>
                                  <p:childTnLst>
                                    <p:animMotion origin="layout" path="M 0.21658 -0.26234 L 1.80556E-6 -8.64198E-7 " pathEditMode="relative" rAng="0" ptsTypes="AA">
                                      <p:cBhvr>
                                        <p:cTn id="50" dur="1000" fill="hold"/>
                                        <p:tgtEl>
                                          <p:spTgt spid="49"/>
                                        </p:tgtEl>
                                        <p:attrNameLst>
                                          <p:attrName>ppt_x</p:attrName>
                                          <p:attrName>ppt_y</p:attrName>
                                        </p:attrNameLst>
                                      </p:cBhvr>
                                      <p:rCtr x="-10800" y="13100"/>
                                    </p:animMotion>
                                  </p:childTnLst>
                                </p:cTn>
                              </p:par>
                              <p:par>
                                <p:cTn id="51" presetID="0" presetClass="path" presetSubtype="0" decel="50000" fill="hold" grpId="0" nodeType="withEffect">
                                  <p:stCondLst>
                                    <p:cond delay="0"/>
                                  </p:stCondLst>
                                  <p:childTnLst>
                                    <p:animMotion origin="layout" path="M 0.16754 -0.40239 L -7.63889E-7 -4.07407E-6 " pathEditMode="relative" ptsTypes="AA">
                                      <p:cBhvr>
                                        <p:cTn id="52" dur="1000" fill="hold"/>
                                        <p:tgtEl>
                                          <p:spTgt spid="50"/>
                                        </p:tgtEl>
                                        <p:attrNameLst>
                                          <p:attrName>ppt_x</p:attrName>
                                          <p:attrName>ppt_y</p:attrName>
                                        </p:attrNameLst>
                                      </p:cBhvr>
                                    </p:animMotion>
                                  </p:childTnLst>
                                </p:cTn>
                              </p:par>
                              <p:par>
                                <p:cTn id="53" presetID="0" presetClass="path" presetSubtype="0" decel="50000" fill="hold" grpId="0" nodeType="withEffect">
                                  <p:stCondLst>
                                    <p:cond delay="0"/>
                                  </p:stCondLst>
                                  <p:childTnLst>
                                    <p:animMotion origin="layout" path="M 0.17731 -0.56018 L 5.20833E-6 -2.96296E-6 " pathEditMode="relative" ptsTypes="AA">
                                      <p:cBhvr>
                                        <p:cTn id="54" dur="1000" fill="hold"/>
                                        <p:tgtEl>
                                          <p:spTgt spid="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Clustered Shading – Summary</a:t>
            </a:r>
            <a:endParaRPr lang="en-AU" dirty="0"/>
          </a:p>
        </p:txBody>
      </p:sp>
      <p:sp>
        <p:nvSpPr>
          <p:cNvPr id="3" name="Content Placeholder 2"/>
          <p:cNvSpPr>
            <a:spLocks noGrp="1"/>
          </p:cNvSpPr>
          <p:nvPr>
            <p:ph idx="1"/>
          </p:nvPr>
        </p:nvSpPr>
        <p:spPr/>
        <p:txBody>
          <a:bodyPr>
            <a:normAutofit fontScale="85000" lnSpcReduction="20000"/>
          </a:bodyPr>
          <a:lstStyle/>
          <a:p>
            <a:r>
              <a:rPr lang="en-AU" dirty="0" smtClean="0"/>
              <a:t>Real-time shading</a:t>
            </a:r>
          </a:p>
          <a:p>
            <a:pPr lvl="1"/>
            <a:r>
              <a:rPr lang="en-AU" dirty="0" smtClean="0"/>
              <a:t>Thousands of lights</a:t>
            </a:r>
          </a:p>
          <a:p>
            <a:pPr lvl="2"/>
            <a:r>
              <a:rPr lang="en-AU" dirty="0" smtClean="0"/>
              <a:t>Limited range lights</a:t>
            </a:r>
          </a:p>
          <a:p>
            <a:pPr lvl="2"/>
            <a:r>
              <a:rPr lang="en-AU" dirty="0" smtClean="0"/>
              <a:t>No shadows</a:t>
            </a:r>
          </a:p>
          <a:p>
            <a:pPr lvl="1"/>
            <a:r>
              <a:rPr lang="en-AU" dirty="0" smtClean="0"/>
              <a:t>Fully dynamic</a:t>
            </a:r>
          </a:p>
          <a:p>
            <a:pPr lvl="2"/>
            <a:r>
              <a:rPr lang="en-AU" dirty="0" smtClean="0"/>
              <a:t>Lights and Geometry</a:t>
            </a:r>
          </a:p>
          <a:p>
            <a:r>
              <a:rPr lang="en-AU" dirty="0" smtClean="0"/>
              <a:t>Robust performance</a:t>
            </a:r>
          </a:p>
          <a:p>
            <a:pPr lvl="1"/>
            <a:r>
              <a:rPr lang="en-AU" dirty="0" smtClean="0"/>
              <a:t>Low overhead</a:t>
            </a:r>
          </a:p>
          <a:p>
            <a:pPr lvl="1"/>
            <a:r>
              <a:rPr lang="en-AU" dirty="0" smtClean="0"/>
              <a:t>Low view-dependence</a:t>
            </a:r>
          </a:p>
          <a:p>
            <a:pPr lvl="1"/>
            <a:r>
              <a:rPr lang="en-AU" dirty="0" smtClean="0"/>
              <a:t>Handles noisy depth distributions</a:t>
            </a:r>
          </a:p>
          <a:p>
            <a:pPr lvl="2"/>
            <a:r>
              <a:rPr lang="en-AU" dirty="0" smtClean="0"/>
              <a:t>Even transparency</a:t>
            </a:r>
          </a:p>
          <a:p>
            <a:pPr lvl="1"/>
            <a:r>
              <a:rPr lang="en-AU" dirty="0" smtClean="0"/>
              <a:t>Can scale to 1M lights.</a:t>
            </a:r>
          </a:p>
          <a:p>
            <a:endParaRPr lang="en-AU" dirty="0"/>
          </a:p>
        </p:txBody>
      </p:sp>
      <p:grpSp>
        <p:nvGrpSpPr>
          <p:cNvPr id="15" name="Group 14"/>
          <p:cNvGrpSpPr/>
          <p:nvPr/>
        </p:nvGrpSpPr>
        <p:grpSpPr>
          <a:xfrm>
            <a:off x="5296786" y="1328740"/>
            <a:ext cx="3214710" cy="3214710"/>
            <a:chOff x="3929058" y="928670"/>
            <a:chExt cx="5072098" cy="5072098"/>
          </a:xfrm>
          <a:solidFill>
            <a:srgbClr val="DEF5FA">
              <a:lumMod val="75000"/>
            </a:srgbClr>
          </a:solidFill>
        </p:grpSpPr>
        <p:sp>
          <p:nvSpPr>
            <p:cNvPr id="16" name="Oval 15"/>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ap="flat" cmpd="sng" algn="ctr">
              <a:solidFill>
                <a:srgbClr val="7FAC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ucida Sans Unicode"/>
                <a:ea typeface="+mn-ea"/>
                <a:cs typeface="+mn-cs"/>
              </a:endParaRPr>
            </a:p>
          </p:txBody>
        </p:sp>
        <p:sp>
          <p:nvSpPr>
            <p:cNvPr id="17" name="Sun 16"/>
            <p:cNvSpPr/>
            <p:nvPr/>
          </p:nvSpPr>
          <p:spPr>
            <a:xfrm>
              <a:off x="6067408" y="3083718"/>
              <a:ext cx="800040" cy="759472"/>
            </a:xfrm>
            <a:prstGeom prst="sun">
              <a:avLst/>
            </a:prstGeom>
            <a:solidFill>
              <a:srgbClr val="99CC00"/>
            </a:solidFill>
            <a:ln w="25400" cap="flat" cmpd="sng" algn="ctr">
              <a:solidFill>
                <a:schemeClr val="accent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prstClr val="white"/>
                </a:solidFill>
                <a:effectLst/>
                <a:uLnTx/>
                <a:uFillTx/>
                <a:latin typeface="Lucida Sans Unicode"/>
                <a:ea typeface="+mn-ea"/>
                <a:cs typeface="+mn-cs"/>
              </a:endParaRPr>
            </a:p>
          </p:txBody>
        </p:sp>
      </p:grpSp>
      <p:sp>
        <p:nvSpPr>
          <p:cNvPr id="18" name="Up Arrow 17"/>
          <p:cNvSpPr/>
          <p:nvPr/>
        </p:nvSpPr>
        <p:spPr>
          <a:xfrm>
            <a:off x="6725546" y="1344276"/>
            <a:ext cx="357190" cy="1556100"/>
          </a:xfrm>
          <a:prstGeom prst="upArrow">
            <a:avLst/>
          </a:prstGeom>
          <a:gradFill flip="none" rotWithShape="1">
            <a:gsLst>
              <a:gs pos="0">
                <a:srgbClr val="2DA2BF">
                  <a:tint val="62000"/>
                  <a:satMod val="180000"/>
                </a:srgbClr>
              </a:gs>
              <a:gs pos="65000">
                <a:srgbClr val="2DA2BF">
                  <a:tint val="32000"/>
                  <a:satMod val="250000"/>
                </a:srgbClr>
              </a:gs>
              <a:gs pos="100000">
                <a:srgbClr val="2DA2BF">
                  <a:tint val="23000"/>
                  <a:satMod val="300000"/>
                </a:srgbClr>
              </a:gs>
            </a:gsLst>
            <a:lin ang="16200000" scaled="1"/>
            <a:tileRect/>
          </a:gradFill>
          <a:ln w="9525" cap="flat" cmpd="sng" algn="ctr">
            <a:solidFill>
              <a:srgbClr val="2DA2BF"/>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Lucida Sans Unicode"/>
              <a:ea typeface="+mn-ea"/>
              <a:cs typeface="+mn-cs"/>
            </a:endParaRPr>
          </a:p>
        </p:txBody>
      </p:sp>
      <p:grpSp>
        <p:nvGrpSpPr>
          <p:cNvPr id="19" name="Group 18"/>
          <p:cNvGrpSpPr/>
          <p:nvPr/>
        </p:nvGrpSpPr>
        <p:grpSpPr>
          <a:xfrm>
            <a:off x="5868290" y="971550"/>
            <a:ext cx="1863964" cy="2257498"/>
            <a:chOff x="3571868" y="3071810"/>
            <a:chExt cx="1863964" cy="2257498"/>
          </a:xfrm>
        </p:grpSpPr>
        <p:sp>
          <p:nvSpPr>
            <p:cNvPr id="20" name="TextBox 19"/>
            <p:cNvSpPr txBox="1"/>
            <p:nvPr/>
          </p:nvSpPr>
          <p:spPr>
            <a:xfrm>
              <a:off x="3571868" y="4143380"/>
              <a:ext cx="878959" cy="400110"/>
            </a:xfrm>
            <a:prstGeom prst="rect">
              <a:avLst/>
            </a:prstGeom>
            <a:solidFill>
              <a:srgbClr val="FFFFFF">
                <a:alpha val="50196"/>
              </a:srgbClr>
            </a:solidFill>
            <a:ln>
              <a:solidFill>
                <a:srgbClr val="2DA2BF"/>
              </a:solidFill>
            </a:ln>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AU" sz="2000" b="0" i="0" u="none" strike="noStrike" kern="0" cap="none" spc="0" normalizeH="0" baseline="0" noProof="0" dirty="0" smtClean="0">
                  <a:ln>
                    <a:noFill/>
                  </a:ln>
                  <a:solidFill>
                    <a:prstClr val="black"/>
                  </a:solidFill>
                  <a:effectLst/>
                  <a:uLnTx/>
                  <a:uFillTx/>
                  <a:latin typeface="Arial" charset="0"/>
                </a:rPr>
                <a:t>Falloff</a:t>
              </a:r>
              <a:endParaRPr kumimoji="0" lang="en-US" sz="2000" b="0" i="0" u="none" strike="noStrike" kern="0" cap="none" spc="0" normalizeH="0" baseline="0" noProof="0" dirty="0" smtClean="0">
                <a:ln>
                  <a:noFill/>
                </a:ln>
                <a:solidFill>
                  <a:prstClr val="black"/>
                </a:solidFill>
                <a:effectLst/>
                <a:uLnTx/>
                <a:uFillTx/>
                <a:latin typeface="Arial" charset="0"/>
              </a:endParaRPr>
            </a:p>
          </p:txBody>
        </p:sp>
        <p:sp>
          <p:nvSpPr>
            <p:cNvPr id="21" name="TextBox 20"/>
            <p:cNvSpPr txBox="1"/>
            <p:nvPr/>
          </p:nvSpPr>
          <p:spPr>
            <a:xfrm>
              <a:off x="3778006" y="3071810"/>
              <a:ext cx="1657826" cy="400110"/>
            </a:xfrm>
            <a:prstGeom prst="rect">
              <a:avLst/>
            </a:prstGeom>
            <a:solidFill>
              <a:srgbClr val="FFFFFF">
                <a:alpha val="50196"/>
              </a:srgbClr>
            </a:solidFill>
            <a:ln>
              <a:solidFill>
                <a:srgbClr val="2DA2BF"/>
              </a:solidFill>
            </a:ln>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AU" sz="2000" b="0" i="0" u="none" strike="noStrike" kern="0" cap="none" spc="0" normalizeH="0" baseline="0" noProof="0" dirty="0" smtClean="0">
                  <a:ln>
                    <a:noFill/>
                  </a:ln>
                  <a:solidFill>
                    <a:prstClr val="black"/>
                  </a:solidFill>
                  <a:effectLst/>
                  <a:uLnTx/>
                  <a:uFillTx/>
                  <a:latin typeface="Arial" charset="0"/>
                </a:rPr>
                <a:t>Influence = 0</a:t>
              </a:r>
              <a:endParaRPr kumimoji="0" lang="en-US" sz="2000" b="0" i="0" u="none" strike="noStrike" kern="0" cap="none" spc="0" normalizeH="0" baseline="0" noProof="0" dirty="0" smtClean="0">
                <a:ln>
                  <a:noFill/>
                </a:ln>
                <a:solidFill>
                  <a:prstClr val="black"/>
                </a:solidFill>
                <a:effectLst/>
                <a:uLnTx/>
                <a:uFillTx/>
                <a:latin typeface="Arial" charset="0"/>
              </a:endParaRPr>
            </a:p>
          </p:txBody>
        </p:sp>
        <p:sp>
          <p:nvSpPr>
            <p:cNvPr id="22" name="TextBox 21"/>
            <p:cNvSpPr txBox="1"/>
            <p:nvPr/>
          </p:nvSpPr>
          <p:spPr>
            <a:xfrm>
              <a:off x="3778006" y="4929198"/>
              <a:ext cx="1657826" cy="400110"/>
            </a:xfrm>
            <a:prstGeom prst="rect">
              <a:avLst/>
            </a:prstGeom>
            <a:solidFill>
              <a:srgbClr val="FFFFFF">
                <a:alpha val="50196"/>
              </a:srgbClr>
            </a:solidFill>
            <a:ln>
              <a:solidFill>
                <a:srgbClr val="2DA2BF"/>
              </a:solidFill>
            </a:ln>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AU" sz="2000" b="0" i="0" u="none" strike="noStrike" kern="0" cap="none" spc="0" normalizeH="0" baseline="0" noProof="0" dirty="0" smtClean="0">
                  <a:ln>
                    <a:noFill/>
                  </a:ln>
                  <a:solidFill>
                    <a:prstClr val="black"/>
                  </a:solidFill>
                  <a:effectLst/>
                  <a:uLnTx/>
                  <a:uFillTx/>
                  <a:latin typeface="Arial" charset="0"/>
                </a:rPr>
                <a:t>Influence = 1</a:t>
              </a:r>
              <a:endParaRPr kumimoji="0" lang="en-US" sz="2000" b="0" i="0" u="none" strike="noStrike" kern="0" cap="none" spc="0" normalizeH="0" baseline="0" noProof="0" dirty="0" smtClean="0">
                <a:ln>
                  <a:noFill/>
                </a:ln>
                <a:solidFill>
                  <a:prstClr val="black"/>
                </a:solidFill>
                <a:effectLst/>
                <a:uLnTx/>
                <a:uFillTx/>
                <a:latin typeface="Arial" charset="0"/>
              </a:endParaRPr>
            </a:p>
          </p:txBody>
        </p:sp>
      </p:grpSp>
      <p:grpSp>
        <p:nvGrpSpPr>
          <p:cNvPr id="23" name="Group 22"/>
          <p:cNvGrpSpPr/>
          <p:nvPr/>
        </p:nvGrpSpPr>
        <p:grpSpPr>
          <a:xfrm>
            <a:off x="6905612" y="1343050"/>
            <a:ext cx="1857388" cy="1580225"/>
            <a:chOff x="7215206" y="1811045"/>
            <a:chExt cx="1857388" cy="1580225"/>
          </a:xfrm>
        </p:grpSpPr>
        <p:sp>
          <p:nvSpPr>
            <p:cNvPr id="24" name="Left Brace 23"/>
            <p:cNvSpPr/>
            <p:nvPr/>
          </p:nvSpPr>
          <p:spPr>
            <a:xfrm flipH="1">
              <a:off x="7215206" y="1811045"/>
              <a:ext cx="357190" cy="1580225"/>
            </a:xfrm>
            <a:prstGeom prst="leftBrace">
              <a:avLst>
                <a:gd name="adj1" fmla="val 37330"/>
                <a:gd name="adj2" fmla="val 56179"/>
              </a:avLst>
            </a:prstGeom>
            <a:noFill/>
            <a:ln w="55000" cap="flat" cmpd="sng" algn="ctr">
              <a:solidFill>
                <a:srgbClr val="7D3C4A"/>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Lucida Sans Unicode"/>
                <a:ea typeface="+mn-ea"/>
                <a:cs typeface="+mn-cs"/>
              </a:endParaRPr>
            </a:p>
          </p:txBody>
        </p:sp>
        <p:sp>
          <p:nvSpPr>
            <p:cNvPr id="25" name="TextBox 24"/>
            <p:cNvSpPr txBox="1"/>
            <p:nvPr/>
          </p:nvSpPr>
          <p:spPr>
            <a:xfrm>
              <a:off x="7504536" y="2500306"/>
              <a:ext cx="1568058" cy="400110"/>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AU" sz="2000" b="0" i="0" u="none" strike="noStrike" kern="0" cap="none" spc="0" normalizeH="0" baseline="0" noProof="0" dirty="0" smtClean="0">
                  <a:ln>
                    <a:noFill/>
                  </a:ln>
                  <a:solidFill>
                    <a:prstClr val="black"/>
                  </a:solidFill>
                  <a:effectLst/>
                  <a:uLnTx/>
                  <a:uFillTx/>
                  <a:latin typeface="Arial" charset="0"/>
                </a:rPr>
                <a:t>Light Range</a:t>
              </a:r>
              <a:endParaRPr kumimoji="0" lang="en-US" sz="2000" b="0" i="0" u="none" strike="noStrike" kern="0" cap="none" spc="0" normalizeH="0" baseline="0" noProof="0" dirty="0" smtClean="0">
                <a:ln>
                  <a:noFill/>
                </a:ln>
                <a:solidFill>
                  <a:prstClr val="black"/>
                </a:solidFill>
                <a:effectLst/>
                <a:uLnTx/>
                <a:uFillTx/>
                <a:latin typeface="Arial" charset="0"/>
              </a:endParaRPr>
            </a:p>
          </p:txBody>
        </p:sp>
      </p:grpSp>
    </p:spTree>
    <p:custDataLst>
      <p:tags r:id="rId1"/>
    </p:custDataLst>
    <p:extLst>
      <p:ext uri="{BB962C8B-B14F-4D97-AF65-F5344CB8AC3E}">
        <p14:creationId xmlns:p14="http://schemas.microsoft.com/office/powerpoint/2010/main" val="2212891047"/>
      </p:ext>
    </p:extLst>
  </p:cSld>
  <p:clrMapOvr>
    <a:masterClrMapping/>
  </p:clrMapOvr>
  <mc:AlternateContent xmlns:mc="http://schemas.openxmlformats.org/markup-compatibility/2006" xmlns:p14="http://schemas.microsoft.com/office/powerpoint/2010/main">
    <mc:Choice Requires="p14">
      <p:transition p14:dur="250" advTm="134672">
        <p:fade/>
      </p:transition>
    </mc:Choice>
    <mc:Fallback xmlns="">
      <p:transition advTm="134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5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Light Assignment</a:t>
            </a:r>
            <a:endParaRPr lang="en-US" dirty="0"/>
          </a:p>
        </p:txBody>
      </p:sp>
      <p:sp>
        <p:nvSpPr>
          <p:cNvPr id="3" name="Content Placeholder 2"/>
          <p:cNvSpPr>
            <a:spLocks noGrp="1"/>
          </p:cNvSpPr>
          <p:nvPr>
            <p:ph idx="1"/>
          </p:nvPr>
        </p:nvSpPr>
        <p:spPr/>
        <p:txBody>
          <a:bodyPr/>
          <a:lstStyle/>
          <a:p>
            <a:r>
              <a:rPr lang="en-US" dirty="0" smtClean="0"/>
              <a:t>Many clusters</a:t>
            </a:r>
          </a:p>
          <a:p>
            <a:r>
              <a:rPr lang="en-US" dirty="0" smtClean="0"/>
              <a:t>Many lights</a:t>
            </a:r>
          </a:p>
          <a:p>
            <a:r>
              <a:rPr lang="en-US" dirty="0" smtClean="0"/>
              <a:t>Hierarchical approach</a:t>
            </a:r>
          </a:p>
          <a:p>
            <a:pPr lvl="1"/>
            <a:r>
              <a:rPr lang="en-US" dirty="0" smtClean="0"/>
              <a:t>Hierarchy over lights</a:t>
            </a:r>
          </a:p>
          <a:p>
            <a:pPr lvl="2"/>
            <a:r>
              <a:rPr lang="en-US" dirty="0" smtClean="0"/>
              <a:t>32-way tree (matches SIMD of GPU) </a:t>
            </a:r>
          </a:p>
          <a:p>
            <a:pPr lvl="2"/>
            <a:r>
              <a:rPr lang="en-US" dirty="0" smtClean="0"/>
              <a:t>Dynamically rebuilt on GPU</a:t>
            </a:r>
          </a:p>
          <a:p>
            <a:pPr lvl="1"/>
            <a:r>
              <a:rPr lang="en-US" dirty="0" smtClean="0"/>
              <a:t>Each cluster traverses light tree</a:t>
            </a:r>
          </a:p>
          <a:p>
            <a:pPr lvl="2"/>
            <a:r>
              <a:rPr lang="en-US" dirty="0" smtClean="0"/>
              <a:t>BV tests</a:t>
            </a:r>
          </a:p>
        </p:txBody>
      </p:sp>
    </p:spTree>
    <p:extLst>
      <p:ext uri="{BB962C8B-B14F-4D97-AF65-F5344CB8AC3E}">
        <p14:creationId xmlns:p14="http://schemas.microsoft.com/office/powerpoint/2010/main" val="2676963741"/>
      </p:ext>
    </p:extLst>
  </p:cSld>
  <p:clrMapOvr>
    <a:masterClrMapping/>
  </p:clrMapOvr>
  <mc:AlternateContent xmlns:mc="http://schemas.openxmlformats.org/markup-compatibility/2006" xmlns:p14="http://schemas.microsoft.com/office/powerpoint/2010/main">
    <mc:Choice Requires="p14">
      <p:transition p14:dur="250" advTm="56687">
        <p:fade/>
      </p:transition>
    </mc:Choice>
    <mc:Fallback xmlns="">
      <p:transition advTm="56687">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err="1" smtClean="0"/>
              <a:t>Crytek</a:t>
            </a:r>
            <a:r>
              <a:rPr lang="en-US" dirty="0" smtClean="0"/>
              <a:t> </a:t>
            </a:r>
            <a:r>
              <a:rPr lang="en-US" dirty="0" err="1" smtClean="0"/>
              <a:t>Sponza</a:t>
            </a:r>
            <a:r>
              <a:rPr lang="en-US" dirty="0" smtClean="0"/>
              <a:t> </a:t>
            </a:r>
          </a:p>
          <a:p>
            <a:pPr lvl="1"/>
            <a:r>
              <a:rPr lang="en-US" dirty="0" smtClean="0"/>
              <a:t>+Trees</a:t>
            </a:r>
          </a:p>
          <a:p>
            <a:pPr lvl="1"/>
            <a:r>
              <a:rPr lang="en-US" dirty="0" smtClean="0"/>
              <a:t>10k Lights</a:t>
            </a:r>
          </a:p>
          <a:p>
            <a:r>
              <a:rPr lang="en-US" dirty="0" smtClean="0"/>
              <a:t>Tough on Tiles</a:t>
            </a:r>
            <a:endParaRPr lang="en-US" dirty="0"/>
          </a:p>
        </p:txBody>
      </p:sp>
      <p:pic>
        <p:nvPicPr>
          <p:cNvPr id="3074" name="Picture 2" descr="C:\Documents and Settings\Ola\My Documents\src\cha_graphics\tiled_deferred_lighting\clustered\doc\hpg_2012\figures\shots\sponza_10k_random_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352800" y="1433059"/>
            <a:ext cx="5368993" cy="304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8748"/>
      </p:ext>
    </p:extLst>
  </p:cSld>
  <p:clrMapOvr>
    <a:masterClrMapping/>
  </p:clrMapOvr>
  <mc:AlternateContent xmlns:mc="http://schemas.openxmlformats.org/markup-compatibility/2006" xmlns:p14="http://schemas.microsoft.com/office/powerpoint/2010/main">
    <mc:Choice Requires="p14">
      <p:transition p14:dur="250" advTm="31186">
        <p:fade/>
      </p:transition>
    </mc:Choice>
    <mc:Fallback xmlns="">
      <p:transition advTm="31186">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0" y="137067"/>
            <a:ext cx="6372225" cy="523875"/>
          </a:xfrm>
        </p:spPr>
        <p:txBody>
          <a:bodyPr/>
          <a:lstStyle/>
          <a:p>
            <a:r>
              <a:rPr lang="en-AU" dirty="0" smtClean="0"/>
              <a:t>Results (GTX 480) </a:t>
            </a:r>
            <a:r>
              <a:rPr lang="en-AU" dirty="0" err="1" smtClean="0"/>
              <a:t>Sponza</a:t>
            </a:r>
            <a:r>
              <a:rPr lang="en-AU" dirty="0" smtClean="0"/>
              <a:t> + Trees</a:t>
            </a:r>
            <a:endParaRPr lang="en-AU" dirty="0"/>
          </a:p>
        </p:txBody>
      </p:sp>
      <p:graphicFrame>
        <p:nvGraphicFramePr>
          <p:cNvPr id="4" name="Content Placeholder 4"/>
          <p:cNvGraphicFramePr>
            <a:graphicFrameLocks/>
          </p:cNvGraphicFramePr>
          <p:nvPr>
            <p:extLst>
              <p:ext uri="{D42A27DB-BD31-4B8C-83A1-F6EECF244321}">
                <p14:modId xmlns:p14="http://schemas.microsoft.com/office/powerpoint/2010/main" val="943661321"/>
              </p:ext>
            </p:extLst>
          </p:nvPr>
        </p:nvGraphicFramePr>
        <p:xfrm>
          <a:off x="539552" y="788215"/>
          <a:ext cx="8147248" cy="39933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374297" y="3308495"/>
            <a:ext cx="1037463"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AU" dirty="0" smtClean="0"/>
              <a:t>Tiled </a:t>
            </a:r>
          </a:p>
          <a:p>
            <a:pPr algn="ctr"/>
            <a:r>
              <a:rPr lang="en-AU" dirty="0" smtClean="0"/>
              <a:t>Deferred</a:t>
            </a:r>
            <a:endParaRPr lang="en-AU" dirty="0"/>
          </a:p>
        </p:txBody>
      </p:sp>
      <p:sp>
        <p:nvSpPr>
          <p:cNvPr id="6" name="TextBox 5"/>
          <p:cNvSpPr txBox="1"/>
          <p:nvPr/>
        </p:nvSpPr>
        <p:spPr>
          <a:xfrm>
            <a:off x="2051720" y="4028575"/>
            <a:ext cx="1098378"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AU" dirty="0" smtClean="0"/>
              <a:t>Clustered</a:t>
            </a:r>
          </a:p>
          <a:p>
            <a:pPr algn="ctr"/>
            <a:r>
              <a:rPr lang="en-AU" dirty="0" smtClean="0"/>
              <a:t> Forward</a:t>
            </a:r>
            <a:endParaRPr lang="en-AU" dirty="0"/>
          </a:p>
        </p:txBody>
      </p:sp>
      <p:sp>
        <p:nvSpPr>
          <p:cNvPr id="7" name="TextBox 6"/>
          <p:cNvSpPr txBox="1"/>
          <p:nvPr/>
        </p:nvSpPr>
        <p:spPr>
          <a:xfrm>
            <a:off x="2843808" y="3308495"/>
            <a:ext cx="1098378"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AU" dirty="0" smtClean="0"/>
              <a:t>Clustered</a:t>
            </a:r>
          </a:p>
          <a:p>
            <a:pPr algn="ctr"/>
            <a:r>
              <a:rPr lang="en-AU" dirty="0" smtClean="0"/>
              <a:t> Deferred</a:t>
            </a:r>
            <a:endParaRPr lang="en-AU" dirty="0"/>
          </a:p>
        </p:txBody>
      </p:sp>
      <p:sp>
        <p:nvSpPr>
          <p:cNvPr id="8" name="TextBox 7"/>
          <p:cNvSpPr txBox="1"/>
          <p:nvPr/>
        </p:nvSpPr>
        <p:spPr>
          <a:xfrm>
            <a:off x="3707904" y="4018971"/>
            <a:ext cx="1098378"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AU" dirty="0" smtClean="0"/>
              <a:t>Clustered</a:t>
            </a:r>
          </a:p>
          <a:p>
            <a:pPr algn="ctr"/>
            <a:r>
              <a:rPr lang="en-AU" dirty="0" smtClean="0"/>
              <a:t> Explicit</a:t>
            </a:r>
            <a:endParaRPr lang="en-AU" dirty="0"/>
          </a:p>
        </p:txBody>
      </p:sp>
      <p:sp>
        <p:nvSpPr>
          <p:cNvPr id="9" name="TextBox 8"/>
          <p:cNvSpPr txBox="1"/>
          <p:nvPr/>
        </p:nvSpPr>
        <p:spPr>
          <a:xfrm>
            <a:off x="4347707" y="3308495"/>
            <a:ext cx="1402949"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AU" dirty="0" smtClean="0"/>
              <a:t>Clustered</a:t>
            </a:r>
          </a:p>
          <a:p>
            <a:pPr algn="ctr"/>
            <a:r>
              <a:rPr lang="en-AU" dirty="0" smtClean="0"/>
              <a:t> 3x3 </a:t>
            </a:r>
            <a:r>
              <a:rPr lang="en-AU" dirty="0" err="1" smtClean="0"/>
              <a:t>Normals</a:t>
            </a:r>
            <a:endParaRPr lang="en-AU" dirty="0"/>
          </a:p>
        </p:txBody>
      </p:sp>
      <p:sp>
        <p:nvSpPr>
          <p:cNvPr id="10" name="TextBox 9"/>
          <p:cNvSpPr txBox="1"/>
          <p:nvPr/>
        </p:nvSpPr>
        <p:spPr>
          <a:xfrm>
            <a:off x="4932040" y="4030316"/>
            <a:ext cx="183896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AU" dirty="0" smtClean="0"/>
              <a:t>Clustered Explicit</a:t>
            </a:r>
          </a:p>
          <a:p>
            <a:pPr algn="ctr"/>
            <a:r>
              <a:rPr lang="en-AU" dirty="0" smtClean="0"/>
              <a:t> 3x3 </a:t>
            </a:r>
            <a:r>
              <a:rPr lang="en-AU" dirty="0" err="1" smtClean="0"/>
              <a:t>Normals</a:t>
            </a:r>
            <a:r>
              <a:rPr lang="en-AU" dirty="0" smtClean="0"/>
              <a:t> </a:t>
            </a:r>
            <a:endParaRPr lang="en-AU" dirty="0"/>
          </a:p>
        </p:txBody>
      </p:sp>
      <p:sp>
        <p:nvSpPr>
          <p:cNvPr id="13" name="Rectangle 12"/>
          <p:cNvSpPr/>
          <p:nvPr/>
        </p:nvSpPr>
        <p:spPr>
          <a:xfrm>
            <a:off x="1568992" y="1004239"/>
            <a:ext cx="482728" cy="1656184"/>
          </a:xfrm>
          <a:prstGeom prst="rect">
            <a:avLst/>
          </a:prstGeom>
          <a:noFill/>
          <a:ln w="571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63911" y="1945045"/>
            <a:ext cx="482728" cy="715378"/>
          </a:xfrm>
          <a:prstGeom prst="rect">
            <a:avLst/>
          </a:prstGeom>
          <a:noFill/>
          <a:ln w="571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745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Discontinuities</a:t>
            </a:r>
          </a:p>
          <a:p>
            <a:pPr>
              <a:buNone/>
            </a:pPr>
            <a:endParaRPr lang="en-AU" dirty="0"/>
          </a:p>
        </p:txBody>
      </p:sp>
      <p:pic>
        <p:nvPicPr>
          <p:cNvPr id="8" name="Picture 7" descr="necro-gate-ref+bull-glut.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523503" y="1296583"/>
            <a:ext cx="3991792" cy="2265767"/>
          </a:xfrm>
          <a:prstGeom prst="rect">
            <a:avLst/>
          </a:prstGeom>
        </p:spPr>
      </p:pic>
      <p:pic>
        <p:nvPicPr>
          <p:cNvPr id="9" name="Picture 8" descr="necro-gate-tiled.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4648200" y="2499691"/>
            <a:ext cx="3991005" cy="2264400"/>
          </a:xfrm>
          <a:prstGeom prst="rect">
            <a:avLst/>
          </a:prstGeom>
        </p:spPr>
      </p:pic>
      <p:sp>
        <p:nvSpPr>
          <p:cNvPr id="10" name="TextBox 9"/>
          <p:cNvSpPr txBox="1"/>
          <p:nvPr/>
        </p:nvSpPr>
        <p:spPr>
          <a:xfrm>
            <a:off x="572602" y="2979435"/>
            <a:ext cx="2932598" cy="523220"/>
          </a:xfrm>
          <a:prstGeom prst="rect">
            <a:avLst/>
          </a:prstGeom>
          <a:solidFill>
            <a:schemeClr val="bg2">
              <a:lumMod val="10000"/>
              <a:alpha val="50196"/>
            </a:schemeClr>
          </a:solidFill>
        </p:spPr>
        <p:txBody>
          <a:bodyPr wrap="square" rtlCol="0">
            <a:spAutoFit/>
          </a:bodyPr>
          <a:lstStyle/>
          <a:p>
            <a:r>
              <a:rPr lang="en-US" sz="2800" dirty="0" smtClean="0">
                <a:solidFill>
                  <a:schemeClr val="bg1"/>
                </a:solidFill>
              </a:rPr>
              <a:t>View from Camera</a:t>
            </a:r>
            <a:endParaRPr lang="en-US" sz="2800" dirty="0">
              <a:solidFill>
                <a:schemeClr val="bg1"/>
              </a:solidFill>
            </a:endParaRPr>
          </a:p>
        </p:txBody>
      </p:sp>
      <p:sp>
        <p:nvSpPr>
          <p:cNvPr id="11" name="TextBox 10"/>
          <p:cNvSpPr txBox="1"/>
          <p:nvPr/>
        </p:nvSpPr>
        <p:spPr>
          <a:xfrm>
            <a:off x="5562600" y="4182130"/>
            <a:ext cx="2991012" cy="523220"/>
          </a:xfrm>
          <a:prstGeom prst="rect">
            <a:avLst/>
          </a:prstGeom>
          <a:solidFill>
            <a:srgbClr val="0D0D0D">
              <a:alpha val="50196"/>
            </a:srgbClr>
          </a:solidFill>
        </p:spPr>
        <p:txBody>
          <a:bodyPr wrap="none" rtlCol="0">
            <a:spAutoFit/>
          </a:bodyPr>
          <a:lstStyle/>
          <a:p>
            <a:r>
              <a:rPr lang="en-US" sz="2800" dirty="0" smtClean="0">
                <a:solidFill>
                  <a:schemeClr val="bg1"/>
                </a:solidFill>
              </a:rPr>
              <a:t>3D bounds for Tiles</a:t>
            </a:r>
            <a:endParaRPr lang="en-US" sz="2800" dirty="0">
              <a:solidFill>
                <a:schemeClr val="bg1"/>
              </a:solidFill>
            </a:endParaRPr>
          </a:p>
        </p:txBody>
      </p:sp>
      <p:sp>
        <p:nvSpPr>
          <p:cNvPr id="2" name="Title 1"/>
          <p:cNvSpPr>
            <a:spLocks noGrp="1"/>
          </p:cNvSpPr>
          <p:nvPr>
            <p:ph type="title"/>
          </p:nvPr>
        </p:nvSpPr>
        <p:spPr/>
        <p:txBody>
          <a:bodyPr>
            <a:normAutofit fontScale="90000"/>
          </a:bodyPr>
          <a:lstStyle/>
          <a:p>
            <a:r>
              <a:rPr lang="en-AU" smtClean="0"/>
              <a:t>More Results</a:t>
            </a:r>
            <a:endParaRPr lang="en-AU" dirty="0"/>
          </a:p>
        </p:txBody>
      </p:sp>
      <p:sp>
        <p:nvSpPr>
          <p:cNvPr id="17" name="Content Placeholder 2"/>
          <p:cNvSpPr txBox="1">
            <a:spLocks/>
          </p:cNvSpPr>
          <p:nvPr/>
        </p:nvSpPr>
        <p:spPr>
          <a:xfrm>
            <a:off x="4648200" y="895350"/>
            <a:ext cx="3397424" cy="1534116"/>
          </a:xfrm>
          <a:prstGeom prst="rect">
            <a:avLst/>
          </a:prstGeom>
        </p:spPr>
        <p:txBody>
          <a:bodyPr vert="horz" lIns="54864" tIns="91440" rtlCol="0">
            <a:normAutofit fontScale="850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AU" sz="3200" b="0" i="0" u="none" strike="noStrike" kern="1200" cap="none" spc="0" normalizeH="0" baseline="0" noProof="0" dirty="0" smtClean="0">
                <a:ln>
                  <a:noFill/>
                </a:ln>
                <a:solidFill>
                  <a:schemeClr val="tx1"/>
                </a:solidFill>
                <a:effectLst/>
                <a:uLnTx/>
                <a:uFillTx/>
                <a:latin typeface="+mn-lt"/>
                <a:ea typeface="+mn-ea"/>
                <a:cs typeface="+mn-cs"/>
              </a:rPr>
              <a:t>- Unreal 3 Scene</a:t>
            </a:r>
          </a:p>
          <a:p>
            <a:pPr marL="731520" marR="0" lvl="1" indent="-27432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AU" sz="2800" b="0" i="0" u="none" strike="noStrike" kern="1200" cap="none" spc="0" normalizeH="0" baseline="0" noProof="0" dirty="0" smtClean="0">
                <a:ln>
                  <a:noFill/>
                </a:ln>
                <a:solidFill>
                  <a:schemeClr val="tx1"/>
                </a:solidFill>
                <a:effectLst/>
                <a:uLnTx/>
                <a:uFillTx/>
                <a:latin typeface="+mn-lt"/>
                <a:ea typeface="+mn-ea"/>
                <a:cs typeface="+mn-cs"/>
              </a:rPr>
              <a:t>‘Necropolis’</a:t>
            </a:r>
          </a:p>
          <a:p>
            <a:pPr marL="438912" lvl="0" indent="-320040">
              <a:buClr>
                <a:schemeClr val="accent1"/>
              </a:buClr>
              <a:buSzPct val="80000"/>
              <a:buFont typeface="Wingdings 2"/>
              <a:buChar char=""/>
              <a:defRPr/>
            </a:pPr>
            <a:r>
              <a:rPr kumimoji="0" lang="en-AU" sz="3200" b="0" i="0" u="none" strike="noStrike" kern="1200" cap="none" spc="0" normalizeH="0" baseline="0" noProof="0" dirty="0" smtClean="0">
                <a:ln>
                  <a:noFill/>
                </a:ln>
                <a:solidFill>
                  <a:schemeClr val="tx1"/>
                </a:solidFill>
                <a:effectLst/>
                <a:uLnTx/>
                <a:uFillTx/>
                <a:latin typeface="+mn-lt"/>
                <a:ea typeface="+mn-ea"/>
                <a:cs typeface="+mn-cs"/>
              </a:rPr>
              <a:t>- T</a:t>
            </a:r>
            <a:r>
              <a:rPr lang="en-AU" sz="3200" dirty="0" err="1" smtClean="0"/>
              <a:t>ricky</a:t>
            </a:r>
            <a:r>
              <a:rPr lang="en-AU" sz="3200" dirty="0" smtClean="0"/>
              <a:t> view</a:t>
            </a:r>
          </a:p>
          <a:p>
            <a:pPr marL="731520" lvl="1" indent="-274320">
              <a:spcBef>
                <a:spcPct val="20000"/>
              </a:spcBef>
              <a:buClr>
                <a:schemeClr val="accent2"/>
              </a:buClr>
              <a:buSzPct val="90000"/>
              <a:buFont typeface="Wingdings"/>
              <a:buChar char=""/>
              <a:defRPr/>
            </a:pPr>
            <a:r>
              <a:rPr lang="en-AU" sz="2800" dirty="0" smtClean="0"/>
              <a:t>But not artificial</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AU"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Content Placeholder 2"/>
          <p:cNvSpPr txBox="1">
            <a:spLocks/>
          </p:cNvSpPr>
          <p:nvPr/>
        </p:nvSpPr>
        <p:spPr>
          <a:xfrm>
            <a:off x="457199" y="3543301"/>
            <a:ext cx="4058095" cy="1314449"/>
          </a:xfrm>
          <a:prstGeom prst="rect">
            <a:avLst/>
          </a:prstGeom>
        </p:spPr>
        <p:txBody>
          <a:bodyPr vert="horz" lIns="54864" tIns="91440" rtlCol="0">
            <a:no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2400" dirty="0" smtClean="0"/>
              <a:t>2D tiles with depth bounds</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AU" sz="2400" b="0" i="0" u="none" strike="noStrike" kern="1200" cap="none" spc="0" normalizeH="0" baseline="0" noProof="0" dirty="0" smtClean="0">
                <a:ln>
                  <a:noFill/>
                </a:ln>
                <a:solidFill>
                  <a:schemeClr val="tx1"/>
                </a:solidFill>
                <a:effectLst/>
                <a:uLnTx/>
                <a:uFillTx/>
              </a:rPr>
              <a:t>High light density</a:t>
            </a:r>
          </a:p>
          <a:p>
            <a:pPr marL="847106" lvl="1" indent="-320040" defTabSz="914400">
              <a:buClr>
                <a:schemeClr val="accent1"/>
              </a:buClr>
              <a:buSzPct val="80000"/>
              <a:buFont typeface="Wingdings 2"/>
              <a:buChar char=""/>
              <a:defRPr/>
            </a:pPr>
            <a:r>
              <a:rPr lang="en-AU" sz="2000" dirty="0" smtClean="0"/>
              <a:t>Around 2000 lights</a:t>
            </a:r>
            <a:endParaRPr kumimoji="0" lang="en-AU" sz="2000" b="0" i="0" u="none" strike="noStrike" kern="1200" cap="none" spc="0" normalizeH="0" baseline="0" noProof="0" dirty="0" smtClean="0">
              <a:ln>
                <a:noFill/>
              </a:ln>
              <a:solidFill>
                <a:schemeClr val="tx1"/>
              </a:solidFill>
              <a:effectLst/>
              <a:uLnTx/>
              <a:uFillTx/>
            </a:endParaRPr>
          </a:p>
        </p:txBody>
      </p:sp>
    </p:spTree>
    <p:custDataLst>
      <p:tags r:id="rId1"/>
    </p:custDataLst>
    <p:extLst>
      <p:ext uri="{BB962C8B-B14F-4D97-AF65-F5344CB8AC3E}">
        <p14:creationId xmlns:p14="http://schemas.microsoft.com/office/powerpoint/2010/main" val="2407047791"/>
      </p:ext>
    </p:extLst>
  </p:cSld>
  <p:clrMapOvr>
    <a:masterClrMapping/>
  </p:clrMapOvr>
  <mc:AlternateContent xmlns:mc="http://schemas.openxmlformats.org/markup-compatibility/2006" xmlns:p14="http://schemas.microsoft.com/office/powerpoint/2010/main">
    <mc:Choice Requires="p14">
      <p:transition p14:dur="250" advTm="2735">
        <p:fade/>
      </p:transition>
    </mc:Choice>
    <mc:Fallback xmlns="">
      <p:transition advTm="27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ecro-gate-ref+bull-glut.png"/>
          <p:cNvPicPr>
            <a:picLocks/>
          </p:cNvPicPr>
          <p:nvPr/>
        </p:nvPicPr>
        <p:blipFill>
          <a:blip r:embed="rId4" cstate="print">
            <a:lum bright="30000" contrast="40000"/>
          </a:blip>
          <a:stretch>
            <a:fillRect/>
          </a:stretch>
        </p:blipFill>
        <p:spPr>
          <a:xfrm>
            <a:off x="533398" y="1276350"/>
            <a:ext cx="3982151" cy="2260751"/>
          </a:xfrm>
          <a:prstGeom prst="rect">
            <a:avLst/>
          </a:prstGeom>
        </p:spPr>
      </p:pic>
      <p:pic>
        <p:nvPicPr>
          <p:cNvPr id="9" name="Picture 8" descr="necro-gate-tiled.png"/>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4648200" y="2499741"/>
            <a:ext cx="3991004" cy="2264400"/>
          </a:xfrm>
          <a:prstGeom prst="rect">
            <a:avLst/>
          </a:prstGeom>
        </p:spPr>
      </p:pic>
      <p:sp>
        <p:nvSpPr>
          <p:cNvPr id="3" name="Content Placeholder 2"/>
          <p:cNvSpPr>
            <a:spLocks noGrp="1"/>
          </p:cNvSpPr>
          <p:nvPr>
            <p:ph idx="1"/>
          </p:nvPr>
        </p:nvSpPr>
        <p:spPr/>
        <p:txBody>
          <a:bodyPr/>
          <a:lstStyle/>
          <a:p>
            <a:r>
              <a:rPr lang="en-AU" dirty="0" smtClean="0"/>
              <a:t>Discontinuities</a:t>
            </a:r>
          </a:p>
          <a:p>
            <a:pPr>
              <a:buNone/>
            </a:pPr>
            <a:endParaRPr lang="en-AU" dirty="0"/>
          </a:p>
        </p:txBody>
      </p:sp>
      <p:pic>
        <p:nvPicPr>
          <p:cNvPr id="8" name="Picture 7"/>
          <p:cNvPicPr>
            <a:picLocks/>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3399" y="1276352"/>
            <a:ext cx="3982149" cy="2260750"/>
          </a:xfrm>
          <a:prstGeom prst="rect">
            <a:avLst/>
          </a:prstGeom>
          <a:noFill/>
        </p:spPr>
      </p:pic>
      <p:sp>
        <p:nvSpPr>
          <p:cNvPr id="10" name="TextBox 9"/>
          <p:cNvSpPr txBox="1"/>
          <p:nvPr/>
        </p:nvSpPr>
        <p:spPr>
          <a:xfrm>
            <a:off x="564911" y="2932282"/>
            <a:ext cx="2178289" cy="523220"/>
          </a:xfrm>
          <a:prstGeom prst="rect">
            <a:avLst/>
          </a:prstGeom>
          <a:solidFill>
            <a:srgbClr val="0D0D0D">
              <a:alpha val="50196"/>
            </a:srgbClr>
          </a:solidFill>
        </p:spPr>
        <p:txBody>
          <a:bodyPr wrap="none" rtlCol="0">
            <a:spAutoFit/>
          </a:bodyPr>
          <a:lstStyle/>
          <a:p>
            <a:r>
              <a:rPr lang="en-US" sz="2800" dirty="0" smtClean="0">
                <a:solidFill>
                  <a:schemeClr val="bg1"/>
                </a:solidFill>
              </a:rPr>
              <a:t># Lights / Tile</a:t>
            </a:r>
            <a:endParaRPr lang="en-US" sz="2800" dirty="0">
              <a:solidFill>
                <a:schemeClr val="bg1"/>
              </a:solidFill>
            </a:endParaRPr>
          </a:p>
        </p:txBody>
      </p:sp>
      <p:sp>
        <p:nvSpPr>
          <p:cNvPr id="2" name="Title 1"/>
          <p:cNvSpPr>
            <a:spLocks noGrp="1"/>
          </p:cNvSpPr>
          <p:nvPr>
            <p:ph type="title"/>
          </p:nvPr>
        </p:nvSpPr>
        <p:spPr/>
        <p:txBody>
          <a:bodyPr>
            <a:normAutofit fontScale="90000"/>
          </a:bodyPr>
          <a:lstStyle/>
          <a:p>
            <a:r>
              <a:rPr lang="en-AU" dirty="0" smtClean="0"/>
              <a:t>More Results</a:t>
            </a:r>
            <a:endParaRPr lang="en-AU" dirty="0"/>
          </a:p>
        </p:txBody>
      </p:sp>
      <p:sp>
        <p:nvSpPr>
          <p:cNvPr id="17" name="Content Placeholder 2"/>
          <p:cNvSpPr txBox="1">
            <a:spLocks/>
          </p:cNvSpPr>
          <p:nvPr/>
        </p:nvSpPr>
        <p:spPr>
          <a:xfrm>
            <a:off x="4724400" y="1200151"/>
            <a:ext cx="3200400" cy="1314449"/>
          </a:xfrm>
          <a:prstGeom prst="rect">
            <a:avLst/>
          </a:prstGeom>
        </p:spPr>
        <p:txBody>
          <a:bodyPr vert="horz" lIns="54864" tIns="91440" rtlCol="0">
            <a:normAutofit fontScale="92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3200" dirty="0" smtClean="0"/>
              <a:t>Black = zero</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3200" dirty="0" smtClean="0"/>
              <a:t>Green ~ 150</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AU" sz="3200" b="0" i="0" u="none" strike="noStrike" kern="1200" cap="none" spc="0" normalizeH="0" baseline="0" noProof="0" dirty="0" smtClean="0">
                <a:ln>
                  <a:noFill/>
                </a:ln>
                <a:solidFill>
                  <a:schemeClr val="tx1"/>
                </a:solidFill>
                <a:effectLst/>
                <a:uLnTx/>
                <a:uFillTx/>
                <a:latin typeface="+mn-lt"/>
                <a:ea typeface="+mn-ea"/>
                <a:cs typeface="+mn-cs"/>
              </a:rPr>
              <a:t>White</a:t>
            </a:r>
            <a:r>
              <a:rPr kumimoji="0" lang="en-AU" sz="3200" b="0" i="0" u="none" strike="noStrike" kern="1200" cap="none" spc="0" normalizeH="0" noProof="0" dirty="0" smtClean="0">
                <a:ln>
                  <a:noFill/>
                </a:ln>
                <a:solidFill>
                  <a:schemeClr val="tx1"/>
                </a:solidFill>
                <a:effectLst/>
                <a:uLnTx/>
                <a:uFillTx/>
                <a:latin typeface="+mn-lt"/>
                <a:ea typeface="+mn-ea"/>
                <a:cs typeface="+mn-cs"/>
              </a:rPr>
              <a:t> &gt; 300</a:t>
            </a:r>
            <a:endParaRPr lang="en-AU" sz="2800" dirty="0" smtClean="0"/>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AU"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Content Placeholder 2"/>
          <p:cNvSpPr txBox="1">
            <a:spLocks/>
          </p:cNvSpPr>
          <p:nvPr/>
        </p:nvSpPr>
        <p:spPr>
          <a:xfrm>
            <a:off x="381000" y="3562350"/>
            <a:ext cx="3505200" cy="1314449"/>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AU" sz="3200" b="0" i="0" u="none" strike="noStrike" kern="1200" cap="none" spc="0" normalizeH="0" baseline="0" noProof="0" dirty="0" smtClean="0">
                <a:ln>
                  <a:noFill/>
                </a:ln>
                <a:solidFill>
                  <a:schemeClr val="tx1"/>
                </a:solidFill>
                <a:effectLst/>
                <a:uLnTx/>
                <a:uFillTx/>
                <a:latin typeface="+mn-lt"/>
                <a:ea typeface="+mn-ea"/>
                <a:cs typeface="+mn-cs"/>
              </a:rPr>
              <a:t>Tiled:</a:t>
            </a:r>
            <a:r>
              <a:rPr kumimoji="0" lang="en-AU" sz="3200" b="0" i="0" u="none" strike="noStrike" kern="1200" cap="none" spc="0" normalizeH="0" noProof="0" dirty="0" smtClean="0">
                <a:ln>
                  <a:noFill/>
                </a:ln>
                <a:solidFill>
                  <a:schemeClr val="tx1"/>
                </a:solidFill>
                <a:effectLst/>
                <a:uLnTx/>
                <a:uFillTx/>
                <a:latin typeface="+mn-lt"/>
                <a:ea typeface="+mn-ea"/>
                <a:cs typeface="+mn-cs"/>
              </a:rPr>
              <a:t> 18.8ms</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3200" noProof="0" dirty="0" smtClean="0"/>
              <a:t>Clustered: 9.4 </a:t>
            </a:r>
            <a:r>
              <a:rPr lang="en-AU" sz="3200" noProof="0" dirty="0" err="1" smtClean="0"/>
              <a:t>ms</a:t>
            </a:r>
            <a:endParaRPr kumimoji="0" lang="en-AU"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51" name="Picture 3" descr="C:\src\graphics_svn\tiled_deferred_lighting\clustered\doc\hpg_2012\figures\heat-bar.jpg"/>
          <p:cNvPicPr>
            <a:picLocks noChangeAspect="1" noChangeArrowheads="1"/>
          </p:cNvPicPr>
          <p:nvPr/>
        </p:nvPicPr>
        <p:blipFill>
          <a:blip r:embed="rId9" cstate="print"/>
          <a:srcRect/>
          <a:stretch>
            <a:fillRect/>
          </a:stretch>
        </p:blipFill>
        <p:spPr bwMode="auto">
          <a:xfrm>
            <a:off x="4211960" y="1276352"/>
            <a:ext cx="299577" cy="2260750"/>
          </a:xfrm>
          <a:prstGeom prst="rect">
            <a:avLst/>
          </a:prstGeom>
          <a:noFill/>
        </p:spPr>
      </p:pic>
      <p:sp>
        <p:nvSpPr>
          <p:cNvPr id="13" name="TextBox 12"/>
          <p:cNvSpPr txBox="1"/>
          <p:nvPr/>
        </p:nvSpPr>
        <p:spPr>
          <a:xfrm>
            <a:off x="5562600" y="4182130"/>
            <a:ext cx="2991012" cy="523220"/>
          </a:xfrm>
          <a:prstGeom prst="rect">
            <a:avLst/>
          </a:prstGeom>
          <a:solidFill>
            <a:srgbClr val="0D0D0D">
              <a:alpha val="50196"/>
            </a:srgbClr>
          </a:solidFill>
        </p:spPr>
        <p:txBody>
          <a:bodyPr wrap="none" rtlCol="0">
            <a:spAutoFit/>
          </a:bodyPr>
          <a:lstStyle/>
          <a:p>
            <a:r>
              <a:rPr lang="en-US" sz="2800" dirty="0" smtClean="0">
                <a:solidFill>
                  <a:schemeClr val="bg1"/>
                </a:solidFill>
              </a:rPr>
              <a:t>3D bounds for Tiles</a:t>
            </a:r>
            <a:endParaRPr lang="en-US" sz="2800" dirty="0">
              <a:solidFill>
                <a:schemeClr val="bg1"/>
              </a:solidFill>
            </a:endParaRPr>
          </a:p>
        </p:txBody>
      </p:sp>
    </p:spTree>
    <p:custDataLst>
      <p:tags r:id="rId1"/>
    </p:custDataLst>
    <p:extLst>
      <p:ext uri="{BB962C8B-B14F-4D97-AF65-F5344CB8AC3E}">
        <p14:creationId xmlns:p14="http://schemas.microsoft.com/office/powerpoint/2010/main" val="3365483418"/>
      </p:ext>
    </p:extLst>
  </p:cSld>
  <p:clrMapOvr>
    <a:masterClrMapping/>
  </p:clrMapOvr>
  <mc:AlternateContent xmlns:mc="http://schemas.openxmlformats.org/markup-compatibility/2006" xmlns:p14="http://schemas.microsoft.com/office/powerpoint/2010/main">
    <mc:Choice Requires="p14">
      <p:transition p14:dur="250" advTm="69639">
        <p:fade/>
      </p:transition>
    </mc:Choice>
    <mc:Fallback xmlns="">
      <p:transition advTm="696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3400" y="1280027"/>
            <a:ext cx="3981600" cy="2260438"/>
          </a:xfrm>
          <a:prstGeom prst="rect">
            <a:avLst/>
          </a:prstGeom>
          <a:noFill/>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824" y="2499741"/>
            <a:ext cx="3989756" cy="2264400"/>
          </a:xfrm>
          <a:prstGeom prst="rect">
            <a:avLst/>
          </a:prstGeom>
        </p:spPr>
      </p:pic>
      <p:sp>
        <p:nvSpPr>
          <p:cNvPr id="3" name="Content Placeholder 2"/>
          <p:cNvSpPr>
            <a:spLocks noGrp="1"/>
          </p:cNvSpPr>
          <p:nvPr>
            <p:ph idx="1"/>
          </p:nvPr>
        </p:nvSpPr>
        <p:spPr/>
        <p:txBody>
          <a:bodyPr/>
          <a:lstStyle/>
          <a:p>
            <a:r>
              <a:rPr lang="en-AU" dirty="0" smtClean="0"/>
              <a:t>Discontinuities</a:t>
            </a:r>
          </a:p>
          <a:p>
            <a:pPr>
              <a:buNone/>
            </a:pPr>
            <a:endParaRPr lang="en-AU" dirty="0"/>
          </a:p>
        </p:txBody>
      </p:sp>
      <p:sp>
        <p:nvSpPr>
          <p:cNvPr id="10" name="TextBox 9"/>
          <p:cNvSpPr txBox="1"/>
          <p:nvPr/>
        </p:nvSpPr>
        <p:spPr>
          <a:xfrm>
            <a:off x="564911" y="2932282"/>
            <a:ext cx="2178289" cy="523220"/>
          </a:xfrm>
          <a:prstGeom prst="rect">
            <a:avLst/>
          </a:prstGeom>
          <a:solidFill>
            <a:srgbClr val="0D0D0D">
              <a:alpha val="50196"/>
            </a:srgbClr>
          </a:solidFill>
        </p:spPr>
        <p:txBody>
          <a:bodyPr wrap="none" rtlCol="0">
            <a:spAutoFit/>
          </a:bodyPr>
          <a:lstStyle/>
          <a:p>
            <a:r>
              <a:rPr lang="en-US" sz="2800" dirty="0" smtClean="0">
                <a:solidFill>
                  <a:schemeClr val="bg1"/>
                </a:solidFill>
              </a:rPr>
              <a:t># Lights / Tile</a:t>
            </a:r>
            <a:endParaRPr lang="en-US" sz="2800" dirty="0">
              <a:solidFill>
                <a:schemeClr val="bg1"/>
              </a:solidFill>
            </a:endParaRPr>
          </a:p>
        </p:txBody>
      </p:sp>
      <p:sp>
        <p:nvSpPr>
          <p:cNvPr id="2" name="Title 1"/>
          <p:cNvSpPr>
            <a:spLocks noGrp="1"/>
          </p:cNvSpPr>
          <p:nvPr>
            <p:ph type="title"/>
          </p:nvPr>
        </p:nvSpPr>
        <p:spPr/>
        <p:txBody>
          <a:bodyPr>
            <a:normAutofit fontScale="90000"/>
          </a:bodyPr>
          <a:lstStyle/>
          <a:p>
            <a:r>
              <a:rPr lang="en-AU" dirty="0" smtClean="0"/>
              <a:t>More Results</a:t>
            </a:r>
            <a:endParaRPr lang="en-AU" dirty="0"/>
          </a:p>
        </p:txBody>
      </p:sp>
      <p:sp>
        <p:nvSpPr>
          <p:cNvPr id="17" name="Content Placeholder 2"/>
          <p:cNvSpPr txBox="1">
            <a:spLocks/>
          </p:cNvSpPr>
          <p:nvPr/>
        </p:nvSpPr>
        <p:spPr>
          <a:xfrm>
            <a:off x="4724400" y="1200151"/>
            <a:ext cx="3200400" cy="1314449"/>
          </a:xfrm>
          <a:prstGeom prst="rect">
            <a:avLst/>
          </a:prstGeom>
        </p:spPr>
        <p:txBody>
          <a:bodyPr vert="horz" lIns="54864" tIns="91440" rtlCol="0">
            <a:normAutofit fontScale="92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3200" dirty="0" smtClean="0"/>
              <a:t>Black = zero</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3200" dirty="0" smtClean="0"/>
              <a:t>Green ~ 150</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AU" sz="3200" b="0" i="0" u="none" strike="noStrike" kern="1200" cap="none" spc="0" normalizeH="0" baseline="0" noProof="0" dirty="0" smtClean="0">
                <a:ln>
                  <a:noFill/>
                </a:ln>
                <a:solidFill>
                  <a:schemeClr val="tx1"/>
                </a:solidFill>
                <a:effectLst/>
                <a:uLnTx/>
                <a:uFillTx/>
                <a:latin typeface="+mn-lt"/>
                <a:ea typeface="+mn-ea"/>
                <a:cs typeface="+mn-cs"/>
              </a:rPr>
              <a:t>White</a:t>
            </a:r>
            <a:r>
              <a:rPr kumimoji="0" lang="en-AU" sz="3200" b="0" i="0" u="none" strike="noStrike" kern="1200" cap="none" spc="0" normalizeH="0" noProof="0" dirty="0" smtClean="0">
                <a:ln>
                  <a:noFill/>
                </a:ln>
                <a:solidFill>
                  <a:schemeClr val="tx1"/>
                </a:solidFill>
                <a:effectLst/>
                <a:uLnTx/>
                <a:uFillTx/>
                <a:latin typeface="+mn-lt"/>
                <a:ea typeface="+mn-ea"/>
                <a:cs typeface="+mn-cs"/>
              </a:rPr>
              <a:t> &gt; 300</a:t>
            </a:r>
            <a:endParaRPr lang="en-AU" sz="2800" dirty="0" smtClean="0"/>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AU"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Content Placeholder 2"/>
          <p:cNvSpPr txBox="1">
            <a:spLocks/>
          </p:cNvSpPr>
          <p:nvPr/>
        </p:nvSpPr>
        <p:spPr>
          <a:xfrm>
            <a:off x="381000" y="3562350"/>
            <a:ext cx="3505200" cy="1314449"/>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AU" sz="3200" b="0" i="0" u="none" strike="noStrike" kern="1200" cap="none" spc="0" normalizeH="0" baseline="0" noProof="0" dirty="0" smtClean="0">
                <a:ln>
                  <a:noFill/>
                </a:ln>
                <a:solidFill>
                  <a:schemeClr val="tx1"/>
                </a:solidFill>
                <a:effectLst/>
                <a:uLnTx/>
                <a:uFillTx/>
                <a:latin typeface="+mn-lt"/>
                <a:ea typeface="+mn-ea"/>
                <a:cs typeface="+mn-cs"/>
              </a:rPr>
              <a:t>Tiled:</a:t>
            </a:r>
            <a:r>
              <a:rPr kumimoji="0" lang="en-AU" sz="3200" b="0" i="0" u="none" strike="noStrike" kern="1200" cap="none" spc="0" normalizeH="0" noProof="0" dirty="0" smtClean="0">
                <a:ln>
                  <a:noFill/>
                </a:ln>
                <a:solidFill>
                  <a:schemeClr val="tx1"/>
                </a:solidFill>
                <a:effectLst/>
                <a:uLnTx/>
                <a:uFillTx/>
                <a:latin typeface="+mn-lt"/>
                <a:ea typeface="+mn-ea"/>
                <a:cs typeface="+mn-cs"/>
              </a:rPr>
              <a:t> 18.8ms</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AU" sz="3200" noProof="0" dirty="0" smtClean="0"/>
              <a:t>Clustered: 9.4 </a:t>
            </a:r>
            <a:r>
              <a:rPr lang="en-AU" sz="3200" noProof="0" dirty="0" err="1" smtClean="0"/>
              <a:t>ms</a:t>
            </a:r>
            <a:endParaRPr kumimoji="0" lang="en-AU"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51" name="Picture 3" descr="C:\src\graphics_svn\tiled_deferred_lighting\clustered\doc\hpg_2012\figures\heat-bar.jpg"/>
          <p:cNvPicPr>
            <a:picLocks noChangeAspect="1" noChangeArrowheads="1"/>
          </p:cNvPicPr>
          <p:nvPr/>
        </p:nvPicPr>
        <p:blipFill>
          <a:blip r:embed="rId7" cstate="print"/>
          <a:srcRect/>
          <a:stretch>
            <a:fillRect/>
          </a:stretch>
        </p:blipFill>
        <p:spPr bwMode="auto">
          <a:xfrm>
            <a:off x="4211960" y="1276352"/>
            <a:ext cx="299577" cy="2260750"/>
          </a:xfrm>
          <a:prstGeom prst="rect">
            <a:avLst/>
          </a:prstGeom>
          <a:noFill/>
        </p:spPr>
      </p:pic>
      <p:sp>
        <p:nvSpPr>
          <p:cNvPr id="13" name="TextBox 12"/>
          <p:cNvSpPr txBox="1"/>
          <p:nvPr/>
        </p:nvSpPr>
        <p:spPr>
          <a:xfrm>
            <a:off x="5105400" y="4182130"/>
            <a:ext cx="3489289" cy="523220"/>
          </a:xfrm>
          <a:prstGeom prst="rect">
            <a:avLst/>
          </a:prstGeom>
          <a:solidFill>
            <a:srgbClr val="0D0D0D">
              <a:alpha val="50196"/>
            </a:srgbClr>
          </a:solidFill>
        </p:spPr>
        <p:txBody>
          <a:bodyPr wrap="none" rtlCol="0">
            <a:spAutoFit/>
          </a:bodyPr>
          <a:lstStyle/>
          <a:p>
            <a:r>
              <a:rPr lang="en-US" sz="2800" dirty="0" smtClean="0">
                <a:solidFill>
                  <a:schemeClr val="bg1"/>
                </a:solidFill>
              </a:rPr>
              <a:t>3D bounds for Clusters</a:t>
            </a:r>
            <a:endParaRPr lang="en-US" sz="2800" dirty="0">
              <a:solidFill>
                <a:schemeClr val="bg1"/>
              </a:solidFill>
            </a:endParaRPr>
          </a:p>
        </p:txBody>
      </p:sp>
    </p:spTree>
    <p:custDataLst>
      <p:tags r:id="rId1"/>
    </p:custDataLst>
    <p:extLst>
      <p:ext uri="{BB962C8B-B14F-4D97-AF65-F5344CB8AC3E}">
        <p14:creationId xmlns:p14="http://schemas.microsoft.com/office/powerpoint/2010/main" val="723277191"/>
      </p:ext>
    </p:extLst>
  </p:cSld>
  <p:clrMapOvr>
    <a:masterClrMapping/>
  </p:clrMapOvr>
  <mc:AlternateContent xmlns:mc="http://schemas.openxmlformats.org/markup-compatibility/2006" xmlns:p14="http://schemas.microsoft.com/office/powerpoint/2010/main">
    <mc:Choice Requires="p14">
      <p:transition p14:dur="250" advTm="69639">
        <p:fade/>
      </p:transition>
    </mc:Choice>
    <mc:Fallback xmlns="">
      <p:transition advTm="69639">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5065962" y="3064396"/>
            <a:ext cx="2734528" cy="1303618"/>
          </a:xfrm>
          <a:custGeom>
            <a:avLst/>
            <a:gdLst>
              <a:gd name="connsiteX0" fmla="*/ 2444 w 1494694"/>
              <a:gd name="connsiteY0" fmla="*/ 0 h 1025525"/>
              <a:gd name="connsiteX1" fmla="*/ 1494694 w 1494694"/>
              <a:gd name="connsiteY1" fmla="*/ 301625 h 1025525"/>
              <a:gd name="connsiteX2" fmla="*/ 1494694 w 1494694"/>
              <a:gd name="connsiteY2" fmla="*/ 1025525 h 1025525"/>
              <a:gd name="connsiteX3" fmla="*/ 2444 w 1494694"/>
              <a:gd name="connsiteY3" fmla="*/ 415925 h 1025525"/>
              <a:gd name="connsiteX4" fmla="*/ 2444 w 1494694"/>
              <a:gd name="connsiteY4" fmla="*/ 0 h 1025525"/>
              <a:gd name="connsiteX0" fmla="*/ 11 w 2652010"/>
              <a:gd name="connsiteY0" fmla="*/ 0 h 1268789"/>
              <a:gd name="connsiteX1" fmla="*/ 2652010 w 2652010"/>
              <a:gd name="connsiteY1" fmla="*/ 544889 h 1268789"/>
              <a:gd name="connsiteX2" fmla="*/ 2652010 w 2652010"/>
              <a:gd name="connsiteY2" fmla="*/ 1268789 h 1268789"/>
              <a:gd name="connsiteX3" fmla="*/ 1159760 w 2652010"/>
              <a:gd name="connsiteY3" fmla="*/ 659189 h 1268789"/>
              <a:gd name="connsiteX4" fmla="*/ 11 w 2652010"/>
              <a:gd name="connsiteY4" fmla="*/ 0 h 1268789"/>
              <a:gd name="connsiteX0" fmla="*/ 819 w 2652818"/>
              <a:gd name="connsiteY0" fmla="*/ 0 h 1268789"/>
              <a:gd name="connsiteX1" fmla="*/ 2652818 w 2652818"/>
              <a:gd name="connsiteY1" fmla="*/ 544889 h 1268789"/>
              <a:gd name="connsiteX2" fmla="*/ 2652818 w 2652818"/>
              <a:gd name="connsiteY2" fmla="*/ 1268789 h 1268789"/>
              <a:gd name="connsiteX3" fmla="*/ 12134 w 2652818"/>
              <a:gd name="connsiteY3" fmla="*/ 189632 h 1268789"/>
              <a:gd name="connsiteX4" fmla="*/ 819 w 2652818"/>
              <a:gd name="connsiteY4" fmla="*/ 0 h 1268789"/>
              <a:gd name="connsiteX0" fmla="*/ 0 w 2651999"/>
              <a:gd name="connsiteY0" fmla="*/ 0 h 1268789"/>
              <a:gd name="connsiteX1" fmla="*/ 2651999 w 2651999"/>
              <a:gd name="connsiteY1" fmla="*/ 544889 h 1268789"/>
              <a:gd name="connsiteX2" fmla="*/ 2651999 w 2651999"/>
              <a:gd name="connsiteY2" fmla="*/ 1268789 h 1268789"/>
              <a:gd name="connsiteX3" fmla="*/ 11315 w 2651999"/>
              <a:gd name="connsiteY3" fmla="*/ 189632 h 1268789"/>
              <a:gd name="connsiteX4" fmla="*/ 0 w 2651999"/>
              <a:gd name="connsiteY4" fmla="*/ 0 h 1268789"/>
              <a:gd name="connsiteX0" fmla="*/ 0 w 2651999"/>
              <a:gd name="connsiteY0" fmla="*/ 0 h 1268789"/>
              <a:gd name="connsiteX1" fmla="*/ 2651999 w 2651999"/>
              <a:gd name="connsiteY1" fmla="*/ 544889 h 1268789"/>
              <a:gd name="connsiteX2" fmla="*/ 2651999 w 2651999"/>
              <a:gd name="connsiteY2" fmla="*/ 1268789 h 1268789"/>
              <a:gd name="connsiteX3" fmla="*/ 11315 w 2651999"/>
              <a:gd name="connsiteY3" fmla="*/ 189632 h 1268789"/>
              <a:gd name="connsiteX4" fmla="*/ 0 w 2651999"/>
              <a:gd name="connsiteY4" fmla="*/ 0 h 1268789"/>
              <a:gd name="connsiteX0" fmla="*/ 0 w 2643370"/>
              <a:gd name="connsiteY0" fmla="*/ 0 h 1260160"/>
              <a:gd name="connsiteX1" fmla="*/ 2643370 w 2643370"/>
              <a:gd name="connsiteY1" fmla="*/ 536260 h 1260160"/>
              <a:gd name="connsiteX2" fmla="*/ 2643370 w 2643370"/>
              <a:gd name="connsiteY2" fmla="*/ 1260160 h 1260160"/>
              <a:gd name="connsiteX3" fmla="*/ 2686 w 2643370"/>
              <a:gd name="connsiteY3" fmla="*/ 181003 h 1260160"/>
              <a:gd name="connsiteX4" fmla="*/ 0 w 2643370"/>
              <a:gd name="connsiteY4" fmla="*/ 0 h 126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370" h="1260160">
                <a:moveTo>
                  <a:pt x="0" y="0"/>
                </a:moveTo>
                <a:lnTo>
                  <a:pt x="2643370" y="536260"/>
                </a:lnTo>
                <a:lnTo>
                  <a:pt x="2643370" y="1260160"/>
                </a:lnTo>
                <a:lnTo>
                  <a:pt x="2686" y="181003"/>
                </a:lnTo>
                <a:cubicBezTo>
                  <a:pt x="565" y="106421"/>
                  <a:pt x="1518" y="62471"/>
                  <a:pt x="0" y="0"/>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36" name="Freeform 35"/>
          <p:cNvSpPr/>
          <p:nvPr/>
        </p:nvSpPr>
        <p:spPr>
          <a:xfrm>
            <a:off x="5060156" y="2091192"/>
            <a:ext cx="3033738" cy="804569"/>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979" h="719609">
                <a:moveTo>
                  <a:pt x="0" y="558752"/>
                </a:moveTo>
                <a:cubicBezTo>
                  <a:pt x="207443" y="483733"/>
                  <a:pt x="1265130" y="71093"/>
                  <a:pt x="1466217" y="0"/>
                </a:cubicBezTo>
                <a:cubicBezTo>
                  <a:pt x="1467804" y="238125"/>
                  <a:pt x="1469392" y="476250"/>
                  <a:pt x="1470979" y="714375"/>
                </a:cubicBezTo>
                <a:lnTo>
                  <a:pt x="0" y="719609"/>
                </a:lnTo>
                <a:lnTo>
                  <a:pt x="0" y="558752"/>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37" name="Freeform 36"/>
          <p:cNvSpPr/>
          <p:nvPr/>
        </p:nvSpPr>
        <p:spPr>
          <a:xfrm>
            <a:off x="5063812" y="2885519"/>
            <a:ext cx="3003746" cy="768128"/>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137" h="833437">
                <a:moveTo>
                  <a:pt x="4762" y="9525"/>
                </a:moveTo>
                <a:lnTo>
                  <a:pt x="3259137" y="0"/>
                </a:lnTo>
                <a:cubicBezTo>
                  <a:pt x="3257550" y="277812"/>
                  <a:pt x="3255962" y="555625"/>
                  <a:pt x="3254375" y="833437"/>
                </a:cubicBezTo>
                <a:lnTo>
                  <a:pt x="0" y="174625"/>
                </a:lnTo>
                <a:lnTo>
                  <a:pt x="4762" y="952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53" name="Freeform 52"/>
          <p:cNvSpPr/>
          <p:nvPr/>
        </p:nvSpPr>
        <p:spPr>
          <a:xfrm>
            <a:off x="5063131" y="1135796"/>
            <a:ext cx="3429545" cy="1560965"/>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0 w 907998"/>
              <a:gd name="connsiteY0" fmla="*/ 45300 h 700302"/>
              <a:gd name="connsiteX1" fmla="*/ 863793 w 907998"/>
              <a:gd name="connsiteY1" fmla="*/ 0 h 700302"/>
              <a:gd name="connsiteX2" fmla="*/ 907998 w 907998"/>
              <a:gd name="connsiteY2" fmla="*/ 381144 h 700302"/>
              <a:gd name="connsiteX3" fmla="*/ 4766 w 907998"/>
              <a:gd name="connsiteY3" fmla="*/ 700302 h 700302"/>
              <a:gd name="connsiteX4" fmla="*/ 0 w 907998"/>
              <a:gd name="connsiteY4" fmla="*/ 45300 h 700302"/>
              <a:gd name="connsiteX0" fmla="*/ 0 w 913952"/>
              <a:gd name="connsiteY0" fmla="*/ 45300 h 700302"/>
              <a:gd name="connsiteX1" fmla="*/ 913952 w 913952"/>
              <a:gd name="connsiteY1" fmla="*/ 0 h 700302"/>
              <a:gd name="connsiteX2" fmla="*/ 907998 w 913952"/>
              <a:gd name="connsiteY2" fmla="*/ 381144 h 700302"/>
              <a:gd name="connsiteX3" fmla="*/ 4766 w 913952"/>
              <a:gd name="connsiteY3" fmla="*/ 700302 h 700302"/>
              <a:gd name="connsiteX4" fmla="*/ 0 w 913952"/>
              <a:gd name="connsiteY4" fmla="*/ 45300 h 700302"/>
              <a:gd name="connsiteX0" fmla="*/ 0 w 909983"/>
              <a:gd name="connsiteY0" fmla="*/ 48816 h 703818"/>
              <a:gd name="connsiteX1" fmla="*/ 907864 w 909983"/>
              <a:gd name="connsiteY1" fmla="*/ 0 h 703818"/>
              <a:gd name="connsiteX2" fmla="*/ 907998 w 909983"/>
              <a:gd name="connsiteY2" fmla="*/ 384660 h 703818"/>
              <a:gd name="connsiteX3" fmla="*/ 4766 w 909983"/>
              <a:gd name="connsiteY3" fmla="*/ 703818 h 703818"/>
              <a:gd name="connsiteX4" fmla="*/ 0 w 909983"/>
              <a:gd name="connsiteY4" fmla="*/ 48816 h 703818"/>
              <a:gd name="connsiteX0" fmla="*/ 15064 w 906805"/>
              <a:gd name="connsiteY0" fmla="*/ 632380 h 721280"/>
              <a:gd name="connsiteX1" fmla="*/ 904686 w 906805"/>
              <a:gd name="connsiteY1" fmla="*/ 0 h 721280"/>
              <a:gd name="connsiteX2" fmla="*/ 904820 w 906805"/>
              <a:gd name="connsiteY2" fmla="*/ 384660 h 721280"/>
              <a:gd name="connsiteX3" fmla="*/ 1588 w 906805"/>
              <a:gd name="connsiteY3" fmla="*/ 703818 h 721280"/>
              <a:gd name="connsiteX4" fmla="*/ 15064 w 906805"/>
              <a:gd name="connsiteY4" fmla="*/ 632380 h 721280"/>
              <a:gd name="connsiteX0" fmla="*/ 0 w 891741"/>
              <a:gd name="connsiteY0" fmla="*/ 632380 h 721280"/>
              <a:gd name="connsiteX1" fmla="*/ 889622 w 891741"/>
              <a:gd name="connsiteY1" fmla="*/ 0 h 721280"/>
              <a:gd name="connsiteX2" fmla="*/ 889756 w 891741"/>
              <a:gd name="connsiteY2" fmla="*/ 384660 h 721280"/>
              <a:gd name="connsiteX3" fmla="*/ 5779 w 891741"/>
              <a:gd name="connsiteY3" fmla="*/ 684454 h 721280"/>
              <a:gd name="connsiteX4" fmla="*/ 0 w 891741"/>
              <a:gd name="connsiteY4" fmla="*/ 632380 h 721280"/>
              <a:gd name="connsiteX0" fmla="*/ 0 w 887941"/>
              <a:gd name="connsiteY0" fmla="*/ 617857 h 706757"/>
              <a:gd name="connsiteX1" fmla="*/ 885822 w 887941"/>
              <a:gd name="connsiteY1" fmla="*/ 0 h 706757"/>
              <a:gd name="connsiteX2" fmla="*/ 885956 w 887941"/>
              <a:gd name="connsiteY2" fmla="*/ 384660 h 706757"/>
              <a:gd name="connsiteX3" fmla="*/ 1979 w 887941"/>
              <a:gd name="connsiteY3" fmla="*/ 684454 h 706757"/>
              <a:gd name="connsiteX4" fmla="*/ 0 w 887941"/>
              <a:gd name="connsiteY4" fmla="*/ 617857 h 706757"/>
              <a:gd name="connsiteX0" fmla="*/ 0 w 887941"/>
              <a:gd name="connsiteY0" fmla="*/ 617857 h 706757"/>
              <a:gd name="connsiteX1" fmla="*/ 885822 w 887941"/>
              <a:gd name="connsiteY1" fmla="*/ 0 h 706757"/>
              <a:gd name="connsiteX2" fmla="*/ 885956 w 887941"/>
              <a:gd name="connsiteY2" fmla="*/ 384660 h 706757"/>
              <a:gd name="connsiteX3" fmla="*/ 2738 w 887941"/>
              <a:gd name="connsiteY3" fmla="*/ 698976 h 706757"/>
              <a:gd name="connsiteX4" fmla="*/ 0 w 887941"/>
              <a:gd name="connsiteY4" fmla="*/ 617857 h 706757"/>
              <a:gd name="connsiteX0" fmla="*/ 0 w 887941"/>
              <a:gd name="connsiteY0" fmla="*/ 617857 h 698976"/>
              <a:gd name="connsiteX1" fmla="*/ 885822 w 887941"/>
              <a:gd name="connsiteY1" fmla="*/ 0 h 698976"/>
              <a:gd name="connsiteX2" fmla="*/ 885956 w 887941"/>
              <a:gd name="connsiteY2" fmla="*/ 384660 h 698976"/>
              <a:gd name="connsiteX3" fmla="*/ 2738 w 887941"/>
              <a:gd name="connsiteY3" fmla="*/ 698976 h 698976"/>
              <a:gd name="connsiteX4" fmla="*/ 0 w 887941"/>
              <a:gd name="connsiteY4" fmla="*/ 617857 h 698976"/>
              <a:gd name="connsiteX0" fmla="*/ 2650 w 886791"/>
              <a:gd name="connsiteY0" fmla="*/ 624459 h 698976"/>
              <a:gd name="connsiteX1" fmla="*/ 884672 w 886791"/>
              <a:gd name="connsiteY1" fmla="*/ 0 h 698976"/>
              <a:gd name="connsiteX2" fmla="*/ 884806 w 886791"/>
              <a:gd name="connsiteY2" fmla="*/ 384660 h 698976"/>
              <a:gd name="connsiteX3" fmla="*/ 1588 w 886791"/>
              <a:gd name="connsiteY3" fmla="*/ 698976 h 698976"/>
              <a:gd name="connsiteX4" fmla="*/ 2650 w 886791"/>
              <a:gd name="connsiteY4" fmla="*/ 624459 h 698976"/>
              <a:gd name="connsiteX0" fmla="*/ 1062 w 885203"/>
              <a:gd name="connsiteY0" fmla="*/ 624459 h 698976"/>
              <a:gd name="connsiteX1" fmla="*/ 883084 w 885203"/>
              <a:gd name="connsiteY1" fmla="*/ 0 h 698976"/>
              <a:gd name="connsiteX2" fmla="*/ 883218 w 885203"/>
              <a:gd name="connsiteY2" fmla="*/ 384660 h 698976"/>
              <a:gd name="connsiteX3" fmla="*/ 0 w 885203"/>
              <a:gd name="connsiteY3" fmla="*/ 698976 h 698976"/>
              <a:gd name="connsiteX4" fmla="*/ 1062 w 885203"/>
              <a:gd name="connsiteY4" fmla="*/ 624459 h 698976"/>
              <a:gd name="connsiteX0" fmla="*/ 1892 w 886033"/>
              <a:gd name="connsiteY0" fmla="*/ 624459 h 698976"/>
              <a:gd name="connsiteX1" fmla="*/ 883914 w 886033"/>
              <a:gd name="connsiteY1" fmla="*/ 0 h 698976"/>
              <a:gd name="connsiteX2" fmla="*/ 884048 w 886033"/>
              <a:gd name="connsiteY2" fmla="*/ 384660 h 698976"/>
              <a:gd name="connsiteX3" fmla="*/ 830 w 886033"/>
              <a:gd name="connsiteY3" fmla="*/ 698976 h 698976"/>
              <a:gd name="connsiteX4" fmla="*/ 1892 w 886033"/>
              <a:gd name="connsiteY4" fmla="*/ 624459 h 698976"/>
              <a:gd name="connsiteX0" fmla="*/ 1133 w 885274"/>
              <a:gd name="connsiteY0" fmla="*/ 624459 h 698976"/>
              <a:gd name="connsiteX1" fmla="*/ 883155 w 885274"/>
              <a:gd name="connsiteY1" fmla="*/ 0 h 698976"/>
              <a:gd name="connsiteX2" fmla="*/ 883289 w 885274"/>
              <a:gd name="connsiteY2" fmla="*/ 384660 h 698976"/>
              <a:gd name="connsiteX3" fmla="*/ 71 w 885274"/>
              <a:gd name="connsiteY3" fmla="*/ 698976 h 698976"/>
              <a:gd name="connsiteX4" fmla="*/ 1133 w 885274"/>
              <a:gd name="connsiteY4" fmla="*/ 624459 h 698976"/>
              <a:gd name="connsiteX0" fmla="*/ 1900 w 885274"/>
              <a:gd name="connsiteY0" fmla="*/ 617858 h 698976"/>
              <a:gd name="connsiteX1" fmla="*/ 883155 w 885274"/>
              <a:gd name="connsiteY1" fmla="*/ 0 h 698976"/>
              <a:gd name="connsiteX2" fmla="*/ 883289 w 885274"/>
              <a:gd name="connsiteY2" fmla="*/ 384660 h 698976"/>
              <a:gd name="connsiteX3" fmla="*/ 71 w 885274"/>
              <a:gd name="connsiteY3" fmla="*/ 698976 h 698976"/>
              <a:gd name="connsiteX4" fmla="*/ 1900 w 885274"/>
              <a:gd name="connsiteY4" fmla="*/ 617858 h 698976"/>
              <a:gd name="connsiteX0" fmla="*/ 1133 w 884507"/>
              <a:gd name="connsiteY0" fmla="*/ 617858 h 692374"/>
              <a:gd name="connsiteX1" fmla="*/ 882388 w 884507"/>
              <a:gd name="connsiteY1" fmla="*/ 0 h 692374"/>
              <a:gd name="connsiteX2" fmla="*/ 882522 w 884507"/>
              <a:gd name="connsiteY2" fmla="*/ 384660 h 692374"/>
              <a:gd name="connsiteX3" fmla="*/ 71 w 884507"/>
              <a:gd name="connsiteY3" fmla="*/ 692374 h 692374"/>
              <a:gd name="connsiteX4" fmla="*/ 1133 w 884507"/>
              <a:gd name="connsiteY4" fmla="*/ 617858 h 69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07" h="692374">
                <a:moveTo>
                  <a:pt x="1133" y="617858"/>
                </a:moveTo>
                <a:lnTo>
                  <a:pt x="882388" y="0"/>
                </a:lnTo>
                <a:cubicBezTo>
                  <a:pt x="880403" y="127048"/>
                  <a:pt x="884507" y="257612"/>
                  <a:pt x="882522" y="384660"/>
                </a:cubicBezTo>
                <a:lnTo>
                  <a:pt x="71" y="692374"/>
                </a:lnTo>
                <a:cubicBezTo>
                  <a:pt x="0" y="657605"/>
                  <a:pt x="1200" y="647345"/>
                  <a:pt x="1133" y="617858"/>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cxnSp>
        <p:nvCxnSpPr>
          <p:cNvPr id="54" name="Straight Connector 53"/>
          <p:cNvCxnSpPr/>
          <p:nvPr/>
        </p:nvCxnSpPr>
        <p:spPr>
          <a:xfrm rot="16200000" flipH="1">
            <a:off x="4656694" y="3429975"/>
            <a:ext cx="531105" cy="0"/>
          </a:xfrm>
          <a:prstGeom prst="line">
            <a:avLst/>
          </a:prstGeom>
          <a:noFill/>
          <a:ln w="19050" cap="rnd" cmpd="sng" algn="ctr">
            <a:solidFill>
              <a:srgbClr val="E66C7D">
                <a:shade val="95000"/>
                <a:satMod val="105000"/>
              </a:srgbClr>
            </a:solidFill>
            <a:prstDash val="sysDash"/>
          </a:ln>
          <a:effectLst/>
        </p:spPr>
      </p:cxnSp>
      <p:cxnSp>
        <p:nvCxnSpPr>
          <p:cNvPr id="55" name="Straight Connector 54"/>
          <p:cNvCxnSpPr/>
          <p:nvPr/>
        </p:nvCxnSpPr>
        <p:spPr>
          <a:xfrm rot="5400000">
            <a:off x="4623753" y="2887752"/>
            <a:ext cx="593291" cy="731"/>
          </a:xfrm>
          <a:prstGeom prst="line">
            <a:avLst/>
          </a:prstGeom>
          <a:noFill/>
          <a:ln w="19050" cap="rnd" cmpd="sng" algn="ctr">
            <a:solidFill>
              <a:srgbClr val="F0AD00">
                <a:shade val="95000"/>
                <a:satMod val="105000"/>
              </a:srgbClr>
            </a:solidFill>
            <a:prstDash val="solid"/>
          </a:ln>
          <a:effectLst/>
        </p:spPr>
      </p:cxnSp>
      <p:cxnSp>
        <p:nvCxnSpPr>
          <p:cNvPr id="56" name="Straight Connector 55"/>
          <p:cNvCxnSpPr/>
          <p:nvPr/>
        </p:nvCxnSpPr>
        <p:spPr>
          <a:xfrm flipV="1">
            <a:off x="4920764" y="1142991"/>
            <a:ext cx="3555360" cy="1448480"/>
          </a:xfrm>
          <a:prstGeom prst="line">
            <a:avLst/>
          </a:prstGeom>
          <a:noFill/>
          <a:ln w="19050" cap="rnd" cmpd="sng" algn="ctr">
            <a:solidFill>
              <a:srgbClr val="F0AD00">
                <a:shade val="95000"/>
                <a:satMod val="105000"/>
              </a:srgbClr>
            </a:solidFill>
            <a:prstDash val="solid"/>
          </a:ln>
          <a:effectLst/>
        </p:spPr>
      </p:cxnSp>
      <p:cxnSp>
        <p:nvCxnSpPr>
          <p:cNvPr id="57" name="Straight Connector 56"/>
          <p:cNvCxnSpPr/>
          <p:nvPr/>
        </p:nvCxnSpPr>
        <p:spPr>
          <a:xfrm>
            <a:off x="4920764" y="3184031"/>
            <a:ext cx="3555360" cy="1448480"/>
          </a:xfrm>
          <a:prstGeom prst="line">
            <a:avLst/>
          </a:prstGeom>
          <a:noFill/>
          <a:ln w="19050" cap="rnd" cmpd="sng" algn="ctr">
            <a:solidFill>
              <a:srgbClr val="F0AD00">
                <a:shade val="95000"/>
                <a:satMod val="105000"/>
              </a:srgbClr>
            </a:solidFill>
            <a:prstDash val="solid"/>
          </a:ln>
          <a:effectLst/>
        </p:spPr>
      </p:cxnSp>
      <p:cxnSp>
        <p:nvCxnSpPr>
          <p:cNvPr id="58" name="Straight Connector 57"/>
          <p:cNvCxnSpPr/>
          <p:nvPr/>
        </p:nvCxnSpPr>
        <p:spPr>
          <a:xfrm rot="5400000">
            <a:off x="6731364" y="2887752"/>
            <a:ext cx="3489520" cy="1464"/>
          </a:xfrm>
          <a:prstGeom prst="line">
            <a:avLst/>
          </a:prstGeom>
          <a:noFill/>
          <a:ln w="19050" cap="rnd" cmpd="sng" algn="ctr">
            <a:solidFill>
              <a:srgbClr val="F0AD00">
                <a:shade val="95000"/>
                <a:satMod val="105000"/>
              </a:srgbClr>
            </a:solidFill>
            <a:prstDash val="solid"/>
          </a:ln>
          <a:effectLst/>
        </p:spPr>
      </p:cxnSp>
      <p:cxnSp>
        <p:nvCxnSpPr>
          <p:cNvPr id="59" name="Straight Connector 58"/>
          <p:cNvCxnSpPr/>
          <p:nvPr/>
        </p:nvCxnSpPr>
        <p:spPr>
          <a:xfrm flipV="1">
            <a:off x="4920784" y="2016477"/>
            <a:ext cx="3559724" cy="715458"/>
          </a:xfrm>
          <a:prstGeom prst="line">
            <a:avLst/>
          </a:prstGeom>
          <a:noFill/>
          <a:ln w="19050" cap="rnd" cmpd="sng" algn="ctr">
            <a:solidFill>
              <a:srgbClr val="F0AD00">
                <a:shade val="95000"/>
                <a:satMod val="105000"/>
              </a:srgbClr>
            </a:solidFill>
            <a:prstDash val="solid"/>
          </a:ln>
          <a:effectLst/>
        </p:spPr>
      </p:cxnSp>
      <p:cxnSp>
        <p:nvCxnSpPr>
          <p:cNvPr id="60" name="Straight Connector 59"/>
          <p:cNvCxnSpPr/>
          <p:nvPr/>
        </p:nvCxnSpPr>
        <p:spPr>
          <a:xfrm flipV="1">
            <a:off x="4925173" y="2890840"/>
            <a:ext cx="3941594" cy="0"/>
          </a:xfrm>
          <a:prstGeom prst="line">
            <a:avLst/>
          </a:prstGeom>
          <a:noFill/>
          <a:ln w="19050" cap="rnd" cmpd="sng" algn="ctr">
            <a:solidFill>
              <a:srgbClr val="60B5CC">
                <a:lumMod val="75000"/>
              </a:srgbClr>
            </a:solidFill>
            <a:prstDash val="solid"/>
            <a:tailEnd type="triangle"/>
          </a:ln>
          <a:effectLst/>
        </p:spPr>
      </p:cxnSp>
      <p:cxnSp>
        <p:nvCxnSpPr>
          <p:cNvPr id="61" name="Straight Connector 60"/>
          <p:cNvCxnSpPr/>
          <p:nvPr/>
        </p:nvCxnSpPr>
        <p:spPr>
          <a:xfrm>
            <a:off x="4920784" y="3026023"/>
            <a:ext cx="3555335" cy="724230"/>
          </a:xfrm>
          <a:prstGeom prst="line">
            <a:avLst/>
          </a:prstGeom>
          <a:noFill/>
          <a:ln w="19050" cap="rnd" cmpd="sng" algn="ctr">
            <a:solidFill>
              <a:srgbClr val="F0AD00">
                <a:shade val="95000"/>
                <a:satMod val="105000"/>
              </a:srgbClr>
            </a:solidFill>
            <a:prstDash val="solid"/>
          </a:ln>
          <a:effectLst/>
        </p:spPr>
      </p:cxnSp>
      <p:cxnSp>
        <p:nvCxnSpPr>
          <p:cNvPr id="62" name="Straight Connector 61"/>
          <p:cNvCxnSpPr/>
          <p:nvPr/>
        </p:nvCxnSpPr>
        <p:spPr>
          <a:xfrm>
            <a:off x="4196524" y="2888970"/>
            <a:ext cx="725723" cy="295665"/>
          </a:xfrm>
          <a:prstGeom prst="line">
            <a:avLst/>
          </a:prstGeom>
          <a:noFill/>
          <a:ln w="19050" cap="rnd" cmpd="sng" algn="ctr">
            <a:solidFill>
              <a:srgbClr val="F0AD00">
                <a:shade val="95000"/>
                <a:satMod val="105000"/>
              </a:srgbClr>
            </a:solidFill>
            <a:prstDash val="sysDash"/>
          </a:ln>
          <a:effectLst/>
        </p:spPr>
      </p:cxnSp>
      <p:cxnSp>
        <p:nvCxnSpPr>
          <p:cNvPr id="63" name="Straight Connector 62"/>
          <p:cNvCxnSpPr/>
          <p:nvPr/>
        </p:nvCxnSpPr>
        <p:spPr>
          <a:xfrm flipV="1">
            <a:off x="4192160" y="2582698"/>
            <a:ext cx="750141" cy="305614"/>
          </a:xfrm>
          <a:prstGeom prst="line">
            <a:avLst/>
          </a:prstGeom>
          <a:noFill/>
          <a:ln w="19050" cap="rnd" cmpd="sng" algn="ctr">
            <a:solidFill>
              <a:srgbClr val="F0AD00">
                <a:shade val="95000"/>
                <a:satMod val="105000"/>
              </a:srgbClr>
            </a:solidFill>
            <a:prstDash val="sysDash"/>
          </a:ln>
          <a:effectLst/>
        </p:spPr>
      </p:cxnSp>
      <p:cxnSp>
        <p:nvCxnSpPr>
          <p:cNvPr id="64" name="Straight Connector 63"/>
          <p:cNvCxnSpPr/>
          <p:nvPr/>
        </p:nvCxnSpPr>
        <p:spPr>
          <a:xfrm>
            <a:off x="4203133" y="2890840"/>
            <a:ext cx="717651"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68" name="TextBox 67"/>
          <p:cNvSpPr txBox="1"/>
          <p:nvPr/>
        </p:nvSpPr>
        <p:spPr>
          <a:xfrm>
            <a:off x="4577099" y="3641256"/>
            <a:ext cx="658835"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near</a:t>
            </a:r>
            <a:endParaRPr lang="en-US" kern="0" baseline="-25000" dirty="0">
              <a:solidFill>
                <a:sysClr val="windowText" lastClr="000000"/>
              </a:solidFill>
            </a:endParaRPr>
          </a:p>
        </p:txBody>
      </p:sp>
      <p:sp>
        <p:nvSpPr>
          <p:cNvPr id="80" name="Freeform 79"/>
          <p:cNvSpPr/>
          <p:nvPr/>
        </p:nvSpPr>
        <p:spPr>
          <a:xfrm>
            <a:off x="7438284" y="2112801"/>
            <a:ext cx="651919" cy="2013428"/>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ln>
            <a:solidFill>
              <a:srgbClr val="C00000"/>
            </a:solidFill>
          </a:ln>
        </p:spPr>
        <p:style>
          <a:lnRef idx="3">
            <a:schemeClr val="accent2"/>
          </a:lnRef>
          <a:fillRef idx="0">
            <a:schemeClr val="accent2"/>
          </a:fillRef>
          <a:effectRef idx="2">
            <a:schemeClr val="accent2"/>
          </a:effectRef>
          <a:fontRef idx="minor">
            <a:schemeClr val="tx1"/>
          </a:fontRef>
        </p:style>
        <p:txBody>
          <a:bodyPr lIns="114300" tIns="57150" rIns="114300" bIns="57150" rtlCol="0" anchor="ctr"/>
          <a:lstStyle/>
          <a:p>
            <a:pPr algn="ctr" defTabSz="1143000">
              <a:defRPr/>
            </a:pPr>
            <a:endParaRPr lang="en-US" kern="0">
              <a:solidFill>
                <a:sysClr val="windowText" lastClr="000000"/>
              </a:solidFill>
              <a:latin typeface="Corbel"/>
            </a:endParaRPr>
          </a:p>
        </p:txBody>
      </p:sp>
      <p:sp>
        <p:nvSpPr>
          <p:cNvPr id="81" name="Rectangle 80"/>
          <p:cNvSpPr/>
          <p:nvPr/>
        </p:nvSpPr>
        <p:spPr>
          <a:xfrm>
            <a:off x="8322825" y="1470617"/>
            <a:ext cx="152568" cy="199096"/>
          </a:xfrm>
          <a:prstGeom prst="rect">
            <a:avLst/>
          </a:prstGeom>
          <a:ln/>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defTabSz="1143000">
              <a:defRPr/>
            </a:pPr>
            <a:endParaRPr lang="en-US" kern="0">
              <a:solidFill>
                <a:sysClr val="window" lastClr="FFFFFF"/>
              </a:solidFill>
              <a:latin typeface="Corbel"/>
            </a:endParaRPr>
          </a:p>
        </p:txBody>
      </p:sp>
      <p:grpSp>
        <p:nvGrpSpPr>
          <p:cNvPr id="2" name="Group 81"/>
          <p:cNvGrpSpPr/>
          <p:nvPr/>
        </p:nvGrpSpPr>
        <p:grpSpPr>
          <a:xfrm>
            <a:off x="3865098" y="2739436"/>
            <a:ext cx="276886" cy="311285"/>
            <a:chOff x="990500" y="3212804"/>
            <a:chExt cx="1145624" cy="1287952"/>
          </a:xfrm>
        </p:grpSpPr>
        <p:grpSp>
          <p:nvGrpSpPr>
            <p:cNvPr id="3" name="Group 19"/>
            <p:cNvGrpSpPr/>
            <p:nvPr/>
          </p:nvGrpSpPr>
          <p:grpSpPr>
            <a:xfrm rot="2693286">
              <a:off x="990500" y="3212804"/>
              <a:ext cx="1145624" cy="1287952"/>
              <a:chOff x="1475656" y="3586913"/>
              <a:chExt cx="1145624" cy="1170865"/>
            </a:xfrm>
          </p:grpSpPr>
          <p:sp>
            <p:nvSpPr>
              <p:cNvPr id="85" name="Arc 84"/>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1143000">
                  <a:defRPr/>
                </a:pPr>
                <a:endParaRPr lang="en-US" kern="0">
                  <a:solidFill>
                    <a:sysClr val="windowText" lastClr="000000"/>
                  </a:solidFill>
                  <a:latin typeface="Corbel"/>
                </a:endParaRPr>
              </a:p>
            </p:txBody>
          </p:sp>
          <p:cxnSp>
            <p:nvCxnSpPr>
              <p:cNvPr id="86" name="Straight Connector 85"/>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87" name="Straight Connector 86"/>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84" name="Oval 83"/>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1143000">
                <a:defRPr/>
              </a:pPr>
              <a:endParaRPr lang="en-US" kern="0">
                <a:solidFill>
                  <a:sysClr val="window" lastClr="FFFFFF"/>
                </a:solidFill>
                <a:latin typeface="Corbel"/>
              </a:endParaRPr>
            </a:p>
          </p:txBody>
        </p:sp>
      </p:grpSp>
      <p:sp>
        <p:nvSpPr>
          <p:cNvPr id="88" name="TextBox 87"/>
          <p:cNvSpPr txBox="1"/>
          <p:nvPr/>
        </p:nvSpPr>
        <p:spPr>
          <a:xfrm>
            <a:off x="3683707" y="2419350"/>
            <a:ext cx="583493"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Eye</a:t>
            </a:r>
            <a:endParaRPr lang="en-US" kern="0" baseline="-25000" dirty="0">
              <a:solidFill>
                <a:sysClr val="windowText" lastClr="000000"/>
              </a:solidFill>
            </a:endParaRPr>
          </a:p>
        </p:txBody>
      </p:sp>
      <p:sp>
        <p:nvSpPr>
          <p:cNvPr id="100" name="TextBox 99"/>
          <p:cNvSpPr txBox="1"/>
          <p:nvPr/>
        </p:nvSpPr>
        <p:spPr>
          <a:xfrm>
            <a:off x="8534400" y="2571750"/>
            <a:ext cx="365485"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Z</a:t>
            </a:r>
            <a:endParaRPr lang="en-US" kern="0" dirty="0">
              <a:solidFill>
                <a:sysClr val="windowText" lastClr="000000"/>
              </a:solidFill>
            </a:endParaRPr>
          </a:p>
        </p:txBody>
      </p:sp>
      <p:cxnSp>
        <p:nvCxnSpPr>
          <p:cNvPr id="101" name="Straight Connector 100"/>
          <p:cNvCxnSpPr/>
          <p:nvPr/>
        </p:nvCxnSpPr>
        <p:spPr>
          <a:xfrm rot="5400000" flipH="1" flipV="1">
            <a:off x="4471653" y="2448373"/>
            <a:ext cx="891814" cy="0"/>
          </a:xfrm>
          <a:prstGeom prst="line">
            <a:avLst/>
          </a:prstGeom>
          <a:noFill/>
          <a:ln w="19050" cap="rnd" cmpd="sng" algn="ctr">
            <a:solidFill>
              <a:srgbClr val="60B5CC">
                <a:lumMod val="75000"/>
              </a:srgbClr>
            </a:solidFill>
            <a:prstDash val="solid"/>
            <a:tailEnd type="triangle"/>
          </a:ln>
          <a:effectLst/>
        </p:spPr>
      </p:cxnSp>
      <p:sp>
        <p:nvSpPr>
          <p:cNvPr id="102" name="TextBox 101"/>
          <p:cNvSpPr txBox="1"/>
          <p:nvPr/>
        </p:nvSpPr>
        <p:spPr>
          <a:xfrm>
            <a:off x="4736709" y="1663598"/>
            <a:ext cx="368691"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Y</a:t>
            </a:r>
            <a:endParaRPr lang="en-US" kern="0" dirty="0">
              <a:solidFill>
                <a:sysClr val="windowText" lastClr="000000"/>
              </a:solidFill>
            </a:endParaRPr>
          </a:p>
        </p:txBody>
      </p:sp>
      <p:sp>
        <p:nvSpPr>
          <p:cNvPr id="103" name="TextBox 102"/>
          <p:cNvSpPr txBox="1"/>
          <p:nvPr/>
        </p:nvSpPr>
        <p:spPr>
          <a:xfrm>
            <a:off x="8382000" y="4324350"/>
            <a:ext cx="495328"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far</a:t>
            </a:r>
            <a:endParaRPr lang="en-US" kern="0" baseline="-25000" dirty="0">
              <a:solidFill>
                <a:sysClr val="windowText" lastClr="000000"/>
              </a:solidFill>
            </a:endParaRPr>
          </a:p>
        </p:txBody>
      </p:sp>
      <p:sp>
        <p:nvSpPr>
          <p:cNvPr id="6" name="Title 5"/>
          <p:cNvSpPr>
            <a:spLocks noGrp="1"/>
          </p:cNvSpPr>
          <p:nvPr>
            <p:ph type="title"/>
          </p:nvPr>
        </p:nvSpPr>
        <p:spPr/>
        <p:txBody>
          <a:bodyPr/>
          <a:lstStyle/>
          <a:p>
            <a:r>
              <a:rPr lang="en-AU" dirty="0"/>
              <a:t>Tiled Forward </a:t>
            </a:r>
            <a:r>
              <a:rPr lang="en-AU" dirty="0" smtClean="0"/>
              <a:t>Shading [4]</a:t>
            </a:r>
            <a:endParaRPr lang="en-AU" dirty="0"/>
          </a:p>
        </p:txBody>
      </p:sp>
      <p:sp>
        <p:nvSpPr>
          <p:cNvPr id="34" name="Rectangle 3"/>
          <p:cNvSpPr>
            <a:spLocks noGrp="1" noChangeArrowheads="1"/>
          </p:cNvSpPr>
          <p:nvPr>
            <p:ph idx="1"/>
          </p:nvPr>
        </p:nvSpPr>
        <p:spPr/>
        <p:txBody>
          <a:bodyPr/>
          <a:lstStyle/>
          <a:p>
            <a:r>
              <a:rPr lang="en-US" dirty="0" smtClean="0"/>
              <a:t>Transparent Geometry</a:t>
            </a:r>
          </a:p>
          <a:p>
            <a:endParaRPr lang="en-US" dirty="0" smtClean="0"/>
          </a:p>
          <a:p>
            <a:r>
              <a:rPr lang="en-US" dirty="0" smtClean="0"/>
              <a:t>Problem</a:t>
            </a:r>
          </a:p>
          <a:p>
            <a:pPr lvl="1"/>
            <a:r>
              <a:rPr lang="en-AU" dirty="0"/>
              <a:t>View dependent</a:t>
            </a:r>
          </a:p>
          <a:p>
            <a:pPr lvl="1"/>
            <a:r>
              <a:rPr lang="en-AU" dirty="0" smtClean="0"/>
              <a:t>Degenerates </a:t>
            </a:r>
            <a:r>
              <a:rPr lang="en-AU" dirty="0"/>
              <a:t>to 2D</a:t>
            </a:r>
          </a:p>
          <a:p>
            <a:pPr lvl="1"/>
            <a:r>
              <a:rPr lang="en-AU" dirty="0" smtClean="0"/>
              <a:t>Full screen discontinuity!</a:t>
            </a:r>
          </a:p>
          <a:p>
            <a:pPr lvl="1"/>
            <a:endParaRPr lang="en-AU" dirty="0"/>
          </a:p>
        </p:txBody>
      </p:sp>
      <p:sp>
        <p:nvSpPr>
          <p:cNvPr id="38" name="Oval 37"/>
          <p:cNvSpPr/>
          <p:nvPr/>
        </p:nvSpPr>
        <p:spPr>
          <a:xfrm>
            <a:off x="5068093" y="2143120"/>
            <a:ext cx="381994" cy="1518058"/>
          </a:xfrm>
          <a:prstGeom prst="ellipse">
            <a:avLst/>
          </a:prstGeom>
          <a:gradFill>
            <a:gsLst>
              <a:gs pos="0">
                <a:srgbClr val="C00000">
                  <a:alpha val="34000"/>
                </a:srgbClr>
              </a:gs>
              <a:gs pos="100000">
                <a:srgbClr val="FF0000">
                  <a:alpha val="51000"/>
                </a:srgbClr>
              </a:gs>
            </a:gsLst>
          </a:gradFill>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a:endParaRPr lang="en-US"/>
          </a:p>
        </p:txBody>
      </p:sp>
      <p:sp>
        <p:nvSpPr>
          <p:cNvPr id="66" name="Rectangle 65"/>
          <p:cNvSpPr/>
          <p:nvPr/>
        </p:nvSpPr>
        <p:spPr>
          <a:xfrm>
            <a:off x="8324289" y="1470617"/>
            <a:ext cx="152568" cy="199096"/>
          </a:xfrm>
          <a:prstGeom prst="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defTabSz="1143000">
              <a:defRPr/>
            </a:pPr>
            <a:endParaRPr lang="en-US" kern="0">
              <a:solidFill>
                <a:sysClr val="window" lastClr="FFFFFF"/>
              </a:solidFill>
              <a:latin typeface="Corbel"/>
            </a:endParaRPr>
          </a:p>
        </p:txBody>
      </p:sp>
    </p:spTree>
    <p:extLst>
      <p:ext uri="{BB962C8B-B14F-4D97-AF65-F5344CB8AC3E}">
        <p14:creationId xmlns:p14="http://schemas.microsoft.com/office/powerpoint/2010/main" val="992301018"/>
      </p:ext>
    </p:extLst>
  </p:cSld>
  <p:clrMapOvr>
    <a:masterClrMapping/>
  </p:clrMapOvr>
  <mc:AlternateContent xmlns:mc="http://schemas.openxmlformats.org/markup-compatibility/2006" xmlns:p14="http://schemas.microsoft.com/office/powerpoint/2010/main">
    <mc:Choice Requires="p14">
      <p:transition p14:dur="250" advTm="27665">
        <p:fade/>
      </p:transition>
    </mc:Choice>
    <mc:Fallback xmlns="">
      <p:transition advTm="27665">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Freeform 232"/>
          <p:cNvSpPr/>
          <p:nvPr/>
        </p:nvSpPr>
        <p:spPr>
          <a:xfrm>
            <a:off x="5063134" y="2476499"/>
            <a:ext cx="185328" cy="849894"/>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96513"/>
              <a:gd name="connsiteY0" fmla="*/ 153285 h 2010736"/>
              <a:gd name="connsiteX1" fmla="*/ 1186740 w 1196513"/>
              <a:gd name="connsiteY1" fmla="*/ 0 h 2010736"/>
              <a:gd name="connsiteX2" fmla="*/ 1196513 w 1196513"/>
              <a:gd name="connsiteY2" fmla="*/ 2010736 h 2010736"/>
              <a:gd name="connsiteX3" fmla="*/ 0 w 1196513"/>
              <a:gd name="connsiteY3" fmla="*/ 1817671 h 2010736"/>
              <a:gd name="connsiteX4" fmla="*/ 28448 w 1196513"/>
              <a:gd name="connsiteY4" fmla="*/ 153285 h 201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13" h="2010736">
                <a:moveTo>
                  <a:pt x="28448" y="153285"/>
                </a:moveTo>
                <a:cubicBezTo>
                  <a:pt x="543403" y="86032"/>
                  <a:pt x="578501" y="69296"/>
                  <a:pt x="1186740" y="0"/>
                </a:cubicBezTo>
                <a:cubicBezTo>
                  <a:pt x="1188327" y="238125"/>
                  <a:pt x="1194926" y="1772611"/>
                  <a:pt x="1196513" y="2010736"/>
                </a:cubicBezTo>
                <a:lnTo>
                  <a:pt x="0" y="1817671"/>
                </a:lnTo>
                <a:lnTo>
                  <a:pt x="28448" y="15328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2" name="Freeform 231"/>
          <p:cNvSpPr/>
          <p:nvPr/>
        </p:nvSpPr>
        <p:spPr>
          <a:xfrm>
            <a:off x="4930481" y="2712461"/>
            <a:ext cx="148723" cy="358338"/>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94" h="2010751">
                <a:moveTo>
                  <a:pt x="28448" y="111034"/>
                </a:moveTo>
                <a:cubicBezTo>
                  <a:pt x="946996" y="22652"/>
                  <a:pt x="155802" y="104504"/>
                  <a:pt x="1167556" y="0"/>
                </a:cubicBezTo>
                <a:cubicBezTo>
                  <a:pt x="1169143" y="238125"/>
                  <a:pt x="1156515" y="1772626"/>
                  <a:pt x="1158102" y="2010751"/>
                </a:cubicBezTo>
                <a:lnTo>
                  <a:pt x="0" y="1775420"/>
                </a:lnTo>
                <a:lnTo>
                  <a:pt x="28448" y="111034"/>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4" name="Freeform 233"/>
          <p:cNvSpPr/>
          <p:nvPr/>
        </p:nvSpPr>
        <p:spPr>
          <a:xfrm>
            <a:off x="7406220" y="2099007"/>
            <a:ext cx="668203" cy="2398324"/>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 name="connsiteX0" fmla="*/ 26584 w 3280959"/>
              <a:gd name="connsiteY0" fmla="*/ 9525 h 833437"/>
              <a:gd name="connsiteX1" fmla="*/ 3280959 w 3280959"/>
              <a:gd name="connsiteY1" fmla="*/ 0 h 833437"/>
              <a:gd name="connsiteX2" fmla="*/ 3276197 w 3280959"/>
              <a:gd name="connsiteY2" fmla="*/ 833437 h 833437"/>
              <a:gd name="connsiteX3" fmla="*/ 0 w 3280959"/>
              <a:gd name="connsiteY3" fmla="*/ 682421 h 833437"/>
              <a:gd name="connsiteX4" fmla="*/ 26584 w 3280959"/>
              <a:gd name="connsiteY4" fmla="*/ 9525 h 833437"/>
              <a:gd name="connsiteX0" fmla="*/ 4757 w 3280959"/>
              <a:gd name="connsiteY0" fmla="*/ 0 h 1100683"/>
              <a:gd name="connsiteX1" fmla="*/ 3280959 w 3280959"/>
              <a:gd name="connsiteY1" fmla="*/ 267246 h 1100683"/>
              <a:gd name="connsiteX2" fmla="*/ 3276197 w 3280959"/>
              <a:gd name="connsiteY2" fmla="*/ 1100683 h 1100683"/>
              <a:gd name="connsiteX3" fmla="*/ 0 w 3280959"/>
              <a:gd name="connsiteY3" fmla="*/ 949667 h 1100683"/>
              <a:gd name="connsiteX4" fmla="*/ 4757 w 3280959"/>
              <a:gd name="connsiteY4" fmla="*/ 0 h 1100683"/>
              <a:gd name="connsiteX0" fmla="*/ 4757 w 3310058"/>
              <a:gd name="connsiteY0" fmla="*/ 144480 h 1245163"/>
              <a:gd name="connsiteX1" fmla="*/ 3310058 w 3310058"/>
              <a:gd name="connsiteY1" fmla="*/ 0 h 1245163"/>
              <a:gd name="connsiteX2" fmla="*/ 3276197 w 3310058"/>
              <a:gd name="connsiteY2" fmla="*/ 1245163 h 1245163"/>
              <a:gd name="connsiteX3" fmla="*/ 0 w 3310058"/>
              <a:gd name="connsiteY3" fmla="*/ 1094147 h 1245163"/>
              <a:gd name="connsiteX4" fmla="*/ 4757 w 3310058"/>
              <a:gd name="connsiteY4" fmla="*/ 144480 h 1245163"/>
              <a:gd name="connsiteX0" fmla="*/ 62956 w 3310058"/>
              <a:gd name="connsiteY0" fmla="*/ 77384 h 1245163"/>
              <a:gd name="connsiteX1" fmla="*/ 3310058 w 3310058"/>
              <a:gd name="connsiteY1" fmla="*/ 0 h 1245163"/>
              <a:gd name="connsiteX2" fmla="*/ 3276197 w 3310058"/>
              <a:gd name="connsiteY2" fmla="*/ 1245163 h 1245163"/>
              <a:gd name="connsiteX3" fmla="*/ 0 w 3310058"/>
              <a:gd name="connsiteY3" fmla="*/ 1094147 h 1245163"/>
              <a:gd name="connsiteX4" fmla="*/ 62956 w 3310058"/>
              <a:gd name="connsiteY4" fmla="*/ 77384 h 124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058" h="1245163">
                <a:moveTo>
                  <a:pt x="62956" y="77384"/>
                </a:moveTo>
                <a:lnTo>
                  <a:pt x="3310058" y="0"/>
                </a:lnTo>
                <a:cubicBezTo>
                  <a:pt x="3308471" y="277812"/>
                  <a:pt x="3277784" y="967351"/>
                  <a:pt x="3276197" y="1245163"/>
                </a:cubicBezTo>
                <a:lnTo>
                  <a:pt x="0" y="1094147"/>
                </a:lnTo>
                <a:cubicBezTo>
                  <a:pt x="1586" y="777591"/>
                  <a:pt x="61370" y="393940"/>
                  <a:pt x="62956" y="77384"/>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sp>
        <p:nvSpPr>
          <p:cNvPr id="235" name="Freeform 234"/>
          <p:cNvSpPr/>
          <p:nvPr/>
        </p:nvSpPr>
        <p:spPr>
          <a:xfrm>
            <a:off x="8083827" y="1143725"/>
            <a:ext cx="408006" cy="960750"/>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8392 w 903383"/>
              <a:gd name="connsiteY0" fmla="*/ 135341 h 700302"/>
              <a:gd name="connsiteX1" fmla="*/ 859178 w 903383"/>
              <a:gd name="connsiteY1" fmla="*/ 0 h 700302"/>
              <a:gd name="connsiteX2" fmla="*/ 903383 w 903383"/>
              <a:gd name="connsiteY2" fmla="*/ 666332 h 700302"/>
              <a:gd name="connsiteX3" fmla="*/ 151 w 903383"/>
              <a:gd name="connsiteY3" fmla="*/ 700302 h 700302"/>
              <a:gd name="connsiteX4" fmla="*/ 8392 w 903383"/>
              <a:gd name="connsiteY4" fmla="*/ 135341 h 700302"/>
              <a:gd name="connsiteX0" fmla="*/ 8392 w 903383"/>
              <a:gd name="connsiteY0" fmla="*/ 135341 h 736318"/>
              <a:gd name="connsiteX1" fmla="*/ 859178 w 903383"/>
              <a:gd name="connsiteY1" fmla="*/ 0 h 736318"/>
              <a:gd name="connsiteX2" fmla="*/ 903383 w 903383"/>
              <a:gd name="connsiteY2" fmla="*/ 666332 h 736318"/>
              <a:gd name="connsiteX3" fmla="*/ 152 w 903383"/>
              <a:gd name="connsiteY3" fmla="*/ 736318 h 736318"/>
              <a:gd name="connsiteX4" fmla="*/ 8392 w 903383"/>
              <a:gd name="connsiteY4" fmla="*/ 135341 h 736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383" h="736318">
                <a:moveTo>
                  <a:pt x="8392" y="135341"/>
                </a:moveTo>
                <a:lnTo>
                  <a:pt x="859178" y="0"/>
                </a:lnTo>
                <a:lnTo>
                  <a:pt x="903383" y="666332"/>
                </a:lnTo>
                <a:lnTo>
                  <a:pt x="152" y="736318"/>
                </a:lnTo>
                <a:cubicBezTo>
                  <a:pt x="-1436" y="647418"/>
                  <a:pt x="9980" y="224241"/>
                  <a:pt x="8392" y="135341"/>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114300" tIns="57150" rIns="114300" bIns="57150" rtlCol="0" anchor="ctr"/>
          <a:lstStyle/>
          <a:p>
            <a:pPr algn="ctr" defTabSz="1143000">
              <a:defRPr/>
            </a:pPr>
            <a:endParaRPr lang="en-US" kern="0">
              <a:solidFill>
                <a:sysClr val="window" lastClr="FFFFFF"/>
              </a:solidFill>
              <a:latin typeface="Corbel"/>
            </a:endParaRPr>
          </a:p>
        </p:txBody>
      </p:sp>
      <p:cxnSp>
        <p:nvCxnSpPr>
          <p:cNvPr id="236" name="Straight Connector 235"/>
          <p:cNvCxnSpPr/>
          <p:nvPr/>
        </p:nvCxnSpPr>
        <p:spPr>
          <a:xfrm rot="16200000" flipH="1">
            <a:off x="4649302" y="3438530"/>
            <a:ext cx="533093" cy="0"/>
          </a:xfrm>
          <a:prstGeom prst="line">
            <a:avLst/>
          </a:prstGeom>
          <a:noFill/>
          <a:ln w="19050" cap="rnd" cmpd="sng" algn="ctr">
            <a:solidFill>
              <a:srgbClr val="E66C7D">
                <a:shade val="95000"/>
                <a:satMod val="105000"/>
              </a:srgbClr>
            </a:solidFill>
            <a:prstDash val="sysDash"/>
          </a:ln>
          <a:effectLst/>
        </p:spPr>
      </p:cxnSp>
      <p:cxnSp>
        <p:nvCxnSpPr>
          <p:cNvPr id="237" name="Straight Connector 236"/>
          <p:cNvCxnSpPr/>
          <p:nvPr/>
        </p:nvCxnSpPr>
        <p:spPr>
          <a:xfrm rot="5400000">
            <a:off x="4616238" y="2894279"/>
            <a:ext cx="595511" cy="735"/>
          </a:xfrm>
          <a:prstGeom prst="line">
            <a:avLst/>
          </a:prstGeom>
          <a:noFill/>
          <a:ln w="19050" cap="rnd" cmpd="sng" algn="ctr">
            <a:solidFill>
              <a:srgbClr val="F0AD00">
                <a:shade val="95000"/>
                <a:satMod val="105000"/>
              </a:srgbClr>
            </a:solidFill>
            <a:prstDash val="solid"/>
          </a:ln>
          <a:effectLst/>
        </p:spPr>
      </p:cxnSp>
      <p:cxnSp>
        <p:nvCxnSpPr>
          <p:cNvPr id="238" name="Straight Connector 237"/>
          <p:cNvCxnSpPr/>
          <p:nvPr/>
        </p:nvCxnSpPr>
        <p:spPr>
          <a:xfrm flipV="1">
            <a:off x="4914362" y="1142990"/>
            <a:ext cx="3568664" cy="1453900"/>
          </a:xfrm>
          <a:prstGeom prst="line">
            <a:avLst/>
          </a:prstGeom>
          <a:noFill/>
          <a:ln w="19050" cap="rnd" cmpd="sng" algn="ctr">
            <a:solidFill>
              <a:srgbClr val="F0AD00">
                <a:shade val="95000"/>
                <a:satMod val="105000"/>
              </a:srgbClr>
            </a:solidFill>
            <a:prstDash val="solid"/>
          </a:ln>
          <a:effectLst/>
        </p:spPr>
      </p:cxnSp>
      <p:cxnSp>
        <p:nvCxnSpPr>
          <p:cNvPr id="239" name="Straight Connector 238"/>
          <p:cNvCxnSpPr/>
          <p:nvPr/>
        </p:nvCxnSpPr>
        <p:spPr>
          <a:xfrm>
            <a:off x="4914362" y="3191666"/>
            <a:ext cx="3568664" cy="1453900"/>
          </a:xfrm>
          <a:prstGeom prst="line">
            <a:avLst/>
          </a:prstGeom>
          <a:noFill/>
          <a:ln w="19050" cap="rnd" cmpd="sng" algn="ctr">
            <a:solidFill>
              <a:srgbClr val="F0AD00">
                <a:shade val="95000"/>
                <a:satMod val="105000"/>
              </a:srgbClr>
            </a:solidFill>
            <a:prstDash val="solid"/>
          </a:ln>
          <a:effectLst/>
        </p:spPr>
      </p:cxnSp>
      <p:cxnSp>
        <p:nvCxnSpPr>
          <p:cNvPr id="240" name="Straight Connector 239"/>
          <p:cNvCxnSpPr/>
          <p:nvPr/>
        </p:nvCxnSpPr>
        <p:spPr>
          <a:xfrm rot="5400000">
            <a:off x="6731737" y="2894279"/>
            <a:ext cx="3502576" cy="1469"/>
          </a:xfrm>
          <a:prstGeom prst="line">
            <a:avLst/>
          </a:prstGeom>
          <a:noFill/>
          <a:ln w="19050" cap="rnd" cmpd="sng" algn="ctr">
            <a:solidFill>
              <a:srgbClr val="F0AD00">
                <a:shade val="95000"/>
                <a:satMod val="105000"/>
              </a:srgbClr>
            </a:solidFill>
            <a:prstDash val="solid"/>
          </a:ln>
          <a:effectLst/>
        </p:spPr>
      </p:cxnSp>
      <p:cxnSp>
        <p:nvCxnSpPr>
          <p:cNvPr id="241" name="Straight Connector 240"/>
          <p:cNvCxnSpPr/>
          <p:nvPr/>
        </p:nvCxnSpPr>
        <p:spPr>
          <a:xfrm flipV="1">
            <a:off x="4914381" y="2019746"/>
            <a:ext cx="3573044" cy="718134"/>
          </a:xfrm>
          <a:prstGeom prst="line">
            <a:avLst/>
          </a:prstGeom>
          <a:noFill/>
          <a:ln w="19050" cap="rnd" cmpd="sng" algn="ctr">
            <a:solidFill>
              <a:srgbClr val="F0AD00">
                <a:shade val="95000"/>
                <a:satMod val="105000"/>
              </a:srgbClr>
            </a:solidFill>
            <a:prstDash val="solid"/>
          </a:ln>
          <a:effectLst/>
        </p:spPr>
      </p:cxnSp>
      <p:cxnSp>
        <p:nvCxnSpPr>
          <p:cNvPr id="242" name="Straight Connector 241"/>
          <p:cNvCxnSpPr/>
          <p:nvPr/>
        </p:nvCxnSpPr>
        <p:spPr>
          <a:xfrm flipV="1">
            <a:off x="4918786" y="2897379"/>
            <a:ext cx="3956343" cy="0"/>
          </a:xfrm>
          <a:prstGeom prst="line">
            <a:avLst/>
          </a:prstGeom>
          <a:noFill/>
          <a:ln w="19050" cap="rnd" cmpd="sng" algn="ctr">
            <a:solidFill>
              <a:srgbClr val="60B5CC">
                <a:lumMod val="75000"/>
              </a:srgbClr>
            </a:solidFill>
            <a:prstDash val="solid"/>
            <a:tailEnd type="triangle"/>
          </a:ln>
          <a:effectLst/>
        </p:spPr>
      </p:cxnSp>
      <p:cxnSp>
        <p:nvCxnSpPr>
          <p:cNvPr id="243" name="Straight Connector 242"/>
          <p:cNvCxnSpPr/>
          <p:nvPr/>
        </p:nvCxnSpPr>
        <p:spPr>
          <a:xfrm>
            <a:off x="4914381" y="3033066"/>
            <a:ext cx="3568639" cy="726940"/>
          </a:xfrm>
          <a:prstGeom prst="line">
            <a:avLst/>
          </a:prstGeom>
          <a:noFill/>
          <a:ln w="19050" cap="rnd" cmpd="sng" algn="ctr">
            <a:solidFill>
              <a:srgbClr val="F0AD00">
                <a:shade val="95000"/>
                <a:satMod val="105000"/>
              </a:srgbClr>
            </a:solidFill>
            <a:prstDash val="solid"/>
          </a:ln>
          <a:effectLst/>
        </p:spPr>
      </p:cxnSp>
      <p:cxnSp>
        <p:nvCxnSpPr>
          <p:cNvPr id="244" name="Straight Connector 243"/>
          <p:cNvCxnSpPr/>
          <p:nvPr/>
        </p:nvCxnSpPr>
        <p:spPr>
          <a:xfrm>
            <a:off x="4187411" y="2895501"/>
            <a:ext cx="728438" cy="296770"/>
          </a:xfrm>
          <a:prstGeom prst="line">
            <a:avLst/>
          </a:prstGeom>
          <a:noFill/>
          <a:ln w="19050" cap="rnd" cmpd="sng" algn="ctr">
            <a:solidFill>
              <a:srgbClr val="F0AD00">
                <a:shade val="95000"/>
                <a:satMod val="105000"/>
              </a:srgbClr>
            </a:solidFill>
            <a:prstDash val="sysDash"/>
          </a:ln>
          <a:effectLst/>
        </p:spPr>
      </p:cxnSp>
      <p:cxnSp>
        <p:nvCxnSpPr>
          <p:cNvPr id="245" name="Straight Connector 244"/>
          <p:cNvCxnSpPr/>
          <p:nvPr/>
        </p:nvCxnSpPr>
        <p:spPr>
          <a:xfrm flipV="1">
            <a:off x="4183031" y="2588082"/>
            <a:ext cx="752949" cy="306758"/>
          </a:xfrm>
          <a:prstGeom prst="line">
            <a:avLst/>
          </a:prstGeom>
          <a:noFill/>
          <a:ln w="19050" cap="rnd" cmpd="sng" algn="ctr">
            <a:solidFill>
              <a:srgbClr val="F0AD00">
                <a:shade val="95000"/>
                <a:satMod val="105000"/>
              </a:srgbClr>
            </a:solidFill>
            <a:prstDash val="sysDash"/>
          </a:ln>
          <a:effectLst/>
        </p:spPr>
      </p:cxnSp>
      <p:cxnSp>
        <p:nvCxnSpPr>
          <p:cNvPr id="246" name="Straight Connector 245"/>
          <p:cNvCxnSpPr/>
          <p:nvPr/>
        </p:nvCxnSpPr>
        <p:spPr>
          <a:xfrm>
            <a:off x="4194045" y="2897379"/>
            <a:ext cx="720336"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247" name="TextBox 246"/>
          <p:cNvSpPr txBox="1"/>
          <p:nvPr/>
        </p:nvSpPr>
        <p:spPr>
          <a:xfrm>
            <a:off x="8534400" y="2560335"/>
            <a:ext cx="365485"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Z</a:t>
            </a:r>
            <a:endParaRPr lang="en-US" kern="0" dirty="0">
              <a:solidFill>
                <a:sysClr val="windowText" lastClr="000000"/>
              </a:solidFill>
            </a:endParaRPr>
          </a:p>
        </p:txBody>
      </p:sp>
      <p:cxnSp>
        <p:nvCxnSpPr>
          <p:cNvPr id="248" name="Straight Connector 247"/>
          <p:cNvCxnSpPr/>
          <p:nvPr/>
        </p:nvCxnSpPr>
        <p:spPr>
          <a:xfrm rot="5400000" flipH="1" flipV="1">
            <a:off x="4471653" y="2448373"/>
            <a:ext cx="891814" cy="0"/>
          </a:xfrm>
          <a:prstGeom prst="line">
            <a:avLst/>
          </a:prstGeom>
          <a:noFill/>
          <a:ln w="19050" cap="rnd" cmpd="sng" algn="ctr">
            <a:solidFill>
              <a:srgbClr val="60B5CC">
                <a:lumMod val="75000"/>
              </a:srgbClr>
            </a:solidFill>
            <a:prstDash val="solid"/>
            <a:tailEnd type="triangle"/>
          </a:ln>
          <a:effectLst/>
        </p:spPr>
      </p:cxnSp>
      <p:sp>
        <p:nvSpPr>
          <p:cNvPr id="249" name="TextBox 248"/>
          <p:cNvSpPr txBox="1"/>
          <p:nvPr/>
        </p:nvSpPr>
        <p:spPr>
          <a:xfrm>
            <a:off x="4684592" y="1663598"/>
            <a:ext cx="368691" cy="392415"/>
          </a:xfrm>
          <a:prstGeom prst="rect">
            <a:avLst/>
          </a:prstGeom>
          <a:noFill/>
        </p:spPr>
        <p:txBody>
          <a:bodyPr wrap="none" lIns="114300" tIns="57150" rIns="114300" bIns="57150" rtlCol="0">
            <a:spAutoFit/>
          </a:bodyPr>
          <a:lstStyle/>
          <a:p>
            <a:pPr defTabSz="1143000">
              <a:defRPr/>
            </a:pPr>
            <a:r>
              <a:rPr lang="en-AU" kern="0" dirty="0">
                <a:solidFill>
                  <a:sysClr val="windowText" lastClr="000000"/>
                </a:solidFill>
              </a:rPr>
              <a:t>Y</a:t>
            </a:r>
            <a:endParaRPr lang="en-US" kern="0" dirty="0">
              <a:solidFill>
                <a:sysClr val="windowText" lastClr="000000"/>
              </a:solidFill>
            </a:endParaRPr>
          </a:p>
        </p:txBody>
      </p:sp>
      <p:sp>
        <p:nvSpPr>
          <p:cNvPr id="250" name="TextBox 249"/>
          <p:cNvSpPr txBox="1"/>
          <p:nvPr/>
        </p:nvSpPr>
        <p:spPr>
          <a:xfrm>
            <a:off x="4569411" y="3650601"/>
            <a:ext cx="658835"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near</a:t>
            </a:r>
            <a:endParaRPr lang="en-US" kern="0" baseline="-25000" dirty="0">
              <a:solidFill>
                <a:sysClr val="windowText" lastClr="000000"/>
              </a:solidFill>
            </a:endParaRPr>
          </a:p>
        </p:txBody>
      </p:sp>
      <p:sp>
        <p:nvSpPr>
          <p:cNvPr id="252" name="TextBox 251"/>
          <p:cNvSpPr txBox="1"/>
          <p:nvPr/>
        </p:nvSpPr>
        <p:spPr>
          <a:xfrm>
            <a:off x="8469412" y="4342523"/>
            <a:ext cx="495328"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far</a:t>
            </a:r>
            <a:endParaRPr lang="en-US" kern="0" baseline="-25000" dirty="0">
              <a:solidFill>
                <a:sysClr val="windowText" lastClr="000000"/>
              </a:solidFill>
            </a:endParaRPr>
          </a:p>
        </p:txBody>
      </p:sp>
      <p:sp>
        <p:nvSpPr>
          <p:cNvPr id="253" name="Freeform 252"/>
          <p:cNvSpPr/>
          <p:nvPr/>
        </p:nvSpPr>
        <p:spPr>
          <a:xfrm>
            <a:off x="7441301" y="2116429"/>
            <a:ext cx="654358" cy="2020960"/>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ln/>
        </p:spPr>
        <p:style>
          <a:lnRef idx="3">
            <a:schemeClr val="accent2"/>
          </a:lnRef>
          <a:fillRef idx="0">
            <a:schemeClr val="accent2"/>
          </a:fillRef>
          <a:effectRef idx="2">
            <a:schemeClr val="accent2"/>
          </a:effectRef>
          <a:fontRef idx="minor">
            <a:schemeClr val="tx1"/>
          </a:fontRef>
        </p:style>
        <p:txBody>
          <a:bodyPr lIns="114300" tIns="57150" rIns="114300" bIns="57150" rtlCol="0" anchor="ctr"/>
          <a:lstStyle/>
          <a:p>
            <a:pPr algn="ctr" defTabSz="1143000">
              <a:defRPr/>
            </a:pPr>
            <a:endParaRPr lang="en-US" kern="0">
              <a:solidFill>
                <a:sysClr val="windowText" lastClr="000000"/>
              </a:solidFill>
              <a:latin typeface="Corbel"/>
            </a:endParaRPr>
          </a:p>
        </p:txBody>
      </p:sp>
      <p:grpSp>
        <p:nvGrpSpPr>
          <p:cNvPr id="2" name="Group 254"/>
          <p:cNvGrpSpPr/>
          <p:nvPr/>
        </p:nvGrpSpPr>
        <p:grpSpPr>
          <a:xfrm>
            <a:off x="3854744" y="2745409"/>
            <a:ext cx="277923" cy="312450"/>
            <a:chOff x="990500" y="3212804"/>
            <a:chExt cx="1145624" cy="1287952"/>
          </a:xfrm>
        </p:grpSpPr>
        <p:grpSp>
          <p:nvGrpSpPr>
            <p:cNvPr id="3" name="Group 19"/>
            <p:cNvGrpSpPr/>
            <p:nvPr/>
          </p:nvGrpSpPr>
          <p:grpSpPr>
            <a:xfrm rot="2693286">
              <a:off x="990500" y="3212804"/>
              <a:ext cx="1145624" cy="1287952"/>
              <a:chOff x="1475656" y="3586913"/>
              <a:chExt cx="1145624" cy="1170865"/>
            </a:xfrm>
          </p:grpSpPr>
          <p:sp>
            <p:nvSpPr>
              <p:cNvPr id="258" name="Arc 257"/>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1143000">
                  <a:defRPr/>
                </a:pPr>
                <a:endParaRPr lang="en-US" kern="0">
                  <a:solidFill>
                    <a:sysClr val="windowText" lastClr="000000"/>
                  </a:solidFill>
                  <a:latin typeface="Corbel"/>
                </a:endParaRPr>
              </a:p>
            </p:txBody>
          </p:sp>
          <p:cxnSp>
            <p:nvCxnSpPr>
              <p:cNvPr id="259" name="Straight Connector 258"/>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260" name="Straight Connector 259"/>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257" name="Oval 256"/>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1143000">
                <a:defRPr/>
              </a:pPr>
              <a:endParaRPr lang="en-US" kern="0">
                <a:solidFill>
                  <a:sysClr val="window" lastClr="FFFFFF"/>
                </a:solidFill>
                <a:latin typeface="Corbel"/>
              </a:endParaRPr>
            </a:p>
          </p:txBody>
        </p:sp>
      </p:grpSp>
      <p:sp>
        <p:nvSpPr>
          <p:cNvPr id="261" name="TextBox 260"/>
          <p:cNvSpPr txBox="1"/>
          <p:nvPr/>
        </p:nvSpPr>
        <p:spPr>
          <a:xfrm>
            <a:off x="3683707" y="2419350"/>
            <a:ext cx="583493" cy="392415"/>
          </a:xfrm>
          <a:prstGeom prst="rect">
            <a:avLst/>
          </a:prstGeom>
          <a:noFill/>
        </p:spPr>
        <p:txBody>
          <a:bodyPr wrap="none" lIns="114300" tIns="57150" rIns="114300" bIns="57150" rtlCol="0">
            <a:spAutoFit/>
          </a:bodyPr>
          <a:lstStyle/>
          <a:p>
            <a:pPr defTabSz="1143000">
              <a:defRPr/>
            </a:pPr>
            <a:r>
              <a:rPr lang="sv-SE" kern="0" dirty="0">
                <a:solidFill>
                  <a:sysClr val="windowText" lastClr="000000"/>
                </a:solidFill>
              </a:rPr>
              <a:t>Eye</a:t>
            </a:r>
            <a:endParaRPr lang="en-US" kern="0" baseline="-25000" dirty="0">
              <a:solidFill>
                <a:sysClr val="windowText" lastClr="000000"/>
              </a:solidFill>
            </a:endParaRPr>
          </a:p>
        </p:txBody>
      </p:sp>
      <p:cxnSp>
        <p:nvCxnSpPr>
          <p:cNvPr id="265" name="Straight Connector 264"/>
          <p:cNvCxnSpPr/>
          <p:nvPr/>
        </p:nvCxnSpPr>
        <p:spPr>
          <a:xfrm rot="16200000" flipH="1">
            <a:off x="6097693" y="2915676"/>
            <a:ext cx="2634626" cy="0"/>
          </a:xfrm>
          <a:prstGeom prst="line">
            <a:avLst/>
          </a:prstGeom>
          <a:noFill/>
          <a:ln w="19050" cap="rnd" cmpd="sng" algn="ctr">
            <a:solidFill>
              <a:srgbClr val="F0AD00">
                <a:shade val="95000"/>
                <a:satMod val="105000"/>
              </a:srgbClr>
            </a:solidFill>
            <a:prstDash val="solid"/>
          </a:ln>
          <a:effectLst/>
        </p:spPr>
      </p:cxnSp>
      <p:cxnSp>
        <p:nvCxnSpPr>
          <p:cNvPr id="266" name="Straight Connector 265"/>
          <p:cNvCxnSpPr/>
          <p:nvPr/>
        </p:nvCxnSpPr>
        <p:spPr>
          <a:xfrm rot="16200000" flipH="1">
            <a:off x="4705488" y="2911269"/>
            <a:ext cx="713726" cy="0"/>
          </a:xfrm>
          <a:prstGeom prst="line">
            <a:avLst/>
          </a:prstGeom>
          <a:noFill/>
          <a:ln w="19050" cap="rnd" cmpd="sng" algn="ctr">
            <a:solidFill>
              <a:srgbClr val="F0AD00">
                <a:shade val="95000"/>
                <a:satMod val="105000"/>
              </a:srgbClr>
            </a:solidFill>
            <a:prstDash val="solid"/>
          </a:ln>
          <a:effectLst/>
        </p:spPr>
      </p:cxnSp>
      <p:cxnSp>
        <p:nvCxnSpPr>
          <p:cNvPr id="267" name="Straight Connector 266"/>
          <p:cNvCxnSpPr/>
          <p:nvPr/>
        </p:nvCxnSpPr>
        <p:spPr>
          <a:xfrm rot="5400000">
            <a:off x="4817816" y="2913469"/>
            <a:ext cx="859121" cy="4"/>
          </a:xfrm>
          <a:prstGeom prst="line">
            <a:avLst/>
          </a:prstGeom>
          <a:noFill/>
          <a:ln w="19050" cap="rnd" cmpd="sng" algn="ctr">
            <a:solidFill>
              <a:srgbClr val="F0AD00">
                <a:shade val="95000"/>
                <a:satMod val="105000"/>
              </a:srgbClr>
            </a:solidFill>
            <a:prstDash val="solid"/>
          </a:ln>
          <a:effectLst/>
        </p:spPr>
      </p:cxnSp>
      <p:cxnSp>
        <p:nvCxnSpPr>
          <p:cNvPr id="268" name="Straight Connector 267"/>
          <p:cNvCxnSpPr/>
          <p:nvPr/>
        </p:nvCxnSpPr>
        <p:spPr>
          <a:xfrm rot="16200000" flipH="1">
            <a:off x="4941565" y="2915301"/>
            <a:ext cx="1034600" cy="0"/>
          </a:xfrm>
          <a:prstGeom prst="line">
            <a:avLst/>
          </a:prstGeom>
          <a:noFill/>
          <a:ln w="19050" cap="rnd" cmpd="sng" algn="ctr">
            <a:solidFill>
              <a:srgbClr val="F0AD00">
                <a:shade val="95000"/>
                <a:satMod val="105000"/>
              </a:srgbClr>
            </a:solidFill>
            <a:prstDash val="solid"/>
          </a:ln>
          <a:effectLst/>
        </p:spPr>
      </p:cxnSp>
      <p:cxnSp>
        <p:nvCxnSpPr>
          <p:cNvPr id="269" name="Straight Connector 268"/>
          <p:cNvCxnSpPr/>
          <p:nvPr/>
        </p:nvCxnSpPr>
        <p:spPr>
          <a:xfrm rot="16200000" flipH="1">
            <a:off x="5092823" y="2916039"/>
            <a:ext cx="1250494" cy="0"/>
          </a:xfrm>
          <a:prstGeom prst="line">
            <a:avLst/>
          </a:prstGeom>
          <a:noFill/>
          <a:ln w="19050" cap="rnd" cmpd="sng" algn="ctr">
            <a:solidFill>
              <a:srgbClr val="F0AD00">
                <a:shade val="95000"/>
                <a:satMod val="105000"/>
              </a:srgbClr>
            </a:solidFill>
            <a:prstDash val="solid"/>
          </a:ln>
          <a:effectLst/>
        </p:spPr>
      </p:cxnSp>
      <p:cxnSp>
        <p:nvCxnSpPr>
          <p:cNvPr id="270" name="Straight Connector 269"/>
          <p:cNvCxnSpPr/>
          <p:nvPr/>
        </p:nvCxnSpPr>
        <p:spPr>
          <a:xfrm rot="5400000">
            <a:off x="5281169" y="2914205"/>
            <a:ext cx="1506759" cy="0"/>
          </a:xfrm>
          <a:prstGeom prst="line">
            <a:avLst/>
          </a:prstGeom>
          <a:noFill/>
          <a:ln w="19050" cap="rnd" cmpd="sng" algn="ctr">
            <a:solidFill>
              <a:srgbClr val="F0AD00">
                <a:shade val="95000"/>
                <a:satMod val="105000"/>
              </a:srgbClr>
            </a:solidFill>
            <a:prstDash val="solid"/>
          </a:ln>
          <a:effectLst/>
        </p:spPr>
      </p:cxnSp>
      <p:cxnSp>
        <p:nvCxnSpPr>
          <p:cNvPr id="271" name="Straight Connector 270"/>
          <p:cNvCxnSpPr/>
          <p:nvPr/>
        </p:nvCxnSpPr>
        <p:spPr>
          <a:xfrm rot="5400000">
            <a:off x="5511002" y="2917878"/>
            <a:ext cx="1812221" cy="0"/>
          </a:xfrm>
          <a:prstGeom prst="line">
            <a:avLst/>
          </a:prstGeom>
          <a:noFill/>
          <a:ln w="19050" cap="rnd" cmpd="sng" algn="ctr">
            <a:solidFill>
              <a:srgbClr val="F0AD00">
                <a:shade val="95000"/>
                <a:satMod val="105000"/>
              </a:srgbClr>
            </a:solidFill>
            <a:prstDash val="solid"/>
          </a:ln>
          <a:effectLst/>
        </p:spPr>
      </p:cxnSp>
      <p:cxnSp>
        <p:nvCxnSpPr>
          <p:cNvPr id="272" name="Straight Connector 271"/>
          <p:cNvCxnSpPr/>
          <p:nvPr/>
        </p:nvCxnSpPr>
        <p:spPr>
          <a:xfrm rot="16200000" flipH="1">
            <a:off x="5777180" y="2916042"/>
            <a:ext cx="2178634" cy="0"/>
          </a:xfrm>
          <a:prstGeom prst="line">
            <a:avLst/>
          </a:prstGeom>
          <a:noFill/>
          <a:ln w="19050" cap="rnd" cmpd="sng" algn="ctr">
            <a:solidFill>
              <a:srgbClr val="F0AD00">
                <a:shade val="95000"/>
                <a:satMod val="105000"/>
              </a:srgbClr>
            </a:solidFill>
            <a:prstDash val="solid"/>
          </a:ln>
          <a:effectLst/>
        </p:spPr>
      </p:cxnSp>
      <p:cxnSp>
        <p:nvCxnSpPr>
          <p:cNvPr id="273" name="Straight Connector 272"/>
          <p:cNvCxnSpPr/>
          <p:nvPr/>
        </p:nvCxnSpPr>
        <p:spPr>
          <a:xfrm rot="16200000" flipH="1">
            <a:off x="6489807" y="2911268"/>
            <a:ext cx="3172124" cy="0"/>
          </a:xfrm>
          <a:prstGeom prst="line">
            <a:avLst/>
          </a:prstGeom>
          <a:noFill/>
          <a:ln w="19050" cap="rnd" cmpd="sng" algn="ctr">
            <a:solidFill>
              <a:srgbClr val="F0AD00">
                <a:shade val="95000"/>
                <a:satMod val="105000"/>
              </a:srgbClr>
            </a:solidFill>
            <a:prstDash val="solid"/>
          </a:ln>
          <a:effectLst/>
        </p:spPr>
      </p:cxnSp>
      <p:sp>
        <p:nvSpPr>
          <p:cNvPr id="6" name="Title 5"/>
          <p:cNvSpPr>
            <a:spLocks noGrp="1"/>
          </p:cNvSpPr>
          <p:nvPr>
            <p:ph type="title"/>
          </p:nvPr>
        </p:nvSpPr>
        <p:spPr/>
        <p:txBody>
          <a:bodyPr/>
          <a:lstStyle/>
          <a:p>
            <a:r>
              <a:rPr lang="en-AU" dirty="0" smtClean="0"/>
              <a:t>Clustered Forward Shading [4]</a:t>
            </a:r>
            <a:endParaRPr lang="en-AU" dirty="0"/>
          </a:p>
        </p:txBody>
      </p:sp>
      <p:sp>
        <p:nvSpPr>
          <p:cNvPr id="58" name="Rectangle 3"/>
          <p:cNvSpPr>
            <a:spLocks noGrp="1" noChangeArrowheads="1"/>
          </p:cNvSpPr>
          <p:nvPr>
            <p:ph idx="1"/>
          </p:nvPr>
        </p:nvSpPr>
        <p:spPr/>
        <p:txBody>
          <a:bodyPr/>
          <a:lstStyle/>
          <a:p>
            <a:r>
              <a:rPr lang="sv-SE" dirty="0" smtClean="0"/>
              <a:t>Pre-geometry pass.</a:t>
            </a:r>
          </a:p>
          <a:p>
            <a:r>
              <a:rPr lang="sv-SE" dirty="0" smtClean="0"/>
              <a:t>Flag used clusters.</a:t>
            </a:r>
          </a:p>
          <a:p>
            <a:pPr lvl="1"/>
            <a:r>
              <a:rPr lang="sv-SE" dirty="0" smtClean="0"/>
              <a:t>Side effect in </a:t>
            </a:r>
            <a:br>
              <a:rPr lang="sv-SE" dirty="0" smtClean="0"/>
            </a:br>
            <a:r>
              <a:rPr lang="sv-SE" dirty="0" smtClean="0"/>
              <a:t>fragment shader.	</a:t>
            </a:r>
          </a:p>
          <a:p>
            <a:pPr lvl="1"/>
            <a:r>
              <a:rPr lang="sv-SE" dirty="0" smtClean="0"/>
              <a:t>Set cell in </a:t>
            </a:r>
            <a:br>
              <a:rPr lang="sv-SE" dirty="0" smtClean="0"/>
            </a:br>
            <a:r>
              <a:rPr lang="sv-SE" dirty="0" smtClean="0"/>
              <a:t>grid to one.</a:t>
            </a:r>
          </a:p>
          <a:p>
            <a:pPr lvl="1"/>
            <a:endParaRPr lang="en-AU" dirty="0"/>
          </a:p>
        </p:txBody>
      </p:sp>
      <p:sp>
        <p:nvSpPr>
          <p:cNvPr id="41" name="Oval 40"/>
          <p:cNvSpPr/>
          <p:nvPr/>
        </p:nvSpPr>
        <p:spPr>
          <a:xfrm>
            <a:off x="5068093" y="2143120"/>
            <a:ext cx="381994" cy="1518058"/>
          </a:xfrm>
          <a:prstGeom prst="ellipse">
            <a:avLst/>
          </a:prstGeom>
          <a:gradFill>
            <a:gsLst>
              <a:gs pos="0">
                <a:srgbClr val="C00000">
                  <a:alpha val="34000"/>
                </a:srgbClr>
              </a:gs>
              <a:gs pos="100000">
                <a:srgbClr val="FF0000">
                  <a:alpha val="51000"/>
                </a:srgbClr>
              </a:gs>
            </a:gsLst>
          </a:gradFill>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a:endParaRPr lang="en-US"/>
          </a:p>
        </p:txBody>
      </p:sp>
      <p:sp>
        <p:nvSpPr>
          <p:cNvPr id="42" name="Rectangle 41"/>
          <p:cNvSpPr/>
          <p:nvPr/>
        </p:nvSpPr>
        <p:spPr>
          <a:xfrm>
            <a:off x="8324289" y="1470617"/>
            <a:ext cx="152568" cy="199096"/>
          </a:xfrm>
          <a:prstGeom prst="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lIns="114300" tIns="57150" rIns="114300" bIns="57150" rtlCol="0" anchor="ctr"/>
          <a:lstStyle/>
          <a:p>
            <a:pPr algn="ctr" defTabSz="1143000">
              <a:defRPr/>
            </a:pPr>
            <a:endParaRPr lang="en-US" kern="0">
              <a:solidFill>
                <a:sysClr val="window" lastClr="FFFFFF"/>
              </a:solidFill>
              <a:latin typeface="Corbel"/>
            </a:endParaRPr>
          </a:p>
        </p:txBody>
      </p:sp>
    </p:spTree>
    <p:extLst>
      <p:ext uri="{BB962C8B-B14F-4D97-AF65-F5344CB8AC3E}">
        <p14:creationId xmlns:p14="http://schemas.microsoft.com/office/powerpoint/2010/main" val="2277866526"/>
      </p:ext>
    </p:extLst>
  </p:cSld>
  <p:clrMapOvr>
    <a:masterClrMapping/>
  </p:clrMapOvr>
  <mc:AlternateContent xmlns:mc="http://schemas.openxmlformats.org/markup-compatibility/2006" xmlns:p14="http://schemas.microsoft.com/office/powerpoint/2010/main">
    <mc:Choice Requires="p14">
      <p:transition p14:dur="250" advTm="77">
        <p:fade/>
      </p:transition>
    </mc:Choice>
    <mc:Fallback xmlns="">
      <p:transition advTm="77">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7374" y="782764"/>
            <a:ext cx="6969252" cy="3922586"/>
          </a:xfrm>
          <a:prstGeom prst="rect">
            <a:avLst/>
          </a:prstGeom>
          <a:noFill/>
        </p:spPr>
      </p:pic>
      <p:sp>
        <p:nvSpPr>
          <p:cNvPr id="4" name="Title 3"/>
          <p:cNvSpPr>
            <a:spLocks noGrp="1"/>
          </p:cNvSpPr>
          <p:nvPr>
            <p:ph type="title"/>
          </p:nvPr>
        </p:nvSpPr>
        <p:spPr/>
        <p:txBody>
          <a:bodyPr/>
          <a:lstStyle/>
          <a:p>
            <a:r>
              <a:rPr lang="en-AU" smtClean="0"/>
              <a:t>Clustered Forward – Performance</a:t>
            </a:r>
            <a:endParaRPr lang="en-AU" dirty="0"/>
          </a:p>
        </p:txBody>
      </p:sp>
      <p:sp>
        <p:nvSpPr>
          <p:cNvPr id="6" name="Content Placeholder 2"/>
          <p:cNvSpPr txBox="1">
            <a:spLocks/>
          </p:cNvSpPr>
          <p:nvPr/>
        </p:nvSpPr>
        <p:spPr>
          <a:xfrm>
            <a:off x="762000" y="895350"/>
            <a:ext cx="3124200" cy="3200400"/>
          </a:xfrm>
          <a:prstGeom prst="rect">
            <a:avLst/>
          </a:prstGeom>
          <a:solidFill>
            <a:srgbClr val="000000">
              <a:alpha val="40000"/>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Crytek</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AU"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Sponza</a:t>
            </a:r>
            <a:endPar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Transparent Bubbles</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1k Lights</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CSAA</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2.2x Overdraw</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019153418"/>
      </p:ext>
    </p:extLst>
  </p:cSld>
  <p:clrMapOvr>
    <a:masterClrMapping/>
  </p:clrMapOvr>
  <mc:AlternateContent xmlns:mc="http://schemas.openxmlformats.org/markup-compatibility/2006" xmlns:p14="http://schemas.microsoft.com/office/powerpoint/2010/main">
    <mc:Choice Requires="p14">
      <p:transition p14:dur="250" advTm="17129">
        <p:fade/>
      </p:transition>
    </mc:Choice>
    <mc:Fallback xmlns="">
      <p:transition advTm="17129">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7374" y="782764"/>
            <a:ext cx="6969254" cy="3922586"/>
          </a:xfrm>
          <a:prstGeom prst="rect">
            <a:avLst/>
          </a:prstGeom>
          <a:noFill/>
        </p:spPr>
      </p:pic>
      <p:sp>
        <p:nvSpPr>
          <p:cNvPr id="4" name="Title 3"/>
          <p:cNvSpPr>
            <a:spLocks noGrp="1"/>
          </p:cNvSpPr>
          <p:nvPr>
            <p:ph type="title"/>
          </p:nvPr>
        </p:nvSpPr>
        <p:spPr/>
        <p:txBody>
          <a:bodyPr/>
          <a:lstStyle/>
          <a:p>
            <a:r>
              <a:rPr lang="en-AU" dirty="0" smtClean="0"/>
              <a:t>Clustered Forward – Performance</a:t>
            </a:r>
            <a:endParaRPr lang="en-AU" dirty="0"/>
          </a:p>
        </p:txBody>
      </p:sp>
      <p:sp>
        <p:nvSpPr>
          <p:cNvPr id="6" name="Content Placeholder 2"/>
          <p:cNvSpPr txBox="1">
            <a:spLocks/>
          </p:cNvSpPr>
          <p:nvPr/>
        </p:nvSpPr>
        <p:spPr>
          <a:xfrm>
            <a:off x="762000" y="895349"/>
            <a:ext cx="4191000" cy="2057401"/>
          </a:xfrm>
          <a:prstGeom prst="rect">
            <a:avLst/>
          </a:prstGeom>
          <a:solidFill>
            <a:srgbClr val="000000">
              <a:alpha val="40000"/>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fontScale="92500" lnSpcReduction="20000"/>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Tiled Deferred</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Edge Detection</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sample shading</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No Overdraw</a:t>
            </a:r>
          </a:p>
          <a:p>
            <a:pPr lvl="1"/>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Deferred = Single layer</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281218261"/>
      </p:ext>
    </p:extLst>
  </p:cSld>
  <p:clrMapOvr>
    <a:masterClrMapping/>
  </p:clrMapOvr>
  <mc:AlternateContent xmlns:mc="http://schemas.openxmlformats.org/markup-compatibility/2006" xmlns:p14="http://schemas.microsoft.com/office/powerpoint/2010/main">
    <mc:Choice Requires="p14">
      <p:transition p14:dur="250" advTm="17129">
        <p:fade/>
      </p:transition>
    </mc:Choice>
    <mc:Fallback xmlns="">
      <p:transition advTm="17129">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Why More Lights?</a:t>
            </a:r>
            <a:endParaRPr lang="en-AU" dirty="0"/>
          </a:p>
        </p:txBody>
      </p:sp>
      <p:sp>
        <p:nvSpPr>
          <p:cNvPr id="3" name="Content Placeholder 2"/>
          <p:cNvSpPr>
            <a:spLocks noGrp="1"/>
          </p:cNvSpPr>
          <p:nvPr>
            <p:ph idx="1"/>
          </p:nvPr>
        </p:nvSpPr>
        <p:spPr/>
        <p:txBody>
          <a:bodyPr/>
          <a:lstStyle/>
          <a:p>
            <a:pPr lvl="0"/>
            <a:r>
              <a:rPr lang="en-AU" dirty="0" smtClean="0"/>
              <a:t>Global Illumination</a:t>
            </a:r>
          </a:p>
          <a:p>
            <a:pPr lvl="1"/>
            <a:r>
              <a:rPr lang="en-AU" dirty="0" smtClean="0"/>
              <a:t>Virtual Point Lights</a:t>
            </a:r>
          </a:p>
          <a:p>
            <a:pPr lvl="1"/>
            <a:r>
              <a:rPr lang="en-AU" dirty="0" smtClean="0"/>
              <a:t>Photon Splatting</a:t>
            </a:r>
          </a:p>
          <a:p>
            <a:pPr lvl="0"/>
            <a:r>
              <a:rPr lang="en-AU" dirty="0" smtClean="0"/>
              <a:t>Complex Lights</a:t>
            </a:r>
          </a:p>
          <a:p>
            <a:pPr lvl="1"/>
            <a:r>
              <a:rPr lang="en-AU" dirty="0" smtClean="0"/>
              <a:t>Area / Volume</a:t>
            </a:r>
          </a:p>
          <a:p>
            <a:pPr lvl="0"/>
            <a:endParaRPr lang="en-AU" dirty="0" smtClean="0"/>
          </a:p>
          <a:p>
            <a:pPr lvl="1"/>
            <a:endParaRPr lang="en-AU" dirty="0" smtClean="0"/>
          </a:p>
          <a:p>
            <a:pPr lvl="1"/>
            <a:endParaRPr lang="en-AU" dirty="0" smtClean="0"/>
          </a:p>
          <a:p>
            <a:pPr lvl="1"/>
            <a:endParaRPr lang="en-AU" dirty="0" smtClean="0"/>
          </a:p>
          <a:p>
            <a:endParaRPr lang="en-AU" dirty="0"/>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148064" y="1047750"/>
            <a:ext cx="36004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48064" y="1047750"/>
            <a:ext cx="3600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AU" dirty="0" smtClean="0"/>
              <a:t>Photon Splatting, 739k photons [2]</a:t>
            </a:r>
            <a:endParaRPr lang="en-AU" dirty="0"/>
          </a:p>
        </p:txBody>
      </p:sp>
    </p:spTree>
    <p:extLst>
      <p:ext uri="{BB962C8B-B14F-4D97-AF65-F5344CB8AC3E}">
        <p14:creationId xmlns:p14="http://schemas.microsoft.com/office/powerpoint/2010/main" val="4124205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smtClean="0"/>
              <a:t>Clustered Forward – Performance</a:t>
            </a:r>
            <a:endParaRPr lang="en-AU" dirty="0"/>
          </a:p>
        </p:txBody>
      </p:sp>
      <p:sp>
        <p:nvSpPr>
          <p:cNvPr id="5124" name="Rectangle 3"/>
          <p:cNvSpPr>
            <a:spLocks noGrp="1" noChangeArrowheads="1"/>
          </p:cNvSpPr>
          <p:nvPr>
            <p:ph idx="1"/>
          </p:nvPr>
        </p:nvSpPr>
        <p:spPr/>
        <p:txBody>
          <a:bodyPr/>
          <a:lstStyle/>
          <a:p>
            <a:r>
              <a:rPr lang="en-AU" dirty="0" smtClean="0"/>
              <a:t>1024 lights</a:t>
            </a:r>
          </a:p>
          <a:p>
            <a:r>
              <a:rPr lang="en-AU" dirty="0" smtClean="0"/>
              <a:t>CSAA</a:t>
            </a:r>
          </a:p>
          <a:p>
            <a:r>
              <a:rPr lang="en-AU" dirty="0" smtClean="0"/>
              <a:t>Clustered </a:t>
            </a:r>
          </a:p>
          <a:p>
            <a:pPr lvl="1"/>
            <a:r>
              <a:rPr lang="en-AU" dirty="0" smtClean="0"/>
              <a:t>125 to 142 FPS</a:t>
            </a:r>
          </a:p>
          <a:p>
            <a:r>
              <a:rPr lang="en-AU" dirty="0" smtClean="0"/>
              <a:t>Tiled</a:t>
            </a:r>
          </a:p>
          <a:p>
            <a:pPr lvl="1"/>
            <a:r>
              <a:rPr lang="en-AU" dirty="0" smtClean="0"/>
              <a:t>66 to 217 FPS</a:t>
            </a:r>
          </a:p>
          <a:p>
            <a:pPr lvl="1"/>
            <a:endParaRPr lang="en-AU" dirty="0" smtClean="0"/>
          </a:p>
          <a:p>
            <a:endParaRPr lang="en-AU" dirty="0" smtClean="0"/>
          </a:p>
          <a:p>
            <a:pPr lvl="1"/>
            <a:endParaRPr lang="en-US" dirty="0" smtClean="0"/>
          </a:p>
          <a:p>
            <a:endParaRPr lang="en-AU" dirty="0" smtClean="0"/>
          </a:p>
          <a:p>
            <a:pPr lvl="1"/>
            <a:endParaRPr lang="en-AU" dirty="0" smtClean="0"/>
          </a:p>
        </p:txBody>
      </p:sp>
      <p:graphicFrame>
        <p:nvGraphicFramePr>
          <p:cNvPr id="8" name="Chart 7"/>
          <p:cNvGraphicFramePr>
            <a:graphicFrameLocks/>
          </p:cNvGraphicFramePr>
          <p:nvPr>
            <p:extLst>
              <p:ext uri="{D42A27DB-BD31-4B8C-83A1-F6EECF244321}">
                <p14:modId xmlns:p14="http://schemas.microsoft.com/office/powerpoint/2010/main" val="1030213550"/>
              </p:ext>
            </p:extLst>
          </p:nvPr>
        </p:nvGraphicFramePr>
        <p:xfrm>
          <a:off x="3048000" y="656954"/>
          <a:ext cx="5657161" cy="3972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0765228"/>
      </p:ext>
    </p:extLst>
  </p:cSld>
  <p:clrMapOvr>
    <a:masterClrMapping/>
  </p:clrMapOvr>
  <mc:AlternateContent xmlns:mc="http://schemas.openxmlformats.org/markup-compatibility/2006" xmlns:p14="http://schemas.microsoft.com/office/powerpoint/2010/main">
    <mc:Choice Requires="p14">
      <p:transition p14:dur="250" advTm="17129">
        <p:fade/>
      </p:transition>
    </mc:Choice>
    <mc:Fallback xmlns="">
      <p:transition advTm="17129">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Clustered Shading - Summary </a:t>
            </a:r>
            <a:endParaRPr lang="en-AU" dirty="0"/>
          </a:p>
        </p:txBody>
      </p:sp>
      <p:sp>
        <p:nvSpPr>
          <p:cNvPr id="3" name="Content Placeholder 2"/>
          <p:cNvSpPr>
            <a:spLocks noGrp="1"/>
          </p:cNvSpPr>
          <p:nvPr>
            <p:ph idx="1"/>
          </p:nvPr>
        </p:nvSpPr>
        <p:spPr/>
        <p:txBody>
          <a:bodyPr>
            <a:normAutofit lnSpcReduction="10000"/>
          </a:bodyPr>
          <a:lstStyle/>
          <a:p>
            <a:r>
              <a:rPr lang="en-AU" dirty="0" smtClean="0"/>
              <a:t>High performance</a:t>
            </a:r>
          </a:p>
          <a:p>
            <a:r>
              <a:rPr lang="en-AU" dirty="0" smtClean="0"/>
              <a:t>Low view dependence</a:t>
            </a:r>
          </a:p>
          <a:p>
            <a:r>
              <a:rPr lang="en-AU" dirty="0" smtClean="0"/>
              <a:t>Good worst-case performance</a:t>
            </a:r>
          </a:p>
          <a:p>
            <a:r>
              <a:rPr lang="en-AU" dirty="0" smtClean="0"/>
              <a:t>Fully Dynamic</a:t>
            </a:r>
          </a:p>
          <a:p>
            <a:r>
              <a:rPr lang="en-AU" dirty="0" smtClean="0"/>
              <a:t>Supports transparency</a:t>
            </a:r>
          </a:p>
          <a:p>
            <a:r>
              <a:rPr lang="en-AU" dirty="0" smtClean="0"/>
              <a:t>Forward / Deferred, or both</a:t>
            </a:r>
          </a:p>
          <a:p>
            <a:r>
              <a:rPr lang="en-AU" dirty="0" smtClean="0"/>
              <a:t>Practical?</a:t>
            </a:r>
          </a:p>
          <a:p>
            <a:pPr lvl="1"/>
            <a:r>
              <a:rPr lang="en-AU" dirty="0" smtClean="0"/>
              <a:t>Let’s ask Emil</a:t>
            </a:r>
          </a:p>
          <a:p>
            <a:endParaRPr lang="en-AU" dirty="0" smtClean="0"/>
          </a:p>
          <a:p>
            <a:endParaRPr lang="en-AU" dirty="0"/>
          </a:p>
        </p:txBody>
      </p:sp>
    </p:spTree>
    <p:extLst>
      <p:ext uri="{BB962C8B-B14F-4D97-AF65-F5344CB8AC3E}">
        <p14:creationId xmlns:p14="http://schemas.microsoft.com/office/powerpoint/2010/main" val="338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References</a:t>
            </a:r>
            <a:endParaRPr lang="en-AU" dirty="0"/>
          </a:p>
        </p:txBody>
      </p:sp>
      <p:sp>
        <p:nvSpPr>
          <p:cNvPr id="3" name="Content Placeholder 2"/>
          <p:cNvSpPr>
            <a:spLocks noGrp="1"/>
          </p:cNvSpPr>
          <p:nvPr>
            <p:ph idx="1"/>
          </p:nvPr>
        </p:nvSpPr>
        <p:spPr/>
        <p:txBody>
          <a:bodyPr>
            <a:noAutofit/>
          </a:bodyPr>
          <a:lstStyle/>
          <a:p>
            <a:pPr marL="118872" indent="0">
              <a:buNone/>
            </a:pPr>
            <a:r>
              <a:rPr lang="en-AU" sz="2000" dirty="0" smtClean="0"/>
              <a:t>[1] 	</a:t>
            </a:r>
            <a:r>
              <a:rPr lang="en-AU" sz="2000" dirty="0"/>
              <a:t>Multi-Image Based Photon Tracing for Interactive Global </a:t>
            </a:r>
            <a:r>
              <a:rPr lang="en-AU" sz="2000" dirty="0" smtClean="0"/>
              <a:t>	Illumination </a:t>
            </a:r>
            <a:r>
              <a:rPr lang="en-AU" sz="2000" dirty="0"/>
              <a:t>of Dynamic </a:t>
            </a:r>
            <a:r>
              <a:rPr lang="en-AU" sz="2000" dirty="0" smtClean="0"/>
              <a:t>Scenes, Yao et. al. 2010</a:t>
            </a:r>
          </a:p>
          <a:p>
            <a:pPr marL="118872" indent="0">
              <a:buNone/>
            </a:pPr>
            <a:r>
              <a:rPr lang="en-AU" sz="2000" dirty="0" smtClean="0"/>
              <a:t>[</a:t>
            </a:r>
            <a:r>
              <a:rPr lang="en-AU" sz="2000" dirty="0"/>
              <a:t>2] 	Deferred shading techniques using frostbite in  </a:t>
            </a:r>
            <a:r>
              <a:rPr lang="en-AU" sz="2000" dirty="0" smtClean="0"/>
              <a:t>"</a:t>
            </a:r>
            <a:r>
              <a:rPr lang="en-AU" sz="2000" dirty="0"/>
              <a:t>Battlefield 3" </a:t>
            </a:r>
            <a:r>
              <a:rPr lang="en-AU" sz="2000" dirty="0" smtClean="0"/>
              <a:t>	and </a:t>
            </a:r>
            <a:r>
              <a:rPr lang="en-AU" sz="2000" dirty="0"/>
              <a:t>"Need for Speed the Run</a:t>
            </a:r>
            <a:r>
              <a:rPr lang="en-AU" sz="2000" dirty="0" smtClean="0"/>
              <a:t>“, Ferrier and	Coffin. 2011</a:t>
            </a:r>
            <a:endParaRPr lang="en-AU" sz="2000" dirty="0"/>
          </a:p>
          <a:p>
            <a:pPr marL="118872" indent="0">
              <a:buNone/>
            </a:pPr>
            <a:r>
              <a:rPr lang="en-AU" sz="2000" dirty="0" smtClean="0"/>
              <a:t>[3]	Clustered Deferred and Forward Shading, Olsson et.al. 2012</a:t>
            </a:r>
          </a:p>
          <a:p>
            <a:pPr marL="118872" indent="0">
              <a:buNone/>
            </a:pPr>
            <a:r>
              <a:rPr lang="en-AU" sz="2000" dirty="0" smtClean="0"/>
              <a:t>[4]	Tiled and Clustered Forward Shading, Olsson et.al. 2012</a:t>
            </a:r>
          </a:p>
          <a:p>
            <a:pPr marL="118872" indent="0">
              <a:buNone/>
            </a:pPr>
            <a:endParaRPr lang="en-AU" sz="2000" dirty="0"/>
          </a:p>
          <a:p>
            <a:pPr marL="118872" indent="0">
              <a:buNone/>
            </a:pPr>
            <a:endParaRPr lang="en-AU" sz="2000" dirty="0" smtClean="0"/>
          </a:p>
          <a:p>
            <a:pPr marL="118872" indent="0">
              <a:buNone/>
            </a:pPr>
            <a:r>
              <a:rPr lang="en-AU" sz="2000" dirty="0" smtClean="0"/>
              <a:t>Demo implementation with source: </a:t>
            </a:r>
            <a:r>
              <a:rPr lang="sv-SE" sz="2000" dirty="0" smtClean="0">
                <a:hlinkClick r:id="rId2"/>
              </a:rPr>
              <a:t>http</a:t>
            </a:r>
            <a:r>
              <a:rPr lang="sv-SE" sz="2000" dirty="0">
                <a:hlinkClick r:id="rId2"/>
              </a:rPr>
              <a:t>://www.cse.chalmers.se</a:t>
            </a:r>
            <a:r>
              <a:rPr lang="sv-SE" sz="2000" dirty="0" smtClean="0">
                <a:hlinkClick r:id="rId2"/>
              </a:rPr>
              <a:t>/~olaolss</a:t>
            </a:r>
            <a:endParaRPr lang="en-AU" sz="1800" dirty="0"/>
          </a:p>
        </p:txBody>
      </p:sp>
    </p:spTree>
    <p:extLst>
      <p:ext uri="{BB962C8B-B14F-4D97-AF65-F5344CB8AC3E}">
        <p14:creationId xmlns:p14="http://schemas.microsoft.com/office/powerpoint/2010/main" val="549050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The Cluster Advantage</a:t>
            </a:r>
            <a:endParaRPr lang="en-US" dirty="0"/>
          </a:p>
        </p:txBody>
      </p:sp>
      <p:sp>
        <p:nvSpPr>
          <p:cNvPr id="39939" name="Rectangle 3"/>
          <p:cNvSpPr>
            <a:spLocks noGrp="1" noChangeArrowheads="1"/>
          </p:cNvSpPr>
          <p:nvPr>
            <p:ph idx="1"/>
          </p:nvPr>
        </p:nvSpPr>
        <p:spPr/>
        <p:txBody>
          <a:bodyPr/>
          <a:lstStyle/>
          <a:p>
            <a:r>
              <a:rPr lang="sv-SE" dirty="0" smtClean="0"/>
              <a:t>Fast voxelization of samples</a:t>
            </a:r>
          </a:p>
          <a:p>
            <a:pPr lvl="1"/>
            <a:r>
              <a:rPr lang="sv-SE" dirty="0" smtClean="0"/>
              <a:t>Shadows?!</a:t>
            </a:r>
          </a:p>
          <a:p>
            <a:pPr lvl="1"/>
            <a:r>
              <a:rPr lang="sv-SE" dirty="0" smtClean="0"/>
              <a:t>Starting points for </a:t>
            </a:r>
            <a:br>
              <a:rPr lang="sv-SE" dirty="0" smtClean="0"/>
            </a:br>
            <a:r>
              <a:rPr lang="sv-SE" dirty="0" smtClean="0"/>
              <a:t>cone tracing?</a:t>
            </a:r>
          </a:p>
          <a:p>
            <a:pPr lvl="1"/>
            <a:r>
              <a:rPr lang="sv-SE" dirty="0" smtClean="0"/>
              <a:t>Approximate </a:t>
            </a:r>
            <a:br>
              <a:rPr lang="sv-SE" dirty="0" smtClean="0"/>
            </a:br>
            <a:r>
              <a:rPr lang="sv-SE" dirty="0" smtClean="0"/>
              <a:t>shading?</a:t>
            </a:r>
          </a:p>
          <a:p>
            <a:pPr lvl="1"/>
            <a:r>
              <a:rPr lang="sv-SE" dirty="0" smtClean="0"/>
              <a:t>Adaptive shading?</a:t>
            </a:r>
          </a:p>
          <a:p>
            <a:pPr lvl="1"/>
            <a:r>
              <a:rPr lang="sv-SE" dirty="0" smtClean="0"/>
              <a:t>Other uses?</a:t>
            </a:r>
          </a:p>
          <a:p>
            <a:pPr lvl="1"/>
            <a:endParaRPr lang="sv-SE" dirty="0" smtClean="0"/>
          </a:p>
          <a:p>
            <a:endParaRPr lang="sv-SE" dirty="0" smtClean="0"/>
          </a:p>
          <a:p>
            <a:endParaRPr lang="sv-SE" dirty="0" smtClean="0"/>
          </a:p>
          <a:p>
            <a:pPr lvl="1"/>
            <a:endParaRPr lang="en-AU" dirty="0"/>
          </a:p>
        </p:txBody>
      </p:sp>
    </p:spTree>
    <p:extLst>
      <p:ext uri="{BB962C8B-B14F-4D97-AF65-F5344CB8AC3E}">
        <p14:creationId xmlns:p14="http://schemas.microsoft.com/office/powerpoint/2010/main" val="3483882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Why More Lights?</a:t>
            </a:r>
            <a:endParaRPr lang="en-AU" dirty="0"/>
          </a:p>
        </p:txBody>
      </p:sp>
      <p:sp>
        <p:nvSpPr>
          <p:cNvPr id="3" name="Content Placeholder 2"/>
          <p:cNvSpPr>
            <a:spLocks noGrp="1"/>
          </p:cNvSpPr>
          <p:nvPr>
            <p:ph idx="1"/>
          </p:nvPr>
        </p:nvSpPr>
        <p:spPr/>
        <p:txBody>
          <a:bodyPr/>
          <a:lstStyle/>
          <a:p>
            <a:r>
              <a:rPr lang="en-AU" smtClean="0"/>
              <a:t>Artistic Freedom</a:t>
            </a:r>
          </a:p>
          <a:p>
            <a:pPr lvl="1"/>
            <a:r>
              <a:rPr lang="en-AU" smtClean="0"/>
              <a:t>Lighting </a:t>
            </a:r>
            <a:br>
              <a:rPr lang="en-AU" smtClean="0"/>
            </a:br>
            <a:r>
              <a:rPr lang="en-AU" smtClean="0"/>
              <a:t>design.</a:t>
            </a:r>
          </a:p>
          <a:p>
            <a:endParaRPr lang="en-AU" dirty="0"/>
          </a:p>
        </p:txBody>
      </p:sp>
      <p:pic>
        <p:nvPicPr>
          <p:cNvPr id="1026" name="Picture 2" descr="http://img.brothersoft.com/screenshots/softimage/n/need_for_speed-_the_run_e3_2011_gameplay_trailer-457969-130743669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45682"/>
            <a:ext cx="5441652" cy="306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6600" y="1276350"/>
            <a:ext cx="54416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AU" dirty="0" smtClean="0"/>
              <a:t>Need For Speed: The Run, ~2600 lights [1]</a:t>
            </a:r>
            <a:endParaRPr lang="en-AU" dirty="0"/>
          </a:p>
        </p:txBody>
      </p:sp>
    </p:spTree>
    <p:extLst>
      <p:ext uri="{BB962C8B-B14F-4D97-AF65-F5344CB8AC3E}">
        <p14:creationId xmlns:p14="http://schemas.microsoft.com/office/powerpoint/2010/main" val="2811181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Why More Lights?</a:t>
            </a:r>
            <a:endParaRPr lang="en-AU" dirty="0"/>
          </a:p>
        </p:txBody>
      </p:sp>
      <p:sp>
        <p:nvSpPr>
          <p:cNvPr id="3" name="Content Placeholder 2"/>
          <p:cNvSpPr>
            <a:spLocks noGrp="1"/>
          </p:cNvSpPr>
          <p:nvPr>
            <p:ph idx="1"/>
          </p:nvPr>
        </p:nvSpPr>
        <p:spPr/>
        <p:txBody>
          <a:bodyPr/>
          <a:lstStyle/>
          <a:p>
            <a:r>
              <a:rPr lang="en-AU" smtClean="0"/>
              <a:t>Dynamic Effects</a:t>
            </a:r>
          </a:p>
          <a:p>
            <a:pPr lvl="1"/>
            <a:r>
              <a:rPr lang="en-AU" smtClean="0"/>
              <a:t>Explosions</a:t>
            </a:r>
          </a:p>
          <a:p>
            <a:pPr lvl="1"/>
            <a:r>
              <a:rPr lang="en-AU" smtClean="0"/>
              <a:t>Particle Effects</a:t>
            </a:r>
          </a:p>
          <a:p>
            <a:pPr lvl="1"/>
            <a:r>
              <a:rPr lang="en-AU" smtClean="0"/>
              <a:t>Laser</a:t>
            </a:r>
          </a:p>
          <a:p>
            <a:pPr lvl="1"/>
            <a:r>
              <a:rPr lang="en-AU" smtClean="0"/>
              <a:t>Torches</a:t>
            </a:r>
          </a:p>
          <a:p>
            <a:pPr lvl="1"/>
            <a:r>
              <a:rPr lang="en-AU" smtClean="0"/>
              <a:t>Etc.</a:t>
            </a:r>
          </a:p>
          <a:p>
            <a:pPr lvl="1"/>
            <a:endParaRPr lang="en-AU" dirty="0"/>
          </a:p>
        </p:txBody>
      </p:sp>
      <p:pic>
        <p:nvPicPr>
          <p:cNvPr id="30" name="Picture 4" descr="http://media.pcgamer.com/files/2011/01/SC2-mods-Marine-Arena.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389344" y="1721638"/>
            <a:ext cx="5249943" cy="294509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84104" y="1345069"/>
            <a:ext cx="5255183"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AU" dirty="0" err="1" smtClean="0"/>
              <a:t>Starcraft</a:t>
            </a:r>
            <a:r>
              <a:rPr lang="en-AU" dirty="0" smtClean="0"/>
              <a:t> 2 [Blizzard 2010]</a:t>
            </a:r>
          </a:p>
        </p:txBody>
      </p:sp>
      <p:sp>
        <p:nvSpPr>
          <p:cNvPr id="32" name="Oval 31"/>
          <p:cNvSpPr/>
          <p:nvPr/>
        </p:nvSpPr>
        <p:spPr>
          <a:xfrm>
            <a:off x="5180142" y="3357212"/>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3" name="Oval 32"/>
          <p:cNvSpPr/>
          <p:nvPr/>
        </p:nvSpPr>
        <p:spPr>
          <a:xfrm>
            <a:off x="6064528" y="2671974"/>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4" name="Oval 33"/>
          <p:cNvSpPr/>
          <p:nvPr/>
        </p:nvSpPr>
        <p:spPr>
          <a:xfrm>
            <a:off x="3808295" y="4172727"/>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5" name="Oval 34"/>
          <p:cNvSpPr/>
          <p:nvPr/>
        </p:nvSpPr>
        <p:spPr>
          <a:xfrm>
            <a:off x="4837293" y="3573906"/>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6" name="Oval 35"/>
          <p:cNvSpPr/>
          <p:nvPr/>
        </p:nvSpPr>
        <p:spPr>
          <a:xfrm>
            <a:off x="4734011" y="3903846"/>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7" name="Oval 36"/>
          <p:cNvSpPr/>
          <p:nvPr/>
        </p:nvSpPr>
        <p:spPr>
          <a:xfrm>
            <a:off x="8177503" y="3326706"/>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8" name="Oval 37"/>
          <p:cNvSpPr/>
          <p:nvPr/>
        </p:nvSpPr>
        <p:spPr>
          <a:xfrm>
            <a:off x="8310949" y="2951517"/>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39" name="Oval 38"/>
          <p:cNvSpPr/>
          <p:nvPr/>
        </p:nvSpPr>
        <p:spPr>
          <a:xfrm>
            <a:off x="7423612" y="3625006"/>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0" name="Oval 39"/>
          <p:cNvSpPr/>
          <p:nvPr/>
        </p:nvSpPr>
        <p:spPr>
          <a:xfrm>
            <a:off x="8156384" y="4234681"/>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1" name="Oval 40"/>
          <p:cNvSpPr/>
          <p:nvPr/>
        </p:nvSpPr>
        <p:spPr>
          <a:xfrm>
            <a:off x="6321778" y="2415774"/>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2" name="Oval 41"/>
          <p:cNvSpPr/>
          <p:nvPr/>
        </p:nvSpPr>
        <p:spPr>
          <a:xfrm>
            <a:off x="6836277" y="2550857"/>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3" name="Oval 42"/>
          <p:cNvSpPr/>
          <p:nvPr/>
        </p:nvSpPr>
        <p:spPr>
          <a:xfrm>
            <a:off x="5757065" y="2295824"/>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4" name="Oval 43"/>
          <p:cNvSpPr/>
          <p:nvPr/>
        </p:nvSpPr>
        <p:spPr>
          <a:xfrm>
            <a:off x="5429847" y="2641311"/>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5" name="Oval 44"/>
          <p:cNvSpPr/>
          <p:nvPr/>
        </p:nvSpPr>
        <p:spPr>
          <a:xfrm>
            <a:off x="5256318" y="2211056"/>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6" name="Oval 45"/>
          <p:cNvSpPr/>
          <p:nvPr/>
        </p:nvSpPr>
        <p:spPr>
          <a:xfrm>
            <a:off x="5687096" y="2914745"/>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7" name="Oval 46"/>
          <p:cNvSpPr/>
          <p:nvPr/>
        </p:nvSpPr>
        <p:spPr>
          <a:xfrm>
            <a:off x="4541512" y="2142339"/>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8" name="Oval 47"/>
          <p:cNvSpPr/>
          <p:nvPr/>
        </p:nvSpPr>
        <p:spPr>
          <a:xfrm>
            <a:off x="4965881" y="1716061"/>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49" name="Oval 48"/>
          <p:cNvSpPr/>
          <p:nvPr/>
        </p:nvSpPr>
        <p:spPr>
          <a:xfrm>
            <a:off x="5264726" y="4119860"/>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50" name="Oval 49"/>
          <p:cNvSpPr/>
          <p:nvPr/>
        </p:nvSpPr>
        <p:spPr>
          <a:xfrm>
            <a:off x="4251882" y="3899292"/>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51" name="Oval 50"/>
          <p:cNvSpPr/>
          <p:nvPr/>
        </p:nvSpPr>
        <p:spPr>
          <a:xfrm>
            <a:off x="7823949" y="1847868"/>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52" name="Oval 51"/>
          <p:cNvSpPr/>
          <p:nvPr/>
        </p:nvSpPr>
        <p:spPr>
          <a:xfrm>
            <a:off x="8053699" y="2569259"/>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53" name="Oval 52"/>
          <p:cNvSpPr/>
          <p:nvPr/>
        </p:nvSpPr>
        <p:spPr>
          <a:xfrm>
            <a:off x="8022043" y="2075873"/>
            <a:ext cx="514499" cy="546869"/>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54" name="Oval 53"/>
          <p:cNvSpPr/>
          <p:nvPr/>
        </p:nvSpPr>
        <p:spPr>
          <a:xfrm>
            <a:off x="3561045" y="2484491"/>
            <a:ext cx="1473847" cy="1566574"/>
          </a:xfrm>
          <a:prstGeom prst="ellipse">
            <a:avLst/>
          </a:prstGeom>
          <a:noFill/>
          <a:ln w="38100">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55" name="TextBox 54"/>
          <p:cNvSpPr txBox="1"/>
          <p:nvPr/>
        </p:nvSpPr>
        <p:spPr>
          <a:xfrm>
            <a:off x="7901752" y="1049427"/>
            <a:ext cx="937448"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AU" sz="2400" b="1" dirty="0" smtClean="0"/>
              <a:t>+25</a:t>
            </a:r>
          </a:p>
          <a:p>
            <a:r>
              <a:rPr lang="en-AU" sz="2400" b="1" dirty="0" smtClean="0"/>
              <a:t>lights</a:t>
            </a:r>
            <a:endParaRPr lang="en-AU" sz="2400" b="1" dirty="0"/>
          </a:p>
        </p:txBody>
      </p:sp>
    </p:spTree>
    <p:extLst>
      <p:ext uri="{BB962C8B-B14F-4D97-AF65-F5344CB8AC3E}">
        <p14:creationId xmlns:p14="http://schemas.microsoft.com/office/powerpoint/2010/main" val="134800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
                                        <p:tgtEl>
                                          <p:spTgt spid="33"/>
                                        </p:tgtEl>
                                      </p:cBhvr>
                                    </p:animEffect>
                                  </p:childTnLst>
                                </p:cTn>
                              </p:par>
                            </p:childTnLst>
                          </p:cTn>
                        </p:par>
                        <p:par>
                          <p:cTn id="18" fill="hold">
                            <p:stCondLst>
                              <p:cond delay="100"/>
                            </p:stCondLst>
                            <p:childTnLst>
                              <p:par>
                                <p:cTn id="19" presetID="1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
                                        <p:tgtEl>
                                          <p:spTgt spid="34"/>
                                        </p:tgtEl>
                                      </p:cBhvr>
                                    </p:animEffect>
                                  </p:childTnLst>
                                </p:cTn>
                              </p:par>
                            </p:childTnLst>
                          </p:cTn>
                        </p:par>
                        <p:par>
                          <p:cTn id="22" fill="hold">
                            <p:stCondLst>
                              <p:cond delay="2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
                                        <p:tgtEl>
                                          <p:spTgt spid="35"/>
                                        </p:tgtEl>
                                      </p:cBhvr>
                                    </p:animEffect>
                                  </p:childTnLst>
                                </p:cTn>
                              </p:par>
                            </p:childTnLst>
                          </p:cTn>
                        </p:par>
                        <p:par>
                          <p:cTn id="26" fill="hold">
                            <p:stCondLst>
                              <p:cond delay="3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
                                        <p:tgtEl>
                                          <p:spTgt spid="36"/>
                                        </p:tgtEl>
                                      </p:cBhvr>
                                    </p:animEffect>
                                  </p:childTnLst>
                                </p:cTn>
                              </p:par>
                            </p:childTnLst>
                          </p:cTn>
                        </p:par>
                        <p:par>
                          <p:cTn id="30" fill="hold">
                            <p:stCondLst>
                              <p:cond delay="400"/>
                            </p:stCondLst>
                            <p:childTnLst>
                              <p:par>
                                <p:cTn id="31" presetID="10"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
                                        <p:tgtEl>
                                          <p:spTgt spid="3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
                                        <p:tgtEl>
                                          <p:spTgt spid="38"/>
                                        </p:tgtEl>
                                      </p:cBhvr>
                                    </p:animEffect>
                                  </p:childTnLst>
                                </p:cTn>
                              </p:par>
                            </p:childTnLst>
                          </p:cTn>
                        </p:par>
                        <p:par>
                          <p:cTn id="38" fill="hold">
                            <p:stCondLst>
                              <p:cond delay="6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0"/>
                                        <p:tgtEl>
                                          <p:spTgt spid="39"/>
                                        </p:tgtEl>
                                      </p:cBhvr>
                                    </p:animEffect>
                                  </p:childTnLst>
                                </p:cTn>
                              </p:par>
                            </p:childTnLst>
                          </p:cTn>
                        </p:par>
                        <p:par>
                          <p:cTn id="42" fill="hold">
                            <p:stCondLst>
                              <p:cond delay="700"/>
                            </p:stCondLst>
                            <p:childTnLst>
                              <p:par>
                                <p:cTn id="43" presetID="10"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
                                        <p:tgtEl>
                                          <p:spTgt spid="40"/>
                                        </p:tgtEl>
                                      </p:cBhvr>
                                    </p:animEffect>
                                  </p:childTnLst>
                                </p:cTn>
                              </p:par>
                            </p:childTnLst>
                          </p:cTn>
                        </p:par>
                        <p:par>
                          <p:cTn id="46" fill="hold">
                            <p:stCondLst>
                              <p:cond delay="800"/>
                            </p:stCondLst>
                            <p:childTnLst>
                              <p:par>
                                <p:cTn id="47" presetID="10" presetClass="entr" presetSubtype="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
                                        <p:tgtEl>
                                          <p:spTgt spid="41"/>
                                        </p:tgtEl>
                                      </p:cBhvr>
                                    </p:animEffect>
                                  </p:childTnLst>
                                </p:cTn>
                              </p:par>
                            </p:childTnLst>
                          </p:cTn>
                        </p:par>
                        <p:par>
                          <p:cTn id="50" fill="hold">
                            <p:stCondLst>
                              <p:cond delay="900"/>
                            </p:stCondLst>
                            <p:childTnLst>
                              <p:par>
                                <p:cTn id="51" presetID="10" presetClass="entr" presetSubtype="0"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
                                        <p:tgtEl>
                                          <p:spTgt spid="4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
                                        <p:tgtEl>
                                          <p:spTgt spid="43"/>
                                        </p:tgtEl>
                                      </p:cBhvr>
                                    </p:animEffect>
                                  </p:childTnLst>
                                </p:cTn>
                              </p:par>
                            </p:childTnLst>
                          </p:cTn>
                        </p:par>
                        <p:par>
                          <p:cTn id="58" fill="hold">
                            <p:stCondLst>
                              <p:cond delay="11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00"/>
                                        <p:tgtEl>
                                          <p:spTgt spid="44"/>
                                        </p:tgtEl>
                                      </p:cBhvr>
                                    </p:animEffect>
                                  </p:childTnLst>
                                </p:cTn>
                              </p:par>
                            </p:childTnLst>
                          </p:cTn>
                        </p:par>
                        <p:par>
                          <p:cTn id="62" fill="hold">
                            <p:stCondLst>
                              <p:cond delay="12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
                                        <p:tgtEl>
                                          <p:spTgt spid="45"/>
                                        </p:tgtEl>
                                      </p:cBhvr>
                                    </p:animEffect>
                                  </p:childTnLst>
                                </p:cTn>
                              </p:par>
                            </p:childTnLst>
                          </p:cTn>
                        </p:par>
                        <p:par>
                          <p:cTn id="66" fill="hold">
                            <p:stCondLst>
                              <p:cond delay="1300"/>
                            </p:stCondLst>
                            <p:childTnLst>
                              <p:par>
                                <p:cTn id="67" presetID="10" presetClass="entr" presetSubtype="0"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
                                        <p:tgtEl>
                                          <p:spTgt spid="46"/>
                                        </p:tgtEl>
                                      </p:cBhvr>
                                    </p:animEffect>
                                  </p:childTnLst>
                                </p:cTn>
                              </p:par>
                            </p:childTnLst>
                          </p:cTn>
                        </p:par>
                        <p:par>
                          <p:cTn id="70" fill="hold">
                            <p:stCondLst>
                              <p:cond delay="1400"/>
                            </p:stCondLst>
                            <p:childTnLst>
                              <p:par>
                                <p:cTn id="71" presetID="10"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
                                        <p:tgtEl>
                                          <p:spTgt spid="47"/>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100"/>
                                        <p:tgtEl>
                                          <p:spTgt spid="48"/>
                                        </p:tgtEl>
                                      </p:cBhvr>
                                    </p:animEffect>
                                  </p:childTnLst>
                                </p:cTn>
                              </p:par>
                            </p:childTnLst>
                          </p:cTn>
                        </p:par>
                        <p:par>
                          <p:cTn id="78" fill="hold">
                            <p:stCondLst>
                              <p:cond delay="1600"/>
                            </p:stCondLst>
                            <p:childTnLst>
                              <p:par>
                                <p:cTn id="79" presetID="10" presetClass="entr" presetSubtype="0"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100"/>
                                        <p:tgtEl>
                                          <p:spTgt spid="49"/>
                                        </p:tgtEl>
                                      </p:cBhvr>
                                    </p:animEffect>
                                  </p:childTnLst>
                                </p:cTn>
                              </p:par>
                            </p:childTnLst>
                          </p:cTn>
                        </p:par>
                        <p:par>
                          <p:cTn id="82" fill="hold">
                            <p:stCondLst>
                              <p:cond delay="1700"/>
                            </p:stCondLst>
                            <p:childTnLst>
                              <p:par>
                                <p:cTn id="83" presetID="10" presetClass="entr" presetSubtype="0" fill="hold" grpId="0" nodeType="after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
                                        <p:tgtEl>
                                          <p:spTgt spid="50"/>
                                        </p:tgtEl>
                                      </p:cBhvr>
                                    </p:animEffect>
                                  </p:childTnLst>
                                </p:cTn>
                              </p:par>
                            </p:childTnLst>
                          </p:cTn>
                        </p:par>
                        <p:par>
                          <p:cTn id="86" fill="hold">
                            <p:stCondLst>
                              <p:cond delay="1800"/>
                            </p:stCondLst>
                            <p:childTnLst>
                              <p:par>
                                <p:cTn id="87" presetID="10" presetClass="entr" presetSubtype="0" fill="hold" grpId="0" nodeType="after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100"/>
                                        <p:tgtEl>
                                          <p:spTgt spid="51"/>
                                        </p:tgtEl>
                                      </p:cBhvr>
                                    </p:animEffect>
                                  </p:childTnLst>
                                </p:cTn>
                              </p:par>
                            </p:childTnLst>
                          </p:cTn>
                        </p:par>
                        <p:par>
                          <p:cTn id="90" fill="hold">
                            <p:stCondLst>
                              <p:cond delay="1900"/>
                            </p:stCondLst>
                            <p:childTnLst>
                              <p:par>
                                <p:cTn id="91" presetID="10" presetClass="entr" presetSubtype="0"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100"/>
                                        <p:tgtEl>
                                          <p:spTgt spid="52"/>
                                        </p:tgtEl>
                                      </p:cBhvr>
                                    </p:animEffec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100"/>
                                        <p:tgtEl>
                                          <p:spTgt spid="53"/>
                                        </p:tgtEl>
                                      </p:cBhvr>
                                    </p:animEffect>
                                  </p:childTnLst>
                                </p:cTn>
                              </p:par>
                            </p:childTnLst>
                          </p:cTn>
                        </p:par>
                        <p:par>
                          <p:cTn id="98" fill="hold">
                            <p:stCondLst>
                              <p:cond delay="2100"/>
                            </p:stCondLst>
                            <p:childTnLst>
                              <p:par>
                                <p:cTn id="99" presetID="10" presetClass="entr" presetSubtype="0" fill="hold" grpId="0" nodeType="after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1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Many Lights – Light Assignment</a:t>
            </a:r>
            <a:endParaRPr lang="en-AU" dirty="0"/>
          </a:p>
        </p:txBody>
      </p:sp>
      <p:sp>
        <p:nvSpPr>
          <p:cNvPr id="3" name="Content Placeholder 2"/>
          <p:cNvSpPr>
            <a:spLocks noGrp="1"/>
          </p:cNvSpPr>
          <p:nvPr>
            <p:ph idx="1"/>
          </p:nvPr>
        </p:nvSpPr>
        <p:spPr/>
        <p:txBody>
          <a:bodyPr/>
          <a:lstStyle/>
          <a:p>
            <a:r>
              <a:rPr lang="en-AU" dirty="0" smtClean="0"/>
              <a:t>Lights vs. visible geometry</a:t>
            </a:r>
          </a:p>
          <a:p>
            <a:r>
              <a:rPr lang="en-AU" dirty="0" smtClean="0"/>
              <a:t>Hundreds to thousands of lights</a:t>
            </a:r>
          </a:p>
          <a:p>
            <a:r>
              <a:rPr lang="en-AU" dirty="0" smtClean="0"/>
              <a:t>Lots of complex geometry</a:t>
            </a:r>
          </a:p>
        </p:txBody>
      </p:sp>
    </p:spTree>
    <p:extLst>
      <p:ext uri="{BB962C8B-B14F-4D97-AF65-F5344CB8AC3E}">
        <p14:creationId xmlns:p14="http://schemas.microsoft.com/office/powerpoint/2010/main" val="11241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14.3|23.9|15.4|17.9"/>
</p:tagLst>
</file>

<file path=ppt/tags/tag2.xml><?xml version="1.0" encoding="utf-8"?>
<p:tagLst xmlns:a="http://schemas.openxmlformats.org/drawingml/2006/main" xmlns:r="http://schemas.openxmlformats.org/officeDocument/2006/relationships" xmlns:p="http://schemas.openxmlformats.org/presentationml/2006/main">
  <p:tag name="TIMING" val="|12.2"/>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15.6|26.3|14"/>
</p:tagLst>
</file>

<file path=ppt/tags/tag5.xml><?xml version="1.0" encoding="utf-8"?>
<p:tagLst xmlns:a="http://schemas.openxmlformats.org/drawingml/2006/main" xmlns:r="http://schemas.openxmlformats.org/officeDocument/2006/relationships" xmlns:p="http://schemas.openxmlformats.org/presentationml/2006/main">
  <p:tag name="TIMING" val="|15.6|26.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3913</Words>
  <Application>Microsoft Office PowerPoint</Application>
  <PresentationFormat>On-screen Show (16:9)</PresentationFormat>
  <Paragraphs>752</Paragraphs>
  <Slides>63</Slides>
  <Notes>60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Arial</vt:lpstr>
      <vt:lpstr>Wingdings 2</vt:lpstr>
      <vt:lpstr>Wingdings</vt:lpstr>
      <vt:lpstr>Gill Sans MT</vt:lpstr>
      <vt:lpstr>ＭＳ Ｐゴシック</vt:lpstr>
      <vt:lpstr>Calibri</vt:lpstr>
      <vt:lpstr>Lucida Sans Unicode</vt:lpstr>
      <vt:lpstr>Corbel</vt:lpstr>
      <vt:lpstr>Office Theme</vt:lpstr>
      <vt:lpstr>1_Office Theme</vt:lpstr>
      <vt:lpstr>PowerPoint Presentation</vt:lpstr>
      <vt:lpstr>PowerPoint Presentation</vt:lpstr>
      <vt:lpstr>Overview</vt:lpstr>
      <vt:lpstr>Clustered Shading</vt:lpstr>
      <vt:lpstr>Clustered Shading – Summary</vt:lpstr>
      <vt:lpstr>Why More Lights?</vt:lpstr>
      <vt:lpstr>Why More Lights?</vt:lpstr>
      <vt:lpstr>Why More Lights?</vt:lpstr>
      <vt:lpstr>Many Lights – Light Assignment</vt:lpstr>
      <vt:lpstr>Many Lights – Light Assignment</vt:lpstr>
      <vt:lpstr>Example Scene</vt:lpstr>
      <vt:lpstr>Example Scene</vt:lpstr>
      <vt:lpstr>Example Scene</vt:lpstr>
      <vt:lpstr>Example Scene</vt:lpstr>
      <vt:lpstr>Tiled Shading Recap</vt:lpstr>
      <vt:lpstr>Tiled Shading Recap</vt:lpstr>
      <vt:lpstr>Tiled Shading Recap</vt:lpstr>
      <vt:lpstr>Tiled Shading Recap</vt:lpstr>
      <vt:lpstr>Tiled Shading Recap</vt:lpstr>
      <vt:lpstr>Tiled Shading Recap</vt:lpstr>
      <vt:lpstr>Tiled Shading Recap</vt:lpstr>
      <vt:lpstr>Tiled Shading</vt:lpstr>
      <vt:lpstr>Tiled Shading</vt:lpstr>
      <vt:lpstr>Tiled Problems</vt:lpstr>
      <vt:lpstr>Tiled Problems</vt:lpstr>
      <vt:lpstr>Tiled Problems</vt:lpstr>
      <vt:lpstr>Tiled Problems</vt:lpstr>
      <vt:lpstr>Tiled Problems</vt:lpstr>
      <vt:lpstr>Tiled Problems</vt:lpstr>
      <vt:lpstr>Tiled Problems</vt:lpstr>
      <vt:lpstr>Tiled Problems</vt:lpstr>
      <vt:lpstr>Tiled Problems</vt:lpstr>
      <vt:lpstr>Tiled Problems</vt:lpstr>
      <vt:lpstr>Clustered Shading - Key Idea</vt:lpstr>
      <vt:lpstr>Clustered Solutions</vt:lpstr>
      <vt:lpstr>Clustered Solutions</vt:lpstr>
      <vt:lpstr>Clustered Solutions</vt:lpstr>
      <vt:lpstr>Tiled Problems</vt:lpstr>
      <vt:lpstr>Clustered Solutions</vt:lpstr>
      <vt:lpstr>Clustered Solutions</vt:lpstr>
      <vt:lpstr>Clustered Solutions</vt:lpstr>
      <vt:lpstr>Clustered Solutions</vt:lpstr>
      <vt:lpstr>Tiled Problems</vt:lpstr>
      <vt:lpstr>Tiled Problems</vt:lpstr>
      <vt:lpstr>Tiled Problems</vt:lpstr>
      <vt:lpstr>Clustered Shading – Algorithm</vt:lpstr>
      <vt:lpstr>Cluster Assignment</vt:lpstr>
      <vt:lpstr>Finding Unique Clusters</vt:lpstr>
      <vt:lpstr>Finding Unique Clusters</vt:lpstr>
      <vt:lpstr>Light Assignment</vt:lpstr>
      <vt:lpstr>Results</vt:lpstr>
      <vt:lpstr>Results (GTX 480) Sponza + Trees</vt:lpstr>
      <vt:lpstr>More Results</vt:lpstr>
      <vt:lpstr>More Results</vt:lpstr>
      <vt:lpstr>More Results</vt:lpstr>
      <vt:lpstr>Tiled Forward Shading [4]</vt:lpstr>
      <vt:lpstr>Clustered Forward Shading [4]</vt:lpstr>
      <vt:lpstr>Clustered Forward – Performance</vt:lpstr>
      <vt:lpstr>Clustered Forward – Performance</vt:lpstr>
      <vt:lpstr>Clustered Forward – Performance</vt:lpstr>
      <vt:lpstr>Clustered Shading - Summary </vt:lpstr>
      <vt:lpstr>References</vt:lpstr>
      <vt:lpstr>The Cluster Advantage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2013-05-09T15:06:12Z</dcterms:created>
  <dcterms:modified xsi:type="dcterms:W3CDTF">2013-07-29T12:16:00Z</dcterms:modified>
</cp:coreProperties>
</file>