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98"/>
  </p:notesMasterIdLst>
  <p:handoutMasterIdLst>
    <p:handoutMasterId r:id="rId99"/>
  </p:handoutMasterIdLst>
  <p:sldIdLst>
    <p:sldId id="385" r:id="rId2"/>
    <p:sldId id="386" r:id="rId3"/>
    <p:sldId id="387" r:id="rId4"/>
    <p:sldId id="388" r:id="rId5"/>
    <p:sldId id="389" r:id="rId6"/>
    <p:sldId id="390" r:id="rId7"/>
    <p:sldId id="391" r:id="rId8"/>
    <p:sldId id="392" r:id="rId9"/>
    <p:sldId id="393" r:id="rId10"/>
    <p:sldId id="394" r:id="rId11"/>
    <p:sldId id="395" r:id="rId12"/>
    <p:sldId id="396" r:id="rId13"/>
    <p:sldId id="397" r:id="rId14"/>
    <p:sldId id="398" r:id="rId15"/>
    <p:sldId id="399" r:id="rId16"/>
    <p:sldId id="400" r:id="rId17"/>
    <p:sldId id="401" r:id="rId18"/>
    <p:sldId id="402" r:id="rId19"/>
    <p:sldId id="403" r:id="rId20"/>
    <p:sldId id="404" r:id="rId21"/>
    <p:sldId id="405" r:id="rId22"/>
    <p:sldId id="406" r:id="rId23"/>
    <p:sldId id="407" r:id="rId24"/>
    <p:sldId id="408"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382" r:id="rId73"/>
    <p:sldId id="362" r:id="rId74"/>
    <p:sldId id="363" r:id="rId75"/>
    <p:sldId id="364" r:id="rId76"/>
    <p:sldId id="365" r:id="rId77"/>
    <p:sldId id="366" r:id="rId78"/>
    <p:sldId id="367" r:id="rId79"/>
    <p:sldId id="368" r:id="rId80"/>
    <p:sldId id="369" r:id="rId81"/>
    <p:sldId id="370" r:id="rId82"/>
    <p:sldId id="371" r:id="rId83"/>
    <p:sldId id="372" r:id="rId84"/>
    <p:sldId id="373" r:id="rId85"/>
    <p:sldId id="374" r:id="rId86"/>
    <p:sldId id="375" r:id="rId87"/>
    <p:sldId id="376" r:id="rId88"/>
    <p:sldId id="377" r:id="rId89"/>
    <p:sldId id="409" r:id="rId90"/>
    <p:sldId id="309" r:id="rId91"/>
    <p:sldId id="310" r:id="rId92"/>
    <p:sldId id="295" r:id="rId93"/>
    <p:sldId id="379" r:id="rId94"/>
    <p:sldId id="380" r:id="rId95"/>
    <p:sldId id="383" r:id="rId96"/>
    <p:sldId id="381" r:id="rId97"/>
  </p:sldIdLst>
  <p:sldSz cx="7315200" cy="411480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ill" initials="s" lastIdx="5" clrIdx="0"/>
  <p:cmAuthor id="1" name="Stephen Hill"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0AD8A"/>
    <a:srgbClr val="494834"/>
    <a:srgbClr val="483225"/>
    <a:srgbClr val="81C9F0"/>
    <a:srgbClr val="000000"/>
    <a:srgbClr val="DDDDDD"/>
    <a:srgbClr val="EAEAEA"/>
    <a:srgbClr val="C127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00" autoAdjust="0"/>
    <p:restoredTop sz="66234" autoAdjust="0"/>
  </p:normalViewPr>
  <p:slideViewPr>
    <p:cSldViewPr>
      <p:cViewPr varScale="1">
        <p:scale>
          <a:sx n="119" d="100"/>
          <a:sy n="119" d="100"/>
        </p:scale>
        <p:origin x="-1208" y="-104"/>
      </p:cViewPr>
      <p:guideLst>
        <p:guide orient="horz" pos="1296"/>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87" d="100"/>
          <a:sy n="87" d="100"/>
        </p:scale>
        <p:origin x="-190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commentAuthors" Target="commentAuthors.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 Id="rId2"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24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ＭＳ Ｐゴシック" pitchFamily="-112" charset="-128"/>
                <a:cs typeface="+mn-cs"/>
              </a:defRPr>
            </a:lvl1pPr>
          </a:lstStyle>
          <a:p>
            <a:pPr>
              <a:defRPr/>
            </a:pPr>
            <a:endParaRPr lang="en-US"/>
          </a:p>
        </p:txBody>
      </p:sp>
      <p:sp>
        <p:nvSpPr>
          <p:cNvPr id="24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6F02BA5-4795-994B-81D0-FA94910C4C1A}" type="slidenum">
              <a:rPr lang="en-US"/>
              <a:pPr/>
              <a:t>‹#›</a:t>
            </a:fld>
            <a:endParaRPr lang="en-US"/>
          </a:p>
        </p:txBody>
      </p:sp>
    </p:spTree>
    <p:extLst>
      <p:ext uri="{BB962C8B-B14F-4D97-AF65-F5344CB8AC3E}">
        <p14:creationId xmlns:p14="http://schemas.microsoft.com/office/powerpoint/2010/main" val="221112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ＭＳ Ｐゴシック" pitchFamily="-112" charset="-128"/>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06F8D69-B00F-F44E-9B61-4DC184CA17F8}" type="slidenum">
              <a:rPr lang="en-US"/>
              <a:pPr/>
              <a:t>‹#›</a:t>
            </a:fld>
            <a:endParaRPr lang="en-US"/>
          </a:p>
        </p:txBody>
      </p:sp>
    </p:spTree>
    <p:extLst>
      <p:ext uri="{BB962C8B-B14F-4D97-AF65-F5344CB8AC3E}">
        <p14:creationId xmlns:p14="http://schemas.microsoft.com/office/powerpoint/2010/main" val="1734966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ＭＳ Ｐゴシック" pitchFamily="-108" charset="-128"/>
      </a:defRPr>
    </a:lvl1pPr>
    <a:lvl2pPr marL="365125"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2pPr>
    <a:lvl3pPr marL="730250"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3pPr>
    <a:lvl4pPr marL="1096963"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4pPr>
    <a:lvl5pPr marL="1462088"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1</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10</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inability to use </a:t>
            </a:r>
            <a:r>
              <a:rPr lang="en-US" baseline="0" dirty="0" smtClean="0">
                <a:latin typeface="Arial" charset="0"/>
                <a:ea typeface="ＭＳ Ｐゴシック" charset="0"/>
                <a:cs typeface="ＭＳ Ｐゴシック" charset="0"/>
              </a:rPr>
              <a:t>high powers was a huge problem for us for Sid Meier’s Civilization 5. I think people typically use reflectance maps to mitigate this, but this didn’t work well for our scale. In general, it makes </a:t>
            </a:r>
            <a:r>
              <a:rPr lang="en-US" baseline="0" dirty="0" err="1" smtClean="0">
                <a:latin typeface="Arial" charset="0"/>
                <a:ea typeface="ＭＳ Ｐゴシック" charset="0"/>
                <a:cs typeface="ＭＳ Ｐゴシック" charset="0"/>
              </a:rPr>
              <a:t>Blinn-Phong</a:t>
            </a:r>
            <a:r>
              <a:rPr lang="en-US" baseline="0" dirty="0" smtClean="0">
                <a:latin typeface="Arial" charset="0"/>
                <a:ea typeface="ＭＳ Ｐゴシック" charset="0"/>
                <a:cs typeface="ＭＳ Ｐゴシック" charset="0"/>
              </a:rPr>
              <a:t> far less useful because the range of settings is very narrow.</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As I</a:t>
            </a:r>
            <a:r>
              <a:rPr lang="en-US" baseline="0" dirty="0" smtClean="0">
                <a:latin typeface="Arial" charset="0"/>
                <a:ea typeface="ＭＳ Ｐゴシック" charset="0"/>
                <a:cs typeface="ＭＳ Ｐゴシック" charset="0"/>
              </a:rPr>
              <a:t> am not an expert in offline rendering, I don’t know the answers to these questions to my own satisfaction. I believe that brute force has helped them, but an elegant solution would be better.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13</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A copy of our paper can be found at:</a:t>
            </a:r>
            <a:endParaRPr lang="en-US" baseline="0"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http://www.csee.umbc.edu/~olano/papers/</a:t>
            </a: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Or in the I3D</a:t>
            </a:r>
            <a:r>
              <a:rPr lang="en-US" baseline="0" dirty="0" smtClean="0">
                <a:latin typeface="Arial" charset="0"/>
                <a:ea typeface="ＭＳ Ｐゴシック" charset="0"/>
                <a:cs typeface="ＭＳ Ｐゴシック" charset="0"/>
              </a:rPr>
              <a:t> proceedings:</a:t>
            </a:r>
            <a:endParaRPr lang="en-US" dirty="0" smtClean="0">
              <a:latin typeface="Arial" charset="0"/>
              <a:ea typeface="ＭＳ Ｐゴシック" charset="0"/>
              <a:cs typeface="ＭＳ Ｐゴシック" charset="0"/>
            </a:endParaRPr>
          </a:p>
          <a:p>
            <a:pPr eaLnBrk="1" hangingPunct="1"/>
            <a:r>
              <a:rPr lang="en-US" dirty="0" smtClean="0"/>
              <a:t>Marc Olano and Dan Baker, "LEAN Mapping", I3D 2010: Proceedings of the ACM SIGGRAPH Symposium on Interactive 3D Graphics and Games.</a:t>
            </a:r>
          </a:p>
          <a:p>
            <a:pPr eaLnBrk="1" hangingPunct="1"/>
            <a:endParaRPr lang="en-US"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talk is a little vague due to time constraints, but the I3D paper describes the specifics.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15</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18</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We had</a:t>
            </a:r>
            <a:r>
              <a:rPr lang="en-US" baseline="0" dirty="0" smtClean="0">
                <a:latin typeface="Arial" charset="0"/>
                <a:ea typeface="ＭＳ Ｐゴシック" charset="0"/>
                <a:cs typeface="ＭＳ Ｐゴシック" charset="0"/>
              </a:rPr>
              <a:t> some issues with low power materials being different – in some of our </a:t>
            </a:r>
            <a:r>
              <a:rPr lang="en-US" baseline="0" dirty="0" err="1" smtClean="0">
                <a:latin typeface="Arial" charset="0"/>
                <a:ea typeface="ＭＳ Ｐゴシック" charset="0"/>
                <a:cs typeface="ＭＳ Ｐゴシック" charset="0"/>
              </a:rPr>
              <a:t>shaders</a:t>
            </a:r>
            <a:r>
              <a:rPr lang="en-US" baseline="0" dirty="0" smtClean="0">
                <a:latin typeface="Arial" charset="0"/>
                <a:ea typeface="ＭＳ Ｐゴシック" charset="0"/>
                <a:cs typeface="ＭＳ Ｐゴシック" charset="0"/>
              </a:rPr>
              <a:t> we actually LERP to </a:t>
            </a:r>
            <a:r>
              <a:rPr lang="en-US" baseline="0" dirty="0" err="1" smtClean="0">
                <a:latin typeface="Arial" charset="0"/>
                <a:ea typeface="ＭＳ Ｐゴシック" charset="0"/>
                <a:cs typeface="ＭＳ Ｐゴシック" charset="0"/>
              </a:rPr>
              <a:t>Blinn-Phong</a:t>
            </a:r>
            <a:r>
              <a:rPr lang="en-US" baseline="0" dirty="0" smtClean="0">
                <a:latin typeface="Arial" charset="0"/>
                <a:ea typeface="ＭＳ Ｐゴシック" charset="0"/>
                <a:cs typeface="ＭＳ Ｐゴシック" charset="0"/>
              </a:rPr>
              <a:t> for very low powers since the aliasing/reflectance issues aren’t as great for low powers. </a:t>
            </a:r>
            <a:endParaRPr lang="en-US" baseline="0" dirty="0">
              <a:latin typeface="Arial" charset="0"/>
              <a:ea typeface="ＭＳ Ｐゴシック" charset="0"/>
              <a:cs typeface="ＭＳ Ｐゴシック" charset="0"/>
            </a:endParaRPr>
          </a:p>
          <a:p>
            <a:pPr eaLnBrk="1" hangingPunct="1"/>
            <a:endParaRPr lang="en-US" baseline="0" dirty="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2</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20</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21</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fact that there are still some illumination differences is likely due to the fact</a:t>
            </a:r>
            <a:r>
              <a:rPr lang="en-US" baseline="0" dirty="0" smtClean="0">
                <a:latin typeface="Arial" charset="0"/>
                <a:ea typeface="ＭＳ Ｐゴシック" charset="0"/>
                <a:cs typeface="ＭＳ Ｐゴシック" charset="0"/>
              </a:rPr>
              <a:t> we shift the distribution on the tangent plane rather than reorient the surface.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22</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We have experimented</a:t>
            </a:r>
            <a:r>
              <a:rPr lang="en-US" baseline="0" dirty="0" smtClean="0">
                <a:latin typeface="Arial" charset="0"/>
                <a:ea typeface="ＭＳ Ｐゴシック" charset="0"/>
                <a:cs typeface="ＭＳ Ｐゴシック" charset="0"/>
              </a:rPr>
              <a:t> with different compression schemes, and have found that splitting the high and low precision into different channels of a BC5 texture actually works reasonably well. Artifacts from incorrect linear filtering weren’t terrible.</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24</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A year ago I had a wakeup call:</a:t>
            </a:r>
            <a:r>
              <a:rPr lang="en-US" baseline="0" dirty="0" smtClean="0">
                <a:latin typeface="Arial" charset="0"/>
                <a:ea typeface="ＭＳ Ｐゴシック" charset="0"/>
                <a:cs typeface="ＭＳ Ｐゴシック" charset="0"/>
              </a:rPr>
              <a:t> I’d been throwing my life away, focusing on the wrong things. What’s the point in supporting many dynamic lights, for instance, if the shading is </a:t>
            </a:r>
            <a:r>
              <a:rPr lang="en-US" i="1" baseline="0" dirty="0" smtClean="0">
                <a:latin typeface="Arial" charset="0"/>
                <a:ea typeface="ＭＳ Ｐゴシック" charset="0"/>
                <a:cs typeface="ＭＳ Ｐゴシック" charset="0"/>
              </a:rPr>
              <a:t>all wrong</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was a ‘self-intervention’; the art team, on the other hand, had just come to accept temporal aliasing and lack of appearance preservation.</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first rule is to admit that you have a problem. The second rule is: don’t go pointing this out to artists before you have an action plan! I started showing them the many ways in which things were broken and they hated me for it. Pride in their work turned to disgust. You can’t ‘</a:t>
            </a:r>
            <a:r>
              <a:rPr lang="en-US" baseline="0" dirty="0" err="1" smtClean="0">
                <a:latin typeface="Arial" charset="0"/>
                <a:ea typeface="ＭＳ Ｐゴシック" charset="0"/>
                <a:cs typeface="ＭＳ Ｐゴシック" charset="0"/>
              </a:rPr>
              <a:t>unsee</a:t>
            </a:r>
            <a:r>
              <a:rPr lang="en-US" baseline="0" dirty="0" smtClean="0">
                <a:latin typeface="Arial" charset="0"/>
                <a:ea typeface="ＭＳ Ｐゴシック" charset="0"/>
                <a:cs typeface="ＭＳ Ｐゴシック" charset="0"/>
              </a:rPr>
              <a:t>’ this stuff!</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So, I went looking for solutions…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a:t>
            </a:r>
            <a:r>
              <a:rPr lang="en-US" baseline="0" dirty="0" smtClean="0">
                <a:latin typeface="Arial" charset="0"/>
                <a:ea typeface="ＭＳ Ｐゴシック" charset="0"/>
                <a:cs typeface="ＭＳ Ｐゴシック" charset="0"/>
              </a:rPr>
              <a:t> first of these is texture-space shading (TSS). It’s a simple idea: </a:t>
            </a:r>
            <a:r>
              <a:rPr lang="en-US" baseline="0" smtClean="0">
                <a:latin typeface="Arial" charset="0"/>
                <a:ea typeface="ＭＳ Ｐゴシック" charset="0"/>
                <a:cs typeface="ＭＳ Ｐゴシック" charset="0"/>
              </a:rPr>
              <a:t>light at </a:t>
            </a:r>
            <a:r>
              <a:rPr lang="en-US" baseline="0" dirty="0" smtClean="0">
                <a:latin typeface="Arial" charset="0"/>
                <a:ea typeface="ＭＳ Ｐゴシック" charset="0"/>
                <a:cs typeface="ＭＳ Ｐゴシック" charset="0"/>
              </a:rPr>
              <a:t>the base </a:t>
            </a:r>
            <a:r>
              <a:rPr lang="en-US" baseline="0" dirty="0" err="1" smtClean="0">
                <a:latin typeface="Arial" charset="0"/>
                <a:ea typeface="ＭＳ Ｐゴシック" charset="0"/>
                <a:cs typeface="ＭＳ Ｐゴシック" charset="0"/>
              </a:rPr>
              <a:t>mip</a:t>
            </a:r>
            <a:r>
              <a:rPr lang="en-US" baseline="0" dirty="0" smtClean="0">
                <a:latin typeface="Arial" charset="0"/>
                <a:ea typeface="ＭＳ Ｐゴシック" charset="0"/>
                <a:cs typeface="ＭＳ Ｐゴシック" charset="0"/>
              </a:rPr>
              <a:t> texture resolution and generate </a:t>
            </a:r>
            <a:r>
              <a:rPr lang="en-US" baseline="0" dirty="0" err="1" smtClean="0">
                <a:latin typeface="Arial" charset="0"/>
                <a:ea typeface="ＭＳ Ｐゴシック" charset="0"/>
                <a:cs typeface="ＭＳ Ｐゴシック" charset="0"/>
              </a:rPr>
              <a:t>mipmaps</a:t>
            </a:r>
            <a:r>
              <a:rPr lang="en-US" baseline="0" dirty="0" smtClean="0">
                <a:latin typeface="Arial" charset="0"/>
                <a:ea typeface="ＭＳ Ｐゴシック" charset="0"/>
                <a:cs typeface="ＭＳ Ｐゴシック" charset="0"/>
              </a:rPr>
              <a:t> (on the fly).</a:t>
            </a:r>
          </a:p>
          <a:p>
            <a:pPr eaLnBrk="1" hangingPunct="1"/>
            <a:endParaRPr lang="en-US" baseline="0"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This is problematic</a:t>
            </a:r>
            <a:r>
              <a:rPr lang="en-US" baseline="0" dirty="0" smtClean="0">
                <a:latin typeface="Arial" charset="0"/>
                <a:ea typeface="ＭＳ Ｐゴシック" charset="0"/>
                <a:cs typeface="ＭＳ Ｐゴシック" charset="0"/>
              </a:rPr>
              <a:t> in two respects:</a:t>
            </a:r>
          </a:p>
          <a:p>
            <a:pPr marL="228600" indent="-228600" eaLnBrk="1" hangingPunct="1">
              <a:buAutoNum type="arabicParenR"/>
            </a:pPr>
            <a:r>
              <a:rPr lang="en-US" baseline="0" dirty="0" smtClean="0">
                <a:latin typeface="Arial" charset="0"/>
                <a:ea typeface="ＭＳ Ｐゴシック" charset="0"/>
                <a:cs typeface="ＭＳ Ｐゴシック" charset="0"/>
              </a:rPr>
              <a:t>You need a unique </a:t>
            </a:r>
            <a:r>
              <a:rPr lang="en-US" baseline="0" dirty="0" err="1" smtClean="0">
                <a:latin typeface="Arial" charset="0"/>
                <a:ea typeface="ＭＳ Ｐゴシック" charset="0"/>
                <a:cs typeface="ＭＳ Ｐゴシック" charset="0"/>
              </a:rPr>
              <a:t>parameterisation</a:t>
            </a:r>
            <a:r>
              <a:rPr lang="en-US" baseline="0" dirty="0" smtClean="0">
                <a:latin typeface="Arial" charset="0"/>
                <a:ea typeface="ＭＳ Ｐゴシック" charset="0"/>
                <a:cs typeface="ＭＳ Ｐゴシック" charset="0"/>
              </a:rPr>
              <a:t> (no UV overlap)</a:t>
            </a:r>
          </a:p>
          <a:p>
            <a:pPr marL="228600" indent="-228600" eaLnBrk="1" hangingPunct="1">
              <a:buAutoNum type="arabicParenR"/>
            </a:pPr>
            <a:r>
              <a:rPr lang="en-US" baseline="0" dirty="0" smtClean="0">
                <a:latin typeface="Arial" charset="0"/>
                <a:ea typeface="ＭＳ Ｐゴシック" charset="0"/>
                <a:cs typeface="ＭＳ Ｐゴシック" charset="0"/>
              </a:rPr>
              <a:t>Shading is likely to be prohibitively expensive (and variable), since small on-screen objects are still shaded at a much higher rate.</a:t>
            </a:r>
          </a:p>
          <a:p>
            <a:pPr marL="0" indent="0" eaLnBrk="1" hangingPunct="1">
              <a:buNone/>
            </a:pPr>
            <a:endParaRPr lang="en-US" baseline="0" dirty="0" smtClean="0">
              <a:latin typeface="Arial" charset="0"/>
              <a:ea typeface="ＭＳ Ｐゴシック" charset="0"/>
              <a:cs typeface="ＭＳ Ｐゴシック" charset="0"/>
            </a:endParaRPr>
          </a:p>
          <a:p>
            <a:pPr marL="0" indent="0" eaLnBrk="1" hangingPunct="1">
              <a:buNone/>
            </a:pPr>
            <a:r>
              <a:rPr lang="en-US" baseline="0" dirty="0" smtClean="0">
                <a:latin typeface="Arial" charset="0"/>
                <a:ea typeface="ＭＳ Ｐゴシック" charset="0"/>
                <a:cs typeface="ＭＳ Ｐゴシック" charset="0"/>
              </a:rPr>
              <a:t>The second issue can be overcome by combining TSS with another technique.</a:t>
            </a:r>
          </a:p>
          <a:p>
            <a:pPr marL="0" indent="0" eaLnBrk="1" hangingPunct="1">
              <a:buNone/>
            </a:pPr>
            <a:endParaRPr lang="en-US" baseline="0" dirty="0" smtClean="0">
              <a:latin typeface="Arial" charset="0"/>
              <a:ea typeface="ＭＳ Ｐゴシック" charset="0"/>
              <a:cs typeface="ＭＳ Ｐゴシック" charset="0"/>
            </a:endParaRPr>
          </a:p>
          <a:p>
            <a:pPr marL="0" indent="0" eaLnBrk="1" hangingPunct="1">
              <a:buNone/>
            </a:pPr>
            <a:r>
              <a:rPr lang="en-US" baseline="0" dirty="0" smtClean="0">
                <a:latin typeface="Arial" charset="0"/>
                <a:ea typeface="ＭＳ Ｐゴシック" charset="0"/>
                <a:cs typeface="ＭＳ Ｐゴシック" charset="0"/>
              </a:rPr>
              <a:t>The reason I’m mentioning TSS is that it’s a useful ground-truth method (like super sampling, as Dan showed) to compare other methods against.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Fitting</a:t>
            </a:r>
            <a:r>
              <a:rPr lang="en-US" baseline="0" dirty="0" smtClean="0">
                <a:latin typeface="Arial" charset="0"/>
                <a:ea typeface="ＭＳ Ｐゴシック" charset="0"/>
                <a:cs typeface="ＭＳ Ｐゴシック" charset="0"/>
              </a:rPr>
              <a:t> is one technique that could be combined with TSS.</a:t>
            </a: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The idea is to pre-calculate</a:t>
            </a:r>
            <a:r>
              <a:rPr lang="en-US" baseline="0" dirty="0" smtClean="0">
                <a:latin typeface="Arial" charset="0"/>
                <a:ea typeface="ＭＳ Ｐゴシック" charset="0"/>
                <a:cs typeface="ＭＳ Ｐゴシック" charset="0"/>
              </a:rPr>
              <a:t> adjusted surface/material properties that best approximate the average lighting response of the base textures (albedo, specular and normal maps), for each MIP level.</a:t>
            </a:r>
          </a:p>
          <a:p>
            <a:pPr eaLnBrk="1" hangingPunct="1"/>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The fitting process can be fiddly to get right. For instance, you need to ensure coherent results between </a:t>
            </a:r>
            <a:r>
              <a:rPr lang="en-US" baseline="0" dirty="0" err="1" smtClean="0">
                <a:latin typeface="Arial" charset="0"/>
                <a:ea typeface="ＭＳ Ｐゴシック" charset="0"/>
                <a:cs typeface="ＭＳ Ｐゴシック" charset="0"/>
              </a:rPr>
              <a:t>texels</a:t>
            </a:r>
            <a:r>
              <a:rPr lang="en-US" baseline="0" dirty="0" smtClean="0">
                <a:latin typeface="Arial" charset="0"/>
                <a:ea typeface="ＭＳ Ｐゴシック" charset="0"/>
                <a:cs typeface="ＭＳ Ｐゴシック" charset="0"/>
              </a:rPr>
              <a:t>, so that hardware texture filtering can be used.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The bigger problem is that the process can be slow, particularly if you’re trying to solve for several parameters. In practice, the average normal that you get from regular </a:t>
            </a:r>
            <a:r>
              <a:rPr lang="en-US" baseline="0" dirty="0" err="1" smtClean="0">
                <a:latin typeface="Arial" charset="0"/>
                <a:ea typeface="ＭＳ Ｐゴシック" charset="0"/>
                <a:cs typeface="ＭＳ Ｐゴシック" charset="0"/>
              </a:rPr>
              <a:t>mipmap</a:t>
            </a:r>
            <a:r>
              <a:rPr lang="en-US" baseline="0" dirty="0" smtClean="0">
                <a:latin typeface="Arial" charset="0"/>
                <a:ea typeface="ＭＳ Ｐゴシック" charset="0"/>
                <a:cs typeface="ＭＳ Ｐゴシック" charset="0"/>
              </a:rPr>
              <a:t> generation works well, so fitting can be focused on other properties, such as roughness/glossiness, which has a big impact on appearance when using energy-conserving specular. Still, anything that takes many seconds/minutes for a large texture will inhibit artist iteration.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Fortunately, there’s a much more direct approach</a:t>
            </a:r>
            <a:r>
              <a:rPr lang="en-US" baseline="0" dirty="0" smtClean="0">
                <a:latin typeface="Arial" charset="0"/>
                <a:ea typeface="ＭＳ Ｐゴシック" charset="0"/>
                <a:cs typeface="ＭＳ Ｐゴシック" charset="0"/>
              </a:rPr>
              <a:t> (avoiding fitting entirely) if you’re just concerned with adjusting the specular power.</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In 2004, Michael </a:t>
            </a:r>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 came up with a supremely elegant method that does this based on the length of the average filtered normal (Na), that we might get when sampling the normal map in a </a:t>
            </a:r>
            <a:r>
              <a:rPr lang="en-US" baseline="0" dirty="0" err="1" smtClean="0">
                <a:latin typeface="Arial" charset="0"/>
                <a:ea typeface="ＭＳ Ｐゴシック" charset="0"/>
                <a:cs typeface="ＭＳ Ｐゴシック" charset="0"/>
              </a:rPr>
              <a:t>shader</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length provides an estimate of the variance of the original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Here</a:t>
            </a:r>
            <a:r>
              <a:rPr lang="en-US" baseline="0" dirty="0" smtClean="0">
                <a:latin typeface="Arial" charset="0"/>
                <a:ea typeface="ＭＳ Ｐゴシック" charset="0"/>
                <a:cs typeface="ＭＳ Ｐゴシック" charset="0"/>
              </a:rPr>
              <a:t> we’re plugging the length into this simple equation…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There is no easy way to</a:t>
            </a:r>
            <a:r>
              <a:rPr lang="en-US" baseline="0" dirty="0" smtClean="0">
                <a:latin typeface="Arial" charset="0"/>
                <a:ea typeface="ＭＳ Ｐゴシック" charset="0"/>
                <a:cs typeface="ＭＳ Ｐゴシック" charset="0"/>
              </a:rPr>
              <a:t> objectify what looks good, but I find it useful to lay our goals down as to what we consider “good” means, to make it more objective.</a:t>
            </a:r>
            <a:endParaRPr lang="en-US" baseline="0" dirty="0">
              <a:latin typeface="Arial" charset="0"/>
              <a:ea typeface="ＭＳ Ｐゴシック" charset="0"/>
              <a:cs typeface="ＭＳ Ｐゴシック" charset="0"/>
            </a:endParaRPr>
          </a:p>
          <a:p>
            <a:pPr eaLnBrk="1" hangingPunct="1"/>
            <a:endParaRPr lang="en-US" baseline="0" dirty="0">
              <a:latin typeface="Arial" charset="0"/>
              <a:ea typeface="ＭＳ Ｐゴシック" charset="0"/>
              <a:cs typeface="ＭＳ Ｐゴシック" charset="0"/>
            </a:endParaRPr>
          </a:p>
          <a:p>
            <a:pPr eaLnBrk="1" hangingPunct="1"/>
            <a:r>
              <a:rPr lang="en-US" baseline="0" dirty="0" err="1" smtClean="0">
                <a:latin typeface="Arial" charset="0"/>
                <a:ea typeface="ＭＳ Ｐゴシック" charset="0"/>
                <a:cs typeface="ＭＳ Ｐゴシック" charset="0"/>
              </a:rPr>
              <a:t>Blinn-Phong</a:t>
            </a:r>
            <a:r>
              <a:rPr lang="en-US" baseline="0" dirty="0" smtClean="0">
                <a:latin typeface="Arial" charset="0"/>
                <a:ea typeface="ＭＳ Ｐゴシック" charset="0"/>
                <a:cs typeface="ＭＳ Ｐゴシック" charset="0"/>
              </a:rPr>
              <a:t>, properly factored and filtered, turns out to be quite expressive.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…and out pops</a:t>
            </a:r>
            <a:r>
              <a:rPr lang="en-US" baseline="0" dirty="0" smtClean="0">
                <a:latin typeface="Arial" charset="0"/>
                <a:ea typeface="ＭＳ Ｐゴシック" charset="0"/>
                <a:cs typeface="ＭＳ Ｐゴシック" charset="0"/>
              </a:rPr>
              <a:t> the variance estimate.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Using this second</a:t>
            </a:r>
            <a:r>
              <a:rPr lang="en-US" baseline="0" dirty="0" smtClean="0">
                <a:latin typeface="Arial" charset="0"/>
                <a:ea typeface="ＭＳ Ｐゴシック" charset="0"/>
                <a:cs typeface="ＭＳ Ｐゴシック" charset="0"/>
              </a:rPr>
              <a:t> equation, we </a:t>
            </a:r>
            <a:r>
              <a:rPr lang="en-US" dirty="0" smtClean="0">
                <a:latin typeface="Arial" charset="0"/>
                <a:ea typeface="ＭＳ Ｐゴシック" charset="0"/>
                <a:cs typeface="ＭＳ Ｐゴシック" charset="0"/>
              </a:rPr>
              <a:t>can then adjust our old</a:t>
            </a:r>
            <a:r>
              <a:rPr lang="en-US" baseline="0" dirty="0" smtClean="0">
                <a:latin typeface="Arial" charset="0"/>
                <a:ea typeface="ＭＳ Ｐゴシック" charset="0"/>
                <a:cs typeface="ＭＳ Ｐゴシック" charset="0"/>
              </a:rPr>
              <a:t> specular power, s, based on the variance.</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This gives us a new specular power, p, that we shade with instead.</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On the left: the original specular</a:t>
            </a:r>
            <a:r>
              <a:rPr lang="en-US" baseline="0" dirty="0" smtClean="0">
                <a:latin typeface="Arial" charset="0"/>
                <a:ea typeface="ＭＳ Ｐゴシック" charset="0"/>
                <a:cs typeface="ＭＳ Ｐゴシック" charset="0"/>
              </a:rPr>
              <a:t> result. Highlights shimmer a lot under object, camera or light motion.</a:t>
            </a:r>
          </a:p>
          <a:p>
            <a:pPr eaLnBrk="1" hangingPunct="1"/>
            <a:r>
              <a:rPr lang="en-US" baseline="0" dirty="0" smtClean="0">
                <a:latin typeface="Arial" charset="0"/>
                <a:ea typeface="ＭＳ Ｐゴシック" charset="0"/>
                <a:cs typeface="ＭＳ Ｐゴシック" charset="0"/>
              </a:rPr>
              <a:t>In the middle: the adjusted, anti-aliased result. There’s a lot less shimmering and the teapot looks similar at all scales.</a:t>
            </a:r>
          </a:p>
          <a:p>
            <a:pPr eaLnBrk="1" hangingPunct="1"/>
            <a:r>
              <a:rPr lang="en-US" baseline="0" dirty="0" smtClean="0">
                <a:latin typeface="Arial" charset="0"/>
                <a:ea typeface="ＭＳ Ｐゴシック" charset="0"/>
                <a:cs typeface="ＭＳ Ｐゴシック" charset="0"/>
              </a:rPr>
              <a:t>On the right: a </a:t>
            </a:r>
            <a:r>
              <a:rPr lang="en-US" baseline="0" dirty="0" err="1" smtClean="0">
                <a:latin typeface="Arial" charset="0"/>
                <a:ea typeface="ＭＳ Ｐゴシック" charset="0"/>
                <a:cs typeface="ＭＳ Ｐゴシック" charset="0"/>
              </a:rPr>
              <a:t>visualisation</a:t>
            </a:r>
            <a:r>
              <a:rPr lang="en-US" baseline="0" dirty="0" smtClean="0">
                <a:latin typeface="Arial" charset="0"/>
                <a:ea typeface="ＭＳ Ｐゴシック" charset="0"/>
                <a:cs typeface="ＭＳ Ｐゴシック" charset="0"/>
              </a:rPr>
              <a:t> of gloss adjustment (</a:t>
            </a:r>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 scale factor). Flat areas are light, rough areas are dark. This makes intuitive sense.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Here’s a demo with a similar setup:</a:t>
            </a:r>
          </a:p>
          <a:p>
            <a:pPr eaLnBrk="1" hangingPunct="1"/>
            <a:r>
              <a:rPr lang="en-US" baseline="0" dirty="0" smtClean="0">
                <a:latin typeface="Arial" charset="0"/>
                <a:ea typeface="ＭＳ Ｐゴシック" charset="0"/>
                <a:cs typeface="ＭＳ Ｐゴシック" charset="0"/>
              </a:rPr>
              <a:t>http://</a:t>
            </a:r>
            <a:r>
              <a:rPr lang="en-US" baseline="0" dirty="0" err="1" smtClean="0">
                <a:latin typeface="Arial" charset="0"/>
                <a:ea typeface="ＭＳ Ｐゴシック" charset="0"/>
                <a:cs typeface="ＭＳ Ｐゴシック" charset="0"/>
              </a:rPr>
              <a:t>selfshadow.com</a:t>
            </a:r>
            <a:r>
              <a:rPr lang="en-US" baseline="0" dirty="0" smtClean="0">
                <a:latin typeface="Arial" charset="0"/>
                <a:ea typeface="ＭＳ Ｐゴシック" charset="0"/>
                <a:cs typeface="ＭＳ Ｐゴシック" charset="0"/>
              </a:rPr>
              <a:t>/sandbox/</a:t>
            </a:r>
            <a:r>
              <a:rPr lang="en-US" baseline="0" dirty="0" err="1" smtClean="0">
                <a:latin typeface="Arial" charset="0"/>
                <a:ea typeface="ＭＳ Ｐゴシック" charset="0"/>
                <a:cs typeface="ＭＳ Ｐゴシック" charset="0"/>
              </a:rPr>
              <a:t>gloss.html</a:t>
            </a:r>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In </a:t>
            </a:r>
            <a:r>
              <a:rPr lang="en-US" i="1" baseline="0" dirty="0" smtClean="0">
                <a:latin typeface="Arial" charset="0"/>
                <a:ea typeface="ＭＳ Ｐゴシック" charset="0"/>
                <a:cs typeface="ＭＳ Ｐゴシック" charset="0"/>
              </a:rPr>
              <a:t>theory</a:t>
            </a:r>
            <a:r>
              <a:rPr lang="en-US" baseline="0" dirty="0" smtClean="0">
                <a:latin typeface="Arial" charset="0"/>
                <a:ea typeface="ＭＳ Ｐゴシック" charset="0"/>
                <a:cs typeface="ＭＳ Ｐゴシック" charset="0"/>
              </a:rPr>
              <a:t>, these calculations can be performed in the </a:t>
            </a:r>
            <a:r>
              <a:rPr lang="en-US" baseline="0" dirty="0" err="1" smtClean="0">
                <a:latin typeface="Arial" charset="0"/>
                <a:ea typeface="ＭＳ Ｐゴシック" charset="0"/>
                <a:cs typeface="ＭＳ Ｐゴシック" charset="0"/>
              </a:rPr>
              <a:t>shader</a:t>
            </a:r>
            <a:r>
              <a:rPr lang="en-US" baseline="0" dirty="0" smtClean="0">
                <a:latin typeface="Arial" charset="0"/>
                <a:ea typeface="ＭＳ Ｐゴシック" charset="0"/>
                <a:cs typeface="ＭＳ Ｐゴシック" charset="0"/>
              </a:rPr>
              <a:t> itself…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Arial" charset="0"/>
                <a:ea typeface="ＭＳ Ｐゴシック" charset="0"/>
                <a:cs typeface="ＭＳ Ｐゴシック" charset="0"/>
              </a:rPr>
              <a:t>However, there’s a major practical issue: DXT compressed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 don’t place nice with variance estimation.</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With two-component normal map formats, we can’t even estimate variance (normal length is assumed to be 1).</a:t>
            </a:r>
            <a:endParaRPr lang="en-US" dirty="0">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Arial" charset="0"/>
                <a:ea typeface="ＭＳ Ｐゴシック" charset="0"/>
                <a:cs typeface="ＭＳ Ｐゴシック" charset="0"/>
              </a:rPr>
              <a:t>Fortunately, the problems go away if we </a:t>
            </a:r>
            <a:r>
              <a:rPr lang="en-US" baseline="0" dirty="0" err="1" smtClean="0">
                <a:latin typeface="Arial" charset="0"/>
                <a:ea typeface="ＭＳ Ｐゴシック" charset="0"/>
                <a:cs typeface="ＭＳ Ｐゴシック" charset="0"/>
              </a:rPr>
              <a:t>precompute</a:t>
            </a:r>
            <a:r>
              <a:rPr lang="en-US" baseline="0" dirty="0" smtClean="0">
                <a:latin typeface="Arial" charset="0"/>
                <a:ea typeface="ＭＳ Ｐゴシック" charset="0"/>
                <a:cs typeface="ＭＳ Ｐゴシック" charset="0"/>
              </a:rPr>
              <a:t> on texture import, prior to compression.</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How do we do this?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Simple: for</a:t>
            </a:r>
            <a:r>
              <a:rPr lang="en-US" baseline="0" dirty="0" smtClean="0">
                <a:latin typeface="Arial" charset="0"/>
                <a:ea typeface="ＭＳ Ｐゴシック" charset="0"/>
                <a:cs typeface="ＭＳ Ｐゴシック" charset="0"/>
              </a:rPr>
              <a:t> each MIP level of the normal map, compute the variance at each </a:t>
            </a:r>
            <a:r>
              <a:rPr lang="en-US" baseline="0" dirty="0" err="1" smtClean="0">
                <a:latin typeface="Arial" charset="0"/>
                <a:ea typeface="ＭＳ Ｐゴシック" charset="0"/>
                <a:cs typeface="ＭＳ Ｐゴシック" charset="0"/>
              </a:rPr>
              <a:t>texel</a:t>
            </a:r>
            <a:r>
              <a:rPr lang="en-US" baseline="0" dirty="0" smtClean="0">
                <a:latin typeface="Arial" charset="0"/>
                <a:ea typeface="ＭＳ Ｐゴシック" charset="0"/>
                <a:cs typeface="ＭＳ Ｐゴシック" charset="0"/>
              </a:rPr>
              <a:t> and store the result in a texture.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Note: it’s a good idea to apply a small (3x3) filter here to simulate hardware texture filtering that will happen at runtime. This further reduces aliasing and leads to smoother </a:t>
            </a:r>
            <a:r>
              <a:rPr lang="en-US" baseline="0" dirty="0" err="1" smtClean="0">
                <a:latin typeface="Arial" charset="0"/>
                <a:ea typeface="ＭＳ Ｐゴシック" charset="0"/>
                <a:cs typeface="ＭＳ Ｐゴシック" charset="0"/>
              </a:rPr>
              <a:t>mip</a:t>
            </a:r>
            <a:r>
              <a:rPr lang="en-US" baseline="0" dirty="0" smtClean="0">
                <a:latin typeface="Arial" charset="0"/>
                <a:ea typeface="ＭＳ Ｐゴシック" charset="0"/>
                <a:cs typeface="ＭＳ Ｐゴシック" charset="0"/>
              </a:rPr>
              <a:t> transitions (particularly from the base </a:t>
            </a:r>
            <a:r>
              <a:rPr lang="en-US" baseline="0" dirty="0" err="1" smtClean="0">
                <a:latin typeface="Arial" charset="0"/>
                <a:ea typeface="ＭＳ Ｐゴシック" charset="0"/>
                <a:cs typeface="ＭＳ Ｐゴシック" charset="0"/>
              </a:rPr>
              <a:t>mip</a:t>
            </a:r>
            <a:r>
              <a:rPr lang="en-US" baseline="0" dirty="0" smtClean="0">
                <a:latin typeface="Arial" charset="0"/>
                <a:ea typeface="ＭＳ Ｐゴシック" charset="0"/>
                <a:cs typeface="ＭＳ Ｐゴシック" charset="0"/>
              </a:rPr>
              <a:t> level).</a:t>
            </a:r>
            <a:endParaRPr lang="en-US"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Instead</a:t>
            </a:r>
            <a:r>
              <a:rPr lang="en-US" baseline="0" dirty="0" smtClean="0">
                <a:latin typeface="Arial" charset="0"/>
                <a:ea typeface="ＭＳ Ｐゴシック" charset="0"/>
                <a:cs typeface="ＭＳ Ｐゴシック" charset="0"/>
              </a:rPr>
              <a:t> of storing variance directly, another option is to adjust the (artist-painted) gloss map. This has the advantage that there’s no extra shading cost at run time – everything just works automatically. However, it does tie the two textures together, which could be an issue if you regularly mix and match to save time/memory.</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It’s perhaps tempting to allow artists edit the results, but this has the danger of reintroducing aliasing and/or breaking the appearance in the distance. So far we haven’t found any need for this.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Games are already shipping with this or very similar implementations. See [Lazarov11], [McAuley12].</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Once you have variance-adjusted</a:t>
            </a:r>
            <a:r>
              <a:rPr lang="en-US" baseline="0" dirty="0" smtClean="0">
                <a:latin typeface="Arial" charset="0"/>
                <a:ea typeface="ＭＳ Ｐゴシック" charset="0"/>
                <a:cs typeface="ＭＳ Ｐゴシック" charset="0"/>
              </a:rPr>
              <a:t> glossiness, it pays off everywhere it’s used!</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However, although this method</a:t>
            </a:r>
            <a:r>
              <a:rPr lang="en-US" baseline="0" dirty="0" smtClean="0">
                <a:latin typeface="Arial" charset="0"/>
                <a:ea typeface="ＭＳ Ｐゴシック" charset="0"/>
                <a:cs typeface="ＭＳ Ｐゴシック" charset="0"/>
              </a:rPr>
              <a:t> can work well, we can do better in some cases…</a:t>
            </a:r>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LEAN</a:t>
            </a:r>
            <a:r>
              <a:rPr lang="en-US" baseline="0" dirty="0" smtClean="0">
                <a:latin typeface="Arial" charset="0"/>
                <a:ea typeface="ＭＳ Ｐゴシック" charset="0"/>
                <a:cs typeface="ＭＳ Ｐゴシック" charset="0"/>
              </a:rPr>
              <a:t> mapping results in a tighter highlight here, which is closer to the ground truth.</a:t>
            </a:r>
            <a:endParaRPr lang="en-US"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However, there are some downsides…</a:t>
            </a: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Memory in particular is a big</a:t>
            </a:r>
            <a:r>
              <a:rPr lang="en-US" baseline="0" dirty="0" smtClean="0">
                <a:latin typeface="Arial" charset="0"/>
                <a:ea typeface="ＭＳ Ｐゴシック" charset="0"/>
                <a:cs typeface="ＭＳ Ｐゴシック" charset="0"/>
              </a:rPr>
              <a:t> issue. 16 bit storage is needed if you want to go to higher powers, as Dan already mentioned.</a:t>
            </a:r>
          </a:p>
          <a:p>
            <a:pPr eaLnBrk="1" hangingPunct="1"/>
            <a:r>
              <a:rPr lang="en-US" baseline="0" dirty="0" smtClean="0">
                <a:latin typeface="Arial" charset="0"/>
                <a:ea typeface="ＭＳ Ｐゴシック" charset="0"/>
                <a:cs typeface="ＭＳ Ｐゴシック" charset="0"/>
              </a:rPr>
              <a:t>This is a major storage multiplier over DXT1 or DXT5, plus we need two textures!</a:t>
            </a:r>
          </a:p>
          <a:p>
            <a:pPr eaLnBrk="1" hangingPunct="1"/>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a:t>
            </a:r>
            <a:r>
              <a:rPr lang="en-US" baseline="0" dirty="0" smtClean="0">
                <a:latin typeface="Arial" charset="0"/>
                <a:ea typeface="ＭＳ Ｐゴシック" charset="0"/>
                <a:cs typeface="ＭＳ Ｐゴシック" charset="0"/>
              </a:rPr>
              <a:t> normalization factor on </a:t>
            </a:r>
            <a:r>
              <a:rPr lang="en-US" baseline="0" dirty="0" err="1" smtClean="0">
                <a:latin typeface="Arial" charset="0"/>
                <a:ea typeface="ＭＳ Ｐゴシック" charset="0"/>
                <a:cs typeface="ＭＳ Ｐゴシック" charset="0"/>
              </a:rPr>
              <a:t>Blinn-Phong</a:t>
            </a:r>
            <a:r>
              <a:rPr lang="en-US" baseline="0" dirty="0" smtClean="0">
                <a:latin typeface="Arial" charset="0"/>
                <a:ea typeface="ＭＳ Ｐゴシック" charset="0"/>
                <a:cs typeface="ＭＳ Ｐゴシック" charset="0"/>
              </a:rPr>
              <a:t> is vital for a number of reasons. It prevents the total illumination from the function from getting darker, and though this could be compensated by an artist, what it means is that an artist shouldn’t have to modify the Ks value when they are changing the shininess of an object. It also automatically makes a scene ‘HDR’, because high powers will return very powerful highlights.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normalization factor will also prove helpful later on when we switch to a different BRDF, since this one will be normalized.</a:t>
            </a:r>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Before</a:t>
            </a:r>
            <a:r>
              <a:rPr lang="en-US" baseline="0" dirty="0" smtClean="0">
                <a:latin typeface="Arial" charset="0"/>
                <a:ea typeface="ＭＳ Ｐゴシック" charset="0"/>
                <a:cs typeface="ＭＳ Ｐゴシック" charset="0"/>
              </a:rPr>
              <a:t> I cover some thoughts on overcoming these drawbacks, I’d like to briefly give some additional background on LEAN mapping that helped me understand things more intuitively.</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On the left is a regular normal (Gaussian) distribution. It has a similar falloff to </a:t>
            </a:r>
            <a:r>
              <a:rPr lang="en-US" baseline="0" dirty="0" err="1" smtClean="0">
                <a:latin typeface="Arial" charset="0"/>
                <a:ea typeface="ＭＳ Ｐゴシック" charset="0"/>
                <a:cs typeface="ＭＳ Ｐゴシック" charset="0"/>
              </a:rPr>
              <a:t>Blinn-Phong</a:t>
            </a:r>
            <a:r>
              <a:rPr lang="en-US" baseline="0" dirty="0" smtClean="0">
                <a:latin typeface="Arial" charset="0"/>
                <a:ea typeface="ＭＳ Ｐゴシック" charset="0"/>
                <a:cs typeface="ＭＳ Ｐゴシック" charset="0"/>
              </a:rPr>
              <a:t>, particularly for higher specular powers.</a:t>
            </a:r>
          </a:p>
          <a:p>
            <a:pPr eaLnBrk="1" hangingPunct="1"/>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LEAN mapping an extension of this – in fact it’s a </a:t>
            </a:r>
            <a:r>
              <a:rPr lang="en-US" i="1" baseline="0" dirty="0" smtClean="0">
                <a:latin typeface="Arial" charset="0"/>
                <a:ea typeface="ＭＳ Ｐゴシック" charset="0"/>
                <a:cs typeface="ＭＳ Ｐゴシック" charset="0"/>
              </a:rPr>
              <a:t>bivariate </a:t>
            </a:r>
            <a:r>
              <a:rPr lang="en-US" i="0" baseline="0" dirty="0" smtClean="0">
                <a:latin typeface="Arial" charset="0"/>
                <a:ea typeface="ＭＳ Ｐゴシック" charset="0"/>
                <a:cs typeface="ＭＳ Ｐゴシック" charset="0"/>
              </a:rPr>
              <a:t>normal distribution</a:t>
            </a:r>
            <a:r>
              <a:rPr lang="en-US" baseline="0" dirty="0" smtClean="0">
                <a:latin typeface="Arial" charset="0"/>
                <a:ea typeface="ＭＳ Ｐゴシック" charset="0"/>
                <a:cs typeface="ＭＳ Ｐゴシック" charset="0"/>
              </a:rPr>
              <a:t>. The covariance matrix that’s reconstructed in the </a:t>
            </a:r>
            <a:r>
              <a:rPr lang="en-US" baseline="0" dirty="0" err="1" smtClean="0">
                <a:latin typeface="Arial" charset="0"/>
                <a:ea typeface="ＭＳ Ｐゴシック" charset="0"/>
                <a:cs typeface="ＭＳ Ｐゴシック" charset="0"/>
              </a:rPr>
              <a:t>shader</a:t>
            </a:r>
            <a:r>
              <a:rPr lang="en-US" baseline="0" dirty="0" smtClean="0">
                <a:latin typeface="Arial" charset="0"/>
                <a:ea typeface="ＭＳ Ｐゴシック" charset="0"/>
                <a:cs typeface="ＭＳ Ｐゴシック" charset="0"/>
              </a:rPr>
              <a:t> (as Dan mentioned earlier) describes this distribution. There are two variances (tangent and </a:t>
            </a:r>
            <a:r>
              <a:rPr lang="en-US" baseline="0" dirty="0" err="1" smtClean="0">
                <a:latin typeface="Arial" charset="0"/>
                <a:ea typeface="ＭＳ Ｐゴシック" charset="0"/>
                <a:cs typeface="ＭＳ Ｐゴシック" charset="0"/>
              </a:rPr>
              <a:t>bitangent</a:t>
            </a:r>
            <a:r>
              <a:rPr lang="en-US" baseline="0" dirty="0" smtClean="0">
                <a:latin typeface="Arial" charset="0"/>
                <a:ea typeface="ＭＳ Ｐゴシック" charset="0"/>
                <a:cs typeface="ＭＳ Ｐゴシック" charset="0"/>
              </a:rPr>
              <a:t>) and correlation, </a:t>
            </a:r>
            <a:r>
              <a:rPr lang="el-GR" baseline="0" dirty="0" smtClean="0">
                <a:latin typeface="Arial" charset="0"/>
                <a:ea typeface="ＭＳ Ｐゴシック" charset="0"/>
                <a:cs typeface="ＭＳ Ｐゴシック" charset="0"/>
              </a:rPr>
              <a:t>ρ</a:t>
            </a:r>
            <a:r>
              <a:rPr lang="en-US" baseline="0" dirty="0" smtClean="0">
                <a:latin typeface="Arial" charset="0"/>
                <a:ea typeface="ＭＳ Ｐゴシック" charset="0"/>
                <a:cs typeface="ＭＳ Ｐゴシック" charset="0"/>
              </a:rPr>
              <a:t>. These change the shape and angle of the lobe.</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It’s easy to see how LEAN mapping can better approximate the distribution of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 In particular, if there’s more variance in a particular direction, the lobe will stretch out and produce an anisotropic highlight.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On</a:t>
            </a:r>
            <a:r>
              <a:rPr lang="en-US" baseline="0" dirty="0" smtClean="0">
                <a:latin typeface="Arial" charset="0"/>
                <a:ea typeface="ＭＳ Ｐゴシック" charset="0"/>
                <a:cs typeface="ＭＳ Ｐゴシック" charset="0"/>
              </a:rPr>
              <a:t> the memory front, we could theoretically bake the covariance matrix offline and store that, similar to baking </a:t>
            </a:r>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isn’t strictly linearly filterable, but in practice it’s not too bad.</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However, there can still be precision problems, particularly with </a:t>
            </a:r>
            <a:r>
              <a:rPr lang="el-GR" sz="1000" dirty="0" smtClean="0">
                <a:solidFill>
                  <a:srgbClr val="00B050"/>
                </a:solidFill>
                <a:effectLst/>
                <a:cs typeface="Arial" pitchFamily="34" charset="0"/>
              </a:rPr>
              <a:t>Σ</a:t>
            </a:r>
            <a:r>
              <a:rPr lang="en-CA" sz="1000" baseline="-25000" dirty="0" smtClean="0">
                <a:solidFill>
                  <a:srgbClr val="00B050"/>
                </a:solidFill>
                <a:effectLst/>
                <a:cs typeface="Arial" pitchFamily="34" charset="0"/>
              </a:rPr>
              <a:t>z</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Another</a:t>
            </a:r>
            <a:r>
              <a:rPr lang="en-US" baseline="0" dirty="0" smtClean="0">
                <a:latin typeface="Arial" charset="0"/>
                <a:ea typeface="ＭＳ Ｐゴシック" charset="0"/>
                <a:cs typeface="ＭＳ Ｐゴシック" charset="0"/>
              </a:rPr>
              <a:t> option is to store two gloss values in log space. This is a popular encoding for gloss, as it’s pretty linear in terms of highlight size. This makes it intuitive to paint, and it also behaves well with texture filtering and compression.</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correlation could be stored too, but you may find that this isn’t needed with your game content. For instance, in the case of the earlier brick texture, most anisotropy in the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 is strongly axis-aligned (along brick edges), so the correlation is low.</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By storing</a:t>
            </a:r>
            <a:r>
              <a:rPr lang="en-US" baseline="0" dirty="0" smtClean="0">
                <a:latin typeface="Arial" charset="0"/>
                <a:ea typeface="ＭＳ Ｐゴシック" charset="0"/>
                <a:cs typeface="ＭＳ Ｐゴシック" charset="0"/>
              </a:rPr>
              <a:t> two log-space gloss values, we can cut down on the shading complexity too.</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final challenge is with deferred shading.</a:t>
            </a:r>
            <a:r>
              <a:rPr lang="en-US" baseline="0" dirty="0" smtClean="0">
                <a:latin typeface="Arial" charset="0"/>
                <a:ea typeface="ＭＳ Ｐゴシック" charset="0"/>
                <a:cs typeface="ＭＳ Ｐゴシック" charset="0"/>
              </a:rPr>
              <a:t> The LEAN distribution requires a tangent frame, so we need to store/reconstruct this somehow.</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One compact option is to store a quaternion.</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image shows (0, 0, 1) rotated into world space using this quaternion, followed by lighting.</a:t>
            </a:r>
            <a:r>
              <a:rPr lang="en-US" baseline="0" dirty="0">
                <a:latin typeface="Arial" charset="0"/>
                <a:ea typeface="ＭＳ Ｐゴシック" charset="0"/>
                <a:cs typeface="ＭＳ Ｐゴシック" charset="0"/>
              </a:rPr>
              <a:t> </a:t>
            </a:r>
            <a:r>
              <a:rPr lang="en-US" baseline="0" dirty="0" smtClean="0">
                <a:latin typeface="Arial" charset="0"/>
                <a:ea typeface="ＭＳ Ｐゴシック" charset="0"/>
                <a:cs typeface="ＭＳ Ｐゴシック" charset="0"/>
              </a:rPr>
              <a:t>With R8G8B8A8, this produces banding beyond what you would get from storing the world-space normal directly with the same precision, particularly if you compare against “Best Fit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 [Kaplanyan10].</a:t>
            </a:r>
          </a:p>
          <a:p>
            <a:pPr eaLnBrk="1" hangingPunct="1"/>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To</a:t>
            </a:r>
            <a:r>
              <a:rPr lang="en-US" baseline="0" dirty="0" smtClean="0">
                <a:latin typeface="Arial" charset="0"/>
                <a:ea typeface="ＭＳ Ｐゴシック" charset="0"/>
                <a:cs typeface="ＭＳ Ｐゴシック" charset="0"/>
              </a:rPr>
              <a:t> improve precision over R8G8B8A8, we can get rid of the largest component, store the index and reconstruct it later. Precision can then be improved by rescaling the remaining components and using R10G10B10A2. See [Frykholm09] for more details.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leads to more encode and decode overhead, although for tile-based deferred rendering, the decode cost is amortized.</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There is still the per-light overhead of transforming the half vector into tangent space using the quaternion (6 instructions).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It’s a classic tradeoff of storage cost vs. performance. I’m not recommending this approach for current consoles, where MRT space and </a:t>
            </a:r>
            <a:r>
              <a:rPr lang="en-US" baseline="0" dirty="0" err="1" smtClean="0">
                <a:latin typeface="Arial" charset="0"/>
                <a:ea typeface="ＭＳ Ｐゴシック" charset="0"/>
                <a:cs typeface="ＭＳ Ｐゴシック" charset="0"/>
              </a:rPr>
              <a:t>shader</a:t>
            </a:r>
            <a:r>
              <a:rPr lang="en-US" baseline="0" dirty="0" smtClean="0">
                <a:latin typeface="Arial" charset="0"/>
                <a:ea typeface="ＭＳ Ｐゴシック" charset="0"/>
                <a:cs typeface="ＭＳ Ｐゴシック" charset="0"/>
              </a:rPr>
              <a:t> cycles are typically at a premium, but it’s a potential option for DX11.</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Some space can be clawed back to make room for two gloss values by storing x and y of the tangent space normal (reconstructing z later).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But we’re not done. Specular</a:t>
            </a:r>
            <a:r>
              <a:rPr lang="en-US" baseline="0" dirty="0" smtClean="0">
                <a:latin typeface="Arial" charset="0"/>
                <a:ea typeface="ＭＳ Ｐゴシック" charset="0"/>
                <a:cs typeface="ＭＳ Ｐゴシック" charset="0"/>
              </a:rPr>
              <a:t> aliasing from normal maps is just one of several issues!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Let’s say that we’ve</a:t>
            </a:r>
            <a:r>
              <a:rPr lang="en-US" baseline="0" dirty="0" smtClean="0">
                <a:latin typeface="Arial" charset="0"/>
                <a:ea typeface="ＭＳ Ｐゴシック" charset="0"/>
                <a:cs typeface="ＭＳ Ｐゴシック" charset="0"/>
              </a:rPr>
              <a:t> gone ahead and implemented specular AA based on normal map roughness.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What happens later if we want to slap a </a:t>
            </a:r>
            <a:r>
              <a:rPr lang="en-US" i="1" baseline="0" dirty="0" smtClean="0">
                <a:latin typeface="Arial" charset="0"/>
                <a:ea typeface="ＭＳ Ｐゴシック" charset="0"/>
                <a:cs typeface="ＭＳ Ｐゴシック" charset="0"/>
              </a:rPr>
              <a:t>detail</a:t>
            </a:r>
            <a:r>
              <a:rPr lang="en-US" baseline="0" dirty="0" smtClean="0">
                <a:latin typeface="Arial" charset="0"/>
                <a:ea typeface="ＭＳ Ｐゴシック" charset="0"/>
                <a:cs typeface="ＭＳ Ｐゴシック" charset="0"/>
              </a:rPr>
              <a:t> normal map on top?</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One (statistically sound) solution is to sum the variance. This works so long as the two normal maps are not strongly anti-correlated – i.e. they don’t cancel each other out. (See the LEAN Mapping paper for more details).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To do this, take the reciprocal of the existing specular power, s, add the variance from the detail map, then finally invert again to get the new power, 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is a simple rearrangement of the second equation for </a:t>
            </a:r>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 mapping covered earlier. I find this version a little easier to remember and it could be convenient if you’re summing additional variance from other sources. Other sources you say? Well, let’s see…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Geometry is another source of normal</a:t>
            </a:r>
            <a:r>
              <a:rPr lang="en-US" baseline="0" dirty="0" smtClean="0">
                <a:latin typeface="Arial" charset="0"/>
                <a:ea typeface="ＭＳ Ｐゴシック" charset="0"/>
                <a:cs typeface="ＭＳ Ｐゴシック" charset="0"/>
              </a:rPr>
              <a:t> variance and therefore aliasing!</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We could </a:t>
            </a:r>
            <a:r>
              <a:rPr lang="en-US" baseline="0" dirty="0" err="1" smtClean="0">
                <a:latin typeface="Arial" charset="0"/>
                <a:ea typeface="ＭＳ Ｐゴシック" charset="0"/>
                <a:cs typeface="ＭＳ Ｐゴシック" charset="0"/>
              </a:rPr>
              <a:t>prefilter</a:t>
            </a:r>
            <a:r>
              <a:rPr lang="en-US" baseline="0" dirty="0" smtClean="0">
                <a:latin typeface="Arial" charset="0"/>
                <a:ea typeface="ＭＳ Ｐゴシック" charset="0"/>
                <a:cs typeface="ＭＳ Ｐゴシック" charset="0"/>
              </a:rPr>
              <a:t> our object-space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 and use </a:t>
            </a:r>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 to get the variance.</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However, just like TSS, we would need a unique </a:t>
            </a:r>
            <a:r>
              <a:rPr lang="en-US" baseline="0" dirty="0" err="1" smtClean="0">
                <a:latin typeface="Arial" charset="0"/>
                <a:ea typeface="ＭＳ Ｐゴシック" charset="0"/>
                <a:cs typeface="ＭＳ Ｐゴシック" charset="0"/>
              </a:rPr>
              <a:t>parameterisation</a:t>
            </a:r>
            <a:r>
              <a:rPr lang="en-US" baseline="0" dirty="0" smtClean="0">
                <a:latin typeface="Arial" charset="0"/>
                <a:ea typeface="ＭＳ Ｐゴシック" charset="0"/>
                <a:cs typeface="ＭＳ Ｐゴシック" charset="0"/>
              </a:rPr>
              <a:t> (an ‘atlas’), which isn’t convenient!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Still, this gives us something to compare against.</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we can adapt Eric </a:t>
            </a:r>
            <a:r>
              <a:rPr lang="en-US" baseline="0" dirty="0" err="1" smtClean="0"/>
              <a:t>Penner’s</a:t>
            </a:r>
            <a:r>
              <a:rPr lang="en-US" baseline="0" dirty="0" smtClean="0"/>
              <a:t> Pixel-Quad Message Passing technique (presented at Advances last year) to access the other </a:t>
            </a:r>
            <a:r>
              <a:rPr lang="en-US" baseline="0" dirty="0" err="1" smtClean="0"/>
              <a:t>normals</a:t>
            </a:r>
            <a:r>
              <a:rPr lang="en-US" baseline="0" dirty="0" smtClean="0"/>
              <a:t> in the pixel quad at run time.</a:t>
            </a:r>
          </a:p>
          <a:p>
            <a:r>
              <a:rPr lang="en-US" baseline="0" dirty="0" smtClean="0"/>
              <a:t>Note: high-quality derivatives are available with DX10/11 or PS3.</a:t>
            </a:r>
          </a:p>
          <a:p>
            <a:endParaRPr lang="en-US" baseline="0" dirty="0" smtClean="0"/>
          </a:p>
          <a:p>
            <a:r>
              <a:rPr lang="en-US" baseline="0" dirty="0" smtClean="0"/>
              <a:t>We can then average the </a:t>
            </a:r>
            <a:r>
              <a:rPr lang="en-US" baseline="0" dirty="0" err="1" smtClean="0"/>
              <a:t>normals</a:t>
            </a:r>
            <a:r>
              <a:rPr lang="en-US" baseline="0" dirty="0" smtClean="0"/>
              <a:t> and calculate variance.</a:t>
            </a:r>
          </a:p>
          <a:p>
            <a:r>
              <a:rPr lang="en-US" baseline="0" dirty="0" smtClean="0"/>
              <a:t>Note: this code has been </a:t>
            </a:r>
            <a:r>
              <a:rPr lang="en-US" baseline="0" dirty="0" err="1" smtClean="0"/>
              <a:t>optimised</a:t>
            </a:r>
            <a:r>
              <a:rPr lang="en-US" baseline="0" dirty="0" smtClean="0"/>
              <a:t> a little, which explains the lack of a *0.25. Also, in case it’s not obvious, these are interpolated vertex </a:t>
            </a:r>
            <a:r>
              <a:rPr lang="en-US" baseline="0" dirty="0" err="1" smtClean="0"/>
              <a:t>normals</a:t>
            </a:r>
            <a:r>
              <a:rPr lang="en-US" baseline="0" dirty="0" smtClean="0"/>
              <a:t> that have been </a:t>
            </a:r>
            <a:r>
              <a:rPr lang="en-US" baseline="0" dirty="0" err="1" smtClean="0"/>
              <a:t>renormalised</a:t>
            </a:r>
            <a:r>
              <a:rPr lang="en-US" baseline="0" dirty="0" smtClean="0"/>
              <a:t>.  </a:t>
            </a:r>
          </a:p>
          <a:p>
            <a:endParaRPr lang="en-US" baseline="0" dirty="0" smtClean="0"/>
          </a:p>
          <a:p>
            <a:r>
              <a:rPr lang="en-US" baseline="0" dirty="0" smtClean="0"/>
              <a:t>Behold, similar results to before!</a:t>
            </a:r>
          </a:p>
          <a:p>
            <a:r>
              <a:rPr lang="en-US" baseline="0" dirty="0" smtClean="0"/>
              <a:t>(Please forgive the mesh flipping and different orientation; the last image comes from a </a:t>
            </a:r>
            <a:r>
              <a:rPr lang="en-US" baseline="0" dirty="0" err="1" smtClean="0"/>
              <a:t>RenderMonkey</a:t>
            </a:r>
            <a:r>
              <a:rPr lang="en-US" baseline="0" dirty="0" smtClean="0"/>
              <a:t> project, whereas this one comes from a separate DX11 test app.)</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49</a:t>
            </a:fld>
            <a:endParaRPr lang="en-US"/>
          </a:p>
        </p:txBody>
      </p:sp>
    </p:spTree>
    <p:extLst>
      <p:ext uri="{BB962C8B-B14F-4D97-AF65-F5344CB8AC3E}">
        <p14:creationId xmlns:p14="http://schemas.microsoft.com/office/powerpoint/2010/main" val="107037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5</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There</a:t>
            </a:r>
            <a:r>
              <a:rPr lang="en-US" baseline="0" dirty="0" smtClean="0">
                <a:latin typeface="Arial" charset="0"/>
                <a:ea typeface="ＭＳ Ｐゴシック" charset="0"/>
                <a:cs typeface="ＭＳ Ｐゴシック" charset="0"/>
              </a:rPr>
              <a:t> is more to reflectance than this, specifically when we talk about materials which have some level of light scattering on the surface. But in terms of many hard materials, the </a:t>
            </a:r>
            <a:r>
              <a:rPr lang="en-US" baseline="0" dirty="0" err="1" smtClean="0">
                <a:latin typeface="Arial" charset="0"/>
                <a:ea typeface="ＭＳ Ｐゴシック" charset="0"/>
                <a:cs typeface="ＭＳ Ｐゴシック" charset="0"/>
              </a:rPr>
              <a:t>microfacet</a:t>
            </a:r>
            <a:r>
              <a:rPr lang="en-US" baseline="0" dirty="0" smtClean="0">
                <a:latin typeface="Arial" charset="0"/>
                <a:ea typeface="ＭＳ Ｐゴシック" charset="0"/>
                <a:cs typeface="ＭＳ Ｐゴシック" charset="0"/>
              </a:rPr>
              <a:t> model is a good one.</a:t>
            </a:r>
            <a:endParaRPr lang="en-US" dirty="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Anton </a:t>
            </a:r>
            <a:r>
              <a:rPr lang="en-US" dirty="0" err="1" smtClean="0"/>
              <a:t>Kaplanyan</a:t>
            </a:r>
            <a:r>
              <a:rPr lang="en-US" baseline="0" dirty="0" smtClean="0"/>
              <a:t> was kind enough to share an alternative method developed in collaboration with Michal </a:t>
            </a:r>
            <a:r>
              <a:rPr lang="en-US" baseline="0" dirty="0" err="1" smtClean="0"/>
              <a:t>Valient</a:t>
            </a:r>
            <a:r>
              <a:rPr lang="en-US" baseline="0" dirty="0" smtClean="0"/>
              <a:t> at Guerrilla Games.</a:t>
            </a:r>
          </a:p>
          <a:p>
            <a:endParaRPr lang="en-US" baseline="0" dirty="0" smtClean="0"/>
          </a:p>
          <a:p>
            <a:r>
              <a:rPr lang="en-US" baseline="0" dirty="0" smtClean="0"/>
              <a:t>This process essentially works by adding spread/cone angles instead of variance.</a:t>
            </a:r>
          </a:p>
          <a:p>
            <a:endParaRPr lang="en-US" baseline="0" dirty="0" smtClean="0"/>
          </a:p>
          <a:p>
            <a:r>
              <a:rPr lang="en-US" baseline="0" dirty="0" smtClean="0"/>
              <a:t>First we convert the original specular power to a cone angle. (I won’t go into the details, but this is based on a curve that relates specular power to the solid angle of the highlight above a threshold.)</a:t>
            </a:r>
          </a:p>
          <a:p>
            <a:endParaRPr lang="en-US" baseline="0" dirty="0" smtClean="0"/>
          </a:p>
          <a:p>
            <a:r>
              <a:rPr lang="en-US" baseline="0" dirty="0" smtClean="0"/>
              <a:t>Next, we calculate a delta normal based on the deviation (</a:t>
            </a:r>
            <a:r>
              <a:rPr lang="en-US" baseline="0" dirty="0" err="1" smtClean="0"/>
              <a:t>fwidth</a:t>
            </a:r>
            <a:r>
              <a:rPr lang="en-US" baseline="0" dirty="0" smtClean="0"/>
              <a:t>) of the adjacent </a:t>
            </a:r>
            <a:r>
              <a:rPr lang="en-US" baseline="0" dirty="0" err="1" smtClean="0"/>
              <a:t>normals</a:t>
            </a:r>
            <a:r>
              <a:rPr lang="en-US" baseline="0" dirty="0" smtClean="0"/>
              <a:t>.</a:t>
            </a:r>
          </a:p>
          <a:p>
            <a:endParaRPr lang="en-US" baseline="0" dirty="0" smtClean="0"/>
          </a:p>
          <a:p>
            <a:r>
              <a:rPr lang="en-US" baseline="0" dirty="0" smtClean="0"/>
              <a:t>We then add this angle and convert back to a specular power.</a:t>
            </a:r>
          </a:p>
        </p:txBody>
      </p:sp>
      <p:sp>
        <p:nvSpPr>
          <p:cNvPr id="4" name="Slide Number Placeholder 3"/>
          <p:cNvSpPr>
            <a:spLocks noGrp="1"/>
          </p:cNvSpPr>
          <p:nvPr>
            <p:ph type="sldNum" sz="quarter" idx="10"/>
          </p:nvPr>
        </p:nvSpPr>
        <p:spPr/>
        <p:txBody>
          <a:bodyPr/>
          <a:lstStyle/>
          <a:p>
            <a:fld id="{706F8D69-B00F-F44E-9B61-4DC184CA17F8}" type="slidenum">
              <a:rPr lang="en-US" smtClean="0"/>
              <a:pPr/>
              <a:t>50</a:t>
            </a:fld>
            <a:endParaRPr lang="en-US"/>
          </a:p>
        </p:txBody>
      </p:sp>
    </p:spTree>
    <p:extLst>
      <p:ext uri="{BB962C8B-B14F-4D97-AF65-F5344CB8AC3E}">
        <p14:creationId xmlns:p14="http://schemas.microsoft.com/office/powerpoint/2010/main" val="2312273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Using a cheap approximation to </a:t>
            </a:r>
            <a:r>
              <a:rPr lang="en-US" dirty="0" err="1" smtClean="0"/>
              <a:t>acos</a:t>
            </a:r>
            <a:r>
              <a:rPr lang="en-US" dirty="0" smtClean="0"/>
              <a:t> (there’s no direct</a:t>
            </a:r>
            <a:r>
              <a:rPr lang="en-US" baseline="0" dirty="0" smtClean="0"/>
              <a:t> GPU support for this, so it expands to several instructions), we arrive at a pretty compact result.</a:t>
            </a:r>
          </a:p>
          <a:p>
            <a:endParaRPr lang="en-US" dirty="0" smtClean="0"/>
          </a:p>
          <a:p>
            <a:r>
              <a:rPr lang="en-US" dirty="0" smtClean="0"/>
              <a:t>The results are similar to the</a:t>
            </a:r>
            <a:r>
              <a:rPr lang="en-US" baseline="0" dirty="0" smtClean="0"/>
              <a:t> variance version…</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51</a:t>
            </a:fld>
            <a:endParaRPr lang="en-US"/>
          </a:p>
        </p:txBody>
      </p:sp>
    </p:spTree>
    <p:extLst>
      <p:ext uri="{BB962C8B-B14F-4D97-AF65-F5344CB8AC3E}">
        <p14:creationId xmlns:p14="http://schemas.microsoft.com/office/powerpoint/2010/main" val="2877472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the variance version again.</a:t>
            </a:r>
          </a:p>
        </p:txBody>
      </p:sp>
      <p:sp>
        <p:nvSpPr>
          <p:cNvPr id="4" name="Slide Number Placeholder 3"/>
          <p:cNvSpPr>
            <a:spLocks noGrp="1"/>
          </p:cNvSpPr>
          <p:nvPr>
            <p:ph type="sldNum" sz="quarter" idx="10"/>
          </p:nvPr>
        </p:nvSpPr>
        <p:spPr/>
        <p:txBody>
          <a:bodyPr/>
          <a:lstStyle/>
          <a:p>
            <a:fld id="{706F8D69-B00F-F44E-9B61-4DC184CA17F8}" type="slidenum">
              <a:rPr lang="en-US" smtClean="0"/>
              <a:pPr/>
              <a:t>52</a:t>
            </a:fld>
            <a:endParaRPr lang="en-US"/>
          </a:p>
        </p:txBody>
      </p:sp>
    </p:spTree>
    <p:extLst>
      <p:ext uri="{BB962C8B-B14F-4D97-AF65-F5344CB8AC3E}">
        <p14:creationId xmlns:p14="http://schemas.microsoft.com/office/powerpoint/2010/main" val="725233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53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Diffuse</a:t>
            </a:r>
            <a:r>
              <a:rPr lang="en-US" baseline="0" dirty="0" smtClean="0">
                <a:latin typeface="Arial" charset="0"/>
                <a:ea typeface="ＭＳ Ｐゴシック" charset="0"/>
                <a:cs typeface="ＭＳ Ｐゴシック" charset="0"/>
              </a:rPr>
              <a:t> shading isn’t immune to aliasing either and we can get the same problems as specular under normal map </a:t>
            </a:r>
            <a:r>
              <a:rPr lang="en-US" baseline="0" dirty="0" err="1" smtClean="0">
                <a:latin typeface="Arial" charset="0"/>
                <a:ea typeface="ＭＳ Ｐゴシック" charset="0"/>
                <a:cs typeface="ＭＳ Ｐゴシック" charset="0"/>
              </a:rPr>
              <a:t>minification</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Here’s a plane lit with a light at a grazing angle using the filtered (averaged and </a:t>
            </a:r>
            <a:r>
              <a:rPr lang="en-US" baseline="0" dirty="0" err="1" smtClean="0">
                <a:latin typeface="Arial" charset="0"/>
                <a:ea typeface="ＭＳ Ｐゴシック" charset="0"/>
                <a:cs typeface="ＭＳ Ｐゴシック" charset="0"/>
              </a:rPr>
              <a:t>renormalised</a:t>
            </a:r>
            <a:r>
              <a:rPr lang="en-US" baseline="0" dirty="0" smtClean="0">
                <a:latin typeface="Arial" charset="0"/>
                <a:ea typeface="ＭＳ Ｐゴシック" charset="0"/>
                <a:cs typeface="ＭＳ Ｐゴシック" charset="0"/>
              </a:rPr>
              <a:t>) bump normal.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54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If</a:t>
            </a:r>
            <a:r>
              <a:rPr lang="en-US" baseline="0" dirty="0" smtClean="0">
                <a:latin typeface="Arial" charset="0"/>
                <a:ea typeface="ＭＳ Ｐゴシック" charset="0"/>
                <a:cs typeface="ＭＳ Ｐゴシック" charset="0"/>
              </a:rPr>
              <a:t> we compare against TSS we can see that we’re losing a lot of luminance.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(Bump-level self-shadowing is another issue, which I’ll be skipping over here.)</a:t>
            </a:r>
            <a:endParaRPr lang="en-US" dirty="0">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55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This can affect specular too, since N.L is part of the lighting equation outside of the BRDF.</a:t>
            </a:r>
            <a:endParaRPr lang="en-US" dirty="0">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56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Here’s the</a:t>
            </a:r>
            <a:r>
              <a:rPr lang="en-US" baseline="0" dirty="0" smtClean="0">
                <a:latin typeface="Arial" charset="0"/>
                <a:ea typeface="ＭＳ Ｐゴシック" charset="0"/>
                <a:cs typeface="ＭＳ Ｐゴシック" charset="0"/>
              </a:rPr>
              <a:t> result with TSS. It’s a lot brighter and more detailed</a:t>
            </a:r>
            <a:endParaRPr lang="en-US" dirty="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57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What</a:t>
            </a:r>
            <a:r>
              <a:rPr lang="en-US" baseline="0" dirty="0" smtClean="0">
                <a:latin typeface="Arial" charset="0"/>
                <a:ea typeface="ＭＳ Ｐゴシック" charset="0"/>
                <a:cs typeface="ＭＳ Ｐゴシック" charset="0"/>
              </a:rPr>
              <a:t> we should be doing is a full integral of the specular BRDF and N.L for all of the original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 in the footprint of the current pixel.</a:t>
            </a:r>
          </a:p>
          <a:p>
            <a:pPr eaLnBrk="1" hangingPunct="1"/>
            <a:r>
              <a:rPr lang="en-US" baseline="0" dirty="0" smtClean="0">
                <a:latin typeface="Arial" charset="0"/>
                <a:ea typeface="ＭＳ Ｐゴシック" charset="0"/>
                <a:cs typeface="ＭＳ Ｐゴシック" charset="0"/>
              </a:rPr>
              <a:t>(You can think of this as a discrete weighted sum instead, but I’ve use an integral to convey a continuous signal, including interpolated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Note: I’ve simplified things here quite a bit, by stripping the BRDF down, ignoring energy conservation, for instance. Ideally, some other terms should be considered too.</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58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What we’re doing now</a:t>
            </a:r>
            <a:r>
              <a:rPr lang="en-US" baseline="0" dirty="0" smtClean="0">
                <a:latin typeface="Arial" charset="0"/>
                <a:ea typeface="ＭＳ Ｐゴシック" charset="0"/>
                <a:cs typeface="ＭＳ Ｐゴシック" charset="0"/>
              </a:rPr>
              <a:t> (with </a:t>
            </a:r>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 or LEAN) is approximating the integral on the right (just the specular BRDF) but we’re still using the average normal for N.L.</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59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Approximating the full integral is a bit</a:t>
            </a:r>
            <a:r>
              <a:rPr lang="en-US" baseline="0" dirty="0" smtClean="0">
                <a:latin typeface="Arial" charset="0"/>
                <a:ea typeface="ＭＳ Ｐゴシック" charset="0"/>
                <a:cs typeface="ＭＳ Ｐゴシック" charset="0"/>
              </a:rPr>
              <a:t> of a challenge, but we can get closer to the ground truth by factoring the full integral into two separate integrals.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So now we just need to find a reasonable approximation to the left-hand side.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result can then be used both for diffuse AA and for better specular AA.</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Back to</a:t>
            </a:r>
            <a:r>
              <a:rPr lang="en-US" baseline="0" dirty="0" smtClean="0">
                <a:latin typeface="Arial" charset="0"/>
                <a:ea typeface="ＭＳ Ｐゴシック" charset="0"/>
                <a:cs typeface="ＭＳ Ｐゴシック" charset="0"/>
              </a:rPr>
              <a:t> cones!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We can trivially convert normal variance to a cone angle: </a:t>
            </a:r>
            <a:r>
              <a:rPr lang="en-US" baseline="0" dirty="0" err="1" smtClean="0">
                <a:latin typeface="Arial" charset="0"/>
                <a:ea typeface="ＭＳ Ｐゴシック" charset="0"/>
                <a:cs typeface="ＭＳ Ｐゴシック" charset="0"/>
              </a:rPr>
              <a:t>cos</a:t>
            </a:r>
            <a:r>
              <a:rPr lang="en-US" baseline="0" dirty="0" smtClean="0">
                <a:latin typeface="Arial" charset="0"/>
                <a:ea typeface="ＭＳ Ｐゴシック" charset="0"/>
                <a:cs typeface="ＭＳ Ｐゴシック" charset="0"/>
              </a:rPr>
              <a:t>(angle) = 2*|Na| - 1</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Then, an we can approximate the earlier integral as an integration of N.L over this cone of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This integral can be </a:t>
            </a:r>
            <a:r>
              <a:rPr lang="en-US" dirty="0" err="1" smtClean="0">
                <a:latin typeface="Arial" charset="0"/>
                <a:ea typeface="ＭＳ Ｐゴシック" charset="0"/>
                <a:cs typeface="ＭＳ Ｐゴシック" charset="0"/>
              </a:rPr>
              <a:t>precomputed</a:t>
            </a:r>
            <a:r>
              <a:rPr lang="en-US" baseline="0" dirty="0" smtClean="0">
                <a:latin typeface="Arial" charset="0"/>
                <a:ea typeface="ＭＳ Ｐゴシック" charset="0"/>
                <a:cs typeface="ＭＳ Ｐゴシック" charset="0"/>
              </a:rPr>
              <a:t> via numerical integration and stored in a LUT.</a:t>
            </a:r>
          </a:p>
          <a:p>
            <a:pPr eaLnBrk="1" hangingPunct="1"/>
            <a:r>
              <a:rPr lang="en-US" baseline="0" dirty="0" smtClean="0">
                <a:latin typeface="Arial" charset="0"/>
                <a:ea typeface="ＭＳ Ｐゴシック" charset="0"/>
                <a:cs typeface="ＭＳ Ｐゴシック" charset="0"/>
              </a:rPr>
              <a:t>This is just like Eric </a:t>
            </a:r>
            <a:r>
              <a:rPr lang="en-US" baseline="0" dirty="0" err="1" smtClean="0">
                <a:latin typeface="Arial" charset="0"/>
                <a:ea typeface="ＭＳ Ｐゴシック" charset="0"/>
                <a:cs typeface="ＭＳ Ｐゴシック" charset="0"/>
              </a:rPr>
              <a:t>Penner’s</a:t>
            </a:r>
            <a:r>
              <a:rPr lang="en-US" baseline="0" dirty="0" smtClean="0">
                <a:latin typeface="Arial" charset="0"/>
                <a:ea typeface="ＭＳ Ｐゴシック" charset="0"/>
                <a:cs typeface="ＭＳ Ｐゴシック" charset="0"/>
              </a:rPr>
              <a:t> Pre-Integrated Skin Shading technique (again, presented last year at Advances).</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In practice, we</a:t>
            </a:r>
            <a:r>
              <a:rPr lang="en-US" baseline="0" dirty="0" smtClean="0">
                <a:latin typeface="Arial" charset="0"/>
                <a:ea typeface="ＭＳ Ｐゴシック" charset="0"/>
                <a:cs typeface="ＭＳ Ｐゴシック" charset="0"/>
              </a:rPr>
              <a:t> can focus in on a smaller cone of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 reducing the size of the texture and therefore the potential for texture cache thrashing.</a:t>
            </a:r>
          </a:p>
          <a:p>
            <a:pPr eaLnBrk="1" hangingPunct="1"/>
            <a:r>
              <a:rPr lang="en-US" baseline="0" dirty="0" smtClean="0">
                <a:latin typeface="Arial" charset="0"/>
                <a:ea typeface="ＭＳ Ｐゴシック" charset="0"/>
                <a:cs typeface="ＭＳ Ｐゴシック" charset="0"/>
              </a:rPr>
              <a:t>We could do the same for the x axis too.</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The first 25 degrees seems to make the biggest difference in the cases I’ve seen so far. Beyond that you start to get unwanted ‘wrap’ that looks wrong with </a:t>
            </a:r>
            <a:r>
              <a:rPr lang="en-US" baseline="0" dirty="0" err="1" smtClean="0">
                <a:latin typeface="Arial" charset="0"/>
                <a:ea typeface="ＭＳ Ｐゴシック" charset="0"/>
                <a:cs typeface="ＭＳ Ｐゴシック" charset="0"/>
              </a:rPr>
              <a:t>unshadowed</a:t>
            </a:r>
            <a:r>
              <a:rPr lang="en-US" baseline="0" dirty="0" smtClean="0">
                <a:latin typeface="Arial" charset="0"/>
                <a:ea typeface="ＭＳ Ｐゴシック" charset="0"/>
                <a:cs typeface="ＭＳ Ｐゴシック" charset="0"/>
              </a:rPr>
              <a:t> lighting.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It’s possible to go a step</a:t>
            </a:r>
            <a:r>
              <a:rPr lang="en-US" baseline="0" dirty="0" smtClean="0">
                <a:latin typeface="Arial" charset="0"/>
                <a:ea typeface="ＭＳ Ｐゴシック" charset="0"/>
                <a:cs typeface="ＭＳ Ｐゴシック" charset="0"/>
              </a:rPr>
              <a:t> further and replace the LUT entirely by approximating the curve.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It turns out that the ‘tail’ is close to an x^2 curve that joins with a straight line (regular N.L).</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video shows how things change with variance.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With</a:t>
            </a:r>
            <a:r>
              <a:rPr lang="en-US" baseline="0" dirty="0" smtClean="0">
                <a:latin typeface="Arial" charset="0"/>
                <a:ea typeface="ＭＳ Ｐゴシック" charset="0"/>
                <a:cs typeface="ＭＳ Ｐゴシック" charset="0"/>
              </a:rPr>
              <a:t> the help of </a:t>
            </a:r>
            <a:r>
              <a:rPr lang="en-US" baseline="0" dirty="0" err="1" smtClean="0">
                <a:latin typeface="Arial" charset="0"/>
                <a:ea typeface="ＭＳ Ｐゴシック" charset="0"/>
                <a:cs typeface="ＭＳ Ｐゴシック" charset="0"/>
              </a:rPr>
              <a:t>Mathematica</a:t>
            </a:r>
            <a:r>
              <a:rPr lang="en-US" baseline="0" dirty="0" smtClean="0">
                <a:latin typeface="Arial" charset="0"/>
                <a:ea typeface="ＭＳ Ｐゴシック" charset="0"/>
                <a:cs typeface="ＭＳ Ｐゴシック" charset="0"/>
              </a:rPr>
              <a:t>, I’ve been able to boil this down to the following function.</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result is pretty close to the ‘focused’ LUT.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Unfortunately this costs</a:t>
            </a:r>
            <a:r>
              <a:rPr lang="en-US" baseline="0" dirty="0" smtClean="0">
                <a:latin typeface="Arial" charset="0"/>
                <a:ea typeface="ＭＳ Ｐゴシック" charset="0"/>
                <a:cs typeface="ＭＳ Ｐゴシック" charset="0"/>
              </a:rPr>
              <a:t> too many </a:t>
            </a:r>
            <a:r>
              <a:rPr lang="en-US" baseline="0" dirty="0" err="1" smtClean="0">
                <a:latin typeface="Arial" charset="0"/>
                <a:ea typeface="ＭＳ Ｐゴシック" charset="0"/>
                <a:cs typeface="ＭＳ Ｐゴシック" charset="0"/>
              </a:rPr>
              <a:t>shader</a:t>
            </a:r>
            <a:r>
              <a:rPr lang="en-US" baseline="0" dirty="0" smtClean="0">
                <a:latin typeface="Arial" charset="0"/>
                <a:ea typeface="ＭＳ Ｐゴシック" charset="0"/>
                <a:cs typeface="ＭＳ Ｐゴシック" charset="0"/>
              </a:rPr>
              <a:t> instructions at the moment (it’s per light!)</a:t>
            </a:r>
          </a:p>
          <a:p>
            <a:pPr eaLnBrk="1" hangingPunct="1"/>
            <a:r>
              <a:rPr lang="en-US" baseline="0" dirty="0" smtClean="0">
                <a:latin typeface="Arial" charset="0"/>
                <a:ea typeface="ＭＳ Ｐゴシック" charset="0"/>
                <a:cs typeface="ＭＳ Ｐゴシック" charset="0"/>
              </a:rPr>
              <a:t>Some of this cost could be </a:t>
            </a:r>
            <a:r>
              <a:rPr lang="en-US" baseline="0" dirty="0" err="1" smtClean="0">
                <a:latin typeface="Arial" charset="0"/>
                <a:ea typeface="ＭＳ Ｐゴシック" charset="0"/>
                <a:cs typeface="ＭＳ Ｐゴシック" charset="0"/>
              </a:rPr>
              <a:t>amortised</a:t>
            </a:r>
            <a:r>
              <a:rPr lang="en-US" baseline="0" dirty="0" smtClean="0">
                <a:latin typeface="Arial" charset="0"/>
                <a:ea typeface="ＭＳ Ｐゴシック" charset="0"/>
                <a:cs typeface="ＭＳ Ｐゴシック" charset="0"/>
              </a:rPr>
              <a:t>, but it’s likely that a cheaper approximation is possible.</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We also face the same problem as with </a:t>
            </a:r>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 when it comes to compressed </a:t>
            </a:r>
            <a:r>
              <a:rPr lang="en-US" baseline="0" dirty="0" err="1" smtClean="0">
                <a:latin typeface="Arial" charset="0"/>
                <a:ea typeface="ＭＳ Ｐゴシック" charset="0"/>
                <a:cs typeface="ＭＳ Ｐゴシック" charset="0"/>
              </a:rPr>
              <a:t>normals</a:t>
            </a:r>
            <a:r>
              <a:rPr lang="en-US" baseline="0" dirty="0" smtClean="0">
                <a:latin typeface="Arial" charset="0"/>
                <a:ea typeface="ＭＳ Ｐゴシック" charset="0"/>
                <a:cs typeface="ＭＳ Ｐゴシック" charset="0"/>
              </a:rPr>
              <a:t>,</a:t>
            </a:r>
          </a:p>
          <a:p>
            <a:pPr eaLnBrk="1" hangingPunct="1"/>
            <a:r>
              <a:rPr lang="en-US" baseline="0" dirty="0" smtClean="0">
                <a:latin typeface="Arial" charset="0"/>
                <a:ea typeface="ＭＳ Ｐゴシック" charset="0"/>
                <a:cs typeface="ＭＳ Ｐゴシック" charset="0"/>
              </a:rPr>
              <a:t>so in practice the length of the normal or the variance should be stored somewhere.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Back to our</a:t>
            </a:r>
            <a:r>
              <a:rPr lang="en-US" baseline="0" dirty="0" smtClean="0">
                <a:latin typeface="Arial" charset="0"/>
                <a:ea typeface="ＭＳ Ｐゴシック" charset="0"/>
                <a:cs typeface="ＭＳ Ｐゴシック" charset="0"/>
              </a:rPr>
              <a:t> problem case…</a:t>
            </a:r>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Here are the</a:t>
            </a:r>
            <a:r>
              <a:rPr lang="en-US" baseline="0" dirty="0" smtClean="0">
                <a:latin typeface="Arial" charset="0"/>
                <a:ea typeface="ＭＳ Ｐゴシック" charset="0"/>
                <a:cs typeface="ＭＳ Ｐゴシック" charset="0"/>
              </a:rPr>
              <a:t> results with the integral. This looks promising…</a:t>
            </a:r>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In</a:t>
            </a:r>
            <a:r>
              <a:rPr lang="en-US" baseline="0" dirty="0" smtClean="0">
                <a:latin typeface="Arial" charset="0"/>
                <a:ea typeface="ＭＳ Ｐゴシック" charset="0"/>
                <a:cs typeface="ＭＳ Ｐゴシック" charset="0"/>
              </a:rPr>
              <a:t> fact it’s a close approximation of TSS!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What about specular?</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7</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These</a:t>
            </a:r>
            <a:r>
              <a:rPr lang="en-US" baseline="0" dirty="0" smtClean="0">
                <a:latin typeface="Arial" charset="0"/>
                <a:ea typeface="ＭＳ Ｐゴシック" charset="0"/>
                <a:cs typeface="ＭＳ Ｐゴシック" charset="0"/>
              </a:rPr>
              <a:t> screenshots are from a quick and dirty demo. The right way to do this is to use a texture parameterization and render to it using Texture Space Lighting. This will create very stable, nice looking results.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For my slides on this, check out:</a:t>
            </a:r>
          </a:p>
          <a:p>
            <a:pPr eaLnBrk="1" hangingPunct="1"/>
            <a:r>
              <a:rPr lang="en-US" dirty="0" smtClean="0">
                <a:latin typeface="Arial" charset="0"/>
                <a:ea typeface="ＭＳ Ｐゴシック" charset="0"/>
                <a:cs typeface="ＭＳ Ｐゴシック" charset="0"/>
              </a:rPr>
              <a:t>http://</a:t>
            </a:r>
            <a:r>
              <a:rPr lang="en-US" dirty="0" err="1" smtClean="0">
                <a:latin typeface="Arial" charset="0"/>
                <a:ea typeface="ＭＳ Ｐゴシック" charset="0"/>
                <a:cs typeface="ＭＳ Ｐゴシック" charset="0"/>
              </a:rPr>
              <a:t>www.slideshare.net</a:t>
            </a:r>
            <a:r>
              <a:rPr lang="en-US" dirty="0" smtClean="0">
                <a:latin typeface="Arial" charset="0"/>
                <a:ea typeface="ＭＳ Ｐゴシック" charset="0"/>
                <a:cs typeface="ＭＳ Ｐゴシック" charset="0"/>
              </a:rPr>
              <a:t>/</a:t>
            </a:r>
            <a:r>
              <a:rPr lang="en-US" dirty="0" err="1" smtClean="0">
                <a:latin typeface="Arial" charset="0"/>
                <a:ea typeface="ＭＳ Ｐゴシック" charset="0"/>
                <a:cs typeface="ＭＳ Ｐゴシック" charset="0"/>
              </a:rPr>
              <a:t>mobius.cn</a:t>
            </a:r>
            <a:r>
              <a:rPr lang="en-US" dirty="0" smtClean="0">
                <a:latin typeface="Arial" charset="0"/>
                <a:ea typeface="ＭＳ Ｐゴシック" charset="0"/>
                <a:cs typeface="ＭＳ Ｐゴシック" charset="0"/>
              </a:rPr>
              <a:t>/advanced-lighting-techniques-dan-baker-meltdown-2005</a:t>
            </a: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It’s a bit old now, but</a:t>
            </a:r>
            <a:r>
              <a:rPr lang="en-US" baseline="0" dirty="0" smtClean="0">
                <a:latin typeface="Arial" charset="0"/>
                <a:ea typeface="ＭＳ Ｐゴシック" charset="0"/>
                <a:cs typeface="ＭＳ Ｐゴシック" charset="0"/>
              </a:rPr>
              <a:t> still good info.</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Ta</a:t>
            </a:r>
            <a:r>
              <a:rPr lang="en-US" baseline="0" dirty="0" smtClean="0">
                <a:latin typeface="Arial" charset="0"/>
                <a:ea typeface="ＭＳ Ｐゴシック" charset="0"/>
                <a:cs typeface="ＭＳ Ｐゴシック" charset="0"/>
              </a:rPr>
              <a:t> da! </a:t>
            </a:r>
            <a:r>
              <a:rPr lang="en-US" dirty="0" smtClean="0">
                <a:latin typeface="Arial" charset="0"/>
                <a:ea typeface="ＭＳ Ｐゴシック" charset="0"/>
                <a:cs typeface="ＭＳ Ｐゴシック" charset="0"/>
              </a:rPr>
              <a:t>Much</a:t>
            </a:r>
            <a:r>
              <a:rPr lang="en-US" baseline="0" dirty="0" smtClean="0">
                <a:latin typeface="Arial" charset="0"/>
                <a:ea typeface="ＭＳ Ｐゴシック" charset="0"/>
                <a:cs typeface="ＭＳ Ｐゴシック" charset="0"/>
              </a:rPr>
              <a:t> brighter (and also more stable)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buNone/>
            </a:pPr>
            <a:r>
              <a:rPr lang="en-US" dirty="0" smtClean="0">
                <a:latin typeface="Arial" charset="0"/>
                <a:ea typeface="ＭＳ Ｐゴシック" charset="0"/>
                <a:cs typeface="ＭＳ Ｐゴシック" charset="0"/>
              </a:rPr>
              <a:t>It’s not identical</a:t>
            </a:r>
            <a:r>
              <a:rPr lang="en-US" baseline="0" dirty="0" smtClean="0">
                <a:latin typeface="Arial" charset="0"/>
                <a:ea typeface="ＭＳ Ｐゴシック" charset="0"/>
                <a:cs typeface="ＭＳ Ｐゴシック" charset="0"/>
              </a:rPr>
              <a:t> to TSS, but there are several reasons for this:</a:t>
            </a:r>
          </a:p>
          <a:p>
            <a:pPr marL="0" indent="0" eaLnBrk="1" hangingPunct="1">
              <a:buNone/>
            </a:pPr>
            <a:endParaRPr lang="en-US" baseline="0" dirty="0" smtClean="0">
              <a:latin typeface="Arial" charset="0"/>
              <a:ea typeface="ＭＳ Ｐゴシック" charset="0"/>
              <a:cs typeface="ＭＳ Ｐゴシック" charset="0"/>
            </a:endParaRPr>
          </a:p>
          <a:p>
            <a:pPr marL="228600" indent="-228600" eaLnBrk="1" hangingPunct="1">
              <a:buAutoNum type="arabicParenR"/>
            </a:pPr>
            <a:r>
              <a:rPr lang="en-US" baseline="0" dirty="0" smtClean="0">
                <a:latin typeface="Arial" charset="0"/>
                <a:ea typeface="ＭＳ Ｐゴシック" charset="0"/>
                <a:cs typeface="ＭＳ Ｐゴシック" charset="0"/>
              </a:rPr>
              <a:t>Integral approximations. We’ve factored the full integral into two separate integrals</a:t>
            </a:r>
          </a:p>
          <a:p>
            <a:pPr marL="228600" indent="-228600" eaLnBrk="1" hangingPunct="1">
              <a:buAutoNum type="arabicParenR"/>
            </a:pPr>
            <a:r>
              <a:rPr lang="en-US" baseline="0" dirty="0" smtClean="0">
                <a:latin typeface="Arial" charset="0"/>
                <a:ea typeface="ＭＳ Ｐゴシック" charset="0"/>
                <a:cs typeface="ＭＳ Ｐゴシック" charset="0"/>
              </a:rPr>
              <a:t>These simpler integrals have in turn been approximated (LEAN, diffuse AA)</a:t>
            </a:r>
          </a:p>
          <a:p>
            <a:pPr marL="228600" marR="0" indent="-228600" algn="l" defTabSz="914400" rtl="0" eaLnBrk="1" fontAlgn="base" latinLnBrk="0" hangingPunct="1">
              <a:lnSpc>
                <a:spcPct val="100000"/>
              </a:lnSpc>
              <a:spcBef>
                <a:spcPct val="30000"/>
              </a:spcBef>
              <a:spcAft>
                <a:spcPct val="0"/>
              </a:spcAft>
              <a:buClrTx/>
              <a:buSzTx/>
              <a:buFontTx/>
              <a:buAutoNum type="arabicParenR"/>
              <a:tabLst/>
              <a:defRPr/>
            </a:pPr>
            <a:r>
              <a:rPr lang="en-US" baseline="0" dirty="0" smtClean="0">
                <a:latin typeface="Arial" charset="0"/>
                <a:ea typeface="ＭＳ Ｐゴシック" charset="0"/>
                <a:cs typeface="ＭＳ Ｐゴシック" charset="0"/>
              </a:rPr>
              <a:t>Additionally, I’m actually </a:t>
            </a:r>
            <a:r>
              <a:rPr lang="en-US" baseline="0" dirty="0" err="1" smtClean="0">
                <a:latin typeface="Arial" charset="0"/>
                <a:ea typeface="ＭＳ Ｐゴシック" charset="0"/>
                <a:cs typeface="ＭＳ Ｐゴシック" charset="0"/>
              </a:rPr>
              <a:t>undersampling</a:t>
            </a:r>
            <a:r>
              <a:rPr lang="en-US" baseline="0" dirty="0" smtClean="0">
                <a:latin typeface="Arial" charset="0"/>
                <a:ea typeface="ＭＳ Ｐゴシック" charset="0"/>
                <a:cs typeface="ＭＳ Ｐゴシック" charset="0"/>
              </a:rPr>
              <a:t> the signal here with TSS (2048^2 not enough!). When I focused the resolution on a smaller section of the plane, the results were a little darker and smoother (i.e. a little closer to the LEAN + diffuse AA result)</a:t>
            </a:r>
          </a:p>
          <a:p>
            <a:pPr marL="0" indent="0" eaLnBrk="1" hangingPunct="1">
              <a:buNone/>
            </a:pPr>
            <a:endParaRPr lang="en-US" dirty="0">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buNone/>
            </a:pPr>
            <a:r>
              <a:rPr lang="en-US" dirty="0" smtClean="0">
                <a:latin typeface="Arial" charset="0"/>
                <a:ea typeface="ＭＳ Ｐゴシック" charset="0"/>
                <a:cs typeface="ＭＳ Ｐゴシック" charset="0"/>
              </a:rPr>
              <a:t>Here’s a link to a simple </a:t>
            </a:r>
            <a:r>
              <a:rPr lang="en-US" dirty="0" err="1" smtClean="0">
                <a:latin typeface="Arial" charset="0"/>
                <a:ea typeface="ＭＳ Ｐゴシック" charset="0"/>
                <a:cs typeface="ＭＳ Ｐゴシック" charset="0"/>
              </a:rPr>
              <a:t>WebGL</a:t>
            </a:r>
            <a:r>
              <a:rPr lang="en-US" dirty="0" smtClean="0">
                <a:latin typeface="Arial" charset="0"/>
                <a:ea typeface="ＭＳ Ｐゴシック" charset="0"/>
                <a:cs typeface="ＭＳ Ｐゴシック" charset="0"/>
              </a:rPr>
              <a:t> demo that shows the diffuse AA component.</a:t>
            </a:r>
          </a:p>
          <a:p>
            <a:pPr marL="0" indent="0" eaLnBrk="1" hangingPunct="1">
              <a:buNone/>
            </a:pPr>
            <a:endParaRPr lang="en-US" dirty="0" smtClean="0">
              <a:latin typeface="Arial" charset="0"/>
              <a:ea typeface="ＭＳ Ｐゴシック" charset="0"/>
              <a:cs typeface="ＭＳ Ｐゴシック" charset="0"/>
            </a:endParaRPr>
          </a:p>
          <a:p>
            <a:pPr marL="0" indent="0" eaLnBrk="1" hangingPunct="1">
              <a:buNone/>
            </a:pPr>
            <a:r>
              <a:rPr lang="en-US" baseline="0" dirty="0" smtClean="0">
                <a:latin typeface="Arial" charset="0"/>
                <a:ea typeface="ＭＳ Ｐゴシック" charset="0"/>
                <a:cs typeface="ＭＳ Ｐゴシック" charset="0"/>
              </a:rPr>
              <a:t>As with specular AA, there’s far less temporal shimmering and appearance is better preserved at lower </a:t>
            </a:r>
            <a:r>
              <a:rPr lang="en-US" baseline="0" dirty="0" err="1" smtClean="0">
                <a:latin typeface="Arial" charset="0"/>
                <a:ea typeface="ＭＳ Ｐゴシック" charset="0"/>
                <a:cs typeface="ＭＳ Ｐゴシック" charset="0"/>
              </a:rPr>
              <a:t>mip</a:t>
            </a:r>
            <a:r>
              <a:rPr lang="en-US" baseline="0" dirty="0" smtClean="0">
                <a:latin typeface="Arial" charset="0"/>
                <a:ea typeface="ＭＳ Ｐゴシック" charset="0"/>
                <a:cs typeface="ＭＳ Ｐゴシック" charset="0"/>
              </a:rPr>
              <a:t> levels with “Diffuse AA” enabled (zoom out, or adjust the </a:t>
            </a:r>
            <a:r>
              <a:rPr lang="en-US" baseline="0" dirty="0" err="1" smtClean="0">
                <a:latin typeface="Arial" charset="0"/>
                <a:ea typeface="ＭＳ Ｐゴシック" charset="0"/>
                <a:cs typeface="ＭＳ Ｐゴシック" charset="0"/>
              </a:rPr>
              <a:t>mip</a:t>
            </a:r>
            <a:r>
              <a:rPr lang="en-US" baseline="0" dirty="0" smtClean="0">
                <a:latin typeface="Arial" charset="0"/>
                <a:ea typeface="ＭＳ Ｐゴシック" charset="0"/>
                <a:cs typeface="ＭＳ Ｐゴシック" charset="0"/>
              </a:rPr>
              <a:t> bias).</a:t>
            </a:r>
          </a:p>
          <a:p>
            <a:pPr marL="0" indent="0" eaLnBrk="1" hangingPunct="1">
              <a:buNone/>
            </a:pPr>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Arial" charset="0"/>
                <a:ea typeface="ＭＳ Ｐゴシック" charset="0"/>
                <a:cs typeface="ＭＳ Ｐゴシック" charset="0"/>
              </a:rPr>
              <a:t>Environment mapping can be another major source of aliasing.</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err="1" smtClean="0">
                <a:latin typeface="Arial" charset="0"/>
                <a:ea typeface="ＭＳ Ｐゴシック" charset="0"/>
                <a:cs typeface="ＭＳ Ｐゴシック" charset="0"/>
              </a:rPr>
              <a:t>Toksvig</a:t>
            </a:r>
            <a:r>
              <a:rPr lang="en-US" baseline="0" dirty="0" smtClean="0">
                <a:latin typeface="Arial" charset="0"/>
                <a:ea typeface="ＭＳ Ｐゴシック" charset="0"/>
                <a:cs typeface="ＭＳ Ｐゴシック" charset="0"/>
              </a:rPr>
              <a:t> gloss adjustment in conjunction with </a:t>
            </a:r>
            <a:r>
              <a:rPr lang="en-US" baseline="0" dirty="0" err="1" smtClean="0">
                <a:latin typeface="Arial" charset="0"/>
                <a:ea typeface="ＭＳ Ｐゴシック" charset="0"/>
                <a:cs typeface="ＭＳ Ｐゴシック" charset="0"/>
              </a:rPr>
              <a:t>Phong</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prefiltering</a:t>
            </a:r>
            <a:r>
              <a:rPr lang="en-US" baseline="0" dirty="0" smtClean="0">
                <a:latin typeface="Arial" charset="0"/>
                <a:ea typeface="ＭＳ Ｐゴシック" charset="0"/>
                <a:cs typeface="ＭＳ Ｐゴシック" charset="0"/>
              </a:rPr>
              <a:t> is a good option here.</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However, it would be nice to go a step beyond this and use a </a:t>
            </a:r>
            <a:r>
              <a:rPr lang="en-US" baseline="0" dirty="0" err="1" smtClean="0">
                <a:latin typeface="Arial" charset="0"/>
                <a:ea typeface="ＭＳ Ｐゴシック" charset="0"/>
                <a:cs typeface="ＭＳ Ｐゴシック" charset="0"/>
              </a:rPr>
              <a:t>microfacet</a:t>
            </a:r>
            <a:r>
              <a:rPr lang="en-US" baseline="0" dirty="0" smtClean="0">
                <a:latin typeface="Arial" charset="0"/>
                <a:ea typeface="ＭＳ Ｐゴシック" charset="0"/>
                <a:cs typeface="ＭＳ Ｐゴシック" charset="0"/>
              </a:rPr>
              <a:t> BRDF.</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Here’s </a:t>
            </a:r>
            <a:r>
              <a:rPr lang="en-US" dirty="0" err="1" smtClean="0">
                <a:latin typeface="Arial" charset="0"/>
                <a:ea typeface="ＭＳ Ｐゴシック" charset="0"/>
                <a:cs typeface="ＭＳ Ｐゴシック" charset="0"/>
              </a:rPr>
              <a:t>Phong</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prefiltering</a:t>
            </a:r>
            <a:r>
              <a:rPr lang="en-US" dirty="0" smtClean="0">
                <a:latin typeface="Arial" charset="0"/>
                <a:ea typeface="ＭＳ Ｐゴシック" charset="0"/>
                <a:cs typeface="ＭＳ Ｐゴシック" charset="0"/>
              </a:rPr>
              <a:t> on a plane. Highlights</a:t>
            </a:r>
            <a:r>
              <a:rPr lang="en-US" baseline="0" dirty="0" smtClean="0">
                <a:latin typeface="Arial" charset="0"/>
                <a:ea typeface="ＭＳ Ｐゴシック" charset="0"/>
                <a:cs typeface="ＭＳ Ｐゴシック" charset="0"/>
              </a:rPr>
              <a:t> remain the same shape independent of view angle.</a:t>
            </a:r>
          </a:p>
          <a:p>
            <a:pPr eaLnBrk="1" hangingPunct="1"/>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Here’s the same result with </a:t>
            </a:r>
            <a:r>
              <a:rPr lang="en-US" dirty="0" err="1" smtClean="0">
                <a:latin typeface="Arial" charset="0"/>
                <a:ea typeface="ＭＳ Ｐゴシック" charset="0"/>
                <a:cs typeface="ＭＳ Ｐゴシック" charset="0"/>
              </a:rPr>
              <a:t>Blinn-Phong</a:t>
            </a:r>
            <a:r>
              <a:rPr lang="en-US" dirty="0" smtClean="0">
                <a:latin typeface="Arial" charset="0"/>
                <a:ea typeface="ＭＳ Ｐゴシック" charset="0"/>
                <a:cs typeface="ＭＳ Ｐゴシック" charset="0"/>
              </a:rPr>
              <a:t>. The</a:t>
            </a:r>
            <a:r>
              <a:rPr lang="en-US" baseline="0" dirty="0" smtClean="0">
                <a:latin typeface="Arial" charset="0"/>
                <a:ea typeface="ＭＳ Ｐゴシック" charset="0"/>
                <a:cs typeface="ＭＳ Ｐゴシック" charset="0"/>
              </a:rPr>
              <a:t> highlights spread out at shallower angles, which is more realistic.</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Filtered Importance Sampling (FIS) is one route to achieving this. It involves taking multiple weighted (and </a:t>
            </a:r>
            <a:r>
              <a:rPr lang="en-US" baseline="0" dirty="0" err="1" smtClean="0">
                <a:latin typeface="Arial" charset="0"/>
                <a:ea typeface="ＭＳ Ｐゴシック" charset="0"/>
                <a:cs typeface="ＭＳ Ｐゴシック" charset="0"/>
              </a:rPr>
              <a:t>mip</a:t>
            </a:r>
            <a:r>
              <a:rPr lang="en-US" baseline="0" dirty="0" smtClean="0">
                <a:latin typeface="Arial" charset="0"/>
                <a:ea typeface="ＭＳ Ｐゴシック" charset="0"/>
                <a:cs typeface="ＭＳ Ｐゴシック" charset="0"/>
              </a:rPr>
              <a:t>-biased) samples of the environment map.</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sample direction</a:t>
            </a:r>
            <a:r>
              <a:rPr lang="en-US" baseline="0" dirty="0" smtClean="0">
                <a:latin typeface="Arial" charset="0"/>
                <a:ea typeface="ＭＳ Ｐゴシック" charset="0"/>
                <a:cs typeface="ＭＳ Ｐゴシック" charset="0"/>
              </a:rPr>
              <a:t>s importance sample the specular distribution.</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There are several steps to this process.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We start off</a:t>
            </a:r>
            <a:r>
              <a:rPr lang="en-US" baseline="0" dirty="0" smtClean="0">
                <a:latin typeface="Arial" charset="0"/>
                <a:ea typeface="ＭＳ Ｐゴシック" charset="0"/>
                <a:cs typeface="ＭＳ Ｐゴシック" charset="0"/>
              </a:rPr>
              <a:t> with a uniform distribution of random numbers.</a:t>
            </a:r>
          </a:p>
          <a:p>
            <a:pPr eaLnBrk="1" hangingPunct="1"/>
            <a:r>
              <a:rPr lang="en-US" baseline="0" dirty="0" smtClean="0">
                <a:latin typeface="Arial" charset="0"/>
                <a:ea typeface="ＭＳ Ｐゴシック" charset="0"/>
                <a:cs typeface="ＭＳ Ｐゴシック" charset="0"/>
              </a:rPr>
              <a:t>(A low-discrepancy 2D point set like </a:t>
            </a:r>
            <a:r>
              <a:rPr lang="en-US" baseline="0" dirty="0" err="1" smtClean="0">
                <a:latin typeface="Arial" charset="0"/>
                <a:ea typeface="ＭＳ Ｐゴシック" charset="0"/>
                <a:cs typeface="ＭＳ Ｐゴシック" charset="0"/>
              </a:rPr>
              <a:t>Hammersley</a:t>
            </a:r>
            <a:r>
              <a:rPr lang="en-US" baseline="0" dirty="0" smtClean="0">
                <a:latin typeface="Arial" charset="0"/>
                <a:ea typeface="ＭＳ Ｐゴシック" charset="0"/>
                <a:cs typeface="ＭＳ Ｐゴシック" charset="0"/>
              </a:rPr>
              <a:t> is one option here.)</a:t>
            </a:r>
            <a:endParaRPr lang="en-US" dirty="0">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charset="0"/>
                <a:ea typeface="ＭＳ Ｐゴシック" charset="0"/>
                <a:cs typeface="ＭＳ Ｐゴシック" charset="0"/>
              </a:rPr>
              <a:t>Next</a:t>
            </a:r>
            <a:r>
              <a:rPr lang="en-US" baseline="0" dirty="0" smtClean="0">
                <a:latin typeface="Arial" charset="0"/>
                <a:ea typeface="ＭＳ Ｐゴシック" charset="0"/>
                <a:cs typeface="ＭＳ Ｐゴシック" charset="0"/>
              </a:rPr>
              <a:t> we can u</a:t>
            </a:r>
            <a:r>
              <a:rPr lang="en-US" dirty="0" smtClean="0">
                <a:latin typeface="Arial" charset="0"/>
                <a:ea typeface="ＭＳ Ｐゴシック" charset="0"/>
                <a:cs typeface="ＭＳ Ｐゴシック" charset="0"/>
              </a:rPr>
              <a:t>se the</a:t>
            </a:r>
            <a:r>
              <a:rPr lang="en-US" baseline="0" dirty="0" smtClean="0">
                <a:latin typeface="Arial" charset="0"/>
                <a:ea typeface="ＭＳ Ｐゴシック" charset="0"/>
                <a:cs typeface="ＭＳ Ｐゴシック" charset="0"/>
              </a:rPr>
              <a:t> Box-Muller transform to generate a normal distribution. In this case for (isotropic) Beckmann – a close match to </a:t>
            </a:r>
            <a:r>
              <a:rPr lang="en-US" baseline="0" dirty="0" err="1" smtClean="0">
                <a:latin typeface="Arial" charset="0"/>
                <a:ea typeface="ＭＳ Ｐゴシック" charset="0"/>
                <a:cs typeface="ＭＳ Ｐゴシック" charset="0"/>
              </a:rPr>
              <a:t>Blinn-Phong</a:t>
            </a:r>
            <a:r>
              <a:rPr lang="en-US" baseline="0" dirty="0" smtClean="0">
                <a:latin typeface="Arial" charset="0"/>
                <a:ea typeface="ＭＳ Ｐゴシック" charset="0"/>
                <a:cs typeface="ＭＳ Ｐゴシック" charset="0"/>
              </a:rPr>
              <a:t>, as Dan showed.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In practice, this can be done offline and then scaled by the standard deviation (</a:t>
            </a:r>
            <a:r>
              <a:rPr lang="en-US" baseline="0" dirty="0" err="1" smtClean="0">
                <a:latin typeface="Arial" charset="0"/>
                <a:ea typeface="ＭＳ Ｐゴシック" charset="0"/>
                <a:cs typeface="ＭＳ Ｐゴシック" charset="0"/>
              </a:rPr>
              <a:t>sqrt</a:t>
            </a:r>
            <a:r>
              <a:rPr lang="en-US" baseline="0" dirty="0" smtClean="0">
                <a:latin typeface="Arial" charset="0"/>
                <a:ea typeface="ＭＳ Ｐゴシック" charset="0"/>
                <a:cs typeface="ＭＳ Ｐゴシック" charset="0"/>
              </a:rPr>
              <a:t>[1/power]) on the fly.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charset="0"/>
                <a:ea typeface="ＭＳ Ｐゴシック" charset="0"/>
                <a:cs typeface="ＭＳ Ｐゴシック" charset="0"/>
              </a:rPr>
              <a:t>This warps the random</a:t>
            </a:r>
            <a:r>
              <a:rPr lang="en-US" baseline="0" dirty="0" smtClean="0">
                <a:latin typeface="Arial" charset="0"/>
                <a:ea typeface="ＭＳ Ｐゴシック" charset="0"/>
                <a:cs typeface="ＭＳ Ｐゴシック" charset="0"/>
              </a:rPr>
              <a:t> points to fit the distribution.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Next, ‘</a:t>
            </a:r>
            <a:r>
              <a:rPr lang="en-US" dirty="0" err="1" smtClean="0">
                <a:latin typeface="Arial" charset="0"/>
                <a:ea typeface="ＭＳ Ｐゴシック" charset="0"/>
                <a:cs typeface="ＭＳ Ｐゴシック" charset="0"/>
              </a:rPr>
              <a:t>unprojecting</a:t>
            </a:r>
            <a:r>
              <a:rPr lang="en-US" dirty="0" smtClean="0">
                <a:latin typeface="Arial" charset="0"/>
                <a:ea typeface="ＭＳ Ｐゴシック" charset="0"/>
                <a:cs typeface="ＭＳ Ｐゴシック" charset="0"/>
              </a:rPr>
              <a:t>’ onto</a:t>
            </a:r>
            <a:r>
              <a:rPr lang="en-US" baseline="0" dirty="0" smtClean="0">
                <a:latin typeface="Arial" charset="0"/>
                <a:ea typeface="ＭＳ Ｐゴシック" charset="0"/>
                <a:cs typeface="ＭＳ Ｐゴシック" charset="0"/>
              </a:rPr>
              <a:t> the upper hemisphere gives us a half vector.</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8</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Finally, we can generate</a:t>
            </a:r>
            <a:r>
              <a:rPr lang="en-US" baseline="0" dirty="0" smtClean="0">
                <a:latin typeface="Arial" charset="0"/>
                <a:ea typeface="ＭＳ Ｐゴシック" charset="0"/>
                <a:cs typeface="ＭＳ Ｐゴシック" charset="0"/>
              </a:rPr>
              <a:t> a sampling direction, Li, by reflecting the view vector about this half-angle vector, Hi.</a:t>
            </a:r>
          </a:p>
          <a:p>
            <a:pPr eaLnBrk="1" hangingPunct="1"/>
            <a:r>
              <a:rPr lang="en-US" baseline="0" dirty="0" smtClean="0">
                <a:latin typeface="Arial" charset="0"/>
                <a:ea typeface="ＭＳ Ｐゴシック" charset="0"/>
                <a:cs typeface="ＭＳ Ｐゴシック" charset="0"/>
              </a:rPr>
              <a:t>(Well, there is a final, final step, which is to transform this direction from tangent space to world space, for lookup.)</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is sort of the opposite of what we normally do when lighting with point sources, where we have a known light and view vector, from which we calculate the half vector.</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This</a:t>
            </a:r>
            <a:r>
              <a:rPr lang="en-US" baseline="0" dirty="0" smtClean="0">
                <a:latin typeface="Arial" charset="0"/>
                <a:ea typeface="ＭＳ Ｐゴシック" charset="0"/>
                <a:cs typeface="ＭＳ Ｐゴシック" charset="0"/>
              </a:rPr>
              <a:t> process can easily extended to the bivariate normal distribution used by LEAN mapping.</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As before, we use Box-Muller to generate a normal distribution.</a:t>
            </a:r>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Next, we use the covariance matrix…</a:t>
            </a:r>
            <a:endParaRPr lang="en-US" dirty="0">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…to warp the points</a:t>
            </a:r>
            <a:r>
              <a:rPr lang="en-US" baseline="0" dirty="0" smtClean="0">
                <a:latin typeface="Arial" charset="0"/>
                <a:ea typeface="ＭＳ Ｐゴシック" charset="0"/>
                <a:cs typeface="ＭＳ Ｐゴシック" charset="0"/>
              </a:rPr>
              <a:t> to the distribution.</a:t>
            </a:r>
          </a:p>
          <a:p>
            <a:pPr eaLnBrk="1" hangingPunct="1"/>
            <a:r>
              <a:rPr lang="en-US" dirty="0" smtClean="0"/>
              <a:t>Note:</a:t>
            </a:r>
            <a:r>
              <a:rPr lang="en-US" baseline="0" dirty="0" smtClean="0"/>
              <a:t> </a:t>
            </a:r>
            <a:r>
              <a:rPr lang="en-US" dirty="0" err="1" smtClean="0"/>
              <a:t>mu_x</a:t>
            </a:r>
            <a:r>
              <a:rPr lang="en-US" dirty="0" smtClean="0"/>
              <a:t> and </a:t>
            </a:r>
            <a:r>
              <a:rPr lang="en-US" dirty="0" err="1" smtClean="0"/>
              <a:t>mu_y</a:t>
            </a:r>
            <a:r>
              <a:rPr lang="en-US" dirty="0" smtClean="0"/>
              <a:t> come</a:t>
            </a:r>
            <a:r>
              <a:rPr lang="en-US" baseline="0" dirty="0" smtClean="0"/>
              <a:t> from the projected average normal.</a:t>
            </a:r>
          </a:p>
          <a:p>
            <a:pPr eaLnBrk="1" hangingPunct="1"/>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Then we </a:t>
            </a:r>
            <a:r>
              <a:rPr lang="en-US" dirty="0" err="1" smtClean="0">
                <a:latin typeface="Arial" charset="0"/>
                <a:ea typeface="ＭＳ Ｐゴシック" charset="0"/>
                <a:cs typeface="ＭＳ Ｐゴシック" charset="0"/>
              </a:rPr>
              <a:t>unproject</a:t>
            </a:r>
            <a:r>
              <a:rPr lang="en-US" baseline="0" dirty="0" smtClean="0">
                <a:latin typeface="Arial" charset="0"/>
                <a:ea typeface="ＭＳ Ｐゴシック" charset="0"/>
                <a:cs typeface="ＭＳ Ｐゴシック" charset="0"/>
              </a:rPr>
              <a:t> to get the half vector and reflect as before.</a:t>
            </a:r>
            <a:endParaRPr lang="en-US" dirty="0">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Either distribution</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produces the stretched highlights shown</a:t>
            </a:r>
            <a:r>
              <a:rPr lang="en-US" baseline="0" dirty="0" smtClean="0">
                <a:latin typeface="Arial" charset="0"/>
                <a:ea typeface="ＭＳ Ｐゴシック" charset="0"/>
                <a:cs typeface="ＭＳ Ｐゴシック" charset="0"/>
              </a:rPr>
              <a:t> earlier.</a:t>
            </a:r>
          </a:p>
          <a:p>
            <a:pPr eaLnBrk="1" hangingPunct="1"/>
            <a:r>
              <a:rPr lang="en-US" baseline="0" dirty="0" smtClean="0">
                <a:latin typeface="Arial" charset="0"/>
                <a:ea typeface="ＭＳ Ｐゴシック" charset="0"/>
                <a:cs typeface="ＭＳ Ｐゴシック" charset="0"/>
              </a:rPr>
              <a:t/>
            </a:r>
            <a:br>
              <a:rPr lang="en-US" baseline="0" dirty="0" smtClean="0">
                <a:latin typeface="Arial" charset="0"/>
                <a:ea typeface="ＭＳ Ｐゴシック" charset="0"/>
                <a:cs typeface="ＭＳ Ｐゴシック" charset="0"/>
              </a:rPr>
            </a:br>
            <a:r>
              <a:rPr lang="en-US" baseline="0" dirty="0" smtClean="0">
                <a:latin typeface="Arial" charset="0"/>
                <a:ea typeface="ＭＳ Ｐゴシック" charset="0"/>
                <a:cs typeface="ＭＳ Ｐゴシック" charset="0"/>
              </a:rPr>
              <a:t>What’s interesting is what happens with a strongly grooved (anisotropic) normal map.</a:t>
            </a:r>
          </a:p>
          <a:p>
            <a:pPr eaLnBrk="1" hangingPunct="1"/>
            <a:r>
              <a:rPr lang="en-US" baseline="0" dirty="0" smtClean="0">
                <a:latin typeface="Arial" charset="0"/>
                <a:ea typeface="ＭＳ Ｐゴシック" charset="0"/>
                <a:cs typeface="ＭＳ Ｐゴシック" charset="0"/>
              </a:rPr>
              <a:t>For Beckmann (or </a:t>
            </a:r>
            <a:r>
              <a:rPr lang="en-US" baseline="0" dirty="0" err="1" smtClean="0">
                <a:latin typeface="Arial" charset="0"/>
                <a:ea typeface="ＭＳ Ｐゴシック" charset="0"/>
                <a:cs typeface="ＭＳ Ｐゴシック" charset="0"/>
              </a:rPr>
              <a:t>Blinn-Phong</a:t>
            </a:r>
            <a:r>
              <a:rPr lang="en-US" baseline="0" dirty="0" smtClean="0">
                <a:latin typeface="Arial" charset="0"/>
                <a:ea typeface="ＭＳ Ｐゴシック" charset="0"/>
                <a:cs typeface="ＭＳ Ｐゴシック" charset="0"/>
              </a:rPr>
              <a:t>), the result in the distance is overly diffuse.</a:t>
            </a: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On the other hand, with</a:t>
            </a:r>
            <a:r>
              <a:rPr lang="en-US" baseline="0" dirty="0" smtClean="0">
                <a:latin typeface="Arial" charset="0"/>
                <a:ea typeface="ＭＳ Ｐゴシック" charset="0"/>
                <a:cs typeface="ＭＳ Ｐゴシック" charset="0"/>
              </a:rPr>
              <a:t> the LEAN distribution, the distant appearance is similar to the high-res version.</a:t>
            </a:r>
          </a:p>
          <a:p>
            <a:pPr eaLnBrk="1" hangingPunct="1"/>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Unfortunately</a:t>
            </a:r>
            <a:r>
              <a:rPr lang="en-US" baseline="0" dirty="0" smtClean="0">
                <a:latin typeface="Arial" charset="0"/>
                <a:ea typeface="ＭＳ Ｐゴシック" charset="0"/>
                <a:cs typeface="ＭＳ Ｐゴシック" charset="0"/>
              </a:rPr>
              <a:t>, quite a few samples are needed with FIS. More samples are needed for highly anisotropic cases (64+), whereas you can get away with less for semi-glossy, isotropic situations.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It’s possible that a different </a:t>
            </a:r>
            <a:r>
              <a:rPr lang="en-US" baseline="0" dirty="0" err="1" smtClean="0">
                <a:latin typeface="Arial" charset="0"/>
                <a:ea typeface="ＭＳ Ｐゴシック" charset="0"/>
                <a:cs typeface="ＭＳ Ｐゴシック" charset="0"/>
              </a:rPr>
              <a:t>parameterisation</a:t>
            </a:r>
            <a:r>
              <a:rPr lang="en-US" baseline="0" dirty="0" smtClean="0">
                <a:latin typeface="Arial" charset="0"/>
                <a:ea typeface="ＭＳ Ｐゴシック" charset="0"/>
                <a:cs typeface="ＭＳ Ｐゴシック" charset="0"/>
              </a:rPr>
              <a:t> and anisotropic texture fetches could result in a cheap approximation.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In spite of this, it’s a useful framework</a:t>
            </a:r>
            <a:r>
              <a:rPr lang="en-US" baseline="0" dirty="0" smtClean="0">
                <a:latin typeface="Arial" charset="0"/>
                <a:ea typeface="ＭＳ Ｐゴシック" charset="0"/>
                <a:cs typeface="ＭＳ Ｐゴシック" charset="0"/>
              </a:rPr>
              <a:t> to have around for prototyping purposes.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approach could also be used to accelerate </a:t>
            </a:r>
            <a:r>
              <a:rPr lang="en-US" baseline="0" dirty="0" err="1" smtClean="0">
                <a:latin typeface="Arial" charset="0"/>
                <a:ea typeface="ＭＳ Ｐゴシック" charset="0"/>
                <a:cs typeface="ＭＳ Ｐゴシック" charset="0"/>
              </a:rPr>
              <a:t>cubemap</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prefiltering</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89</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9</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As of </a:t>
            </a:r>
            <a:r>
              <a:rPr lang="en-US" baseline="0" dirty="0" smtClean="0">
                <a:latin typeface="Arial" charset="0"/>
                <a:ea typeface="ＭＳ Ｐゴシック" charset="0"/>
                <a:cs typeface="ＭＳ Ｐゴシック" charset="0"/>
              </a:rPr>
              <a:t>now, my kitchen remodel still Isn’t done.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90</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91</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92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000" dirty="0" err="1" smtClean="0">
                <a:ea typeface="ＭＳ Ｐゴシック" pitchFamily="-112" charset="-128"/>
              </a:rPr>
              <a:t>Cubemap</a:t>
            </a:r>
            <a:r>
              <a:rPr lang="en-US" sz="1000" baseline="0" dirty="0" smtClean="0">
                <a:ea typeface="ＭＳ Ｐゴシック" pitchFamily="-112" charset="-128"/>
              </a:rPr>
              <a:t> array index = the </a:t>
            </a:r>
            <a:r>
              <a:rPr lang="en-US" sz="1000" dirty="0" smtClean="0">
                <a:ea typeface="ＭＳ Ｐゴシック" pitchFamily="-112" charset="-128"/>
              </a:rPr>
              <a:t>average of covariance matrix</a:t>
            </a:r>
            <a:r>
              <a:rPr lang="en-US" sz="1000" baseline="0" dirty="0" smtClean="0">
                <a:ea typeface="ＭＳ Ｐゴシック" pitchFamily="-112" charset="-128"/>
              </a:rPr>
              <a:t> </a:t>
            </a:r>
            <a:r>
              <a:rPr lang="en-US" sz="1000" dirty="0" smtClean="0">
                <a:ea typeface="ＭＳ Ｐゴシック" pitchFamily="-112" charset="-128"/>
              </a:rPr>
              <a:t>diagonal (top left, bottom right) inverted, times 4.</a:t>
            </a:r>
            <a:endParaRPr lang="en-US" dirty="0">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93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94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95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We would like to thank various people for their help</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96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file://localhost/Volumes/eGo/S2012/PowerPoint:Keynote/S2012%20PPT:KEY/PP_Files/PP_03_Footer.jp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file://localhost/Volumes/eGo/S2012/PowerPoint:Keynote/S2012%20PPT:KEY/PP_Files/PP_03_Footer.jpg"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file://localhost/Volumes/eGo/S2012/PowerPoint:Keynote/S2012%20PPT:KEY/PP_Files/PP_04_Header.jp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file://localhost/Volumes/eGo/S2012/PowerPoint:Keynote/S2012%20PPT:KEY/PP_Files/PP_04_Header.jpg"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file://localhost/Volumes/eGo/S2012/PowerPoint:Keynote/S2012%20PPT:KEY/PP_Files/PP_04_Header.jp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7315200" cy="411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P_03_Footer.jpg" descr="/Volumes/eGo/S2012/PowerPoint:Keynote/S2012 PPT:KEY/PP_Files/PP_03_Footer.jpg"/>
          <p:cNvPicPr>
            <a:picLocks noChangeAspect="1"/>
          </p:cNvPicPr>
          <p:nvPr userDrawn="1"/>
        </p:nvPicPr>
        <p:blipFill>
          <a:blip r:embed="rId2" r:link="rId3"/>
          <a:stretch>
            <a:fillRect/>
          </a:stretch>
        </p:blipFill>
        <p:spPr>
          <a:xfrm>
            <a:off x="0" y="3429000"/>
            <a:ext cx="7315200" cy="582930"/>
          </a:xfrm>
          <a:prstGeom prst="rect">
            <a:avLst/>
          </a:prstGeom>
        </p:spPr>
      </p:pic>
      <p:sp>
        <p:nvSpPr>
          <p:cNvPr id="7" name="TextBox 6"/>
          <p:cNvSpPr txBox="1"/>
          <p:nvPr userDrawn="1"/>
        </p:nvSpPr>
        <p:spPr>
          <a:xfrm>
            <a:off x="1600200" y="3886200"/>
            <a:ext cx="4114800" cy="261610"/>
          </a:xfrm>
          <a:prstGeom prst="rect">
            <a:avLst/>
          </a:prstGeom>
          <a:noFill/>
        </p:spPr>
        <p:txBody>
          <a:bodyPr wrap="square" rtlCol="0">
            <a:spAutoFit/>
          </a:bodyPr>
          <a:lstStyle/>
          <a:p>
            <a:pPr algn="ctr"/>
            <a:r>
              <a:rPr lang="en-US" sz="1100" b="0" dirty="0" smtClean="0">
                <a:effectLst>
                  <a:outerShdw blurRad="38100" dist="38100" dir="2700000" algn="tl">
                    <a:srgbClr val="000000">
                      <a:alpha val="43137"/>
                    </a:srgbClr>
                  </a:outerShdw>
                </a:effectLst>
                <a:latin typeface="Centaur" pitchFamily="18" charset="0"/>
              </a:rPr>
              <a:t>Advances in Real-Time Rendering</a:t>
            </a:r>
            <a:r>
              <a:rPr lang="en-US" sz="1100" b="0" baseline="0" dirty="0" smtClean="0">
                <a:effectLst>
                  <a:outerShdw blurRad="38100" dist="38100" dir="2700000" algn="tl">
                    <a:srgbClr val="000000">
                      <a:alpha val="43137"/>
                    </a:srgbClr>
                  </a:outerShdw>
                </a:effectLst>
                <a:latin typeface="Centaur" pitchFamily="18" charset="0"/>
              </a:rPr>
              <a:t> in 3D Graphics and Games </a:t>
            </a:r>
            <a:endParaRPr lang="en-US" sz="1100" b="0" dirty="0">
              <a:effectLst>
                <a:outerShdw blurRad="38100" dist="38100" dir="2700000" algn="tl">
                  <a:srgbClr val="000000">
                    <a:alpha val="43137"/>
                  </a:srgbClr>
                </a:outerShdw>
              </a:effectLst>
              <a:latin typeface="Centaur" pitchFamily="18" charset="0"/>
            </a:endParaRPr>
          </a:p>
        </p:txBody>
      </p:sp>
    </p:spTree>
    <p:extLst>
      <p:ext uri="{BB962C8B-B14F-4D97-AF65-F5344CB8AC3E}">
        <p14:creationId xmlns:p14="http://schemas.microsoft.com/office/powerpoint/2010/main" val="39506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0"/>
            <a:ext cx="7315200" cy="411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P_03_Footer.jpg" descr="/Volumes/eGo/S2012/PowerPoint:Keynote/S2012 PPT:KEY/PP_Files/PP_03_Footer.jpg"/>
          <p:cNvPicPr>
            <a:picLocks noChangeAspect="1"/>
          </p:cNvPicPr>
          <p:nvPr userDrawn="1"/>
        </p:nvPicPr>
        <p:blipFill>
          <a:blip r:embed="rId2" r:link="rId3"/>
          <a:stretch>
            <a:fillRect/>
          </a:stretch>
        </p:blipFill>
        <p:spPr>
          <a:xfrm>
            <a:off x="0" y="3429000"/>
            <a:ext cx="7315200" cy="582930"/>
          </a:xfrm>
          <a:prstGeom prst="rect">
            <a:avLst/>
          </a:prstGeom>
        </p:spPr>
      </p:pic>
      <p:sp>
        <p:nvSpPr>
          <p:cNvPr id="8" name="Text Box 10"/>
          <p:cNvSpPr txBox="1">
            <a:spLocks noChangeArrowheads="1"/>
          </p:cNvSpPr>
          <p:nvPr userDrawn="1"/>
        </p:nvSpPr>
        <p:spPr bwMode="auto">
          <a:xfrm>
            <a:off x="533400" y="2743200"/>
            <a:ext cx="634365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400" b="0" i="0" dirty="0" smtClean="0">
                <a:effectLst>
                  <a:outerShdw blurRad="38100" dist="38100" dir="2700000" algn="tl">
                    <a:srgbClr val="000000">
                      <a:alpha val="43137"/>
                    </a:srgbClr>
                  </a:outerShdw>
                </a:effectLst>
                <a:latin typeface="Centaur" pitchFamily="18" charset="0"/>
              </a:rPr>
              <a:t>Advances in Real-Time Rendering</a:t>
            </a:r>
            <a:r>
              <a:rPr lang="en-US" sz="2400" b="0" i="0" baseline="0" dirty="0" smtClean="0">
                <a:effectLst>
                  <a:outerShdw blurRad="38100" dist="38100" dir="2700000" algn="tl">
                    <a:srgbClr val="000000">
                      <a:alpha val="43137"/>
                    </a:srgbClr>
                  </a:outerShdw>
                </a:effectLst>
                <a:latin typeface="Centaur" pitchFamily="18" charset="0"/>
              </a:rPr>
              <a:t> in </a:t>
            </a:r>
            <a:br>
              <a:rPr lang="en-US" sz="2400" b="0" i="0" baseline="0" dirty="0" smtClean="0">
                <a:effectLst>
                  <a:outerShdw blurRad="38100" dist="38100" dir="2700000" algn="tl">
                    <a:srgbClr val="000000">
                      <a:alpha val="43137"/>
                    </a:srgbClr>
                  </a:outerShdw>
                </a:effectLst>
                <a:latin typeface="Centaur" pitchFamily="18" charset="0"/>
              </a:rPr>
            </a:br>
            <a:r>
              <a:rPr lang="en-US" sz="2400" b="0" i="0" baseline="0" dirty="0" smtClean="0">
                <a:effectLst>
                  <a:outerShdw blurRad="38100" dist="38100" dir="2700000" algn="tl">
                    <a:srgbClr val="000000">
                      <a:alpha val="43137"/>
                    </a:srgbClr>
                  </a:outerShdw>
                </a:effectLst>
                <a:latin typeface="Centaur" pitchFamily="18" charset="0"/>
              </a:rPr>
              <a:t>3D Graphics and Games Course</a:t>
            </a:r>
            <a:endParaRPr lang="en-US" sz="2400" b="0" i="0" dirty="0">
              <a:effectLst>
                <a:outerShdw blurRad="38100" dist="38100" dir="2700000" algn="tl">
                  <a:srgbClr val="000000">
                    <a:alpha val="43137"/>
                  </a:srgbClr>
                </a:outerShdw>
              </a:effectLst>
              <a:latin typeface="Centaur" pitchFamily="18" charset="0"/>
            </a:endParaRPr>
          </a:p>
        </p:txBody>
      </p:sp>
    </p:spTree>
    <p:extLst>
      <p:ext uri="{BB962C8B-B14F-4D97-AF65-F5344CB8AC3E}">
        <p14:creationId xmlns:p14="http://schemas.microsoft.com/office/powerpoint/2010/main" val="54068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0" y="0"/>
            <a:ext cx="7315200" cy="411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P_04_Header.jpg" descr="/Volumes/eGo/S2012/PowerPoint:Keynote/S2012 PPT:KEY/PP_Files/PP_04_Header.jpg"/>
          <p:cNvPicPr>
            <a:picLocks noChangeAspect="1"/>
          </p:cNvPicPr>
          <p:nvPr userDrawn="1"/>
        </p:nvPicPr>
        <p:blipFill>
          <a:blip r:embed="rId2" r:link="rId3"/>
          <a:stretch>
            <a:fillRect/>
          </a:stretch>
        </p:blipFill>
        <p:spPr>
          <a:xfrm>
            <a:off x="0" y="0"/>
            <a:ext cx="7315200" cy="582930"/>
          </a:xfrm>
          <a:prstGeom prst="rect">
            <a:avLst/>
          </a:prstGeom>
        </p:spPr>
      </p:pic>
      <p:sp>
        <p:nvSpPr>
          <p:cNvPr id="7" name="TextBox 6"/>
          <p:cNvSpPr txBox="1"/>
          <p:nvPr userDrawn="1"/>
        </p:nvSpPr>
        <p:spPr>
          <a:xfrm>
            <a:off x="1219200" y="3886200"/>
            <a:ext cx="5181600" cy="261610"/>
          </a:xfrm>
          <a:prstGeom prst="rect">
            <a:avLst/>
          </a:prstGeom>
          <a:noFill/>
        </p:spPr>
        <p:txBody>
          <a:bodyPr wrap="square" rtlCol="0">
            <a:spAutoFit/>
          </a:bodyPr>
          <a:lstStyle/>
          <a:p>
            <a:pPr algn="ctr"/>
            <a:r>
              <a:rPr lang="en-US" sz="1100" b="0" dirty="0" smtClean="0">
                <a:effectLst>
                  <a:outerShdw blurRad="38100" dist="38100" dir="2700000" algn="tl">
                    <a:srgbClr val="000000">
                      <a:alpha val="43137"/>
                    </a:srgbClr>
                  </a:outerShdw>
                </a:effectLst>
                <a:latin typeface="Centaur" pitchFamily="18" charset="0"/>
              </a:rPr>
              <a:t>Advances in Real-Time Rendering</a:t>
            </a:r>
            <a:r>
              <a:rPr lang="en-US" sz="1100" b="0" baseline="0" dirty="0" smtClean="0">
                <a:effectLst>
                  <a:outerShdw blurRad="38100" dist="38100" dir="2700000" algn="tl">
                    <a:srgbClr val="000000">
                      <a:alpha val="43137"/>
                    </a:srgbClr>
                  </a:outerShdw>
                </a:effectLst>
                <a:latin typeface="Centaur" pitchFamily="18" charset="0"/>
              </a:rPr>
              <a:t> in 3D Graphics and Games </a:t>
            </a:r>
            <a:endParaRPr lang="en-US" sz="1100" b="0" dirty="0">
              <a:effectLst>
                <a:outerShdw blurRad="38100" dist="38100" dir="2700000" algn="tl">
                  <a:srgbClr val="000000">
                    <a:alpha val="43137"/>
                  </a:srgbClr>
                </a:outerShdw>
              </a:effectLst>
              <a:latin typeface="Centaur" pitchFamily="18" charset="0"/>
            </a:endParaRPr>
          </a:p>
        </p:txBody>
      </p:sp>
    </p:spTree>
    <p:extLst>
      <p:ext uri="{BB962C8B-B14F-4D97-AF65-F5344CB8AC3E}">
        <p14:creationId xmlns:p14="http://schemas.microsoft.com/office/powerpoint/2010/main" val="200143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p:cNvSpPr/>
          <p:nvPr userDrawn="1"/>
        </p:nvSpPr>
        <p:spPr>
          <a:xfrm>
            <a:off x="0" y="0"/>
            <a:ext cx="7315200" cy="411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P_04_Header.jpg" descr="/Volumes/eGo/S2012/PowerPoint:Keynote/S2012 PPT:KEY/PP_Files/PP_04_Header.jpg"/>
          <p:cNvPicPr>
            <a:picLocks noChangeAspect="1"/>
          </p:cNvPicPr>
          <p:nvPr userDrawn="1"/>
        </p:nvPicPr>
        <p:blipFill>
          <a:blip r:embed="rId2" r:link="rId3"/>
          <a:stretch>
            <a:fillRect/>
          </a:stretch>
        </p:blipFill>
        <p:spPr>
          <a:xfrm>
            <a:off x="0" y="0"/>
            <a:ext cx="7315200" cy="582930"/>
          </a:xfrm>
          <a:prstGeom prst="rect">
            <a:avLst/>
          </a:prstGeom>
        </p:spPr>
      </p:pic>
    </p:spTree>
    <p:extLst>
      <p:ext uri="{BB962C8B-B14F-4D97-AF65-F5344CB8AC3E}">
        <p14:creationId xmlns:p14="http://schemas.microsoft.com/office/powerpoint/2010/main" val="318691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14" name="Rectangle 13"/>
          <p:cNvSpPr/>
          <p:nvPr userDrawn="1"/>
        </p:nvSpPr>
        <p:spPr>
          <a:xfrm>
            <a:off x="0" y="0"/>
            <a:ext cx="7315200" cy="411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P_04_Header.jpg" descr="/Volumes/eGo/S2012/PowerPoint:Keynote/S2012 PPT:KEY/PP_Files/PP_04_Header.jpg"/>
          <p:cNvPicPr>
            <a:picLocks noChangeAspect="1"/>
          </p:cNvPicPr>
          <p:nvPr userDrawn="1"/>
        </p:nvPicPr>
        <p:blipFill>
          <a:blip r:embed="rId2" r:link="rId3"/>
          <a:stretch>
            <a:fillRect/>
          </a:stretch>
        </p:blipFill>
        <p:spPr>
          <a:xfrm>
            <a:off x="0" y="0"/>
            <a:ext cx="7315200" cy="582930"/>
          </a:xfrm>
          <a:prstGeom prst="rect">
            <a:avLst/>
          </a:prstGeom>
        </p:spPr>
      </p:pic>
      <p:sp>
        <p:nvSpPr>
          <p:cNvPr id="5" name="TextBox 4"/>
          <p:cNvSpPr txBox="1"/>
          <p:nvPr userDrawn="1"/>
        </p:nvSpPr>
        <p:spPr>
          <a:xfrm>
            <a:off x="1600200" y="3886200"/>
            <a:ext cx="4114800" cy="261610"/>
          </a:xfrm>
          <a:prstGeom prst="rect">
            <a:avLst/>
          </a:prstGeom>
          <a:noFill/>
        </p:spPr>
        <p:txBody>
          <a:bodyPr wrap="square" rtlCol="0">
            <a:spAutoFit/>
          </a:bodyPr>
          <a:lstStyle/>
          <a:p>
            <a:pPr algn="ctr"/>
            <a:r>
              <a:rPr lang="en-US" sz="1100" b="0" dirty="0" smtClean="0">
                <a:effectLst>
                  <a:outerShdw blurRad="38100" dist="38100" dir="2700000" algn="tl">
                    <a:srgbClr val="000000">
                      <a:alpha val="43137"/>
                    </a:srgbClr>
                  </a:outerShdw>
                </a:effectLst>
                <a:latin typeface="Centaur" pitchFamily="18" charset="0"/>
              </a:rPr>
              <a:t>Advances in Real-Time Rendering</a:t>
            </a:r>
            <a:r>
              <a:rPr lang="en-US" sz="1100" b="0" baseline="0" dirty="0" smtClean="0">
                <a:effectLst>
                  <a:outerShdw blurRad="38100" dist="38100" dir="2700000" algn="tl">
                    <a:srgbClr val="000000">
                      <a:alpha val="43137"/>
                    </a:srgbClr>
                  </a:outerShdw>
                </a:effectLst>
                <a:latin typeface="Centaur" pitchFamily="18" charset="0"/>
              </a:rPr>
              <a:t> in 3D Graphics and Games </a:t>
            </a:r>
            <a:endParaRPr lang="en-US" sz="1100" b="0" dirty="0">
              <a:effectLst>
                <a:outerShdw blurRad="38100" dist="38100" dir="2700000" algn="tl">
                  <a:srgbClr val="000000">
                    <a:alpha val="43137"/>
                  </a:srgbClr>
                </a:outerShdw>
              </a:effectLst>
              <a:latin typeface="Centaur" pitchFamily="18" charset="0"/>
            </a:endParaRPr>
          </a:p>
        </p:txBody>
      </p:sp>
    </p:spTree>
    <p:extLst>
      <p:ext uri="{BB962C8B-B14F-4D97-AF65-F5344CB8AC3E}">
        <p14:creationId xmlns:p14="http://schemas.microsoft.com/office/powerpoint/2010/main" val="39553698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file://localhost/Volumes/eGo/S2012/PowerPoint:Keynote/S2012%20PPT:KEY/PP_Files/PP_04_Header.jpg"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P_04_Header.jpg" descr="/Volumes/eGo/S2012/PowerPoint:Keynote/S2012 PPT:KEY/PP_Files/PP_04_Header.jpg"/>
          <p:cNvPicPr>
            <a:picLocks noChangeAspect="1"/>
          </p:cNvPicPr>
          <p:nvPr/>
        </p:nvPicPr>
        <p:blipFill>
          <a:blip r:embed="rId7" r:link="rId8"/>
          <a:stretch>
            <a:fillRect/>
          </a:stretch>
        </p:blipFill>
        <p:spPr>
          <a:xfrm>
            <a:off x="0" y="0"/>
            <a:ext cx="7315200" cy="582930"/>
          </a:xfrm>
          <a:prstGeom prst="rect">
            <a:avLst/>
          </a:prstGeom>
        </p:spPr>
      </p:pic>
      <p:sp>
        <p:nvSpPr>
          <p:cNvPr id="3"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4" name="Rectangle 3"/>
          <p:cNvSpPr txBox="1">
            <a:spLocks noChangeArrowheads="1"/>
          </p:cNvSpPr>
          <p:nvPr/>
        </p:nvSpPr>
        <p:spPr>
          <a:xfrm>
            <a:off x="279400" y="762000"/>
            <a:ext cx="6807200" cy="3124200"/>
          </a:xfrm>
          <a:prstGeom prst="rect">
            <a:avLst/>
          </a:prstGeom>
        </p:spPr>
        <p:txBody>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0" indent="0" eaLnBrk="1" hangingPunct="1">
              <a:spcBef>
                <a:spcPts val="200"/>
              </a:spcBef>
              <a:spcAft>
                <a:spcPts val="200"/>
              </a:spcAft>
              <a:buFont typeface="Wingdings" pitchFamily="-112" charset="2"/>
              <a:buNone/>
              <a:defRPr/>
            </a:pPr>
            <a:endParaRPr lang="en-US" sz="1800" dirty="0" smtClean="0">
              <a:effectLst>
                <a:outerShdw blurRad="38100" dist="38100" dir="2700000" algn="tl">
                  <a:srgbClr val="C0C0C0"/>
                </a:outerShdw>
              </a:effectLst>
              <a:ea typeface="ＭＳ Ｐゴシック" pitchFamily="-112" charset="-128"/>
            </a:endParaRPr>
          </a:p>
        </p:txBody>
      </p:sp>
      <p:sp>
        <p:nvSpPr>
          <p:cNvPr id="5" name="TextBox 4"/>
          <p:cNvSpPr txBox="1"/>
          <p:nvPr/>
        </p:nvSpPr>
        <p:spPr>
          <a:xfrm>
            <a:off x="1600200" y="3886200"/>
            <a:ext cx="4114800" cy="261610"/>
          </a:xfrm>
          <a:prstGeom prst="rect">
            <a:avLst/>
          </a:prstGeom>
          <a:noFill/>
        </p:spPr>
        <p:txBody>
          <a:bodyPr wrap="square" rtlCol="0">
            <a:spAutoFit/>
          </a:bodyPr>
          <a:lstStyle/>
          <a:p>
            <a:pPr algn="ctr"/>
            <a:r>
              <a:rPr lang="en-US" sz="1100" b="0" dirty="0" smtClean="0">
                <a:effectLst>
                  <a:outerShdw blurRad="38100" dist="38100" dir="2700000" algn="tl">
                    <a:srgbClr val="000000">
                      <a:alpha val="43137"/>
                    </a:srgbClr>
                  </a:outerShdw>
                </a:effectLst>
                <a:latin typeface="Centaur" pitchFamily="18" charset="0"/>
              </a:rPr>
              <a:t>Advances in Real-Time Rendering</a:t>
            </a:r>
            <a:r>
              <a:rPr lang="en-US" sz="1100" b="0" baseline="0" dirty="0" smtClean="0">
                <a:effectLst>
                  <a:outerShdw blurRad="38100" dist="38100" dir="2700000" algn="tl">
                    <a:srgbClr val="000000">
                      <a:alpha val="43137"/>
                    </a:srgbClr>
                  </a:outerShdw>
                </a:effectLst>
                <a:latin typeface="Centaur" pitchFamily="18" charset="0"/>
              </a:rPr>
              <a:t> in 3D Graphics and Games </a:t>
            </a:r>
            <a:endParaRPr lang="en-US" sz="1100" b="0" dirty="0">
              <a:effectLst>
                <a:outerShdw blurRad="38100" dist="38100" dir="2700000" algn="tl">
                  <a:srgbClr val="000000">
                    <a:alpha val="43137"/>
                  </a:srgbClr>
                </a:outerShdw>
              </a:effectLst>
              <a:latin typeface="Centaur" pitchFamily="18" charset="0"/>
            </a:endParaRPr>
          </a:p>
        </p:txBody>
      </p:sp>
    </p:spTree>
  </p:cSld>
  <p:clrMap bg1="dk2" tx1="lt1" bg2="dk1" tx2="lt2" accent1="accent1" accent2="accent2" accent3="accent3" accent4="accent4" accent5="accent5" accent6="accent6" hlink="hlink" folHlink="folHlink"/>
  <p:sldLayoutIdLst>
    <p:sldLayoutId id="2147483651" r:id="rId1"/>
    <p:sldLayoutId id="2147483655" r:id="rId2"/>
    <p:sldLayoutId id="2147483652" r:id="rId3"/>
    <p:sldLayoutId id="2147483654" r:id="rId4"/>
    <p:sldLayoutId id="2147483653" r:id="rId5"/>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0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bin"/><Relationship Id="rId5" Type="http://schemas.openxmlformats.org/officeDocument/2006/relationships/image" Target="../media/image11.wmf"/><Relationship Id="rId6" Type="http://schemas.openxmlformats.org/officeDocument/2006/relationships/image" Target="../media/image13.jpeg"/><Relationship Id="rId7" Type="http://schemas.openxmlformats.org/officeDocument/2006/relationships/oleObject" Target="../embeddings/oleObject2.bin"/><Relationship Id="rId8"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image" Target="../media/image15.w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3.xml"/><Relationship Id="rId5" Type="http://schemas.openxmlformats.org/officeDocument/2006/relationships/image" Target="../media/image62.png"/><Relationship Id="rId6" Type="http://schemas.openxmlformats.org/officeDocument/2006/relationships/image" Target="../media/image63.png"/><Relationship Id="rId1" Type="http://schemas.microsoft.com/office/2007/relationships/media" Target="../media/media1.mov"/><Relationship Id="rId2" Type="http://schemas.openxmlformats.org/officeDocument/2006/relationships/video" Target="../media/media1.mov"/></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4" Type="http://schemas.microsoft.com/office/2007/relationships/hdphoto" Target="../media/hdphoto1.wdp"/><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4" Type="http://schemas.microsoft.com/office/2007/relationships/hdphoto" Target="../media/hdphoto1.wdp"/><Relationship Id="rId5" Type="http://schemas.openxmlformats.org/officeDocument/2006/relationships/image" Target="../media/image78.png"/><Relationship Id="rId6" Type="http://schemas.microsoft.com/office/2007/relationships/hdphoto" Target="../media/hdphoto2.wdp"/><Relationship Id="rId7"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4" Type="http://schemas.microsoft.com/office/2007/relationships/hdphoto" Target="../media/hdphoto3.wdp"/><Relationship Id="rId5" Type="http://schemas.openxmlformats.org/officeDocument/2006/relationships/image" Target="../media/image81.png"/><Relationship Id="rId6" Type="http://schemas.openxmlformats.org/officeDocument/2006/relationships/image" Target="../media/image77.png"/><Relationship Id="rId7" Type="http://schemas.microsoft.com/office/2007/relationships/hdphoto" Target="../media/hdphoto1.wdp"/><Relationship Id="rId8" Type="http://schemas.openxmlformats.org/officeDocument/2006/relationships/image" Target="../media/image78.png"/><Relationship Id="rId9" Type="http://schemas.microsoft.com/office/2007/relationships/hdphoto" Target="../media/hdphoto2.wdp"/><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9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4885310" cy="177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457200" y="1874453"/>
            <a:ext cx="6345237" cy="68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4000" dirty="0" smtClean="0">
                <a:solidFill>
                  <a:schemeClr val="bg2"/>
                </a:solidFill>
                <a:effectLst>
                  <a:outerShdw blurRad="50800" dist="38100" dir="2700000" algn="tl" rotWithShape="0">
                    <a:schemeClr val="accent4">
                      <a:alpha val="43000"/>
                    </a:schemeClr>
                  </a:outerShdw>
                </a:effectLst>
                <a:latin typeface="Arial Bold" charset="0"/>
              </a:rPr>
              <a:t>Rock-Solid Shading</a:t>
            </a:r>
            <a:endParaRPr lang="en-US" sz="4000" dirty="0">
              <a:solidFill>
                <a:schemeClr val="bg2"/>
              </a:solidFill>
              <a:effectLst>
                <a:outerShdw blurRad="50800" dist="38100" dir="2700000" algn="tl" rotWithShape="0">
                  <a:schemeClr val="accent4">
                    <a:alpha val="43000"/>
                  </a:schemeClr>
                </a:outerShdw>
              </a:effectLst>
              <a:latin typeface="Arial Bold" charset="0"/>
            </a:endParaRPr>
          </a:p>
        </p:txBody>
      </p:sp>
      <p:sp>
        <p:nvSpPr>
          <p:cNvPr id="6" name="Text Box 10"/>
          <p:cNvSpPr txBox="1">
            <a:spLocks noChangeArrowheads="1"/>
          </p:cNvSpPr>
          <p:nvPr/>
        </p:nvSpPr>
        <p:spPr bwMode="auto">
          <a:xfrm>
            <a:off x="468312" y="2453890"/>
            <a:ext cx="6343650" cy="82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dirty="0" smtClean="0">
                <a:effectLst>
                  <a:outerShdw blurRad="50800" dist="38100" dir="2700000" algn="tl" rotWithShape="0">
                    <a:schemeClr val="accent4">
                      <a:alpha val="43000"/>
                    </a:schemeClr>
                  </a:outerShdw>
                </a:effectLst>
              </a:rPr>
              <a:t>Image </a:t>
            </a:r>
            <a:r>
              <a:rPr lang="en-US" sz="1600" dirty="0">
                <a:effectLst>
                  <a:outerShdw blurRad="50800" dist="38100" dir="2700000" algn="tl" rotWithShape="0">
                    <a:schemeClr val="accent4">
                      <a:alpha val="43000"/>
                    </a:schemeClr>
                  </a:outerShdw>
                </a:effectLst>
              </a:rPr>
              <a:t>S</a:t>
            </a:r>
            <a:r>
              <a:rPr lang="en-US" sz="1600" dirty="0" smtClean="0">
                <a:effectLst>
                  <a:outerShdw blurRad="50800" dist="38100" dir="2700000" algn="tl" rotWithShape="0">
                    <a:schemeClr val="accent4">
                      <a:alpha val="43000"/>
                    </a:schemeClr>
                  </a:outerShdw>
                </a:effectLst>
              </a:rPr>
              <a:t>tability </a:t>
            </a:r>
            <a:r>
              <a:rPr lang="en-US" sz="1600" dirty="0">
                <a:effectLst>
                  <a:outerShdw blurRad="50800" dist="38100" dir="2700000" algn="tl" rotWithShape="0">
                    <a:schemeClr val="accent4">
                      <a:alpha val="43000"/>
                    </a:schemeClr>
                  </a:outerShdw>
                </a:effectLst>
              </a:rPr>
              <a:t>W</a:t>
            </a:r>
            <a:r>
              <a:rPr lang="en-US" sz="1600" dirty="0" smtClean="0">
                <a:effectLst>
                  <a:outerShdw blurRad="50800" dist="38100" dir="2700000" algn="tl" rotWithShape="0">
                    <a:schemeClr val="accent4">
                      <a:alpha val="43000"/>
                    </a:schemeClr>
                  </a:outerShdw>
                </a:effectLst>
              </a:rPr>
              <a:t>ithout Sacrificing Detail</a:t>
            </a:r>
          </a:p>
          <a:p>
            <a:pPr algn="ctr" eaLnBrk="1" hangingPunct="1">
              <a:spcBef>
                <a:spcPct val="50000"/>
              </a:spcBef>
            </a:pPr>
            <a:r>
              <a:rPr lang="en-US" sz="2200" dirty="0" smtClean="0">
                <a:effectLst>
                  <a:outerShdw blurRad="50800" dist="38100" dir="2700000" algn="tl" rotWithShape="0">
                    <a:schemeClr val="accent4">
                      <a:alpha val="43000"/>
                    </a:schemeClr>
                  </a:outerShdw>
                </a:effectLst>
              </a:rPr>
              <a:t>Dan Baker and Stephen Hill</a:t>
            </a:r>
            <a:endParaRPr lang="en-US" sz="2200" dirty="0">
              <a:effectLst>
                <a:outerShdw blurRad="50800" dist="38100" dir="2700000" algn="tl" rotWithShape="0">
                  <a:schemeClr val="accent4">
                    <a:alpha val="43000"/>
                  </a:schemeClr>
                </a:outerShdw>
              </a:effectLst>
            </a:endParaRPr>
          </a:p>
        </p:txBody>
      </p:sp>
      <p:sp>
        <p:nvSpPr>
          <p:cNvPr id="2" name="Rectangle 7"/>
          <p:cNvSpPr>
            <a:spLocks noChangeArrowheads="1"/>
          </p:cNvSpPr>
          <p:nvPr/>
        </p:nvSpPr>
        <p:spPr bwMode="auto">
          <a:xfrm>
            <a:off x="0" y="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 name="Rectangle 8"/>
          <p:cNvSpPr>
            <a:spLocks noChangeArrowheads="1"/>
          </p:cNvSpPr>
          <p:nvPr/>
        </p:nvSpPr>
        <p:spPr bwMode="auto">
          <a:xfrm>
            <a:off x="0" y="457200"/>
            <a:ext cx="7315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671122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fontScale="62500" lnSpcReduction="20000"/>
          </a:bodyPr>
          <a:lstStyle/>
          <a:p>
            <a:pPr eaLnBrk="1" hangingPunct="1">
              <a:spcBef>
                <a:spcPts val="200"/>
              </a:spcBef>
              <a:spcAft>
                <a:spcPts val="200"/>
              </a:spcAft>
              <a:buClr>
                <a:schemeClr val="accent6"/>
              </a:buClr>
              <a:buFont typeface="Wingdings" charset="0"/>
              <a:buChar char="§"/>
            </a:pPr>
            <a:r>
              <a:rPr lang="en-US" sz="2900" dirty="0" smtClean="0">
                <a:latin typeface="Arial" charset="0"/>
                <a:ea typeface="ＭＳ Ｐゴシック" charset="0"/>
                <a:cs typeface="ＭＳ Ｐゴシック" charset="0"/>
              </a:rPr>
              <a:t>Sampling issues can cause normal to suddenly catch a highlight</a:t>
            </a:r>
          </a:p>
          <a:p>
            <a:pPr lvl="1" eaLnBrk="1" hangingPunct="1">
              <a:spcBef>
                <a:spcPts val="200"/>
              </a:spcBef>
              <a:spcAft>
                <a:spcPts val="200"/>
              </a:spcAft>
              <a:buFont typeface="Wingdings" charset="0"/>
              <a:buChar char="§"/>
            </a:pPr>
            <a:r>
              <a:rPr lang="en-US" sz="2400" dirty="0" smtClean="0">
                <a:latin typeface="Arial" charset="0"/>
                <a:ea typeface="ＭＳ Ｐゴシック" charset="0"/>
                <a:cs typeface="ＭＳ Ｐゴシック" charset="0"/>
              </a:rPr>
              <a:t>Sparkles</a:t>
            </a:r>
          </a:p>
          <a:p>
            <a:pPr lvl="1" eaLnBrk="1" hangingPunct="1">
              <a:spcBef>
                <a:spcPts val="200"/>
              </a:spcBef>
              <a:spcAft>
                <a:spcPts val="200"/>
              </a:spcAft>
              <a:buFont typeface="Wingdings" charset="0"/>
              <a:buChar char="§"/>
            </a:pPr>
            <a:r>
              <a:rPr lang="en-US" sz="2400" dirty="0" smtClean="0">
                <a:latin typeface="Arial" charset="0"/>
                <a:ea typeface="ＭＳ Ｐゴシック" charset="0"/>
                <a:cs typeface="ＭＳ Ｐゴシック" charset="0"/>
              </a:rPr>
              <a:t>Causes artifacts in HDR bloom pass</a:t>
            </a:r>
          </a:p>
          <a:p>
            <a:pPr lvl="1" eaLnBrk="1" hangingPunct="1">
              <a:spcBef>
                <a:spcPts val="200"/>
              </a:spcBef>
              <a:spcAft>
                <a:spcPts val="200"/>
              </a:spcAft>
              <a:buFont typeface="Wingdings" charset="0"/>
              <a:buChar char="§"/>
            </a:pPr>
            <a:r>
              <a:rPr lang="en-US" sz="2400" dirty="0" smtClean="0">
                <a:latin typeface="Arial" charset="0"/>
                <a:ea typeface="ＭＳ Ｐゴシック" charset="0"/>
                <a:cs typeface="ＭＳ Ｐゴシック" charset="0"/>
              </a:rPr>
              <a:t>Highlight may be missed altogether</a:t>
            </a:r>
          </a:p>
          <a:p>
            <a:pPr eaLnBrk="1" hangingPunct="1">
              <a:spcBef>
                <a:spcPts val="200"/>
              </a:spcBef>
              <a:spcAft>
                <a:spcPts val="200"/>
              </a:spcAft>
              <a:buFont typeface="Wingdings" charset="0"/>
              <a:buChar char="§"/>
            </a:pPr>
            <a:r>
              <a:rPr lang="en-US" sz="2900" dirty="0" smtClean="0">
                <a:latin typeface="Arial" charset="0"/>
                <a:ea typeface="ＭＳ Ｐゴシック" charset="0"/>
                <a:cs typeface="ＭＳ Ｐゴシック" charset="0"/>
              </a:rPr>
              <a:t>Prevents using high powers</a:t>
            </a:r>
          </a:p>
          <a:p>
            <a:pPr lvl="1" eaLnBrk="1" hangingPunct="1">
              <a:spcBef>
                <a:spcPts val="200"/>
              </a:spcBef>
              <a:spcAft>
                <a:spcPts val="200"/>
              </a:spcAft>
              <a:buFont typeface="Wingdings" charset="0"/>
              <a:buChar char="§"/>
            </a:pPr>
            <a:r>
              <a:rPr lang="en-US" sz="2400" dirty="0" smtClean="0">
                <a:latin typeface="Arial" charset="0"/>
                <a:ea typeface="ＭＳ Ｐゴシック" charset="0"/>
                <a:cs typeface="ＭＳ Ｐゴシック" charset="0"/>
              </a:rPr>
              <a:t>Will often see spec done with an </a:t>
            </a:r>
            <a:r>
              <a:rPr lang="en-US" sz="2400" dirty="0" err="1" smtClean="0">
                <a:latin typeface="Arial" charset="0"/>
                <a:ea typeface="ＭＳ Ｐゴシック" charset="0"/>
                <a:cs typeface="ＭＳ Ｐゴシック" charset="0"/>
              </a:rPr>
              <a:t>env</a:t>
            </a:r>
            <a:r>
              <a:rPr lang="en-US" sz="2400" dirty="0" smtClean="0">
                <a:latin typeface="Arial" charset="0"/>
                <a:ea typeface="ＭＳ Ｐゴシック" charset="0"/>
                <a:cs typeface="ＭＳ Ｐゴシック" charset="0"/>
              </a:rPr>
              <a:t> map to get sharp highlights </a:t>
            </a:r>
          </a:p>
          <a:p>
            <a:pPr lvl="1" eaLnBrk="1" hangingPunct="1">
              <a:spcBef>
                <a:spcPts val="200"/>
              </a:spcBef>
              <a:spcAft>
                <a:spcPts val="200"/>
              </a:spcAft>
              <a:buFont typeface="Wingdings" charset="0"/>
              <a:buChar char="§"/>
            </a:pPr>
            <a:endParaRPr lang="en-US" sz="1700" dirty="0" smtClean="0">
              <a:latin typeface="Arial" charset="0"/>
              <a:ea typeface="ＭＳ Ｐゴシック" charset="0"/>
              <a:cs typeface="ＭＳ Ｐゴシック" charset="0"/>
            </a:endParaRPr>
          </a:p>
        </p:txBody>
      </p:sp>
      <p:pic>
        <p:nvPicPr>
          <p:cNvPr id="6" name="Content Placeholder 5" descr="Alias.jpg"/>
          <p:cNvPicPr>
            <a:picLocks noGrp="1" noChangeAspect="1"/>
          </p:cNvPicPr>
          <p:nvPr>
            <p:ph sz="half" idx="4294967295"/>
          </p:nvPr>
        </p:nvPicPr>
        <p:blipFill>
          <a:blip r:embed="rId3"/>
          <a:stretch>
            <a:fillRect/>
          </a:stretch>
        </p:blipFill>
        <p:spPr>
          <a:xfrm>
            <a:off x="3876005" y="762000"/>
            <a:ext cx="3160464" cy="3041650"/>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Problem #2: Aliasing </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19132665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Why don’t we see problems in offline rendering?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Sampling rate is often locked – e.g. REYES</a:t>
            </a:r>
            <a:endParaRPr lang="en-US" sz="400"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Even wrong, samples are same frame to frame</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Removes much of temporal aliasing from the equation</a:t>
            </a:r>
            <a:endParaRPr lang="en-US" sz="16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Everything is over-sampled</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A hundred samples per pixel isn’t uncommon</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Sampled at infinity most problems disappear</a:t>
            </a:r>
          </a:p>
          <a:p>
            <a:pPr eaLnBrk="1" hangingPunct="1">
              <a:spcBef>
                <a:spcPts val="200"/>
              </a:spcBef>
              <a:spcAft>
                <a:spcPts val="200"/>
              </a:spcAft>
              <a:buFont typeface="Wingdings" pitchFamily="-112" charset="2"/>
              <a:buChar char="§"/>
              <a:defRPr/>
            </a:pPr>
            <a:r>
              <a:rPr lang="en-US" sz="2400" dirty="0" smtClean="0">
                <a:ea typeface="ＭＳ Ｐゴシック" pitchFamily="-112" charset="-128"/>
              </a:rPr>
              <a:t>Solved? No, but brute force has mitigated it</a:t>
            </a:r>
            <a:endParaRPr lang="en-US" sz="2000" dirty="0" smtClean="0">
              <a:ea typeface="ＭＳ Ｐゴシック" pitchFamily="-112" charset="-128"/>
            </a:endParaRPr>
          </a:p>
        </p:txBody>
      </p:sp>
    </p:spTree>
    <p:extLst>
      <p:ext uri="{BB962C8B-B14F-4D97-AF65-F5344CB8AC3E}">
        <p14:creationId xmlns:p14="http://schemas.microsoft.com/office/powerpoint/2010/main" val="20146358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Conclusion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Didn’t meet goals</a:t>
            </a:r>
            <a:endParaRPr lang="en-US" sz="800"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Unstable: resolution greatly affects large scale effects</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Aliases: </a:t>
            </a:r>
            <a:r>
              <a:rPr lang="en-US" sz="1600" dirty="0">
                <a:ea typeface="ＭＳ Ｐゴシック" pitchFamily="-112" charset="-128"/>
              </a:rPr>
              <a:t>t</a:t>
            </a:r>
            <a:r>
              <a:rPr lang="en-US" sz="1600" dirty="0" smtClean="0">
                <a:ea typeface="ＭＳ Ｐゴシック" pitchFamily="-112" charset="-128"/>
              </a:rPr>
              <a:t>emporally and spatially </a:t>
            </a:r>
          </a:p>
          <a:p>
            <a:pPr lvl="1" eaLnBrk="1" hangingPunct="1">
              <a:spcBef>
                <a:spcPts val="200"/>
              </a:spcBef>
              <a:spcAft>
                <a:spcPts val="200"/>
              </a:spcAft>
              <a:buFont typeface="Wingdings" pitchFamily="-112" charset="2"/>
              <a:buChar char="§"/>
              <a:defRPr/>
            </a:pPr>
            <a:r>
              <a:rPr lang="en-US" sz="1600" dirty="0" smtClean="0">
                <a:solidFill>
                  <a:schemeClr val="tx1"/>
                </a:solidFill>
                <a:effectLst/>
                <a:ea typeface="ＭＳ Ｐゴシック" pitchFamily="-112" charset="-128"/>
              </a:rPr>
              <a:t>Unexpressive: unable to use a wide gamut of power</a:t>
            </a: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How do we implement </a:t>
            </a:r>
            <a:r>
              <a:rPr lang="en-US" sz="2000" dirty="0" err="1" smtClean="0">
                <a:ea typeface="ＭＳ Ｐゴシック" pitchFamily="-112" charset="-128"/>
              </a:rPr>
              <a:t>Blinn-Phong</a:t>
            </a:r>
            <a:r>
              <a:rPr lang="en-US" sz="2000" dirty="0" smtClean="0">
                <a:ea typeface="ＭＳ Ｐゴシック" pitchFamily="-112" charset="-128"/>
              </a:rPr>
              <a:t> correctly?</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Could do a texture based lighting approach – a la REYES</a:t>
            </a:r>
            <a:endParaRPr lang="en-US" sz="2000" dirty="0" smtClean="0">
              <a:ea typeface="ＭＳ Ｐゴシック" pitchFamily="-112" charset="-128"/>
            </a:endParaRP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Could we find a similar BRDF that actually behaves itself?</a:t>
            </a:r>
            <a:endParaRPr lang="en-US" sz="1200" dirty="0" smtClean="0">
              <a:ea typeface="ＭＳ Ｐゴシック" pitchFamily="-112" charset="-128"/>
            </a:endParaRPr>
          </a:p>
        </p:txBody>
      </p:sp>
    </p:spTree>
    <p:extLst>
      <p:ext uri="{BB962C8B-B14F-4D97-AF65-F5344CB8AC3E}">
        <p14:creationId xmlns:p14="http://schemas.microsoft.com/office/powerpoint/2010/main" val="13702610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68313" y="1071563"/>
            <a:ext cx="6345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900" dirty="0" smtClean="0">
                <a:solidFill>
                  <a:schemeClr val="bg2"/>
                </a:solidFill>
                <a:effectLst>
                  <a:outerShdw blurRad="50800" dist="38100" dir="2700000" algn="tl" rotWithShape="0">
                    <a:schemeClr val="accent4">
                      <a:alpha val="43000"/>
                    </a:schemeClr>
                  </a:outerShdw>
                </a:effectLst>
                <a:latin typeface="Arial Bold" charset="0"/>
              </a:rPr>
              <a:t>Part 2</a:t>
            </a:r>
            <a:endParaRPr lang="en-US" sz="2900"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075" name="Text Box 10"/>
          <p:cNvSpPr txBox="1">
            <a:spLocks noChangeArrowheads="1"/>
          </p:cNvSpPr>
          <p:nvPr/>
        </p:nvSpPr>
        <p:spPr bwMode="auto">
          <a:xfrm>
            <a:off x="479425" y="1574800"/>
            <a:ext cx="6343650"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200" dirty="0" smtClean="0">
                <a:effectLst>
                  <a:outerShdw blurRad="50800" dist="38100" dir="2700000" algn="tl" rotWithShape="0">
                    <a:schemeClr val="accent4">
                      <a:alpha val="43000"/>
                    </a:schemeClr>
                  </a:outerShdw>
                </a:effectLst>
              </a:rPr>
              <a:t>Mechanics of LEAN Mapping</a:t>
            </a:r>
          </a:p>
          <a:p>
            <a:pPr algn="ctr" eaLnBrk="1" hangingPunct="1">
              <a:spcBef>
                <a:spcPct val="50000"/>
              </a:spcBef>
            </a:pPr>
            <a:r>
              <a:rPr lang="en-US" sz="2200" dirty="0" smtClean="0">
                <a:effectLst>
                  <a:outerShdw blurRad="50800" dist="38100" dir="2700000" algn="tl" rotWithShape="0">
                    <a:schemeClr val="accent4">
                      <a:alpha val="43000"/>
                    </a:schemeClr>
                  </a:outerShdw>
                </a:effectLst>
              </a:rPr>
              <a:t>(Dan Baker)</a:t>
            </a:r>
            <a:endParaRPr lang="en-US" sz="2200" dirty="0">
              <a:effectLst>
                <a:outerShdw blurRad="50800" dist="38100" dir="2700000" algn="tl" rotWithShape="0">
                  <a:schemeClr val="accent4">
                    <a:alpha val="43000"/>
                  </a:schemeClr>
                </a:outerShdw>
              </a:effectLst>
            </a:endParaRPr>
          </a:p>
        </p:txBody>
      </p:sp>
    </p:spTree>
    <p:extLst>
      <p:ext uri="{BB962C8B-B14F-4D97-AF65-F5344CB8AC3E}">
        <p14:creationId xmlns:p14="http://schemas.microsoft.com/office/powerpoint/2010/main" val="12868295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Mapping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Linear Efficient Anti-aliased Normal Mapping, I3D 2010</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Shipped in Sid Meier’s Civilization V for water</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Deploying for all asset production going forward</a:t>
            </a:r>
          </a:p>
          <a:p>
            <a:pPr eaLnBrk="1" hangingPunct="1">
              <a:spcBef>
                <a:spcPts val="200"/>
              </a:spcBef>
              <a:spcAft>
                <a:spcPts val="200"/>
              </a:spcAft>
              <a:buFont typeface="Wingdings" pitchFamily="-112" charset="2"/>
              <a:buChar char="§"/>
              <a:defRPr/>
            </a:pPr>
            <a:r>
              <a:rPr lang="en-US" sz="2000" dirty="0" smtClean="0">
                <a:solidFill>
                  <a:schemeClr val="tx1"/>
                </a:solidFill>
                <a:effectLst/>
                <a:ea typeface="ＭＳ Ｐゴシック" pitchFamily="-112" charset="-128"/>
              </a:rPr>
              <a:t>Advantages:</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Temporally stable</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Resolution stable</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Can use high powers (e.g. 10,000+)</a:t>
            </a:r>
          </a:p>
          <a:p>
            <a:pPr lvl="1" eaLnBrk="1" hangingPunct="1">
              <a:spcBef>
                <a:spcPts val="200"/>
              </a:spcBef>
              <a:spcAft>
                <a:spcPts val="200"/>
              </a:spcAft>
              <a:buFont typeface="Wingdings" pitchFamily="-112" charset="2"/>
              <a:buChar char="§"/>
              <a:defRPr/>
            </a:pPr>
            <a:r>
              <a:rPr lang="en-US" sz="1600" dirty="0" err="1" smtClean="0">
                <a:ea typeface="ＭＳ Ｐゴシック" pitchFamily="-112" charset="-128"/>
              </a:rPr>
              <a:t>Blinn-Phong</a:t>
            </a:r>
            <a:r>
              <a:rPr lang="en-US" sz="1600" dirty="0" smtClean="0">
                <a:ea typeface="ＭＳ Ｐゴシック" pitchFamily="-112" charset="-128"/>
              </a:rPr>
              <a:t> content can be easily converted </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Automatically anisotropic</a:t>
            </a:r>
          </a:p>
        </p:txBody>
      </p:sp>
    </p:spTree>
    <p:extLst>
      <p:ext uri="{BB962C8B-B14F-4D97-AF65-F5344CB8AC3E}">
        <p14:creationId xmlns:p14="http://schemas.microsoft.com/office/powerpoint/2010/main" val="3350039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Autofit/>
          </a:bodyPr>
          <a:lstStyle/>
          <a:p>
            <a:pPr eaLnBrk="1" hangingPunct="1">
              <a:spcBef>
                <a:spcPts val="200"/>
              </a:spcBef>
              <a:spcAft>
                <a:spcPts val="200"/>
              </a:spcAft>
              <a:buClr>
                <a:schemeClr val="accent6"/>
              </a:buClr>
              <a:buNone/>
            </a:pPr>
            <a:r>
              <a:rPr lang="en-US" sz="1600" dirty="0" smtClean="0">
                <a:latin typeface="Arial" charset="0"/>
                <a:ea typeface="ＭＳ Ｐゴシック" charset="0"/>
                <a:cs typeface="ＭＳ Ｐゴシック" charset="0"/>
              </a:rPr>
              <a:t>Given a normal from a bump map:</a:t>
            </a:r>
          </a:p>
          <a:p>
            <a:pPr eaLnBrk="1" hangingPunct="1">
              <a:spcBef>
                <a:spcPts val="200"/>
              </a:spcBef>
              <a:spcAft>
                <a:spcPts val="200"/>
              </a:spcAft>
              <a:buClr>
                <a:schemeClr val="accent6"/>
              </a:buClr>
              <a:buNone/>
            </a:pPr>
            <a:r>
              <a:rPr lang="en-US" sz="1600" dirty="0" smtClean="0">
                <a:latin typeface="Arial" charset="0"/>
                <a:ea typeface="ＭＳ Ｐゴシック" charset="0"/>
                <a:cs typeface="ＭＳ Ｐゴシック" charset="0"/>
              </a:rPr>
              <a:t>	N = (</a:t>
            </a:r>
            <a:r>
              <a:rPr lang="en-US" sz="1600" dirty="0" err="1">
                <a:latin typeface="Arial" charset="0"/>
                <a:ea typeface="ＭＳ Ｐゴシック" charset="0"/>
                <a:cs typeface="ＭＳ Ｐゴシック" charset="0"/>
              </a:rPr>
              <a:t>N</a:t>
            </a:r>
            <a:r>
              <a:rPr lang="en-US" sz="1600" dirty="0" err="1" smtClean="0">
                <a:latin typeface="Arial" charset="0"/>
                <a:ea typeface="ＭＳ Ｐゴシック" charset="0"/>
                <a:cs typeface="ＭＳ Ｐゴシック" charset="0"/>
              </a:rPr>
              <a:t>.x</a:t>
            </a:r>
            <a:r>
              <a:rPr lang="en-US" sz="1600" dirty="0" smtClean="0">
                <a:latin typeface="Arial" charset="0"/>
                <a:ea typeface="ＭＳ Ｐゴシック" charset="0"/>
                <a:cs typeface="ＭＳ Ｐゴシック" charset="0"/>
              </a:rPr>
              <a:t>, </a:t>
            </a:r>
            <a:r>
              <a:rPr lang="en-US" sz="1600" dirty="0" err="1">
                <a:latin typeface="Arial" charset="0"/>
                <a:ea typeface="ＭＳ Ｐゴシック" charset="0"/>
                <a:cs typeface="ＭＳ Ｐゴシック" charset="0"/>
              </a:rPr>
              <a:t>N</a:t>
            </a:r>
            <a:r>
              <a:rPr lang="en-US" sz="1600" dirty="0" err="1" smtClean="0">
                <a:latin typeface="Arial" charset="0"/>
                <a:ea typeface="ＭＳ Ｐゴシック" charset="0"/>
                <a:cs typeface="ＭＳ Ｐゴシック" charset="0"/>
              </a:rPr>
              <a:t>.y</a:t>
            </a:r>
            <a:r>
              <a:rPr lang="en-US" sz="1600" dirty="0" smtClean="0">
                <a:latin typeface="Arial" charset="0"/>
                <a:ea typeface="ＭＳ Ｐゴシック" charset="0"/>
                <a:cs typeface="ＭＳ Ｐゴシック" charset="0"/>
              </a:rPr>
              <a:t>, </a:t>
            </a:r>
            <a:r>
              <a:rPr lang="en-US" sz="1600" dirty="0" err="1">
                <a:latin typeface="Arial" charset="0"/>
                <a:ea typeface="ＭＳ Ｐゴシック" charset="0"/>
                <a:cs typeface="ＭＳ Ｐゴシック" charset="0"/>
              </a:rPr>
              <a:t>N</a:t>
            </a:r>
            <a:r>
              <a:rPr lang="en-US" sz="1600" dirty="0" err="1" smtClean="0">
                <a:latin typeface="Arial" charset="0"/>
                <a:ea typeface="ＭＳ Ｐゴシック" charset="0"/>
                <a:cs typeface="ＭＳ Ｐゴシック" charset="0"/>
              </a:rPr>
              <a:t>.z</a:t>
            </a:r>
            <a:r>
              <a:rPr lang="en-US" sz="1600" dirty="0" smtClean="0">
                <a:latin typeface="Arial" charset="0"/>
                <a:ea typeface="ＭＳ Ｐゴシック" charset="0"/>
                <a:cs typeface="ＭＳ Ｐゴシック" charset="0"/>
              </a:rPr>
              <a:t>)</a:t>
            </a:r>
          </a:p>
          <a:p>
            <a:pPr eaLnBrk="1" hangingPunct="1">
              <a:spcBef>
                <a:spcPts val="200"/>
              </a:spcBef>
              <a:spcAft>
                <a:spcPts val="200"/>
              </a:spcAft>
              <a:buClr>
                <a:schemeClr val="accent6"/>
              </a:buClr>
              <a:buNone/>
            </a:pPr>
            <a:r>
              <a:rPr lang="en-US" sz="1600" dirty="0" smtClean="0">
                <a:latin typeface="Arial" charset="0"/>
                <a:ea typeface="ＭＳ Ｐゴシック" charset="0"/>
                <a:cs typeface="ＭＳ Ｐゴシック" charset="0"/>
              </a:rPr>
              <a:t>Then we create another </a:t>
            </a:r>
            <a:r>
              <a:rPr lang="en-US" sz="1600" dirty="0">
                <a:latin typeface="Arial" charset="0"/>
                <a:ea typeface="ＭＳ Ｐゴシック" charset="0"/>
                <a:cs typeface="ＭＳ Ｐゴシック" charset="0"/>
              </a:rPr>
              <a:t>m</a:t>
            </a:r>
            <a:r>
              <a:rPr lang="en-US" sz="1600" dirty="0" smtClean="0">
                <a:latin typeface="Arial" charset="0"/>
                <a:ea typeface="ＭＳ Ｐゴシック" charset="0"/>
                <a:cs typeface="ＭＳ Ｐゴシック" charset="0"/>
              </a:rPr>
              <a:t>ap M:</a:t>
            </a:r>
          </a:p>
          <a:p>
            <a:pPr eaLnBrk="1" hangingPunct="1">
              <a:spcBef>
                <a:spcPts val="200"/>
              </a:spcBef>
              <a:spcAft>
                <a:spcPts val="200"/>
              </a:spcAft>
              <a:buClr>
                <a:schemeClr val="accent6"/>
              </a:buClr>
              <a:buNone/>
            </a:pPr>
            <a:r>
              <a:rPr lang="en-US" sz="1600" dirty="0" smtClean="0">
                <a:latin typeface="Arial" charset="0"/>
                <a:ea typeface="ＭＳ Ｐゴシック" charset="0"/>
                <a:cs typeface="ＭＳ Ｐゴシック" charset="0"/>
              </a:rPr>
              <a:t>	M = (B.x^2, </a:t>
            </a:r>
            <a:r>
              <a:rPr lang="en-US" sz="1600" dirty="0" err="1" smtClean="0">
                <a:latin typeface="Arial" charset="0"/>
                <a:ea typeface="ＭＳ Ｐゴシック" charset="0"/>
                <a:cs typeface="ＭＳ Ｐゴシック" charset="0"/>
              </a:rPr>
              <a:t>B.x</a:t>
            </a:r>
            <a:r>
              <a:rPr lang="en-US" sz="1600" dirty="0" smtClean="0">
                <a:latin typeface="Arial" charset="0"/>
                <a:ea typeface="ＭＳ Ｐゴシック" charset="0"/>
                <a:cs typeface="ＭＳ Ｐゴシック" charset="0"/>
              </a:rPr>
              <a:t>*</a:t>
            </a:r>
            <a:r>
              <a:rPr lang="en-US" sz="1600" dirty="0" err="1" smtClean="0">
                <a:latin typeface="Arial" charset="0"/>
                <a:ea typeface="ＭＳ Ｐゴシック" charset="0"/>
                <a:cs typeface="ＭＳ Ｐゴシック" charset="0"/>
              </a:rPr>
              <a:t>B.y</a:t>
            </a:r>
            <a:r>
              <a:rPr lang="en-US" sz="1600" dirty="0" smtClean="0">
                <a:latin typeface="Arial" charset="0"/>
                <a:ea typeface="ＭＳ Ｐゴシック" charset="0"/>
                <a:cs typeface="ＭＳ Ｐゴシック" charset="0"/>
              </a:rPr>
              <a:t>, B.y^2)</a:t>
            </a:r>
          </a:p>
          <a:p>
            <a:pPr eaLnBrk="1" hangingPunct="1">
              <a:spcBef>
                <a:spcPts val="200"/>
              </a:spcBef>
              <a:spcAft>
                <a:spcPts val="200"/>
              </a:spcAft>
              <a:buClr>
                <a:schemeClr val="accent6"/>
              </a:buClr>
              <a:buNone/>
            </a:pPr>
            <a:r>
              <a:rPr lang="en-US" sz="1600" dirty="0" smtClean="0">
                <a:latin typeface="Arial" charset="0"/>
                <a:ea typeface="ＭＳ Ｐゴシック" charset="0"/>
                <a:cs typeface="ＭＳ Ｐゴシック" charset="0"/>
              </a:rPr>
              <a:t>Where:</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B </a:t>
            </a:r>
            <a:r>
              <a:rPr lang="en-US" sz="1600" dirty="0">
                <a:latin typeface="Arial" charset="0"/>
                <a:ea typeface="ＭＳ Ｐゴシック" charset="0"/>
                <a:cs typeface="ＭＳ Ｐゴシック" charset="0"/>
              </a:rPr>
              <a:t>= (</a:t>
            </a:r>
            <a:r>
              <a:rPr lang="en-US" sz="1600" dirty="0" err="1">
                <a:latin typeface="Arial" charset="0"/>
                <a:ea typeface="ＭＳ Ｐゴシック" charset="0"/>
                <a:cs typeface="ＭＳ Ｐゴシック" charset="0"/>
              </a:rPr>
              <a:t>N.x</a:t>
            </a:r>
            <a:r>
              <a:rPr lang="en-US" sz="1600" dirty="0">
                <a:latin typeface="Arial" charset="0"/>
                <a:ea typeface="ＭＳ Ｐゴシック" charset="0"/>
                <a:cs typeface="ＭＳ Ｐゴシック" charset="0"/>
              </a:rPr>
              <a:t>/</a:t>
            </a:r>
            <a:r>
              <a:rPr lang="en-US" sz="1600" dirty="0" err="1">
                <a:latin typeface="Arial" charset="0"/>
                <a:ea typeface="ＭＳ Ｐゴシック" charset="0"/>
                <a:cs typeface="ＭＳ Ｐゴシック" charset="0"/>
              </a:rPr>
              <a:t>N.z</a:t>
            </a:r>
            <a:r>
              <a:rPr lang="en-US" sz="1600" dirty="0">
                <a:latin typeface="Arial" charset="0"/>
                <a:ea typeface="ＭＳ Ｐゴシック" charset="0"/>
                <a:cs typeface="ＭＳ Ｐゴシック" charset="0"/>
              </a:rPr>
              <a:t>, </a:t>
            </a:r>
            <a:r>
              <a:rPr lang="en-US" sz="1600" dirty="0" err="1">
                <a:latin typeface="Arial" charset="0"/>
                <a:ea typeface="ＭＳ Ｐゴシック" charset="0"/>
                <a:cs typeface="ＭＳ Ｐゴシック" charset="0"/>
              </a:rPr>
              <a:t>N.y</a:t>
            </a:r>
            <a:r>
              <a:rPr lang="en-US" sz="1600" dirty="0">
                <a:latin typeface="Arial" charset="0"/>
                <a:ea typeface="ＭＳ Ｐゴシック" charset="0"/>
                <a:cs typeface="ＭＳ Ｐゴシック" charset="0"/>
              </a:rPr>
              <a:t>/</a:t>
            </a:r>
            <a:r>
              <a:rPr lang="en-US" sz="1600" dirty="0" err="1">
                <a:latin typeface="Arial" charset="0"/>
                <a:ea typeface="ＭＳ Ｐゴシック" charset="0"/>
                <a:cs typeface="ＭＳ Ｐゴシック" charset="0"/>
              </a:rPr>
              <a:t>N.z</a:t>
            </a:r>
            <a:r>
              <a:rPr lang="en-US" sz="1600" dirty="0" smtClean="0">
                <a:latin typeface="Arial" charset="0"/>
                <a:ea typeface="ＭＳ Ｐゴシック" charset="0"/>
                <a:cs typeface="ＭＳ Ｐゴシック" charset="0"/>
              </a:rPr>
              <a:t>)</a:t>
            </a:r>
            <a:br>
              <a:rPr lang="en-US" sz="1600" dirty="0" smtClean="0">
                <a:latin typeface="Arial" charset="0"/>
                <a:ea typeface="ＭＳ Ｐゴシック" charset="0"/>
                <a:cs typeface="ＭＳ Ｐゴシック" charset="0"/>
              </a:rPr>
            </a:br>
            <a:endParaRPr lang="en-US" sz="1600" dirty="0" smtClean="0">
              <a:latin typeface="Arial" charset="0"/>
              <a:ea typeface="ＭＳ Ｐゴシック" charset="0"/>
              <a:cs typeface="ＭＳ Ｐゴシック" charset="0"/>
            </a:endParaRPr>
          </a:p>
          <a:p>
            <a:pPr eaLnBrk="1" hangingPunct="1">
              <a:spcBef>
                <a:spcPts val="200"/>
              </a:spcBef>
              <a:spcAft>
                <a:spcPts val="200"/>
              </a:spcAft>
              <a:buClr>
                <a:schemeClr val="accent6"/>
              </a:buClr>
              <a:buNone/>
            </a:pPr>
            <a:r>
              <a:rPr lang="en-US" sz="1600" b="1" dirty="0" smtClean="0">
                <a:latin typeface="Arial" charset="0"/>
                <a:ea typeface="ＭＳ Ｐゴシック" charset="0"/>
                <a:cs typeface="ＭＳ Ｐゴシック" charset="0"/>
              </a:rPr>
              <a:t>Not redundant data! </a:t>
            </a:r>
            <a:r>
              <a:rPr lang="en-US" sz="1600" dirty="0" smtClean="0">
                <a:solidFill>
                  <a:srgbClr val="787972"/>
                </a:solidFill>
                <a:latin typeface="Arial" charset="0"/>
                <a:ea typeface="ＭＳ Ｐゴシック" charset="0"/>
                <a:cs typeface="ＭＳ Ｐゴシック" charset="0"/>
              </a:rPr>
              <a:t>We need</a:t>
            </a:r>
          </a:p>
          <a:p>
            <a:pPr eaLnBrk="1" hangingPunct="1">
              <a:spcBef>
                <a:spcPts val="200"/>
              </a:spcBef>
              <a:spcAft>
                <a:spcPts val="200"/>
              </a:spcAft>
              <a:buClr>
                <a:schemeClr val="accent6"/>
              </a:buClr>
              <a:buNone/>
            </a:pPr>
            <a:r>
              <a:rPr lang="en-US" sz="1600" dirty="0" smtClean="0">
                <a:solidFill>
                  <a:srgbClr val="787972"/>
                </a:solidFill>
                <a:latin typeface="Arial" charset="0"/>
                <a:ea typeface="ＭＳ Ｐゴシック" charset="0"/>
                <a:cs typeface="ＭＳ Ｐゴシック" charset="0"/>
              </a:rPr>
              <a:t>the  linear filtered version of</a:t>
            </a:r>
          </a:p>
          <a:p>
            <a:pPr eaLnBrk="1" hangingPunct="1">
              <a:spcBef>
                <a:spcPts val="200"/>
              </a:spcBef>
              <a:spcAft>
                <a:spcPts val="200"/>
              </a:spcAft>
              <a:buClr>
                <a:schemeClr val="accent6"/>
              </a:buClr>
              <a:buNone/>
            </a:pPr>
            <a:r>
              <a:rPr lang="en-US" sz="1600" dirty="0" smtClean="0">
                <a:solidFill>
                  <a:srgbClr val="787972"/>
                </a:solidFill>
                <a:latin typeface="Arial" charset="0"/>
                <a:ea typeface="ＭＳ Ｐゴシック" charset="0"/>
                <a:cs typeface="ＭＳ Ｐゴシック" charset="0"/>
              </a:rPr>
              <a:t>these terms!</a:t>
            </a:r>
          </a:p>
          <a:p>
            <a:pPr eaLnBrk="1" hangingPunct="1">
              <a:spcBef>
                <a:spcPts val="200"/>
              </a:spcBef>
              <a:spcAft>
                <a:spcPts val="200"/>
              </a:spcAft>
              <a:buClr>
                <a:schemeClr val="accent6"/>
              </a:buClr>
              <a:buNone/>
            </a:pPr>
            <a:endParaRPr lang="en-US" sz="1600" dirty="0" smtClean="0">
              <a:latin typeface="Arial" charset="0"/>
              <a:ea typeface="ＭＳ Ｐゴシック" charset="0"/>
              <a:cs typeface="ＭＳ Ｐゴシック" charset="0"/>
            </a:endParaRPr>
          </a:p>
          <a:p>
            <a:pPr eaLnBrk="1" hangingPunct="1">
              <a:spcBef>
                <a:spcPts val="200"/>
              </a:spcBef>
              <a:spcAft>
                <a:spcPts val="200"/>
              </a:spcAft>
              <a:buClr>
                <a:schemeClr val="accent6"/>
              </a:buClr>
              <a:buNone/>
            </a:pPr>
            <a:r>
              <a:rPr lang="en-US" sz="1600" dirty="0" smtClean="0">
                <a:latin typeface="Arial" charset="0"/>
                <a:ea typeface="ＭＳ Ｐゴシック" charset="0"/>
                <a:cs typeface="ＭＳ Ｐゴシック" charset="0"/>
              </a:rPr>
              <a:t>	</a:t>
            </a:r>
          </a:p>
          <a:p>
            <a:pPr eaLnBrk="1" hangingPunct="1">
              <a:spcBef>
                <a:spcPts val="200"/>
              </a:spcBef>
              <a:spcAft>
                <a:spcPts val="200"/>
              </a:spcAft>
              <a:buClr>
                <a:schemeClr val="accent6"/>
              </a:buClr>
              <a:buFont typeface="Wingdings" charset="0"/>
              <a:buChar char="§"/>
            </a:pPr>
            <a:endParaRPr lang="en-US" sz="1700" dirty="0" smtClean="0">
              <a:latin typeface="Arial" charset="0"/>
              <a:ea typeface="ＭＳ Ｐゴシック" charset="0"/>
              <a:cs typeface="ＭＳ Ｐゴシック" charset="0"/>
            </a:endParaRPr>
          </a:p>
        </p:txBody>
      </p:sp>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Mapping Review</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graphicFrame>
        <p:nvGraphicFramePr>
          <p:cNvPr id="6" name="Object 5"/>
          <p:cNvGraphicFramePr>
            <a:graphicFrameLocks noChangeAspect="1"/>
          </p:cNvGraphicFramePr>
          <p:nvPr/>
        </p:nvGraphicFramePr>
        <p:xfrm>
          <a:off x="3962400" y="2057400"/>
          <a:ext cx="2711450" cy="1066800"/>
        </p:xfrm>
        <a:graphic>
          <a:graphicData uri="http://schemas.openxmlformats.org/presentationml/2006/ole">
            <mc:AlternateContent xmlns:mc="http://schemas.openxmlformats.org/markup-compatibility/2006">
              <mc:Choice xmlns:v="urn:schemas-microsoft-com:vml" Requires="v">
                <p:oleObj spid="_x0000_s50287" name="Equation" r:id="rId4" imgW="1549354" imgH="609600" progId="Equation.3">
                  <p:embed/>
                </p:oleObj>
              </mc:Choice>
              <mc:Fallback>
                <p:oleObj name="Equation" r:id="rId4" imgW="1549354" imgH="609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057400"/>
                        <a:ext cx="271145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lean.jpg"/>
          <p:cNvPicPr>
            <a:picLocks noChangeAspect="1"/>
          </p:cNvPicPr>
          <p:nvPr/>
        </p:nvPicPr>
        <p:blipFill>
          <a:blip r:embed="rId6"/>
          <a:stretch>
            <a:fillRect/>
          </a:stretch>
        </p:blipFill>
        <p:spPr>
          <a:xfrm>
            <a:off x="3657600" y="609600"/>
            <a:ext cx="3364867" cy="1467288"/>
          </a:xfrm>
          <a:prstGeom prst="rect">
            <a:avLst/>
          </a:prstGeom>
        </p:spPr>
      </p:pic>
      <p:graphicFrame>
        <p:nvGraphicFramePr>
          <p:cNvPr id="9" name="Object 8"/>
          <p:cNvGraphicFramePr>
            <a:graphicFrameLocks noChangeAspect="1"/>
          </p:cNvGraphicFramePr>
          <p:nvPr/>
        </p:nvGraphicFramePr>
        <p:xfrm>
          <a:off x="4114800" y="3200400"/>
          <a:ext cx="2489200" cy="457200"/>
        </p:xfrm>
        <a:graphic>
          <a:graphicData uri="http://schemas.openxmlformats.org/presentationml/2006/ole">
            <mc:AlternateContent xmlns:mc="http://schemas.openxmlformats.org/markup-compatibility/2006">
              <mc:Choice xmlns:v="urn:schemas-microsoft-com:vml" Requires="v">
                <p:oleObj spid="_x0000_s50288" name="Equation" r:id="rId7" imgW="2490058" imgH="457200" progId="Equation.3">
                  <p:embed/>
                </p:oleObj>
              </mc:Choice>
              <mc:Fallback>
                <p:oleObj name="Equation" r:id="rId7" imgW="2490058"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200400"/>
                        <a:ext cx="2489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921870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Storage</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5 Channels</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X, Y offset from center bump, can be 8 bit</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X^2, Y^2, X*Y, needs to be 16 bit if you want nice high specular powers (and you do!)</a:t>
            </a:r>
          </a:p>
          <a:p>
            <a:pPr eaLnBrk="1" hangingPunct="1">
              <a:spcBef>
                <a:spcPts val="200"/>
              </a:spcBef>
              <a:spcAft>
                <a:spcPts val="200"/>
              </a:spcAft>
              <a:buFont typeface="Wingdings" pitchFamily="-112" charset="2"/>
              <a:buChar char="§"/>
              <a:defRPr/>
            </a:pPr>
            <a:r>
              <a:rPr lang="en-US" sz="2000" dirty="0">
                <a:ea typeface="ＭＳ Ｐゴシック" pitchFamily="-112" charset="-128"/>
              </a:rPr>
              <a:t>C</a:t>
            </a:r>
            <a:r>
              <a:rPr lang="en-US" sz="2000" dirty="0" smtClean="0">
                <a:ea typeface="ＭＳ Ｐゴシック" pitchFamily="-112" charset="-128"/>
              </a:rPr>
              <a:t>ompression might be possible, but since linear filtering is used, we can’t sacrifice this</a:t>
            </a:r>
          </a:p>
          <a:p>
            <a:pPr eaLnBrk="1" hangingPunct="1">
              <a:spcBef>
                <a:spcPts val="200"/>
              </a:spcBef>
              <a:spcAft>
                <a:spcPts val="200"/>
              </a:spcAft>
              <a:buFont typeface="Wingdings" pitchFamily="-112" charset="2"/>
              <a:buChar char="§"/>
              <a:defRPr/>
            </a:pPr>
            <a:r>
              <a:rPr lang="en-US" sz="2000" dirty="0" smtClean="0">
                <a:ea typeface="ＭＳ Ｐゴシック" pitchFamily="-112" charset="-128"/>
              </a:rPr>
              <a:t>Middle ground solutions to be covered next</a:t>
            </a:r>
            <a:endParaRPr lang="en-US" sz="1200" dirty="0" smtClean="0">
              <a:ea typeface="ＭＳ Ｐゴシック" pitchFamily="-112" charset="-128"/>
            </a:endParaRPr>
          </a:p>
        </p:txBody>
      </p:sp>
    </p:spTree>
    <p:extLst>
      <p:ext uri="{BB962C8B-B14F-4D97-AF65-F5344CB8AC3E}">
        <p14:creationId xmlns:p14="http://schemas.microsoft.com/office/powerpoint/2010/main" val="13281336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Initializing Content from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Blinn</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Phong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Base </a:t>
            </a:r>
            <a:r>
              <a:rPr lang="en-US" sz="2000" dirty="0" err="1" smtClean="0">
                <a:ea typeface="ＭＳ Ｐゴシック" pitchFamily="-112" charset="-128"/>
              </a:rPr>
              <a:t>specular</a:t>
            </a:r>
            <a:r>
              <a:rPr lang="en-US" sz="2000" dirty="0" smtClean="0">
                <a:ea typeface="ＭＳ Ｐゴシック" pitchFamily="-112" charset="-128"/>
              </a:rPr>
              <a:t> power </a:t>
            </a:r>
            <a:r>
              <a:rPr lang="en-US" sz="2000" b="1" dirty="0" smtClean="0">
                <a:ea typeface="ＭＳ Ｐゴシック" pitchFamily="-112" charset="-128"/>
              </a:rPr>
              <a:t>s</a:t>
            </a:r>
            <a:r>
              <a:rPr lang="en-US" sz="2000" dirty="0" smtClean="0">
                <a:ea typeface="ＭＳ Ｐゴシック" pitchFamily="-112" charset="-128"/>
              </a:rPr>
              <a:t> added as 1/s along the X^2 and Y^2 terms</a:t>
            </a: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So M map (X^2, Y^2, XY) becomes (X^2 + 1/s, Y^2 + 1/s, XY)</a:t>
            </a: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Storing the inverse power means we need 16 bit precision for powers &gt; 256</a:t>
            </a:r>
          </a:p>
          <a:p>
            <a:pPr eaLnBrk="1" hangingPunct="1">
              <a:spcBef>
                <a:spcPts val="200"/>
              </a:spcBef>
              <a:spcAft>
                <a:spcPts val="200"/>
              </a:spcAft>
              <a:buClr>
                <a:schemeClr val="accent6"/>
              </a:buClr>
              <a:buFont typeface="Wingdings" pitchFamily="-112" charset="2"/>
              <a:buChar char="§"/>
              <a:defRPr/>
            </a:pPr>
            <a:r>
              <a:rPr lang="en-US" sz="2000" b="1" dirty="0" smtClean="0">
                <a:ea typeface="ＭＳ Ｐゴシック" pitchFamily="-112" charset="-128"/>
              </a:rPr>
              <a:t>Observation: </a:t>
            </a:r>
            <a:r>
              <a:rPr lang="en-US" sz="2000" dirty="0" smtClean="0">
                <a:ea typeface="ＭＳ Ｐゴシック" pitchFamily="-112" charset="-128"/>
              </a:rPr>
              <a:t>even if we are using </a:t>
            </a:r>
            <a:r>
              <a:rPr lang="en-US" sz="2000" dirty="0" err="1" smtClean="0">
                <a:ea typeface="ＭＳ Ｐゴシック" pitchFamily="-112" charset="-128"/>
              </a:rPr>
              <a:t>Blinn-Phong</a:t>
            </a:r>
            <a:r>
              <a:rPr lang="en-US" sz="2000" dirty="0" smtClean="0">
                <a:ea typeface="ＭＳ Ｐゴシック" pitchFamily="-112" charset="-128"/>
              </a:rPr>
              <a:t>, storing power as 1/s will cause MIP filter to operate correctly</a:t>
            </a:r>
          </a:p>
        </p:txBody>
      </p:sp>
    </p:spTree>
    <p:extLst>
      <p:ext uri="{BB962C8B-B14F-4D97-AF65-F5344CB8AC3E}">
        <p14:creationId xmlns:p14="http://schemas.microsoft.com/office/powerpoint/2010/main" val="15253863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ckman.jpg"/>
          <p:cNvPicPr>
            <a:picLocks noChangeAspect="1"/>
          </p:cNvPicPr>
          <p:nvPr/>
        </p:nvPicPr>
        <p:blipFill>
          <a:blip r:embed="rId3"/>
          <a:stretch>
            <a:fillRect/>
          </a:stretch>
        </p:blipFill>
        <p:spPr>
          <a:xfrm>
            <a:off x="1733550" y="1828800"/>
            <a:ext cx="3848100" cy="1828800"/>
          </a:xfrm>
          <a:prstGeom prst="rect">
            <a:avLst/>
          </a:prstGeom>
        </p:spPr>
      </p:pic>
      <p:sp>
        <p:nvSpPr>
          <p:cNvPr id="5124" name="Rectangle 3"/>
          <p:cNvSpPr>
            <a:spLocks noGrp="1" noChangeArrowheads="1"/>
          </p:cNvSpPr>
          <p:nvPr>
            <p:ph type="body" sz="half" idx="4294967295"/>
          </p:nvPr>
        </p:nvSpPr>
        <p:spPr>
          <a:xfrm>
            <a:off x="244474" y="744538"/>
            <a:ext cx="6842125" cy="3065462"/>
          </a:xfrm>
          <a:prstGeom prst="rect">
            <a:avLst/>
          </a:prstGeom>
        </p:spPr>
        <p:txBody>
          <a:bodyPr>
            <a:normAutofit/>
          </a:bodyPr>
          <a:lstStyle/>
          <a:p>
            <a:pPr eaLnBrk="1" hangingPunct="1">
              <a:spcBef>
                <a:spcPts val="200"/>
              </a:spcBef>
              <a:spcAft>
                <a:spcPts val="200"/>
              </a:spcAft>
              <a:buClr>
                <a:schemeClr val="accent6"/>
              </a:buClr>
              <a:buFont typeface="Wingdings" charset="0"/>
              <a:buChar char="§"/>
            </a:pPr>
            <a:r>
              <a:rPr lang="en-US" sz="2100" dirty="0" smtClean="0">
                <a:latin typeface="Arial" charset="0"/>
                <a:ea typeface="ＭＳ Ｐゴシック" charset="0"/>
                <a:cs typeface="ＭＳ Ｐゴシック" charset="0"/>
              </a:rPr>
              <a:t>For low powers (e.g. &lt; 16), LEAN mapping responds differently than </a:t>
            </a:r>
            <a:r>
              <a:rPr lang="en-US" sz="2100" dirty="0" err="1" smtClean="0">
                <a:latin typeface="Arial" charset="0"/>
                <a:ea typeface="ＭＳ Ｐゴシック" charset="0"/>
                <a:cs typeface="ＭＳ Ｐゴシック" charset="0"/>
              </a:rPr>
              <a:t>Blinn-Phong</a:t>
            </a:r>
            <a:endParaRPr lang="en-US" sz="2100" dirty="0" smtClean="0">
              <a:latin typeface="Arial" charset="0"/>
              <a:ea typeface="ＭＳ Ｐゴシック" charset="0"/>
              <a:cs typeface="ＭＳ Ｐゴシック" charset="0"/>
            </a:endParaRPr>
          </a:p>
          <a:p>
            <a:pPr eaLnBrk="1" hangingPunct="1">
              <a:spcBef>
                <a:spcPts val="200"/>
              </a:spcBef>
              <a:spcAft>
                <a:spcPts val="200"/>
              </a:spcAft>
              <a:buClr>
                <a:schemeClr val="accent6"/>
              </a:buClr>
              <a:buFont typeface="Wingdings" charset="0"/>
              <a:buChar char="§"/>
            </a:pPr>
            <a:r>
              <a:rPr lang="en-US" sz="2100" dirty="0" smtClean="0">
                <a:latin typeface="Arial" charset="0"/>
                <a:ea typeface="ＭＳ Ｐゴシック" charset="0"/>
                <a:cs typeface="ＭＳ Ｐゴシック" charset="0"/>
              </a:rPr>
              <a:t>May need to retune some content</a:t>
            </a:r>
          </a:p>
        </p:txBody>
      </p:sp>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How well does it approximate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Blinn-Phong</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9116111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CLEAN mapping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5 Values can be expensive: alternative, lose anisotropy</a:t>
            </a:r>
            <a:endParaRPr lang="en-US" sz="1600" dirty="0" smtClean="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600" dirty="0" smtClean="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600" dirty="0" smtClean="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Store 3 values, X, Y, (X^2 + Y^2)/2</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Only (X^2 + Y^2)/2 needs be stored at high precision</a:t>
            </a:r>
          </a:p>
        </p:txBody>
      </p:sp>
      <p:graphicFrame>
        <p:nvGraphicFramePr>
          <p:cNvPr id="2050" name="Object 2"/>
          <p:cNvGraphicFramePr>
            <a:graphicFrameLocks noChangeAspect="1"/>
          </p:cNvGraphicFramePr>
          <p:nvPr/>
        </p:nvGraphicFramePr>
        <p:xfrm>
          <a:off x="793750" y="1219200"/>
          <a:ext cx="2273300" cy="457200"/>
        </p:xfrm>
        <a:graphic>
          <a:graphicData uri="http://schemas.openxmlformats.org/presentationml/2006/ole">
            <mc:AlternateContent xmlns:mc="http://schemas.openxmlformats.org/markup-compatibility/2006">
              <mc:Choice xmlns:v="urn:schemas-microsoft-com:vml" Requires="v">
                <p:oleObj spid="_x0000_s51259" name="Equation" r:id="rId4" imgW="2273047" imgH="456924" progId="Equation.3">
                  <p:embed/>
                </p:oleObj>
              </mc:Choice>
              <mc:Fallback>
                <p:oleObj name="Equation" r:id="rId4" imgW="2273047" imgH="4569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 y="1219200"/>
                        <a:ext cx="22733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379900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68313" y="1071563"/>
            <a:ext cx="6345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900" dirty="0" smtClean="0">
                <a:solidFill>
                  <a:schemeClr val="bg2"/>
                </a:solidFill>
                <a:effectLst>
                  <a:outerShdw blurRad="50800" dist="38100" dir="2700000" algn="tl" rotWithShape="0">
                    <a:schemeClr val="accent4">
                      <a:alpha val="43000"/>
                    </a:schemeClr>
                  </a:outerShdw>
                </a:effectLst>
                <a:latin typeface="Arial Bold" charset="0"/>
              </a:rPr>
              <a:t>Part 1</a:t>
            </a:r>
            <a:endParaRPr lang="en-US" sz="2900"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075" name="Text Box 10"/>
          <p:cNvSpPr txBox="1">
            <a:spLocks noChangeArrowheads="1"/>
          </p:cNvSpPr>
          <p:nvPr/>
        </p:nvSpPr>
        <p:spPr bwMode="auto">
          <a:xfrm>
            <a:off x="479425" y="1574800"/>
            <a:ext cx="6343650"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200" dirty="0" smtClean="0">
                <a:effectLst>
                  <a:outerShdw blurRad="50800" dist="38100" dir="2700000" algn="tl" rotWithShape="0">
                    <a:schemeClr val="accent4">
                      <a:alpha val="43000"/>
                    </a:schemeClr>
                  </a:outerShdw>
                </a:effectLst>
              </a:rPr>
              <a:t>Why Naïve Techniques are Naïve</a:t>
            </a:r>
          </a:p>
          <a:p>
            <a:pPr algn="ctr" eaLnBrk="1" hangingPunct="1">
              <a:spcBef>
                <a:spcPct val="50000"/>
              </a:spcBef>
            </a:pPr>
            <a:r>
              <a:rPr lang="en-US" sz="2200" dirty="0" smtClean="0">
                <a:effectLst>
                  <a:outerShdw blurRad="50800" dist="38100" dir="2700000" algn="tl" rotWithShape="0">
                    <a:schemeClr val="accent4">
                      <a:alpha val="43000"/>
                    </a:schemeClr>
                  </a:outerShdw>
                </a:effectLst>
              </a:rPr>
              <a:t>(Dan Baker)</a:t>
            </a:r>
            <a:endParaRPr lang="en-US" sz="2200" dirty="0">
              <a:effectLst>
                <a:outerShdw blurRad="50800" dist="38100" dir="2700000" algn="tl" rotWithShape="0">
                  <a:schemeClr val="accent4">
                    <a:alpha val="43000"/>
                  </a:schemeClr>
                </a:outerShdw>
              </a:effectLst>
            </a:endParaRPr>
          </a:p>
        </p:txBody>
      </p:sp>
    </p:spTree>
    <p:extLst>
      <p:ext uri="{BB962C8B-B14F-4D97-AF65-F5344CB8AC3E}">
        <p14:creationId xmlns:p14="http://schemas.microsoft.com/office/powerpoint/2010/main" val="15549198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a:bodyPr>
          <a:lstStyle/>
          <a:p>
            <a:pPr eaLnBrk="1" hangingPunct="1">
              <a:spcBef>
                <a:spcPts val="200"/>
              </a:spcBef>
              <a:spcAft>
                <a:spcPts val="200"/>
              </a:spcAft>
              <a:buClr>
                <a:schemeClr val="accent6"/>
              </a:buClr>
              <a:buFont typeface="Wingdings" charset="0"/>
              <a:buChar char="§"/>
            </a:pPr>
            <a:r>
              <a:rPr lang="en-US" sz="2000" dirty="0" smtClean="0">
                <a:latin typeface="Arial" charset="0"/>
                <a:ea typeface="ＭＳ Ｐゴシック" charset="0"/>
                <a:cs typeface="ＭＳ Ｐゴシック" charset="0"/>
              </a:rPr>
              <a:t>Highlights are more stable under minimization filter</a:t>
            </a:r>
          </a:p>
        </p:txBody>
      </p:sp>
      <p:pic>
        <p:nvPicPr>
          <p:cNvPr id="6" name="Content Placeholder 5" descr="AliasLEAN.jpg"/>
          <p:cNvPicPr>
            <a:picLocks noGrp="1" noChangeAspect="1"/>
          </p:cNvPicPr>
          <p:nvPr>
            <p:ph sz="half" idx="4294967295"/>
          </p:nvPr>
        </p:nvPicPr>
        <p:blipFill>
          <a:blip r:embed="rId3"/>
          <a:stretch>
            <a:fillRect/>
          </a:stretch>
        </p:blipFill>
        <p:spPr>
          <a:xfrm>
            <a:off x="3959175" y="898748"/>
            <a:ext cx="2994124" cy="2768152"/>
          </a:xfrm>
          <a:prstGeom prst="rect">
            <a:avLst/>
          </a:prstGeom>
        </p:spPr>
      </p:pic>
      <p:sp>
        <p:nvSpPr>
          <p:cNvPr id="4"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Problem #1: Better </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33057112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a:bodyPr>
          <a:lstStyle/>
          <a:p>
            <a:pPr eaLnBrk="1" hangingPunct="1">
              <a:spcBef>
                <a:spcPts val="200"/>
              </a:spcBef>
              <a:spcAft>
                <a:spcPts val="200"/>
              </a:spcAft>
              <a:buClr>
                <a:schemeClr val="accent6"/>
              </a:buClr>
              <a:buFont typeface="Wingdings" charset="0"/>
              <a:buChar char="§"/>
            </a:pPr>
            <a:r>
              <a:rPr lang="en-US" sz="2000" dirty="0">
                <a:latin typeface="Arial" charset="0"/>
                <a:ea typeface="ＭＳ Ｐゴシック" charset="0"/>
                <a:cs typeface="ＭＳ Ｐゴシック" charset="0"/>
              </a:rPr>
              <a:t>Highlights are more </a:t>
            </a:r>
            <a:r>
              <a:rPr lang="en-US" sz="2000" dirty="0" smtClean="0">
                <a:latin typeface="Arial" charset="0"/>
                <a:ea typeface="ＭＳ Ｐゴシック" charset="0"/>
                <a:cs typeface="ＭＳ Ｐゴシック" charset="0"/>
              </a:rPr>
              <a:t>stable </a:t>
            </a:r>
            <a:r>
              <a:rPr lang="en-US" sz="2000" dirty="0">
                <a:latin typeface="Arial" charset="0"/>
                <a:ea typeface="ＭＳ Ｐゴシック" charset="0"/>
                <a:cs typeface="ＭＳ Ｐゴシック" charset="0"/>
              </a:rPr>
              <a:t>under minimization </a:t>
            </a:r>
            <a:r>
              <a:rPr lang="en-US" sz="2000" dirty="0" smtClean="0">
                <a:latin typeface="Arial" charset="0"/>
                <a:ea typeface="ＭＳ Ｐゴシック" charset="0"/>
                <a:cs typeface="ＭＳ Ｐゴシック" charset="0"/>
              </a:rPr>
              <a:t>filter</a:t>
            </a:r>
            <a:endParaRPr lang="en-US" sz="2000" dirty="0">
              <a:latin typeface="Arial" charset="0"/>
              <a:ea typeface="ＭＳ Ｐゴシック" charset="0"/>
              <a:cs typeface="ＭＳ Ｐゴシック" charset="0"/>
            </a:endParaRPr>
          </a:p>
        </p:txBody>
      </p:sp>
      <p:pic>
        <p:nvPicPr>
          <p:cNvPr id="6" name="Content Placeholder 5" descr="AliasLEAN.jpg"/>
          <p:cNvPicPr>
            <a:picLocks noGrp="1" noChangeAspect="1"/>
          </p:cNvPicPr>
          <p:nvPr>
            <p:ph sz="half" idx="4294967295"/>
          </p:nvPr>
        </p:nvPicPr>
        <p:blipFill>
          <a:blip r:embed="rId3"/>
          <a:stretch>
            <a:fillRect/>
          </a:stretch>
        </p:blipFill>
        <p:spPr>
          <a:xfrm>
            <a:off x="3959175" y="805333"/>
            <a:ext cx="2994124" cy="2954985"/>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Problem #1: Better</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39957410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a:bodyPr>
          <a:lstStyle/>
          <a:p>
            <a:pPr eaLnBrk="1" hangingPunct="1">
              <a:spcBef>
                <a:spcPts val="200"/>
              </a:spcBef>
              <a:spcAft>
                <a:spcPts val="200"/>
              </a:spcAft>
              <a:buClr>
                <a:schemeClr val="accent6"/>
              </a:buClr>
              <a:buFont typeface="Wingdings" charset="0"/>
              <a:buChar char="§"/>
            </a:pPr>
            <a:r>
              <a:rPr lang="en-US" sz="2000" dirty="0" smtClean="0">
                <a:latin typeface="Arial" charset="0"/>
                <a:ea typeface="ＭＳ Ｐゴシック" charset="0"/>
                <a:cs typeface="ＭＳ Ｐゴシック" charset="0"/>
              </a:rPr>
              <a:t>No aliasing</a:t>
            </a:r>
          </a:p>
          <a:p>
            <a:pPr eaLnBrk="1" hangingPunct="1">
              <a:spcBef>
                <a:spcPts val="200"/>
              </a:spcBef>
              <a:spcAft>
                <a:spcPts val="200"/>
              </a:spcAft>
              <a:buClr>
                <a:schemeClr val="accent6"/>
              </a:buClr>
              <a:buFont typeface="Wingdings" charset="0"/>
              <a:buChar char="§"/>
            </a:pPr>
            <a:r>
              <a:rPr lang="en-US" sz="2000" dirty="0" smtClean="0">
                <a:latin typeface="Arial" charset="0"/>
                <a:ea typeface="ＭＳ Ｐゴシック" charset="0"/>
                <a:cs typeface="ＭＳ Ｐゴシック" charset="0"/>
              </a:rPr>
              <a:t>In fact, seems to alias less than the real world</a:t>
            </a:r>
          </a:p>
          <a:p>
            <a:pPr lvl="1" eaLnBrk="1" hangingPunct="1">
              <a:spcBef>
                <a:spcPts val="200"/>
              </a:spcBef>
              <a:spcAft>
                <a:spcPts val="200"/>
              </a:spcAft>
              <a:buFont typeface="Wingdings" charset="0"/>
              <a:buChar char="§"/>
            </a:pPr>
            <a:endParaRPr lang="en-US" sz="1700" dirty="0" smtClean="0">
              <a:latin typeface="Arial" charset="0"/>
              <a:ea typeface="ＭＳ Ｐゴシック" charset="0"/>
              <a:cs typeface="ＭＳ Ｐゴシック" charset="0"/>
            </a:endParaRPr>
          </a:p>
        </p:txBody>
      </p:sp>
      <p:pic>
        <p:nvPicPr>
          <p:cNvPr id="6" name="Content Placeholder 5" descr="AliasLEAN.jpg"/>
          <p:cNvPicPr>
            <a:picLocks noGrp="1" noChangeAspect="1"/>
          </p:cNvPicPr>
          <p:nvPr>
            <p:ph sz="half" idx="4294967295"/>
          </p:nvPr>
        </p:nvPicPr>
        <p:blipFill>
          <a:blip r:embed="rId3"/>
          <a:stretch>
            <a:fillRect/>
          </a:stretch>
        </p:blipFill>
        <p:spPr>
          <a:xfrm>
            <a:off x="3959175" y="762000"/>
            <a:ext cx="2994124" cy="3041650"/>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Problem #2: Solved </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22049508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Conclusion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Meets goals</a:t>
            </a:r>
            <a:endParaRPr lang="en-US" sz="800"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Stable: resolution rendered at does not affect large scale effects</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Anti-aliased: linear hardware filters work appropriately</a:t>
            </a:r>
          </a:p>
          <a:p>
            <a:pPr lvl="1" eaLnBrk="1" hangingPunct="1">
              <a:spcBef>
                <a:spcPts val="200"/>
              </a:spcBef>
              <a:spcAft>
                <a:spcPts val="200"/>
              </a:spcAft>
              <a:buFont typeface="Wingdings" pitchFamily="-112" charset="2"/>
              <a:buChar char="§"/>
              <a:defRPr/>
            </a:pPr>
            <a:r>
              <a:rPr lang="en-US" sz="1600" dirty="0">
                <a:ea typeface="ＭＳ Ｐゴシック" pitchFamily="-112" charset="-128"/>
              </a:rPr>
              <a:t>E</a:t>
            </a:r>
            <a:r>
              <a:rPr lang="en-US" sz="1600" dirty="0" smtClean="0">
                <a:solidFill>
                  <a:schemeClr val="tx1"/>
                </a:solidFill>
                <a:effectLst/>
                <a:ea typeface="ＭＳ Ｐゴシック" pitchFamily="-112" charset="-128"/>
              </a:rPr>
              <a:t>xpressive: </a:t>
            </a:r>
            <a:r>
              <a:rPr lang="en-US" sz="1600" dirty="0">
                <a:ea typeface="ＭＳ Ｐゴシック" pitchFamily="-112" charset="-128"/>
              </a:rPr>
              <a:t>c</a:t>
            </a:r>
            <a:r>
              <a:rPr lang="en-US" sz="1600" dirty="0" smtClean="0">
                <a:solidFill>
                  <a:schemeClr val="tx1"/>
                </a:solidFill>
                <a:effectLst/>
                <a:ea typeface="ＭＳ Ｐゴシック" pitchFamily="-112" charset="-128"/>
              </a:rPr>
              <a:t>an use large powers, and anisotropy supported</a:t>
            </a: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Still some issues:</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Divergence with </a:t>
            </a:r>
            <a:r>
              <a:rPr lang="en-US" sz="1600" dirty="0" err="1" smtClean="0">
                <a:ea typeface="ＭＳ Ｐゴシック" pitchFamily="-112" charset="-128"/>
              </a:rPr>
              <a:t>Blinn-Phong</a:t>
            </a:r>
            <a:r>
              <a:rPr lang="en-US" sz="1600" dirty="0" smtClean="0">
                <a:ea typeface="ＭＳ Ｐゴシック" pitchFamily="-112" charset="-128"/>
              </a:rPr>
              <a:t> at low powers</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Storage space requirements are higher</a:t>
            </a:r>
          </a:p>
        </p:txBody>
      </p:sp>
    </p:spTree>
    <p:extLst>
      <p:ext uri="{BB962C8B-B14F-4D97-AF65-F5344CB8AC3E}">
        <p14:creationId xmlns:p14="http://schemas.microsoft.com/office/powerpoint/2010/main" val="26996906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68313" y="1071563"/>
            <a:ext cx="6345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900" dirty="0" smtClean="0">
                <a:solidFill>
                  <a:schemeClr val="bg2"/>
                </a:solidFill>
                <a:effectLst>
                  <a:outerShdw blurRad="50800" dist="38100" dir="2700000" algn="tl" rotWithShape="0">
                    <a:schemeClr val="accent4">
                      <a:alpha val="43000"/>
                    </a:schemeClr>
                  </a:outerShdw>
                </a:effectLst>
                <a:latin typeface="Arial Bold" charset="0"/>
              </a:rPr>
              <a:t>Part </a:t>
            </a:r>
            <a:r>
              <a:rPr lang="en-US" sz="2900" dirty="0">
                <a:solidFill>
                  <a:schemeClr val="bg2"/>
                </a:solidFill>
                <a:effectLst>
                  <a:outerShdw blurRad="50800" dist="38100" dir="2700000" algn="tl" rotWithShape="0">
                    <a:schemeClr val="accent4">
                      <a:alpha val="43000"/>
                    </a:schemeClr>
                  </a:outerShdw>
                </a:effectLst>
                <a:latin typeface="Arial Bold" charset="0"/>
              </a:rPr>
              <a:t>3</a:t>
            </a:r>
          </a:p>
        </p:txBody>
      </p:sp>
      <p:sp>
        <p:nvSpPr>
          <p:cNvPr id="3075" name="Text Box 10"/>
          <p:cNvSpPr txBox="1">
            <a:spLocks noChangeArrowheads="1"/>
          </p:cNvSpPr>
          <p:nvPr/>
        </p:nvSpPr>
        <p:spPr bwMode="auto">
          <a:xfrm>
            <a:off x="479425" y="1574800"/>
            <a:ext cx="6343650"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200" dirty="0" err="1" smtClean="0">
                <a:effectLst>
                  <a:outerShdw blurRad="50800" dist="38100" dir="2700000" algn="tl" rotWithShape="0">
                    <a:schemeClr val="accent4">
                      <a:alpha val="43000"/>
                    </a:schemeClr>
                  </a:outerShdw>
                </a:effectLst>
              </a:rPr>
              <a:t>Shader</a:t>
            </a:r>
            <a:r>
              <a:rPr lang="en-US" sz="2200" dirty="0" smtClean="0">
                <a:effectLst>
                  <a:outerShdw blurRad="50800" dist="38100" dir="2700000" algn="tl" rotWithShape="0">
                    <a:schemeClr val="accent4">
                      <a:alpha val="43000"/>
                    </a:schemeClr>
                  </a:outerShdw>
                </a:effectLst>
              </a:rPr>
              <a:t> Aliasing Anonymous</a:t>
            </a:r>
          </a:p>
          <a:p>
            <a:pPr algn="ctr" eaLnBrk="1" hangingPunct="1">
              <a:spcBef>
                <a:spcPct val="50000"/>
              </a:spcBef>
            </a:pPr>
            <a:r>
              <a:rPr lang="en-US" sz="2200" dirty="0" smtClean="0">
                <a:effectLst>
                  <a:outerShdw blurRad="50800" dist="38100" dir="2700000" algn="tl" rotWithShape="0">
                    <a:schemeClr val="accent4">
                      <a:alpha val="43000"/>
                    </a:schemeClr>
                  </a:outerShdw>
                </a:effectLst>
              </a:rPr>
              <a:t>(Stephen Hill)</a:t>
            </a:r>
            <a:endParaRPr lang="en-US" sz="2200" dirty="0">
              <a:effectLst>
                <a:outerShdw blurRad="50800" dist="38100" dir="2700000" algn="tl" rotWithShape="0">
                  <a:schemeClr val="accent4">
                    <a:alpha val="43000"/>
                  </a:schemeClr>
                </a:outerShdw>
              </a:effectLst>
            </a:endParaRPr>
          </a:p>
        </p:txBody>
      </p:sp>
    </p:spTree>
    <p:extLst>
      <p:ext uri="{BB962C8B-B14F-4D97-AF65-F5344CB8AC3E}">
        <p14:creationId xmlns:p14="http://schemas.microsoft.com/office/powerpoint/2010/main" val="39339263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Shader Aliasing Anonymous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102613"/>
            <a:ext cx="5105400" cy="3012187"/>
          </a:xfrm>
          <a:prstGeom prst="rect">
            <a:avLst/>
          </a:prstGeom>
        </p:spPr>
      </p:pic>
      <p:sp>
        <p:nvSpPr>
          <p:cNvPr id="39939" name="Rectangle 3"/>
          <p:cNvSpPr>
            <a:spLocks noGrp="1" noChangeArrowheads="1"/>
          </p:cNvSpPr>
          <p:nvPr>
            <p:ph type="body" idx="4294967295"/>
          </p:nvPr>
        </p:nvSpPr>
        <p:spPr>
          <a:xfrm>
            <a:off x="254000" y="762000"/>
            <a:ext cx="6807200" cy="3124200"/>
          </a:xfrm>
          <a:prstGeom prst="rect">
            <a:avLst/>
          </a:prstGeom>
        </p:spPr>
        <p:txBody>
          <a:bodyPr/>
          <a:lstStyle/>
          <a:p>
            <a:pPr marL="0" indent="0" eaLnBrk="1" hangingPunct="1">
              <a:spcBef>
                <a:spcPts val="200"/>
              </a:spcBef>
              <a:spcAft>
                <a:spcPts val="200"/>
              </a:spcAft>
              <a:buClr>
                <a:schemeClr val="accent6"/>
              </a:buClr>
              <a:buNone/>
              <a:defRPr/>
            </a:pPr>
            <a:endParaRPr lang="en-US" sz="2800" dirty="0" smtClean="0">
              <a:solidFill>
                <a:schemeClr val="tx1"/>
              </a:solidFill>
              <a:effectLst/>
              <a:ea typeface="ＭＳ Ｐゴシック" pitchFamily="-112" charset="-128"/>
            </a:endParaRPr>
          </a:p>
          <a:p>
            <a:pPr marL="0" indent="0" eaLnBrk="1" hangingPunct="1">
              <a:spcBef>
                <a:spcPts val="200"/>
              </a:spcBef>
              <a:spcAft>
                <a:spcPts val="200"/>
              </a:spcAft>
              <a:buClr>
                <a:schemeClr val="accent6"/>
              </a:buClr>
              <a:buNone/>
              <a:defRPr/>
            </a:pPr>
            <a:r>
              <a:rPr lang="en-US" sz="2800" dirty="0" smtClean="0">
                <a:solidFill>
                  <a:schemeClr val="tx1"/>
                </a:solidFill>
                <a:effectLst/>
                <a:ea typeface="ＭＳ Ｐゴシック" pitchFamily="-112" charset="-128"/>
              </a:rPr>
              <a:t>The first step is admitting</a:t>
            </a:r>
            <a:br>
              <a:rPr lang="en-US" sz="2800" dirty="0" smtClean="0">
                <a:solidFill>
                  <a:schemeClr val="tx1"/>
                </a:solidFill>
                <a:effectLst/>
                <a:ea typeface="ＭＳ Ｐゴシック" pitchFamily="-112" charset="-128"/>
              </a:rPr>
            </a:br>
            <a:r>
              <a:rPr lang="en-US" sz="2800" dirty="0" smtClean="0">
                <a:solidFill>
                  <a:schemeClr val="tx1"/>
                </a:solidFill>
                <a:effectLst/>
                <a:ea typeface="ＭＳ Ｐゴシック" pitchFamily="-112" charset="-128"/>
              </a:rPr>
              <a:t>you</a:t>
            </a:r>
            <a:r>
              <a:rPr lang="en-US" sz="2800" dirty="0" smtClean="0">
                <a:effectLst/>
                <a:ea typeface="ＭＳ Ｐゴシック" pitchFamily="-112" charset="-128"/>
              </a:rPr>
              <a:t> </a:t>
            </a:r>
            <a:r>
              <a:rPr lang="en-US" sz="2800" dirty="0" smtClean="0">
                <a:solidFill>
                  <a:schemeClr val="tx1"/>
                </a:solidFill>
                <a:effectLst/>
                <a:ea typeface="ＭＳ Ｐゴシック" pitchFamily="-112" charset="-128"/>
              </a:rPr>
              <a:t>have a problem…</a:t>
            </a:r>
          </a:p>
          <a:p>
            <a:pPr eaLnBrk="1" hangingPunct="1">
              <a:spcBef>
                <a:spcPts val="200"/>
              </a:spcBef>
              <a:spcAft>
                <a:spcPts val="200"/>
              </a:spcAft>
              <a:buClr>
                <a:schemeClr val="accent6"/>
              </a:buClr>
              <a:buFont typeface="Wingdings" pitchFamily="-112" charset="2"/>
              <a:buChar char="§"/>
              <a:defRPr/>
            </a:pPr>
            <a:endParaRPr lang="en-US" sz="2400" dirty="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2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2400" dirty="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24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2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Tree>
    <p:extLst>
      <p:ext uri="{BB962C8B-B14F-4D97-AF65-F5344CB8AC3E}">
        <p14:creationId xmlns:p14="http://schemas.microsoft.com/office/powerpoint/2010/main" val="32169063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Texture-Space Shading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smtClean="0">
                <a:solidFill>
                  <a:schemeClr val="tx1"/>
                </a:solidFill>
                <a:effectLst/>
                <a:ea typeface="ＭＳ Ｐゴシック" pitchFamily="-112" charset="-128"/>
              </a:rPr>
              <a:t>Key idea: </a:t>
            </a:r>
            <a:r>
              <a:rPr lang="en-US" sz="1800" b="1" dirty="0" smtClean="0">
                <a:solidFill>
                  <a:schemeClr val="tx1"/>
                </a:solidFill>
                <a:effectLst/>
                <a:ea typeface="ＭＳ Ｐゴシック" pitchFamily="-112" charset="-128"/>
              </a:rPr>
              <a:t>MIP the lighting!</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See: Advanced Lighting Tech [Baker05]</a:t>
            </a: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solidFill>
                  <a:schemeClr val="tx1"/>
                </a:solidFill>
                <a:effectLst/>
                <a:ea typeface="ＭＳ Ｐゴシック" pitchFamily="-112" charset="-128"/>
              </a:rPr>
              <a:t>Gold standard</a:t>
            </a: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solidFill>
                  <a:schemeClr val="accent2"/>
                </a:solidFill>
                <a:effectLst/>
                <a:ea typeface="ＭＳ Ｐゴシック" pitchFamily="-112" charset="-128"/>
              </a:rPr>
              <a:t>It’ll cost you!</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Virtual texture cache?</a:t>
            </a: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5" name="Picture 4" descr="mips_2.png"/>
          <p:cNvPicPr>
            <a:picLocks noChangeAspect="1"/>
          </p:cNvPicPr>
          <p:nvPr/>
        </p:nvPicPr>
        <p:blipFill>
          <a:blip r:embed="rId3" cstate="print"/>
          <a:stretch>
            <a:fillRect/>
          </a:stretch>
        </p:blipFill>
        <p:spPr>
          <a:xfrm rot="-2700000">
            <a:off x="6489873" y="2141182"/>
            <a:ext cx="430081" cy="430081"/>
          </a:xfrm>
          <a:prstGeom prst="rect">
            <a:avLst/>
          </a:prstGeom>
          <a:effectLst>
            <a:outerShdw blurRad="50800" dist="38100" dir="2700000" algn="tl" rotWithShape="0">
              <a:prstClr val="black">
                <a:alpha val="40000"/>
              </a:prstClr>
            </a:outerShdw>
          </a:effectLst>
        </p:spPr>
      </p:pic>
      <p:pic>
        <p:nvPicPr>
          <p:cNvPr id="6" name="Picture 5" descr="mips_1.png"/>
          <p:cNvPicPr>
            <a:picLocks noChangeAspect="1"/>
          </p:cNvPicPr>
          <p:nvPr/>
        </p:nvPicPr>
        <p:blipFill>
          <a:blip r:embed="rId4" cstate="print"/>
          <a:stretch>
            <a:fillRect/>
          </a:stretch>
        </p:blipFill>
        <p:spPr>
          <a:xfrm rot="-900000">
            <a:off x="5354459" y="2243580"/>
            <a:ext cx="860161" cy="860161"/>
          </a:xfrm>
          <a:prstGeom prst="rect">
            <a:avLst/>
          </a:prstGeom>
          <a:effectLst>
            <a:outerShdw blurRad="50800" dist="38100" dir="2700000" algn="tl" rotWithShape="0">
              <a:prstClr val="black">
                <a:alpha val="40000"/>
              </a:prstClr>
            </a:outerShdw>
          </a:effectLst>
        </p:spPr>
      </p:pic>
      <p:pic>
        <p:nvPicPr>
          <p:cNvPr id="7" name="Picture 6" descr="mips_0.png"/>
          <p:cNvPicPr>
            <a:picLocks noChangeAspect="1"/>
          </p:cNvPicPr>
          <p:nvPr/>
        </p:nvPicPr>
        <p:blipFill>
          <a:blip r:embed="rId5" cstate="print"/>
          <a:stretch>
            <a:fillRect/>
          </a:stretch>
        </p:blipFill>
        <p:spPr>
          <a:xfrm rot="900000">
            <a:off x="3165117" y="1869717"/>
            <a:ext cx="1720322" cy="17203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636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Fitting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smtClean="0">
                <a:solidFill>
                  <a:schemeClr val="tx1"/>
                </a:solidFill>
                <a:effectLst/>
                <a:ea typeface="ＭＳ Ｐゴシック" pitchFamily="-112" charset="-128"/>
              </a:rPr>
              <a:t>Key idea: </a:t>
            </a:r>
            <a:r>
              <a:rPr lang="en-US" sz="1800" b="1" dirty="0" smtClean="0">
                <a:solidFill>
                  <a:schemeClr val="tx1"/>
                </a:solidFill>
                <a:effectLst/>
                <a:ea typeface="ＭＳ Ｐゴシック" pitchFamily="-112" charset="-128"/>
              </a:rPr>
              <a:t>Find best-fit parameters</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E.g. normal, roughness, reflectance</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See:</a:t>
            </a:r>
          </a:p>
          <a:p>
            <a:pPr lvl="1" eaLnBrk="1" hangingPunct="1">
              <a:spcBef>
                <a:spcPts val="200"/>
              </a:spcBef>
              <a:spcAft>
                <a:spcPts val="200"/>
              </a:spcAft>
              <a:buFont typeface="Wingdings" pitchFamily="-112" charset="2"/>
              <a:buChar char="§"/>
              <a:defRPr/>
            </a:pPr>
            <a:r>
              <a:rPr lang="en-US" sz="1400" dirty="0" smtClean="0">
                <a:effectLst/>
                <a:ea typeface="ＭＳ Ｐゴシック" pitchFamily="-112" charset="-128"/>
              </a:rPr>
              <a:t>BFGS fitting [Baker05]</a:t>
            </a:r>
          </a:p>
          <a:p>
            <a:pPr lvl="1" eaLnBrk="1" hangingPunct="1">
              <a:spcBef>
                <a:spcPts val="200"/>
              </a:spcBef>
              <a:spcAft>
                <a:spcPts val="200"/>
              </a:spcAft>
              <a:buFont typeface="Wingdings" pitchFamily="-112" charset="2"/>
              <a:buChar char="§"/>
              <a:defRPr/>
            </a:pPr>
            <a:r>
              <a:rPr lang="en-US" sz="1400" dirty="0" err="1" smtClean="0">
                <a:effectLst/>
                <a:ea typeface="ＭＳ Ｐゴシック" pitchFamily="-112" charset="-128"/>
              </a:rPr>
              <a:t>SpecVar</a:t>
            </a:r>
            <a:r>
              <a:rPr lang="en-US" sz="1400" dirty="0" smtClean="0">
                <a:effectLst/>
                <a:ea typeface="ＭＳ Ｐゴシック" pitchFamily="-112" charset="-128"/>
              </a:rPr>
              <a:t> Maps [Conran05]</a:t>
            </a:r>
          </a:p>
          <a:p>
            <a:pPr lvl="1" eaLnBrk="1" hangingPunct="1">
              <a:spcBef>
                <a:spcPts val="200"/>
              </a:spcBef>
              <a:spcAft>
                <a:spcPts val="200"/>
              </a:spcAft>
              <a:buFont typeface="Wingdings" pitchFamily="-112" charset="2"/>
              <a:buChar char="§"/>
              <a:defRPr/>
            </a:pPr>
            <a:r>
              <a:rPr lang="en-US" sz="1400" dirty="0" smtClean="0">
                <a:effectLst/>
                <a:ea typeface="ＭＳ Ｐゴシック" pitchFamily="-112" charset="-128"/>
              </a:rPr>
              <a:t>Frequency Domain Normal Map</a:t>
            </a:r>
            <a:br>
              <a:rPr lang="en-US" sz="1400" dirty="0" smtClean="0">
                <a:effectLst/>
                <a:ea typeface="ＭＳ Ｐゴシック" pitchFamily="-112" charset="-128"/>
              </a:rPr>
            </a:br>
            <a:r>
              <a:rPr lang="en-US" sz="1400" dirty="0" smtClean="0">
                <a:effectLst/>
                <a:ea typeface="ＭＳ Ｐゴシック" pitchFamily="-112" charset="-128"/>
              </a:rPr>
              <a:t>Filtering [Han07]</a:t>
            </a:r>
          </a:p>
          <a:p>
            <a:pPr eaLnBrk="1" hangingPunct="1">
              <a:spcBef>
                <a:spcPts val="200"/>
              </a:spcBef>
              <a:spcAft>
                <a:spcPts val="200"/>
              </a:spcAft>
              <a:buClr>
                <a:schemeClr val="accent6"/>
              </a:buClr>
              <a:buFont typeface="Wingdings" pitchFamily="-112" charset="2"/>
              <a:buChar char="§"/>
              <a:defRPr/>
            </a:pPr>
            <a:r>
              <a:rPr lang="en-US" sz="1800" dirty="0" smtClean="0">
                <a:solidFill>
                  <a:schemeClr val="accent6"/>
                </a:solidFill>
                <a:effectLst/>
                <a:ea typeface="ＭＳ Ｐゴシック" pitchFamily="-112" charset="-128"/>
              </a:rPr>
              <a:t>Slow, fragile, discontinuous</a:t>
            </a: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8" name="Picture 7" descr="rough_average.png"/>
          <p:cNvPicPr>
            <a:picLocks noChangeAspect="1"/>
          </p:cNvPicPr>
          <p:nvPr/>
        </p:nvPicPr>
        <p:blipFill>
          <a:blip r:embed="rId3" cstate="print"/>
          <a:stretch>
            <a:fillRect/>
          </a:stretch>
        </p:blipFill>
        <p:spPr>
          <a:xfrm>
            <a:off x="3581400" y="638175"/>
            <a:ext cx="3352800" cy="3346252"/>
          </a:xfrm>
          <a:prstGeom prst="rect">
            <a:avLst/>
          </a:prstGeom>
        </p:spPr>
      </p:pic>
    </p:spTree>
    <p:extLst>
      <p:ext uri="{BB962C8B-B14F-4D97-AF65-F5344CB8AC3E}">
        <p14:creationId xmlns:p14="http://schemas.microsoft.com/office/powerpoint/2010/main" val="3940769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Direct Variance Estimation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a:effectLst/>
                <a:ea typeface="ＭＳ Ｐゴシック" pitchFamily="-112" charset="-128"/>
              </a:rPr>
              <a:t>Key idea: </a:t>
            </a:r>
            <a:r>
              <a:rPr lang="en-US" sz="1800" b="1" dirty="0">
                <a:effectLst/>
                <a:ea typeface="ＭＳ Ｐゴシック" pitchFamily="-112" charset="-128"/>
              </a:rPr>
              <a:t>Estimate variance -&gt; new roughness</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See “</a:t>
            </a:r>
            <a:r>
              <a:rPr lang="en-US" sz="1800" dirty="0" err="1" smtClean="0">
                <a:effectLst/>
                <a:ea typeface="ＭＳ Ｐゴシック" pitchFamily="-112" charset="-128"/>
              </a:rPr>
              <a:t>Mipmapping</a:t>
            </a:r>
            <a:r>
              <a:rPr lang="en-US" sz="1800" dirty="0" smtClean="0">
                <a:effectLst/>
                <a:ea typeface="ＭＳ Ｐゴシック" pitchFamily="-112" charset="-128"/>
              </a:rPr>
              <a:t> Normal Maps” [</a:t>
            </a:r>
            <a:r>
              <a:rPr lang="en-US" sz="1800" dirty="0">
                <a:effectLst/>
                <a:ea typeface="ＭＳ Ｐゴシック" pitchFamily="-112" charset="-128"/>
              </a:rPr>
              <a:t>Toksvig04]</a:t>
            </a:r>
          </a:p>
          <a:p>
            <a:pPr eaLnBrk="1" hangingPunct="1">
              <a:spcBef>
                <a:spcPts val="200"/>
              </a:spcBef>
              <a:spcAft>
                <a:spcPts val="200"/>
              </a:spcAft>
              <a:buClr>
                <a:schemeClr val="accent6"/>
              </a:buClr>
              <a:buFont typeface="Wingdings" pitchFamily="-112" charset="2"/>
              <a:buChar char="§"/>
              <a:defRPr/>
            </a:pPr>
            <a:endParaRPr lang="en-US" sz="1800" b="1"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13" name="Picture 12" descr="variance_annotated.png"/>
          <p:cNvPicPr>
            <a:picLocks noChangeAspect="1"/>
          </p:cNvPicPr>
          <p:nvPr/>
        </p:nvPicPr>
        <p:blipFill>
          <a:blip r:embed="rId3" cstate="print"/>
          <a:stretch>
            <a:fillRect/>
          </a:stretch>
        </p:blipFill>
        <p:spPr>
          <a:xfrm>
            <a:off x="295275" y="1598885"/>
            <a:ext cx="5852460" cy="1828893"/>
          </a:xfrm>
          <a:prstGeom prst="rect">
            <a:avLst/>
          </a:prstGeom>
        </p:spPr>
      </p:pic>
    </p:spTree>
    <p:extLst>
      <p:ext uri="{BB962C8B-B14F-4D97-AF65-F5344CB8AC3E}">
        <p14:creationId xmlns:p14="http://schemas.microsoft.com/office/powerpoint/2010/main" val="11481917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Direct Variance Estimation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a:effectLst/>
                <a:ea typeface="ＭＳ Ｐゴシック" pitchFamily="-112" charset="-128"/>
              </a:rPr>
              <a:t>Key idea: </a:t>
            </a:r>
            <a:r>
              <a:rPr lang="en-US" sz="1800" b="1" dirty="0">
                <a:effectLst/>
                <a:ea typeface="ＭＳ Ｐゴシック" pitchFamily="-112" charset="-128"/>
              </a:rPr>
              <a:t>Estimate variance -&gt; new </a:t>
            </a:r>
            <a:r>
              <a:rPr lang="en-US" sz="1800" b="1" dirty="0" smtClean="0">
                <a:effectLst/>
                <a:ea typeface="ＭＳ Ｐゴシック" pitchFamily="-112" charset="-128"/>
              </a:rPr>
              <a:t>roughness</a:t>
            </a:r>
          </a:p>
          <a:p>
            <a:pPr eaLnBrk="1" hangingPunct="1">
              <a:spcBef>
                <a:spcPts val="200"/>
              </a:spcBef>
              <a:spcAft>
                <a:spcPts val="200"/>
              </a:spcAft>
              <a:buClr>
                <a:schemeClr val="accent6"/>
              </a:buClr>
              <a:buFont typeface="Wingdings" pitchFamily="-112" charset="2"/>
              <a:buChar char="§"/>
              <a:defRPr/>
            </a:pPr>
            <a:endParaRPr lang="en-US" sz="1800" b="1" dirty="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13" name="Picture 12" descr="variance_annotated.png"/>
          <p:cNvPicPr>
            <a:picLocks noChangeAspect="1"/>
          </p:cNvPicPr>
          <p:nvPr/>
        </p:nvPicPr>
        <p:blipFill>
          <a:blip r:embed="rId3" cstate="print"/>
          <a:stretch>
            <a:fillRect/>
          </a:stretch>
        </p:blipFill>
        <p:spPr>
          <a:xfrm>
            <a:off x="295275" y="1598885"/>
            <a:ext cx="5852460" cy="1828893"/>
          </a:xfrm>
          <a:prstGeom prst="rect">
            <a:avLst/>
          </a:prstGeom>
        </p:spPr>
      </p:pic>
      <p:pic>
        <p:nvPicPr>
          <p:cNvPr id="14" name="Picture 13" descr="variance_annotated.png"/>
          <p:cNvPicPr>
            <a:picLocks noChangeAspect="1"/>
          </p:cNvPicPr>
          <p:nvPr/>
        </p:nvPicPr>
        <p:blipFill>
          <a:blip r:embed="rId4" cstate="print"/>
          <a:stretch>
            <a:fillRect/>
          </a:stretch>
        </p:blipFill>
        <p:spPr>
          <a:xfrm>
            <a:off x="371475" y="1598884"/>
            <a:ext cx="5852457" cy="1828893"/>
          </a:xfrm>
          <a:prstGeom prst="rect">
            <a:avLst/>
          </a:prstGeom>
        </p:spPr>
      </p:pic>
    </p:spTree>
    <p:extLst>
      <p:ext uri="{BB962C8B-B14F-4D97-AF65-F5344CB8AC3E}">
        <p14:creationId xmlns:p14="http://schemas.microsoft.com/office/powerpoint/2010/main" val="2657764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Goals: </a:t>
            </a:r>
            <a:r>
              <a:rPr lang="en-US" sz="2000" b="1" dirty="0">
                <a:solidFill>
                  <a:schemeClr val="bg2"/>
                </a:solidFill>
                <a:effectLst>
                  <a:outerShdw blurRad="50800" dist="38100" dir="2700000" algn="tl" rotWithShape="0">
                    <a:schemeClr val="accent4">
                      <a:alpha val="43000"/>
                    </a:schemeClr>
                  </a:outerShdw>
                </a:effectLst>
                <a:latin typeface="Arial Bold" charset="0"/>
              </a:rPr>
              <a:t>W</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hat makes a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shader</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good?</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43688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solidFill>
                  <a:schemeClr val="tx1"/>
                </a:solidFill>
                <a:effectLst/>
                <a:ea typeface="ＭＳ Ｐゴシック" pitchFamily="-112" charset="-128"/>
              </a:rPr>
              <a:t>Make stuff look good</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Stable</a:t>
            </a:r>
            <a:endParaRPr lang="en-US" sz="1600"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Clean, no aliasing</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Expressiveness in material types</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Simple, intuitive models</a:t>
            </a:r>
            <a:endParaRPr lang="en-US" sz="16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Main tools for this: BRDFs </a:t>
            </a:r>
          </a:p>
          <a:p>
            <a:pPr lvl="1" eaLnBrk="1" hangingPunct="1">
              <a:spcBef>
                <a:spcPts val="200"/>
              </a:spcBef>
              <a:spcAft>
                <a:spcPts val="200"/>
              </a:spcAft>
              <a:buFont typeface="Wingdings" pitchFamily="-112" charset="2"/>
              <a:buChar char="§"/>
              <a:defRPr/>
            </a:pPr>
            <a:r>
              <a:rPr lang="en-US" sz="1600" dirty="0" err="1" smtClean="0">
                <a:solidFill>
                  <a:schemeClr val="tx1"/>
                </a:solidFill>
                <a:effectLst/>
                <a:ea typeface="ＭＳ Ｐゴシック" pitchFamily="-112" charset="-128"/>
              </a:rPr>
              <a:t>Blinn-Phong</a:t>
            </a:r>
            <a:r>
              <a:rPr lang="en-US" sz="1600" dirty="0" smtClean="0">
                <a:solidFill>
                  <a:schemeClr val="tx1"/>
                </a:solidFill>
                <a:effectLst/>
                <a:ea typeface="ＭＳ Ｐゴシック" pitchFamily="-112" charset="-128"/>
              </a:rPr>
              <a:t>, Banks, </a:t>
            </a:r>
            <a:r>
              <a:rPr lang="en-US" sz="1600" dirty="0" err="1" smtClean="0">
                <a:ea typeface="ＭＳ Ｐゴシック" pitchFamily="-112" charset="-128"/>
              </a:rPr>
              <a:t>Ashikhmin</a:t>
            </a:r>
            <a:r>
              <a:rPr lang="en-US" sz="1600" dirty="0" smtClean="0">
                <a:ea typeface="ＭＳ Ｐゴシック" pitchFamily="-112" charset="-128"/>
              </a:rPr>
              <a:t>-</a:t>
            </a:r>
            <a:r>
              <a:rPr lang="en-US" sz="1600" dirty="0" smtClean="0">
                <a:solidFill>
                  <a:schemeClr val="tx1"/>
                </a:solidFill>
                <a:effectLst/>
                <a:ea typeface="ＭＳ Ｐゴシック" pitchFamily="-112" charset="-128"/>
              </a:rPr>
              <a:t>Shirley</a:t>
            </a:r>
          </a:p>
          <a:p>
            <a:pPr eaLnBrk="1" hangingPunct="1">
              <a:spcBef>
                <a:spcPts val="200"/>
              </a:spcBef>
              <a:spcAft>
                <a:spcPts val="200"/>
              </a:spcAft>
              <a:buFont typeface="Wingdings" pitchFamily="-112" charset="2"/>
              <a:buChar char="§"/>
              <a:defRPr/>
            </a:pPr>
            <a:r>
              <a:rPr lang="en-US" sz="2000" dirty="0" smtClean="0">
                <a:solidFill>
                  <a:schemeClr val="tx1"/>
                </a:solidFill>
                <a:effectLst/>
                <a:ea typeface="ＭＳ Ｐゴシック" pitchFamily="-112" charset="-128"/>
              </a:rPr>
              <a:t>Most materials, stylized or not, can be expressed by a simple BRDF</a:t>
            </a:r>
          </a:p>
          <a:p>
            <a:pPr eaLnBrk="1" hangingPunct="1">
              <a:spcBef>
                <a:spcPts val="200"/>
              </a:spcBef>
              <a:spcAft>
                <a:spcPts val="200"/>
              </a:spcAft>
              <a:buClr>
                <a:schemeClr val="accent6"/>
              </a:buClr>
              <a:buFont typeface="Wingdings" pitchFamily="-112" charset="2"/>
              <a:buChar char="§"/>
              <a:defRPr/>
            </a:pPr>
            <a:endParaRPr lang="en-US" sz="2000" dirty="0" smtClean="0">
              <a:solidFill>
                <a:schemeClr val="tx1"/>
              </a:solidFill>
              <a:effectLst/>
              <a:ea typeface="ＭＳ Ｐゴシック" pitchFamily="-112" charset="-128"/>
            </a:endParaRPr>
          </a:p>
        </p:txBody>
      </p:sp>
      <p:pic>
        <p:nvPicPr>
          <p:cNvPr id="4" name="Picture 3" descr="Civ-V-GK-Gustavus.jpg"/>
          <p:cNvPicPr>
            <a:picLocks noChangeAspect="1"/>
          </p:cNvPicPr>
          <p:nvPr/>
        </p:nvPicPr>
        <p:blipFill>
          <a:blip r:embed="rId3"/>
          <a:srcRect l="47916" t="1867" r="19792" b="21587"/>
          <a:stretch>
            <a:fillRect/>
          </a:stretch>
        </p:blipFill>
        <p:spPr>
          <a:xfrm>
            <a:off x="4648200" y="685800"/>
            <a:ext cx="2362200" cy="3124200"/>
          </a:xfrm>
          <a:prstGeom prst="rect">
            <a:avLst/>
          </a:prstGeom>
        </p:spPr>
      </p:pic>
    </p:spTree>
    <p:extLst>
      <p:ext uri="{BB962C8B-B14F-4D97-AF65-F5344CB8AC3E}">
        <p14:creationId xmlns:p14="http://schemas.microsoft.com/office/powerpoint/2010/main" val="17790589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Direct Variance Estimation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a:effectLst/>
                <a:ea typeface="ＭＳ Ｐゴシック" pitchFamily="-112" charset="-128"/>
              </a:rPr>
              <a:t>Key idea: </a:t>
            </a:r>
            <a:r>
              <a:rPr lang="en-US" sz="1800" b="1" dirty="0">
                <a:effectLst/>
                <a:ea typeface="ＭＳ Ｐゴシック" pitchFamily="-112" charset="-128"/>
              </a:rPr>
              <a:t>Estimate variance -&gt; new </a:t>
            </a:r>
            <a:r>
              <a:rPr lang="en-US" sz="1800" b="1" dirty="0" smtClean="0">
                <a:effectLst/>
                <a:ea typeface="ＭＳ Ｐゴシック" pitchFamily="-112" charset="-128"/>
              </a:rPr>
              <a:t>roughness</a:t>
            </a:r>
          </a:p>
          <a:p>
            <a:pPr eaLnBrk="1" hangingPunct="1">
              <a:spcBef>
                <a:spcPts val="200"/>
              </a:spcBef>
              <a:spcAft>
                <a:spcPts val="200"/>
              </a:spcAft>
              <a:buClr>
                <a:schemeClr val="accent6"/>
              </a:buClr>
              <a:buFont typeface="Wingdings" pitchFamily="-112" charset="2"/>
              <a:buChar char="§"/>
              <a:defRPr/>
            </a:pPr>
            <a:endParaRPr lang="en-US" sz="1800" b="1"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b="1"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4" name="Picture 3" descr="variance_annotated.png"/>
          <p:cNvPicPr>
            <a:picLocks noChangeAspect="1"/>
          </p:cNvPicPr>
          <p:nvPr/>
        </p:nvPicPr>
        <p:blipFill>
          <a:blip r:embed="rId3" cstate="print"/>
          <a:stretch>
            <a:fillRect/>
          </a:stretch>
        </p:blipFill>
        <p:spPr>
          <a:xfrm>
            <a:off x="295275" y="1598885"/>
            <a:ext cx="5852460" cy="1828893"/>
          </a:xfrm>
          <a:prstGeom prst="rect">
            <a:avLst/>
          </a:prstGeom>
        </p:spPr>
      </p:pic>
      <p:pic>
        <p:nvPicPr>
          <p:cNvPr id="7" name="Picture 6" descr="variance_annotated.png"/>
          <p:cNvPicPr>
            <a:picLocks noChangeAspect="1"/>
          </p:cNvPicPr>
          <p:nvPr/>
        </p:nvPicPr>
        <p:blipFill>
          <a:blip r:embed="rId4" cstate="print"/>
          <a:stretch>
            <a:fillRect/>
          </a:stretch>
        </p:blipFill>
        <p:spPr>
          <a:xfrm>
            <a:off x="371475" y="1598883"/>
            <a:ext cx="5852457" cy="1828893"/>
          </a:xfrm>
          <a:prstGeom prst="rect">
            <a:avLst/>
          </a:prstGeom>
        </p:spPr>
      </p:pic>
    </p:spTree>
    <p:extLst>
      <p:ext uri="{BB962C8B-B14F-4D97-AF65-F5344CB8AC3E}">
        <p14:creationId xmlns:p14="http://schemas.microsoft.com/office/powerpoint/2010/main" val="4103735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Direct Variance Estimation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a:effectLst/>
                <a:ea typeface="ＭＳ Ｐゴシック" pitchFamily="-112" charset="-128"/>
              </a:rPr>
              <a:t>Key idea: </a:t>
            </a:r>
            <a:r>
              <a:rPr lang="en-US" sz="1800" b="1" dirty="0">
                <a:effectLst/>
                <a:ea typeface="ＭＳ Ｐゴシック" pitchFamily="-112" charset="-128"/>
              </a:rPr>
              <a:t>Estimate variance -&gt; new roughness</a:t>
            </a:r>
          </a:p>
          <a:p>
            <a:pPr eaLnBrk="1" hangingPunct="1">
              <a:spcBef>
                <a:spcPts val="200"/>
              </a:spcBef>
              <a:spcAft>
                <a:spcPts val="200"/>
              </a:spcAft>
              <a:buClr>
                <a:schemeClr val="accent6"/>
              </a:buClr>
              <a:buFont typeface="Wingdings" pitchFamily="-112" charset="2"/>
              <a:buChar char="§"/>
              <a:defRPr/>
            </a:pPr>
            <a:endParaRPr lang="en-US" sz="1800" b="1"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6" name="Picture 5" descr="new_power_annotated_bare.png"/>
          <p:cNvPicPr>
            <a:picLocks noChangeAspect="1"/>
          </p:cNvPicPr>
          <p:nvPr/>
        </p:nvPicPr>
        <p:blipFill>
          <a:blip r:embed="rId3" cstate="print"/>
          <a:stretch>
            <a:fillRect/>
          </a:stretch>
        </p:blipFill>
        <p:spPr>
          <a:xfrm>
            <a:off x="-382807" y="1601806"/>
            <a:ext cx="7315576" cy="1828894"/>
          </a:xfrm>
          <a:prstGeom prst="rect">
            <a:avLst/>
          </a:prstGeom>
        </p:spPr>
      </p:pic>
      <p:pic>
        <p:nvPicPr>
          <p:cNvPr id="7" name="Picture 6" descr="new_power_annotated_bare.png"/>
          <p:cNvPicPr>
            <a:picLocks noChangeAspect="1"/>
          </p:cNvPicPr>
          <p:nvPr/>
        </p:nvPicPr>
        <p:blipFill>
          <a:blip r:embed="rId4" cstate="print"/>
          <a:stretch>
            <a:fillRect/>
          </a:stretch>
        </p:blipFill>
        <p:spPr>
          <a:xfrm>
            <a:off x="-382807" y="1601806"/>
            <a:ext cx="7315576" cy="1828894"/>
          </a:xfrm>
          <a:prstGeom prst="rect">
            <a:avLst/>
          </a:prstGeom>
        </p:spPr>
      </p:pic>
    </p:spTree>
    <p:extLst>
      <p:ext uri="{BB962C8B-B14F-4D97-AF65-F5344CB8AC3E}">
        <p14:creationId xmlns:p14="http://schemas.microsoft.com/office/powerpoint/2010/main" val="38052796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Direct Variance Estimation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a:effectLst/>
                <a:ea typeface="ＭＳ Ｐゴシック" pitchFamily="-112" charset="-128"/>
              </a:rPr>
              <a:t>Key idea: </a:t>
            </a:r>
            <a:r>
              <a:rPr lang="en-US" sz="1800" b="1" dirty="0">
                <a:effectLst/>
                <a:ea typeface="ＭＳ Ｐゴシック" pitchFamily="-112" charset="-128"/>
              </a:rPr>
              <a:t>Estimate variance -&gt; new roughness</a:t>
            </a:r>
          </a:p>
          <a:p>
            <a:pPr eaLnBrk="1" hangingPunct="1">
              <a:spcBef>
                <a:spcPts val="200"/>
              </a:spcBef>
              <a:spcAft>
                <a:spcPts val="200"/>
              </a:spcAft>
              <a:buClr>
                <a:schemeClr val="accent6"/>
              </a:buClr>
              <a:buFont typeface="Wingdings" pitchFamily="-112" charset="2"/>
              <a:buChar char="§"/>
              <a:defRPr/>
            </a:pPr>
            <a:endParaRPr lang="en-US" sz="1800" b="1"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5" name="Picture 4" descr="toksvig_2.png"/>
          <p:cNvPicPr>
            <a:picLocks noChangeAspect="1"/>
          </p:cNvPicPr>
          <p:nvPr/>
        </p:nvPicPr>
        <p:blipFill>
          <a:blip r:embed="rId3" cstate="print"/>
          <a:stretch>
            <a:fillRect/>
          </a:stretch>
        </p:blipFill>
        <p:spPr>
          <a:xfrm>
            <a:off x="167030" y="1524000"/>
            <a:ext cx="6995770" cy="1579690"/>
          </a:xfrm>
          <a:prstGeom prst="rect">
            <a:avLst/>
          </a:prstGeom>
        </p:spPr>
      </p:pic>
      <p:sp>
        <p:nvSpPr>
          <p:cNvPr id="2" name="TextBox 1"/>
          <p:cNvSpPr txBox="1"/>
          <p:nvPr/>
        </p:nvSpPr>
        <p:spPr>
          <a:xfrm>
            <a:off x="583461" y="3103690"/>
            <a:ext cx="864339" cy="369332"/>
          </a:xfrm>
          <a:prstGeom prst="rect">
            <a:avLst/>
          </a:prstGeom>
          <a:noFill/>
        </p:spPr>
        <p:txBody>
          <a:bodyPr wrap="none" rtlCol="0">
            <a:spAutoFit/>
          </a:bodyPr>
          <a:lstStyle/>
          <a:p>
            <a:r>
              <a:rPr lang="en-US" dirty="0" smtClean="0">
                <a:ea typeface="ＭＳ Ｐゴシック" pitchFamily="-112" charset="-128"/>
              </a:rPr>
              <a:t>Before</a:t>
            </a:r>
            <a:endParaRPr lang="en-CA" dirty="0"/>
          </a:p>
        </p:txBody>
      </p:sp>
      <p:sp>
        <p:nvSpPr>
          <p:cNvPr id="10" name="TextBox 9"/>
          <p:cNvSpPr txBox="1"/>
          <p:nvPr/>
        </p:nvSpPr>
        <p:spPr>
          <a:xfrm>
            <a:off x="5334000" y="3103690"/>
            <a:ext cx="774571" cy="369332"/>
          </a:xfrm>
          <a:prstGeom prst="rect">
            <a:avLst/>
          </a:prstGeom>
          <a:noFill/>
        </p:spPr>
        <p:txBody>
          <a:bodyPr wrap="none" rtlCol="0">
            <a:spAutoFit/>
          </a:bodyPr>
          <a:lstStyle/>
          <a:p>
            <a:r>
              <a:rPr lang="en-US" dirty="0" smtClean="0">
                <a:ea typeface="ＭＳ Ｐゴシック" pitchFamily="-112" charset="-128"/>
              </a:rPr>
              <a:t>Gloss</a:t>
            </a:r>
            <a:endParaRPr lang="en-CA" dirty="0"/>
          </a:p>
        </p:txBody>
      </p:sp>
      <p:sp>
        <p:nvSpPr>
          <p:cNvPr id="11" name="TextBox 10"/>
          <p:cNvSpPr txBox="1"/>
          <p:nvPr/>
        </p:nvSpPr>
        <p:spPr>
          <a:xfrm>
            <a:off x="2992936" y="3103690"/>
            <a:ext cx="671979" cy="369332"/>
          </a:xfrm>
          <a:prstGeom prst="rect">
            <a:avLst/>
          </a:prstGeom>
          <a:noFill/>
        </p:spPr>
        <p:txBody>
          <a:bodyPr wrap="none" rtlCol="0">
            <a:spAutoFit/>
          </a:bodyPr>
          <a:lstStyle/>
          <a:p>
            <a:r>
              <a:rPr lang="en-US" dirty="0" smtClean="0">
                <a:ea typeface="ＭＳ Ｐゴシック" pitchFamily="-112" charset="-128"/>
              </a:rPr>
              <a:t>After</a:t>
            </a:r>
            <a:endParaRPr lang="en-CA" dirty="0"/>
          </a:p>
        </p:txBody>
      </p:sp>
    </p:spTree>
    <p:extLst>
      <p:ext uri="{BB962C8B-B14F-4D97-AF65-F5344CB8AC3E}">
        <p14:creationId xmlns:p14="http://schemas.microsoft.com/office/powerpoint/2010/main" val="13387126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oksvig_aa_reg_alpha.png"/>
          <p:cNvPicPr>
            <a:picLocks noChangeAspect="1"/>
          </p:cNvPicPr>
          <p:nvPr/>
        </p:nvPicPr>
        <p:blipFill>
          <a:blip r:embed="rId3" cstate="print"/>
          <a:stretch>
            <a:fillRect/>
          </a:stretch>
        </p:blipFill>
        <p:spPr>
          <a:xfrm>
            <a:off x="157648" y="1136288"/>
            <a:ext cx="2953161" cy="2848372"/>
          </a:xfrm>
          <a:prstGeom prst="rect">
            <a:avLst/>
          </a:prstGeom>
        </p:spPr>
      </p:pic>
      <p:pic>
        <p:nvPicPr>
          <p:cNvPr id="11" name="Picture 10" descr="toksvig_aa_zoom.png"/>
          <p:cNvPicPr>
            <a:picLocks noChangeAspect="1"/>
          </p:cNvPicPr>
          <p:nvPr/>
        </p:nvPicPr>
        <p:blipFill>
          <a:blip r:embed="rId4" cstate="print"/>
          <a:stretch>
            <a:fillRect/>
          </a:stretch>
        </p:blipFill>
        <p:spPr>
          <a:xfrm>
            <a:off x="3838176" y="727200"/>
            <a:ext cx="3248423" cy="3133156"/>
          </a:xfrm>
          <a:prstGeom prst="rect">
            <a:avLst/>
          </a:prstGeom>
          <a:effectLst>
            <a:outerShdw blurRad="50800" dist="38100" dir="2700000" algn="tl" rotWithShape="0">
              <a:prstClr val="black">
                <a:alpha val="40000"/>
              </a:prstClr>
            </a:outerShdw>
          </a:effectLst>
        </p:spPr>
      </p:pic>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a:t>
            </a:r>
            <a:r>
              <a:rPr lang="en-US" sz="2000" b="1" dirty="0">
                <a:solidFill>
                  <a:schemeClr val="bg2"/>
                </a:solidFill>
                <a:effectLst>
                  <a:outerShdw blurRad="50800" dist="38100" dir="2700000" algn="tl" rotWithShape="0">
                    <a:schemeClr val="accent4">
                      <a:alpha val="43000"/>
                    </a:schemeClr>
                  </a:outerShdw>
                </a:effectLst>
                <a:latin typeface="Arial Bold" charset="0"/>
              </a:rPr>
              <a:t>Direct Variance Estimation</a:t>
            </a: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2000" dirty="0" smtClean="0">
                <a:solidFill>
                  <a:schemeClr val="tx1"/>
                </a:solidFill>
                <a:effectLst/>
                <a:ea typeface="ＭＳ Ｐゴシック" pitchFamily="-112" charset="-128"/>
              </a:rPr>
              <a:t>Problem: </a:t>
            </a:r>
            <a:r>
              <a:rPr lang="en-US" sz="2000" b="1" dirty="0" smtClean="0">
                <a:solidFill>
                  <a:schemeClr val="accent2"/>
                </a:solidFill>
                <a:effectLst/>
                <a:ea typeface="ＭＳ Ｐゴシック" pitchFamily="-112" charset="-128"/>
              </a:rPr>
              <a:t>compression</a:t>
            </a:r>
          </a:p>
          <a:p>
            <a:pPr marL="0" indent="0" eaLnBrk="1" hangingPunct="1">
              <a:spcBef>
                <a:spcPts val="200"/>
              </a:spcBef>
              <a:spcAft>
                <a:spcPts val="200"/>
              </a:spcAft>
              <a:buClr>
                <a:schemeClr val="accent6"/>
              </a:buClr>
              <a:buNone/>
              <a:defRPr/>
            </a:pPr>
            <a:endParaRPr lang="en-US" sz="1800" b="1"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b="1"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7" name="Rectangle 6"/>
          <p:cNvSpPr/>
          <p:nvPr/>
        </p:nvSpPr>
        <p:spPr>
          <a:xfrm>
            <a:off x="1059310" y="2646502"/>
            <a:ext cx="283440" cy="275339"/>
          </a:xfrm>
          <a:prstGeom prst="rect">
            <a:avLst/>
          </a:prstGeom>
          <a:no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3838177" y="728377"/>
            <a:ext cx="3248423" cy="3133156"/>
          </a:xfrm>
          <a:prstGeom prst="rect">
            <a:avLst/>
          </a:prstGeom>
          <a:no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9" name="Straight Connector 8"/>
          <p:cNvCxnSpPr/>
          <p:nvPr/>
        </p:nvCxnSpPr>
        <p:spPr>
          <a:xfrm flipV="1">
            <a:off x="1062535" y="728377"/>
            <a:ext cx="2775642" cy="1918128"/>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2536" y="2921842"/>
            <a:ext cx="2775641" cy="93969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577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oksvig_aa_reg_alpha.png"/>
          <p:cNvPicPr>
            <a:picLocks noChangeAspect="1"/>
          </p:cNvPicPr>
          <p:nvPr/>
        </p:nvPicPr>
        <p:blipFill>
          <a:blip r:embed="rId3" cstate="print"/>
          <a:stretch>
            <a:fillRect/>
          </a:stretch>
        </p:blipFill>
        <p:spPr>
          <a:xfrm>
            <a:off x="157647" y="1136288"/>
            <a:ext cx="2953161" cy="2848372"/>
          </a:xfrm>
          <a:prstGeom prst="rect">
            <a:avLst/>
          </a:prstGeom>
        </p:spPr>
      </p:pic>
      <p:pic>
        <p:nvPicPr>
          <p:cNvPr id="12" name="Picture 11" descr="toksvig_aa_zoom.png"/>
          <p:cNvPicPr>
            <a:picLocks noChangeAspect="1"/>
          </p:cNvPicPr>
          <p:nvPr/>
        </p:nvPicPr>
        <p:blipFill>
          <a:blip r:embed="rId4" cstate="print"/>
          <a:stretch>
            <a:fillRect/>
          </a:stretch>
        </p:blipFill>
        <p:spPr>
          <a:xfrm>
            <a:off x="3837600" y="727200"/>
            <a:ext cx="3248424" cy="3133156"/>
          </a:xfrm>
          <a:prstGeom prst="rect">
            <a:avLst/>
          </a:prstGeom>
          <a:effectLst>
            <a:outerShdw blurRad="50800" dist="38100" dir="2700000" algn="tl" rotWithShape="0">
              <a:prstClr val="black">
                <a:alpha val="40000"/>
              </a:prstClr>
            </a:outerShdw>
          </a:effectLst>
        </p:spPr>
      </p:pic>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a:t>
            </a:r>
            <a:r>
              <a:rPr lang="en-US" sz="2000" b="1" dirty="0">
                <a:solidFill>
                  <a:schemeClr val="bg2"/>
                </a:solidFill>
                <a:effectLst>
                  <a:outerShdw blurRad="50800" dist="38100" dir="2700000" algn="tl" rotWithShape="0">
                    <a:schemeClr val="accent4">
                      <a:alpha val="43000"/>
                    </a:schemeClr>
                  </a:outerShdw>
                </a:effectLst>
                <a:latin typeface="Arial Bold" charset="0"/>
              </a:rPr>
              <a:t>Direct Variance Estimation</a:t>
            </a: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2000" dirty="0" smtClean="0">
                <a:solidFill>
                  <a:schemeClr val="tx1"/>
                </a:solidFill>
                <a:effectLst/>
                <a:ea typeface="ＭＳ Ｐゴシック" pitchFamily="-112" charset="-128"/>
              </a:rPr>
              <a:t>Solution: </a:t>
            </a:r>
            <a:r>
              <a:rPr lang="en-US" sz="2000" b="1" dirty="0" smtClean="0">
                <a:solidFill>
                  <a:srgbClr val="00B050"/>
                </a:solidFill>
                <a:effectLst/>
                <a:ea typeface="ＭＳ Ｐゴシック" pitchFamily="-112" charset="-128"/>
              </a:rPr>
              <a:t>precompute!</a:t>
            </a:r>
          </a:p>
          <a:p>
            <a:pPr marL="0" indent="0" eaLnBrk="1" hangingPunct="1">
              <a:spcBef>
                <a:spcPts val="200"/>
              </a:spcBef>
              <a:spcAft>
                <a:spcPts val="200"/>
              </a:spcAft>
              <a:buClr>
                <a:schemeClr val="accent6"/>
              </a:buClr>
              <a:buNone/>
              <a:defRPr/>
            </a:pPr>
            <a:endParaRPr lang="en-US" sz="1800" b="1"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b="1" dirty="0" smtClean="0">
              <a:solidFill>
                <a:schemeClr val="tx1"/>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7" name="Rectangle 6"/>
          <p:cNvSpPr/>
          <p:nvPr/>
        </p:nvSpPr>
        <p:spPr>
          <a:xfrm>
            <a:off x="1059310" y="2646502"/>
            <a:ext cx="283440" cy="275339"/>
          </a:xfrm>
          <a:prstGeom prst="rect">
            <a:avLst/>
          </a:prstGeom>
          <a:no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3838177" y="728377"/>
            <a:ext cx="3248423" cy="3133156"/>
          </a:xfrm>
          <a:prstGeom prst="rect">
            <a:avLst/>
          </a:prstGeom>
          <a:no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9" name="Straight Connector 8"/>
          <p:cNvCxnSpPr/>
          <p:nvPr/>
        </p:nvCxnSpPr>
        <p:spPr>
          <a:xfrm flipV="1">
            <a:off x="1062535" y="728377"/>
            <a:ext cx="2775642" cy="1918128"/>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2536" y="2921842"/>
            <a:ext cx="2775641" cy="93969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2702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a:solidFill>
                  <a:schemeClr val="bg2"/>
                </a:solidFill>
                <a:effectLst>
                  <a:outerShdw blurRad="50800" dist="38100" dir="2700000" algn="tl" rotWithShape="0">
                    <a:schemeClr val="accent4">
                      <a:alpha val="43000"/>
                    </a:schemeClr>
                  </a:outerShdw>
                </a:effectLst>
                <a:latin typeface="Arial Bold" charset="0"/>
              </a:rPr>
              <a:t>Baking Variance</a:t>
            </a: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None/>
              <a:defRPr/>
            </a:pPr>
            <a:endParaRPr lang="en-US" sz="1800" dirty="0" smtClean="0">
              <a:ea typeface="ＭＳ Ｐゴシック" pitchFamily="-112" charset="-128"/>
            </a:endParaRPr>
          </a:p>
          <a:p>
            <a:pPr marL="0" indent="0" eaLnBrk="1" hangingPunct="1">
              <a:spcBef>
                <a:spcPts val="200"/>
              </a:spcBef>
              <a:spcAft>
                <a:spcPts val="200"/>
              </a:spcAft>
              <a:buNone/>
              <a:defRPr/>
            </a:pPr>
            <a:r>
              <a:rPr lang="en-US" sz="1800" dirty="0" smtClean="0">
                <a:ea typeface="ＭＳ Ｐゴシック" pitchFamily="-112" charset="-128"/>
              </a:rPr>
              <a:t>For each MIP:</a:t>
            </a: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Apply </a:t>
            </a:r>
            <a:r>
              <a:rPr lang="en-US" sz="1800" dirty="0">
                <a:ea typeface="ＭＳ Ｐゴシック" pitchFamily="-112" charset="-128"/>
              </a:rPr>
              <a:t>small filter for bilinear </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E.g. Tent </a:t>
            </a:r>
            <a:r>
              <a:rPr lang="en-US" sz="1400" dirty="0">
                <a:ea typeface="ＭＳ Ｐゴシック" pitchFamily="-112" charset="-128"/>
              </a:rPr>
              <a:t>[Lazarov11] or </a:t>
            </a:r>
            <a:r>
              <a:rPr lang="en-US" sz="1400" dirty="0" smtClean="0">
                <a:ea typeface="ＭＳ Ｐゴシック" pitchFamily="-112" charset="-128"/>
              </a:rPr>
              <a:t>Gaussian</a:t>
            </a:r>
            <a:endParaRPr lang="en-US" sz="1400" dirty="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Calculate variance</a:t>
            </a: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Store result:</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Directly, or adjust gloss map</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Allow edits?</a:t>
            </a:r>
          </a:p>
          <a:p>
            <a:pPr lvl="1" eaLnBrk="1" hangingPunct="1">
              <a:spcBef>
                <a:spcPts val="200"/>
              </a:spcBef>
              <a:spcAft>
                <a:spcPts val="200"/>
              </a:spcAft>
              <a:buFont typeface="Wingdings" pitchFamily="-112" charset="2"/>
              <a:buChar char="§"/>
              <a:defRPr/>
            </a:pPr>
            <a:endParaRPr lang="en-US" sz="1400" dirty="0">
              <a:ea typeface="ＭＳ Ｐゴシック" pitchFamily="-112" charset="-128"/>
            </a:endParaRPr>
          </a:p>
          <a:p>
            <a:pPr marL="0" indent="0" eaLnBrk="1" hangingPunct="1">
              <a:spcBef>
                <a:spcPts val="200"/>
              </a:spcBef>
              <a:spcAft>
                <a:spcPts val="200"/>
              </a:spcAft>
              <a:buClr>
                <a:schemeClr val="accent6"/>
              </a:buClr>
              <a:buNone/>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300000">
            <a:off x="4570711" y="804281"/>
            <a:ext cx="1830022" cy="183002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1800000">
            <a:off x="3850022" y="1805088"/>
            <a:ext cx="1721589" cy="172158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10" descr="arrow_2.png"/>
          <p:cNvPicPr>
            <a:picLocks noChangeAspect="1"/>
          </p:cNvPicPr>
          <p:nvPr/>
        </p:nvPicPr>
        <p:blipFill>
          <a:blip r:embed="rId5" cstate="print"/>
          <a:stretch>
            <a:fillRect/>
          </a:stretch>
        </p:blipFill>
        <p:spPr>
          <a:xfrm rot="3600000">
            <a:off x="5422714" y="2593805"/>
            <a:ext cx="815449" cy="785122"/>
          </a:xfrm>
          <a:prstGeom prst="rect">
            <a:avLst/>
          </a:prstGeom>
        </p:spPr>
      </p:pic>
    </p:spTree>
    <p:extLst>
      <p:ext uri="{BB962C8B-B14F-4D97-AF65-F5344CB8AC3E}">
        <p14:creationId xmlns:p14="http://schemas.microsoft.com/office/powerpoint/2010/main" val="32459650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Adjusted Gloss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None/>
              <a:defRPr/>
            </a:pPr>
            <a:r>
              <a:rPr lang="en-US" sz="2000" dirty="0" smtClean="0">
                <a:ea typeface="ＭＳ Ｐゴシック" pitchFamily="-112" charset="-128"/>
              </a:rPr>
              <a:t>Versatile… specular AA ‘everywhere’!</a:t>
            </a:r>
          </a:p>
          <a:p>
            <a:pPr eaLnBrk="1" hangingPunct="1">
              <a:spcBef>
                <a:spcPts val="200"/>
              </a:spcBef>
              <a:spcAft>
                <a:spcPts val="200"/>
              </a:spcAft>
              <a:buFont typeface="Wingdings" pitchFamily="-112" charset="2"/>
              <a:buChar char="§"/>
              <a:defRPr/>
            </a:pPr>
            <a:r>
              <a:rPr lang="en-US" sz="1800" b="1" dirty="0" smtClean="0">
                <a:ea typeface="ＭＳ Ｐゴシック" pitchFamily="-112" charset="-128"/>
              </a:rPr>
              <a:t>Dynamic reflections</a:t>
            </a:r>
            <a:r>
              <a:rPr lang="en-US" sz="1800" dirty="0" smtClean="0">
                <a:ea typeface="ＭＳ Ｐゴシック" pitchFamily="-112" charset="-128"/>
              </a:rPr>
              <a:t>:</a:t>
            </a:r>
            <a:r>
              <a:rPr lang="en-US" sz="1000" dirty="0" smtClean="0">
                <a:ea typeface="ＭＳ Ｐゴシック" pitchFamily="-112" charset="-128"/>
              </a:rPr>
              <a:t> </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1. Generate MIPs</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2. MIP-biased lookup</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Or DX11: variable </a:t>
            </a:r>
            <a:r>
              <a:rPr lang="en-US" sz="1400" dirty="0">
                <a:ea typeface="ＭＳ Ｐゴシック" pitchFamily="-112" charset="-128"/>
              </a:rPr>
              <a:t>G</a:t>
            </a:r>
            <a:r>
              <a:rPr lang="en-US" sz="1400" dirty="0" smtClean="0">
                <a:ea typeface="ＭＳ Ｐゴシック" pitchFamily="-112" charset="-128"/>
              </a:rPr>
              <a:t>aussian? Image-Space Gathering?</a:t>
            </a:r>
          </a:p>
          <a:p>
            <a:pPr eaLnBrk="1" hangingPunct="1">
              <a:spcBef>
                <a:spcPts val="200"/>
              </a:spcBef>
              <a:spcAft>
                <a:spcPts val="200"/>
              </a:spcAft>
              <a:buFont typeface="Wingdings" pitchFamily="-112" charset="2"/>
              <a:buChar char="§"/>
              <a:defRPr/>
            </a:pPr>
            <a:r>
              <a:rPr lang="en-US" sz="1800" b="1" dirty="0" smtClean="0">
                <a:ea typeface="ＭＳ Ｐゴシック" pitchFamily="-112" charset="-128"/>
              </a:rPr>
              <a:t>Voxel Cone </a:t>
            </a:r>
            <a:r>
              <a:rPr lang="en-US" sz="1800" b="1" dirty="0">
                <a:ea typeface="ＭＳ Ｐゴシック" pitchFamily="-112" charset="-128"/>
              </a:rPr>
              <a:t>T</a:t>
            </a:r>
            <a:r>
              <a:rPr lang="en-US" sz="1800" b="1" dirty="0" smtClean="0">
                <a:ea typeface="ＭＳ Ｐゴシック" pitchFamily="-112" charset="-128"/>
              </a:rPr>
              <a:t>racing </a:t>
            </a:r>
            <a:r>
              <a:rPr lang="en-US" sz="1800" dirty="0" smtClean="0">
                <a:ea typeface="ＭＳ Ｐゴシック" pitchFamily="-112" charset="-128"/>
              </a:rPr>
              <a:t>[Crassin11]</a:t>
            </a:r>
          </a:p>
          <a:p>
            <a:pPr eaLnBrk="1" hangingPunct="1">
              <a:spcBef>
                <a:spcPts val="200"/>
              </a:spcBef>
              <a:spcAft>
                <a:spcPts val="200"/>
              </a:spcAft>
              <a:buFont typeface="Wingdings" pitchFamily="-112" charset="2"/>
              <a:buChar char="§"/>
              <a:defRPr/>
            </a:pPr>
            <a:r>
              <a:rPr lang="en-US" sz="1800" b="1" dirty="0" smtClean="0">
                <a:ea typeface="ＭＳ Ｐゴシック" pitchFamily="-112" charset="-128"/>
              </a:rPr>
              <a:t>Reflection billboards </a:t>
            </a:r>
            <a:r>
              <a:rPr lang="en-US" sz="1800" dirty="0" smtClean="0">
                <a:ea typeface="ＭＳ Ｐゴシック" pitchFamily="-112" charset="-128"/>
              </a:rPr>
              <a:t>[Mittring11]</a:t>
            </a:r>
          </a:p>
          <a:p>
            <a:pPr eaLnBrk="1" hangingPunct="1">
              <a:spcBef>
                <a:spcPts val="200"/>
              </a:spcBef>
              <a:spcAft>
                <a:spcPts val="200"/>
              </a:spcAft>
              <a:buFont typeface="Wingdings" pitchFamily="-112" charset="2"/>
              <a:buChar char="§"/>
              <a:defRPr/>
            </a:pPr>
            <a:r>
              <a:rPr lang="en-US" sz="1800" b="1" dirty="0" smtClean="0">
                <a:ea typeface="ＭＳ Ｐゴシック" pitchFamily="-112" charset="-128"/>
              </a:rPr>
              <a:t>Reflection occlusion?</a:t>
            </a:r>
          </a:p>
          <a:p>
            <a:pPr eaLnBrk="1" hangingPunct="1">
              <a:spcBef>
                <a:spcPts val="200"/>
              </a:spcBef>
              <a:spcAft>
                <a:spcPts val="200"/>
              </a:spcAft>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Tree>
    <p:extLst>
      <p:ext uri="{BB962C8B-B14F-4D97-AF65-F5344CB8AC3E}">
        <p14:creationId xmlns:p14="http://schemas.microsoft.com/office/powerpoint/2010/main" val="18678331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Prefiltering</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a:t>
            </a:r>
            <a:r>
              <a:rPr lang="en-US" sz="2000" b="1" dirty="0">
                <a:solidFill>
                  <a:schemeClr val="bg2"/>
                </a:solidFill>
                <a:effectLst>
                  <a:outerShdw blurRad="50800" dist="38100" dir="2700000" algn="tl" rotWithShape="0">
                    <a:schemeClr val="accent4">
                      <a:alpha val="43000"/>
                    </a:schemeClr>
                  </a:outerShdw>
                </a:effectLst>
                <a:latin typeface="Arial Bold" charset="0"/>
              </a:rPr>
              <a:t>LEAN)</a:t>
            </a: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r>
              <a:rPr lang="en-US" sz="1800" dirty="0" smtClean="0">
                <a:solidFill>
                  <a:srgbClr val="00B050"/>
                </a:solidFill>
                <a:effectLst/>
                <a:ea typeface="ＭＳ Ｐゴシック" pitchFamily="-112" charset="-128"/>
              </a:rPr>
              <a:t>Good:</a:t>
            </a: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More accurate results</a:t>
            </a:r>
          </a:p>
          <a:p>
            <a:pPr eaLnBrk="1" hangingPunct="1">
              <a:spcBef>
                <a:spcPts val="200"/>
              </a:spcBef>
              <a:spcAft>
                <a:spcPts val="200"/>
              </a:spcAft>
              <a:buClr>
                <a:schemeClr val="accent6"/>
              </a:buClr>
              <a:buFont typeface="Wingdings" pitchFamily="-112" charset="2"/>
              <a:buChar char="§"/>
              <a:defRPr/>
            </a:pPr>
            <a:r>
              <a:rPr lang="en-US" sz="1800" dirty="0">
                <a:ea typeface="ＭＳ Ｐゴシック" pitchFamily="-112" charset="-128"/>
              </a:rPr>
              <a:t>Anisotropic effects</a:t>
            </a: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06552"/>
            <a:ext cx="4038600" cy="4071858"/>
          </a:xfrm>
          <a:prstGeom prst="rect">
            <a:avLst/>
          </a:prstGeom>
        </p:spPr>
      </p:pic>
      <p:sp>
        <p:nvSpPr>
          <p:cNvPr id="8" name="TextBox 7"/>
          <p:cNvSpPr txBox="1"/>
          <p:nvPr/>
        </p:nvSpPr>
        <p:spPr>
          <a:xfrm>
            <a:off x="4795005" y="797867"/>
            <a:ext cx="1041118" cy="400110"/>
          </a:xfrm>
          <a:prstGeom prst="rect">
            <a:avLst/>
          </a:prstGeom>
          <a:noFill/>
        </p:spPr>
        <p:txBody>
          <a:bodyPr wrap="none" rtlCol="0">
            <a:spAutoFit/>
          </a:bodyPr>
          <a:lstStyle/>
          <a:p>
            <a:pPr algn="ctr"/>
            <a:r>
              <a:rPr lang="en-CA" sz="2000" dirty="0" smtClean="0"/>
              <a:t>Toksvig</a:t>
            </a:r>
            <a:endParaRPr lang="en-CA" sz="2400" dirty="0"/>
          </a:p>
        </p:txBody>
      </p:sp>
    </p:spTree>
    <p:extLst>
      <p:ext uri="{BB962C8B-B14F-4D97-AF65-F5344CB8AC3E}">
        <p14:creationId xmlns:p14="http://schemas.microsoft.com/office/powerpoint/2010/main" val="11377181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Prefiltering</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(LEAN)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r>
              <a:rPr lang="en-US" sz="1800" dirty="0" smtClean="0">
                <a:solidFill>
                  <a:srgbClr val="00B050"/>
                </a:solidFill>
                <a:effectLst/>
                <a:ea typeface="ＭＳ Ｐゴシック" pitchFamily="-112" charset="-128"/>
              </a:rPr>
              <a:t>Good:</a:t>
            </a:r>
            <a:endParaRPr lang="en-US" sz="1800" dirty="0" smtClean="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ea typeface="ＭＳ Ｐゴシック" pitchFamily="-112" charset="-128"/>
              </a:rPr>
              <a:t>More a</a:t>
            </a:r>
            <a:r>
              <a:rPr lang="en-US" sz="1800" dirty="0" smtClean="0">
                <a:effectLst/>
                <a:ea typeface="ＭＳ Ｐゴシック" pitchFamily="-112" charset="-128"/>
              </a:rPr>
              <a:t>ccurate results</a:t>
            </a:r>
          </a:p>
          <a:p>
            <a:pPr eaLnBrk="1" hangingPunct="1">
              <a:spcBef>
                <a:spcPts val="200"/>
              </a:spcBef>
              <a:spcAft>
                <a:spcPts val="200"/>
              </a:spcAft>
              <a:buClr>
                <a:schemeClr val="accent6"/>
              </a:buClr>
              <a:buFont typeface="Wingdings" pitchFamily="-112" charset="2"/>
              <a:buChar char="§"/>
              <a:defRPr/>
            </a:pPr>
            <a:r>
              <a:rPr lang="en-US" sz="1800" dirty="0" smtClean="0">
                <a:solidFill>
                  <a:schemeClr val="tx1"/>
                </a:solidFill>
                <a:effectLst/>
                <a:ea typeface="ＭＳ Ｐゴシック" pitchFamily="-112" charset="-128"/>
              </a:rPr>
              <a:t>Anisotropic effects</a:t>
            </a: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06552"/>
            <a:ext cx="4038600" cy="4071858"/>
          </a:xfrm>
          <a:prstGeom prst="rect">
            <a:avLst/>
          </a:prstGeom>
        </p:spPr>
      </p:pic>
      <p:sp>
        <p:nvSpPr>
          <p:cNvPr id="5" name="TextBox 4"/>
          <p:cNvSpPr txBox="1"/>
          <p:nvPr/>
        </p:nvSpPr>
        <p:spPr>
          <a:xfrm>
            <a:off x="4887400" y="797867"/>
            <a:ext cx="856325" cy="400110"/>
          </a:xfrm>
          <a:prstGeom prst="rect">
            <a:avLst/>
          </a:prstGeom>
          <a:noFill/>
        </p:spPr>
        <p:txBody>
          <a:bodyPr wrap="none" rtlCol="0">
            <a:spAutoFit/>
          </a:bodyPr>
          <a:lstStyle/>
          <a:p>
            <a:pPr algn="ctr"/>
            <a:r>
              <a:rPr lang="en-CA" sz="2000" dirty="0" smtClean="0"/>
              <a:t>LEAN</a:t>
            </a:r>
            <a:endParaRPr lang="en-CA" sz="2400" dirty="0"/>
          </a:p>
        </p:txBody>
      </p:sp>
    </p:spTree>
    <p:extLst>
      <p:ext uri="{BB962C8B-B14F-4D97-AF65-F5344CB8AC3E}">
        <p14:creationId xmlns:p14="http://schemas.microsoft.com/office/powerpoint/2010/main" val="487951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Options: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Prefiltering</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(LEAN)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smtClean="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endParaRPr lang="en-US" sz="1800" dirty="0">
              <a:solidFill>
                <a:srgbClr val="00B050"/>
              </a:solidFill>
              <a:effectLst/>
              <a:ea typeface="ＭＳ Ｐゴシック" pitchFamily="-112" charset="-128"/>
            </a:endParaRPr>
          </a:p>
          <a:p>
            <a:pPr marL="0" indent="0" eaLnBrk="1" hangingPunct="1">
              <a:spcBef>
                <a:spcPts val="200"/>
              </a:spcBef>
              <a:spcAft>
                <a:spcPts val="200"/>
              </a:spcAft>
              <a:buClr>
                <a:schemeClr val="accent6"/>
              </a:buClr>
              <a:buNone/>
              <a:defRPr/>
            </a:pPr>
            <a:r>
              <a:rPr lang="en-US" sz="1800" dirty="0" smtClean="0">
                <a:solidFill>
                  <a:schemeClr val="accent2"/>
                </a:solidFill>
                <a:effectLst/>
                <a:ea typeface="ＭＳ Ｐゴシック" pitchFamily="-112" charset="-128"/>
              </a:rPr>
              <a:t>Bad:</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Memory</a:t>
            </a:r>
          </a:p>
          <a:p>
            <a:pPr eaLnBrk="1" hangingPunct="1">
              <a:spcBef>
                <a:spcPts val="200"/>
              </a:spcBef>
              <a:spcAft>
                <a:spcPts val="200"/>
              </a:spcAft>
              <a:buFont typeface="Wingdings" pitchFamily="-112" charset="2"/>
              <a:buChar char="§"/>
              <a:defRPr/>
            </a:pPr>
            <a:r>
              <a:rPr lang="en-US" sz="1800" dirty="0">
                <a:ea typeface="ＭＳ Ｐゴシック" pitchFamily="-112" charset="-128"/>
              </a:rPr>
              <a:t>Extra shading </a:t>
            </a:r>
            <a:r>
              <a:rPr lang="en-US" sz="1800" dirty="0" smtClean="0">
                <a:ea typeface="ＭＳ Ｐゴシック" pitchFamily="-112" charset="-128"/>
              </a:rPr>
              <a:t>cost</a:t>
            </a: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solidFill>
                  <a:schemeClr val="tx1"/>
                </a:solidFill>
                <a:effectLst/>
                <a:ea typeface="ＭＳ Ｐゴシック" pitchFamily="-112" charset="-128"/>
              </a:rPr>
              <a:t>Tangent space</a:t>
            </a: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06552"/>
            <a:ext cx="4038600" cy="4071858"/>
          </a:xfrm>
          <a:prstGeom prst="rect">
            <a:avLst/>
          </a:prstGeom>
        </p:spPr>
      </p:pic>
      <p:sp>
        <p:nvSpPr>
          <p:cNvPr id="5" name="TextBox 4"/>
          <p:cNvSpPr txBox="1"/>
          <p:nvPr/>
        </p:nvSpPr>
        <p:spPr>
          <a:xfrm>
            <a:off x="4887400" y="797867"/>
            <a:ext cx="856325" cy="400110"/>
          </a:xfrm>
          <a:prstGeom prst="rect">
            <a:avLst/>
          </a:prstGeom>
          <a:noFill/>
        </p:spPr>
        <p:txBody>
          <a:bodyPr wrap="none" rtlCol="0">
            <a:spAutoFit/>
          </a:bodyPr>
          <a:lstStyle/>
          <a:p>
            <a:pPr algn="ctr"/>
            <a:r>
              <a:rPr lang="en-CA" sz="2000" dirty="0" smtClean="0"/>
              <a:t>LEAN</a:t>
            </a:r>
            <a:endParaRPr lang="en-CA" sz="2400" dirty="0"/>
          </a:p>
        </p:txBody>
      </p:sp>
    </p:spTree>
    <p:extLst>
      <p:ext uri="{BB962C8B-B14F-4D97-AF65-F5344CB8AC3E}">
        <p14:creationId xmlns:p14="http://schemas.microsoft.com/office/powerpoint/2010/main" val="18185975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Basics: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Blinn-Phong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Diffuse part isn’t bad </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Concentrate on </a:t>
            </a:r>
            <a:r>
              <a:rPr lang="en-US" sz="1600" dirty="0" err="1" smtClean="0">
                <a:ea typeface="ＭＳ Ｐゴシック" pitchFamily="-112" charset="-128"/>
              </a:rPr>
              <a:t>specular</a:t>
            </a:r>
            <a:r>
              <a:rPr lang="en-US" sz="1600" dirty="0" smtClean="0">
                <a:ea typeface="ＭＳ Ｐゴシック" pitchFamily="-112" charset="-128"/>
              </a:rPr>
              <a:t> part</a:t>
            </a:r>
          </a:p>
          <a:p>
            <a:pPr eaLnBrk="1" hangingPunct="1">
              <a:spcBef>
                <a:spcPts val="200"/>
              </a:spcBef>
              <a:spcAft>
                <a:spcPts val="200"/>
              </a:spcAft>
              <a:buClr>
                <a:schemeClr val="accent6"/>
              </a:buClr>
              <a:buFont typeface="Wingdings" pitchFamily="-112" charset="2"/>
              <a:buChar char="§"/>
              <a:defRPr/>
            </a:pPr>
            <a:r>
              <a:rPr lang="en-US" sz="2000" dirty="0" smtClean="0">
                <a:ea typeface="ＭＳ Ｐゴシック" pitchFamily="-112" charset="-128"/>
              </a:rPr>
              <a:t>Review: L</a:t>
            </a:r>
            <a:r>
              <a:rPr lang="en-US" sz="2000" baseline="-25000" dirty="0" smtClean="0">
                <a:ea typeface="ＭＳ Ｐゴシック" pitchFamily="-112" charset="-128"/>
              </a:rPr>
              <a:t>s</a:t>
            </a:r>
            <a:r>
              <a:rPr lang="en-US" sz="2000" dirty="0" smtClean="0">
                <a:ea typeface="ＭＳ Ｐゴシック" pitchFamily="-112" charset="-128"/>
              </a:rPr>
              <a:t> = P * </a:t>
            </a:r>
            <a:r>
              <a:rPr lang="en-US" sz="2000" dirty="0" err="1" smtClean="0">
                <a:ea typeface="ＭＳ Ｐゴシック" pitchFamily="-112" charset="-128"/>
              </a:rPr>
              <a:t>pow</a:t>
            </a:r>
            <a:r>
              <a:rPr lang="en-US" sz="2000" dirty="0" smtClean="0">
                <a:ea typeface="ＭＳ Ｐゴシック" pitchFamily="-112" charset="-128"/>
              </a:rPr>
              <a:t>(dot(N, H) , P) </a:t>
            </a:r>
            <a:r>
              <a:rPr lang="en-US" sz="1200" dirty="0" smtClean="0">
                <a:ea typeface="ＭＳ Ｐゴシック" pitchFamily="-112" charset="-128"/>
              </a:rPr>
              <a:t> </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N = Normal</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H = Half Angle</a:t>
            </a: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P = Power</a:t>
            </a:r>
          </a:p>
          <a:p>
            <a:pPr eaLnBrk="1" hangingPunct="1">
              <a:spcBef>
                <a:spcPts val="200"/>
              </a:spcBef>
              <a:spcAft>
                <a:spcPts val="200"/>
              </a:spcAft>
              <a:buFont typeface="Wingdings" pitchFamily="-112" charset="2"/>
              <a:buChar char="§"/>
              <a:defRPr/>
            </a:pPr>
            <a:r>
              <a:rPr lang="en-US" sz="2000" dirty="0" smtClean="0">
                <a:ea typeface="ＭＳ Ｐゴシック" pitchFamily="-112" charset="-128"/>
              </a:rPr>
              <a:t>This is a normalized variant </a:t>
            </a:r>
            <a:r>
              <a:rPr lang="en-US" sz="2000" dirty="0" err="1" smtClean="0">
                <a:ea typeface="ＭＳ Ｐゴシック" pitchFamily="-112" charset="-128"/>
              </a:rPr>
              <a:t>Blinn-Phong</a:t>
            </a:r>
            <a:endParaRPr lang="en-US" sz="2000" dirty="0" smtClean="0">
              <a:ea typeface="ＭＳ Ｐゴシック" pitchFamily="-112" charset="-128"/>
            </a:endParaRPr>
          </a:p>
          <a:p>
            <a:pPr lvl="1" eaLnBrk="1" hangingPunct="1">
              <a:spcBef>
                <a:spcPts val="200"/>
              </a:spcBef>
              <a:spcAft>
                <a:spcPts val="200"/>
              </a:spcAft>
              <a:buFont typeface="Wingdings" pitchFamily="-112" charset="2"/>
              <a:buChar char="§"/>
              <a:defRPr/>
            </a:pPr>
            <a:r>
              <a:rPr lang="en-US" sz="1600" dirty="0" smtClean="0">
                <a:ea typeface="ＭＳ Ｐゴシック" pitchFamily="-112" charset="-128"/>
              </a:rPr>
              <a:t>If you aren’t normalizing, shame on you!</a:t>
            </a:r>
          </a:p>
          <a:p>
            <a:pPr eaLnBrk="1" hangingPunct="1">
              <a:spcBef>
                <a:spcPts val="200"/>
              </a:spcBef>
              <a:spcAft>
                <a:spcPts val="200"/>
              </a:spcAft>
              <a:buFont typeface="Wingdings" pitchFamily="-112" charset="2"/>
              <a:buChar char="§"/>
              <a:defRPr/>
            </a:pPr>
            <a:endParaRPr lang="en-US" sz="2000" dirty="0" smtClean="0">
              <a:ea typeface="ＭＳ Ｐゴシック" pitchFamily="-112" charset="-128"/>
            </a:endParaRPr>
          </a:p>
        </p:txBody>
      </p:sp>
    </p:spTree>
    <p:extLst>
      <p:ext uri="{BB962C8B-B14F-4D97-AF65-F5344CB8AC3E}">
        <p14:creationId xmlns:p14="http://schemas.microsoft.com/office/powerpoint/2010/main" val="4096254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Times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r>
              <a:rPr lang="en-US" sz="1800" dirty="0">
                <a:ea typeface="ＭＳ Ｐゴシック" pitchFamily="-112" charset="-128"/>
              </a:rPr>
              <a:t>Bivariate normal distribution</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Visual explanation:</a:t>
            </a:r>
          </a:p>
          <a:p>
            <a:pPr marL="0" indent="0" eaLnBrk="1" hangingPunct="1">
              <a:spcBef>
                <a:spcPts val="200"/>
              </a:spcBef>
              <a:spcAft>
                <a:spcPts val="200"/>
              </a:spcAft>
              <a:buClr>
                <a:schemeClr val="accent6"/>
              </a:buClr>
              <a:buNone/>
              <a:defRPr/>
            </a:pPr>
            <a:endParaRPr lang="en-US" sz="14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2" name="Picture 1" descr="Fig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00200"/>
            <a:ext cx="2630465"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935" y="1600201"/>
            <a:ext cx="2630465" cy="21335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368" y="712080"/>
            <a:ext cx="3657600" cy="603779"/>
          </a:xfrm>
          <a:prstGeom prst="rect">
            <a:avLst/>
          </a:prstGeom>
        </p:spPr>
      </p:pic>
    </p:spTree>
    <p:extLst>
      <p:ext uri="{BB962C8B-B14F-4D97-AF65-F5344CB8AC3E}">
        <p14:creationId xmlns:p14="http://schemas.microsoft.com/office/powerpoint/2010/main" val="25652730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b="1" dirty="0" smtClean="0">
                <a:solidFill>
                  <a:schemeClr val="tx1"/>
                </a:solidFill>
                <a:effectLst/>
                <a:ea typeface="ＭＳ Ｐゴシック" pitchFamily="-112" charset="-128"/>
              </a:rPr>
              <a:t>Memory</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Bake, as with </a:t>
            </a:r>
            <a:r>
              <a:rPr lang="en-US" sz="1800" dirty="0" err="1" smtClean="0">
                <a:effectLst/>
                <a:ea typeface="ＭＳ Ｐゴシック" pitchFamily="-112" charset="-128"/>
              </a:rPr>
              <a:t>Toksvig</a:t>
            </a:r>
            <a:r>
              <a:rPr lang="en-US" sz="1800" dirty="0" smtClean="0">
                <a:effectLst/>
                <a:ea typeface="ＭＳ Ｐゴシック" pitchFamily="-112" charset="-128"/>
              </a:rPr>
              <a:t>…</a:t>
            </a:r>
          </a:p>
          <a:p>
            <a:pPr lvl="1" eaLnBrk="1" hangingPunct="1">
              <a:spcBef>
                <a:spcPts val="200"/>
              </a:spcBef>
              <a:spcAft>
                <a:spcPts val="200"/>
              </a:spcAft>
              <a:buFont typeface="Wingdings" pitchFamily="-112" charset="2"/>
              <a:buChar char="§"/>
              <a:defRPr/>
            </a:pPr>
            <a:r>
              <a:rPr lang="en-US" sz="1400" dirty="0" smtClean="0">
                <a:effectLst/>
                <a:ea typeface="ＭＳ Ｐゴシック" pitchFamily="-112" charset="-128"/>
              </a:rPr>
              <a:t>Bilinear simulation still important!</a:t>
            </a:r>
          </a:p>
          <a:p>
            <a:pPr eaLnBrk="1" hangingPunct="1">
              <a:spcBef>
                <a:spcPts val="200"/>
              </a:spcBef>
              <a:spcAft>
                <a:spcPts val="200"/>
              </a:spcAft>
              <a:buFont typeface="Wingdings" pitchFamily="-112" charset="2"/>
              <a:buChar char="§"/>
              <a:defRPr/>
            </a:pPr>
            <a:r>
              <a:rPr lang="en-US" sz="1800" dirty="0" smtClean="0">
                <a:solidFill>
                  <a:schemeClr val="tx1"/>
                </a:solidFill>
                <a:effectLst/>
                <a:ea typeface="ＭＳ Ｐゴシック" pitchFamily="-112" charset="-128"/>
              </a:rPr>
              <a:t>Store </a:t>
            </a:r>
            <a:r>
              <a:rPr lang="en-US" sz="1800" dirty="0" smtClean="0">
                <a:solidFill>
                  <a:srgbClr val="00B050"/>
                </a:solidFill>
                <a:effectLst/>
                <a:ea typeface="ＭＳ Ｐゴシック" pitchFamily="-112" charset="-128"/>
              </a:rPr>
              <a:t>covariance </a:t>
            </a:r>
            <a:r>
              <a:rPr lang="en-US" sz="1800" dirty="0">
                <a:solidFill>
                  <a:srgbClr val="00B050"/>
                </a:solidFill>
                <a:ea typeface="ＭＳ Ｐゴシック" pitchFamily="-112" charset="-128"/>
              </a:rPr>
              <a:t>m</a:t>
            </a:r>
            <a:r>
              <a:rPr lang="en-US" sz="1800" dirty="0" smtClean="0">
                <a:solidFill>
                  <a:srgbClr val="00B050"/>
                </a:solidFill>
                <a:effectLst/>
                <a:ea typeface="ＭＳ Ｐゴシック" pitchFamily="-112" charset="-128"/>
              </a:rPr>
              <a:t>atrix: [</a:t>
            </a:r>
            <a:r>
              <a:rPr lang="el-GR" sz="1800" dirty="0" smtClean="0">
                <a:solidFill>
                  <a:srgbClr val="00B050"/>
                </a:solidFill>
                <a:effectLst/>
                <a:cs typeface="Arial" pitchFamily="34" charset="0"/>
              </a:rPr>
              <a:t>Σ</a:t>
            </a:r>
            <a:r>
              <a:rPr lang="en-CA" sz="1800" baseline="-25000" dirty="0" smtClean="0">
                <a:solidFill>
                  <a:srgbClr val="00B050"/>
                </a:solidFill>
                <a:effectLst/>
                <a:cs typeface="Arial" pitchFamily="34" charset="0"/>
              </a:rPr>
              <a:t>x</a:t>
            </a:r>
            <a:r>
              <a:rPr lang="en-CA" sz="1800" dirty="0" smtClean="0">
                <a:solidFill>
                  <a:srgbClr val="00B050"/>
                </a:solidFill>
                <a:effectLst/>
                <a:cs typeface="Arial" pitchFamily="34" charset="0"/>
              </a:rPr>
              <a:t>, </a:t>
            </a:r>
            <a:r>
              <a:rPr lang="el-GR" sz="1800" dirty="0" smtClean="0">
                <a:solidFill>
                  <a:srgbClr val="00B050"/>
                </a:solidFill>
                <a:effectLst/>
                <a:cs typeface="Arial" pitchFamily="34" charset="0"/>
              </a:rPr>
              <a:t>Σ</a:t>
            </a:r>
            <a:r>
              <a:rPr lang="en-CA" sz="1800" baseline="-25000" dirty="0" smtClean="0">
                <a:solidFill>
                  <a:srgbClr val="00B050"/>
                </a:solidFill>
                <a:effectLst/>
                <a:cs typeface="Arial" pitchFamily="34" charset="0"/>
              </a:rPr>
              <a:t> y</a:t>
            </a:r>
            <a:r>
              <a:rPr lang="en-CA" sz="1800" dirty="0" smtClean="0">
                <a:solidFill>
                  <a:srgbClr val="00B050"/>
                </a:solidFill>
                <a:effectLst/>
                <a:cs typeface="Arial" pitchFamily="34" charset="0"/>
              </a:rPr>
              <a:t>,</a:t>
            </a:r>
            <a:r>
              <a:rPr lang="el-GR" sz="1800" dirty="0" smtClean="0">
                <a:solidFill>
                  <a:srgbClr val="00B050"/>
                </a:solidFill>
                <a:effectLst/>
                <a:cs typeface="Arial" pitchFamily="34" charset="0"/>
              </a:rPr>
              <a:t> Σ</a:t>
            </a:r>
            <a:r>
              <a:rPr lang="en-CA" sz="1800" baseline="-25000" dirty="0" smtClean="0">
                <a:solidFill>
                  <a:srgbClr val="00B050"/>
                </a:solidFill>
                <a:effectLst/>
                <a:cs typeface="Arial" pitchFamily="34" charset="0"/>
              </a:rPr>
              <a:t>z</a:t>
            </a:r>
            <a:r>
              <a:rPr lang="en-CA" sz="1800" dirty="0" smtClean="0">
                <a:solidFill>
                  <a:srgbClr val="00B050"/>
                </a:solidFill>
                <a:effectLst/>
                <a:cs typeface="Arial" pitchFamily="34" charset="0"/>
              </a:rPr>
              <a:t>]?</a:t>
            </a:r>
          </a:p>
          <a:p>
            <a:pPr eaLnBrk="1" hangingPunct="1">
              <a:spcBef>
                <a:spcPts val="200"/>
              </a:spcBef>
              <a:spcAft>
                <a:spcPts val="200"/>
              </a:spcAft>
              <a:buFont typeface="Wingdings" pitchFamily="-112" charset="2"/>
              <a:buChar char="§"/>
              <a:defRPr/>
            </a:pPr>
            <a:endParaRPr lang="en-CA" sz="1800" dirty="0">
              <a:solidFill>
                <a:srgbClr val="00B050"/>
              </a:solidFill>
              <a:ea typeface="ＭＳ Ｐゴシック" pitchFamily="-112" charset="-128"/>
              <a:cs typeface="Arial" pitchFamily="34" charset="0"/>
            </a:endParaRPr>
          </a:p>
          <a:p>
            <a:pPr eaLnBrk="1" hangingPunct="1">
              <a:spcBef>
                <a:spcPts val="200"/>
              </a:spcBef>
              <a:spcAft>
                <a:spcPts val="200"/>
              </a:spcAft>
              <a:buFont typeface="Wingdings" pitchFamily="-112" charset="2"/>
              <a:buChar char="§"/>
              <a:defRPr/>
            </a:pPr>
            <a:endParaRPr lang="en-CA" sz="1800" dirty="0" smtClean="0">
              <a:solidFill>
                <a:srgbClr val="00B050"/>
              </a:solidFill>
              <a:effectLst/>
              <a:ea typeface="ＭＳ Ｐゴシック" pitchFamily="-112" charset="-128"/>
              <a:cs typeface="Arial" pitchFamily="34" charset="0"/>
            </a:endParaRPr>
          </a:p>
          <a:p>
            <a:pPr marL="0" indent="0" eaLnBrk="1" hangingPunct="1">
              <a:spcBef>
                <a:spcPts val="200"/>
              </a:spcBef>
              <a:spcAft>
                <a:spcPts val="200"/>
              </a:spcAft>
              <a:buNone/>
              <a:defRPr/>
            </a:pPr>
            <a:endParaRPr lang="en-CA" sz="1800" dirty="0">
              <a:solidFill>
                <a:srgbClr val="00B050"/>
              </a:solidFill>
              <a:ea typeface="ＭＳ Ｐゴシック" pitchFamily="-112" charset="-128"/>
              <a:cs typeface="Arial" pitchFamily="34" charset="0"/>
            </a:endParaRPr>
          </a:p>
          <a:p>
            <a:pPr eaLnBrk="1" hangingPunct="1">
              <a:spcBef>
                <a:spcPts val="200"/>
              </a:spcBef>
              <a:spcAft>
                <a:spcPts val="200"/>
              </a:spcAft>
              <a:buFont typeface="Wingdings" pitchFamily="-112" charset="2"/>
              <a:buChar char="§"/>
              <a:defRPr/>
            </a:pPr>
            <a:r>
              <a:rPr lang="en-CA" sz="1800" dirty="0" smtClean="0">
                <a:effectLst/>
                <a:ea typeface="ＭＳ Ｐゴシック" pitchFamily="-112" charset="-128"/>
                <a:cs typeface="Arial" pitchFamily="34" charset="0"/>
              </a:rPr>
              <a:t>Can have precision issues</a:t>
            </a: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solidFill>
                <a:schemeClr val="tx1"/>
              </a:solidFill>
              <a:effectLst/>
              <a:ea typeface="ＭＳ Ｐゴシック" pitchFamily="-112" charset="-128"/>
            </a:endParaRPr>
          </a:p>
          <a:p>
            <a:pPr marL="0" indent="0" eaLnBrk="1" hangingPunct="1">
              <a:spcBef>
                <a:spcPts val="200"/>
              </a:spcBef>
              <a:spcAft>
                <a:spcPts val="200"/>
              </a:spcAft>
              <a:buNone/>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Times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5" name="Rectangle 4"/>
          <p:cNvSpPr/>
          <p:nvPr/>
        </p:nvSpPr>
        <p:spPr>
          <a:xfrm>
            <a:off x="1801284" y="2275415"/>
            <a:ext cx="914400" cy="7048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850" y="2286000"/>
            <a:ext cx="4805899" cy="637761"/>
          </a:xfrm>
          <a:prstGeom prst="rect">
            <a:avLst/>
          </a:prstGeom>
        </p:spPr>
      </p:pic>
      <p:sp>
        <p:nvSpPr>
          <p:cNvPr id="4" name="Rectangle 3"/>
          <p:cNvSpPr/>
          <p:nvPr/>
        </p:nvSpPr>
        <p:spPr>
          <a:xfrm>
            <a:off x="2798234" y="2209800"/>
            <a:ext cx="3886200" cy="76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397347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Times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b="1" dirty="0" smtClean="0">
                <a:solidFill>
                  <a:schemeClr val="tx1"/>
                </a:solidFill>
                <a:effectLst/>
                <a:ea typeface="ＭＳ Ｐゴシック" pitchFamily="-112" charset="-128"/>
              </a:rPr>
              <a:t>Memory</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Bake, as with Toksvig…</a:t>
            </a:r>
          </a:p>
          <a:p>
            <a:pPr lvl="1" eaLnBrk="1" hangingPunct="1">
              <a:spcBef>
                <a:spcPts val="200"/>
              </a:spcBef>
              <a:spcAft>
                <a:spcPts val="200"/>
              </a:spcAft>
              <a:buFont typeface="Wingdings" pitchFamily="-112" charset="2"/>
              <a:buChar char="§"/>
              <a:defRPr/>
            </a:pPr>
            <a:r>
              <a:rPr lang="en-US" sz="1400" dirty="0">
                <a:effectLst/>
                <a:ea typeface="ＭＳ Ｐゴシック" pitchFamily="-112" charset="-128"/>
              </a:rPr>
              <a:t>B</a:t>
            </a:r>
            <a:r>
              <a:rPr lang="en-US" sz="1400" dirty="0" smtClean="0">
                <a:effectLst/>
                <a:ea typeface="ＭＳ Ｐゴシック" pitchFamily="-112" charset="-128"/>
              </a:rPr>
              <a:t>ilinear simulation still important!</a:t>
            </a:r>
          </a:p>
          <a:p>
            <a:pPr eaLnBrk="1" hangingPunct="1">
              <a:spcBef>
                <a:spcPts val="200"/>
              </a:spcBef>
              <a:spcAft>
                <a:spcPts val="200"/>
              </a:spcAft>
              <a:buFont typeface="Wingdings" pitchFamily="-112" charset="2"/>
              <a:buChar char="§"/>
              <a:defRPr/>
            </a:pPr>
            <a:r>
              <a:rPr lang="en-US" sz="1800" dirty="0" smtClean="0">
                <a:solidFill>
                  <a:schemeClr val="tx1"/>
                </a:solidFill>
                <a:effectLst/>
                <a:ea typeface="ＭＳ Ｐゴシック" pitchFamily="-112" charset="-128"/>
              </a:rPr>
              <a:t>Store </a:t>
            </a:r>
            <a:r>
              <a:rPr lang="en-US" sz="1800" dirty="0" smtClean="0">
                <a:solidFill>
                  <a:srgbClr val="0070C0"/>
                </a:solidFill>
                <a:effectLst/>
                <a:ea typeface="ＭＳ Ｐゴシック" pitchFamily="-112" charset="-128"/>
              </a:rPr>
              <a:t>2 gloss values</a:t>
            </a:r>
          </a:p>
          <a:p>
            <a:pPr marL="273050" lvl="1" indent="-273050" eaLnBrk="1" hangingPunct="1">
              <a:spcBef>
                <a:spcPts val="200"/>
              </a:spcBef>
              <a:spcAft>
                <a:spcPts val="200"/>
              </a:spcAft>
              <a:buFont typeface="Wingdings" pitchFamily="-112" charset="2"/>
              <a:buChar char="§"/>
              <a:defRPr/>
            </a:pPr>
            <a:endParaRPr lang="en-US" sz="14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solidFill>
                  <a:srgbClr val="0070C0"/>
                </a:solidFill>
                <a:effectLst/>
                <a:ea typeface="ＭＳ Ｐゴシック" pitchFamily="-112" charset="-128"/>
              </a:rPr>
              <a:t>Could use BC5 or DXT5</a:t>
            </a:r>
          </a:p>
          <a:p>
            <a:pPr eaLnBrk="1" hangingPunct="1">
              <a:spcBef>
                <a:spcPts val="200"/>
              </a:spcBef>
              <a:spcAft>
                <a:spcPts val="200"/>
              </a:spcAft>
              <a:buFont typeface="Wingdings" pitchFamily="-112" charset="2"/>
              <a:buChar char="§"/>
              <a:defRPr/>
            </a:pPr>
            <a:r>
              <a:rPr lang="en-US" sz="1800" dirty="0">
                <a:ea typeface="ＭＳ Ｐゴシック" pitchFamily="-112" charset="-128"/>
              </a:rPr>
              <a:t>O</a:t>
            </a:r>
            <a:r>
              <a:rPr lang="en-US" sz="1800" dirty="0" smtClean="0">
                <a:ea typeface="ＭＳ Ｐゴシック" pitchFamily="-112" charset="-128"/>
              </a:rPr>
              <a:t>ptionally store correlation: </a:t>
            </a:r>
            <a:r>
              <a:rPr lang="el-GR" sz="1800" i="1" dirty="0" smtClean="0"/>
              <a:t>ρ</a:t>
            </a:r>
            <a:r>
              <a:rPr lang="en-CA" sz="1800" i="1" dirty="0" smtClean="0"/>
              <a:t> = </a:t>
            </a:r>
            <a:r>
              <a:rPr lang="el-GR" sz="1800" dirty="0" smtClean="0">
                <a:cs typeface="Arial" pitchFamily="34" charset="0"/>
              </a:rPr>
              <a:t>Σ</a:t>
            </a:r>
            <a:r>
              <a:rPr lang="en-CA" sz="1800" baseline="-25000" dirty="0" smtClean="0">
                <a:cs typeface="Arial" pitchFamily="34" charset="0"/>
              </a:rPr>
              <a:t>z</a:t>
            </a:r>
            <a:r>
              <a:rPr lang="en-US" sz="1800" dirty="0" smtClean="0">
                <a:ea typeface="ＭＳ Ｐゴシック" pitchFamily="-112" charset="-128"/>
              </a:rPr>
              <a:t>/</a:t>
            </a:r>
            <a:r>
              <a:rPr lang="en-US" sz="1800" dirty="0" err="1" smtClean="0">
                <a:ea typeface="ＭＳ Ｐゴシック" pitchFamily="-112" charset="-128"/>
              </a:rPr>
              <a:t>sqrt</a:t>
            </a:r>
            <a:r>
              <a:rPr lang="en-US" sz="1800" dirty="0">
                <a:ea typeface="ＭＳ Ｐゴシック" pitchFamily="-112" charset="-128"/>
              </a:rPr>
              <a:t>(</a:t>
            </a:r>
            <a:r>
              <a:rPr lang="el-GR" sz="1800" dirty="0" smtClean="0">
                <a:cs typeface="Arial" pitchFamily="34" charset="0"/>
              </a:rPr>
              <a:t>Σ</a:t>
            </a:r>
            <a:r>
              <a:rPr lang="en-CA" sz="1800" baseline="-25000" dirty="0" smtClean="0">
                <a:cs typeface="Arial" pitchFamily="34" charset="0"/>
              </a:rPr>
              <a:t>x</a:t>
            </a:r>
            <a:r>
              <a:rPr lang="el-GR" sz="1800" dirty="0" smtClean="0">
                <a:cs typeface="Arial" pitchFamily="34" charset="0"/>
              </a:rPr>
              <a:t>Σ</a:t>
            </a:r>
            <a:r>
              <a:rPr lang="en-CA" sz="1800" baseline="-25000" dirty="0" smtClean="0">
                <a:cs typeface="Arial" pitchFamily="34" charset="0"/>
              </a:rPr>
              <a:t>y</a:t>
            </a:r>
            <a:r>
              <a:rPr lang="en-CA" sz="1800" dirty="0" smtClean="0">
                <a:cs typeface="Arial" pitchFamily="34" charset="0"/>
              </a:rPr>
              <a:t>)</a:t>
            </a: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850" y="2286000"/>
            <a:ext cx="4805899" cy="637761"/>
          </a:xfrm>
          <a:prstGeom prst="rect">
            <a:avLst/>
          </a:prstGeom>
        </p:spPr>
      </p:pic>
      <p:sp>
        <p:nvSpPr>
          <p:cNvPr id="6" name="Rectangle 5"/>
          <p:cNvSpPr/>
          <p:nvPr/>
        </p:nvSpPr>
        <p:spPr>
          <a:xfrm>
            <a:off x="2708277" y="2243660"/>
            <a:ext cx="3518957" cy="7479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spTree>
    <p:extLst>
      <p:ext uri="{BB962C8B-B14F-4D97-AF65-F5344CB8AC3E}">
        <p14:creationId xmlns:p14="http://schemas.microsoft.com/office/powerpoint/2010/main" val="16771890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Times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b="1" dirty="0" smtClean="0">
                <a:solidFill>
                  <a:schemeClr val="tx1"/>
                </a:solidFill>
                <a:effectLst/>
                <a:ea typeface="ＭＳ Ｐゴシック" pitchFamily="-112" charset="-128"/>
              </a:rPr>
              <a:t>Shading Cost </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Cheaper with two gloss values</a:t>
            </a: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2" name="TextBox 1"/>
          <p:cNvSpPr txBox="1"/>
          <p:nvPr/>
        </p:nvSpPr>
        <p:spPr>
          <a:xfrm>
            <a:off x="381000" y="1447800"/>
            <a:ext cx="2747323" cy="1892826"/>
          </a:xfrm>
          <a:prstGeom prst="rect">
            <a:avLst/>
          </a:prstGeom>
          <a:noFill/>
        </p:spPr>
        <p:txBody>
          <a:bodyPr wrap="none" rtlCol="0">
            <a:spAutoFit/>
          </a:bodyPr>
          <a:lstStyle/>
          <a:p>
            <a:r>
              <a:rPr lang="en-US" sz="900" b="1" dirty="0" smtClean="0">
                <a:solidFill>
                  <a:srgbClr val="008000"/>
                </a:solidFill>
                <a:latin typeface="Courier"/>
                <a:cs typeface="Courier"/>
              </a:rPr>
              <a:t>// unpack normal</a:t>
            </a:r>
          </a:p>
          <a:p>
            <a:r>
              <a:rPr lang="en-US" sz="900" b="1" dirty="0" smtClean="0">
                <a:latin typeface="Courier"/>
                <a:cs typeface="Courier"/>
              </a:rPr>
              <a:t>float4 t1 = tex2D(lean1, </a:t>
            </a:r>
            <a:r>
              <a:rPr lang="en-US" sz="900" b="1" dirty="0" err="1" smtClean="0">
                <a:latin typeface="Courier"/>
                <a:cs typeface="Courier"/>
              </a:rPr>
              <a:t>texcoord</a:t>
            </a:r>
            <a:r>
              <a:rPr lang="en-US" sz="900" b="1" dirty="0" smtClean="0">
                <a:latin typeface="Courier"/>
                <a:cs typeface="Courier"/>
              </a:rPr>
              <a:t>);</a:t>
            </a:r>
            <a:endParaRPr lang="en-US" sz="900" b="1" dirty="0" smtClean="0">
              <a:solidFill>
                <a:srgbClr val="008000"/>
              </a:solidFill>
              <a:latin typeface="Courier"/>
              <a:cs typeface="Courier"/>
            </a:endParaRPr>
          </a:p>
          <a:p>
            <a:r>
              <a:rPr lang="en-US" sz="900" b="1" dirty="0" smtClean="0">
                <a:latin typeface="Courier"/>
                <a:cs typeface="Courier"/>
              </a:rPr>
              <a:t>float3 N = float3(2*t1.xy - 1, t1.z);</a:t>
            </a:r>
          </a:p>
          <a:p>
            <a:endParaRPr lang="en-US" sz="900" b="1" dirty="0" smtClean="0">
              <a:latin typeface="Courier"/>
              <a:cs typeface="Courier"/>
            </a:endParaRPr>
          </a:p>
          <a:p>
            <a:r>
              <a:rPr lang="en-US" sz="900" b="1" dirty="0" smtClean="0">
                <a:solidFill>
                  <a:srgbClr val="008000"/>
                </a:solidFill>
                <a:latin typeface="Courier"/>
                <a:cs typeface="Courier"/>
              </a:rPr>
              <a:t>// unpack gloss</a:t>
            </a:r>
          </a:p>
          <a:p>
            <a:r>
              <a:rPr lang="en-US" sz="900" b="1" dirty="0" smtClean="0">
                <a:latin typeface="Courier"/>
                <a:cs typeface="Courier"/>
              </a:rPr>
              <a:t>float2 g = tex2D(gloss, </a:t>
            </a:r>
            <a:r>
              <a:rPr lang="en-US" sz="900" b="1" dirty="0" err="1" smtClean="0">
                <a:latin typeface="Courier"/>
                <a:cs typeface="Courier"/>
              </a:rPr>
              <a:t>texcoord</a:t>
            </a:r>
            <a:r>
              <a:rPr lang="en-US" sz="900" b="1" dirty="0" smtClean="0">
                <a:latin typeface="Courier"/>
                <a:cs typeface="Courier"/>
              </a:rPr>
              <a:t>);</a:t>
            </a:r>
          </a:p>
          <a:p>
            <a:r>
              <a:rPr lang="en-US" sz="900" b="1" dirty="0" smtClean="0">
                <a:latin typeface="Courier"/>
                <a:cs typeface="Courier"/>
              </a:rPr>
              <a:t>float2 p = exp2(g*6.5);</a:t>
            </a:r>
          </a:p>
          <a:p>
            <a:endParaRPr lang="en-US" sz="900" b="1" dirty="0" smtClean="0">
              <a:solidFill>
                <a:srgbClr val="008000"/>
              </a:solidFill>
              <a:latin typeface="Courier"/>
              <a:cs typeface="Courier"/>
            </a:endParaRPr>
          </a:p>
          <a:p>
            <a:r>
              <a:rPr lang="en-US" sz="900" b="1" dirty="0" smtClean="0">
                <a:solidFill>
                  <a:srgbClr val="008000"/>
                </a:solidFill>
                <a:latin typeface="Courier"/>
                <a:cs typeface="Courier"/>
              </a:rPr>
              <a:t>// compute specular</a:t>
            </a:r>
          </a:p>
          <a:p>
            <a:r>
              <a:rPr lang="en-US" sz="900" b="1" dirty="0" smtClean="0">
                <a:latin typeface="Courier"/>
                <a:cs typeface="Courier"/>
              </a:rPr>
              <a:t>float2 h = </a:t>
            </a:r>
            <a:r>
              <a:rPr lang="en-US" sz="900" b="1" dirty="0" err="1" smtClean="0">
                <a:latin typeface="Courier"/>
                <a:cs typeface="Courier"/>
              </a:rPr>
              <a:t>h.xy</a:t>
            </a:r>
            <a:r>
              <a:rPr lang="en-US" sz="900" b="1" dirty="0" smtClean="0">
                <a:latin typeface="Courier"/>
                <a:cs typeface="Courier"/>
              </a:rPr>
              <a:t>/</a:t>
            </a:r>
            <a:r>
              <a:rPr lang="en-US" sz="900" b="1" dirty="0" err="1" smtClean="0">
                <a:latin typeface="Courier"/>
                <a:cs typeface="Courier"/>
              </a:rPr>
              <a:t>h.z</a:t>
            </a:r>
            <a:r>
              <a:rPr lang="en-US" sz="900" b="1" dirty="0" smtClean="0">
                <a:latin typeface="Courier"/>
                <a:cs typeface="Courier"/>
              </a:rPr>
              <a:t> - </a:t>
            </a:r>
            <a:r>
              <a:rPr lang="en-US" sz="900" b="1" dirty="0" err="1" smtClean="0">
                <a:latin typeface="Courier"/>
                <a:cs typeface="Courier"/>
              </a:rPr>
              <a:t>N.xy</a:t>
            </a:r>
            <a:r>
              <a:rPr lang="en-US" sz="900" b="1" dirty="0" smtClean="0">
                <a:latin typeface="Courier"/>
                <a:cs typeface="Courier"/>
              </a:rPr>
              <a:t>/</a:t>
            </a:r>
            <a:r>
              <a:rPr lang="en-US" sz="900" b="1" dirty="0" err="1" smtClean="0">
                <a:latin typeface="Courier"/>
                <a:cs typeface="Courier"/>
              </a:rPr>
              <a:t>N.z</a:t>
            </a:r>
            <a:r>
              <a:rPr lang="en-US" sz="900" b="1" dirty="0" smtClean="0">
                <a:latin typeface="Courier"/>
                <a:cs typeface="Courier"/>
              </a:rPr>
              <a:t>;</a:t>
            </a:r>
          </a:p>
          <a:p>
            <a:r>
              <a:rPr lang="en-US" sz="900" b="1" dirty="0" smtClean="0">
                <a:latin typeface="Courier"/>
                <a:cs typeface="Courier"/>
              </a:rPr>
              <a:t>h *= p;</a:t>
            </a:r>
          </a:p>
          <a:p>
            <a:r>
              <a:rPr lang="en-US" sz="900" b="1" dirty="0" smtClean="0">
                <a:latin typeface="Courier"/>
                <a:cs typeface="Courier"/>
              </a:rPr>
              <a:t>float e = dot(h, h);</a:t>
            </a:r>
          </a:p>
          <a:p>
            <a:r>
              <a:rPr lang="en-US" sz="900" b="1" dirty="0" smtClean="0">
                <a:latin typeface="Courier"/>
                <a:cs typeface="Courier"/>
              </a:rPr>
              <a:t>float spec = </a:t>
            </a:r>
            <a:r>
              <a:rPr lang="en-US" sz="900" b="1" dirty="0" err="1" smtClean="0">
                <a:latin typeface="Courier"/>
                <a:cs typeface="Courier"/>
              </a:rPr>
              <a:t>exp</a:t>
            </a:r>
            <a:r>
              <a:rPr lang="en-US" sz="900" b="1" dirty="0" smtClean="0">
                <a:latin typeface="Courier"/>
                <a:cs typeface="Courier"/>
              </a:rPr>
              <a:t>(-0.5*e)*</a:t>
            </a:r>
            <a:r>
              <a:rPr lang="en-US" sz="900" b="1" dirty="0" err="1" smtClean="0">
                <a:latin typeface="Courier"/>
                <a:cs typeface="Courier"/>
              </a:rPr>
              <a:t>p.x</a:t>
            </a:r>
            <a:r>
              <a:rPr lang="en-US" sz="900" b="1" dirty="0" smtClean="0">
                <a:latin typeface="Courier"/>
                <a:cs typeface="Courier"/>
              </a:rPr>
              <a:t>*</a:t>
            </a:r>
            <a:r>
              <a:rPr lang="en-US" sz="900" b="1" dirty="0" err="1" smtClean="0">
                <a:latin typeface="Courier"/>
                <a:cs typeface="Courier"/>
              </a:rPr>
              <a:t>p.y</a:t>
            </a:r>
            <a:r>
              <a:rPr lang="en-US" sz="900" b="1" dirty="0" smtClean="0">
                <a:latin typeface="Courier"/>
                <a:cs typeface="Courier"/>
              </a:rPr>
              <a:t>;</a:t>
            </a:r>
            <a:endParaRPr lang="en-US" sz="900" b="1" dirty="0">
              <a:latin typeface="Courier"/>
              <a:cs typeface="Courier"/>
            </a:endParaRPr>
          </a:p>
        </p:txBody>
      </p:sp>
      <p:sp>
        <p:nvSpPr>
          <p:cNvPr id="5" name="TextBox 4"/>
          <p:cNvSpPr txBox="1"/>
          <p:nvPr/>
        </p:nvSpPr>
        <p:spPr>
          <a:xfrm>
            <a:off x="3124200" y="1447800"/>
            <a:ext cx="4063282" cy="2446824"/>
          </a:xfrm>
          <a:prstGeom prst="rect">
            <a:avLst/>
          </a:prstGeom>
          <a:noFill/>
        </p:spPr>
        <p:txBody>
          <a:bodyPr wrap="none" rtlCol="0">
            <a:spAutoFit/>
          </a:bodyPr>
          <a:lstStyle/>
          <a:p>
            <a:r>
              <a:rPr lang="en-US" sz="900" b="1" dirty="0" smtClean="0">
                <a:solidFill>
                  <a:srgbClr val="008000"/>
                </a:solidFill>
                <a:latin typeface="Courier"/>
                <a:cs typeface="Courier"/>
              </a:rPr>
              <a:t>// unpack normal</a:t>
            </a:r>
          </a:p>
          <a:p>
            <a:r>
              <a:rPr lang="en-US" sz="900" b="1" dirty="0" smtClean="0">
                <a:latin typeface="Courier"/>
                <a:cs typeface="Courier"/>
              </a:rPr>
              <a:t>float4 t1 = tex2D(lean1, </a:t>
            </a:r>
            <a:r>
              <a:rPr lang="en-US" sz="900" b="1" dirty="0" err="1" smtClean="0">
                <a:latin typeface="Courier"/>
                <a:cs typeface="Courier"/>
              </a:rPr>
              <a:t>texcoord</a:t>
            </a:r>
            <a:r>
              <a:rPr lang="en-US" sz="900" b="1" dirty="0" smtClean="0">
                <a:latin typeface="Courier"/>
                <a:cs typeface="Courier"/>
              </a:rPr>
              <a:t>);</a:t>
            </a:r>
          </a:p>
          <a:p>
            <a:r>
              <a:rPr lang="en-US" sz="900" b="1" dirty="0" smtClean="0">
                <a:latin typeface="Courier"/>
                <a:cs typeface="Courier"/>
              </a:rPr>
              <a:t>float3 N = float3(2*t1.xy - 1, t1.z);</a:t>
            </a:r>
          </a:p>
          <a:p>
            <a:endParaRPr lang="en-US" sz="900" b="1" dirty="0" smtClean="0">
              <a:latin typeface="Courier"/>
              <a:cs typeface="Courier"/>
            </a:endParaRPr>
          </a:p>
          <a:p>
            <a:r>
              <a:rPr lang="en-US" sz="900" b="1" dirty="0" smtClean="0">
                <a:solidFill>
                  <a:srgbClr val="008000"/>
                </a:solidFill>
                <a:latin typeface="Courier"/>
                <a:cs typeface="Courier"/>
              </a:rPr>
              <a:t>// unpack B and M</a:t>
            </a:r>
          </a:p>
          <a:p>
            <a:r>
              <a:rPr lang="en-US" sz="900" b="1" dirty="0" smtClean="0">
                <a:latin typeface="Courier"/>
                <a:cs typeface="Courier"/>
              </a:rPr>
              <a:t>float4 t2 = tex2D(lean2, </a:t>
            </a:r>
            <a:r>
              <a:rPr lang="en-US" sz="900" b="1" dirty="0" err="1" smtClean="0">
                <a:latin typeface="Courier"/>
                <a:cs typeface="Courier"/>
              </a:rPr>
              <a:t>texcoord</a:t>
            </a:r>
            <a:r>
              <a:rPr lang="en-US" sz="900" b="1" dirty="0" smtClean="0">
                <a:latin typeface="Courier"/>
                <a:cs typeface="Courier"/>
              </a:rPr>
              <a:t>);</a:t>
            </a:r>
          </a:p>
          <a:p>
            <a:r>
              <a:rPr lang="en-US" sz="900" b="1" dirty="0" smtClean="0">
                <a:latin typeface="Courier"/>
                <a:cs typeface="Courier"/>
              </a:rPr>
              <a:t>float2 B = (2*t2.xy - 1)*</a:t>
            </a:r>
            <a:r>
              <a:rPr lang="en-US" sz="900" b="1" dirty="0" err="1" smtClean="0">
                <a:latin typeface="Courier"/>
                <a:cs typeface="Courier"/>
              </a:rPr>
              <a:t>sc</a:t>
            </a:r>
            <a:r>
              <a:rPr lang="en-US" sz="900" b="1" dirty="0" smtClean="0">
                <a:latin typeface="Courier"/>
                <a:cs typeface="Courier"/>
              </a:rPr>
              <a:t>;</a:t>
            </a:r>
          </a:p>
          <a:p>
            <a:r>
              <a:rPr lang="en-US" sz="900" b="1" dirty="0">
                <a:latin typeface="Courier"/>
                <a:cs typeface="Courier"/>
              </a:rPr>
              <a:t>f</a:t>
            </a:r>
            <a:r>
              <a:rPr lang="en-US" sz="900" b="1" dirty="0" smtClean="0">
                <a:latin typeface="Courier"/>
                <a:cs typeface="Courier"/>
              </a:rPr>
              <a:t>loat3 M = float3(t2.zw, 2*t1.w – 1)*</a:t>
            </a:r>
            <a:r>
              <a:rPr lang="en-US" sz="900" b="1" dirty="0" err="1" smtClean="0">
                <a:latin typeface="Courier"/>
                <a:cs typeface="Courier"/>
              </a:rPr>
              <a:t>sc</a:t>
            </a:r>
            <a:r>
              <a:rPr lang="en-US" sz="900" b="1" dirty="0" smtClean="0">
                <a:latin typeface="Courier"/>
                <a:cs typeface="Courier"/>
              </a:rPr>
              <a:t>*</a:t>
            </a:r>
            <a:r>
              <a:rPr lang="en-US" sz="900" b="1" dirty="0" err="1" smtClean="0">
                <a:latin typeface="Courier"/>
                <a:cs typeface="Courier"/>
              </a:rPr>
              <a:t>sc</a:t>
            </a:r>
            <a:r>
              <a:rPr lang="en-US" sz="900" b="1" dirty="0" smtClean="0">
                <a:latin typeface="Courier"/>
                <a:cs typeface="Courier"/>
              </a:rPr>
              <a:t>;</a:t>
            </a:r>
          </a:p>
          <a:p>
            <a:endParaRPr lang="en-US" sz="900" b="1" dirty="0" smtClean="0">
              <a:latin typeface="Courier"/>
              <a:cs typeface="Courier"/>
            </a:endParaRPr>
          </a:p>
          <a:p>
            <a:r>
              <a:rPr lang="en-US" sz="900" b="1" dirty="0" smtClean="0">
                <a:solidFill>
                  <a:srgbClr val="008000"/>
                </a:solidFill>
                <a:latin typeface="Courier"/>
                <a:cs typeface="Courier"/>
              </a:rPr>
              <a:t>// convert M to E</a:t>
            </a:r>
          </a:p>
          <a:p>
            <a:r>
              <a:rPr lang="en-US" sz="900" b="1" dirty="0" smtClean="0">
                <a:latin typeface="Courier"/>
                <a:cs typeface="Courier"/>
              </a:rPr>
              <a:t>float3 E = M - float3(B*B, </a:t>
            </a:r>
            <a:r>
              <a:rPr lang="en-US" sz="900" b="1" dirty="0" err="1" smtClean="0">
                <a:latin typeface="Courier"/>
                <a:cs typeface="Courier"/>
              </a:rPr>
              <a:t>B.x</a:t>
            </a:r>
            <a:r>
              <a:rPr lang="en-US" sz="900" b="1" dirty="0" smtClean="0">
                <a:latin typeface="Courier"/>
                <a:cs typeface="Courier"/>
              </a:rPr>
              <a:t>*</a:t>
            </a:r>
            <a:r>
              <a:rPr lang="en-US" sz="900" b="1" dirty="0" err="1" smtClean="0">
                <a:latin typeface="Courier"/>
                <a:cs typeface="Courier"/>
              </a:rPr>
              <a:t>B.y</a:t>
            </a:r>
            <a:r>
              <a:rPr lang="en-US" sz="900" b="1" dirty="0" smtClean="0">
                <a:latin typeface="Courier"/>
                <a:cs typeface="Courier"/>
              </a:rPr>
              <a:t>);</a:t>
            </a:r>
          </a:p>
          <a:p>
            <a:r>
              <a:rPr lang="en-US" sz="900" b="1" dirty="0" smtClean="0">
                <a:latin typeface="Courier"/>
                <a:cs typeface="Courier"/>
              </a:rPr>
              <a:t>float </a:t>
            </a:r>
            <a:r>
              <a:rPr lang="en-US" sz="900" b="1" dirty="0" err="1" smtClean="0">
                <a:latin typeface="Courier"/>
                <a:cs typeface="Courier"/>
              </a:rPr>
              <a:t>Det</a:t>
            </a:r>
            <a:r>
              <a:rPr lang="en-US" sz="900" b="1" dirty="0" smtClean="0">
                <a:latin typeface="Courier"/>
                <a:cs typeface="Courier"/>
              </a:rPr>
              <a:t> = </a:t>
            </a:r>
            <a:r>
              <a:rPr lang="en-US" sz="900" b="1" dirty="0" err="1" smtClean="0">
                <a:latin typeface="Courier"/>
                <a:cs typeface="Courier"/>
              </a:rPr>
              <a:t>E.x</a:t>
            </a:r>
            <a:r>
              <a:rPr lang="en-US" sz="900" b="1" dirty="0" smtClean="0">
                <a:latin typeface="Courier"/>
                <a:cs typeface="Courier"/>
              </a:rPr>
              <a:t>*</a:t>
            </a:r>
            <a:r>
              <a:rPr lang="en-US" sz="900" b="1" dirty="0" err="1" smtClean="0">
                <a:latin typeface="Courier"/>
                <a:cs typeface="Courier"/>
              </a:rPr>
              <a:t>E.y</a:t>
            </a:r>
            <a:r>
              <a:rPr lang="en-US" sz="900" b="1" dirty="0" smtClean="0">
                <a:latin typeface="Courier"/>
                <a:cs typeface="Courier"/>
              </a:rPr>
              <a:t> - </a:t>
            </a:r>
            <a:r>
              <a:rPr lang="en-US" sz="900" b="1" dirty="0" err="1" smtClean="0">
                <a:latin typeface="Courier"/>
                <a:cs typeface="Courier"/>
              </a:rPr>
              <a:t>E.z</a:t>
            </a:r>
            <a:r>
              <a:rPr lang="en-US" sz="900" b="1" dirty="0" smtClean="0">
                <a:latin typeface="Courier"/>
                <a:cs typeface="Courier"/>
              </a:rPr>
              <a:t>*</a:t>
            </a:r>
            <a:r>
              <a:rPr lang="en-US" sz="900" b="1" dirty="0" err="1" smtClean="0">
                <a:latin typeface="Courier"/>
                <a:cs typeface="Courier"/>
              </a:rPr>
              <a:t>E.z</a:t>
            </a:r>
            <a:r>
              <a:rPr lang="en-US" sz="900" b="1" dirty="0" smtClean="0">
                <a:latin typeface="Courier"/>
                <a:cs typeface="Courier"/>
              </a:rPr>
              <a:t>;</a:t>
            </a:r>
          </a:p>
          <a:p>
            <a:endParaRPr lang="en-US" sz="900" b="1" dirty="0" smtClean="0">
              <a:latin typeface="Courier"/>
              <a:cs typeface="Courier"/>
            </a:endParaRPr>
          </a:p>
          <a:p>
            <a:r>
              <a:rPr lang="en-US" sz="900" b="1" dirty="0" smtClean="0">
                <a:solidFill>
                  <a:srgbClr val="008000"/>
                </a:solidFill>
                <a:latin typeface="Courier"/>
                <a:cs typeface="Courier"/>
              </a:rPr>
              <a:t>// compute specular</a:t>
            </a:r>
          </a:p>
          <a:p>
            <a:r>
              <a:rPr lang="en-US" sz="900" b="1" dirty="0" smtClean="0">
                <a:latin typeface="Courier"/>
                <a:cs typeface="Courier"/>
              </a:rPr>
              <a:t>float2 h = </a:t>
            </a:r>
            <a:r>
              <a:rPr lang="en-US" sz="900" b="1" dirty="0" err="1" smtClean="0">
                <a:latin typeface="Courier"/>
                <a:cs typeface="Courier"/>
              </a:rPr>
              <a:t>h.xy</a:t>
            </a:r>
            <a:r>
              <a:rPr lang="en-US" sz="900" b="1" dirty="0" smtClean="0">
                <a:latin typeface="Courier"/>
                <a:cs typeface="Courier"/>
              </a:rPr>
              <a:t>/</a:t>
            </a:r>
            <a:r>
              <a:rPr lang="en-US" sz="900" b="1" dirty="0" err="1" smtClean="0">
                <a:latin typeface="Courier"/>
                <a:cs typeface="Courier"/>
              </a:rPr>
              <a:t>h.z</a:t>
            </a:r>
            <a:r>
              <a:rPr lang="en-US" sz="900" b="1" dirty="0" smtClean="0">
                <a:latin typeface="Courier"/>
                <a:cs typeface="Courier"/>
              </a:rPr>
              <a:t> - B;</a:t>
            </a:r>
          </a:p>
          <a:p>
            <a:r>
              <a:rPr lang="en-US" sz="900" b="1" dirty="0" smtClean="0">
                <a:latin typeface="Courier"/>
                <a:cs typeface="Courier"/>
              </a:rPr>
              <a:t>float e = (</a:t>
            </a:r>
            <a:r>
              <a:rPr lang="en-US" sz="900" b="1" dirty="0" err="1" smtClean="0">
                <a:latin typeface="Courier"/>
                <a:cs typeface="Courier"/>
              </a:rPr>
              <a:t>h.x</a:t>
            </a:r>
            <a:r>
              <a:rPr lang="en-US" sz="900" b="1" dirty="0" smtClean="0">
                <a:latin typeface="Courier"/>
                <a:cs typeface="Courier"/>
              </a:rPr>
              <a:t>*</a:t>
            </a:r>
            <a:r>
              <a:rPr lang="en-US" sz="900" b="1" dirty="0" err="1" smtClean="0">
                <a:latin typeface="Courier"/>
                <a:cs typeface="Courier"/>
              </a:rPr>
              <a:t>h.x</a:t>
            </a:r>
            <a:r>
              <a:rPr lang="en-US" sz="900" b="1" dirty="0" smtClean="0">
                <a:latin typeface="Courier"/>
                <a:cs typeface="Courier"/>
              </a:rPr>
              <a:t>*</a:t>
            </a:r>
            <a:r>
              <a:rPr lang="en-US" sz="900" b="1" dirty="0" err="1" smtClean="0">
                <a:latin typeface="Courier"/>
                <a:cs typeface="Courier"/>
              </a:rPr>
              <a:t>E.y</a:t>
            </a:r>
            <a:r>
              <a:rPr lang="en-US" sz="900" b="1" dirty="0" smtClean="0">
                <a:latin typeface="Courier"/>
                <a:cs typeface="Courier"/>
              </a:rPr>
              <a:t> + </a:t>
            </a:r>
            <a:r>
              <a:rPr lang="en-US" sz="900" b="1" dirty="0" err="1" smtClean="0">
                <a:latin typeface="Courier"/>
                <a:cs typeface="Courier"/>
              </a:rPr>
              <a:t>h.y</a:t>
            </a:r>
            <a:r>
              <a:rPr lang="en-US" sz="900" b="1" dirty="0" smtClean="0">
                <a:latin typeface="Courier"/>
                <a:cs typeface="Courier"/>
              </a:rPr>
              <a:t>*</a:t>
            </a:r>
            <a:r>
              <a:rPr lang="en-US" sz="900" b="1" dirty="0" err="1" smtClean="0">
                <a:latin typeface="Courier"/>
                <a:cs typeface="Courier"/>
              </a:rPr>
              <a:t>h.y</a:t>
            </a:r>
            <a:r>
              <a:rPr lang="en-US" sz="900" b="1" dirty="0" smtClean="0">
                <a:latin typeface="Courier"/>
                <a:cs typeface="Courier"/>
              </a:rPr>
              <a:t>*</a:t>
            </a:r>
            <a:r>
              <a:rPr lang="en-US" sz="900" b="1" dirty="0" err="1" smtClean="0">
                <a:latin typeface="Courier"/>
                <a:cs typeface="Courier"/>
              </a:rPr>
              <a:t>E.x</a:t>
            </a:r>
            <a:r>
              <a:rPr lang="en-US" sz="900" b="1" dirty="0" smtClean="0">
                <a:latin typeface="Courier"/>
                <a:cs typeface="Courier"/>
              </a:rPr>
              <a:t> - 2*</a:t>
            </a:r>
            <a:r>
              <a:rPr lang="en-US" sz="900" b="1" dirty="0" err="1" smtClean="0">
                <a:latin typeface="Courier"/>
                <a:cs typeface="Courier"/>
              </a:rPr>
              <a:t>h.x</a:t>
            </a:r>
            <a:r>
              <a:rPr lang="en-US" sz="900" b="1" dirty="0" smtClean="0">
                <a:latin typeface="Courier"/>
                <a:cs typeface="Courier"/>
              </a:rPr>
              <a:t>*</a:t>
            </a:r>
            <a:r>
              <a:rPr lang="en-US" sz="900" b="1" dirty="0" err="1" smtClean="0">
                <a:latin typeface="Courier"/>
                <a:cs typeface="Courier"/>
              </a:rPr>
              <a:t>h.y</a:t>
            </a:r>
            <a:r>
              <a:rPr lang="en-US" sz="900" b="1" dirty="0" smtClean="0">
                <a:latin typeface="Courier"/>
                <a:cs typeface="Courier"/>
              </a:rPr>
              <a:t>*</a:t>
            </a:r>
            <a:r>
              <a:rPr lang="en-US" sz="900" b="1" dirty="0" err="1" smtClean="0">
                <a:latin typeface="Courier"/>
                <a:cs typeface="Courier"/>
              </a:rPr>
              <a:t>E.z</a:t>
            </a:r>
            <a:r>
              <a:rPr lang="en-US" sz="900" b="1" dirty="0" smtClean="0">
                <a:latin typeface="Courier"/>
                <a:cs typeface="Courier"/>
              </a:rPr>
              <a:t>);</a:t>
            </a:r>
          </a:p>
          <a:p>
            <a:r>
              <a:rPr lang="en-US" sz="900" b="1" dirty="0" smtClean="0">
                <a:latin typeface="Courier"/>
                <a:cs typeface="Courier"/>
              </a:rPr>
              <a:t>float spec = (</a:t>
            </a:r>
            <a:r>
              <a:rPr lang="en-US" sz="900" b="1" dirty="0" err="1" smtClean="0">
                <a:latin typeface="Courier"/>
                <a:cs typeface="Courier"/>
              </a:rPr>
              <a:t>Det</a:t>
            </a:r>
            <a:r>
              <a:rPr lang="en-US" sz="900" b="1" dirty="0" smtClean="0">
                <a:latin typeface="Courier"/>
                <a:cs typeface="Courier"/>
              </a:rPr>
              <a:t> &lt;= 0) ? 0 : </a:t>
            </a:r>
            <a:r>
              <a:rPr lang="en-US" sz="900" b="1" dirty="0" err="1" smtClean="0">
                <a:latin typeface="Courier"/>
                <a:cs typeface="Courier"/>
              </a:rPr>
              <a:t>exp</a:t>
            </a:r>
            <a:r>
              <a:rPr lang="en-US" sz="900" b="1" dirty="0" smtClean="0">
                <a:latin typeface="Courier"/>
                <a:cs typeface="Courier"/>
              </a:rPr>
              <a:t>(-0.5*e/</a:t>
            </a:r>
            <a:r>
              <a:rPr lang="en-US" sz="900" b="1" dirty="0" err="1" smtClean="0">
                <a:latin typeface="Courier"/>
                <a:cs typeface="Courier"/>
              </a:rPr>
              <a:t>Det</a:t>
            </a:r>
            <a:r>
              <a:rPr lang="en-US" sz="900" b="1" dirty="0" smtClean="0">
                <a:latin typeface="Courier"/>
                <a:cs typeface="Courier"/>
              </a:rPr>
              <a:t>)/</a:t>
            </a:r>
            <a:r>
              <a:rPr lang="en-US" sz="900" b="1" dirty="0" err="1" smtClean="0">
                <a:latin typeface="Courier"/>
                <a:cs typeface="Courier"/>
              </a:rPr>
              <a:t>sqrt</a:t>
            </a:r>
            <a:r>
              <a:rPr lang="en-US" sz="900" b="1" dirty="0" smtClean="0">
                <a:latin typeface="Courier"/>
                <a:cs typeface="Courier"/>
              </a:rPr>
              <a:t>(</a:t>
            </a:r>
            <a:r>
              <a:rPr lang="en-US" sz="900" b="1" dirty="0" err="1" smtClean="0">
                <a:latin typeface="Courier"/>
                <a:cs typeface="Courier"/>
              </a:rPr>
              <a:t>Det</a:t>
            </a:r>
            <a:r>
              <a:rPr lang="en-US" sz="900" b="1" dirty="0" smtClean="0">
                <a:latin typeface="Courier"/>
                <a:cs typeface="Courier"/>
              </a:rPr>
              <a:t>);</a:t>
            </a:r>
            <a:endParaRPr lang="en-US" sz="900" b="1" dirty="0">
              <a:latin typeface="Courier"/>
              <a:cs typeface="Courier"/>
            </a:endParaRPr>
          </a:p>
        </p:txBody>
      </p:sp>
    </p:spTree>
    <p:extLst>
      <p:ext uri="{BB962C8B-B14F-4D97-AF65-F5344CB8AC3E}">
        <p14:creationId xmlns:p14="http://schemas.microsoft.com/office/powerpoint/2010/main" val="18011933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Times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b="1" dirty="0" smtClean="0">
                <a:solidFill>
                  <a:schemeClr val="tx1"/>
                </a:solidFill>
                <a:effectLst/>
                <a:ea typeface="ＭＳ Ｐゴシック" pitchFamily="-112" charset="-128"/>
              </a:rPr>
              <a:t>Deferred</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Needs a surface frame…</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Store a quaternion?</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Precision issues</a:t>
            </a:r>
            <a:endParaRPr lang="en-US" sz="14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r>
              <a:rPr lang="en-US" sz="1400" dirty="0" smtClean="0">
                <a:effectLst/>
                <a:ea typeface="ＭＳ Ｐゴシック" pitchFamily="-112" charset="-128"/>
              </a:rPr>
              <a:t>Encode/decode overhead</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Go tile-based? Forward+?</a:t>
            </a:r>
            <a:endParaRPr lang="en-US" sz="14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marL="0" indent="0" eaLnBrk="1" hangingPunct="1">
              <a:spcBef>
                <a:spcPts val="200"/>
              </a:spcBef>
              <a:spcAft>
                <a:spcPts val="200"/>
              </a:spcAft>
              <a:buNone/>
              <a:defRPr/>
            </a:pP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3394730471"/>
              </p:ext>
            </p:extLst>
          </p:nvPr>
        </p:nvGraphicFramePr>
        <p:xfrm>
          <a:off x="457200" y="2971800"/>
          <a:ext cx="2698750" cy="496264"/>
        </p:xfrm>
        <a:graphic>
          <a:graphicData uri="http://schemas.openxmlformats.org/drawingml/2006/table">
            <a:tbl>
              <a:tblPr bandRow="1">
                <a:tableStyleId>{00A15C55-8517-42AA-B614-E9B94910E393}</a:tableStyleId>
              </a:tblPr>
              <a:tblGrid>
                <a:gridCol w="641350"/>
                <a:gridCol w="609600"/>
                <a:gridCol w="635000"/>
                <a:gridCol w="812800"/>
              </a:tblGrid>
              <a:tr h="0">
                <a:tc>
                  <a:txBody>
                    <a:bodyPr/>
                    <a:lstStyle/>
                    <a:p>
                      <a:pPr algn="ctr"/>
                      <a:r>
                        <a:rPr lang="en-CA" sz="1100" dirty="0" err="1" smtClean="0">
                          <a:solidFill>
                            <a:srgbClr val="00B050"/>
                          </a:solidFill>
                          <a:effectLst/>
                        </a:rPr>
                        <a:t>Quat.x</a:t>
                      </a:r>
                      <a:endParaRPr lang="en-CA" sz="1100" dirty="0" smtClean="0">
                        <a:solidFill>
                          <a:srgbClr val="00B050"/>
                        </a:solidFill>
                        <a:effectLst/>
                      </a:endParaRPr>
                    </a:p>
                  </a:txBody>
                  <a:tcPr marL="80493" marR="80493" marT="40246" marB="40246"/>
                </a:tc>
                <a:tc>
                  <a:txBody>
                    <a:bodyPr/>
                    <a:lstStyle/>
                    <a:p>
                      <a:pPr algn="ctr"/>
                      <a:r>
                        <a:rPr lang="en-CA" sz="1100" dirty="0" err="1" smtClean="0">
                          <a:solidFill>
                            <a:srgbClr val="00B050"/>
                          </a:solidFill>
                          <a:effectLst/>
                        </a:rPr>
                        <a:t>Quat.y</a:t>
                      </a:r>
                      <a:endParaRPr lang="en-CA" sz="1100" dirty="0">
                        <a:solidFill>
                          <a:srgbClr val="00B050"/>
                        </a:solidFill>
                        <a:effectLst/>
                      </a:endParaRPr>
                    </a:p>
                  </a:txBody>
                  <a:tcPr marL="80493" marR="80493" marT="40246" marB="40246"/>
                </a:tc>
                <a:tc>
                  <a:txBody>
                    <a:bodyPr/>
                    <a:lstStyle/>
                    <a:p>
                      <a:pPr algn="ctr"/>
                      <a:r>
                        <a:rPr lang="en-CA" sz="1100" dirty="0" err="1" smtClean="0">
                          <a:solidFill>
                            <a:srgbClr val="00B050"/>
                          </a:solidFill>
                          <a:effectLst/>
                        </a:rPr>
                        <a:t>Quat.z</a:t>
                      </a:r>
                      <a:endParaRPr lang="en-CA" sz="1100" dirty="0">
                        <a:solidFill>
                          <a:srgbClr val="00B050"/>
                        </a:solidFill>
                        <a:effectLst/>
                      </a:endParaRPr>
                    </a:p>
                  </a:txBody>
                  <a:tcPr marL="80493" marR="80493" marT="40246" marB="40246"/>
                </a:tc>
                <a:tc>
                  <a:txBody>
                    <a:bodyPr/>
                    <a:lstStyle/>
                    <a:p>
                      <a:pPr algn="ctr"/>
                      <a:r>
                        <a:rPr lang="en-CA" sz="1100" b="0" i="0" dirty="0" err="1" smtClean="0">
                          <a:solidFill>
                            <a:schemeClr val="tx1"/>
                          </a:solidFill>
                          <a:effectLst/>
                        </a:rPr>
                        <a:t>Quat.w</a:t>
                      </a:r>
                      <a:r>
                        <a:rPr lang="en-CA" sz="1100" b="0" i="0" dirty="0" smtClean="0">
                          <a:solidFill>
                            <a:schemeClr val="tx1"/>
                          </a:solidFill>
                          <a:effectLst/>
                        </a:rPr>
                        <a:t>/?</a:t>
                      </a:r>
                      <a:endParaRPr lang="en-CA" sz="1100" b="0" i="0" dirty="0">
                        <a:solidFill>
                          <a:schemeClr val="tx1"/>
                        </a:solidFill>
                        <a:effectLst/>
                      </a:endParaRPr>
                    </a:p>
                  </a:txBody>
                  <a:tcPr marL="80493" marR="80493" marT="40246" marB="40246"/>
                </a:tc>
              </a:tr>
              <a:tr h="109652">
                <a:tc>
                  <a:txBody>
                    <a:bodyPr/>
                    <a:lstStyle/>
                    <a:p>
                      <a:pPr algn="ctr"/>
                      <a:r>
                        <a:rPr lang="en-CA" sz="1100" dirty="0" err="1" smtClean="0">
                          <a:solidFill>
                            <a:schemeClr val="accent2"/>
                          </a:solidFill>
                          <a:effectLst/>
                        </a:rPr>
                        <a:t>N.x</a:t>
                      </a:r>
                      <a:endParaRPr lang="en-CA" sz="1100" dirty="0">
                        <a:solidFill>
                          <a:schemeClr val="accent2"/>
                        </a:solidFill>
                        <a:effectLst/>
                      </a:endParaRPr>
                    </a:p>
                  </a:txBody>
                  <a:tcPr marL="80493" marR="80493" marT="40246" marB="40246"/>
                </a:tc>
                <a:tc>
                  <a:txBody>
                    <a:bodyPr/>
                    <a:lstStyle/>
                    <a:p>
                      <a:pPr algn="ctr"/>
                      <a:r>
                        <a:rPr lang="en-CA" sz="1100" dirty="0" err="1" smtClean="0">
                          <a:solidFill>
                            <a:schemeClr val="accent2"/>
                          </a:solidFill>
                          <a:effectLst/>
                        </a:rPr>
                        <a:t>N.y</a:t>
                      </a:r>
                      <a:endParaRPr lang="en-CA" sz="1100" dirty="0">
                        <a:solidFill>
                          <a:schemeClr val="accent2"/>
                        </a:solidFill>
                        <a:effectLst/>
                      </a:endParaRPr>
                    </a:p>
                  </a:txBody>
                  <a:tcPr marL="80493" marR="80493" marT="40246" marB="40246"/>
                </a:tc>
                <a:tc>
                  <a:txBody>
                    <a:bodyPr/>
                    <a:lstStyle/>
                    <a:p>
                      <a:pPr algn="ctr"/>
                      <a:r>
                        <a:rPr lang="en-CA" sz="1100" dirty="0" err="1" smtClean="0">
                          <a:solidFill>
                            <a:srgbClr val="0070C0"/>
                          </a:solidFill>
                          <a:effectLst/>
                        </a:rPr>
                        <a:t>Gloss.x</a:t>
                      </a:r>
                      <a:endParaRPr lang="en-CA" sz="1100" dirty="0">
                        <a:solidFill>
                          <a:srgbClr val="0070C0"/>
                        </a:solidFill>
                        <a:effectLst/>
                      </a:endParaRPr>
                    </a:p>
                  </a:txBody>
                  <a:tcPr marL="80493" marR="80493" marT="40246" marB="40246"/>
                </a:tc>
                <a:tc>
                  <a:txBody>
                    <a:bodyPr/>
                    <a:lstStyle/>
                    <a:p>
                      <a:pPr algn="ctr"/>
                      <a:r>
                        <a:rPr lang="en-CA" sz="1100" b="0" dirty="0" err="1" smtClean="0">
                          <a:solidFill>
                            <a:srgbClr val="0070C0"/>
                          </a:solidFill>
                          <a:effectLst/>
                        </a:rPr>
                        <a:t>Gloss.y</a:t>
                      </a:r>
                      <a:endParaRPr lang="en-CA" sz="1100" b="0" dirty="0">
                        <a:solidFill>
                          <a:srgbClr val="0070C0"/>
                        </a:solidFill>
                        <a:effectLst/>
                      </a:endParaRPr>
                    </a:p>
                  </a:txBody>
                  <a:tcPr marL="80493" marR="80493" marT="40246" marB="40246"/>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219200"/>
            <a:ext cx="3200400" cy="2377440"/>
          </a:xfrm>
          <a:prstGeom prst="rect">
            <a:avLst/>
          </a:prstGeom>
        </p:spPr>
      </p:pic>
      <p:sp>
        <p:nvSpPr>
          <p:cNvPr id="2" name="TextBox 1"/>
          <p:cNvSpPr txBox="1"/>
          <p:nvPr/>
        </p:nvSpPr>
        <p:spPr>
          <a:xfrm>
            <a:off x="5638800" y="1384300"/>
            <a:ext cx="1236862" cy="461665"/>
          </a:xfrm>
          <a:prstGeom prst="rect">
            <a:avLst/>
          </a:prstGeom>
          <a:noFill/>
        </p:spPr>
        <p:txBody>
          <a:bodyPr wrap="none" rtlCol="0">
            <a:spAutoFit/>
          </a:bodyPr>
          <a:lstStyle/>
          <a:p>
            <a:r>
              <a:rPr lang="en-US" sz="1200" b="1" dirty="0" smtClean="0">
                <a:ea typeface="ＭＳ Ｐゴシック" pitchFamily="-112" charset="-128"/>
              </a:rPr>
              <a:t>Standard </a:t>
            </a:r>
            <a:r>
              <a:rPr lang="en-US" sz="1200" b="1" dirty="0" err="1" smtClean="0">
                <a:ea typeface="ＭＳ Ｐゴシック" pitchFamily="-112" charset="-128"/>
              </a:rPr>
              <a:t>quat</a:t>
            </a:r>
            <a:endParaRPr lang="en-US" sz="1200" b="1" dirty="0" smtClean="0">
              <a:ea typeface="ＭＳ Ｐゴシック" pitchFamily="-112" charset="-128"/>
            </a:endParaRPr>
          </a:p>
          <a:p>
            <a:r>
              <a:rPr lang="en-US" sz="1200" b="1" dirty="0" smtClean="0">
                <a:ea typeface="ＭＳ Ｐゴシック" pitchFamily="-112" charset="-128"/>
              </a:rPr>
              <a:t>R8G8B8A8</a:t>
            </a:r>
            <a:endParaRPr lang="en-US" sz="1200" b="1" dirty="0">
              <a:ea typeface="ＭＳ Ｐゴシック" pitchFamily="-112" charset="-128"/>
            </a:endParaRPr>
          </a:p>
        </p:txBody>
      </p:sp>
    </p:spTree>
    <p:extLst>
      <p:ext uri="{BB962C8B-B14F-4D97-AF65-F5344CB8AC3E}">
        <p14:creationId xmlns:p14="http://schemas.microsoft.com/office/powerpoint/2010/main" val="40459469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LEAN Times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b="1" dirty="0" smtClean="0">
                <a:solidFill>
                  <a:schemeClr val="tx1"/>
                </a:solidFill>
                <a:effectLst/>
                <a:ea typeface="ＭＳ Ｐゴシック" pitchFamily="-112" charset="-128"/>
              </a:rPr>
              <a:t>Deferred</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Needs a surface frame…</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Store a quaternion?</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Precision issues</a:t>
            </a:r>
            <a:endParaRPr lang="en-US" sz="14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r>
              <a:rPr lang="en-US" sz="1400" dirty="0">
                <a:ea typeface="ＭＳ Ｐゴシック" pitchFamily="-112" charset="-128"/>
              </a:rPr>
              <a:t>Encode/decode overhead</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Go tile-based? Forward+?</a:t>
            </a:r>
            <a:endParaRPr lang="en-US" sz="14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marL="0" indent="0" eaLnBrk="1" hangingPunct="1">
              <a:spcBef>
                <a:spcPts val="200"/>
              </a:spcBef>
              <a:spcAft>
                <a:spcPts val="200"/>
              </a:spcAft>
              <a:buNone/>
              <a:defRPr/>
            </a:pP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451990205"/>
              </p:ext>
            </p:extLst>
          </p:nvPr>
        </p:nvGraphicFramePr>
        <p:xfrm>
          <a:off x="457200" y="2971800"/>
          <a:ext cx="2698750" cy="496264"/>
        </p:xfrm>
        <a:graphic>
          <a:graphicData uri="http://schemas.openxmlformats.org/drawingml/2006/table">
            <a:tbl>
              <a:tblPr bandRow="1">
                <a:tableStyleId>{00A15C55-8517-42AA-B614-E9B94910E393}</a:tableStyleId>
              </a:tblPr>
              <a:tblGrid>
                <a:gridCol w="641350"/>
                <a:gridCol w="609600"/>
                <a:gridCol w="635000"/>
                <a:gridCol w="812800"/>
              </a:tblGrid>
              <a:tr h="0">
                <a:tc>
                  <a:txBody>
                    <a:bodyPr/>
                    <a:lstStyle/>
                    <a:p>
                      <a:pPr algn="ctr"/>
                      <a:r>
                        <a:rPr lang="en-CA" sz="1100" dirty="0" err="1" smtClean="0">
                          <a:solidFill>
                            <a:srgbClr val="00B050"/>
                          </a:solidFill>
                          <a:effectLst/>
                        </a:rPr>
                        <a:t>Quat.x</a:t>
                      </a:r>
                      <a:endParaRPr lang="en-CA" sz="1100" dirty="0" smtClean="0">
                        <a:solidFill>
                          <a:srgbClr val="00B050"/>
                        </a:solidFill>
                        <a:effectLst/>
                      </a:endParaRPr>
                    </a:p>
                  </a:txBody>
                  <a:tcPr marL="80493" marR="80493" marT="40246" marB="40246"/>
                </a:tc>
                <a:tc>
                  <a:txBody>
                    <a:bodyPr/>
                    <a:lstStyle/>
                    <a:p>
                      <a:pPr algn="ctr"/>
                      <a:r>
                        <a:rPr lang="en-CA" sz="1100" dirty="0" err="1" smtClean="0">
                          <a:solidFill>
                            <a:srgbClr val="00B050"/>
                          </a:solidFill>
                          <a:effectLst/>
                        </a:rPr>
                        <a:t>Quat.y</a:t>
                      </a:r>
                      <a:endParaRPr lang="en-CA" sz="1100" dirty="0">
                        <a:solidFill>
                          <a:srgbClr val="00B050"/>
                        </a:solidFill>
                        <a:effectLst/>
                      </a:endParaRPr>
                    </a:p>
                  </a:txBody>
                  <a:tcPr marL="80493" marR="80493" marT="40246" marB="40246"/>
                </a:tc>
                <a:tc>
                  <a:txBody>
                    <a:bodyPr/>
                    <a:lstStyle/>
                    <a:p>
                      <a:pPr algn="ctr"/>
                      <a:r>
                        <a:rPr lang="en-CA" sz="1100" dirty="0" err="1" smtClean="0">
                          <a:solidFill>
                            <a:srgbClr val="00B050"/>
                          </a:solidFill>
                          <a:effectLst/>
                        </a:rPr>
                        <a:t>Quat.z</a:t>
                      </a:r>
                      <a:endParaRPr lang="en-CA" sz="1100" dirty="0">
                        <a:solidFill>
                          <a:srgbClr val="00B050"/>
                        </a:solidFill>
                        <a:effectLst/>
                      </a:endParaRPr>
                    </a:p>
                  </a:txBody>
                  <a:tcPr marL="80493" marR="80493" marT="40246" marB="40246"/>
                </a:tc>
                <a:tc>
                  <a:txBody>
                    <a:bodyPr/>
                    <a:lstStyle/>
                    <a:p>
                      <a:pPr algn="ctr"/>
                      <a:r>
                        <a:rPr lang="en-CA" sz="1100" b="0" i="0" dirty="0" err="1" smtClean="0">
                          <a:solidFill>
                            <a:schemeClr val="tx1"/>
                          </a:solidFill>
                          <a:effectLst/>
                        </a:rPr>
                        <a:t>Quat.w</a:t>
                      </a:r>
                      <a:r>
                        <a:rPr lang="en-CA" sz="1100" b="0" i="0" dirty="0" smtClean="0">
                          <a:solidFill>
                            <a:schemeClr val="tx1"/>
                          </a:solidFill>
                          <a:effectLst/>
                        </a:rPr>
                        <a:t>/?</a:t>
                      </a:r>
                      <a:endParaRPr lang="en-CA" sz="1100" b="0" i="0" dirty="0">
                        <a:solidFill>
                          <a:schemeClr val="tx1"/>
                        </a:solidFill>
                        <a:effectLst/>
                      </a:endParaRPr>
                    </a:p>
                  </a:txBody>
                  <a:tcPr marL="80493" marR="80493" marT="40246" marB="40246"/>
                </a:tc>
              </a:tr>
              <a:tr h="109652">
                <a:tc>
                  <a:txBody>
                    <a:bodyPr/>
                    <a:lstStyle/>
                    <a:p>
                      <a:pPr algn="ctr"/>
                      <a:r>
                        <a:rPr lang="en-CA" sz="1100" dirty="0" err="1" smtClean="0">
                          <a:solidFill>
                            <a:schemeClr val="accent2"/>
                          </a:solidFill>
                          <a:effectLst/>
                        </a:rPr>
                        <a:t>N.x</a:t>
                      </a:r>
                      <a:endParaRPr lang="en-CA" sz="1100" dirty="0">
                        <a:solidFill>
                          <a:schemeClr val="accent2"/>
                        </a:solidFill>
                        <a:effectLst/>
                      </a:endParaRPr>
                    </a:p>
                  </a:txBody>
                  <a:tcPr marL="80493" marR="80493" marT="40246" marB="40246"/>
                </a:tc>
                <a:tc>
                  <a:txBody>
                    <a:bodyPr/>
                    <a:lstStyle/>
                    <a:p>
                      <a:pPr algn="ctr"/>
                      <a:r>
                        <a:rPr lang="en-CA" sz="1100" dirty="0" err="1" smtClean="0">
                          <a:solidFill>
                            <a:schemeClr val="accent2"/>
                          </a:solidFill>
                          <a:effectLst/>
                        </a:rPr>
                        <a:t>N.y</a:t>
                      </a:r>
                      <a:endParaRPr lang="en-CA" sz="1100" dirty="0">
                        <a:solidFill>
                          <a:schemeClr val="accent2"/>
                        </a:solidFill>
                        <a:effectLst/>
                      </a:endParaRPr>
                    </a:p>
                  </a:txBody>
                  <a:tcPr marL="80493" marR="80493" marT="40246" marB="40246"/>
                </a:tc>
                <a:tc>
                  <a:txBody>
                    <a:bodyPr/>
                    <a:lstStyle/>
                    <a:p>
                      <a:pPr algn="ctr"/>
                      <a:r>
                        <a:rPr lang="en-CA" sz="1100" dirty="0" err="1" smtClean="0">
                          <a:solidFill>
                            <a:srgbClr val="0070C0"/>
                          </a:solidFill>
                          <a:effectLst/>
                        </a:rPr>
                        <a:t>Gloss.x</a:t>
                      </a:r>
                      <a:endParaRPr lang="en-CA" sz="1100" dirty="0">
                        <a:solidFill>
                          <a:srgbClr val="0070C0"/>
                        </a:solidFill>
                        <a:effectLst/>
                      </a:endParaRPr>
                    </a:p>
                  </a:txBody>
                  <a:tcPr marL="80493" marR="80493" marT="40246" marB="40246"/>
                </a:tc>
                <a:tc>
                  <a:txBody>
                    <a:bodyPr/>
                    <a:lstStyle/>
                    <a:p>
                      <a:pPr algn="ctr"/>
                      <a:r>
                        <a:rPr lang="en-CA" sz="1100" b="0" dirty="0" err="1" smtClean="0">
                          <a:solidFill>
                            <a:srgbClr val="0070C0"/>
                          </a:solidFill>
                          <a:effectLst/>
                        </a:rPr>
                        <a:t>Gloss.y</a:t>
                      </a:r>
                      <a:endParaRPr lang="en-CA" sz="1100" b="0" dirty="0">
                        <a:solidFill>
                          <a:srgbClr val="0070C0"/>
                        </a:solidFill>
                        <a:effectLst/>
                      </a:endParaRPr>
                    </a:p>
                  </a:txBody>
                  <a:tcPr marL="80493" marR="80493" marT="40246" marB="40246"/>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219200"/>
            <a:ext cx="3200400" cy="23774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219200"/>
            <a:ext cx="3200400" cy="2377440"/>
          </a:xfrm>
          <a:prstGeom prst="rect">
            <a:avLst/>
          </a:prstGeom>
        </p:spPr>
      </p:pic>
      <p:sp>
        <p:nvSpPr>
          <p:cNvPr id="8" name="TextBox 7"/>
          <p:cNvSpPr txBox="1"/>
          <p:nvPr/>
        </p:nvSpPr>
        <p:spPr>
          <a:xfrm>
            <a:off x="5609077" y="1334869"/>
            <a:ext cx="1629923" cy="646331"/>
          </a:xfrm>
          <a:prstGeom prst="rect">
            <a:avLst/>
          </a:prstGeom>
          <a:noFill/>
        </p:spPr>
        <p:txBody>
          <a:bodyPr wrap="none" rtlCol="0">
            <a:spAutoFit/>
          </a:bodyPr>
          <a:lstStyle/>
          <a:p>
            <a:r>
              <a:rPr lang="en-US" sz="1200" b="1" dirty="0" smtClean="0">
                <a:ea typeface="ＭＳ Ｐゴシック" pitchFamily="-112" charset="-128"/>
              </a:rPr>
              <a:t>Reconstruct largest</a:t>
            </a:r>
          </a:p>
          <a:p>
            <a:r>
              <a:rPr lang="en-US" sz="1200" b="1" dirty="0" smtClean="0">
                <a:ea typeface="ＭＳ Ｐゴシック" pitchFamily="-112" charset="-128"/>
              </a:rPr>
              <a:t>component +</a:t>
            </a:r>
          </a:p>
          <a:p>
            <a:r>
              <a:rPr lang="en-US" sz="1200" b="1" dirty="0" smtClean="0">
                <a:ea typeface="ＭＳ Ｐゴシック" pitchFamily="-112" charset="-128"/>
              </a:rPr>
              <a:t>R10G10B10A2</a:t>
            </a:r>
            <a:endParaRPr lang="en-US" sz="1200" b="1" dirty="0">
              <a:ea typeface="ＭＳ Ｐゴシック" pitchFamily="-112" charset="-128"/>
            </a:endParaRPr>
          </a:p>
        </p:txBody>
      </p:sp>
    </p:spTree>
    <p:extLst>
      <p:ext uri="{BB962C8B-B14F-4D97-AF65-F5344CB8AC3E}">
        <p14:creationId xmlns:p14="http://schemas.microsoft.com/office/powerpoint/2010/main" val="26169803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AA Ahoy!</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2400" dirty="0" smtClean="0">
              <a:solidFill>
                <a:schemeClr val="tx1"/>
              </a:solidFill>
              <a:effectLst/>
              <a:ea typeface="ＭＳ Ｐゴシック" pitchFamily="-112" charset="-128"/>
            </a:endParaRPr>
          </a:p>
          <a:p>
            <a:pPr eaLnBrk="1" hangingPunct="1">
              <a:spcBef>
                <a:spcPts val="200"/>
              </a:spcBef>
              <a:spcAft>
                <a:spcPts val="200"/>
              </a:spcAft>
              <a:buFont typeface="Wingdings" pitchFamily="-112" charset="2"/>
              <a:buChar char="§"/>
              <a:defRPr/>
            </a:pPr>
            <a:r>
              <a:rPr lang="en-US" sz="2400" dirty="0" smtClean="0">
                <a:solidFill>
                  <a:schemeClr val="tx1"/>
                </a:solidFill>
                <a:effectLst/>
                <a:ea typeface="ＭＳ Ｐゴシック" pitchFamily="-112" charset="-128"/>
              </a:rPr>
              <a:t>Detail Normal Maps</a:t>
            </a:r>
          </a:p>
          <a:p>
            <a:pPr eaLnBrk="1" hangingPunct="1">
              <a:spcBef>
                <a:spcPts val="200"/>
              </a:spcBef>
              <a:spcAft>
                <a:spcPts val="200"/>
              </a:spcAft>
              <a:buFont typeface="Wingdings" pitchFamily="-112" charset="2"/>
              <a:buChar char="§"/>
              <a:defRPr/>
            </a:pPr>
            <a:r>
              <a:rPr lang="en-US" sz="2400" dirty="0" smtClean="0">
                <a:solidFill>
                  <a:schemeClr val="tx1"/>
                </a:solidFill>
                <a:effectLst/>
                <a:ea typeface="ＭＳ Ｐゴシック" pitchFamily="-112" charset="-128"/>
              </a:rPr>
              <a:t>Geometry</a:t>
            </a:r>
          </a:p>
          <a:p>
            <a:pPr eaLnBrk="1" hangingPunct="1">
              <a:spcBef>
                <a:spcPts val="200"/>
              </a:spcBef>
              <a:spcAft>
                <a:spcPts val="200"/>
              </a:spcAft>
              <a:buFont typeface="Wingdings" pitchFamily="-112" charset="2"/>
              <a:buChar char="§"/>
              <a:defRPr/>
            </a:pPr>
            <a:r>
              <a:rPr lang="en-US" sz="2400" dirty="0" smtClean="0">
                <a:ea typeface="ＭＳ Ｐゴシック" pitchFamily="-112" charset="-128"/>
              </a:rPr>
              <a:t>Diffuse</a:t>
            </a:r>
          </a:p>
          <a:p>
            <a:pPr eaLnBrk="1" hangingPunct="1">
              <a:spcBef>
                <a:spcPts val="200"/>
              </a:spcBef>
              <a:spcAft>
                <a:spcPts val="200"/>
              </a:spcAft>
              <a:buFont typeface="Wingdings" pitchFamily="-112" charset="2"/>
              <a:buChar char="§"/>
              <a:defRPr/>
            </a:pPr>
            <a:r>
              <a:rPr lang="en-US" sz="2400" dirty="0" smtClean="0">
                <a:ea typeface="ＭＳ Ｐゴシック" pitchFamily="-112" charset="-128"/>
              </a:rPr>
              <a:t>Environment Maps</a:t>
            </a:r>
          </a:p>
          <a:p>
            <a:pPr eaLnBrk="1" hangingPunct="1">
              <a:spcBef>
                <a:spcPts val="200"/>
              </a:spcBef>
              <a:spcAft>
                <a:spcPts val="200"/>
              </a:spcAft>
              <a:buFont typeface="Wingdings" pitchFamily="-112" charset="2"/>
              <a:buChar char="§"/>
              <a:defRPr/>
            </a:pPr>
            <a:endParaRPr lang="en-US" sz="2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Tree>
    <p:extLst>
      <p:ext uri="{BB962C8B-B14F-4D97-AF65-F5344CB8AC3E}">
        <p14:creationId xmlns:p14="http://schemas.microsoft.com/office/powerpoint/2010/main" val="2965462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Detail Normal Maps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1. Store [x, y, 0, variance]</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2. </a:t>
            </a:r>
            <a:r>
              <a:rPr lang="en-US" sz="1800" dirty="0" smtClean="0">
                <a:ea typeface="ＭＳ Ｐゴシック" pitchFamily="-112" charset="-128"/>
              </a:rPr>
              <a:t>Use a decent</a:t>
            </a:r>
            <a:r>
              <a:rPr lang="en-US" sz="1800" dirty="0" smtClean="0">
                <a:effectLst/>
                <a:ea typeface="ＭＳ Ｐゴシック" pitchFamily="-112" charset="-128"/>
              </a:rPr>
              <a:t> normal blending </a:t>
            </a:r>
            <a:r>
              <a:rPr lang="en-US" sz="1800" dirty="0" smtClean="0">
                <a:ea typeface="ＭＳ Ｐゴシック" pitchFamily="-112" charset="-128"/>
              </a:rPr>
              <a:t>method</a:t>
            </a:r>
          </a:p>
          <a:p>
            <a:pPr lvl="1" eaLnBrk="1" hangingPunct="1">
              <a:spcBef>
                <a:spcPts val="200"/>
              </a:spcBef>
              <a:spcAft>
                <a:spcPts val="200"/>
              </a:spcAft>
              <a:buFont typeface="Wingdings" pitchFamily="-112" charset="2"/>
              <a:buChar char="§"/>
              <a:defRPr/>
            </a:pPr>
            <a:r>
              <a:rPr lang="en-US" sz="1200" dirty="0" smtClean="0">
                <a:ea typeface="ＭＳ Ｐゴシック" pitchFamily="-112" charset="-128"/>
              </a:rPr>
              <a:t>See: http</a:t>
            </a:r>
            <a:r>
              <a:rPr lang="en-US" sz="1200" dirty="0">
                <a:ea typeface="ＭＳ Ｐゴシック" pitchFamily="-112" charset="-128"/>
              </a:rPr>
              <a:t>://blog.selfshadow.com/publications/blending-in-detail/ </a:t>
            </a:r>
            <a:endParaRPr lang="en-US" sz="12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3</a:t>
            </a:r>
            <a:r>
              <a:rPr lang="en-US" sz="1800" dirty="0" smtClean="0">
                <a:effectLst/>
                <a:ea typeface="ＭＳ Ｐゴシック" pitchFamily="-112" charset="-128"/>
              </a:rPr>
              <a:t>. </a:t>
            </a:r>
            <a:r>
              <a:rPr lang="en-US" sz="1800" dirty="0" smtClean="0">
                <a:ea typeface="ＭＳ Ｐゴシック" pitchFamily="-112" charset="-128"/>
              </a:rPr>
              <a:t>Combine base gloss with detail variance</a:t>
            </a: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4. Fade out to constant variance</a:t>
            </a: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186525"/>
            <a:ext cx="2091782" cy="901408"/>
          </a:xfrm>
          <a:prstGeom prst="rect">
            <a:avLst/>
          </a:prstGeom>
        </p:spPr>
      </p:pic>
      <p:sp>
        <p:nvSpPr>
          <p:cNvPr id="5" name="Rectangle 4"/>
          <p:cNvSpPr/>
          <p:nvPr/>
        </p:nvSpPr>
        <p:spPr>
          <a:xfrm>
            <a:off x="4038600" y="2311259"/>
            <a:ext cx="914400" cy="58434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spTree>
    <p:extLst>
      <p:ext uri="{BB962C8B-B14F-4D97-AF65-F5344CB8AC3E}">
        <p14:creationId xmlns:p14="http://schemas.microsoft.com/office/powerpoint/2010/main" val="3845679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Geometry AA</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r>
              <a:rPr lang="en-US" sz="1800" dirty="0" smtClean="0">
                <a:ea typeface="ＭＳ Ｐゴシック" pitchFamily="-112" charset="-128"/>
              </a:rPr>
              <a:t>Another source of variance!</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Idea 1: </a:t>
            </a:r>
            <a:r>
              <a:rPr lang="en-US" sz="1800" dirty="0" err="1">
                <a:ea typeface="ＭＳ Ｐゴシック" pitchFamily="-112" charset="-128"/>
              </a:rPr>
              <a:t>p</a:t>
            </a:r>
            <a:r>
              <a:rPr lang="en-US" sz="1800" dirty="0" err="1" smtClean="0">
                <a:ea typeface="ＭＳ Ｐゴシック" pitchFamily="-112" charset="-128"/>
              </a:rPr>
              <a:t>refilter</a:t>
            </a:r>
            <a:r>
              <a:rPr lang="en-US" sz="1800" dirty="0" smtClean="0">
                <a:ea typeface="ＭＳ Ｐゴシック" pitchFamily="-112" charset="-128"/>
              </a:rPr>
              <a:t> geometric </a:t>
            </a:r>
            <a:r>
              <a:rPr lang="en-US" sz="1800" dirty="0" err="1" smtClean="0">
                <a:ea typeface="ＭＳ Ｐゴシック" pitchFamily="-112" charset="-128"/>
              </a:rPr>
              <a:t>normals</a:t>
            </a:r>
            <a:endParaRPr lang="en-US" sz="1800" dirty="0" smtClean="0">
              <a:ea typeface="ＭＳ Ｐゴシック" pitchFamily="-112" charset="-128"/>
            </a:endParaRP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1. Dilate</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2. MIP</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3. </a:t>
            </a:r>
            <a:r>
              <a:rPr lang="en-US" sz="1400" dirty="0" err="1" smtClean="0">
                <a:ea typeface="ＭＳ Ｐゴシック" pitchFamily="-112" charset="-128"/>
              </a:rPr>
              <a:t>Toksvig</a:t>
            </a: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solidFill>
                  <a:schemeClr val="accent2"/>
                </a:solidFill>
                <a:ea typeface="ＭＳ Ｐゴシック" pitchFamily="-112" charset="-128"/>
              </a:rPr>
              <a:t>Needs atlas!</a:t>
            </a: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a:ea typeface="ＭＳ Ｐゴシック" pitchFamily="-112" charset="-128"/>
            </a:endParaRPr>
          </a:p>
          <a:p>
            <a:pPr eaLnBrk="1" hangingPunct="1">
              <a:spcBef>
                <a:spcPts val="200"/>
              </a:spcBef>
              <a:spcAft>
                <a:spcPts val="200"/>
              </a:spcAft>
              <a:buFont typeface="Wingdings" pitchFamily="-112" charset="2"/>
              <a:buChar char="§"/>
              <a:defRPr/>
            </a:pPr>
            <a:endParaRPr lang="en-US" sz="1400" dirty="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solidFill>
                <a:schemeClr val="accent6"/>
              </a:solidFill>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2" name="Picture 1" descr="atl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582680"/>
            <a:ext cx="2286000" cy="2286000"/>
          </a:xfrm>
          <a:prstGeom prst="rect">
            <a:avLst/>
          </a:prstGeom>
        </p:spPr>
      </p:pic>
      <p:pic>
        <p:nvPicPr>
          <p:cNvPr id="3" name="Picture 2" descr="texture_varia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685800"/>
            <a:ext cx="1140009" cy="3352800"/>
          </a:xfrm>
          <a:prstGeom prst="rect">
            <a:avLst/>
          </a:prstGeom>
        </p:spPr>
      </p:pic>
    </p:spTree>
    <p:extLst>
      <p:ext uri="{BB962C8B-B14F-4D97-AF65-F5344CB8AC3E}">
        <p14:creationId xmlns:p14="http://schemas.microsoft.com/office/powerpoint/2010/main" val="38851833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r>
              <a:rPr lang="en-US" sz="1800" dirty="0" smtClean="0">
                <a:ea typeface="ＭＳ Ｐゴシック" pitchFamily="-112" charset="-128"/>
              </a:rPr>
              <a:t>Idea 2: Pixel Quad Message Passing [Penner11A]</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Access </a:t>
            </a:r>
            <a:r>
              <a:rPr lang="en-US" sz="1800" dirty="0" err="1" smtClean="0">
                <a:ea typeface="ＭＳ Ｐゴシック" pitchFamily="-112" charset="-128"/>
              </a:rPr>
              <a:t>neighbours</a:t>
            </a:r>
            <a:r>
              <a:rPr lang="en-US" sz="1800" dirty="0" smtClean="0">
                <a:ea typeface="ＭＳ Ｐゴシック" pitchFamily="-112" charset="-128"/>
              </a:rPr>
              <a:t> </a:t>
            </a:r>
            <a:r>
              <a:rPr lang="en-CA" sz="1800" dirty="0" smtClean="0"/>
              <a:t>⇒ average ⇒ variance</a:t>
            </a: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Code for average:</a:t>
            </a:r>
            <a:endParaRPr lang="en-US" sz="1800" dirty="0">
              <a:ea typeface="ＭＳ Ｐゴシック" pitchFamily="-112" charset="-128"/>
            </a:endParaRPr>
          </a:p>
        </p:txBody>
      </p:sp>
      <p:sp>
        <p:nvSpPr>
          <p:cNvPr id="4" name="TextBox 3"/>
          <p:cNvSpPr txBox="1"/>
          <p:nvPr/>
        </p:nvSpPr>
        <p:spPr>
          <a:xfrm>
            <a:off x="559674" y="1905000"/>
            <a:ext cx="4155630" cy="1569660"/>
          </a:xfrm>
          <a:prstGeom prst="rect">
            <a:avLst/>
          </a:prstGeom>
          <a:noFill/>
        </p:spPr>
        <p:txBody>
          <a:bodyPr wrap="none" rtlCol="0">
            <a:spAutoFit/>
          </a:bodyPr>
          <a:lstStyle/>
          <a:p>
            <a:r>
              <a:rPr lang="tr-TR" sz="1200" b="1" dirty="0" smtClean="0">
                <a:latin typeface="Courier New"/>
                <a:cs typeface="Courier New"/>
              </a:rPr>
              <a:t>float2 </a:t>
            </a:r>
            <a:r>
              <a:rPr lang="tr-TR" sz="1200" b="1" dirty="0" err="1">
                <a:latin typeface="Courier New"/>
                <a:cs typeface="Courier New"/>
              </a:rPr>
              <a:t>dir</a:t>
            </a:r>
            <a:r>
              <a:rPr lang="tr-TR" sz="1200" b="1" dirty="0">
                <a:latin typeface="Courier New"/>
                <a:cs typeface="Courier New"/>
              </a:rPr>
              <a:t> = 0.5 - </a:t>
            </a:r>
            <a:r>
              <a:rPr lang="tr-TR" sz="1200" b="1" dirty="0" err="1">
                <a:latin typeface="Courier New"/>
                <a:cs typeface="Courier New"/>
              </a:rPr>
              <a:t>frac</a:t>
            </a:r>
            <a:r>
              <a:rPr lang="tr-TR" sz="1200" b="1" dirty="0">
                <a:latin typeface="Courier New"/>
                <a:cs typeface="Courier New"/>
              </a:rPr>
              <a:t>(</a:t>
            </a:r>
            <a:r>
              <a:rPr lang="tr-TR" sz="1200" b="1" dirty="0" err="1">
                <a:latin typeface="Courier New"/>
                <a:cs typeface="Courier New"/>
              </a:rPr>
              <a:t>vpos</a:t>
            </a:r>
            <a:r>
              <a:rPr lang="tr-TR" sz="1200" b="1" dirty="0">
                <a:latin typeface="Courier New"/>
                <a:cs typeface="Courier New"/>
              </a:rPr>
              <a:t>*0.5 - 0.25)*2;</a:t>
            </a:r>
          </a:p>
          <a:p>
            <a:endParaRPr lang="tr-TR" sz="1200" b="1" dirty="0" smtClean="0">
              <a:latin typeface="Courier New"/>
              <a:cs typeface="Courier New"/>
            </a:endParaRPr>
          </a:p>
          <a:p>
            <a:r>
              <a:rPr lang="tr-TR" sz="1200" b="1" dirty="0" smtClean="0">
                <a:latin typeface="Courier New"/>
                <a:cs typeface="Courier New"/>
              </a:rPr>
              <a:t>float3 </a:t>
            </a:r>
            <a:r>
              <a:rPr lang="tr-TR" sz="1200" b="1" dirty="0">
                <a:latin typeface="Courier New"/>
                <a:cs typeface="Courier New"/>
              </a:rPr>
              <a:t>n0 = </a:t>
            </a:r>
            <a:r>
              <a:rPr lang="tr-TR" sz="1200" b="1" dirty="0" smtClean="0">
                <a:latin typeface="Courier New"/>
                <a:cs typeface="Courier New"/>
              </a:rPr>
              <a:t>N;</a:t>
            </a:r>
            <a:endParaRPr lang="tr-TR" sz="1200" b="1" dirty="0">
              <a:latin typeface="Courier New"/>
              <a:cs typeface="Courier New"/>
            </a:endParaRPr>
          </a:p>
          <a:p>
            <a:r>
              <a:rPr lang="tr-TR" sz="1200" b="1" dirty="0" smtClean="0">
                <a:latin typeface="Courier New"/>
                <a:cs typeface="Courier New"/>
              </a:rPr>
              <a:t>float3 </a:t>
            </a:r>
            <a:r>
              <a:rPr lang="tr-TR" sz="1200" b="1" dirty="0">
                <a:latin typeface="Courier New"/>
                <a:cs typeface="Courier New"/>
              </a:rPr>
              <a:t>n1 = </a:t>
            </a:r>
            <a:r>
              <a:rPr lang="tr-TR" sz="1200" b="1" dirty="0" err="1">
                <a:latin typeface="Courier New"/>
                <a:cs typeface="Courier New"/>
              </a:rPr>
              <a:t>ddx_fine</a:t>
            </a:r>
            <a:r>
              <a:rPr lang="tr-TR" sz="1200" b="1" dirty="0">
                <a:latin typeface="Courier New"/>
                <a:cs typeface="Courier New"/>
              </a:rPr>
              <a:t>(n0)*</a:t>
            </a:r>
            <a:r>
              <a:rPr lang="tr-TR" sz="1200" b="1" dirty="0" err="1">
                <a:latin typeface="Courier New"/>
                <a:cs typeface="Courier New"/>
              </a:rPr>
              <a:t>dir.x</a:t>
            </a:r>
            <a:r>
              <a:rPr lang="tr-TR" sz="1200" b="1" dirty="0" smtClean="0">
                <a:latin typeface="Courier New"/>
                <a:cs typeface="Courier New"/>
              </a:rPr>
              <a:t>;</a:t>
            </a:r>
          </a:p>
          <a:p>
            <a:r>
              <a:rPr lang="tr-TR" sz="1200" b="1" dirty="0" smtClean="0">
                <a:latin typeface="Courier New"/>
                <a:cs typeface="Courier New"/>
              </a:rPr>
              <a:t>float3 </a:t>
            </a:r>
            <a:r>
              <a:rPr lang="tr-TR" sz="1200" b="1" dirty="0">
                <a:latin typeface="Courier New"/>
                <a:cs typeface="Courier New"/>
              </a:rPr>
              <a:t>n2 = </a:t>
            </a:r>
            <a:r>
              <a:rPr lang="tr-TR" sz="1200" b="1" dirty="0" err="1">
                <a:latin typeface="Courier New"/>
                <a:cs typeface="Courier New"/>
              </a:rPr>
              <a:t>ddy_fine</a:t>
            </a:r>
            <a:r>
              <a:rPr lang="tr-TR" sz="1200" b="1" dirty="0">
                <a:latin typeface="Courier New"/>
                <a:cs typeface="Courier New"/>
              </a:rPr>
              <a:t>(n0)*</a:t>
            </a:r>
            <a:r>
              <a:rPr lang="tr-TR" sz="1200" b="1" dirty="0" err="1">
                <a:latin typeface="Courier New"/>
                <a:cs typeface="Courier New"/>
              </a:rPr>
              <a:t>dir.y</a:t>
            </a:r>
            <a:r>
              <a:rPr lang="tr-TR" sz="1200" b="1" dirty="0">
                <a:latin typeface="Courier New"/>
                <a:cs typeface="Courier New"/>
              </a:rPr>
              <a:t>;</a:t>
            </a:r>
          </a:p>
          <a:p>
            <a:r>
              <a:rPr lang="tr-TR" sz="1200" b="1" dirty="0" smtClean="0">
                <a:latin typeface="Courier New"/>
                <a:cs typeface="Courier New"/>
              </a:rPr>
              <a:t>float3 </a:t>
            </a:r>
            <a:r>
              <a:rPr lang="tr-TR" sz="1200" b="1" dirty="0">
                <a:latin typeface="Courier New"/>
                <a:cs typeface="Courier New"/>
              </a:rPr>
              <a:t>n3 = </a:t>
            </a:r>
            <a:r>
              <a:rPr lang="tr-TR" sz="1200" b="1" dirty="0" err="1">
                <a:latin typeface="Courier New"/>
                <a:cs typeface="Courier New"/>
              </a:rPr>
              <a:t>ddy_fine</a:t>
            </a:r>
            <a:r>
              <a:rPr lang="tr-TR" sz="1200" b="1" dirty="0">
                <a:latin typeface="Courier New"/>
                <a:cs typeface="Courier New"/>
              </a:rPr>
              <a:t>(n1)*</a:t>
            </a:r>
            <a:r>
              <a:rPr lang="tr-TR" sz="1200" b="1" dirty="0" err="1">
                <a:latin typeface="Courier New"/>
                <a:cs typeface="Courier New"/>
              </a:rPr>
              <a:t>dir.y</a:t>
            </a:r>
            <a:r>
              <a:rPr lang="tr-TR" sz="1200" b="1" dirty="0" smtClean="0">
                <a:latin typeface="Courier New"/>
                <a:cs typeface="Courier New"/>
              </a:rPr>
              <a:t>;</a:t>
            </a:r>
          </a:p>
          <a:p>
            <a:endParaRPr lang="tr-TR" sz="1200" b="1" dirty="0">
              <a:latin typeface="Courier New"/>
              <a:cs typeface="Courier New"/>
            </a:endParaRPr>
          </a:p>
          <a:p>
            <a:r>
              <a:rPr lang="tr-TR" sz="1200" b="1" dirty="0" smtClean="0">
                <a:latin typeface="Courier New"/>
                <a:cs typeface="Courier New"/>
              </a:rPr>
              <a:t>float3 </a:t>
            </a:r>
            <a:r>
              <a:rPr lang="tr-TR" sz="1200" b="1" dirty="0" err="1">
                <a:latin typeface="Courier New"/>
                <a:cs typeface="Courier New"/>
              </a:rPr>
              <a:t>nn</a:t>
            </a:r>
            <a:r>
              <a:rPr lang="tr-TR" sz="1200" b="1" dirty="0">
                <a:latin typeface="Courier New"/>
                <a:cs typeface="Courier New"/>
              </a:rPr>
              <a:t> = n0 + n1 + n2 + n3</a:t>
            </a:r>
            <a:r>
              <a:rPr lang="tr-TR" sz="1200" b="1" dirty="0" smtClean="0">
                <a:latin typeface="Courier New"/>
                <a:cs typeface="Courier New"/>
              </a:rPr>
              <a:t>;</a:t>
            </a:r>
            <a:endParaRPr lang="en-US" sz="1200" b="1" dirty="0">
              <a:latin typeface="Courier New"/>
              <a:cs typeface="Courier New"/>
            </a:endParaRPr>
          </a:p>
        </p:txBody>
      </p:sp>
      <p:pic>
        <p:nvPicPr>
          <p:cNvPr id="5" name="Picture 4" descr="geo_toksv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85800"/>
            <a:ext cx="990600" cy="3360515"/>
          </a:xfrm>
          <a:prstGeom prst="rect">
            <a:avLst/>
          </a:prstGeom>
        </p:spPr>
      </p:pic>
      <p:sp>
        <p:nvSpPr>
          <p:cNvPr id="6"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Geometry AA</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12018662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fontScale="70000" lnSpcReduction="20000"/>
          </a:bodyPr>
          <a:lstStyle/>
          <a:p>
            <a:pPr eaLnBrk="1" hangingPunct="1">
              <a:spcBef>
                <a:spcPts val="200"/>
              </a:spcBef>
              <a:spcAft>
                <a:spcPts val="200"/>
              </a:spcAft>
              <a:buClr>
                <a:schemeClr val="accent6"/>
              </a:buClr>
              <a:buFont typeface="Wingdings" charset="0"/>
              <a:buChar char="§"/>
            </a:pPr>
            <a:r>
              <a:rPr lang="en-US" sz="2600" dirty="0" err="1" smtClean="0">
                <a:latin typeface="Arial" charset="0"/>
                <a:ea typeface="ＭＳ Ｐゴシック" charset="0"/>
                <a:cs typeface="ＭＳ Ｐゴシック" charset="0"/>
              </a:rPr>
              <a:t>Blinn-Phong</a:t>
            </a:r>
            <a:r>
              <a:rPr lang="en-US" sz="2600" dirty="0" smtClean="0">
                <a:latin typeface="Arial" charset="0"/>
                <a:ea typeface="ＭＳ Ｐゴシック" charset="0"/>
                <a:cs typeface="ＭＳ Ｐゴシック" charset="0"/>
              </a:rPr>
              <a:t> is no </a:t>
            </a:r>
            <a:r>
              <a:rPr lang="en-US" sz="2600" dirty="0">
                <a:latin typeface="Arial" charset="0"/>
                <a:ea typeface="ＭＳ Ｐゴシック" charset="0"/>
                <a:cs typeface="ＭＳ Ｐゴシック" charset="0"/>
              </a:rPr>
              <a:t>h</a:t>
            </a:r>
            <a:r>
              <a:rPr lang="en-US" sz="2600" dirty="0" smtClean="0">
                <a:latin typeface="Arial" charset="0"/>
                <a:ea typeface="ＭＳ Ｐゴシック" charset="0"/>
                <a:cs typeface="ＭＳ Ｐゴシック" charset="0"/>
              </a:rPr>
              <a:t>ack</a:t>
            </a:r>
          </a:p>
          <a:p>
            <a:pPr eaLnBrk="1" hangingPunct="1">
              <a:spcBef>
                <a:spcPts val="200"/>
              </a:spcBef>
              <a:spcAft>
                <a:spcPts val="200"/>
              </a:spcAft>
              <a:buFont typeface="Wingdings" charset="0"/>
              <a:buChar char="§"/>
            </a:pPr>
            <a:r>
              <a:rPr lang="en-US" dirty="0" err="1" smtClean="0">
                <a:latin typeface="Arial" charset="0"/>
                <a:ea typeface="ＭＳ Ｐゴシック" charset="0"/>
                <a:cs typeface="ＭＳ Ｐゴシック" charset="0"/>
              </a:rPr>
              <a:t>Microfacets</a:t>
            </a:r>
            <a:endParaRPr lang="en-US" dirty="0" smtClean="0">
              <a:latin typeface="Arial" charset="0"/>
              <a:ea typeface="ＭＳ Ｐゴシック" charset="0"/>
              <a:cs typeface="ＭＳ Ｐゴシック" charset="0"/>
            </a:endParaRP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Made of tiny mirrors</a:t>
            </a: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Light bounces back when mirrors line up</a:t>
            </a: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A distribution function of mirrors</a:t>
            </a: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The closer the half angle is to the normal, the greater percent mirrors line up with viewer, the brighter the reflection</a:t>
            </a:r>
          </a:p>
          <a:p>
            <a:pPr lvl="1" eaLnBrk="1" hangingPunct="1">
              <a:spcBef>
                <a:spcPts val="200"/>
              </a:spcBef>
              <a:spcAft>
                <a:spcPts val="200"/>
              </a:spcAft>
              <a:buFont typeface="Wingdings" charset="0"/>
              <a:buChar char="§"/>
            </a:pPr>
            <a:endParaRPr lang="en-US" sz="1700" dirty="0" smtClean="0">
              <a:latin typeface="Arial" charset="0"/>
              <a:ea typeface="ＭＳ Ｐゴシック" charset="0"/>
              <a:cs typeface="ＭＳ Ｐゴシック" charset="0"/>
            </a:endParaRPr>
          </a:p>
        </p:txBody>
      </p:sp>
      <p:pic>
        <p:nvPicPr>
          <p:cNvPr id="6" name="Content Placeholder 5" descr="microfacet.jpg"/>
          <p:cNvPicPr>
            <a:picLocks noGrp="1" noChangeAspect="1"/>
          </p:cNvPicPr>
          <p:nvPr>
            <p:ph sz="half" idx="4294967295"/>
          </p:nvPr>
        </p:nvPicPr>
        <p:blipFill>
          <a:blip r:embed="rId3"/>
          <a:srcRect r="24664" b="6667"/>
          <a:stretch>
            <a:fillRect/>
          </a:stretch>
        </p:blipFill>
        <p:spPr>
          <a:xfrm>
            <a:off x="3581400" y="1752600"/>
            <a:ext cx="3505200" cy="1066800"/>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Microfacet</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theory</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27407684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r>
              <a:rPr lang="en-US" sz="1800" dirty="0" smtClean="0">
                <a:ea typeface="ＭＳ Ｐゴシック" pitchFamily="-112" charset="-128"/>
              </a:rPr>
              <a:t>Idea 3, from </a:t>
            </a:r>
            <a:r>
              <a:rPr lang="en-US" sz="1800" dirty="0" err="1" smtClean="0">
                <a:ea typeface="ＭＳ Ｐゴシック" pitchFamily="-112" charset="-128"/>
              </a:rPr>
              <a:t>Kaplanyan</a:t>
            </a:r>
            <a:r>
              <a:rPr lang="en-US" sz="1800" dirty="0" smtClean="0">
                <a:ea typeface="ＭＳ Ｐゴシック" pitchFamily="-112" charset="-128"/>
              </a:rPr>
              <a:t> &amp; </a:t>
            </a:r>
            <a:r>
              <a:rPr lang="en-US" sz="1800" dirty="0" err="1" smtClean="0">
                <a:ea typeface="ＭＳ Ｐゴシック" pitchFamily="-112" charset="-128"/>
              </a:rPr>
              <a:t>Valient</a:t>
            </a:r>
            <a:r>
              <a:rPr lang="en-US" sz="1800" dirty="0" smtClean="0">
                <a:ea typeface="ＭＳ Ｐゴシック" pitchFamily="-112" charset="-128"/>
              </a:rPr>
              <a:t>:</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Combine normal cone (curvature)</a:t>
            </a:r>
            <a:br>
              <a:rPr lang="en-US" sz="1800" dirty="0" smtClean="0">
                <a:ea typeface="ＭＳ Ｐゴシック" pitchFamily="-112" charset="-128"/>
              </a:rPr>
            </a:br>
            <a:r>
              <a:rPr lang="en-US" sz="1800" dirty="0" smtClean="0">
                <a:ea typeface="ＭＳ Ｐゴシック" pitchFamily="-112" charset="-128"/>
              </a:rPr>
              <a:t>and specular lobe cone</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1. Convert spec power to cone angle</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2. Add curvature angle:</a:t>
            </a: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marL="0" indent="0" eaLnBrk="1" hangingPunct="1">
              <a:spcBef>
                <a:spcPts val="200"/>
              </a:spcBef>
              <a:spcAft>
                <a:spcPts val="200"/>
              </a:spcAft>
              <a:buNone/>
              <a:defRPr/>
            </a:pPr>
            <a:endParaRPr lang="en-US" sz="1800" dirty="0" smtClean="0">
              <a:ea typeface="ＭＳ Ｐゴシック" pitchFamily="-112" charset="-128"/>
            </a:endParaRP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rPr>
              <a:t>3. Convert back to new power</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Being used in production now!</a:t>
            </a: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marL="0" indent="0" eaLnBrk="1" hangingPunct="1">
              <a:spcBef>
                <a:spcPts val="200"/>
              </a:spcBef>
              <a:spcAft>
                <a:spcPts val="200"/>
              </a:spcAft>
              <a:buNone/>
              <a:defRPr/>
            </a:pPr>
            <a:endParaRPr lang="en-US" sz="1800" dirty="0">
              <a:ea typeface="ＭＳ Ｐゴシック" pitchFamily="-112" charset="-128"/>
            </a:endParaRPr>
          </a:p>
        </p:txBody>
      </p:sp>
      <p:pic>
        <p:nvPicPr>
          <p:cNvPr id="6" name="Picture 5" descr="LobeAngl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914400"/>
            <a:ext cx="2683468" cy="1676400"/>
          </a:xfrm>
          <a:prstGeom prst="rect">
            <a:avLst/>
          </a:prstGeom>
        </p:spPr>
      </p:pic>
      <p:sp>
        <p:nvSpPr>
          <p:cNvPr id="7" name="TextBox 6"/>
          <p:cNvSpPr txBox="1"/>
          <p:nvPr/>
        </p:nvSpPr>
        <p:spPr>
          <a:xfrm>
            <a:off x="609600" y="2362200"/>
            <a:ext cx="4986762" cy="646331"/>
          </a:xfrm>
          <a:prstGeom prst="rect">
            <a:avLst/>
          </a:prstGeom>
          <a:noFill/>
        </p:spPr>
        <p:txBody>
          <a:bodyPr wrap="none" rtlCol="0">
            <a:spAutoFit/>
          </a:bodyPr>
          <a:lstStyle/>
          <a:p>
            <a:r>
              <a:rPr lang="tr-TR" sz="1200" b="1" dirty="0" smtClean="0">
                <a:latin typeface="Courier New"/>
                <a:cs typeface="Courier New"/>
              </a:rPr>
              <a:t>float3 </a:t>
            </a:r>
            <a:r>
              <a:rPr lang="tr-TR" sz="1200" b="1" dirty="0" err="1">
                <a:latin typeface="Courier New"/>
                <a:cs typeface="Courier New"/>
              </a:rPr>
              <a:t>dN</a:t>
            </a:r>
            <a:r>
              <a:rPr lang="tr-TR" sz="1200" b="1" dirty="0">
                <a:latin typeface="Courier New"/>
                <a:cs typeface="Courier New"/>
              </a:rPr>
              <a:t> = </a:t>
            </a:r>
            <a:r>
              <a:rPr lang="tr-TR" sz="1200" b="1" dirty="0" err="1">
                <a:latin typeface="Courier New"/>
                <a:cs typeface="Courier New"/>
              </a:rPr>
              <a:t>fwidth</a:t>
            </a:r>
            <a:r>
              <a:rPr lang="tr-TR" sz="1200" b="1" dirty="0">
                <a:latin typeface="Courier New"/>
                <a:cs typeface="Courier New"/>
              </a:rPr>
              <a:t>(N)</a:t>
            </a:r>
            <a:r>
              <a:rPr lang="tr-TR" sz="1200" b="1" dirty="0" smtClean="0">
                <a:latin typeface="Courier New"/>
                <a:cs typeface="Courier New"/>
              </a:rPr>
              <a:t>;</a:t>
            </a:r>
          </a:p>
          <a:p>
            <a:r>
              <a:rPr lang="tr-TR" sz="1200" b="1" dirty="0" smtClean="0">
                <a:latin typeface="Courier New"/>
                <a:cs typeface="Courier New"/>
              </a:rPr>
              <a:t>float3 </a:t>
            </a:r>
            <a:r>
              <a:rPr lang="tr-TR" sz="1200" b="1" dirty="0" err="1">
                <a:latin typeface="Courier New"/>
                <a:cs typeface="Courier New"/>
              </a:rPr>
              <a:t>new_normal</a:t>
            </a:r>
            <a:r>
              <a:rPr lang="tr-TR" sz="1200" b="1" dirty="0">
                <a:latin typeface="Courier New"/>
                <a:cs typeface="Courier New"/>
              </a:rPr>
              <a:t> = </a:t>
            </a:r>
            <a:r>
              <a:rPr lang="tr-TR" sz="1200" b="1" dirty="0" err="1">
                <a:latin typeface="Courier New"/>
                <a:cs typeface="Courier New"/>
              </a:rPr>
              <a:t>normalize</a:t>
            </a:r>
            <a:r>
              <a:rPr lang="tr-TR" sz="1200" b="1" dirty="0">
                <a:latin typeface="Courier New"/>
                <a:cs typeface="Courier New"/>
              </a:rPr>
              <a:t>(N + </a:t>
            </a:r>
            <a:r>
              <a:rPr lang="tr-TR" sz="1200" b="1" dirty="0" err="1">
                <a:latin typeface="Courier New"/>
                <a:cs typeface="Courier New"/>
              </a:rPr>
              <a:t>dN</a:t>
            </a:r>
            <a:r>
              <a:rPr lang="tr-TR" sz="1200" b="1" dirty="0">
                <a:latin typeface="Courier New"/>
                <a:cs typeface="Courier New"/>
              </a:rPr>
              <a:t>);</a:t>
            </a:r>
          </a:p>
          <a:p>
            <a:r>
              <a:rPr lang="tr-TR" sz="1200" b="1" dirty="0" err="1" smtClean="0">
                <a:latin typeface="Courier New"/>
                <a:cs typeface="Courier New"/>
              </a:rPr>
              <a:t>float</a:t>
            </a:r>
            <a:r>
              <a:rPr lang="tr-TR" sz="1200" b="1" dirty="0" smtClean="0">
                <a:latin typeface="Courier New"/>
                <a:cs typeface="Courier New"/>
              </a:rPr>
              <a:t> </a:t>
            </a:r>
            <a:r>
              <a:rPr lang="tr-TR" sz="1200" b="1" dirty="0" err="1">
                <a:latin typeface="Courier New"/>
                <a:cs typeface="Courier New"/>
              </a:rPr>
              <a:t>curvature</a:t>
            </a:r>
            <a:r>
              <a:rPr lang="tr-TR" sz="1200" b="1" dirty="0">
                <a:latin typeface="Courier New"/>
                <a:cs typeface="Courier New"/>
              </a:rPr>
              <a:t> = </a:t>
            </a:r>
            <a:r>
              <a:rPr lang="tr-TR" sz="1200" b="1" dirty="0" err="1" smtClean="0">
                <a:latin typeface="Courier New"/>
                <a:cs typeface="Courier New"/>
              </a:rPr>
              <a:t>acos</a:t>
            </a:r>
            <a:r>
              <a:rPr lang="tr-TR" sz="1200" b="1" dirty="0" smtClean="0">
                <a:latin typeface="Courier New"/>
                <a:cs typeface="Courier New"/>
              </a:rPr>
              <a:t>(</a:t>
            </a:r>
            <a:r>
              <a:rPr lang="tr-TR" sz="1200" b="1" dirty="0" err="1" smtClean="0">
                <a:latin typeface="Courier New"/>
                <a:cs typeface="Courier New"/>
              </a:rPr>
              <a:t>dot</a:t>
            </a:r>
            <a:r>
              <a:rPr lang="tr-TR" sz="1200" b="1" dirty="0">
                <a:latin typeface="Courier New"/>
                <a:cs typeface="Courier New"/>
              </a:rPr>
              <a:t>(</a:t>
            </a:r>
            <a:r>
              <a:rPr lang="tr-TR" sz="1200" b="1" dirty="0" err="1">
                <a:latin typeface="Courier New"/>
                <a:cs typeface="Courier New"/>
              </a:rPr>
              <a:t>new_normal</a:t>
            </a:r>
            <a:r>
              <a:rPr lang="tr-TR" sz="1200" b="1" dirty="0">
                <a:latin typeface="Courier New"/>
                <a:cs typeface="Courier New"/>
              </a:rPr>
              <a:t>, N)</a:t>
            </a:r>
            <a:r>
              <a:rPr lang="tr-TR" sz="1200" b="1" dirty="0" smtClean="0">
                <a:latin typeface="Courier New"/>
                <a:cs typeface="Courier New"/>
              </a:rPr>
              <a:t>)/(pi*0.5);</a:t>
            </a:r>
            <a:endParaRPr lang="tr-TR" sz="1200" b="1" dirty="0">
              <a:latin typeface="Courier New"/>
              <a:cs typeface="Courier New"/>
            </a:endParaRPr>
          </a:p>
        </p:txBody>
      </p:sp>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Geometry AA</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5365591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err="1" smtClean="0">
                <a:ea typeface="ＭＳ Ｐゴシック" pitchFamily="-112" charset="-128"/>
              </a:rPr>
              <a:t>Optimised</a:t>
            </a:r>
            <a:r>
              <a:rPr lang="en-US" sz="1800" dirty="0" smtClean="0">
                <a:ea typeface="ＭＳ Ｐゴシック" pitchFamily="-112" charset="-128"/>
              </a:rPr>
              <a:t> code:</a:t>
            </a: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a:ea typeface="ＭＳ Ｐゴシック" pitchFamily="-112" charset="-128"/>
              </a:rPr>
              <a:t>Similar </a:t>
            </a:r>
            <a:r>
              <a:rPr lang="en-US" sz="1800" dirty="0" smtClean="0">
                <a:ea typeface="ＭＳ Ｐゴシック" pitchFamily="-112" charset="-128"/>
              </a:rPr>
              <a:t>results</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Future work</a:t>
            </a:r>
          </a:p>
          <a:p>
            <a:pPr marL="0" indent="0" eaLnBrk="1" hangingPunct="1">
              <a:spcBef>
                <a:spcPts val="200"/>
              </a:spcBef>
              <a:spcAft>
                <a:spcPts val="200"/>
              </a:spcAft>
              <a:buNone/>
              <a:defRPr/>
            </a:pPr>
            <a:endParaRPr lang="en-US" sz="1800" dirty="0">
              <a:ea typeface="ＭＳ Ｐゴシック" pitchFamily="-112" charset="-128"/>
            </a:endParaRPr>
          </a:p>
        </p:txBody>
      </p:sp>
      <p:sp>
        <p:nvSpPr>
          <p:cNvPr id="4" name="TextBox 3"/>
          <p:cNvSpPr txBox="1"/>
          <p:nvPr/>
        </p:nvSpPr>
        <p:spPr>
          <a:xfrm>
            <a:off x="533400" y="1600200"/>
            <a:ext cx="4617370" cy="1200329"/>
          </a:xfrm>
          <a:prstGeom prst="rect">
            <a:avLst/>
          </a:prstGeom>
          <a:noFill/>
        </p:spPr>
        <p:txBody>
          <a:bodyPr wrap="none" rtlCol="0">
            <a:spAutoFit/>
          </a:bodyPr>
          <a:lstStyle/>
          <a:p>
            <a:r>
              <a:rPr lang="tr-TR" sz="1200" b="1" dirty="0" smtClean="0">
                <a:latin typeface="Courier New"/>
                <a:cs typeface="Courier New"/>
              </a:rPr>
              <a:t>float3 </a:t>
            </a:r>
            <a:r>
              <a:rPr lang="tr-TR" sz="1200" b="1" dirty="0" err="1">
                <a:latin typeface="Courier New"/>
                <a:cs typeface="Courier New"/>
              </a:rPr>
              <a:t>dN</a:t>
            </a:r>
            <a:r>
              <a:rPr lang="tr-TR" sz="1200" b="1" dirty="0">
                <a:latin typeface="Courier New"/>
                <a:cs typeface="Courier New"/>
              </a:rPr>
              <a:t> = </a:t>
            </a:r>
            <a:r>
              <a:rPr lang="tr-TR" sz="1200" b="1" dirty="0" err="1">
                <a:latin typeface="Courier New"/>
                <a:cs typeface="Courier New"/>
              </a:rPr>
              <a:t>fwidth</a:t>
            </a:r>
            <a:r>
              <a:rPr lang="tr-TR" sz="1200" b="1" dirty="0">
                <a:latin typeface="Courier New"/>
                <a:cs typeface="Courier New"/>
              </a:rPr>
              <a:t>(N)</a:t>
            </a:r>
            <a:r>
              <a:rPr lang="tr-TR" sz="1200" b="1" dirty="0" smtClean="0">
                <a:latin typeface="Courier New"/>
                <a:cs typeface="Courier New"/>
              </a:rPr>
              <a:t>;</a:t>
            </a:r>
          </a:p>
          <a:p>
            <a:r>
              <a:rPr lang="tr-TR" sz="1200" b="1" dirty="0" smtClean="0">
                <a:latin typeface="Courier New"/>
                <a:cs typeface="Courier New"/>
              </a:rPr>
              <a:t>float3 </a:t>
            </a:r>
            <a:r>
              <a:rPr lang="tr-TR" sz="1200" b="1" dirty="0" err="1">
                <a:latin typeface="Courier New"/>
                <a:cs typeface="Courier New"/>
              </a:rPr>
              <a:t>new_normal</a:t>
            </a:r>
            <a:r>
              <a:rPr lang="tr-TR" sz="1200" b="1" dirty="0">
                <a:latin typeface="Courier New"/>
                <a:cs typeface="Courier New"/>
              </a:rPr>
              <a:t> = </a:t>
            </a:r>
            <a:r>
              <a:rPr lang="tr-TR" sz="1200" b="1" dirty="0" err="1">
                <a:latin typeface="Courier New"/>
                <a:cs typeface="Courier New"/>
              </a:rPr>
              <a:t>normalize</a:t>
            </a:r>
            <a:r>
              <a:rPr lang="tr-TR" sz="1200" b="1" dirty="0">
                <a:latin typeface="Courier New"/>
                <a:cs typeface="Courier New"/>
              </a:rPr>
              <a:t>(N + </a:t>
            </a:r>
            <a:r>
              <a:rPr lang="tr-TR" sz="1200" b="1" dirty="0" err="1">
                <a:latin typeface="Courier New"/>
                <a:cs typeface="Courier New"/>
              </a:rPr>
              <a:t>dN</a:t>
            </a:r>
            <a:r>
              <a:rPr lang="tr-TR" sz="1200" b="1" dirty="0">
                <a:latin typeface="Courier New"/>
                <a:cs typeface="Courier New"/>
              </a:rPr>
              <a:t>);</a:t>
            </a:r>
          </a:p>
          <a:p>
            <a:r>
              <a:rPr lang="tr-TR" sz="1200" b="1" dirty="0" err="1" smtClean="0">
                <a:latin typeface="Courier New"/>
                <a:cs typeface="Courier New"/>
              </a:rPr>
              <a:t>float</a:t>
            </a:r>
            <a:r>
              <a:rPr lang="tr-TR" sz="1200" b="1" dirty="0" smtClean="0">
                <a:latin typeface="Courier New"/>
                <a:cs typeface="Courier New"/>
              </a:rPr>
              <a:t> </a:t>
            </a:r>
            <a:r>
              <a:rPr lang="tr-TR" sz="1200" b="1" dirty="0" err="1">
                <a:latin typeface="Courier New"/>
                <a:cs typeface="Courier New"/>
              </a:rPr>
              <a:t>curvature</a:t>
            </a:r>
            <a:r>
              <a:rPr lang="tr-TR" sz="1200" b="1" dirty="0">
                <a:latin typeface="Courier New"/>
                <a:cs typeface="Courier New"/>
              </a:rPr>
              <a:t> = </a:t>
            </a:r>
            <a:r>
              <a:rPr lang="tr-TR" sz="1200" b="1" dirty="0" err="1">
                <a:latin typeface="Courier New"/>
                <a:cs typeface="Courier New"/>
              </a:rPr>
              <a:t>sqrt</a:t>
            </a:r>
            <a:r>
              <a:rPr lang="tr-TR" sz="1200" b="1" dirty="0">
                <a:latin typeface="Courier New"/>
                <a:cs typeface="Courier New"/>
              </a:rPr>
              <a:t>(1 - </a:t>
            </a:r>
            <a:r>
              <a:rPr lang="tr-TR" sz="1200" b="1" dirty="0" err="1">
                <a:latin typeface="Courier New"/>
                <a:cs typeface="Courier New"/>
              </a:rPr>
              <a:t>dot</a:t>
            </a:r>
            <a:r>
              <a:rPr lang="tr-TR" sz="1200" b="1" dirty="0">
                <a:latin typeface="Courier New"/>
                <a:cs typeface="Courier New"/>
              </a:rPr>
              <a:t>(</a:t>
            </a:r>
            <a:r>
              <a:rPr lang="tr-TR" sz="1200" b="1" dirty="0" err="1">
                <a:latin typeface="Courier New"/>
                <a:cs typeface="Courier New"/>
              </a:rPr>
              <a:t>new_normal</a:t>
            </a:r>
            <a:r>
              <a:rPr lang="tr-TR" sz="1200" b="1" dirty="0">
                <a:latin typeface="Courier New"/>
                <a:cs typeface="Courier New"/>
              </a:rPr>
              <a:t>, N));</a:t>
            </a:r>
          </a:p>
          <a:p>
            <a:endParaRPr lang="tr-TR" sz="1200" b="1" dirty="0" smtClean="0">
              <a:latin typeface="Courier New"/>
              <a:cs typeface="Courier New"/>
            </a:endParaRPr>
          </a:p>
          <a:p>
            <a:r>
              <a:rPr lang="tr-TR" sz="1200" b="1" dirty="0" err="1" smtClean="0">
                <a:latin typeface="Courier New"/>
                <a:cs typeface="Courier New"/>
              </a:rPr>
              <a:t>float</a:t>
            </a:r>
            <a:r>
              <a:rPr lang="tr-TR" sz="1200" b="1" dirty="0" smtClean="0">
                <a:latin typeface="Courier New"/>
                <a:cs typeface="Courier New"/>
              </a:rPr>
              <a:t> </a:t>
            </a:r>
            <a:r>
              <a:rPr lang="tr-TR" sz="1200" b="1" dirty="0" err="1" smtClean="0">
                <a:latin typeface="Courier New"/>
                <a:cs typeface="Courier New"/>
              </a:rPr>
              <a:t>angle</a:t>
            </a:r>
            <a:r>
              <a:rPr lang="tr-TR" sz="1200" b="1" dirty="0" smtClean="0">
                <a:latin typeface="Courier New"/>
                <a:cs typeface="Courier New"/>
              </a:rPr>
              <a:t> </a:t>
            </a:r>
            <a:r>
              <a:rPr lang="tr-TR" sz="1200" b="1" dirty="0">
                <a:latin typeface="Courier New"/>
                <a:cs typeface="Courier New"/>
              </a:rPr>
              <a:t>= </a:t>
            </a:r>
            <a:r>
              <a:rPr lang="tr-TR" sz="1200" b="1" dirty="0" smtClean="0">
                <a:latin typeface="Courier New"/>
                <a:cs typeface="Courier New"/>
              </a:rPr>
              <a:t>4.11893/</a:t>
            </a:r>
            <a:r>
              <a:rPr lang="tr-TR" sz="1200" b="1" dirty="0" err="1">
                <a:latin typeface="Courier New"/>
                <a:cs typeface="Courier New"/>
              </a:rPr>
              <a:t>sqrt</a:t>
            </a:r>
            <a:r>
              <a:rPr lang="tr-TR" sz="1200" b="1" dirty="0">
                <a:latin typeface="Courier New"/>
                <a:cs typeface="Courier New"/>
              </a:rPr>
              <a:t>(</a:t>
            </a:r>
            <a:r>
              <a:rPr lang="tr-TR" sz="1200" b="1" dirty="0" err="1" smtClean="0">
                <a:latin typeface="Courier New"/>
                <a:cs typeface="Courier New"/>
              </a:rPr>
              <a:t>power</a:t>
            </a:r>
            <a:r>
              <a:rPr lang="tr-TR" sz="1200" b="1" dirty="0" smtClean="0">
                <a:latin typeface="Courier New"/>
                <a:cs typeface="Courier New"/>
              </a:rPr>
              <a:t>) </a:t>
            </a:r>
            <a:r>
              <a:rPr lang="tr-TR" sz="1200" b="1" dirty="0">
                <a:latin typeface="Courier New"/>
                <a:cs typeface="Courier New"/>
              </a:rPr>
              <a:t>+ </a:t>
            </a:r>
            <a:r>
              <a:rPr lang="tr-TR" sz="1200" b="1" dirty="0" err="1">
                <a:latin typeface="Courier New"/>
                <a:cs typeface="Courier New"/>
              </a:rPr>
              <a:t>curvature</a:t>
            </a:r>
            <a:r>
              <a:rPr lang="tr-TR" sz="1200" b="1" dirty="0">
                <a:latin typeface="Courier New"/>
                <a:cs typeface="Courier New"/>
              </a:rPr>
              <a:t>;</a:t>
            </a:r>
          </a:p>
          <a:p>
            <a:r>
              <a:rPr lang="tr-TR" sz="1200" b="1" dirty="0" err="1">
                <a:latin typeface="Courier New"/>
                <a:cs typeface="Courier New"/>
              </a:rPr>
              <a:t>power</a:t>
            </a:r>
            <a:r>
              <a:rPr lang="tr-TR" sz="1200" b="1" dirty="0" smtClean="0">
                <a:latin typeface="Courier New"/>
                <a:cs typeface="Courier New"/>
              </a:rPr>
              <a:t> </a:t>
            </a:r>
            <a:r>
              <a:rPr lang="tr-TR" sz="1200" b="1" dirty="0">
                <a:latin typeface="Courier New"/>
                <a:cs typeface="Courier New"/>
              </a:rPr>
              <a:t>= </a:t>
            </a:r>
            <a:r>
              <a:rPr lang="tr-TR" sz="1200" b="1" dirty="0" smtClean="0">
                <a:latin typeface="Courier New"/>
                <a:cs typeface="Courier New"/>
              </a:rPr>
              <a:t>16.9656/(</a:t>
            </a:r>
            <a:r>
              <a:rPr lang="tr-TR" sz="1200" b="1" dirty="0" err="1" smtClean="0">
                <a:latin typeface="Courier New"/>
                <a:cs typeface="Courier New"/>
              </a:rPr>
              <a:t>angle</a:t>
            </a:r>
            <a:r>
              <a:rPr lang="tr-TR" sz="1200" b="1" dirty="0" smtClean="0">
                <a:latin typeface="Courier New"/>
                <a:cs typeface="Courier New"/>
              </a:rPr>
              <a:t>*</a:t>
            </a:r>
            <a:r>
              <a:rPr lang="tr-TR" sz="1200" b="1" dirty="0" err="1" smtClean="0">
                <a:latin typeface="Courier New"/>
                <a:cs typeface="Courier New"/>
              </a:rPr>
              <a:t>angle</a:t>
            </a:r>
            <a:r>
              <a:rPr lang="tr-TR" sz="1200" b="1" dirty="0" smtClean="0">
                <a:latin typeface="Courier New"/>
                <a:cs typeface="Courier New"/>
              </a:rPr>
              <a:t>)</a:t>
            </a:r>
            <a:r>
              <a:rPr lang="tr-TR" sz="1200" b="1" dirty="0">
                <a:latin typeface="Courier New"/>
                <a:cs typeface="Courier New"/>
              </a:rPr>
              <a:t>;</a:t>
            </a:r>
            <a:endParaRPr lang="en-US" sz="1200" b="1" dirty="0">
              <a:latin typeface="Courier New"/>
              <a:cs typeface="Courier New"/>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85800"/>
            <a:ext cx="990599" cy="3360515"/>
          </a:xfrm>
          <a:prstGeom prst="rect">
            <a:avLst/>
          </a:prstGeom>
        </p:spPr>
      </p:pic>
      <p:sp>
        <p:nvSpPr>
          <p:cNvPr id="6"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Geometry AA</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20438257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err="1" smtClean="0">
                <a:ea typeface="ＭＳ Ｐゴシック" pitchFamily="-112" charset="-128"/>
              </a:rPr>
              <a:t>Optimised</a:t>
            </a:r>
            <a:r>
              <a:rPr lang="en-US" sz="1800" dirty="0" smtClean="0">
                <a:ea typeface="ＭＳ Ｐゴシック" pitchFamily="-112" charset="-128"/>
              </a:rPr>
              <a:t> code:</a:t>
            </a: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a:ea typeface="ＭＳ Ｐゴシック" pitchFamily="-112" charset="-128"/>
              </a:rPr>
              <a:t>Similar </a:t>
            </a:r>
            <a:r>
              <a:rPr lang="en-US" sz="1800" dirty="0" smtClean="0">
                <a:ea typeface="ＭＳ Ｐゴシック" pitchFamily="-112" charset="-128"/>
              </a:rPr>
              <a:t>results</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Future work</a:t>
            </a:r>
          </a:p>
          <a:p>
            <a:pPr marL="0" indent="0" eaLnBrk="1" hangingPunct="1">
              <a:spcBef>
                <a:spcPts val="200"/>
              </a:spcBef>
              <a:spcAft>
                <a:spcPts val="200"/>
              </a:spcAft>
              <a:buNone/>
              <a:defRPr/>
            </a:pPr>
            <a:endParaRPr lang="en-US" sz="1800" dirty="0">
              <a:ea typeface="ＭＳ Ｐゴシック" pitchFamily="-112" charset="-128"/>
            </a:endParaRPr>
          </a:p>
        </p:txBody>
      </p:sp>
      <p:sp>
        <p:nvSpPr>
          <p:cNvPr id="4" name="TextBox 3"/>
          <p:cNvSpPr txBox="1"/>
          <p:nvPr/>
        </p:nvSpPr>
        <p:spPr>
          <a:xfrm>
            <a:off x="533400" y="1600200"/>
            <a:ext cx="4617370" cy="1200329"/>
          </a:xfrm>
          <a:prstGeom prst="rect">
            <a:avLst/>
          </a:prstGeom>
          <a:noFill/>
        </p:spPr>
        <p:txBody>
          <a:bodyPr wrap="none" rtlCol="0">
            <a:spAutoFit/>
          </a:bodyPr>
          <a:lstStyle/>
          <a:p>
            <a:r>
              <a:rPr lang="tr-TR" sz="1200" b="1" dirty="0" smtClean="0">
                <a:latin typeface="Courier New"/>
                <a:cs typeface="Courier New"/>
              </a:rPr>
              <a:t>float3 </a:t>
            </a:r>
            <a:r>
              <a:rPr lang="tr-TR" sz="1200" b="1" dirty="0" err="1">
                <a:latin typeface="Courier New"/>
                <a:cs typeface="Courier New"/>
              </a:rPr>
              <a:t>dN</a:t>
            </a:r>
            <a:r>
              <a:rPr lang="tr-TR" sz="1200" b="1" dirty="0">
                <a:latin typeface="Courier New"/>
                <a:cs typeface="Courier New"/>
              </a:rPr>
              <a:t> = </a:t>
            </a:r>
            <a:r>
              <a:rPr lang="tr-TR" sz="1200" b="1" dirty="0" err="1">
                <a:latin typeface="Courier New"/>
                <a:cs typeface="Courier New"/>
              </a:rPr>
              <a:t>fwidth</a:t>
            </a:r>
            <a:r>
              <a:rPr lang="tr-TR" sz="1200" b="1" dirty="0">
                <a:latin typeface="Courier New"/>
                <a:cs typeface="Courier New"/>
              </a:rPr>
              <a:t>(N)</a:t>
            </a:r>
            <a:r>
              <a:rPr lang="tr-TR" sz="1200" b="1" dirty="0" smtClean="0">
                <a:latin typeface="Courier New"/>
                <a:cs typeface="Courier New"/>
              </a:rPr>
              <a:t>;</a:t>
            </a:r>
          </a:p>
          <a:p>
            <a:r>
              <a:rPr lang="tr-TR" sz="1200" b="1" dirty="0" smtClean="0">
                <a:latin typeface="Courier New"/>
                <a:cs typeface="Courier New"/>
              </a:rPr>
              <a:t>float3 </a:t>
            </a:r>
            <a:r>
              <a:rPr lang="tr-TR" sz="1200" b="1" dirty="0" err="1">
                <a:latin typeface="Courier New"/>
                <a:cs typeface="Courier New"/>
              </a:rPr>
              <a:t>new_normal</a:t>
            </a:r>
            <a:r>
              <a:rPr lang="tr-TR" sz="1200" b="1" dirty="0">
                <a:latin typeface="Courier New"/>
                <a:cs typeface="Courier New"/>
              </a:rPr>
              <a:t> = </a:t>
            </a:r>
            <a:r>
              <a:rPr lang="tr-TR" sz="1200" b="1" dirty="0" err="1">
                <a:latin typeface="Courier New"/>
                <a:cs typeface="Courier New"/>
              </a:rPr>
              <a:t>normalize</a:t>
            </a:r>
            <a:r>
              <a:rPr lang="tr-TR" sz="1200" b="1" dirty="0">
                <a:latin typeface="Courier New"/>
                <a:cs typeface="Courier New"/>
              </a:rPr>
              <a:t>(N + </a:t>
            </a:r>
            <a:r>
              <a:rPr lang="tr-TR" sz="1200" b="1" dirty="0" err="1">
                <a:latin typeface="Courier New"/>
                <a:cs typeface="Courier New"/>
              </a:rPr>
              <a:t>dN</a:t>
            </a:r>
            <a:r>
              <a:rPr lang="tr-TR" sz="1200" b="1" dirty="0">
                <a:latin typeface="Courier New"/>
                <a:cs typeface="Courier New"/>
              </a:rPr>
              <a:t>);</a:t>
            </a:r>
          </a:p>
          <a:p>
            <a:r>
              <a:rPr lang="tr-TR" sz="1200" b="1" dirty="0" err="1" smtClean="0">
                <a:latin typeface="Courier New"/>
                <a:cs typeface="Courier New"/>
              </a:rPr>
              <a:t>float</a:t>
            </a:r>
            <a:r>
              <a:rPr lang="tr-TR" sz="1200" b="1" dirty="0" smtClean="0">
                <a:latin typeface="Courier New"/>
                <a:cs typeface="Courier New"/>
              </a:rPr>
              <a:t> </a:t>
            </a:r>
            <a:r>
              <a:rPr lang="tr-TR" sz="1200" b="1" dirty="0" err="1">
                <a:latin typeface="Courier New"/>
                <a:cs typeface="Courier New"/>
              </a:rPr>
              <a:t>curvature</a:t>
            </a:r>
            <a:r>
              <a:rPr lang="tr-TR" sz="1200" b="1" dirty="0">
                <a:latin typeface="Courier New"/>
                <a:cs typeface="Courier New"/>
              </a:rPr>
              <a:t> = </a:t>
            </a:r>
            <a:r>
              <a:rPr lang="tr-TR" sz="1200" b="1" dirty="0" err="1">
                <a:latin typeface="Courier New"/>
                <a:cs typeface="Courier New"/>
              </a:rPr>
              <a:t>sqrt</a:t>
            </a:r>
            <a:r>
              <a:rPr lang="tr-TR" sz="1200" b="1" dirty="0">
                <a:latin typeface="Courier New"/>
                <a:cs typeface="Courier New"/>
              </a:rPr>
              <a:t>(1 - </a:t>
            </a:r>
            <a:r>
              <a:rPr lang="tr-TR" sz="1200" b="1" dirty="0" err="1">
                <a:latin typeface="Courier New"/>
                <a:cs typeface="Courier New"/>
              </a:rPr>
              <a:t>dot</a:t>
            </a:r>
            <a:r>
              <a:rPr lang="tr-TR" sz="1200" b="1" dirty="0">
                <a:latin typeface="Courier New"/>
                <a:cs typeface="Courier New"/>
              </a:rPr>
              <a:t>(</a:t>
            </a:r>
            <a:r>
              <a:rPr lang="tr-TR" sz="1200" b="1" dirty="0" err="1">
                <a:latin typeface="Courier New"/>
                <a:cs typeface="Courier New"/>
              </a:rPr>
              <a:t>new_normal</a:t>
            </a:r>
            <a:r>
              <a:rPr lang="tr-TR" sz="1200" b="1" dirty="0">
                <a:latin typeface="Courier New"/>
                <a:cs typeface="Courier New"/>
              </a:rPr>
              <a:t>, N));</a:t>
            </a:r>
          </a:p>
          <a:p>
            <a:endParaRPr lang="tr-TR" sz="1200" b="1" dirty="0" smtClean="0">
              <a:latin typeface="Courier New"/>
              <a:cs typeface="Courier New"/>
            </a:endParaRPr>
          </a:p>
          <a:p>
            <a:r>
              <a:rPr lang="tr-TR" sz="1200" b="1" dirty="0" err="1" smtClean="0">
                <a:latin typeface="Courier New"/>
                <a:cs typeface="Courier New"/>
              </a:rPr>
              <a:t>float</a:t>
            </a:r>
            <a:r>
              <a:rPr lang="tr-TR" sz="1200" b="1" dirty="0" smtClean="0">
                <a:latin typeface="Courier New"/>
                <a:cs typeface="Courier New"/>
              </a:rPr>
              <a:t> </a:t>
            </a:r>
            <a:r>
              <a:rPr lang="tr-TR" sz="1200" b="1" dirty="0" err="1" smtClean="0">
                <a:latin typeface="Courier New"/>
                <a:cs typeface="Courier New"/>
              </a:rPr>
              <a:t>angle</a:t>
            </a:r>
            <a:r>
              <a:rPr lang="tr-TR" sz="1200" b="1" dirty="0" smtClean="0">
                <a:latin typeface="Courier New"/>
                <a:cs typeface="Courier New"/>
              </a:rPr>
              <a:t> </a:t>
            </a:r>
            <a:r>
              <a:rPr lang="tr-TR" sz="1200" b="1" dirty="0">
                <a:latin typeface="Courier New"/>
                <a:cs typeface="Courier New"/>
              </a:rPr>
              <a:t>= </a:t>
            </a:r>
            <a:r>
              <a:rPr lang="tr-TR" sz="1200" b="1" dirty="0" smtClean="0">
                <a:latin typeface="Courier New"/>
                <a:cs typeface="Courier New"/>
              </a:rPr>
              <a:t>4.11893/</a:t>
            </a:r>
            <a:r>
              <a:rPr lang="tr-TR" sz="1200" b="1" dirty="0" err="1">
                <a:latin typeface="Courier New"/>
                <a:cs typeface="Courier New"/>
              </a:rPr>
              <a:t>sqrt</a:t>
            </a:r>
            <a:r>
              <a:rPr lang="tr-TR" sz="1200" b="1" dirty="0">
                <a:latin typeface="Courier New"/>
                <a:cs typeface="Courier New"/>
              </a:rPr>
              <a:t>(</a:t>
            </a:r>
            <a:r>
              <a:rPr lang="tr-TR" sz="1200" b="1" dirty="0" err="1" smtClean="0">
                <a:latin typeface="Courier New"/>
                <a:cs typeface="Courier New"/>
              </a:rPr>
              <a:t>power</a:t>
            </a:r>
            <a:r>
              <a:rPr lang="tr-TR" sz="1200" b="1" dirty="0" smtClean="0">
                <a:latin typeface="Courier New"/>
                <a:cs typeface="Courier New"/>
              </a:rPr>
              <a:t>) </a:t>
            </a:r>
            <a:r>
              <a:rPr lang="tr-TR" sz="1200" b="1" dirty="0">
                <a:latin typeface="Courier New"/>
                <a:cs typeface="Courier New"/>
              </a:rPr>
              <a:t>+ </a:t>
            </a:r>
            <a:r>
              <a:rPr lang="tr-TR" sz="1200" b="1" dirty="0" err="1">
                <a:latin typeface="Courier New"/>
                <a:cs typeface="Courier New"/>
              </a:rPr>
              <a:t>curvature</a:t>
            </a:r>
            <a:r>
              <a:rPr lang="tr-TR" sz="1200" b="1" dirty="0">
                <a:latin typeface="Courier New"/>
                <a:cs typeface="Courier New"/>
              </a:rPr>
              <a:t>;</a:t>
            </a:r>
          </a:p>
          <a:p>
            <a:r>
              <a:rPr lang="tr-TR" sz="1200" b="1" dirty="0" err="1">
                <a:latin typeface="Courier New"/>
                <a:cs typeface="Courier New"/>
              </a:rPr>
              <a:t>power</a:t>
            </a:r>
            <a:r>
              <a:rPr lang="tr-TR" sz="1200" b="1" dirty="0" smtClean="0">
                <a:latin typeface="Courier New"/>
                <a:cs typeface="Courier New"/>
              </a:rPr>
              <a:t> </a:t>
            </a:r>
            <a:r>
              <a:rPr lang="tr-TR" sz="1200" b="1" dirty="0">
                <a:latin typeface="Courier New"/>
                <a:cs typeface="Courier New"/>
              </a:rPr>
              <a:t>= </a:t>
            </a:r>
            <a:r>
              <a:rPr lang="tr-TR" sz="1200" b="1" dirty="0" smtClean="0">
                <a:latin typeface="Courier New"/>
                <a:cs typeface="Courier New"/>
              </a:rPr>
              <a:t>16.9656/(</a:t>
            </a:r>
            <a:r>
              <a:rPr lang="tr-TR" sz="1200" b="1" dirty="0" err="1" smtClean="0">
                <a:latin typeface="Courier New"/>
                <a:cs typeface="Courier New"/>
              </a:rPr>
              <a:t>angle</a:t>
            </a:r>
            <a:r>
              <a:rPr lang="tr-TR" sz="1200" b="1" dirty="0" smtClean="0">
                <a:latin typeface="Courier New"/>
                <a:cs typeface="Courier New"/>
              </a:rPr>
              <a:t>*</a:t>
            </a:r>
            <a:r>
              <a:rPr lang="tr-TR" sz="1200" b="1" dirty="0" err="1" smtClean="0">
                <a:latin typeface="Courier New"/>
                <a:cs typeface="Courier New"/>
              </a:rPr>
              <a:t>angle</a:t>
            </a:r>
            <a:r>
              <a:rPr lang="tr-TR" sz="1200" b="1" dirty="0" smtClean="0">
                <a:latin typeface="Courier New"/>
                <a:cs typeface="Courier New"/>
              </a:rPr>
              <a:t>)</a:t>
            </a:r>
            <a:r>
              <a:rPr lang="tr-TR" sz="1200" b="1" dirty="0">
                <a:latin typeface="Courier New"/>
                <a:cs typeface="Courier New"/>
              </a:rPr>
              <a:t>;</a:t>
            </a:r>
            <a:endParaRPr lang="en-US" sz="1200" b="1" dirty="0">
              <a:latin typeface="Courier New"/>
              <a:cs typeface="Courier New"/>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85801"/>
            <a:ext cx="990599" cy="3360513"/>
          </a:xfrm>
          <a:prstGeom prst="rect">
            <a:avLst/>
          </a:prstGeom>
        </p:spPr>
      </p:pic>
      <p:sp>
        <p:nvSpPr>
          <p:cNvPr id="6"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Geometry AA</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30821095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descr="NdotL_NoWr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7315200" cy="1754505"/>
          </a:xfrm>
          <a:prstGeom prst="rect">
            <a:avLst/>
          </a:prstGeom>
        </p:spPr>
      </p:pic>
      <p:sp>
        <p:nvSpPr>
          <p:cNvPr id="9" name="TextBox 8"/>
          <p:cNvSpPr txBox="1"/>
          <p:nvPr/>
        </p:nvSpPr>
        <p:spPr>
          <a:xfrm>
            <a:off x="2475328" y="990600"/>
            <a:ext cx="2364549" cy="461665"/>
          </a:xfrm>
          <a:prstGeom prst="rect">
            <a:avLst/>
          </a:prstGeom>
          <a:noFill/>
        </p:spPr>
        <p:txBody>
          <a:bodyPr wrap="none" rtlCol="0">
            <a:spAutoFit/>
          </a:bodyPr>
          <a:lstStyle/>
          <a:p>
            <a:pPr algn="ctr"/>
            <a:r>
              <a:rPr lang="en-CA" sz="2400" dirty="0" smtClean="0"/>
              <a:t>Average normal</a:t>
            </a:r>
            <a:endParaRPr lang="en-CA" sz="2400" dirty="0"/>
          </a:p>
        </p:txBody>
      </p:sp>
    </p:spTree>
    <p:extLst>
      <p:ext uri="{BB962C8B-B14F-4D97-AF65-F5344CB8AC3E}">
        <p14:creationId xmlns:p14="http://schemas.microsoft.com/office/powerpoint/2010/main" val="41279612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2" name="TextBox 1"/>
          <p:cNvSpPr txBox="1"/>
          <p:nvPr/>
        </p:nvSpPr>
        <p:spPr>
          <a:xfrm>
            <a:off x="2016917" y="990600"/>
            <a:ext cx="3281367" cy="461665"/>
          </a:xfrm>
          <a:prstGeom prst="rect">
            <a:avLst/>
          </a:prstGeom>
          <a:noFill/>
        </p:spPr>
        <p:txBody>
          <a:bodyPr wrap="none" rtlCol="0">
            <a:spAutoFit/>
          </a:bodyPr>
          <a:lstStyle/>
          <a:p>
            <a:pPr algn="ctr"/>
            <a:r>
              <a:rPr lang="en-CA" sz="2400" dirty="0" smtClean="0"/>
              <a:t>Texture-space shading</a:t>
            </a:r>
            <a:endParaRPr lang="en-CA" sz="2400" dirty="0"/>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1600200"/>
            <a:ext cx="7315200" cy="1754504"/>
          </a:xfrm>
          <a:prstGeom prst="rect">
            <a:avLst/>
          </a:prstGeom>
        </p:spPr>
      </p:pic>
    </p:spTree>
    <p:extLst>
      <p:ext uri="{BB962C8B-B14F-4D97-AF65-F5344CB8AC3E}">
        <p14:creationId xmlns:p14="http://schemas.microsoft.com/office/powerpoint/2010/main" val="309310428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1600200"/>
            <a:ext cx="7315200" cy="1754504"/>
          </a:xfrm>
          <a:prstGeom prst="rect">
            <a:avLst/>
          </a:prstGeom>
        </p:spPr>
      </p:pic>
      <p:sp>
        <p:nvSpPr>
          <p:cNvPr id="9" name="TextBox 8"/>
          <p:cNvSpPr txBox="1"/>
          <p:nvPr/>
        </p:nvSpPr>
        <p:spPr>
          <a:xfrm>
            <a:off x="3163267" y="990600"/>
            <a:ext cx="988672" cy="461665"/>
          </a:xfrm>
          <a:prstGeom prst="rect">
            <a:avLst/>
          </a:prstGeom>
          <a:noFill/>
        </p:spPr>
        <p:txBody>
          <a:bodyPr wrap="none" rtlCol="0">
            <a:spAutoFit/>
          </a:bodyPr>
          <a:lstStyle/>
          <a:p>
            <a:pPr algn="ctr"/>
            <a:r>
              <a:rPr lang="en-CA" sz="2400" dirty="0" smtClean="0"/>
              <a:t>LEAN</a:t>
            </a:r>
            <a:endParaRPr lang="en-CA" sz="2400" dirty="0"/>
          </a:p>
        </p:txBody>
      </p:sp>
    </p:spTree>
    <p:extLst>
      <p:ext uri="{BB962C8B-B14F-4D97-AF65-F5344CB8AC3E}">
        <p14:creationId xmlns:p14="http://schemas.microsoft.com/office/powerpoint/2010/main" val="236034216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2" name="TextBox 1"/>
          <p:cNvSpPr txBox="1"/>
          <p:nvPr/>
        </p:nvSpPr>
        <p:spPr>
          <a:xfrm>
            <a:off x="2016917" y="990600"/>
            <a:ext cx="3281367" cy="461665"/>
          </a:xfrm>
          <a:prstGeom prst="rect">
            <a:avLst/>
          </a:prstGeom>
          <a:noFill/>
        </p:spPr>
        <p:txBody>
          <a:bodyPr wrap="none" rtlCol="0">
            <a:spAutoFit/>
          </a:bodyPr>
          <a:lstStyle/>
          <a:p>
            <a:pPr algn="ctr"/>
            <a:r>
              <a:rPr lang="en-CA" sz="2400" dirty="0" smtClean="0"/>
              <a:t>Texture-space shading</a:t>
            </a:r>
            <a:endParaRPr lang="en-CA" sz="2400" dirty="0"/>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 y="1600200"/>
            <a:ext cx="7315196" cy="1754504"/>
          </a:xfrm>
          <a:prstGeom prst="rect">
            <a:avLst/>
          </a:prstGeom>
        </p:spPr>
      </p:pic>
    </p:spTree>
    <p:extLst>
      <p:ext uri="{BB962C8B-B14F-4D97-AF65-F5344CB8AC3E}">
        <p14:creationId xmlns:p14="http://schemas.microsoft.com/office/powerpoint/2010/main" val="44783727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a:t>
            </a:r>
            <a:r>
              <a:rPr lang="en-US" sz="2000" b="1" dirty="0">
                <a:solidFill>
                  <a:schemeClr val="bg2"/>
                </a:solidFill>
                <a:effectLst>
                  <a:outerShdw blurRad="50800" dist="38100" dir="2700000" algn="tl" rotWithShape="0">
                    <a:schemeClr val="accent4">
                      <a:alpha val="43000"/>
                    </a:schemeClr>
                  </a:outerShdw>
                </a:effectLst>
                <a:latin typeface="Arial Bold" charset="0"/>
              </a:rPr>
              <a:t>Shading: What’s Wrong?</a:t>
            </a:r>
          </a:p>
          <a:p>
            <a:pPr eaLnBrk="1" hangingPunct="1">
              <a:spcBef>
                <a:spcPct val="50000"/>
              </a:spcBef>
            </a:pP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What we should be doing:</a:t>
            </a:r>
          </a:p>
          <a:p>
            <a:pPr marL="0" indent="0" eaLnBrk="1" hangingPunct="1">
              <a:spcBef>
                <a:spcPts val="200"/>
              </a:spcBef>
              <a:spcAft>
                <a:spcPts val="200"/>
              </a:spcAft>
              <a:buNone/>
              <a:defRPr/>
            </a:pPr>
            <a:endParaRPr lang="en-US" sz="1800" dirty="0" smtClean="0">
              <a:ea typeface="ＭＳ Ｐゴシック" pitchFamily="-112" charset="-128"/>
            </a:endParaRP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a:ea typeface="ＭＳ Ｐゴシック" pitchFamily="-112" charset="-128"/>
            </a:endParaRPr>
          </a:p>
          <a:p>
            <a:pPr marL="0" indent="0" eaLnBrk="1" hangingPunct="1">
              <a:spcBef>
                <a:spcPts val="200"/>
              </a:spcBef>
              <a:spcAft>
                <a:spcPts val="200"/>
              </a:spcAft>
              <a:buNone/>
              <a:defRPr/>
            </a:pPr>
            <a:endParaRPr lang="en-US" sz="2400" dirty="0">
              <a:ea typeface="ＭＳ Ｐゴシック" pitchFamily="-112" charset="-128"/>
            </a:endParaRPr>
          </a:p>
          <a:p>
            <a:pPr marL="0" indent="0" eaLnBrk="1" hangingPunct="1">
              <a:spcBef>
                <a:spcPts val="200"/>
              </a:spcBef>
              <a:spcAft>
                <a:spcPts val="200"/>
              </a:spcAft>
              <a:buNone/>
              <a:defRPr/>
            </a:pPr>
            <a:endParaRPr lang="en-US" sz="2400" dirty="0" smtClean="0">
              <a:ea typeface="ＭＳ Ｐゴシック" pitchFamily="-112" charset="-128"/>
            </a:endParaRPr>
          </a:p>
          <a:p>
            <a:pPr marL="0" indent="0" eaLnBrk="1" hangingPunct="1">
              <a:spcBef>
                <a:spcPts val="200"/>
              </a:spcBef>
              <a:spcAft>
                <a:spcPts val="200"/>
              </a:spcAft>
              <a:buNone/>
              <a:defRPr/>
            </a:pPr>
            <a:endParaRPr lang="en-US" sz="2400" dirty="0" smtClean="0">
              <a:ea typeface="ＭＳ Ｐゴシック" pitchFamily="-112"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964" y="861162"/>
            <a:ext cx="2582834" cy="747495"/>
          </a:xfrm>
          <a:prstGeom prst="rect">
            <a:avLst/>
          </a:prstGeom>
        </p:spPr>
      </p:pic>
    </p:spTree>
    <p:extLst>
      <p:ext uri="{BB962C8B-B14F-4D97-AF65-F5344CB8AC3E}">
        <p14:creationId xmlns:p14="http://schemas.microsoft.com/office/powerpoint/2010/main" val="370477221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a:t>
            </a:r>
            <a:r>
              <a:rPr lang="en-US" sz="2000" b="1" dirty="0">
                <a:solidFill>
                  <a:schemeClr val="bg2"/>
                </a:solidFill>
                <a:effectLst>
                  <a:outerShdw blurRad="50800" dist="38100" dir="2700000" algn="tl" rotWithShape="0">
                    <a:schemeClr val="accent4">
                      <a:alpha val="43000"/>
                    </a:schemeClr>
                  </a:outerShdw>
                </a:effectLst>
                <a:latin typeface="Arial Bold" charset="0"/>
              </a:rPr>
              <a:t>Shading: What’s Wrong?</a:t>
            </a:r>
          </a:p>
          <a:p>
            <a:pPr eaLnBrk="1" hangingPunct="1">
              <a:spcBef>
                <a:spcPct val="50000"/>
              </a:spcBef>
            </a:pP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What we should be doing:</a:t>
            </a: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What we’re doing now:</a:t>
            </a: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a:ea typeface="ＭＳ Ｐゴシック" pitchFamily="-112" charset="-128"/>
            </a:endParaRPr>
          </a:p>
          <a:p>
            <a:pPr marL="0" indent="0" eaLnBrk="1" hangingPunct="1">
              <a:spcBef>
                <a:spcPts val="200"/>
              </a:spcBef>
              <a:spcAft>
                <a:spcPts val="200"/>
              </a:spcAft>
              <a:buNone/>
              <a:defRPr/>
            </a:pPr>
            <a:endParaRPr lang="en-US" sz="2400" dirty="0">
              <a:ea typeface="ＭＳ Ｐゴシック" pitchFamily="-112" charset="-128"/>
            </a:endParaRPr>
          </a:p>
          <a:p>
            <a:pPr marL="0" indent="0" eaLnBrk="1" hangingPunct="1">
              <a:spcBef>
                <a:spcPts val="200"/>
              </a:spcBef>
              <a:spcAft>
                <a:spcPts val="200"/>
              </a:spcAft>
              <a:buNone/>
              <a:defRPr/>
            </a:pPr>
            <a:endParaRPr lang="en-US" sz="2400" dirty="0" smtClean="0">
              <a:ea typeface="ＭＳ Ｐゴシック" pitchFamily="-112" charset="-128"/>
            </a:endParaRPr>
          </a:p>
          <a:p>
            <a:pPr marL="0" indent="0" eaLnBrk="1" hangingPunct="1">
              <a:spcBef>
                <a:spcPts val="200"/>
              </a:spcBef>
              <a:spcAft>
                <a:spcPts val="200"/>
              </a:spcAft>
              <a:buNone/>
              <a:defRPr/>
            </a:pPr>
            <a:endParaRPr lang="en-US" sz="2400" dirty="0" smtClean="0">
              <a:ea typeface="ＭＳ Ｐゴシック" pitchFamily="-112"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964" y="861162"/>
            <a:ext cx="2582834" cy="7474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850691"/>
            <a:ext cx="2646998" cy="739648"/>
          </a:xfrm>
          <a:prstGeom prst="rect">
            <a:avLst/>
          </a:prstGeom>
        </p:spPr>
      </p:pic>
    </p:spTree>
    <p:extLst>
      <p:ext uri="{BB962C8B-B14F-4D97-AF65-F5344CB8AC3E}">
        <p14:creationId xmlns:p14="http://schemas.microsoft.com/office/powerpoint/2010/main" val="108164802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a:t>
            </a:r>
            <a:r>
              <a:rPr lang="en-US" sz="2000" b="1" dirty="0">
                <a:solidFill>
                  <a:schemeClr val="bg2"/>
                </a:solidFill>
                <a:effectLst>
                  <a:outerShdw blurRad="50800" dist="38100" dir="2700000" algn="tl" rotWithShape="0">
                    <a:schemeClr val="accent4">
                      <a:alpha val="43000"/>
                    </a:schemeClr>
                  </a:outerShdw>
                </a:effectLst>
                <a:latin typeface="Arial Bold" charset="0"/>
              </a:rPr>
              <a:t>Shading: What’s Wrong?</a:t>
            </a:r>
          </a:p>
          <a:p>
            <a:pPr eaLnBrk="1" hangingPunct="1">
              <a:spcBef>
                <a:spcPct val="50000"/>
              </a:spcBef>
            </a:pP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What we should be doing:</a:t>
            </a: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What we’re doing now:</a:t>
            </a:r>
          </a:p>
          <a:p>
            <a:pPr marL="0" indent="0" eaLnBrk="1" hangingPunct="1">
              <a:spcBef>
                <a:spcPts val="200"/>
              </a:spcBef>
              <a:spcAft>
                <a:spcPts val="200"/>
              </a:spcAft>
              <a:buNone/>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a typeface="ＭＳ Ｐゴシック" pitchFamily="-112" charset="-128"/>
              </a:rPr>
              <a:t>Compromise:</a:t>
            </a:r>
          </a:p>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smtClean="0">
              <a:ea typeface="ＭＳ Ｐゴシック" pitchFamily="-112" charset="-128"/>
            </a:endParaRPr>
          </a:p>
          <a:p>
            <a:pPr eaLnBrk="1" hangingPunct="1">
              <a:spcBef>
                <a:spcPts val="200"/>
              </a:spcBef>
              <a:spcAft>
                <a:spcPts val="200"/>
              </a:spcAft>
              <a:buFont typeface="Wingdings" pitchFamily="-112" charset="2"/>
              <a:buChar char="§"/>
              <a:defRPr/>
            </a:pPr>
            <a:endParaRPr lang="en-US" sz="2400" dirty="0">
              <a:ea typeface="ＭＳ Ｐゴシック" pitchFamily="-112" charset="-128"/>
            </a:endParaRPr>
          </a:p>
          <a:p>
            <a:pPr marL="0" indent="0" eaLnBrk="1" hangingPunct="1">
              <a:spcBef>
                <a:spcPts val="200"/>
              </a:spcBef>
              <a:spcAft>
                <a:spcPts val="200"/>
              </a:spcAft>
              <a:buNone/>
              <a:defRPr/>
            </a:pPr>
            <a:endParaRPr lang="en-US" sz="2400" dirty="0">
              <a:ea typeface="ＭＳ Ｐゴシック" pitchFamily="-112" charset="-128"/>
            </a:endParaRPr>
          </a:p>
          <a:p>
            <a:pPr marL="0" indent="0" eaLnBrk="1" hangingPunct="1">
              <a:spcBef>
                <a:spcPts val="200"/>
              </a:spcBef>
              <a:spcAft>
                <a:spcPts val="200"/>
              </a:spcAft>
              <a:buNone/>
              <a:defRPr/>
            </a:pPr>
            <a:endParaRPr lang="en-US" sz="2400" dirty="0" smtClean="0">
              <a:ea typeface="ＭＳ Ｐゴシック" pitchFamily="-112" charset="-128"/>
            </a:endParaRPr>
          </a:p>
          <a:p>
            <a:pPr marL="0" indent="0" eaLnBrk="1" hangingPunct="1">
              <a:spcBef>
                <a:spcPts val="200"/>
              </a:spcBef>
              <a:spcAft>
                <a:spcPts val="200"/>
              </a:spcAft>
              <a:buNone/>
              <a:defRPr/>
            </a:pPr>
            <a:endParaRPr lang="en-US" sz="2400" dirty="0" smtClean="0">
              <a:ea typeface="ＭＳ Ｐゴシック" pitchFamily="-112"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964" y="861162"/>
            <a:ext cx="2582834" cy="7474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850691"/>
            <a:ext cx="2646998" cy="739648"/>
          </a:xfrm>
          <a:prstGeom prst="rect">
            <a:avLst/>
          </a:prstGeom>
        </p:spPr>
      </p:pic>
      <p:sp>
        <p:nvSpPr>
          <p:cNvPr id="6" name="Rectangle 5"/>
          <p:cNvSpPr/>
          <p:nvPr/>
        </p:nvSpPr>
        <p:spPr>
          <a:xfrm>
            <a:off x="3352800" y="2819401"/>
            <a:ext cx="1629649" cy="91439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048" y="2902112"/>
            <a:ext cx="3333750" cy="748978"/>
          </a:xfrm>
          <a:prstGeom prst="rect">
            <a:avLst/>
          </a:prstGeom>
        </p:spPr>
      </p:pic>
    </p:spTree>
    <p:extLst>
      <p:ext uri="{BB962C8B-B14F-4D97-AF65-F5344CB8AC3E}">
        <p14:creationId xmlns:p14="http://schemas.microsoft.com/office/powerpoint/2010/main" val="34880111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We know how to implement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Blinn</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a:t>
            </a:r>
            <a:r>
              <a:rPr lang="en-US" sz="2000" b="1" dirty="0" err="1" smtClean="0">
                <a:solidFill>
                  <a:schemeClr val="bg2"/>
                </a:solidFill>
                <a:effectLst>
                  <a:outerShdw blurRad="50800" dist="38100" dir="2700000" algn="tl" rotWithShape="0">
                    <a:schemeClr val="accent4">
                      <a:alpha val="43000"/>
                    </a:schemeClr>
                  </a:outerShdw>
                </a:effectLst>
                <a:latin typeface="Arial Bold" charset="0"/>
              </a:rPr>
              <a:t>Phong</a:t>
            </a:r>
            <a:r>
              <a:rPr lang="en-US" sz="2000" b="1" dirty="0" smtClean="0">
                <a:solidFill>
                  <a:schemeClr val="bg2"/>
                </a:solidFill>
                <a:effectLst>
                  <a:outerShdw blurRad="50800" dist="38100" dir="2700000" algn="tl" rotWithShape="0">
                    <a:schemeClr val="accent4">
                      <a:alpha val="43000"/>
                    </a:schemeClr>
                  </a:outerShdw>
                </a:effectLst>
                <a:latin typeface="Arial Bold" charset="0"/>
              </a:rPr>
              <a:t>, right?</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1000047"/>
            <a:ext cx="6807200" cy="2657553"/>
          </a:xfrm>
          <a:prstGeom prst="rect">
            <a:avLst/>
          </a:prstGeom>
        </p:spPr>
        <p:txBody>
          <a:bodyPr/>
          <a:lstStyle/>
          <a:p>
            <a:pPr eaLnBrk="1" hangingPunct="1">
              <a:spcBef>
                <a:spcPts val="200"/>
              </a:spcBef>
              <a:spcAft>
                <a:spcPts val="200"/>
              </a:spcAft>
              <a:buClr>
                <a:schemeClr val="accent6"/>
              </a:buClr>
              <a:buNone/>
              <a:defRPr/>
            </a:pPr>
            <a:r>
              <a:rPr lang="en-US" sz="1400" b="1" dirty="0" smtClean="0">
                <a:latin typeface="Courier New" pitchFamily="49" charset="0"/>
                <a:ea typeface="ＭＳ Ｐゴシック" pitchFamily="-112" charset="-128"/>
                <a:cs typeface="Courier New" pitchFamily="49" charset="0"/>
              </a:rPr>
              <a:t>f</a:t>
            </a:r>
            <a:r>
              <a:rPr lang="en-US" sz="1400" b="1" dirty="0" smtClean="0">
                <a:solidFill>
                  <a:schemeClr val="tx1"/>
                </a:solidFill>
                <a:effectLst/>
                <a:latin typeface="Courier New" pitchFamily="49" charset="0"/>
                <a:ea typeface="ＭＳ Ｐゴシック" pitchFamily="-112" charset="-128"/>
                <a:cs typeface="Courier New" pitchFamily="49" charset="0"/>
              </a:rPr>
              <a:t>loat </a:t>
            </a:r>
            <a:r>
              <a:rPr lang="en-US" sz="1400" b="1" dirty="0" err="1" smtClean="0">
                <a:solidFill>
                  <a:schemeClr val="tx1"/>
                </a:solidFill>
                <a:effectLst/>
                <a:latin typeface="Courier New" pitchFamily="49" charset="0"/>
                <a:ea typeface="ＭＳ Ｐゴシック" pitchFamily="-112" charset="-128"/>
                <a:cs typeface="Courier New" pitchFamily="49" charset="0"/>
              </a:rPr>
              <a:t>Blinn</a:t>
            </a:r>
            <a:r>
              <a:rPr lang="en-US" sz="1400" b="1" dirty="0" err="1" smtClean="0">
                <a:latin typeface="Courier New" pitchFamily="49" charset="0"/>
                <a:ea typeface="ＭＳ Ｐゴシック" pitchFamily="-112" charset="-128"/>
                <a:cs typeface="Courier New" pitchFamily="49" charset="0"/>
              </a:rPr>
              <a:t>PhongSpec</a:t>
            </a:r>
            <a:r>
              <a:rPr lang="en-US" sz="1400" b="1" dirty="0" smtClean="0">
                <a:latin typeface="Courier New" pitchFamily="49" charset="0"/>
                <a:ea typeface="ＭＳ Ｐゴシック" pitchFamily="-112" charset="-128"/>
                <a:cs typeface="Courier New" pitchFamily="49" charset="0"/>
              </a:rPr>
              <a:t>(float2 </a:t>
            </a:r>
            <a:r>
              <a:rPr lang="en-US" sz="1400" b="1" dirty="0" err="1" smtClean="0">
                <a:latin typeface="Courier New" pitchFamily="49" charset="0"/>
                <a:ea typeface="ＭＳ Ｐゴシック" pitchFamily="-112" charset="-128"/>
                <a:cs typeface="Courier New" pitchFamily="49" charset="0"/>
              </a:rPr>
              <a:t>TexCoord</a:t>
            </a:r>
            <a:r>
              <a:rPr lang="en-US" sz="1400" b="1" dirty="0" smtClean="0">
                <a:latin typeface="Courier New" pitchFamily="49" charset="0"/>
                <a:ea typeface="ＭＳ Ｐゴシック" pitchFamily="-112" charset="-128"/>
                <a:cs typeface="Courier New" pitchFamily="49" charset="0"/>
              </a:rPr>
              <a:t>, float3 </a:t>
            </a:r>
            <a:r>
              <a:rPr lang="en-US" sz="1400" b="1" dirty="0" err="1" smtClean="0">
                <a:latin typeface="Courier New" pitchFamily="49" charset="0"/>
                <a:ea typeface="ＭＳ Ｐゴシック" pitchFamily="-112" charset="-128"/>
                <a:cs typeface="Courier New" pitchFamily="49" charset="0"/>
              </a:rPr>
              <a:t>LightDir</a:t>
            </a:r>
            <a:r>
              <a:rPr lang="en-US" sz="1400" b="1" dirty="0" smtClean="0">
                <a:latin typeface="Courier New" pitchFamily="49" charset="0"/>
                <a:ea typeface="ＭＳ Ｐゴシック" pitchFamily="-112" charset="-128"/>
                <a:cs typeface="Courier New" pitchFamily="49" charset="0"/>
              </a:rPr>
              <a:t>)</a:t>
            </a:r>
          </a:p>
          <a:p>
            <a:pPr eaLnBrk="1" hangingPunct="1">
              <a:spcBef>
                <a:spcPts val="200"/>
              </a:spcBef>
              <a:spcAft>
                <a:spcPts val="200"/>
              </a:spcAft>
              <a:buClr>
                <a:schemeClr val="accent6"/>
              </a:buClr>
              <a:buNone/>
              <a:defRPr/>
            </a:pPr>
            <a:r>
              <a:rPr lang="en-US" sz="1400" b="1" dirty="0" smtClean="0">
                <a:latin typeface="Courier New" pitchFamily="49" charset="0"/>
                <a:ea typeface="ＭＳ Ｐゴシック" pitchFamily="-112" charset="-128"/>
                <a:cs typeface="Courier New" pitchFamily="49" charset="0"/>
              </a:rPr>
              <a:t>{</a:t>
            </a:r>
          </a:p>
          <a:p>
            <a:pPr eaLnBrk="1" hangingPunct="1">
              <a:spcBef>
                <a:spcPts val="200"/>
              </a:spcBef>
              <a:spcAft>
                <a:spcPts val="200"/>
              </a:spcAft>
              <a:buClr>
                <a:schemeClr val="accent6"/>
              </a:buClr>
              <a:buNone/>
              <a:defRPr/>
            </a:pPr>
            <a:r>
              <a:rPr lang="en-US" sz="1400" b="1" dirty="0" smtClean="0">
                <a:latin typeface="Courier New" pitchFamily="49" charset="0"/>
                <a:ea typeface="ＭＳ Ｐゴシック" pitchFamily="-112" charset="-128"/>
                <a:cs typeface="Courier New" pitchFamily="49" charset="0"/>
              </a:rPr>
              <a:t>	float3 N = </a:t>
            </a:r>
            <a:r>
              <a:rPr lang="en-US" sz="1400" b="1" dirty="0" err="1" smtClean="0">
                <a:latin typeface="Courier New" pitchFamily="49" charset="0"/>
                <a:ea typeface="ＭＳ Ｐゴシック" pitchFamily="-112" charset="-128"/>
                <a:cs typeface="Courier New" pitchFamily="49" charset="0"/>
              </a:rPr>
              <a:t>NormalMap.Sample</a:t>
            </a:r>
            <a:r>
              <a:rPr lang="en-US" sz="1400" b="1" dirty="0" smtClean="0">
                <a:latin typeface="Courier New" pitchFamily="49" charset="0"/>
                <a:ea typeface="ＭＳ Ｐゴシック" pitchFamily="-112" charset="-128"/>
                <a:cs typeface="Courier New" pitchFamily="49" charset="0"/>
              </a:rPr>
              <a:t>(SS_DEFAULT, </a:t>
            </a:r>
            <a:r>
              <a:rPr lang="en-US" sz="1400" b="1" dirty="0" err="1" smtClean="0">
                <a:latin typeface="Courier New" pitchFamily="49" charset="0"/>
                <a:ea typeface="ＭＳ Ｐゴシック" pitchFamily="-112" charset="-128"/>
                <a:cs typeface="Courier New" pitchFamily="49" charset="0"/>
              </a:rPr>
              <a:t>TexCoord</a:t>
            </a:r>
            <a:r>
              <a:rPr lang="en-US" sz="1400" b="1" dirty="0" smtClean="0">
                <a:latin typeface="Courier New" pitchFamily="49" charset="0"/>
                <a:ea typeface="ＭＳ Ｐゴシック" pitchFamily="-112" charset="-128"/>
                <a:cs typeface="Courier New" pitchFamily="49" charset="0"/>
              </a:rPr>
              <a:t>);</a:t>
            </a:r>
          </a:p>
          <a:p>
            <a:pPr eaLnBrk="1" hangingPunct="1">
              <a:spcBef>
                <a:spcPts val="200"/>
              </a:spcBef>
              <a:spcAft>
                <a:spcPts val="200"/>
              </a:spcAft>
              <a:buClr>
                <a:schemeClr val="accent6"/>
              </a:buClr>
              <a:buNone/>
              <a:defRPr/>
            </a:pPr>
            <a:r>
              <a:rPr lang="en-US" sz="1400" b="1" dirty="0" smtClean="0">
                <a:latin typeface="Courier New" pitchFamily="49" charset="0"/>
                <a:ea typeface="ＭＳ Ｐゴシック" pitchFamily="-112" charset="-128"/>
                <a:cs typeface="Courier New" pitchFamily="49" charset="0"/>
              </a:rPr>
              <a:t>	float  </a:t>
            </a:r>
            <a:r>
              <a:rPr lang="en-US" sz="1400" b="1" dirty="0" err="1" smtClean="0">
                <a:latin typeface="Courier New" pitchFamily="49" charset="0"/>
                <a:ea typeface="ＭＳ Ｐゴシック" pitchFamily="-112" charset="-128"/>
                <a:cs typeface="Courier New" pitchFamily="49" charset="0"/>
              </a:rPr>
              <a:t>SpecPow</a:t>
            </a:r>
            <a:r>
              <a:rPr lang="en-US" sz="1400" b="1" dirty="0" smtClean="0">
                <a:latin typeface="Courier New" pitchFamily="49" charset="0"/>
                <a:ea typeface="ＭＳ Ｐゴシック" pitchFamily="-112" charset="-128"/>
                <a:cs typeface="Courier New" pitchFamily="49" charset="0"/>
              </a:rPr>
              <a:t> = </a:t>
            </a:r>
            <a:r>
              <a:rPr lang="en-US" sz="1400" b="1" dirty="0" err="1" smtClean="0">
                <a:latin typeface="Courier New" pitchFamily="49" charset="0"/>
                <a:ea typeface="ＭＳ Ｐゴシック" pitchFamily="-112" charset="-128"/>
                <a:cs typeface="Courier New" pitchFamily="49" charset="0"/>
              </a:rPr>
              <a:t>PowerMap.Sample</a:t>
            </a:r>
            <a:r>
              <a:rPr lang="en-US" sz="1400" b="1" dirty="0" smtClean="0">
                <a:latin typeface="Courier New" pitchFamily="49" charset="0"/>
                <a:ea typeface="ＭＳ Ｐゴシック" pitchFamily="-112" charset="-128"/>
                <a:cs typeface="Courier New" pitchFamily="49" charset="0"/>
              </a:rPr>
              <a:t>(SS_DEFAULT, </a:t>
            </a:r>
            <a:r>
              <a:rPr lang="en-US" sz="1400" b="1" dirty="0" err="1" smtClean="0">
                <a:latin typeface="Courier New" pitchFamily="49" charset="0"/>
                <a:ea typeface="ＭＳ Ｐゴシック" pitchFamily="-112" charset="-128"/>
                <a:cs typeface="Courier New" pitchFamily="49" charset="0"/>
              </a:rPr>
              <a:t>TexCoord</a:t>
            </a:r>
            <a:r>
              <a:rPr lang="en-US" sz="1400" b="1" dirty="0" smtClean="0">
                <a:latin typeface="Courier New" pitchFamily="49" charset="0"/>
                <a:ea typeface="ＭＳ Ｐゴシック" pitchFamily="-112" charset="-128"/>
                <a:cs typeface="Courier New" pitchFamily="49" charset="0"/>
              </a:rPr>
              <a:t>);</a:t>
            </a:r>
          </a:p>
          <a:p>
            <a:pPr eaLnBrk="1" hangingPunct="1">
              <a:spcBef>
                <a:spcPts val="200"/>
              </a:spcBef>
              <a:spcAft>
                <a:spcPts val="200"/>
              </a:spcAft>
              <a:buClr>
                <a:schemeClr val="accent6"/>
              </a:buClr>
              <a:buNone/>
              <a:defRPr/>
            </a:pPr>
            <a:endParaRPr lang="en-US" sz="1400" b="1" dirty="0" smtClean="0">
              <a:latin typeface="Courier New" pitchFamily="49" charset="0"/>
              <a:ea typeface="ＭＳ Ｐゴシック" pitchFamily="-112" charset="-128"/>
              <a:cs typeface="Courier New" pitchFamily="49" charset="0"/>
            </a:endParaRPr>
          </a:p>
          <a:p>
            <a:pPr eaLnBrk="1" hangingPunct="1">
              <a:spcBef>
                <a:spcPts val="200"/>
              </a:spcBef>
              <a:spcAft>
                <a:spcPts val="200"/>
              </a:spcAft>
              <a:buClr>
                <a:schemeClr val="accent6"/>
              </a:buClr>
              <a:buNone/>
              <a:defRPr/>
            </a:pPr>
            <a:r>
              <a:rPr lang="en-US" sz="1400" b="1" dirty="0" smtClean="0">
                <a:latin typeface="Courier New" pitchFamily="49" charset="0"/>
                <a:ea typeface="ＭＳ Ｐゴシック" pitchFamily="-112" charset="-128"/>
                <a:cs typeface="Courier New" pitchFamily="49" charset="0"/>
              </a:rPr>
              <a:t>	float3 Half = normalize(N + </a:t>
            </a:r>
            <a:r>
              <a:rPr lang="en-US" sz="1400" b="1" dirty="0" err="1" smtClean="0">
                <a:latin typeface="Courier New" pitchFamily="49" charset="0"/>
                <a:ea typeface="ＭＳ Ｐゴシック" pitchFamily="-112" charset="-128"/>
                <a:cs typeface="Courier New" pitchFamily="49" charset="0"/>
              </a:rPr>
              <a:t>LightDir</a:t>
            </a:r>
            <a:r>
              <a:rPr lang="en-US" sz="1400" b="1" dirty="0" smtClean="0">
                <a:latin typeface="Courier New" pitchFamily="49" charset="0"/>
                <a:ea typeface="ＭＳ Ｐゴシック" pitchFamily="-112" charset="-128"/>
                <a:cs typeface="Courier New" pitchFamily="49" charset="0"/>
              </a:rPr>
              <a:t>);</a:t>
            </a:r>
          </a:p>
          <a:p>
            <a:pPr eaLnBrk="1" hangingPunct="1">
              <a:spcBef>
                <a:spcPts val="200"/>
              </a:spcBef>
              <a:spcAft>
                <a:spcPts val="200"/>
              </a:spcAft>
              <a:buClr>
                <a:schemeClr val="accent6"/>
              </a:buClr>
              <a:buNone/>
              <a:defRPr/>
            </a:pPr>
            <a:endParaRPr lang="en-US" sz="1400" b="1" dirty="0" smtClean="0">
              <a:latin typeface="Courier New" pitchFamily="49" charset="0"/>
              <a:ea typeface="ＭＳ Ｐゴシック" pitchFamily="-112" charset="-128"/>
              <a:cs typeface="Courier New" pitchFamily="49" charset="0"/>
            </a:endParaRPr>
          </a:p>
          <a:p>
            <a:pPr eaLnBrk="1" hangingPunct="1">
              <a:spcBef>
                <a:spcPts val="200"/>
              </a:spcBef>
              <a:spcAft>
                <a:spcPts val="200"/>
              </a:spcAft>
              <a:buClr>
                <a:schemeClr val="accent6"/>
              </a:buClr>
              <a:buNone/>
              <a:defRPr/>
            </a:pPr>
            <a:r>
              <a:rPr lang="en-US" sz="1400" b="1" dirty="0" smtClean="0">
                <a:latin typeface="Courier New" pitchFamily="49" charset="0"/>
                <a:ea typeface="ＭＳ Ｐゴシック" pitchFamily="-112" charset="-128"/>
                <a:cs typeface="Courier New" pitchFamily="49" charset="0"/>
              </a:rPr>
              <a:t>	return </a:t>
            </a:r>
            <a:r>
              <a:rPr lang="en-US" sz="1400" b="1" dirty="0" err="1" smtClean="0">
                <a:latin typeface="Courier New" pitchFamily="49" charset="0"/>
                <a:ea typeface="ＭＳ Ｐゴシック" pitchFamily="-112" charset="-128"/>
                <a:cs typeface="Courier New" pitchFamily="49" charset="0"/>
              </a:rPr>
              <a:t>SpecPow</a:t>
            </a:r>
            <a:r>
              <a:rPr lang="en-US" sz="1400" b="1" dirty="0" smtClean="0">
                <a:latin typeface="Courier New" pitchFamily="49" charset="0"/>
                <a:ea typeface="ＭＳ Ｐゴシック" pitchFamily="-112" charset="-128"/>
                <a:cs typeface="Courier New" pitchFamily="49" charset="0"/>
              </a:rPr>
              <a:t> * </a:t>
            </a:r>
            <a:r>
              <a:rPr lang="en-US" sz="1400" b="1" dirty="0" err="1" smtClean="0">
                <a:latin typeface="Courier New" pitchFamily="49" charset="0"/>
                <a:ea typeface="ＭＳ Ｐゴシック" pitchFamily="-112" charset="-128"/>
                <a:cs typeface="Courier New" pitchFamily="49" charset="0"/>
              </a:rPr>
              <a:t>pow</a:t>
            </a:r>
            <a:r>
              <a:rPr lang="en-US" sz="1400" b="1" dirty="0" smtClean="0">
                <a:latin typeface="Courier New" pitchFamily="49" charset="0"/>
                <a:ea typeface="ＭＳ Ｐゴシック" pitchFamily="-112" charset="-128"/>
                <a:cs typeface="Courier New" pitchFamily="49" charset="0"/>
              </a:rPr>
              <a:t>(dot(Half, N), </a:t>
            </a:r>
            <a:r>
              <a:rPr lang="en-US" sz="1400" b="1" dirty="0" err="1" smtClean="0">
                <a:latin typeface="Courier New" pitchFamily="49" charset="0"/>
                <a:ea typeface="ＭＳ Ｐゴシック" pitchFamily="-112" charset="-128"/>
                <a:cs typeface="Courier New" pitchFamily="49" charset="0"/>
              </a:rPr>
              <a:t>SpecPow</a:t>
            </a:r>
            <a:r>
              <a:rPr lang="en-US" sz="1400" b="1" dirty="0" smtClean="0">
                <a:latin typeface="Courier New" pitchFamily="49" charset="0"/>
                <a:ea typeface="ＭＳ Ｐゴシック" pitchFamily="-112" charset="-128"/>
                <a:cs typeface="Courier New" pitchFamily="49" charset="0"/>
              </a:rPr>
              <a:t>);</a:t>
            </a:r>
          </a:p>
          <a:p>
            <a:pPr eaLnBrk="1" hangingPunct="1">
              <a:spcBef>
                <a:spcPts val="200"/>
              </a:spcBef>
              <a:spcAft>
                <a:spcPts val="200"/>
              </a:spcAft>
              <a:buClr>
                <a:schemeClr val="accent6"/>
              </a:buClr>
              <a:buNone/>
              <a:defRPr/>
            </a:pPr>
            <a:r>
              <a:rPr lang="en-US" sz="1400" b="1" dirty="0" smtClean="0">
                <a:solidFill>
                  <a:schemeClr val="tx1"/>
                </a:solidFill>
                <a:effectLst/>
                <a:latin typeface="Courier New" pitchFamily="49" charset="0"/>
                <a:ea typeface="ＭＳ Ｐゴシック" pitchFamily="-112" charset="-128"/>
                <a:cs typeface="Courier New" pitchFamily="49" charset="0"/>
              </a:rPr>
              <a:t>}</a:t>
            </a:r>
          </a:p>
        </p:txBody>
      </p:sp>
    </p:spTree>
    <p:extLst>
      <p:ext uri="{BB962C8B-B14F-4D97-AF65-F5344CB8AC3E}">
        <p14:creationId xmlns:p14="http://schemas.microsoft.com/office/powerpoint/2010/main" val="362646219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flipV="1">
            <a:off x="5105400" y="2509502"/>
            <a:ext cx="1600200" cy="1143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Solution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cs typeface="Arial "/>
              </a:rPr>
              <a:t>Normal variance </a:t>
            </a:r>
            <a:r>
              <a:rPr lang="en-CA" sz="1800" dirty="0">
                <a:effectLst/>
              </a:rPr>
              <a:t>⇒</a:t>
            </a:r>
            <a:r>
              <a:rPr lang="en-US" sz="1800" dirty="0" smtClean="0">
                <a:effectLst/>
                <a:ea typeface="ＭＳ Ｐゴシック" pitchFamily="-112" charset="-128"/>
                <a:cs typeface="Arial "/>
              </a:rPr>
              <a:t> </a:t>
            </a:r>
            <a:r>
              <a:rPr lang="en-US" sz="1800" dirty="0" smtClean="0">
                <a:ea typeface="ＭＳ Ｐゴシック" pitchFamily="-112" charset="-128"/>
                <a:cs typeface="Arial "/>
              </a:rPr>
              <a:t>cone</a:t>
            </a: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r>
              <a:rPr lang="en-US" sz="1800" dirty="0" smtClean="0">
                <a:ea typeface="ＭＳ Ｐゴシック" pitchFamily="-112" charset="-128"/>
                <a:cs typeface="Arial "/>
              </a:rPr>
              <a:t>Lighting </a:t>
            </a:r>
            <a:r>
              <a:rPr lang="en-US" sz="1800" dirty="0" smtClean="0">
                <a:effectLst/>
                <a:ea typeface="ＭＳ Ｐゴシック" pitchFamily="-112" charset="-128"/>
                <a:cs typeface="Arial "/>
              </a:rPr>
              <a:t>integral for cone of normals</a:t>
            </a:r>
            <a:r>
              <a:rPr lang="en-US" sz="1800" dirty="0">
                <a:ea typeface="ＭＳ Ｐゴシック" pitchFamily="-112" charset="-128"/>
                <a:cs typeface="Arial "/>
              </a:rPr>
              <a:t/>
            </a:r>
            <a:br>
              <a:rPr lang="en-US" sz="1800" dirty="0">
                <a:ea typeface="ＭＳ Ｐゴシック" pitchFamily="-112" charset="-128"/>
                <a:cs typeface="Arial "/>
              </a:rPr>
            </a:br>
            <a:r>
              <a:rPr lang="en-US" sz="1800" dirty="0" smtClean="0">
                <a:ea typeface="ＭＳ Ｐゴシック" pitchFamily="-112" charset="-128"/>
                <a:cs typeface="Arial "/>
              </a:rPr>
              <a:t>around average normal (Na)</a:t>
            </a:r>
          </a:p>
          <a:p>
            <a:pPr eaLnBrk="1" hangingPunct="1">
              <a:spcBef>
                <a:spcPts val="200"/>
              </a:spcBef>
              <a:spcAft>
                <a:spcPts val="200"/>
              </a:spcAft>
              <a:buFont typeface="Wingdings" pitchFamily="-112" charset="2"/>
              <a:buChar char="§"/>
              <a:defRPr/>
            </a:pPr>
            <a:r>
              <a:rPr lang="en-US" sz="1800" dirty="0" smtClean="0">
                <a:ea typeface="ＭＳ Ｐゴシック" pitchFamily="-112" charset="-128"/>
                <a:cs typeface="Arial "/>
              </a:rPr>
              <a:t>Cone angle: </a:t>
            </a:r>
            <a:r>
              <a:rPr lang="en-US" sz="1800" dirty="0" err="1" smtClean="0">
                <a:ea typeface="ＭＳ Ｐゴシック" pitchFamily="-112" charset="-128"/>
                <a:cs typeface="Arial "/>
              </a:rPr>
              <a:t>cos</a:t>
            </a:r>
            <a:r>
              <a:rPr lang="en-US" sz="1800" dirty="0" smtClean="0">
                <a:ea typeface="ＭＳ Ｐゴシック" pitchFamily="-112" charset="-128"/>
                <a:cs typeface="Arial "/>
              </a:rPr>
              <a:t>(</a:t>
            </a:r>
            <a:r>
              <a:rPr lang="el-GR" sz="1800" i="1" dirty="0"/>
              <a:t>θ</a:t>
            </a:r>
            <a:r>
              <a:rPr lang="en-US" sz="1800" dirty="0">
                <a:ea typeface="ＭＳ Ｐゴシック" pitchFamily="-112" charset="-128"/>
                <a:cs typeface="Arial "/>
              </a:rPr>
              <a:t>) = 2*length(N</a:t>
            </a:r>
            <a:r>
              <a:rPr lang="en-US" sz="1800" baseline="-25000" dirty="0">
                <a:ea typeface="ＭＳ Ｐゴシック" pitchFamily="-112" charset="-128"/>
                <a:cs typeface="Arial "/>
              </a:rPr>
              <a:t>a</a:t>
            </a:r>
            <a:r>
              <a:rPr lang="en-US" sz="1800" dirty="0">
                <a:ea typeface="ＭＳ Ｐゴシック" pitchFamily="-112" charset="-128"/>
                <a:cs typeface="Arial "/>
              </a:rPr>
              <a:t>) - 1</a:t>
            </a:r>
          </a:p>
          <a:p>
            <a:pPr marL="0" indent="0" eaLnBrk="1" hangingPunct="1">
              <a:spcBef>
                <a:spcPts val="200"/>
              </a:spcBef>
              <a:spcAft>
                <a:spcPts val="200"/>
              </a:spcAft>
              <a:buClr>
                <a:schemeClr val="accent6"/>
              </a:buClr>
              <a:buNone/>
              <a:defRPr/>
            </a:pPr>
            <a:endParaRPr lang="en-US" sz="1800" dirty="0" smtClean="0">
              <a:ea typeface="ＭＳ Ｐゴシック" pitchFamily="-112" charset="-128"/>
              <a:cs typeface="Arial "/>
            </a:endParaRPr>
          </a:p>
          <a:p>
            <a:pPr marL="0" indent="0" eaLnBrk="1" hangingPunct="1">
              <a:spcBef>
                <a:spcPts val="200"/>
              </a:spcBef>
              <a:spcAft>
                <a:spcPts val="200"/>
              </a:spcAft>
              <a:buClr>
                <a:schemeClr val="accent6"/>
              </a:buClr>
              <a:buNone/>
              <a:defRPr/>
            </a:pP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p:txBody>
      </p:sp>
      <p:cxnSp>
        <p:nvCxnSpPr>
          <p:cNvPr id="7" name="Straight Arrow Connector 6"/>
          <p:cNvCxnSpPr>
            <a:endCxn id="4" idx="6"/>
          </p:cNvCxnSpPr>
          <p:nvPr/>
        </p:nvCxnSpPr>
        <p:spPr>
          <a:xfrm flipV="1">
            <a:off x="5105400" y="2057400"/>
            <a:ext cx="1124381" cy="1595102"/>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105400" y="1752600"/>
            <a:ext cx="381000" cy="1899902"/>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867400" y="1290302"/>
            <a:ext cx="486285" cy="369332"/>
          </a:xfrm>
          <a:prstGeom prst="rect">
            <a:avLst/>
          </a:prstGeom>
          <a:noFill/>
          <a:effectLst/>
        </p:spPr>
        <p:txBody>
          <a:bodyPr wrap="none" rtlCol="0">
            <a:spAutoFit/>
          </a:bodyPr>
          <a:lstStyle/>
          <a:p>
            <a:r>
              <a:rPr lang="en-US" b="1" i="1" dirty="0" smtClean="0">
                <a:solidFill>
                  <a:schemeClr val="accent2"/>
                </a:solidFill>
                <a:latin typeface="Times New Roman"/>
                <a:cs typeface="Times New Roman"/>
              </a:rPr>
              <a:t>N</a:t>
            </a:r>
            <a:r>
              <a:rPr lang="en-US" b="1" i="1" baseline="-25000" dirty="0" smtClean="0">
                <a:solidFill>
                  <a:schemeClr val="accent2"/>
                </a:solidFill>
                <a:latin typeface="Times New Roman"/>
                <a:cs typeface="Times New Roman"/>
              </a:rPr>
              <a:t>a</a:t>
            </a:r>
            <a:endParaRPr lang="en-US" b="1" i="1" baseline="-25000" dirty="0">
              <a:solidFill>
                <a:schemeClr val="accent2"/>
              </a:solidFill>
              <a:latin typeface="Times New Roman"/>
              <a:cs typeface="Times New Roman"/>
            </a:endParaRPr>
          </a:p>
        </p:txBody>
      </p:sp>
      <p:cxnSp>
        <p:nvCxnSpPr>
          <p:cNvPr id="3" name="Straight Arrow Connector 2"/>
          <p:cNvCxnSpPr/>
          <p:nvPr/>
        </p:nvCxnSpPr>
        <p:spPr>
          <a:xfrm flipV="1">
            <a:off x="5105400" y="1823702"/>
            <a:ext cx="762000" cy="1828800"/>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rot="840000">
            <a:off x="5404030" y="1688547"/>
            <a:ext cx="838200" cy="534927"/>
          </a:xfrm>
          <a:prstGeom prst="ellipse">
            <a:avLst/>
          </a:prstGeom>
          <a:solidFill>
            <a:schemeClr val="tx1">
              <a:alpha val="25000"/>
            </a:schemeClr>
          </a:solidFill>
          <a:ln w="25400">
            <a:solidFill>
              <a:srgbClr val="D74820">
                <a:alpha val="9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705600" y="2204702"/>
            <a:ext cx="395649" cy="369332"/>
          </a:xfrm>
          <a:prstGeom prst="rect">
            <a:avLst/>
          </a:prstGeom>
          <a:noFill/>
          <a:effectLst/>
        </p:spPr>
        <p:txBody>
          <a:bodyPr wrap="none" rtlCol="0">
            <a:spAutoFit/>
          </a:bodyPr>
          <a:lstStyle/>
          <a:p>
            <a:r>
              <a:rPr lang="en-US" b="1" i="1" dirty="0" smtClean="0">
                <a:latin typeface="Times New Roman"/>
                <a:cs typeface="Times New Roman"/>
              </a:rPr>
              <a:t>L</a:t>
            </a:r>
            <a:endParaRPr lang="en-US" b="1" i="1" dirty="0">
              <a:latin typeface="Times New Roman"/>
              <a:cs typeface="Times New Roman"/>
            </a:endParaRPr>
          </a:p>
        </p:txBody>
      </p:sp>
      <p:sp>
        <p:nvSpPr>
          <p:cNvPr id="31" name="TextBox 30"/>
          <p:cNvSpPr txBox="1"/>
          <p:nvPr/>
        </p:nvSpPr>
        <p:spPr>
          <a:xfrm>
            <a:off x="5257800" y="2357102"/>
            <a:ext cx="380614" cy="369332"/>
          </a:xfrm>
          <a:prstGeom prst="rect">
            <a:avLst/>
          </a:prstGeom>
          <a:noFill/>
          <a:effectLst/>
        </p:spPr>
        <p:txBody>
          <a:bodyPr wrap="none" rtlCol="0">
            <a:spAutoFit/>
          </a:bodyPr>
          <a:lstStyle/>
          <a:p>
            <a:r>
              <a:rPr lang="el-GR" i="1" dirty="0"/>
              <a:t>θ</a:t>
            </a:r>
            <a:endParaRPr lang="en-US" b="1" i="1" dirty="0">
              <a:latin typeface="Times New Roman"/>
              <a:cs typeface="Times New Roman"/>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53145"/>
            <a:ext cx="4648200" cy="509048"/>
          </a:xfrm>
          <a:prstGeom prst="rect">
            <a:avLst/>
          </a:prstGeom>
        </p:spPr>
      </p:pic>
      <p:cxnSp>
        <p:nvCxnSpPr>
          <p:cNvPr id="14" name="Straight Arrow Connector 13"/>
          <p:cNvCxnSpPr>
            <a:stCxn id="9" idx="0"/>
          </p:cNvCxnSpPr>
          <p:nvPr/>
        </p:nvCxnSpPr>
        <p:spPr>
          <a:xfrm flipH="1" flipV="1">
            <a:off x="2667000" y="2824538"/>
            <a:ext cx="188702" cy="304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00200" y="3129338"/>
            <a:ext cx="2511003" cy="246221"/>
          </a:xfrm>
          <a:prstGeom prst="rect">
            <a:avLst/>
          </a:prstGeom>
          <a:noFill/>
        </p:spPr>
        <p:txBody>
          <a:bodyPr wrap="none" rtlCol="0">
            <a:spAutoFit/>
          </a:bodyPr>
          <a:lstStyle/>
          <a:p>
            <a:r>
              <a:rPr lang="en-US" sz="1000" dirty="0" smtClean="0"/>
              <a:t>See: Physically Based Rendering 2</a:t>
            </a:r>
            <a:r>
              <a:rPr lang="en-US" sz="1000" baseline="30000" dirty="0" smtClean="0"/>
              <a:t>nd</a:t>
            </a:r>
            <a:r>
              <a:rPr lang="en-US" sz="1000" dirty="0" smtClean="0"/>
              <a:t> Ed.</a:t>
            </a:r>
            <a:endParaRPr lang="en-US" sz="1000" dirty="0"/>
          </a:p>
        </p:txBody>
      </p:sp>
    </p:spTree>
    <p:extLst>
      <p:ext uri="{BB962C8B-B14F-4D97-AF65-F5344CB8AC3E}">
        <p14:creationId xmlns:p14="http://schemas.microsoft.com/office/powerpoint/2010/main" val="340183761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Solution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dirty="0" smtClean="0">
                <a:effectLst/>
                <a:ea typeface="ＭＳ Ｐゴシック" pitchFamily="-112" charset="-128"/>
                <a:cs typeface="Arial "/>
              </a:rPr>
              <a:t>Could precompute integral…</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cs typeface="Arial "/>
              </a:rPr>
              <a:t>Just </a:t>
            </a:r>
            <a:r>
              <a:rPr lang="en-US" sz="1800" smtClean="0">
                <a:effectLst/>
                <a:ea typeface="ＭＳ Ｐゴシック" pitchFamily="-112" charset="-128"/>
                <a:cs typeface="Arial "/>
              </a:rPr>
              <a:t>like Pre-Integrated Skin Shading</a:t>
            </a:r>
            <a:br>
              <a:rPr lang="en-US" sz="1800" smtClean="0">
                <a:effectLst/>
                <a:ea typeface="ＭＳ Ｐゴシック" pitchFamily="-112" charset="-128"/>
                <a:cs typeface="Arial "/>
              </a:rPr>
            </a:br>
            <a:r>
              <a:rPr lang="en-US" sz="1800" smtClean="0">
                <a:effectLst/>
                <a:ea typeface="ＭＳ Ｐゴシック" pitchFamily="-112" charset="-128"/>
                <a:cs typeface="Arial "/>
              </a:rPr>
              <a:t>[</a:t>
            </a:r>
            <a:r>
              <a:rPr lang="en-US" sz="1800" dirty="0" smtClean="0">
                <a:effectLst/>
                <a:ea typeface="ＭＳ Ｐゴシック" pitchFamily="-112" charset="-128"/>
                <a:cs typeface="Arial "/>
              </a:rPr>
              <a:t>Penner11B]</a:t>
            </a:r>
            <a:endParaRPr lang="en-US" sz="1200" dirty="0" smtClean="0">
              <a:latin typeface="Courier New"/>
              <a:ea typeface="ＭＳ Ｐゴシック" pitchFamily="-112" charset="-128"/>
              <a:cs typeface="Courier New"/>
            </a:endParaRPr>
          </a:p>
          <a:p>
            <a:pPr marL="0" indent="0" eaLnBrk="1" hangingPunct="1">
              <a:spcBef>
                <a:spcPts val="200"/>
              </a:spcBef>
              <a:spcAft>
                <a:spcPts val="200"/>
              </a:spcAft>
              <a:buClr>
                <a:schemeClr val="accent6"/>
              </a:buClr>
              <a:buNone/>
              <a:defRPr/>
            </a:pPr>
            <a:endParaRPr lang="en-US" sz="1200" dirty="0">
              <a:latin typeface="Courier New"/>
              <a:ea typeface="ＭＳ Ｐゴシック" pitchFamily="-112" charset="-128"/>
              <a:cs typeface="Courier New"/>
            </a:endParaRPr>
          </a:p>
        </p:txBody>
      </p:sp>
      <p:sp>
        <p:nvSpPr>
          <p:cNvPr id="2" name="TextBox 1"/>
          <p:cNvSpPr txBox="1"/>
          <p:nvPr/>
        </p:nvSpPr>
        <p:spPr>
          <a:xfrm>
            <a:off x="4324350" y="2433134"/>
            <a:ext cx="556876" cy="369332"/>
          </a:xfrm>
          <a:prstGeom prst="rect">
            <a:avLst/>
          </a:prstGeom>
          <a:noFill/>
        </p:spPr>
        <p:txBody>
          <a:bodyPr wrap="none" rtlCol="0">
            <a:spAutoFit/>
          </a:bodyPr>
          <a:lstStyle/>
          <a:p>
            <a:r>
              <a:rPr lang="en-US" dirty="0" smtClean="0"/>
              <a:t>|N</a:t>
            </a:r>
            <a:r>
              <a:rPr lang="en-US" baseline="-25000" dirty="0" smtClean="0"/>
              <a:t>a</a:t>
            </a:r>
            <a:r>
              <a:rPr lang="en-US" dirty="0" smtClean="0"/>
              <a: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1671134"/>
            <a:ext cx="1981200" cy="1981200"/>
          </a:xfrm>
          <a:prstGeom prst="rect">
            <a:avLst/>
          </a:prstGeom>
        </p:spPr>
      </p:pic>
      <p:sp>
        <p:nvSpPr>
          <p:cNvPr id="8" name="TextBox 7"/>
          <p:cNvSpPr txBox="1"/>
          <p:nvPr/>
        </p:nvSpPr>
        <p:spPr>
          <a:xfrm>
            <a:off x="5619750" y="3618468"/>
            <a:ext cx="535310" cy="369332"/>
          </a:xfrm>
          <a:prstGeom prst="rect">
            <a:avLst/>
          </a:prstGeom>
          <a:noFill/>
        </p:spPr>
        <p:txBody>
          <a:bodyPr wrap="none" rtlCol="0">
            <a:spAutoFit/>
          </a:bodyPr>
          <a:lstStyle/>
          <a:p>
            <a:r>
              <a:rPr lang="en-US" dirty="0" smtClean="0"/>
              <a:t>N.L</a:t>
            </a:r>
            <a:endParaRPr lang="en-US" dirty="0"/>
          </a:p>
        </p:txBody>
      </p:sp>
      <p:sp>
        <p:nvSpPr>
          <p:cNvPr id="3" name="TextBox 2"/>
          <p:cNvSpPr txBox="1"/>
          <p:nvPr/>
        </p:nvSpPr>
        <p:spPr>
          <a:xfrm>
            <a:off x="323492" y="2082636"/>
            <a:ext cx="4063282" cy="1297791"/>
          </a:xfrm>
          <a:prstGeom prst="rect">
            <a:avLst/>
          </a:prstGeom>
          <a:noFill/>
        </p:spPr>
        <p:txBody>
          <a:bodyPr wrap="none" rtlCol="0">
            <a:spAutoFit/>
          </a:bodyPr>
          <a:lstStyle/>
          <a:p>
            <a:pPr marL="0" indent="0" eaLnBrk="1" hangingPunct="1">
              <a:spcBef>
                <a:spcPts val="200"/>
              </a:spcBef>
              <a:spcAft>
                <a:spcPts val="200"/>
              </a:spcAft>
              <a:buClr>
                <a:schemeClr val="accent6"/>
              </a:buClr>
              <a:buNone/>
              <a:defRPr/>
            </a:pPr>
            <a:r>
              <a:rPr lang="en-US" sz="1400" b="1" dirty="0">
                <a:latin typeface="Courier New"/>
                <a:ea typeface="ＭＳ Ｐゴシック" pitchFamily="-112" charset="-128"/>
                <a:cs typeface="Courier New"/>
              </a:rPr>
              <a:t>float </a:t>
            </a:r>
            <a:r>
              <a:rPr lang="en-US" sz="1400" b="1" dirty="0" err="1">
                <a:latin typeface="Courier New"/>
                <a:ea typeface="ＭＳ Ｐゴシック" pitchFamily="-112" charset="-128"/>
                <a:cs typeface="Courier New"/>
              </a:rPr>
              <a:t>len</a:t>
            </a:r>
            <a:r>
              <a:rPr lang="en-US" sz="1400" b="1" dirty="0">
                <a:latin typeface="Courier New"/>
                <a:ea typeface="ＭＳ Ｐゴシック" pitchFamily="-112" charset="-128"/>
                <a:cs typeface="Courier New"/>
              </a:rPr>
              <a:t> = length(Na);</a:t>
            </a:r>
          </a:p>
          <a:p>
            <a:pPr marL="0" indent="0" eaLnBrk="1" hangingPunct="1">
              <a:spcBef>
                <a:spcPts val="200"/>
              </a:spcBef>
              <a:spcAft>
                <a:spcPts val="200"/>
              </a:spcAft>
              <a:buClr>
                <a:schemeClr val="accent6"/>
              </a:buClr>
              <a:buNone/>
              <a:defRPr/>
            </a:pPr>
            <a:r>
              <a:rPr lang="en-US" sz="1400" b="1" dirty="0">
                <a:latin typeface="Courier New"/>
                <a:ea typeface="ＭＳ Ｐゴシック" pitchFamily="-112" charset="-128"/>
                <a:cs typeface="Courier New"/>
              </a:rPr>
              <a:t>float3 N = Na/</a:t>
            </a:r>
            <a:r>
              <a:rPr lang="en-US" sz="1400" b="1" dirty="0" err="1">
                <a:latin typeface="Courier New"/>
                <a:ea typeface="ＭＳ Ｐゴシック" pitchFamily="-112" charset="-128"/>
                <a:cs typeface="Courier New"/>
              </a:rPr>
              <a:t>len</a:t>
            </a:r>
            <a:r>
              <a:rPr lang="en-US" sz="1400" b="1" dirty="0">
                <a:latin typeface="Courier New"/>
                <a:ea typeface="ＭＳ Ｐゴシック" pitchFamily="-112" charset="-128"/>
                <a:cs typeface="Courier New"/>
              </a:rPr>
              <a:t>;</a:t>
            </a:r>
          </a:p>
          <a:p>
            <a:pPr marL="0" indent="0" eaLnBrk="1" hangingPunct="1">
              <a:spcBef>
                <a:spcPts val="200"/>
              </a:spcBef>
              <a:spcAft>
                <a:spcPts val="200"/>
              </a:spcAft>
              <a:buClr>
                <a:schemeClr val="accent6"/>
              </a:buClr>
              <a:buNone/>
              <a:defRPr/>
            </a:pPr>
            <a:r>
              <a:rPr lang="en-US" sz="1400" b="1" dirty="0">
                <a:latin typeface="Courier New"/>
                <a:ea typeface="ＭＳ Ｐゴシック" pitchFamily="-112" charset="-128"/>
                <a:cs typeface="Courier New"/>
              </a:rPr>
              <a:t>tex2D(LUT, </a:t>
            </a:r>
            <a:br>
              <a:rPr lang="en-US" sz="1400" b="1" dirty="0">
                <a:latin typeface="Courier New"/>
                <a:ea typeface="ＭＳ Ｐゴシック" pitchFamily="-112" charset="-128"/>
                <a:cs typeface="Courier New"/>
              </a:rPr>
            </a:br>
            <a:r>
              <a:rPr lang="en-US" sz="1400" b="1" dirty="0">
                <a:latin typeface="Courier New"/>
                <a:ea typeface="ＭＳ Ｐゴシック" pitchFamily="-112" charset="-128"/>
                <a:cs typeface="Courier New"/>
              </a:rPr>
              <a:t>  float2(dot(N</a:t>
            </a:r>
            <a:r>
              <a:rPr lang="en-US" sz="1400" b="1" dirty="0" smtClean="0">
                <a:latin typeface="Courier New"/>
                <a:ea typeface="ＭＳ Ｐゴシック" pitchFamily="-112" charset="-128"/>
                <a:cs typeface="Courier New"/>
              </a:rPr>
              <a:t>, L</a:t>
            </a:r>
            <a:r>
              <a:rPr lang="en-US" sz="1400" b="1" dirty="0">
                <a:latin typeface="Courier New"/>
                <a:ea typeface="ＭＳ Ｐゴシック" pitchFamily="-112" charset="-128"/>
                <a:cs typeface="Courier New"/>
              </a:rPr>
              <a:t>)*0.5 + 0.5, </a:t>
            </a:r>
            <a:r>
              <a:rPr lang="en-US" sz="1400" b="1" dirty="0" err="1">
                <a:latin typeface="Courier New"/>
                <a:ea typeface="ＭＳ Ｐゴシック" pitchFamily="-112" charset="-128"/>
                <a:cs typeface="Courier New"/>
              </a:rPr>
              <a:t>len</a:t>
            </a:r>
            <a:r>
              <a:rPr lang="en-US" sz="1400" b="1" dirty="0">
                <a:latin typeface="Courier New"/>
                <a:ea typeface="ＭＳ Ｐゴシック" pitchFamily="-112" charset="-128"/>
                <a:cs typeface="Courier New"/>
              </a:rPr>
              <a:t>));</a:t>
            </a:r>
          </a:p>
          <a:p>
            <a:endParaRPr lang="en-CA" sz="1400" dirty="0"/>
          </a:p>
        </p:txBody>
      </p:sp>
    </p:spTree>
    <p:extLst>
      <p:ext uri="{BB962C8B-B14F-4D97-AF65-F5344CB8AC3E}">
        <p14:creationId xmlns:p14="http://schemas.microsoft.com/office/powerpoint/2010/main" val="76877273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Solution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dirty="0" smtClean="0">
                <a:effectLst/>
                <a:ea typeface="ＭＳ Ｐゴシック" pitchFamily="-112" charset="-128"/>
                <a:cs typeface="Arial "/>
              </a:rPr>
              <a:t>Shrinking the LUT</a:t>
            </a:r>
          </a:p>
          <a:p>
            <a:pPr eaLnBrk="1" hangingPunct="1">
              <a:spcBef>
                <a:spcPts val="200"/>
              </a:spcBef>
              <a:spcAft>
                <a:spcPts val="200"/>
              </a:spcAft>
              <a:buClr>
                <a:schemeClr val="accent6"/>
              </a:buClr>
              <a:buFont typeface="Wingdings" pitchFamily="-112" charset="2"/>
              <a:buChar char="§"/>
              <a:defRPr/>
            </a:pPr>
            <a:r>
              <a:rPr lang="en-US" sz="1800" dirty="0">
                <a:ea typeface="ＭＳ Ｐゴシック" pitchFamily="-112" charset="-128"/>
                <a:cs typeface="Arial "/>
              </a:rPr>
              <a:t>I</a:t>
            </a:r>
            <a:r>
              <a:rPr lang="en-US" sz="1800" dirty="0" smtClean="0">
                <a:effectLst/>
                <a:ea typeface="ＭＳ Ｐゴシック" pitchFamily="-112" charset="-128"/>
                <a:cs typeface="Arial "/>
              </a:rPr>
              <a:t>mportant region: first ~25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1592987"/>
            <a:ext cx="2133600"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592987"/>
            <a:ext cx="2133600" cy="2133600"/>
          </a:xfrm>
          <a:prstGeom prst="rect">
            <a:avLst/>
          </a:prstGeom>
        </p:spPr>
      </p:pic>
      <p:sp>
        <p:nvSpPr>
          <p:cNvPr id="8" name="Oval 7"/>
          <p:cNvSpPr/>
          <p:nvPr/>
        </p:nvSpPr>
        <p:spPr>
          <a:xfrm rot="16200000">
            <a:off x="2353633" y="2506033"/>
            <a:ext cx="245734" cy="2362199"/>
          </a:xfrm>
          <a:prstGeom prst="ellipse">
            <a:avLst/>
          </a:prstGeom>
          <a:noFill/>
          <a:ln w="3810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6652189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No LUT</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i="1" dirty="0" smtClean="0">
                <a:effectLst/>
                <a:ea typeface="ＭＳ Ｐゴシック" pitchFamily="-112" charset="-128"/>
                <a:cs typeface="Arial "/>
              </a:rPr>
              <a:t>Avoiding</a:t>
            </a:r>
            <a:r>
              <a:rPr lang="en-US" sz="1800" dirty="0" smtClean="0">
                <a:effectLst/>
                <a:ea typeface="ＭＳ Ｐゴシック" pitchFamily="-112" charset="-128"/>
                <a:cs typeface="Arial "/>
              </a:rPr>
              <a:t> a LUT</a:t>
            </a:r>
          </a:p>
          <a:p>
            <a:pPr eaLnBrk="1" hangingPunct="1">
              <a:spcBef>
                <a:spcPts val="200"/>
              </a:spcBef>
              <a:spcAft>
                <a:spcPts val="200"/>
              </a:spcAft>
              <a:buClr>
                <a:schemeClr val="accent6"/>
              </a:buClr>
              <a:buFont typeface="Wingdings" pitchFamily="-112" charset="2"/>
              <a:buChar char="§"/>
              <a:defRPr/>
            </a:pPr>
            <a:r>
              <a:rPr lang="en-US" sz="1800" dirty="0">
                <a:ea typeface="ＭＳ Ｐゴシック" pitchFamily="-112" charset="-128"/>
                <a:cs typeface="Arial "/>
              </a:rPr>
              <a:t>Curve fit: </a:t>
            </a:r>
            <a:r>
              <a:rPr lang="en-US" sz="1800" dirty="0" smtClean="0">
                <a:ea typeface="ＭＳ Ｐゴシック" pitchFamily="-112" charset="-128"/>
                <a:cs typeface="Arial "/>
              </a:rPr>
              <a:t>sliding </a:t>
            </a:r>
            <a:r>
              <a:rPr lang="en-US" sz="1800" dirty="0" smtClean="0">
                <a:effectLst/>
                <a:ea typeface="ＭＳ Ｐゴシック" pitchFamily="-112" charset="-128"/>
                <a:cs typeface="Arial "/>
              </a:rPr>
              <a:t>tail, x</a:t>
            </a:r>
            <a:r>
              <a:rPr lang="en-US" sz="1800" baseline="30000" dirty="0" smtClean="0">
                <a:effectLst/>
                <a:ea typeface="ＭＳ Ｐゴシック" pitchFamily="-112" charset="-128"/>
                <a:cs typeface="Arial "/>
              </a:rPr>
              <a:t>2</a:t>
            </a: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700" y="1610121"/>
            <a:ext cx="2133600" cy="2133600"/>
          </a:xfrm>
          <a:prstGeom prst="rect">
            <a:avLst/>
          </a:prstGeom>
        </p:spPr>
      </p:pic>
      <p:pic>
        <p:nvPicPr>
          <p:cNvPr id="3" name="diffuse_tai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8400" y="1504800"/>
            <a:ext cx="3658129" cy="2408400"/>
          </a:xfrm>
          <a:prstGeom prst="rect">
            <a:avLst/>
          </a:prstGeom>
        </p:spPr>
      </p:pic>
    </p:spTree>
    <p:extLst>
      <p:ext uri="{BB962C8B-B14F-4D97-AF65-F5344CB8AC3E}">
        <p14:creationId xmlns:p14="http://schemas.microsoft.com/office/powerpoint/2010/main" val="10842564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No LUT</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i="1" dirty="0" smtClean="0">
                <a:effectLst/>
                <a:ea typeface="ＭＳ Ｐゴシック" pitchFamily="-112" charset="-128"/>
                <a:cs typeface="Arial "/>
              </a:rPr>
              <a:t>Avoiding</a:t>
            </a:r>
            <a:r>
              <a:rPr lang="en-US" sz="1800" dirty="0" smtClean="0">
                <a:effectLst/>
                <a:ea typeface="ＭＳ Ｐゴシック" pitchFamily="-112" charset="-128"/>
                <a:cs typeface="Arial "/>
              </a:rPr>
              <a:t> a LUT</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cs typeface="Arial "/>
              </a:rPr>
              <a:t>Boil it down...</a:t>
            </a: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p:txBody>
      </p:sp>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838700" y="1610121"/>
            <a:ext cx="2133600" cy="2133600"/>
          </a:xfrm>
          <a:prstGeom prst="rect">
            <a:avLst/>
          </a:prstGeom>
        </p:spPr>
      </p:pic>
      <p:sp>
        <p:nvSpPr>
          <p:cNvPr id="2" name="TextBox 1"/>
          <p:cNvSpPr txBox="1"/>
          <p:nvPr/>
        </p:nvSpPr>
        <p:spPr>
          <a:xfrm>
            <a:off x="5105400" y="1219200"/>
            <a:ext cx="1668846" cy="369332"/>
          </a:xfrm>
          <a:prstGeom prst="rect">
            <a:avLst/>
          </a:prstGeom>
          <a:noFill/>
        </p:spPr>
        <p:txBody>
          <a:bodyPr wrap="none" rtlCol="0">
            <a:spAutoFit/>
          </a:bodyPr>
          <a:lstStyle/>
          <a:p>
            <a:r>
              <a:rPr lang="en-US" dirty="0" smtClean="0"/>
              <a:t>Difference x10</a:t>
            </a:r>
            <a:endParaRPr lang="en-US" dirty="0"/>
          </a:p>
        </p:txBody>
      </p:sp>
      <p:sp>
        <p:nvSpPr>
          <p:cNvPr id="3" name="TextBox 2"/>
          <p:cNvSpPr txBox="1"/>
          <p:nvPr/>
        </p:nvSpPr>
        <p:spPr>
          <a:xfrm>
            <a:off x="0" y="1718608"/>
            <a:ext cx="5257800" cy="1938992"/>
          </a:xfrm>
          <a:prstGeom prst="rect">
            <a:avLst/>
          </a:prstGeom>
          <a:noFill/>
        </p:spPr>
        <p:txBody>
          <a:bodyPr wrap="square" rtlCol="0">
            <a:spAutoFit/>
          </a:bodyPr>
          <a:lstStyle/>
          <a:p>
            <a:r>
              <a:rPr lang="pl-PL" sz="1200" b="1" dirty="0" smtClean="0">
                <a:latin typeface="Courier New"/>
                <a:cs typeface="Courier New"/>
              </a:rPr>
              <a:t>float </a:t>
            </a:r>
            <a:r>
              <a:rPr lang="pl-PL" sz="1200" b="1" dirty="0" err="1" smtClean="0">
                <a:latin typeface="Courier New"/>
                <a:cs typeface="Courier New"/>
              </a:rPr>
              <a:t>DiffuseAA</a:t>
            </a:r>
            <a:r>
              <a:rPr lang="pl-PL" sz="1200" b="1" dirty="0" smtClean="0">
                <a:latin typeface="Courier New"/>
                <a:cs typeface="Courier New"/>
              </a:rPr>
              <a:t>(float3 N, float3 L)</a:t>
            </a:r>
          </a:p>
          <a:p>
            <a:r>
              <a:rPr lang="pl-PL" sz="1200" b="1" dirty="0" smtClean="0">
                <a:latin typeface="Courier New"/>
                <a:cs typeface="Courier New"/>
              </a:rPr>
              <a:t>{</a:t>
            </a:r>
          </a:p>
          <a:p>
            <a:r>
              <a:rPr lang="pl-PL" sz="1200" b="1" dirty="0">
                <a:latin typeface="Courier New"/>
                <a:cs typeface="Courier New"/>
              </a:rPr>
              <a:t> </a:t>
            </a:r>
            <a:r>
              <a:rPr lang="pl-PL" sz="1200" b="1" dirty="0" smtClean="0">
                <a:latin typeface="Courier New"/>
                <a:cs typeface="Courier New"/>
              </a:rPr>
              <a:t> </a:t>
            </a:r>
            <a:r>
              <a:rPr lang="pl-PL" sz="1200" b="1" dirty="0" err="1" smtClean="0">
                <a:latin typeface="Courier New"/>
                <a:cs typeface="Courier New"/>
              </a:rPr>
              <a:t>float</a:t>
            </a:r>
            <a:r>
              <a:rPr lang="pl-PL" sz="1200" b="1" dirty="0" smtClean="0">
                <a:latin typeface="Courier New"/>
                <a:cs typeface="Courier New"/>
              </a:rPr>
              <a:t> a  = </a:t>
            </a:r>
            <a:r>
              <a:rPr lang="pl-PL" sz="1200" b="1" dirty="0" err="1" smtClean="0">
                <a:latin typeface="Courier New"/>
                <a:cs typeface="Courier New"/>
              </a:rPr>
              <a:t>dot</a:t>
            </a:r>
            <a:r>
              <a:rPr lang="pl-PL" sz="1200" b="1" dirty="0" smtClean="0">
                <a:latin typeface="Courier New"/>
                <a:cs typeface="Courier New"/>
              </a:rPr>
              <a:t>(N, L);</a:t>
            </a:r>
          </a:p>
          <a:p>
            <a:r>
              <a:rPr lang="pl-PL" sz="1200" b="1" dirty="0" smtClean="0">
                <a:latin typeface="Courier New"/>
                <a:cs typeface="Courier New"/>
              </a:rPr>
              <a:t>  float w  = max(</a:t>
            </a:r>
            <a:r>
              <a:rPr lang="pl-PL" sz="1200" b="1" dirty="0" err="1" smtClean="0">
                <a:latin typeface="Courier New"/>
                <a:cs typeface="Courier New"/>
              </a:rPr>
              <a:t>length</a:t>
            </a:r>
            <a:r>
              <a:rPr lang="pl-PL" sz="1200" b="1" dirty="0" smtClean="0">
                <a:latin typeface="Courier New"/>
                <a:cs typeface="Courier New"/>
              </a:rPr>
              <a:t>(N), 0.95);</a:t>
            </a:r>
          </a:p>
          <a:p>
            <a:r>
              <a:rPr lang="pl-PL" sz="1200" b="1" dirty="0" smtClean="0">
                <a:latin typeface="Courier New"/>
                <a:cs typeface="Courier New"/>
              </a:rPr>
              <a:t>  float x  </a:t>
            </a:r>
            <a:r>
              <a:rPr lang="pl-PL" sz="1200" b="1" dirty="0">
                <a:latin typeface="Courier New"/>
                <a:cs typeface="Courier New"/>
              </a:rPr>
              <a:t>= </a:t>
            </a:r>
            <a:r>
              <a:rPr lang="pl-PL" sz="1200" b="1" dirty="0" err="1">
                <a:latin typeface="Courier New"/>
                <a:cs typeface="Courier New"/>
              </a:rPr>
              <a:t>sqrt</a:t>
            </a:r>
            <a:r>
              <a:rPr lang="pl-PL" sz="1200" b="1" dirty="0">
                <a:latin typeface="Courier New"/>
                <a:cs typeface="Courier New"/>
              </a:rPr>
              <a:t>(1.0 - w);</a:t>
            </a:r>
          </a:p>
          <a:p>
            <a:r>
              <a:rPr lang="pl-PL" sz="1200" b="1" dirty="0" smtClean="0">
                <a:latin typeface="Courier New"/>
                <a:cs typeface="Courier New"/>
              </a:rPr>
              <a:t>  float </a:t>
            </a:r>
            <a:r>
              <a:rPr lang="pl-PL" sz="1200" b="1" dirty="0">
                <a:latin typeface="Courier New"/>
                <a:cs typeface="Courier New"/>
              </a:rPr>
              <a:t>x0 = 0.373837*a;</a:t>
            </a:r>
          </a:p>
          <a:p>
            <a:r>
              <a:rPr lang="pl-PL" sz="1200" b="1" dirty="0" smtClean="0">
                <a:latin typeface="Courier New"/>
                <a:cs typeface="Courier New"/>
              </a:rPr>
              <a:t>  float </a:t>
            </a:r>
            <a:r>
              <a:rPr lang="pl-PL" sz="1200" b="1" dirty="0">
                <a:latin typeface="Courier New"/>
                <a:cs typeface="Courier New"/>
              </a:rPr>
              <a:t>x1 = 0.66874*x;</a:t>
            </a:r>
          </a:p>
          <a:p>
            <a:r>
              <a:rPr lang="pl-PL" sz="1200" b="1" dirty="0" smtClean="0">
                <a:latin typeface="Courier New"/>
                <a:cs typeface="Courier New"/>
              </a:rPr>
              <a:t>  float </a:t>
            </a:r>
            <a:r>
              <a:rPr lang="pl-PL" sz="1200" b="1" dirty="0">
                <a:latin typeface="Courier New"/>
                <a:cs typeface="Courier New"/>
              </a:rPr>
              <a:t>n </a:t>
            </a:r>
            <a:r>
              <a:rPr lang="pl-PL" sz="1200" b="1" dirty="0" smtClean="0">
                <a:latin typeface="Courier New"/>
                <a:cs typeface="Courier New"/>
              </a:rPr>
              <a:t> = </a:t>
            </a:r>
            <a:r>
              <a:rPr lang="pl-PL" sz="1200" b="1" dirty="0">
                <a:latin typeface="Courier New"/>
                <a:cs typeface="Courier New"/>
              </a:rPr>
              <a:t>x0 + x1;</a:t>
            </a:r>
          </a:p>
          <a:p>
            <a:r>
              <a:rPr lang="pl-PL" sz="1200" b="1" dirty="0">
                <a:latin typeface="Courier New"/>
                <a:cs typeface="Courier New"/>
              </a:rPr>
              <a:t>  </a:t>
            </a:r>
            <a:r>
              <a:rPr lang="pl-PL" sz="1200" b="1" dirty="0" smtClean="0">
                <a:latin typeface="Courier New"/>
                <a:cs typeface="Courier New"/>
              </a:rPr>
              <a:t>return </a:t>
            </a:r>
            <a:r>
              <a:rPr lang="pl-PL" sz="1200" b="1" dirty="0">
                <a:latin typeface="Courier New"/>
                <a:cs typeface="Courier New"/>
              </a:rPr>
              <a:t>w*((</a:t>
            </a:r>
            <a:r>
              <a:rPr lang="pl-PL" sz="1200" b="1" dirty="0" err="1">
                <a:latin typeface="Courier New"/>
                <a:cs typeface="Courier New"/>
              </a:rPr>
              <a:t>abs</a:t>
            </a:r>
            <a:r>
              <a:rPr lang="pl-PL" sz="1200" b="1" dirty="0">
                <a:latin typeface="Courier New"/>
                <a:cs typeface="Courier New"/>
              </a:rPr>
              <a:t>(x0) &lt;= x1) ? n*n/x : </a:t>
            </a:r>
            <a:r>
              <a:rPr lang="pl-PL" sz="1200" b="1" dirty="0" err="1" smtClean="0">
                <a:latin typeface="Courier New"/>
                <a:cs typeface="Courier New"/>
              </a:rPr>
              <a:t>saturate</a:t>
            </a:r>
            <a:r>
              <a:rPr lang="pl-PL" sz="1200" b="1" dirty="0">
                <a:latin typeface="Courier New"/>
                <a:cs typeface="Courier New"/>
              </a:rPr>
              <a:t>(a))</a:t>
            </a:r>
            <a:r>
              <a:rPr lang="pl-PL" sz="1200" b="1" dirty="0" smtClean="0">
                <a:latin typeface="Courier New"/>
                <a:cs typeface="Courier New"/>
              </a:rPr>
              <a:t>;</a:t>
            </a:r>
          </a:p>
          <a:p>
            <a:r>
              <a:rPr lang="pl-PL" sz="1200" b="1" dirty="0">
                <a:latin typeface="Courier New"/>
                <a:cs typeface="Courier New"/>
              </a:rPr>
              <a:t>}</a:t>
            </a:r>
            <a:endParaRPr lang="en-US" sz="1200" b="1" dirty="0">
              <a:latin typeface="Courier New"/>
              <a:cs typeface="Courier New"/>
            </a:endParaRPr>
          </a:p>
        </p:txBody>
      </p:sp>
    </p:spTree>
    <p:extLst>
      <p:ext uri="{BB962C8B-B14F-4D97-AF65-F5344CB8AC3E}">
        <p14:creationId xmlns:p14="http://schemas.microsoft.com/office/powerpoint/2010/main" val="26578492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No LUT</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i="1" dirty="0" smtClean="0">
                <a:effectLst/>
                <a:ea typeface="ＭＳ Ｐゴシック" pitchFamily="-112" charset="-128"/>
                <a:cs typeface="Arial "/>
              </a:rPr>
              <a:t>Avoiding</a:t>
            </a:r>
            <a:r>
              <a:rPr lang="en-US" sz="1800" dirty="0" smtClean="0">
                <a:effectLst/>
                <a:ea typeface="ＭＳ Ｐゴシック" pitchFamily="-112" charset="-128"/>
                <a:cs typeface="Arial "/>
              </a:rPr>
              <a:t> a LUT</a:t>
            </a:r>
            <a:endParaRPr lang="en-US" sz="1800" dirty="0" smtClean="0">
              <a:ea typeface="ＭＳ Ｐゴシック" pitchFamily="-112" charset="-128"/>
              <a:cs typeface="Arial "/>
            </a:endParaRPr>
          </a:p>
          <a:p>
            <a:pPr marL="0" indent="0" eaLnBrk="1" hangingPunct="1">
              <a:spcBef>
                <a:spcPts val="200"/>
              </a:spcBef>
              <a:spcAft>
                <a:spcPts val="200"/>
              </a:spcAft>
              <a:buClr>
                <a:schemeClr val="accent6"/>
              </a:buClr>
              <a:buNone/>
              <a:defRPr/>
            </a:pPr>
            <a:endParaRPr lang="en-US" sz="1800" dirty="0">
              <a:solidFill>
                <a:srgbClr val="D74820"/>
              </a:solidFill>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r>
              <a:rPr lang="en-US" sz="1800" dirty="0" smtClean="0">
                <a:solidFill>
                  <a:srgbClr val="D74820"/>
                </a:solidFill>
                <a:ea typeface="ＭＳ Ｐゴシック" pitchFamily="-112" charset="-128"/>
                <a:cs typeface="Arial "/>
              </a:rPr>
              <a:t>~18 instructions</a:t>
            </a:r>
            <a:r>
              <a:rPr lang="en-US" sz="1800" dirty="0" smtClean="0">
                <a:ea typeface="ＭＳ Ｐゴシック" pitchFamily="-112" charset="-128"/>
                <a:cs typeface="Arial "/>
              </a:rPr>
              <a:t> (</a:t>
            </a:r>
            <a:r>
              <a:rPr lang="en-US" sz="1800" dirty="0" err="1" smtClean="0">
                <a:ea typeface="ＭＳ Ｐゴシック" pitchFamily="-112" charset="-128"/>
                <a:cs typeface="Arial "/>
              </a:rPr>
              <a:t>fxc</a:t>
            </a:r>
            <a:r>
              <a:rPr lang="en-US" sz="1800" dirty="0" smtClean="0">
                <a:ea typeface="ＭＳ Ｐゴシック" pitchFamily="-112" charset="-128"/>
                <a:cs typeface="Arial "/>
              </a:rPr>
              <a:t>) </a:t>
            </a:r>
            <a:r>
              <a:rPr lang="en-US" sz="1800" dirty="0" smtClean="0">
                <a:ea typeface="ＭＳ Ｐゴシック" pitchFamily="-112" charset="-128"/>
                <a:cs typeface="Arial "/>
                <a:sym typeface="Wingdings" pitchFamily="2" charset="2"/>
              </a:rPr>
              <a:t></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cs typeface="Arial "/>
                <a:sym typeface="Wingdings" pitchFamily="2" charset="2"/>
              </a:rPr>
              <a:t>Arguably </a:t>
            </a:r>
            <a:r>
              <a:rPr lang="en-US" sz="1400" i="1" dirty="0" smtClean="0">
                <a:ea typeface="ＭＳ Ｐゴシック" pitchFamily="-112" charset="-128"/>
                <a:cs typeface="Arial "/>
                <a:sym typeface="Wingdings" pitchFamily="2" charset="2"/>
              </a:rPr>
              <a:t>too</a:t>
            </a:r>
            <a:r>
              <a:rPr lang="en-US" sz="1400" dirty="0" smtClean="0">
                <a:ea typeface="ＭＳ Ｐゴシック" pitchFamily="-112" charset="-128"/>
                <a:cs typeface="Arial "/>
                <a:sym typeface="Wingdings" pitchFamily="2" charset="2"/>
              </a:rPr>
              <a:t> good a fit!</a:t>
            </a:r>
            <a:endParaRPr lang="en-US" sz="1400" dirty="0" smtClean="0">
              <a:ea typeface="ＭＳ Ｐゴシック" pitchFamily="-112" charset="-128"/>
              <a:cs typeface="Arial "/>
            </a:endParaRP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cs typeface="Arial "/>
              </a:rPr>
              <a:t>Can probably approximate</a:t>
            </a:r>
          </a:p>
          <a:p>
            <a:pPr lvl="1" eaLnBrk="1" hangingPunct="1">
              <a:spcBef>
                <a:spcPts val="200"/>
              </a:spcBef>
              <a:spcAft>
                <a:spcPts val="200"/>
              </a:spcAft>
              <a:buFont typeface="Wingdings" pitchFamily="-112" charset="2"/>
              <a:buChar char="§"/>
              <a:defRPr/>
            </a:pPr>
            <a:endParaRPr lang="en-US" sz="1400" dirty="0" smtClean="0">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r>
              <a:rPr lang="en-US" sz="1800" dirty="0" err="1" smtClean="0">
                <a:ea typeface="ＭＳ Ｐゴシック" pitchFamily="-112" charset="-128"/>
                <a:cs typeface="Arial "/>
              </a:rPr>
              <a:t>Toksvig</a:t>
            </a:r>
            <a:r>
              <a:rPr lang="en-US" sz="1800" dirty="0" smtClean="0">
                <a:ea typeface="ＭＳ Ｐゴシック" pitchFamily="-112" charset="-128"/>
                <a:cs typeface="Arial "/>
              </a:rPr>
              <a:t>-like issues:</a:t>
            </a: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cs typeface="Arial "/>
              </a:rPr>
              <a:t>Compressed </a:t>
            </a:r>
            <a:r>
              <a:rPr lang="en-US" sz="1400" dirty="0" err="1" smtClean="0">
                <a:ea typeface="ＭＳ Ｐゴシック" pitchFamily="-112" charset="-128"/>
                <a:cs typeface="Arial "/>
              </a:rPr>
              <a:t>normals</a:t>
            </a:r>
            <a:endParaRPr lang="en-US" sz="1400" dirty="0" smtClean="0">
              <a:ea typeface="ＭＳ Ｐゴシック" pitchFamily="-112" charset="-128"/>
              <a:cs typeface="Arial "/>
            </a:endParaRPr>
          </a:p>
          <a:p>
            <a:pPr lvl="1" eaLnBrk="1" hangingPunct="1">
              <a:spcBef>
                <a:spcPts val="200"/>
              </a:spcBef>
              <a:spcAft>
                <a:spcPts val="200"/>
              </a:spcAft>
              <a:buFont typeface="Wingdings" pitchFamily="-112" charset="2"/>
              <a:buChar char="§"/>
              <a:defRPr/>
            </a:pPr>
            <a:r>
              <a:rPr lang="en-US" sz="1400" dirty="0" smtClean="0">
                <a:ea typeface="ＭＳ Ｐゴシック" pitchFamily="-112" charset="-128"/>
                <a:cs typeface="Arial "/>
              </a:rPr>
              <a:t>Store </a:t>
            </a:r>
            <a:r>
              <a:rPr lang="en-US" sz="1400" dirty="0" err="1" smtClean="0">
                <a:ea typeface="ＭＳ Ｐゴシック" pitchFamily="-112" charset="-128"/>
                <a:cs typeface="Arial "/>
              </a:rPr>
              <a:t>prefiltered</a:t>
            </a:r>
            <a:r>
              <a:rPr lang="en-US" sz="1400" dirty="0" smtClean="0">
                <a:ea typeface="ＭＳ Ｐゴシック" pitchFamily="-112" charset="-128"/>
                <a:cs typeface="Arial "/>
              </a:rPr>
              <a:t> length/variance</a:t>
            </a:r>
            <a:endParaRPr lang="en-US" sz="1800" dirty="0" smtClean="0">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p:txBody>
      </p:sp>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838700" y="1610121"/>
            <a:ext cx="2133600" cy="2133600"/>
          </a:xfrm>
          <a:prstGeom prst="rect">
            <a:avLst/>
          </a:prstGeom>
        </p:spPr>
      </p:pic>
      <p:sp>
        <p:nvSpPr>
          <p:cNvPr id="2" name="TextBox 1"/>
          <p:cNvSpPr txBox="1"/>
          <p:nvPr/>
        </p:nvSpPr>
        <p:spPr>
          <a:xfrm>
            <a:off x="5105400" y="1219200"/>
            <a:ext cx="1668846" cy="369332"/>
          </a:xfrm>
          <a:prstGeom prst="rect">
            <a:avLst/>
          </a:prstGeom>
          <a:noFill/>
        </p:spPr>
        <p:txBody>
          <a:bodyPr wrap="none" rtlCol="0">
            <a:spAutoFit/>
          </a:bodyPr>
          <a:lstStyle/>
          <a:p>
            <a:r>
              <a:rPr lang="en-US" dirty="0" smtClean="0"/>
              <a:t>Difference x10</a:t>
            </a:r>
            <a:endParaRPr lang="en-US" dirty="0"/>
          </a:p>
        </p:txBody>
      </p:sp>
    </p:spTree>
    <p:extLst>
      <p:ext uri="{BB962C8B-B14F-4D97-AF65-F5344CB8AC3E}">
        <p14:creationId xmlns:p14="http://schemas.microsoft.com/office/powerpoint/2010/main" val="55733536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Results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 y="1600200"/>
            <a:ext cx="7315196" cy="1754503"/>
          </a:xfrm>
          <a:prstGeom prst="rect">
            <a:avLst/>
          </a:prstGeom>
        </p:spPr>
      </p:pic>
      <p:sp>
        <p:nvSpPr>
          <p:cNvPr id="9" name="TextBox 8"/>
          <p:cNvSpPr txBox="1"/>
          <p:nvPr/>
        </p:nvSpPr>
        <p:spPr>
          <a:xfrm>
            <a:off x="2834580" y="990600"/>
            <a:ext cx="1646054" cy="461665"/>
          </a:xfrm>
          <a:prstGeom prst="rect">
            <a:avLst/>
          </a:prstGeom>
          <a:noFill/>
        </p:spPr>
        <p:txBody>
          <a:bodyPr wrap="none" rtlCol="0">
            <a:spAutoFit/>
          </a:bodyPr>
          <a:lstStyle/>
          <a:p>
            <a:pPr algn="ctr"/>
            <a:r>
              <a:rPr lang="en-CA" sz="2400" dirty="0" smtClean="0"/>
              <a:t>Average N</a:t>
            </a:r>
            <a:endParaRPr lang="en-CA" sz="2400" dirty="0"/>
          </a:p>
        </p:txBody>
      </p:sp>
    </p:spTree>
    <p:extLst>
      <p:ext uri="{BB962C8B-B14F-4D97-AF65-F5344CB8AC3E}">
        <p14:creationId xmlns:p14="http://schemas.microsoft.com/office/powerpoint/2010/main" val="197143658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a:t>
            </a:r>
            <a:r>
              <a:rPr lang="en-US" sz="2000" b="1" dirty="0">
                <a:solidFill>
                  <a:schemeClr val="bg2"/>
                </a:solidFill>
                <a:effectLst>
                  <a:outerShdw blurRad="50800" dist="38100" dir="2700000" algn="tl" rotWithShape="0">
                    <a:schemeClr val="accent4">
                      <a:alpha val="43000"/>
                    </a:schemeClr>
                  </a:outerShdw>
                </a:effectLst>
                <a:latin typeface="Arial Bold" charset="0"/>
              </a:rPr>
              <a:t>Results</a:t>
            </a: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 y="1600200"/>
            <a:ext cx="7315192" cy="1754503"/>
          </a:xfrm>
          <a:prstGeom prst="rect">
            <a:avLst/>
          </a:prstGeom>
        </p:spPr>
      </p:pic>
      <p:sp>
        <p:nvSpPr>
          <p:cNvPr id="9" name="TextBox 8"/>
          <p:cNvSpPr txBox="1"/>
          <p:nvPr/>
        </p:nvSpPr>
        <p:spPr>
          <a:xfrm>
            <a:off x="2847128" y="990600"/>
            <a:ext cx="1620957" cy="461665"/>
          </a:xfrm>
          <a:prstGeom prst="rect">
            <a:avLst/>
          </a:prstGeom>
          <a:noFill/>
        </p:spPr>
        <p:txBody>
          <a:bodyPr wrap="none" rtlCol="0">
            <a:spAutoFit/>
          </a:bodyPr>
          <a:lstStyle/>
          <a:p>
            <a:pPr algn="ctr"/>
            <a:r>
              <a:rPr lang="en-CA" sz="2400" dirty="0" smtClean="0"/>
              <a:t>Diffuse AA</a:t>
            </a:r>
            <a:endParaRPr lang="en-CA" sz="2400" dirty="0"/>
          </a:p>
        </p:txBody>
      </p:sp>
    </p:spTree>
    <p:extLst>
      <p:ext uri="{BB962C8B-B14F-4D97-AF65-F5344CB8AC3E}">
        <p14:creationId xmlns:p14="http://schemas.microsoft.com/office/powerpoint/2010/main" val="144007321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a:t>
            </a:r>
            <a:r>
              <a:rPr lang="en-US" sz="2000" b="1" dirty="0">
                <a:solidFill>
                  <a:schemeClr val="bg2"/>
                </a:solidFill>
                <a:effectLst>
                  <a:outerShdw blurRad="50800" dist="38100" dir="2700000" algn="tl" rotWithShape="0">
                    <a:schemeClr val="accent4">
                      <a:alpha val="43000"/>
                    </a:schemeClr>
                  </a:outerShdw>
                </a:effectLst>
                <a:latin typeface="Arial Bold" charset="0"/>
              </a:rPr>
              <a:t>Results</a:t>
            </a: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 y="1600200"/>
            <a:ext cx="7315192" cy="1754502"/>
          </a:xfrm>
          <a:prstGeom prst="rect">
            <a:avLst/>
          </a:prstGeom>
        </p:spPr>
      </p:pic>
      <p:sp>
        <p:nvSpPr>
          <p:cNvPr id="9" name="TextBox 8"/>
          <p:cNvSpPr txBox="1"/>
          <p:nvPr/>
        </p:nvSpPr>
        <p:spPr>
          <a:xfrm>
            <a:off x="2015401" y="990600"/>
            <a:ext cx="3284425" cy="461665"/>
          </a:xfrm>
          <a:prstGeom prst="rect">
            <a:avLst/>
          </a:prstGeom>
          <a:noFill/>
        </p:spPr>
        <p:txBody>
          <a:bodyPr wrap="none" rtlCol="0">
            <a:spAutoFit/>
          </a:bodyPr>
          <a:lstStyle/>
          <a:p>
            <a:pPr algn="ctr"/>
            <a:r>
              <a:rPr lang="en-CA" sz="2400" dirty="0" smtClean="0"/>
              <a:t>Texture-space shading</a:t>
            </a:r>
            <a:endParaRPr lang="en-CA" sz="2400" dirty="0"/>
          </a:p>
        </p:txBody>
      </p:sp>
    </p:spTree>
    <p:extLst>
      <p:ext uri="{BB962C8B-B14F-4D97-AF65-F5344CB8AC3E}">
        <p14:creationId xmlns:p14="http://schemas.microsoft.com/office/powerpoint/2010/main" val="74182881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a:t>
            </a:r>
            <a:r>
              <a:rPr lang="en-US" sz="2000" b="1" dirty="0">
                <a:solidFill>
                  <a:schemeClr val="bg2"/>
                </a:solidFill>
                <a:effectLst>
                  <a:outerShdw blurRad="50800" dist="38100" dir="2700000" algn="tl" rotWithShape="0">
                    <a:schemeClr val="accent4">
                      <a:alpha val="43000"/>
                    </a:schemeClr>
                  </a:outerShdw>
                </a:effectLst>
                <a:latin typeface="Arial Bold" charset="0"/>
              </a:rPr>
              <a:t>Results</a:t>
            </a: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1600200"/>
            <a:ext cx="7315200" cy="1754504"/>
          </a:xfrm>
          <a:prstGeom prst="rect">
            <a:avLst/>
          </a:prstGeom>
        </p:spPr>
      </p:pic>
      <p:sp>
        <p:nvSpPr>
          <p:cNvPr id="9" name="TextBox 8"/>
          <p:cNvSpPr txBox="1"/>
          <p:nvPr/>
        </p:nvSpPr>
        <p:spPr>
          <a:xfrm>
            <a:off x="3163267" y="990600"/>
            <a:ext cx="988672" cy="461665"/>
          </a:xfrm>
          <a:prstGeom prst="rect">
            <a:avLst/>
          </a:prstGeom>
          <a:noFill/>
        </p:spPr>
        <p:txBody>
          <a:bodyPr wrap="none" rtlCol="0">
            <a:spAutoFit/>
          </a:bodyPr>
          <a:lstStyle/>
          <a:p>
            <a:pPr algn="ctr"/>
            <a:r>
              <a:rPr lang="en-CA" sz="2400" dirty="0" smtClean="0"/>
              <a:t>LEAN</a:t>
            </a:r>
            <a:endParaRPr lang="en-CA" sz="2400" dirty="0"/>
          </a:p>
        </p:txBody>
      </p:sp>
    </p:spTree>
    <p:extLst>
      <p:ext uri="{BB962C8B-B14F-4D97-AF65-F5344CB8AC3E}">
        <p14:creationId xmlns:p14="http://schemas.microsoft.com/office/powerpoint/2010/main" val="8213974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fontScale="92500" lnSpcReduction="10000"/>
          </a:bodyPr>
          <a:lstStyle/>
          <a:p>
            <a:pPr eaLnBrk="1" hangingPunct="1">
              <a:spcBef>
                <a:spcPts val="200"/>
              </a:spcBef>
              <a:spcAft>
                <a:spcPts val="200"/>
              </a:spcAft>
              <a:buClr>
                <a:schemeClr val="accent6"/>
              </a:buClr>
              <a:buFont typeface="Wingdings" charset="0"/>
              <a:buChar char="§"/>
            </a:pPr>
            <a:r>
              <a:rPr lang="en-US" sz="1900" dirty="0" smtClean="0">
                <a:latin typeface="Arial" charset="0"/>
                <a:ea typeface="ＭＳ Ｐゴシック" charset="0"/>
                <a:cs typeface="ＭＳ Ｐゴシック" charset="0"/>
              </a:rPr>
              <a:t>Steps</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Create a simple image with a rough bump map</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Render image at 4096x4096</a:t>
            </a:r>
          </a:p>
          <a:p>
            <a:pPr lvl="1" eaLnBrk="1" hangingPunct="1">
              <a:spcBef>
                <a:spcPts val="200"/>
              </a:spcBef>
              <a:spcAft>
                <a:spcPts val="200"/>
              </a:spcAft>
              <a:buFont typeface="Wingdings" charset="0"/>
              <a:buChar char="§"/>
            </a:pPr>
            <a:r>
              <a:rPr lang="en-US" sz="1600" dirty="0" err="1" smtClean="0">
                <a:latin typeface="Arial" charset="0"/>
                <a:ea typeface="ＭＳ Ｐゴシック" charset="0"/>
                <a:cs typeface="ＭＳ Ｐゴシック" charset="0"/>
              </a:rPr>
              <a:t>Downsample</a:t>
            </a:r>
            <a:r>
              <a:rPr lang="en-US" sz="1600" dirty="0" smtClean="0">
                <a:latin typeface="Arial" charset="0"/>
                <a:ea typeface="ＭＳ Ｐゴシック" charset="0"/>
                <a:cs typeface="ＭＳ Ｐゴシック" charset="0"/>
              </a:rPr>
              <a:t> to 512x512</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Render same image at 512</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Compare results</a:t>
            </a:r>
          </a:p>
          <a:p>
            <a:pPr eaLnBrk="1" hangingPunct="1">
              <a:spcBef>
                <a:spcPts val="200"/>
              </a:spcBef>
              <a:spcAft>
                <a:spcPts val="200"/>
              </a:spcAft>
              <a:buFont typeface="Wingdings" charset="0"/>
              <a:buChar char="§"/>
            </a:pPr>
            <a:r>
              <a:rPr lang="en-US" sz="1900" dirty="0" smtClean="0">
                <a:latin typeface="Arial" charset="0"/>
                <a:ea typeface="ＭＳ Ｐゴシック" charset="0"/>
                <a:cs typeface="ＭＳ Ｐゴシック" charset="0"/>
              </a:rPr>
              <a:t>BRDF has changed </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Warning: Object may appear shinier than it is</a:t>
            </a:r>
          </a:p>
          <a:p>
            <a:pPr lvl="1" eaLnBrk="1" hangingPunct="1">
              <a:spcBef>
                <a:spcPts val="200"/>
              </a:spcBef>
              <a:spcAft>
                <a:spcPts val="200"/>
              </a:spcAft>
              <a:buFont typeface="Wingdings" charset="0"/>
              <a:buChar char="§"/>
            </a:pPr>
            <a:endParaRPr lang="en-US" sz="1700" dirty="0" smtClean="0">
              <a:latin typeface="Arial" charset="0"/>
              <a:ea typeface="ＭＳ Ｐゴシック" charset="0"/>
              <a:cs typeface="ＭＳ Ｐゴシック" charset="0"/>
            </a:endParaRPr>
          </a:p>
        </p:txBody>
      </p:sp>
      <p:pic>
        <p:nvPicPr>
          <p:cNvPr id="7" name="Content Placeholder 6" descr="BlinnNormalRes.jpg"/>
          <p:cNvPicPr>
            <a:picLocks noGrp="1" noChangeAspect="1"/>
          </p:cNvPicPr>
          <p:nvPr>
            <p:ph sz="half" idx="4294967295"/>
          </p:nvPr>
        </p:nvPicPr>
        <p:blipFill>
          <a:blip r:embed="rId3"/>
          <a:stretch>
            <a:fillRect/>
          </a:stretch>
        </p:blipFill>
        <p:spPr>
          <a:xfrm>
            <a:off x="3922245" y="847800"/>
            <a:ext cx="3067985" cy="2870050"/>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Problem #1: Objects are too shiny</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290065513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a:t>
            </a:r>
            <a:r>
              <a:rPr lang="en-US" sz="2000" b="1" dirty="0">
                <a:solidFill>
                  <a:schemeClr val="bg2"/>
                </a:solidFill>
                <a:effectLst>
                  <a:outerShdw blurRad="50800" dist="38100" dir="2700000" algn="tl" rotWithShape="0">
                    <a:schemeClr val="accent4">
                      <a:alpha val="43000"/>
                    </a:schemeClr>
                  </a:outerShdw>
                </a:effectLst>
                <a:latin typeface="Arial Bold" charset="0"/>
              </a:rPr>
              <a:t>Results</a:t>
            </a: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 y="1600200"/>
            <a:ext cx="7315196" cy="1754504"/>
          </a:xfrm>
          <a:prstGeom prst="rect">
            <a:avLst/>
          </a:prstGeom>
        </p:spPr>
      </p:pic>
      <p:sp>
        <p:nvSpPr>
          <p:cNvPr id="9" name="TextBox 8"/>
          <p:cNvSpPr txBox="1"/>
          <p:nvPr/>
        </p:nvSpPr>
        <p:spPr>
          <a:xfrm>
            <a:off x="2295695" y="990600"/>
            <a:ext cx="2723823" cy="461665"/>
          </a:xfrm>
          <a:prstGeom prst="rect">
            <a:avLst/>
          </a:prstGeom>
          <a:noFill/>
        </p:spPr>
        <p:txBody>
          <a:bodyPr wrap="none" rtlCol="0">
            <a:spAutoFit/>
          </a:bodyPr>
          <a:lstStyle/>
          <a:p>
            <a:pPr algn="ctr"/>
            <a:r>
              <a:rPr lang="en-CA" sz="2400" dirty="0" smtClean="0"/>
              <a:t>LEAN + diffuse AA</a:t>
            </a:r>
            <a:endParaRPr lang="en-CA" sz="2400" dirty="0"/>
          </a:p>
        </p:txBody>
      </p:sp>
    </p:spTree>
    <p:extLst>
      <p:ext uri="{BB962C8B-B14F-4D97-AF65-F5344CB8AC3E}">
        <p14:creationId xmlns:p14="http://schemas.microsoft.com/office/powerpoint/2010/main" val="104983382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a:t>
            </a:r>
            <a:r>
              <a:rPr lang="en-US" sz="2000" b="1" dirty="0">
                <a:solidFill>
                  <a:schemeClr val="bg2"/>
                </a:solidFill>
                <a:effectLst>
                  <a:outerShdw blurRad="50800" dist="38100" dir="2700000" algn="tl" rotWithShape="0">
                    <a:schemeClr val="accent4">
                      <a:alpha val="43000"/>
                    </a:schemeClr>
                  </a:outerShdw>
                </a:effectLst>
                <a:latin typeface="Arial Bold" charset="0"/>
              </a:rPr>
              <a:t>Results</a:t>
            </a: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2" name="TextBox 1"/>
          <p:cNvSpPr txBox="1"/>
          <p:nvPr/>
        </p:nvSpPr>
        <p:spPr>
          <a:xfrm>
            <a:off x="2016917" y="990600"/>
            <a:ext cx="3281367" cy="461665"/>
          </a:xfrm>
          <a:prstGeom prst="rect">
            <a:avLst/>
          </a:prstGeom>
          <a:noFill/>
          <a:effectLst/>
        </p:spPr>
        <p:txBody>
          <a:bodyPr wrap="none" rtlCol="0">
            <a:spAutoFit/>
          </a:bodyPr>
          <a:lstStyle/>
          <a:p>
            <a:pPr algn="ctr"/>
            <a:r>
              <a:rPr lang="en-CA" sz="2400" dirty="0" smtClean="0"/>
              <a:t>Texture-space shading</a:t>
            </a:r>
            <a:endParaRPr lang="en-CA" sz="2400" dirty="0"/>
          </a:p>
        </p:txBody>
      </p:sp>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 y="1600200"/>
            <a:ext cx="7315196" cy="1754504"/>
          </a:xfrm>
          <a:prstGeom prst="rect">
            <a:avLst/>
          </a:prstGeom>
        </p:spPr>
      </p:pic>
    </p:spTree>
    <p:extLst>
      <p:ext uri="{BB962C8B-B14F-4D97-AF65-F5344CB8AC3E}">
        <p14:creationId xmlns:p14="http://schemas.microsoft.com/office/powerpoint/2010/main" val="323098904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Diffuse Shading: </a:t>
            </a:r>
            <a:r>
              <a:rPr lang="en-US" sz="2000" b="1" dirty="0">
                <a:solidFill>
                  <a:schemeClr val="bg2"/>
                </a:solidFill>
                <a:effectLst>
                  <a:outerShdw blurRad="50800" dist="38100" dir="2700000" algn="tl" rotWithShape="0">
                    <a:schemeClr val="accent4">
                      <a:alpha val="43000"/>
                    </a:schemeClr>
                  </a:outerShdw>
                </a:effectLst>
                <a:latin typeface="Arial Bold" charset="0"/>
              </a:rPr>
              <a:t>Results</a:t>
            </a: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6" name="TextBox 5"/>
          <p:cNvSpPr txBox="1"/>
          <p:nvPr/>
        </p:nvSpPr>
        <p:spPr>
          <a:xfrm>
            <a:off x="1519184" y="1752600"/>
            <a:ext cx="4276832" cy="1015663"/>
          </a:xfrm>
          <a:prstGeom prst="rect">
            <a:avLst/>
          </a:prstGeom>
          <a:noFill/>
        </p:spPr>
        <p:txBody>
          <a:bodyPr wrap="none" rtlCol="0">
            <a:spAutoFit/>
          </a:bodyPr>
          <a:lstStyle/>
          <a:p>
            <a:r>
              <a:rPr lang="en-CA" sz="6000" dirty="0" err="1" smtClean="0"/>
              <a:t>bit.ly</a:t>
            </a:r>
            <a:r>
              <a:rPr lang="en-CA" sz="6000" dirty="0" smtClean="0"/>
              <a:t>/</a:t>
            </a:r>
            <a:r>
              <a:rPr lang="en-CA" sz="6000" dirty="0" err="1" smtClean="0"/>
              <a:t>diff_aa</a:t>
            </a:r>
            <a:endParaRPr lang="en-CA" sz="6000" dirty="0"/>
          </a:p>
        </p:txBody>
      </p:sp>
    </p:spTree>
    <p:extLst>
      <p:ext uri="{BB962C8B-B14F-4D97-AF65-F5344CB8AC3E}">
        <p14:creationId xmlns:p14="http://schemas.microsoft.com/office/powerpoint/2010/main" val="322518243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dirty="0" smtClean="0">
                <a:effectLst/>
                <a:ea typeface="ＭＳ Ｐゴシック" pitchFamily="-112" charset="-128"/>
              </a:rPr>
              <a:t>Standard approach:</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1. </a:t>
            </a:r>
            <a:r>
              <a:rPr lang="en-US" sz="1800" dirty="0" err="1" smtClean="0">
                <a:effectLst/>
                <a:ea typeface="ＭＳ Ｐゴシック" pitchFamily="-112" charset="-128"/>
              </a:rPr>
              <a:t>Prefilter</a:t>
            </a:r>
            <a:r>
              <a:rPr lang="en-US" sz="1800" dirty="0" smtClean="0">
                <a:effectLst/>
                <a:ea typeface="ＭＳ Ｐゴシック" pitchFamily="-112" charset="-128"/>
              </a:rPr>
              <a:t> with </a:t>
            </a:r>
            <a:r>
              <a:rPr lang="en-US" sz="1800" dirty="0" err="1" smtClean="0">
                <a:effectLst/>
                <a:ea typeface="ＭＳ Ｐゴシック" pitchFamily="-112" charset="-128"/>
              </a:rPr>
              <a:t>Phong</a:t>
            </a:r>
            <a:r>
              <a:rPr lang="en-US" sz="1800" dirty="0" smtClean="0">
                <a:effectLst/>
                <a:ea typeface="ＭＳ Ｐゴシック" pitchFamily="-112" charset="-128"/>
              </a:rPr>
              <a:t> lobe</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2. </a:t>
            </a:r>
            <a:r>
              <a:rPr lang="en-US" sz="1800" b="1" dirty="0" smtClean="0">
                <a:effectLst/>
                <a:latin typeface="Courier New"/>
                <a:ea typeface="ＭＳ Ｐゴシック" pitchFamily="-112" charset="-128"/>
                <a:cs typeface="Courier New"/>
              </a:rPr>
              <a:t>tex2Dlod(</a:t>
            </a:r>
            <a:r>
              <a:rPr lang="en-US" sz="1800" b="1" dirty="0" err="1" smtClean="0">
                <a:effectLst/>
                <a:latin typeface="Courier New"/>
                <a:ea typeface="ＭＳ Ｐゴシック" pitchFamily="-112" charset="-128"/>
                <a:cs typeface="Courier New"/>
              </a:rPr>
              <a:t>Env</a:t>
            </a:r>
            <a:r>
              <a:rPr lang="en-US" sz="1800" b="1" dirty="0" smtClean="0">
                <a:effectLst/>
                <a:latin typeface="Courier New"/>
                <a:ea typeface="ＭＳ Ｐゴシック" pitchFamily="-112" charset="-128"/>
                <a:cs typeface="Courier New"/>
              </a:rPr>
              <a:t>, float4(R, bias));</a:t>
            </a:r>
          </a:p>
          <a:p>
            <a:pPr eaLnBrk="1" hangingPunct="1">
              <a:spcBef>
                <a:spcPts val="200"/>
              </a:spcBef>
              <a:spcAft>
                <a:spcPts val="200"/>
              </a:spcAft>
              <a:buClr>
                <a:schemeClr val="accent6"/>
              </a:buClr>
              <a:buFont typeface="Wingdings" pitchFamily="-112" charset="2"/>
              <a:buChar char="§"/>
              <a:defRPr/>
            </a:pPr>
            <a:endParaRPr lang="en-US" sz="1800" b="1" dirty="0">
              <a:effectLst/>
              <a:latin typeface="Courier New"/>
              <a:ea typeface="ＭＳ Ｐゴシック" pitchFamily="-112" charset="-128"/>
              <a:cs typeface="Courier New"/>
            </a:endParaRPr>
          </a:p>
          <a:p>
            <a:pPr marL="0" indent="0" eaLnBrk="1" hangingPunct="1">
              <a:spcBef>
                <a:spcPts val="200"/>
              </a:spcBef>
              <a:spcAft>
                <a:spcPts val="200"/>
              </a:spcAft>
              <a:buClr>
                <a:schemeClr val="accent6"/>
              </a:buClr>
              <a:buNone/>
              <a:defRPr/>
            </a:pPr>
            <a:r>
              <a:rPr lang="en-US" sz="1800" dirty="0" smtClean="0">
                <a:effectLst/>
                <a:ea typeface="ＭＳ Ｐゴシック" pitchFamily="-112" charset="-128"/>
                <a:cs typeface="Arial "/>
              </a:rPr>
              <a:t>Room for improvement:</a:t>
            </a:r>
            <a:endParaRPr lang="en-US" sz="1800" dirty="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r>
              <a:rPr lang="en-US" sz="1800" dirty="0" err="1" smtClean="0">
                <a:effectLst/>
                <a:ea typeface="ＭＳ Ｐゴシック" pitchFamily="-112" charset="-128"/>
                <a:cs typeface="Arial "/>
              </a:rPr>
              <a:t>Microfacet</a:t>
            </a:r>
            <a:r>
              <a:rPr lang="en-US" sz="1800" dirty="0" smtClean="0">
                <a:effectLst/>
                <a:ea typeface="ＭＳ Ｐゴシック" pitchFamily="-112" charset="-128"/>
                <a:cs typeface="Arial "/>
              </a:rPr>
              <a:t> model</a:t>
            </a:r>
          </a:p>
          <a:p>
            <a:pPr eaLnBrk="1" hangingPunct="1">
              <a:spcBef>
                <a:spcPts val="200"/>
              </a:spcBef>
              <a:spcAft>
                <a:spcPts val="200"/>
              </a:spcAft>
              <a:buFont typeface="Wingdings" pitchFamily="-112" charset="2"/>
              <a:buChar char="§"/>
              <a:defRPr/>
            </a:pPr>
            <a:r>
              <a:rPr lang="en-US" sz="1800" dirty="0">
                <a:effectLst/>
                <a:ea typeface="ＭＳ Ｐゴシック" pitchFamily="-112" charset="-128"/>
              </a:rPr>
              <a:t>Specular lobe depends on L and V</a:t>
            </a:r>
            <a:r>
              <a:rPr lang="en-US" sz="1800" dirty="0" smtClean="0">
                <a:effectLst/>
                <a:ea typeface="ＭＳ Ｐゴシック" pitchFamily="-112" charset="-128"/>
              </a:rPr>
              <a:t>!</a:t>
            </a:r>
            <a:endParaRPr lang="en-US" sz="1800" dirty="0" smtClean="0">
              <a:effectLst/>
              <a:ea typeface="ＭＳ Ｐゴシック" pitchFamily="-112" charset="-128"/>
              <a:cs typeface="Arial "/>
            </a:endParaRPr>
          </a:p>
          <a:p>
            <a:pPr eaLnBrk="1" hangingPunct="1">
              <a:spcBef>
                <a:spcPts val="200"/>
              </a:spcBef>
              <a:spcAft>
                <a:spcPts val="200"/>
              </a:spcAft>
              <a:buClr>
                <a:schemeClr val="accent6"/>
              </a:buClr>
              <a:buFont typeface="Wingdings" pitchFamily="-112" charset="2"/>
              <a:buChar char="§"/>
              <a:defRPr/>
            </a:pPr>
            <a:endParaRPr lang="en-US" sz="1800" dirty="0" smtClean="0">
              <a:effectLst/>
              <a:ea typeface="ＭＳ Ｐゴシック" pitchFamily="-112" charset="-128"/>
              <a:cs typeface="Arial "/>
            </a:endParaRPr>
          </a:p>
        </p:txBody>
      </p:sp>
    </p:spTree>
    <p:extLst>
      <p:ext uri="{BB962C8B-B14F-4D97-AF65-F5344CB8AC3E}">
        <p14:creationId xmlns:p14="http://schemas.microsoft.com/office/powerpoint/2010/main" val="331017297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err="1" smtClean="0">
                <a:solidFill>
                  <a:schemeClr val="tx1"/>
                </a:solidFill>
                <a:effectLst/>
                <a:ea typeface="ＭＳ Ｐゴシック" pitchFamily="-112" charset="-128"/>
              </a:rPr>
              <a:t>Phong</a:t>
            </a:r>
            <a:r>
              <a:rPr lang="en-US" sz="1800" dirty="0" smtClean="0">
                <a:solidFill>
                  <a:schemeClr val="tx1"/>
                </a:solidFill>
                <a:effectLst/>
                <a:ea typeface="ＭＳ Ｐゴシック" pitchFamily="-112" charset="-128"/>
              </a:rPr>
              <a:t>:</a:t>
            </a: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solidFill>
                  <a:schemeClr val="tx1"/>
                </a:solidFill>
                <a:effectLst/>
                <a:ea typeface="ＭＳ Ｐゴシック" pitchFamily="-112" charset="-128"/>
              </a:rPr>
              <a:t>Filtered Importance Sampling [Colbert08]</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46995"/>
            <a:ext cx="4752974" cy="1945662"/>
          </a:xfrm>
          <a:prstGeom prst="rect">
            <a:avLst/>
          </a:prstGeom>
        </p:spPr>
      </p:pic>
    </p:spTree>
    <p:extLst>
      <p:ext uri="{BB962C8B-B14F-4D97-AF65-F5344CB8AC3E}">
        <p14:creationId xmlns:p14="http://schemas.microsoft.com/office/powerpoint/2010/main" val="373221978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err="1" smtClean="0">
                <a:solidFill>
                  <a:schemeClr val="tx1"/>
                </a:solidFill>
                <a:effectLst/>
                <a:ea typeface="ＭＳ Ｐゴシック" pitchFamily="-112" charset="-128"/>
              </a:rPr>
              <a:t>Blinn-Phong</a:t>
            </a:r>
            <a:r>
              <a:rPr lang="en-US" sz="1800" dirty="0" smtClean="0">
                <a:solidFill>
                  <a:schemeClr val="tx1"/>
                </a:solidFill>
                <a:effectLst/>
                <a:ea typeface="ＭＳ Ｐゴシック" pitchFamily="-112" charset="-128"/>
              </a:rPr>
              <a:t>:</a:t>
            </a: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solidFill>
                  <a:schemeClr val="tx1"/>
                </a:solidFill>
                <a:effectLst/>
                <a:ea typeface="ＭＳ Ｐゴシック" pitchFamily="-112" charset="-128"/>
              </a:rPr>
              <a:t>Filtered Importance Sampling [Colbert et al. 07]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46995"/>
            <a:ext cx="4752974" cy="1945662"/>
          </a:xfrm>
          <a:prstGeom prst="rect">
            <a:avLst/>
          </a:prstGeom>
        </p:spPr>
      </p:pic>
    </p:spTree>
    <p:extLst>
      <p:ext uri="{BB962C8B-B14F-4D97-AF65-F5344CB8AC3E}">
        <p14:creationId xmlns:p14="http://schemas.microsoft.com/office/powerpoint/2010/main" val="278832414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787" y="1046525"/>
            <a:ext cx="2663013" cy="2160000"/>
          </a:xfrm>
          <a:prstGeom prst="rect">
            <a:avLst/>
          </a:prstGeom>
        </p:spPr>
      </p:pic>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46525"/>
            <a:ext cx="2267683" cy="215999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241844"/>
            <a:ext cx="1774180" cy="1774180"/>
          </a:xfrm>
          <a:prstGeom prst="rect">
            <a:avLst/>
          </a:prstGeom>
        </p:spPr>
      </p:pic>
      <p:sp>
        <p:nvSpPr>
          <p:cNvPr id="10" name="Rectangle 9"/>
          <p:cNvSpPr/>
          <p:nvPr/>
        </p:nvSpPr>
        <p:spPr>
          <a:xfrm>
            <a:off x="231311" y="1237025"/>
            <a:ext cx="1778887" cy="17740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extBox 1"/>
          <p:cNvSpPr txBox="1"/>
          <p:nvPr/>
        </p:nvSpPr>
        <p:spPr>
          <a:xfrm>
            <a:off x="76200" y="3200400"/>
            <a:ext cx="2018501" cy="369332"/>
          </a:xfrm>
          <a:prstGeom prst="rect">
            <a:avLst/>
          </a:prstGeom>
          <a:noFill/>
        </p:spPr>
        <p:txBody>
          <a:bodyPr wrap="none" rtlCol="0">
            <a:spAutoFit/>
          </a:bodyPr>
          <a:lstStyle/>
          <a:p>
            <a:pPr algn="ctr"/>
            <a:r>
              <a:rPr lang="en-CA" dirty="0" smtClean="0"/>
              <a:t>Random numbers</a:t>
            </a:r>
            <a:endParaRPr lang="en-CA" dirty="0"/>
          </a:p>
        </p:txBody>
      </p:sp>
      <p:sp>
        <p:nvSpPr>
          <p:cNvPr id="11" name="TextBox 10"/>
          <p:cNvSpPr txBox="1"/>
          <p:nvPr/>
        </p:nvSpPr>
        <p:spPr>
          <a:xfrm>
            <a:off x="2413000" y="3206525"/>
            <a:ext cx="2163797" cy="369332"/>
          </a:xfrm>
          <a:prstGeom prst="rect">
            <a:avLst/>
          </a:prstGeom>
          <a:noFill/>
        </p:spPr>
        <p:txBody>
          <a:bodyPr wrap="none" rtlCol="0">
            <a:spAutoFit/>
          </a:bodyPr>
          <a:lstStyle/>
          <a:p>
            <a:pPr algn="ctr"/>
            <a:r>
              <a:rPr lang="en-CA" dirty="0" smtClean="0"/>
              <a:t>Warp to distribution</a:t>
            </a:r>
            <a:endParaRPr lang="en-CA" dirty="0"/>
          </a:p>
        </p:txBody>
      </p:sp>
      <p:sp>
        <p:nvSpPr>
          <p:cNvPr id="12" name="TextBox 11"/>
          <p:cNvSpPr txBox="1"/>
          <p:nvPr/>
        </p:nvSpPr>
        <p:spPr>
          <a:xfrm>
            <a:off x="4900224" y="3212650"/>
            <a:ext cx="1954381" cy="646331"/>
          </a:xfrm>
          <a:prstGeom prst="rect">
            <a:avLst/>
          </a:prstGeom>
          <a:noFill/>
        </p:spPr>
        <p:txBody>
          <a:bodyPr wrap="none" rtlCol="0">
            <a:spAutoFit/>
          </a:bodyPr>
          <a:lstStyle/>
          <a:p>
            <a:pPr algn="ctr"/>
            <a:r>
              <a:rPr lang="en-CA" dirty="0" smtClean="0"/>
              <a:t>Generate sample</a:t>
            </a:r>
            <a:br>
              <a:rPr lang="en-CA" dirty="0" smtClean="0"/>
            </a:br>
            <a:r>
              <a:rPr lang="en-CA" dirty="0" smtClean="0"/>
              <a:t>directions</a:t>
            </a:r>
            <a:endParaRPr lang="en-CA" dirty="0"/>
          </a:p>
        </p:txBody>
      </p:sp>
    </p:spTree>
    <p:extLst>
      <p:ext uri="{BB962C8B-B14F-4D97-AF65-F5344CB8AC3E}">
        <p14:creationId xmlns:p14="http://schemas.microsoft.com/office/powerpoint/2010/main" val="128033187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Beckmann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02" y="1467640"/>
            <a:ext cx="1774180" cy="1774180"/>
          </a:xfrm>
          <a:prstGeom prst="rect">
            <a:avLst/>
          </a:prstGeom>
        </p:spPr>
      </p:pic>
      <p:sp>
        <p:nvSpPr>
          <p:cNvPr id="10" name="Rectangle 9"/>
          <p:cNvSpPr/>
          <p:nvPr/>
        </p:nvSpPr>
        <p:spPr>
          <a:xfrm>
            <a:off x="659513" y="1462821"/>
            <a:ext cx="1778887" cy="17740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Picture 11" descr="xi_1.png"/>
          <p:cNvPicPr>
            <a:picLocks noChangeAspect="1"/>
          </p:cNvPicPr>
          <p:nvPr/>
        </p:nvPicPr>
        <p:blipFill>
          <a:blip r:embed="rId4" cstate="print"/>
          <a:stretch>
            <a:fillRect/>
          </a:stretch>
        </p:blipFill>
        <p:spPr>
          <a:xfrm>
            <a:off x="381000" y="2220306"/>
            <a:ext cx="214688" cy="266214"/>
          </a:xfrm>
          <a:prstGeom prst="rect">
            <a:avLst/>
          </a:prstGeom>
        </p:spPr>
      </p:pic>
      <p:pic>
        <p:nvPicPr>
          <p:cNvPr id="13" name="Picture 12" descr="xi_2.png"/>
          <p:cNvPicPr>
            <a:picLocks noChangeAspect="1"/>
          </p:cNvPicPr>
          <p:nvPr/>
        </p:nvPicPr>
        <p:blipFill>
          <a:blip r:embed="rId5" cstate="print"/>
          <a:stretch>
            <a:fillRect/>
          </a:stretch>
        </p:blipFill>
        <p:spPr>
          <a:xfrm>
            <a:off x="1437318" y="3315186"/>
            <a:ext cx="223276" cy="26621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595951"/>
            <a:ext cx="4002052" cy="1525445"/>
          </a:xfrm>
          <a:prstGeom prst="rect">
            <a:avLst/>
          </a:prstGeom>
        </p:spPr>
      </p:pic>
      <p:sp>
        <p:nvSpPr>
          <p:cNvPr id="17" name="Rectangle 16"/>
          <p:cNvSpPr/>
          <p:nvPr/>
        </p:nvSpPr>
        <p:spPr>
          <a:xfrm>
            <a:off x="6496050" y="1640449"/>
            <a:ext cx="381000" cy="40824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sp>
        <p:nvSpPr>
          <p:cNvPr id="19" name="Rectangle 18"/>
          <p:cNvSpPr/>
          <p:nvPr/>
        </p:nvSpPr>
        <p:spPr>
          <a:xfrm>
            <a:off x="5238750" y="1640449"/>
            <a:ext cx="381000" cy="40824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spTree>
    <p:extLst>
      <p:ext uri="{BB962C8B-B14F-4D97-AF65-F5344CB8AC3E}">
        <p14:creationId xmlns:p14="http://schemas.microsoft.com/office/powerpoint/2010/main" val="13093850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Beckmann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cxnSp>
        <p:nvCxnSpPr>
          <p:cNvPr id="18" name="Straight Arrow Connector 17"/>
          <p:cNvCxnSpPr/>
          <p:nvPr/>
        </p:nvCxnSpPr>
        <p:spPr>
          <a:xfrm>
            <a:off x="3544541" y="1370300"/>
            <a:ext cx="201780" cy="40123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87341" y="1062522"/>
            <a:ext cx="914400" cy="307777"/>
          </a:xfrm>
          <a:prstGeom prst="rect">
            <a:avLst/>
          </a:prstGeom>
          <a:noFill/>
        </p:spPr>
        <p:txBody>
          <a:bodyPr wrap="square" lIns="0" rIns="0" rtlCol="0">
            <a:spAutoFit/>
          </a:bodyPr>
          <a:lstStyle/>
          <a:p>
            <a:pPr algn="ctr"/>
            <a:r>
              <a:rPr lang="en-CA" sz="1400" b="1" dirty="0" err="1" smtClean="0">
                <a:solidFill>
                  <a:schemeClr val="tx2"/>
                </a:solidFill>
                <a:latin typeface="Arial" pitchFamily="34" charset="0"/>
                <a:cs typeface="Arial" pitchFamily="34" charset="0"/>
              </a:rPr>
              <a:t>sqrt</a:t>
            </a:r>
            <a:r>
              <a:rPr lang="en-CA" sz="1400" b="1" dirty="0" smtClean="0">
                <a:solidFill>
                  <a:schemeClr val="tx2"/>
                </a:solidFill>
                <a:latin typeface="Arial" pitchFamily="34" charset="0"/>
                <a:cs typeface="Arial" pitchFamily="34" charset="0"/>
              </a:rPr>
              <a:t>(1/s)</a:t>
            </a:r>
            <a:endParaRPr lang="fr-CA" sz="1400" b="1" dirty="0" smtClean="0">
              <a:solidFill>
                <a:schemeClr val="tx2"/>
              </a:solidFill>
              <a:latin typeface="Arial" pitchFamily="34" charset="0"/>
              <a:cs typeface="Arial"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455421"/>
            <a:ext cx="2057399" cy="1668779"/>
          </a:xfrm>
          <a:prstGeom prst="rect">
            <a:avLst/>
          </a:prstGeom>
        </p:spPr>
      </p:pic>
      <p:sp>
        <p:nvSpPr>
          <p:cNvPr id="13" name="Rectangle 12"/>
          <p:cNvSpPr/>
          <p:nvPr/>
        </p:nvSpPr>
        <p:spPr>
          <a:xfrm>
            <a:off x="2779748" y="1524001"/>
            <a:ext cx="4078252" cy="1143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595951"/>
            <a:ext cx="4002052" cy="1525445"/>
          </a:xfrm>
          <a:prstGeom prst="rect">
            <a:avLst/>
          </a:prstGeom>
        </p:spPr>
      </p:pic>
      <p:sp>
        <p:nvSpPr>
          <p:cNvPr id="5" name="TextBox 4"/>
          <p:cNvSpPr txBox="1"/>
          <p:nvPr/>
        </p:nvSpPr>
        <p:spPr>
          <a:xfrm>
            <a:off x="4648200" y="1086089"/>
            <a:ext cx="2326278" cy="369332"/>
          </a:xfrm>
          <a:prstGeom prst="rect">
            <a:avLst/>
          </a:prstGeom>
          <a:noFill/>
        </p:spPr>
        <p:txBody>
          <a:bodyPr wrap="none" rtlCol="0">
            <a:spAutoFit/>
          </a:bodyPr>
          <a:lstStyle/>
          <a:p>
            <a:r>
              <a:rPr lang="en-CA" dirty="0">
                <a:solidFill>
                  <a:schemeClr val="tx2"/>
                </a:solidFill>
              </a:rPr>
              <a:t>Box-Muller </a:t>
            </a:r>
            <a:r>
              <a:rPr lang="en-CA" dirty="0" smtClean="0">
                <a:solidFill>
                  <a:schemeClr val="tx2"/>
                </a:solidFill>
              </a:rPr>
              <a:t>transform</a:t>
            </a:r>
            <a:endParaRPr lang="en-CA" dirty="0">
              <a:solidFill>
                <a:schemeClr val="tx2"/>
              </a:solidFill>
            </a:endParaRPr>
          </a:p>
        </p:txBody>
      </p:sp>
    </p:spTree>
    <p:extLst>
      <p:ext uri="{BB962C8B-B14F-4D97-AF65-F5344CB8AC3E}">
        <p14:creationId xmlns:p14="http://schemas.microsoft.com/office/powerpoint/2010/main" val="80638390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Beckmann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14"/>
          <p:cNvSpPr/>
          <p:nvPr/>
        </p:nvSpPr>
        <p:spPr>
          <a:xfrm>
            <a:off x="2841172" y="2649582"/>
            <a:ext cx="3980280" cy="501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sp>
        <p:nvSpPr>
          <p:cNvPr id="12" name="TextBox 11"/>
          <p:cNvSpPr txBox="1"/>
          <p:nvPr/>
        </p:nvSpPr>
        <p:spPr>
          <a:xfrm>
            <a:off x="530422" y="3121396"/>
            <a:ext cx="2109356" cy="646331"/>
          </a:xfrm>
          <a:prstGeom prst="rect">
            <a:avLst/>
          </a:prstGeom>
          <a:noFill/>
        </p:spPr>
        <p:txBody>
          <a:bodyPr wrap="square" lIns="0" rIns="0" rtlCol="0">
            <a:spAutoFit/>
          </a:bodyPr>
          <a:lstStyle/>
          <a:p>
            <a:pPr algn="ctr"/>
            <a:r>
              <a:rPr lang="en-CA" sz="1400" dirty="0" smtClean="0">
                <a:latin typeface="Arial" pitchFamily="34" charset="0"/>
                <a:cs typeface="Arial" pitchFamily="34" charset="0"/>
              </a:rPr>
              <a:t>Specular lobe</a:t>
            </a:r>
          </a:p>
          <a:p>
            <a:pPr algn="ctr"/>
            <a:r>
              <a:rPr lang="en-CA" sz="1100" dirty="0" smtClean="0">
                <a:latin typeface="Arial" pitchFamily="34" charset="0"/>
                <a:cs typeface="Arial" pitchFamily="34" charset="0"/>
              </a:rPr>
              <a:t>(H scaled by distribution</a:t>
            </a:r>
          </a:p>
          <a:p>
            <a:pPr algn="ctr"/>
            <a:r>
              <a:rPr lang="en-CA" sz="1100" dirty="0">
                <a:latin typeface="Arial" pitchFamily="34" charset="0"/>
                <a:cs typeface="Arial" pitchFamily="34" charset="0"/>
              </a:rPr>
              <a:t>f</a:t>
            </a:r>
            <a:r>
              <a:rPr lang="en-CA" sz="1100" dirty="0" smtClean="0">
                <a:latin typeface="Arial" pitchFamily="34" charset="0"/>
                <a:cs typeface="Arial" pitchFamily="34" charset="0"/>
              </a:rPr>
              <a:t>or visualisation)</a:t>
            </a:r>
            <a:endParaRPr lang="fr-CA" sz="1100" dirty="0" smtClean="0">
              <a:latin typeface="Arial" pitchFamily="34" charset="0"/>
              <a:cs typeface="Arial"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595951"/>
            <a:ext cx="4002052" cy="15254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250" y="1370300"/>
            <a:ext cx="1051701" cy="1797001"/>
          </a:xfrm>
          <a:prstGeom prst="rect">
            <a:avLst/>
          </a:prstGeom>
        </p:spPr>
      </p:pic>
    </p:spTree>
    <p:extLst>
      <p:ext uri="{BB962C8B-B14F-4D97-AF65-F5344CB8AC3E}">
        <p14:creationId xmlns:p14="http://schemas.microsoft.com/office/powerpoint/2010/main" val="28267898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fontScale="92500" lnSpcReduction="10000"/>
          </a:bodyPr>
          <a:lstStyle/>
          <a:p>
            <a:pPr eaLnBrk="1" hangingPunct="1">
              <a:spcBef>
                <a:spcPts val="200"/>
              </a:spcBef>
              <a:spcAft>
                <a:spcPts val="200"/>
              </a:spcAft>
              <a:buClr>
                <a:schemeClr val="accent6"/>
              </a:buClr>
              <a:buFont typeface="Wingdings" charset="0"/>
              <a:buChar char="§"/>
            </a:pPr>
            <a:r>
              <a:rPr lang="en-US" sz="1900" dirty="0" smtClean="0">
                <a:latin typeface="Arial" charset="0"/>
                <a:ea typeface="ＭＳ Ｐゴシック" charset="0"/>
                <a:cs typeface="ＭＳ Ｐゴシック" charset="0"/>
              </a:rPr>
              <a:t>Steps</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Create a simple image with a rough bump map</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Render image at 4096x4096</a:t>
            </a:r>
          </a:p>
          <a:p>
            <a:pPr lvl="1" eaLnBrk="1" hangingPunct="1">
              <a:spcBef>
                <a:spcPts val="200"/>
              </a:spcBef>
              <a:spcAft>
                <a:spcPts val="200"/>
              </a:spcAft>
              <a:buFont typeface="Wingdings" charset="0"/>
              <a:buChar char="§"/>
            </a:pPr>
            <a:r>
              <a:rPr lang="en-US" sz="1600" dirty="0" err="1" smtClean="0">
                <a:latin typeface="Arial" charset="0"/>
                <a:ea typeface="ＭＳ Ｐゴシック" charset="0"/>
                <a:cs typeface="ＭＳ Ｐゴシック" charset="0"/>
              </a:rPr>
              <a:t>Downsample</a:t>
            </a:r>
            <a:r>
              <a:rPr lang="en-US" sz="1600" dirty="0" smtClean="0">
                <a:latin typeface="Arial" charset="0"/>
                <a:ea typeface="ＭＳ Ｐゴシック" charset="0"/>
                <a:cs typeface="ＭＳ Ｐゴシック" charset="0"/>
              </a:rPr>
              <a:t> to 512x512</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Render same image at 512</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Compare results</a:t>
            </a:r>
          </a:p>
          <a:p>
            <a:pPr eaLnBrk="1" hangingPunct="1">
              <a:spcBef>
                <a:spcPts val="200"/>
              </a:spcBef>
              <a:spcAft>
                <a:spcPts val="200"/>
              </a:spcAft>
              <a:buFont typeface="Wingdings" charset="0"/>
              <a:buChar char="§"/>
            </a:pPr>
            <a:r>
              <a:rPr lang="en-US" sz="1900" dirty="0" smtClean="0">
                <a:latin typeface="Arial" charset="0"/>
                <a:ea typeface="ＭＳ Ｐゴシック" charset="0"/>
                <a:cs typeface="ＭＳ Ｐゴシック" charset="0"/>
              </a:rPr>
              <a:t>BRDF has changed </a:t>
            </a:r>
          </a:p>
          <a:p>
            <a:pPr lvl="1" eaLnBrk="1" hangingPunct="1">
              <a:spcBef>
                <a:spcPts val="200"/>
              </a:spcBef>
              <a:spcAft>
                <a:spcPts val="200"/>
              </a:spcAft>
              <a:buFont typeface="Wingdings" charset="0"/>
              <a:buChar char="§"/>
            </a:pPr>
            <a:r>
              <a:rPr lang="en-US" sz="1600" dirty="0" smtClean="0">
                <a:latin typeface="Arial" charset="0"/>
                <a:ea typeface="ＭＳ Ｐゴシック" charset="0"/>
                <a:cs typeface="ＭＳ Ｐゴシック" charset="0"/>
              </a:rPr>
              <a:t>Warning: Object may appear shinier than it is</a:t>
            </a:r>
          </a:p>
          <a:p>
            <a:pPr lvl="1" eaLnBrk="1" hangingPunct="1">
              <a:spcBef>
                <a:spcPts val="200"/>
              </a:spcBef>
              <a:spcAft>
                <a:spcPts val="200"/>
              </a:spcAft>
              <a:buFont typeface="Wingdings" charset="0"/>
              <a:buChar char="§"/>
            </a:pPr>
            <a:endParaRPr lang="en-US" sz="1700" dirty="0" smtClean="0">
              <a:latin typeface="Arial" charset="0"/>
              <a:ea typeface="ＭＳ Ｐゴシック" charset="0"/>
              <a:cs typeface="ＭＳ Ｐゴシック" charset="0"/>
            </a:endParaRPr>
          </a:p>
        </p:txBody>
      </p:sp>
      <p:pic>
        <p:nvPicPr>
          <p:cNvPr id="8" name="Content Placeholder 7" descr="BlinnNormalRes.jpg"/>
          <p:cNvPicPr>
            <a:picLocks noGrp="1" noChangeAspect="1"/>
          </p:cNvPicPr>
          <p:nvPr>
            <p:ph sz="half" idx="4294967295"/>
          </p:nvPr>
        </p:nvPicPr>
        <p:blipFill>
          <a:blip r:embed="rId3"/>
          <a:stretch>
            <a:fillRect/>
          </a:stretch>
        </p:blipFill>
        <p:spPr>
          <a:xfrm>
            <a:off x="3922245" y="844707"/>
            <a:ext cx="3067985" cy="2876235"/>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Problem #1: Objects are too shiny</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extLst>
      <p:ext uri="{BB962C8B-B14F-4D97-AF65-F5344CB8AC3E}">
        <p14:creationId xmlns:p14="http://schemas.microsoft.com/office/powerpoint/2010/main" val="5487600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Beckmann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20000">
            <a:off x="3910688" y="1546530"/>
            <a:ext cx="1092071" cy="1865979"/>
          </a:xfrm>
          <a:prstGeom prst="rect">
            <a:avLst/>
          </a:prstGeom>
        </p:spPr>
      </p:pic>
      <p:sp>
        <p:nvSpPr>
          <p:cNvPr id="14" name="TextBox 13"/>
          <p:cNvSpPr txBox="1"/>
          <p:nvPr/>
        </p:nvSpPr>
        <p:spPr>
          <a:xfrm>
            <a:off x="3638075" y="688872"/>
            <a:ext cx="680315" cy="461665"/>
          </a:xfrm>
          <a:prstGeom prst="rect">
            <a:avLst/>
          </a:prstGeom>
          <a:noFill/>
        </p:spPr>
        <p:txBody>
          <a:bodyPr wrap="square" lIns="0" rIns="0" rtlCol="0">
            <a:spAutoFit/>
          </a:bodyPr>
          <a:lstStyle/>
          <a:p>
            <a:pPr algn="ctr"/>
            <a:r>
              <a:rPr lang="en-CA" sz="2400" b="1" i="1" dirty="0" smtClean="0">
                <a:solidFill>
                  <a:schemeClr val="accent2"/>
                </a:solidFill>
                <a:latin typeface="+mn-lt"/>
              </a:rPr>
              <a:t>H</a:t>
            </a:r>
            <a:r>
              <a:rPr lang="en-CA" sz="2400" b="1" i="1" baseline="-25000" dirty="0" smtClean="0">
                <a:solidFill>
                  <a:schemeClr val="accent2"/>
                </a:solidFill>
                <a:latin typeface="+mn-lt"/>
              </a:rPr>
              <a:t>i</a:t>
            </a:r>
            <a:endParaRPr lang="fr-CA" sz="2400" b="1" i="1" baseline="-25000" dirty="0" smtClean="0">
              <a:solidFill>
                <a:schemeClr val="accent2"/>
              </a:solidFill>
              <a:latin typeface="+mn-lt"/>
            </a:endParaRPr>
          </a:p>
        </p:txBody>
      </p:sp>
      <p:sp>
        <p:nvSpPr>
          <p:cNvPr id="16" name="TextBox 15"/>
          <p:cNvSpPr txBox="1"/>
          <p:nvPr/>
        </p:nvSpPr>
        <p:spPr>
          <a:xfrm>
            <a:off x="5245502" y="1828220"/>
            <a:ext cx="423745" cy="461665"/>
          </a:xfrm>
          <a:prstGeom prst="rect">
            <a:avLst/>
          </a:prstGeom>
          <a:noFill/>
        </p:spPr>
        <p:txBody>
          <a:bodyPr wrap="square" lIns="0" rIns="0" rtlCol="0">
            <a:spAutoFit/>
          </a:bodyPr>
          <a:lstStyle/>
          <a:p>
            <a:pPr algn="ctr"/>
            <a:r>
              <a:rPr lang="en-CA" sz="2400" b="1" i="1" dirty="0" smtClean="0">
                <a:solidFill>
                  <a:srgbClr val="0070C0"/>
                </a:solidFill>
                <a:latin typeface="+mn-lt"/>
              </a:rPr>
              <a:t>L</a:t>
            </a:r>
            <a:r>
              <a:rPr lang="en-CA" sz="2400" b="1" i="1" baseline="-25000" dirty="0">
                <a:solidFill>
                  <a:srgbClr val="0070C0"/>
                </a:solidFill>
                <a:latin typeface="+mn-lt"/>
              </a:rPr>
              <a:t>i</a:t>
            </a:r>
            <a:endParaRPr lang="fr-CA" sz="2400" b="1" i="1" baseline="-25000" dirty="0" smtClean="0">
              <a:solidFill>
                <a:srgbClr val="0070C0"/>
              </a:solidFill>
              <a:latin typeface="+mn-lt"/>
            </a:endParaRPr>
          </a:p>
        </p:txBody>
      </p:sp>
      <p:sp>
        <p:nvSpPr>
          <p:cNvPr id="18" name="TextBox 17"/>
          <p:cNvSpPr txBox="1"/>
          <p:nvPr/>
        </p:nvSpPr>
        <p:spPr>
          <a:xfrm>
            <a:off x="1968035" y="3257490"/>
            <a:ext cx="3379130" cy="400110"/>
          </a:xfrm>
          <a:prstGeom prst="rect">
            <a:avLst/>
          </a:prstGeom>
          <a:noFill/>
        </p:spPr>
        <p:txBody>
          <a:bodyPr wrap="none" lIns="0" rIns="0" rtlCol="0">
            <a:spAutoFit/>
          </a:bodyPr>
          <a:lstStyle/>
          <a:p>
            <a:pPr algn="r"/>
            <a:r>
              <a:rPr lang="en-CA" sz="2000" dirty="0" smtClean="0">
                <a:latin typeface="+mj-lt"/>
              </a:rPr>
              <a:t>Orient lobe: </a:t>
            </a:r>
            <a:r>
              <a:rPr lang="en-CA" sz="2000" b="1" i="1" dirty="0" smtClean="0">
                <a:solidFill>
                  <a:srgbClr val="0070C0"/>
                </a:solidFill>
                <a:latin typeface="+mj-lt"/>
              </a:rPr>
              <a:t>L</a:t>
            </a:r>
            <a:r>
              <a:rPr lang="en-CA" sz="2000" b="1" i="1" baseline="-25000" dirty="0" smtClean="0">
                <a:solidFill>
                  <a:srgbClr val="0070C0"/>
                </a:solidFill>
                <a:latin typeface="+mj-lt"/>
              </a:rPr>
              <a:t>i</a:t>
            </a:r>
            <a:r>
              <a:rPr lang="en-CA" sz="2000" dirty="0" smtClean="0">
                <a:latin typeface="+mj-lt"/>
              </a:rPr>
              <a:t> = </a:t>
            </a:r>
            <a:r>
              <a:rPr lang="en-CA" sz="2000" dirty="0">
                <a:latin typeface="+mj-lt"/>
              </a:rPr>
              <a:t>-</a:t>
            </a:r>
            <a:r>
              <a:rPr lang="en-CA" sz="2000" dirty="0" smtClean="0">
                <a:latin typeface="+mj-lt"/>
              </a:rPr>
              <a:t>reflect(</a:t>
            </a:r>
            <a:r>
              <a:rPr lang="en-CA" sz="2000" b="1" i="1" dirty="0" smtClean="0">
                <a:solidFill>
                  <a:schemeClr val="accent2"/>
                </a:solidFill>
                <a:latin typeface="+mj-lt"/>
              </a:rPr>
              <a:t>V</a:t>
            </a:r>
            <a:r>
              <a:rPr lang="en-CA" sz="2000" dirty="0" smtClean="0">
                <a:latin typeface="+mj-lt"/>
              </a:rPr>
              <a:t>, </a:t>
            </a:r>
            <a:r>
              <a:rPr lang="en-CA" sz="2000" b="1" i="1" dirty="0" smtClean="0">
                <a:solidFill>
                  <a:schemeClr val="accent2"/>
                </a:solidFill>
                <a:latin typeface="+mj-lt"/>
              </a:rPr>
              <a:t>H</a:t>
            </a:r>
            <a:r>
              <a:rPr lang="en-CA" sz="2000" b="1" i="1" baseline="-25000" dirty="0" smtClean="0">
                <a:solidFill>
                  <a:schemeClr val="accent2"/>
                </a:solidFill>
                <a:latin typeface="+mj-lt"/>
              </a:rPr>
              <a:t>i</a:t>
            </a:r>
            <a:r>
              <a:rPr lang="en-CA" sz="2000" dirty="0" smtClean="0">
                <a:latin typeface="+mj-lt"/>
              </a:rPr>
              <a:t>)</a:t>
            </a:r>
            <a:endParaRPr lang="fr-CA" sz="2000" dirty="0" smtClean="0">
              <a:latin typeface="+mj-lt"/>
            </a:endParaRPr>
          </a:p>
        </p:txBody>
      </p:sp>
      <p:sp>
        <p:nvSpPr>
          <p:cNvPr id="27" name="Rectangle 26"/>
          <p:cNvSpPr/>
          <p:nvPr/>
        </p:nvSpPr>
        <p:spPr>
          <a:xfrm>
            <a:off x="2571750" y="932394"/>
            <a:ext cx="381000" cy="3333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9" name="Rectangle 28"/>
          <p:cNvSpPr/>
          <p:nvPr/>
        </p:nvSpPr>
        <p:spPr>
          <a:xfrm>
            <a:off x="1400175" y="1150537"/>
            <a:ext cx="381000" cy="3333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15" name="Group 14"/>
          <p:cNvGrpSpPr/>
          <p:nvPr/>
        </p:nvGrpSpPr>
        <p:grpSpPr>
          <a:xfrm>
            <a:off x="1879347" y="1122448"/>
            <a:ext cx="3556507" cy="3529232"/>
            <a:chOff x="0" y="0"/>
            <a:chExt cx="4189730" cy="4189730"/>
          </a:xfrm>
        </p:grpSpPr>
        <p:sp>
          <p:nvSpPr>
            <p:cNvPr id="17" name="Arc 16"/>
            <p:cNvSpPr/>
            <p:nvPr/>
          </p:nvSpPr>
          <p:spPr>
            <a:xfrm>
              <a:off x="0" y="0"/>
              <a:ext cx="4189730" cy="4189730"/>
            </a:xfrm>
            <a:prstGeom prst="arc">
              <a:avLst>
                <a:gd name="adj1" fmla="val 10812593"/>
                <a:gd name="adj2" fmla="val 0"/>
              </a:avLst>
            </a:prstGeom>
            <a:ln w="38100">
              <a:solidFill>
                <a:schemeClr val="tx1"/>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0" name="Oval 19"/>
            <p:cNvSpPr/>
            <p:nvPr/>
          </p:nvSpPr>
          <p:spPr>
            <a:xfrm>
              <a:off x="0" y="1744910"/>
              <a:ext cx="4189730" cy="650147"/>
            </a:xfrm>
            <a:prstGeom prst="ellipse">
              <a:avLst/>
            </a:prstGeom>
            <a:no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grpSp>
      <p:cxnSp>
        <p:nvCxnSpPr>
          <p:cNvPr id="23" name="Straight Arrow Connector 22"/>
          <p:cNvCxnSpPr/>
          <p:nvPr/>
        </p:nvCxnSpPr>
        <p:spPr>
          <a:xfrm flipV="1">
            <a:off x="3678766" y="2182369"/>
            <a:ext cx="1587902" cy="622502"/>
          </a:xfrm>
          <a:prstGeom prst="straightConnector1">
            <a:avLst/>
          </a:prstGeom>
          <a:ln w="38100">
            <a:solidFill>
              <a:srgbClr val="0070C0">
                <a:alpha val="50000"/>
              </a:srgbClr>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3659241" y="1150537"/>
            <a:ext cx="283482" cy="1654334"/>
          </a:xfrm>
          <a:prstGeom prst="straightConnector1">
            <a:avLst/>
          </a:prstGeom>
          <a:ln w="38100">
            <a:solidFill>
              <a:schemeClr val="accent2"/>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H="1" flipV="1">
            <a:off x="2271277" y="1769618"/>
            <a:ext cx="1405275" cy="1040533"/>
          </a:xfrm>
          <a:prstGeom prst="straightConnector1">
            <a:avLst/>
          </a:prstGeom>
          <a:ln w="38100">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2" name="Rectangle 7"/>
          <p:cNvSpPr>
            <a:spLocks noChangeArrowheads="1"/>
          </p:cNvSpPr>
          <p:nvPr/>
        </p:nvSpPr>
        <p:spPr bwMode="auto">
          <a:xfrm>
            <a:off x="0" y="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 name="Rectangle 8"/>
          <p:cNvSpPr>
            <a:spLocks noChangeArrowheads="1"/>
          </p:cNvSpPr>
          <p:nvPr/>
        </p:nvSpPr>
        <p:spPr bwMode="auto">
          <a:xfrm>
            <a:off x="0" y="457200"/>
            <a:ext cx="7315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p:nvPr/>
        </p:nvSpPr>
        <p:spPr>
          <a:xfrm>
            <a:off x="1981200" y="1371600"/>
            <a:ext cx="389850" cy="461665"/>
          </a:xfrm>
          <a:prstGeom prst="rect">
            <a:avLst/>
          </a:prstGeom>
        </p:spPr>
        <p:txBody>
          <a:bodyPr wrap="none">
            <a:spAutoFit/>
          </a:bodyPr>
          <a:lstStyle/>
          <a:p>
            <a:pPr lvl="0"/>
            <a:r>
              <a:rPr lang="en-CA" sz="2400" b="1" dirty="0">
                <a:solidFill>
                  <a:srgbClr val="D74820"/>
                </a:solidFill>
                <a:latin typeface="Arial" pitchFamily="34" charset="0"/>
                <a:cs typeface="Arial" pitchFamily="34" charset="0"/>
              </a:rPr>
              <a:t>V</a:t>
            </a:r>
            <a:endParaRPr lang="en-CA" sz="2400" dirty="0">
              <a:solidFill>
                <a:srgbClr val="D74820"/>
              </a:solidFill>
              <a:latin typeface="Arial" pitchFamily="34" charset="0"/>
              <a:cs typeface="Arial" pitchFamily="34" charset="0"/>
            </a:endParaRPr>
          </a:p>
        </p:txBody>
      </p:sp>
    </p:spTree>
    <p:extLst>
      <p:ext uri="{BB962C8B-B14F-4D97-AF65-F5344CB8AC3E}">
        <p14:creationId xmlns:p14="http://schemas.microsoft.com/office/powerpoint/2010/main" val="36096616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LEAN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None/>
              <a:defRPr/>
            </a:pPr>
            <a:r>
              <a:rPr lang="en-US" sz="1800" b="1" dirty="0" smtClean="0">
                <a:effectLst/>
                <a:ea typeface="ＭＳ Ｐゴシック" pitchFamily="-112" charset="-128"/>
              </a:rPr>
              <a:t>LEAN Importance Sampling</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Start with regular Box-Muller:</a:t>
            </a:r>
          </a:p>
          <a:p>
            <a:pPr marL="0" indent="0" eaLnBrk="1" hangingPunct="1">
              <a:spcBef>
                <a:spcPts val="200"/>
              </a:spcBef>
              <a:spcAft>
                <a:spcPts val="200"/>
              </a:spcAft>
              <a:buNone/>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916781"/>
            <a:ext cx="3001804" cy="759619"/>
          </a:xfrm>
          <a:prstGeom prst="rect">
            <a:avLst/>
          </a:prstGeom>
        </p:spPr>
      </p:pic>
    </p:spTree>
    <p:extLst>
      <p:ext uri="{BB962C8B-B14F-4D97-AF65-F5344CB8AC3E}">
        <p14:creationId xmlns:p14="http://schemas.microsoft.com/office/powerpoint/2010/main" val="336631582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LEAN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None/>
              <a:defRPr/>
            </a:pPr>
            <a:r>
              <a:rPr lang="en-US" sz="1800" b="1" dirty="0" smtClean="0">
                <a:effectLst/>
                <a:ea typeface="ＭＳ Ｐゴシック" pitchFamily="-112" charset="-128"/>
              </a:rPr>
              <a:t>LEAN Importance Sampling</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Start with regular Box-Muller:</a:t>
            </a:r>
          </a:p>
          <a:p>
            <a:pPr marL="0" indent="0" eaLnBrk="1" hangingPunct="1">
              <a:spcBef>
                <a:spcPts val="200"/>
              </a:spcBef>
              <a:spcAft>
                <a:spcPts val="200"/>
              </a:spcAft>
              <a:buNone/>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Use LEAN distribution:</a:t>
            </a: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962400" y="916781"/>
            <a:ext cx="3001804" cy="75961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225" y="1804511"/>
            <a:ext cx="3840004" cy="633889"/>
          </a:xfrm>
          <a:prstGeom prst="rect">
            <a:avLst/>
          </a:prstGeom>
        </p:spPr>
      </p:pic>
    </p:spTree>
    <p:extLst>
      <p:ext uri="{BB962C8B-B14F-4D97-AF65-F5344CB8AC3E}">
        <p14:creationId xmlns:p14="http://schemas.microsoft.com/office/powerpoint/2010/main" val="142844642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LEAN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None/>
              <a:defRPr/>
            </a:pPr>
            <a:r>
              <a:rPr lang="en-US" sz="1800" b="1" dirty="0" smtClean="0">
                <a:effectLst/>
                <a:ea typeface="ＭＳ Ｐゴシック" pitchFamily="-112" charset="-128"/>
              </a:rPr>
              <a:t>LEAN Importance Sampling</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Start with regular Box-Muller:</a:t>
            </a:r>
          </a:p>
          <a:p>
            <a:pPr marL="0" indent="0" eaLnBrk="1" hangingPunct="1">
              <a:spcBef>
                <a:spcPts val="200"/>
              </a:spcBef>
              <a:spcAft>
                <a:spcPts val="200"/>
              </a:spcAft>
              <a:buNone/>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Use LEAN distribution:</a:t>
            </a: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Warp the points:</a:t>
            </a: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962400" y="916781"/>
            <a:ext cx="3001804" cy="759619"/>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324225" y="1804511"/>
            <a:ext cx="3840004" cy="63388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3301" y="2590800"/>
            <a:ext cx="3609499" cy="838200"/>
          </a:xfrm>
          <a:prstGeom prst="rect">
            <a:avLst/>
          </a:prstGeom>
        </p:spPr>
      </p:pic>
    </p:spTree>
    <p:extLst>
      <p:ext uri="{BB962C8B-B14F-4D97-AF65-F5344CB8AC3E}">
        <p14:creationId xmlns:p14="http://schemas.microsoft.com/office/powerpoint/2010/main" val="5174489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 LEAN</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None/>
              <a:defRPr/>
            </a:pPr>
            <a:r>
              <a:rPr lang="en-US" sz="1800" b="1" dirty="0" smtClean="0">
                <a:effectLst/>
                <a:ea typeface="ＭＳ Ｐゴシック" pitchFamily="-112" charset="-128"/>
              </a:rPr>
              <a:t>LEAN Importance Sampling</a:t>
            </a: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Start with regular Box-Muller:</a:t>
            </a:r>
          </a:p>
          <a:p>
            <a:pPr marL="0" indent="0" eaLnBrk="1" hangingPunct="1">
              <a:spcBef>
                <a:spcPts val="200"/>
              </a:spcBef>
              <a:spcAft>
                <a:spcPts val="200"/>
              </a:spcAft>
              <a:buNone/>
              <a:defRPr/>
            </a:pPr>
            <a:endParaRPr lang="en-US"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Use LEAN distribution:</a:t>
            </a: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Warp the points:</a:t>
            </a: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eaLnBrk="1" hangingPunct="1">
              <a:spcBef>
                <a:spcPts val="200"/>
              </a:spcBef>
              <a:spcAft>
                <a:spcPts val="200"/>
              </a:spcAft>
              <a:buFont typeface="Wingdings" pitchFamily="-112" charset="2"/>
              <a:buChar char="§"/>
              <a:defRPr/>
            </a:pPr>
            <a:r>
              <a:rPr lang="en-US" sz="1800" dirty="0" smtClean="0">
                <a:effectLst/>
                <a:ea typeface="ＭＳ Ｐゴシック" pitchFamily="-112" charset="-128"/>
              </a:rPr>
              <a:t>‘Unproject’ as before:</a:t>
            </a:r>
          </a:p>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553301" y="2590800"/>
            <a:ext cx="3609499" cy="838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3505200"/>
            <a:ext cx="2834164" cy="272415"/>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962400" y="916781"/>
            <a:ext cx="3001804" cy="759619"/>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324225" y="1804511"/>
            <a:ext cx="3840004" cy="633889"/>
          </a:xfrm>
          <a:prstGeom prst="rect">
            <a:avLst/>
          </a:prstGeom>
        </p:spPr>
      </p:pic>
    </p:spTree>
    <p:extLst>
      <p:ext uri="{BB962C8B-B14F-4D97-AF65-F5344CB8AC3E}">
        <p14:creationId xmlns:p14="http://schemas.microsoft.com/office/powerpoint/2010/main" val="426087487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697308"/>
            <a:ext cx="2305554" cy="32650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52400"/>
            <a:ext cx="2305554" cy="32650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9546"/>
            <a:ext cx="2305554" cy="3265092"/>
          </a:xfrm>
          <a:prstGeom prst="rect">
            <a:avLst/>
          </a:prstGeom>
        </p:spPr>
      </p:pic>
      <p:sp>
        <p:nvSpPr>
          <p:cNvPr id="10" name="TextBox 9"/>
          <p:cNvSpPr txBox="1"/>
          <p:nvPr/>
        </p:nvSpPr>
        <p:spPr>
          <a:xfrm>
            <a:off x="295275" y="892644"/>
            <a:ext cx="1275259" cy="646331"/>
          </a:xfrm>
          <a:prstGeom prst="rect">
            <a:avLst/>
          </a:prstGeom>
          <a:noFill/>
        </p:spPr>
        <p:txBody>
          <a:bodyPr wrap="none" rtlCol="0">
            <a:spAutoFit/>
          </a:bodyPr>
          <a:lstStyle/>
          <a:p>
            <a:pPr algn="ctr"/>
            <a:r>
              <a:rPr lang="en-CA" dirty="0" smtClean="0"/>
              <a:t>Isotropic</a:t>
            </a:r>
          </a:p>
          <a:p>
            <a:r>
              <a:rPr lang="en-CA" dirty="0" smtClean="0"/>
              <a:t>Beckmann</a:t>
            </a:r>
          </a:p>
        </p:txBody>
      </p:sp>
      <p:pic>
        <p:nvPicPr>
          <p:cNvPr id="5" name="Picture 4" descr="iso_lob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609600"/>
            <a:ext cx="1039985" cy="990600"/>
          </a:xfrm>
          <a:prstGeom prst="rect">
            <a:avLst/>
          </a:prstGeom>
        </p:spPr>
      </p:pic>
      <p:cxnSp>
        <p:nvCxnSpPr>
          <p:cNvPr id="14" name="Straight Arrow Connector 13"/>
          <p:cNvCxnSpPr/>
          <p:nvPr/>
        </p:nvCxnSpPr>
        <p:spPr>
          <a:xfrm flipH="1">
            <a:off x="5334000" y="1066800"/>
            <a:ext cx="609600" cy="152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692839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697309"/>
            <a:ext cx="2305554" cy="32650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52401"/>
            <a:ext cx="2305554" cy="32650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9545"/>
            <a:ext cx="2305554" cy="3265090"/>
          </a:xfrm>
          <a:prstGeom prst="rect">
            <a:avLst/>
          </a:prstGeom>
        </p:spPr>
      </p:pic>
      <p:sp>
        <p:nvSpPr>
          <p:cNvPr id="2" name="TextBox 1"/>
          <p:cNvSpPr txBox="1"/>
          <p:nvPr/>
        </p:nvSpPr>
        <p:spPr>
          <a:xfrm>
            <a:off x="457200" y="990600"/>
            <a:ext cx="813043" cy="369332"/>
          </a:xfrm>
          <a:prstGeom prst="rect">
            <a:avLst/>
          </a:prstGeom>
          <a:noFill/>
        </p:spPr>
        <p:txBody>
          <a:bodyPr wrap="none" rtlCol="0">
            <a:spAutoFit/>
          </a:bodyPr>
          <a:lstStyle/>
          <a:p>
            <a:r>
              <a:rPr lang="en-CA" dirty="0" smtClean="0"/>
              <a:t>LEAN</a:t>
            </a:r>
          </a:p>
        </p:txBody>
      </p:sp>
      <p:pic>
        <p:nvPicPr>
          <p:cNvPr id="5" name="Picture 4" descr="lean_lob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609600"/>
            <a:ext cx="961203" cy="1066800"/>
          </a:xfrm>
          <a:prstGeom prst="rect">
            <a:avLst/>
          </a:prstGeom>
        </p:spPr>
      </p:pic>
      <p:cxnSp>
        <p:nvCxnSpPr>
          <p:cNvPr id="9" name="Straight Arrow Connector 8"/>
          <p:cNvCxnSpPr/>
          <p:nvPr/>
        </p:nvCxnSpPr>
        <p:spPr>
          <a:xfrm flipH="1">
            <a:off x="5334000" y="1066800"/>
            <a:ext cx="609600" cy="152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75355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1800" dirty="0" smtClean="0">
                <a:ea typeface="ＭＳ Ｐゴシック" pitchFamily="-112" charset="-128"/>
              </a:rPr>
              <a:t>Next step: </a:t>
            </a:r>
            <a:r>
              <a:rPr lang="en-US" sz="1800" dirty="0" smtClean="0">
                <a:solidFill>
                  <a:schemeClr val="tx1"/>
                </a:solidFill>
                <a:effectLst/>
                <a:ea typeface="ＭＳ Ｐゴシック" pitchFamily="-112" charset="-128"/>
              </a:rPr>
              <a:t>Approximate with anisotropic tap(s)</a:t>
            </a: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Covariance </a:t>
            </a:r>
            <a:r>
              <a:rPr lang="en-CA" sz="1800" b="1" dirty="0" smtClean="0">
                <a:effectLst/>
              </a:rPr>
              <a:t>⇒</a:t>
            </a:r>
            <a:r>
              <a:rPr lang="en-US" sz="1800" dirty="0" smtClean="0">
                <a:effectLst/>
                <a:ea typeface="ＭＳ Ｐゴシック" pitchFamily="-112" charset="-128"/>
              </a:rPr>
              <a:t> Ellipse</a:t>
            </a:r>
            <a:endParaRPr lang="en-US" sz="1800" dirty="0" smtClean="0">
              <a:solidFill>
                <a:schemeClr val="accent2"/>
              </a:solidFill>
              <a:effectLst/>
              <a:ea typeface="ＭＳ Ｐゴシック" pitchFamily="-112"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524000"/>
            <a:ext cx="4724400" cy="2362200"/>
          </a:xfrm>
          <a:prstGeom prst="rect">
            <a:avLst/>
          </a:prstGeom>
        </p:spPr>
      </p:pic>
      <p:sp>
        <p:nvSpPr>
          <p:cNvPr id="4" name="Oval 3"/>
          <p:cNvSpPr/>
          <p:nvPr/>
        </p:nvSpPr>
        <p:spPr>
          <a:xfrm rot="-2400000">
            <a:off x="2621462" y="1694745"/>
            <a:ext cx="245734" cy="599752"/>
          </a:xfrm>
          <a:prstGeom prst="ellipse">
            <a:avLst/>
          </a:prstGeom>
          <a:noFill/>
          <a:ln w="3810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5547553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Environmental Lighting</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Clr>
                <a:schemeClr val="accent6"/>
              </a:buClr>
              <a:buNone/>
              <a:defRPr/>
            </a:pPr>
            <a:r>
              <a:rPr lang="en-US" sz="1800" dirty="0" smtClean="0">
                <a:effectLst/>
                <a:ea typeface="ＭＳ Ｐゴシック" pitchFamily="-112" charset="-128"/>
              </a:rPr>
              <a:t>Expensive, but useful framework:</a:t>
            </a:r>
            <a:endParaRPr lang="en-US" sz="1800" u="sng"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BRDF prototyping (See also: BRDF Explorer - Disney)</a:t>
            </a:r>
          </a:p>
          <a:p>
            <a:pPr eaLnBrk="1" hangingPunct="1">
              <a:spcBef>
                <a:spcPts val="200"/>
              </a:spcBef>
              <a:spcAft>
                <a:spcPts val="200"/>
              </a:spcAft>
              <a:buFont typeface="Wingdings" pitchFamily="-112" charset="2"/>
              <a:buChar char="§"/>
              <a:defRPr/>
            </a:pPr>
            <a:r>
              <a:rPr lang="en-US" sz="1800" dirty="0">
                <a:ea typeface="ＭＳ Ｐゴシック" pitchFamily="-112" charset="-128"/>
              </a:rPr>
              <a:t>Faster </a:t>
            </a:r>
            <a:r>
              <a:rPr lang="en-US" sz="1800" dirty="0" err="1">
                <a:ea typeface="ＭＳ Ｐゴシック" pitchFamily="-112" charset="-128"/>
              </a:rPr>
              <a:t>Phong</a:t>
            </a:r>
            <a:r>
              <a:rPr lang="en-US" sz="1800" dirty="0">
                <a:ea typeface="ＭＳ Ｐゴシック" pitchFamily="-112" charset="-128"/>
              </a:rPr>
              <a:t> </a:t>
            </a:r>
            <a:r>
              <a:rPr lang="en-US" sz="1800" dirty="0" err="1" smtClean="0">
                <a:ea typeface="ＭＳ Ｐゴシック" pitchFamily="-112" charset="-128"/>
              </a:rPr>
              <a:t>prefiltering</a:t>
            </a:r>
            <a:r>
              <a:rPr lang="en-US" sz="1800" dirty="0" smtClean="0">
                <a:ea typeface="ＭＳ Ｐゴシック" pitchFamily="-112" charset="-128"/>
              </a:rPr>
              <a:t> (use Multiple Importance Sampling?)</a:t>
            </a:r>
            <a:endParaRPr lang="en-US" sz="1800" dirty="0" smtClean="0">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1800" dirty="0" smtClean="0">
                <a:effectLst/>
                <a:ea typeface="ＭＳ Ｐゴシック" pitchFamily="-112" charset="-128"/>
              </a:rPr>
              <a:t>Area lighting…</a:t>
            </a:r>
          </a:p>
          <a:p>
            <a:pPr marL="0" indent="0" eaLnBrk="1" hangingPunct="1">
              <a:spcBef>
                <a:spcPts val="200"/>
              </a:spcBef>
              <a:spcAft>
                <a:spcPts val="200"/>
              </a:spcAft>
              <a:buClr>
                <a:schemeClr val="accent6"/>
              </a:buClr>
              <a:buNone/>
              <a:defRPr/>
            </a:pPr>
            <a:endParaRPr lang="en-US" sz="1800" dirty="0" smtClean="0">
              <a:solidFill>
                <a:schemeClr val="tx1"/>
              </a:solidFill>
              <a:effectLst/>
              <a:ea typeface="ＭＳ Ｐゴシック" pitchFamily="-112"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828800"/>
            <a:ext cx="3962400" cy="1981200"/>
          </a:xfrm>
          <a:prstGeom prst="rect">
            <a:avLst/>
          </a:prstGeom>
        </p:spPr>
      </p:pic>
    </p:spTree>
    <p:extLst>
      <p:ext uri="{BB962C8B-B14F-4D97-AF65-F5344CB8AC3E}">
        <p14:creationId xmlns:p14="http://schemas.microsoft.com/office/powerpoint/2010/main" val="195138890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68313" y="1071563"/>
            <a:ext cx="6345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900" dirty="0" smtClean="0">
                <a:solidFill>
                  <a:schemeClr val="bg2"/>
                </a:solidFill>
                <a:effectLst>
                  <a:outerShdw blurRad="50800" dist="38100" dir="2700000" algn="tl" rotWithShape="0">
                    <a:schemeClr val="accent4">
                      <a:alpha val="43000"/>
                    </a:schemeClr>
                  </a:outerShdw>
                </a:effectLst>
                <a:latin typeface="Arial Bold" charset="0"/>
              </a:rPr>
              <a:t>Part 4</a:t>
            </a:r>
            <a:endParaRPr lang="en-US" sz="2900"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075" name="Text Box 10"/>
          <p:cNvSpPr txBox="1">
            <a:spLocks noChangeArrowheads="1"/>
          </p:cNvSpPr>
          <p:nvPr/>
        </p:nvSpPr>
        <p:spPr bwMode="auto">
          <a:xfrm>
            <a:off x="479425" y="1574800"/>
            <a:ext cx="6343650"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200" dirty="0" smtClean="0">
                <a:effectLst>
                  <a:outerShdw blurRad="50800" dist="38100" dir="2700000" algn="tl" rotWithShape="0">
                    <a:schemeClr val="accent4">
                      <a:alpha val="43000"/>
                    </a:schemeClr>
                  </a:outerShdw>
                </a:effectLst>
              </a:rPr>
              <a:t>Civilization V and Beyond</a:t>
            </a:r>
          </a:p>
          <a:p>
            <a:pPr algn="ctr" eaLnBrk="1" hangingPunct="1">
              <a:spcBef>
                <a:spcPct val="50000"/>
              </a:spcBef>
            </a:pPr>
            <a:r>
              <a:rPr lang="en-US" sz="2200" dirty="0" smtClean="0">
                <a:effectLst>
                  <a:outerShdw blurRad="50800" dist="38100" dir="2700000" algn="tl" rotWithShape="0">
                    <a:schemeClr val="accent4">
                      <a:alpha val="43000"/>
                    </a:schemeClr>
                  </a:outerShdw>
                </a:effectLst>
              </a:rPr>
              <a:t>(Dan Baker)</a:t>
            </a:r>
          </a:p>
        </p:txBody>
      </p:sp>
    </p:spTree>
    <p:extLst>
      <p:ext uri="{BB962C8B-B14F-4D97-AF65-F5344CB8AC3E}">
        <p14:creationId xmlns:p14="http://schemas.microsoft.com/office/powerpoint/2010/main" val="4349318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4" y="744538"/>
            <a:ext cx="3717925" cy="3065462"/>
          </a:xfrm>
          <a:prstGeom prst="rect">
            <a:avLst/>
          </a:prstGeom>
        </p:spPr>
        <p:txBody>
          <a:bodyPr>
            <a:normAutofit fontScale="70000" lnSpcReduction="20000"/>
          </a:bodyPr>
          <a:lstStyle/>
          <a:p>
            <a:pPr eaLnBrk="1" hangingPunct="1">
              <a:spcBef>
                <a:spcPts val="200"/>
              </a:spcBef>
              <a:spcAft>
                <a:spcPts val="200"/>
              </a:spcAft>
              <a:buClr>
                <a:schemeClr val="accent6"/>
              </a:buClr>
              <a:buFont typeface="Wingdings" charset="0"/>
              <a:buChar char="§"/>
            </a:pPr>
            <a:r>
              <a:rPr lang="en-US" sz="2600" dirty="0" smtClean="0">
                <a:latin typeface="Arial" charset="0"/>
                <a:ea typeface="ＭＳ Ｐゴシック" charset="0"/>
                <a:cs typeface="ＭＳ Ｐゴシック" charset="0"/>
              </a:rPr>
              <a:t>Polished Granite Counter Tops</a:t>
            </a:r>
            <a:endParaRPr lang="en-US" sz="1600" dirty="0" smtClean="0">
              <a:latin typeface="Arial" charset="0"/>
              <a:ea typeface="ＭＳ Ｐゴシック" charset="0"/>
              <a:cs typeface="ＭＳ Ｐゴシック" charset="0"/>
            </a:endParaRP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Typical for kitchens, bathrooms </a:t>
            </a: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No laminate material, just a sealant </a:t>
            </a:r>
          </a:p>
          <a:p>
            <a:pPr lvl="1" eaLnBrk="1" hangingPunct="1">
              <a:spcBef>
                <a:spcPts val="200"/>
              </a:spcBef>
              <a:spcAft>
                <a:spcPts val="200"/>
              </a:spcAft>
              <a:buFont typeface="Wingdings" charset="0"/>
              <a:buChar char="§"/>
            </a:pPr>
            <a:r>
              <a:rPr lang="en-US" dirty="0" err="1" smtClean="0">
                <a:latin typeface="Arial" charset="0"/>
                <a:ea typeface="ＭＳ Ｐゴシック" charset="0"/>
                <a:cs typeface="ＭＳ Ｐゴシック" charset="0"/>
              </a:rPr>
              <a:t>Specularity</a:t>
            </a:r>
            <a:r>
              <a:rPr lang="en-US" dirty="0" smtClean="0">
                <a:latin typeface="Arial" charset="0"/>
                <a:ea typeface="ＭＳ Ｐゴシック" charset="0"/>
                <a:cs typeface="ＭＳ Ｐゴシック" charset="0"/>
              </a:rPr>
              <a:t> since surface is smooth</a:t>
            </a:r>
          </a:p>
          <a:p>
            <a:pPr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Leathered Granite</a:t>
            </a: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A rough stone look</a:t>
            </a: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Shockingly accurate term, since leather has a dull specular highlight</a:t>
            </a:r>
          </a:p>
          <a:p>
            <a:pPr lvl="1" eaLnBrk="1" hangingPunct="1">
              <a:spcBef>
                <a:spcPts val="200"/>
              </a:spcBef>
              <a:spcAft>
                <a:spcPts val="200"/>
              </a:spcAft>
              <a:buFont typeface="Wingdings" charset="0"/>
              <a:buChar char="§"/>
            </a:pPr>
            <a:r>
              <a:rPr lang="en-US" dirty="0" smtClean="0">
                <a:latin typeface="Arial" charset="0"/>
                <a:ea typeface="ＭＳ Ｐゴシック" charset="0"/>
                <a:cs typeface="ＭＳ Ｐゴシック" charset="0"/>
              </a:rPr>
              <a:t>Same material, just rougher!</a:t>
            </a:r>
          </a:p>
          <a:p>
            <a:pPr lvl="1" eaLnBrk="1" hangingPunct="1">
              <a:spcBef>
                <a:spcPts val="200"/>
              </a:spcBef>
              <a:spcAft>
                <a:spcPts val="200"/>
              </a:spcAft>
              <a:buFont typeface="Wingdings" charset="0"/>
              <a:buChar char="§"/>
            </a:pPr>
            <a:endParaRPr lang="en-US" sz="1700" dirty="0" smtClean="0">
              <a:latin typeface="Arial" charset="0"/>
              <a:ea typeface="ＭＳ Ｐゴシック" charset="0"/>
              <a:cs typeface="ＭＳ Ｐゴシック" charset="0"/>
            </a:endParaRPr>
          </a:p>
        </p:txBody>
      </p:sp>
      <p:pic>
        <p:nvPicPr>
          <p:cNvPr id="6" name="Content Placeholder 5" descr="Leatered Granite.jpg"/>
          <p:cNvPicPr>
            <a:picLocks noGrp="1" noChangeAspect="1"/>
          </p:cNvPicPr>
          <p:nvPr>
            <p:ph sz="half" idx="4294967295"/>
          </p:nvPr>
        </p:nvPicPr>
        <p:blipFill>
          <a:blip r:embed="rId3"/>
          <a:srcRect l="22326" t="27826"/>
          <a:stretch>
            <a:fillRect/>
          </a:stretch>
        </p:blipFill>
        <p:spPr>
          <a:xfrm>
            <a:off x="4572000" y="2209800"/>
            <a:ext cx="2057400" cy="1533840"/>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Real World Example: Granite</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7" name="Picture 6" descr="polished granite.jpg"/>
          <p:cNvPicPr>
            <a:picLocks noChangeAspect="1"/>
          </p:cNvPicPr>
          <p:nvPr/>
        </p:nvPicPr>
        <p:blipFill>
          <a:blip r:embed="rId4"/>
          <a:srcRect l="12632" t="12886" r="33684" b="19329"/>
          <a:stretch>
            <a:fillRect/>
          </a:stretch>
        </p:blipFill>
        <p:spPr>
          <a:xfrm>
            <a:off x="4572000" y="685800"/>
            <a:ext cx="2057400" cy="1447800"/>
          </a:xfrm>
          <a:prstGeom prst="rect">
            <a:avLst/>
          </a:prstGeom>
        </p:spPr>
      </p:pic>
    </p:spTree>
    <p:extLst>
      <p:ext uri="{BB962C8B-B14F-4D97-AF65-F5344CB8AC3E}">
        <p14:creationId xmlns:p14="http://schemas.microsoft.com/office/powerpoint/2010/main" val="103227101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a:bodyPr>
          <a:lstStyle/>
          <a:p>
            <a:pPr eaLnBrk="1" hangingPunct="1">
              <a:spcBef>
                <a:spcPts val="200"/>
              </a:spcBef>
              <a:spcAft>
                <a:spcPts val="200"/>
              </a:spcAft>
              <a:buClr>
                <a:schemeClr val="accent6"/>
              </a:buClr>
              <a:buFont typeface="Wingdings" charset="0"/>
              <a:buChar char="§"/>
            </a:pPr>
            <a:r>
              <a:rPr lang="en-US" sz="2100" dirty="0" smtClean="0">
                <a:latin typeface="Arial" charset="0"/>
                <a:ea typeface="ＭＳ Ｐゴシック" charset="0"/>
                <a:cs typeface="ＭＳ Ｐゴシック" charset="0"/>
              </a:rPr>
              <a:t>Used LEAN mapping for water</a:t>
            </a:r>
          </a:p>
          <a:p>
            <a:pPr eaLnBrk="1" hangingPunct="1">
              <a:spcBef>
                <a:spcPts val="200"/>
              </a:spcBef>
              <a:spcAft>
                <a:spcPts val="200"/>
              </a:spcAft>
              <a:buClr>
                <a:schemeClr val="accent6"/>
              </a:buClr>
              <a:buFont typeface="Wingdings" charset="0"/>
              <a:buChar char="§"/>
            </a:pPr>
            <a:r>
              <a:rPr lang="en-US" sz="2100" dirty="0" smtClean="0">
                <a:latin typeface="Arial" charset="0"/>
                <a:ea typeface="ＭＳ Ｐゴシック" charset="0"/>
                <a:cs typeface="ＭＳ Ｐゴシック" charset="0"/>
              </a:rPr>
              <a:t>Scale issues: Water at a distance behaves much like crumpled aluminum </a:t>
            </a:r>
          </a:p>
        </p:txBody>
      </p:sp>
      <p:pic>
        <p:nvPicPr>
          <p:cNvPr id="6" name="Content Placeholder 5" descr="CivilizationV.jpg"/>
          <p:cNvPicPr>
            <a:picLocks noGrp="1" noChangeAspect="1"/>
          </p:cNvPicPr>
          <p:nvPr>
            <p:ph sz="half" idx="4294967295"/>
          </p:nvPr>
        </p:nvPicPr>
        <p:blipFill>
          <a:blip r:embed="rId3"/>
          <a:srcRect l="47116" t="3846" r="6010" b="26923"/>
          <a:stretch>
            <a:fillRect/>
          </a:stretch>
        </p:blipFill>
        <p:spPr>
          <a:xfrm>
            <a:off x="3733800" y="609600"/>
            <a:ext cx="3302000" cy="3048000"/>
          </a:xfrm>
          <a:prstGeom prst="rect">
            <a:avLst/>
          </a:prstGeom>
        </p:spPr>
      </p:pic>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Civilization V</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sz="half" idx="4294967295"/>
          </p:nvPr>
        </p:nvSpPr>
        <p:spPr>
          <a:xfrm>
            <a:off x="244475" y="744538"/>
            <a:ext cx="3303588" cy="3065462"/>
          </a:xfrm>
          <a:prstGeom prst="rect">
            <a:avLst/>
          </a:prstGeom>
        </p:spPr>
        <p:txBody>
          <a:bodyPr>
            <a:normAutofit/>
          </a:bodyPr>
          <a:lstStyle/>
          <a:p>
            <a:pPr eaLnBrk="1" hangingPunct="1">
              <a:spcBef>
                <a:spcPts val="200"/>
              </a:spcBef>
              <a:spcAft>
                <a:spcPts val="200"/>
              </a:spcAft>
              <a:buClr>
                <a:schemeClr val="accent6"/>
              </a:buClr>
              <a:buFont typeface="Wingdings" charset="0"/>
              <a:buChar char="§"/>
            </a:pPr>
            <a:r>
              <a:rPr lang="en-US" sz="2100" dirty="0" smtClean="0">
                <a:latin typeface="Arial" charset="0"/>
                <a:ea typeface="ＭＳ Ｐゴシック" charset="0"/>
                <a:cs typeface="ＭＳ Ｐゴシック" charset="0"/>
              </a:rPr>
              <a:t>4 scrolling planes to simulate waves</a:t>
            </a:r>
          </a:p>
          <a:p>
            <a:pPr eaLnBrk="1" hangingPunct="1">
              <a:spcBef>
                <a:spcPts val="200"/>
              </a:spcBef>
              <a:spcAft>
                <a:spcPts val="200"/>
              </a:spcAft>
              <a:buClr>
                <a:schemeClr val="accent6"/>
              </a:buClr>
              <a:buFont typeface="Wingdings" charset="0"/>
              <a:buChar char="§"/>
            </a:pPr>
            <a:r>
              <a:rPr lang="en-US" sz="2100" dirty="0" smtClean="0">
                <a:latin typeface="Arial" charset="0"/>
                <a:ea typeface="ＭＳ Ｐゴシック" charset="0"/>
                <a:cs typeface="ＭＳ Ｐゴシック" charset="0"/>
              </a:rPr>
              <a:t>Interference patterns surprisingly convincing</a:t>
            </a:r>
          </a:p>
          <a:p>
            <a:pPr eaLnBrk="1" hangingPunct="1">
              <a:spcBef>
                <a:spcPts val="200"/>
              </a:spcBef>
              <a:spcAft>
                <a:spcPts val="200"/>
              </a:spcAft>
              <a:buClr>
                <a:schemeClr val="accent6"/>
              </a:buClr>
              <a:buFont typeface="Wingdings" charset="0"/>
              <a:buChar char="§"/>
            </a:pPr>
            <a:r>
              <a:rPr lang="en-US" sz="2100" dirty="0" smtClean="0">
                <a:latin typeface="Arial" charset="0"/>
                <a:ea typeface="ＭＳ Ｐゴシック" charset="0"/>
                <a:cs typeface="ＭＳ Ｐゴシック" charset="0"/>
              </a:rPr>
              <a:t>Can add LEAN maps together with appropriate cross terms</a:t>
            </a:r>
          </a:p>
        </p:txBody>
      </p:sp>
      <p:sp>
        <p:nvSpPr>
          <p:cNvPr id="5"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Civilization V</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8" name="Parallelogram 7"/>
          <p:cNvSpPr/>
          <p:nvPr/>
        </p:nvSpPr>
        <p:spPr>
          <a:xfrm>
            <a:off x="3657600" y="1066800"/>
            <a:ext cx="2895600" cy="381000"/>
          </a:xfrm>
          <a:prstGeom prst="parallelogram">
            <a:avLst>
              <a:gd name="adj" fmla="val 13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 name="Straight Arrow Connector 12"/>
          <p:cNvCxnSpPr/>
          <p:nvPr/>
        </p:nvCxnSpPr>
        <p:spPr>
          <a:xfrm>
            <a:off x="6477000" y="12954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Parallelogram 14"/>
          <p:cNvSpPr/>
          <p:nvPr/>
        </p:nvSpPr>
        <p:spPr>
          <a:xfrm>
            <a:off x="3505200" y="1524000"/>
            <a:ext cx="2895600" cy="381000"/>
          </a:xfrm>
          <a:prstGeom prst="parallelogram">
            <a:avLst>
              <a:gd name="adj" fmla="val 13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 name="Straight Arrow Connector 15"/>
          <p:cNvCxnSpPr/>
          <p:nvPr/>
        </p:nvCxnSpPr>
        <p:spPr>
          <a:xfrm flipV="1">
            <a:off x="6629400" y="1524000"/>
            <a:ext cx="2286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Parallelogram 16"/>
          <p:cNvSpPr/>
          <p:nvPr/>
        </p:nvSpPr>
        <p:spPr>
          <a:xfrm>
            <a:off x="3429000" y="1981200"/>
            <a:ext cx="2895600" cy="381000"/>
          </a:xfrm>
          <a:prstGeom prst="parallelogram">
            <a:avLst>
              <a:gd name="adj" fmla="val 13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8" name="Straight Arrow Connector 17"/>
          <p:cNvCxnSpPr/>
          <p:nvPr/>
        </p:nvCxnSpPr>
        <p:spPr>
          <a:xfrm flipH="1">
            <a:off x="6400800" y="22098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Parallelogram 20"/>
          <p:cNvSpPr/>
          <p:nvPr/>
        </p:nvSpPr>
        <p:spPr>
          <a:xfrm>
            <a:off x="3352800" y="2438400"/>
            <a:ext cx="2895600" cy="381000"/>
          </a:xfrm>
          <a:prstGeom prst="parallelogram">
            <a:avLst>
              <a:gd name="adj" fmla="val 13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2" name="Straight Arrow Connector 21"/>
          <p:cNvCxnSpPr/>
          <p:nvPr/>
        </p:nvCxnSpPr>
        <p:spPr>
          <a:xfrm flipH="1">
            <a:off x="6477000" y="2514600"/>
            <a:ext cx="2286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Our Current Model</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CLEAN/LEAN depending on needs, for analytic lights</a:t>
            </a:r>
          </a:p>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Pre-convolved (</a:t>
            </a:r>
            <a:r>
              <a:rPr lang="en-US" sz="2100" dirty="0" err="1" smtClean="0">
                <a:ea typeface="ＭＳ Ｐゴシック" pitchFamily="-112" charset="-128"/>
              </a:rPr>
              <a:t>Phong</a:t>
            </a:r>
            <a:r>
              <a:rPr lang="en-US" sz="2100" dirty="0" smtClean="0">
                <a:ea typeface="ＭＳ Ｐゴシック" pitchFamily="-112" charset="-128"/>
              </a:rPr>
              <a:t>) </a:t>
            </a:r>
            <a:r>
              <a:rPr lang="en-US" sz="2100" dirty="0" err="1" smtClean="0">
                <a:ea typeface="ＭＳ Ｐゴシック" pitchFamily="-112" charset="-128"/>
              </a:rPr>
              <a:t>cubemap</a:t>
            </a:r>
            <a:r>
              <a:rPr lang="en-US" sz="2100" dirty="0" smtClean="0">
                <a:ea typeface="ＭＳ Ｐゴシック" pitchFamily="-112" charset="-128"/>
              </a:rPr>
              <a:t> array* for reflection</a:t>
            </a:r>
            <a:br>
              <a:rPr lang="en-US" sz="2100" dirty="0" smtClean="0">
                <a:ea typeface="ＭＳ Ｐゴシック" pitchFamily="-112" charset="-128"/>
              </a:rPr>
            </a:br>
            <a:r>
              <a:rPr lang="en-US" sz="2100" dirty="0" smtClean="0">
                <a:ea typeface="ＭＳ Ｐゴシック" pitchFamily="-112" charset="-128"/>
              </a:rPr>
              <a:t>* MIPs suck for low powers</a:t>
            </a:r>
          </a:p>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Power computed from LEAN data</a:t>
            </a:r>
          </a:p>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Simplifies art model: Just need a few parameters to be expressive</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Future Work	</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Continuous LOD (detail maps, </a:t>
            </a:r>
            <a:r>
              <a:rPr lang="en-US" sz="2100" dirty="0" err="1" smtClean="0">
                <a:ea typeface="ＭＳ Ｐゴシック" pitchFamily="-112" charset="-128"/>
              </a:rPr>
              <a:t>normals</a:t>
            </a:r>
            <a:r>
              <a:rPr lang="en-US" sz="2100" dirty="0" smtClean="0">
                <a:ea typeface="ＭＳ Ｐゴシック" pitchFamily="-112" charset="-128"/>
              </a:rPr>
              <a:t>, geometry)</a:t>
            </a:r>
          </a:p>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Efficient, accurate </a:t>
            </a:r>
            <a:r>
              <a:rPr lang="en-US" sz="2100" dirty="0" err="1" smtClean="0">
                <a:ea typeface="ＭＳ Ｐゴシック" pitchFamily="-112" charset="-128"/>
              </a:rPr>
              <a:t>cubemap</a:t>
            </a:r>
            <a:r>
              <a:rPr lang="en-US" sz="2100" dirty="0" smtClean="0">
                <a:ea typeface="ＭＳ Ｐゴシック" pitchFamily="-112" charset="-128"/>
              </a:rPr>
              <a:t> filtering (LEAN)</a:t>
            </a:r>
          </a:p>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Investigate energy conservation of LEAN under </a:t>
            </a:r>
            <a:r>
              <a:rPr lang="en-US" sz="2100" dirty="0" err="1" smtClean="0">
                <a:ea typeface="ＭＳ Ｐゴシック" pitchFamily="-112" charset="-128"/>
              </a:rPr>
              <a:t>minification</a:t>
            </a:r>
            <a:endParaRPr lang="en-US" sz="2100" dirty="0" smtClean="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r>
              <a:rPr lang="en-US" sz="2100" dirty="0" smtClean="0">
                <a:ea typeface="ＭＳ Ｐゴシック" pitchFamily="-112" charset="-128"/>
              </a:rPr>
              <a:t>Factor other terms (shadowing, masking, etc.)</a:t>
            </a:r>
          </a:p>
          <a:p>
            <a:pPr eaLnBrk="1" hangingPunct="1">
              <a:spcBef>
                <a:spcPts val="200"/>
              </a:spcBef>
              <a:spcAft>
                <a:spcPts val="200"/>
              </a:spcAft>
              <a:buClr>
                <a:schemeClr val="accent6"/>
              </a:buClr>
              <a:buFont typeface="Wingdings" pitchFamily="-112" charset="2"/>
              <a:buChar char="§"/>
              <a:defRPr/>
            </a:pPr>
            <a:endParaRPr lang="en-US" sz="2100" dirty="0" smtClean="0">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2100" dirty="0" smtClean="0">
              <a:ea typeface="ＭＳ Ｐゴシック" pitchFamily="-112" charset="-128"/>
            </a:endParaRPr>
          </a:p>
        </p:txBody>
      </p:sp>
    </p:spTree>
    <p:extLst>
      <p:ext uri="{BB962C8B-B14F-4D97-AF65-F5344CB8AC3E}">
        <p14:creationId xmlns:p14="http://schemas.microsoft.com/office/powerpoint/2010/main" val="425749426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References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marL="0" indent="0" eaLnBrk="1" hangingPunct="1">
              <a:spcBef>
                <a:spcPts val="200"/>
              </a:spcBef>
              <a:spcAft>
                <a:spcPts val="200"/>
              </a:spcAft>
              <a:buNone/>
              <a:defRPr/>
            </a:pPr>
            <a:r>
              <a:rPr lang="en-US" sz="800" dirty="0" smtClean="0">
                <a:ea typeface="ＭＳ Ｐゴシック" pitchFamily="-112" charset="-128"/>
              </a:rPr>
              <a:t>[Baker05] Advanced Lighting Techniques, Meltdown 2005.</a:t>
            </a:r>
          </a:p>
          <a:p>
            <a:pPr marL="0" indent="0" eaLnBrk="1" hangingPunct="1">
              <a:spcBef>
                <a:spcPts val="200"/>
              </a:spcBef>
              <a:spcAft>
                <a:spcPts val="200"/>
              </a:spcAft>
              <a:buNone/>
              <a:defRPr/>
            </a:pPr>
            <a:r>
              <a:rPr lang="en-US" sz="800" dirty="0" smtClean="0">
                <a:ea typeface="ＭＳ Ｐゴシック" pitchFamily="-112" charset="-128"/>
              </a:rPr>
              <a:t>[Baker11] </a:t>
            </a:r>
            <a:r>
              <a:rPr lang="en-US" sz="800" dirty="0"/>
              <a:t>Spectacular Specular: LEAN and CLEAN Specular </a:t>
            </a:r>
            <a:r>
              <a:rPr lang="en-US" sz="800" dirty="0" smtClean="0"/>
              <a:t>Highlights, GDC 2011.</a:t>
            </a:r>
            <a:endParaRPr lang="en-US" sz="800" dirty="0" smtClean="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[Bruneton12</a:t>
            </a:r>
            <a:r>
              <a:rPr lang="en-US" sz="800" dirty="0">
                <a:ea typeface="ＭＳ Ｐゴシック" pitchFamily="-112" charset="-128"/>
              </a:rPr>
              <a:t>] A Survey of Non-linear Pre-filtering Methods for Efficient and Accurate Surface </a:t>
            </a:r>
            <a:r>
              <a:rPr lang="en-US" sz="800" dirty="0" smtClean="0">
                <a:ea typeface="ＭＳ Ｐゴシック" pitchFamily="-112" charset="-128"/>
              </a:rPr>
              <a:t>Shading, TVCG 2012.</a:t>
            </a:r>
          </a:p>
          <a:p>
            <a:pPr marL="0" indent="0" eaLnBrk="1" hangingPunct="1">
              <a:spcBef>
                <a:spcPts val="200"/>
              </a:spcBef>
              <a:spcAft>
                <a:spcPts val="200"/>
              </a:spcAft>
              <a:buNone/>
              <a:defRPr/>
            </a:pPr>
            <a:r>
              <a:rPr lang="en-US" sz="800" dirty="0" smtClean="0">
                <a:ea typeface="ＭＳ Ｐゴシック" pitchFamily="-112" charset="-128"/>
              </a:rPr>
              <a:t>[Colbert08] Real-Time Shading with Filtered Importance Sampling, EGSR 2008.</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[Conran05</a:t>
            </a:r>
            <a:r>
              <a:rPr lang="en-US" sz="800" dirty="0">
                <a:ea typeface="ＭＳ Ｐゴシック" pitchFamily="-112" charset="-128"/>
              </a:rPr>
              <a:t>] </a:t>
            </a:r>
            <a:r>
              <a:rPr lang="en-US" sz="800" dirty="0" err="1">
                <a:ea typeface="ＭＳ Ｐゴシック" pitchFamily="-112" charset="-128"/>
              </a:rPr>
              <a:t>SpecVar</a:t>
            </a:r>
            <a:r>
              <a:rPr lang="en-US" sz="800" dirty="0">
                <a:ea typeface="ＭＳ Ｐゴシック" pitchFamily="-112" charset="-128"/>
              </a:rPr>
              <a:t> Maps: Baking Bump Maps into Specular </a:t>
            </a:r>
            <a:r>
              <a:rPr lang="en-US" sz="800" dirty="0" smtClean="0">
                <a:ea typeface="ＭＳ Ｐゴシック" pitchFamily="-112" charset="-128"/>
              </a:rPr>
              <a:t>Response, SIGGRAPH 2005.</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[Crassin11</a:t>
            </a:r>
            <a:r>
              <a:rPr lang="en-US" sz="800" dirty="0">
                <a:ea typeface="ＭＳ Ｐゴシック" pitchFamily="-112" charset="-128"/>
              </a:rPr>
              <a:t>] Interactive Indirect Illumination Using Voxel Cone </a:t>
            </a:r>
            <a:r>
              <a:rPr lang="en-US" sz="800" dirty="0" smtClean="0">
                <a:ea typeface="ＭＳ Ｐゴシック" pitchFamily="-112" charset="-128"/>
              </a:rPr>
              <a:t>Tracing, Pacific Graphics 2011.</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[Frykholm09</a:t>
            </a:r>
            <a:r>
              <a:rPr lang="en-US" sz="800" dirty="0">
                <a:ea typeface="ＭＳ Ｐゴシック" pitchFamily="-112" charset="-128"/>
              </a:rPr>
              <a:t>] The </a:t>
            </a:r>
            <a:r>
              <a:rPr lang="en-US" sz="800" dirty="0" err="1">
                <a:ea typeface="ＭＳ Ｐゴシック" pitchFamily="-112" charset="-128"/>
              </a:rPr>
              <a:t>BitSquid</a:t>
            </a:r>
            <a:r>
              <a:rPr lang="en-US" sz="800" dirty="0">
                <a:ea typeface="ＭＳ Ｐゴシック" pitchFamily="-112" charset="-128"/>
              </a:rPr>
              <a:t> low level animation </a:t>
            </a:r>
            <a:r>
              <a:rPr lang="en-US" sz="800" dirty="0" smtClean="0">
                <a:ea typeface="ＭＳ Ｐゴシック" pitchFamily="-112" charset="-128"/>
              </a:rPr>
              <a:t>system, 2009.</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[Kaplanyan10</a:t>
            </a:r>
            <a:r>
              <a:rPr lang="en-US" sz="800" dirty="0">
                <a:ea typeface="ＭＳ Ｐゴシック" pitchFamily="-112" charset="-128"/>
              </a:rPr>
              <a:t>] </a:t>
            </a:r>
            <a:r>
              <a:rPr lang="en-US" sz="800" dirty="0" err="1" smtClean="0">
                <a:ea typeface="ＭＳ Ｐゴシック" pitchFamily="-112" charset="-128"/>
              </a:rPr>
              <a:t>CryENGINE</a:t>
            </a:r>
            <a:r>
              <a:rPr lang="en-US" sz="800" dirty="0" smtClean="0">
                <a:ea typeface="ＭＳ Ｐゴシック" pitchFamily="-112" charset="-128"/>
              </a:rPr>
              <a:t> </a:t>
            </a:r>
            <a:r>
              <a:rPr lang="en-US" sz="800" dirty="0">
                <a:ea typeface="ＭＳ Ｐゴシック" pitchFamily="-112" charset="-128"/>
              </a:rPr>
              <a:t>3: Reaching the Speed of </a:t>
            </a:r>
            <a:r>
              <a:rPr lang="en-US" sz="800" dirty="0" smtClean="0">
                <a:ea typeface="ＭＳ Ｐゴシック" pitchFamily="-112" charset="-128"/>
              </a:rPr>
              <a:t>Light, SIGGRAPH 2010.</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[Lazarov11</a:t>
            </a:r>
            <a:r>
              <a:rPr lang="en-US" sz="800" dirty="0">
                <a:ea typeface="ＭＳ Ｐゴシック" pitchFamily="-112" charset="-128"/>
              </a:rPr>
              <a:t>] Physically-based lighting in Call of Duty: Black </a:t>
            </a:r>
            <a:r>
              <a:rPr lang="en-US" sz="800" dirty="0" smtClean="0">
                <a:ea typeface="ＭＳ Ｐゴシック" pitchFamily="-112" charset="-128"/>
              </a:rPr>
              <a:t>Ops, SIGGRAPH 2011.</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[McAuley12</a:t>
            </a:r>
            <a:r>
              <a:rPr lang="en-US" sz="800" dirty="0">
                <a:ea typeface="ＭＳ Ｐゴシック" pitchFamily="-112" charset="-128"/>
              </a:rPr>
              <a:t>] Calibrating Lighting and Materials in Far Cry </a:t>
            </a:r>
            <a:r>
              <a:rPr lang="en-US" sz="800" dirty="0" smtClean="0">
                <a:ea typeface="ＭＳ Ｐゴシック" pitchFamily="-112" charset="-128"/>
              </a:rPr>
              <a:t>3, SIGGRAPH 2012.</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[Mittring11</a:t>
            </a:r>
            <a:r>
              <a:rPr lang="en-US" sz="800" dirty="0">
                <a:ea typeface="ＭＳ Ｐゴシック" pitchFamily="-112" charset="-128"/>
              </a:rPr>
              <a:t>] The Technology Behind the DirectX 11 Unreal Engine "Samaritan" </a:t>
            </a:r>
            <a:r>
              <a:rPr lang="en-US" sz="800" dirty="0" smtClean="0">
                <a:ea typeface="ＭＳ Ｐゴシック" pitchFamily="-112" charset="-128"/>
              </a:rPr>
              <a:t>Demo, GDC 2011.</a:t>
            </a:r>
          </a:p>
          <a:p>
            <a:pPr marL="0" indent="0" eaLnBrk="1" hangingPunct="1">
              <a:spcBef>
                <a:spcPts val="200"/>
              </a:spcBef>
              <a:spcAft>
                <a:spcPts val="200"/>
              </a:spcAft>
              <a:buNone/>
              <a:defRPr/>
            </a:pPr>
            <a:r>
              <a:rPr lang="en-US" sz="800" dirty="0" smtClean="0">
                <a:ea typeface="ＭＳ Ｐゴシック" pitchFamily="-112" charset="-128"/>
              </a:rPr>
              <a:t>[Olano10] LEAN Mapping, I3D 2010.</a:t>
            </a:r>
            <a:endParaRPr lang="en-US" sz="800" dirty="0">
              <a:ea typeface="ＭＳ Ｐゴシック" pitchFamily="-112" charset="-128"/>
            </a:endParaRPr>
          </a:p>
          <a:p>
            <a:pPr marL="0" indent="0" eaLnBrk="1" hangingPunct="1">
              <a:spcBef>
                <a:spcPts val="200"/>
              </a:spcBef>
              <a:spcAft>
                <a:spcPts val="200"/>
              </a:spcAft>
              <a:buNone/>
              <a:defRPr/>
            </a:pPr>
            <a:r>
              <a:rPr lang="en-US" sz="800" dirty="0">
                <a:ea typeface="ＭＳ Ｐゴシック" pitchFamily="-112" charset="-128"/>
              </a:rPr>
              <a:t>[Penner11A] </a:t>
            </a:r>
            <a:r>
              <a:rPr lang="en-US" sz="800" dirty="0" err="1">
                <a:ea typeface="ＭＳ Ｐゴシック" pitchFamily="-112" charset="-128"/>
              </a:rPr>
              <a:t>Shader</a:t>
            </a:r>
            <a:r>
              <a:rPr lang="en-US" sz="800" dirty="0">
                <a:ea typeface="ＭＳ Ｐゴシック" pitchFamily="-112" charset="-128"/>
              </a:rPr>
              <a:t> Amortization using Pixel Quad Message Passing, GPU Pro 2, </a:t>
            </a:r>
            <a:r>
              <a:rPr lang="en-US" sz="800" dirty="0" smtClean="0">
                <a:ea typeface="ＭＳ Ｐゴシック" pitchFamily="-112" charset="-128"/>
              </a:rPr>
              <a:t>201</a:t>
            </a:r>
          </a:p>
          <a:p>
            <a:pPr marL="0" indent="0" eaLnBrk="1" hangingPunct="1">
              <a:spcBef>
                <a:spcPts val="200"/>
              </a:spcBef>
              <a:spcAft>
                <a:spcPts val="200"/>
              </a:spcAft>
              <a:buNone/>
              <a:defRPr/>
            </a:pPr>
            <a:r>
              <a:rPr lang="en-US" sz="800" dirty="0" smtClean="0">
                <a:ea typeface="ＭＳ Ｐゴシック" pitchFamily="-112" charset="-128"/>
              </a:rPr>
              <a:t>[Penner11B] </a:t>
            </a:r>
            <a:r>
              <a:rPr lang="en-US" sz="800" dirty="0">
                <a:ea typeface="ＭＳ Ｐゴシック" pitchFamily="-112" charset="-128"/>
              </a:rPr>
              <a:t>Pre-Integrated Skin </a:t>
            </a:r>
            <a:r>
              <a:rPr lang="en-US" sz="800" dirty="0" smtClean="0">
                <a:ea typeface="ＭＳ Ｐゴシック" pitchFamily="-112" charset="-128"/>
              </a:rPr>
              <a:t>Shading, GPU Pro 2, 2011.</a:t>
            </a:r>
          </a:p>
          <a:p>
            <a:pPr marL="0" indent="0" eaLnBrk="1" hangingPunct="1">
              <a:spcBef>
                <a:spcPts val="200"/>
              </a:spcBef>
              <a:spcAft>
                <a:spcPts val="200"/>
              </a:spcAft>
              <a:buNone/>
              <a:defRPr/>
            </a:pPr>
            <a:r>
              <a:rPr lang="en-US" sz="800" dirty="0" smtClean="0">
                <a:ea typeface="ＭＳ Ｐゴシック" pitchFamily="-112" charset="-128"/>
              </a:rPr>
              <a:t>[Han07] Frequency Domain Normal Map Filtering, SIGGRAPH 2007.</a:t>
            </a:r>
            <a:endParaRPr lang="en-US" sz="800" dirty="0">
              <a:ea typeface="ＭＳ Ｐゴシック" pitchFamily="-112" charset="-128"/>
            </a:endParaRPr>
          </a:p>
          <a:p>
            <a:pPr marL="0" indent="0" eaLnBrk="1" hangingPunct="1">
              <a:spcBef>
                <a:spcPts val="200"/>
              </a:spcBef>
              <a:spcAft>
                <a:spcPts val="200"/>
              </a:spcAft>
              <a:buNone/>
              <a:defRPr/>
            </a:pPr>
            <a:r>
              <a:rPr lang="en-US" sz="800" dirty="0" smtClean="0">
                <a:ea typeface="ＭＳ Ｐゴシック" pitchFamily="-112" charset="-128"/>
              </a:rPr>
              <a:t>[Toksvig04] </a:t>
            </a:r>
            <a:r>
              <a:rPr lang="en-US" sz="800" dirty="0" err="1" smtClean="0">
                <a:ea typeface="ＭＳ Ｐゴシック" pitchFamily="-112" charset="-128"/>
              </a:rPr>
              <a:t>Mipmapping</a:t>
            </a:r>
            <a:r>
              <a:rPr lang="en-US" sz="800" dirty="0" smtClean="0">
                <a:ea typeface="ＭＳ Ｐゴシック" pitchFamily="-112" charset="-128"/>
              </a:rPr>
              <a:t> Normal Map</a:t>
            </a:r>
            <a:endParaRPr lang="en-US" sz="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800" dirty="0" smtClean="0">
              <a:solidFill>
                <a:schemeClr val="tx1"/>
              </a:solidFill>
              <a:effectLst/>
              <a:ea typeface="ＭＳ Ｐゴシック" pitchFamily="-112" charset="-128"/>
            </a:endParaRPr>
          </a:p>
        </p:txBody>
      </p:sp>
    </p:spTree>
    <p:extLst>
      <p:ext uri="{BB962C8B-B14F-4D97-AF65-F5344CB8AC3E}">
        <p14:creationId xmlns:p14="http://schemas.microsoft.com/office/powerpoint/2010/main" val="337972007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Acknowledgements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r>
              <a:rPr lang="en-US" sz="1600" dirty="0" smtClean="0">
                <a:ea typeface="ＭＳ Ｐゴシック" pitchFamily="-112" charset="-128"/>
              </a:rPr>
              <a:t>Josh </a:t>
            </a:r>
            <a:r>
              <a:rPr lang="en-US" sz="1600" dirty="0" err="1">
                <a:ea typeface="ＭＳ Ｐゴシック" pitchFamily="-112" charset="-128"/>
              </a:rPr>
              <a:t>Barczak</a:t>
            </a:r>
            <a:endParaRPr lang="en-US" sz="1600" dirty="0">
              <a:ea typeface="ＭＳ Ｐゴシック" pitchFamily="-112" charset="-128"/>
            </a:endParaRPr>
          </a:p>
          <a:p>
            <a:pPr eaLnBrk="1" hangingPunct="1">
              <a:spcBef>
                <a:spcPts val="200"/>
              </a:spcBef>
              <a:spcAft>
                <a:spcPts val="200"/>
              </a:spcAft>
              <a:buFont typeface="Wingdings" pitchFamily="-112" charset="2"/>
              <a:buChar char="§"/>
              <a:defRPr/>
            </a:pPr>
            <a:r>
              <a:rPr lang="en-US" sz="1600" dirty="0" smtClean="0">
                <a:ea typeface="ＭＳ Ｐゴシック" pitchFamily="-112" charset="-128"/>
              </a:rPr>
              <a:t>Marc </a:t>
            </a:r>
            <a:r>
              <a:rPr lang="en-US" sz="1600" dirty="0" err="1" smtClean="0">
                <a:ea typeface="ＭＳ Ｐゴシック" pitchFamily="-112" charset="-128"/>
              </a:rPr>
              <a:t>Olano</a:t>
            </a:r>
            <a:endParaRPr lang="en-US" sz="16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600" dirty="0" smtClean="0">
                <a:ea typeface="ＭＳ Ｐゴシック" pitchFamily="-112" charset="-128"/>
              </a:rPr>
              <a:t>Anton </a:t>
            </a:r>
            <a:r>
              <a:rPr lang="en-US" sz="1600" dirty="0" err="1" smtClean="0">
                <a:ea typeface="ＭＳ Ｐゴシック" pitchFamily="-112" charset="-128"/>
              </a:rPr>
              <a:t>Kaplanyan</a:t>
            </a:r>
            <a:endParaRPr lang="en-US" sz="16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600" dirty="0" smtClean="0">
                <a:ea typeface="ＭＳ Ｐゴシック" pitchFamily="-112" charset="-128"/>
              </a:rPr>
              <a:t>Michal </a:t>
            </a:r>
            <a:r>
              <a:rPr lang="en-US" sz="1600" dirty="0" err="1" smtClean="0">
                <a:ea typeface="ＭＳ Ｐゴシック" pitchFamily="-112" charset="-128"/>
              </a:rPr>
              <a:t>Valient</a:t>
            </a:r>
            <a:endParaRPr lang="en-US" sz="1600" dirty="0" smtClean="0">
              <a:ea typeface="ＭＳ Ｐゴシック" pitchFamily="-112" charset="-128"/>
            </a:endParaRPr>
          </a:p>
          <a:p>
            <a:pPr eaLnBrk="1" hangingPunct="1">
              <a:spcBef>
                <a:spcPts val="200"/>
              </a:spcBef>
              <a:spcAft>
                <a:spcPts val="200"/>
              </a:spcAft>
              <a:buFont typeface="Wingdings" pitchFamily="-112" charset="2"/>
              <a:buChar char="§"/>
              <a:defRPr/>
            </a:pPr>
            <a:r>
              <a:rPr lang="en-US" sz="1600" dirty="0">
                <a:ea typeface="ＭＳ Ｐゴシック" pitchFamily="-112" charset="-128"/>
              </a:rPr>
              <a:t>Eric </a:t>
            </a:r>
            <a:r>
              <a:rPr lang="en-US" sz="1600" dirty="0" err="1" smtClean="0">
                <a:ea typeface="ＭＳ Ｐゴシック" pitchFamily="-112" charset="-128"/>
              </a:rPr>
              <a:t>Penner</a:t>
            </a:r>
            <a:endParaRPr lang="en-US" sz="1600" dirty="0">
              <a:ea typeface="ＭＳ Ｐゴシック" pitchFamily="-112" charset="-128"/>
            </a:endParaRPr>
          </a:p>
          <a:p>
            <a:pPr eaLnBrk="1" hangingPunct="1">
              <a:spcBef>
                <a:spcPts val="200"/>
              </a:spcBef>
              <a:spcAft>
                <a:spcPts val="200"/>
              </a:spcAft>
              <a:buFont typeface="Wingdings" pitchFamily="-112" charset="2"/>
              <a:buChar char="§"/>
              <a:defRPr/>
            </a:pPr>
            <a:r>
              <a:rPr lang="en-US" sz="1600" dirty="0" smtClean="0">
                <a:ea typeface="ＭＳ Ｐゴシック" pitchFamily="-112" charset="-128"/>
              </a:rPr>
              <a:t>Stephen </a:t>
            </a:r>
            <a:r>
              <a:rPr lang="en-US" sz="1600" dirty="0" err="1" smtClean="0">
                <a:ea typeface="ＭＳ Ｐゴシック" pitchFamily="-112" charset="-128"/>
              </a:rPr>
              <a:t>McAuley</a:t>
            </a:r>
            <a:endParaRPr lang="en-US" sz="1600" dirty="0">
              <a:ea typeface="ＭＳ Ｐゴシック" pitchFamily="-112" charset="-128"/>
            </a:endParaRPr>
          </a:p>
          <a:p>
            <a:pPr eaLnBrk="1" hangingPunct="1">
              <a:spcBef>
                <a:spcPts val="200"/>
              </a:spcBef>
              <a:spcAft>
                <a:spcPts val="200"/>
              </a:spcAft>
              <a:buFont typeface="Wingdings" pitchFamily="-112" charset="2"/>
              <a:buChar char="§"/>
              <a:defRPr/>
            </a:pPr>
            <a:r>
              <a:rPr lang="en-US" sz="1600" dirty="0">
                <a:ea typeface="ＭＳ Ｐゴシック" pitchFamily="-112" charset="-128"/>
              </a:rPr>
              <a:t>Vicki </a:t>
            </a:r>
            <a:r>
              <a:rPr lang="en-US" sz="1600" dirty="0" smtClean="0">
                <a:ea typeface="ＭＳ Ｐゴシック" pitchFamily="-112" charset="-128"/>
              </a:rPr>
              <a:t>Ferguson</a:t>
            </a:r>
          </a:p>
          <a:p>
            <a:pPr eaLnBrk="1" hangingPunct="1">
              <a:spcBef>
                <a:spcPts val="200"/>
              </a:spcBef>
              <a:spcAft>
                <a:spcPts val="200"/>
              </a:spcAft>
              <a:buFont typeface="Wingdings" pitchFamily="-112" charset="2"/>
              <a:buChar char="§"/>
              <a:defRPr/>
            </a:pPr>
            <a:r>
              <a:rPr lang="en-US" sz="1600" dirty="0" smtClean="0">
                <a:ea typeface="ＭＳ Ｐゴシック" pitchFamily="-112" charset="-128"/>
              </a:rPr>
              <a:t>Isabelle </a:t>
            </a:r>
            <a:r>
              <a:rPr lang="en-US" sz="1600" dirty="0">
                <a:ea typeface="ＭＳ Ｐゴシック" pitchFamily="-112" charset="-128"/>
              </a:rPr>
              <a:t>Gagnon</a:t>
            </a:r>
          </a:p>
          <a:p>
            <a:pPr eaLnBrk="1" hangingPunct="1">
              <a:spcBef>
                <a:spcPts val="200"/>
              </a:spcBef>
              <a:spcAft>
                <a:spcPts val="200"/>
              </a:spcAft>
              <a:buFont typeface="Wingdings" pitchFamily="-112" charset="2"/>
              <a:buChar char="§"/>
              <a:defRPr/>
            </a:pPr>
            <a:r>
              <a:rPr lang="en-US" sz="1600" dirty="0">
                <a:ea typeface="ＭＳ Ｐゴシック" pitchFamily="-112" charset="-128"/>
              </a:rPr>
              <a:t>Christian </a:t>
            </a:r>
            <a:r>
              <a:rPr lang="en-US" sz="1600" dirty="0" smtClean="0">
                <a:ea typeface="ＭＳ Ｐゴシック" pitchFamily="-112" charset="-128"/>
              </a:rPr>
              <a:t>Diaz</a:t>
            </a:r>
            <a:endParaRPr lang="en-US" sz="12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9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6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600" dirty="0" smtClean="0">
              <a:solidFill>
                <a:schemeClr val="tx1"/>
              </a:solidFill>
              <a:effectLst/>
              <a:ea typeface="ＭＳ Ｐゴシック" pitchFamily="-112" charset="-128"/>
            </a:endParaRPr>
          </a:p>
        </p:txBody>
      </p:sp>
    </p:spTree>
    <p:extLst>
      <p:ext uri="{BB962C8B-B14F-4D97-AF65-F5344CB8AC3E}">
        <p14:creationId xmlns:p14="http://schemas.microsoft.com/office/powerpoint/2010/main" val="403985065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227957"/>
            <a:ext cx="6345238"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2"/>
                </a:solidFill>
                <a:effectLst>
                  <a:outerShdw blurRad="50800" dist="38100" dir="2700000" algn="tl" rotWithShape="0">
                    <a:schemeClr val="accent4">
                      <a:alpha val="43000"/>
                    </a:schemeClr>
                  </a:outerShdw>
                </a:effectLst>
                <a:latin typeface="Arial Bold" charset="0"/>
              </a:rPr>
              <a:t>Q&amp;</a:t>
            </a:r>
            <a:r>
              <a:rPr lang="en-US" sz="2000" b="1" dirty="0">
                <a:solidFill>
                  <a:schemeClr val="bg2"/>
                </a:solidFill>
                <a:effectLst>
                  <a:outerShdw blurRad="50800" dist="38100" dir="2700000" algn="tl" rotWithShape="0">
                    <a:schemeClr val="accent4">
                      <a:alpha val="43000"/>
                    </a:schemeClr>
                  </a:outerShdw>
                </a:effectLst>
                <a:latin typeface="Arial Bold" charset="0"/>
              </a:rPr>
              <a:t>A</a:t>
            </a:r>
          </a:p>
        </p:txBody>
      </p:sp>
      <p:sp>
        <p:nvSpPr>
          <p:cNvPr id="15" name="Rectangle 3"/>
          <p:cNvSpPr>
            <a:spLocks noGrp="1" noChangeArrowheads="1"/>
          </p:cNvSpPr>
          <p:nvPr>
            <p:ph type="body" idx="4294967295"/>
          </p:nvPr>
        </p:nvSpPr>
        <p:spPr>
          <a:xfrm>
            <a:off x="279400" y="762000"/>
            <a:ext cx="6807200" cy="3124200"/>
          </a:xfrm>
          <a:prstGeom prst="rect">
            <a:avLst/>
          </a:prstGeom>
        </p:spPr>
        <p:txBody>
          <a:bodyPr/>
          <a:lstStyle/>
          <a:p>
            <a:pPr eaLnBrk="1" hangingPunct="1">
              <a:spcBef>
                <a:spcPts val="200"/>
              </a:spcBef>
              <a:spcAft>
                <a:spcPts val="200"/>
              </a:spcAft>
              <a:buFont typeface="Wingdings" pitchFamily="-112" charset="2"/>
              <a:buChar char="§"/>
              <a:defRPr/>
            </a:pPr>
            <a:endParaRPr lang="en-US" sz="1800" dirty="0">
              <a:ea typeface="ＭＳ Ｐゴシック" pitchFamily="-112" charset="-128"/>
            </a:endParaRPr>
          </a:p>
          <a:p>
            <a:pPr eaLnBrk="1" hangingPunct="1">
              <a:spcBef>
                <a:spcPts val="200"/>
              </a:spcBef>
              <a:spcAft>
                <a:spcPts val="200"/>
              </a:spcAft>
              <a:buFont typeface="Wingdings" pitchFamily="-112" charset="2"/>
              <a:buChar char="§"/>
              <a:defRPr/>
            </a:pPr>
            <a:endParaRPr lang="en-US" sz="1800" dirty="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sz="14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0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a:p>
            <a:pPr eaLnBrk="1" hangingPunct="1">
              <a:spcBef>
                <a:spcPts val="200"/>
              </a:spcBef>
              <a:spcAft>
                <a:spcPts val="200"/>
              </a:spcAft>
              <a:buClr>
                <a:schemeClr val="accent6"/>
              </a:buClr>
              <a:buFont typeface="Wingdings" pitchFamily="-112" charset="2"/>
              <a:buChar char="§"/>
              <a:defRPr/>
            </a:pPr>
            <a:endParaRPr lang="en-US" sz="1800" dirty="0" smtClean="0">
              <a:solidFill>
                <a:schemeClr val="tx1"/>
              </a:solidFill>
              <a:effectLst/>
              <a:ea typeface="ＭＳ Ｐゴシック" pitchFamily="-112" charset="-128"/>
            </a:endParaRPr>
          </a:p>
        </p:txBody>
      </p:sp>
      <p:sp>
        <p:nvSpPr>
          <p:cNvPr id="2" name="TextBox 1"/>
          <p:cNvSpPr txBox="1"/>
          <p:nvPr/>
        </p:nvSpPr>
        <p:spPr>
          <a:xfrm>
            <a:off x="1619222" y="1752600"/>
            <a:ext cx="4076757" cy="1015663"/>
          </a:xfrm>
          <a:prstGeom prst="rect">
            <a:avLst/>
          </a:prstGeom>
          <a:noFill/>
        </p:spPr>
        <p:txBody>
          <a:bodyPr wrap="none" rtlCol="0">
            <a:spAutoFit/>
          </a:bodyPr>
          <a:lstStyle/>
          <a:p>
            <a:r>
              <a:rPr lang="en-CA" sz="6000" dirty="0" smtClean="0"/>
              <a:t>Questions?</a:t>
            </a:r>
            <a:endParaRPr lang="en-CA" sz="6000" dirty="0"/>
          </a:p>
        </p:txBody>
      </p:sp>
    </p:spTree>
    <p:extLst>
      <p:ext uri="{BB962C8B-B14F-4D97-AF65-F5344CB8AC3E}">
        <p14:creationId xmlns:p14="http://schemas.microsoft.com/office/powerpoint/2010/main" val="36411134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10157</TotalTime>
  <Words>6810</Words>
  <Application>Microsoft Macintosh PowerPoint</Application>
  <PresentationFormat>Custom</PresentationFormat>
  <Paragraphs>1122</Paragraphs>
  <Slides>96</Slides>
  <Notes>96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Rock-Solid Shading</dc:title>
  <dc:subject>Shader Aliasing</dc:subject>
  <dc:creator>Dan Baker, Stephen Hill</dc:creator>
  <cp:keywords>shading, aliasing, specular, normals</cp:keywords>
  <dc:description/>
  <cp:lastModifiedBy>Stephen Hill</cp:lastModifiedBy>
  <cp:revision>554</cp:revision>
  <dcterms:created xsi:type="dcterms:W3CDTF">2012-02-14T22:43:59Z</dcterms:created>
  <dcterms:modified xsi:type="dcterms:W3CDTF">2012-09-04T23:50:16Z</dcterms:modified>
  <cp:category/>
</cp:coreProperties>
</file>