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4" r:id="rId2"/>
  </p:sldMasterIdLst>
  <p:notesMasterIdLst>
    <p:notesMasterId r:id="rId74"/>
  </p:notesMasterIdLst>
  <p:handoutMasterIdLst>
    <p:handoutMasterId r:id="rId75"/>
  </p:handoutMasterIdLst>
  <p:sldIdLst>
    <p:sldId id="267" r:id="rId3"/>
    <p:sldId id="294" r:id="rId4"/>
    <p:sldId id="295" r:id="rId5"/>
    <p:sldId id="297" r:id="rId6"/>
    <p:sldId id="293" r:id="rId7"/>
    <p:sldId id="296" r:id="rId8"/>
    <p:sldId id="269" r:id="rId9"/>
    <p:sldId id="270" r:id="rId10"/>
    <p:sldId id="273" r:id="rId11"/>
    <p:sldId id="271" r:id="rId12"/>
    <p:sldId id="272" r:id="rId13"/>
    <p:sldId id="274" r:id="rId14"/>
    <p:sldId id="345" r:id="rId15"/>
    <p:sldId id="336" r:id="rId16"/>
    <p:sldId id="337" r:id="rId17"/>
    <p:sldId id="351" r:id="rId18"/>
    <p:sldId id="338" r:id="rId19"/>
    <p:sldId id="339" r:id="rId20"/>
    <p:sldId id="340" r:id="rId21"/>
    <p:sldId id="342" r:id="rId22"/>
    <p:sldId id="343" r:id="rId23"/>
    <p:sldId id="341" r:id="rId24"/>
    <p:sldId id="344" r:id="rId25"/>
    <p:sldId id="276" r:id="rId26"/>
    <p:sldId id="360" r:id="rId27"/>
    <p:sldId id="279" r:id="rId28"/>
    <p:sldId id="275" r:id="rId29"/>
    <p:sldId id="280" r:id="rId30"/>
    <p:sldId id="282" r:id="rId31"/>
    <p:sldId id="299" r:id="rId32"/>
    <p:sldId id="300" r:id="rId33"/>
    <p:sldId id="301" r:id="rId34"/>
    <p:sldId id="285" r:id="rId35"/>
    <p:sldId id="284" r:id="rId36"/>
    <p:sldId id="302" r:id="rId37"/>
    <p:sldId id="304" r:id="rId38"/>
    <p:sldId id="305" r:id="rId39"/>
    <p:sldId id="308" r:id="rId40"/>
    <p:sldId id="306" r:id="rId41"/>
    <p:sldId id="307" r:id="rId42"/>
    <p:sldId id="309" r:id="rId43"/>
    <p:sldId id="313" r:id="rId44"/>
    <p:sldId id="316" r:id="rId45"/>
    <p:sldId id="317" r:id="rId46"/>
    <p:sldId id="318" r:id="rId47"/>
    <p:sldId id="287" r:id="rId48"/>
    <p:sldId id="346" r:id="rId49"/>
    <p:sldId id="349" r:id="rId50"/>
    <p:sldId id="350" r:id="rId51"/>
    <p:sldId id="348" r:id="rId52"/>
    <p:sldId id="288" r:id="rId53"/>
    <p:sldId id="289" r:id="rId54"/>
    <p:sldId id="292" r:id="rId55"/>
    <p:sldId id="322" r:id="rId56"/>
    <p:sldId id="353" r:id="rId57"/>
    <p:sldId id="335" r:id="rId58"/>
    <p:sldId id="323" r:id="rId59"/>
    <p:sldId id="324" r:id="rId60"/>
    <p:sldId id="290" r:id="rId61"/>
    <p:sldId id="325" r:id="rId62"/>
    <p:sldId id="328" r:id="rId63"/>
    <p:sldId id="329" r:id="rId64"/>
    <p:sldId id="331" r:id="rId65"/>
    <p:sldId id="354" r:id="rId66"/>
    <p:sldId id="355" r:id="rId67"/>
    <p:sldId id="356" r:id="rId68"/>
    <p:sldId id="362" r:id="rId69"/>
    <p:sldId id="363" r:id="rId70"/>
    <p:sldId id="359" r:id="rId71"/>
    <p:sldId id="327" r:id="rId72"/>
    <p:sldId id="361" r:id="rId73"/>
  </p:sldIdLst>
  <p:sldSz cx="7315200" cy="41148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5125" indent="920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0250" indent="1841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96963" indent="274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62088" indent="366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00"/>
    <a:srgbClr val="F5C6B9"/>
    <a:srgbClr val="F1AF9D"/>
    <a:srgbClr val="E56A49"/>
    <a:srgbClr val="FBE7E1"/>
    <a:srgbClr val="8DCE46"/>
    <a:srgbClr val="C0E498"/>
    <a:srgbClr val="EEF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0213" autoAdjust="0"/>
  </p:normalViewPr>
  <p:slideViewPr>
    <p:cSldViewPr>
      <p:cViewPr varScale="1">
        <p:scale>
          <a:sx n="131" d="100"/>
          <a:sy n="131" d="100"/>
        </p:scale>
        <p:origin x="-1944" y="-90"/>
      </p:cViewPr>
      <p:guideLst>
        <p:guide orient="horz" pos="1296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55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F02BA5-4795-994B-81D0-FA94910C4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26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6F8D69-B00F-F44E-9B61-4DC184CA1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66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36512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7302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0969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4620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182880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456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032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2608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335E2F-DD1C-A44A-99A2-57E0AA7C5018}" type="slidenum">
              <a:rPr lang="en-US"/>
              <a:pPr eaLnBrk="1" hangingPunct="1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Optimized tree traversal through redundancy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Non sparse 3D grid to skip top levels of the tree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latin typeface="Arial Bold" pitchFamily="34" charset="0"/>
                <a:cs typeface="Arial Bold" pitchFamily="34" charset="0"/>
              </a:rPr>
              <a:t>Voxelization: After level load for all static regions,</a:t>
            </a:r>
            <a:r>
              <a:rPr lang="en-US" sz="1000" baseline="0" dirty="0" smtClean="0">
                <a:latin typeface="Arial Bold" pitchFamily="34" charset="0"/>
                <a:cs typeface="Arial Bold" pitchFamily="34" charset="0"/>
              </a:rPr>
              <a:t> dynamic objects </a:t>
            </a:r>
            <a:r>
              <a:rPr lang="en-US" sz="1000" baseline="0" dirty="0" err="1" smtClean="0">
                <a:latin typeface="Arial Bold" pitchFamily="34" charset="0"/>
                <a:cs typeface="Arial Bold" pitchFamily="34" charset="0"/>
              </a:rPr>
              <a:t>whenver</a:t>
            </a:r>
            <a:r>
              <a:rPr lang="en-US" sz="1000" baseline="0" dirty="0" smtClean="0">
                <a:latin typeface="Arial Bold" pitchFamily="34" charset="0"/>
                <a:cs typeface="Arial Bold" pitchFamily="34" charset="0"/>
              </a:rPr>
              <a:t> they move</a:t>
            </a:r>
            <a:endParaRPr lang="en-US" sz="1000" dirty="0" smtClean="0">
              <a:latin typeface="Arial Bold" pitchFamily="34" charset="0"/>
              <a:cs typeface="Arial Bold" pitchFamily="34" charset="0"/>
            </a:endParaRPr>
          </a:p>
          <a:p>
            <a:r>
              <a:rPr lang="en-US" sz="1000" dirty="0" smtClean="0">
                <a:latin typeface="Arial Bold" pitchFamily="34" charset="0"/>
                <a:cs typeface="Arial Bold" pitchFamily="34" charset="0"/>
              </a:rPr>
              <a:t>Lighting:</a:t>
            </a:r>
            <a:r>
              <a:rPr lang="en-US" sz="1000" baseline="0" dirty="0" smtClean="0">
                <a:latin typeface="Arial Bold" pitchFamily="34" charset="0"/>
                <a:cs typeface="Arial Bold" pitchFamily="34" charset="0"/>
              </a:rPr>
              <a:t> accumulate light and shade</a:t>
            </a:r>
            <a:endParaRPr lang="en-US" sz="1000" dirty="0" smtClean="0">
              <a:latin typeface="Arial Bold" pitchFamily="34" charset="0"/>
              <a:cs typeface="Arial Bold" pitchFamily="34" charset="0"/>
            </a:endParaRPr>
          </a:p>
          <a:p>
            <a:r>
              <a:rPr lang="en-US" sz="1000" dirty="0" smtClean="0">
                <a:latin typeface="Arial Bold" pitchFamily="34" charset="0"/>
                <a:cs typeface="Arial Bold" pitchFamily="34" charset="0"/>
              </a:rPr>
              <a:t>Filtering: Create directionally dependent voxels and </a:t>
            </a:r>
            <a:r>
              <a:rPr lang="en-US" sz="1000" dirty="0" err="1" smtClean="0">
                <a:latin typeface="Arial Bold" pitchFamily="34" charset="0"/>
                <a:cs typeface="Arial Bold" pitchFamily="34" charset="0"/>
              </a:rPr>
              <a:t>mips</a:t>
            </a:r>
            <a:endParaRPr lang="en-US" sz="1000" dirty="0" smtClean="0">
              <a:latin typeface="Arial Bold" pitchFamily="34" charset="0"/>
              <a:cs typeface="Arial Bold" pitchFamily="34" charset="0"/>
            </a:endParaRPr>
          </a:p>
          <a:p>
            <a:r>
              <a:rPr lang="en-US" sz="1000" dirty="0" smtClean="0">
                <a:latin typeface="Arial Bold" pitchFamily="34" charset="0"/>
                <a:cs typeface="Arial Bold" pitchFamily="34" charset="0"/>
              </a:rPr>
              <a:t>Finalize: Create redundant data and copy to volume</a:t>
            </a:r>
            <a:r>
              <a:rPr lang="en-US" sz="1000" baseline="0" dirty="0" smtClean="0">
                <a:latin typeface="Arial Bold" pitchFamily="34" charset="0"/>
                <a:cs typeface="Arial Bold" pitchFamily="34" charset="0"/>
              </a:rPr>
              <a:t> texture</a:t>
            </a:r>
          </a:p>
          <a:p>
            <a:endParaRPr lang="en-US" sz="1000" baseline="0" dirty="0" smtClean="0">
              <a:latin typeface="Arial Bold" pitchFamily="34" charset="0"/>
              <a:cs typeface="Arial Bold" pitchFamily="34" charset="0"/>
            </a:endParaRPr>
          </a:p>
          <a:p>
            <a:endParaRPr lang="en-US" sz="1000" baseline="0" dirty="0" smtClean="0">
              <a:latin typeface="Arial Bold" pitchFamily="34" charset="0"/>
              <a:cs typeface="Arial Bold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9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1600" dirty="0" smtClean="0"/>
              <a:t>Geometry changes (e.g. bone animation, level load)</a:t>
            </a:r>
          </a:p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1600" dirty="0" smtClean="0"/>
              <a:t>Material changes (e.g. animated material)</a:t>
            </a:r>
          </a:p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1600" dirty="0" smtClean="0"/>
              <a:t>Resolution changes (e.g. viewer gets closer to the region, can be controlled by designer)</a:t>
            </a:r>
          </a:p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endParaRPr lang="en-US" sz="1600" dirty="0" smtClean="0"/>
          </a:p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1600" dirty="0" smtClean="0"/>
              <a:t>Colors: grey:</a:t>
            </a:r>
            <a:r>
              <a:rPr lang="en-US" sz="1600" baseline="0" dirty="0" smtClean="0"/>
              <a:t> no voxel data, red: high, yellow: medium, green: low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4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Quite fast but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Aliasing especially with animated content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Large updates can be costly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0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0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Generate </a:t>
            </a:r>
            <a:r>
              <a:rPr lang="en-US" sz="1000" dirty="0" err="1" smtClean="0"/>
              <a:t>mip</a:t>
            </a:r>
            <a:r>
              <a:rPr lang="en-US" sz="1000" dirty="0" smtClean="0"/>
              <a:t>-maps:</a:t>
            </a:r>
            <a:r>
              <a:rPr lang="en-US" sz="1000" baseline="0" dirty="0" smtClean="0"/>
              <a:t> </a:t>
            </a:r>
            <a:r>
              <a:rPr lang="en-US" sz="1000" dirty="0" smtClean="0"/>
              <a:t>Generate node data from leaves</a:t>
            </a:r>
          </a:p>
          <a:p>
            <a:endParaRPr lang="en-US" sz="1000" dirty="0" smtClean="0"/>
          </a:p>
          <a:p>
            <a:r>
              <a:rPr lang="en-US" sz="1000" dirty="0" smtClean="0"/>
              <a:t>[Gobbetti05] is introducing view dependent voxels,</a:t>
            </a:r>
            <a:r>
              <a:rPr lang="en-US" sz="1000" baseline="0" dirty="0" smtClean="0"/>
              <a:t> here we talk about directionally dependent as we care here about the cone direction</a:t>
            </a:r>
          </a:p>
          <a:p>
            <a:r>
              <a:rPr lang="en-US" sz="1000" dirty="0" smtClean="0"/>
              <a:t>Directionally dependent voxel data required for quality: this is especially true for</a:t>
            </a:r>
            <a:r>
              <a:rPr lang="en-US" sz="1000" baseline="0" dirty="0" smtClean="0"/>
              <a:t> the lower resolution </a:t>
            </a:r>
            <a:r>
              <a:rPr lang="en-US" sz="1000" baseline="0" dirty="0" err="1" smtClean="0"/>
              <a:t>mips</a:t>
            </a:r>
            <a:r>
              <a:rPr lang="en-US" sz="1000" baseline="0" dirty="0" smtClean="0"/>
              <a:t> where walls become single voxels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6x because of the 6 directions (a 3d voxel has 3 axis and each has positive and negative direction)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03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</a:t>
            </a:r>
            <a:r>
              <a:rPr lang="en-US" baseline="0" dirty="0" smtClean="0"/>
              <a:t> we can build the function that can be used for the Cone Trace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Sampling, first specular</a:t>
            </a:r>
            <a:r>
              <a:rPr lang="en-US" baseline="0" dirty="0" smtClean="0"/>
              <a:t> as it’s simpler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/>
              <a:t>Single usually sufficient</a:t>
            </a:r>
            <a:r>
              <a:rPr lang="en-US" sz="1000" dirty="0" smtClean="0"/>
              <a:t>: very low Specular Power</a:t>
            </a:r>
            <a:r>
              <a:rPr lang="en-US" sz="1000" baseline="0" dirty="0" smtClean="0"/>
              <a:t> has issues</a:t>
            </a:r>
            <a:endParaRPr lang="en-US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Not adaptive on Output: voxel data usually too low resolution)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Complex BRDF possible: Weights, adjust</a:t>
            </a:r>
            <a:r>
              <a:rPr lang="en-US" sz="1000" baseline="0" dirty="0" smtClean="0"/>
              <a:t> the cone direction and opening angle, multiple cones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/>
              <a:t>Specular brightness:</a:t>
            </a:r>
            <a:r>
              <a:rPr lang="en-US" sz="1000" baseline="0" dirty="0" smtClean="0"/>
              <a:t> </a:t>
            </a:r>
            <a:r>
              <a:rPr lang="en-US" sz="1000" dirty="0" smtClean="0"/>
              <a:t>reject non specular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05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/>
              <a:t>Dispatch() is one method to invoke a compute</a:t>
            </a:r>
            <a:r>
              <a:rPr lang="en-US" sz="1000" baseline="0" dirty="0" smtClean="0"/>
              <a:t> shader, </a:t>
            </a:r>
            <a:r>
              <a:rPr lang="en-US" sz="1000" baseline="0" dirty="0" err="1" smtClean="0"/>
              <a:t>ThreadGroupCount</a:t>
            </a:r>
            <a:r>
              <a:rPr lang="en-US" sz="1000" baseline="0" dirty="0" smtClean="0"/>
              <a:t> comes from CPU</a:t>
            </a:r>
          </a:p>
          <a:p>
            <a:r>
              <a:rPr lang="en-US" sz="1000" dirty="0" err="1" smtClean="0"/>
              <a:t>DispatchIndirect</a:t>
            </a:r>
            <a:r>
              <a:rPr lang="en-US" sz="1000" dirty="0" smtClean="0"/>
              <a:t>()</a:t>
            </a:r>
            <a:r>
              <a:rPr lang="en-US" sz="1000" baseline="0" dirty="0" smtClean="0"/>
              <a:t> is another method where the thread group count can come from the GPU itself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err="1" smtClean="0"/>
              <a:t>DispatchIndirect</a:t>
            </a:r>
            <a:r>
              <a:rPr lang="en-US" sz="1000" dirty="0" smtClean="0"/>
              <a:t> is using </a:t>
            </a:r>
            <a:r>
              <a:rPr lang="en-US" sz="1000" dirty="0" err="1" smtClean="0">
                <a:latin typeface="Consolas" pitchFamily="49" charset="0"/>
                <a:cs typeface="Consolas" pitchFamily="49" charset="0"/>
              </a:rPr>
              <a:t>STATE_ThreadGroupCountX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to run a total</a:t>
            </a:r>
            <a:r>
              <a:rPr lang="en-US" sz="1000" baseline="0" dirty="0" smtClean="0">
                <a:latin typeface="Consolas" pitchFamily="49" charset="0"/>
                <a:cs typeface="Consolas" pitchFamily="49" charset="0"/>
              </a:rPr>
              <a:t> of </a:t>
            </a:r>
            <a:r>
              <a:rPr lang="en-US" sz="1000" dirty="0" err="1" smtClean="0">
                <a:latin typeface="Consolas" pitchFamily="49" charset="0"/>
                <a:cs typeface="Consolas" pitchFamily="49" charset="0"/>
              </a:rPr>
              <a:t>STATE_ThreadGroupCountX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*64 threads, real amount is limited by </a:t>
            </a:r>
            <a:r>
              <a:rPr lang="en-US" sz="1000" dirty="0" err="1" smtClean="0">
                <a:latin typeface="Consolas" pitchFamily="49" charset="0"/>
                <a:cs typeface="Consolas" pitchFamily="49" charset="0"/>
              </a:rPr>
              <a:t>STATE_Count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, it processes all units in </a:t>
            </a:r>
            <a:r>
              <a:rPr lang="en-US" sz="1000" dirty="0" err="1" smtClean="0">
                <a:latin typeface="Consolas" pitchFamily="49" charset="0"/>
                <a:cs typeface="Consolas" pitchFamily="49" charset="0"/>
              </a:rPr>
              <a:t>RWScratchColors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[]</a:t>
            </a:r>
          </a:p>
          <a:p>
            <a:endParaRPr lang="en-US" sz="1000" dirty="0" smtClean="0">
              <a:latin typeface="Consolas" pitchFamily="49" charset="0"/>
              <a:cs typeface="Consolas" pitchFamily="49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Next slide: a bit more complex is the diffuse sampling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05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Genetic Algorithm to create good sample sets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Tried </a:t>
            </a:r>
            <a:r>
              <a:rPr lang="en-US" dirty="0" err="1" smtClean="0"/>
              <a:t>reprojection</a:t>
            </a:r>
            <a:r>
              <a:rPr lang="en-US" dirty="0" smtClean="0"/>
              <a:t> with 2 sample sets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~4.5 cones per pixel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Cut from this presentation (for time reasons): </a:t>
            </a:r>
            <a:r>
              <a:rPr lang="en-US" dirty="0" err="1" smtClean="0"/>
              <a:t>Perlin</a:t>
            </a:r>
            <a:r>
              <a:rPr lang="en-US" dirty="0" smtClean="0"/>
              <a:t> noise, lava through skeletal mesh, FXAA, </a:t>
            </a:r>
            <a:r>
              <a:rPr lang="en-US" dirty="0" err="1" smtClean="0"/>
              <a:t>Upscaling</a:t>
            </a:r>
            <a:r>
              <a:rPr lang="en-US" dirty="0" smtClean="0"/>
              <a:t>, </a:t>
            </a:r>
            <a:r>
              <a:rPr lang="en-US" dirty="0" err="1" smtClean="0"/>
              <a:t>BokehDOF</a:t>
            </a:r>
            <a:r>
              <a:rPr lang="en-US" dirty="0" smtClean="0"/>
              <a:t>, Ambient Cube map, Deferred Decals, Bloom, Particle motion blur, </a:t>
            </a:r>
            <a:r>
              <a:rPr lang="en-US" dirty="0" err="1" smtClean="0"/>
              <a:t>BlurGBuffer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43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[Segovia06] Non-interleaved Deferred Shading of Interleaved Sample Patterns</a:t>
            </a:r>
          </a:p>
          <a:p>
            <a:endParaRPr lang="en-US" dirty="0" smtClean="0"/>
          </a:p>
          <a:p>
            <a:r>
              <a:rPr lang="en-US" dirty="0" smtClean="0"/>
              <a:t>Diffuse is mostly low frequency</a:t>
            </a:r>
          </a:p>
          <a:p>
            <a:r>
              <a:rPr lang="en-US" dirty="0" smtClean="0"/>
              <a:t>Reuse for neighbors with similar normal / position</a:t>
            </a:r>
          </a:p>
          <a:p>
            <a:endParaRPr lang="en-US" dirty="0" smtClean="0"/>
          </a:p>
          <a:p>
            <a:r>
              <a:rPr lang="en-US" dirty="0" smtClean="0"/>
              <a:t>First explained with interleaved processing, for better coherency</a:t>
            </a:r>
            <a:r>
              <a:rPr lang="en-US" baseline="0" dirty="0" smtClean="0"/>
              <a:t> we first loop over directions then XY and output non interleaved</a:t>
            </a: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Reject samples behind surface normal -&gt;  (~ 0.5 cone trace per pixel)</a:t>
            </a:r>
          </a:p>
          <a:p>
            <a:endParaRPr lang="en-US" dirty="0" smtClean="0"/>
          </a:p>
          <a:p>
            <a:r>
              <a:rPr lang="en-US" dirty="0" smtClean="0"/>
              <a:t>Genetic Algorithm to create good sample sets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Tried </a:t>
            </a:r>
            <a:r>
              <a:rPr lang="en-US" dirty="0" err="1" smtClean="0"/>
              <a:t>reprojection</a:t>
            </a:r>
            <a:r>
              <a:rPr lang="en-US" dirty="0" smtClean="0"/>
              <a:t> with 2 sample sets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~4.5 cones per pixel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Result is per pixel normal affected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9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object is a magnified spider head</a:t>
            </a:r>
          </a:p>
          <a:p>
            <a:r>
              <a:rPr lang="en-US" dirty="0" smtClean="0"/>
              <a:t>Different</a:t>
            </a:r>
            <a:r>
              <a:rPr lang="en-US" baseline="0" dirty="0" smtClean="0"/>
              <a:t> materials are shown. Notice the emissive material brightens up </a:t>
            </a:r>
            <a:r>
              <a:rPr lang="en-US" baseline="0" smtClean="0"/>
              <a:t>the environment</a:t>
            </a:r>
            <a:endParaRPr lang="en-US" baseline="0" dirty="0" smtClean="0"/>
          </a:p>
          <a:p>
            <a:r>
              <a:rPr lang="en-US" baseline="0" dirty="0" smtClean="0"/>
              <a:t>Removing the hammer actually also removes the yellow lighting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Human friendly mapping (texture, slider, </a:t>
            </a:r>
            <a:r>
              <a:rPr lang="en-US" sz="1600" dirty="0" err="1" smtClean="0"/>
              <a:t>shader</a:t>
            </a:r>
            <a:r>
              <a:rPr lang="en-US" sz="1600" dirty="0" smtClean="0"/>
              <a:t> graph)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5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Gaussian Specular: </a:t>
            </a:r>
            <a:r>
              <a:rPr lang="en-US" sz="1000" baseline="0" dirty="0" smtClean="0"/>
              <a:t>less specular aliasing with very hard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Formulas can be</a:t>
            </a:r>
            <a:r>
              <a:rPr lang="en-US" baseline="0" dirty="0" smtClean="0"/>
              <a:t> optimized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9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43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remaining dither pattern</a:t>
            </a:r>
            <a:r>
              <a:rPr lang="en-US" baseline="0" dirty="0" smtClean="0"/>
              <a:t> can be removed by a following blurring step – that step should take normal into account as well.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Next: Image</a:t>
            </a:r>
            <a:r>
              <a:rPr lang="en-US" baseline="0" dirty="0" smtClean="0"/>
              <a:t> Based Lens Flares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9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Good: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Pretty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Various quality options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Works on any bright pixel</a:t>
            </a:r>
            <a:br>
              <a:rPr lang="en-US" sz="1700" dirty="0" smtClean="0"/>
            </a:br>
            <a:r>
              <a:rPr lang="en-US" sz="1500" dirty="0" smtClean="0"/>
              <a:t>(e.g. emissive, reflection, sky box)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Bad: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Less art control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Can be blurry or aliasing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Performance</a:t>
            </a:r>
            <a:br>
              <a:rPr lang="en-US" sz="1700" dirty="0" smtClean="0"/>
            </a:br>
            <a:r>
              <a:rPr lang="en-US" sz="1500" dirty="0" smtClean="0"/>
              <a:t>(usually good)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5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1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Brightness = max(R,G,B)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7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CS but no Atomics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14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Fully</a:t>
            </a:r>
            <a:r>
              <a:rPr lang="en-US" baseline="0" dirty="0" smtClean="0"/>
              <a:t> GPU based, at no point the value is read back to CPU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5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Kepler: NV680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No preprocessing: iteration time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All in editor</a:t>
            </a:r>
            <a:r>
              <a:rPr lang="en-US" dirty="0" smtClean="0"/>
              <a:t>: iteration time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3 Parts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Non interactive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Interactive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Editor (not shown)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Next: show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48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Particle Curves:</a:t>
            </a:r>
            <a:r>
              <a:rPr lang="en-US" sz="1800" baseline="0" dirty="0" smtClean="0"/>
              <a:t> created by designer, arbitrary complex, get compressed later</a:t>
            </a:r>
            <a:endParaRPr lang="en-US" sz="1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31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State-full: Means we simulate one step and use the result of that as next input, this allows more complex motions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Orbit motion to add some per particle noise: Random Seed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tx1"/>
                </a:solidFill>
                <a:ea typeface="ＭＳ Ｐゴシック" pitchFamily="-112" charset="-128"/>
              </a:rPr>
              <a:t>Precision far from 0,0,0 wasn’t an issue yet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50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import from Maya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Up to 4 Vector Field lookups per particle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11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Next:Thanks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37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Beach in 2h drive distance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Outstanding benefits package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Core hours 13:30 to 17:00</a:t>
            </a:r>
          </a:p>
          <a:p>
            <a:endParaRPr lang="en-US" dirty="0" smtClean="0"/>
          </a:p>
          <a:p>
            <a:r>
              <a:rPr lang="en-US" dirty="0" smtClean="0"/>
              <a:t>Other offices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Salt Lake City, Utah</a:t>
            </a:r>
            <a:br>
              <a:rPr lang="en-US" sz="1000" dirty="0" smtClean="0"/>
            </a:br>
            <a:r>
              <a:rPr lang="en-US" sz="1000" dirty="0" smtClean="0"/>
              <a:t>Warsaw, Poland</a:t>
            </a:r>
            <a:br>
              <a:rPr lang="en-US" sz="1000" dirty="0" smtClean="0"/>
            </a:br>
            <a:r>
              <a:rPr lang="en-US" sz="1000" dirty="0" smtClean="0"/>
              <a:t>Shanghai, China</a:t>
            </a:r>
            <a:br>
              <a:rPr lang="en-US" sz="1000" dirty="0" smtClean="0"/>
            </a:br>
            <a:r>
              <a:rPr lang="en-US" sz="1000" dirty="0" smtClean="0"/>
              <a:t>Seoul, Korea</a:t>
            </a:r>
            <a:br>
              <a:rPr lang="en-US" sz="1000" dirty="0" smtClean="0"/>
            </a:br>
            <a:r>
              <a:rPr lang="en-US" sz="1000" dirty="0" smtClean="0"/>
              <a:t>and Yokohama, Japan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11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prstClr val="black"/>
                </a:solidFill>
              </a:rPr>
              <a:t>Combine with dirt texture</a:t>
            </a:r>
            <a:r>
              <a:rPr lang="en-US" sz="10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:  J*</a:t>
            </a:r>
            <a:r>
              <a:rPr lang="en-US" sz="1000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US" sz="10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+ tex2d(</a:t>
            </a:r>
            <a:r>
              <a:rPr lang="en-US" sz="1000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Dirt,ScreenUV</a:t>
            </a:r>
            <a:r>
              <a:rPr lang="en-US" sz="10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)*</a:t>
            </a:r>
            <a:r>
              <a:rPr lang="en-US" sz="1000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const</a:t>
            </a:r>
            <a:endParaRPr lang="en-US" sz="1000" dirty="0" smtClean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71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SSS:</a:t>
            </a:r>
            <a:r>
              <a:rPr lang="en-US" baseline="0" dirty="0" smtClean="0"/>
              <a:t> Sub Surface Scattering </a:t>
            </a:r>
          </a:p>
          <a:p>
            <a:r>
              <a:rPr lang="en-US" baseline="0" dirty="0" smtClean="0"/>
              <a:t>Modified PCF lookup – softer for SSS and falloff in the material is different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9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SSAO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8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full non interactive part</a:t>
            </a:r>
          </a:p>
          <a:p>
            <a:r>
              <a:rPr lang="en-US" dirty="0" smtClean="0"/>
              <a:t>Show 5min (until:</a:t>
            </a:r>
            <a:r>
              <a:rPr lang="en-US" baseline="0" dirty="0" smtClean="0"/>
              <a:t> I’ve been in the editor the whole time</a:t>
            </a:r>
            <a:r>
              <a:rPr lang="en-US" dirty="0" smtClean="0"/>
              <a:t>) of the interactive</a:t>
            </a:r>
            <a:r>
              <a:rPr lang="en-US" baseline="0" dirty="0" smtClean="0"/>
              <a:t> part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Interactive demo: showcase dynamic</a:t>
            </a:r>
            <a:r>
              <a:rPr lang="en-US" baseline="0" dirty="0" smtClean="0"/>
              <a:t> GI (floor reflection, moving objects)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It was time to make bigger</a:t>
            </a:r>
            <a:r>
              <a:rPr lang="en-US" sz="1000" baseline="0" dirty="0" smtClean="0"/>
              <a:t> changes</a:t>
            </a:r>
          </a:p>
          <a:p>
            <a:endParaRPr lang="en-US" sz="1000" dirty="0" smtClean="0"/>
          </a:p>
          <a:p>
            <a:r>
              <a:rPr lang="en-US" sz="1000" dirty="0" smtClean="0"/>
              <a:t>Derived Data cache: Asset compiling to platform specific binary file is stored in network cache,</a:t>
            </a:r>
            <a:r>
              <a:rPr lang="en-US" sz="1000" baseline="0" dirty="0" smtClean="0"/>
              <a:t> only the first user does </a:t>
            </a:r>
            <a:r>
              <a:rPr lang="en-US" sz="1000" baseline="0" smtClean="0"/>
              <a:t>the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We searched for a general real-time GI solution</a:t>
            </a:r>
          </a:p>
          <a:p>
            <a:endParaRPr lang="en-US" dirty="0" smtClean="0"/>
          </a:p>
          <a:p>
            <a:r>
              <a:rPr lang="en-US" dirty="0" smtClean="0"/>
              <a:t>Cyril did amazing work on multiple voxel topics. This work seems more applicable for game development</a:t>
            </a:r>
            <a:r>
              <a:rPr lang="en-US" baseline="0" dirty="0" smtClean="0"/>
              <a:t> as low resolution voxel data has reasonable memory requirements.</a:t>
            </a:r>
          </a:p>
          <a:p>
            <a:r>
              <a:rPr lang="en-US" baseline="0" dirty="0" smtClean="0"/>
              <a:t>For more details on Voxel Cone tracing please look at his work, here we stay high level in order to cover other areas as well.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 provided courtesy of Cyril </a:t>
            </a:r>
            <a:r>
              <a:rPr lang="en-US" baseline="0" dirty="0" err="1" smtClean="0"/>
              <a:t>Crassin</a:t>
            </a:r>
            <a:endParaRPr lang="en-US" baseline="0" dirty="0" smtClean="0"/>
          </a:p>
          <a:p>
            <a:r>
              <a:rPr lang="en-US" baseline="0" dirty="0" smtClean="0"/>
              <a:t>A modified version of the Crytek </a:t>
            </a:r>
            <a:r>
              <a:rPr lang="en-US" baseline="0" dirty="0" err="1" smtClean="0"/>
              <a:t>Sponza</a:t>
            </a:r>
            <a:r>
              <a:rPr lang="en-US" baseline="0" dirty="0" smtClean="0"/>
              <a:t> model was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8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smtClean="0"/>
              <a:t>Accumulate </a:t>
            </a:r>
            <a:r>
              <a:rPr lang="en-US" sz="1700" dirty="0" smtClean="0"/>
              <a:t>light with occlusion (=Shadows)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9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[Tabellion08]: Shrek2 was rendered with single bounce</a:t>
            </a:r>
            <a:r>
              <a:rPr lang="en-US" sz="1800" baseline="0" dirty="0" smtClean="0"/>
              <a:t> GI. It’s faster and allows for more artist control.</a:t>
            </a:r>
            <a:endParaRPr lang="en-US" sz="18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Gather instead of scatter in Voxel Lighting pass: We iterate through all leaf voxels nearby a light and gather light, [Crassin11] is scattering a large enough number of photons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Fractional geometry intersection </a:t>
            </a:r>
            <a:r>
              <a:rPr lang="en-US" sz="1800" dirty="0" err="1" smtClean="0"/>
              <a:t>vs</a:t>
            </a:r>
            <a:r>
              <a:rPr lang="en-US" sz="1800" dirty="0" smtClean="0"/>
              <a:t> binary for ray-casting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Area lights from emissive materials: at no extra cost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Blurry shadows</a:t>
            </a:r>
            <a:r>
              <a:rPr lang="en-US" sz="1700" baseline="0" dirty="0" smtClean="0"/>
              <a:t>: </a:t>
            </a:r>
            <a:r>
              <a:rPr lang="en-US" sz="1700" dirty="0" smtClean="0"/>
              <a:t>independent of light count and geometry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3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Stepping through thin walls:</a:t>
            </a:r>
            <a:r>
              <a:rPr lang="en-US" sz="2000" baseline="0" dirty="0" smtClean="0"/>
              <a:t> voxel data is an approximation and point lookups does further approximation</a:t>
            </a:r>
            <a:endParaRPr lang="en-US" sz="1000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Narrow cones are slow</a:t>
            </a:r>
            <a:r>
              <a:rPr lang="en-US" sz="1000" dirty="0" smtClean="0"/>
              <a:t>:</a:t>
            </a:r>
            <a:r>
              <a:rPr lang="en-US" sz="1000" baseline="0" dirty="0" smtClean="0"/>
              <a:t> we need more cones and traverse more data</a:t>
            </a:r>
          </a:p>
          <a:p>
            <a:r>
              <a:rPr lang="en-US" sz="1000" dirty="0" smtClean="0"/>
              <a:t>Sparse data structures: to save memory</a:t>
            </a:r>
            <a:r>
              <a:rPr lang="en-US" sz="1000" baseline="0" dirty="0" smtClean="0"/>
              <a:t> and bandwidth</a:t>
            </a:r>
          </a:p>
          <a:p>
            <a:r>
              <a:rPr lang="en-US" sz="1000" dirty="0" smtClean="0"/>
              <a:t>Creating voxel data from triangle meshes: doing that at run-time makes it just harder as it needs to be fast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 smtClean="0"/>
          </a:p>
          <a:p>
            <a:r>
              <a:rPr lang="en-US" sz="1000" dirty="0" smtClean="0"/>
              <a:t>Sparse data structures</a:t>
            </a:r>
            <a:r>
              <a:rPr lang="en-US" sz="1000" baseline="0" dirty="0" smtClean="0"/>
              <a:t>: </a:t>
            </a:r>
            <a:r>
              <a:rPr lang="en-US" dirty="0" smtClean="0"/>
              <a:t>Volume texture would work but memory requirements would make it impractical</a:t>
            </a:r>
            <a:r>
              <a:rPr lang="en-US" baseline="0" dirty="0" smtClean="0"/>
              <a:t> even for normal sized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F8D69-B00F-F44E-9B61-4DC184CA17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40140" y="3434582"/>
            <a:ext cx="7245137" cy="57734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468313" y="1071563"/>
            <a:ext cx="63452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Edit this text to create a Heading</a:t>
            </a: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479425" y="1574800"/>
            <a:ext cx="6343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>Edit this text to create a subheading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33400" y="2743200"/>
            <a:ext cx="634365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Advances in Real-Time Rendering</a:t>
            </a:r>
            <a:r>
              <a:rPr lang="en-US" sz="24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 in </a:t>
            </a:r>
            <a:br>
              <a:rPr lang="en-US" sz="24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</a:br>
            <a:r>
              <a:rPr lang="en-US" sz="24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3D Graphics and Games Course</a:t>
            </a:r>
            <a:endParaRPr lang="en-US" sz="2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96" y="0"/>
            <a:ext cx="56050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279400" y="0"/>
            <a:ext cx="4521200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2"/>
                </a:solidFill>
                <a:latin typeface="Arial Bold" pitchFamily="34" charset="0"/>
                <a:cs typeface="Arial Bold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79400" y="838200"/>
            <a:ext cx="6731000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Bullets are orange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Font typeface="Wingdings" pitchFamily="-112" charset="2"/>
              <a:buChar char="§"/>
              <a:defRPr/>
            </a:pPr>
            <a:r>
              <a:rPr lang="en-US" sz="1700" dirty="0" smtClean="0">
                <a:solidFill>
                  <a:schemeClr val="tx1"/>
                </a:solidFill>
                <a:ea typeface="ＭＳ Ｐゴシック" pitchFamily="-112" charset="-128"/>
              </a:rPr>
              <a:t>Sub bullets look like this</a:t>
            </a: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43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 hasCustomPrompt="1"/>
          </p:nvPr>
        </p:nvSpPr>
        <p:spPr>
          <a:xfrm>
            <a:off x="244475" y="745181"/>
            <a:ext cx="3303588" cy="30654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orange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</a:t>
            </a: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803650" y="762644"/>
            <a:ext cx="3305175" cy="304165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1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279400" y="0"/>
            <a:ext cx="4521200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2"/>
                </a:solidFill>
                <a:latin typeface="Arial Bold" pitchFamily="34" charset="0"/>
                <a:cs typeface="Arial Bold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59" y="76200"/>
            <a:ext cx="42037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313"/>
              </a:solidFill>
            </a:endParaRPr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40140" y="3434582"/>
            <a:ext cx="7245137" cy="57734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468313" y="1071563"/>
            <a:ext cx="63452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dirty="0">
                <a:solidFill>
                  <a:srgbClr val="141313"/>
                </a:solidFill>
                <a:effectLst>
                  <a:outerShdw blurRad="50800" dist="38100" dir="2700000" algn="tl" rotWithShape="0">
                    <a:srgbClr val="FFFFFE">
                      <a:alpha val="43000"/>
                    </a:srgbClr>
                  </a:outerShdw>
                </a:effectLst>
                <a:latin typeface="Arial Bold" charset="0"/>
              </a:rPr>
              <a:t>Edit this text to create a Heading</a:t>
            </a: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479425" y="1574800"/>
            <a:ext cx="6343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141313"/>
                </a:solidFill>
                <a:effectLst>
                  <a:outerShdw blurRad="50800" dist="38100" dir="2700000" algn="tl" rotWithShape="0">
                    <a:srgbClr val="FFFFFE">
                      <a:alpha val="43000"/>
                    </a:srgbClr>
                  </a:outerShdw>
                </a:effectLst>
              </a:rPr>
              <a:t>Edit this text to create a subheading</a:t>
            </a: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33400" y="2743200"/>
            <a:ext cx="634365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14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Advances in Real-Time Rendering in </a:t>
            </a:r>
            <a:br>
              <a:rPr lang="en-US" sz="2400" dirty="0" smtClean="0">
                <a:solidFill>
                  <a:srgbClr val="14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</a:br>
            <a:r>
              <a:rPr lang="en-US" sz="2400" dirty="0" smtClean="0">
                <a:solidFill>
                  <a:srgbClr val="14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3D Graphics and Games Course</a:t>
            </a:r>
            <a:endParaRPr lang="en-US" sz="2400" dirty="0">
              <a:solidFill>
                <a:srgbClr val="14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96" y="0"/>
            <a:ext cx="56050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2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279400" y="0"/>
            <a:ext cx="4521200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2"/>
                </a:solidFill>
                <a:latin typeface="Arial Bold" pitchFamily="34" charset="0"/>
                <a:cs typeface="Arial Bold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79400" y="838200"/>
            <a:ext cx="6731000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Bullets are orange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Font typeface="Wingdings" pitchFamily="-112" charset="2"/>
              <a:buChar char="§"/>
              <a:defRPr/>
            </a:pPr>
            <a:r>
              <a:rPr lang="en-US" sz="1700" dirty="0" smtClean="0">
                <a:solidFill>
                  <a:schemeClr val="tx1"/>
                </a:solidFill>
                <a:ea typeface="ＭＳ Ｐゴシック" pitchFamily="-112" charset="-128"/>
              </a:rPr>
              <a:t>Sub bullets look like this</a:t>
            </a: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50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313"/>
              </a:solidFill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 hasCustomPrompt="1"/>
          </p:nvPr>
        </p:nvSpPr>
        <p:spPr>
          <a:xfrm>
            <a:off x="244475" y="745181"/>
            <a:ext cx="3303588" cy="30654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orange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</a:t>
            </a: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803650" y="762644"/>
            <a:ext cx="3305175" cy="304165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1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279400" y="0"/>
            <a:ext cx="4521200" cy="609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2"/>
                </a:solidFill>
                <a:latin typeface="Arial Bold" pitchFamily="34" charset="0"/>
                <a:cs typeface="Arial Bold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59" y="76200"/>
            <a:ext cx="42037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1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59" y="76200"/>
            <a:ext cx="420378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14" y="-32134"/>
            <a:ext cx="1579177" cy="42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23" y="41528"/>
            <a:ext cx="642877" cy="546359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4783488" y="227342"/>
            <a:ext cx="1672604" cy="35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152" tIns="36576" rIns="73152" bIns="36576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7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Advances in Real-Time Rendering</a:t>
            </a:r>
            <a:r>
              <a:rPr lang="en-US" sz="7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 in  </a:t>
            </a:r>
            <a:br>
              <a:rPr lang="en-US" sz="7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</a:br>
            <a:r>
              <a:rPr lang="en-US" sz="7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3D Graphics and Games Course</a:t>
            </a:r>
            <a:endParaRPr lang="en-US" sz="7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/>
          <a:latin typeface="Arial Bold" pitchFamily="34" charset="0"/>
          <a:ea typeface="ＭＳ Ｐゴシック" pitchFamily="-108" charset="-128"/>
          <a:cs typeface="Arial Bold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36576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73152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09728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46304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273050" indent="-27305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25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593725" indent="-22860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91440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17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279525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164465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›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01168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6pPr>
      <a:lvl7pPr marL="237744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7pPr>
      <a:lvl8pPr marL="274320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8pPr>
      <a:lvl9pPr marL="310896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1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59" y="76200"/>
            <a:ext cx="420378" cy="4572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783488" y="-9834"/>
            <a:ext cx="2074512" cy="619434"/>
            <a:chOff x="4606873" y="-41727"/>
            <a:chExt cx="2268239" cy="67728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353" y="-41727"/>
              <a:ext cx="1726647" cy="46324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14431"/>
              <a:ext cx="702912" cy="597381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 userDrawn="1"/>
          </p:nvSpPr>
          <p:spPr bwMode="auto">
            <a:xfrm>
              <a:off x="4606873" y="241980"/>
              <a:ext cx="1828799" cy="39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3152" tIns="36576" rIns="73152" bIns="3657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rgbClr val="1413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aur" pitchFamily="18" charset="0"/>
                </a:rPr>
                <a:t>Advances in Real-Time Rendering in  </a:t>
              </a:r>
              <a:br>
                <a:rPr lang="en-US" sz="700" dirty="0" smtClean="0">
                  <a:solidFill>
                    <a:srgbClr val="1413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aur" pitchFamily="18" charset="0"/>
                </a:rPr>
              </a:br>
              <a:r>
                <a:rPr lang="en-US" sz="700" dirty="0" smtClean="0">
                  <a:solidFill>
                    <a:srgbClr val="1413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aur" pitchFamily="18" charset="0"/>
                </a:rPr>
                <a:t>3D Graphics and Games Course</a:t>
              </a:r>
              <a:endParaRPr lang="en-US" sz="700" dirty="0">
                <a:solidFill>
                  <a:srgbClr val="14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403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/>
          <a:latin typeface="Arial Bold" pitchFamily="34" charset="0"/>
          <a:ea typeface="ＭＳ Ｐゴシック" pitchFamily="-108" charset="-128"/>
          <a:cs typeface="Arial Bold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36576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73152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09728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46304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273050" indent="-27305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25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593725" indent="-228600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91440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17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279525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1644650" indent="-182563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›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01168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6pPr>
      <a:lvl7pPr marL="237744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7pPr>
      <a:lvl8pPr marL="274320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8pPr>
      <a:lvl9pPr marL="310896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icgames.com/jobs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hal.inria.fr/docs/00/58/99/40/PDF/article.pdf" TargetMode="External"/><Relationship Id="rId3" Type="http://schemas.openxmlformats.org/officeDocument/2006/relationships/hyperlink" Target="http://www.daionet.gr.jp/~masa/archives/GDC2004/GDC2004_PIoHDRR_SHORT_EN.ppt" TargetMode="External"/><Relationship Id="rId7" Type="http://schemas.openxmlformats.org/officeDocument/2006/relationships/hyperlink" Target="ftp://download.nvidia.com/developer/Papers/Mipmapping_Normal_Maps.pdf" TargetMode="External"/><Relationship Id="rId2" Type="http://schemas.openxmlformats.org/officeDocument/2006/relationships/hyperlink" Target="http://research.nvidia.com/sites/default/files/publications/GIVoxels-pg2011-author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gg.mff.cuni.cz/~jaroslav/papers/2008-irradiance_caching_class/10-EricSlides.pdf" TargetMode="External"/><Relationship Id="rId11" Type="http://schemas.openxmlformats.org/officeDocument/2006/relationships/hyperlink" Target="http://developer.amd.com/gpu_assets/GPUHistogramGeneration_I3D07.pdf" TargetMode="External"/><Relationship Id="rId5" Type="http://schemas.openxmlformats.org/officeDocument/2006/relationships/hyperlink" Target="http://www.nvidia.com/object/siggraph-2008-HBAO.html" TargetMode="External"/><Relationship Id="rId10" Type="http://schemas.openxmlformats.org/officeDocument/2006/relationships/hyperlink" Target="http://arcsynthesis.org/gltut/Illumination/Tut11%20On%20Performance.html" TargetMode="External"/><Relationship Id="rId4" Type="http://schemas.openxmlformats.org/officeDocument/2006/relationships/hyperlink" Target="http://liris.cnrs.fr/Documents/Liris-2476.pdf" TargetMode="External"/><Relationship Id="rId9" Type="http://schemas.openxmlformats.org/officeDocument/2006/relationships/hyperlink" Target="http://www.arcsynthesis.org/gltut/Illumination/Tut11%20Gaussian.html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mgarland.org/files/papers/gpusort-ipdps09.pdf" TargetMode="External"/><Relationship Id="rId3" Type="http://schemas.openxmlformats.org/officeDocument/2006/relationships/hyperlink" Target="http://udn.epicgames.com/Three/rsrc/Three/DirectX11Rendering/MartinM_GDC11_DX11_presentation.pdf" TargetMode="External"/><Relationship Id="rId7" Type="http://schemas.openxmlformats.org/officeDocument/2006/relationships/hyperlink" Target="https://sites.google.com/site/duanemerrill/awards-publications" TargetMode="External"/><Relationship Id="rId2" Type="http://schemas.openxmlformats.org/officeDocument/2006/relationships/hyperlink" Target="http://www.crs4.it/vic/cgi-bin/bib-page.cgi?id='Gobbetti:2005:F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ati.com/developer/gdc/D3DTutorial10_Half-Life2_Shading.pdf" TargetMode="External"/><Relationship Id="rId5" Type="http://schemas.openxmlformats.org/officeDocument/2006/relationships/hyperlink" Target="http://www.2ld.de/gdc2007/" TargetMode="External"/><Relationship Id="rId10" Type="http://schemas.openxmlformats.org/officeDocument/2006/relationships/hyperlink" Target="http://cumbia.informatik.uni-stuttgart.de/ger/research/pub/pub2005/vg2005-stegmaier.pdf" TargetMode="External"/><Relationship Id="rId4" Type="http://schemas.openxmlformats.org/officeDocument/2006/relationships/hyperlink" Target="http://www.gamasutra.com/view/feature/130535/building_a_millionparticle_system.php?page=1" TargetMode="External"/><Relationship Id="rId9" Type="http://schemas.openxmlformats.org/officeDocument/2006/relationships/hyperlink" Target="http://www.cs.princeton.edu/courses/archive/fall02/cs526/papers/course43sig02.pdf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31520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79400" y="0"/>
            <a:ext cx="46736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10000"/>
              <a:buFontTx/>
              <a:buNone/>
              <a:defRPr sz="2000" baseline="0">
                <a:solidFill>
                  <a:schemeClr val="bg2"/>
                </a:solidFill>
                <a:effectLst/>
                <a:latin typeface="Arial Bold" pitchFamily="34" charset="0"/>
                <a:ea typeface="ＭＳ Ｐゴシック" pitchFamily="-108" charset="-128"/>
                <a:cs typeface="Arial Bold" pitchFamily="34" charset="0"/>
              </a:defRPr>
            </a:lvl1pPr>
            <a:lvl2pPr marL="593725" indent="-22860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0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2pPr>
            <a:lvl3pPr marL="91440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20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3pPr>
            <a:lvl4pPr marL="1279525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0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4pPr>
            <a:lvl5pPr marL="164465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›"/>
              <a:defRPr sz="20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5pPr>
            <a:lvl6pPr marL="201168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6pPr>
            <a:lvl7pPr marL="237744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7pPr>
            <a:lvl8pPr marL="274320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8pPr>
            <a:lvl9pPr marL="310896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b="1" dirty="0" smtClean="0"/>
              <a:t>Using Voxel Cone Tracing for GI  </a:t>
            </a:r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731000" cy="304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/>
              <a:t>Like “Ray-tracing into a simplified </a:t>
            </a:r>
            <a:r>
              <a:rPr lang="en-US" sz="1800" dirty="0" smtClean="0"/>
              <a:t>scene”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 smtClean="0"/>
              <a:t>Diffuse </a:t>
            </a:r>
            <a:r>
              <a:rPr lang="en-US" sz="1800" dirty="0"/>
              <a:t>GI: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2"/>
                </a:solidFill>
              </a:rPr>
              <a:t>Multiple directions depending on normal</a:t>
            </a:r>
            <a:endParaRPr lang="en-US" sz="1400" dirty="0">
              <a:solidFill>
                <a:schemeClr val="bg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2"/>
                </a:solidFill>
              </a:rPr>
              <a:t>Opening </a:t>
            </a:r>
            <a:r>
              <a:rPr lang="en-US" sz="1400" dirty="0">
                <a:solidFill>
                  <a:schemeClr val="bg2"/>
                </a:solidFill>
              </a:rPr>
              <a:t>angle from cone </a:t>
            </a:r>
            <a:r>
              <a:rPr lang="en-US" sz="1400" dirty="0" smtClean="0">
                <a:solidFill>
                  <a:schemeClr val="bg2"/>
                </a:solidFill>
              </a:rPr>
              <a:t>count</a:t>
            </a:r>
            <a:endParaRPr lang="en-US" sz="14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1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 smtClean="0"/>
              <a:t>Specular </a:t>
            </a:r>
            <a:r>
              <a:rPr lang="en-US" sz="1800" dirty="0"/>
              <a:t>Reflections: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2"/>
                </a:solidFill>
              </a:rPr>
              <a:t>Direction from mirrored eye vector</a:t>
            </a:r>
            <a:endParaRPr lang="en-US" sz="1400" dirty="0">
              <a:solidFill>
                <a:schemeClr val="bg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2"/>
                </a:solidFill>
              </a:rPr>
              <a:t>Opening </a:t>
            </a:r>
            <a:r>
              <a:rPr lang="en-US" sz="1400" dirty="0">
                <a:solidFill>
                  <a:schemeClr val="bg2"/>
                </a:solidFill>
              </a:rPr>
              <a:t>angle from </a:t>
            </a:r>
            <a:r>
              <a:rPr lang="en-US" sz="1400" dirty="0" smtClean="0">
                <a:solidFill>
                  <a:schemeClr val="bg2"/>
                </a:solidFill>
              </a:rPr>
              <a:t>Specular Power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1000" dirty="0" smtClean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800" dirty="0"/>
              <a:t>Not </a:t>
            </a:r>
            <a:r>
              <a:rPr lang="en-US" sz="1800" dirty="0" smtClean="0"/>
              <a:t>as precise as </a:t>
            </a:r>
            <a:r>
              <a:rPr lang="en-US" sz="1800" dirty="0"/>
              <a:t>ray-tracing but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400" dirty="0"/>
              <a:t>Fractional geometry intersection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400" dirty="0"/>
              <a:t>No noise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400" dirty="0" smtClean="0"/>
              <a:t>Level </a:t>
            </a:r>
            <a:r>
              <a:rPr lang="en-US" sz="1400" dirty="0"/>
              <a:t>of </a:t>
            </a:r>
            <a:r>
              <a:rPr lang="en-US" sz="1400" dirty="0" smtClean="0"/>
              <a:t>detail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90746" y="1102806"/>
            <a:ext cx="3733800" cy="741066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90988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0746" y="1950217"/>
            <a:ext cx="3733800" cy="74190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sz="quarter" idx="10"/>
          </p:nvPr>
        </p:nvSpPr>
        <p:spPr>
          <a:xfrm>
            <a:off x="279400" y="0"/>
            <a:ext cx="4673600" cy="609600"/>
          </a:xfrm>
        </p:spPr>
        <p:txBody>
          <a:bodyPr>
            <a:normAutofit/>
          </a:bodyPr>
          <a:lstStyle/>
          <a:p>
            <a:r>
              <a:rPr lang="en-US" b="1" dirty="0"/>
              <a:t>Using Voxel Cone Tracing for GI </a:t>
            </a:r>
            <a:r>
              <a:rPr lang="en-US" b="1" dirty="0" smtClean="0"/>
              <a:t> </a:t>
            </a:r>
            <a:r>
              <a:rPr lang="en-US" dirty="0" smtClean="0"/>
              <a:t>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959600" cy="3200400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 [Crassin11] can be further optimized / approximated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Lower Voxel Resolution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Gather </a:t>
            </a:r>
            <a:r>
              <a:rPr lang="en-US" sz="1700" dirty="0"/>
              <a:t>instead of scatter in </a:t>
            </a:r>
            <a:r>
              <a:rPr lang="en-US" sz="1700" dirty="0" smtClean="0"/>
              <a:t>Voxel Lighting pass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Adaptive sampling, </a:t>
            </a:r>
            <a:r>
              <a:rPr lang="en-US" sz="1700" dirty="0" smtClean="0"/>
              <a:t>sample reuse</a:t>
            </a:r>
          </a:p>
          <a:p>
            <a:pPr marL="365125" lvl="1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sz="1400" dirty="0" smtClean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Additional Benefits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Shadowed IBL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Shadowed area lights</a:t>
            </a:r>
            <a:br>
              <a:rPr lang="en-US" sz="1700" dirty="0" smtClean="0"/>
            </a:br>
            <a:r>
              <a:rPr lang="en-US" sz="1700" dirty="0" smtClean="0"/>
              <a:t>from emissive materials</a:t>
            </a:r>
            <a:endParaRPr lang="en-US" sz="17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29000" y="2438400"/>
            <a:ext cx="3699480" cy="1508823"/>
            <a:chOff x="2346967" y="2133599"/>
            <a:chExt cx="4842480" cy="18288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082" y="2133600"/>
              <a:ext cx="2405365" cy="182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967" y="2133599"/>
              <a:ext cx="2437115" cy="182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90868" y="3577890"/>
            <a:ext cx="183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VL enabled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561278"/>
            <a:ext cx="186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VL disabled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Voxel Cone </a:t>
            </a:r>
            <a:r>
              <a:rPr lang="en-US" dirty="0" smtClean="0"/>
              <a:t>Tracing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914400"/>
            <a:ext cx="6731000" cy="2819400"/>
          </a:xfrm>
        </p:spPr>
        <p:txBody>
          <a:bodyPr/>
          <a:lstStyle/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Stepping </a:t>
            </a:r>
            <a:r>
              <a:rPr lang="en-US" sz="2000" dirty="0"/>
              <a:t>through thin walls</a:t>
            </a:r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Wide cones show artifacts but narrow cones are slow</a:t>
            </a:r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err="1" smtClean="0"/>
              <a:t>Mip</a:t>
            </a:r>
            <a:r>
              <a:rPr lang="en-US" sz="2000" dirty="0" smtClean="0"/>
              <a:t> </a:t>
            </a:r>
            <a:r>
              <a:rPr lang="en-US" sz="2000" dirty="0"/>
              <a:t>maps need to be </a:t>
            </a:r>
            <a:r>
              <a:rPr lang="en-US" sz="2000" dirty="0" smtClean="0"/>
              <a:t>direction </a:t>
            </a:r>
            <a:r>
              <a:rPr lang="en-US" sz="2000" dirty="0"/>
              <a:t>dependent</a:t>
            </a:r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Creating voxel </a:t>
            </a:r>
            <a:r>
              <a:rPr lang="en-US" sz="2000" dirty="0"/>
              <a:t>data </a:t>
            </a:r>
            <a:r>
              <a:rPr lang="en-US" sz="2000" dirty="0" smtClean="0"/>
              <a:t>from triangle meshes</a:t>
            </a:r>
            <a:endParaRPr lang="en-US" sz="2000" dirty="0"/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Run-time memory management</a:t>
            </a:r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Efficient </a:t>
            </a:r>
            <a:r>
              <a:rPr lang="en-US" sz="2000" dirty="0"/>
              <a:t>implementation on GPU </a:t>
            </a:r>
            <a:r>
              <a:rPr lang="en-US" sz="2000" dirty="0" smtClean="0"/>
              <a:t>hardware</a:t>
            </a:r>
          </a:p>
          <a:p>
            <a:pPr marL="4349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Sparse data </a:t>
            </a:r>
            <a:r>
              <a:rPr lang="en-US" sz="2000" dirty="0" smtClean="0"/>
              <a:t>structures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2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87" y="3098618"/>
            <a:ext cx="1371290" cy="73152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Sparse Voxel Octree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914400"/>
            <a:ext cx="6883400" cy="304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Mapping function allows locally higher resolution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World 3D position &lt;=&gt; Index and local 3D position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Fully maintained on GPU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Index to access render stage specific data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300" dirty="0" smtClean="0"/>
              <a:t>Per node/leaf data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300" dirty="0" smtClean="0"/>
              <a:t>2x2x2 voxel data (placed </a:t>
            </a:r>
            <a:r>
              <a:rPr lang="en-US" sz="1300" dirty="0"/>
              <a:t>at octree node </a:t>
            </a:r>
            <a:r>
              <a:rPr lang="en-US" sz="1300" dirty="0" smtClean="0"/>
              <a:t>corners)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300" dirty="0" smtClean="0"/>
              <a:t>6x 3x3x3 voxel data (like 2x2x2 with additional border)</a:t>
            </a:r>
            <a:endParaRPr lang="en-US" sz="13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34" y="2050486"/>
            <a:ext cx="381000" cy="4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21" y="2044554"/>
            <a:ext cx="381000" cy="4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18" y="2045661"/>
            <a:ext cx="381000" cy="4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13" y="2051039"/>
            <a:ext cx="381000" cy="4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>
            <a:stCxn id="6" idx="0"/>
          </p:cNvCxnSpPr>
          <p:nvPr/>
        </p:nvCxnSpPr>
        <p:spPr>
          <a:xfrm flipV="1">
            <a:off x="5744134" y="1347996"/>
            <a:ext cx="351866" cy="702490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0"/>
          </p:cNvCxnSpPr>
          <p:nvPr/>
        </p:nvCxnSpPr>
        <p:spPr>
          <a:xfrm flipV="1">
            <a:off x="6153821" y="1447504"/>
            <a:ext cx="108026" cy="597050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0"/>
          </p:cNvCxnSpPr>
          <p:nvPr/>
        </p:nvCxnSpPr>
        <p:spPr>
          <a:xfrm flipH="1" flipV="1">
            <a:off x="6428589" y="1271796"/>
            <a:ext cx="132229" cy="773865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</p:cNvCxnSpPr>
          <p:nvPr/>
        </p:nvCxnSpPr>
        <p:spPr>
          <a:xfrm flipH="1" flipV="1">
            <a:off x="6616849" y="1361443"/>
            <a:ext cx="351864" cy="689596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8" idx="0"/>
          </p:cNvCxnSpPr>
          <p:nvPr/>
        </p:nvCxnSpPr>
        <p:spPr>
          <a:xfrm flipH="1" flipV="1">
            <a:off x="6606090" y="2383421"/>
            <a:ext cx="1753" cy="336175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0" idx="0"/>
          </p:cNvCxnSpPr>
          <p:nvPr/>
        </p:nvCxnSpPr>
        <p:spPr>
          <a:xfrm flipV="1">
            <a:off x="7065043" y="2345769"/>
            <a:ext cx="41278" cy="373827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7" idx="0"/>
          </p:cNvCxnSpPr>
          <p:nvPr/>
        </p:nvCxnSpPr>
        <p:spPr>
          <a:xfrm flipV="1">
            <a:off x="6379243" y="2268327"/>
            <a:ext cx="130843" cy="451269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65" y="762000"/>
            <a:ext cx="742460" cy="8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8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86" y="2719596"/>
            <a:ext cx="195514" cy="22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6" name="Straight Connector 65"/>
          <p:cNvCxnSpPr>
            <a:stCxn id="59" idx="0"/>
          </p:cNvCxnSpPr>
          <p:nvPr/>
        </p:nvCxnSpPr>
        <p:spPr>
          <a:xfrm flipV="1">
            <a:off x="6836443" y="2399557"/>
            <a:ext cx="81621" cy="320039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2" idx="0"/>
          </p:cNvCxnSpPr>
          <p:nvPr/>
        </p:nvCxnSpPr>
        <p:spPr>
          <a:xfrm flipH="1" flipV="1">
            <a:off x="5879951" y="2351147"/>
            <a:ext cx="42092" cy="368449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63" idx="0"/>
          </p:cNvCxnSpPr>
          <p:nvPr/>
        </p:nvCxnSpPr>
        <p:spPr>
          <a:xfrm flipV="1">
            <a:off x="5693443" y="2297358"/>
            <a:ext cx="3628" cy="422238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1" idx="0"/>
          </p:cNvCxnSpPr>
          <p:nvPr/>
        </p:nvCxnSpPr>
        <p:spPr>
          <a:xfrm flipV="1">
            <a:off x="6150643" y="2243570"/>
            <a:ext cx="277948" cy="476026"/>
          </a:xfrm>
          <a:prstGeom prst="line">
            <a:avLst/>
          </a:prstGeom>
          <a:ln w="1905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ounded Rectangle 112"/>
          <p:cNvSpPr/>
          <p:nvPr/>
        </p:nvSpPr>
        <p:spPr>
          <a:xfrm>
            <a:off x="152400" y="1219200"/>
            <a:ext cx="6477000" cy="1295400"/>
          </a:xfrm>
          <a:prstGeom prst="roundRect">
            <a:avLst>
              <a:gd name="adj" fmla="val 5496"/>
            </a:avLst>
          </a:prstGeom>
          <a:solidFill>
            <a:srgbClr val="EEF8E4"/>
          </a:solidFill>
          <a:ln w="38100">
            <a:solidFill>
              <a:srgbClr val="C0E4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2110" y="1997378"/>
            <a:ext cx="1013377" cy="39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810000" y="1847088"/>
            <a:ext cx="3352800" cy="2133576"/>
          </a:xfrm>
          <a:prstGeom prst="roundRect">
            <a:avLst>
              <a:gd name="adj" fmla="val 5496"/>
            </a:avLst>
          </a:prstGeom>
          <a:solidFill>
            <a:srgbClr val="F5C6B9">
              <a:alpha val="31000"/>
            </a:srgbClr>
          </a:solidFill>
          <a:ln w="38100">
            <a:solidFill>
              <a:srgbClr val="F1AF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0" y="1969332"/>
            <a:ext cx="1014654" cy="45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>
            <a:stCxn id="30" idx="2"/>
          </p:cNvCxnSpPr>
          <p:nvPr/>
        </p:nvCxnSpPr>
        <p:spPr>
          <a:xfrm>
            <a:off x="958799" y="1752606"/>
            <a:ext cx="638" cy="24715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23954" y="1335641"/>
            <a:ext cx="1066800" cy="43237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8575">
            <a:solidFill>
              <a:schemeClr val="tx1"/>
            </a:solidFill>
            <a:prstDash val="solid"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200" dirty="0">
                <a:latin typeface="Arial Bold" pitchFamily="34" charset="0"/>
                <a:cs typeface="Arial Bold" pitchFamily="34" charset="0"/>
              </a:rPr>
              <a:t>Filter and </a:t>
            </a:r>
            <a:r>
              <a:rPr lang="en-US" sz="1200" dirty="0" smtClean="0">
                <a:latin typeface="Arial Bold" pitchFamily="34" charset="0"/>
                <a:cs typeface="Arial Bold" pitchFamily="34" charset="0"/>
              </a:rPr>
              <a:t>Finalize</a:t>
            </a:r>
            <a:endParaRPr lang="en-US" sz="1200" dirty="0">
              <a:latin typeface="Arial Bold" pitchFamily="34" charset="0"/>
              <a:cs typeface="Arial Bold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33" y="1371606"/>
            <a:ext cx="1015932" cy="381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8575">
            <a:solidFill>
              <a:schemeClr val="tx1"/>
            </a:solidFill>
            <a:prstDash val="solid"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200" dirty="0">
                <a:latin typeface="Arial Bold" pitchFamily="34" charset="0"/>
                <a:cs typeface="Arial Bold" pitchFamily="34" charset="0"/>
              </a:rPr>
              <a:t>Voxelization</a:t>
            </a:r>
          </a:p>
        </p:txBody>
      </p:sp>
      <p:cxnSp>
        <p:nvCxnSpPr>
          <p:cNvPr id="51" name="Straight Arrow Connector 50"/>
          <p:cNvCxnSpPr>
            <a:endCxn id="27" idx="1"/>
          </p:cNvCxnSpPr>
          <p:nvPr/>
        </p:nvCxnSpPr>
        <p:spPr>
          <a:xfrm>
            <a:off x="2819400" y="1551829"/>
            <a:ext cx="210455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7" idx="2"/>
            <a:endCxn id="117" idx="0"/>
          </p:cNvCxnSpPr>
          <p:nvPr/>
        </p:nvCxnSpPr>
        <p:spPr>
          <a:xfrm>
            <a:off x="5457354" y="1768017"/>
            <a:ext cx="2709" cy="20809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117" idx="3"/>
            <a:endCxn id="32" idx="0"/>
          </p:cNvCxnSpPr>
          <p:nvPr/>
        </p:nvCxnSpPr>
        <p:spPr>
          <a:xfrm>
            <a:off x="5968388" y="2179163"/>
            <a:ext cx="365356" cy="487836"/>
          </a:xfrm>
          <a:prstGeom prst="bentConnector2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 rot="16200000" flipH="1">
            <a:off x="4911406" y="2817016"/>
            <a:ext cx="246362" cy="86904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9" idx="0"/>
          </p:cNvCxnSpPr>
          <p:nvPr/>
        </p:nvCxnSpPr>
        <p:spPr>
          <a:xfrm>
            <a:off x="2442793" y="975189"/>
            <a:ext cx="0" cy="40028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117" idx="1"/>
            <a:endCxn id="114" idx="0"/>
          </p:cNvCxnSpPr>
          <p:nvPr/>
        </p:nvCxnSpPr>
        <p:spPr>
          <a:xfrm rot="10800000" flipV="1">
            <a:off x="4579456" y="2179163"/>
            <a:ext cx="372283" cy="487836"/>
          </a:xfrm>
          <a:prstGeom prst="bentConnector2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/>
          <p:nvPr/>
        </p:nvCxnSpPr>
        <p:spPr>
          <a:xfrm rot="5400000">
            <a:off x="5781906" y="2815563"/>
            <a:ext cx="246361" cy="87195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038600" y="2666999"/>
            <a:ext cx="1081710" cy="446243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8575">
            <a:solidFill>
              <a:schemeClr val="tx1"/>
            </a:solidFill>
            <a:prstDash val="solid"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200" dirty="0" smtClean="0">
                <a:latin typeface="Arial Bold" pitchFamily="34" charset="0"/>
                <a:cs typeface="Arial Bold" pitchFamily="34" charset="0"/>
              </a:rPr>
              <a:t>Diffuse</a:t>
            </a:r>
          </a:p>
          <a:p>
            <a:pPr algn="ctr"/>
            <a:r>
              <a:rPr lang="en-US" sz="1200" dirty="0" smtClean="0">
                <a:latin typeface="Arial Bold" pitchFamily="34" charset="0"/>
                <a:cs typeface="Arial Bold" pitchFamily="34" charset="0"/>
              </a:rPr>
              <a:t>Sampling</a:t>
            </a:r>
            <a:endParaRPr lang="en-US" sz="1200" dirty="0">
              <a:latin typeface="Arial Bold" pitchFamily="34" charset="0"/>
              <a:cs typeface="Arial Bold" pitchFamily="34" charset="0"/>
            </a:endParaRP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38" y="1976107"/>
            <a:ext cx="1016650" cy="40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1" y="690955"/>
            <a:ext cx="1014652" cy="45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10" y="3374720"/>
            <a:ext cx="699874" cy="51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420" y="3294452"/>
            <a:ext cx="1024961" cy="61555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E56A49"/>
                </a:solidFill>
                <a:latin typeface="Arial Black" pitchFamily="34" charset="0"/>
                <a:ea typeface="ＭＳ Ｐゴシック" pitchFamily="-112" charset="-128"/>
              </a:rPr>
              <a:t>Screen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E56A49"/>
                </a:solidFill>
                <a:latin typeface="Arial Black" pitchFamily="34" charset="0"/>
                <a:ea typeface="ＭＳ Ｐゴシック" pitchFamily="-112" charset="-128"/>
              </a:rPr>
              <a:t>Space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58951" y="1857882"/>
            <a:ext cx="977428" cy="615553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8DCE46"/>
                </a:solidFill>
                <a:latin typeface="Arial Black" pitchFamily="34" charset="0"/>
                <a:ea typeface="ＭＳ Ｐゴシック" pitchFamily="-112" charset="-128"/>
              </a:rPr>
              <a:t>Voxel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8DCE46"/>
                </a:solidFill>
                <a:latin typeface="Arial Black" pitchFamily="34" charset="0"/>
                <a:ea typeface="ＭＳ Ｐゴシック" pitchFamily="-112" charset="-128"/>
              </a:rPr>
              <a:t>Space</a:t>
            </a:r>
          </a:p>
        </p:txBody>
      </p:sp>
      <p:cxnSp>
        <p:nvCxnSpPr>
          <p:cNvPr id="34" name="Straight Arrow Connector 33"/>
          <p:cNvCxnSpPr>
            <a:endCxn id="30" idx="0"/>
          </p:cNvCxnSpPr>
          <p:nvPr/>
        </p:nvCxnSpPr>
        <p:spPr>
          <a:xfrm>
            <a:off x="958160" y="923561"/>
            <a:ext cx="639" cy="44804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00344" y="2666999"/>
            <a:ext cx="1066800" cy="45720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8575">
            <a:solidFill>
              <a:schemeClr val="tx1"/>
            </a:solidFill>
            <a:prstDash val="solid"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200" dirty="0">
                <a:latin typeface="Arial Bold" pitchFamily="34" charset="0"/>
                <a:cs typeface="Arial Bold" pitchFamily="34" charset="0"/>
              </a:rPr>
              <a:t>Specular</a:t>
            </a:r>
          </a:p>
          <a:p>
            <a:pPr algn="ctr"/>
            <a:r>
              <a:rPr lang="en-US" sz="1200" dirty="0" smtClean="0">
                <a:latin typeface="Arial Bold" pitchFamily="34" charset="0"/>
                <a:cs typeface="Arial Bold" pitchFamily="34" charset="0"/>
              </a:rPr>
              <a:t>Sampling</a:t>
            </a:r>
            <a:endParaRPr lang="en-US" sz="1200" dirty="0">
              <a:latin typeface="Arial Bold" pitchFamily="34" charset="0"/>
              <a:cs typeface="Arial Bol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90274" y="638760"/>
            <a:ext cx="0" cy="34509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8" idx="3"/>
            <a:endCxn id="29" idx="2"/>
          </p:cNvCxnSpPr>
          <p:nvPr/>
        </p:nvCxnSpPr>
        <p:spPr>
          <a:xfrm flipV="1">
            <a:off x="1466764" y="1737189"/>
            <a:ext cx="976029" cy="459141"/>
          </a:xfrm>
          <a:prstGeom prst="bentConnector2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3" y="701216"/>
            <a:ext cx="1014654" cy="40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ontent Placeholder 2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Pipeline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90274" y="3152001"/>
            <a:ext cx="95250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-112" charset="-128"/>
              </a:rPr>
              <a:t>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-112" charset="-128"/>
              </a:rPr>
              <a:t>ach frame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7819" y="3152000"/>
            <a:ext cx="950901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-112" charset="-128"/>
              </a:rPr>
              <a:t>on demand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13785" y="1375469"/>
            <a:ext cx="1058016" cy="36172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8575">
            <a:solidFill>
              <a:schemeClr val="tx1"/>
            </a:solidFill>
            <a:prstDash val="solid"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200" dirty="0" smtClean="0">
                <a:latin typeface="Arial Bold" pitchFamily="34" charset="0"/>
                <a:cs typeface="Arial Bold" pitchFamily="34" charset="0"/>
              </a:rPr>
              <a:t>Lighting</a:t>
            </a:r>
            <a:endParaRPr lang="en-US" sz="1200" dirty="0">
              <a:latin typeface="Arial Bold" pitchFamily="34" charset="0"/>
              <a:cs typeface="Arial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07" y="2873039"/>
            <a:ext cx="2208751" cy="9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1999"/>
            <a:ext cx="6959600" cy="30564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Create voxel geometry data in a Region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Input: Octree, Triangle Mesh, Instance Data, Materials, Region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/>
              <a:t>Output: </a:t>
            </a:r>
            <a:r>
              <a:rPr lang="en-US" sz="1400" dirty="0" smtClean="0"/>
              <a:t>Octree, 2x2x2 material attributes, normal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Region </a:t>
            </a:r>
            <a:r>
              <a:rPr lang="en-US" sz="1900" dirty="0" err="1" smtClean="0"/>
              <a:t>revoxelization</a:t>
            </a:r>
            <a:endParaRPr lang="en-US" sz="1900" dirty="0" smtClean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Geometry changes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Material changes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Resolution changes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Optimized for few dynamic objects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err="1" smtClean="0"/>
              <a:t>Revoxelize</a:t>
            </a:r>
            <a:r>
              <a:rPr lang="en-US" sz="1400" dirty="0" smtClean="0"/>
              <a:t> on demand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/>
              <a:t>Region keeps static voxel data separate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07" y="1600200"/>
            <a:ext cx="2208751" cy="99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Voxelization 1/2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1107" y="2542401"/>
            <a:ext cx="220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3D Scene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001107" y="3818427"/>
            <a:ext cx="221004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 smtClean="0"/>
              <a:t>Voxel resolution as color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36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406240" y="828675"/>
            <a:ext cx="2756560" cy="31337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343400" y="685800"/>
            <a:ext cx="2971800" cy="34290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Voxelization 2/2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959600" cy="3048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/>
              <a:t>Pixel </a:t>
            </a:r>
            <a:r>
              <a:rPr lang="en-US" sz="2000" dirty="0" err="1"/>
              <a:t>shader</a:t>
            </a:r>
            <a:r>
              <a:rPr lang="en-US" sz="2000" dirty="0"/>
              <a:t> pass using hardware rasterizer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One </a:t>
            </a:r>
            <a:r>
              <a:rPr lang="en-US" sz="1500" dirty="0" err="1"/>
              <a:t>rasterization</a:t>
            </a:r>
            <a:r>
              <a:rPr lang="en-US" sz="1500" dirty="0"/>
              <a:t> pass per axis (X, Y, Z) to avoid holes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err="1"/>
              <a:t>Shader</a:t>
            </a:r>
            <a:r>
              <a:rPr lang="en-US" sz="1500" dirty="0"/>
              <a:t> evaluates artist defined material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Output: fragment queue that is processed by following CS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/>
              <a:t>Compute </a:t>
            </a:r>
            <a:r>
              <a:rPr lang="en-US" sz="2000" dirty="0" err="1"/>
              <a:t>Shader</a:t>
            </a:r>
            <a:r>
              <a:rPr lang="en-US" sz="2000" dirty="0"/>
              <a:t> pass</a:t>
            </a:r>
            <a:endParaRPr lang="en-US" sz="20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Update octree data structures (in parallel)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Stores voxel data in </a:t>
            </a:r>
            <a:r>
              <a:rPr lang="en-US" sz="1500" dirty="0" smtClean="0"/>
              <a:t>leaves</a:t>
            </a:r>
            <a:endParaRPr lang="en-US" sz="1500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2 Pass method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/>
              <a:t>Better occupancy for second pass (2x2 quad)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err="1" smtClean="0"/>
              <a:t>Shader</a:t>
            </a:r>
            <a:r>
              <a:rPr lang="en-US" sz="1600" dirty="0" smtClean="0"/>
              <a:t> compile time (reuse CS)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450">
            <a:off x="3998893" y="1565871"/>
            <a:ext cx="3431853" cy="15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Voxel </a:t>
            </a:r>
            <a:r>
              <a:rPr lang="en-US" dirty="0" smtClean="0"/>
              <a:t>Lighting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sz="quarter" idx="11"/>
          </p:nvPr>
        </p:nvSpPr>
        <p:spPr>
          <a:xfrm>
            <a:off x="279400" y="762000"/>
            <a:ext cx="6883400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Compute shading and store Radiance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Input: 2x2x2 material attributes, normal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Output: 2x2x2 HDR color and opacity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Accumulate Irradiance and Shade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Add direct light with shadow maps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Add ambient </a:t>
            </a:r>
            <a:r>
              <a:rPr lang="en-US" sz="1600" dirty="0"/>
              <a:t>color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Combine with albedo color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Add emissive color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76800" y="1371600"/>
            <a:ext cx="2284017" cy="2589586"/>
            <a:chOff x="4784332" y="1295400"/>
            <a:chExt cx="2418434" cy="27419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70" r="-1" b="25136"/>
            <a:stretch/>
          </p:blipFill>
          <p:spPr>
            <a:xfrm>
              <a:off x="4796612" y="1295400"/>
              <a:ext cx="2403380" cy="12618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10"/>
            <a:stretch/>
          </p:blipFill>
          <p:spPr>
            <a:xfrm>
              <a:off x="4796612" y="2771798"/>
              <a:ext cx="2403380" cy="12655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84332" y="2248245"/>
              <a:ext cx="2398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accent4"/>
                  </a:solidFill>
                </a:rPr>
                <a:t>3D Scene</a:t>
              </a:r>
              <a:endParaRPr lang="en-US" sz="1400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7691" y="3720110"/>
              <a:ext cx="2405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accent4"/>
                  </a:solidFill>
                </a:rPr>
                <a:t>Voxel Lighting Data</a:t>
              </a:r>
              <a:endParaRPr lang="en-US" sz="1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1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sz="quarter" idx="11"/>
          </p:nvPr>
        </p:nvSpPr>
        <p:spPr>
          <a:xfrm>
            <a:off x="279400" y="685800"/>
            <a:ext cx="6959600" cy="244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Generate </a:t>
            </a:r>
            <a:r>
              <a:rPr lang="en-US" sz="1700" dirty="0" err="1" smtClean="0"/>
              <a:t>mip</a:t>
            </a:r>
            <a:r>
              <a:rPr lang="en-US" sz="1700" dirty="0" smtClean="0"/>
              <a:t>-maps, Create redundant border, Compress</a:t>
            </a:r>
            <a:endParaRPr lang="en-US" sz="1700" dirty="0"/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Input: 2x2x2 HDR color, occlusion and normal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Output: HDR multiplier, 6 x 3x3x3 LDR color </a:t>
            </a:r>
            <a:r>
              <a:rPr lang="en-US" sz="1500" dirty="0"/>
              <a:t>and </a:t>
            </a:r>
            <a:r>
              <a:rPr lang="en-US" sz="1500" dirty="0" smtClean="0"/>
              <a:t>occlusion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Generate directionally dependent voxel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See view dependent voxels in [Gobbetti05]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At </a:t>
            </a:r>
            <a:r>
              <a:rPr lang="en-US" sz="1500" dirty="0"/>
              <a:t>leaf level </a:t>
            </a:r>
            <a:r>
              <a:rPr lang="en-US" sz="1500" dirty="0" smtClean="0"/>
              <a:t>from voxel normal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At node level from same direction only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Filter Voxels and Finalize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3" y="2923809"/>
            <a:ext cx="819942" cy="81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547634" y="3062468"/>
            <a:ext cx="533400" cy="533400"/>
            <a:chOff x="5943600" y="2819401"/>
            <a:chExt cx="533400" cy="533400"/>
          </a:xfrm>
        </p:grpSpPr>
        <p:sp>
          <p:nvSpPr>
            <p:cNvPr id="6" name="Rectangle 5"/>
            <p:cNvSpPr/>
            <p:nvPr/>
          </p:nvSpPr>
          <p:spPr>
            <a:xfrm>
              <a:off x="5943600" y="2819401"/>
              <a:ext cx="533400" cy="5334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9800" y="2895601"/>
              <a:ext cx="381000" cy="38100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5800" y="3715681"/>
            <a:ext cx="2257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Directionally independent</a:t>
            </a:r>
            <a:endParaRPr lang="en-US" sz="1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31" y="2923809"/>
            <a:ext cx="834016" cy="82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sosceles Triangle 6"/>
          <p:cNvSpPr/>
          <p:nvPr/>
        </p:nvSpPr>
        <p:spPr>
          <a:xfrm>
            <a:off x="5201539" y="3336124"/>
            <a:ext cx="533400" cy="266700"/>
          </a:xfrm>
          <a:prstGeom prst="triangle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5068189" y="3202774"/>
            <a:ext cx="533400" cy="266700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800000">
            <a:off x="5201539" y="3069424"/>
            <a:ext cx="533400" cy="266700"/>
          </a:xfrm>
          <a:prstGeom prst="triangl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5400000" flipV="1">
            <a:off x="5334889" y="3202774"/>
            <a:ext cx="533400" cy="266700"/>
          </a:xfrm>
          <a:prstGeom prst="triangl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59" y="3269920"/>
            <a:ext cx="696887" cy="1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02892" y="3743980"/>
            <a:ext cx="2326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Directionally </a:t>
            </a:r>
            <a:r>
              <a:rPr lang="en-US" sz="1400" dirty="0"/>
              <a:t>dependent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48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The Cone Trace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990600"/>
            <a:ext cx="6959600" cy="2667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Traverse tree to find </a:t>
            </a:r>
            <a:r>
              <a:rPr lang="en-US" sz="1600" dirty="0"/>
              <a:t>node index and node local position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3 tri-linear filtered lookups in 32 bit volume texture to get 3 directions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Weight results based on direction (Ambient Cube [McTaggart04</a:t>
            </a:r>
            <a:r>
              <a:rPr lang="en-US" sz="1600" dirty="0" smtClean="0"/>
              <a:t>])</a:t>
            </a:r>
          </a:p>
          <a:p>
            <a:pPr marL="36512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Calls </a:t>
            </a:r>
            <a:r>
              <a:rPr lang="en-US" sz="1600" dirty="0" err="1" smtClean="0">
                <a:cs typeface="Arial" pitchFamily="34" charset="0"/>
              </a:rPr>
              <a:t>SVOLookup</a:t>
            </a:r>
            <a:r>
              <a:rPr lang="en-US" sz="1600" dirty="0" smtClean="0">
                <a:cs typeface="Arial" pitchFamily="34" charset="0"/>
              </a:rPr>
              <a:t>() many times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>
                <a:cs typeface="Arial" pitchFamily="34" charset="0"/>
              </a:rPr>
              <a:t>Get all lighting coming from the given direction in a cone</a:t>
            </a: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8710" y="1016285"/>
            <a:ext cx="6248400" cy="32085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float4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HDRColorAndOcclusion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SVOLookupLevel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(float3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Pos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Mip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float3 Direction)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2667000"/>
            <a:ext cx="6248400" cy="3048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float4 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HDRColorAndOcclusion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SVOConeTrace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float3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Pos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float3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Direction, float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ConeAngle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en-US" sz="11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5200" cy="411480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429000"/>
            <a:ext cx="7467600" cy="381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76200"/>
            <a:ext cx="7315200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152" tIns="36576" rIns="73152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Book Antiqua" pitchFamily="18" charset="0"/>
              </a:rPr>
              <a:t>The Technology Behind the</a:t>
            </a:r>
            <a:br>
              <a:rPr lang="en-US" sz="2600" b="1" dirty="0"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Book Antiqua" pitchFamily="18" charset="0"/>
              </a:rPr>
            </a:br>
            <a:r>
              <a:rPr lang="en-US" sz="2600" b="1" dirty="0"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Book Antiqua" pitchFamily="18" charset="0"/>
              </a:rPr>
              <a:t>“Unreal Engine </a:t>
            </a:r>
            <a:r>
              <a:rPr lang="en-US" sz="2600" b="1" dirty="0" smtClean="0"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Book Antiqua" pitchFamily="18" charset="0"/>
              </a:rPr>
              <a:t>4 </a:t>
            </a:r>
            <a:r>
              <a:rPr lang="en-US" sz="2600" b="1" dirty="0"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Book Antiqua" pitchFamily="18" charset="0"/>
              </a:rPr>
              <a:t>Elemental demo”</a:t>
            </a:r>
            <a:endParaRPr lang="en-US" sz="2600" dirty="0">
              <a:solidFill>
                <a:schemeClr val="bg2"/>
              </a:solidFill>
              <a:effectLst>
                <a:glow rad="63500">
                  <a:schemeClr val="accent4">
                    <a:alpha val="40000"/>
                  </a:schemeClr>
                </a:glow>
              </a:effectLst>
              <a:latin typeface="Book Antiqua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76602"/>
            <a:ext cx="3276599" cy="69837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390900"/>
            <a:ext cx="420378" cy="457200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9601" y="3276600"/>
            <a:ext cx="3276599" cy="69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152" tIns="36576" rIns="73152" bIns="36576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Advances in Real-Time Rendering</a:t>
            </a:r>
            <a:r>
              <a:rPr lang="en-US" sz="16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 in  </a:t>
            </a:r>
            <a:br>
              <a:rPr lang="en-US" sz="16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</a:br>
            <a:r>
              <a:rPr lang="en-US" sz="1600" b="0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3D Graphics and Games Course</a:t>
            </a:r>
            <a:endParaRPr lang="en-US" sz="1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429944"/>
            <a:ext cx="1312411" cy="394345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4191001" y="2493169"/>
            <a:ext cx="3124200" cy="859631"/>
          </a:xfrm>
          <a:prstGeom prst="rect">
            <a:avLst/>
          </a:prstGeom>
          <a:effectLst>
            <a:glow rad="127000">
              <a:schemeClr val="accent1"/>
            </a:glow>
          </a:effectLst>
        </p:spPr>
        <p:txBody>
          <a:bodyPr>
            <a:noAutofit/>
          </a:bodyPr>
          <a:lstStyle>
            <a:lvl1pPr marL="273050" indent="-27305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25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93725" indent="-22860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1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2pPr>
            <a:lvl3pPr marL="91440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17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3pPr>
            <a:lvl4pPr marL="1279525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4pPr>
            <a:lvl5pPr marL="164465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›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5pPr>
            <a:lvl6pPr marL="201168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6pPr>
            <a:lvl7pPr marL="237744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7pPr>
            <a:lvl8pPr marL="274320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8pPr>
            <a:lvl9pPr marL="310896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smtClean="0">
                <a:solidFill>
                  <a:schemeClr val="accent4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Martin Mittring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smtClean="0">
                <a:solidFill>
                  <a:schemeClr val="accent4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Senior </a:t>
            </a:r>
            <a:r>
              <a:rPr lang="en-US" sz="1300" smtClean="0">
                <a:solidFill>
                  <a:schemeClr val="accent4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Graphics </a:t>
            </a:r>
            <a:r>
              <a:rPr lang="en-US" sz="1300" dirty="0" smtClean="0">
                <a:solidFill>
                  <a:schemeClr val="accent4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Architect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 dirty="0" smtClean="0">
                <a:solidFill>
                  <a:srgbClr val="0070C0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Martin.Mittring@EpicGames.com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smtClean="0">
                <a:solidFill>
                  <a:schemeClr val="accent4"/>
                </a:solidFill>
                <a:effectLst>
                  <a:glow rad="38100">
                    <a:schemeClr val="accent4">
                      <a:alpha val="0"/>
                    </a:schemeClr>
                  </a:glow>
                  <a:outerShdw blurRad="304800" algn="ctr" rotWithShape="0">
                    <a:schemeClr val="accent4"/>
                  </a:outerShdw>
                </a:effectLst>
                <a:latin typeface="+mj-lt"/>
              </a:rPr>
              <a:t>Epic Games, Inc.</a:t>
            </a:r>
            <a:endParaRPr lang="en-US" sz="1300" dirty="0">
              <a:solidFill>
                <a:schemeClr val="accent4"/>
              </a:solidFill>
              <a:effectLst>
                <a:glow rad="38100">
                  <a:schemeClr val="accent4">
                    <a:alpha val="0"/>
                  </a:schemeClr>
                </a:glow>
                <a:outerShdw blurRad="304800" algn="ctr" rotWithShape="0">
                  <a:schemeClr val="accent4"/>
                </a:outerShdw>
              </a:effectLst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6817"/>
            <a:ext cx="530353" cy="527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71" y="3912780"/>
            <a:ext cx="673609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4495800" cy="609600"/>
          </a:xfrm>
        </p:spPr>
        <p:txBody>
          <a:bodyPr/>
          <a:lstStyle/>
          <a:p>
            <a:r>
              <a:rPr lang="en-US" dirty="0" smtClean="0"/>
              <a:t>Specular Sampling 1/2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834698"/>
            <a:ext cx="6731000" cy="3051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Per pixel local reflections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Cone </a:t>
            </a:r>
            <a:r>
              <a:rPr lang="en-US" sz="1600" dirty="0"/>
              <a:t>angle from </a:t>
            </a:r>
            <a:r>
              <a:rPr lang="en-US" sz="1600" dirty="0" smtClean="0"/>
              <a:t>Specular Power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Single </a:t>
            </a:r>
            <a:r>
              <a:rPr lang="en-US" sz="1600" dirty="0" smtClean="0"/>
              <a:t>cone usually sufficient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Complex BRDF possible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Adaptive for better performance</a:t>
            </a:r>
            <a:endParaRPr lang="en-US" sz="19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Specular brightness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Depth difference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Normal difference</a:t>
            </a:r>
            <a:endParaRPr lang="en-US" sz="16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4510349" y="762000"/>
            <a:ext cx="2789942" cy="3101708"/>
            <a:chOff x="4419600" y="717179"/>
            <a:chExt cx="2967340" cy="329892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663" y="954830"/>
              <a:ext cx="419169" cy="30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027" y="2585225"/>
              <a:ext cx="818844" cy="604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028" y="2036617"/>
              <a:ext cx="818844" cy="30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027" y="3411724"/>
              <a:ext cx="818845" cy="604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Elbow Connector 16"/>
            <p:cNvCxnSpPr>
              <a:stCxn id="13" idx="2"/>
              <a:endCxn id="31" idx="0"/>
            </p:cNvCxnSpPr>
            <p:nvPr/>
          </p:nvCxnSpPr>
          <p:spPr>
            <a:xfrm rot="5400000">
              <a:off x="5981330" y="1374143"/>
              <a:ext cx="235038" cy="79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13" idx="2"/>
              <a:endCxn id="30" idx="0"/>
            </p:cNvCxnSpPr>
            <p:nvPr/>
          </p:nvCxnSpPr>
          <p:spPr>
            <a:xfrm rot="16200000" flipH="1">
              <a:off x="6394230" y="962038"/>
              <a:ext cx="234826" cy="82479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419605" y="1257022"/>
              <a:ext cx="1269427" cy="234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900" dirty="0" smtClean="0"/>
                <a:t>Up-sample in X</a:t>
              </a:r>
              <a:endParaRPr lang="en-US" sz="9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605" y="1801579"/>
              <a:ext cx="1275922" cy="2350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900" dirty="0" smtClean="0"/>
                <a:t>Scatter Specular</a:t>
              </a:r>
              <a:endParaRPr lang="en-US" sz="9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23899" y="2342965"/>
              <a:ext cx="1265132" cy="2495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900" dirty="0" smtClean="0"/>
                <a:t>Up-sample in Y</a:t>
              </a:r>
              <a:endParaRPr lang="en-US" sz="900" dirty="0"/>
            </a:p>
          </p:txBody>
        </p:sp>
        <p:cxnSp>
          <p:nvCxnSpPr>
            <p:cNvPr id="23" name="Elbow Connector 22"/>
            <p:cNvCxnSpPr>
              <a:stCxn id="44" idx="2"/>
              <a:endCxn id="16" idx="0"/>
            </p:cNvCxnSpPr>
            <p:nvPr/>
          </p:nvCxnSpPr>
          <p:spPr>
            <a:xfrm rot="5400000">
              <a:off x="6330523" y="2818206"/>
              <a:ext cx="361445" cy="825590"/>
            </a:xfrm>
            <a:prstGeom prst="bentConnector3">
              <a:avLst>
                <a:gd name="adj1" fmla="val 62152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14" idx="2"/>
              <a:endCxn id="16" idx="0"/>
            </p:cNvCxnSpPr>
            <p:nvPr/>
          </p:nvCxnSpPr>
          <p:spPr>
            <a:xfrm rot="16200000" flipH="1">
              <a:off x="5987392" y="3300665"/>
              <a:ext cx="222115" cy="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419605" y="3197156"/>
              <a:ext cx="1269427" cy="2350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900" dirty="0"/>
                <a:t>Scatter </a:t>
              </a:r>
              <a:r>
                <a:rPr lang="en-US" sz="900" dirty="0" smtClean="0"/>
                <a:t>Specular</a:t>
              </a:r>
              <a:endParaRPr lang="en-US" sz="9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19600" y="719791"/>
              <a:ext cx="1269427" cy="2350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900" dirty="0" smtClean="0"/>
                <a:t>Specular</a:t>
              </a:r>
              <a:endParaRPr lang="en-US" sz="900" dirty="0"/>
            </a:p>
          </p:txBody>
        </p:sp>
        <p:cxnSp>
          <p:nvCxnSpPr>
            <p:cNvPr id="27" name="Elbow Connector 26"/>
            <p:cNvCxnSpPr>
              <a:stCxn id="15" idx="2"/>
              <a:endCxn id="14" idx="0"/>
            </p:cNvCxnSpPr>
            <p:nvPr/>
          </p:nvCxnSpPr>
          <p:spPr>
            <a:xfrm rot="5400000">
              <a:off x="5975242" y="2462017"/>
              <a:ext cx="246416" cy="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endCxn id="15" idx="0"/>
            </p:cNvCxnSpPr>
            <p:nvPr/>
          </p:nvCxnSpPr>
          <p:spPr>
            <a:xfrm rot="5400000">
              <a:off x="5940031" y="1878194"/>
              <a:ext cx="316843" cy="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5" idx="2"/>
              <a:endCxn id="44" idx="0"/>
            </p:cNvCxnSpPr>
            <p:nvPr/>
          </p:nvCxnSpPr>
          <p:spPr>
            <a:xfrm rot="16200000" flipH="1">
              <a:off x="6306712" y="2130548"/>
              <a:ext cx="409065" cy="825589"/>
            </a:xfrm>
            <a:prstGeom prst="bentConnector3">
              <a:avLst>
                <a:gd name="adj1" fmla="val 26992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607172" y="1491847"/>
              <a:ext cx="633733" cy="30240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US" sz="800" dirty="0" smtClean="0"/>
                <a:t>Refinement Point Queue</a:t>
              </a:r>
              <a:endParaRPr lang="en-US" sz="800" dirty="0"/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029" y="1492061"/>
              <a:ext cx="818843" cy="302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Elbow Connector 31"/>
            <p:cNvCxnSpPr>
              <a:stCxn id="30" idx="2"/>
              <a:endCxn id="15" idx="0"/>
            </p:cNvCxnSpPr>
            <p:nvPr/>
          </p:nvCxnSpPr>
          <p:spPr>
            <a:xfrm rot="5400000">
              <a:off x="6390062" y="1502640"/>
              <a:ext cx="242366" cy="825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5400000">
              <a:off x="5981330" y="834299"/>
              <a:ext cx="235038" cy="79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308832" y="960611"/>
              <a:ext cx="1078108" cy="29641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900" dirty="0" smtClean="0"/>
                <a:t>Half Res</a:t>
              </a:r>
              <a:endParaRPr lang="en-US" sz="9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00530" y="3411724"/>
              <a:ext cx="728131" cy="60438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900" dirty="0" smtClean="0"/>
                <a:t>Full Res</a:t>
              </a:r>
              <a:endParaRPr lang="en-US" sz="900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46" y="2895600"/>
            <a:ext cx="1655954" cy="112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567141" y="2671294"/>
            <a:ext cx="595846" cy="2843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800" dirty="0" smtClean="0"/>
              <a:t>Refinement Point Queue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22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2362200"/>
            <a:ext cx="6807200" cy="1676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700" dirty="0" smtClean="0"/>
              <a:t>Up-sample pass using </a:t>
            </a:r>
            <a:r>
              <a:rPr lang="en-US" sz="1700" dirty="0"/>
              <a:t>Dispatch</a:t>
            </a:r>
            <a:r>
              <a:rPr lang="en-US" sz="1700" dirty="0" smtClean="0"/>
              <a:t>()</a:t>
            </a:r>
          </a:p>
          <a:p>
            <a:pPr>
              <a:buFont typeface="Wingdings" pitchFamily="2" charset="2"/>
              <a:buChar char="§"/>
            </a:pPr>
            <a:endParaRPr lang="en-US" sz="1300" dirty="0"/>
          </a:p>
          <a:p>
            <a:pPr>
              <a:buFont typeface="Wingdings" pitchFamily="2" charset="2"/>
              <a:buChar char="§"/>
            </a:pPr>
            <a:endParaRPr lang="en-US" sz="1700" dirty="0" smtClean="0"/>
          </a:p>
          <a:p>
            <a:pPr>
              <a:buFont typeface="Wingdings" pitchFamily="2" charset="2"/>
              <a:buChar char="§"/>
            </a:pPr>
            <a:r>
              <a:rPr lang="en-US" sz="1700" dirty="0" smtClean="0"/>
              <a:t>Scatter </a:t>
            </a:r>
            <a:r>
              <a:rPr lang="en-US" sz="1700" dirty="0"/>
              <a:t>passes </a:t>
            </a:r>
            <a:r>
              <a:rPr lang="en-US" sz="1700" dirty="0" smtClean="0"/>
              <a:t>use </a:t>
            </a:r>
            <a:r>
              <a:rPr lang="en-US" sz="1700" dirty="0" err="1" smtClean="0"/>
              <a:t>DispatchIndirect</a:t>
            </a:r>
            <a:r>
              <a:rPr lang="en-US" sz="1700" dirty="0"/>
              <a:t>()</a:t>
            </a:r>
          </a:p>
          <a:p>
            <a:pPr>
              <a:buFont typeface="Wingdings" pitchFamily="2" charset="2"/>
              <a:buChar char="§"/>
            </a:pPr>
            <a:endParaRPr lang="en-US" sz="1700" dirty="0"/>
          </a:p>
          <a:p>
            <a:pPr>
              <a:buFont typeface="Wingdings" pitchFamily="2" charset="2"/>
              <a:buChar char="§"/>
            </a:pPr>
            <a:endParaRPr lang="en-US" sz="1700" dirty="0"/>
          </a:p>
          <a:p>
            <a:pPr>
              <a:buFont typeface="Wingdings" pitchFamily="2" charset="2"/>
              <a:buChar char="§"/>
            </a:pPr>
            <a:endParaRPr lang="en-US" sz="17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4495800" cy="609600"/>
          </a:xfrm>
        </p:spPr>
        <p:txBody>
          <a:bodyPr/>
          <a:lstStyle/>
          <a:p>
            <a:r>
              <a:rPr lang="en-US" dirty="0" smtClean="0"/>
              <a:t>Specular Sampling 2/2</a:t>
            </a:r>
            <a:endParaRPr lang="en-US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685800" y="2743200"/>
            <a:ext cx="6287756" cy="76944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uint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Pos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= 0;</a:t>
            </a: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InterlockedAdd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(State[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STATE_Count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], 1,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Pos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InterlockedMax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(State[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STATE_ThreadGroupCountX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],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(Pos+63)/64); // saves one pass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RWScratchColors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[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Pos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] =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ThreadId.y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&lt;&lt; 16) |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ThreadId.x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4" y="829045"/>
            <a:ext cx="1249391" cy="14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42" y="829045"/>
            <a:ext cx="1249390" cy="145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19" y="829045"/>
            <a:ext cx="1249391" cy="14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5" y="829045"/>
            <a:ext cx="1248006" cy="145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19757" y="827956"/>
            <a:ext cx="1246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Half Res</a:t>
            </a:r>
            <a:endParaRPr lang="en-US" sz="1200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1664" y="830833"/>
            <a:ext cx="124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Adaptive Result</a:t>
            </a:r>
            <a:endParaRPr lang="en-US" sz="1200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9043" y="823812"/>
            <a:ext cx="124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Refinement</a:t>
            </a:r>
            <a:b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Point Queue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5935" y="822495"/>
            <a:ext cx="127651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Reference</a:t>
            </a:r>
            <a:endParaRPr lang="en-US" sz="1200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7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4495800" cy="609600"/>
          </a:xfrm>
        </p:spPr>
        <p:txBody>
          <a:bodyPr/>
          <a:lstStyle/>
          <a:p>
            <a:r>
              <a:rPr lang="en-US" dirty="0" smtClean="0"/>
              <a:t>Diffuse Sampling 1/2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200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Similar to Final Gathering </a:t>
            </a:r>
            <a:r>
              <a:rPr lang="en-US" sz="1700" dirty="0" smtClean="0"/>
              <a:t>[Jensen02]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Problem: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Few samples for good performance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Enough samples for quality (cone angle)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Well distributed over hemisphere to reduce error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Don’t want </a:t>
            </a:r>
            <a:r>
              <a:rPr lang="en-US" sz="1600" dirty="0" smtClean="0"/>
              <a:t>noise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Don’t want to blur over normal details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/>
              <a:t>Diffuse is mostly low </a:t>
            </a:r>
            <a:r>
              <a:rPr lang="en-US" sz="1900" dirty="0" smtClean="0"/>
              <a:t>frequency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Coherency important for efficiency</a:t>
            </a: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95600"/>
            <a:ext cx="1655064" cy="10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41904"/>
            <a:ext cx="6731000" cy="3276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Non-interleaved processing of interleaved 3x3 pattern [Segovia06]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9 </a:t>
            </a:r>
            <a:r>
              <a:rPr lang="en-US" sz="1600" dirty="0"/>
              <a:t>well distributed </a:t>
            </a:r>
            <a:r>
              <a:rPr lang="en-US" sz="1600" dirty="0" smtClean="0"/>
              <a:t>cones in </a:t>
            </a:r>
            <a:r>
              <a:rPr lang="en-US" sz="1600" dirty="0"/>
              <a:t>world space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Loop over 9 directions, then XY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Reject samples behind surface normal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Output non interleaved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Compositing Pass: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Recombine non interleaved sub images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Weight by normal and depth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5x5 filter to account for missing samples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Multiply with Albedo </a:t>
            </a:r>
            <a:r>
              <a:rPr lang="en-US" sz="1600" dirty="0" smtClean="0"/>
              <a:t>color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4495800" cy="609600"/>
          </a:xfrm>
        </p:spPr>
        <p:txBody>
          <a:bodyPr/>
          <a:lstStyle/>
          <a:p>
            <a:r>
              <a:rPr lang="en-US" dirty="0" smtClean="0"/>
              <a:t>Diffuse Sampling 2/2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125956" y="2413562"/>
            <a:ext cx="1960644" cy="1359644"/>
            <a:chOff x="5052721" y="2209800"/>
            <a:chExt cx="1494861" cy="10347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721" y="2209800"/>
              <a:ext cx="1493137" cy="1034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054445" y="2209800"/>
              <a:ext cx="1493137" cy="10347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54646" y="2209800"/>
              <a:ext cx="492735" cy="10347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54445" y="2556440"/>
              <a:ext cx="1493137" cy="3414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96392"/>
              </p:ext>
            </p:extLst>
          </p:nvPr>
        </p:nvGraphicFramePr>
        <p:xfrm>
          <a:off x="5164348" y="1257345"/>
          <a:ext cx="809394" cy="783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9"/>
                <a:gridCol w="134899"/>
                <a:gridCol w="134899"/>
                <a:gridCol w="134899"/>
                <a:gridCol w="134899"/>
                <a:gridCol w="134899"/>
              </a:tblGrid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5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6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4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5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6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4</a:t>
                      </a:r>
                      <a:endParaRPr lang="en-US" sz="600" dirty="0"/>
                    </a:p>
                  </a:txBody>
                  <a:tcPr marL="0" marR="0" marT="0" marB="0" anchor="ctr"/>
                </a:tc>
              </a:tr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8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9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7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8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9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7</a:t>
                      </a:r>
                      <a:endParaRPr lang="en-US" sz="600" dirty="0"/>
                    </a:p>
                  </a:txBody>
                  <a:tcPr marL="0" marR="0" marT="0" marB="0" anchor="ctr"/>
                </a:tc>
              </a:tr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2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3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1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2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3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1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5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6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4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5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6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4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8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9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7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8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9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7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2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3</a:t>
                      </a:r>
                      <a:endParaRPr lang="en-US" sz="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1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2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3</a:t>
                      </a:r>
                      <a:endParaRPr lang="en-US" sz="600" dirty="0"/>
                    </a:p>
                  </a:txBody>
                  <a:tcPr marL="0" marR="0" marT="0" marB="0"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1</a:t>
                      </a:r>
                      <a:endParaRPr lang="en-US" sz="6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487786"/>
              </p:ext>
            </p:extLst>
          </p:nvPr>
        </p:nvGraphicFramePr>
        <p:xfrm>
          <a:off x="5125956" y="2355886"/>
          <a:ext cx="1960644" cy="1417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3548"/>
                <a:gridCol w="653548"/>
                <a:gridCol w="653548"/>
              </a:tblGrid>
              <a:tr h="45321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1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2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3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1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4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5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6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21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7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8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</a:rPr>
                        <a:t>9</a:t>
                      </a:r>
                      <a:endParaRPr lang="en-US" sz="250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5394287" y="1484415"/>
            <a:ext cx="48818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185703" y="1894319"/>
            <a:ext cx="77296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chemeClr val="tx1"/>
                </a:solidFill>
                <a:ea typeface="ＭＳ Ｐゴシック" pitchFamily="-112" charset="-128"/>
              </a:rPr>
              <a:t>……….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5708027" y="1505013"/>
            <a:ext cx="77296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chemeClr val="tx1"/>
                </a:solidFill>
                <a:ea typeface="ＭＳ Ｐゴシック" pitchFamily="-112" charset="-128"/>
              </a:rPr>
              <a:t>……….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1600" y="990600"/>
            <a:ext cx="77296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chemeClr val="tx1"/>
                </a:solidFill>
                <a:ea typeface="ＭＳ Ｐゴシック" pitchFamily="-112" charset="-128"/>
              </a:rPr>
              <a:t>……….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4774098" y="1499989"/>
            <a:ext cx="77296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chemeClr val="tx1"/>
                </a:solidFill>
                <a:ea typeface="ＭＳ Ｐゴシック" pitchFamily="-112" charset="-128"/>
              </a:rPr>
              <a:t>……….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87378" y="2104201"/>
            <a:ext cx="772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Interleaved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5535909" y="3773206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Non Interleaved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5999678" y="2104958"/>
            <a:ext cx="1215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Samples on Sphere</a:t>
            </a:r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26" y="1238865"/>
            <a:ext cx="1215674" cy="9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Examples 1/3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674" y="849868"/>
            <a:ext cx="36556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9868"/>
            <a:ext cx="36556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5673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enabled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disabled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Examples 2/3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63815"/>
            <a:ext cx="3657601" cy="17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614363"/>
            <a:ext cx="3657601" cy="17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4363"/>
            <a:ext cx="3657600" cy="174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3814"/>
            <a:ext cx="3657604" cy="174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1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7" y="849868"/>
            <a:ext cx="3655673" cy="27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Examples 3/3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5673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enabled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disabled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9868"/>
            <a:ext cx="3655673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4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Shading</a:t>
            </a:r>
            <a:endParaRPr lang="en-US" sz="30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6" y="609600"/>
            <a:ext cx="3733064" cy="29718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3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69" y="0"/>
            <a:ext cx="516573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8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Deferred Shading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26404"/>
              </p:ext>
            </p:extLst>
          </p:nvPr>
        </p:nvGraphicFramePr>
        <p:xfrm>
          <a:off x="304800" y="1371599"/>
          <a:ext cx="6705600" cy="2286001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5242"/>
                <a:gridCol w="1588169"/>
                <a:gridCol w="3882189"/>
              </a:tblGrid>
              <a:tr h="2646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Name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Format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Usage</a:t>
                      </a:r>
                    </a:p>
                  </a:txBody>
                  <a:tcPr marL="27432" marR="0" marT="0" marB="0"/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Depth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D24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Depth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Stencil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S8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Stencil masking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SceneColor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R16G16B16A16f</a:t>
                      </a:r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RGB: Emissive and Light Accumulation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GBufferA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R10G10B10A2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RGB: WS Normal, A: Lighting Model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GBufferB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R8G8B8A8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RGB: Specular,</a:t>
                      </a:r>
                      <a:r>
                        <a:rPr lang="en-US" sz="1400" baseline="0" dirty="0" smtClean="0"/>
                        <a:t> A: Ambient Occlusion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GBufferC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R8G8B8A8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RGB: Diffuse, </a:t>
                      </a:r>
                      <a:r>
                        <a:rPr lang="en-US" sz="1400" baseline="0" dirty="0" smtClean="0"/>
                        <a:t>A:Opacity or Decal Mask</a:t>
                      </a:r>
                      <a:endParaRPr lang="en-US" sz="1400" dirty="0" smtClean="0"/>
                    </a:p>
                  </a:txBody>
                  <a:tcPr marL="27432" marR="0" marT="0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GBufferD</a:t>
                      </a:r>
                      <a:endParaRPr lang="en-US" sz="1400" dirty="0" smtClean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R8G8B8A8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R: Specular Power*, GBA:</a:t>
                      </a:r>
                      <a:r>
                        <a:rPr lang="en-US" sz="1400" baseline="0" dirty="0" smtClean="0"/>
                        <a:t> Subsurface Color</a:t>
                      </a:r>
                      <a:endParaRPr lang="en-US" sz="1400" dirty="0" smtClean="0"/>
                    </a:p>
                  </a:txBody>
                  <a:tcPr marL="27432" marR="0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3730823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1400" dirty="0" smtClean="0"/>
              <a:t>* not </a:t>
            </a:r>
            <a:r>
              <a:rPr lang="en-US" sz="1400" dirty="0"/>
              <a:t>in alpha channel because of frame buffer blending limitations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838200"/>
            <a:ext cx="6731000" cy="2743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Classic deferred shading in PS (one forward pass</a:t>
            </a:r>
            <a:r>
              <a:rPr lang="en-US" sz="2000" dirty="0" smtClean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438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Overview</a:t>
            </a:r>
            <a:endParaRPr lang="en-US" sz="3000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1905000" y="609600"/>
            <a:ext cx="5181600" cy="35052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800" dirty="0" smtClean="0"/>
              <a:t>Real-time Demo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800" dirty="0" smtClean="0"/>
              <a:t>Graphical Features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400" dirty="0" smtClean="0"/>
              <a:t>Indirect Lighting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400" dirty="0" smtClean="0"/>
              <a:t>Shading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400" dirty="0" smtClean="0"/>
              <a:t>Post Processing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400" dirty="0" smtClean="0"/>
              <a:t>Particles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800" dirty="0" smtClean="0"/>
              <a:t>Questions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71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New Specular </a:t>
            </a:r>
            <a:r>
              <a:rPr lang="en-US" dirty="0"/>
              <a:t>Power </a:t>
            </a:r>
            <a:r>
              <a:rPr lang="en-US" dirty="0" smtClean="0"/>
              <a:t>Encoding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3105033"/>
            <a:ext cx="2971800" cy="76595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NewEncode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(x): (log2(Value) + 1) / 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effectLst/>
              <a:latin typeface="Consolas" pitchFamily="49" charset="0"/>
              <a:cs typeface="Consolas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NewDecode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(x): exp2(Value * 19 - 1)</a:t>
            </a:r>
            <a:endParaRPr kumimoji="0" lang="en-US" sz="11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96" y="3098575"/>
            <a:ext cx="2209800" cy="7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786760" y="2988010"/>
            <a:ext cx="352982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800" dirty="0"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1</a:t>
            </a:r>
            <a:r>
              <a:rPr lang="en-US" sz="800" dirty="0" smtClean="0">
                <a:solidFill>
                  <a:schemeClr val="tx1"/>
                </a:solidFill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.0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81800" y="3746956"/>
            <a:ext cx="352982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800" dirty="0"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0</a:t>
            </a:r>
            <a:r>
              <a:rPr lang="en-US" sz="800" dirty="0" smtClean="0">
                <a:solidFill>
                  <a:schemeClr val="tx1"/>
                </a:solidFill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.0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70" y="1080718"/>
            <a:ext cx="670754" cy="6707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28" y="1079923"/>
            <a:ext cx="670754" cy="6707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33" y="1079923"/>
            <a:ext cx="672677" cy="67267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16424" y="1399840"/>
            <a:ext cx="680561" cy="237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70589" y="1399504"/>
            <a:ext cx="680561" cy="237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29324" y="1399839"/>
            <a:ext cx="680561" cy="237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09600" y="2119391"/>
            <a:ext cx="2971800" cy="76704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OldEncode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(x):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sqrt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(x / 500)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OldDecode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Consolas" pitchFamily="49" charset="0"/>
                <a:cs typeface="Consolas" pitchFamily="49" charset="0"/>
              </a:rPr>
              <a:t>(x): x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* x * 500</a:t>
            </a:r>
            <a:endParaRPr kumimoji="0" lang="en-US" sz="1100" b="0" i="0" u="none" strike="noStrike" cap="none" normalizeH="0" baseline="0" dirty="0" smtClean="0">
              <a:ln>
                <a:noFill/>
              </a:ln>
              <a:effectLst/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83" y="2113695"/>
            <a:ext cx="2209799" cy="77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786760" y="2002547"/>
            <a:ext cx="352982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800" dirty="0"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1</a:t>
            </a:r>
            <a:r>
              <a:rPr lang="en-US" sz="800" dirty="0" smtClean="0">
                <a:solidFill>
                  <a:schemeClr val="tx1"/>
                </a:solidFill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.0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1800" y="2761493"/>
            <a:ext cx="352982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800" dirty="0"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0</a:t>
            </a:r>
            <a:r>
              <a:rPr lang="en-US" sz="800" dirty="0" smtClean="0">
                <a:solidFill>
                  <a:schemeClr val="tx1"/>
                </a:solidFill>
                <a:latin typeface="Consolas" pitchFamily="49" charset="0"/>
                <a:ea typeface="ＭＳ Ｐゴシック" pitchFamily="-112" charset="-128"/>
                <a:cs typeface="Consolas" pitchFamily="49" charset="0"/>
              </a:rPr>
              <a:t>.0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718914" y="3106301"/>
            <a:ext cx="123824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18914" y="3869311"/>
            <a:ext cx="123824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718914" y="37957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718914" y="37195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18914" y="36433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718914" y="35671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718914" y="34909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718914" y="34147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718914" y="33385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718914" y="32623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718914" y="3186101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18914" y="2120838"/>
            <a:ext cx="123824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718914" y="2883848"/>
            <a:ext cx="123824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18914" y="28102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18914" y="27340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18914" y="26578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18914" y="25816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18914" y="25054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18914" y="24292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18914" y="23530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18914" y="22768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18914" y="2200638"/>
            <a:ext cx="76653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279400" y="764083"/>
            <a:ext cx="6731000" cy="1445717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2500">
                <a:solidFill>
                  <a:schemeClr val="bg2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93725" indent="-22860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100">
                <a:solidFill>
                  <a:schemeClr val="bg2"/>
                </a:solidFill>
                <a:effectLst/>
                <a:latin typeface="+mn-lt"/>
                <a:ea typeface="ＭＳ Ｐゴシック" pitchFamily="-108" charset="-128"/>
              </a:defRPr>
            </a:lvl2pPr>
            <a:lvl3pPr marL="91440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17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3pPr>
            <a:lvl4pPr marL="1279525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4pPr>
            <a:lvl5pPr marL="164465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›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5pPr>
            <a:lvl6pPr marL="201168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6pPr>
            <a:lvl7pPr marL="237744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7pPr>
            <a:lvl8pPr marL="274320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8pPr>
            <a:lvl9pPr marL="310896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Higher Specular Power for IBL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More definition for common values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Tweaked to give pixel sharp reflection</a:t>
            </a:r>
            <a:br>
              <a:rPr lang="en-US" sz="1700" dirty="0" smtClean="0"/>
            </a:br>
            <a:r>
              <a:rPr lang="en-US" sz="1700" dirty="0" smtClean="0"/>
              <a:t>on a far sphere of width 1000 pixel</a:t>
            </a:r>
            <a:endParaRPr lang="en-US" sz="1700" dirty="0"/>
          </a:p>
        </p:txBody>
      </p:sp>
      <p:sp>
        <p:nvSpPr>
          <p:cNvPr id="48" name="TextBox 47"/>
          <p:cNvSpPr txBox="1"/>
          <p:nvPr/>
        </p:nvSpPr>
        <p:spPr>
          <a:xfrm>
            <a:off x="4500996" y="211154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8783" y="30957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Gaussian Specular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1003" y="1676400"/>
            <a:ext cx="4495800" cy="93871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Dot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= saturate(dot(N, H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))</a:t>
            </a: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Threshold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0.04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CosAngle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pow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(Threshold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1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/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BlinnPhongSpecularPower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NormAngle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 (Dot - 1)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/ 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CosAngle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– 1)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r>
              <a:rPr lang="en-US" sz="1100" dirty="0" err="1">
                <a:latin typeface="Consolas" pitchFamily="49" charset="0"/>
                <a:cs typeface="Consolas" pitchFamily="49" charset="0"/>
              </a:rPr>
              <a:t>LightSpecular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exp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(-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NormAngle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NormAngle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 *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Lambert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3" y="2803257"/>
            <a:ext cx="2209800" cy="77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03" y="2808657"/>
            <a:ext cx="2209800" cy="77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40803" y="27598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Gaussian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803" y="27598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Phong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Gaussian Specular for less </a:t>
            </a:r>
            <a:r>
              <a:rPr lang="en-US" sz="2000" dirty="0"/>
              <a:t>aliasing</a:t>
            </a:r>
            <a:r>
              <a:rPr lang="en-US" sz="1700" dirty="0"/>
              <a:t> [McKesson12] </a:t>
            </a:r>
            <a:endParaRPr lang="en-US" sz="1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Our empirical </a:t>
            </a:r>
            <a:r>
              <a:rPr lang="en-US" sz="2000" dirty="0" smtClean="0"/>
              <a:t>approximation</a:t>
            </a:r>
          </a:p>
        </p:txBody>
      </p:sp>
    </p:spTree>
    <p:extLst>
      <p:ext uri="{BB962C8B-B14F-4D97-AF65-F5344CB8AC3E}">
        <p14:creationId xmlns:p14="http://schemas.microsoft.com/office/powerpoint/2010/main" val="12837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3810000" cy="609600"/>
          </a:xfrm>
        </p:spPr>
        <p:txBody>
          <a:bodyPr/>
          <a:lstStyle/>
          <a:p>
            <a:r>
              <a:rPr lang="en-US" dirty="0"/>
              <a:t>Area Light </a:t>
            </a:r>
            <a:r>
              <a:rPr lang="en-US" dirty="0" smtClean="0"/>
              <a:t>Specular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Soft Sphere Area </a:t>
            </a:r>
            <a:r>
              <a:rPr lang="en-US" sz="2000" dirty="0" smtClean="0"/>
              <a:t>Light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Energy </a:t>
            </a:r>
            <a:r>
              <a:rPr lang="en-US" sz="2000" dirty="0"/>
              <a:t>conserving (approximation)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5181600" y="2362200"/>
            <a:ext cx="2032461" cy="1543044"/>
            <a:chOff x="5764351" y="4310420"/>
            <a:chExt cx="3354710" cy="2490424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290" y="4340424"/>
              <a:ext cx="3278510" cy="2460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64351" y="4310420"/>
              <a:ext cx="3354710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/>
                  </a:solidFill>
                </a:rPr>
                <a:t>different radii</a:t>
              </a:r>
              <a:endParaRPr lang="en-US" sz="16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2125" y="1268673"/>
            <a:ext cx="4423276" cy="600164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LightAreaAngle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= 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atan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AreaLightFraction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/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LightDistance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ACos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= 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acos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CosAngle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 </a:t>
            </a:r>
          </a:p>
          <a:p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CosAngle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= 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cos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ACos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+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LightAreaAngle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65335" y="2642494"/>
            <a:ext cx="3982866" cy="26161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onsolas" pitchFamily="49" charset="0"/>
                <a:cs typeface="Consolas" pitchFamily="49" charset="0"/>
              </a:rPr>
              <a:t>SpecularLighting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 /= </a:t>
            </a:r>
            <a:r>
              <a:rPr lang="en-US" sz="1100" dirty="0"/>
              <a:t> </a:t>
            </a:r>
            <a:r>
              <a:rPr lang="en-US" sz="1100" dirty="0" err="1"/>
              <a:t>pow</a:t>
            </a:r>
            <a:r>
              <a:rPr lang="en-US" sz="1100" dirty="0"/>
              <a:t>(</a:t>
            </a:r>
            <a:r>
              <a:rPr lang="en-US" sz="1100" dirty="0" err="1"/>
              <a:t>ACos</a:t>
            </a:r>
            <a:r>
              <a:rPr lang="en-US" sz="1100" dirty="0"/>
              <a:t> + </a:t>
            </a:r>
            <a:r>
              <a:rPr lang="en-US" sz="1100" dirty="0" err="1"/>
              <a:t>LightAreaAngle</a:t>
            </a:r>
            <a:r>
              <a:rPr lang="en-US" sz="1100" dirty="0"/>
              <a:t>, 2) * </a:t>
            </a:r>
            <a:r>
              <a:rPr lang="en-US" sz="1100" dirty="0" smtClean="0"/>
              <a:t>10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1655064" cy="11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2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 b="17861"/>
          <a:stretch/>
        </p:blipFill>
        <p:spPr>
          <a:xfrm>
            <a:off x="-3852" y="2374155"/>
            <a:ext cx="7315200" cy="173736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Specular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3" b="17852"/>
          <a:stretch/>
        </p:blipFill>
        <p:spPr>
          <a:xfrm>
            <a:off x="-1927" y="624526"/>
            <a:ext cx="7313276" cy="1736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5673" y="37454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Area Light </a:t>
            </a:r>
            <a:r>
              <a:rPr lang="en-US" dirty="0" smtClean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+ IBL</a:t>
            </a:r>
            <a:endParaRPr lang="en-US" dirty="0">
              <a:solidFill>
                <a:srgbClr val="FFFFFF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7454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Point Light </a:t>
            </a:r>
            <a:r>
              <a:rPr lang="en-US" dirty="0" smtClean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+ IBL</a:t>
            </a:r>
            <a:endParaRPr lang="en-US" dirty="0">
              <a:solidFill>
                <a:prstClr val="white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5675" y="19928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Area </a:t>
            </a:r>
            <a:r>
              <a:rPr lang="en-US" dirty="0" smtClean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Light</a:t>
            </a:r>
            <a:endParaRPr lang="en-US" dirty="0">
              <a:solidFill>
                <a:srgbClr val="FFFFFF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928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Point </a:t>
            </a:r>
            <a:r>
              <a:rPr lang="en-US" dirty="0" smtClean="0">
                <a:solidFill>
                  <a:prstClr val="white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Light</a:t>
            </a:r>
            <a:endParaRPr lang="en-US" dirty="0">
              <a:solidFill>
                <a:prstClr val="white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3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Post Processing</a:t>
            </a:r>
            <a:endParaRPr lang="en-US" sz="3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38200"/>
            <a:ext cx="4910426" cy="228728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515794" lon="2976911" rev="2155843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9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New post processing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Graph: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Created each frame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No User Interface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Dependencies define execution </a:t>
            </a:r>
            <a:r>
              <a:rPr lang="en-US" sz="1700" dirty="0" smtClean="0"/>
              <a:t>order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RT on demand, ref. counting, lazy release</a:t>
            </a:r>
            <a:endParaRPr lang="en-US" sz="1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Node: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Many </a:t>
            </a:r>
            <a:r>
              <a:rPr lang="en-US" sz="1700" dirty="0" smtClean="0"/>
              <a:t>types but fixed </a:t>
            </a:r>
            <a:r>
              <a:rPr lang="en-US" sz="1700" dirty="0"/>
              <a:t>function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Multiple inputs and outputs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Defines output texture </a:t>
            </a:r>
            <a:r>
              <a:rPr lang="en-US" sz="1700" dirty="0" smtClean="0"/>
              <a:t>format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649286" y="3280278"/>
            <a:ext cx="906375" cy="315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err="1" smtClean="0"/>
              <a:t>UpScale</a:t>
            </a:r>
            <a:endParaRPr lang="en-US" sz="800" dirty="0" smtClean="0"/>
          </a:p>
          <a:p>
            <a:pPr algn="ctr"/>
            <a:r>
              <a:rPr lang="en-US" sz="800" dirty="0" smtClean="0"/>
              <a:t>avg. 4 samples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5649286" y="2474262"/>
            <a:ext cx="906375" cy="315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ToneMap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HDR to LDR</a:t>
            </a:r>
            <a:endParaRPr lang="en-US" sz="800" dirty="0"/>
          </a:p>
          <a:p>
            <a:pPr algn="ctr"/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6180225" y="1754943"/>
            <a:ext cx="906375" cy="2366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GaussianBlurX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6180225" y="1342884"/>
            <a:ext cx="906375" cy="315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DownSample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4 to1</a:t>
            </a:r>
            <a:endParaRPr lang="en-US" sz="800" dirty="0"/>
          </a:p>
          <a:p>
            <a:pPr algn="ctr"/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5649286" y="2873573"/>
            <a:ext cx="906375" cy="3215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PostProcessAA</a:t>
            </a:r>
            <a:endParaRPr lang="en-US" sz="800" dirty="0" smtClean="0"/>
          </a:p>
          <a:p>
            <a:pPr algn="ctr"/>
            <a:r>
              <a:rPr lang="en-US" sz="800" dirty="0" smtClean="0"/>
              <a:t>FXAA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5649286" y="838200"/>
            <a:ext cx="906375" cy="3272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TextureInput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Scene Color</a:t>
            </a:r>
            <a:endParaRPr lang="en-US" sz="800" dirty="0"/>
          </a:p>
          <a:p>
            <a:pPr algn="ctr"/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180225" y="2078460"/>
            <a:ext cx="906375" cy="208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 err="1" smtClean="0"/>
              <a:t>GaussianBlurY</a:t>
            </a:r>
            <a:endParaRPr lang="en-US" sz="800" dirty="0"/>
          </a:p>
        </p:txBody>
      </p:sp>
      <p:cxnSp>
        <p:nvCxnSpPr>
          <p:cNvPr id="11" name="Straight Arrow Connector 10"/>
          <p:cNvCxnSpPr>
            <a:stCxn id="7" idx="2"/>
            <a:endCxn id="6" idx="0"/>
          </p:cNvCxnSpPr>
          <p:nvPr/>
        </p:nvCxnSpPr>
        <p:spPr>
          <a:xfrm>
            <a:off x="6633412" y="1658814"/>
            <a:ext cx="0" cy="96129"/>
          </a:xfrm>
          <a:prstGeom prst="straightConnector1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10" idx="0"/>
          </p:cNvCxnSpPr>
          <p:nvPr/>
        </p:nvCxnSpPr>
        <p:spPr>
          <a:xfrm>
            <a:off x="6633412" y="1991572"/>
            <a:ext cx="0" cy="86887"/>
          </a:xfrm>
          <a:prstGeom prst="straightConnector1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6102474" y="2790192"/>
            <a:ext cx="0" cy="83381"/>
          </a:xfrm>
          <a:prstGeom prst="straightConnector1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4" idx="0"/>
          </p:cNvCxnSpPr>
          <p:nvPr/>
        </p:nvCxnSpPr>
        <p:spPr>
          <a:xfrm>
            <a:off x="6102474" y="3195144"/>
            <a:ext cx="0" cy="85134"/>
          </a:xfrm>
          <a:prstGeom prst="straightConnector1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08669" y="1165413"/>
            <a:ext cx="0" cy="1308849"/>
          </a:xfrm>
          <a:prstGeom prst="straightConnector1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H="1">
            <a:off x="6282305" y="991777"/>
            <a:ext cx="177471" cy="524744"/>
          </a:xfrm>
          <a:prstGeom prst="bentConnector3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5400000">
            <a:off x="6277588" y="2118438"/>
            <a:ext cx="186904" cy="524744"/>
          </a:xfrm>
          <a:prstGeom prst="bentConnector3">
            <a:avLst/>
          </a:prstGeom>
          <a:ln>
            <a:solidFill>
              <a:schemeClr val="tx1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04294" y="3686797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Graph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42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Screen Space Ambient </a:t>
            </a:r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838200"/>
            <a:ext cx="6959600" cy="304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Classic SSAO </a:t>
            </a:r>
            <a:r>
              <a:rPr lang="en-US" sz="1700" dirty="0"/>
              <a:t>[Kajalin09]</a:t>
            </a:r>
            <a:endParaRPr lang="en-US" sz="1700" dirty="0" smtClean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Ambient occlusion computed as post process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Only requires z buffer and 3d point samples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Few samples are permutated with small screen aligned pattern</a:t>
            </a:r>
            <a:endParaRPr lang="en-US" sz="15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Our technique is based on 2d point samples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Angle based similar to HBAO</a:t>
            </a:r>
            <a:r>
              <a:rPr lang="en-US" sz="1700" dirty="0" smtClean="0"/>
              <a:t> [Sainz08]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Using </a:t>
            </a:r>
            <a:r>
              <a:rPr lang="en-US" sz="2000" dirty="0" err="1" smtClean="0"/>
              <a:t>GBuffer</a:t>
            </a:r>
            <a:r>
              <a:rPr lang="en-US" sz="2000" dirty="0" smtClean="0"/>
              <a:t> normal improves quality further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Complements Voxel Lighting with high frequency details</a:t>
            </a:r>
          </a:p>
        </p:txBody>
      </p:sp>
    </p:spTree>
    <p:extLst>
      <p:ext uri="{BB962C8B-B14F-4D97-AF65-F5344CB8AC3E}">
        <p14:creationId xmlns:p14="http://schemas.microsoft.com/office/powerpoint/2010/main" val="32994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959600" cy="304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We use 6 sample pairs = 12 samples into half res z </a:t>
            </a:r>
            <a:r>
              <a:rPr lang="en-US" sz="2000" dirty="0" smtClean="0"/>
              <a:t>buffer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16 </a:t>
            </a:r>
            <a:r>
              <a:rPr lang="en-US" sz="2000" dirty="0" smtClean="0"/>
              <a:t>rotations </a:t>
            </a:r>
            <a:r>
              <a:rPr lang="en-US" sz="2000" dirty="0"/>
              <a:t>with scale interleaved in 4x4 pattern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SSAO sampling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1609450"/>
            <a:ext cx="6324600" cy="2200550"/>
            <a:chOff x="528158" y="3276600"/>
            <a:chExt cx="8615842" cy="29977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58" y="3276600"/>
              <a:ext cx="2672242" cy="2615184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2" y="3542329"/>
              <a:ext cx="2133598" cy="2083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00" y="3980434"/>
              <a:ext cx="1282700" cy="1289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124200" y="3777234"/>
              <a:ext cx="1219200" cy="165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dirty="0" smtClean="0"/>
                <a:t>+</a:t>
              </a:r>
              <a:endParaRPr lang="en-US" sz="73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600" y="3777234"/>
              <a:ext cx="1219200" cy="165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dirty="0"/>
                <a:t>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1690" y="5561584"/>
              <a:ext cx="1947709" cy="71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6 Samples pairs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6602" y="5561584"/>
              <a:ext cx="2895599" cy="71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16 rotations with scale</a:t>
              </a:r>
              <a:br>
                <a:rPr lang="en-US" sz="1400" dirty="0" smtClean="0"/>
              </a:br>
              <a:r>
                <a:rPr lang="en-US" sz="1400" dirty="0" smtClean="0"/>
                <a:t>in 4x4 pixel block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48401" y="5561584"/>
              <a:ext cx="2895599" cy="71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192 samples</a:t>
              </a:r>
              <a:br>
                <a:rPr lang="en-US" sz="1400" dirty="0" smtClean="0"/>
              </a:br>
              <a:r>
                <a:rPr lang="en-US" sz="1400" dirty="0" smtClean="0"/>
                <a:t>in 4x4 pixel block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77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37027"/>
            <a:ext cx="951495" cy="10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37027"/>
            <a:ext cx="951495" cy="10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01" y="2743200"/>
            <a:ext cx="951496" cy="10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951496" cy="10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951496" cy="10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SSAO with per pixel normal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883400" cy="3200400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Per pixel normal further restricts angle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8724" y="3790206"/>
            <a:ext cx="9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06524" y="3790206"/>
            <a:ext cx="9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4323" y="3797815"/>
            <a:ext cx="9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93557" y="3797815"/>
            <a:ext cx="9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40457" y="3797815"/>
            <a:ext cx="9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</a:t>
            </a:r>
            <a:endParaRPr lang="en-US" sz="14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1336" y="1156823"/>
            <a:ext cx="5897869" cy="149271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2075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itchFamily="49" charset="0"/>
                <a:cs typeface="Consolas" pitchFamily="49" charset="0"/>
              </a:rPr>
              <a:t>A) Given: z buffer in the sample direction</a:t>
            </a:r>
          </a:p>
          <a:p>
            <a:pPr marL="92075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itchFamily="49" charset="0"/>
                <a:cs typeface="Consolas" pitchFamily="49" charset="0"/>
              </a:rPr>
              <a:t>B) Get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equi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-distant z values from samples</a:t>
            </a:r>
          </a:p>
          <a:p>
            <a:pPr marL="92075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itchFamily="49" charset="0"/>
                <a:cs typeface="Consolas" pitchFamily="49" charset="0"/>
              </a:rPr>
              <a:t>C) AO (so far) = min((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angle_left+angle_right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)/180,1)</a:t>
            </a:r>
          </a:p>
          <a:p>
            <a:pPr marL="92075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itchFamily="49" charset="0"/>
                <a:cs typeface="Consolas" pitchFamily="49" charset="0"/>
              </a:rPr>
              <a:t>D) Clamp against per pixel normal</a:t>
            </a:r>
          </a:p>
          <a:p>
            <a:pPr marL="92075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itchFamily="49" charset="0"/>
                <a:cs typeface="Consolas" pitchFamily="49" charset="0"/>
              </a:rPr>
              <a:t>E) AO (per pixel normal) =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 smtClean="0">
                <a:latin typeface="Consolas" pitchFamily="49" charset="0"/>
                <a:cs typeface="Consolas" pitchFamily="49" charset="0"/>
              </a:rPr>
              <a:t>angle_left+angle_right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)/180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400" dirty="0">
                <a:latin typeface="Consolas" pitchFamily="49" charset="0"/>
                <a:cs typeface="Consolas" pitchFamily="49" charset="0"/>
              </a:rPr>
            </a:br>
            <a:r>
              <a:rPr lang="en-US" sz="7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700" dirty="0">
                <a:latin typeface="Consolas" pitchFamily="49" charset="0"/>
                <a:cs typeface="Consolas" pitchFamily="49" charset="0"/>
              </a:rPr>
            </a:br>
            <a:r>
              <a:rPr lang="en-US" sz="1400" dirty="0">
                <a:latin typeface="Consolas" pitchFamily="49" charset="0"/>
                <a:cs typeface="Consolas" pitchFamily="49" charset="0"/>
              </a:rPr>
              <a:t>AO ~= 1-saturate(dot(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VecA,Normal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)/length(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VecA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3190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SSAO Example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457200" y="1090482"/>
            <a:ext cx="7772400" cy="2303646"/>
            <a:chOff x="-533400" y="381000"/>
            <a:chExt cx="9677400" cy="286826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840" y="381000"/>
              <a:ext cx="5090160" cy="2868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381000"/>
              <a:ext cx="5090160" cy="2868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295400" y="800100"/>
              <a:ext cx="1784985" cy="1143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67400" y="800100"/>
              <a:ext cx="1784985" cy="1143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55673" y="3581400"/>
            <a:ext cx="36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SSAO with per pixel Normal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3581400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SSAO (Depth only)</a:t>
            </a:r>
          </a:p>
        </p:txBody>
      </p:sp>
    </p:spTree>
    <p:extLst>
      <p:ext uri="{BB962C8B-B14F-4D97-AF65-F5344CB8AC3E}">
        <p14:creationId xmlns:p14="http://schemas.microsoft.com/office/powerpoint/2010/main" val="16469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Elemental </a:t>
            </a:r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11484"/>
            <a:ext cx="7035800" cy="32509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GDC 2012 demo behind closed </a:t>
            </a:r>
            <a:r>
              <a:rPr lang="en-US" sz="2000" dirty="0" smtClean="0"/>
              <a:t>doors</a:t>
            </a:r>
            <a:endParaRPr lang="en-US" sz="1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Demonstrate </a:t>
            </a:r>
            <a:r>
              <a:rPr lang="en-US" sz="2000" dirty="0"/>
              <a:t>and drive development of </a:t>
            </a:r>
            <a:r>
              <a:rPr lang="en-US" sz="2000" dirty="0" smtClean="0"/>
              <a:t>Unreal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 Engine </a:t>
            </a:r>
            <a:r>
              <a:rPr lang="en-US" sz="2000" dirty="0"/>
              <a:t>4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NVIDIA</a:t>
            </a:r>
            <a:r>
              <a:rPr lang="en-US" sz="2000" baseline="30000" dirty="0"/>
              <a:t>®</a:t>
            </a:r>
            <a:r>
              <a:rPr lang="en-US" sz="2000" dirty="0"/>
              <a:t> </a:t>
            </a:r>
            <a:r>
              <a:rPr lang="en-US" sz="2000" dirty="0" err="1" smtClean="0"/>
              <a:t>Kepler</a:t>
            </a:r>
            <a:r>
              <a:rPr lang="en-US" sz="2000" dirty="0" smtClean="0"/>
              <a:t> GK104 (GTX 680)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Direct3D</a:t>
            </a:r>
            <a:r>
              <a:rPr lang="en-US" sz="2000" baseline="30000" dirty="0"/>
              <a:t>®</a:t>
            </a:r>
            <a:r>
              <a:rPr lang="en-US" sz="2000" dirty="0"/>
              <a:t> 11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No preprocessing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Real-time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30 fps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FXAA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1080p </a:t>
            </a:r>
            <a:r>
              <a:rPr lang="en-US" sz="1600" dirty="0"/>
              <a:t>at 90</a:t>
            </a:r>
            <a:r>
              <a:rPr lang="en-US" sz="1600" dirty="0" smtClean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5794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SSAO Example </a:t>
            </a:r>
            <a:r>
              <a:rPr lang="en-US" dirty="0" smtClean="0"/>
              <a:t>Close-up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5673" y="3581400"/>
            <a:ext cx="36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SSAO with per pixel Normal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" y="3581400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SSAO (Depth only)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092676"/>
            <a:ext cx="7315200" cy="2260124"/>
            <a:chOff x="-9525" y="3505200"/>
            <a:chExt cx="9147813" cy="282633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75" y="3508666"/>
              <a:ext cx="4556760" cy="2822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3505200"/>
              <a:ext cx="4556761" cy="2822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-9525" y="3508666"/>
              <a:ext cx="4572001" cy="281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62476" y="3505200"/>
              <a:ext cx="4575812" cy="281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3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Image Based Lens Flares 1/2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838200"/>
            <a:ext cx="6959600" cy="304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Lens flares are out of focus reflections on the camera lens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 smtClean="0"/>
              <a:t>Image based method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Threshold and blur bright image parts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Scale and mirror image multiple times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 smtClean="0"/>
              <a:t>Soft mask screen borders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900" dirty="0"/>
              <a:t>Lens/Bokeh Blur (for out of focus</a:t>
            </a:r>
            <a:r>
              <a:rPr lang="en-US" sz="1900" dirty="0" smtClean="0"/>
              <a:t>)</a:t>
            </a:r>
            <a:endParaRPr lang="en-US" sz="19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Render a textured sprite for each very bright low res pixel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Ideally for each lens reflection with different </a:t>
            </a:r>
            <a:r>
              <a:rPr lang="en-US" sz="1600" dirty="0" smtClean="0"/>
              <a:t>radius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33500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0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616107"/>
            <a:ext cx="3657600" cy="175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9152"/>
            <a:ext cx="3657600" cy="175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619532"/>
            <a:ext cx="3657600" cy="174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828800"/>
            <a:ext cx="3655675" cy="530352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</a:rPr>
              <a:t>Source Image with Bloom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Based Lens </a:t>
            </a:r>
            <a:r>
              <a:rPr lang="en-US" dirty="0" smtClean="0"/>
              <a:t>Flares 2/2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9525" y="1828800"/>
            <a:ext cx="3655675" cy="530352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IB Lens </a:t>
            </a:r>
            <a:r>
              <a:rPr lang="en-US" sz="1600" dirty="0" smtClean="0">
                <a:solidFill>
                  <a:schemeClr val="accent4"/>
                </a:solidFill>
              </a:rPr>
              <a:t>Flares (without Lens Blur)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5674" y="3581400"/>
            <a:ext cx="3655675" cy="5334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IB Lens </a:t>
            </a:r>
            <a:r>
              <a:rPr lang="en-US" sz="1600" dirty="0" smtClean="0">
                <a:solidFill>
                  <a:schemeClr val="accent4"/>
                </a:solidFill>
              </a:rPr>
              <a:t>Flares (with Lens Blur)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5" y="3581399"/>
            <a:ext cx="3655675" cy="53340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</a:rPr>
              <a:t>Lens Blur Sprite Image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0662" y="2817876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5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IB Lens Flares Examples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68" y="1238912"/>
            <a:ext cx="2434818" cy="18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18" y="1214945"/>
            <a:ext cx="2441050" cy="19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" y="1214945"/>
            <a:ext cx="2439333" cy="19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256002"/>
            <a:ext cx="243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Emissive </a:t>
            </a:r>
            <a:r>
              <a:rPr lang="en-US" dirty="0" smtClean="0">
                <a:solidFill>
                  <a:schemeClr val="accent4"/>
                </a:solidFill>
              </a:rPr>
              <a:t>(Sun)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4818" y="3256002"/>
            <a:ext cx="243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Emissive (Fire)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5866" y="3256002"/>
            <a:ext cx="243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Reflections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HDR </a:t>
            </a:r>
            <a:r>
              <a:rPr lang="en-US" dirty="0"/>
              <a:t>Histogram </a:t>
            </a:r>
            <a:r>
              <a:rPr lang="en-US" sz="1300" dirty="0"/>
              <a:t>[Scheuermann07]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64 Buckets, logarithmic, no atomics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8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Pass 1: Generate screen local histograms (CS) in parallel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6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Pass 2: Combine all lines into </a:t>
            </a:r>
            <a:r>
              <a:rPr lang="en-US" sz="1700" dirty="0"/>
              <a:t>one</a:t>
            </a:r>
            <a:r>
              <a:rPr lang="en-US" sz="1800" dirty="0"/>
              <a:t/>
            </a:r>
            <a:br>
              <a:rPr lang="en-US" sz="1800" dirty="0"/>
            </a:br>
            <a:endParaRPr lang="en-US" sz="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64 Buckets are stored in 16 ARGB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600200"/>
            <a:ext cx="3702052" cy="110799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Clear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groupshared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histograms float[64][16] </a:t>
            </a: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Sync</a:t>
            </a: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Accumulate histograms in parallel </a:t>
            </a: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Sync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Accumulate many Histograms to one float4[16]</a:t>
            </a:r>
          </a:p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Output one Histogram per line in 16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texels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228600" cy="110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56223"/>
            <a:ext cx="2524836" cy="19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531"/>
            <a:ext cx="2526699" cy="7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94"/>
            <a:ext cx="2526699" cy="3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Brace 6"/>
          <p:cNvSpPr/>
          <p:nvPr/>
        </p:nvSpPr>
        <p:spPr>
          <a:xfrm rot="5400000">
            <a:off x="5790438" y="2669714"/>
            <a:ext cx="77724" cy="228600"/>
          </a:xfrm>
          <a:prstGeom prst="righ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16200000">
            <a:off x="5788413" y="1622042"/>
            <a:ext cx="82486" cy="2524834"/>
          </a:xfrm>
          <a:prstGeom prst="righ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Eye 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Compute average brightness </a:t>
            </a:r>
            <a:r>
              <a:rPr lang="en-US" sz="2000" dirty="0"/>
              <a:t>from Histogram</a:t>
            </a:r>
            <a:r>
              <a:rPr lang="en-US" sz="1700" dirty="0"/>
              <a:t> (blue line) </a:t>
            </a:r>
            <a:endParaRPr lang="en-US" sz="1700" dirty="0" smtClean="0"/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Consider only bright areas (e.g</a:t>
            </a:r>
            <a:r>
              <a:rPr lang="en-US" sz="1700" dirty="0"/>
              <a:t>. </a:t>
            </a:r>
            <a:r>
              <a:rPr lang="en-US" sz="1700" dirty="0" smtClean="0"/>
              <a:t>&gt;90%)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Reject </a:t>
            </a:r>
            <a:r>
              <a:rPr lang="en-US" sz="1700" dirty="0" smtClean="0"/>
              <a:t>few very bright areas (very bright emissive, </a:t>
            </a:r>
            <a:r>
              <a:rPr lang="en-US" sz="1700" dirty="0"/>
              <a:t>e.g. </a:t>
            </a:r>
            <a:r>
              <a:rPr lang="en-US" sz="1700" dirty="0" smtClean="0"/>
              <a:t>&gt;98%)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Compute single multiplier for whole view port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Smoothly </a:t>
            </a:r>
            <a:r>
              <a:rPr lang="en-US" sz="1700" dirty="0"/>
              <a:t>blend with last frame average (white </a:t>
            </a:r>
            <a:r>
              <a:rPr lang="en-US" sz="1700" dirty="0" smtClean="0"/>
              <a:t>bar)</a:t>
            </a:r>
            <a:endParaRPr lang="en-US" sz="1700" dirty="0"/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Bound in user specified region (</a:t>
            </a:r>
            <a:r>
              <a:rPr lang="en-US" sz="1700" dirty="0" smtClean="0"/>
              <a:t>green)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Apply in tone mapper</a:t>
            </a:r>
            <a:r>
              <a:rPr lang="en-US" sz="1700" dirty="0" smtClean="0"/>
              <a:t> (white curve)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Read </a:t>
            </a:r>
            <a:r>
              <a:rPr lang="en-US" sz="1700" dirty="0"/>
              <a:t>result in tone mapping VS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Pass to PS as </a:t>
            </a:r>
            <a:r>
              <a:rPr lang="en-US" sz="1700" dirty="0" smtClean="0"/>
              <a:t>interpolator</a:t>
            </a:r>
            <a:endParaRPr lang="en-US" sz="17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25002"/>
            <a:ext cx="2514600" cy="131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Particles</a:t>
            </a:r>
            <a:endParaRPr lang="en-US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771747" cy="26670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510195" lon="2673590" rev="215133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GPU accelerated </a:t>
            </a:r>
            <a:r>
              <a:rPr lang="en-US" dirty="0" smtClean="0"/>
              <a:t>particles</a:t>
            </a:r>
            <a:endParaRPr lang="en-US" sz="1700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731000" cy="320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800" dirty="0" smtClean="0"/>
              <a:t>CPU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Spawn particles (</a:t>
            </a:r>
            <a:r>
              <a:rPr lang="en-US" sz="1500" dirty="0"/>
              <a:t>arbitrarily complex logic</a:t>
            </a:r>
            <a:r>
              <a:rPr lang="en-US" sz="1500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Memory management in fixed size </a:t>
            </a:r>
            <a:r>
              <a:rPr lang="en-US" sz="1500" dirty="0"/>
              <a:t>buffers </a:t>
            </a:r>
            <a:r>
              <a:rPr lang="en-US" sz="1500" dirty="0" smtClean="0"/>
              <a:t>(unit: 16 particles)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Emitter </a:t>
            </a:r>
            <a:r>
              <a:rPr lang="en-US" sz="1500" dirty="0" smtClean="0"/>
              <a:t>management (Index buffer, draw call sorting)</a:t>
            </a:r>
          </a:p>
          <a:p>
            <a:pPr marL="273050" lvl="1" indent="-2730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800" dirty="0" smtClean="0"/>
              <a:t>GPU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Motion from Newtonian mechanics (fixed function) 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Lighting from non directional volume cascades (3D lookups)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GPU </a:t>
            </a:r>
            <a:r>
              <a:rPr lang="en-US" sz="1500" dirty="0" smtClean="0"/>
              <a:t>Radix depth sort if required [Merrill11] [Satish09]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/>
              <a:t>Rendering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Additional forces from Vector </a:t>
            </a:r>
            <a:r>
              <a:rPr lang="en-US" sz="1500" dirty="0" smtClean="0"/>
              <a:t>Fields* </a:t>
            </a:r>
            <a:r>
              <a:rPr lang="en-US" sz="1500" dirty="0"/>
              <a:t>(3D lookup)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/>
              <a:t>Particle Curves to modulate particle </a:t>
            </a:r>
            <a:r>
              <a:rPr lang="en-US" sz="1500" dirty="0" smtClean="0"/>
              <a:t>attributes* </a:t>
            </a:r>
            <a:r>
              <a:rPr lang="en-US" sz="1500" dirty="0"/>
              <a:t>(1D lookup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3970684" y="3837801"/>
            <a:ext cx="3344516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chemeClr val="tx1"/>
                </a:solidFill>
                <a:ea typeface="ＭＳ Ｐゴシック" pitchFamily="-112" charset="-128"/>
              </a:rPr>
              <a:t>* See next slides</a:t>
            </a:r>
          </a:p>
        </p:txBody>
      </p:sp>
    </p:spTree>
    <p:extLst>
      <p:ext uri="{BB962C8B-B14F-4D97-AF65-F5344CB8AC3E}">
        <p14:creationId xmlns:p14="http://schemas.microsoft.com/office/powerpoint/2010/main" val="39834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Particle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04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State-full simulation </a:t>
            </a:r>
            <a:r>
              <a:rPr lang="en-US" sz="1600" dirty="0" smtClean="0"/>
              <a:t>[Lutz04]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Allows more complex animations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Stored over particle lifetime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0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3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800" dirty="0" smtClean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Particle Curves: Time </a:t>
            </a:r>
            <a:r>
              <a:rPr lang="en-US" sz="2000" dirty="0"/>
              <a:t>Phase and </a:t>
            </a:r>
            <a:r>
              <a:rPr lang="en-US" sz="2000" dirty="0" smtClean="0"/>
              <a:t>Scale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45507"/>
              </p:ext>
            </p:extLst>
          </p:nvPr>
        </p:nvGraphicFramePr>
        <p:xfrm>
          <a:off x="685800" y="1904999"/>
          <a:ext cx="6172199" cy="1447801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447800"/>
                <a:gridCol w="1447800"/>
                <a:gridCol w="3276599"/>
              </a:tblGrid>
              <a:tr h="2699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Name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Format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Usage</a:t>
                      </a:r>
                    </a:p>
                  </a:txBody>
                  <a:tcPr marL="27432" marR="0" marT="0" marB="0"/>
                </a:tc>
              </a:tr>
              <a:tr h="2944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Position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R32G32B32A32f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World Space Position*, Time</a:t>
                      </a:r>
                      <a:r>
                        <a:rPr lang="en-US" sz="1400" baseline="0" dirty="0" smtClean="0"/>
                        <a:t> Phase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  <a:tr h="2944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Velocity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R16G16B16A16f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World Space Velocity, Time Scale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  <a:tr h="294468">
                <a:tc>
                  <a:txBody>
                    <a:bodyPr/>
                    <a:lstStyle/>
                    <a:p>
                      <a:pPr marL="0" marR="0" indent="0" algn="ctr" defTabSz="365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Render Attrib.</a:t>
                      </a:r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R8G8B8A8</a:t>
                      </a:r>
                      <a:endParaRPr lang="en-US" sz="1400" dirty="0" smtClean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Size, Rotation 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  <a:tr h="294468">
                <a:tc>
                  <a:txBody>
                    <a:bodyPr/>
                    <a:lstStyle/>
                    <a:p>
                      <a:pPr marL="0" marR="0" indent="0" algn="ctr" defTabSz="365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Simulation Attrib.</a:t>
                      </a:r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R8G8B8A8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Drag, Vector Field Scale, Random Seed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6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731000" cy="320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Concept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1D Function of time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Artist driven (arbitrary complex)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Implementation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 smtClean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000" dirty="0" smtClean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Filtered texture lookup (Piecewise linear, equidistant)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Sample count depends on source curve (error threshold)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Many 1D curves packed into single 2D texture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5934832" y="857565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004320" y="857573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15889" y="857567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625360" y="857566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385377" y="857573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94848" y="857569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540113" y="857573"/>
            <a:ext cx="1454515" cy="857573"/>
          </a:xfrm>
          <a:custGeom>
            <a:avLst/>
            <a:gdLst>
              <a:gd name="connsiteX0" fmla="*/ 0 w 2257586"/>
              <a:gd name="connsiteY0" fmla="*/ 0 h 857573"/>
              <a:gd name="connsiteX1" fmla="*/ 671593 w 2257586"/>
              <a:gd name="connsiteY1" fmla="*/ 635430 h 857573"/>
              <a:gd name="connsiteX2" fmla="*/ 1524000 w 2257586"/>
              <a:gd name="connsiteY2" fmla="*/ 253139 h 857573"/>
              <a:gd name="connsiteX3" fmla="*/ 2257586 w 2257586"/>
              <a:gd name="connsiteY3" fmla="*/ 857573 h 8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586" h="857573">
                <a:moveTo>
                  <a:pt x="0" y="0"/>
                </a:moveTo>
                <a:cubicBezTo>
                  <a:pt x="208796" y="296620"/>
                  <a:pt x="417593" y="593240"/>
                  <a:pt x="671593" y="635430"/>
                </a:cubicBezTo>
                <a:cubicBezTo>
                  <a:pt x="925593" y="677620"/>
                  <a:pt x="1259668" y="216115"/>
                  <a:pt x="1524000" y="253139"/>
                </a:cubicBezTo>
                <a:cubicBezTo>
                  <a:pt x="1788332" y="290163"/>
                  <a:pt x="2022959" y="573868"/>
                  <a:pt x="2257586" y="857573"/>
                </a:cubicBezTo>
              </a:path>
            </a:pathLst>
          </a:custGeom>
          <a:ln>
            <a:solidFill>
              <a:srgbClr val="0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8" idx="0"/>
          </p:cNvCxnSpPr>
          <p:nvPr/>
        </p:nvCxnSpPr>
        <p:spPr>
          <a:xfrm flipH="1" flipV="1">
            <a:off x="4540113" y="857573"/>
            <a:ext cx="309470" cy="552127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49583" y="1409700"/>
            <a:ext cx="309472" cy="3810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59055" y="1114586"/>
            <a:ext cx="311569" cy="333214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70625" y="1114586"/>
            <a:ext cx="309471" cy="238283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24" idx="2"/>
          </p:cNvCxnSpPr>
          <p:nvPr/>
        </p:nvCxnSpPr>
        <p:spPr>
          <a:xfrm>
            <a:off x="5780096" y="1352869"/>
            <a:ext cx="309471" cy="362269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244303" y="857573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548529" y="857573"/>
            <a:ext cx="309471" cy="8575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0" idx="3"/>
          </p:cNvCxnSpPr>
          <p:nvPr/>
        </p:nvCxnSpPr>
        <p:spPr>
          <a:xfrm flipV="1">
            <a:off x="5994629" y="990600"/>
            <a:ext cx="708636" cy="724546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4" idx="2"/>
          </p:cNvCxnSpPr>
          <p:nvPr/>
        </p:nvCxnSpPr>
        <p:spPr>
          <a:xfrm flipV="1">
            <a:off x="6089567" y="1307024"/>
            <a:ext cx="306849" cy="408114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392220" y="990601"/>
            <a:ext cx="311045" cy="316423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Particle Curves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98759"/>
              </p:ext>
            </p:extLst>
          </p:nvPr>
        </p:nvGraphicFramePr>
        <p:xfrm>
          <a:off x="685800" y="2209800"/>
          <a:ext cx="6172199" cy="56439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447800"/>
                <a:gridCol w="1447800"/>
                <a:gridCol w="3276599"/>
              </a:tblGrid>
              <a:tr h="2699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Name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Format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Usage</a:t>
                      </a:r>
                    </a:p>
                  </a:txBody>
                  <a:tcPr marL="27432" marR="0" marT="0" marB="0"/>
                </a:tc>
              </a:tr>
              <a:tr h="294468">
                <a:tc>
                  <a:txBody>
                    <a:bodyPr/>
                    <a:lstStyle/>
                    <a:p>
                      <a:pPr marL="0" marR="0" indent="0" algn="ctr" defTabSz="365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Attributes</a:t>
                      </a:r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R8G8B8A8</a:t>
                      </a:r>
                      <a:endParaRPr lang="en-US" sz="1400" dirty="0" smtClean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Modulate simulation or render attributes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</a:tbl>
          </a:graphicData>
        </a:graphic>
      </p:graphicFrame>
      <p:sp>
        <p:nvSpPr>
          <p:cNvPr id="44" name="Oval 43"/>
          <p:cNvSpPr/>
          <p:nvPr/>
        </p:nvSpPr>
        <p:spPr>
          <a:xfrm>
            <a:off x="4517253" y="83471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26722" y="138541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136195" y="142494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447764" y="109172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754854" y="132826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66707" y="169227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69360" y="128429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680405" y="96774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Real-Time Demo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3124200" cy="2324405"/>
          </a:xfrm>
          <a:prstGeom prst="rect">
            <a:avLst/>
          </a:prstGeom>
          <a:noFill/>
          <a:ln>
            <a:noFill/>
          </a:ln>
          <a:effectLst>
            <a:reflection blurRad="25400" stA="72000" endPos="42000" dist="38100" dir="5400000" sy="-100000" algn="bl" rotWithShape="0"/>
          </a:effectLst>
          <a:scene3d>
            <a:camera prst="perspectiveHeroicExtremeLeftFacing">
              <a:rot lat="510195" lon="2673590" rev="215133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14400" y="838200"/>
            <a:ext cx="3657600" cy="2724614"/>
            <a:chOff x="482600" y="2137569"/>
            <a:chExt cx="3860800" cy="2871470"/>
          </a:xfrm>
          <a:effectLst>
            <a:outerShdw blurRad="12700" algn="ctr" rotWithShape="0">
              <a:prstClr val="black">
                <a:alpha val="47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510195" lon="2673590" rev="21513312"/>
            </a:camera>
            <a:lightRig rig="threePt" dir="t"/>
          </a:scene3d>
        </p:grpSpPr>
        <p:sp>
          <p:nvSpPr>
            <p:cNvPr id="6" name="Rectangle 5"/>
            <p:cNvSpPr/>
            <p:nvPr/>
          </p:nvSpPr>
          <p:spPr>
            <a:xfrm>
              <a:off x="482600" y="2137569"/>
              <a:ext cx="3860800" cy="28714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" y="2423319"/>
              <a:ext cx="3860800" cy="217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1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883400" cy="320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Per volume attributes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 smtClean="0"/>
              <a:t>World to Volume matrix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 smtClean="0"/>
              <a:t>Force scale (accumulate)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 smtClean="0"/>
              <a:t>Velocity scale (weighted blend)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 smtClean="0"/>
              <a:t>Affect all </a:t>
            </a:r>
            <a:r>
              <a:rPr lang="en-US" sz="1500" dirty="0"/>
              <a:t>particle systems </a:t>
            </a:r>
            <a:r>
              <a:rPr lang="en-US" sz="1500" dirty="0" smtClean="0"/>
              <a:t>globally or a single system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Per volume element attributes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Can be imported from Maya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/>
              <a:t>Unified interface for many kind of complex motions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Particle Vector Fields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85799"/>
              </p:ext>
            </p:extLst>
          </p:nvPr>
        </p:nvGraphicFramePr>
        <p:xfrm>
          <a:off x="685800" y="2636003"/>
          <a:ext cx="6172199" cy="56439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371600"/>
                <a:gridCol w="1676400"/>
                <a:gridCol w="3124199"/>
              </a:tblGrid>
              <a:tr h="2699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Name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Format</a:t>
                      </a:r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4"/>
                          </a:solidFill>
                        </a:rPr>
                        <a:t>Usage</a:t>
                      </a:r>
                    </a:p>
                  </a:txBody>
                  <a:tcPr marL="27432" marR="0" marT="0" marB="0"/>
                </a:tc>
              </a:tr>
              <a:tr h="2944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OffsetVector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R16G16B16A16f</a:t>
                      </a:r>
                      <a:endParaRPr lang="en-US" sz="1400" dirty="0"/>
                    </a:p>
                  </a:txBody>
                  <a:tcPr marL="27432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Force or Velocity Delta</a:t>
                      </a:r>
                      <a:endParaRPr lang="en-US" sz="1400" dirty="0"/>
                    </a:p>
                  </a:txBody>
                  <a:tcPr marR="0" marT="0" marB="0" anchor="ctr"/>
                </a:tc>
              </a:tr>
            </a:tbl>
          </a:graphicData>
        </a:graphic>
      </p:graphicFrame>
      <p:grpSp>
        <p:nvGrpSpPr>
          <p:cNvPr id="116" name="Group 115"/>
          <p:cNvGrpSpPr/>
          <p:nvPr/>
        </p:nvGrpSpPr>
        <p:grpSpPr>
          <a:xfrm rot="703380">
            <a:off x="5673338" y="915150"/>
            <a:ext cx="1302715" cy="977037"/>
            <a:chOff x="2819400" y="685800"/>
            <a:chExt cx="1219200" cy="914400"/>
          </a:xfrm>
        </p:grpSpPr>
        <p:sp>
          <p:nvSpPr>
            <p:cNvPr id="80" name="Rectangle 79"/>
            <p:cNvSpPr/>
            <p:nvPr/>
          </p:nvSpPr>
          <p:spPr>
            <a:xfrm>
              <a:off x="2819400" y="6858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24200" y="6858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429000" y="6858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33800" y="6858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819400" y="9906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124200" y="9906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429000" y="9906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33800" y="9906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8194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1242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290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338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948940" y="8153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253740" y="8153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558540" y="8153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863340" y="81533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958702" y="112728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257311" y="111299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566874" y="11163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864531" y="111775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950368" y="142970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256121" y="14249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558540" y="142255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65721" y="142493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2878931" y="838200"/>
              <a:ext cx="92869" cy="10953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3276600" y="838200"/>
              <a:ext cx="16669" cy="116681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581400" y="838200"/>
              <a:ext cx="59531" cy="14525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3886200" y="838200"/>
              <a:ext cx="85725" cy="119063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H="1">
              <a:off x="2855119" y="1152525"/>
              <a:ext cx="116682" cy="0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3212306" y="1143000"/>
              <a:ext cx="63103" cy="10953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>
              <a:off x="3462338" y="1143000"/>
              <a:ext cx="119062" cy="111919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3876675" y="1143000"/>
              <a:ext cx="9525" cy="12620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 flipV="1">
              <a:off x="2897982" y="1335881"/>
              <a:ext cx="73818" cy="111920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 flipV="1">
              <a:off x="3164681" y="1340644"/>
              <a:ext cx="111919" cy="10715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3581400" y="1447802"/>
              <a:ext cx="95250" cy="100011"/>
            </a:xfrm>
            <a:prstGeom prst="straightConnector1">
              <a:avLst/>
            </a:prstGeom>
            <a:ln w="19050" cap="sq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3886200" y="1447802"/>
              <a:ext cx="95250" cy="109536"/>
            </a:xfrm>
            <a:prstGeom prst="straightConnector1">
              <a:avLst/>
            </a:prstGeom>
            <a:ln w="19050" cap="sq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 rot="3236690">
            <a:off x="4872313" y="961536"/>
            <a:ext cx="745126" cy="745126"/>
            <a:chOff x="1219200" y="1295400"/>
            <a:chExt cx="914400" cy="914400"/>
          </a:xfrm>
        </p:grpSpPr>
        <p:sp>
          <p:nvSpPr>
            <p:cNvPr id="117" name="Rectangle 116"/>
            <p:cNvSpPr/>
            <p:nvPr/>
          </p:nvSpPr>
          <p:spPr>
            <a:xfrm>
              <a:off x="12192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5240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8288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192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5240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8288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2192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5240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8288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1348740" y="14249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653540" y="14249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958340" y="14249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356121" y="173688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657111" y="172259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961912" y="17283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350168" y="203930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655921" y="203215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958340" y="203215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H="1" flipV="1">
              <a:off x="1240631" y="1319213"/>
              <a:ext cx="130970" cy="128587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1676400" y="1321594"/>
              <a:ext cx="7144" cy="12620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1981200" y="1328738"/>
              <a:ext cx="116681" cy="119062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H="1">
              <a:off x="1235869" y="1762125"/>
              <a:ext cx="135732" cy="1428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1981200" y="1752600"/>
              <a:ext cx="135731" cy="1428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H="1">
              <a:off x="1254919" y="2057401"/>
              <a:ext cx="116681" cy="11191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>
              <a:off x="1659731" y="2057400"/>
              <a:ext cx="16670" cy="12620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1981200" y="2057402"/>
              <a:ext cx="95250" cy="100011"/>
            </a:xfrm>
            <a:prstGeom prst="straightConnector1">
              <a:avLst/>
            </a:prstGeom>
            <a:ln w="19050" cap="sq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 rot="5400000">
            <a:off x="4211687" y="1051696"/>
            <a:ext cx="556512" cy="556512"/>
            <a:chOff x="1219200" y="1295400"/>
            <a:chExt cx="914400" cy="914400"/>
          </a:xfrm>
        </p:grpSpPr>
        <p:sp>
          <p:nvSpPr>
            <p:cNvPr id="70" name="Rectangle 69"/>
            <p:cNvSpPr/>
            <p:nvPr/>
          </p:nvSpPr>
          <p:spPr>
            <a:xfrm>
              <a:off x="12192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240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828800" y="12954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2192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5240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28800" y="16002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192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240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828800" y="1905000"/>
              <a:ext cx="3048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348740" y="14249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653540" y="14249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958340" y="142493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356121" y="173688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657111" y="172259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61912" y="17283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350168" y="203930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655921" y="203215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958340" y="203215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 flipH="1" flipV="1">
              <a:off x="1240631" y="1319213"/>
              <a:ext cx="130970" cy="128587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1676400" y="1321594"/>
              <a:ext cx="7144" cy="12620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flipV="1">
              <a:off x="1981200" y="1328738"/>
              <a:ext cx="116681" cy="119062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H="1">
              <a:off x="1235869" y="1762125"/>
              <a:ext cx="135732" cy="1428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1981200" y="1752600"/>
              <a:ext cx="135731" cy="1428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>
              <a:off x="1254919" y="2057401"/>
              <a:ext cx="116681" cy="111918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H="1">
              <a:off x="1659731" y="2057400"/>
              <a:ext cx="16670" cy="126206"/>
            </a:xfrm>
            <a:prstGeom prst="straightConnector1">
              <a:avLst/>
            </a:prstGeom>
            <a:ln w="19050" cap="sq" cmpd="sng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1981200" y="2057402"/>
              <a:ext cx="95250" cy="100011"/>
            </a:xfrm>
            <a:prstGeom prst="straightConnector1">
              <a:avLst/>
            </a:prstGeom>
            <a:ln w="19050" cap="sq">
              <a:solidFill>
                <a:srgbClr val="000000"/>
              </a:solidFill>
              <a:beve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1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Shadow receiving Translucency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" y="0"/>
            <a:ext cx="6810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Volumetric direct and indirect lighting </a:t>
            </a:r>
          </a:p>
        </p:txBody>
      </p:sp>
    </p:spTree>
    <p:extLst>
      <p:ext uri="{BB962C8B-B14F-4D97-AF65-F5344CB8AC3E}">
        <p14:creationId xmlns:p14="http://schemas.microsoft.com/office/powerpoint/2010/main" val="11633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3" y="1"/>
            <a:ext cx="698567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449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&gt; 1 Million Particles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8072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NVIDIA, AMD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Special thanks to </a:t>
            </a:r>
            <a:r>
              <a:rPr lang="en-US" sz="1700" dirty="0"/>
              <a:t>Cyril </a:t>
            </a:r>
            <a:r>
              <a:rPr lang="en-US" sz="1700" dirty="0" err="1"/>
              <a:t>Crassin</a:t>
            </a:r>
            <a:r>
              <a:rPr lang="en-US" sz="1700" dirty="0"/>
              <a:t> </a:t>
            </a:r>
            <a:r>
              <a:rPr lang="en-US" sz="1700" dirty="0" smtClean="0"/>
              <a:t>and Evan Hart from NVIDIA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Epic </a:t>
            </a:r>
            <a:endParaRPr lang="en-US" sz="17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/>
              <a:t>Rendering </a:t>
            </a:r>
            <a:r>
              <a:rPr lang="en-US" sz="1500" dirty="0" smtClean="0"/>
              <a:t>team: Daniel </a:t>
            </a:r>
            <a:r>
              <a:rPr lang="en-US" sz="1500" dirty="0"/>
              <a:t>Wright, Andrew </a:t>
            </a:r>
            <a:r>
              <a:rPr lang="en-US" sz="1500" dirty="0" err="1"/>
              <a:t>Scheidecker</a:t>
            </a:r>
            <a:r>
              <a:rPr lang="en-US" sz="1500" dirty="0"/>
              <a:t>, Nick </a:t>
            </a:r>
            <a:r>
              <a:rPr lang="en-US" sz="1500" dirty="0" err="1" smtClean="0"/>
              <a:t>Penwarden</a:t>
            </a:r>
            <a:endParaRPr lang="en-US" sz="15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500" dirty="0" smtClean="0"/>
              <a:t>Everyone that contributed to Unreal Engine 4</a:t>
            </a:r>
            <a:endParaRPr lang="en-US" sz="15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2438400"/>
            <a:ext cx="3046413" cy="144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4" y="0"/>
            <a:ext cx="686594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0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76200"/>
            <a:ext cx="4343400" cy="609600"/>
          </a:xfrm>
        </p:spPr>
        <p:txBody>
          <a:bodyPr/>
          <a:lstStyle/>
          <a:p>
            <a:r>
              <a:rPr lang="en-US" dirty="0" smtClean="0"/>
              <a:t>Epic Games is hiring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685800"/>
            <a:ext cx="6629400" cy="31519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/>
              <a:t>Work on leading game engine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200" dirty="0" smtClean="0"/>
              <a:t>Unreal Engine 3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200" dirty="0" smtClean="0"/>
              <a:t>Upcoming: Unreal </a:t>
            </a:r>
            <a:r>
              <a:rPr lang="en-US" sz="1200" dirty="0"/>
              <a:t>Engine </a:t>
            </a:r>
            <a:r>
              <a:rPr lang="en-US" sz="1200" dirty="0" smtClean="0"/>
              <a:t>4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/>
              <a:t>Ship successful games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200" dirty="0" smtClean="0"/>
              <a:t>Gear </a:t>
            </a:r>
            <a:r>
              <a:rPr lang="en-US" sz="1200" dirty="0"/>
              <a:t>Of War 1-3, Infinity Blade </a:t>
            </a:r>
            <a:r>
              <a:rPr lang="en-US" sz="1200" dirty="0" smtClean="0"/>
              <a:t>1-2, …</a:t>
            </a:r>
            <a:endParaRPr lang="en-US" sz="1200" dirty="0"/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200" dirty="0"/>
              <a:t>Upcoming: </a:t>
            </a:r>
            <a:r>
              <a:rPr lang="en-US" sz="1200" dirty="0" smtClean="0"/>
              <a:t>Fortnite, Infinity Blade: Dungeons</a:t>
            </a:r>
            <a:endParaRPr lang="en-US" sz="1200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/>
              <a:t>Target many platforms: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200" dirty="0" smtClean="0"/>
              <a:t>Xbox 360, PlayStation 3, PC DX9/11,</a:t>
            </a:r>
            <a:br>
              <a:rPr lang="en-US" sz="1200" dirty="0" smtClean="0"/>
            </a:br>
            <a:r>
              <a:rPr lang="en-US" sz="1200" dirty="0" smtClean="0"/>
              <a:t>Mobile, </a:t>
            </a:r>
            <a:r>
              <a:rPr lang="en-US" sz="1200" dirty="0"/>
              <a:t>Mac</a:t>
            </a:r>
            <a:r>
              <a:rPr lang="en-US" sz="1200" dirty="0" smtClean="0"/>
              <a:t>, next gen consoles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/>
              <a:t>Main office in North Carolina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0440"/>
            <a:ext cx="1520212" cy="854808"/>
          </a:xfrm>
          <a:prstGeom prst="rect">
            <a:avLst/>
          </a:prstGeom>
          <a:noFill/>
          <a:ln w="1905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0440"/>
            <a:ext cx="1519658" cy="854808"/>
          </a:xfrm>
          <a:prstGeom prst="rect">
            <a:avLst/>
          </a:prstGeom>
          <a:noFill/>
          <a:ln w="1905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49362" y="3580562"/>
            <a:ext cx="2002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dirty="0">
                <a:hlinkClick r:id="rId6"/>
              </a:rPr>
              <a:t>www.EpicGames.com/jobs</a:t>
            </a:r>
            <a:endParaRPr lang="en-US" sz="12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06" y="206109"/>
            <a:ext cx="2688535" cy="1470291"/>
          </a:xfrm>
          <a:prstGeom prst="rect">
            <a:avLst/>
          </a:prstGeom>
          <a:noFill/>
          <a:ln w="1905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23" y="1681598"/>
            <a:ext cx="1478103" cy="985402"/>
          </a:xfrm>
          <a:prstGeom prst="rect">
            <a:avLst/>
          </a:prstGeom>
          <a:noFill/>
          <a:ln w="1905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84136" y="762000"/>
            <a:ext cx="6858000" cy="3276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 smtClean="0"/>
              <a:t>[Crassin11] Interactive Indirect Illumination and Ambient Occlusion Using Voxel Cone Tracing</a:t>
            </a:r>
            <a:br>
              <a:rPr lang="en-US" sz="1100" dirty="0" smtClean="0"/>
            </a:br>
            <a:r>
              <a:rPr lang="en-US" sz="1100" dirty="0"/>
              <a:t>Interactive Indirect Illumination Using Voxel Cone Tracing, Sep </a:t>
            </a:r>
            <a:r>
              <a:rPr lang="en-US" sz="1100" dirty="0" smtClean="0"/>
              <a:t>2011</a:t>
            </a:r>
            <a:br>
              <a:rPr lang="en-US" sz="1100" dirty="0" smtClean="0"/>
            </a:br>
            <a:r>
              <a:rPr lang="en-US" sz="1100" dirty="0" smtClean="0">
                <a:hlinkClick r:id="rId2"/>
              </a:rPr>
              <a:t>http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smtClean="0">
                <a:hlinkClick r:id="rId2"/>
              </a:rPr>
              <a:t>research.nvidia.com/sites/default/files/publications/GIVoxels-pg2011-authors.pdf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 smtClean="0"/>
              <a:t>[Kawase04] Practical </a:t>
            </a:r>
            <a:r>
              <a:rPr lang="en-US" sz="1100" dirty="0"/>
              <a:t>Implementation of High Dynamic Range </a:t>
            </a:r>
            <a:r>
              <a:rPr lang="en-US" sz="1100" dirty="0" smtClean="0"/>
              <a:t>Rendering</a:t>
            </a:r>
            <a:br>
              <a:rPr lang="en-US" sz="1100" dirty="0" smtClean="0"/>
            </a:br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://www.daionet.gr.jp/~</a:t>
            </a:r>
            <a:r>
              <a:rPr lang="en-US" sz="1100" dirty="0" smtClean="0">
                <a:hlinkClick r:id="rId3"/>
              </a:rPr>
              <a:t>masa/archives/GDC2004/GDC2004_PIoHDRR_SHORT_EN.ppt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/>
              <a:t>[Segovia06</a:t>
            </a:r>
            <a:r>
              <a:rPr lang="en-US" sz="1100" dirty="0" smtClean="0"/>
              <a:t>] </a:t>
            </a:r>
            <a:r>
              <a:rPr lang="en-US" sz="1100" dirty="0"/>
              <a:t>Non-interleaved Deferred Shading of Interleaved Sample Patterns</a:t>
            </a:r>
            <a:br>
              <a:rPr lang="en-US" sz="1100" dirty="0"/>
            </a:br>
            <a:r>
              <a:rPr lang="en-US" sz="1100" dirty="0">
                <a:hlinkClick r:id="rId4"/>
              </a:rPr>
              <a:t>http://</a:t>
            </a:r>
            <a:r>
              <a:rPr lang="en-US" sz="1100" dirty="0" smtClean="0">
                <a:hlinkClick r:id="rId4"/>
              </a:rPr>
              <a:t>liris.cnrs.fr/Documents/Liris-2476.pdf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/>
              <a:t>[Kajalin09] Screen Space Ambient Occlusion</a:t>
            </a:r>
            <a:br>
              <a:rPr lang="en-US" sz="1100" dirty="0"/>
            </a:br>
            <a:r>
              <a:rPr lang="en-US" sz="1100" dirty="0" smtClean="0"/>
              <a:t>ShaderX7 </a:t>
            </a:r>
            <a:r>
              <a:rPr lang="en-US" sz="1100" dirty="0"/>
              <a:t>- Advanced Rendering </a:t>
            </a:r>
            <a:r>
              <a:rPr lang="en-US" sz="1100" dirty="0" smtClean="0"/>
              <a:t>Techniques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/>
              <a:t>[</a:t>
            </a:r>
            <a:r>
              <a:rPr lang="en-US" sz="1100" dirty="0" smtClean="0"/>
              <a:t>Sainz08] Image-Space </a:t>
            </a:r>
            <a:r>
              <a:rPr lang="en-US" sz="1100" dirty="0"/>
              <a:t>Horizon-Based Ambient Occlusion</a:t>
            </a:r>
            <a:br>
              <a:rPr lang="en-US" sz="1100" dirty="0"/>
            </a:br>
            <a:r>
              <a:rPr lang="en-US" sz="1100" dirty="0">
                <a:hlinkClick r:id="rId5"/>
              </a:rPr>
              <a:t>http://</a:t>
            </a:r>
            <a:r>
              <a:rPr lang="en-US" sz="1100" dirty="0" smtClean="0">
                <a:hlinkClick r:id="rId5"/>
              </a:rPr>
              <a:t>www.nvidia.com/object/siggraph-2008-HBAO.html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/>
              <a:t>[Tabellion08] Practical Global Illumination with Irradiance </a:t>
            </a:r>
            <a:r>
              <a:rPr lang="en-US" sz="1100" dirty="0" smtClean="0"/>
              <a:t>Caching</a:t>
            </a:r>
            <a:br>
              <a:rPr lang="en-US" sz="1100" dirty="0" smtClean="0"/>
            </a:br>
            <a:r>
              <a:rPr lang="en-US" sz="1100" dirty="0" smtClean="0">
                <a:hlinkClick r:id="rId6"/>
              </a:rPr>
              <a:t>http</a:t>
            </a:r>
            <a:r>
              <a:rPr lang="en-US" sz="1100" dirty="0">
                <a:hlinkClick r:id="rId6"/>
              </a:rPr>
              <a:t>://cgg.mff.cuni.cz/~</a:t>
            </a:r>
            <a:r>
              <a:rPr lang="en-US" sz="1100" dirty="0" smtClean="0">
                <a:hlinkClick r:id="rId6"/>
              </a:rPr>
              <a:t>jaroslav/papers/2008-irradiance_caching_class/10-EricSlides.pdf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 smtClean="0"/>
              <a:t>[Toksvig05] </a:t>
            </a:r>
            <a:r>
              <a:rPr lang="en-US" sz="1100" dirty="0" err="1" smtClean="0"/>
              <a:t>Mipmapping</a:t>
            </a:r>
            <a:r>
              <a:rPr lang="en-US" sz="1100" dirty="0" smtClean="0"/>
              <a:t> </a:t>
            </a:r>
            <a:r>
              <a:rPr lang="en-US" sz="1100" dirty="0"/>
              <a:t>normal maps. Journal of </a:t>
            </a:r>
            <a:r>
              <a:rPr lang="en-US" sz="1100" dirty="0" smtClean="0"/>
              <a:t>Graphics Tools </a:t>
            </a:r>
            <a:r>
              <a:rPr lang="en-US" sz="1100" dirty="0"/>
              <a:t>10, 3, 65–71</a:t>
            </a:r>
            <a:br>
              <a:rPr lang="en-US" sz="1100" dirty="0"/>
            </a:br>
            <a:r>
              <a:rPr lang="en-US" sz="1100" dirty="0">
                <a:hlinkClick r:id="rId7"/>
              </a:rPr>
              <a:t>ftp://</a:t>
            </a:r>
            <a:r>
              <a:rPr lang="en-US" sz="1100" dirty="0" smtClean="0">
                <a:hlinkClick r:id="rId7"/>
              </a:rPr>
              <a:t>download.nvidia.com/developer/Papers/Mipmapping_Normal_Maps.pdf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 smtClean="0"/>
              <a:t>[Bruneton11] </a:t>
            </a:r>
            <a:r>
              <a:rPr lang="en-US" sz="1100" dirty="0"/>
              <a:t>A Survey of Non-linear Pre-filtering </a:t>
            </a:r>
            <a:r>
              <a:rPr lang="en-US" sz="1100" dirty="0" smtClean="0"/>
              <a:t>Methods for </a:t>
            </a:r>
            <a:r>
              <a:rPr lang="en-US" sz="1100" dirty="0"/>
              <a:t>Efficient and Accurate Surface </a:t>
            </a:r>
            <a:r>
              <a:rPr lang="en-US" sz="1100" dirty="0" smtClean="0"/>
              <a:t>Shading</a:t>
            </a:r>
            <a:br>
              <a:rPr lang="en-US" sz="1100" dirty="0" smtClean="0"/>
            </a:br>
            <a:r>
              <a:rPr lang="en-US" sz="1100" dirty="0" smtClean="0">
                <a:hlinkClick r:id="rId8"/>
              </a:rPr>
              <a:t>http</a:t>
            </a:r>
            <a:r>
              <a:rPr lang="en-US" sz="1100" dirty="0">
                <a:hlinkClick r:id="rId8"/>
              </a:rPr>
              <a:t>://</a:t>
            </a:r>
            <a:r>
              <a:rPr lang="en-US" sz="1100" dirty="0" smtClean="0">
                <a:hlinkClick r:id="rId8"/>
              </a:rPr>
              <a:t>hal.inria.fr/docs/00/58/99/40/PDF/article.pdf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/>
              <a:t>[McKesson12] Gaussian Specular from Learning Modern 3D Graphics </a:t>
            </a:r>
            <a:r>
              <a:rPr lang="en-US" sz="1100" dirty="0" smtClean="0"/>
              <a:t>Programming</a:t>
            </a:r>
            <a:br>
              <a:rPr lang="en-US" sz="1100" dirty="0" smtClean="0"/>
            </a:br>
            <a:r>
              <a:rPr lang="en-US" sz="1100" dirty="0" smtClean="0">
                <a:hlinkClick r:id="rId9"/>
              </a:rPr>
              <a:t>http</a:t>
            </a:r>
            <a:r>
              <a:rPr lang="en-US" sz="1100" dirty="0">
                <a:hlinkClick r:id="rId9"/>
              </a:rPr>
              <a:t>://www.arcsynthesis.org/gltut/Illumination/Tut11%20Gaussian.html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>
                <a:hlinkClick r:id="rId10"/>
              </a:rPr>
              <a:t>http://</a:t>
            </a:r>
            <a:r>
              <a:rPr lang="en-US" sz="1100" dirty="0" smtClean="0">
                <a:hlinkClick r:id="rId10"/>
              </a:rPr>
              <a:t>arcsynthesis.org/gltut/Illumination/Tut11%20On%20Performance.html</a:t>
            </a:r>
            <a:endParaRPr lang="en-US" sz="1100" dirty="0" smtClean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100" dirty="0" smtClean="0"/>
              <a:t>[Scheuermann07]</a:t>
            </a:r>
            <a:r>
              <a:rPr lang="en-US" sz="1100" dirty="0"/>
              <a:t> Efficient Histogram Generation Using Scattering on GPUs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>
                <a:hlinkClick r:id="rId11"/>
              </a:rPr>
              <a:t>http</a:t>
            </a:r>
            <a:r>
              <a:rPr lang="en-US" sz="1100" dirty="0">
                <a:hlinkClick r:id="rId11"/>
              </a:rPr>
              <a:t>://</a:t>
            </a:r>
            <a:r>
              <a:rPr lang="en-US" sz="1100" dirty="0" smtClean="0">
                <a:hlinkClick r:id="rId11"/>
              </a:rPr>
              <a:t>developer.amd.com/gpu_assets/GPUHistogramGeneration_I3D07.pdf</a:t>
            </a:r>
            <a:endParaRPr lang="en-US" sz="11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References 1</a:t>
            </a:r>
            <a:r>
              <a:rPr lang="en-US" dirty="0" smtClean="0"/>
              <a:t>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84136" y="762000"/>
            <a:ext cx="6858000" cy="32766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 smtClean="0"/>
              <a:t>[</a:t>
            </a:r>
            <a:r>
              <a:rPr lang="en-US" sz="700" dirty="0"/>
              <a:t>Gobbetti05] Far Voxels: A </a:t>
            </a:r>
            <a:r>
              <a:rPr lang="en-US" sz="700" dirty="0" err="1"/>
              <a:t>Multiresolution</a:t>
            </a:r>
            <a:r>
              <a:rPr lang="en-US" sz="700" dirty="0"/>
              <a:t> Framework for Interactive Rendering of Huge Complex 3D Models on Commodity Graphics </a:t>
            </a:r>
            <a:r>
              <a:rPr lang="en-US" sz="700" dirty="0" smtClean="0"/>
              <a:t>Platforms</a:t>
            </a:r>
            <a:br>
              <a:rPr lang="en-US" sz="700" dirty="0" smtClean="0"/>
            </a:br>
            <a:r>
              <a:rPr lang="en-US" sz="700" dirty="0" smtClean="0">
                <a:hlinkClick r:id="rId2"/>
              </a:rPr>
              <a:t>http</a:t>
            </a:r>
            <a:r>
              <a:rPr lang="en-US" sz="700" dirty="0">
                <a:hlinkClick r:id="rId2"/>
              </a:rPr>
              <a:t>://www.crs4.it/</a:t>
            </a:r>
            <a:r>
              <a:rPr lang="en-US" sz="700" dirty="0" err="1">
                <a:hlinkClick r:id="rId2"/>
              </a:rPr>
              <a:t>vic</a:t>
            </a:r>
            <a:r>
              <a:rPr lang="en-US" sz="700" dirty="0">
                <a:hlinkClick r:id="rId2"/>
              </a:rPr>
              <a:t>/</a:t>
            </a:r>
            <a:r>
              <a:rPr lang="en-US" sz="700" dirty="0" err="1">
                <a:hlinkClick r:id="rId2"/>
              </a:rPr>
              <a:t>cgi</a:t>
            </a:r>
            <a:r>
              <a:rPr lang="en-US" sz="700" dirty="0">
                <a:hlinkClick r:id="rId2"/>
              </a:rPr>
              <a:t>-bin/</a:t>
            </a:r>
            <a:r>
              <a:rPr lang="en-US" sz="700" dirty="0" err="1">
                <a:hlinkClick r:id="rId2"/>
              </a:rPr>
              <a:t>bib-page.cgi?id</a:t>
            </a:r>
            <a:r>
              <a:rPr lang="en-US" sz="700" dirty="0">
                <a:hlinkClick r:id="rId2"/>
              </a:rPr>
              <a:t>='Gobbetti:2005:FV</a:t>
            </a:r>
            <a:r>
              <a:rPr lang="en-US" sz="700" dirty="0"/>
              <a:t>‘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/>
              <a:t>[Mittring11] The Technology Behind the DirectX 11 Unreal </a:t>
            </a:r>
            <a:r>
              <a:rPr lang="en-US" sz="700" dirty="0" smtClean="0"/>
              <a:t>Engine "</a:t>
            </a:r>
            <a:r>
              <a:rPr lang="en-US" sz="700" dirty="0"/>
              <a:t>Samaritan" Demo </a:t>
            </a:r>
            <a:r>
              <a:rPr lang="en-US" sz="700" dirty="0">
                <a:hlinkClick r:id="rId3"/>
              </a:rPr>
              <a:t>http://</a:t>
            </a:r>
            <a:r>
              <a:rPr lang="en-US" sz="700" dirty="0" smtClean="0">
                <a:hlinkClick r:id="rId3"/>
              </a:rPr>
              <a:t>udn.epicgames.com/Three/rsrc/Three/DirectX11Rendering/MartinM_GDC11_DX11_presentation.pdf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/>
              <a:t>[Lutz04] Building a Million-Particle </a:t>
            </a:r>
            <a:r>
              <a:rPr lang="en-US" sz="700" dirty="0" smtClean="0"/>
              <a:t>System</a:t>
            </a:r>
            <a:br>
              <a:rPr lang="en-US" sz="700" dirty="0" smtClean="0"/>
            </a:br>
            <a:r>
              <a:rPr lang="en-US" sz="700" dirty="0" smtClean="0">
                <a:hlinkClick r:id="rId4"/>
              </a:rPr>
              <a:t>http</a:t>
            </a:r>
            <a:r>
              <a:rPr lang="en-US" sz="700" dirty="0">
                <a:hlinkClick r:id="rId4"/>
              </a:rPr>
              <a:t>://</a:t>
            </a:r>
            <a:r>
              <a:rPr lang="en-US" sz="700" dirty="0" smtClean="0">
                <a:hlinkClick r:id="rId4"/>
              </a:rPr>
              <a:t>www.gamasutra.com/view/feature/130535/building_a_millionparticle_system.php?page=1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/>
              <a:t>[Lutz11] Everything about Particle </a:t>
            </a:r>
            <a:r>
              <a:rPr lang="en-US" sz="700" dirty="0" smtClean="0"/>
              <a:t>Effects</a:t>
            </a:r>
            <a:br>
              <a:rPr lang="en-US" sz="700" dirty="0" smtClean="0"/>
            </a:br>
            <a:r>
              <a:rPr lang="en-US" sz="700" dirty="0" smtClean="0">
                <a:hlinkClick r:id="rId5"/>
              </a:rPr>
              <a:t>http</a:t>
            </a:r>
            <a:r>
              <a:rPr lang="en-US" sz="700" dirty="0">
                <a:hlinkClick r:id="rId5"/>
              </a:rPr>
              <a:t>://www.2ld.de/gdc2007</a:t>
            </a:r>
            <a:endParaRPr lang="en-US" sz="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 smtClean="0"/>
              <a:t>[</a:t>
            </a:r>
            <a:r>
              <a:rPr lang="en-US" sz="700" dirty="0"/>
              <a:t>Mc</a:t>
            </a:r>
            <a:r>
              <a:rPr lang="en-US" sz="700" dirty="0" smtClean="0"/>
              <a:t>Taggart04</a:t>
            </a:r>
            <a:r>
              <a:rPr lang="en-US" sz="700" dirty="0"/>
              <a:t>] </a:t>
            </a:r>
            <a:r>
              <a:rPr lang="en-US" sz="700" dirty="0" smtClean="0"/>
              <a:t>Half-Life®2 </a:t>
            </a:r>
            <a:r>
              <a:rPr lang="en-US" sz="700" dirty="0"/>
              <a:t>/ </a:t>
            </a:r>
            <a:r>
              <a:rPr lang="en-US" sz="700" dirty="0" smtClean="0"/>
              <a:t>Valve </a:t>
            </a:r>
            <a:r>
              <a:rPr lang="en-US" sz="700" dirty="0"/>
              <a:t>Source</a:t>
            </a:r>
            <a:r>
              <a:rPr lang="en-US" sz="700" dirty="0" smtClean="0"/>
              <a:t>™ Shading</a:t>
            </a:r>
            <a:r>
              <a:rPr lang="en-US" sz="700" dirty="0"/>
              <a:t/>
            </a:r>
            <a:br>
              <a:rPr lang="en-US" sz="700" dirty="0"/>
            </a:br>
            <a:r>
              <a:rPr lang="en-US" sz="700" dirty="0">
                <a:hlinkClick r:id="rId6"/>
              </a:rPr>
              <a:t>http://</a:t>
            </a:r>
            <a:r>
              <a:rPr lang="en-US" sz="700" dirty="0" smtClean="0">
                <a:hlinkClick r:id="rId6"/>
              </a:rPr>
              <a:t>www2.ati.com/developer/gdc/D3DTutorial10_Half-Life2_Shading.pdf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 smtClean="0"/>
              <a:t>[Merrill11] High Performance and Scalable </a:t>
            </a:r>
            <a:r>
              <a:rPr lang="en-US" sz="700" dirty="0"/>
              <a:t>Radix Sorting</a:t>
            </a:r>
            <a:br>
              <a:rPr lang="en-US" sz="700" dirty="0"/>
            </a:br>
            <a:r>
              <a:rPr lang="en-US" sz="700" dirty="0"/>
              <a:t>Parallel Processing Letters, vol. 21, no. 2, 2011, pp. 245-272</a:t>
            </a: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hlinkClick r:id="rId7"/>
              </a:rPr>
              <a:t>https</a:t>
            </a:r>
            <a:r>
              <a:rPr lang="en-US" sz="700" dirty="0">
                <a:hlinkClick r:id="rId7"/>
              </a:rPr>
              <a:t>://</a:t>
            </a:r>
            <a:r>
              <a:rPr lang="en-US" sz="700" dirty="0" smtClean="0">
                <a:hlinkClick r:id="rId7"/>
              </a:rPr>
              <a:t>sites.google.com/site/duanemerrill/awards-publications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 smtClean="0"/>
              <a:t>[Satish09] </a:t>
            </a:r>
            <a:r>
              <a:rPr lang="en-US" sz="700" dirty="0"/>
              <a:t>Designing Efficient Sorting Algorithms </a:t>
            </a:r>
            <a:r>
              <a:rPr lang="en-US" sz="700" dirty="0" smtClean="0"/>
              <a:t>for </a:t>
            </a:r>
            <a:r>
              <a:rPr lang="en-US" sz="700" dirty="0" err="1" smtClean="0"/>
              <a:t>Manycore</a:t>
            </a:r>
            <a:r>
              <a:rPr lang="en-US" sz="700" dirty="0"/>
              <a:t> GPUs</a:t>
            </a:r>
            <a:br>
              <a:rPr lang="en-US" sz="700" dirty="0"/>
            </a:br>
            <a:r>
              <a:rPr lang="en-US" sz="700" dirty="0"/>
              <a:t>IPDPS '09: Proceedings of the 2009 IEEE International Symposium on Parallel &amp; Distributed Processing, </a:t>
            </a:r>
            <a:r>
              <a:rPr lang="en-US" sz="700" dirty="0" smtClean="0"/>
              <a:t>2009</a:t>
            </a:r>
            <a:br>
              <a:rPr lang="en-US" sz="700" dirty="0" smtClean="0"/>
            </a:br>
            <a:r>
              <a:rPr lang="en-US" sz="700" dirty="0" smtClean="0">
                <a:hlinkClick r:id="rId8"/>
              </a:rPr>
              <a:t>http</a:t>
            </a:r>
            <a:r>
              <a:rPr lang="en-US" sz="700" dirty="0">
                <a:hlinkClick r:id="rId8"/>
              </a:rPr>
              <a:t>://</a:t>
            </a:r>
            <a:r>
              <a:rPr lang="en-US" sz="700" dirty="0" smtClean="0">
                <a:hlinkClick r:id="rId8"/>
              </a:rPr>
              <a:t>mgarland.org/files/papers/gpusort-ipdps09.pdf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/>
              <a:t>[Jensen02</a:t>
            </a:r>
            <a:r>
              <a:rPr lang="en-US" sz="700" dirty="0" smtClean="0"/>
              <a:t>] </a:t>
            </a:r>
            <a:r>
              <a:rPr lang="en-US" sz="700" dirty="0"/>
              <a:t>A Practical Guide to Global Illumination using Photon Mapping Siggraph 2002 </a:t>
            </a:r>
            <a:br>
              <a:rPr lang="en-US" sz="700" dirty="0"/>
            </a:br>
            <a:r>
              <a:rPr lang="en-US" sz="700" dirty="0" smtClean="0">
                <a:hlinkClick r:id="rId9"/>
              </a:rPr>
              <a:t>http</a:t>
            </a:r>
            <a:r>
              <a:rPr lang="en-US" sz="700" dirty="0">
                <a:hlinkClick r:id="rId9"/>
              </a:rPr>
              <a:t>://</a:t>
            </a:r>
            <a:r>
              <a:rPr lang="en-US" sz="700" dirty="0" smtClean="0">
                <a:hlinkClick r:id="rId9"/>
              </a:rPr>
              <a:t>www.cs.princeton.edu/courses/archive/fall02/cs526/papers/course43sig02.pdf</a:t>
            </a:r>
            <a:endParaRPr lang="en-US" sz="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700" dirty="0"/>
              <a:t>[Groeller05] A Simple and Flexible Volume Rendering Framework for </a:t>
            </a:r>
            <a:r>
              <a:rPr lang="en-US" sz="700" dirty="0" smtClean="0"/>
              <a:t>Graphics-Hardware based </a:t>
            </a:r>
            <a:r>
              <a:rPr lang="en-US" sz="700" dirty="0" err="1"/>
              <a:t>Raycasting</a:t>
            </a:r>
            <a:r>
              <a:rPr lang="en-US" sz="700" dirty="0"/>
              <a:t/>
            </a:r>
            <a:br>
              <a:rPr lang="en-US" sz="700" dirty="0"/>
            </a:br>
            <a:r>
              <a:rPr lang="en-US" sz="700" dirty="0">
                <a:hlinkClick r:id="rId10"/>
              </a:rPr>
              <a:t>http://</a:t>
            </a:r>
            <a:r>
              <a:rPr lang="en-US" sz="700" dirty="0" smtClean="0">
                <a:hlinkClick r:id="rId10"/>
              </a:rPr>
              <a:t>cumbia.informatik.uni-stuttgart.de/ger/research/pub/pub2005/vg2005-stegmaier.pdf</a:t>
            </a:r>
            <a:endParaRPr lang="en-US" sz="7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References </a:t>
            </a:r>
            <a:r>
              <a:rPr lang="en-US" dirty="0" smtClean="0"/>
              <a:t>2/2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315200" cy="411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1"/>
          <p:cNvSpPr>
            <a:spLocks noGrp="1"/>
          </p:cNvSpPr>
          <p:nvPr>
            <p:ph sz="quarter" idx="10"/>
          </p:nvPr>
        </p:nvSpPr>
        <p:spPr>
          <a:xfrm>
            <a:off x="1828800" y="0"/>
            <a:ext cx="5486399" cy="609600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chemeClr val="accent4"/>
                </a:solidFill>
                <a:latin typeface="Book Antiqua" pitchFamily="18" charset="0"/>
              </a:rPr>
              <a:t>Questions?</a:t>
            </a:r>
            <a:endParaRPr lang="en-US" sz="3000" dirty="0">
              <a:solidFill>
                <a:schemeClr val="accent4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Transition to 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914400"/>
            <a:ext cx="7035800" cy="2895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/>
              <a:t>Shrink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Removed rarely used features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/>
              <a:t>Unify renderer interface using </a:t>
            </a:r>
            <a:r>
              <a:rPr lang="en-US" sz="1700" dirty="0" smtClean="0"/>
              <a:t>Direct3D </a:t>
            </a:r>
            <a:r>
              <a:rPr lang="en-US" sz="1700" dirty="0"/>
              <a:t>11 as guidance</a:t>
            </a:r>
          </a:p>
          <a:p>
            <a:pPr marL="273050" lvl="1" indent="-2730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Research</a:t>
            </a:r>
          </a:p>
          <a:p>
            <a:pPr marL="593725" lvl="2" indent="-2730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 smtClean="0"/>
              <a:t>Samaritan demo </a:t>
            </a:r>
            <a:r>
              <a:rPr lang="en-US" sz="1500" dirty="0" smtClean="0"/>
              <a:t>(Direct3D 11, Deferred shading, Tessellation, …)</a:t>
            </a:r>
          </a:p>
          <a:p>
            <a:pPr marL="593725" lvl="2" indent="-2730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u="sng" dirty="0" smtClean="0"/>
              <a:t>Elemental demo</a:t>
            </a:r>
            <a:r>
              <a:rPr lang="en-US" dirty="0" smtClean="0"/>
              <a:t> </a:t>
            </a:r>
            <a:r>
              <a:rPr lang="en-US" sz="1500" dirty="0" smtClean="0"/>
              <a:t>(Global Illumination, …)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Expand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700" dirty="0" smtClean="0"/>
              <a:t>Bigger changes</a:t>
            </a:r>
            <a:r>
              <a:rPr lang="en-US" sz="1500" dirty="0" smtClean="0"/>
              <a:t> (Derived Data cache, new Editor UI, …)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134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51000" y="762000"/>
            <a:ext cx="4902200" cy="3352800"/>
          </a:xfrm>
          <a:ln>
            <a:noFill/>
          </a:ln>
        </p:spPr>
        <p:txBody>
          <a:bodyPr>
            <a:scene3d>
              <a:camera prst="isometricOffAxis1Top">
                <a:rot lat="19134171" lon="20089316" rev="2134233"/>
              </a:camera>
              <a:lightRig rig="flood" dir="t"/>
            </a:scene3d>
            <a:sp3d extrusionH="44450" prstMaterial="softEdge">
              <a:bevelT w="63500" h="88900"/>
              <a:contourClr>
                <a:schemeClr val="tx1">
                  <a:lumMod val="25000"/>
                  <a:lumOff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rgbClr val="0070C0"/>
                </a:solidFill>
                <a:latin typeface="Arial Black" pitchFamily="34" charset="0"/>
              </a:rPr>
              <a:t>Bonus</a:t>
            </a:r>
          </a:p>
          <a:p>
            <a:pPr marL="0" indent="0">
              <a:buNone/>
            </a:pPr>
            <a:r>
              <a:rPr lang="en-US" sz="8000" dirty="0" smtClean="0">
                <a:solidFill>
                  <a:srgbClr val="0070C0"/>
                </a:solidFill>
                <a:latin typeface="Arial Black" pitchFamily="34" charset="0"/>
              </a:rPr>
              <a:t>Slides</a:t>
            </a:r>
            <a:endParaRPr lang="en-US" sz="80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36" y="2514600"/>
            <a:ext cx="3702764" cy="146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Bloom 1/2</a:t>
            </a:r>
            <a:r>
              <a:rPr lang="en-US" sz="1700" dirty="0" smtClean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[Kawase04]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Goal: Large, high quality, </a:t>
            </a:r>
            <a:r>
              <a:rPr lang="en-US" sz="1700" dirty="0" smtClean="0"/>
              <a:t>efficient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Down sample: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17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Blur during </a:t>
            </a:r>
            <a:r>
              <a:rPr lang="en-US" sz="1700" dirty="0" err="1" smtClean="0"/>
              <a:t>downsample</a:t>
            </a:r>
            <a:r>
              <a:rPr lang="en-US" sz="1700" dirty="0" smtClean="0"/>
              <a:t> avoids aliasing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1447800"/>
            <a:ext cx="2209800" cy="93871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-57150"/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A = downsample2(</a:t>
            </a:r>
            <a:r>
              <a:rPr lang="en-US" sz="1100" dirty="0" err="1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FullRes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)</a:t>
            </a:r>
          </a:p>
          <a:p>
            <a:pPr indent="-57150"/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 = downsample2(A)</a:t>
            </a:r>
          </a:p>
          <a:p>
            <a:pPr indent="-57150"/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C = downsample2(B)</a:t>
            </a:r>
          </a:p>
          <a:p>
            <a:pPr indent="-57150"/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D = downsample2(C)</a:t>
            </a:r>
          </a:p>
          <a:p>
            <a:pPr indent="-57150"/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E = downsample2(D)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43726" y="2895600"/>
            <a:ext cx="2685274" cy="1021684"/>
            <a:chOff x="3895902" y="1557754"/>
            <a:chExt cx="3613740" cy="1374944"/>
          </a:xfrm>
        </p:grpSpPr>
        <p:sp>
          <p:nvSpPr>
            <p:cNvPr id="6" name="Rectangle 5"/>
            <p:cNvSpPr/>
            <p:nvPr/>
          </p:nvSpPr>
          <p:spPr>
            <a:xfrm>
              <a:off x="3895902" y="1676400"/>
              <a:ext cx="2311652" cy="353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300" dirty="0" smtClean="0">
                  <a:solidFill>
                    <a:prstClr val="black"/>
                  </a:solidFill>
                </a:rPr>
                <a:t>Without blur (1sample):</a:t>
              </a:r>
              <a:endParaRPr lang="en-US" sz="13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19892" y="2438400"/>
              <a:ext cx="2187662" cy="353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300" dirty="0" smtClean="0">
                  <a:solidFill>
                    <a:prstClr val="black"/>
                  </a:solidFill>
                </a:rPr>
                <a:t>With blur (4 samples):</a:t>
              </a:r>
              <a:endParaRPr lang="en-US" sz="130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754" y="2319754"/>
              <a:ext cx="1225888" cy="612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754" y="1557754"/>
              <a:ext cx="1225888" cy="612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8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36" y="2514600"/>
            <a:ext cx="3702764" cy="146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Bloom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4749800" cy="304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Recombine (w</a:t>
            </a:r>
            <a:r>
              <a:rPr lang="en-US" sz="1700" dirty="0" smtClean="0"/>
              <a:t>ith </a:t>
            </a:r>
            <a:r>
              <a:rPr lang="en-US" sz="1700" dirty="0"/>
              <a:t>increasing </a:t>
            </a:r>
            <a:r>
              <a:rPr lang="en-US" sz="1700" dirty="0" smtClean="0"/>
              <a:t>resolution):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endParaRPr lang="en-US" sz="1700" dirty="0" smtClean="0"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endParaRPr lang="en-US" sz="3300" dirty="0" smtClean="0">
              <a:cs typeface="Courier New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sz="500" dirty="0" smtClean="0"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>
                <a:cs typeface="Courier New" pitchFamily="49" charset="0"/>
              </a:rPr>
              <a:t>Blurring while up sampling</a:t>
            </a:r>
            <a:endParaRPr lang="en-US" sz="2000" dirty="0">
              <a:cs typeface="Courier New" pitchFamily="49" charset="0"/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>
                <a:cs typeface="Courier New" pitchFamily="49" charset="0"/>
              </a:rPr>
              <a:t>Improves quality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500" dirty="0" smtClean="0">
                <a:cs typeface="Courier New" pitchFamily="49" charset="0"/>
              </a:rPr>
              <a:t>Barely affects blur radius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endParaRPr lang="en-US" sz="1700" dirty="0"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</a:rPr>
              <a:t>Combine with dirt texture</a:t>
            </a:r>
            <a:endParaRPr lang="en-US" sz="20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endParaRPr lang="en-US" dirty="0"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endParaRPr lang="en-US" sz="17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80268" y="1158719"/>
            <a:ext cx="1553705" cy="93871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-57150"/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E’= blur(E,b5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)</a:t>
            </a:r>
            <a:b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D’= 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blur(D,b4)+E’</a:t>
            </a:r>
            <a:b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C’= 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blur(C,b3)+D’</a:t>
            </a:r>
            <a:b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B’= 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blur(B,b2)+C’</a:t>
            </a:r>
            <a:b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A’= 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blur(A,b1</a:t>
            </a: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)+B’</a:t>
            </a:r>
            <a:endParaRPr lang="en-US" sz="1100" dirty="0">
              <a:solidFill>
                <a:prstClr val="black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80267" y="3048000"/>
            <a:ext cx="3013129" cy="26161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blur(blur(</a:t>
            </a:r>
            <a:r>
              <a:rPr lang="en-US" sz="1100" dirty="0" err="1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X,a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),b) ~= </a:t>
            </a: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blur(</a:t>
            </a:r>
            <a:r>
              <a:rPr lang="en-US" sz="11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X,max</a:t>
            </a:r>
            <a:r>
              <a:rPr lang="en-US" sz="1100" dirty="0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a,b</a:t>
            </a:r>
            <a:r>
              <a:rPr lang="en-US" sz="1100" dirty="0">
                <a:solidFill>
                  <a:prstClr val="black"/>
                </a:solidFill>
                <a:latin typeface="Consolas" pitchFamily="49" charset="0"/>
                <a:cs typeface="Consolas" pitchFamily="49" charset="0"/>
              </a:rPr>
              <a:t>)) </a:t>
            </a:r>
          </a:p>
        </p:txBody>
      </p:sp>
    </p:spTree>
    <p:extLst>
      <p:ext uri="{BB962C8B-B14F-4D97-AF65-F5344CB8AC3E}">
        <p14:creationId xmlns:p14="http://schemas.microsoft.com/office/powerpoint/2010/main" val="36182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Bloom 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5673" y="3669268"/>
            <a:ext cx="3655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prstClr val="white"/>
                </a:solidFill>
              </a:rPr>
              <a:t>Bloom with 5 Gaussians </a:t>
            </a:r>
            <a:r>
              <a:rPr lang="en-US" sz="1700" dirty="0" smtClean="0">
                <a:solidFill>
                  <a:prstClr val="white"/>
                </a:solidFill>
              </a:rPr>
              <a:t>and </a:t>
            </a:r>
            <a:r>
              <a:rPr lang="en-US" sz="1700" dirty="0">
                <a:solidFill>
                  <a:prstClr val="white"/>
                </a:solidFill>
              </a:rPr>
              <a:t>Dirt</a:t>
            </a:r>
          </a:p>
          <a:p>
            <a:pPr algn="ctr"/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3669268"/>
            <a:ext cx="3655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prstClr val="white"/>
                </a:solidFill>
              </a:rPr>
              <a:t>Bloom with single Gaussian</a:t>
            </a:r>
          </a:p>
          <a:p>
            <a:pPr algn="ctr"/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655675" cy="227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51" y="1066800"/>
            <a:ext cx="3672949" cy="227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9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 smtClean="0"/>
              <a:t>GBuffer</a:t>
            </a:r>
            <a:r>
              <a:rPr lang="en-US" dirty="0" smtClean="0"/>
              <a:t> Blur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lvl="1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Smart blur:</a:t>
            </a:r>
          </a:p>
          <a:p>
            <a:pPr marL="6635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 smtClean="0"/>
              <a:t>Average </a:t>
            </a:r>
            <a:r>
              <a:rPr lang="en-US" dirty="0"/>
              <a:t>of 5 </a:t>
            </a:r>
            <a:r>
              <a:rPr lang="en-US" dirty="0" smtClean="0"/>
              <a:t>pixels</a:t>
            </a:r>
          </a:p>
          <a:p>
            <a:pPr marL="6635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 smtClean="0"/>
              <a:t>Weighted </a:t>
            </a:r>
            <a:r>
              <a:rPr lang="en-US" dirty="0"/>
              <a:t>by </a:t>
            </a:r>
            <a:r>
              <a:rPr lang="en-US" dirty="0" smtClean="0"/>
              <a:t>normal</a:t>
            </a:r>
          </a:p>
          <a:p>
            <a:pPr marL="663575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Weighted </a:t>
            </a:r>
            <a:r>
              <a:rPr lang="en-US" dirty="0" smtClean="0"/>
              <a:t>by depth difference</a:t>
            </a: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/>
              <a:t>Applications</a:t>
            </a:r>
            <a:r>
              <a:rPr lang="en-US" sz="2000" dirty="0"/>
              <a:t>:</a:t>
            </a:r>
          </a:p>
          <a:p>
            <a:pPr marL="742950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Reduce aliasing of specular </a:t>
            </a:r>
            <a:r>
              <a:rPr lang="en-US" dirty="0" smtClean="0"/>
              <a:t>materials (noticeable in motion)</a:t>
            </a:r>
            <a:endParaRPr lang="en-US" dirty="0"/>
          </a:p>
          <a:p>
            <a:pPr marL="742950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Reduce high frequency dither artifacts in Ambient </a:t>
            </a:r>
            <a:r>
              <a:rPr lang="en-US" dirty="0" smtClean="0"/>
              <a:t>Occlusion</a:t>
            </a:r>
          </a:p>
          <a:p>
            <a:pPr marL="742950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Can increase performance of with IBL or Voxel Lighting</a:t>
            </a:r>
          </a:p>
          <a:p>
            <a:pPr marL="742950" lvl="2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399993" y="1038979"/>
            <a:ext cx="1147287" cy="1152144"/>
            <a:chOff x="5395244" y="1497420"/>
            <a:chExt cx="1147287" cy="1209910"/>
          </a:xfrm>
        </p:grpSpPr>
        <p:sp>
          <p:nvSpPr>
            <p:cNvPr id="11" name="Rectangle 10"/>
            <p:cNvSpPr/>
            <p:nvPr/>
          </p:nvSpPr>
          <p:spPr>
            <a:xfrm>
              <a:off x="6157721" y="1900723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72911" y="2304027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95244" y="1900723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72037" y="1497420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72037" y="1900723"/>
              <a:ext cx="384810" cy="4033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431248" y="1939373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811392" y="1946095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197076" y="1946095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813773" y="2344357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10518" y="1537750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3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GBuffer</a:t>
            </a:r>
            <a:r>
              <a:rPr lang="en-US" dirty="0"/>
              <a:t> Blur </a:t>
            </a:r>
            <a:r>
              <a:rPr lang="en-US" dirty="0" smtClean="0"/>
              <a:t>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685800"/>
            <a:ext cx="6731000" cy="320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Using Gather() where possible (Depth, AO)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Output: </a:t>
            </a:r>
            <a:r>
              <a:rPr lang="en-US" sz="2000" dirty="0" err="1"/>
              <a:t>SpecularPower</a:t>
            </a:r>
            <a:r>
              <a:rPr lang="en-US" sz="2000" dirty="0"/>
              <a:t>, Normal, </a:t>
            </a:r>
            <a:r>
              <a:rPr lang="en-US" sz="2000" dirty="0" err="1"/>
              <a:t>AmbientOcclusion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Reduce Specular Power </a:t>
            </a:r>
            <a:r>
              <a:rPr lang="en-US" sz="1700" dirty="0"/>
              <a:t>[Toksvig05] [Bruneton11]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884336"/>
            <a:ext cx="4191000" cy="43088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onsolas" pitchFamily="49" charset="0"/>
                <a:cs typeface="Consolas" pitchFamily="49" charset="0"/>
              </a:rPr>
              <a:t>L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 saturate(length(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SumNormal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 * 1.002)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r>
              <a:rPr lang="en-US" sz="1100" dirty="0" err="1">
                <a:latin typeface="Consolas" pitchFamily="49" charset="0"/>
                <a:cs typeface="Consolas" pitchFamily="49" charset="0"/>
              </a:rPr>
              <a:t>SpecularPower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*= L / (L +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SpecularPower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* (1 - 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))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02240" y="2772363"/>
            <a:ext cx="615696" cy="630807"/>
            <a:chOff x="3416246" y="2687288"/>
            <a:chExt cx="615696" cy="630807"/>
          </a:xfrm>
        </p:grpSpPr>
        <p:sp>
          <p:nvSpPr>
            <p:cNvPr id="61" name="Oval 60"/>
            <p:cNvSpPr/>
            <p:nvPr/>
          </p:nvSpPr>
          <p:spPr>
            <a:xfrm>
              <a:off x="3416246" y="2703617"/>
              <a:ext cx="615696" cy="6144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724094" y="2717629"/>
              <a:ext cx="0" cy="5864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61" idx="2"/>
              <a:endCxn id="61" idx="6"/>
            </p:cNvCxnSpPr>
            <p:nvPr/>
          </p:nvCxnSpPr>
          <p:spPr>
            <a:xfrm>
              <a:off x="3416246" y="3010856"/>
              <a:ext cx="6156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452637" y="2950034"/>
              <a:ext cx="238127" cy="29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nsolas" pitchFamily="49" charset="0"/>
                  <a:cs typeface="Consolas" pitchFamily="49" charset="0"/>
                </a:rPr>
                <a:t>X</a:t>
              </a:r>
              <a:endParaRPr lang="en-US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87858" y="2951233"/>
              <a:ext cx="245484" cy="29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nsolas" pitchFamily="49" charset="0"/>
                  <a:cs typeface="Consolas" pitchFamily="49" charset="0"/>
                </a:rPr>
                <a:t>Y</a:t>
              </a:r>
              <a:endParaRPr lang="en-US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83796" y="2687614"/>
              <a:ext cx="238127" cy="29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nsolas" pitchFamily="49" charset="0"/>
                  <a:cs typeface="Consolas" pitchFamily="49" charset="0"/>
                </a:rPr>
                <a:t>Z</a:t>
              </a:r>
              <a:endParaRPr lang="en-US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5191" y="2687288"/>
              <a:ext cx="238127" cy="29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nsolas" pitchFamily="49" charset="0"/>
                  <a:cs typeface="Consolas" pitchFamily="49" charset="0"/>
                </a:rPr>
                <a:t>W</a:t>
              </a:r>
              <a:endParaRPr lang="en-US" dirty="0">
                <a:latin typeface="Consolas" pitchFamily="49" charset="0"/>
                <a:cs typeface="Consolas" pitchFamily="49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36550" y="3722034"/>
            <a:ext cx="1778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Kernel using 5 samples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3169404" y="3722034"/>
            <a:ext cx="1096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single Gather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5180939" y="3706696"/>
            <a:ext cx="1677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Kernel using 2 Gather</a:t>
            </a:r>
            <a:endParaRPr lang="en-US" sz="1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055184" y="2519182"/>
            <a:ext cx="1147287" cy="1152144"/>
            <a:chOff x="5395244" y="1497420"/>
            <a:chExt cx="1147287" cy="1209910"/>
          </a:xfrm>
        </p:grpSpPr>
        <p:sp>
          <p:nvSpPr>
            <p:cNvPr id="39" name="Rectangle 38"/>
            <p:cNvSpPr/>
            <p:nvPr/>
          </p:nvSpPr>
          <p:spPr>
            <a:xfrm>
              <a:off x="6157721" y="1900723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72911" y="2304027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95244" y="1900723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72037" y="1497420"/>
              <a:ext cx="384810" cy="403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72037" y="1900723"/>
              <a:ext cx="384810" cy="4033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31248" y="1939373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811392" y="1946095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97076" y="1946095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813773" y="2344357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810518" y="1537750"/>
              <a:ext cx="307848" cy="322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6199434" y="2895870"/>
            <a:ext cx="384810" cy="384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14624" y="3279918"/>
            <a:ext cx="384810" cy="384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436957" y="2895870"/>
            <a:ext cx="384810" cy="384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813750" y="2511822"/>
            <a:ext cx="384810" cy="384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813750" y="2895870"/>
            <a:ext cx="38481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05902" y="2585922"/>
            <a:ext cx="615696" cy="614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93230" y="2976966"/>
            <a:ext cx="615696" cy="614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7315200" cy="41259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067732"/>
            <a:ext cx="5486401" cy="205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5166"/>
            <a:ext cx="5486401" cy="206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0813" y="1761506"/>
            <a:ext cx="27809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solidFill>
                  <a:schemeClr val="accent4"/>
                </a:solidFill>
              </a:rPr>
              <a:t>without </a:t>
            </a:r>
            <a:r>
              <a:rPr lang="en-US" sz="1300" dirty="0" err="1" smtClean="0">
                <a:solidFill>
                  <a:schemeClr val="accent4"/>
                </a:solidFill>
              </a:rPr>
              <a:t>GBuffer</a:t>
            </a:r>
            <a:r>
              <a:rPr lang="en-US" sz="1300" dirty="0" smtClean="0">
                <a:solidFill>
                  <a:schemeClr val="accent4"/>
                </a:solidFill>
              </a:rPr>
              <a:t> Blur</a:t>
            </a:r>
            <a:endParaRPr lang="en-US" sz="13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3854" y="3805731"/>
            <a:ext cx="25269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chemeClr val="accent4"/>
                </a:solidFill>
              </a:rPr>
              <a:t>w</a:t>
            </a:r>
            <a:r>
              <a:rPr lang="en-US" sz="1300" dirty="0" smtClean="0">
                <a:solidFill>
                  <a:schemeClr val="accent4"/>
                </a:solidFill>
              </a:rPr>
              <a:t>ith </a:t>
            </a:r>
            <a:r>
              <a:rPr lang="en-US" sz="1300" dirty="0" err="1" smtClean="0">
                <a:solidFill>
                  <a:schemeClr val="accent4"/>
                </a:solidFill>
              </a:rPr>
              <a:t>GBuffer</a:t>
            </a:r>
            <a:r>
              <a:rPr lang="en-US" sz="1300" dirty="0" smtClean="0">
                <a:solidFill>
                  <a:schemeClr val="accent4"/>
                </a:solidFill>
              </a:rPr>
              <a:t> Blur</a:t>
            </a:r>
            <a:endParaRPr lang="en-US" sz="1300" dirty="0"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1354" y="1138676"/>
            <a:ext cx="405765" cy="882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399" y="208739"/>
            <a:ext cx="405765" cy="31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50690" y="299284"/>
            <a:ext cx="405765" cy="545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84244" y="778332"/>
            <a:ext cx="315595" cy="1062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68649" y="47242"/>
            <a:ext cx="766445" cy="252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SSS Material Example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50607"/>
            <a:ext cx="5601575" cy="290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5673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shadowed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unshadowed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18" y="750607"/>
            <a:ext cx="5624057" cy="291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Auxiliary to the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762000"/>
            <a:ext cx="6731000" cy="3124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Post Process Volume: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Linearly blends Post process properties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Priority depending on camera position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Soft transitions with Blend Radius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Weight can be controlled remotely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/>
              <a:t>Render Target Pool: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Allocation on demand, reference counting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/>
              <a:t>Deferred release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700" dirty="0" smtClean="0"/>
              <a:t>Tools to </a:t>
            </a:r>
            <a:r>
              <a:rPr lang="en-US" sz="1700" dirty="0"/>
              <a:t>look at intermediate </a:t>
            </a:r>
            <a:r>
              <a:rPr lang="en-US" sz="1700" dirty="0" smtClean="0"/>
              <a:t>Buffers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476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Examples 3/5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5673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enabled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3669268"/>
            <a:ext cx="365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disabled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75" y="842443"/>
            <a:ext cx="3688100" cy="276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" y="832918"/>
            <a:ext cx="3684252" cy="27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7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Working on Unreal </a:t>
            </a:r>
            <a:r>
              <a:rPr lang="en-US" dirty="0"/>
              <a:t>Engine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79400" y="685800"/>
            <a:ext cx="6883400" cy="838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This caught our attention: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4407" y="3437984"/>
            <a:ext cx="41863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Interactive Indirect </a:t>
            </a:r>
            <a:r>
              <a:rPr lang="en-US" sz="1300" dirty="0" smtClean="0"/>
              <a:t>Illumination and </a:t>
            </a:r>
            <a:r>
              <a:rPr lang="en-US" sz="1300" dirty="0"/>
              <a:t>Ambient </a:t>
            </a:r>
            <a:r>
              <a:rPr lang="en-US" sz="1300" dirty="0" smtClean="0"/>
              <a:t>Occlusion</a:t>
            </a:r>
            <a:br>
              <a:rPr lang="en-US" sz="1300" dirty="0" smtClean="0"/>
            </a:br>
            <a:r>
              <a:rPr lang="en-US" sz="1300" dirty="0" smtClean="0"/>
              <a:t>Using </a:t>
            </a:r>
            <a:r>
              <a:rPr lang="en-US" sz="1300" dirty="0"/>
              <a:t>Voxel Cone </a:t>
            </a:r>
            <a:r>
              <a:rPr lang="en-US" sz="1300" dirty="0" smtClean="0"/>
              <a:t>Tracing [Crassin11]</a:t>
            </a:r>
            <a:endParaRPr lang="en-US" sz="13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07" y="1143000"/>
            <a:ext cx="4186385" cy="221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7403" y="1219200"/>
            <a:ext cx="2600392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/>
            </a:solidFill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 dirty="0" smtClean="0"/>
              <a:t>More details:</a:t>
            </a:r>
          </a:p>
          <a:p>
            <a:pPr algn="ctr"/>
            <a:r>
              <a:rPr lang="en-US" sz="1000" b="1" dirty="0" smtClean="0"/>
              <a:t>Beyond Programmable Shading Course</a:t>
            </a:r>
            <a:endParaRPr lang="en-US" sz="1000" b="1" dirty="0"/>
          </a:p>
          <a:p>
            <a:pPr algn="ctr"/>
            <a:r>
              <a:rPr lang="en-US" sz="1000" b="1" dirty="0" smtClean="0"/>
              <a:t>Tuesday</a:t>
            </a:r>
            <a:r>
              <a:rPr lang="en-US" sz="1000" b="1" dirty="0"/>
              <a:t>, </a:t>
            </a:r>
            <a:r>
              <a:rPr lang="en-US" sz="1000" b="1" dirty="0" smtClean="0"/>
              <a:t>9 am - 12 pm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766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549006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Lighting Examples 5/5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621552"/>
            <a:ext cx="7578392" cy="349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0"/>
            <a:ext cx="4648200" cy="609600"/>
          </a:xfrm>
        </p:spPr>
        <p:txBody>
          <a:bodyPr/>
          <a:lstStyle/>
          <a:p>
            <a:r>
              <a:rPr lang="en-US" sz="3000" dirty="0"/>
              <a:t>Indirect Lighting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12" y="685800"/>
            <a:ext cx="3009988" cy="28194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510195" lon="2673590" rev="215133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69" y="2634085"/>
            <a:ext cx="2086156" cy="7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79400" y="838200"/>
            <a:ext cx="3987800" cy="320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/>
              <a:t>Volume ray </a:t>
            </a:r>
            <a:r>
              <a:rPr lang="en-US" sz="2000" dirty="0" smtClean="0"/>
              <a:t>casting</a:t>
            </a:r>
            <a:r>
              <a:rPr lang="en-US" sz="1700" dirty="0" smtClean="0"/>
              <a:t> [Groeller05]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/>
              <a:t>Start with some start bias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/>
              <a:t>Content adaptive step size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/>
              <a:t>Lookup radiance and occlusion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/>
              <a:t>Accumulate light with occlusion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/>
              <a:t>Stop if occluded or far enough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/>
              <a:t>Cone trace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 err="1" smtClean="0"/>
              <a:t>Mip</a:t>
            </a:r>
            <a:r>
              <a:rPr lang="en-US" dirty="0" smtClean="0"/>
              <a:t> </a:t>
            </a:r>
            <a:r>
              <a:rPr lang="en-US" dirty="0"/>
              <a:t>level from local cone width</a:t>
            </a:r>
          </a:p>
          <a:p>
            <a:pPr marL="594360" lvl="3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dirty="0" smtClean="0"/>
              <a:t>Progressively increasing </a:t>
            </a:r>
            <a:r>
              <a:rPr lang="en-US" dirty="0"/>
              <a:t>step </a:t>
            </a:r>
            <a:r>
              <a:rPr lang="en-US" dirty="0" smtClean="0"/>
              <a:t>size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56" y="1219200"/>
            <a:ext cx="2557384" cy="90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Voxel Cone Tracing Concept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43305" y="1665776"/>
            <a:ext cx="327555" cy="96528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250264" y="1680011"/>
            <a:ext cx="650318" cy="95105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619101" y="1680011"/>
            <a:ext cx="78126" cy="95105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170860" y="1665776"/>
            <a:ext cx="84428" cy="96528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7201" y="1699636"/>
            <a:ext cx="59836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chemeClr val="tx1"/>
                </a:solidFill>
                <a:ea typeface="ＭＳ Ｐゴシック" pitchFamily="-112" charset="-128"/>
              </a:rPr>
              <a:t>Cone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67200" y="2732618"/>
            <a:ext cx="598368" cy="51296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chemeClr val="tx1"/>
                </a:solidFill>
                <a:ea typeface="ＭＳ Ｐゴシック" pitchFamily="-112" charset="-128"/>
              </a:rPr>
              <a:t>Voxel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chemeClr val="tx1"/>
                </a:solidFill>
                <a:ea typeface="ＭＳ Ｐゴシック" pitchFamily="-112" charset="-128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0575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4">
      <a:dk1>
        <a:srgbClr val="141313"/>
      </a:dk1>
      <a:lt1>
        <a:srgbClr val="141313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0070C0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eaLnBrk="1" hangingPunct="1">
          <a:spcBef>
            <a:spcPts val="200"/>
          </a:spcBef>
          <a:spcAft>
            <a:spcPts val="200"/>
          </a:spcAft>
          <a:buFont typeface="Wingdings" pitchFamily="-112" charset="2"/>
          <a:buChar char="§"/>
          <a:defRPr sz="2000" dirty="0" smtClean="0">
            <a:solidFill>
              <a:schemeClr val="tx1"/>
            </a:solidFill>
            <a:ea typeface="ＭＳ Ｐゴシック" pitchFamily="-112" charset="-128"/>
          </a:defRPr>
        </a:defPPr>
      </a:lstStyle>
    </a:tx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4">
      <a:dk1>
        <a:srgbClr val="141313"/>
      </a:dk1>
      <a:lt1>
        <a:srgbClr val="141313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0070C0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eaLnBrk="1" hangingPunct="1">
          <a:spcBef>
            <a:spcPts val="200"/>
          </a:spcBef>
          <a:spcAft>
            <a:spcPts val="200"/>
          </a:spcAft>
          <a:buFont typeface="Wingdings" pitchFamily="-112" charset="2"/>
          <a:buChar char="§"/>
          <a:defRPr sz="2000" dirty="0" smtClean="0">
            <a:solidFill>
              <a:schemeClr val="tx1"/>
            </a:solidFill>
            <a:ea typeface="ＭＳ Ｐゴシック" pitchFamily="-112" charset="-128"/>
          </a:defRPr>
        </a:defPPr>
      </a:lstStyle>
    </a:tx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3418</Words>
  <Application>Microsoft Office PowerPoint</Application>
  <PresentationFormat>Custom</PresentationFormat>
  <Paragraphs>811</Paragraphs>
  <Slides>71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Natasha Tatarchuk</cp:lastModifiedBy>
  <cp:revision>584</cp:revision>
  <dcterms:created xsi:type="dcterms:W3CDTF">2012-02-14T22:43:59Z</dcterms:created>
  <dcterms:modified xsi:type="dcterms:W3CDTF">2012-08-08T20:50:55Z</dcterms:modified>
</cp:coreProperties>
</file>