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68" r:id="rId4"/>
    <p:sldId id="278" r:id="rId5"/>
    <p:sldId id="280" r:id="rId6"/>
    <p:sldId id="279" r:id="rId7"/>
    <p:sldId id="258" r:id="rId8"/>
    <p:sldId id="267" r:id="rId9"/>
    <p:sldId id="266" r:id="rId10"/>
    <p:sldId id="264" r:id="rId11"/>
    <p:sldId id="265" r:id="rId12"/>
    <p:sldId id="281" r:id="rId13"/>
    <p:sldId id="282" r:id="rId14"/>
    <p:sldId id="269" r:id="rId15"/>
    <p:sldId id="263" r:id="rId16"/>
    <p:sldId id="262" r:id="rId17"/>
    <p:sldId id="260" r:id="rId18"/>
    <p:sldId id="309" r:id="rId19"/>
    <p:sldId id="310" r:id="rId20"/>
    <p:sldId id="311" r:id="rId21"/>
    <p:sldId id="273" r:id="rId22"/>
    <p:sldId id="274" r:id="rId23"/>
    <p:sldId id="275" r:id="rId24"/>
    <p:sldId id="277" r:id="rId25"/>
    <p:sldId id="276" r:id="rId26"/>
    <p:sldId id="283"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7" r:id="rId43"/>
    <p:sldId id="303" r:id="rId44"/>
    <p:sldId id="301" r:id="rId45"/>
    <p:sldId id="314" r:id="rId46"/>
    <p:sldId id="270" r:id="rId47"/>
    <p:sldId id="308" r:id="rId48"/>
    <p:sldId id="312" r:id="rId49"/>
    <p:sldId id="285" r:id="rId50"/>
    <p:sldId id="306" r:id="rId51"/>
    <p:sldId id="313"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7875" autoAdjust="0"/>
  </p:normalViewPr>
  <p:slideViewPr>
    <p:cSldViewPr>
      <p:cViewPr varScale="1">
        <p:scale>
          <a:sx n="46" d="100"/>
          <a:sy n="46" d="100"/>
        </p:scale>
        <p:origin x="-226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5E92D2-F191-4837-8084-FE6409C52077}" type="datetimeFigureOut">
              <a:rPr lang="en-US" smtClean="0"/>
              <a:t>8/14/2012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93D526-166D-4304-9455-3830B52C14AA}" type="slidenum">
              <a:rPr lang="en-US" smtClean="0"/>
              <a:t>‹#›</a:t>
            </a:fld>
            <a:endParaRPr lang="en-US"/>
          </a:p>
        </p:txBody>
      </p:sp>
    </p:spTree>
    <p:extLst>
      <p:ext uri="{BB962C8B-B14F-4D97-AF65-F5344CB8AC3E}">
        <p14:creationId xmlns:p14="http://schemas.microsoft.com/office/powerpoint/2010/main" val="2862020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93D526-166D-4304-9455-3830B52C14AA}" type="slidenum">
              <a:rPr lang="en-US" smtClean="0"/>
              <a:t>1</a:t>
            </a:fld>
            <a:endParaRPr lang="en-US"/>
          </a:p>
        </p:txBody>
      </p:sp>
    </p:spTree>
    <p:extLst>
      <p:ext uri="{BB962C8B-B14F-4D97-AF65-F5344CB8AC3E}">
        <p14:creationId xmlns:p14="http://schemas.microsoft.com/office/powerpoint/2010/main" val="332425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宋体" charset="-122"/>
              </a:rPr>
              <a:t>But of course, it’s not good enough for the sorts of environments we have in Dust 514,</a:t>
            </a:r>
            <a:r>
              <a:rPr lang="en-GB" baseline="0" dirty="0" smtClean="0">
                <a:ea typeface="宋体" charset="-122"/>
              </a:rPr>
              <a:t> or most other games out there today.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ea typeface="宋体"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宋体" charset="-122"/>
              </a:rPr>
              <a:t>First</a:t>
            </a:r>
            <a:r>
              <a:rPr lang="en-GB" baseline="0" dirty="0" smtClean="0">
                <a:ea typeface="宋体" charset="-122"/>
              </a:rPr>
              <a:t> of all, </a:t>
            </a:r>
            <a:r>
              <a:rPr lang="en-GB" dirty="0" smtClean="0">
                <a:ea typeface="宋体" charset="-122"/>
              </a:rPr>
              <a:t>a completely flat ground layer is unacceptable.  We need height variation,</a:t>
            </a:r>
            <a:r>
              <a:rPr lang="en-GB" baseline="0" dirty="0" smtClean="0">
                <a:ea typeface="宋体" charset="-122"/>
              </a:rPr>
              <a:t> so we’ll use a </a:t>
            </a:r>
            <a:r>
              <a:rPr lang="en-GB" baseline="0" dirty="0" err="1" smtClean="0">
                <a:ea typeface="宋体" charset="-122"/>
              </a:rPr>
              <a:t>heightfield</a:t>
            </a:r>
            <a:r>
              <a:rPr lang="en-GB" baseline="0" dirty="0" smtClean="0">
                <a:ea typeface="宋体" charset="-122"/>
              </a:rPr>
              <a:t> instead of a single flat </a:t>
            </a:r>
            <a:r>
              <a:rPr lang="en-GB" baseline="0" dirty="0" err="1" smtClean="0">
                <a:ea typeface="宋体" charset="-122"/>
              </a:rPr>
              <a:t>groundplane</a:t>
            </a:r>
            <a:r>
              <a:rPr lang="en-GB" baseline="0" dirty="0" smtClean="0">
                <a:ea typeface="宋体" charset="-122"/>
              </a:rPr>
              <a:t>. This combination of texture plus </a:t>
            </a:r>
            <a:r>
              <a:rPr lang="en-GB" baseline="0" dirty="0" err="1" smtClean="0">
                <a:ea typeface="宋体" charset="-122"/>
              </a:rPr>
              <a:t>heightfield</a:t>
            </a:r>
            <a:r>
              <a:rPr lang="en-GB" baseline="0" dirty="0" smtClean="0">
                <a:ea typeface="宋体" charset="-122"/>
              </a:rPr>
              <a:t> is what I’ll call a layer.</a:t>
            </a:r>
            <a:endParaRPr lang="en-GB" dirty="0" smtClean="0">
              <a:ea typeface="宋体" charset="-122"/>
            </a:endParaRPr>
          </a:p>
          <a:p>
            <a:endParaRPr lang="en-US" dirty="0"/>
          </a:p>
        </p:txBody>
      </p:sp>
      <p:sp>
        <p:nvSpPr>
          <p:cNvPr id="4" name="Slide Number Placeholder 3"/>
          <p:cNvSpPr>
            <a:spLocks noGrp="1"/>
          </p:cNvSpPr>
          <p:nvPr>
            <p:ph type="sldNum" sz="quarter" idx="10"/>
          </p:nvPr>
        </p:nvSpPr>
        <p:spPr/>
        <p:txBody>
          <a:bodyPr/>
          <a:lstStyle/>
          <a:p>
            <a:fld id="{1193D526-166D-4304-9455-3830B52C14AA}" type="slidenum">
              <a:rPr lang="en-US" smtClean="0"/>
              <a:t>10</a:t>
            </a:fld>
            <a:endParaRPr lang="en-US"/>
          </a:p>
        </p:txBody>
      </p:sp>
    </p:spTree>
    <p:extLst>
      <p:ext uri="{BB962C8B-B14F-4D97-AF65-F5344CB8AC3E}">
        <p14:creationId xmlns:p14="http://schemas.microsoft.com/office/powerpoint/2010/main" val="3776380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ea typeface="宋体" charset="-122"/>
              </a:rPr>
              <a:t>Secondly, there are ceilings, so we're going to need another layer to represent them.  For the ceiling we'll need an alpha channel, to control where the sky should show through and where it shouldn't.  </a:t>
            </a:r>
          </a:p>
          <a:p>
            <a:pPr eaLnBrk="1" hangingPunct="1">
              <a:spcBef>
                <a:spcPct val="0"/>
              </a:spcBef>
            </a:pPr>
            <a:endParaRPr lang="en-GB" dirty="0" smtClean="0">
              <a:ea typeface="宋体" charset="-122"/>
            </a:endParaRPr>
          </a:p>
          <a:p>
            <a:pPr eaLnBrk="1" hangingPunct="1">
              <a:spcBef>
                <a:spcPct val="0"/>
              </a:spcBef>
            </a:pPr>
            <a:r>
              <a:rPr lang="en-GB" dirty="0" smtClean="0">
                <a:ea typeface="宋体" charset="-122"/>
              </a:rPr>
              <a:t>Also, we're going to need to support bridges.  They will look very different from above and beneath so we'll need two layers.  That adds up to four layers in total.  Four </a:t>
            </a:r>
            <a:r>
              <a:rPr lang="en-GB" dirty="0" err="1" smtClean="0">
                <a:ea typeface="宋体" charset="-122"/>
              </a:rPr>
              <a:t>heightfields</a:t>
            </a:r>
            <a:r>
              <a:rPr lang="en-GB" baseline="0" dirty="0" smtClean="0">
                <a:ea typeface="宋体" charset="-122"/>
              </a:rPr>
              <a:t> is great because we can pack them into the RGBA channels of a single texture with no waste.</a:t>
            </a:r>
            <a:endParaRPr lang="en-GB" dirty="0" smtClean="0">
              <a:ea typeface="宋体" charset="-122"/>
            </a:endParaRPr>
          </a:p>
          <a:p>
            <a:pPr eaLnBrk="1" hangingPunct="1">
              <a:spcBef>
                <a:spcPct val="0"/>
              </a:spcBef>
            </a:pPr>
            <a:endParaRPr lang="en-GB" dirty="0" smtClean="0">
              <a:ea typeface="宋体" charset="-122"/>
            </a:endParaRPr>
          </a:p>
          <a:p>
            <a:pPr eaLnBrk="1" hangingPunct="1">
              <a:spcBef>
                <a:spcPct val="0"/>
              </a:spcBef>
            </a:pPr>
            <a:r>
              <a:rPr lang="en-GB" dirty="0" smtClean="0">
                <a:ea typeface="宋体" charset="-122"/>
              </a:rPr>
              <a:t>This</a:t>
            </a:r>
            <a:r>
              <a:rPr lang="en-GB" baseline="0" dirty="0" smtClean="0">
                <a:ea typeface="宋体" charset="-122"/>
              </a:rPr>
              <a:t> was enough for Dust: w</a:t>
            </a:r>
            <a:r>
              <a:rPr lang="en-GB" dirty="0" smtClean="0">
                <a:ea typeface="宋体" charset="-122"/>
              </a:rPr>
              <a:t>e don't have situations where several bridges or rooms are stacked one above another,</a:t>
            </a:r>
            <a:r>
              <a:rPr lang="en-GB" baseline="0" dirty="0" smtClean="0">
                <a:ea typeface="宋体" charset="-122"/>
              </a:rPr>
              <a:t> so </a:t>
            </a:r>
            <a:r>
              <a:rPr lang="en-GB" dirty="0" smtClean="0">
                <a:ea typeface="宋体" charset="-122"/>
              </a:rPr>
              <a:t>there</a:t>
            </a:r>
            <a:r>
              <a:rPr lang="en-GB" baseline="0" dirty="0" smtClean="0">
                <a:ea typeface="宋体" charset="-122"/>
              </a:rPr>
              <a:t> was</a:t>
            </a:r>
            <a:r>
              <a:rPr lang="en-GB" dirty="0" smtClean="0">
                <a:ea typeface="宋体" charset="-122"/>
              </a:rPr>
              <a:t> no strong argument for us to add another</a:t>
            </a:r>
            <a:r>
              <a:rPr lang="en-GB" baseline="0" dirty="0" smtClean="0">
                <a:ea typeface="宋体" charset="-122"/>
              </a:rPr>
              <a:t> </a:t>
            </a:r>
            <a:r>
              <a:rPr lang="en-GB" dirty="0" smtClean="0">
                <a:ea typeface="宋体" charset="-122"/>
              </a:rPr>
              <a:t>layer. Adding another layer </a:t>
            </a:r>
            <a:r>
              <a:rPr lang="en-GB" baseline="0" dirty="0" smtClean="0">
                <a:ea typeface="宋体" charset="-122"/>
              </a:rPr>
              <a:t>would have </a:t>
            </a:r>
            <a:r>
              <a:rPr lang="en-GB" dirty="0" smtClean="0">
                <a:ea typeface="宋体" charset="-122"/>
              </a:rPr>
              <a:t>meant we go</a:t>
            </a:r>
            <a:r>
              <a:rPr lang="en-GB" baseline="0" dirty="0" smtClean="0">
                <a:ea typeface="宋体" charset="-122"/>
              </a:rPr>
              <a:t> from 4 to 6 </a:t>
            </a:r>
            <a:r>
              <a:rPr lang="en-GB" baseline="0" dirty="0" err="1" smtClean="0">
                <a:ea typeface="宋体" charset="-122"/>
              </a:rPr>
              <a:t>heightfields</a:t>
            </a:r>
            <a:r>
              <a:rPr lang="en-GB" baseline="0" dirty="0" smtClean="0">
                <a:ea typeface="宋体" charset="-122"/>
              </a:rPr>
              <a:t> and textures, so it’d </a:t>
            </a:r>
            <a:r>
              <a:rPr lang="en-GB" dirty="0" smtClean="0">
                <a:ea typeface="宋体" charset="-122"/>
              </a:rPr>
              <a:t>raise the cost by roughly 50%. While the play area of Dust’s maps is</a:t>
            </a:r>
            <a:r>
              <a:rPr lang="en-GB" baseline="0" dirty="0" smtClean="0">
                <a:ea typeface="宋体" charset="-122"/>
              </a:rPr>
              <a:t> well suited to division </a:t>
            </a:r>
            <a:r>
              <a:rPr lang="en-GB" dirty="0" smtClean="0">
                <a:ea typeface="宋体" charset="-122"/>
              </a:rPr>
              <a:t>into</a:t>
            </a:r>
            <a:r>
              <a:rPr lang="en-GB" baseline="0" dirty="0" smtClean="0">
                <a:ea typeface="宋体" charset="-122"/>
              </a:rPr>
              <a:t> floor, bridge and ceiling sections the same can’t be said for all game environments – for example, there’s a ton of environments in Deus Ex: Human Revolution that break this requirement. There are some options here for supporting these environments which break this rule which I’ll cover later.</a:t>
            </a:r>
          </a:p>
          <a:p>
            <a:pPr eaLnBrk="1" hangingPunct="1">
              <a:spcBef>
                <a:spcPct val="0"/>
              </a:spcBef>
            </a:pPr>
            <a:endParaRPr lang="en-GB" baseline="0" dirty="0" smtClean="0">
              <a:ea typeface="宋体" charset="-122"/>
            </a:endParaRPr>
          </a:p>
          <a:p>
            <a:pPr eaLnBrk="1" hangingPunct="1">
              <a:spcBef>
                <a:spcPct val="0"/>
              </a:spcBef>
            </a:pPr>
            <a:r>
              <a:rPr lang="en-GB" baseline="0" dirty="0" smtClean="0">
                <a:ea typeface="宋体" charset="-122"/>
              </a:rPr>
              <a:t>One pretty major drawback that needs to be mentioned is walls and other vertical surfaces.  If the layer textures are generated using orthographic renders then all vertical and near-vertical surfaces will get foreshortened or completely removed.  There are ways to reduce and work around this problem that I’ll cover later, but this problem is a pretty fundamental weakness of the basic approach.</a:t>
            </a:r>
            <a:endParaRPr lang="en-GB" dirty="0" smtClean="0">
              <a:ea typeface="宋体" charset="-122"/>
            </a:endParaRPr>
          </a:p>
        </p:txBody>
      </p:sp>
      <p:sp>
        <p:nvSpPr>
          <p:cNvPr id="4" name="Slide Number Placeholder 3"/>
          <p:cNvSpPr>
            <a:spLocks noGrp="1"/>
          </p:cNvSpPr>
          <p:nvPr>
            <p:ph type="sldNum" sz="quarter" idx="10"/>
          </p:nvPr>
        </p:nvSpPr>
        <p:spPr/>
        <p:txBody>
          <a:bodyPr/>
          <a:lstStyle/>
          <a:p>
            <a:fld id="{1193D526-166D-4304-9455-3830B52C14AA}" type="slidenum">
              <a:rPr lang="en-US" smtClean="0"/>
              <a:t>11</a:t>
            </a:fld>
            <a:endParaRPr lang="en-US"/>
          </a:p>
        </p:txBody>
      </p:sp>
    </p:spTree>
    <p:extLst>
      <p:ext uri="{BB962C8B-B14F-4D97-AF65-F5344CB8AC3E}">
        <p14:creationId xmlns:p14="http://schemas.microsoft.com/office/powerpoint/2010/main" val="3941391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Anyway, here’s a cross-section of the scene, showing how it’s split up.  Black</a:t>
            </a:r>
            <a:r>
              <a:rPr lang="en-GB" baseline="0" dirty="0" smtClean="0"/>
              <a:t> outlines indicate geometry, and the yellow and red indicate where the scene is divided up – these dividing surfaces are controlled by the artists.  </a:t>
            </a:r>
          </a:p>
          <a:p>
            <a:endParaRPr lang="en-GB" dirty="0" smtClean="0"/>
          </a:p>
          <a:p>
            <a:r>
              <a:rPr lang="en-GB" baseline="0" dirty="0" smtClean="0"/>
              <a:t>To generate the texture and raw </a:t>
            </a:r>
            <a:r>
              <a:rPr lang="en-GB" baseline="0" dirty="0" err="1" smtClean="0"/>
              <a:t>heightfield</a:t>
            </a:r>
            <a:r>
              <a:rPr lang="en-GB" baseline="0" dirty="0" smtClean="0"/>
              <a:t> for one of the layers, the scene is rendered from above or below using an orthographic projection.  The red and yellow dividers are encoded in a </a:t>
            </a:r>
            <a:r>
              <a:rPr lang="en-GB" baseline="0" dirty="0" err="1" smtClean="0"/>
              <a:t>texturemap</a:t>
            </a:r>
            <a:r>
              <a:rPr lang="en-GB" baseline="0" dirty="0" smtClean="0"/>
              <a:t>, and used to discard pixels that fall outside of the region relevant to the layer we’re rendering.  The resulting texture has </a:t>
            </a:r>
            <a:r>
              <a:rPr lang="en-GB" baseline="0" dirty="0" err="1" smtClean="0"/>
              <a:t>mipmaps</a:t>
            </a:r>
            <a:r>
              <a:rPr lang="en-GB" baseline="0" dirty="0" smtClean="0"/>
              <a:t> generated and is ready for use.</a:t>
            </a:r>
          </a:p>
          <a:p>
            <a:endParaRPr lang="en-GB" baseline="0" dirty="0" smtClean="0"/>
          </a:p>
        </p:txBody>
      </p:sp>
      <p:sp>
        <p:nvSpPr>
          <p:cNvPr id="4" name="Slide Number Placeholder 3"/>
          <p:cNvSpPr>
            <a:spLocks noGrp="1"/>
          </p:cNvSpPr>
          <p:nvPr>
            <p:ph type="sldNum" sz="quarter" idx="10"/>
          </p:nvPr>
        </p:nvSpPr>
        <p:spPr/>
        <p:txBody>
          <a:bodyPr/>
          <a:lstStyle/>
          <a:p>
            <a:fld id="{1193D526-166D-4304-9455-3830B52C14AA}" type="slidenum">
              <a:rPr lang="en-US" smtClean="0"/>
              <a:t>12</a:t>
            </a:fld>
            <a:endParaRPr lang="en-US"/>
          </a:p>
        </p:txBody>
      </p:sp>
    </p:spTree>
    <p:extLst>
      <p:ext uri="{BB962C8B-B14F-4D97-AF65-F5344CB8AC3E}">
        <p14:creationId xmlns:p14="http://schemas.microsoft.com/office/powerpoint/2010/main" val="2432234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an</a:t>
            </a:r>
            <a:r>
              <a:rPr lang="en-GB" baseline="0" dirty="0" smtClean="0"/>
              <a:t> example location and the layer textures generated for it.  From left to right, the images are the floor, the bridge from underneath, the bridge from above, the ceiling, and lastly the packed </a:t>
            </a:r>
            <a:r>
              <a:rPr lang="en-GB" baseline="0" dirty="0" err="1" smtClean="0"/>
              <a:t>heightfields</a:t>
            </a:r>
            <a:r>
              <a:rPr lang="en-GB" baseline="0" dirty="0" smtClean="0"/>
              <a:t>.  The dark grey checker pattern indicates transparent regions.  For Dust we’re using 512x512 8 bit-per-channel textures.  The four </a:t>
            </a:r>
            <a:r>
              <a:rPr lang="en-GB" baseline="0" dirty="0" err="1" smtClean="0"/>
              <a:t>color</a:t>
            </a:r>
            <a:r>
              <a:rPr lang="en-GB" baseline="0" dirty="0" smtClean="0"/>
              <a:t> textures have a full </a:t>
            </a:r>
            <a:r>
              <a:rPr lang="en-GB" baseline="0" dirty="0" err="1" smtClean="0"/>
              <a:t>mipchain</a:t>
            </a:r>
            <a:r>
              <a:rPr lang="en-GB" baseline="0" dirty="0" smtClean="0"/>
              <a:t>, the packed </a:t>
            </a:r>
            <a:r>
              <a:rPr lang="en-GB" baseline="0" dirty="0" err="1" smtClean="0"/>
              <a:t>heightfield</a:t>
            </a:r>
            <a:r>
              <a:rPr lang="en-GB" baseline="0" dirty="0" smtClean="0"/>
              <a:t> doesn’t need it.</a:t>
            </a:r>
          </a:p>
          <a:p>
            <a:endParaRPr lang="en-GB" baseline="0" dirty="0" smtClean="0"/>
          </a:p>
          <a:p>
            <a:r>
              <a:rPr lang="en-GB" baseline="0" dirty="0" smtClean="0"/>
              <a:t>Just to reiterate, these five textures are continuously rebuilt at runtime, and the region they cover stays </a:t>
            </a:r>
            <a:r>
              <a:rPr lang="en-GB" baseline="0" dirty="0" err="1" smtClean="0"/>
              <a:t>centered</a:t>
            </a:r>
            <a:r>
              <a:rPr lang="en-GB" baseline="0" dirty="0" smtClean="0"/>
              <a:t> on the camera.</a:t>
            </a:r>
          </a:p>
          <a:p>
            <a:endParaRPr lang="en-GB" baseline="0" dirty="0" smtClean="0"/>
          </a:p>
          <a:p>
            <a:r>
              <a:rPr lang="en-GB" baseline="0" dirty="0" smtClean="0"/>
              <a:t>The top </a:t>
            </a:r>
            <a:r>
              <a:rPr lang="en-GB" baseline="0" dirty="0" err="1" smtClean="0"/>
              <a:t>righthand</a:t>
            </a:r>
            <a:r>
              <a:rPr lang="en-GB" baseline="0" dirty="0" smtClean="0"/>
              <a:t> image shows a yellow and red grid; it’s the dividing surface I described on the previous slide.</a:t>
            </a:r>
          </a:p>
          <a:p>
            <a:endParaRPr lang="en-GB" baseline="0" dirty="0" smtClean="0"/>
          </a:p>
          <a:p>
            <a:r>
              <a:rPr lang="en-GB" baseline="0" dirty="0" smtClean="0"/>
              <a:t>A few slides back, I innocently suggested we </a:t>
            </a:r>
            <a:r>
              <a:rPr lang="en-GB" baseline="0" dirty="0" err="1" smtClean="0"/>
              <a:t>raytrace</a:t>
            </a:r>
            <a:r>
              <a:rPr lang="en-GB" baseline="0" dirty="0" smtClean="0"/>
              <a:t> a </a:t>
            </a:r>
            <a:r>
              <a:rPr lang="en-GB" baseline="0" dirty="0" err="1" smtClean="0"/>
              <a:t>heightfield</a:t>
            </a:r>
            <a:r>
              <a:rPr lang="en-GB" baseline="0" dirty="0" smtClean="0"/>
              <a:t> in the pixel </a:t>
            </a:r>
            <a:r>
              <a:rPr lang="en-GB" baseline="0" dirty="0" err="1" smtClean="0"/>
              <a:t>shader</a:t>
            </a:r>
            <a:r>
              <a:rPr lang="en-GB" baseline="0" dirty="0" smtClean="0"/>
              <a:t>.  </a:t>
            </a:r>
            <a:r>
              <a:rPr lang="en-US" baseline="0" dirty="0" err="1" smtClean="0"/>
              <a:t>Raytracing</a:t>
            </a:r>
            <a:r>
              <a:rPr lang="en-US" baseline="0" dirty="0" smtClean="0"/>
              <a:t> a </a:t>
            </a:r>
            <a:r>
              <a:rPr lang="en-US" baseline="0" dirty="0" err="1" smtClean="0"/>
              <a:t>heightfield</a:t>
            </a:r>
            <a:r>
              <a:rPr lang="en-US" baseline="0" dirty="0" smtClean="0"/>
              <a:t> is rather expensive if it's done with full precision.  It is absolutely possible - there are many papers published on acceleration methods, but it’s basically unaffordable for what we’re trying to do here.</a:t>
            </a:r>
            <a:endParaRPr lang="en-US" dirty="0"/>
          </a:p>
        </p:txBody>
      </p:sp>
      <p:sp>
        <p:nvSpPr>
          <p:cNvPr id="4" name="Slide Number Placeholder 3"/>
          <p:cNvSpPr>
            <a:spLocks noGrp="1"/>
          </p:cNvSpPr>
          <p:nvPr>
            <p:ph type="sldNum" sz="quarter" idx="10"/>
          </p:nvPr>
        </p:nvSpPr>
        <p:spPr/>
        <p:txBody>
          <a:bodyPr/>
          <a:lstStyle/>
          <a:p>
            <a:fld id="{1193D526-166D-4304-9455-3830B52C14AA}" type="slidenum">
              <a:rPr lang="en-US" smtClean="0"/>
              <a:t>13</a:t>
            </a:fld>
            <a:endParaRPr lang="en-US"/>
          </a:p>
        </p:txBody>
      </p:sp>
    </p:spTree>
    <p:extLst>
      <p:ext uri="{BB962C8B-B14F-4D97-AF65-F5344CB8AC3E}">
        <p14:creationId xmlns:p14="http://schemas.microsoft.com/office/powerpoint/2010/main" val="39017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ea typeface="宋体" charset="-122"/>
              </a:rPr>
              <a:t>So we took the cheapest imaginable option: intersect the ray with a flat horizontal plane whose</a:t>
            </a:r>
            <a:r>
              <a:rPr lang="en-GB" baseline="0" dirty="0" smtClean="0">
                <a:ea typeface="宋体" charset="-122"/>
              </a:rPr>
              <a:t> height is determined by </a:t>
            </a:r>
            <a:r>
              <a:rPr lang="en-GB" dirty="0" smtClean="0">
                <a:ea typeface="宋体" charset="-122"/>
              </a:rPr>
              <a:t>sampling the </a:t>
            </a:r>
            <a:r>
              <a:rPr lang="en-GB" dirty="0" err="1" smtClean="0">
                <a:ea typeface="宋体" charset="-122"/>
              </a:rPr>
              <a:t>heightfield</a:t>
            </a:r>
            <a:r>
              <a:rPr lang="en-GB" dirty="0" smtClean="0">
                <a:ea typeface="宋体" charset="-122"/>
              </a:rPr>
              <a:t> under the ray origin.</a:t>
            </a:r>
          </a:p>
          <a:p>
            <a:pPr eaLnBrk="1" hangingPunct="1">
              <a:spcBef>
                <a:spcPct val="0"/>
              </a:spcBef>
            </a:pPr>
            <a:endParaRPr lang="en-GB" dirty="0" smtClean="0">
              <a:ea typeface="宋体" charset="-122"/>
            </a:endParaRPr>
          </a:p>
          <a:p>
            <a:pPr marL="0" marR="0" indent="0" algn="l" defTabSz="914400" rtl="0" eaLnBrk="1" fontAlgn="auto" latinLnBrk="0" hangingPunct="1">
              <a:lnSpc>
                <a:spcPct val="100000"/>
              </a:lnSpc>
              <a:spcBef>
                <a:spcPct val="0"/>
              </a:spcBef>
              <a:spcAft>
                <a:spcPts val="0"/>
              </a:spcAft>
              <a:buClrTx/>
              <a:buSzTx/>
              <a:buFontTx/>
              <a:buNone/>
              <a:tabLst/>
              <a:defRPr/>
            </a:pPr>
            <a:r>
              <a:rPr lang="en-GB" dirty="0" smtClean="0">
                <a:ea typeface="宋体" charset="-122"/>
              </a:rPr>
              <a:t>This is a pretty ugly approximation. The slide</a:t>
            </a:r>
            <a:r>
              <a:rPr lang="en-GB" baseline="0" dirty="0" smtClean="0">
                <a:ea typeface="宋体" charset="-122"/>
              </a:rPr>
              <a:t> shows rays originating from two example locations, the errors are indicated by the red bars.</a:t>
            </a:r>
          </a:p>
          <a:p>
            <a:pPr marL="0" marR="0" indent="0" algn="l" defTabSz="914400" rtl="0" eaLnBrk="1" fontAlgn="auto" latinLnBrk="0" hangingPunct="1">
              <a:lnSpc>
                <a:spcPct val="100000"/>
              </a:lnSpc>
              <a:spcBef>
                <a:spcPct val="0"/>
              </a:spcBef>
              <a:spcAft>
                <a:spcPts val="0"/>
              </a:spcAft>
              <a:buClrTx/>
              <a:buSzTx/>
              <a:buFontTx/>
              <a:buNone/>
              <a:tabLst/>
              <a:defRPr/>
            </a:pPr>
            <a:endParaRPr lang="en-GB" baseline="0" dirty="0" smtClean="0">
              <a:ea typeface="宋体" charset="-122"/>
            </a:endParaRPr>
          </a:p>
          <a:p>
            <a:pPr marL="0" marR="0" indent="0" algn="l" defTabSz="914400" rtl="0" eaLnBrk="1" fontAlgn="auto" latinLnBrk="0" hangingPunct="1">
              <a:lnSpc>
                <a:spcPct val="100000"/>
              </a:lnSpc>
              <a:spcBef>
                <a:spcPct val="0"/>
              </a:spcBef>
              <a:spcAft>
                <a:spcPts val="0"/>
              </a:spcAft>
              <a:buClrTx/>
              <a:buSzTx/>
              <a:buFontTx/>
              <a:buNone/>
              <a:tabLst/>
              <a:defRPr/>
            </a:pPr>
            <a:r>
              <a:rPr lang="en-GB" dirty="0" smtClean="0">
                <a:ea typeface="宋体" charset="-122"/>
              </a:rPr>
              <a:t>This approximation will introduce errors if the </a:t>
            </a:r>
            <a:r>
              <a:rPr lang="en-GB" dirty="0" err="1" smtClean="0">
                <a:ea typeface="宋体" charset="-122"/>
              </a:rPr>
              <a:t>heightfield</a:t>
            </a:r>
            <a:r>
              <a:rPr lang="en-GB" dirty="0" smtClean="0">
                <a:ea typeface="宋体" charset="-122"/>
              </a:rPr>
              <a:t> isn’t flat, there will be worse errors</a:t>
            </a:r>
            <a:r>
              <a:rPr lang="en-GB" baseline="0" dirty="0" smtClean="0">
                <a:ea typeface="宋体" charset="-122"/>
              </a:rPr>
              <a:t> if there’s an abrupt height transition. </a:t>
            </a:r>
            <a:r>
              <a:rPr lang="en-GB" dirty="0" smtClean="0">
                <a:ea typeface="宋体" charset="-122"/>
              </a:rPr>
              <a:t>The approximation becomes more dangerous the further we move from the ray origin.  It also means rays will skip right through vertical and near-vertical surfaces,</a:t>
            </a:r>
            <a:r>
              <a:rPr lang="en-GB" baseline="0" dirty="0" smtClean="0">
                <a:ea typeface="宋体" charset="-122"/>
              </a:rPr>
              <a:t> in addition to the other problems those surfaces have.</a:t>
            </a:r>
          </a:p>
          <a:p>
            <a:pPr eaLnBrk="1" hangingPunct="1">
              <a:spcBef>
                <a:spcPct val="0"/>
              </a:spcBef>
            </a:pPr>
            <a:r>
              <a:rPr lang="en-GB" baseline="0" dirty="0" smtClean="0">
                <a:ea typeface="宋体" charset="-122"/>
              </a:rPr>
              <a:t> </a:t>
            </a:r>
          </a:p>
          <a:p>
            <a:pPr eaLnBrk="1" hangingPunct="1">
              <a:spcBef>
                <a:spcPct val="0"/>
              </a:spcBef>
            </a:pPr>
            <a:r>
              <a:rPr lang="en-GB" baseline="0" dirty="0" smtClean="0">
                <a:ea typeface="宋体" charset="-122"/>
              </a:rPr>
              <a:t>However, it does have a couple of very nice properties that are very useful for what we’re using it for.  If the </a:t>
            </a:r>
            <a:r>
              <a:rPr lang="en-GB" baseline="0" dirty="0" err="1" smtClean="0">
                <a:ea typeface="宋体" charset="-122"/>
              </a:rPr>
              <a:t>heightfield</a:t>
            </a:r>
            <a:r>
              <a:rPr lang="en-GB" baseline="0" dirty="0" smtClean="0">
                <a:ea typeface="宋体" charset="-122"/>
              </a:rPr>
              <a:t> is smooth it’s guaranteed not to introduce any discontinuities, which would mean sharp edges or abrupt transitions in the reflection – either of those </a:t>
            </a:r>
            <a:r>
              <a:rPr lang="en-GB" baseline="0" dirty="0" err="1" smtClean="0">
                <a:ea typeface="宋体" charset="-122"/>
              </a:rPr>
              <a:t>artifacts</a:t>
            </a:r>
            <a:r>
              <a:rPr lang="en-GB" baseline="0" dirty="0" smtClean="0">
                <a:ea typeface="宋体" charset="-122"/>
              </a:rPr>
              <a:t> is very noticeable and very wrong. Pushing up the </a:t>
            </a:r>
            <a:r>
              <a:rPr lang="en-GB" baseline="0" dirty="0" err="1" smtClean="0">
                <a:ea typeface="宋体" charset="-122"/>
              </a:rPr>
              <a:t>mipbias</a:t>
            </a:r>
            <a:r>
              <a:rPr lang="en-GB" baseline="0" dirty="0" smtClean="0">
                <a:ea typeface="宋体" charset="-122"/>
              </a:rPr>
              <a:t> is certain to produce a blurrier result and will also never introduce any sharp edges.  The approximation gets pretty accurate if the ray origin is close to the </a:t>
            </a:r>
            <a:r>
              <a:rPr lang="en-GB" baseline="0" dirty="0" err="1" smtClean="0">
                <a:ea typeface="宋体" charset="-122"/>
              </a:rPr>
              <a:t>heightfield</a:t>
            </a:r>
            <a:r>
              <a:rPr lang="en-GB" baseline="0" dirty="0" smtClean="0">
                <a:ea typeface="宋体" charset="-122"/>
              </a:rPr>
              <a:t>, or if the ray is largely vertical, so where objects touch the floor they’ll get very accurate traces.  And while the intersection point it returns is going to be a pretty poor approximation, the hit position is guaranteed to correlate with the query ray direction.  This means reflections will flow over reflective objects in a plausible way as they move around.  It also means the reflections are locally consistent.  For example, shaped area lights will appear in the reflections with that shape.</a:t>
            </a:r>
          </a:p>
          <a:p>
            <a:pPr eaLnBrk="1" hangingPunct="1">
              <a:spcBef>
                <a:spcPct val="0"/>
              </a:spcBef>
            </a:pPr>
            <a:endParaRPr lang="en-GB" baseline="0" dirty="0" smtClean="0">
              <a:ea typeface="宋体" charset="-122"/>
            </a:endParaRPr>
          </a:p>
          <a:p>
            <a:pPr eaLnBrk="1" hangingPunct="1">
              <a:spcBef>
                <a:spcPct val="0"/>
              </a:spcBef>
            </a:pPr>
            <a:r>
              <a:rPr lang="en-GB" baseline="0" dirty="0" smtClean="0">
                <a:ea typeface="宋体" charset="-122"/>
              </a:rPr>
              <a:t>If you have a large </a:t>
            </a:r>
            <a:r>
              <a:rPr lang="en-GB" baseline="0" dirty="0" err="1" smtClean="0">
                <a:ea typeface="宋体" charset="-122"/>
              </a:rPr>
              <a:t>mirrorlike</a:t>
            </a:r>
            <a:r>
              <a:rPr lang="en-GB" baseline="0" dirty="0" smtClean="0">
                <a:ea typeface="宋体" charset="-122"/>
              </a:rPr>
              <a:t> surface you’ll be able to spot the discrepancies, but more complex or less shiny surfaces make it very difficult to see the problems.</a:t>
            </a:r>
          </a:p>
          <a:p>
            <a:pPr eaLnBrk="1" hangingPunct="1">
              <a:spcBef>
                <a:spcPct val="0"/>
              </a:spcBef>
            </a:pPr>
            <a:endParaRPr lang="en-GB" baseline="0" dirty="0" smtClean="0">
              <a:ea typeface="宋体" charset="-122"/>
            </a:endParaRPr>
          </a:p>
          <a:p>
            <a:pPr eaLnBrk="1" hangingPunct="1">
              <a:spcBef>
                <a:spcPct val="0"/>
              </a:spcBef>
            </a:pPr>
            <a:r>
              <a:rPr lang="en-GB" baseline="0" dirty="0" smtClean="0">
                <a:ea typeface="宋体" charset="-122"/>
              </a:rPr>
              <a:t>The biggest issue is near-horizontal rays.  It’s </a:t>
            </a:r>
            <a:r>
              <a:rPr lang="en-GB" dirty="0" smtClean="0">
                <a:ea typeface="宋体" charset="-122"/>
              </a:rPr>
              <a:t>an invitation for disaster to rely on the planar approximation for even a moderate distance</a:t>
            </a:r>
            <a:r>
              <a:rPr lang="en-GB" baseline="0" dirty="0" smtClean="0">
                <a:ea typeface="宋体" charset="-122"/>
              </a:rPr>
              <a:t>.  One thing we can do is to clamp the ray intersection point to a fixed maximum distance from the ray origin.</a:t>
            </a:r>
            <a:endParaRPr lang="en-GB" dirty="0" smtClean="0">
              <a:ea typeface="宋体" charset="-122"/>
            </a:endParaRPr>
          </a:p>
        </p:txBody>
      </p:sp>
      <p:sp>
        <p:nvSpPr>
          <p:cNvPr id="4" name="Slide Number Placeholder 3"/>
          <p:cNvSpPr>
            <a:spLocks noGrp="1"/>
          </p:cNvSpPr>
          <p:nvPr>
            <p:ph type="sldNum" sz="quarter" idx="10"/>
          </p:nvPr>
        </p:nvSpPr>
        <p:spPr/>
        <p:txBody>
          <a:bodyPr/>
          <a:lstStyle/>
          <a:p>
            <a:fld id="{1193D526-166D-4304-9455-3830B52C14AA}" type="slidenum">
              <a:rPr lang="en-US" smtClean="0"/>
              <a:t>14</a:t>
            </a:fld>
            <a:endParaRPr lang="en-US"/>
          </a:p>
        </p:txBody>
      </p:sp>
    </p:spTree>
    <p:extLst>
      <p:ext uri="{BB962C8B-B14F-4D97-AF65-F5344CB8AC3E}">
        <p14:creationId xmlns:p14="http://schemas.microsoft.com/office/powerpoint/2010/main" val="2687433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ea typeface="宋体" charset="-122"/>
              </a:rPr>
              <a:t>Another is use</a:t>
            </a:r>
            <a:r>
              <a:rPr lang="en-GB" baseline="0" dirty="0" smtClean="0">
                <a:ea typeface="宋体" charset="-122"/>
              </a:rPr>
              <a:t> separate biased rays for up and down traces, so we never show the result of a horizontal </a:t>
            </a:r>
            <a:r>
              <a:rPr lang="en-GB" baseline="0" dirty="0" err="1" smtClean="0">
                <a:ea typeface="宋体" charset="-122"/>
              </a:rPr>
              <a:t>raytrace</a:t>
            </a:r>
            <a:r>
              <a:rPr lang="en-GB" baseline="0" dirty="0" smtClean="0">
                <a:ea typeface="宋体" charset="-122"/>
              </a:rPr>
              <a:t>.</a:t>
            </a:r>
          </a:p>
          <a:p>
            <a:pPr eaLnBrk="1" hangingPunct="1">
              <a:spcBef>
                <a:spcPct val="0"/>
              </a:spcBef>
            </a:pPr>
            <a:endParaRPr lang="en-GB" baseline="0" dirty="0" smtClean="0">
              <a:ea typeface="宋体" charset="-122"/>
            </a:endParaRPr>
          </a:p>
          <a:p>
            <a:pPr eaLnBrk="1" hangingPunct="1">
              <a:spcBef>
                <a:spcPct val="0"/>
              </a:spcBef>
            </a:pPr>
            <a:r>
              <a:rPr lang="en-GB" dirty="0" smtClean="0">
                <a:ea typeface="宋体" charset="-122"/>
              </a:rPr>
              <a:t>The original ray is shown</a:t>
            </a:r>
            <a:r>
              <a:rPr lang="en-GB" baseline="0" dirty="0" smtClean="0">
                <a:ea typeface="宋体" charset="-122"/>
              </a:rPr>
              <a:t> in black on the slide.  W</a:t>
            </a:r>
            <a:r>
              <a:rPr lang="en-GB" dirty="0" smtClean="0">
                <a:ea typeface="宋体" charset="-122"/>
              </a:rPr>
              <a:t>e'll derive two new rays from it, one biased up and one down.  The biasing is done by adding or subtracting from the Z component and renormalizing.  The "down" ray is used for </a:t>
            </a:r>
            <a:r>
              <a:rPr lang="en-GB" dirty="0" err="1" smtClean="0">
                <a:ea typeface="宋体" charset="-122"/>
              </a:rPr>
              <a:t>raytracing</a:t>
            </a:r>
            <a:r>
              <a:rPr lang="en-GB" dirty="0" smtClean="0">
                <a:ea typeface="宋体" charset="-122"/>
              </a:rPr>
              <a:t> against the upper side of the bridge layer and the</a:t>
            </a:r>
            <a:r>
              <a:rPr lang="en-GB" baseline="0" dirty="0" smtClean="0">
                <a:ea typeface="宋体" charset="-122"/>
              </a:rPr>
              <a:t> floor</a:t>
            </a:r>
            <a:r>
              <a:rPr lang="en-GB" dirty="0" smtClean="0">
                <a:ea typeface="宋体" charset="-122"/>
              </a:rPr>
              <a:t>.  It’s shown in light blue on the slide.  The "up" ray is used for </a:t>
            </a:r>
            <a:r>
              <a:rPr lang="en-GB" dirty="0" err="1" smtClean="0">
                <a:ea typeface="宋体" charset="-122"/>
              </a:rPr>
              <a:t>raytracing</a:t>
            </a:r>
            <a:r>
              <a:rPr lang="en-GB" dirty="0" smtClean="0">
                <a:ea typeface="宋体" charset="-122"/>
              </a:rPr>
              <a:t> against the ceiling and the underside of the bridge layer.  It’s shown in yellow on the slide.</a:t>
            </a:r>
          </a:p>
          <a:p>
            <a:pPr eaLnBrk="1" hangingPunct="1">
              <a:spcBef>
                <a:spcPct val="0"/>
              </a:spcBef>
            </a:pPr>
            <a:endParaRPr lang="en-GB" dirty="0" smtClean="0">
              <a:ea typeface="宋体" charset="-122"/>
            </a:endParaRPr>
          </a:p>
          <a:p>
            <a:pPr eaLnBrk="1" hangingPunct="1">
              <a:spcBef>
                <a:spcPct val="0"/>
              </a:spcBef>
            </a:pPr>
            <a:r>
              <a:rPr lang="en-GB" dirty="0" smtClean="0">
                <a:ea typeface="宋体" charset="-122"/>
              </a:rPr>
              <a:t>Horizontal rays</a:t>
            </a:r>
            <a:r>
              <a:rPr lang="en-GB" baseline="0" dirty="0" smtClean="0">
                <a:ea typeface="宋体" charset="-122"/>
              </a:rPr>
              <a:t> will still be traced</a:t>
            </a:r>
            <a:r>
              <a:rPr lang="en-GB" dirty="0" smtClean="0">
                <a:ea typeface="宋体" charset="-122"/>
              </a:rPr>
              <a:t>.</a:t>
            </a:r>
            <a:r>
              <a:rPr lang="en-GB" baseline="0" dirty="0" smtClean="0">
                <a:ea typeface="宋体" charset="-122"/>
              </a:rPr>
              <a:t> For example, </a:t>
            </a:r>
            <a:r>
              <a:rPr lang="en-GB" dirty="0" smtClean="0">
                <a:ea typeface="宋体" charset="-122"/>
              </a:rPr>
              <a:t>in the middle image the original ray runs slightly up and the new ray that's biased down is completely horizontal.  However, if one of the biased rays is close to horizontal then the other will not be, and the crossfade between the up and down results can be arranged so the problematic rays don't contribute anything to the final blended </a:t>
            </a:r>
            <a:r>
              <a:rPr lang="en-GB" dirty="0" err="1" smtClean="0">
                <a:ea typeface="宋体" charset="-122"/>
              </a:rPr>
              <a:t>color</a:t>
            </a:r>
            <a:r>
              <a:rPr lang="en-GB" dirty="0" smtClean="0">
                <a:ea typeface="宋体" charset="-122"/>
              </a:rPr>
              <a:t>.</a:t>
            </a:r>
          </a:p>
          <a:p>
            <a:pPr eaLnBrk="1" hangingPunct="1">
              <a:spcBef>
                <a:spcPct val="0"/>
              </a:spcBef>
            </a:pPr>
            <a:endParaRPr lang="en-GB" dirty="0" smtClean="0">
              <a:ea typeface="宋体" charset="-122"/>
            </a:endParaRPr>
          </a:p>
          <a:p>
            <a:pPr eaLnBrk="1" hangingPunct="1">
              <a:spcBef>
                <a:spcPct val="0"/>
              </a:spcBef>
            </a:pPr>
            <a:r>
              <a:rPr lang="en-GB" dirty="0" smtClean="0">
                <a:ea typeface="宋体" charset="-122"/>
              </a:rPr>
              <a:t>This</a:t>
            </a:r>
            <a:r>
              <a:rPr lang="en-GB" baseline="0" dirty="0" smtClean="0">
                <a:ea typeface="宋体" charset="-122"/>
              </a:rPr>
              <a:t> change makes the </a:t>
            </a:r>
            <a:r>
              <a:rPr lang="en-GB" baseline="0" dirty="0" err="1" smtClean="0">
                <a:ea typeface="宋体" charset="-122"/>
              </a:rPr>
              <a:t>raytrace</a:t>
            </a:r>
            <a:r>
              <a:rPr lang="en-GB" baseline="0" dirty="0" smtClean="0">
                <a:ea typeface="宋体" charset="-122"/>
              </a:rPr>
              <a:t> approximation even less accurate, but it still preserves the correlation between ray direction and hit location and won’t introduce aliasing, and means the problems of near-horizontal rays don’t appear in the final result.</a:t>
            </a:r>
            <a:endParaRPr lang="en-GB" dirty="0" smtClean="0">
              <a:ea typeface="宋体" charset="-122"/>
            </a:endParaRPr>
          </a:p>
          <a:p>
            <a:pPr eaLnBrk="1" hangingPunct="1">
              <a:spcBef>
                <a:spcPct val="0"/>
              </a:spcBef>
            </a:pPr>
            <a:endParaRPr lang="en-GB" dirty="0" smtClean="0">
              <a:ea typeface="宋体" charset="-122"/>
            </a:endParaRPr>
          </a:p>
        </p:txBody>
      </p:sp>
      <p:sp>
        <p:nvSpPr>
          <p:cNvPr id="4" name="Slide Number Placeholder 3"/>
          <p:cNvSpPr>
            <a:spLocks noGrp="1"/>
          </p:cNvSpPr>
          <p:nvPr>
            <p:ph type="sldNum" sz="quarter" idx="10"/>
          </p:nvPr>
        </p:nvSpPr>
        <p:spPr/>
        <p:txBody>
          <a:bodyPr/>
          <a:lstStyle/>
          <a:p>
            <a:fld id="{1193D526-166D-4304-9455-3830B52C14AA}" type="slidenum">
              <a:rPr lang="en-US" smtClean="0"/>
              <a:t>15</a:t>
            </a:fld>
            <a:endParaRPr lang="en-US"/>
          </a:p>
        </p:txBody>
      </p:sp>
    </p:spTree>
    <p:extLst>
      <p:ext uri="{BB962C8B-B14F-4D97-AF65-F5344CB8AC3E}">
        <p14:creationId xmlns:p14="http://schemas.microsoft.com/office/powerpoint/2010/main" val="377999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one-sample </a:t>
            </a:r>
            <a:r>
              <a:rPr lang="en-GB" dirty="0" err="1" smtClean="0"/>
              <a:t>raytrace</a:t>
            </a:r>
            <a:r>
              <a:rPr lang="en-GB" baseline="0" dirty="0" smtClean="0"/>
              <a:t> step works well enough in most cases, but it completely fails in some situations. This slide shows a cross-section illustrating the problem. The black rectangle shows an object such as a bridge; the orange line is the </a:t>
            </a:r>
            <a:r>
              <a:rPr lang="en-GB" baseline="0" dirty="0" err="1" smtClean="0"/>
              <a:t>heightfield</a:t>
            </a:r>
            <a:r>
              <a:rPr lang="en-GB" baseline="0" dirty="0" smtClean="0"/>
              <a:t> that’s generated when the scene is rendered from below. The arrows on the bottom left indicate some sample rays, such as reflections from top of a vehicle passing underneath.</a:t>
            </a:r>
          </a:p>
          <a:p>
            <a:endParaRPr lang="en-GB" baseline="0" dirty="0" smtClean="0"/>
          </a:p>
          <a:p>
            <a:r>
              <a:rPr lang="en-GB" baseline="0" dirty="0" smtClean="0"/>
              <a:t>The problem is that the intersection point will change discontinuously as the ray origin travels under the roof. On the top of that vehicle, there will be a noticeable discontinuity in the reflection just under the edges of the bridge.  While we can still have a plausible reflection with inaccurate intersection points, discontinuities are very noticeable and obviously wrong.</a:t>
            </a:r>
          </a:p>
        </p:txBody>
      </p:sp>
      <p:sp>
        <p:nvSpPr>
          <p:cNvPr id="4" name="Slide Number Placeholder 3"/>
          <p:cNvSpPr>
            <a:spLocks noGrp="1"/>
          </p:cNvSpPr>
          <p:nvPr>
            <p:ph type="sldNum" sz="quarter" idx="10"/>
          </p:nvPr>
        </p:nvSpPr>
        <p:spPr/>
        <p:txBody>
          <a:bodyPr/>
          <a:lstStyle/>
          <a:p>
            <a:fld id="{1193D526-166D-4304-9455-3830B52C14AA}" type="slidenum">
              <a:rPr lang="en-US" smtClean="0"/>
              <a:t>16</a:t>
            </a:fld>
            <a:endParaRPr lang="en-US"/>
          </a:p>
        </p:txBody>
      </p:sp>
    </p:spTree>
    <p:extLst>
      <p:ext uri="{BB962C8B-B14F-4D97-AF65-F5344CB8AC3E}">
        <p14:creationId xmlns:p14="http://schemas.microsoft.com/office/powerpoint/2010/main" val="1047824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solution is to apply a </a:t>
            </a:r>
            <a:r>
              <a:rPr lang="en-GB" dirty="0" err="1" smtClean="0"/>
              <a:t>postprocess</a:t>
            </a:r>
            <a:r>
              <a:rPr lang="en-GB" dirty="0" smtClean="0"/>
              <a:t> to the </a:t>
            </a:r>
            <a:r>
              <a:rPr lang="en-GB" dirty="0" err="1" smtClean="0"/>
              <a:t>heightfields</a:t>
            </a:r>
            <a:r>
              <a:rPr lang="en-GB" dirty="0" smtClean="0"/>
              <a:t> to ensure that the height never</a:t>
            </a:r>
            <a:r>
              <a:rPr lang="en-GB" baseline="0" dirty="0" smtClean="0"/>
              <a:t> changes abruptly; this produces the cross-section shown here.  It means the reflections won’t ever have discontinuities so we get much more plausible reflections as a result. It also has benefits for the one-step </a:t>
            </a:r>
            <a:r>
              <a:rPr lang="en-GB" baseline="0" dirty="0" err="1" smtClean="0"/>
              <a:t>raytrace</a:t>
            </a:r>
            <a:r>
              <a:rPr lang="en-GB" baseline="0" dirty="0" smtClean="0"/>
              <a:t> approximation.</a:t>
            </a:r>
          </a:p>
          <a:p>
            <a:endParaRPr lang="en-GB" baseline="0" dirty="0" smtClean="0"/>
          </a:p>
          <a:p>
            <a:r>
              <a:rPr lang="en-GB" baseline="0" dirty="0" smtClean="0"/>
              <a:t>The </a:t>
            </a:r>
            <a:r>
              <a:rPr lang="en-GB" baseline="0" dirty="0" err="1" smtClean="0"/>
              <a:t>heightfield</a:t>
            </a:r>
            <a:r>
              <a:rPr lang="en-GB" baseline="0" dirty="0" smtClean="0"/>
              <a:t> process is done incrementally; it takes several passes for the </a:t>
            </a:r>
            <a:r>
              <a:rPr lang="en-GB" baseline="0" dirty="0" err="1" smtClean="0"/>
              <a:t>heightfield</a:t>
            </a:r>
            <a:r>
              <a:rPr lang="en-GB" baseline="0" dirty="0" smtClean="0"/>
              <a:t> to converge to the result shown here.  Here’s how it works.</a:t>
            </a:r>
            <a:endParaRPr lang="en-US" dirty="0"/>
          </a:p>
        </p:txBody>
      </p:sp>
      <p:sp>
        <p:nvSpPr>
          <p:cNvPr id="4" name="Slide Number Placeholder 3"/>
          <p:cNvSpPr>
            <a:spLocks noGrp="1"/>
          </p:cNvSpPr>
          <p:nvPr>
            <p:ph type="sldNum" sz="quarter" idx="10"/>
          </p:nvPr>
        </p:nvSpPr>
        <p:spPr/>
        <p:txBody>
          <a:bodyPr/>
          <a:lstStyle/>
          <a:p>
            <a:fld id="{1193D526-166D-4304-9455-3830B52C14AA}" type="slidenum">
              <a:rPr lang="en-US" smtClean="0"/>
              <a:t>17</a:t>
            </a:fld>
            <a:endParaRPr lang="en-US"/>
          </a:p>
        </p:txBody>
      </p:sp>
    </p:spTree>
    <p:extLst>
      <p:ext uri="{BB962C8B-B14F-4D97-AF65-F5344CB8AC3E}">
        <p14:creationId xmlns:p14="http://schemas.microsoft.com/office/powerpoint/2010/main" val="932481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refinement formula</a:t>
            </a:r>
            <a:r>
              <a:rPr lang="en-GB" baseline="0" dirty="0" smtClean="0"/>
              <a:t> is shown at the bottom. Since we’re looking at a cross-section I’ve given the formula for a 1D domain; in practice we’re working with a </a:t>
            </a:r>
            <a:r>
              <a:rPr lang="en-GB" baseline="0" dirty="0" err="1" smtClean="0"/>
              <a:t>heightfield</a:t>
            </a:r>
            <a:r>
              <a:rPr lang="en-GB" baseline="0" dirty="0" smtClean="0"/>
              <a:t> but the extension to a 2D domain should be pretty obvious.</a:t>
            </a:r>
          </a:p>
          <a:p>
            <a:endParaRPr lang="en-GB" baseline="0" dirty="0" smtClean="0"/>
          </a:p>
          <a:p>
            <a:r>
              <a:rPr lang="en-GB" dirty="0" smtClean="0"/>
              <a:t>What the function does is take a maximum of a couple of different samples.  It takes the height of all the samples one step away, and ensures that the new height is at least one step below them.  It takes the height of samples four steps away and ensures that the new height is at least four steps below them.  </a:t>
            </a:r>
          </a:p>
          <a:p>
            <a:endParaRPr lang="en-GB" baseline="0" dirty="0" smtClean="0"/>
          </a:p>
          <a:p>
            <a:r>
              <a:rPr lang="en-GB" dirty="0" smtClean="0"/>
              <a:t>The GPU has done an orthographic render of the scene to generate a </a:t>
            </a:r>
            <a:r>
              <a:rPr lang="en-GB" dirty="0" err="1" smtClean="0"/>
              <a:t>heightfield</a:t>
            </a:r>
            <a:r>
              <a:rPr lang="en-GB" dirty="0" smtClean="0"/>
              <a:t> – this is the array r in the function above, it’s indicated by the black dots</a:t>
            </a:r>
            <a:r>
              <a:rPr lang="en-GB" baseline="0" dirty="0" smtClean="0"/>
              <a:t> on the graph</a:t>
            </a:r>
            <a:r>
              <a:rPr lang="en-GB" dirty="0" smtClean="0"/>
              <a:t>.  The</a:t>
            </a:r>
            <a:r>
              <a:rPr lang="en-GB" baseline="0" dirty="0" smtClean="0"/>
              <a:t> rightmost samples pick up the bridge, the rest of the samples hit the sky and so are being clamped to the maximum possible value.  </a:t>
            </a:r>
            <a:r>
              <a:rPr lang="en-GB" dirty="0" smtClean="0"/>
              <a:t>The parameter h is the last iteration of the </a:t>
            </a:r>
            <a:r>
              <a:rPr lang="en-GB" dirty="0" err="1" smtClean="0"/>
              <a:t>heightfield</a:t>
            </a:r>
            <a:r>
              <a:rPr lang="en-GB" dirty="0" smtClean="0"/>
              <a:t> we’re processing.  The constant k is the gradient we’re enforcing.</a:t>
            </a:r>
          </a:p>
          <a:p>
            <a:endParaRPr lang="en-GB" dirty="0" smtClean="0"/>
          </a:p>
          <a:p>
            <a:r>
              <a:rPr lang="en-GB" dirty="0" smtClean="0"/>
              <a:t>The</a:t>
            </a:r>
            <a:r>
              <a:rPr lang="en-GB" baseline="0" dirty="0" smtClean="0"/>
              <a:t> orange line shows the result of the first iteration.  The last </a:t>
            </a:r>
            <a:r>
              <a:rPr lang="en-GB" baseline="0" dirty="0" err="1" smtClean="0"/>
              <a:t>heightfield</a:t>
            </a:r>
            <a:r>
              <a:rPr lang="en-GB" baseline="0" dirty="0" smtClean="0"/>
              <a:t> h was initialized to the maximum representable value so it outputs a copy of r.</a:t>
            </a:r>
            <a:endParaRPr lang="en-GB" dirty="0"/>
          </a:p>
        </p:txBody>
      </p:sp>
      <p:sp>
        <p:nvSpPr>
          <p:cNvPr id="4" name="Slide Number Placeholder 3"/>
          <p:cNvSpPr>
            <a:spLocks noGrp="1"/>
          </p:cNvSpPr>
          <p:nvPr>
            <p:ph type="sldNum" sz="quarter" idx="10"/>
          </p:nvPr>
        </p:nvSpPr>
        <p:spPr/>
        <p:txBody>
          <a:bodyPr/>
          <a:lstStyle/>
          <a:p>
            <a:fld id="{1193D526-166D-4304-9455-3830B52C14AA}" type="slidenum">
              <a:rPr lang="en-US" smtClean="0"/>
              <a:t>18</a:t>
            </a:fld>
            <a:endParaRPr lang="en-US"/>
          </a:p>
        </p:txBody>
      </p:sp>
    </p:spTree>
    <p:extLst>
      <p:ext uri="{BB962C8B-B14F-4D97-AF65-F5344CB8AC3E}">
        <p14:creationId xmlns:p14="http://schemas.microsoft.com/office/powerpoint/2010/main" val="1049619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 have</a:t>
            </a:r>
            <a:r>
              <a:rPr lang="en-GB" baseline="0" dirty="0" smtClean="0"/>
              <a:t> the results of the second iteration, shown in bright orange.  The dimmer orange line shows h, the previous step.  Notice how samples within four steps of the bridge have changed. The sample that’s one step away from the bridge gets a different result to the others.</a:t>
            </a:r>
          </a:p>
        </p:txBody>
      </p:sp>
      <p:sp>
        <p:nvSpPr>
          <p:cNvPr id="4" name="Slide Number Placeholder 3"/>
          <p:cNvSpPr>
            <a:spLocks noGrp="1"/>
          </p:cNvSpPr>
          <p:nvPr>
            <p:ph type="sldNum" sz="quarter" idx="10"/>
          </p:nvPr>
        </p:nvSpPr>
        <p:spPr/>
        <p:txBody>
          <a:bodyPr/>
          <a:lstStyle/>
          <a:p>
            <a:fld id="{1193D526-166D-4304-9455-3830B52C14AA}" type="slidenum">
              <a:rPr lang="en-US" smtClean="0"/>
              <a:t>19</a:t>
            </a:fld>
            <a:endParaRPr lang="en-US"/>
          </a:p>
        </p:txBody>
      </p:sp>
    </p:spTree>
    <p:extLst>
      <p:ext uri="{BB962C8B-B14F-4D97-AF65-F5344CB8AC3E}">
        <p14:creationId xmlns:p14="http://schemas.microsoft.com/office/powerpoint/2010/main" val="3349310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Dust 514 needed to have large maps, with as much environment variety as possible.  These</a:t>
            </a:r>
            <a:r>
              <a:rPr lang="en-US" baseline="0" dirty="0" smtClean="0"/>
              <a:t> are some concept images showing the range of environments and lighting we’d like.  </a:t>
            </a:r>
            <a:r>
              <a:rPr lang="en-US" dirty="0" smtClean="0"/>
              <a:t>So we want lots of different planet surfaces, and lots of different lighting</a:t>
            </a:r>
            <a:r>
              <a:rPr lang="en-US" baseline="0" dirty="0" smtClean="0"/>
              <a:t> moods, in any combination.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193D526-166D-4304-9455-3830B52C14AA}" type="slidenum">
              <a:rPr lang="en-US" smtClean="0"/>
              <a:t>2</a:t>
            </a:fld>
            <a:endParaRPr lang="en-US"/>
          </a:p>
        </p:txBody>
      </p:sp>
    </p:spTree>
    <p:extLst>
      <p:ext uri="{BB962C8B-B14F-4D97-AF65-F5344CB8AC3E}">
        <p14:creationId xmlns:p14="http://schemas.microsoft.com/office/powerpoint/2010/main" val="2954448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a:t>
            </a:r>
            <a:r>
              <a:rPr lang="en-GB" baseline="0" dirty="0" smtClean="0"/>
              <a:t> another few steps the graph has converged to the result we’re after, shown in bright orange.</a:t>
            </a:r>
          </a:p>
          <a:p>
            <a:endParaRPr lang="en-GB" baseline="0" dirty="0" smtClean="0"/>
          </a:p>
          <a:p>
            <a:r>
              <a:rPr lang="en-GB" dirty="0" smtClean="0"/>
              <a:t>The </a:t>
            </a:r>
            <a:r>
              <a:rPr lang="en-GB" dirty="0" smtClean="0"/>
              <a:t>crucial things controlling how fast the process converges, how quickly changes propagate</a:t>
            </a:r>
            <a:r>
              <a:rPr lang="en-GB" baseline="0" dirty="0" smtClean="0"/>
              <a:t> across the map,</a:t>
            </a:r>
            <a:r>
              <a:rPr lang="en-GB" dirty="0" smtClean="0"/>
              <a:t> and how it responds to change are the enforced gradient k,</a:t>
            </a:r>
            <a:r>
              <a:rPr lang="en-GB" baseline="0" dirty="0" smtClean="0"/>
              <a:t> and the </a:t>
            </a:r>
            <a:r>
              <a:rPr lang="en-GB" dirty="0" smtClean="0"/>
              <a:t>set of step distances.</a:t>
            </a:r>
          </a:p>
          <a:p>
            <a:endParaRPr lang="en-GB" baseline="0" dirty="0" smtClean="0"/>
          </a:p>
          <a:p>
            <a:r>
              <a:rPr lang="en-GB" baseline="0" dirty="0" smtClean="0"/>
              <a:t>This example just uses the step distances 1 and 4. </a:t>
            </a:r>
            <a:r>
              <a:rPr lang="en-GB" dirty="0" smtClean="0"/>
              <a:t>In practice we used 1 and 4, and 1 and 16 on alternate frames so changes could quickly propagate long distances.  This is just an acceptable solution, not a finely tuned and researched set of values though</a:t>
            </a:r>
            <a:r>
              <a:rPr lang="en-GB" dirty="0" smtClean="0"/>
              <a:t>.</a:t>
            </a:r>
            <a:endParaRPr lang="en-GB" dirty="0" smtClean="0"/>
          </a:p>
          <a:p>
            <a:endParaRPr lang="en-GB" dirty="0" smtClean="0"/>
          </a:p>
          <a:p>
            <a:r>
              <a:rPr lang="en-GB" dirty="0" smtClean="0"/>
              <a:t>I mentioned earlier that we used four textures and four </a:t>
            </a:r>
            <a:r>
              <a:rPr lang="en-GB" dirty="0" err="1" smtClean="0"/>
              <a:t>heightfields</a:t>
            </a:r>
            <a:r>
              <a:rPr lang="en-GB" dirty="0" smtClean="0"/>
              <a:t> in Dust 514.  These four </a:t>
            </a:r>
            <a:r>
              <a:rPr lang="en-GB" dirty="0" err="1" smtClean="0"/>
              <a:t>heightfields</a:t>
            </a:r>
            <a:r>
              <a:rPr lang="en-GB" dirty="0" smtClean="0"/>
              <a:t> are packed into the RGBA channels of a single </a:t>
            </a:r>
            <a:r>
              <a:rPr lang="en-GB" dirty="0" err="1" smtClean="0"/>
              <a:t>texturemap</a:t>
            </a:r>
            <a:r>
              <a:rPr lang="en-GB" dirty="0" smtClean="0"/>
              <a:t>, and so this incremental update function updates all four in parallel.  Also, two of the four </a:t>
            </a:r>
            <a:r>
              <a:rPr lang="en-GB" dirty="0" err="1" smtClean="0"/>
              <a:t>heightfields</a:t>
            </a:r>
            <a:r>
              <a:rPr lang="en-GB" dirty="0" smtClean="0"/>
              <a:t> are rendered from above and two from below, so for two of the channels we want to use min() as shown here and the other two use max().  It’s still pretty straightforward to parallelize all this though, so all four </a:t>
            </a:r>
            <a:r>
              <a:rPr lang="en-GB" dirty="0" err="1" smtClean="0"/>
              <a:t>heightfields</a:t>
            </a:r>
            <a:r>
              <a:rPr lang="en-GB" dirty="0" smtClean="0"/>
              <a:t> are updated in each pass.</a:t>
            </a:r>
          </a:p>
          <a:p>
            <a:endParaRPr lang="en-GB" dirty="0"/>
          </a:p>
        </p:txBody>
      </p:sp>
      <p:sp>
        <p:nvSpPr>
          <p:cNvPr id="4" name="Slide Number Placeholder 3"/>
          <p:cNvSpPr>
            <a:spLocks noGrp="1"/>
          </p:cNvSpPr>
          <p:nvPr>
            <p:ph type="sldNum" sz="quarter" idx="10"/>
          </p:nvPr>
        </p:nvSpPr>
        <p:spPr/>
        <p:txBody>
          <a:bodyPr/>
          <a:lstStyle/>
          <a:p>
            <a:fld id="{1193D526-166D-4304-9455-3830B52C14AA}" type="slidenum">
              <a:rPr lang="en-US" smtClean="0"/>
              <a:t>20</a:t>
            </a:fld>
            <a:endParaRPr lang="en-US"/>
          </a:p>
        </p:txBody>
      </p:sp>
    </p:spTree>
    <p:extLst>
      <p:ext uri="{BB962C8B-B14F-4D97-AF65-F5344CB8AC3E}">
        <p14:creationId xmlns:p14="http://schemas.microsoft.com/office/powerpoint/2010/main" val="1724556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 full process for tracing a ray.  The two</a:t>
            </a:r>
            <a:r>
              <a:rPr lang="en-GB" baseline="0" dirty="0" smtClean="0"/>
              <a:t> biased rays are generated, for each ray the intersection point with the two relevant layers for it is found, then each of the four layer textures are sampled at the appropriate point.  The sky texture is sampled too, and then the five resulting </a:t>
            </a:r>
            <a:r>
              <a:rPr lang="en-GB" baseline="0" dirty="0" err="1" smtClean="0"/>
              <a:t>colors</a:t>
            </a:r>
            <a:r>
              <a:rPr lang="en-GB" baseline="0" dirty="0" smtClean="0"/>
              <a:t> are composited for each of the two biased rays using the order shown.  The final </a:t>
            </a:r>
            <a:r>
              <a:rPr lang="en-GB" baseline="0" dirty="0" err="1" smtClean="0"/>
              <a:t>color</a:t>
            </a:r>
            <a:r>
              <a:rPr lang="en-GB" baseline="0" dirty="0" smtClean="0"/>
              <a:t> is a blend between those two </a:t>
            </a:r>
            <a:r>
              <a:rPr lang="en-GB" baseline="0" dirty="0" err="1" smtClean="0"/>
              <a:t>colors</a:t>
            </a:r>
            <a:r>
              <a:rPr lang="en-GB" baseline="0" dirty="0" smtClean="0"/>
              <a:t> based on the query ray direction and cone angle.</a:t>
            </a:r>
          </a:p>
          <a:p>
            <a:endParaRPr lang="en-GB" baseline="0" dirty="0" smtClean="0"/>
          </a:p>
          <a:p>
            <a:r>
              <a:rPr lang="en-GB" baseline="0" dirty="0" smtClean="0"/>
              <a:t>It’s pretty much the same for both the indirect and reflection terms; the biggest difference is the calculation of the </a:t>
            </a:r>
            <a:r>
              <a:rPr lang="en-GB" baseline="0" dirty="0" err="1" smtClean="0"/>
              <a:t>mipbias</a:t>
            </a:r>
            <a:r>
              <a:rPr lang="en-GB" baseline="0" dirty="0" smtClean="0"/>
              <a:t>, calculation of the final blend between up and down </a:t>
            </a:r>
            <a:r>
              <a:rPr lang="en-GB" baseline="0" dirty="0" err="1" smtClean="0"/>
              <a:t>colors</a:t>
            </a:r>
            <a:r>
              <a:rPr lang="en-GB" baseline="0" dirty="0" smtClean="0"/>
              <a:t>, and support for edges cases such as how to handle rays originating from underneath the floor </a:t>
            </a:r>
            <a:r>
              <a:rPr lang="en-GB" baseline="0" dirty="0" err="1" smtClean="0"/>
              <a:t>heightfield</a:t>
            </a:r>
            <a:r>
              <a:rPr lang="en-GB" baseline="0" dirty="0" smtClean="0"/>
              <a:t>.  The indirect term can also ignore the horizontal component of the rays altogether and cut a few other corners too, which saves some cycles.</a:t>
            </a:r>
          </a:p>
          <a:p>
            <a:endParaRPr lang="en-GB" baseline="0" dirty="0" smtClean="0"/>
          </a:p>
          <a:p>
            <a:r>
              <a:rPr lang="en-GB" baseline="0" dirty="0" smtClean="0"/>
              <a:t>Most of the maths for the </a:t>
            </a:r>
            <a:r>
              <a:rPr lang="en-GB" baseline="0" dirty="0" err="1" smtClean="0"/>
              <a:t>raytracing</a:t>
            </a:r>
            <a:r>
              <a:rPr lang="en-GB" baseline="0" dirty="0" smtClean="0"/>
              <a:t> the four layers can </a:t>
            </a:r>
            <a:r>
              <a:rPr lang="en-GB" baseline="0" dirty="0" err="1" smtClean="0"/>
              <a:t>vectorized</a:t>
            </a:r>
            <a:r>
              <a:rPr lang="en-GB" baseline="0" dirty="0" smtClean="0"/>
              <a:t> and be done in parallel using vec4s.  Also, the restricted layer order means the code to composite the five </a:t>
            </a:r>
            <a:r>
              <a:rPr lang="en-GB" baseline="0" dirty="0" err="1" smtClean="0"/>
              <a:t>colors</a:t>
            </a:r>
            <a:r>
              <a:rPr lang="en-GB" baseline="0" dirty="0" smtClean="0"/>
              <a:t> is simple and branch-free.</a:t>
            </a:r>
          </a:p>
        </p:txBody>
      </p:sp>
      <p:sp>
        <p:nvSpPr>
          <p:cNvPr id="4" name="Slide Number Placeholder 3"/>
          <p:cNvSpPr>
            <a:spLocks noGrp="1"/>
          </p:cNvSpPr>
          <p:nvPr>
            <p:ph type="sldNum" sz="quarter" idx="10"/>
          </p:nvPr>
        </p:nvSpPr>
        <p:spPr/>
        <p:txBody>
          <a:bodyPr/>
          <a:lstStyle/>
          <a:p>
            <a:fld id="{1193D526-166D-4304-9455-3830B52C14AA}" type="slidenum">
              <a:rPr lang="en-US" smtClean="0"/>
              <a:t>21</a:t>
            </a:fld>
            <a:endParaRPr lang="en-US"/>
          </a:p>
        </p:txBody>
      </p:sp>
    </p:spTree>
    <p:extLst>
      <p:ext uri="{BB962C8B-B14F-4D97-AF65-F5344CB8AC3E}">
        <p14:creationId xmlns:p14="http://schemas.microsoft.com/office/powerpoint/2010/main" val="1905701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 couple of the tweaks needed to make this work in production.</a:t>
            </a:r>
          </a:p>
          <a:p>
            <a:endParaRPr lang="en-GB" dirty="0" smtClean="0"/>
          </a:p>
          <a:p>
            <a:r>
              <a:rPr lang="en-GB" dirty="0" smtClean="0"/>
              <a:t>To keep the cost</a:t>
            </a:r>
            <a:r>
              <a:rPr lang="en-GB" baseline="0" dirty="0" smtClean="0"/>
              <a:t> down, w</a:t>
            </a:r>
            <a:r>
              <a:rPr lang="en-GB" dirty="0" smtClean="0"/>
              <a:t>e rebuild only one of the four layers every frame and scroll all layers on the 5</a:t>
            </a:r>
            <a:r>
              <a:rPr lang="en-GB" baseline="30000" dirty="0" smtClean="0"/>
              <a:t>th</a:t>
            </a:r>
            <a:r>
              <a:rPr lang="en-GB" dirty="0" smtClean="0"/>
              <a:t> frame to follow the camera.  The scroll includes applying a delta to the </a:t>
            </a:r>
            <a:r>
              <a:rPr lang="en-GB" dirty="0" err="1" smtClean="0"/>
              <a:t>heightfields</a:t>
            </a:r>
            <a:r>
              <a:rPr lang="en-GB" baseline="0" dirty="0" smtClean="0"/>
              <a:t> to </a:t>
            </a:r>
            <a:r>
              <a:rPr lang="en-GB" dirty="0" smtClean="0"/>
              <a:t>shift the </a:t>
            </a:r>
            <a:r>
              <a:rPr lang="en-GB" dirty="0" err="1" smtClean="0"/>
              <a:t>lightcache</a:t>
            </a:r>
            <a:r>
              <a:rPr lang="en-GB" baseline="0" dirty="0" smtClean="0"/>
              <a:t> region </a:t>
            </a:r>
            <a:r>
              <a:rPr lang="en-GB" dirty="0" smtClean="0"/>
              <a:t>up and down the Z axis if need be.</a:t>
            </a:r>
          </a:p>
          <a:p>
            <a:endParaRPr lang="en-GB" dirty="0" smtClean="0"/>
          </a:p>
          <a:p>
            <a:r>
              <a:rPr lang="en-GB" dirty="0" smtClean="0"/>
              <a:t>Also, we reuse one of the </a:t>
            </a:r>
            <a:r>
              <a:rPr lang="en-GB" dirty="0" err="1" smtClean="0"/>
              <a:t>shadowmaps</a:t>
            </a:r>
            <a:r>
              <a:rPr lang="en-GB" dirty="0" smtClean="0"/>
              <a:t> we generated for the beauty</a:t>
            </a:r>
            <a:r>
              <a:rPr lang="en-GB" baseline="0" dirty="0" smtClean="0"/>
              <a:t> pass to apply shadows when rendering the layer texture, so there’s no need for an extra </a:t>
            </a:r>
            <a:r>
              <a:rPr lang="en-GB" baseline="0" dirty="0" err="1" smtClean="0"/>
              <a:t>shadowmap</a:t>
            </a:r>
            <a:r>
              <a:rPr lang="en-GB" baseline="0" dirty="0" smtClean="0"/>
              <a:t>.</a:t>
            </a:r>
          </a:p>
          <a:p>
            <a:endParaRPr lang="en-GB" baseline="0" dirty="0" smtClean="0"/>
          </a:p>
          <a:p>
            <a:r>
              <a:rPr lang="en-GB" baseline="0" dirty="0" smtClean="0"/>
              <a:t>However, the five frame rebuild cycle </a:t>
            </a:r>
            <a:r>
              <a:rPr lang="en-GB" dirty="0" smtClean="0"/>
              <a:t>means shadows on the floor only</a:t>
            </a:r>
            <a:r>
              <a:rPr lang="en-GB" baseline="0" dirty="0" smtClean="0"/>
              <a:t> get updated every five frames, which is unacceptable when driving – your vehicle flashes bright and dark depending whether it is close to the shadow on the ground or if it has moved on. The solution was for the layer render to use the medium CSM to apply the shadows, and when generating the medium CSM we cull all objects that fall completely within the near CSM.  This meant the vehicle you’re driving, and any other nearby dynamic objects don’t cast shadows onto the layer texture.</a:t>
            </a:r>
          </a:p>
          <a:p>
            <a:endParaRPr lang="en-GB" baseline="0" dirty="0" smtClean="0"/>
          </a:p>
          <a:p>
            <a:r>
              <a:rPr lang="en-GB" baseline="0" dirty="0" smtClean="0"/>
              <a:t>By default, the reflection and indirect terms will change abruptly as they move off the textures.  To soften the transition we have an artist-chosen border </a:t>
            </a:r>
            <a:r>
              <a:rPr lang="en-GB" baseline="0" dirty="0" err="1" smtClean="0"/>
              <a:t>color</a:t>
            </a:r>
            <a:r>
              <a:rPr lang="en-GB" baseline="0" dirty="0" smtClean="0"/>
              <a:t>, and render a soft transition to that </a:t>
            </a:r>
            <a:r>
              <a:rPr lang="en-GB" baseline="0" dirty="0" err="1" smtClean="0"/>
              <a:t>color</a:t>
            </a:r>
            <a:r>
              <a:rPr lang="en-GB" baseline="0" dirty="0" smtClean="0"/>
              <a:t> at the edge of the floor texture.  The other textures have a soft, enforced transition to transparent and border </a:t>
            </a:r>
            <a:r>
              <a:rPr lang="en-GB" baseline="0" dirty="0" err="1" smtClean="0"/>
              <a:t>color</a:t>
            </a:r>
            <a:r>
              <a:rPr lang="en-GB" baseline="0" dirty="0" smtClean="0"/>
              <a:t> set to transparent.  </a:t>
            </a:r>
          </a:p>
          <a:p>
            <a:endParaRPr lang="en-GB" baseline="0" dirty="0" smtClean="0"/>
          </a:p>
          <a:p>
            <a:r>
              <a:rPr lang="en-GB" baseline="0" dirty="0" smtClean="0"/>
              <a:t>Since we’re using a big </a:t>
            </a:r>
            <a:r>
              <a:rPr lang="en-GB" baseline="0" dirty="0" err="1" smtClean="0"/>
              <a:t>mipbias</a:t>
            </a:r>
            <a:r>
              <a:rPr lang="en-GB" baseline="0" dirty="0" smtClean="0"/>
              <a:t> we sample the whole </a:t>
            </a:r>
            <a:r>
              <a:rPr lang="en-GB" baseline="0" dirty="0" err="1" smtClean="0"/>
              <a:t>mip</a:t>
            </a:r>
            <a:r>
              <a:rPr lang="en-GB" baseline="0" dirty="0" smtClean="0"/>
              <a:t> chain.  Moving the view by a few </a:t>
            </a:r>
            <a:r>
              <a:rPr lang="en-GB" baseline="0" dirty="0" err="1" smtClean="0"/>
              <a:t>texels</a:t>
            </a:r>
            <a:r>
              <a:rPr lang="en-GB" baseline="0" dirty="0" smtClean="0"/>
              <a:t> meant the small </a:t>
            </a:r>
            <a:r>
              <a:rPr lang="en-GB" baseline="0" dirty="0" err="1" smtClean="0"/>
              <a:t>mips</a:t>
            </a:r>
            <a:r>
              <a:rPr lang="en-GB" baseline="0" dirty="0" smtClean="0"/>
              <a:t> would sometimes get unexpectedly darker or lighter, as a bright or dark patch in the base </a:t>
            </a:r>
            <a:r>
              <a:rPr lang="en-GB" baseline="0" dirty="0" err="1" smtClean="0"/>
              <a:t>mipmap</a:t>
            </a:r>
            <a:r>
              <a:rPr lang="en-GB" baseline="0" dirty="0" smtClean="0"/>
              <a:t> moved, and this caused a noticeable change in the indirect term.  Quantizing the layer movement to multiples of 64 </a:t>
            </a:r>
            <a:r>
              <a:rPr lang="en-GB" baseline="0" dirty="0" err="1" smtClean="0"/>
              <a:t>texels</a:t>
            </a:r>
            <a:r>
              <a:rPr lang="en-GB" baseline="0" dirty="0" smtClean="0"/>
              <a:t> fixed this problem.</a:t>
            </a:r>
          </a:p>
          <a:p>
            <a:endParaRPr lang="en-US" dirty="0"/>
          </a:p>
        </p:txBody>
      </p:sp>
      <p:sp>
        <p:nvSpPr>
          <p:cNvPr id="4" name="Slide Number Placeholder 3"/>
          <p:cNvSpPr>
            <a:spLocks noGrp="1"/>
          </p:cNvSpPr>
          <p:nvPr>
            <p:ph type="sldNum" sz="quarter" idx="10"/>
          </p:nvPr>
        </p:nvSpPr>
        <p:spPr/>
        <p:txBody>
          <a:bodyPr/>
          <a:lstStyle/>
          <a:p>
            <a:fld id="{1193D526-166D-4304-9455-3830B52C14AA}" type="slidenum">
              <a:rPr lang="en-US" smtClean="0"/>
              <a:t>22</a:t>
            </a:fld>
            <a:endParaRPr lang="en-US"/>
          </a:p>
        </p:txBody>
      </p:sp>
    </p:spTree>
    <p:extLst>
      <p:ext uri="{BB962C8B-B14F-4D97-AF65-F5344CB8AC3E}">
        <p14:creationId xmlns:p14="http://schemas.microsoft.com/office/powerpoint/2010/main" val="2414208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tech I’ve described,</a:t>
            </a:r>
            <a:r>
              <a:rPr lang="en-GB" baseline="0" dirty="0" smtClean="0"/>
              <a:t> walls have two problems.  Firstly, the orthographic renders used to generate the layer textures will foreshorten or discard them completely.  Secondly, the </a:t>
            </a:r>
            <a:r>
              <a:rPr lang="en-GB" baseline="0" dirty="0" err="1" smtClean="0"/>
              <a:t>raytrace</a:t>
            </a:r>
            <a:r>
              <a:rPr lang="en-GB" baseline="0" dirty="0" smtClean="0"/>
              <a:t> step will step right through them.</a:t>
            </a:r>
          </a:p>
          <a:p>
            <a:endParaRPr lang="en-GB" baseline="0" dirty="0" smtClean="0"/>
          </a:p>
          <a:p>
            <a:r>
              <a:rPr lang="en-GB" baseline="0" dirty="0" smtClean="0"/>
              <a:t>The </a:t>
            </a:r>
            <a:r>
              <a:rPr lang="en-GB" baseline="0" dirty="0" err="1" smtClean="0"/>
              <a:t>merc</a:t>
            </a:r>
            <a:r>
              <a:rPr lang="en-GB" baseline="0" dirty="0" smtClean="0"/>
              <a:t> quarters are a small room where you organize your character, the screenshot on the left shows what it looks like.  As it stands, the tech will produce floor and ceiling layer textures that are completely black outside the room area.  So if you walk your shiny character up to a wall, all the rays that go through the wall will fall onto blackness, and the impression the player will get is that the reflection of the walls is black.</a:t>
            </a:r>
          </a:p>
          <a:p>
            <a:endParaRPr lang="en-GB" baseline="0" dirty="0" smtClean="0"/>
          </a:p>
          <a:p>
            <a:r>
              <a:rPr lang="en-GB" baseline="0" dirty="0" smtClean="0"/>
              <a:t>The basic idea for the solution is to fold the walls down onto the floor layer.  The image on the right shows the resulting floor layer texture.  The main floor area is the dark area in the middle, outlined with the bright red line.  Everything outside that line is folded-down walls. This won’t give an accurate reflection of the walls, but it does provide something plausible: the shapes and </a:t>
            </a:r>
            <a:r>
              <a:rPr lang="en-GB" baseline="0" dirty="0" err="1" smtClean="0"/>
              <a:t>colors</a:t>
            </a:r>
            <a:r>
              <a:rPr lang="en-GB" baseline="0" dirty="0" smtClean="0"/>
              <a:t> you see in the reflection match the floor and lower part of the wall.</a:t>
            </a:r>
          </a:p>
          <a:p>
            <a:endParaRPr lang="en-GB" baseline="0" dirty="0" smtClean="0"/>
          </a:p>
          <a:p>
            <a:r>
              <a:rPr lang="en-GB" baseline="0" dirty="0" smtClean="0"/>
              <a:t>The same can be done for the ceiling if need be – we did it here but it probably wasn’t really needed.</a:t>
            </a:r>
          </a:p>
          <a:p>
            <a:endParaRPr lang="en-GB" baseline="0" dirty="0" smtClean="0"/>
          </a:p>
          <a:p>
            <a:r>
              <a:rPr lang="en-GB" baseline="0" dirty="0" smtClean="0"/>
              <a:t>This is a pretty flimsy hack, and it’ll fall apart if you ask too much of it.  For example, if both the floor and ceiling are folded into the layers, then you can easily end up with the same feature showing up in two different places in the reflection.  So this approach won’t be able to provide a convincing reflection of a noticeable symbol on the wall, for instance.  </a:t>
            </a:r>
          </a:p>
          <a:p>
            <a:endParaRPr lang="en-GB" baseline="0" dirty="0" smtClean="0"/>
          </a:p>
          <a:p>
            <a:r>
              <a:rPr lang="en-GB" baseline="0" dirty="0" smtClean="0"/>
              <a:t>For this room I set up the textures by deleting the roof and taking a screenshot of the room from above with a big FOV, applying it to some simple geometry at floor level and aligning it to the room, and then setting up the object flags so it was the only thing rendered into the floor layer.</a:t>
            </a:r>
          </a:p>
          <a:p>
            <a:endParaRPr lang="en-GB" baseline="0" dirty="0" smtClean="0"/>
          </a:p>
          <a:p>
            <a:r>
              <a:rPr lang="en-GB" baseline="0" dirty="0" smtClean="0"/>
              <a:t>There’s other, more general ways to do this described later.</a:t>
            </a:r>
          </a:p>
          <a:p>
            <a:endParaRPr lang="en-GB" baseline="0" dirty="0" smtClean="0"/>
          </a:p>
        </p:txBody>
      </p:sp>
      <p:sp>
        <p:nvSpPr>
          <p:cNvPr id="4" name="Slide Number Placeholder 3"/>
          <p:cNvSpPr>
            <a:spLocks noGrp="1"/>
          </p:cNvSpPr>
          <p:nvPr>
            <p:ph type="sldNum" sz="quarter" idx="10"/>
          </p:nvPr>
        </p:nvSpPr>
        <p:spPr/>
        <p:txBody>
          <a:bodyPr/>
          <a:lstStyle/>
          <a:p>
            <a:fld id="{1193D526-166D-4304-9455-3830B52C14AA}" type="slidenum">
              <a:rPr lang="en-US" smtClean="0"/>
              <a:t>23</a:t>
            </a:fld>
            <a:endParaRPr lang="en-US"/>
          </a:p>
        </p:txBody>
      </p:sp>
    </p:spTree>
    <p:extLst>
      <p:ext uri="{BB962C8B-B14F-4D97-AF65-F5344CB8AC3E}">
        <p14:creationId xmlns:p14="http://schemas.microsoft.com/office/powerpoint/2010/main" val="3099678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tech I’ve described here is a distant and simple relation of the sparse </a:t>
            </a:r>
            <a:r>
              <a:rPr lang="en-GB" baseline="0" dirty="0" err="1" smtClean="0"/>
              <a:t>octree</a:t>
            </a:r>
            <a:r>
              <a:rPr lang="en-GB" baseline="0" dirty="0" smtClean="0"/>
              <a:t> voxel tech published by Cyril </a:t>
            </a:r>
            <a:r>
              <a:rPr lang="en-GB" baseline="0" dirty="0" err="1" smtClean="0"/>
              <a:t>Crassin</a:t>
            </a:r>
            <a:r>
              <a:rPr lang="en-GB" baseline="0" dirty="0" smtClean="0"/>
              <a:t>.  Instead of an </a:t>
            </a:r>
            <a:r>
              <a:rPr lang="en-GB" baseline="0" dirty="0" err="1" smtClean="0"/>
              <a:t>octree</a:t>
            </a:r>
            <a:r>
              <a:rPr lang="en-GB" baseline="0" dirty="0" smtClean="0"/>
              <a:t> we’re using layered 2D textures which are much faster and simpler to generate and sample, but much less general.  </a:t>
            </a:r>
          </a:p>
          <a:p>
            <a:endParaRPr lang="en-GB" baseline="0" dirty="0" smtClean="0"/>
          </a:p>
          <a:p>
            <a:r>
              <a:rPr lang="en-GB" baseline="0" dirty="0" smtClean="0"/>
              <a:t>It shares a couple of the advantages, such as support for geometry, lighting or texture changes at runtime, and needs very little </a:t>
            </a:r>
            <a:r>
              <a:rPr lang="en-GB" baseline="0" dirty="0" err="1" smtClean="0"/>
              <a:t>precalculated</a:t>
            </a:r>
            <a:r>
              <a:rPr lang="en-GB" baseline="0" dirty="0" smtClean="0"/>
              <a:t> data.  Also, there’s no per-object state. In comparison, using per-object spherical harmonic </a:t>
            </a:r>
            <a:r>
              <a:rPr lang="en-GB" baseline="0" dirty="0" err="1" smtClean="0"/>
              <a:t>lightprobes</a:t>
            </a:r>
            <a:r>
              <a:rPr lang="en-GB" baseline="0" dirty="0" smtClean="0"/>
              <a:t> for dynamic objects leads to problems with things like mesh particles , instanced geometry or very large objects.</a:t>
            </a:r>
          </a:p>
          <a:p>
            <a:endParaRPr lang="en-GB" baseline="0" dirty="0" smtClean="0"/>
          </a:p>
          <a:p>
            <a:r>
              <a:rPr lang="en-GB" baseline="0" dirty="0" smtClean="0"/>
              <a:t>The approximations we’ve taken mean it can’t provide reflections accurate enough for large </a:t>
            </a:r>
            <a:r>
              <a:rPr lang="en-GB" baseline="0" dirty="0" err="1" smtClean="0"/>
              <a:t>mirrorlike</a:t>
            </a:r>
            <a:r>
              <a:rPr lang="en-GB" baseline="0" dirty="0" smtClean="0"/>
              <a:t> surfaces.  The quality problems aren’t easy to see with complex surfaces, less shiny materials or blurrier reflections though.</a:t>
            </a:r>
          </a:p>
          <a:p>
            <a:endParaRPr lang="en-GB" baseline="0" dirty="0" smtClean="0"/>
          </a:p>
          <a:p>
            <a:r>
              <a:rPr lang="en-GB" baseline="0" dirty="0" smtClean="0"/>
              <a:t>Dynamic objects are the biggest limitation – the lack of support for vertical surfaces can often be worked around for static objects, but there’s no realistic way to get reflections or indirect from other players, props or vehicles.</a:t>
            </a:r>
          </a:p>
          <a:p>
            <a:endParaRPr lang="en-GB" baseline="0" dirty="0" smtClean="0"/>
          </a:p>
          <a:p>
            <a:r>
              <a:rPr lang="en-GB" baseline="0" dirty="0" smtClean="0"/>
              <a:t>This approach is well-suited to environments with well-separated dynamic objects, and low height complexity.  Racing and </a:t>
            </a:r>
            <a:r>
              <a:rPr lang="en-GB" baseline="0" dirty="0" err="1" smtClean="0"/>
              <a:t>realtime</a:t>
            </a:r>
            <a:r>
              <a:rPr lang="en-GB" baseline="0" dirty="0" smtClean="0"/>
              <a:t> strategy games would probably be a good fit.  While it’s worked out OK for Dust, if the focus of the game was more on complex indoor environments this tech probably wouldn’t have been suitable.</a:t>
            </a:r>
          </a:p>
          <a:p>
            <a:endParaRPr lang="en-GB" baseline="0" dirty="0" smtClean="0"/>
          </a:p>
          <a:p>
            <a:r>
              <a:rPr lang="en-GB" baseline="0" dirty="0" smtClean="0"/>
              <a:t>In a nutshell – this tech provides indirect and reflection terms for any point and direction in space, but not at a high quality.</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Obviously, with a higher rendering budget more is possible.</a:t>
            </a:r>
          </a:p>
          <a:p>
            <a:endParaRPr lang="en-GB" dirty="0"/>
          </a:p>
        </p:txBody>
      </p:sp>
      <p:sp>
        <p:nvSpPr>
          <p:cNvPr id="4" name="Slide Number Placeholder 3"/>
          <p:cNvSpPr>
            <a:spLocks noGrp="1"/>
          </p:cNvSpPr>
          <p:nvPr>
            <p:ph type="sldNum" sz="quarter" idx="10"/>
          </p:nvPr>
        </p:nvSpPr>
        <p:spPr/>
        <p:txBody>
          <a:bodyPr/>
          <a:lstStyle/>
          <a:p>
            <a:fld id="{1193D526-166D-4304-9455-3830B52C14AA}" type="slidenum">
              <a:rPr lang="en-US" smtClean="0"/>
              <a:t>24</a:t>
            </a:fld>
            <a:endParaRPr lang="en-US"/>
          </a:p>
        </p:txBody>
      </p:sp>
    </p:spTree>
    <p:extLst>
      <p:ext uri="{BB962C8B-B14F-4D97-AF65-F5344CB8AC3E}">
        <p14:creationId xmlns:p14="http://schemas.microsoft.com/office/powerpoint/2010/main" val="1453704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have</a:t>
            </a:r>
            <a:r>
              <a:rPr lang="en-GB" baseline="0" dirty="0" smtClean="0"/>
              <a:t> higher rendering budget and want a more general solution then a sparse-</a:t>
            </a:r>
            <a:r>
              <a:rPr lang="en-GB" baseline="0" dirty="0" err="1" smtClean="0"/>
              <a:t>octree</a:t>
            </a:r>
            <a:r>
              <a:rPr lang="en-GB" baseline="0" dirty="0" smtClean="0"/>
              <a:t> </a:t>
            </a:r>
            <a:r>
              <a:rPr lang="en-GB" baseline="0" dirty="0" err="1" smtClean="0"/>
              <a:t>lightcache</a:t>
            </a:r>
            <a:r>
              <a:rPr lang="en-GB" baseline="0" dirty="0" smtClean="0"/>
              <a:t> is something you should seriously consider!</a:t>
            </a:r>
          </a:p>
          <a:p>
            <a:endParaRPr lang="en-GB" baseline="0" dirty="0" smtClean="0"/>
          </a:p>
          <a:p>
            <a:r>
              <a:rPr lang="en-GB" baseline="0" dirty="0" smtClean="0"/>
              <a:t>About the only way I can imagine to usefully extend the tech I’ve shown here to a higher budget is to do multiple orthographic projections.  Instead of a single vertical set of layers, use three or four each slanted down, all converging on the active region as shown on the slide.  This means surfaces of any orientation get proper coverage; also, it should be possible to improve the very basic </a:t>
            </a:r>
            <a:r>
              <a:rPr lang="en-GB" baseline="0" dirty="0" err="1" smtClean="0"/>
              <a:t>heightfield</a:t>
            </a:r>
            <a:r>
              <a:rPr lang="en-GB" baseline="0" dirty="0" smtClean="0"/>
              <a:t> trace code.  </a:t>
            </a:r>
          </a:p>
          <a:p>
            <a:endParaRPr lang="en-GB" baseline="0" dirty="0" smtClean="0"/>
          </a:p>
          <a:p>
            <a:r>
              <a:rPr lang="en-GB" baseline="0" dirty="0" smtClean="0"/>
              <a:t>This approach would not cope if you had too many closely spaced vertical surfaces, such as a maze with thin, high walls.  In comparison, a sparse-</a:t>
            </a:r>
            <a:r>
              <a:rPr lang="en-GB" baseline="0" dirty="0" err="1" smtClean="0"/>
              <a:t>octree</a:t>
            </a:r>
            <a:r>
              <a:rPr lang="en-GB" baseline="0" dirty="0" smtClean="0"/>
              <a:t> system is expected to cope with geometry of any complexity.</a:t>
            </a:r>
          </a:p>
          <a:p>
            <a:endParaRPr lang="en-GB" baseline="0" dirty="0" smtClean="0"/>
          </a:p>
          <a:p>
            <a:r>
              <a:rPr lang="en-GB" baseline="0" dirty="0" smtClean="0"/>
              <a:t>Anyway, it’s time to move on from next-gen speculation because the next topic is for current console hardware.</a:t>
            </a:r>
          </a:p>
        </p:txBody>
      </p:sp>
      <p:sp>
        <p:nvSpPr>
          <p:cNvPr id="4" name="Slide Number Placeholder 3"/>
          <p:cNvSpPr>
            <a:spLocks noGrp="1"/>
          </p:cNvSpPr>
          <p:nvPr>
            <p:ph type="sldNum" sz="quarter" idx="10"/>
          </p:nvPr>
        </p:nvSpPr>
        <p:spPr/>
        <p:txBody>
          <a:bodyPr/>
          <a:lstStyle/>
          <a:p>
            <a:fld id="{1193D526-166D-4304-9455-3830B52C14AA}" type="slidenum">
              <a:rPr lang="en-US" smtClean="0"/>
              <a:t>25</a:t>
            </a:fld>
            <a:endParaRPr lang="en-US"/>
          </a:p>
        </p:txBody>
      </p:sp>
    </p:spTree>
    <p:extLst>
      <p:ext uri="{BB962C8B-B14F-4D97-AF65-F5344CB8AC3E}">
        <p14:creationId xmlns:p14="http://schemas.microsoft.com/office/powerpoint/2010/main" val="4232313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 second thing I’m going to talk about is</a:t>
            </a:r>
            <a:r>
              <a:rPr lang="en-GB" baseline="0" dirty="0" smtClean="0"/>
              <a:t> getting Dust to render at full HD resolution, with antialiasing.</a:t>
            </a:r>
          </a:p>
          <a:p>
            <a:endParaRPr lang="en-GB" baseline="0" dirty="0" smtClean="0"/>
          </a:p>
          <a:p>
            <a:r>
              <a:rPr lang="en-US" baseline="0" dirty="0" smtClean="0"/>
              <a:t>The idea behind this tech is to use a lower resolution for parts of the screen that are moving, and refine to high resolution and good antialiasing on static things. </a:t>
            </a:r>
            <a:endParaRPr lang="en-GB" baseline="0" dirty="0" smtClean="0"/>
          </a:p>
          <a:p>
            <a:endParaRPr lang="en-GB" baseline="0" dirty="0" smtClean="0"/>
          </a:p>
          <a:p>
            <a:r>
              <a:rPr lang="en-GB" baseline="0" dirty="0" smtClean="0"/>
              <a:t>So what we’re doing is a mix of temporal accumulation with </a:t>
            </a:r>
            <a:r>
              <a:rPr lang="en-GB" baseline="0" dirty="0" err="1" smtClean="0"/>
              <a:t>subpixel</a:t>
            </a:r>
            <a:r>
              <a:rPr lang="en-GB" baseline="0" dirty="0" smtClean="0"/>
              <a:t> jitter and </a:t>
            </a:r>
            <a:r>
              <a:rPr lang="en-GB" baseline="0" dirty="0" err="1" smtClean="0"/>
              <a:t>upscaling</a:t>
            </a:r>
            <a:r>
              <a:rPr lang="en-GB" baseline="0" dirty="0" smtClean="0"/>
              <a:t>.  The scene is rendered at 1280x720 as usual, including </a:t>
            </a:r>
            <a:r>
              <a:rPr lang="en-GB" baseline="0" dirty="0" err="1" smtClean="0"/>
              <a:t>postprocess</a:t>
            </a:r>
            <a:r>
              <a:rPr lang="en-GB" baseline="0" dirty="0" smtClean="0"/>
              <a:t>, and then it’s </a:t>
            </a:r>
            <a:r>
              <a:rPr lang="en-GB" baseline="0" dirty="0" err="1" smtClean="0"/>
              <a:t>upscaled</a:t>
            </a:r>
            <a:r>
              <a:rPr lang="en-GB" baseline="0" dirty="0" smtClean="0"/>
              <a:t> to 1920x1080 and the UI is applied.  The upscale takes 3ms but it replaces the 1.4ms FXAA pass, so the net cost is 1.6ms.  It still does triple buffering, but does it with 2 buffers instead of 3 to keep the cost down, so it’s an additional 9.2MB of RSX memory.</a:t>
            </a:r>
          </a:p>
          <a:p>
            <a:endParaRPr lang="en-GB" baseline="0" dirty="0" smtClean="0"/>
          </a:p>
          <a:p>
            <a:r>
              <a:rPr lang="en-GB" baseline="0" dirty="0" smtClean="0"/>
              <a:t>It’s completely possible that this tech won’t make the cut for </a:t>
            </a:r>
            <a:r>
              <a:rPr lang="en-GB" baseline="0" dirty="0" err="1" smtClean="0"/>
              <a:t>perf</a:t>
            </a:r>
            <a:r>
              <a:rPr lang="en-GB" baseline="0" dirty="0" smtClean="0"/>
              <a:t>, quality or memory reasons, so while it’s working nicely there’s no guarantee that Dust will ship with it.</a:t>
            </a:r>
          </a:p>
          <a:p>
            <a:endParaRPr lang="en-GB" dirty="0" smtClean="0"/>
          </a:p>
          <a:p>
            <a:r>
              <a:rPr lang="en-GB" dirty="0" smtClean="0"/>
              <a:t>The</a:t>
            </a:r>
            <a:r>
              <a:rPr lang="en-GB" baseline="0" dirty="0" smtClean="0"/>
              <a:t> tech is based on standard temporal antialiasing, so I’ll start there.</a:t>
            </a:r>
          </a:p>
          <a:p>
            <a:endParaRPr lang="en-US" dirty="0"/>
          </a:p>
        </p:txBody>
      </p:sp>
      <p:sp>
        <p:nvSpPr>
          <p:cNvPr id="4" name="Slide Number Placeholder 3"/>
          <p:cNvSpPr>
            <a:spLocks noGrp="1"/>
          </p:cNvSpPr>
          <p:nvPr>
            <p:ph type="sldNum" sz="quarter" idx="10"/>
          </p:nvPr>
        </p:nvSpPr>
        <p:spPr/>
        <p:txBody>
          <a:bodyPr/>
          <a:lstStyle/>
          <a:p>
            <a:fld id="{1193D526-166D-4304-9455-3830B52C14AA}" type="slidenum">
              <a:rPr lang="en-US" smtClean="0"/>
              <a:t>26</a:t>
            </a:fld>
            <a:endParaRPr lang="en-US"/>
          </a:p>
        </p:txBody>
      </p:sp>
    </p:spTree>
    <p:extLst>
      <p:ext uri="{BB962C8B-B14F-4D97-AF65-F5344CB8AC3E}">
        <p14:creationId xmlns:p14="http://schemas.microsoft.com/office/powerpoint/2010/main" val="1104211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shows a normal render at 4x4 resolution.  The white squares indicate the area covered by each pixel.  Red dots indicate the points the rasterizer will test for triangle intersections.  </a:t>
            </a:r>
            <a:endParaRPr lang="en-US" dirty="0"/>
          </a:p>
        </p:txBody>
      </p:sp>
      <p:sp>
        <p:nvSpPr>
          <p:cNvPr id="4" name="Slide Number Placeholder 3"/>
          <p:cNvSpPr>
            <a:spLocks noGrp="1"/>
          </p:cNvSpPr>
          <p:nvPr>
            <p:ph type="sldNum" sz="quarter" idx="10"/>
          </p:nvPr>
        </p:nvSpPr>
        <p:spPr/>
        <p:txBody>
          <a:bodyPr/>
          <a:lstStyle/>
          <a:p>
            <a:fld id="{1C1796A7-5EDE-4F7B-A3BC-84E65AD66CBE}" type="slidenum">
              <a:rPr lang="en-US" smtClean="0"/>
              <a:t>27</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append a transformation to the projection matrix, which has the effect of transforming the sample points.  One simple temporal</a:t>
            </a:r>
            <a:r>
              <a:rPr lang="en-GB" baseline="0" dirty="0" smtClean="0"/>
              <a:t> AA approach is to perturb the samples within the pixels …</a:t>
            </a:r>
            <a:endParaRPr lang="en-US" dirty="0"/>
          </a:p>
        </p:txBody>
      </p:sp>
      <p:sp>
        <p:nvSpPr>
          <p:cNvPr id="4" name="Slide Number Placeholder 3"/>
          <p:cNvSpPr>
            <a:spLocks noGrp="1"/>
          </p:cNvSpPr>
          <p:nvPr>
            <p:ph type="sldNum" sz="quarter" idx="10"/>
          </p:nvPr>
        </p:nvSpPr>
        <p:spPr/>
        <p:txBody>
          <a:bodyPr/>
          <a:lstStyle/>
          <a:p>
            <a:fld id="{1C1796A7-5EDE-4F7B-A3BC-84E65AD66CBE}" type="slidenum">
              <a:rPr lang="en-US" smtClean="0"/>
              <a:t>28</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and</a:t>
            </a:r>
            <a:r>
              <a:rPr lang="en-GB" baseline="0" dirty="0" smtClean="0"/>
              <a:t> average </a:t>
            </a:r>
            <a:r>
              <a:rPr lang="en-GB" dirty="0" smtClean="0"/>
              <a:t>the resulting</a:t>
            </a:r>
            <a:r>
              <a:rPr lang="en-GB" baseline="0" dirty="0" smtClean="0"/>
              <a:t> </a:t>
            </a:r>
            <a:r>
              <a:rPr lang="en-GB" dirty="0" smtClean="0"/>
              <a:t>images</a:t>
            </a:r>
            <a:r>
              <a:rPr lang="en-GB" baseline="0" dirty="0" smtClean="0"/>
              <a:t> </a:t>
            </a:r>
            <a:r>
              <a:rPr lang="en-GB" dirty="0" smtClean="0"/>
              <a:t>…</a:t>
            </a:r>
            <a:endParaRPr lang="en-US" dirty="0"/>
          </a:p>
        </p:txBody>
      </p:sp>
      <p:sp>
        <p:nvSpPr>
          <p:cNvPr id="4" name="Slide Number Placeholder 3"/>
          <p:cNvSpPr>
            <a:spLocks noGrp="1"/>
          </p:cNvSpPr>
          <p:nvPr>
            <p:ph type="sldNum" sz="quarter" idx="10"/>
          </p:nvPr>
        </p:nvSpPr>
        <p:spPr/>
        <p:txBody>
          <a:bodyPr/>
          <a:lstStyle/>
          <a:p>
            <a:fld id="{1C1796A7-5EDE-4F7B-A3BC-84E65AD66CBE}" type="slidenum">
              <a:rPr lang="en-US" smtClean="0"/>
              <a:t>29</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also like to use a more physically based lighting model; there's a lot of literature out there on the advantages of this.  What it means it that we'd like a per-pixel indirect and reflection term</a:t>
            </a:r>
            <a:r>
              <a:rPr lang="en-US" baseline="0" dirty="0" smtClean="0"/>
              <a:t> that can be evaluated at any point in space, for any surface normal or reflection direction.  If it could provide blurry reflection too, that would be great.</a:t>
            </a:r>
          </a:p>
          <a:p>
            <a:endParaRPr lang="en-GB" baseline="0" dirty="0" smtClean="0"/>
          </a:p>
          <a:p>
            <a:r>
              <a:rPr lang="en-GB" baseline="0" dirty="0" smtClean="0"/>
              <a:t>The upper image shows the environment at a given point in space – it’d be used for reflections.  The lower image is a </a:t>
            </a:r>
            <a:r>
              <a:rPr lang="en-GB" baseline="0" dirty="0" err="1" smtClean="0"/>
              <a:t>Lambertian</a:t>
            </a:r>
            <a:r>
              <a:rPr lang="en-GB" baseline="0" dirty="0" smtClean="0"/>
              <a:t> convolution of that environment, which would be used for the indirect term.</a:t>
            </a:r>
            <a:endParaRPr lang="en-US" dirty="0" smtClean="0"/>
          </a:p>
          <a:p>
            <a:endParaRPr lang="en-US" dirty="0" smtClean="0"/>
          </a:p>
          <a:p>
            <a:r>
              <a:rPr lang="en-US" dirty="0" smtClean="0"/>
              <a:t>If physically</a:t>
            </a:r>
            <a:r>
              <a:rPr lang="en-US" baseline="0" dirty="0" smtClean="0"/>
              <a:t> based rendering isn’t a persuasive argument</a:t>
            </a:r>
            <a:r>
              <a:rPr lang="en-US" dirty="0" smtClean="0"/>
              <a:t>: well, there's a lot of metal, and metals need reflections to look good, so we'd like a fast, general way to do reflections, but we we’re willing to sacrifice some quality.</a:t>
            </a:r>
          </a:p>
          <a:p>
            <a:endParaRPr lang="en-US" dirty="0" smtClean="0"/>
          </a:p>
        </p:txBody>
      </p:sp>
      <p:sp>
        <p:nvSpPr>
          <p:cNvPr id="4" name="Slide Number Placeholder 3"/>
          <p:cNvSpPr>
            <a:spLocks noGrp="1"/>
          </p:cNvSpPr>
          <p:nvPr>
            <p:ph type="sldNum" sz="quarter" idx="10"/>
          </p:nvPr>
        </p:nvSpPr>
        <p:spPr/>
        <p:txBody>
          <a:bodyPr/>
          <a:lstStyle/>
          <a:p>
            <a:fld id="{1193D526-166D-4304-9455-3830B52C14AA}" type="slidenum">
              <a:rPr lang="en-US" smtClean="0"/>
              <a:t>3</a:t>
            </a:fld>
            <a:endParaRPr lang="en-US"/>
          </a:p>
        </p:txBody>
      </p:sp>
    </p:spTree>
    <p:extLst>
      <p:ext uri="{BB962C8B-B14F-4D97-AF65-F5344CB8AC3E}">
        <p14:creationId xmlns:p14="http://schemas.microsoft.com/office/powerpoint/2010/main" val="610189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and over time the </a:t>
            </a:r>
            <a:r>
              <a:rPr lang="en-GB" dirty="0" err="1" smtClean="0"/>
              <a:t>color</a:t>
            </a:r>
            <a:r>
              <a:rPr lang="en-GB" baseline="0" dirty="0" smtClean="0"/>
              <a:t> of each pixel </a:t>
            </a:r>
            <a:r>
              <a:rPr lang="en-GB" dirty="0" smtClean="0"/>
              <a:t>will converge to the</a:t>
            </a:r>
            <a:r>
              <a:rPr lang="en-GB" baseline="0" dirty="0" smtClean="0"/>
              <a:t> average of all samples within in, which results in a nicely </a:t>
            </a:r>
            <a:r>
              <a:rPr lang="en-GB" baseline="0" dirty="0" err="1" smtClean="0"/>
              <a:t>antialiased</a:t>
            </a:r>
            <a:r>
              <a:rPr lang="en-GB" baseline="0" dirty="0" smtClean="0"/>
              <a:t> image.  </a:t>
            </a:r>
          </a:p>
          <a:p>
            <a:endParaRPr lang="en-GB" baseline="0" dirty="0" smtClean="0"/>
          </a:p>
          <a:p>
            <a:r>
              <a:rPr lang="en-GB" baseline="0" dirty="0" smtClean="0"/>
              <a:t>That’s fine for still images but doesn’t work for dynamic scenes.  If there’s a dramatic change onscreen – for instance, an opponent running across the screen – then this accumulation strategy will mean we see a faint ghostly trail instead of a clear target, which is completely unacceptable.  When there’s a dramatic change the player needs to see it immediately, and the only way to do that is to ignore the previous accumulated results and show the new image immediately.</a:t>
            </a:r>
          </a:p>
          <a:p>
            <a:endParaRPr lang="en-GB" baseline="0" dirty="0" smtClean="0"/>
          </a:p>
          <a:p>
            <a:r>
              <a:rPr lang="en-GB" baseline="0" dirty="0" smtClean="0"/>
              <a:t>However, a lot of the time, the viewer isn’t moving relative to things onscreen and it’s possible to accumulate those areas.  For example, when running forward the things in the distance ahead of you will be more or less static and can be accumulated.</a:t>
            </a:r>
          </a:p>
          <a:p>
            <a:endParaRPr lang="en-GB" baseline="0" dirty="0" smtClean="0"/>
          </a:p>
          <a:p>
            <a:r>
              <a:rPr lang="en-GB" baseline="0" dirty="0" smtClean="0"/>
              <a:t>So to support moving images, you need to figure out whether each part of the screen is static or changing, and either blend in or immediately show the corresponding region from the current rendered image.</a:t>
            </a:r>
          </a:p>
        </p:txBody>
      </p:sp>
      <p:sp>
        <p:nvSpPr>
          <p:cNvPr id="4" name="Slide Number Placeholder 3"/>
          <p:cNvSpPr>
            <a:spLocks noGrp="1"/>
          </p:cNvSpPr>
          <p:nvPr>
            <p:ph type="sldNum" sz="quarter" idx="10"/>
          </p:nvPr>
        </p:nvSpPr>
        <p:spPr/>
        <p:txBody>
          <a:bodyPr/>
          <a:lstStyle/>
          <a:p>
            <a:fld id="{1C1796A7-5EDE-4F7B-A3BC-84E65AD66CBE}" type="slidenum">
              <a:rPr lang="en-US" smtClean="0"/>
              <a:t>30</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 here’s the high-level idea of how temporal antialiasing works.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decision about whether the current pixel we’re processing is static or changing can be answered in a couple of different ways.  If there’s a per-pixel velocity buffer for motion blur, great.  We took a </a:t>
            </a:r>
            <a:r>
              <a:rPr lang="en-GB" baseline="0" dirty="0" err="1" smtClean="0"/>
              <a:t>color</a:t>
            </a:r>
            <a:r>
              <a:rPr lang="en-GB" baseline="0" dirty="0" smtClean="0"/>
              <a:t>-based approach for Dust 514 for a couple of different reasons.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I’ll come back to this question shortly, but first I’m going to talk about </a:t>
            </a:r>
            <a:r>
              <a:rPr lang="en-GB" baseline="0" dirty="0" err="1" smtClean="0"/>
              <a:t>upscaling</a:t>
            </a:r>
            <a:r>
              <a:rPr lang="en-GB" baseline="0" dirty="0" smtClean="0"/>
              <a:t>.</a:t>
            </a:r>
          </a:p>
        </p:txBody>
      </p:sp>
      <p:sp>
        <p:nvSpPr>
          <p:cNvPr id="4" name="Slide Number Placeholder 3"/>
          <p:cNvSpPr>
            <a:spLocks noGrp="1"/>
          </p:cNvSpPr>
          <p:nvPr>
            <p:ph type="sldNum" sz="quarter" idx="10"/>
          </p:nvPr>
        </p:nvSpPr>
        <p:spPr/>
        <p:txBody>
          <a:bodyPr/>
          <a:lstStyle/>
          <a:p>
            <a:fld id="{1C1796A7-5EDE-4F7B-A3BC-84E65AD66CBE}" type="slidenum">
              <a:rPr lang="en-US" smtClean="0"/>
              <a:t>31</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Dust 514, we’re using the same temporal</a:t>
            </a:r>
            <a:r>
              <a:rPr lang="en-GB" baseline="0" dirty="0" smtClean="0"/>
              <a:t> accumulation </a:t>
            </a:r>
            <a:r>
              <a:rPr lang="en-GB" dirty="0" smtClean="0"/>
              <a:t>idea and </a:t>
            </a:r>
            <a:r>
              <a:rPr lang="en-GB" dirty="0" err="1" smtClean="0"/>
              <a:t>upscaling</a:t>
            </a:r>
            <a:r>
              <a:rPr lang="en-GB" baseline="0" dirty="0" smtClean="0"/>
              <a:t> as well. </a:t>
            </a:r>
            <a:r>
              <a:rPr lang="en-GB" baseline="0" dirty="0" err="1" smtClean="0"/>
              <a:t>Upscaling</a:t>
            </a:r>
            <a:r>
              <a:rPr lang="en-GB" baseline="0" dirty="0" smtClean="0"/>
              <a:t> from 1280x720 to 1920x1080 is a scale by 150%.  </a:t>
            </a:r>
          </a:p>
          <a:p>
            <a:endParaRPr lang="en-GB" baseline="0" dirty="0" smtClean="0"/>
          </a:p>
          <a:p>
            <a:r>
              <a:rPr lang="en-GB" baseline="0" dirty="0" smtClean="0"/>
              <a:t>This slide shows the same 4x4 render as in the previous slides, laid onto a final </a:t>
            </a:r>
            <a:r>
              <a:rPr lang="en-GB" baseline="0" dirty="0" err="1" smtClean="0"/>
              <a:t>framebuffer</a:t>
            </a:r>
            <a:r>
              <a:rPr lang="en-GB" baseline="0" dirty="0" smtClean="0"/>
              <a:t> that’s 150% larger.  For each pixel in the final </a:t>
            </a:r>
            <a:r>
              <a:rPr lang="en-GB" baseline="0" dirty="0" err="1" smtClean="0"/>
              <a:t>framebuffer</a:t>
            </a:r>
            <a:r>
              <a:rPr lang="en-GB" baseline="0" dirty="0" smtClean="0"/>
              <a:t> we check if there’s a sample within our region; if so we accumulate.  If not, we leave the target pixel unchanged.  That’s the key difference between what we’re doing and the basic temporal antialiasing method I described earlier.</a:t>
            </a:r>
          </a:p>
        </p:txBody>
      </p:sp>
      <p:sp>
        <p:nvSpPr>
          <p:cNvPr id="4" name="Slide Number Placeholder 3"/>
          <p:cNvSpPr>
            <a:spLocks noGrp="1"/>
          </p:cNvSpPr>
          <p:nvPr>
            <p:ph type="sldNum" sz="quarter" idx="10"/>
          </p:nvPr>
        </p:nvSpPr>
        <p:spPr/>
        <p:txBody>
          <a:bodyPr/>
          <a:lstStyle/>
          <a:p>
            <a:fld id="{1C1796A7-5EDE-4F7B-A3BC-84E65AD66CBE}" type="slidenum">
              <a:rPr lang="en-US" smtClean="0"/>
              <a:t>32</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what’s contributed by the second frame…</a:t>
            </a:r>
            <a:endParaRPr lang="en-US" dirty="0"/>
          </a:p>
        </p:txBody>
      </p:sp>
      <p:sp>
        <p:nvSpPr>
          <p:cNvPr id="4" name="Slide Number Placeholder 3"/>
          <p:cNvSpPr>
            <a:spLocks noGrp="1"/>
          </p:cNvSpPr>
          <p:nvPr>
            <p:ph type="sldNum" sz="quarter" idx="10"/>
          </p:nvPr>
        </p:nvSpPr>
        <p:spPr/>
        <p:txBody>
          <a:bodyPr/>
          <a:lstStyle/>
          <a:p>
            <a:fld id="{1C1796A7-5EDE-4F7B-A3BC-84E65AD66CBE}" type="slidenum">
              <a:rPr lang="en-US" smtClean="0"/>
              <a:t>33</a:t>
            </a:fld>
            <a:endParaRPr lang="en-US"/>
          </a:p>
        </p:txBody>
      </p:sp>
    </p:spTree>
    <p:extLst>
      <p:ext uri="{BB962C8B-B14F-4D97-AF65-F5344CB8AC3E}">
        <p14:creationId xmlns:p14="http://schemas.microsoft.com/office/powerpoint/2010/main" val="1268587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and here’s the third.  Most of the pixels in the larger </a:t>
            </a:r>
            <a:r>
              <a:rPr lang="en-GB" dirty="0" err="1" smtClean="0"/>
              <a:t>framebuffer</a:t>
            </a:r>
            <a:r>
              <a:rPr lang="en-GB" dirty="0" smtClean="0"/>
              <a:t> have one or two samples, but a few have none.  Obviously the bigger the</a:t>
            </a:r>
            <a:r>
              <a:rPr lang="en-GB" baseline="0" dirty="0" smtClean="0"/>
              <a:t> scale factor, the longer it’ll take for the resulting image to converge.   Going from 720p to 1080p means 2.25 times as many pixels.</a:t>
            </a:r>
          </a:p>
          <a:p>
            <a:endParaRPr lang="en-GB" baseline="0" dirty="0" smtClean="0"/>
          </a:p>
          <a:p>
            <a:r>
              <a:rPr lang="en-GB" baseline="0" dirty="0" smtClean="0"/>
              <a:t>Also, since we’re doing all the work to find the nearest low-res sample and work out whether it’s inside our pixel’s region, and we won’t have to cope with more than one relevant sample, we don’t need to restrict the post-projection transform to a linear scale and offset.</a:t>
            </a:r>
          </a:p>
        </p:txBody>
      </p:sp>
      <p:sp>
        <p:nvSpPr>
          <p:cNvPr id="4" name="Slide Number Placeholder 3"/>
          <p:cNvSpPr>
            <a:spLocks noGrp="1"/>
          </p:cNvSpPr>
          <p:nvPr>
            <p:ph type="sldNum" sz="quarter" idx="10"/>
          </p:nvPr>
        </p:nvSpPr>
        <p:spPr/>
        <p:txBody>
          <a:bodyPr/>
          <a:lstStyle/>
          <a:p>
            <a:fld id="{1C1796A7-5EDE-4F7B-A3BC-84E65AD66CBE}" type="slidenum">
              <a:rPr lang="en-US" smtClean="0"/>
              <a:t>34</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post-projection transform doesn’t need to be a </a:t>
            </a:r>
            <a:r>
              <a:rPr lang="en-GB" baseline="0" dirty="0" err="1" smtClean="0"/>
              <a:t>subpixel</a:t>
            </a:r>
            <a:r>
              <a:rPr lang="en-GB" baseline="0" dirty="0" smtClean="0"/>
              <a:t> jitter; it could be a rotation or even some sort of homogeneous transformation.  It doesn’t need to cover the whole of the high-res buffer either, although this has some obvious downsides.  Anyway, to illustrate this I’ve used a rotation and partial coverage for the example shown on this slide.  </a:t>
            </a:r>
          </a:p>
          <a:p>
            <a:endParaRPr lang="en-GB" dirty="0" smtClean="0"/>
          </a:p>
          <a:p>
            <a:r>
              <a:rPr lang="en-GB" dirty="0" smtClean="0"/>
              <a:t>On the left is the high-res</a:t>
            </a:r>
            <a:r>
              <a:rPr lang="en-GB" baseline="0" dirty="0" smtClean="0"/>
              <a:t> </a:t>
            </a:r>
            <a:r>
              <a:rPr lang="en-GB" baseline="0" dirty="0" err="1" smtClean="0"/>
              <a:t>antialiased</a:t>
            </a:r>
            <a:r>
              <a:rPr lang="en-GB" baseline="0" dirty="0" smtClean="0"/>
              <a:t> result; on the right is the low-res input image rendered at 80x60 resolution. </a:t>
            </a:r>
          </a:p>
          <a:p>
            <a:endParaRPr lang="en-GB" baseline="0" dirty="0" smtClean="0"/>
          </a:p>
          <a:p>
            <a:r>
              <a:rPr lang="en-GB" baseline="0" dirty="0" smtClean="0"/>
              <a:t>The white rectangle on the high-res image shows the extents of the low-res image, and the </a:t>
            </a:r>
            <a:r>
              <a:rPr lang="en-GB" baseline="0" dirty="0" err="1" smtClean="0"/>
              <a:t>blowup</a:t>
            </a:r>
            <a:r>
              <a:rPr lang="en-GB" baseline="0" dirty="0" smtClean="0"/>
              <a:t> in the yellow outline shows the high-res result overlaid with red dots indicating samples from the low-res image.  The scale factor is about 8 here – the spacing between low-res samples on the high-res image is about 8 high-res pixels.</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process for updating</a:t>
            </a:r>
            <a:r>
              <a:rPr lang="en-GB" baseline="0" dirty="0" smtClean="0"/>
              <a:t> each pixel in </a:t>
            </a:r>
            <a:r>
              <a:rPr lang="en-GB" dirty="0" smtClean="0"/>
              <a:t>the high-res buffer works as follow.  First, </a:t>
            </a:r>
            <a:r>
              <a:rPr lang="en-GB" baseline="0" dirty="0" smtClean="0"/>
              <a:t>it maps the destination pixel’s location to the corresponding point on the low-res buffer by applying the post-projection transform.  Pixels on the high-res image that are outside the white rectangle will map to somewhere off the low-res image.  We’ll gather some stats about the neighbourhood in the low-res image to decide whether the current hi-res pixel is static or changing, I’ll talk about that part soon.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Secondly, we then want to find if any low-res samples (red dots in the slide) fall within the area of the high-res pixel we’re processing.  I’ll cover how that’s done shortly.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One other thing that needs to be pointed out is that you need precisely correct calculations for the locations of the low-res samples on the high-res image. Even a half-</a:t>
            </a:r>
            <a:r>
              <a:rPr lang="en-GB" baseline="0" dirty="0" err="1" smtClean="0"/>
              <a:t>texel</a:t>
            </a:r>
            <a:r>
              <a:rPr lang="en-GB" baseline="0" dirty="0" smtClean="0"/>
              <a:t> error will completely break the system if you have a scale or rotation in your post-projection transform.  Calibrating this transform is a bit hairy, there’s a slide at the end with some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Most of the reason I used a rotated render on this slide was to clarify the post-projection transform, but rotating the </a:t>
            </a:r>
            <a:r>
              <a:rPr lang="en-GB" baseline="0" dirty="0" err="1" smtClean="0"/>
              <a:t>framebuffer</a:t>
            </a:r>
            <a:r>
              <a:rPr lang="en-GB" baseline="0" dirty="0" smtClean="0"/>
              <a:t> does bring some advantages.  For example, it means you’ll avoid the usual giveaways that appear with simple axis-aligned bilinear </a:t>
            </a:r>
            <a:r>
              <a:rPr lang="en-GB" baseline="0" dirty="0" err="1" smtClean="0"/>
              <a:t>upscaling</a:t>
            </a:r>
            <a:r>
              <a:rPr lang="en-GB" baseline="0" dirty="0" smtClean="0"/>
              <a:t>, such as the </a:t>
            </a:r>
            <a:r>
              <a:rPr lang="en-GB" baseline="0" dirty="0" err="1" smtClean="0"/>
              <a:t>telltale</a:t>
            </a:r>
            <a:r>
              <a:rPr lang="en-GB" baseline="0" dirty="0" smtClean="0"/>
              <a:t> stepping patterns.  Also, it’ll break up thin axis-aligned </a:t>
            </a:r>
            <a:r>
              <a:rPr lang="en-GB" baseline="0" dirty="0" err="1" smtClean="0"/>
              <a:t>subpixel</a:t>
            </a:r>
            <a:r>
              <a:rPr lang="en-GB" baseline="0" dirty="0" smtClean="0"/>
              <a:t> features like thin streetlights, specular highlights on the edges of doors or pillars or vertical wall plates and so on that would cause trouble if the transform was just a scale and offset.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However, being able to rotate the </a:t>
            </a:r>
            <a:r>
              <a:rPr lang="en-GB" baseline="0" dirty="0" err="1" smtClean="0"/>
              <a:t>framebuffer</a:t>
            </a:r>
            <a:r>
              <a:rPr lang="en-GB" baseline="0" dirty="0" smtClean="0"/>
              <a:t> without dropping res will mean you need a bigger </a:t>
            </a:r>
            <a:r>
              <a:rPr lang="en-GB" baseline="0" dirty="0" err="1" smtClean="0"/>
              <a:t>framebuffer</a:t>
            </a:r>
            <a:r>
              <a:rPr lang="en-GB" baseline="0" dirty="0" smtClean="0"/>
              <a:t> for all </a:t>
            </a:r>
            <a:r>
              <a:rPr lang="en-GB" baseline="0" dirty="0" err="1" smtClean="0"/>
              <a:t>rendertargets</a:t>
            </a:r>
            <a:r>
              <a:rPr lang="en-GB" baseline="0" dirty="0" smtClean="0"/>
              <a:t> in the render pipeline which could add up to a lot of extra memory.  Also, even if you mask out irrelevant pixels with depth or stencil there will still be a </a:t>
            </a:r>
            <a:r>
              <a:rPr lang="en-GB" baseline="0" dirty="0" err="1" smtClean="0"/>
              <a:t>perf</a:t>
            </a:r>
            <a:r>
              <a:rPr lang="en-GB" baseline="0" dirty="0" smtClean="0"/>
              <a:t> hit.</a:t>
            </a:r>
          </a:p>
          <a:p>
            <a:endParaRPr lang="en-GB" baseline="0" dirty="0" smtClean="0"/>
          </a:p>
          <a:p>
            <a:r>
              <a:rPr lang="en-GB" baseline="0" dirty="0" smtClean="0"/>
              <a:t>Before going into details of the accumulation, I’ll go through the buffer usage and memory cost for this tech.</a:t>
            </a:r>
          </a:p>
          <a:p>
            <a:endParaRPr lang="en-GB" baseline="0" dirty="0" smtClean="0"/>
          </a:p>
          <a:p>
            <a:r>
              <a:rPr lang="en-GB" baseline="0" dirty="0" smtClean="0"/>
              <a:t>At 32bpp, a regular 720p buffer costs 3.7MB.  A 1920x1080 buffer costs 8.3MB, so each additional buffer is a pretty substantial allocation.  Dust 514 is triple-buffered, and we’d like to stay triple buffered, but obviously we don’t want to pay the cost of three full HD buffers if we can avoid it.</a:t>
            </a:r>
          </a:p>
          <a:p>
            <a:endParaRPr lang="en-GB" baseline="0" dirty="0" smtClean="0"/>
          </a:p>
          <a:p>
            <a:r>
              <a:rPr lang="en-GB" baseline="0" dirty="0" smtClean="0"/>
              <a:t>We got the cost down to 9.2MB, here’s how.</a:t>
            </a:r>
          </a:p>
          <a:p>
            <a:endParaRPr lang="en-US" dirty="0" smtClean="0"/>
          </a:p>
        </p:txBody>
      </p:sp>
      <p:sp>
        <p:nvSpPr>
          <p:cNvPr id="4" name="Slide Number Placeholder 3"/>
          <p:cNvSpPr>
            <a:spLocks noGrp="1"/>
          </p:cNvSpPr>
          <p:nvPr>
            <p:ph type="sldNum" sz="quarter" idx="10"/>
          </p:nvPr>
        </p:nvSpPr>
        <p:spPr/>
        <p:txBody>
          <a:bodyPr/>
          <a:lstStyle/>
          <a:p>
            <a:fld id="{1C1796A7-5EDE-4F7B-A3BC-84E65AD66CBE}" type="slidenum">
              <a:rPr lang="en-US" smtClean="0"/>
              <a:t>35</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goals for triple buffering are that the GPU never stalls</a:t>
            </a:r>
            <a:r>
              <a:rPr lang="en-GB" baseline="0" dirty="0" smtClean="0"/>
              <a:t> waiting for a </a:t>
            </a:r>
            <a:r>
              <a:rPr lang="en-GB" baseline="0" dirty="0" err="1" smtClean="0"/>
              <a:t>pageflip</a:t>
            </a:r>
            <a:r>
              <a:rPr lang="en-GB" baseline="0" dirty="0" smtClean="0"/>
              <a:t> to happen, and that the flips happen on </a:t>
            </a:r>
            <a:r>
              <a:rPr lang="en-GB" baseline="0" dirty="0" err="1" smtClean="0"/>
              <a:t>vblanks</a:t>
            </a:r>
            <a:r>
              <a:rPr lang="en-GB" baseline="0" dirty="0" smtClean="0"/>
              <a:t> so there’s no tearing.</a:t>
            </a:r>
            <a:endParaRPr lang="en-GB" dirty="0" smtClean="0"/>
          </a:p>
          <a:p>
            <a:endParaRPr lang="en-GB" dirty="0" smtClean="0"/>
          </a:p>
          <a:p>
            <a:r>
              <a:rPr lang="en-GB" dirty="0" smtClean="0"/>
              <a:t>The upscale and accumulate step </a:t>
            </a:r>
            <a:r>
              <a:rPr lang="en-GB" baseline="0" dirty="0" smtClean="0"/>
              <a:t>ping-pongs between the two full-HD buffers A and B.  Since we run at 30fps, and we only write to the full-HD buffer at the very end of the frame, it’s not a restriction to demand that there’ll be a gap of at least 16.6ms between writes.  So once we’ve finished writing to one of those buffers we request a flip on the next </a:t>
            </a:r>
            <a:r>
              <a:rPr lang="en-GB" baseline="0" dirty="0" err="1" smtClean="0"/>
              <a:t>vblank</a:t>
            </a:r>
            <a:r>
              <a:rPr lang="en-GB" baseline="0" dirty="0" smtClean="0"/>
              <a:t>. In the normal course of events it’ll happen at some point during the main 720p render, and when we’re ready to start </a:t>
            </a:r>
            <a:r>
              <a:rPr lang="en-GB" baseline="0" dirty="0" err="1" smtClean="0"/>
              <a:t>upscaling</a:t>
            </a:r>
            <a:r>
              <a:rPr lang="en-GB" baseline="0" dirty="0" smtClean="0"/>
              <a:t> the next frame we can be confident that the flip will have happened.</a:t>
            </a:r>
          </a:p>
          <a:p>
            <a:endParaRPr lang="en-GB" baseline="0" dirty="0" smtClean="0"/>
          </a:p>
          <a:p>
            <a:r>
              <a:rPr lang="en-GB" baseline="0" dirty="0" smtClean="0"/>
              <a:t>We do need a fence to enforce this delay, as there are cases like menus and loading screens when the RSX very little to do.</a:t>
            </a:r>
            <a:endParaRPr lang="en-GB" dirty="0" smtClean="0"/>
          </a:p>
          <a:p>
            <a:endParaRPr lang="en-GB" dirty="0" smtClean="0"/>
          </a:p>
          <a:p>
            <a:r>
              <a:rPr lang="en-GB" dirty="0" smtClean="0"/>
              <a:t>We went from three 720p buffers to two 1080p buffers</a:t>
            </a:r>
            <a:r>
              <a:rPr lang="en-GB" baseline="0" dirty="0" smtClean="0"/>
              <a:t> and one 720p buffer.  So the additional memory required was about 9MB.</a:t>
            </a:r>
            <a:endParaRPr lang="en-GB" dirty="0" smtClean="0"/>
          </a:p>
        </p:txBody>
      </p:sp>
      <p:sp>
        <p:nvSpPr>
          <p:cNvPr id="4" name="Slide Number Placeholder 3"/>
          <p:cNvSpPr>
            <a:spLocks noGrp="1"/>
          </p:cNvSpPr>
          <p:nvPr>
            <p:ph type="sldNum" sz="quarter" idx="10"/>
          </p:nvPr>
        </p:nvSpPr>
        <p:spPr/>
        <p:txBody>
          <a:bodyPr/>
          <a:lstStyle/>
          <a:p>
            <a:fld id="{1C1796A7-5EDE-4F7B-A3BC-84E65AD66CBE}" type="slidenum">
              <a:rPr lang="en-US" smtClean="0"/>
              <a:t>36</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Returning to the upscale process, the first question is whether the pixel we’re processing is static or changing.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it’s changing we want to throw away our accumulation and just upscale the low-res image.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basic idea is to compare the current pixel in the high-res image with the neighbourhood of the corresponding point in the low-res image, and see if the high-res pixel’s </a:t>
            </a:r>
            <a:r>
              <a:rPr lang="en-GB" baseline="0" dirty="0" err="1" smtClean="0"/>
              <a:t>color</a:t>
            </a:r>
            <a:r>
              <a:rPr lang="en-GB" baseline="0" dirty="0" smtClean="0"/>
              <a:t> is consistent with that neighbourhood or not.  I tried </a:t>
            </a:r>
            <a:r>
              <a:rPr lang="en-GB" baseline="0" dirty="0" err="1" smtClean="0"/>
              <a:t>color</a:t>
            </a:r>
            <a:r>
              <a:rPr lang="en-GB" baseline="0" dirty="0" smtClean="0"/>
              <a:t> variance, luminance variance, </a:t>
            </a:r>
            <a:r>
              <a:rPr lang="en-GB" baseline="0" dirty="0" err="1" smtClean="0"/>
              <a:t>color</a:t>
            </a:r>
            <a:r>
              <a:rPr lang="en-GB" baseline="0" dirty="0" smtClean="0"/>
              <a:t> extent and luminance extent and a few other approaches too.  The best option was </a:t>
            </a:r>
            <a:r>
              <a:rPr lang="en-GB" baseline="0" dirty="0" err="1" smtClean="0"/>
              <a:t>color</a:t>
            </a:r>
            <a:r>
              <a:rPr lang="en-GB" baseline="0" dirty="0" smtClean="0"/>
              <a:t> extent – that is, find the range of </a:t>
            </a:r>
            <a:r>
              <a:rPr lang="en-GB" baseline="0" dirty="0" err="1" smtClean="0"/>
              <a:t>colors</a:t>
            </a:r>
            <a:r>
              <a:rPr lang="en-GB" baseline="0" dirty="0" smtClean="0"/>
              <a:t> in the neighbourhood, and if the high-res pixel </a:t>
            </a:r>
            <a:r>
              <a:rPr lang="en-GB" baseline="0" dirty="0" err="1" smtClean="0"/>
              <a:t>color</a:t>
            </a:r>
            <a:r>
              <a:rPr lang="en-GB" baseline="0" dirty="0" smtClean="0"/>
              <a:t> is within or very close to that bounding box then that pixel is static.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Unlike variance, the </a:t>
            </a:r>
            <a:r>
              <a:rPr lang="en-GB" baseline="0" dirty="0" err="1" smtClean="0"/>
              <a:t>color</a:t>
            </a:r>
            <a:r>
              <a:rPr lang="en-GB" baseline="0" dirty="0" smtClean="0"/>
              <a:t> bounds are pretty similar for any point close to a high-contrast edge which is a rather good property; high-contrast edges are where aliasing problems are most obvious so you need a robust solution for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image shows the input low-res image to the system.  This is in the </a:t>
            </a:r>
            <a:r>
              <a:rPr lang="en-GB" baseline="0" dirty="0" err="1" smtClean="0"/>
              <a:t>merc</a:t>
            </a:r>
            <a:r>
              <a:rPr lang="en-GB" baseline="0" dirty="0" smtClean="0"/>
              <a:t> quarters, which is one of the first things you see in Dust, and unhappily it’s also a nasty test scene for the </a:t>
            </a:r>
            <a:r>
              <a:rPr lang="en-GB" baseline="0" dirty="0" err="1" smtClean="0"/>
              <a:t>upscaling</a:t>
            </a:r>
            <a:r>
              <a:rPr lang="en-GB" baseline="0" dirty="0" smtClean="0"/>
              <a:t> tech.  I’ve picked out five locations with relevant features and I’ll talk through each of them.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The </a:t>
            </a:r>
            <a:r>
              <a:rPr lang="en-GB" baseline="0" dirty="0" err="1" smtClean="0"/>
              <a:t>blowup</a:t>
            </a:r>
            <a:r>
              <a:rPr lang="en-GB" baseline="0" dirty="0" smtClean="0"/>
              <a:t> at the bottom just to the right of the </a:t>
            </a:r>
            <a:r>
              <a:rPr lang="en-GB" baseline="0" dirty="0" err="1" smtClean="0"/>
              <a:t>center</a:t>
            </a:r>
            <a:r>
              <a:rPr lang="en-GB" baseline="0" dirty="0" smtClean="0"/>
              <a:t> shows a nice, simple case – two regions of pretty consistent </a:t>
            </a:r>
            <a:r>
              <a:rPr lang="en-GB" baseline="0" dirty="0" err="1" smtClean="0"/>
              <a:t>color</a:t>
            </a:r>
            <a:r>
              <a:rPr lang="en-GB" baseline="0" dirty="0" smtClean="0"/>
              <a:t> with a simple transition between them. If the shiny armour moved in front of it or the view panned a few pixels there would be no ambiguity that a change had happened.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The area on the left at the bottom is also simple, since the armour has a </a:t>
            </a:r>
            <a:r>
              <a:rPr lang="en-GB" baseline="0" dirty="0" err="1" smtClean="0"/>
              <a:t>color</a:t>
            </a:r>
            <a:r>
              <a:rPr lang="en-GB" baseline="0" dirty="0" smtClean="0"/>
              <a:t> range distinct from the 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The area in the top left is also nice and straightforward; even though the bright line is just a few pixels wide it’s not a problem.  The bounding-box test is very robust near the edges so you don’t get any noticeable </a:t>
            </a:r>
            <a:r>
              <a:rPr lang="en-GB" baseline="0" dirty="0" err="1" smtClean="0"/>
              <a:t>artifacts</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The area in the top right is where things get interesting. The edge has a very slight specular highlight so there’s a slight </a:t>
            </a:r>
            <a:r>
              <a:rPr lang="en-GB" baseline="0" dirty="0" err="1" smtClean="0"/>
              <a:t>subpixel</a:t>
            </a:r>
            <a:r>
              <a:rPr lang="en-GB" baseline="0" dirty="0" smtClean="0"/>
              <a:t>-wide bright region between the dark background to the left and the mid-blue to the right.  When using random </a:t>
            </a:r>
            <a:r>
              <a:rPr lang="en-GB" baseline="0" dirty="0" err="1" smtClean="0"/>
              <a:t>subpixel</a:t>
            </a:r>
            <a:r>
              <a:rPr lang="en-GB" baseline="0" dirty="0" smtClean="0"/>
              <a:t> jitter this bright band jumps up an down the edge, and if you’re using the basic </a:t>
            </a:r>
            <a:r>
              <a:rPr lang="en-GB" baseline="0" dirty="0" err="1" smtClean="0"/>
              <a:t>color</a:t>
            </a:r>
            <a:r>
              <a:rPr lang="en-GB" baseline="0" dirty="0" smtClean="0"/>
              <a:t>-extent test then those bright areas will be out of range and they’ll be </a:t>
            </a:r>
            <a:r>
              <a:rPr lang="en-GB" baseline="0" dirty="0" err="1" smtClean="0"/>
              <a:t>upscaling</a:t>
            </a:r>
            <a:r>
              <a:rPr lang="en-GB" baseline="0" dirty="0" smtClean="0"/>
              <a:t> rather than accumulated, causing noticeable fizzing up and down the edge.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In the bottom right we have some horribly </a:t>
            </a:r>
            <a:r>
              <a:rPr lang="en-GB" baseline="0" dirty="0" err="1" smtClean="0"/>
              <a:t>undersampled</a:t>
            </a:r>
            <a:r>
              <a:rPr lang="en-GB" baseline="0" dirty="0" smtClean="0"/>
              <a:t> geometry which introduces a scattering of bright pixels on a background of constant-</a:t>
            </a:r>
            <a:r>
              <a:rPr lang="en-GB" baseline="0" dirty="0" err="1" smtClean="0"/>
              <a:t>colored</a:t>
            </a:r>
            <a:r>
              <a:rPr lang="en-GB" baseline="0" dirty="0" smtClean="0"/>
              <a:t> dark pixels.  Those bright pixels will always be detected to be an abrupt change, and doing a simple upscale means those bright pixels are scaled up by 150% thereby magnifying the fizzing.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Lastly, the region at the top is sheer murder.  It’s a part of a high-tech info screen which has a video being played on it.  When a frame of the video is decoded to texture no </a:t>
            </a:r>
            <a:r>
              <a:rPr lang="en-GB" baseline="0" dirty="0" err="1" smtClean="0"/>
              <a:t>mipmaps</a:t>
            </a:r>
            <a:r>
              <a:rPr lang="en-GB" baseline="0" dirty="0" smtClean="0"/>
              <a:t> are generated, and the image has lots of axis-aligned high-frequency detail, and at this distance it’s being </a:t>
            </a:r>
            <a:r>
              <a:rPr lang="en-GB" baseline="0" dirty="0" err="1" smtClean="0"/>
              <a:t>undersampled</a:t>
            </a:r>
            <a:r>
              <a:rPr lang="en-GB" baseline="0" dirty="0" smtClean="0"/>
              <a:t>, and we’re doing a random </a:t>
            </a:r>
            <a:r>
              <a:rPr lang="en-GB" baseline="0" dirty="0" err="1" smtClean="0"/>
              <a:t>subpixel</a:t>
            </a:r>
            <a:r>
              <a:rPr lang="en-GB" baseline="0" dirty="0" smtClean="0"/>
              <a:t> jitter every frame. </a:t>
            </a:r>
            <a:r>
              <a:rPr lang="en-US" baseline="0" dirty="0" smtClean="0"/>
              <a:t>So all the letters and the long, </a:t>
            </a:r>
            <a:r>
              <a:rPr lang="en-US" baseline="0" dirty="0" err="1" smtClean="0"/>
              <a:t>texel</a:t>
            </a:r>
            <a:r>
              <a:rPr lang="en-US" baseline="0" dirty="0" smtClean="0"/>
              <a:t>-high horizontal lines fizz like crazy. </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I’ll explain how we dealt with all those problems, but first I’ll go over the accumulation step.</a:t>
            </a:r>
          </a:p>
        </p:txBody>
      </p:sp>
      <p:sp>
        <p:nvSpPr>
          <p:cNvPr id="4" name="Slide Number Placeholder 3"/>
          <p:cNvSpPr>
            <a:spLocks noGrp="1"/>
          </p:cNvSpPr>
          <p:nvPr>
            <p:ph type="sldNum" sz="quarter" idx="10"/>
          </p:nvPr>
        </p:nvSpPr>
        <p:spPr/>
        <p:txBody>
          <a:bodyPr/>
          <a:lstStyle/>
          <a:p>
            <a:fld id="{1C1796A7-5EDE-4F7B-A3BC-84E65AD66CBE}" type="slidenum">
              <a:rPr lang="en-US" smtClean="0"/>
              <a:t>37</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we’ve decided that the current pixel we’re working on is static, then</a:t>
            </a:r>
            <a:r>
              <a:rPr lang="en-GB" baseline="0" dirty="0" smtClean="0"/>
              <a:t> we need to find out of any low-res samples – they’re the red points on the slide - fall within the area of the high-res pixel we’re processing. If there is one, we want to blend it in to our running average </a:t>
            </a:r>
            <a:r>
              <a:rPr lang="en-GB" baseline="0" dirty="0" err="1" smtClean="0"/>
              <a:t>color</a:t>
            </a:r>
            <a:r>
              <a:rPr lang="en-GB" baseline="0" dirty="0" smtClean="0"/>
              <a:t>, but if not we leave our current pixel unchanged.</a:t>
            </a:r>
            <a:endParaRPr lang="en-GB" dirty="0" smtClean="0"/>
          </a:p>
          <a:p>
            <a:endParaRPr lang="en-GB" dirty="0" smtClean="0"/>
          </a:p>
          <a:p>
            <a:r>
              <a:rPr lang="en-GB" baseline="0" dirty="0" smtClean="0"/>
              <a:t>One way to figure out if there’s a low-res sample within the current pixel is this.  Start by mapping the current high-res pixel </a:t>
            </a:r>
            <a:r>
              <a:rPr lang="en-GB" baseline="0" dirty="0" err="1" smtClean="0"/>
              <a:t>center</a:t>
            </a:r>
            <a:r>
              <a:rPr lang="en-GB" baseline="0" dirty="0" smtClean="0"/>
              <a:t> to the low-res buffer using the post-projection transform – this step is shared with the neighbourhood gathering. Quantize the position on the low-res buffer to the nearest </a:t>
            </a:r>
            <a:r>
              <a:rPr lang="en-GB" baseline="0" dirty="0" err="1" smtClean="0"/>
              <a:t>texel</a:t>
            </a:r>
            <a:r>
              <a:rPr lang="en-GB" baseline="0" dirty="0" smtClean="0"/>
              <a:t> </a:t>
            </a:r>
            <a:r>
              <a:rPr lang="en-GB" baseline="0" dirty="0" err="1" smtClean="0"/>
              <a:t>center</a:t>
            </a:r>
            <a:r>
              <a:rPr lang="en-GB" baseline="0" dirty="0" smtClean="0"/>
              <a:t>, then map that position back to the high-res image and see if the resulting point is within the region of the current pixel we’re working on.  That sounds expensive, but it’s straightforward to boil most of the maths down to a single linear operation which can be lifted to the vertex program and a new UV, and the remaining inside/outside test can be answered with a texture.  So, in the pixel </a:t>
            </a:r>
            <a:r>
              <a:rPr lang="en-GB" baseline="0" dirty="0" err="1" smtClean="0"/>
              <a:t>shader</a:t>
            </a:r>
            <a:r>
              <a:rPr lang="en-GB" baseline="0" dirty="0" smtClean="0"/>
              <a:t> the whole operation reduces to a single texture lookup.</a:t>
            </a:r>
          </a:p>
          <a:p>
            <a:endParaRPr lang="en-GB" dirty="0" smtClean="0"/>
          </a:p>
          <a:p>
            <a:r>
              <a:rPr lang="en-GB" dirty="0" smtClean="0"/>
              <a:t>My original goal</a:t>
            </a:r>
            <a:r>
              <a:rPr lang="en-GB" baseline="0" dirty="0" smtClean="0"/>
              <a:t> for this was to maintain a mathematically correct average </a:t>
            </a:r>
            <a:r>
              <a:rPr lang="en-GB" baseline="0" dirty="0" err="1" smtClean="0"/>
              <a:t>color</a:t>
            </a:r>
            <a:r>
              <a:rPr lang="en-GB" baseline="0" dirty="0" smtClean="0"/>
              <a:t>: when k samples were blended together the current </a:t>
            </a:r>
            <a:r>
              <a:rPr lang="en-GB" baseline="0" dirty="0" err="1" smtClean="0"/>
              <a:t>color</a:t>
            </a:r>
            <a:r>
              <a:rPr lang="en-GB" baseline="0" dirty="0" smtClean="0"/>
              <a:t> was an equal blend of all of them. The alpha channel would hold 1/(k+1), and would be the parameter to lerp in when a new sample arrived.  So when the second sample arrived the result would be a 50% blend of the first two samples.  When the third sample arrived the running average would contribute 2/3 and the new sample 1/3.  And so on.  </a:t>
            </a:r>
          </a:p>
          <a:p>
            <a:endParaRPr lang="en-GB" baseline="0" dirty="0" smtClean="0"/>
          </a:p>
          <a:p>
            <a:r>
              <a:rPr lang="en-GB" baseline="0" dirty="0" smtClean="0"/>
              <a:t>This worked, but temporal problems were the biggest challenge and forcing the blend to a fixed value such as 10% worked better.</a:t>
            </a:r>
          </a:p>
          <a:p>
            <a:endParaRPr lang="en-GB" dirty="0" smtClean="0"/>
          </a:p>
        </p:txBody>
      </p:sp>
      <p:sp>
        <p:nvSpPr>
          <p:cNvPr id="4" name="Slide Number Placeholder 3"/>
          <p:cNvSpPr>
            <a:spLocks noGrp="1"/>
          </p:cNvSpPr>
          <p:nvPr>
            <p:ph type="sldNum" sz="quarter" idx="10"/>
          </p:nvPr>
        </p:nvSpPr>
        <p:spPr/>
        <p:txBody>
          <a:bodyPr/>
          <a:lstStyle/>
          <a:p>
            <a:fld id="{1C1796A7-5EDE-4F7B-A3BC-84E65AD66CBE}" type="slidenum">
              <a:rPr lang="en-US" smtClean="0"/>
              <a:t>38</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we’ve decided that the current pixel we’re working on is changing, then we need to stop accumulating and upscale.</a:t>
            </a:r>
          </a:p>
          <a:p>
            <a:endParaRPr lang="en-GB" dirty="0" smtClean="0"/>
          </a:p>
          <a:p>
            <a:r>
              <a:rPr lang="en-GB" dirty="0" smtClean="0"/>
              <a:t>This is where things get complicated, because th</a:t>
            </a:r>
            <a:r>
              <a:rPr lang="en-GB" baseline="0" dirty="0" smtClean="0"/>
              <a:t>ere’s lots of cases where the </a:t>
            </a:r>
            <a:r>
              <a:rPr lang="en-GB" baseline="0" dirty="0" err="1" smtClean="0"/>
              <a:t>subpixel</a:t>
            </a:r>
            <a:r>
              <a:rPr lang="en-GB" baseline="0" dirty="0" smtClean="0"/>
              <a:t> jitter causes </a:t>
            </a:r>
            <a:r>
              <a:rPr lang="en-GB" baseline="0" dirty="0" err="1" smtClean="0"/>
              <a:t>u</a:t>
            </a:r>
            <a:r>
              <a:rPr lang="en-GB" dirty="0" err="1" smtClean="0"/>
              <a:t>ndersampled</a:t>
            </a:r>
            <a:r>
              <a:rPr lang="en-GB" baseline="0" dirty="0" smtClean="0"/>
              <a:t> features to cause mischief – such as the case shown on the slide.  On the left are four raw input frames; on the right is the result.  </a:t>
            </a:r>
          </a:p>
          <a:p>
            <a:endParaRPr lang="en-GB" baseline="0" dirty="0" smtClean="0"/>
          </a:p>
          <a:p>
            <a:r>
              <a:rPr lang="en-GB" baseline="0" dirty="0" smtClean="0"/>
              <a:t>In the input frames there’s a lot of pixel-wide lines that shift around unpredictably, and they’re interpreted as an abrupt change</a:t>
            </a:r>
            <a:r>
              <a:rPr lang="en-GB" baseline="0" smtClean="0"/>
              <a:t>.  There’s a ton of other cases where this happens, this is unusually bad case but definitely isn’t an isolated example.  Simply </a:t>
            </a:r>
            <a:r>
              <a:rPr lang="en-GB" baseline="0" dirty="0" smtClean="0"/>
              <a:t>doing a bilinear upscale in these cases will make things worse, it basically magnifies the fizzing.</a:t>
            </a:r>
          </a:p>
          <a:p>
            <a:endParaRPr lang="en-GB" dirty="0" smtClean="0"/>
          </a:p>
          <a:p>
            <a:r>
              <a:rPr lang="en-GB" smtClean="0"/>
              <a:t>One </a:t>
            </a:r>
            <a:r>
              <a:rPr lang="en-GB" dirty="0" smtClean="0"/>
              <a:t>option would</a:t>
            </a:r>
            <a:r>
              <a:rPr lang="en-GB" baseline="0" dirty="0" smtClean="0"/>
              <a:t> be to gather more info – sample a larger neighbourhood, or previous frames, for instance, but that’s probably not affordable for the PS3; five bilinear samples is pretty much all we can </a:t>
            </a:r>
            <a:r>
              <a:rPr lang="en-GB" baseline="0" smtClean="0"/>
              <a:t>afford.</a:t>
            </a:r>
            <a:endParaRPr lang="en-GB" baseline="0" dirty="0" smtClean="0"/>
          </a:p>
          <a:p>
            <a:endParaRPr lang="en-GB" baseline="0" dirty="0" smtClean="0"/>
          </a:p>
          <a:p>
            <a:r>
              <a:rPr lang="en-GB" baseline="0" dirty="0" smtClean="0"/>
              <a:t>I tried a lot of options here and the key thing that helped is to </a:t>
            </a:r>
            <a:r>
              <a:rPr lang="en-GB" dirty="0" smtClean="0"/>
              <a:t>blend in the new </a:t>
            </a:r>
            <a:r>
              <a:rPr lang="en-GB" dirty="0" err="1" smtClean="0"/>
              <a:t>color</a:t>
            </a:r>
            <a:r>
              <a:rPr lang="en-GB" dirty="0" smtClean="0"/>
              <a:t> based on size of </a:t>
            </a:r>
            <a:r>
              <a:rPr lang="en-GB" dirty="0" err="1" smtClean="0"/>
              <a:t>color</a:t>
            </a:r>
            <a:r>
              <a:rPr lang="en-GB" dirty="0" smtClean="0"/>
              <a:t> bounding box that</a:t>
            </a:r>
            <a:r>
              <a:rPr lang="en-GB" baseline="0" dirty="0" smtClean="0"/>
              <a:t> was calculated for the static </a:t>
            </a:r>
            <a:r>
              <a:rPr lang="en-GB" baseline="0" dirty="0" err="1" smtClean="0"/>
              <a:t>vs</a:t>
            </a:r>
            <a:r>
              <a:rPr lang="en-GB" baseline="0" dirty="0" smtClean="0"/>
              <a:t> changing question</a:t>
            </a:r>
            <a:r>
              <a:rPr lang="en-GB" dirty="0" smtClean="0"/>
              <a:t>.  A small range means relatively flat </a:t>
            </a:r>
            <a:r>
              <a:rPr lang="en-GB" dirty="0" err="1" smtClean="0"/>
              <a:t>color</a:t>
            </a:r>
            <a:r>
              <a:rPr lang="en-GB" dirty="0" smtClean="0"/>
              <a:t> – for instance, the sky or ground appearing</a:t>
            </a:r>
            <a:r>
              <a:rPr lang="en-GB" baseline="0" dirty="0" smtClean="0"/>
              <a:t> due to the camera moving or panning.  So if the </a:t>
            </a:r>
            <a:r>
              <a:rPr lang="en-GB" baseline="0" dirty="0" err="1" smtClean="0"/>
              <a:t>color</a:t>
            </a:r>
            <a:r>
              <a:rPr lang="en-GB" baseline="0" dirty="0" smtClean="0"/>
              <a:t> extent is small, the previous frame has a small or zero contribution.  This means flat areas of </a:t>
            </a:r>
            <a:r>
              <a:rPr lang="en-GB" baseline="0" dirty="0" err="1" smtClean="0"/>
              <a:t>color</a:t>
            </a:r>
            <a:r>
              <a:rPr lang="en-GB" baseline="0" dirty="0" smtClean="0"/>
              <a:t> appear immediately and we </a:t>
            </a:r>
            <a:r>
              <a:rPr lang="en-GB" dirty="0" smtClean="0"/>
              <a:t>avoid</a:t>
            </a:r>
            <a:r>
              <a:rPr lang="en-GB" baseline="0" dirty="0" smtClean="0"/>
              <a:t> ghosting.</a:t>
            </a:r>
          </a:p>
          <a:p>
            <a:pPr marL="0" indent="0">
              <a:buFontTx/>
              <a:buNone/>
            </a:pPr>
            <a:endParaRPr lang="en-GB" baseline="0" dirty="0" smtClean="0"/>
          </a:p>
          <a:p>
            <a:pPr marL="0" indent="0">
              <a:buFontTx/>
              <a:buNone/>
            </a:pPr>
            <a:r>
              <a:rPr lang="en-GB" baseline="0" dirty="0" smtClean="0"/>
              <a:t>If the </a:t>
            </a:r>
            <a:r>
              <a:rPr lang="en-GB" baseline="0" dirty="0" err="1" smtClean="0"/>
              <a:t>color</a:t>
            </a:r>
            <a:r>
              <a:rPr lang="en-GB" baseline="0" dirty="0" smtClean="0"/>
              <a:t> range is large it means we’re on a sharp edge, or on an </a:t>
            </a:r>
            <a:r>
              <a:rPr lang="en-GB" baseline="0" dirty="0" err="1" smtClean="0"/>
              <a:t>undersampled</a:t>
            </a:r>
            <a:r>
              <a:rPr lang="en-GB" baseline="0" dirty="0" smtClean="0"/>
              <a:t> feature, or in a noisy region.  In that case we reuse a lot of the previous frame and only blend in a small amount from the low-res buffer.  This especially helps in noisy </a:t>
            </a:r>
            <a:r>
              <a:rPr lang="en-GB" baseline="0" dirty="0" err="1" smtClean="0"/>
              <a:t>undersampled</a:t>
            </a:r>
            <a:r>
              <a:rPr lang="en-GB" baseline="0" dirty="0" smtClean="0"/>
              <a:t> regions where there would otherwise be continuous fizzing, like the case shown in the slide – around the high-contrast edges everything will blend in more slowly.</a:t>
            </a:r>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1C1796A7-5EDE-4F7B-A3BC-84E65AD66CBE}" type="slidenum">
              <a:rPr lang="en-US" smtClean="0"/>
              <a:t>39</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diving in,</a:t>
            </a:r>
            <a:r>
              <a:rPr lang="en-GB" baseline="0" dirty="0" smtClean="0"/>
              <a:t> here’s some results of the tech that got developed.</a:t>
            </a:r>
            <a:endParaRPr lang="en-GB" dirty="0" smtClean="0"/>
          </a:p>
          <a:p>
            <a:endParaRPr lang="en-GB" dirty="0" smtClean="0"/>
          </a:p>
          <a:p>
            <a:r>
              <a:rPr lang="en-GB" dirty="0" smtClean="0"/>
              <a:t>This screenshot shows off the indirect term.  The lighting</a:t>
            </a:r>
            <a:r>
              <a:rPr lang="en-GB" baseline="0" dirty="0" smtClean="0"/>
              <a:t> in this scene is a single directional sun light with </a:t>
            </a:r>
            <a:r>
              <a:rPr lang="en-GB" baseline="0" dirty="0" err="1" smtClean="0"/>
              <a:t>shadowmapping</a:t>
            </a:r>
            <a:r>
              <a:rPr lang="en-GB" baseline="0" dirty="0" smtClean="0"/>
              <a:t>, plus the indirect and reflection terms provided by the tech I’m going to talk about.  Without this tech everything in shadow would be black.</a:t>
            </a:r>
          </a:p>
          <a:p>
            <a:endParaRPr lang="en-GB" baseline="0" dirty="0" smtClean="0"/>
          </a:p>
          <a:p>
            <a:r>
              <a:rPr lang="en-GB" dirty="0" smtClean="0"/>
              <a:t>Notice how</a:t>
            </a:r>
            <a:r>
              <a:rPr lang="en-GB" baseline="0" dirty="0" smtClean="0"/>
              <a:t> the shadowed side of the rocks is brighter or darker depending how much bounce light is present.  </a:t>
            </a:r>
          </a:p>
          <a:p>
            <a:endParaRPr lang="en-GB" baseline="0" dirty="0" smtClean="0"/>
          </a:p>
          <a:p>
            <a:r>
              <a:rPr lang="en-GB" baseline="0" dirty="0" smtClean="0"/>
              <a:t>There are no </a:t>
            </a:r>
            <a:r>
              <a:rPr lang="en-GB" baseline="0" dirty="0" err="1" smtClean="0"/>
              <a:t>lightmaps</a:t>
            </a:r>
            <a:r>
              <a:rPr lang="en-GB" baseline="0" dirty="0" smtClean="0"/>
              <a:t> here, everything is generated in </a:t>
            </a:r>
            <a:r>
              <a:rPr lang="en-GB" baseline="0" dirty="0" err="1" smtClean="0"/>
              <a:t>realtime</a:t>
            </a:r>
            <a:r>
              <a:rPr lang="en-GB" baseline="0" dirty="0" smtClean="0"/>
              <a:t>. The sun direction can be changed in </a:t>
            </a:r>
            <a:r>
              <a:rPr lang="en-GB" baseline="0" dirty="0" err="1" smtClean="0"/>
              <a:t>realtime</a:t>
            </a:r>
            <a:r>
              <a:rPr lang="en-GB" baseline="0" dirty="0" smtClean="0"/>
              <a:t>, the rocks and other objects can be moved and duplicated and deleted, and so on.  </a:t>
            </a:r>
          </a:p>
        </p:txBody>
      </p:sp>
      <p:sp>
        <p:nvSpPr>
          <p:cNvPr id="4" name="Slide Number Placeholder 3"/>
          <p:cNvSpPr>
            <a:spLocks noGrp="1"/>
          </p:cNvSpPr>
          <p:nvPr>
            <p:ph type="sldNum" sz="quarter" idx="10"/>
          </p:nvPr>
        </p:nvSpPr>
        <p:spPr/>
        <p:txBody>
          <a:bodyPr/>
          <a:lstStyle/>
          <a:p>
            <a:fld id="{1193D526-166D-4304-9455-3830B52C14AA}" type="slidenum">
              <a:rPr lang="en-US" smtClean="0"/>
              <a:t>4</a:t>
            </a:fld>
            <a:endParaRPr lang="en-US"/>
          </a:p>
        </p:txBody>
      </p:sp>
    </p:spTree>
    <p:extLst>
      <p:ext uri="{BB962C8B-B14F-4D97-AF65-F5344CB8AC3E}">
        <p14:creationId xmlns:p14="http://schemas.microsoft.com/office/powerpoint/2010/main" val="2038156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t>
            </a:r>
            <a:r>
              <a:rPr lang="en-GB" baseline="0" dirty="0" smtClean="0"/>
              <a:t>the resulting 1080p image with </a:t>
            </a:r>
            <a:r>
              <a:rPr lang="en-GB" baseline="0" dirty="0" err="1" smtClean="0"/>
              <a:t>closeups</a:t>
            </a:r>
            <a:r>
              <a:rPr lang="en-GB" baseline="0" dirty="0" smtClean="0"/>
              <a:t>.  The </a:t>
            </a:r>
            <a:r>
              <a:rPr lang="en-GB" baseline="0" dirty="0" err="1" smtClean="0"/>
              <a:t>topleft</a:t>
            </a:r>
            <a:r>
              <a:rPr lang="en-GB" baseline="0" dirty="0" smtClean="0"/>
              <a:t> and bottom </a:t>
            </a:r>
            <a:r>
              <a:rPr lang="en-GB" baseline="0" dirty="0" err="1" smtClean="0"/>
              <a:t>center</a:t>
            </a:r>
            <a:r>
              <a:rPr lang="en-GB" baseline="0" dirty="0" smtClean="0"/>
              <a:t> </a:t>
            </a:r>
            <a:r>
              <a:rPr lang="en-GB" baseline="0" dirty="0" err="1" smtClean="0"/>
              <a:t>blowups</a:t>
            </a:r>
            <a:r>
              <a:rPr lang="en-GB" baseline="0" dirty="0" smtClean="0"/>
              <a:t> are the two simple cases and they’re fine.</a:t>
            </a:r>
          </a:p>
          <a:p>
            <a:endParaRPr lang="en-GB" baseline="0" dirty="0" smtClean="0"/>
          </a:p>
          <a:p>
            <a:r>
              <a:rPr lang="en-GB" baseline="0" dirty="0" smtClean="0"/>
              <a:t>The character goes through some idle animations so there was a bit of movement when this image was taken.  The bottom left </a:t>
            </a:r>
            <a:r>
              <a:rPr lang="en-GB" baseline="0" dirty="0" err="1" smtClean="0"/>
              <a:t>blowup</a:t>
            </a:r>
            <a:r>
              <a:rPr lang="en-GB" baseline="0" dirty="0" smtClean="0"/>
              <a:t> shows some </a:t>
            </a:r>
            <a:r>
              <a:rPr lang="en-GB" baseline="0" dirty="0" err="1" smtClean="0"/>
              <a:t>jaggies</a:t>
            </a:r>
            <a:r>
              <a:rPr lang="en-GB" baseline="0" dirty="0" smtClean="0"/>
              <a:t> – there’s nothing offensive, but problems are more apparent in motion.</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top right image has converged to a nice clean result and the </a:t>
            </a:r>
            <a:r>
              <a:rPr lang="en-GB" baseline="0" dirty="0" err="1" smtClean="0"/>
              <a:t>undersampled</a:t>
            </a:r>
            <a:r>
              <a:rPr lang="en-GB" baseline="0" dirty="0" smtClean="0"/>
              <a:t> specular is causing no problems.</a:t>
            </a:r>
          </a:p>
          <a:p>
            <a:endParaRPr lang="en-GB" baseline="0" dirty="0" smtClean="0"/>
          </a:p>
          <a:p>
            <a:r>
              <a:rPr lang="en-GB" baseline="0" dirty="0" smtClean="0"/>
              <a:t>The horrible </a:t>
            </a:r>
            <a:r>
              <a:rPr lang="en-GB" baseline="0" dirty="0" err="1" smtClean="0"/>
              <a:t>undersampled</a:t>
            </a:r>
            <a:r>
              <a:rPr lang="en-GB" baseline="0" dirty="0" smtClean="0"/>
              <a:t> geometry on the right at the bottom yields only a light band and no flickering.</a:t>
            </a:r>
          </a:p>
          <a:p>
            <a:endParaRPr lang="en-GB" baseline="0" dirty="0" smtClean="0"/>
          </a:p>
          <a:p>
            <a:r>
              <a:rPr lang="en-GB" baseline="0" dirty="0" smtClean="0"/>
              <a:t>The worst case of all is the video screen.  There are still some minor temporal aliasing problem, but obviously those can’t be communicated with a screenshot.  For instance the long horizontal lines flicker slightly – there’s a faint but noisy smear visible above the letters in the topmost </a:t>
            </a:r>
            <a:r>
              <a:rPr lang="en-GB" baseline="0" dirty="0" err="1" smtClean="0"/>
              <a:t>blowup</a:t>
            </a:r>
            <a:r>
              <a:rPr lang="en-GB" baseline="0" dirty="0" smtClean="0"/>
              <a:t>.  The letters themselves are pretty robust though.</a:t>
            </a:r>
          </a:p>
          <a:p>
            <a:endParaRPr lang="en-GB" baseline="0" dirty="0" smtClean="0"/>
          </a:p>
          <a:p>
            <a:r>
              <a:rPr lang="en-GB" baseline="0" dirty="0" smtClean="0"/>
              <a:t>This method also </a:t>
            </a:r>
            <a:r>
              <a:rPr lang="en-GB" baseline="0" dirty="0" err="1" smtClean="0"/>
              <a:t>upscales</a:t>
            </a:r>
            <a:r>
              <a:rPr lang="en-GB" baseline="0" dirty="0" smtClean="0"/>
              <a:t> bloom and other </a:t>
            </a:r>
            <a:r>
              <a:rPr lang="en-GB" baseline="0" dirty="0" err="1" smtClean="0"/>
              <a:t>postprocess</a:t>
            </a:r>
            <a:r>
              <a:rPr lang="en-GB" baseline="0" dirty="0" smtClean="0"/>
              <a:t> effects so long as they respond properly to the </a:t>
            </a:r>
            <a:r>
              <a:rPr lang="en-GB" baseline="0" dirty="0" err="1" smtClean="0"/>
              <a:t>subpixel</a:t>
            </a:r>
            <a:r>
              <a:rPr lang="en-GB" baseline="0" dirty="0" smtClean="0"/>
              <a:t> jitter – I haven’t picked out any examples, but you can see the two lights in the very bottom right of the image have a bit of bloom around them.</a:t>
            </a:r>
          </a:p>
          <a:p>
            <a:endParaRPr lang="en-GB" baseline="0" dirty="0" smtClean="0"/>
          </a:p>
        </p:txBody>
      </p:sp>
      <p:sp>
        <p:nvSpPr>
          <p:cNvPr id="4" name="Slide Number Placeholder 3"/>
          <p:cNvSpPr>
            <a:spLocks noGrp="1"/>
          </p:cNvSpPr>
          <p:nvPr>
            <p:ph type="sldNum" sz="quarter" idx="10"/>
          </p:nvPr>
        </p:nvSpPr>
        <p:spPr/>
        <p:txBody>
          <a:bodyPr/>
          <a:lstStyle/>
          <a:p>
            <a:fld id="{1C1796A7-5EDE-4F7B-A3BC-84E65AD66CBE}" type="slidenum">
              <a:rPr lang="en-US" smtClean="0"/>
              <a:t>40</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this technique will genuinely provide a 1920x1080 image for a pretty minimal cost; it’s 3ms on the PS3.  It works really well with static geometry and a fixed camera, works OK with slow-moving features, and falls back to </a:t>
            </a:r>
            <a:r>
              <a:rPr lang="en-GB" baseline="0" dirty="0" err="1" smtClean="0"/>
              <a:t>upscaled</a:t>
            </a:r>
            <a:r>
              <a:rPr lang="en-GB" baseline="0" dirty="0" smtClean="0"/>
              <a:t> 720p for fast-moving features.  </a:t>
            </a:r>
          </a:p>
          <a:p>
            <a:endParaRPr lang="en-GB" baseline="0" dirty="0" smtClean="0"/>
          </a:p>
          <a:p>
            <a:r>
              <a:rPr lang="en-GB" baseline="0" dirty="0" smtClean="0"/>
              <a:t>The biggest weakness is the central feature of this approach: the </a:t>
            </a:r>
            <a:r>
              <a:rPr lang="en-GB" baseline="0" dirty="0" err="1" smtClean="0"/>
              <a:t>subpixel</a:t>
            </a:r>
            <a:r>
              <a:rPr lang="en-GB" baseline="0" dirty="0" smtClean="0"/>
              <a:t> jitter. </a:t>
            </a:r>
            <a:r>
              <a:rPr lang="en-GB" baseline="0" dirty="0" err="1" smtClean="0"/>
              <a:t>Subpixel</a:t>
            </a:r>
            <a:r>
              <a:rPr lang="en-GB" baseline="0" dirty="0" smtClean="0"/>
              <a:t> jittering introduces temporal problems like fizzing, whether it’s due to z-fighting, </a:t>
            </a:r>
            <a:r>
              <a:rPr lang="en-GB" baseline="0" dirty="0" err="1" smtClean="0"/>
              <a:t>shader</a:t>
            </a:r>
            <a:r>
              <a:rPr lang="en-GB" baseline="0" dirty="0" smtClean="0"/>
              <a:t> aliasing, lack of </a:t>
            </a:r>
            <a:r>
              <a:rPr lang="en-GB" baseline="0" dirty="0" err="1" smtClean="0"/>
              <a:t>mipmaps</a:t>
            </a:r>
            <a:r>
              <a:rPr lang="en-GB" baseline="0" dirty="0" smtClean="0"/>
              <a:t> on video textures, </a:t>
            </a:r>
            <a:r>
              <a:rPr lang="en-GB" baseline="0" dirty="0" err="1" smtClean="0"/>
              <a:t>undersampled</a:t>
            </a:r>
            <a:r>
              <a:rPr lang="en-GB" baseline="0" dirty="0" smtClean="0"/>
              <a:t> bloom, or any of a hundred other things.  While blending in new </a:t>
            </a:r>
            <a:r>
              <a:rPr lang="en-GB" baseline="0" dirty="0" err="1" smtClean="0"/>
              <a:t>colors</a:t>
            </a:r>
            <a:r>
              <a:rPr lang="en-GB" baseline="0" dirty="0" smtClean="0"/>
              <a:t> based on </a:t>
            </a:r>
            <a:r>
              <a:rPr lang="en-GB" baseline="0" dirty="0" err="1" smtClean="0"/>
              <a:t>color</a:t>
            </a:r>
            <a:r>
              <a:rPr lang="en-GB" baseline="0" dirty="0" smtClean="0"/>
              <a:t>-extent magnitude is pretty good at covering up those temporal problems, they can still be an issue and might well be a </a:t>
            </a:r>
            <a:r>
              <a:rPr lang="en-GB" baseline="0" dirty="0" err="1" smtClean="0"/>
              <a:t>dealbreaker</a:t>
            </a:r>
            <a:r>
              <a:rPr lang="en-GB" baseline="0" dirty="0" smtClean="0"/>
              <a:t>.</a:t>
            </a:r>
          </a:p>
          <a:p>
            <a:endParaRPr lang="en-GB" dirty="0" smtClean="0"/>
          </a:p>
          <a:p>
            <a:r>
              <a:rPr lang="en-GB" dirty="0" smtClean="0"/>
              <a:t>A crucial</a:t>
            </a:r>
            <a:r>
              <a:rPr lang="en-GB" baseline="0" dirty="0" smtClean="0"/>
              <a:t> variable is the balance between responsiveness to change, and quality of antialiasing. You can tweak things so there’s no fizzing but then you get ghosting effects – this means small details get lost and the scene can start to dissolve into blocks of solid </a:t>
            </a:r>
            <a:r>
              <a:rPr lang="en-GB" baseline="0" dirty="0" err="1" smtClean="0"/>
              <a:t>color</a:t>
            </a:r>
            <a:r>
              <a:rPr lang="en-GB" baseline="0" dirty="0" smtClean="0"/>
              <a:t>.  Alternatively you can tweak things so movement is picked up immediately, but this means </a:t>
            </a:r>
            <a:r>
              <a:rPr lang="en-GB" baseline="0" dirty="0" err="1" smtClean="0"/>
              <a:t>undersampling</a:t>
            </a:r>
            <a:r>
              <a:rPr lang="en-GB" baseline="0" dirty="0" smtClean="0"/>
              <a:t> problems and fizzing.  </a:t>
            </a:r>
          </a:p>
          <a:p>
            <a:endParaRPr lang="en-GB" baseline="0" dirty="0" smtClean="0"/>
          </a:p>
          <a:p>
            <a:r>
              <a:rPr lang="en-GB" baseline="0" dirty="0" smtClean="0"/>
              <a:t>So the fewer problems you have with </a:t>
            </a:r>
            <a:r>
              <a:rPr lang="en-GB" baseline="0" dirty="0" err="1" smtClean="0"/>
              <a:t>subpixel</a:t>
            </a:r>
            <a:r>
              <a:rPr lang="en-GB" baseline="0" dirty="0" smtClean="0"/>
              <a:t> jittering, the better.</a:t>
            </a:r>
          </a:p>
          <a:p>
            <a:r>
              <a:rPr lang="en-GB" baseline="0" dirty="0" smtClean="0"/>
              <a:t> </a:t>
            </a:r>
          </a:p>
        </p:txBody>
      </p:sp>
      <p:sp>
        <p:nvSpPr>
          <p:cNvPr id="4" name="Slide Number Placeholder 3"/>
          <p:cNvSpPr>
            <a:spLocks noGrp="1"/>
          </p:cNvSpPr>
          <p:nvPr>
            <p:ph type="sldNum" sz="quarter" idx="10"/>
          </p:nvPr>
        </p:nvSpPr>
        <p:spPr/>
        <p:txBody>
          <a:bodyPr/>
          <a:lstStyle/>
          <a:p>
            <a:fld id="{1C1796A7-5EDE-4F7B-A3BC-84E65AD66CBE}" type="slidenum">
              <a:rPr lang="en-US" smtClean="0"/>
              <a:t>41</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Obviously,</a:t>
            </a:r>
            <a:r>
              <a:rPr lang="en-GB" baseline="0" dirty="0" smtClean="0"/>
              <a:t> m</a:t>
            </a:r>
            <a:r>
              <a:rPr lang="en-GB" dirty="0" smtClean="0"/>
              <a:t>otion blur is</a:t>
            </a:r>
            <a:r>
              <a:rPr lang="en-GB" baseline="0" dirty="0" smtClean="0"/>
              <a:t> the natural fit for this sort of tech – it’ll do a lot to cover up the low-res source image for moving features.  It’ll complement the image-based refinement decision, so there are nice outcomes like high-contrast edges parallel with the direction of motion will be refined.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t>Analyzing</a:t>
            </a:r>
            <a:r>
              <a:rPr lang="en-GB" dirty="0" smtClean="0"/>
              <a:t> a larger neighbourhood and perhaps previous</a:t>
            </a:r>
            <a:r>
              <a:rPr lang="en-GB" baseline="0" dirty="0" smtClean="0"/>
              <a:t> frames sh</a:t>
            </a:r>
            <a:r>
              <a:rPr lang="en-GB" dirty="0" smtClean="0"/>
              <a:t>ould mean it’d be possible to make much better decision</a:t>
            </a:r>
            <a:r>
              <a:rPr lang="en-GB" baseline="0" dirty="0" smtClean="0"/>
              <a:t>s about whether the current pixel is </a:t>
            </a:r>
            <a:r>
              <a:rPr lang="en-GB" dirty="0" smtClean="0"/>
              <a:t>static or changing.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It’d be great to use FXAA to improve the antialiasing quality when </a:t>
            </a:r>
            <a:r>
              <a:rPr lang="en-GB" baseline="0" dirty="0" err="1" smtClean="0"/>
              <a:t>upscaling</a:t>
            </a:r>
            <a:r>
              <a:rPr lang="en-GB" baseline="0" dirty="0" smtClean="0"/>
              <a:t>.</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For Dust, the temporal problems are under control and the biggest quality problem is fast-moving features.  So I’m looking into ways to integrate FXAA into this tech without blowing the budget.</a:t>
            </a:r>
            <a:endParaRPr lang="en-US" dirty="0"/>
          </a:p>
        </p:txBody>
      </p:sp>
      <p:sp>
        <p:nvSpPr>
          <p:cNvPr id="4" name="Slide Number Placeholder 3"/>
          <p:cNvSpPr>
            <a:spLocks noGrp="1"/>
          </p:cNvSpPr>
          <p:nvPr>
            <p:ph type="sldNum" sz="quarter" idx="10"/>
          </p:nvPr>
        </p:nvSpPr>
        <p:spPr/>
        <p:txBody>
          <a:bodyPr/>
          <a:lstStyle/>
          <a:p>
            <a:fld id="{1C1796A7-5EDE-4F7B-A3BC-84E65AD66CBE}" type="slidenum">
              <a:rPr lang="en-US" smtClean="0"/>
              <a:t>42</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1796A7-5EDE-4F7B-A3BC-84E65AD66CBE}" type="slidenum">
              <a:rPr lang="en-US" smtClean="0"/>
              <a:t>43</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a:t>
            </a:r>
            <a:endParaRPr lang="en-US" dirty="0"/>
          </a:p>
        </p:txBody>
      </p:sp>
      <p:sp>
        <p:nvSpPr>
          <p:cNvPr id="4" name="Slide Number Placeholder 3"/>
          <p:cNvSpPr>
            <a:spLocks noGrp="1"/>
          </p:cNvSpPr>
          <p:nvPr>
            <p:ph type="sldNum" sz="quarter" idx="10"/>
          </p:nvPr>
        </p:nvSpPr>
        <p:spPr/>
        <p:txBody>
          <a:bodyPr/>
          <a:lstStyle/>
          <a:p>
            <a:fld id="{1C1796A7-5EDE-4F7B-A3BC-84E65AD66CBE}" type="slidenum">
              <a:rPr lang="en-US" smtClean="0"/>
              <a:t>44</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93D526-166D-4304-9455-3830B52C14AA}" type="slidenum">
              <a:rPr lang="en-US" smtClean="0"/>
              <a:t>45</a:t>
            </a:fld>
            <a:endParaRPr lang="en-US"/>
          </a:p>
        </p:txBody>
      </p:sp>
    </p:spTree>
    <p:extLst>
      <p:ext uri="{BB962C8B-B14F-4D97-AF65-F5344CB8AC3E}">
        <p14:creationId xmlns:p14="http://schemas.microsoft.com/office/powerpoint/2010/main" val="825071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some </a:t>
            </a:r>
            <a:r>
              <a:rPr lang="en-GB" dirty="0" err="1" smtClean="0"/>
              <a:t>pseudocode</a:t>
            </a:r>
            <a:r>
              <a:rPr lang="en-GB" dirty="0" smtClean="0"/>
              <a:t> that gives the idea of the method.  The function here is called when we’re processing a </a:t>
            </a:r>
            <a:r>
              <a:rPr lang="en-GB" dirty="0" err="1" smtClean="0"/>
              <a:t>heightfield</a:t>
            </a:r>
            <a:r>
              <a:rPr lang="en-GB" dirty="0" smtClean="0"/>
              <a:t> to</a:t>
            </a:r>
            <a:r>
              <a:rPr lang="en-GB" baseline="0" dirty="0" smtClean="0"/>
              <a:t> constrain the gradient.</a:t>
            </a:r>
          </a:p>
          <a:p>
            <a:endParaRPr lang="en-GB" dirty="0" smtClean="0"/>
          </a:p>
          <a:p>
            <a:r>
              <a:rPr lang="en-GB" dirty="0" smtClean="0"/>
              <a:t>The GPU has done an orthographic</a:t>
            </a:r>
            <a:r>
              <a:rPr lang="en-GB" baseline="0" dirty="0" smtClean="0"/>
              <a:t> render of the scene to generate a </a:t>
            </a:r>
            <a:r>
              <a:rPr lang="en-GB" baseline="0" dirty="0" err="1" smtClean="0"/>
              <a:t>heightfield</a:t>
            </a:r>
            <a:r>
              <a:rPr lang="en-GB" baseline="0" dirty="0" smtClean="0"/>
              <a:t> – this is the parameter </a:t>
            </a:r>
            <a:r>
              <a:rPr lang="en-GB" dirty="0" err="1" smtClean="0"/>
              <a:t>raw_heightfield_from_scene</a:t>
            </a:r>
            <a:r>
              <a:rPr lang="en-GB" dirty="0" smtClean="0"/>
              <a:t> in the function above</a:t>
            </a:r>
            <a:r>
              <a:rPr lang="en-GB" baseline="0" dirty="0" smtClean="0"/>
              <a:t>. The parameter </a:t>
            </a:r>
            <a:r>
              <a:rPr lang="en-GB" baseline="0" dirty="0" err="1" smtClean="0"/>
              <a:t>last_heightfield</a:t>
            </a:r>
            <a:r>
              <a:rPr lang="en-GB" baseline="0" dirty="0" smtClean="0"/>
              <a:t> is the last iteration of the </a:t>
            </a:r>
            <a:r>
              <a:rPr lang="en-GB" baseline="0" dirty="0" err="1" smtClean="0"/>
              <a:t>heightfield</a:t>
            </a:r>
            <a:r>
              <a:rPr lang="en-GB" baseline="0" dirty="0" smtClean="0"/>
              <a:t> we’re processing.  </a:t>
            </a:r>
          </a:p>
          <a:p>
            <a:endParaRPr lang="en-GB" baseline="0" dirty="0" smtClean="0"/>
          </a:p>
          <a:p>
            <a:r>
              <a:rPr lang="en-GB" baseline="0" dirty="0" smtClean="0"/>
              <a:t>What the function does is take a maximum of a couple of different samples.  It takes the height of all the </a:t>
            </a:r>
            <a:r>
              <a:rPr lang="en-GB" baseline="0" dirty="0" err="1" smtClean="0"/>
              <a:t>texels</a:t>
            </a:r>
            <a:r>
              <a:rPr lang="en-GB" baseline="0" dirty="0" smtClean="0"/>
              <a:t> one step away, and ensures that the new height is at least one step below them.  It takes the height of </a:t>
            </a:r>
            <a:r>
              <a:rPr lang="en-GB" baseline="0" dirty="0" err="1" smtClean="0"/>
              <a:t>texels</a:t>
            </a:r>
            <a:r>
              <a:rPr lang="en-GB" baseline="0" dirty="0" smtClean="0"/>
              <a:t> four steps away and ensures that the new height is at least four steps below them.  This process is repeated every frame and it quickly converges to a </a:t>
            </a:r>
            <a:r>
              <a:rPr lang="en-GB" baseline="0" dirty="0" err="1" smtClean="0"/>
              <a:t>heightfield</a:t>
            </a:r>
            <a:r>
              <a:rPr lang="en-GB" baseline="0" dirty="0" smtClean="0"/>
              <a:t> with the desired maximum gradient.  The crucial things controlling how fast the process converges and how it copes with change are the set of step distances, and the parameter </a:t>
            </a:r>
            <a:r>
              <a:rPr lang="en-GB" baseline="0" dirty="0" err="1" smtClean="0"/>
              <a:t>enforced_gradient</a:t>
            </a:r>
            <a:r>
              <a:rPr lang="en-GB" baseline="0" dirty="0" smtClean="0"/>
              <a:t>. We ended up alternating between step distances of 1 and 4, and 1 and 16 on alternate frames so changes could quickly propagate long distances.  This is just an acceptable solution, not a finely tuned and researched set of values though.</a:t>
            </a:r>
          </a:p>
          <a:p>
            <a:endParaRPr lang="en-GB" baseline="0" dirty="0" smtClean="0"/>
          </a:p>
          <a:p>
            <a:r>
              <a:rPr lang="en-GB" baseline="0" dirty="0" smtClean="0"/>
              <a:t>This function assumes the </a:t>
            </a:r>
            <a:r>
              <a:rPr lang="en-GB" baseline="0" dirty="0" err="1" smtClean="0"/>
              <a:t>heightfields</a:t>
            </a:r>
            <a:r>
              <a:rPr lang="en-GB" baseline="0" dirty="0" smtClean="0"/>
              <a:t> are all packed into the red channel.  I mentioned earlier that we used four textures and four </a:t>
            </a:r>
            <a:r>
              <a:rPr lang="en-GB" baseline="0" dirty="0" err="1" smtClean="0"/>
              <a:t>heightfields</a:t>
            </a:r>
            <a:r>
              <a:rPr lang="en-GB" baseline="0" dirty="0" smtClean="0"/>
              <a:t> in Dust 514.  These four </a:t>
            </a:r>
            <a:r>
              <a:rPr lang="en-GB" baseline="0" dirty="0" err="1" smtClean="0"/>
              <a:t>heightfields</a:t>
            </a:r>
            <a:r>
              <a:rPr lang="en-GB" baseline="0" dirty="0" smtClean="0"/>
              <a:t> are packed into the RGBA channels of a single </a:t>
            </a:r>
            <a:r>
              <a:rPr lang="en-GB" baseline="0" dirty="0" err="1" smtClean="0"/>
              <a:t>texturemap</a:t>
            </a:r>
            <a:r>
              <a:rPr lang="en-GB" baseline="0" dirty="0" smtClean="0"/>
              <a:t>, and so this incremental update function updates all four in parallel.  Also, two of the four </a:t>
            </a:r>
            <a:r>
              <a:rPr lang="en-GB" baseline="0" dirty="0" err="1" smtClean="0"/>
              <a:t>heightfields</a:t>
            </a:r>
            <a:r>
              <a:rPr lang="en-GB" baseline="0" dirty="0" smtClean="0"/>
              <a:t> are rendered from above and two from below, so for two of the channels we want to use max() as shown here and the other two use min().  It’s still pretty straightforward to parallelize all this though, so all four </a:t>
            </a:r>
            <a:r>
              <a:rPr lang="en-GB" baseline="0" dirty="0" err="1" smtClean="0"/>
              <a:t>heightfields</a:t>
            </a:r>
            <a:r>
              <a:rPr lang="en-GB" baseline="0" dirty="0" smtClean="0"/>
              <a:t> are updated in each pass.</a:t>
            </a:r>
          </a:p>
        </p:txBody>
      </p:sp>
      <p:sp>
        <p:nvSpPr>
          <p:cNvPr id="4" name="Slide Number Placeholder 3"/>
          <p:cNvSpPr>
            <a:spLocks noGrp="1"/>
          </p:cNvSpPr>
          <p:nvPr>
            <p:ph type="sldNum" sz="quarter" idx="10"/>
          </p:nvPr>
        </p:nvSpPr>
        <p:spPr/>
        <p:txBody>
          <a:bodyPr/>
          <a:lstStyle/>
          <a:p>
            <a:fld id="{1193D526-166D-4304-9455-3830B52C14AA}" type="slidenum">
              <a:rPr lang="en-US" smtClean="0"/>
              <a:t>46</a:t>
            </a:fld>
            <a:endParaRPr lang="en-US"/>
          </a:p>
        </p:txBody>
      </p:sp>
    </p:spTree>
    <p:extLst>
      <p:ext uri="{BB962C8B-B14F-4D97-AF65-F5344CB8AC3E}">
        <p14:creationId xmlns:p14="http://schemas.microsoft.com/office/powerpoint/2010/main" val="1730035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Processing the </a:t>
            </a:r>
            <a:r>
              <a:rPr lang="en-GB" dirty="0" err="1" smtClean="0"/>
              <a:t>heightfield</a:t>
            </a:r>
            <a:r>
              <a:rPr lang="en-GB" dirty="0" smtClean="0"/>
              <a:t> to enforce a</a:t>
            </a:r>
            <a:r>
              <a:rPr lang="en-GB" baseline="0" dirty="0" smtClean="0"/>
              <a:t> </a:t>
            </a:r>
            <a:r>
              <a:rPr lang="en-GB" dirty="0" smtClean="0"/>
              <a:t>maximum </a:t>
            </a:r>
            <a:r>
              <a:rPr lang="en-GB" baseline="0" dirty="0" smtClean="0"/>
              <a:t>gradient </a:t>
            </a:r>
            <a:r>
              <a:rPr lang="en-GB" dirty="0" smtClean="0"/>
              <a:t>has</a:t>
            </a:r>
            <a:r>
              <a:rPr lang="en-GB" baseline="0" dirty="0" smtClean="0"/>
              <a:t> some benefits for the indirect term too.  This image shows just the indirect term. </a:t>
            </a:r>
          </a:p>
          <a:p>
            <a:endParaRPr lang="en-GB" baseline="0" dirty="0" smtClean="0"/>
          </a:p>
          <a:p>
            <a:r>
              <a:rPr lang="en-GB" baseline="0" dirty="0" smtClean="0"/>
              <a:t>The pipe is in the bridge layer and it’s masking out the sky, and it’s causing the dark patch on the ground underneath. Where the ground meets the pipe it’s got a relatively hard edge, and where the pipe is higher there’s a much softer edge.  </a:t>
            </a:r>
          </a:p>
          <a:p>
            <a:endParaRPr lang="en-GB" baseline="0" dirty="0" smtClean="0"/>
          </a:p>
          <a:p>
            <a:r>
              <a:rPr lang="en-GB" baseline="0" dirty="0" smtClean="0"/>
              <a:t>Here’s how this effect happens.  When shading the ground the “up” ray is traced against the bridge-below layer and the ceiling layer – or conversely, the up </a:t>
            </a:r>
            <a:r>
              <a:rPr lang="en-GB" baseline="0" dirty="0" err="1" smtClean="0"/>
              <a:t>color</a:t>
            </a:r>
            <a:r>
              <a:rPr lang="en-GB" baseline="0" dirty="0" smtClean="0"/>
              <a:t> is set to the sky </a:t>
            </a:r>
            <a:r>
              <a:rPr lang="en-GB" baseline="0" dirty="0" err="1" smtClean="0"/>
              <a:t>color</a:t>
            </a:r>
            <a:r>
              <a:rPr lang="en-GB" baseline="0" dirty="0" smtClean="0"/>
              <a:t> first, then the sample from the ceiling layer is blended into it, then the sample from the bridge-below layer is blended in.  The ceiling layer is completely transparent here so it has no effect, but the bridge-below layer has a long dark rectangle from the underside of the pipe.  </a:t>
            </a:r>
          </a:p>
          <a:p>
            <a:endParaRPr lang="en-GB" baseline="0" dirty="0" smtClean="0"/>
          </a:p>
          <a:p>
            <a:r>
              <a:rPr lang="en-GB" baseline="0" dirty="0" smtClean="0"/>
              <a:t>The </a:t>
            </a:r>
            <a:r>
              <a:rPr lang="en-GB" baseline="0" dirty="0" err="1" smtClean="0"/>
              <a:t>mipbias</a:t>
            </a:r>
            <a:r>
              <a:rPr lang="en-GB" baseline="0" dirty="0" smtClean="0"/>
              <a:t> used to sample the layer textures is based on the height difference.  For the bridge-below  texture, it’ll increase as the pipes become further from the ground, causing the increasingly wide and soft dark area on the ground due to the transition from opaque black to transparent becoming wider and blurrier as progressively lower-resolution </a:t>
            </a:r>
            <a:r>
              <a:rPr lang="en-GB" baseline="0" dirty="0" err="1" smtClean="0"/>
              <a:t>mipmaps</a:t>
            </a:r>
            <a:r>
              <a:rPr lang="en-GB" baseline="0" dirty="0" smtClean="0"/>
              <a:t> are sampled.  The layer textures use </a:t>
            </a:r>
            <a:r>
              <a:rPr lang="en-GB" baseline="0" dirty="0" err="1" smtClean="0"/>
              <a:t>premultiplied</a:t>
            </a:r>
            <a:r>
              <a:rPr lang="en-GB" baseline="0" dirty="0" smtClean="0"/>
              <a:t> alpha and </a:t>
            </a:r>
            <a:r>
              <a:rPr lang="en-GB" baseline="0" dirty="0" err="1" smtClean="0"/>
              <a:t>trilinear</a:t>
            </a:r>
            <a:r>
              <a:rPr lang="en-GB" baseline="0" dirty="0" smtClean="0"/>
              <a:t> </a:t>
            </a:r>
            <a:r>
              <a:rPr lang="en-GB" baseline="0" dirty="0" err="1" smtClean="0"/>
              <a:t>mipmapping</a:t>
            </a:r>
            <a:r>
              <a:rPr lang="en-GB" baseline="0" dirty="0" smtClean="0"/>
              <a:t> to avoid </a:t>
            </a:r>
            <a:r>
              <a:rPr lang="en-GB" baseline="0" dirty="0" err="1" smtClean="0"/>
              <a:t>artifacts</a:t>
            </a:r>
            <a:r>
              <a:rPr lang="en-GB" baseline="0" dirty="0" smtClean="0"/>
              <a:t>.</a:t>
            </a:r>
          </a:p>
          <a:p>
            <a:endParaRPr lang="en-GB" baseline="0" dirty="0" smtClean="0"/>
          </a:p>
          <a:p>
            <a:r>
              <a:rPr lang="en-GB" baseline="0" dirty="0" smtClean="0"/>
              <a:t>Without the </a:t>
            </a:r>
            <a:r>
              <a:rPr lang="en-GB" baseline="0" dirty="0" err="1" smtClean="0"/>
              <a:t>heightfield</a:t>
            </a:r>
            <a:r>
              <a:rPr lang="en-GB" baseline="0" dirty="0" smtClean="0"/>
              <a:t> refinement step, this effect wouldn’t work.  The bridge-below </a:t>
            </a:r>
            <a:r>
              <a:rPr lang="en-GB" baseline="0" dirty="0" err="1" smtClean="0"/>
              <a:t>heightfield</a:t>
            </a:r>
            <a:r>
              <a:rPr lang="en-GB" baseline="0" dirty="0" smtClean="0"/>
              <a:t> would change abruptly at the sides of the pipe, so we wouldn’t get the impression of a soft shadow from an area light.</a:t>
            </a:r>
          </a:p>
          <a:p>
            <a:endParaRPr lang="en-GB" baseline="0" dirty="0" smtClean="0"/>
          </a:p>
          <a:p>
            <a:r>
              <a:rPr lang="en-GB" baseline="0" dirty="0" smtClean="0"/>
              <a:t>This effect works with any layer, so we can have shaped area lights on the floor or ceiling that appear to cast plausible soft shadows – with the usual list of restrictions and caveats, of course!</a:t>
            </a:r>
          </a:p>
          <a:p>
            <a:endParaRPr lang="en-GB" baseline="0" dirty="0" smtClean="0"/>
          </a:p>
        </p:txBody>
      </p:sp>
      <p:sp>
        <p:nvSpPr>
          <p:cNvPr id="4" name="Slide Number Placeholder 3"/>
          <p:cNvSpPr>
            <a:spLocks noGrp="1"/>
          </p:cNvSpPr>
          <p:nvPr>
            <p:ph type="sldNum" sz="quarter" idx="10"/>
          </p:nvPr>
        </p:nvSpPr>
        <p:spPr/>
        <p:txBody>
          <a:bodyPr/>
          <a:lstStyle/>
          <a:p>
            <a:fld id="{1C1796A7-5EDE-4F7B-A3BC-84E65AD66CBE}" type="slidenum">
              <a:rPr lang="en-US" smtClean="0"/>
              <a:t>47</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I’ve suggested dividing space</a:t>
            </a:r>
            <a:r>
              <a:rPr lang="en-GB" baseline="0" dirty="0" smtClean="0"/>
              <a:t> up into three sections – floor, bridge and ceiling. This isn’t enough to support things like parking garages, </a:t>
            </a:r>
            <a:r>
              <a:rPr lang="en-GB" baseline="0" dirty="0" smtClean="0"/>
              <a:t>or tower blocks.  </a:t>
            </a:r>
            <a:r>
              <a:rPr lang="en-GB" baseline="0" dirty="0" smtClean="0"/>
              <a:t>Here’s one way to support these environments.</a:t>
            </a:r>
            <a:endParaRPr lang="en-GB" dirty="0" smtClean="0"/>
          </a:p>
          <a:p>
            <a:endParaRPr lang="en-GB" dirty="0" smtClean="0"/>
          </a:p>
          <a:p>
            <a:r>
              <a:rPr lang="en-GB" dirty="0" smtClean="0"/>
              <a:t>This slide shows a cross-section of a building.</a:t>
            </a:r>
            <a:r>
              <a:rPr lang="en-GB" baseline="0" dirty="0" smtClean="0"/>
              <a:t>  Overlaid in orange hatching are a lot of different options for where the splits between those three layers could happen – they’re in the same line style as the yellow and red surfaces shown on the “Layers” slide earlier (slide 12) because they’re so closely related. Those yellow and red divisions on that earlier slide split space into the three sections, and environments like this could be supported if those splits could be changed at runtime.  Let the floor-to-bridge split be the orange divider just below the camera, and the bridge-to-ceiling split to be the orange divider just above the camera.  This would mean the player could move freely around multilevel environments such as this without problems.  </a:t>
            </a:r>
          </a:p>
        </p:txBody>
      </p:sp>
      <p:sp>
        <p:nvSpPr>
          <p:cNvPr id="4" name="Slide Number Placeholder 3"/>
          <p:cNvSpPr>
            <a:spLocks noGrp="1"/>
          </p:cNvSpPr>
          <p:nvPr>
            <p:ph type="sldNum" sz="quarter" idx="10"/>
          </p:nvPr>
        </p:nvSpPr>
        <p:spPr/>
        <p:txBody>
          <a:bodyPr/>
          <a:lstStyle/>
          <a:p>
            <a:fld id="{1193D526-166D-4304-9455-3830B52C14AA}" type="slidenum">
              <a:rPr lang="en-US" smtClean="0"/>
              <a:t>48</a:t>
            </a:fld>
            <a:endParaRPr lang="en-US"/>
          </a:p>
        </p:txBody>
      </p:sp>
    </p:spTree>
    <p:extLst>
      <p:ext uri="{BB962C8B-B14F-4D97-AF65-F5344CB8AC3E}">
        <p14:creationId xmlns:p14="http://schemas.microsoft.com/office/powerpoint/2010/main" val="16328687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Here’s some other ways the tech can be extended to support walls.</a:t>
            </a:r>
          </a:p>
          <a:p>
            <a:endParaRPr lang="en-GB" baseline="0" dirty="0" smtClean="0"/>
          </a:p>
          <a:p>
            <a:r>
              <a:rPr lang="en-GB" baseline="0" dirty="0" smtClean="0"/>
              <a:t>One way is to use a perspective rather than orthographic projection to generate the layer textures.  I haven’t tried this because I was expecting the parallax changes with movement to mess up the indirect and reflection terms the same way non-quantized movement does, and the fact we’re updating the layers only every 5 frames to cause popping.</a:t>
            </a:r>
          </a:p>
          <a:p>
            <a:endParaRPr lang="en-GB" baseline="0" dirty="0" smtClean="0"/>
          </a:p>
          <a:p>
            <a:r>
              <a:rPr lang="en-GB" baseline="0" dirty="0" smtClean="0"/>
              <a:t>A related option is to use a shear based on view direction instead of a perspective projection; this means the layers could still be scrolled and the shifts in reflections and indirect would only happen during view rotation which may help to cover them up.  Again, the 5-frame round-robin delay would probably cause unacceptable </a:t>
            </a:r>
            <a:r>
              <a:rPr lang="en-GB" baseline="0" dirty="0" err="1" smtClean="0"/>
              <a:t>artifacts</a:t>
            </a:r>
            <a:r>
              <a:rPr lang="en-GB" baseline="0" dirty="0" smtClean="0"/>
              <a:t>.</a:t>
            </a:r>
          </a:p>
          <a:p>
            <a:endParaRPr lang="en-GB" baseline="0" dirty="0" smtClean="0"/>
          </a:p>
          <a:p>
            <a:r>
              <a:rPr lang="en-GB" baseline="0" dirty="0" smtClean="0"/>
              <a:t>A more general solution is to set up a continuous space deformation to fold the walls down, apply it when generating the layer textures, and apply it to the </a:t>
            </a:r>
            <a:r>
              <a:rPr lang="en-GB" baseline="0" dirty="0" err="1" smtClean="0"/>
              <a:t>raytraces</a:t>
            </a:r>
            <a:r>
              <a:rPr lang="en-GB" baseline="0" dirty="0" smtClean="0"/>
              <a:t> so a </a:t>
            </a:r>
            <a:r>
              <a:rPr lang="en-GB" baseline="0" dirty="0" err="1" smtClean="0"/>
              <a:t>raytrace</a:t>
            </a:r>
            <a:r>
              <a:rPr lang="en-GB" baseline="0" dirty="0" smtClean="0"/>
              <a:t> in a wall turns into a near-vertical ray onto a flattish surface.  A cross-section of the distortion is shown here.  On the left is the original situation with the floor shown in green, the wall in orange, and the blue grid showing the original undistorted space.  The image on the right shows the space distortion needed to fold the wall down.</a:t>
            </a:r>
          </a:p>
          <a:p>
            <a:endParaRPr lang="en-GB" baseline="0" dirty="0" smtClean="0"/>
          </a:p>
          <a:p>
            <a:r>
              <a:rPr lang="en-GB" baseline="0" smtClean="0"/>
              <a:t>A </a:t>
            </a:r>
            <a:r>
              <a:rPr lang="en-GB" baseline="0" dirty="0" smtClean="0"/>
              <a:t>horizontal ray close to a wall will map to a near-vertical ray close to a flat plane.  This change means the </a:t>
            </a:r>
            <a:r>
              <a:rPr lang="en-GB" baseline="0" dirty="0" err="1" smtClean="0"/>
              <a:t>raytraces</a:t>
            </a:r>
            <a:r>
              <a:rPr lang="en-GB" baseline="0" dirty="0" smtClean="0"/>
              <a:t> will produce a much more accurate intersection.  Of course, so many other shortcuts and approximations have been taken that this still won’t produce an accurate result!</a:t>
            </a:r>
          </a:p>
          <a:p>
            <a:endParaRPr lang="en-GB" baseline="0" dirty="0" smtClean="0"/>
          </a:p>
          <a:p>
            <a:r>
              <a:rPr lang="en-GB" baseline="0" dirty="0" smtClean="0"/>
              <a:t>Also, folding the walls down like this requires space for them to fold into – so it’ll work for very thick walls where there’s space, but thin walls which can be seen from both sides are still a problem.  </a:t>
            </a:r>
          </a:p>
          <a:p>
            <a:endParaRPr lang="en-GB" baseline="0" dirty="0" smtClean="0"/>
          </a:p>
        </p:txBody>
      </p:sp>
      <p:sp>
        <p:nvSpPr>
          <p:cNvPr id="4" name="Slide Number Placeholder 3"/>
          <p:cNvSpPr>
            <a:spLocks noGrp="1"/>
          </p:cNvSpPr>
          <p:nvPr>
            <p:ph type="sldNum" sz="quarter" idx="10"/>
          </p:nvPr>
        </p:nvSpPr>
        <p:spPr/>
        <p:txBody>
          <a:bodyPr/>
          <a:lstStyle/>
          <a:p>
            <a:fld id="{1193D526-166D-4304-9455-3830B52C14AA}" type="slidenum">
              <a:rPr lang="en-US" smtClean="0"/>
              <a:t>49</a:t>
            </a:fld>
            <a:endParaRPr lang="en-US"/>
          </a:p>
        </p:txBody>
      </p:sp>
    </p:spTree>
    <p:extLst>
      <p:ext uri="{BB962C8B-B14F-4D97-AF65-F5344CB8AC3E}">
        <p14:creationId xmlns:p14="http://schemas.microsoft.com/office/powerpoint/2010/main" val="2596282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screenshot shows the reflections</a:t>
            </a:r>
            <a:r>
              <a:rPr lang="en-GB" baseline="0" dirty="0" smtClean="0"/>
              <a:t> in action</a:t>
            </a:r>
            <a:r>
              <a:rPr lang="en-GB" dirty="0" smtClean="0"/>
              <a:t>.  In</a:t>
            </a:r>
            <a:r>
              <a:rPr lang="en-GB" baseline="0" dirty="0" smtClean="0"/>
              <a:t> the reflections you </a:t>
            </a:r>
            <a:r>
              <a:rPr lang="en-GB" dirty="0" smtClean="0"/>
              <a:t>see the shadows, changes in</a:t>
            </a:r>
            <a:r>
              <a:rPr lang="en-GB" baseline="0" dirty="0" smtClean="0"/>
              <a:t> tone of the ground, and the dark shape where the two rails go.  Again, the objects can be moved around in </a:t>
            </a:r>
            <a:r>
              <a:rPr lang="en-GB" baseline="0" dirty="0" err="1" smtClean="0"/>
              <a:t>realtime</a:t>
            </a:r>
            <a:r>
              <a:rPr lang="en-GB" baseline="0" dirty="0" smtClean="0"/>
              <a:t>, duplicated, deleted, the light direction changed, and so on.</a:t>
            </a:r>
            <a:endParaRPr lang="en-US" dirty="0"/>
          </a:p>
        </p:txBody>
      </p:sp>
      <p:sp>
        <p:nvSpPr>
          <p:cNvPr id="4" name="Slide Number Placeholder 3"/>
          <p:cNvSpPr>
            <a:spLocks noGrp="1"/>
          </p:cNvSpPr>
          <p:nvPr>
            <p:ph type="sldNum" sz="quarter" idx="10"/>
          </p:nvPr>
        </p:nvSpPr>
        <p:spPr/>
        <p:txBody>
          <a:bodyPr/>
          <a:lstStyle/>
          <a:p>
            <a:fld id="{1193D526-166D-4304-9455-3830B52C14AA}" type="slidenum">
              <a:rPr lang="en-US" smtClean="0"/>
              <a:t>5</a:t>
            </a:fld>
            <a:endParaRPr lang="en-US"/>
          </a:p>
        </p:txBody>
      </p:sp>
    </p:spTree>
    <p:extLst>
      <p:ext uri="{BB962C8B-B14F-4D97-AF65-F5344CB8AC3E}">
        <p14:creationId xmlns:p14="http://schemas.microsoft.com/office/powerpoint/2010/main" val="1582379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image shows a test</a:t>
            </a:r>
            <a:r>
              <a:rPr lang="en-GB" baseline="0" dirty="0" smtClean="0"/>
              <a:t> to check the maths deciding whether the destination pixel we’re shading in the high-res image contains a sample from the low-res image.</a:t>
            </a:r>
          </a:p>
          <a:p>
            <a:endParaRPr lang="en-GB" baseline="0" dirty="0" smtClean="0"/>
          </a:p>
          <a:p>
            <a:r>
              <a:rPr lang="en-GB" baseline="0" dirty="0" smtClean="0"/>
              <a:t>The </a:t>
            </a:r>
            <a:r>
              <a:rPr lang="en-GB" baseline="0" dirty="0" err="1" smtClean="0"/>
              <a:t>postprojection</a:t>
            </a:r>
            <a:r>
              <a:rPr lang="en-GB" baseline="0" dirty="0" smtClean="0"/>
              <a:t> transform is rotated slightly each frame, and there’s a large constant scale factor.  If the pixel on the high-res image contains a sample from the low-res image then use the low-res </a:t>
            </a:r>
            <a:r>
              <a:rPr lang="en-GB" baseline="0" dirty="0" err="1" smtClean="0"/>
              <a:t>color</a:t>
            </a:r>
            <a:r>
              <a:rPr lang="en-GB" baseline="0" dirty="0" smtClean="0"/>
              <a:t>, otherwise leave the high-res pixel untouched.</a:t>
            </a:r>
          </a:p>
          <a:p>
            <a:endParaRPr lang="en-GB" baseline="0" dirty="0" smtClean="0"/>
          </a:p>
          <a:p>
            <a:r>
              <a:rPr lang="en-GB" baseline="0" dirty="0" smtClean="0"/>
              <a:t>What you get is a regular grid of points rotating slowly.  The part of the scene we’re rendering has a simple straight border with blue and green on each side.  As you can see there’s a clean border developing in the high-res image – you can connect the locations where the </a:t>
            </a:r>
            <a:r>
              <a:rPr lang="en-GB" baseline="0" dirty="0" err="1" smtClean="0"/>
              <a:t>colorchange</a:t>
            </a:r>
            <a:r>
              <a:rPr lang="en-GB" baseline="0" dirty="0" smtClean="0"/>
              <a:t> happens and they’ll form a straight edge.  If you leave it to run for long enough the image will converge with just pixels on the border changing.</a:t>
            </a:r>
          </a:p>
          <a:p>
            <a:endParaRPr lang="en-GB" baseline="0" dirty="0" smtClean="0"/>
          </a:p>
          <a:p>
            <a:r>
              <a:rPr lang="en-GB" baseline="0" dirty="0" smtClean="0"/>
              <a:t>If there were any errors in the maths then the image will not converge that cleanly, and the border will never resolve.</a:t>
            </a:r>
          </a:p>
          <a:p>
            <a:endParaRPr lang="en-GB" baseline="0" dirty="0" smtClean="0"/>
          </a:p>
          <a:p>
            <a:r>
              <a:rPr lang="en-GB" baseline="0" dirty="0" smtClean="0"/>
              <a:t>If the sample-in-pixel test is not quite right then either the lines you can see in the image will be broken up, or fatter than a single pixel.</a:t>
            </a:r>
          </a:p>
          <a:p>
            <a:endParaRPr lang="en-GB" baseline="0" dirty="0" smtClean="0"/>
          </a:p>
          <a:p>
            <a:r>
              <a:rPr lang="en-GB" baseline="0" dirty="0" smtClean="0"/>
              <a:t>Anyway, the thing that needs to be calibrated is the sub-</a:t>
            </a:r>
            <a:r>
              <a:rPr lang="en-GB" baseline="0" dirty="0" err="1" smtClean="0"/>
              <a:t>texel</a:t>
            </a:r>
            <a:r>
              <a:rPr lang="en-GB" baseline="0" dirty="0" smtClean="0"/>
              <a:t> offset specifying locations on the low-res texture – basically, if the UV is scaled up by </a:t>
            </a:r>
            <a:r>
              <a:rPr lang="en-GB" baseline="0" dirty="0" err="1" smtClean="0"/>
              <a:t>imagesize</a:t>
            </a:r>
            <a:r>
              <a:rPr lang="en-GB" baseline="0" dirty="0" smtClean="0"/>
              <a:t> are the samples on integer or half-integer positions?  The answer differs between OpenGL and Direct3D, and may be complicated by the render-to-texture step too.</a:t>
            </a:r>
          </a:p>
          <a:p>
            <a:endParaRPr lang="en-GB" baseline="0" dirty="0" smtClean="0"/>
          </a:p>
          <a:p>
            <a:r>
              <a:rPr lang="en-GB" baseline="0" dirty="0" smtClean="0"/>
              <a:t>The method I used to find the offset was based on the test shown here.</a:t>
            </a:r>
          </a:p>
          <a:p>
            <a:endParaRPr lang="en-GB" baseline="0" dirty="0" smtClean="0"/>
          </a:p>
          <a:p>
            <a:r>
              <a:rPr lang="en-US" sz="1200" dirty="0" smtClean="0"/>
              <a:t>Render simple test scene shape, and have the </a:t>
            </a:r>
            <a:r>
              <a:rPr lang="en-US" sz="1200" dirty="0" err="1" smtClean="0"/>
              <a:t>scaleup</a:t>
            </a:r>
            <a:r>
              <a:rPr lang="en-US" sz="1200" dirty="0" smtClean="0"/>
              <a:t> ratio ver</a:t>
            </a:r>
            <a:r>
              <a:rPr lang="en-US" sz="1200" baseline="0" dirty="0" smtClean="0"/>
              <a:t>y high</a:t>
            </a:r>
            <a:r>
              <a:rPr lang="en-US" sz="1200" dirty="0" smtClean="0"/>
              <a:t> so there’s a big gap</a:t>
            </a:r>
            <a:r>
              <a:rPr lang="en-US" sz="1200" baseline="0" dirty="0" smtClean="0"/>
              <a:t> between samples</a:t>
            </a:r>
          </a:p>
          <a:p>
            <a:r>
              <a:rPr lang="en-GB" sz="1200" baseline="0" dirty="0" smtClean="0"/>
              <a:t>On alternate frames use a rotation of 0 and 180 degrees</a:t>
            </a:r>
          </a:p>
          <a:p>
            <a:r>
              <a:rPr lang="en-GB" sz="1200" baseline="0" dirty="0" smtClean="0"/>
              <a:t>Adjust V offset until the border is identical in both cases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On alternate frames use a rotation of 90 and 270 degrees</a:t>
            </a:r>
          </a:p>
          <a:p>
            <a:r>
              <a:rPr lang="en-GB" sz="1200" baseline="0" dirty="0" smtClean="0"/>
              <a:t>Adjust U offset until the border is identical in both cases</a:t>
            </a:r>
          </a:p>
          <a:p>
            <a:r>
              <a:rPr lang="en-GB" sz="1200" dirty="0" smtClean="0"/>
              <a:t>After that the</a:t>
            </a:r>
            <a:r>
              <a:rPr lang="en-GB" sz="1200" baseline="0" dirty="0" smtClean="0"/>
              <a:t> continuous rotation test shown here should converge to a clean border.</a:t>
            </a:r>
            <a:endParaRPr lang="en-US" sz="1200" dirty="0" smtClean="0"/>
          </a:p>
        </p:txBody>
      </p:sp>
      <p:sp>
        <p:nvSpPr>
          <p:cNvPr id="4" name="Slide Number Placeholder 3"/>
          <p:cNvSpPr>
            <a:spLocks noGrp="1"/>
          </p:cNvSpPr>
          <p:nvPr>
            <p:ph type="sldNum" sz="quarter" idx="10"/>
          </p:nvPr>
        </p:nvSpPr>
        <p:spPr/>
        <p:txBody>
          <a:bodyPr/>
          <a:lstStyle/>
          <a:p>
            <a:fld id="{1C1796A7-5EDE-4F7B-A3BC-84E65AD66CBE}" type="slidenum">
              <a:rPr lang="en-US" smtClean="0"/>
              <a:t>50</a:t>
            </a:fld>
            <a:endParaRPr lang="en-US"/>
          </a:p>
        </p:txBody>
      </p:sp>
    </p:spTree>
    <p:extLst>
      <p:ext uri="{BB962C8B-B14F-4D97-AF65-F5344CB8AC3E}">
        <p14:creationId xmlns:p14="http://schemas.microsoft.com/office/powerpoint/2010/main" val="7200527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193D526-166D-4304-9455-3830B52C14AA}" type="slidenum">
              <a:rPr lang="en-US" smtClean="0"/>
              <a:t>51</a:t>
            </a:fld>
            <a:endParaRPr lang="en-US"/>
          </a:p>
        </p:txBody>
      </p:sp>
    </p:spTree>
    <p:extLst>
      <p:ext uri="{BB962C8B-B14F-4D97-AF65-F5344CB8AC3E}">
        <p14:creationId xmlns:p14="http://schemas.microsoft.com/office/powerpoint/2010/main" val="28153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what the actual indirect and reflection contributions look like. The spheres on the left show the indirect term;</a:t>
            </a:r>
            <a:r>
              <a:rPr lang="en-GB" baseline="0" dirty="0" smtClean="0"/>
              <a:t> notice how it gets darker as the spheres approach the shadowed area.</a:t>
            </a:r>
          </a:p>
          <a:p>
            <a:endParaRPr lang="en-GB" baseline="0" dirty="0" smtClean="0"/>
          </a:p>
          <a:p>
            <a:r>
              <a:rPr lang="en-GB" baseline="0" dirty="0" smtClean="0"/>
              <a:t>The </a:t>
            </a:r>
            <a:r>
              <a:rPr lang="en-GB" baseline="0" dirty="0" err="1" smtClean="0"/>
              <a:t>righthand</a:t>
            </a:r>
            <a:r>
              <a:rPr lang="en-GB" baseline="0" dirty="0" smtClean="0"/>
              <a:t> image shows varying blurry reflections.  Notice that the spheres don’t reflect each other, they’re only picking up the environment.  </a:t>
            </a:r>
          </a:p>
          <a:p>
            <a:endParaRPr lang="en-GB" baseline="0" dirty="0" smtClean="0"/>
          </a:p>
          <a:p>
            <a:r>
              <a:rPr lang="en-GB" baseline="0" dirty="0" smtClean="0"/>
              <a:t>This tech is all running on the PS3.  The indirect and reflection terms are cheap enough to run in the </a:t>
            </a:r>
            <a:r>
              <a:rPr lang="en-GB" baseline="0" dirty="0" err="1" smtClean="0"/>
              <a:t>pixelshader</a:t>
            </a:r>
            <a:r>
              <a:rPr lang="en-GB" baseline="0" dirty="0" smtClean="0"/>
              <a:t>. On the PS3 at 1280x720 the costs of evaluating indirect for every pixel are about 1.5ms, and about 2.0ms to evaluate the reflection for every pixel.  In addition we have a 2ms budget for the per-frame </a:t>
            </a:r>
            <a:r>
              <a:rPr lang="en-GB" baseline="0" dirty="0" err="1" smtClean="0"/>
              <a:t>lightcache</a:t>
            </a:r>
            <a:r>
              <a:rPr lang="en-GB" baseline="0" dirty="0" smtClean="0"/>
              <a:t> update.  The indirect and reflection functions are continuous with respect to query position and direction, and should never introduce hard edges.  There’s no per-object state; these spheres could be drawn in a single batch.  So this tech can be applied to objects regardless of their shape and size.</a:t>
            </a:r>
          </a:p>
          <a:p>
            <a:endParaRPr lang="en-GB" baseline="0" dirty="0" smtClean="0"/>
          </a:p>
          <a:p>
            <a:r>
              <a:rPr lang="en-GB" dirty="0" smtClean="0"/>
              <a:t>Getting this tech to fit onto a console needed a lot </a:t>
            </a:r>
            <a:r>
              <a:rPr lang="en-GB" baseline="0" dirty="0" smtClean="0"/>
              <a:t>of pretty brutal approximations and shortcuts, but as you can see we get something pretty reasonable for the cost we’re paying.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193D526-166D-4304-9455-3830B52C14AA}" type="slidenum">
              <a:rPr lang="en-US" smtClean="0"/>
              <a:t>6</a:t>
            </a:fld>
            <a:endParaRPr lang="en-US"/>
          </a:p>
        </p:txBody>
      </p:sp>
    </p:spTree>
    <p:extLst>
      <p:ext uri="{BB962C8B-B14F-4D97-AF65-F5344CB8AC3E}">
        <p14:creationId xmlns:p14="http://schemas.microsoft.com/office/powerpoint/2010/main" val="53517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ea typeface="宋体" charset="-122"/>
              </a:rPr>
              <a:t>So</a:t>
            </a:r>
            <a:r>
              <a:rPr lang="en-GB" baseline="0" dirty="0" smtClean="0">
                <a:ea typeface="宋体" charset="-122"/>
              </a:rPr>
              <a:t> what we’d like is a </a:t>
            </a:r>
            <a:r>
              <a:rPr lang="en-GB" baseline="0" dirty="0" err="1" smtClean="0">
                <a:ea typeface="宋体" charset="-122"/>
              </a:rPr>
              <a:t>conetrace</a:t>
            </a:r>
            <a:r>
              <a:rPr lang="en-GB" baseline="0" dirty="0" smtClean="0">
                <a:ea typeface="宋体" charset="-122"/>
              </a:rPr>
              <a:t> function available in the </a:t>
            </a:r>
            <a:r>
              <a:rPr lang="en-GB" baseline="0" dirty="0" err="1" smtClean="0">
                <a:ea typeface="宋体" charset="-122"/>
              </a:rPr>
              <a:t>pixelshader</a:t>
            </a:r>
            <a:r>
              <a:rPr lang="en-GB" baseline="0" dirty="0" smtClean="0">
                <a:ea typeface="宋体" charset="-122"/>
              </a:rPr>
              <a:t>.  That is, a function that takes a position, key direction and some conception of cone angle; it traces a large number of rays that originate from the query point but deviate from the key direction by less than the cone angle, and averages the results.  A near-zero angle would provide </a:t>
            </a:r>
            <a:r>
              <a:rPr lang="en-GB" baseline="0" dirty="0" err="1" smtClean="0">
                <a:ea typeface="宋体" charset="-122"/>
              </a:rPr>
              <a:t>mirrorlike</a:t>
            </a:r>
            <a:r>
              <a:rPr lang="en-GB" baseline="0" dirty="0" smtClean="0">
                <a:ea typeface="宋体" charset="-122"/>
              </a:rPr>
              <a:t> reflections; a larger angle provides blurry reflections, and larger angles will be used to approximate the indirect term.  This concept is pretty similar to the one described by Cyril </a:t>
            </a:r>
            <a:r>
              <a:rPr lang="en-GB" baseline="0" dirty="0" err="1" smtClean="0">
                <a:ea typeface="宋体" charset="-122"/>
              </a:rPr>
              <a:t>Crassin</a:t>
            </a:r>
            <a:r>
              <a:rPr lang="en-GB" baseline="0" dirty="0" smtClean="0">
                <a:ea typeface="宋体" charset="-122"/>
              </a:rPr>
              <a:t> in “</a:t>
            </a:r>
            <a:r>
              <a:rPr lang="en-GB" baseline="0" dirty="0" err="1" smtClean="0">
                <a:ea typeface="宋体" charset="-122"/>
              </a:rPr>
              <a:t>Octree</a:t>
            </a:r>
            <a:r>
              <a:rPr lang="en-GB" baseline="0" dirty="0" smtClean="0">
                <a:ea typeface="宋体" charset="-122"/>
              </a:rPr>
              <a:t>-based sparse </a:t>
            </a:r>
            <a:r>
              <a:rPr lang="en-GB" baseline="0" dirty="0" err="1" smtClean="0">
                <a:ea typeface="宋体" charset="-122"/>
              </a:rPr>
              <a:t>voxelization</a:t>
            </a:r>
            <a:r>
              <a:rPr lang="en-GB" baseline="0" dirty="0" smtClean="0">
                <a:ea typeface="宋体" charset="-122"/>
              </a:rPr>
              <a:t> for Real-time global illumination”.</a:t>
            </a:r>
          </a:p>
          <a:p>
            <a:pPr eaLnBrk="1" hangingPunct="1">
              <a:spcBef>
                <a:spcPct val="0"/>
              </a:spcBef>
            </a:pPr>
            <a:endParaRPr lang="en-GB" baseline="0" dirty="0" smtClean="0">
              <a:ea typeface="宋体" charset="-122"/>
            </a:endParaRPr>
          </a:p>
          <a:p>
            <a:pPr eaLnBrk="1" hangingPunct="1">
              <a:spcBef>
                <a:spcPct val="0"/>
              </a:spcBef>
            </a:pPr>
            <a:r>
              <a:rPr lang="en-GB" dirty="0" smtClean="0">
                <a:ea typeface="宋体" charset="-122"/>
              </a:rPr>
              <a:t>We’d like something that’s affordable for the PS3, that’s robust, and is applicable to an environment the size of a game level.  We have to be willing to sacrifice quite a lot of accuracy and features to achieve this: implementing anything resembling the normal sort of </a:t>
            </a:r>
            <a:r>
              <a:rPr lang="en-GB" dirty="0" err="1" smtClean="0">
                <a:ea typeface="宋体" charset="-122"/>
              </a:rPr>
              <a:t>raytrace</a:t>
            </a:r>
            <a:r>
              <a:rPr lang="en-GB" dirty="0" smtClean="0">
                <a:ea typeface="宋体" charset="-122"/>
              </a:rPr>
              <a:t> that you’d run on a CPU for an offline </a:t>
            </a:r>
            <a:r>
              <a:rPr lang="en-GB" dirty="0" err="1" smtClean="0">
                <a:ea typeface="宋体" charset="-122"/>
              </a:rPr>
              <a:t>raytracer</a:t>
            </a:r>
            <a:r>
              <a:rPr lang="en-GB" dirty="0" smtClean="0">
                <a:ea typeface="宋体" charset="-122"/>
              </a:rPr>
              <a:t> is not even close to affordable for the PS3 pixel </a:t>
            </a:r>
            <a:r>
              <a:rPr lang="en-GB" dirty="0" err="1" smtClean="0">
                <a:ea typeface="宋体" charset="-122"/>
              </a:rPr>
              <a:t>shader</a:t>
            </a:r>
            <a:r>
              <a:rPr lang="en-GB" dirty="0" smtClean="0">
                <a:ea typeface="宋体" charset="-122"/>
              </a:rPr>
              <a:t> for a game. </a:t>
            </a:r>
          </a:p>
          <a:p>
            <a:pPr eaLnBrk="1" hangingPunct="1">
              <a:spcBef>
                <a:spcPct val="0"/>
              </a:spcBef>
            </a:pPr>
            <a:endParaRPr lang="en-GB" dirty="0" smtClean="0">
              <a:ea typeface="宋体" charset="-122"/>
            </a:endParaRPr>
          </a:p>
          <a:p>
            <a:pPr eaLnBrk="1" hangingPunct="1">
              <a:spcBef>
                <a:spcPct val="0"/>
              </a:spcBef>
            </a:pPr>
            <a:r>
              <a:rPr lang="en-GB" dirty="0" smtClean="0">
                <a:ea typeface="宋体" charset="-122"/>
              </a:rPr>
              <a:t>So, we went looking for </a:t>
            </a:r>
            <a:r>
              <a:rPr lang="en-GB" dirty="0" err="1" smtClean="0">
                <a:ea typeface="宋体" charset="-122"/>
              </a:rPr>
              <a:t>conetrace</a:t>
            </a:r>
            <a:r>
              <a:rPr lang="en-GB" dirty="0" smtClean="0">
                <a:ea typeface="宋体" charset="-122"/>
              </a:rPr>
              <a:t> possibilities that are simple and cheap enough for the PS3 pixel </a:t>
            </a:r>
            <a:r>
              <a:rPr lang="en-GB" dirty="0" err="1" smtClean="0">
                <a:ea typeface="宋体" charset="-122"/>
              </a:rPr>
              <a:t>shader</a:t>
            </a:r>
            <a:r>
              <a:rPr lang="en-GB" dirty="0" smtClean="0">
                <a:ea typeface="宋体" charset="-122"/>
              </a:rPr>
              <a:t>.  This</a:t>
            </a:r>
            <a:r>
              <a:rPr lang="en-GB" baseline="0" dirty="0" smtClean="0">
                <a:ea typeface="宋体" charset="-122"/>
              </a:rPr>
              <a:t> slide shows something we can afford: a single textured flat plane, surrounded by a </a:t>
            </a:r>
            <a:r>
              <a:rPr lang="en-GB" baseline="0" dirty="0" err="1" smtClean="0">
                <a:ea typeface="宋体" charset="-122"/>
              </a:rPr>
              <a:t>skycube</a:t>
            </a:r>
            <a:r>
              <a:rPr lang="en-GB" baseline="0" dirty="0" smtClean="0">
                <a:ea typeface="宋体" charset="-122"/>
              </a:rPr>
              <a:t>.</a:t>
            </a:r>
          </a:p>
          <a:p>
            <a:pPr eaLnBrk="1" hangingPunct="1">
              <a:spcBef>
                <a:spcPct val="0"/>
              </a:spcBef>
            </a:pPr>
            <a:endParaRPr lang="en-GB" baseline="0" dirty="0" smtClean="0">
              <a:ea typeface="宋体" charset="-122"/>
            </a:endParaRPr>
          </a:p>
          <a:p>
            <a:pPr eaLnBrk="1" hangingPunct="1">
              <a:spcBef>
                <a:spcPct val="0"/>
              </a:spcBef>
            </a:pPr>
            <a:r>
              <a:rPr lang="en-GB" dirty="0" smtClean="0">
                <a:ea typeface="宋体" charset="-122"/>
              </a:rPr>
              <a:t>We can implement a standard </a:t>
            </a:r>
            <a:r>
              <a:rPr lang="en-GB" dirty="0" err="1" smtClean="0">
                <a:ea typeface="宋体" charset="-122"/>
              </a:rPr>
              <a:t>raytrace</a:t>
            </a:r>
            <a:r>
              <a:rPr lang="en-GB" dirty="0" smtClean="0">
                <a:ea typeface="宋体" charset="-122"/>
              </a:rPr>
              <a:t>:</a:t>
            </a:r>
            <a:r>
              <a:rPr lang="en-GB" baseline="0" dirty="0" smtClean="0">
                <a:ea typeface="宋体" charset="-122"/>
              </a:rPr>
              <a:t> do some maths to </a:t>
            </a:r>
            <a:r>
              <a:rPr lang="en-GB" dirty="0" smtClean="0">
                <a:ea typeface="宋体" charset="-122"/>
              </a:rPr>
              <a:t>figure out whether</a:t>
            </a:r>
            <a:r>
              <a:rPr lang="en-GB" baseline="0" dirty="0" smtClean="0">
                <a:ea typeface="宋体" charset="-122"/>
              </a:rPr>
              <a:t> our ray hit the ground or the sky, figure out where we hit it, and sample the ground texture or the sky </a:t>
            </a:r>
            <a:r>
              <a:rPr lang="en-GB" baseline="0" dirty="0" err="1" smtClean="0">
                <a:ea typeface="宋体" charset="-122"/>
              </a:rPr>
              <a:t>cubemap</a:t>
            </a:r>
            <a:r>
              <a:rPr lang="en-GB" baseline="0" dirty="0" smtClean="0">
                <a:ea typeface="宋体" charset="-122"/>
              </a:rPr>
              <a:t>.</a:t>
            </a:r>
          </a:p>
          <a:p>
            <a:pPr eaLnBrk="1" hangingPunct="1">
              <a:spcBef>
                <a:spcPct val="0"/>
              </a:spcBef>
            </a:pPr>
            <a:endParaRPr lang="en-GB" baseline="0" dirty="0" smtClean="0">
              <a:ea typeface="宋体" charset="-122"/>
            </a:endParaRPr>
          </a:p>
          <a:p>
            <a:pPr eaLnBrk="1" hangingPunct="1">
              <a:spcBef>
                <a:spcPct val="0"/>
              </a:spcBef>
            </a:pPr>
            <a:r>
              <a:rPr lang="en-GB" baseline="0" dirty="0" smtClean="0">
                <a:ea typeface="宋体" charset="-122"/>
              </a:rPr>
              <a:t>To simulate the cone angle</a:t>
            </a:r>
            <a:r>
              <a:rPr lang="en-GB" dirty="0" smtClean="0">
                <a:ea typeface="宋体" charset="-122"/>
              </a:rPr>
              <a:t>, the averaging of all points in the covered area is approximated by sampling from an appropriate </a:t>
            </a:r>
            <a:r>
              <a:rPr lang="en-GB" dirty="0" err="1" smtClean="0">
                <a:ea typeface="宋体" charset="-122"/>
              </a:rPr>
              <a:t>mipmap</a:t>
            </a:r>
            <a:r>
              <a:rPr lang="en-GB" dirty="0" smtClean="0">
                <a:ea typeface="宋体" charset="-122"/>
              </a:rPr>
              <a:t>.  If it's a small area, use a high-res </a:t>
            </a:r>
            <a:r>
              <a:rPr lang="en-GB" dirty="0" err="1" smtClean="0">
                <a:ea typeface="宋体" charset="-122"/>
              </a:rPr>
              <a:t>mipmap</a:t>
            </a:r>
            <a:r>
              <a:rPr lang="en-GB" dirty="0" smtClean="0">
                <a:ea typeface="宋体" charset="-122"/>
              </a:rPr>
              <a:t>, and if it's a large area, use a low-res </a:t>
            </a:r>
            <a:r>
              <a:rPr lang="en-GB" dirty="0" err="1" smtClean="0">
                <a:ea typeface="宋体" charset="-122"/>
              </a:rPr>
              <a:t>mipmap</a:t>
            </a:r>
            <a:r>
              <a:rPr lang="en-GB" dirty="0" smtClean="0">
                <a:ea typeface="宋体" charset="-122"/>
              </a:rPr>
              <a:t>.  We’ll</a:t>
            </a:r>
            <a:r>
              <a:rPr lang="en-GB" baseline="0" dirty="0" smtClean="0">
                <a:ea typeface="宋体" charset="-122"/>
              </a:rPr>
              <a:t> also have to have a gradual blend between the </a:t>
            </a:r>
            <a:r>
              <a:rPr lang="en-GB" baseline="0" dirty="0" err="1" smtClean="0">
                <a:ea typeface="宋体" charset="-122"/>
              </a:rPr>
              <a:t>groundplane</a:t>
            </a:r>
            <a:r>
              <a:rPr lang="en-GB" baseline="0" dirty="0" smtClean="0">
                <a:ea typeface="宋体" charset="-122"/>
              </a:rPr>
              <a:t> and sky </a:t>
            </a:r>
            <a:r>
              <a:rPr lang="en-GB" baseline="0" dirty="0" err="1" smtClean="0">
                <a:ea typeface="宋体" charset="-122"/>
              </a:rPr>
              <a:t>color</a:t>
            </a:r>
            <a:r>
              <a:rPr lang="en-GB" baseline="0" dirty="0" smtClean="0">
                <a:ea typeface="宋体" charset="-122"/>
              </a:rPr>
              <a:t> near the horizon, so there’s a smooth transition between them rather than an abrupt change.  The transition region will also have to get bigger for larger cone angles.</a:t>
            </a:r>
            <a:endParaRPr lang="en-GB" dirty="0" smtClean="0">
              <a:ea typeface="宋体" charset="-122"/>
            </a:endParaRPr>
          </a:p>
          <a:p>
            <a:pPr eaLnBrk="1" hangingPunct="1">
              <a:spcBef>
                <a:spcPct val="0"/>
              </a:spcBef>
            </a:pPr>
            <a:endParaRPr lang="en-GB" dirty="0" smtClean="0">
              <a:ea typeface="宋体" charset="-122"/>
            </a:endParaRPr>
          </a:p>
          <a:p>
            <a:pPr eaLnBrk="1" hangingPunct="1">
              <a:spcBef>
                <a:spcPct val="0"/>
              </a:spcBef>
            </a:pPr>
            <a:r>
              <a:rPr lang="en-GB" dirty="0" smtClean="0">
                <a:ea typeface="宋体" charset="-122"/>
              </a:rPr>
              <a:t>The operation of doing a </a:t>
            </a:r>
            <a:r>
              <a:rPr lang="en-GB" dirty="0" err="1" smtClean="0">
                <a:ea typeface="宋体" charset="-122"/>
              </a:rPr>
              <a:t>raytrace</a:t>
            </a:r>
            <a:r>
              <a:rPr lang="en-GB" dirty="0" smtClean="0">
                <a:ea typeface="宋体" charset="-122"/>
              </a:rPr>
              <a:t> and using </a:t>
            </a:r>
            <a:r>
              <a:rPr lang="en-GB" dirty="0" err="1" smtClean="0">
                <a:ea typeface="宋体" charset="-122"/>
              </a:rPr>
              <a:t>mip</a:t>
            </a:r>
            <a:r>
              <a:rPr lang="en-GB" dirty="0" smtClean="0">
                <a:ea typeface="宋体" charset="-122"/>
              </a:rPr>
              <a:t> bias to approximate the different intersection area is a</a:t>
            </a:r>
            <a:r>
              <a:rPr lang="en-GB" baseline="0" dirty="0" smtClean="0">
                <a:ea typeface="宋体" charset="-122"/>
              </a:rPr>
              <a:t> very </a:t>
            </a:r>
            <a:r>
              <a:rPr lang="en-GB" dirty="0" smtClean="0">
                <a:ea typeface="宋体" charset="-122"/>
              </a:rPr>
              <a:t>rough approximation to the</a:t>
            </a:r>
            <a:r>
              <a:rPr lang="en-GB" baseline="0" dirty="0" smtClean="0">
                <a:ea typeface="宋体" charset="-122"/>
              </a:rPr>
              <a:t> ideal </a:t>
            </a:r>
            <a:r>
              <a:rPr lang="en-GB" baseline="0" dirty="0" err="1" smtClean="0">
                <a:ea typeface="宋体" charset="-122"/>
              </a:rPr>
              <a:t>conetrace</a:t>
            </a:r>
            <a:r>
              <a:rPr lang="en-GB" baseline="0" dirty="0" smtClean="0">
                <a:ea typeface="宋体" charset="-122"/>
              </a:rPr>
              <a:t> I described</a:t>
            </a:r>
            <a:r>
              <a:rPr lang="en-GB" dirty="0" smtClean="0">
                <a:ea typeface="宋体" charset="-122"/>
              </a:rPr>
              <a:t>, but it's extremely well-suited to the GPU's strengths since it all boils down to sampling </a:t>
            </a:r>
            <a:r>
              <a:rPr lang="en-GB" dirty="0" err="1" smtClean="0">
                <a:ea typeface="宋体" charset="-122"/>
              </a:rPr>
              <a:t>mipmapped</a:t>
            </a:r>
            <a:r>
              <a:rPr lang="en-GB" dirty="0" smtClean="0">
                <a:ea typeface="宋体" charset="-122"/>
              </a:rPr>
              <a:t> 2D textures.</a:t>
            </a:r>
          </a:p>
          <a:p>
            <a:pPr eaLnBrk="1" hangingPunct="1">
              <a:spcBef>
                <a:spcPct val="0"/>
              </a:spcBef>
            </a:pPr>
            <a:endParaRPr lang="en-GB" dirty="0" smtClean="0">
              <a:ea typeface="宋体" charset="-122"/>
            </a:endParaRPr>
          </a:p>
        </p:txBody>
      </p:sp>
      <p:sp>
        <p:nvSpPr>
          <p:cNvPr id="4" name="Slide Number Placeholder 3"/>
          <p:cNvSpPr>
            <a:spLocks noGrp="1"/>
          </p:cNvSpPr>
          <p:nvPr>
            <p:ph type="sldNum" sz="quarter" idx="10"/>
          </p:nvPr>
        </p:nvSpPr>
        <p:spPr/>
        <p:txBody>
          <a:bodyPr/>
          <a:lstStyle/>
          <a:p>
            <a:fld id="{1193D526-166D-4304-9455-3830B52C14AA}" type="slidenum">
              <a:rPr lang="en-US" smtClean="0"/>
              <a:t>7</a:t>
            </a:fld>
            <a:endParaRPr lang="en-US"/>
          </a:p>
        </p:txBody>
      </p:sp>
    </p:spTree>
    <p:extLst>
      <p:ext uri="{BB962C8B-B14F-4D97-AF65-F5344CB8AC3E}">
        <p14:creationId xmlns:p14="http://schemas.microsoft.com/office/powerpoint/2010/main" val="186703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ea typeface="宋体" charset="-122"/>
              </a:rPr>
              <a:t>Here’s a sphere showing the reflection term evaluated in </a:t>
            </a:r>
            <a:r>
              <a:rPr lang="en-GB" dirty="0" err="1" smtClean="0">
                <a:ea typeface="宋体" charset="-122"/>
              </a:rPr>
              <a:t>realtime</a:t>
            </a:r>
            <a:r>
              <a:rPr lang="en-GB" dirty="0" smtClean="0">
                <a:ea typeface="宋体" charset="-122"/>
              </a:rPr>
              <a:t>.  This isn’t anything very exciting - intersecting a ray with a flat </a:t>
            </a:r>
            <a:r>
              <a:rPr lang="en-GB" dirty="0" err="1" smtClean="0">
                <a:ea typeface="宋体" charset="-122"/>
              </a:rPr>
              <a:t>groundplane</a:t>
            </a:r>
            <a:r>
              <a:rPr lang="en-GB" dirty="0" smtClean="0">
                <a:ea typeface="宋体" charset="-122"/>
              </a:rPr>
              <a:t> in the pixel </a:t>
            </a:r>
            <a:r>
              <a:rPr lang="en-GB" dirty="0" err="1" smtClean="0">
                <a:ea typeface="宋体" charset="-122"/>
              </a:rPr>
              <a:t>shader</a:t>
            </a:r>
            <a:r>
              <a:rPr lang="en-GB" dirty="0" smtClean="0">
                <a:ea typeface="宋体" charset="-122"/>
              </a:rPr>
              <a:t> is pretty straightforward stuff.</a:t>
            </a:r>
            <a:r>
              <a:rPr lang="en-GB" baseline="0" dirty="0" smtClean="0">
                <a:ea typeface="宋体" charset="-122"/>
              </a:rPr>
              <a:t>  The point is that we have a function to calculate the reflection term that physically based models require, and that function can be evaluated for any ray.</a:t>
            </a:r>
            <a:endParaRPr lang="en-GB" dirty="0" smtClean="0">
              <a:ea typeface="宋体" charset="-122"/>
            </a:endParaRPr>
          </a:p>
        </p:txBody>
      </p:sp>
      <p:sp>
        <p:nvSpPr>
          <p:cNvPr id="4" name="Slide Number Placeholder 3"/>
          <p:cNvSpPr>
            <a:spLocks noGrp="1"/>
          </p:cNvSpPr>
          <p:nvPr>
            <p:ph type="sldNum" sz="quarter" idx="10"/>
          </p:nvPr>
        </p:nvSpPr>
        <p:spPr/>
        <p:txBody>
          <a:bodyPr/>
          <a:lstStyle/>
          <a:p>
            <a:fld id="{1193D526-166D-4304-9455-3830B52C14AA}" type="slidenum">
              <a:rPr lang="en-US" smtClean="0"/>
              <a:t>8</a:t>
            </a:fld>
            <a:endParaRPr lang="en-US"/>
          </a:p>
        </p:txBody>
      </p:sp>
    </p:spTree>
    <p:extLst>
      <p:ext uri="{BB962C8B-B14F-4D97-AF65-F5344CB8AC3E}">
        <p14:creationId xmlns:p14="http://schemas.microsoft.com/office/powerpoint/2010/main" val="1205348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ea typeface="宋体" charset="-122"/>
              </a:rPr>
              <a:t>From left to right the three images show the original environment, the ideal convolved environment, and the </a:t>
            </a:r>
            <a:r>
              <a:rPr lang="en-GB" dirty="0" err="1" smtClean="0">
                <a:ea typeface="宋体" charset="-122"/>
              </a:rPr>
              <a:t>realtime</a:t>
            </a:r>
            <a:r>
              <a:rPr lang="en-GB" dirty="0" smtClean="0">
                <a:ea typeface="宋体" charset="-122"/>
              </a:rPr>
              <a:t> approximation.</a:t>
            </a:r>
          </a:p>
          <a:p>
            <a:pPr eaLnBrk="1" hangingPunct="1">
              <a:spcBef>
                <a:spcPct val="0"/>
              </a:spcBef>
            </a:pPr>
            <a:endParaRPr lang="en-GB" dirty="0" smtClean="0">
              <a:ea typeface="宋体" charset="-122"/>
            </a:endParaRPr>
          </a:p>
          <a:p>
            <a:pPr eaLnBrk="1" hangingPunct="1">
              <a:spcBef>
                <a:spcPct val="0"/>
              </a:spcBef>
            </a:pPr>
            <a:r>
              <a:rPr lang="en-GB" dirty="0" smtClean="0">
                <a:ea typeface="宋体" charset="-122"/>
              </a:rPr>
              <a:t>The ideal indirect term was calculated offline using the </a:t>
            </a:r>
            <a:r>
              <a:rPr lang="en-GB" dirty="0" err="1" smtClean="0">
                <a:ea typeface="宋体" charset="-122"/>
              </a:rPr>
              <a:t>Lambertian</a:t>
            </a:r>
            <a:r>
              <a:rPr lang="en-GB" dirty="0" smtClean="0">
                <a:ea typeface="宋体" charset="-122"/>
              </a:rPr>
              <a:t> convolution described earlier.  It took several seconds to compute.  On the right is the cone-trace approximation, evaluated in </a:t>
            </a:r>
            <a:r>
              <a:rPr lang="en-GB" dirty="0" err="1" smtClean="0">
                <a:ea typeface="宋体" charset="-122"/>
              </a:rPr>
              <a:t>realtime</a:t>
            </a:r>
            <a:r>
              <a:rPr lang="en-GB" dirty="0" smtClean="0">
                <a:ea typeface="宋体" charset="-122"/>
              </a:rPr>
              <a:t> in the pixel </a:t>
            </a:r>
            <a:r>
              <a:rPr lang="en-GB" dirty="0" err="1" smtClean="0">
                <a:ea typeface="宋体" charset="-122"/>
              </a:rPr>
              <a:t>shader</a:t>
            </a:r>
            <a:r>
              <a:rPr lang="en-GB" dirty="0" smtClean="0">
                <a:ea typeface="宋体" charset="-122"/>
              </a:rPr>
              <a:t>. The transition is a linear blend between sky </a:t>
            </a:r>
            <a:r>
              <a:rPr lang="en-GB" dirty="0" err="1" smtClean="0">
                <a:ea typeface="宋体" charset="-122"/>
              </a:rPr>
              <a:t>color</a:t>
            </a:r>
            <a:r>
              <a:rPr lang="en-GB" dirty="0" smtClean="0">
                <a:ea typeface="宋体" charset="-122"/>
              </a:rPr>
              <a:t> and</a:t>
            </a:r>
            <a:r>
              <a:rPr lang="en-GB" baseline="0" dirty="0" smtClean="0">
                <a:ea typeface="宋体" charset="-122"/>
              </a:rPr>
              <a:t> ground </a:t>
            </a:r>
            <a:r>
              <a:rPr lang="en-GB" baseline="0" dirty="0" err="1" smtClean="0">
                <a:ea typeface="宋体" charset="-122"/>
              </a:rPr>
              <a:t>color</a:t>
            </a:r>
            <a:r>
              <a:rPr lang="en-GB" baseline="0" dirty="0" smtClean="0">
                <a:ea typeface="宋体" charset="-122"/>
              </a:rPr>
              <a:t> based on the Z/up component of the surface normal; the ground </a:t>
            </a:r>
            <a:r>
              <a:rPr lang="en-GB" baseline="0" dirty="0" err="1" smtClean="0">
                <a:ea typeface="宋体" charset="-122"/>
              </a:rPr>
              <a:t>color</a:t>
            </a:r>
            <a:r>
              <a:rPr lang="en-GB" baseline="0" dirty="0" smtClean="0">
                <a:ea typeface="宋体" charset="-122"/>
              </a:rPr>
              <a:t> was obtained by sampling the ground texture with a substantial </a:t>
            </a:r>
            <a:r>
              <a:rPr lang="en-GB" baseline="0" dirty="0" err="1" smtClean="0">
                <a:ea typeface="宋体" charset="-122"/>
              </a:rPr>
              <a:t>mipbias</a:t>
            </a:r>
            <a:r>
              <a:rPr lang="en-GB" baseline="0" dirty="0" smtClean="0">
                <a:ea typeface="宋体" charset="-122"/>
              </a:rPr>
              <a:t>.  I</a:t>
            </a:r>
            <a:r>
              <a:rPr lang="en-GB" dirty="0" smtClean="0">
                <a:ea typeface="宋体" charset="-122"/>
              </a:rPr>
              <a:t>t’s undoubtedly possible to set up a better approximation by spending more cycles.</a:t>
            </a:r>
          </a:p>
          <a:p>
            <a:pPr eaLnBrk="1" hangingPunct="1">
              <a:spcBef>
                <a:spcPct val="0"/>
              </a:spcBef>
            </a:pPr>
            <a:endParaRPr lang="en-GB" dirty="0" smtClean="0">
              <a:ea typeface="宋体" charset="-122"/>
            </a:endParaRPr>
          </a:p>
          <a:p>
            <a:pPr eaLnBrk="1" hangingPunct="1">
              <a:spcBef>
                <a:spcPct val="0"/>
              </a:spcBef>
            </a:pPr>
            <a:r>
              <a:rPr lang="en-GB" dirty="0" smtClean="0">
                <a:ea typeface="宋体" charset="-122"/>
              </a:rPr>
              <a:t>Anyway, the point is that we have a</a:t>
            </a:r>
            <a:r>
              <a:rPr lang="en-GB" baseline="0" dirty="0" smtClean="0">
                <a:ea typeface="宋体" charset="-122"/>
              </a:rPr>
              <a:t> way to provide an indirect term for any point in space, and for any surface normal direction.  Combined with the reflection term shown on the previous slide, we have a solution for all environments that can be approximated with a single flat horizontal plane and a </a:t>
            </a:r>
            <a:r>
              <a:rPr lang="en-GB" baseline="0" dirty="0" err="1" smtClean="0">
                <a:ea typeface="宋体" charset="-122"/>
              </a:rPr>
              <a:t>skycube</a:t>
            </a:r>
            <a:r>
              <a:rPr lang="en-GB" baseline="0" dirty="0" smtClean="0">
                <a:ea typeface="宋体" charset="-122"/>
              </a:rPr>
              <a:t>. If we were working on FIFA, we’d be done.</a:t>
            </a:r>
          </a:p>
        </p:txBody>
      </p:sp>
      <p:sp>
        <p:nvSpPr>
          <p:cNvPr id="4" name="Slide Number Placeholder 3"/>
          <p:cNvSpPr>
            <a:spLocks noGrp="1"/>
          </p:cNvSpPr>
          <p:nvPr>
            <p:ph type="sldNum" sz="quarter" idx="10"/>
          </p:nvPr>
        </p:nvSpPr>
        <p:spPr/>
        <p:txBody>
          <a:bodyPr/>
          <a:lstStyle/>
          <a:p>
            <a:fld id="{1193D526-166D-4304-9455-3830B52C14AA}" type="slidenum">
              <a:rPr lang="en-US" smtClean="0"/>
              <a:t>9</a:t>
            </a:fld>
            <a:endParaRPr lang="en-US"/>
          </a:p>
        </p:txBody>
      </p:sp>
    </p:spTree>
    <p:extLst>
      <p:ext uri="{BB962C8B-B14F-4D97-AF65-F5344CB8AC3E}">
        <p14:creationId xmlns:p14="http://schemas.microsoft.com/office/powerpoint/2010/main" val="367277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6019"/>
            <a:ext cx="7772400" cy="1102519"/>
          </a:xfrm>
        </p:spPr>
        <p:txBody>
          <a:bodyPr tIns="0" bIns="0" anchor="b" anchorCtr="0"/>
          <a:lstStyle>
            <a:lvl1pPr algn="l">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62350"/>
            <a:ext cx="7772400" cy="647700"/>
          </a:xfrm>
        </p:spPr>
        <p:txBody>
          <a:bodyPr lIns="91440" tIns="0" rIns="91440" bIns="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4991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1DB61436-702E-4451-98DD-438145469962}" type="datetimeFigureOut">
              <a:rPr lang="en-US" smtClean="0"/>
              <a:t>8/14/2012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1322790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752850"/>
            <a:ext cx="5486400" cy="425054"/>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971551"/>
            <a:ext cx="5486400" cy="27265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177903"/>
            <a:ext cx="5486400" cy="4512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4243165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76764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14E8D08-F1F8-4F14-A0E9-80210ACEE337}" type="slidenum">
              <a:rPr lang="en-US" smtClean="0"/>
              <a:t>‹#›</a:t>
            </a:fld>
            <a:endParaRPr lang="en-US"/>
          </a:p>
        </p:txBody>
      </p:sp>
      <p:sp>
        <p:nvSpPr>
          <p:cNvPr id="7" name="Title 1"/>
          <p:cNvSpPr>
            <a:spLocks noGrp="1"/>
          </p:cNvSpPr>
          <p:nvPr>
            <p:ph type="ctrTitle"/>
          </p:nvPr>
        </p:nvSpPr>
        <p:spPr>
          <a:xfrm>
            <a:off x="685800" y="2436019"/>
            <a:ext cx="7772400" cy="1102519"/>
          </a:xfrm>
        </p:spPr>
        <p:txBody>
          <a:bodyPr tIns="0" bIns="0" anchor="b" anchorCtr="0"/>
          <a:lstStyle>
            <a:lvl1pPr algn="l">
              <a:defRPr>
                <a:solidFill>
                  <a:schemeClr val="tx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685800" y="3562350"/>
            <a:ext cx="7772400" cy="647700"/>
          </a:xfrm>
        </p:spPr>
        <p:txBody>
          <a:bodyPr lIns="91440" tIns="0" rIns="91440" bIns="0"/>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5573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279421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52773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3209905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4E8D08-F1F8-4F14-A0E9-80210ACEE337}" type="slidenum">
              <a:rPr lang="en-US" smtClean="0"/>
              <a:t>‹#›</a:t>
            </a:fld>
            <a:endParaRPr lang="en-US"/>
          </a:p>
        </p:txBody>
      </p:sp>
    </p:spTree>
    <p:extLst>
      <p:ext uri="{BB962C8B-B14F-4D97-AF65-F5344CB8AC3E}">
        <p14:creationId xmlns:p14="http://schemas.microsoft.com/office/powerpoint/2010/main" val="341712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35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28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191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14E8D08-F1F8-4F14-A0E9-80210ACEE337}" type="slidenum">
              <a:rPr lang="en-US" smtClean="0"/>
              <a:t>‹#›</a:t>
            </a:fld>
            <a:endParaRPr lang="en-US"/>
          </a:p>
        </p:txBody>
      </p:sp>
    </p:spTree>
    <p:extLst>
      <p:ext uri="{BB962C8B-B14F-4D97-AF65-F5344CB8AC3E}">
        <p14:creationId xmlns:p14="http://schemas.microsoft.com/office/powerpoint/2010/main" val="2642218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 id="2147483656" r:id="rId10"/>
    <p:sldLayoutId id="2147483657" r:id="rId11"/>
  </p:sldLayoutIdLst>
  <p:txStyles>
    <p:titleStyle>
      <a:lvl1pPr algn="ctr" defTabSz="914400" rtl="0" eaLnBrk="1" latinLnBrk="0" hangingPunct="1">
        <a:spcBef>
          <a:spcPct val="0"/>
        </a:spcBef>
        <a:buNone/>
        <a:defRPr sz="32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err="1" smtClean="0"/>
              <a:t>Realtime</a:t>
            </a:r>
            <a:r>
              <a:rPr lang="en-GB" dirty="0" smtClean="0"/>
              <a:t> global illumination </a:t>
            </a:r>
            <a:br>
              <a:rPr lang="en-GB" dirty="0" smtClean="0"/>
            </a:br>
            <a:r>
              <a:rPr lang="en-GB" dirty="0" smtClean="0"/>
              <a:t>and reflections in Dust 514</a:t>
            </a:r>
            <a:endParaRPr lang="en-US" dirty="0"/>
          </a:p>
        </p:txBody>
      </p:sp>
      <p:sp>
        <p:nvSpPr>
          <p:cNvPr id="3" name="Subtitle 2"/>
          <p:cNvSpPr>
            <a:spLocks noGrp="1"/>
          </p:cNvSpPr>
          <p:nvPr>
            <p:ph type="subTitle" idx="1"/>
          </p:nvPr>
        </p:nvSpPr>
        <p:spPr/>
        <p:txBody>
          <a:bodyPr/>
          <a:lstStyle/>
          <a:p>
            <a:pPr algn="ctr"/>
            <a:r>
              <a:rPr lang="en-GB" dirty="0" smtClean="0"/>
              <a:t>On the PS3, in 1080p.</a:t>
            </a:r>
            <a:endParaRPr lang="en-US" dirty="0"/>
          </a:p>
        </p:txBody>
      </p:sp>
      <p:sp>
        <p:nvSpPr>
          <p:cNvPr id="4" name="Title 1"/>
          <p:cNvSpPr txBox="1">
            <a:spLocks/>
          </p:cNvSpPr>
          <p:nvPr/>
        </p:nvSpPr>
        <p:spPr>
          <a:xfrm>
            <a:off x="685800" y="4210051"/>
            <a:ext cx="7772400" cy="685800"/>
          </a:xfrm>
          <a:prstGeom prst="rect">
            <a:avLst/>
          </a:prstGeom>
        </p:spPr>
        <p:txBody>
          <a:bodyPr vert="horz" lIns="91440" tIns="0" rIns="91440" bIns="0" rtlCol="0" anchor="b" anchorCtr="0">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algn="ctr"/>
            <a:r>
              <a:rPr lang="en-GB" sz="1400" dirty="0" smtClean="0"/>
              <a:t>Hugh Malan / CCP Newcastle</a:t>
            </a:r>
            <a:endParaRPr lang="en-US" sz="1400" dirty="0"/>
          </a:p>
        </p:txBody>
      </p:sp>
    </p:spTree>
    <p:extLst>
      <p:ext uri="{BB962C8B-B14F-4D97-AF65-F5344CB8AC3E}">
        <p14:creationId xmlns:p14="http://schemas.microsoft.com/office/powerpoint/2010/main" val="2666685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6576" y="20574"/>
            <a:ext cx="9070848" cy="510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467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Requirements for Dust 514</a:t>
            </a:r>
            <a:endParaRPr lang="en-US" dirty="0"/>
          </a:p>
        </p:txBody>
      </p:sp>
      <p:sp>
        <p:nvSpPr>
          <p:cNvPr id="3" name="Content Placeholder 2"/>
          <p:cNvSpPr>
            <a:spLocks noGrp="1"/>
          </p:cNvSpPr>
          <p:nvPr>
            <p:ph idx="1"/>
          </p:nvPr>
        </p:nvSpPr>
        <p:spPr/>
        <p:txBody>
          <a:bodyPr/>
          <a:lstStyle/>
          <a:p>
            <a:endParaRPr lang="en-US" dirty="0"/>
          </a:p>
        </p:txBody>
      </p:sp>
      <p:pic>
        <p:nvPicPr>
          <p:cNvPr id="4" name="Picture 4" descr="C:\Hugh\CGDC_Conetrace\PPTImages\EnvironmentReview\corridor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1248" y="1068436"/>
            <a:ext cx="4984152" cy="2798666"/>
          </a:xfrm>
          <a:prstGeom prst="rect">
            <a:avLst/>
          </a:prstGeom>
          <a:noFill/>
          <a:ln>
            <a:noFill/>
          </a:ln>
          <a:effectLst>
            <a:glow rad="635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Hugh\CGDC_Conetrace\PPTImages\EnvironmentReview\inspiratio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43150"/>
            <a:ext cx="4324946" cy="2430462"/>
          </a:xfrm>
          <a:prstGeom prst="rect">
            <a:avLst/>
          </a:prstGeom>
          <a:noFill/>
          <a:ln>
            <a:noFill/>
          </a:ln>
          <a:effectLst>
            <a:glow rad="635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650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Layers</a:t>
            </a:r>
            <a:endParaRPr lang="en-US" dirty="0"/>
          </a:p>
        </p:txBody>
      </p:sp>
      <p:sp>
        <p:nvSpPr>
          <p:cNvPr id="3" name="Content Placeholder 2"/>
          <p:cNvSpPr>
            <a:spLocks noGrp="1"/>
          </p:cNvSpPr>
          <p:nvPr>
            <p:ph idx="1"/>
          </p:nvPr>
        </p:nvSpPr>
        <p:spPr/>
        <p:txBody>
          <a:bodyPr/>
          <a:lstStyle/>
          <a:p>
            <a:endParaRPr lang="en-US" dirty="0"/>
          </a:p>
        </p:txBody>
      </p:sp>
      <p:pic>
        <p:nvPicPr>
          <p:cNvPr id="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920" y="1030605"/>
            <a:ext cx="5852160" cy="3674745"/>
          </a:xfrm>
          <a:prstGeom prst="rect">
            <a:avLst/>
          </a:prstGeom>
          <a:noFill/>
          <a:ln>
            <a:noFill/>
          </a:ln>
          <a:effectLst>
            <a:glow rad="127000">
              <a:schemeClr val="tx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30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Layers</a:t>
            </a:r>
            <a:endParaRPr lang="en-US"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056" y="3172206"/>
            <a:ext cx="1609344" cy="160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4656" y="3172206"/>
            <a:ext cx="1609344" cy="160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8256" y="3172206"/>
            <a:ext cx="1609344" cy="160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3181350"/>
            <a:ext cx="1609344" cy="160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2530" y="1043940"/>
            <a:ext cx="2998470" cy="206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043940"/>
            <a:ext cx="2998470" cy="206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Grp="1" noChangeAspect="1" noChangeArrowheads="1"/>
          </p:cNvPicPr>
          <p:nvPr>
            <p:ph idx="1"/>
          </p:nvPr>
        </p:nvPicPr>
        <p:blipFill>
          <a:blip r:embed="rId9" cstate="print">
            <a:extLst>
              <a:ext uri="{28A0092B-C50C-407E-A947-70E740481C1C}">
                <a14:useLocalDpi xmlns:a14="http://schemas.microsoft.com/office/drawing/2010/main" val="0"/>
              </a:ext>
            </a:extLst>
          </a:blip>
          <a:srcRect/>
          <a:stretch>
            <a:fillRect/>
          </a:stretch>
        </p:blipFill>
        <p:spPr bwMode="auto">
          <a:xfrm>
            <a:off x="7086600" y="3181350"/>
            <a:ext cx="1609344" cy="160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431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Raytracing</a:t>
            </a:r>
            <a:r>
              <a:rPr lang="en-GB" dirty="0" smtClean="0"/>
              <a:t> the </a:t>
            </a:r>
            <a:r>
              <a:rPr lang="en-GB" dirty="0" err="1" smtClean="0"/>
              <a:t>heightfield</a:t>
            </a:r>
            <a:endParaRPr lang="en-US" dirty="0"/>
          </a:p>
        </p:txBody>
      </p:sp>
      <p:sp>
        <p:nvSpPr>
          <p:cNvPr id="3" name="Content Placeholder 2"/>
          <p:cNvSpPr>
            <a:spLocks noGrp="1"/>
          </p:cNvSpPr>
          <p:nvPr>
            <p:ph idx="1"/>
          </p:nvPr>
        </p:nvSpPr>
        <p:spPr/>
        <p:txBody>
          <a:bodyPr/>
          <a:lstStyle/>
          <a:p>
            <a:endParaRPr lang="en-US" dirty="0"/>
          </a:p>
        </p:txBody>
      </p:sp>
      <p:pic>
        <p:nvPicPr>
          <p:cNvPr id="40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71550"/>
            <a:ext cx="762000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697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Ray bias</a:t>
            </a:r>
            <a:endParaRPr lang="en-US" dirty="0"/>
          </a:p>
        </p:txBody>
      </p:sp>
      <p:sp>
        <p:nvSpPr>
          <p:cNvPr id="3" name="Content Placeholder 2"/>
          <p:cNvSpPr>
            <a:spLocks noGrp="1"/>
          </p:cNvSpPr>
          <p:nvPr>
            <p:ph idx="1"/>
          </p:nvPr>
        </p:nvSpPr>
        <p:spPr/>
        <p:txBody>
          <a:bodyPr/>
          <a:lstStyle/>
          <a:p>
            <a:endParaRPr lang="en-US" dirty="0"/>
          </a:p>
        </p:txBody>
      </p:sp>
      <p:pic>
        <p:nvPicPr>
          <p:cNvPr id="4" name="Picture 5" descr="C:\Hugh\CGDC_Conetrace\PPTImages\14RayBias_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50" y="1337586"/>
            <a:ext cx="28130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Hugh\CGDC_Conetrace\PPTImages\14RayBias_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7112">
            <a:off x="3125788" y="1410611"/>
            <a:ext cx="28130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Hugh\CGDC_Conetrace\PPTImages\14RayBias_Horiz.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75" y="1350286"/>
            <a:ext cx="28130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222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Heightfield</a:t>
            </a:r>
            <a:r>
              <a:rPr lang="en-GB" dirty="0" smtClean="0"/>
              <a:t> refinement</a:t>
            </a:r>
            <a:endParaRPr lang="en-US" dirty="0"/>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47750"/>
            <a:ext cx="5486400" cy="36576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478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Heightfield</a:t>
            </a:r>
            <a:r>
              <a:rPr lang="en-GB" dirty="0"/>
              <a:t> refinement</a:t>
            </a:r>
            <a:endParaRPr lang="en-US" dirty="0"/>
          </a:p>
        </p:txBody>
      </p:sp>
      <p:sp>
        <p:nvSpPr>
          <p:cNvPr id="5" name="Content Placeholder 4"/>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47750"/>
            <a:ext cx="5486400" cy="36576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148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Heightfield</a:t>
            </a:r>
            <a:r>
              <a:rPr lang="en-US" dirty="0" smtClean="0"/>
              <a:t> refinement</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C:\Hugh\20120720_SIGGRAPH\HFExtrapolate\EnforcedGrad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111" y="900000"/>
            <a:ext cx="5777778" cy="4126985"/>
          </a:xfrm>
          <a:prstGeom prst="rect">
            <a:avLst/>
          </a:prstGeom>
          <a:noFill/>
          <a:effectLst>
            <a:glow rad="63500">
              <a:schemeClr val="tx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249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Heightfield</a:t>
            </a:r>
            <a:r>
              <a:rPr lang="en-US" dirty="0" smtClean="0"/>
              <a:t> refinement</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Hugh\20120720_SIGGRAPH\HFExtrapolate\EnforcedGrad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111" y="900000"/>
            <a:ext cx="5777778" cy="4126985"/>
          </a:xfrm>
          <a:prstGeom prst="rect">
            <a:avLst/>
          </a:prstGeom>
          <a:noFill/>
          <a:effectLst>
            <a:glow rad="63500">
              <a:schemeClr val="tx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21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Motivation</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986790"/>
            <a:ext cx="5715000" cy="196596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86025"/>
            <a:ext cx="3810000" cy="2143125"/>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960370"/>
            <a:ext cx="3048000" cy="174498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8654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Heightfield</a:t>
            </a:r>
            <a:r>
              <a:rPr lang="en-US" dirty="0" smtClean="0"/>
              <a:t> refinement</a:t>
            </a:r>
            <a:endParaRPr lang="en-US" dirty="0"/>
          </a:p>
        </p:txBody>
      </p:sp>
      <p:sp>
        <p:nvSpPr>
          <p:cNvPr id="3" name="Content Placeholder 2"/>
          <p:cNvSpPr>
            <a:spLocks noGrp="1"/>
          </p:cNvSpPr>
          <p:nvPr>
            <p:ph idx="1"/>
          </p:nvPr>
        </p:nvSpPr>
        <p:spPr/>
        <p:txBody>
          <a:bodyPr/>
          <a:lstStyle/>
          <a:p>
            <a:endParaRPr lang="en-US" dirty="0"/>
          </a:p>
        </p:txBody>
      </p:sp>
      <p:pic>
        <p:nvPicPr>
          <p:cNvPr id="4099" name="Picture 3" descr="C:\Hugh\20120720_SIGGRAPH\HFExtrapolate\EnforcedGradF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111" y="900000"/>
            <a:ext cx="5777778" cy="4126985"/>
          </a:xfrm>
          <a:prstGeom prst="rect">
            <a:avLst/>
          </a:prstGeom>
          <a:noFill/>
          <a:effectLst>
            <a:glow rad="63500">
              <a:schemeClr val="tx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568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entire trace procedure</a:t>
            </a:r>
            <a:endParaRPr lang="en-US" dirty="0"/>
          </a:p>
        </p:txBody>
      </p:sp>
      <p:sp>
        <p:nvSpPr>
          <p:cNvPr id="3" name="Content Placeholder 2"/>
          <p:cNvSpPr>
            <a:spLocks noGrp="1"/>
          </p:cNvSpPr>
          <p:nvPr>
            <p:ph idx="1"/>
          </p:nvPr>
        </p:nvSpPr>
        <p:spPr>
          <a:xfrm>
            <a:off x="457200" y="1200150"/>
            <a:ext cx="8229600" cy="3581399"/>
          </a:xfrm>
        </p:spPr>
        <p:txBody>
          <a:bodyPr>
            <a:normAutofit fontScale="92500" lnSpcReduction="20000"/>
          </a:bodyPr>
          <a:lstStyle/>
          <a:p>
            <a:r>
              <a:rPr lang="en-GB" dirty="0">
                <a:ea typeface="宋体" charset="-122"/>
              </a:rPr>
              <a:t>Compute up/down biased ray vectors</a:t>
            </a:r>
          </a:p>
          <a:p>
            <a:r>
              <a:rPr lang="en-GB" dirty="0">
                <a:ea typeface="宋体" charset="-122"/>
              </a:rPr>
              <a:t>Sample packed </a:t>
            </a:r>
            <a:r>
              <a:rPr lang="en-GB" dirty="0" err="1" smtClean="0">
                <a:ea typeface="宋体" charset="-122"/>
              </a:rPr>
              <a:t>heightfield</a:t>
            </a:r>
            <a:r>
              <a:rPr lang="en-GB" dirty="0" smtClean="0">
                <a:ea typeface="宋体" charset="-122"/>
              </a:rPr>
              <a:t> at ray origin</a:t>
            </a:r>
            <a:endParaRPr lang="en-GB" dirty="0">
              <a:ea typeface="宋体" charset="-122"/>
            </a:endParaRPr>
          </a:p>
          <a:p>
            <a:r>
              <a:rPr lang="en-GB" dirty="0">
                <a:ea typeface="宋体" charset="-122"/>
              </a:rPr>
              <a:t>Compute intersection </a:t>
            </a:r>
            <a:r>
              <a:rPr lang="en-GB" dirty="0" smtClean="0">
                <a:ea typeface="宋体" charset="-122"/>
              </a:rPr>
              <a:t>point for each </a:t>
            </a:r>
            <a:r>
              <a:rPr lang="en-GB" dirty="0">
                <a:ea typeface="宋体" charset="-122"/>
              </a:rPr>
              <a:t>layer</a:t>
            </a:r>
          </a:p>
          <a:p>
            <a:r>
              <a:rPr lang="en-GB" dirty="0">
                <a:ea typeface="宋体" charset="-122"/>
              </a:rPr>
              <a:t>Compute </a:t>
            </a:r>
            <a:r>
              <a:rPr lang="en-GB" dirty="0" err="1">
                <a:ea typeface="宋体" charset="-122"/>
              </a:rPr>
              <a:t>mip</a:t>
            </a:r>
            <a:r>
              <a:rPr lang="en-GB" dirty="0">
                <a:ea typeface="宋体" charset="-122"/>
              </a:rPr>
              <a:t> bias for each layer</a:t>
            </a:r>
          </a:p>
          <a:p>
            <a:r>
              <a:rPr lang="en-GB" dirty="0">
                <a:ea typeface="宋体" charset="-122"/>
              </a:rPr>
              <a:t>Sample the four layer </a:t>
            </a:r>
            <a:r>
              <a:rPr lang="en-GB" dirty="0" smtClean="0">
                <a:ea typeface="宋体" charset="-122"/>
              </a:rPr>
              <a:t>textures and sky texture</a:t>
            </a:r>
            <a:endParaRPr lang="en-GB" dirty="0">
              <a:ea typeface="宋体" charset="-122"/>
            </a:endParaRPr>
          </a:p>
          <a:p>
            <a:r>
              <a:rPr lang="en-GB" dirty="0">
                <a:ea typeface="宋体" charset="-122"/>
              </a:rPr>
              <a:t>Composite the </a:t>
            </a:r>
            <a:r>
              <a:rPr lang="en-GB" dirty="0" smtClean="0">
                <a:ea typeface="宋体" charset="-122"/>
              </a:rPr>
              <a:t>results to produce an up and down </a:t>
            </a:r>
            <a:r>
              <a:rPr lang="en-GB" dirty="0" err="1" smtClean="0">
                <a:ea typeface="宋体" charset="-122"/>
              </a:rPr>
              <a:t>color</a:t>
            </a:r>
            <a:endParaRPr lang="en-GB" dirty="0">
              <a:ea typeface="宋体" charset="-122"/>
            </a:endParaRPr>
          </a:p>
          <a:p>
            <a:pPr lvl="1"/>
            <a:r>
              <a:rPr lang="en-GB" dirty="0">
                <a:ea typeface="宋体" charset="-122"/>
              </a:rPr>
              <a:t>Sky, ceiling, </a:t>
            </a:r>
            <a:r>
              <a:rPr lang="en-GB" dirty="0" smtClean="0">
                <a:ea typeface="宋体" charset="-122"/>
              </a:rPr>
              <a:t>bridge below</a:t>
            </a:r>
          </a:p>
          <a:p>
            <a:pPr lvl="1"/>
            <a:r>
              <a:rPr lang="en-GB" dirty="0" smtClean="0">
                <a:ea typeface="宋体" charset="-122"/>
              </a:rPr>
              <a:t>Floor</a:t>
            </a:r>
            <a:r>
              <a:rPr lang="en-GB" dirty="0">
                <a:ea typeface="宋体" charset="-122"/>
              </a:rPr>
              <a:t>, </a:t>
            </a:r>
            <a:r>
              <a:rPr lang="en-GB" dirty="0" smtClean="0">
                <a:ea typeface="宋体" charset="-122"/>
              </a:rPr>
              <a:t>bridge above</a:t>
            </a:r>
          </a:p>
          <a:p>
            <a:r>
              <a:rPr lang="en-GB" dirty="0" smtClean="0">
                <a:ea typeface="宋体" charset="-122"/>
              </a:rPr>
              <a:t>Blend up/down </a:t>
            </a:r>
            <a:r>
              <a:rPr lang="en-GB" dirty="0" err="1" smtClean="0">
                <a:ea typeface="宋体" charset="-122"/>
              </a:rPr>
              <a:t>colors</a:t>
            </a:r>
            <a:r>
              <a:rPr lang="en-GB" dirty="0" smtClean="0">
                <a:ea typeface="宋体" charset="-122"/>
              </a:rPr>
              <a:t> based on query ray direction</a:t>
            </a:r>
          </a:p>
          <a:p>
            <a:endParaRPr lang="en-US" dirty="0"/>
          </a:p>
        </p:txBody>
      </p:sp>
    </p:spTree>
    <p:extLst>
      <p:ext uri="{BB962C8B-B14F-4D97-AF65-F5344CB8AC3E}">
        <p14:creationId xmlns:p14="http://schemas.microsoft.com/office/powerpoint/2010/main" val="35615299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Refinements</a:t>
            </a:r>
            <a:endParaRPr lang="en-US" dirty="0"/>
          </a:p>
        </p:txBody>
      </p:sp>
      <p:sp>
        <p:nvSpPr>
          <p:cNvPr id="3" name="Content Placeholder 2"/>
          <p:cNvSpPr>
            <a:spLocks noGrp="1"/>
          </p:cNvSpPr>
          <p:nvPr>
            <p:ph idx="1"/>
          </p:nvPr>
        </p:nvSpPr>
        <p:spPr/>
        <p:txBody>
          <a:bodyPr/>
          <a:lstStyle/>
          <a:p>
            <a:r>
              <a:rPr lang="en-GB" dirty="0" err="1" smtClean="0"/>
              <a:t>Timeslice</a:t>
            </a:r>
            <a:r>
              <a:rPr lang="en-GB" dirty="0" smtClean="0"/>
              <a:t> layer update</a:t>
            </a:r>
          </a:p>
          <a:p>
            <a:r>
              <a:rPr lang="en-GB" dirty="0" smtClean="0"/>
              <a:t>Reuse CSM for shadows</a:t>
            </a:r>
          </a:p>
          <a:p>
            <a:r>
              <a:rPr lang="en-GB" dirty="0" smtClean="0"/>
              <a:t>Fadeout at edges</a:t>
            </a:r>
          </a:p>
          <a:p>
            <a:r>
              <a:rPr lang="en-GB" dirty="0" smtClean="0"/>
              <a:t>Quantized movement</a:t>
            </a:r>
            <a:endParaRPr lang="en-US" dirty="0"/>
          </a:p>
        </p:txBody>
      </p:sp>
    </p:spTree>
    <p:extLst>
      <p:ext uri="{BB962C8B-B14F-4D97-AF65-F5344CB8AC3E}">
        <p14:creationId xmlns:p14="http://schemas.microsoft.com/office/powerpoint/2010/main" val="2919399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Walls</a:t>
            </a:r>
            <a:endParaRPr lang="en-US" dirty="0"/>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81150"/>
            <a:ext cx="4267200" cy="24003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123950"/>
            <a:ext cx="3657600" cy="36576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9406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a:t>+ Provides </a:t>
            </a:r>
            <a:r>
              <a:rPr lang="en-US" dirty="0" smtClean="0"/>
              <a:t>universal indirect term</a:t>
            </a:r>
          </a:p>
          <a:p>
            <a:pPr marL="0" indent="0">
              <a:buNone/>
            </a:pPr>
            <a:r>
              <a:rPr lang="en-US" dirty="0" smtClean="0"/>
              <a:t>+ Provides </a:t>
            </a:r>
            <a:r>
              <a:rPr lang="en-US" dirty="0"/>
              <a:t>universal </a:t>
            </a:r>
            <a:r>
              <a:rPr lang="en-US" dirty="0" smtClean="0"/>
              <a:t>reflection term with variable blur</a:t>
            </a:r>
            <a:endParaRPr lang="en-US" dirty="0"/>
          </a:p>
          <a:p>
            <a:pPr marL="0" indent="0">
              <a:buNone/>
            </a:pPr>
            <a:r>
              <a:rPr lang="en-US" dirty="0" smtClean="0"/>
              <a:t>+ Fast</a:t>
            </a:r>
          </a:p>
          <a:p>
            <a:pPr marL="0" indent="0">
              <a:buNone/>
            </a:pPr>
            <a:r>
              <a:rPr lang="en-US" dirty="0" smtClean="0"/>
              <a:t>- Can’t support scenes with arbitrary height complexity</a:t>
            </a:r>
          </a:p>
          <a:p>
            <a:pPr marL="0" indent="0">
              <a:buNone/>
            </a:pPr>
            <a:r>
              <a:rPr lang="en-US" dirty="0" smtClean="0"/>
              <a:t>- In general, can’t cope with walls and vertical surfaces</a:t>
            </a:r>
          </a:p>
          <a:p>
            <a:pPr marL="0" indent="0">
              <a:buNone/>
            </a:pPr>
            <a:r>
              <a:rPr lang="en-US" dirty="0" smtClean="0"/>
              <a:t>- Dynamic objects won’t contribute to indirect or reflection</a:t>
            </a:r>
          </a:p>
          <a:p>
            <a:pPr marL="0" indent="0">
              <a:buNone/>
            </a:pPr>
            <a:r>
              <a:rPr lang="en-US" dirty="0" smtClean="0"/>
              <a:t>- Limited </a:t>
            </a:r>
            <a:r>
              <a:rPr lang="en-US" dirty="0"/>
              <a:t>r</a:t>
            </a:r>
            <a:r>
              <a:rPr lang="en-US" dirty="0" smtClean="0"/>
              <a:t>eflection quality</a:t>
            </a:r>
          </a:p>
          <a:p>
            <a:pPr>
              <a:buFontTx/>
              <a:buChar char="-"/>
            </a:pPr>
            <a:endParaRPr lang="en-US" dirty="0"/>
          </a:p>
        </p:txBody>
      </p:sp>
    </p:spTree>
    <p:extLst>
      <p:ext uri="{BB962C8B-B14F-4D97-AF65-F5344CB8AC3E}">
        <p14:creationId xmlns:p14="http://schemas.microsoft.com/office/powerpoint/2010/main" val="35199416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Multiple projections</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26444" y="1200150"/>
            <a:ext cx="5091112" cy="3394075"/>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159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1601477" y="2110085"/>
            <a:ext cx="594105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1920x1080, </a:t>
            </a:r>
            <a:r>
              <a:rPr lang="en-GB"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 AA</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69330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Hugh\SIGGRAPH2012_Talk\UpscaleImages\Basic_4x4_Arran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20015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842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background</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Hugh\SIGGRAPH2012_Talk\UpscaleImages\Basic_4x4_WithOffse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20015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158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a:t>
            </a:r>
            <a:r>
              <a:rPr lang="en-GB" dirty="0" smtClean="0"/>
              <a:t>background</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Hugh\SIGGRAPH2012_Talk\UpscaleImages\Basic_4x4_WithOffset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20015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319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Motivation</a:t>
            </a:r>
            <a:endParaRPr lang="en-US" dirty="0"/>
          </a:p>
        </p:txBody>
      </p:sp>
      <p:sp>
        <p:nvSpPr>
          <p:cNvPr id="3" name="Content Placeholder 2"/>
          <p:cNvSpPr>
            <a:spLocks noGrp="1"/>
          </p:cNvSpPr>
          <p:nvPr>
            <p:ph idx="1"/>
          </p:nvPr>
        </p:nvSpPr>
        <p:spPr/>
        <p:txBody>
          <a:bodyPr/>
          <a:lstStyle/>
          <a:p>
            <a:endParaRPr lang="en-GB" dirty="0" smtClean="0"/>
          </a:p>
        </p:txBody>
      </p:sp>
      <p:pic>
        <p:nvPicPr>
          <p:cNvPr id="5" name="Picture 3" descr="C:\Hugh\CGDC_Conetrace\PPTImages\00_EnvLamberti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2987" y="2655887"/>
            <a:ext cx="6145213" cy="2049463"/>
          </a:xfrm>
          <a:prstGeom prst="rect">
            <a:avLst/>
          </a:prstGeom>
          <a:noFill/>
          <a:ln>
            <a:noFill/>
          </a:ln>
          <a:effectLst>
            <a:glow rad="635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Hugh\CGDC_Conetrace\PPTImages\00_EnvHigh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971550"/>
            <a:ext cx="6135688" cy="2046288"/>
          </a:xfrm>
          <a:prstGeom prst="rect">
            <a:avLst/>
          </a:prstGeom>
          <a:noFill/>
          <a:ln>
            <a:noFill/>
          </a:ln>
          <a:effectLst>
            <a:glow rad="635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696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a:t>
            </a:r>
            <a:r>
              <a:rPr lang="en-GB" dirty="0" smtClean="0"/>
              <a:t>background</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C:\Hugh\SIGGRAPH2012_Talk\UpscaleImages\Basic_4x4_WithOffset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20015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3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last of the background stuff</a:t>
            </a:r>
            <a:endParaRPr lang="en-US" dirty="0"/>
          </a:p>
        </p:txBody>
      </p:sp>
      <p:sp>
        <p:nvSpPr>
          <p:cNvPr id="3" name="Content Placeholder 2"/>
          <p:cNvSpPr>
            <a:spLocks noGrp="1"/>
          </p:cNvSpPr>
          <p:nvPr>
            <p:ph idx="1"/>
          </p:nvPr>
        </p:nvSpPr>
        <p:spPr/>
        <p:txBody>
          <a:bodyPr/>
          <a:lstStyle/>
          <a:p>
            <a:pPr marL="0" indent="0">
              <a:buNone/>
            </a:pPr>
            <a:r>
              <a:rPr lang="en-GB" dirty="0" smtClean="0"/>
              <a:t>For each pixel in the final image…</a:t>
            </a:r>
          </a:p>
          <a:p>
            <a:r>
              <a:rPr lang="en-GB" dirty="0" smtClean="0"/>
              <a:t>Is that part of the image static or changing?</a:t>
            </a:r>
          </a:p>
          <a:p>
            <a:r>
              <a:rPr lang="en-GB" dirty="0" smtClean="0"/>
              <a:t>If it’s static, blend in the current render</a:t>
            </a:r>
          </a:p>
          <a:p>
            <a:r>
              <a:rPr lang="en-GB" dirty="0" smtClean="0"/>
              <a:t>If it’s changing, immediately show the current render</a:t>
            </a:r>
          </a:p>
        </p:txBody>
      </p:sp>
    </p:spTree>
    <p:extLst>
      <p:ext uri="{BB962C8B-B14F-4D97-AF65-F5344CB8AC3E}">
        <p14:creationId xmlns:p14="http://schemas.microsoft.com/office/powerpoint/2010/main" val="22095703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Upscaling</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Hugh\SIGGRAPH2012_Talk\UpscaleImages\Basic_6x6_WithOffse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20015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847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Upscaling</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descr="C:\Hugh\SIGGRAPH2012_Talk\UpscaleImages\Basic_6x6_WithOffset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20015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952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Upscaling</a:t>
            </a:r>
            <a:endParaRPr lang="en-US" dirty="0"/>
          </a:p>
        </p:txBody>
      </p:sp>
      <p:sp>
        <p:nvSpPr>
          <p:cNvPr id="3" name="Content Placeholder 2"/>
          <p:cNvSpPr>
            <a:spLocks noGrp="1"/>
          </p:cNvSpPr>
          <p:nvPr>
            <p:ph idx="1"/>
          </p:nvPr>
        </p:nvSpPr>
        <p:spPr/>
        <p:txBody>
          <a:bodyPr/>
          <a:lstStyle/>
          <a:p>
            <a:endParaRPr lang="en-US" dirty="0"/>
          </a:p>
        </p:txBody>
      </p:sp>
      <p:pic>
        <p:nvPicPr>
          <p:cNvPr id="8194" name="Picture 2" descr="C:\Hugh\SIGGRAPH2012_Talk\UpscaleImages\Basic_6x6_WithOffset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200150"/>
            <a:ext cx="3556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323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Accumulated and low-res images</a:t>
            </a: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047750"/>
            <a:ext cx="3695700" cy="38100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581150"/>
            <a:ext cx="3657600" cy="27432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79935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Triple buffering with two buffers</a:t>
            </a:r>
            <a:endParaRPr lang="en-US"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 y="1108710"/>
            <a:ext cx="8778240"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0110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819150"/>
          </a:xfrm>
        </p:spPr>
        <p:txBody>
          <a:bodyPr/>
          <a:lstStyle/>
          <a:p>
            <a:r>
              <a:rPr lang="en-GB" dirty="0" smtClean="0"/>
              <a:t>Static or changing?</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6688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Accumulation step</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7155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3027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Abrupt change</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71550"/>
            <a:ext cx="1905000" cy="19050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71550"/>
            <a:ext cx="1905000" cy="19050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52750"/>
            <a:ext cx="1905000" cy="19050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952750"/>
            <a:ext cx="1905000" cy="19050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105400" y="1158875"/>
            <a:ext cx="3394075" cy="3394075"/>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478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ugh\20111024_CTAO\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72" y="29528"/>
            <a:ext cx="8601456" cy="5084445"/>
          </a:xfrm>
          <a:prstGeom prst="rect">
            <a:avLst/>
          </a:prstGeom>
          <a:noFill/>
          <a:effectLst>
            <a:glow rad="63500">
              <a:schemeClr val="tx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5921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819150"/>
          </a:xfrm>
        </p:spPr>
        <p:txBody>
          <a:bodyPr/>
          <a:lstStyle/>
          <a:p>
            <a:r>
              <a:rPr lang="en-GB" dirty="0" smtClean="0"/>
              <a:t>Results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 y="20574"/>
            <a:ext cx="9070848" cy="510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0701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819150"/>
          </a:xfrm>
        </p:spPr>
        <p:txBody>
          <a:bodyPr/>
          <a:lstStyle/>
          <a:p>
            <a:r>
              <a:rPr lang="en-GB" dirty="0" smtClean="0"/>
              <a:t>Results</a:t>
            </a:r>
            <a:endParaRPr lang="en-US" dirty="0"/>
          </a:p>
        </p:txBody>
      </p:sp>
      <p:pic>
        <p:nvPicPr>
          <p:cNvPr id="4099" name="Picture 3" descr="C:\Hugh\20120713_Screenshots\NewSet\img00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 y="28055"/>
            <a:ext cx="9052560" cy="508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51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Improvements with more budget</a:t>
            </a:r>
            <a:endParaRPr lang="en-US" dirty="0"/>
          </a:p>
        </p:txBody>
      </p:sp>
      <p:sp>
        <p:nvSpPr>
          <p:cNvPr id="3" name="Content Placeholder 2"/>
          <p:cNvSpPr>
            <a:spLocks noGrp="1"/>
          </p:cNvSpPr>
          <p:nvPr>
            <p:ph idx="1"/>
          </p:nvPr>
        </p:nvSpPr>
        <p:spPr/>
        <p:txBody>
          <a:bodyPr/>
          <a:lstStyle/>
          <a:p>
            <a:r>
              <a:rPr lang="en-GB" dirty="0" smtClean="0"/>
              <a:t>Motion blur</a:t>
            </a:r>
          </a:p>
          <a:p>
            <a:r>
              <a:rPr lang="en-GB" dirty="0" smtClean="0"/>
              <a:t>Better static </a:t>
            </a:r>
            <a:r>
              <a:rPr lang="en-GB" dirty="0" err="1" smtClean="0"/>
              <a:t>vs</a:t>
            </a:r>
            <a:r>
              <a:rPr lang="en-GB" dirty="0" smtClean="0"/>
              <a:t> changing decision; </a:t>
            </a:r>
            <a:r>
              <a:rPr lang="en-GB" dirty="0" err="1" smtClean="0"/>
              <a:t>eg</a:t>
            </a:r>
            <a:r>
              <a:rPr lang="en-GB" dirty="0" smtClean="0"/>
              <a:t> </a:t>
            </a:r>
            <a:r>
              <a:rPr lang="en-GB" dirty="0" err="1" smtClean="0"/>
              <a:t>analyze</a:t>
            </a:r>
            <a:r>
              <a:rPr lang="en-GB" dirty="0" smtClean="0"/>
              <a:t> a larger neighbourhood</a:t>
            </a:r>
          </a:p>
          <a:p>
            <a:r>
              <a:rPr lang="en-GB" dirty="0"/>
              <a:t>Better AA for abrupt change case, </a:t>
            </a:r>
            <a:r>
              <a:rPr lang="en-GB" dirty="0" err="1"/>
              <a:t>eg</a:t>
            </a:r>
            <a:r>
              <a:rPr lang="en-GB" dirty="0"/>
              <a:t> FXAA</a:t>
            </a:r>
          </a:p>
          <a:p>
            <a:endParaRPr lang="en-US" dirty="0"/>
          </a:p>
        </p:txBody>
      </p:sp>
    </p:spTree>
    <p:extLst>
      <p:ext uri="{BB962C8B-B14F-4D97-AF65-F5344CB8AC3E}">
        <p14:creationId xmlns:p14="http://schemas.microsoft.com/office/powerpoint/2010/main" val="15765177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a:t>
            </a:r>
            <a:endParaRPr lang="en-US" dirty="0"/>
          </a:p>
        </p:txBody>
      </p:sp>
      <p:sp>
        <p:nvSpPr>
          <p:cNvPr id="3" name="Content Placeholder 2"/>
          <p:cNvSpPr>
            <a:spLocks noGrp="1"/>
          </p:cNvSpPr>
          <p:nvPr>
            <p:ph idx="1"/>
          </p:nvPr>
        </p:nvSpPr>
        <p:spPr/>
        <p:txBody>
          <a:bodyPr>
            <a:normAutofit/>
          </a:bodyPr>
          <a:lstStyle/>
          <a:p>
            <a:r>
              <a:rPr lang="en-GB" dirty="0"/>
              <a:t>Anders Caspersson</a:t>
            </a:r>
            <a:endParaRPr lang="en-US" dirty="0"/>
          </a:p>
          <a:p>
            <a:r>
              <a:rPr lang="en-US" dirty="0"/>
              <a:t>Chris McClure</a:t>
            </a:r>
          </a:p>
          <a:p>
            <a:r>
              <a:rPr lang="en-US" dirty="0" smtClean="0"/>
              <a:t>Dominic Goulding</a:t>
            </a:r>
          </a:p>
          <a:p>
            <a:r>
              <a:rPr lang="en-GB" dirty="0"/>
              <a:t>Halldor </a:t>
            </a:r>
            <a:r>
              <a:rPr lang="en-GB" dirty="0" smtClean="0"/>
              <a:t>Fannar</a:t>
            </a:r>
            <a:endParaRPr lang="en-US" dirty="0"/>
          </a:p>
          <a:p>
            <a:r>
              <a:rPr lang="en-US" dirty="0" smtClean="0"/>
              <a:t>Lee </a:t>
            </a:r>
            <a:r>
              <a:rPr lang="en-US" dirty="0"/>
              <a:t>Clark</a:t>
            </a:r>
          </a:p>
          <a:p>
            <a:r>
              <a:rPr lang="en-US" dirty="0" smtClean="0"/>
              <a:t>Richard Smith</a:t>
            </a:r>
          </a:p>
        </p:txBody>
      </p:sp>
    </p:spTree>
    <p:extLst>
      <p:ext uri="{BB962C8B-B14F-4D97-AF65-F5344CB8AC3E}">
        <p14:creationId xmlns:p14="http://schemas.microsoft.com/office/powerpoint/2010/main" val="253988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ugh\ScreenShots\QuestionScreenBlurr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4" name="Rectangle 3"/>
          <p:cNvSpPr/>
          <p:nvPr/>
        </p:nvSpPr>
        <p:spPr>
          <a:xfrm>
            <a:off x="3888160" y="1200150"/>
            <a:ext cx="1367682" cy="315471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9900" b="1" cap="none" spc="0" dirty="0" smtClean="0">
                <a:ln w="11430"/>
                <a:solidFill>
                  <a:schemeClr val="bg2"/>
                </a:solidFill>
                <a:effectLst>
                  <a:outerShdw blurRad="80000" dist="40000" dir="5040000" algn="tl">
                    <a:srgbClr val="000000">
                      <a:alpha val="30000"/>
                    </a:srgbClr>
                  </a:outerShdw>
                </a:effectLst>
              </a:rPr>
              <a:t>?</a:t>
            </a:r>
            <a:endParaRPr lang="en-US" sz="5400" b="1" cap="none" spc="0" dirty="0">
              <a:ln w="11430"/>
              <a:solidFill>
                <a:schemeClr val="bg2"/>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2962107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a:p>
          <a:p>
            <a:pPr marL="0" indent="0">
              <a:buNone/>
            </a:pPr>
            <a:r>
              <a:rPr lang="en-GB" dirty="0" smtClean="0"/>
              <a:t>			Bonus slides!</a:t>
            </a:r>
            <a:endParaRPr lang="en-US" dirty="0"/>
          </a:p>
        </p:txBody>
      </p:sp>
    </p:spTree>
    <p:extLst>
      <p:ext uri="{BB962C8B-B14F-4D97-AF65-F5344CB8AC3E}">
        <p14:creationId xmlns:p14="http://schemas.microsoft.com/office/powerpoint/2010/main" val="1697071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Heightfield</a:t>
            </a:r>
            <a:r>
              <a:rPr lang="en-GB" dirty="0" smtClean="0"/>
              <a:t> refinement details</a:t>
            </a:r>
            <a:endParaRPr lang="en-US" dirty="0"/>
          </a:p>
        </p:txBody>
      </p:sp>
      <p:sp>
        <p:nvSpPr>
          <p:cNvPr id="3" name="Content Placeholder 2"/>
          <p:cNvSpPr>
            <a:spLocks noGrp="1"/>
          </p:cNvSpPr>
          <p:nvPr>
            <p:ph idx="1"/>
          </p:nvPr>
        </p:nvSpPr>
        <p:spPr/>
        <p:txBody>
          <a:bodyPr>
            <a:normAutofit fontScale="40000" lnSpcReduction="20000"/>
          </a:bodyPr>
          <a:lstStyle/>
          <a:p>
            <a:pPr marL="0" indent="0">
              <a:buNone/>
            </a:pPr>
            <a:r>
              <a:rPr lang="en-GB" dirty="0" smtClean="0"/>
              <a:t>half4 </a:t>
            </a:r>
            <a:r>
              <a:rPr lang="en-GB" dirty="0" err="1" smtClean="0"/>
              <a:t>incremental_heightfield_update</a:t>
            </a:r>
            <a:r>
              <a:rPr lang="en-GB" dirty="0" smtClean="0"/>
              <a:t>(</a:t>
            </a:r>
          </a:p>
          <a:p>
            <a:pPr marL="0" indent="0">
              <a:buNone/>
            </a:pPr>
            <a:r>
              <a:rPr lang="en-GB" dirty="0"/>
              <a:t>	</a:t>
            </a:r>
            <a:r>
              <a:rPr lang="en-GB" dirty="0" smtClean="0"/>
              <a:t>float2 </a:t>
            </a:r>
            <a:r>
              <a:rPr lang="en-GB" dirty="0" err="1" smtClean="0"/>
              <a:t>curr_uv</a:t>
            </a:r>
            <a:r>
              <a:rPr lang="en-GB" dirty="0" smtClean="0"/>
              <a:t>, </a:t>
            </a:r>
          </a:p>
          <a:p>
            <a:pPr marL="0" indent="0">
              <a:buNone/>
            </a:pPr>
            <a:r>
              <a:rPr lang="en-GB" dirty="0"/>
              <a:t>	</a:t>
            </a:r>
            <a:r>
              <a:rPr lang="en-GB" dirty="0" smtClean="0"/>
              <a:t>sampler2D </a:t>
            </a:r>
            <a:r>
              <a:rPr lang="en-GB" dirty="0" err="1" smtClean="0"/>
              <a:t>last_heightfield</a:t>
            </a:r>
            <a:r>
              <a:rPr lang="en-GB" dirty="0" smtClean="0"/>
              <a:t>, </a:t>
            </a:r>
          </a:p>
          <a:p>
            <a:pPr marL="0" indent="0">
              <a:buNone/>
            </a:pPr>
            <a:r>
              <a:rPr lang="en-GB" dirty="0"/>
              <a:t>	</a:t>
            </a:r>
            <a:r>
              <a:rPr lang="en-GB" dirty="0" smtClean="0"/>
              <a:t>sampler2D </a:t>
            </a:r>
            <a:r>
              <a:rPr lang="en-GB" dirty="0" err="1" smtClean="0"/>
              <a:t>raw_heightfield_from_scene</a:t>
            </a:r>
            <a:r>
              <a:rPr lang="en-GB" dirty="0" smtClean="0"/>
              <a:t>,</a:t>
            </a:r>
          </a:p>
          <a:p>
            <a:pPr marL="0" indent="0">
              <a:buNone/>
            </a:pPr>
            <a:r>
              <a:rPr lang="en-GB" dirty="0"/>
              <a:t>	</a:t>
            </a:r>
            <a:r>
              <a:rPr lang="en-GB" dirty="0" smtClean="0"/>
              <a:t>half </a:t>
            </a:r>
            <a:r>
              <a:rPr lang="en-GB" dirty="0" err="1"/>
              <a:t>enforced_gradient</a:t>
            </a:r>
            <a:r>
              <a:rPr lang="en-GB" dirty="0" smtClean="0"/>
              <a:t>)</a:t>
            </a:r>
            <a:endParaRPr lang="en-GB" dirty="0"/>
          </a:p>
          <a:p>
            <a:pPr marL="0" indent="0">
              <a:buNone/>
            </a:pPr>
            <a:r>
              <a:rPr lang="en-GB" dirty="0"/>
              <a:t>{</a:t>
            </a:r>
          </a:p>
          <a:p>
            <a:pPr marL="0" indent="0">
              <a:buNone/>
            </a:pPr>
            <a:r>
              <a:rPr lang="en-GB" dirty="0"/>
              <a:t>	</a:t>
            </a:r>
            <a:r>
              <a:rPr lang="en-GB" dirty="0" smtClean="0"/>
              <a:t>half </a:t>
            </a:r>
            <a:r>
              <a:rPr lang="en-GB" dirty="0" err="1" smtClean="0"/>
              <a:t>new_height</a:t>
            </a:r>
            <a:r>
              <a:rPr lang="en-GB" dirty="0" smtClean="0"/>
              <a:t>=tex2D(</a:t>
            </a:r>
            <a:r>
              <a:rPr lang="en-GB" dirty="0" err="1" smtClean="0"/>
              <a:t>raw_heightfield_from_scene</a:t>
            </a:r>
            <a:r>
              <a:rPr lang="en-GB" dirty="0"/>
              <a:t>, </a:t>
            </a:r>
            <a:r>
              <a:rPr lang="en-GB" dirty="0" err="1"/>
              <a:t>curr_uv</a:t>
            </a:r>
            <a:r>
              <a:rPr lang="en-GB" dirty="0"/>
              <a:t>)).r;</a:t>
            </a:r>
          </a:p>
          <a:p>
            <a:pPr marL="0" indent="0">
              <a:buNone/>
            </a:pPr>
            <a:r>
              <a:rPr lang="en-GB" dirty="0"/>
              <a:t>	</a:t>
            </a:r>
            <a:r>
              <a:rPr lang="en-GB" dirty="0" smtClean="0"/>
              <a:t>for(float2 direction </a:t>
            </a:r>
            <a:r>
              <a:rPr lang="en-GB" dirty="0"/>
              <a:t>in +X, -X, +Y, -Y)</a:t>
            </a:r>
          </a:p>
          <a:p>
            <a:pPr marL="0" indent="0">
              <a:buNone/>
            </a:pPr>
            <a:r>
              <a:rPr lang="en-GB" dirty="0"/>
              <a:t>	{</a:t>
            </a:r>
          </a:p>
          <a:p>
            <a:pPr marL="0" indent="0">
              <a:buNone/>
            </a:pPr>
            <a:r>
              <a:rPr lang="en-GB" dirty="0"/>
              <a:t>		</a:t>
            </a:r>
            <a:r>
              <a:rPr lang="en-GB" dirty="0" smtClean="0"/>
              <a:t>for(float </a:t>
            </a:r>
            <a:r>
              <a:rPr lang="en-GB" dirty="0" err="1" smtClean="0"/>
              <a:t>step_distance</a:t>
            </a:r>
            <a:r>
              <a:rPr lang="en-GB" dirty="0" smtClean="0"/>
              <a:t> </a:t>
            </a:r>
            <a:r>
              <a:rPr lang="en-GB" dirty="0"/>
              <a:t>in 1, </a:t>
            </a:r>
            <a:r>
              <a:rPr lang="en-GB" dirty="0" smtClean="0"/>
              <a:t>4)</a:t>
            </a:r>
            <a:endParaRPr lang="en-GB" dirty="0"/>
          </a:p>
          <a:p>
            <a:pPr marL="0" indent="0">
              <a:buNone/>
            </a:pPr>
            <a:r>
              <a:rPr lang="en-GB" dirty="0"/>
              <a:t>		{</a:t>
            </a:r>
          </a:p>
          <a:p>
            <a:pPr marL="0" indent="0">
              <a:buNone/>
            </a:pPr>
            <a:r>
              <a:rPr lang="en-GB" dirty="0"/>
              <a:t>			</a:t>
            </a:r>
            <a:r>
              <a:rPr lang="en-GB" dirty="0" smtClean="0"/>
              <a:t>float2 </a:t>
            </a:r>
            <a:r>
              <a:rPr lang="en-GB" dirty="0" err="1" smtClean="0"/>
              <a:t>query_uv</a:t>
            </a:r>
            <a:r>
              <a:rPr lang="en-GB" dirty="0" smtClean="0"/>
              <a:t>=</a:t>
            </a:r>
            <a:r>
              <a:rPr lang="en-GB" dirty="0" err="1" smtClean="0"/>
              <a:t>curr_uv</a:t>
            </a:r>
            <a:r>
              <a:rPr lang="en-GB" dirty="0"/>
              <a:t>+(direction*</a:t>
            </a:r>
            <a:r>
              <a:rPr lang="en-GB" dirty="0" err="1"/>
              <a:t>step_distance</a:t>
            </a:r>
            <a:r>
              <a:rPr lang="en-GB" dirty="0" smtClean="0"/>
              <a:t>);</a:t>
            </a:r>
            <a:endParaRPr lang="en-GB" dirty="0"/>
          </a:p>
          <a:p>
            <a:pPr marL="0" indent="0">
              <a:buNone/>
            </a:pPr>
            <a:r>
              <a:rPr lang="en-GB" dirty="0"/>
              <a:t>			</a:t>
            </a:r>
            <a:r>
              <a:rPr lang="en-GB" dirty="0" err="1" smtClean="0"/>
              <a:t>new_height</a:t>
            </a:r>
            <a:r>
              <a:rPr lang="en-GB" dirty="0" smtClean="0"/>
              <a:t>=max(</a:t>
            </a:r>
            <a:r>
              <a:rPr lang="en-GB" dirty="0" err="1" smtClean="0"/>
              <a:t>new_height</a:t>
            </a:r>
            <a:r>
              <a:rPr lang="en-GB" dirty="0"/>
              <a:t>,   </a:t>
            </a:r>
            <a:r>
              <a:rPr lang="en-GB" dirty="0" err="1"/>
              <a:t>old_height</a:t>
            </a:r>
            <a:r>
              <a:rPr lang="en-GB" dirty="0"/>
              <a:t>(</a:t>
            </a:r>
            <a:r>
              <a:rPr lang="en-GB" dirty="0" err="1"/>
              <a:t>query_uv</a:t>
            </a:r>
            <a:r>
              <a:rPr lang="en-GB" dirty="0" smtClean="0"/>
              <a:t>).r-</a:t>
            </a:r>
            <a:r>
              <a:rPr lang="en-GB" dirty="0" err="1" smtClean="0"/>
              <a:t>step_distance</a:t>
            </a:r>
            <a:r>
              <a:rPr lang="en-GB" dirty="0" smtClean="0"/>
              <a:t>*</a:t>
            </a:r>
            <a:r>
              <a:rPr lang="en-GB" dirty="0" err="1" smtClean="0"/>
              <a:t>enforced_gradient</a:t>
            </a:r>
            <a:r>
              <a:rPr lang="en-GB" dirty="0" smtClean="0"/>
              <a:t>);</a:t>
            </a:r>
            <a:endParaRPr lang="en-GB" dirty="0"/>
          </a:p>
          <a:p>
            <a:pPr marL="0" indent="0">
              <a:buNone/>
            </a:pPr>
            <a:r>
              <a:rPr lang="en-GB" dirty="0"/>
              <a:t>		}</a:t>
            </a:r>
          </a:p>
          <a:p>
            <a:pPr marL="0" indent="0">
              <a:buNone/>
            </a:pPr>
            <a:r>
              <a:rPr lang="en-GB" dirty="0"/>
              <a:t>	</a:t>
            </a:r>
            <a:r>
              <a:rPr lang="en-GB" dirty="0" smtClean="0"/>
              <a:t>}</a:t>
            </a:r>
          </a:p>
          <a:p>
            <a:pPr marL="0" indent="0">
              <a:buNone/>
            </a:pPr>
            <a:r>
              <a:rPr lang="en-GB" dirty="0" smtClean="0"/>
              <a:t>	return </a:t>
            </a:r>
            <a:r>
              <a:rPr lang="en-GB" dirty="0" err="1" smtClean="0"/>
              <a:t>new_height</a:t>
            </a:r>
            <a:r>
              <a:rPr lang="en-GB" dirty="0" smtClean="0"/>
              <a:t>;</a:t>
            </a:r>
            <a:endParaRPr lang="en-GB" dirty="0"/>
          </a:p>
          <a:p>
            <a:pPr marL="0" indent="0">
              <a:buNone/>
            </a:pPr>
            <a:r>
              <a:rPr lang="en-GB" dirty="0" smtClean="0"/>
              <a:t>}</a:t>
            </a:r>
          </a:p>
        </p:txBody>
      </p:sp>
    </p:spTree>
    <p:extLst>
      <p:ext uri="{BB962C8B-B14F-4D97-AF65-F5344CB8AC3E}">
        <p14:creationId xmlns:p14="http://schemas.microsoft.com/office/powerpoint/2010/main" val="637633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Area lights and shadows</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200150"/>
            <a:ext cx="6096000" cy="34290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802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Greater height complexity</a:t>
            </a:r>
            <a:endParaRPr lang="en-US" dirty="0"/>
          </a:p>
        </p:txBody>
      </p:sp>
      <p:sp>
        <p:nvSpPr>
          <p:cNvPr id="3" name="Content Placeholder 2"/>
          <p:cNvSpPr>
            <a:spLocks noGrp="1"/>
          </p:cNvSpPr>
          <p:nvPr>
            <p:ph idx="1"/>
          </p:nvPr>
        </p:nvSpPr>
        <p:spPr/>
        <p:txBody>
          <a:bodyPr/>
          <a:lstStyle/>
          <a:p>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71550"/>
            <a:ext cx="8350758" cy="3982212"/>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47540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distortion for folding walls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200150"/>
            <a:ext cx="5029200" cy="34290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00150"/>
            <a:ext cx="2788920" cy="342900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330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ugh\CGDC_Conetrace\20110726_Video\LocalizedReflection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3" y="28575"/>
            <a:ext cx="8860094"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7691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Post-projection transform calibration  </a:t>
            </a:r>
            <a:endParaRPr lang="en-US" dirty="0"/>
          </a:p>
        </p:txBody>
      </p:sp>
      <p:sp>
        <p:nvSpPr>
          <p:cNvPr id="4" name="Content Placeholder 3"/>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065" y="1123950"/>
            <a:ext cx="3531870" cy="3537585"/>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9582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215526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C:\Hugh\20120206_SIGGRAPHConetraceAbstract\Sendout\SphereIndir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23950"/>
            <a:ext cx="4445000" cy="3111500"/>
          </a:xfrm>
          <a:prstGeom prst="rect">
            <a:avLst/>
          </a:prstGeom>
          <a:noFill/>
          <a:effectLst>
            <a:glow rad="63500">
              <a:schemeClr val="tx1"/>
            </a:glow>
          </a:effectLst>
          <a:extLst>
            <a:ext uri="{909E8E84-426E-40DD-AFC4-6F175D3DCCD1}">
              <a14:hiddenFill xmlns:a14="http://schemas.microsoft.com/office/drawing/2010/main">
                <a:solidFill>
                  <a:srgbClr val="FFFFFF"/>
                </a:solidFill>
              </a14:hiddenFill>
            </a:ext>
          </a:extLst>
        </p:spPr>
      </p:pic>
      <p:pic>
        <p:nvPicPr>
          <p:cNvPr id="4099" name="Picture 3" descr="C:\Hugh\20120206_SIGGRAPHConetraceAbstract\Sendout\SphereRefl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1593850"/>
            <a:ext cx="4445000" cy="3111500"/>
          </a:xfrm>
          <a:prstGeom prst="rect">
            <a:avLst/>
          </a:prstGeom>
          <a:noFill/>
          <a:effectLst>
            <a:glow rad="63500">
              <a:schemeClr val="tx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7563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basic idea</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C:\Hugh\CGDC_Conetrace\PPTImages\GroundplaneEnvironment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6" y="1200150"/>
            <a:ext cx="5362574" cy="3389594"/>
          </a:xfrm>
          <a:prstGeom prst="rect">
            <a:avLst/>
          </a:prstGeom>
          <a:noFill/>
          <a:ln>
            <a:noFill/>
          </a:ln>
          <a:effectLst>
            <a:glow rad="635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908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Reflection term</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042988" y="1123950"/>
            <a:ext cx="3333750" cy="3524250"/>
          </a:xfrm>
          <a:prstGeom prst="rect">
            <a:avLst/>
          </a:prstGeom>
          <a:noFill/>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123950"/>
            <a:ext cx="3333750" cy="3524250"/>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676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Indirect term</a:t>
            </a:r>
            <a:endParaRPr lang="en-US" dirty="0"/>
          </a:p>
        </p:txBody>
      </p:sp>
      <p:sp>
        <p:nvSpPr>
          <p:cNvPr id="3" name="Content Placeholder 2"/>
          <p:cNvSpPr>
            <a:spLocks noGrp="1"/>
          </p:cNvSpPr>
          <p:nvPr>
            <p:ph idx="1"/>
          </p:nvPr>
        </p:nvSpPr>
        <p:spPr>
          <a:xfrm>
            <a:off x="3444875" y="3749277"/>
            <a:ext cx="2438400" cy="575073"/>
          </a:xfrm>
        </p:spPr>
        <p:txBody>
          <a:bodyPr>
            <a:normAutofit/>
          </a:bodyPr>
          <a:lstStyle/>
          <a:p>
            <a:pPr marL="0" indent="0">
              <a:buNone/>
            </a:pPr>
            <a:r>
              <a:rPr lang="en-GB" dirty="0" smtClean="0"/>
              <a:t>Ideal</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67856"/>
            <a:ext cx="2134817" cy="2018319"/>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75" y="1667856"/>
            <a:ext cx="2134817" cy="2018319"/>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312" y="1670218"/>
            <a:ext cx="2162486" cy="2044532"/>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609600" y="3749277"/>
            <a:ext cx="2438400" cy="5750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dirty="0" smtClean="0"/>
              <a:t>Environment</a:t>
            </a:r>
          </a:p>
        </p:txBody>
      </p:sp>
      <p:sp>
        <p:nvSpPr>
          <p:cNvPr id="12" name="Content Placeholder 2"/>
          <p:cNvSpPr txBox="1">
            <a:spLocks/>
          </p:cNvSpPr>
          <p:nvPr/>
        </p:nvSpPr>
        <p:spPr>
          <a:xfrm>
            <a:off x="6172200" y="3749277"/>
            <a:ext cx="2438400" cy="5750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dirty="0" err="1" smtClean="0"/>
              <a:t>Realtime</a:t>
            </a:r>
            <a:endParaRPr lang="en-GB" dirty="0" smtClean="0"/>
          </a:p>
        </p:txBody>
      </p:sp>
    </p:spTree>
    <p:extLst>
      <p:ext uri="{BB962C8B-B14F-4D97-AF65-F5344CB8AC3E}">
        <p14:creationId xmlns:p14="http://schemas.microsoft.com/office/powerpoint/2010/main" val="2735865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1D12F2"/>
      </a:hlink>
      <a:folHlink>
        <a:srgbClr val="4B4B4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2200</TotalTime>
  <Words>9859</Words>
  <Application>Microsoft Office PowerPoint</Application>
  <PresentationFormat>On-screen Show (16:9)</PresentationFormat>
  <Paragraphs>474</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Realtime global illumination  and reflections in Dust 514</vt:lpstr>
      <vt:lpstr>Motivation</vt:lpstr>
      <vt:lpstr>Motivation</vt:lpstr>
      <vt:lpstr>PowerPoint Presentation</vt:lpstr>
      <vt:lpstr>PowerPoint Presentation</vt:lpstr>
      <vt:lpstr>Results</vt:lpstr>
      <vt:lpstr>The basic idea</vt:lpstr>
      <vt:lpstr>Reflection term</vt:lpstr>
      <vt:lpstr>Indirect term</vt:lpstr>
      <vt:lpstr>PowerPoint Presentation</vt:lpstr>
      <vt:lpstr>Requirements for Dust 514</vt:lpstr>
      <vt:lpstr>Layers</vt:lpstr>
      <vt:lpstr>Layers</vt:lpstr>
      <vt:lpstr>Raytracing the heightfield</vt:lpstr>
      <vt:lpstr>Ray bias</vt:lpstr>
      <vt:lpstr>Heightfield refinement</vt:lpstr>
      <vt:lpstr>Heightfield refinement</vt:lpstr>
      <vt:lpstr>Heightfield refinement</vt:lpstr>
      <vt:lpstr>Heightfield refinement</vt:lpstr>
      <vt:lpstr>Heightfield refinement</vt:lpstr>
      <vt:lpstr>The entire trace procedure</vt:lpstr>
      <vt:lpstr>Refinements</vt:lpstr>
      <vt:lpstr>Walls</vt:lpstr>
      <vt:lpstr>Summary</vt:lpstr>
      <vt:lpstr>Multiple projections</vt:lpstr>
      <vt:lpstr>PowerPoint Presentation</vt:lpstr>
      <vt:lpstr>Background</vt:lpstr>
      <vt:lpstr>More background</vt:lpstr>
      <vt:lpstr>More background</vt:lpstr>
      <vt:lpstr>More background</vt:lpstr>
      <vt:lpstr>The last of the background stuff</vt:lpstr>
      <vt:lpstr>Upscaling</vt:lpstr>
      <vt:lpstr>Upscaling</vt:lpstr>
      <vt:lpstr>Upscaling</vt:lpstr>
      <vt:lpstr>Accumulated and low-res images</vt:lpstr>
      <vt:lpstr>Triple buffering with two buffers</vt:lpstr>
      <vt:lpstr>Static or changing?</vt:lpstr>
      <vt:lpstr>Accumulation step</vt:lpstr>
      <vt:lpstr>Abrupt change</vt:lpstr>
      <vt:lpstr>Results</vt:lpstr>
      <vt:lpstr>Results</vt:lpstr>
      <vt:lpstr>Improvements with more budget</vt:lpstr>
      <vt:lpstr>Thanks to…</vt:lpstr>
      <vt:lpstr>PowerPoint Presentation</vt:lpstr>
      <vt:lpstr>PowerPoint Presentation</vt:lpstr>
      <vt:lpstr>Heightfield refinement details</vt:lpstr>
      <vt:lpstr>Area lights and shadows</vt:lpstr>
      <vt:lpstr>Greater height complexity</vt:lpstr>
      <vt:lpstr>Space distortion for folding walls</vt:lpstr>
      <vt:lpstr>Post-projection transform calibration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Halldor Fannar</dc:creator>
  <cp:lastModifiedBy>Hugh Malan</cp:lastModifiedBy>
  <cp:revision>683</cp:revision>
  <dcterms:created xsi:type="dcterms:W3CDTF">2010-11-25T10:17:20Z</dcterms:created>
  <dcterms:modified xsi:type="dcterms:W3CDTF">2012-08-14T17:04:01Z</dcterms:modified>
</cp:coreProperties>
</file>