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267" r:id="rId2"/>
    <p:sldId id="264" r:id="rId3"/>
    <p:sldId id="268" r:id="rId4"/>
    <p:sldId id="270" r:id="rId5"/>
    <p:sldId id="274" r:id="rId6"/>
    <p:sldId id="277" r:id="rId7"/>
    <p:sldId id="275" r:id="rId8"/>
    <p:sldId id="280" r:id="rId9"/>
    <p:sldId id="281" r:id="rId10"/>
    <p:sldId id="279" r:id="rId11"/>
    <p:sldId id="282" r:id="rId12"/>
    <p:sldId id="283" r:id="rId13"/>
    <p:sldId id="284" r:id="rId14"/>
    <p:sldId id="285" r:id="rId15"/>
    <p:sldId id="278" r:id="rId16"/>
  </p:sldIdLst>
  <p:sldSz cx="7315200" cy="411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D8A"/>
    <a:srgbClr val="494834"/>
    <a:srgbClr val="483225"/>
    <a:srgbClr val="81C9F0"/>
    <a:srgbClr val="000000"/>
    <a:srgbClr val="DDDDDD"/>
    <a:srgbClr val="EAEAEA"/>
    <a:srgbClr val="C127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39" autoAdjust="0"/>
  </p:normalViewPr>
  <p:slideViewPr>
    <p:cSldViewPr>
      <p:cViewPr>
        <p:scale>
          <a:sx n="100" d="100"/>
          <a:sy n="100" d="100"/>
        </p:scale>
        <p:origin x="-1522" y="-490"/>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p14="http://schemas.microsoft.com/office/powerpoint/2010/main"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p14="http://schemas.microsoft.com/office/powerpoint/2010/main"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335E2F-DD1C-A44A-99A2-57E0AA7C5018}"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Vassily</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Fillipov</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will then give a talk discussing a novel forward lighting approach that was used in </a:t>
            </a:r>
            <a:r>
              <a:rPr lang="en-US" sz="1000" i="1" kern="1200" dirty="0" smtClean="0">
                <a:solidFill>
                  <a:schemeClr val="tx1"/>
                </a:solidFill>
                <a:effectLst/>
                <a:latin typeface="Arial" pitchFamily="-108" charset="0"/>
                <a:ea typeface="ＭＳ Ｐゴシック" pitchFamily="-108" charset="-128"/>
                <a:cs typeface="ＭＳ Ｐゴシック" pitchFamily="-108" charset="-128"/>
              </a:rPr>
              <a:t>God of War 3</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to create rich dynamically lit environment with dozens of light sources applied to a single pixel. He will describe how lights were combined using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Playstation</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3’s SPU architecture to create a single aggregate light for each vertex. He will also describe a new light interpolation approach which improves resulting lighting accuracy and reduces visual errors.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Vassily</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will also describe how the aggregate lights are applied in real-time per pixel on the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Playstation</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3’s graphics processing unit, the RSX. Complete mathematical explanation of the algorithm will be presented in the talk. Usability constraints, edge cases and ways to reduce artifacts are covered in detail.</a:t>
            </a:r>
            <a:endParaRPr lang="en-US" sz="1000" kern="1200" dirty="0">
              <a:solidFill>
                <a:schemeClr val="tx1"/>
              </a:solidFill>
              <a:effectLst/>
              <a:latin typeface="Arial" pitchFamily="-108" charset="0"/>
              <a:ea typeface="ＭＳ Ｐゴシック" pitchFamily="-108" charset="-128"/>
              <a:cs typeface="ＭＳ Ｐゴシック" pitchFamily="-108" charset="-128"/>
            </a:endParaRPr>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12</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kern="1200" dirty="0" smtClean="0">
                <a:solidFill>
                  <a:schemeClr val="tx1"/>
                </a:solidFill>
                <a:effectLst/>
                <a:latin typeface="Arial" pitchFamily="-108" charset="0"/>
                <a:ea typeface="ＭＳ Ｐゴシック" pitchFamily="-108" charset="-128"/>
                <a:cs typeface="ＭＳ Ｐゴシック" pitchFamily="-108" charset="-128"/>
              </a:rPr>
              <a:t>In the following talk in the course, Hugh Malan will present a</a:t>
            </a:r>
            <a:r>
              <a:rPr lang="en-GB" sz="1000" kern="1200" dirty="0" smtClean="0">
                <a:solidFill>
                  <a:schemeClr val="tx1"/>
                </a:solidFill>
                <a:effectLst/>
                <a:latin typeface="Arial" pitchFamily="-108" charset="0"/>
                <a:ea typeface="ＭＳ Ｐゴシック" pitchFamily="-108" charset="-128"/>
                <a:cs typeface="ＭＳ Ｐゴシック" pitchFamily="-108" charset="-128"/>
              </a:rPr>
              <a:t> method for implementing image quilting in the pixel shader.  This technique provides solutions for situations where standard environment texturing has problems: transitions between arbitrary neighbour materials (such as asphalt to earth), localized texture features due to custom geometry (such as rust stains down a wall from a metal structure), and edge effects (such as damage along edges of an arbitrary concrete shape). </a:t>
            </a:r>
            <a:r>
              <a:rPr lang="en-GB" sz="1000" kern="1200" smtClean="0">
                <a:solidFill>
                  <a:schemeClr val="tx1"/>
                </a:solidFill>
                <a:effectLst/>
                <a:latin typeface="Arial" pitchFamily="-108" charset="0"/>
                <a:ea typeface="ＭＳ Ｐゴシック" pitchFamily="-108" charset="-128"/>
                <a:cs typeface="ＭＳ Ｐゴシック" pitchFamily="-108" charset="-128"/>
              </a:rPr>
              <a:t>Production issues will also be covered, including techniques for sharing vertices and substantially reducing vertex size, texture storage options, and implementation issues for PC, Microsoft Xbox 360 and Sony Playstation3. </a:t>
            </a:r>
            <a:endParaRPr lang="en-US" sz="1000" kern="1200">
              <a:solidFill>
                <a:schemeClr val="tx1"/>
              </a:solidFill>
              <a:effectLst/>
              <a:latin typeface="Arial" pitchFamily="-108" charset="0"/>
              <a:ea typeface="ＭＳ Ｐゴシック" pitchFamily="-108" charset="-128"/>
              <a:cs typeface="ＭＳ Ｐゴシック" pitchFamily="-108" charset="-128"/>
            </a:endParaRPr>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13</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kern="1200" dirty="0" smtClean="0">
                <a:solidFill>
                  <a:schemeClr val="tx1"/>
                </a:solidFill>
                <a:effectLst/>
                <a:latin typeface="Arial" pitchFamily="-108" charset="0"/>
                <a:ea typeface="ＭＳ Ｐゴシック" pitchFamily="-108" charset="-128"/>
                <a:cs typeface="ＭＳ Ｐゴシック" pitchFamily="-108" charset="-128"/>
              </a:rPr>
              <a:t>Finally, Eric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Penner</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will describe a technique for rendering realistic skin in games, discussing an approach where rather than gathering neighboring light to simulate subsurface scattering, the effects of scattered light are pre-integrated which allows achieving the non-local effects of subsurface scattering using only locally stored information and a custom shading model. </a:t>
            </a:r>
          </a:p>
          <a:p>
            <a:r>
              <a:rPr lang="en-US" sz="1000" kern="1200" dirty="0" smtClean="0">
                <a:solidFill>
                  <a:schemeClr val="tx1"/>
                </a:solidFill>
                <a:effectLst/>
                <a:latin typeface="Arial" pitchFamily="-108" charset="0"/>
                <a:ea typeface="ＭＳ Ｐゴシック" pitchFamily="-108" charset="-128"/>
                <a:cs typeface="ＭＳ Ｐゴシック" pitchFamily="-108" charset="-128"/>
              </a:rPr>
              <a:t> </a:t>
            </a:r>
            <a:endParaRPr lang="en-US" sz="1000" kern="1200" dirty="0">
              <a:solidFill>
                <a:schemeClr val="tx1"/>
              </a:solidFill>
              <a:effectLst/>
              <a:latin typeface="Arial" pitchFamily="-108" charset="0"/>
              <a:ea typeface="ＭＳ Ｐゴシック" pitchFamily="-108" charset="-128"/>
              <a:cs typeface="ＭＳ Ｐゴシック" pitchFamily="-108" charset="-128"/>
            </a:endParaRPr>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14</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Raw</a:t>
            </a:r>
            <a:r>
              <a:rPr lang="en-US" baseline="0" dirty="0" smtClean="0"/>
              <a:t> slides </a:t>
            </a:r>
            <a:r>
              <a:rPr lang="en-US" baseline="0" dirty="0" err="1" smtClean="0"/>
              <a:t>shold</a:t>
            </a:r>
            <a:r>
              <a:rPr lang="en-US" baseline="0" dirty="0" smtClean="0"/>
              <a:t> be posted this week.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15</a:t>
            </a:fld>
            <a:endParaRPr lang="en-US"/>
          </a:p>
        </p:txBody>
      </p:sp>
    </p:spTree>
    <p:extLst>
      <p:ext uri="{BB962C8B-B14F-4D97-AF65-F5344CB8AC3E}">
        <p14:creationId xmlns:p14="http://schemas.microsoft.com/office/powerpoint/2010/main" val="98875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Input lag requirements</a:t>
            </a:r>
            <a:r>
              <a:rPr lang="en-US" baseline="0" dirty="0" smtClean="0"/>
              <a:t> </a:t>
            </a:r>
            <a:r>
              <a:rPr lang="en-US" dirty="0" smtClean="0"/>
              <a:t>vary for each game genre</a:t>
            </a:r>
          </a:p>
          <a:p>
            <a:pPr lvl="1"/>
            <a:r>
              <a:rPr lang="en-US" dirty="0" smtClean="0"/>
              <a:t>How does your feature influence</a:t>
            </a:r>
            <a:r>
              <a:rPr lang="en-US" baseline="0" dirty="0" smtClean="0"/>
              <a:t> the input lag </a:t>
            </a:r>
          </a:p>
          <a:p>
            <a:pPr lvl="0"/>
            <a:r>
              <a:rPr lang="en-US" dirty="0" smtClean="0"/>
              <a:t>The design of your game controls what</a:t>
            </a:r>
            <a:r>
              <a:rPr lang="en-US" baseline="0" dirty="0" smtClean="0"/>
              <a:t> you need to expose for your features- and what you should focus on. Alex Vlachos will talk in the later part of the day how design of Portal 2 influenced the design of his water flow system – and how the water flow system influenced the game play.</a:t>
            </a:r>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3</a:t>
            </a:fld>
            <a:endParaRPr lang="en-US"/>
          </a:p>
        </p:txBody>
      </p:sp>
    </p:spTree>
    <p:extLst>
      <p:ext uri="{BB962C8B-B14F-4D97-AF65-F5344CB8AC3E}">
        <p14:creationId xmlns:p14="http://schemas.microsoft.com/office/powerpoint/2010/main" val="15454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Successful games are not cheap to produce</a:t>
            </a:r>
            <a:endParaRPr lang="en-US" altLang="zh-CN" dirty="0" smtClean="0"/>
          </a:p>
          <a:p>
            <a:pPr lvl="1"/>
            <a:r>
              <a:rPr lang="en-US" dirty="0" smtClean="0"/>
              <a:t>Great part of that cost is content generation</a:t>
            </a:r>
          </a:p>
          <a:p>
            <a:r>
              <a:rPr lang="en-US" dirty="0" smtClean="0"/>
              <a:t>Techniques that improve content workflow are crucial</a:t>
            </a:r>
          </a:p>
          <a:p>
            <a:pPr lvl="1"/>
            <a:r>
              <a:rPr lang="en-US" dirty="0" smtClean="0"/>
              <a:t>Including offline </a:t>
            </a:r>
            <a:r>
              <a:rPr lang="en-US" dirty="0" err="1" smtClean="0"/>
              <a:t>toolchain</a:t>
            </a:r>
            <a:r>
              <a:rPr lang="en-US" dirty="0" smtClean="0"/>
              <a:t> techniques</a:t>
            </a:r>
          </a:p>
          <a:p>
            <a:r>
              <a:rPr lang="en-US" dirty="0" smtClean="0"/>
              <a:t>Good IP is alive for ~5 years; great IP – 10+!</a:t>
            </a:r>
          </a:p>
          <a:p>
            <a:pPr lvl="1"/>
            <a:r>
              <a:rPr lang="en-US" dirty="0" smtClean="0"/>
              <a:t>This means all assets are likely to be around for just as long</a:t>
            </a:r>
          </a:p>
          <a:p>
            <a:pPr lvl="1"/>
            <a:r>
              <a:rPr lang="en-US" dirty="0" smtClean="0"/>
              <a:t>Can’t go through and rework them for big budget titles for every new release</a:t>
            </a:r>
          </a:p>
          <a:p>
            <a:endParaRPr lang="en-US" dirty="0" smtClean="0"/>
          </a:p>
          <a:p>
            <a:r>
              <a:rPr lang="en-US" dirty="0" smtClean="0"/>
              <a:t>Titles often live</a:t>
            </a:r>
            <a:r>
              <a:rPr lang="en-US" baseline="0" dirty="0" smtClean="0"/>
              <a:t> for 3-4 years (through out their development cycle). Good IP will be alive for 5 years, great IP – 10! Now the asserts that were created for a particular technique </a:t>
            </a:r>
            <a:endParaRPr lang="en-US" dirty="0" smtClean="0"/>
          </a:p>
        </p:txBody>
      </p:sp>
      <p:sp>
        <p:nvSpPr>
          <p:cNvPr id="4" name="Slide Number Placeholder 3"/>
          <p:cNvSpPr>
            <a:spLocks noGrp="1"/>
          </p:cNvSpPr>
          <p:nvPr>
            <p:ph type="sldNum" sz="quarter" idx="10"/>
          </p:nvPr>
        </p:nvSpPr>
        <p:spPr/>
        <p:txBody>
          <a:bodyPr/>
          <a:lstStyle/>
          <a:p>
            <a:fld id="{02F8D81B-984D-4278-8AD9-5BAABAC1EA9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dirty="0" smtClean="0">
                <a:effectLst/>
              </a:rPr>
              <a:t>9:00 am Introduction [</a:t>
            </a:r>
            <a:r>
              <a:rPr lang="en-US" sz="1000" dirty="0" err="1" smtClean="0">
                <a:effectLst/>
              </a:rPr>
              <a:t>Tatarchuk</a:t>
            </a:r>
            <a:r>
              <a:rPr lang="en-US" sz="1000" dirty="0" smtClean="0">
                <a:effectLst/>
              </a:rPr>
              <a:t>] (5 minutes)</a:t>
            </a:r>
            <a:br>
              <a:rPr lang="en-US" sz="1000" dirty="0" smtClean="0">
                <a:effectLst/>
              </a:rPr>
            </a:br>
            <a:r>
              <a:rPr lang="en-US" sz="1000" dirty="0" smtClean="0">
                <a:effectLst/>
              </a:rPr>
              <a:t>9:05 am Making Game Worlds from Polygon Soup: Visibility, Spatial hierarchy and Rendering Challenges [Chen/</a:t>
            </a:r>
            <a:r>
              <a:rPr lang="en-US" sz="1000" dirty="0" err="1" smtClean="0">
                <a:effectLst/>
              </a:rPr>
              <a:t>Silvennoinen</a:t>
            </a:r>
            <a:r>
              <a:rPr lang="en-US" sz="1000" dirty="0" smtClean="0">
                <a:effectLst/>
              </a:rPr>
              <a:t>/</a:t>
            </a:r>
            <a:r>
              <a:rPr lang="en-US" sz="1000" dirty="0" err="1" smtClean="0">
                <a:effectLst/>
              </a:rPr>
              <a:t>Tatarchuk</a:t>
            </a:r>
            <a:r>
              <a:rPr lang="en-US" sz="1000" dirty="0" smtClean="0">
                <a:effectLst/>
              </a:rPr>
              <a:t>] (40 minutes)</a:t>
            </a:r>
            <a:br>
              <a:rPr lang="en-US" sz="1000" dirty="0" smtClean="0">
                <a:effectLst/>
              </a:rPr>
            </a:br>
            <a:r>
              <a:rPr lang="en-US" sz="1000" dirty="0" smtClean="0">
                <a:effectLst/>
              </a:rPr>
              <a:t>9:45 am Rendering in </a:t>
            </a:r>
            <a:r>
              <a:rPr lang="en-US" sz="1000" i="1" dirty="0" smtClean="0">
                <a:effectLst/>
              </a:rPr>
              <a:t>Cars 2</a:t>
            </a:r>
            <a:r>
              <a:rPr lang="en-US" sz="1000" dirty="0" smtClean="0">
                <a:effectLst/>
              </a:rPr>
              <a:t> [Hall, C., Hall, R. W., Edwards] (45 minutes) </a:t>
            </a:r>
            <a:br>
              <a:rPr lang="en-US" sz="1000" dirty="0" smtClean="0">
                <a:effectLst/>
              </a:rPr>
            </a:br>
            <a:r>
              <a:rPr lang="en-US" sz="1000" dirty="0" smtClean="0">
                <a:effectLst/>
              </a:rPr>
              <a:t>10:30 am Two uses of Voxels in LittleBigPlanet2’s graphics engine [Evans, </a:t>
            </a:r>
            <a:r>
              <a:rPr lang="en-US" sz="1000" dirty="0" err="1" smtClean="0">
                <a:effectLst/>
              </a:rPr>
              <a:t>Kirczenow</a:t>
            </a:r>
            <a:r>
              <a:rPr lang="en-US" sz="1000" dirty="0" smtClean="0">
                <a:effectLst/>
              </a:rPr>
              <a:t>] (45 minutes)</a:t>
            </a:r>
            <a:br>
              <a:rPr lang="en-US" sz="1000" dirty="0" smtClean="0">
                <a:effectLst/>
              </a:rPr>
            </a:br>
            <a:r>
              <a:rPr lang="en-US" sz="1000" dirty="0" smtClean="0">
                <a:effectLst/>
              </a:rPr>
              <a:t>11:15 am Secrets of </a:t>
            </a:r>
            <a:r>
              <a:rPr lang="en-US" sz="1000" dirty="0" err="1" smtClean="0">
                <a:effectLst/>
              </a:rPr>
              <a:t>CryENGINE</a:t>
            </a:r>
            <a:r>
              <a:rPr lang="en-US" sz="1000" dirty="0" smtClean="0">
                <a:effectLst/>
              </a:rPr>
              <a:t> 3  Graphics Technology [Sousa, </a:t>
            </a:r>
            <a:r>
              <a:rPr lang="en-US" sz="1000" dirty="0" err="1" smtClean="0">
                <a:effectLst/>
              </a:rPr>
              <a:t>Kasyan</a:t>
            </a:r>
            <a:r>
              <a:rPr lang="en-US" sz="1000" dirty="0" smtClean="0">
                <a:effectLst/>
              </a:rPr>
              <a:t>, Schulz] (60 minutes) </a:t>
            </a:r>
            <a:br>
              <a:rPr lang="en-US" sz="1000" dirty="0" smtClean="0">
                <a:effectLst/>
              </a:rPr>
            </a:br>
            <a:r>
              <a:rPr lang="en-US" sz="1000" dirty="0" smtClean="0">
                <a:effectLst/>
              </a:rPr>
              <a:t>12:15 pm Close</a:t>
            </a:r>
            <a:r>
              <a:rPr lang="en-US" sz="1200" kern="1200" dirty="0" smtClean="0">
                <a:solidFill>
                  <a:schemeClr val="tx1"/>
                </a:solidFill>
                <a:effectLst/>
                <a:latin typeface="+mn-lt"/>
                <a:ea typeface="ＭＳ Ｐゴシック" pitchFamily="-107" charset="-128"/>
                <a:cs typeface="ＭＳ Ｐゴシック" pitchFamily="-107" charset="-128"/>
              </a:rPr>
              <a:t/>
            </a:r>
            <a:br>
              <a:rPr lang="en-US" sz="1200" kern="1200" dirty="0" smtClean="0">
                <a:solidFill>
                  <a:schemeClr val="tx1"/>
                </a:solidFill>
                <a:effectLst/>
                <a:latin typeface="+mn-lt"/>
                <a:ea typeface="ＭＳ Ｐゴシック" pitchFamily="-107" charset="-128"/>
                <a:cs typeface="ＭＳ Ｐゴシック" pitchFamily="-107" charset="-128"/>
              </a:rPr>
            </a:br>
            <a:endParaRPr lang="en-US" sz="1200" kern="1200" dirty="0" smtClean="0">
              <a:solidFill>
                <a:schemeClr val="tx1"/>
              </a:solidFill>
              <a:effectLst/>
              <a:latin typeface="+mn-lt"/>
              <a:ea typeface="ＭＳ Ｐゴシック" pitchFamily="-107" charset="-128"/>
              <a:cs typeface="ＭＳ Ｐゴシック" pitchFamily="-107" charset="-128"/>
            </a:endParaRPr>
          </a:p>
          <a:p>
            <a:r>
              <a:rPr lang="en-US" sz="1200" kern="1200" dirty="0" smtClean="0">
                <a:solidFill>
                  <a:schemeClr val="tx1"/>
                </a:solidFill>
                <a:effectLst/>
                <a:latin typeface="+mn-lt"/>
                <a:ea typeface="ＭＳ Ｐゴシック" pitchFamily="-107" charset="-128"/>
                <a:cs typeface="ＭＳ Ｐゴシック" pitchFamily="-107" charset="-128"/>
              </a:rPr>
              <a:t> </a:t>
            </a:r>
          </a:p>
          <a:p>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7</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kern="1200" dirty="0" smtClean="0">
                <a:solidFill>
                  <a:schemeClr val="tx1"/>
                </a:solidFill>
                <a:effectLst/>
                <a:latin typeface="Arial" pitchFamily="-108" charset="0"/>
                <a:ea typeface="ＭＳ Ｐゴシック" pitchFamily="-108" charset="-128"/>
                <a:cs typeface="ＭＳ Ｐゴシック" pitchFamily="-108" charset="-128"/>
              </a:rPr>
              <a:t>Folks from Avalanche will talk about various rendering techniques used in Cars 2: The Video Game.  Among these, they will discuss work in offloading post-processing onto the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Playstation</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3's SPU's.  This includes using the SPU's to render stereographic 3D images without affecting performance of the game while maintaining full visual quality, resolution, and a full 3d experience for up to 4 players. They will also discuss ways of dealing with potential stereo 3D artifacts and a comparison between SPU and GPU rendering. In addition, they will describe new developments in color precision, post processing effects, and shadows. Lastly they will explain light probes, and the ways they were used for lighting.  This includes an overview of probe capture, the volume representation, and ways to make it more artist-controllable.</a:t>
            </a:r>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8</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kern="1200" dirty="0" smtClean="0">
                <a:solidFill>
                  <a:schemeClr val="tx1"/>
                </a:solidFill>
                <a:effectLst/>
                <a:latin typeface="Arial" pitchFamily="-108" charset="0"/>
                <a:ea typeface="ＭＳ Ｐゴシック" pitchFamily="-108" charset="-128"/>
                <a:cs typeface="ＭＳ Ｐゴシック" pitchFamily="-108" charset="-128"/>
              </a:rPr>
              <a:t>Tiago Sousa from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Crytek</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will describe an overview of a different method for deferred lighting approach used in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CryENGINE</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3, along with an in-depth description of the many techniques used to optimize light passes and avoid light leaking, including details regarding rendering of light volumes, platform specific optimizations,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stereoscoping</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3D rendering and their shadowing techniques.</a:t>
            </a:r>
            <a:endParaRPr lang="en-US" dirty="0"/>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9</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kern="1200" dirty="0" smtClean="0">
                <a:solidFill>
                  <a:schemeClr val="tx1"/>
                </a:solidFill>
                <a:effectLst/>
                <a:latin typeface="Arial" pitchFamily="-108" charset="0"/>
                <a:ea typeface="ＭＳ Ｐゴシック" pitchFamily="-108" charset="-128"/>
                <a:cs typeface="ＭＳ Ｐゴシック" pitchFamily="-108" charset="-128"/>
              </a:rPr>
              <a:t>2:00pm Welcome!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Tatarchuk</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(5 minutes)</a:t>
            </a:r>
            <a:br>
              <a:rPr lang="en-US" sz="1000" kern="1200" dirty="0" smtClean="0">
                <a:solidFill>
                  <a:schemeClr val="tx1"/>
                </a:solidFill>
                <a:effectLst/>
                <a:latin typeface="Arial" pitchFamily="-108" charset="0"/>
                <a:ea typeface="ＭＳ Ｐゴシック" pitchFamily="-108" charset="-128"/>
                <a:cs typeface="ＭＳ Ｐゴシック" pitchFamily="-108" charset="-128"/>
              </a:rPr>
            </a:br>
            <a:r>
              <a:rPr lang="en-US" sz="1000" kern="1200" dirty="0" smtClean="0">
                <a:solidFill>
                  <a:schemeClr val="tx1"/>
                </a:solidFill>
                <a:effectLst/>
                <a:latin typeface="Arial" pitchFamily="-108" charset="0"/>
                <a:ea typeface="ＭＳ Ｐゴシック" pitchFamily="-108" charset="-128"/>
                <a:cs typeface="ＭＳ Ｐゴシック" pitchFamily="-108" charset="-128"/>
              </a:rPr>
              <a:t>2:00pm More Performance Without Quality Compromise: Five Rendering Ideas from </a:t>
            </a:r>
            <a:r>
              <a:rPr lang="en-US" sz="1000" i="1" kern="1200" dirty="0" smtClean="0">
                <a:solidFill>
                  <a:schemeClr val="tx1"/>
                </a:solidFill>
                <a:effectLst/>
                <a:latin typeface="Arial" pitchFamily="-108" charset="0"/>
                <a:ea typeface="ＭＳ Ｐゴシック" pitchFamily="-108" charset="-128"/>
                <a:cs typeface="ＭＳ Ｐゴシック" pitchFamily="-108" charset="-128"/>
              </a:rPr>
              <a:t>Battlefield 3</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[White,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Barre-Brisebois</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(50 minutes)</a:t>
            </a:r>
            <a:br>
              <a:rPr lang="en-US" sz="1000" kern="1200" dirty="0" smtClean="0">
                <a:solidFill>
                  <a:schemeClr val="tx1"/>
                </a:solidFill>
                <a:effectLst/>
                <a:latin typeface="Arial" pitchFamily="-108" charset="0"/>
                <a:ea typeface="ＭＳ Ｐゴシック" pitchFamily="-108" charset="-128"/>
                <a:cs typeface="ＭＳ Ｐゴシック" pitchFamily="-108" charset="-128"/>
              </a:rPr>
            </a:br>
            <a:r>
              <a:rPr lang="en-US" sz="1000" kern="1200" dirty="0" smtClean="0">
                <a:solidFill>
                  <a:schemeClr val="tx1"/>
                </a:solidFill>
                <a:effectLst/>
                <a:latin typeface="Arial" pitchFamily="-108" charset="0"/>
                <a:ea typeface="ＭＳ Ｐゴシック" pitchFamily="-108" charset="-128"/>
                <a:cs typeface="ＭＳ Ｐゴシック" pitchFamily="-108" charset="-128"/>
              </a:rPr>
              <a:t>2:50pm Physically-based lighting in </a:t>
            </a:r>
            <a:r>
              <a:rPr lang="en-US" sz="1000" i="1" kern="1200" dirty="0" smtClean="0">
                <a:solidFill>
                  <a:schemeClr val="tx1"/>
                </a:solidFill>
                <a:effectLst/>
                <a:latin typeface="Arial" pitchFamily="-108" charset="0"/>
                <a:ea typeface="ＭＳ Ｐゴシック" pitchFamily="-108" charset="-128"/>
                <a:cs typeface="ＭＳ Ｐゴシック" pitchFamily="-108" charset="-128"/>
              </a:rPr>
              <a:t>Call of Duty: Black Ops</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Lazarov</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(40 minutes)</a:t>
            </a:r>
            <a:br>
              <a:rPr lang="en-US" sz="1000" kern="1200" dirty="0" smtClean="0">
                <a:solidFill>
                  <a:schemeClr val="tx1"/>
                </a:solidFill>
                <a:effectLst/>
                <a:latin typeface="Arial" pitchFamily="-108" charset="0"/>
                <a:ea typeface="ＭＳ Ｐゴシック" pitchFamily="-108" charset="-128"/>
                <a:cs typeface="ＭＳ Ｐゴシック" pitchFamily="-108" charset="-128"/>
              </a:rPr>
            </a:br>
            <a:r>
              <a:rPr lang="en-US" sz="1000" kern="1200" dirty="0" smtClean="0">
                <a:solidFill>
                  <a:schemeClr val="tx1"/>
                </a:solidFill>
                <a:effectLst/>
                <a:latin typeface="Arial" pitchFamily="-108" charset="0"/>
                <a:ea typeface="ＭＳ Ｐゴシック" pitchFamily="-108" charset="-128"/>
                <a:cs typeface="ＭＳ Ｐゴシック" pitchFamily="-108" charset="-128"/>
              </a:rPr>
              <a:t>3:30pm Real-time image quilting: Arbitrary material blends, invisible seams, and no repeats [Malan] (45</a:t>
            </a:r>
            <a:r>
              <a:rPr lang="en-US" sz="1000" b="1" kern="1200" dirty="0" smtClean="0">
                <a:solidFill>
                  <a:schemeClr val="tx1"/>
                </a:solidFill>
                <a:effectLst/>
                <a:latin typeface="Arial" pitchFamily="-108" charset="0"/>
                <a:ea typeface="ＭＳ Ｐゴシック" pitchFamily="-108" charset="-128"/>
                <a:cs typeface="ＭＳ Ｐゴシック" pitchFamily="-108" charset="-128"/>
              </a:rPr>
              <a:t> </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min)</a:t>
            </a:r>
            <a:br>
              <a:rPr lang="en-US" sz="1000" kern="1200" dirty="0" smtClean="0">
                <a:solidFill>
                  <a:schemeClr val="tx1"/>
                </a:solidFill>
                <a:effectLst/>
                <a:latin typeface="Arial" pitchFamily="-108" charset="0"/>
                <a:ea typeface="ＭＳ Ｐゴシック" pitchFamily="-108" charset="-128"/>
                <a:cs typeface="ＭＳ Ｐゴシック" pitchFamily="-108" charset="-128"/>
              </a:rPr>
            </a:br>
            <a:r>
              <a:rPr lang="en-US" sz="1000" kern="1200" dirty="0" smtClean="0">
                <a:solidFill>
                  <a:schemeClr val="tx1"/>
                </a:solidFill>
                <a:effectLst/>
                <a:latin typeface="Arial" pitchFamily="-108" charset="0"/>
                <a:ea typeface="ＭＳ Ｐゴシック" pitchFamily="-108" charset="-128"/>
                <a:cs typeface="ＭＳ Ｐゴシック" pitchFamily="-108" charset="-128"/>
              </a:rPr>
              <a:t>4:15pm Dynamic lighting in </a:t>
            </a:r>
            <a:r>
              <a:rPr lang="en-US" sz="1000" i="1" kern="1200" dirty="0" smtClean="0">
                <a:solidFill>
                  <a:schemeClr val="tx1"/>
                </a:solidFill>
                <a:effectLst/>
                <a:latin typeface="Arial" pitchFamily="-108" charset="0"/>
                <a:ea typeface="ＭＳ Ｐゴシック" pitchFamily="-108" charset="-128"/>
                <a:cs typeface="ＭＳ Ｐゴシック" pitchFamily="-108" charset="-128"/>
              </a:rPr>
              <a:t>God of War 3 </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Filippov</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(30 minutes)</a:t>
            </a:r>
            <a:br>
              <a:rPr lang="en-US" sz="1000" kern="1200" dirty="0" smtClean="0">
                <a:solidFill>
                  <a:schemeClr val="tx1"/>
                </a:solidFill>
                <a:effectLst/>
                <a:latin typeface="Arial" pitchFamily="-108" charset="0"/>
                <a:ea typeface="ＭＳ Ｐゴシック" pitchFamily="-108" charset="-128"/>
                <a:cs typeface="ＭＳ Ｐゴシック" pitchFamily="-108" charset="-128"/>
              </a:rPr>
            </a:br>
            <a:r>
              <a:rPr lang="en-US" sz="1000" kern="1200" dirty="0" smtClean="0">
                <a:solidFill>
                  <a:schemeClr val="tx1"/>
                </a:solidFill>
                <a:effectLst/>
                <a:latin typeface="Arial" pitchFamily="-108" charset="0"/>
                <a:ea typeface="ＭＳ Ｐゴシック" pitchFamily="-108" charset="-128"/>
                <a:cs typeface="ＭＳ Ｐゴシック" pitchFamily="-108" charset="-128"/>
              </a:rPr>
              <a:t>4:45pm Pre-Integrated Skin Shading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Penner</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(40 minutes)  </a:t>
            </a:r>
            <a:br>
              <a:rPr lang="en-US" sz="1000" kern="1200" dirty="0" smtClean="0">
                <a:solidFill>
                  <a:schemeClr val="tx1"/>
                </a:solidFill>
                <a:effectLst/>
                <a:latin typeface="Arial" pitchFamily="-108" charset="0"/>
                <a:ea typeface="ＭＳ Ｐゴシック" pitchFamily="-108" charset="-128"/>
                <a:cs typeface="ＭＳ Ｐゴシック" pitchFamily="-108" charset="-128"/>
              </a:rPr>
            </a:br>
            <a:r>
              <a:rPr lang="en-US" sz="1000" kern="1200" dirty="0" smtClean="0">
                <a:solidFill>
                  <a:schemeClr val="tx1"/>
                </a:solidFill>
                <a:effectLst/>
                <a:latin typeface="Arial" pitchFamily="-108" charset="0"/>
                <a:ea typeface="ＭＳ Ｐゴシック" pitchFamily="-108" charset="-128"/>
                <a:cs typeface="ＭＳ Ｐゴシック" pitchFamily="-108" charset="-128"/>
              </a:rPr>
              <a:t>5:25pm Close</a:t>
            </a:r>
            <a:endParaRPr lang="en-US" sz="1200" kern="1200" dirty="0">
              <a:solidFill>
                <a:schemeClr val="tx1"/>
              </a:solidFill>
              <a:effectLst/>
              <a:latin typeface="+mn-lt"/>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10</a:t>
            </a:fld>
            <a:endParaRPr lang="en-US"/>
          </a:p>
        </p:txBody>
      </p:sp>
    </p:spTree>
    <p:extLst>
      <p:ext uri="{BB962C8B-B14F-4D97-AF65-F5344CB8AC3E}">
        <p14:creationId xmlns:p14="http://schemas.microsoft.com/office/powerpoint/2010/main" val="107319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kern="1200" dirty="0" smtClean="0">
                <a:solidFill>
                  <a:schemeClr val="tx1"/>
                </a:solidFill>
                <a:effectLst/>
                <a:latin typeface="Arial" pitchFamily="-108" charset="0"/>
                <a:ea typeface="ＭＳ Ｐゴシック" pitchFamily="-108" charset="-128"/>
                <a:cs typeface="ＭＳ Ｐゴシック" pitchFamily="-108" charset="-128"/>
              </a:rPr>
              <a:t>In the first lecture in the course John White and Colin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Barré-Brisebois</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will talk about several techniques from the upcoming </a:t>
            </a:r>
            <a:r>
              <a:rPr lang="en-US" sz="1000" i="1" kern="1200" dirty="0" smtClean="0">
                <a:solidFill>
                  <a:schemeClr val="tx1"/>
                </a:solidFill>
                <a:effectLst/>
                <a:latin typeface="Arial" pitchFamily="-108" charset="0"/>
                <a:ea typeface="ＭＳ Ｐゴシック" pitchFamily="-108" charset="-128"/>
                <a:cs typeface="ＭＳ Ｐゴシック" pitchFamily="-108" charset="-128"/>
              </a:rPr>
              <a:t>Battlefield 3</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and </a:t>
            </a:r>
            <a:r>
              <a:rPr lang="en-US" sz="1000" i="1" kern="1200" dirty="0" smtClean="0">
                <a:solidFill>
                  <a:schemeClr val="tx1"/>
                </a:solidFill>
                <a:effectLst/>
                <a:latin typeface="Arial" pitchFamily="-108" charset="0"/>
                <a:ea typeface="ＭＳ Ｐゴシック" pitchFamily="-108" charset="-128"/>
                <a:cs typeface="ＭＳ Ｐゴシック" pitchFamily="-108" charset="-128"/>
              </a:rPr>
              <a:t>Need for Speed: The Run</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titles designed to accelerate the rendering behind these games. The goals of their techniques are to increase performance without visual quality sacrifice. They will focus on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chroma</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sub-sampling for faster full-screen effects, a novel DirectX 9+ scatter-gather approach to </a:t>
            </a:r>
            <a:r>
              <a:rPr lang="en-US" sz="1000" kern="1200" dirty="0" err="1" smtClean="0">
                <a:solidFill>
                  <a:schemeClr val="tx1"/>
                </a:solidFill>
                <a:effectLst/>
                <a:latin typeface="Arial" pitchFamily="-108" charset="0"/>
                <a:ea typeface="ＭＳ Ｐゴシック" pitchFamily="-108" charset="-128"/>
                <a:cs typeface="ＭＳ Ｐゴシック" pitchFamily="-108" charset="-128"/>
              </a:rPr>
              <a:t>bokeh</a:t>
            </a:r>
            <a:r>
              <a:rPr lang="en-US" sz="1000" kern="1200" dirty="0" smtClean="0">
                <a:solidFill>
                  <a:schemeClr val="tx1"/>
                </a:solidFill>
                <a:effectLst/>
                <a:latin typeface="Arial" pitchFamily="-108" charset="0"/>
                <a:ea typeface="ＭＳ Ｐゴシック" pitchFamily="-108" charset="-128"/>
                <a:cs typeface="ＭＳ Ｐゴシック" pitchFamily="-108" charset="-128"/>
              </a:rPr>
              <a:t> rendering, improved temporally-stable dynamic ambient occlusion, and z-buffer reverse-reload tricks for faster shadow and volumetric deferred lighting.</a:t>
            </a:r>
            <a:endParaRPr lang="en-US" sz="1000" kern="1200" dirty="0">
              <a:solidFill>
                <a:schemeClr val="tx1"/>
              </a:solidFill>
              <a:effectLst/>
              <a:latin typeface="Arial" pitchFamily="-108" charset="0"/>
              <a:ea typeface="ＭＳ Ｐゴシック" pitchFamily="-108" charset="-128"/>
              <a:cs typeface="ＭＳ Ｐゴシック" pitchFamily="-108" charset="-128"/>
            </a:endParaRPr>
          </a:p>
        </p:txBody>
      </p:sp>
      <p:sp>
        <p:nvSpPr>
          <p:cNvPr id="4" name="Slide Number Placeholder 3"/>
          <p:cNvSpPr>
            <a:spLocks noGrp="1"/>
          </p:cNvSpPr>
          <p:nvPr>
            <p:ph type="sldNum" sz="quarter" idx="10"/>
          </p:nvPr>
        </p:nvSpPr>
        <p:spPr/>
        <p:txBody>
          <a:bodyPr/>
          <a:lstStyle/>
          <a:p>
            <a:pPr>
              <a:defRPr/>
            </a:pPr>
            <a:fld id="{770B03EC-81AC-40F9-8338-60316CC02F3E}" type="slidenum">
              <a:rPr lang="en-US" smtClean="0"/>
              <a:pPr>
                <a:defRPr/>
              </a:pPr>
              <a:t>11</a:t>
            </a:fld>
            <a:endParaRPr lang="en-US"/>
          </a:p>
        </p:txBody>
      </p:sp>
    </p:spTree>
    <p:extLst>
      <p:ext uri="{BB962C8B-B14F-4D97-AF65-F5344CB8AC3E}">
        <p14:creationId xmlns:p14="http://schemas.microsoft.com/office/powerpoint/2010/main" val="107319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94642" y="838200"/>
            <a:ext cx="6746015" cy="946683"/>
          </a:xfrm>
        </p:spPr>
        <p:txBody>
          <a:bodyPr/>
          <a:lstStyle>
            <a:lvl1pPr algn="ctr">
              <a:defRPr sz="3200">
                <a:solidFill>
                  <a:schemeClr val="bg2"/>
                </a:solidFill>
              </a:defRPr>
            </a:lvl1pPr>
          </a:lstStyle>
          <a:p>
            <a:r>
              <a:rPr lang="en-US" dirty="0"/>
              <a:t>Click to edit Master title style</a:t>
            </a:r>
          </a:p>
        </p:txBody>
      </p:sp>
      <p:sp>
        <p:nvSpPr>
          <p:cNvPr id="44035" name="Rectangle 3"/>
          <p:cNvSpPr>
            <a:spLocks noGrp="1" noChangeArrowheads="1"/>
          </p:cNvSpPr>
          <p:nvPr>
            <p:ph type="subTitle" idx="1"/>
          </p:nvPr>
        </p:nvSpPr>
        <p:spPr>
          <a:xfrm>
            <a:off x="297181" y="1981200"/>
            <a:ext cx="6744970" cy="1680211"/>
          </a:xfrm>
        </p:spPr>
        <p:txBody>
          <a:bodyPr/>
          <a:lstStyle>
            <a:lvl1pPr marL="0" indent="0" algn="ctr">
              <a:buFontTx/>
              <a:buNone/>
              <a:defRPr>
                <a:solidFill>
                  <a:schemeClr val="tx1"/>
                </a:solidFill>
              </a:defRPr>
            </a:lvl1pPr>
          </a:lstStyle>
          <a:p>
            <a:r>
              <a:rPr lang="en-US" dirty="0"/>
              <a:t>Click to edit Master subtitle style</a:t>
            </a:r>
          </a:p>
        </p:txBody>
      </p:sp>
      <p:pic>
        <p:nvPicPr>
          <p:cNvPr id="4" name="Picture 3" descr="Logo-Rig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3432670"/>
            <a:ext cx="2133600" cy="605930"/>
          </a:xfrm>
          <a:prstGeom prst="rect">
            <a:avLst/>
          </a:prstGeom>
        </p:spPr>
      </p:pic>
    </p:spTree>
    <p:extLst>
      <p:ext uri="{BB962C8B-B14F-4D97-AF65-F5344CB8AC3E}">
        <p14:creationId xmlns:p14="http://schemas.microsoft.com/office/powerpoint/2010/main" val="3950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7315200" cy="647700"/>
            <a:chOff x="0" y="0"/>
            <a:chExt cx="7315200" cy="647700"/>
          </a:xfrm>
        </p:grpSpPr>
        <p:pic>
          <p:nvPicPr>
            <p:cNvPr id="5" name="Picture 4" descr="S11_SlideBack3.png"/>
            <p:cNvPicPr>
              <a:picLocks noChangeAspect="1"/>
            </p:cNvPicPr>
            <p:nvPr/>
          </p:nvPicPr>
          <p:blipFill rotWithShape="1">
            <a:blip r:embed="rId2">
              <a:extLst>
                <a:ext uri="{28A0092B-C50C-407E-A947-70E740481C1C}">
                  <a14:useLocalDpi xmlns:a14="http://schemas.microsoft.com/office/drawing/2010/main" val="0"/>
                </a:ext>
              </a:extLst>
            </a:blip>
            <a:srcRect b="84259"/>
            <a:stretch/>
          </p:blipFill>
          <p:spPr>
            <a:xfrm>
              <a:off x="0" y="0"/>
              <a:ext cx="7315200" cy="647700"/>
            </a:xfrm>
            <a:prstGeom prst="rect">
              <a:avLst/>
            </a:prstGeom>
          </p:spPr>
        </p:pic>
        <p:pic>
          <p:nvPicPr>
            <p:cNvPr id="6" name="Picture 5" descr="S11_LogoHor.png"/>
            <p:cNvPicPr>
              <a:picLocks noChangeAspect="1"/>
            </p:cNvPicPr>
            <p:nvPr/>
          </p:nvPicPr>
          <p:blipFill rotWithShape="1">
            <a:blip r:embed="rId3">
              <a:extLst>
                <a:ext uri="{28A0092B-C50C-407E-A947-70E740481C1C}">
                  <a14:useLocalDpi xmlns:a14="http://schemas.microsoft.com/office/drawing/2010/main" val="0"/>
                </a:ext>
              </a:extLst>
            </a:blip>
            <a:srcRect t="79630" r="54197"/>
            <a:stretch/>
          </p:blipFill>
          <p:spPr>
            <a:xfrm>
              <a:off x="5638800" y="40256"/>
              <a:ext cx="1584039" cy="493144"/>
            </a:xfrm>
            <a:prstGeom prst="rect">
              <a:avLst/>
            </a:prstGeom>
          </p:spPr>
        </p:pic>
      </p:grpSp>
      <p:sp>
        <p:nvSpPr>
          <p:cNvPr id="2" name="Title 1"/>
          <p:cNvSpPr>
            <a:spLocks noGrp="1"/>
          </p:cNvSpPr>
          <p:nvPr>
            <p:ph type="title"/>
          </p:nvPr>
        </p:nvSpPr>
        <p:spPr>
          <a:xfrm>
            <a:off x="152400" y="0"/>
            <a:ext cx="6721475" cy="5794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4475" y="762001"/>
            <a:ext cx="67310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1143000" y="3810000"/>
            <a:ext cx="5334000"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Advances in Real-Time Rendering in</a:t>
            </a:r>
            <a:r>
              <a:rPr lang="en-US" sz="1100" baseline="0" dirty="0" smtClean="0">
                <a:latin typeface="Calibri" pitchFamily="34" charset="0"/>
                <a:cs typeface="Calibri" pitchFamily="34" charset="0"/>
              </a:rPr>
              <a:t> Games</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20014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grpSp>
        <p:nvGrpSpPr>
          <p:cNvPr id="5" name="Group 4"/>
          <p:cNvGrpSpPr/>
          <p:nvPr userDrawn="1"/>
        </p:nvGrpSpPr>
        <p:grpSpPr>
          <a:xfrm>
            <a:off x="0" y="0"/>
            <a:ext cx="7315200" cy="647700"/>
            <a:chOff x="0" y="0"/>
            <a:chExt cx="7315200" cy="647700"/>
          </a:xfrm>
        </p:grpSpPr>
        <p:pic>
          <p:nvPicPr>
            <p:cNvPr id="6" name="Picture 5" descr="S11_SlideBack3.png"/>
            <p:cNvPicPr>
              <a:picLocks noChangeAspect="1"/>
            </p:cNvPicPr>
            <p:nvPr/>
          </p:nvPicPr>
          <p:blipFill rotWithShape="1">
            <a:blip r:embed="rId2">
              <a:extLst>
                <a:ext uri="{28A0092B-C50C-407E-A947-70E740481C1C}">
                  <a14:useLocalDpi xmlns:a14="http://schemas.microsoft.com/office/drawing/2010/main" val="0"/>
                </a:ext>
              </a:extLst>
            </a:blip>
            <a:srcRect b="84259"/>
            <a:stretch/>
          </p:blipFill>
          <p:spPr>
            <a:xfrm>
              <a:off x="0" y="0"/>
              <a:ext cx="7315200" cy="647700"/>
            </a:xfrm>
            <a:prstGeom prst="rect">
              <a:avLst/>
            </a:prstGeom>
          </p:spPr>
        </p:pic>
        <p:pic>
          <p:nvPicPr>
            <p:cNvPr id="7" name="Picture 6" descr="S11_LogoHor.png"/>
            <p:cNvPicPr>
              <a:picLocks noChangeAspect="1"/>
            </p:cNvPicPr>
            <p:nvPr/>
          </p:nvPicPr>
          <p:blipFill rotWithShape="1">
            <a:blip r:embed="rId3">
              <a:extLst>
                <a:ext uri="{28A0092B-C50C-407E-A947-70E740481C1C}">
                  <a14:useLocalDpi xmlns:a14="http://schemas.microsoft.com/office/drawing/2010/main" val="0"/>
                </a:ext>
              </a:extLst>
            </a:blip>
            <a:srcRect t="79630" r="54197"/>
            <a:stretch/>
          </p:blipFill>
          <p:spPr>
            <a:xfrm>
              <a:off x="5638800" y="40256"/>
              <a:ext cx="1584039" cy="493144"/>
            </a:xfrm>
            <a:prstGeom prst="rect">
              <a:avLst/>
            </a:prstGeom>
          </p:spPr>
        </p:pic>
      </p:grpSp>
      <p:sp>
        <p:nvSpPr>
          <p:cNvPr id="2" name="Title 1"/>
          <p:cNvSpPr>
            <a:spLocks noGrp="1"/>
          </p:cNvSpPr>
          <p:nvPr>
            <p:ph type="title"/>
          </p:nvPr>
        </p:nvSpPr>
        <p:spPr>
          <a:xfrm>
            <a:off x="152400" y="0"/>
            <a:ext cx="6722110" cy="57912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43841" y="762000"/>
            <a:ext cx="330454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70301" y="762000"/>
            <a:ext cx="3305810" cy="3215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143000" y="3810000"/>
            <a:ext cx="5334000" cy="261610"/>
          </a:xfrm>
          <a:prstGeom prst="rect">
            <a:avLst/>
          </a:prstGeom>
          <a:noFill/>
        </p:spPr>
        <p:txBody>
          <a:bodyPr wrap="square" rtlCol="0">
            <a:spAutoFit/>
          </a:bodyPr>
          <a:lstStyle/>
          <a:p>
            <a:pPr algn="ctr"/>
            <a:r>
              <a:rPr lang="en-US" sz="1100" dirty="0" smtClean="0">
                <a:latin typeface="Calibri" pitchFamily="34" charset="0"/>
                <a:cs typeface="Calibri" pitchFamily="34" charset="0"/>
              </a:rPr>
              <a:t>Advances in Real-Time Rendering in</a:t>
            </a:r>
            <a:r>
              <a:rPr lang="en-US" sz="1100" baseline="0" dirty="0" smtClean="0">
                <a:latin typeface="Calibri" pitchFamily="34" charset="0"/>
                <a:cs typeface="Calibri" pitchFamily="34" charset="0"/>
              </a:rPr>
              <a:t> Games</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395536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44475" y="106362"/>
            <a:ext cx="6721475" cy="579438"/>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73152" tIns="36576" rIns="73152" bIns="36576"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244475" y="914400"/>
            <a:ext cx="6731000" cy="3063875"/>
          </a:xfrm>
          <a:prstGeom prst="rect">
            <a:avLst/>
          </a:prstGeom>
          <a:noFill/>
          <a:ln w="9525">
            <a:noFill/>
            <a:miter lim="800000"/>
            <a:headEnd/>
            <a:tailEnd/>
          </a:ln>
          <a:effectLst/>
        </p:spPr>
        <p:txBody>
          <a:bodyPr vert="horz" wrap="square" lIns="73152" tIns="36576" rIns="73152" bIns="3657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rtl="0" eaLnBrk="0" fontAlgn="base" hangingPunct="0">
        <a:spcBef>
          <a:spcPct val="0"/>
        </a:spcBef>
        <a:spcAft>
          <a:spcPct val="0"/>
        </a:spcAft>
        <a:defRPr sz="3000" b="1">
          <a:solidFill>
            <a:schemeClr val="bg2"/>
          </a:solidFill>
          <a:effectLst>
            <a:outerShdw blurRad="50800" dist="38100" dir="2700000">
              <a:schemeClr val="accent1">
                <a:alpha val="43000"/>
              </a:schemeClr>
            </a:outerShdw>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outerShdw blurRad="50800" dist="38100" dir="2700000">
              <a:srgbClr val="000000">
                <a:alpha val="43000"/>
              </a:srgbClr>
            </a:outerShdw>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outerShdw blurRad="50800" dist="38100" dir="2700000">
              <a:srgbClr val="000000">
                <a:alpha val="43000"/>
              </a:srgbClr>
            </a:outerShdw>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outerShdw blurRad="50800" dist="38100" dir="2700000">
              <a:srgbClr val="000000">
                <a:alpha val="43000"/>
              </a:srgbClr>
            </a:outerShdw>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outerShdw blurRad="50800" dist="38100" dir="2700000">
              <a:srgbClr val="000000">
                <a:alpha val="43000"/>
              </a:srgbClr>
            </a:outerShdw>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advances.realtimerendering.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S11_PosterElements-Mountains.png"/>
          <p:cNvPicPr>
            <a:picLocks noGrp="1" noChangeAspect="1"/>
          </p:cNvPicPr>
          <p:nvPr>
            <p:ph idx="1"/>
          </p:nvPr>
        </p:nvPicPr>
        <p:blipFill rotWithShape="1">
          <a:blip r:embed="rId3">
            <a:extLst>
              <a:ext uri="{28A0092B-C50C-407E-A947-70E740481C1C}">
                <a14:useLocalDpi xmlns:a14="http://schemas.microsoft.com/office/drawing/2010/main" val="0"/>
              </a:ext>
            </a:extLst>
          </a:blip>
          <a:srcRect l="7344" r="7533" b="13830"/>
          <a:stretch/>
        </p:blipFill>
        <p:spPr>
          <a:xfrm>
            <a:off x="1" y="-12700"/>
            <a:ext cx="7391399" cy="4208811"/>
          </a:xfrm>
        </p:spPr>
      </p:pic>
      <p:pic>
        <p:nvPicPr>
          <p:cNvPr id="4" name="Picture 3" descr="S11_LogoVer.png"/>
          <p:cNvPicPr>
            <a:picLocks noChangeAspect="1"/>
          </p:cNvPicPr>
          <p:nvPr/>
        </p:nvPicPr>
        <p:blipFill rotWithShape="1">
          <a:blip r:embed="rId4">
            <a:extLst>
              <a:ext uri="{28A0092B-C50C-407E-A947-70E740481C1C}">
                <a14:useLocalDpi xmlns:a14="http://schemas.microsoft.com/office/drawing/2010/main" val="0"/>
              </a:ext>
            </a:extLst>
          </a:blip>
          <a:srcRect t="74691" r="60570"/>
          <a:stretch/>
        </p:blipFill>
        <p:spPr>
          <a:xfrm>
            <a:off x="2057400" y="1031469"/>
            <a:ext cx="3517900" cy="21689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Part II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83172043"/>
              </p:ext>
            </p:extLst>
          </p:nvPr>
        </p:nvGraphicFramePr>
        <p:xfrm>
          <a:off x="228600" y="762000"/>
          <a:ext cx="6858000" cy="3302721"/>
        </p:xfrm>
        <a:graphic>
          <a:graphicData uri="http://schemas.openxmlformats.org/drawingml/2006/table">
            <a:tbl>
              <a:tblPr firstRow="1" bandRow="1">
                <a:tableStyleId>{BC89EF96-8CEA-46FF-86C4-4CE0E7609802}</a:tableStyleId>
              </a:tblPr>
              <a:tblGrid>
                <a:gridCol w="843857"/>
                <a:gridCol w="6014143"/>
              </a:tblGrid>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2:00 </a:t>
                      </a:r>
                      <a:r>
                        <a:rPr lang="en-US" sz="1400" b="0" kern="1200" baseline="30000" dirty="0" smtClean="0">
                          <a:solidFill>
                            <a:schemeClr val="tx1"/>
                          </a:solidFill>
                          <a:effectLst/>
                          <a:latin typeface="+mn-lt"/>
                          <a:ea typeface="ＭＳ Ｐゴシック" pitchFamily="-107" charset="-128"/>
                          <a:cs typeface="ＭＳ Ｐゴシック" pitchFamily="-107" charset="-128"/>
                        </a:rPr>
                        <a:t>pm</a:t>
                      </a:r>
                      <a:r>
                        <a:rPr lang="en-US" sz="1400" b="0" kern="1200" dirty="0" smtClean="0">
                          <a:solidFill>
                            <a:schemeClr val="tx1"/>
                          </a:solidFill>
                          <a:effectLst/>
                          <a:latin typeface="+mn-lt"/>
                          <a:ea typeface="ＭＳ Ｐゴシック" pitchFamily="-107" charset="-128"/>
                          <a:cs typeface="ＭＳ Ｐゴシック" pitchFamily="-107" charset="-128"/>
                        </a:rPr>
                        <a:t> </a:t>
                      </a:r>
                      <a:endParaRPr lang="en-US" sz="1100" b="0" baseline="30000" dirty="0"/>
                    </a:p>
                  </a:txBody>
                  <a:tcPr marL="73152" marR="73152" marT="36576" marB="3657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ＭＳ Ｐゴシック" pitchFamily="-107" charset="-128"/>
                          <a:cs typeface="ＭＳ Ｐゴシック" pitchFamily="-107" charset="-128"/>
                        </a:rPr>
                        <a:t>White,</a:t>
                      </a:r>
                      <a:r>
                        <a:rPr lang="en-US" sz="1400" b="0" kern="1200" baseline="0" dirty="0" smtClean="0">
                          <a:solidFill>
                            <a:schemeClr val="tx1"/>
                          </a:solidFill>
                          <a:effectLst/>
                          <a:latin typeface="+mn-lt"/>
                          <a:ea typeface="ＭＳ Ｐゴシック" pitchFamily="-107" charset="-128"/>
                          <a:cs typeface="ＭＳ Ｐゴシック" pitchFamily="-107" charset="-128"/>
                        </a:rPr>
                        <a:t> </a:t>
                      </a:r>
                      <a:r>
                        <a:rPr lang="en-US" sz="1400" b="0" kern="1200" baseline="0" dirty="0" err="1" smtClean="0">
                          <a:solidFill>
                            <a:schemeClr val="tx1"/>
                          </a:solidFill>
                          <a:effectLst/>
                          <a:latin typeface="+mn-lt"/>
                          <a:ea typeface="ＭＳ Ｐゴシック" pitchFamily="-107" charset="-128"/>
                          <a:cs typeface="ＭＳ Ｐゴシック" pitchFamily="-107" charset="-128"/>
                        </a:rPr>
                        <a:t>Barre-Brisebois</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More Performance Without Quality Compromise:</a:t>
                      </a:r>
                      <a:br>
                        <a:rPr lang="en-US" sz="1400" b="1"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Five Rendering Ideas from Battlefield 3 </a:t>
                      </a:r>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2:50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Lazarov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Physically-Based</a:t>
                      </a:r>
                      <a:r>
                        <a:rPr lang="en-US" sz="1400" b="1" kern="1200" baseline="0" dirty="0" smtClean="0">
                          <a:solidFill>
                            <a:schemeClr val="tx1"/>
                          </a:solidFill>
                          <a:effectLst/>
                          <a:latin typeface="+mn-lt"/>
                          <a:ea typeface="ＭＳ Ｐゴシック" pitchFamily="-107" charset="-128"/>
                          <a:cs typeface="ＭＳ Ｐゴシック" pitchFamily="-107" charset="-128"/>
                        </a:rPr>
                        <a:t> Lighting in Call of Duty: Black Ops</a:t>
                      </a:r>
                      <a:endParaRPr lang="en-US" sz="1100" b="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3:30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smtClean="0">
                          <a:solidFill>
                            <a:schemeClr val="tx1"/>
                          </a:solidFill>
                          <a:effectLst/>
                          <a:latin typeface="+mn-lt"/>
                          <a:ea typeface="ＭＳ Ｐゴシック" pitchFamily="-107" charset="-128"/>
                          <a:cs typeface="ＭＳ Ｐゴシック" pitchFamily="-107" charset="-128"/>
                        </a:rPr>
                        <a:t>Malan</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Real-Time Image Quilting: Arbitrary Material Blends, </a:t>
                      </a:r>
                      <a:br>
                        <a:rPr lang="en-US" sz="1400" b="1" i="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Invisible Seams, and No Repeats</a:t>
                      </a:r>
                      <a:endParaRPr lang="en-US" sz="1100" b="1" i="0" dirty="0"/>
                    </a:p>
                  </a:txBody>
                  <a:tcPr marL="73152" marR="73152" marT="36576" marB="36576"/>
                </a:tc>
              </a:tr>
              <a:tr h="499872">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4:15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Filippov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Dynamic Lighting in </a:t>
                      </a:r>
                      <a:r>
                        <a:rPr lang="en-US" sz="1400" b="1" i="1" kern="1200" dirty="0" smtClean="0">
                          <a:solidFill>
                            <a:schemeClr val="tx1"/>
                          </a:solidFill>
                          <a:effectLst/>
                          <a:latin typeface="+mn-lt"/>
                          <a:ea typeface="ＭＳ Ｐゴシック" pitchFamily="-107" charset="-128"/>
                          <a:cs typeface="ＭＳ Ｐゴシック" pitchFamily="-107" charset="-128"/>
                        </a:rPr>
                        <a:t>God of War 3</a:t>
                      </a:r>
                      <a:endParaRPr lang="en-US" sz="1100" b="1" i="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4:45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Penner</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Pre-Integrated Skin Shading</a:t>
                      </a:r>
                      <a:endParaRPr lang="en-US" sz="1100" b="1" i="1" dirty="0"/>
                    </a:p>
                  </a:txBody>
                  <a:tcPr marL="73152" marR="73152" marT="36576" marB="36576"/>
                </a:tc>
              </a:tr>
              <a:tr h="352257">
                <a:tc>
                  <a:txBody>
                    <a:bodyPr/>
                    <a:lstStyle/>
                    <a:p>
                      <a:pPr algn="ctr"/>
                      <a:r>
                        <a:rPr lang="en-US" sz="1100" b="0" baseline="0" dirty="0" smtClean="0"/>
                        <a:t>5:25 </a:t>
                      </a:r>
                      <a:r>
                        <a:rPr lang="en-US" sz="1100" b="0" baseline="30000" dirty="0" smtClean="0"/>
                        <a:t>pm</a:t>
                      </a:r>
                      <a:endParaRPr lang="en-US" sz="1100" b="0" baseline="0" dirty="0"/>
                    </a:p>
                  </a:txBody>
                  <a:tcPr marL="73152" marR="73152" marT="36576" marB="36576"/>
                </a:tc>
                <a:tc>
                  <a:txBody>
                    <a:bodyPr/>
                    <a:lstStyle/>
                    <a:p>
                      <a:pPr algn="l"/>
                      <a:r>
                        <a:rPr lang="en-US" sz="1100" b="1" baseline="0" dirty="0" smtClean="0"/>
                        <a:t>General Q&amp;A</a:t>
                      </a:r>
                      <a:r>
                        <a:rPr lang="en-US" sz="1100" b="1" baseline="0" smtClean="0"/>
                        <a:t>, Close</a:t>
                      </a:r>
                      <a:endParaRPr lang="en-US" sz="1100" b="1" dirty="0"/>
                    </a:p>
                  </a:txBody>
                  <a:tcPr marL="73152" marR="73152" marT="36576" marB="36576"/>
                </a:tc>
              </a:tr>
            </a:tbl>
          </a:graphicData>
        </a:graphic>
      </p:graphicFrame>
      <p:sp>
        <p:nvSpPr>
          <p:cNvPr id="3" name="TextBox 2"/>
          <p:cNvSpPr txBox="1"/>
          <p:nvPr/>
        </p:nvSpPr>
        <p:spPr>
          <a:xfrm>
            <a:off x="1447800" y="228600"/>
            <a:ext cx="4951827" cy="246222"/>
          </a:xfrm>
          <a:prstGeom prst="rect">
            <a:avLst/>
          </a:prstGeom>
          <a:noFill/>
        </p:spPr>
        <p:txBody>
          <a:bodyPr wrap="square" lIns="73152" tIns="36576" rIns="73152" bIns="36576" rtlCol="0">
            <a:spAutoFit/>
          </a:bodyPr>
          <a:lstStyle/>
          <a:p>
            <a:r>
              <a:rPr lang="en-US" sz="1100" dirty="0" smtClean="0">
                <a:ea typeface="ＭＳ Ｐゴシック" pitchFamily="-107" charset="-128"/>
                <a:cs typeface="ＭＳ Ｐゴシック" pitchFamily="-107" charset="-128"/>
              </a:rPr>
              <a:t>Monday, August 8</a:t>
            </a:r>
            <a:r>
              <a:rPr lang="en-US" sz="1100" baseline="30000" dirty="0" smtClean="0">
                <a:ea typeface="ＭＳ Ｐゴシック" pitchFamily="-107" charset="-128"/>
                <a:cs typeface="ＭＳ Ｐゴシック" pitchFamily="-107" charset="-128"/>
              </a:rPr>
              <a:t>th</a:t>
            </a:r>
            <a:r>
              <a:rPr lang="en-US" sz="1100" dirty="0" smtClean="0">
                <a:ea typeface="ＭＳ Ｐゴシック" pitchFamily="-107" charset="-128"/>
                <a:cs typeface="ＭＳ Ｐゴシック" pitchFamily="-107" charset="-128"/>
              </a:rPr>
              <a:t> | </a:t>
            </a:r>
            <a:r>
              <a:rPr lang="en-US" sz="1100" dirty="0">
                <a:ea typeface="ＭＳ Ｐゴシック" pitchFamily="-107" charset="-128"/>
                <a:cs typeface="ＭＳ Ｐゴシック" pitchFamily="-107" charset="-128"/>
              </a:rPr>
              <a:t>2:00 PM - 5:15 PM | </a:t>
            </a:r>
            <a:r>
              <a:rPr lang="en-US" sz="1100" dirty="0" smtClean="0">
                <a:ea typeface="ＭＳ Ｐゴシック" pitchFamily="-107" charset="-128"/>
                <a:cs typeface="ＭＳ Ｐゴシック" pitchFamily="-107" charset="-128"/>
              </a:rPr>
              <a:t>East Hall AB</a:t>
            </a:r>
            <a:endParaRPr lang="en-US" sz="1100" dirty="0"/>
          </a:p>
        </p:txBody>
      </p:sp>
      <p:pic>
        <p:nvPicPr>
          <p:cNvPr id="5" name="Picture 4" descr="dlazarov-15 copy"/>
          <p:cNvPicPr>
            <a:picLocks noChangeAspect="1" noChangeArrowheads="1"/>
          </p:cNvPicPr>
          <p:nvPr/>
        </p:nvPicPr>
        <p:blipFill>
          <a:blip r:embed="rId3"/>
          <a:srcRect/>
          <a:stretch>
            <a:fillRect/>
          </a:stretch>
        </p:blipFill>
        <p:spPr bwMode="auto">
          <a:xfrm>
            <a:off x="6019800" y="1524000"/>
            <a:ext cx="1084262" cy="609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Temp\NewMaterials_001_Af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431" y="2149020"/>
            <a:ext cx="1035960" cy="51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48" y="762000"/>
            <a:ext cx="1216660" cy="68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6290" y="2674620"/>
            <a:ext cx="838200" cy="62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Eric\Desktop\SkinCoverImage.jpg"/>
          <p:cNvPicPr>
            <a:picLocks noChangeAspect="1" noChangeArrowheads="1"/>
          </p:cNvPicPr>
          <p:nvPr/>
        </p:nvPicPr>
        <p:blipFill>
          <a:blip r:embed="rId7"/>
          <a:srcRect/>
          <a:stretch>
            <a:fillRect/>
          </a:stretch>
        </p:blipFill>
        <p:spPr bwMode="auto">
          <a:xfrm>
            <a:off x="5867075" y="3124200"/>
            <a:ext cx="787047"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000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Part II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66833871"/>
              </p:ext>
            </p:extLst>
          </p:nvPr>
        </p:nvGraphicFramePr>
        <p:xfrm>
          <a:off x="228600" y="762000"/>
          <a:ext cx="6858000" cy="3302721"/>
        </p:xfrm>
        <a:graphic>
          <a:graphicData uri="http://schemas.openxmlformats.org/drawingml/2006/table">
            <a:tbl>
              <a:tblPr firstRow="1" bandRow="1">
                <a:tableStyleId>{BC89EF96-8CEA-46FF-86C4-4CE0E7609802}</a:tableStyleId>
              </a:tblPr>
              <a:tblGrid>
                <a:gridCol w="843857"/>
                <a:gridCol w="6014143"/>
              </a:tblGrid>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2:00 </a:t>
                      </a:r>
                      <a:r>
                        <a:rPr lang="en-US" sz="1400" b="0" kern="1200" baseline="30000" dirty="0" smtClean="0">
                          <a:solidFill>
                            <a:schemeClr val="tx1"/>
                          </a:solidFill>
                          <a:effectLst/>
                          <a:latin typeface="+mn-lt"/>
                          <a:ea typeface="ＭＳ Ｐゴシック" pitchFamily="-107" charset="-128"/>
                          <a:cs typeface="ＭＳ Ｐゴシック" pitchFamily="-107" charset="-128"/>
                        </a:rPr>
                        <a:t>pm</a:t>
                      </a:r>
                      <a:r>
                        <a:rPr lang="en-US" sz="1400" b="0" kern="1200" dirty="0" smtClean="0">
                          <a:solidFill>
                            <a:schemeClr val="tx1"/>
                          </a:solidFill>
                          <a:effectLst/>
                          <a:latin typeface="+mn-lt"/>
                          <a:ea typeface="ＭＳ Ｐゴシック" pitchFamily="-107" charset="-128"/>
                          <a:cs typeface="ＭＳ Ｐゴシック" pitchFamily="-107" charset="-128"/>
                        </a:rPr>
                        <a:t> </a:t>
                      </a:r>
                      <a:endParaRPr lang="en-US" sz="1100" b="0" baseline="30000" dirty="0"/>
                    </a:p>
                  </a:txBody>
                  <a:tcPr marL="73152" marR="73152" marT="36576" marB="3657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ＭＳ Ｐゴシック" pitchFamily="-107" charset="-128"/>
                          <a:cs typeface="ＭＳ Ｐゴシック" pitchFamily="-107" charset="-128"/>
                        </a:rPr>
                        <a:t>White,</a:t>
                      </a:r>
                      <a:r>
                        <a:rPr lang="en-US" sz="1400" b="0" kern="1200" baseline="0" dirty="0" smtClean="0">
                          <a:solidFill>
                            <a:schemeClr val="tx1"/>
                          </a:solidFill>
                          <a:effectLst/>
                          <a:latin typeface="+mn-lt"/>
                          <a:ea typeface="ＭＳ Ｐゴシック" pitchFamily="-107" charset="-128"/>
                          <a:cs typeface="ＭＳ Ｐゴシック" pitchFamily="-107" charset="-128"/>
                        </a:rPr>
                        <a:t> </a:t>
                      </a:r>
                      <a:r>
                        <a:rPr lang="en-US" sz="1400" b="0" kern="1200" baseline="0" dirty="0" err="1" smtClean="0">
                          <a:solidFill>
                            <a:schemeClr val="tx1"/>
                          </a:solidFill>
                          <a:effectLst/>
                          <a:latin typeface="+mn-lt"/>
                          <a:ea typeface="ＭＳ Ｐゴシック" pitchFamily="-107" charset="-128"/>
                          <a:cs typeface="ＭＳ Ｐゴシック" pitchFamily="-107" charset="-128"/>
                        </a:rPr>
                        <a:t>Barre-Brisebois</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More Performance Without Quality Compromise:</a:t>
                      </a:r>
                      <a:br>
                        <a:rPr lang="en-US" sz="1400" b="1"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Five Rendering Ideas from Battlefield 3 </a:t>
                      </a:r>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2:50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Lazarov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Physically-Based</a:t>
                      </a:r>
                      <a:r>
                        <a:rPr lang="en-US" sz="1400" b="1" kern="1200" baseline="0" dirty="0" smtClean="0">
                          <a:solidFill>
                            <a:schemeClr val="tx1"/>
                          </a:solidFill>
                          <a:effectLst/>
                          <a:latin typeface="+mn-lt"/>
                          <a:ea typeface="ＭＳ Ｐゴシック" pitchFamily="-107" charset="-128"/>
                          <a:cs typeface="ＭＳ Ｐゴシック" pitchFamily="-107" charset="-128"/>
                        </a:rPr>
                        <a:t> Lighting in Call of Duty: Black Ops</a:t>
                      </a:r>
                      <a:endParaRPr lang="en-US" sz="1100" b="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3:30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smtClean="0">
                          <a:solidFill>
                            <a:schemeClr val="tx1"/>
                          </a:solidFill>
                          <a:effectLst/>
                          <a:latin typeface="+mn-lt"/>
                          <a:ea typeface="ＭＳ Ｐゴシック" pitchFamily="-107" charset="-128"/>
                          <a:cs typeface="ＭＳ Ｐゴシック" pitchFamily="-107" charset="-128"/>
                        </a:rPr>
                        <a:t>Malan</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Real-Time Image Quilting: Arbitrary Material Blends, </a:t>
                      </a:r>
                      <a:br>
                        <a:rPr lang="en-US" sz="1400" b="1" i="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Invisible Seams, and No Repeats</a:t>
                      </a:r>
                      <a:endParaRPr lang="en-US" sz="1100" b="1" i="0" dirty="0"/>
                    </a:p>
                  </a:txBody>
                  <a:tcPr marL="73152" marR="73152" marT="36576" marB="36576"/>
                </a:tc>
              </a:tr>
              <a:tr h="499872">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4:15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Filippov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Dynamic Lighting in </a:t>
                      </a:r>
                      <a:r>
                        <a:rPr lang="en-US" sz="1400" b="1" i="1" kern="1200" dirty="0" smtClean="0">
                          <a:solidFill>
                            <a:schemeClr val="tx1"/>
                          </a:solidFill>
                          <a:effectLst/>
                          <a:latin typeface="+mn-lt"/>
                          <a:ea typeface="ＭＳ Ｐゴシック" pitchFamily="-107" charset="-128"/>
                          <a:cs typeface="ＭＳ Ｐゴシック" pitchFamily="-107" charset="-128"/>
                        </a:rPr>
                        <a:t>God of War 3</a:t>
                      </a:r>
                      <a:endParaRPr lang="en-US" sz="1100" b="1" i="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4:45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Penner</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Pre-Integrated Skin Shading</a:t>
                      </a:r>
                      <a:endParaRPr lang="en-US" sz="1100" b="1" i="1" dirty="0"/>
                    </a:p>
                  </a:txBody>
                  <a:tcPr marL="73152" marR="73152" marT="36576" marB="36576"/>
                </a:tc>
              </a:tr>
              <a:tr h="352257">
                <a:tc>
                  <a:txBody>
                    <a:bodyPr/>
                    <a:lstStyle/>
                    <a:p>
                      <a:pPr algn="ctr"/>
                      <a:r>
                        <a:rPr lang="en-US" sz="1100" b="0" baseline="0" dirty="0" smtClean="0"/>
                        <a:t>5:25 </a:t>
                      </a:r>
                      <a:r>
                        <a:rPr lang="en-US" sz="1100" b="0" baseline="30000" dirty="0" smtClean="0"/>
                        <a:t>pm</a:t>
                      </a:r>
                      <a:endParaRPr lang="en-US" sz="1100" b="0" baseline="0" dirty="0"/>
                    </a:p>
                  </a:txBody>
                  <a:tcPr marL="73152" marR="73152" marT="36576" marB="36576"/>
                </a:tc>
                <a:tc>
                  <a:txBody>
                    <a:bodyPr/>
                    <a:lstStyle/>
                    <a:p>
                      <a:pPr algn="l"/>
                      <a:r>
                        <a:rPr lang="en-US" sz="1100" b="1" baseline="0" dirty="0" smtClean="0"/>
                        <a:t>General Q&amp;A</a:t>
                      </a:r>
                      <a:r>
                        <a:rPr lang="en-US" sz="1100" b="1" baseline="0" smtClean="0"/>
                        <a:t>, Close</a:t>
                      </a:r>
                      <a:endParaRPr lang="en-US" sz="1100" b="1" dirty="0"/>
                    </a:p>
                  </a:txBody>
                  <a:tcPr marL="73152" marR="73152" marT="36576" marB="36576"/>
                </a:tc>
              </a:tr>
            </a:tbl>
          </a:graphicData>
        </a:graphic>
      </p:graphicFrame>
      <p:sp>
        <p:nvSpPr>
          <p:cNvPr id="3" name="TextBox 2"/>
          <p:cNvSpPr txBox="1"/>
          <p:nvPr/>
        </p:nvSpPr>
        <p:spPr>
          <a:xfrm>
            <a:off x="1447800" y="228600"/>
            <a:ext cx="4951827" cy="246222"/>
          </a:xfrm>
          <a:prstGeom prst="rect">
            <a:avLst/>
          </a:prstGeom>
          <a:noFill/>
        </p:spPr>
        <p:txBody>
          <a:bodyPr wrap="square" lIns="73152" tIns="36576" rIns="73152" bIns="36576" rtlCol="0">
            <a:spAutoFit/>
          </a:bodyPr>
          <a:lstStyle/>
          <a:p>
            <a:r>
              <a:rPr lang="en-US" sz="1100" dirty="0" smtClean="0">
                <a:ea typeface="ＭＳ Ｐゴシック" pitchFamily="-107" charset="-128"/>
                <a:cs typeface="ＭＳ Ｐゴシック" pitchFamily="-107" charset="-128"/>
              </a:rPr>
              <a:t>Monday, August 8</a:t>
            </a:r>
            <a:r>
              <a:rPr lang="en-US" sz="1100" baseline="30000" dirty="0" smtClean="0">
                <a:ea typeface="ＭＳ Ｐゴシック" pitchFamily="-107" charset="-128"/>
                <a:cs typeface="ＭＳ Ｐゴシック" pitchFamily="-107" charset="-128"/>
              </a:rPr>
              <a:t>th</a:t>
            </a:r>
            <a:r>
              <a:rPr lang="en-US" sz="1100" dirty="0" smtClean="0">
                <a:ea typeface="ＭＳ Ｐゴシック" pitchFamily="-107" charset="-128"/>
                <a:cs typeface="ＭＳ Ｐゴシック" pitchFamily="-107" charset="-128"/>
              </a:rPr>
              <a:t> | </a:t>
            </a:r>
            <a:r>
              <a:rPr lang="en-US" sz="1100" dirty="0">
                <a:ea typeface="ＭＳ Ｐゴシック" pitchFamily="-107" charset="-128"/>
                <a:cs typeface="ＭＳ Ｐゴシック" pitchFamily="-107" charset="-128"/>
              </a:rPr>
              <a:t>2:00 PM - 5:15 PM | </a:t>
            </a:r>
            <a:r>
              <a:rPr lang="en-US" sz="1100" dirty="0" smtClean="0">
                <a:ea typeface="ＭＳ Ｐゴシック" pitchFamily="-107" charset="-128"/>
                <a:cs typeface="ＭＳ Ｐゴシック" pitchFamily="-107" charset="-128"/>
              </a:rPr>
              <a:t>East Hall AB</a:t>
            </a:r>
            <a:endParaRPr lang="en-US" sz="1100" dirty="0"/>
          </a:p>
        </p:txBody>
      </p:sp>
      <p:pic>
        <p:nvPicPr>
          <p:cNvPr id="5" name="Picture 4" descr="dlazarov-15 copy"/>
          <p:cNvPicPr>
            <a:picLocks noChangeAspect="1" noChangeArrowheads="1"/>
          </p:cNvPicPr>
          <p:nvPr/>
        </p:nvPicPr>
        <p:blipFill>
          <a:blip r:embed="rId3"/>
          <a:srcRect/>
          <a:stretch>
            <a:fillRect/>
          </a:stretch>
        </p:blipFill>
        <p:spPr bwMode="auto">
          <a:xfrm>
            <a:off x="6019800" y="1524000"/>
            <a:ext cx="1084262" cy="609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Temp\NewMaterials_001_Af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431" y="2149020"/>
            <a:ext cx="1035960" cy="51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48" y="762000"/>
            <a:ext cx="1216660" cy="68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6290" y="2674620"/>
            <a:ext cx="838200" cy="62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Eric\Desktop\SkinCoverImage.jpg"/>
          <p:cNvPicPr>
            <a:picLocks noChangeAspect="1" noChangeArrowheads="1"/>
          </p:cNvPicPr>
          <p:nvPr/>
        </p:nvPicPr>
        <p:blipFill>
          <a:blip r:embed="rId7"/>
          <a:srcRect/>
          <a:stretch>
            <a:fillRect/>
          </a:stretch>
        </p:blipFill>
        <p:spPr bwMode="auto">
          <a:xfrm>
            <a:off x="5867075" y="3124200"/>
            <a:ext cx="787047"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33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Part II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66989156"/>
              </p:ext>
            </p:extLst>
          </p:nvPr>
        </p:nvGraphicFramePr>
        <p:xfrm>
          <a:off x="228600" y="762000"/>
          <a:ext cx="6858000" cy="3302721"/>
        </p:xfrm>
        <a:graphic>
          <a:graphicData uri="http://schemas.openxmlformats.org/drawingml/2006/table">
            <a:tbl>
              <a:tblPr firstRow="1" bandRow="1">
                <a:tableStyleId>{BC89EF96-8CEA-46FF-86C4-4CE0E7609802}</a:tableStyleId>
              </a:tblPr>
              <a:tblGrid>
                <a:gridCol w="843857"/>
                <a:gridCol w="6014143"/>
              </a:tblGrid>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2:00 </a:t>
                      </a:r>
                      <a:r>
                        <a:rPr lang="en-US" sz="1400" b="0" kern="1200" baseline="30000" dirty="0" smtClean="0">
                          <a:solidFill>
                            <a:schemeClr val="tx1"/>
                          </a:solidFill>
                          <a:effectLst/>
                          <a:latin typeface="+mn-lt"/>
                          <a:ea typeface="ＭＳ Ｐゴシック" pitchFamily="-107" charset="-128"/>
                          <a:cs typeface="ＭＳ Ｐゴシック" pitchFamily="-107" charset="-128"/>
                        </a:rPr>
                        <a:t>pm</a:t>
                      </a:r>
                      <a:r>
                        <a:rPr lang="en-US" sz="1400" b="0" kern="1200" dirty="0" smtClean="0">
                          <a:solidFill>
                            <a:schemeClr val="tx1"/>
                          </a:solidFill>
                          <a:effectLst/>
                          <a:latin typeface="+mn-lt"/>
                          <a:ea typeface="ＭＳ Ｐゴシック" pitchFamily="-107" charset="-128"/>
                          <a:cs typeface="ＭＳ Ｐゴシック" pitchFamily="-107" charset="-128"/>
                        </a:rPr>
                        <a:t> </a:t>
                      </a:r>
                      <a:endParaRPr lang="en-US" sz="1100" b="0" baseline="30000" dirty="0"/>
                    </a:p>
                  </a:txBody>
                  <a:tcPr marL="73152" marR="73152" marT="36576" marB="3657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ＭＳ Ｐゴシック" pitchFamily="-107" charset="-128"/>
                          <a:cs typeface="ＭＳ Ｐゴシック" pitchFamily="-107" charset="-128"/>
                        </a:rPr>
                        <a:t>White,</a:t>
                      </a:r>
                      <a:r>
                        <a:rPr lang="en-US" sz="1400" b="0" kern="1200" baseline="0" dirty="0" smtClean="0">
                          <a:solidFill>
                            <a:schemeClr val="tx1"/>
                          </a:solidFill>
                          <a:effectLst/>
                          <a:latin typeface="+mn-lt"/>
                          <a:ea typeface="ＭＳ Ｐゴシック" pitchFamily="-107" charset="-128"/>
                          <a:cs typeface="ＭＳ Ｐゴシック" pitchFamily="-107" charset="-128"/>
                        </a:rPr>
                        <a:t> </a:t>
                      </a:r>
                      <a:r>
                        <a:rPr lang="en-US" sz="1400" b="0" kern="1200" baseline="0" dirty="0" err="1" smtClean="0">
                          <a:solidFill>
                            <a:schemeClr val="tx1"/>
                          </a:solidFill>
                          <a:effectLst/>
                          <a:latin typeface="+mn-lt"/>
                          <a:ea typeface="ＭＳ Ｐゴシック" pitchFamily="-107" charset="-128"/>
                          <a:cs typeface="ＭＳ Ｐゴシック" pitchFamily="-107" charset="-128"/>
                        </a:rPr>
                        <a:t>Barre-Brisebois</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More Performance Without Quality Compromise:</a:t>
                      </a:r>
                      <a:br>
                        <a:rPr lang="en-US" sz="1400" b="1"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Five Rendering Ideas from Battlefield 3 </a:t>
                      </a:r>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2:50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Lazarov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Physically-Based</a:t>
                      </a:r>
                      <a:r>
                        <a:rPr lang="en-US" sz="1400" b="1" kern="1200" baseline="0" dirty="0" smtClean="0">
                          <a:solidFill>
                            <a:schemeClr val="tx1"/>
                          </a:solidFill>
                          <a:effectLst/>
                          <a:latin typeface="+mn-lt"/>
                          <a:ea typeface="ＭＳ Ｐゴシック" pitchFamily="-107" charset="-128"/>
                          <a:cs typeface="ＭＳ Ｐゴシック" pitchFamily="-107" charset="-128"/>
                        </a:rPr>
                        <a:t> Lighting in Call of Duty: Black Ops</a:t>
                      </a:r>
                      <a:endParaRPr lang="en-US" sz="1100" b="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3:30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smtClean="0">
                          <a:solidFill>
                            <a:schemeClr val="tx1"/>
                          </a:solidFill>
                          <a:effectLst/>
                          <a:latin typeface="+mn-lt"/>
                          <a:ea typeface="ＭＳ Ｐゴシック" pitchFamily="-107" charset="-128"/>
                          <a:cs typeface="ＭＳ Ｐゴシック" pitchFamily="-107" charset="-128"/>
                        </a:rPr>
                        <a:t>Malan</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Real-Time Image Quilting: Arbitrary Material Blends, </a:t>
                      </a:r>
                      <a:br>
                        <a:rPr lang="en-US" sz="1400" b="1" i="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Invisible Seams, and No Repeats</a:t>
                      </a:r>
                      <a:endParaRPr lang="en-US" sz="1100" b="1" i="0" dirty="0"/>
                    </a:p>
                  </a:txBody>
                  <a:tcPr marL="73152" marR="73152" marT="36576" marB="36576"/>
                </a:tc>
              </a:tr>
              <a:tr h="499872">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4:15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Filippov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Dynamic Lighting in </a:t>
                      </a:r>
                      <a:r>
                        <a:rPr lang="en-US" sz="1400" b="1" i="1" kern="1200" dirty="0" smtClean="0">
                          <a:solidFill>
                            <a:schemeClr val="tx1"/>
                          </a:solidFill>
                          <a:effectLst/>
                          <a:latin typeface="+mn-lt"/>
                          <a:ea typeface="ＭＳ Ｐゴシック" pitchFamily="-107" charset="-128"/>
                          <a:cs typeface="ＭＳ Ｐゴシック" pitchFamily="-107" charset="-128"/>
                        </a:rPr>
                        <a:t>God of War 3</a:t>
                      </a:r>
                      <a:endParaRPr lang="en-US" sz="1100" b="1" i="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4:45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Penner</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Pre-Integrated Skin Shading</a:t>
                      </a:r>
                      <a:endParaRPr lang="en-US" sz="1100" b="1" i="1" dirty="0"/>
                    </a:p>
                  </a:txBody>
                  <a:tcPr marL="73152" marR="73152" marT="36576" marB="36576"/>
                </a:tc>
              </a:tr>
              <a:tr h="352257">
                <a:tc>
                  <a:txBody>
                    <a:bodyPr/>
                    <a:lstStyle/>
                    <a:p>
                      <a:pPr algn="ctr"/>
                      <a:r>
                        <a:rPr lang="en-US" sz="1100" b="0" baseline="0" dirty="0" smtClean="0"/>
                        <a:t>5:25 </a:t>
                      </a:r>
                      <a:r>
                        <a:rPr lang="en-US" sz="1100" b="0" baseline="30000" dirty="0" smtClean="0"/>
                        <a:t>pm</a:t>
                      </a:r>
                      <a:endParaRPr lang="en-US" sz="1100" b="0" baseline="0" dirty="0"/>
                    </a:p>
                  </a:txBody>
                  <a:tcPr marL="73152" marR="73152" marT="36576" marB="36576"/>
                </a:tc>
                <a:tc>
                  <a:txBody>
                    <a:bodyPr/>
                    <a:lstStyle/>
                    <a:p>
                      <a:pPr algn="l"/>
                      <a:r>
                        <a:rPr lang="en-US" sz="1100" b="1" baseline="0" dirty="0" smtClean="0"/>
                        <a:t>General Q&amp;A</a:t>
                      </a:r>
                      <a:r>
                        <a:rPr lang="en-US" sz="1100" b="1" baseline="0" smtClean="0"/>
                        <a:t>, Close</a:t>
                      </a:r>
                      <a:endParaRPr lang="en-US" sz="1100" b="1" dirty="0"/>
                    </a:p>
                  </a:txBody>
                  <a:tcPr marL="73152" marR="73152" marT="36576" marB="36576"/>
                </a:tc>
              </a:tr>
            </a:tbl>
          </a:graphicData>
        </a:graphic>
      </p:graphicFrame>
      <p:sp>
        <p:nvSpPr>
          <p:cNvPr id="3" name="TextBox 2"/>
          <p:cNvSpPr txBox="1"/>
          <p:nvPr/>
        </p:nvSpPr>
        <p:spPr>
          <a:xfrm>
            <a:off x="1447800" y="228600"/>
            <a:ext cx="4951827" cy="246222"/>
          </a:xfrm>
          <a:prstGeom prst="rect">
            <a:avLst/>
          </a:prstGeom>
          <a:noFill/>
        </p:spPr>
        <p:txBody>
          <a:bodyPr wrap="square" lIns="73152" tIns="36576" rIns="73152" bIns="36576" rtlCol="0">
            <a:spAutoFit/>
          </a:bodyPr>
          <a:lstStyle/>
          <a:p>
            <a:r>
              <a:rPr lang="en-US" sz="1100" dirty="0" smtClean="0">
                <a:ea typeface="ＭＳ Ｐゴシック" pitchFamily="-107" charset="-128"/>
                <a:cs typeface="ＭＳ Ｐゴシック" pitchFamily="-107" charset="-128"/>
              </a:rPr>
              <a:t>Monday, August 8</a:t>
            </a:r>
            <a:r>
              <a:rPr lang="en-US" sz="1100" baseline="30000" dirty="0" smtClean="0">
                <a:ea typeface="ＭＳ Ｐゴシック" pitchFamily="-107" charset="-128"/>
                <a:cs typeface="ＭＳ Ｐゴシック" pitchFamily="-107" charset="-128"/>
              </a:rPr>
              <a:t>th</a:t>
            </a:r>
            <a:r>
              <a:rPr lang="en-US" sz="1100" dirty="0" smtClean="0">
                <a:ea typeface="ＭＳ Ｐゴシック" pitchFamily="-107" charset="-128"/>
                <a:cs typeface="ＭＳ Ｐゴシック" pitchFamily="-107" charset="-128"/>
              </a:rPr>
              <a:t> | </a:t>
            </a:r>
            <a:r>
              <a:rPr lang="en-US" sz="1100" dirty="0">
                <a:ea typeface="ＭＳ Ｐゴシック" pitchFamily="-107" charset="-128"/>
                <a:cs typeface="ＭＳ Ｐゴシック" pitchFamily="-107" charset="-128"/>
              </a:rPr>
              <a:t>2:00 PM - 5:15 PM | </a:t>
            </a:r>
            <a:r>
              <a:rPr lang="en-US" sz="1100" dirty="0" smtClean="0">
                <a:ea typeface="ＭＳ Ｐゴシック" pitchFamily="-107" charset="-128"/>
                <a:cs typeface="ＭＳ Ｐゴシック" pitchFamily="-107" charset="-128"/>
              </a:rPr>
              <a:t>East Hall AB</a:t>
            </a:r>
            <a:endParaRPr lang="en-US" sz="1100" dirty="0"/>
          </a:p>
        </p:txBody>
      </p:sp>
      <p:pic>
        <p:nvPicPr>
          <p:cNvPr id="5" name="Picture 4" descr="dlazarov-15 copy"/>
          <p:cNvPicPr>
            <a:picLocks noChangeAspect="1" noChangeArrowheads="1"/>
          </p:cNvPicPr>
          <p:nvPr/>
        </p:nvPicPr>
        <p:blipFill>
          <a:blip r:embed="rId3"/>
          <a:srcRect/>
          <a:stretch>
            <a:fillRect/>
          </a:stretch>
        </p:blipFill>
        <p:spPr bwMode="auto">
          <a:xfrm>
            <a:off x="6019800" y="1524000"/>
            <a:ext cx="1084262" cy="609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Temp\NewMaterials_001_Af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431" y="2149020"/>
            <a:ext cx="1035960" cy="51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48" y="762000"/>
            <a:ext cx="1216660" cy="68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6290" y="2674620"/>
            <a:ext cx="838200" cy="62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Eric\Desktop\SkinCoverImage.jpg"/>
          <p:cNvPicPr>
            <a:picLocks noChangeAspect="1" noChangeArrowheads="1"/>
          </p:cNvPicPr>
          <p:nvPr/>
        </p:nvPicPr>
        <p:blipFill>
          <a:blip r:embed="rId7"/>
          <a:srcRect/>
          <a:stretch>
            <a:fillRect/>
          </a:stretch>
        </p:blipFill>
        <p:spPr bwMode="auto">
          <a:xfrm>
            <a:off x="5867075" y="3124200"/>
            <a:ext cx="787047"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109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Part II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1695546"/>
              </p:ext>
            </p:extLst>
          </p:nvPr>
        </p:nvGraphicFramePr>
        <p:xfrm>
          <a:off x="228600" y="762000"/>
          <a:ext cx="6858000" cy="3302721"/>
        </p:xfrm>
        <a:graphic>
          <a:graphicData uri="http://schemas.openxmlformats.org/drawingml/2006/table">
            <a:tbl>
              <a:tblPr firstRow="1" bandRow="1">
                <a:tableStyleId>{BC89EF96-8CEA-46FF-86C4-4CE0E7609802}</a:tableStyleId>
              </a:tblPr>
              <a:tblGrid>
                <a:gridCol w="843857"/>
                <a:gridCol w="6014143"/>
              </a:tblGrid>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2:00 </a:t>
                      </a:r>
                      <a:r>
                        <a:rPr lang="en-US" sz="1400" b="0" kern="1200" baseline="30000" dirty="0" smtClean="0">
                          <a:solidFill>
                            <a:schemeClr val="tx1"/>
                          </a:solidFill>
                          <a:effectLst/>
                          <a:latin typeface="+mn-lt"/>
                          <a:ea typeface="ＭＳ Ｐゴシック" pitchFamily="-107" charset="-128"/>
                          <a:cs typeface="ＭＳ Ｐゴシック" pitchFamily="-107" charset="-128"/>
                        </a:rPr>
                        <a:t>pm</a:t>
                      </a:r>
                      <a:r>
                        <a:rPr lang="en-US" sz="1400" b="0" kern="1200" dirty="0" smtClean="0">
                          <a:solidFill>
                            <a:schemeClr val="tx1"/>
                          </a:solidFill>
                          <a:effectLst/>
                          <a:latin typeface="+mn-lt"/>
                          <a:ea typeface="ＭＳ Ｐゴシック" pitchFamily="-107" charset="-128"/>
                          <a:cs typeface="ＭＳ Ｐゴシック" pitchFamily="-107" charset="-128"/>
                        </a:rPr>
                        <a:t> </a:t>
                      </a:r>
                      <a:endParaRPr lang="en-US" sz="1100" b="0" baseline="30000" dirty="0"/>
                    </a:p>
                  </a:txBody>
                  <a:tcPr marL="73152" marR="73152" marT="36576" marB="3657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ＭＳ Ｐゴシック" pitchFamily="-107" charset="-128"/>
                          <a:cs typeface="ＭＳ Ｐゴシック" pitchFamily="-107" charset="-128"/>
                        </a:rPr>
                        <a:t>White,</a:t>
                      </a:r>
                      <a:r>
                        <a:rPr lang="en-US" sz="1400" b="0" kern="1200" baseline="0" dirty="0" smtClean="0">
                          <a:solidFill>
                            <a:schemeClr val="tx1"/>
                          </a:solidFill>
                          <a:effectLst/>
                          <a:latin typeface="+mn-lt"/>
                          <a:ea typeface="ＭＳ Ｐゴシック" pitchFamily="-107" charset="-128"/>
                          <a:cs typeface="ＭＳ Ｐゴシック" pitchFamily="-107" charset="-128"/>
                        </a:rPr>
                        <a:t> </a:t>
                      </a:r>
                      <a:r>
                        <a:rPr lang="en-US" sz="1400" b="0" kern="1200" baseline="0" dirty="0" err="1" smtClean="0">
                          <a:solidFill>
                            <a:schemeClr val="tx1"/>
                          </a:solidFill>
                          <a:effectLst/>
                          <a:latin typeface="+mn-lt"/>
                          <a:ea typeface="ＭＳ Ｐゴシック" pitchFamily="-107" charset="-128"/>
                          <a:cs typeface="ＭＳ Ｐゴシック" pitchFamily="-107" charset="-128"/>
                        </a:rPr>
                        <a:t>Barre-Brisebois</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More Performance Without Quality Compromise:</a:t>
                      </a:r>
                      <a:br>
                        <a:rPr lang="en-US" sz="1400" b="1"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Five Rendering Ideas from Battlefield 3 </a:t>
                      </a:r>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2:50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Lazarov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Physically-Based</a:t>
                      </a:r>
                      <a:r>
                        <a:rPr lang="en-US" sz="1400" b="1" kern="1200" baseline="0" dirty="0" smtClean="0">
                          <a:solidFill>
                            <a:schemeClr val="tx1"/>
                          </a:solidFill>
                          <a:effectLst/>
                          <a:latin typeface="+mn-lt"/>
                          <a:ea typeface="ＭＳ Ｐゴシック" pitchFamily="-107" charset="-128"/>
                          <a:cs typeface="ＭＳ Ｐゴシック" pitchFamily="-107" charset="-128"/>
                        </a:rPr>
                        <a:t> Lighting in Call of Duty: Black Ops</a:t>
                      </a:r>
                      <a:endParaRPr lang="en-US" sz="1100" b="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3:30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smtClean="0">
                          <a:solidFill>
                            <a:schemeClr val="tx1"/>
                          </a:solidFill>
                          <a:effectLst/>
                          <a:latin typeface="+mn-lt"/>
                          <a:ea typeface="ＭＳ Ｐゴシック" pitchFamily="-107" charset="-128"/>
                          <a:cs typeface="ＭＳ Ｐゴシック" pitchFamily="-107" charset="-128"/>
                        </a:rPr>
                        <a:t>Malan</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Real-Time Image Quilting: Arbitrary Material Blends, </a:t>
                      </a:r>
                      <a:br>
                        <a:rPr lang="en-US" sz="1400" b="1" i="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Invisible Seams, and No Repeats</a:t>
                      </a:r>
                      <a:endParaRPr lang="en-US" sz="1100" b="1" i="0" dirty="0"/>
                    </a:p>
                  </a:txBody>
                  <a:tcPr marL="73152" marR="73152" marT="36576" marB="36576"/>
                </a:tc>
              </a:tr>
              <a:tr h="499872">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4:15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Filippov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Dynamic Lighting in </a:t>
                      </a:r>
                      <a:r>
                        <a:rPr lang="en-US" sz="1400" b="1" i="1" kern="1200" dirty="0" smtClean="0">
                          <a:solidFill>
                            <a:schemeClr val="tx1"/>
                          </a:solidFill>
                          <a:effectLst/>
                          <a:latin typeface="+mn-lt"/>
                          <a:ea typeface="ＭＳ Ｐゴシック" pitchFamily="-107" charset="-128"/>
                          <a:cs typeface="ＭＳ Ｐゴシック" pitchFamily="-107" charset="-128"/>
                        </a:rPr>
                        <a:t>God of War 3</a:t>
                      </a:r>
                      <a:endParaRPr lang="en-US" sz="1100" b="1" i="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4:45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Penner</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Pre-Integrated Skin Shading</a:t>
                      </a:r>
                      <a:endParaRPr lang="en-US" sz="1100" b="1" i="1" dirty="0"/>
                    </a:p>
                  </a:txBody>
                  <a:tcPr marL="73152" marR="73152" marT="36576" marB="36576"/>
                </a:tc>
              </a:tr>
              <a:tr h="352257">
                <a:tc>
                  <a:txBody>
                    <a:bodyPr/>
                    <a:lstStyle/>
                    <a:p>
                      <a:pPr algn="ctr"/>
                      <a:r>
                        <a:rPr lang="en-US" sz="1100" b="0" baseline="0" dirty="0" smtClean="0"/>
                        <a:t>5:25 </a:t>
                      </a:r>
                      <a:r>
                        <a:rPr lang="en-US" sz="1100" b="0" baseline="30000" dirty="0" smtClean="0"/>
                        <a:t>pm</a:t>
                      </a:r>
                      <a:endParaRPr lang="en-US" sz="1100" b="0" baseline="0" dirty="0"/>
                    </a:p>
                  </a:txBody>
                  <a:tcPr marL="73152" marR="73152" marT="36576" marB="36576"/>
                </a:tc>
                <a:tc>
                  <a:txBody>
                    <a:bodyPr/>
                    <a:lstStyle/>
                    <a:p>
                      <a:pPr algn="l"/>
                      <a:r>
                        <a:rPr lang="en-US" sz="1100" b="1" baseline="0" dirty="0" smtClean="0"/>
                        <a:t>General Q&amp;A</a:t>
                      </a:r>
                      <a:r>
                        <a:rPr lang="en-US" sz="1100" b="1" baseline="0" smtClean="0"/>
                        <a:t>, Close</a:t>
                      </a:r>
                      <a:endParaRPr lang="en-US" sz="1100" b="1" dirty="0"/>
                    </a:p>
                  </a:txBody>
                  <a:tcPr marL="73152" marR="73152" marT="36576" marB="36576"/>
                </a:tc>
              </a:tr>
            </a:tbl>
          </a:graphicData>
        </a:graphic>
      </p:graphicFrame>
      <p:sp>
        <p:nvSpPr>
          <p:cNvPr id="3" name="TextBox 2"/>
          <p:cNvSpPr txBox="1"/>
          <p:nvPr/>
        </p:nvSpPr>
        <p:spPr>
          <a:xfrm>
            <a:off x="1447800" y="228600"/>
            <a:ext cx="4951827" cy="246222"/>
          </a:xfrm>
          <a:prstGeom prst="rect">
            <a:avLst/>
          </a:prstGeom>
          <a:noFill/>
        </p:spPr>
        <p:txBody>
          <a:bodyPr wrap="square" lIns="73152" tIns="36576" rIns="73152" bIns="36576" rtlCol="0">
            <a:spAutoFit/>
          </a:bodyPr>
          <a:lstStyle/>
          <a:p>
            <a:r>
              <a:rPr lang="en-US" sz="1100" dirty="0" smtClean="0">
                <a:ea typeface="ＭＳ Ｐゴシック" pitchFamily="-107" charset="-128"/>
                <a:cs typeface="ＭＳ Ｐゴシック" pitchFamily="-107" charset="-128"/>
              </a:rPr>
              <a:t>Monday, August 8</a:t>
            </a:r>
            <a:r>
              <a:rPr lang="en-US" sz="1100" baseline="30000" dirty="0" smtClean="0">
                <a:ea typeface="ＭＳ Ｐゴシック" pitchFamily="-107" charset="-128"/>
                <a:cs typeface="ＭＳ Ｐゴシック" pitchFamily="-107" charset="-128"/>
              </a:rPr>
              <a:t>th</a:t>
            </a:r>
            <a:r>
              <a:rPr lang="en-US" sz="1100" dirty="0" smtClean="0">
                <a:ea typeface="ＭＳ Ｐゴシック" pitchFamily="-107" charset="-128"/>
                <a:cs typeface="ＭＳ Ｐゴシック" pitchFamily="-107" charset="-128"/>
              </a:rPr>
              <a:t> | </a:t>
            </a:r>
            <a:r>
              <a:rPr lang="en-US" sz="1100" dirty="0">
                <a:ea typeface="ＭＳ Ｐゴシック" pitchFamily="-107" charset="-128"/>
                <a:cs typeface="ＭＳ Ｐゴシック" pitchFamily="-107" charset="-128"/>
              </a:rPr>
              <a:t>2:00 PM - 5:15 PM | </a:t>
            </a:r>
            <a:r>
              <a:rPr lang="en-US" sz="1100" dirty="0" smtClean="0">
                <a:ea typeface="ＭＳ Ｐゴシック" pitchFamily="-107" charset="-128"/>
                <a:cs typeface="ＭＳ Ｐゴシック" pitchFamily="-107" charset="-128"/>
              </a:rPr>
              <a:t>East Hall AB</a:t>
            </a:r>
            <a:endParaRPr lang="en-US" sz="1100" dirty="0"/>
          </a:p>
        </p:txBody>
      </p:sp>
      <p:pic>
        <p:nvPicPr>
          <p:cNvPr id="5" name="Picture 4" descr="dlazarov-15 copy"/>
          <p:cNvPicPr>
            <a:picLocks noChangeAspect="1" noChangeArrowheads="1"/>
          </p:cNvPicPr>
          <p:nvPr/>
        </p:nvPicPr>
        <p:blipFill>
          <a:blip r:embed="rId3"/>
          <a:srcRect/>
          <a:stretch>
            <a:fillRect/>
          </a:stretch>
        </p:blipFill>
        <p:spPr bwMode="auto">
          <a:xfrm>
            <a:off x="6019800" y="1524000"/>
            <a:ext cx="1084262" cy="609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Temp\NewMaterials_001_Af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431" y="2149020"/>
            <a:ext cx="1035960" cy="51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48" y="762000"/>
            <a:ext cx="1216660" cy="68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6290" y="2674620"/>
            <a:ext cx="838200" cy="62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Eric\Desktop\SkinCoverImage.jpg"/>
          <p:cNvPicPr>
            <a:picLocks noChangeAspect="1" noChangeArrowheads="1"/>
          </p:cNvPicPr>
          <p:nvPr/>
        </p:nvPicPr>
        <p:blipFill>
          <a:blip r:embed="rId7"/>
          <a:srcRect/>
          <a:stretch>
            <a:fillRect/>
          </a:stretch>
        </p:blipFill>
        <p:spPr bwMode="auto">
          <a:xfrm>
            <a:off x="5867075" y="3124200"/>
            <a:ext cx="787047"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511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Part II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89566411"/>
              </p:ext>
            </p:extLst>
          </p:nvPr>
        </p:nvGraphicFramePr>
        <p:xfrm>
          <a:off x="228600" y="762000"/>
          <a:ext cx="6858000" cy="3302721"/>
        </p:xfrm>
        <a:graphic>
          <a:graphicData uri="http://schemas.openxmlformats.org/drawingml/2006/table">
            <a:tbl>
              <a:tblPr firstRow="1" bandRow="1">
                <a:tableStyleId>{BC89EF96-8CEA-46FF-86C4-4CE0E7609802}</a:tableStyleId>
              </a:tblPr>
              <a:tblGrid>
                <a:gridCol w="843857"/>
                <a:gridCol w="6014143"/>
              </a:tblGrid>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2:00 </a:t>
                      </a:r>
                      <a:r>
                        <a:rPr lang="en-US" sz="1400" b="0" kern="1200" baseline="30000" dirty="0" smtClean="0">
                          <a:solidFill>
                            <a:schemeClr val="tx1"/>
                          </a:solidFill>
                          <a:effectLst/>
                          <a:latin typeface="+mn-lt"/>
                          <a:ea typeface="ＭＳ Ｐゴシック" pitchFamily="-107" charset="-128"/>
                          <a:cs typeface="ＭＳ Ｐゴシック" pitchFamily="-107" charset="-128"/>
                        </a:rPr>
                        <a:t>pm</a:t>
                      </a:r>
                      <a:r>
                        <a:rPr lang="en-US" sz="1400" b="0" kern="1200" dirty="0" smtClean="0">
                          <a:solidFill>
                            <a:schemeClr val="tx1"/>
                          </a:solidFill>
                          <a:effectLst/>
                          <a:latin typeface="+mn-lt"/>
                          <a:ea typeface="ＭＳ Ｐゴシック" pitchFamily="-107" charset="-128"/>
                          <a:cs typeface="ＭＳ Ｐゴシック" pitchFamily="-107" charset="-128"/>
                        </a:rPr>
                        <a:t> </a:t>
                      </a:r>
                      <a:endParaRPr lang="en-US" sz="1100" b="0" baseline="30000" dirty="0"/>
                    </a:p>
                  </a:txBody>
                  <a:tcPr marL="73152" marR="73152" marT="36576" marB="3657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ＭＳ Ｐゴシック" pitchFamily="-107" charset="-128"/>
                          <a:cs typeface="ＭＳ Ｐゴシック" pitchFamily="-107" charset="-128"/>
                        </a:rPr>
                        <a:t>White,</a:t>
                      </a:r>
                      <a:r>
                        <a:rPr lang="en-US" sz="1400" b="0" kern="1200" baseline="0" dirty="0" smtClean="0">
                          <a:solidFill>
                            <a:schemeClr val="tx1"/>
                          </a:solidFill>
                          <a:effectLst/>
                          <a:latin typeface="+mn-lt"/>
                          <a:ea typeface="ＭＳ Ｐゴシック" pitchFamily="-107" charset="-128"/>
                          <a:cs typeface="ＭＳ Ｐゴシック" pitchFamily="-107" charset="-128"/>
                        </a:rPr>
                        <a:t> </a:t>
                      </a:r>
                      <a:r>
                        <a:rPr lang="en-US" sz="1400" b="0" kern="1200" baseline="0" dirty="0" err="1" smtClean="0">
                          <a:solidFill>
                            <a:schemeClr val="tx1"/>
                          </a:solidFill>
                          <a:effectLst/>
                          <a:latin typeface="+mn-lt"/>
                          <a:ea typeface="ＭＳ Ｐゴシック" pitchFamily="-107" charset="-128"/>
                          <a:cs typeface="ＭＳ Ｐゴシック" pitchFamily="-107" charset="-128"/>
                        </a:rPr>
                        <a:t>Barre-Brisebois</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More Performance Without Quality Compromise:</a:t>
                      </a:r>
                      <a:br>
                        <a:rPr lang="en-US" sz="1400" b="1"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Five Rendering Ideas from Battlefield 3 </a:t>
                      </a:r>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2:50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Lazarov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Physically-Based</a:t>
                      </a:r>
                      <a:r>
                        <a:rPr lang="en-US" sz="1400" b="1" kern="1200" baseline="0" dirty="0" smtClean="0">
                          <a:solidFill>
                            <a:schemeClr val="tx1"/>
                          </a:solidFill>
                          <a:effectLst/>
                          <a:latin typeface="+mn-lt"/>
                          <a:ea typeface="ＭＳ Ｐゴシック" pitchFamily="-107" charset="-128"/>
                          <a:cs typeface="ＭＳ Ｐゴシック" pitchFamily="-107" charset="-128"/>
                        </a:rPr>
                        <a:t> Lighting in Call of Duty: Black Ops</a:t>
                      </a:r>
                      <a:endParaRPr lang="en-US" sz="1100" b="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3:30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smtClean="0">
                          <a:solidFill>
                            <a:schemeClr val="tx1"/>
                          </a:solidFill>
                          <a:effectLst/>
                          <a:latin typeface="+mn-lt"/>
                          <a:ea typeface="ＭＳ Ｐゴシック" pitchFamily="-107" charset="-128"/>
                          <a:cs typeface="ＭＳ Ｐゴシック" pitchFamily="-107" charset="-128"/>
                        </a:rPr>
                        <a:t>Malan</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Real-Time Image Quilting: Arbitrary Material Blends, </a:t>
                      </a:r>
                      <a:br>
                        <a:rPr lang="en-US" sz="1400" b="1" i="0" kern="1200" dirty="0" smtClean="0">
                          <a:solidFill>
                            <a:schemeClr val="tx1"/>
                          </a:solidFill>
                          <a:effectLst/>
                          <a:latin typeface="+mn-lt"/>
                          <a:ea typeface="ＭＳ Ｐゴシック" pitchFamily="-107" charset="-128"/>
                          <a:cs typeface="ＭＳ Ｐゴシック" pitchFamily="-107" charset="-128"/>
                        </a:rPr>
                      </a:br>
                      <a:r>
                        <a:rPr lang="en-US" sz="1400" b="1" i="0" kern="1200" dirty="0" smtClean="0">
                          <a:solidFill>
                            <a:schemeClr val="tx1"/>
                          </a:solidFill>
                          <a:effectLst/>
                          <a:latin typeface="+mn-lt"/>
                          <a:ea typeface="ＭＳ Ｐゴシック" pitchFamily="-107" charset="-128"/>
                          <a:cs typeface="ＭＳ Ｐゴシック" pitchFamily="-107" charset="-128"/>
                        </a:rPr>
                        <a:t>Invisible Seams, and No Repeats</a:t>
                      </a:r>
                      <a:endParaRPr lang="en-US" sz="1100" b="1" i="0" dirty="0"/>
                    </a:p>
                  </a:txBody>
                  <a:tcPr marL="73152" marR="73152" marT="36576" marB="36576"/>
                </a:tc>
              </a:tr>
              <a:tr h="499872">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4:15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Filippov</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Dynamic Lighting in </a:t>
                      </a:r>
                      <a:r>
                        <a:rPr lang="en-US" sz="1400" b="1" i="1" kern="1200" dirty="0" smtClean="0">
                          <a:solidFill>
                            <a:schemeClr val="tx1"/>
                          </a:solidFill>
                          <a:effectLst/>
                          <a:latin typeface="+mn-lt"/>
                          <a:ea typeface="ＭＳ Ｐゴシック" pitchFamily="-107" charset="-128"/>
                          <a:cs typeface="ＭＳ Ｐゴシック" pitchFamily="-107" charset="-128"/>
                        </a:rPr>
                        <a:t>God of War 3</a:t>
                      </a:r>
                      <a:endParaRPr lang="en-US" sz="1100" b="1" i="1" dirty="0"/>
                    </a:p>
                  </a:txBody>
                  <a:tcPr marL="73152" marR="73152" marT="36576" marB="36576"/>
                </a:tc>
              </a:tr>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4:45 </a:t>
                      </a:r>
                      <a:r>
                        <a:rPr lang="en-US" sz="1400" b="0" kern="1200" baseline="30000" dirty="0" smtClean="0">
                          <a:solidFill>
                            <a:schemeClr val="tx1"/>
                          </a:solidFill>
                          <a:effectLst/>
                          <a:latin typeface="+mn-lt"/>
                          <a:ea typeface="ＭＳ Ｐゴシック" pitchFamily="-107" charset="-128"/>
                          <a:cs typeface="ＭＳ Ｐゴシック" pitchFamily="-107" charset="-128"/>
                        </a:rPr>
                        <a:t>pm </a:t>
                      </a:r>
                      <a:endParaRPr lang="en-US" sz="1100" b="0" baseline="30000" dirty="0"/>
                    </a:p>
                  </a:txBody>
                  <a:tcPr marL="73152" marR="73152" marT="36576" marB="36576"/>
                </a:tc>
                <a:tc>
                  <a:txBody>
                    <a:bodyPr/>
                    <a:lstStyle/>
                    <a:p>
                      <a:pPr algn="l"/>
                      <a:r>
                        <a:rPr lang="en-US" sz="1400" b="0" kern="1200" dirty="0" err="1" smtClean="0">
                          <a:solidFill>
                            <a:schemeClr val="tx1"/>
                          </a:solidFill>
                          <a:effectLst/>
                          <a:latin typeface="+mn-lt"/>
                          <a:ea typeface="ＭＳ Ｐゴシック" pitchFamily="-107" charset="-128"/>
                          <a:cs typeface="ＭＳ Ｐゴシック" pitchFamily="-107" charset="-128"/>
                        </a:rPr>
                        <a:t>Penner</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mn-lt"/>
                          <a:ea typeface="ＭＳ Ｐゴシック" pitchFamily="-107" charset="-128"/>
                          <a:cs typeface="ＭＳ Ｐゴシック" pitchFamily="-107" charset="-128"/>
                        </a:rPr>
                        <a:t>Pre-Integrated Skin Shading</a:t>
                      </a:r>
                      <a:endParaRPr lang="en-US" sz="1100" b="1" i="1" dirty="0"/>
                    </a:p>
                  </a:txBody>
                  <a:tcPr marL="73152" marR="73152" marT="36576" marB="36576"/>
                </a:tc>
              </a:tr>
              <a:tr h="352257">
                <a:tc>
                  <a:txBody>
                    <a:bodyPr/>
                    <a:lstStyle/>
                    <a:p>
                      <a:pPr algn="ctr"/>
                      <a:r>
                        <a:rPr lang="en-US" sz="1100" b="0" baseline="0" dirty="0" smtClean="0"/>
                        <a:t>5:25 </a:t>
                      </a:r>
                      <a:r>
                        <a:rPr lang="en-US" sz="1100" b="0" baseline="30000" dirty="0" smtClean="0"/>
                        <a:t>pm</a:t>
                      </a:r>
                      <a:endParaRPr lang="en-US" sz="1100" b="0" baseline="0" dirty="0"/>
                    </a:p>
                  </a:txBody>
                  <a:tcPr marL="73152" marR="73152" marT="36576" marB="36576"/>
                </a:tc>
                <a:tc>
                  <a:txBody>
                    <a:bodyPr/>
                    <a:lstStyle/>
                    <a:p>
                      <a:pPr algn="l"/>
                      <a:r>
                        <a:rPr lang="en-US" sz="1100" b="1" baseline="0" dirty="0" smtClean="0"/>
                        <a:t>General Q&amp;A</a:t>
                      </a:r>
                      <a:r>
                        <a:rPr lang="en-US" sz="1100" b="1" baseline="0" smtClean="0"/>
                        <a:t>, Close</a:t>
                      </a:r>
                      <a:endParaRPr lang="en-US" sz="1100" b="1" dirty="0"/>
                    </a:p>
                  </a:txBody>
                  <a:tcPr marL="73152" marR="73152" marT="36576" marB="36576"/>
                </a:tc>
              </a:tr>
            </a:tbl>
          </a:graphicData>
        </a:graphic>
      </p:graphicFrame>
      <p:sp>
        <p:nvSpPr>
          <p:cNvPr id="3" name="TextBox 2"/>
          <p:cNvSpPr txBox="1"/>
          <p:nvPr/>
        </p:nvSpPr>
        <p:spPr>
          <a:xfrm>
            <a:off x="1447800" y="228600"/>
            <a:ext cx="4951827" cy="246222"/>
          </a:xfrm>
          <a:prstGeom prst="rect">
            <a:avLst/>
          </a:prstGeom>
          <a:noFill/>
        </p:spPr>
        <p:txBody>
          <a:bodyPr wrap="square" lIns="73152" tIns="36576" rIns="73152" bIns="36576" rtlCol="0">
            <a:spAutoFit/>
          </a:bodyPr>
          <a:lstStyle/>
          <a:p>
            <a:r>
              <a:rPr lang="en-US" sz="1100" dirty="0" smtClean="0">
                <a:ea typeface="ＭＳ Ｐゴシック" pitchFamily="-107" charset="-128"/>
                <a:cs typeface="ＭＳ Ｐゴシック" pitchFamily="-107" charset="-128"/>
              </a:rPr>
              <a:t>Monday, August 8</a:t>
            </a:r>
            <a:r>
              <a:rPr lang="en-US" sz="1100" baseline="30000" dirty="0" smtClean="0">
                <a:ea typeface="ＭＳ Ｐゴシック" pitchFamily="-107" charset="-128"/>
                <a:cs typeface="ＭＳ Ｐゴシック" pitchFamily="-107" charset="-128"/>
              </a:rPr>
              <a:t>th</a:t>
            </a:r>
            <a:r>
              <a:rPr lang="en-US" sz="1100" dirty="0" smtClean="0">
                <a:ea typeface="ＭＳ Ｐゴシック" pitchFamily="-107" charset="-128"/>
                <a:cs typeface="ＭＳ Ｐゴシック" pitchFamily="-107" charset="-128"/>
              </a:rPr>
              <a:t> | </a:t>
            </a:r>
            <a:r>
              <a:rPr lang="en-US" sz="1100" dirty="0">
                <a:ea typeface="ＭＳ Ｐゴシック" pitchFamily="-107" charset="-128"/>
                <a:cs typeface="ＭＳ Ｐゴシック" pitchFamily="-107" charset="-128"/>
              </a:rPr>
              <a:t>2:00 PM - 5:15 PM | </a:t>
            </a:r>
            <a:r>
              <a:rPr lang="en-US" sz="1100" dirty="0" smtClean="0">
                <a:ea typeface="ＭＳ Ｐゴシック" pitchFamily="-107" charset="-128"/>
                <a:cs typeface="ＭＳ Ｐゴシック" pitchFamily="-107" charset="-128"/>
              </a:rPr>
              <a:t>East Hall AB</a:t>
            </a:r>
            <a:endParaRPr lang="en-US" sz="1100" dirty="0"/>
          </a:p>
        </p:txBody>
      </p:sp>
      <p:pic>
        <p:nvPicPr>
          <p:cNvPr id="5" name="Picture 4" descr="dlazarov-15 copy"/>
          <p:cNvPicPr>
            <a:picLocks noChangeAspect="1" noChangeArrowheads="1"/>
          </p:cNvPicPr>
          <p:nvPr/>
        </p:nvPicPr>
        <p:blipFill>
          <a:blip r:embed="rId3"/>
          <a:srcRect/>
          <a:stretch>
            <a:fillRect/>
          </a:stretch>
        </p:blipFill>
        <p:spPr bwMode="auto">
          <a:xfrm>
            <a:off x="6019800" y="1524000"/>
            <a:ext cx="1084262" cy="609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Temp\NewMaterials_001_Af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431" y="2149020"/>
            <a:ext cx="1035960" cy="517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48" y="762000"/>
            <a:ext cx="1216660" cy="68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6290" y="2674620"/>
            <a:ext cx="838200" cy="628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C:\Users\Eric\Desktop\SkinCoverImage.jpg"/>
          <p:cNvPicPr>
            <a:picLocks noChangeAspect="1" noChangeArrowheads="1"/>
          </p:cNvPicPr>
          <p:nvPr/>
        </p:nvPicPr>
        <p:blipFill>
          <a:blip r:embed="rId7"/>
          <a:srcRect/>
          <a:stretch>
            <a:fillRect/>
          </a:stretch>
        </p:blipFill>
        <p:spPr bwMode="auto">
          <a:xfrm>
            <a:off x="5867075" y="3124200"/>
            <a:ext cx="787047"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57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&amp; Notes</a:t>
            </a:r>
            <a:endParaRPr lang="en-US" dirty="0"/>
          </a:p>
        </p:txBody>
      </p:sp>
      <p:sp>
        <p:nvSpPr>
          <p:cNvPr id="3" name="Content Placeholder 2"/>
          <p:cNvSpPr>
            <a:spLocks noGrp="1"/>
          </p:cNvSpPr>
          <p:nvPr>
            <p:ph idx="1"/>
          </p:nvPr>
        </p:nvSpPr>
        <p:spPr/>
        <p:txBody>
          <a:bodyPr/>
          <a:lstStyle/>
          <a:p>
            <a:r>
              <a:rPr lang="en-US" dirty="0" smtClean="0"/>
              <a:t>All material will </a:t>
            </a:r>
            <a:r>
              <a:rPr lang="en-US" dirty="0"/>
              <a:t>be posted on</a:t>
            </a:r>
            <a:br>
              <a:rPr lang="en-US" dirty="0"/>
            </a:br>
            <a:r>
              <a:rPr lang="en-US" dirty="0">
                <a:hlinkClick r:id="rId3"/>
              </a:rPr>
              <a:t>http://advances.realtimerendering.com</a:t>
            </a:r>
            <a:r>
              <a:rPr lang="en-US" dirty="0" smtClean="0">
                <a:hlinkClick r:id="rId3"/>
              </a:rPr>
              <a:t>/</a:t>
            </a:r>
            <a:endParaRPr lang="en-US" dirty="0" smtClean="0"/>
          </a:p>
        </p:txBody>
      </p:sp>
    </p:spTree>
    <p:extLst>
      <p:ext uri="{BB962C8B-B14F-4D97-AF65-F5344CB8AC3E}">
        <p14:creationId xmlns:p14="http://schemas.microsoft.com/office/powerpoint/2010/main" val="2660972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68313" y="1071563"/>
            <a:ext cx="6345237" cy="96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50800" dist="38100" dir="2700000" algn="tl" rotWithShape="0">
                    <a:schemeClr val="accent4">
                      <a:alpha val="43000"/>
                    </a:schemeClr>
                  </a:outerShdw>
                </a:effectLst>
                <a:latin typeface="Arial Bold" charset="0"/>
              </a:rPr>
              <a:t>Advances in Real-Time Rendering in Games</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075" name="Text Box 10"/>
          <p:cNvSpPr txBox="1">
            <a:spLocks noChangeArrowheads="1"/>
          </p:cNvSpPr>
          <p:nvPr/>
        </p:nvSpPr>
        <p:spPr bwMode="auto">
          <a:xfrm>
            <a:off x="479425" y="1943100"/>
            <a:ext cx="6343650"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dirty="0" smtClean="0">
                <a:effectLst>
                  <a:outerShdw blurRad="50800" dist="38100" dir="2700000" algn="tl" rotWithShape="0">
                    <a:schemeClr val="accent4">
                      <a:alpha val="43000"/>
                    </a:schemeClr>
                  </a:outerShdw>
                </a:effectLst>
              </a:rPr>
              <a:t>Part I</a:t>
            </a:r>
            <a:br>
              <a:rPr lang="en-US" sz="2200" dirty="0" smtClean="0">
                <a:effectLst>
                  <a:outerShdw blurRad="50800" dist="38100" dir="2700000" algn="tl" rotWithShape="0">
                    <a:schemeClr val="accent4">
                      <a:alpha val="43000"/>
                    </a:schemeClr>
                  </a:outerShdw>
                </a:effectLst>
              </a:rPr>
            </a:br>
            <a:r>
              <a:rPr lang="en-US" sz="2200" dirty="0" smtClean="0">
                <a:effectLst>
                  <a:outerShdw blurRad="50800" dist="38100" dir="2700000" algn="tl" rotWithShape="0">
                    <a:schemeClr val="accent4">
                      <a:alpha val="43000"/>
                    </a:schemeClr>
                  </a:outerShdw>
                </a:effectLst>
              </a:rPr>
              <a:t/>
            </a:r>
            <a:br>
              <a:rPr lang="en-US" sz="2200" dirty="0" smtClean="0">
                <a:effectLst>
                  <a:outerShdw blurRad="50800" dist="38100" dir="2700000" algn="tl" rotWithShape="0">
                    <a:schemeClr val="accent4">
                      <a:alpha val="43000"/>
                    </a:schemeClr>
                  </a:outerShdw>
                </a:effectLst>
              </a:rPr>
            </a:br>
            <a:r>
              <a:rPr lang="en-US" sz="2200" dirty="0" smtClean="0">
                <a:effectLst>
                  <a:outerShdw blurRad="50800" dist="38100" dir="2700000" algn="tl" rotWithShape="0">
                    <a:schemeClr val="accent4">
                      <a:alpha val="43000"/>
                    </a:schemeClr>
                  </a:outerShdw>
                </a:effectLst>
              </a:rPr>
              <a:t>Natalya </a:t>
            </a:r>
            <a:r>
              <a:rPr lang="en-US" sz="2200" dirty="0" err="1" smtClean="0">
                <a:effectLst>
                  <a:outerShdw blurRad="50800" dist="38100" dir="2700000" algn="tl" rotWithShape="0">
                    <a:schemeClr val="accent4">
                      <a:alpha val="43000"/>
                    </a:schemeClr>
                  </a:outerShdw>
                </a:effectLst>
              </a:rPr>
              <a:t>Tatarchuk</a:t>
            </a:r>
            <a:r>
              <a:rPr lang="en-US" sz="2200" dirty="0" smtClean="0">
                <a:effectLst>
                  <a:outerShdw blurRad="50800" dist="38100" dir="2700000" algn="tl" rotWithShape="0">
                    <a:schemeClr val="accent4">
                      <a:alpha val="43000"/>
                    </a:schemeClr>
                  </a:outerShdw>
                </a:effectLst>
              </a:rPr>
              <a:t/>
            </a:r>
            <a:br>
              <a:rPr lang="en-US" sz="2200" dirty="0" smtClean="0">
                <a:effectLst>
                  <a:outerShdw blurRad="50800" dist="38100" dir="2700000" algn="tl" rotWithShape="0">
                    <a:schemeClr val="accent4">
                      <a:alpha val="43000"/>
                    </a:schemeClr>
                  </a:outerShdw>
                </a:effectLst>
              </a:rPr>
            </a:br>
            <a:r>
              <a:rPr lang="en-US" sz="2200" dirty="0" err="1" smtClean="0">
                <a:effectLst>
                  <a:outerShdw blurRad="50800" dist="38100" dir="2700000" algn="tl" rotWithShape="0">
                    <a:schemeClr val="accent4">
                      <a:alpha val="43000"/>
                    </a:schemeClr>
                  </a:outerShdw>
                </a:effectLst>
              </a:rPr>
              <a:t>Bungie</a:t>
            </a:r>
            <a:endParaRPr lang="en-US" sz="2200" dirty="0">
              <a:effectLst>
                <a:outerShdw blurRad="50800" dist="38100" dir="2700000" algn="tl" rotWithShape="0">
                  <a:schemeClr val="accent4">
                    <a:alpha val="43000"/>
                  </a:scheme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Are a Unique Medium</a:t>
            </a:r>
            <a:endParaRPr lang="en-US" dirty="0"/>
          </a:p>
        </p:txBody>
      </p:sp>
      <p:sp>
        <p:nvSpPr>
          <p:cNvPr id="3" name="Content Placeholder 2"/>
          <p:cNvSpPr>
            <a:spLocks noGrp="1"/>
          </p:cNvSpPr>
          <p:nvPr>
            <p:ph idx="1"/>
          </p:nvPr>
        </p:nvSpPr>
        <p:spPr/>
        <p:txBody>
          <a:bodyPr/>
          <a:lstStyle/>
          <a:p>
            <a:r>
              <a:rPr lang="en-US" dirty="0"/>
              <a:t>Games are </a:t>
            </a:r>
            <a:r>
              <a:rPr lang="en-US" dirty="0" smtClean="0"/>
              <a:t>about pixels </a:t>
            </a:r>
            <a:r>
              <a:rPr lang="en-US" dirty="0"/>
              <a:t>in </a:t>
            </a:r>
            <a:r>
              <a:rPr lang="en-US" dirty="0" smtClean="0"/>
              <a:t>motion</a:t>
            </a:r>
          </a:p>
          <a:p>
            <a:r>
              <a:rPr lang="en-US" dirty="0"/>
              <a:t>Don’t forget about input </a:t>
            </a:r>
            <a:r>
              <a:rPr lang="en-US" dirty="0" smtClean="0"/>
              <a:t>lag</a:t>
            </a:r>
          </a:p>
          <a:p>
            <a:pPr lvl="0"/>
            <a:r>
              <a:rPr lang="en-US" dirty="0"/>
              <a:t>Design and gameplay needs to define what gets exposed to the player</a:t>
            </a:r>
          </a:p>
          <a:p>
            <a:endParaRPr lang="en-US" dirty="0"/>
          </a:p>
        </p:txBody>
      </p:sp>
    </p:spTree>
    <p:extLst>
      <p:ext uri="{BB962C8B-B14F-4D97-AF65-F5344CB8AC3E}">
        <p14:creationId xmlns:p14="http://schemas.microsoft.com/office/powerpoint/2010/main" val="3320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Content longevity and content production efficiency are key</a:t>
            </a:r>
          </a:p>
          <a:p>
            <a:r>
              <a:rPr lang="en-US" dirty="0"/>
              <a:t>Polish == </a:t>
            </a:r>
            <a:r>
              <a:rPr lang="en-US" dirty="0" smtClean="0"/>
              <a:t>iteration</a:t>
            </a:r>
          </a:p>
          <a:p>
            <a:endParaRPr lang="en-US" dirty="0" smtClean="0"/>
          </a:p>
          <a:p>
            <a:pPr lvl="1">
              <a:buNone/>
            </a:pPr>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dirty="0" smtClean="0"/>
              <a:t>It’s All About the Pipeline</a:t>
            </a:r>
            <a:endParaRPr lang="en-US" dirty="0"/>
          </a:p>
        </p:txBody>
      </p:sp>
    </p:spTree>
    <p:extLst>
      <p:ext uri="{BB962C8B-B14F-4D97-AF65-F5344CB8AC3E}">
        <p14:creationId xmlns:p14="http://schemas.microsoft.com/office/powerpoint/2010/main" val="387341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lstStyle/>
          <a:p>
            <a:r>
              <a:rPr lang="en-US" dirty="0" smtClean="0"/>
              <a:t>Latest techniques from the game development community</a:t>
            </a:r>
          </a:p>
          <a:p>
            <a:r>
              <a:rPr lang="en-US" dirty="0" smtClean="0"/>
              <a:t>Focus on practical, production-proven techniques</a:t>
            </a:r>
          </a:p>
        </p:txBody>
      </p:sp>
    </p:spTree>
    <p:extLst>
      <p:ext uri="{BB962C8B-B14F-4D97-AF65-F5344CB8AC3E}">
        <p14:creationId xmlns:p14="http://schemas.microsoft.com/office/powerpoint/2010/main" val="4017143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lstStyle/>
          <a:p>
            <a:r>
              <a:rPr lang="en-US" dirty="0" smtClean="0"/>
              <a:t>Share work-in-progress for practical solutions</a:t>
            </a:r>
          </a:p>
          <a:p>
            <a:r>
              <a:rPr lang="en-US" dirty="0" smtClean="0"/>
              <a:t>Share challenges encountered during game development </a:t>
            </a:r>
          </a:p>
          <a:p>
            <a:r>
              <a:rPr lang="en-US" dirty="0" smtClean="0"/>
              <a:t>With the eye toward the future </a:t>
            </a:r>
          </a:p>
          <a:p>
            <a:r>
              <a:rPr lang="en-US" dirty="0" smtClean="0"/>
              <a:t>Inspire new research directions!</a:t>
            </a:r>
            <a:endParaRPr lang="en-US" dirty="0"/>
          </a:p>
        </p:txBody>
      </p:sp>
    </p:spTree>
    <p:extLst>
      <p:ext uri="{BB962C8B-B14F-4D97-AF65-F5344CB8AC3E}">
        <p14:creationId xmlns:p14="http://schemas.microsoft.com/office/powerpoint/2010/main" val="3090090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Part 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39973587"/>
              </p:ext>
            </p:extLst>
          </p:nvPr>
        </p:nvGraphicFramePr>
        <p:xfrm>
          <a:off x="152400" y="762000"/>
          <a:ext cx="7010400" cy="2996184"/>
        </p:xfrm>
        <a:graphic>
          <a:graphicData uri="http://schemas.openxmlformats.org/drawingml/2006/table">
            <a:tbl>
              <a:tblPr firstRow="1" bandRow="1">
                <a:tableStyleId>{BC89EF96-8CEA-46FF-86C4-4CE0E7609802}</a:tableStyleId>
              </a:tblPr>
              <a:tblGrid>
                <a:gridCol w="1035012"/>
                <a:gridCol w="5975388"/>
              </a:tblGrid>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9:00 </a:t>
                      </a:r>
                      <a:r>
                        <a:rPr lang="en-US" sz="1400" b="0" kern="1200" baseline="30000" dirty="0" smtClean="0">
                          <a:solidFill>
                            <a:schemeClr val="tx1"/>
                          </a:solidFill>
                          <a:effectLst/>
                          <a:latin typeface="+mn-lt"/>
                          <a:ea typeface="ＭＳ Ｐゴシック" pitchFamily="-107" charset="-128"/>
                          <a:cs typeface="ＭＳ Ｐゴシック" pitchFamily="-107" charset="-128"/>
                        </a:rPr>
                        <a:t>am</a:t>
                      </a:r>
                      <a:endParaRPr lang="en-US" sz="1100" b="0" baseline="30000" dirty="0"/>
                    </a:p>
                  </a:txBody>
                  <a:tcPr marL="73152" marR="73152" marT="36576" marB="3657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ＭＳ Ｐゴシック" pitchFamily="-107" charset="-128"/>
                          <a:cs typeface="ＭＳ Ｐゴシック" pitchFamily="-107" charset="-128"/>
                        </a:rPr>
                        <a:t>Tatarchuk</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ＭＳ Ｐゴシック" pitchFamily="-107" charset="-128"/>
                          <a:cs typeface="ＭＳ Ｐゴシック" pitchFamily="-107" charset="-128"/>
                        </a:rPr>
                        <a:t>Introduction</a:t>
                      </a:r>
                    </a:p>
                  </a:txBody>
                  <a:tcPr marL="73152" marR="73152" marT="36576" marB="36576"/>
                </a:tc>
              </a:tr>
              <a:tr h="51206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9:05 </a:t>
                      </a:r>
                      <a:r>
                        <a:rPr lang="en-US" sz="1400" kern="1200" baseline="30000" dirty="0" smtClean="0">
                          <a:solidFill>
                            <a:schemeClr val="tx1"/>
                          </a:solidFill>
                          <a:effectLst/>
                          <a:latin typeface="+mn-lt"/>
                          <a:ea typeface="ＭＳ Ｐゴシック" pitchFamily="-107" charset="-128"/>
                          <a:cs typeface="ＭＳ Ｐゴシック" pitchFamily="-107" charset="-128"/>
                        </a:rPr>
                        <a:t>am </a:t>
                      </a:r>
                      <a:endParaRPr lang="en-US" sz="1100" baseline="30000" dirty="0"/>
                    </a:p>
                  </a:txBody>
                  <a:tcPr marL="73152" marR="73152" marT="36576" marB="36576"/>
                </a:tc>
                <a:tc>
                  <a:txBody>
                    <a:bodyPr/>
                    <a:lstStyle/>
                    <a:p>
                      <a:pPr algn="l"/>
                      <a:r>
                        <a:rPr lang="en-US" sz="1400" b="0" kern="1200" dirty="0" smtClean="0">
                          <a:solidFill>
                            <a:schemeClr val="tx1"/>
                          </a:solidFill>
                          <a:effectLst/>
                          <a:latin typeface="+mn-lt"/>
                          <a:ea typeface="ＭＳ Ｐゴシック" pitchFamily="-107" charset="-128"/>
                          <a:cs typeface="ＭＳ Ｐゴシック" pitchFamily="-107" charset="-128"/>
                        </a:rPr>
                        <a:t>Chen, </a:t>
                      </a:r>
                      <a:r>
                        <a:rPr lang="en-US" dirty="0" err="1" smtClean="0"/>
                        <a:t>Silvennoinen</a:t>
                      </a:r>
                      <a:r>
                        <a:rPr lang="en-US" dirty="0" smtClean="0"/>
                        <a:t>, </a:t>
                      </a:r>
                      <a:r>
                        <a:rPr lang="en-US" dirty="0" err="1" smtClean="0"/>
                        <a:t>Tatarchuk</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Making Game Worlds from Polygon Soup: Visibility, </a:t>
                      </a:r>
                      <a:br>
                        <a:rPr lang="en-US" sz="1400" b="1" kern="1200" dirty="0" smtClean="0">
                          <a:solidFill>
                            <a:schemeClr val="tx1"/>
                          </a:solidFill>
                          <a:effectLst/>
                          <a:latin typeface="Arial" pitchFamily="-108" charset="0"/>
                          <a:ea typeface="ＭＳ Ｐゴシック" pitchFamily="-108" charset="-128"/>
                          <a:cs typeface="ＭＳ Ｐゴシック" pitchFamily="-108" charset="-128"/>
                        </a:rPr>
                      </a:b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Spatial hierarchy and Rendering Challenges </a:t>
                      </a:r>
                      <a:endParaRPr lang="en-US" sz="1100" b="1" i="1" dirty="0"/>
                    </a:p>
                  </a:txBody>
                  <a:tcPr marL="73152" marR="73152" marT="36576" marB="36576"/>
                </a:tc>
              </a:tr>
              <a:tr h="52730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9:50 </a:t>
                      </a:r>
                      <a:r>
                        <a:rPr lang="en-US" sz="1400" kern="1200" baseline="30000" dirty="0" smtClean="0">
                          <a:solidFill>
                            <a:schemeClr val="tx1"/>
                          </a:solidFill>
                          <a:effectLst/>
                          <a:latin typeface="+mn-lt"/>
                          <a:ea typeface="ＭＳ Ｐゴシック" pitchFamily="-107" charset="-128"/>
                          <a:cs typeface="ＭＳ Ｐゴシック" pitchFamily="-107" charset="-128"/>
                        </a:rPr>
                        <a:t>am</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Hall, C., Hall, R.</a:t>
                      </a:r>
                      <a:r>
                        <a:rPr lang="en-US" sz="1400" kern="1200" baseline="0" dirty="0" smtClean="0">
                          <a:solidFill>
                            <a:schemeClr val="tx1"/>
                          </a:solidFill>
                          <a:effectLst/>
                          <a:latin typeface="+mn-lt"/>
                          <a:ea typeface="ＭＳ Ｐゴシック" pitchFamily="-107" charset="-128"/>
                          <a:cs typeface="ＭＳ Ｐゴシック" pitchFamily="-107" charset="-128"/>
                        </a:rPr>
                        <a:t> W., Edwards</a:t>
                      </a:r>
                      <a:endParaRPr lang="en-US" sz="1400" kern="1200" dirty="0" smtClean="0">
                        <a:solidFill>
                          <a:schemeClr val="tx1"/>
                        </a:solidFill>
                        <a:effectLst/>
                        <a:latin typeface="+mn-lt"/>
                        <a:ea typeface="ＭＳ Ｐゴシック" pitchFamily="-107" charset="-128"/>
                        <a:cs typeface="ＭＳ Ｐゴシック" pitchFamily="-107" charset="-128"/>
                      </a:endParaRPr>
                    </a:p>
                    <a:p>
                      <a:pPr algn="l"/>
                      <a:r>
                        <a:rPr lang="en-US" sz="1400" b="1" kern="1200" dirty="0" smtClean="0">
                          <a:solidFill>
                            <a:schemeClr val="tx1"/>
                          </a:solidFill>
                          <a:effectLst/>
                          <a:latin typeface="Arial" pitchFamily="-108" charset="0"/>
                          <a:ea typeface="ＭＳ Ｐゴシック" pitchFamily="-108" charset="-128"/>
                          <a:cs typeface="ＭＳ Ｐゴシック" pitchFamily="-108" charset="-128"/>
                        </a:rPr>
                        <a:t>Rendering in </a:t>
                      </a:r>
                      <a:r>
                        <a:rPr lang="en-US" sz="1400" b="1" i="1" kern="1200" dirty="0" smtClean="0">
                          <a:solidFill>
                            <a:schemeClr val="tx1"/>
                          </a:solidFill>
                          <a:effectLst/>
                          <a:latin typeface="Arial" pitchFamily="-108" charset="0"/>
                          <a:ea typeface="ＭＳ Ｐゴシック" pitchFamily="-108" charset="-128"/>
                          <a:cs typeface="ＭＳ Ｐゴシック" pitchFamily="-108" charset="-128"/>
                        </a:rPr>
                        <a:t>Cars 2</a:t>
                      </a: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 </a:t>
                      </a:r>
                      <a:endParaRPr lang="en-US" sz="1100" b="1" dirty="0"/>
                    </a:p>
                  </a:txBody>
                  <a:tcPr marL="73152" marR="73152" marT="36576" marB="36576"/>
                </a:tc>
              </a:tr>
              <a:tr h="731520">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10:30 </a:t>
                      </a:r>
                      <a:r>
                        <a:rPr lang="en-US" sz="1400" kern="1200" baseline="30000" dirty="0" smtClean="0">
                          <a:solidFill>
                            <a:schemeClr val="tx1"/>
                          </a:solidFill>
                          <a:effectLst/>
                          <a:latin typeface="+mn-lt"/>
                          <a:ea typeface="ＭＳ Ｐゴシック" pitchFamily="-107" charset="-128"/>
                          <a:cs typeface="ＭＳ Ｐゴシック" pitchFamily="-107" charset="-128"/>
                        </a:rPr>
                        <a:t>am </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Evans</a:t>
                      </a:r>
                    </a:p>
                    <a:p>
                      <a:pPr algn="l"/>
                      <a:r>
                        <a:rPr lang="en-US" sz="1400" b="1" dirty="0" smtClean="0">
                          <a:effectLst/>
                        </a:rPr>
                        <a:t>Two uses of Voxels in LittleBigPlanet2’s graphics engine </a:t>
                      </a:r>
                      <a:endParaRPr lang="en-US" sz="1100" b="1" i="0" dirty="0"/>
                    </a:p>
                  </a:txBody>
                  <a:tcPr marL="73152" marR="73152" marT="36576" marB="36576"/>
                </a:tc>
              </a:tr>
              <a:tr h="51206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11:15 </a:t>
                      </a:r>
                      <a:r>
                        <a:rPr lang="en-US" sz="1400" kern="1200" baseline="30000" dirty="0" smtClean="0">
                          <a:solidFill>
                            <a:schemeClr val="tx1"/>
                          </a:solidFill>
                          <a:effectLst/>
                          <a:latin typeface="+mn-lt"/>
                          <a:ea typeface="ＭＳ Ｐゴシック" pitchFamily="-107" charset="-128"/>
                          <a:cs typeface="ＭＳ Ｐゴシック" pitchFamily="-107" charset="-128"/>
                        </a:rPr>
                        <a:t>am</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Sousa, </a:t>
                      </a:r>
                      <a:r>
                        <a:rPr lang="en-US" sz="1400" kern="1200" dirty="0" err="1" smtClean="0">
                          <a:solidFill>
                            <a:schemeClr val="tx1"/>
                          </a:solidFill>
                          <a:effectLst/>
                          <a:latin typeface="+mn-lt"/>
                          <a:ea typeface="ＭＳ Ｐゴシック" pitchFamily="-107" charset="-128"/>
                          <a:cs typeface="ＭＳ Ｐゴシック" pitchFamily="-107" charset="-128"/>
                        </a:rPr>
                        <a:t>Kasyan</a:t>
                      </a:r>
                      <a:r>
                        <a:rPr lang="en-US" sz="1400" kern="1200" dirty="0" smtClean="0">
                          <a:solidFill>
                            <a:schemeClr val="tx1"/>
                          </a:solidFill>
                          <a:effectLst/>
                          <a:latin typeface="+mn-lt"/>
                          <a:ea typeface="ＭＳ Ｐゴシック" pitchFamily="-107" charset="-128"/>
                          <a:cs typeface="ＭＳ Ｐゴシック" pitchFamily="-107" charset="-128"/>
                        </a:rPr>
                        <a:t>, Schulz</a:t>
                      </a:r>
                      <a:br>
                        <a:rPr lang="en-US" sz="1400" kern="1200" dirty="0" smtClean="0">
                          <a:solidFill>
                            <a:schemeClr val="tx1"/>
                          </a:solidFill>
                          <a:effectLst/>
                          <a:latin typeface="+mn-lt"/>
                          <a:ea typeface="ＭＳ Ｐゴシック" pitchFamily="-107" charset="-128"/>
                          <a:cs typeface="ＭＳ Ｐゴシック" pitchFamily="-107" charset="-128"/>
                        </a:rPr>
                      </a:br>
                      <a:r>
                        <a:rPr lang="en-US" sz="1400" b="1" dirty="0" smtClean="0">
                          <a:effectLst/>
                        </a:rPr>
                        <a:t>Secrets of </a:t>
                      </a:r>
                      <a:r>
                        <a:rPr lang="en-US" sz="1400" b="1" dirty="0" err="1" smtClean="0">
                          <a:effectLst/>
                        </a:rPr>
                        <a:t>CryENGINE</a:t>
                      </a:r>
                      <a:r>
                        <a:rPr lang="en-US" sz="1400" b="1" dirty="0" smtClean="0">
                          <a:effectLst/>
                        </a:rPr>
                        <a:t> 3  Graphics Technology </a:t>
                      </a:r>
                      <a:endParaRPr lang="en-US" sz="1100" b="1" dirty="0"/>
                    </a:p>
                  </a:txBody>
                  <a:tcPr marL="73152" marR="73152" marT="36576" marB="36576"/>
                </a:tc>
              </a:tr>
            </a:tbl>
          </a:graphicData>
        </a:graphic>
      </p:graphicFrame>
      <p:sp>
        <p:nvSpPr>
          <p:cNvPr id="3" name="TextBox 2"/>
          <p:cNvSpPr txBox="1"/>
          <p:nvPr/>
        </p:nvSpPr>
        <p:spPr>
          <a:xfrm>
            <a:off x="1295400" y="152400"/>
            <a:ext cx="4996843" cy="418576"/>
          </a:xfrm>
          <a:prstGeom prst="rect">
            <a:avLst/>
          </a:prstGeom>
          <a:noFill/>
        </p:spPr>
        <p:txBody>
          <a:bodyPr wrap="square" lIns="73152" tIns="36576" rIns="73152" bIns="36576" rtlCol="0">
            <a:spAutoFit/>
          </a:bodyPr>
          <a:lstStyle/>
          <a:p>
            <a:r>
              <a:rPr lang="en-US" sz="1100" dirty="0" smtClean="0">
                <a:ea typeface="ＭＳ Ｐゴシック" pitchFamily="-107" charset="-128"/>
                <a:cs typeface="ＭＳ Ｐゴシック" pitchFamily="-107" charset="-128"/>
              </a:rPr>
              <a:t>Monday, August 8</a:t>
            </a:r>
            <a:r>
              <a:rPr lang="en-US" sz="1100" baseline="30000" dirty="0" smtClean="0">
                <a:ea typeface="ＭＳ Ｐゴシック" pitchFamily="-107" charset="-128"/>
                <a:cs typeface="ＭＳ Ｐゴシック" pitchFamily="-107" charset="-128"/>
              </a:rPr>
              <a:t>th</a:t>
            </a:r>
            <a:r>
              <a:rPr lang="en-US" sz="1100" dirty="0" smtClean="0">
                <a:ea typeface="ＭＳ Ｐゴシック" pitchFamily="-107" charset="-128"/>
                <a:cs typeface="ＭＳ Ｐゴシック" pitchFamily="-107" charset="-128"/>
              </a:rPr>
              <a:t> 2011 </a:t>
            </a:r>
            <a:r>
              <a:rPr lang="en-US" sz="1100" dirty="0">
                <a:ea typeface="ＭＳ Ｐゴシック" pitchFamily="-107" charset="-128"/>
                <a:cs typeface="ＭＳ Ｐゴシック" pitchFamily="-107" charset="-128"/>
              </a:rPr>
              <a:t>| 9:00 AM - 12:15 PM | </a:t>
            </a:r>
            <a:r>
              <a:rPr lang="en-US" sz="1100" dirty="0" smtClean="0">
                <a:ea typeface="ＭＳ Ｐゴシック" pitchFamily="-107" charset="-128"/>
                <a:cs typeface="ＭＳ Ｐゴシック" pitchFamily="-107" charset="-128"/>
              </a:rPr>
              <a:t>East Hall AB</a:t>
            </a:r>
            <a:endParaRPr lang="en-US" sz="1100" dirty="0"/>
          </a:p>
          <a:p>
            <a:r>
              <a:rPr lang="en-US" sz="1100" dirty="0">
                <a:ea typeface="ＭＳ Ｐゴシック" pitchFamily="-107" charset="-128"/>
                <a:cs typeface="ＭＳ Ｐゴシック" pitchFamily="-107" charset="-128"/>
              </a:rPr>
              <a:t> </a:t>
            </a:r>
            <a:endParaRPr lang="en-US" sz="1100" dirty="0"/>
          </a:p>
        </p:txBody>
      </p:sp>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4999" y="1371600"/>
            <a:ext cx="895639" cy="53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514600"/>
            <a:ext cx="990600"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descr="Original1.jpg"/>
          <p:cNvPicPr>
            <a:picLocks noChangeAspect="1"/>
          </p:cNvPicPr>
          <p:nvPr/>
        </p:nvPicPr>
        <p:blipFill>
          <a:blip r:embed="rId5"/>
          <a:stretch>
            <a:fillRect/>
          </a:stretch>
        </p:blipFill>
        <p:spPr>
          <a:xfrm>
            <a:off x="6011335" y="1866900"/>
            <a:ext cx="1151465" cy="64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fs1\user share\tiago\Siggraph\Shadows\shadows_all\Frame000467.jpg"/>
          <p:cNvPicPr>
            <a:picLocks noChangeAspect="1" noChangeArrowheads="1"/>
          </p:cNvPicPr>
          <p:nvPr/>
        </p:nvPicPr>
        <p:blipFill>
          <a:blip r:embed="rId6"/>
          <a:srcRect/>
          <a:stretch>
            <a:fillRect/>
          </a:stretch>
        </p:blipFill>
        <p:spPr bwMode="auto">
          <a:xfrm>
            <a:off x="5698164" y="3124200"/>
            <a:ext cx="1083636"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972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Part 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17430589"/>
              </p:ext>
            </p:extLst>
          </p:nvPr>
        </p:nvGraphicFramePr>
        <p:xfrm>
          <a:off x="152400" y="762000"/>
          <a:ext cx="7010400" cy="2996184"/>
        </p:xfrm>
        <a:graphic>
          <a:graphicData uri="http://schemas.openxmlformats.org/drawingml/2006/table">
            <a:tbl>
              <a:tblPr firstRow="1" bandRow="1">
                <a:tableStyleId>{BC89EF96-8CEA-46FF-86C4-4CE0E7609802}</a:tableStyleId>
              </a:tblPr>
              <a:tblGrid>
                <a:gridCol w="1035012"/>
                <a:gridCol w="5975388"/>
              </a:tblGrid>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9:00 </a:t>
                      </a:r>
                      <a:r>
                        <a:rPr lang="en-US" sz="1400" b="0" kern="1200" baseline="30000" dirty="0" smtClean="0">
                          <a:solidFill>
                            <a:schemeClr val="tx1"/>
                          </a:solidFill>
                          <a:effectLst/>
                          <a:latin typeface="+mn-lt"/>
                          <a:ea typeface="ＭＳ Ｐゴシック" pitchFamily="-107" charset="-128"/>
                          <a:cs typeface="ＭＳ Ｐゴシック" pitchFamily="-107" charset="-128"/>
                        </a:rPr>
                        <a:t>am</a:t>
                      </a:r>
                      <a:endParaRPr lang="en-US" sz="1100" b="0" baseline="30000" dirty="0"/>
                    </a:p>
                  </a:txBody>
                  <a:tcPr marL="73152" marR="73152" marT="36576" marB="3657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ＭＳ Ｐゴシック" pitchFamily="-107" charset="-128"/>
                          <a:cs typeface="ＭＳ Ｐゴシック" pitchFamily="-107" charset="-128"/>
                        </a:rPr>
                        <a:t>Tatarchuk</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ＭＳ Ｐゴシック" pitchFamily="-107" charset="-128"/>
                          <a:cs typeface="ＭＳ Ｐゴシック" pitchFamily="-107" charset="-128"/>
                        </a:rPr>
                        <a:t>Introduction</a:t>
                      </a:r>
                    </a:p>
                  </a:txBody>
                  <a:tcPr marL="73152" marR="73152" marT="36576" marB="36576"/>
                </a:tc>
              </a:tr>
              <a:tr h="51206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9:05 </a:t>
                      </a:r>
                      <a:r>
                        <a:rPr lang="en-US" sz="1400" kern="1200" baseline="30000" dirty="0" smtClean="0">
                          <a:solidFill>
                            <a:schemeClr val="tx1"/>
                          </a:solidFill>
                          <a:effectLst/>
                          <a:latin typeface="+mn-lt"/>
                          <a:ea typeface="ＭＳ Ｐゴシック" pitchFamily="-107" charset="-128"/>
                          <a:cs typeface="ＭＳ Ｐゴシック" pitchFamily="-107" charset="-128"/>
                        </a:rPr>
                        <a:t>am </a:t>
                      </a:r>
                      <a:endParaRPr lang="en-US" sz="1100" baseline="30000" dirty="0"/>
                    </a:p>
                  </a:txBody>
                  <a:tcPr marL="73152" marR="73152" marT="36576" marB="36576"/>
                </a:tc>
                <a:tc>
                  <a:txBody>
                    <a:bodyPr/>
                    <a:lstStyle/>
                    <a:p>
                      <a:pPr algn="l"/>
                      <a:r>
                        <a:rPr lang="en-US" sz="1400" b="0" kern="1200" dirty="0" smtClean="0">
                          <a:solidFill>
                            <a:schemeClr val="tx1"/>
                          </a:solidFill>
                          <a:effectLst/>
                          <a:latin typeface="+mn-lt"/>
                          <a:ea typeface="ＭＳ Ｐゴシック" pitchFamily="-107" charset="-128"/>
                          <a:cs typeface="ＭＳ Ｐゴシック" pitchFamily="-107" charset="-128"/>
                        </a:rPr>
                        <a:t>Chen, </a:t>
                      </a:r>
                      <a:r>
                        <a:rPr lang="en-US" dirty="0" err="1" smtClean="0"/>
                        <a:t>Silvennoinen</a:t>
                      </a:r>
                      <a:r>
                        <a:rPr lang="en-US" dirty="0" smtClean="0"/>
                        <a:t>, </a:t>
                      </a:r>
                      <a:r>
                        <a:rPr lang="en-US" dirty="0" err="1" smtClean="0"/>
                        <a:t>Tatarchuk</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Making Game Worlds from Polygon Soup: Visibility, </a:t>
                      </a:r>
                      <a:br>
                        <a:rPr lang="en-US" sz="1400" b="1" kern="1200" dirty="0" smtClean="0">
                          <a:solidFill>
                            <a:schemeClr val="tx1"/>
                          </a:solidFill>
                          <a:effectLst/>
                          <a:latin typeface="Arial" pitchFamily="-108" charset="0"/>
                          <a:ea typeface="ＭＳ Ｐゴシック" pitchFamily="-108" charset="-128"/>
                          <a:cs typeface="ＭＳ Ｐゴシック" pitchFamily="-108" charset="-128"/>
                        </a:rPr>
                      </a:b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Spatial hierarchy and Rendering Challenges </a:t>
                      </a:r>
                      <a:endParaRPr lang="en-US" sz="1100" b="1" i="1" dirty="0"/>
                    </a:p>
                  </a:txBody>
                  <a:tcPr marL="73152" marR="73152" marT="36576" marB="36576"/>
                </a:tc>
              </a:tr>
              <a:tr h="52730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9:50 </a:t>
                      </a:r>
                      <a:r>
                        <a:rPr lang="en-US" sz="1400" kern="1200" baseline="30000" dirty="0" smtClean="0">
                          <a:solidFill>
                            <a:schemeClr val="tx1"/>
                          </a:solidFill>
                          <a:effectLst/>
                          <a:latin typeface="+mn-lt"/>
                          <a:ea typeface="ＭＳ Ｐゴシック" pitchFamily="-107" charset="-128"/>
                          <a:cs typeface="ＭＳ Ｐゴシック" pitchFamily="-107" charset="-128"/>
                        </a:rPr>
                        <a:t>am</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Hall, C., Hall, R.</a:t>
                      </a:r>
                      <a:r>
                        <a:rPr lang="en-US" sz="1400" kern="1200" baseline="0" dirty="0" smtClean="0">
                          <a:solidFill>
                            <a:schemeClr val="tx1"/>
                          </a:solidFill>
                          <a:effectLst/>
                          <a:latin typeface="+mn-lt"/>
                          <a:ea typeface="ＭＳ Ｐゴシック" pitchFamily="-107" charset="-128"/>
                          <a:cs typeface="ＭＳ Ｐゴシック" pitchFamily="-107" charset="-128"/>
                        </a:rPr>
                        <a:t> W., Edwards</a:t>
                      </a:r>
                      <a:endParaRPr lang="en-US" sz="1400" kern="1200" dirty="0" smtClean="0">
                        <a:solidFill>
                          <a:schemeClr val="tx1"/>
                        </a:solidFill>
                        <a:effectLst/>
                        <a:latin typeface="+mn-lt"/>
                        <a:ea typeface="ＭＳ Ｐゴシック" pitchFamily="-107" charset="-128"/>
                        <a:cs typeface="ＭＳ Ｐゴシック" pitchFamily="-107" charset="-128"/>
                      </a:endParaRPr>
                    </a:p>
                    <a:p>
                      <a:pPr algn="l"/>
                      <a:r>
                        <a:rPr lang="en-US" sz="1400" b="1" kern="1200" dirty="0" smtClean="0">
                          <a:solidFill>
                            <a:schemeClr val="tx1"/>
                          </a:solidFill>
                          <a:effectLst/>
                          <a:latin typeface="Arial" pitchFamily="-108" charset="0"/>
                          <a:ea typeface="ＭＳ Ｐゴシック" pitchFamily="-108" charset="-128"/>
                          <a:cs typeface="ＭＳ Ｐゴシック" pitchFamily="-108" charset="-128"/>
                        </a:rPr>
                        <a:t>Rendering in </a:t>
                      </a:r>
                      <a:r>
                        <a:rPr lang="en-US" sz="1400" b="1" i="1" kern="1200" dirty="0" smtClean="0">
                          <a:solidFill>
                            <a:schemeClr val="tx1"/>
                          </a:solidFill>
                          <a:effectLst/>
                          <a:latin typeface="Arial" pitchFamily="-108" charset="0"/>
                          <a:ea typeface="ＭＳ Ｐゴシック" pitchFamily="-108" charset="-128"/>
                          <a:cs typeface="ＭＳ Ｐゴシック" pitchFamily="-108" charset="-128"/>
                        </a:rPr>
                        <a:t>Cars 2</a:t>
                      </a: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 </a:t>
                      </a:r>
                      <a:endParaRPr lang="en-US" sz="1100" b="1" dirty="0"/>
                    </a:p>
                  </a:txBody>
                  <a:tcPr marL="73152" marR="73152" marT="36576" marB="36576"/>
                </a:tc>
              </a:tr>
              <a:tr h="731520">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10:30 </a:t>
                      </a:r>
                      <a:r>
                        <a:rPr lang="en-US" sz="1400" kern="1200" baseline="30000" dirty="0" smtClean="0">
                          <a:solidFill>
                            <a:schemeClr val="tx1"/>
                          </a:solidFill>
                          <a:effectLst/>
                          <a:latin typeface="+mn-lt"/>
                          <a:ea typeface="ＭＳ Ｐゴシック" pitchFamily="-107" charset="-128"/>
                          <a:cs typeface="ＭＳ Ｐゴシック" pitchFamily="-107" charset="-128"/>
                        </a:rPr>
                        <a:t>am </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Evans</a:t>
                      </a:r>
                    </a:p>
                    <a:p>
                      <a:pPr algn="l"/>
                      <a:r>
                        <a:rPr lang="en-US" sz="1400" b="1" dirty="0" smtClean="0">
                          <a:effectLst/>
                        </a:rPr>
                        <a:t>Two uses of Voxels in LittleBigPlanet2’s graphics engine </a:t>
                      </a:r>
                      <a:endParaRPr lang="en-US" sz="1100" b="1" i="0" dirty="0"/>
                    </a:p>
                  </a:txBody>
                  <a:tcPr marL="73152" marR="73152" marT="36576" marB="36576"/>
                </a:tc>
              </a:tr>
              <a:tr h="51206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11:15 </a:t>
                      </a:r>
                      <a:r>
                        <a:rPr lang="en-US" sz="1400" kern="1200" baseline="30000" dirty="0" smtClean="0">
                          <a:solidFill>
                            <a:schemeClr val="tx1"/>
                          </a:solidFill>
                          <a:effectLst/>
                          <a:latin typeface="+mn-lt"/>
                          <a:ea typeface="ＭＳ Ｐゴシック" pitchFamily="-107" charset="-128"/>
                          <a:cs typeface="ＭＳ Ｐゴシック" pitchFamily="-107" charset="-128"/>
                        </a:rPr>
                        <a:t>am</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Sousa, </a:t>
                      </a:r>
                      <a:r>
                        <a:rPr lang="en-US" sz="1400" kern="1200" dirty="0" err="1" smtClean="0">
                          <a:solidFill>
                            <a:schemeClr val="tx1"/>
                          </a:solidFill>
                          <a:effectLst/>
                          <a:latin typeface="+mn-lt"/>
                          <a:ea typeface="ＭＳ Ｐゴシック" pitchFamily="-107" charset="-128"/>
                          <a:cs typeface="ＭＳ Ｐゴシック" pitchFamily="-107" charset="-128"/>
                        </a:rPr>
                        <a:t>Kasyan</a:t>
                      </a:r>
                      <a:r>
                        <a:rPr lang="en-US" sz="1400" kern="1200" dirty="0" smtClean="0">
                          <a:solidFill>
                            <a:schemeClr val="tx1"/>
                          </a:solidFill>
                          <a:effectLst/>
                          <a:latin typeface="+mn-lt"/>
                          <a:ea typeface="ＭＳ Ｐゴシック" pitchFamily="-107" charset="-128"/>
                          <a:cs typeface="ＭＳ Ｐゴシック" pitchFamily="-107" charset="-128"/>
                        </a:rPr>
                        <a:t>, Schulz</a:t>
                      </a:r>
                      <a:br>
                        <a:rPr lang="en-US" sz="1400" kern="1200" dirty="0" smtClean="0">
                          <a:solidFill>
                            <a:schemeClr val="tx1"/>
                          </a:solidFill>
                          <a:effectLst/>
                          <a:latin typeface="+mn-lt"/>
                          <a:ea typeface="ＭＳ Ｐゴシック" pitchFamily="-107" charset="-128"/>
                          <a:cs typeface="ＭＳ Ｐゴシック" pitchFamily="-107" charset="-128"/>
                        </a:rPr>
                      </a:br>
                      <a:r>
                        <a:rPr lang="en-US" sz="1400" b="1" dirty="0" smtClean="0">
                          <a:effectLst/>
                        </a:rPr>
                        <a:t>Secrets of </a:t>
                      </a:r>
                      <a:r>
                        <a:rPr lang="en-US" sz="1400" b="1" dirty="0" err="1" smtClean="0">
                          <a:effectLst/>
                        </a:rPr>
                        <a:t>CryENGINE</a:t>
                      </a:r>
                      <a:r>
                        <a:rPr lang="en-US" sz="1400" b="1" dirty="0" smtClean="0">
                          <a:effectLst/>
                        </a:rPr>
                        <a:t> 3  Graphics Technology </a:t>
                      </a:r>
                      <a:endParaRPr lang="en-US" sz="1100" b="1" dirty="0"/>
                    </a:p>
                  </a:txBody>
                  <a:tcPr marL="73152" marR="73152" marT="36576" marB="36576"/>
                </a:tc>
              </a:tr>
            </a:tbl>
          </a:graphicData>
        </a:graphic>
      </p:graphicFrame>
      <p:sp>
        <p:nvSpPr>
          <p:cNvPr id="3" name="TextBox 2"/>
          <p:cNvSpPr txBox="1"/>
          <p:nvPr/>
        </p:nvSpPr>
        <p:spPr>
          <a:xfrm>
            <a:off x="1295400" y="152400"/>
            <a:ext cx="4996843" cy="418576"/>
          </a:xfrm>
          <a:prstGeom prst="rect">
            <a:avLst/>
          </a:prstGeom>
          <a:noFill/>
        </p:spPr>
        <p:txBody>
          <a:bodyPr wrap="square" lIns="73152" tIns="36576" rIns="73152" bIns="36576" rtlCol="0">
            <a:spAutoFit/>
          </a:bodyPr>
          <a:lstStyle/>
          <a:p>
            <a:r>
              <a:rPr lang="en-US" sz="1100" dirty="0" smtClean="0">
                <a:ea typeface="ＭＳ Ｐゴシック" pitchFamily="-107" charset="-128"/>
                <a:cs typeface="ＭＳ Ｐゴシック" pitchFamily="-107" charset="-128"/>
              </a:rPr>
              <a:t>Monday, August 8</a:t>
            </a:r>
            <a:r>
              <a:rPr lang="en-US" sz="1100" baseline="30000" dirty="0" smtClean="0">
                <a:ea typeface="ＭＳ Ｐゴシック" pitchFamily="-107" charset="-128"/>
                <a:cs typeface="ＭＳ Ｐゴシック" pitchFamily="-107" charset="-128"/>
              </a:rPr>
              <a:t>th</a:t>
            </a:r>
            <a:r>
              <a:rPr lang="en-US" sz="1100" dirty="0" smtClean="0">
                <a:ea typeface="ＭＳ Ｐゴシック" pitchFamily="-107" charset="-128"/>
                <a:cs typeface="ＭＳ Ｐゴシック" pitchFamily="-107" charset="-128"/>
              </a:rPr>
              <a:t> 2011 </a:t>
            </a:r>
            <a:r>
              <a:rPr lang="en-US" sz="1100" dirty="0">
                <a:ea typeface="ＭＳ Ｐゴシック" pitchFamily="-107" charset="-128"/>
                <a:cs typeface="ＭＳ Ｐゴシック" pitchFamily="-107" charset="-128"/>
              </a:rPr>
              <a:t>| 9:00 AM - 12:15 PM | </a:t>
            </a:r>
            <a:r>
              <a:rPr lang="en-US" sz="1100" dirty="0" smtClean="0">
                <a:ea typeface="ＭＳ Ｐゴシック" pitchFamily="-107" charset="-128"/>
                <a:cs typeface="ＭＳ Ｐゴシック" pitchFamily="-107" charset="-128"/>
              </a:rPr>
              <a:t>East Hall AB</a:t>
            </a:r>
            <a:endParaRPr lang="en-US" sz="1100" dirty="0"/>
          </a:p>
          <a:p>
            <a:r>
              <a:rPr lang="en-US" sz="1100" dirty="0">
                <a:ea typeface="ＭＳ Ｐゴシック" pitchFamily="-107" charset="-128"/>
                <a:cs typeface="ＭＳ Ｐゴシック" pitchFamily="-107" charset="-128"/>
              </a:rPr>
              <a:t> </a:t>
            </a:r>
            <a:endParaRPr lang="en-US" sz="1100" dirty="0"/>
          </a:p>
        </p:txBody>
      </p:sp>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4999" y="1371600"/>
            <a:ext cx="895639" cy="53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514600"/>
            <a:ext cx="990600"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descr="Original1.jpg"/>
          <p:cNvPicPr>
            <a:picLocks noChangeAspect="1"/>
          </p:cNvPicPr>
          <p:nvPr/>
        </p:nvPicPr>
        <p:blipFill>
          <a:blip r:embed="rId5"/>
          <a:stretch>
            <a:fillRect/>
          </a:stretch>
        </p:blipFill>
        <p:spPr>
          <a:xfrm>
            <a:off x="6011335" y="1866900"/>
            <a:ext cx="1151465" cy="64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fs1\user share\tiago\Siggraph\Shadows\shadows_all\Frame000467.jpg"/>
          <p:cNvPicPr>
            <a:picLocks noChangeAspect="1" noChangeArrowheads="1"/>
          </p:cNvPicPr>
          <p:nvPr/>
        </p:nvPicPr>
        <p:blipFill>
          <a:blip r:embed="rId6"/>
          <a:srcRect/>
          <a:stretch>
            <a:fillRect/>
          </a:stretch>
        </p:blipFill>
        <p:spPr bwMode="auto">
          <a:xfrm>
            <a:off x="5698164" y="3124200"/>
            <a:ext cx="1083636"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254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ea typeface="ＭＳ Ｐゴシック" pitchFamily="-107" charset="-128"/>
                <a:cs typeface="ＭＳ Ｐゴシック" pitchFamily="-107" charset="-128"/>
              </a:rPr>
              <a:t>Part I</a:t>
            </a:r>
            <a:endParaRPr lang="en-US" dirty="0" smtClean="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29271632"/>
              </p:ext>
            </p:extLst>
          </p:nvPr>
        </p:nvGraphicFramePr>
        <p:xfrm>
          <a:off x="152400" y="762000"/>
          <a:ext cx="7010400" cy="2996184"/>
        </p:xfrm>
        <a:graphic>
          <a:graphicData uri="http://schemas.openxmlformats.org/drawingml/2006/table">
            <a:tbl>
              <a:tblPr firstRow="1" bandRow="1">
                <a:tableStyleId>{BC89EF96-8CEA-46FF-86C4-4CE0E7609802}</a:tableStyleId>
              </a:tblPr>
              <a:tblGrid>
                <a:gridCol w="1035012"/>
                <a:gridCol w="5975388"/>
              </a:tblGrid>
              <a:tr h="512064">
                <a:tc>
                  <a:txBody>
                    <a:bodyPr/>
                    <a:lstStyle/>
                    <a:p>
                      <a:pPr algn="ctr"/>
                      <a:r>
                        <a:rPr lang="en-US" sz="1400" b="0" kern="1200" dirty="0" smtClean="0">
                          <a:solidFill>
                            <a:schemeClr val="tx1"/>
                          </a:solidFill>
                          <a:effectLst/>
                          <a:latin typeface="+mn-lt"/>
                          <a:ea typeface="ＭＳ Ｐゴシック" pitchFamily="-107" charset="-128"/>
                          <a:cs typeface="ＭＳ Ｐゴシック" pitchFamily="-107" charset="-128"/>
                        </a:rPr>
                        <a:t>9:00 </a:t>
                      </a:r>
                      <a:r>
                        <a:rPr lang="en-US" sz="1400" b="0" kern="1200" baseline="30000" dirty="0" smtClean="0">
                          <a:solidFill>
                            <a:schemeClr val="tx1"/>
                          </a:solidFill>
                          <a:effectLst/>
                          <a:latin typeface="+mn-lt"/>
                          <a:ea typeface="ＭＳ Ｐゴシック" pitchFamily="-107" charset="-128"/>
                          <a:cs typeface="ＭＳ Ｐゴシック" pitchFamily="-107" charset="-128"/>
                        </a:rPr>
                        <a:t>am</a:t>
                      </a:r>
                      <a:endParaRPr lang="en-US" sz="1100" b="0" baseline="30000" dirty="0"/>
                    </a:p>
                  </a:txBody>
                  <a:tcPr marL="73152" marR="73152" marT="36576" marB="3657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effectLst/>
                          <a:latin typeface="+mn-lt"/>
                          <a:ea typeface="ＭＳ Ｐゴシック" pitchFamily="-107" charset="-128"/>
                          <a:cs typeface="ＭＳ Ｐゴシック" pitchFamily="-107" charset="-128"/>
                        </a:rPr>
                        <a:t>Tatarchuk</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ＭＳ Ｐゴシック" pitchFamily="-107" charset="-128"/>
                          <a:cs typeface="ＭＳ Ｐゴシック" pitchFamily="-107" charset="-128"/>
                        </a:rPr>
                        <a:t>Introduction</a:t>
                      </a:r>
                    </a:p>
                  </a:txBody>
                  <a:tcPr marL="73152" marR="73152" marT="36576" marB="36576"/>
                </a:tc>
              </a:tr>
              <a:tr h="51206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9:05 </a:t>
                      </a:r>
                      <a:r>
                        <a:rPr lang="en-US" sz="1400" kern="1200" baseline="30000" dirty="0" smtClean="0">
                          <a:solidFill>
                            <a:schemeClr val="tx1"/>
                          </a:solidFill>
                          <a:effectLst/>
                          <a:latin typeface="+mn-lt"/>
                          <a:ea typeface="ＭＳ Ｐゴシック" pitchFamily="-107" charset="-128"/>
                          <a:cs typeface="ＭＳ Ｐゴシック" pitchFamily="-107" charset="-128"/>
                        </a:rPr>
                        <a:t>am </a:t>
                      </a:r>
                      <a:endParaRPr lang="en-US" sz="1100" baseline="30000" dirty="0"/>
                    </a:p>
                  </a:txBody>
                  <a:tcPr marL="73152" marR="73152" marT="36576" marB="36576"/>
                </a:tc>
                <a:tc>
                  <a:txBody>
                    <a:bodyPr/>
                    <a:lstStyle/>
                    <a:p>
                      <a:pPr algn="l"/>
                      <a:r>
                        <a:rPr lang="en-US" sz="1400" b="0" kern="1200" dirty="0" smtClean="0">
                          <a:solidFill>
                            <a:schemeClr val="tx1"/>
                          </a:solidFill>
                          <a:effectLst/>
                          <a:latin typeface="+mn-lt"/>
                          <a:ea typeface="ＭＳ Ｐゴシック" pitchFamily="-107" charset="-128"/>
                          <a:cs typeface="ＭＳ Ｐゴシック" pitchFamily="-107" charset="-128"/>
                        </a:rPr>
                        <a:t>Chen, </a:t>
                      </a:r>
                      <a:r>
                        <a:rPr lang="en-US" dirty="0" err="1" smtClean="0"/>
                        <a:t>Silvennoinen</a:t>
                      </a:r>
                      <a:r>
                        <a:rPr lang="en-US" dirty="0" smtClean="0"/>
                        <a:t>, </a:t>
                      </a:r>
                      <a:r>
                        <a:rPr lang="en-US" dirty="0" err="1" smtClean="0"/>
                        <a:t>Tatarchuk</a:t>
                      </a:r>
                      <a:r>
                        <a:rPr lang="en-US" sz="1400" b="0" kern="1200" dirty="0" smtClean="0">
                          <a:solidFill>
                            <a:schemeClr val="tx1"/>
                          </a:solidFill>
                          <a:effectLst/>
                          <a:latin typeface="+mn-lt"/>
                          <a:ea typeface="ＭＳ Ｐゴシック" pitchFamily="-107" charset="-128"/>
                          <a:cs typeface="ＭＳ Ｐゴシック" pitchFamily="-107" charset="-128"/>
                        </a:rPr>
                        <a:t/>
                      </a:r>
                      <a:br>
                        <a:rPr lang="en-US" sz="1400" b="0" kern="1200" dirty="0" smtClean="0">
                          <a:solidFill>
                            <a:schemeClr val="tx1"/>
                          </a:solidFill>
                          <a:effectLst/>
                          <a:latin typeface="+mn-lt"/>
                          <a:ea typeface="ＭＳ Ｐゴシック" pitchFamily="-107" charset="-128"/>
                          <a:cs typeface="ＭＳ Ｐゴシック" pitchFamily="-107" charset="-128"/>
                        </a:rPr>
                      </a:b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Making Game Worlds from Polygon Soup: Visibility, </a:t>
                      </a:r>
                      <a:br>
                        <a:rPr lang="en-US" sz="1400" b="1" kern="1200" dirty="0" smtClean="0">
                          <a:solidFill>
                            <a:schemeClr val="tx1"/>
                          </a:solidFill>
                          <a:effectLst/>
                          <a:latin typeface="Arial" pitchFamily="-108" charset="0"/>
                          <a:ea typeface="ＭＳ Ｐゴシック" pitchFamily="-108" charset="-128"/>
                          <a:cs typeface="ＭＳ Ｐゴシック" pitchFamily="-108" charset="-128"/>
                        </a:rPr>
                      </a:b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Spatial hierarchy and Rendering Challenges </a:t>
                      </a:r>
                      <a:endParaRPr lang="en-US" sz="1100" b="1" i="1" dirty="0"/>
                    </a:p>
                  </a:txBody>
                  <a:tcPr marL="73152" marR="73152" marT="36576" marB="36576"/>
                </a:tc>
              </a:tr>
              <a:tr h="52730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9:50 </a:t>
                      </a:r>
                      <a:r>
                        <a:rPr lang="en-US" sz="1400" kern="1200" baseline="30000" dirty="0" smtClean="0">
                          <a:solidFill>
                            <a:schemeClr val="tx1"/>
                          </a:solidFill>
                          <a:effectLst/>
                          <a:latin typeface="+mn-lt"/>
                          <a:ea typeface="ＭＳ Ｐゴシック" pitchFamily="-107" charset="-128"/>
                          <a:cs typeface="ＭＳ Ｐゴシック" pitchFamily="-107" charset="-128"/>
                        </a:rPr>
                        <a:t>am</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Hall, C., Hall, R.</a:t>
                      </a:r>
                      <a:r>
                        <a:rPr lang="en-US" sz="1400" kern="1200" baseline="0" dirty="0" smtClean="0">
                          <a:solidFill>
                            <a:schemeClr val="tx1"/>
                          </a:solidFill>
                          <a:effectLst/>
                          <a:latin typeface="+mn-lt"/>
                          <a:ea typeface="ＭＳ Ｐゴシック" pitchFamily="-107" charset="-128"/>
                          <a:cs typeface="ＭＳ Ｐゴシック" pitchFamily="-107" charset="-128"/>
                        </a:rPr>
                        <a:t> W., Edwards</a:t>
                      </a:r>
                      <a:endParaRPr lang="en-US" sz="1400" kern="1200" dirty="0" smtClean="0">
                        <a:solidFill>
                          <a:schemeClr val="tx1"/>
                        </a:solidFill>
                        <a:effectLst/>
                        <a:latin typeface="+mn-lt"/>
                        <a:ea typeface="ＭＳ Ｐゴシック" pitchFamily="-107" charset="-128"/>
                        <a:cs typeface="ＭＳ Ｐゴシック" pitchFamily="-107" charset="-128"/>
                      </a:endParaRPr>
                    </a:p>
                    <a:p>
                      <a:pPr algn="l"/>
                      <a:r>
                        <a:rPr lang="en-US" sz="1400" b="1" kern="1200" dirty="0" smtClean="0">
                          <a:solidFill>
                            <a:schemeClr val="tx1"/>
                          </a:solidFill>
                          <a:effectLst/>
                          <a:latin typeface="Arial" pitchFamily="-108" charset="0"/>
                          <a:ea typeface="ＭＳ Ｐゴシック" pitchFamily="-108" charset="-128"/>
                          <a:cs typeface="ＭＳ Ｐゴシック" pitchFamily="-108" charset="-128"/>
                        </a:rPr>
                        <a:t>Rendering in </a:t>
                      </a:r>
                      <a:r>
                        <a:rPr lang="en-US" sz="1400" b="1" i="1" kern="1200" dirty="0" smtClean="0">
                          <a:solidFill>
                            <a:schemeClr val="tx1"/>
                          </a:solidFill>
                          <a:effectLst/>
                          <a:latin typeface="Arial" pitchFamily="-108" charset="0"/>
                          <a:ea typeface="ＭＳ Ｐゴシック" pitchFamily="-108" charset="-128"/>
                          <a:cs typeface="ＭＳ Ｐゴシック" pitchFamily="-108" charset="-128"/>
                        </a:rPr>
                        <a:t>Cars 2</a:t>
                      </a:r>
                      <a:r>
                        <a:rPr lang="en-US" sz="1400" b="1" kern="1200" dirty="0" smtClean="0">
                          <a:solidFill>
                            <a:schemeClr val="tx1"/>
                          </a:solidFill>
                          <a:effectLst/>
                          <a:latin typeface="Arial" pitchFamily="-108" charset="0"/>
                          <a:ea typeface="ＭＳ Ｐゴシック" pitchFamily="-108" charset="-128"/>
                          <a:cs typeface="ＭＳ Ｐゴシック" pitchFamily="-108" charset="-128"/>
                        </a:rPr>
                        <a:t> </a:t>
                      </a:r>
                      <a:endParaRPr lang="en-US" sz="1100" b="1" dirty="0"/>
                    </a:p>
                  </a:txBody>
                  <a:tcPr marL="73152" marR="73152" marT="36576" marB="36576"/>
                </a:tc>
              </a:tr>
              <a:tr h="731520">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10:30 </a:t>
                      </a:r>
                      <a:r>
                        <a:rPr lang="en-US" sz="1400" kern="1200" baseline="30000" dirty="0" smtClean="0">
                          <a:solidFill>
                            <a:schemeClr val="tx1"/>
                          </a:solidFill>
                          <a:effectLst/>
                          <a:latin typeface="+mn-lt"/>
                          <a:ea typeface="ＭＳ Ｐゴシック" pitchFamily="-107" charset="-128"/>
                          <a:cs typeface="ＭＳ Ｐゴシック" pitchFamily="-107" charset="-128"/>
                        </a:rPr>
                        <a:t>am </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Evans</a:t>
                      </a:r>
                    </a:p>
                    <a:p>
                      <a:pPr algn="l"/>
                      <a:r>
                        <a:rPr lang="en-US" sz="1400" b="1" dirty="0" smtClean="0">
                          <a:effectLst/>
                        </a:rPr>
                        <a:t>Two uses of Voxels in LittleBigPlanet2’s graphics engine </a:t>
                      </a:r>
                      <a:endParaRPr lang="en-US" sz="1100" b="1" i="0" dirty="0"/>
                    </a:p>
                  </a:txBody>
                  <a:tcPr marL="73152" marR="73152" marT="36576" marB="36576"/>
                </a:tc>
              </a:tr>
              <a:tr h="512064">
                <a:tc>
                  <a:txBody>
                    <a:bodyPr/>
                    <a:lstStyle/>
                    <a:p>
                      <a:pPr algn="ctr"/>
                      <a:r>
                        <a:rPr lang="en-US" sz="1400" kern="1200" dirty="0" smtClean="0">
                          <a:solidFill>
                            <a:schemeClr val="tx1"/>
                          </a:solidFill>
                          <a:effectLst/>
                          <a:latin typeface="+mn-lt"/>
                          <a:ea typeface="ＭＳ Ｐゴシック" pitchFamily="-107" charset="-128"/>
                          <a:cs typeface="ＭＳ Ｐゴシック" pitchFamily="-107" charset="-128"/>
                        </a:rPr>
                        <a:t>11:15 </a:t>
                      </a:r>
                      <a:r>
                        <a:rPr lang="en-US" sz="1400" kern="1200" baseline="30000" dirty="0" smtClean="0">
                          <a:solidFill>
                            <a:schemeClr val="tx1"/>
                          </a:solidFill>
                          <a:effectLst/>
                          <a:latin typeface="+mn-lt"/>
                          <a:ea typeface="ＭＳ Ｐゴシック" pitchFamily="-107" charset="-128"/>
                          <a:cs typeface="ＭＳ Ｐゴシック" pitchFamily="-107" charset="-128"/>
                        </a:rPr>
                        <a:t>am</a:t>
                      </a:r>
                      <a:endParaRPr lang="en-US" sz="1100" baseline="30000" dirty="0"/>
                    </a:p>
                  </a:txBody>
                  <a:tcPr marL="73152" marR="73152" marT="36576" marB="36576"/>
                </a:tc>
                <a:tc>
                  <a:txBody>
                    <a:bodyPr/>
                    <a:lstStyle/>
                    <a:p>
                      <a:pPr algn="l"/>
                      <a:r>
                        <a:rPr lang="en-US" sz="1400" kern="1200" dirty="0" smtClean="0">
                          <a:solidFill>
                            <a:schemeClr val="tx1"/>
                          </a:solidFill>
                          <a:effectLst/>
                          <a:latin typeface="+mn-lt"/>
                          <a:ea typeface="ＭＳ Ｐゴシック" pitchFamily="-107" charset="-128"/>
                          <a:cs typeface="ＭＳ Ｐゴシック" pitchFamily="-107" charset="-128"/>
                        </a:rPr>
                        <a:t>Sousa, </a:t>
                      </a:r>
                      <a:r>
                        <a:rPr lang="en-US" sz="1400" kern="1200" dirty="0" err="1" smtClean="0">
                          <a:solidFill>
                            <a:schemeClr val="tx1"/>
                          </a:solidFill>
                          <a:effectLst/>
                          <a:latin typeface="+mn-lt"/>
                          <a:ea typeface="ＭＳ Ｐゴシック" pitchFamily="-107" charset="-128"/>
                          <a:cs typeface="ＭＳ Ｐゴシック" pitchFamily="-107" charset="-128"/>
                        </a:rPr>
                        <a:t>Kasyan</a:t>
                      </a:r>
                      <a:r>
                        <a:rPr lang="en-US" sz="1400" kern="1200" dirty="0" smtClean="0">
                          <a:solidFill>
                            <a:schemeClr val="tx1"/>
                          </a:solidFill>
                          <a:effectLst/>
                          <a:latin typeface="+mn-lt"/>
                          <a:ea typeface="ＭＳ Ｐゴシック" pitchFamily="-107" charset="-128"/>
                          <a:cs typeface="ＭＳ Ｐゴシック" pitchFamily="-107" charset="-128"/>
                        </a:rPr>
                        <a:t>, Schulz</a:t>
                      </a:r>
                      <a:br>
                        <a:rPr lang="en-US" sz="1400" kern="1200" dirty="0" smtClean="0">
                          <a:solidFill>
                            <a:schemeClr val="tx1"/>
                          </a:solidFill>
                          <a:effectLst/>
                          <a:latin typeface="+mn-lt"/>
                          <a:ea typeface="ＭＳ Ｐゴシック" pitchFamily="-107" charset="-128"/>
                          <a:cs typeface="ＭＳ Ｐゴシック" pitchFamily="-107" charset="-128"/>
                        </a:rPr>
                      </a:br>
                      <a:r>
                        <a:rPr lang="en-US" sz="1400" b="1" dirty="0" smtClean="0">
                          <a:effectLst/>
                        </a:rPr>
                        <a:t>Secrets of </a:t>
                      </a:r>
                      <a:r>
                        <a:rPr lang="en-US" sz="1400" b="1" dirty="0" err="1" smtClean="0">
                          <a:effectLst/>
                        </a:rPr>
                        <a:t>CryENGINE</a:t>
                      </a:r>
                      <a:r>
                        <a:rPr lang="en-US" sz="1400" b="1" dirty="0" smtClean="0">
                          <a:effectLst/>
                        </a:rPr>
                        <a:t> 3  Graphics Technology </a:t>
                      </a:r>
                      <a:endParaRPr lang="en-US" sz="1100" b="1" dirty="0"/>
                    </a:p>
                  </a:txBody>
                  <a:tcPr marL="73152" marR="73152" marT="36576" marB="36576"/>
                </a:tc>
              </a:tr>
            </a:tbl>
          </a:graphicData>
        </a:graphic>
      </p:graphicFrame>
      <p:sp>
        <p:nvSpPr>
          <p:cNvPr id="3" name="TextBox 2"/>
          <p:cNvSpPr txBox="1"/>
          <p:nvPr/>
        </p:nvSpPr>
        <p:spPr>
          <a:xfrm>
            <a:off x="1295400" y="152400"/>
            <a:ext cx="4996843" cy="418576"/>
          </a:xfrm>
          <a:prstGeom prst="rect">
            <a:avLst/>
          </a:prstGeom>
          <a:noFill/>
        </p:spPr>
        <p:txBody>
          <a:bodyPr wrap="square" lIns="73152" tIns="36576" rIns="73152" bIns="36576" rtlCol="0">
            <a:spAutoFit/>
          </a:bodyPr>
          <a:lstStyle/>
          <a:p>
            <a:r>
              <a:rPr lang="en-US" sz="1100" dirty="0" smtClean="0">
                <a:ea typeface="ＭＳ Ｐゴシック" pitchFamily="-107" charset="-128"/>
                <a:cs typeface="ＭＳ Ｐゴシック" pitchFamily="-107" charset="-128"/>
              </a:rPr>
              <a:t>Monday, August 8</a:t>
            </a:r>
            <a:r>
              <a:rPr lang="en-US" sz="1100" baseline="30000" dirty="0" smtClean="0">
                <a:ea typeface="ＭＳ Ｐゴシック" pitchFamily="-107" charset="-128"/>
                <a:cs typeface="ＭＳ Ｐゴシック" pitchFamily="-107" charset="-128"/>
              </a:rPr>
              <a:t>th</a:t>
            </a:r>
            <a:r>
              <a:rPr lang="en-US" sz="1100" dirty="0" smtClean="0">
                <a:ea typeface="ＭＳ Ｐゴシック" pitchFamily="-107" charset="-128"/>
                <a:cs typeface="ＭＳ Ｐゴシック" pitchFamily="-107" charset="-128"/>
              </a:rPr>
              <a:t> 2011 </a:t>
            </a:r>
            <a:r>
              <a:rPr lang="en-US" sz="1100" dirty="0">
                <a:ea typeface="ＭＳ Ｐゴシック" pitchFamily="-107" charset="-128"/>
                <a:cs typeface="ＭＳ Ｐゴシック" pitchFamily="-107" charset="-128"/>
              </a:rPr>
              <a:t>| 9:00 AM - 12:15 PM | </a:t>
            </a:r>
            <a:r>
              <a:rPr lang="en-US" sz="1100" dirty="0" smtClean="0">
                <a:ea typeface="ＭＳ Ｐゴシック" pitchFamily="-107" charset="-128"/>
                <a:cs typeface="ＭＳ Ｐゴシック" pitchFamily="-107" charset="-128"/>
              </a:rPr>
              <a:t>East Hall AB</a:t>
            </a:r>
            <a:endParaRPr lang="en-US" sz="1100" dirty="0"/>
          </a:p>
          <a:p>
            <a:r>
              <a:rPr lang="en-US" sz="1100" dirty="0">
                <a:ea typeface="ＭＳ Ｐゴシック" pitchFamily="-107" charset="-128"/>
                <a:cs typeface="ＭＳ Ｐゴシック" pitchFamily="-107" charset="-128"/>
              </a:rPr>
              <a:t> </a:t>
            </a:r>
            <a:endParaRPr lang="en-US" sz="1100" dirty="0"/>
          </a:p>
        </p:txBody>
      </p:sp>
      <p:pic>
        <p:nvPicPr>
          <p:cNvPr id="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4999" y="1371600"/>
            <a:ext cx="895639" cy="53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514600"/>
            <a:ext cx="990600"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descr="Original1.jpg"/>
          <p:cNvPicPr>
            <a:picLocks noChangeAspect="1"/>
          </p:cNvPicPr>
          <p:nvPr/>
        </p:nvPicPr>
        <p:blipFill>
          <a:blip r:embed="rId5"/>
          <a:stretch>
            <a:fillRect/>
          </a:stretch>
        </p:blipFill>
        <p:spPr>
          <a:xfrm>
            <a:off x="6011335" y="1866900"/>
            <a:ext cx="1151465" cy="64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fs1\user share\tiago\Siggraph\Shadows\shadows_all\Frame000467.jpg"/>
          <p:cNvPicPr>
            <a:picLocks noChangeAspect="1" noChangeArrowheads="1"/>
          </p:cNvPicPr>
          <p:nvPr/>
        </p:nvPicPr>
        <p:blipFill>
          <a:blip r:embed="rId6"/>
          <a:srcRect/>
          <a:stretch>
            <a:fillRect/>
          </a:stretch>
        </p:blipFill>
        <p:spPr bwMode="auto">
          <a:xfrm>
            <a:off x="5698164" y="3124200"/>
            <a:ext cx="1083636"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83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SIGGRAPH 2011">
      <a:dk1>
        <a:srgbClr val="532903"/>
      </a:dk1>
      <a:lt1>
        <a:srgbClr val="784A2B"/>
      </a:lt1>
      <a:dk2>
        <a:srgbClr val="784A2B"/>
      </a:dk2>
      <a:lt2>
        <a:srgbClr val="96714E"/>
      </a:lt2>
      <a:accent1>
        <a:srgbClr val="78BD57"/>
      </a:accent1>
      <a:accent2>
        <a:srgbClr val="26A85C"/>
      </a:accent2>
      <a:accent3>
        <a:srgbClr val="117D7D"/>
      </a:accent3>
      <a:accent4>
        <a:srgbClr val="78BD57"/>
      </a:accent4>
      <a:accent5>
        <a:srgbClr val="43A7D7"/>
      </a:accent5>
      <a:accent6>
        <a:srgbClr val="0C569E"/>
      </a:accent6>
      <a:hlink>
        <a:srgbClr val="0C569E"/>
      </a:hlink>
      <a:folHlink>
        <a:srgbClr val="117D7D"/>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1900</TotalTime>
  <Words>1214</Words>
  <Application>Microsoft Office PowerPoint</Application>
  <PresentationFormat>Custom</PresentationFormat>
  <Paragraphs>175</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Design</vt:lpstr>
      <vt:lpstr>PowerPoint Presentation</vt:lpstr>
      <vt:lpstr>PowerPoint Presentation</vt:lpstr>
      <vt:lpstr>Games Are a Unique Medium</vt:lpstr>
      <vt:lpstr>It’s All About the Pipeline</vt:lpstr>
      <vt:lpstr>Course Goals</vt:lpstr>
      <vt:lpstr>Course Goals</vt:lpstr>
      <vt:lpstr>Part I</vt:lpstr>
      <vt:lpstr>Part I</vt:lpstr>
      <vt:lpstr>Part I</vt:lpstr>
      <vt:lpstr>Part II</vt:lpstr>
      <vt:lpstr>Part II</vt:lpstr>
      <vt:lpstr>Part II</vt:lpstr>
      <vt:lpstr>Part II</vt:lpstr>
      <vt:lpstr>Part II</vt:lpstr>
      <vt:lpstr>Slides &amp; 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Overby</dc:creator>
  <cp:lastModifiedBy>Natasha Tatarchuk</cp:lastModifiedBy>
  <cp:revision>151</cp:revision>
  <dcterms:created xsi:type="dcterms:W3CDTF">2010-04-08T22:04:55Z</dcterms:created>
  <dcterms:modified xsi:type="dcterms:W3CDTF">2011-08-08T16:05:47Z</dcterms:modified>
</cp:coreProperties>
</file>