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59" r:id="rId4"/>
    <p:sldId id="277" r:id="rId5"/>
    <p:sldId id="276" r:id="rId6"/>
    <p:sldId id="275" r:id="rId7"/>
    <p:sldId id="274" r:id="rId8"/>
    <p:sldId id="273" r:id="rId9"/>
    <p:sldId id="272" r:id="rId10"/>
    <p:sldId id="271" r:id="rId11"/>
    <p:sldId id="270" r:id="rId12"/>
    <p:sldId id="269" r:id="rId13"/>
    <p:sldId id="268" r:id="rId14"/>
    <p:sldId id="267" r:id="rId15"/>
    <p:sldId id="266" r:id="rId16"/>
    <p:sldId id="265" r:id="rId17"/>
    <p:sldId id="264" r:id="rId18"/>
    <p:sldId id="263" r:id="rId19"/>
    <p:sldId id="279" r:id="rId20"/>
    <p:sldId id="292" r:id="rId21"/>
    <p:sldId id="291" r:id="rId22"/>
    <p:sldId id="290" r:id="rId23"/>
    <p:sldId id="289" r:id="rId24"/>
    <p:sldId id="288" r:id="rId25"/>
    <p:sldId id="287" r:id="rId26"/>
    <p:sldId id="286" r:id="rId27"/>
    <p:sldId id="285" r:id="rId28"/>
    <p:sldId id="284" r:id="rId29"/>
    <p:sldId id="283" r:id="rId30"/>
    <p:sldId id="282" r:id="rId31"/>
    <p:sldId id="281" r:id="rId32"/>
    <p:sldId id="280" r:id="rId33"/>
    <p:sldId id="298" r:id="rId34"/>
    <p:sldId id="297" r:id="rId35"/>
    <p:sldId id="296" r:id="rId36"/>
    <p:sldId id="295" r:id="rId37"/>
    <p:sldId id="294" r:id="rId38"/>
    <p:sldId id="293" r:id="rId39"/>
    <p:sldId id="306" r:id="rId40"/>
    <p:sldId id="305" r:id="rId41"/>
    <p:sldId id="304" r:id="rId42"/>
    <p:sldId id="303" r:id="rId43"/>
    <p:sldId id="302" r:id="rId44"/>
    <p:sldId id="301" r:id="rId45"/>
    <p:sldId id="300" r:id="rId46"/>
    <p:sldId id="299" r:id="rId47"/>
    <p:sldId id="309" r:id="rId48"/>
    <p:sldId id="310" r:id="rId49"/>
    <p:sldId id="311" r:id="rId50"/>
    <p:sldId id="308" r:id="rId51"/>
    <p:sldId id="307" r:id="rId52"/>
    <p:sldId id="313" r:id="rId53"/>
    <p:sldId id="312" r:id="rId54"/>
  </p:sldIdLst>
  <p:sldSz cx="7315200" cy="4114800"/>
  <p:notesSz cx="6858000" cy="9144000"/>
  <p:defaultText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17" autoAdjust="0"/>
  </p:normalViewPr>
  <p:slideViewPr>
    <p:cSldViewPr>
      <p:cViewPr>
        <p:scale>
          <a:sx n="146" d="100"/>
          <a:sy n="146" d="100"/>
        </p:scale>
        <p:origin x="-466" y="744"/>
      </p:cViewPr>
      <p:guideLst>
        <p:guide orient="horz" pos="1296"/>
        <p:guide pos="2304"/>
      </p:guideLst>
    </p:cSldViewPr>
  </p:slideViewPr>
  <p:notesTextViewPr>
    <p:cViewPr>
      <p:scale>
        <a:sx n="1" d="1"/>
        <a:sy n="1" d="1"/>
      </p:scale>
      <p:origin x="0" y="1411"/>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6A9D2B-AA57-4C6E-9796-06952929910B}" type="datetimeFigureOut">
              <a:rPr lang="en-GB" smtClean="0"/>
              <a:t>07/08/2011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043304-DDDF-4CFA-9A7B-36D5E2AEED34}" type="slidenum">
              <a:rPr lang="en-GB" smtClean="0"/>
              <a:t>‹#›</a:t>
            </a:fld>
            <a:endParaRPr lang="en-GB"/>
          </a:p>
        </p:txBody>
      </p:sp>
    </p:spTree>
    <p:extLst>
      <p:ext uri="{BB962C8B-B14F-4D97-AF65-F5344CB8AC3E}">
        <p14:creationId xmlns:p14="http://schemas.microsoft.com/office/powerpoint/2010/main" val="2104063726"/>
      </p:ext>
    </p:extLst>
  </p:cSld>
  <p:clrMap bg1="lt1" tx1="dk1" bg2="lt2" tx2="dk2" accent1="accent1" accent2="accent2" accent3="accent3" accent4="accent4" accent5="accent5" accent6="accent6" hlink="hlink" folHlink="folHlink"/>
  <p:notesStyle>
    <a:lvl1pPr marL="0" algn="l" defTabSz="731520" rtl="0" eaLnBrk="1" latinLnBrk="0" hangingPunct="1">
      <a:defRPr sz="1000" kern="1200">
        <a:solidFill>
          <a:schemeClr val="tx1"/>
        </a:solidFill>
        <a:latin typeface="+mn-lt"/>
        <a:ea typeface="+mn-ea"/>
        <a:cs typeface="+mn-cs"/>
      </a:defRPr>
    </a:lvl1pPr>
    <a:lvl2pPr marL="365760" algn="l" defTabSz="731520" rtl="0" eaLnBrk="1" latinLnBrk="0" hangingPunct="1">
      <a:defRPr sz="1000" kern="1200">
        <a:solidFill>
          <a:schemeClr val="tx1"/>
        </a:solidFill>
        <a:latin typeface="+mn-lt"/>
        <a:ea typeface="+mn-ea"/>
        <a:cs typeface="+mn-cs"/>
      </a:defRPr>
    </a:lvl2pPr>
    <a:lvl3pPr marL="731520" algn="l" defTabSz="731520" rtl="0" eaLnBrk="1" latinLnBrk="0" hangingPunct="1">
      <a:defRPr sz="1000" kern="1200">
        <a:solidFill>
          <a:schemeClr val="tx1"/>
        </a:solidFill>
        <a:latin typeface="+mn-lt"/>
        <a:ea typeface="+mn-ea"/>
        <a:cs typeface="+mn-cs"/>
      </a:defRPr>
    </a:lvl3pPr>
    <a:lvl4pPr marL="1097280" algn="l" defTabSz="731520" rtl="0" eaLnBrk="1" latinLnBrk="0" hangingPunct="1">
      <a:defRPr sz="1000" kern="1200">
        <a:solidFill>
          <a:schemeClr val="tx1"/>
        </a:solidFill>
        <a:latin typeface="+mn-lt"/>
        <a:ea typeface="+mn-ea"/>
        <a:cs typeface="+mn-cs"/>
      </a:defRPr>
    </a:lvl4pPr>
    <a:lvl5pPr marL="1463040" algn="l" defTabSz="731520" rtl="0" eaLnBrk="1" latinLnBrk="0" hangingPunct="1">
      <a:defRPr sz="1000" kern="1200">
        <a:solidFill>
          <a:schemeClr val="tx1"/>
        </a:solidFill>
        <a:latin typeface="+mn-lt"/>
        <a:ea typeface="+mn-ea"/>
        <a:cs typeface="+mn-cs"/>
      </a:defRPr>
    </a:lvl5pPr>
    <a:lvl6pPr marL="1828800" algn="l" defTabSz="731520" rtl="0" eaLnBrk="1" latinLnBrk="0" hangingPunct="1">
      <a:defRPr sz="1000" kern="1200">
        <a:solidFill>
          <a:schemeClr val="tx1"/>
        </a:solidFill>
        <a:latin typeface="+mn-lt"/>
        <a:ea typeface="+mn-ea"/>
        <a:cs typeface="+mn-cs"/>
      </a:defRPr>
    </a:lvl6pPr>
    <a:lvl7pPr marL="2194560" algn="l" defTabSz="731520" rtl="0" eaLnBrk="1" latinLnBrk="0" hangingPunct="1">
      <a:defRPr sz="1000" kern="1200">
        <a:solidFill>
          <a:schemeClr val="tx1"/>
        </a:solidFill>
        <a:latin typeface="+mn-lt"/>
        <a:ea typeface="+mn-ea"/>
        <a:cs typeface="+mn-cs"/>
      </a:defRPr>
    </a:lvl7pPr>
    <a:lvl8pPr marL="2560320" algn="l" defTabSz="731520" rtl="0" eaLnBrk="1" latinLnBrk="0" hangingPunct="1">
      <a:defRPr sz="1000" kern="1200">
        <a:solidFill>
          <a:schemeClr val="tx1"/>
        </a:solidFill>
        <a:latin typeface="+mn-lt"/>
        <a:ea typeface="+mn-ea"/>
        <a:cs typeface="+mn-cs"/>
      </a:defRPr>
    </a:lvl8pPr>
    <a:lvl9pPr marL="2926080" algn="l" defTabSz="73152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b="1" dirty="0" smtClean="0">
                <a:ea typeface="Lucida Sans Unicode" charset="0"/>
                <a:cs typeface="Lucida Sans Unicode" charset="0"/>
              </a:rPr>
              <a:t>It's difficult to avoid tiling with large single-material surfaces</a:t>
            </a:r>
          </a:p>
          <a:p>
            <a:pPr eaLnBrk="1">
              <a:lnSpc>
                <a:spcPct val="95000"/>
              </a:lnSpc>
              <a:spcBef>
                <a:spcPct val="0"/>
              </a:spcBef>
            </a:pPr>
            <a:r>
              <a:rPr lang="en-GB" sz="1000" dirty="0" smtClean="0">
                <a:ea typeface="Lucida Sans Unicode" charset="0"/>
                <a:cs typeface="Lucida Sans Unicode" charset="0"/>
              </a:rPr>
              <a:t>The usual way this problem shows up these days is with layered texture </a:t>
            </a:r>
            <a:r>
              <a:rPr lang="en-GB" sz="1000" dirty="0" err="1" smtClean="0">
                <a:ea typeface="Lucida Sans Unicode" charset="0"/>
                <a:cs typeface="Lucida Sans Unicode" charset="0"/>
              </a:rPr>
              <a:t>shaders</a:t>
            </a:r>
            <a:r>
              <a:rPr lang="en-GB" sz="1000" dirty="0" smtClean="0">
                <a:ea typeface="Lucida Sans Unicode" charset="0"/>
                <a:cs typeface="Lucida Sans Unicode" charset="0"/>
              </a:rPr>
              <a:t>.  Even though different materials show through in different planes, repeating features tend to be pretty obvious if you stand back from the wall or fly up above the terrain and look down.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a:t>
            </a:fld>
            <a:endParaRPr lang="en-GB"/>
          </a:p>
        </p:txBody>
      </p:sp>
    </p:spTree>
    <p:extLst>
      <p:ext uri="{BB962C8B-B14F-4D97-AF65-F5344CB8AC3E}">
        <p14:creationId xmlns:p14="http://schemas.microsoft.com/office/powerpoint/2010/main" val="394482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third splat is </a:t>
            </a:r>
            <a:r>
              <a:rPr lang="en-GB" dirty="0" err="1" smtClean="0"/>
              <a:t>centered</a:t>
            </a:r>
            <a:r>
              <a:rPr lang="en-GB" dirty="0" smtClean="0"/>
              <a:t> on the </a:t>
            </a:r>
            <a:r>
              <a:rPr lang="en-GB" dirty="0" err="1" smtClean="0"/>
              <a:t>righthand</a:t>
            </a:r>
            <a:r>
              <a:rPr lang="en-GB" dirty="0" smtClean="0"/>
              <a:t> vertex and needs to fade out before the </a:t>
            </a:r>
            <a:r>
              <a:rPr lang="en-GB" dirty="0" err="1" smtClean="0"/>
              <a:t>lefthand</a:t>
            </a:r>
            <a:r>
              <a:rPr lang="en-GB" dirty="0" smtClean="0"/>
              <a:t> edge.</a:t>
            </a:r>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11</a:t>
            </a:fld>
            <a:endParaRPr lang="en-GB"/>
          </a:p>
        </p:txBody>
      </p:sp>
    </p:spTree>
    <p:extLst>
      <p:ext uri="{BB962C8B-B14F-4D97-AF65-F5344CB8AC3E}">
        <p14:creationId xmlns:p14="http://schemas.microsoft.com/office/powerpoint/2010/main" val="91571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Another thing the blend logic should allow is some artist control over the blends.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 experimented with a bunch of different ways to accomplish this, and the best and most efficient solution we found was this.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In addition to the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 map (as shown on the left), the artists provide a strength map (shown on the right).  For each of the three splats, the pixel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samples the strength map, and multiples it by the per-vertex strength value to provide the final strength value for the splat.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I'll show the results for this triangle, and then go over the details of how we calculate the blend </a:t>
            </a:r>
            <a:r>
              <a:rPr lang="en-GB" sz="1000" dirty="0" err="1" smtClean="0">
                <a:ea typeface="Lucida Sans Unicode" charset="0"/>
                <a:cs typeface="Lucida Sans Unicode" charset="0"/>
              </a:rPr>
              <a:t>coeffients</a:t>
            </a:r>
            <a:r>
              <a:rPr lang="en-GB" sz="1000" dirty="0" smtClean="0">
                <a:ea typeface="Lucida Sans Unicode" charset="0"/>
                <a:cs typeface="Lucida Sans Unicode" charset="0"/>
              </a:rPr>
              <a:t> from the data presented so far.</a:t>
            </a:r>
          </a:p>
          <a:p>
            <a:pPr eaLnBrk="1">
              <a:lnSpc>
                <a:spcPct val="95000"/>
              </a:lnSpc>
              <a:spcBef>
                <a:spcPct val="0"/>
              </a:spcBef>
            </a:pPr>
            <a:endParaRPr lang="en-GB" sz="1000" dirty="0" smtClean="0">
              <a:ea typeface="Lucida Sans Unicode" charset="0"/>
              <a:cs typeface="Lucida Sans Unicode" charset="0"/>
            </a:endParaRP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12</a:t>
            </a:fld>
            <a:endParaRPr lang="en-GB"/>
          </a:p>
        </p:txBody>
      </p:sp>
    </p:spTree>
    <p:extLst>
      <p:ext uri="{BB962C8B-B14F-4D97-AF65-F5344CB8AC3E}">
        <p14:creationId xmlns:p14="http://schemas.microsoft.com/office/powerpoint/2010/main" val="59763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the result.  The three splats are blended together, and hopefully the seams are difficult or impossible to spot.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I'll show a breakdown the composite so the contribution of each splat is visible.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13</a:t>
            </a:fld>
            <a:endParaRPr lang="en-GB"/>
          </a:p>
        </p:txBody>
      </p:sp>
    </p:spTree>
    <p:extLst>
      <p:ext uri="{BB962C8B-B14F-4D97-AF65-F5344CB8AC3E}">
        <p14:creationId xmlns:p14="http://schemas.microsoft.com/office/powerpoint/2010/main" val="378633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each of the three splats...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RGB triangle at the bottom shows the final blend coefficients.  The R component specifies the contribution of the first splat; the green component the contribution of the second splat, and the blue component the contribution of the third splat.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14</a:t>
            </a:fld>
            <a:endParaRPr lang="en-GB"/>
          </a:p>
        </p:txBody>
      </p:sp>
    </p:spTree>
    <p:extLst>
      <p:ext uri="{BB962C8B-B14F-4D97-AF65-F5344CB8AC3E}">
        <p14:creationId xmlns:p14="http://schemas.microsoft.com/office/powerpoint/2010/main" val="412471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 and here's the final composite, for comparison.  Flip back and forth between the two slides to see which splats contribute to which parts of the triangle.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first splat should be used in the top left, which is 100% red in the blend image at the bottom.  The second splat is used at the bottom; the third splat is used on the </a:t>
            </a:r>
            <a:r>
              <a:rPr lang="en-GB" sz="1000" dirty="0" err="1" smtClean="0">
                <a:ea typeface="Lucida Sans Unicode" charset="0"/>
                <a:cs typeface="Lucida Sans Unicode" charset="0"/>
              </a:rPr>
              <a:t>righthand</a:t>
            </a:r>
            <a:r>
              <a:rPr lang="en-GB" sz="1000" dirty="0" smtClean="0">
                <a:ea typeface="Lucida Sans Unicode" charset="0"/>
                <a:cs typeface="Lucida Sans Unicode" charset="0"/>
              </a:rPr>
              <a:t> side of the triangle.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Note that the transition between the different splats is interesting and complex, it's not a simple linear blend or anything.</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15</a:t>
            </a:fld>
            <a:endParaRPr lang="en-GB"/>
          </a:p>
        </p:txBody>
      </p:sp>
    </p:spTree>
    <p:extLst>
      <p:ext uri="{BB962C8B-B14F-4D97-AF65-F5344CB8AC3E}">
        <p14:creationId xmlns:p14="http://schemas.microsoft.com/office/powerpoint/2010/main" val="2469668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Now we'll see how it looks when it's extended to the rest of the mesh.  Here's the example triangle we've been looking at ...</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16</a:t>
            </a:fld>
            <a:endParaRPr lang="en-GB"/>
          </a:p>
        </p:txBody>
      </p:sp>
    </p:spTree>
    <p:extLst>
      <p:ext uri="{BB962C8B-B14F-4D97-AF65-F5344CB8AC3E}">
        <p14:creationId xmlns:p14="http://schemas.microsoft.com/office/powerpoint/2010/main" val="3065812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 and here's the rest of the mesh.  Hopefully the blends and seams are difficult to see.  Some repeated features are visible, but they're not periodic, and they appear in random orientations so it's a lot more difficult to pick out than texture repeats.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I'll now go into the details of how the splats are blended in the pixel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17</a:t>
            </a:fld>
            <a:endParaRPr lang="en-GB"/>
          </a:p>
        </p:txBody>
      </p:sp>
    </p:spTree>
    <p:extLst>
      <p:ext uri="{BB962C8B-B14F-4D97-AF65-F5344CB8AC3E}">
        <p14:creationId xmlns:p14="http://schemas.microsoft.com/office/powerpoint/2010/main" val="1277856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I'll work through an  example with  strength values on a 1d instead of 2d domain.  This example only shows how two raw strength values are converted to normalized weights; but it should be pretty clear how to generalize to three or any other number of contributing strength values.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So for each of the three splats we've got a per-vertex value that's 1 at the </a:t>
            </a:r>
            <a:r>
              <a:rPr lang="en-GB" sz="1000" dirty="0" err="1" smtClean="0">
                <a:ea typeface="Lucida Sans Unicode" charset="0"/>
                <a:cs typeface="Lucida Sans Unicode" charset="0"/>
              </a:rPr>
              <a:t>center</a:t>
            </a:r>
            <a:r>
              <a:rPr lang="en-GB" sz="1000" dirty="0" smtClean="0">
                <a:ea typeface="Lucida Sans Unicode" charset="0"/>
                <a:cs typeface="Lucida Sans Unicode" charset="0"/>
              </a:rPr>
              <a:t> of the splat and linearly 0 at the edge, and we've also an artist-provided </a:t>
            </a:r>
            <a:r>
              <a:rPr lang="en-GB" sz="1000" dirty="0" err="1" smtClean="0">
                <a:ea typeface="Lucida Sans Unicode" charset="0"/>
                <a:cs typeface="Lucida Sans Unicode" charset="0"/>
              </a:rPr>
              <a:t>texturemap</a:t>
            </a:r>
            <a:r>
              <a:rPr lang="en-GB" sz="1000" dirty="0" smtClean="0">
                <a:ea typeface="Lucida Sans Unicode" charset="0"/>
                <a:cs typeface="Lucida Sans Unicode" charset="0"/>
              </a:rPr>
              <a:t>  that indicates the strength of each point.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This slide shows the per-vertex value.  On the far </a:t>
            </a:r>
            <a:r>
              <a:rPr lang="en-GB" sz="1000" dirty="0" err="1" smtClean="0">
                <a:ea typeface="Lucida Sans Unicode" charset="0"/>
                <a:cs typeface="Lucida Sans Unicode" charset="0"/>
              </a:rPr>
              <a:t>lefthand</a:t>
            </a:r>
            <a:r>
              <a:rPr lang="en-GB" sz="1000" dirty="0" smtClean="0">
                <a:ea typeface="Lucida Sans Unicode" charset="0"/>
                <a:cs typeface="Lucida Sans Unicode" charset="0"/>
              </a:rPr>
              <a:t> side we're at a vertex; the splat </a:t>
            </a:r>
            <a:r>
              <a:rPr lang="en-GB" sz="1000" dirty="0" err="1" smtClean="0">
                <a:ea typeface="Lucida Sans Unicode" charset="0"/>
                <a:cs typeface="Lucida Sans Unicode" charset="0"/>
              </a:rPr>
              <a:t>centered</a:t>
            </a:r>
            <a:r>
              <a:rPr lang="en-GB" sz="1000" dirty="0" smtClean="0">
                <a:ea typeface="Lucida Sans Unicode" charset="0"/>
                <a:cs typeface="Lucida Sans Unicode" charset="0"/>
              </a:rPr>
              <a:t> there has a the orange strength graph.  On the far </a:t>
            </a:r>
            <a:r>
              <a:rPr lang="en-GB" sz="1000" dirty="0" err="1" smtClean="0">
                <a:ea typeface="Lucida Sans Unicode" charset="0"/>
                <a:cs typeface="Lucida Sans Unicode" charset="0"/>
              </a:rPr>
              <a:t>righthand</a:t>
            </a:r>
            <a:r>
              <a:rPr lang="en-GB" sz="1000" dirty="0" smtClean="0">
                <a:ea typeface="Lucida Sans Unicode" charset="0"/>
                <a:cs typeface="Lucida Sans Unicode" charset="0"/>
              </a:rPr>
              <a:t> side we've moved to the other vertex; the splat </a:t>
            </a:r>
            <a:r>
              <a:rPr lang="en-GB" sz="1000" dirty="0" err="1" smtClean="0">
                <a:ea typeface="Lucida Sans Unicode" charset="0"/>
                <a:cs typeface="Lucida Sans Unicode" charset="0"/>
              </a:rPr>
              <a:t>centered</a:t>
            </a:r>
            <a:r>
              <a:rPr lang="en-GB" sz="1000" dirty="0" smtClean="0">
                <a:ea typeface="Lucida Sans Unicode" charset="0"/>
                <a:cs typeface="Lucida Sans Unicode" charset="0"/>
              </a:rPr>
              <a:t> there has the blue graph.  Points along the X axis correspond to points on the path between the two vertices.</a:t>
            </a: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18</a:t>
            </a:fld>
            <a:endParaRPr lang="en-GB"/>
          </a:p>
        </p:txBody>
      </p:sp>
    </p:spTree>
    <p:extLst>
      <p:ext uri="{BB962C8B-B14F-4D97-AF65-F5344CB8AC3E}">
        <p14:creationId xmlns:p14="http://schemas.microsoft.com/office/powerpoint/2010/main" val="3718118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We multiply the per-vertex value by the value sampled from the </a:t>
            </a:r>
            <a:r>
              <a:rPr lang="en-GB" sz="1000" dirty="0" err="1" smtClean="0">
                <a:ea typeface="Lucida Sans Unicode" charset="0"/>
                <a:cs typeface="Lucida Sans Unicode" charset="0"/>
              </a:rPr>
              <a:t>artitst</a:t>
            </a:r>
            <a:r>
              <a:rPr lang="en-GB" sz="1000" dirty="0" smtClean="0">
                <a:ea typeface="Lucida Sans Unicode" charset="0"/>
                <a:cs typeface="Lucida Sans Unicode" charset="0"/>
              </a:rPr>
              <a:t>-provided fitness </a:t>
            </a:r>
            <a:r>
              <a:rPr lang="en-GB" sz="1000" dirty="0" err="1" smtClean="0">
                <a:ea typeface="Lucida Sans Unicode" charset="0"/>
                <a:cs typeface="Lucida Sans Unicode" charset="0"/>
              </a:rPr>
              <a:t>texturemap</a:t>
            </a:r>
            <a:r>
              <a:rPr lang="en-GB" sz="1000" dirty="0" smtClean="0">
                <a:ea typeface="Lucida Sans Unicode" charset="0"/>
                <a:cs typeface="Lucida Sans Unicode" charset="0"/>
              </a:rPr>
              <a:t>.</a:t>
            </a:r>
          </a:p>
          <a:p>
            <a:pPr eaLnBrk="1">
              <a:lnSpc>
                <a:spcPct val="95000"/>
              </a:lnSpc>
              <a:spcBef>
                <a:spcPct val="0"/>
              </a:spcBef>
            </a:pPr>
            <a:r>
              <a:rPr lang="en-GB" sz="1000" dirty="0" smtClean="0">
                <a:ea typeface="Lucida Sans Unicode" charset="0"/>
                <a:cs typeface="Lucida Sans Unicode" charset="0"/>
              </a:rPr>
              <a:t>This slide shows the result.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One basic idea is to select the splat with the highest strength.  This gives a very abrupt transition between the splats though, we'd like a more gradual transition that can be controlled by the artists.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 experimented with a lot of different ways to accomplish this; here's the method that worked out the best.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19</a:t>
            </a:fld>
            <a:endParaRPr lang="en-GB"/>
          </a:p>
        </p:txBody>
      </p:sp>
    </p:spTree>
    <p:extLst>
      <p:ext uri="{BB962C8B-B14F-4D97-AF65-F5344CB8AC3E}">
        <p14:creationId xmlns:p14="http://schemas.microsoft.com/office/powerpoint/2010/main" val="2272844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First, we offset by the maximum of the contributing values.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Then we specify a lower bound; we then clamp each of the values to that range and normalize.  The lower bound allows us to loosely control the size of the transition range, and the size of this range controls whether we have a very abrupt transition or a more gradual transition.</a:t>
            </a:r>
            <a:r>
              <a:rPr lang="en-GB" sz="1000" baseline="0" dirty="0" smtClean="0">
                <a:ea typeface="Lucida Sans Unicode" charset="0"/>
                <a:cs typeface="Lucida Sans Unicode" charset="0"/>
              </a:rPr>
              <a:t>  The lower bound value</a:t>
            </a:r>
            <a:r>
              <a:rPr lang="en-GB" sz="1000" dirty="0" smtClean="0">
                <a:ea typeface="Lucida Sans Unicode" charset="0"/>
                <a:cs typeface="Lucida Sans Unicode" charset="0"/>
              </a:rPr>
              <a:t> is controlled by the artists.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I'll show some examples.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20</a:t>
            </a:fld>
            <a:endParaRPr lang="en-GB"/>
          </a:p>
        </p:txBody>
      </p:sp>
    </p:spTree>
    <p:extLst>
      <p:ext uri="{BB962C8B-B14F-4D97-AF65-F5344CB8AC3E}">
        <p14:creationId xmlns:p14="http://schemas.microsoft.com/office/powerpoint/2010/main" val="239534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b="1" dirty="0" smtClean="0">
                <a:ea typeface="Lucida Sans Unicode" charset="0"/>
                <a:cs typeface="Lucida Sans Unicode" charset="0"/>
              </a:rPr>
              <a:t>Plausible transitions between materials need an </a:t>
            </a:r>
            <a:r>
              <a:rPr lang="en-GB" sz="1000" b="1" dirty="0" err="1" smtClean="0">
                <a:ea typeface="Lucida Sans Unicode" charset="0"/>
                <a:cs typeface="Lucida Sans Unicode" charset="0"/>
              </a:rPr>
              <a:t>alphablended</a:t>
            </a:r>
            <a:r>
              <a:rPr lang="en-GB" sz="1000" b="1" dirty="0" smtClean="0">
                <a:ea typeface="Lucida Sans Unicode" charset="0"/>
                <a:cs typeface="Lucida Sans Unicode" charset="0"/>
              </a:rPr>
              <a:t> overlay or careful mapping</a:t>
            </a:r>
          </a:p>
          <a:p>
            <a:pPr eaLnBrk="1">
              <a:lnSpc>
                <a:spcPct val="95000"/>
              </a:lnSpc>
              <a:spcBef>
                <a:spcPct val="0"/>
              </a:spcBef>
            </a:pPr>
            <a:r>
              <a:rPr lang="en-GB" sz="1000" dirty="0" smtClean="0">
                <a:ea typeface="Lucida Sans Unicode" charset="0"/>
                <a:cs typeface="Lucida Sans Unicode" charset="0"/>
              </a:rPr>
              <a:t>It's easiest and simplest to just assign materials to groups of triangles.  This creates abrupt borders between materials, which is often unrealistic.  </a:t>
            </a:r>
            <a:r>
              <a:rPr lang="en-GB" sz="1000" dirty="0" err="1" smtClean="0">
                <a:ea typeface="Lucida Sans Unicode" charset="0"/>
                <a:cs typeface="Lucida Sans Unicode" charset="0"/>
              </a:rPr>
              <a:t>Eg</a:t>
            </a:r>
            <a:r>
              <a:rPr lang="en-GB" sz="1000" dirty="0" smtClean="0">
                <a:ea typeface="Lucida Sans Unicode" charset="0"/>
                <a:cs typeface="Lucida Sans Unicode" charset="0"/>
              </a:rPr>
              <a:t>: The transition from asphalt to gravel, as shown in the first image.</a:t>
            </a:r>
          </a:p>
          <a:p>
            <a:pPr eaLnBrk="1">
              <a:lnSpc>
                <a:spcPct val="95000"/>
              </a:lnSpc>
              <a:spcBef>
                <a:spcPct val="0"/>
              </a:spcBef>
            </a:pPr>
            <a:r>
              <a:rPr lang="en-GB" sz="1000" dirty="0" smtClean="0">
                <a:ea typeface="Lucida Sans Unicode" charset="0"/>
                <a:cs typeface="Lucida Sans Unicode" charset="0"/>
              </a:rPr>
              <a:t>Creating a plausible transition in these cases means either an alpha-blended overlay, or painting transition features (like the road edge) into the texture and carefully UV mapping it.</a:t>
            </a:r>
          </a:p>
          <a:p>
            <a:pPr eaLnBrk="1">
              <a:lnSpc>
                <a:spcPct val="95000"/>
              </a:lnSpc>
              <a:spcBef>
                <a:spcPct val="0"/>
              </a:spcBef>
            </a:pPr>
            <a:endParaRPr lang="en-GB" sz="1000" b="1" dirty="0" smtClean="0">
              <a:ea typeface="Lucida Sans Unicode" charset="0"/>
              <a:cs typeface="Lucida Sans Unicode" charset="0"/>
            </a:endParaRPr>
          </a:p>
          <a:p>
            <a:pPr eaLnBrk="1">
              <a:lnSpc>
                <a:spcPct val="95000"/>
              </a:lnSpc>
              <a:spcBef>
                <a:spcPct val="0"/>
              </a:spcBef>
            </a:pPr>
            <a:r>
              <a:rPr lang="en-GB" sz="1000" b="1" dirty="0" smtClean="0">
                <a:ea typeface="Lucida Sans Unicode" charset="0"/>
                <a:cs typeface="Lucida Sans Unicode" charset="0"/>
              </a:rPr>
              <a:t>Painting effects into textures due to geometry create hard restrictions</a:t>
            </a:r>
          </a:p>
          <a:p>
            <a:pPr eaLnBrk="1">
              <a:lnSpc>
                <a:spcPct val="95000"/>
              </a:lnSpc>
              <a:spcBef>
                <a:spcPct val="0"/>
              </a:spcBef>
            </a:pPr>
            <a:r>
              <a:rPr lang="en-GB" sz="1000" dirty="0" smtClean="0">
                <a:ea typeface="Lucida Sans Unicode" charset="0"/>
                <a:cs typeface="Lucida Sans Unicode" charset="0"/>
              </a:rPr>
              <a:t>Edge effects are not problem for uniquely-mapped objects like props and prefabs, but unique textures aren't affordable for large geometry.</a:t>
            </a:r>
          </a:p>
          <a:p>
            <a:pPr eaLnBrk="1">
              <a:lnSpc>
                <a:spcPct val="95000"/>
              </a:lnSpc>
              <a:spcBef>
                <a:spcPct val="0"/>
              </a:spcBef>
            </a:pPr>
            <a:r>
              <a:rPr lang="en-GB" sz="1000" dirty="0" smtClean="0">
                <a:ea typeface="Lucida Sans Unicode" charset="0"/>
                <a:cs typeface="Lucida Sans Unicode" charset="0"/>
              </a:rPr>
              <a:t>Painting the features into the textures imposes hard restrictions.  For instance, having  a stained concrete wall texture like the one shown, means floor and ceiling have to be parallel, and must be a fixed distance apart.</a:t>
            </a:r>
          </a:p>
          <a:p>
            <a:pPr eaLnBrk="1">
              <a:lnSpc>
                <a:spcPct val="95000"/>
              </a:lnSpc>
              <a:spcBef>
                <a:spcPct val="0"/>
              </a:spcBef>
            </a:pPr>
            <a:r>
              <a:rPr lang="en-GB" sz="1000" dirty="0" smtClean="0">
                <a:ea typeface="Lucida Sans Unicode" charset="0"/>
                <a:cs typeface="Lucida Sans Unicode" charset="0"/>
              </a:rPr>
              <a:t>It also isn't an option for scenes with lots of unique shapes. </a:t>
            </a:r>
            <a:r>
              <a:rPr lang="en-GB" sz="1000" dirty="0" err="1" smtClean="0">
                <a:ea typeface="Lucida Sans Unicode" charset="0"/>
                <a:cs typeface="Lucida Sans Unicode" charset="0"/>
              </a:rPr>
              <a:t>Eg</a:t>
            </a:r>
            <a:r>
              <a:rPr lang="en-GB" sz="1000" dirty="0" smtClean="0">
                <a:ea typeface="Lucida Sans Unicode" charset="0"/>
                <a:cs typeface="Lucida Sans Unicode" charset="0"/>
              </a:rPr>
              <a:t>: Floors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b="1" dirty="0" smtClean="0">
                <a:ea typeface="Lucida Sans Unicode" charset="0"/>
                <a:cs typeface="Lucida Sans Unicode" charset="0"/>
              </a:rPr>
              <a:t>In summary, painting effects due to the geometry into textures needs careful planning and creates some difficult restrictions.</a:t>
            </a:r>
          </a:p>
          <a:p>
            <a:pPr eaLnBrk="1">
              <a:lnSpc>
                <a:spcPct val="95000"/>
              </a:lnSpc>
              <a:spcBef>
                <a:spcPct val="0"/>
              </a:spcBef>
            </a:pPr>
            <a:endParaRPr lang="en-GB" sz="1000" b="1"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This means it's not possible for the designers or modellers to arbitrarily move geometric features around or change geometry dimensions, because it might mess up the carefully-placed textures.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Building the environment out of instanced prefabs sidesteps this problem to a certain extent, but all the problems reappear at the places where prefabs meet.</a:t>
            </a:r>
          </a:p>
        </p:txBody>
      </p:sp>
      <p:sp>
        <p:nvSpPr>
          <p:cNvPr id="4" name="Slide Number Placeholder 3"/>
          <p:cNvSpPr>
            <a:spLocks noGrp="1"/>
          </p:cNvSpPr>
          <p:nvPr>
            <p:ph type="sldNum" sz="quarter" idx="10"/>
          </p:nvPr>
        </p:nvSpPr>
        <p:spPr/>
        <p:txBody>
          <a:bodyPr/>
          <a:lstStyle/>
          <a:p>
            <a:fld id="{A0043304-DDDF-4CFA-9A7B-36D5E2AEED34}" type="slidenum">
              <a:rPr lang="en-GB" smtClean="0"/>
              <a:t>3</a:t>
            </a:fld>
            <a:endParaRPr lang="en-GB"/>
          </a:p>
        </p:txBody>
      </p:sp>
    </p:spTree>
    <p:extLst>
      <p:ext uri="{BB962C8B-B14F-4D97-AF65-F5344CB8AC3E}">
        <p14:creationId xmlns:p14="http://schemas.microsoft.com/office/powerpoint/2010/main" val="67636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ea typeface="Lucida Sans Unicode" charset="0"/>
                <a:cs typeface="Lucida Sans Unicode" charset="0"/>
              </a:rPr>
              <a:t>This slide shows a very small  range, which gives a very abrupt transition.  Intuitively what we're doing is magnifying the region near 0, and the transition value specifies whether we're using a smaller or larger region.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21</a:t>
            </a:fld>
            <a:endParaRPr lang="en-GB"/>
          </a:p>
        </p:txBody>
      </p:sp>
    </p:spTree>
    <p:extLst>
      <p:ext uri="{BB962C8B-B14F-4D97-AF65-F5344CB8AC3E}">
        <p14:creationId xmlns:p14="http://schemas.microsoft.com/office/powerpoint/2010/main" val="98227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ea typeface="Lucida Sans Unicode" charset="0"/>
                <a:cs typeface="Lucida Sans Unicode" charset="0"/>
              </a:rPr>
              <a:t>Here's the result with a slightly larger range value.  The transition happens over a wider area.</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22</a:t>
            </a:fld>
            <a:endParaRPr lang="en-GB"/>
          </a:p>
        </p:txBody>
      </p:sp>
    </p:spTree>
    <p:extLst>
      <p:ext uri="{BB962C8B-B14F-4D97-AF65-F5344CB8AC3E}">
        <p14:creationId xmlns:p14="http://schemas.microsoft.com/office/powerpoint/2010/main" val="2909713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A larger range value gives an even wider transition.</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23</a:t>
            </a:fld>
            <a:endParaRPr lang="en-GB"/>
          </a:p>
        </p:txBody>
      </p:sp>
    </p:spTree>
    <p:extLst>
      <p:ext uri="{BB962C8B-B14F-4D97-AF65-F5344CB8AC3E}">
        <p14:creationId xmlns:p14="http://schemas.microsoft.com/office/powerpoint/2010/main" val="756110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And a relatively high range value gives an even wider transition.  This example shows the other extreme: a very large area will have several splats contributing, which tends to lead to an indistinct and vague look.</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24</a:t>
            </a:fld>
            <a:endParaRPr lang="en-GB"/>
          </a:p>
        </p:txBody>
      </p:sp>
    </p:spTree>
    <p:extLst>
      <p:ext uri="{BB962C8B-B14F-4D97-AF65-F5344CB8AC3E}">
        <p14:creationId xmlns:p14="http://schemas.microsoft.com/office/powerpoint/2010/main" val="321464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the code. The three fitness values are f0, f1, f2, in [0, 1].  The transition range value is </a:t>
            </a:r>
            <a:r>
              <a:rPr lang="en-GB" sz="1000" dirty="0" err="1" smtClean="0">
                <a:ea typeface="Lucida Sans Unicode" charset="0"/>
                <a:cs typeface="Lucida Sans Unicode" charset="0"/>
              </a:rPr>
              <a:t>transitionRange</a:t>
            </a:r>
            <a:r>
              <a:rPr lang="en-GB" sz="1000" dirty="0" smtClean="0">
                <a:ea typeface="Lucida Sans Unicode" charset="0"/>
                <a:cs typeface="Lucida Sans Unicode" charset="0"/>
              </a:rPr>
              <a:t>. </a:t>
            </a:r>
            <a:r>
              <a:rPr lang="en-GB" sz="1000" dirty="0" err="1" smtClean="0">
                <a:ea typeface="Lucida Sans Unicode" charset="0"/>
                <a:cs typeface="Lucida Sans Unicode" charset="0"/>
              </a:rPr>
              <a:t>normWeight</a:t>
            </a:r>
            <a:r>
              <a:rPr lang="en-GB" sz="1000" dirty="0" smtClean="0">
                <a:ea typeface="Lucida Sans Unicode" charset="0"/>
                <a:cs typeface="Lucida Sans Unicode" charset="0"/>
              </a:rPr>
              <a:t> contains the final normalized blend coefficients, used to combine the three splat diffuse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/normal/specular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/etc.</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Note that there's an extra scale by </a:t>
            </a:r>
            <a:r>
              <a:rPr lang="en-GB" sz="1000" dirty="0" err="1" smtClean="0">
                <a:ea typeface="Lucida Sans Unicode" charset="0"/>
                <a:cs typeface="Lucida Sans Unicode" charset="0"/>
              </a:rPr>
              <a:t>fitnessVec</a:t>
            </a:r>
            <a:r>
              <a:rPr lang="en-GB" sz="1000" dirty="0" smtClean="0">
                <a:ea typeface="Lucida Sans Unicode" charset="0"/>
                <a:cs typeface="Lucida Sans Unicode" charset="0"/>
              </a:rPr>
              <a:t> in there, applied to </a:t>
            </a:r>
            <a:r>
              <a:rPr lang="en-GB" sz="1000" dirty="0" err="1" smtClean="0">
                <a:ea typeface="Lucida Sans Unicode" charset="0"/>
                <a:cs typeface="Lucida Sans Unicode" charset="0"/>
              </a:rPr>
              <a:t>rawWeightVec</a:t>
            </a:r>
            <a:r>
              <a:rPr lang="en-GB" sz="1000" dirty="0" smtClean="0">
                <a:ea typeface="Lucida Sans Unicode" charset="0"/>
                <a:cs typeface="Lucida Sans Unicode" charset="0"/>
              </a:rPr>
              <a:t>.  We found that this additional scale improved the quality of the transition, there's no mathematical justification for it.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normalization will fail if all fitness values are zero, and the resulting </a:t>
            </a:r>
            <a:r>
              <a:rPr lang="en-GB" sz="1000" dirty="0" err="1" smtClean="0">
                <a:ea typeface="Lucida Sans Unicode" charset="0"/>
                <a:cs typeface="Lucida Sans Unicode" charset="0"/>
              </a:rPr>
              <a:t>NaN</a:t>
            </a:r>
            <a:r>
              <a:rPr lang="en-GB" sz="1000" dirty="0" smtClean="0">
                <a:ea typeface="Lucida Sans Unicode" charset="0"/>
                <a:cs typeface="Lucida Sans Unicode" charset="0"/>
              </a:rPr>
              <a:t> will probably break the rest of the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This can happen if the fitness map the artists provide contains any regions of zero value.  Clamping to some minimum value in the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is possible, but it'd be better if the </a:t>
            </a:r>
            <a:r>
              <a:rPr lang="en-GB" sz="1000" dirty="0" err="1" smtClean="0">
                <a:ea typeface="Lucida Sans Unicode" charset="0"/>
                <a:cs typeface="Lucida Sans Unicode" charset="0"/>
              </a:rPr>
              <a:t>texturemap</a:t>
            </a:r>
            <a:r>
              <a:rPr lang="en-GB" sz="1000" dirty="0" smtClean="0">
                <a:ea typeface="Lucida Sans Unicode" charset="0"/>
                <a:cs typeface="Lucida Sans Unicode" charset="0"/>
              </a:rPr>
              <a:t> just avoided black.</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25</a:t>
            </a:fld>
            <a:endParaRPr lang="en-GB"/>
          </a:p>
        </p:txBody>
      </p:sp>
    </p:spTree>
    <p:extLst>
      <p:ext uri="{BB962C8B-B14F-4D97-AF65-F5344CB8AC3E}">
        <p14:creationId xmlns:p14="http://schemas.microsoft.com/office/powerpoint/2010/main" val="348065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how the splat tech looks in action, when applied to the model we were looking at earlier.</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If we UV mapped the model we’d have to choose between UV seams, or distorted</a:t>
            </a:r>
            <a:r>
              <a:rPr lang="en-GB" sz="1000" baseline="0" dirty="0" smtClean="0">
                <a:ea typeface="Lucida Sans Unicode" charset="0"/>
                <a:cs typeface="Lucida Sans Unicode" charset="0"/>
              </a:rPr>
              <a:t> and stretched UVs.  Fewer seams means more distortion and vice versa.</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But with</a:t>
            </a:r>
            <a:r>
              <a:rPr lang="en-GB" sz="1000" baseline="0" dirty="0" smtClean="0">
                <a:ea typeface="Lucida Sans Unicode" charset="0"/>
                <a:cs typeface="Lucida Sans Unicode" charset="0"/>
              </a:rPr>
              <a:t> the </a:t>
            </a:r>
            <a:r>
              <a:rPr lang="en-GB" sz="1000" baseline="0" dirty="0" err="1" smtClean="0">
                <a:ea typeface="Lucida Sans Unicode" charset="0"/>
                <a:cs typeface="Lucida Sans Unicode" charset="0"/>
              </a:rPr>
              <a:t>realtime</a:t>
            </a:r>
            <a:r>
              <a:rPr lang="en-GB" sz="1000" baseline="0" dirty="0" smtClean="0">
                <a:ea typeface="Lucida Sans Unicode" charset="0"/>
                <a:cs typeface="Lucida Sans Unicode" charset="0"/>
              </a:rPr>
              <a:t> texture quilting tech, </a:t>
            </a:r>
            <a:r>
              <a:rPr lang="en-GB" sz="1000" dirty="0" smtClean="0">
                <a:ea typeface="Lucida Sans Unicode" charset="0"/>
                <a:cs typeface="Lucida Sans Unicode" charset="0"/>
              </a:rPr>
              <a:t>each splat is defined with its own </a:t>
            </a:r>
            <a:r>
              <a:rPr lang="en-GB" sz="1000" baseline="0" dirty="0" smtClean="0">
                <a:ea typeface="Lucida Sans Unicode" charset="0"/>
                <a:cs typeface="Lucida Sans Unicode" charset="0"/>
              </a:rPr>
              <a:t>planar projection, so we get a consistent </a:t>
            </a:r>
            <a:r>
              <a:rPr lang="en-GB" sz="1000" baseline="0" dirty="0" err="1" smtClean="0">
                <a:ea typeface="Lucida Sans Unicode" charset="0"/>
                <a:cs typeface="Lucida Sans Unicode" charset="0"/>
              </a:rPr>
              <a:t>texel</a:t>
            </a:r>
            <a:r>
              <a:rPr lang="en-GB" sz="1000" baseline="0" dirty="0" smtClean="0">
                <a:ea typeface="Lucida Sans Unicode" charset="0"/>
                <a:cs typeface="Lucida Sans Unicode" charset="0"/>
              </a:rPr>
              <a:t> size everywhere and no seams anywhere.</a:t>
            </a:r>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26</a:t>
            </a:fld>
            <a:endParaRPr lang="en-GB"/>
          </a:p>
        </p:txBody>
      </p:sp>
    </p:spTree>
    <p:extLst>
      <p:ext uri="{BB962C8B-B14F-4D97-AF65-F5344CB8AC3E}">
        <p14:creationId xmlns:p14="http://schemas.microsoft.com/office/powerpoint/2010/main" val="2204249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Here's another few views of the model.  The wireframe is shown to make it clear what the neighbourhood for each splat is.</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27</a:t>
            </a:fld>
            <a:endParaRPr lang="en-GB"/>
          </a:p>
        </p:txBody>
      </p:sp>
    </p:spTree>
    <p:extLst>
      <p:ext uri="{BB962C8B-B14F-4D97-AF65-F5344CB8AC3E}">
        <p14:creationId xmlns:p14="http://schemas.microsoft.com/office/powerpoint/2010/main" val="904431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Another </a:t>
            </a:r>
            <a:r>
              <a:rPr lang="en-GB" sz="1000" dirty="0" err="1" smtClean="0">
                <a:ea typeface="Lucida Sans Unicode" charset="0"/>
                <a:cs typeface="Lucida Sans Unicode" charset="0"/>
              </a:rPr>
              <a:t>closeup</a:t>
            </a:r>
            <a:r>
              <a:rPr lang="en-GB" sz="1000" dirty="0" smtClean="0">
                <a:ea typeface="Lucida Sans Unicode" charset="0"/>
                <a:cs typeface="Lucida Sans Unicode" charset="0"/>
              </a:rPr>
              <a:t> view.  Notice that the dark line features flow from splat to splat rather</a:t>
            </a:r>
            <a:r>
              <a:rPr lang="en-GB" sz="1000" baseline="0" dirty="0" smtClean="0">
                <a:ea typeface="Lucida Sans Unicode" charset="0"/>
                <a:cs typeface="Lucida Sans Unicode" charset="0"/>
              </a:rPr>
              <a:t> than being </a:t>
            </a:r>
            <a:r>
              <a:rPr lang="en-GB" sz="1000" dirty="0" smtClean="0">
                <a:ea typeface="Lucida Sans Unicode" charset="0"/>
                <a:cs typeface="Lucida Sans Unicode" charset="0"/>
              </a:rPr>
              <a:t>localized within each individual splat.</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28</a:t>
            </a:fld>
            <a:endParaRPr lang="en-GB"/>
          </a:p>
        </p:txBody>
      </p:sp>
    </p:spTree>
    <p:extLst>
      <p:ext uri="{BB962C8B-B14F-4D97-AF65-F5344CB8AC3E}">
        <p14:creationId xmlns:p14="http://schemas.microsoft.com/office/powerpoint/2010/main" val="3399729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Another use for the quilting tech is to get rid of periodic tiling.  This slide shows a plane using the single texture.</a:t>
            </a:r>
          </a:p>
          <a:p>
            <a:pPr eaLnBrk="1">
              <a:lnSpc>
                <a:spcPct val="95000"/>
              </a:lnSpc>
              <a:spcBef>
                <a:spcPct val="0"/>
              </a:spcBef>
            </a:pPr>
            <a:r>
              <a:rPr lang="en-GB" sz="1000" dirty="0" smtClean="0">
                <a:ea typeface="Lucida Sans Unicode" charset="0"/>
                <a:cs typeface="Lucida Sans Unicode" charset="0"/>
              </a:rPr>
              <a:t>The splat orientation and the </a:t>
            </a:r>
            <a:r>
              <a:rPr lang="en-GB" sz="1000" dirty="0" err="1" smtClean="0">
                <a:ea typeface="Lucida Sans Unicode" charset="0"/>
                <a:cs typeface="Lucida Sans Unicode" charset="0"/>
              </a:rPr>
              <a:t>center</a:t>
            </a:r>
            <a:r>
              <a:rPr lang="en-GB" sz="1000" dirty="0" smtClean="0">
                <a:ea typeface="Lucida Sans Unicode" charset="0"/>
                <a:cs typeface="Lucida Sans Unicode" charset="0"/>
              </a:rPr>
              <a:t> UV for each splat were initially set up to simulate a planar projection.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U coordinate was then offset by a random multiple of 0.5, and the V coordinate by a multiple of 1/3.  This corresponds with the source texture being basically a 2x3 pattern.</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sharp features in the source texture don't need to follow the 2x3 grid exactly; it's fine for the dark gaps between plates to vary by a few pixels.  If they vary by too much there will be noticeable </a:t>
            </a:r>
            <a:r>
              <a:rPr lang="en-GB" sz="1000" dirty="0" err="1" smtClean="0">
                <a:ea typeface="Lucida Sans Unicode" charset="0"/>
                <a:cs typeface="Lucida Sans Unicode" charset="0"/>
              </a:rPr>
              <a:t>artifacts</a:t>
            </a:r>
            <a:r>
              <a:rPr lang="en-GB" sz="1000" dirty="0" smtClean="0">
                <a:ea typeface="Lucida Sans Unicode" charset="0"/>
                <a:cs typeface="Lucida Sans Unicode" charset="0"/>
              </a:rPr>
              <a:t>, like dark edges fading in or out instead of forming a continuous outline.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Features are repeated, but there's absolutely no periodic tiling, unlike regular layered textures.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29</a:t>
            </a:fld>
            <a:endParaRPr lang="en-GB"/>
          </a:p>
        </p:txBody>
      </p:sp>
    </p:spTree>
    <p:extLst>
      <p:ext uri="{BB962C8B-B14F-4D97-AF65-F5344CB8AC3E}">
        <p14:creationId xmlns:p14="http://schemas.microsoft.com/office/powerpoint/2010/main" val="2086982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shows the underlying mesh, to show the splat size and where the </a:t>
            </a:r>
            <a:r>
              <a:rPr lang="en-GB" baseline="0" dirty="0" smtClean="0"/>
              <a:t>transitions between neighbouring splats are.</a:t>
            </a:r>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30</a:t>
            </a:fld>
            <a:endParaRPr lang="en-GB"/>
          </a:p>
        </p:txBody>
      </p:sp>
    </p:spTree>
    <p:extLst>
      <p:ext uri="{BB962C8B-B14F-4D97-AF65-F5344CB8AC3E}">
        <p14:creationId xmlns:p14="http://schemas.microsoft.com/office/powerpoint/2010/main" val="2357944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buSzPct val="45000"/>
              <a:buFont typeface="Wingdings" charset="2"/>
              <a:buNone/>
            </a:pPr>
            <a:r>
              <a:rPr lang="en-GB" sz="1000" dirty="0" smtClean="0">
                <a:ea typeface="Lucida Sans Unicode" charset="0"/>
                <a:cs typeface="Lucida Sans Unicode" charset="0"/>
              </a:rPr>
              <a:t>The tech works by placing what we're calling splats on the surface of the model.  A “splat” is a region copied from the source image.  We place a splat at every vertex of the model.  The splat at a particular vertex covers all the triangles that reference that vertex.</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4</a:t>
            </a:fld>
            <a:endParaRPr lang="en-GB"/>
          </a:p>
        </p:txBody>
      </p:sp>
    </p:spTree>
    <p:extLst>
      <p:ext uri="{BB962C8B-B14F-4D97-AF65-F5344CB8AC3E}">
        <p14:creationId xmlns:p14="http://schemas.microsoft.com/office/powerpoint/2010/main" val="2032220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000" dirty="0" smtClean="0">
                <a:ea typeface="Lucida Sans Unicode" charset="0"/>
                <a:cs typeface="Lucida Sans Unicode" charset="0"/>
              </a:rPr>
              <a:t>Now, we'll extend that last example to multiple splats. There are two splats used here;</a:t>
            </a:r>
            <a:r>
              <a:rPr lang="en-GB" sz="1000" baseline="0" dirty="0" smtClean="0">
                <a:ea typeface="Lucida Sans Unicode" charset="0"/>
                <a:cs typeface="Lucida Sans Unicode" charset="0"/>
              </a:rPr>
              <a:t> they’re shown at the top left and right.  </a:t>
            </a:r>
            <a:r>
              <a:rPr lang="en-GB" sz="1000" baseline="0" dirty="0" err="1" smtClean="0">
                <a:ea typeface="Lucida Sans Unicode" charset="0"/>
                <a:cs typeface="Lucida Sans Unicode" charset="0"/>
              </a:rPr>
              <a:t>V</a:t>
            </a:r>
            <a:r>
              <a:rPr lang="en-GB" sz="1000" dirty="0" err="1" smtClean="0">
                <a:ea typeface="Lucida Sans Unicode" charset="0"/>
                <a:cs typeface="Lucida Sans Unicode" charset="0"/>
              </a:rPr>
              <a:t>erts</a:t>
            </a:r>
            <a:r>
              <a:rPr lang="en-GB" sz="1000" dirty="0" smtClean="0">
                <a:ea typeface="Lucida Sans Unicode" charset="0"/>
                <a:cs typeface="Lucida Sans Unicode" charset="0"/>
              </a:rPr>
              <a:t> on the </a:t>
            </a:r>
            <a:r>
              <a:rPr lang="en-GB" sz="1000" dirty="0" err="1" smtClean="0">
                <a:ea typeface="Lucida Sans Unicode" charset="0"/>
                <a:cs typeface="Lucida Sans Unicode" charset="0"/>
              </a:rPr>
              <a:t>lefthand</a:t>
            </a:r>
            <a:r>
              <a:rPr lang="en-GB" sz="1000" dirty="0" smtClean="0">
                <a:ea typeface="Lucida Sans Unicode" charset="0"/>
                <a:cs typeface="Lucida Sans Unicode" charset="0"/>
              </a:rPr>
              <a:t> side use of the mesh use the </a:t>
            </a:r>
            <a:r>
              <a:rPr lang="en-GB" sz="1000" dirty="0" err="1" smtClean="0">
                <a:ea typeface="Lucida Sans Unicode" charset="0"/>
                <a:cs typeface="Lucida Sans Unicode" charset="0"/>
              </a:rPr>
              <a:t>lefthand</a:t>
            </a:r>
            <a:r>
              <a:rPr lang="en-GB" sz="1000" dirty="0" smtClean="0">
                <a:ea typeface="Lucida Sans Unicode" charset="0"/>
                <a:cs typeface="Lucida Sans Unicode" charset="0"/>
              </a:rPr>
              <a:t> splat</a:t>
            </a:r>
            <a:r>
              <a:rPr lang="en-GB" sz="1000" baseline="0" dirty="0" smtClean="0">
                <a:ea typeface="Lucida Sans Unicode" charset="0"/>
                <a:cs typeface="Lucida Sans Unicode" charset="0"/>
              </a:rPr>
              <a:t> texture </a:t>
            </a:r>
            <a:r>
              <a:rPr lang="en-GB" sz="1000" dirty="0" smtClean="0">
                <a:ea typeface="Lucida Sans Unicode" charset="0"/>
                <a:cs typeface="Lucida Sans Unicode" charset="0"/>
              </a:rPr>
              <a:t>and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on the  right use the other.  We get a fairly plausible transition, not  as good as an artist would produce if they hand-painted it, but much better than the hard edge.  Of course, this tech will cope with any combination of materials – and also, like I mentioned on the last slide, it'll cope with any topology and any kind of curve without distortion or seams appearing.</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31</a:t>
            </a:fld>
            <a:endParaRPr lang="en-GB"/>
          </a:p>
        </p:txBody>
      </p:sp>
    </p:spTree>
    <p:extLst>
      <p:ext uri="{BB962C8B-B14F-4D97-AF65-F5344CB8AC3E}">
        <p14:creationId xmlns:p14="http://schemas.microsoft.com/office/powerpoint/2010/main" val="6329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Here's the underlying mesh, </a:t>
            </a:r>
            <a:r>
              <a:rPr lang="en-GB" dirty="0" smtClean="0"/>
              <a:t>to show the splat size and where the </a:t>
            </a:r>
            <a:r>
              <a:rPr lang="en-GB" baseline="0" dirty="0" smtClean="0"/>
              <a:t>transitions between neighbouring splats are</a:t>
            </a:r>
            <a:r>
              <a:rPr lang="en-GB" sz="1000" dirty="0" smtClean="0">
                <a:ea typeface="Lucida Sans Unicode" charset="0"/>
                <a:cs typeface="Lucida Sans Unicode" charset="0"/>
              </a:rPr>
              <a:t>.  This example is a worst-case in a few ways: the source textures were photos and there is still a bit of lighting baked in there, which meant the splats can't be rotated randomly.  Also, the mesh is very regular.  If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are randomly moved around it makes border patterns much harder to spot.</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32</a:t>
            </a:fld>
            <a:endParaRPr lang="en-GB"/>
          </a:p>
        </p:txBody>
      </p:sp>
    </p:spTree>
    <p:extLst>
      <p:ext uri="{BB962C8B-B14F-4D97-AF65-F5344CB8AC3E}">
        <p14:creationId xmlns:p14="http://schemas.microsoft.com/office/powerpoint/2010/main" val="381644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It's possible to paint up a custom transition texture.  This image shows  a transition from road to dirt using a custom transition texture – the three splat textures are shown on the left of the slide.  The transition splat is in the middle.  It repeats in U, it doesn't have any built-in bend.  But it can be used to provide  roads with any sort shape, if the curvature isn't too high.</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(Compare with the image in the next slide showing wireframe.)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Of course, this applies to arbitrary 3D models too.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33</a:t>
            </a:fld>
            <a:endParaRPr lang="en-GB"/>
          </a:p>
        </p:txBody>
      </p:sp>
    </p:spTree>
    <p:extLst>
      <p:ext uri="{BB962C8B-B14F-4D97-AF65-F5344CB8AC3E}">
        <p14:creationId xmlns:p14="http://schemas.microsoft.com/office/powerpoint/2010/main" val="203432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dirty="0" smtClean="0"/>
              <a:t>Here’s the wireframe</a:t>
            </a:r>
            <a:r>
              <a:rPr lang="en-GB" baseline="0" dirty="0" smtClean="0"/>
              <a:t> </a:t>
            </a:r>
            <a:r>
              <a:rPr lang="en-GB" dirty="0" smtClean="0"/>
              <a:t>to show the splat size and where the </a:t>
            </a:r>
            <a:r>
              <a:rPr lang="en-GB" baseline="0" dirty="0" smtClean="0"/>
              <a:t>transitions are.</a:t>
            </a:r>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34</a:t>
            </a:fld>
            <a:endParaRPr lang="en-GB"/>
          </a:p>
        </p:txBody>
      </p:sp>
    </p:spTree>
    <p:extLst>
      <p:ext uri="{BB962C8B-B14F-4D97-AF65-F5344CB8AC3E}">
        <p14:creationId xmlns:p14="http://schemas.microsoft.com/office/powerpoint/2010/main" val="275683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Using a custom transition splat for an arbitrary</a:t>
            </a:r>
            <a:r>
              <a:rPr lang="en-GB" sz="1000" baseline="0" dirty="0" smtClean="0">
                <a:ea typeface="Lucida Sans Unicode" charset="0"/>
                <a:cs typeface="Lucida Sans Unicode" charset="0"/>
              </a:rPr>
              <a:t> 3D model </a:t>
            </a:r>
            <a:r>
              <a:rPr lang="en-GB" sz="1000" dirty="0" smtClean="0">
                <a:ea typeface="Lucida Sans Unicode" charset="0"/>
                <a:cs typeface="Lucida Sans Unicode" charset="0"/>
              </a:rPr>
              <a:t>means you could provide a specific textures for concrete corners so there's consistent weathering or grout for all concrete corners, regardless of shape.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Here's how it looks.  The splats used here are shown in the corner.  Up until now I haven't said anything about how the splats get mapped onto the geometry, because the obvious option of a simple planar map was all that was required.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This example goes quite a bit further .  Instead of thinking of the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as supporting a splat at each neighbouring vertex, we're thinking of each triangle as having three independent planar-mapped textures applied to it, each of which has a strength function encoded in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This is just a change in how we look at and structure the data: it uses the same existing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tech, the only changes are to how the data is built.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In the model , we have splats applied to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on 90 degree geometry creases – such as the floor and wall.  For those splats, it's best to have two different mappings; one for the floor and one for the wall – a single projection will cause noticeable stretching, and corners sharper than 90 degrees will get progressively worse, of course.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texture being applied to the corners is just a thin strip.  It'd be nice to support an alpha channel to indicate which parts of the texture are relevant.  It's possible to accomplish this using the existing tech, by modulating the fitness map by alpha.  This means transparent areas with alpha=0 will have fitness zero which means those areas won't be used.  Having maps with fitness=0 is dangerous for reasons described earlier; it will be OK so long as at least one of the contributing splats has a nonzero fitness value.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Things get more interesting in the corners.  Notice that there's only a splat for edges, there isn't a special splat for three-way joins.  However, in each of the corners we can see three creases come together without any problems.  What splat is being applied to the corner vertex?</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answer is: there isn't one.  On the triangles that touch the corner, there are two edge splats and one space-filling wall or floor material splat.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What this means is we can have as many edges coming together at a point that we like, with any angles, with freedom to choose any splats for each of those edges, and they'll be smoothly quilted together like you see here.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35</a:t>
            </a:fld>
            <a:endParaRPr lang="en-GB"/>
          </a:p>
        </p:txBody>
      </p:sp>
    </p:spTree>
    <p:extLst>
      <p:ext uri="{BB962C8B-B14F-4D97-AF65-F5344CB8AC3E}">
        <p14:creationId xmlns:p14="http://schemas.microsoft.com/office/powerpoint/2010/main" val="63775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I'm going to talk about some implementation details now, because there's a pretty serious problem that needs to be addressed.</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 have three splats covering each triangle.  We'd like there to be precisely three channels of splat data in the interpolators.  We also want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to be shared.</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Unfortunately, if we implement this splat tech the obvious and easy way and store the </a:t>
            </a:r>
            <a:r>
              <a:rPr lang="en-GB" sz="1000" dirty="0" err="1" smtClean="0">
                <a:ea typeface="Lucida Sans Unicode" charset="0"/>
                <a:cs typeface="Lucida Sans Unicode" charset="0"/>
              </a:rPr>
              <a:t>Uvs</a:t>
            </a:r>
            <a:r>
              <a:rPr lang="en-GB" sz="1000" dirty="0" smtClean="0">
                <a:ea typeface="Lucida Sans Unicode" charset="0"/>
                <a:cs typeface="Lucida Sans Unicode" charset="0"/>
              </a:rPr>
              <a:t> for each splat in the vertex stream, there'll be a problem.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slide shows a small piece of geometry, and the </a:t>
            </a:r>
            <a:r>
              <a:rPr lang="en-GB" sz="1000" dirty="0" err="1" smtClean="0">
                <a:ea typeface="Lucida Sans Unicode" charset="0"/>
                <a:cs typeface="Lucida Sans Unicode" charset="0"/>
              </a:rPr>
              <a:t>Uvs</a:t>
            </a:r>
            <a:r>
              <a:rPr lang="en-GB" sz="1000" dirty="0" smtClean="0">
                <a:ea typeface="Lucida Sans Unicode" charset="0"/>
                <a:cs typeface="Lucida Sans Unicode" charset="0"/>
              </a:rPr>
              <a:t> for a couple of the nearby splats.  If we're encoding the </a:t>
            </a:r>
            <a:r>
              <a:rPr lang="en-GB" sz="1000" dirty="0" err="1" smtClean="0">
                <a:ea typeface="Lucida Sans Unicode" charset="0"/>
                <a:cs typeface="Lucida Sans Unicode" charset="0"/>
              </a:rPr>
              <a:t>Uvs</a:t>
            </a:r>
            <a:r>
              <a:rPr lang="en-GB" sz="1000" dirty="0" smtClean="0">
                <a:ea typeface="Lucida Sans Unicode" charset="0"/>
                <a:cs typeface="Lucida Sans Unicode" charset="0"/>
              </a:rPr>
              <a:t> for the splat at vertex B in a particular UV channel, then we can't use that UV channel for the </a:t>
            </a:r>
            <a:r>
              <a:rPr lang="en-GB" sz="1000" dirty="0" err="1" smtClean="0">
                <a:ea typeface="Lucida Sans Unicode" charset="0"/>
                <a:cs typeface="Lucida Sans Unicode" charset="0"/>
              </a:rPr>
              <a:t>Uvs</a:t>
            </a:r>
            <a:r>
              <a:rPr lang="en-GB" sz="1000" dirty="0" smtClean="0">
                <a:ea typeface="Lucida Sans Unicode" charset="0"/>
                <a:cs typeface="Lucida Sans Unicode" charset="0"/>
              </a:rPr>
              <a:t> for the splat at vertex D: that UV takes  different values on either side of the edge AC.  So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on edge AC need to be split.  The same reasoning can be applied to every single edge of the mesh.</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So the problem is, it looks like no vertex sharing is possible, that the vertex buffer will be three times the triangle count, and that the post-transform vertex cache will never ever get hit.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solution we found was to use a sort of homogenous-value trick, which allows most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to be merged and also allows some  pretty serious vertex data compression.  Here's how it works.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36</a:t>
            </a:fld>
            <a:endParaRPr lang="en-GB"/>
          </a:p>
        </p:txBody>
      </p:sp>
    </p:spTree>
    <p:extLst>
      <p:ext uri="{BB962C8B-B14F-4D97-AF65-F5344CB8AC3E}">
        <p14:creationId xmlns:p14="http://schemas.microsoft.com/office/powerpoint/2010/main" val="2667843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Suppose we have the triangle shown.  The vertex program outputs the values (a0, a1, … </a:t>
            </a:r>
            <a:r>
              <a:rPr lang="en-GB" sz="1000" dirty="0" err="1" smtClean="0">
                <a:ea typeface="Lucida Sans Unicode" charset="0"/>
                <a:cs typeface="Lucida Sans Unicode" charset="0"/>
              </a:rPr>
              <a:t>ai</a:t>
            </a:r>
            <a:r>
              <a:rPr lang="en-GB" sz="1000" dirty="0" smtClean="0">
                <a:ea typeface="Lucida Sans Unicode" charset="0"/>
                <a:cs typeface="Lucida Sans Unicode" charset="0"/>
              </a:rPr>
              <a:t>, 1) at one vertex, and (0, 0, … 0, 0) for  the other two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In the pixel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we'll have the interpolated value (ka0, ka1, … </a:t>
            </a:r>
            <a:r>
              <a:rPr lang="en-GB" sz="1000" dirty="0" err="1" smtClean="0">
                <a:ea typeface="Lucida Sans Unicode" charset="0"/>
                <a:cs typeface="Lucida Sans Unicode" charset="0"/>
              </a:rPr>
              <a:t>kai</a:t>
            </a:r>
            <a:r>
              <a:rPr lang="en-GB" sz="1000" dirty="0" smtClean="0">
                <a:ea typeface="Lucida Sans Unicode" charset="0"/>
                <a:cs typeface="Lucida Sans Unicode" charset="0"/>
              </a:rPr>
              <a:t>, k) for some k in the range [0, 1].  Divide by k to find (a0, a1, … </a:t>
            </a:r>
            <a:r>
              <a:rPr lang="en-GB" sz="1000" dirty="0" err="1" smtClean="0">
                <a:ea typeface="Lucida Sans Unicode" charset="0"/>
                <a:cs typeface="Lucida Sans Unicode" charset="0"/>
              </a:rPr>
              <a:t>ai</a:t>
            </a:r>
            <a:r>
              <a:rPr lang="en-GB" sz="1000" dirty="0" smtClean="0">
                <a:ea typeface="Lucida Sans Unicode" charset="0"/>
                <a:cs typeface="Lucida Sans Unicode" charset="0"/>
              </a:rPr>
              <a: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What this gives us is that ability to specify a constant value for the whole triangle by controlling the values at one vertex only, with the other two being zero.  Instead of storing UVs for the splat, we store the mapping from world to UV, which will be constant over the whole splat.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key advantage we've gained is that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which are all zeros can be shared.</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It is possible that the pixel </a:t>
            </a:r>
            <a:r>
              <a:rPr lang="en-GB" sz="1000" dirty="0" err="1" smtClean="0">
                <a:ea typeface="Lucida Sans Unicode" charset="0"/>
                <a:cs typeface="Lucida Sans Unicode" charset="0"/>
              </a:rPr>
              <a:t>center</a:t>
            </a:r>
            <a:r>
              <a:rPr lang="en-GB" sz="1000" dirty="0" smtClean="0">
                <a:ea typeface="Lucida Sans Unicode" charset="0"/>
                <a:cs typeface="Lucida Sans Unicode" charset="0"/>
              </a:rPr>
              <a:t> lies precisely on the bottom edge of the triangle</a:t>
            </a:r>
            <a:r>
              <a:rPr lang="en-GB" sz="1000" baseline="0" dirty="0" smtClean="0">
                <a:ea typeface="Lucida Sans Unicode" charset="0"/>
                <a:cs typeface="Lucida Sans Unicode" charset="0"/>
              </a:rPr>
              <a:t>, giving </a:t>
            </a:r>
            <a:r>
              <a:rPr lang="en-GB" sz="1000" dirty="0" smtClean="0">
                <a:ea typeface="Lucida Sans Unicode" charset="0"/>
                <a:cs typeface="Lucida Sans Unicode" charset="0"/>
              </a:rPr>
              <a:t>k=0 and making the homogenous</a:t>
            </a:r>
            <a:r>
              <a:rPr lang="en-GB" sz="1000" baseline="0" dirty="0" smtClean="0">
                <a:ea typeface="Lucida Sans Unicode" charset="0"/>
                <a:cs typeface="Lucida Sans Unicode" charset="0"/>
              </a:rPr>
              <a:t> divide fail</a:t>
            </a:r>
            <a:r>
              <a:rPr lang="en-GB" sz="1000" dirty="0" smtClean="0">
                <a:ea typeface="Lucida Sans Unicode" charset="0"/>
                <a:cs typeface="Lucida Sans Unicode" charset="0"/>
              </a:rPr>
              <a:t>.  This case is possible, but if the interpolators</a:t>
            </a:r>
            <a:r>
              <a:rPr lang="en-GB" sz="1000" baseline="0" dirty="0" smtClean="0">
                <a:ea typeface="Lucida Sans Unicode" charset="0"/>
                <a:cs typeface="Lucida Sans Unicode" charset="0"/>
              </a:rPr>
              <a:t> are floats </a:t>
            </a:r>
            <a:r>
              <a:rPr lang="en-GB" sz="1000" dirty="0" smtClean="0">
                <a:ea typeface="Lucida Sans Unicode" charset="0"/>
                <a:cs typeface="Lucida Sans Unicode" charset="0"/>
              </a:rPr>
              <a:t>it should be so</a:t>
            </a:r>
            <a:r>
              <a:rPr lang="en-GB" sz="1000" baseline="0" dirty="0" smtClean="0">
                <a:ea typeface="Lucida Sans Unicode" charset="0"/>
                <a:cs typeface="Lucida Sans Unicode" charset="0"/>
              </a:rPr>
              <a:t> extraordinarily </a:t>
            </a:r>
            <a:r>
              <a:rPr lang="en-GB" sz="1000" dirty="0" smtClean="0">
                <a:ea typeface="Lucida Sans Unicode" charset="0"/>
                <a:cs typeface="Lucida Sans Unicode" charset="0"/>
              </a:rPr>
              <a:t>rare it’s probably not worth worrying about.  Another reason not</a:t>
            </a:r>
            <a:r>
              <a:rPr lang="en-GB" sz="1000" baseline="0" dirty="0" smtClean="0">
                <a:ea typeface="Lucida Sans Unicode" charset="0"/>
                <a:cs typeface="Lucida Sans Unicode" charset="0"/>
              </a:rPr>
              <a:t> to worry about it is that the splat weight will normally be zero on that edge, so the resulting blended </a:t>
            </a:r>
            <a:r>
              <a:rPr lang="en-GB" sz="1000" baseline="0" dirty="0" err="1" smtClean="0">
                <a:ea typeface="Lucida Sans Unicode" charset="0"/>
                <a:cs typeface="Lucida Sans Unicode" charset="0"/>
              </a:rPr>
              <a:t>color</a:t>
            </a:r>
            <a:r>
              <a:rPr lang="en-GB" sz="1000" baseline="0" dirty="0" smtClean="0">
                <a:ea typeface="Lucida Sans Unicode" charset="0"/>
                <a:cs typeface="Lucida Sans Unicode" charset="0"/>
              </a:rPr>
              <a:t> should be completely independent of that splat.</a:t>
            </a: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37</a:t>
            </a:fld>
            <a:endParaRPr lang="en-GB"/>
          </a:p>
        </p:txBody>
      </p:sp>
    </p:spTree>
    <p:extLst>
      <p:ext uri="{BB962C8B-B14F-4D97-AF65-F5344CB8AC3E}">
        <p14:creationId xmlns:p14="http://schemas.microsoft.com/office/powerpoint/2010/main" val="1636841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an example of a mesh with complete vertex sharing, using the divide trick to provide a per-splat constant.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We'll use this method for all three of the splats covering each triangle.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38</a:t>
            </a:fld>
            <a:endParaRPr lang="en-GB"/>
          </a:p>
        </p:txBody>
      </p:sp>
    </p:spTree>
    <p:extLst>
      <p:ext uri="{BB962C8B-B14F-4D97-AF65-F5344CB8AC3E}">
        <p14:creationId xmlns:p14="http://schemas.microsoft.com/office/powerpoint/2010/main" val="153559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Here's a triangle.  The vertex program outputs the data shown – we're just triplicating the </a:t>
            </a:r>
            <a:r>
              <a:rPr lang="en-GB" sz="1000" dirty="0" err="1" smtClean="0">
                <a:ea typeface="Lucida Sans Unicode" charset="0"/>
                <a:cs typeface="Lucida Sans Unicode" charset="0"/>
              </a:rPr>
              <a:t>divison</a:t>
            </a:r>
            <a:r>
              <a:rPr lang="en-GB" sz="1000" dirty="0" smtClean="0">
                <a:ea typeface="Lucida Sans Unicode" charset="0"/>
                <a:cs typeface="Lucida Sans Unicode" charset="0"/>
              </a:rPr>
              <a:t> trick.</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If we can arrange the data so that for each vertex one channel has interesting values and the other two are filled with zeroes, as shown in the slide, then it's an easy win to throw away 2/3 of the data.   </a:t>
            </a:r>
            <a:r>
              <a:rPr lang="en-GB" sz="1000" dirty="0" err="1" smtClean="0">
                <a:ea typeface="Lucida Sans Unicode" charset="0"/>
                <a:cs typeface="Lucida Sans Unicode" charset="0"/>
              </a:rPr>
              <a:t>Ie</a:t>
            </a:r>
            <a:r>
              <a:rPr lang="en-GB" sz="1000" dirty="0" smtClean="0">
                <a:ea typeface="Lucida Sans Unicode" charset="0"/>
                <a:cs typeface="Lucida Sans Unicode" charset="0"/>
              </a:rPr>
              <a:t>: The per-vertex data contains data for a single channel, plus a few bits specifying which channel it pertains to.</a:t>
            </a: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39</a:t>
            </a:fld>
            <a:endParaRPr lang="en-GB"/>
          </a:p>
        </p:txBody>
      </p:sp>
    </p:spTree>
    <p:extLst>
      <p:ext uri="{BB962C8B-B14F-4D97-AF65-F5344CB8AC3E}">
        <p14:creationId xmlns:p14="http://schemas.microsoft.com/office/powerpoint/2010/main" val="398164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That is easier said than done, with an arbitrary 3D model.</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approach I'd recommend is to build up a list of the 3 relevant mappings for each triangle – that is, the linear transformation mapping from world space to UV for each of the three splats covering each triangle.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Our problem is how to assign those three mappings to the three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of the triangle, and how to choose the channel for each to maximize vertex sharing, or conversely to minimize the number of entries in the vertex buffer.</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Just using a simple greedy algorithm worked out fine.  It's undoubtedly possible to improve on it with a more sophisticated and expensive method but it's probably not worth the effort.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Here's an illustration of the basic idea.  To keep things simple I'll assume that every vertex has a single consistent splat assigned to it, so when the question of which vertex a mapping should be assigned to  is answered, and the problem pretty much reduces to the question of which channel each splat should be assigned to.</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Anyway, start with any random triangle, and assign the splats to different channels any way you like.  In the slide s the homogeneous component of each of the three channels makes up the red, green and blue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 component.  On the top we see how things look with our first triangle – note that at each vertex, one homogeneous component is 1 and the other two are 0.</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Then, repeat the following process until exhaustion.  For each unprocessed triangle, look at the sets of coincident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for each of the three corners.  Or to put it another way, have a look for vertex sharing possibilities.  The most restrictive case is where two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already have channel assignments, so that's the one we'll start with.  For example, the neighbours of the first triangle are like this; for two of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the channel is defined so (if they're different) the remaining channel can be used for the free vert.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image on the middle layer shows how things look after one step.</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image at the bottom shows the end result.  For this example we had a pretty simple regular mesh; with a more complex mesh things don’t always work out so cleanly.</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Even with more complex meshes, it tends to be enough to take care of most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and triangles. Continue assigning the splats for the last triangles, minimizing vertex splits, until the mesh is complete.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40</a:t>
            </a:fld>
            <a:endParaRPr lang="en-GB"/>
          </a:p>
        </p:txBody>
      </p:sp>
    </p:spTree>
    <p:extLst>
      <p:ext uri="{BB962C8B-B14F-4D97-AF65-F5344CB8AC3E}">
        <p14:creationId xmlns:p14="http://schemas.microsoft.com/office/powerpoint/2010/main" val="286203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When the model is covered with a splat at each vertex it's a bit difficult to visualize what's going on - so, here's our example model with just a few of the splats shown.</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big advantage of the splat-per-vertex approach is that every pixel and triangle is covered by precisely three splats.  Fewer overlapping splats is better, because each additional splat means more texture samples and more pixel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 work.  A fixed number also means the compositing logic is much simpler than if that number could vary.</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Another big advantage is that at every point on the model surface there is at least one well-defined splat covering it: we never have any points that are dangerously close to the boundaries of all the three splats covering it.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We're able to encode all of our placement data in the vertex data. This</a:t>
            </a:r>
            <a:r>
              <a:rPr lang="en-GB" sz="1000" baseline="0" dirty="0" smtClean="0">
                <a:ea typeface="Lucida Sans Unicode" charset="0"/>
                <a:cs typeface="Lucida Sans Unicode" charset="0"/>
              </a:rPr>
              <a:t> has a couple of </a:t>
            </a:r>
            <a:r>
              <a:rPr lang="en-GB" sz="1000" dirty="0" smtClean="0">
                <a:ea typeface="Lucida Sans Unicode" charset="0"/>
                <a:cs typeface="Lucida Sans Unicode" charset="0"/>
              </a:rPr>
              <a:t>big advantages over encoding the placement data in textures.</a:t>
            </a:r>
            <a:r>
              <a:rPr lang="en-GB" sz="1000" baseline="0" dirty="0" smtClean="0">
                <a:ea typeface="Lucida Sans Unicode" charset="0"/>
                <a:cs typeface="Lucida Sans Unicode" charset="0"/>
              </a:rPr>
              <a:t>  I</a:t>
            </a:r>
            <a:r>
              <a:rPr lang="en-GB" sz="1000" dirty="0" smtClean="0">
                <a:ea typeface="Lucida Sans Unicode" charset="0"/>
                <a:cs typeface="Lucida Sans Unicode" charset="0"/>
              </a:rPr>
              <a:t>f we stored</a:t>
            </a:r>
            <a:r>
              <a:rPr lang="en-GB" sz="1000" baseline="0" dirty="0" smtClean="0">
                <a:ea typeface="Lucida Sans Unicode" charset="0"/>
                <a:cs typeface="Lucida Sans Unicode" charset="0"/>
              </a:rPr>
              <a:t> splat placement </a:t>
            </a:r>
            <a:r>
              <a:rPr lang="en-GB" sz="1000" dirty="0" smtClean="0">
                <a:ea typeface="Lucida Sans Unicode" charset="0"/>
                <a:cs typeface="Lucida Sans Unicode" charset="0"/>
              </a:rPr>
              <a:t>data in a UV-mapped</a:t>
            </a:r>
            <a:r>
              <a:rPr lang="en-GB" sz="1000" baseline="0" dirty="0" smtClean="0">
                <a:ea typeface="Lucida Sans Unicode" charset="0"/>
                <a:cs typeface="Lucida Sans Unicode" charset="0"/>
              </a:rPr>
              <a:t> </a:t>
            </a:r>
            <a:r>
              <a:rPr lang="en-GB" sz="1000" dirty="0" smtClean="0">
                <a:ea typeface="Lucida Sans Unicode" charset="0"/>
                <a:cs typeface="Lucida Sans Unicode" charset="0"/>
              </a:rPr>
              <a:t>texture (the</a:t>
            </a:r>
            <a:r>
              <a:rPr lang="en-GB" sz="1000" baseline="0" dirty="0" smtClean="0">
                <a:ea typeface="Lucida Sans Unicode" charset="0"/>
                <a:cs typeface="Lucida Sans Unicode" charset="0"/>
              </a:rPr>
              <a:t> </a:t>
            </a:r>
            <a:r>
              <a:rPr lang="en-GB" sz="1000" dirty="0" smtClean="0">
                <a:ea typeface="Lucida Sans Unicode" charset="0"/>
                <a:cs typeface="Lucida Sans Unicode" charset="0"/>
              </a:rPr>
              <a:t>specifics don’t really matter) it means we'd have to worry about all the standard problems UV mapping brings.  For instance, it’s difficult to have features flow continuously</a:t>
            </a:r>
            <a:r>
              <a:rPr lang="en-GB" sz="1000" baseline="0" dirty="0" smtClean="0">
                <a:ea typeface="Lucida Sans Unicode" charset="0"/>
                <a:cs typeface="Lucida Sans Unicode" charset="0"/>
              </a:rPr>
              <a:t> over a</a:t>
            </a:r>
            <a:r>
              <a:rPr lang="en-GB" sz="1000" dirty="0" smtClean="0">
                <a:ea typeface="Lucida Sans Unicode" charset="0"/>
                <a:cs typeface="Lucida Sans Unicode" charset="0"/>
              </a:rPr>
              <a:t> UV </a:t>
            </a:r>
            <a:r>
              <a:rPr lang="en-GB" sz="1000" baseline="0" dirty="0" smtClean="0">
                <a:ea typeface="Lucida Sans Unicode" charset="0"/>
                <a:cs typeface="Lucida Sans Unicode" charset="0"/>
              </a:rPr>
              <a:t>s</a:t>
            </a:r>
            <a:r>
              <a:rPr lang="en-GB" sz="1000" dirty="0" smtClean="0">
                <a:ea typeface="Lucida Sans Unicode" charset="0"/>
                <a:cs typeface="Lucida Sans Unicode" charset="0"/>
              </a:rPr>
              <a:t>eam.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Encoding it in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means we can cope with any topology, and will never have seams.  We will have to cope with varying vertex density – for instance,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on the left of the model are much closer together than the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on the right – but that's OK.</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One last thing to point out is that this approach won't add, remove or change the geometry in any way.  This is pretty important when working with artist-created geometry in production.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5</a:t>
            </a:fld>
            <a:endParaRPr lang="en-GB"/>
          </a:p>
        </p:txBody>
      </p:sp>
    </p:spTree>
    <p:extLst>
      <p:ext uri="{BB962C8B-B14F-4D97-AF65-F5344CB8AC3E}">
        <p14:creationId xmlns:p14="http://schemas.microsoft.com/office/powerpoint/2010/main" val="4126418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520" rtl="0" eaLnBrk="1" fontAlgn="auto" latinLnBrk="0" hangingPunct="1">
              <a:lnSpc>
                <a:spcPct val="100000"/>
              </a:lnSpc>
              <a:spcBef>
                <a:spcPts val="0"/>
              </a:spcBef>
              <a:spcAft>
                <a:spcPts val="0"/>
              </a:spcAft>
              <a:buClrTx/>
              <a:buSzTx/>
              <a:buFontTx/>
              <a:buNone/>
              <a:tabLst/>
              <a:defRPr/>
            </a:pPr>
            <a:r>
              <a:rPr lang="en-GB" sz="1000" dirty="0" smtClean="0">
                <a:ea typeface="Lucida Sans Unicode" charset="0"/>
                <a:cs typeface="Lucida Sans Unicode" charset="0"/>
              </a:rPr>
              <a:t>Here's an example showing a completed mesh – I've highlighted a few of the places where </a:t>
            </a:r>
            <a:r>
              <a:rPr lang="en-GB" sz="1000" dirty="0" err="1" smtClean="0">
                <a:ea typeface="Lucida Sans Unicode" charset="0"/>
                <a:cs typeface="Lucida Sans Unicode" charset="0"/>
              </a:rPr>
              <a:t>verts</a:t>
            </a:r>
            <a:r>
              <a:rPr lang="en-GB" sz="1000" dirty="0" smtClean="0">
                <a:ea typeface="Lucida Sans Unicode" charset="0"/>
                <a:cs typeface="Lucida Sans Unicode" charset="0"/>
              </a:rPr>
              <a:t> had to be split.</a:t>
            </a: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41</a:t>
            </a:fld>
            <a:endParaRPr lang="en-GB"/>
          </a:p>
        </p:txBody>
      </p:sp>
    </p:spTree>
    <p:extLst>
      <p:ext uri="{BB962C8B-B14F-4D97-AF65-F5344CB8AC3E}">
        <p14:creationId xmlns:p14="http://schemas.microsoft.com/office/powerpoint/2010/main" val="2510321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Finally, here's a complex 3D model that's been textured using exactly two splats.  One splat provides the grooved concrete used on the faces.  The other gives the dark line along the edge, and the localized discoloration near the edge.  Most of the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 variation is due to lighting.</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These two splats support all the different shapes and bevels and corners of the model.  There are no periodic features on the faces or along the edges</a:t>
            </a:r>
            <a:r>
              <a:rPr lang="en-GB" sz="1000" dirty="0" smtClean="0">
                <a:ea typeface="Lucida Sans Unicode" charset="0"/>
                <a:cs typeface="Lucida Sans Unicode" charset="0"/>
              </a:rPr>
              <a:t>.</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Weathering</a:t>
            </a:r>
            <a:r>
              <a:rPr lang="en-GB" sz="1000" baseline="0" dirty="0" smtClean="0">
                <a:ea typeface="Lucida Sans Unicode" charset="0"/>
                <a:cs typeface="Lucida Sans Unicode" charset="0"/>
              </a:rPr>
              <a:t> along edges and related effects </a:t>
            </a:r>
            <a:r>
              <a:rPr lang="en-GB" sz="1000" dirty="0" smtClean="0">
                <a:ea typeface="Lucida Sans Unicode" charset="0"/>
                <a:cs typeface="Lucida Sans Unicode" charset="0"/>
              </a:rPr>
              <a:t>would normally have to be painted into the texture, or achieved</a:t>
            </a:r>
            <a:r>
              <a:rPr lang="en-GB" sz="1000" baseline="0" dirty="0" smtClean="0">
                <a:ea typeface="Lucida Sans Unicode" charset="0"/>
                <a:cs typeface="Lucida Sans Unicode" charset="0"/>
              </a:rPr>
              <a:t> with careful </a:t>
            </a:r>
            <a:r>
              <a:rPr lang="en-GB" sz="1000" baseline="0" dirty="0" err="1" smtClean="0">
                <a:ea typeface="Lucida Sans Unicode" charset="0"/>
                <a:cs typeface="Lucida Sans Unicode" charset="0"/>
              </a:rPr>
              <a:t>alphablended</a:t>
            </a:r>
            <a:r>
              <a:rPr lang="en-GB" sz="1000" baseline="0" dirty="0" smtClean="0">
                <a:ea typeface="Lucida Sans Unicode" charset="0"/>
                <a:cs typeface="Lucida Sans Unicode" charset="0"/>
              </a:rPr>
              <a:t> layering.  With texture quilting of splats, these effects are much simpler to achieve.</a:t>
            </a:r>
            <a:endParaRPr lang="en-GB" sz="1000" dirty="0" smtClean="0">
              <a:ea typeface="Lucida Sans Unicode" charset="0"/>
              <a:cs typeface="Lucida Sans Unicode"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42</a:t>
            </a:fld>
            <a:endParaRPr lang="en-GB"/>
          </a:p>
        </p:txBody>
      </p:sp>
    </p:spTree>
    <p:extLst>
      <p:ext uri="{BB962C8B-B14F-4D97-AF65-F5344CB8AC3E}">
        <p14:creationId xmlns:p14="http://schemas.microsoft.com/office/powerpoint/2010/main" val="2133370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8495EF-3616-C642-9A96-D1ADA89C4A39}" type="slidenum">
              <a:rPr lang="en-US"/>
              <a:pPr eaLnBrk="1" hangingPunct="1"/>
              <a:t>47</a:t>
            </a:fld>
            <a:endParaRPr 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8495EF-3616-C642-9A96-D1ADA89C4A39}" type="slidenum">
              <a:rPr lang="en-US"/>
              <a:pPr eaLnBrk="1" hangingPunct="1"/>
              <a:t>48</a:t>
            </a:fld>
            <a:endParaRPr 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8495EF-3616-C642-9A96-D1ADA89C4A39}" type="slidenum">
              <a:rPr lang="en-US"/>
              <a:pPr eaLnBrk="1" hangingPunct="1"/>
              <a:t>49</a:t>
            </a:fld>
            <a:endParaRPr lang="en-US"/>
          </a:p>
        </p:txBody>
      </p:sp>
      <p:sp>
        <p:nvSpPr>
          <p:cNvPr id="12291" name="Rectangle 2"/>
          <p:cNvSpPr>
            <a:spLocks noGrp="1" noRot="1" noChangeAspect="1" noChangeArrowheads="1" noTextEdit="1"/>
          </p:cNvSpPr>
          <p:nvPr>
            <p:ph type="sldImg"/>
          </p:nvPr>
        </p:nvSpPr>
        <p:spPr>
          <a:xfrm>
            <a:off x="381000" y="685800"/>
            <a:ext cx="6096000"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would be possible to set up the splats on a model by demanding that the artists place and orient each splat on each vertex by hand, but this is seriously labour-intensive.  However, any other option means procedurally generating the splat data.  Any sort of procedurally generated content will suffer from some common problems. A set of new, custom tools are required, which means a learning period for every artist who has to use them.  Also, art direction requests will sometimes need programmer involvement to be fulfilled, and art-directing programmers is far from ideal.  Lastly, when problems appear in the final procedurally-generated result it’s often not clear how to change the source content to fix them.</a:t>
            </a:r>
          </a:p>
          <a:p>
            <a:endParaRPr lang="en-GB" baseline="0" dirty="0" smtClean="0"/>
          </a:p>
          <a:p>
            <a:r>
              <a:rPr lang="en-GB" baseline="0" dirty="0" smtClean="0"/>
              <a:t>The best option I can see is as follows.  Set up a standard, repeating texture for each splat, and build the model using a basic “block-out” of materials – no filleting or overlays or transitions.  It’s UV mapped so the </a:t>
            </a:r>
            <a:r>
              <a:rPr lang="en-GB" baseline="0" dirty="0" err="1" smtClean="0"/>
              <a:t>texel</a:t>
            </a:r>
            <a:r>
              <a:rPr lang="en-GB" baseline="0" dirty="0" smtClean="0"/>
              <a:t> size matches the </a:t>
            </a:r>
            <a:r>
              <a:rPr lang="en-GB" baseline="0" dirty="0" err="1" smtClean="0"/>
              <a:t>texel</a:t>
            </a:r>
            <a:r>
              <a:rPr lang="en-GB" baseline="0" dirty="0" smtClean="0"/>
              <a:t> size of the splats.  The model is the source for the splat generation code. </a:t>
            </a:r>
          </a:p>
          <a:p>
            <a:endParaRPr lang="en-GB" baseline="0" dirty="0" smtClean="0"/>
          </a:p>
          <a:p>
            <a:r>
              <a:rPr lang="en-GB" baseline="0" dirty="0" smtClean="0"/>
              <a:t>The slide shows how this method was used for the road edge transition image – compare it to the result shown in slides 33 and 34.   Note that there’s a completely hard edge between the two materials, and the textures repeat.  (This is most obvious for the brown ground texture; it’d be much more obvious if the slide showed a larger area.)</a:t>
            </a:r>
          </a:p>
          <a:p>
            <a:endParaRPr lang="en-GB" baseline="0" dirty="0" smtClean="0"/>
          </a:p>
          <a:p>
            <a:r>
              <a:rPr lang="en-GB" baseline="0" dirty="0" smtClean="0"/>
              <a:t>The main advantages of this approach is that the artists work with very familiar tools</a:t>
            </a:r>
            <a:r>
              <a:rPr lang="en-GB" baseline="0" smtClean="0"/>
              <a:t>: tiled textures </a:t>
            </a:r>
            <a:r>
              <a:rPr lang="en-GB" baseline="0" dirty="0" smtClean="0"/>
              <a:t>and a simple UV-mapped model, which will match the final result as far as can reasonably be expected.  The splat tech has been specifically designed to not add or remove </a:t>
            </a:r>
            <a:r>
              <a:rPr lang="en-GB" baseline="0" dirty="0" err="1" smtClean="0"/>
              <a:t>verts</a:t>
            </a:r>
            <a:r>
              <a:rPr lang="en-GB" baseline="0" dirty="0" smtClean="0"/>
              <a:t> or turn edges or otherwise </a:t>
            </a:r>
            <a:r>
              <a:rPr lang="en-GB" baseline="0" dirty="0" err="1" smtClean="0"/>
              <a:t>retessellate</a:t>
            </a:r>
            <a:r>
              <a:rPr lang="en-GB" baseline="0" dirty="0" smtClean="0"/>
              <a:t> the model, which means the artists have complete control over the resulting geometry as well.</a:t>
            </a:r>
          </a:p>
          <a:p>
            <a:endParaRPr lang="en-GB" baseline="0" dirty="0" smtClean="0"/>
          </a:p>
          <a:p>
            <a:r>
              <a:rPr lang="en-GB" baseline="0" dirty="0" smtClean="0"/>
              <a:t>It doesn’t address the question of how to create and maintain the splat layout hints such as </a:t>
            </a:r>
            <a:r>
              <a:rPr lang="en-GB" baseline="0" dirty="0" smtClean="0"/>
              <a:t>blend softness, </a:t>
            </a:r>
            <a:r>
              <a:rPr lang="en-GB" baseline="0" dirty="0" smtClean="0"/>
              <a:t>or to enable the use of the custom earth-to-asphalt transition splat used on slides 33/34, or support for splats on creases, or many of the other possibilities for laying splats out: these are fundamentally questions which need </a:t>
            </a:r>
            <a:r>
              <a:rPr lang="en-GB" baseline="0" dirty="0" smtClean="0"/>
              <a:t>tech artist time and probably </a:t>
            </a:r>
            <a:r>
              <a:rPr lang="en-GB" baseline="0" dirty="0" smtClean="0"/>
              <a:t>project-specific tools to answer.</a:t>
            </a:r>
          </a:p>
        </p:txBody>
      </p:sp>
      <p:sp>
        <p:nvSpPr>
          <p:cNvPr id="4" name="Slide Number Placeholder 3"/>
          <p:cNvSpPr>
            <a:spLocks noGrp="1"/>
          </p:cNvSpPr>
          <p:nvPr>
            <p:ph type="sldNum" sz="quarter" idx="10"/>
          </p:nvPr>
        </p:nvSpPr>
        <p:spPr/>
        <p:txBody>
          <a:bodyPr/>
          <a:lstStyle/>
          <a:p>
            <a:fld id="{A0043304-DDDF-4CFA-9A7B-36D5E2AEED34}" type="slidenum">
              <a:rPr lang="en-GB" smtClean="0"/>
              <a:t>52</a:t>
            </a:fld>
            <a:endParaRPr lang="en-GB"/>
          </a:p>
        </p:txBody>
      </p:sp>
    </p:spTree>
    <p:extLst>
      <p:ext uri="{BB962C8B-B14F-4D97-AF65-F5344CB8AC3E}">
        <p14:creationId xmlns:p14="http://schemas.microsoft.com/office/powerpoint/2010/main" val="2082517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Creating the fitness map by converting the </a:t>
            </a:r>
            <a:r>
              <a:rPr lang="en-GB" sz="1000" dirty="0" err="1" smtClean="0">
                <a:ea typeface="Lucida Sans Unicode" charset="0"/>
                <a:cs typeface="Lucida Sans Unicode" charset="0"/>
              </a:rPr>
              <a:t>colormap</a:t>
            </a:r>
            <a:r>
              <a:rPr lang="en-GB" sz="1000" dirty="0" smtClean="0">
                <a:ea typeface="Lucida Sans Unicode" charset="0"/>
                <a:cs typeface="Lucida Sans Unicode" charset="0"/>
              </a:rPr>
              <a:t> to </a:t>
            </a:r>
            <a:r>
              <a:rPr lang="en-GB" sz="1000" dirty="0" err="1" smtClean="0">
                <a:ea typeface="Lucida Sans Unicode" charset="0"/>
                <a:cs typeface="Lucida Sans Unicode" charset="0"/>
              </a:rPr>
              <a:t>greyscale</a:t>
            </a:r>
            <a:r>
              <a:rPr lang="en-GB" sz="1000" dirty="0" smtClean="0">
                <a:ea typeface="Lucida Sans Unicode" charset="0"/>
                <a:cs typeface="Lucida Sans Unicode" charset="0"/>
              </a:rPr>
              <a:t> means that lighter features are stronger and dark pixels weaker.  This means that in blended areas the lighter </a:t>
            </a:r>
            <a:r>
              <a:rPr lang="en-GB" sz="1000" dirty="0" err="1" smtClean="0">
                <a:ea typeface="Lucida Sans Unicode" charset="0"/>
                <a:cs typeface="Lucida Sans Unicode" charset="0"/>
              </a:rPr>
              <a:t>colors</a:t>
            </a:r>
            <a:r>
              <a:rPr lang="en-GB" sz="1000" dirty="0" smtClean="0">
                <a:ea typeface="Lucida Sans Unicode" charset="0"/>
                <a:cs typeface="Lucida Sans Unicode" charset="0"/>
              </a:rPr>
              <a:t> will tend to dominate, which means  the blend areas will be slightly lighter than elsewhere.  It'll be more or less noticeable depending on the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 balance of course, but if it wasn't </a:t>
            </a:r>
            <a:r>
              <a:rPr lang="en-GB" sz="1000" dirty="0" err="1" smtClean="0">
                <a:ea typeface="Lucida Sans Unicode" charset="0"/>
                <a:cs typeface="Lucida Sans Unicode" charset="0"/>
              </a:rPr>
              <a:t>noticable</a:t>
            </a:r>
            <a:r>
              <a:rPr lang="en-GB" sz="1000" dirty="0" smtClean="0">
                <a:ea typeface="Lucida Sans Unicode" charset="0"/>
                <a:cs typeface="Lucida Sans Unicode" charset="0"/>
              </a:rPr>
              <a:t> it wouldn't get a slide.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One approach that seems to work reasonably well is apply the curve shown here to the </a:t>
            </a:r>
            <a:r>
              <a:rPr lang="en-GB" sz="1000" dirty="0" err="1" smtClean="0">
                <a:ea typeface="Lucida Sans Unicode" charset="0"/>
                <a:cs typeface="Lucida Sans Unicode" charset="0"/>
              </a:rPr>
              <a:t>greyscale</a:t>
            </a:r>
            <a:r>
              <a:rPr lang="en-GB" sz="1000" dirty="0" smtClean="0">
                <a:ea typeface="Lucida Sans Unicode" charset="0"/>
                <a:cs typeface="Lucida Sans Unicode" charset="0"/>
              </a:rPr>
              <a:t> image..  The reason for choosing a curve like this is so the resulting fitness map isn't correlated with light or dark </a:t>
            </a:r>
            <a:r>
              <a:rPr lang="en-GB" sz="1000" dirty="0" err="1" smtClean="0">
                <a:ea typeface="Lucida Sans Unicode" charset="0"/>
                <a:cs typeface="Lucida Sans Unicode" charset="0"/>
              </a:rPr>
              <a:t>colors</a:t>
            </a:r>
            <a:r>
              <a:rPr lang="en-GB" sz="1000" dirty="0" smtClean="0">
                <a:ea typeface="Lucida Sans Unicode" charset="0"/>
                <a:cs typeface="Lucida Sans Unicode" charset="0"/>
              </a:rPr>
              <a:t>, so the resulting blend areas shouldn't be lighter or darker than anywhere else.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For the images in this presentation the fitness maps were set up automatically.  The code takes the </a:t>
            </a:r>
            <a:r>
              <a:rPr lang="en-GB" sz="1000" dirty="0" err="1" smtClean="0">
                <a:ea typeface="Lucida Sans Unicode" charset="0"/>
                <a:cs typeface="Lucida Sans Unicode" charset="0"/>
              </a:rPr>
              <a:t>color</a:t>
            </a:r>
            <a:r>
              <a:rPr lang="en-GB" sz="1000" dirty="0" smtClean="0">
                <a:ea typeface="Lucida Sans Unicode" charset="0"/>
                <a:cs typeface="Lucida Sans Unicode" charset="0"/>
              </a:rPr>
              <a:t> image, converts it to </a:t>
            </a:r>
            <a:r>
              <a:rPr lang="en-GB" sz="1000" dirty="0" err="1" smtClean="0">
                <a:ea typeface="Lucida Sans Unicode" charset="0"/>
                <a:cs typeface="Lucida Sans Unicode" charset="0"/>
              </a:rPr>
              <a:t>greyscale</a:t>
            </a:r>
            <a:r>
              <a:rPr lang="en-GB" sz="1000" dirty="0" smtClean="0">
                <a:ea typeface="Lucida Sans Unicode" charset="0"/>
                <a:cs typeface="Lucida Sans Unicode" charset="0"/>
              </a:rPr>
              <a:t>, and does a </a:t>
            </a:r>
            <a:r>
              <a:rPr lang="en-GB" sz="1000" dirty="0" err="1" smtClean="0">
                <a:ea typeface="Lucida Sans Unicode" charset="0"/>
                <a:cs typeface="Lucida Sans Unicode" charset="0"/>
              </a:rPr>
              <a:t>highpass</a:t>
            </a:r>
            <a:r>
              <a:rPr lang="en-GB" sz="1000" dirty="0" smtClean="0">
                <a:ea typeface="Lucida Sans Unicode" charset="0"/>
                <a:cs typeface="Lucida Sans Unicode" charset="0"/>
              </a:rPr>
              <a:t> filter.  It calculates fitness value from that image with the formula:</a:t>
            </a:r>
          </a:p>
          <a:p>
            <a:pPr eaLnBrk="1">
              <a:lnSpc>
                <a:spcPct val="95000"/>
              </a:lnSpc>
              <a:spcBef>
                <a:spcPct val="0"/>
              </a:spcBef>
            </a:pPr>
            <a:r>
              <a:rPr lang="en-GB" sz="1000" dirty="0" smtClean="0">
                <a:ea typeface="Lucida Sans Unicode" charset="0"/>
                <a:cs typeface="Lucida Sans Unicode" charset="0"/>
              </a:rPr>
              <a:t>fitness=abs(-1 + (</a:t>
            </a:r>
            <a:r>
              <a:rPr lang="en-GB" sz="1000" dirty="0" err="1" smtClean="0">
                <a:ea typeface="Lucida Sans Unicode" charset="0"/>
                <a:cs typeface="Lucida Sans Unicode" charset="0"/>
              </a:rPr>
              <a:t>number_of_pixels_darker_than_this_one</a:t>
            </a:r>
            <a:r>
              <a:rPr lang="en-GB" sz="1000" dirty="0" smtClean="0">
                <a:ea typeface="Lucida Sans Unicode" charset="0"/>
                <a:cs typeface="Lucida Sans Unicode" charset="0"/>
              </a:rPr>
              <a:t>/</a:t>
            </a:r>
            <a:r>
              <a:rPr lang="en-GB" sz="1000" dirty="0" err="1" smtClean="0">
                <a:ea typeface="Lucida Sans Unicode" charset="0"/>
                <a:cs typeface="Lucida Sans Unicode" charset="0"/>
              </a:rPr>
              <a:t>total_number_of_pixels</a:t>
            </a:r>
            <a:r>
              <a:rPr lang="en-GB" sz="1000" dirty="0" smtClean="0">
                <a:ea typeface="Lucida Sans Unicode" charset="0"/>
                <a:cs typeface="Lucida Sans Unicode" charset="0"/>
              </a:rPr>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53</a:t>
            </a:fld>
            <a:endParaRPr lang="en-GB"/>
          </a:p>
        </p:txBody>
      </p:sp>
    </p:spTree>
    <p:extLst>
      <p:ext uri="{BB962C8B-B14F-4D97-AF65-F5344CB8AC3E}">
        <p14:creationId xmlns:p14="http://schemas.microsoft.com/office/powerpoint/2010/main" val="286741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So</a:t>
            </a:r>
            <a:r>
              <a:rPr lang="en-GB" sz="1000" baseline="0" dirty="0" smtClean="0">
                <a:ea typeface="Lucida Sans Unicode" charset="0"/>
                <a:cs typeface="Lucida Sans Unicode" charset="0"/>
              </a:rPr>
              <a:t> the question is, </a:t>
            </a:r>
            <a:r>
              <a:rPr lang="en-GB" sz="1000" dirty="0" smtClean="0">
                <a:ea typeface="Lucida Sans Unicode" charset="0"/>
                <a:cs typeface="Lucida Sans Unicode" charset="0"/>
              </a:rPr>
              <a:t>how the pixel </a:t>
            </a:r>
            <a:r>
              <a:rPr lang="en-GB" sz="1000" dirty="0" err="1" smtClean="0">
                <a:ea typeface="Lucida Sans Unicode" charset="0"/>
                <a:cs typeface="Lucida Sans Unicode" charset="0"/>
              </a:rPr>
              <a:t>shader</a:t>
            </a:r>
            <a:r>
              <a:rPr lang="en-GB" sz="1000" baseline="0" dirty="0" smtClean="0">
                <a:ea typeface="Lucida Sans Unicode" charset="0"/>
                <a:cs typeface="Lucida Sans Unicode" charset="0"/>
              </a:rPr>
              <a:t> determines where the edge of one splat is and where the next one begins.</a:t>
            </a:r>
            <a:endParaRPr lang="en-GB" sz="1000" dirty="0" smtClean="0">
              <a:ea typeface="Lucida Sans Unicode" charset="0"/>
              <a:cs typeface="Lucida Sans Unicode" charset="0"/>
            </a:endParaRP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There's quite a lot of literature on texture by example and texture quilting, which</a:t>
            </a:r>
            <a:r>
              <a:rPr lang="en-GB" sz="1000" baseline="0" dirty="0" smtClean="0">
                <a:ea typeface="Lucida Sans Unicode" charset="0"/>
                <a:cs typeface="Lucida Sans Unicode" charset="0"/>
              </a:rPr>
              <a:t> describe </a:t>
            </a:r>
            <a:r>
              <a:rPr lang="en-GB" sz="1000" dirty="0" smtClean="0">
                <a:ea typeface="Lucida Sans Unicode" charset="0"/>
                <a:cs typeface="Lucida Sans Unicode" charset="0"/>
              </a:rPr>
              <a:t>methods for automatically finding a border that makes the transition from one splat to another as</a:t>
            </a:r>
            <a:r>
              <a:rPr lang="en-GB" sz="1000" baseline="0" dirty="0" smtClean="0">
                <a:ea typeface="Lucida Sans Unicode" charset="0"/>
                <a:cs typeface="Lucida Sans Unicode" charset="0"/>
              </a:rPr>
              <a:t> seamless as possible</a:t>
            </a:r>
            <a:r>
              <a:rPr lang="en-GB" sz="1000" dirty="0" smtClean="0">
                <a:ea typeface="Lucida Sans Unicode" charset="0"/>
                <a:cs typeface="Lucida Sans Unicode" charset="0"/>
              </a:rPr>
              <a:t>.  Unfortunately, none of the techniques are really a natural fit to a single-pass pixel </a:t>
            </a:r>
            <a:r>
              <a:rPr lang="en-GB" sz="1000" dirty="0" err="1" smtClean="0">
                <a:ea typeface="Lucida Sans Unicode" charset="0"/>
                <a:cs typeface="Lucida Sans Unicode" charset="0"/>
              </a:rPr>
              <a:t>shader</a:t>
            </a:r>
            <a:r>
              <a:rPr lang="en-GB" sz="1000" dirty="0" smtClean="0">
                <a:ea typeface="Lucida Sans Unicode" charset="0"/>
                <a:cs typeface="Lucida Sans Unicode" charset="0"/>
              </a:rPr>
              <a:t>.</a:t>
            </a:r>
          </a:p>
          <a:p>
            <a:pPr eaLnBrk="1">
              <a:lnSpc>
                <a:spcPct val="95000"/>
              </a:lnSpc>
              <a:spcBef>
                <a:spcPct val="0"/>
              </a:spcBef>
            </a:pPr>
            <a:endParaRPr lang="en-GB" sz="1000" dirty="0" smtClean="0">
              <a:ea typeface="Lucida Sans Unicode" charset="0"/>
              <a:cs typeface="Lucida Sans Unicode" charset="0"/>
            </a:endParaRPr>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6</a:t>
            </a:fld>
            <a:endParaRPr lang="en-GB"/>
          </a:p>
        </p:txBody>
      </p:sp>
    </p:spTree>
    <p:extLst>
      <p:ext uri="{BB962C8B-B14F-4D97-AF65-F5344CB8AC3E}">
        <p14:creationId xmlns:p14="http://schemas.microsoft.com/office/powerpoint/2010/main" val="226735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The main inspiration for this tech is the clone-paint tool.  When working with textures, it is possible to </a:t>
            </a:r>
            <a:r>
              <a:rPr lang="en-GB" sz="1000" dirty="0" err="1" smtClean="0">
                <a:ea typeface="Lucida Sans Unicode" charset="0"/>
                <a:cs typeface="Lucida Sans Unicode" charset="0"/>
              </a:rPr>
              <a:t>clonepaint</a:t>
            </a:r>
            <a:r>
              <a:rPr lang="en-GB" sz="1000" dirty="0" smtClean="0">
                <a:ea typeface="Lucida Sans Unicode" charset="0"/>
                <a:cs typeface="Lucida Sans Unicode" charset="0"/>
              </a:rPr>
              <a:t> out seams or other problem features with some pretty rough work</a:t>
            </a:r>
            <a:r>
              <a:rPr lang="en-GB" sz="1000" baseline="0" dirty="0" smtClean="0">
                <a:ea typeface="Lucida Sans Unicode" charset="0"/>
                <a:cs typeface="Lucida Sans Unicode" charset="0"/>
              </a:rPr>
              <a:t> – as seen in the slide, where the hard edges on the left are covered up with a very rough </a:t>
            </a:r>
            <a:r>
              <a:rPr lang="en-GB" sz="1000" baseline="0" dirty="0" err="1" smtClean="0">
                <a:ea typeface="Lucida Sans Unicode" charset="0"/>
                <a:cs typeface="Lucida Sans Unicode" charset="0"/>
              </a:rPr>
              <a:t>clonepainted</a:t>
            </a:r>
            <a:r>
              <a:rPr lang="en-GB" sz="1000" baseline="0" dirty="0" smtClean="0">
                <a:ea typeface="Lucida Sans Unicode" charset="0"/>
                <a:cs typeface="Lucida Sans Unicode" charset="0"/>
              </a:rPr>
              <a:t> overlay shown in the middle; the final result is on the right.</a:t>
            </a:r>
            <a:r>
              <a:rPr lang="en-GB" sz="1000" dirty="0" smtClean="0">
                <a:ea typeface="Lucida Sans Unicode" charset="0"/>
                <a:cs typeface="Lucida Sans Unicode" charset="0"/>
              </a:rPr>
              <a:t>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point of this slide is to demonstrate that we can</a:t>
            </a:r>
            <a:r>
              <a:rPr lang="en-GB" sz="1000" baseline="0" dirty="0" smtClean="0">
                <a:ea typeface="Lucida Sans Unicode" charset="0"/>
                <a:cs typeface="Lucida Sans Unicode" charset="0"/>
              </a:rPr>
              <a:t> get away with something </a:t>
            </a:r>
            <a:r>
              <a:rPr lang="en-GB" sz="1000" dirty="0" smtClean="0">
                <a:ea typeface="Lucida Sans Unicode" charset="0"/>
                <a:cs typeface="Lucida Sans Unicode" charset="0"/>
              </a:rPr>
              <a:t>simple.</a:t>
            </a:r>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7</a:t>
            </a:fld>
            <a:endParaRPr lang="en-GB"/>
          </a:p>
        </p:txBody>
      </p:sp>
    </p:spTree>
    <p:extLst>
      <p:ext uri="{BB962C8B-B14F-4D97-AF65-F5344CB8AC3E}">
        <p14:creationId xmlns:p14="http://schemas.microsoft.com/office/powerpoint/2010/main" val="186824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95000"/>
              </a:lnSpc>
              <a:spcBef>
                <a:spcPct val="0"/>
              </a:spcBef>
            </a:pPr>
            <a:r>
              <a:rPr lang="en-GB" sz="1000" dirty="0" smtClean="0">
                <a:ea typeface="Lucida Sans Unicode" charset="0"/>
                <a:cs typeface="Lucida Sans Unicode" charset="0"/>
              </a:rPr>
              <a:t>The slide shows a single triangle.  There will be three splats covering it.  Each of the splats is </a:t>
            </a:r>
            <a:r>
              <a:rPr lang="en-GB" sz="1000" dirty="0" err="1" smtClean="0">
                <a:ea typeface="Lucida Sans Unicode" charset="0"/>
                <a:cs typeface="Lucida Sans Unicode" charset="0"/>
              </a:rPr>
              <a:t>centered</a:t>
            </a:r>
            <a:r>
              <a:rPr lang="en-GB" sz="1000" dirty="0" smtClean="0">
                <a:ea typeface="Lucida Sans Unicode" charset="0"/>
                <a:cs typeface="Lucida Sans Unicode" charset="0"/>
              </a:rPr>
              <a:t> on a different vertex. </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pixel </a:t>
            </a:r>
            <a:r>
              <a:rPr lang="en-GB" sz="1000" dirty="0" err="1" smtClean="0">
                <a:ea typeface="Lucida Sans Unicode" charset="0"/>
                <a:cs typeface="Lucida Sans Unicode" charset="0"/>
              </a:rPr>
              <a:t>shader's</a:t>
            </a:r>
            <a:r>
              <a:rPr lang="en-GB" sz="1000" dirty="0" smtClean="0">
                <a:ea typeface="Lucida Sans Unicode" charset="0"/>
                <a:cs typeface="Lucida Sans Unicode" charset="0"/>
              </a:rPr>
              <a:t> job is to sample the three relevant splat textures, and efficiently figure out three blend coefficients for combining the splats.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The blend logic needs to fade each splat out at its edges.</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To arrange this fadeout, we want to set up a strength factor that's 1 at the </a:t>
            </a:r>
            <a:r>
              <a:rPr lang="en-GB" sz="1000" dirty="0" err="1" smtClean="0">
                <a:ea typeface="Lucida Sans Unicode" charset="0"/>
                <a:cs typeface="Lucida Sans Unicode" charset="0"/>
              </a:rPr>
              <a:t>center</a:t>
            </a:r>
            <a:r>
              <a:rPr lang="en-GB" sz="1000" dirty="0" smtClean="0">
                <a:ea typeface="Lucida Sans Unicode" charset="0"/>
                <a:cs typeface="Lucida Sans Unicode" charset="0"/>
              </a:rPr>
              <a:t> of the splat, and 0 at the edge.  Since all the splats are </a:t>
            </a:r>
            <a:r>
              <a:rPr lang="en-GB" sz="1000" dirty="0" err="1" smtClean="0">
                <a:ea typeface="Lucida Sans Unicode" charset="0"/>
                <a:cs typeface="Lucida Sans Unicode" charset="0"/>
              </a:rPr>
              <a:t>centered</a:t>
            </a:r>
            <a:r>
              <a:rPr lang="en-GB" sz="1000" dirty="0" smtClean="0">
                <a:ea typeface="Lucida Sans Unicode" charset="0"/>
                <a:cs typeface="Lucida Sans Unicode" charset="0"/>
              </a:rPr>
              <a:t> at vertices, and their boundaries are triangle edges, this is very straightforward: we can encode the strength factor as a per-vertex value.</a:t>
            </a:r>
          </a:p>
          <a:p>
            <a:pPr eaLnBrk="1">
              <a:lnSpc>
                <a:spcPct val="95000"/>
              </a:lnSpc>
              <a:spcBef>
                <a:spcPct val="0"/>
              </a:spcBef>
            </a:pPr>
            <a:endParaRPr lang="en-GB" sz="1000" dirty="0" smtClean="0">
              <a:ea typeface="Lucida Sans Unicode" charset="0"/>
              <a:cs typeface="Lucida Sans Unicode" charset="0"/>
            </a:endParaRPr>
          </a:p>
          <a:p>
            <a:pPr eaLnBrk="1">
              <a:lnSpc>
                <a:spcPct val="95000"/>
              </a:lnSpc>
              <a:spcBef>
                <a:spcPct val="0"/>
              </a:spcBef>
            </a:pPr>
            <a:r>
              <a:rPr lang="en-GB" sz="1000" dirty="0" smtClean="0">
                <a:ea typeface="Lucida Sans Unicode" charset="0"/>
                <a:cs typeface="Lucida Sans Unicode" charset="0"/>
              </a:rPr>
              <a:t>Here's each of the three relevant splats , with a fade to black indicating where the edge of the splat is.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8</a:t>
            </a:fld>
            <a:endParaRPr lang="en-GB"/>
          </a:p>
        </p:txBody>
      </p:sp>
    </p:spTree>
    <p:extLst>
      <p:ext uri="{BB962C8B-B14F-4D97-AF65-F5344CB8AC3E}">
        <p14:creationId xmlns:p14="http://schemas.microsoft.com/office/powerpoint/2010/main" val="68833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a:t>
            </a:r>
            <a:r>
              <a:rPr lang="en-GB" baseline="0" dirty="0" smtClean="0"/>
              <a:t> first of the three splats.  It is </a:t>
            </a:r>
            <a:r>
              <a:rPr lang="en-GB" baseline="0" dirty="0" err="1" smtClean="0"/>
              <a:t>centered</a:t>
            </a:r>
            <a:r>
              <a:rPr lang="en-GB" baseline="0" dirty="0" smtClean="0"/>
              <a:t> on the top vertex, so it needs to fade out on the bottom right edge.</a:t>
            </a:r>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9</a:t>
            </a:fld>
            <a:endParaRPr lang="en-GB"/>
          </a:p>
        </p:txBody>
      </p:sp>
    </p:spTree>
    <p:extLst>
      <p:ext uri="{BB962C8B-B14F-4D97-AF65-F5344CB8AC3E}">
        <p14:creationId xmlns:p14="http://schemas.microsoft.com/office/powerpoint/2010/main" val="295927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a:t>
            </a:r>
            <a:r>
              <a:rPr lang="en-GB" baseline="0" dirty="0" smtClean="0"/>
              <a:t> splat is </a:t>
            </a:r>
            <a:r>
              <a:rPr lang="en-GB" baseline="0" dirty="0" err="1" smtClean="0"/>
              <a:t>centered</a:t>
            </a:r>
            <a:r>
              <a:rPr lang="en-GB" baseline="0" dirty="0" smtClean="0"/>
              <a:t> on the bottom left vertex, and has to fade out before the top edge.</a:t>
            </a:r>
            <a:endParaRPr lang="en-GB" dirty="0"/>
          </a:p>
        </p:txBody>
      </p:sp>
      <p:sp>
        <p:nvSpPr>
          <p:cNvPr id="4" name="Slide Number Placeholder 3"/>
          <p:cNvSpPr>
            <a:spLocks noGrp="1"/>
          </p:cNvSpPr>
          <p:nvPr>
            <p:ph type="sldNum" sz="quarter" idx="10"/>
          </p:nvPr>
        </p:nvSpPr>
        <p:spPr/>
        <p:txBody>
          <a:bodyPr/>
          <a:lstStyle/>
          <a:p>
            <a:fld id="{A0043304-DDDF-4CFA-9A7B-36D5E2AEED34}" type="slidenum">
              <a:rPr lang="en-GB" smtClean="0"/>
              <a:t>10</a:t>
            </a:fld>
            <a:endParaRPr lang="en-GB"/>
          </a:p>
        </p:txBody>
      </p:sp>
    </p:spTree>
    <p:extLst>
      <p:ext uri="{BB962C8B-B14F-4D97-AF65-F5344CB8AC3E}">
        <p14:creationId xmlns:p14="http://schemas.microsoft.com/office/powerpoint/2010/main" val="74086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948816"/>
            <a:ext cx="6217920" cy="882015"/>
          </a:xfrm>
        </p:spPr>
        <p:txBody>
          <a:bodyPr tIns="0" bIns="0" anchor="b" anchorCtr="0"/>
          <a:lstStyle>
            <a:lvl1pPr algn="l">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48640" y="2849880"/>
            <a:ext cx="6217920" cy="518160"/>
          </a:xfrm>
        </p:spPr>
        <p:txBody>
          <a:bodyPr lIns="73152" tIns="0" rIns="73152" bIns="0"/>
          <a:lstStyle>
            <a:lvl1pPr marL="0" indent="0" algn="l">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4991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163830"/>
            <a:ext cx="2406650" cy="697230"/>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2860040" y="163831"/>
            <a:ext cx="4089400" cy="3511868"/>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65761" y="861061"/>
            <a:ext cx="2406650" cy="281463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smtClean="0"/>
              <a:t>Click to edit Master text styles</a:t>
            </a:r>
          </a:p>
        </p:txBody>
      </p:sp>
      <p:sp>
        <p:nvSpPr>
          <p:cNvPr id="5" name="Date Placeholder 4"/>
          <p:cNvSpPr>
            <a:spLocks noGrp="1"/>
          </p:cNvSpPr>
          <p:nvPr>
            <p:ph type="dt" sz="half" idx="10"/>
          </p:nvPr>
        </p:nvSpPr>
        <p:spPr>
          <a:xfrm>
            <a:off x="365760" y="3813811"/>
            <a:ext cx="1706880" cy="219075"/>
          </a:xfrm>
          <a:prstGeom prst="rect">
            <a:avLst/>
          </a:prstGeom>
        </p:spPr>
        <p:txBody>
          <a:bodyPr lIns="73152" tIns="36576" rIns="73152" bIns="36576"/>
          <a:lstStyle/>
          <a:p>
            <a:fld id="{1DB61436-702E-4451-98DD-438145469962}" type="datetimeFigureOut">
              <a:rPr lang="en-US" smtClean="0"/>
              <a:t>8/7/2011</a:t>
            </a:fld>
            <a:endParaRPr lang="en-US"/>
          </a:p>
        </p:txBody>
      </p:sp>
      <p:sp>
        <p:nvSpPr>
          <p:cNvPr id="6" name="Footer Placeholder 5"/>
          <p:cNvSpPr>
            <a:spLocks noGrp="1"/>
          </p:cNvSpPr>
          <p:nvPr>
            <p:ph type="ftr" sz="quarter" idx="11"/>
          </p:nvPr>
        </p:nvSpPr>
        <p:spPr>
          <a:xfrm>
            <a:off x="2499360" y="3813811"/>
            <a:ext cx="2316480" cy="219075"/>
          </a:xfrm>
          <a:prstGeom prst="rect">
            <a:avLst/>
          </a:prstGeom>
        </p:spPr>
        <p:txBody>
          <a:bodyPr lIns="73152" tIns="36576" rIns="73152" bIns="36576"/>
          <a:lstStyle/>
          <a:p>
            <a:endParaRPr lang="en-US"/>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132279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002280"/>
            <a:ext cx="4389120" cy="340043"/>
          </a:xfrm>
        </p:spPr>
        <p:txBody>
          <a:bodyPr anchor="b"/>
          <a:lstStyle>
            <a:lvl1pPr algn="l">
              <a:defRPr sz="16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433830" y="777241"/>
            <a:ext cx="4389120" cy="2181224"/>
          </a:xfrm>
        </p:spPr>
        <p:txBody>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p:cNvSpPr>
            <a:spLocks noGrp="1"/>
          </p:cNvSpPr>
          <p:nvPr>
            <p:ph type="body" sz="half" idx="2"/>
          </p:nvPr>
        </p:nvSpPr>
        <p:spPr>
          <a:xfrm>
            <a:off x="1433830" y="3342323"/>
            <a:ext cx="4389120" cy="360998"/>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424316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76764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4E8D08-F1F8-4F14-A0E9-80210ACEE337}" type="slidenum">
              <a:rPr lang="en-US" smtClean="0"/>
              <a:t>‹#›</a:t>
            </a:fld>
            <a:endParaRPr lang="en-US"/>
          </a:p>
        </p:txBody>
      </p:sp>
      <p:sp>
        <p:nvSpPr>
          <p:cNvPr id="7" name="Title 1"/>
          <p:cNvSpPr>
            <a:spLocks noGrp="1"/>
          </p:cNvSpPr>
          <p:nvPr>
            <p:ph type="ctrTitle"/>
          </p:nvPr>
        </p:nvSpPr>
        <p:spPr>
          <a:xfrm>
            <a:off x="548640" y="1948816"/>
            <a:ext cx="6217920" cy="882015"/>
          </a:xfrm>
        </p:spPr>
        <p:txBody>
          <a:bodyPr tIns="0" bIns="0" anchor="b" anchorCtr="0"/>
          <a:lstStyle>
            <a:lvl1pPr algn="l">
              <a:defRPr>
                <a:solidFill>
                  <a:schemeClr val="tx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548640" y="2849880"/>
            <a:ext cx="6217920" cy="518160"/>
          </a:xfrm>
        </p:spPr>
        <p:txBody>
          <a:bodyPr lIns="73152" tIns="0" rIns="73152" bIns="0"/>
          <a:lstStyle>
            <a:lvl1pPr marL="0" indent="0" algn="l">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5573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718560" y="960121"/>
            <a:ext cx="3230880" cy="271557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279421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5760" y="921068"/>
            <a:ext cx="323215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365760" y="1304925"/>
            <a:ext cx="323215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16021" y="921068"/>
            <a:ext cx="3233420" cy="383858"/>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3716021" y="1304925"/>
            <a:ext cx="3233420" cy="237077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52773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320990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341712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35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8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0"/>
            <a:ext cx="6583680" cy="655320"/>
          </a:xfrm>
          <a:prstGeom prst="rect">
            <a:avLst/>
          </a:prstGeom>
        </p:spPr>
        <p:txBody>
          <a:bodyPr vert="horz" lIns="73152" tIns="36576" rIns="73152" bIns="365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5760" y="960121"/>
            <a:ext cx="6583680" cy="2715578"/>
          </a:xfrm>
          <a:prstGeom prst="rect">
            <a:avLst/>
          </a:prstGeom>
        </p:spPr>
        <p:txBody>
          <a:bodyPr vert="horz" lIns="73152" tIns="36576" rIns="73152" bIns="3657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242560" y="3813811"/>
            <a:ext cx="1706880" cy="219075"/>
          </a:xfrm>
          <a:prstGeom prst="rect">
            <a:avLst/>
          </a:prstGeom>
        </p:spPr>
        <p:txBody>
          <a:bodyPr vert="horz" lIns="73152" tIns="36576" rIns="73152" bIns="36576" rtlCol="0" anchor="ctr"/>
          <a:lstStyle>
            <a:lvl1pPr algn="r">
              <a:defRPr sz="1000">
                <a:solidFill>
                  <a:schemeClr val="tx1">
                    <a:tint val="75000"/>
                  </a:schemeClr>
                </a:solidFill>
              </a:defRPr>
            </a:lvl1pPr>
          </a:lstStyle>
          <a:p>
            <a:fld id="{914E8D08-F1F8-4F14-A0E9-80210ACEE337}" type="slidenum">
              <a:rPr lang="en-US" smtClean="0"/>
              <a:t>‹#›</a:t>
            </a:fld>
            <a:endParaRPr lang="en-US"/>
          </a:p>
        </p:txBody>
      </p:sp>
    </p:spTree>
    <p:extLst>
      <p:ext uri="{BB962C8B-B14F-4D97-AF65-F5344CB8AC3E}">
        <p14:creationId xmlns:p14="http://schemas.microsoft.com/office/powerpoint/2010/main" val="264221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56" r:id="rId10"/>
    <p:sldLayoutId id="2147483657" r:id="rId11"/>
  </p:sldLayoutIdLst>
  <p:txStyles>
    <p:titleStyle>
      <a:lvl1pPr algn="ctr" defTabSz="731520" rtl="0" eaLnBrk="1" latinLnBrk="0" hangingPunct="1">
        <a:spcBef>
          <a:spcPct val="0"/>
        </a:spcBef>
        <a:buNone/>
        <a:defRPr sz="2600" b="1" kern="1200">
          <a:solidFill>
            <a:schemeClr val="bg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94360" indent="-228600" algn="l" defTabSz="731520" rtl="0" eaLnBrk="1" latinLnBrk="0" hangingPunct="1">
        <a:spcBef>
          <a:spcPct val="20000"/>
        </a:spcBef>
        <a:buFont typeface="Wingdings" pitchFamily="2" charset="2"/>
        <a:buChar char="Ø"/>
        <a:defRPr sz="1900" kern="1200">
          <a:solidFill>
            <a:schemeClr val="tx1"/>
          </a:solidFill>
          <a:latin typeface="+mn-lt"/>
          <a:ea typeface="+mn-ea"/>
          <a:cs typeface="+mn-cs"/>
        </a:defRPr>
      </a:lvl2pPr>
      <a:lvl3pPr marL="914400" indent="-182880" algn="l" defTabSz="731520" rtl="0" eaLnBrk="1" latinLnBrk="0" hangingPunct="1">
        <a:spcBef>
          <a:spcPct val="20000"/>
        </a:spcBef>
        <a:buFont typeface="Calibri" pitchFamily="34" charset="0"/>
        <a:buChar char="‒"/>
        <a:defRPr sz="16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err="1"/>
              <a:t>Realtime</a:t>
            </a:r>
            <a:r>
              <a:rPr lang="en-GB" dirty="0"/>
              <a:t> texture quilting</a:t>
            </a:r>
            <a:br>
              <a:rPr lang="en-GB" dirty="0"/>
            </a:br>
            <a:endParaRPr lang="en-US" dirty="0"/>
          </a:p>
        </p:txBody>
      </p:sp>
      <p:sp>
        <p:nvSpPr>
          <p:cNvPr id="3" name="Subtitle 2"/>
          <p:cNvSpPr>
            <a:spLocks noGrp="1"/>
          </p:cNvSpPr>
          <p:nvPr>
            <p:ph type="subTitle" idx="1"/>
          </p:nvPr>
        </p:nvSpPr>
        <p:spPr/>
        <p:txBody>
          <a:bodyPr/>
          <a:lstStyle/>
          <a:p>
            <a:pPr algn="ctr"/>
            <a:r>
              <a:rPr lang="en-GB" dirty="0"/>
              <a:t>Hugh Malan, Jeff Cairns</a:t>
            </a:r>
          </a:p>
          <a:p>
            <a:endParaRPr lang="en-US" dirty="0"/>
          </a:p>
        </p:txBody>
      </p:sp>
      <p:sp>
        <p:nvSpPr>
          <p:cNvPr id="4" name="Title 1"/>
          <p:cNvSpPr txBox="1">
            <a:spLocks/>
          </p:cNvSpPr>
          <p:nvPr/>
        </p:nvSpPr>
        <p:spPr>
          <a:xfrm>
            <a:off x="294643" y="838201"/>
            <a:ext cx="6746015" cy="946683"/>
          </a:xfrm>
          <a:prstGeom prst="rect">
            <a:avLst/>
          </a:prstGeom>
        </p:spPr>
        <p:txBody>
          <a:bodyPr vert="horz" lIns="73152" tIns="0" rIns="73152" bIns="0" rtlCol="0" anchor="b" anchorCtr="0">
            <a:normAutofit/>
          </a:bodyPr>
          <a:lstStyle>
            <a:lvl1pPr algn="l" defTabSz="731520" rtl="0" eaLnBrk="1" latinLnBrk="0" hangingPunct="1">
              <a:spcBef>
                <a:spcPct val="0"/>
              </a:spcBef>
              <a:buNone/>
              <a:defRPr sz="2600" b="1" kern="1200">
                <a:solidFill>
                  <a:schemeClr val="tx1"/>
                </a:solidFill>
                <a:latin typeface="+mj-lt"/>
                <a:ea typeface="+mj-ea"/>
                <a:cs typeface="+mj-cs"/>
              </a:defRPr>
            </a:lvl1pPr>
          </a:lstStyle>
          <a:p>
            <a:pPr algn="ctr"/>
            <a:endParaRPr lang="en-GB" dirty="0"/>
          </a:p>
        </p:txBody>
      </p:sp>
      <p:sp>
        <p:nvSpPr>
          <p:cNvPr id="5" name="Subtitle 2"/>
          <p:cNvSpPr txBox="1">
            <a:spLocks/>
          </p:cNvSpPr>
          <p:nvPr/>
        </p:nvSpPr>
        <p:spPr>
          <a:xfrm>
            <a:off x="297181" y="1981202"/>
            <a:ext cx="6744970" cy="1680211"/>
          </a:xfrm>
          <a:prstGeom prst="rect">
            <a:avLst/>
          </a:prstGeom>
        </p:spPr>
        <p:txBody>
          <a:bodyPr vert="horz" lIns="73152" tIns="0" rIns="73152" bIns="0" rtlCol="0">
            <a:normAutofit/>
          </a:bodyPr>
          <a:lstStyle>
            <a:lvl1pPr marL="0" indent="0" algn="l" defTabSz="731520" rtl="0" eaLnBrk="1" latinLnBrk="0" hangingPunct="1">
              <a:spcBef>
                <a:spcPct val="20000"/>
              </a:spcBef>
              <a:buFont typeface="Arial" pitchFamily="34" charset="0"/>
              <a:buNone/>
              <a:defRPr sz="2200" kern="1200">
                <a:solidFill>
                  <a:schemeClr val="tx1">
                    <a:tint val="75000"/>
                  </a:schemeClr>
                </a:solidFill>
                <a:latin typeface="+mn-lt"/>
                <a:ea typeface="+mn-ea"/>
                <a:cs typeface="+mn-cs"/>
              </a:defRPr>
            </a:lvl1pPr>
            <a:lvl2pPr marL="365760" indent="0" algn="ctr" defTabSz="731520" rtl="0" eaLnBrk="1" latinLnBrk="0" hangingPunct="1">
              <a:spcBef>
                <a:spcPct val="20000"/>
              </a:spcBef>
              <a:buFont typeface="Wingdings" pitchFamily="2" charset="2"/>
              <a:buNone/>
              <a:defRPr sz="1900" kern="1200">
                <a:solidFill>
                  <a:schemeClr val="tx1">
                    <a:tint val="75000"/>
                  </a:schemeClr>
                </a:solidFill>
                <a:latin typeface="+mn-lt"/>
                <a:ea typeface="+mn-ea"/>
                <a:cs typeface="+mn-cs"/>
              </a:defRPr>
            </a:lvl2pPr>
            <a:lvl3pPr marL="731520" indent="0" algn="ctr" defTabSz="731520" rtl="0" eaLnBrk="1" latinLnBrk="0" hangingPunct="1">
              <a:spcBef>
                <a:spcPct val="20000"/>
              </a:spcBef>
              <a:buFont typeface="Calibri" pitchFamily="34" charset="0"/>
              <a:buNone/>
              <a:defRPr sz="1600" kern="1200">
                <a:solidFill>
                  <a:schemeClr val="tx1">
                    <a:tint val="75000"/>
                  </a:schemeClr>
                </a:solidFill>
                <a:latin typeface="+mn-lt"/>
                <a:ea typeface="+mn-ea"/>
                <a:cs typeface="+mn-cs"/>
              </a:defRPr>
            </a:lvl3pPr>
            <a:lvl4pPr marL="109728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4pPr>
            <a:lvl5pPr marL="146304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182880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19456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256032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2926080" indent="0" algn="ctr" defTabSz="73152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endParaRPr lang="en-GB" dirty="0"/>
          </a:p>
        </p:txBody>
      </p:sp>
    </p:spTree>
    <p:extLst>
      <p:ext uri="{BB962C8B-B14F-4D97-AF65-F5344CB8AC3E}">
        <p14:creationId xmlns:p14="http://schemas.microsoft.com/office/powerpoint/2010/main" val="2666685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Splat 2 of 3</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762000"/>
            <a:ext cx="41656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3457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Splat 3 of 3</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762000"/>
            <a:ext cx="41656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47306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Color</a:t>
            </a:r>
            <a:r>
              <a:rPr lang="en-GB" dirty="0"/>
              <a:t> and blend maps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750381"/>
            <a:ext cx="3128283" cy="3128286"/>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48782"/>
            <a:ext cx="3137420" cy="313742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19343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Final composite</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762000"/>
            <a:ext cx="41656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99283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Composite breakdown</a:t>
            </a:r>
            <a:endParaRPr lang="en-US" dirty="0"/>
          </a:p>
        </p:txBody>
      </p:sp>
      <p:pic>
        <p:nvPicPr>
          <p:cNvPr id="4"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00" y="1295400"/>
            <a:ext cx="2124000" cy="1593586"/>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295400"/>
            <a:ext cx="2124000" cy="1593587"/>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000" y="1296000"/>
            <a:ext cx="2124000" cy="1593586"/>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631" y="2947980"/>
            <a:ext cx="1248569" cy="935739"/>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p:nvSpPr>
        <p:spPr>
          <a:xfrm>
            <a:off x="2575055" y="838200"/>
            <a:ext cx="2117855" cy="369332"/>
          </a:xfrm>
          <a:prstGeom prst="rect">
            <a:avLst/>
          </a:prstGeom>
          <a:noFill/>
        </p:spPr>
        <p:txBody>
          <a:bodyPr wrap="square" rtlCol="0">
            <a:spAutoFit/>
          </a:bodyPr>
          <a:lstStyle/>
          <a:p>
            <a:r>
              <a:rPr lang="en-GB" dirty="0" smtClean="0"/>
              <a:t>Splat B (green)</a:t>
            </a:r>
            <a:endParaRPr lang="en-GB" dirty="0"/>
          </a:p>
        </p:txBody>
      </p:sp>
      <p:sp>
        <p:nvSpPr>
          <p:cNvPr id="9" name="TextBox 8"/>
          <p:cNvSpPr txBox="1"/>
          <p:nvPr/>
        </p:nvSpPr>
        <p:spPr>
          <a:xfrm>
            <a:off x="457200" y="838200"/>
            <a:ext cx="2117855" cy="369332"/>
          </a:xfrm>
          <a:prstGeom prst="rect">
            <a:avLst/>
          </a:prstGeom>
          <a:noFill/>
        </p:spPr>
        <p:txBody>
          <a:bodyPr wrap="square" rtlCol="0">
            <a:spAutoFit/>
          </a:bodyPr>
          <a:lstStyle/>
          <a:p>
            <a:r>
              <a:rPr lang="en-GB" dirty="0" smtClean="0"/>
              <a:t>Splat A (red)</a:t>
            </a:r>
            <a:endParaRPr lang="en-GB" dirty="0"/>
          </a:p>
        </p:txBody>
      </p:sp>
      <p:sp>
        <p:nvSpPr>
          <p:cNvPr id="10" name="TextBox 9"/>
          <p:cNvSpPr txBox="1"/>
          <p:nvPr/>
        </p:nvSpPr>
        <p:spPr>
          <a:xfrm>
            <a:off x="4718806" y="838200"/>
            <a:ext cx="2117855" cy="369332"/>
          </a:xfrm>
          <a:prstGeom prst="rect">
            <a:avLst/>
          </a:prstGeom>
          <a:noFill/>
        </p:spPr>
        <p:txBody>
          <a:bodyPr wrap="square" rtlCol="0">
            <a:spAutoFit/>
          </a:bodyPr>
          <a:lstStyle/>
          <a:p>
            <a:r>
              <a:rPr lang="en-GB" dirty="0" smtClean="0"/>
              <a:t>Splat C (blue)</a:t>
            </a:r>
            <a:endParaRPr lang="en-GB" dirty="0"/>
          </a:p>
        </p:txBody>
      </p:sp>
    </p:spTree>
    <p:extLst>
      <p:ext uri="{BB962C8B-B14F-4D97-AF65-F5344CB8AC3E}">
        <p14:creationId xmlns:p14="http://schemas.microsoft.com/office/powerpoint/2010/main" val="685873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Composite breakdown</a:t>
            </a:r>
            <a:endParaRPr lang="en-US" dirty="0"/>
          </a:p>
        </p:txBody>
      </p:sp>
      <p:pic>
        <p:nvPicPr>
          <p:cNvPr id="4" name="Picture 3"/>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000" y="1296000"/>
            <a:ext cx="2124000" cy="15948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2745" y="1296000"/>
            <a:ext cx="2124000" cy="15948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2000" y="1296000"/>
            <a:ext cx="2124000" cy="15948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631" y="2947980"/>
            <a:ext cx="1248569" cy="935739"/>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p:nvSpPr>
        <p:spPr>
          <a:xfrm>
            <a:off x="2575055" y="838200"/>
            <a:ext cx="2117855" cy="369332"/>
          </a:xfrm>
          <a:prstGeom prst="rect">
            <a:avLst/>
          </a:prstGeom>
          <a:noFill/>
        </p:spPr>
        <p:txBody>
          <a:bodyPr wrap="square" rtlCol="0">
            <a:spAutoFit/>
          </a:bodyPr>
          <a:lstStyle/>
          <a:p>
            <a:r>
              <a:rPr lang="en-GB" dirty="0"/>
              <a:t>Final comp</a:t>
            </a:r>
          </a:p>
        </p:txBody>
      </p:sp>
      <p:sp>
        <p:nvSpPr>
          <p:cNvPr id="9" name="TextBox 8"/>
          <p:cNvSpPr txBox="1"/>
          <p:nvPr/>
        </p:nvSpPr>
        <p:spPr>
          <a:xfrm>
            <a:off x="457200" y="838200"/>
            <a:ext cx="2117855" cy="369332"/>
          </a:xfrm>
          <a:prstGeom prst="rect">
            <a:avLst/>
          </a:prstGeom>
          <a:noFill/>
        </p:spPr>
        <p:txBody>
          <a:bodyPr wrap="square" rtlCol="0">
            <a:spAutoFit/>
          </a:bodyPr>
          <a:lstStyle/>
          <a:p>
            <a:r>
              <a:rPr lang="en-GB" dirty="0" smtClean="0"/>
              <a:t>Final comp</a:t>
            </a:r>
            <a:endParaRPr lang="en-GB" dirty="0"/>
          </a:p>
        </p:txBody>
      </p:sp>
      <p:sp>
        <p:nvSpPr>
          <p:cNvPr id="10" name="TextBox 9"/>
          <p:cNvSpPr txBox="1"/>
          <p:nvPr/>
        </p:nvSpPr>
        <p:spPr>
          <a:xfrm>
            <a:off x="4718806" y="838200"/>
            <a:ext cx="2117855" cy="369332"/>
          </a:xfrm>
          <a:prstGeom prst="rect">
            <a:avLst/>
          </a:prstGeom>
          <a:noFill/>
        </p:spPr>
        <p:txBody>
          <a:bodyPr wrap="square" rtlCol="0">
            <a:spAutoFit/>
          </a:bodyPr>
          <a:lstStyle/>
          <a:p>
            <a:r>
              <a:rPr lang="en-GB" dirty="0"/>
              <a:t>Final comp</a:t>
            </a:r>
          </a:p>
        </p:txBody>
      </p:sp>
    </p:spTree>
    <p:extLst>
      <p:ext uri="{BB962C8B-B14F-4D97-AF65-F5344CB8AC3E}">
        <p14:creationId xmlns:p14="http://schemas.microsoft.com/office/powerpoint/2010/main" val="3779672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Extension to the rest of the mesh</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7620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081717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Extension to the rest of the mesh</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 y="7620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8039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Initial splat strength</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29" y="762000"/>
            <a:ext cx="6168292"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0356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scaled by artist blend map</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29" y="762000"/>
            <a:ext cx="6168292"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042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problem does this solve?</a:t>
            </a:r>
            <a:endParaRPr lang="en-US"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00287" y="960438"/>
            <a:ext cx="2714625" cy="2714625"/>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68654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Biased by maximum value</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29" y="762000"/>
            <a:ext cx="6168292"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7538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range = 0.01</a:t>
            </a:r>
            <a:endParaRPr lang="en-US" dirty="0"/>
          </a:p>
        </p:txBody>
      </p:sp>
      <p:sp>
        <p:nvSpPr>
          <p:cNvPr id="5" name="Content Placeholder 4"/>
          <p:cNvSpPr>
            <a:spLocks noGrp="1"/>
          </p:cNvSpPr>
          <p:nvPr>
            <p:ph idx="1"/>
          </p:nvPr>
        </p:nvSpPr>
        <p:spPr/>
        <p:txBody>
          <a:bodyPr/>
          <a:lstStyle/>
          <a:p>
            <a:endParaRPr lang="en-GB"/>
          </a:p>
        </p:txBody>
      </p:sp>
      <p:pic>
        <p:nvPicPr>
          <p:cNvPr id="6" name="Picture 2" descr="C:\Temp\20110713_Graphs\Comp_S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2" y="735460"/>
            <a:ext cx="6069016" cy="307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89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range = 0.04</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092" y="735714"/>
            <a:ext cx="6069016" cy="30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09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range = 0.10</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093" y="735714"/>
            <a:ext cx="6069014" cy="30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330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range = 0.30</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3093" y="735714"/>
            <a:ext cx="6069014" cy="30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17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code</a:t>
            </a:r>
            <a:endParaRPr lang="en-US" dirty="0"/>
          </a:p>
        </p:txBody>
      </p:sp>
      <p:sp>
        <p:nvSpPr>
          <p:cNvPr id="4" name="Content Placeholder 2"/>
          <p:cNvSpPr>
            <a:spLocks noGrp="1"/>
          </p:cNvSpPr>
          <p:nvPr>
            <p:ph idx="1"/>
          </p:nvPr>
        </p:nvSpPr>
        <p:spPr>
          <a:xfrm>
            <a:off x="244475" y="762001"/>
            <a:ext cx="6731000" cy="3124200"/>
          </a:xfrm>
        </p:spPr>
        <p:txBody>
          <a:bodyPr/>
          <a:lstStyle/>
          <a:p>
            <a:pPr marL="0" indent="0">
              <a:buNone/>
            </a:pPr>
            <a:endParaRPr lang="en-GB" sz="1600" dirty="0" smtClean="0">
              <a:latin typeface="Consolas" pitchFamily="49" charset="0"/>
              <a:cs typeface="Consolas" pitchFamily="49" charset="0"/>
            </a:endParaRPr>
          </a:p>
          <a:p>
            <a:pPr marL="0" indent="0">
              <a:buNone/>
            </a:pPr>
            <a:endParaRPr lang="en-GB" sz="1600" dirty="0">
              <a:latin typeface="Consolas" pitchFamily="49" charset="0"/>
              <a:cs typeface="Consolas" pitchFamily="49" charset="0"/>
            </a:endParaRPr>
          </a:p>
          <a:p>
            <a:pPr marL="0" indent="0">
              <a:buNone/>
            </a:pPr>
            <a:r>
              <a:rPr lang="en-GB" sz="1600" dirty="0" smtClean="0">
                <a:latin typeface="Consolas" pitchFamily="49" charset="0"/>
                <a:cs typeface="Consolas" pitchFamily="49" charset="0"/>
              </a:rPr>
              <a:t>vec3 </a:t>
            </a:r>
            <a:r>
              <a:rPr lang="en-GB" sz="1600" dirty="0" err="1">
                <a:latin typeface="Consolas" pitchFamily="49" charset="0"/>
                <a:cs typeface="Consolas" pitchFamily="49" charset="0"/>
              </a:rPr>
              <a:t>fitnessVec</a:t>
            </a:r>
            <a:r>
              <a:rPr lang="en-GB" sz="1600" dirty="0">
                <a:latin typeface="Consolas" pitchFamily="49" charset="0"/>
                <a:cs typeface="Consolas" pitchFamily="49" charset="0"/>
              </a:rPr>
              <a:t>=vec3(f0, f1, f2);</a:t>
            </a:r>
          </a:p>
          <a:p>
            <a:pPr marL="0" indent="0">
              <a:buNone/>
            </a:pPr>
            <a:r>
              <a:rPr lang="en-GB" sz="1600" dirty="0">
                <a:latin typeface="Consolas" pitchFamily="49" charset="0"/>
                <a:cs typeface="Consolas" pitchFamily="49" charset="0"/>
              </a:rPr>
              <a:t>float </a:t>
            </a:r>
            <a:r>
              <a:rPr lang="en-GB" sz="1600" dirty="0" err="1">
                <a:latin typeface="Consolas" pitchFamily="49" charset="0"/>
                <a:cs typeface="Consolas" pitchFamily="49" charset="0"/>
              </a:rPr>
              <a:t>maxVal</a:t>
            </a:r>
            <a:r>
              <a:rPr lang="en-GB" sz="1600" dirty="0">
                <a:latin typeface="Consolas" pitchFamily="49" charset="0"/>
                <a:cs typeface="Consolas" pitchFamily="49" charset="0"/>
              </a:rPr>
              <a:t>=max(</a:t>
            </a:r>
            <a:r>
              <a:rPr lang="en-GB" sz="1600" dirty="0" err="1">
                <a:latin typeface="Consolas" pitchFamily="49" charset="0"/>
                <a:cs typeface="Consolas" pitchFamily="49" charset="0"/>
              </a:rPr>
              <a:t>fitnessVec.x</a:t>
            </a:r>
            <a:r>
              <a:rPr lang="en-GB" sz="1600" dirty="0">
                <a:latin typeface="Consolas" pitchFamily="49" charset="0"/>
                <a:cs typeface="Consolas" pitchFamily="49" charset="0"/>
              </a:rPr>
              <a:t>, </a:t>
            </a:r>
            <a:r>
              <a:rPr lang="en-GB" sz="1600" dirty="0" err="1">
                <a:latin typeface="Consolas" pitchFamily="49" charset="0"/>
                <a:cs typeface="Consolas" pitchFamily="49" charset="0"/>
              </a:rPr>
              <a:t>fitnessVec.y</a:t>
            </a:r>
            <a:r>
              <a:rPr lang="en-GB" sz="1600" dirty="0">
                <a:latin typeface="Consolas" pitchFamily="49" charset="0"/>
                <a:cs typeface="Consolas" pitchFamily="49" charset="0"/>
              </a:rPr>
              <a:t>, </a:t>
            </a:r>
            <a:r>
              <a:rPr lang="en-GB" sz="1600" dirty="0" err="1">
                <a:latin typeface="Consolas" pitchFamily="49" charset="0"/>
                <a:cs typeface="Consolas" pitchFamily="49" charset="0"/>
              </a:rPr>
              <a:t>fitnessVec.z</a:t>
            </a:r>
            <a:r>
              <a:rPr lang="en-GB" sz="1600" dirty="0">
                <a:latin typeface="Consolas" pitchFamily="49" charset="0"/>
                <a:cs typeface="Consolas" pitchFamily="49" charset="0"/>
              </a:rPr>
              <a:t>);</a:t>
            </a:r>
          </a:p>
          <a:p>
            <a:pPr marL="0" indent="0">
              <a:buNone/>
            </a:pPr>
            <a:r>
              <a:rPr lang="en-GB" sz="1600" dirty="0">
                <a:latin typeface="Consolas" pitchFamily="49" charset="0"/>
                <a:cs typeface="Consolas" pitchFamily="49" charset="0"/>
              </a:rPr>
              <a:t>vec3 </a:t>
            </a:r>
            <a:r>
              <a:rPr lang="en-GB" sz="1600" dirty="0" err="1">
                <a:latin typeface="Consolas" pitchFamily="49" charset="0"/>
                <a:cs typeface="Consolas" pitchFamily="49" charset="0"/>
              </a:rPr>
              <a:t>rawWeightVec</a:t>
            </a:r>
            <a:r>
              <a:rPr lang="en-GB" sz="1600" dirty="0">
                <a:latin typeface="Consolas" pitchFamily="49" charset="0"/>
                <a:cs typeface="Consolas" pitchFamily="49" charset="0"/>
              </a:rPr>
              <a:t>=max(0, </a:t>
            </a:r>
            <a:endParaRPr lang="en-GB" sz="1600" dirty="0" smtClean="0">
              <a:latin typeface="Consolas" pitchFamily="49" charset="0"/>
              <a:cs typeface="Consolas" pitchFamily="49" charset="0"/>
            </a:endParaRPr>
          </a:p>
          <a:p>
            <a:pPr marL="0" indent="0">
              <a:buNone/>
            </a:pPr>
            <a:r>
              <a:rPr lang="en-GB" sz="1600" dirty="0">
                <a:latin typeface="Consolas" pitchFamily="49" charset="0"/>
                <a:cs typeface="Consolas" pitchFamily="49" charset="0"/>
              </a:rPr>
              <a:t>	</a:t>
            </a:r>
            <a:r>
              <a:rPr lang="en-GB" sz="1600" dirty="0" err="1" smtClean="0">
                <a:latin typeface="Consolas" pitchFamily="49" charset="0"/>
                <a:cs typeface="Consolas" pitchFamily="49" charset="0"/>
              </a:rPr>
              <a:t>fitnessVec+transitionRange-maxVal</a:t>
            </a:r>
            <a:r>
              <a:rPr lang="en-GB" sz="1600" dirty="0">
                <a:latin typeface="Consolas" pitchFamily="49" charset="0"/>
                <a:cs typeface="Consolas" pitchFamily="49" charset="0"/>
              </a:rPr>
              <a:t>)*</a:t>
            </a:r>
            <a:r>
              <a:rPr lang="en-GB" sz="1600" dirty="0" err="1">
                <a:latin typeface="Consolas" pitchFamily="49" charset="0"/>
                <a:cs typeface="Consolas" pitchFamily="49" charset="0"/>
              </a:rPr>
              <a:t>fitnessVec</a:t>
            </a:r>
            <a:r>
              <a:rPr lang="en-GB" sz="1600" dirty="0">
                <a:latin typeface="Consolas" pitchFamily="49" charset="0"/>
                <a:cs typeface="Consolas" pitchFamily="49" charset="0"/>
              </a:rPr>
              <a:t>;</a:t>
            </a:r>
          </a:p>
          <a:p>
            <a:pPr marL="0" indent="0">
              <a:buNone/>
            </a:pPr>
            <a:r>
              <a:rPr lang="en-GB" sz="1600" dirty="0">
                <a:latin typeface="Consolas" pitchFamily="49" charset="0"/>
                <a:cs typeface="Consolas" pitchFamily="49" charset="0"/>
              </a:rPr>
              <a:t>vec3 </a:t>
            </a:r>
            <a:r>
              <a:rPr lang="en-GB" sz="1600" dirty="0" err="1">
                <a:latin typeface="Consolas" pitchFamily="49" charset="0"/>
                <a:cs typeface="Consolas" pitchFamily="49" charset="0"/>
              </a:rPr>
              <a:t>normWeight</a:t>
            </a:r>
            <a:r>
              <a:rPr lang="en-GB" sz="1600" dirty="0">
                <a:latin typeface="Consolas" pitchFamily="49" charset="0"/>
                <a:cs typeface="Consolas" pitchFamily="49" charset="0"/>
              </a:rPr>
              <a:t>=</a:t>
            </a:r>
            <a:r>
              <a:rPr lang="en-GB" sz="1600" dirty="0" err="1">
                <a:latin typeface="Consolas" pitchFamily="49" charset="0"/>
                <a:cs typeface="Consolas" pitchFamily="49" charset="0"/>
              </a:rPr>
              <a:t>rawWeightVec</a:t>
            </a:r>
            <a:r>
              <a:rPr lang="en-GB" sz="1600" dirty="0">
                <a:latin typeface="Consolas" pitchFamily="49" charset="0"/>
                <a:cs typeface="Consolas" pitchFamily="49" charset="0"/>
              </a:rPr>
              <a:t>/dot(</a:t>
            </a:r>
            <a:r>
              <a:rPr lang="en-GB" sz="1600" dirty="0" err="1">
                <a:latin typeface="Consolas" pitchFamily="49" charset="0"/>
                <a:cs typeface="Consolas" pitchFamily="49" charset="0"/>
              </a:rPr>
              <a:t>rawWeightVec</a:t>
            </a:r>
            <a:r>
              <a:rPr lang="en-GB" sz="1600" dirty="0">
                <a:latin typeface="Consolas" pitchFamily="49" charset="0"/>
                <a:cs typeface="Consolas" pitchFamily="49" charset="0"/>
              </a:rPr>
              <a:t>, 1);</a:t>
            </a:r>
          </a:p>
        </p:txBody>
      </p:sp>
    </p:spTree>
    <p:extLst>
      <p:ext uri="{BB962C8B-B14F-4D97-AF65-F5344CB8AC3E}">
        <p14:creationId xmlns:p14="http://schemas.microsoft.com/office/powerpoint/2010/main" val="3216755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450" y="685800"/>
            <a:ext cx="46863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53763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702" y="914400"/>
            <a:ext cx="2070098" cy="2759744"/>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4136" y="914400"/>
            <a:ext cx="2070098" cy="2759744"/>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914400"/>
            <a:ext cx="2070098" cy="2759744"/>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57496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723900"/>
            <a:ext cx="6096000" cy="3048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03085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Tiling</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858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690607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problem does this solve?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14400"/>
            <a:ext cx="1939993" cy="2743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75" y="915988"/>
            <a:ext cx="1371600" cy="2743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66402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Tiling</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685800"/>
            <a:ext cx="6248399"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708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between two materials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450" y="685800"/>
            <a:ext cx="46863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41608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 between two materials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14450" y="685800"/>
            <a:ext cx="46863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43425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 material transition</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 y="685800"/>
            <a:ext cx="5857875"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13645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 material transition</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 y="685800"/>
            <a:ext cx="5857875"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55568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 edges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7170"/>
            <a:ext cx="4282196" cy="1853236"/>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362200"/>
            <a:ext cx="1743800" cy="1467546"/>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510" y="872570"/>
            <a:ext cx="2198490" cy="194683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2362200"/>
            <a:ext cx="1814590" cy="1577224"/>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571897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400" y="782850"/>
            <a:ext cx="2160000" cy="1440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400" y="2286000"/>
            <a:ext cx="2160000" cy="1440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782850"/>
            <a:ext cx="2160000" cy="1440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942" y="2286000"/>
            <a:ext cx="2160000" cy="1440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61099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825" y="762000"/>
            <a:ext cx="4686299"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460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2"/>
            <a:ext cx="2673599" cy="1145348"/>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724427"/>
            <a:ext cx="2673599" cy="1171173"/>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1" y="2613000"/>
            <a:ext cx="2682582" cy="11970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 name="Content Placeholder 2"/>
          <p:cNvSpPr txBox="1">
            <a:spLocks/>
          </p:cNvSpPr>
          <p:nvPr/>
        </p:nvSpPr>
        <p:spPr>
          <a:xfrm>
            <a:off x="3352799" y="762001"/>
            <a:ext cx="3622675" cy="3124200"/>
          </a:xfrm>
          <a:prstGeom prst="rect">
            <a:avLst/>
          </a:prstGeom>
        </p:spPr>
        <p:txBody>
          <a:bodyPr vert="horz" lIns="73152" tIns="36576" rIns="73152" bIns="36576" rtlCol="0">
            <a:normAutofit lnSpcReduction="10000"/>
          </a:bodyPr>
          <a:lstStyle>
            <a:lvl1pPr marL="274320" indent="-274320" algn="l" defTabSz="731520"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94360" indent="-228600" algn="l" defTabSz="731520" rtl="0" eaLnBrk="1" latinLnBrk="0" hangingPunct="1">
              <a:spcBef>
                <a:spcPct val="20000"/>
              </a:spcBef>
              <a:buFont typeface="Wingdings" pitchFamily="2" charset="2"/>
              <a:buChar char="Ø"/>
              <a:defRPr sz="1900" kern="1200">
                <a:solidFill>
                  <a:schemeClr val="tx1"/>
                </a:solidFill>
                <a:latin typeface="+mn-lt"/>
                <a:ea typeface="+mn-ea"/>
                <a:cs typeface="+mn-cs"/>
              </a:defRPr>
            </a:lvl2pPr>
            <a:lvl3pPr marL="914400" indent="-182880" algn="l" defTabSz="731520" rtl="0" eaLnBrk="1" latinLnBrk="0" hangingPunct="1">
              <a:spcBef>
                <a:spcPct val="20000"/>
              </a:spcBef>
              <a:buFont typeface="Calibri" pitchFamily="34" charset="0"/>
              <a:buChar char="‒"/>
              <a:defRPr sz="160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n-GB" sz="2400" dirty="0" smtClean="0">
                <a:solidFill>
                  <a:srgbClr val="000000"/>
                </a:solidFill>
              </a:rPr>
              <a:t>s: Interpolated per-splat value</a:t>
            </a:r>
          </a:p>
          <a:p>
            <a:pPr marL="0" indent="0">
              <a:buFont typeface="Arial" pitchFamily="34" charset="0"/>
              <a:buNone/>
            </a:pPr>
            <a:endParaRPr lang="en-GB" sz="2400" dirty="0" smtClean="0">
              <a:solidFill>
                <a:srgbClr val="000000"/>
              </a:solidFill>
            </a:endParaRPr>
          </a:p>
          <a:p>
            <a:pPr marL="0" indent="0">
              <a:buFont typeface="Arial" pitchFamily="34" charset="0"/>
              <a:buNone/>
            </a:pPr>
            <a:r>
              <a:rPr lang="en-GB" sz="2400" dirty="0" smtClean="0">
                <a:solidFill>
                  <a:srgbClr val="000000"/>
                </a:solidFill>
              </a:rPr>
              <a:t>h: Homogeneous component</a:t>
            </a:r>
          </a:p>
          <a:p>
            <a:pPr marL="0" indent="0">
              <a:buFont typeface="Arial" pitchFamily="34" charset="0"/>
              <a:buNone/>
            </a:pPr>
            <a:endParaRPr lang="en-GB" sz="2400" dirty="0" smtClean="0">
              <a:solidFill>
                <a:srgbClr val="000000"/>
              </a:solidFill>
            </a:endParaRPr>
          </a:p>
          <a:p>
            <a:pPr marL="0" indent="0">
              <a:buFont typeface="Arial" pitchFamily="34" charset="0"/>
              <a:buNone/>
            </a:pPr>
            <a:r>
              <a:rPr lang="en-GB" sz="2400" dirty="0" smtClean="0">
                <a:solidFill>
                  <a:srgbClr val="000000"/>
                </a:solidFill>
              </a:rPr>
              <a:t>s/h: Recovered per-splat constant</a:t>
            </a:r>
          </a:p>
          <a:p>
            <a:pPr marL="0" indent="0">
              <a:buFont typeface="Arial" pitchFamily="34" charset="0"/>
              <a:buNone/>
            </a:pPr>
            <a:endParaRPr lang="en-GB" sz="2400" dirty="0"/>
          </a:p>
        </p:txBody>
      </p:sp>
    </p:spTree>
    <p:extLst>
      <p:ext uri="{BB962C8B-B14F-4D97-AF65-F5344CB8AC3E}">
        <p14:creationId xmlns:p14="http://schemas.microsoft.com/office/powerpoint/2010/main" val="989742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66825" y="762000"/>
            <a:ext cx="4686299" cy="31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9848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splat at each vertex</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21631" y="960438"/>
            <a:ext cx="4071937"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7824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731135"/>
            <a:ext cx="2630487" cy="1753658"/>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593496"/>
            <a:ext cx="2630487" cy="1753658"/>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057400"/>
            <a:ext cx="2630487" cy="1753658"/>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87183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Vertex sharing</a:t>
            </a:r>
            <a:endParaRPr lang="en-US"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9013" y="685800"/>
            <a:ext cx="4977173"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783391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Edge effects for 3D models</a:t>
            </a:r>
            <a:endParaRPr lang="en-US"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400" y="6858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21322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Edge effects for 3D models</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3400" y="6858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78522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Edge effects for 3D models</a:t>
            </a:r>
            <a:endParaRPr lang="en-US"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33400" y="685800"/>
            <a:ext cx="62484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944886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 in production</a:t>
            </a:r>
            <a:endParaRPr lang="en-US" dirty="0"/>
          </a:p>
        </p:txBody>
      </p:sp>
      <p:pic>
        <p:nvPicPr>
          <p:cNvPr id="4" name="Picture 2" descr="C:\Temp\NewStyling_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634" y="929833"/>
            <a:ext cx="6755932" cy="278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15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 in production</a:t>
            </a:r>
            <a:endParaRPr lang="en-US" dirty="0"/>
          </a:p>
        </p:txBody>
      </p:sp>
      <p:pic>
        <p:nvPicPr>
          <p:cNvPr id="4" name="Picture 2" descr="C:\Temp\NewMaterials_001_Af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62484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322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descr="S11_PosterElements-Mountains.png"/>
          <p:cNvPicPr>
            <a:picLocks noChangeAspect="1"/>
          </p:cNvPicPr>
          <p:nvPr/>
        </p:nvPicPr>
        <p:blipFill rotWithShape="1">
          <a:blip r:embed="rId3">
            <a:extLst>
              <a:ext uri="{28A0092B-C50C-407E-A947-70E740481C1C}">
                <a14:useLocalDpi xmlns:a14="http://schemas.microsoft.com/office/drawing/2010/main" val="0"/>
              </a:ext>
            </a:extLst>
          </a:blip>
          <a:srcRect l="6741" r="7952" b="14089"/>
          <a:stretch/>
        </p:blipFill>
        <p:spPr bwMode="auto">
          <a:xfrm>
            <a:off x="-76200" y="-68054"/>
            <a:ext cx="7518400" cy="4259054"/>
          </a:xfrm>
          <a:prstGeom prst="rect">
            <a:avLst/>
          </a:prstGeom>
          <a:noFill/>
          <a:ln w="9525">
            <a:noFill/>
            <a:miter lim="800000"/>
            <a:headEnd/>
            <a:tailEnd/>
          </a:ln>
          <a:effectLst/>
        </p:spPr>
      </p:pic>
      <p:sp>
        <p:nvSpPr>
          <p:cNvPr id="6148" name="Text Box 4"/>
          <p:cNvSpPr txBox="1">
            <a:spLocks noChangeArrowheads="1"/>
          </p:cNvSpPr>
          <p:nvPr/>
        </p:nvSpPr>
        <p:spPr bwMode="auto">
          <a:xfrm>
            <a:off x="530225" y="258763"/>
            <a:ext cx="6343650" cy="84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38" tIns="36569" rIns="73138" bIns="36569">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000" dirty="0">
                <a:solidFill>
                  <a:srgbClr val="FFFFFF"/>
                </a:solidFill>
                <a:latin typeface="Arial Bold" charset="0"/>
              </a:rPr>
              <a:t>It's difficult to avoid tiling with </a:t>
            </a:r>
          </a:p>
          <a:p>
            <a:pPr algn="ctr" eaLnBrk="1" hangingPunct="1">
              <a:spcBef>
                <a:spcPct val="50000"/>
              </a:spcBef>
            </a:pPr>
            <a:r>
              <a:rPr lang="en-GB" sz="2000" dirty="0">
                <a:solidFill>
                  <a:srgbClr val="FFFFFF"/>
                </a:solidFill>
                <a:latin typeface="Arial Bold" charset="0"/>
              </a:rPr>
              <a:t>large single-material surfaces</a:t>
            </a:r>
            <a:endParaRPr lang="en-US" sz="2000" dirty="0">
              <a:solidFill>
                <a:srgbClr val="FFFFFF"/>
              </a:solidFill>
              <a:latin typeface="Arial Bold" charset="0"/>
            </a:endParaRP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063402"/>
            <a:ext cx="3727556" cy="1864288"/>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1126319"/>
            <a:ext cx="3079820" cy="2052872"/>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72663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descr="S11_PosterElements-Mountains.png"/>
          <p:cNvPicPr>
            <a:picLocks noChangeAspect="1"/>
          </p:cNvPicPr>
          <p:nvPr/>
        </p:nvPicPr>
        <p:blipFill rotWithShape="1">
          <a:blip r:embed="rId3">
            <a:extLst>
              <a:ext uri="{28A0092B-C50C-407E-A947-70E740481C1C}">
                <a14:useLocalDpi xmlns:a14="http://schemas.microsoft.com/office/drawing/2010/main" val="0"/>
              </a:ext>
            </a:extLst>
          </a:blip>
          <a:srcRect l="6741" r="7952" b="14089"/>
          <a:stretch/>
        </p:blipFill>
        <p:spPr bwMode="auto">
          <a:xfrm>
            <a:off x="-76200" y="-68054"/>
            <a:ext cx="7518400" cy="4259054"/>
          </a:xfrm>
          <a:prstGeom prst="rect">
            <a:avLst/>
          </a:prstGeom>
          <a:noFill/>
          <a:ln w="9525">
            <a:noFill/>
            <a:miter lim="800000"/>
            <a:headEnd/>
            <a:tailEnd/>
          </a:ln>
          <a:effectLst/>
        </p:spPr>
      </p:pic>
      <p:sp>
        <p:nvSpPr>
          <p:cNvPr id="6148" name="Text Box 4"/>
          <p:cNvSpPr txBox="1">
            <a:spLocks noChangeArrowheads="1"/>
          </p:cNvSpPr>
          <p:nvPr/>
        </p:nvSpPr>
        <p:spPr bwMode="auto">
          <a:xfrm>
            <a:off x="530225" y="258763"/>
            <a:ext cx="6343650" cy="6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38" tIns="36569" rIns="73138" bIns="36569">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000" dirty="0">
                <a:solidFill>
                  <a:srgbClr val="FFFFFF"/>
                </a:solidFill>
                <a:latin typeface="Arial Bold" charset="0"/>
              </a:rPr>
              <a:t>Plausible transitions between materials need an </a:t>
            </a:r>
            <a:r>
              <a:rPr lang="en-GB" sz="2000" dirty="0" err="1">
                <a:solidFill>
                  <a:srgbClr val="FFFFFF"/>
                </a:solidFill>
                <a:latin typeface="Arial Bold" charset="0"/>
              </a:rPr>
              <a:t>alphablended</a:t>
            </a:r>
            <a:r>
              <a:rPr lang="en-GB" sz="2000" dirty="0">
                <a:solidFill>
                  <a:srgbClr val="FFFFFF"/>
                </a:solidFill>
                <a:latin typeface="Arial Bold" charset="0"/>
              </a:rPr>
              <a:t> overlay or careful mapping</a:t>
            </a:r>
            <a:endParaRPr lang="en-US" sz="2000" dirty="0">
              <a:solidFill>
                <a:srgbClr val="FFFFFF"/>
              </a:solidFill>
              <a:latin typeface="Arial Bold" charset="0"/>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61" y="2111499"/>
            <a:ext cx="3506991" cy="1823977"/>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990599"/>
            <a:ext cx="3340703" cy="2226369"/>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788994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 descr="S11_PosterElements-Mountains.png"/>
          <p:cNvPicPr>
            <a:picLocks noChangeAspect="1"/>
          </p:cNvPicPr>
          <p:nvPr/>
        </p:nvPicPr>
        <p:blipFill rotWithShape="1">
          <a:blip r:embed="rId3">
            <a:extLst>
              <a:ext uri="{28A0092B-C50C-407E-A947-70E740481C1C}">
                <a14:useLocalDpi xmlns:a14="http://schemas.microsoft.com/office/drawing/2010/main" val="0"/>
              </a:ext>
            </a:extLst>
          </a:blip>
          <a:srcRect l="6741" r="7952" b="14089"/>
          <a:stretch/>
        </p:blipFill>
        <p:spPr bwMode="auto">
          <a:xfrm>
            <a:off x="-76200" y="-68054"/>
            <a:ext cx="7518400" cy="4259054"/>
          </a:xfrm>
          <a:prstGeom prst="rect">
            <a:avLst/>
          </a:prstGeom>
          <a:noFill/>
          <a:ln w="9525">
            <a:noFill/>
            <a:miter lim="800000"/>
            <a:headEnd/>
            <a:tailEnd/>
          </a:ln>
          <a:effectLst/>
        </p:spPr>
      </p:pic>
      <p:sp>
        <p:nvSpPr>
          <p:cNvPr id="6148" name="Text Box 4"/>
          <p:cNvSpPr txBox="1">
            <a:spLocks noChangeArrowheads="1"/>
          </p:cNvSpPr>
          <p:nvPr/>
        </p:nvSpPr>
        <p:spPr bwMode="auto">
          <a:xfrm>
            <a:off x="530225" y="258763"/>
            <a:ext cx="6343650" cy="68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38" tIns="36569" rIns="73138" bIns="36569">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000" dirty="0">
                <a:solidFill>
                  <a:srgbClr val="FFFFFF"/>
                </a:solidFill>
                <a:latin typeface="Arial Bold" charset="0"/>
              </a:rPr>
              <a:t>Painting effects into textures due to geometry creates complex restrictions</a:t>
            </a:r>
            <a:endParaRPr lang="en-US" sz="2000" dirty="0">
              <a:solidFill>
                <a:srgbClr val="FFFFFF"/>
              </a:solidFill>
              <a:latin typeface="Arial Bold"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5278" y="1143000"/>
            <a:ext cx="4477104" cy="2238552"/>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670096"/>
            <a:ext cx="2497138" cy="221082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1485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splat at each vertex</a:t>
            </a:r>
            <a:endParaRPr lang="en-US" dirty="0"/>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21631" y="960438"/>
            <a:ext cx="4071937"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5781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3" name="Content Placeholder 2"/>
          <p:cNvSpPr>
            <a:spLocks noGrp="1"/>
          </p:cNvSpPr>
          <p:nvPr>
            <p:ph idx="1"/>
          </p:nvPr>
        </p:nvSpPr>
        <p:spPr/>
        <p:txBody>
          <a:bodyPr/>
          <a:lstStyle/>
          <a:p>
            <a:r>
              <a:rPr lang="en-GB" dirty="0"/>
              <a:t>James Bird</a:t>
            </a:r>
          </a:p>
          <a:p>
            <a:r>
              <a:rPr lang="en-GB" dirty="0"/>
              <a:t>James </a:t>
            </a:r>
            <a:r>
              <a:rPr lang="en-GB" dirty="0" err="1"/>
              <a:t>Kett</a:t>
            </a:r>
            <a:endParaRPr lang="en-GB" dirty="0"/>
          </a:p>
          <a:p>
            <a:r>
              <a:rPr lang="en-GB" dirty="0" smtClean="0"/>
              <a:t>Michael </a:t>
            </a:r>
            <a:r>
              <a:rPr lang="en-GB" dirty="0" err="1"/>
              <a:t>McLarty</a:t>
            </a:r>
            <a:endParaRPr lang="en-GB" dirty="0"/>
          </a:p>
          <a:p>
            <a:r>
              <a:rPr lang="en-GB" dirty="0"/>
              <a:t>Steve Hodgson</a:t>
            </a:r>
          </a:p>
          <a:p>
            <a:r>
              <a:rPr lang="en-GB" dirty="0"/>
              <a:t>Stuart </a:t>
            </a:r>
            <a:r>
              <a:rPr lang="en-GB" dirty="0" err="1" smtClean="0"/>
              <a:t>Jollands</a:t>
            </a:r>
            <a:endParaRPr lang="en-GB" dirty="0" smtClean="0"/>
          </a:p>
          <a:p>
            <a:r>
              <a:rPr lang="en-GB" dirty="0" err="1" smtClean="0"/>
              <a:t>Tahir</a:t>
            </a:r>
            <a:r>
              <a:rPr lang="en-GB" dirty="0" smtClean="0"/>
              <a:t> Rashid</a:t>
            </a:r>
            <a:endParaRPr lang="en-GB" dirty="0"/>
          </a:p>
          <a:p>
            <a:endParaRPr lang="en-GB" dirty="0"/>
          </a:p>
          <a:p>
            <a:endParaRPr lang="en-US" dirty="0"/>
          </a:p>
        </p:txBody>
      </p:sp>
    </p:spTree>
    <p:extLst>
      <p:ext uri="{BB962C8B-B14F-4D97-AF65-F5344CB8AC3E}">
        <p14:creationId xmlns:p14="http://schemas.microsoft.com/office/powerpoint/2010/main" val="32579357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5760" y="1371599"/>
            <a:ext cx="6583680" cy="2304099"/>
          </a:xfrm>
        </p:spPr>
        <p:txBody>
          <a:bodyPr>
            <a:normAutofit/>
          </a:bodyPr>
          <a:lstStyle/>
          <a:p>
            <a:pPr marL="0" indent="0" algn="ctr">
              <a:buNone/>
            </a:pPr>
            <a:r>
              <a:rPr lang="en-US" sz="11500" dirty="0" smtClean="0"/>
              <a:t>?</a:t>
            </a:r>
            <a:endParaRPr lang="en-US" sz="11500" dirty="0"/>
          </a:p>
        </p:txBody>
      </p:sp>
    </p:spTree>
    <p:extLst>
      <p:ext uri="{BB962C8B-B14F-4D97-AF65-F5344CB8AC3E}">
        <p14:creationId xmlns:p14="http://schemas.microsoft.com/office/powerpoint/2010/main" val="27296555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BONUS – Authoring tools</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975" y="960438"/>
            <a:ext cx="5429250" cy="2714625"/>
          </a:xfrm>
          <a:effectLst>
            <a:glow rad="38100">
              <a:schemeClr val="tx1"/>
            </a:glow>
          </a:effectLst>
        </p:spPr>
      </p:pic>
    </p:spTree>
    <p:extLst>
      <p:ext uri="{BB962C8B-B14F-4D97-AF65-F5344CB8AC3E}">
        <p14:creationId xmlns:p14="http://schemas.microsoft.com/office/powerpoint/2010/main" val="1578189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BONUS – Fitness map setup</a:t>
            </a:r>
            <a:endParaRPr lang="en-US"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57375" y="904875"/>
            <a:ext cx="3505200" cy="283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6276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Blending three splats</a:t>
            </a:r>
            <a:endParaRPr lang="en-US"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36958" y="960438"/>
            <a:ext cx="2041284" cy="271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6669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Blending three splats</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C:\Hugh\_OldFolders\20110207_SplatPresentation\20Tex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06" y="1266297"/>
            <a:ext cx="2160000" cy="2162703"/>
          </a:xfrm>
          <a:prstGeom prst="rect">
            <a:avLst/>
          </a:prstGeom>
          <a:noFill/>
          <a:effectLst>
            <a:glow rad="38100">
              <a:srgbClr val="000000"/>
            </a:glow>
          </a:effectLst>
          <a:extLst>
            <a:ext uri="{909E8E84-426E-40DD-AFC4-6F175D3DCCD1}">
              <a14:hiddenFill xmlns:a14="http://schemas.microsoft.com/office/drawing/2010/main">
                <a:solidFill>
                  <a:srgbClr val="FFFFFF"/>
                </a:solidFill>
              </a14:hiddenFill>
            </a:ext>
          </a:extLst>
        </p:spPr>
      </p:pic>
      <p:pic>
        <p:nvPicPr>
          <p:cNvPr id="5" name="Picture 3" descr="C:\Hugh\_OldFolders\20110207_SplatPresentation\21TexSeamPai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0292" y="1418697"/>
            <a:ext cx="2160000" cy="2162703"/>
          </a:xfrm>
          <a:prstGeom prst="rect">
            <a:avLst/>
          </a:prstGeom>
          <a:noFill/>
          <a:effectLst>
            <a:glow rad="38100">
              <a:srgbClr val="000000"/>
            </a:glow>
          </a:effectLst>
          <a:extLst>
            <a:ext uri="{909E8E84-426E-40DD-AFC4-6F175D3DCCD1}">
              <a14:hiddenFill xmlns:a14="http://schemas.microsoft.com/office/drawing/2010/main">
                <a:solidFill>
                  <a:srgbClr val="FFFFFF"/>
                </a:solidFill>
              </a14:hiddenFill>
            </a:ext>
          </a:extLst>
        </p:spPr>
      </p:pic>
      <p:pic>
        <p:nvPicPr>
          <p:cNvPr id="6" name="Picture 4" descr="C:\Hugh\_OldFolders\20110207_SplatPresentation\22TexSeamRes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7" y="1620221"/>
            <a:ext cx="2160000" cy="2162703"/>
          </a:xfrm>
          <a:prstGeom prst="rect">
            <a:avLst/>
          </a:prstGeom>
          <a:noFill/>
          <a:effectLst>
            <a:glow rad="38100">
              <a:srgbClr val="000000"/>
            </a:glow>
          </a:effectLst>
          <a:extLst>
            <a:ext uri="{909E8E84-426E-40DD-AFC4-6F175D3DCCD1}">
              <a14:hiddenFill xmlns:a14="http://schemas.microsoft.com/office/drawing/2010/main">
                <a:solidFill>
                  <a:srgbClr val="FFFFFF"/>
                </a:solidFill>
              </a14:hiddenFill>
            </a:ext>
          </a:extLst>
        </p:spPr>
      </p:pic>
      <p:pic>
        <p:nvPicPr>
          <p:cNvPr id="7" name="Picture 5" descr="C:\Temp\StampTo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2007" y="685800"/>
            <a:ext cx="1192193" cy="119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60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Blending three splats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7175" y="762000"/>
            <a:ext cx="41656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6679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Splat 1 of 3</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762000"/>
            <a:ext cx="4165600" cy="3124200"/>
          </a:xfrm>
          <a:prstGeom prst="rect">
            <a:avLst/>
          </a:prstGeom>
          <a:noFill/>
          <a:ln>
            <a:noFill/>
          </a:ln>
          <a:effectLst>
            <a:glow rad="38100">
              <a:srgbClr val="000000"/>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05266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1D12F2"/>
      </a:hlink>
      <a:folHlink>
        <a:srgbClr val="4B4B4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5196</Words>
  <Application>Microsoft Office PowerPoint</Application>
  <PresentationFormat>Custom</PresentationFormat>
  <Paragraphs>333</Paragraphs>
  <Slides>53</Slides>
  <Notes>46</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Realtime texture quilting </vt:lpstr>
      <vt:lpstr>What problem does this solve?</vt:lpstr>
      <vt:lpstr>What problem does this solve?</vt:lpstr>
      <vt:lpstr>A splat at each vertex</vt:lpstr>
      <vt:lpstr>A splat at each vertex</vt:lpstr>
      <vt:lpstr>Blending three splats</vt:lpstr>
      <vt:lpstr>Blending three splats</vt:lpstr>
      <vt:lpstr>Blending three splats</vt:lpstr>
      <vt:lpstr>Splat 1 of 3</vt:lpstr>
      <vt:lpstr>Splat 2 of 3</vt:lpstr>
      <vt:lpstr>Splat 3 of 3</vt:lpstr>
      <vt:lpstr>Color and blend maps</vt:lpstr>
      <vt:lpstr>Final composite</vt:lpstr>
      <vt:lpstr>Composite breakdown</vt:lpstr>
      <vt:lpstr>Composite breakdown</vt:lpstr>
      <vt:lpstr>Extension to the rest of the mesh</vt:lpstr>
      <vt:lpstr>Extension to the rest of the mesh</vt:lpstr>
      <vt:lpstr>Initial splat strength</vt:lpstr>
      <vt:lpstr>… scaled by artist blend map</vt:lpstr>
      <vt:lpstr>Biased by maximum value</vt:lpstr>
      <vt:lpstr>Transition range = 0.01</vt:lpstr>
      <vt:lpstr>Transition range = 0.04</vt:lpstr>
      <vt:lpstr>Transition range = 0.10</vt:lpstr>
      <vt:lpstr>Transition range = 0.30</vt:lpstr>
      <vt:lpstr>The code</vt:lpstr>
      <vt:lpstr>Results</vt:lpstr>
      <vt:lpstr>Results</vt:lpstr>
      <vt:lpstr>Results</vt:lpstr>
      <vt:lpstr>Tiling</vt:lpstr>
      <vt:lpstr>Tiling</vt:lpstr>
      <vt:lpstr>Transition between two materials</vt:lpstr>
      <vt:lpstr>Transition between two materials</vt:lpstr>
      <vt:lpstr>Custom material transition</vt:lpstr>
      <vt:lpstr>Custom material transition</vt:lpstr>
      <vt:lpstr>Custom edges</vt:lpstr>
      <vt:lpstr>Vertex sharing</vt:lpstr>
      <vt:lpstr>Vertex sharing</vt:lpstr>
      <vt:lpstr>Vertex sharing</vt:lpstr>
      <vt:lpstr>Vertex sharing</vt:lpstr>
      <vt:lpstr>Vertex sharing</vt:lpstr>
      <vt:lpstr>Vertex sharing</vt:lpstr>
      <vt:lpstr>Edge effects for 3D models</vt:lpstr>
      <vt:lpstr>Edge effects for 3D models</vt:lpstr>
      <vt:lpstr>Edge effects for 3D models</vt:lpstr>
      <vt:lpstr>Use in production</vt:lpstr>
      <vt:lpstr>Use in production</vt:lpstr>
      <vt:lpstr>PowerPoint Presentation</vt:lpstr>
      <vt:lpstr>PowerPoint Presentation</vt:lpstr>
      <vt:lpstr>PowerPoint Presentation</vt:lpstr>
      <vt:lpstr>Thanks to…</vt:lpstr>
      <vt:lpstr>PowerPoint Presentation</vt:lpstr>
      <vt:lpstr>BONUS – Authoring tools</vt:lpstr>
      <vt:lpstr>BONUS – Fitness map setup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Halldor Fannar</dc:creator>
  <cp:lastModifiedBy>Hugh Malan</cp:lastModifiedBy>
  <cp:revision>48</cp:revision>
  <dcterms:created xsi:type="dcterms:W3CDTF">2010-11-25T10:17:20Z</dcterms:created>
  <dcterms:modified xsi:type="dcterms:W3CDTF">2011-08-07T04:08:27Z</dcterms:modified>
</cp:coreProperties>
</file>